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7" r:id="rId5"/>
    <p:sldId id="356" r:id="rId6"/>
    <p:sldId id="357" r:id="rId7"/>
    <p:sldId id="258" r:id="rId8"/>
    <p:sldId id="350" r:id="rId9"/>
    <p:sldId id="363" r:id="rId10"/>
    <p:sldId id="315" r:id="rId11"/>
    <p:sldId id="317" r:id="rId12"/>
    <p:sldId id="360" r:id="rId13"/>
    <p:sldId id="322" r:id="rId14"/>
    <p:sldId id="321" r:id="rId15"/>
    <p:sldId id="324" r:id="rId16"/>
    <p:sldId id="259" r:id="rId17"/>
    <p:sldId id="362" r:id="rId18"/>
    <p:sldId id="326" r:id="rId19"/>
    <p:sldId id="345" r:id="rId2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Killian" initials="KK" lastIdx="1" clrIdx="0"/>
  <p:cmAuthor id="2" name="Gramigna, Giuseppe E." initials="GGE" lastIdx="2" clrIdx="1">
    <p:extLst>
      <p:ext uri="{19B8F6BF-5375-455C-9EA6-DF929625EA0E}">
        <p15:presenceInfo xmlns:p15="http://schemas.microsoft.com/office/powerpoint/2012/main" userId="S::GEGiusep@sba.gov::4016f191-df55-4ef6-9a42-d28fbddddaa8" providerId="AD"/>
      </p:ext>
    </p:extLst>
  </p:cmAuthor>
  <p:cmAuthor id="3" name="Gibson, Patricia M" initials="GPM" lastIdx="9" clrIdx="2">
    <p:extLst>
      <p:ext uri="{19B8F6BF-5375-455C-9EA6-DF929625EA0E}">
        <p15:presenceInfo xmlns:p15="http://schemas.microsoft.com/office/powerpoint/2012/main" userId="S::PMGibson@sba.gov::8fe00576-c4b5-46e3-b761-0866c31d3d94" providerId="AD"/>
      </p:ext>
    </p:extLst>
  </p:cmAuthor>
  <p:cmAuthor id="4" name="Roebker, Andrea N." initials="RN" lastIdx="5" clrIdx="3">
    <p:extLst>
      <p:ext uri="{19B8F6BF-5375-455C-9EA6-DF929625EA0E}">
        <p15:presenceInfo xmlns:p15="http://schemas.microsoft.com/office/powerpoint/2012/main" userId="S::aroebke@sba.gov::fb2d2af5-02f5-4dbb-b8ba-7d22d256b8f6" providerId="AD"/>
      </p:ext>
    </p:extLst>
  </p:cmAuthor>
  <p:cmAuthor id="5" name="Schimpp, Michele J." initials="SMJ" lastIdx="1" clrIdx="4">
    <p:extLst>
      <p:ext uri="{19B8F6BF-5375-455C-9EA6-DF929625EA0E}">
        <p15:presenceInfo xmlns:p15="http://schemas.microsoft.com/office/powerpoint/2012/main" userId="S::MJSchimp@sba.gov::47d3d2d5-efd4-400c-a487-8013814be9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E7F"/>
    <a:srgbClr val="003F80"/>
    <a:srgbClr val="007EB4"/>
    <a:srgbClr val="CC0000"/>
    <a:srgbClr val="002060"/>
    <a:srgbClr val="898989"/>
    <a:srgbClr val="002E6D"/>
    <a:srgbClr val="CC3538"/>
    <a:srgbClr val="009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1" autoAdjust="0"/>
    <p:restoredTop sz="63822" autoAdjust="0"/>
  </p:normalViewPr>
  <p:slideViewPr>
    <p:cSldViewPr snapToGrid="0" snapToObjects="1">
      <p:cViewPr varScale="1">
        <p:scale>
          <a:sx n="68" d="100"/>
          <a:sy n="68" d="100"/>
        </p:scale>
        <p:origin x="1260" y="78"/>
      </p:cViewPr>
      <p:guideLst/>
    </p:cSldViewPr>
  </p:slideViewPr>
  <p:outlineViewPr>
    <p:cViewPr>
      <p:scale>
        <a:sx n="33" d="100"/>
        <a:sy n="33" d="100"/>
      </p:scale>
      <p:origin x="0" y="-382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-1290"/>
    </p:cViewPr>
  </p:sorterViewPr>
  <p:notesViewPr>
    <p:cSldViewPr snapToGrid="0" snapToObjects="1">
      <p:cViewPr varScale="1">
        <p:scale>
          <a:sx n="95" d="100"/>
          <a:sy n="95" d="100"/>
        </p:scale>
        <p:origin x="3612" y="-19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kelinen, Christopher O." userId="61e09370-ddda-4c0c-ba10-8fe026e0bed1" providerId="ADAL" clId="{6CF62CA7-25BA-42F2-8ADF-B6A508FCFDB2}"/>
    <pc:docChg chg="modSld">
      <pc:chgData name="Eskelinen, Christopher O." userId="61e09370-ddda-4c0c-ba10-8fe026e0bed1" providerId="ADAL" clId="{6CF62CA7-25BA-42F2-8ADF-B6A508FCFDB2}" dt="2020-01-22T18:36:13.856" v="14" actId="6549"/>
      <pc:docMkLst>
        <pc:docMk/>
      </pc:docMkLst>
      <pc:sldChg chg="modNotesTx">
        <pc:chgData name="Eskelinen, Christopher O." userId="61e09370-ddda-4c0c-ba10-8fe026e0bed1" providerId="ADAL" clId="{6CF62CA7-25BA-42F2-8ADF-B6A508FCFDB2}" dt="2020-01-22T18:34:48.355" v="2" actId="6549"/>
        <pc:sldMkLst>
          <pc:docMk/>
          <pc:sldMk cId="2420963192" sldId="258"/>
        </pc:sldMkLst>
      </pc:sldChg>
      <pc:sldChg chg="modNotesTx">
        <pc:chgData name="Eskelinen, Christopher O." userId="61e09370-ddda-4c0c-ba10-8fe026e0bed1" providerId="ADAL" clId="{6CF62CA7-25BA-42F2-8ADF-B6A508FCFDB2}" dt="2020-01-22T18:35:42.782" v="11" actId="6549"/>
        <pc:sldMkLst>
          <pc:docMk/>
          <pc:sldMk cId="287679983" sldId="259"/>
        </pc:sldMkLst>
      </pc:sldChg>
      <pc:sldChg chg="modNotesTx">
        <pc:chgData name="Eskelinen, Christopher O." userId="61e09370-ddda-4c0c-ba10-8fe026e0bed1" providerId="ADAL" clId="{6CF62CA7-25BA-42F2-8ADF-B6A508FCFDB2}" dt="2020-01-22T18:35:09.849" v="5" actId="6549"/>
        <pc:sldMkLst>
          <pc:docMk/>
          <pc:sldMk cId="3405525536" sldId="315"/>
        </pc:sldMkLst>
      </pc:sldChg>
      <pc:sldChg chg="modNotesTx">
        <pc:chgData name="Eskelinen, Christopher O." userId="61e09370-ddda-4c0c-ba10-8fe026e0bed1" providerId="ADAL" clId="{6CF62CA7-25BA-42F2-8ADF-B6A508FCFDB2}" dt="2020-01-22T18:35:13.752" v="6" actId="6549"/>
        <pc:sldMkLst>
          <pc:docMk/>
          <pc:sldMk cId="962137201" sldId="317"/>
        </pc:sldMkLst>
      </pc:sldChg>
      <pc:sldChg chg="modNotesTx">
        <pc:chgData name="Eskelinen, Christopher O." userId="61e09370-ddda-4c0c-ba10-8fe026e0bed1" providerId="ADAL" clId="{6CF62CA7-25BA-42F2-8ADF-B6A508FCFDB2}" dt="2020-01-22T18:35:35.007" v="9" actId="6549"/>
        <pc:sldMkLst>
          <pc:docMk/>
          <pc:sldMk cId="4224770679" sldId="321"/>
        </pc:sldMkLst>
      </pc:sldChg>
      <pc:sldChg chg="modNotesTx">
        <pc:chgData name="Eskelinen, Christopher O." userId="61e09370-ddda-4c0c-ba10-8fe026e0bed1" providerId="ADAL" clId="{6CF62CA7-25BA-42F2-8ADF-B6A508FCFDB2}" dt="2020-01-22T18:35:29.742" v="8" actId="6549"/>
        <pc:sldMkLst>
          <pc:docMk/>
          <pc:sldMk cId="960080622" sldId="322"/>
        </pc:sldMkLst>
      </pc:sldChg>
      <pc:sldChg chg="modNotesTx">
        <pc:chgData name="Eskelinen, Christopher O." userId="61e09370-ddda-4c0c-ba10-8fe026e0bed1" providerId="ADAL" clId="{6CF62CA7-25BA-42F2-8ADF-B6A508FCFDB2}" dt="2020-01-22T18:35:39.082" v="10" actId="6549"/>
        <pc:sldMkLst>
          <pc:docMk/>
          <pc:sldMk cId="3773382090" sldId="324"/>
        </pc:sldMkLst>
      </pc:sldChg>
      <pc:sldChg chg="modNotesTx">
        <pc:chgData name="Eskelinen, Christopher O." userId="61e09370-ddda-4c0c-ba10-8fe026e0bed1" providerId="ADAL" clId="{6CF62CA7-25BA-42F2-8ADF-B6A508FCFDB2}" dt="2020-01-22T18:35:55.957" v="13" actId="6549"/>
        <pc:sldMkLst>
          <pc:docMk/>
          <pc:sldMk cId="4073891754" sldId="326"/>
        </pc:sldMkLst>
      </pc:sldChg>
      <pc:sldChg chg="modNotesTx">
        <pc:chgData name="Eskelinen, Christopher O." userId="61e09370-ddda-4c0c-ba10-8fe026e0bed1" providerId="ADAL" clId="{6CF62CA7-25BA-42F2-8ADF-B6A508FCFDB2}" dt="2020-01-22T18:36:13.856" v="14" actId="6549"/>
        <pc:sldMkLst>
          <pc:docMk/>
          <pc:sldMk cId="1663195946" sldId="345"/>
        </pc:sldMkLst>
      </pc:sldChg>
      <pc:sldChg chg="modNotesTx">
        <pc:chgData name="Eskelinen, Christopher O." userId="61e09370-ddda-4c0c-ba10-8fe026e0bed1" providerId="ADAL" clId="{6CF62CA7-25BA-42F2-8ADF-B6A508FCFDB2}" dt="2020-01-22T18:34:53.266" v="3" actId="6549"/>
        <pc:sldMkLst>
          <pc:docMk/>
          <pc:sldMk cId="1409914741" sldId="350"/>
        </pc:sldMkLst>
      </pc:sldChg>
      <pc:sldChg chg="modNotesTx">
        <pc:chgData name="Eskelinen, Christopher O." userId="61e09370-ddda-4c0c-ba10-8fe026e0bed1" providerId="ADAL" clId="{6CF62CA7-25BA-42F2-8ADF-B6A508FCFDB2}" dt="2020-01-22T18:34:37.115" v="0" actId="6549"/>
        <pc:sldMkLst>
          <pc:docMk/>
          <pc:sldMk cId="995651380" sldId="356"/>
        </pc:sldMkLst>
      </pc:sldChg>
      <pc:sldChg chg="modNotesTx">
        <pc:chgData name="Eskelinen, Christopher O." userId="61e09370-ddda-4c0c-ba10-8fe026e0bed1" providerId="ADAL" clId="{6CF62CA7-25BA-42F2-8ADF-B6A508FCFDB2}" dt="2020-01-22T18:34:41.891" v="1" actId="6549"/>
        <pc:sldMkLst>
          <pc:docMk/>
          <pc:sldMk cId="3748273471" sldId="357"/>
        </pc:sldMkLst>
      </pc:sldChg>
      <pc:sldChg chg="modNotesTx">
        <pc:chgData name="Eskelinen, Christopher O." userId="61e09370-ddda-4c0c-ba10-8fe026e0bed1" providerId="ADAL" clId="{6CF62CA7-25BA-42F2-8ADF-B6A508FCFDB2}" dt="2020-01-22T18:35:25.632" v="7" actId="6549"/>
        <pc:sldMkLst>
          <pc:docMk/>
          <pc:sldMk cId="744954568" sldId="360"/>
        </pc:sldMkLst>
      </pc:sldChg>
      <pc:sldChg chg="modNotesTx">
        <pc:chgData name="Eskelinen, Christopher O." userId="61e09370-ddda-4c0c-ba10-8fe026e0bed1" providerId="ADAL" clId="{6CF62CA7-25BA-42F2-8ADF-B6A508FCFDB2}" dt="2020-01-22T18:35:49.304" v="12" actId="6549"/>
        <pc:sldMkLst>
          <pc:docMk/>
          <pc:sldMk cId="2264285857" sldId="362"/>
        </pc:sldMkLst>
      </pc:sldChg>
      <pc:sldChg chg="modNotesTx">
        <pc:chgData name="Eskelinen, Christopher O." userId="61e09370-ddda-4c0c-ba10-8fe026e0bed1" providerId="ADAL" clId="{6CF62CA7-25BA-42F2-8ADF-B6A508FCFDB2}" dt="2020-01-22T18:35:03.921" v="4" actId="6549"/>
        <pc:sldMkLst>
          <pc:docMk/>
          <pc:sldMk cId="1742802814" sldId="36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F3703-3131-452F-8678-E0CD886330C9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0631783-87D1-44B9-9CC1-BEBF6A7E1E6A}">
      <dgm:prSet phldrT="[Text]" custT="1"/>
      <dgm:spPr/>
      <dgm:t>
        <a:bodyPr/>
        <a:lstStyle/>
        <a:p>
          <a:r>
            <a:rPr lang="en-US" sz="3200" dirty="0">
              <a:latin typeface="Source Sans Pro" panose="020B0503030403020204" pitchFamily="34" charset="0"/>
              <a:ea typeface="Source Sans Pro" panose="020B0503030403020204" pitchFamily="34" charset="0"/>
            </a:rPr>
            <a:t>95%</a:t>
          </a:r>
        </a:p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of Consumers live Outside the United States</a:t>
          </a:r>
        </a:p>
      </dgm:t>
    </dgm:pt>
    <dgm:pt modelId="{31EA6D97-C0EB-4B93-9538-199C99312CCD}" type="parTrans" cxnId="{B08B3F59-098E-45B9-B48F-B783A706953E}">
      <dgm:prSet/>
      <dgm:spPr/>
      <dgm:t>
        <a:bodyPr/>
        <a:lstStyle/>
        <a:p>
          <a:endParaRPr lang="en-US"/>
        </a:p>
      </dgm:t>
    </dgm:pt>
    <dgm:pt modelId="{4DEDFDE2-1727-4BBF-9FB0-902272664DFF}" type="sibTrans" cxnId="{B08B3F59-098E-45B9-B48F-B783A706953E}">
      <dgm:prSet/>
      <dgm:spPr/>
      <dgm:t>
        <a:bodyPr/>
        <a:lstStyle/>
        <a:p>
          <a:endParaRPr lang="en-US"/>
        </a:p>
      </dgm:t>
    </dgm:pt>
    <dgm:pt modelId="{E23681A3-8FE8-46F1-BA81-46D2184D18D5}">
      <dgm:prSet phldrT="[Text]" custT="1"/>
      <dgm:spPr/>
      <dgm:t>
        <a:bodyPr/>
        <a:lstStyle/>
        <a:p>
          <a:r>
            <a:rPr lang="en-US" sz="3200" dirty="0">
              <a:latin typeface="Source Sans Pro" panose="020B0503030403020204" pitchFamily="34" charset="0"/>
              <a:ea typeface="Source Sans Pro" panose="020B0503030403020204" pitchFamily="34" charset="0"/>
            </a:rPr>
            <a:t>98%</a:t>
          </a:r>
        </a:p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of Exporters are Small Businesses</a:t>
          </a:r>
        </a:p>
      </dgm:t>
    </dgm:pt>
    <dgm:pt modelId="{0FE4CE46-A4F9-41E0-8053-DDE340FF453D}" type="parTrans" cxnId="{1850401A-6C86-49F4-A7CF-3E4B00367EE5}">
      <dgm:prSet/>
      <dgm:spPr/>
      <dgm:t>
        <a:bodyPr/>
        <a:lstStyle/>
        <a:p>
          <a:endParaRPr lang="en-US"/>
        </a:p>
      </dgm:t>
    </dgm:pt>
    <dgm:pt modelId="{3F7AC600-D9E1-4200-8A80-8954765108D5}" type="sibTrans" cxnId="{1850401A-6C86-49F4-A7CF-3E4B00367EE5}">
      <dgm:prSet/>
      <dgm:spPr/>
      <dgm:t>
        <a:bodyPr/>
        <a:lstStyle/>
        <a:p>
          <a:endParaRPr lang="en-US"/>
        </a:p>
      </dgm:t>
    </dgm:pt>
    <dgm:pt modelId="{D11D69FD-0130-4A30-8BDA-933EF188DCD4}">
      <dgm:prSet phldrT="[Text]" custT="1"/>
      <dgm:spPr/>
      <dgm:t>
        <a:bodyPr/>
        <a:lstStyle/>
        <a:p>
          <a:r>
            <a:rPr lang="en-US" sz="3200" dirty="0">
              <a:latin typeface="Source Sans Pro" panose="020B0503030403020204" pitchFamily="34" charset="0"/>
              <a:ea typeface="Source Sans Pro" panose="020B0503030403020204" pitchFamily="34" charset="0"/>
            </a:rPr>
            <a:t>33.3%</a:t>
          </a:r>
        </a:p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of U.S. Export Value is from Small Businesses</a:t>
          </a:r>
        </a:p>
      </dgm:t>
    </dgm:pt>
    <dgm:pt modelId="{46927D75-853C-417A-8CD6-29D6C153DC00}" type="parTrans" cxnId="{36E5867A-9CEA-41B6-A64A-29CFA5531407}">
      <dgm:prSet/>
      <dgm:spPr/>
      <dgm:t>
        <a:bodyPr/>
        <a:lstStyle/>
        <a:p>
          <a:endParaRPr lang="en-US"/>
        </a:p>
      </dgm:t>
    </dgm:pt>
    <dgm:pt modelId="{C10235C1-849E-4357-8B76-839F75C45884}" type="sibTrans" cxnId="{36E5867A-9CEA-41B6-A64A-29CFA5531407}">
      <dgm:prSet/>
      <dgm:spPr/>
      <dgm:t>
        <a:bodyPr/>
        <a:lstStyle/>
        <a:p>
          <a:endParaRPr lang="en-US"/>
        </a:p>
      </dgm:t>
    </dgm:pt>
    <dgm:pt modelId="{7ABB8937-ACCC-4D08-811C-61B62F3497C8}">
      <dgm:prSet phldrT="[Text]" custT="1"/>
      <dgm:spPr/>
      <dgm:t>
        <a:bodyPr/>
        <a:lstStyle/>
        <a:p>
          <a:endParaRPr lang="en-US" sz="1800" dirty="0">
            <a:latin typeface="Merriweather" panose="00000500000000000000" pitchFamily="2" charset="0"/>
          </a:endParaRPr>
        </a:p>
      </dgm:t>
    </dgm:pt>
    <dgm:pt modelId="{B99B1C60-BCFD-40AF-85A1-45B483F4CF49}" type="parTrans" cxnId="{86B0DAD6-CC5C-4C16-BC43-AE9D6BAB1982}">
      <dgm:prSet/>
      <dgm:spPr/>
      <dgm:t>
        <a:bodyPr/>
        <a:lstStyle/>
        <a:p>
          <a:endParaRPr lang="en-US"/>
        </a:p>
      </dgm:t>
    </dgm:pt>
    <dgm:pt modelId="{24BC6503-91CE-4CAF-8115-D3897215CDBD}" type="sibTrans" cxnId="{86B0DAD6-CC5C-4C16-BC43-AE9D6BAB1982}">
      <dgm:prSet/>
      <dgm:spPr/>
      <dgm:t>
        <a:bodyPr/>
        <a:lstStyle/>
        <a:p>
          <a:endParaRPr lang="en-US"/>
        </a:p>
      </dgm:t>
    </dgm:pt>
    <dgm:pt modelId="{060A8A13-E294-43D3-85AA-2464F1659595}">
      <dgm:prSet custT="1"/>
      <dgm:spPr/>
      <dgm:t>
        <a:bodyPr/>
        <a:lstStyle/>
        <a:p>
          <a:r>
            <a:rPr lang="en-US" sz="2400" b="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Growth</a:t>
          </a:r>
        </a:p>
        <a:p>
          <a:r>
            <a:rPr lang="en-US" sz="1800" dirty="0">
              <a:latin typeface="Source Sans Pro" panose="020B0503030403020204" pitchFamily="34" charset="0"/>
              <a:ea typeface="Source Sans Pro" panose="020B0503030403020204" pitchFamily="34" charset="0"/>
            </a:rPr>
            <a:t>10 year longer</a:t>
          </a:r>
        </a:p>
        <a:p>
          <a:r>
            <a:rPr lang="en-US" sz="1800" dirty="0">
              <a:latin typeface="Source Sans Pro" panose="020B0503030403020204" pitchFamily="34" charset="0"/>
              <a:ea typeface="Source Sans Pro" panose="020B0503030403020204" pitchFamily="34" charset="0"/>
            </a:rPr>
            <a:t>3X employees</a:t>
          </a:r>
        </a:p>
        <a:p>
          <a:r>
            <a:rPr lang="en-US" sz="1800" dirty="0">
              <a:latin typeface="Source Sans Pro" panose="020B0503030403020204" pitchFamily="34" charset="0"/>
              <a:ea typeface="Source Sans Pro" panose="020B0503030403020204" pitchFamily="34" charset="0"/>
            </a:rPr>
            <a:t>2X sales</a:t>
          </a:r>
        </a:p>
      </dgm:t>
    </dgm:pt>
    <dgm:pt modelId="{715912C3-92DB-4809-8D1F-A415F96BE2E6}" type="parTrans" cxnId="{86E8682F-E7D3-48AB-9FBC-061CC4B34EBB}">
      <dgm:prSet/>
      <dgm:spPr/>
      <dgm:t>
        <a:bodyPr/>
        <a:lstStyle/>
        <a:p>
          <a:endParaRPr lang="en-US"/>
        </a:p>
      </dgm:t>
    </dgm:pt>
    <dgm:pt modelId="{9FF52B9F-2E46-4AD4-AC70-962678B3A67D}" type="sibTrans" cxnId="{86E8682F-E7D3-48AB-9FBC-061CC4B34EBB}">
      <dgm:prSet/>
      <dgm:spPr/>
      <dgm:t>
        <a:bodyPr/>
        <a:lstStyle/>
        <a:p>
          <a:endParaRPr lang="en-US"/>
        </a:p>
      </dgm:t>
    </dgm:pt>
    <dgm:pt modelId="{B0187DE4-ED32-41CB-9727-026A7BF54145}" type="pres">
      <dgm:prSet presAssocID="{C4DF3703-3131-452F-8678-E0CD886330C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83B054-2EA3-46AF-936D-B38289C149CB}" type="pres">
      <dgm:prSet presAssocID="{C4DF3703-3131-452F-8678-E0CD886330C9}" presName="diamond" presStyleLbl="bgShp" presStyleIdx="0" presStyleCnt="1" custScaleX="114004"/>
      <dgm:spPr>
        <a:prstGeom prst="ellipse">
          <a:avLst/>
        </a:prstGeom>
      </dgm:spPr>
    </dgm:pt>
    <dgm:pt modelId="{AD838DDE-D1B6-4E4E-ABAD-8F0D03554222}" type="pres">
      <dgm:prSet presAssocID="{C4DF3703-3131-452F-8678-E0CD886330C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A6FFF-3A43-420F-9551-1A8486777767}" type="pres">
      <dgm:prSet presAssocID="{C4DF3703-3131-452F-8678-E0CD886330C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37D59-491F-4A61-B52B-7FD14751729D}" type="pres">
      <dgm:prSet presAssocID="{C4DF3703-3131-452F-8678-E0CD886330C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A162F-0ADD-4AAA-B014-8833350512C8}" type="pres">
      <dgm:prSet presAssocID="{C4DF3703-3131-452F-8678-E0CD886330C9}" presName="quad4" presStyleLbl="node1" presStyleIdx="3" presStyleCnt="4" custLinFactNeighborX="-381" custLinFactNeighborY="-8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2EE669-04A6-480E-B77E-B071FD54852F}" type="presOf" srcId="{E23681A3-8FE8-46F1-BA81-46D2184D18D5}" destId="{000A6FFF-3A43-420F-9551-1A8486777767}" srcOrd="0" destOrd="0" presId="urn:microsoft.com/office/officeart/2005/8/layout/matrix3"/>
    <dgm:cxn modelId="{86E8682F-E7D3-48AB-9FBC-061CC4B34EBB}" srcId="{C4DF3703-3131-452F-8678-E0CD886330C9}" destId="{060A8A13-E294-43D3-85AA-2464F1659595}" srcOrd="3" destOrd="0" parTransId="{715912C3-92DB-4809-8D1F-A415F96BE2E6}" sibTransId="{9FF52B9F-2E46-4AD4-AC70-962678B3A67D}"/>
    <dgm:cxn modelId="{E5E7D4DE-EDF0-442D-ABBD-A83E85FFCB01}" type="presOf" srcId="{060A8A13-E294-43D3-85AA-2464F1659595}" destId="{E72A162F-0ADD-4AAA-B014-8833350512C8}" srcOrd="0" destOrd="0" presId="urn:microsoft.com/office/officeart/2005/8/layout/matrix3"/>
    <dgm:cxn modelId="{6FD9AC7F-D745-4F40-AED6-2E6E7E91073B}" type="presOf" srcId="{D11D69FD-0130-4A30-8BDA-933EF188DCD4}" destId="{C4437D59-491F-4A61-B52B-7FD14751729D}" srcOrd="0" destOrd="0" presId="urn:microsoft.com/office/officeart/2005/8/layout/matrix3"/>
    <dgm:cxn modelId="{1850401A-6C86-49F4-A7CF-3E4B00367EE5}" srcId="{C4DF3703-3131-452F-8678-E0CD886330C9}" destId="{E23681A3-8FE8-46F1-BA81-46D2184D18D5}" srcOrd="1" destOrd="0" parTransId="{0FE4CE46-A4F9-41E0-8053-DDE340FF453D}" sibTransId="{3F7AC600-D9E1-4200-8A80-8954765108D5}"/>
    <dgm:cxn modelId="{B08B3F59-098E-45B9-B48F-B783A706953E}" srcId="{C4DF3703-3131-452F-8678-E0CD886330C9}" destId="{90631783-87D1-44B9-9CC1-BEBF6A7E1E6A}" srcOrd="0" destOrd="0" parTransId="{31EA6D97-C0EB-4B93-9538-199C99312CCD}" sibTransId="{4DEDFDE2-1727-4BBF-9FB0-902272664DFF}"/>
    <dgm:cxn modelId="{78AECC75-8A70-435D-9612-7444E27F88FF}" type="presOf" srcId="{C4DF3703-3131-452F-8678-E0CD886330C9}" destId="{B0187DE4-ED32-41CB-9727-026A7BF54145}" srcOrd="0" destOrd="0" presId="urn:microsoft.com/office/officeart/2005/8/layout/matrix3"/>
    <dgm:cxn modelId="{36E5867A-9CEA-41B6-A64A-29CFA5531407}" srcId="{C4DF3703-3131-452F-8678-E0CD886330C9}" destId="{D11D69FD-0130-4A30-8BDA-933EF188DCD4}" srcOrd="2" destOrd="0" parTransId="{46927D75-853C-417A-8CD6-29D6C153DC00}" sibTransId="{C10235C1-849E-4357-8B76-839F75C45884}"/>
    <dgm:cxn modelId="{8D932A94-887D-4CBA-9F5E-71DF4CAA4054}" type="presOf" srcId="{90631783-87D1-44B9-9CC1-BEBF6A7E1E6A}" destId="{AD838DDE-D1B6-4E4E-ABAD-8F0D03554222}" srcOrd="0" destOrd="0" presId="urn:microsoft.com/office/officeart/2005/8/layout/matrix3"/>
    <dgm:cxn modelId="{86B0DAD6-CC5C-4C16-BC43-AE9D6BAB1982}" srcId="{C4DF3703-3131-452F-8678-E0CD886330C9}" destId="{7ABB8937-ACCC-4D08-811C-61B62F3497C8}" srcOrd="4" destOrd="0" parTransId="{B99B1C60-BCFD-40AF-85A1-45B483F4CF49}" sibTransId="{24BC6503-91CE-4CAF-8115-D3897215CDBD}"/>
    <dgm:cxn modelId="{5CD4988D-4643-47CC-AFF8-CC62EA2CA39E}" type="presParOf" srcId="{B0187DE4-ED32-41CB-9727-026A7BF54145}" destId="{A683B054-2EA3-46AF-936D-B38289C149CB}" srcOrd="0" destOrd="0" presId="urn:microsoft.com/office/officeart/2005/8/layout/matrix3"/>
    <dgm:cxn modelId="{F966AA75-56D2-43BF-B497-EED63C34BBE4}" type="presParOf" srcId="{B0187DE4-ED32-41CB-9727-026A7BF54145}" destId="{AD838DDE-D1B6-4E4E-ABAD-8F0D03554222}" srcOrd="1" destOrd="0" presId="urn:microsoft.com/office/officeart/2005/8/layout/matrix3"/>
    <dgm:cxn modelId="{8AC7FE1E-6D24-49AF-A903-0278829F8C5E}" type="presParOf" srcId="{B0187DE4-ED32-41CB-9727-026A7BF54145}" destId="{000A6FFF-3A43-420F-9551-1A8486777767}" srcOrd="2" destOrd="0" presId="urn:microsoft.com/office/officeart/2005/8/layout/matrix3"/>
    <dgm:cxn modelId="{AD99746F-54F7-4C7C-85F7-93310B512DFB}" type="presParOf" srcId="{B0187DE4-ED32-41CB-9727-026A7BF54145}" destId="{C4437D59-491F-4A61-B52B-7FD14751729D}" srcOrd="3" destOrd="0" presId="urn:microsoft.com/office/officeart/2005/8/layout/matrix3"/>
    <dgm:cxn modelId="{9E726E0F-7B39-4EC6-9D4A-EDBFC6910C2A}" type="presParOf" srcId="{B0187DE4-ED32-41CB-9727-026A7BF54145}" destId="{E72A162F-0ADD-4AAA-B014-8833350512C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3B054-2EA3-46AF-936D-B38289C149CB}">
      <dsp:nvSpPr>
        <dsp:cNvPr id="0" name=""/>
        <dsp:cNvSpPr/>
      </dsp:nvSpPr>
      <dsp:spPr>
        <a:xfrm>
          <a:off x="1091083" y="0"/>
          <a:ext cx="5704532" cy="50038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38DDE-D1B6-4E4E-ABAD-8F0D03554222}">
      <dsp:nvSpPr>
        <dsp:cNvPr id="0" name=""/>
        <dsp:cNvSpPr/>
      </dsp:nvSpPr>
      <dsp:spPr>
        <a:xfrm>
          <a:off x="1916811" y="475361"/>
          <a:ext cx="1951482" cy="195148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95%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of Consumers live Outside the United States</a:t>
          </a:r>
        </a:p>
      </dsp:txBody>
      <dsp:txXfrm>
        <a:off x="2012074" y="570624"/>
        <a:ext cx="1760956" cy="1760956"/>
      </dsp:txXfrm>
    </dsp:sp>
    <dsp:sp modelId="{000A6FFF-3A43-420F-9551-1A8486777767}">
      <dsp:nvSpPr>
        <dsp:cNvPr id="0" name=""/>
        <dsp:cNvSpPr/>
      </dsp:nvSpPr>
      <dsp:spPr>
        <a:xfrm>
          <a:off x="4018407" y="475361"/>
          <a:ext cx="1951482" cy="195148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98%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of Exporters are Small Businesses</a:t>
          </a:r>
        </a:p>
      </dsp:txBody>
      <dsp:txXfrm>
        <a:off x="4113670" y="570624"/>
        <a:ext cx="1760956" cy="1760956"/>
      </dsp:txXfrm>
    </dsp:sp>
    <dsp:sp modelId="{C4437D59-491F-4A61-B52B-7FD14751729D}">
      <dsp:nvSpPr>
        <dsp:cNvPr id="0" name=""/>
        <dsp:cNvSpPr/>
      </dsp:nvSpPr>
      <dsp:spPr>
        <a:xfrm>
          <a:off x="1916811" y="2576957"/>
          <a:ext cx="1951482" cy="195148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33.3%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of U.S. Export Value is from Small Businesses</a:t>
          </a:r>
        </a:p>
      </dsp:txBody>
      <dsp:txXfrm>
        <a:off x="2012074" y="2672220"/>
        <a:ext cx="1760956" cy="1760956"/>
      </dsp:txXfrm>
    </dsp:sp>
    <dsp:sp modelId="{E72A162F-0ADD-4AAA-B014-8833350512C8}">
      <dsp:nvSpPr>
        <dsp:cNvPr id="0" name=""/>
        <dsp:cNvSpPr/>
      </dsp:nvSpPr>
      <dsp:spPr>
        <a:xfrm>
          <a:off x="4010971" y="2561052"/>
          <a:ext cx="1951482" cy="195148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Growth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10 year longer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3X employees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2X sales</a:t>
          </a:r>
        </a:p>
      </dsp:txBody>
      <dsp:txXfrm>
        <a:off x="4106234" y="2656315"/>
        <a:ext cx="1760956" cy="1760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17062E8F-0327-1B44-880E-F1AFCA2C073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721A873F-EF5E-994B-9976-428F934A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20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0C0BF4D7-81BE-0B4C-B655-82AD930F9C8A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3" tIns="46657" rIns="93313" bIns="466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3" tIns="46657" rIns="93313" bIns="466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452140A9-11FD-AB46-B99D-C1331D8D8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70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83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23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8933" y="4480004"/>
            <a:ext cx="5429956" cy="4362026"/>
          </a:xfrm>
        </p:spPr>
        <p:txBody>
          <a:bodyPr/>
          <a:lstStyle/>
          <a:p>
            <a:pPr defTabSz="933237"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8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5643" y="4389693"/>
            <a:ext cx="6351816" cy="4539818"/>
          </a:xfrm>
        </p:spPr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44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80004"/>
            <a:ext cx="5618480" cy="43620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66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50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618" y="4480004"/>
            <a:ext cx="6351816" cy="3665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2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1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71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70934" y="4480003"/>
            <a:ext cx="6400800" cy="46301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84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18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8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30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5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8933" y="4480004"/>
            <a:ext cx="5429956" cy="43620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40A9-11FD-AB46-B99D-C1331D8D84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9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A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12" y="1606513"/>
            <a:ext cx="3353375" cy="364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57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7026"/>
            <a:ext cx="7886700" cy="7625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68824"/>
            <a:ext cx="3886200" cy="4608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68824"/>
            <a:ext cx="3886200" cy="4608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6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73996"/>
            <a:ext cx="7886700" cy="11617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586908"/>
          </a:xfrm>
        </p:spPr>
        <p:txBody>
          <a:bodyPr anchor="b">
            <a:normAutofit/>
          </a:bodyPr>
          <a:lstStyle>
            <a:lvl1pPr marL="0" indent="0">
              <a:buNone/>
              <a:defRPr sz="2100" b="1">
                <a:solidFill>
                  <a:srgbClr val="898989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586908"/>
          </a:xfrm>
        </p:spPr>
        <p:txBody>
          <a:bodyPr anchor="b">
            <a:normAutofit/>
          </a:bodyPr>
          <a:lstStyle>
            <a:lvl1pPr marL="0" indent="0">
              <a:buNone/>
              <a:defRPr sz="2100" b="1">
                <a:solidFill>
                  <a:srgbClr val="898989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3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3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32"/>
            <a:ext cx="2949178" cy="1224275"/>
          </a:xfrm>
        </p:spPr>
        <p:txBody>
          <a:bodyPr anchor="t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11700"/>
            <a:ext cx="2949178" cy="3657288"/>
          </a:xfrm>
        </p:spPr>
        <p:txBody>
          <a:bodyPr/>
          <a:lstStyle>
            <a:lvl1pPr marL="0" indent="0">
              <a:buNone/>
              <a:defRPr sz="1200" b="1">
                <a:solidFill>
                  <a:srgbClr val="898989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31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987432"/>
            <a:ext cx="2949178" cy="1224275"/>
          </a:xfrm>
        </p:spPr>
        <p:txBody>
          <a:bodyPr anchor="t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11700"/>
            <a:ext cx="2949178" cy="3657288"/>
          </a:xfrm>
        </p:spPr>
        <p:txBody>
          <a:bodyPr/>
          <a:lstStyle>
            <a:lvl1pPr marL="0" indent="0">
              <a:buNone/>
              <a:defRPr sz="1200" b="1">
                <a:solidFill>
                  <a:srgbClr val="898989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00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100">
                <a:latin typeface="Garamond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Garamond" pitchFamily="18" charset="0"/>
              </a:defRPr>
            </a:lvl1pPr>
            <a:lvl2pPr>
              <a:defRPr sz="1500">
                <a:latin typeface="Garamond" pitchFamily="18" charset="0"/>
              </a:defRPr>
            </a:lvl2pPr>
            <a:lvl3pPr>
              <a:defRPr sz="1350">
                <a:latin typeface="Garamond" pitchFamily="18" charset="0"/>
              </a:defRPr>
            </a:lvl3pPr>
            <a:lvl4pPr>
              <a:defRPr sz="1200">
                <a:latin typeface="Garamond" pitchFamily="18" charset="0"/>
              </a:defRPr>
            </a:lvl4pPr>
            <a:lvl5pPr>
              <a:defRPr sz="1200">
                <a:latin typeface="Garamond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i="1">
                <a:latin typeface="Garamond" pitchFamily="18" charset="0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fld id="{7CF5D2F3-2007-4F09-8B9C-C3381E1AC9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" y="1236375"/>
            <a:ext cx="8824415" cy="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2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1 line) - Screen Only">
    <p:bg>
      <p:bgPr>
        <a:solidFill>
          <a:srgbClr val="003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360614"/>
            <a:ext cx="6858000" cy="2387600"/>
          </a:xfr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6000" spc="-2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r>
              <a:rPr lang="en-US"/>
              <a:t>style (1 line)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194612"/>
            <a:ext cx="6858000" cy="455570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748095"/>
            <a:ext cx="6858000" cy="1646237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  <a:lvl2pPr marL="342875" indent="0" algn="ctr">
              <a:buNone/>
              <a:defRPr sz="2400" b="1">
                <a:solidFill>
                  <a:srgbClr val="898989"/>
                </a:solidFill>
              </a:defRPr>
            </a:lvl2pPr>
            <a:lvl3pPr marL="685749" indent="0" algn="ctr">
              <a:buNone/>
              <a:defRPr sz="2400" b="1">
                <a:solidFill>
                  <a:srgbClr val="898989"/>
                </a:solidFill>
              </a:defRPr>
            </a:lvl3pPr>
            <a:lvl4pPr marL="1028624" indent="0" algn="ctr">
              <a:buNone/>
              <a:defRPr sz="2400" b="1">
                <a:solidFill>
                  <a:srgbClr val="898989"/>
                </a:solidFill>
              </a:defRPr>
            </a:lvl4pPr>
            <a:lvl5pPr marL="1371498" indent="0" algn="ctr">
              <a:buNone/>
              <a:defRPr sz="2400" b="1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38" y="692797"/>
            <a:ext cx="2409324" cy="661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2 lines) - Screen Only">
    <p:bg>
      <p:bgPr>
        <a:solidFill>
          <a:srgbClr val="003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939655"/>
            <a:ext cx="6858000" cy="2387600"/>
          </a:xfr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6000" spc="-2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(2 lines)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194612"/>
            <a:ext cx="6858000" cy="455570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4327262"/>
            <a:ext cx="6858000" cy="1646237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  <a:lvl2pPr marL="342875" indent="0" algn="ctr">
              <a:buNone/>
              <a:defRPr sz="2400" b="1">
                <a:solidFill>
                  <a:srgbClr val="898989"/>
                </a:solidFill>
              </a:defRPr>
            </a:lvl2pPr>
            <a:lvl3pPr marL="685749" indent="0" algn="ctr">
              <a:buNone/>
              <a:defRPr sz="2400" b="1">
                <a:solidFill>
                  <a:srgbClr val="898989"/>
                </a:solidFill>
              </a:defRPr>
            </a:lvl3pPr>
            <a:lvl4pPr marL="1028624" indent="0" algn="ctr">
              <a:buNone/>
              <a:defRPr sz="2400" b="1">
                <a:solidFill>
                  <a:srgbClr val="898989"/>
                </a:solidFill>
              </a:defRPr>
            </a:lvl4pPr>
            <a:lvl5pPr marL="1371498" indent="0" algn="ctr">
              <a:buNone/>
              <a:defRPr sz="2400" b="1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38" y="692797"/>
            <a:ext cx="2409324" cy="6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1 line) - Screen Only">
    <p:bg>
      <p:bgPr>
        <a:solidFill>
          <a:srgbClr val="003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360614"/>
            <a:ext cx="6858000" cy="2387600"/>
          </a:xfr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6000" spc="-225">
                <a:solidFill>
                  <a:srgbClr val="003F80"/>
                </a:solidFill>
              </a:defRPr>
            </a:lvl1pPr>
          </a:lstStyle>
          <a:p>
            <a:r>
              <a:rPr lang="en-US" dirty="0"/>
              <a:t>Click to edit Master title style (1 line)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194612"/>
            <a:ext cx="6858000" cy="455570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003F80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748095"/>
            <a:ext cx="6858000" cy="1646237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  <a:lvl2pPr marL="342875" indent="0" algn="ctr">
              <a:buNone/>
              <a:defRPr sz="2400" b="1">
                <a:solidFill>
                  <a:srgbClr val="898989"/>
                </a:solidFill>
              </a:defRPr>
            </a:lvl2pPr>
            <a:lvl3pPr marL="685749" indent="0" algn="ctr">
              <a:buNone/>
              <a:defRPr sz="2400" b="1">
                <a:solidFill>
                  <a:srgbClr val="898989"/>
                </a:solidFill>
              </a:defRPr>
            </a:lvl3pPr>
            <a:lvl4pPr marL="1028624" indent="0" algn="ctr">
              <a:buNone/>
              <a:defRPr sz="2400" b="1">
                <a:solidFill>
                  <a:srgbClr val="898989"/>
                </a:solidFill>
              </a:defRPr>
            </a:lvl4pPr>
            <a:lvl5pPr marL="1371498" indent="0" algn="ctr">
              <a:buNone/>
              <a:defRPr sz="2400" b="1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8" y="699244"/>
            <a:ext cx="2407901" cy="6613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3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939655"/>
            <a:ext cx="6858000" cy="2387600"/>
          </a:xfr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6000" spc="-225">
                <a:solidFill>
                  <a:srgbClr val="003F80"/>
                </a:solidFill>
              </a:defRPr>
            </a:lvl1pPr>
          </a:lstStyle>
          <a:p>
            <a:r>
              <a:rPr lang="en-US" dirty="0"/>
              <a:t>Click to edit Master title style (2 lines)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194612"/>
            <a:ext cx="6858000" cy="455570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003F80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4327262"/>
            <a:ext cx="6858000" cy="1646237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  <a:lvl2pPr marL="342875" indent="0" algn="ctr">
              <a:buNone/>
              <a:defRPr sz="2400" b="1">
                <a:solidFill>
                  <a:srgbClr val="898989"/>
                </a:solidFill>
              </a:defRPr>
            </a:lvl2pPr>
            <a:lvl3pPr marL="685749" indent="0" algn="ctr">
              <a:buNone/>
              <a:defRPr sz="2400" b="1">
                <a:solidFill>
                  <a:srgbClr val="898989"/>
                </a:solidFill>
              </a:defRPr>
            </a:lvl3pPr>
            <a:lvl4pPr marL="1028624" indent="0" algn="ctr">
              <a:buNone/>
              <a:defRPr sz="2400" b="1">
                <a:solidFill>
                  <a:srgbClr val="898989"/>
                </a:solidFill>
              </a:defRPr>
            </a:lvl4pPr>
            <a:lvl5pPr marL="1371498" indent="0" algn="ctr">
              <a:buNone/>
              <a:defRPr sz="2400" b="1">
                <a:solidFill>
                  <a:srgbClr val="898989"/>
                </a:solidFill>
              </a:defRPr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8" y="699244"/>
            <a:ext cx="2407901" cy="6613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Screen Only">
    <p:bg>
      <p:bgPr>
        <a:solidFill>
          <a:srgbClr val="003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chapter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>
                    <a:lumMod val="85000"/>
                  </a:schemeClr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bg>
      <p:bgPr>
        <a:solidFill>
          <a:srgbClr val="003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lnSpc>
                <a:spcPts val="4500"/>
              </a:lnSpc>
              <a:defRPr sz="4500">
                <a:solidFill>
                  <a:srgbClr val="007EB4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chapter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rgbClr val="898989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li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9597" y="1268765"/>
            <a:ext cx="6944810" cy="2237228"/>
          </a:xfrm>
        </p:spPr>
        <p:txBody>
          <a:bodyPr anchor="b"/>
          <a:lstStyle>
            <a:lvl1pPr>
              <a:lnSpc>
                <a:spcPts val="4500"/>
              </a:lnSpc>
              <a:defRPr sz="45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chapter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03254" y="3613579"/>
            <a:ext cx="6944810" cy="1500187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6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8608"/>
            <a:ext cx="7886700" cy="5989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417815" y="6194307"/>
            <a:ext cx="17958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194307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96510" y="6194307"/>
            <a:ext cx="2057400" cy="365125"/>
          </a:xfrm>
        </p:spPr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28650" y="967512"/>
            <a:ext cx="7886700" cy="696071"/>
          </a:xfrm>
        </p:spPr>
        <p:txBody>
          <a:bodyPr>
            <a:normAutofit/>
          </a:bodyPr>
          <a:lstStyle>
            <a:lvl1pPr marL="0" indent="0" algn="ctr">
              <a:buNone/>
              <a:defRPr sz="1575" b="1">
                <a:solidFill>
                  <a:srgbClr val="898989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9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96552" y="84029"/>
            <a:ext cx="8950896" cy="329742"/>
            <a:chOff x="157803" y="-1075245"/>
            <a:chExt cx="8950896" cy="329742"/>
          </a:xfrm>
        </p:grpSpPr>
        <p:sp>
          <p:nvSpPr>
            <p:cNvPr id="24" name="Rectangle 23"/>
            <p:cNvSpPr/>
            <p:nvPr userDrawn="1"/>
          </p:nvSpPr>
          <p:spPr>
            <a:xfrm rot="5400000">
              <a:off x="4506856" y="-5424296"/>
              <a:ext cx="126396" cy="8824500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noFill/>
                </a:ln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982303" y="-1075245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57803" y="-1075245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510" y="61943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1AB44B9-F1EC-4F4B-88D4-413245C9CD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7025"/>
            <a:ext cx="7886700" cy="116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85748"/>
            <a:ext cx="7886700" cy="4446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43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 rot="5400000">
            <a:off x="4651327" y="2502552"/>
            <a:ext cx="126396" cy="8413052"/>
          </a:xfrm>
          <a:prstGeom prst="rect">
            <a:avLst/>
          </a:prstGeom>
          <a:solidFill>
            <a:srgbClr val="CC3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921052" y="6328188"/>
            <a:ext cx="126396" cy="445733"/>
          </a:xfrm>
          <a:custGeom>
            <a:avLst/>
            <a:gdLst>
              <a:gd name="connsiteX0" fmla="*/ 0 w 126396"/>
              <a:gd name="connsiteY0" fmla="*/ 0 h 445733"/>
              <a:gd name="connsiteX1" fmla="*/ 126396 w 126396"/>
              <a:gd name="connsiteY1" fmla="*/ 0 h 445733"/>
              <a:gd name="connsiteX2" fmla="*/ 126396 w 126396"/>
              <a:gd name="connsiteY2" fmla="*/ 445733 h 445733"/>
              <a:gd name="connsiteX3" fmla="*/ 0 w 126396"/>
              <a:gd name="connsiteY3" fmla="*/ 445733 h 445733"/>
              <a:gd name="connsiteX4" fmla="*/ 0 w 126396"/>
              <a:gd name="connsiteY4" fmla="*/ 0 h 445733"/>
              <a:gd name="connsiteX0" fmla="*/ 0 w 126396"/>
              <a:gd name="connsiteY0" fmla="*/ 0 h 445733"/>
              <a:gd name="connsiteX1" fmla="*/ 126396 w 126396"/>
              <a:gd name="connsiteY1" fmla="*/ 0 h 445733"/>
              <a:gd name="connsiteX2" fmla="*/ 123221 w 126396"/>
              <a:gd name="connsiteY2" fmla="*/ 325083 h 445733"/>
              <a:gd name="connsiteX3" fmla="*/ 0 w 126396"/>
              <a:gd name="connsiteY3" fmla="*/ 445733 h 445733"/>
              <a:gd name="connsiteX4" fmla="*/ 0 w 126396"/>
              <a:gd name="connsiteY4" fmla="*/ 0 h 44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96" h="445733">
                <a:moveTo>
                  <a:pt x="0" y="0"/>
                </a:moveTo>
                <a:lnTo>
                  <a:pt x="126396" y="0"/>
                </a:lnTo>
                <a:cubicBezTo>
                  <a:pt x="125338" y="108361"/>
                  <a:pt x="124279" y="216722"/>
                  <a:pt x="123221" y="325083"/>
                </a:cubicBezTo>
                <a:lnTo>
                  <a:pt x="0" y="445733"/>
                </a:lnTo>
                <a:lnTo>
                  <a:pt x="0" y="0"/>
                </a:lnTo>
                <a:close/>
              </a:path>
            </a:pathLst>
          </a:custGeom>
          <a:solidFill>
            <a:srgbClr val="003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7" y="6512421"/>
            <a:ext cx="332145" cy="2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49" r:id="rId3"/>
    <p:sldLayoutId id="2147483668" r:id="rId4"/>
    <p:sldLayoutId id="2147483667" r:id="rId5"/>
    <p:sldLayoutId id="2147483662" r:id="rId6"/>
    <p:sldLayoutId id="2147483665" r:id="rId7"/>
    <p:sldLayoutId id="2147483651" r:id="rId8"/>
    <p:sldLayoutId id="2147483650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69" r:id="rId16"/>
  </p:sldLayoutIdLst>
  <p:hf sldNum="0" hdr="0" ftr="0" dt="0"/>
  <p:txStyles>
    <p:titleStyle>
      <a:lvl1pPr algn="ctr" defTabSz="685749" rtl="0" eaLnBrk="1" latinLnBrk="0" hangingPunct="1">
        <a:lnSpc>
          <a:spcPct val="90000"/>
        </a:lnSpc>
        <a:spcBef>
          <a:spcPct val="0"/>
        </a:spcBef>
        <a:buNone/>
        <a:defRPr sz="2700" b="1" i="0" kern="1200" spc="-75" baseline="0">
          <a:solidFill>
            <a:srgbClr val="003F80"/>
          </a:solidFill>
          <a:latin typeface="Source Sans Pro" charset="0"/>
          <a:ea typeface="Source Sans Pro" charset="0"/>
          <a:cs typeface="Source Sans Pro" charset="0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a.gov/business-guide/grow-your-business/export-product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sba.gov/business-guide/grow-your-business/export-product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a.gov/local-assistance/find/?type=SBA%20District%20Office&amp;pageNumber=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sba.gov/business-guide/grow-your-business/export-product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a.gov/business-guide/grow-your-business/export-product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user/sba" TargetMode="External"/><Relationship Id="rId4" Type="http://schemas.openxmlformats.org/officeDocument/2006/relationships/hyperlink" Target="https://www.sba.gov/newsroo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hyperlink" Target="https://www.sba.gov/business-guide/grow-your-business/export-product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ba.gov/local-assistance/find/?type=SBA%20District%20Office&amp;pageNumber=1" TargetMode="Externa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sba.gov/local-assistance/find/?type=SBA%20District%20Office&amp;pageNumber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9E6C-7952-42D3-AF7B-B3C8A44E3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2143125"/>
            <a:ext cx="6858000" cy="18192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Helping Small Business 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 Global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B427B-51EF-4D53-906B-8A9C4B4F7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4329120"/>
            <a:ext cx="6858000" cy="1646237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Office of International Trade</a:t>
            </a:r>
          </a:p>
          <a:p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Webinar for Businesses</a:t>
            </a:r>
          </a:p>
          <a:p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January 23, 2020</a:t>
            </a:r>
          </a:p>
        </p:txBody>
      </p:sp>
    </p:spTree>
    <p:extLst>
      <p:ext uri="{BB962C8B-B14F-4D97-AF65-F5344CB8AC3E}">
        <p14:creationId xmlns:p14="http://schemas.microsoft.com/office/powerpoint/2010/main" val="1646547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E476C7-6B1E-45D2-9D0B-5B40D71A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7025"/>
            <a:ext cx="8616950" cy="116003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Grants to Find International Buyers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4A19E8-6684-43F0-9F4A-DFB0DA331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831" y="3065669"/>
            <a:ext cx="5512506" cy="444651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Last  year alone, $18 million in STEP grants: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Helped over 6,000 small businesses </a:t>
            </a: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Enabled small businesses to earn over $500,000,000 in export sales.</a:t>
            </a:r>
          </a:p>
          <a:p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Visit </a:t>
            </a:r>
            <a:r>
              <a:rPr lang="en-US" sz="20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sba.gov/international</a:t>
            </a:r>
            <a:r>
              <a:rPr lang="en-US" sz="20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find out if your state/territory is participating in SBA’s State Trade Expansion Program.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175EC-A86A-4094-9433-1CEDF806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A77E0-28F5-444C-BE9C-6042F36D0C9F}"/>
              </a:ext>
            </a:extLst>
          </p:cNvPr>
          <p:cNvSpPr txBox="1">
            <a:spLocks/>
          </p:cNvSpPr>
          <p:nvPr/>
        </p:nvSpPr>
        <p:spPr>
          <a:xfrm>
            <a:off x="831658" y="1521420"/>
            <a:ext cx="6858000" cy="1117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 spc="-75" baseline="0">
                <a:solidFill>
                  <a:srgbClr val="003F8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>
              <a:lnSpc>
                <a:spcPct val="100000"/>
              </a:lnSpc>
            </a:pPr>
            <a:endParaRPr lang="en-US" sz="4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2FE238-A71B-41C0-B0D1-FB9BBB46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93" y="4689115"/>
            <a:ext cx="1286465" cy="1294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6A8E8-20C3-4B20-9883-BBDD9FC08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52" y="1672173"/>
            <a:ext cx="1394057" cy="1394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7360B-6165-46BB-819D-1F7B4D7F5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531" y="3111974"/>
            <a:ext cx="1399127" cy="1394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B220C-573D-4603-BEEE-A96C3E263BE3}"/>
              </a:ext>
            </a:extLst>
          </p:cNvPr>
          <p:cNvSpPr txBox="1"/>
          <p:nvPr/>
        </p:nvSpPr>
        <p:spPr>
          <a:xfrm>
            <a:off x="2840841" y="1788535"/>
            <a:ext cx="5839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State Trade Expansion Program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 STEP provides grants to U.S. states/territories to help small businesses to go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96008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7A1715-CCEA-4A2D-AD57-3912E75F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Source Sans Pro" panose="020B0503030403020204" pitchFamily="34" charset="0"/>
              </a:rPr>
              <a:t>Grants to Find International Buyers</a:t>
            </a:r>
            <a:br>
              <a:rPr lang="en-US" sz="3200" dirty="0">
                <a:latin typeface="Source Sans Pro" panose="020B0503030403020204" pitchFamily="34" charset="0"/>
              </a:rPr>
            </a:br>
            <a:endParaRPr lang="en-US" sz="3200" i="1" dirty="0">
              <a:solidFill>
                <a:srgbClr val="CC0000"/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idx="1"/>
          </p:nvPr>
        </p:nvSpPr>
        <p:spPr>
          <a:xfrm>
            <a:off x="2239433" y="1628963"/>
            <a:ext cx="6614477" cy="4446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Your small businesses may qualify for a grant and/or training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 how to export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Cover expenses to:</a:t>
            </a:r>
          </a:p>
          <a:p>
            <a:pPr marL="628625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Participate in foreign trade missions</a:t>
            </a:r>
          </a:p>
          <a:p>
            <a:pPr marL="628625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Exhibit at international trade shows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Obtain services to support foreign market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Translate websites to attract foreign buyers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Design marketing media and more!!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175EC-A86A-4094-9433-1CEDF806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AutoShape 2" descr="Miles Hansen">
            <a:extLst>
              <a:ext uri="{FF2B5EF4-FFF2-40B4-BE49-F238E27FC236}">
                <a16:creationId xmlns:a16="http://schemas.microsoft.com/office/drawing/2014/main" id="{0ACC94B7-1872-4866-9066-876AA3BB13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F8C4B-F3F7-422D-8EEC-72A9DF43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52" y="1438275"/>
            <a:ext cx="1838325" cy="1838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F55E9-4D49-4796-8442-202A804FF2DB}"/>
              </a:ext>
            </a:extLst>
          </p:cNvPr>
          <p:cNvSpPr txBox="1"/>
          <p:nvPr/>
        </p:nvSpPr>
        <p:spPr>
          <a:xfrm>
            <a:off x="120757" y="3296356"/>
            <a:ext cx="2210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Miles Hansen</a:t>
            </a: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President &amp; CEO</a:t>
            </a: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World Trade Center </a:t>
            </a: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Utah</a:t>
            </a:r>
          </a:p>
        </p:txBody>
      </p:sp>
    </p:spTree>
    <p:extLst>
      <p:ext uri="{BB962C8B-B14F-4D97-AF65-F5344CB8AC3E}">
        <p14:creationId xmlns:p14="http://schemas.microsoft.com/office/powerpoint/2010/main" val="422477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7BBBC-51F2-4A4A-BDDA-D37A3F088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Financing Your International Sales</a:t>
            </a:r>
            <a:b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3200" i="1" dirty="0">
              <a:solidFill>
                <a:schemeClr val="accent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F889-D36E-45D9-B7B1-38DD75503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0879" y="1527064"/>
            <a:ext cx="5740351" cy="3616436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Loan options:</a:t>
            </a:r>
          </a:p>
          <a:p>
            <a:pPr marL="0" indent="0" algn="l">
              <a:buNone/>
            </a:pP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Export Express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export development </a:t>
            </a:r>
          </a:p>
          <a:p>
            <a:pPr marL="685775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$500,000 limit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Export Working Capital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fulfill your export orders</a:t>
            </a:r>
          </a:p>
          <a:p>
            <a:pPr marL="685775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$5 million limit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International Trade Loan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expanding your overseas sales capacity</a:t>
            </a:r>
          </a:p>
          <a:p>
            <a:pPr marL="685775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$5 million limit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CE431-79AE-414A-ADB8-60647FE25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21" y="1367189"/>
            <a:ext cx="2695026" cy="2061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D0710B-642F-4A6B-8F75-4FE625F443A8}"/>
              </a:ext>
            </a:extLst>
          </p:cNvPr>
          <p:cNvSpPr txBox="1"/>
          <p:nvPr/>
        </p:nvSpPr>
        <p:spPr>
          <a:xfrm>
            <a:off x="272770" y="3612445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Bryson Patterson</a:t>
            </a: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Export Finance Manager</a:t>
            </a: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SBA</a:t>
            </a:r>
          </a:p>
        </p:txBody>
      </p:sp>
    </p:spTree>
    <p:extLst>
      <p:ext uri="{BB962C8B-B14F-4D97-AF65-F5344CB8AC3E}">
        <p14:creationId xmlns:p14="http://schemas.microsoft.com/office/powerpoint/2010/main" val="377338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FA7D4-F059-4B28-86E4-0961241D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Financing Your International Sales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281FB-AA62-45C8-8647-6C41DE6A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5748"/>
            <a:ext cx="5139972" cy="4446510"/>
          </a:xfrm>
        </p:spPr>
        <p:txBody>
          <a:bodyPr>
            <a:normAutofit/>
          </a:bodyPr>
          <a:lstStyle/>
          <a:p>
            <a:pPr marL="0" lvl="0" indent="0">
              <a:spcAft>
                <a:spcPts val="600"/>
              </a:spcAft>
              <a:buNone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Examples of uses: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Offer 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payment terms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customers to make your bid more competitive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Proactive 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marketing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Purchase 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machinery or equipment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meet international demand for your product 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Finance 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foreign accounts receivables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4DF7A-76A4-46DD-9D21-47C2CAFA6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996" y="2302933"/>
            <a:ext cx="2830981" cy="3507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F1A60-8F32-4F64-BA3C-51C7553D3900}"/>
              </a:ext>
            </a:extLst>
          </p:cNvPr>
          <p:cNvSpPr txBox="1"/>
          <p:nvPr/>
        </p:nvSpPr>
        <p:spPr>
          <a:xfrm>
            <a:off x="835370" y="5709092"/>
            <a:ext cx="456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Contact your local export finance manager at </a:t>
            </a:r>
            <a:r>
              <a:rPr lang="en-US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sba.gov/international</a:t>
            </a:r>
            <a:endParaRPr lang="en-US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9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AC1CA-B045-4983-8D94-B184DB1F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Get Help From SBA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77707-2A05-467B-B426-975AFA434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EB40E4-FDD5-45CD-8C68-C151A5754260}"/>
              </a:ext>
            </a:extLst>
          </p:cNvPr>
          <p:cNvSpPr/>
          <p:nvPr/>
        </p:nvSpPr>
        <p:spPr>
          <a:xfrm>
            <a:off x="628649" y="1487299"/>
            <a:ext cx="8045087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Search </a:t>
            </a:r>
            <a:r>
              <a:rPr lang="en-US" sz="22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 local help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 advice, find your local advisor at </a:t>
            </a:r>
            <a:r>
              <a:rPr lang="en-US" sz="22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sba.gov/local</a:t>
            </a:r>
            <a:endParaRPr lang="en-US" sz="2200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 grants, find your State Trade Expansion Program (STEP) at </a:t>
            </a:r>
            <a:r>
              <a:rPr lang="en-US" sz="22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sba.gov/international</a:t>
            </a:r>
            <a:endParaRPr lang="en-US" sz="2200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 export finance, find your nearest Export Finance Manager at </a:t>
            </a:r>
            <a:r>
              <a:rPr lang="en-US" sz="22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sba.gov/international</a:t>
            </a:r>
            <a:endParaRPr lang="en-US" sz="22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Call</a:t>
            </a:r>
            <a:r>
              <a:rPr lang="en-US" sz="22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SBA toll free </a:t>
            </a:r>
            <a:r>
              <a:rPr lang="en-US" sz="2200" dirty="0">
                <a:solidFill>
                  <a:srgbClr val="003F8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(855) 722-4877</a:t>
            </a:r>
          </a:p>
          <a:p>
            <a:endParaRPr lang="en-US" sz="2200" dirty="0">
              <a:solidFill>
                <a:srgbClr val="003F8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Email</a:t>
            </a:r>
            <a:r>
              <a:rPr lang="en-US" sz="22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0" u="sng" dirty="0">
                <a:solidFill>
                  <a:srgbClr val="003E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international@sba.gov</a:t>
            </a:r>
          </a:p>
          <a:p>
            <a:pPr marL="342875" lvl="1"/>
            <a:r>
              <a:rPr lang="en-US" sz="19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your contact information, trade questions</a:t>
            </a:r>
          </a:p>
          <a:p>
            <a:pPr marL="342875" lvl="1"/>
            <a:endParaRPr lang="en-US" sz="19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28575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Stay Informed</a:t>
            </a:r>
            <a:r>
              <a:rPr lang="en-US" sz="22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with SBA’s OIT’s Newsletter and Webinars</a:t>
            </a:r>
            <a:endParaRPr lang="en-US" sz="2200" dirty="0">
              <a:solidFill>
                <a:srgbClr val="003F8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875" lvl="1"/>
            <a:endParaRPr lang="en-US" sz="19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85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7BBBC-51F2-4A4A-BDDA-D37A3F088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978" y="3989874"/>
            <a:ext cx="6858000" cy="2387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7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72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7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Q&amp;A</a:t>
            </a:r>
            <a: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more information, please visit</a:t>
            </a:r>
            <a:b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sba.gov/international</a:t>
            </a: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Sign up for our export  newsletter:</a:t>
            </a:r>
            <a:b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sba.gov/newsroom</a:t>
            </a: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watch this webinar again, please visit</a:t>
            </a:r>
            <a:b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i="1" dirty="0">
                <a:latin typeface="Source Sans Pro" panose="020B0503030403020204" pitchFamily="34" charset="0"/>
                <a:ea typeface="Source Sans Pro" panose="020B0503030403020204" pitchFamily="34" charset="0"/>
                <a:hlinkClick r:id="rId5"/>
              </a:rPr>
              <a:t>YouTube.com/</a:t>
            </a:r>
            <a:r>
              <a:rPr lang="en-US" sz="3200" i="1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5"/>
              </a:rPr>
              <a:t>sba</a:t>
            </a:r>
            <a:endParaRPr lang="en-US" sz="4800" i="1" u="sng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891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AC1CA-B045-4983-8D94-B184DB1F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Additional Federal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77707-2A05-467B-B426-975AFA434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Export.gov 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(https://www.export.gov)</a:t>
            </a: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Market research and trade leads</a:t>
            </a: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Tariff information</a:t>
            </a: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Trade events</a:t>
            </a:r>
          </a:p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www.STOPfakes.gov</a:t>
            </a:r>
          </a:p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Ex-Im Bank 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(https://www.exim.gov)</a:t>
            </a: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Export credit insurance</a:t>
            </a:r>
          </a:p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Census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(https://www.usatradeonline.gov)</a:t>
            </a: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Trade statistics</a:t>
            </a: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Documentation and shipping</a:t>
            </a:r>
          </a:p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State Department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(https://www.pmddtc.state.gov)</a:t>
            </a: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Export licensing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9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49758-868E-49A4-9924-CFCE6C75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E531F-7D84-41E5-B304-D7E06D644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178" y="1585748"/>
            <a:ext cx="5738283" cy="4446510"/>
          </a:xfrm>
        </p:spPr>
        <p:txBody>
          <a:bodyPr>
            <a:normAutofit fontScale="40000" lnSpcReduction="20000"/>
          </a:bodyPr>
          <a:lstStyle/>
          <a:p>
            <a:r>
              <a:rPr lang="en-US" sz="4200" b="1" dirty="0"/>
              <a:t>Introduction</a:t>
            </a:r>
            <a:r>
              <a:rPr lang="en-US" sz="4200" dirty="0"/>
              <a:t> – David Glaccum, SBA’s Office of International Trade</a:t>
            </a:r>
          </a:p>
          <a:p>
            <a:endParaRPr lang="en-US" sz="4200" dirty="0"/>
          </a:p>
          <a:p>
            <a:r>
              <a:rPr lang="en-US" sz="4200" b="1" dirty="0"/>
              <a:t>Company Success </a:t>
            </a:r>
            <a:r>
              <a:rPr lang="en-US" sz="4200" dirty="0"/>
              <a:t>– Natalie </a:t>
            </a:r>
            <a:r>
              <a:rPr lang="en-US" sz="4200" dirty="0" err="1"/>
              <a:t>Kaddas</a:t>
            </a:r>
            <a:r>
              <a:rPr lang="en-US" sz="4200" dirty="0"/>
              <a:t>, President/CEO, </a:t>
            </a:r>
            <a:r>
              <a:rPr lang="en-US" sz="4200" dirty="0" err="1"/>
              <a:t>Kaddas</a:t>
            </a:r>
            <a:r>
              <a:rPr lang="en-US" sz="4200" dirty="0"/>
              <a:t> Enterprises Inc.</a:t>
            </a:r>
          </a:p>
          <a:p>
            <a:endParaRPr lang="en-US" sz="4200" dirty="0"/>
          </a:p>
          <a:p>
            <a:r>
              <a:rPr lang="en-US" sz="4200" b="1" dirty="0"/>
              <a:t>Get Help from SBA</a:t>
            </a:r>
          </a:p>
          <a:p>
            <a:endParaRPr lang="en-US" sz="4200" b="1" dirty="0"/>
          </a:p>
          <a:p>
            <a:pPr lvl="1"/>
            <a:r>
              <a:rPr lang="en-US" sz="4200" b="1" dirty="0"/>
              <a:t>Advice and counseling to get started </a:t>
            </a:r>
          </a:p>
          <a:p>
            <a:pPr lvl="2"/>
            <a:r>
              <a:rPr lang="en-US" sz="4200" dirty="0"/>
              <a:t>Sarah Bonner, SBA’s Office of International Trade</a:t>
            </a:r>
          </a:p>
          <a:p>
            <a:pPr lvl="1"/>
            <a:r>
              <a:rPr lang="en-US" sz="4200" b="1" dirty="0"/>
              <a:t>Grants to find international buyers</a:t>
            </a:r>
            <a:r>
              <a:rPr lang="en-US" sz="4200" dirty="0"/>
              <a:t> </a:t>
            </a:r>
          </a:p>
          <a:p>
            <a:pPr lvl="2"/>
            <a:r>
              <a:rPr lang="en-US" sz="4200" dirty="0"/>
              <a:t>Miles Hansen, President/CEO, World Trade Center Utah</a:t>
            </a:r>
          </a:p>
          <a:p>
            <a:pPr lvl="1"/>
            <a:r>
              <a:rPr lang="en-US" sz="4200" b="1" dirty="0"/>
              <a:t>Financing for your international sales</a:t>
            </a:r>
          </a:p>
          <a:p>
            <a:pPr lvl="2"/>
            <a:r>
              <a:rPr lang="en-US" sz="4200" dirty="0"/>
              <a:t>Bryson Patterson, SBA’s Office of International Trade</a:t>
            </a:r>
          </a:p>
          <a:p>
            <a:pPr lvl="1"/>
            <a:endParaRPr lang="en-US" sz="4200" dirty="0"/>
          </a:p>
          <a:p>
            <a:r>
              <a:rPr lang="en-US" sz="4200" b="1" dirty="0"/>
              <a:t>Q&amp;A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6629C-0A1B-46DA-878E-97AA0EB14846}"/>
              </a:ext>
            </a:extLst>
          </p:cNvPr>
          <p:cNvSpPr txBox="1"/>
          <p:nvPr/>
        </p:nvSpPr>
        <p:spPr>
          <a:xfrm>
            <a:off x="374628" y="3920941"/>
            <a:ext cx="2634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David Glaccum</a:t>
            </a: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Associate Administrator</a:t>
            </a: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SBA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B54F7-D411-4B92-A54C-A92A810B5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28" y="892116"/>
            <a:ext cx="2187178" cy="28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5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CE8C0E-1FD2-46BF-82C5-4237EBBD1E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36" y="1574733"/>
            <a:ext cx="5732053" cy="411301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EB1F3E3-7F0C-45DF-A7DE-DF958389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0228"/>
            <a:ext cx="7886700" cy="116003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Global Sales Opportunity</a:t>
            </a:r>
          </a:p>
        </p:txBody>
      </p:sp>
    </p:spTree>
    <p:extLst>
      <p:ext uri="{BB962C8B-B14F-4D97-AF65-F5344CB8AC3E}">
        <p14:creationId xmlns:p14="http://schemas.microsoft.com/office/powerpoint/2010/main" val="3748273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ADB7D1-BB38-45E6-A659-819660EB5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Case for Small Businesses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C9E1520-05CB-49CE-8A1C-BDB30F2EE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129457"/>
              </p:ext>
            </p:extLst>
          </p:nvPr>
        </p:nvGraphicFramePr>
        <p:xfrm>
          <a:off x="628650" y="1397000"/>
          <a:ext cx="78867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096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3CC7-499F-4388-810F-189950D09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Obstacles to Overcome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A55D-FA68-4213-8E4A-7BF90CCD8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5748"/>
            <a:ext cx="7886700" cy="4903644"/>
          </a:xfrm>
        </p:spPr>
        <p:txBody>
          <a:bodyPr>
            <a:normAutofit fontScale="77500" lnSpcReduction="20000"/>
          </a:bodyPr>
          <a:lstStyle/>
          <a:p>
            <a:pPr marL="1828641" lvl="5" indent="0">
              <a:buNone/>
            </a:pP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828641" lvl="5" indent="0">
              <a:lnSpc>
                <a:spcPct val="123000"/>
              </a:lnSpc>
              <a:buNone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Don’t know where to start</a:t>
            </a:r>
          </a:p>
          <a:p>
            <a:pPr marL="1828641" lvl="5" indent="0">
              <a:lnSpc>
                <a:spcPct val="123000"/>
              </a:lnSpc>
              <a:buNone/>
            </a:pP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828641" lvl="5" indent="0">
              <a:lnSpc>
                <a:spcPct val="123000"/>
              </a:lnSpc>
              <a:buNone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Believe regulatory environment is too complex</a:t>
            </a:r>
          </a:p>
          <a:p>
            <a:pPr marL="1828641" lvl="5" indent="0">
              <a:lnSpc>
                <a:spcPct val="123000"/>
              </a:lnSpc>
              <a:buNone/>
            </a:pPr>
            <a:endParaRPr lang="en-US" sz="23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828641" lvl="5" indent="0">
              <a:lnSpc>
                <a:spcPct val="123000"/>
              </a:lnSpc>
              <a:buNone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Cite difficulty getting financing for international operations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* National Small Business Association’s 2016 Exporting Survey</a:t>
            </a:r>
          </a:p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544638B-5D82-43AD-8923-C97391CE731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Top reasons small businesses don’t export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D08DDD-6EC5-4997-9390-07BBCD2973D3}"/>
              </a:ext>
            </a:extLst>
          </p:cNvPr>
          <p:cNvSpPr/>
          <p:nvPr/>
        </p:nvSpPr>
        <p:spPr>
          <a:xfrm>
            <a:off x="1008184" y="1829449"/>
            <a:ext cx="1371600" cy="69607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37%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FB8FCAC-3AA4-465D-BECD-858661A04B27}"/>
              </a:ext>
            </a:extLst>
          </p:cNvPr>
          <p:cNvSpPr/>
          <p:nvPr/>
        </p:nvSpPr>
        <p:spPr>
          <a:xfrm>
            <a:off x="1008184" y="2975686"/>
            <a:ext cx="1371600" cy="69607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24%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9E0969-414A-4A5D-AFBA-B99309FCBAD8}"/>
              </a:ext>
            </a:extLst>
          </p:cNvPr>
          <p:cNvSpPr/>
          <p:nvPr/>
        </p:nvSpPr>
        <p:spPr>
          <a:xfrm>
            <a:off x="1008184" y="4224052"/>
            <a:ext cx="1371600" cy="69607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35%</a:t>
            </a:r>
          </a:p>
        </p:txBody>
      </p:sp>
    </p:spTree>
    <p:extLst>
      <p:ext uri="{BB962C8B-B14F-4D97-AF65-F5344CB8AC3E}">
        <p14:creationId xmlns:p14="http://schemas.microsoft.com/office/powerpoint/2010/main" val="1409914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65F4534-3821-428B-A944-308AC087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38" y="3938101"/>
            <a:ext cx="3501626" cy="24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4436D-7ABF-419B-8A85-2E31CC8E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938" y="434800"/>
            <a:ext cx="4108867" cy="328709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FD15DA-5F9C-4F25-8954-490C69C30B70}"/>
              </a:ext>
            </a:extLst>
          </p:cNvPr>
          <p:cNvSpPr/>
          <p:nvPr/>
        </p:nvSpPr>
        <p:spPr>
          <a:xfrm rot="8664756">
            <a:off x="6063100" y="1304178"/>
            <a:ext cx="2843213" cy="106441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5FD56-AD90-45D6-85FE-80E717EB063E}"/>
              </a:ext>
            </a:extLst>
          </p:cNvPr>
          <p:cNvSpPr txBox="1"/>
          <p:nvPr/>
        </p:nvSpPr>
        <p:spPr>
          <a:xfrm>
            <a:off x="5947870" y="515658"/>
            <a:ext cx="23887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BirdguarD Products in action</a:t>
            </a:r>
            <a:endParaRPr lang="en-US" sz="13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8D0BE-CC61-42C3-9DF7-31319336543A}"/>
              </a:ext>
            </a:extLst>
          </p:cNvPr>
          <p:cNvSpPr txBox="1"/>
          <p:nvPr/>
        </p:nvSpPr>
        <p:spPr>
          <a:xfrm>
            <a:off x="541641" y="4793176"/>
            <a:ext cx="3362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Original Global Market Strategy:</a:t>
            </a:r>
          </a:p>
          <a:p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Follow the Migratory Patterns of Birds of Prey</a:t>
            </a:r>
            <a:endParaRPr lang="en-US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A31D2-4F7C-4D84-8914-14DC26B30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41" y="887565"/>
            <a:ext cx="3362705" cy="26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0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175EC-A86A-4094-9433-1CEDF806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6510" y="6194307"/>
            <a:ext cx="2057400" cy="365125"/>
          </a:xfrm>
        </p:spPr>
        <p:txBody>
          <a:bodyPr/>
          <a:lstStyle/>
          <a:p>
            <a:fld id="{B1AB44B9-F1EC-4F4B-88D4-413245C9CD3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63703-97FD-4076-9811-32293969139D}"/>
              </a:ext>
            </a:extLst>
          </p:cNvPr>
          <p:cNvSpPr txBox="1"/>
          <p:nvPr/>
        </p:nvSpPr>
        <p:spPr>
          <a:xfrm>
            <a:off x="5046412" y="2334111"/>
            <a:ext cx="393021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Kaddas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Enterprises is a  Woman owned, second-generation family owned business,  that manufactures Thermoform Plastic products.</a:t>
            </a:r>
          </a:p>
          <a:p>
            <a:pPr fontAlgn="base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Contract Manufacturing for Aerospace/Transportation companies</a:t>
            </a:r>
          </a:p>
          <a:p>
            <a:pPr fontAlgn="base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Developed our own products for Energy Sector called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BirdugarD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fontAlgn="base"/>
            <a:endParaRPr lang="en-US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A5E85E-3999-4CFF-96D6-16212886C53D}"/>
              </a:ext>
            </a:extLst>
          </p:cNvPr>
          <p:cNvSpPr txBox="1">
            <a:spLocks/>
          </p:cNvSpPr>
          <p:nvPr/>
        </p:nvSpPr>
        <p:spPr>
          <a:xfrm>
            <a:off x="1143000" y="321811"/>
            <a:ext cx="6858000" cy="768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857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 spc="-75" baseline="0">
                <a:solidFill>
                  <a:srgbClr val="003F8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Company Success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9FB1B-211C-4F0D-AAD7-60B504317FD7}"/>
              </a:ext>
            </a:extLst>
          </p:cNvPr>
          <p:cNvSpPr txBox="1"/>
          <p:nvPr/>
        </p:nvSpPr>
        <p:spPr>
          <a:xfrm>
            <a:off x="489356" y="4302681"/>
            <a:ext cx="7807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7950" indent="-1377950"/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CHALLENGE: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	Domestically steep competition</a:t>
            </a:r>
          </a:p>
          <a:p>
            <a:pPr marL="1377950" indent="-1377950"/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377950" indent="-1377950"/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SOLUTIONS: 	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Explore Global Markets- Help from the STEP Grant and Governor Lead Trade Mission </a:t>
            </a:r>
          </a:p>
          <a:p>
            <a:pPr marL="1377950" indent="-1377950"/>
            <a:endParaRPr lang="en-US" sz="1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RESULTS:           - 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Ship into 12 countries</a:t>
            </a:r>
          </a:p>
          <a:p>
            <a:pPr marL="1377950" indent="-1377950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-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Kaddas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Representatives in 3 countries;  </a:t>
            </a:r>
          </a:p>
          <a:p>
            <a:pPr marL="1377950" indent="-1377950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- Increased confidence, revenues, jobs, and capacity to take the company to another level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DF7C1-4835-4146-841D-93BE51BD5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56" y="1191127"/>
            <a:ext cx="4518660" cy="2941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B43E7C-D830-48B6-81A7-61CF365FD57D}"/>
              </a:ext>
            </a:extLst>
          </p:cNvPr>
          <p:cNvSpPr txBox="1"/>
          <p:nvPr/>
        </p:nvSpPr>
        <p:spPr>
          <a:xfrm>
            <a:off x="5033160" y="1085111"/>
            <a:ext cx="2568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Natalie </a:t>
            </a:r>
            <a:r>
              <a:rPr lang="en-US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Kaddas</a:t>
            </a:r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President and CEO</a:t>
            </a:r>
          </a:p>
          <a:p>
            <a:r>
              <a:rPr lang="en-US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Kaddas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Enterprises Inc</a:t>
            </a:r>
            <a:r>
              <a:rPr lang="en-US" dirty="0"/>
              <a:t>.</a:t>
            </a:r>
          </a:p>
          <a:p>
            <a:r>
              <a:rPr lang="en-US" b="1" dirty="0"/>
              <a:t>Salt Lake City, UT</a:t>
            </a:r>
          </a:p>
        </p:txBody>
      </p:sp>
    </p:spTree>
    <p:extLst>
      <p:ext uri="{BB962C8B-B14F-4D97-AF65-F5344CB8AC3E}">
        <p14:creationId xmlns:p14="http://schemas.microsoft.com/office/powerpoint/2010/main" val="340552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6553"/>
            <a:ext cx="7886700" cy="598904"/>
          </a:xfrm>
        </p:spPr>
        <p:txBody>
          <a:bodyPr>
            <a:normAutofit/>
          </a:bodyPr>
          <a:lstStyle/>
          <a:p>
            <a:r>
              <a:rPr lang="en-US" sz="3200" dirty="0"/>
              <a:t>The SBA Can Help You Go Global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1267" y="2018824"/>
            <a:ext cx="8274943" cy="5096578"/>
            <a:chOff x="551267" y="2018824"/>
            <a:chExt cx="8347462" cy="5096578"/>
          </a:xfrm>
        </p:grpSpPr>
        <p:grpSp>
          <p:nvGrpSpPr>
            <p:cNvPr id="24" name="Group 23"/>
            <p:cNvGrpSpPr/>
            <p:nvPr/>
          </p:nvGrpSpPr>
          <p:grpSpPr>
            <a:xfrm>
              <a:off x="551267" y="2018824"/>
              <a:ext cx="7729968" cy="1694046"/>
              <a:chOff x="974189" y="3408366"/>
              <a:chExt cx="6899147" cy="151196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4189" y="3408367"/>
                <a:ext cx="1696118" cy="151196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7793" y="3408367"/>
                <a:ext cx="1696118" cy="1511968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7218" y="3408366"/>
                <a:ext cx="1696118" cy="1511968"/>
              </a:xfrm>
              <a:prstGeom prst="rect">
                <a:avLst/>
              </a:prstGeom>
            </p:spPr>
          </p:pic>
        </p:grpSp>
        <p:sp>
          <p:nvSpPr>
            <p:cNvPr id="25" name="Content Placeholder 6"/>
            <p:cNvSpPr txBox="1">
              <a:spLocks/>
            </p:cNvSpPr>
            <p:nvPr/>
          </p:nvSpPr>
          <p:spPr>
            <a:xfrm>
              <a:off x="744153" y="3992152"/>
              <a:ext cx="2323943" cy="312325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171438" indent="-171438" algn="l" defTabSz="685749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1pPr>
              <a:lvl2pPr marL="514313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2pPr>
              <a:lvl3pPr marL="857186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3pPr>
              <a:lvl4pPr marL="1200060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4pPr>
              <a:lvl5pPr marL="1542935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5pPr>
              <a:lvl6pPr marL="1885809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684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558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433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r>
                <a:rPr lang="en-US" b="1" dirty="0"/>
                <a:t>Advice to Get You Started</a:t>
              </a:r>
              <a:endParaRPr lang="en-US" sz="1800" dirty="0"/>
            </a:p>
          </p:txBody>
        </p:sp>
        <p:sp>
          <p:nvSpPr>
            <p:cNvPr id="26" name="Content Placeholder 6"/>
            <p:cNvSpPr txBox="1">
              <a:spLocks/>
            </p:cNvSpPr>
            <p:nvPr/>
          </p:nvSpPr>
          <p:spPr>
            <a:xfrm>
              <a:off x="3244700" y="3973005"/>
              <a:ext cx="2831205" cy="103812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171438" indent="-171438" algn="l" defTabSz="685749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1pPr>
              <a:lvl2pPr marL="514313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2pPr>
              <a:lvl3pPr marL="857186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3pPr>
              <a:lvl4pPr marL="1200060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4pPr>
              <a:lvl5pPr marL="1542935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5pPr>
              <a:lvl6pPr marL="1885809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684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558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433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r>
                <a:rPr lang="en-US" b="1" dirty="0"/>
                <a:t>Grants to Find International Buyers</a:t>
              </a:r>
              <a:endParaRPr lang="en-US" sz="1800" dirty="0"/>
            </a:p>
          </p:txBody>
        </p:sp>
        <p:sp>
          <p:nvSpPr>
            <p:cNvPr id="27" name="Content Placeholder 6"/>
            <p:cNvSpPr txBox="1">
              <a:spLocks/>
            </p:cNvSpPr>
            <p:nvPr/>
          </p:nvSpPr>
          <p:spPr>
            <a:xfrm>
              <a:off x="6380864" y="3928986"/>
              <a:ext cx="2517865" cy="103812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171438" indent="-171438" algn="l" defTabSz="685749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1pPr>
              <a:lvl2pPr marL="514313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2pPr>
              <a:lvl3pPr marL="857186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3pPr>
              <a:lvl4pPr marL="1200060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4pPr>
              <a:lvl5pPr marL="1542935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5pPr>
              <a:lvl6pPr marL="1885809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684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558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433" indent="-171438" algn="l" defTabSz="685749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lnSpc>
                  <a:spcPct val="100000"/>
                </a:lnSpc>
                <a:spcBef>
                  <a:spcPts val="0"/>
                </a:spcBef>
                <a:buFontTx/>
                <a:buNone/>
                <a:defRPr/>
              </a:pPr>
              <a:r>
                <a:rPr lang="en-US" b="1" dirty="0"/>
                <a:t>Financing for Your International Sales</a:t>
              </a:r>
              <a:endParaRPr lang="en-US" sz="180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B3C1EDB-68AC-43EA-9109-F36039815CF1}"/>
              </a:ext>
            </a:extLst>
          </p:cNvPr>
          <p:cNvSpPr/>
          <p:nvPr/>
        </p:nvSpPr>
        <p:spPr>
          <a:xfrm>
            <a:off x="595050" y="5103974"/>
            <a:ext cx="2323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Find a Local Advisor at </a:t>
            </a:r>
            <a:r>
              <a:rPr lang="en-US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6"/>
              </a:rPr>
              <a:t>sba.gov/local</a:t>
            </a:r>
            <a:r>
              <a:rPr lang="en-US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US" b="1" dirty="0">
              <a:solidFill>
                <a:srgbClr val="007EB4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173BF-CD0E-4110-A8BC-A04BF9F4DAA5}"/>
              </a:ext>
            </a:extLst>
          </p:cNvPr>
          <p:cNvSpPr txBox="1"/>
          <p:nvPr/>
        </p:nvSpPr>
        <p:spPr>
          <a:xfrm>
            <a:off x="3221301" y="5091276"/>
            <a:ext cx="285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See if your state/territory offers grants at </a:t>
            </a:r>
            <a:r>
              <a:rPr lang="en-US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7"/>
              </a:rPr>
              <a:t>sba.gov/international</a:t>
            </a:r>
            <a:endParaRPr lang="en-US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19B562-7BB1-4F34-A46B-160FDDC08840}"/>
              </a:ext>
            </a:extLst>
          </p:cNvPr>
          <p:cNvSpPr txBox="1"/>
          <p:nvPr/>
        </p:nvSpPr>
        <p:spPr>
          <a:xfrm>
            <a:off x="6378215" y="5091275"/>
            <a:ext cx="285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Contact your local export finance manager at </a:t>
            </a:r>
            <a:r>
              <a:rPr lang="en-US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7"/>
              </a:rPr>
              <a:t>sba.gov/international</a:t>
            </a:r>
            <a:endParaRPr lang="en-US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37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7A1715-CCEA-4A2D-AD57-3912E75F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Source Sans Pro" panose="020B0503030403020204" pitchFamily="34" charset="0"/>
              </a:rPr>
              <a:t>Advice to Get You Started</a:t>
            </a:r>
            <a:br>
              <a:rPr lang="en-US" sz="3200" dirty="0">
                <a:latin typeface="Source Sans Pro" panose="020B0503030403020204" pitchFamily="34" charset="0"/>
              </a:rPr>
            </a:br>
            <a:endParaRPr lang="en-US" sz="3200" i="1" dirty="0">
              <a:solidFill>
                <a:srgbClr val="CC0000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175EC-A86A-4094-9433-1CEDF806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AutoShape 2" descr="Miles Hansen">
            <a:extLst>
              <a:ext uri="{FF2B5EF4-FFF2-40B4-BE49-F238E27FC236}">
                <a16:creationId xmlns:a16="http://schemas.microsoft.com/office/drawing/2014/main" id="{0ACC94B7-1872-4866-9066-876AA3BB13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F57B9-4925-4477-B683-19212637E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458"/>
          <a:stretch/>
        </p:blipFill>
        <p:spPr>
          <a:xfrm>
            <a:off x="0" y="1411147"/>
            <a:ext cx="2324400" cy="2432846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DC677E-8482-4403-9ABA-A4FD314FAD49}"/>
              </a:ext>
            </a:extLst>
          </p:cNvPr>
          <p:cNvSpPr txBox="1"/>
          <p:nvPr/>
        </p:nvSpPr>
        <p:spPr>
          <a:xfrm>
            <a:off x="114809" y="3945892"/>
            <a:ext cx="220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Sarah Bonner</a:t>
            </a: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Export Policy Advisor, SBA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F2B06D7-3BCA-470F-8AC2-CE1673F98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488" y="1658529"/>
            <a:ext cx="6035873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Search </a:t>
            </a:r>
            <a:r>
              <a:rPr lang="en-US" sz="28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sba.gov/local</a:t>
            </a:r>
            <a:r>
              <a:rPr lang="en-US" sz="28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find:</a:t>
            </a:r>
            <a:endParaRPr lang="en-US" sz="2800" u="sng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local mentor with </a:t>
            </a:r>
            <a:r>
              <a:rPr lang="en-US" sz="2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SCORE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Advice and counseling from your local </a:t>
            </a:r>
            <a:r>
              <a:rPr lang="en-US" sz="2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Small Business Development Center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Support for women entrepreneurs at your local </a:t>
            </a:r>
            <a:r>
              <a:rPr lang="en-US" sz="2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Women’s Business Center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Support for veteran entrepreneurs at your local </a:t>
            </a:r>
            <a:r>
              <a:rPr lang="en-US" sz="2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Veteran’s Business Outreach Center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71525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Call or email </a:t>
            </a: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SBA’s Office of International Trade</a:t>
            </a:r>
          </a:p>
        </p:txBody>
      </p:sp>
    </p:spTree>
    <p:extLst>
      <p:ext uri="{BB962C8B-B14F-4D97-AF65-F5344CB8AC3E}">
        <p14:creationId xmlns:p14="http://schemas.microsoft.com/office/powerpoint/2010/main" val="744954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B1E29"/>
      </a:dk1>
      <a:lt1>
        <a:srgbClr val="FFFFFF"/>
      </a:lt1>
      <a:dk2>
        <a:srgbClr val="002E6D"/>
      </a:dk2>
      <a:lt2>
        <a:srgbClr val="007DBC"/>
      </a:lt2>
      <a:accent1>
        <a:srgbClr val="969696"/>
      </a:accent1>
      <a:accent2>
        <a:srgbClr val="197E4E"/>
      </a:accent2>
      <a:accent3>
        <a:srgbClr val="F1C400"/>
      </a:accent3>
      <a:accent4>
        <a:srgbClr val="7AC5EB"/>
      </a:accent4>
      <a:accent5>
        <a:srgbClr val="CC0000"/>
      </a:accent5>
      <a:accent6>
        <a:srgbClr val="FFFFFF"/>
      </a:accent6>
      <a:hlink>
        <a:srgbClr val="007DBC"/>
      </a:hlink>
      <a:folHlink>
        <a:srgbClr val="7AC5EB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A-Template-4x3" id="{10B8EB85-0603-6C4A-B199-97FFBF5C934D}" vid="{C65D1D54-2505-3642-821A-0245DDC064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686DF4ECB9DC4EA5018B0F3B5F9641" ma:contentTypeVersion="11" ma:contentTypeDescription="Create a new document." ma:contentTypeScope="" ma:versionID="f4becca6245775cf3f7d89891ba6b9ff">
  <xsd:schema xmlns:xsd="http://www.w3.org/2001/XMLSchema" xmlns:xs="http://www.w3.org/2001/XMLSchema" xmlns:p="http://schemas.microsoft.com/office/2006/metadata/properties" xmlns:ns3="28100f6a-7d32-4b85-8322-b0a17923fd8b" xmlns:ns4="2c3d1bdc-276e-45b2-8f8e-4e8178c0259d" targetNamespace="http://schemas.microsoft.com/office/2006/metadata/properties" ma:root="true" ma:fieldsID="f6bcfc04e26a43ef5dbd3e7cd976580a" ns3:_="" ns4:_="">
    <xsd:import namespace="28100f6a-7d32-4b85-8322-b0a17923fd8b"/>
    <xsd:import namespace="2c3d1bdc-276e-45b2-8f8e-4e8178c025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00f6a-7d32-4b85-8322-b0a17923fd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3d1bdc-276e-45b2-8f8e-4e8178c02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C8A060-C3AF-4DCB-9DA0-9355A02E77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100f6a-7d32-4b85-8322-b0a17923fd8b"/>
    <ds:schemaRef ds:uri="2c3d1bdc-276e-45b2-8f8e-4e8178c025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B00DA0-421A-45B4-B627-A11A61619807}">
  <ds:schemaRefs>
    <ds:schemaRef ds:uri="http://purl.org/dc/dcmitype/"/>
    <ds:schemaRef ds:uri="http://schemas.microsoft.com/office/infopath/2007/PartnerControls"/>
    <ds:schemaRef ds:uri="28100f6a-7d32-4b85-8322-b0a17923fd8b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c3d1bdc-276e-45b2-8f8e-4e8178c0259d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F679C71-29D5-41E8-AD55-6F5D555EA3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3402</TotalTime>
  <Words>809</Words>
  <Application>Microsoft Office PowerPoint</Application>
  <PresentationFormat>On-screen Show (4:3)</PresentationFormat>
  <Paragraphs>179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Garamond</vt:lpstr>
      <vt:lpstr>Source Sans Pro</vt:lpstr>
      <vt:lpstr>Wingdings</vt:lpstr>
      <vt:lpstr>Office Theme</vt:lpstr>
      <vt:lpstr>Helping Small Business  Go Global</vt:lpstr>
      <vt:lpstr>Agenda</vt:lpstr>
      <vt:lpstr>The Global Sales Opportunity</vt:lpstr>
      <vt:lpstr>The Case for Small Businesses</vt:lpstr>
      <vt:lpstr>Obstacles to Overcome</vt:lpstr>
      <vt:lpstr>PowerPoint Presentation</vt:lpstr>
      <vt:lpstr>PowerPoint Presentation</vt:lpstr>
      <vt:lpstr>The SBA Can Help You Go Global</vt:lpstr>
      <vt:lpstr>Advice to Get You Started </vt:lpstr>
      <vt:lpstr>Grants to Find International Buyers</vt:lpstr>
      <vt:lpstr>Grants to Find International Buyers </vt:lpstr>
      <vt:lpstr>Financing Your International Sales </vt:lpstr>
      <vt:lpstr>Financing Your International Sales</vt:lpstr>
      <vt:lpstr>Get Help From SBA</vt:lpstr>
      <vt:lpstr>   Q&amp;A   For more information, please visit sba.gov/international  Sign up for our export  newsletter: sba.gov/newsroom  To watch this webinar again, please visit YouTube.com/sba</vt:lpstr>
      <vt:lpstr>Additional Federal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Helping Small Business  Go Global</dc:title>
  <dc:creator>Schimpp, Michele J.</dc:creator>
  <cp:lastModifiedBy>Timothy Van Le (CENSUS/EAD FED)</cp:lastModifiedBy>
  <cp:revision>61</cp:revision>
  <cp:lastPrinted>2020-01-16T14:58:04Z</cp:lastPrinted>
  <dcterms:created xsi:type="dcterms:W3CDTF">2019-12-30T16:41:17Z</dcterms:created>
  <dcterms:modified xsi:type="dcterms:W3CDTF">2020-02-05T13:49:31Z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0x0101008A686DF4ECB9DC4EA5018B0F3B5F9641</vt:lpwstr>
  </property>
</Properties>
</file>