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4"/>
  </p:notesMasterIdLst>
  <p:sldIdLst>
    <p:sldId id="256" r:id="rId5"/>
    <p:sldId id="258" r:id="rId6"/>
    <p:sldId id="499" r:id="rId7"/>
    <p:sldId id="530" r:id="rId8"/>
    <p:sldId id="604" r:id="rId9"/>
    <p:sldId id="257" r:id="rId10"/>
    <p:sldId id="606" r:id="rId11"/>
    <p:sldId id="260" r:id="rId12"/>
    <p:sldId id="38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486"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2A03E0-66F6-4B78-BF06-1B2EF21DB43B}"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865C0-6B12-4DD0-A298-3141D0888605}" type="slidenum">
              <a:rPr lang="en-US" smtClean="0"/>
              <a:t>‹#›</a:t>
            </a:fld>
            <a:endParaRPr lang="en-US"/>
          </a:p>
        </p:txBody>
      </p:sp>
    </p:spTree>
    <p:extLst>
      <p:ext uri="{BB962C8B-B14F-4D97-AF65-F5344CB8AC3E}">
        <p14:creationId xmlns:p14="http://schemas.microsoft.com/office/powerpoint/2010/main" val="251250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Census Bureau Statistics are how America knows what America needs. As we continue to measure the nation’s People, Places and Economy—we are very excited to share where US businesses</a:t>
            </a:r>
            <a:r>
              <a:rPr lang="en-US" baseline="0" dirty="0"/>
              <a:t> can get started to expand into the global marketplace.</a:t>
            </a:r>
            <a:endParaRPr lang="en-US" dirty="0"/>
          </a:p>
          <a:p>
            <a:r>
              <a:rPr lang="en-US" dirty="0"/>
              <a:t> </a:t>
            </a:r>
          </a:p>
          <a:p>
            <a:r>
              <a:rPr lang="en-US" dirty="0"/>
              <a:t>Our presenters today are from the US Department of Commerce’s International Trade Administration.  They are XXXXXXX</a:t>
            </a:r>
            <a:r>
              <a:rPr lang="en-US" baseline="0" dirty="0"/>
              <a:t>, with &lt;&lt;&lt;TITLE&gt;&gt;&gt;&gt; with &lt;&lt;&lt;OFFICE&gt;&gt;&gt;</a:t>
            </a:r>
            <a:endParaRPr lang="en-US" dirty="0"/>
          </a:p>
          <a:p>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7E2247C7-30F2-437B-A3AE-58C9EBC6DD4C}" type="slidenum">
              <a:rPr lang="en-US" smtClean="0"/>
              <a:t>3</a:t>
            </a:fld>
            <a:endParaRPr lang="en-US" dirty="0"/>
          </a:p>
        </p:txBody>
      </p:sp>
    </p:spTree>
    <p:extLst>
      <p:ext uri="{BB962C8B-B14F-4D97-AF65-F5344CB8AC3E}">
        <p14:creationId xmlns:p14="http://schemas.microsoft.com/office/powerpoint/2010/main" val="1270365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CENSUS OVERVIEW</a:t>
            </a:r>
          </a:p>
          <a:p>
            <a:endParaRPr lang="en-US" dirty="0"/>
          </a:p>
          <a:p>
            <a:r>
              <a:rPr lang="en-US" dirty="0">
                <a:effectLst/>
              </a:rPr>
              <a:t>The U.S. Commercial Service’s global network of trade professionals is in more than 100 U.S. cities and in U.S. embassies and consulates in more than 70 countries.  Its services help U.S. small and medium-sized companies select the best markets and sales channels, understand the rules and regulations, find qualified partners, connect with buyers around the world, and recommend ways to finance exports.   Staff of the U.S. Commercial Service are dedicated to working with businesses every step of the way, including advocating on their behalf for easier market entry</a:t>
            </a:r>
          </a:p>
          <a:p>
            <a:endParaRPr lang="en-US" dirty="0">
              <a:effectLst/>
            </a:endParaRPr>
          </a:p>
          <a:p>
            <a:r>
              <a:rPr lang="en-US" dirty="0">
                <a:effectLst/>
              </a:rPr>
              <a:t>EXIM</a:t>
            </a:r>
          </a:p>
          <a:p>
            <a:r>
              <a:rPr lang="en-US" sz="1200" kern="1200" dirty="0">
                <a:solidFill>
                  <a:schemeClr val="tx1"/>
                </a:solidFill>
                <a:effectLst/>
                <a:latin typeface="+mn-lt"/>
                <a:ea typeface="+mn-ea"/>
                <a:cs typeface="+mn-cs"/>
              </a:rPr>
              <a:t>The Export-Import Bank of the Unites States, also known as EXIM, empowers exporters of U.S. goods and services to win sales that otherwise would go to foreign competitors. Whether a small business needs protection against buyer nonpayment, or the ability to extend open account credit terms to buyers, EXIM has a solution. The agency covers up to 95 percent of the sales invoice. No company or deal is too small, and EXIM provides support in more than 180 countries.</a:t>
            </a:r>
            <a:endParaRPr lang="en-US" dirty="0"/>
          </a:p>
        </p:txBody>
      </p:sp>
      <p:sp>
        <p:nvSpPr>
          <p:cNvPr id="4" name="Slide Number Placeholder 3"/>
          <p:cNvSpPr>
            <a:spLocks noGrp="1"/>
          </p:cNvSpPr>
          <p:nvPr>
            <p:ph type="sldNum" sz="quarter" idx="5"/>
          </p:nvPr>
        </p:nvSpPr>
        <p:spPr/>
        <p:txBody>
          <a:bodyPr/>
          <a:lstStyle/>
          <a:p>
            <a:fld id="{7E2247C7-30F2-437B-A3AE-58C9EBC6DD4C}" type="slidenum">
              <a:rPr lang="en-US" smtClean="0"/>
              <a:t>9</a:t>
            </a:fld>
            <a:endParaRPr lang="en-US" dirty="0"/>
          </a:p>
        </p:txBody>
      </p:sp>
    </p:spTree>
    <p:extLst>
      <p:ext uri="{BB962C8B-B14F-4D97-AF65-F5344CB8AC3E}">
        <p14:creationId xmlns:p14="http://schemas.microsoft.com/office/powerpoint/2010/main" val="103991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249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56FFBEC3-9108-4C5C-AF4C-BF70A0FCED35}"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01438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293964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25570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2440190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89594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3861892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7570900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208678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4079077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FFBEC3-9108-4C5C-AF4C-BF70A0FCED35}"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91453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FFBEC3-9108-4C5C-AF4C-BF70A0FCED35}"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368381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FFBEC3-9108-4C5C-AF4C-BF70A0FCED35}"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59299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FFBEC3-9108-4C5C-AF4C-BF70A0FCED35}"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7039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FBEC3-9108-4C5C-AF4C-BF70A0FCED35}"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2001830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FFBEC3-9108-4C5C-AF4C-BF70A0FCED35}"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139570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FFBEC3-9108-4C5C-AF4C-BF70A0FCED35}"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64433-F476-4718-9A90-414A936514F9}" type="slidenum">
              <a:rPr lang="en-US" smtClean="0"/>
              <a:t>‹#›</a:t>
            </a:fld>
            <a:endParaRPr lang="en-US"/>
          </a:p>
        </p:txBody>
      </p:sp>
    </p:spTree>
    <p:extLst>
      <p:ext uri="{BB962C8B-B14F-4D97-AF65-F5344CB8AC3E}">
        <p14:creationId xmlns:p14="http://schemas.microsoft.com/office/powerpoint/2010/main" val="2828596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6FFBEC3-9108-4C5C-AF4C-BF70A0FCED35}" type="datetimeFigureOut">
              <a:rPr lang="en-US" smtClean="0"/>
              <a:t>3/17/2020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5364433-F476-4718-9A90-414A936514F9}" type="slidenum">
              <a:rPr lang="en-US" smtClean="0"/>
              <a:t>‹#›</a:t>
            </a:fld>
            <a:endParaRPr lang="en-US"/>
          </a:p>
        </p:txBody>
      </p:sp>
    </p:spTree>
    <p:extLst>
      <p:ext uri="{BB962C8B-B14F-4D97-AF65-F5344CB8AC3E}">
        <p14:creationId xmlns:p14="http://schemas.microsoft.com/office/powerpoint/2010/main" val="206512597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ba.gov/exportbusinessplann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FManno@fultonbank.com"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cid:image004.png@01D5E0B8.2C27604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mailto:eid.international.trade.data@census.gov" TargetMode="External"/><Relationship Id="rId13" Type="http://schemas.openxmlformats.org/officeDocument/2006/relationships/hyperlink" Target="mailto:Stephen.Maroon@EXIM.gov" TargetMode="External"/><Relationship Id="rId3" Type="http://schemas.openxmlformats.org/officeDocument/2006/relationships/image" Target="../media/image2.jpeg"/><Relationship Id="rId7" Type="http://schemas.openxmlformats.org/officeDocument/2006/relationships/hyperlink" Target="https://www.census.gov/library/visualizations/interactive/export-markets.html" TargetMode="External"/><Relationship Id="rId12" Type="http://schemas.openxmlformats.org/officeDocument/2006/relationships/hyperlink" Target="mailto:Bill.Houck@sba.gov"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www.sba.gov/international" TargetMode="External"/><Relationship Id="rId5" Type="http://schemas.openxmlformats.org/officeDocument/2006/relationships/image" Target="../media/image3.png"/><Relationship Id="rId10" Type="http://schemas.openxmlformats.org/officeDocument/2006/relationships/hyperlink" Target="https://nam02.safelinks.protection.outlook.com/?url=https://www.export.gov/services&amp;data=02|01|stephen.maroon@exim.gov|7ffa1d03f0f44b347f1908d7468c206a|b953013cc7914d32996f518390854527|0|0|637055439991826573&amp;sdata=5le8BDlxXAf%2Be5BHVqkGTZIoxddqaYaPj5Sgd85pjsw%3D&amp;reserved=0" TargetMode="External"/><Relationship Id="rId4" Type="http://schemas.openxmlformats.org/officeDocument/2006/relationships/image" Target="../media/image10.png"/><Relationship Id="rId9" Type="http://schemas.openxmlformats.org/officeDocument/2006/relationships/hyperlink" Target="https://www.exim.gov/what-we-do/export-credit-insurance"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10EB3-EDA5-4F7A-900C-693C2E0BC159}"/>
              </a:ext>
            </a:extLst>
          </p:cNvPr>
          <p:cNvSpPr>
            <a:spLocks noGrp="1"/>
          </p:cNvSpPr>
          <p:nvPr>
            <p:ph type="ctrTitle"/>
          </p:nvPr>
        </p:nvSpPr>
        <p:spPr>
          <a:xfrm>
            <a:off x="3538014" y="421940"/>
            <a:ext cx="8001000" cy="2971801"/>
          </a:xfrm>
        </p:spPr>
        <p:txBody>
          <a:bodyPr>
            <a:normAutofit fontScale="90000"/>
          </a:bodyPr>
          <a:lstStyle/>
          <a:p>
            <a:r>
              <a:rPr lang="en-US" b="1" dirty="0"/>
              <a:t>Money Makes the World Go Round</a:t>
            </a:r>
            <a:r>
              <a:rPr lang="en-US" dirty="0"/>
              <a:t> </a:t>
            </a:r>
            <a:br>
              <a:rPr lang="en-US" dirty="0"/>
            </a:br>
            <a:r>
              <a:rPr lang="en-US" dirty="0"/>
              <a:t>Learn How Exporters </a:t>
            </a:r>
            <a:br>
              <a:rPr lang="en-US" dirty="0"/>
            </a:br>
            <a:r>
              <a:rPr lang="en-US" dirty="0"/>
              <a:t>Can Access Funds</a:t>
            </a:r>
          </a:p>
        </p:txBody>
      </p:sp>
      <p:sp>
        <p:nvSpPr>
          <p:cNvPr id="3" name="Subtitle 2">
            <a:extLst>
              <a:ext uri="{FF2B5EF4-FFF2-40B4-BE49-F238E27FC236}">
                <a16:creationId xmlns:a16="http://schemas.microsoft.com/office/drawing/2014/main" id="{0A51EDDD-6934-43F4-9CB2-2422AE7BB15E}"/>
              </a:ext>
            </a:extLst>
          </p:cNvPr>
          <p:cNvSpPr>
            <a:spLocks noGrp="1"/>
          </p:cNvSpPr>
          <p:nvPr>
            <p:ph type="subTitle" idx="1"/>
          </p:nvPr>
        </p:nvSpPr>
        <p:spPr>
          <a:xfrm>
            <a:off x="3746193" y="4036814"/>
            <a:ext cx="6400800" cy="1947333"/>
          </a:xfrm>
        </p:spPr>
        <p:txBody>
          <a:bodyPr>
            <a:normAutofit/>
          </a:bodyPr>
          <a:lstStyle/>
          <a:p>
            <a:r>
              <a:rPr lang="en-US" sz="3200" b="1" dirty="0"/>
              <a:t>A Webinar Hosted by Census</a:t>
            </a:r>
          </a:p>
          <a:p>
            <a:r>
              <a:rPr lang="en-US" sz="3200" dirty="0"/>
              <a:t>Thursday, February 20 </a:t>
            </a:r>
            <a:br>
              <a:rPr lang="en-US" sz="3200" dirty="0"/>
            </a:br>
            <a:r>
              <a:rPr lang="en-US" sz="3200" dirty="0"/>
              <a:t>2:00 p.m. EST </a:t>
            </a:r>
          </a:p>
        </p:txBody>
      </p:sp>
      <p:pic>
        <p:nvPicPr>
          <p:cNvPr id="1026" name="Picture 2">
            <a:extLst>
              <a:ext uri="{FF2B5EF4-FFF2-40B4-BE49-F238E27FC236}">
                <a16:creationId xmlns:a16="http://schemas.microsoft.com/office/drawing/2014/main" id="{7F5760D2-E54A-486E-AC25-D1B5FE69D56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5075" y="555290"/>
            <a:ext cx="2705100"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8922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83FB5-AD67-4D2B-B0C9-A58A94AD1F20}"/>
              </a:ext>
            </a:extLst>
          </p:cNvPr>
          <p:cNvSpPr txBox="1"/>
          <p:nvPr/>
        </p:nvSpPr>
        <p:spPr>
          <a:xfrm>
            <a:off x="1982919" y="2610884"/>
            <a:ext cx="7924800"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Agenda</a:t>
            </a:r>
          </a:p>
        </p:txBody>
      </p:sp>
      <p:sp>
        <p:nvSpPr>
          <p:cNvPr id="2" name="TextBox 1">
            <a:extLst>
              <a:ext uri="{FF2B5EF4-FFF2-40B4-BE49-F238E27FC236}">
                <a16:creationId xmlns:a16="http://schemas.microsoft.com/office/drawing/2014/main" id="{A9BDBA84-217C-479A-BCA9-85CB5DBEDFCE}"/>
              </a:ext>
            </a:extLst>
          </p:cNvPr>
          <p:cNvSpPr txBox="1"/>
          <p:nvPr/>
        </p:nvSpPr>
        <p:spPr>
          <a:xfrm>
            <a:off x="6246682" y="1333611"/>
            <a:ext cx="5478148"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rgbClr val="002060"/>
                </a:solidFill>
                <a:latin typeface="Arial" panose="020B0604020202020204" pitchFamily="34" charset="0"/>
                <a:cs typeface="Arial" panose="020B0604020202020204" pitchFamily="34" charset="0"/>
              </a:rPr>
              <a:t>Introduction</a:t>
            </a:r>
          </a:p>
          <a:p>
            <a:endParaRPr lang="en-US" sz="28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solidFill>
                  <a:srgbClr val="002060"/>
                </a:solidFill>
                <a:latin typeface="Arial" panose="020B0604020202020204" pitchFamily="34" charset="0"/>
                <a:cs typeface="Arial" panose="020B0604020202020204" pitchFamily="34" charset="0"/>
              </a:rPr>
              <a:t>Summary of Export Financing</a:t>
            </a:r>
          </a:p>
          <a:p>
            <a:endParaRPr lang="en-US" sz="28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solidFill>
                  <a:srgbClr val="002060"/>
                </a:solidFill>
                <a:latin typeface="Arial" panose="020B0604020202020204" pitchFamily="34" charset="0"/>
                <a:cs typeface="Arial" panose="020B0604020202020204" pitchFamily="34" charset="0"/>
              </a:rPr>
              <a:t>Export Credit Insurance</a:t>
            </a:r>
          </a:p>
          <a:p>
            <a:pPr marL="285750" indent="-285750">
              <a:buFont typeface="Arial" panose="020B0604020202020204" pitchFamily="34" charset="0"/>
              <a:buChar char="•"/>
            </a:pPr>
            <a:endParaRPr lang="en-US" sz="28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solidFill>
                  <a:srgbClr val="002060"/>
                </a:solidFill>
                <a:latin typeface="Arial" panose="020B0604020202020204" pitchFamily="34" charset="0"/>
                <a:cs typeface="Arial" panose="020B0604020202020204" pitchFamily="34" charset="0"/>
              </a:rPr>
              <a:t>The Need for a Lender!</a:t>
            </a:r>
          </a:p>
          <a:p>
            <a:endParaRPr lang="en-US" sz="28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solidFill>
                  <a:srgbClr val="002060"/>
                </a:solidFill>
                <a:latin typeface="Arial" panose="020B0604020202020204" pitchFamily="34" charset="0"/>
                <a:cs typeface="Arial" panose="020B0604020202020204" pitchFamily="34" charset="0"/>
              </a:rPr>
              <a:t>Q&amp;A Session</a:t>
            </a:r>
          </a:p>
        </p:txBody>
      </p:sp>
    </p:spTree>
    <p:extLst>
      <p:ext uri="{BB962C8B-B14F-4D97-AF65-F5344CB8AC3E}">
        <p14:creationId xmlns:p14="http://schemas.microsoft.com/office/powerpoint/2010/main" val="2470417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936375" y="1447422"/>
            <a:ext cx="10529888" cy="6340197"/>
          </a:xfrm>
          <a:prstGeom prst="rect">
            <a:avLst/>
          </a:prstGeom>
        </p:spPr>
        <p:txBody>
          <a:bodyPr wrap="square">
            <a:spAutoFit/>
          </a:bodyPr>
          <a:lstStyle/>
          <a:p>
            <a:r>
              <a:rPr lang="en-US" sz="2400" dirty="0">
                <a:latin typeface="Arial" pitchFamily="34" charset="0"/>
                <a:cs typeface="Arial" pitchFamily="34" charset="0"/>
              </a:rPr>
              <a:t>Host:				Wendy Peebles</a:t>
            </a:r>
          </a:p>
          <a:p>
            <a:r>
              <a:rPr lang="en-US" sz="2400" dirty="0">
                <a:latin typeface="Arial" pitchFamily="34" charset="0"/>
                <a:cs typeface="Arial" pitchFamily="34" charset="0"/>
              </a:rPr>
              <a:t>					</a:t>
            </a:r>
            <a:r>
              <a:rPr lang="en-US" sz="1600" dirty="0">
                <a:latin typeface="Arial" pitchFamily="34" charset="0"/>
                <a:cs typeface="Arial" pitchFamily="34" charset="0"/>
              </a:rPr>
              <a:t>Lead Outreach Coordinator, Census Bureau</a:t>
            </a:r>
          </a:p>
          <a:p>
            <a:endParaRPr lang="en-US" sz="1000" dirty="0">
              <a:latin typeface="Arial" pitchFamily="34" charset="0"/>
              <a:cs typeface="Arial" pitchFamily="34" charset="0"/>
            </a:endParaRPr>
          </a:p>
          <a:p>
            <a:r>
              <a:rPr lang="en-US" sz="2400" dirty="0">
                <a:latin typeface="Arial" pitchFamily="34" charset="0"/>
                <a:cs typeface="Arial" pitchFamily="34" charset="0"/>
              </a:rPr>
              <a:t>SBA:				Bill Houck</a:t>
            </a:r>
          </a:p>
          <a:p>
            <a:r>
              <a:rPr lang="en-US" sz="2400" dirty="0">
                <a:latin typeface="Arial" pitchFamily="34" charset="0"/>
                <a:cs typeface="Arial" pitchFamily="34" charset="0"/>
              </a:rPr>
              <a:t>					</a:t>
            </a:r>
            <a:r>
              <a:rPr lang="en-US" sz="1600" dirty="0">
                <a:latin typeface="Arial" pitchFamily="34" charset="0"/>
                <a:cs typeface="Arial" pitchFamily="34" charset="0"/>
              </a:rPr>
              <a:t>Export Finance Manager</a:t>
            </a:r>
          </a:p>
          <a:p>
            <a:r>
              <a:rPr lang="en-US" sz="2400" dirty="0">
                <a:latin typeface="Arial" pitchFamily="34" charset="0"/>
                <a:cs typeface="Arial" pitchFamily="34" charset="0"/>
              </a:rPr>
              <a:t>	</a:t>
            </a:r>
          </a:p>
          <a:p>
            <a:r>
              <a:rPr lang="en-US" sz="2400" dirty="0">
                <a:latin typeface="Arial" pitchFamily="34" charset="0"/>
                <a:cs typeface="Arial" pitchFamily="34" charset="0"/>
              </a:rPr>
              <a:t>EXIM:				Stephen Maroon</a:t>
            </a:r>
          </a:p>
          <a:p>
            <a:r>
              <a:rPr lang="en-US" sz="2400" dirty="0">
                <a:latin typeface="Arial" pitchFamily="34" charset="0"/>
                <a:cs typeface="Arial" pitchFamily="34" charset="0"/>
              </a:rPr>
              <a:t>					</a:t>
            </a:r>
            <a:r>
              <a:rPr lang="en-US" sz="1600" dirty="0">
                <a:latin typeface="Arial" pitchFamily="34" charset="0"/>
                <a:cs typeface="Arial" pitchFamily="34" charset="0"/>
              </a:rPr>
              <a:t>Director of Marketing</a:t>
            </a:r>
          </a:p>
          <a:p>
            <a:endParaRPr lang="en-US" sz="2400" dirty="0">
              <a:latin typeface="Arial" pitchFamily="34" charset="0"/>
              <a:cs typeface="Arial" pitchFamily="34" charset="0"/>
            </a:endParaRPr>
          </a:p>
          <a:p>
            <a:r>
              <a:rPr lang="en-US" sz="2400" dirty="0">
                <a:latin typeface="Arial" pitchFamily="34" charset="0"/>
                <a:cs typeface="Arial" pitchFamily="34" charset="0"/>
              </a:rPr>
              <a:t>Special Guest:	Federico </a:t>
            </a:r>
            <a:r>
              <a:rPr lang="en-US" sz="2400" dirty="0" err="1">
                <a:latin typeface="Arial" pitchFamily="34" charset="0"/>
                <a:cs typeface="Arial" pitchFamily="34" charset="0"/>
              </a:rPr>
              <a:t>Manno</a:t>
            </a:r>
            <a:endParaRPr lang="en-US" sz="2400" dirty="0">
              <a:latin typeface="Arial" pitchFamily="34" charset="0"/>
              <a:cs typeface="Arial" pitchFamily="34" charset="0"/>
            </a:endParaRPr>
          </a:p>
          <a:p>
            <a:r>
              <a:rPr lang="en-US" sz="2400" dirty="0">
                <a:latin typeface="Arial" pitchFamily="34" charset="0"/>
                <a:cs typeface="Arial" pitchFamily="34" charset="0"/>
              </a:rPr>
              <a:t>					</a:t>
            </a:r>
            <a:r>
              <a:rPr lang="en-US" sz="1600" dirty="0">
                <a:latin typeface="Arial" pitchFamily="34" charset="0"/>
                <a:cs typeface="Arial" pitchFamily="34" charset="0"/>
              </a:rPr>
              <a:t>Vice President, Fulton Bank</a:t>
            </a:r>
          </a:p>
          <a:p>
            <a:endParaRPr lang="en-US" sz="2400" dirty="0">
              <a:latin typeface="Arial" pitchFamily="34" charset="0"/>
              <a:cs typeface="Arial" pitchFamily="34" charset="0"/>
            </a:endParaRPr>
          </a:p>
          <a:p>
            <a:endParaRPr lang="en-US" sz="1200" dirty="0">
              <a:latin typeface="Arial" pitchFamily="34" charset="0"/>
              <a:cs typeface="Arial" pitchFamily="34" charset="0"/>
            </a:endParaRPr>
          </a:p>
          <a:p>
            <a:r>
              <a:rPr lang="en-US" sz="2400" dirty="0">
                <a:latin typeface="Arial" pitchFamily="34" charset="0"/>
                <a:cs typeface="Arial" pitchFamily="34" charset="0"/>
              </a:rPr>
              <a:t>			</a:t>
            </a:r>
          </a:p>
          <a:p>
            <a:endParaRPr lang="en-US" sz="2400" dirty="0">
              <a:latin typeface="Arial" pitchFamily="34" charset="0"/>
              <a:cs typeface="Arial" pitchFamily="34" charset="0"/>
            </a:endParaRPr>
          </a:p>
          <a:p>
            <a:r>
              <a:rPr lang="en-US" sz="2400" dirty="0">
                <a:latin typeface="Arial" pitchFamily="34" charset="0"/>
                <a:cs typeface="Arial" pitchFamily="34" charset="0"/>
              </a:rPr>
              <a:t>			</a:t>
            </a:r>
          </a:p>
          <a:p>
            <a:r>
              <a:rPr lang="en-US" sz="2400" dirty="0">
                <a:latin typeface="Arial" pitchFamily="34" charset="0"/>
                <a:cs typeface="Arial" pitchFamily="34" charset="0"/>
              </a:rPr>
              <a:t>		</a:t>
            </a:r>
          </a:p>
          <a:p>
            <a:r>
              <a:rPr lang="en-US" sz="2400" dirty="0">
                <a:latin typeface="Arial" pitchFamily="34" charset="0"/>
                <a:cs typeface="Arial" pitchFamily="34" charset="0"/>
              </a:rPr>
              <a:t>			</a:t>
            </a:r>
          </a:p>
        </p:txBody>
      </p:sp>
      <p:sp>
        <p:nvSpPr>
          <p:cNvPr id="13" name="Rectangle 2"/>
          <p:cNvSpPr txBox="1">
            <a:spLocks noChangeArrowheads="1"/>
          </p:cNvSpPr>
          <p:nvPr/>
        </p:nvSpPr>
        <p:spPr>
          <a:xfrm>
            <a:off x="606266" y="304423"/>
            <a:ext cx="875538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Arial"/>
                <a:ea typeface="+mj-ea"/>
                <a:cs typeface="+mj-cs"/>
              </a:defRPr>
            </a:lvl1pPr>
          </a:lstStyle>
          <a:p>
            <a:pPr algn="l">
              <a:defRPr/>
            </a:pPr>
            <a:r>
              <a:rPr lang="en-US" sz="4000" b="1" dirty="0"/>
              <a:t>Today’s Speakers</a:t>
            </a:r>
          </a:p>
        </p:txBody>
      </p:sp>
      <p:pic>
        <p:nvPicPr>
          <p:cNvPr id="18" name="Picture 17">
            <a:extLst>
              <a:ext uri="{FF2B5EF4-FFF2-40B4-BE49-F238E27FC236}">
                <a16:creationId xmlns:a16="http://schemas.microsoft.com/office/drawing/2014/main" id="{706BB9A8-69B7-45F8-AC74-37E59D7C88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129" y="5946938"/>
            <a:ext cx="1535158" cy="602310"/>
          </a:xfrm>
          <a:prstGeom prst="rect">
            <a:avLst/>
          </a:prstGeom>
        </p:spPr>
      </p:pic>
      <p:pic>
        <p:nvPicPr>
          <p:cNvPr id="20" name="Picture 19">
            <a:extLst>
              <a:ext uri="{FF2B5EF4-FFF2-40B4-BE49-F238E27FC236}">
                <a16:creationId xmlns:a16="http://schemas.microsoft.com/office/drawing/2014/main" id="{1CCFA67C-420D-4602-8EF8-B6D8A8D20A69}"/>
              </a:ext>
            </a:extLst>
          </p:cNvPr>
          <p:cNvPicPr>
            <a:picLocks noChangeAspect="1"/>
          </p:cNvPicPr>
          <p:nvPr/>
        </p:nvPicPr>
        <p:blipFill>
          <a:blip r:embed="rId4"/>
          <a:stretch>
            <a:fillRect/>
          </a:stretch>
        </p:blipFill>
        <p:spPr>
          <a:xfrm>
            <a:off x="3304778" y="5814979"/>
            <a:ext cx="792190" cy="866227"/>
          </a:xfrm>
          <a:prstGeom prst="rect">
            <a:avLst/>
          </a:prstGeom>
        </p:spPr>
      </p:pic>
      <p:pic>
        <p:nvPicPr>
          <p:cNvPr id="21" name="Picture 20">
            <a:extLst>
              <a:ext uri="{FF2B5EF4-FFF2-40B4-BE49-F238E27FC236}">
                <a16:creationId xmlns:a16="http://schemas.microsoft.com/office/drawing/2014/main" id="{27A56154-4DAA-4978-B1F5-A8EECA7A80A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1229" y="5946938"/>
            <a:ext cx="1020131" cy="602311"/>
          </a:xfrm>
          <a:prstGeom prst="rect">
            <a:avLst/>
          </a:prstGeom>
        </p:spPr>
      </p:pic>
      <p:pic>
        <p:nvPicPr>
          <p:cNvPr id="3" name="Picture 2">
            <a:extLst>
              <a:ext uri="{FF2B5EF4-FFF2-40B4-BE49-F238E27FC236}">
                <a16:creationId xmlns:a16="http://schemas.microsoft.com/office/drawing/2014/main" id="{AC8D3DDA-FACD-476E-B314-6C37878CA870}"/>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9684494" y="3738150"/>
            <a:ext cx="1677605" cy="2434427"/>
          </a:xfrm>
          <a:prstGeom prst="rect">
            <a:avLst/>
          </a:prstGeom>
        </p:spPr>
      </p:pic>
      <p:pic>
        <p:nvPicPr>
          <p:cNvPr id="5" name="Picture 4">
            <a:extLst>
              <a:ext uri="{FF2B5EF4-FFF2-40B4-BE49-F238E27FC236}">
                <a16:creationId xmlns:a16="http://schemas.microsoft.com/office/drawing/2014/main" id="{FDE82F82-A874-4F0F-8AFF-478B713581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19986" y="3738151"/>
            <a:ext cx="1690252" cy="2434427"/>
          </a:xfrm>
          <a:prstGeom prst="rect">
            <a:avLst/>
          </a:prstGeom>
        </p:spPr>
      </p:pic>
      <p:pic>
        <p:nvPicPr>
          <p:cNvPr id="4" name="Picture 3">
            <a:extLst>
              <a:ext uri="{FF2B5EF4-FFF2-40B4-BE49-F238E27FC236}">
                <a16:creationId xmlns:a16="http://schemas.microsoft.com/office/drawing/2014/main" id="{DDD9F4D0-2FF3-43A3-BA74-B101D9DB5401}"/>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9671847" y="685423"/>
            <a:ext cx="1690252" cy="2434427"/>
          </a:xfrm>
          <a:prstGeom prst="rect">
            <a:avLst/>
          </a:prstGeom>
        </p:spPr>
      </p:pic>
      <p:pic>
        <p:nvPicPr>
          <p:cNvPr id="7" name="Picture 6">
            <a:extLst>
              <a:ext uri="{FF2B5EF4-FFF2-40B4-BE49-F238E27FC236}">
                <a16:creationId xmlns:a16="http://schemas.microsoft.com/office/drawing/2014/main" id="{E4867DEA-4BFA-4FEC-A267-3F45A68F5DC7}"/>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7385256" y="685422"/>
            <a:ext cx="1624982" cy="2434427"/>
          </a:xfrm>
          <a:prstGeom prst="rect">
            <a:avLst/>
          </a:prstGeom>
        </p:spPr>
      </p:pic>
    </p:spTree>
    <p:extLst>
      <p:ext uri="{BB962C8B-B14F-4D97-AF65-F5344CB8AC3E}">
        <p14:creationId xmlns:p14="http://schemas.microsoft.com/office/powerpoint/2010/main" val="1456965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val 5"/>
          <p:cNvSpPr/>
          <p:nvPr/>
        </p:nvSpPr>
        <p:spPr>
          <a:xfrm>
            <a:off x="979705" y="1568202"/>
            <a:ext cx="2468880" cy="2468880"/>
          </a:xfrm>
          <a:prstGeom prst="ellipse">
            <a:avLst/>
          </a:prstGeom>
          <a:gradFill>
            <a:gsLst>
              <a:gs pos="0">
                <a:schemeClr val="accent1">
                  <a:tint val="66000"/>
                  <a:satMod val="160000"/>
                  <a:alpha val="20000"/>
                </a:schemeClr>
              </a:gs>
              <a:gs pos="72000">
                <a:schemeClr val="accent1">
                  <a:tint val="44500"/>
                  <a:satMod val="160000"/>
                </a:schemeClr>
              </a:gs>
              <a:gs pos="100000">
                <a:schemeClr val="accent1">
                  <a:tint val="23500"/>
                  <a:satMod val="160000"/>
                </a:schemeClr>
              </a:gs>
            </a:gsLst>
            <a:lin ang="5400000" scaled="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latin typeface="Source Sans Pro" panose="020B0503030403020204" pitchFamily="34" charset="0"/>
              </a:rPr>
              <a:t>SBA</a:t>
            </a:r>
          </a:p>
        </p:txBody>
      </p:sp>
      <p:sp>
        <p:nvSpPr>
          <p:cNvPr id="7" name="Oval 6"/>
          <p:cNvSpPr/>
          <p:nvPr/>
        </p:nvSpPr>
        <p:spPr>
          <a:xfrm>
            <a:off x="2952071" y="1568202"/>
            <a:ext cx="2468880" cy="2468880"/>
          </a:xfrm>
          <a:prstGeom prst="ellipse">
            <a:avLst/>
          </a:prstGeom>
          <a:gradFill>
            <a:gsLst>
              <a:gs pos="0">
                <a:schemeClr val="accent1">
                  <a:tint val="66000"/>
                  <a:satMod val="160000"/>
                  <a:alpha val="20000"/>
                </a:schemeClr>
              </a:gs>
              <a:gs pos="72000">
                <a:schemeClr val="accent1">
                  <a:tint val="44500"/>
                  <a:satMod val="160000"/>
                </a:schemeClr>
              </a:gs>
              <a:gs pos="100000">
                <a:schemeClr val="accent1">
                  <a:tint val="23500"/>
                  <a:satMod val="160000"/>
                </a:schemeClr>
              </a:gs>
            </a:gsLst>
            <a:lin ang="5400000" scaled="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2"/>
                </a:solidFill>
                <a:latin typeface="Source Sans Pro" panose="020B0503030403020204" pitchFamily="34" charset="0"/>
              </a:rPr>
              <a:t>  </a:t>
            </a:r>
            <a:r>
              <a:rPr lang="en-US" sz="2400" b="1" dirty="0">
                <a:solidFill>
                  <a:srgbClr val="002060"/>
                </a:solidFill>
                <a:latin typeface="Source Sans Pro" panose="020B0503030403020204" pitchFamily="34" charset="0"/>
              </a:rPr>
              <a:t>EXIM</a:t>
            </a:r>
          </a:p>
        </p:txBody>
      </p:sp>
      <p:sp>
        <p:nvSpPr>
          <p:cNvPr id="8" name="Oval 7"/>
          <p:cNvSpPr/>
          <p:nvPr/>
        </p:nvSpPr>
        <p:spPr>
          <a:xfrm>
            <a:off x="1965888" y="3468518"/>
            <a:ext cx="2468880" cy="2468880"/>
          </a:xfrm>
          <a:prstGeom prst="ellipse">
            <a:avLst/>
          </a:prstGeom>
          <a:gradFill>
            <a:gsLst>
              <a:gs pos="0">
                <a:schemeClr val="accent1">
                  <a:tint val="66000"/>
                  <a:satMod val="160000"/>
                  <a:alpha val="20000"/>
                </a:schemeClr>
              </a:gs>
              <a:gs pos="72000">
                <a:schemeClr val="accent1">
                  <a:tint val="44500"/>
                  <a:satMod val="160000"/>
                </a:schemeClr>
              </a:gs>
              <a:gs pos="100000">
                <a:schemeClr val="accent1">
                  <a:tint val="23500"/>
                  <a:satMod val="160000"/>
                </a:schemeClr>
              </a:gs>
            </a:gsLst>
            <a:lin ang="5400000" scaled="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002060"/>
              </a:solidFill>
              <a:latin typeface="Source Sans Pro" panose="020B0503030403020204" pitchFamily="34" charset="0"/>
            </a:endParaRPr>
          </a:p>
          <a:p>
            <a:pPr algn="ctr"/>
            <a:r>
              <a:rPr lang="en-US" sz="2200" b="1" dirty="0">
                <a:solidFill>
                  <a:srgbClr val="002060"/>
                </a:solidFill>
                <a:latin typeface="Source Sans Pro" panose="020B0503030403020204" pitchFamily="34" charset="0"/>
              </a:rPr>
              <a:t>U.S.</a:t>
            </a:r>
          </a:p>
          <a:p>
            <a:pPr algn="ctr"/>
            <a:r>
              <a:rPr lang="en-US" sz="2200" b="1" dirty="0">
                <a:solidFill>
                  <a:srgbClr val="002060"/>
                </a:solidFill>
                <a:latin typeface="Source Sans Pro" panose="020B0503030403020204" pitchFamily="34" charset="0"/>
              </a:rPr>
              <a:t>Commercial</a:t>
            </a:r>
          </a:p>
          <a:p>
            <a:pPr algn="ctr"/>
            <a:r>
              <a:rPr lang="en-US" sz="2200" b="1" dirty="0">
                <a:solidFill>
                  <a:srgbClr val="002060"/>
                </a:solidFill>
                <a:latin typeface="Source Sans Pro" panose="020B0503030403020204" pitchFamily="34" charset="0"/>
              </a:rPr>
              <a:t>Service</a:t>
            </a:r>
          </a:p>
          <a:p>
            <a:pPr algn="ctr"/>
            <a:r>
              <a:rPr lang="en-US" sz="2200" b="1" dirty="0">
                <a:solidFill>
                  <a:srgbClr val="002060"/>
                </a:solidFill>
                <a:latin typeface="Source Sans Pro" panose="020B0503030403020204" pitchFamily="34" charset="0"/>
              </a:rPr>
              <a:t>(USCS)</a:t>
            </a:r>
          </a:p>
        </p:txBody>
      </p:sp>
      <p:sp>
        <p:nvSpPr>
          <p:cNvPr id="9" name="TextBox 8"/>
          <p:cNvSpPr txBox="1"/>
          <p:nvPr/>
        </p:nvSpPr>
        <p:spPr>
          <a:xfrm>
            <a:off x="552454" y="418863"/>
            <a:ext cx="9562813" cy="707886"/>
          </a:xfrm>
          <a:prstGeom prst="rect">
            <a:avLst/>
          </a:prstGeom>
          <a:noFill/>
        </p:spPr>
        <p:txBody>
          <a:bodyPr wrap="square" rtlCol="0">
            <a:spAutoFit/>
          </a:bodyPr>
          <a:lstStyle/>
          <a:p>
            <a:pPr algn="ctr"/>
            <a:r>
              <a:rPr lang="en-US" sz="4000" b="1" dirty="0">
                <a:latin typeface="Arial" panose="020B0604020202020204" pitchFamily="34" charset="0"/>
                <a:cs typeface="Arial" panose="020B0604020202020204" pitchFamily="34" charset="0"/>
              </a:rPr>
              <a:t>US Export Assistance Center (USEAC)</a:t>
            </a:r>
          </a:p>
        </p:txBody>
      </p:sp>
      <p:sp>
        <p:nvSpPr>
          <p:cNvPr id="10" name="TextBox 9"/>
          <p:cNvSpPr txBox="1"/>
          <p:nvPr/>
        </p:nvSpPr>
        <p:spPr>
          <a:xfrm>
            <a:off x="6485709" y="1568202"/>
            <a:ext cx="4391298" cy="4093428"/>
          </a:xfrm>
          <a:prstGeom prst="rect">
            <a:avLst/>
          </a:prstGeom>
          <a:noFill/>
        </p:spPr>
        <p:txBody>
          <a:bodyPr wrap="square" rtlCol="0">
            <a:spAutoFit/>
          </a:bodyPr>
          <a:lstStyle/>
          <a:p>
            <a:r>
              <a:rPr lang="en-US" sz="2000" b="1" dirty="0">
                <a:solidFill>
                  <a:srgbClr val="002060"/>
                </a:solidFill>
                <a:latin typeface="Arial" panose="020B0604020202020204" pitchFamily="34" charset="0"/>
                <a:cs typeface="Arial" panose="020B0604020202020204" pitchFamily="34" charset="0"/>
              </a:rPr>
              <a:t>USCS &amp; State EDO</a:t>
            </a:r>
          </a:p>
          <a:p>
            <a:r>
              <a:rPr lang="en-US" sz="2000"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 Market analysis</a:t>
            </a:r>
          </a:p>
          <a:p>
            <a:pPr marL="285750" indent="-285750">
              <a:buFontTx/>
              <a:buChar char="-"/>
            </a:pPr>
            <a:r>
              <a:rPr lang="en-US" sz="2000" b="1" dirty="0">
                <a:latin typeface="Arial" panose="020B0604020202020204" pitchFamily="34" charset="0"/>
                <a:cs typeface="Arial" panose="020B0604020202020204" pitchFamily="34" charset="0"/>
              </a:rPr>
              <a:t>Match making</a:t>
            </a:r>
          </a:p>
          <a:p>
            <a:pPr marL="285750" indent="-285750">
              <a:buFontTx/>
              <a:buChar char="-"/>
            </a:pPr>
            <a:r>
              <a:rPr lang="en-US" sz="2000" b="1" dirty="0">
                <a:latin typeface="Arial" panose="020B0604020202020204" pitchFamily="34" charset="0"/>
                <a:cs typeface="Arial" panose="020B0604020202020204" pitchFamily="34" charset="0"/>
              </a:rPr>
              <a:t>Buyer due diligence</a:t>
            </a:r>
          </a:p>
          <a:p>
            <a:endParaRPr lang="en-US" sz="2000" b="1" dirty="0">
              <a:latin typeface="Arial" panose="020B0604020202020204" pitchFamily="34" charset="0"/>
              <a:cs typeface="Arial" panose="020B0604020202020204" pitchFamily="34" charset="0"/>
            </a:endParaRPr>
          </a:p>
          <a:p>
            <a:r>
              <a:rPr lang="en-US" sz="2000" b="1" dirty="0">
                <a:solidFill>
                  <a:srgbClr val="002060"/>
                </a:solidFill>
                <a:latin typeface="Arial" panose="020B0604020202020204" pitchFamily="34" charset="0"/>
                <a:cs typeface="Arial" panose="020B0604020202020204" pitchFamily="34" charset="0"/>
              </a:rPr>
              <a:t>SBA</a:t>
            </a:r>
          </a:p>
          <a:p>
            <a:pPr marL="285750" indent="-285750">
              <a:buFontTx/>
              <a:buChar char="-"/>
            </a:pPr>
            <a:r>
              <a:rPr lang="en-US" sz="2000" b="1" dirty="0">
                <a:latin typeface="Arial" panose="020B0604020202020204" pitchFamily="34" charset="0"/>
                <a:cs typeface="Arial" panose="020B0604020202020204" pitchFamily="34" charset="0"/>
              </a:rPr>
              <a:t>Export activity working capital</a:t>
            </a:r>
          </a:p>
          <a:p>
            <a:pPr marL="285750" indent="-285750">
              <a:buFontTx/>
              <a:buChar char="-"/>
            </a:pPr>
            <a:r>
              <a:rPr lang="en-US" sz="2000" b="1" dirty="0">
                <a:latin typeface="Arial" panose="020B0604020202020204" pitchFamily="34" charset="0"/>
                <a:cs typeface="Arial" panose="020B0604020202020204" pitchFamily="34" charset="0"/>
              </a:rPr>
              <a:t>Transaction working capital</a:t>
            </a:r>
          </a:p>
          <a:p>
            <a:pPr marL="285750" indent="-285750">
              <a:buFontTx/>
              <a:buChar char="-"/>
            </a:pPr>
            <a:r>
              <a:rPr lang="en-US" sz="2000" b="1" dirty="0">
                <a:latin typeface="Arial" panose="020B0604020202020204" pitchFamily="34" charset="0"/>
                <a:cs typeface="Arial" panose="020B0604020202020204" pitchFamily="34" charset="0"/>
              </a:rPr>
              <a:t>Fixed asset and real estate term loans </a:t>
            </a:r>
          </a:p>
          <a:p>
            <a:endParaRPr lang="en-US" sz="2000" b="1" dirty="0">
              <a:solidFill>
                <a:srgbClr val="002060"/>
              </a:solidFill>
              <a:latin typeface="Arial" panose="020B0604020202020204" pitchFamily="34" charset="0"/>
              <a:cs typeface="Arial" panose="020B0604020202020204" pitchFamily="34" charset="0"/>
            </a:endParaRPr>
          </a:p>
          <a:p>
            <a:r>
              <a:rPr lang="en-US" sz="2000" b="1" dirty="0">
                <a:solidFill>
                  <a:srgbClr val="002060"/>
                </a:solidFill>
                <a:latin typeface="Arial" panose="020B0604020202020204" pitchFamily="34" charset="0"/>
                <a:cs typeface="Arial" panose="020B0604020202020204" pitchFamily="34" charset="0"/>
              </a:rPr>
              <a:t>EXIM</a:t>
            </a:r>
          </a:p>
          <a:p>
            <a:pPr marL="285750" indent="-285750">
              <a:buFontTx/>
              <a:buChar char="-"/>
            </a:pPr>
            <a:r>
              <a:rPr lang="en-US" sz="2000" b="1" dirty="0">
                <a:latin typeface="Arial" panose="020B0604020202020204" pitchFamily="34" charset="0"/>
                <a:cs typeface="Arial" panose="020B0604020202020204" pitchFamily="34" charset="0"/>
              </a:rPr>
              <a:t>Export Credit insurance</a:t>
            </a:r>
          </a:p>
        </p:txBody>
      </p:sp>
      <p:sp>
        <p:nvSpPr>
          <p:cNvPr id="11" name="Right Brace 10"/>
          <p:cNvSpPr/>
          <p:nvPr/>
        </p:nvSpPr>
        <p:spPr>
          <a:xfrm>
            <a:off x="9464842" y="2032983"/>
            <a:ext cx="228600" cy="990600"/>
          </a:xfrm>
          <a:prstGeom prst="rightBrace">
            <a:avLst/>
          </a:prstGeom>
          <a:ln w="57150">
            <a:solidFill>
              <a:schemeClr val="bg1">
                <a:alpha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Source Sans Pro" panose="020B0503030403020204" pitchFamily="34" charset="0"/>
            </a:endParaRPr>
          </a:p>
        </p:txBody>
      </p:sp>
      <p:cxnSp>
        <p:nvCxnSpPr>
          <p:cNvPr id="12" name="Straight Connector 11"/>
          <p:cNvCxnSpPr>
            <a:cxnSpLocks/>
          </p:cNvCxnSpPr>
          <p:nvPr/>
        </p:nvCxnSpPr>
        <p:spPr>
          <a:xfrm>
            <a:off x="9957732" y="2557994"/>
            <a:ext cx="891294" cy="0"/>
          </a:xfrm>
          <a:prstGeom prst="line">
            <a:avLst/>
          </a:prstGeom>
          <a:ln w="57150">
            <a:solidFill>
              <a:schemeClr val="bg1">
                <a:alpha val="60000"/>
              </a:schemeClr>
            </a:solidFill>
            <a:head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0828472" y="2557995"/>
            <a:ext cx="20554" cy="1219201"/>
          </a:xfrm>
          <a:prstGeom prst="line">
            <a:avLst/>
          </a:prstGeom>
          <a:ln w="5715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541218" y="3777195"/>
            <a:ext cx="266700" cy="1"/>
          </a:xfrm>
          <a:prstGeom prst="line">
            <a:avLst/>
          </a:prstGeom>
          <a:ln w="5715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570669" y="3989240"/>
            <a:ext cx="262940" cy="0"/>
          </a:xfrm>
          <a:prstGeom prst="line">
            <a:avLst/>
          </a:prstGeom>
          <a:ln w="5715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flipH="1">
            <a:off x="10828472" y="3985230"/>
            <a:ext cx="10278" cy="1447800"/>
          </a:xfrm>
          <a:prstGeom prst="line">
            <a:avLst/>
          </a:prstGeom>
          <a:ln w="57150">
            <a:solidFill>
              <a:schemeClr val="bg1">
                <a:alpha val="6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flipH="1">
            <a:off x="9957732" y="5435127"/>
            <a:ext cx="850186" cy="0"/>
          </a:xfrm>
          <a:prstGeom prst="straightConnector1">
            <a:avLst/>
          </a:prstGeom>
          <a:ln w="57150">
            <a:solidFill>
              <a:schemeClr val="bg1">
                <a:alpha val="60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A02E0EEC-852B-45E5-97D7-A3FEC4461DD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0" y="4423573"/>
            <a:ext cx="1690252" cy="2434427"/>
          </a:xfrm>
          <a:prstGeom prst="rect">
            <a:avLst/>
          </a:prstGeom>
        </p:spPr>
      </p:pic>
    </p:spTree>
    <p:extLst>
      <p:ext uri="{BB962C8B-B14F-4D97-AF65-F5344CB8AC3E}">
        <p14:creationId xmlns:p14="http://schemas.microsoft.com/office/powerpoint/2010/main" val="2594691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566056" y="143691"/>
            <a:ext cx="8458199" cy="609600"/>
          </a:xfrm>
          <a:prstGeom prst="rect">
            <a:avLst/>
          </a:prstGeom>
        </p:spPr>
        <p:txBody>
          <a:bodyPr>
            <a:noAutofit/>
          </a:bodyPr>
          <a:lstStyle/>
          <a:p>
            <a:pPr lvl="0">
              <a:spcBef>
                <a:spcPct val="0"/>
              </a:spcBef>
              <a:defRPr/>
            </a:pPr>
            <a:r>
              <a:rPr lang="en-US" sz="4000" b="1" dirty="0">
                <a:latin typeface="Arial" panose="020B0604020202020204" pitchFamily="34" charset="0"/>
                <a:cs typeface="Arial" panose="020B0604020202020204" pitchFamily="34" charset="0"/>
              </a:rPr>
              <a:t>SBA Export Financing Programs</a:t>
            </a:r>
            <a:endParaRPr lang="en-US" sz="4000" b="1" dirty="0">
              <a:latin typeface="Arial" panose="020B0604020202020204" pitchFamily="34" charset="0"/>
              <a:ea typeface="+mj-ea"/>
              <a:cs typeface="Arial" panose="020B0604020202020204" pitchFamily="34" charset="0"/>
            </a:endParaRPr>
          </a:p>
        </p:txBody>
      </p:sp>
      <p:sp>
        <p:nvSpPr>
          <p:cNvPr id="5" name="Content Placeholder 2"/>
          <p:cNvSpPr txBox="1">
            <a:spLocks/>
          </p:cNvSpPr>
          <p:nvPr/>
        </p:nvSpPr>
        <p:spPr>
          <a:xfrm>
            <a:off x="923110" y="966647"/>
            <a:ext cx="11364685" cy="58042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 typeface="Arial" pitchFamily="34" charset="0"/>
              <a:buChar char="•"/>
              <a:defRPr/>
            </a:pPr>
            <a:r>
              <a:rPr lang="en-US" sz="1600" b="1" dirty="0">
                <a:solidFill>
                  <a:srgbClr val="002060"/>
                </a:solidFill>
                <a:latin typeface="Arial" panose="020B0604020202020204" pitchFamily="34" charset="0"/>
                <a:cs typeface="Arial" panose="020B0604020202020204" pitchFamily="34" charset="0"/>
              </a:rPr>
              <a:t>  </a:t>
            </a:r>
            <a:r>
              <a:rPr lang="en-US" sz="1800" b="1" dirty="0">
                <a:solidFill>
                  <a:srgbClr val="002060"/>
                </a:solidFill>
                <a:latin typeface="Arial" panose="020B0604020202020204" pitchFamily="34" charset="0"/>
                <a:cs typeface="Arial" panose="020B0604020202020204" pitchFamily="34" charset="0"/>
              </a:rPr>
              <a:t>Export Express</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90% guarantee for amounts up to $350,000 (for up to 7 years)</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75% guarantee for amounts between $350,000 and $500,000 (for up to 7 years)</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Lender uses its own loan approval process and documents</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For financing of inventory, accounts receivable and export development activities</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Fixed assets, permanent working capital and real estate</a:t>
            </a:r>
          </a:p>
          <a:p>
            <a:pPr lvl="1" algn="l">
              <a:defRPr/>
            </a:pPr>
            <a:endParaRPr lang="en-US" sz="1600" b="1" dirty="0">
              <a:solidFill>
                <a:schemeClr val="tx1"/>
              </a:solidFill>
              <a:latin typeface="Arial" panose="020B0604020202020204" pitchFamily="34" charset="0"/>
              <a:cs typeface="Arial" panose="020B0604020202020204" pitchFamily="34" charset="0"/>
            </a:endParaRPr>
          </a:p>
          <a:p>
            <a:pPr algn="l">
              <a:buFont typeface="Arial" pitchFamily="34" charset="0"/>
              <a:buChar char="•"/>
              <a:defRPr/>
            </a:pPr>
            <a:r>
              <a:rPr lang="en-US" sz="1600" b="1" dirty="0">
                <a:solidFill>
                  <a:srgbClr val="002060"/>
                </a:solidFill>
                <a:latin typeface="Arial" panose="020B0604020202020204" pitchFamily="34" charset="0"/>
                <a:cs typeface="Arial" panose="020B0604020202020204" pitchFamily="34" charset="0"/>
              </a:rPr>
              <a:t>  </a:t>
            </a:r>
            <a:r>
              <a:rPr lang="en-US" sz="1800" b="1" dirty="0">
                <a:solidFill>
                  <a:srgbClr val="002060"/>
                </a:solidFill>
                <a:latin typeface="Arial" panose="020B0604020202020204" pitchFamily="34" charset="0"/>
                <a:cs typeface="Arial" panose="020B0604020202020204" pitchFamily="34" charset="0"/>
              </a:rPr>
              <a:t>Export Working Capital Program</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90% guarantee for amounts up to $5,000,000</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Use of funds for purchase order financing, accounts receivable and inventory financing, advance rates ranging from 75%  (inventory) to 90% (AR)</a:t>
            </a:r>
          </a:p>
          <a:p>
            <a:pPr lvl="1" algn="l">
              <a:defRPr/>
            </a:pPr>
            <a:endParaRPr lang="en-US" sz="1600" b="1" dirty="0">
              <a:solidFill>
                <a:srgbClr val="002060"/>
              </a:solidFill>
              <a:latin typeface="Arial" panose="020B0604020202020204" pitchFamily="34" charset="0"/>
              <a:cs typeface="Arial" panose="020B0604020202020204" pitchFamily="34" charset="0"/>
            </a:endParaRPr>
          </a:p>
          <a:p>
            <a:pPr algn="l">
              <a:buFont typeface="Arial" pitchFamily="34" charset="0"/>
              <a:buChar char="•"/>
              <a:defRPr/>
            </a:pPr>
            <a:r>
              <a:rPr lang="en-US" sz="1600" b="1" dirty="0">
                <a:solidFill>
                  <a:srgbClr val="002060"/>
                </a:solidFill>
                <a:latin typeface="Arial" panose="020B0604020202020204" pitchFamily="34" charset="0"/>
                <a:cs typeface="Arial" panose="020B0604020202020204" pitchFamily="34" charset="0"/>
              </a:rPr>
              <a:t>  </a:t>
            </a:r>
            <a:r>
              <a:rPr lang="en-US" sz="1800" b="1" dirty="0">
                <a:solidFill>
                  <a:srgbClr val="002060"/>
                </a:solidFill>
                <a:latin typeface="Arial" panose="020B0604020202020204" pitchFamily="34" charset="0"/>
                <a:cs typeface="Arial" panose="020B0604020202020204" pitchFamily="34" charset="0"/>
              </a:rPr>
              <a:t>International Trade Loan Program</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90% guarantee for amounts up to $5,000,000</a:t>
            </a:r>
          </a:p>
          <a:p>
            <a:pPr lvl="1" algn="l">
              <a:buFont typeface="Arial" pitchFamily="34" charset="0"/>
              <a:buChar char="–"/>
              <a:defRPr/>
            </a:pPr>
            <a:r>
              <a:rPr lang="en-US" sz="1600" b="1" dirty="0">
                <a:solidFill>
                  <a:schemeClr val="tx1"/>
                </a:solidFill>
                <a:latin typeface="Arial" panose="020B0604020202020204" pitchFamily="34" charset="0"/>
                <a:cs typeface="Arial" panose="020B0604020202020204" pitchFamily="34" charset="0"/>
              </a:rPr>
              <a:t> For working capital term loans for financing and refinancing of fixed assets</a:t>
            </a:r>
          </a:p>
          <a:p>
            <a:pPr lvl="1" algn="l">
              <a:defRPr/>
            </a:pPr>
            <a:r>
              <a:rPr lang="en-US" sz="1600" b="1" dirty="0">
                <a:solidFill>
                  <a:schemeClr val="tx1"/>
                </a:solidFill>
                <a:latin typeface="Arial" panose="020B0604020202020204" pitchFamily="34" charset="0"/>
                <a:cs typeface="Arial" panose="020B0604020202020204" pitchFamily="34" charset="0"/>
              </a:rPr>
              <a:t>used for exporting (loan tenures up to 10 years for plant and equipment and 25 years for real estate)</a:t>
            </a:r>
          </a:p>
          <a:p>
            <a:pPr lvl="1" algn="l">
              <a:defRPr/>
            </a:pPr>
            <a:endParaRPr lang="en-US" sz="1600" b="1" dirty="0">
              <a:solidFill>
                <a:schemeClr val="tx1"/>
              </a:solidFill>
              <a:latin typeface="Arial" panose="020B0604020202020204" pitchFamily="34" charset="0"/>
              <a:cs typeface="Arial" panose="020B0604020202020204" pitchFamily="34" charset="0"/>
            </a:endParaRPr>
          </a:p>
          <a:p>
            <a:pPr lvl="1" indent="-457200" algn="l">
              <a:defRPr/>
            </a:pPr>
            <a:r>
              <a:rPr lang="en-US" sz="1600" b="1" dirty="0">
                <a:solidFill>
                  <a:srgbClr val="002060"/>
                </a:solidFill>
                <a:latin typeface="Arial" panose="020B0604020202020204" pitchFamily="34" charset="0"/>
                <a:cs typeface="Arial" panose="020B0604020202020204" pitchFamily="34" charset="0"/>
              </a:rPr>
              <a:t>Developing an Export Business Plan </a:t>
            </a:r>
            <a:r>
              <a:rPr lang="en-US" sz="1600" b="1" dirty="0">
                <a:solidFill>
                  <a:schemeClr val="tx1"/>
                </a:solidFill>
                <a:latin typeface="Arial" panose="020B0604020202020204" pitchFamily="34" charset="0"/>
                <a:cs typeface="Arial" panose="020B0604020202020204" pitchFamily="34" charset="0"/>
              </a:rPr>
              <a:t>- </a:t>
            </a:r>
            <a:r>
              <a:rPr lang="en-US" sz="1600" b="1" dirty="0">
                <a:solidFill>
                  <a:schemeClr val="tx1"/>
                </a:solidFill>
                <a:latin typeface="Arial" panose="020B060402020202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www.sba.gov/exportbusinessplanner</a:t>
            </a:r>
            <a:r>
              <a:rPr lang="en-US" sz="1600" b="1"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77019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83FB5-AD67-4D2B-B0C9-A58A94AD1F20}"/>
              </a:ext>
            </a:extLst>
          </p:cNvPr>
          <p:cNvSpPr txBox="1"/>
          <p:nvPr/>
        </p:nvSpPr>
        <p:spPr>
          <a:xfrm>
            <a:off x="640711" y="358366"/>
            <a:ext cx="10659260"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Benefits of </a:t>
            </a:r>
            <a:r>
              <a:rPr lang="en-US" sz="4000" b="1" dirty="0" err="1">
                <a:latin typeface="Arial" panose="020B0604020202020204" pitchFamily="34" charset="0"/>
                <a:cs typeface="Arial" panose="020B0604020202020204" pitchFamily="34" charset="0"/>
              </a:rPr>
              <a:t>EXIM’s</a:t>
            </a:r>
            <a:r>
              <a:rPr lang="en-US" sz="4000" b="1" dirty="0">
                <a:latin typeface="Arial" panose="020B0604020202020204" pitchFamily="34" charset="0"/>
                <a:cs typeface="Arial" panose="020B0604020202020204" pitchFamily="34" charset="0"/>
              </a:rPr>
              <a:t> Export Credit Insurance</a:t>
            </a:r>
          </a:p>
        </p:txBody>
      </p:sp>
      <p:sp>
        <p:nvSpPr>
          <p:cNvPr id="4" name="TextBox 3">
            <a:extLst>
              <a:ext uri="{FF2B5EF4-FFF2-40B4-BE49-F238E27FC236}">
                <a16:creationId xmlns:a16="http://schemas.microsoft.com/office/drawing/2014/main" id="{73D872EB-AD8B-408E-A26E-EAA38D54864F}"/>
              </a:ext>
            </a:extLst>
          </p:cNvPr>
          <p:cNvSpPr txBox="1"/>
          <p:nvPr/>
        </p:nvSpPr>
        <p:spPr>
          <a:xfrm>
            <a:off x="1076140" y="1243873"/>
            <a:ext cx="10659260" cy="5247590"/>
          </a:xfrm>
          <a:prstGeom prst="rect">
            <a:avLst/>
          </a:prstGeom>
          <a:noFill/>
        </p:spPr>
        <p:txBody>
          <a:bodyPr wrap="square" rtlCol="0">
            <a:spAutoFit/>
          </a:bodyPr>
          <a:lstStyle/>
          <a:p>
            <a:pPr marL="457200" indent="-457200">
              <a:spcBef>
                <a:spcPts val="1200"/>
              </a:spcBef>
              <a:spcAft>
                <a:spcPts val="600"/>
              </a:spcAft>
              <a:buFont typeface="Arial" panose="020B0604020202020204" pitchFamily="34" charset="0"/>
              <a:buChar char="•"/>
              <a:defRPr/>
            </a:pPr>
            <a:r>
              <a:rPr lang="en-US" sz="2800" b="1" dirty="0">
                <a:solidFill>
                  <a:srgbClr val="002060"/>
                </a:solidFill>
                <a:latin typeface="Arial" panose="020B0604020202020204" pitchFamily="34" charset="0"/>
                <a:cs typeface="Arial" panose="020B0604020202020204" pitchFamily="34" charset="0"/>
              </a:rPr>
              <a:t>Limits Nonpayment Risk</a:t>
            </a:r>
          </a:p>
          <a:p>
            <a:pPr lvl="1">
              <a:spcBef>
                <a:spcPts val="1200"/>
              </a:spcBef>
              <a:spcAft>
                <a:spcPts val="600"/>
              </a:spcAft>
              <a:defRPr/>
            </a:pPr>
            <a:r>
              <a:rPr lang="en-US" sz="2400" dirty="0">
                <a:latin typeface="Arial" panose="020B0604020202020204" pitchFamily="34" charset="0"/>
                <a:cs typeface="Arial" panose="020B0604020202020204" pitchFamily="34" charset="0"/>
              </a:rPr>
              <a:t>Insures a U.S. exporter against nonpayment by foreign buyers due to commercial and political reasons</a:t>
            </a:r>
          </a:p>
          <a:p>
            <a:pPr marL="457200" indent="-457200">
              <a:spcBef>
                <a:spcPts val="1200"/>
              </a:spcBef>
              <a:spcAft>
                <a:spcPts val="600"/>
              </a:spcAft>
              <a:buFont typeface="Arial" panose="020B0604020202020204" pitchFamily="34" charset="0"/>
              <a:buChar char="•"/>
              <a:defRPr/>
            </a:pPr>
            <a:r>
              <a:rPr lang="en-US" sz="2800" b="1" dirty="0">
                <a:solidFill>
                  <a:srgbClr val="002060"/>
                </a:solidFill>
                <a:latin typeface="Arial" panose="020B0604020202020204" pitchFamily="34" charset="0"/>
                <a:cs typeface="Arial" panose="020B0604020202020204" pitchFamily="34" charset="0"/>
              </a:rPr>
              <a:t>Extends Credit to Buyers </a:t>
            </a:r>
          </a:p>
          <a:p>
            <a:pPr marL="461963" indent="-461963">
              <a:spcBef>
                <a:spcPts val="1200"/>
              </a:spcBef>
              <a:spcAft>
                <a:spcPts val="600"/>
              </a:spcAft>
              <a:defRPr/>
            </a:pPr>
            <a:r>
              <a:rPr lang="en-US" sz="2400" dirty="0">
                <a:solidFill>
                  <a:srgbClr val="00206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Increases sales to existing customers and new buyers by offering open account terms. This improves the buyers’ cash flow and they tend to buy more on credit rather than cash-in-advance. </a:t>
            </a:r>
          </a:p>
          <a:p>
            <a:pPr marL="461963" indent="-461963">
              <a:spcBef>
                <a:spcPts val="1200"/>
              </a:spcBef>
              <a:spcAft>
                <a:spcPts val="600"/>
              </a:spcAft>
              <a:buFont typeface="Arial" panose="020B0604020202020204" pitchFamily="34" charset="0"/>
              <a:buChar char="•"/>
              <a:defRPr/>
            </a:pPr>
            <a:r>
              <a:rPr lang="en-US" altLang="en-US" sz="2800" b="1" dirty="0">
                <a:solidFill>
                  <a:srgbClr val="002060"/>
                </a:solidFill>
                <a:highlight>
                  <a:srgbClr val="FF3300"/>
                </a:highlight>
                <a:latin typeface="Arial" panose="020B0604020202020204" pitchFamily="34" charset="0"/>
                <a:cs typeface="Arial" panose="020B0604020202020204" pitchFamily="34" charset="0"/>
              </a:rPr>
              <a:t>Provides Access to Funds</a:t>
            </a:r>
          </a:p>
          <a:p>
            <a:pPr lvl="1">
              <a:defRPr/>
            </a:pPr>
            <a:r>
              <a:rPr lang="en-US" altLang="en-US" sz="2400" dirty="0">
                <a:highlight>
                  <a:srgbClr val="FF3300"/>
                </a:highlight>
                <a:latin typeface="Arial" panose="020B0604020202020204" pitchFamily="34" charset="0"/>
                <a:cs typeface="Arial" panose="020B0604020202020204" pitchFamily="34" charset="0"/>
              </a:rPr>
              <a:t>Enlarges an exporter’s borrowing base by assigning the </a:t>
            </a:r>
          </a:p>
          <a:p>
            <a:pPr lvl="1">
              <a:defRPr/>
            </a:pPr>
            <a:r>
              <a:rPr lang="en-US" altLang="en-US" sz="2400" dirty="0">
                <a:highlight>
                  <a:srgbClr val="FF3300"/>
                </a:highlight>
                <a:latin typeface="Arial" panose="020B0604020202020204" pitchFamily="34" charset="0"/>
                <a:cs typeface="Arial" panose="020B0604020202020204" pitchFamily="34" charset="0"/>
              </a:rPr>
              <a:t>EXIM-insured receivables to the exporter’s lender as collateral</a:t>
            </a:r>
            <a:endParaRPr lang="en-US" sz="2400" dirty="0">
              <a:highlight>
                <a:srgbClr val="FF3300"/>
              </a:highlight>
              <a:latin typeface="Arial" panose="020B0604020202020204" pitchFamily="34" charset="0"/>
              <a:cs typeface="Arial" panose="020B0604020202020204" pitchFamily="34" charset="0"/>
            </a:endParaRPr>
          </a:p>
          <a:p>
            <a:endParaRPr lang="en-US" dirty="0"/>
          </a:p>
        </p:txBody>
      </p:sp>
      <p:pic>
        <p:nvPicPr>
          <p:cNvPr id="5" name="Picture 4">
            <a:extLst>
              <a:ext uri="{FF2B5EF4-FFF2-40B4-BE49-F238E27FC236}">
                <a16:creationId xmlns:a16="http://schemas.microsoft.com/office/drawing/2014/main" id="{CC7484BE-60D5-45BF-8BD1-C05656025B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01748" y="4396913"/>
            <a:ext cx="1690252" cy="2434427"/>
          </a:xfrm>
          <a:prstGeom prst="rect">
            <a:avLst/>
          </a:prstGeom>
        </p:spPr>
      </p:pic>
    </p:spTree>
    <p:extLst>
      <p:ext uri="{BB962C8B-B14F-4D97-AF65-F5344CB8AC3E}">
        <p14:creationId xmlns:p14="http://schemas.microsoft.com/office/powerpoint/2010/main" val="3772851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83FB5-AD67-4D2B-B0C9-A58A94AD1F20}"/>
              </a:ext>
            </a:extLst>
          </p:cNvPr>
          <p:cNvSpPr txBox="1"/>
          <p:nvPr/>
        </p:nvSpPr>
        <p:spPr>
          <a:xfrm>
            <a:off x="640711" y="332239"/>
            <a:ext cx="10659260"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The Lender is the Key Gate Holder!</a:t>
            </a:r>
          </a:p>
        </p:txBody>
      </p:sp>
      <p:sp>
        <p:nvSpPr>
          <p:cNvPr id="4" name="TextBox 3">
            <a:extLst>
              <a:ext uri="{FF2B5EF4-FFF2-40B4-BE49-F238E27FC236}">
                <a16:creationId xmlns:a16="http://schemas.microsoft.com/office/drawing/2014/main" id="{73D872EB-AD8B-408E-A26E-EAA38D54864F}"/>
              </a:ext>
            </a:extLst>
          </p:cNvPr>
          <p:cNvSpPr txBox="1"/>
          <p:nvPr/>
        </p:nvSpPr>
        <p:spPr>
          <a:xfrm>
            <a:off x="1494152" y="1198119"/>
            <a:ext cx="10114375" cy="5478423"/>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rgbClr val="002060"/>
                </a:solidFill>
                <a:latin typeface="Arial" panose="020B0604020202020204" pitchFamily="34" charset="0"/>
                <a:cs typeface="Arial" panose="020B0604020202020204" pitchFamily="34" charset="0"/>
              </a:rPr>
              <a:t>Working with the lender to access funds</a:t>
            </a:r>
          </a:p>
          <a:p>
            <a:pPr marL="800100" lvl="1" indent="-342900">
              <a:buFont typeface="Courier New" panose="02070309020205020404" pitchFamily="49" charset="0"/>
              <a:buChar char="o"/>
            </a:pPr>
            <a:r>
              <a:rPr lang="en-US" sz="2400" dirty="0">
                <a:solidFill>
                  <a:srgbClr val="002060"/>
                </a:solidFill>
                <a:latin typeface="Arial" panose="020B0604020202020204" pitchFamily="34" charset="0"/>
                <a:cs typeface="Arial" panose="020B0604020202020204" pitchFamily="34" charset="0"/>
              </a:rPr>
              <a:t>The process</a:t>
            </a:r>
          </a:p>
          <a:p>
            <a:pPr marL="800100" lvl="1" indent="-342900">
              <a:buFont typeface="Courier New" panose="02070309020205020404" pitchFamily="49" charset="0"/>
              <a:buChar char="o"/>
            </a:pPr>
            <a:r>
              <a:rPr lang="en-US" sz="2400" dirty="0">
                <a:solidFill>
                  <a:srgbClr val="002060"/>
                </a:solidFill>
                <a:latin typeface="Arial" panose="020B0604020202020204" pitchFamily="34" charset="0"/>
                <a:cs typeface="Arial" panose="020B0604020202020204" pitchFamily="34" charset="0"/>
              </a:rPr>
              <a:t>Documentation</a:t>
            </a:r>
          </a:p>
          <a:p>
            <a:pPr marL="285750" indent="-285750">
              <a:buFont typeface="Arial" panose="020B0604020202020204" pitchFamily="34" charset="0"/>
              <a:buChar char="•"/>
            </a:pPr>
            <a:endParaRPr lang="en-US" sz="24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b="1" dirty="0">
                <a:solidFill>
                  <a:srgbClr val="002060"/>
                </a:solidFill>
                <a:latin typeface="Arial" panose="020B0604020202020204" pitchFamily="34" charset="0"/>
                <a:cs typeface="Arial" panose="020B0604020202020204" pitchFamily="34" charset="0"/>
              </a:rPr>
              <a:t>Examples of accessing funds</a:t>
            </a:r>
          </a:p>
          <a:p>
            <a:pPr marL="800100" lvl="1" indent="-342900">
              <a:buFont typeface="Courier New" panose="02070309020205020404" pitchFamily="49" charset="0"/>
              <a:buChar char="o"/>
            </a:pPr>
            <a:r>
              <a:rPr lang="en-US" sz="2400" dirty="0">
                <a:solidFill>
                  <a:srgbClr val="002060"/>
                </a:solidFill>
                <a:latin typeface="Arial" panose="020B0604020202020204" pitchFamily="34" charset="0"/>
                <a:cs typeface="Arial" panose="020B0604020202020204" pitchFamily="34" charset="0"/>
              </a:rPr>
              <a:t>SBA working capital</a:t>
            </a:r>
          </a:p>
          <a:p>
            <a:pPr marL="1257300" lvl="2" indent="-34290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Useful for purchase order financing</a:t>
            </a:r>
          </a:p>
          <a:p>
            <a:pPr lvl="2"/>
            <a:endParaRPr lang="en-US" sz="2400" dirty="0">
              <a:solidFill>
                <a:srgbClr val="00206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sz="2400" dirty="0">
                <a:solidFill>
                  <a:srgbClr val="002060"/>
                </a:solidFill>
                <a:latin typeface="Arial" panose="020B0604020202020204" pitchFamily="34" charset="0"/>
                <a:cs typeface="Arial" panose="020B0604020202020204" pitchFamily="34" charset="0"/>
              </a:rPr>
              <a:t>EXIM export credit insurance</a:t>
            </a:r>
          </a:p>
          <a:p>
            <a:pPr marL="1257300" lvl="2" indent="-342900">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Additional collateral by pledging the policy coverage</a:t>
            </a:r>
          </a:p>
          <a:p>
            <a:pPr lvl="2"/>
            <a:endParaRPr lang="en-US" sz="2400" dirty="0">
              <a:solidFill>
                <a:srgbClr val="002060"/>
              </a:solidFill>
              <a:latin typeface="Arial" panose="020B0604020202020204" pitchFamily="34" charset="0"/>
              <a:cs typeface="Arial" panose="020B0604020202020204" pitchFamily="34" charset="0"/>
            </a:endParaRPr>
          </a:p>
          <a:p>
            <a:pPr lvl="1"/>
            <a:endParaRPr lang="en-US" sz="2400" dirty="0">
              <a:solidFill>
                <a:srgbClr val="002060"/>
              </a:solidFill>
              <a:latin typeface="Arial" panose="020B0604020202020204" pitchFamily="34" charset="0"/>
              <a:cs typeface="Arial" panose="020B0604020202020204" pitchFamily="34" charset="0"/>
            </a:endParaRPr>
          </a:p>
          <a:p>
            <a:pPr marL="0" lvl="1"/>
            <a:r>
              <a:rPr lang="en-US" dirty="0">
                <a:latin typeface="Arial" panose="020B0604020202020204" pitchFamily="34" charset="0"/>
                <a:cs typeface="Arial" panose="020B0604020202020204" pitchFamily="34" charset="0"/>
              </a:rPr>
              <a:t>	Federico Manno is Vice President of the International Banking Group at Fulton Bank, a SBA 	and EXIM approved lender. If you have questions, email </a:t>
            </a:r>
            <a:r>
              <a:rPr lang="en-US" u="sng" dirty="0">
                <a:hlinkClick r:id="rId2">
                  <a:extLst>
                    <a:ext uri="{A12FA001-AC4F-418D-AE19-62706E023703}">
                      <ahyp:hlinkClr xmlns="" xmlns:ahyp="http://schemas.microsoft.com/office/drawing/2018/hyperlinkcolor" val="tx"/>
                    </a:ext>
                  </a:extLst>
                </a:hlinkClick>
              </a:rPr>
              <a:t>FManno@fultonbank.com</a:t>
            </a:r>
            <a:r>
              <a:rPr lang="en-US" dirty="0"/>
              <a:t> or 	call 703.946.0659.</a:t>
            </a:r>
            <a:endParaRPr lang="en-US" sz="2400" dirty="0">
              <a:latin typeface="Arial" panose="020B0604020202020204" pitchFamily="34" charset="0"/>
              <a:cs typeface="Arial" panose="020B0604020202020204" pitchFamily="34" charset="0"/>
            </a:endParaRPr>
          </a:p>
        </p:txBody>
      </p:sp>
      <p:pic>
        <p:nvPicPr>
          <p:cNvPr id="1025" name="Picture 7" descr="Landline icon">
            <a:extLst>
              <a:ext uri="{FF2B5EF4-FFF2-40B4-BE49-F238E27FC236}">
                <a16:creationId xmlns:a16="http://schemas.microsoft.com/office/drawing/2014/main" id="{A44163EA-C46F-47C4-983D-17B46F2909FC}"/>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457200"/>
            <a:ext cx="123825" cy="1238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3D05707E-C486-45E8-AA9F-78C4559027C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0" y="4423573"/>
            <a:ext cx="1677605" cy="2434427"/>
          </a:xfrm>
          <a:prstGeom prst="rect">
            <a:avLst/>
          </a:prstGeom>
        </p:spPr>
      </p:pic>
    </p:spTree>
    <p:extLst>
      <p:ext uri="{BB962C8B-B14F-4D97-AF65-F5344CB8AC3E}">
        <p14:creationId xmlns:p14="http://schemas.microsoft.com/office/powerpoint/2010/main" val="347707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183FB5-AD67-4D2B-B0C9-A58A94AD1F20}"/>
              </a:ext>
            </a:extLst>
          </p:cNvPr>
          <p:cNvSpPr txBox="1"/>
          <p:nvPr/>
        </p:nvSpPr>
        <p:spPr>
          <a:xfrm>
            <a:off x="1930696" y="2508292"/>
            <a:ext cx="8330607" cy="1754326"/>
          </a:xfrm>
          <a:prstGeom prst="rect">
            <a:avLst/>
          </a:prstGeom>
          <a:noFill/>
        </p:spPr>
        <p:txBody>
          <a:bodyPr wrap="square" rtlCol="0">
            <a:spAutoFit/>
          </a:bodyPr>
          <a:lstStyle/>
          <a:p>
            <a:pPr algn="ctr"/>
            <a:r>
              <a:rPr lang="en-US" sz="5400" b="1" dirty="0">
                <a:latin typeface="Arial" panose="020B0604020202020204" pitchFamily="34" charset="0"/>
                <a:cs typeface="Arial" panose="020B0604020202020204" pitchFamily="34" charset="0"/>
              </a:rPr>
              <a:t>Questions and Answers Session</a:t>
            </a:r>
          </a:p>
        </p:txBody>
      </p:sp>
    </p:spTree>
    <p:extLst>
      <p:ext uri="{BB962C8B-B14F-4D97-AF65-F5344CB8AC3E}">
        <p14:creationId xmlns:p14="http://schemas.microsoft.com/office/powerpoint/2010/main" val="1859963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2B6F50-70B8-3A47-AE03-C105064934C4}"/>
              </a:ext>
            </a:extLst>
          </p:cNvPr>
          <p:cNvSpPr/>
          <p:nvPr/>
        </p:nvSpPr>
        <p:spPr>
          <a:xfrm>
            <a:off x="7299784" y="463002"/>
            <a:ext cx="4572000" cy="769441"/>
          </a:xfrm>
          <a:prstGeom prst="rect">
            <a:avLst/>
          </a:prstGeom>
        </p:spPr>
        <p:txBody>
          <a:bodyPr wrap="square">
            <a:spAutoFit/>
          </a:bodyPr>
          <a:lstStyle/>
          <a:p>
            <a:pPr algn="r"/>
            <a:r>
              <a:rPr lang="en-US" sz="4400" b="1" dirty="0">
                <a:solidFill>
                  <a:srgbClr val="E01928"/>
                </a:solidFill>
                <a:latin typeface="Arial" panose="020B0604020202020204" pitchFamily="34" charset="0"/>
                <a:cs typeface="Arial" panose="020B0604020202020204" pitchFamily="34" charset="0"/>
              </a:rPr>
              <a:t> </a:t>
            </a:r>
            <a:endParaRPr lang="en-US" sz="4400" dirty="0"/>
          </a:p>
        </p:txBody>
      </p:sp>
      <p:pic>
        <p:nvPicPr>
          <p:cNvPr id="7" name="Picture 6">
            <a:extLst>
              <a:ext uri="{FF2B5EF4-FFF2-40B4-BE49-F238E27FC236}">
                <a16:creationId xmlns:a16="http://schemas.microsoft.com/office/drawing/2014/main" id="{706BB9A8-69B7-45F8-AC74-37E59D7C88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766" y="1448011"/>
            <a:ext cx="1535158" cy="602310"/>
          </a:xfrm>
          <a:prstGeom prst="rect">
            <a:avLst/>
          </a:prstGeom>
        </p:spPr>
      </p:pic>
      <p:pic>
        <p:nvPicPr>
          <p:cNvPr id="3" name="Picture 2">
            <a:extLst>
              <a:ext uri="{FF2B5EF4-FFF2-40B4-BE49-F238E27FC236}">
                <a16:creationId xmlns:a16="http://schemas.microsoft.com/office/drawing/2014/main" id="{F0EF8386-5230-4A1F-9C79-AEA1773C5690}"/>
              </a:ext>
            </a:extLst>
          </p:cNvPr>
          <p:cNvPicPr>
            <a:picLocks noChangeAspect="1"/>
          </p:cNvPicPr>
          <p:nvPr/>
        </p:nvPicPr>
        <p:blipFill>
          <a:blip r:embed="rId4"/>
          <a:stretch>
            <a:fillRect/>
          </a:stretch>
        </p:blipFill>
        <p:spPr>
          <a:xfrm>
            <a:off x="601340" y="2807057"/>
            <a:ext cx="1739520" cy="769871"/>
          </a:xfrm>
          <a:prstGeom prst="rect">
            <a:avLst/>
          </a:prstGeom>
        </p:spPr>
      </p:pic>
      <p:pic>
        <p:nvPicPr>
          <p:cNvPr id="9" name="Picture 8">
            <a:extLst>
              <a:ext uri="{FF2B5EF4-FFF2-40B4-BE49-F238E27FC236}">
                <a16:creationId xmlns:a16="http://schemas.microsoft.com/office/drawing/2014/main" id="{1CCFA67C-420D-4602-8EF8-B6D8A8D20A69}"/>
              </a:ext>
            </a:extLst>
          </p:cNvPr>
          <p:cNvPicPr>
            <a:picLocks noChangeAspect="1"/>
          </p:cNvPicPr>
          <p:nvPr/>
        </p:nvPicPr>
        <p:blipFill>
          <a:blip r:embed="rId5"/>
          <a:stretch>
            <a:fillRect/>
          </a:stretch>
        </p:blipFill>
        <p:spPr>
          <a:xfrm>
            <a:off x="1006250" y="4149864"/>
            <a:ext cx="792190" cy="866228"/>
          </a:xfrm>
          <a:prstGeom prst="rect">
            <a:avLst/>
          </a:prstGeom>
        </p:spPr>
      </p:pic>
      <p:pic>
        <p:nvPicPr>
          <p:cNvPr id="13" name="Picture 12">
            <a:extLst>
              <a:ext uri="{FF2B5EF4-FFF2-40B4-BE49-F238E27FC236}">
                <a16:creationId xmlns:a16="http://schemas.microsoft.com/office/drawing/2014/main" id="{27A56154-4DAA-4978-B1F5-A8EECA7A80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2279" y="5493879"/>
            <a:ext cx="1020131" cy="602311"/>
          </a:xfrm>
          <a:prstGeom prst="rect">
            <a:avLst/>
          </a:prstGeom>
        </p:spPr>
      </p:pic>
      <p:sp>
        <p:nvSpPr>
          <p:cNvPr id="6" name="Rectangle 5">
            <a:extLst>
              <a:ext uri="{FF2B5EF4-FFF2-40B4-BE49-F238E27FC236}">
                <a16:creationId xmlns:a16="http://schemas.microsoft.com/office/drawing/2014/main" id="{9FC5BE87-D054-4431-B280-4D4CE9777C1D}"/>
              </a:ext>
            </a:extLst>
          </p:cNvPr>
          <p:cNvSpPr/>
          <p:nvPr/>
        </p:nvSpPr>
        <p:spPr>
          <a:xfrm>
            <a:off x="2505494" y="1359810"/>
            <a:ext cx="9051740" cy="4924425"/>
          </a:xfrm>
          <a:prstGeom prst="rect">
            <a:avLst/>
          </a:prstGeom>
        </p:spPr>
        <p:txBody>
          <a:bodyPr wrap="square">
            <a:spAutoFit/>
          </a:bodyPr>
          <a:lstStyle/>
          <a:p>
            <a:r>
              <a:rPr lang="en-US" sz="2000" b="1" kern="2900" dirty="0">
                <a:solidFill>
                  <a:srgbClr val="002060"/>
                </a:solidFill>
                <a:cs typeface="Arial" panose="020B0604020202020204" pitchFamily="34" charset="0"/>
              </a:rPr>
              <a:t>Identify Global Markets with New Interactive Tool: </a:t>
            </a:r>
            <a:r>
              <a:rPr lang="en-US" b="1" kern="2900" dirty="0">
                <a:solidFill>
                  <a:srgbClr val="002060"/>
                </a:solidFill>
                <a:cs typeface="Arial" panose="020B0604020202020204" pitchFamily="34" charset="0"/>
              </a:rPr>
              <a:t/>
            </a:r>
            <a:br>
              <a:rPr lang="en-US" b="1" kern="2900" dirty="0">
                <a:solidFill>
                  <a:srgbClr val="002060"/>
                </a:solidFill>
                <a:cs typeface="Arial" panose="020B0604020202020204" pitchFamily="34" charset="0"/>
              </a:rPr>
            </a:br>
            <a:r>
              <a:rPr lang="en-US" kern="2900" dirty="0">
                <a:solidFill>
                  <a:srgbClr val="002060"/>
                </a:solidFill>
                <a:cs typeface="Arial" panose="020B0604020202020204" pitchFamily="34" charset="0"/>
                <a:hlinkClick r:id="rId7">
                  <a:extLst>
                    <a:ext uri="{A12FA001-AC4F-418D-AE19-62706E023703}">
                      <ahyp:hlinkClr xmlns="" xmlns:ahyp="http://schemas.microsoft.com/office/drawing/2018/hyperlinkcolor" val="tx"/>
                    </a:ext>
                  </a:extLst>
                </a:hlinkClick>
              </a:rPr>
              <a:t>https://www.census.gov/library/visualizations/interactive/export-markets.html</a:t>
            </a:r>
            <a:endParaRPr lang="en-US" kern="2900" dirty="0">
              <a:solidFill>
                <a:srgbClr val="002060"/>
              </a:solidFill>
              <a:cs typeface="Arial" panose="020B0604020202020204" pitchFamily="34" charset="0"/>
            </a:endParaRPr>
          </a:p>
          <a:p>
            <a:r>
              <a:rPr lang="en-US" dirty="0">
                <a:solidFill>
                  <a:srgbClr val="002060"/>
                </a:solidFill>
              </a:rPr>
              <a:t>Learn More: International Trade Helpline 800.549.0595, Option 4 or </a:t>
            </a:r>
          </a:p>
          <a:p>
            <a:r>
              <a:rPr lang="en-US" u="sng" dirty="0">
                <a:solidFill>
                  <a:srgbClr val="002060"/>
                </a:solidFill>
                <a:hlinkClick r:id="rId8">
                  <a:extLst>
                    <a:ext uri="{A12FA001-AC4F-418D-AE19-62706E023703}">
                      <ahyp:hlinkClr xmlns="" xmlns:ahyp="http://schemas.microsoft.com/office/drawing/2018/hyperlinkcolor" val="tx"/>
                    </a:ext>
                  </a:extLst>
                </a:hlinkClick>
              </a:rPr>
              <a:t>eid.international.trade.data@census.gov</a:t>
            </a:r>
            <a:endParaRPr lang="en-US" u="sng" dirty="0">
              <a:solidFill>
                <a:srgbClr val="002060"/>
              </a:solidFill>
            </a:endParaRPr>
          </a:p>
          <a:p>
            <a:endParaRPr lang="en-US" dirty="0">
              <a:solidFill>
                <a:srgbClr val="002060"/>
              </a:solidFill>
              <a:cs typeface="Arial" pitchFamily="34" charset="0"/>
            </a:endParaRPr>
          </a:p>
          <a:p>
            <a:r>
              <a:rPr lang="en-US" sz="2000" b="1" dirty="0">
                <a:solidFill>
                  <a:srgbClr val="002060"/>
                </a:solidFill>
              </a:rPr>
              <a:t>Find Buyers and Distributors:</a:t>
            </a:r>
            <a:endParaRPr lang="en-US" sz="2000" b="1" dirty="0">
              <a:solidFill>
                <a:srgbClr val="002060"/>
              </a:solidFill>
              <a:hlinkClick r:id="rId9">
                <a:extLst>
                  <a:ext uri="{A12FA001-AC4F-418D-AE19-62706E023703}">
                    <ahyp:hlinkClr xmlns="" xmlns:ahyp="http://schemas.microsoft.com/office/drawing/2018/hyperlinkcolor" val="tx"/>
                  </a:ext>
                </a:extLst>
              </a:hlinkClick>
            </a:endParaRPr>
          </a:p>
          <a:p>
            <a:r>
              <a:rPr lang="en-US" dirty="0">
                <a:solidFill>
                  <a:srgbClr val="002060"/>
                </a:solidFill>
                <a:hlinkClick r:id="rId9">
                  <a:extLst>
                    <a:ext uri="{A12FA001-AC4F-418D-AE19-62706E023703}">
                      <ahyp:hlinkClr xmlns="" xmlns:ahyp="http://schemas.microsoft.com/office/drawing/2018/hyperlinkcolor" val="tx"/>
                    </a:ext>
                  </a:extLst>
                </a:hlinkClick>
              </a:rPr>
              <a:t>https://www.export.gov/Gold-Key-Service</a:t>
            </a:r>
          </a:p>
          <a:p>
            <a:r>
              <a:rPr lang="en-US" dirty="0">
                <a:solidFill>
                  <a:srgbClr val="002060"/>
                </a:solidFill>
              </a:rPr>
              <a:t>Learn More:</a:t>
            </a:r>
            <a:r>
              <a:rPr lang="en-US" b="1" dirty="0">
                <a:solidFill>
                  <a:srgbClr val="002060"/>
                </a:solidFill>
              </a:rPr>
              <a:t> </a:t>
            </a:r>
            <a:r>
              <a:rPr lang="en-US" u="sng" dirty="0">
                <a:solidFill>
                  <a:srgbClr val="002060"/>
                </a:solidFill>
                <a:hlinkClick r:id="rId10">
                  <a:extLst>
                    <a:ext uri="{A12FA001-AC4F-418D-AE19-62706E023703}">
                      <ahyp:hlinkClr xmlns="" xmlns:ahyp="http://schemas.microsoft.com/office/drawing/2018/hyperlinkcolor" val="tx"/>
                    </a:ext>
                  </a:extLst>
                </a:hlinkClick>
              </a:rPr>
              <a:t>https://www.export.gov/services</a:t>
            </a:r>
            <a:endParaRPr lang="en-US" dirty="0">
              <a:solidFill>
                <a:srgbClr val="002060"/>
              </a:solidFill>
            </a:endParaRPr>
          </a:p>
          <a:p>
            <a:r>
              <a:rPr lang="en-US" dirty="0">
                <a:solidFill>
                  <a:srgbClr val="002060"/>
                </a:solidFill>
                <a:hlinkClick r:id="rId9">
                  <a:extLst>
                    <a:ext uri="{A12FA001-AC4F-418D-AE19-62706E023703}">
                      <ahyp:hlinkClr xmlns="" xmlns:ahyp="http://schemas.microsoft.com/office/drawing/2018/hyperlinkcolor" val="tx"/>
                    </a:ext>
                  </a:extLst>
                </a:hlinkClick>
              </a:rPr>
              <a:t/>
            </a:r>
            <a:br>
              <a:rPr lang="en-US" dirty="0">
                <a:solidFill>
                  <a:srgbClr val="002060"/>
                </a:solidFill>
                <a:hlinkClick r:id="rId9">
                  <a:extLst>
                    <a:ext uri="{A12FA001-AC4F-418D-AE19-62706E023703}">
                      <ahyp:hlinkClr xmlns="" xmlns:ahyp="http://schemas.microsoft.com/office/drawing/2018/hyperlinkcolor" val="tx"/>
                    </a:ext>
                  </a:extLst>
                </a:hlinkClick>
              </a:rPr>
            </a:br>
            <a:endParaRPr lang="en-US" dirty="0">
              <a:solidFill>
                <a:srgbClr val="002060"/>
              </a:solidFill>
            </a:endParaRPr>
          </a:p>
          <a:p>
            <a:r>
              <a:rPr lang="en-US" sz="2000" b="1" dirty="0">
                <a:solidFill>
                  <a:srgbClr val="002060"/>
                </a:solidFill>
              </a:rPr>
              <a:t>Financing to Fulfill Sales Orders and Improve Cash Flow: </a:t>
            </a:r>
            <a:endParaRPr lang="en-US" sz="2000" b="1" dirty="0">
              <a:solidFill>
                <a:srgbClr val="002060"/>
              </a:solidFill>
              <a:hlinkClick r:id="rId9">
                <a:extLst>
                  <a:ext uri="{A12FA001-AC4F-418D-AE19-62706E023703}">
                    <ahyp:hlinkClr xmlns="" xmlns:ahyp="http://schemas.microsoft.com/office/drawing/2018/hyperlinkcolor" val="tx"/>
                  </a:ext>
                </a:extLst>
              </a:hlinkClick>
            </a:endParaRPr>
          </a:p>
          <a:p>
            <a:r>
              <a:rPr lang="en-US" dirty="0">
                <a:solidFill>
                  <a:srgbClr val="002060"/>
                </a:solidFill>
                <a:hlinkClick r:id="rId11">
                  <a:extLst>
                    <a:ext uri="{A12FA001-AC4F-418D-AE19-62706E023703}">
                      <ahyp:hlinkClr xmlns="" xmlns:ahyp="http://schemas.microsoft.com/office/drawing/2018/hyperlinkcolor" val="tx"/>
                    </a:ext>
                  </a:extLst>
                </a:hlinkClick>
              </a:rPr>
              <a:t>www.sba.gov/international</a:t>
            </a:r>
            <a:r>
              <a:rPr lang="en-US" dirty="0">
                <a:solidFill>
                  <a:srgbClr val="002060"/>
                </a:solidFill>
              </a:rPr>
              <a:t> </a:t>
            </a:r>
          </a:p>
          <a:p>
            <a:r>
              <a:rPr lang="en-US" dirty="0">
                <a:solidFill>
                  <a:srgbClr val="002060"/>
                </a:solidFill>
                <a:cs typeface="Arial" pitchFamily="34" charset="0"/>
              </a:rPr>
              <a:t>Learn More:  Contact </a:t>
            </a:r>
            <a:r>
              <a:rPr lang="en-US" dirty="0">
                <a:solidFill>
                  <a:srgbClr val="002060"/>
                </a:solidFill>
                <a:cs typeface="Arial" pitchFamily="34" charset="0"/>
                <a:hlinkClick r:id="rId12">
                  <a:extLst>
                    <a:ext uri="{A12FA001-AC4F-418D-AE19-62706E023703}">
                      <ahyp:hlinkClr xmlns="" xmlns:ahyp="http://schemas.microsoft.com/office/drawing/2018/hyperlinkcolor" val="tx"/>
                    </a:ext>
                  </a:extLst>
                </a:hlinkClick>
              </a:rPr>
              <a:t>Bill.Houck@sba.gov</a:t>
            </a:r>
            <a:r>
              <a:rPr lang="en-US" dirty="0">
                <a:solidFill>
                  <a:srgbClr val="002060"/>
                </a:solidFill>
                <a:cs typeface="Arial" pitchFamily="34" charset="0"/>
              </a:rPr>
              <a:t> or call 202.</a:t>
            </a:r>
            <a:r>
              <a:rPr lang="en-US" dirty="0">
                <a:solidFill>
                  <a:srgbClr val="002060"/>
                </a:solidFill>
              </a:rPr>
              <a:t>557.4063</a:t>
            </a:r>
          </a:p>
          <a:p>
            <a:r>
              <a:rPr lang="en-US" u="sng" dirty="0">
                <a:solidFill>
                  <a:srgbClr val="002060"/>
                </a:solidFill>
                <a:hlinkClick r:id="rId9">
                  <a:extLst>
                    <a:ext uri="{A12FA001-AC4F-418D-AE19-62706E023703}">
                      <ahyp:hlinkClr xmlns="" xmlns:ahyp="http://schemas.microsoft.com/office/drawing/2018/hyperlinkcolor" val="tx"/>
                    </a:ext>
                  </a:extLst>
                </a:hlinkClick>
              </a:rPr>
              <a:t/>
            </a:r>
            <a:br>
              <a:rPr lang="en-US" u="sng" dirty="0">
                <a:solidFill>
                  <a:srgbClr val="002060"/>
                </a:solidFill>
                <a:hlinkClick r:id="rId9">
                  <a:extLst>
                    <a:ext uri="{A12FA001-AC4F-418D-AE19-62706E023703}">
                      <ahyp:hlinkClr xmlns="" xmlns:ahyp="http://schemas.microsoft.com/office/drawing/2018/hyperlinkcolor" val="tx"/>
                    </a:ext>
                  </a:extLst>
                </a:hlinkClick>
              </a:rPr>
            </a:br>
            <a:r>
              <a:rPr lang="en-US" sz="2000" b="1" dirty="0">
                <a:solidFill>
                  <a:srgbClr val="002060"/>
                </a:solidFill>
              </a:rPr>
              <a:t>Minimizing Nonpayment Risk and Offering Open Account Credit Terms:</a:t>
            </a:r>
            <a:endParaRPr lang="en-US" sz="2000" b="1" dirty="0">
              <a:solidFill>
                <a:srgbClr val="002060"/>
              </a:solidFill>
              <a:hlinkClick r:id="rId9">
                <a:extLst>
                  <a:ext uri="{A12FA001-AC4F-418D-AE19-62706E023703}">
                    <ahyp:hlinkClr xmlns="" xmlns:ahyp="http://schemas.microsoft.com/office/drawing/2018/hyperlinkcolor" val="tx"/>
                  </a:ext>
                </a:extLst>
              </a:hlinkClick>
            </a:endParaRPr>
          </a:p>
          <a:p>
            <a:r>
              <a:rPr lang="en-US" dirty="0">
                <a:solidFill>
                  <a:srgbClr val="002060"/>
                </a:solidFill>
                <a:hlinkClick r:id="rId9">
                  <a:extLst>
                    <a:ext uri="{A12FA001-AC4F-418D-AE19-62706E023703}">
                      <ahyp:hlinkClr xmlns="" xmlns:ahyp="http://schemas.microsoft.com/office/drawing/2018/hyperlinkcolor" val="tx"/>
                    </a:ext>
                  </a:extLst>
                </a:hlinkClick>
              </a:rPr>
              <a:t>https://www.exim.gov/what-we-do/export-credit-insurance</a:t>
            </a:r>
            <a:r>
              <a:rPr lang="en-US" dirty="0">
                <a:solidFill>
                  <a:srgbClr val="002060"/>
                </a:solidFill>
                <a:hlinkClick r:id="rId9">
                  <a:extLst>
                    <a:ext uri="{A12FA001-AC4F-418D-AE19-62706E023703}">
                      <ahyp:hlinkClr xmlns="" xmlns:ahyp="http://schemas.microsoft.com/office/drawing/2018/hyperlinkcolor" val="tx"/>
                    </a:ext>
                  </a:extLst>
                </a:hlinkClick>
              </a:rPr>
              <a:t/>
            </a:r>
            <a:br>
              <a:rPr lang="en-US" dirty="0">
                <a:solidFill>
                  <a:srgbClr val="002060"/>
                </a:solidFill>
                <a:hlinkClick r:id="rId9">
                  <a:extLst>
                    <a:ext uri="{A12FA001-AC4F-418D-AE19-62706E023703}">
                      <ahyp:hlinkClr xmlns="" xmlns:ahyp="http://schemas.microsoft.com/office/drawing/2018/hyperlinkcolor" val="tx"/>
                    </a:ext>
                  </a:extLst>
                </a:hlinkClick>
              </a:rPr>
            </a:br>
            <a:r>
              <a:rPr lang="en-US" dirty="0">
                <a:solidFill>
                  <a:srgbClr val="002060"/>
                </a:solidFill>
                <a:cs typeface="Arial" pitchFamily="34" charset="0"/>
              </a:rPr>
              <a:t>Learn More:  Contact </a:t>
            </a:r>
            <a:r>
              <a:rPr lang="en-US" dirty="0">
                <a:solidFill>
                  <a:srgbClr val="002060"/>
                </a:solidFill>
                <a:cs typeface="Arial" pitchFamily="34" charset="0"/>
                <a:hlinkClick r:id="rId13">
                  <a:extLst>
                    <a:ext uri="{A12FA001-AC4F-418D-AE19-62706E023703}">
                      <ahyp:hlinkClr xmlns="" xmlns:ahyp="http://schemas.microsoft.com/office/drawing/2018/hyperlinkcolor" val="tx"/>
                    </a:ext>
                  </a:extLst>
                </a:hlinkClick>
              </a:rPr>
              <a:t>Stephen.Maroon@EXIM.gov</a:t>
            </a:r>
            <a:r>
              <a:rPr lang="en-US" dirty="0">
                <a:solidFill>
                  <a:srgbClr val="002060"/>
                </a:solidFill>
                <a:cs typeface="Arial" pitchFamily="34" charset="0"/>
              </a:rPr>
              <a:t> or call 202.565.3901</a:t>
            </a:r>
            <a:endParaRPr lang="en-US" dirty="0">
              <a:solidFill>
                <a:srgbClr val="002060"/>
              </a:solidFill>
            </a:endParaRPr>
          </a:p>
        </p:txBody>
      </p:sp>
      <p:sp>
        <p:nvSpPr>
          <p:cNvPr id="11" name="Rectangle 10">
            <a:extLst>
              <a:ext uri="{FF2B5EF4-FFF2-40B4-BE49-F238E27FC236}">
                <a16:creationId xmlns:a16="http://schemas.microsoft.com/office/drawing/2014/main" id="{B6F286A2-2C9A-4259-8515-68280BBEB748}"/>
              </a:ext>
            </a:extLst>
          </p:cNvPr>
          <p:cNvSpPr/>
          <p:nvPr/>
        </p:nvSpPr>
        <p:spPr>
          <a:xfrm>
            <a:off x="601340" y="335635"/>
            <a:ext cx="9448997" cy="707886"/>
          </a:xfrm>
          <a:prstGeom prst="rect">
            <a:avLst/>
          </a:prstGeom>
        </p:spPr>
        <p:txBody>
          <a:bodyPr wrap="none">
            <a:spAutoFit/>
          </a:bodyPr>
          <a:lstStyle/>
          <a:p>
            <a:r>
              <a:rPr lang="en-US" sz="4000" b="1" dirty="0">
                <a:latin typeface="Arial" panose="020B0604020202020204" pitchFamily="34" charset="0"/>
                <a:cs typeface="Arial" panose="020B0604020202020204" pitchFamily="34" charset="0"/>
              </a:rPr>
              <a:t>Federal Government Trade Resources</a:t>
            </a:r>
          </a:p>
        </p:txBody>
      </p:sp>
    </p:spTree>
    <p:extLst>
      <p:ext uri="{BB962C8B-B14F-4D97-AF65-F5344CB8AC3E}">
        <p14:creationId xmlns:p14="http://schemas.microsoft.com/office/powerpoint/2010/main" val="3480249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AD0975-F47A-43E8-9B6B-2F34FADE9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994EAAD-AAF5-459F-9FCF-79733E65CF10}">
  <ds:schemaRefs>
    <ds:schemaRef ds:uri="http://schemas.microsoft.com/sharepoint/v3/contenttype/forms"/>
  </ds:schemaRefs>
</ds:datastoreItem>
</file>

<file path=customXml/itemProps3.xml><?xml version="1.0" encoding="utf-8"?>
<ds:datastoreItem xmlns:ds="http://schemas.openxmlformats.org/officeDocument/2006/customXml" ds:itemID="{3510B110-DC39-46E0-991D-702386745418}">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Slice</Template>
  <TotalTime>266</TotalTime>
  <Words>424</Words>
  <Application>Microsoft Office PowerPoint</Application>
  <PresentationFormat>Widescreen</PresentationFormat>
  <Paragraphs>120</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Century Gothic</vt:lpstr>
      <vt:lpstr>Courier New</vt:lpstr>
      <vt:lpstr>Source Sans Pro</vt:lpstr>
      <vt:lpstr>Wingdings</vt:lpstr>
      <vt:lpstr>Wingdings 3</vt:lpstr>
      <vt:lpstr>Slice</vt:lpstr>
      <vt:lpstr>Money Makes the World Go Round  Learn How Exporters  Can Access Funds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Makes the World Go Round  Learn How Exporters  Can Access Funds</dc:title>
  <dc:creator>Stephen Maroon</dc:creator>
  <cp:lastModifiedBy>Timothy Van Le (CENSUS/EAD FED)</cp:lastModifiedBy>
  <cp:revision>50</cp:revision>
  <dcterms:created xsi:type="dcterms:W3CDTF">2020-02-10T17:58:13Z</dcterms:created>
  <dcterms:modified xsi:type="dcterms:W3CDTF">2020-03-17T14:03:19Z</dcterms:modified>
</cp:coreProperties>
</file>