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498" r:id="rId6"/>
    <p:sldId id="380" r:id="rId7"/>
    <p:sldId id="381" r:id="rId8"/>
    <p:sldId id="499" r:id="rId9"/>
    <p:sldId id="494" r:id="rId10"/>
    <p:sldId id="500" r:id="rId11"/>
    <p:sldId id="373" r:id="rId12"/>
    <p:sldId id="379" r:id="rId13"/>
    <p:sldId id="386" r:id="rId14"/>
    <p:sldId id="502" r:id="rId15"/>
    <p:sldId id="384" r:id="rId16"/>
    <p:sldId id="385"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CD33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51" autoAdjust="0"/>
  </p:normalViewPr>
  <p:slideViewPr>
    <p:cSldViewPr snapToGrid="0">
      <p:cViewPr varScale="1">
        <p:scale>
          <a:sx n="78" d="100"/>
          <a:sy n="78" d="100"/>
        </p:scale>
        <p:origin x="138" y="96"/>
      </p:cViewPr>
      <p:guideLst>
        <p:guide orient="horz" pos="2160"/>
        <p:guide pos="3840"/>
      </p:guideLst>
    </p:cSldViewPr>
  </p:slideViewPr>
  <p:outlineViewPr>
    <p:cViewPr>
      <p:scale>
        <a:sx n="33" d="100"/>
        <a:sy n="33" d="100"/>
      </p:scale>
      <p:origin x="0" y="-63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Stephen P." userId="23f04bcd-4129-4268-a642-d9faca15df17" providerId="ADAL" clId="{8B197976-6DC8-432D-81DE-6F41F4B06CD9}"/>
    <pc:docChg chg="custSel modSld">
      <pc:chgData name="Sullivan, Stephen P." userId="23f04bcd-4129-4268-a642-d9faca15df17" providerId="ADAL" clId="{8B197976-6DC8-432D-81DE-6F41F4B06CD9}" dt="2019-10-03T11:59:38.979" v="319" actId="20577"/>
      <pc:docMkLst>
        <pc:docMk/>
      </pc:docMkLst>
      <pc:sldChg chg="modSp modNotesTx">
        <pc:chgData name="Sullivan, Stephen P." userId="23f04bcd-4129-4268-a642-d9faca15df17" providerId="ADAL" clId="{8B197976-6DC8-432D-81DE-6F41F4B06CD9}" dt="2019-10-03T11:59:38.979" v="319" actId="20577"/>
        <pc:sldMkLst>
          <pc:docMk/>
          <pc:sldMk cId="3480249950" sldId="385"/>
        </pc:sldMkLst>
        <pc:spChg chg="mod">
          <ac:chgData name="Sullivan, Stephen P." userId="23f04bcd-4129-4268-a642-d9faca15df17" providerId="ADAL" clId="{8B197976-6DC8-432D-81DE-6F41F4B06CD9}" dt="2019-10-03T11:50:49.938" v="15" actId="20577"/>
          <ac:spMkLst>
            <pc:docMk/>
            <pc:sldMk cId="3480249950" sldId="385"/>
            <ac:spMk id="6" creationId="{9FC5BE87-D054-4431-B280-4D4CE9777C1D}"/>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C698A9-876C-488E-96FE-0A050D365B14}" type="datetimeFigureOut">
              <a:rPr lang="en-US" smtClean="0"/>
              <a:t>10/8/2019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2247C7-30F2-437B-A3AE-58C9EBC6DD4C}" type="slidenum">
              <a:rPr lang="en-US" smtClean="0"/>
              <a:t>‹#›</a:t>
            </a:fld>
            <a:endParaRPr lang="en-US" dirty="0"/>
          </a:p>
        </p:txBody>
      </p:sp>
    </p:spTree>
    <p:extLst>
      <p:ext uri="{BB962C8B-B14F-4D97-AF65-F5344CB8AC3E}">
        <p14:creationId xmlns:p14="http://schemas.microsoft.com/office/powerpoint/2010/main" val="291765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1</a:t>
            </a:fld>
            <a:endParaRPr lang="en-US" dirty="0"/>
          </a:p>
        </p:txBody>
      </p:sp>
    </p:spTree>
    <p:extLst>
      <p:ext uri="{BB962C8B-B14F-4D97-AF65-F5344CB8AC3E}">
        <p14:creationId xmlns:p14="http://schemas.microsoft.com/office/powerpoint/2010/main" val="55546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Statistics are how America knows what America needs. As we continue to measure the nation’s People, Places and Economy—we are very excited to share where US businesses</a:t>
            </a:r>
            <a:r>
              <a:rPr lang="en-US" baseline="0" dirty="0"/>
              <a:t> can get started to expand into the global marketplace.</a:t>
            </a:r>
            <a:endParaRPr lang="en-US" dirty="0"/>
          </a:p>
          <a:p>
            <a:r>
              <a:rPr lang="en-US" dirty="0"/>
              <a:t> </a:t>
            </a:r>
          </a:p>
          <a:p>
            <a:r>
              <a:rPr lang="en-US" dirty="0"/>
              <a:t>Our presenters today are from the US Department of Commerce’s International Trade Administration.  They are XXXXXXX</a:t>
            </a:r>
            <a:r>
              <a:rPr lang="en-US" baseline="0" dirty="0"/>
              <a:t>, with &lt;&lt;&lt;TITLE&gt;&gt;&gt;&gt; with &lt;&lt;&lt;OFFICE&gt;&gt;&gt;</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10</a:t>
            </a:fld>
            <a:endParaRPr lang="en-US" dirty="0"/>
          </a:p>
        </p:txBody>
      </p:sp>
    </p:spTree>
    <p:extLst>
      <p:ext uri="{BB962C8B-B14F-4D97-AF65-F5344CB8AC3E}">
        <p14:creationId xmlns:p14="http://schemas.microsoft.com/office/powerpoint/2010/main" val="3692738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11</a:t>
            </a:fld>
            <a:endParaRPr lang="en-US" dirty="0"/>
          </a:p>
        </p:txBody>
      </p:sp>
    </p:spTree>
    <p:extLst>
      <p:ext uri="{BB962C8B-B14F-4D97-AF65-F5344CB8AC3E}">
        <p14:creationId xmlns:p14="http://schemas.microsoft.com/office/powerpoint/2010/main" val="1819212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OVERVIEW</a:t>
            </a:r>
          </a:p>
          <a:p>
            <a:endParaRPr lang="en-US" dirty="0"/>
          </a:p>
          <a:p>
            <a:r>
              <a:rPr lang="en-US" dirty="0">
                <a:effectLst/>
              </a:rPr>
              <a:t>COMMERCE</a:t>
            </a:r>
          </a:p>
          <a:p>
            <a:r>
              <a:rPr lang="en-US" dirty="0">
                <a:effectLst/>
              </a:rPr>
              <a:t>The U.S. Commercial Service’s global network of trade professionals is in more than 100 U.S. cities and in U.S. embassies and consulates in more than 70 countries.  Its services help U.S. small and medium-sized companies select the best markets and sales channels, understand the rules and regulations, find qualified partners, connect with buyers around the world, and recommend ways to finance exports.   Staff of the U.S. Commercial Service are dedicated to working with businesses every step of the way, including advocating on their behalf for easier market entry</a:t>
            </a:r>
          </a:p>
          <a:p>
            <a:endParaRPr lang="en-US" dirty="0">
              <a:effectLst/>
            </a:endParaRPr>
          </a:p>
          <a:p>
            <a:r>
              <a:rPr lang="en-US" dirty="0">
                <a:effectLst/>
              </a:rPr>
              <a:t>SBA</a:t>
            </a:r>
          </a:p>
          <a:p>
            <a:r>
              <a:rPr lang="en-US" dirty="0">
                <a:effectLst/>
              </a:rPr>
              <a:t>You can use the U.S. Small Business Administration’s international trade finance programs to cover short-term or long-term costs associated with selling products abroad.  SBA also administers the State Trade Expansion Program (STEP) which provides grant funding through state governments to support small business participation in trade missions and other global sales </a:t>
            </a:r>
            <a:r>
              <a:rPr lang="en-US">
                <a:effectLst/>
              </a:rPr>
              <a:t>promotion strategies.  </a:t>
            </a:r>
            <a:r>
              <a:rPr lang="en-US" dirty="0">
                <a:effectLst/>
              </a:rPr>
              <a:t>SBA’s Regional Export Finance Managers housed with Department of Commerce Trade Specialists in 21 U.S. Export Assistance Centers around the country can help you meet your global sales financing needs.</a:t>
            </a:r>
          </a:p>
          <a:p>
            <a:endParaRPr lang="en-US" dirty="0">
              <a:effectLst/>
            </a:endParaRPr>
          </a:p>
          <a:p>
            <a:r>
              <a:rPr lang="en-US" dirty="0">
                <a:effectLst/>
              </a:rPr>
              <a:t>EXIM</a:t>
            </a:r>
          </a:p>
          <a:p>
            <a:r>
              <a:rPr lang="en-US" sz="1200" kern="1200" dirty="0">
                <a:solidFill>
                  <a:schemeClr val="tx1"/>
                </a:solidFill>
                <a:effectLst/>
                <a:latin typeface="+mn-lt"/>
                <a:ea typeface="+mn-ea"/>
                <a:cs typeface="+mn-cs"/>
              </a:rPr>
              <a:t>The Export-Import Bank of the Unites States, also known as EXIM, empowers exporters of U.S. goods and services to win sales that otherwise would go to foreign competitors. Whether a small business needs protection against buyer nonpayment, or the ability to extend open account credit terms to buyers, EXIM has a solution. The agency covers up to 95 percent of the sales invoice. No company or deal is too small, and EXIM provides support in more than 180 countries.</a:t>
            </a:r>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12</a:t>
            </a:fld>
            <a:endParaRPr lang="en-US" dirty="0"/>
          </a:p>
        </p:txBody>
      </p:sp>
    </p:spTree>
    <p:extLst>
      <p:ext uri="{BB962C8B-B14F-4D97-AF65-F5344CB8AC3E}">
        <p14:creationId xmlns:p14="http://schemas.microsoft.com/office/powerpoint/2010/main" val="103991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2</a:t>
            </a:fld>
            <a:endParaRPr lang="en-US" dirty="0"/>
          </a:p>
        </p:txBody>
      </p:sp>
    </p:spTree>
    <p:extLst>
      <p:ext uri="{BB962C8B-B14F-4D97-AF65-F5344CB8AC3E}">
        <p14:creationId xmlns:p14="http://schemas.microsoft.com/office/powerpoint/2010/main" val="227755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2247C7-30F2-437B-A3AE-58C9EBC6DD4C}" type="slidenum">
              <a:rPr lang="en-US" smtClean="0"/>
              <a:t>3</a:t>
            </a:fld>
            <a:endParaRPr lang="en-US" dirty="0"/>
          </a:p>
        </p:txBody>
      </p:sp>
    </p:spTree>
    <p:extLst>
      <p:ext uri="{BB962C8B-B14F-4D97-AF65-F5344CB8AC3E}">
        <p14:creationId xmlns:p14="http://schemas.microsoft.com/office/powerpoint/2010/main" val="317522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Statistics are how America knows what America needs. As we continue to measure the nation’s People, Places and Economy—we are very excited to share where US businesses</a:t>
            </a:r>
            <a:r>
              <a:rPr lang="en-US" baseline="0" dirty="0"/>
              <a:t> can get started to expand into the global marketplace.</a:t>
            </a:r>
            <a:endParaRPr lang="en-US" dirty="0"/>
          </a:p>
          <a:p>
            <a:r>
              <a:rPr lang="en-US" dirty="0"/>
              <a:t> </a:t>
            </a:r>
          </a:p>
          <a:p>
            <a:r>
              <a:rPr lang="en-US" dirty="0"/>
              <a:t>Our presenters today are from the US Department of Commerce’s International Trade Administration.  They are XXXXXXX</a:t>
            </a:r>
            <a:r>
              <a:rPr lang="en-US" baseline="0" dirty="0"/>
              <a:t>, with &lt;&lt;&lt;TITLE&gt;&gt;&gt;&gt; with &lt;&lt;&lt;OFFICE&gt;&gt;&gt;</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4</a:t>
            </a:fld>
            <a:endParaRPr lang="en-US" dirty="0"/>
          </a:p>
        </p:txBody>
      </p:sp>
    </p:spTree>
    <p:extLst>
      <p:ext uri="{BB962C8B-B14F-4D97-AF65-F5344CB8AC3E}">
        <p14:creationId xmlns:p14="http://schemas.microsoft.com/office/powerpoint/2010/main" val="127036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2247C7-30F2-437B-A3AE-58C9EBC6DD4C}" type="slidenum">
              <a:rPr lang="en-US" smtClean="0"/>
              <a:t>5</a:t>
            </a:fld>
            <a:endParaRPr lang="en-US" dirty="0"/>
          </a:p>
        </p:txBody>
      </p:sp>
    </p:spTree>
    <p:extLst>
      <p:ext uri="{BB962C8B-B14F-4D97-AF65-F5344CB8AC3E}">
        <p14:creationId xmlns:p14="http://schemas.microsoft.com/office/powerpoint/2010/main" val="111030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Statistics are how America knows what America needs. As we continue to measure the nation’s People, Places and Economy—we are very excited to share where US businesses</a:t>
            </a:r>
            <a:r>
              <a:rPr lang="en-US" baseline="0" dirty="0"/>
              <a:t> can get started to expand into the global marketplace.</a:t>
            </a:r>
            <a:endParaRPr lang="en-US" dirty="0"/>
          </a:p>
          <a:p>
            <a:r>
              <a:rPr lang="en-US" dirty="0"/>
              <a:t> </a:t>
            </a:r>
          </a:p>
          <a:p>
            <a:r>
              <a:rPr lang="en-US" dirty="0"/>
              <a:t>Our presenters today are from the US Department of Commerce’s International Trade Administration.  They are XXXXXXX</a:t>
            </a:r>
            <a:r>
              <a:rPr lang="en-US" baseline="0" dirty="0"/>
              <a:t>, with &lt;&lt;&lt;TITLE&gt;&gt;&gt;&gt; with &lt;&lt;&lt;OFFICE&gt;&gt;&gt;</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6</a:t>
            </a:fld>
            <a:endParaRPr lang="en-US" dirty="0"/>
          </a:p>
        </p:txBody>
      </p:sp>
    </p:spTree>
    <p:extLst>
      <p:ext uri="{BB962C8B-B14F-4D97-AF65-F5344CB8AC3E}">
        <p14:creationId xmlns:p14="http://schemas.microsoft.com/office/powerpoint/2010/main" val="129912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Census Bureau Statistics are how America knows what America needs. As we continue to measure the nation’s People, Places and Economy—we are very excited to share where US businesses</a:t>
            </a:r>
            <a:r>
              <a:rPr lang="en-US" baseline="0" dirty="0"/>
              <a:t> can get started to expand into the global marketplace.</a:t>
            </a:r>
            <a:endParaRPr lang="en-US" dirty="0"/>
          </a:p>
          <a:p>
            <a:r>
              <a:rPr lang="en-US" dirty="0"/>
              <a:t> </a:t>
            </a:r>
          </a:p>
          <a:p>
            <a:r>
              <a:rPr lang="en-US" dirty="0"/>
              <a:t>Our presenters today are from the US Department of Commerce’s International Trade Administration.  They are XXXXXXX</a:t>
            </a:r>
            <a:r>
              <a:rPr lang="en-US" baseline="0" dirty="0"/>
              <a:t>, with &lt;&lt;&lt;TITLE&gt;&gt;&gt;&gt; with &lt;&lt;&lt;OFFICE&gt;&gt;&gt;</a:t>
            </a:r>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7E2247C7-30F2-437B-A3AE-58C9EBC6DD4C}" type="slidenum">
              <a:rPr lang="en-US" smtClean="0"/>
              <a:t>7</a:t>
            </a:fld>
            <a:endParaRPr lang="en-US" dirty="0"/>
          </a:p>
        </p:txBody>
      </p:sp>
    </p:spTree>
    <p:extLst>
      <p:ext uri="{BB962C8B-B14F-4D97-AF65-F5344CB8AC3E}">
        <p14:creationId xmlns:p14="http://schemas.microsoft.com/office/powerpoint/2010/main" val="64452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2247C7-30F2-437B-A3AE-58C9EBC6DD4C}" type="slidenum">
              <a:rPr lang="en-US" smtClean="0"/>
              <a:t>8</a:t>
            </a:fld>
            <a:endParaRPr lang="en-US" dirty="0"/>
          </a:p>
        </p:txBody>
      </p:sp>
    </p:spTree>
    <p:extLst>
      <p:ext uri="{BB962C8B-B14F-4D97-AF65-F5344CB8AC3E}">
        <p14:creationId xmlns:p14="http://schemas.microsoft.com/office/powerpoint/2010/main" val="50074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2247C7-30F2-437B-A3AE-58C9EBC6DD4C}" type="slidenum">
              <a:rPr lang="en-US" smtClean="0"/>
              <a:t>9</a:t>
            </a:fld>
            <a:endParaRPr lang="en-US" dirty="0"/>
          </a:p>
        </p:txBody>
      </p:sp>
    </p:spTree>
    <p:extLst>
      <p:ext uri="{BB962C8B-B14F-4D97-AF65-F5344CB8AC3E}">
        <p14:creationId xmlns:p14="http://schemas.microsoft.com/office/powerpoint/2010/main" val="3490711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138643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111783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20270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94D5-83AF-F24C-8AB6-1D5C37FDDCF2}"/>
              </a:ext>
            </a:extLst>
          </p:cNvPr>
          <p:cNvSpPr>
            <a:spLocks noGrp="1"/>
          </p:cNvSpPr>
          <p:nvPr>
            <p:ph type="ctrTitle"/>
          </p:nvPr>
        </p:nvSpPr>
        <p:spPr>
          <a:xfrm>
            <a:off x="838200" y="1122363"/>
            <a:ext cx="98298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F0247DD-B7CB-854E-BB6B-AFCE4063DEE1}"/>
              </a:ext>
            </a:extLst>
          </p:cNvPr>
          <p:cNvSpPr>
            <a:spLocks noGrp="1"/>
          </p:cNvSpPr>
          <p:nvPr>
            <p:ph type="subTitle" idx="1"/>
          </p:nvPr>
        </p:nvSpPr>
        <p:spPr>
          <a:xfrm>
            <a:off x="838200" y="3602038"/>
            <a:ext cx="9829800" cy="1655762"/>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69D935-7230-6B4B-AEF3-BD5C1312AF9C}"/>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4B73B904-B626-604A-8E14-02B87D656B4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884DD7-7D4A-624B-85FB-504D9EC08508}"/>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2442692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EA0-A1D6-3F47-84C9-05DD546D5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FC47FB-C6BD-7241-AC4C-926E7B3F11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F6920-1115-2946-99F1-653FE4177CB5}"/>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BC51E1AF-69CA-0A46-A404-F83F4138A67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50C10F7-4132-054F-A0DC-5A33522FE996}"/>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170922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9EA0-A1D6-3F47-84C9-05DD546D513F}"/>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4FC47FB-C6BD-7241-AC4C-926E7B3F118D}"/>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F6920-1115-2946-99F1-653FE4177CB5}"/>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BC51E1AF-69CA-0A46-A404-F83F4138A67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50C10F7-4132-054F-A0DC-5A33522FE996}"/>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41879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F5E9-9195-4346-A541-0458E49B1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E8F638-2378-4F4B-8E83-6AA485CB6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AD1BC7-F6B1-1742-8459-54DD0DFD424A}"/>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A799AF9F-6E04-8346-8730-C0AE218940E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141CF88-BB9C-BB43-B40D-84175B6ADDF2}"/>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388748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4A15-0DB6-E644-899A-51A780A56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3D155-7B75-804F-B608-F997C1F605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64EBB2-F6D6-6F4A-BC3B-971C168844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170B06-5253-6D4A-95E9-3593221AD459}"/>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6" name="Footer Placeholder 5">
            <a:extLst>
              <a:ext uri="{FF2B5EF4-FFF2-40B4-BE49-F238E27FC236}">
                <a16:creationId xmlns:a16="http://schemas.microsoft.com/office/drawing/2014/main" id="{F0C32E68-90E6-AF4D-987A-145888FE721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3A759E5-4838-C842-8148-1033215257B1}"/>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1797966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D2216-93F5-A04F-BC6E-307CC757DF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544F87-352C-BD49-9AA3-6B00107E9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709AC2-2F97-D84A-891F-8623CD4A8A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38E244-3070-5346-B96E-345C77327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63888A-7543-444A-AFE8-E37F84786D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65C65-EFBB-754F-B29A-9226DD8D2721}"/>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8" name="Footer Placeholder 7">
            <a:extLst>
              <a:ext uri="{FF2B5EF4-FFF2-40B4-BE49-F238E27FC236}">
                <a16:creationId xmlns:a16="http://schemas.microsoft.com/office/drawing/2014/main" id="{9B58786C-C2A3-6143-A4BC-B52338D090D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5ACD873-414C-5F45-BF24-5F3F7EA301B7}"/>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317900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C1F0-25A9-3A4F-92B5-B460DE5705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3BFCC2-6589-5B4C-95AD-E5620005B7DE}"/>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4" name="Footer Placeholder 3">
            <a:extLst>
              <a:ext uri="{FF2B5EF4-FFF2-40B4-BE49-F238E27FC236}">
                <a16:creationId xmlns:a16="http://schemas.microsoft.com/office/drawing/2014/main" id="{E1ED8DFB-9E0A-364F-9816-B5F64F27FB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98DB313-0F8A-224A-9911-DE04C562593E}"/>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2968622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E46A41-83F9-D44C-949C-1F3FB42BE74A}"/>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3" name="Footer Placeholder 2">
            <a:extLst>
              <a:ext uri="{FF2B5EF4-FFF2-40B4-BE49-F238E27FC236}">
                <a16:creationId xmlns:a16="http://schemas.microsoft.com/office/drawing/2014/main" id="{B6D83EEC-75D3-2946-B63D-8B6D0DDD14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59C8D03-6AF5-B647-8DBC-3DD851A2F8C8}"/>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244836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1664808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14B9-02A2-B84D-B65D-911F41F3F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D3248-3E6A-C64E-95D7-64030709E4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5DD051-E14F-EA41-97AA-1455A3FBEE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6A88C7-BD33-854E-92EA-B844106C97B1}"/>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6" name="Footer Placeholder 5">
            <a:extLst>
              <a:ext uri="{FF2B5EF4-FFF2-40B4-BE49-F238E27FC236}">
                <a16:creationId xmlns:a16="http://schemas.microsoft.com/office/drawing/2014/main" id="{AAF69FD2-AEBC-5C48-868F-915E05C4FBA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80EF31-53F3-874A-9ADC-9CDE9C591D1E}"/>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153683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4859-3C56-0B4F-8A86-0612E7392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F0662-755D-0E4A-9238-8C4E7A084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0A877F-7068-154A-A6AB-8C76D2CC7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4A969E-0BC5-014E-BF4E-95FA9034F950}"/>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6" name="Footer Placeholder 5">
            <a:extLst>
              <a:ext uri="{FF2B5EF4-FFF2-40B4-BE49-F238E27FC236}">
                <a16:creationId xmlns:a16="http://schemas.microsoft.com/office/drawing/2014/main" id="{5C9AA730-B70F-364A-A2FD-953301FA6E6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A494BB5-473A-EA40-A25E-AB61632978AF}"/>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4104183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BD21-484B-BC46-97E6-84DEA7E9F7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0D92C-AAC9-C249-838A-FF5CCADCBB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F840B-B039-9342-AADC-580EDA47AC79}"/>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E08D2AAF-8F09-2849-A60E-041F86E84B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2302424-E9CD-9A48-926E-C5D87431F37C}"/>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66532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E05B2-BEEB-E043-9565-7B8478328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1DC1D4-8BA8-5D4B-ABE0-F6391E8712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97444-4D6F-C64C-BC05-13EBE8AC4843}"/>
              </a:ext>
            </a:extLst>
          </p:cNvPr>
          <p:cNvSpPr>
            <a:spLocks noGrp="1"/>
          </p:cNvSpPr>
          <p:nvPr>
            <p:ph type="dt" sz="half" idx="10"/>
          </p:nvPr>
        </p:nvSpPr>
        <p:spPr>
          <a:xfrm>
            <a:off x="838200" y="6356350"/>
            <a:ext cx="2743200" cy="365125"/>
          </a:xfrm>
          <a:prstGeom prst="rect">
            <a:avLst/>
          </a:prstGeom>
        </p:spPr>
        <p:txBody>
          <a:bodyPr/>
          <a:lstStyle/>
          <a:p>
            <a:fld id="{F03D3B27-83F2-A147-BD04-52FF0F4EB0BC}" type="datetimeFigureOut">
              <a:rPr lang="en-US" smtClean="0"/>
              <a:t>10/8/2019</a:t>
            </a:fld>
            <a:endParaRPr lang="en-US" dirty="0"/>
          </a:p>
        </p:txBody>
      </p:sp>
      <p:sp>
        <p:nvSpPr>
          <p:cNvPr id="5" name="Footer Placeholder 4">
            <a:extLst>
              <a:ext uri="{FF2B5EF4-FFF2-40B4-BE49-F238E27FC236}">
                <a16:creationId xmlns:a16="http://schemas.microsoft.com/office/drawing/2014/main" id="{96476962-36FD-2B45-A26C-EB9C571EBB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CB565E3-5ECF-AB4C-BCF5-6FFAEE907675}"/>
              </a:ext>
            </a:extLst>
          </p:cNvPr>
          <p:cNvSpPr>
            <a:spLocks noGrp="1"/>
          </p:cNvSpPr>
          <p:nvPr>
            <p:ph type="sldNum" sz="quarter" idx="12"/>
          </p:nvPr>
        </p:nvSpPr>
        <p:spPr>
          <a:xfrm>
            <a:off x="8610600" y="6356350"/>
            <a:ext cx="2743200" cy="365125"/>
          </a:xfrm>
          <a:prstGeom prst="rect">
            <a:avLst/>
          </a:prstGeom>
        </p:spPr>
        <p:txBody>
          <a:bodyPr/>
          <a:lstStyle/>
          <a:p>
            <a:fld id="{CCFC6683-83C0-FA46-B91A-7080EF54ABEB}" type="slidenum">
              <a:rPr lang="en-US" smtClean="0"/>
              <a:t>‹#›</a:t>
            </a:fld>
            <a:endParaRPr lang="en-US" dirty="0"/>
          </a:p>
        </p:txBody>
      </p:sp>
    </p:spTree>
    <p:extLst>
      <p:ext uri="{BB962C8B-B14F-4D97-AF65-F5344CB8AC3E}">
        <p14:creationId xmlns:p14="http://schemas.microsoft.com/office/powerpoint/2010/main" val="2705861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369906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39472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35160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292720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323831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80688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1A1C06-B9B9-4D8E-B7E4-0AE0658FF109}" type="datetimeFigureOut">
              <a:rPr lang="en-US" smtClean="0"/>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36208C-C7C3-4B09-B05A-385F903AAED6}" type="slidenum">
              <a:rPr lang="en-US" smtClean="0"/>
              <a:t>‹#›</a:t>
            </a:fld>
            <a:endParaRPr lang="en-US" dirty="0"/>
          </a:p>
        </p:txBody>
      </p:sp>
    </p:spTree>
    <p:extLst>
      <p:ext uri="{BB962C8B-B14F-4D97-AF65-F5344CB8AC3E}">
        <p14:creationId xmlns:p14="http://schemas.microsoft.com/office/powerpoint/2010/main" val="38108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A1C06-B9B9-4D8E-B7E4-0AE0658FF109}" type="datetimeFigureOut">
              <a:rPr lang="en-US" smtClean="0"/>
              <a:t>10/8/2019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6208C-C7C3-4B09-B05A-385F903AAED6}" type="slidenum">
              <a:rPr lang="en-US" smtClean="0"/>
              <a:t>‹#›</a:t>
            </a:fld>
            <a:endParaRPr lang="en-US" dirty="0"/>
          </a:p>
        </p:txBody>
      </p:sp>
    </p:spTree>
    <p:extLst>
      <p:ext uri="{BB962C8B-B14F-4D97-AF65-F5344CB8AC3E}">
        <p14:creationId xmlns:p14="http://schemas.microsoft.com/office/powerpoint/2010/main" val="3562234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81F8F-1397-9F4E-AFEF-C03E2A0D30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8AD1F6-1029-F94D-8087-1972D94526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2136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0049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8.jpe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census.gov/library/visualizations/interactive/export-markets.html" TargetMode="External"/><Relationship Id="rId13" Type="http://schemas.openxmlformats.org/officeDocument/2006/relationships/hyperlink" Target="mailto:Stephen.Maroon@EXIM.gov" TargetMode="External"/><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hyperlink" Target="http://www.sba.gov/internationa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nam02.safelinks.protection.outlook.com/?url=https%3A%2F%2Fwww.export.gov%2Fservices&amp;data=02%7C01%7Cstephen.maroon%40exim.gov%7C7ffa1d03f0f44b347f1908d7468c206a%7Cb953013cc7914d32996f518390854527%7C0%7C0%7C637055439991826573&amp;sdata=5le8BDlxXAf%2Be5BHVqkGTZIoxddqaYaPj5Sgd85pjsw%3D&amp;reserved=0" TargetMode="External"/><Relationship Id="rId5" Type="http://schemas.openxmlformats.org/officeDocument/2006/relationships/image" Target="../media/image5.png"/><Relationship Id="rId10" Type="http://schemas.openxmlformats.org/officeDocument/2006/relationships/hyperlink" Target="https://www.exim.gov/what-we-do/export-credit-insurance" TargetMode="External"/><Relationship Id="rId4" Type="http://schemas.openxmlformats.org/officeDocument/2006/relationships/image" Target="../media/image4.png"/><Relationship Id="rId9" Type="http://schemas.openxmlformats.org/officeDocument/2006/relationships/hyperlink" Target="mailto:eid.international.trade.data@censu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PowerPoint_Presentation.pptx"/></Relationships>
</file>

<file path=ppt/slides/_rels/slide8.xml.rels><?xml version="1.0" encoding="UTF-8" standalone="yes"?>
<Relationships xmlns="http://schemas.openxmlformats.org/package/2006/relationships"><Relationship Id="rId3" Type="http://schemas.openxmlformats.org/officeDocument/2006/relationships/hyperlink" Target="mailto:mwalters@airfixture.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www.airfixture.co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PowerPoint_Presentation1.ppt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713-9192-C047-9C4B-79250B366ED2}"/>
              </a:ext>
            </a:extLst>
          </p:cNvPr>
          <p:cNvSpPr>
            <a:spLocks noGrp="1"/>
          </p:cNvSpPr>
          <p:nvPr>
            <p:ph type="ctrTitle"/>
          </p:nvPr>
        </p:nvSpPr>
        <p:spPr>
          <a:xfrm>
            <a:off x="1000649" y="5173884"/>
            <a:ext cx="10337068" cy="1359236"/>
          </a:xfrm>
        </p:spPr>
        <p:txBody>
          <a:bodyPr>
            <a:noAutofit/>
          </a:bodyPr>
          <a:lstStyle/>
          <a:p>
            <a:pPr>
              <a:lnSpc>
                <a:spcPts val="5000"/>
              </a:lnSpc>
            </a:pPr>
            <a:r>
              <a:rPr lang="en-US" sz="4000" b="1" dirty="0">
                <a:solidFill>
                  <a:srgbClr val="08385C"/>
                </a:solidFill>
                <a:latin typeface="Arial" panose="020B0604020202020204" pitchFamily="34" charset="0"/>
                <a:cs typeface="Arial" panose="020B0604020202020204" pitchFamily="34" charset="0"/>
              </a:rPr>
              <a:t>Celebrating Manufacturers and the Resources They Use </a:t>
            </a:r>
            <a:br>
              <a:rPr lang="en-US" sz="4000" b="1" dirty="0">
                <a:solidFill>
                  <a:srgbClr val="08385C"/>
                </a:solidFill>
                <a:latin typeface="Arial" panose="020B0604020202020204" pitchFamily="34" charset="0"/>
                <a:cs typeface="Arial" panose="020B0604020202020204" pitchFamily="34" charset="0"/>
              </a:rPr>
            </a:br>
            <a:r>
              <a:rPr lang="en-US" sz="4000" b="1" dirty="0">
                <a:solidFill>
                  <a:srgbClr val="08385C"/>
                </a:solidFill>
                <a:latin typeface="Arial" panose="020B0604020202020204" pitchFamily="34" charset="0"/>
                <a:cs typeface="Arial" panose="020B0604020202020204" pitchFamily="34" charset="0"/>
              </a:rPr>
              <a:t>for Growing Global Sales</a:t>
            </a:r>
          </a:p>
        </p:txBody>
      </p:sp>
      <p:sp>
        <p:nvSpPr>
          <p:cNvPr id="4" name="Rectangle 3">
            <a:extLst>
              <a:ext uri="{FF2B5EF4-FFF2-40B4-BE49-F238E27FC236}">
                <a16:creationId xmlns:a16="http://schemas.microsoft.com/office/drawing/2014/main" id="{042B6F50-70B8-3A47-AE03-C105064934C4}"/>
              </a:ext>
            </a:extLst>
          </p:cNvPr>
          <p:cNvSpPr/>
          <p:nvPr/>
        </p:nvSpPr>
        <p:spPr>
          <a:xfrm>
            <a:off x="7299784" y="463002"/>
            <a:ext cx="4572000" cy="769441"/>
          </a:xfrm>
          <a:prstGeom prst="rect">
            <a:avLst/>
          </a:prstGeom>
        </p:spPr>
        <p:txBody>
          <a:bodyPr wrap="square">
            <a:spAutoFit/>
          </a:bodyPr>
          <a:lstStyle/>
          <a:p>
            <a:pPr algn="r"/>
            <a:r>
              <a:rPr lang="en-US" sz="4400" b="1" dirty="0">
                <a:solidFill>
                  <a:srgbClr val="E01928"/>
                </a:solidFill>
                <a:latin typeface="Arial" panose="020B0604020202020204" pitchFamily="34" charset="0"/>
                <a:cs typeface="Arial" panose="020B0604020202020204" pitchFamily="34" charset="0"/>
              </a:rPr>
              <a:t> </a:t>
            </a:r>
            <a:endParaRPr lang="en-US" sz="44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97" y="1022655"/>
            <a:ext cx="2526530" cy="991269"/>
          </a:xfrm>
          <a:prstGeom prst="rect">
            <a:avLst/>
          </a:prstGeom>
        </p:spPr>
      </p:pic>
      <p:pic>
        <p:nvPicPr>
          <p:cNvPr id="3" name="Picture 2">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8821668" y="2881935"/>
            <a:ext cx="1996192" cy="883468"/>
          </a:xfrm>
          <a:prstGeom prst="rect">
            <a:avLst/>
          </a:prstGeom>
        </p:spPr>
      </p:pic>
      <p:pic>
        <p:nvPicPr>
          <p:cNvPr id="9" name="Picture 8">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1300245" y="2881935"/>
            <a:ext cx="1302233" cy="1423938"/>
          </a:xfrm>
          <a:prstGeom prst="rect">
            <a:avLst/>
          </a:prstGeom>
        </p:spPr>
      </p:pic>
      <p:pic>
        <p:nvPicPr>
          <p:cNvPr id="13" name="Picture 12">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288" y="1022655"/>
            <a:ext cx="1386912" cy="887049"/>
          </a:xfrm>
          <a:prstGeom prst="rect">
            <a:avLst/>
          </a:prstGeom>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3911249" y="771497"/>
            <a:ext cx="3973407" cy="3260944"/>
          </a:xfrm>
          <a:prstGeom prst="rect">
            <a:avLst/>
          </a:prstGeom>
        </p:spPr>
      </p:pic>
    </p:spTree>
    <p:extLst>
      <p:ext uri="{BB962C8B-B14F-4D97-AF65-F5344CB8AC3E}">
        <p14:creationId xmlns:p14="http://schemas.microsoft.com/office/powerpoint/2010/main" val="222799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57283"/>
            <a:ext cx="10529888" cy="5632311"/>
          </a:xfrm>
          <a:prstGeom prst="rect">
            <a:avLst/>
          </a:prstGeom>
        </p:spPr>
        <p:txBody>
          <a:bodyPr wrap="square">
            <a:spAutoFit/>
          </a:bodyPr>
          <a:lstStyle/>
          <a:p>
            <a:r>
              <a:rPr lang="en-US" sz="2400" dirty="0">
                <a:latin typeface="Arial" pitchFamily="34" charset="0"/>
                <a:cs typeface="Arial" pitchFamily="34" charset="0"/>
              </a:rPr>
              <a:t>		Tasha Jamaluddin, Managing Director</a:t>
            </a:r>
          </a:p>
          <a:p>
            <a:r>
              <a:rPr lang="en-US" sz="2400" dirty="0">
                <a:latin typeface="Arial" pitchFamily="34" charset="0"/>
                <a:cs typeface="Arial" pitchFamily="34" charset="0"/>
              </a:rPr>
              <a:t>		Epcon Industrial Systems</a:t>
            </a: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William Scott, Vice President of Finance</a:t>
            </a:r>
          </a:p>
          <a:p>
            <a:r>
              <a:rPr lang="en-US" sz="2400" dirty="0">
                <a:latin typeface="Arial" pitchFamily="34" charset="0"/>
                <a:cs typeface="Arial" pitchFamily="34" charset="0"/>
              </a:rPr>
              <a:t>		AirFixture</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Julie Detmering, Export Manager</a:t>
            </a:r>
          </a:p>
          <a:p>
            <a:r>
              <a:rPr lang="en-US" sz="2400" dirty="0">
                <a:latin typeface="Arial" pitchFamily="34" charset="0"/>
                <a:cs typeface="Arial" pitchFamily="34" charset="0"/>
              </a:rPr>
              <a:t>		Equilibar</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			</a:t>
            </a:r>
          </a:p>
        </p:txBody>
      </p:sp>
      <p:sp>
        <p:nvSpPr>
          <p:cNvPr id="13" name="Rectangle 2"/>
          <p:cNvSpPr txBox="1">
            <a:spLocks noChangeArrowheads="1"/>
          </p:cNvSpPr>
          <p:nvPr/>
        </p:nvSpPr>
        <p:spPr>
          <a:xfrm>
            <a:off x="606266" y="389305"/>
            <a:ext cx="875538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a:defRPr/>
            </a:pPr>
            <a:r>
              <a:rPr lang="en-US" b="1" dirty="0">
                <a:solidFill>
                  <a:srgbClr val="002060"/>
                </a:solidFill>
                <a:effectLst>
                  <a:outerShdw blurRad="38100" dist="38100" dir="2700000" algn="tl">
                    <a:srgbClr val="C0C0C0"/>
                  </a:outerShdw>
                </a:effectLst>
              </a:rPr>
              <a:t>Featured Manufacturers</a:t>
            </a:r>
            <a:endParaRPr lang="en-US" sz="3600" b="1" dirty="0">
              <a:solidFill>
                <a:srgbClr val="002060"/>
              </a:solidFill>
              <a:effectLst>
                <a:outerShdw blurRad="38100" dist="38100" dir="2700000" algn="tl">
                  <a:srgbClr val="C0C0C0"/>
                </a:outerShdw>
              </a:effectLst>
            </a:endParaRPr>
          </a:p>
        </p:txBody>
      </p:sp>
      <p:pic>
        <p:nvPicPr>
          <p:cNvPr id="18" name="Picture 17">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34" y="5966299"/>
            <a:ext cx="1535158" cy="602310"/>
          </a:xfrm>
          <a:prstGeom prst="rect">
            <a:avLst/>
          </a:prstGeom>
        </p:spPr>
      </p:pic>
      <p:pic>
        <p:nvPicPr>
          <p:cNvPr id="19" name="Picture 18">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4912170" y="5912593"/>
            <a:ext cx="1739520" cy="769871"/>
          </a:xfrm>
          <a:prstGeom prst="rect">
            <a:avLst/>
          </a:prstGeom>
        </p:spPr>
      </p:pic>
      <p:pic>
        <p:nvPicPr>
          <p:cNvPr id="20" name="Picture 19">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2322846" y="5864416"/>
            <a:ext cx="792190" cy="866227"/>
          </a:xfrm>
          <a:prstGeom prst="rect">
            <a:avLst/>
          </a:prstGeom>
        </p:spPr>
      </p:pic>
      <p:pic>
        <p:nvPicPr>
          <p:cNvPr id="21" name="Picture 20">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863" y="5978339"/>
            <a:ext cx="1020131" cy="602311"/>
          </a:xfrm>
          <a:prstGeom prst="rect">
            <a:avLst/>
          </a:prstGeom>
        </p:spPr>
      </p:pic>
      <p:pic>
        <p:nvPicPr>
          <p:cNvPr id="15" name="Picture 14">
            <a:extLst>
              <a:ext uri="{FF2B5EF4-FFF2-40B4-BE49-F238E27FC236}">
                <a16:creationId xmlns:a16="http://schemas.microsoft.com/office/drawing/2014/main" id="{C48CD41B-86BB-4D4B-AB94-9ECC4FF4D3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4216" y="2641106"/>
            <a:ext cx="1573467" cy="1744217"/>
          </a:xfrm>
          <a:prstGeom prst="rect">
            <a:avLst/>
          </a:prstGeom>
        </p:spPr>
      </p:pic>
      <p:pic>
        <p:nvPicPr>
          <p:cNvPr id="16" name="Picture 15">
            <a:extLst>
              <a:ext uri="{FF2B5EF4-FFF2-40B4-BE49-F238E27FC236}">
                <a16:creationId xmlns:a16="http://schemas.microsoft.com/office/drawing/2014/main" id="{CF1D360B-2554-4C1A-841C-DF29EEBCF9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4216" y="4562017"/>
            <a:ext cx="1569760" cy="1619961"/>
          </a:xfrm>
          <a:prstGeom prst="rect">
            <a:avLst/>
          </a:prstGeom>
        </p:spPr>
      </p:pic>
      <p:pic>
        <p:nvPicPr>
          <p:cNvPr id="3" name="Picture 2">
            <a:extLst>
              <a:ext uri="{FF2B5EF4-FFF2-40B4-BE49-F238E27FC236}">
                <a16:creationId xmlns:a16="http://schemas.microsoft.com/office/drawing/2014/main" id="{872D7D4B-8D9F-45C7-8B13-D9B2A9F62C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2064" y="909450"/>
            <a:ext cx="1641911" cy="1554962"/>
          </a:xfrm>
          <a:prstGeom prst="rect">
            <a:avLst/>
          </a:prstGeom>
        </p:spPr>
      </p:pic>
    </p:spTree>
    <p:extLst>
      <p:ext uri="{BB962C8B-B14F-4D97-AF65-F5344CB8AC3E}">
        <p14:creationId xmlns:p14="http://schemas.microsoft.com/office/powerpoint/2010/main" val="2876867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B6F50-70B8-3A47-AE03-C105064934C4}"/>
              </a:ext>
            </a:extLst>
          </p:cNvPr>
          <p:cNvSpPr/>
          <p:nvPr/>
        </p:nvSpPr>
        <p:spPr>
          <a:xfrm>
            <a:off x="7299784" y="463002"/>
            <a:ext cx="4572000" cy="769441"/>
          </a:xfrm>
          <a:prstGeom prst="rect">
            <a:avLst/>
          </a:prstGeom>
        </p:spPr>
        <p:txBody>
          <a:bodyPr wrap="square">
            <a:spAutoFit/>
          </a:bodyPr>
          <a:lstStyle/>
          <a:p>
            <a:pPr algn="r"/>
            <a:r>
              <a:rPr lang="en-US" sz="4400" b="1" dirty="0">
                <a:solidFill>
                  <a:srgbClr val="E01928"/>
                </a:solidFill>
                <a:latin typeface="Arial" panose="020B0604020202020204" pitchFamily="34" charset="0"/>
                <a:cs typeface="Arial" panose="020B0604020202020204" pitchFamily="34" charset="0"/>
              </a:rPr>
              <a:t> </a:t>
            </a:r>
            <a:endParaRPr lang="en-US" sz="44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37" y="6013413"/>
            <a:ext cx="1343776" cy="527222"/>
          </a:xfrm>
          <a:prstGeom prst="rect">
            <a:avLst/>
          </a:prstGeom>
        </p:spPr>
      </p:pic>
      <p:pic>
        <p:nvPicPr>
          <p:cNvPr id="3" name="Picture 2">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4809176" y="5928431"/>
            <a:ext cx="1739520" cy="769871"/>
          </a:xfrm>
          <a:prstGeom prst="rect">
            <a:avLst/>
          </a:prstGeom>
        </p:spPr>
      </p:pic>
      <p:pic>
        <p:nvPicPr>
          <p:cNvPr id="9" name="Picture 8">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2253673" y="5935819"/>
            <a:ext cx="792190" cy="866227"/>
          </a:xfrm>
          <a:prstGeom prst="rect">
            <a:avLst/>
          </a:prstGeom>
        </p:spPr>
      </p:pic>
      <p:pic>
        <p:nvPicPr>
          <p:cNvPr id="13" name="Picture 12">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454" y="6012212"/>
            <a:ext cx="1020131" cy="602311"/>
          </a:xfrm>
          <a:prstGeom prst="rect">
            <a:avLst/>
          </a:prstGeom>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9646181" y="269251"/>
            <a:ext cx="2202516" cy="1340566"/>
          </a:xfrm>
          <a:prstGeom prst="rect">
            <a:avLst/>
          </a:prstGeom>
        </p:spPr>
      </p:pic>
      <p:sp>
        <p:nvSpPr>
          <p:cNvPr id="5" name="TextBox 4">
            <a:extLst>
              <a:ext uri="{FF2B5EF4-FFF2-40B4-BE49-F238E27FC236}">
                <a16:creationId xmlns:a16="http://schemas.microsoft.com/office/drawing/2014/main" id="{A75B6ACD-01D2-47A5-A237-DD46DF813486}"/>
              </a:ext>
            </a:extLst>
          </p:cNvPr>
          <p:cNvSpPr txBox="1"/>
          <p:nvPr/>
        </p:nvSpPr>
        <p:spPr>
          <a:xfrm>
            <a:off x="9498262" y="1983614"/>
            <a:ext cx="2498355" cy="2062103"/>
          </a:xfrm>
          <a:prstGeom prst="rect">
            <a:avLst/>
          </a:prstGeom>
          <a:noFill/>
        </p:spPr>
        <p:txBody>
          <a:bodyPr wrap="square" rtlCol="0">
            <a:spAutoFit/>
          </a:bodyPr>
          <a:lstStyle/>
          <a:p>
            <a:pPr algn="ctr"/>
            <a:r>
              <a:rPr lang="en-US" sz="2400" b="1" u="sng" dirty="0">
                <a:solidFill>
                  <a:schemeClr val="bg1"/>
                </a:solidFill>
                <a:latin typeface="Arial" panose="020B0604020202020204" pitchFamily="34" charset="0"/>
                <a:cs typeface="Arial" panose="020B0604020202020204" pitchFamily="34" charset="0"/>
              </a:rPr>
              <a:t>Webinar</a:t>
            </a:r>
          </a:p>
          <a:p>
            <a:pPr algn="ctr"/>
            <a:r>
              <a:rPr lang="en-US" sz="800" b="1" dirty="0">
                <a:solidFill>
                  <a:schemeClr val="bg1"/>
                </a:solidFill>
                <a:latin typeface="Arial" panose="020B0604020202020204" pitchFamily="34" charset="0"/>
                <a:cs typeface="Arial" panose="020B0604020202020204" pitchFamily="34" charset="0"/>
              </a:rPr>
              <a:t>   </a:t>
            </a:r>
          </a:p>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Government Resources to Increase Your Export Sales</a:t>
            </a:r>
            <a:endParaRPr lang="en-US" sz="2400"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9687441" y="4203897"/>
            <a:ext cx="2248687" cy="738664"/>
          </a:xfrm>
          <a:prstGeom prst="rect">
            <a:avLst/>
          </a:prstGeom>
          <a:noFill/>
        </p:spPr>
        <p:txBody>
          <a:bodyPr wrap="square" rtlCol="0">
            <a:spAutoFit/>
          </a:bodyPr>
          <a:lstStyle/>
          <a:p>
            <a:r>
              <a:rPr lang="en-US" sz="2400" dirty="0">
                <a:solidFill>
                  <a:schemeClr val="bg1"/>
                </a:solidFill>
              </a:rPr>
              <a:t>October 3, 2019</a:t>
            </a:r>
          </a:p>
          <a:p>
            <a:endParaRPr lang="en-US" dirty="0"/>
          </a:p>
        </p:txBody>
      </p:sp>
      <p:pic>
        <p:nvPicPr>
          <p:cNvPr id="18" name="Picture 17">
            <a:extLst>
              <a:ext uri="{FF2B5EF4-FFF2-40B4-BE49-F238E27FC236}">
                <a16:creationId xmlns:a16="http://schemas.microsoft.com/office/drawing/2014/main" id="{C9E8231D-A290-4E16-96FB-6111511EC4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688" y="1767997"/>
            <a:ext cx="7133753" cy="3909423"/>
          </a:xfrm>
          <a:prstGeom prst="rect">
            <a:avLst/>
          </a:prstGeom>
          <a:ln>
            <a:solidFill>
              <a:schemeClr val="tx1"/>
            </a:solidFill>
          </a:ln>
        </p:spPr>
      </p:pic>
      <p:sp>
        <p:nvSpPr>
          <p:cNvPr id="14" name="Title 1">
            <a:extLst>
              <a:ext uri="{FF2B5EF4-FFF2-40B4-BE49-F238E27FC236}">
                <a16:creationId xmlns:a16="http://schemas.microsoft.com/office/drawing/2014/main" id="{2FA55713-9192-C047-9C4B-79250B366ED2}"/>
              </a:ext>
            </a:extLst>
          </p:cNvPr>
          <p:cNvSpPr txBox="1">
            <a:spLocks/>
          </p:cNvSpPr>
          <p:nvPr/>
        </p:nvSpPr>
        <p:spPr>
          <a:xfrm>
            <a:off x="390126" y="463002"/>
            <a:ext cx="8722877" cy="6023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000"/>
              </a:lnSpc>
            </a:pPr>
            <a:r>
              <a:rPr lang="en-US" sz="4400" b="1" dirty="0">
                <a:solidFill>
                  <a:srgbClr val="002060"/>
                </a:solidFill>
                <a:latin typeface="Arial" panose="020B0604020202020204" pitchFamily="34" charset="0"/>
                <a:cs typeface="Arial" panose="020B0604020202020204" pitchFamily="34" charset="0"/>
              </a:rPr>
              <a:t>Celebrating Manufacturing Day</a:t>
            </a:r>
          </a:p>
        </p:txBody>
      </p:sp>
    </p:spTree>
    <p:extLst>
      <p:ext uri="{BB962C8B-B14F-4D97-AF65-F5344CB8AC3E}">
        <p14:creationId xmlns:p14="http://schemas.microsoft.com/office/powerpoint/2010/main" val="424846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713-9192-C047-9C4B-79250B366ED2}"/>
              </a:ext>
            </a:extLst>
          </p:cNvPr>
          <p:cNvSpPr>
            <a:spLocks noGrp="1"/>
          </p:cNvSpPr>
          <p:nvPr>
            <p:ph type="ctrTitle"/>
          </p:nvPr>
        </p:nvSpPr>
        <p:spPr>
          <a:xfrm>
            <a:off x="589551" y="510241"/>
            <a:ext cx="6546761" cy="602374"/>
          </a:xfrm>
        </p:spPr>
        <p:txBody>
          <a:bodyPr>
            <a:noAutofit/>
          </a:bodyPr>
          <a:lstStyle/>
          <a:p>
            <a:pPr>
              <a:lnSpc>
                <a:spcPts val="5000"/>
              </a:lnSpc>
            </a:pPr>
            <a:r>
              <a:rPr lang="en-US" sz="4400" b="1" dirty="0">
                <a:solidFill>
                  <a:srgbClr val="002060"/>
                </a:solidFill>
                <a:latin typeface="Arial" panose="020B0604020202020204" pitchFamily="34" charset="0"/>
                <a:cs typeface="Arial" panose="020B0604020202020204" pitchFamily="34" charset="0"/>
              </a:rPr>
              <a:t>Government Resources</a:t>
            </a:r>
          </a:p>
        </p:txBody>
      </p:sp>
      <p:sp>
        <p:nvSpPr>
          <p:cNvPr id="4" name="Rectangle 3">
            <a:extLst>
              <a:ext uri="{FF2B5EF4-FFF2-40B4-BE49-F238E27FC236}">
                <a16:creationId xmlns:a16="http://schemas.microsoft.com/office/drawing/2014/main" id="{042B6F50-70B8-3A47-AE03-C105064934C4}"/>
              </a:ext>
            </a:extLst>
          </p:cNvPr>
          <p:cNvSpPr/>
          <p:nvPr/>
        </p:nvSpPr>
        <p:spPr>
          <a:xfrm>
            <a:off x="7299784" y="463002"/>
            <a:ext cx="4572000" cy="769441"/>
          </a:xfrm>
          <a:prstGeom prst="rect">
            <a:avLst/>
          </a:prstGeom>
        </p:spPr>
        <p:txBody>
          <a:bodyPr wrap="square">
            <a:spAutoFit/>
          </a:bodyPr>
          <a:lstStyle/>
          <a:p>
            <a:pPr algn="r"/>
            <a:r>
              <a:rPr lang="en-US" sz="4400" b="1" dirty="0">
                <a:solidFill>
                  <a:srgbClr val="E01928"/>
                </a:solidFill>
                <a:latin typeface="Arial" panose="020B0604020202020204" pitchFamily="34" charset="0"/>
                <a:cs typeface="Arial" panose="020B0604020202020204" pitchFamily="34" charset="0"/>
              </a:rPr>
              <a:t> </a:t>
            </a:r>
            <a:endParaRPr lang="en-US" sz="44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51" y="2042220"/>
            <a:ext cx="1535158" cy="602310"/>
          </a:xfrm>
          <a:prstGeom prst="rect">
            <a:avLst/>
          </a:prstGeom>
        </p:spPr>
      </p:pic>
      <p:pic>
        <p:nvPicPr>
          <p:cNvPr id="3" name="Picture 2">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601340" y="3244324"/>
            <a:ext cx="1739520" cy="769871"/>
          </a:xfrm>
          <a:prstGeom prst="rect">
            <a:avLst/>
          </a:prstGeom>
        </p:spPr>
      </p:pic>
      <p:pic>
        <p:nvPicPr>
          <p:cNvPr id="9" name="Picture 8">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961035" y="4418685"/>
            <a:ext cx="792190" cy="866227"/>
          </a:xfrm>
          <a:prstGeom prst="rect">
            <a:avLst/>
          </a:prstGeom>
        </p:spPr>
      </p:pic>
      <p:pic>
        <p:nvPicPr>
          <p:cNvPr id="13" name="Picture 12">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064" y="5873406"/>
            <a:ext cx="1020131" cy="602311"/>
          </a:xfrm>
          <a:prstGeom prst="rect">
            <a:avLst/>
          </a:prstGeom>
        </p:spPr>
      </p:pic>
      <p:sp>
        <p:nvSpPr>
          <p:cNvPr id="5" name="TextBox 4">
            <a:extLst>
              <a:ext uri="{FF2B5EF4-FFF2-40B4-BE49-F238E27FC236}">
                <a16:creationId xmlns:a16="http://schemas.microsoft.com/office/drawing/2014/main" id="{A75B6ACD-01D2-47A5-A237-DD46DF813486}"/>
              </a:ext>
            </a:extLst>
          </p:cNvPr>
          <p:cNvSpPr txBox="1"/>
          <p:nvPr/>
        </p:nvSpPr>
        <p:spPr>
          <a:xfrm>
            <a:off x="9498262" y="1983614"/>
            <a:ext cx="2498355" cy="2062103"/>
          </a:xfrm>
          <a:prstGeom prst="rect">
            <a:avLst/>
          </a:prstGeom>
          <a:noFill/>
        </p:spPr>
        <p:txBody>
          <a:bodyPr wrap="square" rtlCol="0">
            <a:spAutoFit/>
          </a:bodyPr>
          <a:lstStyle/>
          <a:p>
            <a:pPr algn="ctr"/>
            <a:r>
              <a:rPr lang="en-US" sz="2400" b="1" u="sng" dirty="0">
                <a:solidFill>
                  <a:schemeClr val="bg1"/>
                </a:solidFill>
                <a:latin typeface="Arial" panose="020B0604020202020204" pitchFamily="34" charset="0"/>
                <a:cs typeface="Arial" panose="020B0604020202020204" pitchFamily="34" charset="0"/>
              </a:rPr>
              <a:t>Webinar</a:t>
            </a:r>
          </a:p>
          <a:p>
            <a:pPr algn="ctr"/>
            <a:r>
              <a:rPr lang="en-US" sz="800" b="1" dirty="0">
                <a:solidFill>
                  <a:schemeClr val="bg1"/>
                </a:solidFill>
                <a:latin typeface="Arial" panose="020B0604020202020204" pitchFamily="34" charset="0"/>
                <a:cs typeface="Arial" panose="020B0604020202020204" pitchFamily="34" charset="0"/>
              </a:rPr>
              <a:t>   </a:t>
            </a:r>
          </a:p>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Government Resources to Increase Your Export Sales</a:t>
            </a:r>
            <a:endParaRPr lang="en-US" sz="2400"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9687441" y="4203897"/>
            <a:ext cx="2248687" cy="738664"/>
          </a:xfrm>
          <a:prstGeom prst="rect">
            <a:avLst/>
          </a:prstGeom>
          <a:noFill/>
        </p:spPr>
        <p:txBody>
          <a:bodyPr wrap="square" rtlCol="0">
            <a:spAutoFit/>
          </a:bodyPr>
          <a:lstStyle/>
          <a:p>
            <a:r>
              <a:rPr lang="en-US" sz="2400" dirty="0">
                <a:solidFill>
                  <a:schemeClr val="bg1"/>
                </a:solidFill>
              </a:rPr>
              <a:t>October 3, 2019</a:t>
            </a:r>
          </a:p>
          <a:p>
            <a:endParaRPr lang="en-US" dirty="0"/>
          </a:p>
        </p:txBody>
      </p:sp>
      <p:pic>
        <p:nvPicPr>
          <p:cNvPr id="14" name="Picture 13">
            <a:extLst>
              <a:ext uri="{FF2B5EF4-FFF2-40B4-BE49-F238E27FC236}">
                <a16:creationId xmlns:a16="http://schemas.microsoft.com/office/drawing/2014/main" id="{9196C689-CBF8-42B6-B0D0-1CF3CE517FA3}"/>
              </a:ext>
            </a:extLst>
          </p:cNvPr>
          <p:cNvPicPr/>
          <p:nvPr/>
        </p:nvPicPr>
        <p:blipFill>
          <a:blip r:embed="rId7">
            <a:extLst>
              <a:ext uri="{28A0092B-C50C-407E-A947-70E740481C1C}">
                <a14:useLocalDpi xmlns:a14="http://schemas.microsoft.com/office/drawing/2010/main" val="0"/>
              </a:ext>
            </a:extLst>
          </a:blip>
          <a:stretch>
            <a:fillRect/>
          </a:stretch>
        </p:blipFill>
        <p:spPr>
          <a:xfrm>
            <a:off x="9585784" y="267463"/>
            <a:ext cx="2202516" cy="1340566"/>
          </a:xfrm>
          <a:prstGeom prst="rect">
            <a:avLst/>
          </a:prstGeom>
        </p:spPr>
      </p:pic>
      <p:sp>
        <p:nvSpPr>
          <p:cNvPr id="6" name="Rectangle 5">
            <a:extLst>
              <a:ext uri="{FF2B5EF4-FFF2-40B4-BE49-F238E27FC236}">
                <a16:creationId xmlns:a16="http://schemas.microsoft.com/office/drawing/2014/main" id="{9FC5BE87-D054-4431-B280-4D4CE9777C1D}"/>
              </a:ext>
            </a:extLst>
          </p:cNvPr>
          <p:cNvSpPr/>
          <p:nvPr/>
        </p:nvSpPr>
        <p:spPr>
          <a:xfrm>
            <a:off x="2763680" y="1624629"/>
            <a:ext cx="7941266" cy="4924425"/>
          </a:xfrm>
          <a:prstGeom prst="rect">
            <a:avLst/>
          </a:prstGeom>
        </p:spPr>
        <p:txBody>
          <a:bodyPr wrap="square">
            <a:spAutoFit/>
          </a:bodyPr>
          <a:lstStyle/>
          <a:p>
            <a:r>
              <a:rPr lang="en-US" sz="2000" b="1" kern="2900" dirty="0">
                <a:solidFill>
                  <a:srgbClr val="002060"/>
                </a:solidFill>
                <a:cs typeface="Arial" panose="020B0604020202020204" pitchFamily="34" charset="0"/>
              </a:rPr>
              <a:t>Identify Global Markets with New Interactive Tool: </a:t>
            </a:r>
            <a:r>
              <a:rPr lang="en-US" b="1" kern="2900" dirty="0">
                <a:solidFill>
                  <a:srgbClr val="002060"/>
                </a:solidFill>
                <a:cs typeface="Arial" panose="020B0604020202020204" pitchFamily="34" charset="0"/>
              </a:rPr>
              <a:t/>
            </a:r>
            <a:br>
              <a:rPr lang="en-US" b="1" kern="2900" dirty="0">
                <a:solidFill>
                  <a:srgbClr val="002060"/>
                </a:solidFill>
                <a:cs typeface="Arial" panose="020B0604020202020204" pitchFamily="34" charset="0"/>
              </a:rPr>
            </a:br>
            <a:r>
              <a:rPr lang="en-US" kern="2900" dirty="0">
                <a:solidFill>
                  <a:srgbClr val="002060"/>
                </a:solidFill>
                <a:cs typeface="Arial" panose="020B0604020202020204" pitchFamily="34" charset="0"/>
                <a:hlinkClick r:id="rId8"/>
              </a:rPr>
              <a:t>https://www.census.gov/library/visualizations/interactive/export-markets.html</a:t>
            </a:r>
            <a:endParaRPr lang="en-US" kern="2900" dirty="0">
              <a:solidFill>
                <a:srgbClr val="002060"/>
              </a:solidFill>
              <a:cs typeface="Arial" panose="020B0604020202020204" pitchFamily="34" charset="0"/>
            </a:endParaRPr>
          </a:p>
          <a:p>
            <a:r>
              <a:rPr lang="en-US" dirty="0">
                <a:solidFill>
                  <a:srgbClr val="00B050"/>
                </a:solidFill>
              </a:rPr>
              <a:t>Learn More: International Trade Helpline 800-549-0595, Option 4 or </a:t>
            </a:r>
          </a:p>
          <a:p>
            <a:r>
              <a:rPr lang="en-US" dirty="0">
                <a:solidFill>
                  <a:srgbClr val="00B050"/>
                </a:solidFill>
              </a:rPr>
              <a:t>Email: </a:t>
            </a:r>
            <a:r>
              <a:rPr lang="en-US" u="sng" dirty="0">
                <a:solidFill>
                  <a:srgbClr val="00B050"/>
                </a:solidFill>
                <a:hlinkClick r:id="rId9">
                  <a:extLst>
                    <a:ext uri="{A12FA001-AC4F-418D-AE19-62706E023703}">
                      <ahyp:hlinkClr xmlns="" xmlns:ahyp="http://schemas.microsoft.com/office/drawing/2018/hyperlinkcolor" val="tx"/>
                    </a:ext>
                  </a:extLst>
                </a:hlinkClick>
              </a:rPr>
              <a:t>eid.international.trade.data@census.gov</a:t>
            </a:r>
            <a:endParaRPr lang="en-US" u="sng" dirty="0">
              <a:solidFill>
                <a:srgbClr val="00B050"/>
              </a:solidFill>
            </a:endParaRPr>
          </a:p>
          <a:p>
            <a:endParaRPr lang="en-US" dirty="0">
              <a:solidFill>
                <a:srgbClr val="00B050"/>
              </a:solidFill>
              <a:cs typeface="Arial" pitchFamily="34" charset="0"/>
            </a:endParaRPr>
          </a:p>
          <a:p>
            <a:r>
              <a:rPr lang="en-US" sz="2000" b="1" dirty="0">
                <a:solidFill>
                  <a:srgbClr val="002060"/>
                </a:solidFill>
              </a:rPr>
              <a:t>Find Buyers and Distributors:</a:t>
            </a:r>
            <a:endParaRPr lang="en-US" sz="2000" b="1" dirty="0">
              <a:solidFill>
                <a:srgbClr val="002060"/>
              </a:solidFill>
              <a:hlinkClick r:id="rId10">
                <a:extLst>
                  <a:ext uri="{A12FA001-AC4F-418D-AE19-62706E023703}">
                    <ahyp:hlinkClr xmlns="" xmlns:ahyp="http://schemas.microsoft.com/office/drawing/2018/hyperlinkcolor" val="tx"/>
                  </a:ext>
                </a:extLst>
              </a:hlinkClick>
            </a:endParaRPr>
          </a:p>
          <a:p>
            <a:r>
              <a:rPr lang="en-US" dirty="0">
                <a:solidFill>
                  <a:srgbClr val="002060"/>
                </a:solidFill>
                <a:hlinkClick r:id="rId10"/>
              </a:rPr>
              <a:t>https://www.export.gov/Gold-Key-Service</a:t>
            </a:r>
          </a:p>
          <a:p>
            <a:r>
              <a:rPr lang="en-US" dirty="0">
                <a:solidFill>
                  <a:srgbClr val="00B050"/>
                </a:solidFill>
              </a:rPr>
              <a:t>Learn More:</a:t>
            </a:r>
            <a:r>
              <a:rPr lang="en-US" b="1" dirty="0">
                <a:solidFill>
                  <a:srgbClr val="00B050"/>
                </a:solidFill>
              </a:rPr>
              <a:t> </a:t>
            </a:r>
            <a:r>
              <a:rPr lang="en-US" u="sng" dirty="0">
                <a:solidFill>
                  <a:srgbClr val="00B050"/>
                </a:solidFill>
                <a:hlinkClick r:id="rId11">
                  <a:extLst>
                    <a:ext uri="{A12FA001-AC4F-418D-AE19-62706E023703}">
                      <ahyp:hlinkClr xmlns="" xmlns:ahyp="http://schemas.microsoft.com/office/drawing/2018/hyperlinkcolor" val="tx"/>
                    </a:ext>
                  </a:extLst>
                </a:hlinkClick>
              </a:rPr>
              <a:t>https://www.export.gov/services</a:t>
            </a:r>
            <a:endParaRPr lang="en-US" dirty="0">
              <a:solidFill>
                <a:srgbClr val="00B050"/>
              </a:solidFill>
            </a:endParaRPr>
          </a:p>
          <a:p>
            <a:endParaRPr lang="en-US" dirty="0"/>
          </a:p>
          <a:p>
            <a:r>
              <a:rPr lang="en-US" sz="2000" b="1" dirty="0">
                <a:solidFill>
                  <a:srgbClr val="002060"/>
                </a:solidFill>
              </a:rPr>
              <a:t>Financing to Fulfill Sales Orders and Improve Cash Flow: </a:t>
            </a:r>
            <a:endParaRPr lang="en-US" sz="2000" b="1" dirty="0">
              <a:solidFill>
                <a:srgbClr val="002060"/>
              </a:solidFill>
              <a:hlinkClick r:id="rId10">
                <a:extLst>
                  <a:ext uri="{A12FA001-AC4F-418D-AE19-62706E023703}">
                    <ahyp:hlinkClr xmlns="" xmlns:ahyp="http://schemas.microsoft.com/office/drawing/2018/hyperlinkcolor" val="tx"/>
                  </a:ext>
                </a:extLst>
              </a:hlinkClick>
            </a:endParaRPr>
          </a:p>
          <a:p>
            <a:r>
              <a:rPr lang="en-US" dirty="0">
                <a:hlinkClick r:id="rId12"/>
              </a:rPr>
              <a:t>www.sba.gov/international</a:t>
            </a:r>
            <a:r>
              <a:rPr lang="en-US" dirty="0"/>
              <a:t> </a:t>
            </a:r>
          </a:p>
          <a:p>
            <a:r>
              <a:rPr lang="en-US" dirty="0">
                <a:solidFill>
                  <a:srgbClr val="00B050"/>
                </a:solidFill>
                <a:cs typeface="Arial" pitchFamily="34" charset="0"/>
              </a:rPr>
              <a:t>Learn More: Contact your SBA Regional Export Finance Manager: </a:t>
            </a:r>
            <a:r>
              <a:rPr lang="en-US" u="sng" dirty="0">
                <a:solidFill>
                  <a:schemeClr val="accent5"/>
                </a:solidFill>
                <a:cs typeface="Arial" pitchFamily="34" charset="0"/>
              </a:rPr>
              <a:t>https://www.sba.gov/article/2017/nov/01/list-useacs-sba-staff</a:t>
            </a:r>
          </a:p>
          <a:p>
            <a:r>
              <a:rPr lang="en-US" u="sng" dirty="0">
                <a:hlinkClick r:id="rId10"/>
              </a:rPr>
              <a:t/>
            </a:r>
            <a:br>
              <a:rPr lang="en-US" u="sng" dirty="0">
                <a:hlinkClick r:id="rId10"/>
              </a:rPr>
            </a:br>
            <a:r>
              <a:rPr lang="en-US" sz="2000" b="1" dirty="0">
                <a:solidFill>
                  <a:srgbClr val="002060"/>
                </a:solidFill>
              </a:rPr>
              <a:t>Minimizing Nonpayment Risk and Offering Open Account Credit Terms:</a:t>
            </a:r>
            <a:endParaRPr lang="en-US" sz="2000" b="1" dirty="0">
              <a:solidFill>
                <a:srgbClr val="002060"/>
              </a:solidFill>
              <a:hlinkClick r:id="rId10">
                <a:extLst>
                  <a:ext uri="{A12FA001-AC4F-418D-AE19-62706E023703}">
                    <ahyp:hlinkClr xmlns="" xmlns:ahyp="http://schemas.microsoft.com/office/drawing/2018/hyperlinkcolor" val="tx"/>
                  </a:ext>
                </a:extLst>
              </a:hlinkClick>
            </a:endParaRPr>
          </a:p>
          <a:p>
            <a:r>
              <a:rPr lang="en-US" dirty="0">
                <a:solidFill>
                  <a:srgbClr val="002060"/>
                </a:solidFill>
                <a:hlinkClick r:id="rId10"/>
              </a:rPr>
              <a:t>https://www.exim.gov/what-we-do/export-credit-insurance</a:t>
            </a:r>
            <a:r>
              <a:rPr lang="en-US" dirty="0">
                <a:hlinkClick r:id="rId10"/>
              </a:rPr>
              <a:t/>
            </a:r>
            <a:br>
              <a:rPr lang="en-US" dirty="0">
                <a:hlinkClick r:id="rId10"/>
              </a:rPr>
            </a:br>
            <a:r>
              <a:rPr lang="en-US" dirty="0">
                <a:solidFill>
                  <a:srgbClr val="00B050"/>
                </a:solidFill>
                <a:cs typeface="Arial" pitchFamily="34" charset="0"/>
              </a:rPr>
              <a:t>Learn More:  Contact </a:t>
            </a:r>
            <a:r>
              <a:rPr lang="en-US" dirty="0">
                <a:solidFill>
                  <a:srgbClr val="00B050"/>
                </a:solidFill>
                <a:cs typeface="Arial" pitchFamily="34" charset="0"/>
                <a:hlinkClick r:id="rId13">
                  <a:extLst>
                    <a:ext uri="{A12FA001-AC4F-418D-AE19-62706E023703}">
                      <ahyp:hlinkClr xmlns="" xmlns:ahyp="http://schemas.microsoft.com/office/drawing/2018/hyperlinkcolor" val="tx"/>
                    </a:ext>
                  </a:extLst>
                </a:hlinkClick>
              </a:rPr>
              <a:t>Stephen.Maroon@EXIM.gov</a:t>
            </a:r>
            <a:r>
              <a:rPr lang="en-US" dirty="0">
                <a:solidFill>
                  <a:srgbClr val="00B050"/>
                </a:solidFill>
                <a:cs typeface="Arial" pitchFamily="34" charset="0"/>
              </a:rPr>
              <a:t> or call 202.565.3901</a:t>
            </a:r>
            <a:endParaRPr lang="en-US" dirty="0">
              <a:solidFill>
                <a:srgbClr val="00B050"/>
              </a:solidFill>
            </a:endParaRPr>
          </a:p>
        </p:txBody>
      </p:sp>
    </p:spTree>
    <p:extLst>
      <p:ext uri="{BB962C8B-B14F-4D97-AF65-F5344CB8AC3E}">
        <p14:creationId xmlns:p14="http://schemas.microsoft.com/office/powerpoint/2010/main" val="348024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5713-9192-C047-9C4B-79250B366ED2}"/>
              </a:ext>
            </a:extLst>
          </p:cNvPr>
          <p:cNvSpPr>
            <a:spLocks noGrp="1"/>
          </p:cNvSpPr>
          <p:nvPr>
            <p:ph type="ctrTitle"/>
          </p:nvPr>
        </p:nvSpPr>
        <p:spPr>
          <a:xfrm>
            <a:off x="390126" y="463002"/>
            <a:ext cx="8722877" cy="602374"/>
          </a:xfrm>
        </p:spPr>
        <p:txBody>
          <a:bodyPr>
            <a:noAutofit/>
          </a:bodyPr>
          <a:lstStyle/>
          <a:p>
            <a:pPr algn="l">
              <a:lnSpc>
                <a:spcPts val="5000"/>
              </a:lnSpc>
            </a:pPr>
            <a:r>
              <a:rPr lang="en-US" sz="4400" b="1" dirty="0">
                <a:solidFill>
                  <a:srgbClr val="002060"/>
                </a:solidFill>
                <a:latin typeface="Arial" panose="020B0604020202020204" pitchFamily="34" charset="0"/>
                <a:cs typeface="Arial" panose="020B0604020202020204" pitchFamily="34" charset="0"/>
              </a:rPr>
              <a:t>Celebrating Manufacturing Day</a:t>
            </a:r>
          </a:p>
        </p:txBody>
      </p:sp>
      <p:sp>
        <p:nvSpPr>
          <p:cNvPr id="4" name="Rectangle 3">
            <a:extLst>
              <a:ext uri="{FF2B5EF4-FFF2-40B4-BE49-F238E27FC236}">
                <a16:creationId xmlns:a16="http://schemas.microsoft.com/office/drawing/2014/main" id="{042B6F50-70B8-3A47-AE03-C105064934C4}"/>
              </a:ext>
            </a:extLst>
          </p:cNvPr>
          <p:cNvSpPr/>
          <p:nvPr/>
        </p:nvSpPr>
        <p:spPr>
          <a:xfrm>
            <a:off x="7299784" y="463002"/>
            <a:ext cx="4572000" cy="769441"/>
          </a:xfrm>
          <a:prstGeom prst="rect">
            <a:avLst/>
          </a:prstGeom>
        </p:spPr>
        <p:txBody>
          <a:bodyPr wrap="square">
            <a:spAutoFit/>
          </a:bodyPr>
          <a:lstStyle/>
          <a:p>
            <a:pPr algn="r"/>
            <a:r>
              <a:rPr lang="en-US" sz="4400" b="1" dirty="0">
                <a:solidFill>
                  <a:srgbClr val="E01928"/>
                </a:solidFill>
                <a:latin typeface="Arial" panose="020B0604020202020204" pitchFamily="34" charset="0"/>
                <a:cs typeface="Arial" panose="020B0604020202020204" pitchFamily="34" charset="0"/>
              </a:rPr>
              <a:t> </a:t>
            </a:r>
            <a:endParaRPr lang="en-US" sz="44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26" y="5966299"/>
            <a:ext cx="1535158" cy="602310"/>
          </a:xfrm>
          <a:prstGeom prst="rect">
            <a:avLst/>
          </a:prstGeom>
        </p:spPr>
      </p:pic>
      <p:pic>
        <p:nvPicPr>
          <p:cNvPr id="3" name="Picture 2">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4847516" y="5912593"/>
            <a:ext cx="1739520" cy="769871"/>
          </a:xfrm>
          <a:prstGeom prst="rect">
            <a:avLst/>
          </a:prstGeom>
        </p:spPr>
      </p:pic>
      <p:pic>
        <p:nvPicPr>
          <p:cNvPr id="9" name="Picture 8">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2248958" y="5864416"/>
            <a:ext cx="792190" cy="866227"/>
          </a:xfrm>
          <a:prstGeom prst="rect">
            <a:avLst/>
          </a:prstGeom>
        </p:spPr>
      </p:pic>
      <p:pic>
        <p:nvPicPr>
          <p:cNvPr id="13" name="Picture 12">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031" y="5978339"/>
            <a:ext cx="1020131" cy="602311"/>
          </a:xfrm>
          <a:prstGeom prst="rect">
            <a:avLst/>
          </a:prstGeom>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9646181" y="247573"/>
            <a:ext cx="2202516" cy="1340566"/>
          </a:xfrm>
          <a:prstGeom prst="rect">
            <a:avLst/>
          </a:prstGeom>
        </p:spPr>
      </p:pic>
      <p:sp>
        <p:nvSpPr>
          <p:cNvPr id="5" name="TextBox 4">
            <a:extLst>
              <a:ext uri="{FF2B5EF4-FFF2-40B4-BE49-F238E27FC236}">
                <a16:creationId xmlns:a16="http://schemas.microsoft.com/office/drawing/2014/main" id="{A75B6ACD-01D2-47A5-A237-DD46DF813486}"/>
              </a:ext>
            </a:extLst>
          </p:cNvPr>
          <p:cNvSpPr txBox="1"/>
          <p:nvPr/>
        </p:nvSpPr>
        <p:spPr>
          <a:xfrm>
            <a:off x="9498262" y="1983614"/>
            <a:ext cx="2498355" cy="2062103"/>
          </a:xfrm>
          <a:prstGeom prst="rect">
            <a:avLst/>
          </a:prstGeom>
          <a:noFill/>
        </p:spPr>
        <p:txBody>
          <a:bodyPr wrap="square" rtlCol="0">
            <a:spAutoFit/>
          </a:bodyPr>
          <a:lstStyle/>
          <a:p>
            <a:pPr algn="ctr"/>
            <a:r>
              <a:rPr lang="en-US" sz="2400" b="1" u="sng" dirty="0">
                <a:solidFill>
                  <a:schemeClr val="bg1"/>
                </a:solidFill>
                <a:latin typeface="Arial" panose="020B0604020202020204" pitchFamily="34" charset="0"/>
                <a:cs typeface="Arial" panose="020B0604020202020204" pitchFamily="34" charset="0"/>
              </a:rPr>
              <a:t>Webinar</a:t>
            </a:r>
          </a:p>
          <a:p>
            <a:pPr algn="ctr"/>
            <a:r>
              <a:rPr lang="en-US" sz="800" b="1" dirty="0">
                <a:solidFill>
                  <a:schemeClr val="bg1"/>
                </a:solidFill>
                <a:latin typeface="Arial" panose="020B0604020202020204" pitchFamily="34" charset="0"/>
                <a:cs typeface="Arial" panose="020B0604020202020204" pitchFamily="34" charset="0"/>
              </a:rPr>
              <a:t>   </a:t>
            </a:r>
          </a:p>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Government Resources to Increase Your Export Sales</a:t>
            </a:r>
            <a:endParaRPr lang="en-US" sz="2400"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9687441" y="4203897"/>
            <a:ext cx="2248687" cy="738664"/>
          </a:xfrm>
          <a:prstGeom prst="rect">
            <a:avLst/>
          </a:prstGeom>
          <a:noFill/>
        </p:spPr>
        <p:txBody>
          <a:bodyPr wrap="square" rtlCol="0">
            <a:spAutoFit/>
          </a:bodyPr>
          <a:lstStyle/>
          <a:p>
            <a:r>
              <a:rPr lang="en-US" sz="2400" dirty="0">
                <a:solidFill>
                  <a:schemeClr val="bg1"/>
                </a:solidFill>
              </a:rPr>
              <a:t>October 3, 2019</a:t>
            </a:r>
          </a:p>
          <a:p>
            <a:endParaRPr lang="en-US" dirty="0"/>
          </a:p>
        </p:txBody>
      </p:sp>
      <p:sp>
        <p:nvSpPr>
          <p:cNvPr id="10" name="Rectangle 9">
            <a:extLst>
              <a:ext uri="{FF2B5EF4-FFF2-40B4-BE49-F238E27FC236}">
                <a16:creationId xmlns:a16="http://schemas.microsoft.com/office/drawing/2014/main" id="{217FAB1A-C8A6-4A24-8A90-E5A259A84854}"/>
              </a:ext>
            </a:extLst>
          </p:cNvPr>
          <p:cNvSpPr/>
          <p:nvPr/>
        </p:nvSpPr>
        <p:spPr>
          <a:xfrm>
            <a:off x="1019330" y="1746319"/>
            <a:ext cx="10717967" cy="3717171"/>
          </a:xfrm>
          <a:prstGeom prst="rect">
            <a:avLst/>
          </a:prstGeom>
        </p:spPr>
        <p:txBody>
          <a:bodyPr wrap="square">
            <a:spAutoFit/>
          </a:bodyPr>
          <a:lstStyle/>
          <a:p>
            <a:pPr>
              <a:lnSpc>
                <a:spcPct val="110000"/>
              </a:lnSpc>
            </a:pPr>
            <a:r>
              <a:rPr lang="en-US" sz="2400" dirty="0">
                <a:solidFill>
                  <a:srgbClr val="002060"/>
                </a:solidFill>
                <a:latin typeface="Arial" panose="020B0604020202020204" pitchFamily="34" charset="0"/>
                <a:cs typeface="Arial" panose="020B0604020202020204" pitchFamily="34" charset="0"/>
              </a:rPr>
              <a:t>Celebrating Manufacturers Day with accomplished small business manufacturers. Learn successful business strategies and utilize government resources to help grow your company’s international sales.</a:t>
            </a:r>
            <a:endParaRPr lang="en-US" sz="2400" b="1" dirty="0">
              <a:solidFill>
                <a:srgbClr val="002060"/>
              </a:solidFill>
              <a:highlight>
                <a:srgbClr val="FFFF00"/>
              </a:highlight>
              <a:latin typeface="Arial" panose="020B0604020202020204" pitchFamily="34" charset="0"/>
              <a:cs typeface="Arial" panose="020B0604020202020204" pitchFamily="34" charset="0"/>
            </a:endParaRPr>
          </a:p>
          <a:p>
            <a:pPr>
              <a:lnSpc>
                <a:spcPct val="110000"/>
              </a:lnSpc>
            </a:pPr>
            <a:endParaRPr lang="en-US" sz="2400" dirty="0">
              <a:solidFill>
                <a:srgbClr val="002060"/>
              </a:solidFill>
              <a:latin typeface="Arial" panose="020B0604020202020204" pitchFamily="34" charset="0"/>
              <a:cs typeface="Arial" panose="020B0604020202020204" pitchFamily="34" charset="0"/>
            </a:endParaRPr>
          </a:p>
          <a:p>
            <a:pPr>
              <a:lnSpc>
                <a:spcPct val="110000"/>
              </a:lnSpc>
            </a:pPr>
            <a:r>
              <a:rPr lang="en-US" sz="2400" b="1" dirty="0">
                <a:solidFill>
                  <a:srgbClr val="002060"/>
                </a:solidFill>
                <a:latin typeface="Arial" panose="020B0604020202020204" pitchFamily="34" charset="0"/>
                <a:cs typeface="Arial" panose="020B0604020202020204" pitchFamily="34" charset="0"/>
              </a:rPr>
              <a:t>Brought to you by your federal government trade partners:</a:t>
            </a:r>
            <a:r>
              <a:rPr lang="en-US" sz="2400" dirty="0">
                <a:solidFill>
                  <a:srgbClr val="002060"/>
                </a:solidFill>
                <a:latin typeface="Arial" panose="020B0604020202020204" pitchFamily="34" charset="0"/>
                <a:cs typeface="Arial" panose="020B0604020202020204" pitchFamily="34" charset="0"/>
              </a:rPr>
              <a:t> </a:t>
            </a:r>
          </a:p>
          <a:p>
            <a:pPr>
              <a:lnSpc>
                <a:spcPct val="110000"/>
              </a:lnSpc>
            </a:pPr>
            <a:r>
              <a:rPr lang="en-US" sz="2400" i="1" dirty="0">
                <a:solidFill>
                  <a:srgbClr val="002060"/>
                </a:solidFill>
                <a:latin typeface="Arial" panose="020B0604020202020204" pitchFamily="34" charset="0"/>
                <a:cs typeface="Arial" panose="020B0604020202020204" pitchFamily="34" charset="0"/>
              </a:rPr>
              <a:t>U.S. Small Business Administration, Export-Import Bank of the United States, U.S. Census Bureau, and U.S. Commercial Service</a:t>
            </a:r>
          </a:p>
          <a:p>
            <a:pPr>
              <a:lnSpc>
                <a:spcPct val="110000"/>
              </a:lnSpc>
            </a:pPr>
            <a:endParaRPr lang="en-US" sz="2400" dirty="0">
              <a:solidFill>
                <a:srgbClr val="002060"/>
              </a:solidFill>
              <a:latin typeface="Arial" panose="020B0604020202020204" pitchFamily="34" charset="0"/>
              <a:cs typeface="Arial" panose="020B0604020202020204" pitchFamily="34" charset="0"/>
            </a:endParaRPr>
          </a:p>
          <a:p>
            <a:pPr>
              <a:lnSpc>
                <a:spcPct val="110000"/>
              </a:lnSpc>
            </a:pPr>
            <a:r>
              <a:rPr lang="en-US" sz="2400" dirty="0">
                <a:solidFill>
                  <a:srgbClr val="002060"/>
                </a:solidFill>
                <a:latin typeface="Arial" panose="020B0604020202020204" pitchFamily="34" charset="0"/>
                <a:cs typeface="Arial" panose="020B0604020202020204" pitchFamily="34" charset="0"/>
              </a:rPr>
              <a:t>Access more international trade resources on </a:t>
            </a:r>
            <a:r>
              <a:rPr lang="en-US" sz="2400" b="1" dirty="0">
                <a:solidFill>
                  <a:srgbClr val="002060"/>
                </a:solidFill>
                <a:latin typeface="Arial" panose="020B0604020202020204" pitchFamily="34" charset="0"/>
                <a:cs typeface="Arial" panose="020B0604020202020204" pitchFamily="34" charset="0"/>
              </a:rPr>
              <a:t>www.export.gov</a:t>
            </a:r>
          </a:p>
        </p:txBody>
      </p:sp>
    </p:spTree>
    <p:extLst>
      <p:ext uri="{BB962C8B-B14F-4D97-AF65-F5344CB8AC3E}">
        <p14:creationId xmlns:p14="http://schemas.microsoft.com/office/powerpoint/2010/main" val="158191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2B6F50-70B8-3A47-AE03-C105064934C4}"/>
              </a:ext>
            </a:extLst>
          </p:cNvPr>
          <p:cNvSpPr/>
          <p:nvPr/>
        </p:nvSpPr>
        <p:spPr>
          <a:xfrm>
            <a:off x="7299784" y="463002"/>
            <a:ext cx="4572000" cy="769441"/>
          </a:xfrm>
          <a:prstGeom prst="rect">
            <a:avLst/>
          </a:prstGeom>
        </p:spPr>
        <p:txBody>
          <a:bodyPr wrap="square">
            <a:spAutoFit/>
          </a:bodyPr>
          <a:lstStyle/>
          <a:p>
            <a:pPr algn="r"/>
            <a:r>
              <a:rPr lang="en-US" sz="4400" b="1" dirty="0">
                <a:solidFill>
                  <a:srgbClr val="E01928"/>
                </a:solidFill>
                <a:latin typeface="Arial" panose="020B0604020202020204" pitchFamily="34" charset="0"/>
                <a:cs typeface="Arial" panose="020B0604020202020204" pitchFamily="34" charset="0"/>
              </a:rPr>
              <a:t> </a:t>
            </a:r>
            <a:endParaRPr lang="en-US" sz="4400" dirty="0"/>
          </a:p>
        </p:txBody>
      </p:sp>
      <p:pic>
        <p:nvPicPr>
          <p:cNvPr id="7" name="Picture 6">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34" y="5966299"/>
            <a:ext cx="1535158" cy="602310"/>
          </a:xfrm>
          <a:prstGeom prst="rect">
            <a:avLst/>
          </a:prstGeom>
        </p:spPr>
      </p:pic>
      <p:pic>
        <p:nvPicPr>
          <p:cNvPr id="3" name="Picture 2">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4912170" y="5912593"/>
            <a:ext cx="1739520" cy="769871"/>
          </a:xfrm>
          <a:prstGeom prst="rect">
            <a:avLst/>
          </a:prstGeom>
        </p:spPr>
      </p:pic>
      <p:pic>
        <p:nvPicPr>
          <p:cNvPr id="9" name="Picture 8">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2322846" y="5864416"/>
            <a:ext cx="792190" cy="866227"/>
          </a:xfrm>
          <a:prstGeom prst="rect">
            <a:avLst/>
          </a:prstGeom>
        </p:spPr>
      </p:pic>
      <p:pic>
        <p:nvPicPr>
          <p:cNvPr id="13" name="Picture 12">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863" y="5978339"/>
            <a:ext cx="1020131" cy="602311"/>
          </a:xfrm>
          <a:prstGeom prst="rect">
            <a:avLst/>
          </a:prstGeom>
        </p:spPr>
      </p:pic>
      <p:pic>
        <p:nvPicPr>
          <p:cNvPr id="17" name="Picture 16"/>
          <p:cNvPicPr/>
          <p:nvPr/>
        </p:nvPicPr>
        <p:blipFill>
          <a:blip r:embed="rId7">
            <a:extLst>
              <a:ext uri="{28A0092B-C50C-407E-A947-70E740481C1C}">
                <a14:useLocalDpi xmlns:a14="http://schemas.microsoft.com/office/drawing/2010/main" val="0"/>
              </a:ext>
            </a:extLst>
          </a:blip>
          <a:stretch>
            <a:fillRect/>
          </a:stretch>
        </p:blipFill>
        <p:spPr>
          <a:xfrm>
            <a:off x="9650177" y="313368"/>
            <a:ext cx="2202516" cy="1340566"/>
          </a:xfrm>
          <a:prstGeom prst="rect">
            <a:avLst/>
          </a:prstGeom>
        </p:spPr>
      </p:pic>
      <p:sp>
        <p:nvSpPr>
          <p:cNvPr id="5" name="TextBox 4">
            <a:extLst>
              <a:ext uri="{FF2B5EF4-FFF2-40B4-BE49-F238E27FC236}">
                <a16:creationId xmlns:a16="http://schemas.microsoft.com/office/drawing/2014/main" id="{A75B6ACD-01D2-47A5-A237-DD46DF813486}"/>
              </a:ext>
            </a:extLst>
          </p:cNvPr>
          <p:cNvSpPr txBox="1"/>
          <p:nvPr/>
        </p:nvSpPr>
        <p:spPr>
          <a:xfrm>
            <a:off x="9498262" y="1983614"/>
            <a:ext cx="2498355" cy="2062103"/>
          </a:xfrm>
          <a:prstGeom prst="rect">
            <a:avLst/>
          </a:prstGeom>
          <a:noFill/>
        </p:spPr>
        <p:txBody>
          <a:bodyPr wrap="square" rtlCol="0">
            <a:spAutoFit/>
          </a:bodyPr>
          <a:lstStyle/>
          <a:p>
            <a:pPr algn="ctr"/>
            <a:r>
              <a:rPr lang="en-US" sz="2400" b="1" u="sng" dirty="0">
                <a:solidFill>
                  <a:schemeClr val="bg1"/>
                </a:solidFill>
                <a:latin typeface="Arial" panose="020B0604020202020204" pitchFamily="34" charset="0"/>
                <a:cs typeface="Arial" panose="020B0604020202020204" pitchFamily="34" charset="0"/>
              </a:rPr>
              <a:t>Webinar</a:t>
            </a:r>
          </a:p>
          <a:p>
            <a:pPr algn="ctr"/>
            <a:r>
              <a:rPr lang="en-US" sz="800" b="1" dirty="0">
                <a:solidFill>
                  <a:schemeClr val="bg1"/>
                </a:solidFill>
                <a:latin typeface="Arial" panose="020B0604020202020204" pitchFamily="34" charset="0"/>
                <a:cs typeface="Arial" panose="020B0604020202020204" pitchFamily="34" charset="0"/>
              </a:rPr>
              <a:t>   </a:t>
            </a:r>
          </a:p>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Government Resources to Increase Your Export Sales</a:t>
            </a:r>
            <a:endParaRPr lang="en-US" sz="2400" i="1" dirty="0">
              <a:solidFill>
                <a:schemeClr val="bg1"/>
              </a:solidFill>
            </a:endParaRPr>
          </a:p>
        </p:txBody>
      </p:sp>
      <p:sp>
        <p:nvSpPr>
          <p:cNvPr id="8" name="TextBox 7">
            <a:extLst>
              <a:ext uri="{FF2B5EF4-FFF2-40B4-BE49-F238E27FC236}">
                <a16:creationId xmlns:a16="http://schemas.microsoft.com/office/drawing/2014/main" id="{7C15C604-2E63-42FE-9E31-05A74665ADA3}"/>
              </a:ext>
            </a:extLst>
          </p:cNvPr>
          <p:cNvSpPr txBox="1"/>
          <p:nvPr/>
        </p:nvSpPr>
        <p:spPr>
          <a:xfrm flipH="1">
            <a:off x="9687441" y="4203897"/>
            <a:ext cx="2248687" cy="738664"/>
          </a:xfrm>
          <a:prstGeom prst="rect">
            <a:avLst/>
          </a:prstGeom>
          <a:noFill/>
        </p:spPr>
        <p:txBody>
          <a:bodyPr wrap="square" rtlCol="0">
            <a:spAutoFit/>
          </a:bodyPr>
          <a:lstStyle/>
          <a:p>
            <a:r>
              <a:rPr lang="en-US" sz="2400" dirty="0">
                <a:solidFill>
                  <a:schemeClr val="bg1"/>
                </a:solidFill>
              </a:rPr>
              <a:t>October 3, 2019</a:t>
            </a:r>
          </a:p>
          <a:p>
            <a:endParaRPr lang="en-US" dirty="0"/>
          </a:p>
        </p:txBody>
      </p:sp>
      <p:sp>
        <p:nvSpPr>
          <p:cNvPr id="10" name="Rectangle 9">
            <a:extLst>
              <a:ext uri="{FF2B5EF4-FFF2-40B4-BE49-F238E27FC236}">
                <a16:creationId xmlns:a16="http://schemas.microsoft.com/office/drawing/2014/main" id="{217FAB1A-C8A6-4A24-8A90-E5A259A84854}"/>
              </a:ext>
            </a:extLst>
          </p:cNvPr>
          <p:cNvSpPr/>
          <p:nvPr/>
        </p:nvSpPr>
        <p:spPr>
          <a:xfrm>
            <a:off x="1200871" y="2110538"/>
            <a:ext cx="9633999" cy="292926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Discover online tools to access data and help find new markets</a:t>
            </a:r>
          </a:p>
          <a:p>
            <a:pPr marL="457200" indent="-4572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Assist in finding new buyers</a:t>
            </a:r>
          </a:p>
          <a:p>
            <a:pPr marL="457200" indent="-4572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Support with finance deals</a:t>
            </a:r>
          </a:p>
          <a:p>
            <a:pPr marL="457200" indent="-4572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Minimize nonpayment risks</a:t>
            </a:r>
          </a:p>
          <a:p>
            <a:pPr>
              <a:lnSpc>
                <a:spcPct val="110000"/>
              </a:lnSpc>
            </a:pPr>
            <a:endParaRPr lang="en-US" sz="2400" b="1" dirty="0">
              <a:solidFill>
                <a:srgbClr val="002060"/>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FA55713-9192-C047-9C4B-79250B366ED2}"/>
              </a:ext>
            </a:extLst>
          </p:cNvPr>
          <p:cNvSpPr txBox="1">
            <a:spLocks/>
          </p:cNvSpPr>
          <p:nvPr/>
        </p:nvSpPr>
        <p:spPr>
          <a:xfrm>
            <a:off x="390126" y="463002"/>
            <a:ext cx="8722877" cy="60237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5000"/>
              </a:lnSpc>
            </a:pPr>
            <a:r>
              <a:rPr lang="en-US" sz="4400" b="1" dirty="0">
                <a:solidFill>
                  <a:srgbClr val="002060"/>
                </a:solidFill>
                <a:latin typeface="Arial" panose="020B0604020202020204" pitchFamily="34" charset="0"/>
                <a:cs typeface="Arial" panose="020B0604020202020204" pitchFamily="34" charset="0"/>
              </a:rPr>
              <a:t>Celebrating Manufacturing Day</a:t>
            </a:r>
          </a:p>
        </p:txBody>
      </p:sp>
    </p:spTree>
    <p:extLst>
      <p:ext uri="{BB962C8B-B14F-4D97-AF65-F5344CB8AC3E}">
        <p14:creationId xmlns:p14="http://schemas.microsoft.com/office/powerpoint/2010/main" val="200641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6266" y="1637165"/>
            <a:ext cx="10529888" cy="6001643"/>
          </a:xfrm>
          <a:prstGeom prst="rect">
            <a:avLst/>
          </a:prstGeom>
        </p:spPr>
        <p:txBody>
          <a:bodyPr wrap="square">
            <a:spAutoFit/>
          </a:bodyPr>
          <a:lstStyle/>
          <a:p>
            <a:r>
              <a:rPr lang="en-US" sz="2400" dirty="0">
                <a:latin typeface="Arial" pitchFamily="34" charset="0"/>
                <a:cs typeface="Arial" pitchFamily="34" charset="0"/>
              </a:rPr>
              <a:t>Host:			Omari Wooden, Assistant Division Chief</a:t>
            </a:r>
          </a:p>
          <a:p>
            <a:r>
              <a:rPr lang="en-US" sz="2400" dirty="0">
                <a:latin typeface="Arial" pitchFamily="34" charset="0"/>
                <a:cs typeface="Arial" pitchFamily="34" charset="0"/>
              </a:rPr>
              <a:t>			U.S. Census Bureau</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Remarks:		David Glaccum. Associate Administrator</a:t>
            </a:r>
          </a:p>
          <a:p>
            <a:r>
              <a:rPr lang="en-US" sz="2400" dirty="0">
                <a:latin typeface="Arial" pitchFamily="34" charset="0"/>
                <a:cs typeface="Arial" pitchFamily="34" charset="0"/>
              </a:rPr>
              <a:t>			U.S. Small Business Administration</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Kevin Scott</a:t>
            </a:r>
          </a:p>
          <a:p>
            <a:r>
              <a:rPr lang="en-US" sz="2400" dirty="0">
                <a:latin typeface="Arial" pitchFamily="34" charset="0"/>
                <a:cs typeface="Arial" pitchFamily="34" charset="0"/>
              </a:rPr>
              <a:t>			National Association of Manufacturers</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			</a:t>
            </a:r>
          </a:p>
        </p:txBody>
      </p:sp>
      <p:sp>
        <p:nvSpPr>
          <p:cNvPr id="13" name="Rectangle 2"/>
          <p:cNvSpPr txBox="1">
            <a:spLocks noChangeArrowheads="1"/>
          </p:cNvSpPr>
          <p:nvPr/>
        </p:nvSpPr>
        <p:spPr>
          <a:xfrm>
            <a:off x="606266" y="348000"/>
            <a:ext cx="875538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a:defRPr/>
            </a:pPr>
            <a:r>
              <a:rPr lang="en-US" b="1" dirty="0">
                <a:solidFill>
                  <a:srgbClr val="002060"/>
                </a:solidFill>
              </a:rPr>
              <a:t>Today’s Speakers</a:t>
            </a:r>
            <a:endParaRPr lang="en-US" sz="3600" b="1" dirty="0">
              <a:solidFill>
                <a:srgbClr val="002060"/>
              </a:solidFill>
            </a:endParaRPr>
          </a:p>
        </p:txBody>
      </p:sp>
      <p:pic>
        <p:nvPicPr>
          <p:cNvPr id="7" name="Picture 6">
            <a:extLst>
              <a:ext uri="{FF2B5EF4-FFF2-40B4-BE49-F238E27FC236}">
                <a16:creationId xmlns:a16="http://schemas.microsoft.com/office/drawing/2014/main" id="{82AE98A8-69D2-40E9-AA18-6FBA9C792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022" y="1501881"/>
            <a:ext cx="1354339" cy="1360386"/>
          </a:xfrm>
          <a:prstGeom prst="rect">
            <a:avLst/>
          </a:prstGeom>
        </p:spPr>
      </p:pic>
      <p:pic>
        <p:nvPicPr>
          <p:cNvPr id="9" name="Picture 8">
            <a:extLst>
              <a:ext uri="{FF2B5EF4-FFF2-40B4-BE49-F238E27FC236}">
                <a16:creationId xmlns:a16="http://schemas.microsoft.com/office/drawing/2014/main" id="{BF90B1B9-4E0A-4166-90C0-92D95BD8FF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476" y="3089729"/>
            <a:ext cx="1328683" cy="1444171"/>
          </a:xfrm>
          <a:prstGeom prst="rect">
            <a:avLst/>
          </a:prstGeom>
        </p:spPr>
      </p:pic>
      <p:pic>
        <p:nvPicPr>
          <p:cNvPr id="12" name="Picture 11">
            <a:extLst>
              <a:ext uri="{FF2B5EF4-FFF2-40B4-BE49-F238E27FC236}">
                <a16:creationId xmlns:a16="http://schemas.microsoft.com/office/drawing/2014/main" id="{CE600CA7-54CC-4B2B-BCDA-5906BC7D9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6022" y="4988827"/>
            <a:ext cx="1340132" cy="1457198"/>
          </a:xfrm>
          <a:prstGeom prst="rect">
            <a:avLst/>
          </a:prstGeom>
        </p:spPr>
      </p:pic>
      <p:pic>
        <p:nvPicPr>
          <p:cNvPr id="18" name="Picture 17">
            <a:extLst>
              <a:ext uri="{FF2B5EF4-FFF2-40B4-BE49-F238E27FC236}">
                <a16:creationId xmlns:a16="http://schemas.microsoft.com/office/drawing/2014/main" id="{706BB9A8-69B7-45F8-AC74-37E59D7C88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834" y="5966299"/>
            <a:ext cx="1535158" cy="602310"/>
          </a:xfrm>
          <a:prstGeom prst="rect">
            <a:avLst/>
          </a:prstGeom>
        </p:spPr>
      </p:pic>
      <p:pic>
        <p:nvPicPr>
          <p:cNvPr id="19" name="Picture 18">
            <a:extLst>
              <a:ext uri="{FF2B5EF4-FFF2-40B4-BE49-F238E27FC236}">
                <a16:creationId xmlns:a16="http://schemas.microsoft.com/office/drawing/2014/main" id="{F0EF8386-5230-4A1F-9C79-AEA1773C5690}"/>
              </a:ext>
            </a:extLst>
          </p:cNvPr>
          <p:cNvPicPr>
            <a:picLocks noChangeAspect="1"/>
          </p:cNvPicPr>
          <p:nvPr/>
        </p:nvPicPr>
        <p:blipFill>
          <a:blip r:embed="rId7"/>
          <a:stretch>
            <a:fillRect/>
          </a:stretch>
        </p:blipFill>
        <p:spPr>
          <a:xfrm>
            <a:off x="4912170" y="5912593"/>
            <a:ext cx="1739520" cy="769871"/>
          </a:xfrm>
          <a:prstGeom prst="rect">
            <a:avLst/>
          </a:prstGeom>
        </p:spPr>
      </p:pic>
      <p:pic>
        <p:nvPicPr>
          <p:cNvPr id="20" name="Picture 19">
            <a:extLst>
              <a:ext uri="{FF2B5EF4-FFF2-40B4-BE49-F238E27FC236}">
                <a16:creationId xmlns:a16="http://schemas.microsoft.com/office/drawing/2014/main" id="{1CCFA67C-420D-4602-8EF8-B6D8A8D20A69}"/>
              </a:ext>
            </a:extLst>
          </p:cNvPr>
          <p:cNvPicPr>
            <a:picLocks noChangeAspect="1"/>
          </p:cNvPicPr>
          <p:nvPr/>
        </p:nvPicPr>
        <p:blipFill>
          <a:blip r:embed="rId8"/>
          <a:stretch>
            <a:fillRect/>
          </a:stretch>
        </p:blipFill>
        <p:spPr>
          <a:xfrm>
            <a:off x="2322846" y="5864416"/>
            <a:ext cx="792190" cy="866227"/>
          </a:xfrm>
          <a:prstGeom prst="rect">
            <a:avLst/>
          </a:prstGeom>
        </p:spPr>
      </p:pic>
      <p:pic>
        <p:nvPicPr>
          <p:cNvPr id="21" name="Picture 20">
            <a:extLst>
              <a:ext uri="{FF2B5EF4-FFF2-40B4-BE49-F238E27FC236}">
                <a16:creationId xmlns:a16="http://schemas.microsoft.com/office/drawing/2014/main" id="{27A56154-4DAA-4978-B1F5-A8EECA7A8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6863" y="5978339"/>
            <a:ext cx="1020131" cy="602311"/>
          </a:xfrm>
          <a:prstGeom prst="rect">
            <a:avLst/>
          </a:prstGeom>
        </p:spPr>
      </p:pic>
    </p:spTree>
    <p:extLst>
      <p:ext uri="{BB962C8B-B14F-4D97-AF65-F5344CB8AC3E}">
        <p14:creationId xmlns:p14="http://schemas.microsoft.com/office/powerpoint/2010/main" val="145696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731696-5F2D-4E8B-A6AF-77CDBA8D16C4}"/>
              </a:ext>
            </a:extLst>
          </p:cNvPr>
          <p:cNvPicPr>
            <a:picLocks noChangeAspect="1"/>
          </p:cNvPicPr>
          <p:nvPr/>
        </p:nvPicPr>
        <p:blipFill>
          <a:blip r:embed="rId3"/>
          <a:stretch>
            <a:fillRect/>
          </a:stretch>
        </p:blipFill>
        <p:spPr>
          <a:xfrm>
            <a:off x="6091237" y="3424237"/>
            <a:ext cx="9525" cy="9525"/>
          </a:xfrm>
          <a:prstGeom prst="rect">
            <a:avLst/>
          </a:prstGeom>
        </p:spPr>
      </p:pic>
      <p:sp>
        <p:nvSpPr>
          <p:cNvPr id="5" name="Title 1">
            <a:extLst>
              <a:ext uri="{FF2B5EF4-FFF2-40B4-BE49-F238E27FC236}">
                <a16:creationId xmlns:a16="http://schemas.microsoft.com/office/drawing/2014/main" id="{7E76D728-DB08-4628-8EFB-0C481152CD72}"/>
              </a:ext>
            </a:extLst>
          </p:cNvPr>
          <p:cNvSpPr>
            <a:spLocks noGrp="1"/>
          </p:cNvSpPr>
          <p:nvPr>
            <p:ph type="title"/>
          </p:nvPr>
        </p:nvSpPr>
        <p:spPr>
          <a:xfrm>
            <a:off x="613348" y="267530"/>
            <a:ext cx="10515600" cy="1325563"/>
          </a:xfrm>
        </p:spPr>
        <p:txBody>
          <a:bodyPr>
            <a:normAutofit/>
          </a:bodyPr>
          <a:lstStyle/>
          <a:p>
            <a:r>
              <a:rPr lang="en-US" sz="4000" dirty="0">
                <a:solidFill>
                  <a:srgbClr val="002060"/>
                </a:solidFill>
              </a:rPr>
              <a:t>Why Manufacturing Day?</a:t>
            </a:r>
          </a:p>
        </p:txBody>
      </p:sp>
      <p:sp>
        <p:nvSpPr>
          <p:cNvPr id="7" name="Content Placeholder 2">
            <a:extLst>
              <a:ext uri="{FF2B5EF4-FFF2-40B4-BE49-F238E27FC236}">
                <a16:creationId xmlns:a16="http://schemas.microsoft.com/office/drawing/2014/main" id="{1EE95CE0-A476-4409-BCC3-CE57119543C8}"/>
              </a:ext>
            </a:extLst>
          </p:cNvPr>
          <p:cNvSpPr>
            <a:spLocks noGrp="1"/>
          </p:cNvSpPr>
          <p:nvPr>
            <p:ph sz="half" idx="1"/>
          </p:nvPr>
        </p:nvSpPr>
        <p:spPr>
          <a:xfrm>
            <a:off x="1115905" y="1855579"/>
            <a:ext cx="9510485" cy="4351338"/>
          </a:xfrm>
        </p:spPr>
        <p:txBody>
          <a:bodyPr>
            <a:normAutofit/>
          </a:bodyPr>
          <a:lstStyle/>
          <a:p>
            <a:pPr marL="0" indent="0">
              <a:buNone/>
            </a:pPr>
            <a:r>
              <a:rPr lang="en-US" sz="2400" dirty="0">
                <a:solidFill>
                  <a:srgbClr val="002060"/>
                </a:solidFill>
              </a:rPr>
              <a:t>MFG Day showcases the diverse career opportunities available in the manufacturing industry and connect with America’s current workforce. </a:t>
            </a:r>
            <a:endParaRPr lang="en-US" b="1" dirty="0">
              <a:solidFill>
                <a:srgbClr val="002060"/>
              </a:solidFill>
            </a:endParaRPr>
          </a:p>
          <a:p>
            <a:pPr lvl="0"/>
            <a:r>
              <a:rPr lang="en-US" sz="2400" dirty="0">
                <a:solidFill>
                  <a:srgbClr val="002060"/>
                </a:solidFill>
              </a:rPr>
              <a:t>The manufacturing industry is not our grandparents’ workplace</a:t>
            </a:r>
          </a:p>
          <a:p>
            <a:pPr lvl="0"/>
            <a:r>
              <a:rPr lang="en-US" sz="2400" dirty="0">
                <a:solidFill>
                  <a:srgbClr val="002060"/>
                </a:solidFill>
              </a:rPr>
              <a:t>Creators Wanted - we want to inspire the next generation of manufacturers</a:t>
            </a:r>
          </a:p>
          <a:p>
            <a:pPr lvl="0"/>
            <a:r>
              <a:rPr lang="en-US" sz="2400" dirty="0">
                <a:solidFill>
                  <a:srgbClr val="002060"/>
                </a:solidFill>
              </a:rPr>
              <a:t>Manufacturing career opportunities include high pay and exposure to cutting edge technology and innovations</a:t>
            </a:r>
          </a:p>
          <a:p>
            <a:pPr lvl="0"/>
            <a:r>
              <a:rPr lang="en-US" sz="2400" dirty="0">
                <a:solidFill>
                  <a:srgbClr val="002060"/>
                </a:solidFill>
              </a:rPr>
              <a:t>Open house and learning opportunities for a diverse audience: students, parents, educators, employees, community</a:t>
            </a:r>
          </a:p>
          <a:p>
            <a:pPr marL="0" indent="0">
              <a:buNone/>
            </a:pPr>
            <a:endParaRPr lang="en-US" dirty="0"/>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E374AB01-9307-403C-A65A-7654CAEE84C3}"/>
              </a:ext>
            </a:extLst>
          </p:cNvPr>
          <p:cNvPicPr/>
          <p:nvPr/>
        </p:nvPicPr>
        <p:blipFill>
          <a:blip r:embed="rId4">
            <a:extLst>
              <a:ext uri="{28A0092B-C50C-407E-A947-70E740481C1C}">
                <a14:useLocalDpi xmlns:a14="http://schemas.microsoft.com/office/drawing/2010/main" val="0"/>
              </a:ext>
            </a:extLst>
          </a:blip>
          <a:stretch>
            <a:fillRect/>
          </a:stretch>
        </p:blipFill>
        <p:spPr>
          <a:xfrm>
            <a:off x="9525132" y="252527"/>
            <a:ext cx="2202516" cy="1340566"/>
          </a:xfrm>
          <a:prstGeom prst="rect">
            <a:avLst/>
          </a:prstGeom>
        </p:spPr>
      </p:pic>
    </p:spTree>
    <p:extLst>
      <p:ext uri="{BB962C8B-B14F-4D97-AF65-F5344CB8AC3E}">
        <p14:creationId xmlns:p14="http://schemas.microsoft.com/office/powerpoint/2010/main" val="164167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457283"/>
            <a:ext cx="10529888" cy="5632311"/>
          </a:xfrm>
          <a:prstGeom prst="rect">
            <a:avLst/>
          </a:prstGeom>
        </p:spPr>
        <p:txBody>
          <a:bodyPr wrap="square">
            <a:spAutoFit/>
          </a:bodyPr>
          <a:lstStyle/>
          <a:p>
            <a:r>
              <a:rPr lang="en-US" sz="2400" dirty="0">
                <a:latin typeface="Arial" pitchFamily="34" charset="0"/>
                <a:cs typeface="Arial" pitchFamily="34" charset="0"/>
              </a:rPr>
              <a:t>		Tasha Jamaluddin, Managing Director</a:t>
            </a:r>
          </a:p>
          <a:p>
            <a:r>
              <a:rPr lang="en-US" sz="2400" dirty="0">
                <a:latin typeface="Arial" pitchFamily="34" charset="0"/>
                <a:cs typeface="Arial" pitchFamily="34" charset="0"/>
              </a:rPr>
              <a:t>		Epcon Industrial Systems</a:t>
            </a: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William Scott, Vice President of Finance</a:t>
            </a:r>
          </a:p>
          <a:p>
            <a:r>
              <a:rPr lang="en-US" sz="2400" dirty="0">
                <a:latin typeface="Arial" pitchFamily="34" charset="0"/>
                <a:cs typeface="Arial" pitchFamily="34" charset="0"/>
              </a:rPr>
              <a:t>		AirFixture</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Julie Detmering, Export Manager</a:t>
            </a:r>
          </a:p>
          <a:p>
            <a:r>
              <a:rPr lang="en-US" sz="2400" dirty="0">
                <a:latin typeface="Arial" pitchFamily="34" charset="0"/>
                <a:cs typeface="Arial" pitchFamily="34" charset="0"/>
              </a:rPr>
              <a:t>		Equilibar</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r>
              <a:rPr lang="en-US" sz="2400" dirty="0">
                <a:latin typeface="Arial" pitchFamily="34" charset="0"/>
                <a:cs typeface="Arial" pitchFamily="34" charset="0"/>
              </a:rPr>
              <a:t>			</a:t>
            </a:r>
          </a:p>
        </p:txBody>
      </p:sp>
      <p:sp>
        <p:nvSpPr>
          <p:cNvPr id="13" name="Rectangle 2"/>
          <p:cNvSpPr txBox="1">
            <a:spLocks noChangeArrowheads="1"/>
          </p:cNvSpPr>
          <p:nvPr/>
        </p:nvSpPr>
        <p:spPr>
          <a:xfrm>
            <a:off x="606266" y="389305"/>
            <a:ext cx="875538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a:defRPr/>
            </a:pPr>
            <a:r>
              <a:rPr lang="en-US" b="1" dirty="0">
                <a:solidFill>
                  <a:srgbClr val="002060"/>
                </a:solidFill>
                <a:effectLst>
                  <a:outerShdw blurRad="38100" dist="38100" dir="2700000" algn="tl">
                    <a:srgbClr val="C0C0C0"/>
                  </a:outerShdw>
                </a:effectLst>
              </a:rPr>
              <a:t>Featured Manufacturers</a:t>
            </a:r>
            <a:endParaRPr lang="en-US" sz="3600" b="1" dirty="0">
              <a:solidFill>
                <a:srgbClr val="002060"/>
              </a:solidFill>
              <a:effectLst>
                <a:outerShdw blurRad="38100" dist="38100" dir="2700000" algn="tl">
                  <a:srgbClr val="C0C0C0"/>
                </a:outerShdw>
              </a:effectLst>
            </a:endParaRPr>
          </a:p>
        </p:txBody>
      </p:sp>
      <p:pic>
        <p:nvPicPr>
          <p:cNvPr id="18" name="Picture 17">
            <a:extLst>
              <a:ext uri="{FF2B5EF4-FFF2-40B4-BE49-F238E27FC236}">
                <a16:creationId xmlns:a16="http://schemas.microsoft.com/office/drawing/2014/main" id="{706BB9A8-69B7-45F8-AC74-37E59D7C8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34" y="5966299"/>
            <a:ext cx="1535158" cy="602310"/>
          </a:xfrm>
          <a:prstGeom prst="rect">
            <a:avLst/>
          </a:prstGeom>
        </p:spPr>
      </p:pic>
      <p:pic>
        <p:nvPicPr>
          <p:cNvPr id="19" name="Picture 18">
            <a:extLst>
              <a:ext uri="{FF2B5EF4-FFF2-40B4-BE49-F238E27FC236}">
                <a16:creationId xmlns:a16="http://schemas.microsoft.com/office/drawing/2014/main" id="{F0EF8386-5230-4A1F-9C79-AEA1773C5690}"/>
              </a:ext>
            </a:extLst>
          </p:cNvPr>
          <p:cNvPicPr>
            <a:picLocks noChangeAspect="1"/>
          </p:cNvPicPr>
          <p:nvPr/>
        </p:nvPicPr>
        <p:blipFill>
          <a:blip r:embed="rId4"/>
          <a:stretch>
            <a:fillRect/>
          </a:stretch>
        </p:blipFill>
        <p:spPr>
          <a:xfrm>
            <a:off x="4912170" y="5912593"/>
            <a:ext cx="1739520" cy="769871"/>
          </a:xfrm>
          <a:prstGeom prst="rect">
            <a:avLst/>
          </a:prstGeom>
        </p:spPr>
      </p:pic>
      <p:pic>
        <p:nvPicPr>
          <p:cNvPr id="20" name="Picture 19">
            <a:extLst>
              <a:ext uri="{FF2B5EF4-FFF2-40B4-BE49-F238E27FC236}">
                <a16:creationId xmlns:a16="http://schemas.microsoft.com/office/drawing/2014/main" id="{1CCFA67C-420D-4602-8EF8-B6D8A8D20A69}"/>
              </a:ext>
            </a:extLst>
          </p:cNvPr>
          <p:cNvPicPr>
            <a:picLocks noChangeAspect="1"/>
          </p:cNvPicPr>
          <p:nvPr/>
        </p:nvPicPr>
        <p:blipFill>
          <a:blip r:embed="rId5"/>
          <a:stretch>
            <a:fillRect/>
          </a:stretch>
        </p:blipFill>
        <p:spPr>
          <a:xfrm>
            <a:off x="2322846" y="5864416"/>
            <a:ext cx="792190" cy="866227"/>
          </a:xfrm>
          <a:prstGeom prst="rect">
            <a:avLst/>
          </a:prstGeom>
        </p:spPr>
      </p:pic>
      <p:pic>
        <p:nvPicPr>
          <p:cNvPr id="21" name="Picture 20">
            <a:extLst>
              <a:ext uri="{FF2B5EF4-FFF2-40B4-BE49-F238E27FC236}">
                <a16:creationId xmlns:a16="http://schemas.microsoft.com/office/drawing/2014/main" id="{27A56154-4DAA-4978-B1F5-A8EECA7A80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863" y="5978339"/>
            <a:ext cx="1020131" cy="602311"/>
          </a:xfrm>
          <a:prstGeom prst="rect">
            <a:avLst/>
          </a:prstGeom>
        </p:spPr>
      </p:pic>
      <p:pic>
        <p:nvPicPr>
          <p:cNvPr id="15" name="Picture 14">
            <a:extLst>
              <a:ext uri="{FF2B5EF4-FFF2-40B4-BE49-F238E27FC236}">
                <a16:creationId xmlns:a16="http://schemas.microsoft.com/office/drawing/2014/main" id="{C48CD41B-86BB-4D4B-AB94-9ECC4FF4D3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4216" y="2641106"/>
            <a:ext cx="1573467" cy="1744217"/>
          </a:xfrm>
          <a:prstGeom prst="rect">
            <a:avLst/>
          </a:prstGeom>
        </p:spPr>
      </p:pic>
      <p:pic>
        <p:nvPicPr>
          <p:cNvPr id="16" name="Picture 15">
            <a:extLst>
              <a:ext uri="{FF2B5EF4-FFF2-40B4-BE49-F238E27FC236}">
                <a16:creationId xmlns:a16="http://schemas.microsoft.com/office/drawing/2014/main" id="{CF1D360B-2554-4C1A-841C-DF29EEBCF9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4216" y="4562017"/>
            <a:ext cx="1569760" cy="1619961"/>
          </a:xfrm>
          <a:prstGeom prst="rect">
            <a:avLst/>
          </a:prstGeom>
        </p:spPr>
      </p:pic>
      <p:pic>
        <p:nvPicPr>
          <p:cNvPr id="3" name="Picture 2">
            <a:extLst>
              <a:ext uri="{FF2B5EF4-FFF2-40B4-BE49-F238E27FC236}">
                <a16:creationId xmlns:a16="http://schemas.microsoft.com/office/drawing/2014/main" id="{872D7D4B-8D9F-45C7-8B13-D9B2A9F62C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42064" y="909450"/>
            <a:ext cx="1641911" cy="1554962"/>
          </a:xfrm>
          <a:prstGeom prst="rect">
            <a:avLst/>
          </a:prstGeom>
        </p:spPr>
      </p:pic>
    </p:spTree>
    <p:extLst>
      <p:ext uri="{BB962C8B-B14F-4D97-AF65-F5344CB8AC3E}">
        <p14:creationId xmlns:p14="http://schemas.microsoft.com/office/powerpoint/2010/main" val="176046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6266" y="1637165"/>
            <a:ext cx="10529888" cy="3046988"/>
          </a:xfrm>
          <a:prstGeom prst="rect">
            <a:avLst/>
          </a:prstGeom>
        </p:spPr>
        <p:txBody>
          <a:bodyPr wrap="square">
            <a:spAutoFit/>
          </a:bodyPr>
          <a:lstStyle/>
          <a:p>
            <a:r>
              <a:rPr lang="en-US" sz="2400" dirty="0">
                <a:latin typeface="Arial" pitchFamily="34" charset="0"/>
                <a:cs typeface="Arial" pitchFamily="34" charset="0"/>
              </a:rPr>
              <a:t>Presenters: 			</a:t>
            </a:r>
          </a:p>
          <a:p>
            <a:r>
              <a:rPr lang="en-US" sz="2400" dirty="0">
                <a:latin typeface="Arial" pitchFamily="34" charset="0"/>
                <a:cs typeface="Arial" pitchFamily="34" charset="0"/>
              </a:rPr>
              <a:t>			</a:t>
            </a: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a:t>
            </a:r>
          </a:p>
          <a:p>
            <a:endParaRPr lang="en-US" sz="2400" dirty="0">
              <a:latin typeface="Arial" pitchFamily="34" charset="0"/>
              <a:cs typeface="Arial" pitchFamily="34" charset="0"/>
            </a:endParaRPr>
          </a:p>
          <a:p>
            <a:r>
              <a:rPr lang="en-US" sz="2400" dirty="0">
                <a:latin typeface="Arial" pitchFamily="34" charset="0"/>
                <a:cs typeface="Arial" pitchFamily="34" charset="0"/>
              </a:rPr>
              <a:t>			</a:t>
            </a:r>
          </a:p>
          <a:p>
            <a:r>
              <a:rPr lang="en-US" sz="2400" dirty="0">
                <a:latin typeface="Arial" pitchFamily="34" charset="0"/>
                <a:cs typeface="Arial" pitchFamily="34" charset="0"/>
              </a:rPr>
              <a:t>			</a:t>
            </a:r>
          </a:p>
        </p:txBody>
      </p:sp>
      <p:sp>
        <p:nvSpPr>
          <p:cNvPr id="11" name="Line 4"/>
          <p:cNvSpPr>
            <a:spLocks noChangeShapeType="1"/>
          </p:cNvSpPr>
          <p:nvPr/>
        </p:nvSpPr>
        <p:spPr bwMode="auto">
          <a:xfrm flipV="1">
            <a:off x="2091317" y="1409701"/>
            <a:ext cx="8229600" cy="0"/>
          </a:xfrm>
          <a:prstGeom prst="line">
            <a:avLst/>
          </a:prstGeom>
          <a:noFill/>
          <a:ln w="38100">
            <a:solidFill>
              <a:schemeClr val="tx1"/>
            </a:solidFill>
            <a:round/>
            <a:headEnd/>
            <a:tailEnd/>
          </a:ln>
        </p:spPr>
        <p:txBody>
          <a:bodyPr/>
          <a:lstStyle/>
          <a:p>
            <a:endParaRPr lang="en-US" dirty="0"/>
          </a:p>
        </p:txBody>
      </p:sp>
      <p:graphicFrame>
        <p:nvGraphicFramePr>
          <p:cNvPr id="2" name="Object 1">
            <a:hlinkClick r:id="" action="ppaction://ole?verb=0"/>
            <a:extLst>
              <a:ext uri="{FF2B5EF4-FFF2-40B4-BE49-F238E27FC236}">
                <a16:creationId xmlns:a16="http://schemas.microsoft.com/office/drawing/2014/main" id="{29F6D205-D9F3-4814-B6FC-F7410F46ACE4}"/>
              </a:ext>
            </a:extLst>
          </p:cNvPr>
          <p:cNvGraphicFramePr>
            <a:graphicFrameLocks noChangeAspect="1"/>
          </p:cNvGraphicFramePr>
          <p:nvPr>
            <p:extLst>
              <p:ext uri="{D42A27DB-BD31-4B8C-83A1-F6EECF244321}">
                <p14:modId xmlns:p14="http://schemas.microsoft.com/office/powerpoint/2010/main" val="1261867244"/>
              </p:ext>
            </p:extLst>
          </p:nvPr>
        </p:nvGraphicFramePr>
        <p:xfrm>
          <a:off x="-14573" y="0"/>
          <a:ext cx="12194160" cy="6858000"/>
        </p:xfrm>
        <a:graphic>
          <a:graphicData uri="http://schemas.openxmlformats.org/presentationml/2006/ole">
            <mc:AlternateContent xmlns:mc="http://schemas.openxmlformats.org/markup-compatibility/2006">
              <mc:Choice xmlns:v="urn:schemas-microsoft-com:vml" Requires="v">
                <p:oleObj spid="_x0000_s1028" name="Presentation" r:id="rId4" imgW="3117994" imgH="1752769" progId="PowerPoint.Show.12">
                  <p:embed/>
                </p:oleObj>
              </mc:Choice>
              <mc:Fallback>
                <p:oleObj name="Presentation" r:id="rId4" imgW="3117994" imgH="1752769" progId="PowerPoint.Show.12">
                  <p:embed/>
                  <p:pic>
                    <p:nvPicPr>
                      <p:cNvPr id="2" name="Object 1">
                        <a:hlinkClick r:id="" action="ppaction://ole?verb=0"/>
                        <a:extLst>
                          <a:ext uri="{FF2B5EF4-FFF2-40B4-BE49-F238E27FC236}">
                            <a16:creationId xmlns:a16="http://schemas.microsoft.com/office/drawing/2014/main" id="{29F6D205-D9F3-4814-B6FC-F7410F46ACE4}"/>
                          </a:ext>
                        </a:extLst>
                      </p:cNvPr>
                      <p:cNvPicPr/>
                      <p:nvPr/>
                    </p:nvPicPr>
                    <p:blipFill>
                      <a:blip r:embed="rId5"/>
                      <a:stretch>
                        <a:fillRect/>
                      </a:stretch>
                    </p:blipFill>
                    <p:spPr>
                      <a:xfrm>
                        <a:off x="-14573" y="0"/>
                        <a:ext cx="12194160" cy="6858000"/>
                      </a:xfrm>
                      <a:prstGeom prst="rect">
                        <a:avLst/>
                      </a:prstGeom>
                    </p:spPr>
                  </p:pic>
                </p:oleObj>
              </mc:Fallback>
            </mc:AlternateContent>
          </a:graphicData>
        </a:graphic>
      </p:graphicFrame>
    </p:spTree>
    <p:extLst>
      <p:ext uri="{BB962C8B-B14F-4D97-AF65-F5344CB8AC3E}">
        <p14:creationId xmlns:p14="http://schemas.microsoft.com/office/powerpoint/2010/main" val="117133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0628-B0FA-4D31-9C89-9FD9C65EACBB}"/>
              </a:ext>
            </a:extLst>
          </p:cNvPr>
          <p:cNvSpPr>
            <a:spLocks noGrp="1"/>
          </p:cNvSpPr>
          <p:nvPr>
            <p:ph type="ctrTitle"/>
          </p:nvPr>
        </p:nvSpPr>
        <p:spPr>
          <a:xfrm>
            <a:off x="6676290" y="1467879"/>
            <a:ext cx="4645250" cy="3449184"/>
          </a:xfrm>
        </p:spPr>
        <p:txBody>
          <a:bodyPr anchor="b">
            <a:normAutofit fontScale="90000"/>
          </a:bodyPr>
          <a:lstStyle/>
          <a:p>
            <a:pPr algn="l"/>
            <a:r>
              <a:rPr lang="en-US" dirty="0">
                <a:solidFill>
                  <a:srgbClr val="92D050"/>
                </a:solidFill>
              </a:rPr>
              <a:t/>
            </a:r>
            <a:br>
              <a:rPr lang="en-US" dirty="0">
                <a:solidFill>
                  <a:srgbClr val="92D050"/>
                </a:solidFill>
              </a:rPr>
            </a:br>
            <a:r>
              <a:rPr lang="en-US" dirty="0">
                <a:solidFill>
                  <a:srgbClr val="92D050"/>
                </a:solidFill>
              </a:rPr>
              <a:t/>
            </a:r>
            <a:br>
              <a:rPr lang="en-US" dirty="0">
                <a:solidFill>
                  <a:srgbClr val="92D050"/>
                </a:solidFill>
              </a:rPr>
            </a:br>
            <a:r>
              <a:rPr lang="en-US" sz="3600" b="1" dirty="0"/>
              <a:t>AirFixture, LLC</a:t>
            </a:r>
            <a:r>
              <a:rPr lang="en-US" sz="2400" b="1" dirty="0">
                <a:latin typeface="+mn-lt"/>
              </a:rPr>
              <a:t/>
            </a:r>
            <a:br>
              <a:rPr lang="en-US" sz="2400" b="1" dirty="0">
                <a:latin typeface="+mn-lt"/>
              </a:rPr>
            </a:br>
            <a:r>
              <a:rPr lang="en-US" sz="3100" dirty="0"/>
              <a:t>Kansas City, Kansas</a:t>
            </a:r>
            <a:br>
              <a:rPr lang="en-US" sz="3100" dirty="0"/>
            </a:br>
            <a:r>
              <a:rPr lang="en-US" sz="2400" dirty="0">
                <a:latin typeface="+mn-lt"/>
              </a:rPr>
              <a:t/>
            </a:r>
            <a:br>
              <a:rPr lang="en-US" sz="2400" dirty="0">
                <a:latin typeface="+mn-lt"/>
              </a:rPr>
            </a:br>
            <a:r>
              <a:rPr lang="en-US" sz="2400" dirty="0"/>
              <a:t>The company designs and develops Under Floor Air Distribution equipment for commercial buildings.</a:t>
            </a:r>
            <a:r>
              <a:rPr lang="en-US" sz="2400" dirty="0">
                <a:solidFill>
                  <a:srgbClr val="92D050"/>
                </a:solidFill>
              </a:rPr>
              <a:t/>
            </a:r>
            <a:br>
              <a:rPr lang="en-US" sz="2400" dirty="0">
                <a:solidFill>
                  <a:srgbClr val="92D050"/>
                </a:solidFill>
              </a:rPr>
            </a:br>
            <a:r>
              <a:rPr lang="en-US" sz="2400" dirty="0">
                <a:solidFill>
                  <a:srgbClr val="92D050"/>
                </a:solidFill>
              </a:rPr>
              <a:t/>
            </a:r>
            <a:br>
              <a:rPr lang="en-US" sz="2400" dirty="0">
                <a:solidFill>
                  <a:srgbClr val="92D050"/>
                </a:solidFill>
              </a:rPr>
            </a:br>
            <a:r>
              <a:rPr lang="en-US" sz="2400" dirty="0">
                <a:solidFill>
                  <a:srgbClr val="92D050"/>
                </a:solidFill>
              </a:rPr>
              <a:t>AirFixture uses the SBA for working capital financing, and EXIM for export credit insurance to protect against nonpayment and offer open account credit terms to its customers.</a:t>
            </a:r>
          </a:p>
        </p:txBody>
      </p:sp>
      <p:sp>
        <p:nvSpPr>
          <p:cNvPr id="3" name="Subtitle 2">
            <a:extLst>
              <a:ext uri="{FF2B5EF4-FFF2-40B4-BE49-F238E27FC236}">
                <a16:creationId xmlns:a16="http://schemas.microsoft.com/office/drawing/2014/main" id="{BAB0B6FA-BCA0-4EDA-B041-D7FCB2FD4742}"/>
              </a:ext>
            </a:extLst>
          </p:cNvPr>
          <p:cNvSpPr>
            <a:spLocks noGrp="1"/>
          </p:cNvSpPr>
          <p:nvPr>
            <p:ph type="subTitle" idx="1"/>
          </p:nvPr>
        </p:nvSpPr>
        <p:spPr>
          <a:xfrm>
            <a:off x="4945962" y="5313600"/>
            <a:ext cx="6172782" cy="1147863"/>
          </a:xfrm>
        </p:spPr>
        <p:txBody>
          <a:bodyPr anchor="t">
            <a:normAutofit/>
          </a:bodyPr>
          <a:lstStyle/>
          <a:p>
            <a:pPr algn="l"/>
            <a:r>
              <a:rPr kumimoji="0" lang="en-US" altLang="en-US" sz="2800" b="1" i="0" u="none" strike="noStrike" cap="none" normalizeH="0" baseline="0" dirty="0">
                <a:ln>
                  <a:noFill/>
                </a:ln>
                <a:effectLst/>
                <a:ea typeface="Calibri" panose="020F0502020204030204" pitchFamily="34" charset="0"/>
              </a:rPr>
              <a:t>William Scott</a:t>
            </a:r>
            <a:r>
              <a:rPr kumimoji="0" lang="en-US" altLang="en-US" sz="2800" b="0" i="0" u="none" strike="noStrike" cap="none" normalizeH="0" baseline="0" dirty="0">
                <a:ln>
                  <a:noFill/>
                </a:ln>
                <a:effectLst/>
                <a:ea typeface="Calibri" panose="020F0502020204030204" pitchFamily="34" charset="0"/>
              </a:rPr>
              <a:t> | Vice President of Finance</a:t>
            </a:r>
            <a:r>
              <a:rPr kumimoji="0" lang="en-US" altLang="en-US" sz="2000" b="0" i="0" u="none" strike="noStrike" cap="none" normalizeH="0" baseline="0" dirty="0">
                <a:ln>
                  <a:noFill/>
                </a:ln>
                <a:effectLst/>
                <a:ea typeface="Calibri" panose="020F0502020204030204" pitchFamily="34" charset="0"/>
              </a:rPr>
              <a:t/>
            </a:r>
            <a:br>
              <a:rPr kumimoji="0" lang="en-US" altLang="en-US" sz="2000" b="0" i="0" u="none" strike="noStrike" cap="none" normalizeH="0" baseline="0" dirty="0">
                <a:ln>
                  <a:noFill/>
                </a:ln>
                <a:effectLst/>
                <a:ea typeface="Calibri" panose="020F0502020204030204" pitchFamily="34" charset="0"/>
              </a:rPr>
            </a:br>
            <a:r>
              <a:rPr lang="en-US" u="sng" dirty="0">
                <a:hlinkClick r:id="rId3">
                  <a:extLst>
                    <a:ext uri="{A12FA001-AC4F-418D-AE19-62706E023703}">
                      <ahyp:hlinkClr xmlns="" xmlns:ahyp="http://schemas.microsoft.com/office/drawing/2018/hyperlinkcolor" val="tx"/>
                    </a:ext>
                  </a:extLst>
                </a:hlinkClick>
              </a:rPr>
              <a:t>wscott@airfixture.com </a:t>
            </a:r>
            <a:r>
              <a:rPr kumimoji="0" lang="en-US" altLang="en-US" b="0" u="none" strike="noStrike" cap="none" normalizeH="0" baseline="0" dirty="0">
                <a:ln>
                  <a:noFill/>
                </a:ln>
                <a:effectLst/>
                <a:ea typeface="Calibri" panose="020F0502020204030204" pitchFamily="34" charset="0"/>
              </a:rPr>
              <a:t>|</a:t>
            </a:r>
            <a:r>
              <a:rPr kumimoji="0" lang="en-US" altLang="en-US" b="0" u="none" strike="noStrike" cap="none" normalizeH="0" baseline="0" dirty="0">
                <a:ln>
                  <a:noFill/>
                </a:ln>
                <a:effectLst/>
                <a:ea typeface="Calibri" panose="020F0502020204030204" pitchFamily="34" charset="0"/>
                <a:hlinkClick r:id="rId4">
                  <a:extLst>
                    <a:ext uri="{A12FA001-AC4F-418D-AE19-62706E023703}">
                      <ahyp:hlinkClr xmlns="" xmlns:ahyp="http://schemas.microsoft.com/office/drawing/2018/hyperlinkcolor" val="tx"/>
                    </a:ext>
                  </a:extLst>
                </a:hlinkClick>
              </a:rPr>
              <a:t>www.airfixture.com</a:t>
            </a:r>
            <a:endParaRPr kumimoji="0" lang="en-US" altLang="en-US" b="0" u="none" strike="noStrike" cap="none" normalizeH="0" baseline="0" dirty="0">
              <a:ln>
                <a:noFill/>
              </a:ln>
              <a:effectLst/>
            </a:endParaRPr>
          </a:p>
          <a:p>
            <a:pPr algn="l"/>
            <a:endParaRPr lang="en-US" sz="2000" dirty="0"/>
          </a:p>
        </p:txBody>
      </p:sp>
      <p:sp>
        <p:nvSpPr>
          <p:cNvPr id="14" name="Freeform: Shape 13">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D29FD0A-2C95-46CB-B8B4-6E2AB110DBF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669"/>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27619417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hlinkClick r:id="" action="ppaction://ole?verb=0"/>
            <a:extLst>
              <a:ext uri="{FF2B5EF4-FFF2-40B4-BE49-F238E27FC236}">
                <a16:creationId xmlns:a16="http://schemas.microsoft.com/office/drawing/2014/main" id="{CBBD25F1-01D5-49F2-AD34-381E9F5127D5}"/>
              </a:ext>
            </a:extLst>
          </p:cNvPr>
          <p:cNvGraphicFramePr>
            <a:graphicFrameLocks noChangeAspect="1"/>
          </p:cNvGraphicFramePr>
          <p:nvPr>
            <p:extLst>
              <p:ext uri="{D42A27DB-BD31-4B8C-83A1-F6EECF244321}">
                <p14:modId xmlns:p14="http://schemas.microsoft.com/office/powerpoint/2010/main" val="3627309189"/>
              </p:ext>
            </p:extLst>
          </p:nvPr>
        </p:nvGraphicFramePr>
        <p:xfrm>
          <a:off x="-76587" y="0"/>
          <a:ext cx="12443600" cy="6998108"/>
        </p:xfrm>
        <a:graphic>
          <a:graphicData uri="http://schemas.openxmlformats.org/presentationml/2006/ole">
            <mc:AlternateContent xmlns:mc="http://schemas.openxmlformats.org/markup-compatibility/2006">
              <mc:Choice xmlns:v="urn:schemas-microsoft-com:vml" Requires="v">
                <p:oleObj spid="_x0000_s2052" name="Presentation" r:id="rId4" imgW="4488136" imgH="2523699" progId="PowerPoint.Show.12">
                  <p:embed/>
                </p:oleObj>
              </mc:Choice>
              <mc:Fallback>
                <p:oleObj name="Presentation" r:id="rId4" imgW="4488136" imgH="2523699" progId="PowerPoint.Show.12">
                  <p:embed/>
                  <p:pic>
                    <p:nvPicPr>
                      <p:cNvPr id="5" name="Object 4">
                        <a:hlinkClick r:id="" action="ppaction://ole?verb=0"/>
                        <a:extLst>
                          <a:ext uri="{FF2B5EF4-FFF2-40B4-BE49-F238E27FC236}">
                            <a16:creationId xmlns:a16="http://schemas.microsoft.com/office/drawing/2014/main" id="{CBBD25F1-01D5-49F2-AD34-381E9F5127D5}"/>
                          </a:ext>
                        </a:extLst>
                      </p:cNvPr>
                      <p:cNvPicPr/>
                      <p:nvPr/>
                    </p:nvPicPr>
                    <p:blipFill>
                      <a:blip r:embed="rId5"/>
                      <a:stretch>
                        <a:fillRect/>
                      </a:stretch>
                    </p:blipFill>
                    <p:spPr>
                      <a:xfrm>
                        <a:off x="-76587" y="0"/>
                        <a:ext cx="12443600" cy="6998108"/>
                      </a:xfrm>
                      <a:prstGeom prst="rect">
                        <a:avLst/>
                      </a:prstGeom>
                    </p:spPr>
                  </p:pic>
                </p:oleObj>
              </mc:Fallback>
            </mc:AlternateContent>
          </a:graphicData>
        </a:graphic>
      </p:graphicFrame>
    </p:spTree>
    <p:extLst>
      <p:ext uri="{BB962C8B-B14F-4D97-AF65-F5344CB8AC3E}">
        <p14:creationId xmlns:p14="http://schemas.microsoft.com/office/powerpoint/2010/main" val="290138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466AA85BDE3F48ABB4F1D082619694" ma:contentTypeVersion="11" ma:contentTypeDescription="Create a new document." ma:contentTypeScope="" ma:versionID="5181733153c7ae1761ae5d8ff9f8a721">
  <xsd:schema xmlns:xsd="http://www.w3.org/2001/XMLSchema" xmlns:xs="http://www.w3.org/2001/XMLSchema" xmlns:p="http://schemas.microsoft.com/office/2006/metadata/properties" xmlns:ns3="a5c5adb2-92de-4d6a-b399-bb7854583617" xmlns:ns4="314c003f-c740-4217-8cde-d6fbda156418" targetNamespace="http://schemas.microsoft.com/office/2006/metadata/properties" ma:root="true" ma:fieldsID="b3ecdffdd9f32cdb345b579868ea3614" ns3:_="" ns4:_="">
    <xsd:import namespace="a5c5adb2-92de-4d6a-b399-bb7854583617"/>
    <xsd:import namespace="314c003f-c740-4217-8cde-d6fbda1564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5adb2-92de-4d6a-b399-bb7854583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c003f-c740-4217-8cde-d6fbda1564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6DC817-4AA6-480F-BC81-598AB46677B9}">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314c003f-c740-4217-8cde-d6fbda156418"/>
    <ds:schemaRef ds:uri="a5c5adb2-92de-4d6a-b399-bb7854583617"/>
    <ds:schemaRef ds:uri="http://schemas.microsoft.com/office/2006/metadata/properties"/>
  </ds:schemaRefs>
</ds:datastoreItem>
</file>

<file path=customXml/itemProps2.xml><?xml version="1.0" encoding="utf-8"?>
<ds:datastoreItem xmlns:ds="http://schemas.openxmlformats.org/officeDocument/2006/customXml" ds:itemID="{1EC85688-4FD4-439D-9AA0-3FC8FC43A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5adb2-92de-4d6a-b399-bb7854583617"/>
    <ds:schemaRef ds:uri="314c003f-c740-4217-8cde-d6fbda1564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D5D2CA-7C10-4B16-8FB7-09664CDB4B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2682</TotalTime>
  <Words>478</Words>
  <Application>Microsoft Office PowerPoint</Application>
  <PresentationFormat>Widescreen</PresentationFormat>
  <Paragraphs>153</Paragraphs>
  <Slides>12</Slides>
  <Notes>12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Office Theme</vt:lpstr>
      <vt:lpstr>1_Office Theme</vt:lpstr>
      <vt:lpstr>Presentation</vt:lpstr>
      <vt:lpstr>Celebrating Manufacturers and the Resources They Use  for Growing Global Sales</vt:lpstr>
      <vt:lpstr>Celebrating Manufacturing Day</vt:lpstr>
      <vt:lpstr>PowerPoint Presentation</vt:lpstr>
      <vt:lpstr>PowerPoint Presentation</vt:lpstr>
      <vt:lpstr>Why Manufacturing Day?</vt:lpstr>
      <vt:lpstr>PowerPoint Presentation</vt:lpstr>
      <vt:lpstr>PowerPoint Presentation</vt:lpstr>
      <vt:lpstr>  AirFixture, LLC Kansas City, Kansas  The company designs and develops Under Floor Air Distribution equipment for commercial buildings.  AirFixture uses the SBA for working capital financing, and EXIM for export credit insurance to protect against nonpayment and offer open account credit terms to its customers.</vt:lpstr>
      <vt:lpstr>PowerPoint Presentation</vt:lpstr>
      <vt:lpstr>PowerPoint Presentation</vt:lpstr>
      <vt:lpstr>PowerPoint Presentation</vt:lpstr>
      <vt:lpstr>Government Resources</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Omari S Wooden (CENSUS/ITMD FED)</dc:creator>
  <cp:lastModifiedBy>Timothy Van Le (CENSUS/EAD FED)</cp:lastModifiedBy>
  <cp:revision>190</cp:revision>
  <cp:lastPrinted>2019-10-03T12:27:07Z</cp:lastPrinted>
  <dcterms:created xsi:type="dcterms:W3CDTF">2018-04-13T13:58:37Z</dcterms:created>
  <dcterms:modified xsi:type="dcterms:W3CDTF">2019-10-08T17:56:31Z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0x01010053466AA85BDE3F48ABB4F1D082619694</vt:lpwstr>
  </property>
</Properties>
</file>