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4" r:id="rId5"/>
  </p:sldMasterIdLst>
  <p:notesMasterIdLst>
    <p:notesMasterId r:id="rId44"/>
  </p:notesMasterIdLst>
  <p:handoutMasterIdLst>
    <p:handoutMasterId r:id="rId45"/>
  </p:handoutMasterIdLst>
  <p:sldIdLst>
    <p:sldId id="672" r:id="rId6"/>
    <p:sldId id="728" r:id="rId7"/>
    <p:sldId id="702" r:id="rId8"/>
    <p:sldId id="704" r:id="rId9"/>
    <p:sldId id="687" r:id="rId10"/>
    <p:sldId id="682" r:id="rId11"/>
    <p:sldId id="683" r:id="rId12"/>
    <p:sldId id="684" r:id="rId13"/>
    <p:sldId id="681" r:id="rId14"/>
    <p:sldId id="685" r:id="rId15"/>
    <p:sldId id="678" r:id="rId16"/>
    <p:sldId id="686" r:id="rId17"/>
    <p:sldId id="705" r:id="rId18"/>
    <p:sldId id="706" r:id="rId19"/>
    <p:sldId id="707" r:id="rId20"/>
    <p:sldId id="708" r:id="rId21"/>
    <p:sldId id="709" r:id="rId22"/>
    <p:sldId id="710" r:id="rId23"/>
    <p:sldId id="711" r:id="rId24"/>
    <p:sldId id="712" r:id="rId25"/>
    <p:sldId id="713" r:id="rId26"/>
    <p:sldId id="714" r:id="rId27"/>
    <p:sldId id="715" r:id="rId28"/>
    <p:sldId id="716" r:id="rId29"/>
    <p:sldId id="717" r:id="rId30"/>
    <p:sldId id="718" r:id="rId31"/>
    <p:sldId id="719" r:id="rId32"/>
    <p:sldId id="720" r:id="rId33"/>
    <p:sldId id="721" r:id="rId34"/>
    <p:sldId id="722" r:id="rId35"/>
    <p:sldId id="723" r:id="rId36"/>
    <p:sldId id="724" r:id="rId37"/>
    <p:sldId id="725" r:id="rId38"/>
    <p:sldId id="726" r:id="rId39"/>
    <p:sldId id="727" r:id="rId40"/>
    <p:sldId id="676" r:id="rId41"/>
    <p:sldId id="679" r:id="rId42"/>
    <p:sldId id="703" r:id="rId43"/>
  </p:sldIdLst>
  <p:sldSz cx="9144000" cy="6858000" type="screen4x3"/>
  <p:notesSz cx="6858000" cy="2352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ri Crowley" initials="LC" lastIdx="2" clrIdx="0">
    <p:extLst>
      <p:ext uri="{19B8F6BF-5375-455C-9EA6-DF929625EA0E}">
        <p15:presenceInfo xmlns:p15="http://schemas.microsoft.com/office/powerpoint/2012/main" userId="S-1-5-21-3498073188-41754738-301997179-11060" providerId="AD"/>
      </p:ext>
    </p:extLst>
  </p:cmAuthor>
  <p:cmAuthor id="2" name="Vanessa Ambrosini" initials="VA" lastIdx="13" clrIdx="1">
    <p:extLst>
      <p:ext uri="{19B8F6BF-5375-455C-9EA6-DF929625EA0E}">
        <p15:presenceInfo xmlns:p15="http://schemas.microsoft.com/office/powerpoint/2012/main" userId="S::Vanessa.Ambrosini@trade.gov::404f75bb-fab6-4ba8-b10f-0adcc53df737" providerId="AD"/>
      </p:ext>
    </p:extLst>
  </p:cmAuthor>
  <p:cmAuthor id="3" name="Tracy Gerstle" initials="TG" lastIdx="7" clrIdx="2">
    <p:extLst>
      <p:ext uri="{19B8F6BF-5375-455C-9EA6-DF929625EA0E}">
        <p15:presenceInfo xmlns:p15="http://schemas.microsoft.com/office/powerpoint/2012/main" userId="S-1-5-21-3498073188-41754738-301997179-24164" providerId="AD"/>
      </p:ext>
    </p:extLst>
  </p:cmAuthor>
  <p:cmAuthor id="4" name="Blandine Trouille" initials="BT" lastIdx="17" clrIdx="3">
    <p:extLst>
      <p:ext uri="{19B8F6BF-5375-455C-9EA6-DF929625EA0E}">
        <p15:presenceInfo xmlns:p15="http://schemas.microsoft.com/office/powerpoint/2012/main" userId="S::Blandine.Trouille@trade.gov::bcd01039-554d-472e-862c-296a98561d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CEF99B-D4F9-4739-B379-5155C45085DB}" v="135" dt="2019-10-09T15:01:40.202"/>
    <p1510:client id="{233EA08D-F843-4550-AE8D-D584A85618E8}" v="1186" dt="2019-10-09T12:18:29.3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118" autoAdjust="0"/>
  </p:normalViewPr>
  <p:slideViewPr>
    <p:cSldViewPr>
      <p:cViewPr varScale="1">
        <p:scale>
          <a:sx n="66" d="100"/>
          <a:sy n="66" d="100"/>
        </p:scale>
        <p:origin x="2094" y="72"/>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302FD3-771E-47AF-9985-366A262355AB}"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n-US"/>
        </a:p>
      </dgm:t>
    </dgm:pt>
    <dgm:pt modelId="{B0F2CD62-0019-4225-8AB9-7C614ACCDC21}">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b="1" i="1" dirty="0"/>
            <a:t>Industry &amp; Analysis/Industry Offices</a:t>
          </a:r>
        </a:p>
        <a:p>
          <a:pPr marL="0" marR="0" lvl="0" indent="0" defTabSz="1244600" eaLnBrk="1" fontAlgn="auto" latinLnBrk="0" hangingPunct="1">
            <a:lnSpc>
              <a:spcPct val="90000"/>
            </a:lnSpc>
            <a:spcBef>
              <a:spcPct val="0"/>
            </a:spcBef>
            <a:spcAft>
              <a:spcPct val="35000"/>
            </a:spcAft>
            <a:buClrTx/>
            <a:buSzTx/>
            <a:buFontTx/>
            <a:buNone/>
            <a:tabLst/>
            <a:defRPr/>
          </a:pPr>
          <a:r>
            <a:rPr lang="en-US" sz="1400" b="1" i="1" dirty="0"/>
            <a:t>Leads within ITA for an assigned industry sector,  monitor US exports and competitiveness, producing market research and supporting trade policies in support of industry</a:t>
          </a:r>
        </a:p>
        <a:p>
          <a:pPr marL="0" lvl="0" defTabSz="1244600">
            <a:lnSpc>
              <a:spcPct val="90000"/>
            </a:lnSpc>
            <a:spcBef>
              <a:spcPct val="0"/>
            </a:spcBef>
            <a:spcAft>
              <a:spcPct val="35000"/>
            </a:spcAft>
            <a:buNone/>
          </a:pPr>
          <a:endParaRPr lang="en-US" sz="2800" b="1" i="1" dirty="0"/>
        </a:p>
      </dgm:t>
    </dgm:pt>
    <dgm:pt modelId="{24451861-3417-44FD-9AA9-13D512719974}" type="parTrans" cxnId="{9AC1A40A-D38A-4B7E-B5AE-603C2D87D384}">
      <dgm:prSet/>
      <dgm:spPr/>
      <dgm:t>
        <a:bodyPr/>
        <a:lstStyle/>
        <a:p>
          <a:endParaRPr lang="en-US"/>
        </a:p>
      </dgm:t>
    </dgm:pt>
    <dgm:pt modelId="{461D3AB7-152A-4995-92E3-2112D0E65512}" type="sibTrans" cxnId="{9AC1A40A-D38A-4B7E-B5AE-603C2D87D384}">
      <dgm:prSet/>
      <dgm:spPr/>
      <dgm:t>
        <a:bodyPr/>
        <a:lstStyle/>
        <a:p>
          <a:endParaRPr lang="en-US"/>
        </a:p>
      </dgm:t>
    </dgm:pt>
    <dgm:pt modelId="{97E17EEF-B24F-4316-8385-64E66A140602}">
      <dgm:prSet phldrT="[Text]" custT="1"/>
      <dgm:spPr/>
      <dgm:t>
        <a:bodyPr/>
        <a:lstStyle/>
        <a:p>
          <a:r>
            <a:rPr lang="en-US" sz="2800" b="1" i="1" dirty="0"/>
            <a:t>Enforcement &amp; Compliance</a:t>
          </a:r>
        </a:p>
        <a:p>
          <a:r>
            <a:rPr lang="en-US" sz="1400" b="1" i="1" dirty="0"/>
            <a:t>Monitors our trading partners compliance with trade agreements and support US firms engaged in disputes for unfair trading practices</a:t>
          </a:r>
        </a:p>
      </dgm:t>
    </dgm:pt>
    <dgm:pt modelId="{8B1D77FA-4F2A-4411-B2E7-FBFBB1EB4FA8}" type="parTrans" cxnId="{73814589-9048-445C-A7D8-4CE69D2D2A30}">
      <dgm:prSet/>
      <dgm:spPr/>
      <dgm:t>
        <a:bodyPr/>
        <a:lstStyle/>
        <a:p>
          <a:endParaRPr lang="en-US"/>
        </a:p>
      </dgm:t>
    </dgm:pt>
    <dgm:pt modelId="{84565D0B-58E7-4D23-BBBF-54F8EAD1ED8A}" type="sibTrans" cxnId="{73814589-9048-445C-A7D8-4CE69D2D2A30}">
      <dgm:prSet/>
      <dgm:spPr/>
      <dgm:t>
        <a:bodyPr/>
        <a:lstStyle/>
        <a:p>
          <a:endParaRPr lang="en-US"/>
        </a:p>
      </dgm:t>
    </dgm:pt>
    <dgm:pt modelId="{D81CD07D-251D-4D78-8728-840FE72CD78D}">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b="1" i="1" dirty="0"/>
            <a:t>U.S. Commercial Service</a:t>
          </a:r>
        </a:p>
        <a:p>
          <a:pPr marL="0" marR="0" lvl="0" indent="0" defTabSz="914400" eaLnBrk="1" fontAlgn="auto" latinLnBrk="0" hangingPunct="1">
            <a:lnSpc>
              <a:spcPct val="100000"/>
            </a:lnSpc>
            <a:spcBef>
              <a:spcPts val="0"/>
            </a:spcBef>
            <a:spcAft>
              <a:spcPts val="0"/>
            </a:spcAft>
            <a:buClrTx/>
            <a:buSzTx/>
            <a:buFontTx/>
            <a:buNone/>
            <a:tabLst/>
            <a:defRPr/>
          </a:pPr>
          <a:r>
            <a:rPr lang="en-US" sz="1400" b="1" i="1" dirty="0"/>
            <a:t>Often first, local point of inquiry, within ITA, Business Advisor and Coordinator for USG assistance </a:t>
          </a:r>
        </a:p>
        <a:p>
          <a:pPr marL="0" lvl="0" defTabSz="1244600">
            <a:lnSpc>
              <a:spcPct val="90000"/>
            </a:lnSpc>
            <a:spcBef>
              <a:spcPct val="0"/>
            </a:spcBef>
            <a:spcAft>
              <a:spcPct val="35000"/>
            </a:spcAft>
            <a:buNone/>
          </a:pPr>
          <a:endParaRPr lang="en-US" sz="2800" b="1" i="1" dirty="0"/>
        </a:p>
      </dgm:t>
    </dgm:pt>
    <dgm:pt modelId="{AAFD03DF-A48C-4720-80EC-94B98D8DA8BB}" type="parTrans" cxnId="{E87D0536-16C5-4A99-9E23-8E06F6FD8804}">
      <dgm:prSet/>
      <dgm:spPr/>
      <dgm:t>
        <a:bodyPr/>
        <a:lstStyle/>
        <a:p>
          <a:endParaRPr lang="en-US"/>
        </a:p>
      </dgm:t>
    </dgm:pt>
    <dgm:pt modelId="{64B33FBA-A9D1-449F-B512-A0E6646054DD}" type="sibTrans" cxnId="{E87D0536-16C5-4A99-9E23-8E06F6FD8804}">
      <dgm:prSet/>
      <dgm:spPr/>
      <dgm:t>
        <a:bodyPr/>
        <a:lstStyle/>
        <a:p>
          <a:endParaRPr lang="en-US"/>
        </a:p>
      </dgm:t>
    </dgm:pt>
    <dgm:pt modelId="{DAD930AD-E198-489B-99A4-303A78A42C93}" type="pres">
      <dgm:prSet presAssocID="{78302FD3-771E-47AF-9985-366A262355AB}" presName="Name0" presStyleCnt="0">
        <dgm:presLayoutVars>
          <dgm:chMax val="7"/>
          <dgm:chPref val="7"/>
          <dgm:dir/>
        </dgm:presLayoutVars>
      </dgm:prSet>
      <dgm:spPr/>
      <dgm:t>
        <a:bodyPr/>
        <a:lstStyle/>
        <a:p>
          <a:endParaRPr lang="en-US"/>
        </a:p>
      </dgm:t>
    </dgm:pt>
    <dgm:pt modelId="{01899196-FFAE-43CA-87F0-A8BDAE944A1E}" type="pres">
      <dgm:prSet presAssocID="{78302FD3-771E-47AF-9985-366A262355AB}" presName="Name1" presStyleCnt="0"/>
      <dgm:spPr/>
    </dgm:pt>
    <dgm:pt modelId="{FBAF2070-496F-47F8-A8C4-8AFCB1AE9EF2}" type="pres">
      <dgm:prSet presAssocID="{78302FD3-771E-47AF-9985-366A262355AB}" presName="cycle" presStyleCnt="0"/>
      <dgm:spPr/>
    </dgm:pt>
    <dgm:pt modelId="{03BCC1CB-AA92-4F0C-A8C2-72B88814A701}" type="pres">
      <dgm:prSet presAssocID="{78302FD3-771E-47AF-9985-366A262355AB}" presName="srcNode" presStyleLbl="node1" presStyleIdx="0" presStyleCnt="3"/>
      <dgm:spPr/>
    </dgm:pt>
    <dgm:pt modelId="{2A917591-7257-493A-ACF3-9D040D702926}" type="pres">
      <dgm:prSet presAssocID="{78302FD3-771E-47AF-9985-366A262355AB}" presName="conn" presStyleLbl="parChTrans1D2" presStyleIdx="0" presStyleCnt="1"/>
      <dgm:spPr/>
      <dgm:t>
        <a:bodyPr/>
        <a:lstStyle/>
        <a:p>
          <a:endParaRPr lang="en-US"/>
        </a:p>
      </dgm:t>
    </dgm:pt>
    <dgm:pt modelId="{BEF3FF48-77C0-4F03-8E05-91EB0136E385}" type="pres">
      <dgm:prSet presAssocID="{78302FD3-771E-47AF-9985-366A262355AB}" presName="extraNode" presStyleLbl="node1" presStyleIdx="0" presStyleCnt="3"/>
      <dgm:spPr/>
    </dgm:pt>
    <dgm:pt modelId="{B4452AC7-5E72-4FA7-B1FC-7BD1F8DE7A83}" type="pres">
      <dgm:prSet presAssocID="{78302FD3-771E-47AF-9985-366A262355AB}" presName="dstNode" presStyleLbl="node1" presStyleIdx="0" presStyleCnt="3"/>
      <dgm:spPr/>
    </dgm:pt>
    <dgm:pt modelId="{0F82E29D-B963-4A19-BD48-D2080526E4E2}" type="pres">
      <dgm:prSet presAssocID="{B0F2CD62-0019-4225-8AB9-7C614ACCDC21}" presName="text_1" presStyleLbl="node1" presStyleIdx="0" presStyleCnt="3" custScaleY="146734">
        <dgm:presLayoutVars>
          <dgm:bulletEnabled val="1"/>
        </dgm:presLayoutVars>
      </dgm:prSet>
      <dgm:spPr/>
      <dgm:t>
        <a:bodyPr/>
        <a:lstStyle/>
        <a:p>
          <a:endParaRPr lang="en-US"/>
        </a:p>
      </dgm:t>
    </dgm:pt>
    <dgm:pt modelId="{F9D1EFD0-43C8-4E8C-B230-DD5CA6B773E9}" type="pres">
      <dgm:prSet presAssocID="{B0F2CD62-0019-4225-8AB9-7C614ACCDC21}" presName="accent_1" presStyleCnt="0"/>
      <dgm:spPr/>
    </dgm:pt>
    <dgm:pt modelId="{1372C351-DC6D-4475-AD3B-BE4299145D4D}" type="pres">
      <dgm:prSet presAssocID="{B0F2CD62-0019-4225-8AB9-7C614ACCDC21}" presName="accentRepeatNode" presStyleLbl="solidFgAcc1" presStyleIdx="0" presStyleCnt="3"/>
      <dgm:spPr/>
    </dgm:pt>
    <dgm:pt modelId="{A6A48171-D5FC-413A-8242-4045E67D8146}" type="pres">
      <dgm:prSet presAssocID="{D81CD07D-251D-4D78-8728-840FE72CD78D}" presName="text_2" presStyleLbl="node1" presStyleIdx="1" presStyleCnt="3" custScaleY="140889" custLinFactNeighborX="-541" custLinFactNeighborY="11214">
        <dgm:presLayoutVars>
          <dgm:bulletEnabled val="1"/>
        </dgm:presLayoutVars>
      </dgm:prSet>
      <dgm:spPr/>
      <dgm:t>
        <a:bodyPr/>
        <a:lstStyle/>
        <a:p>
          <a:endParaRPr lang="en-US"/>
        </a:p>
      </dgm:t>
    </dgm:pt>
    <dgm:pt modelId="{463B145C-B601-4EAF-912A-A4CC426A10A1}" type="pres">
      <dgm:prSet presAssocID="{D81CD07D-251D-4D78-8728-840FE72CD78D}" presName="accent_2" presStyleCnt="0"/>
      <dgm:spPr/>
    </dgm:pt>
    <dgm:pt modelId="{1CC92867-8BB5-435B-8B22-A740665ADC2B}" type="pres">
      <dgm:prSet presAssocID="{D81CD07D-251D-4D78-8728-840FE72CD78D}" presName="accentRepeatNode" presStyleLbl="solidFgAcc1" presStyleIdx="1" presStyleCnt="3"/>
      <dgm:spPr/>
    </dgm:pt>
    <dgm:pt modelId="{4EEB2089-1784-41A6-8883-E6AB4959E6EF}" type="pres">
      <dgm:prSet presAssocID="{97E17EEF-B24F-4316-8385-64E66A140602}" presName="text_3" presStyleLbl="node1" presStyleIdx="2" presStyleCnt="3">
        <dgm:presLayoutVars>
          <dgm:bulletEnabled val="1"/>
        </dgm:presLayoutVars>
      </dgm:prSet>
      <dgm:spPr/>
      <dgm:t>
        <a:bodyPr/>
        <a:lstStyle/>
        <a:p>
          <a:endParaRPr lang="en-US"/>
        </a:p>
      </dgm:t>
    </dgm:pt>
    <dgm:pt modelId="{10E65F9C-D8DD-442E-A703-7B5C5EDE7252}" type="pres">
      <dgm:prSet presAssocID="{97E17EEF-B24F-4316-8385-64E66A140602}" presName="accent_3" presStyleCnt="0"/>
      <dgm:spPr/>
    </dgm:pt>
    <dgm:pt modelId="{E5D9B389-1706-45DD-B8EA-053406FF96B5}" type="pres">
      <dgm:prSet presAssocID="{97E17EEF-B24F-4316-8385-64E66A140602}" presName="accentRepeatNode" presStyleLbl="solidFgAcc1" presStyleIdx="2" presStyleCnt="3"/>
      <dgm:spPr/>
    </dgm:pt>
  </dgm:ptLst>
  <dgm:cxnLst>
    <dgm:cxn modelId="{FDD3E08D-CCE0-49A3-86FD-91ED6D348F8A}" type="presOf" srcId="{B0F2CD62-0019-4225-8AB9-7C614ACCDC21}" destId="{0F82E29D-B963-4A19-BD48-D2080526E4E2}" srcOrd="0" destOrd="0" presId="urn:microsoft.com/office/officeart/2008/layout/VerticalCurvedList"/>
    <dgm:cxn modelId="{E87D0536-16C5-4A99-9E23-8E06F6FD8804}" srcId="{78302FD3-771E-47AF-9985-366A262355AB}" destId="{D81CD07D-251D-4D78-8728-840FE72CD78D}" srcOrd="1" destOrd="0" parTransId="{AAFD03DF-A48C-4720-80EC-94B98D8DA8BB}" sibTransId="{64B33FBA-A9D1-449F-B512-A0E6646054DD}"/>
    <dgm:cxn modelId="{73814589-9048-445C-A7D8-4CE69D2D2A30}" srcId="{78302FD3-771E-47AF-9985-366A262355AB}" destId="{97E17EEF-B24F-4316-8385-64E66A140602}" srcOrd="2" destOrd="0" parTransId="{8B1D77FA-4F2A-4411-B2E7-FBFBB1EB4FA8}" sibTransId="{84565D0B-58E7-4D23-BBBF-54F8EAD1ED8A}"/>
    <dgm:cxn modelId="{2A7BF0B3-3C4D-49A6-87EA-F959FCC0E93A}" type="presOf" srcId="{461D3AB7-152A-4995-92E3-2112D0E65512}" destId="{2A917591-7257-493A-ACF3-9D040D702926}" srcOrd="0" destOrd="0" presId="urn:microsoft.com/office/officeart/2008/layout/VerticalCurvedList"/>
    <dgm:cxn modelId="{D36DE81C-4793-41C5-A388-B84656D8C530}" type="presOf" srcId="{97E17EEF-B24F-4316-8385-64E66A140602}" destId="{4EEB2089-1784-41A6-8883-E6AB4959E6EF}" srcOrd="0" destOrd="0" presId="urn:microsoft.com/office/officeart/2008/layout/VerticalCurvedList"/>
    <dgm:cxn modelId="{78C6BCBE-AA55-4551-B380-1DF856D68880}" type="presOf" srcId="{D81CD07D-251D-4D78-8728-840FE72CD78D}" destId="{A6A48171-D5FC-413A-8242-4045E67D8146}" srcOrd="0" destOrd="0" presId="urn:microsoft.com/office/officeart/2008/layout/VerticalCurvedList"/>
    <dgm:cxn modelId="{9BA9C381-8A35-4558-B2D2-D3E2A3167FDD}" type="presOf" srcId="{78302FD3-771E-47AF-9985-366A262355AB}" destId="{DAD930AD-E198-489B-99A4-303A78A42C93}" srcOrd="0" destOrd="0" presId="urn:microsoft.com/office/officeart/2008/layout/VerticalCurvedList"/>
    <dgm:cxn modelId="{9AC1A40A-D38A-4B7E-B5AE-603C2D87D384}" srcId="{78302FD3-771E-47AF-9985-366A262355AB}" destId="{B0F2CD62-0019-4225-8AB9-7C614ACCDC21}" srcOrd="0" destOrd="0" parTransId="{24451861-3417-44FD-9AA9-13D512719974}" sibTransId="{461D3AB7-152A-4995-92E3-2112D0E65512}"/>
    <dgm:cxn modelId="{8E043E7C-8DE6-490B-85AE-8A6A812F083A}" type="presParOf" srcId="{DAD930AD-E198-489B-99A4-303A78A42C93}" destId="{01899196-FFAE-43CA-87F0-A8BDAE944A1E}" srcOrd="0" destOrd="0" presId="urn:microsoft.com/office/officeart/2008/layout/VerticalCurvedList"/>
    <dgm:cxn modelId="{EBE8A632-1F3A-40A7-91C3-631F1E266465}" type="presParOf" srcId="{01899196-FFAE-43CA-87F0-A8BDAE944A1E}" destId="{FBAF2070-496F-47F8-A8C4-8AFCB1AE9EF2}" srcOrd="0" destOrd="0" presId="urn:microsoft.com/office/officeart/2008/layout/VerticalCurvedList"/>
    <dgm:cxn modelId="{27F1BB2E-824B-4047-BB90-35D0F06C9495}" type="presParOf" srcId="{FBAF2070-496F-47F8-A8C4-8AFCB1AE9EF2}" destId="{03BCC1CB-AA92-4F0C-A8C2-72B88814A701}" srcOrd="0" destOrd="0" presId="urn:microsoft.com/office/officeart/2008/layout/VerticalCurvedList"/>
    <dgm:cxn modelId="{E8D82568-0A1F-4062-B45C-AE9F876BC7F2}" type="presParOf" srcId="{FBAF2070-496F-47F8-A8C4-8AFCB1AE9EF2}" destId="{2A917591-7257-493A-ACF3-9D040D702926}" srcOrd="1" destOrd="0" presId="urn:microsoft.com/office/officeart/2008/layout/VerticalCurvedList"/>
    <dgm:cxn modelId="{BDD63A0E-3053-4449-ADF8-A2309AC1C638}" type="presParOf" srcId="{FBAF2070-496F-47F8-A8C4-8AFCB1AE9EF2}" destId="{BEF3FF48-77C0-4F03-8E05-91EB0136E385}" srcOrd="2" destOrd="0" presId="urn:microsoft.com/office/officeart/2008/layout/VerticalCurvedList"/>
    <dgm:cxn modelId="{AB6C09BE-88EE-4174-95CD-42C97BC3C45D}" type="presParOf" srcId="{FBAF2070-496F-47F8-A8C4-8AFCB1AE9EF2}" destId="{B4452AC7-5E72-4FA7-B1FC-7BD1F8DE7A83}" srcOrd="3" destOrd="0" presId="urn:microsoft.com/office/officeart/2008/layout/VerticalCurvedList"/>
    <dgm:cxn modelId="{9AB2492A-D36A-4B04-8599-6F870F587192}" type="presParOf" srcId="{01899196-FFAE-43CA-87F0-A8BDAE944A1E}" destId="{0F82E29D-B963-4A19-BD48-D2080526E4E2}" srcOrd="1" destOrd="0" presId="urn:microsoft.com/office/officeart/2008/layout/VerticalCurvedList"/>
    <dgm:cxn modelId="{3EA55EAC-2589-44A1-A3BC-04E8440C8D66}" type="presParOf" srcId="{01899196-FFAE-43CA-87F0-A8BDAE944A1E}" destId="{F9D1EFD0-43C8-4E8C-B230-DD5CA6B773E9}" srcOrd="2" destOrd="0" presId="urn:microsoft.com/office/officeart/2008/layout/VerticalCurvedList"/>
    <dgm:cxn modelId="{137555FF-3644-45C3-B782-CB8A85EC21D0}" type="presParOf" srcId="{F9D1EFD0-43C8-4E8C-B230-DD5CA6B773E9}" destId="{1372C351-DC6D-4475-AD3B-BE4299145D4D}" srcOrd="0" destOrd="0" presId="urn:microsoft.com/office/officeart/2008/layout/VerticalCurvedList"/>
    <dgm:cxn modelId="{9B662C9C-F9A4-4C89-961B-1E24B8721C89}" type="presParOf" srcId="{01899196-FFAE-43CA-87F0-A8BDAE944A1E}" destId="{A6A48171-D5FC-413A-8242-4045E67D8146}" srcOrd="3" destOrd="0" presId="urn:microsoft.com/office/officeart/2008/layout/VerticalCurvedList"/>
    <dgm:cxn modelId="{D09C9039-6103-426E-AA12-E9F1F5BBE30E}" type="presParOf" srcId="{01899196-FFAE-43CA-87F0-A8BDAE944A1E}" destId="{463B145C-B601-4EAF-912A-A4CC426A10A1}" srcOrd="4" destOrd="0" presId="urn:microsoft.com/office/officeart/2008/layout/VerticalCurvedList"/>
    <dgm:cxn modelId="{5110E56E-E525-4AA0-9917-8C838F893BFA}" type="presParOf" srcId="{463B145C-B601-4EAF-912A-A4CC426A10A1}" destId="{1CC92867-8BB5-435B-8B22-A740665ADC2B}" srcOrd="0" destOrd="0" presId="urn:microsoft.com/office/officeart/2008/layout/VerticalCurvedList"/>
    <dgm:cxn modelId="{408F3C72-1CC0-4FC5-9B28-8D5EB3E6CF02}" type="presParOf" srcId="{01899196-FFAE-43CA-87F0-A8BDAE944A1E}" destId="{4EEB2089-1784-41A6-8883-E6AB4959E6EF}" srcOrd="5" destOrd="0" presId="urn:microsoft.com/office/officeart/2008/layout/VerticalCurvedList"/>
    <dgm:cxn modelId="{C478F7C3-AF09-4334-AB50-68562FEC24D8}" type="presParOf" srcId="{01899196-FFAE-43CA-87F0-A8BDAE944A1E}" destId="{10E65F9C-D8DD-442E-A703-7B5C5EDE7252}" srcOrd="6" destOrd="0" presId="urn:microsoft.com/office/officeart/2008/layout/VerticalCurvedList"/>
    <dgm:cxn modelId="{36222D5F-F8B0-4A99-87BB-470499870DA9}" type="presParOf" srcId="{10E65F9C-D8DD-442E-A703-7B5C5EDE7252}" destId="{E5D9B389-1706-45DD-B8EA-053406FF96B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302FD3-771E-47AF-9985-366A262355AB}"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n-US"/>
        </a:p>
      </dgm:t>
    </dgm:pt>
    <dgm:pt modelId="{B0F2CD62-0019-4225-8AB9-7C614ACCDC21}">
      <dgm:prSet phldrT="[Text]" custT="1"/>
      <dgm:spPr/>
      <dgm:t>
        <a:bodyPr/>
        <a:lstStyle/>
        <a:p>
          <a:r>
            <a:rPr lang="en-US" sz="2400" b="1" i="1" dirty="0"/>
            <a:t>Bringing core sectoral expertise to USG preparatory work for Free Trade Agreement (FTA) negotiations</a:t>
          </a:r>
          <a:r>
            <a:rPr lang="en-US" sz="2800" b="1" i="1" dirty="0"/>
            <a:t>  </a:t>
          </a:r>
        </a:p>
      </dgm:t>
    </dgm:pt>
    <dgm:pt modelId="{24451861-3417-44FD-9AA9-13D512719974}" type="parTrans" cxnId="{9AC1A40A-D38A-4B7E-B5AE-603C2D87D384}">
      <dgm:prSet/>
      <dgm:spPr/>
      <dgm:t>
        <a:bodyPr/>
        <a:lstStyle/>
        <a:p>
          <a:endParaRPr lang="en-US"/>
        </a:p>
      </dgm:t>
    </dgm:pt>
    <dgm:pt modelId="{461D3AB7-152A-4995-92E3-2112D0E65512}" type="sibTrans" cxnId="{9AC1A40A-D38A-4B7E-B5AE-603C2D87D384}">
      <dgm:prSet/>
      <dgm:spPr/>
      <dgm:t>
        <a:bodyPr/>
        <a:lstStyle/>
        <a:p>
          <a:endParaRPr lang="en-US"/>
        </a:p>
      </dgm:t>
    </dgm:pt>
    <dgm:pt modelId="{97E17EEF-B24F-4316-8385-64E66A140602}">
      <dgm:prSet phldrT="[Text]" custT="1"/>
      <dgm:spPr/>
      <dgm:t>
        <a:bodyPr/>
        <a:lstStyle/>
        <a:p>
          <a:endParaRPr lang="en-US" sz="2400" b="1" i="1" dirty="0"/>
        </a:p>
        <a:p>
          <a:r>
            <a:rPr lang="en-US" sz="2400" b="1" i="1" dirty="0"/>
            <a:t>Reaching out, and beyond ITA, to advocate for a level playing field for U.S. business, while ensuring compliance with FTA provisions.</a:t>
          </a:r>
        </a:p>
        <a:p>
          <a:endParaRPr lang="en-US" sz="1400" b="1" i="1" dirty="0"/>
        </a:p>
      </dgm:t>
    </dgm:pt>
    <dgm:pt modelId="{8B1D77FA-4F2A-4411-B2E7-FBFBB1EB4FA8}" type="parTrans" cxnId="{73814589-9048-445C-A7D8-4CE69D2D2A30}">
      <dgm:prSet/>
      <dgm:spPr/>
      <dgm:t>
        <a:bodyPr/>
        <a:lstStyle/>
        <a:p>
          <a:endParaRPr lang="en-US"/>
        </a:p>
      </dgm:t>
    </dgm:pt>
    <dgm:pt modelId="{84565D0B-58E7-4D23-BBBF-54F8EAD1ED8A}" type="sibTrans" cxnId="{73814589-9048-445C-A7D8-4CE69D2D2A30}">
      <dgm:prSet/>
      <dgm:spPr/>
      <dgm:t>
        <a:bodyPr/>
        <a:lstStyle/>
        <a:p>
          <a:endParaRPr lang="en-US"/>
        </a:p>
      </dgm:t>
    </dgm:pt>
    <dgm:pt modelId="{4B45A38B-A30A-438A-9882-6AC170DA4DBC}">
      <dgm:prSet phldrT="[Text]" custT="1"/>
      <dgm:spPr/>
      <dgm:t>
        <a:bodyPr/>
        <a:lstStyle/>
        <a:p>
          <a:r>
            <a:rPr lang="en-US" sz="2400" b="1" i="1" dirty="0"/>
            <a:t>Identifying and addressing increased market access in connection with USEACs, GM, foreign officials contacts, and in compliance with FTA provisions </a:t>
          </a:r>
        </a:p>
      </dgm:t>
    </dgm:pt>
    <dgm:pt modelId="{8B359AA7-8A46-4C12-9A15-2B23AE4F5DFF}" type="parTrans" cxnId="{F598AADC-BF2F-4320-BCA5-48584E87E61E}">
      <dgm:prSet/>
      <dgm:spPr/>
      <dgm:t>
        <a:bodyPr/>
        <a:lstStyle/>
        <a:p>
          <a:endParaRPr lang="en-US"/>
        </a:p>
      </dgm:t>
    </dgm:pt>
    <dgm:pt modelId="{552A6C3F-4047-476B-BF27-A82F8FB18DAA}" type="sibTrans" cxnId="{F598AADC-BF2F-4320-BCA5-48584E87E61E}">
      <dgm:prSet/>
      <dgm:spPr/>
      <dgm:t>
        <a:bodyPr/>
        <a:lstStyle/>
        <a:p>
          <a:endParaRPr lang="en-US"/>
        </a:p>
      </dgm:t>
    </dgm:pt>
    <dgm:pt modelId="{DAD930AD-E198-489B-99A4-303A78A42C93}" type="pres">
      <dgm:prSet presAssocID="{78302FD3-771E-47AF-9985-366A262355AB}" presName="Name0" presStyleCnt="0">
        <dgm:presLayoutVars>
          <dgm:chMax val="7"/>
          <dgm:chPref val="7"/>
          <dgm:dir/>
        </dgm:presLayoutVars>
      </dgm:prSet>
      <dgm:spPr/>
      <dgm:t>
        <a:bodyPr/>
        <a:lstStyle/>
        <a:p>
          <a:endParaRPr lang="en-US"/>
        </a:p>
      </dgm:t>
    </dgm:pt>
    <dgm:pt modelId="{01899196-FFAE-43CA-87F0-A8BDAE944A1E}" type="pres">
      <dgm:prSet presAssocID="{78302FD3-771E-47AF-9985-366A262355AB}" presName="Name1" presStyleCnt="0"/>
      <dgm:spPr/>
    </dgm:pt>
    <dgm:pt modelId="{FBAF2070-496F-47F8-A8C4-8AFCB1AE9EF2}" type="pres">
      <dgm:prSet presAssocID="{78302FD3-771E-47AF-9985-366A262355AB}" presName="cycle" presStyleCnt="0"/>
      <dgm:spPr/>
    </dgm:pt>
    <dgm:pt modelId="{03BCC1CB-AA92-4F0C-A8C2-72B88814A701}" type="pres">
      <dgm:prSet presAssocID="{78302FD3-771E-47AF-9985-366A262355AB}" presName="srcNode" presStyleLbl="node1" presStyleIdx="0" presStyleCnt="3"/>
      <dgm:spPr/>
    </dgm:pt>
    <dgm:pt modelId="{2A917591-7257-493A-ACF3-9D040D702926}" type="pres">
      <dgm:prSet presAssocID="{78302FD3-771E-47AF-9985-366A262355AB}" presName="conn" presStyleLbl="parChTrans1D2" presStyleIdx="0" presStyleCnt="1"/>
      <dgm:spPr/>
      <dgm:t>
        <a:bodyPr/>
        <a:lstStyle/>
        <a:p>
          <a:endParaRPr lang="en-US"/>
        </a:p>
      </dgm:t>
    </dgm:pt>
    <dgm:pt modelId="{BEF3FF48-77C0-4F03-8E05-91EB0136E385}" type="pres">
      <dgm:prSet presAssocID="{78302FD3-771E-47AF-9985-366A262355AB}" presName="extraNode" presStyleLbl="node1" presStyleIdx="0" presStyleCnt="3"/>
      <dgm:spPr/>
    </dgm:pt>
    <dgm:pt modelId="{B4452AC7-5E72-4FA7-B1FC-7BD1F8DE7A83}" type="pres">
      <dgm:prSet presAssocID="{78302FD3-771E-47AF-9985-366A262355AB}" presName="dstNode" presStyleLbl="node1" presStyleIdx="0" presStyleCnt="3"/>
      <dgm:spPr/>
    </dgm:pt>
    <dgm:pt modelId="{0F82E29D-B963-4A19-BD48-D2080526E4E2}" type="pres">
      <dgm:prSet presAssocID="{B0F2CD62-0019-4225-8AB9-7C614ACCDC21}" presName="text_1" presStyleLbl="node1" presStyleIdx="0" presStyleCnt="3">
        <dgm:presLayoutVars>
          <dgm:bulletEnabled val="1"/>
        </dgm:presLayoutVars>
      </dgm:prSet>
      <dgm:spPr/>
      <dgm:t>
        <a:bodyPr/>
        <a:lstStyle/>
        <a:p>
          <a:endParaRPr lang="en-US"/>
        </a:p>
      </dgm:t>
    </dgm:pt>
    <dgm:pt modelId="{F9D1EFD0-43C8-4E8C-B230-DD5CA6B773E9}" type="pres">
      <dgm:prSet presAssocID="{B0F2CD62-0019-4225-8AB9-7C614ACCDC21}" presName="accent_1" presStyleCnt="0"/>
      <dgm:spPr/>
    </dgm:pt>
    <dgm:pt modelId="{1372C351-DC6D-4475-AD3B-BE4299145D4D}" type="pres">
      <dgm:prSet presAssocID="{B0F2CD62-0019-4225-8AB9-7C614ACCDC21}" presName="accentRepeatNode" presStyleLbl="solidFgAcc1" presStyleIdx="0" presStyleCnt="3"/>
      <dgm:spPr/>
    </dgm:pt>
    <dgm:pt modelId="{19285809-AB66-4461-A0FD-5CDFFA5495C4}" type="pres">
      <dgm:prSet presAssocID="{4B45A38B-A30A-438A-9882-6AC170DA4DBC}" presName="text_2" presStyleLbl="node1" presStyleIdx="1" presStyleCnt="3">
        <dgm:presLayoutVars>
          <dgm:bulletEnabled val="1"/>
        </dgm:presLayoutVars>
      </dgm:prSet>
      <dgm:spPr/>
      <dgm:t>
        <a:bodyPr/>
        <a:lstStyle/>
        <a:p>
          <a:endParaRPr lang="en-US"/>
        </a:p>
      </dgm:t>
    </dgm:pt>
    <dgm:pt modelId="{0A625355-CC3B-4198-85AC-4BD5FC05F170}" type="pres">
      <dgm:prSet presAssocID="{4B45A38B-A30A-438A-9882-6AC170DA4DBC}" presName="accent_2" presStyleCnt="0"/>
      <dgm:spPr/>
    </dgm:pt>
    <dgm:pt modelId="{F5EFAA23-6578-45D1-89EC-310B3C27E01A}" type="pres">
      <dgm:prSet presAssocID="{4B45A38B-A30A-438A-9882-6AC170DA4DBC}" presName="accentRepeatNode" presStyleLbl="solidFgAcc1" presStyleIdx="1" presStyleCnt="3"/>
      <dgm:spPr/>
    </dgm:pt>
    <dgm:pt modelId="{462C6763-777D-4D72-8E47-70C3D1272B87}" type="pres">
      <dgm:prSet presAssocID="{97E17EEF-B24F-4316-8385-64E66A140602}" presName="text_3" presStyleLbl="node1" presStyleIdx="2" presStyleCnt="3" custScaleY="111055" custLinFactNeighborY="-3266">
        <dgm:presLayoutVars>
          <dgm:bulletEnabled val="1"/>
        </dgm:presLayoutVars>
      </dgm:prSet>
      <dgm:spPr/>
      <dgm:t>
        <a:bodyPr/>
        <a:lstStyle/>
        <a:p>
          <a:endParaRPr lang="en-US"/>
        </a:p>
      </dgm:t>
    </dgm:pt>
    <dgm:pt modelId="{3891B7FF-48EA-4181-B4C0-0DD1F6FA9608}" type="pres">
      <dgm:prSet presAssocID="{97E17EEF-B24F-4316-8385-64E66A140602}" presName="accent_3" presStyleCnt="0"/>
      <dgm:spPr/>
    </dgm:pt>
    <dgm:pt modelId="{E5D9B389-1706-45DD-B8EA-053406FF96B5}" type="pres">
      <dgm:prSet presAssocID="{97E17EEF-B24F-4316-8385-64E66A140602}" presName="accentRepeatNode" presStyleLbl="solidFgAcc1" presStyleIdx="2" presStyleCnt="3"/>
      <dgm:spPr/>
    </dgm:pt>
  </dgm:ptLst>
  <dgm:cxnLst>
    <dgm:cxn modelId="{D1A296AF-6FB8-49E4-B7B2-EBB4A0D5AF05}" type="presOf" srcId="{4B45A38B-A30A-438A-9882-6AC170DA4DBC}" destId="{19285809-AB66-4461-A0FD-5CDFFA5495C4}" srcOrd="0" destOrd="0" presId="urn:microsoft.com/office/officeart/2008/layout/VerticalCurvedList"/>
    <dgm:cxn modelId="{FDD3E08D-CCE0-49A3-86FD-91ED6D348F8A}" type="presOf" srcId="{B0F2CD62-0019-4225-8AB9-7C614ACCDC21}" destId="{0F82E29D-B963-4A19-BD48-D2080526E4E2}" srcOrd="0" destOrd="0" presId="urn:microsoft.com/office/officeart/2008/layout/VerticalCurvedList"/>
    <dgm:cxn modelId="{73814589-9048-445C-A7D8-4CE69D2D2A30}" srcId="{78302FD3-771E-47AF-9985-366A262355AB}" destId="{97E17EEF-B24F-4316-8385-64E66A140602}" srcOrd="2" destOrd="0" parTransId="{8B1D77FA-4F2A-4411-B2E7-FBFBB1EB4FA8}" sibTransId="{84565D0B-58E7-4D23-BBBF-54F8EAD1ED8A}"/>
    <dgm:cxn modelId="{2A7BF0B3-3C4D-49A6-87EA-F959FCC0E93A}" type="presOf" srcId="{461D3AB7-152A-4995-92E3-2112D0E65512}" destId="{2A917591-7257-493A-ACF3-9D040D702926}" srcOrd="0" destOrd="0" presId="urn:microsoft.com/office/officeart/2008/layout/VerticalCurvedList"/>
    <dgm:cxn modelId="{CE9577CD-0093-4B72-9DD9-166DF524352D}" type="presOf" srcId="{97E17EEF-B24F-4316-8385-64E66A140602}" destId="{462C6763-777D-4D72-8E47-70C3D1272B87}" srcOrd="0" destOrd="0" presId="urn:microsoft.com/office/officeart/2008/layout/VerticalCurvedList"/>
    <dgm:cxn modelId="{F598AADC-BF2F-4320-BCA5-48584E87E61E}" srcId="{78302FD3-771E-47AF-9985-366A262355AB}" destId="{4B45A38B-A30A-438A-9882-6AC170DA4DBC}" srcOrd="1" destOrd="0" parTransId="{8B359AA7-8A46-4C12-9A15-2B23AE4F5DFF}" sibTransId="{552A6C3F-4047-476B-BF27-A82F8FB18DAA}"/>
    <dgm:cxn modelId="{9BA9C381-8A35-4558-B2D2-D3E2A3167FDD}" type="presOf" srcId="{78302FD3-771E-47AF-9985-366A262355AB}" destId="{DAD930AD-E198-489B-99A4-303A78A42C93}" srcOrd="0" destOrd="0" presId="urn:microsoft.com/office/officeart/2008/layout/VerticalCurvedList"/>
    <dgm:cxn modelId="{9AC1A40A-D38A-4B7E-B5AE-603C2D87D384}" srcId="{78302FD3-771E-47AF-9985-366A262355AB}" destId="{B0F2CD62-0019-4225-8AB9-7C614ACCDC21}" srcOrd="0" destOrd="0" parTransId="{24451861-3417-44FD-9AA9-13D512719974}" sibTransId="{461D3AB7-152A-4995-92E3-2112D0E65512}"/>
    <dgm:cxn modelId="{8E043E7C-8DE6-490B-85AE-8A6A812F083A}" type="presParOf" srcId="{DAD930AD-E198-489B-99A4-303A78A42C93}" destId="{01899196-FFAE-43CA-87F0-A8BDAE944A1E}" srcOrd="0" destOrd="0" presId="urn:microsoft.com/office/officeart/2008/layout/VerticalCurvedList"/>
    <dgm:cxn modelId="{EBE8A632-1F3A-40A7-91C3-631F1E266465}" type="presParOf" srcId="{01899196-FFAE-43CA-87F0-A8BDAE944A1E}" destId="{FBAF2070-496F-47F8-A8C4-8AFCB1AE9EF2}" srcOrd="0" destOrd="0" presId="urn:microsoft.com/office/officeart/2008/layout/VerticalCurvedList"/>
    <dgm:cxn modelId="{27F1BB2E-824B-4047-BB90-35D0F06C9495}" type="presParOf" srcId="{FBAF2070-496F-47F8-A8C4-8AFCB1AE9EF2}" destId="{03BCC1CB-AA92-4F0C-A8C2-72B88814A701}" srcOrd="0" destOrd="0" presId="urn:microsoft.com/office/officeart/2008/layout/VerticalCurvedList"/>
    <dgm:cxn modelId="{E8D82568-0A1F-4062-B45C-AE9F876BC7F2}" type="presParOf" srcId="{FBAF2070-496F-47F8-A8C4-8AFCB1AE9EF2}" destId="{2A917591-7257-493A-ACF3-9D040D702926}" srcOrd="1" destOrd="0" presId="urn:microsoft.com/office/officeart/2008/layout/VerticalCurvedList"/>
    <dgm:cxn modelId="{BDD63A0E-3053-4449-ADF8-A2309AC1C638}" type="presParOf" srcId="{FBAF2070-496F-47F8-A8C4-8AFCB1AE9EF2}" destId="{BEF3FF48-77C0-4F03-8E05-91EB0136E385}" srcOrd="2" destOrd="0" presId="urn:microsoft.com/office/officeart/2008/layout/VerticalCurvedList"/>
    <dgm:cxn modelId="{AB6C09BE-88EE-4174-95CD-42C97BC3C45D}" type="presParOf" srcId="{FBAF2070-496F-47F8-A8C4-8AFCB1AE9EF2}" destId="{B4452AC7-5E72-4FA7-B1FC-7BD1F8DE7A83}" srcOrd="3" destOrd="0" presId="urn:microsoft.com/office/officeart/2008/layout/VerticalCurvedList"/>
    <dgm:cxn modelId="{9AB2492A-D36A-4B04-8599-6F870F587192}" type="presParOf" srcId="{01899196-FFAE-43CA-87F0-A8BDAE944A1E}" destId="{0F82E29D-B963-4A19-BD48-D2080526E4E2}" srcOrd="1" destOrd="0" presId="urn:microsoft.com/office/officeart/2008/layout/VerticalCurvedList"/>
    <dgm:cxn modelId="{3EA55EAC-2589-44A1-A3BC-04E8440C8D66}" type="presParOf" srcId="{01899196-FFAE-43CA-87F0-A8BDAE944A1E}" destId="{F9D1EFD0-43C8-4E8C-B230-DD5CA6B773E9}" srcOrd="2" destOrd="0" presId="urn:microsoft.com/office/officeart/2008/layout/VerticalCurvedList"/>
    <dgm:cxn modelId="{137555FF-3644-45C3-B782-CB8A85EC21D0}" type="presParOf" srcId="{F9D1EFD0-43C8-4E8C-B230-DD5CA6B773E9}" destId="{1372C351-DC6D-4475-AD3B-BE4299145D4D}" srcOrd="0" destOrd="0" presId="urn:microsoft.com/office/officeart/2008/layout/VerticalCurvedList"/>
    <dgm:cxn modelId="{095AD9C0-97CD-45DE-BEA3-1AE0AA973552}" type="presParOf" srcId="{01899196-FFAE-43CA-87F0-A8BDAE944A1E}" destId="{19285809-AB66-4461-A0FD-5CDFFA5495C4}" srcOrd="3" destOrd="0" presId="urn:microsoft.com/office/officeart/2008/layout/VerticalCurvedList"/>
    <dgm:cxn modelId="{CC601F87-1034-4162-9956-B30ACA104A20}" type="presParOf" srcId="{01899196-FFAE-43CA-87F0-A8BDAE944A1E}" destId="{0A625355-CC3B-4198-85AC-4BD5FC05F170}" srcOrd="4" destOrd="0" presId="urn:microsoft.com/office/officeart/2008/layout/VerticalCurvedList"/>
    <dgm:cxn modelId="{E63763CB-E3AB-45C9-ADEC-3023F5232327}" type="presParOf" srcId="{0A625355-CC3B-4198-85AC-4BD5FC05F170}" destId="{F5EFAA23-6578-45D1-89EC-310B3C27E01A}" srcOrd="0" destOrd="0" presId="urn:microsoft.com/office/officeart/2008/layout/VerticalCurvedList"/>
    <dgm:cxn modelId="{3CFF8095-4720-4B65-80C9-33D1BC5161C7}" type="presParOf" srcId="{01899196-FFAE-43CA-87F0-A8BDAE944A1E}" destId="{462C6763-777D-4D72-8E47-70C3D1272B87}" srcOrd="5" destOrd="0" presId="urn:microsoft.com/office/officeart/2008/layout/VerticalCurvedList"/>
    <dgm:cxn modelId="{F04DDF17-95B2-4FAD-B01B-D64C38257006}" type="presParOf" srcId="{01899196-FFAE-43CA-87F0-A8BDAE944A1E}" destId="{3891B7FF-48EA-4181-B4C0-0DD1F6FA9608}" srcOrd="6" destOrd="0" presId="urn:microsoft.com/office/officeart/2008/layout/VerticalCurvedList"/>
    <dgm:cxn modelId="{57DC1945-6F64-4FBA-8068-A9AADC6D235F}" type="presParOf" srcId="{3891B7FF-48EA-4181-B4C0-0DD1F6FA9608}" destId="{E5D9B389-1706-45DD-B8EA-053406FF96B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17591-7257-493A-ACF3-9D040D702926}">
      <dsp:nvSpPr>
        <dsp:cNvPr id="0" name=""/>
        <dsp:cNvSpPr/>
      </dsp:nvSpPr>
      <dsp:spPr>
        <a:xfrm>
          <a:off x="-5714003" y="-874791"/>
          <a:ext cx="6804182" cy="6804182"/>
        </a:xfrm>
        <a:prstGeom prst="blockArc">
          <a:avLst>
            <a:gd name="adj1" fmla="val 18900000"/>
            <a:gd name="adj2" fmla="val 2700000"/>
            <a:gd name="adj3" fmla="val 317"/>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82E29D-B963-4A19-BD48-D2080526E4E2}">
      <dsp:nvSpPr>
        <dsp:cNvPr id="0" name=""/>
        <dsp:cNvSpPr/>
      </dsp:nvSpPr>
      <dsp:spPr>
        <a:xfrm>
          <a:off x="701578" y="269238"/>
          <a:ext cx="8220268" cy="148336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2418" tIns="71120" rIns="71120" bIns="7112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800" b="1" i="1" kern="1200" dirty="0"/>
            <a:t>Industry &amp; Analysis/Industry Offices</a:t>
          </a:r>
        </a:p>
        <a:p>
          <a:pPr marL="0" marR="0" lvl="0" indent="0" algn="l" defTabSz="1244600" eaLnBrk="1" fontAlgn="auto" latinLnBrk="0" hangingPunct="1">
            <a:lnSpc>
              <a:spcPct val="90000"/>
            </a:lnSpc>
            <a:spcBef>
              <a:spcPct val="0"/>
            </a:spcBef>
            <a:spcAft>
              <a:spcPct val="35000"/>
            </a:spcAft>
            <a:buClrTx/>
            <a:buSzTx/>
            <a:buFontTx/>
            <a:buNone/>
            <a:tabLst/>
            <a:defRPr/>
          </a:pPr>
          <a:r>
            <a:rPr lang="en-US" sz="1400" b="1" i="1" kern="1200" dirty="0"/>
            <a:t>Leads within ITA for an assigned industry sector,  monitor US exports and competitiveness, producing market research and supporting trade policies in support of industry</a:t>
          </a:r>
        </a:p>
        <a:p>
          <a:pPr marL="0" lvl="0" algn="l" defTabSz="1244600">
            <a:lnSpc>
              <a:spcPct val="90000"/>
            </a:lnSpc>
            <a:spcBef>
              <a:spcPct val="0"/>
            </a:spcBef>
            <a:spcAft>
              <a:spcPct val="35000"/>
            </a:spcAft>
            <a:buNone/>
          </a:pPr>
          <a:endParaRPr lang="en-US" sz="2800" b="1" i="1" kern="1200" dirty="0"/>
        </a:p>
      </dsp:txBody>
      <dsp:txXfrm>
        <a:off x="701578" y="269238"/>
        <a:ext cx="8220268" cy="1483363"/>
      </dsp:txXfrm>
    </dsp:sp>
    <dsp:sp modelId="{1372C351-DC6D-4475-AD3B-BE4299145D4D}">
      <dsp:nvSpPr>
        <dsp:cNvPr id="0" name=""/>
        <dsp:cNvSpPr/>
      </dsp:nvSpPr>
      <dsp:spPr>
        <a:xfrm>
          <a:off x="69753" y="379095"/>
          <a:ext cx="1263650" cy="1263650"/>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A6A48171-D5FC-413A-8242-4045E67D8146}">
      <dsp:nvSpPr>
        <dsp:cNvPr id="0" name=""/>
        <dsp:cNvSpPr/>
      </dsp:nvSpPr>
      <dsp:spPr>
        <a:xfrm>
          <a:off x="1026564" y="1928527"/>
          <a:ext cx="7852798" cy="142427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2418" tIns="71120" rIns="71120" bIns="7112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800" b="1" i="1" kern="1200" dirty="0"/>
            <a:t>U.S. Commercial Service</a:t>
          </a:r>
        </a:p>
        <a:p>
          <a:pPr marL="0" marR="0" lvl="0" indent="0" algn="l" defTabSz="914400" eaLnBrk="1" fontAlgn="auto" latinLnBrk="0" hangingPunct="1">
            <a:lnSpc>
              <a:spcPct val="100000"/>
            </a:lnSpc>
            <a:spcBef>
              <a:spcPct val="0"/>
            </a:spcBef>
            <a:spcAft>
              <a:spcPts val="0"/>
            </a:spcAft>
            <a:buClrTx/>
            <a:buSzTx/>
            <a:buFontTx/>
            <a:buNone/>
            <a:tabLst/>
            <a:defRPr/>
          </a:pPr>
          <a:r>
            <a:rPr lang="en-US" sz="1400" b="1" i="1" kern="1200" dirty="0"/>
            <a:t>Often first, local point of inquiry, within ITA, Business Advisor and Coordinator for USG assistance </a:t>
          </a:r>
        </a:p>
        <a:p>
          <a:pPr marL="0" lvl="0" algn="l" defTabSz="1244600">
            <a:lnSpc>
              <a:spcPct val="90000"/>
            </a:lnSpc>
            <a:spcBef>
              <a:spcPct val="0"/>
            </a:spcBef>
            <a:spcAft>
              <a:spcPct val="35000"/>
            </a:spcAft>
            <a:buNone/>
          </a:pPr>
          <a:endParaRPr lang="en-US" sz="2800" b="1" i="1" kern="1200" dirty="0"/>
        </a:p>
      </dsp:txBody>
      <dsp:txXfrm>
        <a:off x="1026564" y="1928527"/>
        <a:ext cx="7852798" cy="1424275"/>
      </dsp:txXfrm>
    </dsp:sp>
    <dsp:sp modelId="{1CC92867-8BB5-435B-8B22-A740665ADC2B}">
      <dsp:nvSpPr>
        <dsp:cNvPr id="0" name=""/>
        <dsp:cNvSpPr/>
      </dsp:nvSpPr>
      <dsp:spPr>
        <a:xfrm>
          <a:off x="437222" y="1895475"/>
          <a:ext cx="1263650" cy="1263650"/>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4EEB2089-1784-41A6-8883-E6AB4959E6EF}">
      <dsp:nvSpPr>
        <dsp:cNvPr id="0" name=""/>
        <dsp:cNvSpPr/>
      </dsp:nvSpPr>
      <dsp:spPr>
        <a:xfrm>
          <a:off x="701578" y="3538220"/>
          <a:ext cx="8220268" cy="101092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2418" tIns="71120" rIns="71120" bIns="71120" numCol="1" spcCol="1270" anchor="ctr" anchorCtr="0">
          <a:noAutofit/>
        </a:bodyPr>
        <a:lstStyle/>
        <a:p>
          <a:pPr lvl="0" algn="l" defTabSz="1244600">
            <a:lnSpc>
              <a:spcPct val="90000"/>
            </a:lnSpc>
            <a:spcBef>
              <a:spcPct val="0"/>
            </a:spcBef>
            <a:spcAft>
              <a:spcPct val="35000"/>
            </a:spcAft>
          </a:pPr>
          <a:r>
            <a:rPr lang="en-US" sz="2800" b="1" i="1" kern="1200" dirty="0"/>
            <a:t>Enforcement &amp; Compliance</a:t>
          </a:r>
        </a:p>
        <a:p>
          <a:pPr lvl="0" algn="l" defTabSz="1244600">
            <a:lnSpc>
              <a:spcPct val="90000"/>
            </a:lnSpc>
            <a:spcBef>
              <a:spcPct val="0"/>
            </a:spcBef>
            <a:spcAft>
              <a:spcPct val="35000"/>
            </a:spcAft>
          </a:pPr>
          <a:r>
            <a:rPr lang="en-US" sz="1400" b="1" i="1" kern="1200" dirty="0"/>
            <a:t>Monitors our trading partners compliance with trade agreements and support US firms engaged in disputes for unfair trading practices</a:t>
          </a:r>
        </a:p>
      </dsp:txBody>
      <dsp:txXfrm>
        <a:off x="701578" y="3538220"/>
        <a:ext cx="8220268" cy="1010920"/>
      </dsp:txXfrm>
    </dsp:sp>
    <dsp:sp modelId="{E5D9B389-1706-45DD-B8EA-053406FF96B5}">
      <dsp:nvSpPr>
        <dsp:cNvPr id="0" name=""/>
        <dsp:cNvSpPr/>
      </dsp:nvSpPr>
      <dsp:spPr>
        <a:xfrm>
          <a:off x="69753" y="3411855"/>
          <a:ext cx="1263650" cy="1263650"/>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17591-7257-493A-ACF3-9D040D702926}">
      <dsp:nvSpPr>
        <dsp:cNvPr id="0" name=""/>
        <dsp:cNvSpPr/>
      </dsp:nvSpPr>
      <dsp:spPr>
        <a:xfrm>
          <a:off x="-5714003" y="-874791"/>
          <a:ext cx="6804182" cy="6804182"/>
        </a:xfrm>
        <a:prstGeom prst="blockArc">
          <a:avLst>
            <a:gd name="adj1" fmla="val 18900000"/>
            <a:gd name="adj2" fmla="val 2700000"/>
            <a:gd name="adj3" fmla="val 317"/>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82E29D-B963-4A19-BD48-D2080526E4E2}">
      <dsp:nvSpPr>
        <dsp:cNvPr id="0" name=""/>
        <dsp:cNvSpPr/>
      </dsp:nvSpPr>
      <dsp:spPr>
        <a:xfrm>
          <a:off x="701578" y="505460"/>
          <a:ext cx="8220268" cy="101092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2418" tIns="60960" rIns="60960" bIns="60960" numCol="1" spcCol="1270" anchor="ctr" anchorCtr="0">
          <a:noAutofit/>
        </a:bodyPr>
        <a:lstStyle/>
        <a:p>
          <a:pPr lvl="0" algn="l" defTabSz="1066800">
            <a:lnSpc>
              <a:spcPct val="90000"/>
            </a:lnSpc>
            <a:spcBef>
              <a:spcPct val="0"/>
            </a:spcBef>
            <a:spcAft>
              <a:spcPct val="35000"/>
            </a:spcAft>
          </a:pPr>
          <a:r>
            <a:rPr lang="en-US" sz="2400" b="1" i="1" kern="1200" dirty="0"/>
            <a:t>Bringing core sectoral expertise to USG preparatory work for Free Trade Agreement (FTA) negotiations</a:t>
          </a:r>
          <a:r>
            <a:rPr lang="en-US" sz="2800" b="1" i="1" kern="1200" dirty="0"/>
            <a:t>  </a:t>
          </a:r>
        </a:p>
      </dsp:txBody>
      <dsp:txXfrm>
        <a:off x="701578" y="505460"/>
        <a:ext cx="8220268" cy="1010920"/>
      </dsp:txXfrm>
    </dsp:sp>
    <dsp:sp modelId="{1372C351-DC6D-4475-AD3B-BE4299145D4D}">
      <dsp:nvSpPr>
        <dsp:cNvPr id="0" name=""/>
        <dsp:cNvSpPr/>
      </dsp:nvSpPr>
      <dsp:spPr>
        <a:xfrm>
          <a:off x="69753" y="379095"/>
          <a:ext cx="1263650" cy="1263650"/>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19285809-AB66-4461-A0FD-5CDFFA5495C4}">
      <dsp:nvSpPr>
        <dsp:cNvPr id="0" name=""/>
        <dsp:cNvSpPr/>
      </dsp:nvSpPr>
      <dsp:spPr>
        <a:xfrm>
          <a:off x="1069047" y="2021840"/>
          <a:ext cx="7852798" cy="101092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2418" tIns="60960" rIns="60960" bIns="60960" numCol="1" spcCol="1270" anchor="ctr" anchorCtr="0">
          <a:noAutofit/>
        </a:bodyPr>
        <a:lstStyle/>
        <a:p>
          <a:pPr lvl="0" algn="l" defTabSz="1066800">
            <a:lnSpc>
              <a:spcPct val="90000"/>
            </a:lnSpc>
            <a:spcBef>
              <a:spcPct val="0"/>
            </a:spcBef>
            <a:spcAft>
              <a:spcPct val="35000"/>
            </a:spcAft>
          </a:pPr>
          <a:r>
            <a:rPr lang="en-US" sz="2400" b="1" i="1" kern="1200" dirty="0"/>
            <a:t>Identifying and addressing increased market access in connection with USEACs, GM, foreign officials contacts, and in compliance with FTA provisions </a:t>
          </a:r>
        </a:p>
      </dsp:txBody>
      <dsp:txXfrm>
        <a:off x="1069047" y="2021840"/>
        <a:ext cx="7852798" cy="1010920"/>
      </dsp:txXfrm>
    </dsp:sp>
    <dsp:sp modelId="{F5EFAA23-6578-45D1-89EC-310B3C27E01A}">
      <dsp:nvSpPr>
        <dsp:cNvPr id="0" name=""/>
        <dsp:cNvSpPr/>
      </dsp:nvSpPr>
      <dsp:spPr>
        <a:xfrm>
          <a:off x="437222" y="1895475"/>
          <a:ext cx="1263650" cy="1263650"/>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462C6763-777D-4D72-8E47-70C3D1272B87}">
      <dsp:nvSpPr>
        <dsp:cNvPr id="0" name=""/>
        <dsp:cNvSpPr/>
      </dsp:nvSpPr>
      <dsp:spPr>
        <a:xfrm>
          <a:off x="701578" y="3449324"/>
          <a:ext cx="8220268" cy="1122677"/>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2418" tIns="60960" rIns="60960" bIns="60960" numCol="1" spcCol="1270" anchor="ctr" anchorCtr="0">
          <a:noAutofit/>
        </a:bodyPr>
        <a:lstStyle/>
        <a:p>
          <a:pPr lvl="0" algn="l" defTabSz="1066800">
            <a:lnSpc>
              <a:spcPct val="90000"/>
            </a:lnSpc>
            <a:spcBef>
              <a:spcPct val="0"/>
            </a:spcBef>
            <a:spcAft>
              <a:spcPct val="35000"/>
            </a:spcAft>
          </a:pPr>
          <a:endParaRPr lang="en-US" sz="2400" b="1" i="1" kern="1200" dirty="0"/>
        </a:p>
        <a:p>
          <a:pPr lvl="0" algn="l" defTabSz="1066800">
            <a:lnSpc>
              <a:spcPct val="90000"/>
            </a:lnSpc>
            <a:spcBef>
              <a:spcPct val="0"/>
            </a:spcBef>
            <a:spcAft>
              <a:spcPct val="35000"/>
            </a:spcAft>
          </a:pPr>
          <a:r>
            <a:rPr lang="en-US" sz="2400" b="1" i="1" kern="1200" dirty="0"/>
            <a:t>Reaching out, and beyond ITA, to advocate for a level playing field for U.S. business, while ensuring compliance with FTA provisions.</a:t>
          </a:r>
        </a:p>
        <a:p>
          <a:pPr lvl="0" algn="l" defTabSz="1066800">
            <a:lnSpc>
              <a:spcPct val="90000"/>
            </a:lnSpc>
            <a:spcBef>
              <a:spcPct val="0"/>
            </a:spcBef>
            <a:spcAft>
              <a:spcPct val="35000"/>
            </a:spcAft>
          </a:pPr>
          <a:endParaRPr lang="en-US" sz="1400" b="1" i="1" kern="1200" dirty="0"/>
        </a:p>
      </dsp:txBody>
      <dsp:txXfrm>
        <a:off x="701578" y="3449324"/>
        <a:ext cx="8220268" cy="1122677"/>
      </dsp:txXfrm>
    </dsp:sp>
    <dsp:sp modelId="{E5D9B389-1706-45DD-B8EA-053406FF96B5}">
      <dsp:nvSpPr>
        <dsp:cNvPr id="0" name=""/>
        <dsp:cNvSpPr/>
      </dsp:nvSpPr>
      <dsp:spPr>
        <a:xfrm>
          <a:off x="69753" y="3411855"/>
          <a:ext cx="1263650" cy="1263650"/>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C2AAEEE-1286-4EBA-AC1E-51816DBAEDB4}" type="datetimeFigureOut">
              <a:rPr lang="en-US" smtClean="0"/>
              <a:pPr/>
              <a:t>2/4/2020</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11464184-42A5-4955-999F-1A85E294FD65}" type="slidenum">
              <a:rPr lang="en-US" smtClean="0"/>
              <a:pPr/>
              <a:t>‹#›</a:t>
            </a:fld>
            <a:endParaRPr lang="en-US"/>
          </a:p>
        </p:txBody>
      </p:sp>
    </p:spTree>
    <p:extLst>
      <p:ext uri="{BB962C8B-B14F-4D97-AF65-F5344CB8AC3E}">
        <p14:creationId xmlns:p14="http://schemas.microsoft.com/office/powerpoint/2010/main" val="2830694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DC79F62-9F0A-46AE-8C71-F74DAFF92BE7}" type="datetimeFigureOut">
              <a:rPr lang="en-US" smtClean="0"/>
              <a:pPr/>
              <a:t>2/4/2020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981A9CC-F4F7-4FAB-B2D0-1FACC32CC9CE}" type="slidenum">
              <a:rPr lang="en-US" smtClean="0"/>
              <a:pPr/>
              <a:t>‹#›</a:t>
            </a:fld>
            <a:endParaRPr lang="en-US"/>
          </a:p>
        </p:txBody>
      </p:sp>
    </p:spTree>
    <p:extLst>
      <p:ext uri="{BB962C8B-B14F-4D97-AF65-F5344CB8AC3E}">
        <p14:creationId xmlns:p14="http://schemas.microsoft.com/office/powerpoint/2010/main" val="4009404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2247C7-30F2-437B-A3AE-58C9EBC6DD4C}" type="slidenum">
              <a:rPr lang="en-US" smtClean="0"/>
              <a:t>1</a:t>
            </a:fld>
            <a:endParaRPr lang="en-US" dirty="0"/>
          </a:p>
        </p:txBody>
      </p:sp>
    </p:spTree>
    <p:extLst>
      <p:ext uri="{BB962C8B-B14F-4D97-AF65-F5344CB8AC3E}">
        <p14:creationId xmlns:p14="http://schemas.microsoft.com/office/powerpoint/2010/main" val="555468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10774E-7C8C-43EC-9991-494EFA4BF3F2}" type="slidenum">
              <a:rPr lang="en-US"/>
              <a:pPr/>
              <a:t>10</a:t>
            </a:fld>
            <a:endParaRPr lang="en-US"/>
          </a:p>
        </p:txBody>
      </p:sp>
      <p:sp>
        <p:nvSpPr>
          <p:cNvPr id="1312770" name="Rectangle 2050"/>
          <p:cNvSpPr>
            <a:spLocks noGrp="1" noRot="1" noChangeAspect="1" noChangeArrowheads="1" noTextEdit="1"/>
          </p:cNvSpPr>
          <p:nvPr>
            <p:ph type="sldImg"/>
          </p:nvPr>
        </p:nvSpPr>
        <p:spPr>
          <a:xfrm>
            <a:off x="1192213" y="704850"/>
            <a:ext cx="4627562" cy="3470275"/>
          </a:xfrm>
          <a:ln/>
        </p:spPr>
      </p:sp>
      <p:sp>
        <p:nvSpPr>
          <p:cNvPr id="1312771" name="Rectangle 2051"/>
          <p:cNvSpPr>
            <a:spLocks noGrp="1" noChangeArrowheads="1"/>
          </p:cNvSpPr>
          <p:nvPr>
            <p:ph type="body" idx="1"/>
          </p:nvPr>
        </p:nvSpPr>
        <p:spPr/>
        <p:txBody>
          <a:bodyPr/>
          <a:lstStyle/>
          <a:p>
            <a:endParaRPr lang="en-US" baseline="0" dirty="0"/>
          </a:p>
        </p:txBody>
      </p:sp>
    </p:spTree>
    <p:extLst>
      <p:ext uri="{BB962C8B-B14F-4D97-AF65-F5344CB8AC3E}">
        <p14:creationId xmlns:p14="http://schemas.microsoft.com/office/powerpoint/2010/main" val="3799596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1A8971-5F0B-4911-87AC-F8CFD894A892}" type="slidenum">
              <a:rPr lang="en-US" smtClean="0"/>
              <a:t>11</a:t>
            </a:fld>
            <a:endParaRPr lang="en-US"/>
          </a:p>
        </p:txBody>
      </p:sp>
    </p:spTree>
    <p:extLst>
      <p:ext uri="{BB962C8B-B14F-4D97-AF65-F5344CB8AC3E}">
        <p14:creationId xmlns:p14="http://schemas.microsoft.com/office/powerpoint/2010/main" val="3966242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1A8971-5F0B-4911-87AC-F8CFD894A892}" type="slidenum">
              <a:rPr lang="en-US" smtClean="0"/>
              <a:t>12</a:t>
            </a:fld>
            <a:endParaRPr lang="en-US"/>
          </a:p>
        </p:txBody>
      </p:sp>
    </p:spTree>
    <p:extLst>
      <p:ext uri="{BB962C8B-B14F-4D97-AF65-F5344CB8AC3E}">
        <p14:creationId xmlns:p14="http://schemas.microsoft.com/office/powerpoint/2010/main" val="114588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35DA381-E775-4AEB-81C3-76C5F1851A75}" type="slidenum">
              <a:rPr lang="en-US" smtClean="0"/>
              <a:pPr>
                <a:defRPr/>
              </a:pPr>
              <a:t>13</a:t>
            </a:fld>
            <a:endParaRPr lang="en-US" dirty="0"/>
          </a:p>
        </p:txBody>
      </p:sp>
    </p:spTree>
    <p:extLst>
      <p:ext uri="{BB962C8B-B14F-4D97-AF65-F5344CB8AC3E}">
        <p14:creationId xmlns:p14="http://schemas.microsoft.com/office/powerpoint/2010/main" val="3688036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3B0920-392A-4A41-AA62-B7448A457958}" type="slidenum">
              <a:rPr lang="en-US" smtClean="0"/>
              <a:t>14</a:t>
            </a:fld>
            <a:endParaRPr lang="en-US" dirty="0"/>
          </a:p>
        </p:txBody>
      </p:sp>
    </p:spTree>
    <p:extLst>
      <p:ext uri="{BB962C8B-B14F-4D97-AF65-F5344CB8AC3E}">
        <p14:creationId xmlns:p14="http://schemas.microsoft.com/office/powerpoint/2010/main" val="1754565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65D4A8-EA0A-4BF7-819A-92FE96815FB1}" type="slidenum">
              <a:rPr lang="en-US" smtClean="0"/>
              <a:t>15</a:t>
            </a:fld>
            <a:endParaRPr lang="en-US" dirty="0"/>
          </a:p>
        </p:txBody>
      </p:sp>
    </p:spTree>
    <p:extLst>
      <p:ext uri="{BB962C8B-B14F-4D97-AF65-F5344CB8AC3E}">
        <p14:creationId xmlns:p14="http://schemas.microsoft.com/office/powerpoint/2010/main" val="2655142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endParaRPr lang="en-US" dirty="0"/>
          </a:p>
        </p:txBody>
      </p:sp>
      <p:sp>
        <p:nvSpPr>
          <p:cNvPr id="4" name="Slide Number Placeholder 3"/>
          <p:cNvSpPr>
            <a:spLocks noGrp="1"/>
          </p:cNvSpPr>
          <p:nvPr>
            <p:ph type="sldNum" sz="quarter" idx="10"/>
          </p:nvPr>
        </p:nvSpPr>
        <p:spPr/>
        <p:txBody>
          <a:bodyPr/>
          <a:lstStyle/>
          <a:p>
            <a:fld id="{F9130726-E0C3-4E71-9EB9-447B83B477EB}" type="slidenum">
              <a:rPr lang="en-US" smtClean="0"/>
              <a:pPr/>
              <a:t>16</a:t>
            </a:fld>
            <a:endParaRPr lang="en-US"/>
          </a:p>
        </p:txBody>
      </p:sp>
    </p:spTree>
    <p:extLst>
      <p:ext uri="{BB962C8B-B14F-4D97-AF65-F5344CB8AC3E}">
        <p14:creationId xmlns:p14="http://schemas.microsoft.com/office/powerpoint/2010/main" val="3764303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B7ADC57-E34E-4B84-A098-7FDC8D9D716D}"/>
              </a:ext>
            </a:extLst>
          </p:cNvPr>
          <p:cNvSpPr>
            <a:spLocks noGrp="1" noChangeArrowheads="1"/>
          </p:cNvSpPr>
          <p:nvPr>
            <p:ph type="sldNum" sz="quarter" idx="5"/>
          </p:nvPr>
        </p:nvSpPr>
        <p:spPr>
          <a:ln/>
        </p:spPr>
        <p:txBody>
          <a:bodyPr/>
          <a:lstStyle/>
          <a:p>
            <a:fld id="{70698D55-A31B-4913-AE13-47BB79BDEB22}" type="slidenum">
              <a:rPr lang="en-US" altLang="en-US"/>
              <a:pPr/>
              <a:t>17</a:t>
            </a:fld>
            <a:endParaRPr lang="en-US" altLang="en-US" dirty="0"/>
          </a:p>
        </p:txBody>
      </p:sp>
      <p:sp>
        <p:nvSpPr>
          <p:cNvPr id="199682" name="Rectangle 2">
            <a:extLst>
              <a:ext uri="{FF2B5EF4-FFF2-40B4-BE49-F238E27FC236}">
                <a16:creationId xmlns:a16="http://schemas.microsoft.com/office/drawing/2014/main" id="{C3D66FED-58F8-43A9-B4FF-B71E4B658761}"/>
              </a:ext>
            </a:extLst>
          </p:cNvPr>
          <p:cNvSpPr>
            <a:spLocks noGrp="1" noRot="1" noChangeAspect="1" noChangeArrowheads="1" noTextEdit="1"/>
          </p:cNvSpPr>
          <p:nvPr>
            <p:ph type="sldImg"/>
          </p:nvPr>
        </p:nvSpPr>
        <p:spPr>
          <a:ln/>
        </p:spPr>
      </p:sp>
      <p:sp>
        <p:nvSpPr>
          <p:cNvPr id="199683" name="Rectangle 3">
            <a:extLst>
              <a:ext uri="{FF2B5EF4-FFF2-40B4-BE49-F238E27FC236}">
                <a16:creationId xmlns:a16="http://schemas.microsoft.com/office/drawing/2014/main" id="{216ED5AE-8482-4DBF-9BAF-36422CBFC153}"/>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471015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65D4A8-EA0A-4BF7-819A-92FE96815FB1}" type="slidenum">
              <a:rPr lang="en-US" smtClean="0"/>
              <a:t>18</a:t>
            </a:fld>
            <a:endParaRPr lang="en-US" dirty="0"/>
          </a:p>
        </p:txBody>
      </p:sp>
    </p:spTree>
    <p:extLst>
      <p:ext uri="{BB962C8B-B14F-4D97-AF65-F5344CB8AC3E}">
        <p14:creationId xmlns:p14="http://schemas.microsoft.com/office/powerpoint/2010/main" val="3058669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130726-E0C3-4E71-9EB9-447B83B477EB}" type="slidenum">
              <a:rPr lang="en-US" smtClean="0"/>
              <a:pPr/>
              <a:t>19</a:t>
            </a:fld>
            <a:endParaRPr lang="en-US"/>
          </a:p>
        </p:txBody>
      </p:sp>
    </p:spTree>
    <p:extLst>
      <p:ext uri="{BB962C8B-B14F-4D97-AF65-F5344CB8AC3E}">
        <p14:creationId xmlns:p14="http://schemas.microsoft.com/office/powerpoint/2010/main" val="20358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2247C7-30F2-437B-A3AE-58C9EBC6DD4C}" type="slidenum">
              <a:rPr lang="en-US" smtClean="0"/>
              <a:t>2</a:t>
            </a:fld>
            <a:endParaRPr lang="en-US" dirty="0"/>
          </a:p>
        </p:txBody>
      </p:sp>
    </p:spTree>
    <p:extLst>
      <p:ext uri="{BB962C8B-B14F-4D97-AF65-F5344CB8AC3E}">
        <p14:creationId xmlns:p14="http://schemas.microsoft.com/office/powerpoint/2010/main" val="2920729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618854">
              <a:defRPr/>
            </a:pPr>
            <a:r>
              <a:rPr lang="en-US" sz="2100" dirty="0">
                <a:latin typeface="Trebuchet MS" panose="020B0603020202020204" pitchFamily="34" charset="0"/>
              </a:rPr>
              <a:t>John</a:t>
            </a:r>
          </a:p>
          <a:p>
            <a:endParaRPr lang="en-US" dirty="0"/>
          </a:p>
        </p:txBody>
      </p:sp>
      <p:sp>
        <p:nvSpPr>
          <p:cNvPr id="4" name="Slide Number Placeholder 3"/>
          <p:cNvSpPr>
            <a:spLocks noGrp="1"/>
          </p:cNvSpPr>
          <p:nvPr>
            <p:ph type="sldNum" sz="quarter" idx="5"/>
          </p:nvPr>
        </p:nvSpPr>
        <p:spPr/>
        <p:txBody>
          <a:bodyPr/>
          <a:lstStyle/>
          <a:p>
            <a:fld id="{C981A9CC-F4F7-4FAB-B2D0-1FACC32CC9CE}" type="slidenum">
              <a:rPr lang="en-US" smtClean="0"/>
              <a:pPr/>
              <a:t>20</a:t>
            </a:fld>
            <a:endParaRPr lang="en-US"/>
          </a:p>
        </p:txBody>
      </p:sp>
    </p:spTree>
    <p:extLst>
      <p:ext uri="{BB962C8B-B14F-4D97-AF65-F5344CB8AC3E}">
        <p14:creationId xmlns:p14="http://schemas.microsoft.com/office/powerpoint/2010/main" val="3943953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130726-E0C3-4E71-9EB9-447B83B477EB}" type="slidenum">
              <a:rPr lang="en-US" smtClean="0"/>
              <a:pPr/>
              <a:t>21</a:t>
            </a:fld>
            <a:endParaRPr lang="en-US"/>
          </a:p>
        </p:txBody>
      </p:sp>
    </p:spTree>
    <p:extLst>
      <p:ext uri="{BB962C8B-B14F-4D97-AF65-F5344CB8AC3E}">
        <p14:creationId xmlns:p14="http://schemas.microsoft.com/office/powerpoint/2010/main" val="3727253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91677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35DA381-E775-4AEB-81C3-76C5F1851A75}" type="slidenum">
              <a:rPr lang="en-US" smtClean="0"/>
              <a:pPr>
                <a:defRPr/>
              </a:pPr>
              <a:t>25</a:t>
            </a:fld>
            <a:endParaRPr lang="en-US" dirty="0"/>
          </a:p>
        </p:txBody>
      </p:sp>
    </p:spTree>
    <p:extLst>
      <p:ext uri="{BB962C8B-B14F-4D97-AF65-F5344CB8AC3E}">
        <p14:creationId xmlns:p14="http://schemas.microsoft.com/office/powerpoint/2010/main" val="35249832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130726-E0C3-4E71-9EB9-447B83B477EB}" type="slidenum">
              <a:rPr lang="en-US" smtClean="0"/>
              <a:pPr/>
              <a:t>26</a:t>
            </a:fld>
            <a:endParaRPr lang="en-US"/>
          </a:p>
        </p:txBody>
      </p:sp>
    </p:spTree>
    <p:extLst>
      <p:ext uri="{BB962C8B-B14F-4D97-AF65-F5344CB8AC3E}">
        <p14:creationId xmlns:p14="http://schemas.microsoft.com/office/powerpoint/2010/main" val="16484376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2247C7-30F2-437B-A3AE-58C9EBC6DD4C}" type="slidenum">
              <a:rPr lang="en-US" smtClean="0"/>
              <a:t>36</a:t>
            </a:fld>
            <a:endParaRPr lang="en-US" dirty="0"/>
          </a:p>
        </p:txBody>
      </p:sp>
    </p:spTree>
    <p:extLst>
      <p:ext uri="{BB962C8B-B14F-4D97-AF65-F5344CB8AC3E}">
        <p14:creationId xmlns:p14="http://schemas.microsoft.com/office/powerpoint/2010/main" val="10275322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effectLst/>
            </a:endParaRPr>
          </a:p>
        </p:txBody>
      </p:sp>
      <p:sp>
        <p:nvSpPr>
          <p:cNvPr id="4" name="Slide Number Placeholder 3"/>
          <p:cNvSpPr>
            <a:spLocks noGrp="1"/>
          </p:cNvSpPr>
          <p:nvPr>
            <p:ph type="sldNum" sz="quarter" idx="5"/>
          </p:nvPr>
        </p:nvSpPr>
        <p:spPr/>
        <p:txBody>
          <a:bodyPr/>
          <a:lstStyle/>
          <a:p>
            <a:fld id="{7E2247C7-30F2-437B-A3AE-58C9EBC6DD4C}" type="slidenum">
              <a:rPr lang="en-US" smtClean="0"/>
              <a:t>37</a:t>
            </a:fld>
            <a:endParaRPr lang="en-US" dirty="0"/>
          </a:p>
        </p:txBody>
      </p:sp>
    </p:spTree>
    <p:extLst>
      <p:ext uri="{BB962C8B-B14F-4D97-AF65-F5344CB8AC3E}">
        <p14:creationId xmlns:p14="http://schemas.microsoft.com/office/powerpoint/2010/main" val="6826907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7E2247C7-30F2-437B-A3AE-58C9EBC6DD4C}" type="slidenum">
              <a:rPr lang="en-US" smtClean="0"/>
              <a:t>38</a:t>
            </a:fld>
            <a:endParaRPr lang="en-US" dirty="0"/>
          </a:p>
        </p:txBody>
      </p:sp>
    </p:spTree>
    <p:extLst>
      <p:ext uri="{BB962C8B-B14F-4D97-AF65-F5344CB8AC3E}">
        <p14:creationId xmlns:p14="http://schemas.microsoft.com/office/powerpoint/2010/main" val="1360043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7E2247C7-30F2-437B-A3AE-58C9EBC6DD4C}" type="slidenum">
              <a:rPr lang="en-US" smtClean="0"/>
              <a:t>3</a:t>
            </a:fld>
            <a:endParaRPr lang="en-US" dirty="0"/>
          </a:p>
        </p:txBody>
      </p:sp>
    </p:spTree>
    <p:extLst>
      <p:ext uri="{BB962C8B-B14F-4D97-AF65-F5344CB8AC3E}">
        <p14:creationId xmlns:p14="http://schemas.microsoft.com/office/powerpoint/2010/main" val="3645140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7E2247C7-30F2-437B-A3AE-58C9EBC6DD4C}" type="slidenum">
              <a:rPr lang="en-US" smtClean="0"/>
              <a:t>4</a:t>
            </a:fld>
            <a:endParaRPr lang="en-US" dirty="0"/>
          </a:p>
        </p:txBody>
      </p:sp>
    </p:spTree>
    <p:extLst>
      <p:ext uri="{BB962C8B-B14F-4D97-AF65-F5344CB8AC3E}">
        <p14:creationId xmlns:p14="http://schemas.microsoft.com/office/powerpoint/2010/main" val="1156479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2247C7-30F2-437B-A3AE-58C9EBC6DD4C}" type="slidenum">
              <a:rPr lang="en-US" smtClean="0"/>
              <a:t>5</a:t>
            </a:fld>
            <a:endParaRPr lang="en-US" dirty="0"/>
          </a:p>
        </p:txBody>
      </p:sp>
    </p:spTree>
    <p:extLst>
      <p:ext uri="{BB962C8B-B14F-4D97-AF65-F5344CB8AC3E}">
        <p14:creationId xmlns:p14="http://schemas.microsoft.com/office/powerpoint/2010/main" val="558264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1A8971-5F0B-4911-87AC-F8CFD894A892}" type="slidenum">
              <a:rPr lang="en-US" smtClean="0"/>
              <a:t>6</a:t>
            </a:fld>
            <a:endParaRPr lang="en-US"/>
          </a:p>
        </p:txBody>
      </p:sp>
    </p:spTree>
    <p:extLst>
      <p:ext uri="{BB962C8B-B14F-4D97-AF65-F5344CB8AC3E}">
        <p14:creationId xmlns:p14="http://schemas.microsoft.com/office/powerpoint/2010/main" val="3295958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1A8971-5F0B-4911-87AC-F8CFD894A892}" type="slidenum">
              <a:rPr lang="en-US" smtClean="0"/>
              <a:t>7</a:t>
            </a:fld>
            <a:endParaRPr lang="en-US"/>
          </a:p>
        </p:txBody>
      </p:sp>
    </p:spTree>
    <p:extLst>
      <p:ext uri="{BB962C8B-B14F-4D97-AF65-F5344CB8AC3E}">
        <p14:creationId xmlns:p14="http://schemas.microsoft.com/office/powerpoint/2010/main" val="566201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1A8971-5F0B-4911-87AC-F8CFD894A892}" type="slidenum">
              <a:rPr lang="en-US" smtClean="0"/>
              <a:t>8</a:t>
            </a:fld>
            <a:endParaRPr lang="en-US"/>
          </a:p>
        </p:txBody>
      </p:sp>
    </p:spTree>
    <p:extLst>
      <p:ext uri="{BB962C8B-B14F-4D97-AF65-F5344CB8AC3E}">
        <p14:creationId xmlns:p14="http://schemas.microsoft.com/office/powerpoint/2010/main" val="3550841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1A8971-5F0B-4911-87AC-F8CFD894A892}" type="slidenum">
              <a:rPr lang="en-US" smtClean="0"/>
              <a:t>9</a:t>
            </a:fld>
            <a:endParaRPr lang="en-US"/>
          </a:p>
        </p:txBody>
      </p:sp>
    </p:spTree>
    <p:extLst>
      <p:ext uri="{BB962C8B-B14F-4D97-AF65-F5344CB8AC3E}">
        <p14:creationId xmlns:p14="http://schemas.microsoft.com/office/powerpoint/2010/main" val="1080690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3FA54C6-F1A7-4C8C-B87C-8D5585031126}" type="datetime1">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BD2EA-30BC-436E-B02B-08E6D6FCC1B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BDA9BD-A08A-4104-99F9-51232CEF4F2A}" type="datetime1">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BD2EA-30BC-436E-B02B-08E6D6FCC1B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38297A-815F-4344-9B39-31BC628CE276}" type="datetime1">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BD2EA-30BC-436E-B02B-08E6D6FCC1B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Parallelogram 6"/>
          <p:cNvSpPr/>
          <p:nvPr userDrawn="1"/>
        </p:nvSpPr>
        <p:spPr>
          <a:xfrm>
            <a:off x="0" y="0"/>
            <a:ext cx="9144000" cy="838200"/>
          </a:xfrm>
          <a:prstGeom prst="parallelogram">
            <a:avLst>
              <a:gd name="adj" fmla="val 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userDrawn="1"/>
        </p:nvSpPr>
        <p:spPr>
          <a:xfrm>
            <a:off x="8877300" y="0"/>
            <a:ext cx="266700" cy="914400"/>
          </a:xfrm>
          <a:prstGeom prst="triangl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flipH="1">
            <a:off x="240475" y="6553200"/>
            <a:ext cx="8648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12"/>
          </p:nvPr>
        </p:nvSpPr>
        <p:spPr>
          <a:xfrm>
            <a:off x="6769925" y="6518741"/>
            <a:ext cx="2133600" cy="365125"/>
          </a:xfrm>
        </p:spPr>
        <p:txBody>
          <a:bodyPr/>
          <a:lstStyle/>
          <a:p>
            <a:fld id="{7FBD875D-11CA-4138-AC1D-D2EC141BCC80}" type="slidenum">
              <a:rPr lang="en-US" smtClean="0"/>
              <a:t>‹#›</a:t>
            </a:fld>
            <a:endParaRPr lang="en-US" dirty="0"/>
          </a:p>
        </p:txBody>
      </p:sp>
    </p:spTree>
    <p:extLst>
      <p:ext uri="{BB962C8B-B14F-4D97-AF65-F5344CB8AC3E}">
        <p14:creationId xmlns:p14="http://schemas.microsoft.com/office/powerpoint/2010/main" val="8793937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CB31ABFE-CDE1-42EC-901D-D26CC39294D4}" type="datetime1">
              <a:rPr lang="en-US" altLang="en-US" smtClean="0"/>
              <a:t>2/4/2020</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57B9002-2F27-46F1-82D4-99A3C324FA17}" type="slidenum">
              <a:rPr lang="en-US" altLang="en-US"/>
              <a:pPr/>
              <a:t>‹#›</a:t>
            </a:fld>
            <a:endParaRPr lang="en-US" altLang="en-US"/>
          </a:p>
        </p:txBody>
      </p:sp>
    </p:spTree>
    <p:extLst>
      <p:ext uri="{BB962C8B-B14F-4D97-AF65-F5344CB8AC3E}">
        <p14:creationId xmlns:p14="http://schemas.microsoft.com/office/powerpoint/2010/main" val="1697013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6C2C2C3B-B9E3-4DEC-A228-84B373203632}" type="datetime1">
              <a:rPr lang="en-US" altLang="en-US" smtClean="0"/>
              <a:t>2/4/2020</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E598E33-39FF-4B21-8E5B-FDE8FE91AE48}" type="slidenum">
              <a:rPr lang="en-US" altLang="en-US"/>
              <a:pPr/>
              <a:t>‹#›</a:t>
            </a:fld>
            <a:endParaRPr lang="en-US" altLang="en-US"/>
          </a:p>
        </p:txBody>
      </p:sp>
    </p:spTree>
    <p:extLst>
      <p:ext uri="{BB962C8B-B14F-4D97-AF65-F5344CB8AC3E}">
        <p14:creationId xmlns:p14="http://schemas.microsoft.com/office/powerpoint/2010/main" val="4159518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5AB48E33-ED75-45D6-B5D4-5AFE742573DB}" type="datetime1">
              <a:rPr lang="en-US" altLang="en-US" smtClean="0"/>
              <a:t>2/4/2020</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BA3D541-F233-4003-A55E-930470FF6594}" type="slidenum">
              <a:rPr lang="en-US" altLang="en-US"/>
              <a:pPr/>
              <a:t>‹#›</a:t>
            </a:fld>
            <a:endParaRPr lang="en-US" altLang="en-US"/>
          </a:p>
        </p:txBody>
      </p:sp>
    </p:spTree>
    <p:extLst>
      <p:ext uri="{BB962C8B-B14F-4D97-AF65-F5344CB8AC3E}">
        <p14:creationId xmlns:p14="http://schemas.microsoft.com/office/powerpoint/2010/main" val="422215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EDFAD372-FA6F-4310-AEDA-942C0ACD8C90}" type="datetime1">
              <a:rPr lang="en-US" altLang="en-US" smtClean="0"/>
              <a:t>2/4/2020</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F7BEC153-4C0E-4ABF-A3DF-1372896E0E2F}" type="slidenum">
              <a:rPr lang="en-US" altLang="en-US"/>
              <a:pPr/>
              <a:t>‹#›</a:t>
            </a:fld>
            <a:endParaRPr lang="en-US" altLang="en-US"/>
          </a:p>
        </p:txBody>
      </p:sp>
    </p:spTree>
    <p:extLst>
      <p:ext uri="{BB962C8B-B14F-4D97-AF65-F5344CB8AC3E}">
        <p14:creationId xmlns:p14="http://schemas.microsoft.com/office/powerpoint/2010/main" val="3170411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F4660828-0C7C-42C1-AEE8-2D885C05CEEB}" type="datetime1">
              <a:rPr lang="en-US" altLang="en-US" smtClean="0"/>
              <a:t>2/4/2020</a:t>
            </a:fld>
            <a:endParaRPr lang="en-US" altLang="en-US"/>
          </a:p>
        </p:txBody>
      </p:sp>
      <p:sp>
        <p:nvSpPr>
          <p:cNvPr id="8" name="Footer Placeholder 4"/>
          <p:cNvSpPr>
            <a:spLocks noGrp="1"/>
          </p:cNvSpPr>
          <p:nvPr>
            <p:ph type="ftr" sz="quarter" idx="11"/>
          </p:nvPr>
        </p:nvSpPr>
        <p:spPr/>
        <p:txBody>
          <a:bodyPr/>
          <a:lstStyle>
            <a:lvl1pPr>
              <a:defRPr/>
            </a:lvl1pPr>
          </a:lstStyle>
          <a:p>
            <a:endParaRPr lang="en-US" altLang="en-US"/>
          </a:p>
        </p:txBody>
      </p:sp>
      <p:sp>
        <p:nvSpPr>
          <p:cNvPr id="9" name="Slide Number Placeholder 5"/>
          <p:cNvSpPr>
            <a:spLocks noGrp="1"/>
          </p:cNvSpPr>
          <p:nvPr>
            <p:ph type="sldNum" sz="quarter" idx="12"/>
          </p:nvPr>
        </p:nvSpPr>
        <p:spPr/>
        <p:txBody>
          <a:bodyPr/>
          <a:lstStyle>
            <a:lvl1pPr>
              <a:defRPr/>
            </a:lvl1pPr>
          </a:lstStyle>
          <a:p>
            <a:fld id="{8C280C11-BA97-4F50-A036-B075AF027F1A}" type="slidenum">
              <a:rPr lang="en-US" altLang="en-US"/>
              <a:pPr/>
              <a:t>‹#›</a:t>
            </a:fld>
            <a:endParaRPr lang="en-US" altLang="en-US"/>
          </a:p>
        </p:txBody>
      </p:sp>
    </p:spTree>
    <p:extLst>
      <p:ext uri="{BB962C8B-B14F-4D97-AF65-F5344CB8AC3E}">
        <p14:creationId xmlns:p14="http://schemas.microsoft.com/office/powerpoint/2010/main" val="13793787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7FF4118E-B599-4295-B6F0-E22C4C3D624B}" type="datetime1">
              <a:rPr lang="en-US" altLang="en-US" smtClean="0"/>
              <a:t>2/4/2020</a:t>
            </a:fld>
            <a:endParaRPr lang="en-US" altLang="en-US"/>
          </a:p>
        </p:txBody>
      </p:sp>
      <p:sp>
        <p:nvSpPr>
          <p:cNvPr id="4" name="Footer Placeholder 4"/>
          <p:cNvSpPr>
            <a:spLocks noGrp="1"/>
          </p:cNvSpPr>
          <p:nvPr>
            <p:ph type="ftr" sz="quarter" idx="11"/>
          </p:nvPr>
        </p:nvSpPr>
        <p:spPr/>
        <p:txBody>
          <a:bodyPr/>
          <a:lstStyle>
            <a:lvl1pPr>
              <a:defRPr/>
            </a:lvl1pPr>
          </a:lstStyle>
          <a:p>
            <a:endParaRPr lang="en-US" altLang="en-US"/>
          </a:p>
        </p:txBody>
      </p:sp>
      <p:sp>
        <p:nvSpPr>
          <p:cNvPr id="5" name="Slide Number Placeholder 5"/>
          <p:cNvSpPr>
            <a:spLocks noGrp="1"/>
          </p:cNvSpPr>
          <p:nvPr>
            <p:ph type="sldNum" sz="quarter" idx="12"/>
          </p:nvPr>
        </p:nvSpPr>
        <p:spPr/>
        <p:txBody>
          <a:bodyPr/>
          <a:lstStyle>
            <a:lvl1pPr>
              <a:defRPr/>
            </a:lvl1pPr>
          </a:lstStyle>
          <a:p>
            <a:fld id="{1A50B623-B01B-4E6C-95A0-80F0C2817610}" type="slidenum">
              <a:rPr lang="en-US" altLang="en-US"/>
              <a:pPr/>
              <a:t>‹#›</a:t>
            </a:fld>
            <a:endParaRPr lang="en-US" altLang="en-US"/>
          </a:p>
        </p:txBody>
      </p:sp>
    </p:spTree>
    <p:extLst>
      <p:ext uri="{BB962C8B-B14F-4D97-AF65-F5344CB8AC3E}">
        <p14:creationId xmlns:p14="http://schemas.microsoft.com/office/powerpoint/2010/main" val="35665186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64845DA-C06D-4994-9434-6C78AAC6EA68}" type="datetime1">
              <a:rPr lang="en-US" altLang="en-US" smtClean="0"/>
              <a:t>2/4/2020</a:t>
            </a:fld>
            <a:endParaRPr lang="en-US" altLang="en-US"/>
          </a:p>
        </p:txBody>
      </p:sp>
      <p:sp>
        <p:nvSpPr>
          <p:cNvPr id="3" name="Footer Placeholder 4"/>
          <p:cNvSpPr>
            <a:spLocks noGrp="1"/>
          </p:cNvSpPr>
          <p:nvPr>
            <p:ph type="ftr" sz="quarter" idx="11"/>
          </p:nvPr>
        </p:nvSpPr>
        <p:spPr/>
        <p:txBody>
          <a:bodyPr/>
          <a:lstStyle>
            <a:lvl1pPr>
              <a:defRPr/>
            </a:lvl1pPr>
          </a:lstStyle>
          <a:p>
            <a:endParaRPr lang="en-US" altLang="en-US"/>
          </a:p>
        </p:txBody>
      </p:sp>
      <p:sp>
        <p:nvSpPr>
          <p:cNvPr id="4" name="Slide Number Placeholder 5"/>
          <p:cNvSpPr>
            <a:spLocks noGrp="1"/>
          </p:cNvSpPr>
          <p:nvPr>
            <p:ph type="sldNum" sz="quarter" idx="12"/>
          </p:nvPr>
        </p:nvSpPr>
        <p:spPr/>
        <p:txBody>
          <a:bodyPr/>
          <a:lstStyle>
            <a:lvl1pPr>
              <a:defRPr/>
            </a:lvl1pPr>
          </a:lstStyle>
          <a:p>
            <a:fld id="{2687FA51-156E-43D0-8C27-F51D516B3EA3}" type="slidenum">
              <a:rPr lang="en-US" altLang="en-US"/>
              <a:pPr/>
              <a:t>‹#›</a:t>
            </a:fld>
            <a:endParaRPr lang="en-US" altLang="en-US"/>
          </a:p>
        </p:txBody>
      </p:sp>
    </p:spTree>
    <p:extLst>
      <p:ext uri="{BB962C8B-B14F-4D97-AF65-F5344CB8AC3E}">
        <p14:creationId xmlns:p14="http://schemas.microsoft.com/office/powerpoint/2010/main" val="3864202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F592E8-5150-443F-8CAD-076B57BB915E}" type="datetime1">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BD2EA-30BC-436E-B02B-08E6D6FCC1B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8EBC65E6-39AD-4A4E-874F-6D4EF627DF45}" type="datetime1">
              <a:rPr lang="en-US" altLang="en-US" smtClean="0"/>
              <a:t>2/4/2020</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5B1EBBAA-2781-4F6E-87FA-BF6E2D64823D}" type="slidenum">
              <a:rPr lang="en-US" altLang="en-US"/>
              <a:pPr/>
              <a:t>‹#›</a:t>
            </a:fld>
            <a:endParaRPr lang="en-US" altLang="en-US"/>
          </a:p>
        </p:txBody>
      </p:sp>
    </p:spTree>
    <p:extLst>
      <p:ext uri="{BB962C8B-B14F-4D97-AF65-F5344CB8AC3E}">
        <p14:creationId xmlns:p14="http://schemas.microsoft.com/office/powerpoint/2010/main" val="25214612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1AE358C3-BD66-4A60-891A-F4581BCEB4CE}" type="datetime1">
              <a:rPr lang="en-US" altLang="en-US" smtClean="0"/>
              <a:t>2/4/2020</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CA85F109-995A-4DF9-99E6-A64BAE719DDB}" type="slidenum">
              <a:rPr lang="en-US" altLang="en-US"/>
              <a:pPr/>
              <a:t>‹#›</a:t>
            </a:fld>
            <a:endParaRPr lang="en-US" altLang="en-US"/>
          </a:p>
        </p:txBody>
      </p:sp>
    </p:spTree>
    <p:extLst>
      <p:ext uri="{BB962C8B-B14F-4D97-AF65-F5344CB8AC3E}">
        <p14:creationId xmlns:p14="http://schemas.microsoft.com/office/powerpoint/2010/main" val="17664242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7D024D37-E5DD-4442-A362-B9FC57662C5A}" type="datetime1">
              <a:rPr lang="en-US" altLang="en-US" smtClean="0"/>
              <a:t>2/4/2020</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0902566-E9AA-488D-A7E1-D65F39D94F74}" type="slidenum">
              <a:rPr lang="en-US" altLang="en-US"/>
              <a:pPr/>
              <a:t>‹#›</a:t>
            </a:fld>
            <a:endParaRPr lang="en-US" altLang="en-US"/>
          </a:p>
        </p:txBody>
      </p:sp>
    </p:spTree>
    <p:extLst>
      <p:ext uri="{BB962C8B-B14F-4D97-AF65-F5344CB8AC3E}">
        <p14:creationId xmlns:p14="http://schemas.microsoft.com/office/powerpoint/2010/main" val="9460431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4D9AE2DB-497F-4F47-A2AD-D36D2FBEBFA2}" type="datetime1">
              <a:rPr lang="en-US" altLang="en-US" smtClean="0"/>
              <a:t>2/4/2020</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C3B94FE-C688-4628-B7F8-CAF57AB36B5D}" type="slidenum">
              <a:rPr lang="en-US" altLang="en-US"/>
              <a:pPr/>
              <a:t>‹#›</a:t>
            </a:fld>
            <a:endParaRPr lang="en-US" altLang="en-US"/>
          </a:p>
        </p:txBody>
      </p:sp>
    </p:spTree>
    <p:extLst>
      <p:ext uri="{BB962C8B-B14F-4D97-AF65-F5344CB8AC3E}">
        <p14:creationId xmlns:p14="http://schemas.microsoft.com/office/powerpoint/2010/main" val="971727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EC0A3D-CAC4-4381-9BF7-6A4926258C45}" type="datetime1">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BD2EA-30BC-436E-B02B-08E6D6FCC1B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678268-426D-4A28-8443-61FE8B0B1994}" type="datetime1">
              <a:rPr lang="en-US" smtClean="0"/>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BD2EA-30BC-436E-B02B-08E6D6FCC1B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4535F7-C23C-406F-B555-F3661454BAB7}" type="datetime1">
              <a:rPr lang="en-US" smtClean="0"/>
              <a:t>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0BD2EA-30BC-436E-B02B-08E6D6FCC1B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0326E1-0CD8-47F5-BD4D-394428144907}" type="datetime1">
              <a:rPr lang="en-US" smtClean="0"/>
              <a:t>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0BD2EA-30BC-436E-B02B-08E6D6FCC1B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1B8C6D-3B72-4530-BD8F-B229721F2A27}" type="datetime1">
              <a:rPr lang="en-US" smtClean="0"/>
              <a:t>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0BD2EA-30BC-436E-B02B-08E6D6FCC1B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3C107D-6F44-4230-BE17-E429D1972F52}" type="datetime1">
              <a:rPr lang="en-US" smtClean="0"/>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BD2EA-30BC-436E-B02B-08E6D6FCC1B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01890C-7343-41E4-8B9E-5E2847C8C04A}" type="datetime1">
              <a:rPr lang="en-US" smtClean="0"/>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BD2EA-30BC-436E-B02B-08E6D6FCC1B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454FDA-5C5F-4BFA-9DE5-CA97AF04BA1A}" type="datetime1">
              <a:rPr lang="en-US" smtClean="0"/>
              <a:t>2/4/2020</a:t>
            </a:fld>
            <a:endParaRPr lang="en-US"/>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BD2EA-30BC-436E-B02B-08E6D6FCC1B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6"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9"/>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5"/>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fontAlgn="base">
              <a:spcBef>
                <a:spcPct val="0"/>
              </a:spcBef>
              <a:spcAft>
                <a:spcPct val="0"/>
              </a:spcAft>
            </a:pPr>
            <a:fld id="{6252B68D-6908-4285-91AC-4AE1014DBC2A}" type="datetime1">
              <a:rPr lang="en-US" altLang="en-US" smtClean="0">
                <a:ea typeface="MS PGothic" pitchFamily="34" charset="-128"/>
              </a:rPr>
              <a:t>2/4/2020</a:t>
            </a:fld>
            <a:endParaRPr lang="en-US" altLang="en-US">
              <a:ea typeface="MS PGothic" pitchFamily="34" charset="-128"/>
            </a:endParaRPr>
          </a:p>
        </p:txBody>
      </p:sp>
      <p:sp>
        <p:nvSpPr>
          <p:cNvPr id="5" name="Footer Placeholder 4"/>
          <p:cNvSpPr>
            <a:spLocks noGrp="1"/>
          </p:cNvSpPr>
          <p:nvPr>
            <p:ph type="ftr" sz="quarter" idx="3"/>
          </p:nvPr>
        </p:nvSpPr>
        <p:spPr>
          <a:xfrm>
            <a:off x="3028950" y="6356355"/>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pPr fontAlgn="base">
              <a:spcBef>
                <a:spcPct val="0"/>
              </a:spcBef>
              <a:spcAft>
                <a:spcPct val="0"/>
              </a:spcAft>
            </a:pPr>
            <a:endParaRPr lang="en-US" altLang="en-US">
              <a:ea typeface="MS PGothic" pitchFamily="34" charset="-128"/>
            </a:endParaRPr>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pPr>
            <a:fld id="{2C2FDFF2-FEF3-46BA-BBFB-23701FC8DF67}" type="slidenum">
              <a:rPr lang="en-US" altLang="en-US" smtClean="0">
                <a:ea typeface="MS PGothic" pitchFamily="34" charset="-128"/>
              </a:rPr>
              <a:pPr fontAlgn="base">
                <a:spcBef>
                  <a:spcPct val="0"/>
                </a:spcBef>
                <a:spcAft>
                  <a:spcPct val="0"/>
                </a:spcAft>
              </a:pPr>
              <a:t>‹#›</a:t>
            </a:fld>
            <a:endParaRPr lang="en-US" altLang="en-US">
              <a:ea typeface="MS PGothic" pitchFamily="34" charset="-128"/>
            </a:endParaRPr>
          </a:p>
        </p:txBody>
      </p:sp>
    </p:spTree>
    <p:extLst>
      <p:ext uri="{BB962C8B-B14F-4D97-AF65-F5344CB8AC3E}">
        <p14:creationId xmlns:p14="http://schemas.microsoft.com/office/powerpoint/2010/main" val="19393067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pitchFamily="-84" charset="-128"/>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MS PGothic" panose="020B0600070205080204" pitchFamily="34" charset="-128"/>
          <a:cs typeface="ＭＳ Ｐゴシック" pitchFamily="-84" charset="-128"/>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MS PGothic" panose="020B0600070205080204" pitchFamily="34" charset="-128"/>
          <a:cs typeface="ＭＳ Ｐゴシック" pitchFamily="-84" charset="-128"/>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MS PGothic" panose="020B0600070205080204" pitchFamily="34" charset="-128"/>
          <a:cs typeface="ＭＳ Ｐゴシック" pitchFamily="-84" charset="-128"/>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MS PGothic" panose="020B0600070205080204" pitchFamily="34" charset="-128"/>
          <a:cs typeface="ＭＳ Ｐゴシック" pitchFamily="-84" charset="-128"/>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S PGothic" panose="020B0600070205080204" pitchFamily="34" charset="-128"/>
          <a:cs typeface="ＭＳ Ｐゴシック" pitchFamily="-84" charset="-128"/>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hyperlink" Target="https://www.census.gov/library/visualizations/interactive/export-markets.html" TargetMode="External"/><Relationship Id="rId7"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usatrade.census.gov"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hyperlink" Target="http://www.census.gov/trade"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emf"/><Relationship Id="rId5" Type="http://schemas.openxmlformats.org/officeDocument/2006/relationships/oleObject" Target="../embeddings/oleObject1.bin"/><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12"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8.jpg"/><Relationship Id="rId11" Type="http://schemas.openxmlformats.org/officeDocument/2006/relationships/image" Target="../media/image23.jpg"/><Relationship Id="rId5" Type="http://schemas.openxmlformats.org/officeDocument/2006/relationships/image" Target="../media/image17.jpg"/><Relationship Id="rId10" Type="http://schemas.openxmlformats.org/officeDocument/2006/relationships/image" Target="../media/image22.jpg"/><Relationship Id="rId4" Type="http://schemas.openxmlformats.org/officeDocument/2006/relationships/image" Target="../media/image16.jpg"/><Relationship Id="rId9"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trade.gov/itac"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notesSlide" Target="../notesSlides/notesSlide21.xml"/><Relationship Id="rId16"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www.commerce.gov/news/reports/2019/06/federal-strategy-ensure-secure-and-reliable-supplies-critical-minerals" TargetMode="External"/><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2.xml"/><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2.jpg"/></Relationships>
</file>

<file path=ppt/slides/_rels/slide37.xml.rels><?xml version="1.0" encoding="UTF-8" standalone="yes"?>
<Relationships xmlns="http://schemas.openxmlformats.org/package/2006/relationships"><Relationship Id="rId3" Type="http://schemas.openxmlformats.org/officeDocument/2006/relationships/hyperlink" Target="https://www.census.gov/library/visualizations/interactive/export-markets.html" TargetMode="External"/><Relationship Id="rId7"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hyperlink" Target="http://www.census.gov/scheduleb" TargetMode="External"/><Relationship Id="rId4" Type="http://schemas.openxmlformats.org/officeDocument/2006/relationships/hyperlink" Target="https://usatrade.census.gov/"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tpis.trade.gov/" TargetMode="External"/><Relationship Id="rId7"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hyperlink" Target="https://ustr.gov/issue-areas/enforcement/section-301-investigations/search" TargetMode="External"/><Relationship Id="rId4" Type="http://schemas.openxmlformats.org/officeDocument/2006/relationships/hyperlink" Target="http://export.gov/fta/ftatarifftoo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hyperlink" Target="mailto:ashley.f.albritton@census.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mailto:eid.scheduleb@census.g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hyperlink" Target="http://www.census.gov/scheduleb"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henock.kebede@census.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mailto:eid.international.trade.data@census.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6C61F7D4-2C27-4106-A12B-5E56AFC2FDB1}"/>
              </a:ext>
            </a:extLst>
          </p:cNvPr>
          <p:cNvSpPr>
            <a:spLocks noGrp="1"/>
          </p:cNvSpPr>
          <p:nvPr>
            <p:ph type="subTitle" idx="1"/>
          </p:nvPr>
        </p:nvSpPr>
        <p:spPr>
          <a:xfrm>
            <a:off x="516073" y="2100354"/>
            <a:ext cx="7942127" cy="4148046"/>
          </a:xfrm>
        </p:spPr>
        <p:txBody>
          <a:bodyPr>
            <a:normAutofit lnSpcReduction="10000"/>
          </a:bodyPr>
          <a:lstStyle/>
          <a:p>
            <a:r>
              <a:rPr lang="en-US" b="1" dirty="0" smtClean="0">
                <a:solidFill>
                  <a:srgbClr val="08385C"/>
                </a:solidFill>
                <a:latin typeface="Arial" panose="020B0604020202020204" pitchFamily="34" charset="0"/>
                <a:cs typeface="Arial" panose="020B0604020202020204" pitchFamily="34" charset="0"/>
              </a:rPr>
              <a:t>Trade Trends, Policy Actions and Resources for Metals and</a:t>
            </a:r>
          </a:p>
          <a:p>
            <a:r>
              <a:rPr lang="en-US" b="1" dirty="0" smtClean="0">
                <a:solidFill>
                  <a:srgbClr val="08385C"/>
                </a:solidFill>
                <a:latin typeface="Arial" panose="020B0604020202020204" pitchFamily="34" charset="0"/>
                <a:cs typeface="Arial" panose="020B0604020202020204" pitchFamily="34" charset="0"/>
              </a:rPr>
              <a:t> Critical Minerals</a:t>
            </a:r>
          </a:p>
          <a:p>
            <a:r>
              <a:rPr lang="en-US" b="1" dirty="0" smtClean="0">
                <a:solidFill>
                  <a:srgbClr val="08385C"/>
                </a:solidFill>
                <a:latin typeface="Arial" panose="020B0604020202020204" pitchFamily="34" charset="0"/>
                <a:cs typeface="Arial" panose="020B0604020202020204" pitchFamily="34" charset="0"/>
              </a:rPr>
              <a:t>For Audio please dial:</a:t>
            </a:r>
          </a:p>
          <a:p>
            <a:r>
              <a:rPr lang="en-US" b="1" dirty="0" smtClean="0">
                <a:solidFill>
                  <a:srgbClr val="08385C"/>
                </a:solidFill>
                <a:latin typeface="Arial" panose="020B0604020202020204" pitchFamily="34" charset="0"/>
                <a:cs typeface="Arial" panose="020B0604020202020204" pitchFamily="34" charset="0"/>
              </a:rPr>
              <a:t>1-888-323-9729</a:t>
            </a:r>
          </a:p>
          <a:p>
            <a:r>
              <a:rPr lang="en-US" b="1" dirty="0" smtClean="0">
                <a:solidFill>
                  <a:srgbClr val="08385C"/>
                </a:solidFill>
                <a:latin typeface="Arial" panose="020B0604020202020204" pitchFamily="34" charset="0"/>
                <a:cs typeface="Arial" panose="020B0604020202020204" pitchFamily="34" charset="0"/>
              </a:rPr>
              <a:t>Passcode: 8745780#</a:t>
            </a:r>
            <a:endParaRPr lang="en-US" b="1" dirty="0">
              <a:solidFill>
                <a:srgbClr val="08385C"/>
              </a:solidFill>
              <a:latin typeface="Arial" panose="020B0604020202020204" pitchFamily="34" charset="0"/>
              <a:cs typeface="Arial" panose="020B0604020202020204" pitchFamily="34" charset="0"/>
            </a:endParaRPr>
          </a:p>
          <a:p>
            <a:r>
              <a:rPr lang="en-US" b="1" dirty="0">
                <a:solidFill>
                  <a:srgbClr val="08385C"/>
                </a:solidFill>
                <a:latin typeface="Arial" panose="020B0604020202020204" pitchFamily="34" charset="0"/>
                <a:cs typeface="Arial" panose="020B0604020202020204" pitchFamily="34" charset="0"/>
              </a:rPr>
              <a:t/>
            </a:r>
            <a:br>
              <a:rPr lang="en-US" b="1" dirty="0">
                <a:solidFill>
                  <a:srgbClr val="08385C"/>
                </a:solidFill>
                <a:latin typeface="Arial" panose="020B0604020202020204" pitchFamily="34" charset="0"/>
                <a:cs typeface="Arial" panose="020B0604020202020204" pitchFamily="34" charset="0"/>
              </a:rPr>
            </a:br>
            <a:r>
              <a:rPr lang="en-US" b="1" dirty="0" smtClean="0">
                <a:solidFill>
                  <a:srgbClr val="08385C"/>
                </a:solidFill>
                <a:latin typeface="Arial" panose="020B0604020202020204" pitchFamily="34" charset="0"/>
                <a:cs typeface="Arial" panose="020B0604020202020204" pitchFamily="34" charset="0"/>
              </a:rPr>
              <a:t>January 16, 2020</a:t>
            </a:r>
            <a:endParaRPr lang="en-US" dirty="0"/>
          </a:p>
        </p:txBody>
      </p:sp>
      <p:sp>
        <p:nvSpPr>
          <p:cNvPr id="4" name="Rectangle 3">
            <a:extLst>
              <a:ext uri="{FF2B5EF4-FFF2-40B4-BE49-F238E27FC236}">
                <a16:creationId xmlns:a16="http://schemas.microsoft.com/office/drawing/2014/main" id="{042B6F50-70B8-3A47-AE03-C105064934C4}"/>
              </a:ext>
            </a:extLst>
          </p:cNvPr>
          <p:cNvSpPr/>
          <p:nvPr/>
        </p:nvSpPr>
        <p:spPr>
          <a:xfrm>
            <a:off x="5474838" y="1204502"/>
            <a:ext cx="3429000" cy="600164"/>
          </a:xfrm>
          <a:prstGeom prst="rect">
            <a:avLst/>
          </a:prstGeom>
        </p:spPr>
        <p:txBody>
          <a:bodyPr wrap="square">
            <a:spAutoFit/>
          </a:bodyPr>
          <a:lstStyle/>
          <a:p>
            <a:pPr algn="r"/>
            <a:r>
              <a:rPr lang="en-US" sz="3300" b="1" dirty="0">
                <a:solidFill>
                  <a:srgbClr val="E01928"/>
                </a:solidFill>
                <a:latin typeface="Arial" panose="020B0604020202020204" pitchFamily="34" charset="0"/>
                <a:cs typeface="Arial" panose="020B0604020202020204" pitchFamily="34" charset="0"/>
              </a:rPr>
              <a:t> </a:t>
            </a:r>
            <a:endParaRPr lang="en-US" sz="3300" dirty="0"/>
          </a:p>
        </p:txBody>
      </p:sp>
      <p:pic>
        <p:nvPicPr>
          <p:cNvPr id="7" name="Picture 6">
            <a:extLst>
              <a:ext uri="{FF2B5EF4-FFF2-40B4-BE49-F238E27FC236}">
                <a16:creationId xmlns:a16="http://schemas.microsoft.com/office/drawing/2014/main" id="{706BB9A8-69B7-45F8-AC74-37E59D7C8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073" y="762000"/>
            <a:ext cx="1894898" cy="743452"/>
          </a:xfrm>
          <a:prstGeom prst="rect">
            <a:avLst/>
          </a:prstGeom>
        </p:spPr>
      </p:pic>
      <p:pic>
        <p:nvPicPr>
          <p:cNvPr id="10" name="Picture 9">
            <a:extLst>
              <a:ext uri="{FF2B5EF4-FFF2-40B4-BE49-F238E27FC236}">
                <a16:creationId xmlns:a16="http://schemas.microsoft.com/office/drawing/2014/main" id="{B36127EE-21EC-474C-A900-6C5E5BC3C1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0572" y="609600"/>
            <a:ext cx="2260028" cy="950941"/>
          </a:xfrm>
          <a:prstGeom prst="rect">
            <a:avLst/>
          </a:prstGeom>
        </p:spPr>
      </p:pic>
    </p:spTree>
    <p:extLst>
      <p:ext uri="{BB962C8B-B14F-4D97-AF65-F5344CB8AC3E}">
        <p14:creationId xmlns:p14="http://schemas.microsoft.com/office/powerpoint/2010/main" val="2227990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876800" y="1676400"/>
            <a:ext cx="3371849" cy="3737946"/>
          </a:xfrm>
          <a:prstGeom prst="rect">
            <a:avLst/>
          </a:prstGeom>
          <a:noFill/>
        </p:spPr>
        <p:txBody>
          <a:bodyPr wrap="square" rtlCol="0">
            <a:spAutoFit/>
          </a:bodyPr>
          <a:lstStyle/>
          <a:p>
            <a:pPr>
              <a:lnSpc>
                <a:spcPct val="150000"/>
              </a:lnSpc>
            </a:pPr>
            <a:r>
              <a:rPr lang="en-US" sz="2000" dirty="0">
                <a:solidFill>
                  <a:srgbClr val="002060"/>
                </a:solidFill>
                <a:latin typeface="Arial" panose="020B0604020202020204" pitchFamily="34" charset="0"/>
                <a:cs typeface="Arial" panose="020B0604020202020204" pitchFamily="34" charset="0"/>
              </a:rPr>
              <a:t>The </a:t>
            </a:r>
            <a:r>
              <a:rPr lang="en-US" sz="2000" b="1" dirty="0">
                <a:solidFill>
                  <a:srgbClr val="002060"/>
                </a:solidFill>
                <a:latin typeface="Arial" panose="020B0604020202020204" pitchFamily="34" charset="0"/>
                <a:cs typeface="Arial" panose="020B0604020202020204" pitchFamily="34" charset="0"/>
              </a:rPr>
              <a:t>U.S. Census Bureau </a:t>
            </a:r>
            <a:r>
              <a:rPr lang="en-US" sz="2000" dirty="0">
                <a:solidFill>
                  <a:srgbClr val="002060"/>
                </a:solidFill>
                <a:latin typeface="Arial" panose="020B0604020202020204" pitchFamily="34" charset="0"/>
                <a:cs typeface="Arial" panose="020B0604020202020204" pitchFamily="34" charset="0"/>
              </a:rPr>
              <a:t>is the official source for U.S. export and import</a:t>
            </a:r>
            <a:r>
              <a:rPr lang="en-US" sz="2000" b="1" dirty="0">
                <a:solidFill>
                  <a:srgbClr val="002060"/>
                </a:solidFill>
                <a:latin typeface="Arial" panose="020B0604020202020204" pitchFamily="34" charset="0"/>
                <a:cs typeface="Arial" panose="020B0604020202020204" pitchFamily="34" charset="0"/>
              </a:rPr>
              <a:t> </a:t>
            </a:r>
            <a:r>
              <a:rPr lang="en-US" sz="2000" dirty="0">
                <a:solidFill>
                  <a:srgbClr val="002060"/>
                </a:solidFill>
                <a:latin typeface="Arial" panose="020B0604020202020204" pitchFamily="34" charset="0"/>
                <a:cs typeface="Arial" panose="020B0604020202020204" pitchFamily="34" charset="0"/>
              </a:rPr>
              <a:t>goods statistics and is responsible for issuing regulations governing the reporting of all export shipments from the United States.</a:t>
            </a:r>
          </a:p>
        </p:txBody>
      </p:sp>
      <p:pic>
        <p:nvPicPr>
          <p:cNvPr id="5" name="Picture 2" descr="C:\Users\vezin005\AppData\Local\Microsoft\Windows\Temporary Internet Files\Content.IE5\SRIL09VQ\global-business[1].jpg"/>
          <p:cNvPicPr>
            <a:picLocks noChangeAspect="1" noChangeArrowheads="1"/>
          </p:cNvPicPr>
          <p:nvPr/>
        </p:nvPicPr>
        <p:blipFill rotWithShape="1">
          <a:blip r:embed="rId3">
            <a:extLst>
              <a:ext uri="{28A0092B-C50C-407E-A947-70E740481C1C}">
                <a14:useLocalDpi xmlns:a14="http://schemas.microsoft.com/office/drawing/2010/main" val="0"/>
              </a:ext>
            </a:extLst>
          </a:blip>
          <a:srcRect l="-1765" t="16572" r="1765" b="11627"/>
          <a:stretch/>
        </p:blipFill>
        <p:spPr bwMode="auto">
          <a:xfrm>
            <a:off x="533400" y="2180015"/>
            <a:ext cx="4048125" cy="23526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06BB9A8-69B7-45F8-AC74-37E59D7C88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5498924"/>
            <a:ext cx="2330607" cy="914400"/>
          </a:xfrm>
          <a:prstGeom prst="rect">
            <a:avLst/>
          </a:prstGeom>
        </p:spPr>
      </p:pic>
      <p:sp>
        <p:nvSpPr>
          <p:cNvPr id="8" name="Title 1">
            <a:extLst>
              <a:ext uri="{FF2B5EF4-FFF2-40B4-BE49-F238E27FC236}">
                <a16:creationId xmlns:a16="http://schemas.microsoft.com/office/drawing/2014/main" id="{2FA55713-9192-C047-9C4B-79250B366ED2}"/>
              </a:ext>
            </a:extLst>
          </p:cNvPr>
          <p:cNvSpPr txBox="1">
            <a:spLocks/>
          </p:cNvSpPr>
          <p:nvPr/>
        </p:nvSpPr>
        <p:spPr>
          <a:xfrm>
            <a:off x="292594" y="762000"/>
            <a:ext cx="8699005" cy="4517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750"/>
              </a:lnSpc>
            </a:pPr>
            <a:r>
              <a:rPr lang="en-US" sz="3300" b="1" dirty="0" smtClean="0">
                <a:solidFill>
                  <a:srgbClr val="002060"/>
                </a:solidFill>
                <a:latin typeface="Arial" panose="020B0604020202020204" pitchFamily="34" charset="0"/>
                <a:cs typeface="Arial" panose="020B0604020202020204" pitchFamily="34" charset="0"/>
              </a:rPr>
              <a:t>Official Source</a:t>
            </a:r>
            <a:endParaRPr lang="en-US" sz="33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79241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53746" y="1042416"/>
            <a:ext cx="7886700" cy="5143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ltLang="en-US" sz="3300" dirty="0">
              <a:solidFill>
                <a:srgbClr val="164EA0"/>
              </a:solidFill>
              <a:effectLst>
                <a:outerShdw blurRad="38100" dist="38100" dir="2700000" algn="tl">
                  <a:srgbClr val="000000">
                    <a:alpha val="43137"/>
                  </a:srgbClr>
                </a:outerShdw>
              </a:effectLst>
              <a:latin typeface="+mn-lt"/>
            </a:endParaRPr>
          </a:p>
        </p:txBody>
      </p:sp>
      <p:sp>
        <p:nvSpPr>
          <p:cNvPr id="3" name="TextBox 2"/>
          <p:cNvSpPr txBox="1"/>
          <p:nvPr/>
        </p:nvSpPr>
        <p:spPr>
          <a:xfrm>
            <a:off x="374593" y="1423270"/>
            <a:ext cx="3729998" cy="1561966"/>
          </a:xfrm>
          <a:prstGeom prst="rect">
            <a:avLst/>
          </a:prstGeom>
          <a:noFill/>
        </p:spPr>
        <p:txBody>
          <a:bodyPr wrap="square" rtlCol="0">
            <a:spAutoFit/>
          </a:bodyPr>
          <a:lstStyle/>
          <a:p>
            <a:pPr algn="ctr"/>
            <a:r>
              <a:rPr lang="en-US" altLang="en-US" sz="2800" b="1" dirty="0">
                <a:solidFill>
                  <a:srgbClr val="002060"/>
                </a:solidFill>
                <a:latin typeface="Arial" panose="020B0604020202020204" pitchFamily="34" charset="0"/>
                <a:ea typeface="+mj-ea"/>
                <a:cs typeface="Arial" panose="020B0604020202020204" pitchFamily="34" charset="0"/>
              </a:rPr>
              <a:t>Global Market Finder</a:t>
            </a:r>
          </a:p>
          <a:p>
            <a:pPr algn="ctr"/>
            <a:r>
              <a:rPr lang="en-US" altLang="en-US" b="1" dirty="0">
                <a:solidFill>
                  <a:srgbClr val="164EA0"/>
                </a:solidFill>
                <a:latin typeface="Arial" panose="020B0604020202020204" pitchFamily="34" charset="0"/>
                <a:cs typeface="Arial" panose="020B0604020202020204" pitchFamily="34" charset="0"/>
                <a:hlinkClick r:id="rId3"/>
              </a:rPr>
              <a:t>https://www.census.gov/library/visualizations/interactive/export-markets.html</a:t>
            </a:r>
            <a:endParaRPr lang="en-US" altLang="en-US" b="1" dirty="0">
              <a:solidFill>
                <a:srgbClr val="164EA0"/>
              </a:solidFill>
              <a:latin typeface="Arial" panose="020B0604020202020204" pitchFamily="34" charset="0"/>
              <a:cs typeface="Arial" panose="020B0604020202020204" pitchFamily="34" charset="0"/>
            </a:endParaRPr>
          </a:p>
          <a:p>
            <a:endParaRPr lang="en-US" sz="1350" b="1" dirty="0">
              <a:solidFill>
                <a:srgbClr val="164EA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rotWithShape="1">
          <a:blip r:embed="rId4"/>
          <a:srcRect r="45023"/>
          <a:stretch/>
        </p:blipFill>
        <p:spPr>
          <a:xfrm>
            <a:off x="4449007" y="2738710"/>
            <a:ext cx="3925739" cy="2550725"/>
          </a:xfrm>
          <a:prstGeom prst="rect">
            <a:avLst/>
          </a:prstGeom>
          <a:ln>
            <a:solidFill>
              <a:schemeClr val="tx1"/>
            </a:solidFill>
          </a:ln>
        </p:spPr>
      </p:pic>
      <p:pic>
        <p:nvPicPr>
          <p:cNvPr id="4" name="Picture 3"/>
          <p:cNvPicPr>
            <a:picLocks noChangeAspect="1"/>
          </p:cNvPicPr>
          <p:nvPr/>
        </p:nvPicPr>
        <p:blipFill rotWithShape="1">
          <a:blip r:embed="rId5"/>
          <a:srcRect b="22809"/>
          <a:stretch/>
        </p:blipFill>
        <p:spPr>
          <a:xfrm>
            <a:off x="374593" y="2738710"/>
            <a:ext cx="3691439" cy="2550725"/>
          </a:xfrm>
          <a:prstGeom prst="rect">
            <a:avLst/>
          </a:prstGeom>
          <a:ln>
            <a:solidFill>
              <a:schemeClr val="tx1"/>
            </a:solidFill>
          </a:ln>
        </p:spPr>
      </p:pic>
      <p:sp>
        <p:nvSpPr>
          <p:cNvPr id="9" name="Rectangle 8"/>
          <p:cNvSpPr/>
          <p:nvPr/>
        </p:nvSpPr>
        <p:spPr>
          <a:xfrm>
            <a:off x="4449007" y="1437072"/>
            <a:ext cx="3925739" cy="800219"/>
          </a:xfrm>
          <a:prstGeom prst="rect">
            <a:avLst/>
          </a:prstGeom>
        </p:spPr>
        <p:txBody>
          <a:bodyPr wrap="square">
            <a:spAutoFit/>
          </a:bodyPr>
          <a:lstStyle/>
          <a:p>
            <a:pPr algn="ctr"/>
            <a:r>
              <a:rPr lang="en-US" sz="2800" b="1" dirty="0">
                <a:solidFill>
                  <a:srgbClr val="002060"/>
                </a:solidFill>
                <a:latin typeface="Arial" panose="020B0604020202020204" pitchFamily="34" charset="0"/>
                <a:ea typeface="+mj-ea"/>
                <a:cs typeface="Arial" panose="020B0604020202020204" pitchFamily="34" charset="0"/>
              </a:rPr>
              <a:t>USA Trade® Online</a:t>
            </a:r>
          </a:p>
          <a:p>
            <a:pPr algn="ctr"/>
            <a:r>
              <a:rPr lang="en-US" b="1" dirty="0">
                <a:solidFill>
                  <a:srgbClr val="164EA0"/>
                </a:solidFill>
                <a:latin typeface="Arial" panose="020B0604020202020204" pitchFamily="34" charset="0"/>
                <a:cs typeface="Arial" panose="020B0604020202020204" pitchFamily="34" charset="0"/>
                <a:hlinkClick r:id="rId6" action="ppaction://hlinkfile"/>
              </a:rPr>
              <a:t>usatrade.census.gov </a:t>
            </a:r>
            <a:endParaRPr lang="en-US" sz="1000"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706BB9A8-69B7-45F8-AC74-37E59D7C88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400" y="5498924"/>
            <a:ext cx="2330607" cy="914400"/>
          </a:xfrm>
          <a:prstGeom prst="rect">
            <a:avLst/>
          </a:prstGeom>
        </p:spPr>
      </p:pic>
      <p:sp>
        <p:nvSpPr>
          <p:cNvPr id="12" name="Title 1">
            <a:extLst>
              <a:ext uri="{FF2B5EF4-FFF2-40B4-BE49-F238E27FC236}">
                <a16:creationId xmlns:a16="http://schemas.microsoft.com/office/drawing/2014/main" id="{2FA55713-9192-C047-9C4B-79250B366ED2}"/>
              </a:ext>
            </a:extLst>
          </p:cNvPr>
          <p:cNvSpPr txBox="1">
            <a:spLocks/>
          </p:cNvSpPr>
          <p:nvPr/>
        </p:nvSpPr>
        <p:spPr>
          <a:xfrm>
            <a:off x="292594" y="762000"/>
            <a:ext cx="8699005" cy="4517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750"/>
              </a:lnSpc>
            </a:pPr>
            <a:r>
              <a:rPr lang="en-US" sz="3300" b="1" dirty="0" smtClean="0">
                <a:solidFill>
                  <a:srgbClr val="002060"/>
                </a:solidFill>
                <a:latin typeface="Arial" panose="020B0604020202020204" pitchFamily="34" charset="0"/>
                <a:cs typeface="Arial" panose="020B0604020202020204" pitchFamily="34" charset="0"/>
              </a:rPr>
              <a:t>Data Tools Demonstration</a:t>
            </a:r>
            <a:endParaRPr lang="en-US" sz="33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1013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53746" y="1042416"/>
            <a:ext cx="7886700" cy="5143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ltLang="en-US" sz="3300" dirty="0">
              <a:solidFill>
                <a:srgbClr val="164EA0"/>
              </a:solidFill>
              <a:effectLst>
                <a:outerShdw blurRad="38100" dist="38100" dir="2700000" algn="tl">
                  <a:srgbClr val="000000">
                    <a:alpha val="43137"/>
                  </a:srgbClr>
                </a:outerShdw>
              </a:effectLst>
              <a:latin typeface="+mn-lt"/>
            </a:endParaRPr>
          </a:p>
        </p:txBody>
      </p:sp>
      <p:sp>
        <p:nvSpPr>
          <p:cNvPr id="3" name="TextBox 2"/>
          <p:cNvSpPr txBox="1"/>
          <p:nvPr/>
        </p:nvSpPr>
        <p:spPr>
          <a:xfrm>
            <a:off x="292594" y="1407321"/>
            <a:ext cx="4159992" cy="954107"/>
          </a:xfrm>
          <a:prstGeom prst="rect">
            <a:avLst/>
          </a:prstGeom>
          <a:noFill/>
        </p:spPr>
        <p:txBody>
          <a:bodyPr wrap="square" rtlCol="0">
            <a:spAutoFit/>
          </a:bodyPr>
          <a:lstStyle/>
          <a:p>
            <a:r>
              <a:rPr lang="en-US" altLang="en-US" sz="2800" b="1" dirty="0" smtClean="0">
                <a:solidFill>
                  <a:srgbClr val="164EA0"/>
                </a:solidFill>
                <a:latin typeface="Arial" panose="020B0604020202020204" pitchFamily="34" charset="0"/>
                <a:cs typeface="Arial" panose="020B0604020202020204" pitchFamily="34" charset="0"/>
                <a:hlinkClick r:id="rId3"/>
              </a:rPr>
              <a:t>www.census.gov/trade</a:t>
            </a:r>
            <a:endParaRPr lang="en-US" altLang="en-US" sz="2800" b="1" dirty="0" smtClean="0">
              <a:solidFill>
                <a:srgbClr val="164EA0"/>
              </a:solidFill>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stretch>
            <a:fillRect/>
          </a:stretch>
        </p:blipFill>
        <p:spPr>
          <a:xfrm>
            <a:off x="412008" y="1980975"/>
            <a:ext cx="8159261" cy="3144174"/>
          </a:xfrm>
          <a:prstGeom prst="rect">
            <a:avLst/>
          </a:prstGeom>
          <a:ln>
            <a:solidFill>
              <a:schemeClr val="tx1"/>
            </a:solidFill>
          </a:ln>
        </p:spPr>
      </p:pic>
      <p:pic>
        <p:nvPicPr>
          <p:cNvPr id="8" name="Picture 7">
            <a:extLst>
              <a:ext uri="{FF2B5EF4-FFF2-40B4-BE49-F238E27FC236}">
                <a16:creationId xmlns:a16="http://schemas.microsoft.com/office/drawing/2014/main" id="{706BB9A8-69B7-45F8-AC74-37E59D7C88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 y="5498924"/>
            <a:ext cx="2330607" cy="914400"/>
          </a:xfrm>
          <a:prstGeom prst="rect">
            <a:avLst/>
          </a:prstGeom>
        </p:spPr>
      </p:pic>
      <p:sp>
        <p:nvSpPr>
          <p:cNvPr id="9" name="Title 1">
            <a:extLst>
              <a:ext uri="{FF2B5EF4-FFF2-40B4-BE49-F238E27FC236}">
                <a16:creationId xmlns:a16="http://schemas.microsoft.com/office/drawing/2014/main" id="{2FA55713-9192-C047-9C4B-79250B366ED2}"/>
              </a:ext>
            </a:extLst>
          </p:cNvPr>
          <p:cNvSpPr txBox="1">
            <a:spLocks/>
          </p:cNvSpPr>
          <p:nvPr/>
        </p:nvSpPr>
        <p:spPr>
          <a:xfrm>
            <a:off x="292594" y="762000"/>
            <a:ext cx="8699005" cy="4517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750"/>
              </a:lnSpc>
            </a:pPr>
            <a:r>
              <a:rPr lang="en-US" sz="3300" b="1" dirty="0" smtClean="0">
                <a:solidFill>
                  <a:srgbClr val="002060"/>
                </a:solidFill>
                <a:latin typeface="Arial" panose="020B0604020202020204" pitchFamily="34" charset="0"/>
                <a:cs typeface="Arial" panose="020B0604020202020204" pitchFamily="34" charset="0"/>
              </a:rPr>
              <a:t>International Trade Website</a:t>
            </a:r>
            <a:endParaRPr lang="en-US" sz="33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5064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685800" y="2130431"/>
            <a:ext cx="7772400" cy="1470025"/>
          </a:xfrm>
        </p:spPr>
        <p:txBody>
          <a:bodyPr>
            <a:noAutofit/>
          </a:bodyPr>
          <a:lstStyle/>
          <a:p>
            <a:r>
              <a:rPr lang="en-US" sz="2800" b="1" dirty="0">
                <a:solidFill>
                  <a:srgbClr val="002060"/>
                </a:solidFill>
              </a:rPr>
              <a:t/>
            </a:r>
            <a:br>
              <a:rPr lang="en-US" sz="2800" b="1" dirty="0">
                <a:solidFill>
                  <a:srgbClr val="002060"/>
                </a:solidFill>
              </a:rPr>
            </a:br>
            <a:r>
              <a:rPr lang="en-US" sz="4800" b="1" dirty="0">
                <a:solidFill>
                  <a:srgbClr val="002060"/>
                </a:solidFill>
              </a:rPr>
              <a:t>Office of Materials Industries </a:t>
            </a:r>
            <a:br>
              <a:rPr lang="en-US" sz="4800" b="1" dirty="0">
                <a:solidFill>
                  <a:srgbClr val="002060"/>
                </a:solidFill>
              </a:rPr>
            </a:br>
            <a:r>
              <a:rPr lang="en-US" sz="4800" b="1" dirty="0">
                <a:solidFill>
                  <a:srgbClr val="002060"/>
                </a:solidFill>
              </a:rPr>
              <a:t>Overview and Discussion of The Executive Order on Critical Minerals </a:t>
            </a:r>
          </a:p>
        </p:txBody>
      </p:sp>
      <p:sp>
        <p:nvSpPr>
          <p:cNvPr id="11" name="Subtitle 10"/>
          <p:cNvSpPr>
            <a:spLocks noGrp="1"/>
          </p:cNvSpPr>
          <p:nvPr>
            <p:ph type="subTitle" idx="1"/>
          </p:nvPr>
        </p:nvSpPr>
        <p:spPr>
          <a:xfrm>
            <a:off x="533399" y="4267200"/>
            <a:ext cx="8339455" cy="1752600"/>
          </a:xfrm>
        </p:spPr>
        <p:txBody>
          <a:bodyPr vert="horz" lIns="91440" tIns="45720" rIns="91440" bIns="45720" rtlCol="0" anchor="t">
            <a:normAutofit/>
          </a:bodyPr>
          <a:lstStyle/>
          <a:p>
            <a:endParaRPr lang="en-US" sz="2800" dirty="0">
              <a:solidFill>
                <a:schemeClr val="tx2"/>
              </a:solidFill>
            </a:endParaRPr>
          </a:p>
          <a:p>
            <a:r>
              <a:rPr lang="en-US" sz="2800" dirty="0">
                <a:solidFill>
                  <a:schemeClr val="tx2"/>
                </a:solidFill>
              </a:rPr>
              <a:t>Gary Stanley &amp; Salim Bhabhrawala</a:t>
            </a:r>
            <a:endParaRPr lang="en-US" sz="2800" dirty="0">
              <a:solidFill>
                <a:schemeClr val="tx2"/>
              </a:solidFill>
              <a:cs typeface="Calibri"/>
            </a:endParaRPr>
          </a:p>
          <a:p>
            <a:endParaRPr lang="en-US" sz="2800" dirty="0">
              <a:solidFill>
                <a:schemeClr val="tx2"/>
              </a:solidFill>
            </a:endParaRPr>
          </a:p>
          <a:p>
            <a:endParaRPr lang="en-US" dirty="0"/>
          </a:p>
        </p:txBody>
      </p:sp>
      <p:pic>
        <p:nvPicPr>
          <p:cNvPr id="5" name="Picture 2" descr="image001"/>
          <p:cNvPicPr>
            <a:picLocks noChangeAspect="1" noChangeArrowheads="1"/>
          </p:cNvPicPr>
          <p:nvPr/>
        </p:nvPicPr>
        <p:blipFill>
          <a:blip r:embed="rId3" cstate="print"/>
          <a:srcRect/>
          <a:stretch>
            <a:fillRect/>
          </a:stretch>
        </p:blipFill>
        <p:spPr bwMode="auto">
          <a:xfrm>
            <a:off x="0" y="0"/>
            <a:ext cx="9144000" cy="1535113"/>
          </a:xfrm>
          <a:prstGeom prst="rect">
            <a:avLst/>
          </a:prstGeom>
          <a:noFill/>
          <a:ln w="9525">
            <a:noFill/>
            <a:miter lim="800000"/>
            <a:headEnd/>
            <a:tailEnd/>
          </a:ln>
        </p:spPr>
      </p:pic>
    </p:spTree>
    <p:extLst>
      <p:ext uri="{BB962C8B-B14F-4D97-AF65-F5344CB8AC3E}">
        <p14:creationId xmlns:p14="http://schemas.microsoft.com/office/powerpoint/2010/main" val="3083152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2" descr="image001"/>
          <p:cNvPicPr>
            <a:picLocks noChangeAspect="1" noChangeArrowheads="1"/>
          </p:cNvPicPr>
          <p:nvPr/>
        </p:nvPicPr>
        <p:blipFill>
          <a:blip r:embed="rId3" cstate="print"/>
          <a:srcRect/>
          <a:stretch>
            <a:fillRect/>
          </a:stretch>
        </p:blipFill>
        <p:spPr bwMode="auto">
          <a:xfrm>
            <a:off x="0" y="0"/>
            <a:ext cx="9144000" cy="1535113"/>
          </a:xfrm>
          <a:prstGeom prst="rect">
            <a:avLst/>
          </a:prstGeom>
          <a:noFill/>
          <a:ln w="9525">
            <a:noFill/>
            <a:miter lim="800000"/>
            <a:headEnd/>
            <a:tailEnd/>
          </a:ln>
        </p:spPr>
      </p:pic>
      <p:sp>
        <p:nvSpPr>
          <p:cNvPr id="8" name="Rectangle 7"/>
          <p:cNvSpPr/>
          <p:nvPr/>
        </p:nvSpPr>
        <p:spPr>
          <a:xfrm>
            <a:off x="0" y="4343400"/>
            <a:ext cx="9144000" cy="2308324"/>
          </a:xfrm>
          <a:prstGeom prst="rect">
            <a:avLst/>
          </a:prstGeom>
        </p:spPr>
        <p:txBody>
          <a:bodyPr wrap="square">
            <a:spAutoFit/>
          </a:bodyPr>
          <a:lstStyle/>
          <a:p>
            <a:pPr algn="ctr"/>
            <a:endParaRPr lang="en-US" sz="2400" b="1" dirty="0">
              <a:solidFill>
                <a:schemeClr val="tx2"/>
              </a:solidFill>
              <a:latin typeface="Georgia" pitchFamily="18" charset="0"/>
            </a:endParaRPr>
          </a:p>
          <a:p>
            <a:pPr algn="ctr"/>
            <a:endParaRPr lang="en-US" sz="2000" b="1" dirty="0">
              <a:solidFill>
                <a:schemeClr val="tx2"/>
              </a:solidFill>
              <a:latin typeface="Georgia" pitchFamily="18" charset="0"/>
            </a:endParaRPr>
          </a:p>
          <a:p>
            <a:pPr algn="ctr"/>
            <a:endParaRPr lang="en-US" sz="2000" b="1" dirty="0">
              <a:solidFill>
                <a:schemeClr val="tx2"/>
              </a:solidFill>
              <a:latin typeface="Georgia" pitchFamily="18" charset="0"/>
            </a:endParaRPr>
          </a:p>
          <a:p>
            <a:pPr algn="ctr"/>
            <a:endParaRPr lang="en-US" sz="2000" b="1" dirty="0">
              <a:solidFill>
                <a:schemeClr val="tx2"/>
              </a:solidFill>
              <a:latin typeface="Georgia" pitchFamily="18" charset="0"/>
            </a:endParaRPr>
          </a:p>
          <a:p>
            <a:pPr algn="ctr"/>
            <a:endParaRPr lang="en-US" sz="2000" b="1" dirty="0">
              <a:solidFill>
                <a:schemeClr val="tx2"/>
              </a:solidFill>
              <a:latin typeface="Georgia" pitchFamily="18" charset="0"/>
            </a:endParaRPr>
          </a:p>
          <a:p>
            <a:pPr algn="ctr"/>
            <a:endParaRPr lang="en-US" sz="2000" b="1" dirty="0">
              <a:solidFill>
                <a:schemeClr val="tx2"/>
              </a:solidFill>
              <a:latin typeface="Georgia" pitchFamily="18" charset="0"/>
            </a:endParaRPr>
          </a:p>
          <a:p>
            <a:pPr algn="ctr"/>
            <a:endParaRPr lang="en-US" sz="2000" b="1" dirty="0">
              <a:solidFill>
                <a:schemeClr val="tx2"/>
              </a:solidFill>
              <a:latin typeface="Georgia" pitchFamily="18" charset="0"/>
            </a:endParaRPr>
          </a:p>
        </p:txBody>
      </p:sp>
      <p:sp>
        <p:nvSpPr>
          <p:cNvPr id="3" name="Rectangle 2"/>
          <p:cNvSpPr/>
          <p:nvPr/>
        </p:nvSpPr>
        <p:spPr>
          <a:xfrm>
            <a:off x="0" y="1695272"/>
            <a:ext cx="9144000" cy="1384995"/>
          </a:xfrm>
          <a:prstGeom prst="rect">
            <a:avLst/>
          </a:prstGeom>
        </p:spPr>
        <p:txBody>
          <a:bodyPr wrap="square" anchor="t">
            <a:spAutoFit/>
          </a:bodyPr>
          <a:lstStyle/>
          <a:p>
            <a:pPr algn="ctr"/>
            <a:r>
              <a:rPr lang="en-US" sz="2800" b="1" dirty="0">
                <a:solidFill>
                  <a:srgbClr val="002060"/>
                </a:solidFill>
              </a:rPr>
              <a:t>ITA specialized teams and in-house experts aim to strengthen U.S. industry competitiveness via multiple programs and activities</a:t>
            </a:r>
            <a:endParaRPr lang="en-US" sz="2800" b="1" dirty="0">
              <a:solidFill>
                <a:srgbClr val="002060"/>
              </a:solidFill>
              <a:latin typeface="Calibri"/>
              <a:cs typeface="Calibri"/>
            </a:endParaRPr>
          </a:p>
        </p:txBody>
      </p:sp>
      <p:pic>
        <p:nvPicPr>
          <p:cNvPr id="7" name="Picture 6"/>
          <p:cNvPicPr>
            <a:picLocks noChangeAspect="1"/>
          </p:cNvPicPr>
          <p:nvPr/>
        </p:nvPicPr>
        <p:blipFill>
          <a:blip r:embed="rId4"/>
          <a:stretch>
            <a:fillRect/>
          </a:stretch>
        </p:blipFill>
        <p:spPr>
          <a:xfrm>
            <a:off x="303841" y="3035300"/>
            <a:ext cx="8611559" cy="3746500"/>
          </a:xfrm>
          <a:prstGeom prst="rect">
            <a:avLst/>
          </a:prstGeom>
        </p:spPr>
      </p:pic>
      <p:sp>
        <p:nvSpPr>
          <p:cNvPr id="10" name="Subtitle 2"/>
          <p:cNvSpPr txBox="1">
            <a:spLocks/>
          </p:cNvSpPr>
          <p:nvPr/>
        </p:nvSpPr>
        <p:spPr>
          <a:xfrm>
            <a:off x="1995202" y="6624659"/>
            <a:ext cx="5167598" cy="157141"/>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dirty="0">
                <a:solidFill>
                  <a:schemeClr val="accent5">
                    <a:lumMod val="75000"/>
                  </a:schemeClr>
                </a:solidFill>
              </a:rPr>
              <a:t>Not for copy without permission</a:t>
            </a:r>
          </a:p>
        </p:txBody>
      </p:sp>
    </p:spTree>
    <p:extLst>
      <p:ext uri="{BB962C8B-B14F-4D97-AF65-F5344CB8AC3E}">
        <p14:creationId xmlns:p14="http://schemas.microsoft.com/office/powerpoint/2010/main" val="3237546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992204"/>
            <a:ext cx="8229600" cy="1143000"/>
          </a:xfrm>
        </p:spPr>
        <p:txBody>
          <a:bodyPr>
            <a:normAutofit/>
          </a:bodyPr>
          <a:lstStyle/>
          <a:p>
            <a:r>
              <a:rPr lang="en-US" sz="3600" b="1" dirty="0">
                <a:solidFill>
                  <a:srgbClr val="002060"/>
                </a:solidFill>
              </a:rPr>
              <a:t>How ITA is Organized to Help You</a:t>
            </a:r>
          </a:p>
        </p:txBody>
      </p:sp>
      <p:sp>
        <p:nvSpPr>
          <p:cNvPr id="4" name="Slide Number Placeholder 3"/>
          <p:cNvSpPr>
            <a:spLocks noGrp="1"/>
          </p:cNvSpPr>
          <p:nvPr>
            <p:ph type="sldNum" sz="quarter" idx="12"/>
          </p:nvPr>
        </p:nvSpPr>
        <p:spPr/>
        <p:txBody>
          <a:bodyPr/>
          <a:lstStyle/>
          <a:p>
            <a:endParaRPr lang="en-US" dirty="0">
              <a:solidFill>
                <a:prstClr val="black">
                  <a:tint val="75000"/>
                </a:prstClr>
              </a:solidFill>
            </a:endParaRPr>
          </a:p>
        </p:txBody>
      </p:sp>
      <p:graphicFrame>
        <p:nvGraphicFramePr>
          <p:cNvPr id="5" name="Diagram 4"/>
          <p:cNvGraphicFramePr/>
          <p:nvPr>
            <p:extLst/>
          </p:nvPr>
        </p:nvGraphicFramePr>
        <p:xfrm>
          <a:off x="0" y="1676400"/>
          <a:ext cx="8991600" cy="505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ubtitle 2"/>
          <p:cNvSpPr txBox="1">
            <a:spLocks/>
          </p:cNvSpPr>
          <p:nvPr/>
        </p:nvSpPr>
        <p:spPr>
          <a:xfrm>
            <a:off x="1981200" y="6548459"/>
            <a:ext cx="5167598" cy="157141"/>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dirty="0">
                <a:solidFill>
                  <a:schemeClr val="accent5">
                    <a:lumMod val="75000"/>
                  </a:schemeClr>
                </a:solidFill>
              </a:rPr>
              <a:t>Not for copy without permission</a:t>
            </a:r>
          </a:p>
        </p:txBody>
      </p:sp>
      <p:pic>
        <p:nvPicPr>
          <p:cNvPr id="6" name="Picture 2" descr="image001">
            <a:extLst>
              <a:ext uri="{FF2B5EF4-FFF2-40B4-BE49-F238E27FC236}">
                <a16:creationId xmlns:a16="http://schemas.microsoft.com/office/drawing/2014/main" id="{15B348E0-FF93-4F28-9F3D-7DB31F450C63}"/>
              </a:ext>
            </a:extLst>
          </p:cNvPr>
          <p:cNvPicPr>
            <a:picLocks noChangeAspect="1" noChangeArrowheads="1"/>
          </p:cNvPicPr>
          <p:nvPr/>
        </p:nvPicPr>
        <p:blipFill>
          <a:blip r:embed="rId8" cstate="print"/>
          <a:srcRect/>
          <a:stretch>
            <a:fillRect/>
          </a:stretch>
        </p:blipFill>
        <p:spPr bwMode="auto">
          <a:xfrm>
            <a:off x="0" y="1"/>
            <a:ext cx="9144000" cy="1371600"/>
          </a:xfrm>
          <a:prstGeom prst="rect">
            <a:avLst/>
          </a:prstGeom>
          <a:noFill/>
          <a:ln w="9525">
            <a:noFill/>
            <a:miter lim="800000"/>
            <a:headEnd/>
            <a:tailEnd/>
          </a:ln>
        </p:spPr>
      </p:pic>
      <p:sp>
        <p:nvSpPr>
          <p:cNvPr id="2" name="Arrow: Right 1">
            <a:extLst>
              <a:ext uri="{FF2B5EF4-FFF2-40B4-BE49-F238E27FC236}">
                <a16:creationId xmlns:a16="http://schemas.microsoft.com/office/drawing/2014/main" id="{81E0B9C6-5A6B-4139-8E48-CE657E71591D}"/>
              </a:ext>
            </a:extLst>
          </p:cNvPr>
          <p:cNvSpPr/>
          <p:nvPr/>
        </p:nvSpPr>
        <p:spPr>
          <a:xfrm>
            <a:off x="304800" y="2286000"/>
            <a:ext cx="838200" cy="8414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587347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001"/>
          <p:cNvPicPr>
            <a:picLocks noChangeAspect="1" noChangeArrowheads="1"/>
          </p:cNvPicPr>
          <p:nvPr/>
        </p:nvPicPr>
        <p:blipFill>
          <a:blip r:embed="rId4" cstate="print"/>
          <a:srcRect/>
          <a:stretch>
            <a:fillRect/>
          </a:stretch>
        </p:blipFill>
        <p:spPr bwMode="auto">
          <a:xfrm>
            <a:off x="0" y="1"/>
            <a:ext cx="9144000" cy="1524000"/>
          </a:xfrm>
          <a:prstGeom prst="rect">
            <a:avLst/>
          </a:prstGeom>
          <a:noFill/>
          <a:ln w="9525">
            <a:noFill/>
            <a:miter lim="800000"/>
            <a:headEnd/>
            <a:tailEnd/>
          </a:ln>
        </p:spPr>
      </p:pic>
      <p:sp>
        <p:nvSpPr>
          <p:cNvPr id="3" name="Content Placeholder 2"/>
          <p:cNvSpPr>
            <a:spLocks noGrp="1"/>
          </p:cNvSpPr>
          <p:nvPr>
            <p:ph idx="1"/>
          </p:nvPr>
        </p:nvSpPr>
        <p:spPr>
          <a:xfrm>
            <a:off x="0" y="1194063"/>
            <a:ext cx="8964891" cy="917541"/>
          </a:xfrm>
        </p:spPr>
        <p:txBody>
          <a:bodyPr>
            <a:normAutofit fontScale="85000" lnSpcReduction="10000"/>
          </a:bodyPr>
          <a:lstStyle/>
          <a:p>
            <a:pPr algn="ctr">
              <a:buNone/>
            </a:pPr>
            <a:endParaRPr lang="en-US" sz="1800" dirty="0">
              <a:latin typeface="Trebuchet MS" panose="020B0603020202020204" pitchFamily="34" charset="0"/>
            </a:endParaRPr>
          </a:p>
          <a:p>
            <a:pPr algn="ctr">
              <a:buNone/>
            </a:pPr>
            <a:r>
              <a:rPr lang="en-US" b="1" dirty="0">
                <a:solidFill>
                  <a:srgbClr val="002060"/>
                </a:solidFill>
                <a:latin typeface="Trebuchet MS" panose="020B0603020202020204" pitchFamily="34" charset="0"/>
              </a:rPr>
              <a:t>ITA’s U.S. COMMERCIAL SERVICE (GLOBAL MARKETS)</a:t>
            </a:r>
          </a:p>
        </p:txBody>
      </p:sp>
      <p:sp>
        <p:nvSpPr>
          <p:cNvPr id="5" name="Content Placeholder 2">
            <a:extLst>
              <a:ext uri="{FF2B5EF4-FFF2-40B4-BE49-F238E27FC236}">
                <a16:creationId xmlns:a16="http://schemas.microsoft.com/office/drawing/2014/main" id="{AABF08A4-1179-4DDA-887C-7EE83A384B07}"/>
              </a:ext>
            </a:extLst>
          </p:cNvPr>
          <p:cNvSpPr txBox="1">
            <a:spLocks/>
          </p:cNvSpPr>
          <p:nvPr/>
        </p:nvSpPr>
        <p:spPr>
          <a:xfrm>
            <a:off x="240383" y="2224726"/>
            <a:ext cx="3780056" cy="341250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endParaRPr lang="en-US" sz="1800" dirty="0">
              <a:latin typeface="Trebuchet MS" panose="020B0603020202020204" pitchFamily="34" charset="0"/>
            </a:endParaRPr>
          </a:p>
          <a:p>
            <a:r>
              <a:rPr lang="en-US" sz="2400" dirty="0">
                <a:latin typeface="Trebuchet MS" panose="020B0603020202020204" pitchFamily="34" charset="0"/>
              </a:rPr>
              <a:t>Teach exporting basics</a:t>
            </a:r>
          </a:p>
          <a:p>
            <a:r>
              <a:rPr lang="en-US" sz="2400" dirty="0">
                <a:latin typeface="Trebuchet MS" panose="020B0603020202020204" pitchFamily="34" charset="0"/>
              </a:rPr>
              <a:t>Assist in developing a company’s export strategy</a:t>
            </a:r>
          </a:p>
          <a:p>
            <a:r>
              <a:rPr lang="en-US" sz="2400" dirty="0">
                <a:latin typeface="Trebuchet MS" panose="020B0603020202020204" pitchFamily="34" charset="0"/>
              </a:rPr>
              <a:t>Assist in selecting best markets</a:t>
            </a:r>
          </a:p>
          <a:p>
            <a:r>
              <a:rPr lang="en-US" sz="2400" dirty="0">
                <a:latin typeface="Trebuchet MS" panose="020B0603020202020204" pitchFamily="34" charset="0"/>
              </a:rPr>
              <a:t>Assist in evaluating overseas partners</a:t>
            </a:r>
          </a:p>
          <a:p>
            <a:r>
              <a:rPr lang="en-US" sz="2400" dirty="0">
                <a:latin typeface="Trebuchet MS" panose="020B0603020202020204" pitchFamily="34" charset="0"/>
              </a:rPr>
              <a:t>Promote trade events to bolster brand awareness and market exposure</a:t>
            </a:r>
          </a:p>
        </p:txBody>
      </p:sp>
      <p:graphicFrame>
        <p:nvGraphicFramePr>
          <p:cNvPr id="7" name="Object 3">
            <a:extLst>
              <a:ext uri="{FF2B5EF4-FFF2-40B4-BE49-F238E27FC236}">
                <a16:creationId xmlns:a16="http://schemas.microsoft.com/office/drawing/2014/main" id="{AE1DBBD0-0540-4868-A4EA-9A1C8095BE87}"/>
              </a:ext>
            </a:extLst>
          </p:cNvPr>
          <p:cNvGraphicFramePr>
            <a:graphicFrameLocks noChangeAspect="1"/>
          </p:cNvGraphicFramePr>
          <p:nvPr>
            <p:extLst/>
          </p:nvPr>
        </p:nvGraphicFramePr>
        <p:xfrm>
          <a:off x="3879037" y="2403835"/>
          <a:ext cx="5002327" cy="3525625"/>
        </p:xfrm>
        <a:graphic>
          <a:graphicData uri="http://schemas.openxmlformats.org/presentationml/2006/ole">
            <mc:AlternateContent xmlns:mc="http://schemas.openxmlformats.org/markup-compatibility/2006">
              <mc:Choice xmlns:v="urn:schemas-microsoft-com:vml" Requires="v">
                <p:oleObj spid="_x0000_s1041" name="Slide" r:id="rId5" imgW="3552840" imgH="2647800" progId="PowerPoint.Slide.8">
                  <p:embed/>
                </p:oleObj>
              </mc:Choice>
              <mc:Fallback>
                <p:oleObj name="Slide" r:id="rId5" imgW="3552840" imgH="2647800" progId="PowerPoint.Slide.8">
                  <p:embed/>
                  <p:pic>
                    <p:nvPicPr>
                      <p:cNvPr id="7" name="Object 3">
                        <a:extLst>
                          <a:ext uri="{FF2B5EF4-FFF2-40B4-BE49-F238E27FC236}">
                            <a16:creationId xmlns:a16="http://schemas.microsoft.com/office/drawing/2014/main" id="{AE1DBBD0-0540-4868-A4EA-9A1C8095BE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9037" y="2403835"/>
                        <a:ext cx="5002327" cy="3525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Box 4">
            <a:extLst>
              <a:ext uri="{FF2B5EF4-FFF2-40B4-BE49-F238E27FC236}">
                <a16:creationId xmlns:a16="http://schemas.microsoft.com/office/drawing/2014/main" id="{E7805EB0-B5F4-4191-B8AE-ABB3F01D7072}"/>
              </a:ext>
            </a:extLst>
          </p:cNvPr>
          <p:cNvSpPr txBox="1">
            <a:spLocks noChangeArrowheads="1"/>
          </p:cNvSpPr>
          <p:nvPr/>
        </p:nvSpPr>
        <p:spPr bwMode="auto">
          <a:xfrm>
            <a:off x="4383464" y="5832835"/>
            <a:ext cx="465684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altLang="en-US" sz="2200" dirty="0">
                <a:latin typeface="Trebuchet MS" panose="020B0603020202020204" pitchFamily="34" charset="0"/>
              </a:rPr>
              <a:t>ITA Trade Specialists in 109 U.S. Export Assistance Centers</a:t>
            </a:r>
          </a:p>
        </p:txBody>
      </p:sp>
    </p:spTree>
    <p:extLst>
      <p:ext uri="{BB962C8B-B14F-4D97-AF65-F5344CB8AC3E}">
        <p14:creationId xmlns:p14="http://schemas.microsoft.com/office/powerpoint/2010/main" val="406356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ppt_y</p:attrName>
                                        </p:attrNameLst>
                                      </p:cBhvr>
                                      <p:tavLst>
                                        <p:tav tm="0">
                                          <p:val>
                                            <p:strVal val="#ppt_y+#ppt_h*1.125000"/>
                                          </p:val>
                                        </p:tav>
                                        <p:tav tm="100000">
                                          <p:val>
                                            <p:strVal val="#ppt_y"/>
                                          </p:val>
                                        </p:tav>
                                      </p:tavLst>
                                    </p:anim>
                                    <p:animEffect transition="in" filter="wipe(up)">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C125548D-C47B-48EF-A824-44F22AEB4268}"/>
              </a:ext>
            </a:extLst>
          </p:cNvPr>
          <p:cNvSpPr>
            <a:spLocks noGrp="1" noChangeArrowheads="1"/>
          </p:cNvSpPr>
          <p:nvPr>
            <p:ph type="title"/>
          </p:nvPr>
        </p:nvSpPr>
        <p:spPr>
          <a:xfrm>
            <a:off x="79341" y="1513598"/>
            <a:ext cx="8832915" cy="685800"/>
          </a:xfrm>
        </p:spPr>
        <p:txBody>
          <a:bodyPr/>
          <a:lstStyle/>
          <a:p>
            <a:pPr algn="ctr"/>
            <a:r>
              <a:rPr lang="en-US" altLang="en-US" sz="3200" b="1" dirty="0">
                <a:solidFill>
                  <a:srgbClr val="002060"/>
                </a:solidFill>
                <a:latin typeface="Trebuchet MS" panose="020B0603020202020204" pitchFamily="34" charset="0"/>
              </a:rPr>
              <a:t>ITA’S </a:t>
            </a:r>
            <a:r>
              <a:rPr lang="en-US" altLang="en-US" sz="3200" b="1" cap="all" dirty="0">
                <a:solidFill>
                  <a:srgbClr val="002060"/>
                </a:solidFill>
                <a:latin typeface="Trebuchet MS" panose="020B0603020202020204" pitchFamily="34" charset="0"/>
              </a:rPr>
              <a:t>Global Footprint</a:t>
            </a:r>
          </a:p>
        </p:txBody>
      </p:sp>
      <p:pic>
        <p:nvPicPr>
          <p:cNvPr id="144387" name="Picture 3" descr="H:\PPT\Other\worldmap.JPG">
            <a:extLst>
              <a:ext uri="{FF2B5EF4-FFF2-40B4-BE49-F238E27FC236}">
                <a16:creationId xmlns:a16="http://schemas.microsoft.com/office/drawing/2014/main" id="{71CDD334-D0D3-4517-ADA4-065B1FC4C2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8318" y="2409855"/>
            <a:ext cx="4703937" cy="3200400"/>
          </a:xfrm>
          <a:prstGeom prst="rect">
            <a:avLst/>
          </a:prstGeom>
          <a:noFill/>
          <a:extLst>
            <a:ext uri="{909E8E84-426E-40DD-AFC4-6F175D3DCCD1}">
              <a14:hiddenFill xmlns:a14="http://schemas.microsoft.com/office/drawing/2010/main">
                <a:solidFill>
                  <a:srgbClr val="FFFFFF"/>
                </a:solidFill>
              </a14:hiddenFill>
            </a:ext>
          </a:extLst>
        </p:spPr>
      </p:pic>
      <p:sp>
        <p:nvSpPr>
          <p:cNvPr id="144388" name="Text Box 4">
            <a:extLst>
              <a:ext uri="{FF2B5EF4-FFF2-40B4-BE49-F238E27FC236}">
                <a16:creationId xmlns:a16="http://schemas.microsoft.com/office/drawing/2014/main" id="{1EE9CFE6-5A29-4CD9-9F89-B128F9838733}"/>
              </a:ext>
            </a:extLst>
          </p:cNvPr>
          <p:cNvSpPr txBox="1">
            <a:spLocks noChangeArrowheads="1"/>
          </p:cNvSpPr>
          <p:nvPr/>
        </p:nvSpPr>
        <p:spPr bwMode="auto">
          <a:xfrm>
            <a:off x="4452503" y="5620657"/>
            <a:ext cx="42155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altLang="en-US" sz="2000" dirty="0">
                <a:latin typeface="Trebuchet MS" panose="020B0603020202020204" pitchFamily="34" charset="0"/>
              </a:rPr>
              <a:t>119 overseas posts in 77 markets</a:t>
            </a:r>
          </a:p>
        </p:txBody>
      </p:sp>
      <p:pic>
        <p:nvPicPr>
          <p:cNvPr id="5" name="Picture 2" descr="image001">
            <a:extLst>
              <a:ext uri="{FF2B5EF4-FFF2-40B4-BE49-F238E27FC236}">
                <a16:creationId xmlns:a16="http://schemas.microsoft.com/office/drawing/2014/main" id="{B31DAFAE-E792-4AC1-BA63-EFAE3B69BD67}"/>
              </a:ext>
            </a:extLst>
          </p:cNvPr>
          <p:cNvPicPr>
            <a:picLocks noChangeAspect="1" noChangeArrowheads="1"/>
          </p:cNvPicPr>
          <p:nvPr/>
        </p:nvPicPr>
        <p:blipFill>
          <a:blip r:embed="rId4" cstate="print"/>
          <a:srcRect/>
          <a:stretch>
            <a:fillRect/>
          </a:stretch>
        </p:blipFill>
        <p:spPr bwMode="auto">
          <a:xfrm>
            <a:off x="0" y="-21515"/>
            <a:ext cx="9144000" cy="1535113"/>
          </a:xfrm>
          <a:prstGeom prst="rect">
            <a:avLst/>
          </a:prstGeom>
          <a:noFill/>
          <a:ln w="9525">
            <a:noFill/>
            <a:miter lim="800000"/>
            <a:headEnd/>
            <a:tailEnd/>
          </a:ln>
        </p:spPr>
      </p:pic>
      <p:sp>
        <p:nvSpPr>
          <p:cNvPr id="2" name="TextBox 1"/>
          <p:cNvSpPr txBox="1"/>
          <p:nvPr/>
        </p:nvSpPr>
        <p:spPr>
          <a:xfrm>
            <a:off x="152077" y="2418459"/>
            <a:ext cx="4056241" cy="3447098"/>
          </a:xfrm>
          <a:prstGeom prst="rect">
            <a:avLst/>
          </a:prstGeom>
          <a:noFill/>
        </p:spPr>
        <p:txBody>
          <a:bodyPr wrap="square" rtlCol="0">
            <a:spAutoFit/>
          </a:bodyPr>
          <a:lstStyle/>
          <a:p>
            <a:pPr marL="230188" indent="-230188">
              <a:buFont typeface="Wingdings" pitchFamily="2" charset="2"/>
              <a:buChar char="§"/>
            </a:pPr>
            <a:r>
              <a:rPr lang="en-US" sz="2000" dirty="0">
                <a:latin typeface="Trebuchet MS" panose="020B0603020202020204" pitchFamily="34" charset="0"/>
              </a:rPr>
              <a:t>Market intelligence</a:t>
            </a:r>
          </a:p>
          <a:p>
            <a:pPr marL="230188" indent="-230188">
              <a:buFont typeface="Wingdings" pitchFamily="2" charset="2"/>
              <a:buChar char="§"/>
            </a:pPr>
            <a:endParaRPr lang="en-US" sz="2000" dirty="0">
              <a:latin typeface="Trebuchet MS" panose="020B0603020202020204" pitchFamily="34" charset="0"/>
            </a:endParaRPr>
          </a:p>
          <a:p>
            <a:pPr marL="230188" indent="-230188">
              <a:buFont typeface="Wingdings" pitchFamily="2" charset="2"/>
              <a:buChar char="§"/>
            </a:pPr>
            <a:r>
              <a:rPr lang="en-US" sz="2000" dirty="0">
                <a:latin typeface="Trebuchet MS" panose="020B0603020202020204" pitchFamily="34" charset="0"/>
              </a:rPr>
              <a:t>Country Commercial Guides</a:t>
            </a:r>
          </a:p>
          <a:p>
            <a:pPr marL="230188" indent="-230188">
              <a:buFont typeface="Wingdings" pitchFamily="2" charset="2"/>
              <a:buChar char="§"/>
            </a:pPr>
            <a:endParaRPr lang="en-US" sz="2000" dirty="0">
              <a:latin typeface="Trebuchet MS" panose="020B0603020202020204" pitchFamily="34" charset="0"/>
            </a:endParaRPr>
          </a:p>
          <a:p>
            <a:pPr marL="230188" indent="-230188">
              <a:buFont typeface="Wingdings" pitchFamily="2" charset="2"/>
              <a:buChar char="§"/>
            </a:pPr>
            <a:r>
              <a:rPr lang="en-US" sz="2000" dirty="0">
                <a:latin typeface="Trebuchet MS" panose="020B0603020202020204" pitchFamily="34" charset="0"/>
              </a:rPr>
              <a:t>Affordable consulting services:</a:t>
            </a:r>
            <a:endParaRPr lang="en-US" sz="2000" b="1" dirty="0">
              <a:latin typeface="Trebuchet MS" panose="020B0603020202020204" pitchFamily="34" charset="0"/>
            </a:endParaRPr>
          </a:p>
          <a:p>
            <a:pPr marL="684213" lvl="1" indent="-227013">
              <a:buFont typeface="Wingdings" pitchFamily="2" charset="2"/>
              <a:buChar char="§"/>
            </a:pPr>
            <a:r>
              <a:rPr lang="en-US" sz="2000" dirty="0">
                <a:latin typeface="Trebuchet MS" panose="020B0603020202020204" pitchFamily="34" charset="0"/>
              </a:rPr>
              <a:t>Customized business matchmaking</a:t>
            </a:r>
          </a:p>
          <a:p>
            <a:pPr marL="684213" lvl="1" indent="-227013">
              <a:buFont typeface="Wingdings" pitchFamily="2" charset="2"/>
              <a:buChar char="§"/>
              <a:tabLst>
                <a:tab pos="3657600" algn="l"/>
              </a:tabLst>
            </a:pPr>
            <a:r>
              <a:rPr lang="en-US" sz="2000" dirty="0">
                <a:latin typeface="Trebuchet MS" panose="020B0603020202020204" pitchFamily="34" charset="0"/>
              </a:rPr>
              <a:t>International Partner Search</a:t>
            </a:r>
          </a:p>
          <a:p>
            <a:pPr marL="684213" lvl="1" indent="-227013">
              <a:buFont typeface="Wingdings" pitchFamily="2" charset="2"/>
              <a:buChar char="§"/>
              <a:tabLst>
                <a:tab pos="3657600" algn="l"/>
              </a:tabLst>
            </a:pPr>
            <a:r>
              <a:rPr lang="en-US" sz="2000" dirty="0">
                <a:latin typeface="Trebuchet MS" panose="020B0603020202020204" pitchFamily="34" charset="0"/>
              </a:rPr>
              <a:t>Gold Key Service</a:t>
            </a:r>
          </a:p>
          <a:p>
            <a:endParaRPr lang="en-US" dirty="0"/>
          </a:p>
        </p:txBody>
      </p:sp>
    </p:spTree>
    <p:extLst>
      <p:ext uri="{BB962C8B-B14F-4D97-AF65-F5344CB8AC3E}">
        <p14:creationId xmlns:p14="http://schemas.microsoft.com/office/powerpoint/2010/main" val="7224200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44387"/>
                                        </p:tgtEl>
                                        <p:attrNameLst>
                                          <p:attrName>style.visibility</p:attrName>
                                        </p:attrNameLst>
                                      </p:cBhvr>
                                      <p:to>
                                        <p:strVal val="visible"/>
                                      </p:to>
                                    </p:set>
                                    <p:animEffect transition="in" filter="dissolve">
                                      <p:cBhvr>
                                        <p:cTn id="7" dur="500"/>
                                        <p:tgtEl>
                                          <p:spTgt spid="144387"/>
                                        </p:tgtEl>
                                      </p:cBhvr>
                                    </p:animEffect>
                                  </p:childTnLst>
                                </p:cTn>
                              </p:par>
                            </p:childTnLst>
                          </p:cTn>
                        </p:par>
                        <p:par>
                          <p:cTn id="8" fill="hold" nodeType="afterGroup">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4388"/>
                                        </p:tgtEl>
                                        <p:attrNameLst>
                                          <p:attrName>style.visibility</p:attrName>
                                        </p:attrNameLst>
                                      </p:cBhvr>
                                      <p:to>
                                        <p:strVal val="visible"/>
                                      </p:to>
                                    </p:set>
                                    <p:anim calcmode="lin" valueType="num">
                                      <p:cBhvr additive="base">
                                        <p:cTn id="11" dur="500" fill="hold"/>
                                        <p:tgtEl>
                                          <p:spTgt spid="144388"/>
                                        </p:tgtEl>
                                        <p:attrNameLst>
                                          <p:attrName>ppt_x</p:attrName>
                                        </p:attrNameLst>
                                      </p:cBhvr>
                                      <p:tavLst>
                                        <p:tav tm="0">
                                          <p:val>
                                            <p:strVal val="#ppt_x"/>
                                          </p:val>
                                        </p:tav>
                                        <p:tav tm="100000">
                                          <p:val>
                                            <p:strVal val="#ppt_x"/>
                                          </p:val>
                                        </p:tav>
                                      </p:tavLst>
                                    </p:anim>
                                    <p:anim calcmode="lin" valueType="num">
                                      <p:cBhvr additive="base">
                                        <p:cTn id="12" dur="500" fill="hold"/>
                                        <p:tgtEl>
                                          <p:spTgt spid="1443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8"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992204"/>
            <a:ext cx="8229600" cy="1143000"/>
          </a:xfrm>
        </p:spPr>
        <p:txBody>
          <a:bodyPr>
            <a:noAutofit/>
          </a:bodyPr>
          <a:lstStyle/>
          <a:p>
            <a:r>
              <a:rPr lang="en-US" sz="3000" b="1" dirty="0">
                <a:solidFill>
                  <a:srgbClr val="002060"/>
                </a:solidFill>
                <a:effectLst>
                  <a:outerShdw blurRad="38100" dist="38100" dir="2700000" algn="tl">
                    <a:srgbClr val="000000">
                      <a:alpha val="43137"/>
                    </a:srgbClr>
                  </a:outerShdw>
                </a:effectLst>
              </a:rPr>
              <a:t>How OMI participates in the Trade Policy Agenda</a:t>
            </a:r>
          </a:p>
        </p:txBody>
      </p:sp>
      <p:sp>
        <p:nvSpPr>
          <p:cNvPr id="4" name="Slide Number Placeholder 3"/>
          <p:cNvSpPr>
            <a:spLocks noGrp="1"/>
          </p:cNvSpPr>
          <p:nvPr>
            <p:ph type="sldNum" sz="quarter" idx="12"/>
          </p:nvPr>
        </p:nvSpPr>
        <p:spPr/>
        <p:txBody>
          <a:bodyPr/>
          <a:lstStyle/>
          <a:p>
            <a:endParaRPr lang="en-US" dirty="0">
              <a:solidFill>
                <a:prstClr val="black">
                  <a:tint val="75000"/>
                </a:prstClr>
              </a:solidFill>
            </a:endParaRPr>
          </a:p>
        </p:txBody>
      </p:sp>
      <p:graphicFrame>
        <p:nvGraphicFramePr>
          <p:cNvPr id="5" name="Diagram 4"/>
          <p:cNvGraphicFramePr/>
          <p:nvPr>
            <p:extLst/>
          </p:nvPr>
        </p:nvGraphicFramePr>
        <p:xfrm>
          <a:off x="0" y="1676400"/>
          <a:ext cx="8991600" cy="505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ubtitle 2"/>
          <p:cNvSpPr txBox="1">
            <a:spLocks/>
          </p:cNvSpPr>
          <p:nvPr/>
        </p:nvSpPr>
        <p:spPr>
          <a:xfrm>
            <a:off x="1981200" y="6548459"/>
            <a:ext cx="5167598" cy="157141"/>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dirty="0">
                <a:solidFill>
                  <a:schemeClr val="accent5">
                    <a:lumMod val="75000"/>
                  </a:schemeClr>
                </a:solidFill>
              </a:rPr>
              <a:t>Not for copy without permission</a:t>
            </a:r>
          </a:p>
        </p:txBody>
      </p:sp>
      <p:pic>
        <p:nvPicPr>
          <p:cNvPr id="6" name="Picture 2" descr="image001">
            <a:extLst>
              <a:ext uri="{FF2B5EF4-FFF2-40B4-BE49-F238E27FC236}">
                <a16:creationId xmlns:a16="http://schemas.microsoft.com/office/drawing/2014/main" id="{15B348E0-FF93-4F28-9F3D-7DB31F450C63}"/>
              </a:ext>
            </a:extLst>
          </p:cNvPr>
          <p:cNvPicPr>
            <a:picLocks noChangeAspect="1" noChangeArrowheads="1"/>
          </p:cNvPicPr>
          <p:nvPr/>
        </p:nvPicPr>
        <p:blipFill>
          <a:blip r:embed="rId8" cstate="print"/>
          <a:srcRect/>
          <a:stretch>
            <a:fillRect/>
          </a:stretch>
        </p:blipFill>
        <p:spPr bwMode="auto">
          <a:xfrm>
            <a:off x="0" y="1"/>
            <a:ext cx="9144000" cy="1371600"/>
          </a:xfrm>
          <a:prstGeom prst="rect">
            <a:avLst/>
          </a:prstGeom>
          <a:noFill/>
          <a:ln w="9525">
            <a:noFill/>
            <a:miter lim="800000"/>
            <a:headEnd/>
            <a:tailEnd/>
          </a:ln>
        </p:spPr>
      </p:pic>
    </p:spTree>
    <p:extLst>
      <p:ext uri="{BB962C8B-B14F-4D97-AF65-F5344CB8AC3E}">
        <p14:creationId xmlns:p14="http://schemas.microsoft.com/office/powerpoint/2010/main" val="3441664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0070BDB-1E98-4303-A030-9B3F61129545}"/>
              </a:ext>
            </a:extLst>
          </p:cNvPr>
          <p:cNvGraphicFramePr>
            <a:graphicFrameLocks noGrp="1"/>
          </p:cNvGraphicFramePr>
          <p:nvPr>
            <p:extLst/>
          </p:nvPr>
        </p:nvGraphicFramePr>
        <p:xfrm>
          <a:off x="1230497" y="50831"/>
          <a:ext cx="7727301" cy="6740492"/>
        </p:xfrm>
        <a:graphic>
          <a:graphicData uri="http://schemas.openxmlformats.org/drawingml/2006/table">
            <a:tbl>
              <a:tblPr firstRow="1" bandRow="1">
                <a:tableStyleId>{5C22544A-7EE6-4342-B048-85BDC9FD1C3A}</a:tableStyleId>
              </a:tblPr>
              <a:tblGrid>
                <a:gridCol w="2575767">
                  <a:extLst>
                    <a:ext uri="{9D8B030D-6E8A-4147-A177-3AD203B41FA5}">
                      <a16:colId xmlns:a16="http://schemas.microsoft.com/office/drawing/2014/main" val="2544696069"/>
                    </a:ext>
                  </a:extLst>
                </a:gridCol>
                <a:gridCol w="2575767">
                  <a:extLst>
                    <a:ext uri="{9D8B030D-6E8A-4147-A177-3AD203B41FA5}">
                      <a16:colId xmlns:a16="http://schemas.microsoft.com/office/drawing/2014/main" val="3489261398"/>
                    </a:ext>
                  </a:extLst>
                </a:gridCol>
                <a:gridCol w="2575767">
                  <a:extLst>
                    <a:ext uri="{9D8B030D-6E8A-4147-A177-3AD203B41FA5}">
                      <a16:colId xmlns:a16="http://schemas.microsoft.com/office/drawing/2014/main" val="1289725056"/>
                    </a:ext>
                  </a:extLst>
                </a:gridCol>
              </a:tblGrid>
              <a:tr h="1317263">
                <a:tc gridSpan="3">
                  <a:txBody>
                    <a:bodyPr/>
                    <a:lstStyle/>
                    <a:p>
                      <a:pPr algn="ctr"/>
                      <a:r>
                        <a:rPr lang="en-US" sz="1700" b="1" dirty="0">
                          <a:solidFill>
                            <a:srgbClr val="002060"/>
                          </a:solidFill>
                          <a:latin typeface="Georgia" panose="02040502050405020303" pitchFamily="18" charset="0"/>
                        </a:rPr>
                        <a:t>U.S. Building Products</a:t>
                      </a:r>
                      <a:br>
                        <a:rPr lang="en-US" sz="1700" b="1" dirty="0">
                          <a:solidFill>
                            <a:srgbClr val="002060"/>
                          </a:solidFill>
                          <a:latin typeface="Georgia" panose="02040502050405020303" pitchFamily="18" charset="0"/>
                        </a:rPr>
                      </a:br>
                      <a:r>
                        <a:rPr lang="en-US" sz="1700" b="1" dirty="0">
                          <a:solidFill>
                            <a:srgbClr val="002060"/>
                          </a:solidFill>
                          <a:latin typeface="Georgia" panose="02040502050405020303" pitchFamily="18" charset="0"/>
                        </a:rPr>
                        <a:t>Total Annual U.S. Exports</a:t>
                      </a:r>
                      <a:endParaRPr lang="en-US" sz="900" b="1" dirty="0">
                        <a:solidFill>
                          <a:srgbClr val="002060"/>
                        </a:solidFill>
                        <a:latin typeface="Georgia" panose="02040502050405020303" pitchFamily="18" charset="0"/>
                      </a:endParaRPr>
                    </a:p>
                    <a:p>
                      <a:pPr algn="ctr"/>
                      <a:r>
                        <a:rPr lang="en-US" sz="1100" b="1" i="1" dirty="0">
                          <a:solidFill>
                            <a:srgbClr val="002060"/>
                          </a:solidFill>
                          <a:latin typeface="Georgia" panose="02040502050405020303" pitchFamily="18" charset="0"/>
                        </a:rPr>
                        <a:t>2019 Projected</a:t>
                      </a:r>
                      <a:r>
                        <a:rPr lang="en-US" sz="1100" b="1" i="1" dirty="0">
                          <a:solidFill>
                            <a:srgbClr val="00B050"/>
                          </a:solidFill>
                          <a:latin typeface="Georgia" panose="02040502050405020303" pitchFamily="18" charset="0"/>
                        </a:rPr>
                        <a:t>:  </a:t>
                      </a:r>
                      <a:r>
                        <a:rPr lang="en-US" sz="1100" b="1" i="1" dirty="0">
                          <a:solidFill>
                            <a:srgbClr val="FF0000"/>
                          </a:solidFill>
                          <a:latin typeface="Georgia" panose="02040502050405020303" pitchFamily="18" charset="0"/>
                        </a:rPr>
                        <a:t>$81.4 Billion*</a:t>
                      </a:r>
                    </a:p>
                    <a:p>
                      <a:pPr algn="ctr"/>
                      <a:r>
                        <a:rPr lang="en-US" sz="1100" b="1" i="1" dirty="0">
                          <a:solidFill>
                            <a:srgbClr val="002060"/>
                          </a:solidFill>
                          <a:latin typeface="Georgia" panose="02040502050405020303" pitchFamily="18" charset="0"/>
                        </a:rPr>
                        <a:t>(*based on annualized Jan-Aug data)</a:t>
                      </a:r>
                      <a:endParaRPr lang="en-US" sz="1100" i="1" dirty="0">
                        <a:solidFill>
                          <a:srgbClr val="002060"/>
                        </a:solidFill>
                      </a:endParaRPr>
                    </a:p>
                  </a:txBody>
                  <a:tcPr marL="68580" marR="68580" marT="34290" marB="34290">
                    <a:solidFill>
                      <a:schemeClr val="bg1"/>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826646500"/>
                  </a:ext>
                </a:extLst>
              </a:tr>
              <a:tr h="990467">
                <a:tc>
                  <a:txBody>
                    <a:bodyPr/>
                    <a:lstStyle/>
                    <a:p>
                      <a:r>
                        <a:rPr lang="en-US" sz="1200" b="1" i="0" dirty="0">
                          <a:latin typeface="Georgia" panose="02040502050405020303" pitchFamily="18" charset="0"/>
                        </a:rPr>
                        <a:t>Wood Products</a:t>
                      </a:r>
                    </a:p>
                    <a:p>
                      <a:r>
                        <a:rPr lang="en-US" sz="1200" i="0" dirty="0">
                          <a:latin typeface="Georgia" panose="02040502050405020303" pitchFamily="18" charset="0"/>
                        </a:rPr>
                        <a:t>2017: </a:t>
                      </a:r>
                      <a:r>
                        <a:rPr lang="en-US" sz="1200" i="0" dirty="0">
                          <a:solidFill>
                            <a:schemeClr val="tx1"/>
                          </a:solidFill>
                          <a:latin typeface="Georgia" panose="02040502050405020303" pitchFamily="18" charset="0"/>
                        </a:rPr>
                        <a:t>$8.1 billion</a:t>
                      </a:r>
                      <a:endParaRPr lang="en-US" sz="1200" b="1" i="0" dirty="0">
                        <a:solidFill>
                          <a:schemeClr val="tx1"/>
                        </a:solidFill>
                        <a:latin typeface="Georgia" panose="02040502050405020303" pitchFamily="18" charset="0"/>
                      </a:endParaRPr>
                    </a:p>
                    <a:p>
                      <a:r>
                        <a:rPr lang="en-US" sz="1200" b="0" i="0" dirty="0">
                          <a:solidFill>
                            <a:schemeClr val="tx1"/>
                          </a:solidFill>
                          <a:latin typeface="Georgia" panose="02040502050405020303" pitchFamily="18" charset="0"/>
                        </a:rPr>
                        <a:t>2018: $7.3 billion</a:t>
                      </a:r>
                    </a:p>
                    <a:p>
                      <a:r>
                        <a:rPr lang="en-US" sz="1200" i="0" dirty="0">
                          <a:latin typeface="Georgia" panose="02040502050405020303" pitchFamily="18" charset="0"/>
                        </a:rPr>
                        <a:t>2019: </a:t>
                      </a:r>
                      <a:r>
                        <a:rPr lang="en-US" sz="1200" i="1" dirty="0">
                          <a:solidFill>
                            <a:srgbClr val="FF0000"/>
                          </a:solidFill>
                          <a:latin typeface="Georgia" panose="02040502050405020303" pitchFamily="18" charset="0"/>
                        </a:rPr>
                        <a:t>$4.1 B projected</a:t>
                      </a:r>
                    </a:p>
                  </a:txBody>
                  <a:tcPr marL="68580" marR="68580" marT="34290" marB="34290"/>
                </a:tc>
                <a:tc>
                  <a:txBody>
                    <a:bodyPr/>
                    <a:lstStyle/>
                    <a:p>
                      <a:r>
                        <a:rPr lang="en-US" sz="1200" b="1" dirty="0">
                          <a:latin typeface="Georgia" panose="02040502050405020303" pitchFamily="18" charset="0"/>
                        </a:rPr>
                        <a:t>Plumbing Products </a:t>
                      </a:r>
                    </a:p>
                    <a:p>
                      <a:r>
                        <a:rPr lang="en-US" sz="1200" i="0" dirty="0">
                          <a:solidFill>
                            <a:schemeClr val="tx1"/>
                          </a:solidFill>
                          <a:latin typeface="Georgia" panose="02040502050405020303" pitchFamily="18" charset="0"/>
                        </a:rPr>
                        <a:t>2017: </a:t>
                      </a:r>
                      <a:r>
                        <a:rPr lang="en-US" sz="1200" b="0" i="0" dirty="0">
                          <a:solidFill>
                            <a:schemeClr val="tx1"/>
                          </a:solidFill>
                          <a:latin typeface="Georgia" panose="02040502050405020303" pitchFamily="18" charset="0"/>
                        </a:rPr>
                        <a:t>$1.09 billion</a:t>
                      </a:r>
                    </a:p>
                    <a:p>
                      <a:r>
                        <a:rPr lang="en-US" sz="1200" b="0" i="0" dirty="0">
                          <a:solidFill>
                            <a:schemeClr val="tx1"/>
                          </a:solidFill>
                          <a:latin typeface="Georgia" panose="02040502050405020303" pitchFamily="18" charset="0"/>
                        </a:rPr>
                        <a:t>2018: $1.2 billion</a:t>
                      </a:r>
                    </a:p>
                    <a:p>
                      <a:r>
                        <a:rPr lang="en-US" sz="1200" b="0" i="0" dirty="0">
                          <a:solidFill>
                            <a:schemeClr val="tx1"/>
                          </a:solidFill>
                          <a:latin typeface="Georgia" panose="02040502050405020303" pitchFamily="18" charset="0"/>
                        </a:rPr>
                        <a:t>2019: </a:t>
                      </a:r>
                      <a:r>
                        <a:rPr lang="en-US" sz="1200" b="0" i="1" dirty="0">
                          <a:solidFill>
                            <a:schemeClr val="tx1"/>
                          </a:solidFill>
                          <a:latin typeface="Georgia" panose="02040502050405020303" pitchFamily="18" charset="0"/>
                        </a:rPr>
                        <a:t>$1.2 B projected</a:t>
                      </a:r>
                      <a:endParaRPr lang="en-US" sz="1200" dirty="0"/>
                    </a:p>
                  </a:txBody>
                  <a:tcPr marL="68580" marR="68580" marT="34290" marB="34290"/>
                </a:tc>
                <a:tc>
                  <a:txBody>
                    <a:bodyPr/>
                    <a:lstStyle/>
                    <a:p>
                      <a:r>
                        <a:rPr lang="en-US" sz="1200" b="1" i="0" dirty="0">
                          <a:solidFill>
                            <a:schemeClr val="tx1"/>
                          </a:solidFill>
                          <a:latin typeface="Georgia" panose="02040502050405020303" pitchFamily="18" charset="0"/>
                        </a:rPr>
                        <a:t>Asphalt</a:t>
                      </a:r>
                    </a:p>
                    <a:p>
                      <a:r>
                        <a:rPr lang="en-US" sz="1200" i="0" dirty="0">
                          <a:solidFill>
                            <a:schemeClr val="tx1"/>
                          </a:solidFill>
                          <a:latin typeface="Georgia" panose="02040502050405020303" pitchFamily="18" charset="0"/>
                        </a:rPr>
                        <a:t>2017: $610 million</a:t>
                      </a:r>
                      <a:endParaRPr lang="en-US" sz="1200" b="1" i="0" dirty="0">
                        <a:solidFill>
                          <a:schemeClr val="tx1"/>
                        </a:solidFill>
                        <a:latin typeface="Georgia" panose="02040502050405020303" pitchFamily="18" charset="0"/>
                      </a:endParaRPr>
                    </a:p>
                    <a:p>
                      <a:r>
                        <a:rPr lang="en-US" sz="1200" b="0" i="0" dirty="0">
                          <a:solidFill>
                            <a:schemeClr val="tx1"/>
                          </a:solidFill>
                          <a:latin typeface="Georgia" panose="02040502050405020303" pitchFamily="18" charset="0"/>
                        </a:rPr>
                        <a:t>2018: $673 million</a:t>
                      </a:r>
                    </a:p>
                    <a:p>
                      <a:r>
                        <a:rPr lang="en-US" sz="1200" b="0" i="0" dirty="0">
                          <a:solidFill>
                            <a:schemeClr val="tx1"/>
                          </a:solidFill>
                          <a:latin typeface="Georgia" panose="02040502050405020303" pitchFamily="18" charset="0"/>
                        </a:rPr>
                        <a:t>2019: </a:t>
                      </a:r>
                      <a:r>
                        <a:rPr lang="en-US" sz="1200" b="0" i="1" dirty="0">
                          <a:solidFill>
                            <a:srgbClr val="FF0000"/>
                          </a:solidFill>
                          <a:latin typeface="Georgia" panose="02040502050405020303" pitchFamily="18" charset="0"/>
                        </a:rPr>
                        <a:t>$641 M projected</a:t>
                      </a:r>
                    </a:p>
                  </a:txBody>
                  <a:tcPr marL="68580" marR="68580" marT="34290" marB="34290"/>
                </a:tc>
                <a:extLst>
                  <a:ext uri="{0D108BD9-81ED-4DB2-BD59-A6C34878D82A}">
                    <a16:rowId xmlns:a16="http://schemas.microsoft.com/office/drawing/2014/main" val="622872733"/>
                  </a:ext>
                </a:extLst>
              </a:tr>
              <a:tr h="1156144">
                <a:tc>
                  <a:txBody>
                    <a:bodyPr/>
                    <a:lstStyle/>
                    <a:p>
                      <a:r>
                        <a:rPr lang="en-US" sz="1200" b="1" dirty="0">
                          <a:latin typeface="Georgia" panose="02040502050405020303" pitchFamily="18" charset="0"/>
                        </a:rPr>
                        <a:t>HVAC Equipment</a:t>
                      </a:r>
                    </a:p>
                    <a:p>
                      <a:r>
                        <a:rPr lang="en-US" sz="1200" i="0" dirty="0">
                          <a:solidFill>
                            <a:schemeClr val="tx1"/>
                          </a:solidFill>
                          <a:latin typeface="Georgia" panose="02040502050405020303" pitchFamily="18" charset="0"/>
                        </a:rPr>
                        <a:t>2017: $18.5 billion</a:t>
                      </a:r>
                      <a:endParaRPr lang="en-US" sz="1200" b="1" i="0" dirty="0">
                        <a:solidFill>
                          <a:schemeClr val="tx1"/>
                        </a:solidFill>
                        <a:latin typeface="Georgia" panose="02040502050405020303" pitchFamily="18" charset="0"/>
                      </a:endParaRPr>
                    </a:p>
                    <a:p>
                      <a:r>
                        <a:rPr lang="en-US" sz="1200" b="0" i="0" dirty="0">
                          <a:solidFill>
                            <a:schemeClr val="tx1"/>
                          </a:solidFill>
                          <a:latin typeface="Georgia" panose="02040502050405020303" pitchFamily="18" charset="0"/>
                        </a:rPr>
                        <a:t>2018: $18.8 billion</a:t>
                      </a:r>
                    </a:p>
                    <a:p>
                      <a:r>
                        <a:rPr lang="en-US" sz="1200" b="0" i="0" dirty="0">
                          <a:solidFill>
                            <a:schemeClr val="tx1"/>
                          </a:solidFill>
                          <a:latin typeface="Georgia" panose="02040502050405020303" pitchFamily="18" charset="0"/>
                        </a:rPr>
                        <a:t>2019: </a:t>
                      </a:r>
                      <a:r>
                        <a:rPr lang="en-US" sz="1200" b="0" i="1" dirty="0">
                          <a:solidFill>
                            <a:srgbClr val="FF0000"/>
                          </a:solidFill>
                          <a:latin typeface="Georgia" panose="02040502050405020303" pitchFamily="18" charset="0"/>
                        </a:rPr>
                        <a:t>$18.6 B projected</a:t>
                      </a:r>
                      <a:endParaRPr lang="en-US" sz="1200" dirty="0"/>
                    </a:p>
                  </a:txBody>
                  <a:tcPr marL="68580" marR="68580" marT="34290" marB="34290"/>
                </a:tc>
                <a:tc>
                  <a:txBody>
                    <a:bodyPr/>
                    <a:lstStyle/>
                    <a:p>
                      <a:r>
                        <a:rPr lang="en-US" sz="1200" b="1" dirty="0">
                          <a:latin typeface="Georgia" panose="02040502050405020303" pitchFamily="18" charset="0"/>
                        </a:rPr>
                        <a:t>Plaster &amp; Gypsum Board</a:t>
                      </a:r>
                    </a:p>
                    <a:p>
                      <a:r>
                        <a:rPr lang="en-US" sz="1200" i="0" dirty="0">
                          <a:latin typeface="Georgia" panose="02040502050405020303" pitchFamily="18" charset="0"/>
                        </a:rPr>
                        <a:t>2017: $207 million</a:t>
                      </a:r>
                      <a:endParaRPr lang="en-US" sz="1200" b="1" i="0" dirty="0">
                        <a:solidFill>
                          <a:srgbClr val="0070C0"/>
                        </a:solidFill>
                        <a:latin typeface="Georgia" panose="02040502050405020303" pitchFamily="18" charset="0"/>
                      </a:endParaRPr>
                    </a:p>
                    <a:p>
                      <a:r>
                        <a:rPr lang="en-US" sz="1200" b="0" i="0" dirty="0">
                          <a:solidFill>
                            <a:schemeClr val="tx1"/>
                          </a:solidFill>
                          <a:latin typeface="Georgia" panose="02040502050405020303" pitchFamily="18" charset="0"/>
                        </a:rPr>
                        <a:t>2018: $212 million</a:t>
                      </a:r>
                    </a:p>
                    <a:p>
                      <a:r>
                        <a:rPr lang="en-US" sz="1200" b="0" i="0" dirty="0">
                          <a:solidFill>
                            <a:schemeClr val="tx1"/>
                          </a:solidFill>
                          <a:latin typeface="Georgia" panose="02040502050405020303" pitchFamily="18" charset="0"/>
                        </a:rPr>
                        <a:t>2019: </a:t>
                      </a:r>
                      <a:r>
                        <a:rPr lang="en-US" sz="1200" b="0" i="1" dirty="0">
                          <a:solidFill>
                            <a:srgbClr val="FF0000"/>
                          </a:solidFill>
                          <a:latin typeface="Georgia" panose="02040502050405020303" pitchFamily="18" charset="0"/>
                        </a:rPr>
                        <a:t>$201 M projected</a:t>
                      </a:r>
                      <a:endParaRPr lang="en-US" sz="1200" dirty="0"/>
                    </a:p>
                  </a:txBody>
                  <a:tcPr marL="68580" marR="68580" marT="34290" marB="34290"/>
                </a:tc>
                <a:tc>
                  <a:txBody>
                    <a:bodyPr/>
                    <a:lstStyle/>
                    <a:p>
                      <a:r>
                        <a:rPr lang="en-US" sz="1200" b="1" i="0" u="sng" dirty="0">
                          <a:solidFill>
                            <a:schemeClr val="tx1"/>
                          </a:solidFill>
                          <a:latin typeface="Georgia" panose="02040502050405020303" pitchFamily="18" charset="0"/>
                        </a:rPr>
                        <a:t>Cement &amp; Concrete</a:t>
                      </a:r>
                    </a:p>
                    <a:p>
                      <a:r>
                        <a:rPr lang="en-US" sz="1200" i="0" dirty="0">
                          <a:solidFill>
                            <a:schemeClr val="tx1"/>
                          </a:solidFill>
                          <a:latin typeface="Georgia" panose="02040502050405020303" pitchFamily="18" charset="0"/>
                        </a:rPr>
                        <a:t>2017: $466 million</a:t>
                      </a:r>
                      <a:endParaRPr lang="en-US" sz="1200" b="1" i="0" dirty="0">
                        <a:solidFill>
                          <a:schemeClr val="tx1"/>
                        </a:solidFill>
                        <a:latin typeface="Georgia" panose="02040502050405020303" pitchFamily="18" charset="0"/>
                      </a:endParaRPr>
                    </a:p>
                    <a:p>
                      <a:r>
                        <a:rPr lang="en-US" sz="1200" b="0" i="0" dirty="0">
                          <a:solidFill>
                            <a:schemeClr val="tx1"/>
                          </a:solidFill>
                          <a:latin typeface="Georgia" panose="02040502050405020303" pitchFamily="18" charset="0"/>
                        </a:rPr>
                        <a:t>2018: $458 million</a:t>
                      </a:r>
                    </a:p>
                    <a:p>
                      <a:r>
                        <a:rPr lang="en-US" sz="1200" b="0" i="0" dirty="0">
                          <a:solidFill>
                            <a:schemeClr val="tx1"/>
                          </a:solidFill>
                          <a:latin typeface="Georgia" panose="02040502050405020303" pitchFamily="18" charset="0"/>
                        </a:rPr>
                        <a:t>2019: </a:t>
                      </a:r>
                      <a:r>
                        <a:rPr lang="en-US" sz="1200" b="0" i="1" dirty="0">
                          <a:solidFill>
                            <a:srgbClr val="FF0000"/>
                          </a:solidFill>
                          <a:latin typeface="Georgia" panose="02040502050405020303" pitchFamily="18" charset="0"/>
                        </a:rPr>
                        <a:t>$419 M projected</a:t>
                      </a:r>
                      <a:endParaRPr lang="en-US" sz="1200" b="0" i="0" dirty="0">
                        <a:solidFill>
                          <a:schemeClr val="tx1"/>
                        </a:solidFill>
                        <a:latin typeface="Georgia" panose="02040502050405020303" pitchFamily="18" charset="0"/>
                      </a:endParaRPr>
                    </a:p>
                  </a:txBody>
                  <a:tcPr marL="68580" marR="68580" marT="34290" marB="34290"/>
                </a:tc>
                <a:extLst>
                  <a:ext uri="{0D108BD9-81ED-4DB2-BD59-A6C34878D82A}">
                    <a16:rowId xmlns:a16="http://schemas.microsoft.com/office/drawing/2014/main" val="1550460219"/>
                  </a:ext>
                </a:extLst>
              </a:tr>
              <a:tr h="989581">
                <a:tc>
                  <a:txBody>
                    <a:bodyPr/>
                    <a:lstStyle/>
                    <a:p>
                      <a:r>
                        <a:rPr lang="en-US" sz="1200" b="1" i="0" baseline="0" dirty="0">
                          <a:solidFill>
                            <a:schemeClr val="tx1"/>
                          </a:solidFill>
                          <a:latin typeface="Georgia" panose="02040502050405020303" pitchFamily="18" charset="0"/>
                        </a:rPr>
                        <a:t>Metal Products</a:t>
                      </a:r>
                      <a:r>
                        <a:rPr lang="en-US" sz="1200" b="1" i="0" dirty="0">
                          <a:solidFill>
                            <a:schemeClr val="tx1"/>
                          </a:solidFill>
                          <a:latin typeface="Georgia" panose="02040502050405020303" pitchFamily="18" charset="0"/>
                        </a:rPr>
                        <a:t> </a:t>
                      </a:r>
                    </a:p>
                    <a:p>
                      <a:r>
                        <a:rPr lang="en-US" sz="1200" i="0" dirty="0">
                          <a:solidFill>
                            <a:schemeClr val="tx1"/>
                          </a:solidFill>
                          <a:latin typeface="Georgia" panose="02040502050405020303" pitchFamily="18" charset="0"/>
                        </a:rPr>
                        <a:t>2017: $22.9 billion</a:t>
                      </a:r>
                      <a:endParaRPr lang="en-US" sz="1200" b="1" i="0" dirty="0">
                        <a:solidFill>
                          <a:schemeClr val="tx1"/>
                        </a:solidFill>
                        <a:latin typeface="Georgia" panose="02040502050405020303" pitchFamily="18" charset="0"/>
                      </a:endParaRPr>
                    </a:p>
                    <a:p>
                      <a:r>
                        <a:rPr lang="en-US" sz="1200" b="0" i="0" dirty="0">
                          <a:solidFill>
                            <a:schemeClr val="tx1"/>
                          </a:solidFill>
                          <a:latin typeface="Georgia" panose="02040502050405020303" pitchFamily="18" charset="0"/>
                        </a:rPr>
                        <a:t>2018: $24.1 billion </a:t>
                      </a:r>
                    </a:p>
                    <a:p>
                      <a:r>
                        <a:rPr lang="en-US" sz="1200" b="0" i="0" dirty="0">
                          <a:solidFill>
                            <a:schemeClr val="tx1"/>
                          </a:solidFill>
                          <a:latin typeface="Georgia" panose="02040502050405020303" pitchFamily="18" charset="0"/>
                        </a:rPr>
                        <a:t>2019: </a:t>
                      </a:r>
                      <a:r>
                        <a:rPr lang="en-US" sz="1200" b="0" i="1" dirty="0">
                          <a:solidFill>
                            <a:srgbClr val="FF0000"/>
                          </a:solidFill>
                          <a:latin typeface="Georgia" panose="02040502050405020303" pitchFamily="18" charset="0"/>
                        </a:rPr>
                        <a:t>$22.9 B projected</a:t>
                      </a:r>
                      <a:endParaRPr lang="en-US" sz="1200" i="0" dirty="0">
                        <a:solidFill>
                          <a:schemeClr val="tx1"/>
                        </a:solidFill>
                      </a:endParaRPr>
                    </a:p>
                  </a:txBody>
                  <a:tcPr marL="68580" marR="68580" marT="34290" marB="34290"/>
                </a:tc>
                <a:tc>
                  <a:txBody>
                    <a:bodyPr/>
                    <a:lstStyle/>
                    <a:p>
                      <a:r>
                        <a:rPr lang="en-US" sz="1200" b="1" i="0" dirty="0">
                          <a:solidFill>
                            <a:schemeClr val="tx1"/>
                          </a:solidFill>
                          <a:latin typeface="Georgia" panose="02040502050405020303" pitchFamily="18" charset="0"/>
                        </a:rPr>
                        <a:t>Insulation</a:t>
                      </a:r>
                    </a:p>
                    <a:p>
                      <a:r>
                        <a:rPr lang="en-US" sz="1200" i="0" dirty="0">
                          <a:solidFill>
                            <a:schemeClr val="tx1"/>
                          </a:solidFill>
                          <a:latin typeface="Georgia" panose="02040502050405020303" pitchFamily="18" charset="0"/>
                        </a:rPr>
                        <a:t>2017: $1.04 billion</a:t>
                      </a:r>
                      <a:endParaRPr lang="en-US" sz="1200" b="1" i="0" dirty="0">
                        <a:solidFill>
                          <a:schemeClr val="tx1"/>
                        </a:solidFill>
                        <a:latin typeface="Georgia" panose="02040502050405020303" pitchFamily="18" charset="0"/>
                      </a:endParaRPr>
                    </a:p>
                    <a:p>
                      <a:r>
                        <a:rPr lang="en-US" sz="1200" b="0" i="0" dirty="0">
                          <a:solidFill>
                            <a:schemeClr val="tx1"/>
                          </a:solidFill>
                          <a:latin typeface="Georgia" panose="02040502050405020303" pitchFamily="18" charset="0"/>
                        </a:rPr>
                        <a:t>2018: $1.10 billion</a:t>
                      </a:r>
                    </a:p>
                    <a:p>
                      <a:r>
                        <a:rPr lang="en-US" sz="1200" b="0" i="0" dirty="0">
                          <a:solidFill>
                            <a:schemeClr val="tx1"/>
                          </a:solidFill>
                          <a:latin typeface="Georgia" panose="02040502050405020303" pitchFamily="18" charset="0"/>
                        </a:rPr>
                        <a:t>2019: </a:t>
                      </a:r>
                      <a:r>
                        <a:rPr lang="en-US" sz="1200" b="0" i="1" dirty="0">
                          <a:solidFill>
                            <a:srgbClr val="FF0000"/>
                          </a:solidFill>
                          <a:latin typeface="Georgia" panose="02040502050405020303" pitchFamily="18" charset="0"/>
                        </a:rPr>
                        <a:t>$1.01 B projected</a:t>
                      </a:r>
                    </a:p>
                  </a:txBody>
                  <a:tcPr marL="68580" marR="68580" marT="34290" marB="34290"/>
                </a:tc>
                <a:tc>
                  <a:txBody>
                    <a:bodyPr/>
                    <a:lstStyle/>
                    <a:p>
                      <a:r>
                        <a:rPr lang="en-US" sz="1200" b="1" i="0" dirty="0">
                          <a:solidFill>
                            <a:schemeClr val="tx1"/>
                          </a:solidFill>
                          <a:latin typeface="Georgia" panose="02040502050405020303" pitchFamily="18" charset="0"/>
                        </a:rPr>
                        <a:t>Masonry &amp; Stone</a:t>
                      </a:r>
                    </a:p>
                    <a:p>
                      <a:r>
                        <a:rPr lang="en-US" sz="1200" i="0" dirty="0">
                          <a:solidFill>
                            <a:schemeClr val="tx1"/>
                          </a:solidFill>
                          <a:latin typeface="Georgia" panose="02040502050405020303" pitchFamily="18" charset="0"/>
                        </a:rPr>
                        <a:t>2017: $224 million</a:t>
                      </a:r>
                      <a:endParaRPr lang="en-US" sz="1200" b="1" i="0" dirty="0">
                        <a:solidFill>
                          <a:schemeClr val="tx1"/>
                        </a:solidFill>
                        <a:latin typeface="Georgia" panose="02040502050405020303" pitchFamily="18" charset="0"/>
                      </a:endParaRPr>
                    </a:p>
                    <a:p>
                      <a:r>
                        <a:rPr lang="en-US" sz="1200" b="0" i="0" dirty="0">
                          <a:solidFill>
                            <a:schemeClr val="tx1"/>
                          </a:solidFill>
                          <a:latin typeface="Georgia" panose="02040502050405020303" pitchFamily="18" charset="0"/>
                        </a:rPr>
                        <a:t>2018: $232 million </a:t>
                      </a:r>
                    </a:p>
                    <a:p>
                      <a:r>
                        <a:rPr lang="en-US" sz="1200" b="0" i="0" dirty="0">
                          <a:solidFill>
                            <a:schemeClr val="tx1"/>
                          </a:solidFill>
                          <a:latin typeface="Georgia" panose="02040502050405020303" pitchFamily="18" charset="0"/>
                        </a:rPr>
                        <a:t>2019: </a:t>
                      </a:r>
                      <a:r>
                        <a:rPr lang="en-US" sz="1200" b="0" i="1" dirty="0">
                          <a:solidFill>
                            <a:srgbClr val="FF0000"/>
                          </a:solidFill>
                          <a:latin typeface="Georgia" panose="02040502050405020303" pitchFamily="18" charset="0"/>
                        </a:rPr>
                        <a:t>$220 M projected</a:t>
                      </a:r>
                    </a:p>
                  </a:txBody>
                  <a:tcPr marL="68580" marR="68580" marT="34290" marB="34290"/>
                </a:tc>
                <a:extLst>
                  <a:ext uri="{0D108BD9-81ED-4DB2-BD59-A6C34878D82A}">
                    <a16:rowId xmlns:a16="http://schemas.microsoft.com/office/drawing/2014/main" val="994961036"/>
                  </a:ext>
                </a:extLst>
              </a:tr>
              <a:tr h="1156144">
                <a:tc>
                  <a:txBody>
                    <a:bodyPr/>
                    <a:lstStyle/>
                    <a:p>
                      <a:r>
                        <a:rPr lang="en-US" sz="1200" b="1" dirty="0">
                          <a:latin typeface="Georgia" panose="02040502050405020303" pitchFamily="18" charset="0"/>
                        </a:rPr>
                        <a:t>Electrical Systems &amp; Lighting </a:t>
                      </a:r>
                    </a:p>
                    <a:p>
                      <a:r>
                        <a:rPr lang="en-US" sz="1200" i="0" dirty="0">
                          <a:solidFill>
                            <a:schemeClr val="tx1"/>
                          </a:solidFill>
                          <a:latin typeface="Georgia" panose="02040502050405020303" pitchFamily="18" charset="0"/>
                        </a:rPr>
                        <a:t>2017: $21.3 billion</a:t>
                      </a:r>
                      <a:endParaRPr lang="en-US" sz="1200" b="1" i="0" dirty="0">
                        <a:solidFill>
                          <a:schemeClr val="tx1"/>
                        </a:solidFill>
                        <a:latin typeface="Georgia" panose="02040502050405020303" pitchFamily="18" charset="0"/>
                      </a:endParaRPr>
                    </a:p>
                    <a:p>
                      <a:r>
                        <a:rPr lang="en-US" sz="1200" b="0" i="0" dirty="0">
                          <a:solidFill>
                            <a:schemeClr val="tx1"/>
                          </a:solidFill>
                          <a:latin typeface="Georgia" panose="02040502050405020303" pitchFamily="18" charset="0"/>
                        </a:rPr>
                        <a:t>2018: $22.5 billion</a:t>
                      </a:r>
                    </a:p>
                    <a:p>
                      <a:r>
                        <a:rPr lang="en-US" sz="1200" b="0" i="0" dirty="0">
                          <a:solidFill>
                            <a:schemeClr val="tx1"/>
                          </a:solidFill>
                          <a:latin typeface="Georgia" panose="02040502050405020303" pitchFamily="18" charset="0"/>
                        </a:rPr>
                        <a:t>2019: </a:t>
                      </a:r>
                      <a:r>
                        <a:rPr lang="en-US" sz="1200" b="0" i="1" dirty="0">
                          <a:solidFill>
                            <a:srgbClr val="FF0000"/>
                          </a:solidFill>
                          <a:latin typeface="Georgia" panose="02040502050405020303" pitchFamily="18" charset="0"/>
                        </a:rPr>
                        <a:t>$21.8 B projected</a:t>
                      </a:r>
                      <a:endParaRPr lang="en-US" sz="1200" i="1" dirty="0"/>
                    </a:p>
                  </a:txBody>
                  <a:tcPr marL="68580" marR="68580" marT="34290" marB="34290"/>
                </a:tc>
                <a:tc>
                  <a:txBody>
                    <a:bodyPr/>
                    <a:lstStyle/>
                    <a:p>
                      <a:r>
                        <a:rPr lang="en-US" sz="1200" b="1" i="0" baseline="0" dirty="0">
                          <a:solidFill>
                            <a:schemeClr val="tx1"/>
                          </a:solidFill>
                          <a:latin typeface="Georgia" panose="02040502050405020303" pitchFamily="18" charset="0"/>
                        </a:rPr>
                        <a:t>Appliances</a:t>
                      </a:r>
                    </a:p>
                    <a:p>
                      <a:r>
                        <a:rPr lang="en-US" sz="1200" i="0" dirty="0">
                          <a:solidFill>
                            <a:schemeClr val="tx1"/>
                          </a:solidFill>
                          <a:latin typeface="Georgia" panose="02040502050405020303" pitchFamily="18" charset="0"/>
                        </a:rPr>
                        <a:t>2017: $3.11 billion</a:t>
                      </a:r>
                      <a:endParaRPr lang="en-US" sz="1200" b="1" i="0" dirty="0">
                        <a:solidFill>
                          <a:schemeClr val="tx1"/>
                        </a:solidFill>
                        <a:latin typeface="Georgia" panose="02040502050405020303" pitchFamily="18" charset="0"/>
                      </a:endParaRPr>
                    </a:p>
                    <a:p>
                      <a:r>
                        <a:rPr lang="en-US" sz="1200" b="0" i="0" dirty="0">
                          <a:solidFill>
                            <a:schemeClr val="tx1"/>
                          </a:solidFill>
                          <a:latin typeface="Georgia" panose="02040502050405020303" pitchFamily="18" charset="0"/>
                        </a:rPr>
                        <a:t>2018: $3.11 billion</a:t>
                      </a:r>
                    </a:p>
                    <a:p>
                      <a:r>
                        <a:rPr lang="en-US" sz="1200" b="0" i="0" dirty="0">
                          <a:solidFill>
                            <a:schemeClr val="tx1"/>
                          </a:solidFill>
                          <a:latin typeface="Georgia" panose="02040502050405020303" pitchFamily="18" charset="0"/>
                        </a:rPr>
                        <a:t>2019: </a:t>
                      </a:r>
                      <a:r>
                        <a:rPr lang="en-US" sz="1200" b="0" i="1" dirty="0">
                          <a:solidFill>
                            <a:srgbClr val="FF0000"/>
                          </a:solidFill>
                          <a:latin typeface="Georgia" panose="02040502050405020303" pitchFamily="18" charset="0"/>
                        </a:rPr>
                        <a:t>$2.99 B projected</a:t>
                      </a:r>
                    </a:p>
                  </a:txBody>
                  <a:tcPr marL="68580" marR="68580" marT="34290" marB="34290"/>
                </a:tc>
                <a:tc>
                  <a:txBody>
                    <a:bodyPr/>
                    <a:lstStyle/>
                    <a:p>
                      <a:r>
                        <a:rPr lang="en-US" sz="1200" b="1" dirty="0">
                          <a:latin typeface="Georgia" panose="02040502050405020303" pitchFamily="18" charset="0"/>
                        </a:rPr>
                        <a:t>Glass</a:t>
                      </a:r>
                    </a:p>
                    <a:p>
                      <a:r>
                        <a:rPr lang="en-US" sz="1200" i="0" dirty="0">
                          <a:solidFill>
                            <a:schemeClr val="tx1"/>
                          </a:solidFill>
                          <a:latin typeface="Georgia" panose="02040502050405020303" pitchFamily="18" charset="0"/>
                        </a:rPr>
                        <a:t>2017: $857 million</a:t>
                      </a:r>
                      <a:endParaRPr lang="en-US" sz="1200" b="1" i="0" dirty="0">
                        <a:solidFill>
                          <a:schemeClr val="tx1"/>
                        </a:solidFill>
                        <a:latin typeface="Georgia" panose="02040502050405020303" pitchFamily="18" charset="0"/>
                      </a:endParaRPr>
                    </a:p>
                    <a:p>
                      <a:r>
                        <a:rPr lang="en-US" sz="1200" b="0" i="0" dirty="0">
                          <a:solidFill>
                            <a:schemeClr val="tx1"/>
                          </a:solidFill>
                          <a:latin typeface="Georgia" panose="02040502050405020303" pitchFamily="18" charset="0"/>
                        </a:rPr>
                        <a:t>2018: $769 million</a:t>
                      </a:r>
                    </a:p>
                    <a:p>
                      <a:r>
                        <a:rPr lang="en-US" sz="1200" b="0" i="0" dirty="0">
                          <a:solidFill>
                            <a:schemeClr val="tx1"/>
                          </a:solidFill>
                          <a:latin typeface="Georgia" panose="02040502050405020303" pitchFamily="18" charset="0"/>
                        </a:rPr>
                        <a:t>2019: </a:t>
                      </a:r>
                      <a:r>
                        <a:rPr lang="en-US" sz="1200" b="0" i="1" dirty="0">
                          <a:solidFill>
                            <a:srgbClr val="00B050"/>
                          </a:solidFill>
                          <a:latin typeface="Georgia" panose="02040502050405020303" pitchFamily="18" charset="0"/>
                        </a:rPr>
                        <a:t>$791 M projected</a:t>
                      </a:r>
                      <a:endParaRPr lang="en-US" sz="1200" b="0" i="1" dirty="0">
                        <a:solidFill>
                          <a:schemeClr val="tx1"/>
                        </a:solidFill>
                        <a:latin typeface="Georgia" panose="02040502050405020303" pitchFamily="18" charset="0"/>
                      </a:endParaRPr>
                    </a:p>
                  </a:txBody>
                  <a:tcPr marL="68580" marR="68580" marT="34290" marB="34290"/>
                </a:tc>
                <a:extLst>
                  <a:ext uri="{0D108BD9-81ED-4DB2-BD59-A6C34878D82A}">
                    <a16:rowId xmlns:a16="http://schemas.microsoft.com/office/drawing/2014/main" val="1636930695"/>
                  </a:ext>
                </a:extLst>
              </a:tr>
              <a:tr h="1130893">
                <a:tc>
                  <a:txBody>
                    <a:bodyPr/>
                    <a:lstStyle/>
                    <a:p>
                      <a:r>
                        <a:rPr lang="en-US" sz="1200" b="1" dirty="0">
                          <a:latin typeface="Georgia" panose="02040502050405020303" pitchFamily="18" charset="0"/>
                        </a:rPr>
                        <a:t>Paints, Adhesives &amp; Plastics</a:t>
                      </a:r>
                    </a:p>
                    <a:p>
                      <a:r>
                        <a:rPr lang="en-US" sz="1200" i="0" dirty="0">
                          <a:solidFill>
                            <a:schemeClr val="tx1"/>
                          </a:solidFill>
                          <a:latin typeface="Georgia" panose="02040502050405020303" pitchFamily="18" charset="0"/>
                        </a:rPr>
                        <a:t>2017: $4.3 billion</a:t>
                      </a:r>
                      <a:endParaRPr lang="en-US" sz="1200" b="1" i="0" dirty="0">
                        <a:solidFill>
                          <a:schemeClr val="tx1"/>
                        </a:solidFill>
                        <a:latin typeface="Georgia" panose="02040502050405020303" pitchFamily="18" charset="0"/>
                      </a:endParaRPr>
                    </a:p>
                    <a:p>
                      <a:r>
                        <a:rPr lang="en-US" sz="1200" b="0" i="0" dirty="0">
                          <a:solidFill>
                            <a:schemeClr val="tx1"/>
                          </a:solidFill>
                          <a:latin typeface="Georgia" panose="02040502050405020303" pitchFamily="18" charset="0"/>
                        </a:rPr>
                        <a:t>2018: $4.5 billion</a:t>
                      </a:r>
                    </a:p>
                    <a:p>
                      <a:r>
                        <a:rPr lang="en-US" sz="1200" b="0" i="0" dirty="0">
                          <a:solidFill>
                            <a:schemeClr val="tx1"/>
                          </a:solidFill>
                          <a:latin typeface="Georgia" panose="02040502050405020303" pitchFamily="18" charset="0"/>
                        </a:rPr>
                        <a:t>2019: </a:t>
                      </a:r>
                      <a:r>
                        <a:rPr lang="en-US" sz="1200" b="0" i="1" dirty="0">
                          <a:solidFill>
                            <a:srgbClr val="00B050"/>
                          </a:solidFill>
                          <a:latin typeface="Georgia" panose="02040502050405020303" pitchFamily="18" charset="0"/>
                        </a:rPr>
                        <a:t>$4.6 B projected</a:t>
                      </a:r>
                    </a:p>
                  </a:txBody>
                  <a:tcPr marL="68580" marR="68580" marT="34290" marB="34290"/>
                </a:tc>
                <a:tc>
                  <a:txBody>
                    <a:bodyPr/>
                    <a:lstStyle/>
                    <a:p>
                      <a:r>
                        <a:rPr lang="en-US" sz="1200" b="1" dirty="0">
                          <a:latin typeface="Georgia" panose="02040502050405020303" pitchFamily="18" charset="0"/>
                        </a:rPr>
                        <a:t>Doors &amp; Windows</a:t>
                      </a:r>
                    </a:p>
                    <a:p>
                      <a:r>
                        <a:rPr lang="en-US" sz="1200" i="0" dirty="0">
                          <a:latin typeface="Georgia" panose="02040502050405020303" pitchFamily="18" charset="0"/>
                        </a:rPr>
                        <a:t>2017: $751 million</a:t>
                      </a:r>
                      <a:endParaRPr lang="en-US" sz="1200" b="1" i="0" dirty="0">
                        <a:solidFill>
                          <a:srgbClr val="0070C0"/>
                        </a:solidFill>
                        <a:latin typeface="Georgia" panose="02040502050405020303" pitchFamily="18" charset="0"/>
                      </a:endParaRPr>
                    </a:p>
                    <a:p>
                      <a:r>
                        <a:rPr lang="en-US" sz="1200" b="0" i="0" dirty="0">
                          <a:solidFill>
                            <a:schemeClr val="tx1"/>
                          </a:solidFill>
                          <a:latin typeface="Georgia" panose="02040502050405020303" pitchFamily="18" charset="0"/>
                        </a:rPr>
                        <a:t>2018: $720 million</a:t>
                      </a:r>
                    </a:p>
                    <a:p>
                      <a:r>
                        <a:rPr lang="en-US" sz="1200" b="0" i="0" dirty="0">
                          <a:solidFill>
                            <a:schemeClr val="tx1"/>
                          </a:solidFill>
                          <a:latin typeface="Georgia" panose="02040502050405020303" pitchFamily="18" charset="0"/>
                        </a:rPr>
                        <a:t>2019: </a:t>
                      </a:r>
                      <a:r>
                        <a:rPr lang="en-US" sz="1200" b="0" i="1" dirty="0">
                          <a:solidFill>
                            <a:srgbClr val="FF0000"/>
                          </a:solidFill>
                          <a:latin typeface="Georgia" panose="02040502050405020303" pitchFamily="18" charset="0"/>
                        </a:rPr>
                        <a:t>$690 M projected</a:t>
                      </a:r>
                    </a:p>
                  </a:txBody>
                  <a:tcPr marL="68580" marR="68580" marT="34290" marB="34290"/>
                </a:tc>
                <a:tc>
                  <a:txBody>
                    <a:bodyPr/>
                    <a:lstStyle/>
                    <a:p>
                      <a:r>
                        <a:rPr lang="en-US" sz="1200" b="1" dirty="0">
                          <a:latin typeface="Georgia" panose="02040502050405020303" pitchFamily="18" charset="0"/>
                        </a:rPr>
                        <a:t>Miscellaneous Other</a:t>
                      </a:r>
                    </a:p>
                    <a:p>
                      <a:r>
                        <a:rPr lang="en-US" sz="1200" i="0" dirty="0">
                          <a:latin typeface="Georgia" panose="02040502050405020303" pitchFamily="18" charset="0"/>
                        </a:rPr>
                        <a:t>2017: $1.16 billion</a:t>
                      </a:r>
                      <a:endParaRPr lang="en-US" sz="1200" b="1" i="0" dirty="0">
                        <a:solidFill>
                          <a:schemeClr val="tx1"/>
                        </a:solidFill>
                        <a:latin typeface="Georgia" panose="02040502050405020303" pitchFamily="18" charset="0"/>
                      </a:endParaRPr>
                    </a:p>
                    <a:p>
                      <a:r>
                        <a:rPr lang="en-US" sz="1200" b="0" i="0" dirty="0">
                          <a:solidFill>
                            <a:schemeClr val="tx1"/>
                          </a:solidFill>
                          <a:latin typeface="Georgia" panose="02040502050405020303" pitchFamily="18" charset="0"/>
                        </a:rPr>
                        <a:t>2018: $1.18 billion</a:t>
                      </a:r>
                    </a:p>
                    <a:p>
                      <a:r>
                        <a:rPr lang="en-US" sz="1200" b="0" i="0" dirty="0">
                          <a:solidFill>
                            <a:schemeClr val="tx1"/>
                          </a:solidFill>
                          <a:latin typeface="Georgia" panose="02040502050405020303" pitchFamily="18" charset="0"/>
                        </a:rPr>
                        <a:t>2019: </a:t>
                      </a:r>
                      <a:r>
                        <a:rPr lang="en-US" sz="1200" b="0" i="1" dirty="0">
                          <a:solidFill>
                            <a:srgbClr val="FF0000"/>
                          </a:solidFill>
                          <a:latin typeface="Georgia" panose="02040502050405020303" pitchFamily="18" charset="0"/>
                        </a:rPr>
                        <a:t>$1.15 B projected</a:t>
                      </a:r>
                      <a:endParaRPr lang="en-US" sz="1200" dirty="0">
                        <a:solidFill>
                          <a:schemeClr val="tx1"/>
                        </a:solidFill>
                      </a:endParaRPr>
                    </a:p>
                  </a:txBody>
                  <a:tcPr marL="68580" marR="68580" marT="34290" marB="34290"/>
                </a:tc>
                <a:extLst>
                  <a:ext uri="{0D108BD9-81ED-4DB2-BD59-A6C34878D82A}">
                    <a16:rowId xmlns:a16="http://schemas.microsoft.com/office/drawing/2014/main" val="3897068516"/>
                  </a:ext>
                </a:extLst>
              </a:tr>
            </a:tbl>
          </a:graphicData>
        </a:graphic>
      </p:graphicFrame>
      <p:pic>
        <p:nvPicPr>
          <p:cNvPr id="4" name="Picture 3">
            <a:extLst>
              <a:ext uri="{FF2B5EF4-FFF2-40B4-BE49-F238E27FC236}">
                <a16:creationId xmlns:a16="http://schemas.microsoft.com/office/drawing/2014/main" id="{C6A17B90-4B28-45C5-A50E-9B71938D32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87" y="3445683"/>
            <a:ext cx="1038225" cy="690115"/>
          </a:xfrm>
          <a:prstGeom prst="rect">
            <a:avLst/>
          </a:prstGeom>
        </p:spPr>
      </p:pic>
      <p:pic>
        <p:nvPicPr>
          <p:cNvPr id="5" name="Picture 4">
            <a:extLst>
              <a:ext uri="{FF2B5EF4-FFF2-40B4-BE49-F238E27FC236}">
                <a16:creationId xmlns:a16="http://schemas.microsoft.com/office/drawing/2014/main" id="{71E9D2D0-5790-474F-A003-FB2BA5AF6A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139" y="4136894"/>
            <a:ext cx="935831" cy="717947"/>
          </a:xfrm>
          <a:prstGeom prst="rect">
            <a:avLst/>
          </a:prstGeom>
        </p:spPr>
      </p:pic>
      <p:pic>
        <p:nvPicPr>
          <p:cNvPr id="6" name="Picture 5">
            <a:extLst>
              <a:ext uri="{FF2B5EF4-FFF2-40B4-BE49-F238E27FC236}">
                <a16:creationId xmlns:a16="http://schemas.microsoft.com/office/drawing/2014/main" id="{B2024DF1-425B-4C8B-921C-F301AB3513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051" y="1386079"/>
            <a:ext cx="957263" cy="585788"/>
          </a:xfrm>
          <a:prstGeom prst="rect">
            <a:avLst/>
          </a:prstGeom>
        </p:spPr>
      </p:pic>
      <p:pic>
        <p:nvPicPr>
          <p:cNvPr id="7" name="Picture 6">
            <a:extLst>
              <a:ext uri="{FF2B5EF4-FFF2-40B4-BE49-F238E27FC236}">
                <a16:creationId xmlns:a16="http://schemas.microsoft.com/office/drawing/2014/main" id="{29C62B5E-37E0-409C-95C6-3FABA416D3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052" y="50832"/>
            <a:ext cx="1013123" cy="690115"/>
          </a:xfrm>
          <a:prstGeom prst="rect">
            <a:avLst/>
          </a:prstGeom>
        </p:spPr>
      </p:pic>
      <p:pic>
        <p:nvPicPr>
          <p:cNvPr id="8" name="Picture 7">
            <a:extLst>
              <a:ext uri="{FF2B5EF4-FFF2-40B4-BE49-F238E27FC236}">
                <a16:creationId xmlns:a16="http://schemas.microsoft.com/office/drawing/2014/main" id="{1A547968-125E-420A-98E9-CAB62548ED9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218" y="4884638"/>
            <a:ext cx="935831" cy="642378"/>
          </a:xfrm>
          <a:prstGeom prst="rect">
            <a:avLst/>
          </a:prstGeom>
        </p:spPr>
      </p:pic>
      <p:pic>
        <p:nvPicPr>
          <p:cNvPr id="9" name="Picture 8">
            <a:extLst>
              <a:ext uri="{FF2B5EF4-FFF2-40B4-BE49-F238E27FC236}">
                <a16:creationId xmlns:a16="http://schemas.microsoft.com/office/drawing/2014/main" id="{ED988F8C-F71F-4B34-A885-093D371FF62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052" y="749781"/>
            <a:ext cx="957263" cy="636298"/>
          </a:xfrm>
          <a:prstGeom prst="rect">
            <a:avLst/>
          </a:prstGeom>
        </p:spPr>
      </p:pic>
      <p:pic>
        <p:nvPicPr>
          <p:cNvPr id="10" name="Picture 9">
            <a:extLst>
              <a:ext uri="{FF2B5EF4-FFF2-40B4-BE49-F238E27FC236}">
                <a16:creationId xmlns:a16="http://schemas.microsoft.com/office/drawing/2014/main" id="{5E7DCA3E-898C-4EF5-87FE-E551D1D9401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7218" y="1980701"/>
            <a:ext cx="990927" cy="658675"/>
          </a:xfrm>
          <a:prstGeom prst="rect">
            <a:avLst/>
          </a:prstGeom>
        </p:spPr>
      </p:pic>
      <p:pic>
        <p:nvPicPr>
          <p:cNvPr id="11" name="Picture 10">
            <a:extLst>
              <a:ext uri="{FF2B5EF4-FFF2-40B4-BE49-F238E27FC236}">
                <a16:creationId xmlns:a16="http://schemas.microsoft.com/office/drawing/2014/main" id="{32DA0700-C76E-478A-9258-6FA76FD5EF8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8049" y="5527016"/>
            <a:ext cx="1025128" cy="720101"/>
          </a:xfrm>
          <a:prstGeom prst="rect">
            <a:avLst/>
          </a:prstGeom>
        </p:spPr>
      </p:pic>
      <p:pic>
        <p:nvPicPr>
          <p:cNvPr id="12" name="Picture 11">
            <a:extLst>
              <a:ext uri="{FF2B5EF4-FFF2-40B4-BE49-F238E27FC236}">
                <a16:creationId xmlns:a16="http://schemas.microsoft.com/office/drawing/2014/main" id="{7FF3D68B-882E-4133-8D60-C9560D2CDA1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8625" y="6217142"/>
            <a:ext cx="935831" cy="672353"/>
          </a:xfrm>
          <a:prstGeom prst="rect">
            <a:avLst/>
          </a:prstGeom>
        </p:spPr>
      </p:pic>
      <p:pic>
        <p:nvPicPr>
          <p:cNvPr id="13" name="Picture 12">
            <a:extLst>
              <a:ext uri="{FF2B5EF4-FFF2-40B4-BE49-F238E27FC236}">
                <a16:creationId xmlns:a16="http://schemas.microsoft.com/office/drawing/2014/main" id="{8701339C-5EB6-47E9-A7FD-80BEB7FCFF4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6203" y="2625833"/>
            <a:ext cx="792956" cy="842963"/>
          </a:xfrm>
          <a:prstGeom prst="rect">
            <a:avLst/>
          </a:prstGeom>
        </p:spPr>
      </p:pic>
      <p:sp>
        <p:nvSpPr>
          <p:cNvPr id="2" name="Arrow: Left 1">
            <a:extLst>
              <a:ext uri="{FF2B5EF4-FFF2-40B4-BE49-F238E27FC236}">
                <a16:creationId xmlns:a16="http://schemas.microsoft.com/office/drawing/2014/main" id="{E18E723D-5711-4DB7-B6C1-D7787C38FBDE}"/>
              </a:ext>
            </a:extLst>
          </p:cNvPr>
          <p:cNvSpPr/>
          <p:nvPr/>
        </p:nvSpPr>
        <p:spPr>
          <a:xfrm>
            <a:off x="3239418" y="3607580"/>
            <a:ext cx="421277" cy="3663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0000"/>
              </a:solidFill>
              <a:highlight>
                <a:srgbClr val="FF0000"/>
              </a:highlight>
            </a:endParaRPr>
          </a:p>
        </p:txBody>
      </p:sp>
    </p:spTree>
    <p:extLst>
      <p:ext uri="{BB962C8B-B14F-4D97-AF65-F5344CB8AC3E}">
        <p14:creationId xmlns:p14="http://schemas.microsoft.com/office/powerpoint/2010/main" val="447719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6C61F7D4-2C27-4106-A12B-5E56AFC2FDB1}"/>
              </a:ext>
            </a:extLst>
          </p:cNvPr>
          <p:cNvSpPr>
            <a:spLocks noGrp="1"/>
          </p:cNvSpPr>
          <p:nvPr>
            <p:ph type="subTitle" idx="1"/>
          </p:nvPr>
        </p:nvSpPr>
        <p:spPr>
          <a:xfrm>
            <a:off x="516073" y="2561502"/>
            <a:ext cx="7942127" cy="3686898"/>
          </a:xfrm>
        </p:spPr>
        <p:txBody>
          <a:bodyPr>
            <a:normAutofit/>
          </a:bodyPr>
          <a:lstStyle/>
          <a:p>
            <a:r>
              <a:rPr lang="en-US" b="1" dirty="0" smtClean="0">
                <a:solidFill>
                  <a:srgbClr val="08385C"/>
                </a:solidFill>
                <a:latin typeface="Arial" panose="020B0604020202020204" pitchFamily="34" charset="0"/>
                <a:cs typeface="Arial" panose="020B0604020202020204" pitchFamily="34" charset="0"/>
              </a:rPr>
              <a:t>Trade Trends,</a:t>
            </a:r>
          </a:p>
          <a:p>
            <a:r>
              <a:rPr lang="en-US" b="1" dirty="0" smtClean="0">
                <a:solidFill>
                  <a:srgbClr val="08385C"/>
                </a:solidFill>
                <a:latin typeface="Arial" panose="020B0604020202020204" pitchFamily="34" charset="0"/>
                <a:cs typeface="Arial" panose="020B0604020202020204" pitchFamily="34" charset="0"/>
              </a:rPr>
              <a:t>Policy Actions and Resources</a:t>
            </a:r>
          </a:p>
          <a:p>
            <a:r>
              <a:rPr lang="en-US" b="1" dirty="0" smtClean="0">
                <a:solidFill>
                  <a:srgbClr val="08385C"/>
                </a:solidFill>
                <a:latin typeface="Arial" panose="020B0604020202020204" pitchFamily="34" charset="0"/>
                <a:cs typeface="Arial" panose="020B0604020202020204" pitchFamily="34" charset="0"/>
              </a:rPr>
              <a:t>for Metals and Critical Minerals</a:t>
            </a:r>
            <a:endParaRPr lang="en-US" b="1" dirty="0">
              <a:solidFill>
                <a:srgbClr val="08385C"/>
              </a:solidFill>
              <a:latin typeface="Arial" panose="020B0604020202020204" pitchFamily="34" charset="0"/>
              <a:cs typeface="Arial" panose="020B0604020202020204" pitchFamily="34" charset="0"/>
            </a:endParaRPr>
          </a:p>
          <a:p>
            <a:r>
              <a:rPr lang="en-US" b="1" dirty="0">
                <a:solidFill>
                  <a:srgbClr val="08385C"/>
                </a:solidFill>
                <a:latin typeface="Arial" panose="020B0604020202020204" pitchFamily="34" charset="0"/>
                <a:cs typeface="Arial" panose="020B0604020202020204" pitchFamily="34" charset="0"/>
              </a:rPr>
              <a:t/>
            </a:r>
            <a:br>
              <a:rPr lang="en-US" b="1" dirty="0">
                <a:solidFill>
                  <a:srgbClr val="08385C"/>
                </a:solidFill>
                <a:latin typeface="Arial" panose="020B0604020202020204" pitchFamily="34" charset="0"/>
                <a:cs typeface="Arial" panose="020B0604020202020204" pitchFamily="34" charset="0"/>
              </a:rPr>
            </a:br>
            <a:r>
              <a:rPr lang="en-US" b="1" dirty="0" smtClean="0">
                <a:solidFill>
                  <a:srgbClr val="08385C"/>
                </a:solidFill>
                <a:latin typeface="Arial" panose="020B0604020202020204" pitchFamily="34" charset="0"/>
                <a:cs typeface="Arial" panose="020B0604020202020204" pitchFamily="34" charset="0"/>
              </a:rPr>
              <a:t>January 16, 2020</a:t>
            </a:r>
            <a:endParaRPr lang="en-US" dirty="0"/>
          </a:p>
        </p:txBody>
      </p:sp>
      <p:sp>
        <p:nvSpPr>
          <p:cNvPr id="4" name="Rectangle 3">
            <a:extLst>
              <a:ext uri="{FF2B5EF4-FFF2-40B4-BE49-F238E27FC236}">
                <a16:creationId xmlns:a16="http://schemas.microsoft.com/office/drawing/2014/main" id="{042B6F50-70B8-3A47-AE03-C105064934C4}"/>
              </a:ext>
            </a:extLst>
          </p:cNvPr>
          <p:cNvSpPr/>
          <p:nvPr/>
        </p:nvSpPr>
        <p:spPr>
          <a:xfrm>
            <a:off x="5474838" y="1204502"/>
            <a:ext cx="3429000" cy="600164"/>
          </a:xfrm>
          <a:prstGeom prst="rect">
            <a:avLst/>
          </a:prstGeom>
        </p:spPr>
        <p:txBody>
          <a:bodyPr wrap="square">
            <a:spAutoFit/>
          </a:bodyPr>
          <a:lstStyle/>
          <a:p>
            <a:pPr algn="r"/>
            <a:r>
              <a:rPr lang="en-US" sz="3300" b="1" dirty="0">
                <a:solidFill>
                  <a:srgbClr val="E01928"/>
                </a:solidFill>
                <a:latin typeface="Arial" panose="020B0604020202020204" pitchFamily="34" charset="0"/>
                <a:cs typeface="Arial" panose="020B0604020202020204" pitchFamily="34" charset="0"/>
              </a:rPr>
              <a:t> </a:t>
            </a:r>
            <a:endParaRPr lang="en-US" sz="3300" dirty="0"/>
          </a:p>
        </p:txBody>
      </p:sp>
      <p:pic>
        <p:nvPicPr>
          <p:cNvPr id="7" name="Picture 6">
            <a:extLst>
              <a:ext uri="{FF2B5EF4-FFF2-40B4-BE49-F238E27FC236}">
                <a16:creationId xmlns:a16="http://schemas.microsoft.com/office/drawing/2014/main" id="{706BB9A8-69B7-45F8-AC74-37E59D7C8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073" y="762000"/>
            <a:ext cx="1894898" cy="743452"/>
          </a:xfrm>
          <a:prstGeom prst="rect">
            <a:avLst/>
          </a:prstGeom>
        </p:spPr>
      </p:pic>
      <p:pic>
        <p:nvPicPr>
          <p:cNvPr id="10" name="Picture 9">
            <a:extLst>
              <a:ext uri="{FF2B5EF4-FFF2-40B4-BE49-F238E27FC236}">
                <a16:creationId xmlns:a16="http://schemas.microsoft.com/office/drawing/2014/main" id="{B36127EE-21EC-474C-A900-6C5E5BC3C1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0572" y="609600"/>
            <a:ext cx="2260028" cy="950941"/>
          </a:xfrm>
          <a:prstGeom prst="rect">
            <a:avLst/>
          </a:prstGeom>
        </p:spPr>
      </p:pic>
    </p:spTree>
    <p:extLst>
      <p:ext uri="{BB962C8B-B14F-4D97-AF65-F5344CB8AC3E}">
        <p14:creationId xmlns:p14="http://schemas.microsoft.com/office/powerpoint/2010/main" val="2472878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Picture 2" descr="image001"/>
          <p:cNvPicPr>
            <a:picLocks noChangeAspect="1" noChangeArrowheads="1"/>
          </p:cNvPicPr>
          <p:nvPr/>
        </p:nvPicPr>
        <p:blipFill>
          <a:blip r:embed="rId3" cstate="print"/>
          <a:srcRect/>
          <a:stretch>
            <a:fillRect/>
          </a:stretch>
        </p:blipFill>
        <p:spPr bwMode="auto">
          <a:xfrm>
            <a:off x="0" y="1"/>
            <a:ext cx="9144000" cy="1524000"/>
          </a:xfrm>
          <a:prstGeom prst="rect">
            <a:avLst/>
          </a:prstGeom>
          <a:noFill/>
          <a:ln w="9525">
            <a:noFill/>
            <a:miter lim="800000"/>
            <a:headEnd/>
            <a:tailEnd/>
          </a:ln>
        </p:spPr>
      </p:pic>
      <p:sp>
        <p:nvSpPr>
          <p:cNvPr id="3" name="Content Placeholder 2"/>
          <p:cNvSpPr>
            <a:spLocks noGrp="1"/>
          </p:cNvSpPr>
          <p:nvPr>
            <p:ph idx="1"/>
          </p:nvPr>
        </p:nvSpPr>
        <p:spPr>
          <a:xfrm>
            <a:off x="0" y="1371600"/>
            <a:ext cx="9144000" cy="5486400"/>
          </a:xfrm>
        </p:spPr>
        <p:txBody>
          <a:bodyPr>
            <a:normAutofit fontScale="92500" lnSpcReduction="10000"/>
          </a:bodyPr>
          <a:lstStyle/>
          <a:p>
            <a:pPr algn="ctr">
              <a:buNone/>
            </a:pPr>
            <a:r>
              <a:rPr lang="en-US" sz="2400" b="1" dirty="0">
                <a:solidFill>
                  <a:srgbClr val="002060"/>
                </a:solidFill>
              </a:rPr>
              <a:t>Trade Policy:  Industry Trade Advisory Committees</a:t>
            </a:r>
          </a:p>
          <a:p>
            <a:pPr marL="0" indent="0" algn="ctr">
              <a:buNone/>
            </a:pPr>
            <a:r>
              <a:rPr lang="en-US" sz="1800" b="1" dirty="0">
                <a:solidFill>
                  <a:srgbClr val="002060"/>
                </a:solidFill>
              </a:rPr>
              <a:t>A Unique Public-Private Partnership – Industry’s Voice in U.S. Trade Policy</a:t>
            </a:r>
            <a:endParaRPr lang="en-US" sz="1100" b="1" dirty="0">
              <a:solidFill>
                <a:srgbClr val="002060"/>
              </a:solidFill>
            </a:endParaRPr>
          </a:p>
          <a:p>
            <a:pPr marL="0" indent="0" algn="ctr">
              <a:buNone/>
            </a:pPr>
            <a:endParaRPr lang="en-US" sz="1100" b="1" dirty="0"/>
          </a:p>
          <a:p>
            <a:pPr marL="230188" indent="-230188">
              <a:buFont typeface="Arial" pitchFamily="34" charset="0"/>
              <a:buChar char="•"/>
            </a:pPr>
            <a:r>
              <a:rPr lang="en-US" sz="1900" dirty="0"/>
              <a:t>Since 1974, the U.S. Department of Commerce and the U.S. Trade Representative (USTR) have worked side-by-side with business leaders who serve as industry trade advisors to the U.S. Government.</a:t>
            </a:r>
          </a:p>
          <a:p>
            <a:pPr marL="230188" indent="-230188">
              <a:buFont typeface="Arial" pitchFamily="34" charset="0"/>
              <a:buChar char="•"/>
            </a:pPr>
            <a:endParaRPr lang="en-US" sz="1900" dirty="0"/>
          </a:p>
          <a:p>
            <a:pPr marL="230188" indent="-230188">
              <a:buFont typeface="Arial" pitchFamily="34" charset="0"/>
              <a:buChar char="•"/>
            </a:pPr>
            <a:r>
              <a:rPr lang="en-US" sz="1900" dirty="0"/>
              <a:t>USTR/Commerce jointly administer the Industry Trade Advisory Committee (ITAC) program to reflect today’s U.S. economy &amp; vision for the future (</a:t>
            </a:r>
            <a:r>
              <a:rPr lang="en-US" sz="1900" dirty="0">
                <a:hlinkClick r:id="rId4"/>
              </a:rPr>
              <a:t>www.trade.gov/itac</a:t>
            </a:r>
            <a:r>
              <a:rPr lang="en-US" sz="1900" dirty="0"/>
              <a:t>).</a:t>
            </a:r>
          </a:p>
          <a:p>
            <a:pPr marL="230188" indent="-230188">
              <a:buFont typeface="Arial" pitchFamily="34" charset="0"/>
              <a:buChar char="•"/>
            </a:pPr>
            <a:endParaRPr lang="en-US" sz="1900" dirty="0"/>
          </a:p>
          <a:p>
            <a:pPr marL="230188" indent="-230188">
              <a:buFont typeface="Arial" pitchFamily="34" charset="0"/>
              <a:buChar char="•"/>
            </a:pPr>
            <a:r>
              <a:rPr lang="en-US" sz="1900" dirty="0"/>
              <a:t>Currently, approximately 370 industry representatives serve as advisors to Commerce and USTR with a diverse representation of private industries ranging from small to large companies and from all U.S. geographic regions.</a:t>
            </a:r>
          </a:p>
          <a:p>
            <a:pPr marL="230188" indent="-230188">
              <a:buFont typeface="Arial" pitchFamily="34" charset="0"/>
              <a:buChar char="•"/>
            </a:pPr>
            <a:endParaRPr lang="en-US" sz="1900" dirty="0"/>
          </a:p>
          <a:p>
            <a:pPr marL="230188" indent="-230188">
              <a:buFont typeface="Arial" pitchFamily="34" charset="0"/>
              <a:buChar char="•"/>
            </a:pPr>
            <a:r>
              <a:rPr lang="en-US" sz="1900" dirty="0"/>
              <a:t>Commerce and USTR consider the ITACs to be an integral part of the U.S. trade policy-making process. Advisors have direct access to policymakers and negotiators to offer industry positions on U.S. trade policy and negotiating objectives.</a:t>
            </a:r>
          </a:p>
          <a:p>
            <a:pPr marL="230188" indent="-230188">
              <a:buFont typeface="Arial" pitchFamily="34" charset="0"/>
              <a:buChar char="•"/>
            </a:pPr>
            <a:endParaRPr lang="en-US" sz="1900" dirty="0"/>
          </a:p>
          <a:p>
            <a:pPr marL="230188" indent="-230188"/>
            <a:r>
              <a:rPr lang="en-US" sz="1900" b="1" dirty="0"/>
              <a:t>ITAC 5 – </a:t>
            </a:r>
            <a:r>
              <a:rPr lang="en-US" sz="1900" u="sng" dirty="0"/>
              <a:t> Forest Products, Building Materials, Construction, and Nonferrous Metals</a:t>
            </a:r>
            <a:endParaRPr lang="en-US" sz="1900" dirty="0"/>
          </a:p>
        </p:txBody>
      </p:sp>
    </p:spTree>
    <p:extLst>
      <p:ext uri="{BB962C8B-B14F-4D97-AF65-F5344CB8AC3E}">
        <p14:creationId xmlns:p14="http://schemas.microsoft.com/office/powerpoint/2010/main" val="1694699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4876799"/>
            <a:ext cx="9163050" cy="1828801"/>
            <a:chOff x="-19050" y="3733799"/>
            <a:chExt cx="9163050" cy="1828801"/>
          </a:xfrm>
        </p:grpSpPr>
        <p:sp>
          <p:nvSpPr>
            <p:cNvPr id="4" name="Rectangle 3"/>
            <p:cNvSpPr/>
            <p:nvPr/>
          </p:nvSpPr>
          <p:spPr>
            <a:xfrm>
              <a:off x="-19050" y="3733799"/>
              <a:ext cx="9163050" cy="1828801"/>
            </a:xfrm>
            <a:prstGeom prst="rect">
              <a:avLst/>
            </a:prstGeom>
            <a:solidFill>
              <a:schemeClr val="tx1">
                <a:lumMod val="65000"/>
                <a:lumOff val="35000"/>
                <a:alpha val="65098"/>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anose="020B0604020202020204" pitchFamily="34" charset="0"/>
                <a:cs typeface="Helvetica" panose="020B0604020202020204" pitchFamily="34" charset="0"/>
              </a:endParaRPr>
            </a:p>
            <a:p>
              <a:pPr algn="ctr"/>
              <a:endParaRPr lang="en-US" dirty="0">
                <a:latin typeface="Helvetica" panose="020B0604020202020204" pitchFamily="34" charset="0"/>
                <a:cs typeface="Helvetica" panose="020B0604020202020204" pitchFamily="34" charset="0"/>
              </a:endParaRPr>
            </a:p>
          </p:txBody>
        </p:sp>
        <p:sp>
          <p:nvSpPr>
            <p:cNvPr id="12" name="Rectangle 11"/>
            <p:cNvSpPr/>
            <p:nvPr/>
          </p:nvSpPr>
          <p:spPr>
            <a:xfrm>
              <a:off x="2280029" y="3901978"/>
              <a:ext cx="4564904" cy="784830"/>
            </a:xfrm>
            <a:prstGeom prst="rect">
              <a:avLst/>
            </a:prstGeom>
          </p:spPr>
          <p:txBody>
            <a:bodyPr wrap="none">
              <a:spAutoFit/>
            </a:bodyPr>
            <a:lstStyle/>
            <a:p>
              <a:pPr algn="ctr">
                <a:spcAft>
                  <a:spcPts val="600"/>
                </a:spcAft>
              </a:pPr>
              <a:r>
                <a:rPr lang="en-US" sz="2400" dirty="0">
                  <a:solidFill>
                    <a:schemeClr val="bg1"/>
                  </a:solidFill>
                  <a:latin typeface="+mj-lt"/>
                  <a:cs typeface="Helvetica" panose="020B0604020202020204" pitchFamily="34" charset="0"/>
                </a:rPr>
                <a:t>Response to Executive Order 13817</a:t>
              </a:r>
            </a:p>
            <a:p>
              <a:pPr algn="ctr"/>
              <a:r>
                <a:rPr lang="en-US" sz="1600" dirty="0">
                  <a:solidFill>
                    <a:schemeClr val="bg1"/>
                  </a:solidFill>
                  <a:latin typeface="+mj-lt"/>
                  <a:cs typeface="Helvetica" panose="020B0604020202020204" pitchFamily="34" charset="0"/>
                </a:rPr>
                <a:t> </a:t>
              </a:r>
            </a:p>
          </p:txBody>
        </p:sp>
      </p:grpSp>
      <p:sp>
        <p:nvSpPr>
          <p:cNvPr id="3" name="Rectangle 2"/>
          <p:cNvSpPr/>
          <p:nvPr/>
        </p:nvSpPr>
        <p:spPr>
          <a:xfrm>
            <a:off x="76200" y="3698895"/>
            <a:ext cx="9153525" cy="1077218"/>
          </a:xfrm>
          <a:prstGeom prst="rect">
            <a:avLst/>
          </a:prstGeom>
        </p:spPr>
        <p:txBody>
          <a:bodyPr wrap="square">
            <a:spAutoFit/>
          </a:bodyPr>
          <a:lstStyle/>
          <a:p>
            <a:pPr algn="ctr"/>
            <a:r>
              <a:rPr lang="en-US" sz="3200" b="1" dirty="0">
                <a:effectLst>
                  <a:outerShdw blurRad="38100" dist="38100" dir="2700000" algn="tl">
                    <a:srgbClr val="000000">
                      <a:alpha val="43137"/>
                    </a:srgbClr>
                  </a:outerShdw>
                </a:effectLst>
                <a:latin typeface="+mj-lt"/>
                <a:cs typeface="Helvetica" panose="020B0604020202020204" pitchFamily="34" charset="0"/>
              </a:rPr>
              <a:t>A Federal Strategy to Ensure Secure and Reliable Supplies of Critical Minerals</a:t>
            </a:r>
            <a:endParaRPr lang="en-US" sz="3200" dirty="0">
              <a:latin typeface="+mj-lt"/>
              <a:cs typeface="Helvetica" panose="020B0604020202020204" pitchFamily="34" charset="0"/>
            </a:endParaRPr>
          </a:p>
        </p:txBody>
      </p:sp>
      <p:pic>
        <p:nvPicPr>
          <p:cNvPr id="8" name="Picture 7" descr="http://www.ladailypost.com/sites/g/files/g616891/f/201301/NS%20Logo_0.jpg">
            <a:extLst>
              <a:ext uri="{FF2B5EF4-FFF2-40B4-BE49-F238E27FC236}">
                <a16:creationId xmlns:a16="http://schemas.microsoft.com/office/drawing/2014/main" id="{00000000-0008-0000-0000-000007000000}"/>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68548" y="53306"/>
            <a:ext cx="1626669" cy="164562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https://upload.wikimedia.org/wikipedia/commons/thumb/b/bf/US-DeptOfEnergy-Seal.svg/2000px-US-DeptOfEnergy-Seal.svg.png">
            <a:extLst>
              <a:ext uri="{FF2B5EF4-FFF2-40B4-BE49-F238E27FC236}">
                <a16:creationId xmlns:a16="http://schemas.microsoft.com/office/drawing/2014/main" id="{00000000-0008-0000-0000-00000400000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3341" y="1968696"/>
            <a:ext cx="739478" cy="7455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 name="Picture 16" descr="http://cleantechnica.com/files/2013/06/3c715f974f615446b6_74m6b56ic.png">
            <a:extLst>
              <a:ext uri="{FF2B5EF4-FFF2-40B4-BE49-F238E27FC236}">
                <a16:creationId xmlns:a16="http://schemas.microsoft.com/office/drawing/2014/main" id="{00000000-0008-0000-0000-00000800000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68548" y="1968696"/>
            <a:ext cx="739478" cy="7455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 name="Picture 17" descr="https://upload.wikimedia.org/wikipedia/commons/thumb/7/7b/Seal_of_the_United_States_Department_of_State.svg/1000px-Seal_of_the_United_States_Department_of_State.svg.png">
            <a:extLst>
              <a:ext uri="{FF2B5EF4-FFF2-40B4-BE49-F238E27FC236}">
                <a16:creationId xmlns:a16="http://schemas.microsoft.com/office/drawing/2014/main" id="{00000000-0008-0000-0000-00000900000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26353" y="2814951"/>
            <a:ext cx="739478" cy="7455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9" name="Picture 18" descr="https://upload.wikimedia.org/wikipedia/commons/thumb/f/f2/US-DeptOfCommerce-Seal.svg/1024px-US-DeptOfCommerce-Seal.svg.png">
            <a:extLst>
              <a:ext uri="{FF2B5EF4-FFF2-40B4-BE49-F238E27FC236}">
                <a16:creationId xmlns:a16="http://schemas.microsoft.com/office/drawing/2014/main" id="{00000000-0008-0000-0000-00000A00000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18135" y="1968696"/>
            <a:ext cx="739478" cy="7455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 name="Picture 19" descr="https://upload.wikimedia.org/wikipedia/commons/thumb/e/e0/United_States_Department_of_Defense_Seal.svg/1025px-United_States_Department_of_Defense_Seal.svg.png">
            <a:extLst>
              <a:ext uri="{FF2B5EF4-FFF2-40B4-BE49-F238E27FC236}">
                <a16:creationId xmlns:a16="http://schemas.microsoft.com/office/drawing/2014/main" id="{00000000-0008-0000-0000-00000B00000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93026" y="1968696"/>
            <a:ext cx="740207" cy="7455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1" name="Picture 20" descr="https://upload.wikimedia.org/wikipedia/commons/thumb/4/41/US-TradeRepresentative-Seal.svg/140px-US-TradeRepresentative-Seal.svg.png">
            <a:extLst>
              <a:ext uri="{FF2B5EF4-FFF2-40B4-BE49-F238E27FC236}">
                <a16:creationId xmlns:a16="http://schemas.microsoft.com/office/drawing/2014/main" id="{00000000-0008-0000-0000-00000C00000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50035" y="2814951"/>
            <a:ext cx="739477" cy="7455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2" name="Picture 21" descr="https://upload.wikimedia.org/wikipedia/commons/thumb/c/cc/US-DeptOfAgriculture-Seal2.svg/480px-US-DeptOfAgriculture-Seal2.svg.png">
            <a:extLst>
              <a:ext uri="{FF2B5EF4-FFF2-40B4-BE49-F238E27FC236}">
                <a16:creationId xmlns:a16="http://schemas.microsoft.com/office/drawing/2014/main" id="{00000000-0008-0000-0000-00000D00000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08003" y="2814951"/>
            <a:ext cx="739478" cy="7455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3" name="Picture 22" descr="http://www.clipartbest.com/cliparts/7ca/oqe/7caoqe8gi.png">
            <a:extLst>
              <a:ext uri="{FF2B5EF4-FFF2-40B4-BE49-F238E27FC236}">
                <a16:creationId xmlns:a16="http://schemas.microsoft.com/office/drawing/2014/main" id="{00000000-0008-0000-0000-00000E00000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165972" y="2814951"/>
            <a:ext cx="739478" cy="7455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4" name="Picture 23" descr="https://www.usitc.gov/sites/all/themes/usitc/top_header.png">
            <a:extLst>
              <a:ext uri="{FF2B5EF4-FFF2-40B4-BE49-F238E27FC236}">
                <a16:creationId xmlns:a16="http://schemas.microsoft.com/office/drawing/2014/main" id="{00000000-0008-0000-0000-00000F00000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23941" y="2814951"/>
            <a:ext cx="783922" cy="807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D498789-4D4E-4F34-85D9-D416C037F90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013934" y="1968696"/>
            <a:ext cx="741693" cy="745569"/>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A6B3916D-625E-4A32-9612-6B2CC56879D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392929" y="1968696"/>
            <a:ext cx="739478" cy="739478"/>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2DB50A52-C3DE-44D1-93F1-DD3052C01C7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590376" y="2852640"/>
            <a:ext cx="741168" cy="738945"/>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77DC3780-2471-49A8-A009-AE8F03559DE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784321" y="2808860"/>
            <a:ext cx="745569" cy="745569"/>
          </a:xfrm>
          <a:prstGeom prst="rect">
            <a:avLst/>
          </a:prstGeom>
          <a:ln>
            <a:noFill/>
          </a:ln>
          <a:effectLst>
            <a:outerShdw blurRad="292100" dist="139700" dir="2700000" algn="tl" rotWithShape="0">
              <a:srgbClr val="333333">
                <a:alpha val="65000"/>
              </a:srgbClr>
            </a:outerShdw>
          </a:effectLst>
        </p:spPr>
      </p:pic>
      <p:pic>
        <p:nvPicPr>
          <p:cNvPr id="25" name="Picture 24">
            <a:extLst>
              <a:ext uri="{FF2B5EF4-FFF2-40B4-BE49-F238E27FC236}">
                <a16:creationId xmlns:a16="http://schemas.microsoft.com/office/drawing/2014/main" id="{D20C071C-2464-4374-A13B-82AA7A8F190E}"/>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30708" y="1962605"/>
            <a:ext cx="745569" cy="745569"/>
          </a:xfrm>
          <a:prstGeom prst="rect">
            <a:avLst/>
          </a:prstGeom>
          <a:ln>
            <a:noFill/>
          </a:ln>
          <a:effectLst>
            <a:outerShdw blurRad="292100" dist="139700" dir="2700000" algn="tl" rotWithShape="0">
              <a:srgbClr val="333333">
                <a:alpha val="65000"/>
              </a:srgbClr>
            </a:outerShdw>
          </a:effectLst>
        </p:spPr>
      </p:pic>
      <p:pic>
        <p:nvPicPr>
          <p:cNvPr id="27" name="Picture 26">
            <a:extLst>
              <a:ext uri="{FF2B5EF4-FFF2-40B4-BE49-F238E27FC236}">
                <a16:creationId xmlns:a16="http://schemas.microsoft.com/office/drawing/2014/main" id="{120FCD96-6F52-4776-81B0-6F7B27B40278}"/>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267723" y="1966594"/>
            <a:ext cx="745569" cy="7455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40514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F42B28-2224-4FF6-8B48-AC641F0975C8}"/>
              </a:ext>
            </a:extLst>
          </p:cNvPr>
          <p:cNvPicPr>
            <a:picLocks noChangeAspect="1"/>
          </p:cNvPicPr>
          <p:nvPr/>
        </p:nvPicPr>
        <p:blipFill>
          <a:blip r:embed="rId2"/>
          <a:stretch>
            <a:fillRect/>
          </a:stretch>
        </p:blipFill>
        <p:spPr>
          <a:xfrm>
            <a:off x="133349" y="1690279"/>
            <a:ext cx="8877300" cy="4705350"/>
          </a:xfrm>
          <a:prstGeom prst="rect">
            <a:avLst/>
          </a:prstGeom>
        </p:spPr>
      </p:pic>
      <p:pic>
        <p:nvPicPr>
          <p:cNvPr id="5" name="Picture 2" descr="image001">
            <a:extLst>
              <a:ext uri="{FF2B5EF4-FFF2-40B4-BE49-F238E27FC236}">
                <a16:creationId xmlns:a16="http://schemas.microsoft.com/office/drawing/2014/main" id="{9B42A02B-960C-4741-89DC-A02EADB2E28B}"/>
              </a:ext>
            </a:extLst>
          </p:cNvPr>
          <p:cNvPicPr>
            <a:picLocks noChangeAspect="1" noChangeArrowheads="1"/>
          </p:cNvPicPr>
          <p:nvPr/>
        </p:nvPicPr>
        <p:blipFill>
          <a:blip r:embed="rId3" cstate="print"/>
          <a:srcRect/>
          <a:stretch>
            <a:fillRect/>
          </a:stretch>
        </p:blipFill>
        <p:spPr bwMode="auto">
          <a:xfrm>
            <a:off x="0" y="1"/>
            <a:ext cx="9143999" cy="1457824"/>
          </a:xfrm>
          <a:prstGeom prst="rect">
            <a:avLst/>
          </a:prstGeom>
          <a:noFill/>
          <a:ln w="9525">
            <a:noFill/>
            <a:miter lim="800000"/>
            <a:headEnd/>
            <a:tailEnd/>
          </a:ln>
        </p:spPr>
      </p:pic>
      <p:sp>
        <p:nvSpPr>
          <p:cNvPr id="7" name="Oval 6">
            <a:extLst>
              <a:ext uri="{FF2B5EF4-FFF2-40B4-BE49-F238E27FC236}">
                <a16:creationId xmlns:a16="http://schemas.microsoft.com/office/drawing/2014/main" id="{7457210B-FD24-41F7-AF82-F2412C8262C4}"/>
              </a:ext>
            </a:extLst>
          </p:cNvPr>
          <p:cNvSpPr/>
          <p:nvPr/>
        </p:nvSpPr>
        <p:spPr>
          <a:xfrm>
            <a:off x="133349" y="2220686"/>
            <a:ext cx="2022022" cy="71845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5170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0028" y="7227"/>
            <a:ext cx="8536771" cy="553998"/>
          </a:xfrm>
          <a:prstGeom prst="rect">
            <a:avLst/>
          </a:prstGeom>
        </p:spPr>
        <p:txBody>
          <a:bodyPr wrap="square">
            <a:spAutoFit/>
          </a:bodyPr>
          <a:lstStyle/>
          <a:p>
            <a:r>
              <a:rPr lang="en-US" sz="3000" b="1" dirty="0">
                <a:solidFill>
                  <a:schemeClr val="bg1"/>
                </a:solidFill>
                <a:latin typeface="+mj-lt"/>
                <a:cs typeface="Helvetica" panose="020B0604020202020204" pitchFamily="34" charset="0"/>
              </a:rPr>
              <a:t>Executive Order 13817</a:t>
            </a:r>
          </a:p>
        </p:txBody>
      </p:sp>
      <p:sp>
        <p:nvSpPr>
          <p:cNvPr id="2" name="TextBox 1">
            <a:extLst>
              <a:ext uri="{FF2B5EF4-FFF2-40B4-BE49-F238E27FC236}">
                <a16:creationId xmlns:a16="http://schemas.microsoft.com/office/drawing/2014/main" id="{924184BE-5007-454B-9D28-0F319FE6D3A5}"/>
              </a:ext>
            </a:extLst>
          </p:cNvPr>
          <p:cNvSpPr txBox="1"/>
          <p:nvPr/>
        </p:nvSpPr>
        <p:spPr>
          <a:xfrm>
            <a:off x="228600" y="1066801"/>
            <a:ext cx="8686800" cy="5410200"/>
          </a:xfrm>
          <a:prstGeom prst="rect">
            <a:avLst/>
          </a:prstGeom>
          <a:noFill/>
        </p:spPr>
        <p:txBody>
          <a:bodyPr wrap="square" rtlCol="0">
            <a:normAutofit lnSpcReduction="10000"/>
          </a:bodyPr>
          <a:lstStyle/>
          <a:p>
            <a:pPr marL="342900" indent="-342900">
              <a:buFont typeface="Arial" panose="020B0604020202020204" pitchFamily="34" charset="0"/>
              <a:buChar char="•"/>
            </a:pPr>
            <a:r>
              <a:rPr lang="en-US" dirty="0">
                <a:latin typeface="Helvetica" panose="020B0604020202020204" pitchFamily="34" charset="0"/>
                <a:cs typeface="Helvetica" panose="020B0604020202020204" pitchFamily="34" charset="0"/>
              </a:rPr>
              <a:t>The President issued Executive Order (EO) 13817, </a:t>
            </a:r>
            <a:r>
              <a:rPr lang="en-US" i="1" dirty="0">
                <a:latin typeface="Helvetica" panose="020B0604020202020204" pitchFamily="34" charset="0"/>
                <a:cs typeface="Helvetica" panose="020B0604020202020204" pitchFamily="34" charset="0"/>
              </a:rPr>
              <a:t>A Federal Strategy to Ensure Secure and Reliable Supplies of Critical Minerals</a:t>
            </a:r>
            <a:r>
              <a:rPr lang="en-US" dirty="0">
                <a:latin typeface="Helvetica" panose="020B0604020202020204" pitchFamily="34" charset="0"/>
                <a:cs typeface="Helvetica" panose="020B0604020202020204" pitchFamily="34" charset="0"/>
              </a:rPr>
              <a:t>, which seeks to address strategic vulnerabilities in critical minerals supply chains</a:t>
            </a:r>
          </a:p>
          <a:p>
            <a:endParaRPr lang="en-US" dirty="0">
              <a:latin typeface="Helvetica" panose="020B0604020202020204" pitchFamily="34" charset="0"/>
              <a:cs typeface="Helvetica" panose="020B0604020202020204" pitchFamily="34" charset="0"/>
            </a:endParaRPr>
          </a:p>
          <a:p>
            <a:pPr marL="342900" indent="-342900">
              <a:buFont typeface="Arial" panose="020B0604020202020204" pitchFamily="34" charset="0"/>
              <a:buChar char="•"/>
            </a:pPr>
            <a:r>
              <a:rPr lang="en-US" dirty="0">
                <a:latin typeface="Helvetica" panose="020B0604020202020204" pitchFamily="34" charset="0"/>
                <a:cs typeface="Helvetica" panose="020B0604020202020204" pitchFamily="34" charset="0"/>
              </a:rPr>
              <a:t>EO 13817 directs:</a:t>
            </a:r>
          </a:p>
          <a:p>
            <a:pPr marL="800100" lvl="1" indent="-342900">
              <a:buFont typeface="Arial" panose="020B0604020202020204" pitchFamily="34" charset="0"/>
              <a:buChar char="•"/>
            </a:pPr>
            <a:r>
              <a:rPr lang="en-US" dirty="0">
                <a:latin typeface="Helvetica" panose="020B0604020202020204" pitchFamily="34" charset="0"/>
                <a:cs typeface="Helvetica" panose="020B0604020202020204" pitchFamily="34" charset="0"/>
              </a:rPr>
              <a:t>The Secretary of Interior, in coordination with executive branch agencies and offices, to publish a list of critical minerals </a:t>
            </a:r>
          </a:p>
          <a:p>
            <a:pPr marL="800100" lvl="1" indent="-342900">
              <a:buFont typeface="Arial" panose="020B0604020202020204" pitchFamily="34" charset="0"/>
              <a:buChar char="•"/>
            </a:pPr>
            <a:endParaRPr lang="en-US" dirty="0">
              <a:latin typeface="Helvetica" panose="020B0604020202020204" pitchFamily="34" charset="0"/>
              <a:cs typeface="Helvetica" panose="020B0604020202020204" pitchFamily="34" charset="0"/>
            </a:endParaRPr>
          </a:p>
          <a:p>
            <a:pPr marL="800100" lvl="1" indent="-342900">
              <a:buFont typeface="Arial" panose="020B0604020202020204" pitchFamily="34" charset="0"/>
              <a:buChar char="•"/>
            </a:pPr>
            <a:r>
              <a:rPr lang="en-US" dirty="0">
                <a:latin typeface="Helvetica" panose="020B0604020202020204" pitchFamily="34" charset="0"/>
                <a:cs typeface="Helvetica" panose="020B0604020202020204" pitchFamily="34" charset="0"/>
              </a:rPr>
              <a:t>The Secretary of Commerce, in coordination with executive branch agencies and offices, to submit a report to the President that includes:</a:t>
            </a:r>
          </a:p>
          <a:p>
            <a:pPr marL="1314450" lvl="2" indent="-400050" defTabSz="854075">
              <a:buAutoNum type="romanLcParenBoth"/>
            </a:pPr>
            <a:r>
              <a:rPr lang="en-US" dirty="0">
                <a:latin typeface="Helvetica" panose="020B0604020202020204" pitchFamily="34" charset="0"/>
                <a:cs typeface="Helvetica" panose="020B0604020202020204" pitchFamily="34" charset="0"/>
              </a:rPr>
              <a:t>a strategy to reduce the Nation’s reliance on critical minerals</a:t>
            </a:r>
          </a:p>
          <a:p>
            <a:pPr marL="1314450" lvl="2" indent="-400050" defTabSz="854075">
              <a:buAutoNum type="romanLcParenBoth"/>
            </a:pPr>
            <a:r>
              <a:rPr lang="en-US" dirty="0">
                <a:latin typeface="Helvetica" panose="020B0604020202020204" pitchFamily="34" charset="0"/>
                <a:cs typeface="Helvetica" panose="020B0604020202020204" pitchFamily="34" charset="0"/>
              </a:rPr>
              <a:t>assessment of progress toward developing recycling and reprocessing technologies, and technological alternatives </a:t>
            </a:r>
          </a:p>
          <a:p>
            <a:pPr marL="1314450" lvl="2" indent="-400050" defTabSz="854075">
              <a:buAutoNum type="romanLcParenBoth"/>
            </a:pPr>
            <a:r>
              <a:rPr lang="en-US" dirty="0">
                <a:latin typeface="Helvetica" panose="020B0604020202020204" pitchFamily="34" charset="0"/>
                <a:cs typeface="Helvetica" panose="020B0604020202020204" pitchFamily="34" charset="0"/>
              </a:rPr>
              <a:t>options for investment and trade with our allies and partners</a:t>
            </a:r>
          </a:p>
          <a:p>
            <a:pPr marL="1314450" lvl="2" indent="-400050" defTabSz="854075">
              <a:buAutoNum type="romanLcParenBoth"/>
            </a:pPr>
            <a:r>
              <a:rPr lang="en-US" dirty="0">
                <a:latin typeface="Helvetica" panose="020B0604020202020204" pitchFamily="34" charset="0"/>
                <a:cs typeface="Helvetica" panose="020B0604020202020204" pitchFamily="34" charset="0"/>
              </a:rPr>
              <a:t>improved topographic, geological, and geophysical mapping data and metadata, made electronically accessible to support private sector mineral exploration </a:t>
            </a:r>
          </a:p>
          <a:p>
            <a:pPr marL="1314450" lvl="2" indent="-400050" defTabSz="854075">
              <a:buAutoNum type="romanLcParenBoth"/>
            </a:pPr>
            <a:r>
              <a:rPr lang="en-US" dirty="0">
                <a:latin typeface="Helvetica" panose="020B0604020202020204" pitchFamily="34" charset="0"/>
                <a:cs typeface="Helvetica" panose="020B0604020202020204" pitchFamily="34" charset="0"/>
              </a:rPr>
              <a:t>recommendations to streamline permitting and review processes related to developing leases; enhancing access to critical mineral resources; and increasing discovery, production, and domestic refining of critical minerals</a:t>
            </a:r>
          </a:p>
          <a:p>
            <a:pPr marL="342900" indent="-342900">
              <a:buFont typeface="Arial" panose="020B0604020202020204" pitchFamily="34" charset="0"/>
              <a:buChar char="•"/>
            </a:pPr>
            <a:endParaRPr lang="en-US" sz="1900" dirty="0"/>
          </a:p>
          <a:p>
            <a:pPr marL="1428750" lvl="2" indent="-514350" defTabSz="715963">
              <a:buAutoNum type="romanLcParenBoth"/>
            </a:pPr>
            <a:endParaRPr lang="en-US" sz="1900" dirty="0"/>
          </a:p>
        </p:txBody>
      </p:sp>
      <p:sp>
        <p:nvSpPr>
          <p:cNvPr id="3" name="Slide Number Placeholder 2"/>
          <p:cNvSpPr>
            <a:spLocks noGrp="1"/>
          </p:cNvSpPr>
          <p:nvPr>
            <p:ph type="sldNum" sz="quarter" idx="12"/>
          </p:nvPr>
        </p:nvSpPr>
        <p:spPr/>
        <p:txBody>
          <a:bodyPr/>
          <a:lstStyle/>
          <a:p>
            <a:fld id="{7FBD875D-11CA-4138-AC1D-D2EC141BCC80}" type="slidenum">
              <a:rPr lang="en-US" smtClean="0"/>
              <a:t>23</a:t>
            </a:fld>
            <a:endParaRPr lang="en-US" dirty="0"/>
          </a:p>
        </p:txBody>
      </p:sp>
    </p:spTree>
    <p:extLst>
      <p:ext uri="{BB962C8B-B14F-4D97-AF65-F5344CB8AC3E}">
        <p14:creationId xmlns:p14="http://schemas.microsoft.com/office/powerpoint/2010/main" val="194947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0D471C-DA20-4579-87AC-D300C5F79CF4}"/>
              </a:ext>
            </a:extLst>
          </p:cNvPr>
          <p:cNvPicPr>
            <a:picLocks noChangeAspect="1"/>
          </p:cNvPicPr>
          <p:nvPr/>
        </p:nvPicPr>
        <p:blipFill>
          <a:blip r:embed="rId2"/>
          <a:stretch>
            <a:fillRect/>
          </a:stretch>
        </p:blipFill>
        <p:spPr>
          <a:xfrm>
            <a:off x="0" y="1457825"/>
            <a:ext cx="9144000" cy="5202359"/>
          </a:xfrm>
          <a:prstGeom prst="rect">
            <a:avLst/>
          </a:prstGeom>
        </p:spPr>
      </p:pic>
      <p:pic>
        <p:nvPicPr>
          <p:cNvPr id="6" name="Picture 2" descr="image001">
            <a:extLst>
              <a:ext uri="{FF2B5EF4-FFF2-40B4-BE49-F238E27FC236}">
                <a16:creationId xmlns:a16="http://schemas.microsoft.com/office/drawing/2014/main" id="{0EC14DAD-8F5F-4E9E-9BDD-005F24BB9CE5}"/>
              </a:ext>
            </a:extLst>
          </p:cNvPr>
          <p:cNvPicPr>
            <a:picLocks noChangeAspect="1" noChangeArrowheads="1"/>
          </p:cNvPicPr>
          <p:nvPr/>
        </p:nvPicPr>
        <p:blipFill>
          <a:blip r:embed="rId3" cstate="print"/>
          <a:srcRect/>
          <a:stretch>
            <a:fillRect/>
          </a:stretch>
        </p:blipFill>
        <p:spPr bwMode="auto">
          <a:xfrm>
            <a:off x="0" y="1"/>
            <a:ext cx="9143999" cy="1457824"/>
          </a:xfrm>
          <a:prstGeom prst="rect">
            <a:avLst/>
          </a:prstGeom>
          <a:noFill/>
          <a:ln w="9525">
            <a:noFill/>
            <a:miter lim="800000"/>
            <a:headEnd/>
            <a:tailEnd/>
          </a:ln>
        </p:spPr>
      </p:pic>
    </p:spTree>
    <p:extLst>
      <p:ext uri="{BB962C8B-B14F-4D97-AF65-F5344CB8AC3E}">
        <p14:creationId xmlns:p14="http://schemas.microsoft.com/office/powerpoint/2010/main" val="3390676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001"/>
          <p:cNvPicPr>
            <a:picLocks noChangeAspect="1" noChangeArrowheads="1"/>
          </p:cNvPicPr>
          <p:nvPr/>
        </p:nvPicPr>
        <p:blipFill>
          <a:blip r:embed="rId3" cstate="print"/>
          <a:srcRect/>
          <a:stretch>
            <a:fillRect/>
          </a:stretch>
        </p:blipFill>
        <p:spPr bwMode="auto">
          <a:xfrm>
            <a:off x="0" y="1"/>
            <a:ext cx="9143999" cy="1457824"/>
          </a:xfrm>
          <a:prstGeom prst="rect">
            <a:avLst/>
          </a:prstGeom>
          <a:noFill/>
          <a:ln w="9525">
            <a:noFill/>
            <a:miter lim="800000"/>
            <a:headEnd/>
            <a:tailEnd/>
          </a:ln>
        </p:spPr>
      </p:pic>
      <p:sp>
        <p:nvSpPr>
          <p:cNvPr id="3" name="AutoShape 2" descr="Image result for donald trump presid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donald trump presiden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Image result for donald trump presiden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Image result for donald trump presiden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descr="Image result for full list of critical minerals 35">
            <a:extLst>
              <a:ext uri="{FF2B5EF4-FFF2-40B4-BE49-F238E27FC236}">
                <a16:creationId xmlns:a16="http://schemas.microsoft.com/office/drawing/2014/main" id="{F4CC8805-4835-4821-859D-1A829FB1DE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1465761"/>
            <a:ext cx="8836025" cy="483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7174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2AC11E-5CA0-4BF0-9D7D-F2E58BC35280}"/>
              </a:ext>
            </a:extLst>
          </p:cNvPr>
          <p:cNvPicPr>
            <a:picLocks noChangeAspect="1"/>
          </p:cNvPicPr>
          <p:nvPr/>
        </p:nvPicPr>
        <p:blipFill>
          <a:blip r:embed="rId3"/>
          <a:stretch>
            <a:fillRect/>
          </a:stretch>
        </p:blipFill>
        <p:spPr>
          <a:xfrm>
            <a:off x="1149633" y="1457825"/>
            <a:ext cx="6466012" cy="4586574"/>
          </a:xfrm>
          <a:prstGeom prst="rect">
            <a:avLst/>
          </a:prstGeom>
        </p:spPr>
      </p:pic>
      <p:pic>
        <p:nvPicPr>
          <p:cNvPr id="5" name="Picture 2" descr="image001">
            <a:extLst>
              <a:ext uri="{FF2B5EF4-FFF2-40B4-BE49-F238E27FC236}">
                <a16:creationId xmlns:a16="http://schemas.microsoft.com/office/drawing/2014/main" id="{F0F92E01-0A40-4D3F-A29E-B2E0E202FDAF}"/>
              </a:ext>
            </a:extLst>
          </p:cNvPr>
          <p:cNvPicPr>
            <a:picLocks noChangeAspect="1" noChangeArrowheads="1"/>
          </p:cNvPicPr>
          <p:nvPr/>
        </p:nvPicPr>
        <p:blipFill>
          <a:blip r:embed="rId4" cstate="print"/>
          <a:srcRect/>
          <a:stretch>
            <a:fillRect/>
          </a:stretch>
        </p:blipFill>
        <p:spPr bwMode="auto">
          <a:xfrm>
            <a:off x="0" y="1"/>
            <a:ext cx="9143999" cy="1457824"/>
          </a:xfrm>
          <a:prstGeom prst="rect">
            <a:avLst/>
          </a:prstGeom>
          <a:noFill/>
          <a:ln w="9525">
            <a:noFill/>
            <a:miter lim="800000"/>
            <a:headEnd/>
            <a:tailEnd/>
          </a:ln>
        </p:spPr>
      </p:pic>
      <p:sp>
        <p:nvSpPr>
          <p:cNvPr id="6" name="Oval 5">
            <a:extLst>
              <a:ext uri="{FF2B5EF4-FFF2-40B4-BE49-F238E27FC236}">
                <a16:creationId xmlns:a16="http://schemas.microsoft.com/office/drawing/2014/main" id="{E74AA214-A912-4E4A-96E7-512DB55546D8}"/>
              </a:ext>
            </a:extLst>
          </p:cNvPr>
          <p:cNvSpPr/>
          <p:nvPr/>
        </p:nvSpPr>
        <p:spPr>
          <a:xfrm>
            <a:off x="5760720" y="4258491"/>
            <a:ext cx="1580606" cy="5355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EB6AA89-1333-4AD7-8285-615F785582B8}"/>
              </a:ext>
            </a:extLst>
          </p:cNvPr>
          <p:cNvSpPr txBox="1"/>
          <p:nvPr/>
        </p:nvSpPr>
        <p:spPr>
          <a:xfrm>
            <a:off x="640080" y="6103761"/>
            <a:ext cx="8268788" cy="646331"/>
          </a:xfrm>
          <a:prstGeom prst="rect">
            <a:avLst/>
          </a:prstGeom>
          <a:noFill/>
        </p:spPr>
        <p:txBody>
          <a:bodyPr wrap="square" rtlCol="0">
            <a:spAutoFit/>
          </a:bodyPr>
          <a:lstStyle/>
          <a:p>
            <a:r>
              <a:rPr lang="en-US" dirty="0">
                <a:hlinkClick r:id="rId5"/>
              </a:rPr>
              <a:t>https://www.commerce.gov/news/reports/2019/06/federal-strategy-ensure-secure-and-reliable-supplies-critical-minerals</a:t>
            </a:r>
            <a:endParaRPr lang="en-US" dirty="0"/>
          </a:p>
        </p:txBody>
      </p:sp>
    </p:spTree>
    <p:extLst>
      <p:ext uri="{BB962C8B-B14F-4D97-AF65-F5344CB8AC3E}">
        <p14:creationId xmlns:p14="http://schemas.microsoft.com/office/powerpoint/2010/main" val="38227324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2400" y="76200"/>
            <a:ext cx="8991600" cy="553998"/>
          </a:xfrm>
          <a:prstGeom prst="rect">
            <a:avLst/>
          </a:prstGeom>
        </p:spPr>
        <p:txBody>
          <a:bodyPr wrap="square">
            <a:spAutoFit/>
          </a:bodyPr>
          <a:lstStyle/>
          <a:p>
            <a:r>
              <a:rPr lang="en-US" sz="3000" b="1" dirty="0">
                <a:solidFill>
                  <a:schemeClr val="bg1"/>
                </a:solidFill>
                <a:latin typeface="+mj-lt"/>
                <a:cs typeface="Helvetica" panose="020B0604020202020204" pitchFamily="34" charset="0"/>
              </a:rPr>
              <a:t>Executive Order Calls to Action (CTA)</a:t>
            </a:r>
          </a:p>
        </p:txBody>
      </p:sp>
      <p:sp>
        <p:nvSpPr>
          <p:cNvPr id="2" name="TextBox 1">
            <a:extLst>
              <a:ext uri="{FF2B5EF4-FFF2-40B4-BE49-F238E27FC236}">
                <a16:creationId xmlns:a16="http://schemas.microsoft.com/office/drawing/2014/main" id="{924184BE-5007-454B-9D28-0F319FE6D3A5}"/>
              </a:ext>
            </a:extLst>
          </p:cNvPr>
          <p:cNvSpPr txBox="1"/>
          <p:nvPr/>
        </p:nvSpPr>
        <p:spPr>
          <a:xfrm>
            <a:off x="228600" y="1066801"/>
            <a:ext cx="8686800" cy="5486400"/>
          </a:xfrm>
          <a:prstGeom prst="rect">
            <a:avLst/>
          </a:prstGeom>
          <a:noFill/>
        </p:spPr>
        <p:txBody>
          <a:bodyPr wrap="square" rtlCol="0">
            <a:normAutofit/>
          </a:bodyPr>
          <a:lstStyle/>
          <a:p>
            <a:pPr marL="457200" indent="-457200">
              <a:lnSpc>
                <a:spcPct val="90000"/>
              </a:lnSpc>
              <a:buAutoNum type="arabicPeriod"/>
            </a:pPr>
            <a:r>
              <a:rPr lang="en-US" sz="2400" b="1" dirty="0">
                <a:cs typeface="Helvetica" panose="020B0604020202020204" pitchFamily="34" charset="0"/>
              </a:rPr>
              <a:t>Advance Transformational Research, Development, and Deployment Across Critical Mineral Supply Chains</a:t>
            </a:r>
          </a:p>
          <a:p>
            <a:pPr marL="457200" indent="-457200">
              <a:lnSpc>
                <a:spcPct val="90000"/>
              </a:lnSpc>
              <a:buAutoNum type="arabicPeriod"/>
            </a:pPr>
            <a:endParaRPr lang="en-US" sz="2400" b="1" dirty="0">
              <a:cs typeface="Helvetica" panose="020B0604020202020204" pitchFamily="34" charset="0"/>
            </a:endParaRPr>
          </a:p>
          <a:p>
            <a:pPr marL="457200" indent="-457200">
              <a:lnSpc>
                <a:spcPct val="90000"/>
              </a:lnSpc>
              <a:buFontTx/>
              <a:buAutoNum type="arabicPeriod"/>
            </a:pPr>
            <a:r>
              <a:rPr lang="en-US" sz="2400" b="1" dirty="0"/>
              <a:t>Strengthen America’s Critical Mineral Supply Chains and Defense Industrial Base</a:t>
            </a:r>
          </a:p>
          <a:p>
            <a:pPr marL="457200" indent="-457200">
              <a:lnSpc>
                <a:spcPct val="90000"/>
              </a:lnSpc>
              <a:buFontTx/>
              <a:buAutoNum type="arabicPeriod"/>
            </a:pPr>
            <a:endParaRPr lang="en-US" sz="2400" b="1" dirty="0"/>
          </a:p>
          <a:p>
            <a:pPr marL="457200" indent="-457200">
              <a:lnSpc>
                <a:spcPct val="90000"/>
              </a:lnSpc>
              <a:buAutoNum type="arabicPeriod"/>
            </a:pPr>
            <a:r>
              <a:rPr lang="en-US" sz="2400" b="1" dirty="0"/>
              <a:t>Enhance International Trade and Cooperation Related to Critical Minerals</a:t>
            </a:r>
          </a:p>
          <a:p>
            <a:pPr marL="457200" indent="-457200">
              <a:lnSpc>
                <a:spcPct val="90000"/>
              </a:lnSpc>
              <a:buAutoNum type="arabicPeriod"/>
            </a:pPr>
            <a:endParaRPr lang="en-US" sz="2400" b="1" dirty="0"/>
          </a:p>
          <a:p>
            <a:pPr marL="457200" indent="-457200">
              <a:lnSpc>
                <a:spcPct val="90000"/>
              </a:lnSpc>
              <a:buAutoNum type="arabicPeriod"/>
            </a:pPr>
            <a:r>
              <a:rPr lang="en-US" sz="2400" b="1" dirty="0"/>
              <a:t>Improve Understanding of Domestic Critical Mineral Resources</a:t>
            </a:r>
          </a:p>
          <a:p>
            <a:pPr marL="457200" indent="-457200">
              <a:lnSpc>
                <a:spcPct val="90000"/>
              </a:lnSpc>
              <a:buAutoNum type="arabicPeriod"/>
            </a:pPr>
            <a:endParaRPr lang="en-US" sz="2400" b="1" dirty="0"/>
          </a:p>
          <a:p>
            <a:pPr marL="457200" indent="-457200">
              <a:lnSpc>
                <a:spcPct val="90000"/>
              </a:lnSpc>
              <a:buAutoNum type="arabicPeriod"/>
            </a:pPr>
            <a:r>
              <a:rPr lang="en-US" sz="2400" b="1" dirty="0"/>
              <a:t>Improve Access to Domestic Critical Mineral Resources on Federal Lands and Reduce Federal Permitting Timeframes</a:t>
            </a:r>
          </a:p>
          <a:p>
            <a:pPr marL="457200" indent="-457200">
              <a:lnSpc>
                <a:spcPct val="90000"/>
              </a:lnSpc>
              <a:buAutoNum type="arabicPeriod"/>
            </a:pPr>
            <a:endParaRPr lang="en-US" sz="2400" b="1" dirty="0"/>
          </a:p>
          <a:p>
            <a:pPr marL="457200" indent="-457200">
              <a:lnSpc>
                <a:spcPct val="90000"/>
              </a:lnSpc>
              <a:buFontTx/>
              <a:buAutoNum type="arabicPeriod"/>
            </a:pPr>
            <a:r>
              <a:rPr lang="en-US" sz="2400" b="1" dirty="0"/>
              <a:t>Grow the American Critical Minerals Workforce</a:t>
            </a:r>
            <a:endParaRPr lang="en-US" sz="2400" b="1" dirty="0">
              <a:cs typeface="Helvetica" panose="020B0604020202020204" pitchFamily="34" charset="0"/>
            </a:endParaRPr>
          </a:p>
          <a:p>
            <a:pPr marL="457200" indent="-457200">
              <a:lnSpc>
                <a:spcPct val="90000"/>
              </a:lnSpc>
              <a:buAutoNum type="arabicPeriod"/>
            </a:pPr>
            <a:endParaRPr lang="en-US" sz="2400" dirty="0"/>
          </a:p>
          <a:p>
            <a:pPr>
              <a:lnSpc>
                <a:spcPct val="90000"/>
              </a:lnSpc>
            </a:pPr>
            <a:endParaRPr lang="en-US" sz="2400" dirty="0"/>
          </a:p>
        </p:txBody>
      </p:sp>
      <p:sp>
        <p:nvSpPr>
          <p:cNvPr id="3" name="Slide Number Placeholder 2"/>
          <p:cNvSpPr>
            <a:spLocks noGrp="1"/>
          </p:cNvSpPr>
          <p:nvPr>
            <p:ph type="sldNum" sz="quarter" idx="12"/>
          </p:nvPr>
        </p:nvSpPr>
        <p:spPr/>
        <p:txBody>
          <a:bodyPr/>
          <a:lstStyle/>
          <a:p>
            <a:fld id="{7FBD875D-11CA-4138-AC1D-D2EC141BCC80}" type="slidenum">
              <a:rPr lang="en-US" smtClean="0"/>
              <a:t>27</a:t>
            </a:fld>
            <a:endParaRPr lang="en-US" dirty="0"/>
          </a:p>
        </p:txBody>
      </p:sp>
    </p:spTree>
    <p:extLst>
      <p:ext uri="{BB962C8B-B14F-4D97-AF65-F5344CB8AC3E}">
        <p14:creationId xmlns:p14="http://schemas.microsoft.com/office/powerpoint/2010/main" val="19605168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6AB58B-4BA3-46F3-809B-85FECC3BD33A}"/>
              </a:ext>
            </a:extLst>
          </p:cNvPr>
          <p:cNvPicPr>
            <a:picLocks noChangeAspect="1"/>
          </p:cNvPicPr>
          <p:nvPr/>
        </p:nvPicPr>
        <p:blipFill>
          <a:blip r:embed="rId2"/>
          <a:stretch>
            <a:fillRect/>
          </a:stretch>
        </p:blipFill>
        <p:spPr>
          <a:xfrm>
            <a:off x="0" y="970221"/>
            <a:ext cx="9144000" cy="2854842"/>
          </a:xfrm>
          <a:prstGeom prst="rect">
            <a:avLst/>
          </a:prstGeom>
        </p:spPr>
      </p:pic>
      <p:pic>
        <p:nvPicPr>
          <p:cNvPr id="3" name="Picture 2">
            <a:extLst>
              <a:ext uri="{FF2B5EF4-FFF2-40B4-BE49-F238E27FC236}">
                <a16:creationId xmlns:a16="http://schemas.microsoft.com/office/drawing/2014/main" id="{EA851D71-EF2B-46AB-8A80-CCE68037EC6A}"/>
              </a:ext>
            </a:extLst>
          </p:cNvPr>
          <p:cNvPicPr>
            <a:picLocks noChangeAspect="1"/>
          </p:cNvPicPr>
          <p:nvPr/>
        </p:nvPicPr>
        <p:blipFill>
          <a:blip r:embed="rId3"/>
          <a:stretch>
            <a:fillRect/>
          </a:stretch>
        </p:blipFill>
        <p:spPr>
          <a:xfrm>
            <a:off x="0" y="3821545"/>
            <a:ext cx="9144000" cy="3304927"/>
          </a:xfrm>
          <a:prstGeom prst="rect">
            <a:avLst/>
          </a:prstGeom>
        </p:spPr>
      </p:pic>
      <p:sp>
        <p:nvSpPr>
          <p:cNvPr id="5" name="Rectangle 4">
            <a:extLst>
              <a:ext uri="{FF2B5EF4-FFF2-40B4-BE49-F238E27FC236}">
                <a16:creationId xmlns:a16="http://schemas.microsoft.com/office/drawing/2014/main" id="{8F18CC5B-7D55-4226-B565-6A7B7ECA5AF5}"/>
              </a:ext>
            </a:extLst>
          </p:cNvPr>
          <p:cNvSpPr/>
          <p:nvPr/>
        </p:nvSpPr>
        <p:spPr>
          <a:xfrm>
            <a:off x="152400" y="76200"/>
            <a:ext cx="8991600" cy="553998"/>
          </a:xfrm>
          <a:prstGeom prst="rect">
            <a:avLst/>
          </a:prstGeom>
        </p:spPr>
        <p:txBody>
          <a:bodyPr wrap="square">
            <a:spAutoFit/>
          </a:bodyPr>
          <a:lstStyle/>
          <a:p>
            <a:r>
              <a:rPr lang="en-US" sz="3000" b="1" dirty="0">
                <a:solidFill>
                  <a:schemeClr val="bg1"/>
                </a:solidFill>
                <a:latin typeface="+mj-lt"/>
                <a:cs typeface="Helvetica" panose="020B0604020202020204" pitchFamily="34" charset="0"/>
              </a:rPr>
              <a:t>A Detailed Report…</a:t>
            </a:r>
          </a:p>
        </p:txBody>
      </p:sp>
    </p:spTree>
    <p:extLst>
      <p:ext uri="{BB962C8B-B14F-4D97-AF65-F5344CB8AC3E}">
        <p14:creationId xmlns:p14="http://schemas.microsoft.com/office/powerpoint/2010/main" val="33470568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41666" y="21836"/>
            <a:ext cx="8697535" cy="867930"/>
          </a:xfrm>
          <a:prstGeom prst="rect">
            <a:avLst/>
          </a:prstGeom>
        </p:spPr>
        <p:txBody>
          <a:bodyPr wrap="square">
            <a:spAutoFit/>
          </a:bodyPr>
          <a:lstStyle/>
          <a:p>
            <a:pPr>
              <a:lnSpc>
                <a:spcPct val="90000"/>
              </a:lnSpc>
            </a:pPr>
            <a:r>
              <a:rPr lang="en-US" sz="2800" b="1" dirty="0">
                <a:solidFill>
                  <a:schemeClr val="bg1"/>
                </a:solidFill>
                <a:latin typeface="+mj-lt"/>
                <a:cs typeface="Helvetica" panose="020B0604020202020204" pitchFamily="34" charset="0"/>
              </a:rPr>
              <a:t>CTA1: Advance Transformational Research, Development, and Deployment Across Critical Minerals Supply Chains </a:t>
            </a:r>
          </a:p>
        </p:txBody>
      </p:sp>
      <p:sp>
        <p:nvSpPr>
          <p:cNvPr id="10" name="Rectangle 9">
            <a:extLst>
              <a:ext uri="{FF2B5EF4-FFF2-40B4-BE49-F238E27FC236}">
                <a16:creationId xmlns:a16="http://schemas.microsoft.com/office/drawing/2014/main" id="{F7D3AEA1-500D-44BE-985F-6AA9C9FF37F0}"/>
              </a:ext>
            </a:extLst>
          </p:cNvPr>
          <p:cNvSpPr/>
          <p:nvPr/>
        </p:nvSpPr>
        <p:spPr>
          <a:xfrm>
            <a:off x="141666" y="958334"/>
            <a:ext cx="8926134" cy="2092881"/>
          </a:xfrm>
          <a:prstGeom prst="rect">
            <a:avLst/>
          </a:prstGeom>
        </p:spPr>
        <p:txBody>
          <a:bodyPr wrap="square">
            <a:spAutoFit/>
          </a:bodyPr>
          <a:lstStyle/>
          <a:p>
            <a:r>
              <a:rPr lang="en-US" b="1" dirty="0"/>
              <a:t>Goal I: </a:t>
            </a:r>
            <a:r>
              <a:rPr lang="en-US" dirty="0"/>
              <a:t>Develop an R&amp;D strategy to enhance scientific and technical capabilities across critical mineral supply chains</a:t>
            </a:r>
          </a:p>
          <a:p>
            <a:endParaRPr lang="en-US" sz="1000" dirty="0"/>
          </a:p>
          <a:p>
            <a:r>
              <a:rPr lang="en-US" b="1" dirty="0"/>
              <a:t>Goal II: </a:t>
            </a:r>
            <a:r>
              <a:rPr lang="en-US" dirty="0"/>
              <a:t>Increase U.S. private industry investment in innovation and improve technology transfer from federally funded science and technology</a:t>
            </a:r>
          </a:p>
          <a:p>
            <a:endParaRPr lang="en-US" dirty="0">
              <a:latin typeface="+mj-lt"/>
            </a:endParaRPr>
          </a:p>
          <a:p>
            <a:endParaRPr lang="en-US" dirty="0">
              <a:latin typeface="Merriweather" panose="00000500000000000000" pitchFamily="2" charset="0"/>
            </a:endParaRPr>
          </a:p>
          <a:p>
            <a:endParaRPr lang="en-US" sz="1200" b="1" dirty="0">
              <a:latin typeface="Helvetica" panose="020B0604020202020204" pitchFamily="34" charset="0"/>
              <a:cs typeface="Helvetica" panose="020B0604020202020204" pitchFamily="34" charset="0"/>
            </a:endParaRPr>
          </a:p>
        </p:txBody>
      </p:sp>
      <p:sp>
        <p:nvSpPr>
          <p:cNvPr id="4" name="Rectangle 3">
            <a:extLst>
              <a:ext uri="{FF2B5EF4-FFF2-40B4-BE49-F238E27FC236}">
                <a16:creationId xmlns:a16="http://schemas.microsoft.com/office/drawing/2014/main" id="{F7D3AEA1-500D-44BE-985F-6AA9C9FF37F0}"/>
              </a:ext>
            </a:extLst>
          </p:cNvPr>
          <p:cNvSpPr/>
          <p:nvPr/>
        </p:nvSpPr>
        <p:spPr>
          <a:xfrm>
            <a:off x="166334" y="1927830"/>
            <a:ext cx="5967767" cy="4705382"/>
          </a:xfrm>
          <a:prstGeom prst="rect">
            <a:avLst/>
          </a:prstGeom>
        </p:spPr>
        <p:txBody>
          <a:bodyPr wrap="square">
            <a:normAutofit/>
          </a:bodyPr>
          <a:lstStyle/>
          <a:p>
            <a:endParaRPr lang="en-US" sz="200" dirty="0"/>
          </a:p>
          <a:p>
            <a:pPr marL="285750" indent="-285750">
              <a:buFont typeface="Wingdings" panose="05000000000000000000" pitchFamily="2" charset="2"/>
              <a:buChar char="§"/>
            </a:pPr>
            <a:endParaRPr lang="en-US" sz="1600" dirty="0"/>
          </a:p>
          <a:p>
            <a:endParaRPr lang="en-US" sz="1600" b="1" dirty="0"/>
          </a:p>
          <a:p>
            <a:r>
              <a:rPr lang="en-US" sz="1600" b="1" dirty="0"/>
              <a:t>Summary of Goals:</a:t>
            </a:r>
          </a:p>
          <a:p>
            <a:endParaRPr lang="en-US" sz="1600" dirty="0"/>
          </a:p>
          <a:p>
            <a:pPr marL="285750" indent="-285750">
              <a:buFont typeface="Wingdings" panose="05000000000000000000" pitchFamily="2" charset="2"/>
              <a:buChar char="§"/>
            </a:pPr>
            <a:r>
              <a:rPr lang="en-US" sz="1300" dirty="0"/>
              <a:t>Develop a roadmap to identify key R&amp;D needs and coordinate ongoing R&amp;D activities </a:t>
            </a:r>
          </a:p>
          <a:p>
            <a:pPr marL="285750" indent="-285750">
              <a:buFont typeface="Wingdings" panose="05000000000000000000" pitchFamily="2" charset="2"/>
              <a:buChar char="§"/>
            </a:pPr>
            <a:endParaRPr lang="en-US" sz="1300" dirty="0"/>
          </a:p>
          <a:p>
            <a:pPr marL="285750" indent="-285750">
              <a:buFont typeface="Wingdings" panose="05000000000000000000" pitchFamily="2" charset="2"/>
              <a:buChar char="§"/>
            </a:pPr>
            <a:r>
              <a:rPr lang="en-US" sz="1300" dirty="0"/>
              <a:t>Establish new public-private partnerships and leverage existing partnerships to efficiently address R&amp;D challenges and validate/verify new materials and processes across the supply chain</a:t>
            </a:r>
          </a:p>
          <a:p>
            <a:pPr marL="285750" indent="-285750">
              <a:buFont typeface="Wingdings" panose="05000000000000000000" pitchFamily="2" charset="2"/>
              <a:buChar char="§"/>
            </a:pPr>
            <a:endParaRPr lang="en-US" sz="1300" dirty="0"/>
          </a:p>
          <a:p>
            <a:pPr marL="285750" indent="-285750">
              <a:buFont typeface="Wingdings" panose="05000000000000000000" pitchFamily="2" charset="2"/>
              <a:buChar char="§"/>
            </a:pPr>
            <a:r>
              <a:rPr lang="en-US" sz="1300" dirty="0"/>
              <a:t>Complete technical and economic feasibility studies of production from secondary and unconventional sources</a:t>
            </a:r>
          </a:p>
          <a:p>
            <a:pPr marL="285750" indent="-285750">
              <a:buFont typeface="Wingdings" panose="05000000000000000000" pitchFamily="2" charset="2"/>
              <a:buChar char="§"/>
            </a:pPr>
            <a:endParaRPr lang="en-US" sz="1300" dirty="0"/>
          </a:p>
          <a:p>
            <a:pPr marL="285750" indent="-285750">
              <a:buFont typeface="Wingdings" panose="05000000000000000000" pitchFamily="2" charset="2"/>
              <a:buChar char="§"/>
            </a:pPr>
            <a:r>
              <a:rPr lang="en-US" sz="1300" dirty="0"/>
              <a:t>Provide industry and external stakeholders access to computing capabilities, testing, and validation support facilities  </a:t>
            </a:r>
          </a:p>
          <a:p>
            <a:endParaRPr lang="en-US" sz="1300" dirty="0"/>
          </a:p>
          <a:p>
            <a:pPr marL="285750" indent="-285750">
              <a:buFont typeface="Wingdings" panose="05000000000000000000" pitchFamily="2" charset="2"/>
              <a:buChar char="§"/>
            </a:pPr>
            <a:r>
              <a:rPr lang="en-US" sz="1300" dirty="0"/>
              <a:t>Evaluate and provide recommendations to incentivize development and use of R&amp;D innovations in private industry</a:t>
            </a:r>
          </a:p>
          <a:p>
            <a:pPr marL="285750" indent="-285750">
              <a:buFont typeface="Wingdings" panose="05000000000000000000" pitchFamily="2" charset="2"/>
              <a:buChar char="§"/>
            </a:pPr>
            <a:endParaRPr lang="en-US" sz="1300" dirty="0"/>
          </a:p>
          <a:p>
            <a:pPr marL="285750" indent="-285750">
              <a:buFont typeface="Wingdings" panose="05000000000000000000" pitchFamily="2" charset="2"/>
              <a:buChar char="§"/>
            </a:pPr>
            <a:r>
              <a:rPr lang="en-US" sz="1300" dirty="0"/>
              <a:t>Support small and medium businesses by leveraging and expanding the existing coordination among research consortia, national laboratories, and universities</a:t>
            </a:r>
            <a:r>
              <a:rPr lang="en-US" sz="1300" dirty="0">
                <a:latin typeface="Merriweather" panose="00000500000000000000" pitchFamily="2" charset="0"/>
              </a:rPr>
              <a:t> </a:t>
            </a:r>
          </a:p>
          <a:p>
            <a:pPr marL="285750" indent="-285750">
              <a:buFont typeface="Wingdings" panose="05000000000000000000" pitchFamily="2" charset="2"/>
              <a:buChar char="§"/>
            </a:pPr>
            <a:endParaRPr lang="en-US" sz="1200" dirty="0"/>
          </a:p>
          <a:p>
            <a:endParaRPr lang="en-US" sz="16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25" y="4083430"/>
            <a:ext cx="2432782" cy="1623204"/>
          </a:xfrm>
          <a:prstGeom prst="rect">
            <a:avLst/>
          </a:prstGeom>
        </p:spPr>
      </p:pic>
      <p:sp>
        <p:nvSpPr>
          <p:cNvPr id="11" name="Rectangle 10"/>
          <p:cNvSpPr/>
          <p:nvPr/>
        </p:nvSpPr>
        <p:spPr>
          <a:xfrm>
            <a:off x="5835097" y="5706634"/>
            <a:ext cx="3547207" cy="261610"/>
          </a:xfrm>
          <a:prstGeom prst="rect">
            <a:avLst/>
          </a:prstGeom>
        </p:spPr>
        <p:txBody>
          <a:bodyPr wrap="square">
            <a:spAutoFit/>
          </a:bodyPr>
          <a:lstStyle/>
          <a:p>
            <a:pPr algn="ctr"/>
            <a:r>
              <a:rPr lang="en-US" sz="1100" dirty="0">
                <a:latin typeface="Helvetica" panose="020B0604020202020204" pitchFamily="34" charset="0"/>
                <a:cs typeface="Helvetica" panose="020B0604020202020204" pitchFamily="34" charset="0"/>
              </a:rPr>
              <a:t>Image credit: Idaho National Laboratory.</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5879" y="1932257"/>
            <a:ext cx="2349128" cy="1567788"/>
          </a:xfrm>
          <a:prstGeom prst="rect">
            <a:avLst/>
          </a:prstGeom>
        </p:spPr>
      </p:pic>
      <p:sp>
        <p:nvSpPr>
          <p:cNvPr id="14" name="Rectangle 13"/>
          <p:cNvSpPr/>
          <p:nvPr/>
        </p:nvSpPr>
        <p:spPr>
          <a:xfrm>
            <a:off x="6181725" y="3549563"/>
            <a:ext cx="2991030" cy="430887"/>
          </a:xfrm>
          <a:prstGeom prst="rect">
            <a:avLst/>
          </a:prstGeom>
        </p:spPr>
        <p:txBody>
          <a:bodyPr wrap="square">
            <a:spAutoFit/>
          </a:bodyPr>
          <a:lstStyle/>
          <a:p>
            <a:pPr algn="ctr"/>
            <a:r>
              <a:rPr lang="en-US" sz="1100" dirty="0">
                <a:latin typeface="Helvetica" panose="020B0604020202020204" pitchFamily="34" charset="0"/>
                <a:cs typeface="Helvetica" panose="020B0604020202020204" pitchFamily="34" charset="0"/>
              </a:rPr>
              <a:t>Image credit: Critical Materials Institute at Ames Laboratory.</a:t>
            </a:r>
          </a:p>
        </p:txBody>
      </p:sp>
      <p:sp>
        <p:nvSpPr>
          <p:cNvPr id="5" name="Slide Number Placeholder 4"/>
          <p:cNvSpPr>
            <a:spLocks noGrp="1"/>
          </p:cNvSpPr>
          <p:nvPr>
            <p:ph type="sldNum" sz="quarter" idx="12"/>
          </p:nvPr>
        </p:nvSpPr>
        <p:spPr/>
        <p:txBody>
          <a:bodyPr/>
          <a:lstStyle/>
          <a:p>
            <a:fld id="{7FBD875D-11CA-4138-AC1D-D2EC141BCC80}" type="slidenum">
              <a:rPr lang="en-US" smtClean="0"/>
              <a:t>29</a:t>
            </a:fld>
            <a:endParaRPr lang="en-US" dirty="0"/>
          </a:p>
        </p:txBody>
      </p:sp>
    </p:spTree>
    <p:extLst>
      <p:ext uri="{BB962C8B-B14F-4D97-AF65-F5344CB8AC3E}">
        <p14:creationId xmlns:p14="http://schemas.microsoft.com/office/powerpoint/2010/main" val="18347533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7706574" y="1844644"/>
            <a:ext cx="1007269" cy="1127156"/>
          </a:xfrm>
          <a:prstGeom prst="rect">
            <a:avLst/>
          </a:prstGeom>
        </p:spPr>
      </p:pic>
      <p:sp>
        <p:nvSpPr>
          <p:cNvPr id="8" name="Title 1">
            <a:extLst>
              <a:ext uri="{FF2B5EF4-FFF2-40B4-BE49-F238E27FC236}">
                <a16:creationId xmlns:a16="http://schemas.microsoft.com/office/drawing/2014/main" id="{2FA55713-9192-C047-9C4B-79250B366ED2}"/>
              </a:ext>
            </a:extLst>
          </p:cNvPr>
          <p:cNvSpPr>
            <a:spLocks noGrp="1"/>
          </p:cNvSpPr>
          <p:nvPr>
            <p:ph type="ctrTitle"/>
          </p:nvPr>
        </p:nvSpPr>
        <p:spPr>
          <a:xfrm>
            <a:off x="292595" y="762000"/>
            <a:ext cx="6542158" cy="451781"/>
          </a:xfrm>
        </p:spPr>
        <p:txBody>
          <a:bodyPr>
            <a:noAutofit/>
          </a:bodyPr>
          <a:lstStyle/>
          <a:p>
            <a:pPr algn="l">
              <a:lnSpc>
                <a:spcPts val="3750"/>
              </a:lnSpc>
            </a:pPr>
            <a:r>
              <a:rPr lang="en-US" sz="3300" b="1" dirty="0" smtClean="0">
                <a:solidFill>
                  <a:srgbClr val="002060"/>
                </a:solidFill>
                <a:latin typeface="Arial" panose="020B0604020202020204" pitchFamily="34" charset="0"/>
                <a:cs typeface="Arial" panose="020B0604020202020204" pitchFamily="34" charset="0"/>
              </a:rPr>
              <a:t>Today’s Speakers</a:t>
            </a:r>
            <a:endParaRPr lang="en-US" sz="3300" b="1" dirty="0">
              <a:solidFill>
                <a:srgbClr val="002060"/>
              </a:solidFill>
              <a:latin typeface="Arial" panose="020B0604020202020204" pitchFamily="34" charset="0"/>
              <a:cs typeface="Arial" panose="020B0604020202020204" pitchFamily="34" charset="0"/>
            </a:endParaRPr>
          </a:p>
        </p:txBody>
      </p:sp>
      <p:sp>
        <p:nvSpPr>
          <p:cNvPr id="9" name="Rectangle 8"/>
          <p:cNvSpPr/>
          <p:nvPr/>
        </p:nvSpPr>
        <p:spPr>
          <a:xfrm>
            <a:off x="454700" y="1752600"/>
            <a:ext cx="7897416" cy="3693319"/>
          </a:xfrm>
          <a:prstGeom prst="rect">
            <a:avLst/>
          </a:prstGeom>
        </p:spPr>
        <p:txBody>
          <a:bodyPr wrap="square">
            <a:spAutoFit/>
          </a:bodyPr>
          <a:lstStyle/>
          <a:p>
            <a:r>
              <a:rPr lang="en-US" b="1" dirty="0" smtClean="0">
                <a:solidFill>
                  <a:srgbClr val="002060"/>
                </a:solidFill>
                <a:latin typeface="Arial" panose="020B0604020202020204" pitchFamily="34" charset="0"/>
                <a:cs typeface="Arial" panose="020B0604020202020204" pitchFamily="34" charset="0"/>
              </a:rPr>
              <a:t>Host:		Wendy Peebles</a:t>
            </a:r>
            <a:r>
              <a:rPr lang="en-US" dirty="0" smtClean="0">
                <a:solidFill>
                  <a:srgbClr val="002060"/>
                </a:solidFill>
                <a:latin typeface="Arial" panose="020B0604020202020204" pitchFamily="34" charset="0"/>
                <a:cs typeface="Arial" panose="020B0604020202020204" pitchFamily="34" charset="0"/>
              </a:rPr>
              <a:t>, Lead Outreach Coordinator</a:t>
            </a:r>
            <a:endParaRPr lang="en-US" dirty="0">
              <a:solidFill>
                <a:srgbClr val="002060"/>
              </a:solidFill>
              <a:latin typeface="Arial" panose="020B0604020202020204" pitchFamily="34" charset="0"/>
              <a:cs typeface="Arial" panose="020B0604020202020204" pitchFamily="34" charset="0"/>
            </a:endParaRPr>
          </a:p>
          <a:p>
            <a:r>
              <a:rPr lang="en-US" dirty="0">
                <a:solidFill>
                  <a:srgbClr val="002060"/>
                </a:solidFill>
                <a:latin typeface="Arial" panose="020B0604020202020204" pitchFamily="34" charset="0"/>
                <a:cs typeface="Arial" panose="020B0604020202020204" pitchFamily="34" charset="0"/>
              </a:rPr>
              <a:t>		</a:t>
            </a:r>
            <a:r>
              <a:rPr lang="en-US" dirty="0" smtClean="0">
                <a:solidFill>
                  <a:srgbClr val="002060"/>
                </a:solidFill>
                <a:latin typeface="Arial" panose="020B0604020202020204" pitchFamily="34" charset="0"/>
                <a:cs typeface="Arial" panose="020B0604020202020204" pitchFamily="34" charset="0"/>
              </a:rPr>
              <a:t>Data User and Respondent Outreach</a:t>
            </a:r>
          </a:p>
          <a:p>
            <a:r>
              <a:rPr lang="en-US" dirty="0">
                <a:solidFill>
                  <a:srgbClr val="002060"/>
                </a:solidFill>
                <a:latin typeface="Arial" panose="020B0604020202020204" pitchFamily="34" charset="0"/>
                <a:cs typeface="Arial" panose="020B0604020202020204" pitchFamily="34" charset="0"/>
              </a:rPr>
              <a:t>	</a:t>
            </a:r>
            <a:r>
              <a:rPr lang="en-US" dirty="0" smtClean="0">
                <a:solidFill>
                  <a:srgbClr val="002060"/>
                </a:solidFill>
                <a:latin typeface="Arial" panose="020B0604020202020204" pitchFamily="34" charset="0"/>
                <a:cs typeface="Arial" panose="020B0604020202020204" pitchFamily="34" charset="0"/>
              </a:rPr>
              <a:t>	U.S</a:t>
            </a:r>
            <a:r>
              <a:rPr lang="en-US" dirty="0">
                <a:solidFill>
                  <a:srgbClr val="002060"/>
                </a:solidFill>
                <a:latin typeface="Arial" panose="020B0604020202020204" pitchFamily="34" charset="0"/>
                <a:cs typeface="Arial" panose="020B0604020202020204" pitchFamily="34" charset="0"/>
              </a:rPr>
              <a:t>. Census Bureau</a:t>
            </a:r>
          </a:p>
          <a:p>
            <a:endParaRPr lang="en-US" dirty="0">
              <a:solidFill>
                <a:srgbClr val="002060"/>
              </a:solidFill>
              <a:latin typeface="Arial" panose="020B0604020202020204" pitchFamily="34" charset="0"/>
              <a:cs typeface="Arial" panose="020B0604020202020204" pitchFamily="34" charset="0"/>
            </a:endParaRPr>
          </a:p>
          <a:p>
            <a:endParaRPr lang="en-US" dirty="0">
              <a:solidFill>
                <a:srgbClr val="002060"/>
              </a:solidFill>
              <a:latin typeface="Arial" panose="020B0604020202020204" pitchFamily="34" charset="0"/>
              <a:cs typeface="Arial" panose="020B0604020202020204" pitchFamily="34" charset="0"/>
            </a:endParaRPr>
          </a:p>
          <a:p>
            <a:r>
              <a:rPr lang="en-US" b="1" dirty="0">
                <a:solidFill>
                  <a:srgbClr val="002060"/>
                </a:solidFill>
                <a:latin typeface="Arial" panose="020B0604020202020204" pitchFamily="34" charset="0"/>
                <a:cs typeface="Arial" panose="020B0604020202020204" pitchFamily="34" charset="0"/>
              </a:rPr>
              <a:t>Presenters:	</a:t>
            </a:r>
            <a:r>
              <a:rPr lang="en-US" b="1" dirty="0" smtClean="0">
                <a:solidFill>
                  <a:srgbClr val="002060"/>
                </a:solidFill>
                <a:latin typeface="Arial" panose="020B0604020202020204" pitchFamily="34" charset="0"/>
                <a:cs typeface="Arial" panose="020B0604020202020204" pitchFamily="34" charset="0"/>
              </a:rPr>
              <a:t>Ashley </a:t>
            </a:r>
            <a:r>
              <a:rPr lang="en-US" b="1" dirty="0" err="1" smtClean="0">
                <a:solidFill>
                  <a:srgbClr val="002060"/>
                </a:solidFill>
                <a:latin typeface="Arial" panose="020B0604020202020204" pitchFamily="34" charset="0"/>
                <a:cs typeface="Arial" panose="020B0604020202020204" pitchFamily="34" charset="0"/>
              </a:rPr>
              <a:t>Albritton</a:t>
            </a:r>
            <a:r>
              <a:rPr lang="en-US" dirty="0" smtClean="0">
                <a:solidFill>
                  <a:srgbClr val="002060"/>
                </a:solidFill>
                <a:latin typeface="Arial" panose="020B0604020202020204" pitchFamily="34" charset="0"/>
                <a:cs typeface="Arial" panose="020B0604020202020204" pitchFamily="34" charset="0"/>
              </a:rPr>
              <a:t>, Statistician</a:t>
            </a:r>
            <a:endParaRPr lang="en-US" dirty="0">
              <a:solidFill>
                <a:srgbClr val="002060"/>
              </a:solidFill>
              <a:latin typeface="Arial" panose="020B0604020202020204" pitchFamily="34" charset="0"/>
              <a:cs typeface="Arial" panose="020B0604020202020204" pitchFamily="34" charset="0"/>
            </a:endParaRPr>
          </a:p>
          <a:p>
            <a:r>
              <a:rPr lang="en-US" dirty="0">
                <a:solidFill>
                  <a:srgbClr val="002060"/>
                </a:solidFill>
                <a:latin typeface="Arial" panose="020B0604020202020204" pitchFamily="34" charset="0"/>
                <a:cs typeface="Arial" panose="020B0604020202020204" pitchFamily="34" charset="0"/>
              </a:rPr>
              <a:t>		International Trade Indicator Micro Analysis Branch</a:t>
            </a:r>
          </a:p>
          <a:p>
            <a:r>
              <a:rPr lang="en-US" dirty="0" smtClean="0">
                <a:solidFill>
                  <a:srgbClr val="002060"/>
                </a:solidFill>
                <a:latin typeface="Arial" panose="020B0604020202020204" pitchFamily="34" charset="0"/>
                <a:cs typeface="Arial" panose="020B0604020202020204" pitchFamily="34" charset="0"/>
              </a:rPr>
              <a:t>		U.S. Census Bureau</a:t>
            </a:r>
            <a:endParaRPr lang="en-US" dirty="0">
              <a:solidFill>
                <a:srgbClr val="002060"/>
              </a:solidFill>
              <a:latin typeface="Arial" panose="020B0604020202020204" pitchFamily="34" charset="0"/>
              <a:cs typeface="Arial" panose="020B0604020202020204" pitchFamily="34" charset="0"/>
            </a:endParaRPr>
          </a:p>
          <a:p>
            <a:endParaRPr lang="en-US" dirty="0">
              <a:solidFill>
                <a:srgbClr val="002060"/>
              </a:solidFill>
              <a:latin typeface="Arial" panose="020B0604020202020204" pitchFamily="34" charset="0"/>
              <a:cs typeface="Arial" panose="020B0604020202020204" pitchFamily="34" charset="0"/>
            </a:endParaRPr>
          </a:p>
          <a:p>
            <a:r>
              <a:rPr lang="en-US" b="1" dirty="0">
                <a:solidFill>
                  <a:srgbClr val="002060"/>
                </a:solidFill>
                <a:latin typeface="Arial" panose="020B0604020202020204" pitchFamily="34" charset="0"/>
                <a:cs typeface="Arial" panose="020B0604020202020204" pitchFamily="34" charset="0"/>
              </a:rPr>
              <a:t>		</a:t>
            </a:r>
            <a:endParaRPr lang="en-US" b="1" dirty="0" smtClean="0">
              <a:solidFill>
                <a:srgbClr val="002060"/>
              </a:solidFill>
              <a:latin typeface="Arial" panose="020B0604020202020204" pitchFamily="34" charset="0"/>
              <a:cs typeface="Arial" panose="020B0604020202020204" pitchFamily="34" charset="0"/>
            </a:endParaRPr>
          </a:p>
          <a:p>
            <a:r>
              <a:rPr lang="en-US" b="1" dirty="0">
                <a:solidFill>
                  <a:srgbClr val="002060"/>
                </a:solidFill>
                <a:latin typeface="Arial" panose="020B0604020202020204" pitchFamily="34" charset="0"/>
                <a:cs typeface="Arial" panose="020B0604020202020204" pitchFamily="34" charset="0"/>
              </a:rPr>
              <a:t>	</a:t>
            </a:r>
            <a:r>
              <a:rPr lang="en-US" b="1" dirty="0" smtClean="0">
                <a:solidFill>
                  <a:srgbClr val="002060"/>
                </a:solidFill>
                <a:latin typeface="Arial" panose="020B0604020202020204" pitchFamily="34" charset="0"/>
                <a:cs typeface="Arial" panose="020B0604020202020204" pitchFamily="34" charset="0"/>
              </a:rPr>
              <a:t>	</a:t>
            </a:r>
            <a:r>
              <a:rPr lang="en-US" b="1" dirty="0" err="1" smtClean="0">
                <a:solidFill>
                  <a:srgbClr val="002060"/>
                </a:solidFill>
                <a:latin typeface="Arial" panose="020B0604020202020204" pitchFamily="34" charset="0"/>
                <a:cs typeface="Arial" panose="020B0604020202020204" pitchFamily="34" charset="0"/>
              </a:rPr>
              <a:t>Henock</a:t>
            </a:r>
            <a:r>
              <a:rPr lang="en-US" b="1" dirty="0" smtClean="0">
                <a:solidFill>
                  <a:srgbClr val="002060"/>
                </a:solidFill>
                <a:latin typeface="Arial" panose="020B0604020202020204" pitchFamily="34" charset="0"/>
                <a:cs typeface="Arial" panose="020B0604020202020204" pitchFamily="34" charset="0"/>
              </a:rPr>
              <a:t> </a:t>
            </a:r>
            <a:r>
              <a:rPr lang="en-US" b="1" dirty="0" err="1" smtClean="0">
                <a:solidFill>
                  <a:srgbClr val="002060"/>
                </a:solidFill>
                <a:latin typeface="Arial" panose="020B0604020202020204" pitchFamily="34" charset="0"/>
                <a:cs typeface="Arial" panose="020B0604020202020204" pitchFamily="34" charset="0"/>
              </a:rPr>
              <a:t>Kebede</a:t>
            </a:r>
            <a:r>
              <a:rPr lang="en-US" dirty="0" smtClean="0">
                <a:solidFill>
                  <a:srgbClr val="002060"/>
                </a:solidFill>
                <a:latin typeface="Arial" panose="020B0604020202020204" pitchFamily="34" charset="0"/>
                <a:cs typeface="Arial" panose="020B0604020202020204" pitchFamily="34" charset="0"/>
              </a:rPr>
              <a:t>, Section Chief</a:t>
            </a:r>
            <a:endParaRPr lang="en-US" dirty="0">
              <a:solidFill>
                <a:srgbClr val="002060"/>
              </a:solidFill>
              <a:latin typeface="Arial" panose="020B0604020202020204" pitchFamily="34" charset="0"/>
              <a:cs typeface="Arial" panose="020B0604020202020204" pitchFamily="34" charset="0"/>
            </a:endParaRPr>
          </a:p>
          <a:p>
            <a:r>
              <a:rPr lang="en-US" dirty="0">
                <a:solidFill>
                  <a:srgbClr val="002060"/>
                </a:solidFill>
                <a:latin typeface="Arial" panose="020B0604020202020204" pitchFamily="34" charset="0"/>
                <a:cs typeface="Arial" panose="020B0604020202020204" pitchFamily="34" charset="0"/>
              </a:rPr>
              <a:t>		International Trade Indicator Macro Analysis Branch 			U.S. Census </a:t>
            </a:r>
            <a:r>
              <a:rPr lang="en-US" dirty="0" smtClean="0">
                <a:solidFill>
                  <a:srgbClr val="002060"/>
                </a:solidFill>
                <a:latin typeface="Arial" panose="020B0604020202020204" pitchFamily="34" charset="0"/>
                <a:cs typeface="Arial" panose="020B0604020202020204" pitchFamily="34" charset="0"/>
              </a:rPr>
              <a:t>Bureau</a:t>
            </a:r>
            <a:endParaRPr lang="en-US" dirty="0">
              <a:solidFill>
                <a:srgbClr val="002060"/>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706BB9A8-69B7-45F8-AC74-37E59D7C88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5498924"/>
            <a:ext cx="2330607" cy="914400"/>
          </a:xfrm>
          <a:prstGeom prst="rect">
            <a:avLst/>
          </a:prstGeom>
        </p:spPr>
      </p:pic>
    </p:spTree>
    <p:extLst>
      <p:ext uri="{BB962C8B-B14F-4D97-AF65-F5344CB8AC3E}">
        <p14:creationId xmlns:p14="http://schemas.microsoft.com/office/powerpoint/2010/main" val="35434817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41666" y="12610"/>
            <a:ext cx="8697535" cy="892552"/>
          </a:xfrm>
          <a:prstGeom prst="rect">
            <a:avLst/>
          </a:prstGeom>
        </p:spPr>
        <p:txBody>
          <a:bodyPr wrap="square">
            <a:spAutoFit/>
          </a:bodyPr>
          <a:lstStyle/>
          <a:p>
            <a:r>
              <a:rPr lang="en-US" sz="2600" b="1" dirty="0">
                <a:solidFill>
                  <a:schemeClr val="bg1"/>
                </a:solidFill>
                <a:latin typeface="+mj-lt"/>
                <a:cs typeface="Helvetica" panose="020B0604020202020204" pitchFamily="34" charset="0"/>
              </a:rPr>
              <a:t>CTA2: Strengthen America’s Critical Mineral Supply Chains and Defense Industrial Base</a:t>
            </a:r>
          </a:p>
        </p:txBody>
      </p:sp>
      <p:sp>
        <p:nvSpPr>
          <p:cNvPr id="10" name="Rectangle 9">
            <a:extLst>
              <a:ext uri="{FF2B5EF4-FFF2-40B4-BE49-F238E27FC236}">
                <a16:creationId xmlns:a16="http://schemas.microsoft.com/office/drawing/2014/main" id="{F7D3AEA1-500D-44BE-985F-6AA9C9FF37F0}"/>
              </a:ext>
            </a:extLst>
          </p:cNvPr>
          <p:cNvSpPr/>
          <p:nvPr/>
        </p:nvSpPr>
        <p:spPr>
          <a:xfrm>
            <a:off x="141666" y="958334"/>
            <a:ext cx="8926134" cy="2585323"/>
          </a:xfrm>
          <a:prstGeom prst="rect">
            <a:avLst/>
          </a:prstGeom>
        </p:spPr>
        <p:txBody>
          <a:bodyPr wrap="square">
            <a:spAutoFit/>
          </a:bodyPr>
          <a:lstStyle/>
          <a:p>
            <a:r>
              <a:rPr lang="en-US" b="1" dirty="0"/>
              <a:t>Goal I: </a:t>
            </a:r>
            <a:r>
              <a:rPr lang="en-US" dirty="0"/>
              <a:t>Leverage critical mineral expertise from stakeholders outside of the Federal Government</a:t>
            </a:r>
          </a:p>
          <a:p>
            <a:endParaRPr lang="en-US" b="1" dirty="0"/>
          </a:p>
          <a:p>
            <a:r>
              <a:rPr lang="en-US" b="1" dirty="0"/>
              <a:t>Goal II: </a:t>
            </a:r>
            <a:r>
              <a:rPr lang="en-US" dirty="0"/>
              <a:t>Develop, expand, modernize, and sustain U.S. critical minerals downstream materials production capacity and supply chain resiliency</a:t>
            </a:r>
          </a:p>
          <a:p>
            <a:endParaRPr lang="en-US" b="1" dirty="0"/>
          </a:p>
          <a:p>
            <a:r>
              <a:rPr lang="en-US" b="1" dirty="0"/>
              <a:t>Goal III: </a:t>
            </a:r>
            <a:r>
              <a:rPr lang="en-US" dirty="0">
                <a:ea typeface="Calibri" panose="020F0502020204030204" pitchFamily="34" charset="0"/>
              </a:rPr>
              <a:t>Stabilize and strengthen the National Defense Stockpile’s abilities to respond rapidly to urgent and unanticipated military and essential civilian requirements during U.S. wartime and other national emergencies</a:t>
            </a:r>
          </a:p>
        </p:txBody>
      </p:sp>
      <p:pic>
        <p:nvPicPr>
          <p:cNvPr id="7" name="Picture 6"/>
          <p:cNvPicPr>
            <a:picLocks noChangeAspect="1"/>
          </p:cNvPicPr>
          <p:nvPr/>
        </p:nvPicPr>
        <p:blipFill>
          <a:blip r:embed="rId2"/>
          <a:stretch>
            <a:fillRect/>
          </a:stretch>
        </p:blipFill>
        <p:spPr>
          <a:xfrm>
            <a:off x="5722120" y="3729730"/>
            <a:ext cx="2095609" cy="2031326"/>
          </a:xfrm>
          <a:prstGeom prst="rect">
            <a:avLst/>
          </a:prstGeom>
        </p:spPr>
      </p:pic>
      <p:sp>
        <p:nvSpPr>
          <p:cNvPr id="13" name="Rectangle 12"/>
          <p:cNvSpPr/>
          <p:nvPr/>
        </p:nvSpPr>
        <p:spPr>
          <a:xfrm>
            <a:off x="4835770" y="5867400"/>
            <a:ext cx="4267200" cy="735871"/>
          </a:xfrm>
          <a:prstGeom prst="rect">
            <a:avLst/>
          </a:prstGeom>
        </p:spPr>
        <p:txBody>
          <a:bodyPr wrap="square">
            <a:normAutofit/>
          </a:bodyPr>
          <a:lstStyle/>
          <a:p>
            <a:r>
              <a:rPr lang="en-US" sz="1100" b="1" dirty="0">
                <a:solidFill>
                  <a:srgbClr val="000099"/>
                </a:solidFill>
              </a:rPr>
              <a:t>Germanium Space Qualified Solar Cell Manufacturing Improvement Program at 5N Plus in St. George UT. Funded by Defense Production Act Title III Program.</a:t>
            </a:r>
            <a:endParaRPr lang="en-US" sz="1100" dirty="0"/>
          </a:p>
        </p:txBody>
      </p:sp>
      <p:sp>
        <p:nvSpPr>
          <p:cNvPr id="2" name="Slide Number Placeholder 1"/>
          <p:cNvSpPr>
            <a:spLocks noGrp="1"/>
          </p:cNvSpPr>
          <p:nvPr>
            <p:ph type="sldNum" sz="quarter" idx="12"/>
          </p:nvPr>
        </p:nvSpPr>
        <p:spPr/>
        <p:txBody>
          <a:bodyPr/>
          <a:lstStyle/>
          <a:p>
            <a:fld id="{7FBD875D-11CA-4138-AC1D-D2EC141BCC80}" type="slidenum">
              <a:rPr lang="en-US" smtClean="0"/>
              <a:t>30</a:t>
            </a:fld>
            <a:endParaRPr lang="en-US" dirty="0"/>
          </a:p>
        </p:txBody>
      </p:sp>
      <p:grpSp>
        <p:nvGrpSpPr>
          <p:cNvPr id="11" name="Group 10">
            <a:extLst>
              <a:ext uri="{FF2B5EF4-FFF2-40B4-BE49-F238E27FC236}">
                <a16:creationId xmlns:a16="http://schemas.microsoft.com/office/drawing/2014/main" id="{437BF0BD-B2A7-46AD-9439-2D6514BCD81C}"/>
              </a:ext>
            </a:extLst>
          </p:cNvPr>
          <p:cNvGrpSpPr/>
          <p:nvPr/>
        </p:nvGrpSpPr>
        <p:grpSpPr>
          <a:xfrm>
            <a:off x="537229" y="3543657"/>
            <a:ext cx="3534470" cy="2323743"/>
            <a:chOff x="3886200" y="1981200"/>
            <a:chExt cx="4862512" cy="2901046"/>
          </a:xfrm>
        </p:grpSpPr>
        <p:pic>
          <p:nvPicPr>
            <p:cNvPr id="12" name="Picture 11">
              <a:extLst>
                <a:ext uri="{FF2B5EF4-FFF2-40B4-BE49-F238E27FC236}">
                  <a16:creationId xmlns:a16="http://schemas.microsoft.com/office/drawing/2014/main" id="{F70AE932-75A0-4F06-92D0-3ADA2AEEDEC0}"/>
                </a:ext>
              </a:extLst>
            </p:cNvPr>
            <p:cNvPicPr>
              <a:picLocks noChangeAspect="1"/>
            </p:cNvPicPr>
            <p:nvPr/>
          </p:nvPicPr>
          <p:blipFill>
            <a:blip r:embed="rId3"/>
            <a:stretch>
              <a:fillRect/>
            </a:stretch>
          </p:blipFill>
          <p:spPr>
            <a:xfrm>
              <a:off x="3886200" y="1981200"/>
              <a:ext cx="4857750" cy="1495425"/>
            </a:xfrm>
            <a:prstGeom prst="rect">
              <a:avLst/>
            </a:prstGeom>
          </p:spPr>
        </p:pic>
        <p:pic>
          <p:nvPicPr>
            <p:cNvPr id="14" name="Picture 13">
              <a:extLst>
                <a:ext uri="{FF2B5EF4-FFF2-40B4-BE49-F238E27FC236}">
                  <a16:creationId xmlns:a16="http://schemas.microsoft.com/office/drawing/2014/main" id="{BA85F450-A3F3-4F10-B27A-AF7E81E5331A}"/>
                </a:ext>
              </a:extLst>
            </p:cNvPr>
            <p:cNvPicPr>
              <a:picLocks noChangeAspect="1"/>
            </p:cNvPicPr>
            <p:nvPr/>
          </p:nvPicPr>
          <p:blipFill>
            <a:blip r:embed="rId4"/>
            <a:stretch>
              <a:fillRect/>
            </a:stretch>
          </p:blipFill>
          <p:spPr>
            <a:xfrm>
              <a:off x="3886200" y="3416831"/>
              <a:ext cx="4862512" cy="1465415"/>
            </a:xfrm>
            <a:prstGeom prst="rect">
              <a:avLst/>
            </a:prstGeom>
          </p:spPr>
        </p:pic>
      </p:grpSp>
      <p:sp>
        <p:nvSpPr>
          <p:cNvPr id="3" name="Rectangle 2">
            <a:extLst>
              <a:ext uri="{FF2B5EF4-FFF2-40B4-BE49-F238E27FC236}">
                <a16:creationId xmlns:a16="http://schemas.microsoft.com/office/drawing/2014/main" id="{21882436-92FF-456D-A233-5742FAEC8A84}"/>
              </a:ext>
            </a:extLst>
          </p:cNvPr>
          <p:cNvSpPr/>
          <p:nvPr/>
        </p:nvSpPr>
        <p:spPr>
          <a:xfrm>
            <a:off x="263770" y="5899666"/>
            <a:ext cx="4572000" cy="461665"/>
          </a:xfrm>
          <a:prstGeom prst="rect">
            <a:avLst/>
          </a:prstGeom>
        </p:spPr>
        <p:txBody>
          <a:bodyPr>
            <a:spAutoFit/>
          </a:bodyPr>
          <a:lstStyle/>
          <a:p>
            <a:r>
              <a:rPr lang="en-US" sz="1200" b="1" dirty="0">
                <a:solidFill>
                  <a:srgbClr val="000099"/>
                </a:solidFill>
              </a:rPr>
              <a:t>Beryllium Metal Pebble Plant at </a:t>
            </a:r>
            <a:r>
              <a:rPr lang="en-US" sz="1200" b="1" dirty="0" err="1">
                <a:solidFill>
                  <a:srgbClr val="000099"/>
                </a:solidFill>
              </a:rPr>
              <a:t>Materion</a:t>
            </a:r>
            <a:r>
              <a:rPr lang="en-US" sz="1200" b="1" dirty="0">
                <a:solidFill>
                  <a:srgbClr val="000099"/>
                </a:solidFill>
              </a:rPr>
              <a:t> in Elmore, OH. Funded by Defense Production Act Title III Program.</a:t>
            </a:r>
            <a:endParaRPr lang="en-US" sz="1200" b="1" dirty="0"/>
          </a:p>
        </p:txBody>
      </p:sp>
    </p:spTree>
    <p:extLst>
      <p:ext uri="{BB962C8B-B14F-4D97-AF65-F5344CB8AC3E}">
        <p14:creationId xmlns:p14="http://schemas.microsoft.com/office/powerpoint/2010/main" val="4544116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6710" y="-57027"/>
            <a:ext cx="8536771" cy="954107"/>
          </a:xfrm>
          <a:prstGeom prst="rect">
            <a:avLst/>
          </a:prstGeom>
        </p:spPr>
        <p:txBody>
          <a:bodyPr wrap="square">
            <a:spAutoFit/>
          </a:bodyPr>
          <a:lstStyle/>
          <a:p>
            <a:r>
              <a:rPr lang="en-US" sz="2800" b="1" dirty="0">
                <a:solidFill>
                  <a:schemeClr val="bg1"/>
                </a:solidFill>
                <a:latin typeface="+mj-lt"/>
                <a:cs typeface="Helvetica" panose="020B0604020202020204" pitchFamily="34" charset="0"/>
              </a:rPr>
              <a:t>CTA3: Enhance International Trade and Cooperation Related to Critical Minerals</a:t>
            </a:r>
          </a:p>
        </p:txBody>
      </p:sp>
      <p:sp>
        <p:nvSpPr>
          <p:cNvPr id="11" name="Rectangle 10"/>
          <p:cNvSpPr/>
          <p:nvPr/>
        </p:nvSpPr>
        <p:spPr>
          <a:xfrm>
            <a:off x="36710" y="944887"/>
            <a:ext cx="9107290" cy="1477328"/>
          </a:xfrm>
          <a:prstGeom prst="rect">
            <a:avLst/>
          </a:prstGeom>
        </p:spPr>
        <p:txBody>
          <a:bodyPr wrap="square">
            <a:spAutoFit/>
          </a:bodyPr>
          <a:lstStyle/>
          <a:p>
            <a:r>
              <a:rPr lang="en-US" b="1" dirty="0"/>
              <a:t>Goal I: </a:t>
            </a:r>
            <a:r>
              <a:rPr lang="en-US" dirty="0"/>
              <a:t>Increase international exchanges of information with partner nations to share best practices for trade and collaboration</a:t>
            </a:r>
          </a:p>
          <a:p>
            <a:endParaRPr lang="en-US" b="1" dirty="0">
              <a:latin typeface="+mj-lt"/>
            </a:endParaRPr>
          </a:p>
          <a:p>
            <a:r>
              <a:rPr lang="en-US" b="1" dirty="0">
                <a:latin typeface="+mj-lt"/>
              </a:rPr>
              <a:t>Summary of Recommendations</a:t>
            </a:r>
          </a:p>
          <a:p>
            <a:endParaRPr lang="en-US" b="1" dirty="0"/>
          </a:p>
        </p:txBody>
      </p:sp>
      <p:sp>
        <p:nvSpPr>
          <p:cNvPr id="14" name="Rectangle 13">
            <a:extLst>
              <a:ext uri="{FF2B5EF4-FFF2-40B4-BE49-F238E27FC236}">
                <a16:creationId xmlns:a16="http://schemas.microsoft.com/office/drawing/2014/main" id="{F7D3AEA1-500D-44BE-985F-6AA9C9FF37F0}"/>
              </a:ext>
            </a:extLst>
          </p:cNvPr>
          <p:cNvSpPr/>
          <p:nvPr/>
        </p:nvSpPr>
        <p:spPr>
          <a:xfrm>
            <a:off x="228600" y="2158663"/>
            <a:ext cx="4267200" cy="4375519"/>
          </a:xfrm>
          <a:prstGeom prst="rect">
            <a:avLst/>
          </a:prstGeom>
        </p:spPr>
        <p:txBody>
          <a:bodyPr wrap="square">
            <a:normAutofit/>
          </a:bodyPr>
          <a:lstStyle/>
          <a:p>
            <a:endParaRPr lang="en-US" sz="200" dirty="0"/>
          </a:p>
          <a:p>
            <a:pPr marL="285750" indent="-285750">
              <a:buFont typeface="Wingdings" panose="05000000000000000000" pitchFamily="2" charset="2"/>
              <a:buChar char="§"/>
            </a:pPr>
            <a:r>
              <a:rPr lang="en-US" sz="1600" dirty="0"/>
              <a:t>Continue and expand cooperation with interested partners such as Canada, Mexico, Australia, the European Union, Japan, and South Korea</a:t>
            </a:r>
          </a:p>
          <a:p>
            <a:pPr marL="285750" indent="-285750">
              <a:buFont typeface="Wingdings" panose="05000000000000000000" pitchFamily="2" charset="2"/>
              <a:buChar char="§"/>
            </a:pPr>
            <a:endParaRPr lang="en-US" sz="1600" dirty="0"/>
          </a:p>
          <a:p>
            <a:pPr marL="285750" indent="-285750">
              <a:buFont typeface="Wingdings" panose="05000000000000000000" pitchFamily="2" charset="2"/>
              <a:buChar char="§"/>
            </a:pPr>
            <a:r>
              <a:rPr lang="en-US" sz="1600" dirty="0"/>
              <a:t>Complete a best practice report by evaluating other countries’ approaches to private industry critical mineral supply chain issues</a:t>
            </a:r>
          </a:p>
          <a:p>
            <a:pPr marL="285750" indent="-285750">
              <a:buFont typeface="Wingdings" panose="05000000000000000000" pitchFamily="2" charset="2"/>
              <a:buChar char="§"/>
            </a:pPr>
            <a:endParaRPr lang="en-US" sz="1600" dirty="0"/>
          </a:p>
          <a:p>
            <a:pPr marL="285750" indent="-285750">
              <a:buFont typeface="Wingdings" panose="05000000000000000000" pitchFamily="2" charset="2"/>
              <a:buChar char="§"/>
            </a:pPr>
            <a:r>
              <a:rPr lang="en-US" sz="1600" dirty="0"/>
              <a:t>Establish accurate estimates of supply and demand of critical minerals through government to government cross-agency engagement</a:t>
            </a:r>
          </a:p>
          <a:p>
            <a:pPr marL="285750" indent="-285750">
              <a:buFont typeface="Wingdings" panose="05000000000000000000" pitchFamily="2" charset="2"/>
              <a:buChar char="§"/>
            </a:pPr>
            <a:endParaRPr lang="en-US" sz="1600" dirty="0">
              <a:latin typeface="Merriweather" panose="00000500000000000000" pitchFamily="2" charset="0"/>
            </a:endParaRPr>
          </a:p>
          <a:p>
            <a:endParaRPr lang="en-US" sz="1600" dirty="0"/>
          </a:p>
        </p:txBody>
      </p:sp>
      <p:pic>
        <p:nvPicPr>
          <p:cNvPr id="6" name="Picture 5"/>
          <p:cNvPicPr>
            <a:picLocks noChangeAspect="1"/>
          </p:cNvPicPr>
          <p:nvPr/>
        </p:nvPicPr>
        <p:blipFill>
          <a:blip r:embed="rId2"/>
          <a:stretch>
            <a:fillRect/>
          </a:stretch>
        </p:blipFill>
        <p:spPr>
          <a:xfrm>
            <a:off x="4426708" y="2322644"/>
            <a:ext cx="4391025" cy="2581275"/>
          </a:xfrm>
          <a:prstGeom prst="rect">
            <a:avLst/>
          </a:prstGeom>
        </p:spPr>
      </p:pic>
      <p:sp>
        <p:nvSpPr>
          <p:cNvPr id="8" name="TextBox 7"/>
          <p:cNvSpPr txBox="1"/>
          <p:nvPr/>
        </p:nvSpPr>
        <p:spPr>
          <a:xfrm>
            <a:off x="4305095" y="1803380"/>
            <a:ext cx="4572000" cy="480131"/>
          </a:xfrm>
          <a:prstGeom prst="rect">
            <a:avLst/>
          </a:prstGeom>
          <a:noFill/>
        </p:spPr>
        <p:txBody>
          <a:bodyPr wrap="square" rtlCol="0">
            <a:spAutoFit/>
          </a:bodyPr>
          <a:lstStyle/>
          <a:p>
            <a:pPr>
              <a:lnSpc>
                <a:spcPct val="90000"/>
              </a:lnSpc>
            </a:pPr>
            <a:r>
              <a:rPr lang="en-US" sz="1400" b="1" dirty="0">
                <a:latin typeface="+mj-lt"/>
              </a:rPr>
              <a:t>Combined net import reliance for North America by commodity. </a:t>
            </a:r>
          </a:p>
        </p:txBody>
      </p:sp>
      <p:pic>
        <p:nvPicPr>
          <p:cNvPr id="9" name="Picture 8"/>
          <p:cNvPicPr>
            <a:picLocks noChangeAspect="1"/>
          </p:cNvPicPr>
          <p:nvPr/>
        </p:nvPicPr>
        <p:blipFill>
          <a:blip r:embed="rId3"/>
          <a:stretch>
            <a:fillRect/>
          </a:stretch>
        </p:blipFill>
        <p:spPr>
          <a:xfrm>
            <a:off x="4469219" y="5029200"/>
            <a:ext cx="4419599" cy="1177422"/>
          </a:xfrm>
          <a:prstGeom prst="rect">
            <a:avLst/>
          </a:prstGeom>
        </p:spPr>
      </p:pic>
      <p:sp>
        <p:nvSpPr>
          <p:cNvPr id="2" name="Slide Number Placeholder 1"/>
          <p:cNvSpPr>
            <a:spLocks noGrp="1"/>
          </p:cNvSpPr>
          <p:nvPr>
            <p:ph type="sldNum" sz="quarter" idx="12"/>
          </p:nvPr>
        </p:nvSpPr>
        <p:spPr/>
        <p:txBody>
          <a:bodyPr/>
          <a:lstStyle/>
          <a:p>
            <a:fld id="{7FBD875D-11CA-4138-AC1D-D2EC141BCC80}" type="slidenum">
              <a:rPr lang="en-US" smtClean="0"/>
              <a:t>31</a:t>
            </a:fld>
            <a:endParaRPr lang="en-US" dirty="0"/>
          </a:p>
        </p:txBody>
      </p:sp>
    </p:spTree>
    <p:extLst>
      <p:ext uri="{BB962C8B-B14F-4D97-AF65-F5344CB8AC3E}">
        <p14:creationId xmlns:p14="http://schemas.microsoft.com/office/powerpoint/2010/main" val="32395694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6710" y="-76200"/>
            <a:ext cx="8536771" cy="954107"/>
          </a:xfrm>
          <a:prstGeom prst="rect">
            <a:avLst/>
          </a:prstGeom>
        </p:spPr>
        <p:txBody>
          <a:bodyPr wrap="square">
            <a:spAutoFit/>
          </a:bodyPr>
          <a:lstStyle/>
          <a:p>
            <a:r>
              <a:rPr lang="en-US" sz="2800" b="1" dirty="0">
                <a:solidFill>
                  <a:schemeClr val="bg1"/>
                </a:solidFill>
                <a:latin typeface="+mj-lt"/>
                <a:cs typeface="Helvetica" panose="020B0604020202020204" pitchFamily="34" charset="0"/>
              </a:rPr>
              <a:t>CTA3: Enhance International Trade and Cooperation Related to Critical Minerals</a:t>
            </a:r>
          </a:p>
        </p:txBody>
      </p:sp>
      <p:sp>
        <p:nvSpPr>
          <p:cNvPr id="11" name="Rectangle 10"/>
          <p:cNvSpPr/>
          <p:nvPr/>
        </p:nvSpPr>
        <p:spPr>
          <a:xfrm>
            <a:off x="36710" y="944887"/>
            <a:ext cx="9107290" cy="1754326"/>
          </a:xfrm>
          <a:prstGeom prst="rect">
            <a:avLst/>
          </a:prstGeom>
        </p:spPr>
        <p:txBody>
          <a:bodyPr wrap="square">
            <a:spAutoFit/>
          </a:bodyPr>
          <a:lstStyle/>
          <a:p>
            <a:r>
              <a:rPr lang="en-US" b="1" dirty="0">
                <a:cs typeface="Helvetica" panose="020B0604020202020204" pitchFamily="34" charset="0"/>
              </a:rPr>
              <a:t>Goal II: </a:t>
            </a:r>
            <a:r>
              <a:rPr lang="en-US" dirty="0">
                <a:cs typeface="Helvetica" panose="020B0604020202020204" pitchFamily="34" charset="0"/>
              </a:rPr>
              <a:t>Secure access to critical minerals through trade and investment with international partners, while ensuring that foreign trade practices do not harm U.S. industries</a:t>
            </a:r>
          </a:p>
          <a:p>
            <a:endParaRPr lang="en-US" b="1" dirty="0">
              <a:latin typeface="Helvetica" panose="020B0604020202020204" pitchFamily="34" charset="0"/>
              <a:cs typeface="Helvetica" panose="020B0604020202020204" pitchFamily="34" charset="0"/>
            </a:endParaRPr>
          </a:p>
          <a:p>
            <a:endParaRPr lang="en-US" b="1" dirty="0">
              <a:latin typeface="Helvetica" panose="020B0604020202020204" pitchFamily="34" charset="0"/>
              <a:cs typeface="Helvetica" panose="020B0604020202020204" pitchFamily="34" charset="0"/>
            </a:endParaRPr>
          </a:p>
          <a:p>
            <a:r>
              <a:rPr lang="en-US" b="1" dirty="0">
                <a:cs typeface="Helvetica" panose="020B0604020202020204" pitchFamily="34" charset="0"/>
              </a:rPr>
              <a:t>Summary of Recommendations</a:t>
            </a:r>
          </a:p>
          <a:p>
            <a:endParaRPr lang="en-US" b="1" dirty="0"/>
          </a:p>
        </p:txBody>
      </p:sp>
      <p:sp>
        <p:nvSpPr>
          <p:cNvPr id="14" name="Rectangle 13">
            <a:extLst>
              <a:ext uri="{FF2B5EF4-FFF2-40B4-BE49-F238E27FC236}">
                <a16:creationId xmlns:a16="http://schemas.microsoft.com/office/drawing/2014/main" id="{F7D3AEA1-500D-44BE-985F-6AA9C9FF37F0}"/>
              </a:ext>
            </a:extLst>
          </p:cNvPr>
          <p:cNvSpPr/>
          <p:nvPr/>
        </p:nvSpPr>
        <p:spPr>
          <a:xfrm>
            <a:off x="152400" y="2470758"/>
            <a:ext cx="4267200" cy="4375519"/>
          </a:xfrm>
          <a:prstGeom prst="rect">
            <a:avLst/>
          </a:prstGeom>
        </p:spPr>
        <p:txBody>
          <a:bodyPr wrap="square">
            <a:normAutofit/>
          </a:bodyPr>
          <a:lstStyle/>
          <a:p>
            <a:endParaRPr lang="en-US" sz="200" dirty="0"/>
          </a:p>
          <a:p>
            <a:pPr marL="285750" indent="-285750">
              <a:buFont typeface="Wingdings" panose="05000000000000000000" pitchFamily="2" charset="2"/>
              <a:buChar char="§"/>
            </a:pPr>
            <a:r>
              <a:rPr lang="en-US" dirty="0"/>
              <a:t>Leverage existing and future acquisition and procurement agreements to reduce U.S. critical mineral supply chain vulnerabilities</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Monitor barriers to critical mineral trade and investment and seek to remove such barriers when they arise</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Use international trade agreements to challenge unlawful or otherwise unfair trading practices of foreign countries, where applicable</a:t>
            </a:r>
          </a:p>
          <a:p>
            <a:pPr marL="285750" indent="-285750">
              <a:buFont typeface="Wingdings" panose="05000000000000000000" pitchFamily="2" charset="2"/>
              <a:buChar char="§"/>
            </a:pPr>
            <a:endParaRPr lang="en-US" sz="1600" dirty="0">
              <a:latin typeface="Merriweather" panose="00000500000000000000" pitchFamily="2" charset="0"/>
            </a:endParaRPr>
          </a:p>
          <a:p>
            <a:endParaRPr lang="en-US" sz="1600" dirty="0"/>
          </a:p>
        </p:txBody>
      </p:sp>
      <p:pic>
        <p:nvPicPr>
          <p:cNvPr id="2" name="Picture 1"/>
          <p:cNvPicPr>
            <a:picLocks noChangeAspect="1"/>
          </p:cNvPicPr>
          <p:nvPr/>
        </p:nvPicPr>
        <p:blipFill>
          <a:blip r:embed="rId2"/>
          <a:stretch>
            <a:fillRect/>
          </a:stretch>
        </p:blipFill>
        <p:spPr>
          <a:xfrm>
            <a:off x="4305095" y="2470758"/>
            <a:ext cx="4747727" cy="3276600"/>
          </a:xfrm>
          <a:prstGeom prst="rect">
            <a:avLst/>
          </a:prstGeom>
        </p:spPr>
      </p:pic>
      <p:sp>
        <p:nvSpPr>
          <p:cNvPr id="3" name="Slide Number Placeholder 2"/>
          <p:cNvSpPr>
            <a:spLocks noGrp="1"/>
          </p:cNvSpPr>
          <p:nvPr>
            <p:ph type="sldNum" sz="quarter" idx="12"/>
          </p:nvPr>
        </p:nvSpPr>
        <p:spPr/>
        <p:txBody>
          <a:bodyPr/>
          <a:lstStyle/>
          <a:p>
            <a:fld id="{7FBD875D-11CA-4138-AC1D-D2EC141BCC80}" type="slidenum">
              <a:rPr lang="en-US" smtClean="0"/>
              <a:t>32</a:t>
            </a:fld>
            <a:endParaRPr lang="en-US" dirty="0"/>
          </a:p>
        </p:txBody>
      </p:sp>
    </p:spTree>
    <p:extLst>
      <p:ext uri="{BB962C8B-B14F-4D97-AF65-F5344CB8AC3E}">
        <p14:creationId xmlns:p14="http://schemas.microsoft.com/office/powerpoint/2010/main" val="8591976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1035" y="-9220"/>
            <a:ext cx="8802490" cy="954107"/>
          </a:xfrm>
          <a:prstGeom prst="rect">
            <a:avLst/>
          </a:prstGeom>
        </p:spPr>
        <p:txBody>
          <a:bodyPr wrap="square">
            <a:spAutoFit/>
          </a:bodyPr>
          <a:lstStyle/>
          <a:p>
            <a:r>
              <a:rPr lang="en-US" sz="2800" b="1" dirty="0">
                <a:solidFill>
                  <a:schemeClr val="bg1"/>
                </a:solidFill>
                <a:latin typeface="+mj-lt"/>
                <a:cs typeface="Helvetica" panose="020B0604020202020204" pitchFamily="34" charset="0"/>
              </a:rPr>
              <a:t>CTA4: Improve Understanding of Domestic Critical Mineral Resources </a:t>
            </a:r>
          </a:p>
        </p:txBody>
      </p:sp>
      <p:sp>
        <p:nvSpPr>
          <p:cNvPr id="11" name="Rectangle 10"/>
          <p:cNvSpPr/>
          <p:nvPr/>
        </p:nvSpPr>
        <p:spPr>
          <a:xfrm>
            <a:off x="36710" y="944887"/>
            <a:ext cx="9107290" cy="2585323"/>
          </a:xfrm>
          <a:prstGeom prst="rect">
            <a:avLst/>
          </a:prstGeom>
        </p:spPr>
        <p:txBody>
          <a:bodyPr wrap="square">
            <a:spAutoFit/>
          </a:bodyPr>
          <a:lstStyle/>
          <a:p>
            <a:r>
              <a:rPr lang="en-US" b="1" dirty="0"/>
              <a:t>Goal I: </a:t>
            </a:r>
            <a:r>
              <a:rPr lang="en-US" dirty="0"/>
              <a:t>Use critical mineral supply and demand data to develop metric to enable commodity specific mitigation strategies</a:t>
            </a:r>
          </a:p>
          <a:p>
            <a:endParaRPr lang="en-US" b="1" dirty="0"/>
          </a:p>
          <a:p>
            <a:r>
              <a:rPr lang="en-US" b="1" dirty="0"/>
              <a:t>Goal II: </a:t>
            </a:r>
            <a:r>
              <a:rPr lang="en-US" dirty="0"/>
              <a:t>Conduct critical mineral resource assessments for byproducts, conventional, and unconventional sources</a:t>
            </a:r>
          </a:p>
          <a:p>
            <a:endParaRPr lang="en-US" dirty="0"/>
          </a:p>
          <a:p>
            <a:r>
              <a:rPr lang="en-US" b="1" dirty="0"/>
              <a:t>Goal III: </a:t>
            </a:r>
            <a:r>
              <a:rPr lang="en-US" dirty="0"/>
              <a:t>Improve the geophysical, geological, topographic, and bathymetric mapping of the United States and associated coastal and ocean territory</a:t>
            </a:r>
          </a:p>
          <a:p>
            <a:endParaRPr lang="en-US" b="1" dirty="0"/>
          </a:p>
        </p:txBody>
      </p:sp>
      <p:pic>
        <p:nvPicPr>
          <p:cNvPr id="5" name="Picture 4"/>
          <p:cNvPicPr>
            <a:picLocks noChangeAspect="1"/>
          </p:cNvPicPr>
          <p:nvPr/>
        </p:nvPicPr>
        <p:blipFill>
          <a:blip r:embed="rId2"/>
          <a:stretch>
            <a:fillRect/>
          </a:stretch>
        </p:blipFill>
        <p:spPr>
          <a:xfrm>
            <a:off x="5937688" y="3105840"/>
            <a:ext cx="2423135" cy="3142560"/>
          </a:xfrm>
          <a:prstGeom prst="rect">
            <a:avLst/>
          </a:prstGeom>
        </p:spPr>
      </p:pic>
      <p:sp>
        <p:nvSpPr>
          <p:cNvPr id="2" name="Slide Number Placeholder 1"/>
          <p:cNvSpPr>
            <a:spLocks noGrp="1"/>
          </p:cNvSpPr>
          <p:nvPr>
            <p:ph type="sldNum" sz="quarter" idx="12"/>
          </p:nvPr>
        </p:nvSpPr>
        <p:spPr/>
        <p:txBody>
          <a:bodyPr/>
          <a:lstStyle/>
          <a:p>
            <a:fld id="{7FBD875D-11CA-4138-AC1D-D2EC141BCC80}" type="slidenum">
              <a:rPr lang="en-US" smtClean="0"/>
              <a:t>33</a:t>
            </a:fld>
            <a:endParaRPr lang="en-US" dirty="0"/>
          </a:p>
        </p:txBody>
      </p:sp>
      <p:pic>
        <p:nvPicPr>
          <p:cNvPr id="7" name="Picture 6">
            <a:extLst>
              <a:ext uri="{FF2B5EF4-FFF2-40B4-BE49-F238E27FC236}">
                <a16:creationId xmlns:a16="http://schemas.microsoft.com/office/drawing/2014/main" id="{164C349B-4510-4680-BEFD-0264AA796062}"/>
              </a:ext>
            </a:extLst>
          </p:cNvPr>
          <p:cNvPicPr>
            <a:picLocks noChangeAspect="1"/>
          </p:cNvPicPr>
          <p:nvPr/>
        </p:nvPicPr>
        <p:blipFill>
          <a:blip r:embed="rId3"/>
          <a:stretch>
            <a:fillRect/>
          </a:stretch>
        </p:blipFill>
        <p:spPr>
          <a:xfrm>
            <a:off x="977077" y="3267687"/>
            <a:ext cx="4020245" cy="3513577"/>
          </a:xfrm>
          <a:prstGeom prst="rect">
            <a:avLst/>
          </a:prstGeom>
        </p:spPr>
      </p:pic>
    </p:spTree>
    <p:extLst>
      <p:ext uri="{BB962C8B-B14F-4D97-AF65-F5344CB8AC3E}">
        <p14:creationId xmlns:p14="http://schemas.microsoft.com/office/powerpoint/2010/main" val="31707940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24633" y="1981092"/>
            <a:ext cx="2709544" cy="4419708"/>
            <a:chOff x="304797" y="2133600"/>
            <a:chExt cx="2831884" cy="5172194"/>
          </a:xfrm>
        </p:grpSpPr>
        <p:sp>
          <p:nvSpPr>
            <p:cNvPr id="7" name="Rectangle 6"/>
            <p:cNvSpPr/>
            <p:nvPr/>
          </p:nvSpPr>
          <p:spPr>
            <a:xfrm>
              <a:off x="304800" y="2133600"/>
              <a:ext cx="2743200" cy="5172194"/>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anose="020B0604020202020204" pitchFamily="34" charset="0"/>
                <a:cs typeface="Helvetica" panose="020B0604020202020204" pitchFamily="34" charset="0"/>
              </a:endParaRPr>
            </a:p>
          </p:txBody>
        </p:sp>
        <p:sp>
          <p:nvSpPr>
            <p:cNvPr id="8" name="Pentagon 7"/>
            <p:cNvSpPr/>
            <p:nvPr/>
          </p:nvSpPr>
          <p:spPr>
            <a:xfrm rot="5400000">
              <a:off x="1447798" y="990600"/>
              <a:ext cx="457199" cy="2743202"/>
            </a:xfrm>
            <a:prstGeom prst="homePlate">
              <a:avLst>
                <a:gd name="adj" fmla="val 495"/>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a:latin typeface="+mj-lt"/>
                  <a:cs typeface="Helvetica" panose="020B0604020202020204" pitchFamily="34" charset="0"/>
                </a:rPr>
                <a:t>Federal Estate</a:t>
              </a:r>
            </a:p>
          </p:txBody>
        </p:sp>
        <p:sp>
          <p:nvSpPr>
            <p:cNvPr id="9" name="TextBox 8"/>
            <p:cNvSpPr txBox="1"/>
            <p:nvPr/>
          </p:nvSpPr>
          <p:spPr>
            <a:xfrm>
              <a:off x="304798" y="2660074"/>
              <a:ext cx="2831883" cy="3556330"/>
            </a:xfrm>
            <a:prstGeom prst="rect">
              <a:avLst/>
            </a:prstGeom>
            <a:noFill/>
          </p:spPr>
          <p:txBody>
            <a:bodyPr wrap="square" rtlCol="0">
              <a:spAutoFit/>
            </a:bodyPr>
            <a:lstStyle/>
            <a:p>
              <a:r>
                <a:rPr lang="en-US" sz="1600" b="1" dirty="0">
                  <a:cs typeface="Helvetica" panose="020B0604020202020204" pitchFamily="34" charset="0"/>
                </a:rPr>
                <a:t>Key Stats:</a:t>
              </a:r>
            </a:p>
            <a:p>
              <a:endParaRPr lang="en-US" sz="1600" b="1" dirty="0">
                <a:cs typeface="Helvetica" panose="020B0604020202020204" pitchFamily="34" charset="0"/>
              </a:endParaRPr>
            </a:p>
            <a:p>
              <a:pPr marL="112713" indent="-112713">
                <a:spcAft>
                  <a:spcPts val="1200"/>
                </a:spcAft>
                <a:buFont typeface="Wingdings" panose="05000000000000000000" pitchFamily="2" charset="2"/>
                <a:buChar char="§"/>
              </a:pPr>
              <a:r>
                <a:rPr lang="en-US" sz="1400" dirty="0">
                  <a:solidFill>
                    <a:srgbClr val="222222"/>
                  </a:solidFill>
                </a:rPr>
                <a:t>BLM manages more than 700 million acres of onshore subsurface mineral estate and 245 million acres of surface estate </a:t>
              </a:r>
            </a:p>
            <a:p>
              <a:pPr marL="112713" indent="-112713">
                <a:spcAft>
                  <a:spcPts val="1200"/>
                </a:spcAft>
                <a:buFont typeface="Wingdings" panose="05000000000000000000" pitchFamily="2" charset="2"/>
                <a:buChar char="§"/>
              </a:pPr>
              <a:r>
                <a:rPr lang="en-US" sz="1400" dirty="0">
                  <a:solidFill>
                    <a:srgbClr val="222222"/>
                  </a:solidFill>
                </a:rPr>
                <a:t>USFS manages 190 million acres of surface estate. </a:t>
              </a:r>
            </a:p>
            <a:p>
              <a:pPr marL="112713" indent="-112713">
                <a:spcAft>
                  <a:spcPts val="1200"/>
                </a:spcAft>
                <a:buFont typeface="Wingdings" panose="05000000000000000000" pitchFamily="2" charset="2"/>
                <a:buChar char="§"/>
              </a:pPr>
              <a:r>
                <a:rPr lang="en-US" sz="1400" dirty="0">
                  <a:solidFill>
                    <a:srgbClr val="222222"/>
                  </a:solidFill>
                </a:rPr>
                <a:t>More than 50% of the federal mineral estate is closed to mining.</a:t>
              </a:r>
            </a:p>
            <a:p>
              <a:pPr marL="112713" indent="-112713">
                <a:spcAft>
                  <a:spcPts val="1200"/>
                </a:spcAft>
                <a:buFont typeface="Wingdings" panose="05000000000000000000" pitchFamily="2" charset="2"/>
                <a:buChar char="§"/>
              </a:pPr>
              <a:r>
                <a:rPr lang="en-US" sz="1400" dirty="0">
                  <a:solidFill>
                    <a:srgbClr val="222222"/>
                  </a:solidFill>
                </a:rPr>
                <a:t>Mining impacts approximately 0.10% of the surface.</a:t>
              </a:r>
            </a:p>
          </p:txBody>
        </p:sp>
      </p:grpSp>
      <p:sp>
        <p:nvSpPr>
          <p:cNvPr id="16" name="Rectangle 15"/>
          <p:cNvSpPr/>
          <p:nvPr/>
        </p:nvSpPr>
        <p:spPr>
          <a:xfrm>
            <a:off x="141665" y="64375"/>
            <a:ext cx="8536771" cy="757130"/>
          </a:xfrm>
          <a:prstGeom prst="rect">
            <a:avLst/>
          </a:prstGeom>
        </p:spPr>
        <p:txBody>
          <a:bodyPr wrap="square">
            <a:spAutoFit/>
          </a:bodyPr>
          <a:lstStyle/>
          <a:p>
            <a:pPr>
              <a:lnSpc>
                <a:spcPct val="90000"/>
              </a:lnSpc>
            </a:pPr>
            <a:r>
              <a:rPr lang="en-US" sz="2400" b="1" dirty="0">
                <a:solidFill>
                  <a:schemeClr val="bg1"/>
                </a:solidFill>
                <a:latin typeface="+mj-lt"/>
                <a:cs typeface="Helvetica" panose="020B0604020202020204" pitchFamily="34" charset="0"/>
              </a:rPr>
              <a:t>CTA5:</a:t>
            </a:r>
            <a:r>
              <a:rPr lang="en-US" sz="2400" b="1" dirty="0">
                <a:solidFill>
                  <a:schemeClr val="bg1"/>
                </a:solidFill>
                <a:latin typeface="+mj-lt"/>
              </a:rPr>
              <a:t> Improve Access to Domestic Critical Mineral Resources on Federal Lands and Reduce Federal Permitting Timeframes</a:t>
            </a:r>
          </a:p>
        </p:txBody>
      </p:sp>
      <p:pic>
        <p:nvPicPr>
          <p:cNvPr id="2" name="Picture 1"/>
          <p:cNvPicPr>
            <a:picLocks noChangeAspect="1"/>
          </p:cNvPicPr>
          <p:nvPr/>
        </p:nvPicPr>
        <p:blipFill>
          <a:blip r:embed="rId2"/>
          <a:stretch>
            <a:fillRect/>
          </a:stretch>
        </p:blipFill>
        <p:spPr>
          <a:xfrm>
            <a:off x="3346854" y="3680428"/>
            <a:ext cx="3537371" cy="2720372"/>
          </a:xfrm>
          <a:prstGeom prst="rect">
            <a:avLst/>
          </a:prstGeom>
        </p:spPr>
      </p:pic>
      <p:sp>
        <p:nvSpPr>
          <p:cNvPr id="3" name="Slide Number Placeholder 2"/>
          <p:cNvSpPr>
            <a:spLocks noGrp="1"/>
          </p:cNvSpPr>
          <p:nvPr>
            <p:ph type="sldNum" sz="quarter" idx="12"/>
          </p:nvPr>
        </p:nvSpPr>
        <p:spPr/>
        <p:txBody>
          <a:bodyPr/>
          <a:lstStyle/>
          <a:p>
            <a:fld id="{7FBD875D-11CA-4138-AC1D-D2EC141BCC80}" type="slidenum">
              <a:rPr lang="en-US" smtClean="0"/>
              <a:t>34</a:t>
            </a:fld>
            <a:endParaRPr lang="en-US" dirty="0"/>
          </a:p>
        </p:txBody>
      </p:sp>
      <p:pic>
        <p:nvPicPr>
          <p:cNvPr id="10" name="Picture 9">
            <a:extLst>
              <a:ext uri="{FF2B5EF4-FFF2-40B4-BE49-F238E27FC236}">
                <a16:creationId xmlns:a16="http://schemas.microsoft.com/office/drawing/2014/main" id="{7C9AC402-8BF2-4AD4-B731-5A1D118DB479}"/>
              </a:ext>
            </a:extLst>
          </p:cNvPr>
          <p:cNvPicPr>
            <a:picLocks noChangeAspect="1"/>
          </p:cNvPicPr>
          <p:nvPr/>
        </p:nvPicPr>
        <p:blipFill>
          <a:blip r:embed="rId3"/>
          <a:stretch>
            <a:fillRect/>
          </a:stretch>
        </p:blipFill>
        <p:spPr>
          <a:xfrm>
            <a:off x="4781550" y="1470584"/>
            <a:ext cx="4037814" cy="2150874"/>
          </a:xfrm>
          <a:prstGeom prst="rect">
            <a:avLst/>
          </a:prstGeom>
        </p:spPr>
      </p:pic>
      <p:sp>
        <p:nvSpPr>
          <p:cNvPr id="11" name="Rectangle 10">
            <a:extLst>
              <a:ext uri="{FF2B5EF4-FFF2-40B4-BE49-F238E27FC236}">
                <a16:creationId xmlns:a16="http://schemas.microsoft.com/office/drawing/2014/main" id="{5298CCDF-4021-42A4-84F1-D81F6B307C56}"/>
              </a:ext>
            </a:extLst>
          </p:cNvPr>
          <p:cNvSpPr/>
          <p:nvPr/>
        </p:nvSpPr>
        <p:spPr>
          <a:xfrm>
            <a:off x="36710" y="944887"/>
            <a:ext cx="9107290" cy="1200329"/>
          </a:xfrm>
          <a:prstGeom prst="rect">
            <a:avLst/>
          </a:prstGeom>
        </p:spPr>
        <p:txBody>
          <a:bodyPr wrap="square">
            <a:spAutoFit/>
          </a:bodyPr>
          <a:lstStyle/>
          <a:p>
            <a:r>
              <a:rPr lang="en-US" b="1" dirty="0">
                <a:latin typeface="+mj-lt"/>
              </a:rPr>
              <a:t>Goal: </a:t>
            </a:r>
            <a:r>
              <a:rPr lang="en-US" dirty="0">
                <a:latin typeface="+mj-lt"/>
              </a:rPr>
              <a:t>Revise land-use planning, review land withdrawals and travel management plans, evaluate NEPA and other regulations to improve timeliness</a:t>
            </a:r>
          </a:p>
          <a:p>
            <a:endParaRPr lang="en-US" b="1" dirty="0">
              <a:latin typeface="+mj-lt"/>
            </a:endParaRPr>
          </a:p>
          <a:p>
            <a:endParaRPr lang="en-US" b="1" dirty="0"/>
          </a:p>
        </p:txBody>
      </p:sp>
    </p:spTree>
    <p:extLst>
      <p:ext uri="{BB962C8B-B14F-4D97-AF65-F5344CB8AC3E}">
        <p14:creationId xmlns:p14="http://schemas.microsoft.com/office/powerpoint/2010/main" val="30250187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21969" y="175446"/>
            <a:ext cx="8536771" cy="861774"/>
          </a:xfrm>
          <a:prstGeom prst="rect">
            <a:avLst/>
          </a:prstGeom>
        </p:spPr>
        <p:txBody>
          <a:bodyPr wrap="square">
            <a:spAutoFit/>
          </a:bodyPr>
          <a:lstStyle/>
          <a:p>
            <a:r>
              <a:rPr lang="en-US" sz="3000" b="1" dirty="0">
                <a:solidFill>
                  <a:schemeClr val="bg1"/>
                </a:solidFill>
                <a:latin typeface="+mj-lt"/>
                <a:cs typeface="Helvetica" panose="020B0604020202020204" pitchFamily="34" charset="0"/>
              </a:rPr>
              <a:t>CTA6: </a:t>
            </a:r>
            <a:r>
              <a:rPr lang="en-US" sz="3000" b="1" dirty="0">
                <a:solidFill>
                  <a:schemeClr val="bg1"/>
                </a:solidFill>
                <a:latin typeface="+mj-lt"/>
              </a:rPr>
              <a:t>Grow the American Critical Minerals Workforce</a:t>
            </a:r>
          </a:p>
          <a:p>
            <a:endParaRPr lang="en-US" sz="2000" dirty="0">
              <a:solidFill>
                <a:schemeClr val="bg1"/>
              </a:solidFill>
              <a:latin typeface="Merriweather" panose="00000500000000000000" pitchFamily="2" charset="0"/>
              <a:cs typeface="Helvetica" panose="020B0604020202020204" pitchFamily="34" charset="0"/>
            </a:endParaRPr>
          </a:p>
        </p:txBody>
      </p:sp>
      <p:sp>
        <p:nvSpPr>
          <p:cNvPr id="11" name="Rectangle 10"/>
          <p:cNvSpPr/>
          <p:nvPr/>
        </p:nvSpPr>
        <p:spPr>
          <a:xfrm>
            <a:off x="18355" y="855114"/>
            <a:ext cx="9107290" cy="2277547"/>
          </a:xfrm>
          <a:prstGeom prst="rect">
            <a:avLst/>
          </a:prstGeom>
        </p:spPr>
        <p:txBody>
          <a:bodyPr wrap="square">
            <a:spAutoFit/>
          </a:bodyPr>
          <a:lstStyle/>
          <a:p>
            <a:r>
              <a:rPr lang="en-US" b="1" dirty="0"/>
              <a:t>Goal I: </a:t>
            </a:r>
            <a:r>
              <a:rPr lang="en-US" dirty="0"/>
              <a:t>Bolster education in mining engineering, geology, and other fields related to critical materials manufacturing</a:t>
            </a:r>
          </a:p>
          <a:p>
            <a:endParaRPr lang="en-US" sz="600" b="1" dirty="0"/>
          </a:p>
          <a:p>
            <a:r>
              <a:rPr lang="en-US" b="1" dirty="0"/>
              <a:t>Goal II: </a:t>
            </a:r>
            <a:r>
              <a:rPr lang="en-US" dirty="0"/>
              <a:t>Cross-fertilize material science, computer science, and related disciplines to modernize the minerals supply sector industry and make the field more attractive to new talent</a:t>
            </a:r>
          </a:p>
          <a:p>
            <a:endParaRPr lang="en-US" b="1" dirty="0"/>
          </a:p>
          <a:p>
            <a:endParaRPr lang="en-US" sz="1000" b="1" dirty="0"/>
          </a:p>
          <a:p>
            <a:r>
              <a:rPr lang="en-US" b="1" dirty="0"/>
              <a:t>Summary of Recommendations</a:t>
            </a:r>
          </a:p>
          <a:p>
            <a:endParaRPr lang="en-US" b="1" dirty="0"/>
          </a:p>
        </p:txBody>
      </p:sp>
      <p:sp>
        <p:nvSpPr>
          <p:cNvPr id="14" name="Rectangle 13">
            <a:extLst>
              <a:ext uri="{FF2B5EF4-FFF2-40B4-BE49-F238E27FC236}">
                <a16:creationId xmlns:a16="http://schemas.microsoft.com/office/drawing/2014/main" id="{F7D3AEA1-500D-44BE-985F-6AA9C9FF37F0}"/>
              </a:ext>
            </a:extLst>
          </p:cNvPr>
          <p:cNvSpPr/>
          <p:nvPr/>
        </p:nvSpPr>
        <p:spPr>
          <a:xfrm>
            <a:off x="437455" y="2972235"/>
            <a:ext cx="4267200" cy="4001169"/>
          </a:xfrm>
          <a:prstGeom prst="rect">
            <a:avLst/>
          </a:prstGeom>
        </p:spPr>
        <p:txBody>
          <a:bodyPr wrap="square">
            <a:normAutofit/>
          </a:bodyPr>
          <a:lstStyle/>
          <a:p>
            <a:endParaRPr lang="en-US" sz="200" dirty="0"/>
          </a:p>
          <a:p>
            <a:pPr marL="285750" indent="-285750">
              <a:buFont typeface="Wingdings" panose="05000000000000000000" pitchFamily="2" charset="2"/>
              <a:buChar char="§"/>
            </a:pPr>
            <a:r>
              <a:rPr lang="en-US" sz="1600" dirty="0"/>
              <a:t>Develop partnerships with academia and private sector to support universities involved with mineral related education and research</a:t>
            </a:r>
          </a:p>
          <a:p>
            <a:pPr marL="285750" indent="-285750">
              <a:buFont typeface="Wingdings" panose="05000000000000000000" pitchFamily="2" charset="2"/>
              <a:buChar char="§"/>
            </a:pPr>
            <a:endParaRPr lang="en-US" sz="1600" dirty="0"/>
          </a:p>
          <a:p>
            <a:pPr marL="285750" indent="-285750">
              <a:buFont typeface="Wingdings" panose="05000000000000000000" pitchFamily="2" charset="2"/>
              <a:buChar char="§"/>
            </a:pPr>
            <a:r>
              <a:rPr lang="en-US" sz="1600" dirty="0"/>
              <a:t>Develop opportunities to facilitate partnerships between industry and technical colleges to coordinate credentialing / skillset alignment</a:t>
            </a:r>
          </a:p>
          <a:p>
            <a:pPr marL="285750" indent="-285750">
              <a:buFont typeface="Wingdings" panose="05000000000000000000" pitchFamily="2" charset="2"/>
              <a:buChar char="§"/>
            </a:pPr>
            <a:endParaRPr lang="en-US" sz="1600" dirty="0"/>
          </a:p>
          <a:p>
            <a:pPr marL="285750" indent="-285750">
              <a:buFont typeface="Wingdings" panose="05000000000000000000" pitchFamily="2" charset="2"/>
              <a:buChar char="§"/>
            </a:pPr>
            <a:r>
              <a:rPr lang="en-US" sz="1600" dirty="0"/>
              <a:t>Bolster the mineral supply chain sector workforce by leveraging provisions in the Strengthening Career and Technical Education for the 21</a:t>
            </a:r>
            <a:r>
              <a:rPr lang="en-US" sz="1600" baseline="30000" dirty="0"/>
              <a:t>st</a:t>
            </a:r>
            <a:r>
              <a:rPr lang="en-US" sz="1600" dirty="0"/>
              <a:t> Century Act</a:t>
            </a:r>
          </a:p>
          <a:p>
            <a:pPr marL="285750" indent="-285750">
              <a:buFont typeface="Wingdings" panose="05000000000000000000" pitchFamily="2" charset="2"/>
              <a:buChar char="§"/>
            </a:pPr>
            <a:endParaRPr lang="en-US" sz="1600" dirty="0">
              <a:latin typeface="Merriweather" panose="00000500000000000000" pitchFamily="2" charset="0"/>
            </a:endParaRPr>
          </a:p>
          <a:p>
            <a:endParaRPr lang="en-US" sz="1600" dirty="0">
              <a:latin typeface="Merriweather" panose="00000500000000000000" pitchFamily="2" charset="0"/>
            </a:endParaRPr>
          </a:p>
          <a:p>
            <a:endParaRPr lang="en-US" sz="1600" dirty="0"/>
          </a:p>
        </p:txBody>
      </p:sp>
      <p:sp>
        <p:nvSpPr>
          <p:cNvPr id="6" name="Pentagon 5"/>
          <p:cNvSpPr/>
          <p:nvPr/>
        </p:nvSpPr>
        <p:spPr>
          <a:xfrm rot="5400000">
            <a:off x="6905461" y="809262"/>
            <a:ext cx="673726" cy="3322401"/>
          </a:xfrm>
          <a:prstGeom prst="homePlate">
            <a:avLst>
              <a:gd name="adj" fmla="val 495"/>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dirty="0">
                <a:solidFill>
                  <a:schemeClr val="bg1"/>
                </a:solidFill>
                <a:latin typeface="Helvetica" panose="020B0604020202020204" pitchFamily="34" charset="0"/>
                <a:cs typeface="Helvetica" panose="020B0604020202020204" pitchFamily="34" charset="0"/>
              </a:rPr>
              <a:t>Education </a:t>
            </a:r>
            <a:r>
              <a:rPr lang="en-US" sz="2400" b="1" dirty="0">
                <a:latin typeface="Helvetica" panose="020B0604020202020204" pitchFamily="34" charset="0"/>
                <a:cs typeface="Helvetica" panose="020B0604020202020204" pitchFamily="34" charset="0"/>
              </a:rPr>
              <a:t>Priorities</a:t>
            </a:r>
          </a:p>
        </p:txBody>
      </p:sp>
      <p:pic>
        <p:nvPicPr>
          <p:cNvPr id="2" name="Picture 1"/>
          <p:cNvPicPr>
            <a:picLocks noChangeAspect="1"/>
          </p:cNvPicPr>
          <p:nvPr/>
        </p:nvPicPr>
        <p:blipFill>
          <a:blip r:embed="rId2"/>
          <a:stretch>
            <a:fillRect/>
          </a:stretch>
        </p:blipFill>
        <p:spPr>
          <a:xfrm>
            <a:off x="5522058" y="2807326"/>
            <a:ext cx="3429526" cy="3974874"/>
          </a:xfrm>
          <a:prstGeom prst="rect">
            <a:avLst/>
          </a:prstGeom>
        </p:spPr>
      </p:pic>
      <p:sp>
        <p:nvSpPr>
          <p:cNvPr id="8" name="TextBox 7"/>
          <p:cNvSpPr txBox="1"/>
          <p:nvPr/>
        </p:nvSpPr>
        <p:spPr>
          <a:xfrm>
            <a:off x="5581124" y="2807326"/>
            <a:ext cx="3429526" cy="3749369"/>
          </a:xfrm>
          <a:prstGeom prst="rect">
            <a:avLst/>
          </a:prstGeom>
          <a:noFill/>
        </p:spPr>
        <p:txBody>
          <a:bodyPr wrap="square" rtlCol="0">
            <a:normAutofit fontScale="47500" lnSpcReduction="20000"/>
          </a:bodyPr>
          <a:lstStyle/>
          <a:p>
            <a:r>
              <a:rPr lang="en-US" sz="2300" b="1" dirty="0">
                <a:cs typeface="Helvetica" panose="020B0604020202020204" pitchFamily="34" charset="0"/>
              </a:rPr>
              <a:t>Comprehensive Local Needs Assessment:</a:t>
            </a:r>
          </a:p>
          <a:p>
            <a:r>
              <a:rPr lang="en-US" sz="2300" i="1" dirty="0"/>
              <a:t>Perkins V contains a new requirement within the local recipient application for funds, must be included in each local application and updated at least every two years.  The law requires an analysis of how CTE programs are meeting workforce needs, and provides eligible recipients with multiple ways to demonstrate labor market demand.</a:t>
            </a:r>
          </a:p>
          <a:p>
            <a:endParaRPr lang="en-US" sz="2300" b="1" dirty="0">
              <a:cs typeface="Helvetica" panose="020B0604020202020204" pitchFamily="34" charset="0"/>
            </a:endParaRPr>
          </a:p>
          <a:p>
            <a:r>
              <a:rPr lang="en-US" sz="2300" b="1" dirty="0">
                <a:cs typeface="Helvetica" panose="020B0604020202020204" pitchFamily="34" charset="0"/>
              </a:rPr>
              <a:t>Innovation &amp; Modernization Grants:</a:t>
            </a:r>
          </a:p>
          <a:p>
            <a:r>
              <a:rPr lang="en-US" sz="2300" i="1" dirty="0"/>
              <a:t>Under this new discretionary grant program, the Department will award competitive grants to eligible entities, institutions, or recipients to identify, support and rigorously evaluate evidence-based and innovative strategies and activities to improve and modernize CTE and align workforce skills with labor market needs.</a:t>
            </a:r>
          </a:p>
          <a:p>
            <a:endParaRPr lang="en-US" sz="2300" b="1" dirty="0">
              <a:cs typeface="Helvetica" panose="020B0604020202020204" pitchFamily="34" charset="0"/>
            </a:endParaRPr>
          </a:p>
          <a:p>
            <a:r>
              <a:rPr lang="en-US" sz="2300" b="1" dirty="0">
                <a:cs typeface="Helvetica" panose="020B0604020202020204" pitchFamily="34" charset="0"/>
              </a:rPr>
              <a:t>High School Pathways to STEM Apprenticeships: </a:t>
            </a:r>
          </a:p>
          <a:p>
            <a:r>
              <a:rPr lang="en-US" sz="2300" i="1" dirty="0"/>
              <a:t>This demonstration program is designed to support state efforts to expand and improve the transition of high school CTE Students to postsecondary education and employment through apprenticeships in science, technology, engineering, and mathematics (STEM) fields that begin during high school. $3,000,000 in Perkins funds were awarded to six states for a three-year project period.</a:t>
            </a:r>
          </a:p>
          <a:p>
            <a:endParaRPr lang="en-US" sz="1500" b="1" dirty="0">
              <a:latin typeface="Helvetica" panose="020B0604020202020204" pitchFamily="34" charset="0"/>
              <a:cs typeface="Helvetica" panose="020B0604020202020204" pitchFamily="34" charset="0"/>
            </a:endParaRPr>
          </a:p>
          <a:p>
            <a:pPr>
              <a:spcAft>
                <a:spcPts val="1200"/>
              </a:spcAft>
            </a:pPr>
            <a:endParaRPr lang="en-US" sz="1500" b="1" dirty="0">
              <a:latin typeface="Helvetica" panose="020B0604020202020204" pitchFamily="34" charset="0"/>
              <a:cs typeface="Helvetica" panose="020B0604020202020204" pitchFamily="34" charset="0"/>
            </a:endParaRPr>
          </a:p>
          <a:p>
            <a:pPr>
              <a:spcAft>
                <a:spcPts val="1200"/>
              </a:spcAft>
            </a:pPr>
            <a:endParaRPr lang="en-US" sz="1500" b="1" dirty="0">
              <a:latin typeface="Helvetica" panose="020B0604020202020204" pitchFamily="34" charset="0"/>
              <a:cs typeface="Helvetica" panose="020B0604020202020204" pitchFamily="34" charset="0"/>
            </a:endParaRPr>
          </a:p>
        </p:txBody>
      </p:sp>
      <p:sp>
        <p:nvSpPr>
          <p:cNvPr id="3" name="Slide Number Placeholder 2"/>
          <p:cNvSpPr>
            <a:spLocks noGrp="1"/>
          </p:cNvSpPr>
          <p:nvPr>
            <p:ph type="sldNum" sz="quarter" idx="12"/>
          </p:nvPr>
        </p:nvSpPr>
        <p:spPr/>
        <p:txBody>
          <a:bodyPr/>
          <a:lstStyle/>
          <a:p>
            <a:fld id="{7FBD875D-11CA-4138-AC1D-D2EC141BCC80}" type="slidenum">
              <a:rPr lang="en-US" smtClean="0"/>
              <a:t>35</a:t>
            </a:fld>
            <a:endParaRPr lang="en-US" dirty="0"/>
          </a:p>
        </p:txBody>
      </p:sp>
    </p:spTree>
    <p:extLst>
      <p:ext uri="{BB962C8B-B14F-4D97-AF65-F5344CB8AC3E}">
        <p14:creationId xmlns:p14="http://schemas.microsoft.com/office/powerpoint/2010/main" val="732613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2B6F50-70B8-3A47-AE03-C105064934C4}"/>
              </a:ext>
            </a:extLst>
          </p:cNvPr>
          <p:cNvSpPr/>
          <p:nvPr/>
        </p:nvSpPr>
        <p:spPr>
          <a:xfrm>
            <a:off x="5474838" y="1204502"/>
            <a:ext cx="3429000" cy="600164"/>
          </a:xfrm>
          <a:prstGeom prst="rect">
            <a:avLst/>
          </a:prstGeom>
        </p:spPr>
        <p:txBody>
          <a:bodyPr wrap="square">
            <a:spAutoFit/>
          </a:bodyPr>
          <a:lstStyle/>
          <a:p>
            <a:pPr algn="r"/>
            <a:r>
              <a:rPr lang="en-US" sz="3300" b="1" dirty="0">
                <a:solidFill>
                  <a:srgbClr val="E01928"/>
                </a:solidFill>
                <a:latin typeface="Arial" panose="020B0604020202020204" pitchFamily="34" charset="0"/>
                <a:cs typeface="Arial" panose="020B0604020202020204" pitchFamily="34" charset="0"/>
              </a:rPr>
              <a:t> </a:t>
            </a:r>
            <a:endParaRPr lang="en-US" sz="3300" dirty="0"/>
          </a:p>
        </p:txBody>
      </p:sp>
      <p:sp>
        <p:nvSpPr>
          <p:cNvPr id="5" name="TextBox 4">
            <a:extLst>
              <a:ext uri="{FF2B5EF4-FFF2-40B4-BE49-F238E27FC236}">
                <a16:creationId xmlns:a16="http://schemas.microsoft.com/office/drawing/2014/main" id="{A75B6ACD-01D2-47A5-A237-DD46DF813486}"/>
              </a:ext>
            </a:extLst>
          </p:cNvPr>
          <p:cNvSpPr txBox="1"/>
          <p:nvPr/>
        </p:nvSpPr>
        <p:spPr>
          <a:xfrm>
            <a:off x="7123697" y="2344961"/>
            <a:ext cx="1873766" cy="1569660"/>
          </a:xfrm>
          <a:prstGeom prst="rect">
            <a:avLst/>
          </a:prstGeom>
          <a:noFill/>
        </p:spPr>
        <p:txBody>
          <a:bodyPr wrap="square" rtlCol="0">
            <a:spAutoFit/>
          </a:bodyPr>
          <a:lstStyle/>
          <a:p>
            <a:pPr algn="ctr"/>
            <a:r>
              <a:rPr lang="en-US" b="1" u="sng" dirty="0">
                <a:solidFill>
                  <a:schemeClr val="bg1"/>
                </a:solidFill>
                <a:latin typeface="Arial" panose="020B0604020202020204" pitchFamily="34" charset="0"/>
                <a:cs typeface="Arial" panose="020B0604020202020204" pitchFamily="34" charset="0"/>
              </a:rPr>
              <a:t>Webinar</a:t>
            </a:r>
          </a:p>
          <a:p>
            <a:pPr algn="ctr"/>
            <a:r>
              <a:rPr lang="en-US" sz="600" b="1" dirty="0">
                <a:solidFill>
                  <a:schemeClr val="bg1"/>
                </a:solidFill>
                <a:latin typeface="Arial" panose="020B0604020202020204" pitchFamily="34" charset="0"/>
                <a:cs typeface="Arial" panose="020B0604020202020204" pitchFamily="34" charset="0"/>
              </a:rPr>
              <a:t>   </a:t>
            </a:r>
          </a:p>
          <a:p>
            <a:pPr algn="ctr"/>
            <a:r>
              <a:rPr lang="en-US" b="1" dirty="0">
                <a:solidFill>
                  <a:schemeClr val="bg1"/>
                </a:solidFill>
                <a:latin typeface="Arial" panose="020B0604020202020204" pitchFamily="34" charset="0"/>
                <a:cs typeface="Arial" panose="020B0604020202020204" pitchFamily="34" charset="0"/>
              </a:rPr>
              <a:t> </a:t>
            </a:r>
            <a:r>
              <a:rPr lang="en-US" b="1" i="1" dirty="0">
                <a:solidFill>
                  <a:schemeClr val="bg1"/>
                </a:solidFill>
                <a:latin typeface="Arial" panose="020B0604020202020204" pitchFamily="34" charset="0"/>
                <a:cs typeface="Arial" panose="020B0604020202020204" pitchFamily="34" charset="0"/>
              </a:rPr>
              <a:t>Government Resources to Increase Your Export Sales</a:t>
            </a:r>
            <a:endParaRPr lang="en-US" i="1" dirty="0">
              <a:solidFill>
                <a:schemeClr val="bg1"/>
              </a:solidFill>
            </a:endParaRPr>
          </a:p>
        </p:txBody>
      </p:sp>
      <p:sp>
        <p:nvSpPr>
          <p:cNvPr id="8" name="TextBox 7">
            <a:extLst>
              <a:ext uri="{FF2B5EF4-FFF2-40B4-BE49-F238E27FC236}">
                <a16:creationId xmlns:a16="http://schemas.microsoft.com/office/drawing/2014/main" id="{7C15C604-2E63-42FE-9E31-05A74665ADA3}"/>
              </a:ext>
            </a:extLst>
          </p:cNvPr>
          <p:cNvSpPr txBox="1"/>
          <p:nvPr/>
        </p:nvSpPr>
        <p:spPr>
          <a:xfrm flipH="1">
            <a:off x="7265581" y="4010173"/>
            <a:ext cx="1686515" cy="577081"/>
          </a:xfrm>
          <a:prstGeom prst="rect">
            <a:avLst/>
          </a:prstGeom>
          <a:noFill/>
        </p:spPr>
        <p:txBody>
          <a:bodyPr wrap="square" rtlCol="0">
            <a:spAutoFit/>
          </a:bodyPr>
          <a:lstStyle/>
          <a:p>
            <a:r>
              <a:rPr lang="en-US" dirty="0">
                <a:solidFill>
                  <a:schemeClr val="bg1"/>
                </a:solidFill>
              </a:rPr>
              <a:t>October 3, 2019</a:t>
            </a:r>
          </a:p>
          <a:p>
            <a:endParaRPr lang="en-US" sz="1350" dirty="0"/>
          </a:p>
        </p:txBody>
      </p:sp>
      <p:pic>
        <p:nvPicPr>
          <p:cNvPr id="18" name="Picture 17">
            <a:extLst>
              <a:ext uri="{FF2B5EF4-FFF2-40B4-BE49-F238E27FC236}">
                <a16:creationId xmlns:a16="http://schemas.microsoft.com/office/drawing/2014/main" id="{C9E8231D-A290-4E16-96FB-6111511EC4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5266" y="2183248"/>
            <a:ext cx="5350315" cy="2932067"/>
          </a:xfrm>
          <a:prstGeom prst="rect">
            <a:avLst/>
          </a:prstGeom>
          <a:ln>
            <a:solidFill>
              <a:schemeClr val="tx1"/>
            </a:solidFill>
          </a:ln>
        </p:spPr>
      </p:pic>
      <p:sp>
        <p:nvSpPr>
          <p:cNvPr id="10" name="Title 1">
            <a:extLst>
              <a:ext uri="{FF2B5EF4-FFF2-40B4-BE49-F238E27FC236}">
                <a16:creationId xmlns:a16="http://schemas.microsoft.com/office/drawing/2014/main" id="{2FA55713-9192-C047-9C4B-79250B366ED2}"/>
              </a:ext>
            </a:extLst>
          </p:cNvPr>
          <p:cNvSpPr txBox="1">
            <a:spLocks/>
          </p:cNvSpPr>
          <p:nvPr/>
        </p:nvSpPr>
        <p:spPr>
          <a:xfrm>
            <a:off x="292594" y="762000"/>
            <a:ext cx="8699005" cy="4517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750"/>
              </a:lnSpc>
            </a:pPr>
            <a:endParaRPr lang="en-US" sz="3300" b="1" dirty="0">
              <a:solidFill>
                <a:srgbClr val="002060"/>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7D733C95-AB34-46EC-A0B4-53048F5E20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5416" y="5357842"/>
            <a:ext cx="2843784" cy="1196565"/>
          </a:xfrm>
          <a:prstGeom prst="rect">
            <a:avLst/>
          </a:prstGeom>
        </p:spPr>
      </p:pic>
      <p:pic>
        <p:nvPicPr>
          <p:cNvPr id="19" name="Picture 18">
            <a:extLst>
              <a:ext uri="{FF2B5EF4-FFF2-40B4-BE49-F238E27FC236}">
                <a16:creationId xmlns:a16="http://schemas.microsoft.com/office/drawing/2014/main" id="{706BB9A8-69B7-45F8-AC74-37E59D7C88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 y="5498924"/>
            <a:ext cx="2330607" cy="914400"/>
          </a:xfrm>
          <a:prstGeom prst="rect">
            <a:avLst/>
          </a:prstGeom>
        </p:spPr>
      </p:pic>
    </p:spTree>
    <p:extLst>
      <p:ext uri="{BB962C8B-B14F-4D97-AF65-F5344CB8AC3E}">
        <p14:creationId xmlns:p14="http://schemas.microsoft.com/office/powerpoint/2010/main" val="7274012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2B6F50-70B8-3A47-AE03-C105064934C4}"/>
              </a:ext>
            </a:extLst>
          </p:cNvPr>
          <p:cNvSpPr/>
          <p:nvPr/>
        </p:nvSpPr>
        <p:spPr>
          <a:xfrm>
            <a:off x="5474838" y="1204502"/>
            <a:ext cx="3429000" cy="600164"/>
          </a:xfrm>
          <a:prstGeom prst="rect">
            <a:avLst/>
          </a:prstGeom>
        </p:spPr>
        <p:txBody>
          <a:bodyPr wrap="square">
            <a:spAutoFit/>
          </a:bodyPr>
          <a:lstStyle/>
          <a:p>
            <a:pPr algn="r"/>
            <a:r>
              <a:rPr lang="en-US" sz="3300" b="1" dirty="0">
                <a:solidFill>
                  <a:srgbClr val="E01928"/>
                </a:solidFill>
                <a:latin typeface="Arial" panose="020B0604020202020204" pitchFamily="34" charset="0"/>
                <a:cs typeface="Arial" panose="020B0604020202020204" pitchFamily="34" charset="0"/>
              </a:rPr>
              <a:t> </a:t>
            </a:r>
            <a:endParaRPr lang="en-US" sz="3300" dirty="0"/>
          </a:p>
        </p:txBody>
      </p:sp>
      <p:sp>
        <p:nvSpPr>
          <p:cNvPr id="8" name="TextBox 7">
            <a:extLst>
              <a:ext uri="{FF2B5EF4-FFF2-40B4-BE49-F238E27FC236}">
                <a16:creationId xmlns:a16="http://schemas.microsoft.com/office/drawing/2014/main" id="{7C15C604-2E63-42FE-9E31-05A74665ADA3}"/>
              </a:ext>
            </a:extLst>
          </p:cNvPr>
          <p:cNvSpPr txBox="1"/>
          <p:nvPr/>
        </p:nvSpPr>
        <p:spPr>
          <a:xfrm flipH="1">
            <a:off x="7265581" y="4010173"/>
            <a:ext cx="1686515" cy="577081"/>
          </a:xfrm>
          <a:prstGeom prst="rect">
            <a:avLst/>
          </a:prstGeom>
          <a:noFill/>
        </p:spPr>
        <p:txBody>
          <a:bodyPr wrap="square" rtlCol="0">
            <a:spAutoFit/>
          </a:bodyPr>
          <a:lstStyle/>
          <a:p>
            <a:r>
              <a:rPr lang="en-US" dirty="0">
                <a:solidFill>
                  <a:schemeClr val="bg1"/>
                </a:solidFill>
              </a:rPr>
              <a:t>October 3, 2019</a:t>
            </a:r>
          </a:p>
          <a:p>
            <a:endParaRPr lang="en-US" sz="1350" dirty="0"/>
          </a:p>
        </p:txBody>
      </p:sp>
      <p:sp>
        <p:nvSpPr>
          <p:cNvPr id="6" name="Rectangle 5">
            <a:extLst>
              <a:ext uri="{FF2B5EF4-FFF2-40B4-BE49-F238E27FC236}">
                <a16:creationId xmlns:a16="http://schemas.microsoft.com/office/drawing/2014/main" id="{9FC5BE87-D054-4431-B280-4D4CE9777C1D}"/>
              </a:ext>
            </a:extLst>
          </p:cNvPr>
          <p:cNvSpPr/>
          <p:nvPr/>
        </p:nvSpPr>
        <p:spPr>
          <a:xfrm>
            <a:off x="292594" y="1596858"/>
            <a:ext cx="8311891" cy="3170099"/>
          </a:xfrm>
          <a:prstGeom prst="rect">
            <a:avLst/>
          </a:prstGeom>
        </p:spPr>
        <p:txBody>
          <a:bodyPr wrap="square">
            <a:spAutoFit/>
          </a:bodyPr>
          <a:lstStyle/>
          <a:p>
            <a:r>
              <a:rPr lang="en-US" sz="2000" b="1" kern="2900" dirty="0" smtClean="0">
                <a:solidFill>
                  <a:srgbClr val="002060"/>
                </a:solidFill>
                <a:latin typeface="Arial" panose="020B0604020202020204" pitchFamily="34" charset="0"/>
                <a:cs typeface="Arial" panose="020B0604020202020204" pitchFamily="34" charset="0"/>
              </a:rPr>
              <a:t>Identify </a:t>
            </a:r>
            <a:r>
              <a:rPr lang="en-US" sz="2000" b="1" kern="2900" dirty="0">
                <a:solidFill>
                  <a:srgbClr val="002060"/>
                </a:solidFill>
                <a:latin typeface="Arial" panose="020B0604020202020204" pitchFamily="34" charset="0"/>
                <a:cs typeface="Arial" panose="020B0604020202020204" pitchFamily="34" charset="0"/>
              </a:rPr>
              <a:t>New Markets with the Global Market </a:t>
            </a:r>
            <a:r>
              <a:rPr lang="en-US" sz="2000" b="1" kern="2900" dirty="0" smtClean="0">
                <a:solidFill>
                  <a:srgbClr val="002060"/>
                </a:solidFill>
                <a:latin typeface="Arial" panose="020B0604020202020204" pitchFamily="34" charset="0"/>
                <a:cs typeface="Arial" panose="020B0604020202020204" pitchFamily="34" charset="0"/>
              </a:rPr>
              <a:t>Finder</a:t>
            </a:r>
            <a:r>
              <a:rPr lang="en-US" sz="2000" b="1" kern="2900" dirty="0">
                <a:solidFill>
                  <a:srgbClr val="002060"/>
                </a:solidFill>
                <a:latin typeface="Arial" panose="020B0604020202020204" pitchFamily="34" charset="0"/>
                <a:cs typeface="Arial" panose="020B0604020202020204" pitchFamily="34" charset="0"/>
              </a:rPr>
              <a:t/>
            </a:r>
            <a:br>
              <a:rPr lang="en-US" sz="2000" b="1" kern="2900" dirty="0">
                <a:solidFill>
                  <a:srgbClr val="002060"/>
                </a:solidFill>
                <a:latin typeface="Arial" panose="020B0604020202020204" pitchFamily="34" charset="0"/>
                <a:cs typeface="Arial" panose="020B0604020202020204" pitchFamily="34" charset="0"/>
              </a:rPr>
            </a:br>
            <a:r>
              <a:rPr lang="en-US" sz="2000" kern="2900" dirty="0">
                <a:solidFill>
                  <a:srgbClr val="002060"/>
                </a:solidFill>
                <a:latin typeface="Arial" panose="020B0604020202020204" pitchFamily="34" charset="0"/>
                <a:cs typeface="Arial" panose="020B0604020202020204" pitchFamily="34" charset="0"/>
                <a:hlinkClick r:id="rId3"/>
              </a:rPr>
              <a:t>https://www.census.gov/library/visualizations/interactive/export-markets.html</a:t>
            </a:r>
            <a:endParaRPr lang="en-US" sz="2000" kern="2900" dirty="0">
              <a:solidFill>
                <a:srgbClr val="002060"/>
              </a:solidFill>
              <a:latin typeface="Arial" panose="020B0604020202020204" pitchFamily="34" charset="0"/>
              <a:cs typeface="Arial" panose="020B0604020202020204" pitchFamily="34" charset="0"/>
            </a:endParaRPr>
          </a:p>
          <a:p>
            <a:endParaRPr lang="en-US" sz="2000" u="sng" dirty="0">
              <a:solidFill>
                <a:srgbClr val="00B050"/>
              </a:solidFill>
              <a:latin typeface="Arial" panose="020B0604020202020204" pitchFamily="34" charset="0"/>
              <a:cs typeface="Arial" panose="020B0604020202020204" pitchFamily="34" charset="0"/>
            </a:endParaRPr>
          </a:p>
          <a:p>
            <a:r>
              <a:rPr lang="en-US" sz="2000" b="1" kern="2900" dirty="0">
                <a:solidFill>
                  <a:srgbClr val="002060"/>
                </a:solidFill>
                <a:latin typeface="Arial" panose="020B0604020202020204" pitchFamily="34" charset="0"/>
                <a:cs typeface="Arial" panose="020B0604020202020204" pitchFamily="34" charset="0"/>
              </a:rPr>
              <a:t>Discover Trends and Analyze Markets with USA Trade </a:t>
            </a:r>
            <a:r>
              <a:rPr lang="en-US" sz="2000" b="1" kern="2900" dirty="0" smtClean="0">
                <a:solidFill>
                  <a:srgbClr val="002060"/>
                </a:solidFill>
                <a:latin typeface="Arial" panose="020B0604020202020204" pitchFamily="34" charset="0"/>
                <a:cs typeface="Arial" panose="020B0604020202020204" pitchFamily="34" charset="0"/>
              </a:rPr>
              <a:t>Online</a:t>
            </a:r>
            <a:endParaRPr lang="en-US" sz="2000" b="1" kern="2900" dirty="0">
              <a:solidFill>
                <a:srgbClr val="002060"/>
              </a:solidFill>
              <a:latin typeface="Arial" panose="020B0604020202020204" pitchFamily="34" charset="0"/>
              <a:cs typeface="Arial" panose="020B0604020202020204" pitchFamily="34" charset="0"/>
            </a:endParaRPr>
          </a:p>
          <a:p>
            <a:r>
              <a:rPr lang="en-US" sz="2000" kern="2900" dirty="0">
                <a:solidFill>
                  <a:srgbClr val="002060"/>
                </a:solidFill>
                <a:latin typeface="Arial" panose="020B0604020202020204" pitchFamily="34" charset="0"/>
                <a:cs typeface="Arial" panose="020B0604020202020204" pitchFamily="34" charset="0"/>
                <a:hlinkClick r:id="rId4"/>
              </a:rPr>
              <a:t>usatrade.census.gov</a:t>
            </a:r>
            <a:endParaRPr lang="en-US" sz="2000" kern="2900" dirty="0">
              <a:solidFill>
                <a:srgbClr val="002060"/>
              </a:solidFill>
              <a:latin typeface="Arial" panose="020B0604020202020204" pitchFamily="34" charset="0"/>
              <a:cs typeface="Arial" panose="020B0604020202020204" pitchFamily="34" charset="0"/>
            </a:endParaRPr>
          </a:p>
          <a:p>
            <a:endParaRPr lang="en-US" sz="2000" kern="2900" dirty="0">
              <a:solidFill>
                <a:srgbClr val="002060"/>
              </a:solidFill>
              <a:latin typeface="Arial" panose="020B0604020202020204" pitchFamily="34" charset="0"/>
              <a:cs typeface="Arial" panose="020B0604020202020204" pitchFamily="34" charset="0"/>
            </a:endParaRPr>
          </a:p>
          <a:p>
            <a:r>
              <a:rPr lang="en-US" sz="2000" b="1" kern="2900" dirty="0">
                <a:solidFill>
                  <a:srgbClr val="002060"/>
                </a:solidFill>
                <a:latin typeface="Arial" panose="020B0604020202020204" pitchFamily="34" charset="0"/>
                <a:cs typeface="Arial" panose="020B0604020202020204" pitchFamily="34" charset="0"/>
              </a:rPr>
              <a:t>Find the Right Harmonized System Code with the Schedule B Search </a:t>
            </a:r>
            <a:r>
              <a:rPr lang="en-US" sz="2000" b="1" kern="2900" dirty="0" smtClean="0">
                <a:solidFill>
                  <a:srgbClr val="002060"/>
                </a:solidFill>
                <a:latin typeface="Arial" panose="020B0604020202020204" pitchFamily="34" charset="0"/>
                <a:cs typeface="Arial" panose="020B0604020202020204" pitchFamily="34" charset="0"/>
              </a:rPr>
              <a:t>Engine</a:t>
            </a:r>
            <a:endParaRPr lang="en-US" sz="2000" b="1" kern="2900" dirty="0">
              <a:solidFill>
                <a:srgbClr val="002060"/>
              </a:solidFill>
              <a:latin typeface="Arial" panose="020B0604020202020204" pitchFamily="34" charset="0"/>
              <a:cs typeface="Arial" panose="020B0604020202020204" pitchFamily="34" charset="0"/>
            </a:endParaRPr>
          </a:p>
          <a:p>
            <a:r>
              <a:rPr lang="en-US" sz="2000" u="sng" dirty="0" smtClean="0">
                <a:solidFill>
                  <a:srgbClr val="00B050"/>
                </a:solidFill>
                <a:latin typeface="Arial" panose="020B0604020202020204" pitchFamily="34" charset="0"/>
                <a:cs typeface="Arial" panose="020B0604020202020204" pitchFamily="34" charset="0"/>
                <a:hlinkClick r:id="rId5"/>
              </a:rPr>
              <a:t>www.census.gov/scheduleb</a:t>
            </a:r>
            <a:endParaRPr lang="en-US" sz="2000" u="sng" dirty="0">
              <a:solidFill>
                <a:srgbClr val="00B050"/>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2FA55713-9192-C047-9C4B-79250B366ED2}"/>
              </a:ext>
            </a:extLst>
          </p:cNvPr>
          <p:cNvSpPr txBox="1">
            <a:spLocks/>
          </p:cNvSpPr>
          <p:nvPr/>
        </p:nvSpPr>
        <p:spPr>
          <a:xfrm>
            <a:off x="292594" y="762000"/>
            <a:ext cx="8699005" cy="4517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750"/>
              </a:lnSpc>
            </a:pPr>
            <a:r>
              <a:rPr lang="en-US" sz="3300" b="1" dirty="0" smtClean="0">
                <a:solidFill>
                  <a:srgbClr val="002060"/>
                </a:solidFill>
                <a:latin typeface="Arial" panose="020B0604020202020204" pitchFamily="34" charset="0"/>
                <a:cs typeface="Arial" panose="020B0604020202020204" pitchFamily="34" charset="0"/>
              </a:rPr>
              <a:t>U.S. Government Trade Data Resources</a:t>
            </a:r>
            <a:endParaRPr lang="en-US" sz="3300" b="1" dirty="0">
              <a:solidFill>
                <a:srgbClr val="002060"/>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7D733C95-AB34-46EC-A0B4-53048F5E20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5416" y="5357842"/>
            <a:ext cx="2843784" cy="1196565"/>
          </a:xfrm>
          <a:prstGeom prst="rect">
            <a:avLst/>
          </a:prstGeom>
        </p:spPr>
      </p:pic>
      <p:pic>
        <p:nvPicPr>
          <p:cNvPr id="15" name="Picture 14">
            <a:extLst>
              <a:ext uri="{FF2B5EF4-FFF2-40B4-BE49-F238E27FC236}">
                <a16:creationId xmlns:a16="http://schemas.microsoft.com/office/drawing/2014/main" id="{706BB9A8-69B7-45F8-AC74-37E59D7C88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400" y="5498924"/>
            <a:ext cx="2330607" cy="914400"/>
          </a:xfrm>
          <a:prstGeom prst="rect">
            <a:avLst/>
          </a:prstGeom>
        </p:spPr>
      </p:pic>
    </p:spTree>
    <p:extLst>
      <p:ext uri="{BB962C8B-B14F-4D97-AF65-F5344CB8AC3E}">
        <p14:creationId xmlns:p14="http://schemas.microsoft.com/office/powerpoint/2010/main" val="10301212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2B6F50-70B8-3A47-AE03-C105064934C4}"/>
              </a:ext>
            </a:extLst>
          </p:cNvPr>
          <p:cNvSpPr/>
          <p:nvPr/>
        </p:nvSpPr>
        <p:spPr>
          <a:xfrm>
            <a:off x="5474838" y="1204502"/>
            <a:ext cx="3429000" cy="600164"/>
          </a:xfrm>
          <a:prstGeom prst="rect">
            <a:avLst/>
          </a:prstGeom>
        </p:spPr>
        <p:txBody>
          <a:bodyPr wrap="square">
            <a:spAutoFit/>
          </a:bodyPr>
          <a:lstStyle/>
          <a:p>
            <a:pPr algn="r"/>
            <a:r>
              <a:rPr lang="en-US" sz="3300" b="1" dirty="0">
                <a:solidFill>
                  <a:srgbClr val="E01928"/>
                </a:solidFill>
                <a:latin typeface="Arial" panose="020B0604020202020204" pitchFamily="34" charset="0"/>
                <a:cs typeface="Arial" panose="020B0604020202020204" pitchFamily="34" charset="0"/>
              </a:rPr>
              <a:t> </a:t>
            </a:r>
            <a:endParaRPr lang="en-US" sz="3300" dirty="0"/>
          </a:p>
        </p:txBody>
      </p:sp>
      <p:sp>
        <p:nvSpPr>
          <p:cNvPr id="8" name="TextBox 7">
            <a:extLst>
              <a:ext uri="{FF2B5EF4-FFF2-40B4-BE49-F238E27FC236}">
                <a16:creationId xmlns:a16="http://schemas.microsoft.com/office/drawing/2014/main" id="{7C15C604-2E63-42FE-9E31-05A74665ADA3}"/>
              </a:ext>
            </a:extLst>
          </p:cNvPr>
          <p:cNvSpPr txBox="1"/>
          <p:nvPr/>
        </p:nvSpPr>
        <p:spPr>
          <a:xfrm flipH="1">
            <a:off x="7265581" y="4010173"/>
            <a:ext cx="1686515" cy="577081"/>
          </a:xfrm>
          <a:prstGeom prst="rect">
            <a:avLst/>
          </a:prstGeom>
          <a:noFill/>
        </p:spPr>
        <p:txBody>
          <a:bodyPr wrap="square" rtlCol="0">
            <a:spAutoFit/>
          </a:bodyPr>
          <a:lstStyle/>
          <a:p>
            <a:r>
              <a:rPr lang="en-US" dirty="0">
                <a:solidFill>
                  <a:schemeClr val="bg1"/>
                </a:solidFill>
              </a:rPr>
              <a:t>October 3, 2019</a:t>
            </a:r>
          </a:p>
          <a:p>
            <a:endParaRPr lang="en-US" sz="1350" dirty="0"/>
          </a:p>
        </p:txBody>
      </p:sp>
      <p:sp>
        <p:nvSpPr>
          <p:cNvPr id="6" name="Rectangle 5">
            <a:extLst>
              <a:ext uri="{FF2B5EF4-FFF2-40B4-BE49-F238E27FC236}">
                <a16:creationId xmlns:a16="http://schemas.microsoft.com/office/drawing/2014/main" id="{9FC5BE87-D054-4431-B280-4D4CE9777C1D}"/>
              </a:ext>
            </a:extLst>
          </p:cNvPr>
          <p:cNvSpPr/>
          <p:nvPr/>
        </p:nvSpPr>
        <p:spPr>
          <a:xfrm>
            <a:off x="292594" y="1771303"/>
            <a:ext cx="8311891" cy="3170099"/>
          </a:xfrm>
          <a:prstGeom prst="rect">
            <a:avLst/>
          </a:prstGeom>
        </p:spPr>
        <p:txBody>
          <a:bodyPr wrap="square">
            <a:spAutoFit/>
          </a:bodyPr>
          <a:lstStyle/>
          <a:p>
            <a:r>
              <a:rPr lang="en-US" sz="2000" b="1" kern="2900" dirty="0" smtClean="0">
                <a:solidFill>
                  <a:srgbClr val="002060"/>
                </a:solidFill>
                <a:latin typeface="Arial" panose="020B0604020202020204" pitchFamily="34" charset="0"/>
                <a:cs typeface="Arial" panose="020B0604020202020204" pitchFamily="34" charset="0"/>
              </a:rPr>
              <a:t>Access </a:t>
            </a:r>
            <a:r>
              <a:rPr lang="en-US" sz="2000" b="1" kern="2900" dirty="0">
                <a:solidFill>
                  <a:srgbClr val="002060"/>
                </a:solidFill>
                <a:latin typeface="Arial" panose="020B0604020202020204" pitchFamily="34" charset="0"/>
                <a:cs typeface="Arial" panose="020B0604020202020204" pitchFamily="34" charset="0"/>
              </a:rPr>
              <a:t>Economic and Trade Data for Top Markets</a:t>
            </a:r>
          </a:p>
          <a:p>
            <a:r>
              <a:rPr lang="en-US" sz="2000" dirty="0">
                <a:latin typeface="Arial" panose="020B0604020202020204" pitchFamily="34" charset="0"/>
                <a:cs typeface="Arial" panose="020B0604020202020204" pitchFamily="34" charset="0"/>
                <a:hlinkClick r:id="rId3"/>
              </a:rPr>
              <a:t>http://tpis.trade.gov</a:t>
            </a:r>
            <a:endParaRPr lang="en-US" sz="2000"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r>
              <a:rPr lang="en-US" sz="2000" b="1" kern="2900" dirty="0">
                <a:solidFill>
                  <a:srgbClr val="002060"/>
                </a:solidFill>
                <a:latin typeface="Arial" panose="020B0604020202020204" pitchFamily="34" charset="0"/>
                <a:cs typeface="Arial" panose="020B0604020202020204" pitchFamily="34" charset="0"/>
              </a:rPr>
              <a:t>Identify Reduced Tariff Rates with our Free Trade Agreement (FTA) Partners</a:t>
            </a:r>
          </a:p>
          <a:p>
            <a:r>
              <a:rPr lang="en-US" sz="2000" dirty="0">
                <a:latin typeface="Arial" panose="020B0604020202020204" pitchFamily="34" charset="0"/>
                <a:cs typeface="Arial" panose="020B0604020202020204" pitchFamily="34" charset="0"/>
                <a:hlinkClick r:id="rId4"/>
              </a:rPr>
              <a:t>http://export.gov/fta/ftatarifftool/</a:t>
            </a: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b="1" kern="2900" dirty="0">
                <a:solidFill>
                  <a:srgbClr val="002060"/>
                </a:solidFill>
                <a:latin typeface="Arial" panose="020B0604020202020204" pitchFamily="34" charset="0"/>
                <a:cs typeface="Arial" panose="020B0604020202020204" pitchFamily="34" charset="0"/>
              </a:rPr>
              <a:t>How to Navigate the Section 301 Tariff Process</a:t>
            </a:r>
          </a:p>
          <a:p>
            <a:r>
              <a:rPr lang="en-US" sz="2000" dirty="0">
                <a:latin typeface="Arial" panose="020B0604020202020204" pitchFamily="34" charset="0"/>
                <a:cs typeface="Arial" panose="020B0604020202020204" pitchFamily="34" charset="0"/>
                <a:hlinkClick r:id="rId5"/>
              </a:rPr>
              <a:t>https://</a:t>
            </a:r>
            <a:r>
              <a:rPr lang="en-US" sz="2000" dirty="0" smtClean="0">
                <a:latin typeface="Arial" panose="020B0604020202020204" pitchFamily="34" charset="0"/>
                <a:cs typeface="Arial" panose="020B0604020202020204" pitchFamily="34" charset="0"/>
                <a:hlinkClick r:id="rId5"/>
              </a:rPr>
              <a:t>ustr.gov/issue-areas/enforcement/section-301-investigations/search</a:t>
            </a:r>
            <a:endParaRPr lang="en-US" sz="2000" dirty="0">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2FA55713-9192-C047-9C4B-79250B366ED2}"/>
              </a:ext>
            </a:extLst>
          </p:cNvPr>
          <p:cNvSpPr txBox="1">
            <a:spLocks/>
          </p:cNvSpPr>
          <p:nvPr/>
        </p:nvSpPr>
        <p:spPr>
          <a:xfrm>
            <a:off x="292594" y="762000"/>
            <a:ext cx="8699005" cy="4517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750"/>
              </a:lnSpc>
            </a:pPr>
            <a:r>
              <a:rPr lang="en-US" sz="3300" b="1" dirty="0" smtClean="0">
                <a:solidFill>
                  <a:srgbClr val="002060"/>
                </a:solidFill>
                <a:latin typeface="Arial" panose="020B0604020202020204" pitchFamily="34" charset="0"/>
                <a:cs typeface="Arial" panose="020B0604020202020204" pitchFamily="34" charset="0"/>
              </a:rPr>
              <a:t>U.S. Government Trade Data Resources (continued)</a:t>
            </a:r>
            <a:endParaRPr lang="en-US" sz="3300" b="1" dirty="0">
              <a:solidFill>
                <a:srgbClr val="002060"/>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7D733C95-AB34-46EC-A0B4-53048F5E20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5416" y="5357842"/>
            <a:ext cx="2843784" cy="1196565"/>
          </a:xfrm>
          <a:prstGeom prst="rect">
            <a:avLst/>
          </a:prstGeom>
        </p:spPr>
      </p:pic>
      <p:pic>
        <p:nvPicPr>
          <p:cNvPr id="15" name="Picture 14">
            <a:extLst>
              <a:ext uri="{FF2B5EF4-FFF2-40B4-BE49-F238E27FC236}">
                <a16:creationId xmlns:a16="http://schemas.microsoft.com/office/drawing/2014/main" id="{706BB9A8-69B7-45F8-AC74-37E59D7C88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400" y="5498924"/>
            <a:ext cx="2330607" cy="914400"/>
          </a:xfrm>
          <a:prstGeom prst="rect">
            <a:avLst/>
          </a:prstGeom>
        </p:spPr>
      </p:pic>
    </p:spTree>
    <p:extLst>
      <p:ext uri="{BB962C8B-B14F-4D97-AF65-F5344CB8AC3E}">
        <p14:creationId xmlns:p14="http://schemas.microsoft.com/office/powerpoint/2010/main" val="797588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E3EF4E5-4090-4580-AE0D-FFDC4156D5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5257800"/>
            <a:ext cx="2843784" cy="1196565"/>
          </a:xfrm>
          <a:prstGeom prst="rect">
            <a:avLst/>
          </a:prstGeom>
        </p:spPr>
      </p:pic>
      <p:sp>
        <p:nvSpPr>
          <p:cNvPr id="9" name="Title 1">
            <a:extLst>
              <a:ext uri="{FF2B5EF4-FFF2-40B4-BE49-F238E27FC236}">
                <a16:creationId xmlns:a16="http://schemas.microsoft.com/office/drawing/2014/main" id="{2FA55713-9192-C047-9C4B-79250B366ED2}"/>
              </a:ext>
            </a:extLst>
          </p:cNvPr>
          <p:cNvSpPr>
            <a:spLocks noGrp="1"/>
          </p:cNvSpPr>
          <p:nvPr>
            <p:ph type="ctrTitle"/>
          </p:nvPr>
        </p:nvSpPr>
        <p:spPr>
          <a:xfrm>
            <a:off x="292595" y="762000"/>
            <a:ext cx="6542158" cy="451781"/>
          </a:xfrm>
        </p:spPr>
        <p:txBody>
          <a:bodyPr>
            <a:noAutofit/>
          </a:bodyPr>
          <a:lstStyle/>
          <a:p>
            <a:pPr algn="l">
              <a:lnSpc>
                <a:spcPts val="3750"/>
              </a:lnSpc>
            </a:pPr>
            <a:r>
              <a:rPr lang="en-US" sz="3300" b="1" dirty="0">
                <a:solidFill>
                  <a:srgbClr val="002060"/>
                </a:solidFill>
                <a:latin typeface="Arial" panose="020B0604020202020204" pitchFamily="34" charset="0"/>
                <a:cs typeface="Arial" panose="020B0604020202020204" pitchFamily="34" charset="0"/>
              </a:rPr>
              <a:t>Today’s Speakers (continued)</a:t>
            </a:r>
          </a:p>
        </p:txBody>
      </p:sp>
      <p:sp>
        <p:nvSpPr>
          <p:cNvPr id="11" name="Rectangle 10"/>
          <p:cNvSpPr/>
          <p:nvPr/>
        </p:nvSpPr>
        <p:spPr>
          <a:xfrm>
            <a:off x="457200" y="1524000"/>
            <a:ext cx="7897416" cy="2031325"/>
          </a:xfrm>
          <a:prstGeom prst="rect">
            <a:avLst/>
          </a:prstGeom>
        </p:spPr>
        <p:txBody>
          <a:bodyPr wrap="square">
            <a:spAutoFit/>
          </a:bodyPr>
          <a:lstStyle/>
          <a:p>
            <a:r>
              <a:rPr lang="en-US" b="1" dirty="0">
                <a:solidFill>
                  <a:srgbClr val="002060"/>
                </a:solidFill>
                <a:latin typeface="Arial" panose="020B0604020202020204" pitchFamily="34" charset="0"/>
                <a:cs typeface="Arial" panose="020B0604020202020204" pitchFamily="34" charset="0"/>
              </a:rPr>
              <a:t>Gary Stanley</a:t>
            </a:r>
            <a:r>
              <a:rPr lang="en-US" dirty="0">
                <a:solidFill>
                  <a:srgbClr val="002060"/>
                </a:solidFill>
                <a:latin typeface="Arial" panose="020B0604020202020204" pitchFamily="34" charset="0"/>
                <a:cs typeface="Arial" panose="020B0604020202020204" pitchFamily="34" charset="0"/>
              </a:rPr>
              <a:t>, Director</a:t>
            </a:r>
          </a:p>
          <a:p>
            <a:r>
              <a:rPr lang="en-US" dirty="0">
                <a:solidFill>
                  <a:srgbClr val="002060"/>
                </a:solidFill>
                <a:latin typeface="Arial" panose="020B0604020202020204" pitchFamily="34" charset="0"/>
                <a:cs typeface="Arial" panose="020B0604020202020204" pitchFamily="34" charset="0"/>
              </a:rPr>
              <a:t>Office of Materials Industries</a:t>
            </a:r>
          </a:p>
          <a:p>
            <a:r>
              <a:rPr lang="en-US" dirty="0">
                <a:solidFill>
                  <a:srgbClr val="002060"/>
                </a:solidFill>
                <a:latin typeface="Arial" panose="020B0604020202020204" pitchFamily="34" charset="0"/>
                <a:cs typeface="Arial" panose="020B0604020202020204" pitchFamily="34" charset="0"/>
              </a:rPr>
              <a:t>International Trade Administration</a:t>
            </a:r>
          </a:p>
          <a:p>
            <a:r>
              <a:rPr lang="en-US" b="1" dirty="0">
                <a:solidFill>
                  <a:srgbClr val="002060"/>
                </a:solidFill>
                <a:latin typeface="Arial" panose="020B0604020202020204" pitchFamily="34" charset="0"/>
                <a:cs typeface="Arial" panose="020B0604020202020204" pitchFamily="34" charset="0"/>
              </a:rPr>
              <a:t>		</a:t>
            </a:r>
          </a:p>
          <a:p>
            <a:r>
              <a:rPr lang="en-US" b="1" dirty="0">
                <a:solidFill>
                  <a:srgbClr val="002060"/>
                </a:solidFill>
                <a:latin typeface="Arial" panose="020B0604020202020204" pitchFamily="34" charset="0"/>
                <a:cs typeface="Arial" panose="020B0604020202020204" pitchFamily="34" charset="0"/>
              </a:rPr>
              <a:t>Salim Bhabhrawala</a:t>
            </a:r>
            <a:r>
              <a:rPr lang="en-US" dirty="0">
                <a:solidFill>
                  <a:srgbClr val="002060"/>
                </a:solidFill>
                <a:latin typeface="Arial" panose="020B0604020202020204" pitchFamily="34" charset="0"/>
                <a:cs typeface="Arial" panose="020B0604020202020204" pitchFamily="34" charset="0"/>
              </a:rPr>
              <a:t>, Senior International Trade Specialist</a:t>
            </a:r>
          </a:p>
          <a:p>
            <a:r>
              <a:rPr lang="en-US" dirty="0">
                <a:solidFill>
                  <a:srgbClr val="002060"/>
                </a:solidFill>
                <a:latin typeface="Arial" panose="020B0604020202020204" pitchFamily="34" charset="0"/>
                <a:cs typeface="Arial" panose="020B0604020202020204" pitchFamily="34" charset="0"/>
              </a:rPr>
              <a:t>Office of Materials Industries</a:t>
            </a:r>
          </a:p>
          <a:p>
            <a:r>
              <a:rPr lang="en-US" dirty="0">
                <a:solidFill>
                  <a:srgbClr val="002060"/>
                </a:solidFill>
                <a:latin typeface="Arial" panose="020B0604020202020204" pitchFamily="34" charset="0"/>
                <a:cs typeface="Arial" panose="020B0604020202020204" pitchFamily="34" charset="0"/>
              </a:rPr>
              <a:t>International Trade Administration</a:t>
            </a:r>
          </a:p>
        </p:txBody>
      </p:sp>
      <p:pic>
        <p:nvPicPr>
          <p:cNvPr id="1026" name="Picture 2">
            <a:extLst>
              <a:ext uri="{FF2B5EF4-FFF2-40B4-BE49-F238E27FC236}">
                <a16:creationId xmlns:a16="http://schemas.microsoft.com/office/drawing/2014/main" id="{7C2EAA67-3D9D-4D45-B75C-5F758D235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216" y="4137720"/>
            <a:ext cx="1510903" cy="23083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6D69A23-7FFB-472B-B5F7-C1B5B82C11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114" y="4137719"/>
            <a:ext cx="1839152" cy="2308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232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55713-9192-C047-9C4B-79250B366ED2}"/>
              </a:ext>
            </a:extLst>
          </p:cNvPr>
          <p:cNvSpPr>
            <a:spLocks noGrp="1"/>
          </p:cNvSpPr>
          <p:nvPr>
            <p:ph type="ctrTitle"/>
          </p:nvPr>
        </p:nvSpPr>
        <p:spPr>
          <a:xfrm>
            <a:off x="292595" y="762000"/>
            <a:ext cx="6542158" cy="451781"/>
          </a:xfrm>
        </p:spPr>
        <p:txBody>
          <a:bodyPr>
            <a:noAutofit/>
          </a:bodyPr>
          <a:lstStyle/>
          <a:p>
            <a:pPr algn="l">
              <a:lnSpc>
                <a:spcPts val="3750"/>
              </a:lnSpc>
            </a:pPr>
            <a:r>
              <a:rPr lang="en-US" sz="3300" b="1" dirty="0">
                <a:solidFill>
                  <a:srgbClr val="002060"/>
                </a:solidFill>
                <a:latin typeface="Arial" panose="020B0604020202020204" pitchFamily="34" charset="0"/>
                <a:cs typeface="Arial" panose="020B0604020202020204" pitchFamily="34" charset="0"/>
              </a:rPr>
              <a:t>Today’s Agenda</a:t>
            </a:r>
          </a:p>
        </p:txBody>
      </p:sp>
      <p:sp>
        <p:nvSpPr>
          <p:cNvPr id="4" name="Rectangle 3">
            <a:extLst>
              <a:ext uri="{FF2B5EF4-FFF2-40B4-BE49-F238E27FC236}">
                <a16:creationId xmlns:a16="http://schemas.microsoft.com/office/drawing/2014/main" id="{042B6F50-70B8-3A47-AE03-C105064934C4}"/>
              </a:ext>
            </a:extLst>
          </p:cNvPr>
          <p:cNvSpPr/>
          <p:nvPr/>
        </p:nvSpPr>
        <p:spPr>
          <a:xfrm>
            <a:off x="5474838" y="1204502"/>
            <a:ext cx="3429000" cy="600164"/>
          </a:xfrm>
          <a:prstGeom prst="rect">
            <a:avLst/>
          </a:prstGeom>
        </p:spPr>
        <p:txBody>
          <a:bodyPr wrap="square">
            <a:spAutoFit/>
          </a:bodyPr>
          <a:lstStyle/>
          <a:p>
            <a:pPr algn="r"/>
            <a:r>
              <a:rPr lang="en-US" sz="3300" b="1" dirty="0">
                <a:solidFill>
                  <a:srgbClr val="E01928"/>
                </a:solidFill>
                <a:latin typeface="Arial" panose="020B0604020202020204" pitchFamily="34" charset="0"/>
                <a:cs typeface="Arial" panose="020B0604020202020204" pitchFamily="34" charset="0"/>
              </a:rPr>
              <a:t> </a:t>
            </a:r>
            <a:endParaRPr lang="en-US" sz="3300" dirty="0"/>
          </a:p>
        </p:txBody>
      </p:sp>
      <p:sp>
        <p:nvSpPr>
          <p:cNvPr id="5" name="TextBox 4">
            <a:extLst>
              <a:ext uri="{FF2B5EF4-FFF2-40B4-BE49-F238E27FC236}">
                <a16:creationId xmlns:a16="http://schemas.microsoft.com/office/drawing/2014/main" id="{A75B6ACD-01D2-47A5-A237-DD46DF813486}"/>
              </a:ext>
            </a:extLst>
          </p:cNvPr>
          <p:cNvSpPr txBox="1"/>
          <p:nvPr/>
        </p:nvSpPr>
        <p:spPr>
          <a:xfrm>
            <a:off x="7123697" y="2344961"/>
            <a:ext cx="1873766" cy="1569660"/>
          </a:xfrm>
          <a:prstGeom prst="rect">
            <a:avLst/>
          </a:prstGeom>
          <a:noFill/>
        </p:spPr>
        <p:txBody>
          <a:bodyPr wrap="square" rtlCol="0">
            <a:spAutoFit/>
          </a:bodyPr>
          <a:lstStyle/>
          <a:p>
            <a:pPr algn="ctr"/>
            <a:r>
              <a:rPr lang="en-US" b="1" u="sng" dirty="0">
                <a:solidFill>
                  <a:schemeClr val="bg1"/>
                </a:solidFill>
                <a:latin typeface="Arial" panose="020B0604020202020204" pitchFamily="34" charset="0"/>
                <a:cs typeface="Arial" panose="020B0604020202020204" pitchFamily="34" charset="0"/>
              </a:rPr>
              <a:t>Webinar</a:t>
            </a:r>
          </a:p>
          <a:p>
            <a:pPr algn="ctr"/>
            <a:r>
              <a:rPr lang="en-US" sz="600" b="1" dirty="0">
                <a:solidFill>
                  <a:schemeClr val="bg1"/>
                </a:solidFill>
                <a:latin typeface="Arial" panose="020B0604020202020204" pitchFamily="34" charset="0"/>
                <a:cs typeface="Arial" panose="020B0604020202020204" pitchFamily="34" charset="0"/>
              </a:rPr>
              <a:t>   </a:t>
            </a:r>
          </a:p>
          <a:p>
            <a:pPr algn="ctr"/>
            <a:r>
              <a:rPr lang="en-US" b="1" dirty="0">
                <a:solidFill>
                  <a:schemeClr val="bg1"/>
                </a:solidFill>
                <a:latin typeface="Arial" panose="020B0604020202020204" pitchFamily="34" charset="0"/>
                <a:cs typeface="Arial" panose="020B0604020202020204" pitchFamily="34" charset="0"/>
              </a:rPr>
              <a:t> </a:t>
            </a:r>
            <a:r>
              <a:rPr lang="en-US" b="1" i="1" dirty="0">
                <a:solidFill>
                  <a:schemeClr val="bg1"/>
                </a:solidFill>
                <a:latin typeface="Arial" panose="020B0604020202020204" pitchFamily="34" charset="0"/>
                <a:cs typeface="Arial" panose="020B0604020202020204" pitchFamily="34" charset="0"/>
              </a:rPr>
              <a:t>Government Resources to Increase Your Export Sales</a:t>
            </a:r>
            <a:endParaRPr lang="en-US" i="1" dirty="0">
              <a:solidFill>
                <a:schemeClr val="bg1"/>
              </a:solidFill>
            </a:endParaRPr>
          </a:p>
        </p:txBody>
      </p:sp>
      <p:sp>
        <p:nvSpPr>
          <p:cNvPr id="8" name="TextBox 7">
            <a:extLst>
              <a:ext uri="{FF2B5EF4-FFF2-40B4-BE49-F238E27FC236}">
                <a16:creationId xmlns:a16="http://schemas.microsoft.com/office/drawing/2014/main" id="{7C15C604-2E63-42FE-9E31-05A74665ADA3}"/>
              </a:ext>
            </a:extLst>
          </p:cNvPr>
          <p:cNvSpPr txBox="1"/>
          <p:nvPr/>
        </p:nvSpPr>
        <p:spPr>
          <a:xfrm flipH="1">
            <a:off x="7265581" y="4010173"/>
            <a:ext cx="1686515" cy="577081"/>
          </a:xfrm>
          <a:prstGeom prst="rect">
            <a:avLst/>
          </a:prstGeom>
          <a:noFill/>
        </p:spPr>
        <p:txBody>
          <a:bodyPr wrap="square" rtlCol="0">
            <a:spAutoFit/>
          </a:bodyPr>
          <a:lstStyle/>
          <a:p>
            <a:r>
              <a:rPr lang="en-US" dirty="0">
                <a:solidFill>
                  <a:schemeClr val="bg1"/>
                </a:solidFill>
              </a:rPr>
              <a:t>October 3, 2019</a:t>
            </a:r>
          </a:p>
          <a:p>
            <a:endParaRPr lang="en-US" sz="1350" dirty="0"/>
          </a:p>
        </p:txBody>
      </p:sp>
      <p:sp>
        <p:nvSpPr>
          <p:cNvPr id="10" name="Rectangle 9">
            <a:extLst>
              <a:ext uri="{FF2B5EF4-FFF2-40B4-BE49-F238E27FC236}">
                <a16:creationId xmlns:a16="http://schemas.microsoft.com/office/drawing/2014/main" id="{217FAB1A-C8A6-4A24-8A90-E5A259A84854}"/>
              </a:ext>
            </a:extLst>
          </p:cNvPr>
          <p:cNvSpPr/>
          <p:nvPr/>
        </p:nvSpPr>
        <p:spPr>
          <a:xfrm>
            <a:off x="764498" y="1752600"/>
            <a:ext cx="8038475" cy="3105466"/>
          </a:xfrm>
          <a:prstGeom prst="rect">
            <a:avLst/>
          </a:prstGeom>
        </p:spPr>
        <p:txBody>
          <a:bodyPr wrap="square">
            <a:spAutoFit/>
          </a:bodyPr>
          <a:lstStyle/>
          <a:p>
            <a:pPr marL="285750" indent="-285750">
              <a:lnSpc>
                <a:spcPct val="110000"/>
              </a:lnSpc>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Introduction to Online Databases and Data </a:t>
            </a:r>
            <a:r>
              <a:rPr lang="en-US" sz="2000" dirty="0" smtClean="0">
                <a:solidFill>
                  <a:srgbClr val="002060"/>
                </a:solidFill>
                <a:latin typeface="Arial" panose="020B0604020202020204" pitchFamily="34" charset="0"/>
                <a:cs typeface="Arial" panose="020B0604020202020204" pitchFamily="34" charset="0"/>
              </a:rPr>
              <a:t>Analyses Tools</a:t>
            </a:r>
            <a:endParaRPr lang="en-US" sz="2000" dirty="0">
              <a:solidFill>
                <a:srgbClr val="002060"/>
              </a:solidFill>
              <a:latin typeface="Arial" panose="020B0604020202020204" pitchFamily="34" charset="0"/>
              <a:cs typeface="Arial" panose="020B0604020202020204" pitchFamily="34" charset="0"/>
            </a:endParaRPr>
          </a:p>
          <a:p>
            <a:pPr>
              <a:lnSpc>
                <a:spcPct val="110000"/>
              </a:lnSpc>
            </a:pPr>
            <a:endParaRPr lang="en-US" sz="2000" dirty="0">
              <a:solidFill>
                <a:srgbClr val="002060"/>
              </a:solidFill>
              <a:latin typeface="Arial" panose="020B0604020202020204" pitchFamily="34" charset="0"/>
              <a:cs typeface="Arial" panose="020B0604020202020204" pitchFamily="34" charset="0"/>
            </a:endParaRPr>
          </a:p>
          <a:p>
            <a:pPr marL="285750" indent="-285750">
              <a:lnSpc>
                <a:spcPct val="110000"/>
              </a:lnSpc>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Examples of Tools in Action</a:t>
            </a:r>
          </a:p>
          <a:p>
            <a:pPr>
              <a:lnSpc>
                <a:spcPct val="110000"/>
              </a:lnSpc>
            </a:pPr>
            <a:endParaRPr lang="en-US" sz="2000" dirty="0">
              <a:solidFill>
                <a:srgbClr val="002060"/>
              </a:solidFill>
              <a:latin typeface="Arial" panose="020B0604020202020204" pitchFamily="34" charset="0"/>
              <a:cs typeface="Arial" panose="020B0604020202020204" pitchFamily="34" charset="0"/>
            </a:endParaRPr>
          </a:p>
          <a:p>
            <a:pPr marL="285750" indent="-285750">
              <a:lnSpc>
                <a:spcPct val="110000"/>
              </a:lnSpc>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Products and Services ITA Offers to Promote Exports and Facilitate Trade </a:t>
            </a:r>
          </a:p>
          <a:p>
            <a:pPr>
              <a:lnSpc>
                <a:spcPct val="110000"/>
              </a:lnSpc>
            </a:pPr>
            <a:endParaRPr lang="en-US" sz="2000" dirty="0">
              <a:solidFill>
                <a:srgbClr val="002060"/>
              </a:solidFill>
              <a:latin typeface="Arial" panose="020B0604020202020204" pitchFamily="34" charset="0"/>
              <a:cs typeface="Arial" panose="020B0604020202020204" pitchFamily="34" charset="0"/>
            </a:endParaRPr>
          </a:p>
          <a:p>
            <a:pPr marL="285750" indent="-285750">
              <a:lnSpc>
                <a:spcPct val="110000"/>
              </a:lnSpc>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Questions and </a:t>
            </a:r>
            <a:r>
              <a:rPr lang="en-US" sz="2000" dirty="0" smtClean="0">
                <a:solidFill>
                  <a:srgbClr val="002060"/>
                </a:solidFill>
                <a:latin typeface="Arial" panose="020B0604020202020204" pitchFamily="34" charset="0"/>
                <a:cs typeface="Arial" panose="020B0604020202020204" pitchFamily="34" charset="0"/>
              </a:rPr>
              <a:t>Answers</a:t>
            </a:r>
            <a:endParaRPr lang="en-US" dirty="0">
              <a:solidFill>
                <a:srgbClr val="002060"/>
              </a:solidFill>
              <a:latin typeface="Arial" panose="020B0604020202020204" pitchFamily="34" charset="0"/>
              <a:cs typeface="Arial" panose="020B0604020202020204" pitchFamily="34" charset="0"/>
            </a:endParaRPr>
          </a:p>
          <a:p>
            <a:pPr>
              <a:lnSpc>
                <a:spcPct val="110000"/>
              </a:lnSpc>
            </a:pPr>
            <a:endParaRPr lang="en-US" b="1" dirty="0">
              <a:solidFill>
                <a:srgbClr val="002060"/>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7D733C95-AB34-46EC-A0B4-53048F5E20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5416" y="5357842"/>
            <a:ext cx="2843784" cy="1196565"/>
          </a:xfrm>
          <a:prstGeom prst="rect">
            <a:avLst/>
          </a:prstGeom>
        </p:spPr>
      </p:pic>
      <p:pic>
        <p:nvPicPr>
          <p:cNvPr id="11" name="Picture 10">
            <a:extLst>
              <a:ext uri="{FF2B5EF4-FFF2-40B4-BE49-F238E27FC236}">
                <a16:creationId xmlns:a16="http://schemas.microsoft.com/office/drawing/2014/main" id="{706BB9A8-69B7-45F8-AC74-37E59D7C88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5498924"/>
            <a:ext cx="2330607" cy="914400"/>
          </a:xfrm>
          <a:prstGeom prst="rect">
            <a:avLst/>
          </a:prstGeom>
        </p:spPr>
      </p:pic>
    </p:spTree>
    <p:extLst>
      <p:ext uri="{BB962C8B-B14F-4D97-AF65-F5344CB8AC3E}">
        <p14:creationId xmlns:p14="http://schemas.microsoft.com/office/powerpoint/2010/main" val="1069865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49" y="1954429"/>
            <a:ext cx="7886700" cy="3263504"/>
          </a:xfrm>
        </p:spPr>
        <p:txBody>
          <a:bodyPr>
            <a:normAutofit/>
          </a:bodyPr>
          <a:lstStyle/>
          <a:p>
            <a:pPr marL="0" indent="0">
              <a:spcBef>
                <a:spcPts val="0"/>
              </a:spcBef>
              <a:buNone/>
            </a:pPr>
            <a:r>
              <a:rPr lang="en-US" sz="2000" b="1" dirty="0" smtClean="0">
                <a:solidFill>
                  <a:srgbClr val="002060"/>
                </a:solidFill>
                <a:latin typeface="Arial" panose="020B0604020202020204" pitchFamily="34" charset="0"/>
                <a:cs typeface="Arial" panose="020B0604020202020204" pitchFamily="34" charset="0"/>
              </a:rPr>
              <a:t>Ashley </a:t>
            </a:r>
            <a:r>
              <a:rPr lang="en-US" sz="2000" b="1" dirty="0" err="1" smtClean="0">
                <a:solidFill>
                  <a:srgbClr val="002060"/>
                </a:solidFill>
                <a:latin typeface="Arial" panose="020B0604020202020204" pitchFamily="34" charset="0"/>
                <a:cs typeface="Arial" panose="020B0604020202020204" pitchFamily="34" charset="0"/>
              </a:rPr>
              <a:t>Albritton</a:t>
            </a:r>
            <a:r>
              <a:rPr lang="en-US" sz="2000" dirty="0" smtClean="0">
                <a:solidFill>
                  <a:srgbClr val="002060"/>
                </a:solidFill>
                <a:latin typeface="Arial" panose="020B0604020202020204" pitchFamily="34" charset="0"/>
                <a:cs typeface="Arial" panose="020B0604020202020204" pitchFamily="34" charset="0"/>
              </a:rPr>
              <a:t>, Statistician</a:t>
            </a:r>
            <a:endParaRPr lang="en-US" sz="2000" dirty="0">
              <a:solidFill>
                <a:srgbClr val="002060"/>
              </a:solidFill>
              <a:latin typeface="Arial" panose="020B0604020202020204" pitchFamily="34" charset="0"/>
              <a:cs typeface="Arial" panose="020B0604020202020204" pitchFamily="34" charset="0"/>
            </a:endParaRPr>
          </a:p>
          <a:p>
            <a:pPr marL="0" indent="0">
              <a:spcBef>
                <a:spcPts val="0"/>
              </a:spcBef>
              <a:buNone/>
            </a:pPr>
            <a:r>
              <a:rPr lang="en-US" sz="2000" dirty="0">
                <a:solidFill>
                  <a:srgbClr val="002060"/>
                </a:solidFill>
                <a:latin typeface="Arial" panose="020B0604020202020204" pitchFamily="34" charset="0"/>
                <a:cs typeface="Arial" panose="020B0604020202020204" pitchFamily="34" charset="0"/>
              </a:rPr>
              <a:t>International Trade Indicator Micro Analysis Branch</a:t>
            </a:r>
          </a:p>
          <a:p>
            <a:pPr marL="0" indent="0">
              <a:spcBef>
                <a:spcPts val="0"/>
              </a:spcBef>
              <a:buNone/>
            </a:pPr>
            <a:r>
              <a:rPr lang="en-US" sz="2000" dirty="0">
                <a:solidFill>
                  <a:srgbClr val="002060"/>
                </a:solidFill>
                <a:latin typeface="Arial" panose="020B0604020202020204" pitchFamily="34" charset="0"/>
                <a:cs typeface="Arial" panose="020B0604020202020204" pitchFamily="34" charset="0"/>
              </a:rPr>
              <a:t>Economic Indicators Division</a:t>
            </a:r>
          </a:p>
          <a:p>
            <a:pPr marL="0" indent="0">
              <a:buNone/>
            </a:pPr>
            <a:r>
              <a:rPr lang="en-US" sz="2000" dirty="0">
                <a:solidFill>
                  <a:srgbClr val="002060"/>
                </a:solidFill>
                <a:latin typeface="Arial" panose="020B0604020202020204" pitchFamily="34" charset="0"/>
                <a:cs typeface="Arial" panose="020B0604020202020204" pitchFamily="34" charset="0"/>
              </a:rPr>
              <a:t>Email:  </a:t>
            </a:r>
            <a:r>
              <a:rPr lang="en-US" sz="2000" dirty="0" smtClean="0">
                <a:solidFill>
                  <a:srgbClr val="002060"/>
                </a:solidFill>
                <a:latin typeface="Arial" panose="020B0604020202020204" pitchFamily="34" charset="0"/>
                <a:cs typeface="Arial" panose="020B0604020202020204" pitchFamily="34" charset="0"/>
                <a:hlinkClick r:id="rId3"/>
              </a:rPr>
              <a:t>ashley.f.albritton@census.gov</a:t>
            </a:r>
            <a:endParaRPr lang="en-US" sz="2000" dirty="0" smtClean="0">
              <a:solidFill>
                <a:srgbClr val="002060"/>
              </a:solidFill>
              <a:latin typeface="Arial" panose="020B0604020202020204" pitchFamily="34" charset="0"/>
              <a:cs typeface="Arial" panose="020B0604020202020204" pitchFamily="34" charset="0"/>
            </a:endParaRPr>
          </a:p>
          <a:p>
            <a:pPr marL="0" indent="0">
              <a:buNone/>
            </a:pPr>
            <a:r>
              <a:rPr lang="en-US" sz="2000" dirty="0" smtClean="0">
                <a:solidFill>
                  <a:srgbClr val="002060"/>
                </a:solidFill>
                <a:latin typeface="Arial" panose="020B0604020202020204" pitchFamily="34" charset="0"/>
                <a:cs typeface="Arial" panose="020B0604020202020204" pitchFamily="34" charset="0"/>
              </a:rPr>
              <a:t>Phone</a:t>
            </a:r>
            <a:r>
              <a:rPr lang="en-US" sz="2000" dirty="0">
                <a:solidFill>
                  <a:srgbClr val="002060"/>
                </a:solidFill>
                <a:latin typeface="Arial" panose="020B0604020202020204" pitchFamily="34" charset="0"/>
                <a:cs typeface="Arial" panose="020B0604020202020204" pitchFamily="34" charset="0"/>
              </a:rPr>
              <a:t>:  </a:t>
            </a:r>
            <a:r>
              <a:rPr lang="en-US" sz="2000" dirty="0" smtClean="0">
                <a:solidFill>
                  <a:srgbClr val="002060"/>
                </a:solidFill>
                <a:latin typeface="Arial" panose="020B0604020202020204" pitchFamily="34" charset="0"/>
                <a:cs typeface="Arial" panose="020B0604020202020204" pitchFamily="34" charset="0"/>
              </a:rPr>
              <a:t>301-763-1158</a:t>
            </a:r>
            <a:endParaRPr lang="en-US" sz="2000" dirty="0">
              <a:solidFill>
                <a:srgbClr val="002060"/>
              </a:solidFill>
              <a:latin typeface="Arial" panose="020B0604020202020204" pitchFamily="34" charset="0"/>
              <a:cs typeface="Arial" panose="020B0604020202020204" pitchFamily="34" charset="0"/>
            </a:endParaRPr>
          </a:p>
          <a:p>
            <a:pPr marL="0" indent="0">
              <a:buNone/>
            </a:pPr>
            <a:endParaRPr lang="en-US" sz="2000" dirty="0">
              <a:solidFill>
                <a:srgbClr val="002060"/>
              </a:solidFill>
              <a:latin typeface="Arial" panose="020B0604020202020204" pitchFamily="34" charset="0"/>
              <a:cs typeface="Arial" panose="020B0604020202020204" pitchFamily="34" charset="0"/>
            </a:endParaRPr>
          </a:p>
          <a:p>
            <a:pPr marL="0" indent="0">
              <a:buNone/>
            </a:pPr>
            <a:r>
              <a:rPr lang="en-US" sz="2000" dirty="0">
                <a:solidFill>
                  <a:srgbClr val="002060"/>
                </a:solidFill>
                <a:latin typeface="Arial" panose="020B0604020202020204" pitchFamily="34" charset="0"/>
                <a:cs typeface="Arial" panose="020B0604020202020204" pitchFamily="34" charset="0"/>
              </a:rPr>
              <a:t>Branch line: 1-800-549-0595; Option #2</a:t>
            </a:r>
          </a:p>
          <a:p>
            <a:pPr marL="0" indent="0">
              <a:buNone/>
            </a:pPr>
            <a:r>
              <a:rPr lang="en-US" sz="2000" dirty="0">
                <a:solidFill>
                  <a:srgbClr val="002060"/>
                </a:solidFill>
                <a:latin typeface="Arial" panose="020B0604020202020204" pitchFamily="34" charset="0"/>
                <a:cs typeface="Arial" panose="020B0604020202020204" pitchFamily="34" charset="0"/>
              </a:rPr>
              <a:t>Branch email: </a:t>
            </a:r>
            <a:r>
              <a:rPr lang="en-US" sz="2000" dirty="0" smtClean="0">
                <a:solidFill>
                  <a:srgbClr val="002060"/>
                </a:solidFill>
                <a:latin typeface="Arial" panose="020B0604020202020204" pitchFamily="34" charset="0"/>
                <a:cs typeface="Arial" panose="020B0604020202020204" pitchFamily="34" charset="0"/>
                <a:hlinkClick r:id="rId4"/>
              </a:rPr>
              <a:t>eid.scheduleb@census.gov</a:t>
            </a:r>
            <a:endParaRPr lang="en-US" sz="2000" dirty="0" smtClean="0">
              <a:solidFill>
                <a:srgbClr val="002060"/>
              </a:solidFill>
              <a:latin typeface="Arial" panose="020B0604020202020204" pitchFamily="34" charset="0"/>
              <a:cs typeface="Arial" panose="020B0604020202020204" pitchFamily="34" charset="0"/>
            </a:endParaRPr>
          </a:p>
          <a:p>
            <a:pPr marL="0" indent="0">
              <a:buNone/>
            </a:pPr>
            <a:endParaRPr lang="en-US" sz="2000" dirty="0">
              <a:solidFill>
                <a:srgbClr val="002060"/>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FA55713-9192-C047-9C4B-79250B366ED2}"/>
              </a:ext>
            </a:extLst>
          </p:cNvPr>
          <p:cNvSpPr txBox="1">
            <a:spLocks/>
          </p:cNvSpPr>
          <p:nvPr/>
        </p:nvSpPr>
        <p:spPr>
          <a:xfrm>
            <a:off x="292594" y="762000"/>
            <a:ext cx="8699005" cy="4517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750"/>
              </a:lnSpc>
            </a:pPr>
            <a:r>
              <a:rPr lang="en-US" sz="3300" b="1" dirty="0" smtClean="0">
                <a:solidFill>
                  <a:srgbClr val="002060"/>
                </a:solidFill>
                <a:latin typeface="Arial" panose="020B0604020202020204" pitchFamily="34" charset="0"/>
                <a:cs typeface="Arial" panose="020B0604020202020204" pitchFamily="34" charset="0"/>
              </a:rPr>
              <a:t>Schedule B Classification Search Tool</a:t>
            </a:r>
            <a:endParaRPr lang="en-US" sz="3300" b="1" dirty="0">
              <a:solidFill>
                <a:srgbClr val="002060"/>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06BB9A8-69B7-45F8-AC74-37E59D7C88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 y="5498924"/>
            <a:ext cx="2330607" cy="914400"/>
          </a:xfrm>
          <a:prstGeom prst="rect">
            <a:avLst/>
          </a:prstGeom>
        </p:spPr>
      </p:pic>
    </p:spTree>
    <p:extLst>
      <p:ext uri="{BB962C8B-B14F-4D97-AF65-F5344CB8AC3E}">
        <p14:creationId xmlns:p14="http://schemas.microsoft.com/office/powerpoint/2010/main" val="1884758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8644" r="1586" b="31219"/>
          <a:stretch/>
        </p:blipFill>
        <p:spPr>
          <a:xfrm>
            <a:off x="253745" y="2268912"/>
            <a:ext cx="8550012" cy="2938779"/>
          </a:xfrm>
          <a:prstGeom prst="rect">
            <a:avLst/>
          </a:prstGeom>
        </p:spPr>
      </p:pic>
      <p:sp>
        <p:nvSpPr>
          <p:cNvPr id="6" name="Title 1"/>
          <p:cNvSpPr txBox="1">
            <a:spLocks/>
          </p:cNvSpPr>
          <p:nvPr/>
        </p:nvSpPr>
        <p:spPr>
          <a:xfrm>
            <a:off x="253746" y="1070219"/>
            <a:ext cx="7886700" cy="5143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ltLang="en-US" sz="3300" dirty="0">
              <a:solidFill>
                <a:srgbClr val="164EA0"/>
              </a:solidFill>
              <a:effectLst>
                <a:outerShdw blurRad="38100" dist="38100" dir="2700000" algn="tl">
                  <a:srgbClr val="000000">
                    <a:alpha val="43137"/>
                  </a:srgbClr>
                </a:outerShdw>
              </a:effectLst>
              <a:latin typeface="+mn-lt"/>
            </a:endParaRPr>
          </a:p>
        </p:txBody>
      </p:sp>
      <p:sp>
        <p:nvSpPr>
          <p:cNvPr id="3" name="TextBox 2"/>
          <p:cNvSpPr txBox="1"/>
          <p:nvPr/>
        </p:nvSpPr>
        <p:spPr>
          <a:xfrm>
            <a:off x="253745" y="1600200"/>
            <a:ext cx="5156455" cy="800219"/>
          </a:xfrm>
          <a:prstGeom prst="rect">
            <a:avLst/>
          </a:prstGeom>
          <a:noFill/>
        </p:spPr>
        <p:txBody>
          <a:bodyPr wrap="square" rtlCol="0">
            <a:spAutoFit/>
          </a:bodyPr>
          <a:lstStyle/>
          <a:p>
            <a:r>
              <a:rPr lang="en-US" altLang="en-US" sz="2800" b="1" dirty="0">
                <a:solidFill>
                  <a:srgbClr val="164EA0"/>
                </a:solidFill>
                <a:latin typeface="Arial" panose="020B0604020202020204" pitchFamily="34" charset="0"/>
                <a:cs typeface="Arial" panose="020B0604020202020204" pitchFamily="34" charset="0"/>
                <a:hlinkClick r:id="rId4"/>
              </a:rPr>
              <a:t>www.census.gov/scheduleb</a:t>
            </a:r>
            <a:endParaRPr lang="en-US" altLang="en-US" sz="2800" b="1" dirty="0">
              <a:solidFill>
                <a:srgbClr val="164EA0"/>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2FA55713-9192-C047-9C4B-79250B366ED2}"/>
              </a:ext>
            </a:extLst>
          </p:cNvPr>
          <p:cNvSpPr txBox="1">
            <a:spLocks/>
          </p:cNvSpPr>
          <p:nvPr/>
        </p:nvSpPr>
        <p:spPr>
          <a:xfrm>
            <a:off x="292594" y="762000"/>
            <a:ext cx="8699005" cy="4517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750"/>
              </a:lnSpc>
            </a:pPr>
            <a:r>
              <a:rPr lang="en-US" sz="3300" b="1" dirty="0" smtClean="0">
                <a:solidFill>
                  <a:srgbClr val="002060"/>
                </a:solidFill>
                <a:latin typeface="Arial" panose="020B0604020202020204" pitchFamily="34" charset="0"/>
                <a:cs typeface="Arial" panose="020B0604020202020204" pitchFamily="34" charset="0"/>
              </a:rPr>
              <a:t>Schedule B Search Demonstration</a:t>
            </a:r>
            <a:endParaRPr lang="en-US" sz="3300" b="1" dirty="0">
              <a:solidFill>
                <a:srgbClr val="002060"/>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706BB9A8-69B7-45F8-AC74-37E59D7C88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 y="5498924"/>
            <a:ext cx="2330607" cy="914400"/>
          </a:xfrm>
          <a:prstGeom prst="rect">
            <a:avLst/>
          </a:prstGeom>
        </p:spPr>
      </p:pic>
    </p:spTree>
    <p:extLst>
      <p:ext uri="{BB962C8B-B14F-4D97-AF65-F5344CB8AC3E}">
        <p14:creationId xmlns:p14="http://schemas.microsoft.com/office/powerpoint/2010/main" val="2955253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420" y="2019301"/>
            <a:ext cx="7886700" cy="3263504"/>
          </a:xfrm>
        </p:spPr>
        <p:txBody>
          <a:bodyPr>
            <a:noAutofit/>
          </a:bodyPr>
          <a:lstStyle/>
          <a:p>
            <a:r>
              <a:rPr lang="en-US" sz="2000" b="1" dirty="0" smtClean="0">
                <a:solidFill>
                  <a:srgbClr val="002060"/>
                </a:solidFill>
                <a:latin typeface="Arial" panose="020B0604020202020204" pitchFamily="34" charset="0"/>
                <a:cs typeface="Arial" panose="020B0604020202020204" pitchFamily="34" charset="0"/>
              </a:rPr>
              <a:t>Global </a:t>
            </a:r>
            <a:r>
              <a:rPr lang="en-US" sz="2000" b="1" dirty="0">
                <a:solidFill>
                  <a:srgbClr val="002060"/>
                </a:solidFill>
                <a:latin typeface="Arial" panose="020B0604020202020204" pitchFamily="34" charset="0"/>
                <a:cs typeface="Arial" panose="020B0604020202020204" pitchFamily="34" charset="0"/>
              </a:rPr>
              <a:t>Reach Blog</a:t>
            </a:r>
            <a:r>
              <a:rPr lang="en-US" sz="2000" dirty="0">
                <a:solidFill>
                  <a:srgbClr val="002060"/>
                </a:solidFill>
                <a:latin typeface="Arial" panose="020B0604020202020204" pitchFamily="34" charset="0"/>
                <a:cs typeface="Arial" panose="020B0604020202020204" pitchFamily="34" charset="0"/>
              </a:rPr>
              <a:t> Posts</a:t>
            </a:r>
          </a:p>
          <a:p>
            <a:pPr lvl="1"/>
            <a:r>
              <a:rPr lang="en-US" sz="2000" dirty="0">
                <a:solidFill>
                  <a:srgbClr val="002060"/>
                </a:solidFill>
                <a:latin typeface="Arial" panose="020B0604020202020204" pitchFamily="34" charset="0"/>
                <a:cs typeface="Arial" panose="020B0604020202020204" pitchFamily="34" charset="0"/>
              </a:rPr>
              <a:t>"Finding Your Schedule B Number"</a:t>
            </a:r>
          </a:p>
          <a:p>
            <a:pPr lvl="1"/>
            <a:r>
              <a:rPr lang="fr-FR" sz="2000" dirty="0">
                <a:solidFill>
                  <a:srgbClr val="002060"/>
                </a:solidFill>
                <a:latin typeface="Arial" panose="020B0604020202020204" pitchFamily="34" charset="0"/>
                <a:cs typeface="Arial" panose="020B0604020202020204" pitchFamily="34" charset="0"/>
              </a:rPr>
              <a:t>"</a:t>
            </a:r>
            <a:r>
              <a:rPr lang="en-US" sz="2000" dirty="0">
                <a:solidFill>
                  <a:srgbClr val="002060"/>
                </a:solidFill>
                <a:latin typeface="Arial" panose="020B0604020202020204" pitchFamily="34" charset="0"/>
                <a:cs typeface="Arial" panose="020B0604020202020204" pitchFamily="34" charset="0"/>
              </a:rPr>
              <a:t>Exporting with Import Classification Numbers“</a:t>
            </a:r>
          </a:p>
          <a:p>
            <a:r>
              <a:rPr lang="en-US" sz="2000" b="1" dirty="0">
                <a:solidFill>
                  <a:srgbClr val="002060"/>
                </a:solidFill>
                <a:latin typeface="Arial" panose="020B0604020202020204" pitchFamily="34" charset="0"/>
                <a:cs typeface="Arial" panose="020B0604020202020204" pitchFamily="34" charset="0"/>
              </a:rPr>
              <a:t>Export Training</a:t>
            </a:r>
            <a:r>
              <a:rPr lang="en-US" sz="2000" dirty="0">
                <a:solidFill>
                  <a:srgbClr val="002060"/>
                </a:solidFill>
                <a:latin typeface="Arial" panose="020B0604020202020204" pitchFamily="34" charset="0"/>
                <a:cs typeface="Arial" panose="020B0604020202020204" pitchFamily="34" charset="0"/>
              </a:rPr>
              <a:t> Webinars</a:t>
            </a:r>
          </a:p>
          <a:p>
            <a:pPr lvl="1"/>
            <a:r>
              <a:rPr lang="en-US" sz="2000" dirty="0">
                <a:solidFill>
                  <a:srgbClr val="002060"/>
                </a:solidFill>
                <a:latin typeface="Arial" panose="020B0604020202020204" pitchFamily="34" charset="0"/>
                <a:cs typeface="Arial" panose="020B0604020202020204" pitchFamily="34" charset="0"/>
              </a:rPr>
              <a:t>"Classifying Your Product" under Basics of Export Compliance</a:t>
            </a:r>
          </a:p>
          <a:p>
            <a:pPr lvl="1"/>
            <a:r>
              <a:rPr lang="en-US" sz="2000" dirty="0">
                <a:solidFill>
                  <a:srgbClr val="002060"/>
                </a:solidFill>
                <a:latin typeface="Arial" panose="020B0604020202020204" pitchFamily="34" charset="0"/>
                <a:cs typeface="Arial" panose="020B0604020202020204" pitchFamily="34" charset="0"/>
              </a:rPr>
              <a:t>"Export Classification (Spanish)" under International Trade </a:t>
            </a:r>
            <a:r>
              <a:rPr lang="en-US" sz="2000" dirty="0" smtClean="0">
                <a:solidFill>
                  <a:srgbClr val="002060"/>
                </a:solidFill>
                <a:latin typeface="Arial" panose="020B0604020202020204" pitchFamily="34" charset="0"/>
                <a:cs typeface="Arial" panose="020B0604020202020204" pitchFamily="34" charset="0"/>
              </a:rPr>
              <a:t>Webinars</a:t>
            </a:r>
            <a:endParaRPr lang="en-US" sz="2000" dirty="0">
              <a:solidFill>
                <a:srgbClr val="002060"/>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FA55713-9192-C047-9C4B-79250B366ED2}"/>
              </a:ext>
            </a:extLst>
          </p:cNvPr>
          <p:cNvSpPr txBox="1">
            <a:spLocks/>
          </p:cNvSpPr>
          <p:nvPr/>
        </p:nvSpPr>
        <p:spPr>
          <a:xfrm>
            <a:off x="292594" y="762000"/>
            <a:ext cx="8699005" cy="4517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750"/>
              </a:lnSpc>
            </a:pPr>
            <a:r>
              <a:rPr lang="en-US" sz="3300" b="1" dirty="0" smtClean="0">
                <a:solidFill>
                  <a:srgbClr val="002060"/>
                </a:solidFill>
                <a:latin typeface="Arial" panose="020B0604020202020204" pitchFamily="34" charset="0"/>
                <a:cs typeface="Arial" panose="020B0604020202020204" pitchFamily="34" charset="0"/>
              </a:rPr>
              <a:t>Schedule B Classification Training</a:t>
            </a:r>
            <a:endParaRPr lang="en-US" sz="3300" b="1" dirty="0">
              <a:solidFill>
                <a:srgbClr val="002060"/>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06BB9A8-69B7-45F8-AC74-37E59D7C8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5498924"/>
            <a:ext cx="2330607" cy="914400"/>
          </a:xfrm>
          <a:prstGeom prst="rect">
            <a:avLst/>
          </a:prstGeom>
        </p:spPr>
      </p:pic>
    </p:spTree>
    <p:extLst>
      <p:ext uri="{BB962C8B-B14F-4D97-AF65-F5344CB8AC3E}">
        <p14:creationId xmlns:p14="http://schemas.microsoft.com/office/powerpoint/2010/main" val="3890904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49" y="1954429"/>
            <a:ext cx="7886700" cy="3263504"/>
          </a:xfrm>
        </p:spPr>
        <p:txBody>
          <a:bodyPr>
            <a:normAutofit/>
          </a:bodyPr>
          <a:lstStyle/>
          <a:p>
            <a:pPr marL="0" indent="0">
              <a:spcBef>
                <a:spcPts val="0"/>
              </a:spcBef>
              <a:buNone/>
            </a:pPr>
            <a:r>
              <a:rPr lang="en-US" sz="2000" b="1" dirty="0" err="1" smtClean="0">
                <a:solidFill>
                  <a:srgbClr val="002060"/>
                </a:solidFill>
                <a:latin typeface="Arial" panose="020B0604020202020204" pitchFamily="34" charset="0"/>
                <a:cs typeface="Arial" panose="020B0604020202020204" pitchFamily="34" charset="0"/>
              </a:rPr>
              <a:t>Henock</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Kebede</a:t>
            </a:r>
            <a:r>
              <a:rPr lang="en-US" sz="2000" dirty="0" smtClean="0">
                <a:solidFill>
                  <a:srgbClr val="002060"/>
                </a:solidFill>
                <a:latin typeface="Arial" panose="020B0604020202020204" pitchFamily="34" charset="0"/>
                <a:cs typeface="Arial" panose="020B0604020202020204" pitchFamily="34" charset="0"/>
              </a:rPr>
              <a:t>, Section Chief</a:t>
            </a:r>
            <a:endParaRPr lang="en-US" sz="2000" b="1" dirty="0">
              <a:solidFill>
                <a:srgbClr val="002060"/>
              </a:solidFill>
              <a:latin typeface="Arial" panose="020B0604020202020204" pitchFamily="34" charset="0"/>
              <a:cs typeface="Arial" panose="020B0604020202020204" pitchFamily="34" charset="0"/>
            </a:endParaRPr>
          </a:p>
          <a:p>
            <a:pPr marL="0" indent="0">
              <a:spcBef>
                <a:spcPts val="0"/>
              </a:spcBef>
              <a:buNone/>
            </a:pPr>
            <a:r>
              <a:rPr lang="en-US" sz="2000" dirty="0">
                <a:solidFill>
                  <a:srgbClr val="002060"/>
                </a:solidFill>
                <a:latin typeface="Arial" panose="020B0604020202020204" pitchFamily="34" charset="0"/>
                <a:cs typeface="Arial" panose="020B0604020202020204" pitchFamily="34" charset="0"/>
              </a:rPr>
              <a:t>International Trade Indicator Macro Analysis </a:t>
            </a:r>
            <a:r>
              <a:rPr lang="en-US" sz="2000" dirty="0" smtClean="0">
                <a:solidFill>
                  <a:srgbClr val="002060"/>
                </a:solidFill>
                <a:latin typeface="Arial" panose="020B0604020202020204" pitchFamily="34" charset="0"/>
                <a:cs typeface="Arial" panose="020B0604020202020204" pitchFamily="34" charset="0"/>
              </a:rPr>
              <a:t>Branch</a:t>
            </a:r>
            <a:endParaRPr lang="en-US" sz="2000" dirty="0">
              <a:solidFill>
                <a:srgbClr val="002060"/>
              </a:solidFill>
              <a:latin typeface="Arial" panose="020B0604020202020204" pitchFamily="34" charset="0"/>
              <a:cs typeface="Arial" panose="020B0604020202020204" pitchFamily="34" charset="0"/>
            </a:endParaRPr>
          </a:p>
          <a:p>
            <a:pPr marL="0" indent="0">
              <a:spcBef>
                <a:spcPts val="0"/>
              </a:spcBef>
              <a:buNone/>
            </a:pPr>
            <a:r>
              <a:rPr lang="en-US" sz="2000" dirty="0">
                <a:solidFill>
                  <a:srgbClr val="002060"/>
                </a:solidFill>
                <a:latin typeface="Arial" panose="020B0604020202020204" pitchFamily="34" charset="0"/>
                <a:cs typeface="Arial" panose="020B0604020202020204" pitchFamily="34" charset="0"/>
              </a:rPr>
              <a:t>Economic Indicators Division</a:t>
            </a:r>
          </a:p>
          <a:p>
            <a:pPr marL="0" indent="0">
              <a:buNone/>
            </a:pPr>
            <a:r>
              <a:rPr lang="en-US" sz="2000" dirty="0">
                <a:solidFill>
                  <a:srgbClr val="002060"/>
                </a:solidFill>
                <a:latin typeface="Arial" panose="020B0604020202020204" pitchFamily="34" charset="0"/>
                <a:cs typeface="Arial" panose="020B0604020202020204" pitchFamily="34" charset="0"/>
              </a:rPr>
              <a:t>Email:  </a:t>
            </a:r>
            <a:r>
              <a:rPr lang="en-US" sz="2000" dirty="0" smtClean="0">
                <a:solidFill>
                  <a:srgbClr val="002060"/>
                </a:solidFill>
                <a:latin typeface="Arial" panose="020B0604020202020204" pitchFamily="34" charset="0"/>
                <a:cs typeface="Arial" panose="020B0604020202020204" pitchFamily="34" charset="0"/>
                <a:hlinkClick r:id="rId3"/>
              </a:rPr>
              <a:t>henock.kebede@census.gov</a:t>
            </a:r>
            <a:endParaRPr lang="en-US" sz="2000" dirty="0" smtClean="0">
              <a:solidFill>
                <a:srgbClr val="002060"/>
              </a:solidFill>
              <a:latin typeface="Arial" panose="020B0604020202020204" pitchFamily="34" charset="0"/>
              <a:cs typeface="Arial" panose="020B0604020202020204" pitchFamily="34" charset="0"/>
            </a:endParaRPr>
          </a:p>
          <a:p>
            <a:pPr marL="0" indent="0">
              <a:buNone/>
            </a:pPr>
            <a:r>
              <a:rPr lang="en-US" sz="2000" dirty="0" smtClean="0">
                <a:solidFill>
                  <a:srgbClr val="002060"/>
                </a:solidFill>
                <a:latin typeface="Arial" panose="020B0604020202020204" pitchFamily="34" charset="0"/>
                <a:cs typeface="Arial" panose="020B0604020202020204" pitchFamily="34" charset="0"/>
              </a:rPr>
              <a:t>Phone</a:t>
            </a:r>
            <a:r>
              <a:rPr lang="en-US" sz="2000" dirty="0">
                <a:solidFill>
                  <a:srgbClr val="002060"/>
                </a:solidFill>
                <a:latin typeface="Arial" panose="020B0604020202020204" pitchFamily="34" charset="0"/>
                <a:cs typeface="Arial" panose="020B0604020202020204" pitchFamily="34" charset="0"/>
              </a:rPr>
              <a:t>:  </a:t>
            </a:r>
            <a:r>
              <a:rPr lang="en-US" sz="2000" dirty="0" smtClean="0">
                <a:solidFill>
                  <a:srgbClr val="002060"/>
                </a:solidFill>
                <a:latin typeface="Arial" panose="020B0604020202020204" pitchFamily="34" charset="0"/>
                <a:cs typeface="Arial" panose="020B0604020202020204" pitchFamily="34" charset="0"/>
              </a:rPr>
              <a:t>301-763-1880</a:t>
            </a:r>
            <a:endParaRPr lang="en-US" sz="2000" dirty="0">
              <a:solidFill>
                <a:srgbClr val="002060"/>
              </a:solidFill>
              <a:latin typeface="Arial" panose="020B0604020202020204" pitchFamily="34" charset="0"/>
              <a:cs typeface="Arial" panose="020B0604020202020204" pitchFamily="34" charset="0"/>
            </a:endParaRPr>
          </a:p>
          <a:p>
            <a:pPr marL="0" indent="0">
              <a:buNone/>
            </a:pPr>
            <a:endParaRPr lang="en-US" sz="2000" dirty="0">
              <a:solidFill>
                <a:srgbClr val="002060"/>
              </a:solidFill>
              <a:latin typeface="Arial" panose="020B0604020202020204" pitchFamily="34" charset="0"/>
              <a:cs typeface="Arial" panose="020B0604020202020204" pitchFamily="34" charset="0"/>
            </a:endParaRPr>
          </a:p>
          <a:p>
            <a:pPr marL="0" indent="0">
              <a:buNone/>
            </a:pPr>
            <a:r>
              <a:rPr lang="en-US" sz="2000" dirty="0">
                <a:solidFill>
                  <a:srgbClr val="002060"/>
                </a:solidFill>
                <a:latin typeface="Arial" panose="020B0604020202020204" pitchFamily="34" charset="0"/>
                <a:cs typeface="Arial" panose="020B0604020202020204" pitchFamily="34" charset="0"/>
              </a:rPr>
              <a:t>Branch line: 1-800-549-0595; Option #4</a:t>
            </a:r>
          </a:p>
          <a:p>
            <a:pPr marL="0" indent="0">
              <a:buNone/>
            </a:pPr>
            <a:r>
              <a:rPr lang="en-US" sz="2000" dirty="0">
                <a:solidFill>
                  <a:srgbClr val="002060"/>
                </a:solidFill>
                <a:latin typeface="Arial" panose="020B0604020202020204" pitchFamily="34" charset="0"/>
                <a:cs typeface="Arial" panose="020B0604020202020204" pitchFamily="34" charset="0"/>
              </a:rPr>
              <a:t>Branch email: </a:t>
            </a:r>
            <a:r>
              <a:rPr lang="en-US" sz="2000" dirty="0" smtClean="0">
                <a:solidFill>
                  <a:srgbClr val="002060"/>
                </a:solidFill>
                <a:latin typeface="Arial" panose="020B0604020202020204" pitchFamily="34" charset="0"/>
                <a:cs typeface="Arial" panose="020B0604020202020204" pitchFamily="34" charset="0"/>
                <a:hlinkClick r:id="rId4"/>
              </a:rPr>
              <a:t>eid.international.trade.data@census.gov</a:t>
            </a:r>
            <a:endParaRPr lang="en-US" sz="2000" dirty="0" smtClean="0">
              <a:solidFill>
                <a:srgbClr val="002060"/>
              </a:solidFill>
              <a:latin typeface="Arial" panose="020B0604020202020204" pitchFamily="34" charset="0"/>
              <a:cs typeface="Arial" panose="020B0604020202020204" pitchFamily="34" charset="0"/>
            </a:endParaRPr>
          </a:p>
          <a:p>
            <a:pPr marL="0" indent="0">
              <a:buNone/>
            </a:pPr>
            <a:endParaRPr lang="en-US" sz="2000" dirty="0">
              <a:solidFill>
                <a:srgbClr val="002060"/>
              </a:solidFill>
              <a:latin typeface="Arial" panose="020B0604020202020204" pitchFamily="34" charset="0"/>
              <a:cs typeface="Arial" panose="020B0604020202020204" pitchFamily="34" charset="0"/>
            </a:endParaRPr>
          </a:p>
          <a:p>
            <a:pPr marL="0" indent="0">
              <a:buNone/>
            </a:pPr>
            <a:endParaRPr lang="en-US" sz="2000" dirty="0">
              <a:solidFill>
                <a:srgbClr val="002060"/>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FA55713-9192-C047-9C4B-79250B366ED2}"/>
              </a:ext>
            </a:extLst>
          </p:cNvPr>
          <p:cNvSpPr txBox="1">
            <a:spLocks/>
          </p:cNvSpPr>
          <p:nvPr/>
        </p:nvSpPr>
        <p:spPr>
          <a:xfrm>
            <a:off x="292594" y="762000"/>
            <a:ext cx="8699005" cy="4517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750"/>
              </a:lnSpc>
            </a:pPr>
            <a:r>
              <a:rPr lang="en-US" sz="3300" b="1" dirty="0" smtClean="0">
                <a:solidFill>
                  <a:srgbClr val="002060"/>
                </a:solidFill>
                <a:latin typeface="Arial" panose="020B0604020202020204" pitchFamily="34" charset="0"/>
                <a:cs typeface="Arial" panose="020B0604020202020204" pitchFamily="34" charset="0"/>
              </a:rPr>
              <a:t>Online Data Analysis Tools</a:t>
            </a:r>
            <a:endParaRPr lang="en-US" sz="3300" b="1" dirty="0">
              <a:solidFill>
                <a:srgbClr val="002060"/>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06BB9A8-69B7-45F8-AC74-37E59D7C88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 y="5498924"/>
            <a:ext cx="2330607" cy="914400"/>
          </a:xfrm>
          <a:prstGeom prst="rect">
            <a:avLst/>
          </a:prstGeom>
        </p:spPr>
      </p:pic>
    </p:spTree>
    <p:extLst>
      <p:ext uri="{BB962C8B-B14F-4D97-AF65-F5344CB8AC3E}">
        <p14:creationId xmlns:p14="http://schemas.microsoft.com/office/powerpoint/2010/main" val="3865018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41DD6FBCEAC244C9AB67078D9F50A28" ma:contentTypeVersion="10" ma:contentTypeDescription="Create a new document." ma:contentTypeScope="" ma:versionID="cd3e6d345d04514950d5a18e011668fd">
  <xsd:schema xmlns:xsd="http://www.w3.org/2001/XMLSchema" xmlns:xs="http://www.w3.org/2001/XMLSchema" xmlns:p="http://schemas.microsoft.com/office/2006/metadata/properties" xmlns:ns2="73fb0918-6145-4c66-89b6-f9aa91813c29" xmlns:ns3="948e3df0-f2a2-440f-be1b-bb17e837f08c" targetNamespace="http://schemas.microsoft.com/office/2006/metadata/properties" ma:root="true" ma:fieldsID="ce67d97a0cf6a5647469bbd17a7b6c98" ns2:_="" ns3:_="">
    <xsd:import namespace="73fb0918-6145-4c66-89b6-f9aa91813c29"/>
    <xsd:import namespace="948e3df0-f2a2-440f-be1b-bb17e837f08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fb0918-6145-4c66-89b6-f9aa91813c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descrip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48e3df0-f2a2-440f-be1b-bb17e837f08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AA9766-870A-4AAB-BADB-D82854C24C75}">
  <ds:schemaRefs>
    <ds:schemaRef ds:uri="http://purl.org/dc/elements/1.1/"/>
    <ds:schemaRef ds:uri="http://schemas.microsoft.com/office/2006/metadata/properties"/>
    <ds:schemaRef ds:uri="948e3df0-f2a2-440f-be1b-bb17e837f08c"/>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73fb0918-6145-4c66-89b6-f9aa91813c29"/>
    <ds:schemaRef ds:uri="http://www.w3.org/XML/1998/namespace"/>
  </ds:schemaRefs>
</ds:datastoreItem>
</file>

<file path=customXml/itemProps2.xml><?xml version="1.0" encoding="utf-8"?>
<ds:datastoreItem xmlns:ds="http://schemas.openxmlformats.org/officeDocument/2006/customXml" ds:itemID="{7473CE04-47B9-4146-BDA4-6C97C5D10BF4}">
  <ds:schemaRefs>
    <ds:schemaRef ds:uri="http://schemas.microsoft.com/sharepoint/v3/contenttype/forms"/>
  </ds:schemaRefs>
</ds:datastoreItem>
</file>

<file path=customXml/itemProps3.xml><?xml version="1.0" encoding="utf-8"?>
<ds:datastoreItem xmlns:ds="http://schemas.openxmlformats.org/officeDocument/2006/customXml" ds:itemID="{92776CEE-2882-498E-A8EE-7054BD71DD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fb0918-6145-4c66-89b6-f9aa91813c29"/>
    <ds:schemaRef ds:uri="948e3df0-f2a2-440f-be1b-bb17e837f0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4737</TotalTime>
  <Words>2166</Words>
  <Application>Microsoft Office PowerPoint</Application>
  <PresentationFormat>On-screen Show (4:3)</PresentationFormat>
  <Paragraphs>383</Paragraphs>
  <Slides>38</Slides>
  <Notes>27</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38</vt:i4>
      </vt:variant>
    </vt:vector>
  </HeadingPairs>
  <TitlesOfParts>
    <vt:vector size="51" baseType="lpstr">
      <vt:lpstr>ＭＳ Ｐゴシック</vt:lpstr>
      <vt:lpstr>ＭＳ Ｐゴシック</vt:lpstr>
      <vt:lpstr>Arial</vt:lpstr>
      <vt:lpstr>Calibri</vt:lpstr>
      <vt:lpstr>Calibri Light</vt:lpstr>
      <vt:lpstr>Georgia</vt:lpstr>
      <vt:lpstr>Helvetica</vt:lpstr>
      <vt:lpstr>Merriweather</vt:lpstr>
      <vt:lpstr>Trebuchet MS</vt:lpstr>
      <vt:lpstr>Wingdings</vt:lpstr>
      <vt:lpstr>Office Theme</vt:lpstr>
      <vt:lpstr>Custom Design</vt:lpstr>
      <vt:lpstr>Slide</vt:lpstr>
      <vt:lpstr>PowerPoint Presentation</vt:lpstr>
      <vt:lpstr>PowerPoint Presentation</vt:lpstr>
      <vt:lpstr>Today’s Speakers</vt:lpstr>
      <vt:lpstr>Today’s Speakers (continued)</vt:lpstr>
      <vt:lpstr>Today’s 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Office of Materials Industries  Overview and Discussion of The Executive Order on Critical Minerals </vt:lpstr>
      <vt:lpstr>PowerPoint Presentation</vt:lpstr>
      <vt:lpstr>How ITA is Organized to Help You</vt:lpstr>
      <vt:lpstr>PowerPoint Presentation</vt:lpstr>
      <vt:lpstr>ITA’S Global Footprint</vt:lpstr>
      <vt:lpstr>How OMI participates in the Trade Policy 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DOC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Jeff Deiss</dc:creator>
  <cp:lastModifiedBy>Timothy Van Le (CENSUS/EAD FED)</cp:lastModifiedBy>
  <cp:revision>158</cp:revision>
  <cp:lastPrinted>2019-10-08T17:30:07Z</cp:lastPrinted>
  <dcterms:created xsi:type="dcterms:W3CDTF">2013-04-20T23:09:02Z</dcterms:created>
  <dcterms:modified xsi:type="dcterms:W3CDTF">2020-02-04T17:39:23Z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0x010100341DD6FBCEAC244C9AB67078D9F50A28</vt:lpwstr>
  </property>
  <property fmtid="{D5CDD505-2E9C-101B-9397-08002B2CF9AE}" pid="3" name="Order">
    <vt:r8>100</vt:r8>
  </property>
</Properties>
</file>