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408" r:id="rId2"/>
    <p:sldId id="395" r:id="rId3"/>
    <p:sldId id="433" r:id="rId4"/>
    <p:sldId id="415" r:id="rId5"/>
    <p:sldId id="410" r:id="rId6"/>
    <p:sldId id="416" r:id="rId7"/>
    <p:sldId id="417" r:id="rId8"/>
    <p:sldId id="411" r:id="rId9"/>
    <p:sldId id="414" r:id="rId10"/>
    <p:sldId id="434" r:id="rId11"/>
    <p:sldId id="435" r:id="rId12"/>
    <p:sldId id="436" r:id="rId13"/>
    <p:sldId id="437" r:id="rId14"/>
    <p:sldId id="438" r:id="rId15"/>
    <p:sldId id="439" r:id="rId16"/>
    <p:sldId id="440" r:id="rId17"/>
    <p:sldId id="441" r:id="rId18"/>
    <p:sldId id="442" r:id="rId19"/>
    <p:sldId id="443" r:id="rId20"/>
    <p:sldId id="444" r:id="rId21"/>
    <p:sldId id="445" r:id="rId22"/>
    <p:sldId id="446" r:id="rId23"/>
    <p:sldId id="447" r:id="rId24"/>
    <p:sldId id="448" r:id="rId25"/>
    <p:sldId id="450" r:id="rId26"/>
    <p:sldId id="449" r:id="rId27"/>
    <p:sldId id="451" r:id="rId28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000000"/>
    <a:srgbClr val="5F5F5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7" autoAdjust="0"/>
    <p:restoredTop sz="62954" autoAdjust="0"/>
  </p:normalViewPr>
  <p:slideViewPr>
    <p:cSldViewPr>
      <p:cViewPr varScale="1">
        <p:scale>
          <a:sx n="45" d="100"/>
          <a:sy n="45" d="100"/>
        </p:scale>
        <p:origin x="-11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34"/>
    </p:cViewPr>
  </p:sorterViewPr>
  <p:notesViewPr>
    <p:cSldViewPr>
      <p:cViewPr varScale="1">
        <p:scale>
          <a:sx n="87" d="100"/>
          <a:sy n="87" d="100"/>
        </p:scale>
        <p:origin x="-762" y="-78"/>
      </p:cViewPr>
      <p:guideLst>
        <p:guide orient="horz" pos="2209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HAREDNCS_HHES_SERVER\HHES\HHES\ADC-sds\Essb\PAA\PAA%202011\Group%20Quarters\PowerPoint\comparison_correctional_institutionalized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Percent Institutionalized Men in Adult Correctional Facilities by Age: ACS 2009</a:t>
            </a:r>
          </a:p>
        </c:rich>
      </c:tx>
      <c:layout>
        <c:manualLayout>
          <c:xMode val="edge"/>
          <c:yMode val="edge"/>
          <c:x val="0.14995144356955423"/>
          <c:y val="2.777777777777792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57244550386537"/>
          <c:y val="0.16744143706239473"/>
          <c:w val="0.6564575395817458"/>
          <c:h val="0.69618487484445268"/>
        </c:manualLayout>
      </c:layout>
      <c:lineChart>
        <c:grouping val="standard"/>
        <c:varyColors val="0"/>
        <c:ser>
          <c:idx val="0"/>
          <c:order val="0"/>
          <c:tx>
            <c:strRef>
              <c:f>graph!$B$4</c:f>
              <c:strCache>
                <c:ptCount val="1"/>
                <c:pt idx="0">
                  <c:v>% correctional</c:v>
                </c:pt>
              </c:strCache>
            </c:strRef>
          </c:tx>
          <c:marker>
            <c:symbol val="none"/>
          </c:marker>
          <c:cat>
            <c:numRef>
              <c:f>graph!$A$5:$A$52</c:f>
              <c:numCache>
                <c:formatCode>General</c:formatCode>
                <c:ptCount val="48"/>
                <c:pt idx="0">
                  <c:v>18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22</c:v>
                </c:pt>
                <c:pt idx="5">
                  <c:v>23</c:v>
                </c:pt>
                <c:pt idx="6">
                  <c:v>24</c:v>
                </c:pt>
                <c:pt idx="7">
                  <c:v>25</c:v>
                </c:pt>
                <c:pt idx="8">
                  <c:v>26</c:v>
                </c:pt>
                <c:pt idx="9">
                  <c:v>27</c:v>
                </c:pt>
                <c:pt idx="10">
                  <c:v>28</c:v>
                </c:pt>
                <c:pt idx="11">
                  <c:v>29</c:v>
                </c:pt>
                <c:pt idx="12">
                  <c:v>30</c:v>
                </c:pt>
                <c:pt idx="13">
                  <c:v>31</c:v>
                </c:pt>
                <c:pt idx="14">
                  <c:v>32</c:v>
                </c:pt>
                <c:pt idx="15">
                  <c:v>33</c:v>
                </c:pt>
                <c:pt idx="16">
                  <c:v>34</c:v>
                </c:pt>
                <c:pt idx="17">
                  <c:v>35</c:v>
                </c:pt>
                <c:pt idx="18">
                  <c:v>36</c:v>
                </c:pt>
                <c:pt idx="19">
                  <c:v>37</c:v>
                </c:pt>
                <c:pt idx="20">
                  <c:v>38</c:v>
                </c:pt>
                <c:pt idx="21">
                  <c:v>39</c:v>
                </c:pt>
                <c:pt idx="22">
                  <c:v>40</c:v>
                </c:pt>
                <c:pt idx="23">
                  <c:v>41</c:v>
                </c:pt>
                <c:pt idx="24">
                  <c:v>42</c:v>
                </c:pt>
                <c:pt idx="25">
                  <c:v>43</c:v>
                </c:pt>
                <c:pt idx="26">
                  <c:v>44</c:v>
                </c:pt>
                <c:pt idx="27">
                  <c:v>45</c:v>
                </c:pt>
                <c:pt idx="28">
                  <c:v>46</c:v>
                </c:pt>
                <c:pt idx="29">
                  <c:v>47</c:v>
                </c:pt>
                <c:pt idx="30">
                  <c:v>48</c:v>
                </c:pt>
                <c:pt idx="31">
                  <c:v>49</c:v>
                </c:pt>
                <c:pt idx="32">
                  <c:v>50</c:v>
                </c:pt>
                <c:pt idx="33">
                  <c:v>51</c:v>
                </c:pt>
                <c:pt idx="34">
                  <c:v>52</c:v>
                </c:pt>
                <c:pt idx="35">
                  <c:v>53</c:v>
                </c:pt>
                <c:pt idx="36">
                  <c:v>54</c:v>
                </c:pt>
                <c:pt idx="37">
                  <c:v>55</c:v>
                </c:pt>
                <c:pt idx="38">
                  <c:v>56</c:v>
                </c:pt>
                <c:pt idx="39">
                  <c:v>57</c:v>
                </c:pt>
                <c:pt idx="40">
                  <c:v>58</c:v>
                </c:pt>
                <c:pt idx="41">
                  <c:v>59</c:v>
                </c:pt>
                <c:pt idx="42">
                  <c:v>60</c:v>
                </c:pt>
                <c:pt idx="43">
                  <c:v>61</c:v>
                </c:pt>
                <c:pt idx="44">
                  <c:v>62</c:v>
                </c:pt>
                <c:pt idx="45">
                  <c:v>63</c:v>
                </c:pt>
                <c:pt idx="46">
                  <c:v>64</c:v>
                </c:pt>
                <c:pt idx="47">
                  <c:v>65</c:v>
                </c:pt>
              </c:numCache>
            </c:numRef>
          </c:cat>
          <c:val>
            <c:numRef>
              <c:f>graph!$B$5:$B$52</c:f>
              <c:numCache>
                <c:formatCode>General</c:formatCode>
                <c:ptCount val="48"/>
                <c:pt idx="0">
                  <c:v>65.430000000000007</c:v>
                </c:pt>
                <c:pt idx="1">
                  <c:v>86.56</c:v>
                </c:pt>
                <c:pt idx="2">
                  <c:v>88.240000000000023</c:v>
                </c:pt>
                <c:pt idx="3">
                  <c:v>96.14</c:v>
                </c:pt>
                <c:pt idx="4">
                  <c:v>96.82</c:v>
                </c:pt>
                <c:pt idx="5">
                  <c:v>94.82</c:v>
                </c:pt>
                <c:pt idx="6">
                  <c:v>96.95</c:v>
                </c:pt>
                <c:pt idx="7">
                  <c:v>95.76</c:v>
                </c:pt>
                <c:pt idx="8">
                  <c:v>97.36999999999999</c:v>
                </c:pt>
                <c:pt idx="9">
                  <c:v>97.77</c:v>
                </c:pt>
                <c:pt idx="10">
                  <c:v>95.47</c:v>
                </c:pt>
                <c:pt idx="11">
                  <c:v>97.649999999999991</c:v>
                </c:pt>
                <c:pt idx="12">
                  <c:v>97.33</c:v>
                </c:pt>
                <c:pt idx="13">
                  <c:v>97.38</c:v>
                </c:pt>
                <c:pt idx="14">
                  <c:v>97.77</c:v>
                </c:pt>
                <c:pt idx="15">
                  <c:v>96.42</c:v>
                </c:pt>
                <c:pt idx="16">
                  <c:v>97.08</c:v>
                </c:pt>
                <c:pt idx="17">
                  <c:v>97.28</c:v>
                </c:pt>
                <c:pt idx="18">
                  <c:v>96.42</c:v>
                </c:pt>
                <c:pt idx="19">
                  <c:v>96.69</c:v>
                </c:pt>
                <c:pt idx="20">
                  <c:v>97.86</c:v>
                </c:pt>
                <c:pt idx="21">
                  <c:v>95.9</c:v>
                </c:pt>
                <c:pt idx="22">
                  <c:v>92.97</c:v>
                </c:pt>
                <c:pt idx="23">
                  <c:v>95.47</c:v>
                </c:pt>
                <c:pt idx="24">
                  <c:v>94.64</c:v>
                </c:pt>
                <c:pt idx="25">
                  <c:v>93.45</c:v>
                </c:pt>
                <c:pt idx="26">
                  <c:v>90.76</c:v>
                </c:pt>
                <c:pt idx="27">
                  <c:v>91.69</c:v>
                </c:pt>
                <c:pt idx="28">
                  <c:v>91.54</c:v>
                </c:pt>
                <c:pt idx="29">
                  <c:v>87.440000000000026</c:v>
                </c:pt>
                <c:pt idx="30">
                  <c:v>87.88</c:v>
                </c:pt>
                <c:pt idx="31">
                  <c:v>83.36</c:v>
                </c:pt>
                <c:pt idx="32">
                  <c:v>83.16</c:v>
                </c:pt>
                <c:pt idx="33">
                  <c:v>80.88</c:v>
                </c:pt>
                <c:pt idx="34">
                  <c:v>80.05</c:v>
                </c:pt>
                <c:pt idx="35">
                  <c:v>76.010000000000005</c:v>
                </c:pt>
                <c:pt idx="36">
                  <c:v>71.7</c:v>
                </c:pt>
                <c:pt idx="37">
                  <c:v>69.39</c:v>
                </c:pt>
                <c:pt idx="38">
                  <c:v>64.23</c:v>
                </c:pt>
                <c:pt idx="39">
                  <c:v>61.57</c:v>
                </c:pt>
                <c:pt idx="40">
                  <c:v>56.220000000000013</c:v>
                </c:pt>
                <c:pt idx="41">
                  <c:v>53.449999999999996</c:v>
                </c:pt>
                <c:pt idx="42">
                  <c:v>45.4</c:v>
                </c:pt>
                <c:pt idx="43">
                  <c:v>45.449999999999996</c:v>
                </c:pt>
                <c:pt idx="44">
                  <c:v>43.46</c:v>
                </c:pt>
                <c:pt idx="45">
                  <c:v>34.17</c:v>
                </c:pt>
                <c:pt idx="46">
                  <c:v>30.55</c:v>
                </c:pt>
                <c:pt idx="47">
                  <c:v>29.89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655424"/>
        <c:axId val="167383424"/>
      </c:lineChart>
      <c:catAx>
        <c:axId val="161655424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crossAx val="167383424"/>
        <c:crosses val="autoZero"/>
        <c:auto val="1"/>
        <c:lblAlgn val="ctr"/>
        <c:lblOffset val="100"/>
        <c:noMultiLvlLbl val="0"/>
      </c:catAx>
      <c:valAx>
        <c:axId val="167383424"/>
        <c:scaling>
          <c:orientation val="minMax"/>
          <c:max val="100"/>
          <c:min val="2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165542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0.46037</cdr:x>
      <cdr:y>0.93252</cdr:y>
    </cdr:from>
    <cdr:to>
      <cdr:x>0.56704</cdr:x>
      <cdr:y>0.97751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45790" y="4343401"/>
          <a:ext cx="775208" cy="209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Age</a:t>
          </a:r>
        </a:p>
      </cdr:txBody>
    </cdr:sp>
  </cdr:relSizeAnchor>
  <cdr:relSizeAnchor xmlns:cdr="http://schemas.openxmlformats.org/drawingml/2006/chartDrawing">
    <cdr:from>
      <cdr:x>0.04247</cdr:x>
      <cdr:y>0.40286</cdr:y>
    </cdr:from>
    <cdr:to>
      <cdr:x>0.08714</cdr:x>
      <cdr:y>0.59202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30444" y="2154653"/>
          <a:ext cx="881063" cy="324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Percent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defTabSz="922338">
              <a:defRPr sz="13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27487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pPr>
              <a:defRPr/>
            </a:pPr>
            <a:fld id="{63022EA0-6F45-4820-96FB-4F1513CD9B06}" type="datetimeFigureOut">
              <a:rPr lang="en-US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5913"/>
            <a:ext cx="4029075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defTabSz="922338">
              <a:defRPr sz="13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665913"/>
            <a:ext cx="4027487" cy="34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pPr>
              <a:defRPr/>
            </a:pPr>
            <a:fld id="{0955DD29-DCB0-472D-9E0F-0611E40E5C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82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defTabSz="922338">
              <a:defRPr sz="13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4150" y="0"/>
            <a:ext cx="40306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pPr>
              <a:defRPr/>
            </a:pPr>
            <a:fld id="{FE097374-4CAE-4BA6-A310-84C1BB307212}" type="datetimeFigureOut">
              <a:rPr lang="en-US"/>
              <a:pPr>
                <a:defRPr/>
              </a:pPr>
              <a:t>5/12/2014</a:t>
            </a:fld>
            <a:endParaRPr lang="en-US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28988"/>
            <a:ext cx="7437438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defTabSz="922338">
              <a:defRPr sz="13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4150" y="6657975"/>
            <a:ext cx="4030663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91" tIns="46145" rIns="92291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pPr>
              <a:defRPr/>
            </a:pPr>
            <a:fld id="{ADC5C3F3-9D87-4D44-B20E-867472E38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95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D35B1A-C511-4940-A3D9-E02209A814C5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8E3488-AABD-40A8-A582-B6E82D0C1FB2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113CFA-3130-498E-B24B-0BF040A0E656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00CF2E-288C-4281-B422-744C653033BA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E19123-7B5F-4652-A590-E66EEFBE55A1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D3BB47-191B-4B0E-8260-855A8C1B344F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477769-7D3A-4645-82B0-048D5B2555D2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9FEC21-A1C5-4533-AD55-64EF812948EE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2AD6AE-D6C1-4F33-9497-597368BF4B43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CCA381-88AC-4185-841A-3E77028B6647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C8BC83-3E36-4EA2-9495-8F11D7D2D06F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164CF9-DF94-47FF-99FA-3BEE378B0C45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39573A-68B2-480A-9171-154D7EBA43D2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B0EEC-C128-429A-910F-1C3B1AD1F9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4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05550" y="6096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9B268-DDCF-4890-8E53-C31036D2E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55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981200"/>
            <a:ext cx="7696200" cy="3962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2F03F-5021-44BD-8AC4-A246D79CF93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436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E3BD-A506-4015-AB1F-9AB395AE9B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74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B33FB-D266-4891-A9C0-C565B98952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9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981200"/>
            <a:ext cx="37719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4B64F-240F-44A1-94ED-DD1EF9C063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97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811F4-4547-466B-84FD-4413A7F8F3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5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55C55-1258-47E5-91DE-43BB5DEE60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6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687B8-293B-4109-9BBB-D0CA66C90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0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EA96-3D76-4630-B350-444163F6C0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1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E85EB-D262-4690-BAE6-23525E11CF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4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0B7AE-8D6C-4F95-9B01-B4814167B9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53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E4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7696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843A838-E8C6-4C8B-BF0D-5F965BAA00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77" name="Picture 5" descr="wordCya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326188"/>
            <a:ext cx="3276600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810000" y="6402388"/>
            <a:ext cx="5334000" cy="7461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 rot="5400000">
            <a:off x="5143500" y="3390900"/>
            <a:ext cx="6858000" cy="76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99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FF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FF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FF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FF99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bg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2000">
          <a:solidFill>
            <a:schemeClr val="bg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>
          <a:solidFill>
            <a:schemeClr val="bg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–"/>
        <a:defRPr sz="1600">
          <a:solidFill>
            <a:schemeClr val="bg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400">
          <a:solidFill>
            <a:schemeClr val="bg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1"/>
        </a:buClr>
        <a:buChar char="»"/>
        <a:defRPr sz="1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s.census.gov/index.php/ces/researchprogram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stephanie.ewert@census.gov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0"/>
            <a:ext cx="7772400" cy="1143000"/>
          </a:xfrm>
        </p:spPr>
        <p:txBody>
          <a:bodyPr/>
          <a:lstStyle/>
          <a:p>
            <a:pPr algn="ctr"/>
            <a:r>
              <a:rPr lang="en-US" altLang="en-US" sz="3700" dirty="0" smtClean="0"/>
              <a:t>Educational Characteristics of Prisoners: Data from the ACS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1981200"/>
          </a:xfrm>
        </p:spPr>
        <p:txBody>
          <a:bodyPr/>
          <a:lstStyle/>
          <a:p>
            <a:r>
              <a:rPr lang="en-US" altLang="en-US" smtClean="0">
                <a:solidFill>
                  <a:srgbClr val="FFFF66"/>
                </a:solidFill>
              </a:rPr>
              <a:t>Stephanie Ewert &amp; Tara Wildhagen</a:t>
            </a:r>
          </a:p>
          <a:p>
            <a:r>
              <a:rPr lang="en-US" altLang="en-US" smtClean="0">
                <a:solidFill>
                  <a:srgbClr val="FFFF66"/>
                </a:solidFill>
              </a:rPr>
              <a:t>U.S. Census Bureau</a:t>
            </a:r>
          </a:p>
          <a:p>
            <a:endParaRPr lang="en-US" altLang="en-US" smtClean="0">
              <a:solidFill>
                <a:srgbClr val="FFFF66"/>
              </a:solidFill>
            </a:endParaRPr>
          </a:p>
          <a:p>
            <a:endParaRPr lang="en-US" altLang="en-US" smtClean="0">
              <a:solidFill>
                <a:srgbClr val="FFFF66"/>
              </a:solidFill>
            </a:endParaRPr>
          </a:p>
          <a:p>
            <a:r>
              <a:rPr lang="en-US" altLang="en-US" smtClean="0">
                <a:solidFill>
                  <a:srgbClr val="FFFF66"/>
                </a:solidFill>
              </a:rPr>
              <a:t>Population Association of America</a:t>
            </a:r>
          </a:p>
          <a:p>
            <a:r>
              <a:rPr lang="en-US" altLang="en-US" smtClean="0">
                <a:solidFill>
                  <a:srgbClr val="FFFF66"/>
                </a:solidFill>
              </a:rPr>
              <a:t>Washington, DC</a:t>
            </a:r>
          </a:p>
          <a:p>
            <a:r>
              <a:rPr lang="en-US" altLang="en-US" smtClean="0">
                <a:solidFill>
                  <a:srgbClr val="FFFF66"/>
                </a:solidFill>
              </a:rPr>
              <a:t>April 1, 2011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Whites, Females, and Older Adults Underrepresented in Prisons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857FC1-4B92-4821-9217-6CB4D883BC74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10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13316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905000"/>
          <a:ext cx="7696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r:id="rId4" imgW="7693819" imgH="3810330" progId="Excel.Chart.8">
                  <p:embed/>
                </p:oleObj>
              </mc:Choice>
              <mc:Fallback>
                <p:oleObj r:id="rId4" imgW="7693819" imgH="3810330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905000"/>
                        <a:ext cx="7696200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Box 4"/>
          <p:cNvSpPr txBox="1">
            <a:spLocks noChangeArrowheads="1"/>
          </p:cNvSpPr>
          <p:nvPr/>
        </p:nvSpPr>
        <p:spPr bwMode="auto">
          <a:xfrm>
            <a:off x="457200" y="5791200"/>
            <a:ext cx="754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ACS and SISCF: Prisoners have high rates of HS non-completion 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522AA5-C8B5-4A4F-BCBF-0C2747F111A8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11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14340" name="Content Placeholder 19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7696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r:id="rId4" imgW="7693819" imgH="3810330" progId="Excel.Chart.8">
                  <p:embed/>
                </p:oleObj>
              </mc:Choice>
              <mc:Fallback>
                <p:oleObj r:id="rId4" imgW="7693819" imgH="3810330" progId="Excel.Chart.8">
                  <p:embed/>
                  <p:pic>
                    <p:nvPicPr>
                      <p:cNvPr id="0" name="Content Placeholder 1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752600"/>
                        <a:ext cx="7696200" cy="381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304800" y="55626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2009; Bureau of Justice Statistics, Survey of Inmates in State Correctional Facilities,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SISCF shows higher rates of enrollment </a:t>
            </a:r>
          </a:p>
        </p:txBody>
      </p:sp>
      <p:graphicFrame>
        <p:nvGraphicFramePr>
          <p:cNvPr id="15363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7696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r:id="rId3" imgW="7693819" imgH="3962743" progId="Excel.Chart.8">
                  <p:embed/>
                </p:oleObj>
              </mc:Choice>
              <mc:Fallback>
                <p:oleObj r:id="rId3" imgW="7693819" imgH="3962743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769620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FCAAAB-260D-4048-8763-B5AD56AE2998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12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457200" y="5562600"/>
            <a:ext cx="7696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2009; Bureau of Justice Statistics, Survey of Inmates in State Correctional Facilities, 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Prisoners: More likely to drop out of high school/get GED</a:t>
            </a:r>
          </a:p>
        </p:txBody>
      </p:sp>
      <p:graphicFrame>
        <p:nvGraphicFramePr>
          <p:cNvPr id="1638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7696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r:id="rId3" imgW="7693819" imgH="3962743" progId="Excel.Chart.8">
                  <p:embed/>
                </p:oleObj>
              </mc:Choice>
              <mc:Fallback>
                <p:oleObj r:id="rId3" imgW="7693819" imgH="3962743" progId="Excel.Char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769620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ADEA6D-C14D-4FF6-B24B-355A7F7BBDB5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13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381000" y="5791200"/>
            <a:ext cx="754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Across races, prisoners more likely to drop out of high school</a:t>
            </a:r>
          </a:p>
        </p:txBody>
      </p:sp>
      <p:graphicFrame>
        <p:nvGraphicFramePr>
          <p:cNvPr id="17411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752600"/>
          <a:ext cx="7696200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r:id="rId4" imgW="7693819" imgH="3962743" progId="Excel.Chart.8">
                  <p:embed/>
                </p:oleObj>
              </mc:Choice>
              <mc:Fallback>
                <p:oleObj r:id="rId4" imgW="7693819" imgH="3962743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52600"/>
                        <a:ext cx="7696200" cy="396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A179C6-8CB6-49AC-9B12-BD13C204FEA4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14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457200" y="5791200"/>
            <a:ext cx="754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Differences in enrollment vary by age</a:t>
            </a:r>
          </a:p>
        </p:txBody>
      </p:sp>
      <p:graphicFrame>
        <p:nvGraphicFramePr>
          <p:cNvPr id="1843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524000"/>
          <a:ext cx="7696200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r:id="rId3" imgW="7693819" imgH="4194412" progId="Excel.Chart.8">
                  <p:embed/>
                </p:oleObj>
              </mc:Choice>
              <mc:Fallback>
                <p:oleObj r:id="rId3" imgW="7693819" imgH="4194412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524000"/>
                        <a:ext cx="7696200" cy="419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4CC3FCC-8C80-4F04-8E4A-E294D81A72C1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15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457200" y="5791200"/>
            <a:ext cx="754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Among prisoners, whites least likely to be enrolled</a:t>
            </a:r>
          </a:p>
        </p:txBody>
      </p:sp>
      <p:graphicFrame>
        <p:nvGraphicFramePr>
          <p:cNvPr id="19459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676400"/>
          <a:ext cx="7696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r:id="rId4" imgW="7693819" imgH="4115157" progId="Excel.Chart.8">
                  <p:embed/>
                </p:oleObj>
              </mc:Choice>
              <mc:Fallback>
                <p:oleObj r:id="rId4" imgW="7693819" imgH="4115157" progId="Excel.Chart.8">
                  <p:embed/>
                  <p:pic>
                    <p:nvPicPr>
                      <p:cNvPr id="0" name="Content Placeholder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76400"/>
                        <a:ext cx="76962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233709-BAC3-45B8-913E-7E587537A18E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16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457200" y="5791200"/>
            <a:ext cx="7543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>
                <a:solidFill>
                  <a:srgbClr val="FFFF99"/>
                </a:solidFill>
              </a:rPr>
              <a:t>Source: U.S. Census Bureau, American Community Survey,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Educational characteristics of female prisoners similar to patterns for males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38F2F4-F5B2-4B48-AC30-1B3A69C4F7F1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17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sp>
        <p:nvSpPr>
          <p:cNvPr id="20484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Compared to women living in households:</a:t>
            </a:r>
          </a:p>
          <a:p>
            <a:pPr lvl="1"/>
            <a:r>
              <a:rPr lang="en-US" altLang="en-US" smtClean="0"/>
              <a:t>Female prisoners have lower levels of attainment</a:t>
            </a:r>
          </a:p>
          <a:p>
            <a:pPr lvl="1"/>
            <a:r>
              <a:rPr lang="en-US" altLang="en-US" smtClean="0"/>
              <a:t>Young women in prison are less likely to be enrolled; women aged 45+ are more likely to be enrolled</a:t>
            </a:r>
          </a:p>
          <a:p>
            <a:r>
              <a:rPr lang="en-US" altLang="en-US" smtClean="0"/>
              <a:t>Compared to male prisoners:</a:t>
            </a:r>
          </a:p>
          <a:p>
            <a:pPr lvl="1"/>
            <a:r>
              <a:rPr lang="en-US" altLang="en-US" smtClean="0"/>
              <a:t>Female prisoners have higher levels of educational attainment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Educational characteristics differ by prison status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Prisoners, on average, have lower levels of educational attainment</a:t>
            </a:r>
          </a:p>
          <a:p>
            <a:pPr lvl="1"/>
            <a:r>
              <a:rPr lang="en-US" altLang="en-US" smtClean="0"/>
              <a:t>More likely to drop out of HS, and more likely to have GED as highest level of attainment</a:t>
            </a:r>
          </a:p>
          <a:p>
            <a:r>
              <a:rPr lang="en-US" altLang="en-US" smtClean="0"/>
              <a:t>Overall, prisoners are less likely to be enrolled in a program leading to a degree than their counterparts in households</a:t>
            </a:r>
          </a:p>
          <a:p>
            <a:pPr lvl="1"/>
            <a:r>
              <a:rPr lang="en-US" altLang="en-US" smtClean="0"/>
              <a:t> Relationship varies by age; among persons 45 and older, prisoners are more likely to be enrolled in school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CF876E-A147-4C4F-84C2-B9CA2DD364EE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18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Prisoners’ educational characteristics vary by race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Among all race groups, prisoners drop out of high school at a faster rate than persons living in households</a:t>
            </a:r>
          </a:p>
          <a:p>
            <a:pPr lvl="1"/>
            <a:r>
              <a:rPr lang="en-US" altLang="en-US" smtClean="0"/>
              <a:t>Whites experience the largest percent increase in HS dropout rate</a:t>
            </a:r>
          </a:p>
          <a:p>
            <a:r>
              <a:rPr lang="en-US" altLang="en-US" smtClean="0"/>
              <a:t>Difference in enrollment rates is smallest for Hispanics</a:t>
            </a:r>
          </a:p>
          <a:p>
            <a:r>
              <a:rPr lang="en-US" altLang="en-US" smtClean="0"/>
              <a:t>Among prisoners, whites are least likely to be enrolled</a:t>
            </a:r>
          </a:p>
          <a:p>
            <a:pPr lvl="1"/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12DE639-0E20-4F87-B934-3BF3AD3A9CF7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19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Care about Prisoner Educational Attainment?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533400" y="1828800"/>
            <a:ext cx="7696200" cy="4343400"/>
          </a:xfrm>
        </p:spPr>
        <p:txBody>
          <a:bodyPr/>
          <a:lstStyle/>
          <a:p>
            <a:r>
              <a:rPr lang="en-US" altLang="en-US" smtClean="0"/>
              <a:t>Dramatic growth in size of prison population</a:t>
            </a:r>
          </a:p>
          <a:p>
            <a:pPr lvl="1"/>
            <a:r>
              <a:rPr lang="en-US" altLang="en-US" smtClean="0"/>
              <a:t>Disproportionately male, black, poorly educated</a:t>
            </a:r>
          </a:p>
          <a:p>
            <a:pPr lvl="1"/>
            <a:r>
              <a:rPr lang="en-US" altLang="en-US" smtClean="0"/>
              <a:t>Little current data on prisoner characteristics</a:t>
            </a:r>
          </a:p>
          <a:p>
            <a:pPr lvl="1"/>
            <a:r>
              <a:rPr lang="en-US" altLang="en-US" smtClean="0"/>
              <a:t>Educational attainment associated with numerous sociodemographic outcomes</a:t>
            </a:r>
          </a:p>
          <a:p>
            <a:endParaRPr lang="en-US" altLang="en-US" smtClean="0"/>
          </a:p>
          <a:p>
            <a:r>
              <a:rPr lang="en-US" altLang="en-US" smtClean="0"/>
              <a:t>Use 2009 American Community Survey (ACS) data</a:t>
            </a:r>
          </a:p>
          <a:p>
            <a:pPr lvl="1"/>
            <a:r>
              <a:rPr lang="en-US" altLang="en-US" smtClean="0"/>
              <a:t>New and current data source</a:t>
            </a:r>
          </a:p>
          <a:p>
            <a:pPr lvl="1"/>
            <a:r>
              <a:rPr lang="en-US" altLang="en-US" smtClean="0"/>
              <a:t>Includes individuals in households and adult correctional facilities</a:t>
            </a:r>
          </a:p>
          <a:p>
            <a:pPr>
              <a:buFontTx/>
              <a:buNone/>
            </a:pPr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Using the ACS to examine the characteristics of the prison population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 ACS is uniquely suited for analyzing the characteristics of the population living in group quarters</a:t>
            </a:r>
          </a:p>
          <a:p>
            <a:pPr lvl="1"/>
            <a:r>
              <a:rPr lang="en-US" altLang="en-US" smtClean="0"/>
              <a:t>Data provided annually, so characteristics can be tracked regularly</a:t>
            </a:r>
          </a:p>
          <a:p>
            <a:pPr lvl="1"/>
            <a:r>
              <a:rPr lang="en-US" altLang="en-US" smtClean="0"/>
              <a:t>Large sample size allows for analyses of subgroups within prison population</a:t>
            </a:r>
          </a:p>
          <a:p>
            <a:pPr lvl="1"/>
            <a:r>
              <a:rPr lang="en-US" altLang="en-US" smtClean="0"/>
              <a:t>Inclusion of household and group quarters populations in the same survey enables comparisons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DCED3A6-3539-442E-ABD1-E2CC0FD7C58E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20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What’s available to the Public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American Fact Finder Tables</a:t>
            </a:r>
          </a:p>
          <a:p>
            <a:pPr lvl="1"/>
            <a:r>
              <a:rPr lang="en-US" altLang="en-US" smtClean="0"/>
              <a:t>National Level: Social/Economic/Demographic characteristics for adult correctional population</a:t>
            </a:r>
          </a:p>
          <a:p>
            <a:pPr lvl="1"/>
            <a:r>
              <a:rPr lang="en-US" altLang="en-US" smtClean="0"/>
              <a:t>Sub-national Level: Social/Economic/Demographic characteristics for institutional population </a:t>
            </a:r>
          </a:p>
          <a:p>
            <a:r>
              <a:rPr lang="en-US" altLang="en-US" smtClean="0"/>
              <a:t>PUMS (Public Use Microdata Sample)</a:t>
            </a:r>
          </a:p>
          <a:p>
            <a:pPr lvl="1"/>
            <a:r>
              <a:rPr lang="en-US" altLang="en-US" smtClean="0"/>
              <a:t>Smaller sample than internal microdata sample (approximately 66% of the total sample included in PUMS)</a:t>
            </a:r>
          </a:p>
          <a:p>
            <a:pPr lvl="1"/>
            <a:r>
              <a:rPr lang="en-US" altLang="en-US" smtClean="0"/>
              <a:t>Only GQ variable available collapses GQ types into two broad categories:  Institutionalized and Noninstitutionalized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442AEC-2002-4E33-A71C-81F2C01F74BB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21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Options for accessing internal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U.S. Census Bureau’s Research Data Centers (RDCs) </a:t>
            </a:r>
          </a:p>
          <a:p>
            <a:pPr lvl="1">
              <a:defRPr/>
            </a:pPr>
            <a:r>
              <a:rPr lang="en-US" dirty="0" smtClean="0"/>
              <a:t>External users can apply to gain access to restricted data through an RDC</a:t>
            </a:r>
          </a:p>
          <a:p>
            <a:pPr lvl="1">
              <a:defRPr/>
            </a:pPr>
            <a:r>
              <a:rPr lang="en-US" dirty="0" smtClean="0">
                <a:hlinkClick r:id="rId2"/>
              </a:rPr>
              <a:t>http://www.ces.census.gov/index.php/ces/researchprogram</a:t>
            </a:r>
            <a:endParaRPr lang="en-US" dirty="0" smtClean="0"/>
          </a:p>
          <a:p>
            <a:pPr marL="342900" lvl="1" indent="-342900">
              <a:buFontTx/>
              <a:buChar char="•"/>
              <a:defRPr/>
            </a:pPr>
            <a:r>
              <a:rPr lang="en-US" sz="2400" dirty="0" smtClean="0"/>
              <a:t>Collaborate with Census Bureau employees</a:t>
            </a:r>
          </a:p>
          <a:p>
            <a:pPr>
              <a:defRPr/>
            </a:pPr>
            <a:endParaRPr lang="en-US" dirty="0" smtClean="0"/>
          </a:p>
          <a:p>
            <a:pPr>
              <a:buFontTx/>
              <a:buNone/>
              <a:defRPr/>
            </a:pPr>
            <a:endParaRPr 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21702B-72BD-4B5D-93F8-613AF6EED5CD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22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Please contact us with additional comments or questions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Stephanie Ewert: </a:t>
            </a:r>
            <a:r>
              <a:rPr lang="en-US" altLang="en-US" smtClean="0">
                <a:hlinkClick r:id="rId2"/>
              </a:rPr>
              <a:t>stephanie.ewert@census.gov</a:t>
            </a:r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Tara Wildhagen: tara.wildhagen@census.gov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6DCFB2-5405-4B7C-9FEC-30EA65EE2BD8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23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Appendices</a:t>
            </a:r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642FC4-638C-4DB8-99B3-4C65AF16C54C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24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Percent institutionalized by facility type</a:t>
            </a: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B65638-EDD1-42D1-9612-915E250B0A55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25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Content Placeholder 4"/>
          <p:cNvGraphicFramePr>
            <a:graphicFrameLocks noChangeAspect="1"/>
          </p:cNvGraphicFramePr>
          <p:nvPr>
            <p:ph idx="1"/>
          </p:nvPr>
        </p:nvGraphicFramePr>
        <p:xfrm>
          <a:off x="369888" y="2057400"/>
          <a:ext cx="8335962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3" imgW="2933558" imgH="1019251" progId="Excel.Sheet.8">
                  <p:embed/>
                </p:oleObj>
              </mc:Choice>
              <mc:Fallback>
                <p:oleObj name="Worksheet" r:id="rId3" imgW="2933558" imgH="1019251" progId="Excel.Sheet.8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888" y="2057400"/>
                        <a:ext cx="8335962" cy="3276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E5D063-F601-42B7-9DE6-80BB0C4D9881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26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762000"/>
          <a:ext cx="7696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Comparison of analyses for men in institutions and correctional facilities, age 21 to 45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1731C7-C034-42B5-B310-CA0CD90FD63A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27</a:t>
            </a:fld>
            <a:endParaRPr lang="en-US" altLang="en-US" smtClean="0">
              <a:solidFill>
                <a:schemeClr val="bg1"/>
              </a:solidFill>
            </a:endParaRPr>
          </a:p>
        </p:txBody>
      </p:sp>
      <p:graphicFrame>
        <p:nvGraphicFramePr>
          <p:cNvPr id="2050" name="Content Placeholder 6"/>
          <p:cNvGraphicFramePr>
            <a:graphicFrameLocks noChangeAspect="1"/>
          </p:cNvGraphicFramePr>
          <p:nvPr>
            <p:ph idx="1"/>
          </p:nvPr>
        </p:nvGraphicFramePr>
        <p:xfrm>
          <a:off x="228600" y="2133600"/>
          <a:ext cx="8678863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3" imgW="4934021" imgH="1819372" progId="Excel.Sheet.8">
                  <p:embed/>
                </p:oleObj>
              </mc:Choice>
              <mc:Fallback>
                <p:oleObj name="Worksheet" r:id="rId3" imgW="4934021" imgH="1819372" progId="Excel.Sheet.8">
                  <p:embed/>
                  <p:pic>
                    <p:nvPicPr>
                      <p:cNvPr id="0" name="Content Placeholder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3600"/>
                        <a:ext cx="8678863" cy="3810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Wide-Ranging Research Agendas Related to Prisoners and Education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Association between low education and incarceration (Lochner and Moretti 2004; Harlow 2003)</a:t>
            </a:r>
          </a:p>
          <a:p>
            <a:r>
              <a:rPr lang="en-US" altLang="en-US" smtClean="0"/>
              <a:t>Measurement of population characteristics and racial inequality (Western and Pettit 2005; Heckman and LaFontaine 2010)</a:t>
            </a:r>
          </a:p>
          <a:p>
            <a:r>
              <a:rPr lang="en-US" altLang="en-US" smtClean="0"/>
              <a:t>Link between enrollment in prison education programs and low recidivism rates (Klein et al. 2004; Coley and Barton 2006)</a:t>
            </a:r>
          </a:p>
          <a:p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465A8-2BDA-42BA-B4D6-230CF8BC69C1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3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American Community Survey (ACS)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96200" cy="4343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Population Universe:  U.S. domestic population with an address</a:t>
            </a:r>
          </a:p>
          <a:p>
            <a:pPr>
              <a:defRPr/>
            </a:pPr>
            <a:r>
              <a:rPr lang="en-US" dirty="0" smtClean="0"/>
              <a:t>Annual Survey:  Data are collected monthly, and released annually</a:t>
            </a:r>
          </a:p>
          <a:p>
            <a:pPr marL="342900" lvl="1" indent="-342900">
              <a:buFontTx/>
              <a:buChar char="•"/>
              <a:defRPr/>
            </a:pPr>
            <a:r>
              <a:rPr lang="en-US" dirty="0" smtClean="0"/>
              <a:t>Large sample size (over 48,000 prisoners)</a:t>
            </a:r>
          </a:p>
          <a:p>
            <a:pPr lvl="1">
              <a:defRPr/>
            </a:pPr>
            <a:r>
              <a:rPr lang="en-US" dirty="0" smtClean="0"/>
              <a:t>27,200 state prisoners</a:t>
            </a:r>
          </a:p>
          <a:p>
            <a:pPr lvl="1">
              <a:defRPr/>
            </a:pPr>
            <a:r>
              <a:rPr lang="en-US" dirty="0" smtClean="0"/>
              <a:t>3,900 federal prisoners</a:t>
            </a:r>
          </a:p>
          <a:p>
            <a:pPr>
              <a:defRPr/>
            </a:pPr>
            <a:r>
              <a:rPr lang="en-US" dirty="0" smtClean="0"/>
              <a:t>Provides detailed demographic, social, and economic estimates for household and group quarters population</a:t>
            </a: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15C5B3-C9B6-4ED1-985C-EF5C11441A40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4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Bureau of Justice Statistics Survey of Inmates in State and Federal Correctional Facilities (SISFCF)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Population universe: inmates in state and federal correctional facilities</a:t>
            </a:r>
          </a:p>
          <a:p>
            <a:r>
              <a:rPr lang="en-US" altLang="en-US" smtClean="0"/>
              <a:t>Periodic: 2004 is most recent</a:t>
            </a:r>
          </a:p>
          <a:p>
            <a:r>
              <a:rPr lang="en-US" altLang="en-US" smtClean="0"/>
              <a:t>Small sample size</a:t>
            </a:r>
          </a:p>
          <a:p>
            <a:pPr lvl="1"/>
            <a:r>
              <a:rPr lang="en-US" altLang="en-US" smtClean="0"/>
              <a:t>14,500 state prisoners</a:t>
            </a:r>
          </a:p>
          <a:p>
            <a:pPr lvl="1"/>
            <a:r>
              <a:rPr lang="en-US" altLang="en-US" smtClean="0"/>
              <a:t>3,700 federal prisoners</a:t>
            </a:r>
          </a:p>
          <a:p>
            <a:r>
              <a:rPr lang="en-US" altLang="en-US" smtClean="0"/>
              <a:t>Detailed questionnaire</a:t>
            </a:r>
          </a:p>
          <a:p>
            <a:endParaRPr lang="en-US" altLang="en-US" smtClean="0"/>
          </a:p>
          <a:p>
            <a:pPr lvl="1">
              <a:buFontTx/>
              <a:buNone/>
            </a:pPr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AFE4EE-6C70-4692-A7CA-E807DF86287E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5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Methods – Comparison Groups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696200" cy="4419600"/>
          </a:xfrm>
        </p:spPr>
        <p:txBody>
          <a:bodyPr/>
          <a:lstStyle/>
          <a:p>
            <a:r>
              <a:rPr lang="en-US" altLang="en-US" smtClean="0"/>
              <a:t>SISCF – State Correctional Population</a:t>
            </a:r>
          </a:p>
          <a:p>
            <a:r>
              <a:rPr lang="en-US" altLang="en-US" smtClean="0"/>
              <a:t>ACS Adult Correctional Population</a:t>
            </a:r>
          </a:p>
          <a:p>
            <a:pPr lvl="1"/>
            <a:r>
              <a:rPr lang="en-US" altLang="en-US" smtClean="0"/>
              <a:t>Total ( federal detention centers, federal prisons, state prisons, local jails, correctional residential facilities, military disciplinary barracks and jails)</a:t>
            </a:r>
          </a:p>
          <a:p>
            <a:r>
              <a:rPr lang="en-US" altLang="en-US" smtClean="0"/>
              <a:t>ACS Household Population</a:t>
            </a:r>
          </a:p>
          <a:p>
            <a:pPr lvl="1"/>
            <a:r>
              <a:rPr lang="en-US" altLang="en-US" smtClean="0"/>
              <a:t>Adults (18 and over) living in households</a:t>
            </a:r>
          </a:p>
          <a:p>
            <a:r>
              <a:rPr lang="en-US" altLang="en-US" smtClean="0"/>
              <a:t>ACS At Risk Household Population</a:t>
            </a:r>
          </a:p>
          <a:p>
            <a:pPr lvl="1"/>
            <a:r>
              <a:rPr lang="en-US" altLang="en-US" smtClean="0"/>
              <a:t>Adults who are unemployed or not in the labor force</a:t>
            </a:r>
          </a:p>
          <a:p>
            <a:pPr lvl="1"/>
            <a:r>
              <a:rPr lang="en-US" altLang="en-US" smtClean="0"/>
              <a:t>Adults with a personal income less than $14,000/year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036D57-4CC9-4621-8872-D9EF451667DD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6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Characteristics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696200" cy="3962400"/>
          </a:xfrm>
        </p:spPr>
        <p:txBody>
          <a:bodyPr/>
          <a:lstStyle/>
          <a:p>
            <a:r>
              <a:rPr lang="en-US" altLang="en-US" smtClean="0"/>
              <a:t>Race/ethnicity: non-Hispanic White, non-Hispanic Black, non-Hispanic Other, Hispanic</a:t>
            </a:r>
          </a:p>
          <a:p>
            <a:r>
              <a:rPr lang="en-US" altLang="en-US" smtClean="0"/>
              <a:t>Male/female</a:t>
            </a:r>
          </a:p>
          <a:p>
            <a:r>
              <a:rPr lang="en-US" altLang="en-US" smtClean="0"/>
              <a:t>Age group: 18-24, 25-44, 45+</a:t>
            </a:r>
          </a:p>
          <a:p>
            <a:endParaRPr lang="en-US" altLang="en-US" smtClean="0"/>
          </a:p>
          <a:p>
            <a:r>
              <a:rPr lang="en-US" altLang="en-US" smtClean="0"/>
              <a:t>Educational attainment: less than high school diploma; high school diploma; GED; some college or more</a:t>
            </a:r>
          </a:p>
          <a:p>
            <a:r>
              <a:rPr lang="en-US" altLang="en-US" smtClean="0"/>
              <a:t>Educational enrollment: dichotomous variable for enrollment in last 3 months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ECA840-CE76-4279-AD36-21ABFE2DBE1E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7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Comparison of Educational Attainment Questions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en-US" smtClean="0"/>
              <a:t>ACS</a:t>
            </a:r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mtClean="0"/>
              <a:t>“What is the highest grade of school…has completed, or the highest degree… has received?”</a:t>
            </a:r>
          </a:p>
        </p:txBody>
      </p:sp>
      <p:sp>
        <p:nvSpPr>
          <p:cNvPr id="11269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en-US" smtClean="0"/>
              <a:t>SISCF</a:t>
            </a:r>
          </a:p>
        </p:txBody>
      </p:sp>
      <p:sp>
        <p:nvSpPr>
          <p:cNvPr id="11270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altLang="en-US" smtClean="0"/>
              <a:t>“Before your admissions, what was the highest grade of school that you ever attended?” </a:t>
            </a:r>
          </a:p>
          <a:p>
            <a:r>
              <a:rPr lang="en-US" altLang="en-US" smtClean="0"/>
              <a:t>“Did you complete that year?” 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5DFA03-FAB3-45AE-B80E-B794B9C21160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8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Comparison of Enrollment Questions</a:t>
            </a:r>
          </a:p>
        </p:txBody>
      </p:sp>
      <p:sp>
        <p:nvSpPr>
          <p:cNvPr id="12291" name="Text Placeholder 2"/>
          <p:cNvSpPr>
            <a:spLocks noGrp="1"/>
          </p:cNvSpPr>
          <p:nvPr>
            <p:ph type="body" idx="1"/>
          </p:nvPr>
        </p:nvSpPr>
        <p:spPr>
          <a:xfrm>
            <a:off x="533400" y="1066800"/>
            <a:ext cx="4040188" cy="639763"/>
          </a:xfrm>
        </p:spPr>
        <p:txBody>
          <a:bodyPr/>
          <a:lstStyle/>
          <a:p>
            <a:pPr algn="ctr"/>
            <a:r>
              <a:rPr lang="en-US" altLang="en-US" smtClean="0"/>
              <a:t>ACS</a:t>
            </a:r>
          </a:p>
        </p:txBody>
      </p:sp>
      <p:sp>
        <p:nvSpPr>
          <p:cNvPr id="1229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4040188" cy="3951288"/>
          </a:xfrm>
        </p:spPr>
        <p:txBody>
          <a:bodyPr/>
          <a:lstStyle/>
          <a:p>
            <a:r>
              <a:rPr lang="en-US" altLang="en-US" smtClean="0"/>
              <a:t>“At any time in the last 3 months, has…attended school or college? Include … [that] which leads to a high school diploma or a college degree.”  </a:t>
            </a:r>
          </a:p>
          <a:p>
            <a:endParaRPr lang="en-US" altLang="en-US" smtClean="0"/>
          </a:p>
          <a:p>
            <a:r>
              <a:rPr lang="en-US" altLang="en-US" smtClean="0"/>
              <a:t>“What grade or level was…attending?”</a:t>
            </a:r>
          </a:p>
        </p:txBody>
      </p:sp>
      <p:sp>
        <p:nvSpPr>
          <p:cNvPr id="1229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066800"/>
            <a:ext cx="4041775" cy="639763"/>
          </a:xfrm>
        </p:spPr>
        <p:txBody>
          <a:bodyPr/>
          <a:lstStyle/>
          <a:p>
            <a:pPr algn="ctr"/>
            <a:r>
              <a:rPr lang="en-US" altLang="en-US" smtClean="0"/>
              <a:t>SISCF</a:t>
            </a:r>
          </a:p>
        </p:txBody>
      </p:sp>
      <p:sp>
        <p:nvSpPr>
          <p:cNvPr id="12294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1600200"/>
            <a:ext cx="4041775" cy="3951288"/>
          </a:xfrm>
        </p:spPr>
        <p:txBody>
          <a:bodyPr/>
          <a:lstStyle/>
          <a:p>
            <a:r>
              <a:rPr lang="en-US" altLang="en-US" smtClean="0"/>
              <a:t>“Since your admission, have you ever been in any other education program? Exclude vocational training.”  </a:t>
            </a:r>
          </a:p>
          <a:p>
            <a:endParaRPr lang="en-US" altLang="en-US" smtClean="0"/>
          </a:p>
          <a:p>
            <a:r>
              <a:rPr lang="en-US" altLang="en-US" smtClean="0"/>
              <a:t>“What kind of program was that...?”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C91C9A-273C-4570-B8F3-7BCB1FCB329C}" type="slidenum">
              <a:rPr lang="en-US" altLang="en-US" smtClean="0">
                <a:solidFill>
                  <a:schemeClr val="bg1"/>
                </a:solidFill>
              </a:rPr>
              <a:pPr eaLnBrk="1" hangingPunct="1"/>
              <a:t>9</a:t>
            </a:fld>
            <a:endParaRPr lang="en-US" alt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temp[1]">
  <a:themeElements>
    <a:clrScheme name="standardtemp[1]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temp[1]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temp[1]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temp[1]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temp[1]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temp[1]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temp[1]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temp[1]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temp[1]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temp[1]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andardtemp[1]">
    <a:majorFont>
      <a:latin typeface="Verdana"/>
      <a:ea typeface=""/>
      <a:cs typeface=""/>
    </a:majorFont>
    <a:minorFont>
      <a:latin typeface="Verdan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13839</TotalTime>
  <Words>1118</Words>
  <Application>Microsoft Office PowerPoint</Application>
  <PresentationFormat>On-screen Show (4:3)</PresentationFormat>
  <Paragraphs>161</Paragraphs>
  <Slides>27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Verdana</vt:lpstr>
      <vt:lpstr>standardtemp[1]</vt:lpstr>
      <vt:lpstr>Microsoft Office Excel Chart</vt:lpstr>
      <vt:lpstr>Worksheet</vt:lpstr>
      <vt:lpstr>Educational Characteristics of Prisoners: Data from the ACS</vt:lpstr>
      <vt:lpstr>Why Care about Prisoner Educational Attainment?</vt:lpstr>
      <vt:lpstr>Wide-Ranging Research Agendas Related to Prisoners and Education</vt:lpstr>
      <vt:lpstr>American Community Survey (ACS)</vt:lpstr>
      <vt:lpstr>Bureau of Justice Statistics Survey of Inmates in State and Federal Correctional Facilities (SISFCF)</vt:lpstr>
      <vt:lpstr>Methods – Comparison Groups</vt:lpstr>
      <vt:lpstr>Characteristics</vt:lpstr>
      <vt:lpstr>Comparison of Educational Attainment Questions</vt:lpstr>
      <vt:lpstr>Comparison of Enrollment Questions</vt:lpstr>
      <vt:lpstr>Whites, Females, and Older Adults Underrepresented in Prisons</vt:lpstr>
      <vt:lpstr>ACS and SISCF: Prisoners have high rates of HS non-completion </vt:lpstr>
      <vt:lpstr>SISCF shows higher rates of enrollment </vt:lpstr>
      <vt:lpstr>Prisoners: More likely to drop out of high school/get GED</vt:lpstr>
      <vt:lpstr>Across races, prisoners more likely to drop out of high school</vt:lpstr>
      <vt:lpstr>Differences in enrollment vary by age</vt:lpstr>
      <vt:lpstr>Among prisoners, whites least likely to be enrolled</vt:lpstr>
      <vt:lpstr>Educational characteristics of female prisoners similar to patterns for males</vt:lpstr>
      <vt:lpstr>Educational characteristics differ by prison status</vt:lpstr>
      <vt:lpstr>Prisoners’ educational characteristics vary by race</vt:lpstr>
      <vt:lpstr>Using the ACS to examine the characteristics of the prison population</vt:lpstr>
      <vt:lpstr>What’s available to the Public</vt:lpstr>
      <vt:lpstr>Options for accessing internal data</vt:lpstr>
      <vt:lpstr>Please contact us with additional comments or questions</vt:lpstr>
      <vt:lpstr>Appendices</vt:lpstr>
      <vt:lpstr>Percent institutionalized by facility type</vt:lpstr>
      <vt:lpstr>PowerPoint Presentation</vt:lpstr>
      <vt:lpstr>Comparison of analyses for men in institutions and correctional facilities, age 21 to 45</vt:lpstr>
    </vt:vector>
  </TitlesOfParts>
  <Company>PRB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Characteristics of Prisoners: Data from the ACS</dc:title>
  <dc:subject>Multiyear Estimates</dc:subject>
  <dc:creator>Bureau Of The Census</dc:creator>
  <cp:lastModifiedBy>Laura K Yax</cp:lastModifiedBy>
  <cp:revision>486</cp:revision>
  <dcterms:created xsi:type="dcterms:W3CDTF">2008-08-20T20:07:32Z</dcterms:created>
  <dcterms:modified xsi:type="dcterms:W3CDTF">2014-05-12T12:55:21Z</dcterms:modified>
</cp:coreProperties>
</file>