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6" r:id="rId2"/>
    <p:sldId id="297" r:id="rId3"/>
    <p:sldId id="298" r:id="rId4"/>
    <p:sldId id="299" r:id="rId5"/>
    <p:sldId id="300" r:id="rId6"/>
    <p:sldId id="301" r:id="rId7"/>
    <p:sldId id="309" r:id="rId8"/>
    <p:sldId id="323" r:id="rId9"/>
    <p:sldId id="304" r:id="rId10"/>
    <p:sldId id="305" r:id="rId11"/>
    <p:sldId id="324" r:id="rId12"/>
    <p:sldId id="311" r:id="rId13"/>
    <p:sldId id="325" r:id="rId14"/>
    <p:sldId id="326" r:id="rId15"/>
    <p:sldId id="312" r:id="rId16"/>
    <p:sldId id="320" r:id="rId17"/>
    <p:sldId id="313" r:id="rId18"/>
    <p:sldId id="321" r:id="rId19"/>
    <p:sldId id="315" r:id="rId20"/>
    <p:sldId id="322" r:id="rId21"/>
    <p:sldId id="316" r:id="rId22"/>
    <p:sldId id="317" r:id="rId23"/>
    <p:sldId id="318" r:id="rId24"/>
    <p:sldId id="319" r:id="rId25"/>
    <p:sldId id="273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89790" autoAdjust="0"/>
  </p:normalViewPr>
  <p:slideViewPr>
    <p:cSldViewPr>
      <p:cViewPr varScale="1">
        <p:scale>
          <a:sx n="66" d="100"/>
          <a:sy n="66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6348BD8-E916-439C-A577-8C13E2267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90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081CE36-75D3-4332-9CA3-1899A8077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46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15436B90-A594-4C07-ABC6-A22B94B88921}" type="slidenum">
              <a:rPr lang="en-US" altLang="en-US" sz="1200" smtClean="0"/>
              <a:pPr eaLnBrk="1" hangingPunct="1"/>
              <a:t>1</a:t>
            </a:fld>
            <a:endParaRPr lang="en-US" altLang="en-US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2BAA121A-1862-4D52-9813-3990BCBF16E3}" type="slidenum">
              <a:rPr lang="en-US" altLang="en-US" sz="1200" smtClean="0"/>
              <a:pPr eaLnBrk="1" hangingPunct="1"/>
              <a:t>8</a:t>
            </a:fld>
            <a:endParaRPr lang="en-US" altLang="en-US" sz="1200" smtClean="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051E2571-E3D0-4774-AFD8-A554BE0F2B51}" type="slidenum">
              <a:rPr lang="en-US" altLang="en-US" sz="1200" smtClean="0"/>
              <a:pPr eaLnBrk="1" hangingPunct="1"/>
              <a:t>11</a:t>
            </a:fld>
            <a:endParaRPr lang="en-US" altLang="en-US" sz="1200" smtClean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902D2299-3EE2-46D6-93E4-6AD24B187B6F}" type="slidenum">
              <a:rPr lang="en-US" altLang="en-US" sz="1200" smtClean="0"/>
              <a:pPr eaLnBrk="1" hangingPunct="1"/>
              <a:t>13</a:t>
            </a:fld>
            <a:endParaRPr lang="en-US" altLang="en-US" sz="1200" smtClean="0"/>
          </a:p>
        </p:txBody>
      </p:sp>
      <p:sp>
        <p:nvSpPr>
          <p:cNvPr id="327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006B1B21-C52F-4C35-9E90-736A2B985E62}" type="slidenum">
              <a:rPr lang="en-US" altLang="en-US" sz="1200" smtClean="0"/>
              <a:pPr eaLnBrk="1" hangingPunct="1"/>
              <a:t>14</a:t>
            </a:fld>
            <a:endParaRPr lang="en-US" altLang="en-US" sz="1200" smtClean="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CB0A4017-F6A8-4A71-922E-68CC45FAA75A}" type="slidenum">
              <a:rPr lang="en-US" altLang="en-US" sz="1200" smtClean="0"/>
              <a:pPr eaLnBrk="1" hangingPunct="1"/>
              <a:t>17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6130A-616E-4C9B-A492-40C70BAC7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5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19CAD-7F3B-43F3-811A-8EA98ABD2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7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1A2B2-9C33-49C5-B6D7-9872EA573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12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A03FF-C841-4A2D-9680-6ED9A2B03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46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FFEE1-0C84-45AF-81CF-A96D61547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A91CF-AF37-4D29-9C05-4EDF8DD92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7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187F0-D892-4890-A1F2-A5DB42FDE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4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CB47B-7197-4083-B4A5-ED8221BEC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2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9CB66-F18F-43E5-9726-F07F37C98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0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D8336-400D-471E-836B-4CFA26F9E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26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741B7-65B4-4208-8554-CBE76CF17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7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97A37-8E71-47D5-B499-94FD6C341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49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6F097-9ECF-41F5-A9C3-7F9794762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3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E72107E-C703-4F31-A004-98615F83E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6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2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18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18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18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18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18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diana.b.elliott@census.gov" TargetMode="External"/><Relationship Id="rId2" Type="http://schemas.openxmlformats.org/officeDocument/2006/relationships/hyperlink" Target="mailto:obert.a.kominski@census.gov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848600" cy="2133600"/>
          </a:xfrm>
        </p:spPr>
        <p:txBody>
          <a:bodyPr/>
          <a:lstStyle/>
          <a:p>
            <a:pPr eaLnBrk="1" hangingPunct="1"/>
            <a:r>
              <a:rPr lang="en-US" altLang="en-US" sz="3200" b="1" dirty="0" smtClean="0">
                <a:cs typeface="Arial" charset="0"/>
              </a:rPr>
              <a:t>Examining Small-scale Geographic Estimates from the American Community Survey 5-year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772400" cy="3276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mtClean="0">
                <a:cs typeface="Arial" charset="0"/>
              </a:rPr>
              <a:t>Robert Kominski</a:t>
            </a:r>
          </a:p>
          <a:p>
            <a:pPr algn="ctr" eaLnBrk="1" hangingPunct="1">
              <a:buFontTx/>
              <a:buNone/>
            </a:pPr>
            <a:r>
              <a:rPr lang="en-US" altLang="en-US" smtClean="0">
                <a:cs typeface="Arial" charset="0"/>
              </a:rPr>
              <a:t>Thom File</a:t>
            </a:r>
          </a:p>
          <a:p>
            <a:pPr algn="ctr" eaLnBrk="1" hangingPunct="1">
              <a:buFontTx/>
              <a:buNone/>
            </a:pPr>
            <a:r>
              <a:rPr lang="en-US" altLang="en-US" smtClean="0">
                <a:cs typeface="Arial" charset="0"/>
              </a:rPr>
              <a:t>Social, Economic and Household Statistics Division (SEHSD)</a:t>
            </a:r>
          </a:p>
          <a:p>
            <a:pPr algn="ctr" eaLnBrk="1" hangingPunct="1">
              <a:buFontTx/>
              <a:buNone/>
            </a:pPr>
            <a:r>
              <a:rPr lang="en-US" altLang="en-US" smtClean="0">
                <a:cs typeface="Arial" charset="0"/>
              </a:rPr>
              <a:t>U.S. Census Bureau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8600"/>
          </a:xfrm>
        </p:spPr>
        <p:txBody>
          <a:bodyPr/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4800" smtClean="0"/>
              <a:t>Data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3600" smtClean="0"/>
              <a:t> • PUMS option provides lots of </a:t>
            </a:r>
          </a:p>
          <a:p>
            <a:pPr eaLnBrk="1" hangingPunct="1">
              <a:buFontTx/>
              <a:buNone/>
            </a:pPr>
            <a:r>
              <a:rPr lang="en-US" altLang="en-US" sz="3600" smtClean="0"/>
              <a:t>	analytical control, but not good for </a:t>
            </a:r>
          </a:p>
          <a:p>
            <a:pPr eaLnBrk="1" hangingPunct="1">
              <a:buFontTx/>
              <a:buNone/>
            </a:pPr>
            <a:r>
              <a:rPr lang="en-US" altLang="en-US" sz="3600" smtClean="0"/>
              <a:t>	small geographies (PUMA=100k)</a:t>
            </a:r>
          </a:p>
          <a:p>
            <a:pPr eaLnBrk="1" hangingPunct="1">
              <a:buFontTx/>
              <a:buNone/>
            </a:pPr>
            <a:endParaRPr lang="en-US" altLang="en-US" sz="3600" smtClean="0"/>
          </a:p>
          <a:p>
            <a:pPr eaLnBrk="1" hangingPunct="1">
              <a:buFontTx/>
              <a:buNone/>
            </a:pPr>
            <a:r>
              <a:rPr lang="en-US" altLang="en-US" sz="3600" smtClean="0"/>
              <a:t>	 • Focus instead on ACS “pre-</a:t>
            </a:r>
          </a:p>
          <a:p>
            <a:pPr eaLnBrk="1" hangingPunct="1">
              <a:buFontTx/>
              <a:buNone/>
            </a:pPr>
            <a:r>
              <a:rPr lang="en-US" altLang="en-US" sz="3600" smtClean="0"/>
              <a:t>	tabulated” data</a:t>
            </a:r>
          </a:p>
          <a:p>
            <a:pPr eaLnBrk="1" hangingPunct="1">
              <a:buFontTx/>
              <a:buNone/>
            </a:pPr>
            <a:endParaRPr lang="en-US" altLang="en-US" sz="3600" smtClean="0"/>
          </a:p>
          <a:p>
            <a:pPr eaLnBrk="1" hangingPunct="1">
              <a:buFontTx/>
              <a:buNone/>
            </a:pPr>
            <a:r>
              <a:rPr lang="en-US" altLang="en-US" sz="3600" smtClean="0"/>
              <a:t>		</a:t>
            </a:r>
            <a:r>
              <a:rPr lang="en-US" altLang="en-US" smtClean="0"/>
              <a:t>- Tables in either AFF or data download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	- Data provided down to tract/block group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		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	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	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1428750" y="971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3315" name="TextBox 24"/>
          <p:cNvSpPr txBox="1">
            <a:spLocks noChangeArrowheads="1"/>
          </p:cNvSpPr>
          <p:nvPr/>
        </p:nvSpPr>
        <p:spPr bwMode="auto">
          <a:xfrm>
            <a:off x="533400" y="0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libri" pitchFamily="34" charset="0"/>
              </a:rPr>
              <a:t>Figure 2: Example of Table B14005 for D.C. Tract 1</a:t>
            </a:r>
          </a:p>
        </p:txBody>
      </p:sp>
      <p:sp>
        <p:nvSpPr>
          <p:cNvPr id="13316" name="TextBox 13"/>
          <p:cNvSpPr txBox="1">
            <a:spLocks noChangeArrowheads="1"/>
          </p:cNvSpPr>
          <p:nvPr/>
        </p:nvSpPr>
        <p:spPr bwMode="auto">
          <a:xfrm>
            <a:off x="152400" y="1143000"/>
            <a:ext cx="18288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2800"/>
              <a:t> Table provides estimate of 16-19 year olds, not enrolled and not HS grads, by gender</a:t>
            </a:r>
          </a:p>
        </p:txBody>
      </p:sp>
      <p:sp>
        <p:nvSpPr>
          <p:cNvPr id="13317" name="Rectangle 14"/>
          <p:cNvSpPr>
            <a:spLocks noChangeArrowheads="1"/>
          </p:cNvSpPr>
          <p:nvPr/>
        </p:nvSpPr>
        <p:spPr bwMode="auto">
          <a:xfrm>
            <a:off x="2133600" y="5943600"/>
            <a:ext cx="38100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31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" r="1413" b="2473"/>
          <a:stretch>
            <a:fillRect/>
          </a:stretch>
        </p:blipFill>
        <p:spPr bwMode="auto">
          <a:xfrm>
            <a:off x="1905000" y="685800"/>
            <a:ext cx="7086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20"/>
          <p:cNvSpPr txBox="1">
            <a:spLocks noChangeArrowheads="1"/>
          </p:cNvSpPr>
          <p:nvPr/>
        </p:nvSpPr>
        <p:spPr bwMode="auto">
          <a:xfrm>
            <a:off x="7620000" y="1447800"/>
            <a:ext cx="1371600" cy="22463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cs typeface="Arial" charset="0"/>
              </a:rPr>
              <a:t>User must combine estimates and convert to a percentage, then re-compute standard error as a percentage</a:t>
            </a:r>
          </a:p>
        </p:txBody>
      </p:sp>
      <p:sp>
        <p:nvSpPr>
          <p:cNvPr id="13320" name="Rectangle 21"/>
          <p:cNvSpPr>
            <a:spLocks noChangeArrowheads="1"/>
          </p:cNvSpPr>
          <p:nvPr/>
        </p:nvSpPr>
        <p:spPr bwMode="auto">
          <a:xfrm>
            <a:off x="1905000" y="5715000"/>
            <a:ext cx="6858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1" name="Oval 22"/>
          <p:cNvSpPr>
            <a:spLocks noChangeArrowheads="1"/>
          </p:cNvSpPr>
          <p:nvPr/>
        </p:nvSpPr>
        <p:spPr bwMode="auto">
          <a:xfrm>
            <a:off x="4724400" y="2590800"/>
            <a:ext cx="381000" cy="228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2" name="Oval 23"/>
          <p:cNvSpPr>
            <a:spLocks noChangeArrowheads="1"/>
          </p:cNvSpPr>
          <p:nvPr/>
        </p:nvSpPr>
        <p:spPr bwMode="auto">
          <a:xfrm>
            <a:off x="6934200" y="2590800"/>
            <a:ext cx="381000" cy="228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3" name="Oval 24"/>
          <p:cNvSpPr>
            <a:spLocks noChangeArrowheads="1"/>
          </p:cNvSpPr>
          <p:nvPr/>
        </p:nvSpPr>
        <p:spPr bwMode="auto">
          <a:xfrm>
            <a:off x="4800600" y="4876800"/>
            <a:ext cx="381000" cy="1524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4" name="Oval 26"/>
          <p:cNvSpPr>
            <a:spLocks noChangeArrowheads="1"/>
          </p:cNvSpPr>
          <p:nvPr/>
        </p:nvSpPr>
        <p:spPr bwMode="auto">
          <a:xfrm>
            <a:off x="6934200" y="4876800"/>
            <a:ext cx="457200" cy="1524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3325" name="Straight Connector 28"/>
          <p:cNvCxnSpPr>
            <a:cxnSpLocks noChangeShapeType="1"/>
            <a:endCxn id="13321" idx="7"/>
          </p:cNvCxnSpPr>
          <p:nvPr/>
        </p:nvCxnSpPr>
        <p:spPr bwMode="auto">
          <a:xfrm rot="10800000" flipV="1">
            <a:off x="5049838" y="1600200"/>
            <a:ext cx="2570162" cy="102393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6" name="Straight Connector 30"/>
          <p:cNvCxnSpPr>
            <a:cxnSpLocks noChangeShapeType="1"/>
            <a:endCxn id="13322" idx="7"/>
          </p:cNvCxnSpPr>
          <p:nvPr/>
        </p:nvCxnSpPr>
        <p:spPr bwMode="auto">
          <a:xfrm rot="10800000" flipV="1">
            <a:off x="7259638" y="2286000"/>
            <a:ext cx="360362" cy="33813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7" name="Straight Connector 32"/>
          <p:cNvCxnSpPr>
            <a:cxnSpLocks noChangeShapeType="1"/>
            <a:endCxn id="13323" idx="7"/>
          </p:cNvCxnSpPr>
          <p:nvPr/>
        </p:nvCxnSpPr>
        <p:spPr bwMode="auto">
          <a:xfrm rot="10800000" flipV="1">
            <a:off x="5126038" y="2895600"/>
            <a:ext cx="2493962" cy="2003425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8" name="Straight Connector 34"/>
          <p:cNvCxnSpPr>
            <a:cxnSpLocks noChangeShapeType="1"/>
            <a:endCxn id="13324" idx="0"/>
          </p:cNvCxnSpPr>
          <p:nvPr/>
        </p:nvCxnSpPr>
        <p:spPr bwMode="auto">
          <a:xfrm rot="5400000">
            <a:off x="7086600" y="3810000"/>
            <a:ext cx="1143000" cy="9906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0" y="228600"/>
            <a:ext cx="91440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Several Analytic Possibilities:</a:t>
            </a:r>
          </a:p>
          <a:p>
            <a:pPr algn="ctr" eaLnBrk="1" hangingPunct="1"/>
            <a:endParaRPr lang="en-US" altLang="en-US" sz="3600" u="sng"/>
          </a:p>
          <a:p>
            <a:pPr eaLnBrk="1" hangingPunct="1"/>
            <a:r>
              <a:rPr lang="en-US" altLang="en-US" sz="4000"/>
              <a:t> - Persons 18-24 without a HS degree</a:t>
            </a:r>
          </a:p>
          <a:p>
            <a:pPr eaLnBrk="1" hangingPunct="1"/>
            <a:endParaRPr lang="en-US" altLang="en-US" sz="800"/>
          </a:p>
          <a:p>
            <a:pPr eaLnBrk="1" hangingPunct="1"/>
            <a:r>
              <a:rPr lang="en-US" altLang="en-US" sz="4000"/>
              <a:t> - Persons 25+ with a HS degree</a:t>
            </a:r>
          </a:p>
          <a:p>
            <a:pPr eaLnBrk="1" hangingPunct="1"/>
            <a:endParaRPr lang="en-US" altLang="en-US" sz="800"/>
          </a:p>
          <a:p>
            <a:pPr eaLnBrk="1" hangingPunct="1"/>
            <a:r>
              <a:rPr lang="en-US" altLang="en-US" sz="4000"/>
              <a:t> - Persons 18-24 with a HS degree</a:t>
            </a:r>
          </a:p>
          <a:p>
            <a:pPr eaLnBrk="1" hangingPunct="1"/>
            <a:endParaRPr lang="en-US" altLang="en-US" sz="800"/>
          </a:p>
          <a:p>
            <a:pPr eaLnBrk="1" hangingPunct="1"/>
            <a:r>
              <a:rPr lang="en-US" altLang="en-US" sz="4000"/>
              <a:t> - Census 2000: Persons 25+ with a </a:t>
            </a:r>
          </a:p>
          <a:p>
            <a:pPr eaLnBrk="1" hangingPunct="1"/>
            <a:r>
              <a:rPr lang="en-US" altLang="en-US" sz="4000"/>
              <a:t>   HS degree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828800" y="1885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5363" name="TextBox 21"/>
          <p:cNvSpPr txBox="1">
            <a:spLocks noChangeArrowheads="1"/>
          </p:cNvSpPr>
          <p:nvPr/>
        </p:nvSpPr>
        <p:spPr bwMode="auto">
          <a:xfrm>
            <a:off x="533400" y="0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libri" pitchFamily="34" charset="0"/>
              </a:rPr>
              <a:t>Figure 3: Example of Table B15001 for D.C. Tract 1</a:t>
            </a:r>
          </a:p>
        </p:txBody>
      </p:sp>
      <p:sp>
        <p:nvSpPr>
          <p:cNvPr id="15364" name="TextBox 21"/>
          <p:cNvSpPr txBox="1">
            <a:spLocks noChangeArrowheads="1"/>
          </p:cNvSpPr>
          <p:nvPr/>
        </p:nvSpPr>
        <p:spPr bwMode="auto">
          <a:xfrm>
            <a:off x="152400" y="1143000"/>
            <a:ext cx="1828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2800"/>
              <a:t> Table provides estimate of 18-24 year olds, not HS grads, by gender</a:t>
            </a:r>
          </a:p>
        </p:txBody>
      </p:sp>
      <p:pic>
        <p:nvPicPr>
          <p:cNvPr id="1536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" r="24149" b="6818"/>
          <a:stretch>
            <a:fillRect/>
          </a:stretch>
        </p:blipFill>
        <p:spPr bwMode="auto">
          <a:xfrm>
            <a:off x="1905000" y="457200"/>
            <a:ext cx="6172200" cy="561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15"/>
          <p:cNvSpPr txBox="1">
            <a:spLocks noChangeArrowheads="1"/>
          </p:cNvSpPr>
          <p:nvPr/>
        </p:nvSpPr>
        <p:spPr bwMode="auto">
          <a:xfrm>
            <a:off x="7162800" y="2286000"/>
            <a:ext cx="1371600" cy="22463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cs typeface="Arial" charset="0"/>
              </a:rPr>
              <a:t>User must combine estimates and convert to a percentage, then re-compute standard error as a percentage</a:t>
            </a:r>
          </a:p>
        </p:txBody>
      </p:sp>
      <p:sp>
        <p:nvSpPr>
          <p:cNvPr id="15367" name="Oval 17"/>
          <p:cNvSpPr>
            <a:spLocks noChangeArrowheads="1"/>
          </p:cNvSpPr>
          <p:nvPr/>
        </p:nvSpPr>
        <p:spPr bwMode="auto">
          <a:xfrm>
            <a:off x="4267200" y="1066800"/>
            <a:ext cx="304800" cy="228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Oval 19"/>
          <p:cNvSpPr>
            <a:spLocks noChangeArrowheads="1"/>
          </p:cNvSpPr>
          <p:nvPr/>
        </p:nvSpPr>
        <p:spPr bwMode="auto">
          <a:xfrm>
            <a:off x="5715000" y="1066800"/>
            <a:ext cx="381000" cy="228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Oval 21"/>
          <p:cNvSpPr>
            <a:spLocks noChangeArrowheads="1"/>
          </p:cNvSpPr>
          <p:nvPr/>
        </p:nvSpPr>
        <p:spPr bwMode="auto">
          <a:xfrm>
            <a:off x="4191000" y="5715000"/>
            <a:ext cx="381000" cy="228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Oval 22"/>
          <p:cNvSpPr>
            <a:spLocks noChangeArrowheads="1"/>
          </p:cNvSpPr>
          <p:nvPr/>
        </p:nvSpPr>
        <p:spPr bwMode="auto">
          <a:xfrm>
            <a:off x="5715000" y="5715000"/>
            <a:ext cx="381000" cy="228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5371" name="Straight Connector 24"/>
          <p:cNvCxnSpPr>
            <a:cxnSpLocks noChangeShapeType="1"/>
            <a:stCxn id="15368" idx="5"/>
            <a:endCxn id="15366" idx="0"/>
          </p:cNvCxnSpPr>
          <p:nvPr/>
        </p:nvCxnSpPr>
        <p:spPr bwMode="auto">
          <a:xfrm rot="16200000" flipH="1">
            <a:off x="6432550" y="869951"/>
            <a:ext cx="1023937" cy="1808162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2" name="Straight Connector 26"/>
          <p:cNvCxnSpPr>
            <a:cxnSpLocks noChangeShapeType="1"/>
            <a:stCxn id="15367" idx="5"/>
          </p:cNvCxnSpPr>
          <p:nvPr/>
        </p:nvCxnSpPr>
        <p:spPr bwMode="auto">
          <a:xfrm rot="16200000" flipH="1">
            <a:off x="5066506" y="723107"/>
            <a:ext cx="1557337" cy="263525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3" name="Straight Connector 28"/>
          <p:cNvCxnSpPr>
            <a:cxnSpLocks noChangeShapeType="1"/>
            <a:stCxn id="15369" idx="7"/>
          </p:cNvCxnSpPr>
          <p:nvPr/>
        </p:nvCxnSpPr>
        <p:spPr bwMode="auto">
          <a:xfrm rot="5400000" flipH="1" flipV="1">
            <a:off x="4870450" y="3455988"/>
            <a:ext cx="1938338" cy="2646362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4" name="Straight Connector 32"/>
          <p:cNvCxnSpPr>
            <a:cxnSpLocks noChangeShapeType="1"/>
            <a:stCxn id="15370" idx="7"/>
            <a:endCxn id="15366" idx="2"/>
          </p:cNvCxnSpPr>
          <p:nvPr/>
        </p:nvCxnSpPr>
        <p:spPr bwMode="auto">
          <a:xfrm rot="5400000" flipH="1" flipV="1">
            <a:off x="6336506" y="4236245"/>
            <a:ext cx="1216025" cy="1808162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1828800" y="18859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533400" y="0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libri" pitchFamily="34" charset="0"/>
              </a:rPr>
              <a:t>Figure 4: Example of Table S1501 for D.C. Tract 1</a:t>
            </a: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5334000" y="1447800"/>
            <a:ext cx="3467100" cy="830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0000"/>
                </a:solidFill>
                <a:cs typeface="Arial" charset="0"/>
              </a:rPr>
              <a:t>Direct estimates. No computations required! </a:t>
            </a:r>
          </a:p>
        </p:txBody>
      </p:sp>
      <p:sp>
        <p:nvSpPr>
          <p:cNvPr id="16389" name="TextBox 13"/>
          <p:cNvSpPr txBox="1">
            <a:spLocks noChangeArrowheads="1"/>
          </p:cNvSpPr>
          <p:nvPr/>
        </p:nvSpPr>
        <p:spPr bwMode="auto">
          <a:xfrm>
            <a:off x="381000" y="838200"/>
            <a:ext cx="3733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 sz="2000"/>
              <a:t> Table provides </a:t>
            </a:r>
            <a:r>
              <a:rPr lang="en-US" altLang="en-US" sz="2000" u="sng"/>
              <a:t>percentage</a:t>
            </a:r>
            <a:r>
              <a:rPr lang="en-US" altLang="en-US" sz="2000"/>
              <a:t> estimate of 18-24 year olds, not HS grads &amp; </a:t>
            </a:r>
            <a:r>
              <a:rPr lang="en-US" altLang="en-US" sz="2000" u="sng"/>
              <a:t>percentage</a:t>
            </a:r>
            <a:r>
              <a:rPr lang="en-US" altLang="en-US" sz="2000"/>
              <a:t> estimate of 25+ year olds, HS grads</a:t>
            </a:r>
          </a:p>
        </p:txBody>
      </p:sp>
      <p:pic>
        <p:nvPicPr>
          <p:cNvPr id="1639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9" r="18750" b="60185"/>
          <a:stretch>
            <a:fillRect/>
          </a:stretch>
        </p:blipFill>
        <p:spPr bwMode="auto">
          <a:xfrm>
            <a:off x="0" y="2743200"/>
            <a:ext cx="8915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Oval 13"/>
          <p:cNvSpPr>
            <a:spLocks noChangeArrowheads="1"/>
          </p:cNvSpPr>
          <p:nvPr/>
        </p:nvSpPr>
        <p:spPr bwMode="auto">
          <a:xfrm>
            <a:off x="4114800" y="3124200"/>
            <a:ext cx="1676400" cy="304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2" name="Oval 14"/>
          <p:cNvSpPr>
            <a:spLocks noChangeArrowheads="1"/>
          </p:cNvSpPr>
          <p:nvPr/>
        </p:nvSpPr>
        <p:spPr bwMode="auto">
          <a:xfrm>
            <a:off x="4267200" y="5257800"/>
            <a:ext cx="1447800" cy="304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6393" name="Straight Connector 16"/>
          <p:cNvCxnSpPr>
            <a:cxnSpLocks noChangeShapeType="1"/>
            <a:endCxn id="16391" idx="0"/>
          </p:cNvCxnSpPr>
          <p:nvPr/>
        </p:nvCxnSpPr>
        <p:spPr bwMode="auto">
          <a:xfrm rot="5400000">
            <a:off x="4686300" y="2476500"/>
            <a:ext cx="914400" cy="3810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4" name="Straight Connector 18"/>
          <p:cNvCxnSpPr>
            <a:cxnSpLocks noChangeShapeType="1"/>
            <a:endCxn id="16392" idx="0"/>
          </p:cNvCxnSpPr>
          <p:nvPr/>
        </p:nvCxnSpPr>
        <p:spPr bwMode="auto">
          <a:xfrm rot="5400000">
            <a:off x="4400550" y="2876550"/>
            <a:ext cx="2971800" cy="179070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0" y="228600"/>
            <a:ext cx="9144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u="sng"/>
              <a:t>Three Things to Examine:</a:t>
            </a:r>
          </a:p>
          <a:p>
            <a:pPr algn="ctr" eaLnBrk="1" hangingPunct="1"/>
            <a:endParaRPr lang="en-US" altLang="en-US" sz="3600" u="sng"/>
          </a:p>
          <a:p>
            <a:pPr eaLnBrk="1" hangingPunct="1"/>
            <a:r>
              <a:rPr lang="en-US" altLang="en-US" sz="4000"/>
              <a:t> - The estimates themselves</a:t>
            </a:r>
          </a:p>
          <a:p>
            <a:pPr eaLnBrk="1" hangingPunct="1"/>
            <a:endParaRPr lang="en-US" altLang="en-US" sz="3200"/>
          </a:p>
          <a:p>
            <a:pPr eaLnBrk="1" hangingPunct="1"/>
            <a:r>
              <a:rPr lang="en-US" altLang="en-US" sz="4000"/>
              <a:t> - Number of sample cases (NOT publicly available</a:t>
            </a:r>
          </a:p>
          <a:p>
            <a:pPr eaLnBrk="1" hangingPunct="1"/>
            <a:endParaRPr lang="en-US" altLang="en-US" sz="3200"/>
          </a:p>
          <a:p>
            <a:pPr eaLnBrk="1" hangingPunct="1"/>
            <a:r>
              <a:rPr lang="en-US" altLang="en-US" sz="4000"/>
              <a:t> - Coefficients of variation </a:t>
            </a:r>
          </a:p>
          <a:p>
            <a:pPr eaLnBrk="1" hangingPunct="1"/>
            <a:r>
              <a:rPr lang="en-US" altLang="en-US" sz="4000"/>
              <a:t>          (CV = SE/EST)</a:t>
            </a:r>
          </a:p>
          <a:p>
            <a:pPr eaLnBrk="1" hangingPunct="1"/>
            <a:endParaRPr lang="en-US" altLang="en-US" sz="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40552BC1-4184-4BA4-86B8-90C4DD9D855E}" type="slidenum">
              <a:rPr lang="en-US" altLang="en-US" sz="14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81000" y="29718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Estimates of High School Completion (or not)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0"/>
            <a:ext cx="42132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"/>
            <a:ext cx="4419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8"/>
          <p:cNvSpPr txBox="1">
            <a:spLocks noChangeArrowheads="1"/>
          </p:cNvSpPr>
          <p:nvPr/>
        </p:nvSpPr>
        <p:spPr bwMode="auto">
          <a:xfrm>
            <a:off x="7599363" y="6488113"/>
            <a:ext cx="1544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Census 2000</a:t>
            </a:r>
          </a:p>
        </p:txBody>
      </p:sp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2819400" y="228600"/>
            <a:ext cx="1652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/>
              <a:t>18-24 Non HS Grads</a:t>
            </a:r>
          </a:p>
        </p:txBody>
      </p:sp>
      <p:sp>
        <p:nvSpPr>
          <p:cNvPr id="19462" name="TextBox 10"/>
          <p:cNvSpPr txBox="1">
            <a:spLocks noChangeArrowheads="1"/>
          </p:cNvSpPr>
          <p:nvPr/>
        </p:nvSpPr>
        <p:spPr bwMode="auto">
          <a:xfrm>
            <a:off x="7491413" y="381000"/>
            <a:ext cx="1652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/>
              <a:t>18-24 HS Grads</a:t>
            </a:r>
          </a:p>
        </p:txBody>
      </p:sp>
      <p:sp>
        <p:nvSpPr>
          <p:cNvPr id="19463" name="TextBox 11"/>
          <p:cNvSpPr txBox="1">
            <a:spLocks noChangeArrowheads="1"/>
          </p:cNvSpPr>
          <p:nvPr/>
        </p:nvSpPr>
        <p:spPr bwMode="auto">
          <a:xfrm>
            <a:off x="0" y="2895600"/>
            <a:ext cx="147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ACS, ‘05-’09</a:t>
            </a:r>
          </a:p>
        </p:txBody>
      </p:sp>
      <p:sp>
        <p:nvSpPr>
          <p:cNvPr id="19464" name="TextBox 13"/>
          <p:cNvSpPr txBox="1">
            <a:spLocks noChangeArrowheads="1"/>
          </p:cNvSpPr>
          <p:nvPr/>
        </p:nvSpPr>
        <p:spPr bwMode="auto">
          <a:xfrm>
            <a:off x="7664450" y="2971800"/>
            <a:ext cx="147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ACS, ‘05-’09</a:t>
            </a:r>
          </a:p>
        </p:txBody>
      </p:sp>
      <p:cxnSp>
        <p:nvCxnSpPr>
          <p:cNvPr id="19465" name="Straight Connector 15"/>
          <p:cNvCxnSpPr>
            <a:cxnSpLocks noChangeShapeType="1"/>
          </p:cNvCxnSpPr>
          <p:nvPr/>
        </p:nvCxnSpPr>
        <p:spPr bwMode="auto">
          <a:xfrm rot="5400000">
            <a:off x="1143000" y="3429000"/>
            <a:ext cx="6858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6" name="Straight Connector 19"/>
          <p:cNvCxnSpPr>
            <a:cxnSpLocks noChangeShapeType="1"/>
          </p:cNvCxnSpPr>
          <p:nvPr/>
        </p:nvCxnSpPr>
        <p:spPr bwMode="auto">
          <a:xfrm>
            <a:off x="0" y="3352800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82963"/>
            <a:ext cx="44196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TextBox 22"/>
          <p:cNvSpPr txBox="1">
            <a:spLocks noChangeArrowheads="1"/>
          </p:cNvSpPr>
          <p:nvPr/>
        </p:nvSpPr>
        <p:spPr bwMode="auto">
          <a:xfrm>
            <a:off x="7543800" y="6488113"/>
            <a:ext cx="1663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Census 2000</a:t>
            </a:r>
          </a:p>
        </p:txBody>
      </p:sp>
      <p:sp>
        <p:nvSpPr>
          <p:cNvPr id="19469" name="TextBox 23"/>
          <p:cNvSpPr txBox="1">
            <a:spLocks noChangeArrowheads="1"/>
          </p:cNvSpPr>
          <p:nvPr/>
        </p:nvSpPr>
        <p:spPr bwMode="auto">
          <a:xfrm>
            <a:off x="7491413" y="3581400"/>
            <a:ext cx="1652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25+ HS Grads</a:t>
            </a:r>
          </a:p>
        </p:txBody>
      </p:sp>
      <p:pic>
        <p:nvPicPr>
          <p:cNvPr id="1947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4114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1" name="TextBox 25"/>
          <p:cNvSpPr txBox="1">
            <a:spLocks noChangeArrowheads="1"/>
          </p:cNvSpPr>
          <p:nvPr/>
        </p:nvSpPr>
        <p:spPr bwMode="auto">
          <a:xfrm>
            <a:off x="0" y="6488113"/>
            <a:ext cx="147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ACS, ‘05-’09</a:t>
            </a:r>
          </a:p>
        </p:txBody>
      </p:sp>
      <p:sp>
        <p:nvSpPr>
          <p:cNvPr id="19472" name="TextBox 26"/>
          <p:cNvSpPr txBox="1">
            <a:spLocks noChangeArrowheads="1"/>
          </p:cNvSpPr>
          <p:nvPr/>
        </p:nvSpPr>
        <p:spPr bwMode="auto">
          <a:xfrm>
            <a:off x="0" y="3505200"/>
            <a:ext cx="1652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25+ HS Grads</a:t>
            </a:r>
          </a:p>
        </p:txBody>
      </p:sp>
      <p:pic>
        <p:nvPicPr>
          <p:cNvPr id="194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38400"/>
            <a:ext cx="137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Rectangle 30"/>
          <p:cNvSpPr>
            <a:spLocks noChangeArrowheads="1"/>
          </p:cNvSpPr>
          <p:nvPr/>
        </p:nvSpPr>
        <p:spPr bwMode="auto">
          <a:xfrm>
            <a:off x="3810000" y="2438400"/>
            <a:ext cx="1371600" cy="1676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9475" name="Straight Arrow Connector 32"/>
          <p:cNvCxnSpPr>
            <a:cxnSpLocks noChangeShapeType="1"/>
          </p:cNvCxnSpPr>
          <p:nvPr/>
        </p:nvCxnSpPr>
        <p:spPr bwMode="auto">
          <a:xfrm flipV="1">
            <a:off x="5181600" y="1905000"/>
            <a:ext cx="6096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6" name="Straight Arrow Connector 39"/>
          <p:cNvCxnSpPr>
            <a:cxnSpLocks noChangeShapeType="1"/>
          </p:cNvCxnSpPr>
          <p:nvPr/>
        </p:nvCxnSpPr>
        <p:spPr bwMode="auto">
          <a:xfrm rot="16200000" flipH="1">
            <a:off x="5181600" y="3429000"/>
            <a:ext cx="45720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7" name="Straight Arrow Connector 41"/>
          <p:cNvCxnSpPr>
            <a:cxnSpLocks noChangeShapeType="1"/>
          </p:cNvCxnSpPr>
          <p:nvPr/>
        </p:nvCxnSpPr>
        <p:spPr bwMode="auto">
          <a:xfrm rot="10800000" flipV="1">
            <a:off x="2895600" y="3429000"/>
            <a:ext cx="91440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40804C70-91DC-4D1F-B8E2-0C061D2CE400}" type="slidenum">
              <a:rPr lang="en-US" altLang="en-US" sz="140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381000" y="29718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Sample Data Counts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00"/>
            <a:ext cx="36020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52400"/>
            <a:ext cx="3632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38703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2133600" y="152400"/>
            <a:ext cx="1652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Calibri" pitchFamily="34" charset="0"/>
              </a:rPr>
              <a:t>18-24 year olds</a:t>
            </a:r>
          </a:p>
        </p:txBody>
      </p:sp>
      <p:sp>
        <p:nvSpPr>
          <p:cNvPr id="21510" name="TextBox 9"/>
          <p:cNvSpPr txBox="1">
            <a:spLocks noChangeArrowheads="1"/>
          </p:cNvSpPr>
          <p:nvPr/>
        </p:nvSpPr>
        <p:spPr bwMode="auto">
          <a:xfrm>
            <a:off x="7491413" y="304800"/>
            <a:ext cx="1652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Calibri" pitchFamily="34" charset="0"/>
              </a:rPr>
              <a:t>25 years old +</a:t>
            </a:r>
          </a:p>
        </p:txBody>
      </p: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4953000" y="3581400"/>
            <a:ext cx="1652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Calibri" pitchFamily="34" charset="0"/>
              </a:rPr>
              <a:t>All persons</a:t>
            </a: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304800" y="6019800"/>
            <a:ext cx="2743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15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2000"/>
            <a:ext cx="1323975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4" name="TextBox 11"/>
          <p:cNvSpPr txBox="1">
            <a:spLocks noChangeArrowheads="1"/>
          </p:cNvSpPr>
          <p:nvPr/>
        </p:nvSpPr>
        <p:spPr bwMode="auto">
          <a:xfrm>
            <a:off x="0" y="3048000"/>
            <a:ext cx="147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ACS, ‘05-’09</a:t>
            </a:r>
          </a:p>
        </p:txBody>
      </p:sp>
      <p:sp>
        <p:nvSpPr>
          <p:cNvPr id="21515" name="TextBox 11"/>
          <p:cNvSpPr txBox="1">
            <a:spLocks noChangeArrowheads="1"/>
          </p:cNvSpPr>
          <p:nvPr/>
        </p:nvSpPr>
        <p:spPr bwMode="auto">
          <a:xfrm>
            <a:off x="7664450" y="3124200"/>
            <a:ext cx="147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ACS, ‘05-’09</a:t>
            </a:r>
          </a:p>
        </p:txBody>
      </p:sp>
      <p:sp>
        <p:nvSpPr>
          <p:cNvPr id="21516" name="TextBox 11"/>
          <p:cNvSpPr txBox="1">
            <a:spLocks noChangeArrowheads="1"/>
          </p:cNvSpPr>
          <p:nvPr/>
        </p:nvSpPr>
        <p:spPr bwMode="auto">
          <a:xfrm>
            <a:off x="5181600" y="6172200"/>
            <a:ext cx="1544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Census 2000</a:t>
            </a:r>
          </a:p>
        </p:txBody>
      </p:sp>
      <p:sp>
        <p:nvSpPr>
          <p:cNvPr id="21517" name="Rectangle 30"/>
          <p:cNvSpPr>
            <a:spLocks noChangeArrowheads="1"/>
          </p:cNvSpPr>
          <p:nvPr/>
        </p:nvSpPr>
        <p:spPr bwMode="auto">
          <a:xfrm>
            <a:off x="6629400" y="6400800"/>
            <a:ext cx="2514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4800" smtClean="0"/>
              <a:t>Question: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657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	• </a:t>
            </a:r>
            <a:r>
              <a:rPr lang="en-US" altLang="en-US" sz="3600" smtClean="0"/>
              <a:t>How good (or bad) are small-scale </a:t>
            </a:r>
          </a:p>
          <a:p>
            <a:pPr eaLnBrk="1" hangingPunct="1">
              <a:buFontTx/>
              <a:buNone/>
            </a:pPr>
            <a:r>
              <a:rPr lang="en-US" altLang="en-US" sz="3600" smtClean="0"/>
              <a:t>    ACS data?</a:t>
            </a:r>
          </a:p>
          <a:p>
            <a:pPr eaLnBrk="1" hangingPunct="1">
              <a:buFontTx/>
              <a:buNone/>
            </a:pPr>
            <a:endParaRPr lang="en-US" altLang="en-US" sz="3600" smtClean="0"/>
          </a:p>
          <a:p>
            <a:pPr eaLnBrk="1" hangingPunct="1">
              <a:buFontTx/>
              <a:buNone/>
            </a:pPr>
            <a:r>
              <a:rPr lang="en-US" altLang="en-US" sz="3600" smtClean="0"/>
              <a:t>	• Uses 5-year data file (2005-2009)</a:t>
            </a:r>
          </a:p>
          <a:p>
            <a:pPr eaLnBrk="1" hangingPunct="1">
              <a:buFontTx/>
              <a:buNone/>
            </a:pPr>
            <a:endParaRPr lang="en-US" altLang="en-US" sz="3600" smtClean="0"/>
          </a:p>
          <a:p>
            <a:pPr eaLnBrk="1" hangingPunct="1">
              <a:buFontTx/>
              <a:buNone/>
            </a:pPr>
            <a:endParaRPr lang="en-US" altLang="en-US" sz="36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B6121624-0BC5-42BB-8F6B-76BD70C43EC6}" type="slidenum">
              <a:rPr lang="en-US" altLang="en-US" sz="1400" smtClean="0">
                <a:solidFill>
                  <a:schemeClr val="tx1"/>
                </a:solidFill>
              </a:rPr>
              <a:pPr eaLnBrk="1" hangingPunct="1"/>
              <a:t>20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381000" y="29718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/>
              <a:t>Coefficients of Variation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00"/>
            <a:ext cx="3886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0"/>
            <a:ext cx="4127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3810000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3505200"/>
            <a:ext cx="397986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9"/>
          <p:cNvSpPr txBox="1">
            <a:spLocks noChangeArrowheads="1"/>
          </p:cNvSpPr>
          <p:nvPr/>
        </p:nvSpPr>
        <p:spPr bwMode="auto">
          <a:xfrm>
            <a:off x="2133600" y="152400"/>
            <a:ext cx="1652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/>
              <a:t>18-24 Non HS Grads</a:t>
            </a:r>
          </a:p>
        </p:txBody>
      </p:sp>
      <p:sp>
        <p:nvSpPr>
          <p:cNvPr id="23559" name="TextBox 10"/>
          <p:cNvSpPr txBox="1">
            <a:spLocks noChangeArrowheads="1"/>
          </p:cNvSpPr>
          <p:nvPr/>
        </p:nvSpPr>
        <p:spPr bwMode="auto">
          <a:xfrm>
            <a:off x="7491413" y="228600"/>
            <a:ext cx="1652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600"/>
              <a:t>18-24 HS Grads</a:t>
            </a:r>
          </a:p>
        </p:txBody>
      </p:sp>
      <p:sp>
        <p:nvSpPr>
          <p:cNvPr id="23560" name="TextBox 26"/>
          <p:cNvSpPr txBox="1">
            <a:spLocks noChangeArrowheads="1"/>
          </p:cNvSpPr>
          <p:nvPr/>
        </p:nvSpPr>
        <p:spPr bwMode="auto">
          <a:xfrm>
            <a:off x="0" y="3581400"/>
            <a:ext cx="1600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25+ HS Grads</a:t>
            </a:r>
          </a:p>
        </p:txBody>
      </p:sp>
      <p:sp>
        <p:nvSpPr>
          <p:cNvPr id="23561" name="TextBox 26"/>
          <p:cNvSpPr txBox="1">
            <a:spLocks noChangeArrowheads="1"/>
          </p:cNvSpPr>
          <p:nvPr/>
        </p:nvSpPr>
        <p:spPr bwMode="auto">
          <a:xfrm>
            <a:off x="7543800" y="3657600"/>
            <a:ext cx="1600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/>
              <a:t>25+ HS Grads</a:t>
            </a:r>
          </a:p>
        </p:txBody>
      </p:sp>
      <p:sp>
        <p:nvSpPr>
          <p:cNvPr id="23562" name="TextBox 11"/>
          <p:cNvSpPr txBox="1">
            <a:spLocks noChangeArrowheads="1"/>
          </p:cNvSpPr>
          <p:nvPr/>
        </p:nvSpPr>
        <p:spPr bwMode="auto">
          <a:xfrm>
            <a:off x="0" y="2819400"/>
            <a:ext cx="147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ACS, ‘05-’09</a:t>
            </a:r>
          </a:p>
        </p:txBody>
      </p:sp>
      <p:sp>
        <p:nvSpPr>
          <p:cNvPr id="23563" name="TextBox 11"/>
          <p:cNvSpPr txBox="1">
            <a:spLocks noChangeArrowheads="1"/>
          </p:cNvSpPr>
          <p:nvPr/>
        </p:nvSpPr>
        <p:spPr bwMode="auto">
          <a:xfrm>
            <a:off x="7543800" y="2819400"/>
            <a:ext cx="1479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ACS, ‘05-’09</a:t>
            </a:r>
          </a:p>
        </p:txBody>
      </p:sp>
      <p:sp>
        <p:nvSpPr>
          <p:cNvPr id="23564" name="TextBox 11"/>
          <p:cNvSpPr txBox="1">
            <a:spLocks noChangeArrowheads="1"/>
          </p:cNvSpPr>
          <p:nvPr/>
        </p:nvSpPr>
        <p:spPr bwMode="auto">
          <a:xfrm>
            <a:off x="0" y="6488113"/>
            <a:ext cx="147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ACS, ‘05-’09</a:t>
            </a:r>
          </a:p>
        </p:txBody>
      </p:sp>
      <p:sp>
        <p:nvSpPr>
          <p:cNvPr id="23565" name="TextBox 11"/>
          <p:cNvSpPr txBox="1">
            <a:spLocks noChangeArrowheads="1"/>
          </p:cNvSpPr>
          <p:nvPr/>
        </p:nvSpPr>
        <p:spPr bwMode="auto">
          <a:xfrm>
            <a:off x="7162800" y="6488113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Census 2000</a:t>
            </a:r>
          </a:p>
        </p:txBody>
      </p:sp>
      <p:sp>
        <p:nvSpPr>
          <p:cNvPr id="23566" name="Rectangle 16"/>
          <p:cNvSpPr>
            <a:spLocks noChangeArrowheads="1"/>
          </p:cNvSpPr>
          <p:nvPr/>
        </p:nvSpPr>
        <p:spPr bwMode="auto">
          <a:xfrm>
            <a:off x="8610600" y="66294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7" name="Rectangle 17"/>
          <p:cNvSpPr>
            <a:spLocks noChangeArrowheads="1"/>
          </p:cNvSpPr>
          <p:nvPr/>
        </p:nvSpPr>
        <p:spPr bwMode="auto">
          <a:xfrm>
            <a:off x="3962400" y="6477000"/>
            <a:ext cx="1295400" cy="2286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3568" name="Straight Connector 19"/>
          <p:cNvCxnSpPr>
            <a:cxnSpLocks noChangeShapeType="1"/>
          </p:cNvCxnSpPr>
          <p:nvPr/>
        </p:nvCxnSpPr>
        <p:spPr bwMode="auto">
          <a:xfrm rot="5400000">
            <a:off x="990600" y="3429000"/>
            <a:ext cx="6858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69" name="Straight Connector 21"/>
          <p:cNvCxnSpPr>
            <a:cxnSpLocks noChangeShapeType="1"/>
          </p:cNvCxnSpPr>
          <p:nvPr/>
        </p:nvCxnSpPr>
        <p:spPr bwMode="auto">
          <a:xfrm>
            <a:off x="0" y="3429000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57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0"/>
            <a:ext cx="15240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0" y="838200"/>
            <a:ext cx="93535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800"/>
              <a:t> Smaller samples yield fewer cases of analytic interest</a:t>
            </a:r>
          </a:p>
          <a:p>
            <a:pPr eaLnBrk="1" hangingPunct="1">
              <a:buFontTx/>
              <a:buChar char="-"/>
            </a:pPr>
            <a:endParaRPr lang="en-US" altLang="en-US" sz="2800"/>
          </a:p>
          <a:p>
            <a:pPr eaLnBrk="1" hangingPunct="1">
              <a:buFontTx/>
              <a:buChar char="-"/>
            </a:pPr>
            <a:r>
              <a:rPr lang="en-US" altLang="en-US" sz="2800"/>
              <a:t> Changing the sample increased the analytic sample </a:t>
            </a:r>
          </a:p>
          <a:p>
            <a:pPr eaLnBrk="1" hangingPunct="1"/>
            <a:r>
              <a:rPr lang="en-US" altLang="en-US" sz="2800"/>
              <a:t>  (the numerator)</a:t>
            </a:r>
          </a:p>
          <a:p>
            <a:pPr eaLnBrk="1" hangingPunct="1">
              <a:buFontTx/>
              <a:buChar char="-"/>
            </a:pPr>
            <a:endParaRPr lang="en-US" altLang="en-US" sz="2800"/>
          </a:p>
          <a:p>
            <a:pPr eaLnBrk="1" hangingPunct="1">
              <a:buFontTx/>
              <a:buChar char="-"/>
            </a:pPr>
            <a:r>
              <a:rPr lang="en-US" altLang="en-US" sz="2800"/>
              <a:t>Changing the universe also increased the analytic    sample</a:t>
            </a:r>
          </a:p>
          <a:p>
            <a:pPr eaLnBrk="1" hangingPunct="1">
              <a:buFontTx/>
              <a:buChar char="-"/>
            </a:pPr>
            <a:endParaRPr lang="en-US" altLang="en-US" sz="2800"/>
          </a:p>
          <a:p>
            <a:pPr eaLnBrk="1" hangingPunct="1">
              <a:buFontTx/>
              <a:buChar char="-"/>
            </a:pPr>
            <a:r>
              <a:rPr lang="en-US" altLang="en-US" sz="2800"/>
              <a:t>CV’s fall whenever S.E. drops or the estimate increases</a:t>
            </a:r>
          </a:p>
          <a:p>
            <a:pPr eaLnBrk="1" hangingPunct="1"/>
            <a:endParaRPr lang="en-US" altLang="en-US" sz="2800"/>
          </a:p>
          <a:p>
            <a:pPr eaLnBrk="1" hangingPunct="1">
              <a:buFontTx/>
              <a:buChar char="-"/>
            </a:pPr>
            <a:endParaRPr lang="en-US" altLang="en-US" sz="2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15963"/>
          </a:xfrm>
        </p:spPr>
        <p:txBody>
          <a:bodyPr/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3600" smtClean="0"/>
              <a:t>How well do our measures correlate with one another?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z="320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Measure 1 -- 2005-9 ACS Dropout level, ages 18-24</a:t>
            </a:r>
          </a:p>
          <a:p>
            <a:pPr eaLnBrk="1" hangingPunct="1"/>
            <a:r>
              <a:rPr lang="en-US" altLang="en-US" sz="2000" smtClean="0"/>
              <a:t>Measure 2 -- 2005-9 ACS High school completion, ages 25+</a:t>
            </a:r>
          </a:p>
          <a:p>
            <a:pPr eaLnBrk="1" hangingPunct="1"/>
            <a:r>
              <a:rPr lang="en-US" altLang="en-US" sz="2000" smtClean="0"/>
              <a:t>Measure 3 -- Census 2000 High school completion, ages 25+</a:t>
            </a:r>
          </a:p>
          <a:p>
            <a:pPr eaLnBrk="1" hangingPunct="1"/>
            <a:r>
              <a:rPr lang="en-US" altLang="en-US" sz="2000" smtClean="0"/>
              <a:t>Measure 4 – 2005-9 ACS High school completion, ages 18-24</a:t>
            </a:r>
          </a:p>
          <a:p>
            <a:pPr eaLnBrk="1" hangingPunct="1">
              <a:buFontTx/>
              <a:buNone/>
            </a:pPr>
            <a:r>
              <a:rPr lang="en-US" altLang="en-US" sz="2400" smtClean="0"/>
              <a:t> </a:t>
            </a:r>
          </a:p>
          <a:p>
            <a:pPr algn="ctr" eaLnBrk="1" hangingPunct="1">
              <a:buFontTx/>
              <a:buNone/>
            </a:pPr>
            <a:r>
              <a:rPr lang="en-US" altLang="en-US" sz="2400" smtClean="0"/>
              <a:t>      	M1	M2	M3	M4</a:t>
            </a:r>
          </a:p>
          <a:p>
            <a:pPr algn="ctr" eaLnBrk="1" hangingPunct="1">
              <a:buFontTx/>
              <a:buNone/>
            </a:pPr>
            <a:r>
              <a:rPr lang="en-US" altLang="en-US" sz="2400" smtClean="0"/>
              <a:t>    M1	    *	-.520	-.525	-1.00</a:t>
            </a:r>
          </a:p>
          <a:p>
            <a:pPr algn="ctr" eaLnBrk="1" hangingPunct="1">
              <a:buFontTx/>
              <a:buNone/>
            </a:pPr>
            <a:r>
              <a:rPr lang="en-US" altLang="en-US" sz="2400" smtClean="0"/>
              <a:t>           M2		*      .826   .520	</a:t>
            </a:r>
          </a:p>
          <a:p>
            <a:pPr algn="ctr" eaLnBrk="1" hangingPunct="1">
              <a:buFontTx/>
              <a:buNone/>
            </a:pPr>
            <a:r>
              <a:rPr lang="en-US" altLang="en-US" sz="2400" smtClean="0"/>
              <a:t>   M3			 *       .525</a:t>
            </a:r>
          </a:p>
          <a:p>
            <a:pPr algn="ctr" eaLnBrk="1" hangingPunct="1">
              <a:buFontTx/>
              <a:buNone/>
            </a:pPr>
            <a:r>
              <a:rPr lang="en-US" altLang="en-US" sz="2400" smtClean="0"/>
              <a:t>           M4				 *	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		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	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	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15963"/>
          </a:xfrm>
        </p:spPr>
        <p:txBody>
          <a:bodyPr/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z="3200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562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Small-scale geographic ACS data appear to be fairly robust</a:t>
            </a:r>
          </a:p>
          <a:p>
            <a:pPr eaLnBrk="1" hangingPunct="1">
              <a:buFontTx/>
              <a:buNone/>
            </a:pPr>
            <a:endParaRPr lang="en-US" altLang="en-US" sz="2400" smtClean="0"/>
          </a:p>
          <a:p>
            <a:pPr eaLnBrk="1" hangingPunct="1"/>
            <a:r>
              <a:rPr lang="en-US" altLang="en-US" smtClean="0"/>
              <a:t>Users will need to spend time thinking of the best way to approach their problem, but if they can find data that fit, small area geographic questions can be addressed</a:t>
            </a:r>
          </a:p>
          <a:p>
            <a:pPr eaLnBrk="1" hangingPunct="1">
              <a:buFontTx/>
              <a:buNone/>
            </a:pPr>
            <a:endParaRPr lang="en-US" altLang="en-US" sz="1100" smtClean="0"/>
          </a:p>
          <a:p>
            <a:pPr eaLnBrk="1" hangingPunct="1"/>
            <a:r>
              <a:rPr lang="en-US" altLang="en-US" smtClean="0"/>
              <a:t>Substantively, data are NOT misleading, particularly when considered in the proper context</a:t>
            </a:r>
          </a:p>
          <a:p>
            <a:pPr eaLnBrk="1" hangingPunct="1">
              <a:buFontTx/>
              <a:buNone/>
            </a:pPr>
            <a:r>
              <a:rPr lang="en-US" altLang="en-US" sz="2400" smtClean="0"/>
              <a:t> </a:t>
            </a:r>
          </a:p>
          <a:p>
            <a:pPr algn="ctr" eaLnBrk="1" hangingPunct="1">
              <a:buFontTx/>
              <a:buNone/>
            </a:pPr>
            <a:r>
              <a:rPr lang="en-US" altLang="en-US" sz="2400" smtClean="0"/>
              <a:t>	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		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	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	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152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/>
            </a:r>
            <a:br>
              <a:rPr lang="en-US" dirty="0">
                <a:latin typeface="+mj-lt"/>
                <a:ea typeface="+mj-ea"/>
                <a:cs typeface="+mj-cs"/>
              </a:rPr>
            </a:br>
            <a:r>
              <a:rPr lang="en-US" sz="4800" dirty="0">
                <a:latin typeface="+mj-lt"/>
                <a:ea typeface="+mj-ea"/>
                <a:cs typeface="+mj-cs"/>
              </a:rPr>
              <a:t>Conclusions</a:t>
            </a:r>
            <a:r>
              <a:rPr lang="en-US" dirty="0">
                <a:latin typeface="+mj-lt"/>
                <a:ea typeface="+mj-ea"/>
                <a:cs typeface="+mj-cs"/>
              </a:rPr>
              <a:t/>
            </a:r>
            <a:br>
              <a:rPr lang="en-US" dirty="0">
                <a:latin typeface="+mj-lt"/>
                <a:ea typeface="+mj-ea"/>
                <a:cs typeface="+mj-cs"/>
              </a:rPr>
            </a:br>
            <a:endParaRPr lang="en-US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fld id="{09A94F6F-CAB9-4AEC-A5A7-CCFEA54065BF}" type="slidenum">
              <a:rPr lang="en-US" altLang="en-US" sz="1400" smtClean="0">
                <a:solidFill>
                  <a:schemeClr val="tx1"/>
                </a:solidFill>
              </a:rPr>
              <a:pPr eaLnBrk="1" hangingPunct="1"/>
              <a:t>25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Contact Information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676400"/>
            <a:ext cx="7696200" cy="4343400"/>
          </a:xfrm>
        </p:spPr>
        <p:txBody>
          <a:bodyPr/>
          <a:lstStyle/>
          <a:p>
            <a:pPr eaLnBrk="1" hangingPunct="1"/>
            <a:r>
              <a:rPr lang="en-US" altLang="en-US" smtClean="0"/>
              <a:t>U.S. Census Bureau</a:t>
            </a:r>
          </a:p>
          <a:p>
            <a:pPr eaLnBrk="1" hangingPunct="1"/>
            <a:r>
              <a:rPr lang="en-US" altLang="en-US" smtClean="0"/>
              <a:t>Social, Economic and Household Statistics Division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Robert Kominski</a:t>
            </a:r>
          </a:p>
          <a:p>
            <a:pPr eaLnBrk="1" hangingPunct="1"/>
            <a:r>
              <a:rPr lang="en-US" altLang="en-US" u="sng" smtClean="0">
                <a:solidFill>
                  <a:schemeClr val="hlink"/>
                </a:solidFill>
              </a:rPr>
              <a:t>r</a:t>
            </a:r>
            <a:r>
              <a:rPr lang="en-US" altLang="en-US" smtClean="0">
                <a:hlinkClick r:id="rId2"/>
              </a:rPr>
              <a:t>obert.a.kominski@census.gov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Thom File</a:t>
            </a:r>
          </a:p>
          <a:p>
            <a:pPr eaLnBrk="1" hangingPunct="1"/>
            <a:r>
              <a:rPr lang="en-US" altLang="en-US" smtClean="0">
                <a:hlinkClick r:id="rId3"/>
              </a:rPr>
              <a:t>thomas.a.file@census.gov</a:t>
            </a:r>
            <a:endParaRPr lang="en-US" alt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4800" smtClean="0"/>
              <a:t>Secondary Question: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048000"/>
          </a:xfrm>
        </p:spPr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3600" smtClean="0"/>
              <a:t>How difficult (or easy) will it be to use </a:t>
            </a:r>
          </a:p>
          <a:p>
            <a:pPr eaLnBrk="1" hangingPunct="1">
              <a:buFontTx/>
              <a:buNone/>
            </a:pPr>
            <a:r>
              <a:rPr lang="en-US" altLang="en-US" sz="3600" smtClean="0"/>
              <a:t>   the ACS data to actually answer </a:t>
            </a:r>
          </a:p>
          <a:p>
            <a:pPr eaLnBrk="1" hangingPunct="1">
              <a:buFontTx/>
              <a:buNone/>
            </a:pPr>
            <a:r>
              <a:rPr lang="en-US" altLang="en-US" sz="3600" smtClean="0"/>
              <a:t>   research questions?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6038"/>
          </a:xfrm>
        </p:spPr>
        <p:txBody>
          <a:bodyPr/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4800" smtClean="0"/>
              <a:t>Approach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04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3600" smtClean="0"/>
              <a:t>1. Identify a typical analytic “problem” </a:t>
            </a:r>
          </a:p>
          <a:p>
            <a:pPr eaLnBrk="1" hangingPunct="1">
              <a:buFontTx/>
              <a:buNone/>
            </a:pPr>
            <a:r>
              <a:rPr lang="en-US" altLang="en-US" sz="3600" smtClean="0"/>
              <a:t>	that an applied researcher might </a:t>
            </a:r>
          </a:p>
          <a:p>
            <a:pPr eaLnBrk="1" hangingPunct="1">
              <a:buFontTx/>
              <a:buNone/>
            </a:pPr>
            <a:r>
              <a:rPr lang="en-US" altLang="en-US" sz="3600" smtClean="0"/>
              <a:t>	encounter – and then try to answer it</a:t>
            </a:r>
          </a:p>
          <a:p>
            <a:pPr eaLnBrk="1" hangingPunct="1">
              <a:buFontTx/>
              <a:buNone/>
            </a:pPr>
            <a:endParaRPr lang="en-US" altLang="en-US" sz="3600" smtClean="0"/>
          </a:p>
          <a:p>
            <a:pPr eaLnBrk="1" hangingPunct="1">
              <a:buFontTx/>
              <a:buNone/>
            </a:pPr>
            <a:r>
              <a:rPr lang="en-US" altLang="en-US" sz="3600" smtClean="0"/>
              <a:t>	2. Evaluate this process and the </a:t>
            </a:r>
          </a:p>
          <a:p>
            <a:pPr eaLnBrk="1" hangingPunct="1">
              <a:buFontTx/>
              <a:buNone/>
            </a:pPr>
            <a:r>
              <a:rPr lang="en-US" altLang="en-US" sz="3600" smtClean="0"/>
              <a:t>	results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/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4800" smtClean="0"/>
              <a:t>Evaluation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	</a:t>
            </a:r>
          </a:p>
          <a:p>
            <a:pPr eaLnBrk="1" hangingPunct="1">
              <a:buFontTx/>
              <a:buNone/>
            </a:pPr>
            <a:endParaRPr lang="en-US" altLang="en-US" sz="3600" smtClean="0"/>
          </a:p>
          <a:p>
            <a:pPr eaLnBrk="1" hangingPunct="1">
              <a:buFontTx/>
              <a:buNone/>
            </a:pPr>
            <a:endParaRPr lang="en-US" altLang="en-US" sz="3600" smtClean="0"/>
          </a:p>
          <a:p>
            <a:pPr algn="ctr" eaLnBrk="1" hangingPunct="1">
              <a:buFontTx/>
              <a:buNone/>
            </a:pPr>
            <a:r>
              <a:rPr lang="en-US" altLang="en-US" sz="3600" smtClean="0"/>
              <a:t>How do we determine quality of </a:t>
            </a:r>
          </a:p>
          <a:p>
            <a:pPr algn="ctr" eaLnBrk="1" hangingPunct="1">
              <a:buFontTx/>
              <a:buNone/>
            </a:pPr>
            <a:r>
              <a:rPr lang="en-US" altLang="en-US" sz="3600" smtClean="0"/>
              <a:t>estimates?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990600"/>
            <a:ext cx="8610600" cy="77867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US" sz="3600" dirty="0"/>
              <a:t>Statistical – Coefficients of variation </a:t>
            </a:r>
          </a:p>
          <a:p>
            <a:pPr marL="342900" indent="-342900">
              <a:defRPr/>
            </a:pPr>
            <a:r>
              <a:rPr lang="en-US" sz="3600" dirty="0"/>
              <a:t>			</a:t>
            </a:r>
            <a:r>
              <a:rPr lang="en-US" sz="3600" i="1" dirty="0"/>
              <a:t>CV= (SE/Estimate)</a:t>
            </a:r>
          </a:p>
          <a:p>
            <a:pPr marL="342900" indent="-342900">
              <a:defRPr/>
            </a:pPr>
            <a:endParaRPr lang="en-US" sz="3600" dirty="0"/>
          </a:p>
          <a:p>
            <a:pPr marL="342900" indent="-342900">
              <a:defRPr/>
            </a:pPr>
            <a:r>
              <a:rPr lang="en-US" sz="3600" dirty="0"/>
              <a:t>2. Substantive – Difficult to quantify; visual examination (maps) of a collection of estimates</a:t>
            </a:r>
          </a:p>
          <a:p>
            <a:pPr marL="342900" indent="-342900">
              <a:defRPr/>
            </a:pPr>
            <a:endParaRPr lang="en-US" sz="3600" dirty="0"/>
          </a:p>
          <a:p>
            <a:pPr marL="342900" indent="-342900" algn="ctr">
              <a:defRPr/>
            </a:pPr>
            <a:r>
              <a:rPr lang="en-US" sz="3600" b="1" dirty="0"/>
              <a:t>Important to pay attention to BOTH methods of evaluation</a:t>
            </a:r>
            <a:endParaRPr lang="en-US" sz="3600" dirty="0"/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  <a:p>
            <a:pPr marL="3543300" lvl="7" indent="-342900">
              <a:defRPr/>
            </a:pPr>
            <a:r>
              <a:rPr lang="en-US" dirty="0"/>
              <a:t>  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228600"/>
          </a:xfrm>
        </p:spPr>
        <p:txBody>
          <a:bodyPr/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4800" smtClean="0"/>
              <a:t>Problem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7630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u="sng" smtClean="0"/>
              <a:t>High school dropouts in Washington, D.C.</a:t>
            </a:r>
          </a:p>
          <a:p>
            <a:pPr eaLnBrk="1" hangingPunct="1">
              <a:buFontTx/>
              <a:buNone/>
            </a:pPr>
            <a:endParaRPr lang="en-US" altLang="en-US" sz="3600" smtClean="0"/>
          </a:p>
          <a:p>
            <a:pPr eaLnBrk="1" hangingPunct="1">
              <a:buFontTx/>
              <a:buNone/>
            </a:pPr>
            <a:r>
              <a:rPr lang="en-US" altLang="en-US" sz="3600" smtClean="0"/>
              <a:t>• How bad is the problem?</a:t>
            </a:r>
          </a:p>
          <a:p>
            <a:pPr eaLnBrk="1" hangingPunct="1">
              <a:buFontTx/>
              <a:buNone/>
            </a:pPr>
            <a:endParaRPr lang="en-US" altLang="en-US" sz="3600" smtClean="0"/>
          </a:p>
          <a:p>
            <a:pPr eaLnBrk="1" hangingPunct="1">
              <a:buFontTx/>
              <a:buNone/>
            </a:pPr>
            <a:r>
              <a:rPr lang="en-US" altLang="en-US" sz="3600" smtClean="0"/>
              <a:t>• Is the problem geographically focused?</a:t>
            </a:r>
          </a:p>
          <a:p>
            <a:pPr eaLnBrk="1" hangingPunct="1">
              <a:buFontTx/>
              <a:buNone/>
            </a:pPr>
            <a:r>
              <a:rPr lang="en-US" altLang="en-US" sz="3600" smtClean="0"/>
              <a:t> </a:t>
            </a:r>
          </a:p>
          <a:p>
            <a:pPr eaLnBrk="1" hangingPunct="1">
              <a:buFontTx/>
              <a:buNone/>
            </a:pPr>
            <a:r>
              <a:rPr lang="en-US" altLang="en-US" sz="3600" smtClean="0"/>
              <a:t>• Can ACS data differentiate areas of the </a:t>
            </a:r>
          </a:p>
          <a:p>
            <a:pPr eaLnBrk="1" hangingPunct="1">
              <a:buFontTx/>
              <a:buNone/>
            </a:pPr>
            <a:r>
              <a:rPr lang="en-US" altLang="en-US" sz="3600" smtClean="0"/>
              <a:t>  city?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1428750" y="971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4443" r="49767" b="8888"/>
          <a:stretch>
            <a:fillRect/>
          </a:stretch>
        </p:blipFill>
        <p:spPr bwMode="auto">
          <a:xfrm>
            <a:off x="838200" y="381000"/>
            <a:ext cx="6794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304800" y="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Calibri" pitchFamily="34" charset="0"/>
              </a:rPr>
              <a:t>Figure 1: D.C. Tract Map with Tract Identification Numbers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990600" y="365760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/>
              <a:t>188 Census tracts in D.C.</a:t>
            </a:r>
          </a:p>
        </p:txBody>
      </p:sp>
      <p:cxnSp>
        <p:nvCxnSpPr>
          <p:cNvPr id="8" name="Elbow Connector 7"/>
          <p:cNvCxnSpPr/>
          <p:nvPr/>
        </p:nvCxnSpPr>
        <p:spPr>
          <a:xfrm flipV="1">
            <a:off x="1903413" y="3962400"/>
            <a:ext cx="1754187" cy="15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4800" smtClean="0"/>
              <a:t>Reminder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3600" smtClean="0"/>
              <a:t>• Important to evaluate from the  </a:t>
            </a:r>
          </a:p>
          <a:p>
            <a:pPr eaLnBrk="1" hangingPunct="1">
              <a:buFontTx/>
              <a:buNone/>
            </a:pPr>
            <a:r>
              <a:rPr lang="en-US" altLang="en-US" sz="3600" smtClean="0"/>
              <a:t>	perspective of a researcher NOT </a:t>
            </a:r>
          </a:p>
          <a:p>
            <a:pPr eaLnBrk="1" hangingPunct="1">
              <a:buFontTx/>
              <a:buNone/>
            </a:pPr>
            <a:r>
              <a:rPr lang="en-US" altLang="en-US" sz="3600" smtClean="0"/>
              <a:t>	employed by the Census Bureau</a:t>
            </a:r>
          </a:p>
          <a:p>
            <a:pPr eaLnBrk="1" hangingPunct="1">
              <a:buFontTx/>
              <a:buNone/>
            </a:pPr>
            <a:endParaRPr lang="en-US" altLang="en-US" sz="900" smtClean="0"/>
          </a:p>
          <a:p>
            <a:pPr eaLnBrk="1" hangingPunct="1">
              <a:buFontTx/>
              <a:buNone/>
            </a:pPr>
            <a:r>
              <a:rPr lang="en-US" altLang="en-US" sz="3600" smtClean="0"/>
              <a:t>	 • Must use publicly available data</a:t>
            </a:r>
          </a:p>
          <a:p>
            <a:pPr eaLnBrk="1" hangingPunct="1">
              <a:buFontTx/>
              <a:buNone/>
            </a:pPr>
            <a:r>
              <a:rPr lang="en-US" altLang="en-US" sz="3600" smtClean="0"/>
              <a:t>	  </a:t>
            </a:r>
          </a:p>
          <a:p>
            <a:pPr eaLnBrk="1" hangingPunct="1">
              <a:buFontTx/>
              <a:buNone/>
            </a:pPr>
            <a:r>
              <a:rPr lang="en-US" altLang="en-US" sz="3600" smtClean="0"/>
              <a:t>	 • Major focus on ease of use – we </a:t>
            </a:r>
          </a:p>
          <a:p>
            <a:pPr eaLnBrk="1" hangingPunct="1">
              <a:buFontTx/>
              <a:buNone/>
            </a:pPr>
            <a:r>
              <a:rPr lang="en-US" altLang="en-US" sz="3600" smtClean="0"/>
              <a:t>	want to minimize any additional </a:t>
            </a:r>
          </a:p>
          <a:p>
            <a:pPr eaLnBrk="1" hangingPunct="1">
              <a:buFontTx/>
              <a:buNone/>
            </a:pPr>
            <a:r>
              <a:rPr lang="en-US" altLang="en-US" sz="3600" smtClean="0"/>
              <a:t>	computations (“The mayor needs it </a:t>
            </a:r>
          </a:p>
          <a:p>
            <a:pPr eaLnBrk="1" hangingPunct="1">
              <a:buFontTx/>
              <a:buNone/>
            </a:pPr>
            <a:r>
              <a:rPr lang="en-US" altLang="en-US" sz="3600" smtClean="0"/>
              <a:t>	NOW!”)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		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	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	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</TotalTime>
  <Words>555</Words>
  <Application>Microsoft Office PowerPoint</Application>
  <PresentationFormat>On-screen Show (4:3)</PresentationFormat>
  <Paragraphs>195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Default Design</vt:lpstr>
      <vt:lpstr>Examining Small-scale Geographic Estimates from the American Community Survey 5-year Data</vt:lpstr>
      <vt:lpstr>  Question:</vt:lpstr>
      <vt:lpstr>   Secondary Question:</vt:lpstr>
      <vt:lpstr> Approach</vt:lpstr>
      <vt:lpstr> Evaluation</vt:lpstr>
      <vt:lpstr>PowerPoint Presentation</vt:lpstr>
      <vt:lpstr> Problem</vt:lpstr>
      <vt:lpstr>PowerPoint Presentation</vt:lpstr>
      <vt:lpstr> Reminder</vt:lpstr>
      <vt:lpstr>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How well do our measures correlate with one another? </vt:lpstr>
      <vt:lpstr>  </vt:lpstr>
      <vt:lpstr>Contact Information</vt:lpstr>
    </vt:vector>
  </TitlesOfParts>
  <Manager>James Clark</Manager>
  <Company>Bureau of the Census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Small-scale Geographic Estimates from the American Community Survey 5-year Data</dc:title>
  <dc:creator>U.S. Census Bureau</dc:creator>
  <cp:lastModifiedBy>Laura K Yax</cp:lastModifiedBy>
  <cp:revision>97</cp:revision>
  <dcterms:created xsi:type="dcterms:W3CDTF">2003-06-26T19:22:17Z</dcterms:created>
  <dcterms:modified xsi:type="dcterms:W3CDTF">2014-05-12T13:24:11Z</dcterms:modified>
</cp:coreProperties>
</file>