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2.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theme/themeOverride3.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0" r:id="rId3"/>
    <p:sldId id="257" r:id="rId4"/>
    <p:sldId id="267" r:id="rId5"/>
    <p:sldId id="273" r:id="rId6"/>
    <p:sldId id="266" r:id="rId7"/>
    <p:sldId id="274" r:id="rId8"/>
    <p:sldId id="291" r:id="rId9"/>
    <p:sldId id="259" r:id="rId10"/>
    <p:sldId id="265" r:id="rId11"/>
    <p:sldId id="275" r:id="rId12"/>
    <p:sldId id="276" r:id="rId13"/>
    <p:sldId id="292" r:id="rId14"/>
    <p:sldId id="285" r:id="rId15"/>
    <p:sldId id="269" r:id="rId16"/>
    <p:sldId id="286" r:id="rId17"/>
    <p:sldId id="289" r:id="rId18"/>
    <p:sldId id="277" r:id="rId19"/>
    <p:sldId id="293" r:id="rId20"/>
    <p:sldId id="284" r:id="rId21"/>
    <p:sldId id="287" r:id="rId22"/>
    <p:sldId id="279" r:id="rId23"/>
    <p:sldId id="294" r:id="rId24"/>
    <p:sldId id="281" r:id="rId25"/>
    <p:sldId id="282" r:id="rId26"/>
    <p:sldId id="280" r:id="rId27"/>
    <p:sldId id="283" r:id="rId28"/>
    <p:sldId id="295"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753018372703487"/>
          <c:y val="4.0372425037779484E-2"/>
          <c:w val="0.77536967836647619"/>
          <c:h val="0.77023320564659192"/>
        </c:manualLayout>
      </c:layout>
      <c:barChart>
        <c:barDir val="col"/>
        <c:grouping val="clustered"/>
        <c:varyColors val="0"/>
        <c:ser>
          <c:idx val="0"/>
          <c:order val="0"/>
          <c:tx>
            <c:strRef>
              <c:f>Sheet1!$B$1</c:f>
              <c:strCache>
                <c:ptCount val="1"/>
                <c:pt idx="0">
                  <c:v>CPS</c:v>
                </c:pt>
              </c:strCache>
            </c:strRef>
          </c:tx>
          <c:invertIfNegative val="0"/>
          <c:dLbls>
            <c:dLbl>
              <c:idx val="0"/>
              <c:tx>
                <c:rich>
                  <a:bodyPr/>
                  <a:lstStyle/>
                  <a:p>
                    <a:r>
                      <a:rPr lang="en-US" dirty="0"/>
                      <a:t> </a:t>
                    </a:r>
                    <a:r>
                      <a:rPr lang="en-US" b="1" dirty="0"/>
                      <a:t>1,039,518</a:t>
                    </a:r>
                    <a:r>
                      <a:rPr lang="en-US" dirty="0"/>
                      <a:t> </a:t>
                    </a:r>
                  </a:p>
                </c:rich>
              </c:tx>
              <c:showLegendKey val="0"/>
              <c:showVal val="1"/>
              <c:showCatName val="0"/>
              <c:showSerName val="0"/>
              <c:showPercent val="0"/>
              <c:showBubbleSize val="0"/>
            </c:dLbl>
            <c:txPr>
              <a:bodyPr/>
              <a:lstStyle/>
              <a:p>
                <a:pPr>
                  <a:defRPr sz="1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All</c:v>
                </c:pt>
                <c:pt idx="1">
                  <c:v>3 year olds</c:v>
                </c:pt>
                <c:pt idx="2">
                  <c:v>4 year olds</c:v>
                </c:pt>
              </c:strCache>
            </c:strRef>
          </c:cat>
          <c:val>
            <c:numRef>
              <c:f>Sheet1!$B$2:$B$4</c:f>
              <c:numCache>
                <c:formatCode>_(* #,##0_);_(* \(#,##0\);_(* "-"??_);_(@_)</c:formatCode>
                <c:ptCount val="3"/>
                <c:pt idx="0">
                  <c:v>1039518</c:v>
                </c:pt>
                <c:pt idx="1">
                  <c:v>465866</c:v>
                </c:pt>
                <c:pt idx="2">
                  <c:v>573652</c:v>
                </c:pt>
              </c:numCache>
            </c:numRef>
          </c:val>
        </c:ser>
        <c:ser>
          <c:idx val="1"/>
          <c:order val="1"/>
          <c:tx>
            <c:strRef>
              <c:f>Sheet1!$C$1</c:f>
              <c:strCache>
                <c:ptCount val="1"/>
                <c:pt idx="0">
                  <c:v>Head Start Admin</c:v>
                </c:pt>
              </c:strCache>
            </c:strRef>
          </c:tx>
          <c:invertIfNegative val="0"/>
          <c:dLbls>
            <c:dLbl>
              <c:idx val="0"/>
              <c:layout>
                <c:manualLayout>
                  <c:x val="5.6497175141243059E-3"/>
                  <c:y val="6.7567567567567693E-3"/>
                </c:manualLayout>
              </c:layout>
              <c:tx>
                <c:rich>
                  <a:bodyPr/>
                  <a:lstStyle/>
                  <a:p>
                    <a:r>
                      <a:rPr lang="en-US" b="1" dirty="0"/>
                      <a:t> 780,014 </a:t>
                    </a:r>
                  </a:p>
                </c:rich>
              </c:tx>
              <c:showLegendKey val="0"/>
              <c:showVal val="1"/>
              <c:showCatName val="0"/>
              <c:showSerName val="0"/>
              <c:showPercent val="0"/>
              <c:showBubbleSize val="0"/>
            </c:dLbl>
            <c:dLbl>
              <c:idx val="1"/>
              <c:layout>
                <c:manualLayout>
                  <c:x val="8.4745762711864875E-3"/>
                  <c:y val="0"/>
                </c:manualLayout>
              </c:layout>
              <c:showLegendKey val="0"/>
              <c:showVal val="1"/>
              <c:showCatName val="0"/>
              <c:showSerName val="0"/>
              <c:showPercent val="0"/>
              <c:showBubbleSize val="0"/>
            </c:dLbl>
            <c:dLbl>
              <c:idx val="2"/>
              <c:layout>
                <c:manualLayout>
                  <c:x val="1.2711864406779665E-2"/>
                  <c:y val="0"/>
                </c:manualLayout>
              </c:layout>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All</c:v>
                </c:pt>
                <c:pt idx="1">
                  <c:v>3 year olds</c:v>
                </c:pt>
                <c:pt idx="2">
                  <c:v>4 year olds</c:v>
                </c:pt>
              </c:strCache>
            </c:strRef>
          </c:cat>
          <c:val>
            <c:numRef>
              <c:f>Sheet1!$C$2:$C$4</c:f>
              <c:numCache>
                <c:formatCode>_(* #,##0_);_(* \(#,##0\);_(* "-"??_);_(@_)</c:formatCode>
                <c:ptCount val="3"/>
                <c:pt idx="0">
                  <c:v>780014</c:v>
                </c:pt>
                <c:pt idx="1">
                  <c:v>308866</c:v>
                </c:pt>
                <c:pt idx="2">
                  <c:v>471636</c:v>
                </c:pt>
              </c:numCache>
            </c:numRef>
          </c:val>
        </c:ser>
        <c:dLbls>
          <c:showLegendKey val="0"/>
          <c:showVal val="0"/>
          <c:showCatName val="0"/>
          <c:showSerName val="0"/>
          <c:showPercent val="0"/>
          <c:showBubbleSize val="0"/>
        </c:dLbls>
        <c:gapWidth val="150"/>
        <c:axId val="123022336"/>
        <c:axId val="120529664"/>
      </c:barChart>
      <c:catAx>
        <c:axId val="123022336"/>
        <c:scaling>
          <c:orientation val="minMax"/>
        </c:scaling>
        <c:delete val="0"/>
        <c:axPos val="b"/>
        <c:majorTickMark val="out"/>
        <c:minorTickMark val="none"/>
        <c:tickLblPos val="nextTo"/>
        <c:crossAx val="120529664"/>
        <c:crosses val="autoZero"/>
        <c:auto val="1"/>
        <c:lblAlgn val="ctr"/>
        <c:lblOffset val="100"/>
        <c:noMultiLvlLbl val="0"/>
      </c:catAx>
      <c:valAx>
        <c:axId val="120529664"/>
        <c:scaling>
          <c:orientation val="minMax"/>
        </c:scaling>
        <c:delete val="0"/>
        <c:axPos val="l"/>
        <c:numFmt formatCode="_(* #,##0_);_(* \(#,##0\);_(* &quot;-&quot;??_);_(@_)" sourceLinked="1"/>
        <c:majorTickMark val="out"/>
        <c:minorTickMark val="none"/>
        <c:tickLblPos val="nextTo"/>
        <c:crossAx val="12302233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753018372703495"/>
          <c:y val="4.0372425037779422E-2"/>
          <c:w val="0.77536967836647785"/>
          <c:h val="0.77023320564659326"/>
        </c:manualLayout>
      </c:layout>
      <c:barChart>
        <c:barDir val="col"/>
        <c:grouping val="clustered"/>
        <c:varyColors val="0"/>
        <c:ser>
          <c:idx val="0"/>
          <c:order val="0"/>
          <c:tx>
            <c:strRef>
              <c:f>Sheet1!$B$1</c:f>
              <c:strCache>
                <c:ptCount val="1"/>
                <c:pt idx="0">
                  <c:v>ACS</c:v>
                </c:pt>
              </c:strCache>
            </c:strRef>
          </c:tx>
          <c:spPr>
            <a:solidFill>
              <a:srgbClr val="8064A2"/>
            </a:solidFill>
          </c:spPr>
          <c:invertIfNegative val="0"/>
          <c:dLbls>
            <c:dLbl>
              <c:idx val="0"/>
              <c:layout>
                <c:manualLayout>
                  <c:x val="-1.4124293785310734E-2"/>
                  <c:y val="-6.7567567567567571E-3"/>
                </c:manualLayout>
              </c:layout>
              <c:tx>
                <c:rich>
                  <a:bodyPr/>
                  <a:lstStyle/>
                  <a:p>
                    <a:r>
                      <a:rPr lang="en-US" b="1" dirty="0">
                        <a:latin typeface="Times New Roman" pitchFamily="18" charset="0"/>
                        <a:cs typeface="Times New Roman" pitchFamily="18" charset="0"/>
                      </a:rPr>
                      <a:t> 580,489 </a:t>
                    </a:r>
                  </a:p>
                </c:rich>
              </c:tx>
              <c:showLegendKey val="0"/>
              <c:showVal val="1"/>
              <c:showCatName val="0"/>
              <c:showSerName val="0"/>
              <c:showPercent val="0"/>
              <c:showBubbleSize val="0"/>
            </c:dLbl>
            <c:dLbl>
              <c:idx val="1"/>
              <c:layout>
                <c:manualLayout>
                  <c:x val="-9.8870056497174768E-3"/>
                  <c:y val="-6.7567567567568404E-3"/>
                </c:manualLayout>
              </c:layout>
              <c:showLegendKey val="0"/>
              <c:showVal val="1"/>
              <c:showCatName val="0"/>
              <c:showSerName val="0"/>
              <c:showPercent val="0"/>
              <c:showBubbleSize val="0"/>
            </c:dLbl>
            <c:dLbl>
              <c:idx val="2"/>
              <c:layout>
                <c:manualLayout>
                  <c:x val="-1.4124293785310734E-2"/>
                  <c:y val="4.5045045045045053E-3"/>
                </c:manualLayout>
              </c:layout>
              <c:showLegendKey val="0"/>
              <c:showVal val="1"/>
              <c:showCatName val="0"/>
              <c:showSerName val="0"/>
              <c:showPercent val="0"/>
              <c:showBubbleSize val="0"/>
            </c:dLbl>
            <c:txPr>
              <a:bodyPr/>
              <a:lstStyle/>
              <a:p>
                <a:pPr>
                  <a:defRPr b="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All</c:v>
                </c:pt>
                <c:pt idx="1">
                  <c:v>3 year olds</c:v>
                </c:pt>
                <c:pt idx="2">
                  <c:v>4 year olds</c:v>
                </c:pt>
              </c:strCache>
            </c:strRef>
          </c:cat>
          <c:val>
            <c:numRef>
              <c:f>Sheet1!$B$2:$B$4</c:f>
              <c:numCache>
                <c:formatCode>_(* #,##0_);_(* \(#,##0\);_(* "-"??_);_(@_)</c:formatCode>
                <c:ptCount val="3"/>
                <c:pt idx="0">
                  <c:v>580489</c:v>
                </c:pt>
                <c:pt idx="1">
                  <c:v>186212</c:v>
                </c:pt>
                <c:pt idx="2">
                  <c:v>394277</c:v>
                </c:pt>
              </c:numCache>
            </c:numRef>
          </c:val>
        </c:ser>
        <c:ser>
          <c:idx val="1"/>
          <c:order val="1"/>
          <c:tx>
            <c:strRef>
              <c:f>Sheet1!$C$1</c:f>
              <c:strCache>
                <c:ptCount val="1"/>
                <c:pt idx="0">
                  <c:v>Head Start Admin</c:v>
                </c:pt>
              </c:strCache>
            </c:strRef>
          </c:tx>
          <c:invertIfNegative val="0"/>
          <c:dLbls>
            <c:dLbl>
              <c:idx val="0"/>
              <c:layout>
                <c:manualLayout>
                  <c:x val="5.6497175141242938E-3"/>
                  <c:y val="6.7567567567567571E-3"/>
                </c:manualLayout>
              </c:layout>
              <c:tx>
                <c:rich>
                  <a:bodyPr/>
                  <a:lstStyle/>
                  <a:p>
                    <a:r>
                      <a:rPr lang="en-US" b="1" dirty="0"/>
                      <a:t> 780,014 </a:t>
                    </a:r>
                  </a:p>
                </c:rich>
              </c:tx>
              <c:showLegendKey val="0"/>
              <c:showVal val="1"/>
              <c:showCatName val="0"/>
              <c:showSerName val="0"/>
              <c:showPercent val="0"/>
              <c:showBubbleSize val="0"/>
            </c:dLbl>
            <c:dLbl>
              <c:idx val="1"/>
              <c:layout>
                <c:manualLayout>
                  <c:x val="1.4124293785310734E-3"/>
                  <c:y val="0"/>
                </c:manualLayout>
              </c:layout>
              <c:showLegendKey val="0"/>
              <c:showVal val="1"/>
              <c:showCatName val="0"/>
              <c:showSerName val="0"/>
              <c:showPercent val="0"/>
              <c:showBubbleSize val="0"/>
            </c:dLbl>
            <c:dLbl>
              <c:idx val="2"/>
              <c:layout>
                <c:manualLayout>
                  <c:x val="5.6497175141242938E-3"/>
                  <c:y val="6.7567567567567979E-3"/>
                </c:manualLayout>
              </c:layout>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All</c:v>
                </c:pt>
                <c:pt idx="1">
                  <c:v>3 year olds</c:v>
                </c:pt>
                <c:pt idx="2">
                  <c:v>4 year olds</c:v>
                </c:pt>
              </c:strCache>
            </c:strRef>
          </c:cat>
          <c:val>
            <c:numRef>
              <c:f>Sheet1!$C$2:$C$4</c:f>
              <c:numCache>
                <c:formatCode>_(* #,##0_);_(* \(#,##0\);_(* "-"??_);_(@_)</c:formatCode>
                <c:ptCount val="3"/>
                <c:pt idx="0">
                  <c:v>780014</c:v>
                </c:pt>
                <c:pt idx="1">
                  <c:v>308866</c:v>
                </c:pt>
                <c:pt idx="2">
                  <c:v>471636</c:v>
                </c:pt>
              </c:numCache>
            </c:numRef>
          </c:val>
        </c:ser>
        <c:dLbls>
          <c:showLegendKey val="0"/>
          <c:showVal val="0"/>
          <c:showCatName val="0"/>
          <c:showSerName val="0"/>
          <c:showPercent val="0"/>
          <c:showBubbleSize val="0"/>
        </c:dLbls>
        <c:gapWidth val="150"/>
        <c:axId val="157946240"/>
        <c:axId val="157947776"/>
      </c:barChart>
      <c:catAx>
        <c:axId val="157946240"/>
        <c:scaling>
          <c:orientation val="minMax"/>
        </c:scaling>
        <c:delete val="0"/>
        <c:axPos val="b"/>
        <c:majorTickMark val="out"/>
        <c:minorTickMark val="none"/>
        <c:tickLblPos val="nextTo"/>
        <c:crossAx val="157947776"/>
        <c:crosses val="autoZero"/>
        <c:auto val="1"/>
        <c:lblAlgn val="ctr"/>
        <c:lblOffset val="100"/>
        <c:noMultiLvlLbl val="0"/>
      </c:catAx>
      <c:valAx>
        <c:axId val="157947776"/>
        <c:scaling>
          <c:orientation val="minMax"/>
        </c:scaling>
        <c:delete val="0"/>
        <c:axPos val="l"/>
        <c:numFmt formatCode="_(* #,##0_);_(* \(#,##0\);_(* &quot;-&quot;??_);_(@_)" sourceLinked="1"/>
        <c:majorTickMark val="out"/>
        <c:minorTickMark val="none"/>
        <c:tickLblPos val="nextTo"/>
        <c:crossAx val="157946240"/>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753018372703506"/>
          <c:y val="4.0372425037779422E-2"/>
          <c:w val="0.77536967836647819"/>
          <c:h val="0.7702332056465937"/>
        </c:manualLayout>
      </c:layout>
      <c:barChart>
        <c:barDir val="col"/>
        <c:grouping val="clustered"/>
        <c:varyColors val="0"/>
        <c:ser>
          <c:idx val="0"/>
          <c:order val="0"/>
          <c:tx>
            <c:strRef>
              <c:f>Sheet1!$B$1</c:f>
              <c:strCache>
                <c:ptCount val="1"/>
                <c:pt idx="0">
                  <c:v>SIPP</c:v>
                </c:pt>
              </c:strCache>
            </c:strRef>
          </c:tx>
          <c:spPr>
            <a:solidFill>
              <a:srgbClr val="F79646"/>
            </a:solidFill>
          </c:spPr>
          <c:invertIfNegative val="0"/>
          <c:dLbls>
            <c:dLbl>
              <c:idx val="0"/>
              <c:layout>
                <c:manualLayout>
                  <c:x val="-1.4124293785310734E-2"/>
                  <c:y val="2.2522522522522561E-3"/>
                </c:manualLayout>
              </c:layout>
              <c:spPr/>
              <c:txPr>
                <a:bodyPr/>
                <a:lstStyle/>
                <a:p>
                  <a:pPr>
                    <a:defRPr b="1">
                      <a:latin typeface="Times New Roman" pitchFamily="18" charset="0"/>
                      <a:cs typeface="Times New Roman" pitchFamily="18" charset="0"/>
                    </a:defRPr>
                  </a:pPr>
                  <a:endParaRPr lang="en-US"/>
                </a:p>
              </c:txPr>
              <c:showLegendKey val="0"/>
              <c:showVal val="1"/>
              <c:showCatName val="0"/>
              <c:showSerName val="0"/>
              <c:showPercent val="0"/>
              <c:showBubbleSize val="0"/>
            </c:dLbl>
            <c:dLbl>
              <c:idx val="1"/>
              <c:layout>
                <c:manualLayout>
                  <c:x val="-1.8361581920904025E-2"/>
                  <c:y val="-2.2522522522522561E-3"/>
                </c:manualLayout>
              </c:layout>
              <c:spPr/>
              <c:txPr>
                <a:bodyPr/>
                <a:lstStyle/>
                <a:p>
                  <a:pPr>
                    <a:defRPr b="1">
                      <a:latin typeface="Times New Roman" pitchFamily="18" charset="0"/>
                      <a:cs typeface="Times New Roman" pitchFamily="18" charset="0"/>
                    </a:defRPr>
                  </a:pPr>
                  <a:endParaRPr lang="en-US"/>
                </a:p>
              </c:txPr>
              <c:showLegendKey val="0"/>
              <c:showVal val="1"/>
              <c:showCatName val="0"/>
              <c:showSerName val="0"/>
              <c:showPercent val="0"/>
              <c:showBubbleSize val="0"/>
            </c:dLbl>
            <c:dLbl>
              <c:idx val="2"/>
              <c:layout>
                <c:manualLayout>
                  <c:x val="-2.2598870056497182E-2"/>
                  <c:y val="0"/>
                </c:manualLayout>
              </c:layout>
              <c:spPr/>
              <c:txPr>
                <a:bodyPr/>
                <a:lstStyle/>
                <a:p>
                  <a:pPr>
                    <a:defRPr b="1">
                      <a:latin typeface="Times New Roman" pitchFamily="18" charset="0"/>
                      <a:cs typeface="Times New Roman" pitchFamily="18" charset="0"/>
                    </a:defRPr>
                  </a:pPr>
                  <a:endParaRPr lang="en-US"/>
                </a:p>
              </c:txPr>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Original SIPP*</c:v>
                </c:pt>
                <c:pt idx="1">
                  <c:v>3-4 year old</c:v>
                </c:pt>
                <c:pt idx="2">
                  <c:v>3-5 year olds</c:v>
                </c:pt>
              </c:strCache>
            </c:strRef>
          </c:cat>
          <c:val>
            <c:numRef>
              <c:f>Sheet1!$B$2:$B$4</c:f>
              <c:numCache>
                <c:formatCode>_(* #,##0_);_(* \(#,##0\);_(* "-"??_);_(@_)</c:formatCode>
                <c:ptCount val="3"/>
                <c:pt idx="0">
                  <c:v>201000</c:v>
                </c:pt>
                <c:pt idx="1">
                  <c:v>542000</c:v>
                </c:pt>
                <c:pt idx="2">
                  <c:v>701000</c:v>
                </c:pt>
              </c:numCache>
            </c:numRef>
          </c:val>
        </c:ser>
        <c:ser>
          <c:idx val="1"/>
          <c:order val="1"/>
          <c:tx>
            <c:strRef>
              <c:f>Sheet1!$C$1</c:f>
              <c:strCache>
                <c:ptCount val="1"/>
                <c:pt idx="0">
                  <c:v>Head Start Admin</c:v>
                </c:pt>
              </c:strCache>
            </c:strRef>
          </c:tx>
          <c:invertIfNegative val="0"/>
          <c:dLbls>
            <c:dLbl>
              <c:idx val="0"/>
              <c:layout>
                <c:manualLayout>
                  <c:x val="5.6497175141242938E-3"/>
                  <c:y val="6.7567567567567571E-3"/>
                </c:manualLayout>
              </c:layout>
              <c:tx>
                <c:rich>
                  <a:bodyPr/>
                  <a:lstStyle/>
                  <a:p>
                    <a:r>
                      <a:rPr lang="en-US" b="0" dirty="0"/>
                      <a:t> 780,014 </a:t>
                    </a:r>
                  </a:p>
                </c:rich>
              </c:tx>
              <c:showLegendKey val="0"/>
              <c:showVal val="1"/>
              <c:showCatName val="0"/>
              <c:showSerName val="0"/>
              <c:showPercent val="0"/>
              <c:showBubbleSize val="0"/>
            </c:dLbl>
            <c:dLbl>
              <c:idx val="1"/>
              <c:layout>
                <c:manualLayout>
                  <c:x val="1.4124293785310734E-3"/>
                  <c:y val="0"/>
                </c:manualLayout>
              </c:layout>
              <c:showLegendKey val="0"/>
              <c:showVal val="1"/>
              <c:showCatName val="0"/>
              <c:showSerName val="0"/>
              <c:showPercent val="0"/>
              <c:showBubbleSize val="0"/>
            </c:dLbl>
            <c:dLbl>
              <c:idx val="2"/>
              <c:layout>
                <c:manualLayout>
                  <c:x val="5.6497175141242938E-3"/>
                  <c:y val="6.7567567567567979E-3"/>
                </c:manualLayout>
              </c:layout>
              <c:showLegendKey val="0"/>
              <c:showVal val="1"/>
              <c:showCatName val="0"/>
              <c:showSerName val="0"/>
              <c:showPercent val="0"/>
              <c:showBubbleSize val="0"/>
            </c:dLbl>
            <c:txPr>
              <a:bodyPr/>
              <a:lstStyle/>
              <a:p>
                <a:pPr>
                  <a:defRPr b="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Sheet1!$A$2:$A$4</c:f>
              <c:strCache>
                <c:ptCount val="3"/>
                <c:pt idx="0">
                  <c:v>Original SIPP*</c:v>
                </c:pt>
                <c:pt idx="1">
                  <c:v>3-4 year old</c:v>
                </c:pt>
                <c:pt idx="2">
                  <c:v>3-5 year olds</c:v>
                </c:pt>
              </c:strCache>
            </c:strRef>
          </c:cat>
          <c:val>
            <c:numRef>
              <c:f>Sheet1!$C$2:$C$4</c:f>
              <c:numCache>
                <c:formatCode>_(* #,##0_);_(* \(#,##0\);_(* "-"??_);_(@_)</c:formatCode>
                <c:ptCount val="3"/>
                <c:pt idx="0">
                  <c:v>780014</c:v>
                </c:pt>
                <c:pt idx="1">
                  <c:v>780014</c:v>
                </c:pt>
                <c:pt idx="2">
                  <c:v>780014</c:v>
                </c:pt>
              </c:numCache>
            </c:numRef>
          </c:val>
        </c:ser>
        <c:dLbls>
          <c:showLegendKey val="0"/>
          <c:showVal val="0"/>
          <c:showCatName val="0"/>
          <c:showSerName val="0"/>
          <c:showPercent val="0"/>
          <c:showBubbleSize val="0"/>
        </c:dLbls>
        <c:gapWidth val="150"/>
        <c:axId val="158026752"/>
        <c:axId val="158044928"/>
      </c:barChart>
      <c:catAx>
        <c:axId val="158026752"/>
        <c:scaling>
          <c:orientation val="minMax"/>
        </c:scaling>
        <c:delete val="0"/>
        <c:axPos val="b"/>
        <c:majorTickMark val="out"/>
        <c:minorTickMark val="none"/>
        <c:tickLblPos val="nextTo"/>
        <c:crossAx val="158044928"/>
        <c:crosses val="autoZero"/>
        <c:auto val="1"/>
        <c:lblAlgn val="ctr"/>
        <c:lblOffset val="100"/>
        <c:noMultiLvlLbl val="0"/>
      </c:catAx>
      <c:valAx>
        <c:axId val="158044928"/>
        <c:scaling>
          <c:orientation val="minMax"/>
        </c:scaling>
        <c:delete val="0"/>
        <c:axPos val="l"/>
        <c:numFmt formatCode="_(* #,##0_);_(* \(#,##0\);_(* &quot;-&quot;??_);_(@_)" sourceLinked="1"/>
        <c:majorTickMark val="out"/>
        <c:minorTickMark val="none"/>
        <c:tickLblPos val="nextTo"/>
        <c:crossAx val="15802675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987204724409472E-2"/>
          <c:y val="4.0571539134531334E-2"/>
          <c:w val="0.90979057305336863"/>
          <c:h val="0.78089003297664761"/>
        </c:manualLayout>
      </c:layout>
      <c:barChart>
        <c:barDir val="col"/>
        <c:grouping val="clustered"/>
        <c:varyColors val="0"/>
        <c:ser>
          <c:idx val="0"/>
          <c:order val="0"/>
          <c:tx>
            <c:strRef>
              <c:f>Sheet1!$B$1</c:f>
              <c:strCache>
                <c:ptCount val="1"/>
                <c:pt idx="0">
                  <c:v>Original SIPP*</c:v>
                </c:pt>
              </c:strCache>
            </c:strRef>
          </c:tx>
          <c:invertIfNegative val="0"/>
          <c:dLbls>
            <c:showLegendKey val="0"/>
            <c:showVal val="1"/>
            <c:showCatName val="0"/>
            <c:showSerName val="0"/>
            <c:showPercent val="0"/>
            <c:showBubbleSize val="0"/>
            <c:showLeaderLines val="0"/>
          </c:dLbls>
          <c:cat>
            <c:strRef>
              <c:f>Sheet1!$A$2:$A$4</c:f>
              <c:strCache>
                <c:ptCount val="3"/>
                <c:pt idx="0">
                  <c:v>White alone</c:v>
                </c:pt>
                <c:pt idx="1">
                  <c:v>Black alone</c:v>
                </c:pt>
                <c:pt idx="2">
                  <c:v>Hispanic</c:v>
                </c:pt>
              </c:strCache>
            </c:strRef>
          </c:cat>
          <c:val>
            <c:numRef>
              <c:f>Sheet1!$B$2:$B$4</c:f>
              <c:numCache>
                <c:formatCode>General</c:formatCode>
                <c:ptCount val="3"/>
                <c:pt idx="0">
                  <c:v>58</c:v>
                </c:pt>
                <c:pt idx="1">
                  <c:v>38</c:v>
                </c:pt>
                <c:pt idx="2">
                  <c:v>22</c:v>
                </c:pt>
              </c:numCache>
            </c:numRef>
          </c:val>
        </c:ser>
        <c:ser>
          <c:idx val="1"/>
          <c:order val="1"/>
          <c:tx>
            <c:strRef>
              <c:f>Sheet1!$C$1</c:f>
              <c:strCache>
                <c:ptCount val="1"/>
                <c:pt idx="0">
                  <c:v>SIPP 3-4</c:v>
                </c:pt>
              </c:strCache>
            </c:strRef>
          </c:tx>
          <c:invertIfNegative val="0"/>
          <c:dLbls>
            <c:showLegendKey val="0"/>
            <c:showVal val="1"/>
            <c:showCatName val="0"/>
            <c:showSerName val="0"/>
            <c:showPercent val="0"/>
            <c:showBubbleSize val="0"/>
            <c:showLeaderLines val="0"/>
          </c:dLbls>
          <c:cat>
            <c:strRef>
              <c:f>Sheet1!$A$2:$A$4</c:f>
              <c:strCache>
                <c:ptCount val="3"/>
                <c:pt idx="0">
                  <c:v>White alone</c:v>
                </c:pt>
                <c:pt idx="1">
                  <c:v>Black alone</c:v>
                </c:pt>
                <c:pt idx="2">
                  <c:v>Hispanic</c:v>
                </c:pt>
              </c:strCache>
            </c:strRef>
          </c:cat>
          <c:val>
            <c:numRef>
              <c:f>Sheet1!$C$2:$C$4</c:f>
              <c:numCache>
                <c:formatCode>General</c:formatCode>
                <c:ptCount val="3"/>
                <c:pt idx="0">
                  <c:v>58</c:v>
                </c:pt>
                <c:pt idx="1">
                  <c:v>33</c:v>
                </c:pt>
                <c:pt idx="2">
                  <c:v>20</c:v>
                </c:pt>
              </c:numCache>
            </c:numRef>
          </c:val>
        </c:ser>
        <c:ser>
          <c:idx val="2"/>
          <c:order val="2"/>
          <c:tx>
            <c:strRef>
              <c:f>Sheet1!$D$1</c:f>
              <c:strCache>
                <c:ptCount val="1"/>
                <c:pt idx="0">
                  <c:v>SIPP 3-5</c:v>
                </c:pt>
              </c:strCache>
            </c:strRef>
          </c:tx>
          <c:invertIfNegative val="0"/>
          <c:dLbls>
            <c:showLegendKey val="0"/>
            <c:showVal val="1"/>
            <c:showCatName val="0"/>
            <c:showSerName val="0"/>
            <c:showPercent val="0"/>
            <c:showBubbleSize val="0"/>
            <c:showLeaderLines val="0"/>
          </c:dLbls>
          <c:cat>
            <c:strRef>
              <c:f>Sheet1!$A$2:$A$4</c:f>
              <c:strCache>
                <c:ptCount val="3"/>
                <c:pt idx="0">
                  <c:v>White alone</c:v>
                </c:pt>
                <c:pt idx="1">
                  <c:v>Black alone</c:v>
                </c:pt>
                <c:pt idx="2">
                  <c:v>Hispanic</c:v>
                </c:pt>
              </c:strCache>
            </c:strRef>
          </c:cat>
          <c:val>
            <c:numRef>
              <c:f>Sheet1!$D$2:$D$4</c:f>
              <c:numCache>
                <c:formatCode>General</c:formatCode>
                <c:ptCount val="3"/>
                <c:pt idx="0">
                  <c:v>58</c:v>
                </c:pt>
                <c:pt idx="1">
                  <c:v>34</c:v>
                </c:pt>
                <c:pt idx="2">
                  <c:v>19</c:v>
                </c:pt>
              </c:numCache>
            </c:numRef>
          </c:val>
        </c:ser>
        <c:ser>
          <c:idx val="3"/>
          <c:order val="3"/>
          <c:tx>
            <c:strRef>
              <c:f>Sheet1!$E$1</c:f>
              <c:strCache>
                <c:ptCount val="1"/>
                <c:pt idx="0">
                  <c:v>Head Start Admin</c:v>
                </c:pt>
              </c:strCache>
            </c:strRef>
          </c:tx>
          <c:invertIfNegative val="0"/>
          <c:dLbls>
            <c:showLegendKey val="0"/>
            <c:showVal val="1"/>
            <c:showCatName val="0"/>
            <c:showSerName val="0"/>
            <c:showPercent val="0"/>
            <c:showBubbleSize val="0"/>
            <c:showLeaderLines val="0"/>
          </c:dLbls>
          <c:cat>
            <c:strRef>
              <c:f>Sheet1!$A$2:$A$4</c:f>
              <c:strCache>
                <c:ptCount val="3"/>
                <c:pt idx="0">
                  <c:v>White alone</c:v>
                </c:pt>
                <c:pt idx="1">
                  <c:v>Black alone</c:v>
                </c:pt>
                <c:pt idx="2">
                  <c:v>Hispanic</c:v>
                </c:pt>
              </c:strCache>
            </c:strRef>
          </c:cat>
          <c:val>
            <c:numRef>
              <c:f>Sheet1!$E$2:$E$4</c:f>
              <c:numCache>
                <c:formatCode>General</c:formatCode>
                <c:ptCount val="3"/>
                <c:pt idx="0">
                  <c:v>35</c:v>
                </c:pt>
                <c:pt idx="1">
                  <c:v>31</c:v>
                </c:pt>
                <c:pt idx="2">
                  <c:v>33</c:v>
                </c:pt>
              </c:numCache>
            </c:numRef>
          </c:val>
        </c:ser>
        <c:dLbls>
          <c:showLegendKey val="0"/>
          <c:showVal val="0"/>
          <c:showCatName val="0"/>
          <c:showSerName val="0"/>
          <c:showPercent val="0"/>
          <c:showBubbleSize val="0"/>
        </c:dLbls>
        <c:gapWidth val="150"/>
        <c:axId val="158120192"/>
        <c:axId val="158130176"/>
      </c:barChart>
      <c:catAx>
        <c:axId val="158120192"/>
        <c:scaling>
          <c:orientation val="minMax"/>
        </c:scaling>
        <c:delete val="0"/>
        <c:axPos val="b"/>
        <c:majorTickMark val="out"/>
        <c:minorTickMark val="none"/>
        <c:tickLblPos val="nextTo"/>
        <c:txPr>
          <a:bodyPr/>
          <a:lstStyle/>
          <a:p>
            <a:pPr>
              <a:defRPr sz="1600">
                <a:latin typeface="Times New Roman" pitchFamily="18" charset="0"/>
                <a:cs typeface="Times New Roman" pitchFamily="18" charset="0"/>
              </a:defRPr>
            </a:pPr>
            <a:endParaRPr lang="en-US"/>
          </a:p>
        </c:txPr>
        <c:crossAx val="158130176"/>
        <c:crosses val="autoZero"/>
        <c:auto val="1"/>
        <c:lblAlgn val="ctr"/>
        <c:lblOffset val="100"/>
        <c:noMultiLvlLbl val="0"/>
      </c:catAx>
      <c:valAx>
        <c:axId val="158130176"/>
        <c:scaling>
          <c:orientation val="minMax"/>
          <c:max val="70"/>
        </c:scaling>
        <c:delete val="0"/>
        <c:axPos val="l"/>
        <c:numFmt formatCode="General" sourceLinked="1"/>
        <c:majorTickMark val="out"/>
        <c:minorTickMark val="none"/>
        <c:tickLblPos val="nextTo"/>
        <c:crossAx val="158120192"/>
        <c:crosses val="autoZero"/>
        <c:crossBetween val="between"/>
      </c:valAx>
    </c:plotArea>
    <c:legend>
      <c:legendPos val="b"/>
      <c:layout>
        <c:manualLayout>
          <c:xMode val="edge"/>
          <c:yMode val="edge"/>
          <c:x val="0.13982414698162729"/>
          <c:y val="0.88483831348004571"/>
          <c:w val="0.71396675415573041"/>
          <c:h val="6.251170461800383E-2"/>
        </c:manualLayout>
      </c:layout>
      <c:overlay val="0"/>
      <c:txPr>
        <a:bodyPr/>
        <a:lstStyle/>
        <a:p>
          <a:pPr>
            <a:defRPr sz="16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Original SIPP*</c:v>
                </c:pt>
              </c:strCache>
            </c:strRef>
          </c:tx>
          <c:invertIfNegative val="0"/>
          <c:dLbls>
            <c:showLegendKey val="0"/>
            <c:showVal val="1"/>
            <c:showCatName val="0"/>
            <c:showSerName val="0"/>
            <c:showPercent val="0"/>
            <c:showBubbleSize val="0"/>
            <c:showLeaderLines val="0"/>
          </c:dLbls>
          <c:cat>
            <c:strRef>
              <c:f>Sheet1!$A$2:$A$3</c:f>
              <c:strCache>
                <c:ptCount val="2"/>
                <c:pt idx="0">
                  <c:v>Below Poverty</c:v>
                </c:pt>
                <c:pt idx="1">
                  <c:v>At or Above Poverty</c:v>
                </c:pt>
              </c:strCache>
            </c:strRef>
          </c:cat>
          <c:val>
            <c:numRef>
              <c:f>Sheet1!$B$2:$B$3</c:f>
              <c:numCache>
                <c:formatCode>General</c:formatCode>
                <c:ptCount val="2"/>
                <c:pt idx="0">
                  <c:v>40</c:v>
                </c:pt>
                <c:pt idx="1">
                  <c:v>59</c:v>
                </c:pt>
              </c:numCache>
            </c:numRef>
          </c:val>
        </c:ser>
        <c:ser>
          <c:idx val="1"/>
          <c:order val="1"/>
          <c:tx>
            <c:strRef>
              <c:f>Sheet1!$C$1</c:f>
              <c:strCache>
                <c:ptCount val="1"/>
                <c:pt idx="0">
                  <c:v>SIPP 3-4</c:v>
                </c:pt>
              </c:strCache>
            </c:strRef>
          </c:tx>
          <c:invertIfNegative val="0"/>
          <c:dLbls>
            <c:showLegendKey val="0"/>
            <c:showVal val="1"/>
            <c:showCatName val="0"/>
            <c:showSerName val="0"/>
            <c:showPercent val="0"/>
            <c:showBubbleSize val="0"/>
            <c:showLeaderLines val="0"/>
          </c:dLbls>
          <c:cat>
            <c:strRef>
              <c:f>Sheet1!$A$2:$A$3</c:f>
              <c:strCache>
                <c:ptCount val="2"/>
                <c:pt idx="0">
                  <c:v>Below Poverty</c:v>
                </c:pt>
                <c:pt idx="1">
                  <c:v>At or Above Poverty</c:v>
                </c:pt>
              </c:strCache>
            </c:strRef>
          </c:cat>
          <c:val>
            <c:numRef>
              <c:f>Sheet1!$C$2:$C$3</c:f>
              <c:numCache>
                <c:formatCode>General</c:formatCode>
                <c:ptCount val="2"/>
                <c:pt idx="0">
                  <c:v>52</c:v>
                </c:pt>
                <c:pt idx="1">
                  <c:v>46</c:v>
                </c:pt>
              </c:numCache>
            </c:numRef>
          </c:val>
        </c:ser>
        <c:ser>
          <c:idx val="2"/>
          <c:order val="2"/>
          <c:tx>
            <c:strRef>
              <c:f>Sheet1!$D$1</c:f>
              <c:strCache>
                <c:ptCount val="1"/>
                <c:pt idx="0">
                  <c:v>SIPP 3-5</c:v>
                </c:pt>
              </c:strCache>
            </c:strRef>
          </c:tx>
          <c:invertIfNegative val="0"/>
          <c:dLbls>
            <c:showLegendKey val="0"/>
            <c:showVal val="1"/>
            <c:showCatName val="0"/>
            <c:showSerName val="0"/>
            <c:showPercent val="0"/>
            <c:showBubbleSize val="0"/>
            <c:showLeaderLines val="0"/>
          </c:dLbls>
          <c:cat>
            <c:strRef>
              <c:f>Sheet1!$A$2:$A$3</c:f>
              <c:strCache>
                <c:ptCount val="2"/>
                <c:pt idx="0">
                  <c:v>Below Poverty</c:v>
                </c:pt>
                <c:pt idx="1">
                  <c:v>At or Above Poverty</c:v>
                </c:pt>
              </c:strCache>
            </c:strRef>
          </c:cat>
          <c:val>
            <c:numRef>
              <c:f>Sheet1!$D$2:$D$3</c:f>
              <c:numCache>
                <c:formatCode>General</c:formatCode>
                <c:ptCount val="2"/>
                <c:pt idx="0">
                  <c:v>54</c:v>
                </c:pt>
                <c:pt idx="1">
                  <c:v>44</c:v>
                </c:pt>
              </c:numCache>
            </c:numRef>
          </c:val>
        </c:ser>
        <c:ser>
          <c:idx val="3"/>
          <c:order val="3"/>
          <c:tx>
            <c:strRef>
              <c:f>Sheet1!$E$1</c:f>
              <c:strCache>
                <c:ptCount val="1"/>
                <c:pt idx="0">
                  <c:v>Head Start Admin</c:v>
                </c:pt>
              </c:strCache>
            </c:strRef>
          </c:tx>
          <c:invertIfNegative val="0"/>
          <c:dLbls>
            <c:showLegendKey val="0"/>
            <c:showVal val="1"/>
            <c:showCatName val="0"/>
            <c:showSerName val="0"/>
            <c:showPercent val="0"/>
            <c:showBubbleSize val="0"/>
            <c:showLeaderLines val="0"/>
          </c:dLbls>
          <c:cat>
            <c:strRef>
              <c:f>Sheet1!$A$2:$A$3</c:f>
              <c:strCache>
                <c:ptCount val="2"/>
                <c:pt idx="0">
                  <c:v>Below Poverty</c:v>
                </c:pt>
                <c:pt idx="1">
                  <c:v>At or Above Poverty</c:v>
                </c:pt>
              </c:strCache>
            </c:strRef>
          </c:cat>
          <c:val>
            <c:numRef>
              <c:f>Sheet1!$E$2:$E$3</c:f>
              <c:numCache>
                <c:formatCode>General</c:formatCode>
                <c:ptCount val="2"/>
                <c:pt idx="0">
                  <c:v>88</c:v>
                </c:pt>
                <c:pt idx="1">
                  <c:v>7</c:v>
                </c:pt>
              </c:numCache>
            </c:numRef>
          </c:val>
        </c:ser>
        <c:dLbls>
          <c:showLegendKey val="0"/>
          <c:showVal val="0"/>
          <c:showCatName val="0"/>
          <c:showSerName val="0"/>
          <c:showPercent val="0"/>
          <c:showBubbleSize val="0"/>
        </c:dLbls>
        <c:gapWidth val="150"/>
        <c:axId val="159377280"/>
        <c:axId val="159378816"/>
      </c:barChart>
      <c:catAx>
        <c:axId val="159377280"/>
        <c:scaling>
          <c:orientation val="minMax"/>
        </c:scaling>
        <c:delete val="0"/>
        <c:axPos val="b"/>
        <c:majorTickMark val="out"/>
        <c:minorTickMark val="none"/>
        <c:tickLblPos val="nextTo"/>
        <c:txPr>
          <a:bodyPr/>
          <a:lstStyle/>
          <a:p>
            <a:pPr>
              <a:defRPr>
                <a:latin typeface="Times New Roman" pitchFamily="18" charset="0"/>
                <a:cs typeface="Times New Roman" pitchFamily="18" charset="0"/>
              </a:defRPr>
            </a:pPr>
            <a:endParaRPr lang="en-US"/>
          </a:p>
        </c:txPr>
        <c:crossAx val="159378816"/>
        <c:crosses val="autoZero"/>
        <c:auto val="1"/>
        <c:lblAlgn val="ctr"/>
        <c:lblOffset val="100"/>
        <c:noMultiLvlLbl val="0"/>
      </c:catAx>
      <c:valAx>
        <c:axId val="159378816"/>
        <c:scaling>
          <c:orientation val="minMax"/>
        </c:scaling>
        <c:delete val="0"/>
        <c:axPos val="l"/>
        <c:numFmt formatCode="General" sourceLinked="1"/>
        <c:majorTickMark val="out"/>
        <c:minorTickMark val="none"/>
        <c:tickLblPos val="nextTo"/>
        <c:crossAx val="159377280"/>
        <c:crosses val="autoZero"/>
        <c:crossBetween val="between"/>
      </c:valAx>
    </c:plotArea>
    <c:legend>
      <c:legendPos val="b"/>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txPr>
    <a:bodyPr/>
    <a:lstStyle/>
    <a:p>
      <a:pPr algn="just">
        <a:defRPr sz="1800"/>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0.0339</cdr:x>
      <cdr:y>0.82432</cdr:y>
    </cdr:from>
    <cdr:to>
      <cdr:x>0.11017</cdr:x>
      <cdr:y>0.89189</cdr:y>
    </cdr:to>
    <cdr:sp macro="" textlink="">
      <cdr:nvSpPr>
        <cdr:cNvPr id="4" name="TextBox 3"/>
        <cdr:cNvSpPr txBox="1"/>
      </cdr:nvSpPr>
      <cdr:spPr>
        <a:xfrm xmlns:a="http://schemas.openxmlformats.org/drawingml/2006/main">
          <a:off x="304800" y="4648200"/>
          <a:ext cx="6858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a:t>
          </a:r>
          <a:endParaRPr lang="en-US" sz="1600"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0.0339</cdr:x>
      <cdr:y>0.82432</cdr:y>
    </cdr:from>
    <cdr:to>
      <cdr:x>0.11017</cdr:x>
      <cdr:y>0.89189</cdr:y>
    </cdr:to>
    <cdr:sp macro="" textlink="">
      <cdr:nvSpPr>
        <cdr:cNvPr id="4" name="TextBox 3"/>
        <cdr:cNvSpPr txBox="1"/>
      </cdr:nvSpPr>
      <cdr:spPr>
        <a:xfrm xmlns:a="http://schemas.openxmlformats.org/drawingml/2006/main">
          <a:off x="304800" y="4648200"/>
          <a:ext cx="6858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a:t>
          </a:r>
          <a:endParaRPr lang="en-US" sz="1600" dirty="0">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0.0339</cdr:x>
      <cdr:y>0.82432</cdr:y>
    </cdr:from>
    <cdr:to>
      <cdr:x>0.11017</cdr:x>
      <cdr:y>0.89189</cdr:y>
    </cdr:to>
    <cdr:sp macro="" textlink="">
      <cdr:nvSpPr>
        <cdr:cNvPr id="4" name="TextBox 3"/>
        <cdr:cNvSpPr txBox="1"/>
      </cdr:nvSpPr>
      <cdr:spPr>
        <a:xfrm xmlns:a="http://schemas.openxmlformats.org/drawingml/2006/main">
          <a:off x="304800" y="4648200"/>
          <a:ext cx="6858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a:t>
          </a:r>
          <a:endParaRPr lang="en-US" sz="1600" dirty="0">
            <a:latin typeface="Times New Roman" pitchFamily="18" charset="0"/>
            <a:cs typeface="Times New Roman"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0.84615</cdr:y>
    </cdr:from>
    <cdr:to>
      <cdr:x>0.1</cdr:x>
      <cdr:y>0.89744</cdr:y>
    </cdr:to>
    <cdr:sp macro="" textlink="">
      <cdr:nvSpPr>
        <cdr:cNvPr id="3" name="TextBox 2"/>
        <cdr:cNvSpPr txBox="1"/>
      </cdr:nvSpPr>
      <cdr:spPr>
        <a:xfrm xmlns:a="http://schemas.openxmlformats.org/drawingml/2006/main">
          <a:off x="0" y="5029200"/>
          <a:ext cx="9144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Percent</a:t>
          </a:r>
          <a:endParaRPr lang="en-US" sz="1100" dirty="0"/>
        </a:p>
      </cdr:txBody>
    </cdr:sp>
  </cdr:relSizeAnchor>
  <cdr:relSizeAnchor xmlns:cdr="http://schemas.openxmlformats.org/drawingml/2006/chartDrawing">
    <cdr:from>
      <cdr:x>0.41667</cdr:x>
      <cdr:y>0.83784</cdr:y>
    </cdr:from>
    <cdr:to>
      <cdr:x>0.89167</cdr:x>
      <cdr:y>1</cdr:y>
    </cdr:to>
    <cdr:sp macro="" textlink="">
      <cdr:nvSpPr>
        <cdr:cNvPr id="4" name="TextBox 3"/>
        <cdr:cNvSpPr txBox="1"/>
      </cdr:nvSpPr>
      <cdr:spPr>
        <a:xfrm xmlns:a="http://schemas.openxmlformats.org/drawingml/2006/main">
          <a:off x="3810000" y="4724400"/>
          <a:ext cx="4343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0.9275</cdr:y>
    </cdr:from>
    <cdr:to>
      <cdr:x>0.95511</cdr:x>
      <cdr:y>1</cdr:y>
    </cdr:to>
    <cdr:sp macro="" textlink="">
      <cdr:nvSpPr>
        <cdr:cNvPr id="5" name="TextBox 6"/>
        <cdr:cNvSpPr txBox="1"/>
      </cdr:nvSpPr>
      <cdr:spPr>
        <a:xfrm xmlns:a="http://schemas.openxmlformats.org/drawingml/2006/main">
          <a:off x="0" y="5728156"/>
          <a:ext cx="8733481" cy="43088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buFont typeface="Arial" charset="0"/>
            <a:buChar char="•"/>
          </a:pPr>
          <a:r>
            <a:rPr lang="en-US" sz="1100" dirty="0" smtClean="0">
              <a:latin typeface="Times New Roman" pitchFamily="18" charset="0"/>
              <a:cs typeface="Times New Roman" pitchFamily="18" charset="0"/>
            </a:rPr>
            <a:t>Original SIPP estimate based on children 3 and 4. </a:t>
          </a:r>
        </a:p>
        <a:p xmlns:a="http://schemas.openxmlformats.org/drawingml/2006/main">
          <a:r>
            <a:rPr lang="en-US" sz="1100" dirty="0" smtClean="0">
              <a:latin typeface="Times New Roman" pitchFamily="18" charset="0"/>
              <a:cs typeface="Times New Roman" pitchFamily="18" charset="0"/>
            </a:rPr>
            <a:t>Source: SIPP 2004, Wave 5. For information on sampling and </a:t>
          </a:r>
          <a:r>
            <a:rPr lang="en-US" sz="1100" dirty="0" err="1" smtClean="0">
              <a:latin typeface="Times New Roman" pitchFamily="18" charset="0"/>
              <a:cs typeface="Times New Roman" pitchFamily="18" charset="0"/>
            </a:rPr>
            <a:t>nonsampling</a:t>
          </a:r>
          <a:r>
            <a:rPr lang="en-US" sz="1100" dirty="0" smtClean="0">
              <a:latin typeface="Times New Roman" pitchFamily="18" charset="0"/>
              <a:cs typeface="Times New Roman" pitchFamily="18" charset="0"/>
            </a:rPr>
            <a:t> error  see &lt;www.census.gov/sipp/sourceac/S&amp;A04 W1toW12(S&amp;A-9).</a:t>
          </a:r>
          <a:r>
            <a:rPr lang="en-US" sz="1100" dirty="0" err="1" smtClean="0">
              <a:latin typeface="Times New Roman" pitchFamily="18" charset="0"/>
              <a:cs typeface="Times New Roman" pitchFamily="18" charset="0"/>
            </a:rPr>
            <a:t>pdf</a:t>
          </a:r>
          <a:r>
            <a:rPr lang="en-US" sz="1100" dirty="0" smtClean="0">
              <a:latin typeface="Times New Roman" pitchFamily="18" charset="0"/>
              <a:cs typeface="Times New Roman" pitchFamily="18" charset="0"/>
            </a:rPr>
            <a:t>&gt;</a:t>
          </a:r>
          <a:endParaRPr lang="en-US" sz="11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7058F0A-56BC-4C2D-B648-5EEE0F6BBC01}" type="datetimeFigureOut">
              <a:rPr lang="en-US" smtClean="0"/>
              <a:pPr/>
              <a:t>5/12/2014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F04354B-7077-4381-8691-19C302058675}" type="slidenum">
              <a:rPr lang="en-US" smtClean="0"/>
              <a:pPr/>
              <a:t>‹#›</a:t>
            </a:fld>
            <a:endParaRPr lang="en-US"/>
          </a:p>
        </p:txBody>
      </p:sp>
    </p:spTree>
    <p:extLst>
      <p:ext uri="{BB962C8B-B14F-4D97-AF65-F5344CB8AC3E}">
        <p14:creationId xmlns:p14="http://schemas.microsoft.com/office/powerpoint/2010/main" val="2408483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04354B-7077-4381-8691-19C302058675}"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5A7145-BC78-4069-A723-7AB82C7AF333}" type="datetime1">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A120C5-3E52-4D8C-9598-25DF201C8571}" type="datetime1">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7C614-10AB-4DEA-9006-D0C882B32686}" type="datetime1">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9D487-8590-49F2-976F-A9156D3EF262}" type="datetime1">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1C0B01-07A3-41FA-ACFA-461E337B850C}" type="datetime1">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EA1B6E-8A2C-4472-B7F2-3C8EBAEC6830}" type="datetime1">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45B4C2-58AF-4E8E-84FF-C9E6143A6EC0}" type="datetime1">
              <a:rPr lang="en-US" smtClean="0"/>
              <a:pPr/>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174D14-0881-4F4B-BCCE-E4C74AE3EE1F}" type="datetime1">
              <a:rPr lang="en-US" smtClean="0"/>
              <a:pPr/>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3CB7E-5054-436A-B79B-95BD6F5A372F}" type="datetime1">
              <a:rPr lang="en-US" smtClean="0"/>
              <a:pPr/>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0825DA-615E-4996-BE91-87A69D3B6DF1}" type="datetime1">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889D32-4A9D-4C26-95A9-47AD63B77F48}" type="datetime1">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9C1D2-BC3A-491C-AB30-DD36F72BC2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5BE44-C3FF-4CAD-A5F1-FE10CA38501A}" type="datetime1">
              <a:rPr lang="en-US" smtClean="0"/>
              <a:pPr/>
              <a:t>5/12/2014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9C1D2-BC3A-491C-AB30-DD36F72BC2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fontScale="90000"/>
          </a:bodyPr>
          <a:lstStyle/>
          <a:p>
            <a:r>
              <a:rPr lang="en-US" sz="3600" dirty="0" smtClean="0">
                <a:latin typeface="Times New Roman" pitchFamily="18" charset="0"/>
                <a:cs typeface="Times New Roman" pitchFamily="18" charset="0"/>
              </a:rPr>
              <a:t>Who’s in Head Start? Estimating Head Start Enrollment with the ACS, CPS, and SIPP</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2438400"/>
            <a:ext cx="8458200" cy="4191000"/>
          </a:xfrm>
        </p:spPr>
        <p:txBody>
          <a:bodyPr>
            <a:normAutofit fontScale="70000" lnSpcReduction="20000"/>
          </a:bodyPr>
          <a:lstStyle/>
          <a:p>
            <a:r>
              <a:rPr lang="en-US" sz="4000" dirty="0" smtClean="0">
                <a:solidFill>
                  <a:schemeClr val="tx1"/>
                </a:solidFill>
                <a:latin typeface="Times New Roman" pitchFamily="18" charset="0"/>
                <a:cs typeface="Times New Roman" pitchFamily="18" charset="0"/>
              </a:rPr>
              <a:t>Lynda Laughlin and Jessica Davis </a:t>
            </a:r>
          </a:p>
          <a:p>
            <a:r>
              <a:rPr lang="en-US" sz="4000" dirty="0" smtClean="0">
                <a:solidFill>
                  <a:schemeClr val="tx1"/>
                </a:solidFill>
                <a:latin typeface="Times New Roman" pitchFamily="18" charset="0"/>
                <a:cs typeface="Times New Roman" pitchFamily="18" charset="0"/>
              </a:rPr>
              <a:t>U.S. Census Bureau </a:t>
            </a:r>
          </a:p>
          <a:p>
            <a:endParaRPr lang="en-US" sz="4000" dirty="0" smtClean="0">
              <a:solidFill>
                <a:schemeClr val="tx1"/>
              </a:solidFill>
              <a:latin typeface="Times New Roman" pitchFamily="18" charset="0"/>
              <a:cs typeface="Times New Roman" pitchFamily="18" charset="0"/>
            </a:endParaRPr>
          </a:p>
          <a:p>
            <a:r>
              <a:rPr lang="en-US" sz="3600" i="1" dirty="0" smtClean="0">
                <a:solidFill>
                  <a:schemeClr val="tx1"/>
                </a:solidFill>
                <a:latin typeface="Times New Roman" pitchFamily="18" charset="0"/>
                <a:cs typeface="Times New Roman" pitchFamily="18" charset="0"/>
              </a:rPr>
              <a:t>Annual Meeting of the Population Association of America, </a:t>
            </a:r>
          </a:p>
          <a:p>
            <a:r>
              <a:rPr lang="en-US" sz="3600" i="1" dirty="0" smtClean="0">
                <a:solidFill>
                  <a:schemeClr val="tx1"/>
                </a:solidFill>
                <a:latin typeface="Times New Roman" pitchFamily="18" charset="0"/>
                <a:cs typeface="Times New Roman" pitchFamily="18" charset="0"/>
              </a:rPr>
              <a:t>Washington, D.C., March 31-April 2, 2011</a:t>
            </a:r>
            <a:endParaRPr lang="en-US" sz="3600" dirty="0" smtClean="0">
              <a:solidFill>
                <a:schemeClr val="tx1"/>
              </a:solidFill>
              <a:latin typeface="Times New Roman" pitchFamily="18" charset="0"/>
              <a:cs typeface="Times New Roman" pitchFamily="18" charset="0"/>
            </a:endParaRPr>
          </a:p>
          <a:p>
            <a:pPr algn="just"/>
            <a:endParaRPr lang="en-US" sz="3600" dirty="0" smtClean="0">
              <a:solidFill>
                <a:schemeClr val="tx1"/>
              </a:solidFill>
              <a:latin typeface="Times New Roman" pitchFamily="18" charset="0"/>
              <a:cs typeface="Times New Roman" pitchFamily="18" charset="0"/>
            </a:endParaRPr>
          </a:p>
          <a:p>
            <a:pPr algn="just"/>
            <a:r>
              <a:rPr lang="en-US" dirty="0" smtClean="0">
                <a:solidFill>
                  <a:schemeClr val="tx1"/>
                </a:solidFill>
                <a:latin typeface="Times New Roman" pitchFamily="18" charset="0"/>
                <a:cs typeface="Times New Roman" pitchFamily="18" charset="0"/>
              </a:rPr>
              <a:t>This report is released to inform interested parties of research and to encourage discussion. The views expressed on statistical, methodological, technical, operational and any other issues are those of the authors and not necessarily those of the U.S. Census Bureau.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28600" y="0"/>
            <a:ext cx="8763000" cy="5410200"/>
          </a:xfrm>
        </p:spPr>
        <p:txBody>
          <a:bodyPr>
            <a:noAutofit/>
          </a:bodyPr>
          <a:lstStyle/>
          <a:p>
            <a:pPr eaLnBrk="1" hangingPunct="1">
              <a:buNone/>
            </a:pPr>
            <a:endParaRPr lang="en-US" sz="2400" dirty="0" smtClean="0">
              <a:latin typeface="Times New Roman" pitchFamily="18" charset="0"/>
              <a:cs typeface="Times New Roman" pitchFamily="18" charset="0"/>
            </a:endParaRPr>
          </a:p>
          <a:p>
            <a:pPr eaLnBrk="1" hangingPunct="1"/>
            <a:r>
              <a:rPr lang="en-US" sz="2400" dirty="0" smtClean="0">
                <a:latin typeface="Times New Roman" pitchFamily="18" charset="0"/>
                <a:cs typeface="Times New Roman" pitchFamily="18" charset="0"/>
              </a:rPr>
              <a:t>The design and implementation of the Census Bureau’s Survey of Income and Program Participation  (SIPP) child care module may lead to a certain amount of age shifting.</a:t>
            </a:r>
          </a:p>
          <a:p>
            <a:pPr eaLnBrk="1" hangingPunct="1"/>
            <a:endParaRPr lang="en-US" sz="2400" dirty="0" smtClean="0">
              <a:latin typeface="Times New Roman" pitchFamily="18" charset="0"/>
              <a:ea typeface="Arial Unicode MS" pitchFamily="34" charset="-128"/>
              <a:cs typeface="Times New Roman" pitchFamily="18" charset="0"/>
            </a:endParaRPr>
          </a:p>
          <a:p>
            <a:pPr eaLnBrk="1" hangingPunct="1"/>
            <a:r>
              <a:rPr lang="en-US" sz="2400" dirty="0" smtClean="0">
                <a:latin typeface="Times New Roman" pitchFamily="18" charset="0"/>
                <a:ea typeface="Arial Unicode MS" pitchFamily="34" charset="-128"/>
                <a:cs typeface="Times New Roman" pitchFamily="18" charset="0"/>
              </a:rPr>
              <a:t>In this study we consider if it is possible to indirectly estimate the number of children enrolled in Head Start using other Census Surveys, such as the Current Population Survey (CPS), the American Community Survey (ACS), and the Survey of Income and Program Participation (SIPP). </a:t>
            </a:r>
          </a:p>
          <a:p>
            <a:pPr eaLnBrk="1" hangingPunct="1"/>
            <a:endParaRPr lang="en-US" sz="2400" dirty="0" smtClean="0">
              <a:latin typeface="Times New Roman" pitchFamily="18" charset="0"/>
              <a:ea typeface="Arial Unicode MS" pitchFamily="34" charset="-128"/>
              <a:cs typeface="Times New Roman" pitchFamily="18" charset="0"/>
            </a:endParaRPr>
          </a:p>
          <a:p>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838200"/>
          </a:xfrm>
        </p:spPr>
        <p:txBody>
          <a:bodyPr>
            <a:normAutofit/>
          </a:bodyPr>
          <a:lstStyle/>
          <a:p>
            <a:r>
              <a:rPr lang="en-US" sz="3600" dirty="0" smtClean="0">
                <a:latin typeface="Times New Roman" pitchFamily="18" charset="0"/>
                <a:cs typeface="Times New Roman" pitchFamily="18" charset="0"/>
              </a:rPr>
              <a:t>Criteria used to produce Head Start Estimates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685800"/>
            <a:ext cx="8991600" cy="5943600"/>
          </a:xfrm>
        </p:spPr>
        <p:txBody>
          <a:bodyPr>
            <a:normAutofit fontScale="85000" lnSpcReduction="20000"/>
          </a:bodyPr>
          <a:lstStyle/>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Head Start Administrative Data</a:t>
            </a:r>
          </a:p>
          <a:p>
            <a:pPr lvl="1"/>
            <a:r>
              <a:rPr lang="en-US" dirty="0" smtClean="0">
                <a:latin typeface="Times New Roman" pitchFamily="18" charset="0"/>
                <a:cs typeface="Times New Roman" pitchFamily="18" charset="0"/>
              </a:rPr>
              <a:t>Limited to children 3 and 4 years old</a:t>
            </a:r>
          </a:p>
          <a:p>
            <a:pPr lvl="1"/>
            <a:r>
              <a:rPr lang="en-US" dirty="0" smtClean="0">
                <a:latin typeface="Times New Roman" pitchFamily="18" charset="0"/>
                <a:cs typeface="Times New Roman" pitchFamily="18" charset="0"/>
              </a:rPr>
              <a:t>Limited to the 50 states and the District of Columbia to match ACS, CPS, and SIPP sampling frames. </a:t>
            </a:r>
          </a:p>
          <a:p>
            <a:pPr lvl="1"/>
            <a:r>
              <a:rPr lang="en-US" dirty="0" smtClean="0">
                <a:latin typeface="Times New Roman" pitchFamily="18" charset="0"/>
                <a:cs typeface="Times New Roman" pitchFamily="18" charset="0"/>
              </a:rPr>
              <a:t>Based on the criteria listed above, </a:t>
            </a:r>
            <a:r>
              <a:rPr lang="en-US" b="1" u="sng" dirty="0" smtClean="0">
                <a:latin typeface="Times New Roman" pitchFamily="18" charset="0"/>
                <a:cs typeface="Times New Roman" pitchFamily="18" charset="0"/>
              </a:rPr>
              <a:t>780,014</a:t>
            </a:r>
            <a:r>
              <a:rPr lang="en-US" dirty="0" smtClean="0">
                <a:latin typeface="Times New Roman" pitchFamily="18" charset="0"/>
                <a:cs typeface="Times New Roman" pitchFamily="18" charset="0"/>
              </a:rPr>
              <a:t> children 3 and 4 were enrolled in Head Start in 2005 for all 50 states and the District of Columbia.</a:t>
            </a:r>
          </a:p>
          <a:p>
            <a:pPr>
              <a:buNone/>
            </a:pPr>
            <a:endParaRPr lang="en-US" dirty="0" smtClean="0">
              <a:latin typeface="Times New Roman" pitchFamily="18" charset="0"/>
              <a:cs typeface="Times New Roman" pitchFamily="18" charset="0"/>
            </a:endParaRPr>
          </a:p>
          <a:p>
            <a:r>
              <a:rPr lang="en-US" u="sng" dirty="0" smtClean="0">
                <a:latin typeface="Times New Roman" pitchFamily="18" charset="0"/>
                <a:cs typeface="Times New Roman" pitchFamily="18" charset="0"/>
              </a:rPr>
              <a:t>Criteria used to estimate enrollment from ACS and CPS</a:t>
            </a:r>
          </a:p>
          <a:p>
            <a:pPr lvl="1"/>
            <a:r>
              <a:rPr lang="en-US" dirty="0" smtClean="0">
                <a:latin typeface="Times New Roman" pitchFamily="18" charset="0"/>
                <a:cs typeface="Times New Roman" pitchFamily="18" charset="0"/>
              </a:rPr>
              <a:t>Children ages 3 and 4 years old</a:t>
            </a:r>
          </a:p>
          <a:p>
            <a:pPr lvl="1"/>
            <a:r>
              <a:rPr lang="en-US" dirty="0" smtClean="0">
                <a:latin typeface="Times New Roman" pitchFamily="18" charset="0"/>
                <a:cs typeface="Times New Roman" pitchFamily="18" charset="0"/>
              </a:rPr>
              <a:t>Children in families with an income below poverty</a:t>
            </a:r>
          </a:p>
          <a:p>
            <a:pPr lvl="2"/>
            <a:r>
              <a:rPr lang="en-US" dirty="0" smtClean="0">
                <a:latin typeface="Times New Roman" pitchFamily="18" charset="0"/>
                <a:cs typeface="Times New Roman" pitchFamily="18" charset="0"/>
              </a:rPr>
              <a:t>Proxy measure used for CPS</a:t>
            </a:r>
          </a:p>
          <a:p>
            <a:pPr lvl="2"/>
            <a:r>
              <a:rPr lang="en-US" dirty="0" smtClean="0">
                <a:latin typeface="Times New Roman" pitchFamily="18" charset="0"/>
                <a:cs typeface="Times New Roman" pitchFamily="18" charset="0"/>
              </a:rPr>
              <a:t>Additional measure for Public Assistance used for ACS estimates to produce a alternative estimate measure</a:t>
            </a:r>
          </a:p>
          <a:p>
            <a:pPr lvl="1"/>
            <a:r>
              <a:rPr lang="en-US" dirty="0" smtClean="0">
                <a:latin typeface="Times New Roman" pitchFamily="18" charset="0"/>
                <a:cs typeface="Times New Roman" pitchFamily="18" charset="0"/>
              </a:rPr>
              <a:t>Enrolled in nursery school or preschool </a:t>
            </a:r>
          </a:p>
          <a:p>
            <a:pPr lvl="1">
              <a:buNone/>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248400"/>
          </a:xfrm>
        </p:spPr>
        <p:txBody>
          <a:bodyPr>
            <a:normAutofit/>
          </a:bodyPr>
          <a:lstStyle/>
          <a:p>
            <a:r>
              <a:rPr lang="en-US" sz="2400" u="sng" dirty="0" smtClean="0">
                <a:latin typeface="Times New Roman" pitchFamily="18" charset="0"/>
                <a:cs typeface="Times New Roman" pitchFamily="18" charset="0"/>
              </a:rPr>
              <a:t>Criteria used to estimate enrollment from SIPP</a:t>
            </a:r>
          </a:p>
          <a:p>
            <a:pPr lvl="1"/>
            <a:r>
              <a:rPr lang="en-US" sz="2400" dirty="0" smtClean="0">
                <a:latin typeface="Times New Roman" pitchFamily="18" charset="0"/>
                <a:cs typeface="Times New Roman" pitchFamily="18" charset="0"/>
              </a:rPr>
              <a:t>Enrolled in Head Start</a:t>
            </a:r>
          </a:p>
          <a:p>
            <a:pPr lvl="1"/>
            <a:r>
              <a:rPr lang="en-US" sz="2400" dirty="0" smtClean="0">
                <a:latin typeface="Times New Roman" pitchFamily="18" charset="0"/>
                <a:cs typeface="Times New Roman" pitchFamily="18" charset="0"/>
              </a:rPr>
              <a:t>Children ages 3 and 4 years old</a:t>
            </a:r>
          </a:p>
          <a:p>
            <a:pPr lvl="1"/>
            <a:r>
              <a:rPr lang="en-US" sz="2400" dirty="0" smtClean="0">
                <a:latin typeface="Times New Roman" pitchFamily="18" charset="0"/>
                <a:cs typeface="Times New Roman" pitchFamily="18" charset="0"/>
              </a:rPr>
              <a:t>Children in families with an income below poverty, or receive a subsidy, or welfare and in a day care center or nursery school. </a:t>
            </a:r>
          </a:p>
          <a:p>
            <a:pPr lvl="1">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addition to the criteria listed above, our SIPP estimates will also try to account with undercount of Head Start children related to “age shifting” </a:t>
            </a:r>
          </a:p>
          <a:p>
            <a:pPr lvl="1"/>
            <a:r>
              <a:rPr lang="en-US" sz="2400" dirty="0" err="1" smtClean="0">
                <a:latin typeface="Times New Roman" pitchFamily="18" charset="0"/>
                <a:cs typeface="Times New Roman" pitchFamily="18" charset="0"/>
              </a:rPr>
              <a:t>Besharov</a:t>
            </a:r>
            <a:r>
              <a:rPr lang="en-US" sz="2400" dirty="0" smtClean="0">
                <a:latin typeface="Times New Roman" pitchFamily="18" charset="0"/>
                <a:cs typeface="Times New Roman" pitchFamily="18" charset="0"/>
              </a:rPr>
              <a:t> et al. (2006) suggest that age shifting distorts the child care arrangements of children under 6 because child care is highly seasonal. </a:t>
            </a:r>
          </a:p>
          <a:p>
            <a:pPr lvl="1"/>
            <a:r>
              <a:rPr lang="en-US" sz="2400" dirty="0" smtClean="0">
                <a:latin typeface="Times New Roman" pitchFamily="18" charset="0"/>
                <a:cs typeface="Times New Roman" pitchFamily="18" charset="0"/>
              </a:rPr>
              <a:t>Age shifting may lead to an undercount of Head Start children.</a:t>
            </a:r>
          </a:p>
          <a:p>
            <a:pPr lvl="1"/>
            <a:r>
              <a:rPr lang="en-US" sz="2400" dirty="0" smtClean="0">
                <a:latin typeface="Times New Roman" pitchFamily="18" charset="0"/>
                <a:cs typeface="Times New Roman" pitchFamily="18" charset="0"/>
              </a:rPr>
              <a:t>To account for age shifting we apply the criteria listed above by also including 5 years olds. </a:t>
            </a:r>
          </a:p>
          <a:p>
            <a:pPr lvl="1"/>
            <a:endParaRPr lang="en-US" sz="2400" dirty="0" smtClean="0">
              <a:latin typeface="Times New Roman" pitchFamily="18" charset="0"/>
              <a:cs typeface="Times New Roman" pitchFamily="18" charset="0"/>
            </a:endParaRPr>
          </a:p>
          <a:p>
            <a:pPr lvl="1">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Estimating the Count</a:t>
            </a:r>
            <a:endParaRPr lang="en-US"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44562"/>
          </a:xfrm>
        </p:spPr>
        <p:txBody>
          <a:bodyPr>
            <a:normAutofit fontScale="90000"/>
          </a:bodyPr>
          <a:lstStyle/>
          <a:p>
            <a:pPr algn="l"/>
            <a:r>
              <a:rPr lang="en-US" sz="3200" dirty="0" smtClean="0">
                <a:latin typeface="Times New Roman" pitchFamily="18" charset="0"/>
                <a:cs typeface="Times New Roman" pitchFamily="18" charset="0"/>
              </a:rPr>
              <a:t>Figure 1. Estimated Head Start Enrollment, 2005 CPS</a:t>
            </a:r>
            <a:br>
              <a:rPr lang="en-US" sz="32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(age = 3 or 4, in poverty, enrolled in nursery/preschool)</a:t>
            </a:r>
            <a:endParaRPr lang="en-US" sz="18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152400" y="914400"/>
          <a:ext cx="89916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28600" y="6488668"/>
            <a:ext cx="5256119" cy="276999"/>
          </a:xfrm>
          <a:prstGeom prst="rect">
            <a:avLst/>
          </a:prstGeom>
          <a:noFill/>
        </p:spPr>
        <p:txBody>
          <a:bodyPr wrap="none" rtlCol="0">
            <a:spAutoFit/>
          </a:bodyPr>
          <a:lstStyle/>
          <a:p>
            <a:r>
              <a:rPr lang="en-US" sz="1200" dirty="0" smtClean="0">
                <a:latin typeface="Times New Roman" pitchFamily="18" charset="0"/>
                <a:cs typeface="Times New Roman" pitchFamily="18" charset="0"/>
              </a:rPr>
              <a:t>Source: U.S. Census Bureau, CPS 2005 and Head Start Administrative Data, 2005</a:t>
            </a:r>
            <a:endParaRPr lang="en-US" sz="1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609600"/>
            <a:ext cx="8229600" cy="4525963"/>
          </a:xfrm>
        </p:spPr>
        <p:txBody>
          <a:bodyPr>
            <a:normAutofit lnSpcReduction="10000"/>
          </a:bodyPr>
          <a:lstStyle/>
          <a:p>
            <a:r>
              <a:rPr lang="en-US" dirty="0" smtClean="0">
                <a:latin typeface="Times New Roman" pitchFamily="18" charset="0"/>
                <a:cs typeface="Times New Roman" pitchFamily="18" charset="0"/>
              </a:rPr>
              <a:t>The October CPS lacks a reliable poverty measure and over predicts estimated enrollment by more than 259,000 children. </a:t>
            </a:r>
          </a:p>
          <a:p>
            <a:r>
              <a:rPr lang="en-US" dirty="0" smtClean="0">
                <a:latin typeface="Times New Roman" pitchFamily="18" charset="0"/>
                <a:cs typeface="Times New Roman" pitchFamily="18" charset="0"/>
              </a:rPr>
              <a:t>We suspect that the lack of a reliable poverty measure contributes to such a large over count.</a:t>
            </a:r>
          </a:p>
          <a:p>
            <a:r>
              <a:rPr lang="en-US" dirty="0" smtClean="0">
                <a:latin typeface="Times New Roman" pitchFamily="18" charset="0"/>
                <a:cs typeface="Times New Roman" pitchFamily="18" charset="0"/>
              </a:rPr>
              <a:t>Due to the importance of poverty as a eligibility factor for Head Start, we believe that it is not recommended to use CPS to estimate Head Start enrollment.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44562"/>
          </a:xfrm>
        </p:spPr>
        <p:txBody>
          <a:bodyPr>
            <a:normAutofit fontScale="90000"/>
          </a:bodyPr>
          <a:lstStyle/>
          <a:p>
            <a:pPr algn="l"/>
            <a:r>
              <a:rPr lang="en-US" sz="3200" dirty="0" smtClean="0">
                <a:latin typeface="Times New Roman" pitchFamily="18" charset="0"/>
                <a:cs typeface="Times New Roman" pitchFamily="18" charset="0"/>
              </a:rPr>
              <a:t>Figure 2. Estimated Head Start Enrollment, 2005 ACS</a:t>
            </a:r>
            <a:br>
              <a:rPr lang="en-US" sz="32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(age = 3 or 4, in poverty, enrolled in nursery/preschool)</a:t>
            </a:r>
            <a:endParaRPr lang="en-US" sz="18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152400" y="914400"/>
          <a:ext cx="89916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28600" y="6488668"/>
            <a:ext cx="5273303" cy="276999"/>
          </a:xfrm>
          <a:prstGeom prst="rect">
            <a:avLst/>
          </a:prstGeom>
          <a:noFill/>
        </p:spPr>
        <p:txBody>
          <a:bodyPr wrap="none" rtlCol="0">
            <a:spAutoFit/>
          </a:bodyPr>
          <a:lstStyle/>
          <a:p>
            <a:r>
              <a:rPr lang="en-US" sz="1200" dirty="0" smtClean="0">
                <a:latin typeface="Times New Roman" pitchFamily="18" charset="0"/>
                <a:cs typeface="Times New Roman" pitchFamily="18" charset="0"/>
              </a:rPr>
              <a:t>Source: U.S. Census Bureau, ACS 2005 and Head Start Administrative Data, 2005</a:t>
            </a:r>
            <a:endParaRPr lang="en-US" sz="1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5078" t="10417" r="53906" b="5209"/>
          <a:stretch>
            <a:fillRect/>
          </a:stretch>
        </p:blipFill>
        <p:spPr bwMode="auto">
          <a:xfrm>
            <a:off x="381000" y="152399"/>
            <a:ext cx="8382000" cy="646611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5486400"/>
          </a:xfrm>
        </p:spPr>
        <p:txBody>
          <a:bodyPr>
            <a:normAutofit fontScale="92500" lnSpcReduction="10000"/>
          </a:bodyPr>
          <a:lstStyle/>
          <a:p>
            <a:r>
              <a:rPr lang="en-US" dirty="0" smtClean="0">
                <a:latin typeface="Times New Roman" pitchFamily="18" charset="0"/>
                <a:cs typeface="Times New Roman" pitchFamily="18" charset="0"/>
              </a:rPr>
              <a:t>Controlling for poverty, we estimated 580,489 three and four year olds enrolled compared to the official Head Start count of 780,014.</a:t>
            </a:r>
          </a:p>
          <a:p>
            <a:r>
              <a:rPr lang="en-US" dirty="0" smtClean="0">
                <a:latin typeface="Times New Roman" pitchFamily="18" charset="0"/>
                <a:cs typeface="Times New Roman" pitchFamily="18" charset="0"/>
              </a:rPr>
              <a:t>At the state level, ACS generally undercounted Head Start enrollment. </a:t>
            </a:r>
          </a:p>
          <a:p>
            <a:pPr lvl="2"/>
            <a:r>
              <a:rPr lang="en-US" dirty="0" smtClean="0">
                <a:latin typeface="Times New Roman" pitchFamily="18" charset="0"/>
                <a:cs typeface="Times New Roman" pitchFamily="18" charset="0"/>
              </a:rPr>
              <a:t>Compared to administrative data, estimates provided for 25 states were statistically different by at least 4.9 percent or lower.</a:t>
            </a:r>
          </a:p>
          <a:p>
            <a:pPr lvl="2"/>
            <a:r>
              <a:rPr lang="en-US" dirty="0" smtClean="0">
                <a:latin typeface="Times New Roman" pitchFamily="18" charset="0"/>
                <a:cs typeface="Times New Roman" pitchFamily="18" charset="0"/>
              </a:rPr>
              <a:t>Estimates for 16 states were statistically different by at least 5 percent or more. </a:t>
            </a:r>
          </a:p>
          <a:p>
            <a:r>
              <a:rPr lang="en-US" dirty="0" smtClean="0">
                <a:latin typeface="Times New Roman" pitchFamily="18" charset="0"/>
                <a:cs typeface="Times New Roman" pitchFamily="18" charset="0"/>
              </a:rPr>
              <a:t>ACS estimates over-counted enrollment for New Jersey and North Carolina, but the difference between the ACS estimate and administrative data was only statistically different for North Carolina. </a:t>
            </a:r>
          </a:p>
          <a:p>
            <a:pPr>
              <a:buNone/>
            </a:pPr>
            <a:endParaRPr lang="en-US" sz="9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44562"/>
          </a:xfrm>
        </p:spPr>
        <p:txBody>
          <a:bodyPr>
            <a:normAutofit fontScale="90000"/>
          </a:bodyPr>
          <a:lstStyle/>
          <a:p>
            <a:pPr algn="l"/>
            <a:r>
              <a:rPr lang="en-US" sz="3200" dirty="0" smtClean="0">
                <a:latin typeface="Times New Roman" pitchFamily="18" charset="0"/>
                <a:cs typeface="Times New Roman" pitchFamily="18" charset="0"/>
              </a:rPr>
              <a:t>Figure 4. Estimated Head Start Enrollment, SIPP 2005</a:t>
            </a:r>
            <a:br>
              <a:rPr lang="en-US" sz="32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0" y="685800"/>
          <a:ext cx="89916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0" y="6427089"/>
            <a:ext cx="8733481" cy="43088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buFont typeface="Arial" charset="0"/>
              <a:buChar char="•"/>
            </a:pPr>
            <a:r>
              <a:rPr lang="en-US" sz="1100" dirty="0" smtClean="0">
                <a:latin typeface="Times New Roman" pitchFamily="18" charset="0"/>
                <a:cs typeface="Times New Roman" pitchFamily="18" charset="0"/>
              </a:rPr>
              <a:t>Original SIPP estimate based on children 3 and 4. </a:t>
            </a:r>
          </a:p>
          <a:p>
            <a:r>
              <a:rPr lang="en-US" sz="1100" dirty="0" smtClean="0">
                <a:latin typeface="Times New Roman" pitchFamily="18" charset="0"/>
                <a:cs typeface="Times New Roman" pitchFamily="18" charset="0"/>
              </a:rPr>
              <a:t>Source: SIPP 2004, Wave 5. For information on sampling and </a:t>
            </a:r>
            <a:r>
              <a:rPr lang="en-US" sz="1100" dirty="0" err="1" smtClean="0">
                <a:latin typeface="Times New Roman" pitchFamily="18" charset="0"/>
                <a:cs typeface="Times New Roman" pitchFamily="18" charset="0"/>
              </a:rPr>
              <a:t>nonsampling</a:t>
            </a:r>
            <a:r>
              <a:rPr lang="en-US" sz="1100" dirty="0" smtClean="0">
                <a:latin typeface="Times New Roman" pitchFamily="18" charset="0"/>
                <a:cs typeface="Times New Roman" pitchFamily="18" charset="0"/>
              </a:rPr>
              <a:t> error  see &lt;www.census.gov/sipp/sourceac/S&amp;A04 W1toW12(S&amp;A-9).</a:t>
            </a:r>
            <a:r>
              <a:rPr lang="en-US" sz="1100" dirty="0" err="1" smtClean="0">
                <a:latin typeface="Times New Roman" pitchFamily="18" charset="0"/>
                <a:cs typeface="Times New Roman" pitchFamily="18" charset="0"/>
              </a:rPr>
              <a:t>pdf</a:t>
            </a:r>
            <a:r>
              <a:rPr lang="en-US" sz="1100" dirty="0" smtClean="0">
                <a:latin typeface="Times New Roman" pitchFamily="18" charset="0"/>
                <a:cs typeface="Times New Roman" pitchFamily="18" charset="0"/>
              </a:rPr>
              <a:t>&gt;</a:t>
            </a:r>
            <a:endParaRPr lang="en-US" sz="11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Introduction </a:t>
            </a:r>
            <a:endParaRPr lang="en-US" b="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l"/>
            <a:r>
              <a:rPr lang="en-US" sz="2600" dirty="0" smtClean="0">
                <a:latin typeface="Times New Roman" pitchFamily="18" charset="0"/>
                <a:cs typeface="Times New Roman" pitchFamily="18" charset="0"/>
              </a:rPr>
              <a:t>Figure 5. Comparison of SIPP, Estimated SIPP, and Administrative Head Start Data by Race and Hispanic Origin </a:t>
            </a:r>
            <a:endParaRPr lang="en-US" sz="26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0" y="914400"/>
          <a:ext cx="9144000" cy="5943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l"/>
            <a:r>
              <a:rPr lang="en-US" sz="2800" dirty="0" smtClean="0">
                <a:latin typeface="Times New Roman" pitchFamily="18" charset="0"/>
                <a:cs typeface="Times New Roman" pitchFamily="18" charset="0"/>
              </a:rPr>
              <a:t>Figure 6. Comparison of SIPP, Estimated SIPP, and Administrative Head Start Data by Poverty Status</a:t>
            </a:r>
            <a:endParaRPr lang="en-US" sz="28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0" y="1219200"/>
          <a:ext cx="88392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5486400"/>
            <a:ext cx="647934" cy="276999"/>
          </a:xfrm>
          <a:prstGeom prst="rect">
            <a:avLst/>
          </a:prstGeom>
          <a:noFill/>
        </p:spPr>
        <p:txBody>
          <a:bodyPr wrap="none" rtlCol="0">
            <a:spAutoFit/>
          </a:bodyPr>
          <a:lstStyle/>
          <a:p>
            <a:r>
              <a:rPr lang="en-US" sz="1200" dirty="0" smtClean="0">
                <a:latin typeface="Times New Roman" pitchFamily="18" charset="0"/>
                <a:cs typeface="Times New Roman" pitchFamily="18" charset="0"/>
              </a:rPr>
              <a:t>Percent</a:t>
            </a:r>
            <a:endParaRPr lang="en-US" sz="1200" dirty="0">
              <a:latin typeface="Times New Roman" pitchFamily="18" charset="0"/>
              <a:cs typeface="Times New Roman" pitchFamily="18" charset="0"/>
            </a:endParaRPr>
          </a:p>
        </p:txBody>
      </p:sp>
      <p:sp>
        <p:nvSpPr>
          <p:cNvPr id="7" name="TextBox 6"/>
          <p:cNvSpPr txBox="1"/>
          <p:nvPr/>
        </p:nvSpPr>
        <p:spPr>
          <a:xfrm>
            <a:off x="0" y="6427089"/>
            <a:ext cx="8733481" cy="43088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buFont typeface="Arial" charset="0"/>
              <a:buChar char="•"/>
            </a:pPr>
            <a:r>
              <a:rPr lang="en-US" sz="1100" dirty="0" smtClean="0">
                <a:latin typeface="Times New Roman" pitchFamily="18" charset="0"/>
                <a:cs typeface="Times New Roman" pitchFamily="18" charset="0"/>
              </a:rPr>
              <a:t>Original SIPP estimate based on children 3 and 4. </a:t>
            </a:r>
          </a:p>
          <a:p>
            <a:r>
              <a:rPr lang="en-US" sz="1100" dirty="0" smtClean="0">
                <a:latin typeface="Times New Roman" pitchFamily="18" charset="0"/>
                <a:cs typeface="Times New Roman" pitchFamily="18" charset="0"/>
              </a:rPr>
              <a:t>Source: SIPP 2004, Wave 5. For information on sampling and </a:t>
            </a:r>
            <a:r>
              <a:rPr lang="en-US" sz="1100" dirty="0" err="1" smtClean="0">
                <a:latin typeface="Times New Roman" pitchFamily="18" charset="0"/>
                <a:cs typeface="Times New Roman" pitchFamily="18" charset="0"/>
              </a:rPr>
              <a:t>nonsampling</a:t>
            </a:r>
            <a:r>
              <a:rPr lang="en-US" sz="1100" dirty="0" smtClean="0">
                <a:latin typeface="Times New Roman" pitchFamily="18" charset="0"/>
                <a:cs typeface="Times New Roman" pitchFamily="18" charset="0"/>
              </a:rPr>
              <a:t> error  see &lt;www.census.gov/sipp/sourceac/S&amp;A04 W1toW12(S&amp;A-9).</a:t>
            </a:r>
            <a:r>
              <a:rPr lang="en-US" sz="1100" dirty="0" err="1" smtClean="0">
                <a:latin typeface="Times New Roman" pitchFamily="18" charset="0"/>
                <a:cs typeface="Times New Roman" pitchFamily="18" charset="0"/>
              </a:rPr>
              <a:t>pdf</a:t>
            </a:r>
            <a:r>
              <a:rPr lang="en-US" sz="1100" dirty="0" smtClean="0">
                <a:latin typeface="Times New Roman" pitchFamily="18" charset="0"/>
                <a:cs typeface="Times New Roman" pitchFamily="18" charset="0"/>
              </a:rPr>
              <a:t>&gt;</a:t>
            </a:r>
            <a:endParaRPr lang="en-US" sz="11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638800"/>
          </a:xfrm>
        </p:spPr>
        <p:txBody>
          <a:bodyPr>
            <a:normAutofit fontScale="85000" lnSpcReduction="20000"/>
          </a:bodyPr>
          <a:lstStyle/>
          <a:p>
            <a:r>
              <a:rPr lang="en-US" dirty="0" smtClean="0">
                <a:latin typeface="Times New Roman" pitchFamily="18" charset="0"/>
                <a:cs typeface="Times New Roman" pitchFamily="18" charset="0"/>
              </a:rPr>
              <a:t>Our initial model improves upon the original SIPP Head Start estimates of 3 and 4 year olds by 341,000 children. Yet, our estimates still falls short of the official Head Start enrollment of 780,014 children.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By including 5 year olds, our SIPP estimate of 701,000 comes the closest to the official count.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The estimated SIPP 3 to 4 year old Head Start population statistically differs from the official characteristics of Head Start children for the following:</a:t>
            </a:r>
          </a:p>
          <a:p>
            <a:pPr lvl="1"/>
            <a:r>
              <a:rPr lang="en-US" dirty="0" smtClean="0">
                <a:latin typeface="Times New Roman" pitchFamily="18" charset="0"/>
                <a:cs typeface="Times New Roman" pitchFamily="18" charset="0"/>
              </a:rPr>
              <a:t>A higher proportion of children are white (58 % vs. 35%)</a:t>
            </a:r>
          </a:p>
          <a:p>
            <a:pPr lvl="1"/>
            <a:r>
              <a:rPr lang="en-US" dirty="0" smtClean="0">
                <a:latin typeface="Times New Roman" pitchFamily="18" charset="0"/>
                <a:cs typeface="Times New Roman" pitchFamily="18" charset="0"/>
              </a:rPr>
              <a:t>A lower proportion of children are Hispanic(20% vs. 33%)</a:t>
            </a:r>
          </a:p>
          <a:p>
            <a:pPr lvl="1"/>
            <a:r>
              <a:rPr lang="en-US" dirty="0" smtClean="0">
                <a:latin typeface="Times New Roman" pitchFamily="18" charset="0"/>
                <a:cs typeface="Times New Roman" pitchFamily="18" charset="0"/>
              </a:rPr>
              <a:t>A lower proportion of children are below poverty </a:t>
            </a:r>
          </a:p>
          <a:p>
            <a:pPr lvl="1">
              <a:buNone/>
            </a:pPr>
            <a:r>
              <a:rPr lang="en-US" dirty="0" smtClean="0">
                <a:latin typeface="Times New Roman" pitchFamily="18" charset="0"/>
                <a:cs typeface="Times New Roman" pitchFamily="18" charset="0"/>
              </a:rPr>
              <a:t>   (52 % vs. 75%)</a:t>
            </a:r>
          </a:p>
          <a:p>
            <a:pPr lvl="1"/>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Conclusions </a:t>
            </a:r>
            <a:endParaRPr lang="en-US" b="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792162"/>
          </a:xfrm>
        </p:spPr>
        <p:txBody>
          <a:bodyPr/>
          <a:lstStyle/>
          <a:p>
            <a:r>
              <a:rPr lang="en-US" dirty="0" smtClean="0">
                <a:latin typeface="Times New Roman" pitchFamily="18" charset="0"/>
                <a:cs typeface="Times New Roman" pitchFamily="18" charset="0"/>
              </a:rPr>
              <a:t>Summary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914400"/>
            <a:ext cx="8458200" cy="5257800"/>
          </a:xfrm>
        </p:spPr>
        <p:txBody>
          <a:bodyPr>
            <a:noAutofit/>
          </a:bodyPr>
          <a:lstStyle/>
          <a:p>
            <a:r>
              <a:rPr lang="en-US" sz="2400" dirty="0" smtClean="0">
                <a:latin typeface="Times New Roman" pitchFamily="18" charset="0"/>
                <a:cs typeface="Times New Roman" pitchFamily="18" charset="0"/>
              </a:rPr>
              <a:t>Suggesting that limiting our sample to children and families who are eligible for Head Start by poverty alone does not mirror the official count of Head Start children. By controlling for income and other characteristics common to Head Start families we were able to close the gap between our estimated values and administrative data. </a:t>
            </a:r>
          </a:p>
          <a:p>
            <a:pPr>
              <a:buNone/>
            </a:pPr>
            <a:r>
              <a:rPr lang="en-US" sz="2400" dirty="0" smtClean="0">
                <a:latin typeface="Times New Roman" pitchFamily="18" charset="0"/>
                <a:cs typeface="Times New Roman" pitchFamily="18" charset="0"/>
              </a:rPr>
              <a:t>CPS</a:t>
            </a:r>
          </a:p>
          <a:p>
            <a:r>
              <a:rPr lang="en-US" sz="2400" dirty="0" smtClean="0">
                <a:latin typeface="Times New Roman" pitchFamily="18" charset="0"/>
                <a:cs typeface="Times New Roman" pitchFamily="18" charset="0"/>
              </a:rPr>
              <a:t>Due to the importance of poverty in determining Head Start eligibility, we do not suggest using the October CPS to estimate Head Start enrollment.   </a:t>
            </a:r>
          </a:p>
          <a:p>
            <a:pPr>
              <a:buNone/>
            </a:pPr>
            <a:r>
              <a:rPr lang="en-US" sz="2400" dirty="0" smtClean="0">
                <a:latin typeface="Times New Roman" pitchFamily="18" charset="0"/>
                <a:cs typeface="Times New Roman" pitchFamily="18" charset="0"/>
              </a:rPr>
              <a:t>ACS</a:t>
            </a:r>
          </a:p>
          <a:p>
            <a:r>
              <a:rPr lang="en-US" sz="2400" dirty="0" smtClean="0">
                <a:latin typeface="Times New Roman" pitchFamily="18" charset="0"/>
                <a:cs typeface="Times New Roman" pitchFamily="18" charset="0"/>
              </a:rPr>
              <a:t>ACS estimates undercounts Head Start enrollment at the national level. At the state level, ACS estimates are general lower than administrative data and varies across the states in no discernable pattern.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4525963"/>
          </a:xfrm>
        </p:spPr>
        <p:txBody>
          <a:bodyPr>
            <a:normAutofit/>
          </a:bodyPr>
          <a:lstStyle/>
          <a:p>
            <a:pPr>
              <a:buNone/>
            </a:pPr>
            <a:r>
              <a:rPr lang="en-US" sz="2400" dirty="0" smtClean="0">
                <a:latin typeface="Times New Roman" pitchFamily="18" charset="0"/>
                <a:cs typeface="Times New Roman" pitchFamily="18" charset="0"/>
              </a:rPr>
              <a:t>SIPP</a:t>
            </a:r>
          </a:p>
          <a:p>
            <a:r>
              <a:rPr lang="en-US" sz="2400" dirty="0" smtClean="0">
                <a:latin typeface="Times New Roman" pitchFamily="18" charset="0"/>
                <a:cs typeface="Times New Roman" pitchFamily="18" charset="0"/>
              </a:rPr>
              <a:t>By controlling for poverty, child subsidy receipt, and welfare usage, we were able to improve upon the original SIPP Head Start estimates for 3 and 4 year olds. </a:t>
            </a:r>
          </a:p>
          <a:p>
            <a:r>
              <a:rPr lang="en-US" sz="2400" dirty="0" smtClean="0">
                <a:latin typeface="Times New Roman" pitchFamily="18" charset="0"/>
                <a:cs typeface="Times New Roman" pitchFamily="18" charset="0"/>
              </a:rPr>
              <a:t>If we account for age shifting and include 5 year olds, our estimated Head Start enrollment improves substantially, yet the SIPP data fails to mirror the social and economic characteristics of Head Start children. </a:t>
            </a:r>
          </a:p>
          <a:p>
            <a:r>
              <a:rPr lang="en-US" sz="2400" dirty="0" smtClean="0">
                <a:latin typeface="Times New Roman" pitchFamily="18" charset="0"/>
                <a:cs typeface="Times New Roman" pitchFamily="18" charset="0"/>
              </a:rPr>
              <a:t>Of the three surveys examined in this study, SIPP provided the closest estimates but can not provide information at the state level, which may be of more interest to policy makers. </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latin typeface="Times New Roman" pitchFamily="18" charset="0"/>
                <a:cs typeface="Times New Roman" pitchFamily="18" charset="0"/>
              </a:rPr>
              <a:t>Discussion and Future Steps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914400"/>
            <a:ext cx="8458200" cy="5486400"/>
          </a:xfrm>
        </p:spPr>
        <p:txBody>
          <a:bodyPr>
            <a:normAutofit lnSpcReduction="10000"/>
          </a:bodyPr>
          <a:lstStyle/>
          <a:p>
            <a:r>
              <a:rPr lang="en-US" dirty="0" smtClean="0">
                <a:latin typeface="Times New Roman" pitchFamily="18" charset="0"/>
                <a:cs typeface="Times New Roman" pitchFamily="18" charset="0"/>
              </a:rPr>
              <a:t>This study illustrates that there are several methodological and conceptual challenges in measuring Head Start enrollment. </a:t>
            </a:r>
          </a:p>
          <a:p>
            <a:pPr lvl="1"/>
            <a:r>
              <a:rPr lang="en-US" dirty="0" smtClean="0">
                <a:latin typeface="Times New Roman" pitchFamily="18" charset="0"/>
                <a:cs typeface="Times New Roman" pitchFamily="18" charset="0"/>
              </a:rPr>
              <a:t>It is difficult to correctly identify Head Start families. Families are often unaware of, or misunderstand, the eligibility guidelines. </a:t>
            </a:r>
          </a:p>
          <a:p>
            <a:r>
              <a:rPr lang="en-US" dirty="0" smtClean="0">
                <a:latin typeface="Times New Roman" pitchFamily="18" charset="0"/>
                <a:cs typeface="Times New Roman" pitchFamily="18" charset="0"/>
              </a:rPr>
              <a:t>Sampling variability could cause estimates to vary. </a:t>
            </a:r>
          </a:p>
          <a:p>
            <a:pPr lvl="1"/>
            <a:r>
              <a:rPr lang="en-US" dirty="0" smtClean="0">
                <a:latin typeface="Times New Roman" pitchFamily="18" charset="0"/>
                <a:cs typeface="Times New Roman" pitchFamily="18" charset="0"/>
              </a:rPr>
              <a:t>The sampling frame for SIPP, CPS, and ACS is the civilian </a:t>
            </a:r>
            <a:r>
              <a:rPr lang="en-US" dirty="0" err="1" smtClean="0">
                <a:latin typeface="Times New Roman" pitchFamily="18" charset="0"/>
                <a:cs typeface="Times New Roman" pitchFamily="18" charset="0"/>
              </a:rPr>
              <a:t>noninstitutionalized</a:t>
            </a:r>
            <a:r>
              <a:rPr lang="en-US" dirty="0" smtClean="0">
                <a:latin typeface="Times New Roman" pitchFamily="18" charset="0"/>
                <a:cs typeface="Times New Roman" pitchFamily="18" charset="0"/>
              </a:rPr>
              <a:t> population living in the United States. Therefore, homeless children in Head Start would not be sampled.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rmAutofit fontScale="92500" lnSpcReduction="20000"/>
          </a:bodyPr>
          <a:lstStyle/>
          <a:p>
            <a:r>
              <a:rPr lang="en-US" dirty="0" smtClean="0">
                <a:latin typeface="Times New Roman" pitchFamily="18" charset="0"/>
                <a:cs typeface="Times New Roman" pitchFamily="18" charset="0"/>
              </a:rPr>
              <a:t>A series of questions regarding Head Start enrollment, instead of a single question, could improve estimates. </a:t>
            </a:r>
          </a:p>
          <a:p>
            <a:pPr lvl="1"/>
            <a:r>
              <a:rPr lang="en-US" dirty="0" smtClean="0">
                <a:latin typeface="Times New Roman" pitchFamily="18" charset="0"/>
                <a:cs typeface="Times New Roman" pitchFamily="18" charset="0"/>
              </a:rPr>
              <a:t>Currently testing revised questions regarding Head Start on the redesigned SIPP.   </a:t>
            </a:r>
          </a:p>
          <a:p>
            <a:pPr lvl="1">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may never get a full picture of Head Start usage from household surveys. </a:t>
            </a:r>
          </a:p>
          <a:p>
            <a:pPr lvl="1"/>
            <a:r>
              <a:rPr lang="en-US" dirty="0" smtClean="0">
                <a:latin typeface="Times New Roman" pitchFamily="18" charset="0"/>
                <a:cs typeface="Times New Roman" pitchFamily="18" charset="0"/>
              </a:rPr>
              <a:t>Head Start funds are administered to grantees, not states. Each grantee may vary in their administration of the program to meet the needs of their immediate community. </a:t>
            </a:r>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Contact</a:t>
            </a:r>
            <a:r>
              <a:rPr lang="en-US" sz="3600" dirty="0" smtClean="0">
                <a:latin typeface="Times New Roman" pitchFamily="18" charset="0"/>
                <a:cs typeface="Times New Roman" pitchFamily="18" charset="0"/>
              </a:rPr>
              <a:t> Information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ctr">
              <a:buNone/>
            </a:pPr>
            <a:r>
              <a:rPr lang="en-US" dirty="0" smtClean="0">
                <a:latin typeface="Times New Roman" pitchFamily="18" charset="0"/>
                <a:cs typeface="Times New Roman" pitchFamily="18" charset="0"/>
              </a:rPr>
              <a:t>Lynda Laughlin</a:t>
            </a:r>
          </a:p>
          <a:p>
            <a:pPr algn="ctr">
              <a:buNone/>
            </a:pPr>
            <a:r>
              <a:rPr lang="en-US" dirty="0" smtClean="0">
                <a:latin typeface="Times New Roman" pitchFamily="18" charset="0"/>
                <a:cs typeface="Times New Roman" pitchFamily="18" charset="0"/>
              </a:rPr>
              <a:t>Fertility and Family Statistics Branch</a:t>
            </a:r>
          </a:p>
          <a:p>
            <a:pPr algn="ctr">
              <a:buNone/>
            </a:pPr>
            <a:r>
              <a:rPr lang="en-US" dirty="0" smtClean="0">
                <a:latin typeface="Times New Roman" pitchFamily="18" charset="0"/>
                <a:cs typeface="Times New Roman" pitchFamily="18" charset="0"/>
              </a:rPr>
              <a:t>Lynda.L.Laughlin@Census.Gov</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Jessica Davis</a:t>
            </a:r>
          </a:p>
          <a:p>
            <a:pPr algn="ctr">
              <a:buNone/>
            </a:pPr>
            <a:r>
              <a:rPr lang="en-US" dirty="0" smtClean="0">
                <a:latin typeface="Times New Roman" pitchFamily="18" charset="0"/>
                <a:cs typeface="Times New Roman" pitchFamily="18" charset="0"/>
              </a:rPr>
              <a:t>Education &amp; Social Stratification Branch</a:t>
            </a:r>
          </a:p>
          <a:p>
            <a:pPr algn="ctr">
              <a:buNone/>
            </a:pPr>
            <a:r>
              <a:rPr lang="en-US" dirty="0" smtClean="0">
                <a:latin typeface="Times New Roman" pitchFamily="18" charset="0"/>
                <a:cs typeface="Times New Roman" pitchFamily="18" charset="0"/>
              </a:rPr>
              <a:t>Jessica.W.Davis@Census.Gov </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Head Start</a:t>
            </a:r>
            <a:endParaRPr lang="en-US" sz="4800" dirty="0">
              <a:latin typeface="Times New Roman" pitchFamily="18" charset="0"/>
              <a:cs typeface="Times New Roman" pitchFamily="18" charset="0"/>
            </a:endParaRPr>
          </a:p>
        </p:txBody>
      </p:sp>
      <p:sp>
        <p:nvSpPr>
          <p:cNvPr id="4" name="Rectangle 3"/>
          <p:cNvSpPr>
            <a:spLocks noGrp="1" noChangeArrowheads="1"/>
          </p:cNvSpPr>
          <p:nvPr>
            <p:ph idx="1"/>
          </p:nvPr>
        </p:nvSpPr>
        <p:spPr>
          <a:xfrm>
            <a:off x="304800" y="1447800"/>
            <a:ext cx="8305800" cy="4953000"/>
          </a:xfrm>
        </p:spPr>
        <p:txBody>
          <a:bodyPr>
            <a:normAutofit fontScale="77500" lnSpcReduction="20000"/>
          </a:bodyPr>
          <a:lstStyle/>
          <a:p>
            <a:pPr algn="l" eaLnBrk="1" hangingPunct="1"/>
            <a:r>
              <a:rPr lang="en-US" dirty="0" smtClean="0">
                <a:latin typeface="Times New Roman" pitchFamily="18" charset="0"/>
                <a:cs typeface="Times New Roman" pitchFamily="18" charset="0"/>
              </a:rPr>
              <a:t>To address the unequal access to early childhood education programs, the federal government established Head Start in 1965 to serve preschool children from low-income families. </a:t>
            </a:r>
          </a:p>
          <a:p>
            <a:pPr algn="l" eaLnBrk="1" hangingPunct="1"/>
            <a:endParaRPr lang="en-US" dirty="0" smtClean="0">
              <a:latin typeface="Times New Roman" pitchFamily="18" charset="0"/>
              <a:cs typeface="Times New Roman" pitchFamily="18" charset="0"/>
            </a:endParaRPr>
          </a:p>
          <a:p>
            <a:pPr lvl="1" eaLnBrk="1" hangingPunct="1">
              <a:buFont typeface="Arial" pitchFamily="34" charset="0"/>
              <a:buChar char="•"/>
            </a:pPr>
            <a:r>
              <a:rPr lang="en-US" sz="2800" dirty="0" smtClean="0">
                <a:latin typeface="Times New Roman" pitchFamily="18" charset="0"/>
                <a:cs typeface="Times New Roman" pitchFamily="18" charset="0"/>
              </a:rPr>
              <a:t>In 1965, the program served 561,000 children at the cost of $96 million.</a:t>
            </a:r>
          </a:p>
          <a:p>
            <a:pPr lvl="1" eaLnBrk="1" hangingPunct="1">
              <a:buNone/>
            </a:pPr>
            <a:endParaRPr lang="en-US" sz="2800" dirty="0" smtClean="0">
              <a:latin typeface="Times New Roman" pitchFamily="18" charset="0"/>
              <a:cs typeface="Times New Roman" pitchFamily="18" charset="0"/>
            </a:endParaRPr>
          </a:p>
          <a:p>
            <a:pPr lvl="1" eaLnBrk="1" hangingPunct="1">
              <a:buFont typeface="Arial" pitchFamily="34" charset="0"/>
              <a:buChar char="•"/>
            </a:pPr>
            <a:r>
              <a:rPr lang="en-US" sz="2800" dirty="0" smtClean="0">
                <a:latin typeface="Times New Roman" pitchFamily="18" charset="0"/>
                <a:cs typeface="Times New Roman" pitchFamily="18" charset="0"/>
              </a:rPr>
              <a:t>As of 2007, the Head Start program disbursed $6.9 billion in funds and served 908,412 low-income children.</a:t>
            </a:r>
          </a:p>
          <a:p>
            <a:pPr lvl="1" eaLnBrk="1" hangingPunct="1">
              <a:buNone/>
            </a:pPr>
            <a:endParaRPr lang="en-US" sz="2800"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Given the considerable federal investment in Head Start and the importance of child care for child development and maternal employment, high quality data on Head Start is vital.</a:t>
            </a:r>
          </a:p>
          <a:p>
            <a:pPr lvl="1" eaLnBrk="1" hangingPunct="1">
              <a:buNone/>
            </a:pPr>
            <a:endParaRPr lang="en-US" sz="28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228600" y="152400"/>
            <a:ext cx="8686800" cy="1143000"/>
          </a:xfrm>
        </p:spPr>
        <p:txBody>
          <a:bodyPr/>
          <a:lstStyle/>
          <a:p>
            <a:pPr eaLnBrk="1" hangingPunct="1"/>
            <a:r>
              <a:rPr lang="en-US" dirty="0" smtClean="0">
                <a:latin typeface="Times New Roman" pitchFamily="18" charset="0"/>
                <a:cs typeface="Times New Roman" pitchFamily="18" charset="0"/>
              </a:rPr>
              <a:t>Criteria for Head Start Eligibility</a:t>
            </a:r>
          </a:p>
        </p:txBody>
      </p:sp>
      <p:sp>
        <p:nvSpPr>
          <p:cNvPr id="6" name="Rectangle 3"/>
          <p:cNvSpPr txBox="1">
            <a:spLocks noChangeArrowheads="1"/>
          </p:cNvSpPr>
          <p:nvPr/>
        </p:nvSpPr>
        <p:spPr>
          <a:xfrm>
            <a:off x="228600" y="1371600"/>
            <a:ext cx="8382000" cy="46482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Not all children are eligible</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to participate</a:t>
            </a:r>
            <a:r>
              <a:rPr lang="en-US" sz="3200" dirty="0" smtClean="0">
                <a:latin typeface="Times New Roman" pitchFamily="18" charset="0"/>
                <a:cs typeface="Times New Roman" pitchFamily="18" charset="0"/>
              </a:rPr>
              <a:t> in Head Start programs. The primary criteria used for eligibility are the following: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 family income below the Federal Poverty Line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1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receipt of some form of public assistance, including receipt Supplemental Security Income (SSI), Temporary Assistance for Needy Families (TANF) program and Food Stamps.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1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Ten percent of enrollment opportunities are available to children with disabilities</a:t>
            </a:r>
            <a:r>
              <a:rPr kumimoji="0" lang="en-US" sz="3200" b="0" i="0" u="none" strike="noStrike" kern="1200" cap="none" spc="0" normalizeH="0" baseline="0" noProof="0" dirty="0" smtClean="0">
                <a:ln>
                  <a:noFill/>
                </a:ln>
                <a:solidFill>
                  <a:schemeClr val="tx1"/>
                </a:solidFill>
                <a:effectLst/>
                <a:uLnTx/>
                <a:uFillTx/>
                <a:latin typeface="Arial Unicode MS" pitchFamily="34" charset="-128"/>
                <a:ea typeface="+mn-ea"/>
                <a:cs typeface="Times New Roman" pitchFamily="18" charset="0"/>
              </a:rPr>
              <a:t>.</a:t>
            </a:r>
            <a:endParaRPr kumimoji="0" lang="en-US" sz="3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52400" y="2"/>
          <a:ext cx="8763000" cy="6781799"/>
        </p:xfrm>
        <a:graphic>
          <a:graphicData uri="http://schemas.openxmlformats.org/drawingml/2006/table">
            <a:tbl>
              <a:tblPr firstRow="1" bandRow="1">
                <a:tableStyleId>{5C22544A-7EE6-4342-B048-85BDC9FD1C3A}</a:tableStyleId>
              </a:tblPr>
              <a:tblGrid>
                <a:gridCol w="3919289"/>
                <a:gridCol w="2830589"/>
                <a:gridCol w="2013122"/>
              </a:tblGrid>
              <a:tr h="382311">
                <a:tc gridSpan="3">
                  <a:txBody>
                    <a:bodyPr/>
                    <a:lstStyle/>
                    <a:p>
                      <a:r>
                        <a:rPr lang="en-US" dirty="0" smtClean="0">
                          <a:solidFill>
                            <a:schemeClr val="bg1"/>
                          </a:solidFill>
                          <a:latin typeface="Times New Roman" pitchFamily="18" charset="0"/>
                          <a:cs typeface="Times New Roman" pitchFamily="18" charset="0"/>
                        </a:rPr>
                        <a:t>Table</a:t>
                      </a:r>
                      <a:r>
                        <a:rPr lang="en-US" baseline="0" dirty="0" smtClean="0">
                          <a:solidFill>
                            <a:schemeClr val="bg1"/>
                          </a:solidFill>
                          <a:latin typeface="Times New Roman" pitchFamily="18" charset="0"/>
                          <a:cs typeface="Times New Roman" pitchFamily="18" charset="0"/>
                        </a:rPr>
                        <a:t> 1. Head Start Administrative Data : 2005</a:t>
                      </a:r>
                      <a:endParaRPr lang="en-US" dirty="0">
                        <a:solidFill>
                          <a:schemeClr val="bg1"/>
                        </a:solidFill>
                        <a:latin typeface="Times New Roman" pitchFamily="18" charset="0"/>
                        <a:cs typeface="Times New Roman" pitchFamily="18" charset="0"/>
                      </a:endParaRPr>
                    </a:p>
                  </a:txBody>
                  <a:tcPr>
                    <a:solidFill>
                      <a:srgbClr val="7030A0"/>
                    </a:solidFill>
                  </a:tcPr>
                </a:tc>
                <a:tc hMerge="1">
                  <a:txBody>
                    <a:bodyPr/>
                    <a:lstStyle/>
                    <a:p>
                      <a:endParaRPr lang="en-US" dirty="0"/>
                    </a:p>
                  </a:txBody>
                  <a:tcPr/>
                </a:tc>
                <a:tc hMerge="1">
                  <a:txBody>
                    <a:bodyPr/>
                    <a:lstStyle/>
                    <a:p>
                      <a:endParaRPr lang="en-US" dirty="0"/>
                    </a:p>
                  </a:txBody>
                  <a:tcPr/>
                </a:tc>
              </a:tr>
              <a:tr h="386508">
                <a:tc>
                  <a:txBody>
                    <a:bodyPr/>
                    <a:lstStyle/>
                    <a:p>
                      <a:r>
                        <a:rPr lang="en-US" dirty="0" smtClean="0">
                          <a:solidFill>
                            <a:schemeClr val="bg1"/>
                          </a:solidFill>
                          <a:latin typeface="Times New Roman" pitchFamily="18" charset="0"/>
                          <a:cs typeface="Times New Roman" pitchFamily="18" charset="0"/>
                        </a:rPr>
                        <a:t>Characteristic</a:t>
                      </a:r>
                      <a:endParaRPr lang="en-US" dirty="0">
                        <a:solidFill>
                          <a:schemeClr val="bg1"/>
                        </a:solidFill>
                        <a:latin typeface="Times New Roman" pitchFamily="18" charset="0"/>
                        <a:cs typeface="Times New Roman" pitchFamily="18" charset="0"/>
                      </a:endParaRPr>
                    </a:p>
                  </a:txBody>
                  <a:tcPr>
                    <a:solidFill>
                      <a:srgbClr val="7030A0"/>
                    </a:solidFill>
                  </a:tcPr>
                </a:tc>
                <a:tc>
                  <a:txBody>
                    <a:bodyPr/>
                    <a:lstStyle/>
                    <a:p>
                      <a:pPr algn="ctr"/>
                      <a:r>
                        <a:rPr lang="en-US" dirty="0" smtClean="0">
                          <a:solidFill>
                            <a:schemeClr val="bg1"/>
                          </a:solidFill>
                          <a:latin typeface="Times New Roman" pitchFamily="18" charset="0"/>
                          <a:cs typeface="Times New Roman" pitchFamily="18" charset="0"/>
                        </a:rPr>
                        <a:t>HS</a:t>
                      </a:r>
                      <a:r>
                        <a:rPr lang="en-US" baseline="0" dirty="0" smtClean="0">
                          <a:solidFill>
                            <a:schemeClr val="bg1"/>
                          </a:solidFill>
                          <a:latin typeface="Times New Roman" pitchFamily="18" charset="0"/>
                          <a:cs typeface="Times New Roman" pitchFamily="18" charset="0"/>
                        </a:rPr>
                        <a:t> Admin</a:t>
                      </a:r>
                      <a:endParaRPr lang="en-US" dirty="0">
                        <a:solidFill>
                          <a:schemeClr val="bg1"/>
                        </a:solidFill>
                        <a:latin typeface="Times New Roman" pitchFamily="18" charset="0"/>
                        <a:cs typeface="Times New Roman" pitchFamily="18" charset="0"/>
                      </a:endParaRPr>
                    </a:p>
                  </a:txBody>
                  <a:tcPr>
                    <a:solidFill>
                      <a:srgbClr val="7030A0"/>
                    </a:solidFill>
                  </a:tcPr>
                </a:tc>
                <a:tc>
                  <a:txBody>
                    <a:bodyPr/>
                    <a:lstStyle/>
                    <a:p>
                      <a:pPr algn="ct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a:txBody>
                  <a:tcPr>
                    <a:solidFill>
                      <a:srgbClr val="7030A0"/>
                    </a:solidFill>
                  </a:tcPr>
                </a:tc>
              </a:tr>
              <a:tr h="382311">
                <a:tc>
                  <a:txBody>
                    <a:bodyPr/>
                    <a:lstStyle/>
                    <a:p>
                      <a:r>
                        <a:rPr lang="en-US" sz="1600" dirty="0" smtClean="0">
                          <a:solidFill>
                            <a:schemeClr val="tx1"/>
                          </a:solidFill>
                          <a:latin typeface="Times New Roman" pitchFamily="18" charset="0"/>
                          <a:cs typeface="Times New Roman" pitchFamily="18" charset="0"/>
                        </a:rPr>
                        <a:t>Total</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906,993*</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100%</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MARITAL STATUS</a:t>
                      </a:r>
                      <a:r>
                        <a:rPr lang="en-US" sz="1600" baseline="0" dirty="0" smtClean="0">
                          <a:solidFill>
                            <a:schemeClr val="tx1"/>
                          </a:solidFill>
                          <a:latin typeface="Times New Roman" pitchFamily="18" charset="0"/>
                          <a:cs typeface="Times New Roman" pitchFamily="18" charset="0"/>
                        </a:rPr>
                        <a:t> OF MOTHER</a:t>
                      </a: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Married</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380,937</a:t>
                      </a:r>
                    </a:p>
                  </a:txBody>
                  <a:tcPr/>
                </a:tc>
                <a:tc>
                  <a:txBody>
                    <a:bodyPr/>
                    <a:lstStyle/>
                    <a:p>
                      <a:pPr algn="ctr"/>
                      <a:r>
                        <a:rPr lang="en-US" sz="1600" dirty="0" smtClean="0">
                          <a:solidFill>
                            <a:schemeClr val="tx1"/>
                          </a:solidFill>
                          <a:latin typeface="Times New Roman" pitchFamily="18" charset="0"/>
                          <a:cs typeface="Times New Roman" pitchFamily="18" charset="0"/>
                        </a:rPr>
                        <a:t>42%</a:t>
                      </a:r>
                    </a:p>
                  </a:txBody>
                  <a:tcPr/>
                </a:tc>
              </a:tr>
              <a:tr h="382311">
                <a:tc>
                  <a:txBody>
                    <a:bodyPr/>
                    <a:lstStyle/>
                    <a:p>
                      <a:r>
                        <a:rPr lang="en-US" sz="1600" dirty="0" smtClean="0">
                          <a:solidFill>
                            <a:schemeClr val="tx1"/>
                          </a:solidFill>
                          <a:latin typeface="Times New Roman" pitchFamily="18" charset="0"/>
                          <a:cs typeface="Times New Roman" pitchFamily="18" charset="0"/>
                        </a:rPr>
                        <a:t>Single mother</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526,056</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58%</a:t>
                      </a:r>
                      <a:endParaRPr lang="en-US" sz="1600" dirty="0">
                        <a:solidFill>
                          <a:schemeClr val="tx1"/>
                        </a:solidFill>
                        <a:latin typeface="Times New Roman" pitchFamily="18" charset="0"/>
                        <a:cs typeface="Times New Roman" pitchFamily="18" charset="0"/>
                      </a:endParaRPr>
                    </a:p>
                  </a:txBody>
                  <a:tcPr/>
                </a:tc>
              </a:tr>
              <a:tr h="393693">
                <a:tc>
                  <a:txBody>
                    <a:bodyPr/>
                    <a:lstStyle/>
                    <a:p>
                      <a:r>
                        <a:rPr lang="en-US" sz="1600" dirty="0" smtClean="0">
                          <a:solidFill>
                            <a:schemeClr val="tx1"/>
                          </a:solidFill>
                          <a:latin typeface="Times New Roman" pitchFamily="18" charset="0"/>
                          <a:cs typeface="Times New Roman" pitchFamily="18" charset="0"/>
                        </a:rPr>
                        <a:t>RACE</a:t>
                      </a:r>
                      <a:r>
                        <a:rPr lang="en-US" sz="1600" baseline="0" dirty="0" smtClean="0">
                          <a:solidFill>
                            <a:schemeClr val="tx1"/>
                          </a:solidFill>
                          <a:latin typeface="Times New Roman" pitchFamily="18" charset="0"/>
                          <a:cs typeface="Times New Roman" pitchFamily="18" charset="0"/>
                        </a:rPr>
                        <a:t> &amp; HISPANIC ORIGIN OF MOTHER</a:t>
                      </a: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White</a:t>
                      </a:r>
                      <a:r>
                        <a:rPr lang="en-US" sz="1600" baseline="0" dirty="0" smtClean="0">
                          <a:solidFill>
                            <a:schemeClr val="tx1"/>
                          </a:solidFill>
                          <a:latin typeface="Times New Roman" pitchFamily="18" charset="0"/>
                          <a:cs typeface="Times New Roman" pitchFamily="18" charset="0"/>
                        </a:rPr>
                        <a:t> alone</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317,448</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35%</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Black alone</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282,075</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31%</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Asian alone</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17,233</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2%</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Hispanic (of</a:t>
                      </a:r>
                      <a:r>
                        <a:rPr lang="en-US" sz="1600" baseline="0" dirty="0" smtClean="0">
                          <a:solidFill>
                            <a:schemeClr val="tx1"/>
                          </a:solidFill>
                          <a:latin typeface="Times New Roman" pitchFamily="18" charset="0"/>
                          <a:cs typeface="Times New Roman" pitchFamily="18" charset="0"/>
                        </a:rPr>
                        <a:t> any race)</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298,401</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33%</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AGE</a:t>
                      </a: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a:solidFill>
                          <a:schemeClr val="tx1"/>
                        </a:solidFill>
                        <a:latin typeface="Times New Roman" pitchFamily="18" charset="0"/>
                        <a:cs typeface="Times New Roman" pitchFamily="18" charset="0"/>
                      </a:endParaRPr>
                    </a:p>
                  </a:txBody>
                  <a:tcPr/>
                </a:tc>
                <a:tc>
                  <a:txBody>
                    <a:bodyPr/>
                    <a:lstStyle/>
                    <a:p>
                      <a:pPr algn="ct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Under 3</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90,699</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10%</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3 years</a:t>
                      </a:r>
                      <a:r>
                        <a:rPr lang="en-US" sz="1600" baseline="0" dirty="0" smtClean="0">
                          <a:solidFill>
                            <a:schemeClr val="tx1"/>
                          </a:solidFill>
                          <a:latin typeface="Times New Roman" pitchFamily="18" charset="0"/>
                          <a:cs typeface="Times New Roman" pitchFamily="18" charset="0"/>
                        </a:rPr>
                        <a:t> old</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308,378</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34%</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4 years old</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471,636</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52%</a:t>
                      </a:r>
                      <a:endParaRPr lang="en-US" sz="1600" dirty="0">
                        <a:solidFill>
                          <a:schemeClr val="tx1"/>
                        </a:solidFill>
                        <a:latin typeface="Times New Roman" pitchFamily="18" charset="0"/>
                        <a:cs typeface="Times New Roman" pitchFamily="18" charset="0"/>
                      </a:endParaRPr>
                    </a:p>
                  </a:txBody>
                  <a:tcPr/>
                </a:tc>
              </a:tr>
              <a:tr h="382311">
                <a:tc>
                  <a:txBody>
                    <a:bodyPr/>
                    <a:lstStyle/>
                    <a:p>
                      <a:r>
                        <a:rPr lang="en-US" sz="1600" dirty="0" smtClean="0">
                          <a:solidFill>
                            <a:schemeClr val="tx1"/>
                          </a:solidFill>
                          <a:latin typeface="Times New Roman" pitchFamily="18" charset="0"/>
                          <a:cs typeface="Times New Roman" pitchFamily="18" charset="0"/>
                        </a:rPr>
                        <a:t>5 years old</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36,280</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600" dirty="0" smtClean="0">
                          <a:solidFill>
                            <a:schemeClr val="tx1"/>
                          </a:solidFill>
                          <a:latin typeface="Times New Roman" pitchFamily="18" charset="0"/>
                          <a:cs typeface="Times New Roman" pitchFamily="18" charset="0"/>
                        </a:rPr>
                        <a:t>4%</a:t>
                      </a:r>
                      <a:endParaRPr lang="en-US" sz="1600" dirty="0">
                        <a:solidFill>
                          <a:schemeClr val="tx1"/>
                        </a:solidFill>
                        <a:latin typeface="Times New Roman" pitchFamily="18" charset="0"/>
                        <a:cs typeface="Times New Roman" pitchFamily="18" charset="0"/>
                      </a:endParaRPr>
                    </a:p>
                  </a:txBody>
                  <a:tcPr/>
                </a:tc>
              </a:tr>
              <a:tr h="649244">
                <a:tc gridSpan="3">
                  <a:txBody>
                    <a:bodyPr/>
                    <a:lstStyle/>
                    <a:p>
                      <a:r>
                        <a:rPr lang="en-US" sz="1200" dirty="0" smtClean="0">
                          <a:solidFill>
                            <a:schemeClr val="tx1"/>
                          </a:solidFill>
                          <a:latin typeface="Times New Roman" pitchFamily="18" charset="0"/>
                          <a:cs typeface="Times New Roman" pitchFamily="18" charset="0"/>
                        </a:rPr>
                        <a:t>*Includes total</a:t>
                      </a:r>
                      <a:r>
                        <a:rPr lang="en-US" sz="1200" baseline="0" dirty="0" smtClean="0">
                          <a:solidFill>
                            <a:schemeClr val="tx1"/>
                          </a:solidFill>
                          <a:latin typeface="Times New Roman" pitchFamily="18" charset="0"/>
                          <a:cs typeface="Times New Roman" pitchFamily="18" charset="0"/>
                        </a:rPr>
                        <a:t> number of children enrolled in Head Start for all 50 states , the District of Columbia, American Indian programs, migrant programs, and six territories. </a:t>
                      </a:r>
                      <a:endParaRPr lang="en-US" sz="1200" dirty="0" smtClean="0">
                        <a:solidFill>
                          <a:schemeClr val="tx1"/>
                        </a:solidFill>
                        <a:latin typeface="Times New Roman" pitchFamily="18" charset="0"/>
                        <a:cs typeface="Times New Roman" pitchFamily="18" charset="0"/>
                      </a:endParaRPr>
                    </a:p>
                    <a:p>
                      <a:r>
                        <a:rPr lang="en-US" sz="1200" dirty="0" smtClean="0">
                          <a:solidFill>
                            <a:schemeClr val="tx1"/>
                          </a:solidFill>
                          <a:latin typeface="Times New Roman" pitchFamily="18" charset="0"/>
                          <a:cs typeface="Times New Roman" pitchFamily="18" charset="0"/>
                        </a:rPr>
                        <a:t>Source: Head Start Administrative Data 2005</a:t>
                      </a:r>
                      <a:endParaRPr lang="en-US" sz="1200" dirty="0">
                        <a:solidFill>
                          <a:schemeClr val="tx1"/>
                        </a:solidFill>
                        <a:latin typeface="Times New Roman" pitchFamily="18" charset="0"/>
                        <a:cs typeface="Times New Roman" pitchFamily="18" charset="0"/>
                      </a:endParaRPr>
                    </a:p>
                  </a:txBody>
                  <a:tcPr/>
                </a:tc>
                <a:tc hMerge="1">
                  <a:txBody>
                    <a:bodyPr/>
                    <a:lstStyle/>
                    <a:p>
                      <a:endParaRPr lang="en-US" dirty="0">
                        <a:solidFill>
                          <a:schemeClr val="bg1">
                            <a:lumMod val="65000"/>
                            <a:lumOff val="35000"/>
                          </a:schemeClr>
                        </a:solidFill>
                      </a:endParaRPr>
                    </a:p>
                  </a:txBody>
                  <a:tcPr/>
                </a:tc>
                <a:tc hMerge="1">
                  <a:txBody>
                    <a:bodyPr/>
                    <a:lstStyle/>
                    <a:p>
                      <a:endParaRPr lang="en-US" dirty="0">
                        <a:solidFill>
                          <a:schemeClr val="bg1">
                            <a:lumMod val="65000"/>
                            <a:lumOff val="35000"/>
                          </a:schemeClr>
                        </a:solidFill>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a:xfrm>
            <a:off x="457200" y="228600"/>
            <a:ext cx="8077200" cy="838200"/>
          </a:xfrm>
        </p:spPr>
        <p:txBody>
          <a:bodyPr>
            <a:normAutofit fontScale="90000"/>
          </a:bodyPr>
          <a:lstStyle/>
          <a:p>
            <a:pPr algn="l" eaLnBrk="1" hangingPunct="1"/>
            <a:r>
              <a:rPr lang="en-US" dirty="0" smtClean="0">
                <a:latin typeface="Times New Roman" pitchFamily="18" charset="0"/>
                <a:cs typeface="Times New Roman" pitchFamily="18" charset="0"/>
              </a:rPr>
              <a:t>Characteristics of Head Start Children</a:t>
            </a:r>
          </a:p>
        </p:txBody>
      </p:sp>
      <p:sp>
        <p:nvSpPr>
          <p:cNvPr id="6" name="Rectangle 3"/>
          <p:cNvSpPr txBox="1">
            <a:spLocks noChangeArrowheads="1"/>
          </p:cNvSpPr>
          <p:nvPr/>
        </p:nvSpPr>
        <p:spPr>
          <a:xfrm>
            <a:off x="228600" y="1143000"/>
            <a:ext cx="8686800" cy="518160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Head Start serves a diverse group of children and families</a:t>
            </a: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from primarily low-income families.</a:t>
            </a:r>
            <a:endParaRPr lang="en-US" sz="2400" dirty="0" smtClean="0">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latin typeface="Times New Roman" pitchFamily="18" charset="0"/>
                <a:cs typeface="Times New Roman" pitchFamily="18" charset="0"/>
              </a:rPr>
              <a:t>Eighty-six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percent of children in Head Start are three or four years old (Table 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noProof="0" dirty="0" smtClean="0">
                <a:latin typeface="Times New Roman" pitchFamily="18" charset="0"/>
                <a:cs typeface="Times New Roman" pitchFamily="18" charset="0"/>
              </a:rPr>
              <a:t>In 2005, 35% were white, 31% were black, and 33% were Hispanic. </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Head</a:t>
            </a: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Start students tend to fall into two age groups: 52% were 4 years old and 35% were 3 years old. </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Most head start students, </a:t>
            </a:r>
            <a:r>
              <a:rPr lang="en-US" sz="2400" dirty="0" smtClean="0">
                <a:latin typeface="Times New Roman" pitchFamily="18" charset="0"/>
                <a:cs typeface="Times New Roman" pitchFamily="18" charset="0"/>
              </a:rPr>
              <a:t>58</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live with a single parent.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More than half of students come from families who are unemployed or work part time or seasonally.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4800600"/>
          </a:xfrm>
        </p:spPr>
        <p:txBody>
          <a:bodyPr>
            <a:normAutofit/>
          </a:bodyPr>
          <a:lstStyle/>
          <a:p>
            <a:r>
              <a:rPr lang="en-US" sz="2400" dirty="0" smtClean="0">
                <a:latin typeface="Times New Roman" pitchFamily="18" charset="0"/>
                <a:cs typeface="Times New Roman" pitchFamily="18" charset="0"/>
              </a:rPr>
              <a:t>Head Start families are generally very poor. Eighty-eight percent of Head Start children lived in households with incomes below the federal poverty level. Seven percent of children were enrolled in Head Start although their families were over-income (PIR 2005). </a:t>
            </a:r>
          </a:p>
          <a:p>
            <a:r>
              <a:rPr lang="en-US" sz="2400" dirty="0" smtClean="0">
                <a:latin typeface="Times New Roman" pitchFamily="18" charset="0"/>
                <a:cs typeface="Times New Roman" pitchFamily="18" charset="0"/>
              </a:rPr>
              <a:t>Twenty percent of Head Start families received TANF (welfare) benefits (PIR 2005).</a:t>
            </a:r>
          </a:p>
          <a:p>
            <a:r>
              <a:rPr lang="en-US" sz="2400" dirty="0" smtClean="0">
                <a:latin typeface="Times New Roman" pitchFamily="18" charset="0"/>
                <a:cs typeface="Times New Roman" pitchFamily="18" charset="0"/>
              </a:rPr>
              <a:t>Nearly nine in 10 Head Start programs are operated through a center-based program. A much smaller number of programs were operated via family-day care homes (CLASP Brief, 2006).</a:t>
            </a:r>
          </a:p>
          <a:p>
            <a:r>
              <a:rPr lang="en-US" sz="2400" dirty="0" smtClean="0">
                <a:latin typeface="Times New Roman" pitchFamily="18" charset="0"/>
                <a:cs typeface="Times New Roman" pitchFamily="18" charset="0"/>
              </a:rPr>
              <a:t>Over 24,000 children served by Head Start in 2005 were in families classified as homeless (PIR 2005). </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Head Start Undercount</a:t>
            </a:r>
            <a:endParaRPr lang="en-US"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US" sz="4500" dirty="0" smtClean="0">
                <a:latin typeface="Times New Roman" pitchFamily="18" charset="0"/>
                <a:cs typeface="Times New Roman" pitchFamily="18" charset="0"/>
              </a:rPr>
              <a:t>Survey Data</a:t>
            </a:r>
            <a:endParaRPr lang="en-US" sz="4500" dirty="0">
              <a:latin typeface="Times New Roman" pitchFamily="18" charset="0"/>
              <a:cs typeface="Times New Roman" pitchFamily="18" charset="0"/>
            </a:endParaRPr>
          </a:p>
        </p:txBody>
      </p:sp>
      <p:sp>
        <p:nvSpPr>
          <p:cNvPr id="4" name="Content Placeholder 2"/>
          <p:cNvSpPr>
            <a:spLocks noGrp="1"/>
          </p:cNvSpPr>
          <p:nvPr>
            <p:ph idx="1"/>
          </p:nvPr>
        </p:nvSpPr>
        <p:spPr>
          <a:xfrm>
            <a:off x="228600" y="914400"/>
            <a:ext cx="8382000" cy="5257800"/>
          </a:xfrm>
        </p:spPr>
        <p:txBody>
          <a:bodyPr>
            <a:normAutofit/>
          </a:bodyPr>
          <a:lstStyle/>
          <a:p>
            <a:r>
              <a:rPr lang="en-US" sz="2400" dirty="0" smtClean="0">
                <a:latin typeface="Times New Roman" pitchFamily="18" charset="0"/>
                <a:cs typeface="Times New Roman" pitchFamily="18" charset="0"/>
              </a:rPr>
              <a:t>Survey data often undercounts Head Start enrollment which presents a challenge to researchers and policy makers who are trying to better understand the needs of low-income families. </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Parents may not know if their child is enrolled in a Head Start program, especially if the program does not explicitly use Head Start in it’s title. </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ea typeface="Arial Unicode MS" pitchFamily="34" charset="-128"/>
                <a:cs typeface="Times New Roman" pitchFamily="18" charset="0"/>
              </a:rPr>
              <a:t>Parents may also not consider Head Start, which is often located within school buildings, a child care arrangement.</a:t>
            </a:r>
          </a:p>
          <a:p>
            <a:pPr>
              <a:buNone/>
            </a:pPr>
            <a:endParaRPr lang="en-US" sz="2400" dirty="0" smtClean="0">
              <a:latin typeface="Times New Roman" pitchFamily="18" charset="0"/>
              <a:ea typeface="Arial Unicode MS" pitchFamily="34" charset="-128"/>
              <a:cs typeface="Times New Roman" pitchFamily="18" charset="0"/>
            </a:endParaRPr>
          </a:p>
          <a:p>
            <a:r>
              <a:rPr lang="en-US" sz="2400" dirty="0" smtClean="0">
                <a:latin typeface="Times New Roman" pitchFamily="18" charset="0"/>
                <a:ea typeface="Arial Unicode MS" pitchFamily="34" charset="-128"/>
                <a:cs typeface="Times New Roman" pitchFamily="18" charset="0"/>
              </a:rPr>
              <a:t>Money for Head Start flows through centers and not people.</a:t>
            </a:r>
          </a:p>
          <a:p>
            <a:endParaRPr lang="en-US" sz="2400" dirty="0" smtClean="0">
              <a:latin typeface="Times New Roman" pitchFamily="18" charset="0"/>
              <a:ea typeface="Arial Unicode MS" pitchFamily="34" charset="-128"/>
              <a:cs typeface="Times New Roman" pitchFamily="18" charset="0"/>
            </a:endParaRPr>
          </a:p>
          <a:p>
            <a:pPr>
              <a:buNone/>
            </a:pPr>
            <a:endParaRPr lang="en-US" sz="24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4149</TotalTime>
  <Words>1944</Words>
  <Application>Microsoft Office PowerPoint</Application>
  <PresentationFormat>On-screen Show (4:3)</PresentationFormat>
  <Paragraphs>188</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Who’s in Head Start? Estimating Head Start Enrollment with the ACS, CPS, and SIPP</vt:lpstr>
      <vt:lpstr>Introduction </vt:lpstr>
      <vt:lpstr>Head Start</vt:lpstr>
      <vt:lpstr>Criteria for Head Start Eligibility</vt:lpstr>
      <vt:lpstr>PowerPoint Presentation</vt:lpstr>
      <vt:lpstr>Characteristics of Head Start Children</vt:lpstr>
      <vt:lpstr>PowerPoint Presentation</vt:lpstr>
      <vt:lpstr>Head Start Undercount</vt:lpstr>
      <vt:lpstr>Survey Data</vt:lpstr>
      <vt:lpstr>PowerPoint Presentation</vt:lpstr>
      <vt:lpstr>Criteria used to produce Head Start Estimates </vt:lpstr>
      <vt:lpstr>PowerPoint Presentation</vt:lpstr>
      <vt:lpstr>Estimating the Count</vt:lpstr>
      <vt:lpstr>Figure 1. Estimated Head Start Enrollment, 2005 CPS (age = 3 or 4, in poverty, enrolled in nursery/preschool)</vt:lpstr>
      <vt:lpstr>PowerPoint Presentation</vt:lpstr>
      <vt:lpstr>Figure 2. Estimated Head Start Enrollment, 2005 ACS (age = 3 or 4, in poverty, enrolled in nursery/preschool)</vt:lpstr>
      <vt:lpstr>PowerPoint Presentation</vt:lpstr>
      <vt:lpstr>PowerPoint Presentation</vt:lpstr>
      <vt:lpstr>Figure 4. Estimated Head Start Enrollment, SIPP 2005 </vt:lpstr>
      <vt:lpstr>Figure 5. Comparison of SIPP, Estimated SIPP, and Administrative Head Start Data by Race and Hispanic Origin </vt:lpstr>
      <vt:lpstr>Figure 6. Comparison of SIPP, Estimated SIPP, and Administrative Head Start Data by Poverty Status</vt:lpstr>
      <vt:lpstr>PowerPoint Presentation</vt:lpstr>
      <vt:lpstr>Conclusions </vt:lpstr>
      <vt:lpstr>Summary</vt:lpstr>
      <vt:lpstr>PowerPoint Presentation</vt:lpstr>
      <vt:lpstr>Discussion and Future Steps</vt:lpstr>
      <vt:lpstr>PowerPoint Presentation</vt:lpstr>
      <vt:lpstr>Contact Information</vt:lpstr>
    </vt:vector>
  </TitlesOfParts>
  <Company>U.S. Department of 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 in Head Start? Estimating Head Start Enrollment with the ACS, CPS, and SIPP</dc:title>
  <dc:creator>U.S. Census Bureau</dc:creator>
  <cp:lastModifiedBy>Laura K Yax</cp:lastModifiedBy>
  <cp:revision>452</cp:revision>
  <dcterms:created xsi:type="dcterms:W3CDTF">2011-01-11T17:28:28Z</dcterms:created>
  <dcterms:modified xsi:type="dcterms:W3CDTF">2014-05-12T13:31:00Z</dcterms:modified>
</cp:coreProperties>
</file>