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91" r:id="rId4"/>
    <p:sldMasterId id="2147484013" r:id="rId5"/>
  </p:sldMasterIdLst>
  <p:notesMasterIdLst>
    <p:notesMasterId r:id="rId34"/>
  </p:notesMasterIdLst>
  <p:handoutMasterIdLst>
    <p:handoutMasterId r:id="rId35"/>
  </p:handoutMasterIdLst>
  <p:sldIdLst>
    <p:sldId id="660" r:id="rId6"/>
    <p:sldId id="719" r:id="rId7"/>
    <p:sldId id="716" r:id="rId8"/>
    <p:sldId id="699" r:id="rId9"/>
    <p:sldId id="702" r:id="rId10"/>
    <p:sldId id="684" r:id="rId11"/>
    <p:sldId id="697" r:id="rId12"/>
    <p:sldId id="720" r:id="rId13"/>
    <p:sldId id="721" r:id="rId14"/>
    <p:sldId id="722" r:id="rId15"/>
    <p:sldId id="724" r:id="rId16"/>
    <p:sldId id="726" r:id="rId17"/>
    <p:sldId id="725" r:id="rId18"/>
    <p:sldId id="662" r:id="rId19"/>
    <p:sldId id="665" r:id="rId20"/>
    <p:sldId id="687" r:id="rId21"/>
    <p:sldId id="715" r:id="rId22"/>
    <p:sldId id="717" r:id="rId23"/>
    <p:sldId id="276" r:id="rId24"/>
    <p:sldId id="265" r:id="rId25"/>
    <p:sldId id="272" r:id="rId26"/>
    <p:sldId id="718" r:id="rId27"/>
    <p:sldId id="672" r:id="rId28"/>
    <p:sldId id="664" r:id="rId29"/>
    <p:sldId id="658" r:id="rId30"/>
    <p:sldId id="673" r:id="rId31"/>
    <p:sldId id="675" r:id="rId32"/>
    <p:sldId id="723" r:id="rId33"/>
  </p:sldIdLst>
  <p:sldSz cx="12192000" cy="6858000"/>
  <p:notesSz cx="6985000" cy="9283700"/>
  <p:defaultTextStyle>
    <a:defPPr>
      <a:defRPr lang="en-US"/>
    </a:defPPr>
    <a:lvl1pPr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1pPr>
    <a:lvl2pPr marL="4572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2pPr>
    <a:lvl3pPr marL="9144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3pPr>
    <a:lvl4pPr marL="13716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4pPr>
    <a:lvl5pPr marL="18288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5pPr>
    <a:lvl6pPr marL="2286000" algn="l" defTabSz="914400" rtl="0" eaLnBrk="1" latinLnBrk="0" hangingPunct="1">
      <a:defRPr kern="1200">
        <a:solidFill>
          <a:schemeClr val="tx1"/>
        </a:solidFill>
        <a:latin typeface="Arial" charset="0"/>
        <a:ea typeface="ヒラギノ角ゴ Pro W3" pitchFamily="1" charset="-128"/>
        <a:cs typeface="+mn-cs"/>
      </a:defRPr>
    </a:lvl6pPr>
    <a:lvl7pPr marL="2743200" algn="l" defTabSz="914400" rtl="0" eaLnBrk="1" latinLnBrk="0" hangingPunct="1">
      <a:defRPr kern="1200">
        <a:solidFill>
          <a:schemeClr val="tx1"/>
        </a:solidFill>
        <a:latin typeface="Arial" charset="0"/>
        <a:ea typeface="ヒラギノ角ゴ Pro W3" pitchFamily="1" charset="-128"/>
        <a:cs typeface="+mn-cs"/>
      </a:defRPr>
    </a:lvl7pPr>
    <a:lvl8pPr marL="3200400" algn="l" defTabSz="914400" rtl="0" eaLnBrk="1" latinLnBrk="0" hangingPunct="1">
      <a:defRPr kern="1200">
        <a:solidFill>
          <a:schemeClr val="tx1"/>
        </a:solidFill>
        <a:latin typeface="Arial" charset="0"/>
        <a:ea typeface="ヒラギノ角ゴ Pro W3" pitchFamily="1" charset="-128"/>
        <a:cs typeface="+mn-cs"/>
      </a:defRPr>
    </a:lvl8pPr>
    <a:lvl9pPr marL="3657600" algn="l" defTabSz="914400" rtl="0" eaLnBrk="1" latinLnBrk="0" hangingPunct="1">
      <a:defRPr kern="1200">
        <a:solidFill>
          <a:schemeClr val="tx1"/>
        </a:solidFill>
        <a:latin typeface="Arial" charset="0"/>
        <a:ea typeface="ヒラギノ角ゴ Pro W3" pitchFamily="1" charset="-128"/>
        <a:cs typeface="+mn-cs"/>
      </a:defRPr>
    </a:lvl9pPr>
  </p:defaultTextStyle>
  <p:extLst>
    <p:ext uri="{EFAFB233-063F-42B5-8137-9DF3F51BA10A}">
      <p15:sldGuideLst xmlns:p15="http://schemas.microsoft.com/office/powerpoint/2012/main">
        <p15:guide id="1" orient="horz" pos="473" userDrawn="1">
          <p15:clr>
            <a:srgbClr val="A4A3A4"/>
          </p15:clr>
        </p15:guide>
        <p15:guide id="2" pos="3840" userDrawn="1">
          <p15:clr>
            <a:srgbClr val="A4A3A4"/>
          </p15:clr>
        </p15:guide>
        <p15:guide id="3" orient="horz" pos="8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264A"/>
    <a:srgbClr val="00A3E0"/>
    <a:srgbClr val="D0DF00"/>
    <a:srgbClr val="C4A05A"/>
    <a:srgbClr val="B0008E"/>
    <a:srgbClr val="EA7600"/>
    <a:srgbClr val="CE0E2D"/>
    <a:srgbClr val="0A347E"/>
    <a:srgbClr val="3EB2C7"/>
    <a:srgbClr val="E7E9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60"/>
    <p:restoredTop sz="67717"/>
  </p:normalViewPr>
  <p:slideViewPr>
    <p:cSldViewPr snapToGrid="0">
      <p:cViewPr varScale="1">
        <p:scale>
          <a:sx n="120" d="100"/>
          <a:sy n="120" d="100"/>
        </p:scale>
        <p:origin x="504" y="176"/>
      </p:cViewPr>
      <p:guideLst>
        <p:guide orient="horz" pos="473"/>
        <p:guide pos="3840"/>
        <p:guide orient="horz" pos="816"/>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B463CB-1848-3A47-9D77-C210D17D03E2}"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n-US"/>
        </a:p>
      </dgm:t>
    </dgm:pt>
    <dgm:pt modelId="{FC8BF26F-4B76-5840-89A5-28D016264274}">
      <dgm:prSet phldrT="[Text]"/>
      <dgm:spPr/>
      <dgm:t>
        <a:bodyPr/>
        <a:lstStyle/>
        <a:p>
          <a:r>
            <a:rPr lang="en-US"/>
            <a:t>AJR: Applied Justice Research</a:t>
          </a:r>
        </a:p>
      </dgm:t>
    </dgm:pt>
    <dgm:pt modelId="{D8BB619A-8DBB-6A4A-875A-4F09B9B0A38C}" type="parTrans" cxnId="{95CAE0C9-577C-CC45-907F-9CEF5660F30A}">
      <dgm:prSet/>
      <dgm:spPr/>
      <dgm:t>
        <a:bodyPr/>
        <a:lstStyle/>
        <a:p>
          <a:endParaRPr lang="en-US"/>
        </a:p>
      </dgm:t>
    </dgm:pt>
    <dgm:pt modelId="{64A83533-073A-C744-818C-2DF0130B1F6C}" type="sibTrans" cxnId="{95CAE0C9-577C-CC45-907F-9CEF5660F30A}">
      <dgm:prSet/>
      <dgm:spPr/>
      <dgm:t>
        <a:bodyPr/>
        <a:lstStyle/>
        <a:p>
          <a:endParaRPr lang="en-US"/>
        </a:p>
      </dgm:t>
    </dgm:pt>
    <dgm:pt modelId="{04F54620-F58D-0648-8FF6-C06E054AE099}">
      <dgm:prSet phldrT="[Text]"/>
      <dgm:spPr/>
      <dgm:t>
        <a:bodyPr/>
        <a:lstStyle/>
        <a:p>
          <a:r>
            <a:rPr lang="en-US"/>
            <a:t>DSDS: Division for Statistical and Data Sciences </a:t>
          </a:r>
        </a:p>
      </dgm:t>
    </dgm:pt>
    <dgm:pt modelId="{0B37CA2B-9186-A44D-A247-E80ABFD95ABA}" type="parTrans" cxnId="{BC731768-0CAA-0843-B57A-F0CE81A0404A}">
      <dgm:prSet/>
      <dgm:spPr/>
      <dgm:t>
        <a:bodyPr/>
        <a:lstStyle/>
        <a:p>
          <a:endParaRPr lang="en-US"/>
        </a:p>
      </dgm:t>
    </dgm:pt>
    <dgm:pt modelId="{4EF37B01-AD36-CF49-84B2-9F528668AE95}" type="sibTrans" cxnId="{BC731768-0CAA-0843-B57A-F0CE81A0404A}">
      <dgm:prSet/>
      <dgm:spPr/>
      <dgm:t>
        <a:bodyPr/>
        <a:lstStyle/>
        <a:p>
          <a:endParaRPr lang="en-US"/>
        </a:p>
      </dgm:t>
    </dgm:pt>
    <dgm:pt modelId="{D0FF451C-E113-3849-A547-BC0597D31D2A}">
      <dgm:prSet phldrT="[Text]"/>
      <dgm:spPr/>
      <dgm:t>
        <a:bodyPr/>
        <a:lstStyle/>
        <a:p>
          <a:r>
            <a:rPr lang="en-US"/>
            <a:t>CDS: Center for Data Science </a:t>
          </a:r>
        </a:p>
      </dgm:t>
    </dgm:pt>
    <dgm:pt modelId="{4E5CBAF8-1BE6-184E-912A-7ACAD997BA8C}" type="parTrans" cxnId="{7583987A-DE01-534A-9FC7-A53173C726F0}">
      <dgm:prSet/>
      <dgm:spPr/>
      <dgm:t>
        <a:bodyPr/>
        <a:lstStyle/>
        <a:p>
          <a:endParaRPr lang="en-US"/>
        </a:p>
      </dgm:t>
    </dgm:pt>
    <dgm:pt modelId="{08AACF65-ED49-124C-BE64-BE2A79319D17}" type="sibTrans" cxnId="{7583987A-DE01-534A-9FC7-A53173C726F0}">
      <dgm:prSet/>
      <dgm:spPr/>
      <dgm:t>
        <a:bodyPr/>
        <a:lstStyle/>
        <a:p>
          <a:endParaRPr lang="en-US"/>
        </a:p>
      </dgm:t>
    </dgm:pt>
    <dgm:pt modelId="{3F1AD801-8562-1647-8AC6-C071B578C77F}">
      <dgm:prSet/>
      <dgm:spPr/>
      <dgm:t>
        <a:bodyPr/>
        <a:lstStyle/>
        <a:p>
          <a:r>
            <a:rPr lang="en-US"/>
            <a:t>Client Relationship &amp; Client Management</a:t>
          </a:r>
        </a:p>
      </dgm:t>
    </dgm:pt>
    <dgm:pt modelId="{D91DC731-698D-7745-A5D5-1197C70AE4A2}" type="parTrans" cxnId="{89F67CCF-CE01-4042-B270-61893AFFA934}">
      <dgm:prSet/>
      <dgm:spPr/>
      <dgm:t>
        <a:bodyPr/>
        <a:lstStyle/>
        <a:p>
          <a:endParaRPr lang="en-US"/>
        </a:p>
      </dgm:t>
    </dgm:pt>
    <dgm:pt modelId="{06E86A5A-74AB-2541-A2AE-AF01476D5DAF}" type="sibTrans" cxnId="{89F67CCF-CE01-4042-B270-61893AFFA934}">
      <dgm:prSet/>
      <dgm:spPr/>
      <dgm:t>
        <a:bodyPr/>
        <a:lstStyle/>
        <a:p>
          <a:endParaRPr lang="en-US"/>
        </a:p>
      </dgm:t>
    </dgm:pt>
    <dgm:pt modelId="{40EEC895-EBA3-B448-9548-28C9C54C4566}">
      <dgm:prSet/>
      <dgm:spPr/>
      <dgm:t>
        <a:bodyPr/>
        <a:lstStyle/>
        <a:p>
          <a:r>
            <a:rPr lang="en-US"/>
            <a:t>RCD: Research Computing Division</a:t>
          </a:r>
        </a:p>
      </dgm:t>
    </dgm:pt>
    <dgm:pt modelId="{DA110367-3E0C-BE43-81A0-D83A8D167513}" type="parTrans" cxnId="{0A351BD3-8848-7542-B40A-BC61F6650795}">
      <dgm:prSet/>
      <dgm:spPr/>
      <dgm:t>
        <a:bodyPr/>
        <a:lstStyle/>
        <a:p>
          <a:endParaRPr lang="en-US"/>
        </a:p>
      </dgm:t>
    </dgm:pt>
    <dgm:pt modelId="{7D1B2481-C7E0-A347-B665-68BE16BF7E54}" type="sibTrans" cxnId="{0A351BD3-8848-7542-B40A-BC61F6650795}">
      <dgm:prSet/>
      <dgm:spPr/>
      <dgm:t>
        <a:bodyPr/>
        <a:lstStyle/>
        <a:p>
          <a:endParaRPr lang="en-US"/>
        </a:p>
      </dgm:t>
    </dgm:pt>
    <dgm:pt modelId="{182203CA-0AFA-DC49-98E4-FBB1571BB14D}">
      <dgm:prSet/>
      <dgm:spPr/>
      <dgm:t>
        <a:bodyPr/>
        <a:lstStyle/>
        <a:p>
          <a:r>
            <a:rPr lang="en-US"/>
            <a:t>Domain Expertise</a:t>
          </a:r>
        </a:p>
      </dgm:t>
    </dgm:pt>
    <dgm:pt modelId="{BC887414-7C83-3E47-9C20-8EE1BBB6B66B}" type="parTrans" cxnId="{659CB47C-A74A-274F-9EF2-72D8B00CDC0A}">
      <dgm:prSet/>
      <dgm:spPr/>
      <dgm:t>
        <a:bodyPr/>
        <a:lstStyle/>
        <a:p>
          <a:endParaRPr lang="en-US"/>
        </a:p>
      </dgm:t>
    </dgm:pt>
    <dgm:pt modelId="{5BBF9CE2-E6B5-F74B-977B-00992D1CA7E7}" type="sibTrans" cxnId="{659CB47C-A74A-274F-9EF2-72D8B00CDC0A}">
      <dgm:prSet/>
      <dgm:spPr/>
      <dgm:t>
        <a:bodyPr/>
        <a:lstStyle/>
        <a:p>
          <a:endParaRPr lang="en-US"/>
        </a:p>
      </dgm:t>
    </dgm:pt>
    <dgm:pt modelId="{040C9C3C-C461-4F4E-98B0-031963505C78}">
      <dgm:prSet/>
      <dgm:spPr/>
      <dgm:t>
        <a:bodyPr/>
        <a:lstStyle/>
        <a:p>
          <a:r>
            <a:rPr lang="en-US"/>
            <a:t>Social Statistics Expertise</a:t>
          </a:r>
        </a:p>
      </dgm:t>
    </dgm:pt>
    <dgm:pt modelId="{EABFDB85-7649-8941-8423-23459795C080}" type="parTrans" cxnId="{D1D6BB1B-D15A-324B-9D0C-B74F4C949083}">
      <dgm:prSet/>
      <dgm:spPr/>
      <dgm:t>
        <a:bodyPr/>
        <a:lstStyle/>
        <a:p>
          <a:endParaRPr lang="en-US"/>
        </a:p>
      </dgm:t>
    </dgm:pt>
    <dgm:pt modelId="{3E6B27FF-44E3-D24F-BAFE-A77748BBBF49}" type="sibTrans" cxnId="{D1D6BB1B-D15A-324B-9D0C-B74F4C949083}">
      <dgm:prSet/>
      <dgm:spPr/>
      <dgm:t>
        <a:bodyPr/>
        <a:lstStyle/>
        <a:p>
          <a:endParaRPr lang="en-US"/>
        </a:p>
      </dgm:t>
    </dgm:pt>
    <dgm:pt modelId="{C5E27FCA-8DAE-004B-85AF-4AFF3A8FFF37}">
      <dgm:prSet/>
      <dgm:spPr/>
      <dgm:t>
        <a:bodyPr/>
        <a:lstStyle/>
        <a:p>
          <a:r>
            <a:rPr lang="en-US"/>
            <a:t>Computing Estimates</a:t>
          </a:r>
        </a:p>
      </dgm:t>
    </dgm:pt>
    <dgm:pt modelId="{970872D7-87FE-0641-880F-CE8B9E94D6D6}" type="parTrans" cxnId="{EF33B5B7-C47D-E846-8F59-FAC929C4B575}">
      <dgm:prSet/>
      <dgm:spPr/>
      <dgm:t>
        <a:bodyPr/>
        <a:lstStyle/>
        <a:p>
          <a:endParaRPr lang="en-US"/>
        </a:p>
      </dgm:t>
    </dgm:pt>
    <dgm:pt modelId="{E2BDB621-9FB3-664E-9266-818DF645B5D2}" type="sibTrans" cxnId="{EF33B5B7-C47D-E846-8F59-FAC929C4B575}">
      <dgm:prSet/>
      <dgm:spPr/>
      <dgm:t>
        <a:bodyPr/>
        <a:lstStyle/>
        <a:p>
          <a:endParaRPr lang="en-US"/>
        </a:p>
      </dgm:t>
    </dgm:pt>
    <dgm:pt modelId="{3FC2F383-B449-5D49-81DC-CAFB767DAD55}">
      <dgm:prSet/>
      <dgm:spPr/>
      <dgm:t>
        <a:bodyPr/>
        <a:lstStyle/>
        <a:p>
          <a:r>
            <a:rPr lang="en-US"/>
            <a:t>Data Visualization Expertise</a:t>
          </a:r>
        </a:p>
      </dgm:t>
    </dgm:pt>
    <dgm:pt modelId="{B0687BB4-F6FF-1B43-A0AA-C3C630A71836}" type="parTrans" cxnId="{3D5AAA52-1F70-9D45-A71A-AEA4E6F832A2}">
      <dgm:prSet/>
      <dgm:spPr/>
      <dgm:t>
        <a:bodyPr/>
        <a:lstStyle/>
        <a:p>
          <a:endParaRPr lang="en-US"/>
        </a:p>
      </dgm:t>
    </dgm:pt>
    <dgm:pt modelId="{165F2D4A-35F4-B74E-99A3-C9F2E262C873}" type="sibTrans" cxnId="{3D5AAA52-1F70-9D45-A71A-AEA4E6F832A2}">
      <dgm:prSet/>
      <dgm:spPr/>
      <dgm:t>
        <a:bodyPr/>
        <a:lstStyle/>
        <a:p>
          <a:endParaRPr lang="en-US"/>
        </a:p>
      </dgm:t>
    </dgm:pt>
    <dgm:pt modelId="{699CE650-C4CB-3A42-8618-5293E7EFEDB5}">
      <dgm:prSet/>
      <dgm:spPr/>
      <dgm:t>
        <a:bodyPr/>
        <a:lstStyle/>
        <a:p>
          <a:r>
            <a:rPr lang="en-US"/>
            <a:t>Prototyping, Web Application &amp; Dashboard Development</a:t>
          </a:r>
        </a:p>
      </dgm:t>
    </dgm:pt>
    <dgm:pt modelId="{B3A375CB-3F8E-4044-AC91-CAE9982896B8}" type="parTrans" cxnId="{8ADFB466-BF5D-6A44-A411-E4048DEC18C0}">
      <dgm:prSet/>
      <dgm:spPr/>
      <dgm:t>
        <a:bodyPr/>
        <a:lstStyle/>
        <a:p>
          <a:endParaRPr lang="en-US"/>
        </a:p>
      </dgm:t>
    </dgm:pt>
    <dgm:pt modelId="{16046F94-3036-1844-9DEA-5C2D4C97C4F5}" type="sibTrans" cxnId="{8ADFB466-BF5D-6A44-A411-E4048DEC18C0}">
      <dgm:prSet/>
      <dgm:spPr/>
      <dgm:t>
        <a:bodyPr/>
        <a:lstStyle/>
        <a:p>
          <a:endParaRPr lang="en-US"/>
        </a:p>
      </dgm:t>
    </dgm:pt>
    <dgm:pt modelId="{0AB09E41-75C5-0049-84B3-1DE6AA658576}">
      <dgm:prSet/>
      <dgm:spPr/>
      <dgm:t>
        <a:bodyPr/>
        <a:lstStyle/>
        <a:p>
          <a:r>
            <a:rPr lang="en-US"/>
            <a:t>Web &amp; Application Development Expertise</a:t>
          </a:r>
        </a:p>
      </dgm:t>
    </dgm:pt>
    <dgm:pt modelId="{999808E7-9DE6-7542-B6D3-77370BF2A968}" type="parTrans" cxnId="{B7759A36-A284-2145-B7F8-9BD27622595B}">
      <dgm:prSet/>
      <dgm:spPr/>
      <dgm:t>
        <a:bodyPr/>
        <a:lstStyle/>
        <a:p>
          <a:endParaRPr lang="en-US"/>
        </a:p>
      </dgm:t>
    </dgm:pt>
    <dgm:pt modelId="{8CC8BA27-AD54-424D-ACD1-39C99D58BB74}" type="sibTrans" cxnId="{B7759A36-A284-2145-B7F8-9BD27622595B}">
      <dgm:prSet/>
      <dgm:spPr/>
      <dgm:t>
        <a:bodyPr/>
        <a:lstStyle/>
        <a:p>
          <a:endParaRPr lang="en-US"/>
        </a:p>
      </dgm:t>
    </dgm:pt>
    <dgm:pt modelId="{758FF302-0701-6847-A00E-3BC155CB9FD1}">
      <dgm:prSet/>
      <dgm:spPr/>
      <dgm:t>
        <a:bodyPr/>
        <a:lstStyle/>
        <a:p>
          <a:r>
            <a:rPr lang="en-US"/>
            <a:t>Product Packaging, Validation &amp; Deployment Documentation</a:t>
          </a:r>
        </a:p>
      </dgm:t>
    </dgm:pt>
    <dgm:pt modelId="{52AC706F-0B69-7144-8DF6-3A9508028C19}" type="parTrans" cxnId="{027DBEA9-4DB5-E14D-8BAF-46641E53A49B}">
      <dgm:prSet/>
      <dgm:spPr/>
      <dgm:t>
        <a:bodyPr/>
        <a:lstStyle/>
        <a:p>
          <a:endParaRPr lang="en-US"/>
        </a:p>
      </dgm:t>
    </dgm:pt>
    <dgm:pt modelId="{E38EEDA7-7B77-9D4E-B16F-862BCF0AFBA2}" type="sibTrans" cxnId="{027DBEA9-4DB5-E14D-8BAF-46641E53A49B}">
      <dgm:prSet/>
      <dgm:spPr/>
      <dgm:t>
        <a:bodyPr/>
        <a:lstStyle/>
        <a:p>
          <a:endParaRPr lang="en-US"/>
        </a:p>
      </dgm:t>
    </dgm:pt>
    <dgm:pt modelId="{F74EBDE3-3B84-194D-A533-D81706749C97}" type="pres">
      <dgm:prSet presAssocID="{8EB463CB-1848-3A47-9D77-C210D17D03E2}" presName="linear" presStyleCnt="0">
        <dgm:presLayoutVars>
          <dgm:dir/>
          <dgm:animLvl val="lvl"/>
          <dgm:resizeHandles val="exact"/>
        </dgm:presLayoutVars>
      </dgm:prSet>
      <dgm:spPr/>
    </dgm:pt>
    <dgm:pt modelId="{1449513D-DF79-0D47-B8E1-056B2AAEB3A4}" type="pres">
      <dgm:prSet presAssocID="{FC8BF26F-4B76-5840-89A5-28D016264274}" presName="parentLin" presStyleCnt="0"/>
      <dgm:spPr/>
    </dgm:pt>
    <dgm:pt modelId="{FB017253-8A07-764E-963E-D7B1DFF37781}" type="pres">
      <dgm:prSet presAssocID="{FC8BF26F-4B76-5840-89A5-28D016264274}" presName="parentLeftMargin" presStyleLbl="node1" presStyleIdx="0" presStyleCnt="4"/>
      <dgm:spPr/>
    </dgm:pt>
    <dgm:pt modelId="{F52FD074-DBEC-3147-9234-7A0398A2633F}" type="pres">
      <dgm:prSet presAssocID="{FC8BF26F-4B76-5840-89A5-28D016264274}" presName="parentText" presStyleLbl="node1" presStyleIdx="0" presStyleCnt="4" custScaleX="93187">
        <dgm:presLayoutVars>
          <dgm:chMax val="0"/>
          <dgm:bulletEnabled val="1"/>
        </dgm:presLayoutVars>
      </dgm:prSet>
      <dgm:spPr/>
    </dgm:pt>
    <dgm:pt modelId="{9FF01E52-11AB-5048-9E97-10475332B6AA}" type="pres">
      <dgm:prSet presAssocID="{FC8BF26F-4B76-5840-89A5-28D016264274}" presName="negativeSpace" presStyleCnt="0"/>
      <dgm:spPr/>
    </dgm:pt>
    <dgm:pt modelId="{10E914F3-ABCB-EC41-9E40-02C35410EA81}" type="pres">
      <dgm:prSet presAssocID="{FC8BF26F-4B76-5840-89A5-28D016264274}" presName="childText" presStyleLbl="conFgAcc1" presStyleIdx="0" presStyleCnt="4">
        <dgm:presLayoutVars>
          <dgm:bulletEnabled val="1"/>
        </dgm:presLayoutVars>
      </dgm:prSet>
      <dgm:spPr/>
    </dgm:pt>
    <dgm:pt modelId="{742D7CDA-D62D-AB49-BA40-BB0592B6CD02}" type="pres">
      <dgm:prSet presAssocID="{64A83533-073A-C744-818C-2DF0130B1F6C}" presName="spaceBetweenRectangles" presStyleCnt="0"/>
      <dgm:spPr/>
    </dgm:pt>
    <dgm:pt modelId="{E9E07B6B-BCD3-D440-BA13-1E067C09BF92}" type="pres">
      <dgm:prSet presAssocID="{04F54620-F58D-0648-8FF6-C06E054AE099}" presName="parentLin" presStyleCnt="0"/>
      <dgm:spPr/>
    </dgm:pt>
    <dgm:pt modelId="{A3A70B34-D85C-444E-972B-24D168A83730}" type="pres">
      <dgm:prSet presAssocID="{04F54620-F58D-0648-8FF6-C06E054AE099}" presName="parentLeftMargin" presStyleLbl="node1" presStyleIdx="0" presStyleCnt="4"/>
      <dgm:spPr/>
    </dgm:pt>
    <dgm:pt modelId="{9CC125CE-B0FF-6D45-A713-2C222AD8AF12}" type="pres">
      <dgm:prSet presAssocID="{04F54620-F58D-0648-8FF6-C06E054AE099}" presName="parentText" presStyleLbl="node1" presStyleIdx="1" presStyleCnt="4" custScaleX="93187">
        <dgm:presLayoutVars>
          <dgm:chMax val="0"/>
          <dgm:bulletEnabled val="1"/>
        </dgm:presLayoutVars>
      </dgm:prSet>
      <dgm:spPr/>
    </dgm:pt>
    <dgm:pt modelId="{B348D98B-92B4-FD4A-B08E-5400399D43F8}" type="pres">
      <dgm:prSet presAssocID="{04F54620-F58D-0648-8FF6-C06E054AE099}" presName="negativeSpace" presStyleCnt="0"/>
      <dgm:spPr/>
    </dgm:pt>
    <dgm:pt modelId="{20458CA3-3D54-234D-AC40-8EF14DF6D81F}" type="pres">
      <dgm:prSet presAssocID="{04F54620-F58D-0648-8FF6-C06E054AE099}" presName="childText" presStyleLbl="conFgAcc1" presStyleIdx="1" presStyleCnt="4">
        <dgm:presLayoutVars>
          <dgm:bulletEnabled val="1"/>
        </dgm:presLayoutVars>
      </dgm:prSet>
      <dgm:spPr/>
    </dgm:pt>
    <dgm:pt modelId="{410A8EF2-A966-2D4F-AF2B-F33100E0B147}" type="pres">
      <dgm:prSet presAssocID="{4EF37B01-AD36-CF49-84B2-9F528668AE95}" presName="spaceBetweenRectangles" presStyleCnt="0"/>
      <dgm:spPr/>
    </dgm:pt>
    <dgm:pt modelId="{0CCF7D1C-5402-B44D-8853-AB0A2C8CFC5E}" type="pres">
      <dgm:prSet presAssocID="{D0FF451C-E113-3849-A547-BC0597D31D2A}" presName="parentLin" presStyleCnt="0"/>
      <dgm:spPr/>
    </dgm:pt>
    <dgm:pt modelId="{9D81FA25-CFE8-3D41-91C4-060F857B7795}" type="pres">
      <dgm:prSet presAssocID="{D0FF451C-E113-3849-A547-BC0597D31D2A}" presName="parentLeftMargin" presStyleLbl="node1" presStyleIdx="1" presStyleCnt="4"/>
      <dgm:spPr/>
    </dgm:pt>
    <dgm:pt modelId="{D31939EC-94DE-CE4E-A039-B8A6D7555D22}" type="pres">
      <dgm:prSet presAssocID="{D0FF451C-E113-3849-A547-BC0597D31D2A}" presName="parentText" presStyleLbl="node1" presStyleIdx="2" presStyleCnt="4" custScaleX="93187">
        <dgm:presLayoutVars>
          <dgm:chMax val="0"/>
          <dgm:bulletEnabled val="1"/>
        </dgm:presLayoutVars>
      </dgm:prSet>
      <dgm:spPr/>
    </dgm:pt>
    <dgm:pt modelId="{9B3C44CC-447D-274C-BD6B-A3672C7F0BBB}" type="pres">
      <dgm:prSet presAssocID="{D0FF451C-E113-3849-A547-BC0597D31D2A}" presName="negativeSpace" presStyleCnt="0"/>
      <dgm:spPr/>
    </dgm:pt>
    <dgm:pt modelId="{594AF47F-1FDF-9245-8EDE-BB8BF1E31739}" type="pres">
      <dgm:prSet presAssocID="{D0FF451C-E113-3849-A547-BC0597D31D2A}" presName="childText" presStyleLbl="conFgAcc1" presStyleIdx="2" presStyleCnt="4">
        <dgm:presLayoutVars>
          <dgm:bulletEnabled val="1"/>
        </dgm:presLayoutVars>
      </dgm:prSet>
      <dgm:spPr/>
    </dgm:pt>
    <dgm:pt modelId="{4C7ABFC4-790D-E449-AD26-36C91FA7DDE1}" type="pres">
      <dgm:prSet presAssocID="{08AACF65-ED49-124C-BE64-BE2A79319D17}" presName="spaceBetweenRectangles" presStyleCnt="0"/>
      <dgm:spPr/>
    </dgm:pt>
    <dgm:pt modelId="{3EEECBC8-9248-3245-9E5E-26CB82A6105D}" type="pres">
      <dgm:prSet presAssocID="{40EEC895-EBA3-B448-9548-28C9C54C4566}" presName="parentLin" presStyleCnt="0"/>
      <dgm:spPr/>
    </dgm:pt>
    <dgm:pt modelId="{54ABDA65-61CB-DB45-BE17-80A5E2F31122}" type="pres">
      <dgm:prSet presAssocID="{40EEC895-EBA3-B448-9548-28C9C54C4566}" presName="parentLeftMargin" presStyleLbl="node1" presStyleIdx="2" presStyleCnt="4"/>
      <dgm:spPr/>
    </dgm:pt>
    <dgm:pt modelId="{2C3E21B9-9ACD-DF4F-9DD1-803C3B7C0D7E}" type="pres">
      <dgm:prSet presAssocID="{40EEC895-EBA3-B448-9548-28C9C54C4566}" presName="parentText" presStyleLbl="node1" presStyleIdx="3" presStyleCnt="4" custScaleX="93187">
        <dgm:presLayoutVars>
          <dgm:chMax val="0"/>
          <dgm:bulletEnabled val="1"/>
        </dgm:presLayoutVars>
      </dgm:prSet>
      <dgm:spPr/>
    </dgm:pt>
    <dgm:pt modelId="{DB6EE9E3-2F82-C84B-8791-E72118F1EBED}" type="pres">
      <dgm:prSet presAssocID="{40EEC895-EBA3-B448-9548-28C9C54C4566}" presName="negativeSpace" presStyleCnt="0"/>
      <dgm:spPr/>
    </dgm:pt>
    <dgm:pt modelId="{FFCD9A15-88AB-1146-A18B-657EDFB4883B}" type="pres">
      <dgm:prSet presAssocID="{40EEC895-EBA3-B448-9548-28C9C54C4566}" presName="childText" presStyleLbl="conFgAcc1" presStyleIdx="3" presStyleCnt="4">
        <dgm:presLayoutVars>
          <dgm:bulletEnabled val="1"/>
        </dgm:presLayoutVars>
      </dgm:prSet>
      <dgm:spPr/>
    </dgm:pt>
  </dgm:ptLst>
  <dgm:cxnLst>
    <dgm:cxn modelId="{B21FAA06-6531-4548-A1A4-12690B3227E6}" type="presOf" srcId="{04F54620-F58D-0648-8FF6-C06E054AE099}" destId="{A3A70B34-D85C-444E-972B-24D168A83730}" srcOrd="0" destOrd="0" presId="urn:microsoft.com/office/officeart/2005/8/layout/list1"/>
    <dgm:cxn modelId="{9E35061A-D851-CC49-8B0E-45679D8629A5}" type="presOf" srcId="{04F54620-F58D-0648-8FF6-C06E054AE099}" destId="{9CC125CE-B0FF-6D45-A713-2C222AD8AF12}" srcOrd="1" destOrd="0" presId="urn:microsoft.com/office/officeart/2005/8/layout/list1"/>
    <dgm:cxn modelId="{D1D6BB1B-D15A-324B-9D0C-B74F4C949083}" srcId="{04F54620-F58D-0648-8FF6-C06E054AE099}" destId="{040C9C3C-C461-4F4E-98B0-031963505C78}" srcOrd="0" destOrd="0" parTransId="{EABFDB85-7649-8941-8423-23459795C080}" sibTransId="{3E6B27FF-44E3-D24F-BAFE-A77748BBBF49}"/>
    <dgm:cxn modelId="{8A4A9A23-6E96-EC45-9B80-0A4F49F24967}" type="presOf" srcId="{758FF302-0701-6847-A00E-3BC155CB9FD1}" destId="{FFCD9A15-88AB-1146-A18B-657EDFB4883B}" srcOrd="0" destOrd="1" presId="urn:microsoft.com/office/officeart/2005/8/layout/list1"/>
    <dgm:cxn modelId="{E9F3F428-0805-384B-BD72-ACB957BF1F32}" type="presOf" srcId="{0AB09E41-75C5-0049-84B3-1DE6AA658576}" destId="{FFCD9A15-88AB-1146-A18B-657EDFB4883B}" srcOrd="0" destOrd="0" presId="urn:microsoft.com/office/officeart/2005/8/layout/list1"/>
    <dgm:cxn modelId="{B7759A36-A284-2145-B7F8-9BD27622595B}" srcId="{40EEC895-EBA3-B448-9548-28C9C54C4566}" destId="{0AB09E41-75C5-0049-84B3-1DE6AA658576}" srcOrd="0" destOrd="0" parTransId="{999808E7-9DE6-7542-B6D3-77370BF2A968}" sibTransId="{8CC8BA27-AD54-424D-ACD1-39C99D58BB74}"/>
    <dgm:cxn modelId="{3462CB43-0F92-0946-8598-294A4915C60E}" type="presOf" srcId="{C5E27FCA-8DAE-004B-85AF-4AFF3A8FFF37}" destId="{20458CA3-3D54-234D-AC40-8EF14DF6D81F}" srcOrd="0" destOrd="1" presId="urn:microsoft.com/office/officeart/2005/8/layout/list1"/>
    <dgm:cxn modelId="{3D5AAA52-1F70-9D45-A71A-AEA4E6F832A2}" srcId="{D0FF451C-E113-3849-A547-BC0597D31D2A}" destId="{3FC2F383-B449-5D49-81DC-CAFB767DAD55}" srcOrd="0" destOrd="0" parTransId="{B0687BB4-F6FF-1B43-A0AA-C3C630A71836}" sibTransId="{165F2D4A-35F4-B74E-99A3-C9F2E262C873}"/>
    <dgm:cxn modelId="{8ADFB466-BF5D-6A44-A411-E4048DEC18C0}" srcId="{D0FF451C-E113-3849-A547-BC0597D31D2A}" destId="{699CE650-C4CB-3A42-8618-5293E7EFEDB5}" srcOrd="1" destOrd="0" parTransId="{B3A375CB-3F8E-4044-AC91-CAE9982896B8}" sibTransId="{16046F94-3036-1844-9DEA-5C2D4C97C4F5}"/>
    <dgm:cxn modelId="{B44B7D67-E4CF-1F4F-8C1C-14F4AE2961A6}" type="presOf" srcId="{FC8BF26F-4B76-5840-89A5-28D016264274}" destId="{FB017253-8A07-764E-963E-D7B1DFF37781}" srcOrd="0" destOrd="0" presId="urn:microsoft.com/office/officeart/2005/8/layout/list1"/>
    <dgm:cxn modelId="{BC731768-0CAA-0843-B57A-F0CE81A0404A}" srcId="{8EB463CB-1848-3A47-9D77-C210D17D03E2}" destId="{04F54620-F58D-0648-8FF6-C06E054AE099}" srcOrd="1" destOrd="0" parTransId="{0B37CA2B-9186-A44D-A247-E80ABFD95ABA}" sibTransId="{4EF37B01-AD36-CF49-84B2-9F528668AE95}"/>
    <dgm:cxn modelId="{F72A8472-2E76-E54A-AC42-7AAC90A72F21}" type="presOf" srcId="{3F1AD801-8562-1647-8AC6-C071B578C77F}" destId="{10E914F3-ABCB-EC41-9E40-02C35410EA81}" srcOrd="0" destOrd="0" presId="urn:microsoft.com/office/officeart/2005/8/layout/list1"/>
    <dgm:cxn modelId="{7583987A-DE01-534A-9FC7-A53173C726F0}" srcId="{8EB463CB-1848-3A47-9D77-C210D17D03E2}" destId="{D0FF451C-E113-3849-A547-BC0597D31D2A}" srcOrd="2" destOrd="0" parTransId="{4E5CBAF8-1BE6-184E-912A-7ACAD997BA8C}" sibTransId="{08AACF65-ED49-124C-BE64-BE2A79319D17}"/>
    <dgm:cxn modelId="{659CB47C-A74A-274F-9EF2-72D8B00CDC0A}" srcId="{FC8BF26F-4B76-5840-89A5-28D016264274}" destId="{182203CA-0AFA-DC49-98E4-FBB1571BB14D}" srcOrd="1" destOrd="0" parTransId="{BC887414-7C83-3E47-9C20-8EE1BBB6B66B}" sibTransId="{5BBF9CE2-E6B5-F74B-977B-00992D1CA7E7}"/>
    <dgm:cxn modelId="{D249BD7D-934B-3B4F-AC90-47D13089908B}" type="presOf" srcId="{699CE650-C4CB-3A42-8618-5293E7EFEDB5}" destId="{594AF47F-1FDF-9245-8EDE-BB8BF1E31739}" srcOrd="0" destOrd="1" presId="urn:microsoft.com/office/officeart/2005/8/layout/list1"/>
    <dgm:cxn modelId="{25DA1594-E8F9-8649-B30C-FD81B0362C84}" type="presOf" srcId="{D0FF451C-E113-3849-A547-BC0597D31D2A}" destId="{9D81FA25-CFE8-3D41-91C4-060F857B7795}" srcOrd="0" destOrd="0" presId="urn:microsoft.com/office/officeart/2005/8/layout/list1"/>
    <dgm:cxn modelId="{027DBEA9-4DB5-E14D-8BAF-46641E53A49B}" srcId="{40EEC895-EBA3-B448-9548-28C9C54C4566}" destId="{758FF302-0701-6847-A00E-3BC155CB9FD1}" srcOrd="1" destOrd="0" parTransId="{52AC706F-0B69-7144-8DF6-3A9508028C19}" sibTransId="{E38EEDA7-7B77-9D4E-B16F-862BCF0AFBA2}"/>
    <dgm:cxn modelId="{EF33B5B7-C47D-E846-8F59-FAC929C4B575}" srcId="{04F54620-F58D-0648-8FF6-C06E054AE099}" destId="{C5E27FCA-8DAE-004B-85AF-4AFF3A8FFF37}" srcOrd="1" destOrd="0" parTransId="{970872D7-87FE-0641-880F-CE8B9E94D6D6}" sibTransId="{E2BDB621-9FB3-664E-9266-818DF645B5D2}"/>
    <dgm:cxn modelId="{0660BFBF-55ED-FF40-8B2E-5052CDA1583B}" type="presOf" srcId="{3FC2F383-B449-5D49-81DC-CAFB767DAD55}" destId="{594AF47F-1FDF-9245-8EDE-BB8BF1E31739}" srcOrd="0" destOrd="0" presId="urn:microsoft.com/office/officeart/2005/8/layout/list1"/>
    <dgm:cxn modelId="{523B23C0-F650-164E-94DB-7DCF05E77B11}" type="presOf" srcId="{40EEC895-EBA3-B448-9548-28C9C54C4566}" destId="{2C3E21B9-9ACD-DF4F-9DD1-803C3B7C0D7E}" srcOrd="1" destOrd="0" presId="urn:microsoft.com/office/officeart/2005/8/layout/list1"/>
    <dgm:cxn modelId="{966D15C4-EB3B-DF48-BEDB-365B73222C8E}" type="presOf" srcId="{D0FF451C-E113-3849-A547-BC0597D31D2A}" destId="{D31939EC-94DE-CE4E-A039-B8A6D7555D22}" srcOrd="1" destOrd="0" presId="urn:microsoft.com/office/officeart/2005/8/layout/list1"/>
    <dgm:cxn modelId="{95CAE0C9-577C-CC45-907F-9CEF5660F30A}" srcId="{8EB463CB-1848-3A47-9D77-C210D17D03E2}" destId="{FC8BF26F-4B76-5840-89A5-28D016264274}" srcOrd="0" destOrd="0" parTransId="{D8BB619A-8DBB-6A4A-875A-4F09B9B0A38C}" sibTransId="{64A83533-073A-C744-818C-2DF0130B1F6C}"/>
    <dgm:cxn modelId="{89F67CCF-CE01-4042-B270-61893AFFA934}" srcId="{FC8BF26F-4B76-5840-89A5-28D016264274}" destId="{3F1AD801-8562-1647-8AC6-C071B578C77F}" srcOrd="0" destOrd="0" parTransId="{D91DC731-698D-7745-A5D5-1197C70AE4A2}" sibTransId="{06E86A5A-74AB-2541-A2AE-AF01476D5DAF}"/>
    <dgm:cxn modelId="{0A351BD3-8848-7542-B40A-BC61F6650795}" srcId="{8EB463CB-1848-3A47-9D77-C210D17D03E2}" destId="{40EEC895-EBA3-B448-9548-28C9C54C4566}" srcOrd="3" destOrd="0" parTransId="{DA110367-3E0C-BE43-81A0-D83A8D167513}" sibTransId="{7D1B2481-C7E0-A347-B665-68BE16BF7E54}"/>
    <dgm:cxn modelId="{F74A03D4-7616-9E47-B163-F5FF40414AE9}" type="presOf" srcId="{40EEC895-EBA3-B448-9548-28C9C54C4566}" destId="{54ABDA65-61CB-DB45-BE17-80A5E2F31122}" srcOrd="0" destOrd="0" presId="urn:microsoft.com/office/officeart/2005/8/layout/list1"/>
    <dgm:cxn modelId="{E91443D6-E626-2449-B6FE-37C728D21D72}" type="presOf" srcId="{040C9C3C-C461-4F4E-98B0-031963505C78}" destId="{20458CA3-3D54-234D-AC40-8EF14DF6D81F}" srcOrd="0" destOrd="0" presId="urn:microsoft.com/office/officeart/2005/8/layout/list1"/>
    <dgm:cxn modelId="{2FDF30DD-F362-DB45-AF97-B176FB2F6922}" type="presOf" srcId="{182203CA-0AFA-DC49-98E4-FBB1571BB14D}" destId="{10E914F3-ABCB-EC41-9E40-02C35410EA81}" srcOrd="0" destOrd="1" presId="urn:microsoft.com/office/officeart/2005/8/layout/list1"/>
    <dgm:cxn modelId="{F7C4CFE9-6DC8-5F4E-A9CD-0465440653C7}" type="presOf" srcId="{FC8BF26F-4B76-5840-89A5-28D016264274}" destId="{F52FD074-DBEC-3147-9234-7A0398A2633F}" srcOrd="1" destOrd="0" presId="urn:microsoft.com/office/officeart/2005/8/layout/list1"/>
    <dgm:cxn modelId="{BA0249FF-F32B-1C47-86B9-E0533221FDC1}" type="presOf" srcId="{8EB463CB-1848-3A47-9D77-C210D17D03E2}" destId="{F74EBDE3-3B84-194D-A533-D81706749C97}" srcOrd="0" destOrd="0" presId="urn:microsoft.com/office/officeart/2005/8/layout/list1"/>
    <dgm:cxn modelId="{1A0EE431-D355-4F4D-B9D5-687DEF1373A7}" type="presParOf" srcId="{F74EBDE3-3B84-194D-A533-D81706749C97}" destId="{1449513D-DF79-0D47-B8E1-056B2AAEB3A4}" srcOrd="0" destOrd="0" presId="urn:microsoft.com/office/officeart/2005/8/layout/list1"/>
    <dgm:cxn modelId="{CC141AB6-57D3-5D4D-B2F7-D982531DDF68}" type="presParOf" srcId="{1449513D-DF79-0D47-B8E1-056B2AAEB3A4}" destId="{FB017253-8A07-764E-963E-D7B1DFF37781}" srcOrd="0" destOrd="0" presId="urn:microsoft.com/office/officeart/2005/8/layout/list1"/>
    <dgm:cxn modelId="{23543BCF-E657-0648-BC29-8E7B8931649C}" type="presParOf" srcId="{1449513D-DF79-0D47-B8E1-056B2AAEB3A4}" destId="{F52FD074-DBEC-3147-9234-7A0398A2633F}" srcOrd="1" destOrd="0" presId="urn:microsoft.com/office/officeart/2005/8/layout/list1"/>
    <dgm:cxn modelId="{6B033A23-1BCA-544B-86F6-CC8828916FA2}" type="presParOf" srcId="{F74EBDE3-3B84-194D-A533-D81706749C97}" destId="{9FF01E52-11AB-5048-9E97-10475332B6AA}" srcOrd="1" destOrd="0" presId="urn:microsoft.com/office/officeart/2005/8/layout/list1"/>
    <dgm:cxn modelId="{6DAA04E9-6999-444F-BA56-EC13FD20BDCF}" type="presParOf" srcId="{F74EBDE3-3B84-194D-A533-D81706749C97}" destId="{10E914F3-ABCB-EC41-9E40-02C35410EA81}" srcOrd="2" destOrd="0" presId="urn:microsoft.com/office/officeart/2005/8/layout/list1"/>
    <dgm:cxn modelId="{B1877136-3B79-ED4C-A6BE-180C008229CE}" type="presParOf" srcId="{F74EBDE3-3B84-194D-A533-D81706749C97}" destId="{742D7CDA-D62D-AB49-BA40-BB0592B6CD02}" srcOrd="3" destOrd="0" presId="urn:microsoft.com/office/officeart/2005/8/layout/list1"/>
    <dgm:cxn modelId="{0AF1BDB2-F5A9-294C-B7F8-9511FA969565}" type="presParOf" srcId="{F74EBDE3-3B84-194D-A533-D81706749C97}" destId="{E9E07B6B-BCD3-D440-BA13-1E067C09BF92}" srcOrd="4" destOrd="0" presId="urn:microsoft.com/office/officeart/2005/8/layout/list1"/>
    <dgm:cxn modelId="{8A264D80-58B3-CF46-93C6-94BAF7BD3C00}" type="presParOf" srcId="{E9E07B6B-BCD3-D440-BA13-1E067C09BF92}" destId="{A3A70B34-D85C-444E-972B-24D168A83730}" srcOrd="0" destOrd="0" presId="urn:microsoft.com/office/officeart/2005/8/layout/list1"/>
    <dgm:cxn modelId="{F3856237-62F5-4B46-831E-EAB219278D55}" type="presParOf" srcId="{E9E07B6B-BCD3-D440-BA13-1E067C09BF92}" destId="{9CC125CE-B0FF-6D45-A713-2C222AD8AF12}" srcOrd="1" destOrd="0" presId="urn:microsoft.com/office/officeart/2005/8/layout/list1"/>
    <dgm:cxn modelId="{51E72AB5-2942-7041-B5CB-4AFE72F524D0}" type="presParOf" srcId="{F74EBDE3-3B84-194D-A533-D81706749C97}" destId="{B348D98B-92B4-FD4A-B08E-5400399D43F8}" srcOrd="5" destOrd="0" presId="urn:microsoft.com/office/officeart/2005/8/layout/list1"/>
    <dgm:cxn modelId="{F40E5DF6-7E05-0D4B-BF2D-1DE4D937918F}" type="presParOf" srcId="{F74EBDE3-3B84-194D-A533-D81706749C97}" destId="{20458CA3-3D54-234D-AC40-8EF14DF6D81F}" srcOrd="6" destOrd="0" presId="urn:microsoft.com/office/officeart/2005/8/layout/list1"/>
    <dgm:cxn modelId="{27311D63-89A2-764D-A095-97426E926A54}" type="presParOf" srcId="{F74EBDE3-3B84-194D-A533-D81706749C97}" destId="{410A8EF2-A966-2D4F-AF2B-F33100E0B147}" srcOrd="7" destOrd="0" presId="urn:microsoft.com/office/officeart/2005/8/layout/list1"/>
    <dgm:cxn modelId="{4DEC9E20-0117-9745-9B9F-619510A9D026}" type="presParOf" srcId="{F74EBDE3-3B84-194D-A533-D81706749C97}" destId="{0CCF7D1C-5402-B44D-8853-AB0A2C8CFC5E}" srcOrd="8" destOrd="0" presId="urn:microsoft.com/office/officeart/2005/8/layout/list1"/>
    <dgm:cxn modelId="{F4A42F99-47CC-554C-9859-6C76825505AF}" type="presParOf" srcId="{0CCF7D1C-5402-B44D-8853-AB0A2C8CFC5E}" destId="{9D81FA25-CFE8-3D41-91C4-060F857B7795}" srcOrd="0" destOrd="0" presId="urn:microsoft.com/office/officeart/2005/8/layout/list1"/>
    <dgm:cxn modelId="{B083EC05-3C0E-1147-A288-C27902DB32BF}" type="presParOf" srcId="{0CCF7D1C-5402-B44D-8853-AB0A2C8CFC5E}" destId="{D31939EC-94DE-CE4E-A039-B8A6D7555D22}" srcOrd="1" destOrd="0" presId="urn:microsoft.com/office/officeart/2005/8/layout/list1"/>
    <dgm:cxn modelId="{C7A9D2FD-B270-C545-A664-2DFAEF535003}" type="presParOf" srcId="{F74EBDE3-3B84-194D-A533-D81706749C97}" destId="{9B3C44CC-447D-274C-BD6B-A3672C7F0BBB}" srcOrd="9" destOrd="0" presId="urn:microsoft.com/office/officeart/2005/8/layout/list1"/>
    <dgm:cxn modelId="{3B1A0875-2916-154A-80F4-A20496BCE333}" type="presParOf" srcId="{F74EBDE3-3B84-194D-A533-D81706749C97}" destId="{594AF47F-1FDF-9245-8EDE-BB8BF1E31739}" srcOrd="10" destOrd="0" presId="urn:microsoft.com/office/officeart/2005/8/layout/list1"/>
    <dgm:cxn modelId="{3298B1EC-6C3D-7547-8FA5-9A88A3FE1312}" type="presParOf" srcId="{F74EBDE3-3B84-194D-A533-D81706749C97}" destId="{4C7ABFC4-790D-E449-AD26-36C91FA7DDE1}" srcOrd="11" destOrd="0" presId="urn:microsoft.com/office/officeart/2005/8/layout/list1"/>
    <dgm:cxn modelId="{FA8AD416-1AFF-254B-9717-4322C3B9B862}" type="presParOf" srcId="{F74EBDE3-3B84-194D-A533-D81706749C97}" destId="{3EEECBC8-9248-3245-9E5E-26CB82A6105D}" srcOrd="12" destOrd="0" presId="urn:microsoft.com/office/officeart/2005/8/layout/list1"/>
    <dgm:cxn modelId="{8167AD8D-FF4F-0D48-843C-F1949021918C}" type="presParOf" srcId="{3EEECBC8-9248-3245-9E5E-26CB82A6105D}" destId="{54ABDA65-61CB-DB45-BE17-80A5E2F31122}" srcOrd="0" destOrd="0" presId="urn:microsoft.com/office/officeart/2005/8/layout/list1"/>
    <dgm:cxn modelId="{1602AA05-A09E-4E45-99FB-CAADEE9706F5}" type="presParOf" srcId="{3EEECBC8-9248-3245-9E5E-26CB82A6105D}" destId="{2C3E21B9-9ACD-DF4F-9DD1-803C3B7C0D7E}" srcOrd="1" destOrd="0" presId="urn:microsoft.com/office/officeart/2005/8/layout/list1"/>
    <dgm:cxn modelId="{35964368-E708-EC49-AC45-6F666F7C46D6}" type="presParOf" srcId="{F74EBDE3-3B84-194D-A533-D81706749C97}" destId="{DB6EE9E3-2F82-C84B-8791-E72118F1EBED}" srcOrd="13" destOrd="0" presId="urn:microsoft.com/office/officeart/2005/8/layout/list1"/>
    <dgm:cxn modelId="{D73AFDA8-6E80-6F49-87C6-420F3F381CFE}" type="presParOf" srcId="{F74EBDE3-3B84-194D-A533-D81706749C97}" destId="{FFCD9A15-88AB-1146-A18B-657EDFB4883B}"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CE7C65-84EF-A544-A88E-1F797F8BD803}"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433AFE49-2BF1-1C42-BA77-7460F465A38B}">
      <dgm:prSet/>
      <dgm:spPr/>
      <dgm:t>
        <a:bodyPr/>
        <a:lstStyle/>
        <a:p>
          <a:r>
            <a:rPr lang="en-US"/>
            <a:t>SAS</a:t>
          </a:r>
        </a:p>
      </dgm:t>
    </dgm:pt>
    <dgm:pt modelId="{6DB548D7-2B2E-344A-B781-2AB0B238E84A}" type="parTrans" cxnId="{D29E77A8-2C87-5D48-B041-DFF16C1AC615}">
      <dgm:prSet/>
      <dgm:spPr/>
      <dgm:t>
        <a:bodyPr/>
        <a:lstStyle/>
        <a:p>
          <a:endParaRPr lang="en-US"/>
        </a:p>
      </dgm:t>
    </dgm:pt>
    <dgm:pt modelId="{F1BBEB7D-AE2B-5A4F-823A-FA9A538ABFAD}" type="sibTrans" cxnId="{D29E77A8-2C87-5D48-B041-DFF16C1AC615}">
      <dgm:prSet/>
      <dgm:spPr/>
      <dgm:t>
        <a:bodyPr/>
        <a:lstStyle/>
        <a:p>
          <a:endParaRPr lang="en-US"/>
        </a:p>
      </dgm:t>
    </dgm:pt>
    <dgm:pt modelId="{B0A6FC24-4613-7B46-BD34-445A2F773914}">
      <dgm:prSet/>
      <dgm:spPr/>
      <dgm:t>
        <a:bodyPr/>
        <a:lstStyle/>
        <a:p>
          <a:r>
            <a:rPr lang="en-US"/>
            <a:t>Windows Server</a:t>
          </a:r>
        </a:p>
      </dgm:t>
    </dgm:pt>
    <dgm:pt modelId="{955ED09B-63C7-7945-9D4E-BF2A431998E4}" type="parTrans" cxnId="{EA32A1F1-1DE2-DF4C-9D7D-25AEC251194E}">
      <dgm:prSet/>
      <dgm:spPr/>
      <dgm:t>
        <a:bodyPr/>
        <a:lstStyle/>
        <a:p>
          <a:endParaRPr lang="en-US"/>
        </a:p>
      </dgm:t>
    </dgm:pt>
    <dgm:pt modelId="{0ED1DD60-4743-4143-AFDD-2C8D5FA9D138}" type="sibTrans" cxnId="{EA32A1F1-1DE2-DF4C-9D7D-25AEC251194E}">
      <dgm:prSet/>
      <dgm:spPr/>
      <dgm:t>
        <a:bodyPr/>
        <a:lstStyle/>
        <a:p>
          <a:endParaRPr lang="en-US"/>
        </a:p>
      </dgm:t>
    </dgm:pt>
    <dgm:pt modelId="{8722BF97-BD84-6645-B80F-F691D3B61CCD}">
      <dgm:prSet custT="1"/>
      <dgm:spPr/>
      <dgm:t>
        <a:bodyPr/>
        <a:lstStyle/>
        <a:p>
          <a:pPr algn="l">
            <a:buNone/>
          </a:pPr>
          <a:r>
            <a:rPr lang="en-US" sz="2400" dirty="0"/>
            <a:t>Script computes estimates and returns CSVs</a:t>
          </a:r>
        </a:p>
      </dgm:t>
    </dgm:pt>
    <dgm:pt modelId="{55D608CC-BFC9-FF4D-92CC-2841D1BE0E19}" type="parTrans" cxnId="{AAF34656-D3B3-5846-B667-F0598173C9DE}">
      <dgm:prSet/>
      <dgm:spPr/>
      <dgm:t>
        <a:bodyPr/>
        <a:lstStyle/>
        <a:p>
          <a:endParaRPr lang="en-US"/>
        </a:p>
      </dgm:t>
    </dgm:pt>
    <dgm:pt modelId="{0DA69E58-ADCF-2F45-BF31-5CFEA7D6B8D5}" type="sibTrans" cxnId="{AAF34656-D3B3-5846-B667-F0598173C9DE}">
      <dgm:prSet/>
      <dgm:spPr/>
      <dgm:t>
        <a:bodyPr/>
        <a:lstStyle/>
        <a:p>
          <a:endParaRPr lang="en-US"/>
        </a:p>
      </dgm:t>
    </dgm:pt>
    <dgm:pt modelId="{5CE1CFE8-3EC5-A647-BF28-F99EF3DB026C}">
      <dgm:prSet custT="1"/>
      <dgm:spPr/>
      <dgm:t>
        <a:bodyPr/>
        <a:lstStyle/>
        <a:p>
          <a:pPr>
            <a:buNone/>
          </a:pPr>
          <a:r>
            <a:rPr lang="en-US" sz="2400" dirty="0"/>
            <a:t>Deployment Environment</a:t>
          </a:r>
        </a:p>
      </dgm:t>
    </dgm:pt>
    <dgm:pt modelId="{758BDD2B-3A3A-FA4C-8DDB-CF0341A9656D}" type="parTrans" cxnId="{7CC3704D-D56F-8D48-AC13-456777EC908B}">
      <dgm:prSet/>
      <dgm:spPr/>
      <dgm:t>
        <a:bodyPr/>
        <a:lstStyle/>
        <a:p>
          <a:endParaRPr lang="en-US"/>
        </a:p>
      </dgm:t>
    </dgm:pt>
    <dgm:pt modelId="{C68358D0-BAE2-2F43-8B80-50FB3A884F43}" type="sibTrans" cxnId="{7CC3704D-D56F-8D48-AC13-456777EC908B}">
      <dgm:prSet/>
      <dgm:spPr/>
      <dgm:t>
        <a:bodyPr/>
        <a:lstStyle/>
        <a:p>
          <a:endParaRPr lang="en-US"/>
        </a:p>
      </dgm:t>
    </dgm:pt>
    <dgm:pt modelId="{CB1677DC-DC51-AF44-A336-0B1D1685635A}">
      <dgm:prSet custT="1"/>
      <dgm:spPr/>
      <dgm:t>
        <a:bodyPr/>
        <a:lstStyle/>
        <a:p>
          <a:pPr>
            <a:buNone/>
          </a:pPr>
          <a:r>
            <a:rPr lang="en-US" sz="2400"/>
            <a:t>Dashboard Application</a:t>
          </a:r>
          <a:endParaRPr lang="en-US" sz="5000"/>
        </a:p>
      </dgm:t>
    </dgm:pt>
    <dgm:pt modelId="{92769677-2CEF-044F-A5C3-BB885EE6C3EF}" type="parTrans" cxnId="{DBF75C8E-E840-F443-9374-3731F98B8186}">
      <dgm:prSet/>
      <dgm:spPr/>
      <dgm:t>
        <a:bodyPr/>
        <a:lstStyle/>
        <a:p>
          <a:endParaRPr lang="en-US"/>
        </a:p>
      </dgm:t>
    </dgm:pt>
    <dgm:pt modelId="{35E6E057-AD3C-3542-B5E2-35982E747882}" type="sibTrans" cxnId="{DBF75C8E-E840-F443-9374-3731F98B8186}">
      <dgm:prSet/>
      <dgm:spPr/>
      <dgm:t>
        <a:bodyPr/>
        <a:lstStyle/>
        <a:p>
          <a:endParaRPr lang="en-US"/>
        </a:p>
      </dgm:t>
    </dgm:pt>
    <dgm:pt modelId="{E4690F45-582B-EC49-BECA-8176CBB36451}">
      <dgm:prSet/>
      <dgm:spPr/>
      <dgm:t>
        <a:bodyPr/>
        <a:lstStyle/>
        <a:p>
          <a:pPr rtl="0"/>
          <a:r>
            <a:rPr lang="en-US">
              <a:latin typeface="Arial" panose="020B0604020202020204"/>
            </a:rPr>
            <a:t>RTI Harness</a:t>
          </a:r>
          <a:endParaRPr lang="en-US"/>
        </a:p>
      </dgm:t>
    </dgm:pt>
    <dgm:pt modelId="{2BAC9E00-5ECA-8A40-B307-5D000A5B6D3B}" type="sibTrans" cxnId="{13C51759-2C10-0347-956A-07018464BD91}">
      <dgm:prSet/>
      <dgm:spPr/>
      <dgm:t>
        <a:bodyPr/>
        <a:lstStyle/>
        <a:p>
          <a:endParaRPr lang="en-US"/>
        </a:p>
      </dgm:t>
    </dgm:pt>
    <dgm:pt modelId="{89B51EDD-037E-2B4B-A9AB-2CD37D826A64}" type="parTrans" cxnId="{13C51759-2C10-0347-956A-07018464BD91}">
      <dgm:prSet/>
      <dgm:spPr/>
      <dgm:t>
        <a:bodyPr/>
        <a:lstStyle/>
        <a:p>
          <a:endParaRPr lang="en-US"/>
        </a:p>
      </dgm:t>
    </dgm:pt>
    <dgm:pt modelId="{4D3C564C-41EE-E341-8DF9-D6636EB41B38}" type="pres">
      <dgm:prSet presAssocID="{F9CE7C65-84EF-A544-A88E-1F797F8BD803}" presName="linearFlow" presStyleCnt="0">
        <dgm:presLayoutVars>
          <dgm:dir/>
          <dgm:animLvl val="lvl"/>
          <dgm:resizeHandles val="exact"/>
        </dgm:presLayoutVars>
      </dgm:prSet>
      <dgm:spPr/>
    </dgm:pt>
    <dgm:pt modelId="{461DFDF5-A0B9-514A-9467-0C2894C123F3}" type="pres">
      <dgm:prSet presAssocID="{433AFE49-2BF1-1C42-BA77-7460F465A38B}" presName="composite" presStyleCnt="0"/>
      <dgm:spPr/>
    </dgm:pt>
    <dgm:pt modelId="{E4378832-64F7-E248-8D84-AEDDF42A9EB6}" type="pres">
      <dgm:prSet presAssocID="{433AFE49-2BF1-1C42-BA77-7460F465A38B}" presName="parentText" presStyleLbl="alignNode1" presStyleIdx="0" presStyleCnt="3">
        <dgm:presLayoutVars>
          <dgm:chMax val="1"/>
          <dgm:bulletEnabled val="1"/>
        </dgm:presLayoutVars>
      </dgm:prSet>
      <dgm:spPr/>
    </dgm:pt>
    <dgm:pt modelId="{32D1E07F-4F27-CF4A-BCA2-AF95040FB491}" type="pres">
      <dgm:prSet presAssocID="{433AFE49-2BF1-1C42-BA77-7460F465A38B}" presName="descendantText" presStyleLbl="alignAcc1" presStyleIdx="0" presStyleCnt="3">
        <dgm:presLayoutVars>
          <dgm:bulletEnabled val="1"/>
        </dgm:presLayoutVars>
      </dgm:prSet>
      <dgm:spPr/>
    </dgm:pt>
    <dgm:pt modelId="{A385ACD2-0F67-944C-825A-E692572FFE07}" type="pres">
      <dgm:prSet presAssocID="{F1BBEB7D-AE2B-5A4F-823A-FA9A538ABFAD}" presName="sp" presStyleCnt="0"/>
      <dgm:spPr/>
    </dgm:pt>
    <dgm:pt modelId="{8778B267-0766-BF43-ACFA-39CC294FB26D}" type="pres">
      <dgm:prSet presAssocID="{E4690F45-582B-EC49-BECA-8176CBB36451}" presName="composite" presStyleCnt="0"/>
      <dgm:spPr/>
    </dgm:pt>
    <dgm:pt modelId="{A6634DE0-3070-EF4D-9EFE-BC51313DF921}" type="pres">
      <dgm:prSet presAssocID="{E4690F45-582B-EC49-BECA-8176CBB36451}" presName="parentText" presStyleLbl="alignNode1" presStyleIdx="1" presStyleCnt="3">
        <dgm:presLayoutVars>
          <dgm:chMax val="1"/>
          <dgm:bulletEnabled val="1"/>
        </dgm:presLayoutVars>
      </dgm:prSet>
      <dgm:spPr/>
    </dgm:pt>
    <dgm:pt modelId="{9984588D-8B53-0D4E-892C-99D706131D57}" type="pres">
      <dgm:prSet presAssocID="{E4690F45-582B-EC49-BECA-8176CBB36451}" presName="descendantText" presStyleLbl="alignAcc1" presStyleIdx="1" presStyleCnt="3">
        <dgm:presLayoutVars>
          <dgm:bulletEnabled val="1"/>
        </dgm:presLayoutVars>
      </dgm:prSet>
      <dgm:spPr/>
    </dgm:pt>
    <dgm:pt modelId="{4F327F04-78AC-C949-BE91-13D8AF3E37A1}" type="pres">
      <dgm:prSet presAssocID="{2BAC9E00-5ECA-8A40-B307-5D000A5B6D3B}" presName="sp" presStyleCnt="0"/>
      <dgm:spPr/>
    </dgm:pt>
    <dgm:pt modelId="{1B3A58B0-CA48-1F4F-B8E1-762553FEBD5F}" type="pres">
      <dgm:prSet presAssocID="{B0A6FC24-4613-7B46-BD34-445A2F773914}" presName="composite" presStyleCnt="0"/>
      <dgm:spPr/>
    </dgm:pt>
    <dgm:pt modelId="{379D2399-EB08-D346-8729-E07160549BF8}" type="pres">
      <dgm:prSet presAssocID="{B0A6FC24-4613-7B46-BD34-445A2F773914}" presName="parentText" presStyleLbl="alignNode1" presStyleIdx="2" presStyleCnt="3">
        <dgm:presLayoutVars>
          <dgm:chMax val="1"/>
          <dgm:bulletEnabled val="1"/>
        </dgm:presLayoutVars>
      </dgm:prSet>
      <dgm:spPr/>
    </dgm:pt>
    <dgm:pt modelId="{40FB255C-B0BF-A343-AE27-B036F70DFFA2}" type="pres">
      <dgm:prSet presAssocID="{B0A6FC24-4613-7B46-BD34-445A2F773914}" presName="descendantText" presStyleLbl="alignAcc1" presStyleIdx="2" presStyleCnt="3">
        <dgm:presLayoutVars>
          <dgm:bulletEnabled val="1"/>
        </dgm:presLayoutVars>
      </dgm:prSet>
      <dgm:spPr/>
    </dgm:pt>
  </dgm:ptLst>
  <dgm:cxnLst>
    <dgm:cxn modelId="{3C89A838-5709-7046-9B68-141C529AF8FD}" type="presOf" srcId="{B0A6FC24-4613-7B46-BD34-445A2F773914}" destId="{379D2399-EB08-D346-8729-E07160549BF8}" srcOrd="0" destOrd="0" presId="urn:microsoft.com/office/officeart/2005/8/layout/chevron2"/>
    <dgm:cxn modelId="{7CC3704D-D56F-8D48-AC13-456777EC908B}" srcId="{B0A6FC24-4613-7B46-BD34-445A2F773914}" destId="{5CE1CFE8-3EC5-A647-BF28-F99EF3DB026C}" srcOrd="0" destOrd="0" parTransId="{758BDD2B-3A3A-FA4C-8DDB-CF0341A9656D}" sibTransId="{C68358D0-BAE2-2F43-8B80-50FB3A884F43}"/>
    <dgm:cxn modelId="{AAF34656-D3B3-5846-B667-F0598173C9DE}" srcId="{433AFE49-2BF1-1C42-BA77-7460F465A38B}" destId="{8722BF97-BD84-6645-B80F-F691D3B61CCD}" srcOrd="0" destOrd="0" parTransId="{55D608CC-BFC9-FF4D-92CC-2841D1BE0E19}" sibTransId="{0DA69E58-ADCF-2F45-BF31-5CFEA7D6B8D5}"/>
    <dgm:cxn modelId="{13C51759-2C10-0347-956A-07018464BD91}" srcId="{F9CE7C65-84EF-A544-A88E-1F797F8BD803}" destId="{E4690F45-582B-EC49-BECA-8176CBB36451}" srcOrd="1" destOrd="0" parTransId="{89B51EDD-037E-2B4B-A9AB-2CD37D826A64}" sibTransId="{2BAC9E00-5ECA-8A40-B307-5D000A5B6D3B}"/>
    <dgm:cxn modelId="{C79FB05B-E4CA-8441-AF89-38C8D2B16ABB}" type="presOf" srcId="{8722BF97-BD84-6645-B80F-F691D3B61CCD}" destId="{32D1E07F-4F27-CF4A-BCA2-AF95040FB491}" srcOrd="0" destOrd="0" presId="urn:microsoft.com/office/officeart/2005/8/layout/chevron2"/>
    <dgm:cxn modelId="{C1D4C77E-7B70-A84C-A35E-167AFCC91EDC}" type="presOf" srcId="{433AFE49-2BF1-1C42-BA77-7460F465A38B}" destId="{E4378832-64F7-E248-8D84-AEDDF42A9EB6}" srcOrd="0" destOrd="0" presId="urn:microsoft.com/office/officeart/2005/8/layout/chevron2"/>
    <dgm:cxn modelId="{32663884-E8AB-4745-B466-E8BBED85676D}" type="presOf" srcId="{F9CE7C65-84EF-A544-A88E-1F797F8BD803}" destId="{4D3C564C-41EE-E341-8DF9-D6636EB41B38}" srcOrd="0" destOrd="0" presId="urn:microsoft.com/office/officeart/2005/8/layout/chevron2"/>
    <dgm:cxn modelId="{DBF75C8E-E840-F443-9374-3731F98B8186}" srcId="{E4690F45-582B-EC49-BECA-8176CBB36451}" destId="{CB1677DC-DC51-AF44-A336-0B1D1685635A}" srcOrd="0" destOrd="0" parTransId="{92769677-2CEF-044F-A5C3-BB885EE6C3EF}" sibTransId="{35E6E057-AD3C-3542-B5E2-35982E747882}"/>
    <dgm:cxn modelId="{A205B48E-8DD7-3A4A-9A43-7A01B5A71C70}" type="presOf" srcId="{E4690F45-582B-EC49-BECA-8176CBB36451}" destId="{A6634DE0-3070-EF4D-9EFE-BC51313DF921}" srcOrd="0" destOrd="0" presId="urn:microsoft.com/office/officeart/2005/8/layout/chevron2"/>
    <dgm:cxn modelId="{D29E77A8-2C87-5D48-B041-DFF16C1AC615}" srcId="{F9CE7C65-84EF-A544-A88E-1F797F8BD803}" destId="{433AFE49-2BF1-1C42-BA77-7460F465A38B}" srcOrd="0" destOrd="0" parTransId="{6DB548D7-2B2E-344A-B781-2AB0B238E84A}" sibTransId="{F1BBEB7D-AE2B-5A4F-823A-FA9A538ABFAD}"/>
    <dgm:cxn modelId="{EBAEF2D3-2626-AA4F-A531-5AE228ECE277}" type="presOf" srcId="{CB1677DC-DC51-AF44-A336-0B1D1685635A}" destId="{9984588D-8B53-0D4E-892C-99D706131D57}" srcOrd="0" destOrd="0" presId="urn:microsoft.com/office/officeart/2005/8/layout/chevron2"/>
    <dgm:cxn modelId="{EA32A1F1-1DE2-DF4C-9D7D-25AEC251194E}" srcId="{F9CE7C65-84EF-A544-A88E-1F797F8BD803}" destId="{B0A6FC24-4613-7B46-BD34-445A2F773914}" srcOrd="2" destOrd="0" parTransId="{955ED09B-63C7-7945-9D4E-BF2A431998E4}" sibTransId="{0ED1DD60-4743-4143-AFDD-2C8D5FA9D138}"/>
    <dgm:cxn modelId="{05DBD0FA-0D49-344F-98E2-3B4708846FF3}" type="presOf" srcId="{5CE1CFE8-3EC5-A647-BF28-F99EF3DB026C}" destId="{40FB255C-B0BF-A343-AE27-B036F70DFFA2}" srcOrd="0" destOrd="0" presId="urn:microsoft.com/office/officeart/2005/8/layout/chevron2"/>
    <dgm:cxn modelId="{E5033913-3E14-1A49-82A0-D8A53B3103DC}" type="presParOf" srcId="{4D3C564C-41EE-E341-8DF9-D6636EB41B38}" destId="{461DFDF5-A0B9-514A-9467-0C2894C123F3}" srcOrd="0" destOrd="0" presId="urn:microsoft.com/office/officeart/2005/8/layout/chevron2"/>
    <dgm:cxn modelId="{3935F37A-624E-A04D-86DA-B8291C0E9666}" type="presParOf" srcId="{461DFDF5-A0B9-514A-9467-0C2894C123F3}" destId="{E4378832-64F7-E248-8D84-AEDDF42A9EB6}" srcOrd="0" destOrd="0" presId="urn:microsoft.com/office/officeart/2005/8/layout/chevron2"/>
    <dgm:cxn modelId="{6E3CBF8B-344E-3A42-9A9E-A890A451279C}" type="presParOf" srcId="{461DFDF5-A0B9-514A-9467-0C2894C123F3}" destId="{32D1E07F-4F27-CF4A-BCA2-AF95040FB491}" srcOrd="1" destOrd="0" presId="urn:microsoft.com/office/officeart/2005/8/layout/chevron2"/>
    <dgm:cxn modelId="{80E10CD7-E5D8-F84A-92F4-4AC6BEF12B8D}" type="presParOf" srcId="{4D3C564C-41EE-E341-8DF9-D6636EB41B38}" destId="{A385ACD2-0F67-944C-825A-E692572FFE07}" srcOrd="1" destOrd="0" presId="urn:microsoft.com/office/officeart/2005/8/layout/chevron2"/>
    <dgm:cxn modelId="{3484D0DB-1B81-2243-85B6-65BF5133294A}" type="presParOf" srcId="{4D3C564C-41EE-E341-8DF9-D6636EB41B38}" destId="{8778B267-0766-BF43-ACFA-39CC294FB26D}" srcOrd="2" destOrd="0" presId="urn:microsoft.com/office/officeart/2005/8/layout/chevron2"/>
    <dgm:cxn modelId="{FB1AAFCD-7B86-1A41-910C-48ED5F30ECE0}" type="presParOf" srcId="{8778B267-0766-BF43-ACFA-39CC294FB26D}" destId="{A6634DE0-3070-EF4D-9EFE-BC51313DF921}" srcOrd="0" destOrd="0" presId="urn:microsoft.com/office/officeart/2005/8/layout/chevron2"/>
    <dgm:cxn modelId="{2C8F1E76-08D3-904F-BB1A-DB6650E6FE8E}" type="presParOf" srcId="{8778B267-0766-BF43-ACFA-39CC294FB26D}" destId="{9984588D-8B53-0D4E-892C-99D706131D57}" srcOrd="1" destOrd="0" presId="urn:microsoft.com/office/officeart/2005/8/layout/chevron2"/>
    <dgm:cxn modelId="{DBCD9D9A-43EE-DE4B-8A0D-9FEE0F374A71}" type="presParOf" srcId="{4D3C564C-41EE-E341-8DF9-D6636EB41B38}" destId="{4F327F04-78AC-C949-BE91-13D8AF3E37A1}" srcOrd="3" destOrd="0" presId="urn:microsoft.com/office/officeart/2005/8/layout/chevron2"/>
    <dgm:cxn modelId="{EAB37A02-44CF-944C-85C8-14FE8162BAE7}" type="presParOf" srcId="{4D3C564C-41EE-E341-8DF9-D6636EB41B38}" destId="{1B3A58B0-CA48-1F4F-B8E1-762553FEBD5F}" srcOrd="4" destOrd="0" presId="urn:microsoft.com/office/officeart/2005/8/layout/chevron2"/>
    <dgm:cxn modelId="{B714BE88-9DA9-1D4A-B0AC-6C19914415EC}" type="presParOf" srcId="{1B3A58B0-CA48-1F4F-B8E1-762553FEBD5F}" destId="{379D2399-EB08-D346-8729-E07160549BF8}" srcOrd="0" destOrd="0" presId="urn:microsoft.com/office/officeart/2005/8/layout/chevron2"/>
    <dgm:cxn modelId="{3AC4012A-B96E-8D4F-B0B5-B8A2E00BE85B}" type="presParOf" srcId="{1B3A58B0-CA48-1F4F-B8E1-762553FEBD5F}" destId="{40FB255C-B0BF-A343-AE27-B036F70DFFA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E914F3-ABCB-EC41-9E40-02C35410EA81}">
      <dsp:nvSpPr>
        <dsp:cNvPr id="0" name=""/>
        <dsp:cNvSpPr/>
      </dsp:nvSpPr>
      <dsp:spPr>
        <a:xfrm>
          <a:off x="0" y="313142"/>
          <a:ext cx="7692704" cy="90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7039" tIns="333248" rIns="597039"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Client Relationship &amp; Client Management</a:t>
          </a:r>
        </a:p>
        <a:p>
          <a:pPr marL="171450" lvl="1" indent="-171450" algn="l" defTabSz="711200">
            <a:lnSpc>
              <a:spcPct val="90000"/>
            </a:lnSpc>
            <a:spcBef>
              <a:spcPct val="0"/>
            </a:spcBef>
            <a:spcAft>
              <a:spcPct val="15000"/>
            </a:spcAft>
            <a:buChar char="•"/>
          </a:pPr>
          <a:r>
            <a:rPr lang="en-US" sz="1600" kern="1200"/>
            <a:t>Domain Expertise</a:t>
          </a:r>
        </a:p>
      </dsp:txBody>
      <dsp:txXfrm>
        <a:off x="0" y="313142"/>
        <a:ext cx="7692704" cy="907200"/>
      </dsp:txXfrm>
    </dsp:sp>
    <dsp:sp modelId="{F52FD074-DBEC-3147-9234-7A0398A2633F}">
      <dsp:nvSpPr>
        <dsp:cNvPr id="0" name=""/>
        <dsp:cNvSpPr/>
      </dsp:nvSpPr>
      <dsp:spPr>
        <a:xfrm>
          <a:off x="384635" y="76982"/>
          <a:ext cx="501802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536" tIns="0" rIns="203536" bIns="0" numCol="1" spcCol="1270" anchor="ctr" anchorCtr="0">
          <a:noAutofit/>
        </a:bodyPr>
        <a:lstStyle/>
        <a:p>
          <a:pPr marL="0" lvl="0" indent="0" algn="l" defTabSz="711200">
            <a:lnSpc>
              <a:spcPct val="90000"/>
            </a:lnSpc>
            <a:spcBef>
              <a:spcPct val="0"/>
            </a:spcBef>
            <a:spcAft>
              <a:spcPct val="35000"/>
            </a:spcAft>
            <a:buNone/>
          </a:pPr>
          <a:r>
            <a:rPr lang="en-US" sz="1600" kern="1200"/>
            <a:t>AJR: Applied Justice Research</a:t>
          </a:r>
        </a:p>
      </dsp:txBody>
      <dsp:txXfrm>
        <a:off x="407692" y="100039"/>
        <a:ext cx="4971906" cy="426206"/>
      </dsp:txXfrm>
    </dsp:sp>
    <dsp:sp modelId="{20458CA3-3D54-234D-AC40-8EF14DF6D81F}">
      <dsp:nvSpPr>
        <dsp:cNvPr id="0" name=""/>
        <dsp:cNvSpPr/>
      </dsp:nvSpPr>
      <dsp:spPr>
        <a:xfrm>
          <a:off x="0" y="1542902"/>
          <a:ext cx="7692704" cy="90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7039" tIns="333248" rIns="597039"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Social Statistics Expertise</a:t>
          </a:r>
        </a:p>
        <a:p>
          <a:pPr marL="171450" lvl="1" indent="-171450" algn="l" defTabSz="711200">
            <a:lnSpc>
              <a:spcPct val="90000"/>
            </a:lnSpc>
            <a:spcBef>
              <a:spcPct val="0"/>
            </a:spcBef>
            <a:spcAft>
              <a:spcPct val="15000"/>
            </a:spcAft>
            <a:buChar char="•"/>
          </a:pPr>
          <a:r>
            <a:rPr lang="en-US" sz="1600" kern="1200"/>
            <a:t>Computing Estimates</a:t>
          </a:r>
        </a:p>
      </dsp:txBody>
      <dsp:txXfrm>
        <a:off x="0" y="1542902"/>
        <a:ext cx="7692704" cy="907200"/>
      </dsp:txXfrm>
    </dsp:sp>
    <dsp:sp modelId="{9CC125CE-B0FF-6D45-A713-2C222AD8AF12}">
      <dsp:nvSpPr>
        <dsp:cNvPr id="0" name=""/>
        <dsp:cNvSpPr/>
      </dsp:nvSpPr>
      <dsp:spPr>
        <a:xfrm>
          <a:off x="384635" y="1306742"/>
          <a:ext cx="501802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536" tIns="0" rIns="203536" bIns="0" numCol="1" spcCol="1270" anchor="ctr" anchorCtr="0">
          <a:noAutofit/>
        </a:bodyPr>
        <a:lstStyle/>
        <a:p>
          <a:pPr marL="0" lvl="0" indent="0" algn="l" defTabSz="711200">
            <a:lnSpc>
              <a:spcPct val="90000"/>
            </a:lnSpc>
            <a:spcBef>
              <a:spcPct val="0"/>
            </a:spcBef>
            <a:spcAft>
              <a:spcPct val="35000"/>
            </a:spcAft>
            <a:buNone/>
          </a:pPr>
          <a:r>
            <a:rPr lang="en-US" sz="1600" kern="1200"/>
            <a:t>DSDS: Division for Statistical and Data Sciences </a:t>
          </a:r>
        </a:p>
      </dsp:txBody>
      <dsp:txXfrm>
        <a:off x="407692" y="1329799"/>
        <a:ext cx="4971906" cy="426206"/>
      </dsp:txXfrm>
    </dsp:sp>
    <dsp:sp modelId="{594AF47F-1FDF-9245-8EDE-BB8BF1E31739}">
      <dsp:nvSpPr>
        <dsp:cNvPr id="0" name=""/>
        <dsp:cNvSpPr/>
      </dsp:nvSpPr>
      <dsp:spPr>
        <a:xfrm>
          <a:off x="0" y="2772663"/>
          <a:ext cx="7692704" cy="90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7039" tIns="333248" rIns="597039"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Data Visualization Expertise</a:t>
          </a:r>
        </a:p>
        <a:p>
          <a:pPr marL="171450" lvl="1" indent="-171450" algn="l" defTabSz="711200">
            <a:lnSpc>
              <a:spcPct val="90000"/>
            </a:lnSpc>
            <a:spcBef>
              <a:spcPct val="0"/>
            </a:spcBef>
            <a:spcAft>
              <a:spcPct val="15000"/>
            </a:spcAft>
            <a:buChar char="•"/>
          </a:pPr>
          <a:r>
            <a:rPr lang="en-US" sz="1600" kern="1200"/>
            <a:t>Prototyping, Web Application &amp; Dashboard Development</a:t>
          </a:r>
        </a:p>
      </dsp:txBody>
      <dsp:txXfrm>
        <a:off x="0" y="2772663"/>
        <a:ext cx="7692704" cy="907200"/>
      </dsp:txXfrm>
    </dsp:sp>
    <dsp:sp modelId="{D31939EC-94DE-CE4E-A039-B8A6D7555D22}">
      <dsp:nvSpPr>
        <dsp:cNvPr id="0" name=""/>
        <dsp:cNvSpPr/>
      </dsp:nvSpPr>
      <dsp:spPr>
        <a:xfrm>
          <a:off x="384635" y="2536503"/>
          <a:ext cx="501802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536" tIns="0" rIns="203536" bIns="0" numCol="1" spcCol="1270" anchor="ctr" anchorCtr="0">
          <a:noAutofit/>
        </a:bodyPr>
        <a:lstStyle/>
        <a:p>
          <a:pPr marL="0" lvl="0" indent="0" algn="l" defTabSz="711200">
            <a:lnSpc>
              <a:spcPct val="90000"/>
            </a:lnSpc>
            <a:spcBef>
              <a:spcPct val="0"/>
            </a:spcBef>
            <a:spcAft>
              <a:spcPct val="35000"/>
            </a:spcAft>
            <a:buNone/>
          </a:pPr>
          <a:r>
            <a:rPr lang="en-US" sz="1600" kern="1200"/>
            <a:t>CDS: Center for Data Science </a:t>
          </a:r>
        </a:p>
      </dsp:txBody>
      <dsp:txXfrm>
        <a:off x="407692" y="2559560"/>
        <a:ext cx="4971906" cy="426206"/>
      </dsp:txXfrm>
    </dsp:sp>
    <dsp:sp modelId="{FFCD9A15-88AB-1146-A18B-657EDFB4883B}">
      <dsp:nvSpPr>
        <dsp:cNvPr id="0" name=""/>
        <dsp:cNvSpPr/>
      </dsp:nvSpPr>
      <dsp:spPr>
        <a:xfrm>
          <a:off x="0" y="4002423"/>
          <a:ext cx="7692704" cy="90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7039" tIns="333248" rIns="597039"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Web &amp; Application Development Expertise</a:t>
          </a:r>
        </a:p>
        <a:p>
          <a:pPr marL="171450" lvl="1" indent="-171450" algn="l" defTabSz="711200">
            <a:lnSpc>
              <a:spcPct val="90000"/>
            </a:lnSpc>
            <a:spcBef>
              <a:spcPct val="0"/>
            </a:spcBef>
            <a:spcAft>
              <a:spcPct val="15000"/>
            </a:spcAft>
            <a:buChar char="•"/>
          </a:pPr>
          <a:r>
            <a:rPr lang="en-US" sz="1600" kern="1200"/>
            <a:t>Product Packaging, Validation &amp; Deployment Documentation</a:t>
          </a:r>
        </a:p>
      </dsp:txBody>
      <dsp:txXfrm>
        <a:off x="0" y="4002423"/>
        <a:ext cx="7692704" cy="907200"/>
      </dsp:txXfrm>
    </dsp:sp>
    <dsp:sp modelId="{2C3E21B9-9ACD-DF4F-9DD1-803C3B7C0D7E}">
      <dsp:nvSpPr>
        <dsp:cNvPr id="0" name=""/>
        <dsp:cNvSpPr/>
      </dsp:nvSpPr>
      <dsp:spPr>
        <a:xfrm>
          <a:off x="384635" y="3766263"/>
          <a:ext cx="501802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536" tIns="0" rIns="203536" bIns="0" numCol="1" spcCol="1270" anchor="ctr" anchorCtr="0">
          <a:noAutofit/>
        </a:bodyPr>
        <a:lstStyle/>
        <a:p>
          <a:pPr marL="0" lvl="0" indent="0" algn="l" defTabSz="711200">
            <a:lnSpc>
              <a:spcPct val="90000"/>
            </a:lnSpc>
            <a:spcBef>
              <a:spcPct val="0"/>
            </a:spcBef>
            <a:spcAft>
              <a:spcPct val="35000"/>
            </a:spcAft>
            <a:buNone/>
          </a:pPr>
          <a:r>
            <a:rPr lang="en-US" sz="1600" kern="1200"/>
            <a:t>RCD: Research Computing Division</a:t>
          </a:r>
        </a:p>
      </dsp:txBody>
      <dsp:txXfrm>
        <a:off x="407692" y="3789320"/>
        <a:ext cx="4971906" cy="426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378832-64F7-E248-8D84-AEDDF42A9EB6}">
      <dsp:nvSpPr>
        <dsp:cNvPr id="0" name=""/>
        <dsp:cNvSpPr/>
      </dsp:nvSpPr>
      <dsp:spPr>
        <a:xfrm rot="5400000">
          <a:off x="-276903" y="278485"/>
          <a:ext cx="1846024" cy="129221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SAS</a:t>
          </a:r>
        </a:p>
      </dsp:txBody>
      <dsp:txXfrm rot="-5400000">
        <a:off x="1" y="647691"/>
        <a:ext cx="1292217" cy="553807"/>
      </dsp:txXfrm>
    </dsp:sp>
    <dsp:sp modelId="{32D1E07F-4F27-CF4A-BCA2-AF95040FB491}">
      <dsp:nvSpPr>
        <dsp:cNvPr id="0" name=""/>
        <dsp:cNvSpPr/>
      </dsp:nvSpPr>
      <dsp:spPr>
        <a:xfrm rot="5400000">
          <a:off x="3874572" y="-2580773"/>
          <a:ext cx="1199915" cy="636462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None/>
          </a:pPr>
          <a:r>
            <a:rPr lang="en-US" sz="2400" kern="1200" dirty="0"/>
            <a:t>Script computes estimates and returns CSVs</a:t>
          </a:r>
        </a:p>
      </dsp:txBody>
      <dsp:txXfrm rot="-5400000">
        <a:off x="1292217" y="60157"/>
        <a:ext cx="6306051" cy="1082765"/>
      </dsp:txXfrm>
    </dsp:sp>
    <dsp:sp modelId="{A6634DE0-3070-EF4D-9EFE-BC51313DF921}">
      <dsp:nvSpPr>
        <dsp:cNvPr id="0" name=""/>
        <dsp:cNvSpPr/>
      </dsp:nvSpPr>
      <dsp:spPr>
        <a:xfrm rot="5400000">
          <a:off x="-276903" y="1932784"/>
          <a:ext cx="1846024" cy="129221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kern="1200">
              <a:latin typeface="Arial" panose="020B0604020202020204"/>
            </a:rPr>
            <a:t>RTI Harness</a:t>
          </a:r>
          <a:endParaRPr lang="en-US" sz="2000" kern="1200"/>
        </a:p>
      </dsp:txBody>
      <dsp:txXfrm rot="-5400000">
        <a:off x="1" y="2301990"/>
        <a:ext cx="1292217" cy="553807"/>
      </dsp:txXfrm>
    </dsp:sp>
    <dsp:sp modelId="{9984588D-8B53-0D4E-892C-99D706131D57}">
      <dsp:nvSpPr>
        <dsp:cNvPr id="0" name=""/>
        <dsp:cNvSpPr/>
      </dsp:nvSpPr>
      <dsp:spPr>
        <a:xfrm rot="5400000">
          <a:off x="3874572" y="-926474"/>
          <a:ext cx="1199915" cy="636462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None/>
          </a:pPr>
          <a:r>
            <a:rPr lang="en-US" sz="2400" kern="1200"/>
            <a:t>Dashboard Application</a:t>
          </a:r>
          <a:endParaRPr lang="en-US" sz="5000" kern="1200"/>
        </a:p>
      </dsp:txBody>
      <dsp:txXfrm rot="-5400000">
        <a:off x="1292217" y="1714456"/>
        <a:ext cx="6306051" cy="1082765"/>
      </dsp:txXfrm>
    </dsp:sp>
    <dsp:sp modelId="{379D2399-EB08-D346-8729-E07160549BF8}">
      <dsp:nvSpPr>
        <dsp:cNvPr id="0" name=""/>
        <dsp:cNvSpPr/>
      </dsp:nvSpPr>
      <dsp:spPr>
        <a:xfrm rot="5400000">
          <a:off x="-276903" y="3587084"/>
          <a:ext cx="1846024" cy="129221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Windows Server</a:t>
          </a:r>
        </a:p>
      </dsp:txBody>
      <dsp:txXfrm rot="-5400000">
        <a:off x="1" y="3956290"/>
        <a:ext cx="1292217" cy="553807"/>
      </dsp:txXfrm>
    </dsp:sp>
    <dsp:sp modelId="{40FB255C-B0BF-A343-AE27-B036F70DFFA2}">
      <dsp:nvSpPr>
        <dsp:cNvPr id="0" name=""/>
        <dsp:cNvSpPr/>
      </dsp:nvSpPr>
      <dsp:spPr>
        <a:xfrm rot="5400000">
          <a:off x="3874572" y="727824"/>
          <a:ext cx="1199915" cy="636462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None/>
          </a:pPr>
          <a:r>
            <a:rPr lang="en-US" sz="2400" kern="1200" dirty="0"/>
            <a:t>Deployment Environment</a:t>
          </a:r>
        </a:p>
      </dsp:txBody>
      <dsp:txXfrm rot="-5400000">
        <a:off x="1292217" y="3368755"/>
        <a:ext cx="6306051" cy="108276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874" name="Rectangle 2"/>
          <p:cNvSpPr>
            <a:spLocks noGrp="1" noChangeArrowheads="1"/>
          </p:cNvSpPr>
          <p:nvPr>
            <p:ph type="hdr" sz="quarter"/>
          </p:nvPr>
        </p:nvSpPr>
        <p:spPr bwMode="auto">
          <a:xfrm>
            <a:off x="1" y="0"/>
            <a:ext cx="3028207" cy="464185"/>
          </a:xfrm>
          <a:prstGeom prst="rect">
            <a:avLst/>
          </a:prstGeom>
          <a:noFill/>
          <a:ln w="9525">
            <a:noFill/>
            <a:miter lim="800000"/>
            <a:headEnd/>
            <a:tailEnd/>
          </a:ln>
          <a:effectLst/>
        </p:spPr>
        <p:txBody>
          <a:bodyPr vert="horz" wrap="square" lIns="91219" tIns="45608" rIns="91219" bIns="45608" numCol="1" anchor="t" anchorCtr="0" compatLnSpc="1">
            <a:prstTxWarp prst="textNoShape">
              <a:avLst/>
            </a:prstTxWarp>
          </a:bodyPr>
          <a:lstStyle>
            <a:lvl1pPr defTabSz="912790">
              <a:defRPr sz="1200">
                <a:latin typeface="Arial" charset="0"/>
              </a:defRPr>
            </a:lvl1pPr>
          </a:lstStyle>
          <a:p>
            <a:pPr>
              <a:defRPr/>
            </a:pPr>
            <a:endParaRPr lang="en-US"/>
          </a:p>
        </p:txBody>
      </p:sp>
      <p:sp>
        <p:nvSpPr>
          <p:cNvPr id="207875" name="Rectangle 3"/>
          <p:cNvSpPr>
            <a:spLocks noGrp="1" noChangeArrowheads="1"/>
          </p:cNvSpPr>
          <p:nvPr>
            <p:ph type="dt" sz="quarter" idx="1"/>
          </p:nvPr>
        </p:nvSpPr>
        <p:spPr bwMode="auto">
          <a:xfrm>
            <a:off x="3955209" y="0"/>
            <a:ext cx="3028207" cy="464185"/>
          </a:xfrm>
          <a:prstGeom prst="rect">
            <a:avLst/>
          </a:prstGeom>
          <a:noFill/>
          <a:ln w="9525">
            <a:noFill/>
            <a:miter lim="800000"/>
            <a:headEnd/>
            <a:tailEnd/>
          </a:ln>
          <a:effectLst/>
        </p:spPr>
        <p:txBody>
          <a:bodyPr vert="horz" wrap="square" lIns="91219" tIns="45608" rIns="91219" bIns="45608" numCol="1" anchor="t" anchorCtr="0" compatLnSpc="1">
            <a:prstTxWarp prst="textNoShape">
              <a:avLst/>
            </a:prstTxWarp>
          </a:bodyPr>
          <a:lstStyle>
            <a:lvl1pPr algn="r" defTabSz="912790">
              <a:defRPr sz="1200">
                <a:latin typeface="Arial" charset="0"/>
              </a:defRPr>
            </a:lvl1pPr>
          </a:lstStyle>
          <a:p>
            <a:pPr>
              <a:defRPr/>
            </a:pPr>
            <a:endParaRPr lang="en-US"/>
          </a:p>
        </p:txBody>
      </p:sp>
      <p:sp>
        <p:nvSpPr>
          <p:cNvPr id="207876" name="Rectangle 4"/>
          <p:cNvSpPr>
            <a:spLocks noGrp="1" noChangeArrowheads="1"/>
          </p:cNvSpPr>
          <p:nvPr>
            <p:ph type="ftr" sz="quarter" idx="2"/>
          </p:nvPr>
        </p:nvSpPr>
        <p:spPr bwMode="auto">
          <a:xfrm>
            <a:off x="1" y="8817926"/>
            <a:ext cx="3028207" cy="464185"/>
          </a:xfrm>
          <a:prstGeom prst="rect">
            <a:avLst/>
          </a:prstGeom>
          <a:noFill/>
          <a:ln w="9525">
            <a:noFill/>
            <a:miter lim="800000"/>
            <a:headEnd/>
            <a:tailEnd/>
          </a:ln>
          <a:effectLst/>
        </p:spPr>
        <p:txBody>
          <a:bodyPr vert="horz" wrap="square" lIns="91219" tIns="45608" rIns="91219" bIns="45608" numCol="1" anchor="b" anchorCtr="0" compatLnSpc="1">
            <a:prstTxWarp prst="textNoShape">
              <a:avLst/>
            </a:prstTxWarp>
          </a:bodyPr>
          <a:lstStyle>
            <a:lvl1pPr defTabSz="912790">
              <a:defRPr sz="1200">
                <a:latin typeface="Arial" charset="0"/>
              </a:defRPr>
            </a:lvl1pPr>
          </a:lstStyle>
          <a:p>
            <a:pPr>
              <a:defRPr/>
            </a:pPr>
            <a:endParaRPr lang="en-US"/>
          </a:p>
        </p:txBody>
      </p:sp>
      <p:sp>
        <p:nvSpPr>
          <p:cNvPr id="207877" name="Rectangle 5"/>
          <p:cNvSpPr>
            <a:spLocks noGrp="1" noChangeArrowheads="1"/>
          </p:cNvSpPr>
          <p:nvPr>
            <p:ph type="sldNum" sz="quarter" idx="3"/>
          </p:nvPr>
        </p:nvSpPr>
        <p:spPr bwMode="auto">
          <a:xfrm>
            <a:off x="3955209" y="8817926"/>
            <a:ext cx="3028207" cy="464185"/>
          </a:xfrm>
          <a:prstGeom prst="rect">
            <a:avLst/>
          </a:prstGeom>
          <a:noFill/>
          <a:ln w="9525">
            <a:noFill/>
            <a:miter lim="800000"/>
            <a:headEnd/>
            <a:tailEnd/>
          </a:ln>
          <a:effectLst/>
        </p:spPr>
        <p:txBody>
          <a:bodyPr vert="horz" wrap="square" lIns="91219" tIns="45608" rIns="91219" bIns="45608" numCol="1" anchor="b" anchorCtr="0" compatLnSpc="1">
            <a:prstTxWarp prst="textNoShape">
              <a:avLst/>
            </a:prstTxWarp>
          </a:bodyPr>
          <a:lstStyle>
            <a:lvl1pPr algn="r" defTabSz="912790">
              <a:defRPr sz="1200">
                <a:latin typeface="Arial" charset="0"/>
              </a:defRPr>
            </a:lvl1pPr>
          </a:lstStyle>
          <a:p>
            <a:pPr>
              <a:defRPr/>
            </a:pPr>
            <a:fld id="{F14AD3AF-E853-41DD-9C6B-157657455CBF}" type="slidenum">
              <a:rPr lang="en-US"/>
              <a:pPr>
                <a:defRPr/>
              </a:pPr>
              <a:t>‹#›</a:t>
            </a:fld>
            <a:endParaRPr lang="en-US"/>
          </a:p>
        </p:txBody>
      </p:sp>
    </p:spTree>
    <p:extLst>
      <p:ext uri="{BB962C8B-B14F-4D97-AF65-F5344CB8AC3E}">
        <p14:creationId xmlns:p14="http://schemas.microsoft.com/office/powerpoint/2010/main" val="37357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3028207" cy="464185"/>
          </a:xfrm>
          <a:prstGeom prst="rect">
            <a:avLst/>
          </a:prstGeom>
          <a:noFill/>
          <a:ln w="9525">
            <a:noFill/>
            <a:miter lim="800000"/>
            <a:headEnd/>
            <a:tailEnd/>
          </a:ln>
        </p:spPr>
        <p:txBody>
          <a:bodyPr vert="horz" wrap="square" lIns="92951" tIns="46476" rIns="92951" bIns="46476" numCol="1" anchor="t" anchorCtr="0" compatLnSpc="1">
            <a:prstTxWarp prst="textNoShape">
              <a:avLst/>
            </a:prstTxWarp>
          </a:bodyPr>
          <a:lstStyle>
            <a:lvl1pPr defTabSz="930251">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956794" y="0"/>
            <a:ext cx="3028206" cy="464185"/>
          </a:xfrm>
          <a:prstGeom prst="rect">
            <a:avLst/>
          </a:prstGeom>
          <a:noFill/>
          <a:ln w="9525">
            <a:noFill/>
            <a:miter lim="800000"/>
            <a:headEnd/>
            <a:tailEnd/>
          </a:ln>
        </p:spPr>
        <p:txBody>
          <a:bodyPr vert="horz" wrap="square" lIns="92951" tIns="46476" rIns="92951" bIns="46476" numCol="1" anchor="t" anchorCtr="0" compatLnSpc="1">
            <a:prstTxWarp prst="textNoShape">
              <a:avLst/>
            </a:prstTxWarp>
          </a:bodyPr>
          <a:lstStyle>
            <a:lvl1pPr algn="r" defTabSz="930251">
              <a:defRPr sz="1200">
                <a:latin typeface="Arial"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398463" y="695325"/>
            <a:ext cx="6188075" cy="34813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1757" y="4409758"/>
            <a:ext cx="5121488" cy="4177665"/>
          </a:xfrm>
          <a:prstGeom prst="rect">
            <a:avLst/>
          </a:prstGeom>
          <a:noFill/>
          <a:ln w="9525">
            <a:noFill/>
            <a:miter lim="800000"/>
            <a:headEnd/>
            <a:tailEnd/>
          </a:ln>
        </p:spPr>
        <p:txBody>
          <a:bodyPr vert="horz" wrap="square" lIns="92951" tIns="46476" rIns="92951" bIns="4647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1" y="8819515"/>
            <a:ext cx="3028207" cy="464185"/>
          </a:xfrm>
          <a:prstGeom prst="rect">
            <a:avLst/>
          </a:prstGeom>
          <a:noFill/>
          <a:ln w="9525">
            <a:noFill/>
            <a:miter lim="800000"/>
            <a:headEnd/>
            <a:tailEnd/>
          </a:ln>
        </p:spPr>
        <p:txBody>
          <a:bodyPr vert="horz" wrap="square" lIns="92951" tIns="46476" rIns="92951" bIns="46476" numCol="1" anchor="b" anchorCtr="0" compatLnSpc="1">
            <a:prstTxWarp prst="textNoShape">
              <a:avLst/>
            </a:prstTxWarp>
          </a:bodyPr>
          <a:lstStyle>
            <a:lvl1pPr defTabSz="930251">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956794" y="8819515"/>
            <a:ext cx="3028206" cy="464185"/>
          </a:xfrm>
          <a:prstGeom prst="rect">
            <a:avLst/>
          </a:prstGeom>
          <a:noFill/>
          <a:ln w="9525">
            <a:noFill/>
            <a:miter lim="800000"/>
            <a:headEnd/>
            <a:tailEnd/>
          </a:ln>
        </p:spPr>
        <p:txBody>
          <a:bodyPr vert="horz" wrap="square" lIns="92951" tIns="46476" rIns="92951" bIns="46476" numCol="1" anchor="b" anchorCtr="0" compatLnSpc="1">
            <a:prstTxWarp prst="textNoShape">
              <a:avLst/>
            </a:prstTxWarp>
          </a:bodyPr>
          <a:lstStyle>
            <a:lvl1pPr algn="r" defTabSz="930251">
              <a:defRPr sz="1200">
                <a:latin typeface="Arial" charset="0"/>
              </a:defRPr>
            </a:lvl1pPr>
          </a:lstStyle>
          <a:p>
            <a:pPr>
              <a:defRPr/>
            </a:pPr>
            <a:fld id="{8DB8C9F8-2507-43B8-94EB-5DEE5D53B02A}" type="slidenum">
              <a:rPr lang="en-US"/>
              <a:pPr>
                <a:defRPr/>
              </a:pPr>
              <a:t>‹#›</a:t>
            </a:fld>
            <a:endParaRPr lang="en-US"/>
          </a:p>
        </p:txBody>
      </p:sp>
    </p:spTree>
    <p:extLst>
      <p:ext uri="{BB962C8B-B14F-4D97-AF65-F5344CB8AC3E}">
        <p14:creationId xmlns:p14="http://schemas.microsoft.com/office/powerpoint/2010/main" val="38944861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vuejs.org/v2/guide/plugins.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lstStyle/>
          <a:p>
            <a:r>
              <a:rPr lang="en-US" dirty="0"/>
              <a:t>Put URL into zoom chat: </a:t>
            </a:r>
            <a:r>
              <a:rPr lang="en-US" dirty="0" err="1"/>
              <a:t>ncvs.bjs.ojp.gov</a:t>
            </a:r>
            <a:endParaRPr lang="en-US" dirty="0"/>
          </a:p>
          <a:p>
            <a:r>
              <a:rPr lang="en-US" dirty="0"/>
              <a:t>Self- RTI –CDS, thx for attn and thank you to </a:t>
            </a:r>
            <a:r>
              <a:rPr lang="en-US" dirty="0" err="1"/>
              <a:t>FedCASIC’s</a:t>
            </a:r>
            <a:r>
              <a:rPr lang="en-US" dirty="0"/>
              <a:t> organizers for giving all of us this space to share our work</a:t>
            </a:r>
          </a:p>
          <a:p>
            <a:r>
              <a:rPr lang="en-US" dirty="0"/>
              <a:t>I’ll be Speaking today about: title</a:t>
            </a:r>
          </a:p>
          <a:p>
            <a:r>
              <a:rPr lang="en-US" dirty="0"/>
              <a:t>THEN: in relation to our work w BJS</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a:t>
            </a:fld>
            <a:endParaRPr lang="en-US"/>
          </a:p>
        </p:txBody>
      </p:sp>
    </p:spTree>
    <p:extLst>
      <p:ext uri="{BB962C8B-B14F-4D97-AF65-F5344CB8AC3E}">
        <p14:creationId xmlns:p14="http://schemas.microsoft.com/office/powerpoint/2010/main" val="813155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lstStyle/>
          <a:p>
            <a:endParaRPr lang="en-US" dirty="0">
              <a:latin typeface="Calibri"/>
              <a:cs typeface="Calibri"/>
            </a:endParaRPr>
          </a:p>
          <a:p>
            <a:pPr marL="171450" indent="-171450">
              <a:buFont typeface="Arial"/>
              <a:buChar char="•"/>
            </a:pPr>
            <a:r>
              <a:rPr lang="en-US" dirty="0">
                <a:latin typeface="Calibri"/>
                <a:ea typeface="ヒラギノ角ゴ Pro W3"/>
                <a:cs typeface="Calibri"/>
              </a:rPr>
              <a:t>Example of a custom graphics view created by using view and filter selections to examine rate of violent victimization by age group, filtered to only males</a:t>
            </a:r>
          </a:p>
          <a:p>
            <a:pPr marL="171450" indent="-171450">
              <a:buFont typeface="Arial"/>
              <a:buChar char="•"/>
            </a:pPr>
            <a:r>
              <a:rPr lang="en-US" dirty="0">
                <a:latin typeface="Calibri"/>
                <a:ea typeface="ヒラギノ角ゴ Pro W3"/>
                <a:cs typeface="Calibri"/>
              </a:rPr>
              <a:t>‘Small multiples’ charts give a quick overview to compare the volume and ‘shape’ of change, reference lines, CI give context and linked cursor lines give context, and</a:t>
            </a:r>
          </a:p>
          <a:p>
            <a:pPr marL="171450" indent="-171450">
              <a:buFont typeface="Arial"/>
              <a:buChar char="•"/>
            </a:pPr>
            <a:r>
              <a:rPr lang="en-US" dirty="0">
                <a:latin typeface="Calibri"/>
                <a:ea typeface="ヒラギノ角ゴ Pro W3"/>
                <a:cs typeface="Calibri"/>
              </a:rPr>
              <a:t>Though the charts are small to allow cross-comparison, tooltips retain fine detail for every data point plotted here</a:t>
            </a:r>
          </a:p>
        </p:txBody>
      </p:sp>
      <p:sp>
        <p:nvSpPr>
          <p:cNvPr id="4" name="Slide Number Placeholder 3"/>
          <p:cNvSpPr>
            <a:spLocks noGrp="1"/>
          </p:cNvSpPr>
          <p:nvPr>
            <p:ph type="sldNum" sz="quarter" idx="5"/>
          </p:nvPr>
        </p:nvSpPr>
        <p:spPr/>
        <p:txBody>
          <a:bodyPr/>
          <a:lstStyle/>
          <a:p>
            <a:pPr>
              <a:defRPr/>
            </a:pPr>
            <a:fld id="{8DB8C9F8-2507-43B8-94EB-5DEE5D53B02A}" type="slidenum">
              <a:rPr lang="en-US"/>
              <a:pPr>
                <a:defRPr/>
              </a:pPr>
              <a:t>10</a:t>
            </a:fld>
            <a:endParaRPr lang="en-US"/>
          </a:p>
        </p:txBody>
      </p:sp>
    </p:spTree>
    <p:extLst>
      <p:ext uri="{BB962C8B-B14F-4D97-AF65-F5344CB8AC3E}">
        <p14:creationId xmlns:p14="http://schemas.microsoft.com/office/powerpoint/2010/main" val="2697440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lstStyle/>
          <a:p>
            <a:r>
              <a:rPr lang="en-US" dirty="0">
                <a:latin typeface="Calibri"/>
                <a:cs typeface="Calibri"/>
              </a:rPr>
              <a:t>Here is an example of the second of our 3 chart/ analysis types single year comparison- also comparing characteristics</a:t>
            </a:r>
          </a:p>
          <a:p>
            <a:r>
              <a:rPr lang="en-US" dirty="0">
                <a:latin typeface="Calibri"/>
                <a:ea typeface="ヒラギノ角ゴ Pro W3"/>
                <a:cs typeface="Calibri"/>
              </a:rPr>
              <a:t>Toggleable settings for these visualizations can show ci, and reference lines both for the overall (cuts across all rows), and for each age group to see where rate for that sex diverges from for the age group overall</a:t>
            </a:r>
          </a:p>
        </p:txBody>
      </p:sp>
      <p:sp>
        <p:nvSpPr>
          <p:cNvPr id="4" name="Slide Number Placeholder 3"/>
          <p:cNvSpPr>
            <a:spLocks noGrp="1"/>
          </p:cNvSpPr>
          <p:nvPr>
            <p:ph type="sldNum" sz="quarter" idx="5"/>
          </p:nvPr>
        </p:nvSpPr>
        <p:spPr/>
        <p:txBody>
          <a:bodyPr/>
          <a:lstStyle/>
          <a:p>
            <a:pPr>
              <a:defRPr/>
            </a:pPr>
            <a:fld id="{8DB8C9F8-2507-43B8-94EB-5DEE5D53B02A}" type="slidenum">
              <a:rPr lang="en-US"/>
              <a:pPr>
                <a:defRPr/>
              </a:pPr>
              <a:t>11</a:t>
            </a:fld>
            <a:endParaRPr lang="en-US"/>
          </a:p>
        </p:txBody>
      </p:sp>
    </p:spTree>
    <p:extLst>
      <p:ext uri="{BB962C8B-B14F-4D97-AF65-F5344CB8AC3E}">
        <p14:creationId xmlns:p14="http://schemas.microsoft.com/office/powerpoint/2010/main" val="3041208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lstStyle/>
          <a:p>
            <a:r>
              <a:rPr lang="en-US" dirty="0">
                <a:latin typeface="Calibri"/>
                <a:cs typeface="Calibri"/>
              </a:rPr>
              <a:t>Graphic here is an example of the year-to-year comparison, this time showing a comparison across crime types</a:t>
            </a:r>
          </a:p>
          <a:p>
            <a:r>
              <a:rPr lang="en-US" dirty="0">
                <a:latin typeface="Calibri"/>
                <a:ea typeface="ヒラギノ角ゴ Pro W3"/>
                <a:cs typeface="Calibri"/>
              </a:rPr>
              <a:t>We can see both the direction of change (down for all crime types), and easily compare the magnitude of that change between different crime types</a:t>
            </a:r>
          </a:p>
        </p:txBody>
      </p:sp>
      <p:sp>
        <p:nvSpPr>
          <p:cNvPr id="4" name="Slide Number Placeholder 3"/>
          <p:cNvSpPr>
            <a:spLocks noGrp="1"/>
          </p:cNvSpPr>
          <p:nvPr>
            <p:ph type="sldNum" sz="quarter" idx="5"/>
          </p:nvPr>
        </p:nvSpPr>
        <p:spPr/>
        <p:txBody>
          <a:bodyPr/>
          <a:lstStyle/>
          <a:p>
            <a:pPr>
              <a:defRPr/>
            </a:pPr>
            <a:fld id="{8DB8C9F8-2507-43B8-94EB-5DEE5D53B02A}" type="slidenum">
              <a:rPr lang="en-US"/>
              <a:pPr>
                <a:defRPr/>
              </a:pPr>
              <a:t>12</a:t>
            </a:fld>
            <a:endParaRPr lang="en-US"/>
          </a:p>
        </p:txBody>
      </p:sp>
    </p:spTree>
    <p:extLst>
      <p:ext uri="{BB962C8B-B14F-4D97-AF65-F5344CB8AC3E}">
        <p14:creationId xmlns:p14="http://schemas.microsoft.com/office/powerpoint/2010/main" val="2703603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lstStyle/>
          <a:p>
            <a:r>
              <a:rPr lang="en-US" dirty="0">
                <a:latin typeface="Calibri"/>
                <a:cs typeface="Calibri"/>
              </a:rPr>
              <a:t>With a click of the comparison characteristic drop-menu, we can now see that same comparison broken down by a new minor-group, victim sex</a:t>
            </a:r>
            <a:endParaRPr lang="en-US" dirty="0">
              <a:latin typeface="Calibri"/>
              <a:ea typeface="ヒラギノ角ゴ Pro W3"/>
              <a:cs typeface="Calibri"/>
            </a:endParaRPr>
          </a:p>
        </p:txBody>
      </p:sp>
      <p:sp>
        <p:nvSpPr>
          <p:cNvPr id="4" name="Slide Number Placeholder 3"/>
          <p:cNvSpPr>
            <a:spLocks noGrp="1"/>
          </p:cNvSpPr>
          <p:nvPr>
            <p:ph type="sldNum" sz="quarter" idx="5"/>
          </p:nvPr>
        </p:nvSpPr>
        <p:spPr/>
        <p:txBody>
          <a:bodyPr/>
          <a:lstStyle/>
          <a:p>
            <a:pPr>
              <a:defRPr/>
            </a:pPr>
            <a:fld id="{8DB8C9F8-2507-43B8-94EB-5DEE5D53B02A}" type="slidenum">
              <a:rPr lang="en-US"/>
              <a:pPr>
                <a:defRPr/>
              </a:pPr>
              <a:t>13</a:t>
            </a:fld>
            <a:endParaRPr lang="en-US"/>
          </a:p>
        </p:txBody>
      </p:sp>
    </p:spTree>
    <p:extLst>
      <p:ext uri="{BB962C8B-B14F-4D97-AF65-F5344CB8AC3E}">
        <p14:creationId xmlns:p14="http://schemas.microsoft.com/office/powerpoint/2010/main" val="3567768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lstStyle/>
          <a:p>
            <a:r>
              <a:rPr lang="en-US" dirty="0">
                <a:latin typeface="Calibri"/>
                <a:ea typeface="ヒラギノ角ゴ Pro W3"/>
                <a:cs typeface="Calibri"/>
              </a:rPr>
              <a:t>Now that I’ve given you a look into what we’ve created, how did this tool come together?</a:t>
            </a:r>
          </a:p>
          <a:p>
            <a:r>
              <a:rPr lang="en-US" dirty="0">
                <a:latin typeface="Calibri"/>
                <a:ea typeface="ヒラギノ角ゴ Pro W3"/>
                <a:cs typeface="Calibri"/>
              </a:rPr>
              <a:t>I’ll go over a few of the considerations it presented, and our choices for solutions</a:t>
            </a:r>
            <a:endParaRPr lang="en-US" dirty="0">
              <a:latin typeface="Calibri"/>
              <a:cs typeface="Calibri"/>
            </a:endParaRPr>
          </a:p>
        </p:txBody>
      </p:sp>
      <p:sp>
        <p:nvSpPr>
          <p:cNvPr id="4" name="Slide Number Placeholder 3"/>
          <p:cNvSpPr>
            <a:spLocks noGrp="1"/>
          </p:cNvSpPr>
          <p:nvPr>
            <p:ph type="sldNum" sz="quarter" idx="5"/>
          </p:nvPr>
        </p:nvSpPr>
        <p:spPr/>
        <p:txBody>
          <a:bodyPr/>
          <a:lstStyle/>
          <a:p>
            <a:pPr>
              <a:defRPr/>
            </a:pPr>
            <a:fld id="{8DB8C9F8-2507-43B8-94EB-5DEE5D53B02A}" type="slidenum">
              <a:rPr lang="en-US"/>
              <a:pPr>
                <a:defRPr/>
              </a:pPr>
              <a:t>14</a:t>
            </a:fld>
            <a:endParaRPr lang="en-US"/>
          </a:p>
        </p:txBody>
      </p:sp>
    </p:spTree>
    <p:extLst>
      <p:ext uri="{BB962C8B-B14F-4D97-AF65-F5344CB8AC3E}">
        <p14:creationId xmlns:p14="http://schemas.microsoft.com/office/powerpoint/2010/main" val="1970066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lstStyle/>
          <a:p>
            <a:pPr lvl="1"/>
            <a:endParaRPr lang="en-US" sz="2800" dirty="0"/>
          </a:p>
          <a:p>
            <a:pPr lvl="1"/>
            <a:endParaRPr lang="en-US" sz="2800" dirty="0"/>
          </a:p>
          <a:p>
            <a:pPr lvl="0"/>
            <a:r>
              <a:rPr lang="en-US" sz="1200" kern="1200" dirty="0">
                <a:solidFill>
                  <a:schemeClr val="tx1"/>
                </a:solidFill>
                <a:effectLst/>
                <a:latin typeface="Arial" charset="0"/>
                <a:ea typeface="ヒラギノ角ゴ Pro W3" pitchFamily="1" charset="-128"/>
                <a:cs typeface="+mn-cs"/>
              </a:rPr>
              <a:t>Cross-disciplinary Team</a:t>
            </a:r>
          </a:p>
          <a:p>
            <a:pPr lvl="0"/>
            <a:r>
              <a:rPr lang="en-US" sz="1200" kern="1200" dirty="0">
                <a:solidFill>
                  <a:schemeClr val="tx1"/>
                </a:solidFill>
                <a:effectLst/>
                <a:latin typeface="Arial" charset="0"/>
                <a:ea typeface="ヒラギノ角ゴ Pro W3" pitchFamily="1" charset="-128"/>
                <a:cs typeface="+mn-cs"/>
              </a:rPr>
              <a:t>Very fortunate to have people across the org with diverse relevant experience and skills to draw from,…</a:t>
            </a:r>
          </a:p>
          <a:p>
            <a:pPr lvl="1"/>
            <a:r>
              <a:rPr lang="en-US" sz="2800" dirty="0"/>
              <a:t>Subject matter expertise in Criminology</a:t>
            </a:r>
          </a:p>
          <a:p>
            <a:pPr lvl="1"/>
            <a:r>
              <a:rPr lang="en-US" sz="2800" dirty="0"/>
              <a:t>Colleagues with Relationship with BJS</a:t>
            </a:r>
          </a:p>
          <a:p>
            <a:pPr lvl="1"/>
            <a:r>
              <a:rPr lang="en-US" sz="2800" dirty="0"/>
              <a:t>Statistics and data science</a:t>
            </a:r>
          </a:p>
          <a:p>
            <a:pPr lvl="1"/>
            <a:r>
              <a:rPr lang="en-US" sz="2800" dirty="0"/>
              <a:t>Data visualization</a:t>
            </a:r>
          </a:p>
          <a:p>
            <a:pPr lvl="1"/>
            <a:r>
              <a:rPr lang="en-US" sz="2800" dirty="0"/>
              <a:t>Web Application development</a:t>
            </a:r>
          </a:p>
          <a:p>
            <a:pPr lvl="1"/>
            <a:r>
              <a:rPr lang="en-US" sz="2800" dirty="0"/>
              <a:t>UI/ UX</a:t>
            </a:r>
          </a:p>
          <a:p>
            <a:pPr lvl="1"/>
            <a:r>
              <a:rPr lang="en-US" sz="2800" strike="noStrike" dirty="0"/>
              <a:t>Expertise in optimizing, packaging up, and deploying our application final deliverable</a:t>
            </a:r>
          </a:p>
        </p:txBody>
      </p:sp>
      <p:sp>
        <p:nvSpPr>
          <p:cNvPr id="4" name="Slide Number Placeholder 3"/>
          <p:cNvSpPr>
            <a:spLocks noGrp="1"/>
          </p:cNvSpPr>
          <p:nvPr>
            <p:ph type="sldNum" sz="quarter" idx="5"/>
          </p:nvPr>
        </p:nvSpPr>
        <p:spPr/>
        <p:txBody>
          <a:bodyPr/>
          <a:lstStyle/>
          <a:p>
            <a:pPr>
              <a:defRPr/>
            </a:pPr>
            <a:fld id="{8DB8C9F8-2507-43B8-94EB-5DEE5D53B02A}" type="slidenum">
              <a:rPr lang="en-US"/>
              <a:pPr>
                <a:defRPr/>
              </a:pPr>
              <a:t>15</a:t>
            </a:fld>
            <a:endParaRPr lang="en-US"/>
          </a:p>
        </p:txBody>
      </p:sp>
    </p:spTree>
    <p:extLst>
      <p:ext uri="{BB962C8B-B14F-4D97-AF65-F5344CB8AC3E}">
        <p14:creationId xmlns:p14="http://schemas.microsoft.com/office/powerpoint/2010/main" val="4164913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lstStyle/>
          <a:p>
            <a:endParaRPr lang="en-US" strike="sngStrike" dirty="0">
              <a:latin typeface="Calibri"/>
              <a:ea typeface="ヒラギノ角ゴ Pro W3"/>
              <a:cs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Calibri"/>
                <a:ea typeface="ヒラギノ角ゴ Pro W3"/>
                <a:cs typeface="Calibri"/>
              </a:rPr>
              <a:t>As far as the underlying data…There is complex statistical work to be done in getting from raw survey results to creation of national and regional estimates…</a:t>
            </a:r>
          </a:p>
          <a:p>
            <a:endParaRPr lang="en-US" strike="noStrike" dirty="0">
              <a:latin typeface="Calibri"/>
              <a:ea typeface="ヒラギノ角ゴ Pro W3"/>
              <a:cs typeface="Calibri"/>
            </a:endParaRPr>
          </a:p>
          <a:p>
            <a:r>
              <a:rPr lang="en-US" strike="noStrike" dirty="0">
                <a:latin typeface="Calibri"/>
                <a:ea typeface="ヒラギノ角ゴ Pro W3"/>
                <a:cs typeface="Calibri"/>
              </a:rPr>
              <a:t>RTI had already been involved in statistical work w NCVS</a:t>
            </a:r>
          </a:p>
          <a:p>
            <a:endParaRPr lang="en-US" strike="sngStrike" dirty="0">
              <a:latin typeface="Calibri"/>
              <a:ea typeface="ヒラギノ角ゴ Pro W3"/>
              <a:cs typeface="Calibri"/>
            </a:endParaRPr>
          </a:p>
          <a:p>
            <a:r>
              <a:rPr lang="en-US" strike="noStrike" dirty="0">
                <a:latin typeface="Calibri"/>
                <a:ea typeface="ヒラギノ角ゴ Pro W3"/>
                <a:cs typeface="Calibri"/>
              </a:rPr>
              <a:t>First step for our team in CDS- get to know the data to display.</a:t>
            </a:r>
          </a:p>
          <a:p>
            <a:endParaRPr lang="en-US" dirty="0">
              <a:latin typeface="Calibri"/>
              <a:ea typeface="ヒラギノ角ゴ Pro W3"/>
              <a:cs typeface="Calibri"/>
            </a:endParaRPr>
          </a:p>
          <a:p>
            <a:endParaRPr lang="en-US" dirty="0"/>
          </a:p>
          <a:p>
            <a:endParaRPr lang="en-US" sz="1200" kern="1200" dirty="0">
              <a:solidFill>
                <a:schemeClr val="tx1"/>
              </a:solidFill>
              <a:effectLst/>
              <a:latin typeface="Arial" charset="0"/>
              <a:ea typeface="ヒラギノ角ゴ Pro W3" pitchFamily="1" charset="-128"/>
              <a:cs typeface="+mn-cs"/>
            </a:endParaRPr>
          </a:p>
          <a:p>
            <a:r>
              <a:rPr lang="en-US" sz="1200" kern="1200" dirty="0">
                <a:solidFill>
                  <a:schemeClr val="tx1"/>
                </a:solidFill>
                <a:effectLst/>
                <a:latin typeface="Arial" charset="0"/>
                <a:ea typeface="ヒラギノ角ゴ Pro W3" pitchFamily="1" charset="-128"/>
                <a:cs typeface="+mn-cs"/>
              </a:rPr>
              <a:t>Number of reasons:</a:t>
            </a:r>
          </a:p>
          <a:p>
            <a:r>
              <a:rPr lang="en-US" sz="1200" kern="1200" dirty="0">
                <a:solidFill>
                  <a:schemeClr val="tx1"/>
                </a:solidFill>
                <a:effectLst/>
                <a:latin typeface="Arial" charset="0"/>
                <a:ea typeface="ヒラギノ角ゴ Pro W3" pitchFamily="1" charset="-128"/>
                <a:cs typeface="+mn-cs"/>
              </a:rPr>
              <a:t>In part BC of complex weights, better speed on user end (?), and ability to make a more lightweight application, </a:t>
            </a:r>
          </a:p>
          <a:p>
            <a:r>
              <a:rPr lang="en-US" sz="1200" kern="1200" dirty="0">
                <a:solidFill>
                  <a:schemeClr val="tx1"/>
                </a:solidFill>
                <a:effectLst/>
                <a:latin typeface="Arial" charset="0"/>
                <a:ea typeface="ヒラギノ角ゴ Pro W3" pitchFamily="1" charset="-128"/>
                <a:cs typeface="+mn-cs"/>
              </a:rPr>
              <a:t>Rather than calculating estimates on the fly, tool uses numerous small pre-computed csv files</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16</a:t>
            </a:fld>
            <a:endParaRPr lang="en-US"/>
          </a:p>
        </p:txBody>
      </p:sp>
    </p:spTree>
    <p:extLst>
      <p:ext uri="{BB962C8B-B14F-4D97-AF65-F5344CB8AC3E}">
        <p14:creationId xmlns:p14="http://schemas.microsoft.com/office/powerpoint/2010/main" val="1838089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lstStyle/>
          <a:p>
            <a:pPr>
              <a:spcBef>
                <a:spcPct val="20000"/>
              </a:spcBef>
            </a:pPr>
            <a:r>
              <a:rPr lang="en-US" dirty="0">
                <a:latin typeface="Arial"/>
                <a:ea typeface="ヒラギノ角ゴ Pro W3"/>
                <a:cs typeface="Arial"/>
              </a:rPr>
              <a:t>Once we were familiar w the data, work on how to convey it</a:t>
            </a:r>
          </a:p>
          <a:p>
            <a:pPr>
              <a:spcBef>
                <a:spcPct val="20000"/>
              </a:spcBef>
            </a:pPr>
            <a:r>
              <a:rPr lang="en-US" dirty="0">
                <a:latin typeface="Arial"/>
                <a:ea typeface="ヒラギノ角ゴ Pro W3"/>
                <a:cs typeface="Arial"/>
              </a:rPr>
              <a:t>An approach to working through decisions that I think helped facilitate this process, and keep this work moving at a good pace going on this was:</a:t>
            </a:r>
            <a:endParaRPr lang="en-US" dirty="0">
              <a:latin typeface="Arial"/>
              <a:cs typeface="Arial"/>
            </a:endParaRPr>
          </a:p>
          <a:p>
            <a:pPr>
              <a:spcBef>
                <a:spcPct val="20000"/>
              </a:spcBef>
            </a:pPr>
            <a:r>
              <a:rPr lang="en-US" dirty="0">
                <a:latin typeface="Arial"/>
                <a:ea typeface="ヒラギノ角ゴ Pro W3"/>
                <a:cs typeface="Arial"/>
              </a:rPr>
              <a:t>I presented the client with pre-considered and named options (often as A,B ,or ABC  )</a:t>
            </a:r>
          </a:p>
          <a:p>
            <a:pPr>
              <a:spcBef>
                <a:spcPct val="20000"/>
              </a:spcBef>
            </a:pPr>
            <a:r>
              <a:rPr lang="en-US" dirty="0">
                <a:latin typeface="Arial"/>
                <a:ea typeface="ヒラギノ角ゴ Pro W3"/>
                <a:cs typeface="Arial"/>
              </a:rPr>
              <a:t>So on our end,  we could do the work of investigating solutions, and advocating for recommendations, but involve the client in the process to ensure what we were making was built to their vision</a:t>
            </a:r>
          </a:p>
          <a:p>
            <a:pPr>
              <a:spcBef>
                <a:spcPct val="20000"/>
              </a:spcBef>
            </a:pPr>
            <a:endParaRPr lang="en-US" dirty="0">
              <a:latin typeface="Arial"/>
              <a:ea typeface="ヒラギノ角ゴ Pro W3"/>
              <a:cs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ヒラギノ角ゴ Pro W3" pitchFamily="1" charset="-128"/>
                <a:cs typeface="+mn-cs"/>
              </a:rPr>
              <a:t>For final solution in charting&gt;&gt;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ヒラギノ角ゴ Pro W3" pitchFamily="1" charset="-128"/>
                <a:cs typeface="+mn-cs"/>
              </a:rPr>
              <a:t>Details of customization desires led us to decide on a JS based solution- using a charting library, but able to be modified in JS, </a:t>
            </a:r>
          </a:p>
          <a:p>
            <a:r>
              <a:rPr lang="en-US" sz="1200" kern="1200" dirty="0">
                <a:solidFill>
                  <a:schemeClr val="tx1"/>
                </a:solidFill>
                <a:effectLst/>
                <a:latin typeface="Arial" charset="0"/>
                <a:ea typeface="ヒラギノ角ゴ Pro W3" pitchFamily="1" charset="-128"/>
                <a:cs typeface="+mn-cs"/>
              </a:rPr>
              <a:t>This was a good balance between making use of ‘already solved problems’ but allowing ourselves the flexibility via coded solution beyond what a purely software-based solution allows</a:t>
            </a:r>
          </a:p>
          <a:p>
            <a:endParaRPr lang="en-US" sz="1200" kern="1200" dirty="0">
              <a:solidFill>
                <a:schemeClr val="tx1"/>
              </a:solidFill>
              <a:effectLst/>
              <a:latin typeface="Arial" charset="0"/>
              <a:ea typeface="ヒラギノ角ゴ Pro W3" pitchFamily="1" charset="-128"/>
              <a:cs typeface="+mn-cs"/>
            </a:endParaRPr>
          </a:p>
          <a:p>
            <a:r>
              <a:rPr lang="en-US" sz="1200" kern="1200" dirty="0">
                <a:solidFill>
                  <a:schemeClr val="tx1"/>
                </a:solidFill>
                <a:effectLst/>
                <a:latin typeface="Arial" charset="0"/>
                <a:ea typeface="ヒラギノ角ゴ Pro W3" pitchFamily="1" charset="-128"/>
                <a:cs typeface="+mn-cs"/>
              </a:rPr>
              <a:t>Some of those details include:</a:t>
            </a:r>
          </a:p>
          <a:p>
            <a:pPr marL="171450" indent="-171450">
              <a:buFont typeface="Arial" panose="020B0604020202020204" pitchFamily="34" charset="0"/>
              <a:buChar char="•"/>
            </a:pPr>
            <a:r>
              <a:rPr lang="en-US" sz="1200" kern="1200" dirty="0">
                <a:solidFill>
                  <a:schemeClr val="tx1"/>
                </a:solidFill>
                <a:effectLst/>
                <a:latin typeface="Arial" charset="0"/>
                <a:ea typeface="ヒラギノ角ゴ Pro W3" pitchFamily="1" charset="-128"/>
                <a:cs typeface="+mn-cs"/>
              </a:rPr>
              <a:t>Showing several layers of information on top of the main chart type-</a:t>
            </a:r>
          </a:p>
          <a:p>
            <a:pPr marL="171450" indent="-171450">
              <a:buFont typeface="Arial" panose="020B0604020202020204" pitchFamily="34" charset="0"/>
              <a:buChar char="•"/>
            </a:pPr>
            <a:r>
              <a:rPr lang="en-US" sz="1200" kern="1200" dirty="0">
                <a:solidFill>
                  <a:schemeClr val="tx1"/>
                </a:solidFill>
                <a:effectLst/>
                <a:latin typeface="Arial" charset="0"/>
                <a:ea typeface="ヒラギノ角ゴ Pro W3" pitchFamily="1" charset="-128"/>
                <a:cs typeface="+mn-cs"/>
              </a:rPr>
              <a:t>CI, major and minor reference lines, flagging of less reliable estimates</a:t>
            </a:r>
            <a:endParaRPr lang="en-US" sz="1200" kern="1200" dirty="0">
              <a:solidFill>
                <a:schemeClr val="tx1"/>
              </a:solidFill>
              <a:effectLst/>
              <a:latin typeface="Arial"/>
              <a:ea typeface="ヒラギノ角ゴ Pro W3"/>
              <a:cs typeface="Arial"/>
            </a:endParaRPr>
          </a:p>
          <a:p>
            <a:pPr marL="171450" indent="-171450">
              <a:buFont typeface="Arial" panose="020B0604020202020204" pitchFamily="34" charset="0"/>
              <a:buChar char="•"/>
            </a:pPr>
            <a:r>
              <a:rPr lang="en-US" sz="1200" kern="1200" dirty="0">
                <a:solidFill>
                  <a:schemeClr val="tx1"/>
                </a:solidFill>
                <a:effectLst/>
                <a:latin typeface="Arial"/>
                <a:ea typeface="ヒラギノ角ゴ Pro W3"/>
                <a:cs typeface="Arial"/>
              </a:rPr>
              <a:t>Small multiples, year indicator and </a:t>
            </a:r>
            <a:r>
              <a:rPr lang="en-US" sz="1200" kern="1200" dirty="0" err="1">
                <a:solidFill>
                  <a:schemeClr val="tx1"/>
                </a:solidFill>
                <a:effectLst/>
                <a:latin typeface="Arial"/>
                <a:ea typeface="ヒラギノ角ゴ Pro W3"/>
                <a:cs typeface="Arial"/>
              </a:rPr>
              <a:t>vals</a:t>
            </a:r>
            <a:r>
              <a:rPr lang="en-US" sz="1200" kern="1200" dirty="0">
                <a:solidFill>
                  <a:schemeClr val="tx1"/>
                </a:solidFill>
                <a:effectLst/>
                <a:latin typeface="Arial"/>
                <a:ea typeface="ヒラギノ角ゴ Pro W3"/>
                <a:cs typeface="Arial"/>
              </a:rPr>
              <a:t> lined across charts</a:t>
            </a:r>
          </a:p>
          <a:p>
            <a:pPr marL="171450" indent="-171450">
              <a:buFont typeface="Arial" panose="020B0604020202020204" pitchFamily="34" charset="0"/>
              <a:buChar char="•"/>
            </a:pPr>
            <a:r>
              <a:rPr lang="en-US" sz="1200" kern="1200" dirty="0">
                <a:solidFill>
                  <a:schemeClr val="tx1"/>
                </a:solidFill>
                <a:effectLst/>
                <a:latin typeface="Arial"/>
                <a:ea typeface="ヒラギノ角ゴ Pro W3"/>
                <a:cs typeface="Arial"/>
              </a:rPr>
              <a:t>Styles to show year in trends that doesn't align with others for comparison</a:t>
            </a:r>
            <a:endParaRPr lang="en-US" sz="1200" kern="1200" dirty="0">
              <a:solidFill>
                <a:schemeClr val="tx1"/>
              </a:solidFill>
              <a:effectLst/>
              <a:latin typeface="Arial" charset="0"/>
              <a:ea typeface="ヒラギノ角ゴ Pro W3" pitchFamily="1" charset="-128"/>
              <a:cs typeface="+mn-cs"/>
            </a:endParaRPr>
          </a:p>
        </p:txBody>
      </p:sp>
      <p:sp>
        <p:nvSpPr>
          <p:cNvPr id="4" name="Slide Number Placeholder 3"/>
          <p:cNvSpPr>
            <a:spLocks noGrp="1"/>
          </p:cNvSpPr>
          <p:nvPr>
            <p:ph type="sldNum" sz="quarter" idx="5"/>
          </p:nvPr>
        </p:nvSpPr>
        <p:spPr/>
        <p:txBody>
          <a:bodyPr/>
          <a:lstStyle/>
          <a:p>
            <a:pPr>
              <a:defRPr/>
            </a:pPr>
            <a:fld id="{8DB8C9F8-2507-43B8-94EB-5DEE5D53B02A}" type="slidenum">
              <a:rPr lang="en-US"/>
              <a:pPr>
                <a:defRPr/>
              </a:pPr>
              <a:t>17</a:t>
            </a:fld>
            <a:endParaRPr lang="en-US"/>
          </a:p>
        </p:txBody>
      </p:sp>
    </p:spTree>
    <p:extLst>
      <p:ext uri="{BB962C8B-B14F-4D97-AF65-F5344CB8AC3E}">
        <p14:creationId xmlns:p14="http://schemas.microsoft.com/office/powerpoint/2010/main" val="3477507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Arial" charset="0"/>
              <a:ea typeface="ヒラギノ角ゴ Pro W3" pitchFamily="1" charset="-128"/>
              <a:cs typeface="+mn-cs"/>
            </a:endParaRPr>
          </a:p>
          <a:p>
            <a:pPr lvl="1"/>
            <a:endParaRPr lang="en-US" sz="1200" b="0" i="0" kern="1200" dirty="0">
              <a:solidFill>
                <a:schemeClr val="tx1"/>
              </a:solidFill>
              <a:effectLst/>
              <a:latin typeface="Arial" charset="0"/>
              <a:ea typeface="ヒラギノ角ゴ Pro W3" pitchFamily="1" charset="-128"/>
              <a:cs typeface="+mn-cs"/>
            </a:endParaRPr>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dirty="0">
                <a:latin typeface="Arial"/>
                <a:ea typeface="ヒラギノ角ゴ Pro W3"/>
                <a:cs typeface="Arial"/>
              </a:rPr>
              <a:t>Harness -Vue </a:t>
            </a:r>
            <a:r>
              <a:rPr lang="en-US" dirty="0">
                <a:latin typeface="Arial"/>
                <a:ea typeface="ヒラギノ角ゴ Pro W3"/>
                <a:cs typeface="Arial"/>
                <a:hlinkClick r:id="rId3"/>
              </a:rPr>
              <a:t>plugin</a:t>
            </a:r>
            <a:r>
              <a:rPr lang="en-US" dirty="0">
                <a:latin typeface="Arial"/>
                <a:ea typeface="ヒラギノ角ゴ Pro W3"/>
                <a:cs typeface="Arial"/>
              </a:rPr>
              <a:t> Developed at RTI in CDS, including several members of the team making the </a:t>
            </a:r>
            <a:r>
              <a:rPr lang="en-US" dirty="0" err="1">
                <a:latin typeface="Arial"/>
                <a:ea typeface="ヒラギノ角ゴ Pro W3"/>
                <a:cs typeface="Arial"/>
              </a:rPr>
              <a:t>Ndash</a:t>
            </a:r>
            <a:r>
              <a:rPr lang="en-US" dirty="0">
                <a:latin typeface="Arial"/>
                <a:ea typeface="ヒラギノ角ゴ Pro W3"/>
                <a:cs typeface="Arial"/>
              </a:rPr>
              <a:t> tool</a:t>
            </a:r>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dirty="0">
                <a:latin typeface="Arial"/>
                <a:ea typeface="ヒラギノ角ゴ Pro W3"/>
                <a:cs typeface="Arial"/>
              </a:rPr>
              <a:t>that provides architecture for building dashboards on the web, reducing the amount of scripting work needed around charting and filtering for building web dashboards.</a:t>
            </a:r>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dirty="0">
                <a:latin typeface="Arial"/>
                <a:ea typeface="ヒラギノ角ゴ Pro W3"/>
                <a:cs typeface="Arial"/>
              </a:rPr>
              <a:t>Open Source . </a:t>
            </a:r>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dirty="0">
                <a:cs typeface="Arial"/>
              </a:rPr>
              <a:t>https://</a:t>
            </a:r>
            <a:r>
              <a:rPr lang="en-US" dirty="0" err="1">
                <a:cs typeface="Arial"/>
              </a:rPr>
              <a:t>github.com</a:t>
            </a:r>
            <a:r>
              <a:rPr lang="en-US" dirty="0">
                <a:cs typeface="Arial"/>
              </a:rPr>
              <a:t>/</a:t>
            </a:r>
            <a:r>
              <a:rPr lang="en-US" dirty="0" err="1">
                <a:cs typeface="Arial"/>
              </a:rPr>
              <a:t>RTIInternational</a:t>
            </a:r>
            <a:r>
              <a:rPr lang="en-US" dirty="0">
                <a:cs typeface="Arial"/>
              </a:rPr>
              <a:t>/harness</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18</a:t>
            </a:fld>
            <a:endParaRPr lang="en-US"/>
          </a:p>
        </p:txBody>
      </p:sp>
    </p:spTree>
    <p:extLst>
      <p:ext uri="{BB962C8B-B14F-4D97-AF65-F5344CB8AC3E}">
        <p14:creationId xmlns:p14="http://schemas.microsoft.com/office/powerpoint/2010/main" val="11699645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MentionTime</a:t>
            </a:r>
            <a:r>
              <a:rPr lang="en-US" dirty="0"/>
              <a:t> frame</a:t>
            </a:r>
          </a:p>
          <a:p>
            <a:r>
              <a:rPr lang="en-US" dirty="0"/>
              <a:t>Rewrite to match the language of the story </a:t>
            </a:r>
          </a:p>
          <a:p>
            <a:endParaRPr lang="en-US" dirty="0"/>
          </a:p>
          <a:p>
            <a:r>
              <a:rPr lang="en-US" dirty="0"/>
              <a:t>By the time you decide what you want, you want to publish</a:t>
            </a:r>
          </a:p>
          <a:p>
            <a:endParaRPr lang="en-US" dirty="0"/>
          </a:p>
          <a:p>
            <a:r>
              <a:rPr lang="en-US" dirty="0"/>
              <a:t>This puts us in a better place to build upon, rather than build again</a:t>
            </a:r>
          </a:p>
        </p:txBody>
      </p:sp>
      <p:sp>
        <p:nvSpPr>
          <p:cNvPr id="4" name="Slide Number Placeholder 3"/>
          <p:cNvSpPr>
            <a:spLocks noGrp="1"/>
          </p:cNvSpPr>
          <p:nvPr>
            <p:ph type="sldNum" sz="quarter" idx="5"/>
          </p:nvPr>
        </p:nvSpPr>
        <p:spPr/>
        <p:txBody>
          <a:bodyPr/>
          <a:lstStyle/>
          <a:p>
            <a:fld id="{C176EC64-6603-46E0-80F0-5EB07A81F985}" type="slidenum">
              <a:rPr lang="en-US" smtClean="0"/>
              <a:t>19</a:t>
            </a:fld>
            <a:endParaRPr lang="en-US"/>
          </a:p>
        </p:txBody>
      </p:sp>
    </p:spTree>
    <p:extLst>
      <p:ext uri="{BB962C8B-B14F-4D97-AF65-F5344CB8AC3E}">
        <p14:creationId xmlns:p14="http://schemas.microsoft.com/office/powerpoint/2010/main" val="384449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u="none" strike="sngStrike" dirty="0"/>
              <a:t>…</a:t>
            </a:r>
            <a:r>
              <a:rPr lang="en-US" strike="sngStrike" dirty="0"/>
              <a:t>is the primary source of information on criminal victimization in the United States.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strike="sngStrike" kern="1200" dirty="0">
                <a:solidFill>
                  <a:schemeClr val="tx1"/>
                </a:solidFill>
                <a:effectLst/>
                <a:latin typeface="Arial" charset="0"/>
                <a:ea typeface="ヒラギノ角ゴ Pro W3" pitchFamily="1" charset="-128"/>
                <a:cs typeface="+mn-cs"/>
              </a:rPr>
              <a:t>As it is a survey of individuals about their experience of crime, these estimates created from this survey are for nonfatal</a:t>
            </a:r>
            <a:r>
              <a:rPr lang="en-US" strike="sngStrike" dirty="0">
                <a:effectLst/>
              </a:rPr>
              <a:t> crime.</a:t>
            </a:r>
            <a:endParaRPr lang="en-US" strike="sngStrike"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trike="sngStrike" dirty="0"/>
              <a:t>The survey has been ongoing since 1973</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trike="sngStrike"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trike="noStrike" dirty="0"/>
              <a:t>You’ve had some context on the project already from the BJS team (name)</a:t>
            </a:r>
            <a:br>
              <a:rPr lang="en-US" strike="sngStrike" dirty="0"/>
            </a:br>
            <a:r>
              <a:rPr lang="en-US" strike="sngStrike" dirty="0"/>
              <a:t>While NCVS data had been accessible to the public, expectations evolve.. Our goal was to go beyond sharing data only to be used by subject-matter experts and those interested in downloading and analyzing complex datasets.</a:t>
            </a:r>
            <a:br>
              <a:rPr lang="en-US" strike="sngStrike" dirty="0"/>
            </a:br>
            <a:r>
              <a:rPr lang="en-US" strike="sngStrike" dirty="0"/>
              <a:t>Well considered charts, and other types of data visualizations, can make data more quickly interpretable, and more accessible to a wider range of audiences.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trike="sngStrike" dirty="0"/>
          </a:p>
          <a:p>
            <a:endParaRPr lang="en-US" strike="noStrike" dirty="0"/>
          </a:p>
          <a:p>
            <a:r>
              <a:rPr lang="en-US" sz="1200" kern="1200" dirty="0">
                <a:solidFill>
                  <a:schemeClr val="tx1"/>
                </a:solidFill>
                <a:effectLst/>
                <a:latin typeface="Arial" charset="0"/>
                <a:ea typeface="ヒラギノ角ゴ Pro W3" pitchFamily="1" charset="-128"/>
                <a:cs typeface="+mn-cs"/>
              </a:rPr>
              <a:t>BJS has been especially motivated recently,</a:t>
            </a:r>
          </a:p>
          <a:p>
            <a:r>
              <a:rPr lang="en-US" sz="1200" kern="1200" dirty="0">
                <a:solidFill>
                  <a:schemeClr val="tx1"/>
                </a:solidFill>
                <a:effectLst/>
                <a:latin typeface="Arial" charset="0"/>
                <a:ea typeface="ヒラギノ角ゴ Pro W3" pitchFamily="1" charset="-128"/>
                <a:cs typeface="+mn-cs"/>
              </a:rPr>
              <a:t>moving towards: </a:t>
            </a:r>
          </a:p>
          <a:p>
            <a:r>
              <a:rPr lang="en-US" sz="1200" kern="1200" dirty="0">
                <a:solidFill>
                  <a:schemeClr val="tx1"/>
                </a:solidFill>
                <a:effectLst/>
                <a:latin typeface="Arial" charset="0"/>
                <a:ea typeface="ヒラギノ角ゴ Pro W3" pitchFamily="1" charset="-128"/>
                <a:cs typeface="+mn-cs"/>
              </a:rPr>
              <a:t> </a:t>
            </a:r>
          </a:p>
          <a:p>
            <a:r>
              <a:rPr lang="en-US" sz="1200" kern="1200" dirty="0">
                <a:solidFill>
                  <a:schemeClr val="tx1"/>
                </a:solidFill>
                <a:effectLst/>
                <a:latin typeface="Arial" charset="0"/>
                <a:ea typeface="ヒラギノ角ゴ Pro W3" pitchFamily="1" charset="-128"/>
                <a:cs typeface="+mn-cs"/>
              </a:rPr>
              <a:t>Dynamic tools, presenting data in ways more accessible and digestible for the public, and incorporating exploratory tools allowing users to seek answers to their own questions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trike="sngStrike"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2</a:t>
            </a:fld>
            <a:endParaRPr lang="en-US"/>
          </a:p>
        </p:txBody>
      </p:sp>
    </p:spTree>
    <p:extLst>
      <p:ext uri="{BB962C8B-B14F-4D97-AF65-F5344CB8AC3E}">
        <p14:creationId xmlns:p14="http://schemas.microsoft.com/office/powerpoint/2010/main" val="1651107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run through a simple example. I have some data, where each row is a person, and I want to filter that data by a maximum age, and then display how many people are matched</a:t>
            </a:r>
          </a:p>
        </p:txBody>
      </p:sp>
      <p:sp>
        <p:nvSpPr>
          <p:cNvPr id="4" name="Slide Number Placeholder 3"/>
          <p:cNvSpPr>
            <a:spLocks noGrp="1"/>
          </p:cNvSpPr>
          <p:nvPr>
            <p:ph type="sldNum" sz="quarter" idx="5"/>
          </p:nvPr>
        </p:nvSpPr>
        <p:spPr/>
        <p:txBody>
          <a:bodyPr/>
          <a:lstStyle/>
          <a:p>
            <a:fld id="{C176EC64-6603-46E0-80F0-5EB07A81F985}" type="slidenum">
              <a:rPr lang="en-US"/>
              <a:t>20</a:t>
            </a:fld>
            <a:endParaRPr lang="en-US"/>
          </a:p>
        </p:txBody>
      </p:sp>
    </p:spTree>
    <p:extLst>
      <p:ext uri="{BB962C8B-B14F-4D97-AF65-F5344CB8AC3E}">
        <p14:creationId xmlns:p14="http://schemas.microsoft.com/office/powerpoint/2010/main" val="3336962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0355" indent="-300355"/>
            <a:r>
              <a:rPr lang="en-US" sz="1200" dirty="0">
                <a:cs typeface="Arial"/>
              </a:rPr>
              <a:t>Harness-</a:t>
            </a:r>
            <a:r>
              <a:rPr lang="en-US" sz="1200" dirty="0" err="1">
                <a:cs typeface="Arial"/>
              </a:rPr>
              <a:t>vue</a:t>
            </a:r>
            <a:r>
              <a:rPr lang="en-US" sz="1200" dirty="0">
                <a:cs typeface="Arial"/>
              </a:rPr>
              <a:t> manages these functions we refer to as ‘getters’ and ‘setters’</a:t>
            </a:r>
          </a:p>
          <a:p>
            <a:pPr marL="300355" indent="-300355"/>
            <a:endParaRPr lang="en-US" sz="1200" dirty="0">
              <a:cs typeface="Arial"/>
            </a:endParaRPr>
          </a:p>
          <a:p>
            <a:pPr marL="300355" indent="-300355"/>
            <a:r>
              <a:rPr lang="en-US" sz="1200" dirty="0">
                <a:cs typeface="Arial"/>
              </a:rPr>
              <a:t>Benefits::</a:t>
            </a:r>
          </a:p>
          <a:p>
            <a:pPr marL="300355" indent="-300355"/>
            <a:endParaRPr lang="en-US" sz="1200" dirty="0">
              <a:cs typeface="Arial"/>
            </a:endParaRPr>
          </a:p>
          <a:p>
            <a:pPr marL="300355" indent="-300355"/>
            <a:r>
              <a:rPr lang="en-US" sz="1200" dirty="0">
                <a:cs typeface="Arial"/>
              </a:rPr>
              <a:t>By sharing libraries between your projects, features created for project A are available to project B</a:t>
            </a:r>
          </a:p>
          <a:p>
            <a:pPr marL="300355" indent="-300355"/>
            <a:r>
              <a:rPr lang="en-US" sz="1200" dirty="0">
                <a:cs typeface="Arial"/>
              </a:rPr>
              <a:t>This has been a </a:t>
            </a:r>
            <a:r>
              <a:rPr lang="en-US" sz="1200" b="1" dirty="0">
                <a:cs typeface="Arial"/>
              </a:rPr>
              <a:t>huge boon</a:t>
            </a:r>
            <a:r>
              <a:rPr lang="en-US" sz="1200" dirty="0">
                <a:cs typeface="Arial"/>
              </a:rPr>
              <a:t> as we start new projects up – each new project has had more tools available from the beginning</a:t>
            </a:r>
          </a:p>
          <a:p>
            <a:pPr marL="300355" indent="-300355"/>
            <a:r>
              <a:rPr lang="en-US" sz="1200" dirty="0">
                <a:cs typeface="Arial"/>
              </a:rPr>
              <a:t>Similarly, new projects give places to test new features or identify pain points/new features worth adding</a:t>
            </a:r>
          </a:p>
          <a:p>
            <a:pPr marL="300355" indent="-300355"/>
            <a:r>
              <a:rPr lang="en-US" sz="1200" dirty="0">
                <a:cs typeface="Arial"/>
              </a:rPr>
              <a:t>If your projects use similar syntax and do things the same way, your developers can go project to project more easily</a:t>
            </a:r>
          </a:p>
          <a:p>
            <a:pPr marL="300355" indent="-300355"/>
            <a:r>
              <a:rPr lang="en-US" sz="1200" dirty="0">
                <a:cs typeface="Arial"/>
              </a:rPr>
              <a:t>Easy to train new developers and drop them into legacy projects – if you know Harness-Vue, you can work on Harness-Vue projects</a:t>
            </a:r>
          </a:p>
          <a:p>
            <a:endParaRPr lang="en-US" dirty="0"/>
          </a:p>
        </p:txBody>
      </p:sp>
      <p:sp>
        <p:nvSpPr>
          <p:cNvPr id="4" name="Slide Number Placeholder 3"/>
          <p:cNvSpPr>
            <a:spLocks noGrp="1"/>
          </p:cNvSpPr>
          <p:nvPr>
            <p:ph type="sldNum" sz="quarter" idx="5"/>
          </p:nvPr>
        </p:nvSpPr>
        <p:spPr/>
        <p:txBody>
          <a:bodyPr/>
          <a:lstStyle/>
          <a:p>
            <a:fld id="{C176EC64-6603-46E0-80F0-5EB07A81F985}" type="slidenum">
              <a:rPr lang="en-US"/>
              <a:t>21</a:t>
            </a:fld>
            <a:endParaRPr lang="en-US"/>
          </a:p>
        </p:txBody>
      </p:sp>
    </p:spTree>
    <p:extLst>
      <p:ext uri="{BB962C8B-B14F-4D97-AF65-F5344CB8AC3E}">
        <p14:creationId xmlns:p14="http://schemas.microsoft.com/office/powerpoint/2010/main" val="37259383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ヒラギノ角ゴ Pro W3" pitchFamily="1" charset="-128"/>
                <a:cs typeface="+mn-cs"/>
              </a:rPr>
              <a:t>Early: Wireframing to resolve structure for views- in this case largely steered by the data </a:t>
            </a:r>
          </a:p>
          <a:p>
            <a:r>
              <a:rPr lang="en-US" sz="1200" kern="1200" dirty="0">
                <a:solidFill>
                  <a:schemeClr val="tx1"/>
                </a:solidFill>
                <a:effectLst/>
                <a:latin typeface="Arial" charset="0"/>
                <a:ea typeface="ヒラギノ角ゴ Pro W3" pitchFamily="1" charset="-128"/>
                <a:cs typeface="+mn-cs"/>
              </a:rPr>
              <a:t>Next: Static, interactive mock-ups both charts and page views</a:t>
            </a:r>
          </a:p>
          <a:p>
            <a:r>
              <a:rPr lang="en-US" sz="1200" kern="1200" dirty="0">
                <a:solidFill>
                  <a:schemeClr val="tx1"/>
                </a:solidFill>
                <a:effectLst/>
                <a:latin typeface="Arial" charset="0"/>
                <a:ea typeface="ヒラギノ角ゴ Pro W3" pitchFamily="1" charset="-128"/>
                <a:cs typeface="+mn-cs"/>
              </a:rPr>
              <a:t>Then: User Testing- Helper text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ヒラギノ角ゴ Pro W3" pitchFamily="1" charset="-128"/>
                <a:cs typeface="+mn-cs"/>
              </a:rPr>
              <a:t>Finally: Review Evaluation for 508 accessibility</a:t>
            </a:r>
            <a:endParaRPr lang="en-US" strike="sngStrike"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22</a:t>
            </a:fld>
            <a:endParaRPr lang="en-US"/>
          </a:p>
        </p:txBody>
      </p:sp>
    </p:spTree>
    <p:extLst>
      <p:ext uri="{BB962C8B-B14F-4D97-AF65-F5344CB8AC3E}">
        <p14:creationId xmlns:p14="http://schemas.microsoft.com/office/powerpoint/2010/main" val="31509257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Calibri"/>
                <a:ea typeface="ヒラギノ角ゴ Pro W3"/>
                <a:cs typeface="Calibri"/>
              </a:rPr>
              <a:t>Easily re-run for future years to keep tool current, CDS worked along with RTI’s research computing division worked to ensure smooth deployment, ease of update</a:t>
            </a:r>
            <a:r>
              <a:rPr lang="en-US" dirty="0">
                <a:latin typeface="Arial" charset="0"/>
                <a:ea typeface="ヒラギノ角ゴ Pro W3"/>
                <a:cs typeface="+mn-cs"/>
              </a:rPr>
              <a:t>, </a:t>
            </a:r>
            <a:r>
              <a:rPr lang="en-US" dirty="0">
                <a:latin typeface="Calibri"/>
                <a:ea typeface="ヒラギノ角ゴ Pro W3"/>
                <a:cs typeface="Calibri"/>
              </a:rPr>
              <a:t>b</a:t>
            </a:r>
            <a:r>
              <a:rPr lang="en-US" dirty="0">
                <a:latin typeface="Calibri"/>
                <a:cs typeface="Calibri"/>
              </a:rPr>
              <a:t>uilding in safeguards against versioning errors</a:t>
            </a: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pPr>
              <a:defRPr/>
            </a:pPr>
            <a:fld id="{8DB8C9F8-2507-43B8-94EB-5DEE5D53B02A}" type="slidenum">
              <a:rPr lang="en-US"/>
              <a:pPr>
                <a:defRPr/>
              </a:pPr>
              <a:t>23</a:t>
            </a:fld>
            <a:endParaRPr lang="en-US"/>
          </a:p>
        </p:txBody>
      </p:sp>
    </p:spTree>
    <p:extLst>
      <p:ext uri="{BB962C8B-B14F-4D97-AF65-F5344CB8AC3E}">
        <p14:creationId xmlns:p14="http://schemas.microsoft.com/office/powerpoint/2010/main" val="19039310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24</a:t>
            </a:fld>
            <a:endParaRPr lang="en-US"/>
          </a:p>
        </p:txBody>
      </p:sp>
    </p:spTree>
    <p:extLst>
      <p:ext uri="{BB962C8B-B14F-4D97-AF65-F5344CB8AC3E}">
        <p14:creationId xmlns:p14="http://schemas.microsoft.com/office/powerpoint/2010/main" val="19225950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lstStyle/>
          <a:p>
            <a:endParaRPr lang="en-US" dirty="0"/>
          </a:p>
          <a:p>
            <a:r>
              <a:rPr lang="en-US" sz="1200" kern="1200" dirty="0">
                <a:solidFill>
                  <a:schemeClr val="tx1"/>
                </a:solidFill>
                <a:effectLst/>
                <a:latin typeface="Arial" charset="0"/>
                <a:ea typeface="ヒラギノ角ゴ Pro W3" pitchFamily="1" charset="-128"/>
                <a:cs typeface="+mn-cs"/>
              </a:rPr>
              <a:t>All of this was done in an enviro of close collaboration with a client rep who was curious, engaged, and in a position to make decisions</a:t>
            </a:r>
          </a:p>
          <a:p>
            <a:pPr marL="457200" marR="0" lvl="1"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ヒラギノ角ゴ Pro W3" pitchFamily="1" charset="-128"/>
              <a:cs typeface="+mn-cs"/>
            </a:endParaRPr>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ヒラギノ角ゴ Pro W3" pitchFamily="1" charset="-128"/>
                <a:cs typeface="+mn-cs"/>
              </a:rPr>
              <a:t>frequent client meetings with developers present, to show progress, weigh options and make incremental decisions along the way. For a creation of a tool like this, screensharing is near-essential. </a:t>
            </a:r>
          </a:p>
          <a:p>
            <a:pPr lvl="1"/>
            <a:endParaRPr lang="en-US" dirty="0"/>
          </a:p>
          <a:p>
            <a:r>
              <a:rPr lang="en-US" dirty="0"/>
              <a:t>Bringing in the Right Team Members at the Right Time</a:t>
            </a:r>
          </a:p>
          <a:p>
            <a:r>
              <a:rPr lang="en-US" dirty="0"/>
              <a:t>Agility to evaluate project needs and add team members as needed</a:t>
            </a:r>
          </a:p>
          <a:p>
            <a:pPr lvl="1"/>
            <a:endParaRPr lang="en-US" dirty="0"/>
          </a:p>
          <a:p>
            <a:r>
              <a:rPr lang="en-US" dirty="0"/>
              <a:t>User Testing</a:t>
            </a:r>
          </a:p>
          <a:p>
            <a:pPr lvl="1"/>
            <a:r>
              <a:rPr lang="en-US" dirty="0"/>
              <a:t>Allowed us to see the application through the eyes of a first-time user and make improvements to the overall user experience as a result</a:t>
            </a:r>
          </a:p>
          <a:p>
            <a:r>
              <a:rPr lang="en-US" sz="1200" kern="1200" dirty="0">
                <a:solidFill>
                  <a:schemeClr val="tx1"/>
                </a:solidFill>
                <a:effectLst/>
                <a:latin typeface="Arial" charset="0"/>
                <a:ea typeface="ヒラギノ角ゴ Pro W3" pitchFamily="1" charset="-128"/>
                <a:cs typeface="+mn-cs"/>
              </a:rPr>
              <a:t> </a:t>
            </a:r>
          </a:p>
          <a:p>
            <a:pPr lvl="0"/>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a:pPr>
                <a:defRPr/>
              </a:pPr>
              <a:t>25</a:t>
            </a:fld>
            <a:endParaRPr lang="en-US"/>
          </a:p>
        </p:txBody>
      </p:sp>
    </p:spTree>
    <p:extLst>
      <p:ext uri="{BB962C8B-B14F-4D97-AF65-F5344CB8AC3E}">
        <p14:creationId xmlns:p14="http://schemas.microsoft.com/office/powerpoint/2010/main" val="35285246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lstStyle/>
          <a:p>
            <a:r>
              <a:rPr lang="en-US" dirty="0">
                <a:latin typeface="Calibri"/>
                <a:cs typeface="Calibri"/>
              </a:rPr>
              <a:t>We do believe this is a digital transformation for the NCVS</a:t>
            </a:r>
          </a:p>
          <a:p>
            <a:r>
              <a:rPr lang="en-US" dirty="0">
                <a:latin typeface="Calibri"/>
                <a:cs typeface="Calibri"/>
              </a:rPr>
              <a:t>Live</a:t>
            </a:r>
          </a:p>
          <a:p>
            <a:r>
              <a:rPr lang="en-US" dirty="0">
                <a:latin typeface="Calibri"/>
                <a:cs typeface="Calibri"/>
              </a:rPr>
              <a:t>Supporting their communication goals making their data more accessible to the public</a:t>
            </a:r>
          </a:p>
        </p:txBody>
      </p:sp>
      <p:sp>
        <p:nvSpPr>
          <p:cNvPr id="4" name="Slide Number Placeholder 3"/>
          <p:cNvSpPr>
            <a:spLocks noGrp="1"/>
          </p:cNvSpPr>
          <p:nvPr>
            <p:ph type="sldNum" sz="quarter" idx="5"/>
          </p:nvPr>
        </p:nvSpPr>
        <p:spPr/>
        <p:txBody>
          <a:bodyPr/>
          <a:lstStyle/>
          <a:p>
            <a:pPr>
              <a:defRPr/>
            </a:pPr>
            <a:fld id="{8DB8C9F8-2507-43B8-94EB-5DEE5D53B02A}" type="slidenum">
              <a:rPr lang="en-US"/>
              <a:pPr>
                <a:defRPr/>
              </a:pPr>
              <a:t>26</a:t>
            </a:fld>
            <a:endParaRPr lang="en-US"/>
          </a:p>
        </p:txBody>
      </p:sp>
    </p:spTree>
    <p:extLst>
      <p:ext uri="{BB962C8B-B14F-4D97-AF65-F5344CB8AC3E}">
        <p14:creationId xmlns:p14="http://schemas.microsoft.com/office/powerpoint/2010/main" val="18873310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lstStyle/>
          <a:p>
            <a:r>
              <a:rPr lang="en-US" dirty="0"/>
              <a:t>Like to give recognition to all in the RTI team members involved </a:t>
            </a:r>
          </a:p>
          <a:p>
            <a:r>
              <a:rPr lang="en-US" dirty="0"/>
              <a:t>Like to thank the Bureau of Justice Statistics, for engaging us in this work, and Grace </a:t>
            </a:r>
            <a:r>
              <a:rPr lang="en-US" dirty="0" err="1"/>
              <a:t>Kena</a:t>
            </a:r>
            <a:r>
              <a:rPr lang="en-US" dirty="0"/>
              <a:t> for her continuous engagement</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27</a:t>
            </a:fld>
            <a:endParaRPr lang="en-US"/>
          </a:p>
        </p:txBody>
      </p:sp>
    </p:spTree>
    <p:extLst>
      <p:ext uri="{BB962C8B-B14F-4D97-AF65-F5344CB8AC3E}">
        <p14:creationId xmlns:p14="http://schemas.microsoft.com/office/powerpoint/2010/main" val="22076883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all in attendance for your interest and time..</a:t>
            </a:r>
          </a:p>
          <a:p>
            <a:r>
              <a:rPr lang="en-US" dirty="0"/>
              <a:t>Contact info here if you have questions</a:t>
            </a:r>
          </a:p>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28</a:t>
            </a:fld>
            <a:endParaRPr lang="en-US"/>
          </a:p>
        </p:txBody>
      </p:sp>
    </p:spTree>
    <p:extLst>
      <p:ext uri="{BB962C8B-B14F-4D97-AF65-F5344CB8AC3E}">
        <p14:creationId xmlns:p14="http://schemas.microsoft.com/office/powerpoint/2010/main" val="2422162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lstStyle/>
          <a:p>
            <a:endParaRPr lang="en-US" strike="noStrike" dirty="0"/>
          </a:p>
          <a:p>
            <a:r>
              <a:rPr lang="en-US" sz="1200" kern="1200" dirty="0">
                <a:solidFill>
                  <a:schemeClr val="tx1"/>
                </a:solidFill>
                <a:effectLst/>
                <a:latin typeface="Arial" charset="0"/>
                <a:ea typeface="ヒラギノ角ゴ Pro W3" pitchFamily="1" charset="-128"/>
                <a:cs typeface="+mn-cs"/>
              </a:rPr>
              <a:t>BJS has been especially motivated recently,</a:t>
            </a:r>
          </a:p>
          <a:p>
            <a:r>
              <a:rPr lang="en-US" sz="1200" kern="1200" dirty="0">
                <a:solidFill>
                  <a:schemeClr val="tx1"/>
                </a:solidFill>
                <a:effectLst/>
                <a:latin typeface="Arial" charset="0"/>
                <a:ea typeface="ヒラギノ角ゴ Pro W3" pitchFamily="1" charset="-128"/>
                <a:cs typeface="+mn-cs"/>
              </a:rPr>
              <a:t>moving towards: </a:t>
            </a:r>
          </a:p>
          <a:p>
            <a:r>
              <a:rPr lang="en-US" sz="1200" kern="1200" dirty="0">
                <a:solidFill>
                  <a:schemeClr val="tx1"/>
                </a:solidFill>
                <a:effectLst/>
                <a:latin typeface="Arial" charset="0"/>
                <a:ea typeface="ヒラギノ角ゴ Pro W3" pitchFamily="1" charset="-128"/>
                <a:cs typeface="+mn-cs"/>
              </a:rPr>
              <a:t> </a:t>
            </a:r>
          </a:p>
          <a:p>
            <a:r>
              <a:rPr lang="en-US" sz="1200" kern="1200" dirty="0">
                <a:solidFill>
                  <a:schemeClr val="tx1"/>
                </a:solidFill>
                <a:effectLst/>
                <a:latin typeface="Arial" charset="0"/>
                <a:ea typeface="ヒラギノ角ゴ Pro W3" pitchFamily="1" charset="-128"/>
                <a:cs typeface="+mn-cs"/>
              </a:rPr>
              <a:t>Dynamic tools, presenting data in ways more accessible and digestible for the public, and incorporating exploratory tools allowing users to seek answers to their own questions</a:t>
            </a:r>
          </a:p>
          <a:p>
            <a:endParaRPr lang="en-US" sz="1200" kern="1200" dirty="0">
              <a:solidFill>
                <a:schemeClr val="tx1"/>
              </a:solidFill>
              <a:effectLst/>
              <a:latin typeface="Arial" charset="0"/>
              <a:ea typeface="ヒラギノ角ゴ Pro W3" pitchFamily="1" charset="-128"/>
              <a:cs typeface="+mn-cs"/>
            </a:endParaRPr>
          </a:p>
          <a:p>
            <a:r>
              <a:rPr lang="en-US" sz="1200" kern="1200" dirty="0">
                <a:solidFill>
                  <a:schemeClr val="tx1"/>
                </a:solidFill>
                <a:effectLst/>
                <a:latin typeface="Arial" charset="0"/>
                <a:ea typeface="ヒラギノ角ゴ Pro W3" pitchFamily="1" charset="-128"/>
                <a:cs typeface="+mn-cs"/>
              </a:rPr>
              <a:t>RTI is involved in this work through several efforts with BJS</a:t>
            </a:r>
          </a:p>
          <a:p>
            <a:r>
              <a:rPr lang="en-US" sz="1200" strike="noStrike" kern="1200" dirty="0">
                <a:solidFill>
                  <a:schemeClr val="tx1"/>
                </a:solidFill>
                <a:effectLst/>
                <a:latin typeface="Arial" charset="0"/>
                <a:ea typeface="ヒラギノ角ゴ Pro W3" pitchFamily="1" charset="-128"/>
                <a:cs typeface="+mn-cs"/>
              </a:rPr>
              <a:t>Including  the </a:t>
            </a:r>
            <a:r>
              <a:rPr lang="en-US" sz="1200" kern="1200" dirty="0">
                <a:solidFill>
                  <a:schemeClr val="tx1"/>
                </a:solidFill>
                <a:effectLst/>
                <a:latin typeface="Arial" charset="0"/>
                <a:ea typeface="ヒラギノ角ゴ Pro W3" pitchFamily="1" charset="-128"/>
                <a:cs typeface="+mn-cs"/>
              </a:rPr>
              <a:t>tool I’m speaking to today, NCVS dashboard or N-DASH</a:t>
            </a:r>
          </a:p>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3</a:t>
            </a:fld>
            <a:endParaRPr lang="en-US"/>
          </a:p>
        </p:txBody>
      </p:sp>
    </p:spTree>
    <p:extLst>
      <p:ext uri="{BB962C8B-B14F-4D97-AF65-F5344CB8AC3E}">
        <p14:creationId xmlns:p14="http://schemas.microsoft.com/office/powerpoint/2010/main" val="2708812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ヒラギノ角ゴ Pro W3" pitchFamily="1" charset="-128"/>
                <a:cs typeface="+mn-cs"/>
              </a:rPr>
              <a:t>Example of result of a custom query using the NVAT. A table -based result.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ヒラギノ角ゴ Pro W3" pitchFamily="1"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ヒラギノ角ゴ Pro W3" pitchFamily="1" charset="-128"/>
                <a:cs typeface="+mn-cs"/>
              </a:rPr>
              <a:t>This was where we saw an opportunity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ヒラギノ角ゴ Pro W3" pitchFamily="1" charset="-128"/>
              <a:cs typeface="+mn-cs"/>
            </a:endParaRPr>
          </a:p>
          <a:p>
            <a:pPr marL="300355" indent="-300355">
              <a:spcAft>
                <a:spcPts val="1000"/>
              </a:spcAft>
            </a:pPr>
            <a:endParaRPr lang="en-US" dirty="0">
              <a:solidFill>
                <a:srgbClr val="000000"/>
              </a:solidFill>
              <a:cs typeface="Arial" panose="020B0604020202020204"/>
            </a:endParaRPr>
          </a:p>
          <a:p>
            <a:pPr marL="300355" indent="-300355">
              <a:spcAft>
                <a:spcPts val="1000"/>
              </a:spcAft>
            </a:pPr>
            <a:r>
              <a:rPr lang="en-US" dirty="0">
                <a:solidFill>
                  <a:srgbClr val="000000"/>
                </a:solidFill>
              </a:rPr>
              <a:t>We proposed visualizing NCVS data, and BJS was interested</a:t>
            </a:r>
          </a:p>
          <a:p>
            <a:pPr marL="300355" indent="-300355">
              <a:spcAft>
                <a:spcPts val="1000"/>
              </a:spcAft>
            </a:pPr>
            <a:r>
              <a:rPr lang="en-US" dirty="0">
                <a:solidFill>
                  <a:srgbClr val="000000"/>
                </a:solidFill>
              </a:rPr>
              <a:t>Work was Initially conceived as a prototype, which then evolved into the final live application</a:t>
            </a:r>
            <a:endParaRPr lang="en-US" sz="1100" strike="sngStrike" dirty="0">
              <a:solidFill>
                <a:srgbClr val="000000"/>
              </a:solidFill>
              <a:cs typeface="Arial" panose="020B0604020202020204"/>
            </a:endParaRPr>
          </a:p>
          <a:p>
            <a:endParaRPr lang="en-US" dirty="0">
              <a:latin typeface="Calibri"/>
              <a:cs typeface="Calibri"/>
            </a:endParaRPr>
          </a:p>
          <a:p>
            <a:r>
              <a:rPr lang="en-US" dirty="0">
                <a:latin typeface="Calibri"/>
                <a:cs typeface="Calibri"/>
              </a:rPr>
              <a:t>Our aim here was to transform table view such as this</a:t>
            </a:r>
          </a:p>
        </p:txBody>
      </p:sp>
      <p:sp>
        <p:nvSpPr>
          <p:cNvPr id="4" name="Slide Number Placeholder 3"/>
          <p:cNvSpPr>
            <a:spLocks noGrp="1"/>
          </p:cNvSpPr>
          <p:nvPr>
            <p:ph type="sldNum" sz="quarter" idx="5"/>
          </p:nvPr>
        </p:nvSpPr>
        <p:spPr/>
        <p:txBody>
          <a:bodyPr/>
          <a:lstStyle/>
          <a:p>
            <a:pPr>
              <a:defRPr/>
            </a:pPr>
            <a:fld id="{8DB8C9F8-2507-43B8-94EB-5DEE5D53B02A}" type="slidenum">
              <a:rPr lang="en-US"/>
              <a:pPr>
                <a:defRPr/>
              </a:pPr>
              <a:t>4</a:t>
            </a:fld>
            <a:endParaRPr lang="en-US"/>
          </a:p>
        </p:txBody>
      </p:sp>
    </p:spTree>
    <p:extLst>
      <p:ext uri="{BB962C8B-B14F-4D97-AF65-F5344CB8AC3E}">
        <p14:creationId xmlns:p14="http://schemas.microsoft.com/office/powerpoint/2010/main" val="2692670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lstStyle/>
          <a:p>
            <a:pPr marL="171450" indent="-171450">
              <a:buFont typeface="Arial"/>
              <a:buChar char="•"/>
            </a:pPr>
            <a:endParaRPr lang="en-US" dirty="0">
              <a:latin typeface="Calibri"/>
              <a:ea typeface="ヒラギノ角ゴ Pro W3"/>
              <a:cs typeface="Calibri"/>
            </a:endParaRPr>
          </a:p>
          <a:p>
            <a:pPr marL="171450" indent="-171450">
              <a:buFont typeface="Arial"/>
              <a:buChar char="•"/>
            </a:pPr>
            <a:r>
              <a:rPr lang="en-US" dirty="0">
                <a:latin typeface="Calibri"/>
                <a:ea typeface="ヒラギノ角ゴ Pro W3"/>
                <a:cs typeface="Calibri"/>
              </a:rPr>
              <a:t>Into something much more quicky interpretable- interactive DV such as you see here</a:t>
            </a:r>
          </a:p>
        </p:txBody>
      </p:sp>
      <p:sp>
        <p:nvSpPr>
          <p:cNvPr id="4" name="Slide Number Placeholder 3"/>
          <p:cNvSpPr>
            <a:spLocks noGrp="1"/>
          </p:cNvSpPr>
          <p:nvPr>
            <p:ph type="sldNum" sz="quarter" idx="5"/>
          </p:nvPr>
        </p:nvSpPr>
        <p:spPr/>
        <p:txBody>
          <a:bodyPr/>
          <a:lstStyle/>
          <a:p>
            <a:pPr>
              <a:defRPr/>
            </a:pPr>
            <a:fld id="{8DB8C9F8-2507-43B8-94EB-5DEE5D53B02A}" type="slidenum">
              <a:rPr lang="en-US"/>
              <a:pPr>
                <a:defRPr/>
              </a:pPr>
              <a:t>5</a:t>
            </a:fld>
            <a:endParaRPr lang="en-US"/>
          </a:p>
        </p:txBody>
      </p:sp>
    </p:spTree>
    <p:extLst>
      <p:ext uri="{BB962C8B-B14F-4D97-AF65-F5344CB8AC3E}">
        <p14:creationId xmlns:p14="http://schemas.microsoft.com/office/powerpoint/2010/main" val="3507533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lstStyle/>
          <a:p>
            <a:r>
              <a:rPr lang="en-US" strike="noStrike" dirty="0">
                <a:latin typeface="Calibri"/>
                <a:ea typeface="ヒラギノ角ゴ Pro W3"/>
                <a:cs typeface="Calibri"/>
              </a:rPr>
              <a:t>Like to take a few minutes to introduce you to what we’ve created</a:t>
            </a:r>
            <a:endParaRPr lang="en-US" strike="noStrike" dirty="0">
              <a:latin typeface="Arial"/>
              <a:ea typeface="ヒラギノ角ゴ Pro W3"/>
              <a:cs typeface="Arial"/>
            </a:endParaRP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pPr>
              <a:defRPr/>
            </a:pPr>
            <a:fld id="{8DB8C9F8-2507-43B8-94EB-5DEE5D53B02A}" type="slidenum">
              <a:rPr lang="en-US"/>
              <a:pPr>
                <a:defRPr/>
              </a:pPr>
              <a:t>6</a:t>
            </a:fld>
            <a:endParaRPr lang="en-US"/>
          </a:p>
        </p:txBody>
      </p:sp>
    </p:spTree>
    <p:extLst>
      <p:ext uri="{BB962C8B-B14F-4D97-AF65-F5344CB8AC3E}">
        <p14:creationId xmlns:p14="http://schemas.microsoft.com/office/powerpoint/2010/main" val="2657495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lstStyle/>
          <a:p>
            <a:endParaRPr lang="en-US" dirty="0">
              <a:latin typeface="Calibri"/>
              <a:cs typeface="Calibri"/>
            </a:endParaRPr>
          </a:p>
          <a:p>
            <a:pPr marL="171450" indent="-171450">
              <a:buFont typeface="Arial"/>
              <a:buChar char="•"/>
            </a:pPr>
            <a:r>
              <a:rPr lang="en-US" dirty="0">
                <a:latin typeface="Calibri"/>
                <a:ea typeface="ヒラギノ角ゴ Pro W3"/>
                <a:cs typeface="Calibri"/>
              </a:rPr>
              <a:t>N-DASH inspired by NVAT because NVAT did some things quite well</a:t>
            </a:r>
          </a:p>
          <a:p>
            <a:pPr marL="628650" lvl="1" indent="-171450">
              <a:buFont typeface="Arial"/>
              <a:buChar char="•"/>
            </a:pPr>
            <a:r>
              <a:rPr lang="en-US" dirty="0">
                <a:latin typeface="Calibri"/>
                <a:ea typeface="ヒラギノ角ゴ Pro W3"/>
                <a:cs typeface="Calibri"/>
              </a:rPr>
              <a:t>Page Structure</a:t>
            </a:r>
          </a:p>
          <a:p>
            <a:pPr lvl="2" indent="-171450">
              <a:buFont typeface="Arial"/>
              <a:buChar char="•"/>
            </a:pPr>
            <a:r>
              <a:rPr lang="en-US" dirty="0">
                <a:latin typeface="Calibri"/>
                <a:ea typeface="ヒラギノ角ゴ Pro W3"/>
                <a:cs typeface="Calibri"/>
              </a:rPr>
              <a:t>Quick Graphics – Pre-selected analysis of certain topics. </a:t>
            </a:r>
            <a:r>
              <a:rPr lang="en-US" dirty="0" err="1">
                <a:latin typeface="Calibri"/>
                <a:ea typeface="ヒラギノ角ゴ Pro W3"/>
                <a:cs typeface="Calibri"/>
              </a:rPr>
              <a:t>E.g</a:t>
            </a:r>
            <a:r>
              <a:rPr lang="en-US" dirty="0">
                <a:latin typeface="Calibri"/>
                <a:ea typeface="ヒラギノ角ゴ Pro W3"/>
                <a:cs typeface="Calibri"/>
              </a:rPr>
              <a:t>: Trend of Violent Victimization 2015-2019. </a:t>
            </a:r>
          </a:p>
          <a:p>
            <a:pPr lvl="2" indent="-171450">
              <a:buFont typeface="Arial"/>
              <a:buChar char="•"/>
            </a:pPr>
            <a:r>
              <a:rPr lang="en-US" dirty="0">
                <a:latin typeface="Calibri"/>
                <a:ea typeface="ヒラギノ角ゴ Pro W3"/>
                <a:cs typeface="Calibri"/>
              </a:rPr>
              <a:t>Custom-Graphics – User selected analysis. </a:t>
            </a:r>
            <a:r>
              <a:rPr lang="en-US" dirty="0" err="1">
                <a:latin typeface="Calibri"/>
                <a:ea typeface="ヒラギノ角ゴ Pro W3"/>
                <a:cs typeface="Calibri"/>
              </a:rPr>
              <a:t>E.g</a:t>
            </a:r>
            <a:r>
              <a:rPr lang="en-US" dirty="0">
                <a:latin typeface="Calibri"/>
                <a:ea typeface="ヒラギノ角ゴ Pro W3"/>
                <a:cs typeface="Calibri"/>
              </a:rPr>
              <a:t>: User picks person or household victimization, then selects various filters</a:t>
            </a:r>
          </a:p>
          <a:p>
            <a:pPr marL="628650" lvl="1" indent="-171450">
              <a:buFont typeface="Arial"/>
              <a:buChar char="•"/>
            </a:pPr>
            <a:r>
              <a:rPr lang="en-US" dirty="0">
                <a:latin typeface="Calibri"/>
                <a:ea typeface="ヒラギノ角ゴ Pro W3"/>
                <a:cs typeface="Calibri"/>
              </a:rPr>
              <a:t>Retains feature of queries Exported to CSV so they can be used outside of the context of the tool</a:t>
            </a:r>
          </a:p>
          <a:p>
            <a:pPr lvl="2" indent="-171450">
              <a:buFont typeface="Arial"/>
              <a:buChar char="•"/>
            </a:pPr>
            <a:endParaRPr lang="en-US" dirty="0">
              <a:latin typeface="Calibri"/>
              <a:ea typeface="ヒラギノ角ゴ Pro W3"/>
              <a:cs typeface="Calibri"/>
            </a:endParaRPr>
          </a:p>
          <a:p>
            <a:pPr lvl="2" indent="-171450">
              <a:buFont typeface="Arial"/>
              <a:buChar char="•"/>
            </a:pPr>
            <a:endParaRPr lang="en-US" dirty="0">
              <a:latin typeface="Calibri"/>
              <a:ea typeface="ヒラギノ角ゴ Pro W3"/>
              <a:cs typeface="Calibri"/>
            </a:endParaRPr>
          </a:p>
          <a:p>
            <a:pPr marL="914400" marR="0" lvl="2" indent="-171450" algn="l" defTabSz="914400" rtl="0" eaLnBrk="0" fontAlgn="base" latinLnBrk="0" hangingPunct="0">
              <a:lnSpc>
                <a:spcPct val="100000"/>
              </a:lnSpc>
              <a:spcBef>
                <a:spcPct val="30000"/>
              </a:spcBef>
              <a:spcAft>
                <a:spcPct val="0"/>
              </a:spcAft>
              <a:buClrTx/>
              <a:buSzTx/>
              <a:buFont typeface="Arial"/>
              <a:buChar char="•"/>
              <a:tabLst/>
              <a:defRPr/>
            </a:pPr>
            <a:r>
              <a:rPr lang="en-US" dirty="0">
                <a:latin typeface="Arial"/>
                <a:ea typeface="ヒラギノ角ゴ Pro W3"/>
                <a:cs typeface="Arial"/>
              </a:rPr>
              <a:t>What is the “Research Question”: example: Gender - Reporting to the Police </a:t>
            </a:r>
          </a:p>
        </p:txBody>
      </p:sp>
      <p:sp>
        <p:nvSpPr>
          <p:cNvPr id="4" name="Slide Number Placeholder 3"/>
          <p:cNvSpPr>
            <a:spLocks noGrp="1"/>
          </p:cNvSpPr>
          <p:nvPr>
            <p:ph type="sldNum" sz="quarter" idx="5"/>
          </p:nvPr>
        </p:nvSpPr>
        <p:spPr/>
        <p:txBody>
          <a:bodyPr/>
          <a:lstStyle/>
          <a:p>
            <a:pPr>
              <a:defRPr/>
            </a:pPr>
            <a:fld id="{8DB8C9F8-2507-43B8-94EB-5DEE5D53B02A}" type="slidenum">
              <a:rPr lang="en-US"/>
              <a:pPr>
                <a:defRPr/>
              </a:pPr>
              <a:t>7</a:t>
            </a:fld>
            <a:endParaRPr lang="en-US"/>
          </a:p>
        </p:txBody>
      </p:sp>
    </p:spTree>
    <p:extLst>
      <p:ext uri="{BB962C8B-B14F-4D97-AF65-F5344CB8AC3E}">
        <p14:creationId xmlns:p14="http://schemas.microsoft.com/office/powerpoint/2010/main" val="3703174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lstStyle/>
          <a:p>
            <a:r>
              <a:rPr lang="en-US" dirty="0"/>
              <a:t>Example of quick-graphics ‘curated’ chart selection</a:t>
            </a:r>
          </a:p>
          <a:p>
            <a:r>
              <a:rPr lang="en-US" dirty="0"/>
              <a:t>Can see the tabs here for other pre-selected topics</a:t>
            </a:r>
          </a:p>
          <a:p>
            <a:r>
              <a:rPr lang="en-US" dirty="0"/>
              <a:t>Area for users who are looking for quick familiarity rather than a ‘deep dive’</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8</a:t>
            </a:fld>
            <a:endParaRPr lang="en-US"/>
          </a:p>
        </p:txBody>
      </p:sp>
    </p:spTree>
    <p:extLst>
      <p:ext uri="{BB962C8B-B14F-4D97-AF65-F5344CB8AC3E}">
        <p14:creationId xmlns:p14="http://schemas.microsoft.com/office/powerpoint/2010/main" val="238947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lstStyle/>
          <a:p>
            <a:r>
              <a:rPr lang="en-US" dirty="0">
                <a:latin typeface="Calibri"/>
                <a:cs typeface="Calibri"/>
              </a:rPr>
              <a:t>Example of one of the several CG pages:</a:t>
            </a:r>
          </a:p>
          <a:p>
            <a:endParaRPr lang="en-US" dirty="0">
              <a:latin typeface="Calibri"/>
              <a:cs typeface="Calibri"/>
            </a:endParaRPr>
          </a:p>
          <a:p>
            <a:pPr marL="628650" lvl="1" indent="-171450">
              <a:buFont typeface="Arial"/>
              <a:buChar char="•"/>
            </a:pPr>
            <a:r>
              <a:rPr lang="en-US" dirty="0">
                <a:latin typeface="Calibri"/>
                <a:ea typeface="ヒラギノ角ゴ Pro W3"/>
                <a:cs typeface="Calibri"/>
              </a:rPr>
              <a:t>Filter and Display Selections </a:t>
            </a:r>
          </a:p>
          <a:p>
            <a:pPr marL="628650" lvl="1" indent="-171450">
              <a:buFont typeface="Arial"/>
              <a:buChar char="•"/>
            </a:pPr>
            <a:r>
              <a:rPr lang="en-US" dirty="0">
                <a:latin typeface="Calibri"/>
                <a:ea typeface="ヒラギノ角ゴ Pro W3"/>
                <a:cs typeface="Calibri"/>
              </a:rPr>
              <a:t>(options vary by view)</a:t>
            </a:r>
          </a:p>
          <a:p>
            <a:pPr marL="628650" lvl="1" indent="-171450">
              <a:buFont typeface="Arial"/>
              <a:buChar char="•"/>
            </a:pPr>
            <a:r>
              <a:rPr lang="en-US" dirty="0">
                <a:latin typeface="Calibri"/>
                <a:ea typeface="ヒラギノ角ゴ Pro W3"/>
                <a:cs typeface="Calibri"/>
              </a:rPr>
              <a:t>Comparing either characteristic or crime types for each chart/analysis type</a:t>
            </a:r>
          </a:p>
          <a:p>
            <a:pPr lvl="2" indent="-171450">
              <a:buFont typeface="Arial"/>
              <a:buChar char="•"/>
            </a:pPr>
            <a:r>
              <a:rPr lang="en-US" dirty="0">
                <a:latin typeface="Calibri"/>
                <a:ea typeface="ヒラギノ角ゴ Pro W3"/>
                <a:cs typeface="Calibri"/>
              </a:rPr>
              <a:t>Victimization: Person or Household</a:t>
            </a:r>
          </a:p>
          <a:p>
            <a:pPr lvl="2" indent="-171450">
              <a:buFont typeface="Arial"/>
              <a:buChar char="•"/>
            </a:pPr>
            <a:r>
              <a:rPr lang="en-US" dirty="0">
                <a:latin typeface="Calibri"/>
                <a:ea typeface="ヒラギノ角ゴ Pro W3"/>
                <a:cs typeface="Calibri"/>
              </a:rPr>
              <a:t>Years: 1993 – 2019</a:t>
            </a:r>
          </a:p>
          <a:p>
            <a:pPr lvl="2" indent="-171450">
              <a:buFont typeface="Arial"/>
              <a:buChar char="•"/>
            </a:pPr>
            <a:r>
              <a:rPr lang="en-US" dirty="0">
                <a:latin typeface="Calibri"/>
                <a:ea typeface="ヒラギノ角ゴ Pro W3"/>
                <a:cs typeface="Calibri"/>
              </a:rPr>
              <a:t>Go over available pages: For analysis types, for crime type vs characteristic, (of either victim or of the victimization)</a:t>
            </a:r>
          </a:p>
          <a:p>
            <a:pPr lvl="2" indent="-171450">
              <a:buFont typeface="Arial"/>
              <a:buChar char="•"/>
            </a:pPr>
            <a:endParaRPr lang="en-US" dirty="0">
              <a:latin typeface="Calibri"/>
              <a:ea typeface="ヒラギノ角ゴ Pro W3"/>
              <a:cs typeface="Calibri"/>
            </a:endParaRPr>
          </a:p>
          <a:p>
            <a:pPr lvl="2" indent="-171450">
              <a:buFont typeface="Arial"/>
              <a:buChar char="•"/>
            </a:pPr>
            <a:endParaRPr lang="en-US" dirty="0">
              <a:latin typeface="Calibri"/>
              <a:ea typeface="ヒラギノ角ゴ Pro W3"/>
              <a:cs typeface="Calibri"/>
            </a:endParaRPr>
          </a:p>
          <a:p>
            <a:pPr lvl="2" indent="-171450">
              <a:buFont typeface="Arial"/>
              <a:buChar char="•"/>
            </a:pPr>
            <a:r>
              <a:rPr lang="en-US" dirty="0">
                <a:latin typeface="Calibri"/>
                <a:ea typeface="ヒラギノ角ゴ Pro W3"/>
                <a:cs typeface="Calibri"/>
              </a:rPr>
              <a:t>Other available unit dynamically updated</a:t>
            </a:r>
          </a:p>
          <a:p>
            <a:pPr lvl="2" indent="-171450">
              <a:buFont typeface="Arial"/>
              <a:buChar char="•"/>
            </a:pPr>
            <a:endParaRPr lang="en-US" dirty="0">
              <a:latin typeface="Calibri"/>
              <a:ea typeface="ヒラギノ角ゴ Pro W3"/>
              <a:cs typeface="Calibri"/>
            </a:endParaRPr>
          </a:p>
          <a:p>
            <a:pPr lvl="2" indent="-171450">
              <a:buFont typeface="Arial"/>
              <a:buChar char="•"/>
            </a:pPr>
            <a:r>
              <a:rPr lang="en-US" dirty="0">
                <a:latin typeface="Calibri"/>
                <a:ea typeface="ヒラギノ角ゴ Pro W3"/>
                <a:cs typeface="Calibri"/>
              </a:rPr>
              <a:t>So, once a user has gone through and determined their question…</a:t>
            </a:r>
          </a:p>
        </p:txBody>
      </p:sp>
      <p:sp>
        <p:nvSpPr>
          <p:cNvPr id="4" name="Slide Number Placeholder 3"/>
          <p:cNvSpPr>
            <a:spLocks noGrp="1"/>
          </p:cNvSpPr>
          <p:nvPr>
            <p:ph type="sldNum" sz="quarter" idx="5"/>
          </p:nvPr>
        </p:nvSpPr>
        <p:spPr/>
        <p:txBody>
          <a:bodyPr/>
          <a:lstStyle/>
          <a:p>
            <a:pPr>
              <a:defRPr/>
            </a:pPr>
            <a:fld id="{8DB8C9F8-2507-43B8-94EB-5DEE5D53B02A}" type="slidenum">
              <a:rPr lang="en-US"/>
              <a:pPr>
                <a:defRPr/>
              </a:pPr>
              <a:t>9</a:t>
            </a:fld>
            <a:endParaRPr lang="en-US"/>
          </a:p>
        </p:txBody>
      </p:sp>
    </p:spTree>
    <p:extLst>
      <p:ext uri="{BB962C8B-B14F-4D97-AF65-F5344CB8AC3E}">
        <p14:creationId xmlns:p14="http://schemas.microsoft.com/office/powerpoint/2010/main" val="19150137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Map, Whit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ED81528-7BE5-8240-B3F7-7581CFA993BB}"/>
              </a:ext>
            </a:extLst>
          </p:cNvPr>
          <p:cNvSpPr/>
          <p:nvPr userDrawn="1"/>
        </p:nvSpPr>
        <p:spPr>
          <a:xfrm>
            <a:off x="0" y="6510528"/>
            <a:ext cx="12192000" cy="353568"/>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7" name="Footer Placeholder 9">
            <a:extLst>
              <a:ext uri="{FF2B5EF4-FFF2-40B4-BE49-F238E27FC236}">
                <a16:creationId xmlns:a16="http://schemas.microsoft.com/office/drawing/2014/main" id="{95BF82BD-0602-1845-B870-F0F9F8575380}"/>
              </a:ext>
            </a:extLst>
          </p:cNvPr>
          <p:cNvSpPr>
            <a:spLocks noGrp="1"/>
          </p:cNvSpPr>
          <p:nvPr>
            <p:ph type="ftr" sz="quarter" idx="3"/>
          </p:nvPr>
        </p:nvSpPr>
        <p:spPr>
          <a:xfrm>
            <a:off x="10668000" y="6510528"/>
            <a:ext cx="1524000" cy="353568"/>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r>
              <a:rPr lang="en-US"/>
              <a:t>CONFIDENTIAL</a:t>
            </a:r>
          </a:p>
        </p:txBody>
      </p:sp>
      <p:sp>
        <p:nvSpPr>
          <p:cNvPr id="130050" name="Rectangle 2"/>
          <p:cNvSpPr>
            <a:spLocks noGrp="1" noChangeArrowheads="1"/>
          </p:cNvSpPr>
          <p:nvPr>
            <p:ph type="ctrTitle"/>
          </p:nvPr>
        </p:nvSpPr>
        <p:spPr>
          <a:xfrm>
            <a:off x="387257" y="393057"/>
            <a:ext cx="6216748" cy="763285"/>
          </a:xfrm>
          <a:prstGeom prst="rect">
            <a:avLst/>
          </a:prstGeom>
          <a:noFill/>
        </p:spPr>
        <p:txBody>
          <a:bodyPr lIns="91440" rIns="91440"/>
          <a:lstStyle>
            <a:lvl1pPr algn="l">
              <a:defRPr b="1" i="0">
                <a:solidFill>
                  <a:schemeClr val="accent1"/>
                </a:solidFill>
                <a:latin typeface="Arial Narrow" panose="020B0604020202020204" pitchFamily="34" charset="0"/>
                <a:cs typeface="Arial Narrow" panose="020B0604020202020204" pitchFamily="34" charset="0"/>
              </a:defRPr>
            </a:lvl1pPr>
          </a:lstStyle>
          <a:p>
            <a:r>
              <a:rPr lang="en-US"/>
              <a:t>Click to edit Master title style</a:t>
            </a:r>
          </a:p>
        </p:txBody>
      </p:sp>
      <p:sp>
        <p:nvSpPr>
          <p:cNvPr id="130051" name="Rectangle 3"/>
          <p:cNvSpPr>
            <a:spLocks noGrp="1" noChangeArrowheads="1"/>
          </p:cNvSpPr>
          <p:nvPr userDrawn="1">
            <p:ph type="subTitle" idx="1"/>
          </p:nvPr>
        </p:nvSpPr>
        <p:spPr>
          <a:xfrm>
            <a:off x="387253" y="1536699"/>
            <a:ext cx="6216747" cy="609600"/>
          </a:xfrm>
          <a:prstGeom prst="rect">
            <a:avLst/>
          </a:prstGeom>
        </p:spPr>
        <p:txBody>
          <a:bodyPr/>
          <a:lstStyle>
            <a:lvl1pPr marL="0" indent="0" algn="l">
              <a:buFont typeface="Wingdings" pitchFamily="1" charset="2"/>
              <a:buNone/>
              <a:defRPr sz="2000" b="0" i="0">
                <a:solidFill>
                  <a:schemeClr val="tx1"/>
                </a:solidFill>
                <a:latin typeface="Arial Narrow" panose="020B0604020202020204" pitchFamily="34" charset="0"/>
                <a:cs typeface="Arial Narrow" panose="020B0604020202020204" pitchFamily="34" charset="0"/>
              </a:defRPr>
            </a:lvl1pPr>
          </a:lstStyle>
          <a:p>
            <a:r>
              <a:rPr lang="en-US"/>
              <a:t>Click to edit Master subtitle style</a:t>
            </a:r>
          </a:p>
        </p:txBody>
      </p:sp>
      <p:sp>
        <p:nvSpPr>
          <p:cNvPr id="23" name="Text Placeholder 16"/>
          <p:cNvSpPr>
            <a:spLocks noGrp="1"/>
          </p:cNvSpPr>
          <p:nvPr>
            <p:ph type="body" sz="quarter" idx="15" hasCustomPrompt="1"/>
          </p:nvPr>
        </p:nvSpPr>
        <p:spPr>
          <a:xfrm>
            <a:off x="387257" y="2349499"/>
            <a:ext cx="4895948" cy="812800"/>
          </a:xfrm>
          <a:prstGeom prst="rect">
            <a:avLst/>
          </a:prstGeom>
        </p:spPr>
        <p:txBody>
          <a:bodyPr/>
          <a:lstStyle>
            <a:lvl1pPr marL="0" indent="0" algn="l">
              <a:buNone/>
              <a:defRPr sz="1600" b="0" i="0">
                <a:solidFill>
                  <a:schemeClr val="bg2"/>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pic>
        <p:nvPicPr>
          <p:cNvPr id="3" name="Picture 2" descr="A close up of a necklace&#10;&#10;Description automatically generated">
            <a:extLst>
              <a:ext uri="{FF2B5EF4-FFF2-40B4-BE49-F238E27FC236}">
                <a16:creationId xmlns:a16="http://schemas.microsoft.com/office/drawing/2014/main" id="{E506794E-A6BE-2940-826C-679610EBB36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19939" r="10071"/>
          <a:stretch/>
        </p:blipFill>
        <p:spPr>
          <a:xfrm>
            <a:off x="5283200" y="2"/>
            <a:ext cx="6934821" cy="4663945"/>
          </a:xfrm>
          <a:prstGeom prst="rect">
            <a:avLst/>
          </a:prstGeom>
        </p:spPr>
      </p:pic>
      <p:pic>
        <p:nvPicPr>
          <p:cNvPr id="14" name="Picture 13">
            <a:extLst>
              <a:ext uri="{FF2B5EF4-FFF2-40B4-BE49-F238E27FC236}">
                <a16:creationId xmlns:a16="http://schemas.microsoft.com/office/drawing/2014/main" id="{B7179475-7FE7-704F-96FB-9C1D46D5FD3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415892" y="5275567"/>
            <a:ext cx="1608667" cy="558800"/>
          </a:xfrm>
          <a:prstGeom prst="rect">
            <a:avLst/>
          </a:prstGeom>
        </p:spPr>
      </p:pic>
      <p:sp>
        <p:nvSpPr>
          <p:cNvPr id="12" name="Text Box 14">
            <a:extLst>
              <a:ext uri="{FF2B5EF4-FFF2-40B4-BE49-F238E27FC236}">
                <a16:creationId xmlns:a16="http://schemas.microsoft.com/office/drawing/2014/main" id="{5AC64515-2573-A54D-8C70-ABDEEAFCF5AF}"/>
              </a:ext>
            </a:extLst>
          </p:cNvPr>
          <p:cNvSpPr txBox="1">
            <a:spLocks noChangeArrowheads="1"/>
          </p:cNvSpPr>
          <p:nvPr userDrawn="1"/>
        </p:nvSpPr>
        <p:spPr bwMode="auto">
          <a:xfrm>
            <a:off x="157725" y="6510529"/>
            <a:ext cx="1163845" cy="307777"/>
          </a:xfrm>
          <a:prstGeom prst="rect">
            <a:avLst/>
          </a:prstGeom>
          <a:noFill/>
          <a:ln w="9525" algn="ctr">
            <a:noFill/>
            <a:miter lim="800000"/>
            <a:headEnd/>
            <a:tailEnd/>
          </a:ln>
          <a:effectLst/>
        </p:spPr>
        <p:txBody>
          <a:bodyPr wrap="none">
            <a:spAutoFit/>
          </a:bodyPr>
          <a:lstStyle/>
          <a:p>
            <a:pPr>
              <a:defRPr/>
            </a:pPr>
            <a:r>
              <a:rPr lang="en-US" sz="1400" b="1" err="1">
                <a:solidFill>
                  <a:schemeClr val="bg2">
                    <a:lumMod val="60000"/>
                    <a:lumOff val="40000"/>
                  </a:schemeClr>
                </a:solidFill>
                <a:latin typeface="+mj-lt"/>
              </a:rPr>
              <a:t>www.rti.org</a:t>
            </a:r>
            <a:endParaRPr lang="en-US" sz="1400" b="1">
              <a:solidFill>
                <a:schemeClr val="bg2">
                  <a:lumMod val="60000"/>
                  <a:lumOff val="40000"/>
                </a:schemeClr>
              </a:solidFill>
              <a:latin typeface="+mj-lt"/>
            </a:endParaRPr>
          </a:p>
        </p:txBody>
      </p:sp>
      <p:sp>
        <p:nvSpPr>
          <p:cNvPr id="18" name="TextBox 17">
            <a:extLst>
              <a:ext uri="{FF2B5EF4-FFF2-40B4-BE49-F238E27FC236}">
                <a16:creationId xmlns:a16="http://schemas.microsoft.com/office/drawing/2014/main" id="{4CF8DA85-61E5-F64B-9F6A-DD9A4EF815BD}"/>
              </a:ext>
            </a:extLst>
          </p:cNvPr>
          <p:cNvSpPr txBox="1"/>
          <p:nvPr userDrawn="1"/>
        </p:nvSpPr>
        <p:spPr>
          <a:xfrm>
            <a:off x="1867242" y="6587219"/>
            <a:ext cx="5687776" cy="215444"/>
          </a:xfrm>
          <a:prstGeom prst="rect">
            <a:avLst/>
          </a:prstGeom>
          <a:noFill/>
        </p:spPr>
        <p:txBody>
          <a:bodyPr wrap="none" rtlCol="0">
            <a:spAutoFit/>
          </a:bodyPr>
          <a:lstStyle/>
          <a:p>
            <a:pPr marL="0" marR="0" indent="0" algn="l" defTabSz="1219170" rtl="0" eaLnBrk="0" fontAlgn="base" latinLnBrk="0" hangingPunct="0">
              <a:lnSpc>
                <a:spcPct val="100000"/>
              </a:lnSpc>
              <a:spcBef>
                <a:spcPct val="0"/>
              </a:spcBef>
              <a:spcAft>
                <a:spcPct val="0"/>
              </a:spcAft>
              <a:buClrTx/>
              <a:buSzTx/>
              <a:buFontTx/>
              <a:buNone/>
              <a:tabLst/>
              <a:defRPr/>
            </a:pPr>
            <a:r>
              <a:rPr lang="en-US" sz="800" b="0" i="0" kern="1200" baseline="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extLst>
      <p:ext uri="{BB962C8B-B14F-4D97-AF65-F5344CB8AC3E}">
        <p14:creationId xmlns:p14="http://schemas.microsoft.com/office/powerpoint/2010/main" val="959587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2879" y="182881"/>
            <a:ext cx="11789664" cy="763285"/>
          </a:xfrm>
          <a:prstGeom prst="rect">
            <a:avLst/>
          </a:prstGeom>
        </p:spPr>
        <p:txBody>
          <a:bodyPr lIns="91440"/>
          <a:lstStyle/>
          <a:p>
            <a:r>
              <a:rPr lang="en-US"/>
              <a:t>Click to edit Master title style</a:t>
            </a:r>
          </a:p>
        </p:txBody>
      </p:sp>
      <p:sp>
        <p:nvSpPr>
          <p:cNvPr id="3" name="Slide Number Placeholder 2"/>
          <p:cNvSpPr>
            <a:spLocks noGrp="1"/>
          </p:cNvSpPr>
          <p:nvPr>
            <p:ph type="sldNum" sz="quarter" idx="10"/>
          </p:nvPr>
        </p:nvSpPr>
        <p:spPr>
          <a:xfrm>
            <a:off x="0" y="6522720"/>
            <a:ext cx="463296" cy="292608"/>
          </a:xfrm>
          <a:prstGeom prst="rect">
            <a:avLst/>
          </a:prstGeom>
        </p:spPr>
        <p:txBody>
          <a:bodyPr/>
          <a:lstStyle/>
          <a:p>
            <a:fld id="{D4325D4D-289E-48C1-B277-2BEB492A7D19}" type="slidenum">
              <a:rPr lang="en-US" smtClean="0"/>
              <a:pPr/>
              <a:t>‹#›</a:t>
            </a:fld>
            <a:endParaRPr lang="en-US"/>
          </a:p>
        </p:txBody>
      </p:sp>
      <p:sp>
        <p:nvSpPr>
          <p:cNvPr id="4" name="Footer Placeholder 3"/>
          <p:cNvSpPr>
            <a:spLocks noGrp="1"/>
          </p:cNvSpPr>
          <p:nvPr>
            <p:ph type="ftr" sz="quarter" idx="11"/>
          </p:nvPr>
        </p:nvSpPr>
        <p:spPr>
          <a:xfrm>
            <a:off x="10668000" y="6510528"/>
            <a:ext cx="1524000" cy="353568"/>
          </a:xfrm>
          <a:prstGeom prst="rect">
            <a:avLst/>
          </a:prstGeom>
        </p:spPr>
        <p:txBody>
          <a:bodyPr/>
          <a:lstStyle/>
          <a:p>
            <a:r>
              <a:rPr lang="en-US"/>
              <a:t>CONFIDENTIAL</a:t>
            </a:r>
          </a:p>
        </p:txBody>
      </p:sp>
      <p:sp>
        <p:nvSpPr>
          <p:cNvPr id="5" name="Date Placeholder 1">
            <a:extLst>
              <a:ext uri="{FF2B5EF4-FFF2-40B4-BE49-F238E27FC236}">
                <a16:creationId xmlns:a16="http://schemas.microsoft.com/office/drawing/2014/main" id="{4C1541A8-5C7E-6E46-ACBD-CE47CA8F7E15}"/>
              </a:ext>
            </a:extLst>
          </p:cNvPr>
          <p:cNvSpPr>
            <a:spLocks noGrp="1"/>
          </p:cNvSpPr>
          <p:nvPr>
            <p:ph type="dt" sz="half" idx="2"/>
          </p:nvPr>
        </p:nvSpPr>
        <p:spPr>
          <a:xfrm>
            <a:off x="541867" y="6522720"/>
            <a:ext cx="1524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Line 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82880" y="182883"/>
            <a:ext cx="11789664" cy="1280351"/>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4" name="Slide Number Placeholder 3"/>
          <p:cNvSpPr>
            <a:spLocks noGrp="1"/>
          </p:cNvSpPr>
          <p:nvPr>
            <p:ph type="sldNum" sz="quarter" idx="10"/>
          </p:nvPr>
        </p:nvSpPr>
        <p:spPr>
          <a:xfrm>
            <a:off x="0" y="6522720"/>
            <a:ext cx="463296" cy="292608"/>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10668000" y="6510528"/>
            <a:ext cx="1524000" cy="353568"/>
          </a:xfrm>
          <a:prstGeom prst="rect">
            <a:avLst/>
          </a:prstGeom>
        </p:spPr>
        <p:txBody>
          <a:bodyPr/>
          <a:lstStyle/>
          <a:p>
            <a:r>
              <a:rPr lang="en-US"/>
              <a:t>CONFIDENTIAL</a:t>
            </a:r>
          </a:p>
        </p:txBody>
      </p:sp>
      <p:sp>
        <p:nvSpPr>
          <p:cNvPr id="6" name="Date Placeholder 1">
            <a:extLst>
              <a:ext uri="{FF2B5EF4-FFF2-40B4-BE49-F238E27FC236}">
                <a16:creationId xmlns:a16="http://schemas.microsoft.com/office/drawing/2014/main" id="{1B3C36CA-EFDA-4F46-B4DF-F3F8B94C636C}"/>
              </a:ext>
            </a:extLst>
          </p:cNvPr>
          <p:cNvSpPr>
            <a:spLocks noGrp="1"/>
          </p:cNvSpPr>
          <p:nvPr>
            <p:ph type="dt" sz="half" idx="2"/>
          </p:nvPr>
        </p:nvSpPr>
        <p:spPr>
          <a:xfrm>
            <a:off x="541867" y="6522720"/>
            <a:ext cx="1524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4" name="Rectangle 3"/>
          <p:cNvSpPr/>
          <p:nvPr userDrawn="1"/>
        </p:nvSpPr>
        <p:spPr>
          <a:xfrm>
            <a:off x="0" y="0"/>
            <a:ext cx="12192000" cy="3733800"/>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2" name="Picture 11" descr="A picture containing woman&#10;&#10;Description automatically generated">
            <a:extLst>
              <a:ext uri="{FF2B5EF4-FFF2-40B4-BE49-F238E27FC236}">
                <a16:creationId xmlns:a16="http://schemas.microsoft.com/office/drawing/2014/main" id="{0A4A30D0-0F66-5E47-A324-3313C852AF3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5407"/>
          <a:stretch/>
        </p:blipFill>
        <p:spPr>
          <a:xfrm>
            <a:off x="0" y="7451"/>
            <a:ext cx="12192000" cy="3733799"/>
          </a:xfrm>
          <a:prstGeom prst="rect">
            <a:avLst/>
          </a:prstGeom>
        </p:spPr>
      </p:pic>
      <p:sp>
        <p:nvSpPr>
          <p:cNvPr id="2" name="Slide Number Placeholder 1"/>
          <p:cNvSpPr>
            <a:spLocks noGrp="1"/>
          </p:cNvSpPr>
          <p:nvPr>
            <p:ph type="sldNum" sz="quarter" idx="10"/>
          </p:nvPr>
        </p:nvSpPr>
        <p:spPr>
          <a:xfrm>
            <a:off x="0" y="6522720"/>
            <a:ext cx="463296" cy="292608"/>
          </a:xfrm>
          <a:prstGeom prst="rect">
            <a:avLst/>
          </a:prstGeom>
        </p:spPr>
        <p:txBody>
          <a:bodyPr/>
          <a:lstStyle/>
          <a:p>
            <a:fld id="{D4325D4D-289E-48C1-B277-2BEB492A7D19}" type="slidenum">
              <a:rPr lang="en-US" smtClean="0"/>
              <a:pPr/>
              <a:t>‹#›</a:t>
            </a:fld>
            <a:endParaRPr lang="en-US"/>
          </a:p>
        </p:txBody>
      </p:sp>
      <p:sp>
        <p:nvSpPr>
          <p:cNvPr id="3" name="Footer Placeholder 2"/>
          <p:cNvSpPr>
            <a:spLocks noGrp="1"/>
          </p:cNvSpPr>
          <p:nvPr>
            <p:ph type="ftr" sz="quarter" idx="11"/>
          </p:nvPr>
        </p:nvSpPr>
        <p:spPr>
          <a:xfrm>
            <a:off x="10668000" y="6510528"/>
            <a:ext cx="1524000" cy="353568"/>
          </a:xfrm>
          <a:prstGeom prst="rect">
            <a:avLst/>
          </a:prstGeom>
        </p:spPr>
        <p:txBody>
          <a:bodyPr/>
          <a:lstStyle/>
          <a:p>
            <a:r>
              <a:rPr lang="en-US"/>
              <a:t>CONFIDENTIAL</a:t>
            </a:r>
          </a:p>
        </p:txBody>
      </p:sp>
      <p:sp>
        <p:nvSpPr>
          <p:cNvPr id="5" name="Rectangle 2"/>
          <p:cNvSpPr>
            <a:spLocks noGrp="1" noChangeArrowheads="1"/>
          </p:cNvSpPr>
          <p:nvPr>
            <p:ph type="ctrTitle" hasCustomPrompt="1"/>
          </p:nvPr>
        </p:nvSpPr>
        <p:spPr>
          <a:xfrm>
            <a:off x="203200" y="2699904"/>
            <a:ext cx="9042400" cy="763285"/>
          </a:xfrm>
          <a:prstGeom prst="rect">
            <a:avLst/>
          </a:prstGeom>
          <a:noFill/>
        </p:spPr>
        <p:txBody>
          <a:bodyPr lIns="91440"/>
          <a:lstStyle>
            <a:lvl1pPr algn="l">
              <a:defRPr sz="2800" b="1" i="0">
                <a:solidFill>
                  <a:schemeClr val="bg1"/>
                </a:solidFill>
                <a:latin typeface="Arial Narrow" panose="020B0604020202020204" pitchFamily="34" charset="0"/>
                <a:cs typeface="Arial Narrow" panose="020B0604020202020204" pitchFamily="34" charset="0"/>
              </a:defRPr>
            </a:lvl1pPr>
          </a:lstStyle>
          <a:p>
            <a:r>
              <a:rPr lang="en-US"/>
              <a:t>Click to edit title style</a:t>
            </a:r>
          </a:p>
        </p:txBody>
      </p:sp>
      <p:sp>
        <p:nvSpPr>
          <p:cNvPr id="8" name="Date Placeholder 1">
            <a:extLst>
              <a:ext uri="{FF2B5EF4-FFF2-40B4-BE49-F238E27FC236}">
                <a16:creationId xmlns:a16="http://schemas.microsoft.com/office/drawing/2014/main" id="{D134570B-76D0-6041-A2C8-63C68E619B47}"/>
              </a:ext>
            </a:extLst>
          </p:cNvPr>
          <p:cNvSpPr>
            <a:spLocks noGrp="1"/>
          </p:cNvSpPr>
          <p:nvPr>
            <p:ph type="dt" sz="half" idx="2"/>
          </p:nvPr>
        </p:nvSpPr>
        <p:spPr>
          <a:xfrm>
            <a:off x="541867" y="6522720"/>
            <a:ext cx="1524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a:p>
        </p:txBody>
      </p:sp>
    </p:spTree>
    <p:extLst>
      <p:ext uri="{BB962C8B-B14F-4D97-AF65-F5344CB8AC3E}">
        <p14:creationId xmlns:p14="http://schemas.microsoft.com/office/powerpoint/2010/main" val="389861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0" y="6522720"/>
            <a:ext cx="463296" cy="292608"/>
          </a:xfrm>
          <a:prstGeom prst="rect">
            <a:avLst/>
          </a:prstGeom>
        </p:spPr>
        <p:txBody>
          <a:bodyPr/>
          <a:lstStyle/>
          <a:p>
            <a:fld id="{D4325D4D-289E-48C1-B277-2BEB492A7D19}" type="slidenum">
              <a:rPr lang="en-US" smtClean="0"/>
              <a:pPr/>
              <a:t>‹#›</a:t>
            </a:fld>
            <a:endParaRPr lang="en-US"/>
          </a:p>
        </p:txBody>
      </p:sp>
      <p:sp>
        <p:nvSpPr>
          <p:cNvPr id="3" name="Footer Placeholder 2"/>
          <p:cNvSpPr>
            <a:spLocks noGrp="1"/>
          </p:cNvSpPr>
          <p:nvPr>
            <p:ph type="ftr" sz="quarter" idx="11"/>
          </p:nvPr>
        </p:nvSpPr>
        <p:spPr>
          <a:xfrm>
            <a:off x="10668000" y="6510528"/>
            <a:ext cx="1524000" cy="353568"/>
          </a:xfrm>
          <a:prstGeom prst="rect">
            <a:avLst/>
          </a:prstGeom>
        </p:spPr>
        <p:txBody>
          <a:bodyPr/>
          <a:lstStyle/>
          <a:p>
            <a:r>
              <a:rPr lang="en-US"/>
              <a:t>CONFIDENTIAL</a:t>
            </a:r>
          </a:p>
        </p:txBody>
      </p:sp>
      <p:sp>
        <p:nvSpPr>
          <p:cNvPr id="4" name="Date Placeholder 1">
            <a:extLst>
              <a:ext uri="{FF2B5EF4-FFF2-40B4-BE49-F238E27FC236}">
                <a16:creationId xmlns:a16="http://schemas.microsoft.com/office/drawing/2014/main" id="{FA8A571F-8021-AD41-BEF0-8F5D84FBFC7D}"/>
              </a:ext>
            </a:extLst>
          </p:cNvPr>
          <p:cNvSpPr>
            <a:spLocks noGrp="1"/>
          </p:cNvSpPr>
          <p:nvPr>
            <p:ph type="dt" sz="half" idx="2"/>
          </p:nvPr>
        </p:nvSpPr>
        <p:spPr>
          <a:xfrm>
            <a:off x="541867" y="6522720"/>
            <a:ext cx="1524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F35A3D7B-6B7C-ED4F-9433-DE249028556E}"/>
              </a:ext>
            </a:extLst>
          </p:cNvPr>
          <p:cNvSpPr>
            <a:spLocks noGrp="1"/>
          </p:cNvSpPr>
          <p:nvPr>
            <p:ph type="sldNum" sz="quarter" idx="10"/>
          </p:nvPr>
        </p:nvSpPr>
        <p:spPr>
          <a:xfrm>
            <a:off x="0" y="6522720"/>
            <a:ext cx="463296" cy="292608"/>
          </a:xfrm>
          <a:prstGeom prst="rect">
            <a:avLst/>
          </a:prstGeom>
        </p:spPr>
        <p:txBody>
          <a:bodyPr/>
          <a:lstStyle>
            <a:lvl1pPr>
              <a:defRPr>
                <a:solidFill>
                  <a:schemeClr val="accent1">
                    <a:lumMod val="40000"/>
                    <a:lumOff val="60000"/>
                  </a:schemeClr>
                </a:solidFill>
              </a:defRPr>
            </a:lvl1pPr>
          </a:lstStyle>
          <a:p>
            <a:fld id="{D4325D4D-289E-48C1-B277-2BEB492A7D19}" type="slidenum">
              <a:rPr lang="en-US" smtClean="0"/>
              <a:pPr/>
              <a:t>‹#›</a:t>
            </a:fld>
            <a:endParaRPr lang="en-US"/>
          </a:p>
        </p:txBody>
      </p:sp>
      <p:sp>
        <p:nvSpPr>
          <p:cNvPr id="4" name="Date Placeholder 1">
            <a:extLst>
              <a:ext uri="{FF2B5EF4-FFF2-40B4-BE49-F238E27FC236}">
                <a16:creationId xmlns:a16="http://schemas.microsoft.com/office/drawing/2014/main" id="{DF6A6C95-5BEB-D74F-A2EA-6B392D9B3046}"/>
              </a:ext>
            </a:extLst>
          </p:cNvPr>
          <p:cNvSpPr>
            <a:spLocks noGrp="1"/>
          </p:cNvSpPr>
          <p:nvPr>
            <p:ph type="dt" sz="half" idx="2"/>
          </p:nvPr>
        </p:nvSpPr>
        <p:spPr>
          <a:xfrm>
            <a:off x="541867" y="6522720"/>
            <a:ext cx="1524000" cy="292608"/>
          </a:xfrm>
          <a:prstGeom prst="rect">
            <a:avLst/>
          </a:prstGeom>
        </p:spPr>
        <p:txBody>
          <a:bodyPr vert="horz" lIns="91440" tIns="45720" rIns="91440" bIns="45720" rtlCol="0" anchor="ctr"/>
          <a:lstStyle>
            <a:lvl1pPr algn="l">
              <a:defRPr lang="en-US" sz="1067" kern="1200" smtClean="0">
                <a:solidFill>
                  <a:schemeClr val="accent1">
                    <a:lumMod val="40000"/>
                    <a:lumOff val="60000"/>
                  </a:schemeClr>
                </a:solidFill>
                <a:latin typeface="Arial" charset="0"/>
                <a:ea typeface="ヒラギノ角ゴ Pro W3" pitchFamily="1" charset="-128"/>
                <a:cs typeface="+mn-cs"/>
              </a:defRPr>
            </a:lvl1pPr>
          </a:lstStyle>
          <a:p>
            <a:endParaRPr lang="en-US"/>
          </a:p>
        </p:txBody>
      </p:sp>
      <p:sp>
        <p:nvSpPr>
          <p:cNvPr id="5" name="Footer Placeholder 2">
            <a:extLst>
              <a:ext uri="{FF2B5EF4-FFF2-40B4-BE49-F238E27FC236}">
                <a16:creationId xmlns:a16="http://schemas.microsoft.com/office/drawing/2014/main" id="{4CE6D566-749E-3A4F-B010-9244406C590B}"/>
              </a:ext>
            </a:extLst>
          </p:cNvPr>
          <p:cNvSpPr>
            <a:spLocks noGrp="1"/>
          </p:cNvSpPr>
          <p:nvPr>
            <p:ph type="ftr" sz="quarter" idx="11"/>
          </p:nvPr>
        </p:nvSpPr>
        <p:spPr>
          <a:xfrm>
            <a:off x="10668000" y="6510528"/>
            <a:ext cx="1524000" cy="353568"/>
          </a:xfrm>
          <a:prstGeom prst="rect">
            <a:avLst/>
          </a:prstGeom>
        </p:spPr>
        <p:txBody>
          <a:bodyPr/>
          <a:lstStyle/>
          <a:p>
            <a:r>
              <a:rPr lang="en-US"/>
              <a:t>CONFIDENTIAL</a:t>
            </a:r>
          </a:p>
        </p:txBody>
      </p:sp>
    </p:spTree>
    <p:extLst>
      <p:ext uri="{BB962C8B-B14F-4D97-AF65-F5344CB8AC3E}">
        <p14:creationId xmlns:p14="http://schemas.microsoft.com/office/powerpoint/2010/main" val="2739183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w/Map,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E9C0D74-8215-E048-9311-E6F9AE523AC6}"/>
              </a:ext>
            </a:extLst>
          </p:cNvPr>
          <p:cNvSpPr/>
          <p:nvPr userDrawn="1"/>
        </p:nvSpPr>
        <p:spPr bwMode="auto">
          <a:xfrm>
            <a:off x="0" y="290800"/>
            <a:ext cx="12192000" cy="6567200"/>
          </a:xfrm>
          <a:prstGeom prst="rect">
            <a:avLst/>
          </a:prstGeom>
          <a:gradFill>
            <a:gsLst>
              <a:gs pos="0">
                <a:schemeClr val="accent1">
                  <a:alpha val="0"/>
                </a:schemeClr>
              </a:gs>
              <a:gs pos="99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5" name="Rectangle 14">
            <a:extLst>
              <a:ext uri="{FF2B5EF4-FFF2-40B4-BE49-F238E27FC236}">
                <a16:creationId xmlns:a16="http://schemas.microsoft.com/office/drawing/2014/main" id="{670E9AF1-E1B5-4545-97D5-DEBD3F555475}"/>
              </a:ext>
            </a:extLst>
          </p:cNvPr>
          <p:cNvSpPr/>
          <p:nvPr userDrawn="1"/>
        </p:nvSpPr>
        <p:spPr bwMode="auto">
          <a:xfrm>
            <a:off x="0" y="1532034"/>
            <a:ext cx="12192000" cy="5016840"/>
          </a:xfrm>
          <a:prstGeom prst="rect">
            <a:avLst/>
          </a:prstGeom>
          <a:gradFill>
            <a:gsLst>
              <a:gs pos="0">
                <a:schemeClr val="accent1">
                  <a:alpha val="0"/>
                </a:schemeClr>
              </a:gs>
              <a:gs pos="99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pic>
        <p:nvPicPr>
          <p:cNvPr id="14" name="Picture 13">
            <a:extLst>
              <a:ext uri="{FF2B5EF4-FFF2-40B4-BE49-F238E27FC236}">
                <a16:creationId xmlns:a16="http://schemas.microsoft.com/office/drawing/2014/main" id="{D814C29D-AA17-9A4A-B77F-9236F0F092C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4812"/>
          <a:stretch/>
        </p:blipFill>
        <p:spPr>
          <a:xfrm>
            <a:off x="0" y="-3161"/>
            <a:ext cx="12192000" cy="6840855"/>
          </a:xfrm>
          <a:prstGeom prst="rect">
            <a:avLst/>
          </a:prstGeom>
        </p:spPr>
      </p:pic>
      <p:pic>
        <p:nvPicPr>
          <p:cNvPr id="3" name="Picture 2" descr="A close up of a necklace&#10;&#10;Description automatically generated">
            <a:extLst>
              <a:ext uri="{FF2B5EF4-FFF2-40B4-BE49-F238E27FC236}">
                <a16:creationId xmlns:a16="http://schemas.microsoft.com/office/drawing/2014/main" id="{E506794E-A6BE-2940-826C-679610EBB363}"/>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19939" r="10071"/>
          <a:stretch/>
        </p:blipFill>
        <p:spPr>
          <a:xfrm>
            <a:off x="5283200" y="2"/>
            <a:ext cx="6934821" cy="4663945"/>
          </a:xfrm>
          <a:prstGeom prst="rect">
            <a:avLst/>
          </a:prstGeom>
        </p:spPr>
      </p:pic>
      <p:pic>
        <p:nvPicPr>
          <p:cNvPr id="22" name="Picture 21"/>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08000" y="5346176"/>
            <a:ext cx="1450848" cy="438277"/>
          </a:xfrm>
          <a:prstGeom prst="rect">
            <a:avLst/>
          </a:prstGeom>
        </p:spPr>
      </p:pic>
      <p:sp>
        <p:nvSpPr>
          <p:cNvPr id="130050" name="Rectangle 2"/>
          <p:cNvSpPr>
            <a:spLocks noGrp="1" noChangeArrowheads="1"/>
          </p:cNvSpPr>
          <p:nvPr>
            <p:ph type="ctrTitle"/>
          </p:nvPr>
        </p:nvSpPr>
        <p:spPr>
          <a:xfrm>
            <a:off x="387257" y="393057"/>
            <a:ext cx="6216748" cy="763285"/>
          </a:xfrm>
          <a:prstGeom prst="rect">
            <a:avLst/>
          </a:prstGeom>
          <a:noFill/>
        </p:spPr>
        <p:txBody>
          <a:bodyPr lIns="91440" rIns="91440"/>
          <a:lstStyle>
            <a:lvl1pPr algn="l">
              <a:defRPr sz="2800" b="1" i="0">
                <a:solidFill>
                  <a:schemeClr val="bg1"/>
                </a:solidFill>
                <a:latin typeface="Arial Narrow" panose="020B0604020202020204" pitchFamily="34" charset="0"/>
                <a:cs typeface="Arial Narrow" panose="020B0604020202020204" pitchFamily="34" charset="0"/>
              </a:defRPr>
            </a:lvl1pPr>
          </a:lstStyle>
          <a:p>
            <a:r>
              <a:rPr lang="en-US"/>
              <a:t>Click to edit Master title style</a:t>
            </a:r>
          </a:p>
        </p:txBody>
      </p:sp>
      <p:sp>
        <p:nvSpPr>
          <p:cNvPr id="130051" name="Rectangle 3"/>
          <p:cNvSpPr>
            <a:spLocks noGrp="1" noChangeArrowheads="1"/>
          </p:cNvSpPr>
          <p:nvPr userDrawn="1">
            <p:ph type="subTitle" idx="1"/>
          </p:nvPr>
        </p:nvSpPr>
        <p:spPr>
          <a:xfrm>
            <a:off x="387253" y="1536699"/>
            <a:ext cx="6216747" cy="609600"/>
          </a:xfrm>
          <a:prstGeom prst="rect">
            <a:avLst/>
          </a:prstGeom>
        </p:spPr>
        <p:txBody>
          <a:bodyPr/>
          <a:lstStyle>
            <a:lvl1pPr marL="0" indent="0" algn="l">
              <a:buFont typeface="Wingdings" pitchFamily="1" charset="2"/>
              <a:buNone/>
              <a:defRPr sz="2000" b="0" i="0">
                <a:solidFill>
                  <a:srgbClr val="FFFFFF"/>
                </a:solidFill>
                <a:latin typeface="Arial Narrow" panose="020B0604020202020204" pitchFamily="34" charset="0"/>
                <a:cs typeface="Arial Narrow" panose="020B0604020202020204" pitchFamily="34" charset="0"/>
              </a:defRPr>
            </a:lvl1pPr>
          </a:lstStyle>
          <a:p>
            <a:r>
              <a:rPr lang="en-US"/>
              <a:t>Click to edit Master subtitle style</a:t>
            </a:r>
          </a:p>
        </p:txBody>
      </p:sp>
      <p:sp>
        <p:nvSpPr>
          <p:cNvPr id="23" name="Text Placeholder 16"/>
          <p:cNvSpPr>
            <a:spLocks noGrp="1"/>
          </p:cNvSpPr>
          <p:nvPr>
            <p:ph type="body" sz="quarter" idx="15" hasCustomPrompt="1"/>
          </p:nvPr>
        </p:nvSpPr>
        <p:spPr>
          <a:xfrm>
            <a:off x="387257" y="2349499"/>
            <a:ext cx="4895948" cy="812800"/>
          </a:xfrm>
          <a:prstGeom prst="rect">
            <a:avLst/>
          </a:prstGeom>
        </p:spPr>
        <p:txBody>
          <a:bodyPr/>
          <a:lstStyle>
            <a:lvl1pPr marL="0" indent="0" algn="l">
              <a:buNone/>
              <a:defRPr sz="1600" b="0" i="0">
                <a:solidFill>
                  <a:schemeClr val="bg1">
                    <a:lumMod val="75000"/>
                  </a:schemeClr>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sp>
        <p:nvSpPr>
          <p:cNvPr id="21" name="Rectangle 20">
            <a:extLst>
              <a:ext uri="{FF2B5EF4-FFF2-40B4-BE49-F238E27FC236}">
                <a16:creationId xmlns:a16="http://schemas.microsoft.com/office/drawing/2014/main" id="{23A47128-5E4A-7347-B36B-4896782A71A3}"/>
              </a:ext>
            </a:extLst>
          </p:cNvPr>
          <p:cNvSpPr/>
          <p:nvPr userDrawn="1"/>
        </p:nvSpPr>
        <p:spPr>
          <a:xfrm>
            <a:off x="0" y="6510528"/>
            <a:ext cx="12192000" cy="353568"/>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6" name="Text Box 14">
            <a:extLst>
              <a:ext uri="{FF2B5EF4-FFF2-40B4-BE49-F238E27FC236}">
                <a16:creationId xmlns:a16="http://schemas.microsoft.com/office/drawing/2014/main" id="{655EE6F6-18B2-BC46-A2EA-966E41518BE1}"/>
              </a:ext>
            </a:extLst>
          </p:cNvPr>
          <p:cNvSpPr txBox="1">
            <a:spLocks noChangeArrowheads="1"/>
          </p:cNvSpPr>
          <p:nvPr userDrawn="1"/>
        </p:nvSpPr>
        <p:spPr bwMode="auto">
          <a:xfrm>
            <a:off x="157725" y="6510529"/>
            <a:ext cx="1163845" cy="307777"/>
          </a:xfrm>
          <a:prstGeom prst="rect">
            <a:avLst/>
          </a:prstGeom>
          <a:noFill/>
          <a:ln w="9525" algn="ctr">
            <a:noFill/>
            <a:miter lim="800000"/>
            <a:headEnd/>
            <a:tailEnd/>
          </a:ln>
          <a:effectLst/>
        </p:spPr>
        <p:txBody>
          <a:bodyPr wrap="none">
            <a:spAutoFit/>
          </a:bodyPr>
          <a:lstStyle/>
          <a:p>
            <a:pPr>
              <a:defRPr/>
            </a:pPr>
            <a:r>
              <a:rPr lang="en-US" sz="1400" b="1" err="1">
                <a:solidFill>
                  <a:schemeClr val="bg2">
                    <a:lumMod val="60000"/>
                    <a:lumOff val="40000"/>
                  </a:schemeClr>
                </a:solidFill>
                <a:latin typeface="+mj-lt"/>
              </a:rPr>
              <a:t>www.rti.org</a:t>
            </a:r>
            <a:endParaRPr lang="en-US" sz="1400" b="1">
              <a:solidFill>
                <a:schemeClr val="bg2">
                  <a:lumMod val="60000"/>
                  <a:lumOff val="40000"/>
                </a:schemeClr>
              </a:solidFill>
              <a:latin typeface="+mj-lt"/>
            </a:endParaRPr>
          </a:p>
        </p:txBody>
      </p:sp>
      <p:sp>
        <p:nvSpPr>
          <p:cNvPr id="17" name="TextBox 16">
            <a:extLst>
              <a:ext uri="{FF2B5EF4-FFF2-40B4-BE49-F238E27FC236}">
                <a16:creationId xmlns:a16="http://schemas.microsoft.com/office/drawing/2014/main" id="{94A40484-49C5-8742-BDD2-DB1CE8628FFD}"/>
              </a:ext>
            </a:extLst>
          </p:cNvPr>
          <p:cNvSpPr txBox="1"/>
          <p:nvPr userDrawn="1"/>
        </p:nvSpPr>
        <p:spPr>
          <a:xfrm>
            <a:off x="1867242" y="6587219"/>
            <a:ext cx="5687776" cy="215444"/>
          </a:xfrm>
          <a:prstGeom prst="rect">
            <a:avLst/>
          </a:prstGeom>
          <a:noFill/>
        </p:spPr>
        <p:txBody>
          <a:bodyPr wrap="none" rtlCol="0">
            <a:spAutoFit/>
          </a:bodyPr>
          <a:lstStyle/>
          <a:p>
            <a:pPr marL="0" marR="0" indent="0" algn="l" defTabSz="1219170" rtl="0" eaLnBrk="0" fontAlgn="base" latinLnBrk="0" hangingPunct="0">
              <a:lnSpc>
                <a:spcPct val="100000"/>
              </a:lnSpc>
              <a:spcBef>
                <a:spcPct val="0"/>
              </a:spcBef>
              <a:spcAft>
                <a:spcPct val="0"/>
              </a:spcAft>
              <a:buClrTx/>
              <a:buSzTx/>
              <a:buFontTx/>
              <a:buNone/>
              <a:tabLst/>
              <a:defRPr/>
            </a:pPr>
            <a:r>
              <a:rPr lang="en-US" sz="800" b="0" i="0" kern="1200" baseline="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
        <p:nvSpPr>
          <p:cNvPr id="25" name="Footer Placeholder 9">
            <a:extLst>
              <a:ext uri="{FF2B5EF4-FFF2-40B4-BE49-F238E27FC236}">
                <a16:creationId xmlns:a16="http://schemas.microsoft.com/office/drawing/2014/main" id="{B27A5716-B40A-A14A-9E04-14AB9C9C1A77}"/>
              </a:ext>
            </a:extLst>
          </p:cNvPr>
          <p:cNvSpPr>
            <a:spLocks noGrp="1"/>
          </p:cNvSpPr>
          <p:nvPr>
            <p:ph type="ftr" sz="quarter" idx="3"/>
          </p:nvPr>
        </p:nvSpPr>
        <p:spPr>
          <a:xfrm>
            <a:off x="10668000" y="6510528"/>
            <a:ext cx="1524000" cy="353568"/>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r>
              <a:rPr lang="en-US"/>
              <a:t>CONFIDENTIAL</a:t>
            </a:r>
          </a:p>
        </p:txBody>
      </p:sp>
    </p:spTree>
    <p:extLst>
      <p:ext uri="{BB962C8B-B14F-4D97-AF65-F5344CB8AC3E}">
        <p14:creationId xmlns:p14="http://schemas.microsoft.com/office/powerpoint/2010/main" val="173106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Slide w/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E9C0D74-8215-E048-9311-E6F9AE523AC6}"/>
              </a:ext>
            </a:extLst>
          </p:cNvPr>
          <p:cNvSpPr/>
          <p:nvPr userDrawn="1"/>
        </p:nvSpPr>
        <p:spPr bwMode="auto">
          <a:xfrm>
            <a:off x="0" y="290800"/>
            <a:ext cx="12192000" cy="6567200"/>
          </a:xfrm>
          <a:prstGeom prst="rect">
            <a:avLst/>
          </a:prstGeom>
          <a:gradFill>
            <a:gsLst>
              <a:gs pos="0">
                <a:schemeClr val="accent1">
                  <a:alpha val="0"/>
                </a:schemeClr>
              </a:gs>
              <a:gs pos="99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14" name="Picture 13">
            <a:extLst>
              <a:ext uri="{FF2B5EF4-FFF2-40B4-BE49-F238E27FC236}">
                <a16:creationId xmlns:a16="http://schemas.microsoft.com/office/drawing/2014/main" id="{D814C29D-AA17-9A4A-B77F-9236F0F092C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4812"/>
          <a:stretch/>
        </p:blipFill>
        <p:spPr>
          <a:xfrm>
            <a:off x="0" y="-3161"/>
            <a:ext cx="12192000" cy="6840855"/>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08000" y="5346176"/>
            <a:ext cx="1450848" cy="438277"/>
          </a:xfrm>
          <a:prstGeom prst="rect">
            <a:avLst/>
          </a:prstGeom>
        </p:spPr>
      </p:pic>
      <p:sp>
        <p:nvSpPr>
          <p:cNvPr id="130050" name="Rectangle 2"/>
          <p:cNvSpPr>
            <a:spLocks noGrp="1" noChangeArrowheads="1"/>
          </p:cNvSpPr>
          <p:nvPr>
            <p:ph type="ctrTitle"/>
          </p:nvPr>
        </p:nvSpPr>
        <p:spPr>
          <a:xfrm>
            <a:off x="387257" y="393057"/>
            <a:ext cx="6216748" cy="763285"/>
          </a:xfrm>
          <a:prstGeom prst="rect">
            <a:avLst/>
          </a:prstGeom>
          <a:noFill/>
        </p:spPr>
        <p:txBody>
          <a:bodyPr lIns="91440" rIns="91440"/>
          <a:lstStyle>
            <a:lvl1pPr algn="l">
              <a:defRPr sz="2800" b="1" i="0">
                <a:solidFill>
                  <a:schemeClr val="bg1"/>
                </a:solidFill>
                <a:latin typeface="Arial Narrow" panose="020B0604020202020204" pitchFamily="34" charset="0"/>
                <a:cs typeface="Arial Narrow" panose="020B0604020202020204" pitchFamily="34" charset="0"/>
              </a:defRPr>
            </a:lvl1pPr>
          </a:lstStyle>
          <a:p>
            <a:r>
              <a:rPr lang="en-US"/>
              <a:t>Click to edit Master title style</a:t>
            </a:r>
          </a:p>
        </p:txBody>
      </p:sp>
      <p:sp>
        <p:nvSpPr>
          <p:cNvPr id="130051" name="Rectangle 3"/>
          <p:cNvSpPr>
            <a:spLocks noGrp="1" noChangeArrowheads="1"/>
          </p:cNvSpPr>
          <p:nvPr userDrawn="1">
            <p:ph type="subTitle" idx="1"/>
          </p:nvPr>
        </p:nvSpPr>
        <p:spPr>
          <a:xfrm>
            <a:off x="387253" y="1536699"/>
            <a:ext cx="6216747" cy="609600"/>
          </a:xfrm>
          <a:prstGeom prst="rect">
            <a:avLst/>
          </a:prstGeom>
        </p:spPr>
        <p:txBody>
          <a:bodyPr/>
          <a:lstStyle>
            <a:lvl1pPr marL="0" indent="0" algn="l">
              <a:buFont typeface="Wingdings" pitchFamily="1" charset="2"/>
              <a:buNone/>
              <a:defRPr sz="2000" b="0" i="0">
                <a:solidFill>
                  <a:srgbClr val="FFFFFF"/>
                </a:solidFill>
                <a:latin typeface="Arial Narrow" panose="020B0604020202020204" pitchFamily="34" charset="0"/>
                <a:cs typeface="Arial Narrow" panose="020B0604020202020204" pitchFamily="34" charset="0"/>
              </a:defRPr>
            </a:lvl1pPr>
          </a:lstStyle>
          <a:p>
            <a:r>
              <a:rPr lang="en-US"/>
              <a:t>Click to edit Master subtitle style</a:t>
            </a:r>
          </a:p>
        </p:txBody>
      </p:sp>
      <p:sp>
        <p:nvSpPr>
          <p:cNvPr id="23" name="Text Placeholder 16"/>
          <p:cNvSpPr>
            <a:spLocks noGrp="1"/>
          </p:cNvSpPr>
          <p:nvPr>
            <p:ph type="body" sz="quarter" idx="15" hasCustomPrompt="1"/>
          </p:nvPr>
        </p:nvSpPr>
        <p:spPr>
          <a:xfrm>
            <a:off x="387257" y="2349499"/>
            <a:ext cx="4895948" cy="812800"/>
          </a:xfrm>
          <a:prstGeom prst="rect">
            <a:avLst/>
          </a:prstGeom>
        </p:spPr>
        <p:txBody>
          <a:bodyPr/>
          <a:lstStyle>
            <a:lvl1pPr marL="0" indent="0" algn="l">
              <a:buNone/>
              <a:defRPr sz="1600" b="0" i="0">
                <a:solidFill>
                  <a:schemeClr val="bg1">
                    <a:lumMod val="75000"/>
                  </a:schemeClr>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sp>
        <p:nvSpPr>
          <p:cNvPr id="21" name="Rectangle 20">
            <a:extLst>
              <a:ext uri="{FF2B5EF4-FFF2-40B4-BE49-F238E27FC236}">
                <a16:creationId xmlns:a16="http://schemas.microsoft.com/office/drawing/2014/main" id="{23A47128-5E4A-7347-B36B-4896782A71A3}"/>
              </a:ext>
            </a:extLst>
          </p:cNvPr>
          <p:cNvSpPr/>
          <p:nvPr userDrawn="1"/>
        </p:nvSpPr>
        <p:spPr>
          <a:xfrm>
            <a:off x="0" y="6510528"/>
            <a:ext cx="12192000" cy="353568"/>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6" name="Text Box 14">
            <a:extLst>
              <a:ext uri="{FF2B5EF4-FFF2-40B4-BE49-F238E27FC236}">
                <a16:creationId xmlns:a16="http://schemas.microsoft.com/office/drawing/2014/main" id="{655EE6F6-18B2-BC46-A2EA-966E41518BE1}"/>
              </a:ext>
            </a:extLst>
          </p:cNvPr>
          <p:cNvSpPr txBox="1">
            <a:spLocks noChangeArrowheads="1"/>
          </p:cNvSpPr>
          <p:nvPr userDrawn="1"/>
        </p:nvSpPr>
        <p:spPr bwMode="auto">
          <a:xfrm>
            <a:off x="157725" y="6510529"/>
            <a:ext cx="1163845" cy="307777"/>
          </a:xfrm>
          <a:prstGeom prst="rect">
            <a:avLst/>
          </a:prstGeom>
          <a:noFill/>
          <a:ln w="9525" algn="ctr">
            <a:noFill/>
            <a:miter lim="800000"/>
            <a:headEnd/>
            <a:tailEnd/>
          </a:ln>
          <a:effectLst/>
        </p:spPr>
        <p:txBody>
          <a:bodyPr wrap="none">
            <a:spAutoFit/>
          </a:bodyPr>
          <a:lstStyle/>
          <a:p>
            <a:pPr>
              <a:defRPr/>
            </a:pPr>
            <a:r>
              <a:rPr lang="en-US" sz="1400" b="1" err="1">
                <a:solidFill>
                  <a:schemeClr val="bg2">
                    <a:lumMod val="60000"/>
                    <a:lumOff val="40000"/>
                  </a:schemeClr>
                </a:solidFill>
                <a:latin typeface="+mj-lt"/>
              </a:rPr>
              <a:t>www.rti.org</a:t>
            </a:r>
            <a:endParaRPr lang="en-US" sz="1400" b="1">
              <a:solidFill>
                <a:schemeClr val="bg2">
                  <a:lumMod val="60000"/>
                  <a:lumOff val="40000"/>
                </a:schemeClr>
              </a:solidFill>
              <a:latin typeface="+mj-lt"/>
            </a:endParaRPr>
          </a:p>
        </p:txBody>
      </p:sp>
      <p:sp>
        <p:nvSpPr>
          <p:cNvPr id="17" name="TextBox 16">
            <a:extLst>
              <a:ext uri="{FF2B5EF4-FFF2-40B4-BE49-F238E27FC236}">
                <a16:creationId xmlns:a16="http://schemas.microsoft.com/office/drawing/2014/main" id="{94A40484-49C5-8742-BDD2-DB1CE8628FFD}"/>
              </a:ext>
            </a:extLst>
          </p:cNvPr>
          <p:cNvSpPr txBox="1"/>
          <p:nvPr userDrawn="1"/>
        </p:nvSpPr>
        <p:spPr>
          <a:xfrm>
            <a:off x="1867242" y="6587219"/>
            <a:ext cx="5687776" cy="215444"/>
          </a:xfrm>
          <a:prstGeom prst="rect">
            <a:avLst/>
          </a:prstGeom>
          <a:noFill/>
        </p:spPr>
        <p:txBody>
          <a:bodyPr wrap="none" rtlCol="0">
            <a:spAutoFit/>
          </a:bodyPr>
          <a:lstStyle/>
          <a:p>
            <a:pPr marL="0" marR="0" indent="0" algn="l" defTabSz="1219170" rtl="0" eaLnBrk="0" fontAlgn="base" latinLnBrk="0" hangingPunct="0">
              <a:lnSpc>
                <a:spcPct val="100000"/>
              </a:lnSpc>
              <a:spcBef>
                <a:spcPct val="0"/>
              </a:spcBef>
              <a:spcAft>
                <a:spcPct val="0"/>
              </a:spcAft>
              <a:buClrTx/>
              <a:buSzTx/>
              <a:buFontTx/>
              <a:buNone/>
              <a:tabLst/>
              <a:defRPr/>
            </a:pPr>
            <a:r>
              <a:rPr lang="en-US" sz="800" b="0" i="0" kern="1200" baseline="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
        <p:nvSpPr>
          <p:cNvPr id="25" name="Footer Placeholder 9">
            <a:extLst>
              <a:ext uri="{FF2B5EF4-FFF2-40B4-BE49-F238E27FC236}">
                <a16:creationId xmlns:a16="http://schemas.microsoft.com/office/drawing/2014/main" id="{B27A5716-B40A-A14A-9E04-14AB9C9C1A77}"/>
              </a:ext>
            </a:extLst>
          </p:cNvPr>
          <p:cNvSpPr>
            <a:spLocks noGrp="1"/>
          </p:cNvSpPr>
          <p:nvPr>
            <p:ph type="ftr" sz="quarter" idx="3"/>
          </p:nvPr>
        </p:nvSpPr>
        <p:spPr>
          <a:xfrm>
            <a:off x="10668000" y="6510528"/>
            <a:ext cx="1524000" cy="353568"/>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r>
              <a:rPr lang="en-US"/>
              <a:t>CONFIDENTIAL</a:t>
            </a:r>
          </a:p>
        </p:txBody>
      </p:sp>
    </p:spTree>
    <p:extLst>
      <p:ext uri="{BB962C8B-B14F-4D97-AF65-F5344CB8AC3E}">
        <p14:creationId xmlns:p14="http://schemas.microsoft.com/office/powerpoint/2010/main" val="500961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Title Slide w/Blue circle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E9C0D74-8215-E048-9311-E6F9AE523AC6}"/>
              </a:ext>
            </a:extLst>
          </p:cNvPr>
          <p:cNvSpPr/>
          <p:nvPr userDrawn="1"/>
        </p:nvSpPr>
        <p:spPr bwMode="auto">
          <a:xfrm>
            <a:off x="0" y="290800"/>
            <a:ext cx="12192000" cy="6567200"/>
          </a:xfrm>
          <a:prstGeom prst="rect">
            <a:avLst/>
          </a:prstGeom>
          <a:gradFill>
            <a:gsLst>
              <a:gs pos="0">
                <a:schemeClr val="accent1">
                  <a:alpha val="0"/>
                </a:schemeClr>
              </a:gs>
              <a:gs pos="99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14" name="Picture 13">
            <a:extLst>
              <a:ext uri="{FF2B5EF4-FFF2-40B4-BE49-F238E27FC236}">
                <a16:creationId xmlns:a16="http://schemas.microsoft.com/office/drawing/2014/main" id="{D814C29D-AA17-9A4A-B77F-9236F0F092C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4812"/>
          <a:stretch/>
        </p:blipFill>
        <p:spPr>
          <a:xfrm>
            <a:off x="0" y="-3161"/>
            <a:ext cx="12192000" cy="6840855"/>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08000" y="5346176"/>
            <a:ext cx="1450848" cy="438277"/>
          </a:xfrm>
          <a:prstGeom prst="rect">
            <a:avLst/>
          </a:prstGeom>
        </p:spPr>
      </p:pic>
      <p:sp>
        <p:nvSpPr>
          <p:cNvPr id="21" name="Rectangle 20">
            <a:extLst>
              <a:ext uri="{FF2B5EF4-FFF2-40B4-BE49-F238E27FC236}">
                <a16:creationId xmlns:a16="http://schemas.microsoft.com/office/drawing/2014/main" id="{23A47128-5E4A-7347-B36B-4896782A71A3}"/>
              </a:ext>
            </a:extLst>
          </p:cNvPr>
          <p:cNvSpPr/>
          <p:nvPr userDrawn="1"/>
        </p:nvSpPr>
        <p:spPr>
          <a:xfrm>
            <a:off x="0" y="6510528"/>
            <a:ext cx="12192000" cy="353568"/>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6" name="Text Box 14">
            <a:extLst>
              <a:ext uri="{FF2B5EF4-FFF2-40B4-BE49-F238E27FC236}">
                <a16:creationId xmlns:a16="http://schemas.microsoft.com/office/drawing/2014/main" id="{655EE6F6-18B2-BC46-A2EA-966E41518BE1}"/>
              </a:ext>
            </a:extLst>
          </p:cNvPr>
          <p:cNvSpPr txBox="1">
            <a:spLocks noChangeArrowheads="1"/>
          </p:cNvSpPr>
          <p:nvPr userDrawn="1"/>
        </p:nvSpPr>
        <p:spPr bwMode="auto">
          <a:xfrm>
            <a:off x="157725" y="6510529"/>
            <a:ext cx="1163845" cy="307777"/>
          </a:xfrm>
          <a:prstGeom prst="rect">
            <a:avLst/>
          </a:prstGeom>
          <a:noFill/>
          <a:ln w="9525" algn="ctr">
            <a:noFill/>
            <a:miter lim="800000"/>
            <a:headEnd/>
            <a:tailEnd/>
          </a:ln>
          <a:effectLst/>
        </p:spPr>
        <p:txBody>
          <a:bodyPr wrap="none">
            <a:spAutoFit/>
          </a:bodyPr>
          <a:lstStyle/>
          <a:p>
            <a:pPr>
              <a:defRPr/>
            </a:pPr>
            <a:r>
              <a:rPr lang="en-US" sz="1400" b="1" err="1">
                <a:solidFill>
                  <a:schemeClr val="bg2">
                    <a:lumMod val="60000"/>
                    <a:lumOff val="40000"/>
                  </a:schemeClr>
                </a:solidFill>
                <a:latin typeface="+mj-lt"/>
              </a:rPr>
              <a:t>www.rti.org</a:t>
            </a:r>
            <a:endParaRPr lang="en-US" sz="1400" b="1">
              <a:solidFill>
                <a:schemeClr val="bg2">
                  <a:lumMod val="60000"/>
                  <a:lumOff val="40000"/>
                </a:schemeClr>
              </a:solidFill>
              <a:latin typeface="+mj-lt"/>
            </a:endParaRPr>
          </a:p>
        </p:txBody>
      </p:sp>
      <p:sp>
        <p:nvSpPr>
          <p:cNvPr id="17" name="TextBox 16">
            <a:extLst>
              <a:ext uri="{FF2B5EF4-FFF2-40B4-BE49-F238E27FC236}">
                <a16:creationId xmlns:a16="http://schemas.microsoft.com/office/drawing/2014/main" id="{94A40484-49C5-8742-BDD2-DB1CE8628FFD}"/>
              </a:ext>
            </a:extLst>
          </p:cNvPr>
          <p:cNvSpPr txBox="1"/>
          <p:nvPr userDrawn="1"/>
        </p:nvSpPr>
        <p:spPr>
          <a:xfrm>
            <a:off x="1867242" y="6587219"/>
            <a:ext cx="5687776" cy="215444"/>
          </a:xfrm>
          <a:prstGeom prst="rect">
            <a:avLst/>
          </a:prstGeom>
          <a:noFill/>
        </p:spPr>
        <p:txBody>
          <a:bodyPr wrap="none" rtlCol="0">
            <a:spAutoFit/>
          </a:bodyPr>
          <a:lstStyle/>
          <a:p>
            <a:pPr marL="0" marR="0" indent="0" algn="l" defTabSz="1219170" rtl="0" eaLnBrk="0" fontAlgn="base" latinLnBrk="0" hangingPunct="0">
              <a:lnSpc>
                <a:spcPct val="100000"/>
              </a:lnSpc>
              <a:spcBef>
                <a:spcPct val="0"/>
              </a:spcBef>
              <a:spcAft>
                <a:spcPct val="0"/>
              </a:spcAft>
              <a:buClrTx/>
              <a:buSzTx/>
              <a:buFontTx/>
              <a:buNone/>
              <a:tabLst/>
              <a:defRPr/>
            </a:pPr>
            <a:r>
              <a:rPr lang="en-US" sz="800" b="0" i="0" kern="1200" baseline="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
        <p:nvSpPr>
          <p:cNvPr id="25" name="Footer Placeholder 9">
            <a:extLst>
              <a:ext uri="{FF2B5EF4-FFF2-40B4-BE49-F238E27FC236}">
                <a16:creationId xmlns:a16="http://schemas.microsoft.com/office/drawing/2014/main" id="{B27A5716-B40A-A14A-9E04-14AB9C9C1A77}"/>
              </a:ext>
            </a:extLst>
          </p:cNvPr>
          <p:cNvSpPr>
            <a:spLocks noGrp="1"/>
          </p:cNvSpPr>
          <p:nvPr>
            <p:ph type="ftr" sz="quarter" idx="3"/>
          </p:nvPr>
        </p:nvSpPr>
        <p:spPr>
          <a:xfrm>
            <a:off x="10668000" y="6510528"/>
            <a:ext cx="1524000" cy="353568"/>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r>
              <a:rPr lang="en-US"/>
              <a:t>CONFIDENTIAL</a:t>
            </a:r>
          </a:p>
        </p:txBody>
      </p:sp>
      <p:pic>
        <p:nvPicPr>
          <p:cNvPr id="12" name="Picture 11" descr="A close up of a necklace&#10;&#10;Description automatically generated">
            <a:extLst>
              <a:ext uri="{FF2B5EF4-FFF2-40B4-BE49-F238E27FC236}">
                <a16:creationId xmlns:a16="http://schemas.microsoft.com/office/drawing/2014/main" id="{6145B452-1069-1E4A-A4E6-4302D1098D90}"/>
              </a:ext>
            </a:extLst>
          </p:cNvPr>
          <p:cNvPicPr>
            <a:picLocks noChangeAspect="1"/>
          </p:cNvPicPr>
          <p:nvPr userDrawn="1"/>
        </p:nvPicPr>
        <p:blipFill rotWithShape="1">
          <a:blip r:embed="rId4" cstate="print">
            <a:alphaModFix/>
            <a:extLst>
              <a:ext uri="{28A0092B-C50C-407E-A947-70E740481C1C}">
                <a14:useLocalDpi xmlns:a14="http://schemas.microsoft.com/office/drawing/2010/main"/>
              </a:ext>
            </a:extLst>
          </a:blip>
          <a:srcRect r="22820"/>
          <a:stretch/>
        </p:blipFill>
        <p:spPr>
          <a:xfrm>
            <a:off x="2690054" y="2824"/>
            <a:ext cx="9544740" cy="6469888"/>
          </a:xfrm>
          <a:prstGeom prst="rect">
            <a:avLst/>
          </a:prstGeom>
        </p:spPr>
      </p:pic>
      <p:sp>
        <p:nvSpPr>
          <p:cNvPr id="130050" name="Rectangle 2"/>
          <p:cNvSpPr>
            <a:spLocks noGrp="1" noChangeArrowheads="1"/>
          </p:cNvSpPr>
          <p:nvPr>
            <p:ph type="ctrTitle"/>
          </p:nvPr>
        </p:nvSpPr>
        <p:spPr>
          <a:xfrm>
            <a:off x="387257" y="393057"/>
            <a:ext cx="6216748" cy="763285"/>
          </a:xfrm>
          <a:prstGeom prst="rect">
            <a:avLst/>
          </a:prstGeom>
          <a:noFill/>
        </p:spPr>
        <p:txBody>
          <a:bodyPr lIns="91440" rIns="91440"/>
          <a:lstStyle>
            <a:lvl1pPr algn="l">
              <a:defRPr sz="2800" b="1" i="0">
                <a:solidFill>
                  <a:schemeClr val="bg1"/>
                </a:solidFill>
                <a:latin typeface="Arial Narrow" panose="020B0604020202020204" pitchFamily="34" charset="0"/>
                <a:cs typeface="Arial Narrow" panose="020B0604020202020204" pitchFamily="34" charset="0"/>
              </a:defRPr>
            </a:lvl1pPr>
          </a:lstStyle>
          <a:p>
            <a:r>
              <a:rPr lang="en-US"/>
              <a:t>Click to edit Master title style</a:t>
            </a:r>
          </a:p>
        </p:txBody>
      </p:sp>
      <p:sp>
        <p:nvSpPr>
          <p:cNvPr id="130051" name="Rectangle 3"/>
          <p:cNvSpPr>
            <a:spLocks noGrp="1" noChangeArrowheads="1"/>
          </p:cNvSpPr>
          <p:nvPr userDrawn="1">
            <p:ph type="subTitle" idx="1"/>
          </p:nvPr>
        </p:nvSpPr>
        <p:spPr>
          <a:xfrm>
            <a:off x="387253" y="1536699"/>
            <a:ext cx="6216747" cy="609600"/>
          </a:xfrm>
          <a:prstGeom prst="rect">
            <a:avLst/>
          </a:prstGeom>
        </p:spPr>
        <p:txBody>
          <a:bodyPr/>
          <a:lstStyle>
            <a:lvl1pPr marL="0" indent="0" algn="l">
              <a:buFont typeface="Wingdings" pitchFamily="1" charset="2"/>
              <a:buNone/>
              <a:defRPr sz="2000" b="0" i="0">
                <a:solidFill>
                  <a:srgbClr val="FFFFFF"/>
                </a:solidFill>
                <a:latin typeface="Arial Narrow" panose="020B0604020202020204" pitchFamily="34" charset="0"/>
                <a:cs typeface="Arial Narrow" panose="020B0604020202020204" pitchFamily="34" charset="0"/>
              </a:defRPr>
            </a:lvl1pPr>
          </a:lstStyle>
          <a:p>
            <a:r>
              <a:rPr lang="en-US"/>
              <a:t>Click to edit Master subtitle style</a:t>
            </a:r>
          </a:p>
        </p:txBody>
      </p:sp>
      <p:sp>
        <p:nvSpPr>
          <p:cNvPr id="23" name="Text Placeholder 16"/>
          <p:cNvSpPr>
            <a:spLocks noGrp="1"/>
          </p:cNvSpPr>
          <p:nvPr>
            <p:ph type="body" sz="quarter" idx="15" hasCustomPrompt="1"/>
          </p:nvPr>
        </p:nvSpPr>
        <p:spPr>
          <a:xfrm>
            <a:off x="387257" y="2349499"/>
            <a:ext cx="4895948" cy="812800"/>
          </a:xfrm>
          <a:prstGeom prst="rect">
            <a:avLst/>
          </a:prstGeom>
        </p:spPr>
        <p:txBody>
          <a:bodyPr/>
          <a:lstStyle>
            <a:lvl1pPr marL="0" indent="0" algn="l">
              <a:buNone/>
              <a:defRPr sz="1600" b="0" i="0">
                <a:solidFill>
                  <a:schemeClr val="bg1">
                    <a:lumMod val="75000"/>
                  </a:schemeClr>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spTree>
    <p:extLst>
      <p:ext uri="{BB962C8B-B14F-4D97-AF65-F5344CB8AC3E}">
        <p14:creationId xmlns:p14="http://schemas.microsoft.com/office/powerpoint/2010/main" val="1775174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0668000" y="6510528"/>
            <a:ext cx="1524000" cy="353568"/>
          </a:xfrm>
          <a:prstGeom prst="rect">
            <a:avLst/>
          </a:prstGeom>
        </p:spPr>
        <p:txBody>
          <a:bodyPr/>
          <a:lstStyle/>
          <a:p>
            <a:r>
              <a:rPr lang="en-US"/>
              <a:t>CONFIDENTIAL</a:t>
            </a:r>
          </a:p>
        </p:txBody>
      </p:sp>
      <p:sp>
        <p:nvSpPr>
          <p:cNvPr id="2" name="Title 1"/>
          <p:cNvSpPr>
            <a:spLocks noGrp="1"/>
          </p:cNvSpPr>
          <p:nvPr>
            <p:ph type="title"/>
          </p:nvPr>
        </p:nvSpPr>
        <p:spPr>
          <a:xfrm>
            <a:off x="182880" y="182881"/>
            <a:ext cx="11789664" cy="763285"/>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182880" y="1219202"/>
            <a:ext cx="11789664" cy="4729163"/>
          </a:xfrm>
          <a:prstGeom prst="rect">
            <a:avLst/>
          </a:prstGeom>
        </p:spPr>
        <p:txBody>
          <a:bodyPr/>
          <a:lstStyle>
            <a:lvl1pPr marL="300559" indent="-300559">
              <a:buFont typeface="Courier New" panose="02070309020205020404" pitchFamily="49" charset="0"/>
              <a:buChar char="o"/>
              <a:defRPr/>
            </a:lvl1pPr>
            <a:lvl2pPr marL="609585" indent="-309026">
              <a:buFont typeface="Arial" panose="020B0604020202020204" pitchFamily="34" charset="0"/>
              <a:buChar char="•"/>
              <a:defRPr/>
            </a:lvl2pPr>
            <a:lvl3pPr marL="905911" indent="-296326">
              <a:buFont typeface="System Font Regular"/>
              <a:buChar char="-"/>
              <a:defRPr/>
            </a:lvl3p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6522720"/>
            <a:ext cx="463296" cy="292608"/>
          </a:xfrm>
          <a:prstGeom prst="rect">
            <a:avLst/>
          </a:prstGeom>
        </p:spPr>
        <p:txBody>
          <a:bodyPr/>
          <a:lstStyle/>
          <a:p>
            <a:fld id="{D4325D4D-289E-48C1-B277-2BEB492A7D19}" type="slidenum">
              <a:rPr lang="en-US" smtClean="0"/>
              <a:pPr/>
              <a:t>‹#›</a:t>
            </a:fld>
            <a:endParaRPr lang="en-US"/>
          </a:p>
        </p:txBody>
      </p:sp>
      <p:sp>
        <p:nvSpPr>
          <p:cNvPr id="6" name="Date Placeholder 1">
            <a:extLst>
              <a:ext uri="{FF2B5EF4-FFF2-40B4-BE49-F238E27FC236}">
                <a16:creationId xmlns:a16="http://schemas.microsoft.com/office/drawing/2014/main" id="{BBCEA345-BB26-0B46-AD00-867C69FE448E}"/>
              </a:ext>
            </a:extLst>
          </p:cNvPr>
          <p:cNvSpPr>
            <a:spLocks noGrp="1"/>
          </p:cNvSpPr>
          <p:nvPr>
            <p:ph type="dt" sz="half" idx="2"/>
          </p:nvPr>
        </p:nvSpPr>
        <p:spPr>
          <a:xfrm>
            <a:off x="541867" y="6522720"/>
            <a:ext cx="1524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a:p>
        </p:txBody>
      </p:sp>
    </p:spTree>
    <p:extLst>
      <p:ext uri="{BB962C8B-B14F-4D97-AF65-F5344CB8AC3E}">
        <p14:creationId xmlns:p14="http://schemas.microsoft.com/office/powerpoint/2010/main" val="39201760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ontent, Image Right">
    <p:spTree>
      <p:nvGrpSpPr>
        <p:cNvPr id="1" name=""/>
        <p:cNvGrpSpPr/>
        <p:nvPr/>
      </p:nvGrpSpPr>
      <p:grpSpPr>
        <a:xfrm>
          <a:off x="0" y="0"/>
          <a:ext cx="0" cy="0"/>
          <a:chOff x="0" y="0"/>
          <a:chExt cx="0" cy="0"/>
        </a:xfrm>
      </p:grpSpPr>
      <p:pic>
        <p:nvPicPr>
          <p:cNvPr id="11" name="Picture 10" descr="A close up of a necklace&#10;&#10;Description automatically generated">
            <a:extLst>
              <a:ext uri="{FF2B5EF4-FFF2-40B4-BE49-F238E27FC236}">
                <a16:creationId xmlns:a16="http://schemas.microsoft.com/office/drawing/2014/main" id="{77FF2BB6-F88B-7845-AC4C-AA524A8DB440}"/>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r="23167"/>
          <a:stretch/>
        </p:blipFill>
        <p:spPr>
          <a:xfrm>
            <a:off x="2690055" y="2824"/>
            <a:ext cx="9501947" cy="6469888"/>
          </a:xfrm>
          <a:prstGeom prst="rect">
            <a:avLst/>
          </a:prstGeom>
        </p:spPr>
      </p:pic>
      <p:sp>
        <p:nvSpPr>
          <p:cNvPr id="2" name="Title 1"/>
          <p:cNvSpPr>
            <a:spLocks noGrp="1"/>
          </p:cNvSpPr>
          <p:nvPr>
            <p:ph type="title"/>
          </p:nvPr>
        </p:nvSpPr>
        <p:spPr>
          <a:xfrm>
            <a:off x="182880" y="182881"/>
            <a:ext cx="6116320" cy="763285"/>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182880" y="1219200"/>
            <a:ext cx="6116320" cy="5175504"/>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6522720"/>
            <a:ext cx="463296" cy="292608"/>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10668000" y="6510528"/>
            <a:ext cx="1524000" cy="353568"/>
          </a:xfrm>
          <a:prstGeom prst="rect">
            <a:avLst/>
          </a:prstGeom>
        </p:spPr>
        <p:txBody>
          <a:bodyPr/>
          <a:lstStyle/>
          <a:p>
            <a:r>
              <a:rPr lang="en-US"/>
              <a:t>CONFIDENTIAL</a:t>
            </a:r>
          </a:p>
        </p:txBody>
      </p:sp>
      <p:sp>
        <p:nvSpPr>
          <p:cNvPr id="9" name="Date Placeholder 1">
            <a:extLst>
              <a:ext uri="{FF2B5EF4-FFF2-40B4-BE49-F238E27FC236}">
                <a16:creationId xmlns:a16="http://schemas.microsoft.com/office/drawing/2014/main" id="{A4C0BCCB-1C9C-B24C-B0E3-05CDDC7B92A1}"/>
              </a:ext>
            </a:extLst>
          </p:cNvPr>
          <p:cNvSpPr>
            <a:spLocks noGrp="1"/>
          </p:cNvSpPr>
          <p:nvPr>
            <p:ph type="dt" sz="half" idx="2"/>
          </p:nvPr>
        </p:nvSpPr>
        <p:spPr>
          <a:xfrm>
            <a:off x="541867" y="6522720"/>
            <a:ext cx="1524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a:p>
        </p:txBody>
      </p:sp>
    </p:spTree>
    <p:extLst>
      <p:ext uri="{BB962C8B-B14F-4D97-AF65-F5344CB8AC3E}">
        <p14:creationId xmlns:p14="http://schemas.microsoft.com/office/powerpoint/2010/main" val="3088435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Blank">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08000" y="5346176"/>
            <a:ext cx="1450848" cy="438277"/>
          </a:xfrm>
          <a:prstGeom prst="rect">
            <a:avLst/>
          </a:prstGeom>
        </p:spPr>
      </p:pic>
      <p:sp>
        <p:nvSpPr>
          <p:cNvPr id="130050" name="Rectangle 2"/>
          <p:cNvSpPr>
            <a:spLocks noGrp="1" noChangeArrowheads="1"/>
          </p:cNvSpPr>
          <p:nvPr>
            <p:ph type="ctrTitle"/>
          </p:nvPr>
        </p:nvSpPr>
        <p:spPr>
          <a:xfrm>
            <a:off x="387257" y="393057"/>
            <a:ext cx="6216748" cy="763285"/>
          </a:xfrm>
          <a:prstGeom prst="rect">
            <a:avLst/>
          </a:prstGeom>
          <a:noFill/>
        </p:spPr>
        <p:txBody>
          <a:bodyPr lIns="91440" rIns="91440"/>
          <a:lstStyle>
            <a:lvl1pPr algn="l">
              <a:defRPr b="1" i="0">
                <a:solidFill>
                  <a:schemeClr val="accent1"/>
                </a:solidFill>
                <a:latin typeface="Arial Narrow" panose="020B0604020202020204" pitchFamily="34" charset="0"/>
                <a:cs typeface="Arial Narrow" panose="020B0604020202020204" pitchFamily="34" charset="0"/>
              </a:defRPr>
            </a:lvl1pPr>
          </a:lstStyle>
          <a:p>
            <a:r>
              <a:rPr lang="en-US"/>
              <a:t>Click to edit Master title style</a:t>
            </a:r>
          </a:p>
        </p:txBody>
      </p:sp>
      <p:sp>
        <p:nvSpPr>
          <p:cNvPr id="130051" name="Rectangle 3"/>
          <p:cNvSpPr>
            <a:spLocks noGrp="1" noChangeArrowheads="1"/>
          </p:cNvSpPr>
          <p:nvPr userDrawn="1">
            <p:ph type="subTitle" idx="1"/>
          </p:nvPr>
        </p:nvSpPr>
        <p:spPr>
          <a:xfrm>
            <a:off x="387253" y="1536699"/>
            <a:ext cx="6216747" cy="609600"/>
          </a:xfrm>
          <a:prstGeom prst="rect">
            <a:avLst/>
          </a:prstGeom>
        </p:spPr>
        <p:txBody>
          <a:bodyPr/>
          <a:lstStyle>
            <a:lvl1pPr marL="0" indent="0" algn="l">
              <a:buFont typeface="Wingdings" pitchFamily="1" charset="2"/>
              <a:buNone/>
              <a:defRPr sz="2000" b="0" i="0">
                <a:solidFill>
                  <a:schemeClr val="tx1"/>
                </a:solidFill>
                <a:latin typeface="Arial Narrow" panose="020B0604020202020204" pitchFamily="34" charset="0"/>
                <a:cs typeface="Arial Narrow" panose="020B0604020202020204" pitchFamily="34" charset="0"/>
              </a:defRPr>
            </a:lvl1pPr>
          </a:lstStyle>
          <a:p>
            <a:r>
              <a:rPr lang="en-US"/>
              <a:t>Click to edit Master subtitle style</a:t>
            </a:r>
          </a:p>
        </p:txBody>
      </p:sp>
      <p:sp>
        <p:nvSpPr>
          <p:cNvPr id="23" name="Text Placeholder 16"/>
          <p:cNvSpPr>
            <a:spLocks noGrp="1"/>
          </p:cNvSpPr>
          <p:nvPr>
            <p:ph type="body" sz="quarter" idx="15" hasCustomPrompt="1"/>
          </p:nvPr>
        </p:nvSpPr>
        <p:spPr>
          <a:xfrm>
            <a:off x="387257" y="2349499"/>
            <a:ext cx="4895948" cy="812800"/>
          </a:xfrm>
          <a:prstGeom prst="rect">
            <a:avLst/>
          </a:prstGeom>
        </p:spPr>
        <p:txBody>
          <a:bodyPr/>
          <a:lstStyle>
            <a:lvl1pPr marL="0" indent="0" algn="l">
              <a:buNone/>
              <a:defRPr sz="1600" b="0" i="0">
                <a:solidFill>
                  <a:schemeClr val="bg2"/>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sp>
        <p:nvSpPr>
          <p:cNvPr id="19" name="Rectangle 18">
            <a:extLst>
              <a:ext uri="{FF2B5EF4-FFF2-40B4-BE49-F238E27FC236}">
                <a16:creationId xmlns:a16="http://schemas.microsoft.com/office/drawing/2014/main" id="{78BBE33F-0F18-3E4F-90D6-31ACAD4E1DC5}"/>
              </a:ext>
            </a:extLst>
          </p:cNvPr>
          <p:cNvSpPr/>
          <p:nvPr userDrawn="1"/>
        </p:nvSpPr>
        <p:spPr>
          <a:xfrm>
            <a:off x="0" y="6510528"/>
            <a:ext cx="12192000" cy="353568"/>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1" name="Footer Placeholder 9">
            <a:extLst>
              <a:ext uri="{FF2B5EF4-FFF2-40B4-BE49-F238E27FC236}">
                <a16:creationId xmlns:a16="http://schemas.microsoft.com/office/drawing/2014/main" id="{197015B4-9CD5-1641-B9B6-4D3A7DAE75F1}"/>
              </a:ext>
            </a:extLst>
          </p:cNvPr>
          <p:cNvSpPr>
            <a:spLocks noGrp="1"/>
          </p:cNvSpPr>
          <p:nvPr>
            <p:ph type="ftr" sz="quarter" idx="3"/>
          </p:nvPr>
        </p:nvSpPr>
        <p:spPr>
          <a:xfrm>
            <a:off x="10668000" y="6510528"/>
            <a:ext cx="1524000" cy="353568"/>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r>
              <a:rPr lang="en-US"/>
              <a:t>CONFIDENTIAL</a:t>
            </a:r>
          </a:p>
        </p:txBody>
      </p:sp>
      <p:sp>
        <p:nvSpPr>
          <p:cNvPr id="13" name="Text Box 14">
            <a:extLst>
              <a:ext uri="{FF2B5EF4-FFF2-40B4-BE49-F238E27FC236}">
                <a16:creationId xmlns:a16="http://schemas.microsoft.com/office/drawing/2014/main" id="{6AC87EB9-7CB4-BC46-B487-92B6D475D25C}"/>
              </a:ext>
            </a:extLst>
          </p:cNvPr>
          <p:cNvSpPr txBox="1">
            <a:spLocks noChangeArrowheads="1"/>
          </p:cNvSpPr>
          <p:nvPr userDrawn="1"/>
        </p:nvSpPr>
        <p:spPr bwMode="auto">
          <a:xfrm>
            <a:off x="157725" y="6510529"/>
            <a:ext cx="1163845" cy="307777"/>
          </a:xfrm>
          <a:prstGeom prst="rect">
            <a:avLst/>
          </a:prstGeom>
          <a:noFill/>
          <a:ln w="9525" algn="ctr">
            <a:noFill/>
            <a:miter lim="800000"/>
            <a:headEnd/>
            <a:tailEnd/>
          </a:ln>
          <a:effectLst/>
        </p:spPr>
        <p:txBody>
          <a:bodyPr wrap="none">
            <a:spAutoFit/>
          </a:bodyPr>
          <a:lstStyle/>
          <a:p>
            <a:pPr>
              <a:defRPr/>
            </a:pPr>
            <a:r>
              <a:rPr lang="en-US" sz="1400" b="1" err="1">
                <a:solidFill>
                  <a:schemeClr val="bg2">
                    <a:lumMod val="60000"/>
                    <a:lumOff val="40000"/>
                  </a:schemeClr>
                </a:solidFill>
                <a:latin typeface="+mj-lt"/>
              </a:rPr>
              <a:t>www.rti.org</a:t>
            </a:r>
            <a:endParaRPr lang="en-US" sz="1400" b="1">
              <a:solidFill>
                <a:schemeClr val="bg2">
                  <a:lumMod val="60000"/>
                  <a:lumOff val="40000"/>
                </a:schemeClr>
              </a:solidFill>
              <a:latin typeface="+mj-lt"/>
            </a:endParaRPr>
          </a:p>
        </p:txBody>
      </p:sp>
      <p:sp>
        <p:nvSpPr>
          <p:cNvPr id="16" name="TextBox 15">
            <a:extLst>
              <a:ext uri="{FF2B5EF4-FFF2-40B4-BE49-F238E27FC236}">
                <a16:creationId xmlns:a16="http://schemas.microsoft.com/office/drawing/2014/main" id="{934125B5-A142-4545-B31A-7C0E86ED168B}"/>
              </a:ext>
            </a:extLst>
          </p:cNvPr>
          <p:cNvSpPr txBox="1"/>
          <p:nvPr userDrawn="1"/>
        </p:nvSpPr>
        <p:spPr>
          <a:xfrm>
            <a:off x="1867242" y="6587219"/>
            <a:ext cx="5687776" cy="215444"/>
          </a:xfrm>
          <a:prstGeom prst="rect">
            <a:avLst/>
          </a:prstGeom>
          <a:noFill/>
        </p:spPr>
        <p:txBody>
          <a:bodyPr wrap="none" rtlCol="0">
            <a:spAutoFit/>
          </a:bodyPr>
          <a:lstStyle/>
          <a:p>
            <a:pPr marL="0" marR="0" indent="0" algn="l" defTabSz="1219170" rtl="0" eaLnBrk="0" fontAlgn="base" latinLnBrk="0" hangingPunct="0">
              <a:lnSpc>
                <a:spcPct val="100000"/>
              </a:lnSpc>
              <a:spcBef>
                <a:spcPct val="0"/>
              </a:spcBef>
              <a:spcAft>
                <a:spcPct val="0"/>
              </a:spcAft>
              <a:buClrTx/>
              <a:buSzTx/>
              <a:buFontTx/>
              <a:buNone/>
              <a:tabLst/>
              <a:defRPr/>
            </a:pPr>
            <a:r>
              <a:rPr lang="en-US" sz="800" b="0" i="0" kern="1200" baseline="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extLst>
      <p:ext uri="{BB962C8B-B14F-4D97-AF65-F5344CB8AC3E}">
        <p14:creationId xmlns:p14="http://schemas.microsoft.com/office/powerpoint/2010/main" val="12174977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Image Left">
    <p:spTree>
      <p:nvGrpSpPr>
        <p:cNvPr id="1" name=""/>
        <p:cNvGrpSpPr/>
        <p:nvPr/>
      </p:nvGrpSpPr>
      <p:grpSpPr>
        <a:xfrm>
          <a:off x="0" y="0"/>
          <a:ext cx="0" cy="0"/>
          <a:chOff x="0" y="0"/>
          <a:chExt cx="0" cy="0"/>
        </a:xfrm>
      </p:grpSpPr>
      <p:pic>
        <p:nvPicPr>
          <p:cNvPr id="12" name="Picture 11" descr="A close up of a necklace&#10;&#10;Description automatically generated">
            <a:extLst>
              <a:ext uri="{FF2B5EF4-FFF2-40B4-BE49-F238E27FC236}">
                <a16:creationId xmlns:a16="http://schemas.microsoft.com/office/drawing/2014/main" id="{2956E69D-A1A3-5A41-88AC-98D706BC6853}"/>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r="23113"/>
          <a:stretch/>
        </p:blipFill>
        <p:spPr>
          <a:xfrm flipH="1">
            <a:off x="-1" y="2824"/>
            <a:ext cx="9508575" cy="6469888"/>
          </a:xfrm>
          <a:prstGeom prst="rect">
            <a:avLst/>
          </a:prstGeom>
        </p:spPr>
      </p:pic>
      <p:sp>
        <p:nvSpPr>
          <p:cNvPr id="4" name="Slide Number Placeholder 3"/>
          <p:cNvSpPr>
            <a:spLocks noGrp="1"/>
          </p:cNvSpPr>
          <p:nvPr>
            <p:ph type="sldNum" sz="quarter" idx="10"/>
          </p:nvPr>
        </p:nvSpPr>
        <p:spPr>
          <a:xfrm>
            <a:off x="0" y="6522720"/>
            <a:ext cx="463296" cy="292608"/>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10668000" y="6510528"/>
            <a:ext cx="1524000" cy="353568"/>
          </a:xfrm>
          <a:prstGeom prst="rect">
            <a:avLst/>
          </a:prstGeom>
        </p:spPr>
        <p:txBody>
          <a:bodyPr/>
          <a:lstStyle/>
          <a:p>
            <a:r>
              <a:rPr lang="en-US"/>
              <a:t>CONFIDENTIAL</a:t>
            </a:r>
          </a:p>
        </p:txBody>
      </p:sp>
      <p:sp>
        <p:nvSpPr>
          <p:cNvPr id="2" name="Title 1"/>
          <p:cNvSpPr>
            <a:spLocks noGrp="1"/>
          </p:cNvSpPr>
          <p:nvPr>
            <p:ph type="title"/>
          </p:nvPr>
        </p:nvSpPr>
        <p:spPr>
          <a:xfrm>
            <a:off x="5181600" y="182881"/>
            <a:ext cx="6807200" cy="763285"/>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5181600" y="1219200"/>
            <a:ext cx="6807200" cy="5175504"/>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9" name="Date Placeholder 1">
            <a:extLst>
              <a:ext uri="{FF2B5EF4-FFF2-40B4-BE49-F238E27FC236}">
                <a16:creationId xmlns:a16="http://schemas.microsoft.com/office/drawing/2014/main" id="{A6E97108-5B3A-1549-8EE2-D48DEAC59D65}"/>
              </a:ext>
            </a:extLst>
          </p:cNvPr>
          <p:cNvSpPr>
            <a:spLocks noGrp="1"/>
          </p:cNvSpPr>
          <p:nvPr>
            <p:ph type="dt" sz="half" idx="2"/>
          </p:nvPr>
        </p:nvSpPr>
        <p:spPr>
          <a:xfrm>
            <a:off x="541867" y="6522720"/>
            <a:ext cx="1524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a:p>
        </p:txBody>
      </p:sp>
    </p:spTree>
    <p:extLst>
      <p:ext uri="{BB962C8B-B14F-4D97-AF65-F5344CB8AC3E}">
        <p14:creationId xmlns:p14="http://schemas.microsoft.com/office/powerpoint/2010/main" val="3791943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wo-Line Title and Sing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2880" y="182880"/>
            <a:ext cx="11789664" cy="1295400"/>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3" name="Content Placeholder 2"/>
          <p:cNvSpPr>
            <a:spLocks noGrp="1"/>
          </p:cNvSpPr>
          <p:nvPr>
            <p:ph idx="1"/>
          </p:nvPr>
        </p:nvSpPr>
        <p:spPr>
          <a:xfrm>
            <a:off x="182880" y="1701800"/>
            <a:ext cx="11789664" cy="45720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6522720"/>
            <a:ext cx="463296" cy="292608"/>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10668000" y="6510528"/>
            <a:ext cx="1524000" cy="353568"/>
          </a:xfrm>
          <a:prstGeom prst="rect">
            <a:avLst/>
          </a:prstGeom>
        </p:spPr>
        <p:txBody>
          <a:bodyPr/>
          <a:lstStyle/>
          <a:p>
            <a:r>
              <a:rPr lang="en-US"/>
              <a:t>CONFIDENTIAL</a:t>
            </a:r>
          </a:p>
        </p:txBody>
      </p:sp>
      <p:sp>
        <p:nvSpPr>
          <p:cNvPr id="6" name="Date Placeholder 1">
            <a:extLst>
              <a:ext uri="{FF2B5EF4-FFF2-40B4-BE49-F238E27FC236}">
                <a16:creationId xmlns:a16="http://schemas.microsoft.com/office/drawing/2014/main" id="{98B3AD92-FD44-3C4D-855B-57B30FF2DC83}"/>
              </a:ext>
            </a:extLst>
          </p:cNvPr>
          <p:cNvSpPr>
            <a:spLocks noGrp="1"/>
          </p:cNvSpPr>
          <p:nvPr>
            <p:ph type="dt" sz="half" idx="2"/>
          </p:nvPr>
        </p:nvSpPr>
        <p:spPr>
          <a:xfrm>
            <a:off x="541867" y="6522720"/>
            <a:ext cx="1524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a:p>
        </p:txBody>
      </p:sp>
    </p:spTree>
    <p:extLst>
      <p:ext uri="{BB962C8B-B14F-4D97-AF65-F5344CB8AC3E}">
        <p14:creationId xmlns:p14="http://schemas.microsoft.com/office/powerpoint/2010/main" val="456821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 y="182881"/>
            <a:ext cx="11789664" cy="763285"/>
          </a:xfrm>
          <a:prstGeom prst="rect">
            <a:avLst/>
          </a:prstGeom>
        </p:spPr>
        <p:txBody>
          <a:bodyPr lIns="91440" tIns="91440" rIns="182880" bIns="91440"/>
          <a:lstStyle>
            <a:lvl1pPr marL="0">
              <a:defRPr/>
            </a:lvl1pPr>
          </a:lstStyle>
          <a:p>
            <a:r>
              <a:rPr lang="en-US"/>
              <a:t>Click to edit Master title style</a:t>
            </a:r>
          </a:p>
        </p:txBody>
      </p:sp>
      <p:sp>
        <p:nvSpPr>
          <p:cNvPr id="5" name="Slide Number Placeholder 4"/>
          <p:cNvSpPr>
            <a:spLocks noGrp="1"/>
          </p:cNvSpPr>
          <p:nvPr>
            <p:ph type="sldNum" sz="quarter" idx="10"/>
          </p:nvPr>
        </p:nvSpPr>
        <p:spPr>
          <a:xfrm>
            <a:off x="0" y="6522720"/>
            <a:ext cx="463296" cy="292608"/>
          </a:xfrm>
          <a:prstGeom prst="rect">
            <a:avLst/>
          </a:prstGeom>
          <a:noFill/>
        </p:spPr>
        <p:txBody>
          <a:bodyPr/>
          <a:lstStyle/>
          <a:p>
            <a:fld id="{D4325D4D-289E-48C1-B277-2BEB492A7D19}" type="slidenum">
              <a:rPr lang="en-US" smtClean="0"/>
              <a:pPr/>
              <a:t>‹#›</a:t>
            </a:fld>
            <a:endParaRPr lang="en-US"/>
          </a:p>
        </p:txBody>
      </p:sp>
      <p:sp>
        <p:nvSpPr>
          <p:cNvPr id="6" name="Footer Placeholder 5"/>
          <p:cNvSpPr>
            <a:spLocks noGrp="1"/>
          </p:cNvSpPr>
          <p:nvPr>
            <p:ph type="ftr" sz="quarter" idx="11"/>
          </p:nvPr>
        </p:nvSpPr>
        <p:spPr>
          <a:xfrm>
            <a:off x="10668000" y="6510528"/>
            <a:ext cx="1524000" cy="353568"/>
          </a:xfrm>
          <a:prstGeom prst="rect">
            <a:avLst/>
          </a:prstGeom>
        </p:spPr>
        <p:txBody>
          <a:bodyPr/>
          <a:lstStyle/>
          <a:p>
            <a:r>
              <a:rPr lang="en-US"/>
              <a:t>CONFIDENTIAL</a:t>
            </a:r>
          </a:p>
        </p:txBody>
      </p:sp>
      <p:sp>
        <p:nvSpPr>
          <p:cNvPr id="11" name="Content Placeholder 10"/>
          <p:cNvSpPr>
            <a:spLocks noGrp="1"/>
          </p:cNvSpPr>
          <p:nvPr>
            <p:ph sz="quarter" idx="12"/>
          </p:nvPr>
        </p:nvSpPr>
        <p:spPr>
          <a:xfrm>
            <a:off x="182884" y="1219200"/>
            <a:ext cx="5608321" cy="50546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13" name="Content Placeholder 12"/>
          <p:cNvSpPr>
            <a:spLocks noGrp="1"/>
          </p:cNvSpPr>
          <p:nvPr>
            <p:ph sz="quarter" idx="13"/>
          </p:nvPr>
        </p:nvSpPr>
        <p:spPr>
          <a:xfrm>
            <a:off x="6096000" y="1219200"/>
            <a:ext cx="5876544" cy="50546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7" name="Date Placeholder 1">
            <a:extLst>
              <a:ext uri="{FF2B5EF4-FFF2-40B4-BE49-F238E27FC236}">
                <a16:creationId xmlns:a16="http://schemas.microsoft.com/office/drawing/2014/main" id="{94DC99FE-BAF3-9B47-A974-E761F68CC59C}"/>
              </a:ext>
            </a:extLst>
          </p:cNvPr>
          <p:cNvSpPr>
            <a:spLocks noGrp="1"/>
          </p:cNvSpPr>
          <p:nvPr>
            <p:ph type="dt" sz="half" idx="2"/>
          </p:nvPr>
        </p:nvSpPr>
        <p:spPr>
          <a:xfrm>
            <a:off x="541867" y="6522720"/>
            <a:ext cx="1524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a:p>
        </p:txBody>
      </p:sp>
    </p:spTree>
    <p:extLst>
      <p:ext uri="{BB962C8B-B14F-4D97-AF65-F5344CB8AC3E}">
        <p14:creationId xmlns:p14="http://schemas.microsoft.com/office/powerpoint/2010/main" val="4237799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Line Title Plus 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82880" y="182880"/>
            <a:ext cx="11789664" cy="1280160"/>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6" name="Slide Number Placeholder 5"/>
          <p:cNvSpPr>
            <a:spLocks noGrp="1"/>
          </p:cNvSpPr>
          <p:nvPr>
            <p:ph type="sldNum" sz="quarter" idx="10"/>
          </p:nvPr>
        </p:nvSpPr>
        <p:spPr>
          <a:xfrm>
            <a:off x="0" y="6522720"/>
            <a:ext cx="463296" cy="292608"/>
          </a:xfrm>
          <a:prstGeom prst="rect">
            <a:avLst/>
          </a:prstGeom>
        </p:spPr>
        <p:txBody>
          <a:bodyPr/>
          <a:lstStyle/>
          <a:p>
            <a:fld id="{D4325D4D-289E-48C1-B277-2BEB492A7D19}" type="slidenum">
              <a:rPr lang="en-US" smtClean="0"/>
              <a:pPr/>
              <a:t>‹#›</a:t>
            </a:fld>
            <a:endParaRPr lang="en-US"/>
          </a:p>
        </p:txBody>
      </p:sp>
      <p:sp>
        <p:nvSpPr>
          <p:cNvPr id="7" name="Footer Placeholder 6"/>
          <p:cNvSpPr>
            <a:spLocks noGrp="1"/>
          </p:cNvSpPr>
          <p:nvPr>
            <p:ph type="ftr" sz="quarter" idx="11"/>
          </p:nvPr>
        </p:nvSpPr>
        <p:spPr>
          <a:xfrm>
            <a:off x="10668000" y="6510528"/>
            <a:ext cx="1524000" cy="353568"/>
          </a:xfrm>
          <a:prstGeom prst="rect">
            <a:avLst/>
          </a:prstGeom>
        </p:spPr>
        <p:txBody>
          <a:bodyPr/>
          <a:lstStyle/>
          <a:p>
            <a:r>
              <a:rPr lang="en-US"/>
              <a:t>CONFIDENTIAL</a:t>
            </a:r>
          </a:p>
        </p:txBody>
      </p:sp>
      <p:sp>
        <p:nvSpPr>
          <p:cNvPr id="8" name="Content Placeholder 7"/>
          <p:cNvSpPr>
            <a:spLocks noGrp="1"/>
          </p:cNvSpPr>
          <p:nvPr>
            <p:ph sz="quarter" idx="12"/>
          </p:nvPr>
        </p:nvSpPr>
        <p:spPr>
          <a:xfrm>
            <a:off x="182880" y="1691640"/>
            <a:ext cx="5774944" cy="4582160"/>
          </a:xfrm>
          <a:prstGeom prst="rect">
            <a:avLst/>
          </a:prstGeom>
        </p:spPr>
        <p:txBody>
          <a:bodyPr/>
          <a:lstStyle>
            <a:lvl1pPr>
              <a:defRPr sz="2000"/>
            </a:lvl1pPr>
          </a:lstStyle>
          <a:p>
            <a:pPr lvl="0"/>
            <a:r>
              <a:rPr lang="en-US"/>
              <a:t>Click to edit Master text styles</a:t>
            </a:r>
          </a:p>
          <a:p>
            <a:pPr lvl="1"/>
            <a:r>
              <a:rPr lang="en-US"/>
              <a:t>Second level</a:t>
            </a:r>
          </a:p>
          <a:p>
            <a:pPr lvl="2"/>
            <a:r>
              <a:rPr lang="en-US"/>
              <a:t>Third level</a:t>
            </a:r>
          </a:p>
        </p:txBody>
      </p:sp>
      <p:sp>
        <p:nvSpPr>
          <p:cNvPr id="10" name="Content Placeholder 9"/>
          <p:cNvSpPr>
            <a:spLocks noGrp="1"/>
          </p:cNvSpPr>
          <p:nvPr>
            <p:ph sz="quarter" idx="13"/>
          </p:nvPr>
        </p:nvSpPr>
        <p:spPr>
          <a:xfrm>
            <a:off x="6197600" y="1691640"/>
            <a:ext cx="5774944" cy="458216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9" name="Date Placeholder 1">
            <a:extLst>
              <a:ext uri="{FF2B5EF4-FFF2-40B4-BE49-F238E27FC236}">
                <a16:creationId xmlns:a16="http://schemas.microsoft.com/office/drawing/2014/main" id="{48B961D3-6572-F44B-BBD5-C4B1D0CD47A8}"/>
              </a:ext>
            </a:extLst>
          </p:cNvPr>
          <p:cNvSpPr>
            <a:spLocks noGrp="1"/>
          </p:cNvSpPr>
          <p:nvPr>
            <p:ph type="dt" sz="half" idx="2"/>
          </p:nvPr>
        </p:nvSpPr>
        <p:spPr>
          <a:xfrm>
            <a:off x="541867" y="6522720"/>
            <a:ext cx="1524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a:p>
        </p:txBody>
      </p:sp>
    </p:spTree>
    <p:extLst>
      <p:ext uri="{BB962C8B-B14F-4D97-AF65-F5344CB8AC3E}">
        <p14:creationId xmlns:p14="http://schemas.microsoft.com/office/powerpoint/2010/main" val="33724493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2879" y="182881"/>
            <a:ext cx="11789664" cy="763285"/>
          </a:xfrm>
          <a:prstGeom prst="rect">
            <a:avLst/>
          </a:prstGeom>
        </p:spPr>
        <p:txBody>
          <a:bodyPr lIns="91440"/>
          <a:lstStyle/>
          <a:p>
            <a:r>
              <a:rPr lang="en-US"/>
              <a:t>Click to edit Master title style</a:t>
            </a:r>
          </a:p>
        </p:txBody>
      </p:sp>
      <p:sp>
        <p:nvSpPr>
          <p:cNvPr id="3" name="Slide Number Placeholder 2"/>
          <p:cNvSpPr>
            <a:spLocks noGrp="1"/>
          </p:cNvSpPr>
          <p:nvPr>
            <p:ph type="sldNum" sz="quarter" idx="10"/>
          </p:nvPr>
        </p:nvSpPr>
        <p:spPr>
          <a:xfrm>
            <a:off x="0" y="6522720"/>
            <a:ext cx="463296" cy="292608"/>
          </a:xfrm>
          <a:prstGeom prst="rect">
            <a:avLst/>
          </a:prstGeom>
        </p:spPr>
        <p:txBody>
          <a:bodyPr/>
          <a:lstStyle/>
          <a:p>
            <a:fld id="{D4325D4D-289E-48C1-B277-2BEB492A7D19}" type="slidenum">
              <a:rPr lang="en-US" smtClean="0"/>
              <a:pPr/>
              <a:t>‹#›</a:t>
            </a:fld>
            <a:endParaRPr lang="en-US"/>
          </a:p>
        </p:txBody>
      </p:sp>
      <p:sp>
        <p:nvSpPr>
          <p:cNvPr id="4" name="Footer Placeholder 3"/>
          <p:cNvSpPr>
            <a:spLocks noGrp="1"/>
          </p:cNvSpPr>
          <p:nvPr>
            <p:ph type="ftr" sz="quarter" idx="11"/>
          </p:nvPr>
        </p:nvSpPr>
        <p:spPr>
          <a:xfrm>
            <a:off x="10668000" y="6510528"/>
            <a:ext cx="1524000" cy="353568"/>
          </a:xfrm>
          <a:prstGeom prst="rect">
            <a:avLst/>
          </a:prstGeom>
        </p:spPr>
        <p:txBody>
          <a:bodyPr/>
          <a:lstStyle/>
          <a:p>
            <a:r>
              <a:rPr lang="en-US"/>
              <a:t>CONFIDENTIAL</a:t>
            </a:r>
          </a:p>
        </p:txBody>
      </p:sp>
      <p:sp>
        <p:nvSpPr>
          <p:cNvPr id="5" name="Date Placeholder 1">
            <a:extLst>
              <a:ext uri="{FF2B5EF4-FFF2-40B4-BE49-F238E27FC236}">
                <a16:creationId xmlns:a16="http://schemas.microsoft.com/office/drawing/2014/main" id="{4C1541A8-5C7E-6E46-ACBD-CE47CA8F7E15}"/>
              </a:ext>
            </a:extLst>
          </p:cNvPr>
          <p:cNvSpPr>
            <a:spLocks noGrp="1"/>
          </p:cNvSpPr>
          <p:nvPr>
            <p:ph type="dt" sz="half" idx="2"/>
          </p:nvPr>
        </p:nvSpPr>
        <p:spPr>
          <a:xfrm>
            <a:off x="541867" y="6522720"/>
            <a:ext cx="1524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a:p>
        </p:txBody>
      </p:sp>
    </p:spTree>
    <p:extLst>
      <p:ext uri="{BB962C8B-B14F-4D97-AF65-F5344CB8AC3E}">
        <p14:creationId xmlns:p14="http://schemas.microsoft.com/office/powerpoint/2010/main" val="24451610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Line 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82880" y="182883"/>
            <a:ext cx="11789664" cy="1280351"/>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4" name="Slide Number Placeholder 3"/>
          <p:cNvSpPr>
            <a:spLocks noGrp="1"/>
          </p:cNvSpPr>
          <p:nvPr>
            <p:ph type="sldNum" sz="quarter" idx="10"/>
          </p:nvPr>
        </p:nvSpPr>
        <p:spPr>
          <a:xfrm>
            <a:off x="0" y="6522720"/>
            <a:ext cx="463296" cy="292608"/>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10668000" y="6510528"/>
            <a:ext cx="1524000" cy="353568"/>
          </a:xfrm>
          <a:prstGeom prst="rect">
            <a:avLst/>
          </a:prstGeom>
        </p:spPr>
        <p:txBody>
          <a:bodyPr/>
          <a:lstStyle/>
          <a:p>
            <a:r>
              <a:rPr lang="en-US"/>
              <a:t>CONFIDENTIAL</a:t>
            </a:r>
          </a:p>
        </p:txBody>
      </p:sp>
      <p:sp>
        <p:nvSpPr>
          <p:cNvPr id="6" name="Date Placeholder 1">
            <a:extLst>
              <a:ext uri="{FF2B5EF4-FFF2-40B4-BE49-F238E27FC236}">
                <a16:creationId xmlns:a16="http://schemas.microsoft.com/office/drawing/2014/main" id="{1B3C36CA-EFDA-4F46-B4DF-F3F8B94C636C}"/>
              </a:ext>
            </a:extLst>
          </p:cNvPr>
          <p:cNvSpPr>
            <a:spLocks noGrp="1"/>
          </p:cNvSpPr>
          <p:nvPr>
            <p:ph type="dt" sz="half" idx="2"/>
          </p:nvPr>
        </p:nvSpPr>
        <p:spPr>
          <a:xfrm>
            <a:off x="541867" y="6522720"/>
            <a:ext cx="1524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a:p>
        </p:txBody>
      </p:sp>
    </p:spTree>
    <p:extLst>
      <p:ext uri="{BB962C8B-B14F-4D97-AF65-F5344CB8AC3E}">
        <p14:creationId xmlns:p14="http://schemas.microsoft.com/office/powerpoint/2010/main" val="28733200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pic>
        <p:nvPicPr>
          <p:cNvPr id="12" name="Picture 11" descr="A picture containing woman&#10;&#10;Description automatically generated">
            <a:extLst>
              <a:ext uri="{FF2B5EF4-FFF2-40B4-BE49-F238E27FC236}">
                <a16:creationId xmlns:a16="http://schemas.microsoft.com/office/drawing/2014/main" id="{0A4A30D0-0F66-5E47-A324-3313C852AF3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5407"/>
          <a:stretch/>
        </p:blipFill>
        <p:spPr>
          <a:xfrm>
            <a:off x="0" y="0"/>
            <a:ext cx="12192000" cy="3733799"/>
          </a:xfrm>
          <a:prstGeom prst="rect">
            <a:avLst/>
          </a:prstGeom>
        </p:spPr>
      </p:pic>
      <p:sp>
        <p:nvSpPr>
          <p:cNvPr id="2" name="Slide Number Placeholder 1"/>
          <p:cNvSpPr>
            <a:spLocks noGrp="1"/>
          </p:cNvSpPr>
          <p:nvPr>
            <p:ph type="sldNum" sz="quarter" idx="10"/>
          </p:nvPr>
        </p:nvSpPr>
        <p:spPr>
          <a:xfrm>
            <a:off x="0" y="6522720"/>
            <a:ext cx="463296" cy="292608"/>
          </a:xfrm>
          <a:prstGeom prst="rect">
            <a:avLst/>
          </a:prstGeom>
        </p:spPr>
        <p:txBody>
          <a:bodyPr/>
          <a:lstStyle/>
          <a:p>
            <a:fld id="{D4325D4D-289E-48C1-B277-2BEB492A7D19}" type="slidenum">
              <a:rPr lang="en-US" smtClean="0"/>
              <a:pPr/>
              <a:t>‹#›</a:t>
            </a:fld>
            <a:endParaRPr lang="en-US"/>
          </a:p>
        </p:txBody>
      </p:sp>
      <p:sp>
        <p:nvSpPr>
          <p:cNvPr id="3" name="Footer Placeholder 2"/>
          <p:cNvSpPr>
            <a:spLocks noGrp="1"/>
          </p:cNvSpPr>
          <p:nvPr>
            <p:ph type="ftr" sz="quarter" idx="11"/>
          </p:nvPr>
        </p:nvSpPr>
        <p:spPr>
          <a:xfrm>
            <a:off x="10668000" y="6510528"/>
            <a:ext cx="1524000" cy="353568"/>
          </a:xfrm>
          <a:prstGeom prst="rect">
            <a:avLst/>
          </a:prstGeom>
        </p:spPr>
        <p:txBody>
          <a:bodyPr/>
          <a:lstStyle/>
          <a:p>
            <a:r>
              <a:rPr lang="en-US"/>
              <a:t>CONFIDENTIAL</a:t>
            </a:r>
          </a:p>
        </p:txBody>
      </p:sp>
      <p:sp>
        <p:nvSpPr>
          <p:cNvPr id="5" name="Rectangle 2"/>
          <p:cNvSpPr>
            <a:spLocks noGrp="1" noChangeArrowheads="1"/>
          </p:cNvSpPr>
          <p:nvPr>
            <p:ph type="ctrTitle" hasCustomPrompt="1"/>
          </p:nvPr>
        </p:nvSpPr>
        <p:spPr>
          <a:xfrm>
            <a:off x="203200" y="2699904"/>
            <a:ext cx="9042400" cy="763285"/>
          </a:xfrm>
          <a:prstGeom prst="rect">
            <a:avLst/>
          </a:prstGeom>
          <a:noFill/>
        </p:spPr>
        <p:txBody>
          <a:bodyPr lIns="91440"/>
          <a:lstStyle>
            <a:lvl1pPr algn="l">
              <a:defRPr sz="2800" b="1" i="0">
                <a:solidFill>
                  <a:schemeClr val="bg1"/>
                </a:solidFill>
                <a:latin typeface="Arial Narrow" panose="020B0604020202020204" pitchFamily="34" charset="0"/>
                <a:cs typeface="Arial Narrow" panose="020B0604020202020204" pitchFamily="34" charset="0"/>
              </a:defRPr>
            </a:lvl1pPr>
          </a:lstStyle>
          <a:p>
            <a:r>
              <a:rPr lang="en-US"/>
              <a:t>Click to edit title style</a:t>
            </a:r>
          </a:p>
        </p:txBody>
      </p:sp>
      <p:sp>
        <p:nvSpPr>
          <p:cNvPr id="8" name="Date Placeholder 1">
            <a:extLst>
              <a:ext uri="{FF2B5EF4-FFF2-40B4-BE49-F238E27FC236}">
                <a16:creationId xmlns:a16="http://schemas.microsoft.com/office/drawing/2014/main" id="{D134570B-76D0-6041-A2C8-63C68E619B47}"/>
              </a:ext>
            </a:extLst>
          </p:cNvPr>
          <p:cNvSpPr>
            <a:spLocks noGrp="1"/>
          </p:cNvSpPr>
          <p:nvPr>
            <p:ph type="dt" sz="half" idx="2"/>
          </p:nvPr>
        </p:nvSpPr>
        <p:spPr>
          <a:xfrm>
            <a:off x="541867" y="6522720"/>
            <a:ext cx="1524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a:p>
        </p:txBody>
      </p:sp>
    </p:spTree>
    <p:extLst>
      <p:ext uri="{BB962C8B-B14F-4D97-AF65-F5344CB8AC3E}">
        <p14:creationId xmlns:p14="http://schemas.microsoft.com/office/powerpoint/2010/main" val="27882263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0" y="6522720"/>
            <a:ext cx="463296" cy="292608"/>
          </a:xfrm>
          <a:prstGeom prst="rect">
            <a:avLst/>
          </a:prstGeom>
        </p:spPr>
        <p:txBody>
          <a:bodyPr/>
          <a:lstStyle/>
          <a:p>
            <a:fld id="{D4325D4D-289E-48C1-B277-2BEB492A7D19}" type="slidenum">
              <a:rPr lang="en-US" smtClean="0"/>
              <a:pPr/>
              <a:t>‹#›</a:t>
            </a:fld>
            <a:endParaRPr lang="en-US"/>
          </a:p>
        </p:txBody>
      </p:sp>
      <p:sp>
        <p:nvSpPr>
          <p:cNvPr id="3" name="Footer Placeholder 2"/>
          <p:cNvSpPr>
            <a:spLocks noGrp="1"/>
          </p:cNvSpPr>
          <p:nvPr>
            <p:ph type="ftr" sz="quarter" idx="11"/>
          </p:nvPr>
        </p:nvSpPr>
        <p:spPr>
          <a:xfrm>
            <a:off x="10668000" y="6510528"/>
            <a:ext cx="1524000" cy="353568"/>
          </a:xfrm>
          <a:prstGeom prst="rect">
            <a:avLst/>
          </a:prstGeom>
        </p:spPr>
        <p:txBody>
          <a:bodyPr/>
          <a:lstStyle/>
          <a:p>
            <a:r>
              <a:rPr lang="en-US"/>
              <a:t>CONFIDENTIAL</a:t>
            </a:r>
          </a:p>
        </p:txBody>
      </p:sp>
      <p:sp>
        <p:nvSpPr>
          <p:cNvPr id="4" name="Date Placeholder 1">
            <a:extLst>
              <a:ext uri="{FF2B5EF4-FFF2-40B4-BE49-F238E27FC236}">
                <a16:creationId xmlns:a16="http://schemas.microsoft.com/office/drawing/2014/main" id="{FA8A571F-8021-AD41-BEF0-8F5D84FBFC7D}"/>
              </a:ext>
            </a:extLst>
          </p:cNvPr>
          <p:cNvSpPr>
            <a:spLocks noGrp="1"/>
          </p:cNvSpPr>
          <p:nvPr>
            <p:ph type="dt" sz="half" idx="2"/>
          </p:nvPr>
        </p:nvSpPr>
        <p:spPr>
          <a:xfrm>
            <a:off x="541867" y="6522720"/>
            <a:ext cx="1524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a:p>
        </p:txBody>
      </p:sp>
    </p:spTree>
    <p:extLst>
      <p:ext uri="{BB962C8B-B14F-4D97-AF65-F5344CB8AC3E}">
        <p14:creationId xmlns:p14="http://schemas.microsoft.com/office/powerpoint/2010/main" val="1645142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mage, White">
    <p:spTree>
      <p:nvGrpSpPr>
        <p:cNvPr id="1" name=""/>
        <p:cNvGrpSpPr/>
        <p:nvPr/>
      </p:nvGrpSpPr>
      <p:grpSpPr>
        <a:xfrm>
          <a:off x="0" y="0"/>
          <a:ext cx="0" cy="0"/>
          <a:chOff x="0" y="0"/>
          <a:chExt cx="0" cy="0"/>
        </a:xfrm>
      </p:grpSpPr>
      <p:sp>
        <p:nvSpPr>
          <p:cNvPr id="130050" name="Rectangle 2"/>
          <p:cNvSpPr>
            <a:spLocks noGrp="1" noChangeArrowheads="1"/>
          </p:cNvSpPr>
          <p:nvPr>
            <p:ph type="ctrTitle"/>
          </p:nvPr>
        </p:nvSpPr>
        <p:spPr>
          <a:xfrm>
            <a:off x="387257" y="393057"/>
            <a:ext cx="6216748" cy="763285"/>
          </a:xfrm>
          <a:prstGeom prst="rect">
            <a:avLst/>
          </a:prstGeom>
          <a:noFill/>
        </p:spPr>
        <p:txBody>
          <a:bodyPr lIns="91440" rIns="91440"/>
          <a:lstStyle>
            <a:lvl1pPr algn="l">
              <a:defRPr b="1" i="0">
                <a:solidFill>
                  <a:schemeClr val="accent1"/>
                </a:solidFill>
                <a:latin typeface="Arial Narrow" panose="020B0604020202020204" pitchFamily="34" charset="0"/>
                <a:cs typeface="Arial Narrow" panose="020B0604020202020204" pitchFamily="34" charset="0"/>
              </a:defRPr>
            </a:lvl1pPr>
          </a:lstStyle>
          <a:p>
            <a:r>
              <a:rPr lang="en-US"/>
              <a:t>Click to edit Master title style</a:t>
            </a:r>
          </a:p>
        </p:txBody>
      </p:sp>
      <p:sp>
        <p:nvSpPr>
          <p:cNvPr id="130051" name="Rectangle 3"/>
          <p:cNvSpPr>
            <a:spLocks noGrp="1" noChangeArrowheads="1"/>
          </p:cNvSpPr>
          <p:nvPr userDrawn="1">
            <p:ph type="subTitle" idx="1"/>
          </p:nvPr>
        </p:nvSpPr>
        <p:spPr>
          <a:xfrm>
            <a:off x="387253" y="1536699"/>
            <a:ext cx="6216747" cy="609600"/>
          </a:xfrm>
          <a:prstGeom prst="rect">
            <a:avLst/>
          </a:prstGeom>
        </p:spPr>
        <p:txBody>
          <a:bodyPr/>
          <a:lstStyle>
            <a:lvl1pPr marL="0" indent="0" algn="l">
              <a:buFont typeface="Wingdings" pitchFamily="1" charset="2"/>
              <a:buNone/>
              <a:defRPr sz="2000" b="0" i="0">
                <a:solidFill>
                  <a:schemeClr val="tx1"/>
                </a:solidFill>
                <a:latin typeface="Arial Narrow" panose="020B0604020202020204" pitchFamily="34" charset="0"/>
                <a:cs typeface="Arial Narrow" panose="020B0604020202020204" pitchFamily="34" charset="0"/>
              </a:defRPr>
            </a:lvl1pPr>
          </a:lstStyle>
          <a:p>
            <a:r>
              <a:rPr lang="en-US"/>
              <a:t>Click to edit Master subtitle style</a:t>
            </a:r>
          </a:p>
        </p:txBody>
      </p:sp>
      <p:sp>
        <p:nvSpPr>
          <p:cNvPr id="23" name="Text Placeholder 16"/>
          <p:cNvSpPr>
            <a:spLocks noGrp="1"/>
          </p:cNvSpPr>
          <p:nvPr>
            <p:ph type="body" sz="quarter" idx="15" hasCustomPrompt="1"/>
          </p:nvPr>
        </p:nvSpPr>
        <p:spPr>
          <a:xfrm>
            <a:off x="387257" y="2349499"/>
            <a:ext cx="4895948" cy="812800"/>
          </a:xfrm>
          <a:prstGeom prst="rect">
            <a:avLst/>
          </a:prstGeom>
        </p:spPr>
        <p:txBody>
          <a:bodyPr/>
          <a:lstStyle>
            <a:lvl1pPr marL="0" indent="0" algn="l">
              <a:buNone/>
              <a:defRPr sz="1600" b="0" i="0">
                <a:solidFill>
                  <a:schemeClr val="bg2"/>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sp>
        <p:nvSpPr>
          <p:cNvPr id="16" name="Rectangle 15">
            <a:extLst>
              <a:ext uri="{FF2B5EF4-FFF2-40B4-BE49-F238E27FC236}">
                <a16:creationId xmlns:a16="http://schemas.microsoft.com/office/drawing/2014/main" id="{982FDBB3-20AD-0642-85B4-30E9C29B1F61}"/>
              </a:ext>
            </a:extLst>
          </p:cNvPr>
          <p:cNvSpPr/>
          <p:nvPr userDrawn="1"/>
        </p:nvSpPr>
        <p:spPr>
          <a:xfrm>
            <a:off x="0" y="6513693"/>
            <a:ext cx="12192000" cy="350405"/>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4" name="Footer Placeholder 13"/>
          <p:cNvSpPr>
            <a:spLocks noGrp="1"/>
          </p:cNvSpPr>
          <p:nvPr userDrawn="1">
            <p:ph type="ftr" sz="quarter" idx="11"/>
          </p:nvPr>
        </p:nvSpPr>
        <p:spPr>
          <a:xfrm>
            <a:off x="10668000" y="6510528"/>
            <a:ext cx="1524000" cy="353568"/>
          </a:xfrm>
          <a:prstGeom prst="rect">
            <a:avLst/>
          </a:prstGeom>
        </p:spPr>
        <p:txBody>
          <a:bodyPr/>
          <a:lstStyle/>
          <a:p>
            <a:r>
              <a:rPr lang="en-US"/>
              <a:t>CONFIDENTIAL</a:t>
            </a:r>
          </a:p>
        </p:txBody>
      </p:sp>
      <p:pic>
        <p:nvPicPr>
          <p:cNvPr id="32" name="Picture 31">
            <a:extLst>
              <a:ext uri="{FF2B5EF4-FFF2-40B4-BE49-F238E27FC236}">
                <a16:creationId xmlns:a16="http://schemas.microsoft.com/office/drawing/2014/main" id="{74DE6614-EFAC-4240-BEB1-45E0850FAD5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15892" y="5275567"/>
            <a:ext cx="1608667" cy="558800"/>
          </a:xfrm>
          <a:prstGeom prst="rect">
            <a:avLst/>
          </a:prstGeom>
        </p:spPr>
      </p:pic>
      <p:sp>
        <p:nvSpPr>
          <p:cNvPr id="12" name="TextBox 11">
            <a:extLst>
              <a:ext uri="{FF2B5EF4-FFF2-40B4-BE49-F238E27FC236}">
                <a16:creationId xmlns:a16="http://schemas.microsoft.com/office/drawing/2014/main" id="{7C68EF52-B769-A649-BA3E-BCF06AC465D0}"/>
              </a:ext>
            </a:extLst>
          </p:cNvPr>
          <p:cNvSpPr txBox="1"/>
          <p:nvPr userDrawn="1"/>
        </p:nvSpPr>
        <p:spPr>
          <a:xfrm>
            <a:off x="1867242" y="6587219"/>
            <a:ext cx="5687776" cy="215444"/>
          </a:xfrm>
          <a:prstGeom prst="rect">
            <a:avLst/>
          </a:prstGeom>
          <a:noFill/>
        </p:spPr>
        <p:txBody>
          <a:bodyPr wrap="none" rtlCol="0">
            <a:spAutoFit/>
          </a:bodyPr>
          <a:lstStyle/>
          <a:p>
            <a:pPr marL="0" marR="0" indent="0" algn="l" defTabSz="1219170" rtl="0" eaLnBrk="0" fontAlgn="base" latinLnBrk="0" hangingPunct="0">
              <a:lnSpc>
                <a:spcPct val="100000"/>
              </a:lnSpc>
              <a:spcBef>
                <a:spcPct val="0"/>
              </a:spcBef>
              <a:spcAft>
                <a:spcPct val="0"/>
              </a:spcAft>
              <a:buClrTx/>
              <a:buSzTx/>
              <a:buFontTx/>
              <a:buNone/>
              <a:tabLst/>
              <a:defRPr/>
            </a:pPr>
            <a:r>
              <a:rPr lang="en-US" sz="800" b="0" i="0" kern="1200" baseline="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
        <p:nvSpPr>
          <p:cNvPr id="17" name="Text Box 14">
            <a:extLst>
              <a:ext uri="{FF2B5EF4-FFF2-40B4-BE49-F238E27FC236}">
                <a16:creationId xmlns:a16="http://schemas.microsoft.com/office/drawing/2014/main" id="{3C9F1318-6B2A-574F-8BCD-1B6C15B602EA}"/>
              </a:ext>
            </a:extLst>
          </p:cNvPr>
          <p:cNvSpPr txBox="1">
            <a:spLocks noChangeArrowheads="1"/>
          </p:cNvSpPr>
          <p:nvPr userDrawn="1"/>
        </p:nvSpPr>
        <p:spPr bwMode="auto">
          <a:xfrm>
            <a:off x="157725" y="6510529"/>
            <a:ext cx="1163845" cy="307777"/>
          </a:xfrm>
          <a:prstGeom prst="rect">
            <a:avLst/>
          </a:prstGeom>
          <a:noFill/>
          <a:ln w="9525" algn="ctr">
            <a:noFill/>
            <a:miter lim="800000"/>
            <a:headEnd/>
            <a:tailEnd/>
          </a:ln>
          <a:effectLst/>
        </p:spPr>
        <p:txBody>
          <a:bodyPr wrap="none">
            <a:spAutoFit/>
          </a:bodyPr>
          <a:lstStyle/>
          <a:p>
            <a:pPr>
              <a:defRPr/>
            </a:pPr>
            <a:r>
              <a:rPr lang="en-US" sz="1400" b="1" err="1">
                <a:solidFill>
                  <a:schemeClr val="bg2">
                    <a:lumMod val="60000"/>
                    <a:lumOff val="40000"/>
                  </a:schemeClr>
                </a:solidFill>
                <a:latin typeface="+mj-lt"/>
              </a:rPr>
              <a:t>www.rti.org</a:t>
            </a:r>
            <a:endParaRPr lang="en-US" sz="1400" b="1">
              <a:solidFill>
                <a:schemeClr val="bg2">
                  <a:lumMod val="60000"/>
                  <a:lumOff val="40000"/>
                </a:schemeClr>
              </a:solidFill>
              <a:latin typeface="+mj-lt"/>
            </a:endParaRPr>
          </a:p>
        </p:txBody>
      </p:sp>
      <p:pic>
        <p:nvPicPr>
          <p:cNvPr id="18" name="Picture 17" descr="A close up of a necklace&#10;&#10;Description automatically generated">
            <a:extLst>
              <a:ext uri="{FF2B5EF4-FFF2-40B4-BE49-F238E27FC236}">
                <a16:creationId xmlns:a16="http://schemas.microsoft.com/office/drawing/2014/main" id="{3B7433BA-EE6D-5E44-B352-CB0D4A4FA8DE}"/>
              </a:ext>
            </a:extLst>
          </p:cNvPr>
          <p:cNvPicPr>
            <a:picLocks noChangeAspect="1"/>
          </p:cNvPicPr>
          <p:nvPr userDrawn="1"/>
        </p:nvPicPr>
        <p:blipFill rotWithShape="1">
          <a:blip r:embed="rId3" cstate="print">
            <a:alphaModFix/>
            <a:extLst>
              <a:ext uri="{28A0092B-C50C-407E-A947-70E740481C1C}">
                <a14:useLocalDpi xmlns:a14="http://schemas.microsoft.com/office/drawing/2010/main"/>
              </a:ext>
            </a:extLst>
          </a:blip>
          <a:srcRect r="23167"/>
          <a:stretch/>
        </p:blipFill>
        <p:spPr>
          <a:xfrm>
            <a:off x="2690055" y="20150"/>
            <a:ext cx="9501947" cy="64698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0668000" y="6510528"/>
            <a:ext cx="1524000" cy="353568"/>
          </a:xfrm>
          <a:prstGeom prst="rect">
            <a:avLst/>
          </a:prstGeom>
        </p:spPr>
        <p:txBody>
          <a:bodyPr/>
          <a:lstStyle/>
          <a:p>
            <a:r>
              <a:rPr lang="en-US"/>
              <a:t>CONFIDENTIAL</a:t>
            </a:r>
          </a:p>
        </p:txBody>
      </p:sp>
      <p:sp>
        <p:nvSpPr>
          <p:cNvPr id="2" name="Title 1"/>
          <p:cNvSpPr>
            <a:spLocks noGrp="1"/>
          </p:cNvSpPr>
          <p:nvPr>
            <p:ph type="title"/>
          </p:nvPr>
        </p:nvSpPr>
        <p:spPr>
          <a:xfrm>
            <a:off x="182880" y="182881"/>
            <a:ext cx="11789664" cy="763285"/>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182880" y="1219202"/>
            <a:ext cx="11789664" cy="4729163"/>
          </a:xfrm>
          <a:prstGeom prst="rect">
            <a:avLst/>
          </a:prstGeom>
        </p:spPr>
        <p:txBody>
          <a:bodyPr/>
          <a:lstStyle>
            <a:lvl1pPr marL="300559" indent="-300559">
              <a:buFont typeface="Courier New" panose="02070309020205020404" pitchFamily="49" charset="0"/>
              <a:buChar char="o"/>
              <a:defRPr/>
            </a:lvl1pPr>
            <a:lvl2pPr marL="609585" indent="-309026">
              <a:buFont typeface="Arial" panose="020B0604020202020204" pitchFamily="34" charset="0"/>
              <a:buChar char="•"/>
              <a:defRPr/>
            </a:lvl2pPr>
            <a:lvl3pPr marL="905911" indent="-296326">
              <a:buFont typeface="System Font Regular"/>
              <a:buChar char="-"/>
              <a:defRPr/>
            </a:lvl3p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6522720"/>
            <a:ext cx="463296" cy="292608"/>
          </a:xfrm>
          <a:prstGeom prst="rect">
            <a:avLst/>
          </a:prstGeom>
        </p:spPr>
        <p:txBody>
          <a:bodyPr/>
          <a:lstStyle/>
          <a:p>
            <a:fld id="{D4325D4D-289E-48C1-B277-2BEB492A7D19}" type="slidenum">
              <a:rPr lang="en-US" smtClean="0"/>
              <a:pPr/>
              <a:t>‹#›</a:t>
            </a:fld>
            <a:endParaRPr lang="en-US"/>
          </a:p>
        </p:txBody>
      </p:sp>
      <p:sp>
        <p:nvSpPr>
          <p:cNvPr id="6" name="Date Placeholder 1">
            <a:extLst>
              <a:ext uri="{FF2B5EF4-FFF2-40B4-BE49-F238E27FC236}">
                <a16:creationId xmlns:a16="http://schemas.microsoft.com/office/drawing/2014/main" id="{BBCEA345-BB26-0B46-AD00-867C69FE448E}"/>
              </a:ext>
            </a:extLst>
          </p:cNvPr>
          <p:cNvSpPr>
            <a:spLocks noGrp="1"/>
          </p:cNvSpPr>
          <p:nvPr>
            <p:ph type="dt" sz="half" idx="2"/>
          </p:nvPr>
        </p:nvSpPr>
        <p:spPr>
          <a:xfrm>
            <a:off x="541867" y="6522720"/>
            <a:ext cx="1524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Image Right">
    <p:spTree>
      <p:nvGrpSpPr>
        <p:cNvPr id="1" name=""/>
        <p:cNvGrpSpPr/>
        <p:nvPr/>
      </p:nvGrpSpPr>
      <p:grpSpPr>
        <a:xfrm>
          <a:off x="0" y="0"/>
          <a:ext cx="0" cy="0"/>
          <a:chOff x="0" y="0"/>
          <a:chExt cx="0" cy="0"/>
        </a:xfrm>
      </p:grpSpPr>
      <p:pic>
        <p:nvPicPr>
          <p:cNvPr id="11" name="Picture 10" descr="A close up of a necklace&#10;&#10;Description automatically generated">
            <a:extLst>
              <a:ext uri="{FF2B5EF4-FFF2-40B4-BE49-F238E27FC236}">
                <a16:creationId xmlns:a16="http://schemas.microsoft.com/office/drawing/2014/main" id="{04F70DC9-7BBA-8045-B629-85546A2D1F65}"/>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r="23167"/>
          <a:stretch/>
        </p:blipFill>
        <p:spPr>
          <a:xfrm>
            <a:off x="2690055" y="2824"/>
            <a:ext cx="9501947" cy="6469888"/>
          </a:xfrm>
          <a:prstGeom prst="rect">
            <a:avLst/>
          </a:prstGeom>
        </p:spPr>
      </p:pic>
      <p:sp>
        <p:nvSpPr>
          <p:cNvPr id="2" name="Title 1"/>
          <p:cNvSpPr>
            <a:spLocks noGrp="1"/>
          </p:cNvSpPr>
          <p:nvPr>
            <p:ph type="title"/>
          </p:nvPr>
        </p:nvSpPr>
        <p:spPr>
          <a:xfrm>
            <a:off x="182880" y="182881"/>
            <a:ext cx="6116320" cy="763285"/>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182880" y="1219200"/>
            <a:ext cx="6116320" cy="5175504"/>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6522720"/>
            <a:ext cx="463296" cy="292608"/>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10668000" y="6510528"/>
            <a:ext cx="1524000" cy="353568"/>
          </a:xfrm>
          <a:prstGeom prst="rect">
            <a:avLst/>
          </a:prstGeom>
        </p:spPr>
        <p:txBody>
          <a:bodyPr/>
          <a:lstStyle/>
          <a:p>
            <a:r>
              <a:rPr lang="en-US"/>
              <a:t>CONFIDENTIAL</a:t>
            </a:r>
          </a:p>
        </p:txBody>
      </p:sp>
      <p:sp>
        <p:nvSpPr>
          <p:cNvPr id="9" name="Date Placeholder 1">
            <a:extLst>
              <a:ext uri="{FF2B5EF4-FFF2-40B4-BE49-F238E27FC236}">
                <a16:creationId xmlns:a16="http://schemas.microsoft.com/office/drawing/2014/main" id="{A4C0BCCB-1C9C-B24C-B0E3-05CDDC7B92A1}"/>
              </a:ext>
            </a:extLst>
          </p:cNvPr>
          <p:cNvSpPr>
            <a:spLocks noGrp="1"/>
          </p:cNvSpPr>
          <p:nvPr>
            <p:ph type="dt" sz="half" idx="2"/>
          </p:nvPr>
        </p:nvSpPr>
        <p:spPr>
          <a:xfrm>
            <a:off x="541867" y="6522720"/>
            <a:ext cx="1524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a:p>
        </p:txBody>
      </p:sp>
    </p:spTree>
    <p:extLst>
      <p:ext uri="{BB962C8B-B14F-4D97-AF65-F5344CB8AC3E}">
        <p14:creationId xmlns:p14="http://schemas.microsoft.com/office/powerpoint/2010/main" val="1981245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Image Left">
    <p:spTree>
      <p:nvGrpSpPr>
        <p:cNvPr id="1" name=""/>
        <p:cNvGrpSpPr/>
        <p:nvPr/>
      </p:nvGrpSpPr>
      <p:grpSpPr>
        <a:xfrm>
          <a:off x="0" y="0"/>
          <a:ext cx="0" cy="0"/>
          <a:chOff x="0" y="0"/>
          <a:chExt cx="0" cy="0"/>
        </a:xfrm>
      </p:grpSpPr>
      <p:pic>
        <p:nvPicPr>
          <p:cNvPr id="10" name="Picture 9" descr="A close up of a necklace&#10;&#10;Description automatically generated">
            <a:extLst>
              <a:ext uri="{FF2B5EF4-FFF2-40B4-BE49-F238E27FC236}">
                <a16:creationId xmlns:a16="http://schemas.microsoft.com/office/drawing/2014/main" id="{8A772A64-9A3E-A647-8BD3-6D1579C194A8}"/>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r="23113"/>
          <a:stretch/>
        </p:blipFill>
        <p:spPr>
          <a:xfrm flipH="1">
            <a:off x="-1" y="2824"/>
            <a:ext cx="9508575" cy="6469888"/>
          </a:xfrm>
          <a:prstGeom prst="rect">
            <a:avLst/>
          </a:prstGeom>
        </p:spPr>
      </p:pic>
      <p:sp>
        <p:nvSpPr>
          <p:cNvPr id="4" name="Slide Number Placeholder 3"/>
          <p:cNvSpPr>
            <a:spLocks noGrp="1"/>
          </p:cNvSpPr>
          <p:nvPr>
            <p:ph type="sldNum" sz="quarter" idx="10"/>
          </p:nvPr>
        </p:nvSpPr>
        <p:spPr>
          <a:xfrm>
            <a:off x="0" y="6522720"/>
            <a:ext cx="463296" cy="292608"/>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10668000" y="6510528"/>
            <a:ext cx="1524000" cy="353568"/>
          </a:xfrm>
          <a:prstGeom prst="rect">
            <a:avLst/>
          </a:prstGeom>
        </p:spPr>
        <p:txBody>
          <a:bodyPr/>
          <a:lstStyle/>
          <a:p>
            <a:r>
              <a:rPr lang="en-US"/>
              <a:t>CONFIDENTIAL</a:t>
            </a:r>
          </a:p>
        </p:txBody>
      </p:sp>
      <p:sp>
        <p:nvSpPr>
          <p:cNvPr id="2" name="Title 1"/>
          <p:cNvSpPr>
            <a:spLocks noGrp="1"/>
          </p:cNvSpPr>
          <p:nvPr>
            <p:ph type="title"/>
          </p:nvPr>
        </p:nvSpPr>
        <p:spPr>
          <a:xfrm>
            <a:off x="5181600" y="182881"/>
            <a:ext cx="6807200" cy="763285"/>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5181600" y="1219200"/>
            <a:ext cx="6807200" cy="5175504"/>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9" name="Date Placeholder 1">
            <a:extLst>
              <a:ext uri="{FF2B5EF4-FFF2-40B4-BE49-F238E27FC236}">
                <a16:creationId xmlns:a16="http://schemas.microsoft.com/office/drawing/2014/main" id="{A6E97108-5B3A-1549-8EE2-D48DEAC59D65}"/>
              </a:ext>
            </a:extLst>
          </p:cNvPr>
          <p:cNvSpPr>
            <a:spLocks noGrp="1"/>
          </p:cNvSpPr>
          <p:nvPr>
            <p:ph type="dt" sz="half" idx="2"/>
          </p:nvPr>
        </p:nvSpPr>
        <p:spPr>
          <a:xfrm>
            <a:off x="541867" y="6522720"/>
            <a:ext cx="1524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a:p>
        </p:txBody>
      </p:sp>
    </p:spTree>
    <p:extLst>
      <p:ext uri="{BB962C8B-B14F-4D97-AF65-F5344CB8AC3E}">
        <p14:creationId xmlns:p14="http://schemas.microsoft.com/office/powerpoint/2010/main" val="3437498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wo-Line Title and Sing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2880" y="182880"/>
            <a:ext cx="11789664" cy="1295400"/>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3" name="Content Placeholder 2"/>
          <p:cNvSpPr>
            <a:spLocks noGrp="1"/>
          </p:cNvSpPr>
          <p:nvPr>
            <p:ph idx="1"/>
          </p:nvPr>
        </p:nvSpPr>
        <p:spPr>
          <a:xfrm>
            <a:off x="182880" y="1701800"/>
            <a:ext cx="11789664" cy="45720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6522720"/>
            <a:ext cx="463296" cy="292608"/>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10668000" y="6510528"/>
            <a:ext cx="1524000" cy="353568"/>
          </a:xfrm>
          <a:prstGeom prst="rect">
            <a:avLst/>
          </a:prstGeom>
        </p:spPr>
        <p:txBody>
          <a:bodyPr/>
          <a:lstStyle/>
          <a:p>
            <a:r>
              <a:rPr lang="en-US"/>
              <a:t>CONFIDENTIAL</a:t>
            </a:r>
          </a:p>
        </p:txBody>
      </p:sp>
      <p:sp>
        <p:nvSpPr>
          <p:cNvPr id="6" name="Date Placeholder 1">
            <a:extLst>
              <a:ext uri="{FF2B5EF4-FFF2-40B4-BE49-F238E27FC236}">
                <a16:creationId xmlns:a16="http://schemas.microsoft.com/office/drawing/2014/main" id="{98B3AD92-FD44-3C4D-855B-57B30FF2DC83}"/>
              </a:ext>
            </a:extLst>
          </p:cNvPr>
          <p:cNvSpPr>
            <a:spLocks noGrp="1"/>
          </p:cNvSpPr>
          <p:nvPr>
            <p:ph type="dt" sz="half" idx="2"/>
          </p:nvPr>
        </p:nvSpPr>
        <p:spPr>
          <a:xfrm>
            <a:off x="541867" y="6522720"/>
            <a:ext cx="1524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 y="182881"/>
            <a:ext cx="11789664" cy="763285"/>
          </a:xfrm>
          <a:prstGeom prst="rect">
            <a:avLst/>
          </a:prstGeom>
        </p:spPr>
        <p:txBody>
          <a:bodyPr lIns="91440" tIns="91440" rIns="182880" bIns="91440"/>
          <a:lstStyle>
            <a:lvl1pPr marL="0">
              <a:defRPr/>
            </a:lvl1pPr>
          </a:lstStyle>
          <a:p>
            <a:r>
              <a:rPr lang="en-US"/>
              <a:t>Click to edit Master title style</a:t>
            </a:r>
          </a:p>
        </p:txBody>
      </p:sp>
      <p:sp>
        <p:nvSpPr>
          <p:cNvPr id="5" name="Slide Number Placeholder 4"/>
          <p:cNvSpPr>
            <a:spLocks noGrp="1"/>
          </p:cNvSpPr>
          <p:nvPr>
            <p:ph type="sldNum" sz="quarter" idx="10"/>
          </p:nvPr>
        </p:nvSpPr>
        <p:spPr>
          <a:xfrm>
            <a:off x="0" y="6522720"/>
            <a:ext cx="463296" cy="292608"/>
          </a:xfrm>
          <a:prstGeom prst="rect">
            <a:avLst/>
          </a:prstGeom>
          <a:noFill/>
        </p:spPr>
        <p:txBody>
          <a:bodyPr/>
          <a:lstStyle/>
          <a:p>
            <a:fld id="{D4325D4D-289E-48C1-B277-2BEB492A7D19}" type="slidenum">
              <a:rPr lang="en-US" smtClean="0"/>
              <a:pPr/>
              <a:t>‹#›</a:t>
            </a:fld>
            <a:endParaRPr lang="en-US"/>
          </a:p>
        </p:txBody>
      </p:sp>
      <p:sp>
        <p:nvSpPr>
          <p:cNvPr id="6" name="Footer Placeholder 5"/>
          <p:cNvSpPr>
            <a:spLocks noGrp="1"/>
          </p:cNvSpPr>
          <p:nvPr>
            <p:ph type="ftr" sz="quarter" idx="11"/>
          </p:nvPr>
        </p:nvSpPr>
        <p:spPr>
          <a:xfrm>
            <a:off x="10668000" y="6510528"/>
            <a:ext cx="1524000" cy="353568"/>
          </a:xfrm>
          <a:prstGeom prst="rect">
            <a:avLst/>
          </a:prstGeom>
        </p:spPr>
        <p:txBody>
          <a:bodyPr/>
          <a:lstStyle/>
          <a:p>
            <a:r>
              <a:rPr lang="en-US"/>
              <a:t>CONFIDENTIAL</a:t>
            </a:r>
          </a:p>
        </p:txBody>
      </p:sp>
      <p:sp>
        <p:nvSpPr>
          <p:cNvPr id="11" name="Content Placeholder 10"/>
          <p:cNvSpPr>
            <a:spLocks noGrp="1"/>
          </p:cNvSpPr>
          <p:nvPr>
            <p:ph sz="quarter" idx="12"/>
          </p:nvPr>
        </p:nvSpPr>
        <p:spPr>
          <a:xfrm>
            <a:off x="182884" y="1219200"/>
            <a:ext cx="5608321" cy="50546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13" name="Content Placeholder 12"/>
          <p:cNvSpPr>
            <a:spLocks noGrp="1"/>
          </p:cNvSpPr>
          <p:nvPr>
            <p:ph sz="quarter" idx="13"/>
          </p:nvPr>
        </p:nvSpPr>
        <p:spPr>
          <a:xfrm>
            <a:off x="6096000" y="1219200"/>
            <a:ext cx="5876544" cy="50546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7" name="Date Placeholder 1">
            <a:extLst>
              <a:ext uri="{FF2B5EF4-FFF2-40B4-BE49-F238E27FC236}">
                <a16:creationId xmlns:a16="http://schemas.microsoft.com/office/drawing/2014/main" id="{94DC99FE-BAF3-9B47-A974-E761F68CC59C}"/>
              </a:ext>
            </a:extLst>
          </p:cNvPr>
          <p:cNvSpPr>
            <a:spLocks noGrp="1"/>
          </p:cNvSpPr>
          <p:nvPr>
            <p:ph type="dt" sz="half" idx="2"/>
          </p:nvPr>
        </p:nvSpPr>
        <p:spPr>
          <a:xfrm>
            <a:off x="541867" y="6522720"/>
            <a:ext cx="1524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Line Title Plus 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82880" y="182880"/>
            <a:ext cx="11789664" cy="1280160"/>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6" name="Slide Number Placeholder 5"/>
          <p:cNvSpPr>
            <a:spLocks noGrp="1"/>
          </p:cNvSpPr>
          <p:nvPr>
            <p:ph type="sldNum" sz="quarter" idx="10"/>
          </p:nvPr>
        </p:nvSpPr>
        <p:spPr>
          <a:xfrm>
            <a:off x="0" y="6522720"/>
            <a:ext cx="463296" cy="292608"/>
          </a:xfrm>
          <a:prstGeom prst="rect">
            <a:avLst/>
          </a:prstGeom>
        </p:spPr>
        <p:txBody>
          <a:bodyPr/>
          <a:lstStyle/>
          <a:p>
            <a:fld id="{D4325D4D-289E-48C1-B277-2BEB492A7D19}" type="slidenum">
              <a:rPr lang="en-US" smtClean="0"/>
              <a:pPr/>
              <a:t>‹#›</a:t>
            </a:fld>
            <a:endParaRPr lang="en-US"/>
          </a:p>
        </p:txBody>
      </p:sp>
      <p:sp>
        <p:nvSpPr>
          <p:cNvPr id="7" name="Footer Placeholder 6"/>
          <p:cNvSpPr>
            <a:spLocks noGrp="1"/>
          </p:cNvSpPr>
          <p:nvPr>
            <p:ph type="ftr" sz="quarter" idx="11"/>
          </p:nvPr>
        </p:nvSpPr>
        <p:spPr>
          <a:xfrm>
            <a:off x="10668000" y="6510528"/>
            <a:ext cx="1524000" cy="353568"/>
          </a:xfrm>
          <a:prstGeom prst="rect">
            <a:avLst/>
          </a:prstGeom>
        </p:spPr>
        <p:txBody>
          <a:bodyPr/>
          <a:lstStyle/>
          <a:p>
            <a:r>
              <a:rPr lang="en-US"/>
              <a:t>CONFIDENTIAL</a:t>
            </a:r>
          </a:p>
        </p:txBody>
      </p:sp>
      <p:sp>
        <p:nvSpPr>
          <p:cNvPr id="8" name="Content Placeholder 7"/>
          <p:cNvSpPr>
            <a:spLocks noGrp="1"/>
          </p:cNvSpPr>
          <p:nvPr>
            <p:ph sz="quarter" idx="12"/>
          </p:nvPr>
        </p:nvSpPr>
        <p:spPr>
          <a:xfrm>
            <a:off x="182880" y="1691640"/>
            <a:ext cx="5774944" cy="4582160"/>
          </a:xfrm>
          <a:prstGeom prst="rect">
            <a:avLst/>
          </a:prstGeom>
        </p:spPr>
        <p:txBody>
          <a:bodyPr/>
          <a:lstStyle>
            <a:lvl1pPr>
              <a:defRPr sz="2000"/>
            </a:lvl1pPr>
          </a:lstStyle>
          <a:p>
            <a:pPr lvl="0"/>
            <a:r>
              <a:rPr lang="en-US"/>
              <a:t>Click to edit Master text styles</a:t>
            </a:r>
          </a:p>
          <a:p>
            <a:pPr lvl="1"/>
            <a:r>
              <a:rPr lang="en-US"/>
              <a:t>Second level</a:t>
            </a:r>
          </a:p>
          <a:p>
            <a:pPr lvl="2"/>
            <a:r>
              <a:rPr lang="en-US"/>
              <a:t>Third level</a:t>
            </a:r>
          </a:p>
        </p:txBody>
      </p:sp>
      <p:sp>
        <p:nvSpPr>
          <p:cNvPr id="10" name="Content Placeholder 9"/>
          <p:cNvSpPr>
            <a:spLocks noGrp="1"/>
          </p:cNvSpPr>
          <p:nvPr>
            <p:ph sz="quarter" idx="13"/>
          </p:nvPr>
        </p:nvSpPr>
        <p:spPr>
          <a:xfrm>
            <a:off x="6197600" y="1691640"/>
            <a:ext cx="5774944" cy="458216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9" name="Date Placeholder 1">
            <a:extLst>
              <a:ext uri="{FF2B5EF4-FFF2-40B4-BE49-F238E27FC236}">
                <a16:creationId xmlns:a16="http://schemas.microsoft.com/office/drawing/2014/main" id="{48B961D3-6572-F44B-BBD5-C4B1D0CD47A8}"/>
              </a:ext>
            </a:extLst>
          </p:cNvPr>
          <p:cNvSpPr>
            <a:spLocks noGrp="1"/>
          </p:cNvSpPr>
          <p:nvPr>
            <p:ph type="dt" sz="half" idx="2"/>
          </p:nvPr>
        </p:nvSpPr>
        <p:spPr>
          <a:xfrm>
            <a:off x="541867" y="6522720"/>
            <a:ext cx="1524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6.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6A0FAE8-EC5B-E544-8559-C68F353E8179}"/>
              </a:ext>
            </a:extLst>
          </p:cNvPr>
          <p:cNvSpPr/>
          <p:nvPr userDrawn="1"/>
        </p:nvSpPr>
        <p:spPr>
          <a:xfrm>
            <a:off x="0" y="6510528"/>
            <a:ext cx="12192000" cy="353568"/>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26" name="Rectangle 2"/>
          <p:cNvSpPr>
            <a:spLocks noGrp="1" noChangeArrowheads="1"/>
          </p:cNvSpPr>
          <p:nvPr>
            <p:ph type="title"/>
          </p:nvPr>
        </p:nvSpPr>
        <p:spPr bwMode="auto">
          <a:xfrm>
            <a:off x="182880" y="182881"/>
            <a:ext cx="11789664" cy="763285"/>
          </a:xfrm>
          <a:prstGeom prst="rect">
            <a:avLst/>
          </a:prstGeom>
          <a:noFill/>
          <a:ln w="9525" algn="ctr">
            <a:noFill/>
            <a:miter lim="800000"/>
            <a:headEnd/>
            <a:tailEnd/>
          </a:ln>
        </p:spPr>
        <p:txBody>
          <a:bodyPr vert="horz" wrap="square" lIns="182880" tIns="91440" rIns="182880" bIns="91440" numCol="1" anchor="ctr" anchorCtr="0" compatLnSpc="1">
            <a:prstTxWarp prst="textNoShape">
              <a:avLst/>
            </a:prstTxWarp>
            <a:noAutofit/>
          </a:bodyPr>
          <a:lstStyle/>
          <a:p>
            <a:pPr lvl="0"/>
            <a:r>
              <a:rPr lang="en-US"/>
              <a:t>Click to edit Master title style</a:t>
            </a:r>
          </a:p>
        </p:txBody>
      </p:sp>
      <p:sp>
        <p:nvSpPr>
          <p:cNvPr id="1027" name="Rectangle 3"/>
          <p:cNvSpPr>
            <a:spLocks noGrp="1" noChangeArrowheads="1"/>
          </p:cNvSpPr>
          <p:nvPr>
            <p:ph type="body" idx="1"/>
          </p:nvPr>
        </p:nvSpPr>
        <p:spPr bwMode="auto">
          <a:xfrm>
            <a:off x="182880" y="1217592"/>
            <a:ext cx="11789664" cy="51572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 name="Footer Placeholder 9"/>
          <p:cNvSpPr>
            <a:spLocks noGrp="1"/>
          </p:cNvSpPr>
          <p:nvPr>
            <p:ph type="ftr" sz="quarter" idx="3"/>
          </p:nvPr>
        </p:nvSpPr>
        <p:spPr>
          <a:xfrm>
            <a:off x="10668000" y="6510528"/>
            <a:ext cx="1524000" cy="353568"/>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r>
              <a:rPr lang="en-US"/>
              <a:t>CONFIDENTIAL</a:t>
            </a:r>
          </a:p>
        </p:txBody>
      </p:sp>
      <p:sp>
        <p:nvSpPr>
          <p:cNvPr id="11" name="Slide Number Placeholder 10"/>
          <p:cNvSpPr>
            <a:spLocks noGrp="1"/>
          </p:cNvSpPr>
          <p:nvPr>
            <p:ph type="sldNum" sz="quarter" idx="4"/>
          </p:nvPr>
        </p:nvSpPr>
        <p:spPr>
          <a:xfrm>
            <a:off x="0" y="6522720"/>
            <a:ext cx="463296" cy="292608"/>
          </a:xfrm>
          <a:prstGeom prst="rect">
            <a:avLst/>
          </a:prstGeom>
          <a:noFill/>
        </p:spPr>
        <p:txBody>
          <a:bodyPr vert="horz" lIns="91440" tIns="45720" rIns="91440" bIns="45720" rtlCol="0" anchor="ctr"/>
          <a:lstStyle>
            <a:lvl1pPr algn="ctr">
              <a:defRPr sz="1067">
                <a:solidFill>
                  <a:schemeClr val="bg1"/>
                </a:solidFill>
              </a:defRPr>
            </a:lvl1pPr>
          </a:lstStyle>
          <a:p>
            <a:fld id="{D4325D4D-289E-48C1-B277-2BEB492A7D19}" type="slidenum">
              <a:rPr lang="en-US" smtClean="0"/>
              <a:pPr/>
              <a:t>‹#›</a:t>
            </a:fld>
            <a:endParaRPr lang="en-US"/>
          </a:p>
        </p:txBody>
      </p:sp>
      <p:sp>
        <p:nvSpPr>
          <p:cNvPr id="2" name="Date Placeholder 1">
            <a:extLst>
              <a:ext uri="{FF2B5EF4-FFF2-40B4-BE49-F238E27FC236}">
                <a16:creationId xmlns:a16="http://schemas.microsoft.com/office/drawing/2014/main" id="{9155EEC9-DDCC-B144-8594-B99EED8536A1}"/>
              </a:ext>
            </a:extLst>
          </p:cNvPr>
          <p:cNvSpPr>
            <a:spLocks noGrp="1"/>
          </p:cNvSpPr>
          <p:nvPr>
            <p:ph type="dt" sz="half" idx="2"/>
          </p:nvPr>
        </p:nvSpPr>
        <p:spPr>
          <a:xfrm>
            <a:off x="541867" y="6522720"/>
            <a:ext cx="1524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a:p>
        </p:txBody>
      </p:sp>
    </p:spTree>
  </p:cSld>
  <p:clrMap bg1="lt1" tx1="dk1" bg2="lt2" tx2="dk2" accent1="accent1" accent2="accent2" accent3="accent3" accent4="accent4" accent5="accent5" accent6="accent6" hlink="hlink" folHlink="folHlink"/>
  <p:sldLayoutIdLst>
    <p:sldLayoutId id="2147484005" r:id="rId1"/>
    <p:sldLayoutId id="2147484003" r:id="rId2"/>
    <p:sldLayoutId id="2147483992" r:id="rId3"/>
    <p:sldLayoutId id="2147483994" r:id="rId4"/>
    <p:sldLayoutId id="2147484006" r:id="rId5"/>
    <p:sldLayoutId id="2147484007" r:id="rId6"/>
    <p:sldLayoutId id="2147483995" r:id="rId7"/>
    <p:sldLayoutId id="2147483996" r:id="rId8"/>
    <p:sldLayoutId id="2147483997" r:id="rId9"/>
    <p:sldLayoutId id="2147483998" r:id="rId10"/>
    <p:sldLayoutId id="2147483999" r:id="rId11"/>
    <p:sldLayoutId id="2147484002" r:id="rId12"/>
    <p:sldLayoutId id="2147484000" r:id="rId13"/>
    <p:sldLayoutId id="2147484008" r:id="rId14"/>
  </p:sldLayoutIdLst>
  <p:hf sldNum="0" hdr="0" dt="0"/>
  <p:txStyles>
    <p:titleStyle>
      <a:lvl1pPr marL="0" algn="l" rtl="0" eaLnBrk="1" fontAlgn="base" hangingPunct="1">
        <a:lnSpc>
          <a:spcPct val="90000"/>
        </a:lnSpc>
        <a:spcBef>
          <a:spcPct val="0"/>
        </a:spcBef>
        <a:spcAft>
          <a:spcPct val="0"/>
        </a:spcAft>
        <a:defRPr sz="2800" b="0" i="0">
          <a:solidFill>
            <a:schemeClr val="accent1"/>
          </a:solidFill>
          <a:latin typeface="Arial Narrow" panose="020B0604020202020204" pitchFamily="34" charset="0"/>
          <a:ea typeface="+mj-ea"/>
          <a:cs typeface="Arial Narrow" panose="020B0604020202020204" pitchFamily="34" charset="0"/>
        </a:defRPr>
      </a:lvl1pPr>
      <a:lvl2pPr algn="l" rtl="0" eaLnBrk="1" fontAlgn="base" hangingPunct="1">
        <a:spcBef>
          <a:spcPct val="0"/>
        </a:spcBef>
        <a:spcAft>
          <a:spcPct val="0"/>
        </a:spcAft>
        <a:defRPr sz="4267">
          <a:solidFill>
            <a:schemeClr val="bg1"/>
          </a:solidFill>
          <a:latin typeface="Arial Narrow" pitchFamily="1" charset="0"/>
          <a:cs typeface="Arial" charset="0"/>
        </a:defRPr>
      </a:lvl2pPr>
      <a:lvl3pPr algn="l" rtl="0" eaLnBrk="1" fontAlgn="base" hangingPunct="1">
        <a:spcBef>
          <a:spcPct val="0"/>
        </a:spcBef>
        <a:spcAft>
          <a:spcPct val="0"/>
        </a:spcAft>
        <a:defRPr sz="4267">
          <a:solidFill>
            <a:schemeClr val="bg1"/>
          </a:solidFill>
          <a:latin typeface="Arial Narrow" pitchFamily="1" charset="0"/>
          <a:cs typeface="Arial" charset="0"/>
        </a:defRPr>
      </a:lvl3pPr>
      <a:lvl4pPr algn="l" rtl="0" eaLnBrk="1" fontAlgn="base" hangingPunct="1">
        <a:spcBef>
          <a:spcPct val="0"/>
        </a:spcBef>
        <a:spcAft>
          <a:spcPct val="0"/>
        </a:spcAft>
        <a:defRPr sz="4267">
          <a:solidFill>
            <a:schemeClr val="bg1"/>
          </a:solidFill>
          <a:latin typeface="Arial Narrow" pitchFamily="1" charset="0"/>
          <a:cs typeface="Arial" charset="0"/>
        </a:defRPr>
      </a:lvl4pPr>
      <a:lvl5pPr algn="l" rtl="0" eaLnBrk="1" fontAlgn="base" hangingPunct="1">
        <a:spcBef>
          <a:spcPct val="0"/>
        </a:spcBef>
        <a:spcAft>
          <a:spcPct val="0"/>
        </a:spcAft>
        <a:defRPr sz="4267">
          <a:solidFill>
            <a:schemeClr val="bg1"/>
          </a:solidFill>
          <a:latin typeface="Arial Narrow" pitchFamily="1" charset="0"/>
          <a:cs typeface="Arial" charset="0"/>
        </a:defRPr>
      </a:lvl5pPr>
      <a:lvl6pPr marL="609585" algn="l" rtl="0" eaLnBrk="1" fontAlgn="base" hangingPunct="1">
        <a:spcBef>
          <a:spcPct val="0"/>
        </a:spcBef>
        <a:spcAft>
          <a:spcPct val="0"/>
        </a:spcAft>
        <a:defRPr sz="4267">
          <a:solidFill>
            <a:schemeClr val="bg1"/>
          </a:solidFill>
          <a:latin typeface="Arial Narrow" pitchFamily="1" charset="0"/>
          <a:cs typeface="Arial" charset="0"/>
        </a:defRPr>
      </a:lvl6pPr>
      <a:lvl7pPr marL="1219170" algn="l" rtl="0" eaLnBrk="1" fontAlgn="base" hangingPunct="1">
        <a:spcBef>
          <a:spcPct val="0"/>
        </a:spcBef>
        <a:spcAft>
          <a:spcPct val="0"/>
        </a:spcAft>
        <a:defRPr sz="4267">
          <a:solidFill>
            <a:schemeClr val="bg1"/>
          </a:solidFill>
          <a:latin typeface="Arial Narrow" pitchFamily="1" charset="0"/>
          <a:cs typeface="Arial" charset="0"/>
        </a:defRPr>
      </a:lvl7pPr>
      <a:lvl8pPr marL="1828754" algn="l" rtl="0" eaLnBrk="1" fontAlgn="base" hangingPunct="1">
        <a:spcBef>
          <a:spcPct val="0"/>
        </a:spcBef>
        <a:spcAft>
          <a:spcPct val="0"/>
        </a:spcAft>
        <a:defRPr sz="4267">
          <a:solidFill>
            <a:schemeClr val="bg1"/>
          </a:solidFill>
          <a:latin typeface="Arial Narrow" pitchFamily="1" charset="0"/>
          <a:cs typeface="Arial" charset="0"/>
        </a:defRPr>
      </a:lvl8pPr>
      <a:lvl9pPr marL="2438339" algn="l" rtl="0" eaLnBrk="1" fontAlgn="base" hangingPunct="1">
        <a:spcBef>
          <a:spcPct val="0"/>
        </a:spcBef>
        <a:spcAft>
          <a:spcPct val="0"/>
        </a:spcAft>
        <a:defRPr sz="4267">
          <a:solidFill>
            <a:schemeClr val="bg1"/>
          </a:solidFill>
          <a:latin typeface="Arial Narrow" pitchFamily="1" charset="0"/>
          <a:cs typeface="Arial" charset="0"/>
        </a:defRPr>
      </a:lvl9pPr>
    </p:titleStyle>
    <p:bodyStyle>
      <a:lvl1pPr marL="300559" indent="-300559" algn="l" rtl="0" eaLnBrk="1" fontAlgn="base" hangingPunct="1">
        <a:spcBef>
          <a:spcPct val="20000"/>
        </a:spcBef>
        <a:spcAft>
          <a:spcPct val="0"/>
        </a:spcAft>
        <a:buClrTx/>
        <a:buSzPct val="80000"/>
        <a:buFont typeface="Courier New" panose="02070309020205020404" pitchFamily="49" charset="0"/>
        <a:buChar char="o"/>
        <a:defRPr sz="2000">
          <a:solidFill>
            <a:schemeClr val="bg2">
              <a:lumMod val="50000"/>
            </a:schemeClr>
          </a:solidFill>
          <a:latin typeface="+mn-lt"/>
          <a:ea typeface="+mn-ea"/>
          <a:cs typeface="+mn-cs"/>
        </a:defRPr>
      </a:lvl1pPr>
      <a:lvl2pPr marL="609585" indent="-309026" algn="l" rtl="0" eaLnBrk="1" fontAlgn="base" hangingPunct="1">
        <a:spcBef>
          <a:spcPct val="20000"/>
        </a:spcBef>
        <a:spcAft>
          <a:spcPct val="0"/>
        </a:spcAft>
        <a:buClrTx/>
        <a:buSzPct val="80000"/>
        <a:buFont typeface="Arial" panose="020B0604020202020204" pitchFamily="34" charset="0"/>
        <a:buChar char="•"/>
        <a:tabLst/>
        <a:defRPr sz="1800">
          <a:solidFill>
            <a:schemeClr val="bg2">
              <a:lumMod val="50000"/>
            </a:schemeClr>
          </a:solidFill>
          <a:latin typeface="+mn-lt"/>
          <a:cs typeface="+mn-cs"/>
        </a:defRPr>
      </a:lvl2pPr>
      <a:lvl3pPr marL="905911" indent="-296326" algn="l" rtl="0" eaLnBrk="1" fontAlgn="base" hangingPunct="1">
        <a:spcBef>
          <a:spcPct val="20000"/>
        </a:spcBef>
        <a:spcAft>
          <a:spcPct val="0"/>
        </a:spcAft>
        <a:buClrTx/>
        <a:buSzPct val="80000"/>
        <a:buFont typeface="System Font Regular"/>
        <a:buChar char="-"/>
        <a:defRPr sz="1600">
          <a:solidFill>
            <a:schemeClr val="bg2">
              <a:lumMod val="50000"/>
            </a:schemeClr>
          </a:solidFill>
          <a:latin typeface="+mn-lt"/>
          <a:cs typeface="+mn-cs"/>
        </a:defRPr>
      </a:lvl3pPr>
      <a:lvl4pPr marL="2133547" indent="-304792" algn="l" rtl="0" eaLnBrk="1" fontAlgn="base" hangingPunct="1">
        <a:spcBef>
          <a:spcPct val="20000"/>
        </a:spcBef>
        <a:spcAft>
          <a:spcPct val="0"/>
        </a:spcAft>
        <a:buClr>
          <a:srgbClr val="003F82"/>
        </a:buClr>
        <a:buSzPct val="80000"/>
        <a:buFont typeface="Wingdings" pitchFamily="2" charset="2"/>
        <a:buChar char="§"/>
        <a:defRPr sz="1867">
          <a:solidFill>
            <a:schemeClr val="tx1"/>
          </a:solidFill>
          <a:latin typeface="+mn-lt"/>
          <a:cs typeface="+mn-cs"/>
        </a:defRPr>
      </a:lvl4pPr>
      <a:lvl5pPr marL="2743131" indent="-304792" algn="l" rtl="0" eaLnBrk="1" fontAlgn="base" hangingPunct="1">
        <a:spcBef>
          <a:spcPct val="20000"/>
        </a:spcBef>
        <a:spcAft>
          <a:spcPct val="0"/>
        </a:spcAft>
        <a:buClr>
          <a:srgbClr val="003F82"/>
        </a:buClr>
        <a:buSzPct val="80000"/>
        <a:buFont typeface="Wingdings" pitchFamily="2" charset="2"/>
        <a:buChar char="§"/>
        <a:defRPr sz="1600">
          <a:solidFill>
            <a:schemeClr val="tx1"/>
          </a:solidFill>
          <a:latin typeface="+mn-lt"/>
          <a:cs typeface="+mn-cs"/>
        </a:defRPr>
      </a:lvl5pPr>
      <a:lvl6pPr marL="335271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6pPr>
      <a:lvl7pPr marL="3962301"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7pPr>
      <a:lvl8pPr marL="457188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8pPr>
      <a:lvl9pPr marL="5181470"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D0769B-938A-C542-923A-DB040D48BFA7}"/>
              </a:ext>
            </a:extLst>
          </p:cNvPr>
          <p:cNvSpPr/>
          <p:nvPr userDrawn="1"/>
        </p:nvSpPr>
        <p:spPr bwMode="auto">
          <a:xfrm>
            <a:off x="0" y="1081886"/>
            <a:ext cx="12192000" cy="5593235"/>
          </a:xfrm>
          <a:prstGeom prst="rect">
            <a:avLst/>
          </a:prstGeom>
          <a:gradFill>
            <a:gsLst>
              <a:gs pos="0">
                <a:schemeClr val="accent1">
                  <a:lumMod val="50000"/>
                  <a:alpha val="0"/>
                </a:schemeClr>
              </a:gs>
              <a:gs pos="100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9" name="Picture 8">
            <a:extLst>
              <a:ext uri="{FF2B5EF4-FFF2-40B4-BE49-F238E27FC236}">
                <a16:creationId xmlns:a16="http://schemas.microsoft.com/office/drawing/2014/main" id="{E4483FE0-0472-C648-976E-F4AEDEA52B18}"/>
              </a:ext>
            </a:extLst>
          </p:cNvPr>
          <p:cNvPicPr>
            <a:picLocks noChangeAspect="1"/>
          </p:cNvPicPr>
          <p:nvPr userDrawn="1"/>
        </p:nvPicPr>
        <p:blipFill rotWithShape="1">
          <a:blip r:embed="rId15" cstate="print">
            <a:extLst>
              <a:ext uri="{28A0092B-C50C-407E-A947-70E740481C1C}">
                <a14:useLocalDpi xmlns:a14="http://schemas.microsoft.com/office/drawing/2010/main"/>
              </a:ext>
            </a:extLst>
          </a:blip>
          <a:srcRect r="24812"/>
          <a:stretch/>
        </p:blipFill>
        <p:spPr>
          <a:xfrm>
            <a:off x="0" y="-3161"/>
            <a:ext cx="12192000" cy="6840855"/>
          </a:xfrm>
          <a:prstGeom prst="rect">
            <a:avLst/>
          </a:prstGeom>
        </p:spPr>
      </p:pic>
      <p:sp>
        <p:nvSpPr>
          <p:cNvPr id="14" name="Rectangle 13">
            <a:extLst>
              <a:ext uri="{FF2B5EF4-FFF2-40B4-BE49-F238E27FC236}">
                <a16:creationId xmlns:a16="http://schemas.microsoft.com/office/drawing/2014/main" id="{B6A0FAE8-EC5B-E544-8559-C68F353E8179}"/>
              </a:ext>
            </a:extLst>
          </p:cNvPr>
          <p:cNvSpPr/>
          <p:nvPr userDrawn="1"/>
        </p:nvSpPr>
        <p:spPr>
          <a:xfrm>
            <a:off x="0" y="6510528"/>
            <a:ext cx="12192000" cy="353568"/>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26" name="Rectangle 2"/>
          <p:cNvSpPr>
            <a:spLocks noGrp="1" noChangeArrowheads="1"/>
          </p:cNvSpPr>
          <p:nvPr>
            <p:ph type="title"/>
          </p:nvPr>
        </p:nvSpPr>
        <p:spPr bwMode="auto">
          <a:xfrm>
            <a:off x="182880" y="182881"/>
            <a:ext cx="11789664" cy="763285"/>
          </a:xfrm>
          <a:prstGeom prst="rect">
            <a:avLst/>
          </a:prstGeom>
          <a:noFill/>
          <a:ln w="9525" algn="ctr">
            <a:noFill/>
            <a:miter lim="800000"/>
            <a:headEnd/>
            <a:tailEnd/>
          </a:ln>
        </p:spPr>
        <p:txBody>
          <a:bodyPr vert="horz" wrap="square" lIns="182880" tIns="91440" rIns="182880" bIns="91440" numCol="1" anchor="ctr" anchorCtr="0" compatLnSpc="1">
            <a:prstTxWarp prst="textNoShape">
              <a:avLst/>
            </a:prstTxWarp>
            <a:noAutofit/>
          </a:bodyPr>
          <a:lstStyle/>
          <a:p>
            <a:pPr lvl="0"/>
            <a:r>
              <a:rPr lang="en-US"/>
              <a:t>Click to edit Master title style</a:t>
            </a:r>
          </a:p>
        </p:txBody>
      </p:sp>
      <p:sp>
        <p:nvSpPr>
          <p:cNvPr id="1027" name="Rectangle 3"/>
          <p:cNvSpPr>
            <a:spLocks noGrp="1" noChangeArrowheads="1"/>
          </p:cNvSpPr>
          <p:nvPr>
            <p:ph type="body" idx="1"/>
          </p:nvPr>
        </p:nvSpPr>
        <p:spPr bwMode="auto">
          <a:xfrm>
            <a:off x="182880" y="1217592"/>
            <a:ext cx="11789664" cy="51572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 name="Footer Placeholder 9"/>
          <p:cNvSpPr>
            <a:spLocks noGrp="1"/>
          </p:cNvSpPr>
          <p:nvPr>
            <p:ph type="ftr" sz="quarter" idx="3"/>
          </p:nvPr>
        </p:nvSpPr>
        <p:spPr>
          <a:xfrm>
            <a:off x="10668000" y="6510528"/>
            <a:ext cx="1524000" cy="353568"/>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r>
              <a:rPr lang="en-US"/>
              <a:t>CONFIDENTIAL</a:t>
            </a:r>
          </a:p>
        </p:txBody>
      </p:sp>
      <p:sp>
        <p:nvSpPr>
          <p:cNvPr id="11" name="Slide Number Placeholder 10"/>
          <p:cNvSpPr>
            <a:spLocks noGrp="1"/>
          </p:cNvSpPr>
          <p:nvPr>
            <p:ph type="sldNum" sz="quarter" idx="4"/>
          </p:nvPr>
        </p:nvSpPr>
        <p:spPr>
          <a:xfrm>
            <a:off x="0" y="6522720"/>
            <a:ext cx="463296" cy="292608"/>
          </a:xfrm>
          <a:prstGeom prst="rect">
            <a:avLst/>
          </a:prstGeom>
          <a:noFill/>
        </p:spPr>
        <p:txBody>
          <a:bodyPr vert="horz" lIns="91440" tIns="45720" rIns="91440" bIns="45720" rtlCol="0" anchor="ctr"/>
          <a:lstStyle>
            <a:lvl1pPr algn="ctr">
              <a:defRPr sz="1067">
                <a:solidFill>
                  <a:schemeClr val="bg1"/>
                </a:solidFill>
              </a:defRPr>
            </a:lvl1pPr>
          </a:lstStyle>
          <a:p>
            <a:fld id="{D4325D4D-289E-48C1-B277-2BEB492A7D19}" type="slidenum">
              <a:rPr lang="en-US" smtClean="0"/>
              <a:pPr/>
              <a:t>‹#›</a:t>
            </a:fld>
            <a:endParaRPr lang="en-US"/>
          </a:p>
        </p:txBody>
      </p:sp>
      <p:sp>
        <p:nvSpPr>
          <p:cNvPr id="2" name="Date Placeholder 1">
            <a:extLst>
              <a:ext uri="{FF2B5EF4-FFF2-40B4-BE49-F238E27FC236}">
                <a16:creationId xmlns:a16="http://schemas.microsoft.com/office/drawing/2014/main" id="{9155EEC9-DDCC-B144-8594-B99EED8536A1}"/>
              </a:ext>
            </a:extLst>
          </p:cNvPr>
          <p:cNvSpPr>
            <a:spLocks noGrp="1"/>
          </p:cNvSpPr>
          <p:nvPr>
            <p:ph type="dt" sz="half" idx="2"/>
          </p:nvPr>
        </p:nvSpPr>
        <p:spPr>
          <a:xfrm>
            <a:off x="541867" y="6522720"/>
            <a:ext cx="1524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a:p>
        </p:txBody>
      </p:sp>
    </p:spTree>
    <p:extLst>
      <p:ext uri="{BB962C8B-B14F-4D97-AF65-F5344CB8AC3E}">
        <p14:creationId xmlns:p14="http://schemas.microsoft.com/office/powerpoint/2010/main" val="3409837276"/>
      </p:ext>
    </p:extLst>
  </p:cSld>
  <p:clrMap bg1="lt1" tx1="dk1" bg2="lt2" tx2="dk2" accent1="accent1" accent2="accent2" accent3="accent3" accent4="accent4" accent5="accent5" accent6="accent6" hlink="hlink" folHlink="folHlink"/>
  <p:sldLayoutIdLst>
    <p:sldLayoutId id="2147484015" r:id="rId1"/>
    <p:sldLayoutId id="2147484028" r:id="rId2"/>
    <p:sldLayoutId id="2147484029"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 id="2147484026" r:id="rId12"/>
    <p:sldLayoutId id="2147484027" r:id="rId13"/>
  </p:sldLayoutIdLst>
  <p:hf sldNum="0" hdr="0" dt="0"/>
  <p:txStyles>
    <p:titleStyle>
      <a:lvl1pPr marL="0" algn="l" rtl="0" eaLnBrk="1" fontAlgn="base" hangingPunct="1">
        <a:lnSpc>
          <a:spcPct val="90000"/>
        </a:lnSpc>
        <a:spcBef>
          <a:spcPct val="0"/>
        </a:spcBef>
        <a:spcAft>
          <a:spcPct val="0"/>
        </a:spcAft>
        <a:defRPr sz="2800" b="0" i="0">
          <a:solidFill>
            <a:schemeClr val="bg1"/>
          </a:solidFill>
          <a:latin typeface="Arial Narrow" panose="020B0604020202020204" pitchFamily="34" charset="0"/>
          <a:ea typeface="+mj-ea"/>
          <a:cs typeface="Arial Narrow" panose="020B0604020202020204" pitchFamily="34" charset="0"/>
        </a:defRPr>
      </a:lvl1pPr>
      <a:lvl2pPr algn="l" rtl="0" eaLnBrk="1" fontAlgn="base" hangingPunct="1">
        <a:spcBef>
          <a:spcPct val="0"/>
        </a:spcBef>
        <a:spcAft>
          <a:spcPct val="0"/>
        </a:spcAft>
        <a:defRPr sz="4267">
          <a:solidFill>
            <a:schemeClr val="bg1"/>
          </a:solidFill>
          <a:latin typeface="Arial Narrow" pitchFamily="1" charset="0"/>
          <a:cs typeface="Arial" charset="0"/>
        </a:defRPr>
      </a:lvl2pPr>
      <a:lvl3pPr algn="l" rtl="0" eaLnBrk="1" fontAlgn="base" hangingPunct="1">
        <a:spcBef>
          <a:spcPct val="0"/>
        </a:spcBef>
        <a:spcAft>
          <a:spcPct val="0"/>
        </a:spcAft>
        <a:defRPr sz="4267">
          <a:solidFill>
            <a:schemeClr val="bg1"/>
          </a:solidFill>
          <a:latin typeface="Arial Narrow" pitchFamily="1" charset="0"/>
          <a:cs typeface="Arial" charset="0"/>
        </a:defRPr>
      </a:lvl3pPr>
      <a:lvl4pPr algn="l" rtl="0" eaLnBrk="1" fontAlgn="base" hangingPunct="1">
        <a:spcBef>
          <a:spcPct val="0"/>
        </a:spcBef>
        <a:spcAft>
          <a:spcPct val="0"/>
        </a:spcAft>
        <a:defRPr sz="4267">
          <a:solidFill>
            <a:schemeClr val="bg1"/>
          </a:solidFill>
          <a:latin typeface="Arial Narrow" pitchFamily="1" charset="0"/>
          <a:cs typeface="Arial" charset="0"/>
        </a:defRPr>
      </a:lvl4pPr>
      <a:lvl5pPr algn="l" rtl="0" eaLnBrk="1" fontAlgn="base" hangingPunct="1">
        <a:spcBef>
          <a:spcPct val="0"/>
        </a:spcBef>
        <a:spcAft>
          <a:spcPct val="0"/>
        </a:spcAft>
        <a:defRPr sz="4267">
          <a:solidFill>
            <a:schemeClr val="bg1"/>
          </a:solidFill>
          <a:latin typeface="Arial Narrow" pitchFamily="1" charset="0"/>
          <a:cs typeface="Arial" charset="0"/>
        </a:defRPr>
      </a:lvl5pPr>
      <a:lvl6pPr marL="609585" algn="l" rtl="0" eaLnBrk="1" fontAlgn="base" hangingPunct="1">
        <a:spcBef>
          <a:spcPct val="0"/>
        </a:spcBef>
        <a:spcAft>
          <a:spcPct val="0"/>
        </a:spcAft>
        <a:defRPr sz="4267">
          <a:solidFill>
            <a:schemeClr val="bg1"/>
          </a:solidFill>
          <a:latin typeface="Arial Narrow" pitchFamily="1" charset="0"/>
          <a:cs typeface="Arial" charset="0"/>
        </a:defRPr>
      </a:lvl6pPr>
      <a:lvl7pPr marL="1219170" algn="l" rtl="0" eaLnBrk="1" fontAlgn="base" hangingPunct="1">
        <a:spcBef>
          <a:spcPct val="0"/>
        </a:spcBef>
        <a:spcAft>
          <a:spcPct val="0"/>
        </a:spcAft>
        <a:defRPr sz="4267">
          <a:solidFill>
            <a:schemeClr val="bg1"/>
          </a:solidFill>
          <a:latin typeface="Arial Narrow" pitchFamily="1" charset="0"/>
          <a:cs typeface="Arial" charset="0"/>
        </a:defRPr>
      </a:lvl7pPr>
      <a:lvl8pPr marL="1828754" algn="l" rtl="0" eaLnBrk="1" fontAlgn="base" hangingPunct="1">
        <a:spcBef>
          <a:spcPct val="0"/>
        </a:spcBef>
        <a:spcAft>
          <a:spcPct val="0"/>
        </a:spcAft>
        <a:defRPr sz="4267">
          <a:solidFill>
            <a:schemeClr val="bg1"/>
          </a:solidFill>
          <a:latin typeface="Arial Narrow" pitchFamily="1" charset="0"/>
          <a:cs typeface="Arial" charset="0"/>
        </a:defRPr>
      </a:lvl8pPr>
      <a:lvl9pPr marL="2438339" algn="l" rtl="0" eaLnBrk="1" fontAlgn="base" hangingPunct="1">
        <a:spcBef>
          <a:spcPct val="0"/>
        </a:spcBef>
        <a:spcAft>
          <a:spcPct val="0"/>
        </a:spcAft>
        <a:defRPr sz="4267">
          <a:solidFill>
            <a:schemeClr val="bg1"/>
          </a:solidFill>
          <a:latin typeface="Arial Narrow" pitchFamily="1" charset="0"/>
          <a:cs typeface="Arial" charset="0"/>
        </a:defRPr>
      </a:lvl9pPr>
    </p:titleStyle>
    <p:bodyStyle>
      <a:lvl1pPr marL="300559" indent="-300559" algn="l" rtl="0" eaLnBrk="1" fontAlgn="base" hangingPunct="1">
        <a:spcBef>
          <a:spcPct val="20000"/>
        </a:spcBef>
        <a:spcAft>
          <a:spcPct val="0"/>
        </a:spcAft>
        <a:buClrTx/>
        <a:buSzPct val="80000"/>
        <a:buFont typeface="Courier New" panose="02070309020205020404" pitchFamily="49" charset="0"/>
        <a:buChar char="o"/>
        <a:defRPr sz="2000">
          <a:solidFill>
            <a:schemeClr val="bg1"/>
          </a:solidFill>
          <a:latin typeface="+mn-lt"/>
          <a:ea typeface="+mn-ea"/>
          <a:cs typeface="+mn-cs"/>
        </a:defRPr>
      </a:lvl1pPr>
      <a:lvl2pPr marL="609585" indent="-309026" algn="l" rtl="0" eaLnBrk="1" fontAlgn="base" hangingPunct="1">
        <a:spcBef>
          <a:spcPct val="20000"/>
        </a:spcBef>
        <a:spcAft>
          <a:spcPct val="0"/>
        </a:spcAft>
        <a:buClrTx/>
        <a:buSzPct val="80000"/>
        <a:buFont typeface="Arial" panose="020B0604020202020204" pitchFamily="34" charset="0"/>
        <a:buChar char="•"/>
        <a:tabLst/>
        <a:defRPr sz="1800">
          <a:solidFill>
            <a:schemeClr val="bg1"/>
          </a:solidFill>
          <a:latin typeface="+mn-lt"/>
          <a:cs typeface="+mn-cs"/>
        </a:defRPr>
      </a:lvl2pPr>
      <a:lvl3pPr marL="905911" indent="-296326" algn="l" rtl="0" eaLnBrk="1" fontAlgn="base" hangingPunct="1">
        <a:spcBef>
          <a:spcPct val="20000"/>
        </a:spcBef>
        <a:spcAft>
          <a:spcPct val="0"/>
        </a:spcAft>
        <a:buClrTx/>
        <a:buSzPct val="80000"/>
        <a:buFont typeface="System Font Regular"/>
        <a:buChar char="-"/>
        <a:defRPr sz="1600">
          <a:solidFill>
            <a:schemeClr val="bg1"/>
          </a:solidFill>
          <a:latin typeface="+mn-lt"/>
          <a:cs typeface="+mn-cs"/>
        </a:defRPr>
      </a:lvl3pPr>
      <a:lvl4pPr marL="2133547" indent="-304792" algn="l" rtl="0" eaLnBrk="1" fontAlgn="base" hangingPunct="1">
        <a:spcBef>
          <a:spcPct val="20000"/>
        </a:spcBef>
        <a:spcAft>
          <a:spcPct val="0"/>
        </a:spcAft>
        <a:buClr>
          <a:srgbClr val="003F82"/>
        </a:buClr>
        <a:buSzPct val="80000"/>
        <a:buFont typeface="Wingdings" pitchFamily="2" charset="2"/>
        <a:buChar char="§"/>
        <a:defRPr sz="1867">
          <a:solidFill>
            <a:schemeClr val="tx1"/>
          </a:solidFill>
          <a:latin typeface="+mn-lt"/>
          <a:cs typeface="+mn-cs"/>
        </a:defRPr>
      </a:lvl4pPr>
      <a:lvl5pPr marL="2743131" indent="-304792" algn="l" rtl="0" eaLnBrk="1" fontAlgn="base" hangingPunct="1">
        <a:spcBef>
          <a:spcPct val="20000"/>
        </a:spcBef>
        <a:spcAft>
          <a:spcPct val="0"/>
        </a:spcAft>
        <a:buClr>
          <a:srgbClr val="003F82"/>
        </a:buClr>
        <a:buSzPct val="80000"/>
        <a:buFont typeface="Wingdings" pitchFamily="2" charset="2"/>
        <a:buChar char="§"/>
        <a:defRPr sz="1600">
          <a:solidFill>
            <a:schemeClr val="tx1"/>
          </a:solidFill>
          <a:latin typeface="+mn-lt"/>
          <a:cs typeface="+mn-cs"/>
        </a:defRPr>
      </a:lvl5pPr>
      <a:lvl6pPr marL="335271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6pPr>
      <a:lvl7pPr marL="3962301"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7pPr>
      <a:lvl8pPr marL="457188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8pPr>
      <a:lvl9pPr marL="5181470"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39A4C5-446E-A240-98AB-ACC8FDC1B0AC}"/>
              </a:ext>
            </a:extLst>
          </p:cNvPr>
          <p:cNvSpPr>
            <a:spLocks noGrp="1"/>
          </p:cNvSpPr>
          <p:nvPr>
            <p:ph type="ctrTitle"/>
          </p:nvPr>
        </p:nvSpPr>
        <p:spPr>
          <a:xfrm>
            <a:off x="1128642" y="837194"/>
            <a:ext cx="5339740" cy="1143643"/>
          </a:xfrm>
        </p:spPr>
        <p:txBody>
          <a:bodyPr/>
          <a:lstStyle/>
          <a:p>
            <a:r>
              <a:rPr lang="en-US" dirty="0"/>
              <a:t>Helping Federal Clients Move from Table-based Reporting to Dynamic Dashboards </a:t>
            </a:r>
          </a:p>
        </p:txBody>
      </p:sp>
      <p:sp>
        <p:nvSpPr>
          <p:cNvPr id="4" name="Subtitle 3">
            <a:extLst>
              <a:ext uri="{FF2B5EF4-FFF2-40B4-BE49-F238E27FC236}">
                <a16:creationId xmlns:a16="http://schemas.microsoft.com/office/drawing/2014/main" id="{5CD5A817-798B-D342-89AF-C046CA8CB68D}"/>
              </a:ext>
            </a:extLst>
          </p:cNvPr>
          <p:cNvSpPr>
            <a:spLocks noGrp="1"/>
          </p:cNvSpPr>
          <p:nvPr>
            <p:ph type="subTitle" idx="1"/>
          </p:nvPr>
        </p:nvSpPr>
        <p:spPr>
          <a:xfrm>
            <a:off x="1128641" y="2263248"/>
            <a:ext cx="4602531" cy="812800"/>
          </a:xfrm>
        </p:spPr>
        <p:txBody>
          <a:bodyPr/>
          <a:lstStyle/>
          <a:p>
            <a:r>
              <a:rPr lang="en-US" dirty="0"/>
              <a:t>A case study with the National Crime Victimization Survey (NCVS)</a:t>
            </a:r>
          </a:p>
          <a:p>
            <a:endParaRPr lang="en-US" dirty="0"/>
          </a:p>
          <a:p>
            <a:endParaRPr lang="en-US" dirty="0"/>
          </a:p>
        </p:txBody>
      </p:sp>
      <p:sp>
        <p:nvSpPr>
          <p:cNvPr id="5" name="Text Placeholder 4">
            <a:extLst>
              <a:ext uri="{FF2B5EF4-FFF2-40B4-BE49-F238E27FC236}">
                <a16:creationId xmlns:a16="http://schemas.microsoft.com/office/drawing/2014/main" id="{B5BCF6D6-B573-FD41-906C-19F9EA6F20C0}"/>
              </a:ext>
            </a:extLst>
          </p:cNvPr>
          <p:cNvSpPr>
            <a:spLocks noGrp="1"/>
          </p:cNvSpPr>
          <p:nvPr>
            <p:ph type="body" sz="quarter" idx="15"/>
          </p:nvPr>
        </p:nvSpPr>
        <p:spPr>
          <a:xfrm>
            <a:off x="7482354" y="4168738"/>
            <a:ext cx="2614146" cy="812800"/>
          </a:xfrm>
        </p:spPr>
        <p:txBody>
          <a:bodyPr/>
          <a:lstStyle/>
          <a:p>
            <a:r>
              <a:rPr lang="en-US" sz="1800" b="1" dirty="0" err="1"/>
              <a:t>FedCASIC</a:t>
            </a:r>
            <a:r>
              <a:rPr lang="en-US" sz="1800" b="1" dirty="0"/>
              <a:t> Workshop</a:t>
            </a:r>
          </a:p>
          <a:p>
            <a:r>
              <a:rPr lang="en-US" sz="1800" b="1" dirty="0"/>
              <a:t>April 5-6, 2022</a:t>
            </a:r>
            <a:endParaRPr lang="en-US" sz="1800" dirty="0"/>
          </a:p>
          <a:p>
            <a:endParaRPr lang="en-US" sz="1800" dirty="0"/>
          </a:p>
        </p:txBody>
      </p:sp>
      <p:sp>
        <p:nvSpPr>
          <p:cNvPr id="6" name="TextBox 5">
            <a:extLst>
              <a:ext uri="{FF2B5EF4-FFF2-40B4-BE49-F238E27FC236}">
                <a16:creationId xmlns:a16="http://schemas.microsoft.com/office/drawing/2014/main" id="{15B5A59A-A205-174B-9B16-E3F428508EE7}"/>
              </a:ext>
            </a:extLst>
          </p:cNvPr>
          <p:cNvSpPr txBox="1"/>
          <p:nvPr/>
        </p:nvSpPr>
        <p:spPr>
          <a:xfrm>
            <a:off x="1128641" y="3851863"/>
            <a:ext cx="5460777" cy="1231106"/>
          </a:xfrm>
          <a:prstGeom prst="rect">
            <a:avLst/>
          </a:prstGeom>
          <a:noFill/>
        </p:spPr>
        <p:txBody>
          <a:bodyPr wrap="square" rtlCol="0">
            <a:spAutoFit/>
          </a:bodyPr>
          <a:lstStyle/>
          <a:p>
            <a:r>
              <a:rPr lang="en-US" sz="1400" dirty="0">
                <a:solidFill>
                  <a:schemeClr val="tx1">
                    <a:lumMod val="50000"/>
                    <a:lumOff val="50000"/>
                  </a:schemeClr>
                </a:solidFill>
              </a:rPr>
              <a:t>Presenter: Marcia Underwood: (RTI Center for Data Science)</a:t>
            </a:r>
          </a:p>
          <a:p>
            <a:r>
              <a:rPr lang="en-US" sz="1400" dirty="0">
                <a:solidFill>
                  <a:schemeClr val="tx1">
                    <a:lumMod val="50000"/>
                    <a:lumOff val="50000"/>
                  </a:schemeClr>
                </a:solidFill>
              </a:rPr>
              <a:t>Alex </a:t>
            </a:r>
            <a:r>
              <a:rPr lang="en-US" sz="1400" dirty="0" err="1">
                <a:solidFill>
                  <a:schemeClr val="tx1">
                    <a:lumMod val="50000"/>
                    <a:lumOff val="50000"/>
                  </a:schemeClr>
                </a:solidFill>
              </a:rPr>
              <a:t>Giarrocco</a:t>
            </a:r>
            <a:r>
              <a:rPr lang="en-US" sz="1400" dirty="0">
                <a:solidFill>
                  <a:schemeClr val="tx1">
                    <a:lumMod val="50000"/>
                    <a:lumOff val="50000"/>
                  </a:schemeClr>
                </a:solidFill>
              </a:rPr>
              <a:t>, Anna Godwin, Alex Harding, Chris Krebs, Lynn Langton, Michael Long, Roman Ruiz-Esparza, Ian Thomas, Chris Townsend, Lewis Smith, Michael Wenger, Stephanie Zimmer </a:t>
            </a:r>
          </a:p>
          <a:p>
            <a:endParaRPr lang="en-US" dirty="0"/>
          </a:p>
        </p:txBody>
      </p:sp>
      <p:sp>
        <p:nvSpPr>
          <p:cNvPr id="7" name="TextBox 6">
            <a:extLst>
              <a:ext uri="{FF2B5EF4-FFF2-40B4-BE49-F238E27FC236}">
                <a16:creationId xmlns:a16="http://schemas.microsoft.com/office/drawing/2014/main" id="{DF891CA3-EECD-40A0-A818-4F906530A169}"/>
              </a:ext>
            </a:extLst>
          </p:cNvPr>
          <p:cNvSpPr txBox="1"/>
          <p:nvPr/>
        </p:nvSpPr>
        <p:spPr>
          <a:xfrm>
            <a:off x="1128641" y="5981169"/>
            <a:ext cx="9205061" cy="528350"/>
          </a:xfrm>
          <a:prstGeom prst="rect">
            <a:avLst/>
          </a:prstGeom>
          <a:noFill/>
        </p:spPr>
        <p:txBody>
          <a:bodyPr wrap="square" rtlCol="0">
            <a:spAutoFit/>
          </a:bodyPr>
          <a:lstStyle/>
          <a:p>
            <a:pPr>
              <a:lnSpc>
                <a:spcPts val="1660"/>
              </a:lnSpc>
            </a:pPr>
            <a:r>
              <a:rPr lang="en-US" sz="1400" kern="0" dirty="0">
                <a:solidFill>
                  <a:schemeClr val="tx2">
                    <a:lumMod val="75000"/>
                    <a:lumOff val="25000"/>
                  </a:schemeClr>
                </a:solidFill>
                <a:ea typeface="Open Sans" panose="020B0606030504020204" pitchFamily="34" charset="0"/>
                <a:cs typeface="Calibri"/>
              </a:rPr>
              <a:t>The opinions, findings, and conclusions or recommendations expressed in this presentation are those of the authors and do not necessarily reflect those of the Department of Justice</a:t>
            </a:r>
            <a:r>
              <a:rPr lang="en-US" kern="0" dirty="0">
                <a:solidFill>
                  <a:schemeClr val="tx2">
                    <a:lumMod val="75000"/>
                    <a:lumOff val="25000"/>
                  </a:schemeClr>
                </a:solidFill>
                <a:ea typeface="Open Sans" panose="020B0606030504020204" pitchFamily="34" charset="0"/>
                <a:cs typeface="Calibri"/>
              </a:rPr>
              <a:t>.</a:t>
            </a:r>
            <a:endParaRPr lang="en-US" dirty="0">
              <a:solidFill>
                <a:schemeClr val="tx2">
                  <a:lumMod val="75000"/>
                  <a:lumOff val="25000"/>
                </a:schemeClr>
              </a:solidFill>
            </a:endParaRPr>
          </a:p>
        </p:txBody>
      </p:sp>
      <p:pic>
        <p:nvPicPr>
          <p:cNvPr id="11" name="Picture 10" descr="Logo, company name&#10;&#10;Description automatically generated">
            <a:extLst>
              <a:ext uri="{FF2B5EF4-FFF2-40B4-BE49-F238E27FC236}">
                <a16:creationId xmlns:a16="http://schemas.microsoft.com/office/drawing/2014/main" id="{E4E47BD3-116A-4541-88FB-8010991D6F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381" y="5054587"/>
            <a:ext cx="1608394" cy="804197"/>
          </a:xfrm>
          <a:prstGeom prst="rect">
            <a:avLst/>
          </a:prstGeom>
        </p:spPr>
      </p:pic>
    </p:spTree>
    <p:extLst>
      <p:ext uri="{BB962C8B-B14F-4D97-AF65-F5344CB8AC3E}">
        <p14:creationId xmlns:p14="http://schemas.microsoft.com/office/powerpoint/2010/main" val="3044200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82E200-3FE3-4742-8BC4-FBF96E72E573}"/>
              </a:ext>
            </a:extLst>
          </p:cNvPr>
          <p:cNvSpPr>
            <a:spLocks noGrp="1"/>
          </p:cNvSpPr>
          <p:nvPr>
            <p:ph type="title"/>
          </p:nvPr>
        </p:nvSpPr>
        <p:spPr>
          <a:xfrm>
            <a:off x="855841" y="96382"/>
            <a:ext cx="8842248" cy="763285"/>
          </a:xfrm>
        </p:spPr>
        <p:txBody>
          <a:bodyPr/>
          <a:lstStyle/>
          <a:p>
            <a:r>
              <a:rPr lang="en-US" dirty="0">
                <a:latin typeface="Arial Narrow"/>
              </a:rPr>
              <a:t>NCVS Dashboard (N-DASH): A Custom Graphics page</a:t>
            </a:r>
          </a:p>
        </p:txBody>
      </p:sp>
      <p:pic>
        <p:nvPicPr>
          <p:cNvPr id="11" name="Picture 10" descr="Timeline&#10;&#10;Description automatically generated">
            <a:extLst>
              <a:ext uri="{FF2B5EF4-FFF2-40B4-BE49-F238E27FC236}">
                <a16:creationId xmlns:a16="http://schemas.microsoft.com/office/drawing/2014/main" id="{C41553A8-771F-6345-A961-C3A0EF5228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3911" y="695290"/>
            <a:ext cx="6979462" cy="5815238"/>
          </a:xfrm>
          <a:prstGeom prst="rect">
            <a:avLst/>
          </a:prstGeom>
        </p:spPr>
      </p:pic>
      <p:sp>
        <p:nvSpPr>
          <p:cNvPr id="12" name="Up Arrow 11">
            <a:extLst>
              <a:ext uri="{FF2B5EF4-FFF2-40B4-BE49-F238E27FC236}">
                <a16:creationId xmlns:a16="http://schemas.microsoft.com/office/drawing/2014/main" id="{CF4403D4-0381-0941-B430-C0CDE48AFAC2}"/>
              </a:ext>
            </a:extLst>
          </p:cNvPr>
          <p:cNvSpPr/>
          <p:nvPr/>
        </p:nvSpPr>
        <p:spPr bwMode="auto">
          <a:xfrm rot="19064210">
            <a:off x="4889967" y="2554653"/>
            <a:ext cx="101376" cy="118275"/>
          </a:xfrm>
          <a:prstGeom prst="upArrow">
            <a:avLst/>
          </a:prstGeom>
          <a:solidFill>
            <a:schemeClr val="bg1"/>
          </a:solidFill>
          <a:ln w="9525" cap="flat" cmpd="sng" algn="ctr">
            <a:solidFill>
              <a:schemeClr val="tx1"/>
            </a:solidFill>
            <a:prstDash val="solid"/>
            <a:round/>
            <a:headEnd type="none" w="med" len="med"/>
            <a:tailEnd type="none" w="med" len="med"/>
          </a:ln>
          <a:effectLst>
            <a:outerShdw blurRad="50800" dist="50800" dir="5400000" sx="69995" sy="69995" algn="ctr" rotWithShape="0">
              <a:srgbClr val="000000">
                <a:alpha val="44000"/>
              </a:srgbClr>
            </a:outerShdw>
          </a:effectLst>
        </p:spPr>
        <p:txBody>
          <a:bodyPr vert="horz" wrap="square" lIns="91440" tIns="45720" rIns="91440" bIns="45720" numCol="1" rtlCol="0"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70E2BBC3-AA48-0446-9735-B4E4933ECCB5}"/>
              </a:ext>
            </a:extLst>
          </p:cNvPr>
          <p:cNvSpPr txBox="1"/>
          <p:nvPr/>
        </p:nvSpPr>
        <p:spPr>
          <a:xfrm>
            <a:off x="8448287" y="216414"/>
            <a:ext cx="3244799" cy="523220"/>
          </a:xfrm>
          <a:prstGeom prst="rect">
            <a:avLst/>
          </a:prstGeom>
          <a:noFill/>
        </p:spPr>
        <p:txBody>
          <a:bodyPr wrap="none" rtlCol="0">
            <a:spAutoFit/>
          </a:bodyPr>
          <a:lstStyle/>
          <a:p>
            <a:r>
              <a:rPr lang="en-US" sz="2800" dirty="0">
                <a:solidFill>
                  <a:schemeClr val="accent1"/>
                </a:solidFill>
                <a:latin typeface="Arial Narrow"/>
                <a:ea typeface="+mj-ea"/>
                <a:cs typeface="Arial Narrow" panose="020B0604020202020204" pitchFamily="34" charset="0"/>
              </a:rPr>
              <a:t>https://</a:t>
            </a:r>
            <a:r>
              <a:rPr lang="en-US" sz="2800" dirty="0" err="1">
                <a:solidFill>
                  <a:schemeClr val="accent1"/>
                </a:solidFill>
                <a:latin typeface="Arial Narrow"/>
                <a:ea typeface="+mj-ea"/>
                <a:cs typeface="Arial Narrow" panose="020B0604020202020204" pitchFamily="34" charset="0"/>
              </a:rPr>
              <a:t>ncvs.bjs.ojp.gov</a:t>
            </a:r>
            <a:r>
              <a:rPr lang="en-US" sz="2800" dirty="0">
                <a:solidFill>
                  <a:schemeClr val="accent1"/>
                </a:solidFill>
                <a:latin typeface="Arial Narrow"/>
                <a:ea typeface="+mj-ea"/>
                <a:cs typeface="Arial Narrow" panose="020B0604020202020204" pitchFamily="34" charset="0"/>
              </a:rPr>
              <a:t>/</a:t>
            </a:r>
          </a:p>
        </p:txBody>
      </p:sp>
    </p:spTree>
    <p:extLst>
      <p:ext uri="{BB962C8B-B14F-4D97-AF65-F5344CB8AC3E}">
        <p14:creationId xmlns:p14="http://schemas.microsoft.com/office/powerpoint/2010/main" val="2883806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82E200-3FE3-4742-8BC4-FBF96E72E573}"/>
              </a:ext>
            </a:extLst>
          </p:cNvPr>
          <p:cNvSpPr>
            <a:spLocks noGrp="1"/>
          </p:cNvSpPr>
          <p:nvPr>
            <p:ph type="title"/>
          </p:nvPr>
        </p:nvSpPr>
        <p:spPr>
          <a:xfrm>
            <a:off x="855841" y="96382"/>
            <a:ext cx="8842248" cy="763285"/>
          </a:xfrm>
        </p:spPr>
        <p:txBody>
          <a:bodyPr/>
          <a:lstStyle/>
          <a:p>
            <a:r>
              <a:rPr lang="en-US" dirty="0">
                <a:latin typeface="Arial Narrow"/>
              </a:rPr>
              <a:t>NCVS Dashboard (N-DASH): A Custom Graphics page</a:t>
            </a:r>
          </a:p>
        </p:txBody>
      </p:sp>
      <p:sp>
        <p:nvSpPr>
          <p:cNvPr id="12" name="Up Arrow 11">
            <a:extLst>
              <a:ext uri="{FF2B5EF4-FFF2-40B4-BE49-F238E27FC236}">
                <a16:creationId xmlns:a16="http://schemas.microsoft.com/office/drawing/2014/main" id="{CF4403D4-0381-0941-B430-C0CDE48AFAC2}"/>
              </a:ext>
            </a:extLst>
          </p:cNvPr>
          <p:cNvSpPr/>
          <p:nvPr/>
        </p:nvSpPr>
        <p:spPr bwMode="auto">
          <a:xfrm rot="19064210">
            <a:off x="4889967" y="2554653"/>
            <a:ext cx="101376" cy="118275"/>
          </a:xfrm>
          <a:prstGeom prst="upArrow">
            <a:avLst/>
          </a:prstGeom>
          <a:solidFill>
            <a:schemeClr val="bg1"/>
          </a:solidFill>
          <a:ln w="9525" cap="flat" cmpd="sng" algn="ctr">
            <a:solidFill>
              <a:schemeClr val="tx1"/>
            </a:solidFill>
            <a:prstDash val="solid"/>
            <a:round/>
            <a:headEnd type="none" w="med" len="med"/>
            <a:tailEnd type="none" w="med" len="med"/>
          </a:ln>
          <a:effectLst>
            <a:outerShdw blurRad="50800" dist="50800" dir="5400000" sx="69995" sy="69995" algn="ctr" rotWithShape="0">
              <a:srgbClr val="000000">
                <a:alpha val="44000"/>
              </a:srgbClr>
            </a:outerShdw>
          </a:effectLst>
        </p:spPr>
        <p:txBody>
          <a:bodyPr vert="horz" wrap="square" lIns="91440" tIns="45720" rIns="91440" bIns="45720" numCol="1" rtlCol="0"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70E2BBC3-AA48-0446-9735-B4E4933ECCB5}"/>
              </a:ext>
            </a:extLst>
          </p:cNvPr>
          <p:cNvSpPr txBox="1"/>
          <p:nvPr/>
        </p:nvSpPr>
        <p:spPr>
          <a:xfrm>
            <a:off x="8448287" y="216414"/>
            <a:ext cx="3244799" cy="523220"/>
          </a:xfrm>
          <a:prstGeom prst="rect">
            <a:avLst/>
          </a:prstGeom>
          <a:noFill/>
        </p:spPr>
        <p:txBody>
          <a:bodyPr wrap="none" rtlCol="0">
            <a:spAutoFit/>
          </a:bodyPr>
          <a:lstStyle/>
          <a:p>
            <a:r>
              <a:rPr lang="en-US" sz="2800" dirty="0">
                <a:solidFill>
                  <a:schemeClr val="accent1"/>
                </a:solidFill>
                <a:latin typeface="Arial Narrow"/>
                <a:ea typeface="+mj-ea"/>
                <a:cs typeface="Arial Narrow" panose="020B0604020202020204" pitchFamily="34" charset="0"/>
              </a:rPr>
              <a:t>https://</a:t>
            </a:r>
            <a:r>
              <a:rPr lang="en-US" sz="2800" dirty="0" err="1">
                <a:solidFill>
                  <a:schemeClr val="accent1"/>
                </a:solidFill>
                <a:latin typeface="Arial Narrow"/>
                <a:ea typeface="+mj-ea"/>
                <a:cs typeface="Arial Narrow" panose="020B0604020202020204" pitchFamily="34" charset="0"/>
              </a:rPr>
              <a:t>ncvs.bjs.ojp.gov</a:t>
            </a:r>
            <a:r>
              <a:rPr lang="en-US" sz="2800" dirty="0">
                <a:solidFill>
                  <a:schemeClr val="accent1"/>
                </a:solidFill>
                <a:latin typeface="Arial Narrow"/>
                <a:ea typeface="+mj-ea"/>
                <a:cs typeface="Arial Narrow" panose="020B0604020202020204" pitchFamily="34" charset="0"/>
              </a:rPr>
              <a:t>/</a:t>
            </a:r>
          </a:p>
        </p:txBody>
      </p:sp>
      <p:pic>
        <p:nvPicPr>
          <p:cNvPr id="4" name="Picture 3">
            <a:extLst>
              <a:ext uri="{FF2B5EF4-FFF2-40B4-BE49-F238E27FC236}">
                <a16:creationId xmlns:a16="http://schemas.microsoft.com/office/drawing/2014/main" id="{C0D06EEA-398A-CA44-BA3F-1C8043FF50DB}"/>
              </a:ext>
            </a:extLst>
          </p:cNvPr>
          <p:cNvPicPr>
            <a:picLocks noChangeAspect="1"/>
          </p:cNvPicPr>
          <p:nvPr/>
        </p:nvPicPr>
        <p:blipFill rotWithShape="1">
          <a:blip r:embed="rId3"/>
          <a:srcRect b="4171"/>
          <a:stretch/>
        </p:blipFill>
        <p:spPr>
          <a:xfrm>
            <a:off x="2363881" y="721940"/>
            <a:ext cx="7125807" cy="5634255"/>
          </a:xfrm>
          <a:prstGeom prst="rect">
            <a:avLst/>
          </a:prstGeom>
        </p:spPr>
      </p:pic>
    </p:spTree>
    <p:extLst>
      <p:ext uri="{BB962C8B-B14F-4D97-AF65-F5344CB8AC3E}">
        <p14:creationId xmlns:p14="http://schemas.microsoft.com/office/powerpoint/2010/main" val="1306148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82E200-3FE3-4742-8BC4-FBF96E72E573}"/>
              </a:ext>
            </a:extLst>
          </p:cNvPr>
          <p:cNvSpPr>
            <a:spLocks noGrp="1"/>
          </p:cNvSpPr>
          <p:nvPr>
            <p:ph type="title"/>
          </p:nvPr>
        </p:nvSpPr>
        <p:spPr>
          <a:xfrm>
            <a:off x="855841" y="96382"/>
            <a:ext cx="8842248" cy="763285"/>
          </a:xfrm>
        </p:spPr>
        <p:txBody>
          <a:bodyPr/>
          <a:lstStyle/>
          <a:p>
            <a:r>
              <a:rPr lang="en-US" dirty="0">
                <a:latin typeface="Arial Narrow"/>
              </a:rPr>
              <a:t>NCVS Dashboard (N-DASH): A Custom Graphics page</a:t>
            </a:r>
          </a:p>
        </p:txBody>
      </p:sp>
      <p:sp>
        <p:nvSpPr>
          <p:cNvPr id="12" name="Up Arrow 11">
            <a:extLst>
              <a:ext uri="{FF2B5EF4-FFF2-40B4-BE49-F238E27FC236}">
                <a16:creationId xmlns:a16="http://schemas.microsoft.com/office/drawing/2014/main" id="{CF4403D4-0381-0941-B430-C0CDE48AFAC2}"/>
              </a:ext>
            </a:extLst>
          </p:cNvPr>
          <p:cNvSpPr/>
          <p:nvPr/>
        </p:nvSpPr>
        <p:spPr bwMode="auto">
          <a:xfrm rot="19064210">
            <a:off x="4889967" y="2554653"/>
            <a:ext cx="101376" cy="118275"/>
          </a:xfrm>
          <a:prstGeom prst="upArrow">
            <a:avLst/>
          </a:prstGeom>
          <a:solidFill>
            <a:schemeClr val="bg1"/>
          </a:solidFill>
          <a:ln w="9525" cap="flat" cmpd="sng" algn="ctr">
            <a:solidFill>
              <a:schemeClr val="tx1"/>
            </a:solidFill>
            <a:prstDash val="solid"/>
            <a:round/>
            <a:headEnd type="none" w="med" len="med"/>
            <a:tailEnd type="none" w="med" len="med"/>
          </a:ln>
          <a:effectLst>
            <a:outerShdw blurRad="50800" dist="50800" dir="5400000" sx="69995" sy="69995" algn="ctr" rotWithShape="0">
              <a:srgbClr val="000000">
                <a:alpha val="44000"/>
              </a:srgbClr>
            </a:outerShdw>
          </a:effectLst>
        </p:spPr>
        <p:txBody>
          <a:bodyPr vert="horz" wrap="square" lIns="91440" tIns="45720" rIns="91440" bIns="45720" numCol="1" rtlCol="0"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70E2BBC3-AA48-0446-9735-B4E4933ECCB5}"/>
              </a:ext>
            </a:extLst>
          </p:cNvPr>
          <p:cNvSpPr txBox="1"/>
          <p:nvPr/>
        </p:nvSpPr>
        <p:spPr>
          <a:xfrm>
            <a:off x="8448287" y="216414"/>
            <a:ext cx="3244799" cy="523220"/>
          </a:xfrm>
          <a:prstGeom prst="rect">
            <a:avLst/>
          </a:prstGeom>
          <a:noFill/>
        </p:spPr>
        <p:txBody>
          <a:bodyPr wrap="none" rtlCol="0">
            <a:spAutoFit/>
          </a:bodyPr>
          <a:lstStyle/>
          <a:p>
            <a:r>
              <a:rPr lang="en-US" sz="2800" dirty="0">
                <a:solidFill>
                  <a:schemeClr val="accent1"/>
                </a:solidFill>
                <a:latin typeface="Arial Narrow"/>
                <a:ea typeface="+mj-ea"/>
                <a:cs typeface="Arial Narrow" panose="020B0604020202020204" pitchFamily="34" charset="0"/>
              </a:rPr>
              <a:t>https://</a:t>
            </a:r>
            <a:r>
              <a:rPr lang="en-US" sz="2800" dirty="0" err="1">
                <a:solidFill>
                  <a:schemeClr val="accent1"/>
                </a:solidFill>
                <a:latin typeface="Arial Narrow"/>
                <a:ea typeface="+mj-ea"/>
                <a:cs typeface="Arial Narrow" panose="020B0604020202020204" pitchFamily="34" charset="0"/>
              </a:rPr>
              <a:t>ncvs.bjs.ojp.gov</a:t>
            </a:r>
            <a:r>
              <a:rPr lang="en-US" sz="2800" dirty="0">
                <a:solidFill>
                  <a:schemeClr val="accent1"/>
                </a:solidFill>
                <a:latin typeface="Arial Narrow"/>
                <a:ea typeface="+mj-ea"/>
                <a:cs typeface="Arial Narrow" panose="020B0604020202020204" pitchFamily="34" charset="0"/>
              </a:rPr>
              <a:t>/</a:t>
            </a:r>
          </a:p>
        </p:txBody>
      </p:sp>
      <p:pic>
        <p:nvPicPr>
          <p:cNvPr id="2" name="Picture 1">
            <a:extLst>
              <a:ext uri="{FF2B5EF4-FFF2-40B4-BE49-F238E27FC236}">
                <a16:creationId xmlns:a16="http://schemas.microsoft.com/office/drawing/2014/main" id="{BC8AE916-5844-3540-95B0-59D5C3A12C72}"/>
              </a:ext>
            </a:extLst>
          </p:cNvPr>
          <p:cNvPicPr>
            <a:picLocks noChangeAspect="1"/>
          </p:cNvPicPr>
          <p:nvPr/>
        </p:nvPicPr>
        <p:blipFill>
          <a:blip r:embed="rId3"/>
          <a:stretch>
            <a:fillRect/>
          </a:stretch>
        </p:blipFill>
        <p:spPr>
          <a:xfrm>
            <a:off x="1641488" y="939296"/>
            <a:ext cx="9054100" cy="5512873"/>
          </a:xfrm>
          <a:prstGeom prst="rect">
            <a:avLst/>
          </a:prstGeom>
        </p:spPr>
      </p:pic>
    </p:spTree>
    <p:extLst>
      <p:ext uri="{BB962C8B-B14F-4D97-AF65-F5344CB8AC3E}">
        <p14:creationId xmlns:p14="http://schemas.microsoft.com/office/powerpoint/2010/main" val="1638301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82E200-3FE3-4742-8BC4-FBF96E72E573}"/>
              </a:ext>
            </a:extLst>
          </p:cNvPr>
          <p:cNvSpPr>
            <a:spLocks noGrp="1"/>
          </p:cNvSpPr>
          <p:nvPr>
            <p:ph type="title"/>
          </p:nvPr>
        </p:nvSpPr>
        <p:spPr>
          <a:xfrm>
            <a:off x="855841" y="96382"/>
            <a:ext cx="8842248" cy="763285"/>
          </a:xfrm>
        </p:spPr>
        <p:txBody>
          <a:bodyPr/>
          <a:lstStyle/>
          <a:p>
            <a:r>
              <a:rPr lang="en-US" dirty="0">
                <a:latin typeface="Arial Narrow"/>
              </a:rPr>
              <a:t>NCVS Dashboard (N-DASH): A Custom Graphics page</a:t>
            </a:r>
          </a:p>
        </p:txBody>
      </p:sp>
      <p:sp>
        <p:nvSpPr>
          <p:cNvPr id="12" name="Up Arrow 11">
            <a:extLst>
              <a:ext uri="{FF2B5EF4-FFF2-40B4-BE49-F238E27FC236}">
                <a16:creationId xmlns:a16="http://schemas.microsoft.com/office/drawing/2014/main" id="{CF4403D4-0381-0941-B430-C0CDE48AFAC2}"/>
              </a:ext>
            </a:extLst>
          </p:cNvPr>
          <p:cNvSpPr/>
          <p:nvPr/>
        </p:nvSpPr>
        <p:spPr bwMode="auto">
          <a:xfrm rot="19064210">
            <a:off x="4889967" y="2554653"/>
            <a:ext cx="101376" cy="118275"/>
          </a:xfrm>
          <a:prstGeom prst="upArrow">
            <a:avLst/>
          </a:prstGeom>
          <a:solidFill>
            <a:schemeClr val="bg1"/>
          </a:solidFill>
          <a:ln w="9525" cap="flat" cmpd="sng" algn="ctr">
            <a:solidFill>
              <a:schemeClr val="tx1"/>
            </a:solidFill>
            <a:prstDash val="solid"/>
            <a:round/>
            <a:headEnd type="none" w="med" len="med"/>
            <a:tailEnd type="none" w="med" len="med"/>
          </a:ln>
          <a:effectLst>
            <a:outerShdw blurRad="50800" dist="50800" dir="5400000" sx="69995" sy="69995" algn="ctr" rotWithShape="0">
              <a:srgbClr val="000000">
                <a:alpha val="44000"/>
              </a:srgbClr>
            </a:outerShdw>
          </a:effectLst>
        </p:spPr>
        <p:txBody>
          <a:bodyPr vert="horz" wrap="square" lIns="91440" tIns="45720" rIns="91440" bIns="45720" numCol="1" rtlCol="0"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70E2BBC3-AA48-0446-9735-B4E4933ECCB5}"/>
              </a:ext>
            </a:extLst>
          </p:cNvPr>
          <p:cNvSpPr txBox="1"/>
          <p:nvPr/>
        </p:nvSpPr>
        <p:spPr>
          <a:xfrm>
            <a:off x="8448287" y="216414"/>
            <a:ext cx="3244799" cy="523220"/>
          </a:xfrm>
          <a:prstGeom prst="rect">
            <a:avLst/>
          </a:prstGeom>
          <a:noFill/>
        </p:spPr>
        <p:txBody>
          <a:bodyPr wrap="none" rtlCol="0">
            <a:spAutoFit/>
          </a:bodyPr>
          <a:lstStyle/>
          <a:p>
            <a:r>
              <a:rPr lang="en-US" sz="2800" dirty="0">
                <a:solidFill>
                  <a:schemeClr val="accent1"/>
                </a:solidFill>
                <a:latin typeface="Arial Narrow"/>
                <a:ea typeface="+mj-ea"/>
                <a:cs typeface="Arial Narrow" panose="020B0604020202020204" pitchFamily="34" charset="0"/>
              </a:rPr>
              <a:t>https://</a:t>
            </a:r>
            <a:r>
              <a:rPr lang="en-US" sz="2800" dirty="0" err="1">
                <a:solidFill>
                  <a:schemeClr val="accent1"/>
                </a:solidFill>
                <a:latin typeface="Arial Narrow"/>
                <a:ea typeface="+mj-ea"/>
                <a:cs typeface="Arial Narrow" panose="020B0604020202020204" pitchFamily="34" charset="0"/>
              </a:rPr>
              <a:t>ncvs.bjs.ojp.gov</a:t>
            </a:r>
            <a:r>
              <a:rPr lang="en-US" sz="2800" dirty="0">
                <a:solidFill>
                  <a:schemeClr val="accent1"/>
                </a:solidFill>
                <a:latin typeface="Arial Narrow"/>
                <a:ea typeface="+mj-ea"/>
                <a:cs typeface="Arial Narrow" panose="020B0604020202020204" pitchFamily="34" charset="0"/>
              </a:rPr>
              <a:t>/</a:t>
            </a:r>
          </a:p>
        </p:txBody>
      </p:sp>
      <p:pic>
        <p:nvPicPr>
          <p:cNvPr id="4" name="Picture 3">
            <a:extLst>
              <a:ext uri="{FF2B5EF4-FFF2-40B4-BE49-F238E27FC236}">
                <a16:creationId xmlns:a16="http://schemas.microsoft.com/office/drawing/2014/main" id="{EF2E3603-CC36-694D-BA26-21CDEA3B5018}"/>
              </a:ext>
            </a:extLst>
          </p:cNvPr>
          <p:cNvPicPr>
            <a:picLocks noChangeAspect="1"/>
          </p:cNvPicPr>
          <p:nvPr/>
        </p:nvPicPr>
        <p:blipFill>
          <a:blip r:embed="rId3"/>
          <a:stretch>
            <a:fillRect/>
          </a:stretch>
        </p:blipFill>
        <p:spPr>
          <a:xfrm>
            <a:off x="3331526" y="859666"/>
            <a:ext cx="8166515" cy="5558909"/>
          </a:xfrm>
          <a:prstGeom prst="rect">
            <a:avLst/>
          </a:prstGeom>
        </p:spPr>
      </p:pic>
      <p:pic>
        <p:nvPicPr>
          <p:cNvPr id="5" name="Picture 4">
            <a:extLst>
              <a:ext uri="{FF2B5EF4-FFF2-40B4-BE49-F238E27FC236}">
                <a16:creationId xmlns:a16="http://schemas.microsoft.com/office/drawing/2014/main" id="{89A2E608-3458-2048-8C39-B5FAA15DED17}"/>
              </a:ext>
            </a:extLst>
          </p:cNvPr>
          <p:cNvPicPr>
            <a:picLocks noChangeAspect="1"/>
          </p:cNvPicPr>
          <p:nvPr/>
        </p:nvPicPr>
        <p:blipFill>
          <a:blip r:embed="rId4"/>
          <a:stretch>
            <a:fillRect/>
          </a:stretch>
        </p:blipFill>
        <p:spPr>
          <a:xfrm>
            <a:off x="859945" y="1499095"/>
            <a:ext cx="2467362" cy="2727084"/>
          </a:xfrm>
          <a:prstGeom prst="rect">
            <a:avLst/>
          </a:prstGeom>
        </p:spPr>
      </p:pic>
    </p:spTree>
    <p:extLst>
      <p:ext uri="{BB962C8B-B14F-4D97-AF65-F5344CB8AC3E}">
        <p14:creationId xmlns:p14="http://schemas.microsoft.com/office/powerpoint/2010/main" val="2424628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2AD971-4612-7A41-8455-DB2BF77B00DA}"/>
              </a:ext>
            </a:extLst>
          </p:cNvPr>
          <p:cNvSpPr>
            <a:spLocks noGrp="1"/>
          </p:cNvSpPr>
          <p:nvPr>
            <p:ph type="ctrTitle"/>
          </p:nvPr>
        </p:nvSpPr>
        <p:spPr/>
        <p:txBody>
          <a:bodyPr/>
          <a:lstStyle/>
          <a:p>
            <a:r>
              <a:rPr lang="en-US">
                <a:latin typeface="Arial Narrow"/>
              </a:rPr>
              <a:t>The Project Work</a:t>
            </a:r>
          </a:p>
        </p:txBody>
      </p:sp>
    </p:spTree>
    <p:extLst>
      <p:ext uri="{BB962C8B-B14F-4D97-AF65-F5344CB8AC3E}">
        <p14:creationId xmlns:p14="http://schemas.microsoft.com/office/powerpoint/2010/main" val="3508777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AC0ED7-CD32-1D4E-B864-7EDD75070B2D}"/>
              </a:ext>
            </a:extLst>
          </p:cNvPr>
          <p:cNvSpPr>
            <a:spLocks noGrp="1"/>
          </p:cNvSpPr>
          <p:nvPr>
            <p:ph type="title"/>
          </p:nvPr>
        </p:nvSpPr>
        <p:spPr/>
        <p:txBody>
          <a:bodyPr/>
          <a:lstStyle/>
          <a:p>
            <a:r>
              <a:rPr lang="en-US" dirty="0"/>
              <a:t>How did we go about this transformation?  </a:t>
            </a:r>
            <a:br>
              <a:rPr lang="en-US" dirty="0"/>
            </a:br>
            <a:r>
              <a:rPr lang="en-US" dirty="0">
                <a:latin typeface="Arial Narrow"/>
              </a:rPr>
              <a:t>The Project Team</a:t>
            </a:r>
            <a:endParaRPr lang="en-US" dirty="0"/>
          </a:p>
        </p:txBody>
      </p:sp>
      <p:graphicFrame>
        <p:nvGraphicFramePr>
          <p:cNvPr id="7" name="Diagram 6">
            <a:extLst>
              <a:ext uri="{FF2B5EF4-FFF2-40B4-BE49-F238E27FC236}">
                <a16:creationId xmlns:a16="http://schemas.microsoft.com/office/drawing/2014/main" id="{4BB3FC87-682E-9B42-AF5E-DC1B9F42FBF5}"/>
              </a:ext>
            </a:extLst>
          </p:cNvPr>
          <p:cNvGraphicFramePr/>
          <p:nvPr>
            <p:extLst>
              <p:ext uri="{D42A27DB-BD31-4B8C-83A1-F6EECF244321}">
                <p14:modId xmlns:p14="http://schemas.microsoft.com/office/powerpoint/2010/main" val="928841764"/>
              </p:ext>
            </p:extLst>
          </p:nvPr>
        </p:nvGraphicFramePr>
        <p:xfrm>
          <a:off x="2235932" y="1065402"/>
          <a:ext cx="7692704" cy="4986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3144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FDDF52-A7B4-2A43-818D-D067794ECFC8}"/>
              </a:ext>
            </a:extLst>
          </p:cNvPr>
          <p:cNvSpPr>
            <a:spLocks noGrp="1"/>
          </p:cNvSpPr>
          <p:nvPr>
            <p:ph type="title"/>
          </p:nvPr>
        </p:nvSpPr>
        <p:spPr/>
        <p:txBody>
          <a:bodyPr/>
          <a:lstStyle/>
          <a:p>
            <a:r>
              <a:rPr lang="en-US" dirty="0"/>
              <a:t>NCVS Data:– Content and Complexity</a:t>
            </a:r>
          </a:p>
        </p:txBody>
      </p:sp>
      <p:sp>
        <p:nvSpPr>
          <p:cNvPr id="4" name="Content Placeholder 3">
            <a:extLst>
              <a:ext uri="{FF2B5EF4-FFF2-40B4-BE49-F238E27FC236}">
                <a16:creationId xmlns:a16="http://schemas.microsoft.com/office/drawing/2014/main" id="{EE5B28A1-2E55-6C4C-81FC-DBC7B08E0704}"/>
              </a:ext>
            </a:extLst>
          </p:cNvPr>
          <p:cNvSpPr>
            <a:spLocks noGrp="1"/>
          </p:cNvSpPr>
          <p:nvPr>
            <p:ph idx="1"/>
          </p:nvPr>
        </p:nvSpPr>
        <p:spPr>
          <a:xfrm>
            <a:off x="1661160" y="1134864"/>
            <a:ext cx="8842248" cy="5039129"/>
          </a:xfrm>
        </p:spPr>
        <p:txBody>
          <a:bodyPr>
            <a:normAutofit lnSpcReduction="10000"/>
          </a:bodyPr>
          <a:lstStyle/>
          <a:p>
            <a:pPr marL="300355" indent="-300355">
              <a:spcAft>
                <a:spcPts val="1000"/>
              </a:spcAft>
            </a:pPr>
            <a:r>
              <a:rPr lang="en-US" dirty="0">
                <a:solidFill>
                  <a:schemeClr val="tx1"/>
                </a:solidFill>
              </a:rPr>
              <a:t>Individuals are interviewed about the frequency, characteristics, and consequences of their criminal victimization experiences</a:t>
            </a:r>
            <a:endParaRPr lang="en-US" dirty="0">
              <a:solidFill>
                <a:schemeClr val="tx1"/>
              </a:solidFill>
              <a:cs typeface="Arial"/>
            </a:endParaRPr>
          </a:p>
          <a:p>
            <a:pPr marL="300355" indent="-300355">
              <a:spcAft>
                <a:spcPts val="1000"/>
              </a:spcAft>
            </a:pPr>
            <a:r>
              <a:rPr lang="en-US" dirty="0">
                <a:solidFill>
                  <a:schemeClr val="tx1"/>
                </a:solidFill>
              </a:rPr>
              <a:t>Produces information on:</a:t>
            </a:r>
            <a:endParaRPr lang="en-US" dirty="0">
              <a:solidFill>
                <a:schemeClr val="tx1"/>
              </a:solidFill>
              <a:cs typeface="Arial"/>
            </a:endParaRPr>
          </a:p>
          <a:p>
            <a:pPr marL="608965" lvl="1" indent="-308610">
              <a:spcAft>
                <a:spcPts val="1000"/>
              </a:spcAft>
            </a:pPr>
            <a:r>
              <a:rPr lang="en-US" dirty="0">
                <a:solidFill>
                  <a:schemeClr val="tx1"/>
                </a:solidFill>
              </a:rPr>
              <a:t>Violent and property crime victimizations</a:t>
            </a:r>
            <a:endParaRPr lang="en-US" dirty="0">
              <a:solidFill>
                <a:schemeClr val="tx1"/>
              </a:solidFill>
              <a:cs typeface="Arial"/>
            </a:endParaRPr>
          </a:p>
          <a:p>
            <a:pPr marL="608965" lvl="1" indent="-308610">
              <a:spcAft>
                <a:spcPts val="1000"/>
              </a:spcAft>
            </a:pPr>
            <a:r>
              <a:rPr lang="en-US" dirty="0">
                <a:solidFill>
                  <a:schemeClr val="tx1"/>
                </a:solidFill>
              </a:rPr>
              <a:t>Characteristics of victims and perpetrators</a:t>
            </a:r>
            <a:endParaRPr lang="en-US" dirty="0">
              <a:solidFill>
                <a:schemeClr val="tx1"/>
              </a:solidFill>
              <a:cs typeface="Arial"/>
            </a:endParaRPr>
          </a:p>
          <a:p>
            <a:pPr marL="608965" lvl="1" indent="-308610">
              <a:spcAft>
                <a:spcPts val="1000"/>
              </a:spcAft>
            </a:pPr>
            <a:r>
              <a:rPr lang="en-US" dirty="0">
                <a:solidFill>
                  <a:schemeClr val="tx1"/>
                </a:solidFill>
              </a:rPr>
              <a:t>Characteristics and consequences of incidents</a:t>
            </a:r>
            <a:endParaRPr lang="en-US" dirty="0">
              <a:solidFill>
                <a:schemeClr val="tx1"/>
              </a:solidFill>
              <a:cs typeface="Arial"/>
            </a:endParaRPr>
          </a:p>
          <a:p>
            <a:pPr marL="300355" indent="-300355">
              <a:spcAft>
                <a:spcPts val="1000"/>
              </a:spcAft>
            </a:pPr>
            <a:r>
              <a:rPr lang="en-US" dirty="0">
                <a:solidFill>
                  <a:schemeClr val="tx1"/>
                </a:solidFill>
              </a:rPr>
              <a:t>Due to the complex sampling/survey design, the NCVS data files include: </a:t>
            </a:r>
            <a:endParaRPr lang="en-US" dirty="0">
              <a:solidFill>
                <a:schemeClr val="tx1"/>
              </a:solidFill>
              <a:cs typeface="Arial" panose="020B0604020202020204"/>
            </a:endParaRPr>
          </a:p>
          <a:p>
            <a:pPr marL="608965" lvl="1" indent="-308610">
              <a:spcAft>
                <a:spcPts val="1000"/>
              </a:spcAft>
            </a:pPr>
            <a:r>
              <a:rPr lang="en-US" dirty="0">
                <a:solidFill>
                  <a:schemeClr val="tx1"/>
                </a:solidFill>
              </a:rPr>
              <a:t>Person, household, victimization, and incident weights</a:t>
            </a:r>
            <a:endParaRPr lang="en-US" dirty="0">
              <a:solidFill>
                <a:schemeClr val="tx1"/>
              </a:solidFill>
              <a:cs typeface="Arial" panose="020B0604020202020204"/>
            </a:endParaRPr>
          </a:p>
          <a:p>
            <a:pPr marL="608965" lvl="1" indent="-308610">
              <a:spcAft>
                <a:spcPts val="1000"/>
              </a:spcAft>
            </a:pPr>
            <a:r>
              <a:rPr lang="en-US" dirty="0">
                <a:solidFill>
                  <a:schemeClr val="tx1"/>
                </a:solidFill>
              </a:rPr>
              <a:t>Statistical adjustments that compensate for things like telescoping and repeat victimization experiences </a:t>
            </a:r>
            <a:endParaRPr lang="en-US" dirty="0">
              <a:solidFill>
                <a:schemeClr val="tx1"/>
              </a:solidFill>
              <a:cs typeface="Arial"/>
            </a:endParaRPr>
          </a:p>
          <a:p>
            <a:pPr marL="300355" indent="-300355">
              <a:spcAft>
                <a:spcPts val="1000"/>
              </a:spcAft>
            </a:pPr>
            <a:r>
              <a:rPr lang="en-US" dirty="0">
                <a:solidFill>
                  <a:schemeClr val="tx1"/>
                </a:solidFill>
              </a:rPr>
              <a:t>Reality: Downloading, analyzing, and understanding the data and results is not easy</a:t>
            </a:r>
            <a:endParaRPr lang="en-US" dirty="0">
              <a:solidFill>
                <a:schemeClr val="tx1"/>
              </a:solidFill>
              <a:cs typeface="Arial"/>
            </a:endParaRPr>
          </a:p>
          <a:p>
            <a:pPr marL="300355" indent="-300355"/>
            <a:endParaRPr lang="en-US" dirty="0">
              <a:cs typeface="Arial" panose="020B0604020202020204"/>
            </a:endParaRPr>
          </a:p>
        </p:txBody>
      </p:sp>
    </p:spTree>
    <p:extLst>
      <p:ext uri="{BB962C8B-B14F-4D97-AF65-F5344CB8AC3E}">
        <p14:creationId xmlns:p14="http://schemas.microsoft.com/office/powerpoint/2010/main" val="1955915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descr="Chart&#10;&#10;Description automatically generated">
            <a:extLst>
              <a:ext uri="{FF2B5EF4-FFF2-40B4-BE49-F238E27FC236}">
                <a16:creationId xmlns:a16="http://schemas.microsoft.com/office/drawing/2014/main" id="{BF001196-1071-4B0B-B395-28732C053E4D}"/>
              </a:ext>
            </a:extLst>
          </p:cNvPr>
          <p:cNvPicPr>
            <a:picLocks noChangeAspect="1"/>
          </p:cNvPicPr>
          <p:nvPr/>
        </p:nvPicPr>
        <p:blipFill>
          <a:blip r:embed="rId3"/>
          <a:stretch>
            <a:fillRect/>
          </a:stretch>
        </p:blipFill>
        <p:spPr>
          <a:xfrm>
            <a:off x="2105514" y="3426075"/>
            <a:ext cx="4193177" cy="2331038"/>
          </a:xfrm>
          <a:prstGeom prst="rect">
            <a:avLst/>
          </a:prstGeom>
        </p:spPr>
      </p:pic>
      <p:sp>
        <p:nvSpPr>
          <p:cNvPr id="3" name="Title 2">
            <a:extLst>
              <a:ext uri="{FF2B5EF4-FFF2-40B4-BE49-F238E27FC236}">
                <a16:creationId xmlns:a16="http://schemas.microsoft.com/office/drawing/2014/main" id="{741D1E46-8B90-384B-8E6A-8FD0F9C30B23}"/>
              </a:ext>
            </a:extLst>
          </p:cNvPr>
          <p:cNvSpPr>
            <a:spLocks noGrp="1"/>
          </p:cNvSpPr>
          <p:nvPr>
            <p:ph type="title"/>
          </p:nvPr>
        </p:nvSpPr>
        <p:spPr/>
        <p:txBody>
          <a:bodyPr/>
          <a:lstStyle/>
          <a:p>
            <a:r>
              <a:rPr lang="en-US" dirty="0">
                <a:latin typeface="Arial Narrow"/>
              </a:rPr>
              <a:t>Scoping Dashboard Work / Decision Making</a:t>
            </a:r>
            <a:endParaRPr lang="en-US" dirty="0"/>
          </a:p>
        </p:txBody>
      </p:sp>
      <p:sp>
        <p:nvSpPr>
          <p:cNvPr id="4" name="Content Placeholder 3">
            <a:extLst>
              <a:ext uri="{FF2B5EF4-FFF2-40B4-BE49-F238E27FC236}">
                <a16:creationId xmlns:a16="http://schemas.microsoft.com/office/drawing/2014/main" id="{33D121F1-3B9A-8647-AE05-0D09D7D0EBC7}"/>
              </a:ext>
            </a:extLst>
          </p:cNvPr>
          <p:cNvSpPr>
            <a:spLocks noGrp="1"/>
          </p:cNvSpPr>
          <p:nvPr>
            <p:ph idx="1"/>
          </p:nvPr>
        </p:nvSpPr>
        <p:spPr/>
        <p:txBody>
          <a:bodyPr/>
          <a:lstStyle/>
          <a:p>
            <a:pPr marL="300355" indent="-300355"/>
            <a:endParaRPr lang="en-US" b="1">
              <a:cs typeface="Arial"/>
            </a:endParaRPr>
          </a:p>
          <a:p>
            <a:pPr marL="300355" indent="-300355"/>
            <a:endParaRPr lang="en-US" b="1">
              <a:cs typeface="Arial"/>
            </a:endParaRPr>
          </a:p>
        </p:txBody>
      </p:sp>
      <p:pic>
        <p:nvPicPr>
          <p:cNvPr id="9" name="Picture 9" descr="Chart&#10;&#10;Description automatically generated">
            <a:extLst>
              <a:ext uri="{FF2B5EF4-FFF2-40B4-BE49-F238E27FC236}">
                <a16:creationId xmlns:a16="http://schemas.microsoft.com/office/drawing/2014/main" id="{FF169E59-B7B6-42BC-96E6-D3100463B849}"/>
              </a:ext>
            </a:extLst>
          </p:cNvPr>
          <p:cNvPicPr>
            <a:picLocks noChangeAspect="1"/>
          </p:cNvPicPr>
          <p:nvPr/>
        </p:nvPicPr>
        <p:blipFill>
          <a:blip r:embed="rId4"/>
          <a:stretch>
            <a:fillRect/>
          </a:stretch>
        </p:blipFill>
        <p:spPr>
          <a:xfrm>
            <a:off x="6165042" y="3319764"/>
            <a:ext cx="4219302" cy="2350110"/>
          </a:xfrm>
          <a:prstGeom prst="rect">
            <a:avLst/>
          </a:prstGeom>
        </p:spPr>
      </p:pic>
      <p:pic>
        <p:nvPicPr>
          <p:cNvPr id="10" name="Picture 10" descr="Chart&#10;&#10;Description automatically generated">
            <a:extLst>
              <a:ext uri="{FF2B5EF4-FFF2-40B4-BE49-F238E27FC236}">
                <a16:creationId xmlns:a16="http://schemas.microsoft.com/office/drawing/2014/main" id="{4D05A13A-B67A-4C3E-90FF-B256990880F2}"/>
              </a:ext>
            </a:extLst>
          </p:cNvPr>
          <p:cNvPicPr>
            <a:picLocks noChangeAspect="1"/>
          </p:cNvPicPr>
          <p:nvPr/>
        </p:nvPicPr>
        <p:blipFill>
          <a:blip r:embed="rId5"/>
          <a:stretch>
            <a:fillRect/>
          </a:stretch>
        </p:blipFill>
        <p:spPr>
          <a:xfrm>
            <a:off x="1981201" y="1143491"/>
            <a:ext cx="4062548" cy="2298083"/>
          </a:xfrm>
          <a:prstGeom prst="rect">
            <a:avLst/>
          </a:prstGeom>
        </p:spPr>
      </p:pic>
      <p:pic>
        <p:nvPicPr>
          <p:cNvPr id="13" name="Picture 13">
            <a:extLst>
              <a:ext uri="{FF2B5EF4-FFF2-40B4-BE49-F238E27FC236}">
                <a16:creationId xmlns:a16="http://schemas.microsoft.com/office/drawing/2014/main" id="{E380C472-24C5-4482-9DE3-AF624020B15F}"/>
              </a:ext>
            </a:extLst>
          </p:cNvPr>
          <p:cNvPicPr>
            <a:picLocks noChangeAspect="1"/>
          </p:cNvPicPr>
          <p:nvPr/>
        </p:nvPicPr>
        <p:blipFill>
          <a:blip r:embed="rId6"/>
          <a:stretch>
            <a:fillRect/>
          </a:stretch>
        </p:blipFill>
        <p:spPr>
          <a:xfrm>
            <a:off x="6135190" y="1147265"/>
            <a:ext cx="4010297" cy="2290533"/>
          </a:xfrm>
          <a:prstGeom prst="rect">
            <a:avLst/>
          </a:prstGeom>
        </p:spPr>
      </p:pic>
    </p:spTree>
    <p:extLst>
      <p:ext uri="{BB962C8B-B14F-4D97-AF65-F5344CB8AC3E}">
        <p14:creationId xmlns:p14="http://schemas.microsoft.com/office/powerpoint/2010/main" val="1408315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2F6891-3D89-0B4C-A765-672E2ED49B7D}"/>
              </a:ext>
            </a:extLst>
          </p:cNvPr>
          <p:cNvSpPr>
            <a:spLocks noGrp="1"/>
          </p:cNvSpPr>
          <p:nvPr>
            <p:ph type="title"/>
          </p:nvPr>
        </p:nvSpPr>
        <p:spPr/>
        <p:txBody>
          <a:bodyPr/>
          <a:lstStyle/>
          <a:p>
            <a:r>
              <a:rPr lang="en-US" dirty="0"/>
              <a:t>Web Application</a:t>
            </a:r>
          </a:p>
        </p:txBody>
      </p:sp>
      <p:pic>
        <p:nvPicPr>
          <p:cNvPr id="9" name="Picture 8" descr="Logo&#10;&#10;Description automatically generated">
            <a:extLst>
              <a:ext uri="{FF2B5EF4-FFF2-40B4-BE49-F238E27FC236}">
                <a16:creationId xmlns:a16="http://schemas.microsoft.com/office/drawing/2014/main" id="{E5A0EB99-7C43-904A-847D-F6FBCC96DE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9463" y="946166"/>
            <a:ext cx="7023804" cy="3234647"/>
          </a:xfrm>
          <a:prstGeom prst="rect">
            <a:avLst/>
          </a:prstGeom>
        </p:spPr>
      </p:pic>
      <p:sp>
        <p:nvSpPr>
          <p:cNvPr id="12" name="TextBox 11">
            <a:extLst>
              <a:ext uri="{FF2B5EF4-FFF2-40B4-BE49-F238E27FC236}">
                <a16:creationId xmlns:a16="http://schemas.microsoft.com/office/drawing/2014/main" id="{57592888-756F-3F49-85A3-E6B39497ECD8}"/>
              </a:ext>
            </a:extLst>
          </p:cNvPr>
          <p:cNvSpPr txBox="1"/>
          <p:nvPr/>
        </p:nvSpPr>
        <p:spPr>
          <a:xfrm>
            <a:off x="3772102" y="4180812"/>
            <a:ext cx="6731306" cy="369332"/>
          </a:xfrm>
          <a:prstGeom prst="rect">
            <a:avLst/>
          </a:prstGeom>
          <a:noFill/>
        </p:spPr>
        <p:txBody>
          <a:bodyPr wrap="square" rtlCol="0">
            <a:spAutoFit/>
          </a:bodyPr>
          <a:lstStyle/>
          <a:p>
            <a:r>
              <a:rPr lang="en-US" dirty="0"/>
              <a:t>A state management plugin for dashboards</a:t>
            </a:r>
          </a:p>
        </p:txBody>
      </p:sp>
      <p:sp>
        <p:nvSpPr>
          <p:cNvPr id="4" name="TextBox 3">
            <a:extLst>
              <a:ext uri="{FF2B5EF4-FFF2-40B4-BE49-F238E27FC236}">
                <a16:creationId xmlns:a16="http://schemas.microsoft.com/office/drawing/2014/main" id="{0E79F12E-99B7-2B4A-8756-5B4E2DAA9A23}"/>
              </a:ext>
            </a:extLst>
          </p:cNvPr>
          <p:cNvSpPr txBox="1"/>
          <p:nvPr/>
        </p:nvSpPr>
        <p:spPr>
          <a:xfrm>
            <a:off x="4139380" y="5911834"/>
            <a:ext cx="2262158" cy="369332"/>
          </a:xfrm>
          <a:prstGeom prst="rect">
            <a:avLst/>
          </a:prstGeom>
          <a:noFill/>
        </p:spPr>
        <p:txBody>
          <a:bodyPr wrap="none" rtlCol="0">
            <a:spAutoFit/>
          </a:bodyPr>
          <a:lstStyle/>
          <a:p>
            <a:r>
              <a:rPr lang="en-US" dirty="0">
                <a:solidFill>
                  <a:schemeClr val="accent1">
                    <a:lumMod val="75000"/>
                  </a:schemeClr>
                </a:solidFill>
              </a:rPr>
              <a:t>https://</a:t>
            </a:r>
            <a:r>
              <a:rPr lang="en-US" dirty="0" err="1">
                <a:solidFill>
                  <a:schemeClr val="accent1">
                    <a:lumMod val="75000"/>
                  </a:schemeClr>
                </a:solidFill>
              </a:rPr>
              <a:t>harnessjs.org</a:t>
            </a:r>
            <a:endParaRPr lang="en-US" dirty="0">
              <a:solidFill>
                <a:schemeClr val="accent1">
                  <a:lumMod val="75000"/>
                </a:schemeClr>
              </a:solidFill>
            </a:endParaRPr>
          </a:p>
        </p:txBody>
      </p:sp>
    </p:spTree>
    <p:extLst>
      <p:ext uri="{BB962C8B-B14F-4D97-AF65-F5344CB8AC3E}">
        <p14:creationId xmlns:p14="http://schemas.microsoft.com/office/powerpoint/2010/main" val="2784404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0BA75DE-2DEA-524B-993B-9972FE300DDF}"/>
              </a:ext>
            </a:extLst>
          </p:cNvPr>
          <p:cNvSpPr>
            <a:spLocks noGrp="1"/>
          </p:cNvSpPr>
          <p:nvPr>
            <p:ph type="ftr" sz="quarter" idx="11"/>
          </p:nvPr>
        </p:nvSpPr>
        <p:spPr/>
        <p:txBody>
          <a:bodyPr/>
          <a:lstStyle/>
          <a:p>
            <a:r>
              <a:rPr lang="en-US"/>
              <a:t>CONFIDENTIAL</a:t>
            </a:r>
          </a:p>
        </p:txBody>
      </p:sp>
      <p:sp>
        <p:nvSpPr>
          <p:cNvPr id="3" name="Title 2">
            <a:extLst>
              <a:ext uri="{FF2B5EF4-FFF2-40B4-BE49-F238E27FC236}">
                <a16:creationId xmlns:a16="http://schemas.microsoft.com/office/drawing/2014/main" id="{D4DF52FD-B4D5-4E49-84B1-2D0A7DDE7964}"/>
              </a:ext>
            </a:extLst>
          </p:cNvPr>
          <p:cNvSpPr>
            <a:spLocks noGrp="1"/>
          </p:cNvSpPr>
          <p:nvPr>
            <p:ph type="title"/>
          </p:nvPr>
        </p:nvSpPr>
        <p:spPr/>
        <p:txBody>
          <a:bodyPr/>
          <a:lstStyle/>
          <a:p>
            <a:r>
              <a:rPr lang="en-US"/>
              <a:t>Development Challenges</a:t>
            </a:r>
          </a:p>
        </p:txBody>
      </p:sp>
      <p:sp>
        <p:nvSpPr>
          <p:cNvPr id="4" name="Content Placeholder 3">
            <a:extLst>
              <a:ext uri="{FF2B5EF4-FFF2-40B4-BE49-F238E27FC236}">
                <a16:creationId xmlns:a16="http://schemas.microsoft.com/office/drawing/2014/main" id="{48DED9B0-9891-5343-B84C-E37096C88E85}"/>
              </a:ext>
            </a:extLst>
          </p:cNvPr>
          <p:cNvSpPr>
            <a:spLocks noGrp="1"/>
          </p:cNvSpPr>
          <p:nvPr>
            <p:ph idx="1"/>
          </p:nvPr>
        </p:nvSpPr>
        <p:spPr/>
        <p:txBody>
          <a:bodyPr/>
          <a:lstStyle/>
          <a:p>
            <a:r>
              <a:rPr lang="en-US" dirty="0"/>
              <a:t>Prototype v Production</a:t>
            </a:r>
          </a:p>
          <a:p>
            <a:r>
              <a:rPr lang="en-US" dirty="0"/>
              <a:t>Rapid prototyping aids UCD because it lets users test the dashboard</a:t>
            </a:r>
          </a:p>
          <a:p>
            <a:pPr lvl="1"/>
            <a:r>
              <a:rPr lang="en-US" dirty="0"/>
              <a:t>Time Consuming</a:t>
            </a:r>
          </a:p>
          <a:p>
            <a:pPr lvl="1"/>
            <a:r>
              <a:rPr lang="en-US" dirty="0"/>
              <a:t>Disposable</a:t>
            </a:r>
          </a:p>
          <a:p>
            <a:r>
              <a:rPr lang="en-US" dirty="0"/>
              <a:t>How can we quickly prototype applications AND reuse that work?</a:t>
            </a:r>
          </a:p>
        </p:txBody>
      </p:sp>
      <p:sp>
        <p:nvSpPr>
          <p:cNvPr id="5" name="Slide Number Placeholder 4">
            <a:extLst>
              <a:ext uri="{FF2B5EF4-FFF2-40B4-BE49-F238E27FC236}">
                <a16:creationId xmlns:a16="http://schemas.microsoft.com/office/drawing/2014/main" id="{53A5D6FF-9DA2-0B42-A2F8-0C925F0613AE}"/>
              </a:ext>
            </a:extLst>
          </p:cNvPr>
          <p:cNvSpPr>
            <a:spLocks noGrp="1"/>
          </p:cNvSpPr>
          <p:nvPr>
            <p:ph type="sldNum" sz="quarter" idx="10"/>
          </p:nvPr>
        </p:nvSpPr>
        <p:spPr/>
        <p:txBody>
          <a:bodyPr/>
          <a:lstStyle/>
          <a:p>
            <a:fld id="{D4325D4D-289E-48C1-B277-2BEB492A7D19}" type="slidenum">
              <a:rPr lang="en-US" smtClean="0"/>
              <a:pPr/>
              <a:t>19</a:t>
            </a:fld>
            <a:endParaRPr lang="en-US"/>
          </a:p>
        </p:txBody>
      </p:sp>
    </p:spTree>
    <p:extLst>
      <p:ext uri="{BB962C8B-B14F-4D97-AF65-F5344CB8AC3E}">
        <p14:creationId xmlns:p14="http://schemas.microsoft.com/office/powerpoint/2010/main" val="3065024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F0BE9-574E-3F41-A61D-7E5F7714FF60}"/>
              </a:ext>
            </a:extLst>
          </p:cNvPr>
          <p:cNvSpPr>
            <a:spLocks noGrp="1"/>
          </p:cNvSpPr>
          <p:nvPr>
            <p:ph type="title"/>
          </p:nvPr>
        </p:nvSpPr>
        <p:spPr/>
        <p:txBody>
          <a:bodyPr/>
          <a:lstStyle/>
          <a:p>
            <a:r>
              <a:rPr lang="en-US" dirty="0"/>
              <a:t>Helping Federal Clients Move from Table-based Reporting to Dynamic Dashboards </a:t>
            </a:r>
          </a:p>
        </p:txBody>
      </p:sp>
      <p:pic>
        <p:nvPicPr>
          <p:cNvPr id="5" name="Picture 7">
            <a:extLst>
              <a:ext uri="{FF2B5EF4-FFF2-40B4-BE49-F238E27FC236}">
                <a16:creationId xmlns:a16="http://schemas.microsoft.com/office/drawing/2014/main" id="{9DCB7C57-05C3-254B-B93D-FF5FBB46F0FD}"/>
              </a:ext>
            </a:extLst>
          </p:cNvPr>
          <p:cNvPicPr>
            <a:picLocks noChangeAspect="1"/>
          </p:cNvPicPr>
          <p:nvPr/>
        </p:nvPicPr>
        <p:blipFill>
          <a:blip r:embed="rId3"/>
          <a:stretch>
            <a:fillRect/>
          </a:stretch>
        </p:blipFill>
        <p:spPr bwMode="auto">
          <a:xfrm>
            <a:off x="5060416" y="2220695"/>
            <a:ext cx="5331217" cy="3592303"/>
          </a:xfrm>
          <a:prstGeom prst="rect">
            <a:avLst/>
          </a:prstGeom>
          <a:noFill/>
          <a:ln w="9525">
            <a:noFill/>
            <a:miter lim="800000"/>
            <a:headEnd/>
            <a:tailEnd/>
          </a:ln>
        </p:spPr>
      </p:pic>
      <p:pic>
        <p:nvPicPr>
          <p:cNvPr id="6" name="Picture 5">
            <a:extLst>
              <a:ext uri="{FF2B5EF4-FFF2-40B4-BE49-F238E27FC236}">
                <a16:creationId xmlns:a16="http://schemas.microsoft.com/office/drawing/2014/main" id="{2C482EC9-90C0-6643-AA5E-A7B77FB76711}"/>
              </a:ext>
            </a:extLst>
          </p:cNvPr>
          <p:cNvPicPr>
            <a:picLocks noChangeAspect="1"/>
          </p:cNvPicPr>
          <p:nvPr/>
        </p:nvPicPr>
        <p:blipFill rotWithShape="1">
          <a:blip r:embed="rId4"/>
          <a:srcRect r="19201" b="2824"/>
          <a:stretch/>
        </p:blipFill>
        <p:spPr>
          <a:xfrm>
            <a:off x="1851600" y="1643697"/>
            <a:ext cx="2735090" cy="4169301"/>
          </a:xfrm>
          <a:prstGeom prst="rect">
            <a:avLst/>
          </a:prstGeom>
        </p:spPr>
      </p:pic>
      <p:sp>
        <p:nvSpPr>
          <p:cNvPr id="7" name="Triangle 6">
            <a:extLst>
              <a:ext uri="{FF2B5EF4-FFF2-40B4-BE49-F238E27FC236}">
                <a16:creationId xmlns:a16="http://schemas.microsoft.com/office/drawing/2014/main" id="{12A0C453-09C0-4B42-AD35-0EDF12440084}"/>
              </a:ext>
            </a:extLst>
          </p:cNvPr>
          <p:cNvSpPr/>
          <p:nvPr/>
        </p:nvSpPr>
        <p:spPr bwMode="auto">
          <a:xfrm>
            <a:off x="4586690" y="3294044"/>
            <a:ext cx="947450" cy="561861"/>
          </a:xfrm>
          <a:prstGeom prst="triangl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8" name="Triangle 7">
            <a:extLst>
              <a:ext uri="{FF2B5EF4-FFF2-40B4-BE49-F238E27FC236}">
                <a16:creationId xmlns:a16="http://schemas.microsoft.com/office/drawing/2014/main" id="{F97724DE-C9F5-1445-821E-72EC2E2A22DB}"/>
              </a:ext>
            </a:extLst>
          </p:cNvPr>
          <p:cNvSpPr/>
          <p:nvPr/>
        </p:nvSpPr>
        <p:spPr bwMode="auto">
          <a:xfrm rot="5400000">
            <a:off x="4071508" y="3578128"/>
            <a:ext cx="1977814" cy="555552"/>
          </a:xfrm>
          <a:prstGeom prst="triangl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Tree>
    <p:extLst>
      <p:ext uri="{BB962C8B-B14F-4D97-AF65-F5344CB8AC3E}">
        <p14:creationId xmlns:p14="http://schemas.microsoft.com/office/powerpoint/2010/main" val="2245247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5CBB5D5-B860-5849-9511-A946B99698F8}"/>
              </a:ext>
            </a:extLst>
          </p:cNvPr>
          <p:cNvSpPr>
            <a:spLocks noGrp="1"/>
          </p:cNvSpPr>
          <p:nvPr>
            <p:ph type="ftr" sz="quarter" idx="11"/>
          </p:nvPr>
        </p:nvSpPr>
        <p:spPr/>
        <p:txBody>
          <a:bodyPr/>
          <a:lstStyle/>
          <a:p>
            <a:r>
              <a:rPr lang="en-US"/>
              <a:t>CONFIDENTIAL</a:t>
            </a:r>
          </a:p>
        </p:txBody>
      </p:sp>
      <p:sp>
        <p:nvSpPr>
          <p:cNvPr id="5" name="Title 4">
            <a:extLst>
              <a:ext uri="{FF2B5EF4-FFF2-40B4-BE49-F238E27FC236}">
                <a16:creationId xmlns:a16="http://schemas.microsoft.com/office/drawing/2014/main" id="{A9F725B0-6CD4-9A40-A265-A6580CDAF665}"/>
              </a:ext>
            </a:extLst>
          </p:cNvPr>
          <p:cNvSpPr>
            <a:spLocks noGrp="1"/>
          </p:cNvSpPr>
          <p:nvPr>
            <p:ph type="title"/>
          </p:nvPr>
        </p:nvSpPr>
        <p:spPr>
          <a:xfrm>
            <a:off x="182880" y="182880"/>
            <a:ext cx="4773433" cy="763285"/>
          </a:xfrm>
        </p:spPr>
        <p:txBody>
          <a:bodyPr/>
          <a:lstStyle/>
          <a:p>
            <a:r>
              <a:rPr lang="en-US"/>
              <a:t>What is Harness-Vue?</a:t>
            </a:r>
          </a:p>
        </p:txBody>
      </p:sp>
      <p:sp>
        <p:nvSpPr>
          <p:cNvPr id="6" name="Content Placeholder 5">
            <a:extLst>
              <a:ext uri="{FF2B5EF4-FFF2-40B4-BE49-F238E27FC236}">
                <a16:creationId xmlns:a16="http://schemas.microsoft.com/office/drawing/2014/main" id="{8FD830CA-0031-2948-AD7F-B267D892D72A}"/>
              </a:ext>
            </a:extLst>
          </p:cNvPr>
          <p:cNvSpPr>
            <a:spLocks noGrp="1"/>
          </p:cNvSpPr>
          <p:nvPr>
            <p:ph idx="1"/>
          </p:nvPr>
        </p:nvSpPr>
        <p:spPr/>
        <p:txBody>
          <a:bodyPr/>
          <a:lstStyle/>
          <a:p>
            <a:r>
              <a:rPr lang="en-US" b="1" dirty="0"/>
              <a:t>Harness</a:t>
            </a:r>
            <a:r>
              <a:rPr lang="en-US" dirty="0"/>
              <a:t> is an opinionated plugin that abstracts state management (</a:t>
            </a:r>
            <a:r>
              <a:rPr lang="en-US" dirty="0" err="1"/>
              <a:t>Vuex</a:t>
            </a:r>
            <a:r>
              <a:rPr lang="en-US" dirty="0"/>
              <a:t>) for our use case of </a:t>
            </a:r>
            <a:r>
              <a:rPr lang="en-US" b="1" dirty="0"/>
              <a:t>charts</a:t>
            </a:r>
            <a:r>
              <a:rPr lang="en-US" dirty="0"/>
              <a:t> and </a:t>
            </a:r>
            <a:r>
              <a:rPr lang="en-US" b="1" dirty="0"/>
              <a:t>filters</a:t>
            </a:r>
            <a:r>
              <a:rPr lang="en-US" dirty="0"/>
              <a:t>.</a:t>
            </a:r>
          </a:p>
        </p:txBody>
      </p:sp>
      <p:sp>
        <p:nvSpPr>
          <p:cNvPr id="3" name="Slide Number Placeholder 2">
            <a:extLst>
              <a:ext uri="{FF2B5EF4-FFF2-40B4-BE49-F238E27FC236}">
                <a16:creationId xmlns:a16="http://schemas.microsoft.com/office/drawing/2014/main" id="{434FAE7F-738A-0C41-B8D2-C056CA378A67}"/>
              </a:ext>
            </a:extLst>
          </p:cNvPr>
          <p:cNvSpPr>
            <a:spLocks noGrp="1"/>
          </p:cNvSpPr>
          <p:nvPr>
            <p:ph type="sldNum" sz="quarter" idx="10"/>
          </p:nvPr>
        </p:nvSpPr>
        <p:spPr/>
        <p:txBody>
          <a:bodyPr/>
          <a:lstStyle/>
          <a:p>
            <a:fld id="{D4325D4D-289E-48C1-B277-2BEB492A7D19}" type="slidenum">
              <a:rPr lang="en-US" smtClean="0"/>
              <a:pPr/>
              <a:t>20</a:t>
            </a:fld>
            <a:endParaRPr lang="en-US"/>
          </a:p>
        </p:txBody>
      </p:sp>
      <p:sp>
        <p:nvSpPr>
          <p:cNvPr id="7" name="TextBox 6">
            <a:extLst>
              <a:ext uri="{FF2B5EF4-FFF2-40B4-BE49-F238E27FC236}">
                <a16:creationId xmlns:a16="http://schemas.microsoft.com/office/drawing/2014/main" id="{744195E9-6BAF-7D4D-AF6B-BA679C38887A}"/>
              </a:ext>
            </a:extLst>
          </p:cNvPr>
          <p:cNvSpPr txBox="1"/>
          <p:nvPr/>
        </p:nvSpPr>
        <p:spPr>
          <a:xfrm>
            <a:off x="556591" y="2951922"/>
            <a:ext cx="4041914" cy="1938992"/>
          </a:xfrm>
          <a:prstGeom prst="rect">
            <a:avLst/>
          </a:prstGeom>
          <a:noFill/>
        </p:spPr>
        <p:txBody>
          <a:bodyPr wrap="square" rtlCol="0">
            <a:spAutoFit/>
          </a:bodyPr>
          <a:lstStyle/>
          <a:p>
            <a:r>
              <a:rPr lang="en-US" dirty="0">
                <a:solidFill>
                  <a:schemeClr val="accent3"/>
                </a:solidFill>
              </a:rPr>
              <a:t>Data</a:t>
            </a:r>
            <a:r>
              <a:rPr lang="en-US" dirty="0"/>
              <a:t>   </a:t>
            </a:r>
            <a:r>
              <a:rPr lang="en-US" sz="1600" dirty="0" err="1">
                <a:solidFill>
                  <a:schemeClr val="tx1">
                    <a:lumMod val="50000"/>
                    <a:lumOff val="50000"/>
                  </a:schemeClr>
                </a:solidFill>
              </a:rPr>
              <a:t>surveydata.csv</a:t>
            </a:r>
            <a:br>
              <a:rPr lang="en-US" dirty="0">
                <a:solidFill>
                  <a:schemeClr val="tx1">
                    <a:lumMod val="50000"/>
                    <a:lumOff val="50000"/>
                  </a:schemeClr>
                </a:solidFill>
              </a:rPr>
            </a:br>
            <a:br>
              <a:rPr lang="en-US" dirty="0"/>
            </a:br>
            <a:r>
              <a:rPr lang="en-US" sz="1600" dirty="0">
                <a:latin typeface="Courier" pitchFamily="2" charset="0"/>
              </a:rPr>
              <a:t>[</a:t>
            </a:r>
            <a:br>
              <a:rPr lang="en-US" sz="1600" dirty="0">
                <a:latin typeface="Courier" pitchFamily="2" charset="0"/>
              </a:rPr>
            </a:br>
            <a:r>
              <a:rPr lang="en-US" sz="1600" dirty="0">
                <a:latin typeface="Courier" pitchFamily="2" charset="0"/>
              </a:rPr>
              <a:t>  { age: 20, sex: male, ... }</a:t>
            </a:r>
          </a:p>
          <a:p>
            <a:r>
              <a:rPr lang="en-US" sz="1600" dirty="0">
                <a:latin typeface="Courier" pitchFamily="2" charset="0"/>
              </a:rPr>
              <a:t>  { age: 36, sex: male, ... }</a:t>
            </a:r>
          </a:p>
          <a:p>
            <a:r>
              <a:rPr lang="en-US" sz="1600" dirty="0">
                <a:latin typeface="Courier" pitchFamily="2" charset="0"/>
              </a:rPr>
              <a:t>  { age: 55, sex: female, ... }</a:t>
            </a:r>
            <a:br>
              <a:rPr lang="en-US" sz="1600" dirty="0">
                <a:latin typeface="Courier" pitchFamily="2" charset="0"/>
              </a:rPr>
            </a:br>
            <a:r>
              <a:rPr lang="en-US" sz="1600" dirty="0">
                <a:latin typeface="Courier" pitchFamily="2" charset="0"/>
              </a:rPr>
              <a:t>]</a:t>
            </a:r>
          </a:p>
        </p:txBody>
      </p:sp>
      <p:sp>
        <p:nvSpPr>
          <p:cNvPr id="8" name="TextBox 7">
            <a:extLst>
              <a:ext uri="{FF2B5EF4-FFF2-40B4-BE49-F238E27FC236}">
                <a16:creationId xmlns:a16="http://schemas.microsoft.com/office/drawing/2014/main" id="{1ED0CF5E-59B6-E742-8149-C5A1F5D856D6}"/>
              </a:ext>
            </a:extLst>
          </p:cNvPr>
          <p:cNvSpPr txBox="1"/>
          <p:nvPr/>
        </p:nvSpPr>
        <p:spPr>
          <a:xfrm>
            <a:off x="4843669" y="2951922"/>
            <a:ext cx="4041914" cy="923330"/>
          </a:xfrm>
          <a:prstGeom prst="rect">
            <a:avLst/>
          </a:prstGeom>
          <a:noFill/>
        </p:spPr>
        <p:txBody>
          <a:bodyPr wrap="square" rtlCol="0">
            <a:spAutoFit/>
          </a:bodyPr>
          <a:lstStyle/>
          <a:p>
            <a:r>
              <a:rPr lang="en-US" dirty="0">
                <a:solidFill>
                  <a:schemeClr val="accent3"/>
                </a:solidFill>
              </a:rPr>
              <a:t>Filters</a:t>
            </a:r>
            <a:r>
              <a:rPr lang="en-US" dirty="0"/>
              <a:t>   </a:t>
            </a:r>
            <a:r>
              <a:rPr lang="en-US" sz="1600" dirty="0">
                <a:solidFill>
                  <a:schemeClr val="tx1">
                    <a:lumMod val="50000"/>
                    <a:lumOff val="50000"/>
                  </a:schemeClr>
                </a:solidFill>
              </a:rPr>
              <a:t>Filter by max age</a:t>
            </a:r>
            <a:br>
              <a:rPr lang="en-US" dirty="0">
                <a:solidFill>
                  <a:schemeClr val="tx1">
                    <a:lumMod val="50000"/>
                    <a:lumOff val="50000"/>
                  </a:schemeClr>
                </a:solidFill>
              </a:rPr>
            </a:br>
            <a:br>
              <a:rPr lang="en-US" dirty="0"/>
            </a:br>
            <a:r>
              <a:rPr lang="en-US" sz="1600" dirty="0">
                <a:latin typeface="Courier" pitchFamily="2" charset="0"/>
              </a:rPr>
              <a:t>&lt;Input name=“</a:t>
            </a:r>
            <a:r>
              <a:rPr lang="en-US" sz="1600" dirty="0" err="1">
                <a:latin typeface="Courier" pitchFamily="2" charset="0"/>
              </a:rPr>
              <a:t>ageFilter</a:t>
            </a:r>
            <a:r>
              <a:rPr lang="en-US" sz="1600" dirty="0">
                <a:latin typeface="Courier" pitchFamily="2" charset="0"/>
              </a:rPr>
              <a:t>” /&gt;</a:t>
            </a:r>
          </a:p>
        </p:txBody>
      </p:sp>
      <p:sp>
        <p:nvSpPr>
          <p:cNvPr id="9" name="TextBox 8">
            <a:extLst>
              <a:ext uri="{FF2B5EF4-FFF2-40B4-BE49-F238E27FC236}">
                <a16:creationId xmlns:a16="http://schemas.microsoft.com/office/drawing/2014/main" id="{16D6E359-4BC6-7E4A-8016-FDCC45367319}"/>
              </a:ext>
            </a:extLst>
          </p:cNvPr>
          <p:cNvSpPr txBox="1"/>
          <p:nvPr/>
        </p:nvSpPr>
        <p:spPr>
          <a:xfrm>
            <a:off x="8468138" y="2951922"/>
            <a:ext cx="3749570" cy="2123658"/>
          </a:xfrm>
          <a:prstGeom prst="rect">
            <a:avLst/>
          </a:prstGeom>
          <a:noFill/>
        </p:spPr>
        <p:txBody>
          <a:bodyPr wrap="square" rtlCol="0">
            <a:spAutoFit/>
          </a:bodyPr>
          <a:lstStyle/>
          <a:p>
            <a:r>
              <a:rPr lang="en-US" dirty="0">
                <a:solidFill>
                  <a:schemeClr val="accent3"/>
                </a:solidFill>
              </a:rPr>
              <a:t>Charts</a:t>
            </a:r>
            <a:r>
              <a:rPr lang="en-US" dirty="0"/>
              <a:t>   </a:t>
            </a:r>
            <a:r>
              <a:rPr lang="en-US" sz="1600" dirty="0">
                <a:solidFill>
                  <a:schemeClr val="tx1">
                    <a:lumMod val="50000"/>
                    <a:lumOff val="50000"/>
                  </a:schemeClr>
                </a:solidFill>
              </a:rPr>
              <a:t>Display data</a:t>
            </a:r>
            <a:br>
              <a:rPr lang="en-US" dirty="0">
                <a:solidFill>
                  <a:schemeClr val="tx1">
                    <a:lumMod val="50000"/>
                    <a:lumOff val="50000"/>
                  </a:schemeClr>
                </a:solidFill>
              </a:rPr>
            </a:br>
            <a:br>
              <a:rPr lang="en-US" dirty="0"/>
            </a:br>
            <a:r>
              <a:rPr lang="en-US" sz="1600" dirty="0">
                <a:latin typeface="Courier" pitchFamily="2" charset="0"/>
              </a:rPr>
              <a:t>&lt;h1&gt;Count: {{ count }}&lt;/h1&gt;</a:t>
            </a:r>
            <a:br>
              <a:rPr lang="en-US" sz="1600" dirty="0">
                <a:latin typeface="Courier" pitchFamily="2" charset="0"/>
              </a:rPr>
            </a:br>
            <a:endParaRPr lang="en-US" sz="1600" dirty="0">
              <a:latin typeface="Courier" pitchFamily="2" charset="0"/>
            </a:endParaRPr>
          </a:p>
          <a:p>
            <a:br>
              <a:rPr lang="en-US" sz="1600" dirty="0">
                <a:latin typeface="Courier" pitchFamily="2" charset="0"/>
              </a:rPr>
            </a:br>
            <a:r>
              <a:rPr lang="en-US" sz="1600" dirty="0">
                <a:solidFill>
                  <a:schemeClr val="accent4">
                    <a:lumMod val="50000"/>
                  </a:schemeClr>
                </a:solidFill>
                <a:latin typeface="Courier" pitchFamily="2" charset="0"/>
              </a:rPr>
              <a:t>[</a:t>
            </a:r>
          </a:p>
          <a:p>
            <a:r>
              <a:rPr lang="en-US" sz="1600" dirty="0">
                <a:solidFill>
                  <a:schemeClr val="accent4">
                    <a:lumMod val="50000"/>
                  </a:schemeClr>
                </a:solidFill>
                <a:latin typeface="Courier" pitchFamily="2" charset="0"/>
              </a:rPr>
              <a:t>  { age: 20, sex: male, ... }</a:t>
            </a:r>
            <a:br>
              <a:rPr lang="en-US" sz="1600" dirty="0">
                <a:solidFill>
                  <a:schemeClr val="accent4">
                    <a:lumMod val="50000"/>
                  </a:schemeClr>
                </a:solidFill>
                <a:latin typeface="Courier" pitchFamily="2" charset="0"/>
              </a:rPr>
            </a:br>
            <a:r>
              <a:rPr lang="en-US" sz="1600" dirty="0">
                <a:solidFill>
                  <a:schemeClr val="accent4">
                    <a:lumMod val="50000"/>
                  </a:schemeClr>
                </a:solidFill>
                <a:latin typeface="Courier" pitchFamily="2" charset="0"/>
              </a:rPr>
              <a:t>]</a:t>
            </a:r>
          </a:p>
        </p:txBody>
      </p:sp>
      <p:pic>
        <p:nvPicPr>
          <p:cNvPr id="10" name="Picture 9" descr="Graphical user interface, application&#10;&#10;Description automatically generated">
            <a:extLst>
              <a:ext uri="{FF2B5EF4-FFF2-40B4-BE49-F238E27FC236}">
                <a16:creationId xmlns:a16="http://schemas.microsoft.com/office/drawing/2014/main" id="{D193279D-46F7-5244-8E50-6C6AB7E370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2850" y="5433998"/>
            <a:ext cx="2146300" cy="787400"/>
          </a:xfrm>
          <a:prstGeom prst="rect">
            <a:avLst/>
          </a:prstGeom>
        </p:spPr>
      </p:pic>
      <p:pic>
        <p:nvPicPr>
          <p:cNvPr id="12" name="Picture 11" descr="Logo, company name&#10;&#10;Description automatically generated">
            <a:extLst>
              <a:ext uri="{FF2B5EF4-FFF2-40B4-BE49-F238E27FC236}">
                <a16:creationId xmlns:a16="http://schemas.microsoft.com/office/drawing/2014/main" id="{D9FC3E91-579F-244B-8EC1-0835538276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2647" y="5465748"/>
            <a:ext cx="1676400" cy="723900"/>
          </a:xfrm>
          <a:prstGeom prst="rect">
            <a:avLst/>
          </a:prstGeom>
        </p:spPr>
      </p:pic>
    </p:spTree>
    <p:extLst>
      <p:ext uri="{BB962C8B-B14F-4D97-AF65-F5344CB8AC3E}">
        <p14:creationId xmlns:p14="http://schemas.microsoft.com/office/powerpoint/2010/main" val="1612389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5CBB5D5-B860-5849-9511-A946B99698F8}"/>
              </a:ext>
            </a:extLst>
          </p:cNvPr>
          <p:cNvSpPr>
            <a:spLocks noGrp="1"/>
          </p:cNvSpPr>
          <p:nvPr>
            <p:ph type="ftr" sz="quarter" idx="11"/>
          </p:nvPr>
        </p:nvSpPr>
        <p:spPr/>
        <p:txBody>
          <a:bodyPr/>
          <a:lstStyle/>
          <a:p>
            <a:r>
              <a:rPr lang="en-US"/>
              <a:t>CONFIDENTIAL</a:t>
            </a:r>
          </a:p>
        </p:txBody>
      </p:sp>
      <p:sp>
        <p:nvSpPr>
          <p:cNvPr id="5" name="Title 4">
            <a:extLst>
              <a:ext uri="{FF2B5EF4-FFF2-40B4-BE49-F238E27FC236}">
                <a16:creationId xmlns:a16="http://schemas.microsoft.com/office/drawing/2014/main" id="{A9F725B0-6CD4-9A40-A265-A6580CDAF665}"/>
              </a:ext>
            </a:extLst>
          </p:cNvPr>
          <p:cNvSpPr>
            <a:spLocks noGrp="1"/>
          </p:cNvSpPr>
          <p:nvPr>
            <p:ph type="title"/>
          </p:nvPr>
        </p:nvSpPr>
        <p:spPr>
          <a:xfrm>
            <a:off x="182880" y="182880"/>
            <a:ext cx="4773433" cy="763285"/>
          </a:xfrm>
        </p:spPr>
        <p:txBody>
          <a:bodyPr/>
          <a:lstStyle/>
          <a:p>
            <a:r>
              <a:rPr lang="en-US" dirty="0"/>
              <a:t>Harness-</a:t>
            </a:r>
            <a:r>
              <a:rPr lang="en-US" dirty="0" err="1"/>
              <a:t>vue</a:t>
            </a:r>
            <a:r>
              <a:rPr lang="en-US" dirty="0"/>
              <a:t>: Use example</a:t>
            </a:r>
          </a:p>
        </p:txBody>
      </p:sp>
      <p:sp>
        <p:nvSpPr>
          <p:cNvPr id="3" name="Slide Number Placeholder 2">
            <a:extLst>
              <a:ext uri="{FF2B5EF4-FFF2-40B4-BE49-F238E27FC236}">
                <a16:creationId xmlns:a16="http://schemas.microsoft.com/office/drawing/2014/main" id="{434FAE7F-738A-0C41-B8D2-C056CA378A67}"/>
              </a:ext>
            </a:extLst>
          </p:cNvPr>
          <p:cNvSpPr>
            <a:spLocks noGrp="1"/>
          </p:cNvSpPr>
          <p:nvPr>
            <p:ph type="sldNum" sz="quarter" idx="10"/>
          </p:nvPr>
        </p:nvSpPr>
        <p:spPr/>
        <p:txBody>
          <a:bodyPr/>
          <a:lstStyle/>
          <a:p>
            <a:fld id="{D4325D4D-289E-48C1-B277-2BEB492A7D19}" type="slidenum">
              <a:rPr lang="en-US" smtClean="0"/>
              <a:pPr/>
              <a:t>21</a:t>
            </a:fld>
            <a:endParaRPr lang="en-US"/>
          </a:p>
        </p:txBody>
      </p:sp>
      <p:sp>
        <p:nvSpPr>
          <p:cNvPr id="13" name="TextBox 12">
            <a:extLst>
              <a:ext uri="{FF2B5EF4-FFF2-40B4-BE49-F238E27FC236}">
                <a16:creationId xmlns:a16="http://schemas.microsoft.com/office/drawing/2014/main" id="{B4286FB0-D7CE-3A4C-83DD-9AFCC5061E04}"/>
              </a:ext>
            </a:extLst>
          </p:cNvPr>
          <p:cNvSpPr txBox="1"/>
          <p:nvPr/>
        </p:nvSpPr>
        <p:spPr>
          <a:xfrm>
            <a:off x="-43996" y="2151727"/>
            <a:ext cx="6752248" cy="2554545"/>
          </a:xfrm>
          <a:prstGeom prst="rect">
            <a:avLst/>
          </a:prstGeom>
          <a:solidFill>
            <a:schemeClr val="tx1"/>
          </a:solidFill>
        </p:spPr>
        <p:txBody>
          <a:bodyPr wrap="square">
            <a:spAutoFit/>
          </a:bodyPr>
          <a:lstStyle/>
          <a:p>
            <a:r>
              <a:rPr lang="en-US" sz="1600" dirty="0">
                <a:solidFill>
                  <a:srgbClr val="569CD6"/>
                </a:solidFill>
                <a:latin typeface="Courier"/>
              </a:rPr>
              <a:t>const</a:t>
            </a:r>
            <a:r>
              <a:rPr lang="en-US" sz="1600" dirty="0">
                <a:solidFill>
                  <a:srgbClr val="D4D4D4"/>
                </a:solidFill>
                <a:latin typeface="Courier"/>
              </a:rPr>
              <a:t> </a:t>
            </a:r>
            <a:r>
              <a:rPr lang="en-US" sz="1600" dirty="0" err="1">
                <a:solidFill>
                  <a:srgbClr val="4FC1FF"/>
                </a:solidFill>
                <a:latin typeface="Courier"/>
              </a:rPr>
              <a:t>PageComponent</a:t>
            </a:r>
            <a:r>
              <a:rPr lang="en-US" sz="1600" dirty="0">
                <a:solidFill>
                  <a:srgbClr val="D4D4D4"/>
                </a:solidFill>
                <a:latin typeface="Courier"/>
              </a:rPr>
              <a:t> = {</a:t>
            </a:r>
          </a:p>
          <a:p>
            <a:r>
              <a:rPr lang="en-US" sz="1600" dirty="0">
                <a:solidFill>
                  <a:srgbClr val="DCDCAA"/>
                </a:solidFill>
                <a:latin typeface="Courier"/>
              </a:rPr>
              <a:t>  render</a:t>
            </a:r>
            <a:r>
              <a:rPr lang="en-US" sz="1600" dirty="0">
                <a:solidFill>
                  <a:srgbClr val="D4D4D4"/>
                </a:solidFill>
                <a:latin typeface="Courier"/>
              </a:rPr>
              <a:t>() {</a:t>
            </a:r>
          </a:p>
          <a:p>
            <a:r>
              <a:rPr lang="en-US" sz="1600" dirty="0">
                <a:solidFill>
                  <a:srgbClr val="C586C0"/>
                </a:solidFill>
                <a:latin typeface="Courier"/>
              </a:rPr>
              <a:t>    return</a:t>
            </a:r>
            <a:r>
              <a:rPr lang="en-US" sz="1600" dirty="0">
                <a:solidFill>
                  <a:srgbClr val="D4D4D4"/>
                </a:solidFill>
                <a:latin typeface="Courier"/>
              </a:rPr>
              <a:t> (</a:t>
            </a:r>
          </a:p>
          <a:p>
            <a:r>
              <a:rPr lang="en-US" sz="1600" dirty="0">
                <a:solidFill>
                  <a:srgbClr val="808080"/>
                </a:solidFill>
                <a:latin typeface="Courier"/>
              </a:rPr>
              <a:t>      &lt;</a:t>
            </a:r>
            <a:r>
              <a:rPr lang="en-US" sz="1600" dirty="0">
                <a:solidFill>
                  <a:srgbClr val="569CD6"/>
                </a:solidFill>
                <a:latin typeface="Courier"/>
              </a:rPr>
              <a:t>div</a:t>
            </a:r>
            <a:r>
              <a:rPr lang="en-US" sz="1600" dirty="0">
                <a:solidFill>
                  <a:srgbClr val="808080"/>
                </a:solidFill>
                <a:latin typeface="Courier"/>
              </a:rPr>
              <a:t>&gt;</a:t>
            </a:r>
            <a:endParaRPr lang="en-US" sz="1600" dirty="0">
              <a:solidFill>
                <a:srgbClr val="D4D4D4"/>
              </a:solidFill>
              <a:latin typeface="Courier"/>
            </a:endParaRPr>
          </a:p>
          <a:p>
            <a:r>
              <a:rPr lang="en-US" sz="1600" dirty="0">
                <a:solidFill>
                  <a:srgbClr val="808080"/>
                </a:solidFill>
                <a:latin typeface="Courier"/>
              </a:rPr>
              <a:t>        &lt;</a:t>
            </a:r>
            <a:r>
              <a:rPr lang="en-US" sz="1600" dirty="0" err="1">
                <a:solidFill>
                  <a:srgbClr val="4EC9B0"/>
                </a:solidFill>
                <a:latin typeface="Courier"/>
              </a:rPr>
              <a:t>HarnessUiInput</a:t>
            </a:r>
            <a:r>
              <a:rPr lang="en-US" sz="1600" dirty="0">
                <a:solidFill>
                  <a:srgbClr val="D4D4D4"/>
                </a:solidFill>
                <a:latin typeface="Courier"/>
              </a:rPr>
              <a:t> </a:t>
            </a:r>
            <a:r>
              <a:rPr lang="en-US" sz="1600" dirty="0">
                <a:solidFill>
                  <a:srgbClr val="9CDCFE"/>
                </a:solidFill>
                <a:latin typeface="Courier"/>
              </a:rPr>
              <a:t>filter</a:t>
            </a:r>
            <a:r>
              <a:rPr lang="en-US" sz="1600" dirty="0">
                <a:solidFill>
                  <a:srgbClr val="D4D4D4"/>
                </a:solidFill>
                <a:latin typeface="Courier"/>
              </a:rPr>
              <a:t>=</a:t>
            </a:r>
            <a:r>
              <a:rPr lang="en-US" sz="1600" dirty="0">
                <a:solidFill>
                  <a:srgbClr val="569CD6"/>
                </a:solidFill>
                <a:latin typeface="Courier"/>
              </a:rPr>
              <a:t>{</a:t>
            </a:r>
            <a:r>
              <a:rPr lang="en-US" sz="1600" dirty="0">
                <a:solidFill>
                  <a:srgbClr val="D4D4D4"/>
                </a:solidFill>
                <a:latin typeface="Courier"/>
              </a:rPr>
              <a:t>{</a:t>
            </a:r>
            <a:r>
              <a:rPr lang="en-US" sz="1600" dirty="0">
                <a:solidFill>
                  <a:srgbClr val="9CDCFE"/>
                </a:solidFill>
                <a:latin typeface="Courier"/>
              </a:rPr>
              <a:t>key:</a:t>
            </a:r>
            <a:r>
              <a:rPr lang="en-US" sz="1600" dirty="0">
                <a:solidFill>
                  <a:srgbClr val="D4D4D4"/>
                </a:solidFill>
                <a:latin typeface="Courier"/>
              </a:rPr>
              <a:t> </a:t>
            </a:r>
            <a:r>
              <a:rPr lang="en-US" sz="1600" dirty="0">
                <a:solidFill>
                  <a:srgbClr val="CE9178"/>
                </a:solidFill>
                <a:latin typeface="Courier"/>
              </a:rPr>
              <a:t>'</a:t>
            </a:r>
            <a:r>
              <a:rPr lang="en-US" sz="1600" dirty="0" err="1">
                <a:solidFill>
                  <a:srgbClr val="CE9178"/>
                </a:solidFill>
                <a:latin typeface="Courier"/>
              </a:rPr>
              <a:t>maxAge</a:t>
            </a:r>
            <a:r>
              <a:rPr lang="en-US" sz="1600" dirty="0">
                <a:solidFill>
                  <a:srgbClr val="CE9178"/>
                </a:solidFill>
                <a:latin typeface="Courier"/>
              </a:rPr>
              <a:t>'</a:t>
            </a:r>
            <a:r>
              <a:rPr lang="en-US" sz="1600" dirty="0">
                <a:solidFill>
                  <a:srgbClr val="D4D4D4"/>
                </a:solidFill>
                <a:latin typeface="Courier"/>
              </a:rPr>
              <a:t>}</a:t>
            </a:r>
            <a:r>
              <a:rPr lang="en-US" sz="1600" dirty="0">
                <a:solidFill>
                  <a:srgbClr val="569CD6"/>
                </a:solidFill>
                <a:latin typeface="Courier"/>
              </a:rPr>
              <a:t>}</a:t>
            </a:r>
            <a:r>
              <a:rPr lang="en-US" sz="1600" dirty="0">
                <a:solidFill>
                  <a:srgbClr val="D4D4D4"/>
                </a:solidFill>
                <a:latin typeface="Courier"/>
              </a:rPr>
              <a:t> </a:t>
            </a:r>
            <a:r>
              <a:rPr lang="en-US" sz="1600" dirty="0">
                <a:solidFill>
                  <a:srgbClr val="808080"/>
                </a:solidFill>
                <a:latin typeface="Courier"/>
              </a:rPr>
              <a:t>/&gt;</a:t>
            </a:r>
            <a:endParaRPr lang="en-US" sz="1600" dirty="0">
              <a:solidFill>
                <a:srgbClr val="D4D4D4"/>
              </a:solidFill>
              <a:latin typeface="Courier"/>
            </a:endParaRPr>
          </a:p>
          <a:p>
            <a:r>
              <a:rPr lang="en-US" sz="1600" dirty="0">
                <a:solidFill>
                  <a:srgbClr val="808080"/>
                </a:solidFill>
                <a:latin typeface="Courier"/>
              </a:rPr>
              <a:t>        &lt;</a:t>
            </a:r>
            <a:r>
              <a:rPr lang="en-US" sz="1600" dirty="0">
                <a:solidFill>
                  <a:srgbClr val="4EC9B0"/>
                </a:solidFill>
                <a:latin typeface="Courier"/>
              </a:rPr>
              <a:t>Chart</a:t>
            </a:r>
            <a:r>
              <a:rPr lang="en-US" sz="1600" dirty="0">
                <a:solidFill>
                  <a:srgbClr val="D4D4D4"/>
                </a:solidFill>
                <a:latin typeface="Courier"/>
              </a:rPr>
              <a:t> </a:t>
            </a:r>
            <a:r>
              <a:rPr lang="en-US" sz="1600" dirty="0">
                <a:solidFill>
                  <a:srgbClr val="808080"/>
                </a:solidFill>
                <a:latin typeface="Courier"/>
              </a:rPr>
              <a:t>/&gt;</a:t>
            </a:r>
            <a:endParaRPr lang="en-US" sz="1600" dirty="0">
              <a:solidFill>
                <a:srgbClr val="D4D4D4"/>
              </a:solidFill>
              <a:latin typeface="Courier"/>
            </a:endParaRPr>
          </a:p>
          <a:p>
            <a:r>
              <a:rPr lang="en-US" sz="1600" dirty="0">
                <a:solidFill>
                  <a:srgbClr val="808080"/>
                </a:solidFill>
                <a:latin typeface="Courier"/>
              </a:rPr>
              <a:t>      &lt;/</a:t>
            </a:r>
            <a:r>
              <a:rPr lang="en-US" sz="1600" dirty="0">
                <a:solidFill>
                  <a:srgbClr val="569CD6"/>
                </a:solidFill>
                <a:latin typeface="Courier"/>
              </a:rPr>
              <a:t>div</a:t>
            </a:r>
            <a:r>
              <a:rPr lang="en-US" sz="1600" dirty="0">
                <a:solidFill>
                  <a:srgbClr val="808080"/>
                </a:solidFill>
                <a:latin typeface="Courier"/>
              </a:rPr>
              <a:t>&gt;</a:t>
            </a:r>
            <a:endParaRPr lang="en-US" sz="1600" dirty="0">
              <a:solidFill>
                <a:srgbClr val="D4D4D4"/>
              </a:solidFill>
              <a:latin typeface="Courier"/>
            </a:endParaRPr>
          </a:p>
          <a:p>
            <a:r>
              <a:rPr lang="en-US" sz="1600" dirty="0">
                <a:solidFill>
                  <a:srgbClr val="D4D4D4"/>
                </a:solidFill>
                <a:latin typeface="Courier"/>
              </a:rPr>
              <a:t>    )</a:t>
            </a:r>
          </a:p>
          <a:p>
            <a:r>
              <a:rPr lang="en-US" sz="1600" dirty="0">
                <a:solidFill>
                  <a:srgbClr val="D4D4D4"/>
                </a:solidFill>
                <a:latin typeface="Courier"/>
              </a:rPr>
              <a:t>  }</a:t>
            </a:r>
          </a:p>
          <a:p>
            <a:r>
              <a:rPr lang="en-US" sz="1600" dirty="0">
                <a:solidFill>
                  <a:srgbClr val="D4D4D4"/>
                </a:solidFill>
                <a:latin typeface="Courier"/>
              </a:rPr>
              <a:t>}</a:t>
            </a:r>
          </a:p>
        </p:txBody>
      </p:sp>
      <p:sp>
        <p:nvSpPr>
          <p:cNvPr id="6" name="TextBox 5">
            <a:extLst>
              <a:ext uri="{FF2B5EF4-FFF2-40B4-BE49-F238E27FC236}">
                <a16:creationId xmlns:a16="http://schemas.microsoft.com/office/drawing/2014/main" id="{EAE73BFE-525F-D24C-9C0F-66186578BD3B}"/>
              </a:ext>
            </a:extLst>
          </p:cNvPr>
          <p:cNvSpPr txBox="1"/>
          <p:nvPr/>
        </p:nvSpPr>
        <p:spPr>
          <a:xfrm>
            <a:off x="6864626" y="1490312"/>
            <a:ext cx="5327374" cy="4031873"/>
          </a:xfrm>
          <a:prstGeom prst="rect">
            <a:avLst/>
          </a:prstGeom>
          <a:solidFill>
            <a:schemeClr val="tx1"/>
          </a:solidFill>
        </p:spPr>
        <p:txBody>
          <a:bodyPr wrap="square" rtlCol="0">
            <a:spAutoFit/>
          </a:bodyPr>
          <a:lstStyle/>
          <a:p>
            <a:r>
              <a:rPr lang="en-US" sz="1600" dirty="0">
                <a:solidFill>
                  <a:srgbClr val="808080"/>
                </a:solidFill>
                <a:latin typeface="Courier"/>
              </a:rPr>
              <a:t>&lt;</a:t>
            </a:r>
            <a:r>
              <a:rPr lang="en-US" sz="1600" dirty="0">
                <a:solidFill>
                  <a:srgbClr val="569CD6"/>
                </a:solidFill>
                <a:latin typeface="Courier"/>
              </a:rPr>
              <a:t>template</a:t>
            </a:r>
            <a:r>
              <a:rPr lang="en-US" sz="1600" dirty="0">
                <a:solidFill>
                  <a:srgbClr val="808080"/>
                </a:solidFill>
                <a:latin typeface="Courier"/>
              </a:rPr>
              <a:t>&gt;</a:t>
            </a:r>
            <a:endParaRPr lang="en-US" sz="1600" dirty="0">
              <a:solidFill>
                <a:srgbClr val="D4D4D4"/>
              </a:solidFill>
              <a:latin typeface="Courier"/>
            </a:endParaRPr>
          </a:p>
          <a:p>
            <a:r>
              <a:rPr lang="en-US" sz="1600" dirty="0">
                <a:solidFill>
                  <a:srgbClr val="808080"/>
                </a:solidFill>
                <a:latin typeface="Courier"/>
              </a:rPr>
              <a:t>  &lt;</a:t>
            </a:r>
            <a:r>
              <a:rPr lang="en-US" sz="1600" dirty="0">
                <a:solidFill>
                  <a:srgbClr val="569CD6"/>
                </a:solidFill>
                <a:latin typeface="Courier"/>
              </a:rPr>
              <a:t>div</a:t>
            </a:r>
            <a:r>
              <a:rPr lang="en-US" sz="1600" dirty="0">
                <a:solidFill>
                  <a:srgbClr val="808080"/>
                </a:solidFill>
                <a:latin typeface="Courier"/>
              </a:rPr>
              <a:t>&gt;</a:t>
            </a:r>
            <a:endParaRPr lang="en-US" sz="1600" dirty="0">
              <a:solidFill>
                <a:srgbClr val="D4D4D4"/>
              </a:solidFill>
              <a:latin typeface="Courier"/>
            </a:endParaRPr>
          </a:p>
          <a:p>
            <a:r>
              <a:rPr lang="en-US" sz="1600" dirty="0">
                <a:solidFill>
                  <a:srgbClr val="808080"/>
                </a:solidFill>
                <a:latin typeface="Courier"/>
              </a:rPr>
              <a:t>    &lt;</a:t>
            </a:r>
            <a:r>
              <a:rPr lang="en-US" sz="1600" dirty="0">
                <a:solidFill>
                  <a:srgbClr val="569CD6"/>
                </a:solidFill>
                <a:latin typeface="Courier"/>
              </a:rPr>
              <a:t>h1</a:t>
            </a:r>
            <a:r>
              <a:rPr lang="en-US" sz="1600" dirty="0">
                <a:solidFill>
                  <a:srgbClr val="808080"/>
                </a:solidFill>
                <a:latin typeface="Courier"/>
              </a:rPr>
              <a:t>&gt;</a:t>
            </a:r>
            <a:r>
              <a:rPr lang="en-US" sz="1600" dirty="0">
                <a:solidFill>
                  <a:srgbClr val="D4D4D4"/>
                </a:solidFill>
                <a:latin typeface="Courier"/>
              </a:rPr>
              <a:t>Count: {{ </a:t>
            </a:r>
            <a:r>
              <a:rPr lang="en-US" sz="1600" dirty="0">
                <a:solidFill>
                  <a:srgbClr val="9CDCFE"/>
                </a:solidFill>
                <a:latin typeface="Courier"/>
              </a:rPr>
              <a:t>count</a:t>
            </a:r>
            <a:r>
              <a:rPr lang="en-US" sz="1600" dirty="0">
                <a:solidFill>
                  <a:srgbClr val="D4D4D4"/>
                </a:solidFill>
                <a:latin typeface="Courier"/>
              </a:rPr>
              <a:t> }}</a:t>
            </a:r>
            <a:r>
              <a:rPr lang="en-US" sz="1600" dirty="0">
                <a:solidFill>
                  <a:srgbClr val="808080"/>
                </a:solidFill>
                <a:latin typeface="Courier"/>
              </a:rPr>
              <a:t>&lt;/</a:t>
            </a:r>
            <a:r>
              <a:rPr lang="en-US" sz="1600" dirty="0">
                <a:solidFill>
                  <a:srgbClr val="569CD6"/>
                </a:solidFill>
                <a:latin typeface="Courier"/>
              </a:rPr>
              <a:t>h1</a:t>
            </a:r>
            <a:r>
              <a:rPr lang="en-US" sz="1600" dirty="0">
                <a:solidFill>
                  <a:srgbClr val="808080"/>
                </a:solidFill>
                <a:latin typeface="Courier"/>
              </a:rPr>
              <a:t>&gt;</a:t>
            </a:r>
            <a:endParaRPr lang="en-US" sz="1600" dirty="0">
              <a:solidFill>
                <a:srgbClr val="D4D4D4"/>
              </a:solidFill>
              <a:latin typeface="Courier"/>
            </a:endParaRPr>
          </a:p>
          <a:p>
            <a:r>
              <a:rPr lang="en-US" sz="1600" dirty="0">
                <a:solidFill>
                  <a:srgbClr val="808080"/>
                </a:solidFill>
                <a:latin typeface="Courier"/>
              </a:rPr>
              <a:t>  &lt;/</a:t>
            </a:r>
            <a:r>
              <a:rPr lang="en-US" sz="1600" dirty="0">
                <a:solidFill>
                  <a:srgbClr val="569CD6"/>
                </a:solidFill>
                <a:latin typeface="Courier"/>
              </a:rPr>
              <a:t>div</a:t>
            </a:r>
            <a:r>
              <a:rPr lang="en-US" sz="1600" dirty="0">
                <a:solidFill>
                  <a:srgbClr val="808080"/>
                </a:solidFill>
                <a:latin typeface="Courier"/>
              </a:rPr>
              <a:t>&gt;</a:t>
            </a:r>
            <a:endParaRPr lang="en-US" sz="1600" dirty="0">
              <a:solidFill>
                <a:srgbClr val="D4D4D4"/>
              </a:solidFill>
              <a:latin typeface="Courier"/>
            </a:endParaRPr>
          </a:p>
          <a:p>
            <a:r>
              <a:rPr lang="en-US" sz="1600" dirty="0">
                <a:solidFill>
                  <a:srgbClr val="808080"/>
                </a:solidFill>
                <a:latin typeface="Courier"/>
              </a:rPr>
              <a:t>&lt;/</a:t>
            </a:r>
            <a:r>
              <a:rPr lang="en-US" sz="1600" dirty="0">
                <a:solidFill>
                  <a:srgbClr val="569CD6"/>
                </a:solidFill>
                <a:latin typeface="Courier"/>
              </a:rPr>
              <a:t>template</a:t>
            </a:r>
            <a:r>
              <a:rPr lang="en-US" sz="1600" dirty="0">
                <a:solidFill>
                  <a:srgbClr val="808080"/>
                </a:solidFill>
                <a:latin typeface="Courier"/>
              </a:rPr>
              <a:t>&gt;</a:t>
            </a:r>
            <a:endParaRPr lang="en-US" sz="1600" dirty="0">
              <a:solidFill>
                <a:srgbClr val="D4D4D4"/>
              </a:solidFill>
              <a:latin typeface="Courier"/>
            </a:endParaRPr>
          </a:p>
          <a:p>
            <a:br>
              <a:rPr lang="en-US" sz="1600" dirty="0">
                <a:solidFill>
                  <a:srgbClr val="D4D4D4"/>
                </a:solidFill>
                <a:latin typeface="Courier"/>
              </a:rPr>
            </a:br>
            <a:r>
              <a:rPr lang="en-US" sz="1600" dirty="0">
                <a:solidFill>
                  <a:srgbClr val="808080"/>
                </a:solidFill>
                <a:latin typeface="Courier"/>
              </a:rPr>
              <a:t>&lt;</a:t>
            </a:r>
            <a:r>
              <a:rPr lang="en-US" sz="1600" dirty="0">
                <a:solidFill>
                  <a:srgbClr val="569CD6"/>
                </a:solidFill>
                <a:latin typeface="Courier"/>
              </a:rPr>
              <a:t>script</a:t>
            </a:r>
            <a:r>
              <a:rPr lang="en-US" sz="1600" dirty="0">
                <a:solidFill>
                  <a:srgbClr val="808080"/>
                </a:solidFill>
                <a:latin typeface="Courier"/>
              </a:rPr>
              <a:t>&gt;</a:t>
            </a:r>
            <a:endParaRPr lang="en-US" sz="1600" dirty="0">
              <a:solidFill>
                <a:srgbClr val="D4D4D4"/>
              </a:solidFill>
              <a:latin typeface="Courier"/>
            </a:endParaRPr>
          </a:p>
          <a:p>
            <a:r>
              <a:rPr lang="en-US" sz="1600" dirty="0">
                <a:solidFill>
                  <a:srgbClr val="C586C0"/>
                </a:solidFill>
                <a:latin typeface="Courier"/>
              </a:rPr>
              <a:t>  export</a:t>
            </a:r>
            <a:r>
              <a:rPr lang="en-US" sz="1600" dirty="0">
                <a:solidFill>
                  <a:srgbClr val="D4D4D4"/>
                </a:solidFill>
                <a:latin typeface="Courier"/>
              </a:rPr>
              <a:t> </a:t>
            </a:r>
            <a:r>
              <a:rPr lang="en-US" sz="1600" dirty="0">
                <a:solidFill>
                  <a:srgbClr val="C586C0"/>
                </a:solidFill>
                <a:latin typeface="Courier"/>
              </a:rPr>
              <a:t>default</a:t>
            </a:r>
            <a:r>
              <a:rPr lang="en-US" sz="1600" dirty="0">
                <a:solidFill>
                  <a:srgbClr val="D4D4D4"/>
                </a:solidFill>
                <a:latin typeface="Courier"/>
              </a:rPr>
              <a:t> {</a:t>
            </a:r>
          </a:p>
          <a:p>
            <a:r>
              <a:rPr lang="en-US" sz="1600" dirty="0">
                <a:solidFill>
                  <a:srgbClr val="9CDCFE"/>
                </a:solidFill>
                <a:latin typeface="Courier"/>
              </a:rPr>
              <a:t>    name:</a:t>
            </a:r>
            <a:r>
              <a:rPr lang="en-US" sz="1600" dirty="0">
                <a:solidFill>
                  <a:srgbClr val="D4D4D4"/>
                </a:solidFill>
                <a:latin typeface="Courier"/>
              </a:rPr>
              <a:t> </a:t>
            </a:r>
            <a:r>
              <a:rPr lang="en-US" sz="1600" dirty="0">
                <a:solidFill>
                  <a:srgbClr val="CE9178"/>
                </a:solidFill>
                <a:latin typeface="Courier"/>
              </a:rPr>
              <a:t>'Chart'</a:t>
            </a:r>
            <a:r>
              <a:rPr lang="en-US" sz="1600" dirty="0">
                <a:solidFill>
                  <a:srgbClr val="D4D4D4"/>
                </a:solidFill>
                <a:latin typeface="Courier"/>
              </a:rPr>
              <a:t>,</a:t>
            </a:r>
          </a:p>
          <a:p>
            <a:r>
              <a:rPr lang="en-US" sz="1600" dirty="0">
                <a:solidFill>
                  <a:srgbClr val="9CDCFE"/>
                </a:solidFill>
                <a:latin typeface="Courier"/>
              </a:rPr>
              <a:t>    computed:</a:t>
            </a:r>
            <a:r>
              <a:rPr lang="en-US" sz="1600" dirty="0">
                <a:solidFill>
                  <a:srgbClr val="D4D4D4"/>
                </a:solidFill>
                <a:latin typeface="Courier"/>
              </a:rPr>
              <a:t> {</a:t>
            </a:r>
          </a:p>
          <a:p>
            <a:r>
              <a:rPr lang="en-US" sz="1600" dirty="0">
                <a:solidFill>
                  <a:srgbClr val="DCDCAA"/>
                </a:solidFill>
                <a:latin typeface="Courier"/>
              </a:rPr>
              <a:t>      count</a:t>
            </a:r>
            <a:r>
              <a:rPr lang="en-US" sz="1600" dirty="0">
                <a:solidFill>
                  <a:srgbClr val="D4D4D4"/>
                </a:solidFill>
                <a:latin typeface="Courier"/>
              </a:rPr>
              <a:t> () {</a:t>
            </a:r>
          </a:p>
          <a:p>
            <a:r>
              <a:rPr lang="en-US" sz="1600" dirty="0">
                <a:solidFill>
                  <a:srgbClr val="C586C0"/>
                </a:solidFill>
                <a:latin typeface="Courier"/>
              </a:rPr>
              <a:t>        return</a:t>
            </a:r>
            <a:r>
              <a:rPr lang="en-US" sz="1600" dirty="0">
                <a:solidFill>
                  <a:srgbClr val="D4D4D4"/>
                </a:solidFill>
                <a:latin typeface="Courier"/>
              </a:rPr>
              <a:t> </a:t>
            </a:r>
            <a:r>
              <a:rPr lang="en-US" sz="1600" dirty="0" err="1">
                <a:solidFill>
                  <a:srgbClr val="569CD6"/>
                </a:solidFill>
                <a:latin typeface="Courier"/>
              </a:rPr>
              <a:t>this</a:t>
            </a:r>
            <a:r>
              <a:rPr lang="en-US" sz="1600" dirty="0" err="1">
                <a:solidFill>
                  <a:srgbClr val="D4D4D4"/>
                </a:solidFill>
                <a:latin typeface="Courier"/>
              </a:rPr>
              <a:t>.</a:t>
            </a:r>
            <a:r>
              <a:rPr lang="en-US" sz="1600" dirty="0" err="1">
                <a:solidFill>
                  <a:srgbClr val="DCDCAA"/>
                </a:solidFill>
                <a:latin typeface="Courier"/>
              </a:rPr>
              <a:t>getChartData</a:t>
            </a:r>
            <a:r>
              <a:rPr lang="en-US" sz="1600" dirty="0">
                <a:solidFill>
                  <a:srgbClr val="D4D4D4"/>
                </a:solidFill>
                <a:latin typeface="Courier"/>
              </a:rPr>
              <a:t>(</a:t>
            </a:r>
            <a:r>
              <a:rPr lang="en-US" sz="1600" dirty="0">
                <a:solidFill>
                  <a:srgbClr val="CE9178"/>
                </a:solidFill>
                <a:latin typeface="Courier"/>
              </a:rPr>
              <a:t>'count'</a:t>
            </a:r>
            <a:r>
              <a:rPr lang="en-US" sz="1600" dirty="0">
                <a:solidFill>
                  <a:srgbClr val="D4D4D4"/>
                </a:solidFill>
                <a:latin typeface="Courier"/>
              </a:rPr>
              <a:t>)</a:t>
            </a:r>
          </a:p>
          <a:p>
            <a:r>
              <a:rPr lang="en-US" sz="1600" dirty="0">
                <a:solidFill>
                  <a:srgbClr val="D4D4D4"/>
                </a:solidFill>
                <a:latin typeface="Courier"/>
              </a:rPr>
              <a:t>      }</a:t>
            </a:r>
          </a:p>
          <a:p>
            <a:r>
              <a:rPr lang="en-US" sz="1600" dirty="0">
                <a:solidFill>
                  <a:srgbClr val="D4D4D4"/>
                </a:solidFill>
                <a:latin typeface="Courier"/>
              </a:rPr>
              <a:t>    }</a:t>
            </a:r>
          </a:p>
          <a:p>
            <a:r>
              <a:rPr lang="en-US" sz="1600" dirty="0">
                <a:solidFill>
                  <a:srgbClr val="D4D4D4"/>
                </a:solidFill>
                <a:latin typeface="Courier"/>
              </a:rPr>
              <a:t>  }</a:t>
            </a:r>
          </a:p>
          <a:p>
            <a:r>
              <a:rPr lang="en-US" sz="1600" dirty="0">
                <a:solidFill>
                  <a:srgbClr val="808080"/>
                </a:solidFill>
                <a:latin typeface="Courier"/>
              </a:rPr>
              <a:t>&lt;/</a:t>
            </a:r>
            <a:r>
              <a:rPr lang="en-US" sz="1600" dirty="0">
                <a:solidFill>
                  <a:srgbClr val="569CD6"/>
                </a:solidFill>
                <a:latin typeface="Courier"/>
              </a:rPr>
              <a:t>script</a:t>
            </a:r>
            <a:r>
              <a:rPr lang="en-US" sz="1600" dirty="0">
                <a:solidFill>
                  <a:srgbClr val="808080"/>
                </a:solidFill>
                <a:latin typeface="Courier"/>
              </a:rPr>
              <a:t>&gt;</a:t>
            </a:r>
            <a:endParaRPr lang="en-US" sz="1600" dirty="0">
              <a:solidFill>
                <a:srgbClr val="D4D4D4"/>
              </a:solidFill>
              <a:latin typeface="Courier"/>
            </a:endParaRPr>
          </a:p>
        </p:txBody>
      </p:sp>
      <p:sp>
        <p:nvSpPr>
          <p:cNvPr id="7" name="TextBox 6">
            <a:extLst>
              <a:ext uri="{FF2B5EF4-FFF2-40B4-BE49-F238E27FC236}">
                <a16:creationId xmlns:a16="http://schemas.microsoft.com/office/drawing/2014/main" id="{C08ECEA4-C04A-E14F-BD97-0141BA1CB46D}"/>
              </a:ext>
            </a:extLst>
          </p:cNvPr>
          <p:cNvSpPr txBox="1"/>
          <p:nvPr/>
        </p:nvSpPr>
        <p:spPr>
          <a:xfrm>
            <a:off x="7010400" y="1046921"/>
            <a:ext cx="1184940" cy="369332"/>
          </a:xfrm>
          <a:prstGeom prst="rect">
            <a:avLst/>
          </a:prstGeom>
          <a:noFill/>
        </p:spPr>
        <p:txBody>
          <a:bodyPr wrap="none" rtlCol="0">
            <a:spAutoFit/>
          </a:bodyPr>
          <a:lstStyle/>
          <a:p>
            <a:r>
              <a:rPr lang="en-US"/>
              <a:t>Chart.vue</a:t>
            </a:r>
          </a:p>
        </p:txBody>
      </p:sp>
      <p:sp>
        <p:nvSpPr>
          <p:cNvPr id="2" name="TextBox 1">
            <a:extLst>
              <a:ext uri="{FF2B5EF4-FFF2-40B4-BE49-F238E27FC236}">
                <a16:creationId xmlns:a16="http://schemas.microsoft.com/office/drawing/2014/main" id="{849209C6-A227-3443-A01E-D3E878378070}"/>
              </a:ext>
            </a:extLst>
          </p:cNvPr>
          <p:cNvSpPr txBox="1"/>
          <p:nvPr/>
        </p:nvSpPr>
        <p:spPr>
          <a:xfrm>
            <a:off x="649358" y="4875854"/>
            <a:ext cx="4956312" cy="646331"/>
          </a:xfrm>
          <a:prstGeom prst="rect">
            <a:avLst/>
          </a:prstGeom>
          <a:noFill/>
        </p:spPr>
        <p:txBody>
          <a:bodyPr wrap="square" rtlCol="0">
            <a:spAutoFit/>
          </a:bodyPr>
          <a:lstStyle/>
          <a:p>
            <a:r>
              <a:rPr lang="en-US" dirty="0" err="1">
                <a:solidFill>
                  <a:srgbClr val="4EC9B0"/>
                </a:solidFill>
                <a:latin typeface="SF Mono" panose="020B0009000002000000" pitchFamily="49" charset="0"/>
              </a:rPr>
              <a:t>HarnessUiInput</a:t>
            </a:r>
            <a:r>
              <a:rPr lang="en-US" dirty="0">
                <a:latin typeface="Courier" pitchFamily="2" charset="0"/>
              </a:rPr>
              <a:t> is an Input that calls </a:t>
            </a:r>
            <a:r>
              <a:rPr lang="en-US" dirty="0" err="1">
                <a:solidFill>
                  <a:schemeClr val="tx1">
                    <a:lumMod val="50000"/>
                    <a:lumOff val="50000"/>
                  </a:schemeClr>
                </a:solidFill>
                <a:latin typeface="Courier" pitchFamily="2" charset="0"/>
              </a:rPr>
              <a:t>this.</a:t>
            </a:r>
            <a:r>
              <a:rPr lang="en-US" dirty="0" err="1">
                <a:solidFill>
                  <a:srgbClr val="7030A0"/>
                </a:solidFill>
                <a:latin typeface="Courier" pitchFamily="2" charset="0"/>
              </a:rPr>
              <a:t>setFilter</a:t>
            </a:r>
            <a:r>
              <a:rPr lang="en-US" dirty="0">
                <a:solidFill>
                  <a:srgbClr val="7030A0"/>
                </a:solidFill>
                <a:latin typeface="Courier" pitchFamily="2" charset="0"/>
              </a:rPr>
              <a:t>(value)</a:t>
            </a:r>
            <a:endParaRPr lang="en-US" dirty="0">
              <a:solidFill>
                <a:srgbClr val="7030A0"/>
              </a:solidFill>
            </a:endParaRPr>
          </a:p>
        </p:txBody>
      </p:sp>
      <p:sp>
        <p:nvSpPr>
          <p:cNvPr id="10" name="TextBox 9">
            <a:extLst>
              <a:ext uri="{FF2B5EF4-FFF2-40B4-BE49-F238E27FC236}">
                <a16:creationId xmlns:a16="http://schemas.microsoft.com/office/drawing/2014/main" id="{E7BF9128-ECB8-0742-803D-5445E2F1A963}"/>
              </a:ext>
            </a:extLst>
          </p:cNvPr>
          <p:cNvSpPr txBox="1"/>
          <p:nvPr/>
        </p:nvSpPr>
        <p:spPr>
          <a:xfrm>
            <a:off x="7414591" y="5693191"/>
            <a:ext cx="4227443" cy="646331"/>
          </a:xfrm>
          <a:prstGeom prst="rect">
            <a:avLst/>
          </a:prstGeom>
          <a:solidFill>
            <a:schemeClr val="bg1"/>
          </a:solidFill>
        </p:spPr>
        <p:txBody>
          <a:bodyPr wrap="square" rtlCol="0">
            <a:spAutoFit/>
          </a:bodyPr>
          <a:lstStyle/>
          <a:p>
            <a:r>
              <a:rPr lang="en-US" dirty="0" err="1">
                <a:solidFill>
                  <a:srgbClr val="7030A0"/>
                </a:solidFill>
                <a:latin typeface="Courier" pitchFamily="2" charset="0"/>
              </a:rPr>
              <a:t>this.getChartData</a:t>
            </a:r>
            <a:r>
              <a:rPr lang="en-US" dirty="0">
                <a:solidFill>
                  <a:srgbClr val="7030A0"/>
                </a:solidFill>
                <a:latin typeface="Courier" pitchFamily="2" charset="0"/>
              </a:rPr>
              <a:t>()</a:t>
            </a:r>
            <a:r>
              <a:rPr lang="en-US" dirty="0">
                <a:latin typeface="Courier" pitchFamily="2" charset="0"/>
              </a:rPr>
              <a:t> </a:t>
            </a:r>
            <a:r>
              <a:rPr lang="en-US" dirty="0"/>
              <a:t>is a function </a:t>
            </a:r>
            <a:br>
              <a:rPr lang="en-US" dirty="0"/>
            </a:br>
            <a:r>
              <a:rPr lang="en-US" dirty="0"/>
              <a:t>made available by Harness</a:t>
            </a:r>
          </a:p>
        </p:txBody>
      </p:sp>
    </p:spTree>
    <p:extLst>
      <p:ext uri="{BB962C8B-B14F-4D97-AF65-F5344CB8AC3E}">
        <p14:creationId xmlns:p14="http://schemas.microsoft.com/office/powerpoint/2010/main" val="167167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59521-5DA2-ED45-B437-8DA6B5BE9F9C}"/>
              </a:ext>
            </a:extLst>
          </p:cNvPr>
          <p:cNvSpPr>
            <a:spLocks noGrp="1"/>
          </p:cNvSpPr>
          <p:nvPr>
            <p:ph type="title"/>
          </p:nvPr>
        </p:nvSpPr>
        <p:spPr/>
        <p:txBody>
          <a:bodyPr/>
          <a:lstStyle/>
          <a:p>
            <a:r>
              <a:rPr lang="en-US" dirty="0"/>
              <a:t>UI/UX problem solving</a:t>
            </a:r>
          </a:p>
        </p:txBody>
      </p:sp>
      <p:pic>
        <p:nvPicPr>
          <p:cNvPr id="5" name="Picture 5" descr="A picture containing graphical user interface&#10;&#10;Description automatically generated">
            <a:extLst>
              <a:ext uri="{FF2B5EF4-FFF2-40B4-BE49-F238E27FC236}">
                <a16:creationId xmlns:a16="http://schemas.microsoft.com/office/drawing/2014/main" id="{0E21980B-A15C-0848-90E8-E13A580629B5}"/>
              </a:ext>
            </a:extLst>
          </p:cNvPr>
          <p:cNvPicPr>
            <a:picLocks noGrp="1" noChangeAspect="1"/>
          </p:cNvPicPr>
          <p:nvPr>
            <p:ph idx="1"/>
          </p:nvPr>
        </p:nvPicPr>
        <p:blipFill>
          <a:blip r:embed="rId3"/>
          <a:stretch>
            <a:fillRect/>
          </a:stretch>
        </p:blipFill>
        <p:spPr>
          <a:xfrm>
            <a:off x="1898025" y="1725388"/>
            <a:ext cx="4146252" cy="4142110"/>
          </a:xfrm>
          <a:prstGeom prst="rect">
            <a:avLst/>
          </a:prstGeom>
        </p:spPr>
      </p:pic>
      <p:pic>
        <p:nvPicPr>
          <p:cNvPr id="6" name="Picture 6">
            <a:extLst>
              <a:ext uri="{FF2B5EF4-FFF2-40B4-BE49-F238E27FC236}">
                <a16:creationId xmlns:a16="http://schemas.microsoft.com/office/drawing/2014/main" id="{850FB2AE-EDC9-D04D-9FD0-789F0DE9DAD8}"/>
              </a:ext>
            </a:extLst>
          </p:cNvPr>
          <p:cNvPicPr>
            <a:picLocks noChangeAspect="1"/>
          </p:cNvPicPr>
          <p:nvPr/>
        </p:nvPicPr>
        <p:blipFill rotWithShape="1">
          <a:blip r:embed="rId4"/>
          <a:srcRect l="48211" t="10190"/>
          <a:stretch/>
        </p:blipFill>
        <p:spPr>
          <a:xfrm>
            <a:off x="6265165" y="1828800"/>
            <a:ext cx="4028811" cy="3922312"/>
          </a:xfrm>
          <a:prstGeom prst="rect">
            <a:avLst/>
          </a:prstGeom>
        </p:spPr>
      </p:pic>
      <p:sp>
        <p:nvSpPr>
          <p:cNvPr id="7" name="TextBox 6">
            <a:extLst>
              <a:ext uri="{FF2B5EF4-FFF2-40B4-BE49-F238E27FC236}">
                <a16:creationId xmlns:a16="http://schemas.microsoft.com/office/drawing/2014/main" id="{E0BFFF35-5C2A-9446-8FB2-F49F3D0EEF6C}"/>
              </a:ext>
            </a:extLst>
          </p:cNvPr>
          <p:cNvSpPr txBox="1"/>
          <p:nvPr/>
        </p:nvSpPr>
        <p:spPr>
          <a:xfrm>
            <a:off x="1661159" y="1356056"/>
            <a:ext cx="1428596" cy="369332"/>
          </a:xfrm>
          <a:prstGeom prst="rect">
            <a:avLst/>
          </a:prstGeom>
          <a:noFill/>
        </p:spPr>
        <p:txBody>
          <a:bodyPr wrap="none" rtlCol="0">
            <a:spAutoFit/>
          </a:bodyPr>
          <a:lstStyle/>
          <a:p>
            <a:r>
              <a:rPr lang="en-US" dirty="0"/>
              <a:t>Wireframing</a:t>
            </a:r>
          </a:p>
        </p:txBody>
      </p:sp>
      <p:sp>
        <p:nvSpPr>
          <p:cNvPr id="8" name="TextBox 7">
            <a:extLst>
              <a:ext uri="{FF2B5EF4-FFF2-40B4-BE49-F238E27FC236}">
                <a16:creationId xmlns:a16="http://schemas.microsoft.com/office/drawing/2014/main" id="{2588A05F-B983-C74C-86DE-1F2501FF5265}"/>
              </a:ext>
            </a:extLst>
          </p:cNvPr>
          <p:cNvSpPr txBox="1"/>
          <p:nvPr/>
        </p:nvSpPr>
        <p:spPr>
          <a:xfrm>
            <a:off x="6147726" y="1478280"/>
            <a:ext cx="2069797" cy="369332"/>
          </a:xfrm>
          <a:prstGeom prst="rect">
            <a:avLst/>
          </a:prstGeom>
          <a:noFill/>
        </p:spPr>
        <p:txBody>
          <a:bodyPr wrap="none" rtlCol="0">
            <a:spAutoFit/>
          </a:bodyPr>
          <a:lstStyle/>
          <a:p>
            <a:r>
              <a:rPr lang="en-US" dirty="0"/>
              <a:t>Iterative mock-ups</a:t>
            </a:r>
          </a:p>
        </p:txBody>
      </p:sp>
    </p:spTree>
    <p:extLst>
      <p:ext uri="{BB962C8B-B14F-4D97-AF65-F5344CB8AC3E}">
        <p14:creationId xmlns:p14="http://schemas.microsoft.com/office/powerpoint/2010/main" val="2171343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480128-F517-2B4C-AD2A-F9A086E77C0E}"/>
              </a:ext>
            </a:extLst>
          </p:cNvPr>
          <p:cNvSpPr>
            <a:spLocks noGrp="1"/>
          </p:cNvSpPr>
          <p:nvPr>
            <p:ph type="title"/>
          </p:nvPr>
        </p:nvSpPr>
        <p:spPr/>
        <p:txBody>
          <a:bodyPr/>
          <a:lstStyle/>
          <a:p>
            <a:r>
              <a:rPr lang="en-US">
                <a:latin typeface="Arial Narrow"/>
              </a:rPr>
              <a:t>Final Product Framework</a:t>
            </a:r>
          </a:p>
        </p:txBody>
      </p:sp>
      <p:graphicFrame>
        <p:nvGraphicFramePr>
          <p:cNvPr id="7" name="Content Placeholder 6">
            <a:extLst>
              <a:ext uri="{FF2B5EF4-FFF2-40B4-BE49-F238E27FC236}">
                <a16:creationId xmlns:a16="http://schemas.microsoft.com/office/drawing/2014/main" id="{855A697B-E975-824F-97F3-704E28F1B4C3}"/>
              </a:ext>
            </a:extLst>
          </p:cNvPr>
          <p:cNvGraphicFramePr>
            <a:graphicFrameLocks noGrp="1"/>
          </p:cNvGraphicFramePr>
          <p:nvPr>
            <p:ph idx="4294967295"/>
            <p:extLst>
              <p:ext uri="{D42A27DB-BD31-4B8C-83A1-F6EECF244321}">
                <p14:modId xmlns:p14="http://schemas.microsoft.com/office/powerpoint/2010/main" val="3953386231"/>
              </p:ext>
            </p:extLst>
          </p:nvPr>
        </p:nvGraphicFramePr>
        <p:xfrm>
          <a:off x="2096757" y="1149454"/>
          <a:ext cx="7656844" cy="5157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1576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969AA2-D86E-524D-898C-CCE8D16DD72B}"/>
              </a:ext>
            </a:extLst>
          </p:cNvPr>
          <p:cNvSpPr>
            <a:spLocks noGrp="1"/>
          </p:cNvSpPr>
          <p:nvPr>
            <p:ph type="ctrTitle"/>
          </p:nvPr>
        </p:nvSpPr>
        <p:spPr/>
        <p:txBody>
          <a:bodyPr/>
          <a:lstStyle/>
          <a:p>
            <a:r>
              <a:rPr lang="en-US"/>
              <a:t>Conclusion</a:t>
            </a:r>
          </a:p>
        </p:txBody>
      </p:sp>
    </p:spTree>
    <p:extLst>
      <p:ext uri="{BB962C8B-B14F-4D97-AF65-F5344CB8AC3E}">
        <p14:creationId xmlns:p14="http://schemas.microsoft.com/office/powerpoint/2010/main" val="133779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1D5CD7-8EE7-9F47-96A3-D4FFA961AED4}"/>
              </a:ext>
            </a:extLst>
          </p:cNvPr>
          <p:cNvSpPr>
            <a:spLocks noGrp="1"/>
          </p:cNvSpPr>
          <p:nvPr>
            <p:ph type="title"/>
          </p:nvPr>
        </p:nvSpPr>
        <p:spPr/>
        <p:txBody>
          <a:bodyPr/>
          <a:lstStyle/>
          <a:p>
            <a:r>
              <a:rPr lang="en-US" dirty="0"/>
              <a:t>What made this work?</a:t>
            </a:r>
          </a:p>
        </p:txBody>
      </p:sp>
      <p:sp>
        <p:nvSpPr>
          <p:cNvPr id="4" name="Content Placeholder 3">
            <a:extLst>
              <a:ext uri="{FF2B5EF4-FFF2-40B4-BE49-F238E27FC236}">
                <a16:creationId xmlns:a16="http://schemas.microsoft.com/office/drawing/2014/main" id="{D18BE5D0-15B0-C041-9C52-F219E6122756}"/>
              </a:ext>
            </a:extLst>
          </p:cNvPr>
          <p:cNvSpPr>
            <a:spLocks noGrp="1"/>
          </p:cNvSpPr>
          <p:nvPr>
            <p:ph idx="1"/>
          </p:nvPr>
        </p:nvSpPr>
        <p:spPr>
          <a:xfrm>
            <a:off x="2417929" y="1219202"/>
            <a:ext cx="7021773" cy="4729163"/>
          </a:xfrm>
        </p:spPr>
        <p:txBody>
          <a:bodyPr/>
          <a:lstStyle/>
          <a:p>
            <a:r>
              <a:rPr lang="en-US" sz="2400" dirty="0"/>
              <a:t>Education on dashboards development &amp; iterative feedback drove key and timely decisions</a:t>
            </a:r>
            <a:br>
              <a:rPr lang="en-US" sz="2400" dirty="0"/>
            </a:br>
            <a:endParaRPr lang="en-US" sz="2400" dirty="0"/>
          </a:p>
          <a:p>
            <a:r>
              <a:rPr lang="en-US" sz="2400" dirty="0"/>
              <a:t>Bringing in the right team members at the right time allowed us to be agile and meet the needs of our client</a:t>
            </a:r>
            <a:br>
              <a:rPr lang="en-US" sz="2400" dirty="0"/>
            </a:br>
            <a:endParaRPr lang="en-US" sz="2400" dirty="0"/>
          </a:p>
          <a:p>
            <a:r>
              <a:rPr lang="en-US" sz="2400" dirty="0"/>
              <a:t>User testing allowed us to see the application for the first time again and make improvements</a:t>
            </a:r>
          </a:p>
          <a:p>
            <a:pPr lvl="1"/>
            <a:endParaRPr lang="en-US" dirty="0"/>
          </a:p>
        </p:txBody>
      </p:sp>
    </p:spTree>
    <p:extLst>
      <p:ext uri="{BB962C8B-B14F-4D97-AF65-F5344CB8AC3E}">
        <p14:creationId xmlns:p14="http://schemas.microsoft.com/office/powerpoint/2010/main" val="3905628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14148F-8D5E-CC47-BB89-9C3B2AB1EE58}"/>
              </a:ext>
            </a:extLst>
          </p:cNvPr>
          <p:cNvSpPr>
            <a:spLocks noGrp="1"/>
          </p:cNvSpPr>
          <p:nvPr>
            <p:ph type="title"/>
          </p:nvPr>
        </p:nvSpPr>
        <p:spPr/>
        <p:txBody>
          <a:bodyPr/>
          <a:lstStyle/>
          <a:p>
            <a:r>
              <a:rPr lang="en-US" dirty="0">
                <a:latin typeface="Arial Narrow"/>
              </a:rPr>
              <a:t>The result: A Digital Transformation for the NCVS </a:t>
            </a:r>
          </a:p>
        </p:txBody>
      </p:sp>
      <p:sp>
        <p:nvSpPr>
          <p:cNvPr id="4" name="Content Placeholder 3">
            <a:extLst>
              <a:ext uri="{FF2B5EF4-FFF2-40B4-BE49-F238E27FC236}">
                <a16:creationId xmlns:a16="http://schemas.microsoft.com/office/drawing/2014/main" id="{920B424C-7D20-2F4F-8625-DEBFA1952889}"/>
              </a:ext>
            </a:extLst>
          </p:cNvPr>
          <p:cNvSpPr>
            <a:spLocks noGrp="1"/>
          </p:cNvSpPr>
          <p:nvPr>
            <p:ph idx="1"/>
          </p:nvPr>
        </p:nvSpPr>
        <p:spPr>
          <a:xfrm>
            <a:off x="2206389" y="1253321"/>
            <a:ext cx="6823881" cy="4729163"/>
          </a:xfrm>
        </p:spPr>
        <p:txBody>
          <a:bodyPr/>
          <a:lstStyle/>
          <a:p>
            <a:pPr marL="300355" indent="-300355">
              <a:spcAft>
                <a:spcPts val="1000"/>
              </a:spcAft>
            </a:pPr>
            <a:r>
              <a:rPr lang="en-US" sz="2400" dirty="0">
                <a:cs typeface="Arial"/>
              </a:rPr>
              <a:t>Dashboard live in Nov 2021</a:t>
            </a:r>
          </a:p>
          <a:p>
            <a:pPr marL="300355" indent="-300355">
              <a:spcAft>
                <a:spcPts val="1000"/>
              </a:spcAft>
            </a:pPr>
            <a:endParaRPr lang="en-US" sz="2400" dirty="0">
              <a:cs typeface="Arial"/>
            </a:endParaRPr>
          </a:p>
          <a:p>
            <a:pPr marL="300355" indent="-300355">
              <a:spcAft>
                <a:spcPts val="1000"/>
              </a:spcAft>
            </a:pPr>
            <a:r>
              <a:rPr lang="en-US" sz="2400" dirty="0">
                <a:cs typeface="Arial"/>
              </a:rPr>
              <a:t>Data visualization supports communication goals of BJS, modernizing their offerings, and making findings more accessible to a wider audience</a:t>
            </a:r>
          </a:p>
          <a:p>
            <a:pPr marL="300355" indent="-300355">
              <a:spcAft>
                <a:spcPts val="1000"/>
              </a:spcAft>
            </a:pPr>
            <a:endParaRPr lang="en-US" sz="2400" dirty="0"/>
          </a:p>
          <a:p>
            <a:pPr marL="300355" indent="-300355">
              <a:spcAft>
                <a:spcPts val="1000"/>
              </a:spcAft>
            </a:pPr>
            <a:r>
              <a:rPr lang="en-US" sz="2400" dirty="0">
                <a:cs typeface="Arial"/>
              </a:rPr>
              <a:t>The tool is an opportunity for BJS to showcase its transparency, products, and innovation</a:t>
            </a:r>
          </a:p>
        </p:txBody>
      </p:sp>
    </p:spTree>
    <p:extLst>
      <p:ext uri="{BB962C8B-B14F-4D97-AF65-F5344CB8AC3E}">
        <p14:creationId xmlns:p14="http://schemas.microsoft.com/office/powerpoint/2010/main" val="33669025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A8567B-9DB8-D14C-B2C0-46489D65CE7F}"/>
              </a:ext>
            </a:extLst>
          </p:cNvPr>
          <p:cNvSpPr>
            <a:spLocks noGrp="1"/>
          </p:cNvSpPr>
          <p:nvPr>
            <p:ph type="title"/>
          </p:nvPr>
        </p:nvSpPr>
        <p:spPr/>
        <p:txBody>
          <a:bodyPr/>
          <a:lstStyle/>
          <a:p>
            <a:r>
              <a:rPr lang="en-US"/>
              <a:t>Special Thanks!</a:t>
            </a:r>
          </a:p>
        </p:txBody>
      </p:sp>
      <p:sp>
        <p:nvSpPr>
          <p:cNvPr id="4" name="Content Placeholder 3">
            <a:extLst>
              <a:ext uri="{FF2B5EF4-FFF2-40B4-BE49-F238E27FC236}">
                <a16:creationId xmlns:a16="http://schemas.microsoft.com/office/drawing/2014/main" id="{3AD2F596-6A70-E14D-9584-530859D911E4}"/>
              </a:ext>
            </a:extLst>
          </p:cNvPr>
          <p:cNvSpPr>
            <a:spLocks noGrp="1"/>
          </p:cNvSpPr>
          <p:nvPr>
            <p:ph idx="1"/>
          </p:nvPr>
        </p:nvSpPr>
        <p:spPr>
          <a:xfrm>
            <a:off x="2605962" y="980065"/>
            <a:ext cx="6980077" cy="1906256"/>
          </a:xfrm>
        </p:spPr>
        <p:txBody>
          <a:bodyPr numCol="2"/>
          <a:lstStyle/>
          <a:p>
            <a:pPr marL="0" indent="0">
              <a:buNone/>
            </a:pPr>
            <a:r>
              <a:rPr lang="en-US" b="1"/>
              <a:t>Project Team</a:t>
            </a:r>
          </a:p>
          <a:p>
            <a:pPr marL="300355" indent="-300355"/>
            <a:r>
              <a:rPr lang="en-US"/>
              <a:t>Chris Krebs</a:t>
            </a:r>
            <a:endParaRPr lang="en-US">
              <a:cs typeface="Arial" panose="020B0604020202020204"/>
            </a:endParaRPr>
          </a:p>
          <a:p>
            <a:pPr marL="300355" indent="-300355"/>
            <a:r>
              <a:rPr lang="en-US"/>
              <a:t>Lynn Langton</a:t>
            </a:r>
            <a:endParaRPr lang="en-US">
              <a:cs typeface="Arial"/>
            </a:endParaRPr>
          </a:p>
          <a:p>
            <a:pPr marL="300355" indent="-300355"/>
            <a:r>
              <a:rPr lang="en-US"/>
              <a:t>Stephanie Zimmer</a:t>
            </a:r>
            <a:endParaRPr lang="en-US">
              <a:cs typeface="Arial" panose="020B0604020202020204"/>
            </a:endParaRPr>
          </a:p>
          <a:p>
            <a:pPr marL="300355" indent="-300355"/>
            <a:r>
              <a:rPr lang="en-US"/>
              <a:t>Ian Thomas</a:t>
            </a:r>
            <a:endParaRPr lang="en-US">
              <a:cs typeface="Arial" panose="020B0604020202020204"/>
            </a:endParaRPr>
          </a:p>
          <a:p>
            <a:pPr marL="300355" indent="-300355"/>
            <a:r>
              <a:rPr lang="en-US"/>
              <a:t>Marcia Underwood</a:t>
            </a:r>
            <a:endParaRPr lang="en-US">
              <a:cs typeface="Arial" panose="020B0604020202020204"/>
            </a:endParaRPr>
          </a:p>
          <a:p>
            <a:pPr marL="300355" indent="-300355"/>
            <a:r>
              <a:rPr lang="en-US"/>
              <a:t>Alex Harding</a:t>
            </a:r>
            <a:endParaRPr lang="en-US">
              <a:cs typeface="Arial" panose="020B0604020202020204"/>
            </a:endParaRPr>
          </a:p>
          <a:p>
            <a:pPr marL="300355" indent="-300355"/>
            <a:r>
              <a:rPr lang="en-US"/>
              <a:t>Alex </a:t>
            </a:r>
            <a:r>
              <a:rPr lang="en-US" err="1"/>
              <a:t>Giarrocco</a:t>
            </a:r>
            <a:endParaRPr lang="en-US">
              <a:cs typeface="Arial"/>
            </a:endParaRPr>
          </a:p>
          <a:p>
            <a:pPr marL="300355" indent="-300355"/>
            <a:r>
              <a:rPr lang="en-US"/>
              <a:t>Heather Meier</a:t>
            </a:r>
          </a:p>
          <a:p>
            <a:pPr marL="300355" indent="-300355"/>
            <a:r>
              <a:rPr lang="en-US"/>
              <a:t>Michael Long</a:t>
            </a:r>
            <a:endParaRPr lang="en-US">
              <a:cs typeface="Arial" panose="020B0604020202020204"/>
            </a:endParaRPr>
          </a:p>
          <a:p>
            <a:pPr marL="0" indent="0">
              <a:buNone/>
            </a:pPr>
            <a:br>
              <a:rPr lang="en-US"/>
            </a:br>
            <a:endParaRPr lang="en-US">
              <a:cs typeface="Arial" panose="020B0604020202020204"/>
            </a:endParaRPr>
          </a:p>
          <a:p>
            <a:pPr marL="300355" indent="-300355"/>
            <a:r>
              <a:rPr lang="en-US"/>
              <a:t>Anna Godwin</a:t>
            </a:r>
            <a:endParaRPr lang="en-US">
              <a:cs typeface="Arial" panose="020B0604020202020204"/>
            </a:endParaRPr>
          </a:p>
          <a:p>
            <a:pPr marL="300355" indent="-300355"/>
            <a:r>
              <a:rPr lang="en-US"/>
              <a:t>Roman Ruiz-Esparza</a:t>
            </a:r>
            <a:endParaRPr lang="en-US">
              <a:cs typeface="Arial" panose="020B0604020202020204"/>
            </a:endParaRPr>
          </a:p>
          <a:p>
            <a:pPr marL="300355" indent="-300355"/>
            <a:r>
              <a:rPr lang="en-US"/>
              <a:t>Chris Townsend</a:t>
            </a:r>
            <a:endParaRPr lang="en-US">
              <a:cs typeface="Arial" panose="020B0604020202020204"/>
            </a:endParaRPr>
          </a:p>
          <a:p>
            <a:pPr marL="300355" indent="-300355"/>
            <a:r>
              <a:rPr lang="en-US">
                <a:ea typeface="+mn-lt"/>
                <a:cs typeface="+mn-lt"/>
              </a:rPr>
              <a:t>David Henderson</a:t>
            </a:r>
            <a:endParaRPr lang="en-US"/>
          </a:p>
          <a:p>
            <a:pPr marL="300355" indent="-300355"/>
            <a:r>
              <a:rPr lang="en-US"/>
              <a:t>Carl Fisher</a:t>
            </a:r>
            <a:endParaRPr lang="en-US">
              <a:cs typeface="Arial" panose="020B0604020202020204"/>
            </a:endParaRPr>
          </a:p>
          <a:p>
            <a:pPr marL="300355" indent="-300355"/>
            <a:r>
              <a:rPr lang="en-US"/>
              <a:t>Jennifer </a:t>
            </a:r>
            <a:r>
              <a:rPr lang="en-US" err="1"/>
              <a:t>Wellard</a:t>
            </a:r>
            <a:endParaRPr lang="en-US">
              <a:cs typeface="Arial" panose="020B0604020202020204"/>
            </a:endParaRPr>
          </a:p>
          <a:p>
            <a:pPr marL="300355" indent="-300355"/>
            <a:r>
              <a:rPr lang="en-US"/>
              <a:t>Dean Jackman</a:t>
            </a:r>
            <a:endParaRPr lang="en-US">
              <a:cs typeface="Arial" panose="020B0604020202020204"/>
            </a:endParaRPr>
          </a:p>
          <a:p>
            <a:pPr marL="300355" indent="-300355"/>
            <a:r>
              <a:rPr lang="en-US">
                <a:cs typeface="Arial" panose="020B0604020202020204"/>
              </a:rPr>
              <a:t>JD Bunker</a:t>
            </a:r>
          </a:p>
          <a:p>
            <a:pPr marL="300355" indent="-300355"/>
            <a:endParaRPr lang="en-US">
              <a:cs typeface="Arial" panose="020B0604020202020204"/>
            </a:endParaRPr>
          </a:p>
        </p:txBody>
      </p:sp>
      <p:sp>
        <p:nvSpPr>
          <p:cNvPr id="5" name="Content Placeholder 3">
            <a:extLst>
              <a:ext uri="{FF2B5EF4-FFF2-40B4-BE49-F238E27FC236}">
                <a16:creationId xmlns:a16="http://schemas.microsoft.com/office/drawing/2014/main" id="{54213BB4-0DDF-114E-9B61-EDC797EC31AD}"/>
              </a:ext>
            </a:extLst>
          </p:cNvPr>
          <p:cNvSpPr txBox="1">
            <a:spLocks/>
          </p:cNvSpPr>
          <p:nvPr/>
        </p:nvSpPr>
        <p:spPr bwMode="auto">
          <a:xfrm>
            <a:off x="2605962" y="4924808"/>
            <a:ext cx="6919039" cy="1897955"/>
          </a:xfrm>
          <a:prstGeom prst="rect">
            <a:avLst/>
          </a:prstGeom>
          <a:noFill/>
          <a:ln w="9525">
            <a:noFill/>
            <a:miter lim="800000"/>
            <a:headEnd/>
            <a:tailEnd/>
          </a:ln>
        </p:spPr>
        <p:txBody>
          <a:bodyPr vert="horz" wrap="square" lIns="91440" tIns="45720" rIns="91440" bIns="45720" numCol="2" anchor="t" anchorCtr="0" compatLnSpc="1">
            <a:prstTxWarp prst="textNoShape">
              <a:avLst/>
            </a:prstTxWarp>
          </a:bodyPr>
          <a:lstStyle>
            <a:lvl1pPr marL="300559" indent="-300559" algn="l" rtl="0" eaLnBrk="1" fontAlgn="base" hangingPunct="1">
              <a:spcBef>
                <a:spcPct val="20000"/>
              </a:spcBef>
              <a:spcAft>
                <a:spcPct val="0"/>
              </a:spcAft>
              <a:buClrTx/>
              <a:buSzPct val="80000"/>
              <a:buFont typeface="Courier New" panose="02070309020205020404" pitchFamily="49" charset="0"/>
              <a:buChar char="o"/>
              <a:defRPr sz="2000">
                <a:solidFill>
                  <a:schemeClr val="bg1"/>
                </a:solidFill>
                <a:latin typeface="+mn-lt"/>
                <a:ea typeface="+mn-ea"/>
                <a:cs typeface="+mn-cs"/>
              </a:defRPr>
            </a:lvl1pPr>
            <a:lvl2pPr marL="609585" indent="-309026" algn="l" rtl="0" eaLnBrk="1" fontAlgn="base" hangingPunct="1">
              <a:spcBef>
                <a:spcPct val="20000"/>
              </a:spcBef>
              <a:spcAft>
                <a:spcPct val="0"/>
              </a:spcAft>
              <a:buClrTx/>
              <a:buSzPct val="80000"/>
              <a:buFont typeface="Arial" panose="020B0604020202020204" pitchFamily="34" charset="0"/>
              <a:buChar char="•"/>
              <a:tabLst/>
              <a:defRPr sz="1800">
                <a:solidFill>
                  <a:schemeClr val="bg1"/>
                </a:solidFill>
                <a:latin typeface="+mn-lt"/>
                <a:cs typeface="+mn-cs"/>
              </a:defRPr>
            </a:lvl2pPr>
            <a:lvl3pPr marL="905911" indent="-296326" algn="l" rtl="0" eaLnBrk="1" fontAlgn="base" hangingPunct="1">
              <a:spcBef>
                <a:spcPct val="20000"/>
              </a:spcBef>
              <a:spcAft>
                <a:spcPct val="0"/>
              </a:spcAft>
              <a:buClrTx/>
              <a:buSzPct val="80000"/>
              <a:buFont typeface="System Font Regular"/>
              <a:buChar char="-"/>
              <a:defRPr sz="1600">
                <a:solidFill>
                  <a:schemeClr val="bg1"/>
                </a:solidFill>
                <a:latin typeface="+mn-lt"/>
                <a:cs typeface="+mn-cs"/>
              </a:defRPr>
            </a:lvl3pPr>
            <a:lvl4pPr marL="2133547" indent="-304792" algn="l" rtl="0" eaLnBrk="1" fontAlgn="base" hangingPunct="1">
              <a:spcBef>
                <a:spcPct val="20000"/>
              </a:spcBef>
              <a:spcAft>
                <a:spcPct val="0"/>
              </a:spcAft>
              <a:buClr>
                <a:srgbClr val="003F82"/>
              </a:buClr>
              <a:buSzPct val="80000"/>
              <a:buFont typeface="Wingdings" pitchFamily="2" charset="2"/>
              <a:buChar char="§"/>
              <a:defRPr sz="1867">
                <a:solidFill>
                  <a:schemeClr val="tx1"/>
                </a:solidFill>
                <a:latin typeface="+mn-lt"/>
                <a:cs typeface="+mn-cs"/>
              </a:defRPr>
            </a:lvl4pPr>
            <a:lvl5pPr marL="2743131" indent="-304792" algn="l" rtl="0" eaLnBrk="1" fontAlgn="base" hangingPunct="1">
              <a:spcBef>
                <a:spcPct val="20000"/>
              </a:spcBef>
              <a:spcAft>
                <a:spcPct val="0"/>
              </a:spcAft>
              <a:buClr>
                <a:srgbClr val="003F82"/>
              </a:buClr>
              <a:buSzPct val="80000"/>
              <a:buFont typeface="Wingdings" pitchFamily="2" charset="2"/>
              <a:buChar char="§"/>
              <a:defRPr sz="1600">
                <a:solidFill>
                  <a:schemeClr val="tx1"/>
                </a:solidFill>
                <a:latin typeface="+mn-lt"/>
                <a:cs typeface="+mn-cs"/>
              </a:defRPr>
            </a:lvl5pPr>
            <a:lvl6pPr marL="335271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6pPr>
            <a:lvl7pPr marL="3962301"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7pPr>
            <a:lvl8pPr marL="457188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8pPr>
            <a:lvl9pPr marL="5181470"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9pPr>
          </a:lstStyle>
          <a:p>
            <a:pPr marL="0" indent="0">
              <a:buNone/>
            </a:pPr>
            <a:r>
              <a:rPr lang="en-US" b="1" kern="0" dirty="0"/>
              <a:t>User Testing</a:t>
            </a:r>
          </a:p>
          <a:p>
            <a:r>
              <a:rPr lang="en-US" kern="0" dirty="0"/>
              <a:t>Nicole </a:t>
            </a:r>
            <a:r>
              <a:rPr lang="en-US" kern="0" dirty="0" err="1"/>
              <a:t>Horstmann</a:t>
            </a:r>
            <a:endParaRPr lang="en-US" kern="0" dirty="0"/>
          </a:p>
          <a:p>
            <a:r>
              <a:rPr lang="en-US" kern="0" dirty="0"/>
              <a:t>Karen </a:t>
            </a:r>
            <a:r>
              <a:rPr lang="en-US" kern="0" dirty="0" err="1"/>
              <a:t>Lissy</a:t>
            </a:r>
            <a:endParaRPr lang="en-US" kern="0" dirty="0"/>
          </a:p>
          <a:p>
            <a:r>
              <a:rPr lang="en-US" kern="0" dirty="0"/>
              <a:t>Wayne Pitts</a:t>
            </a:r>
          </a:p>
          <a:p>
            <a:endParaRPr lang="en-US" kern="0" dirty="0"/>
          </a:p>
          <a:p>
            <a:pPr marL="0" indent="0">
              <a:buNone/>
            </a:pPr>
            <a:r>
              <a:rPr lang="en-US" b="1" kern="0" dirty="0"/>
              <a:t>508 Testing</a:t>
            </a:r>
          </a:p>
          <a:p>
            <a:r>
              <a:rPr lang="en-US" kern="0" dirty="0"/>
              <a:t>Anwar Mohammed</a:t>
            </a:r>
          </a:p>
          <a:p>
            <a:endParaRPr lang="en-US" kern="0" dirty="0"/>
          </a:p>
        </p:txBody>
      </p:sp>
    </p:spTree>
    <p:extLst>
      <p:ext uri="{BB962C8B-B14F-4D97-AF65-F5344CB8AC3E}">
        <p14:creationId xmlns:p14="http://schemas.microsoft.com/office/powerpoint/2010/main" val="27506374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11337-7653-3544-8B01-9BE608F0D897}"/>
              </a:ext>
            </a:extLst>
          </p:cNvPr>
          <p:cNvSpPr txBox="1"/>
          <p:nvPr/>
        </p:nvSpPr>
        <p:spPr>
          <a:xfrm>
            <a:off x="631722" y="1368898"/>
            <a:ext cx="5196349" cy="3939540"/>
          </a:xfrm>
          <a:prstGeom prst="rect">
            <a:avLst/>
          </a:prstGeom>
          <a:noFill/>
        </p:spPr>
        <p:txBody>
          <a:bodyPr wrap="square" rtlCol="0">
            <a:spAutoFit/>
          </a:bodyPr>
          <a:lstStyle/>
          <a:p>
            <a:pPr algn="r">
              <a:lnSpc>
                <a:spcPct val="150000"/>
              </a:lnSpc>
            </a:pPr>
            <a:r>
              <a:rPr lang="en-US" sz="4000" b="1" dirty="0">
                <a:solidFill>
                  <a:schemeClr val="bg1"/>
                </a:solidFill>
              </a:rPr>
              <a:t>Thank you!</a:t>
            </a:r>
          </a:p>
          <a:p>
            <a:pPr algn="r"/>
            <a:endParaRPr lang="en-US" sz="1400" b="1" dirty="0">
              <a:solidFill>
                <a:schemeClr val="bg1"/>
              </a:solidFill>
            </a:endParaRPr>
          </a:p>
          <a:p>
            <a:pPr algn="r"/>
            <a:r>
              <a:rPr lang="en-US" sz="3200" dirty="0">
                <a:solidFill>
                  <a:schemeClr val="bg1"/>
                </a:solidFill>
              </a:rPr>
              <a:t>Additional questions?</a:t>
            </a:r>
          </a:p>
          <a:p>
            <a:pPr algn="r">
              <a:lnSpc>
                <a:spcPct val="150000"/>
              </a:lnSpc>
            </a:pPr>
            <a:endParaRPr lang="en-US" sz="1200" b="1" dirty="0">
              <a:solidFill>
                <a:schemeClr val="bg1"/>
              </a:solidFill>
              <a:latin typeface="Calibri" panose="020F0502020204030204" pitchFamily="34" charset="0"/>
            </a:endParaRPr>
          </a:p>
          <a:p>
            <a:pPr algn="r"/>
            <a:r>
              <a:rPr lang="en-US" dirty="0">
                <a:solidFill>
                  <a:schemeClr val="bg1"/>
                </a:solidFill>
                <a:latin typeface="Arial" panose="020B0604020202020204" pitchFamily="34" charset="0"/>
                <a:cs typeface="Arial" panose="020B0604020202020204" pitchFamily="34" charset="0"/>
              </a:rPr>
              <a:t>Contact: </a:t>
            </a:r>
          </a:p>
          <a:p>
            <a:pPr algn="r"/>
            <a:r>
              <a:rPr lang="en-US" b="1" dirty="0">
                <a:solidFill>
                  <a:schemeClr val="bg1"/>
                </a:solidFill>
                <a:latin typeface="Arial" panose="020B0604020202020204" pitchFamily="34" charset="0"/>
                <a:cs typeface="Arial" panose="020B0604020202020204" pitchFamily="34" charset="0"/>
              </a:rPr>
              <a:t>Marcia Underwood</a:t>
            </a:r>
          </a:p>
          <a:p>
            <a:pPr algn="r"/>
            <a:r>
              <a:rPr lang="en-US" b="1" dirty="0">
                <a:solidFill>
                  <a:schemeClr val="bg1"/>
                </a:solidFill>
                <a:latin typeface="Arial" panose="020B0604020202020204" pitchFamily="34" charset="0"/>
                <a:cs typeface="Arial" panose="020B0604020202020204" pitchFamily="34" charset="0"/>
              </a:rPr>
              <a:t>Senior Web Specialist</a:t>
            </a:r>
          </a:p>
          <a:p>
            <a:pPr algn="r"/>
            <a:r>
              <a:rPr lang="en-US" b="1" dirty="0">
                <a:solidFill>
                  <a:schemeClr val="bg1"/>
                </a:solidFill>
                <a:latin typeface="Arial" panose="020B0604020202020204" pitchFamily="34" charset="0"/>
                <a:cs typeface="Arial" panose="020B0604020202020204" pitchFamily="34" charset="0"/>
              </a:rPr>
              <a:t>RTI International </a:t>
            </a:r>
          </a:p>
          <a:p>
            <a:pPr algn="r"/>
            <a:r>
              <a:rPr lang="en-US" b="1" dirty="0">
                <a:solidFill>
                  <a:schemeClr val="bg1"/>
                </a:solidFill>
                <a:latin typeface="Arial" panose="020B0604020202020204" pitchFamily="34" charset="0"/>
                <a:cs typeface="Arial" panose="020B0604020202020204" pitchFamily="34" charset="0"/>
              </a:rPr>
              <a:t>Center for Data Science</a:t>
            </a:r>
          </a:p>
          <a:p>
            <a:pPr algn="r"/>
            <a:endParaRPr lang="en-US" b="1" dirty="0">
              <a:solidFill>
                <a:schemeClr val="bg1"/>
              </a:solidFill>
              <a:latin typeface="Arial" panose="020B0604020202020204" pitchFamily="34" charset="0"/>
              <a:cs typeface="Arial" panose="020B0604020202020204" pitchFamily="34" charset="0"/>
            </a:endParaRPr>
          </a:p>
          <a:p>
            <a:pPr algn="r"/>
            <a:r>
              <a:rPr lang="en-US" b="1" dirty="0">
                <a:solidFill>
                  <a:schemeClr val="bg1"/>
                </a:solidFill>
                <a:latin typeface="Arial" panose="020B0604020202020204" pitchFamily="34" charset="0"/>
                <a:cs typeface="Arial" panose="020B0604020202020204" pitchFamily="34" charset="0"/>
              </a:rPr>
              <a:t> </a:t>
            </a:r>
            <a:r>
              <a:rPr lang="en-US" b="1" dirty="0" err="1">
                <a:solidFill>
                  <a:schemeClr val="bg1"/>
                </a:solidFill>
                <a:latin typeface="Arial" panose="020B0604020202020204" pitchFamily="34" charset="0"/>
                <a:cs typeface="Arial" panose="020B0604020202020204" pitchFamily="34" charset="0"/>
              </a:rPr>
              <a:t>munderwood@rti.org</a:t>
            </a:r>
            <a:endParaRPr lang="en-US" dirty="0">
              <a:solidFill>
                <a:schemeClr val="bg1"/>
              </a:solidFill>
              <a:latin typeface="Arial" panose="020B0604020202020204" pitchFamily="34" charset="0"/>
              <a:cs typeface="Arial" panose="020B0604020202020204" pitchFamily="34" charset="0"/>
            </a:endParaRPr>
          </a:p>
        </p:txBody>
      </p:sp>
      <p:pic>
        <p:nvPicPr>
          <p:cNvPr id="13" name="Picture 12" descr="A picture containing person, person, dress&#10;&#10;Description automatically generated">
            <a:extLst>
              <a:ext uri="{FF2B5EF4-FFF2-40B4-BE49-F238E27FC236}">
                <a16:creationId xmlns:a16="http://schemas.microsoft.com/office/drawing/2014/main" id="{BAFAF628-1FFB-6545-BA42-10E84027A9F1}"/>
              </a:ext>
            </a:extLst>
          </p:cNvPr>
          <p:cNvPicPr>
            <a:picLocks noChangeAspect="1"/>
          </p:cNvPicPr>
          <p:nvPr/>
        </p:nvPicPr>
        <p:blipFill rotWithShape="1">
          <a:blip r:embed="rId3">
            <a:extLst>
              <a:ext uri="{28A0092B-C50C-407E-A947-70E740481C1C}">
                <a14:useLocalDpi xmlns:a14="http://schemas.microsoft.com/office/drawing/2010/main" val="0"/>
              </a:ext>
            </a:extLst>
          </a:blip>
          <a:srcRect l="6017" r="6495" b="13276"/>
          <a:stretch/>
        </p:blipFill>
        <p:spPr>
          <a:xfrm>
            <a:off x="6651523" y="1806695"/>
            <a:ext cx="2885768" cy="2860564"/>
          </a:xfrm>
          <a:prstGeom prst="rect">
            <a:avLst/>
          </a:prstGeom>
          <a:ln>
            <a:solidFill>
              <a:schemeClr val="accent1">
                <a:lumMod val="20000"/>
                <a:lumOff val="80000"/>
              </a:schemeClr>
            </a:solidFill>
          </a:ln>
        </p:spPr>
      </p:pic>
      <p:sp>
        <p:nvSpPr>
          <p:cNvPr id="14" name="TextBox 13">
            <a:extLst>
              <a:ext uri="{FF2B5EF4-FFF2-40B4-BE49-F238E27FC236}">
                <a16:creationId xmlns:a16="http://schemas.microsoft.com/office/drawing/2014/main" id="{E4C501D8-89C1-7E48-8070-BC9B3EDA7A4A}"/>
              </a:ext>
            </a:extLst>
          </p:cNvPr>
          <p:cNvSpPr txBox="1"/>
          <p:nvPr/>
        </p:nvSpPr>
        <p:spPr>
          <a:xfrm>
            <a:off x="2684052" y="845678"/>
            <a:ext cx="3244799" cy="523220"/>
          </a:xfrm>
          <a:prstGeom prst="rect">
            <a:avLst/>
          </a:prstGeom>
          <a:noFill/>
        </p:spPr>
        <p:txBody>
          <a:bodyPr wrap="none" rtlCol="0">
            <a:spAutoFit/>
          </a:bodyPr>
          <a:lstStyle/>
          <a:p>
            <a:r>
              <a:rPr lang="en-US" sz="2800" dirty="0">
                <a:solidFill>
                  <a:schemeClr val="accent1">
                    <a:lumMod val="20000"/>
                    <a:lumOff val="80000"/>
                  </a:schemeClr>
                </a:solidFill>
                <a:latin typeface="Arial Narrow"/>
                <a:ea typeface="+mj-ea"/>
                <a:cs typeface="Arial Narrow" panose="020B0604020202020204" pitchFamily="34" charset="0"/>
              </a:rPr>
              <a:t>https://</a:t>
            </a:r>
            <a:r>
              <a:rPr lang="en-US" sz="2800" dirty="0" err="1">
                <a:solidFill>
                  <a:schemeClr val="accent1">
                    <a:lumMod val="20000"/>
                    <a:lumOff val="80000"/>
                  </a:schemeClr>
                </a:solidFill>
                <a:latin typeface="Arial Narrow"/>
                <a:ea typeface="+mj-ea"/>
                <a:cs typeface="Arial Narrow" panose="020B0604020202020204" pitchFamily="34" charset="0"/>
              </a:rPr>
              <a:t>ncvs.bjs.ojp.gov</a:t>
            </a:r>
            <a:r>
              <a:rPr lang="en-US" sz="2800" dirty="0">
                <a:solidFill>
                  <a:schemeClr val="accent1">
                    <a:lumMod val="20000"/>
                    <a:lumOff val="80000"/>
                  </a:schemeClr>
                </a:solidFill>
                <a:latin typeface="Arial Narrow"/>
                <a:ea typeface="+mj-ea"/>
                <a:cs typeface="Arial Narrow" panose="020B0604020202020204" pitchFamily="34" charset="0"/>
              </a:rPr>
              <a:t>/</a:t>
            </a:r>
          </a:p>
        </p:txBody>
      </p:sp>
    </p:spTree>
    <p:extLst>
      <p:ext uri="{BB962C8B-B14F-4D97-AF65-F5344CB8AC3E}">
        <p14:creationId xmlns:p14="http://schemas.microsoft.com/office/powerpoint/2010/main" val="1540111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D6CFCA-F034-D442-90E8-AF8009BF73E4}"/>
              </a:ext>
            </a:extLst>
          </p:cNvPr>
          <p:cNvSpPr>
            <a:spLocks noGrp="1"/>
          </p:cNvSpPr>
          <p:nvPr>
            <p:ph type="title"/>
          </p:nvPr>
        </p:nvSpPr>
        <p:spPr/>
        <p:txBody>
          <a:bodyPr/>
          <a:lstStyle/>
          <a:p>
            <a:r>
              <a:rPr lang="en-US" dirty="0"/>
              <a:t>What were our goals for a new tool?</a:t>
            </a:r>
            <a:br>
              <a:rPr lang="en-US" dirty="0"/>
            </a:br>
            <a:endParaRPr lang="en-US" dirty="0"/>
          </a:p>
        </p:txBody>
      </p:sp>
      <p:sp>
        <p:nvSpPr>
          <p:cNvPr id="4" name="Content Placeholder 3">
            <a:extLst>
              <a:ext uri="{FF2B5EF4-FFF2-40B4-BE49-F238E27FC236}">
                <a16:creationId xmlns:a16="http://schemas.microsoft.com/office/drawing/2014/main" id="{66FCEFBD-B4A9-884D-B843-DEF46BFF1BDE}"/>
              </a:ext>
            </a:extLst>
          </p:cNvPr>
          <p:cNvSpPr>
            <a:spLocks noGrp="1"/>
          </p:cNvSpPr>
          <p:nvPr>
            <p:ph idx="1"/>
          </p:nvPr>
        </p:nvSpPr>
        <p:spPr/>
        <p:txBody>
          <a:bodyPr/>
          <a:lstStyle/>
          <a:p>
            <a:pPr lvl="2">
              <a:buFont typeface="Arial" panose="020B0604020202020204" pitchFamily="34" charset="0"/>
              <a:buChar char="•"/>
            </a:pPr>
            <a:r>
              <a:rPr lang="en-US" sz="2400" dirty="0"/>
              <a:t>Visualization- more quickly interpretable results, and engaging presentation</a:t>
            </a:r>
          </a:p>
          <a:p>
            <a:pPr lvl="2">
              <a:buFont typeface="Arial" panose="020B0604020202020204" pitchFamily="34" charset="0"/>
              <a:buChar char="•"/>
            </a:pPr>
            <a:endParaRPr lang="en-US" sz="2400" dirty="0"/>
          </a:p>
          <a:p>
            <a:pPr lvl="2">
              <a:buFont typeface="Arial" panose="020B0604020202020204" pitchFamily="34" charset="0"/>
              <a:buChar char="•"/>
            </a:pPr>
            <a:r>
              <a:rPr lang="en-US" sz="2400" dirty="0"/>
              <a:t>Wider range of user customization in queries</a:t>
            </a:r>
          </a:p>
          <a:p>
            <a:pPr lvl="2">
              <a:buFont typeface="Arial" panose="020B0604020202020204" pitchFamily="34" charset="0"/>
              <a:buChar char="•"/>
            </a:pPr>
            <a:endParaRPr lang="en-US" sz="2400" dirty="0"/>
          </a:p>
          <a:p>
            <a:pPr lvl="2">
              <a:buFont typeface="Arial" panose="020B0604020202020204" pitchFamily="34" charset="0"/>
              <a:buChar char="•"/>
            </a:pPr>
            <a:r>
              <a:rPr lang="en-US" sz="2400" dirty="0"/>
              <a:t>Great user experience</a:t>
            </a:r>
          </a:p>
          <a:p>
            <a:pPr lvl="2">
              <a:buFont typeface="Arial" panose="020B0604020202020204" pitchFamily="34" charset="0"/>
              <a:buChar char="•"/>
            </a:pPr>
            <a:endParaRPr lang="en-US" sz="2400" dirty="0"/>
          </a:p>
          <a:p>
            <a:pPr lvl="2">
              <a:buFont typeface="Arial" panose="020B0604020202020204" pitchFamily="34" charset="0"/>
              <a:buChar char="•"/>
            </a:pPr>
            <a:r>
              <a:rPr lang="en-US" sz="2400" dirty="0"/>
              <a:t>Accessible to public</a:t>
            </a:r>
          </a:p>
          <a:p>
            <a:pPr lvl="2">
              <a:buFont typeface="Arial" panose="020B0604020202020204" pitchFamily="34" charset="0"/>
              <a:buChar char="•"/>
            </a:pPr>
            <a:endParaRPr lang="en-US" sz="2400" dirty="0"/>
          </a:p>
          <a:p>
            <a:pPr lvl="2">
              <a:buFont typeface="Arial" panose="020B0604020202020204" pitchFamily="34" charset="0"/>
              <a:buChar char="•"/>
            </a:pPr>
            <a:r>
              <a:rPr lang="en-US" sz="2400" dirty="0"/>
              <a:t>Easy to update</a:t>
            </a:r>
          </a:p>
          <a:p>
            <a:endParaRPr lang="en-US" dirty="0"/>
          </a:p>
        </p:txBody>
      </p:sp>
    </p:spTree>
    <p:extLst>
      <p:ext uri="{BB962C8B-B14F-4D97-AF65-F5344CB8AC3E}">
        <p14:creationId xmlns:p14="http://schemas.microsoft.com/office/powerpoint/2010/main" val="2104780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C9C6EC-3F16-6746-80B4-5EDBA10189D3}"/>
              </a:ext>
            </a:extLst>
          </p:cNvPr>
          <p:cNvSpPr>
            <a:spLocks noGrp="1"/>
          </p:cNvSpPr>
          <p:nvPr>
            <p:ph type="title"/>
          </p:nvPr>
        </p:nvSpPr>
        <p:spPr/>
        <p:txBody>
          <a:bodyPr/>
          <a:lstStyle/>
          <a:p>
            <a:r>
              <a:rPr lang="en-US" dirty="0"/>
              <a:t>What were our goals for a new tool? </a:t>
            </a:r>
            <a:br>
              <a:rPr lang="en-US" dirty="0"/>
            </a:br>
            <a:r>
              <a:rPr lang="en-US" dirty="0"/>
              <a:t>A transformation from this:</a:t>
            </a:r>
          </a:p>
        </p:txBody>
      </p:sp>
      <p:pic>
        <p:nvPicPr>
          <p:cNvPr id="5" name="Content Placeholder 5">
            <a:extLst>
              <a:ext uri="{FF2B5EF4-FFF2-40B4-BE49-F238E27FC236}">
                <a16:creationId xmlns:a16="http://schemas.microsoft.com/office/drawing/2014/main" id="{680C5703-6E06-5742-B5CD-B570D6010E3C}"/>
              </a:ext>
            </a:extLst>
          </p:cNvPr>
          <p:cNvPicPr>
            <a:picLocks noGrp="1" noChangeAspect="1"/>
          </p:cNvPicPr>
          <p:nvPr>
            <p:ph idx="1"/>
          </p:nvPr>
        </p:nvPicPr>
        <p:blipFill rotWithShape="1">
          <a:blip r:embed="rId3"/>
          <a:srcRect l="18951" t="23299" r="22811" b="19188"/>
          <a:stretch/>
        </p:blipFill>
        <p:spPr>
          <a:xfrm>
            <a:off x="1825992" y="946165"/>
            <a:ext cx="8540016" cy="5270988"/>
          </a:xfrm>
          <a:ln>
            <a:solidFill>
              <a:schemeClr val="tx1"/>
            </a:solidFill>
          </a:ln>
        </p:spPr>
      </p:pic>
    </p:spTree>
    <p:extLst>
      <p:ext uri="{BB962C8B-B14F-4D97-AF65-F5344CB8AC3E}">
        <p14:creationId xmlns:p14="http://schemas.microsoft.com/office/powerpoint/2010/main" val="1424744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C9C6EC-3F16-6746-80B4-5EDBA10189D3}"/>
              </a:ext>
            </a:extLst>
          </p:cNvPr>
          <p:cNvSpPr>
            <a:spLocks noGrp="1"/>
          </p:cNvSpPr>
          <p:nvPr>
            <p:ph type="title"/>
          </p:nvPr>
        </p:nvSpPr>
        <p:spPr/>
        <p:txBody>
          <a:bodyPr/>
          <a:lstStyle/>
          <a:p>
            <a:r>
              <a:rPr lang="en-US" dirty="0"/>
              <a:t>What were our goals for a new tool? </a:t>
            </a:r>
            <a:br>
              <a:rPr lang="en-US" dirty="0"/>
            </a:br>
            <a:r>
              <a:rPr lang="en-US" dirty="0"/>
              <a:t>Into this:</a:t>
            </a:r>
            <a:endParaRPr lang="en-US" dirty="0">
              <a:latin typeface="Arial Narrow"/>
            </a:endParaRPr>
          </a:p>
        </p:txBody>
      </p:sp>
      <p:pic>
        <p:nvPicPr>
          <p:cNvPr id="6" name="Picture 7">
            <a:extLst>
              <a:ext uri="{FF2B5EF4-FFF2-40B4-BE49-F238E27FC236}">
                <a16:creationId xmlns:a16="http://schemas.microsoft.com/office/drawing/2014/main" id="{2D5D936E-8D12-4A06-B83B-79E453F0691B}"/>
              </a:ext>
            </a:extLst>
          </p:cNvPr>
          <p:cNvPicPr>
            <a:picLocks noGrp="1" noChangeAspect="1"/>
          </p:cNvPicPr>
          <p:nvPr>
            <p:ph idx="1"/>
          </p:nvPr>
        </p:nvPicPr>
        <p:blipFill>
          <a:blip r:embed="rId3"/>
          <a:stretch>
            <a:fillRect/>
          </a:stretch>
        </p:blipFill>
        <p:spPr>
          <a:xfrm>
            <a:off x="2573087" y="1219202"/>
            <a:ext cx="7018394" cy="4729163"/>
          </a:xfrm>
        </p:spPr>
      </p:pic>
    </p:spTree>
    <p:extLst>
      <p:ext uri="{BB962C8B-B14F-4D97-AF65-F5344CB8AC3E}">
        <p14:creationId xmlns:p14="http://schemas.microsoft.com/office/powerpoint/2010/main" val="3065028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A02012-72EB-4A6F-B163-98A9BDB63D4A}"/>
              </a:ext>
            </a:extLst>
          </p:cNvPr>
          <p:cNvSpPr>
            <a:spLocks noGrp="1"/>
          </p:cNvSpPr>
          <p:nvPr>
            <p:ph type="ctrTitle"/>
          </p:nvPr>
        </p:nvSpPr>
        <p:spPr/>
        <p:txBody>
          <a:bodyPr/>
          <a:lstStyle/>
          <a:p>
            <a:r>
              <a:rPr lang="en-US" dirty="0">
                <a:latin typeface="Arial Narrow"/>
              </a:rPr>
              <a:t>Dashboard Overview</a:t>
            </a:r>
            <a:endParaRPr lang="en-US" dirty="0"/>
          </a:p>
        </p:txBody>
      </p:sp>
    </p:spTree>
    <p:extLst>
      <p:ext uri="{BB962C8B-B14F-4D97-AF65-F5344CB8AC3E}">
        <p14:creationId xmlns:p14="http://schemas.microsoft.com/office/powerpoint/2010/main" val="2406171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82E200-3FE3-4742-8BC4-FBF96E72E573}"/>
              </a:ext>
            </a:extLst>
          </p:cNvPr>
          <p:cNvSpPr>
            <a:spLocks noGrp="1"/>
          </p:cNvSpPr>
          <p:nvPr>
            <p:ph type="title"/>
          </p:nvPr>
        </p:nvSpPr>
        <p:spPr>
          <a:xfrm>
            <a:off x="1661160" y="96382"/>
            <a:ext cx="8842248" cy="763285"/>
          </a:xfrm>
        </p:spPr>
        <p:txBody>
          <a:bodyPr/>
          <a:lstStyle/>
          <a:p>
            <a:r>
              <a:rPr lang="en-US" dirty="0">
                <a:latin typeface="Arial Narrow"/>
              </a:rPr>
              <a:t>NCVS Dashboard (N-DASH): Home page</a:t>
            </a:r>
          </a:p>
        </p:txBody>
      </p:sp>
      <p:pic>
        <p:nvPicPr>
          <p:cNvPr id="8" name="Content Placeholder 7" descr="Graphical user interface, application&#10;&#10;Description automatically generated">
            <a:extLst>
              <a:ext uri="{FF2B5EF4-FFF2-40B4-BE49-F238E27FC236}">
                <a16:creationId xmlns:a16="http://schemas.microsoft.com/office/drawing/2014/main" id="{AA36D4CC-D10F-D349-AD8E-207529E7849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3406" y="776500"/>
            <a:ext cx="7494909" cy="5573389"/>
          </a:xfrm>
        </p:spPr>
      </p:pic>
      <p:sp>
        <p:nvSpPr>
          <p:cNvPr id="4" name="TextBox 3">
            <a:extLst>
              <a:ext uri="{FF2B5EF4-FFF2-40B4-BE49-F238E27FC236}">
                <a16:creationId xmlns:a16="http://schemas.microsoft.com/office/drawing/2014/main" id="{AFF9E15F-7DE4-9845-83A7-92988C5A2507}"/>
              </a:ext>
            </a:extLst>
          </p:cNvPr>
          <p:cNvSpPr txBox="1"/>
          <p:nvPr/>
        </p:nvSpPr>
        <p:spPr>
          <a:xfrm>
            <a:off x="7423201" y="216414"/>
            <a:ext cx="3244799" cy="523220"/>
          </a:xfrm>
          <a:prstGeom prst="rect">
            <a:avLst/>
          </a:prstGeom>
          <a:noFill/>
        </p:spPr>
        <p:txBody>
          <a:bodyPr wrap="none" rtlCol="0">
            <a:spAutoFit/>
          </a:bodyPr>
          <a:lstStyle/>
          <a:p>
            <a:r>
              <a:rPr lang="en-US" sz="2800" dirty="0">
                <a:solidFill>
                  <a:schemeClr val="accent1"/>
                </a:solidFill>
                <a:latin typeface="Arial Narrow"/>
                <a:ea typeface="+mj-ea"/>
                <a:cs typeface="Arial Narrow" panose="020B0604020202020204" pitchFamily="34" charset="0"/>
              </a:rPr>
              <a:t>https://</a:t>
            </a:r>
            <a:r>
              <a:rPr lang="en-US" sz="2800" dirty="0" err="1">
                <a:solidFill>
                  <a:schemeClr val="accent1"/>
                </a:solidFill>
                <a:latin typeface="Arial Narrow"/>
                <a:ea typeface="+mj-ea"/>
                <a:cs typeface="Arial Narrow" panose="020B0604020202020204" pitchFamily="34" charset="0"/>
              </a:rPr>
              <a:t>ncvs.bjs.ojp.gov</a:t>
            </a:r>
            <a:r>
              <a:rPr lang="en-US" sz="2800" dirty="0">
                <a:solidFill>
                  <a:schemeClr val="accent1"/>
                </a:solidFill>
                <a:latin typeface="Arial Narrow"/>
                <a:ea typeface="+mj-ea"/>
                <a:cs typeface="Arial Narrow" panose="020B0604020202020204" pitchFamily="34" charset="0"/>
              </a:rPr>
              <a:t>/</a:t>
            </a:r>
          </a:p>
        </p:txBody>
      </p:sp>
    </p:spTree>
    <p:extLst>
      <p:ext uri="{BB962C8B-B14F-4D97-AF65-F5344CB8AC3E}">
        <p14:creationId xmlns:p14="http://schemas.microsoft.com/office/powerpoint/2010/main" val="2577556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1D89E-ACF1-3044-A637-032DE65466FA}"/>
              </a:ext>
            </a:extLst>
          </p:cNvPr>
          <p:cNvSpPr>
            <a:spLocks noGrp="1"/>
          </p:cNvSpPr>
          <p:nvPr>
            <p:ph type="title"/>
          </p:nvPr>
        </p:nvSpPr>
        <p:spPr>
          <a:xfrm>
            <a:off x="1661160" y="182881"/>
            <a:ext cx="8842248" cy="546169"/>
          </a:xfrm>
        </p:spPr>
        <p:txBody>
          <a:bodyPr/>
          <a:lstStyle/>
          <a:p>
            <a:r>
              <a:rPr lang="en-US" dirty="0">
                <a:latin typeface="Arial Narrow"/>
              </a:rPr>
              <a:t>NCVS Dashboard (N-DASH): Quick Graphics page</a:t>
            </a:r>
            <a:endParaRPr lang="en-US" dirty="0"/>
          </a:p>
        </p:txBody>
      </p:sp>
      <p:pic>
        <p:nvPicPr>
          <p:cNvPr id="6" name="Picture 5" descr="Graphical user interface&#10;&#10;Description automatically generated">
            <a:extLst>
              <a:ext uri="{FF2B5EF4-FFF2-40B4-BE49-F238E27FC236}">
                <a16:creationId xmlns:a16="http://schemas.microsoft.com/office/drawing/2014/main" id="{52C3CB7A-304F-104A-892C-7976FB601E6A}"/>
              </a:ext>
            </a:extLst>
          </p:cNvPr>
          <p:cNvPicPr>
            <a:picLocks noChangeAspect="1"/>
          </p:cNvPicPr>
          <p:nvPr/>
        </p:nvPicPr>
        <p:blipFill rotWithShape="1">
          <a:blip r:embed="rId3">
            <a:extLst>
              <a:ext uri="{28A0092B-C50C-407E-A947-70E740481C1C}">
                <a14:useLocalDpi xmlns:a14="http://schemas.microsoft.com/office/drawing/2010/main" val="0"/>
              </a:ext>
            </a:extLst>
          </a:blip>
          <a:srcRect t="5766"/>
          <a:stretch/>
        </p:blipFill>
        <p:spPr>
          <a:xfrm>
            <a:off x="2042984" y="820210"/>
            <a:ext cx="7772342" cy="5599156"/>
          </a:xfrm>
          <a:prstGeom prst="rect">
            <a:avLst/>
          </a:prstGeom>
        </p:spPr>
      </p:pic>
      <p:sp>
        <p:nvSpPr>
          <p:cNvPr id="5" name="TextBox 4">
            <a:extLst>
              <a:ext uri="{FF2B5EF4-FFF2-40B4-BE49-F238E27FC236}">
                <a16:creationId xmlns:a16="http://schemas.microsoft.com/office/drawing/2014/main" id="{BA5B912A-BFA3-2149-9A7B-344F016DFDB0}"/>
              </a:ext>
            </a:extLst>
          </p:cNvPr>
          <p:cNvSpPr txBox="1"/>
          <p:nvPr/>
        </p:nvSpPr>
        <p:spPr>
          <a:xfrm>
            <a:off x="8603072" y="166502"/>
            <a:ext cx="3244799" cy="523220"/>
          </a:xfrm>
          <a:prstGeom prst="rect">
            <a:avLst/>
          </a:prstGeom>
          <a:noFill/>
        </p:spPr>
        <p:txBody>
          <a:bodyPr wrap="none" rtlCol="0">
            <a:spAutoFit/>
          </a:bodyPr>
          <a:lstStyle/>
          <a:p>
            <a:r>
              <a:rPr lang="en-US" sz="2800" dirty="0">
                <a:solidFill>
                  <a:schemeClr val="accent1"/>
                </a:solidFill>
                <a:latin typeface="Arial Narrow"/>
                <a:ea typeface="+mj-ea"/>
                <a:cs typeface="Arial Narrow" panose="020B0604020202020204" pitchFamily="34" charset="0"/>
              </a:rPr>
              <a:t>https://</a:t>
            </a:r>
            <a:r>
              <a:rPr lang="en-US" sz="2800" dirty="0" err="1">
                <a:solidFill>
                  <a:schemeClr val="accent1"/>
                </a:solidFill>
                <a:latin typeface="Arial Narrow"/>
                <a:ea typeface="+mj-ea"/>
                <a:cs typeface="Arial Narrow" panose="020B0604020202020204" pitchFamily="34" charset="0"/>
              </a:rPr>
              <a:t>ncvs.bjs.ojp.gov</a:t>
            </a:r>
            <a:r>
              <a:rPr lang="en-US" sz="2800" dirty="0">
                <a:solidFill>
                  <a:schemeClr val="accent1"/>
                </a:solidFill>
                <a:latin typeface="Arial Narrow"/>
                <a:ea typeface="+mj-ea"/>
                <a:cs typeface="Arial Narrow" panose="020B0604020202020204" pitchFamily="34" charset="0"/>
              </a:rPr>
              <a:t>/</a:t>
            </a:r>
          </a:p>
        </p:txBody>
      </p:sp>
    </p:spTree>
    <p:extLst>
      <p:ext uri="{BB962C8B-B14F-4D97-AF65-F5344CB8AC3E}">
        <p14:creationId xmlns:p14="http://schemas.microsoft.com/office/powerpoint/2010/main" val="2386510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82E200-3FE3-4742-8BC4-FBF96E72E573}"/>
              </a:ext>
            </a:extLst>
          </p:cNvPr>
          <p:cNvSpPr>
            <a:spLocks noGrp="1"/>
          </p:cNvSpPr>
          <p:nvPr>
            <p:ph type="title"/>
          </p:nvPr>
        </p:nvSpPr>
        <p:spPr>
          <a:xfrm>
            <a:off x="904076" y="96382"/>
            <a:ext cx="8842248" cy="763285"/>
          </a:xfrm>
        </p:spPr>
        <p:txBody>
          <a:bodyPr/>
          <a:lstStyle/>
          <a:p>
            <a:r>
              <a:rPr lang="en-US" dirty="0">
                <a:latin typeface="Arial Narrow"/>
              </a:rPr>
              <a:t>NCVS Dashboard (N-DASH): A Custom Graphics page</a:t>
            </a:r>
          </a:p>
        </p:txBody>
      </p:sp>
      <p:pic>
        <p:nvPicPr>
          <p:cNvPr id="8" name="Content Placeholder 7" descr="Graphical user interface, application&#10;&#10;Description automatically generated">
            <a:extLst>
              <a:ext uri="{FF2B5EF4-FFF2-40B4-BE49-F238E27FC236}">
                <a16:creationId xmlns:a16="http://schemas.microsoft.com/office/drawing/2014/main" id="{A0001F31-243A-0544-9AAD-4C8D9A267A1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 b="16846"/>
          <a:stretch/>
        </p:blipFill>
        <p:spPr>
          <a:xfrm>
            <a:off x="1688592" y="1040371"/>
            <a:ext cx="6796216" cy="4641973"/>
          </a:xfrm>
        </p:spPr>
      </p:pic>
      <p:pic>
        <p:nvPicPr>
          <p:cNvPr id="10" name="Picture 9">
            <a:extLst>
              <a:ext uri="{FF2B5EF4-FFF2-40B4-BE49-F238E27FC236}">
                <a16:creationId xmlns:a16="http://schemas.microsoft.com/office/drawing/2014/main" id="{3B6D4C15-A67F-8643-B956-BB11D14629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4932" y="1970793"/>
            <a:ext cx="1868476" cy="3177198"/>
          </a:xfrm>
          <a:prstGeom prst="rect">
            <a:avLst/>
          </a:prstGeom>
        </p:spPr>
      </p:pic>
      <p:sp>
        <p:nvSpPr>
          <p:cNvPr id="6" name="TextBox 5">
            <a:extLst>
              <a:ext uri="{FF2B5EF4-FFF2-40B4-BE49-F238E27FC236}">
                <a16:creationId xmlns:a16="http://schemas.microsoft.com/office/drawing/2014/main" id="{EEAA4A52-56ED-4647-A754-987D53C87E63}"/>
              </a:ext>
            </a:extLst>
          </p:cNvPr>
          <p:cNvSpPr txBox="1"/>
          <p:nvPr/>
        </p:nvSpPr>
        <p:spPr>
          <a:xfrm>
            <a:off x="8484808" y="216414"/>
            <a:ext cx="3244799" cy="523220"/>
          </a:xfrm>
          <a:prstGeom prst="rect">
            <a:avLst/>
          </a:prstGeom>
          <a:noFill/>
        </p:spPr>
        <p:txBody>
          <a:bodyPr wrap="none" rtlCol="0">
            <a:spAutoFit/>
          </a:bodyPr>
          <a:lstStyle/>
          <a:p>
            <a:r>
              <a:rPr lang="en-US" sz="2800" dirty="0">
                <a:solidFill>
                  <a:schemeClr val="accent1"/>
                </a:solidFill>
                <a:latin typeface="Arial Narrow"/>
                <a:ea typeface="+mj-ea"/>
                <a:cs typeface="Arial Narrow" panose="020B0604020202020204" pitchFamily="34" charset="0"/>
              </a:rPr>
              <a:t>https://</a:t>
            </a:r>
            <a:r>
              <a:rPr lang="en-US" sz="2800" dirty="0" err="1">
                <a:solidFill>
                  <a:schemeClr val="accent1"/>
                </a:solidFill>
                <a:latin typeface="Arial Narrow"/>
                <a:ea typeface="+mj-ea"/>
                <a:cs typeface="Arial Narrow" panose="020B0604020202020204" pitchFamily="34" charset="0"/>
              </a:rPr>
              <a:t>ncvs.bjs.ojp.gov</a:t>
            </a:r>
            <a:r>
              <a:rPr lang="en-US" sz="2800" dirty="0">
                <a:solidFill>
                  <a:schemeClr val="accent1"/>
                </a:solidFill>
                <a:latin typeface="Arial Narrow"/>
                <a:ea typeface="+mj-ea"/>
                <a:cs typeface="Arial Narrow" panose="020B0604020202020204" pitchFamily="34" charset="0"/>
              </a:rPr>
              <a:t>/</a:t>
            </a:r>
          </a:p>
        </p:txBody>
      </p:sp>
    </p:spTree>
    <p:extLst>
      <p:ext uri="{BB962C8B-B14F-4D97-AF65-F5344CB8AC3E}">
        <p14:creationId xmlns:p14="http://schemas.microsoft.com/office/powerpoint/2010/main" val="826039841"/>
      </p:ext>
    </p:extLst>
  </p:cSld>
  <p:clrMapOvr>
    <a:masterClrMapping/>
  </p:clrMapOvr>
</p:sld>
</file>

<file path=ppt/theme/theme1.xml><?xml version="1.0" encoding="utf-8"?>
<a:theme xmlns:a="http://schemas.openxmlformats.org/drawingml/2006/main" name="RTI Corporate (White)">
  <a:themeElements>
    <a:clrScheme name="RTI New 6">
      <a:dk1>
        <a:srgbClr val="000000"/>
      </a:dk1>
      <a:lt1>
        <a:srgbClr val="FFFFFF"/>
      </a:lt1>
      <a:dk2>
        <a:srgbClr val="000000"/>
      </a:dk2>
      <a:lt2>
        <a:srgbClr val="808080"/>
      </a:lt2>
      <a:accent1>
        <a:srgbClr val="1E4E96"/>
      </a:accent1>
      <a:accent2>
        <a:srgbClr val="00A3E0"/>
      </a:accent2>
      <a:accent3>
        <a:srgbClr val="68478D"/>
      </a:accent3>
      <a:accent4>
        <a:srgbClr val="83BD00"/>
      </a:accent4>
      <a:accent5>
        <a:srgbClr val="FFC845"/>
      </a:accent5>
      <a:accent6>
        <a:srgbClr val="FF595D"/>
      </a:accent6>
      <a:hlink>
        <a:srgbClr val="0045C7"/>
      </a:hlink>
      <a:folHlink>
        <a:srgbClr val="5D6EC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TI_PPT_standard" id="{9A00D4A1-AFFC-0E48-A3FF-9B193665F9D5}" vid="{5033AF5D-5340-A64C-B6D3-14ADB5C7A867}"/>
    </a:ext>
  </a:extLst>
</a:theme>
</file>

<file path=ppt/theme/theme2.xml><?xml version="1.0" encoding="utf-8"?>
<a:theme xmlns:a="http://schemas.openxmlformats.org/drawingml/2006/main" name="RTI Corporate Blue)">
  <a:themeElements>
    <a:clrScheme name="RTI New 6">
      <a:dk1>
        <a:srgbClr val="000000"/>
      </a:dk1>
      <a:lt1>
        <a:srgbClr val="FFFFFF"/>
      </a:lt1>
      <a:dk2>
        <a:srgbClr val="000000"/>
      </a:dk2>
      <a:lt2>
        <a:srgbClr val="808080"/>
      </a:lt2>
      <a:accent1>
        <a:srgbClr val="1E4E96"/>
      </a:accent1>
      <a:accent2>
        <a:srgbClr val="00A3E0"/>
      </a:accent2>
      <a:accent3>
        <a:srgbClr val="68478D"/>
      </a:accent3>
      <a:accent4>
        <a:srgbClr val="83BD00"/>
      </a:accent4>
      <a:accent5>
        <a:srgbClr val="FFC845"/>
      </a:accent5>
      <a:accent6>
        <a:srgbClr val="FF595D"/>
      </a:accent6>
      <a:hlink>
        <a:srgbClr val="0045C7"/>
      </a:hlink>
      <a:folHlink>
        <a:srgbClr val="5D6EC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TI_PPT_standard" id="{9A00D4A1-AFFC-0E48-A3FF-9B193665F9D5}" vid="{E51B53E9-E0AD-0E4E-96C4-86351CCA8FE3}"/>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ize xmlns="893535dc-a6ba-4ab3-bc6b-b8b74b13bb21" xsi:nil="true"/>
    <Color xmlns="893535dc-a6ba-4ab3-bc6b-b8b74b13bb21" xsi:nil="true"/>
    <Order0 xmlns="893535dc-a6ba-4ab3-bc6b-b8b74b13bb2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C33B557D6BB6447AAAB41C42362CB86" ma:contentTypeVersion="12" ma:contentTypeDescription="Create a new document." ma:contentTypeScope="" ma:versionID="3c877548617b93b6ec3c5e92c9115662">
  <xsd:schema xmlns:xsd="http://www.w3.org/2001/XMLSchema" xmlns:xs="http://www.w3.org/2001/XMLSchema" xmlns:p="http://schemas.microsoft.com/office/2006/metadata/properties" xmlns:ns1="893535dc-a6ba-4ab3-bc6b-b8b74b13bb21" targetNamespace="http://schemas.microsoft.com/office/2006/metadata/properties" ma:root="true" ma:fieldsID="84f6446958290a5de0ca84b168bac464" ns1:_="">
    <xsd:import namespace="893535dc-a6ba-4ab3-bc6b-b8b74b13bb21"/>
    <xsd:element name="properties">
      <xsd:complexType>
        <xsd:sequence>
          <xsd:element name="documentManagement">
            <xsd:complexType>
              <xsd:all>
                <xsd:element ref="ns1:Order0" minOccurs="0"/>
                <xsd:element ref="ns1:Size" minOccurs="0"/>
                <xsd:element ref="ns1:Color" minOccurs="0"/>
                <xsd:element ref="ns1:MediaServiceMetadata" minOccurs="0"/>
                <xsd:element ref="ns1:MediaServiceFastMetadata" minOccurs="0"/>
                <xsd:element ref="ns1:MediaServiceAutoTags" minOccurs="0"/>
                <xsd:element ref="ns1:MediaServiceOCR" minOccurs="0"/>
                <xsd:element ref="ns1:MediaServiceGenerationTime" minOccurs="0"/>
                <xsd:element ref="ns1:MediaServiceEventHashCode" minOccurs="0"/>
                <xsd:element ref="ns1:MediaServiceAutoKeyPoints" minOccurs="0"/>
                <xsd:element ref="ns1:MediaServiceKeyPoints" minOccurs="0"/>
                <xsd:element ref="ns1: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3535dc-a6ba-4ab3-bc6b-b8b74b13bb21" elementFormDefault="qualified">
    <xsd:import namespace="http://schemas.microsoft.com/office/2006/documentManagement/types"/>
    <xsd:import namespace="http://schemas.microsoft.com/office/infopath/2007/PartnerControls"/>
    <xsd:element name="Order0" ma:index="0" nillable="true" ma:displayName="Order" ma:format="Dropdown" ma:internalName="Order0" ma:percentage="FALSE">
      <xsd:simpleType>
        <xsd:restriction base="dms:Number"/>
      </xsd:simpleType>
    </xsd:element>
    <xsd:element name="Size" ma:index="3" nillable="true" ma:displayName="Size" ma:format="Dropdown" ma:internalName="Size">
      <xsd:simpleType>
        <xsd:restriction base="dms:Text">
          <xsd:maxLength value="255"/>
        </xsd:restriction>
      </xsd:simpleType>
    </xsd:element>
    <xsd:element name="Color" ma:index="4" nillable="true" ma:displayName="Color" ma:format="Dropdown" ma:internalName="Color">
      <xsd:simpleType>
        <xsd:restriction base="dms:Text">
          <xsd:maxLength value="255"/>
        </xsd:restriction>
      </xsd:simpleType>
    </xsd:element>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MediaServiceAutoTags" ma:index="9" nillable="true" ma:displayName="Tags" ma:internalName="MediaServiceAutoTags" ma:readOnly="true">
      <xsd:simpleType>
        <xsd:restriction base="dms:Text"/>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9CB693-0DEF-4114-9482-174E83C8CC11}">
  <ds:schemaRefs>
    <ds:schemaRef ds:uri="http://schemas.microsoft.com/office/2006/metadata/properties"/>
    <ds:schemaRef ds:uri="http://www.w3.org/XML/1998/namespace"/>
    <ds:schemaRef ds:uri="http://purl.org/dc/terms/"/>
    <ds:schemaRef ds:uri="893535dc-a6ba-4ab3-bc6b-b8b74b13bb21"/>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A9466EE0-959F-431F-97ED-A925EF99E94F}">
  <ds:schemaRefs>
    <ds:schemaRef ds:uri="http://schemas.microsoft.com/sharepoint/v3/contenttype/forms"/>
  </ds:schemaRefs>
</ds:datastoreItem>
</file>

<file path=customXml/itemProps3.xml><?xml version="1.0" encoding="utf-8"?>
<ds:datastoreItem xmlns:ds="http://schemas.openxmlformats.org/officeDocument/2006/customXml" ds:itemID="{4F411F66-BE22-4566-8248-6014D5133460}">
  <ds:schemaRefs>
    <ds:schemaRef ds:uri="893535dc-a6ba-4ab3-bc6b-b8b74b13bb2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RTI Corporate (White)</Template>
  <TotalTime>31505</TotalTime>
  <Words>2729</Words>
  <Application>Microsoft Macintosh PowerPoint</Application>
  <PresentationFormat>Widescreen</PresentationFormat>
  <Paragraphs>354</Paragraphs>
  <Slides>28</Slides>
  <Notes>28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28</vt:i4>
      </vt:variant>
    </vt:vector>
  </HeadingPairs>
  <TitlesOfParts>
    <vt:vector size="38" baseType="lpstr">
      <vt:lpstr>Arial</vt:lpstr>
      <vt:lpstr>Arial Narrow</vt:lpstr>
      <vt:lpstr>Calibri</vt:lpstr>
      <vt:lpstr>Courier</vt:lpstr>
      <vt:lpstr>Courier New</vt:lpstr>
      <vt:lpstr>SF Mono</vt:lpstr>
      <vt:lpstr>System Font Regular</vt:lpstr>
      <vt:lpstr>Wingdings</vt:lpstr>
      <vt:lpstr>RTI Corporate (White)</vt:lpstr>
      <vt:lpstr>RTI Corporate Blue)</vt:lpstr>
      <vt:lpstr>Helping Federal Clients Move from Table-based Reporting to Dynamic Dashboards </vt:lpstr>
      <vt:lpstr>Helping Federal Clients Move from Table-based Reporting to Dynamic Dashboards </vt:lpstr>
      <vt:lpstr>What were our goals for a new tool? </vt:lpstr>
      <vt:lpstr>What were our goals for a new tool?  A transformation from this:</vt:lpstr>
      <vt:lpstr>What were our goals for a new tool?  Into this:</vt:lpstr>
      <vt:lpstr>Dashboard Overview</vt:lpstr>
      <vt:lpstr>NCVS Dashboard (N-DASH): Home page</vt:lpstr>
      <vt:lpstr>NCVS Dashboard (N-DASH): Quick Graphics page</vt:lpstr>
      <vt:lpstr>NCVS Dashboard (N-DASH): A Custom Graphics page</vt:lpstr>
      <vt:lpstr>NCVS Dashboard (N-DASH): A Custom Graphics page</vt:lpstr>
      <vt:lpstr>NCVS Dashboard (N-DASH): A Custom Graphics page</vt:lpstr>
      <vt:lpstr>NCVS Dashboard (N-DASH): A Custom Graphics page</vt:lpstr>
      <vt:lpstr>NCVS Dashboard (N-DASH): A Custom Graphics page</vt:lpstr>
      <vt:lpstr>The Project Work</vt:lpstr>
      <vt:lpstr>How did we go about this transformation?   The Project Team</vt:lpstr>
      <vt:lpstr>NCVS Data:– Content and Complexity</vt:lpstr>
      <vt:lpstr>Scoping Dashboard Work / Decision Making</vt:lpstr>
      <vt:lpstr>Web Application</vt:lpstr>
      <vt:lpstr>Development Challenges</vt:lpstr>
      <vt:lpstr>What is Harness-Vue?</vt:lpstr>
      <vt:lpstr>Harness-vue: Use example</vt:lpstr>
      <vt:lpstr>UI/UX problem solving</vt:lpstr>
      <vt:lpstr>Final Product Framework</vt:lpstr>
      <vt:lpstr>Conclusion</vt:lpstr>
      <vt:lpstr>What made this work?</vt:lpstr>
      <vt:lpstr>The result: A Digital Transformation for the NCVS </vt:lpstr>
      <vt:lpstr>Special Thanks!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Helping Clients Move from Static Reports to Dynamic Dashboards</dc:title>
  <dc:creator>Godwin, Anna</dc:creator>
  <cp:lastModifiedBy>Underwood, Marcia</cp:lastModifiedBy>
  <cp:revision>32</cp:revision>
  <dcterms:created xsi:type="dcterms:W3CDTF">2021-02-09T14:47:00Z</dcterms:created>
  <dcterms:modified xsi:type="dcterms:W3CDTF">2022-04-19T14:36:35Z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0x0101005C33B557D6BB6447AAAB41C42362CB86</vt:lpwstr>
  </property>
</Properties>
</file>