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91" r:id="rId4"/>
    <p:sldMasterId id="2147484013" r:id="rId5"/>
  </p:sldMasterIdLst>
  <p:notesMasterIdLst>
    <p:notesMasterId r:id="rId26"/>
  </p:notesMasterIdLst>
  <p:handoutMasterIdLst>
    <p:handoutMasterId r:id="rId27"/>
  </p:handoutMasterIdLst>
  <p:sldIdLst>
    <p:sldId id="256" r:id="rId6"/>
    <p:sldId id="257" r:id="rId7"/>
    <p:sldId id="674" r:id="rId8"/>
    <p:sldId id="667" r:id="rId9"/>
    <p:sldId id="668" r:id="rId10"/>
    <p:sldId id="653" r:id="rId11"/>
    <p:sldId id="654" r:id="rId12"/>
    <p:sldId id="660" r:id="rId13"/>
    <p:sldId id="655" r:id="rId14"/>
    <p:sldId id="656" r:id="rId15"/>
    <p:sldId id="670" r:id="rId16"/>
    <p:sldId id="671" r:id="rId17"/>
    <p:sldId id="672" r:id="rId18"/>
    <p:sldId id="673" r:id="rId19"/>
    <p:sldId id="665" r:id="rId20"/>
    <p:sldId id="666" r:id="rId21"/>
    <p:sldId id="669" r:id="rId22"/>
    <p:sldId id="657" r:id="rId23"/>
    <p:sldId id="675" r:id="rId24"/>
    <p:sldId id="652" r:id="rId25"/>
  </p:sldIdLst>
  <p:sldSz cx="9144000" cy="5143500" type="screen16x9"/>
  <p:notesSz cx="6985000" cy="92837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355" userDrawn="1">
          <p15:clr>
            <a:srgbClr val="A4A3A4"/>
          </p15:clr>
        </p15:guide>
        <p15:guide id="2" pos="2880" userDrawn="1">
          <p15:clr>
            <a:srgbClr val="A4A3A4"/>
          </p15:clr>
        </p15:guide>
        <p15:guide id="3" orient="horz" pos="6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Mai" initials="NM" lastIdx="7" clrIdx="0">
    <p:extLst>
      <p:ext uri="{19B8F6BF-5375-455C-9EA6-DF929625EA0E}">
        <p15:presenceInfo xmlns:p15="http://schemas.microsoft.com/office/powerpoint/2012/main" userId="S::mnguyen@rti.org::392bf7e1-7271-44d8-915f-47ac55bccf19" providerId="AD"/>
      </p:ext>
    </p:extLst>
  </p:cmAuthor>
  <p:cmAuthor id="2" name="Smiley-McDonald, Hope" initials="SMH" lastIdx="8" clrIdx="1">
    <p:extLst>
      <p:ext uri="{19B8F6BF-5375-455C-9EA6-DF929625EA0E}">
        <p15:presenceInfo xmlns:p15="http://schemas.microsoft.com/office/powerpoint/2012/main" userId="S::smiley@rti.org::d8e29dbd-1b40-4cf4-ac0b-26da0c5f9c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F264A"/>
    <a:srgbClr val="00A3E0"/>
    <a:srgbClr val="D0DF00"/>
    <a:srgbClr val="C4A05A"/>
    <a:srgbClr val="B0008E"/>
    <a:srgbClr val="EA7600"/>
    <a:srgbClr val="CE0E2D"/>
    <a:srgbClr val="0A347E"/>
    <a:srgbClr val="3EB2C7"/>
    <a:srgbClr val="E7E9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84679" autoAdjust="0"/>
  </p:normalViewPr>
  <p:slideViewPr>
    <p:cSldViewPr snapToGrid="0">
      <p:cViewPr varScale="1">
        <p:scale>
          <a:sx n="126" d="100"/>
          <a:sy n="126" d="100"/>
        </p:scale>
        <p:origin x="450" y="114"/>
      </p:cViewPr>
      <p:guideLst>
        <p:guide orient="horz" pos="355"/>
        <p:guide pos="2880"/>
        <p:guide orient="horz" pos="612"/>
      </p:guideLst>
    </p:cSldViewPr>
  </p:slideViewPr>
  <p:notesTextViewPr>
    <p:cViewPr>
      <p:scale>
        <a:sx n="1" d="1"/>
        <a:sy n="1" d="1"/>
      </p:scale>
      <p:origin x="0" y="0"/>
    </p:cViewPr>
  </p:notesTextViewPr>
  <p:sorterViewPr>
    <p:cViewPr>
      <p:scale>
        <a:sx n="100" d="100"/>
        <a:sy n="100" d="100"/>
      </p:scale>
      <p:origin x="0" y="-20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defTabSz="912790">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3955209"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algn="r" defTabSz="912790">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1"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defTabSz="912790">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3955209"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algn="r" defTabSz="912790">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3735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93025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56794" y="0"/>
            <a:ext cx="3028206"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algn="r" defTabSz="93025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98463" y="695325"/>
            <a:ext cx="6188075" cy="34813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757" y="4409758"/>
            <a:ext cx="5121488" cy="417766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19515"/>
            <a:ext cx="3028207"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93025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56794" y="8819515"/>
            <a:ext cx="3028206"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algn="r" defTabSz="930251">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3894486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validation issues are found on a form they are reported to the participant. A soft-check will allow the participant to continue without changing the response. A hard-check will not allow the participant to continue without resolving the issues. We work carefully with the client on the wording of the soft-check messages.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4</a:t>
            </a:fld>
            <a:endParaRPr lang="en-US"/>
          </a:p>
        </p:txBody>
      </p:sp>
    </p:spTree>
    <p:extLst>
      <p:ext uri="{BB962C8B-B14F-4D97-AF65-F5344CB8AC3E}">
        <p14:creationId xmlns:p14="http://schemas.microsoft.com/office/powerpoint/2010/main" val="3208885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5</a:t>
            </a:fld>
            <a:endParaRPr lang="en-US"/>
          </a:p>
        </p:txBody>
      </p:sp>
    </p:spTree>
    <p:extLst>
      <p:ext uri="{BB962C8B-B14F-4D97-AF65-F5344CB8AC3E}">
        <p14:creationId xmlns:p14="http://schemas.microsoft.com/office/powerpoint/2010/main" val="3280122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PAPI: Pen-and-Paper Personal Interview</a:t>
            </a:r>
          </a:p>
          <a:p>
            <a:r>
              <a:rPr lang="en-US" dirty="0"/>
              <a:t>Showing a large survey for the purposes of this presentation. Diagram does not account for any skip patterns in the instrument.</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6</a:t>
            </a:fld>
            <a:endParaRPr lang="en-US"/>
          </a:p>
        </p:txBody>
      </p:sp>
    </p:spTree>
    <p:extLst>
      <p:ext uri="{BB962C8B-B14F-4D97-AF65-F5344CB8AC3E}">
        <p14:creationId xmlns:p14="http://schemas.microsoft.com/office/powerpoint/2010/main" val="1060370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there was a small number of questions needing DQFU we used email for outreach instead of phone. More cost-effective.</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9</a:t>
            </a:fld>
            <a:endParaRPr lang="en-US"/>
          </a:p>
        </p:txBody>
      </p:sp>
    </p:spTree>
    <p:extLst>
      <p:ext uri="{BB962C8B-B14F-4D97-AF65-F5344CB8AC3E}">
        <p14:creationId xmlns:p14="http://schemas.microsoft.com/office/powerpoint/2010/main" val="1863733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possible to still have data quality problems after the DQFU</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16</a:t>
            </a:fld>
            <a:endParaRPr lang="en-US"/>
          </a:p>
        </p:txBody>
      </p:sp>
    </p:spTree>
    <p:extLst>
      <p:ext uri="{BB962C8B-B14F-4D97-AF65-F5344CB8AC3E}">
        <p14:creationId xmlns:p14="http://schemas.microsoft.com/office/powerpoint/2010/main" val="84060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20</a:t>
            </a:fld>
            <a:endParaRPr lang="en-US"/>
          </a:p>
        </p:txBody>
      </p:sp>
    </p:spTree>
    <p:extLst>
      <p:ext uri="{BB962C8B-B14F-4D97-AF65-F5344CB8AC3E}">
        <p14:creationId xmlns:p14="http://schemas.microsoft.com/office/powerpoint/2010/main" val="2050332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Map,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2">
            <a:extLst>
              <a:ext uri="{28A0092B-C50C-407E-A947-70E740481C1C}">
                <a14:useLocalDpi xmlns:a14="http://schemas.microsoft.com/office/drawing/2010/main" val="0"/>
              </a:ext>
            </a:extLst>
          </a:blip>
          <a:srcRect l="2954" r="2954"/>
          <a:stretch/>
        </p:blipFill>
        <p:spPr>
          <a:xfrm>
            <a:off x="3962400" y="0"/>
            <a:ext cx="5181600" cy="4646496"/>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endParaRPr lang="en-US" dirty="0"/>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13" name="Rectangle 12">
            <a:extLst>
              <a:ext uri="{FF2B5EF4-FFF2-40B4-BE49-F238E27FC236}">
                <a16:creationId xmlns:a16="http://schemas.microsoft.com/office/drawing/2014/main" id="{08E8577B-8E27-6B43-8606-B7C04E5289F9}"/>
              </a:ext>
            </a:extLst>
          </p:cNvPr>
          <p:cNvSpPr/>
          <p:nvPr userDrawn="1"/>
        </p:nvSpPr>
        <p:spPr>
          <a:xfrm>
            <a:off x="0" y="4882896"/>
            <a:ext cx="9144000" cy="276617"/>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lvl1pPr>
              <a:defRPr sz="800"/>
            </a:lvl1pPr>
          </a:lstStyle>
          <a:p>
            <a:r>
              <a:rPr lang="en-US" dirty="0"/>
              <a:t>CONFIDENTIAL</a:t>
            </a:r>
          </a:p>
        </p:txBody>
      </p:sp>
      <p:pic>
        <p:nvPicPr>
          <p:cNvPr id="14" name="Picture 13">
            <a:extLst>
              <a:ext uri="{FF2B5EF4-FFF2-40B4-BE49-F238E27FC236}">
                <a16:creationId xmlns:a16="http://schemas.microsoft.com/office/drawing/2014/main" id="{B7179475-7FE7-704F-96FB-9C1D46D5FD3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3956675"/>
            <a:ext cx="1212082" cy="567888"/>
          </a:xfrm>
          <a:prstGeom prst="rect">
            <a:avLst/>
          </a:prstGeom>
        </p:spPr>
      </p:pic>
      <p:sp>
        <p:nvSpPr>
          <p:cNvPr id="12" name="Text Box 14">
            <a:extLst>
              <a:ext uri="{FF2B5EF4-FFF2-40B4-BE49-F238E27FC236}">
                <a16:creationId xmlns:a16="http://schemas.microsoft.com/office/drawing/2014/main" id="{5AC64515-2573-A54D-8C70-ABDEEAFCF5A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8" name="TextBox 17">
            <a:extLst>
              <a:ext uri="{FF2B5EF4-FFF2-40B4-BE49-F238E27FC236}">
                <a16:creationId xmlns:a16="http://schemas.microsoft.com/office/drawing/2014/main" id="{4CF8DA85-61E5-F64B-9F6A-DD9A4EF815BD}"/>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95958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37160"/>
            <a:ext cx="8842248" cy="572464"/>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3/30/2022</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37160"/>
            <a:ext cx="8842248" cy="960263"/>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3/30/2022</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p:nvPr userDrawn="1"/>
        </p:nvSpPr>
        <p:spPr>
          <a:xfrm>
            <a:off x="0" y="0"/>
            <a:ext cx="9144000" cy="280035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2794762"/>
          </a:xfrm>
          <a:prstGeom prst="rect">
            <a:avLst/>
          </a:prstGeom>
        </p:spPr>
      </p:pic>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024926"/>
            <a:ext cx="6781800" cy="572464"/>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3/30/2022</a:t>
            </a:fld>
            <a:endParaRPr lang="en-US" dirty="0"/>
          </a:p>
        </p:txBody>
      </p:sp>
    </p:spTree>
    <p:extLst>
      <p:ext uri="{BB962C8B-B14F-4D97-AF65-F5344CB8AC3E}">
        <p14:creationId xmlns:p14="http://schemas.microsoft.com/office/powerpoint/2010/main" val="38986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3/30/2022</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35A3D7B-6B7C-ED4F-9433-DE249028556E}"/>
              </a:ext>
            </a:extLst>
          </p:cNvPr>
          <p:cNvSpPr>
            <a:spLocks noGrp="1"/>
          </p:cNvSpPr>
          <p:nvPr>
            <p:ph type="sldNum" sz="quarter" idx="10"/>
          </p:nvPr>
        </p:nvSpPr>
        <p:spPr>
          <a:xfrm>
            <a:off x="0" y="4892040"/>
            <a:ext cx="347472" cy="219456"/>
          </a:xfrm>
          <a:prstGeom prst="rect">
            <a:avLst/>
          </a:prstGeom>
        </p:spPr>
        <p:txBody>
          <a:bodyPr/>
          <a:lstStyle>
            <a:lvl1pPr>
              <a:defRPr>
                <a:solidFill>
                  <a:schemeClr val="accent1">
                    <a:lumMod val="40000"/>
                    <a:lumOff val="60000"/>
                  </a:schemeClr>
                </a:solidFill>
              </a:defRPr>
            </a:lvl1pPr>
          </a:lstStyle>
          <a:p>
            <a:fld id="{D4325D4D-289E-48C1-B277-2BEB492A7D19}" type="slidenum">
              <a:rPr lang="en-US" smtClean="0"/>
              <a:pPr/>
              <a:t>‹#›</a:t>
            </a:fld>
            <a:endParaRPr lang="en-US"/>
          </a:p>
        </p:txBody>
      </p:sp>
      <p:sp>
        <p:nvSpPr>
          <p:cNvPr id="4" name="Date Placeholder 1">
            <a:extLst>
              <a:ext uri="{FF2B5EF4-FFF2-40B4-BE49-F238E27FC236}">
                <a16:creationId xmlns:a16="http://schemas.microsoft.com/office/drawing/2014/main" id="{DF6A6C95-5BEB-D74F-A2EA-6B392D9B3046}"/>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accent1">
                    <a:lumMod val="40000"/>
                    <a:lumOff val="60000"/>
                  </a:schemeClr>
                </a:solidFill>
                <a:latin typeface="Arial" charset="0"/>
                <a:ea typeface="ヒラギノ角ゴ Pro W3" pitchFamily="1" charset="-128"/>
                <a:cs typeface="+mn-cs"/>
              </a:defRPr>
            </a:lvl1pPr>
          </a:lstStyle>
          <a:p>
            <a:fld id="{9229DA6E-A3B8-1947-8505-491B829906F8}" type="datetimeFigureOut">
              <a:rPr lang="en-US" smtClean="0"/>
              <a:pPr/>
              <a:t>3/30/2022</a:t>
            </a:fld>
            <a:endParaRPr lang="en-US" dirty="0"/>
          </a:p>
        </p:txBody>
      </p:sp>
      <p:sp>
        <p:nvSpPr>
          <p:cNvPr id="5" name="Footer Placeholder 2">
            <a:extLst>
              <a:ext uri="{FF2B5EF4-FFF2-40B4-BE49-F238E27FC236}">
                <a16:creationId xmlns:a16="http://schemas.microsoft.com/office/drawing/2014/main" id="{4CE6D566-749E-3A4F-B010-9244406C590B}"/>
              </a:ext>
            </a:extLst>
          </p:cNvPr>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Tree>
    <p:extLst>
      <p:ext uri="{BB962C8B-B14F-4D97-AF65-F5344CB8AC3E}">
        <p14:creationId xmlns:p14="http://schemas.microsoft.com/office/powerpoint/2010/main" val="2739183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Map,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AE9C0D74-8215-E048-9311-E6F9AE523AC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E0047878-6B9B-2648-B68D-15B60C4A4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4">
            <a:extLst>
              <a:ext uri="{28A0092B-C50C-407E-A947-70E740481C1C}">
                <a14:useLocalDpi xmlns:a14="http://schemas.microsoft.com/office/drawing/2010/main" val="0"/>
              </a:ext>
            </a:extLst>
          </a:blip>
          <a:srcRect l="2954" r="2954"/>
          <a:stretch/>
        </p:blipFill>
        <p:spPr>
          <a:xfrm>
            <a:off x="3962400" y="0"/>
            <a:ext cx="5181600" cy="4646496"/>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6" name="TextBox 15">
            <a:extLst>
              <a:ext uri="{FF2B5EF4-FFF2-40B4-BE49-F238E27FC236}">
                <a16:creationId xmlns:a16="http://schemas.microsoft.com/office/drawing/2014/main" id="{08B4A1AE-DD48-F346-B760-5939935BB620}"/>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7310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w/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AE9C0D74-8215-E048-9311-E6F9AE523AC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E0047878-6B9B-2648-B68D-15B60C4A4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6" name="TextBox 15">
            <a:extLst>
              <a:ext uri="{FF2B5EF4-FFF2-40B4-BE49-F238E27FC236}">
                <a16:creationId xmlns:a16="http://schemas.microsoft.com/office/drawing/2014/main" id="{08B4A1AE-DD48-F346-B760-5939935BB620}"/>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4232662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6A126F23-DEC4-7641-800F-0A019CA95E3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0CC2DEB6-48AC-FF4A-B43F-EAA460917CB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5" name="Picture 14" descr="A close up of a necklace&#10;&#10;Description automatically generated">
            <a:extLst>
              <a:ext uri="{FF2B5EF4-FFF2-40B4-BE49-F238E27FC236}">
                <a16:creationId xmlns:a16="http://schemas.microsoft.com/office/drawing/2014/main" id="{B33AEB36-9C96-D64D-B5E6-9E77C071C630}"/>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2196425" y="13065"/>
            <a:ext cx="6947575" cy="4846590"/>
          </a:xfrm>
          <a:prstGeom prst="rect">
            <a:avLst/>
          </a:prstGeom>
        </p:spPr>
      </p:pic>
      <p:sp>
        <p:nvSpPr>
          <p:cNvPr id="16" name="Rectangle 15">
            <a:extLst>
              <a:ext uri="{FF2B5EF4-FFF2-40B4-BE49-F238E27FC236}">
                <a16:creationId xmlns:a16="http://schemas.microsoft.com/office/drawing/2014/main" id="{79EAD636-8CA7-CA41-A71A-13078B0AFDCD}"/>
              </a:ext>
            </a:extLst>
          </p:cNvPr>
          <p:cNvSpPr/>
          <p:nvPr userDrawn="1"/>
        </p:nvSpPr>
        <p:spPr>
          <a:xfrm>
            <a:off x="0" y="4885281"/>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Text Box 14">
            <a:extLst>
              <a:ext uri="{FF2B5EF4-FFF2-40B4-BE49-F238E27FC236}">
                <a16:creationId xmlns:a16="http://schemas.microsoft.com/office/drawing/2014/main" id="{DA24BF72-C04C-0040-9CD8-CE96D37A1B87}"/>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pic>
        <p:nvPicPr>
          <p:cNvPr id="22" name="Picture 2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20" name="Footer Placeholder 13">
            <a:extLst>
              <a:ext uri="{FF2B5EF4-FFF2-40B4-BE49-F238E27FC236}">
                <a16:creationId xmlns:a16="http://schemas.microsoft.com/office/drawing/2014/main" id="{C0650DCC-2166-304C-B136-0D8602FD0D81}"/>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7" name="TextBox 16">
            <a:extLst>
              <a:ext uri="{FF2B5EF4-FFF2-40B4-BE49-F238E27FC236}">
                <a16:creationId xmlns:a16="http://schemas.microsoft.com/office/drawing/2014/main" id="{2BE3B423-6E60-274B-9A28-4B6495FD4556}"/>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969431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137160" y="137160"/>
            <a:ext cx="8842248"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8842248" cy="3546872"/>
          </a:xfrm>
          <a:prstGeom prst="rect">
            <a:avLst/>
          </a:prstGeom>
        </p:spPr>
        <p:txBody>
          <a:bodyPr/>
          <a:lstStyle>
            <a:lvl1pPr marL="225425" indent="-225425">
              <a:buFont typeface="Courier New" panose="02070309020205020404" pitchFamily="49" charset="0"/>
              <a:buChar char="o"/>
              <a:defRPr/>
            </a:lvl1pPr>
            <a:lvl2pPr marL="457200" indent="-231775">
              <a:buFont typeface="Arial" panose="020B0604020202020204" pitchFamily="34" charset="0"/>
              <a:buChar char="•"/>
              <a:defRPr/>
            </a:lvl2pPr>
            <a:lvl3pPr marL="679450" indent="-222250">
              <a:buFont typeface="System Font Regular"/>
              <a:buChar char="-"/>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3/30/2022</a:t>
            </a:fld>
            <a:endParaRPr lang="en-US" dirty="0"/>
          </a:p>
        </p:txBody>
      </p:sp>
    </p:spTree>
    <p:extLst>
      <p:ext uri="{BB962C8B-B14F-4D97-AF65-F5344CB8AC3E}">
        <p14:creationId xmlns:p14="http://schemas.microsoft.com/office/powerpoint/2010/main" val="3920176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5FDE42CE-1A87-1A4D-AD45-88C57675F8A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39" r="12759"/>
          <a:stretch/>
        </p:blipFill>
        <p:spPr>
          <a:xfrm>
            <a:off x="2049374" y="0"/>
            <a:ext cx="7094626" cy="5409566"/>
          </a:xfrm>
          <a:prstGeom prst="rect">
            <a:avLst/>
          </a:prstGeom>
        </p:spPr>
      </p:pic>
      <p:sp>
        <p:nvSpPr>
          <p:cNvPr id="2" name="Title 1"/>
          <p:cNvSpPr>
            <a:spLocks noGrp="1"/>
          </p:cNvSpPr>
          <p:nvPr>
            <p:ph type="title"/>
          </p:nvPr>
        </p:nvSpPr>
        <p:spPr>
          <a:xfrm>
            <a:off x="137160" y="137160"/>
            <a:ext cx="458724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4587240" cy="388162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3/30/2022</a:t>
            </a:fld>
            <a:endParaRPr lang="en-US" dirty="0"/>
          </a:p>
        </p:txBody>
      </p:sp>
    </p:spTree>
    <p:extLst>
      <p:ext uri="{BB962C8B-B14F-4D97-AF65-F5344CB8AC3E}">
        <p14:creationId xmlns:p14="http://schemas.microsoft.com/office/powerpoint/2010/main" val="308843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Bla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endParaRPr lang="en-US" dirty="0"/>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21" name="TextBox 20">
            <a:extLst>
              <a:ext uri="{FF2B5EF4-FFF2-40B4-BE49-F238E27FC236}">
                <a16:creationId xmlns:a16="http://schemas.microsoft.com/office/drawing/2014/main" id="{DCE9EBF9-1042-954A-BC31-5B08760F1302}"/>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21749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3886200" y="137160"/>
            <a:ext cx="510540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914400"/>
            <a:ext cx="5105400" cy="3881628"/>
          </a:xfrm>
          <a:prstGeom prst="rect">
            <a:avLst/>
          </a:prstGeom>
        </p:spPr>
        <p:txBody>
          <a:bodyPr/>
          <a:lstStyle/>
          <a:p>
            <a:pPr lvl="0"/>
            <a:r>
              <a:rPr lang="en-US"/>
              <a:t>Click to edit Master text styles</a:t>
            </a:r>
          </a:p>
          <a:p>
            <a:pPr lvl="1"/>
            <a:r>
              <a:rPr lang="en-US"/>
              <a:t>Second level</a:t>
            </a:r>
          </a:p>
          <a:p>
            <a:pPr lvl="2"/>
            <a:r>
              <a:rPr lang="en-US"/>
              <a:t>Third level</a:t>
            </a:r>
          </a:p>
        </p:txBody>
      </p:sp>
      <p:pic>
        <p:nvPicPr>
          <p:cNvPr id="8" name="Picture 7" descr="A close up of a necklace&#10;&#10;Description automatically generated">
            <a:extLst>
              <a:ext uri="{FF2B5EF4-FFF2-40B4-BE49-F238E27FC236}">
                <a16:creationId xmlns:a16="http://schemas.microsoft.com/office/drawing/2014/main" id="{6D55DB36-90E3-0A43-900F-6A3BB259E0A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51" r="20463"/>
          <a:stretch/>
        </p:blipFill>
        <p:spPr>
          <a:xfrm flipH="1">
            <a:off x="0" y="0"/>
            <a:ext cx="6545516" cy="5406518"/>
          </a:xfrm>
          <a:prstGeom prst="rect">
            <a:avLst/>
          </a:prstGeom>
          <a:ln>
            <a:noFill/>
          </a:ln>
        </p:spPr>
      </p:pic>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3/30/2022</a:t>
            </a:fld>
            <a:endParaRPr lang="en-US" dirty="0"/>
          </a:p>
        </p:txBody>
      </p:sp>
    </p:spTree>
    <p:extLst>
      <p:ext uri="{BB962C8B-B14F-4D97-AF65-F5344CB8AC3E}">
        <p14:creationId xmlns:p14="http://schemas.microsoft.com/office/powerpoint/2010/main" val="3791943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37160"/>
            <a:ext cx="8842248" cy="971550"/>
          </a:xfrm>
          <a:prstGeom prst="rect">
            <a:avLst/>
          </a:prstGeom>
        </p:spPr>
        <p:txBody>
          <a:bodyPr lIns="91440" tIns="91440" rIns="182880" bIns="91440"/>
          <a:lstStyle>
            <a:lvl1pPr marL="0">
              <a:lnSpc>
                <a:spcPct val="90000"/>
              </a:lnSpc>
              <a:defRPr baseline="0"/>
            </a:lvl1pPr>
          </a:lstStyle>
          <a:p>
            <a:r>
              <a:rPr lang="en-US" dirty="0"/>
              <a:t>Click to edit Master title style. This one can wrap to two lines. Filler copy added.</a:t>
            </a:r>
          </a:p>
        </p:txBody>
      </p:sp>
      <p:sp>
        <p:nvSpPr>
          <p:cNvPr id="3" name="Content Placeholder 2"/>
          <p:cNvSpPr>
            <a:spLocks noGrp="1"/>
          </p:cNvSpPr>
          <p:nvPr>
            <p:ph idx="1"/>
          </p:nvPr>
        </p:nvSpPr>
        <p:spPr>
          <a:xfrm>
            <a:off x="137160" y="1276350"/>
            <a:ext cx="8842248" cy="3429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3/30/2022</a:t>
            </a:fld>
            <a:endParaRPr lang="en-US" dirty="0"/>
          </a:p>
        </p:txBody>
      </p:sp>
    </p:spTree>
    <p:extLst>
      <p:ext uri="{BB962C8B-B14F-4D97-AF65-F5344CB8AC3E}">
        <p14:creationId xmlns:p14="http://schemas.microsoft.com/office/powerpoint/2010/main" val="456821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37160"/>
            <a:ext cx="8842248" cy="572464"/>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4892040"/>
            <a:ext cx="347472" cy="219456"/>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11" name="Content Placeholder 10"/>
          <p:cNvSpPr>
            <a:spLocks noGrp="1"/>
          </p:cNvSpPr>
          <p:nvPr>
            <p:ph sz="quarter" idx="12"/>
          </p:nvPr>
        </p:nvSpPr>
        <p:spPr>
          <a:xfrm>
            <a:off x="137159" y="914400"/>
            <a:ext cx="4206241" cy="379095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13" name="Content Placeholder 12"/>
          <p:cNvSpPr>
            <a:spLocks noGrp="1"/>
          </p:cNvSpPr>
          <p:nvPr>
            <p:ph sz="quarter" idx="13"/>
          </p:nvPr>
        </p:nvSpPr>
        <p:spPr>
          <a:xfrm>
            <a:off x="4572000" y="914400"/>
            <a:ext cx="4407408"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3/30/2022</a:t>
            </a:fld>
            <a:endParaRPr lang="en-US" dirty="0"/>
          </a:p>
        </p:txBody>
      </p:sp>
    </p:spTree>
    <p:extLst>
      <p:ext uri="{BB962C8B-B14F-4D97-AF65-F5344CB8AC3E}">
        <p14:creationId xmlns:p14="http://schemas.microsoft.com/office/powerpoint/2010/main" val="423779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37160"/>
            <a:ext cx="8842248" cy="96012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268730"/>
            <a:ext cx="4331208" cy="3436620"/>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p:txBody>
      </p:sp>
      <p:sp>
        <p:nvSpPr>
          <p:cNvPr id="10" name="Content Placeholder 9"/>
          <p:cNvSpPr>
            <a:spLocks noGrp="1"/>
          </p:cNvSpPr>
          <p:nvPr>
            <p:ph sz="quarter" idx="13"/>
          </p:nvPr>
        </p:nvSpPr>
        <p:spPr>
          <a:xfrm>
            <a:off x="4648200" y="1268730"/>
            <a:ext cx="4331208" cy="34366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3/30/2022</a:t>
            </a:fld>
            <a:endParaRPr lang="en-US" dirty="0"/>
          </a:p>
        </p:txBody>
      </p:sp>
    </p:spTree>
    <p:extLst>
      <p:ext uri="{BB962C8B-B14F-4D97-AF65-F5344CB8AC3E}">
        <p14:creationId xmlns:p14="http://schemas.microsoft.com/office/powerpoint/2010/main" val="3372449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37160"/>
            <a:ext cx="8842248" cy="572464"/>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3/30/2022</a:t>
            </a:fld>
            <a:endParaRPr lang="en-US" dirty="0"/>
          </a:p>
        </p:txBody>
      </p:sp>
    </p:spTree>
    <p:extLst>
      <p:ext uri="{BB962C8B-B14F-4D97-AF65-F5344CB8AC3E}">
        <p14:creationId xmlns:p14="http://schemas.microsoft.com/office/powerpoint/2010/main" val="2445161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37160"/>
            <a:ext cx="8842248" cy="960263"/>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3/30/2022</a:t>
            </a:fld>
            <a:endParaRPr lang="en-US" dirty="0"/>
          </a:p>
        </p:txBody>
      </p:sp>
    </p:spTree>
    <p:extLst>
      <p:ext uri="{BB962C8B-B14F-4D97-AF65-F5344CB8AC3E}">
        <p14:creationId xmlns:p14="http://schemas.microsoft.com/office/powerpoint/2010/main" val="2873320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2794762"/>
          </a:xfrm>
          <a:prstGeom prst="rect">
            <a:avLst/>
          </a:prstGeom>
        </p:spPr>
      </p:pic>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024926"/>
            <a:ext cx="6781800" cy="572464"/>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3/30/2022</a:t>
            </a:fld>
            <a:endParaRPr lang="en-US" dirty="0"/>
          </a:p>
        </p:txBody>
      </p:sp>
    </p:spTree>
    <p:extLst>
      <p:ext uri="{BB962C8B-B14F-4D97-AF65-F5344CB8AC3E}">
        <p14:creationId xmlns:p14="http://schemas.microsoft.com/office/powerpoint/2010/main" val="2788226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3/30/2022</a:t>
            </a:fld>
            <a:endParaRPr lang="en-US" dirty="0"/>
          </a:p>
        </p:txBody>
      </p:sp>
    </p:spTree>
    <p:extLst>
      <p:ext uri="{BB962C8B-B14F-4D97-AF65-F5344CB8AC3E}">
        <p14:creationId xmlns:p14="http://schemas.microsoft.com/office/powerpoint/2010/main" val="164514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White">
    <p:spTree>
      <p:nvGrpSpPr>
        <p:cNvPr id="1" name=""/>
        <p:cNvGrpSpPr/>
        <p:nvPr/>
      </p:nvGrpSpPr>
      <p:grpSpPr>
        <a:xfrm>
          <a:off x="0" y="0"/>
          <a:ext cx="0" cy="0"/>
          <a:chOff x="0" y="0"/>
          <a:chExt cx="0" cy="0"/>
        </a:xfrm>
      </p:grpSpPr>
      <p:pic>
        <p:nvPicPr>
          <p:cNvPr id="27" name="Picture 26" descr="A close up of a necklace&#10;&#10;Description automatically generated">
            <a:extLst>
              <a:ext uri="{FF2B5EF4-FFF2-40B4-BE49-F238E27FC236}">
                <a16:creationId xmlns:a16="http://schemas.microsoft.com/office/drawing/2014/main" id="{46BAF619-5291-D744-9759-CB4521E60624}"/>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2196425" y="13058"/>
            <a:ext cx="6947575" cy="4846590"/>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endParaRPr lang="en-US" dirty="0"/>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16" name="Rectangle 15">
            <a:extLst>
              <a:ext uri="{FF2B5EF4-FFF2-40B4-BE49-F238E27FC236}">
                <a16:creationId xmlns:a16="http://schemas.microsoft.com/office/drawing/2014/main" id="{982FDBB3-20AD-0642-85B4-30E9C29B1F61}"/>
              </a:ext>
            </a:extLst>
          </p:cNvPr>
          <p:cNvSpPr/>
          <p:nvPr userDrawn="1"/>
        </p:nvSpPr>
        <p:spPr>
          <a:xfrm>
            <a:off x="0" y="4885268"/>
            <a:ext cx="9144000" cy="262804"/>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Footer Placeholder 13"/>
          <p:cNvSpPr>
            <a:spLocks noGrp="1"/>
          </p:cNvSpPr>
          <p:nvPr userDrawn="1">
            <p:ph type="ftr" sz="quarter" idx="11"/>
          </p:nvPr>
        </p:nvSpPr>
        <p:spPr>
          <a:xfrm>
            <a:off x="8001000" y="4882896"/>
            <a:ext cx="1143000" cy="265176"/>
          </a:xfrm>
          <a:prstGeom prst="rect">
            <a:avLst/>
          </a:prstGeom>
        </p:spPr>
        <p:txBody>
          <a:bodyPr/>
          <a:lstStyle/>
          <a:p>
            <a:r>
              <a:rPr lang="en-US"/>
              <a:t>CONFIDENTIAL</a:t>
            </a:r>
          </a:p>
        </p:txBody>
      </p:sp>
      <p:pic>
        <p:nvPicPr>
          <p:cNvPr id="32" name="Picture 31">
            <a:extLst>
              <a:ext uri="{FF2B5EF4-FFF2-40B4-BE49-F238E27FC236}">
                <a16:creationId xmlns:a16="http://schemas.microsoft.com/office/drawing/2014/main" id="{74DE6614-EFAC-4240-BEB1-45E0850FAD5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3956675"/>
            <a:ext cx="1212082" cy="567888"/>
          </a:xfrm>
          <a:prstGeom prst="rect">
            <a:avLst/>
          </a:prstGeom>
        </p:spPr>
      </p:pic>
      <p:sp>
        <p:nvSpPr>
          <p:cNvPr id="13" name="Text Box 14">
            <a:extLst>
              <a:ext uri="{FF2B5EF4-FFF2-40B4-BE49-F238E27FC236}">
                <a16:creationId xmlns:a16="http://schemas.microsoft.com/office/drawing/2014/main" id="{C8F324A8-8EC5-0C47-8FEC-67872943563D}"/>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5" name="TextBox 14">
            <a:extLst>
              <a:ext uri="{FF2B5EF4-FFF2-40B4-BE49-F238E27FC236}">
                <a16:creationId xmlns:a16="http://schemas.microsoft.com/office/drawing/2014/main" id="{7AED35CF-9F51-984F-BDC1-B8BC1B1881BD}"/>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137160" y="137160"/>
            <a:ext cx="8842248" cy="572464"/>
          </a:xfrm>
          <a:prstGeom prst="rect">
            <a:avLst/>
          </a:prstGeom>
        </p:spPr>
        <p:txBody>
          <a:bodyPr lIns="91440"/>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137160" y="914400"/>
            <a:ext cx="8842248" cy="3546872"/>
          </a:xfrm>
          <a:prstGeom prst="rect">
            <a:avLst/>
          </a:prstGeom>
        </p:spPr>
        <p:txBody>
          <a:bodyPr/>
          <a:lstStyle>
            <a:lvl1pPr marL="225425" indent="-225425">
              <a:buFont typeface="Courier New" panose="02070309020205020404" pitchFamily="49" charset="0"/>
              <a:buChar char="o"/>
              <a:defRPr/>
            </a:lvl1pPr>
            <a:lvl2pPr marL="457200" indent="-231775">
              <a:buFont typeface="Arial" panose="020B0604020202020204" pitchFamily="34" charset="0"/>
              <a:buChar char="•"/>
              <a:defRPr/>
            </a:lvl2pPr>
            <a:lvl3pPr marL="679450" indent="-222250">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3/30/2022</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5FDE42CE-1A87-1A4D-AD45-88C57675F8A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838" r="12759"/>
          <a:stretch/>
        </p:blipFill>
        <p:spPr>
          <a:xfrm>
            <a:off x="2049374" y="0"/>
            <a:ext cx="7094626" cy="5401882"/>
          </a:xfrm>
          <a:prstGeom prst="rect">
            <a:avLst/>
          </a:prstGeom>
        </p:spPr>
      </p:pic>
      <p:sp>
        <p:nvSpPr>
          <p:cNvPr id="2" name="Title 1"/>
          <p:cNvSpPr>
            <a:spLocks noGrp="1"/>
          </p:cNvSpPr>
          <p:nvPr>
            <p:ph type="title"/>
          </p:nvPr>
        </p:nvSpPr>
        <p:spPr>
          <a:xfrm>
            <a:off x="137160" y="137160"/>
            <a:ext cx="458724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4587240" cy="388162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3/30/2022</a:t>
            </a:fld>
            <a:endParaRPr lang="en-US" dirty="0"/>
          </a:p>
        </p:txBody>
      </p:sp>
    </p:spTree>
    <p:extLst>
      <p:ext uri="{BB962C8B-B14F-4D97-AF65-F5344CB8AC3E}">
        <p14:creationId xmlns:p14="http://schemas.microsoft.com/office/powerpoint/2010/main" val="198124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3886200" y="137160"/>
            <a:ext cx="510540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914400"/>
            <a:ext cx="5105400" cy="3881628"/>
          </a:xfrm>
          <a:prstGeom prst="rect">
            <a:avLst/>
          </a:prstGeom>
        </p:spPr>
        <p:txBody>
          <a:bodyPr/>
          <a:lstStyle/>
          <a:p>
            <a:pPr lvl="0"/>
            <a:r>
              <a:rPr lang="en-US"/>
              <a:t>Click to edit Master text styles</a:t>
            </a:r>
          </a:p>
          <a:p>
            <a:pPr lvl="1"/>
            <a:r>
              <a:rPr lang="en-US"/>
              <a:t>Second level</a:t>
            </a:r>
          </a:p>
          <a:p>
            <a:pPr lvl="2"/>
            <a:r>
              <a:rPr lang="en-US"/>
              <a:t>Third level</a:t>
            </a:r>
          </a:p>
        </p:txBody>
      </p:sp>
      <p:pic>
        <p:nvPicPr>
          <p:cNvPr id="8" name="Picture 7" descr="A close up of a necklace&#10;&#10;Description automatically generated">
            <a:extLst>
              <a:ext uri="{FF2B5EF4-FFF2-40B4-BE49-F238E27FC236}">
                <a16:creationId xmlns:a16="http://schemas.microsoft.com/office/drawing/2014/main" id="{6D55DB36-90E3-0A43-900F-6A3BB259E0A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51" r="20463"/>
          <a:stretch/>
        </p:blipFill>
        <p:spPr>
          <a:xfrm flipH="1">
            <a:off x="0" y="-1"/>
            <a:ext cx="6545516" cy="5406519"/>
          </a:xfrm>
          <a:prstGeom prst="rect">
            <a:avLst/>
          </a:prstGeom>
          <a:ln>
            <a:noFill/>
          </a:ln>
        </p:spPr>
      </p:pic>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3/30/2022</a:t>
            </a:fld>
            <a:endParaRPr lang="en-US" dirty="0"/>
          </a:p>
        </p:txBody>
      </p:sp>
    </p:spTree>
    <p:extLst>
      <p:ext uri="{BB962C8B-B14F-4D97-AF65-F5344CB8AC3E}">
        <p14:creationId xmlns:p14="http://schemas.microsoft.com/office/powerpoint/2010/main" val="343749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37160"/>
            <a:ext cx="8842248" cy="97155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276350"/>
            <a:ext cx="8842248" cy="3429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3/30/2022</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37160"/>
            <a:ext cx="8842248" cy="572464"/>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4892040"/>
            <a:ext cx="347472" cy="219456"/>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11" name="Content Placeholder 10"/>
          <p:cNvSpPr>
            <a:spLocks noGrp="1"/>
          </p:cNvSpPr>
          <p:nvPr>
            <p:ph sz="quarter" idx="12"/>
          </p:nvPr>
        </p:nvSpPr>
        <p:spPr>
          <a:xfrm>
            <a:off x="137159" y="914400"/>
            <a:ext cx="4206241"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914400"/>
            <a:ext cx="4407408"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3/30/2022</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37160"/>
            <a:ext cx="8842248" cy="96012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268730"/>
            <a:ext cx="4331208" cy="343662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268730"/>
            <a:ext cx="4331208" cy="34366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3/30/2022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7.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A0FAE8-EC5B-E544-8559-C68F353E8179}"/>
              </a:ext>
            </a:extLst>
          </p:cNvPr>
          <p:cNvSpPr/>
          <p:nvPr userDrawn="1"/>
        </p:nvSpPr>
        <p:spPr>
          <a:xfrm>
            <a:off x="0" y="4882896"/>
            <a:ext cx="9144000" cy="265176"/>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37160"/>
            <a:ext cx="8842248" cy="572464"/>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137160" y="913194"/>
            <a:ext cx="8842248" cy="386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8001000" y="4882896"/>
            <a:ext cx="1143000" cy="265176"/>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4892040"/>
            <a:ext cx="347472" cy="219456"/>
          </a:xfrm>
          <a:prstGeom prst="rect">
            <a:avLst/>
          </a:prstGeom>
          <a:noFill/>
        </p:spPr>
        <p:txBody>
          <a:bodyPr vert="horz" lIns="91440" tIns="45720" rIns="91440" bIns="45720" rtlCol="0" anchor="ctr"/>
          <a:lstStyle>
            <a:lvl1pPr algn="ctr">
              <a:defRPr sz="800">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3/30/2022</a:t>
            </a:fld>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3" r:id="rId2"/>
    <p:sldLayoutId id="2147483992" r:id="rId3"/>
    <p:sldLayoutId id="2147483994" r:id="rId4"/>
    <p:sldLayoutId id="2147484006" r:id="rId5"/>
    <p:sldLayoutId id="2147484007" r:id="rId6"/>
    <p:sldLayoutId id="2147483995" r:id="rId7"/>
    <p:sldLayoutId id="2147483996" r:id="rId8"/>
    <p:sldLayoutId id="2147483997" r:id="rId9"/>
    <p:sldLayoutId id="2147483998" r:id="rId10"/>
    <p:sldLayoutId id="2147483999" r:id="rId11"/>
    <p:sldLayoutId id="2147484002" r:id="rId12"/>
    <p:sldLayoutId id="2147484000" r:id="rId13"/>
    <p:sldLayoutId id="2147484008" r:id="rId14"/>
  </p:sldLayoutIdLst>
  <p:hf hdr="0" dt="0"/>
  <p:txStyles>
    <p:title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0769B-938A-C542-923A-DB040D48BFA7}"/>
              </a:ext>
            </a:extLst>
          </p:cNvPr>
          <p:cNvSpPr/>
          <p:nvPr userDrawn="1"/>
        </p:nvSpPr>
        <p:spPr bwMode="auto">
          <a:xfrm>
            <a:off x="29464" y="957189"/>
            <a:ext cx="9144000" cy="4194926"/>
          </a:xfrm>
          <a:prstGeom prst="rect">
            <a:avLst/>
          </a:prstGeom>
          <a:gradFill>
            <a:gsLst>
              <a:gs pos="0">
                <a:schemeClr val="accent1">
                  <a:lumMod val="50000"/>
                  <a:alpha val="0"/>
                </a:schemeClr>
              </a:gs>
              <a:gs pos="100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9" name="Picture 8">
            <a:extLst>
              <a:ext uri="{FF2B5EF4-FFF2-40B4-BE49-F238E27FC236}">
                <a16:creationId xmlns:a16="http://schemas.microsoft.com/office/drawing/2014/main" id="{09CF758B-4890-6F4B-A2A9-639C7968978C}"/>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r="24812" b="24812"/>
          <a:stretch/>
        </p:blipFill>
        <p:spPr>
          <a:xfrm>
            <a:off x="0" y="0"/>
            <a:ext cx="9144000" cy="5143500"/>
          </a:xfrm>
          <a:prstGeom prst="rect">
            <a:avLst/>
          </a:prstGeom>
        </p:spPr>
      </p:pic>
      <p:sp>
        <p:nvSpPr>
          <p:cNvPr id="14" name="Rectangle 13">
            <a:extLst>
              <a:ext uri="{FF2B5EF4-FFF2-40B4-BE49-F238E27FC236}">
                <a16:creationId xmlns:a16="http://schemas.microsoft.com/office/drawing/2014/main" id="{B6A0FAE8-EC5B-E544-8559-C68F353E8179}"/>
              </a:ext>
            </a:extLst>
          </p:cNvPr>
          <p:cNvSpPr/>
          <p:nvPr userDrawn="1"/>
        </p:nvSpPr>
        <p:spPr>
          <a:xfrm>
            <a:off x="0" y="4882896"/>
            <a:ext cx="9144000" cy="26517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37160"/>
            <a:ext cx="8842248" cy="572464"/>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37160" y="913194"/>
            <a:ext cx="8842248" cy="386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8001000" y="4882896"/>
            <a:ext cx="1143000" cy="265176"/>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4892040"/>
            <a:ext cx="347472" cy="219456"/>
          </a:xfrm>
          <a:prstGeom prst="rect">
            <a:avLst/>
          </a:prstGeom>
          <a:noFill/>
        </p:spPr>
        <p:txBody>
          <a:bodyPr vert="horz" lIns="91440" tIns="45720" rIns="91440" bIns="45720" rtlCol="0" anchor="ctr"/>
          <a:lstStyle>
            <a:lvl1pPr algn="ctr">
              <a:defRPr sz="800">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3/30/2022</a:t>
            </a:fld>
            <a:endParaRPr lang="en-US" dirty="0"/>
          </a:p>
        </p:txBody>
      </p:sp>
    </p:spTree>
    <p:extLst>
      <p:ext uri="{BB962C8B-B14F-4D97-AF65-F5344CB8AC3E}">
        <p14:creationId xmlns:p14="http://schemas.microsoft.com/office/powerpoint/2010/main" val="3409837276"/>
      </p:ext>
    </p:extLst>
  </p:cSld>
  <p:clrMap bg1="lt1" tx1="dk1" bg2="lt2" tx2="dk2" accent1="accent1" accent2="accent2" accent3="accent3" accent4="accent4" accent5="accent5" accent6="accent6" hlink="hlink" folHlink="folHlink"/>
  <p:sldLayoutIdLst>
    <p:sldLayoutId id="2147484015" r:id="rId1"/>
    <p:sldLayoutId id="2147484028"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hdr="0" dt="0"/>
  <p:txStyles>
    <p:titleStyle>
      <a:lvl1pPr marL="0" algn="l" rtl="0" eaLnBrk="1" fontAlgn="base" hangingPunct="1">
        <a:lnSpc>
          <a:spcPct val="90000"/>
        </a:lnSpc>
        <a:spcBef>
          <a:spcPct val="0"/>
        </a:spcBef>
        <a:spcAft>
          <a:spcPct val="0"/>
        </a:spcAft>
        <a:defRPr sz="2800" b="0" i="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1"/>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hyperlink" Target="mailto:mnguyen@rti.org" TargetMode="External"/><Relationship Id="rId4" Type="http://schemas.openxmlformats.org/officeDocument/2006/relationships/hyperlink" Target="mailto:sgomori@rti.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9.xml"/><Relationship Id="rId3" Type="http://schemas.openxmlformats.org/officeDocument/2006/relationships/image" Target="../media/image8.png"/><Relationship Id="rId7" Type="http://schemas.openxmlformats.org/officeDocument/2006/relationships/slide" Target="slide7.xml"/><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slide" Target="slide8.xml"/><Relationship Id="rId4" Type="http://schemas.openxmlformats.org/officeDocument/2006/relationships/slide" Target="slide6.xml"/><Relationship Id="rId9" Type="http://schemas.openxmlformats.org/officeDocument/2006/relationships/image" Target="../media/image10.png"/><Relationship Id="rId14" Type="http://schemas.openxmlformats.org/officeDocument/2006/relationships/image" Target="../media/image1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3AC28-2545-534A-B42F-947F5455896B}"/>
              </a:ext>
            </a:extLst>
          </p:cNvPr>
          <p:cNvSpPr>
            <a:spLocks noGrp="1"/>
          </p:cNvSpPr>
          <p:nvPr>
            <p:ph type="ctrTitle"/>
          </p:nvPr>
        </p:nvSpPr>
        <p:spPr>
          <a:xfrm>
            <a:off x="123579" y="748655"/>
            <a:ext cx="4662561" cy="572464"/>
          </a:xfrm>
        </p:spPr>
        <p:txBody>
          <a:bodyPr/>
          <a:lstStyle/>
          <a:p>
            <a:r>
              <a:rPr lang="en-US" dirty="0"/>
              <a:t>Implementing Efficient Data Quality Follow-Up (DQFU) Procedures in Establishment Surveys</a:t>
            </a:r>
          </a:p>
        </p:txBody>
      </p:sp>
      <p:sp>
        <p:nvSpPr>
          <p:cNvPr id="3" name="Subtitle 2">
            <a:extLst>
              <a:ext uri="{FF2B5EF4-FFF2-40B4-BE49-F238E27FC236}">
                <a16:creationId xmlns:a16="http://schemas.microsoft.com/office/drawing/2014/main" id="{D7A4960A-174E-A44C-A223-BFA663AFD28C}"/>
              </a:ext>
            </a:extLst>
          </p:cNvPr>
          <p:cNvSpPr>
            <a:spLocks noGrp="1"/>
          </p:cNvSpPr>
          <p:nvPr>
            <p:ph type="subTitle" idx="1"/>
          </p:nvPr>
        </p:nvSpPr>
        <p:spPr>
          <a:xfrm>
            <a:off x="123579" y="2287181"/>
            <a:ext cx="4662560" cy="457200"/>
          </a:xfrm>
        </p:spPr>
        <p:txBody>
          <a:bodyPr/>
          <a:lstStyle/>
          <a:p>
            <a:r>
              <a:rPr lang="en-US" dirty="0"/>
              <a:t>FedCASIC Workshop</a:t>
            </a:r>
            <a:br>
              <a:rPr lang="en-US" dirty="0"/>
            </a:br>
            <a:r>
              <a:rPr lang="en-US" dirty="0"/>
              <a:t>April 5, 2022</a:t>
            </a:r>
          </a:p>
        </p:txBody>
      </p:sp>
      <p:sp>
        <p:nvSpPr>
          <p:cNvPr id="4" name="Text Placeholder 3">
            <a:extLst>
              <a:ext uri="{FF2B5EF4-FFF2-40B4-BE49-F238E27FC236}">
                <a16:creationId xmlns:a16="http://schemas.microsoft.com/office/drawing/2014/main" id="{3781D856-37F4-8541-A934-2D80C4B0DD68}"/>
              </a:ext>
            </a:extLst>
          </p:cNvPr>
          <p:cNvSpPr>
            <a:spLocks noGrp="1"/>
          </p:cNvSpPr>
          <p:nvPr>
            <p:ph type="body" sz="quarter" idx="15"/>
          </p:nvPr>
        </p:nvSpPr>
        <p:spPr>
          <a:xfrm>
            <a:off x="3681062" y="3822382"/>
            <a:ext cx="3671961" cy="609600"/>
          </a:xfrm>
        </p:spPr>
        <p:txBody>
          <a:bodyPr/>
          <a:lstStyle/>
          <a:p>
            <a:r>
              <a:rPr lang="en-US" sz="1400" dirty="0"/>
              <a:t>Steve Gomori, Hope Smiley-McDonald, Mai Nguyen</a:t>
            </a:r>
            <a:br>
              <a:rPr lang="en-US" sz="1400" dirty="0"/>
            </a:br>
            <a:r>
              <a:rPr lang="en-US" sz="1400" dirty="0"/>
              <a:t>RTI International</a:t>
            </a:r>
          </a:p>
          <a:p>
            <a:endParaRPr lang="en-US" dirty="0"/>
          </a:p>
        </p:txBody>
      </p:sp>
    </p:spTree>
    <p:extLst>
      <p:ext uri="{BB962C8B-B14F-4D97-AF65-F5344CB8AC3E}">
        <p14:creationId xmlns:p14="http://schemas.microsoft.com/office/powerpoint/2010/main" val="697004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5CBB5D5-B860-5849-9511-A946B99698F8}"/>
              </a:ext>
            </a:extLst>
          </p:cNvPr>
          <p:cNvSpPr>
            <a:spLocks noGrp="1"/>
          </p:cNvSpPr>
          <p:nvPr>
            <p:ph type="ftr" sz="quarter" idx="11"/>
          </p:nvPr>
        </p:nvSpPr>
        <p:spPr/>
        <p:txBody>
          <a:bodyPr/>
          <a:lstStyle/>
          <a:p>
            <a:r>
              <a:rPr lang="en-US" dirty="0"/>
              <a:t>FedCASIC 2022</a:t>
            </a:r>
          </a:p>
        </p:txBody>
      </p:sp>
      <p:sp>
        <p:nvSpPr>
          <p:cNvPr id="3" name="Slide Number Placeholder 2">
            <a:extLst>
              <a:ext uri="{FF2B5EF4-FFF2-40B4-BE49-F238E27FC236}">
                <a16:creationId xmlns:a16="http://schemas.microsoft.com/office/drawing/2014/main" id="{434FAE7F-738A-0C41-B8D2-C056CA378A67}"/>
              </a:ext>
            </a:extLst>
          </p:cNvPr>
          <p:cNvSpPr>
            <a:spLocks noGrp="1"/>
          </p:cNvSpPr>
          <p:nvPr>
            <p:ph type="sldNum" sz="quarter" idx="10"/>
          </p:nvPr>
        </p:nvSpPr>
        <p:spPr/>
        <p:txBody>
          <a:bodyPr/>
          <a:lstStyle/>
          <a:p>
            <a:fld id="{D4325D4D-289E-48C1-B277-2BEB492A7D19}" type="slidenum">
              <a:rPr lang="en-US" smtClean="0"/>
              <a:pPr/>
              <a:t>10</a:t>
            </a:fld>
            <a:endParaRPr lang="en-US"/>
          </a:p>
        </p:txBody>
      </p:sp>
      <p:pic>
        <p:nvPicPr>
          <p:cNvPr id="8" name="Content Placeholder 7" descr="Graphical user interface, application&#10;&#10;Description automatically generated">
            <a:extLst>
              <a:ext uri="{FF2B5EF4-FFF2-40B4-BE49-F238E27FC236}">
                <a16:creationId xmlns:a16="http://schemas.microsoft.com/office/drawing/2014/main" id="{9C5F50E9-8460-46D5-9B9A-E9ED8940458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689"/>
          <a:stretch/>
        </p:blipFill>
        <p:spPr>
          <a:xfrm>
            <a:off x="1648524" y="111682"/>
            <a:ext cx="5846952" cy="4690663"/>
          </a:xfrm>
        </p:spPr>
      </p:pic>
    </p:spTree>
    <p:extLst>
      <p:ext uri="{BB962C8B-B14F-4D97-AF65-F5344CB8AC3E}">
        <p14:creationId xmlns:p14="http://schemas.microsoft.com/office/powerpoint/2010/main" val="4068810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5CBB5D5-B860-5849-9511-A946B99698F8}"/>
              </a:ext>
            </a:extLst>
          </p:cNvPr>
          <p:cNvSpPr>
            <a:spLocks noGrp="1"/>
          </p:cNvSpPr>
          <p:nvPr>
            <p:ph type="ftr" sz="quarter" idx="11"/>
          </p:nvPr>
        </p:nvSpPr>
        <p:spPr/>
        <p:txBody>
          <a:bodyPr/>
          <a:lstStyle/>
          <a:p>
            <a:r>
              <a:rPr lang="en-US" dirty="0"/>
              <a:t>FedCASIC 2022</a:t>
            </a:r>
          </a:p>
        </p:txBody>
      </p:sp>
      <p:sp>
        <p:nvSpPr>
          <p:cNvPr id="3" name="Slide Number Placeholder 2">
            <a:extLst>
              <a:ext uri="{FF2B5EF4-FFF2-40B4-BE49-F238E27FC236}">
                <a16:creationId xmlns:a16="http://schemas.microsoft.com/office/drawing/2014/main" id="{434FAE7F-738A-0C41-B8D2-C056CA378A67}"/>
              </a:ext>
            </a:extLst>
          </p:cNvPr>
          <p:cNvSpPr>
            <a:spLocks noGrp="1"/>
          </p:cNvSpPr>
          <p:nvPr>
            <p:ph type="sldNum" sz="quarter" idx="10"/>
          </p:nvPr>
        </p:nvSpPr>
        <p:spPr/>
        <p:txBody>
          <a:bodyPr/>
          <a:lstStyle/>
          <a:p>
            <a:fld id="{D4325D4D-289E-48C1-B277-2BEB492A7D19}" type="slidenum">
              <a:rPr lang="en-US" smtClean="0"/>
              <a:pPr/>
              <a:t>11</a:t>
            </a:fld>
            <a:endParaRPr lang="en-US"/>
          </a:p>
        </p:txBody>
      </p:sp>
      <p:pic>
        <p:nvPicPr>
          <p:cNvPr id="8" name="Content Placeholder 7" descr="Graphical user interface, application&#10;&#10;Description automatically generated">
            <a:extLst>
              <a:ext uri="{FF2B5EF4-FFF2-40B4-BE49-F238E27FC236}">
                <a16:creationId xmlns:a16="http://schemas.microsoft.com/office/drawing/2014/main" id="{9C5F50E9-8460-46D5-9B9A-E9ED8940458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958" t="7847" r="14140" b="73495"/>
          <a:stretch/>
        </p:blipFill>
        <p:spPr>
          <a:xfrm>
            <a:off x="1" y="2919667"/>
            <a:ext cx="9144000" cy="1810365"/>
          </a:xfrm>
        </p:spPr>
      </p:pic>
    </p:spTree>
    <p:extLst>
      <p:ext uri="{BB962C8B-B14F-4D97-AF65-F5344CB8AC3E}">
        <p14:creationId xmlns:p14="http://schemas.microsoft.com/office/powerpoint/2010/main" val="2918379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5CBB5D5-B860-5849-9511-A946B99698F8}"/>
              </a:ext>
            </a:extLst>
          </p:cNvPr>
          <p:cNvSpPr>
            <a:spLocks noGrp="1"/>
          </p:cNvSpPr>
          <p:nvPr>
            <p:ph type="ftr" sz="quarter" idx="11"/>
          </p:nvPr>
        </p:nvSpPr>
        <p:spPr/>
        <p:txBody>
          <a:bodyPr/>
          <a:lstStyle/>
          <a:p>
            <a:r>
              <a:rPr lang="en-US" dirty="0"/>
              <a:t>FedCASIC 2022</a:t>
            </a:r>
          </a:p>
        </p:txBody>
      </p:sp>
      <p:sp>
        <p:nvSpPr>
          <p:cNvPr id="3" name="Slide Number Placeholder 2">
            <a:extLst>
              <a:ext uri="{FF2B5EF4-FFF2-40B4-BE49-F238E27FC236}">
                <a16:creationId xmlns:a16="http://schemas.microsoft.com/office/drawing/2014/main" id="{434FAE7F-738A-0C41-B8D2-C056CA378A67}"/>
              </a:ext>
            </a:extLst>
          </p:cNvPr>
          <p:cNvSpPr>
            <a:spLocks noGrp="1"/>
          </p:cNvSpPr>
          <p:nvPr>
            <p:ph type="sldNum" sz="quarter" idx="10"/>
          </p:nvPr>
        </p:nvSpPr>
        <p:spPr/>
        <p:txBody>
          <a:bodyPr/>
          <a:lstStyle/>
          <a:p>
            <a:fld id="{D4325D4D-289E-48C1-B277-2BEB492A7D19}" type="slidenum">
              <a:rPr lang="en-US" smtClean="0"/>
              <a:pPr/>
              <a:t>12</a:t>
            </a:fld>
            <a:endParaRPr lang="en-US"/>
          </a:p>
        </p:txBody>
      </p:sp>
      <p:pic>
        <p:nvPicPr>
          <p:cNvPr id="8" name="Content Placeholder 7" descr="Graphical user interface, application&#10;&#10;Description automatically generated">
            <a:extLst>
              <a:ext uri="{FF2B5EF4-FFF2-40B4-BE49-F238E27FC236}">
                <a16:creationId xmlns:a16="http://schemas.microsoft.com/office/drawing/2014/main" id="{9C5F50E9-8460-46D5-9B9A-E9ED8940458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206" t="22650" r="13892" b="39484"/>
          <a:stretch/>
        </p:blipFill>
        <p:spPr>
          <a:xfrm>
            <a:off x="-1" y="0"/>
            <a:ext cx="9144001" cy="3674119"/>
          </a:xfrm>
        </p:spPr>
      </p:pic>
    </p:spTree>
    <p:extLst>
      <p:ext uri="{BB962C8B-B14F-4D97-AF65-F5344CB8AC3E}">
        <p14:creationId xmlns:p14="http://schemas.microsoft.com/office/powerpoint/2010/main" val="3346665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5CBB5D5-B860-5849-9511-A946B99698F8}"/>
              </a:ext>
            </a:extLst>
          </p:cNvPr>
          <p:cNvSpPr>
            <a:spLocks noGrp="1"/>
          </p:cNvSpPr>
          <p:nvPr>
            <p:ph type="ftr" sz="quarter" idx="11"/>
          </p:nvPr>
        </p:nvSpPr>
        <p:spPr/>
        <p:txBody>
          <a:bodyPr/>
          <a:lstStyle/>
          <a:p>
            <a:r>
              <a:rPr lang="en-US" dirty="0"/>
              <a:t>FedCASIC 2022</a:t>
            </a:r>
          </a:p>
        </p:txBody>
      </p:sp>
      <p:sp>
        <p:nvSpPr>
          <p:cNvPr id="3" name="Slide Number Placeholder 2">
            <a:extLst>
              <a:ext uri="{FF2B5EF4-FFF2-40B4-BE49-F238E27FC236}">
                <a16:creationId xmlns:a16="http://schemas.microsoft.com/office/drawing/2014/main" id="{434FAE7F-738A-0C41-B8D2-C056CA378A67}"/>
              </a:ext>
            </a:extLst>
          </p:cNvPr>
          <p:cNvSpPr>
            <a:spLocks noGrp="1"/>
          </p:cNvSpPr>
          <p:nvPr>
            <p:ph type="sldNum" sz="quarter" idx="10"/>
          </p:nvPr>
        </p:nvSpPr>
        <p:spPr/>
        <p:txBody>
          <a:bodyPr/>
          <a:lstStyle/>
          <a:p>
            <a:fld id="{D4325D4D-289E-48C1-B277-2BEB492A7D19}" type="slidenum">
              <a:rPr lang="en-US" smtClean="0"/>
              <a:pPr/>
              <a:t>13</a:t>
            </a:fld>
            <a:endParaRPr lang="en-US"/>
          </a:p>
        </p:txBody>
      </p:sp>
      <p:pic>
        <p:nvPicPr>
          <p:cNvPr id="8" name="Content Placeholder 7" descr="Graphical user interface, application&#10;&#10;Description automatically generated">
            <a:extLst>
              <a:ext uri="{FF2B5EF4-FFF2-40B4-BE49-F238E27FC236}">
                <a16:creationId xmlns:a16="http://schemas.microsoft.com/office/drawing/2014/main" id="{9C5F50E9-8460-46D5-9B9A-E9ED8940458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455" t="58173" r="13644" b="1689"/>
          <a:stretch/>
        </p:blipFill>
        <p:spPr>
          <a:xfrm>
            <a:off x="1" y="0"/>
            <a:ext cx="9144000" cy="3894607"/>
          </a:xfrm>
        </p:spPr>
      </p:pic>
    </p:spTree>
    <p:extLst>
      <p:ext uri="{BB962C8B-B14F-4D97-AF65-F5344CB8AC3E}">
        <p14:creationId xmlns:p14="http://schemas.microsoft.com/office/powerpoint/2010/main" val="912966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5CBB5D5-B860-5849-9511-A946B99698F8}"/>
              </a:ext>
            </a:extLst>
          </p:cNvPr>
          <p:cNvSpPr>
            <a:spLocks noGrp="1"/>
          </p:cNvSpPr>
          <p:nvPr>
            <p:ph type="ftr" sz="quarter" idx="11"/>
          </p:nvPr>
        </p:nvSpPr>
        <p:spPr/>
        <p:txBody>
          <a:bodyPr/>
          <a:lstStyle/>
          <a:p>
            <a:r>
              <a:rPr lang="en-US" dirty="0"/>
              <a:t>FedCASIC 2022</a:t>
            </a:r>
          </a:p>
        </p:txBody>
      </p:sp>
      <p:sp>
        <p:nvSpPr>
          <p:cNvPr id="3" name="Slide Number Placeholder 2">
            <a:extLst>
              <a:ext uri="{FF2B5EF4-FFF2-40B4-BE49-F238E27FC236}">
                <a16:creationId xmlns:a16="http://schemas.microsoft.com/office/drawing/2014/main" id="{434FAE7F-738A-0C41-B8D2-C056CA378A67}"/>
              </a:ext>
            </a:extLst>
          </p:cNvPr>
          <p:cNvSpPr>
            <a:spLocks noGrp="1"/>
          </p:cNvSpPr>
          <p:nvPr>
            <p:ph type="sldNum" sz="quarter" idx="10"/>
          </p:nvPr>
        </p:nvSpPr>
        <p:spPr/>
        <p:txBody>
          <a:bodyPr/>
          <a:lstStyle/>
          <a:p>
            <a:fld id="{D4325D4D-289E-48C1-B277-2BEB492A7D19}" type="slidenum">
              <a:rPr lang="en-US" smtClean="0"/>
              <a:pPr/>
              <a:t>14</a:t>
            </a:fld>
            <a:endParaRPr lang="en-US"/>
          </a:p>
        </p:txBody>
      </p:sp>
      <p:pic>
        <p:nvPicPr>
          <p:cNvPr id="8" name="Content Placeholder 7" descr="Graphical user interface, application&#10;&#10;Description automatically generated">
            <a:extLst>
              <a:ext uri="{FF2B5EF4-FFF2-40B4-BE49-F238E27FC236}">
                <a16:creationId xmlns:a16="http://schemas.microsoft.com/office/drawing/2014/main" id="{9C5F50E9-8460-46D5-9B9A-E9ED8940458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689"/>
          <a:stretch/>
        </p:blipFill>
        <p:spPr>
          <a:xfrm>
            <a:off x="1648524" y="111682"/>
            <a:ext cx="5846952" cy="4690663"/>
          </a:xfrm>
        </p:spPr>
      </p:pic>
    </p:spTree>
    <p:extLst>
      <p:ext uri="{BB962C8B-B14F-4D97-AF65-F5344CB8AC3E}">
        <p14:creationId xmlns:p14="http://schemas.microsoft.com/office/powerpoint/2010/main" val="658913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5CBB5D5-B860-5849-9511-A946B99698F8}"/>
              </a:ext>
            </a:extLst>
          </p:cNvPr>
          <p:cNvSpPr>
            <a:spLocks noGrp="1"/>
          </p:cNvSpPr>
          <p:nvPr>
            <p:ph type="ftr" sz="quarter" idx="11"/>
          </p:nvPr>
        </p:nvSpPr>
        <p:spPr/>
        <p:txBody>
          <a:bodyPr/>
          <a:lstStyle/>
          <a:p>
            <a:r>
              <a:rPr lang="en-US" dirty="0"/>
              <a:t>FedCASIC 2022</a:t>
            </a:r>
          </a:p>
        </p:txBody>
      </p:sp>
      <p:sp>
        <p:nvSpPr>
          <p:cNvPr id="5" name="Title 4">
            <a:extLst>
              <a:ext uri="{FF2B5EF4-FFF2-40B4-BE49-F238E27FC236}">
                <a16:creationId xmlns:a16="http://schemas.microsoft.com/office/drawing/2014/main" id="{A9F725B0-6CD4-9A40-A265-A6580CDAF665}"/>
              </a:ext>
            </a:extLst>
          </p:cNvPr>
          <p:cNvSpPr>
            <a:spLocks noGrp="1"/>
          </p:cNvSpPr>
          <p:nvPr>
            <p:ph type="title"/>
          </p:nvPr>
        </p:nvSpPr>
        <p:spPr/>
        <p:txBody>
          <a:bodyPr/>
          <a:lstStyle/>
          <a:p>
            <a:r>
              <a:rPr lang="en-US" dirty="0"/>
              <a:t>DQFU is Launched for a Case</a:t>
            </a:r>
          </a:p>
        </p:txBody>
      </p:sp>
      <p:pic>
        <p:nvPicPr>
          <p:cNvPr id="7" name="Content Placeholder 6" descr="Shape&#10;&#10;Description automatically generated with low confidence">
            <a:extLst>
              <a:ext uri="{FF2B5EF4-FFF2-40B4-BE49-F238E27FC236}">
                <a16:creationId xmlns:a16="http://schemas.microsoft.com/office/drawing/2014/main" id="{235E65D9-D556-4725-9199-8F40B2D74BD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4206" y="1668008"/>
            <a:ext cx="1038905" cy="1038905"/>
          </a:xfrm>
        </p:spPr>
      </p:pic>
      <p:sp>
        <p:nvSpPr>
          <p:cNvPr id="3" name="Slide Number Placeholder 2">
            <a:extLst>
              <a:ext uri="{FF2B5EF4-FFF2-40B4-BE49-F238E27FC236}">
                <a16:creationId xmlns:a16="http://schemas.microsoft.com/office/drawing/2014/main" id="{434FAE7F-738A-0C41-B8D2-C056CA378A67}"/>
              </a:ext>
            </a:extLst>
          </p:cNvPr>
          <p:cNvSpPr>
            <a:spLocks noGrp="1"/>
          </p:cNvSpPr>
          <p:nvPr>
            <p:ph type="sldNum" sz="quarter" idx="10"/>
          </p:nvPr>
        </p:nvSpPr>
        <p:spPr/>
        <p:txBody>
          <a:bodyPr/>
          <a:lstStyle/>
          <a:p>
            <a:fld id="{D4325D4D-289E-48C1-B277-2BEB492A7D19}" type="slidenum">
              <a:rPr lang="en-US" smtClean="0"/>
              <a:pPr/>
              <a:t>15</a:t>
            </a:fld>
            <a:endParaRPr lang="en-US"/>
          </a:p>
        </p:txBody>
      </p:sp>
      <p:sp>
        <p:nvSpPr>
          <p:cNvPr id="8" name="TextBox 7">
            <a:extLst>
              <a:ext uri="{FF2B5EF4-FFF2-40B4-BE49-F238E27FC236}">
                <a16:creationId xmlns:a16="http://schemas.microsoft.com/office/drawing/2014/main" id="{0B209685-DC0B-4ACE-959A-9D9A9014B6A0}"/>
              </a:ext>
            </a:extLst>
          </p:cNvPr>
          <p:cNvSpPr txBox="1"/>
          <p:nvPr/>
        </p:nvSpPr>
        <p:spPr>
          <a:xfrm>
            <a:off x="259019" y="1258632"/>
            <a:ext cx="2204450" cy="307777"/>
          </a:xfrm>
          <a:prstGeom prst="rect">
            <a:avLst/>
          </a:prstGeom>
          <a:noFill/>
        </p:spPr>
        <p:txBody>
          <a:bodyPr wrap="none" rtlCol="0">
            <a:spAutoFit/>
          </a:bodyPr>
          <a:lstStyle/>
          <a:p>
            <a:r>
              <a:rPr lang="en-US" sz="1400" dirty="0"/>
              <a:t>Response Data (Original)</a:t>
            </a:r>
          </a:p>
        </p:txBody>
      </p:sp>
      <p:pic>
        <p:nvPicPr>
          <p:cNvPr id="9" name="Content Placeholder 6" descr="Shape&#10;&#10;Description automatically generated with low confidence">
            <a:extLst>
              <a:ext uri="{FF2B5EF4-FFF2-40B4-BE49-F238E27FC236}">
                <a16:creationId xmlns:a16="http://schemas.microsoft.com/office/drawing/2014/main" id="{F93679B0-01FC-4CC5-A8F0-1FB4C57020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968010" y="1669713"/>
            <a:ext cx="1038905" cy="1038905"/>
          </a:xfrm>
          <a:prstGeom prst="rect">
            <a:avLst/>
          </a:prstGeom>
          <a:noFill/>
          <a:ln w="9525">
            <a:noFill/>
            <a:miter lim="800000"/>
            <a:headEnd/>
            <a:tailEnd/>
          </a:ln>
        </p:spPr>
      </p:pic>
      <p:sp>
        <p:nvSpPr>
          <p:cNvPr id="10" name="TextBox 9">
            <a:extLst>
              <a:ext uri="{FF2B5EF4-FFF2-40B4-BE49-F238E27FC236}">
                <a16:creationId xmlns:a16="http://schemas.microsoft.com/office/drawing/2014/main" id="{0E22CF3D-3581-490B-A539-F5112C018FF0}"/>
              </a:ext>
            </a:extLst>
          </p:cNvPr>
          <p:cNvSpPr txBox="1"/>
          <p:nvPr/>
        </p:nvSpPr>
        <p:spPr>
          <a:xfrm>
            <a:off x="3172823" y="1260337"/>
            <a:ext cx="2095445" cy="307777"/>
          </a:xfrm>
          <a:prstGeom prst="rect">
            <a:avLst/>
          </a:prstGeom>
          <a:noFill/>
        </p:spPr>
        <p:txBody>
          <a:bodyPr wrap="none" rtlCol="0">
            <a:spAutoFit/>
          </a:bodyPr>
          <a:lstStyle/>
          <a:p>
            <a:r>
              <a:rPr lang="en-US" sz="1400" dirty="0"/>
              <a:t>Response Data (DQFU)</a:t>
            </a:r>
          </a:p>
        </p:txBody>
      </p:sp>
      <p:cxnSp>
        <p:nvCxnSpPr>
          <p:cNvPr id="24" name="Straight Arrow Connector 23">
            <a:extLst>
              <a:ext uri="{FF2B5EF4-FFF2-40B4-BE49-F238E27FC236}">
                <a16:creationId xmlns:a16="http://schemas.microsoft.com/office/drawing/2014/main" id="{C0B92C07-9466-4BFC-8C60-873F615848BA}"/>
              </a:ext>
            </a:extLst>
          </p:cNvPr>
          <p:cNvCxnSpPr/>
          <p:nvPr/>
        </p:nvCxnSpPr>
        <p:spPr bwMode="auto">
          <a:xfrm>
            <a:off x="4111463" y="1194727"/>
            <a:ext cx="914400" cy="914400"/>
          </a:xfrm>
          <a:prstGeom prst="straightConnector1">
            <a:avLst/>
          </a:prstGeom>
          <a:noFill/>
          <a:ln w="9525" cap="flat" cmpd="sng" algn="ctr">
            <a:no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CB8D1C1F-78A1-40A1-9B66-D30230CF535D}"/>
              </a:ext>
            </a:extLst>
          </p:cNvPr>
          <p:cNvCxnSpPr/>
          <p:nvPr/>
        </p:nvCxnSpPr>
        <p:spPr bwMode="auto">
          <a:xfrm>
            <a:off x="2235942" y="2147413"/>
            <a:ext cx="447188" cy="559500"/>
          </a:xfrm>
          <a:prstGeom prst="straightConnector1">
            <a:avLst/>
          </a:prstGeom>
          <a:noFill/>
          <a:ln w="9525" cap="flat" cmpd="sng" algn="ctr">
            <a:no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0FEC4846-D81B-4761-8400-CD2DC20985F3}"/>
              </a:ext>
            </a:extLst>
          </p:cNvPr>
          <p:cNvCxnSpPr>
            <a:cxnSpLocks/>
            <a:stCxn id="7" idx="3"/>
            <a:endCxn id="9" idx="1"/>
          </p:cNvCxnSpPr>
          <p:nvPr/>
        </p:nvCxnSpPr>
        <p:spPr bwMode="auto">
          <a:xfrm>
            <a:off x="2093111" y="2187461"/>
            <a:ext cx="1874899" cy="1705"/>
          </a:xfrm>
          <a:prstGeom prst="straightConnector1">
            <a:avLst/>
          </a:prstGeom>
          <a:ln w="31750">
            <a:headEnd type="none" w="med" len="med"/>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752A117F-3040-4D22-ACAD-72C66E7830D7}"/>
              </a:ext>
            </a:extLst>
          </p:cNvPr>
          <p:cNvSpPr txBox="1"/>
          <p:nvPr/>
        </p:nvSpPr>
        <p:spPr>
          <a:xfrm>
            <a:off x="5971178" y="254832"/>
            <a:ext cx="2975847" cy="2585323"/>
          </a:xfrm>
          <a:prstGeom prst="rect">
            <a:avLst/>
          </a:prstGeom>
          <a:noFill/>
        </p:spPr>
        <p:txBody>
          <a:bodyPr wrap="square" rtlCol="0">
            <a:spAutoFit/>
          </a:bodyPr>
          <a:lstStyle/>
          <a:p>
            <a:pPr marL="285750" indent="-285750">
              <a:buFont typeface="Arial" panose="020B0604020202020204" pitchFamily="34" charset="0"/>
              <a:buChar char="•"/>
            </a:pPr>
            <a:r>
              <a:rPr lang="en-US" dirty="0"/>
              <a:t>The DQFU survey is a separate instrument.</a:t>
            </a:r>
          </a:p>
          <a:p>
            <a:pPr marL="285750" indent="-285750">
              <a:buFont typeface="Arial" panose="020B0604020202020204" pitchFamily="34" charset="0"/>
              <a:buChar char="•"/>
            </a:pPr>
            <a:r>
              <a:rPr lang="en-US" dirty="0"/>
              <a:t>Identical variables, options, question text, and validation.</a:t>
            </a:r>
            <a:br>
              <a:rPr lang="en-US" dirty="0"/>
            </a:br>
            <a:br>
              <a:rPr lang="en-US" dirty="0"/>
            </a:br>
            <a:endParaRPr lang="en-US" dirty="0"/>
          </a:p>
          <a:p>
            <a:pPr marL="285750" indent="-285750">
              <a:buFont typeface="Arial" panose="020B0604020202020204" pitchFamily="34" charset="0"/>
              <a:buChar char="•"/>
            </a:pPr>
            <a:r>
              <a:rPr lang="en-US" dirty="0"/>
              <a:t>When the “launch DQFU” button is clicked:</a:t>
            </a:r>
          </a:p>
        </p:txBody>
      </p:sp>
      <p:sp>
        <p:nvSpPr>
          <p:cNvPr id="11" name="TextBox 10">
            <a:extLst>
              <a:ext uri="{FF2B5EF4-FFF2-40B4-BE49-F238E27FC236}">
                <a16:creationId xmlns:a16="http://schemas.microsoft.com/office/drawing/2014/main" id="{3AEA778C-6531-42F9-87ED-3BF989E12884}"/>
              </a:ext>
            </a:extLst>
          </p:cNvPr>
          <p:cNvSpPr txBox="1"/>
          <p:nvPr/>
        </p:nvSpPr>
        <p:spPr>
          <a:xfrm>
            <a:off x="1111833" y="2954335"/>
            <a:ext cx="4022142" cy="2092881"/>
          </a:xfrm>
          <a:prstGeom prst="rect">
            <a:avLst/>
          </a:prstGeom>
          <a:noFill/>
        </p:spPr>
        <p:txBody>
          <a:bodyPr wrap="square" rtlCol="0">
            <a:spAutoFit/>
          </a:bodyPr>
          <a:lstStyle/>
          <a:p>
            <a:r>
              <a:rPr lang="en-US" sz="1400" dirty="0"/>
              <a:t>All response data from the original instrument is copied to the corresponding variables in the DQFU instrument for that case.</a:t>
            </a:r>
            <a:br>
              <a:rPr lang="en-US" sz="1400" dirty="0"/>
            </a:br>
            <a:br>
              <a:rPr lang="en-US" sz="1400" dirty="0"/>
            </a:br>
            <a:r>
              <a:rPr lang="en-US" sz="1400" dirty="0"/>
              <a:t>There is a check to make sure this does not happen a second time if DQFU is launched again for a case, to resume a break-off for example.</a:t>
            </a:r>
          </a:p>
          <a:p>
            <a:endParaRPr lang="en-US" dirty="0"/>
          </a:p>
        </p:txBody>
      </p:sp>
      <p:sp>
        <p:nvSpPr>
          <p:cNvPr id="12" name="TextBox 11">
            <a:extLst>
              <a:ext uri="{FF2B5EF4-FFF2-40B4-BE49-F238E27FC236}">
                <a16:creationId xmlns:a16="http://schemas.microsoft.com/office/drawing/2014/main" id="{6630457D-C735-4BF9-8418-2629056B84A7}"/>
              </a:ext>
            </a:extLst>
          </p:cNvPr>
          <p:cNvSpPr txBox="1"/>
          <p:nvPr/>
        </p:nvSpPr>
        <p:spPr>
          <a:xfrm>
            <a:off x="2654404" y="1808859"/>
            <a:ext cx="617477" cy="338554"/>
          </a:xfrm>
          <a:prstGeom prst="rect">
            <a:avLst/>
          </a:prstGeom>
          <a:noFill/>
        </p:spPr>
        <p:txBody>
          <a:bodyPr wrap="none" rtlCol="0">
            <a:spAutoFit/>
          </a:bodyPr>
          <a:lstStyle/>
          <a:p>
            <a:r>
              <a:rPr lang="en-US" sz="1600" dirty="0"/>
              <a:t>copy</a:t>
            </a:r>
            <a:endParaRPr lang="en-US" dirty="0"/>
          </a:p>
        </p:txBody>
      </p:sp>
      <p:pic>
        <p:nvPicPr>
          <p:cNvPr id="6" name="Picture 5">
            <a:extLst>
              <a:ext uri="{FF2B5EF4-FFF2-40B4-BE49-F238E27FC236}">
                <a16:creationId xmlns:a16="http://schemas.microsoft.com/office/drawing/2014/main" id="{ACDB1EBD-0734-4D54-BF31-7DE2E75DA7A7}"/>
              </a:ext>
            </a:extLst>
          </p:cNvPr>
          <p:cNvPicPr>
            <a:picLocks noChangeAspect="1"/>
          </p:cNvPicPr>
          <p:nvPr/>
        </p:nvPicPr>
        <p:blipFill>
          <a:blip r:embed="rId3"/>
          <a:stretch>
            <a:fillRect/>
          </a:stretch>
        </p:blipFill>
        <p:spPr>
          <a:xfrm>
            <a:off x="6204774" y="3161653"/>
            <a:ext cx="2517525" cy="547619"/>
          </a:xfrm>
          <a:prstGeom prst="rect">
            <a:avLst/>
          </a:prstGeom>
        </p:spPr>
      </p:pic>
    </p:spTree>
    <p:extLst>
      <p:ext uri="{BB962C8B-B14F-4D97-AF65-F5344CB8AC3E}">
        <p14:creationId xmlns:p14="http://schemas.microsoft.com/office/powerpoint/2010/main" val="115425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par>
                                <p:cTn id="16" presetID="42"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5CBB5D5-B860-5849-9511-A946B99698F8}"/>
              </a:ext>
            </a:extLst>
          </p:cNvPr>
          <p:cNvSpPr>
            <a:spLocks noGrp="1"/>
          </p:cNvSpPr>
          <p:nvPr>
            <p:ph type="ftr" sz="quarter" idx="11"/>
          </p:nvPr>
        </p:nvSpPr>
        <p:spPr/>
        <p:txBody>
          <a:bodyPr/>
          <a:lstStyle/>
          <a:p>
            <a:r>
              <a:rPr lang="en-US" dirty="0"/>
              <a:t>FedCASIC 2022</a:t>
            </a:r>
          </a:p>
        </p:txBody>
      </p:sp>
      <p:sp>
        <p:nvSpPr>
          <p:cNvPr id="5" name="Title 4">
            <a:extLst>
              <a:ext uri="{FF2B5EF4-FFF2-40B4-BE49-F238E27FC236}">
                <a16:creationId xmlns:a16="http://schemas.microsoft.com/office/drawing/2014/main" id="{A9F725B0-6CD4-9A40-A265-A6580CDAF665}"/>
              </a:ext>
            </a:extLst>
          </p:cNvPr>
          <p:cNvSpPr>
            <a:spLocks noGrp="1"/>
          </p:cNvSpPr>
          <p:nvPr>
            <p:ph type="title"/>
          </p:nvPr>
        </p:nvSpPr>
        <p:spPr/>
        <p:txBody>
          <a:bodyPr/>
          <a:lstStyle/>
          <a:p>
            <a:r>
              <a:rPr lang="en-US" dirty="0"/>
              <a:t>The DQFU Survey</a:t>
            </a:r>
          </a:p>
        </p:txBody>
      </p:sp>
      <p:sp>
        <p:nvSpPr>
          <p:cNvPr id="3" name="Slide Number Placeholder 2">
            <a:extLst>
              <a:ext uri="{FF2B5EF4-FFF2-40B4-BE49-F238E27FC236}">
                <a16:creationId xmlns:a16="http://schemas.microsoft.com/office/drawing/2014/main" id="{434FAE7F-738A-0C41-B8D2-C056CA378A67}"/>
              </a:ext>
            </a:extLst>
          </p:cNvPr>
          <p:cNvSpPr>
            <a:spLocks noGrp="1"/>
          </p:cNvSpPr>
          <p:nvPr>
            <p:ph type="sldNum" sz="quarter" idx="10"/>
          </p:nvPr>
        </p:nvSpPr>
        <p:spPr/>
        <p:txBody>
          <a:bodyPr/>
          <a:lstStyle/>
          <a:p>
            <a:fld id="{D4325D4D-289E-48C1-B277-2BEB492A7D19}" type="slidenum">
              <a:rPr lang="en-US" smtClean="0"/>
              <a:pPr/>
              <a:t>16</a:t>
            </a:fld>
            <a:endParaRPr lang="en-US"/>
          </a:p>
        </p:txBody>
      </p:sp>
      <p:sp>
        <p:nvSpPr>
          <p:cNvPr id="13" name="TextBox 12">
            <a:extLst>
              <a:ext uri="{FF2B5EF4-FFF2-40B4-BE49-F238E27FC236}">
                <a16:creationId xmlns:a16="http://schemas.microsoft.com/office/drawing/2014/main" id="{7D175043-8065-4A7B-B24A-1EC9E9090FD7}"/>
              </a:ext>
            </a:extLst>
          </p:cNvPr>
          <p:cNvSpPr txBox="1"/>
          <p:nvPr/>
        </p:nvSpPr>
        <p:spPr>
          <a:xfrm>
            <a:off x="5237796" y="381228"/>
            <a:ext cx="3688847" cy="2369880"/>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instrument will start with the next question in the DQFU list for the case (marked with * on the DQFU launch page).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cxnSp>
        <p:nvCxnSpPr>
          <p:cNvPr id="76" name="Straight Arrow Connector 75">
            <a:extLst>
              <a:ext uri="{FF2B5EF4-FFF2-40B4-BE49-F238E27FC236}">
                <a16:creationId xmlns:a16="http://schemas.microsoft.com/office/drawing/2014/main" id="{96997EA3-31DA-4CFE-9785-34888F77A7A7}"/>
              </a:ext>
            </a:extLst>
          </p:cNvPr>
          <p:cNvCxnSpPr>
            <a:cxnSpLocks/>
          </p:cNvCxnSpPr>
          <p:nvPr/>
        </p:nvCxnSpPr>
        <p:spPr bwMode="auto">
          <a:xfrm>
            <a:off x="2427333" y="1689359"/>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D3DB6D36-AE3E-4FDE-B983-CB17E24E502B}"/>
              </a:ext>
            </a:extLst>
          </p:cNvPr>
          <p:cNvCxnSpPr>
            <a:cxnSpLocks/>
          </p:cNvCxnSpPr>
          <p:nvPr/>
        </p:nvCxnSpPr>
        <p:spPr bwMode="auto">
          <a:xfrm>
            <a:off x="3081548" y="1693268"/>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2D096CF1-B5A3-4C94-AE51-BCB7908E7345}"/>
              </a:ext>
            </a:extLst>
          </p:cNvPr>
          <p:cNvCxnSpPr>
            <a:cxnSpLocks/>
          </p:cNvCxnSpPr>
          <p:nvPr/>
        </p:nvCxnSpPr>
        <p:spPr bwMode="auto">
          <a:xfrm>
            <a:off x="1168015" y="1689359"/>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B4934A99-3025-4364-A22F-4823744076BC}"/>
              </a:ext>
            </a:extLst>
          </p:cNvPr>
          <p:cNvCxnSpPr>
            <a:cxnSpLocks/>
          </p:cNvCxnSpPr>
          <p:nvPr/>
        </p:nvCxnSpPr>
        <p:spPr bwMode="auto">
          <a:xfrm>
            <a:off x="1788130" y="1689359"/>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A9CA24AA-6468-436E-BBF9-A69271556849}"/>
              </a:ext>
            </a:extLst>
          </p:cNvPr>
          <p:cNvCxnSpPr>
            <a:cxnSpLocks/>
          </p:cNvCxnSpPr>
          <p:nvPr/>
        </p:nvCxnSpPr>
        <p:spPr bwMode="auto">
          <a:xfrm>
            <a:off x="3727035" y="1692387"/>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4DCB62CD-FDAE-49BD-A49D-AE5F3CC592F2}"/>
              </a:ext>
            </a:extLst>
          </p:cNvPr>
          <p:cNvCxnSpPr>
            <a:cxnSpLocks/>
          </p:cNvCxnSpPr>
          <p:nvPr/>
        </p:nvCxnSpPr>
        <p:spPr bwMode="auto">
          <a:xfrm>
            <a:off x="4375579" y="1692387"/>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82" name="TextBox 81">
            <a:extLst>
              <a:ext uri="{FF2B5EF4-FFF2-40B4-BE49-F238E27FC236}">
                <a16:creationId xmlns:a16="http://schemas.microsoft.com/office/drawing/2014/main" id="{F6DD9B32-B87A-47F5-AECB-F7A60E87BDE6}"/>
              </a:ext>
            </a:extLst>
          </p:cNvPr>
          <p:cNvSpPr txBox="1"/>
          <p:nvPr/>
        </p:nvSpPr>
        <p:spPr>
          <a:xfrm>
            <a:off x="721716" y="1566249"/>
            <a:ext cx="424947" cy="230832"/>
          </a:xfrm>
          <a:prstGeom prst="rect">
            <a:avLst/>
          </a:prstGeom>
          <a:noFill/>
          <a:ln>
            <a:solidFill>
              <a:schemeClr val="tx1"/>
            </a:solidFill>
          </a:ln>
        </p:spPr>
        <p:txBody>
          <a:bodyPr wrap="square" rtlCol="0">
            <a:spAutoFit/>
          </a:bodyPr>
          <a:lstStyle/>
          <a:p>
            <a:pPr algn="ctr"/>
            <a:r>
              <a:rPr lang="en-US" sz="900" dirty="0"/>
              <a:t>Intro</a:t>
            </a:r>
          </a:p>
        </p:txBody>
      </p:sp>
      <p:sp>
        <p:nvSpPr>
          <p:cNvPr id="83" name="TextBox 82">
            <a:extLst>
              <a:ext uri="{FF2B5EF4-FFF2-40B4-BE49-F238E27FC236}">
                <a16:creationId xmlns:a16="http://schemas.microsoft.com/office/drawing/2014/main" id="{73F4B01C-782F-475C-B3FE-11760B332506}"/>
              </a:ext>
            </a:extLst>
          </p:cNvPr>
          <p:cNvSpPr txBox="1"/>
          <p:nvPr/>
        </p:nvSpPr>
        <p:spPr>
          <a:xfrm>
            <a:off x="1363183" y="1566249"/>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84" name="TextBox 83">
            <a:extLst>
              <a:ext uri="{FF2B5EF4-FFF2-40B4-BE49-F238E27FC236}">
                <a16:creationId xmlns:a16="http://schemas.microsoft.com/office/drawing/2014/main" id="{E7566860-EBEE-4BDB-9A86-295914AD103C}"/>
              </a:ext>
            </a:extLst>
          </p:cNvPr>
          <p:cNvSpPr txBox="1"/>
          <p:nvPr/>
        </p:nvSpPr>
        <p:spPr>
          <a:xfrm>
            <a:off x="2002386" y="1564065"/>
            <a:ext cx="424947" cy="253916"/>
          </a:xfrm>
          <a:prstGeom prst="rect">
            <a:avLst/>
          </a:prstGeom>
          <a:noFill/>
          <a:ln>
            <a:solidFill>
              <a:schemeClr val="tx1"/>
            </a:solidFill>
          </a:ln>
        </p:spPr>
        <p:txBody>
          <a:bodyPr wrap="square" rtlCol="0">
            <a:spAutoFit/>
          </a:bodyPr>
          <a:lstStyle/>
          <a:p>
            <a:pPr algn="ctr"/>
            <a:r>
              <a:rPr lang="en-US" sz="1000" dirty="0"/>
              <a:t>A7</a:t>
            </a:r>
          </a:p>
        </p:txBody>
      </p:sp>
      <p:sp>
        <p:nvSpPr>
          <p:cNvPr id="85" name="TextBox 84">
            <a:extLst>
              <a:ext uri="{FF2B5EF4-FFF2-40B4-BE49-F238E27FC236}">
                <a16:creationId xmlns:a16="http://schemas.microsoft.com/office/drawing/2014/main" id="{0D9BF2D7-A1D5-4CEA-92B0-660CED6A0DD9}"/>
              </a:ext>
            </a:extLst>
          </p:cNvPr>
          <p:cNvSpPr txBox="1"/>
          <p:nvPr/>
        </p:nvSpPr>
        <p:spPr>
          <a:xfrm>
            <a:off x="2642175" y="1558823"/>
            <a:ext cx="424947" cy="253916"/>
          </a:xfrm>
          <a:prstGeom prst="rect">
            <a:avLst/>
          </a:prstGeom>
          <a:noFill/>
          <a:ln>
            <a:solidFill>
              <a:schemeClr val="tx1"/>
            </a:solidFill>
          </a:ln>
        </p:spPr>
        <p:txBody>
          <a:bodyPr wrap="square" rtlCol="0">
            <a:spAutoFit/>
          </a:bodyPr>
          <a:lstStyle/>
          <a:p>
            <a:pPr algn="ctr"/>
            <a:r>
              <a:rPr lang="en-US" sz="1000" dirty="0"/>
              <a:t>A8</a:t>
            </a:r>
          </a:p>
        </p:txBody>
      </p:sp>
      <p:sp>
        <p:nvSpPr>
          <p:cNvPr id="86" name="TextBox 85">
            <a:extLst>
              <a:ext uri="{FF2B5EF4-FFF2-40B4-BE49-F238E27FC236}">
                <a16:creationId xmlns:a16="http://schemas.microsoft.com/office/drawing/2014/main" id="{50FC219F-8DE1-4069-98BA-D2EEB4F8A941}"/>
              </a:ext>
            </a:extLst>
          </p:cNvPr>
          <p:cNvSpPr txBox="1"/>
          <p:nvPr/>
        </p:nvSpPr>
        <p:spPr>
          <a:xfrm>
            <a:off x="3281378" y="1552804"/>
            <a:ext cx="424947" cy="253916"/>
          </a:xfrm>
          <a:prstGeom prst="rect">
            <a:avLst/>
          </a:prstGeom>
          <a:noFill/>
          <a:ln>
            <a:solidFill>
              <a:schemeClr val="tx1"/>
            </a:solidFill>
          </a:ln>
        </p:spPr>
        <p:txBody>
          <a:bodyPr wrap="square" rtlCol="0">
            <a:spAutoFit/>
          </a:bodyPr>
          <a:lstStyle/>
          <a:p>
            <a:pPr algn="ctr"/>
            <a:r>
              <a:rPr lang="en-US" sz="1000" dirty="0"/>
              <a:t>A9</a:t>
            </a:r>
          </a:p>
        </p:txBody>
      </p:sp>
      <p:sp>
        <p:nvSpPr>
          <p:cNvPr id="87" name="TextBox 86">
            <a:extLst>
              <a:ext uri="{FF2B5EF4-FFF2-40B4-BE49-F238E27FC236}">
                <a16:creationId xmlns:a16="http://schemas.microsoft.com/office/drawing/2014/main" id="{A0D8911E-D64C-4CDD-98AA-E058974A5061}"/>
              </a:ext>
            </a:extLst>
          </p:cNvPr>
          <p:cNvSpPr txBox="1"/>
          <p:nvPr/>
        </p:nvSpPr>
        <p:spPr>
          <a:xfrm>
            <a:off x="3924930" y="1562401"/>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88" name="TextBox 87">
            <a:extLst>
              <a:ext uri="{FF2B5EF4-FFF2-40B4-BE49-F238E27FC236}">
                <a16:creationId xmlns:a16="http://schemas.microsoft.com/office/drawing/2014/main" id="{A03DE923-2EDD-425C-913A-3DD43608CB59}"/>
              </a:ext>
            </a:extLst>
          </p:cNvPr>
          <p:cNvSpPr txBox="1"/>
          <p:nvPr/>
        </p:nvSpPr>
        <p:spPr>
          <a:xfrm>
            <a:off x="4574176" y="1562941"/>
            <a:ext cx="424947" cy="253916"/>
          </a:xfrm>
          <a:prstGeom prst="rect">
            <a:avLst/>
          </a:prstGeom>
          <a:noFill/>
          <a:ln>
            <a:solidFill>
              <a:schemeClr val="tx1"/>
            </a:solidFill>
          </a:ln>
        </p:spPr>
        <p:txBody>
          <a:bodyPr wrap="square" rtlCol="0">
            <a:spAutoFit/>
          </a:bodyPr>
          <a:lstStyle/>
          <a:p>
            <a:pPr algn="ctr"/>
            <a:r>
              <a:rPr lang="en-US" sz="1000" dirty="0"/>
              <a:t>A21</a:t>
            </a:r>
          </a:p>
        </p:txBody>
      </p:sp>
      <p:cxnSp>
        <p:nvCxnSpPr>
          <p:cNvPr id="89" name="Straight Arrow Connector 88">
            <a:extLst>
              <a:ext uri="{FF2B5EF4-FFF2-40B4-BE49-F238E27FC236}">
                <a16:creationId xmlns:a16="http://schemas.microsoft.com/office/drawing/2014/main" id="{8505875E-8A96-4034-8C37-D35D0F630A0A}"/>
              </a:ext>
            </a:extLst>
          </p:cNvPr>
          <p:cNvCxnSpPr>
            <a:cxnSpLocks/>
          </p:cNvCxnSpPr>
          <p:nvPr/>
        </p:nvCxnSpPr>
        <p:spPr bwMode="auto">
          <a:xfrm>
            <a:off x="2422338" y="2201519"/>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97609BA8-EB5C-4DA4-8055-05DE51B541E3}"/>
              </a:ext>
            </a:extLst>
          </p:cNvPr>
          <p:cNvCxnSpPr>
            <a:cxnSpLocks/>
          </p:cNvCxnSpPr>
          <p:nvPr/>
        </p:nvCxnSpPr>
        <p:spPr bwMode="auto">
          <a:xfrm>
            <a:off x="3076553" y="2205428"/>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a:extLst>
              <a:ext uri="{FF2B5EF4-FFF2-40B4-BE49-F238E27FC236}">
                <a16:creationId xmlns:a16="http://schemas.microsoft.com/office/drawing/2014/main" id="{F028AE4F-F2FE-45CB-AFE5-AD22B9C4FBF5}"/>
              </a:ext>
            </a:extLst>
          </p:cNvPr>
          <p:cNvCxnSpPr>
            <a:cxnSpLocks/>
          </p:cNvCxnSpPr>
          <p:nvPr/>
        </p:nvCxnSpPr>
        <p:spPr bwMode="auto">
          <a:xfrm>
            <a:off x="1163020" y="2201519"/>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2" name="Straight Arrow Connector 91">
            <a:extLst>
              <a:ext uri="{FF2B5EF4-FFF2-40B4-BE49-F238E27FC236}">
                <a16:creationId xmlns:a16="http://schemas.microsoft.com/office/drawing/2014/main" id="{17D1E361-4532-4C63-81FC-1AB029B26613}"/>
              </a:ext>
            </a:extLst>
          </p:cNvPr>
          <p:cNvCxnSpPr>
            <a:cxnSpLocks/>
          </p:cNvCxnSpPr>
          <p:nvPr/>
        </p:nvCxnSpPr>
        <p:spPr bwMode="auto">
          <a:xfrm>
            <a:off x="1783135" y="2201519"/>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92">
            <a:extLst>
              <a:ext uri="{FF2B5EF4-FFF2-40B4-BE49-F238E27FC236}">
                <a16:creationId xmlns:a16="http://schemas.microsoft.com/office/drawing/2014/main" id="{A8ED7F6F-13AD-4B20-91E5-37CF99BE4E68}"/>
              </a:ext>
            </a:extLst>
          </p:cNvPr>
          <p:cNvCxnSpPr>
            <a:cxnSpLocks/>
          </p:cNvCxnSpPr>
          <p:nvPr/>
        </p:nvCxnSpPr>
        <p:spPr bwMode="auto">
          <a:xfrm>
            <a:off x="3722040" y="2204547"/>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93">
            <a:extLst>
              <a:ext uri="{FF2B5EF4-FFF2-40B4-BE49-F238E27FC236}">
                <a16:creationId xmlns:a16="http://schemas.microsoft.com/office/drawing/2014/main" id="{1B98C501-885E-4875-B98E-0745B470D338}"/>
              </a:ext>
            </a:extLst>
          </p:cNvPr>
          <p:cNvCxnSpPr>
            <a:cxnSpLocks/>
          </p:cNvCxnSpPr>
          <p:nvPr/>
        </p:nvCxnSpPr>
        <p:spPr bwMode="auto">
          <a:xfrm>
            <a:off x="4370584" y="2204547"/>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95" name="TextBox 94">
            <a:extLst>
              <a:ext uri="{FF2B5EF4-FFF2-40B4-BE49-F238E27FC236}">
                <a16:creationId xmlns:a16="http://schemas.microsoft.com/office/drawing/2014/main" id="{38F4FB5C-0F0A-4A9F-93D8-CBC3EB57307C}"/>
              </a:ext>
            </a:extLst>
          </p:cNvPr>
          <p:cNvSpPr txBox="1"/>
          <p:nvPr/>
        </p:nvSpPr>
        <p:spPr>
          <a:xfrm>
            <a:off x="716721" y="2078409"/>
            <a:ext cx="424947" cy="253916"/>
          </a:xfrm>
          <a:prstGeom prst="rect">
            <a:avLst/>
          </a:prstGeom>
          <a:noFill/>
          <a:ln>
            <a:solidFill>
              <a:schemeClr val="tx1"/>
            </a:solidFill>
          </a:ln>
        </p:spPr>
        <p:txBody>
          <a:bodyPr wrap="square" rtlCol="0">
            <a:spAutoFit/>
          </a:bodyPr>
          <a:lstStyle/>
          <a:p>
            <a:pPr algn="ctr"/>
            <a:r>
              <a:rPr lang="en-US" sz="1000" dirty="0"/>
              <a:t>B1</a:t>
            </a:r>
          </a:p>
        </p:txBody>
      </p:sp>
      <p:sp>
        <p:nvSpPr>
          <p:cNvPr id="96" name="TextBox 95">
            <a:extLst>
              <a:ext uri="{FF2B5EF4-FFF2-40B4-BE49-F238E27FC236}">
                <a16:creationId xmlns:a16="http://schemas.microsoft.com/office/drawing/2014/main" id="{2AD97A47-3CBB-4D6B-A257-BDB51F562642}"/>
              </a:ext>
            </a:extLst>
          </p:cNvPr>
          <p:cNvSpPr txBox="1"/>
          <p:nvPr/>
        </p:nvSpPr>
        <p:spPr>
          <a:xfrm>
            <a:off x="1358188" y="2078409"/>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97" name="TextBox 96">
            <a:extLst>
              <a:ext uri="{FF2B5EF4-FFF2-40B4-BE49-F238E27FC236}">
                <a16:creationId xmlns:a16="http://schemas.microsoft.com/office/drawing/2014/main" id="{B57C467E-E61E-431E-9786-675427E52377}"/>
              </a:ext>
            </a:extLst>
          </p:cNvPr>
          <p:cNvSpPr txBox="1"/>
          <p:nvPr/>
        </p:nvSpPr>
        <p:spPr>
          <a:xfrm>
            <a:off x="1997391" y="2076225"/>
            <a:ext cx="424947" cy="253916"/>
          </a:xfrm>
          <a:prstGeom prst="rect">
            <a:avLst/>
          </a:prstGeom>
          <a:noFill/>
          <a:ln>
            <a:solidFill>
              <a:schemeClr val="tx1"/>
            </a:solidFill>
          </a:ln>
        </p:spPr>
        <p:txBody>
          <a:bodyPr wrap="square" rtlCol="0">
            <a:spAutoFit/>
          </a:bodyPr>
          <a:lstStyle/>
          <a:p>
            <a:pPr algn="ctr"/>
            <a:r>
              <a:rPr lang="en-US" sz="1000" dirty="0"/>
              <a:t>B17</a:t>
            </a:r>
          </a:p>
        </p:txBody>
      </p:sp>
      <p:sp>
        <p:nvSpPr>
          <p:cNvPr id="98" name="TextBox 97">
            <a:extLst>
              <a:ext uri="{FF2B5EF4-FFF2-40B4-BE49-F238E27FC236}">
                <a16:creationId xmlns:a16="http://schemas.microsoft.com/office/drawing/2014/main" id="{95DC39AC-E7B5-49D7-8DA6-3FE626DC9024}"/>
              </a:ext>
            </a:extLst>
          </p:cNvPr>
          <p:cNvSpPr txBox="1"/>
          <p:nvPr/>
        </p:nvSpPr>
        <p:spPr>
          <a:xfrm>
            <a:off x="2637180" y="2070983"/>
            <a:ext cx="424947" cy="253916"/>
          </a:xfrm>
          <a:prstGeom prst="rect">
            <a:avLst/>
          </a:prstGeom>
          <a:noFill/>
          <a:ln>
            <a:solidFill>
              <a:schemeClr val="tx1"/>
            </a:solidFill>
          </a:ln>
        </p:spPr>
        <p:txBody>
          <a:bodyPr wrap="square" rtlCol="0">
            <a:spAutoFit/>
          </a:bodyPr>
          <a:lstStyle/>
          <a:p>
            <a:pPr algn="ctr"/>
            <a:r>
              <a:rPr lang="en-US" sz="1000" dirty="0"/>
              <a:t>C1</a:t>
            </a:r>
          </a:p>
        </p:txBody>
      </p:sp>
      <p:sp>
        <p:nvSpPr>
          <p:cNvPr id="99" name="TextBox 98">
            <a:extLst>
              <a:ext uri="{FF2B5EF4-FFF2-40B4-BE49-F238E27FC236}">
                <a16:creationId xmlns:a16="http://schemas.microsoft.com/office/drawing/2014/main" id="{1E50D20C-1521-498C-8740-58F4CAB8EEE4}"/>
              </a:ext>
            </a:extLst>
          </p:cNvPr>
          <p:cNvSpPr txBox="1"/>
          <p:nvPr/>
        </p:nvSpPr>
        <p:spPr>
          <a:xfrm>
            <a:off x="3276383" y="2064964"/>
            <a:ext cx="424947" cy="253916"/>
          </a:xfrm>
          <a:prstGeom prst="rect">
            <a:avLst/>
          </a:prstGeom>
          <a:noFill/>
          <a:ln>
            <a:solidFill>
              <a:schemeClr val="tx1"/>
            </a:solidFill>
          </a:ln>
        </p:spPr>
        <p:txBody>
          <a:bodyPr wrap="square" rtlCol="0">
            <a:spAutoFit/>
          </a:bodyPr>
          <a:lstStyle/>
          <a:p>
            <a:pPr algn="ctr"/>
            <a:r>
              <a:rPr lang="en-US" sz="1000" dirty="0"/>
              <a:t>C2</a:t>
            </a:r>
          </a:p>
        </p:txBody>
      </p:sp>
      <p:sp>
        <p:nvSpPr>
          <p:cNvPr id="100" name="TextBox 99">
            <a:extLst>
              <a:ext uri="{FF2B5EF4-FFF2-40B4-BE49-F238E27FC236}">
                <a16:creationId xmlns:a16="http://schemas.microsoft.com/office/drawing/2014/main" id="{3799C0E3-4EFD-4F87-822E-6394639C506B}"/>
              </a:ext>
            </a:extLst>
          </p:cNvPr>
          <p:cNvSpPr txBox="1"/>
          <p:nvPr/>
        </p:nvSpPr>
        <p:spPr>
          <a:xfrm>
            <a:off x="3919935" y="2074561"/>
            <a:ext cx="424947" cy="253916"/>
          </a:xfrm>
          <a:prstGeom prst="rect">
            <a:avLst/>
          </a:prstGeom>
          <a:noFill/>
          <a:ln>
            <a:solidFill>
              <a:schemeClr val="tx1"/>
            </a:solidFill>
          </a:ln>
        </p:spPr>
        <p:txBody>
          <a:bodyPr wrap="square" rtlCol="0">
            <a:spAutoFit/>
          </a:bodyPr>
          <a:lstStyle/>
          <a:p>
            <a:pPr algn="ctr"/>
            <a:r>
              <a:rPr lang="en-US" sz="1000" dirty="0"/>
              <a:t>C3</a:t>
            </a:r>
          </a:p>
        </p:txBody>
      </p:sp>
      <p:sp>
        <p:nvSpPr>
          <p:cNvPr id="101" name="TextBox 100">
            <a:extLst>
              <a:ext uri="{FF2B5EF4-FFF2-40B4-BE49-F238E27FC236}">
                <a16:creationId xmlns:a16="http://schemas.microsoft.com/office/drawing/2014/main" id="{7C5BD9D7-6427-44C6-967F-F4747C81BEB5}"/>
              </a:ext>
            </a:extLst>
          </p:cNvPr>
          <p:cNvSpPr txBox="1"/>
          <p:nvPr/>
        </p:nvSpPr>
        <p:spPr>
          <a:xfrm>
            <a:off x="4569181" y="2075101"/>
            <a:ext cx="424947" cy="253916"/>
          </a:xfrm>
          <a:prstGeom prst="rect">
            <a:avLst/>
          </a:prstGeom>
          <a:noFill/>
          <a:ln>
            <a:solidFill>
              <a:schemeClr val="tx1"/>
            </a:solidFill>
          </a:ln>
        </p:spPr>
        <p:txBody>
          <a:bodyPr wrap="square" rtlCol="0">
            <a:spAutoFit/>
          </a:bodyPr>
          <a:lstStyle/>
          <a:p>
            <a:pPr algn="ctr"/>
            <a:r>
              <a:rPr lang="en-US" sz="1000" dirty="0"/>
              <a:t>C4</a:t>
            </a:r>
          </a:p>
        </p:txBody>
      </p:sp>
      <p:cxnSp>
        <p:nvCxnSpPr>
          <p:cNvPr id="102" name="Connector: Elbow 101">
            <a:extLst>
              <a:ext uri="{FF2B5EF4-FFF2-40B4-BE49-F238E27FC236}">
                <a16:creationId xmlns:a16="http://schemas.microsoft.com/office/drawing/2014/main" id="{BAFA56A5-7273-43CD-9AE2-6D33E5E5F27B}"/>
              </a:ext>
            </a:extLst>
          </p:cNvPr>
          <p:cNvCxnSpPr>
            <a:cxnSpLocks/>
            <a:stCxn id="88" idx="2"/>
            <a:endCxn id="95" idx="0"/>
          </p:cNvCxnSpPr>
          <p:nvPr/>
        </p:nvCxnSpPr>
        <p:spPr bwMode="auto">
          <a:xfrm rot="5400000">
            <a:off x="2727147" y="18906"/>
            <a:ext cx="261552" cy="3857455"/>
          </a:xfrm>
          <a:prstGeom prst="bentConnector3">
            <a:avLst>
              <a:gd name="adj1" fmla="val 50000"/>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102">
            <a:extLst>
              <a:ext uri="{FF2B5EF4-FFF2-40B4-BE49-F238E27FC236}">
                <a16:creationId xmlns:a16="http://schemas.microsoft.com/office/drawing/2014/main" id="{A4C7FFC9-AEDD-46B5-ABDF-38C2F0BA114F}"/>
              </a:ext>
            </a:extLst>
          </p:cNvPr>
          <p:cNvCxnSpPr>
            <a:cxnSpLocks/>
          </p:cNvCxnSpPr>
          <p:nvPr/>
        </p:nvCxnSpPr>
        <p:spPr bwMode="auto">
          <a:xfrm>
            <a:off x="2417343" y="2713679"/>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4" name="Straight Arrow Connector 103">
            <a:extLst>
              <a:ext uri="{FF2B5EF4-FFF2-40B4-BE49-F238E27FC236}">
                <a16:creationId xmlns:a16="http://schemas.microsoft.com/office/drawing/2014/main" id="{18E04A61-42F0-4308-8338-B30E90CAAC8C}"/>
              </a:ext>
            </a:extLst>
          </p:cNvPr>
          <p:cNvCxnSpPr>
            <a:cxnSpLocks/>
          </p:cNvCxnSpPr>
          <p:nvPr/>
        </p:nvCxnSpPr>
        <p:spPr bwMode="auto">
          <a:xfrm>
            <a:off x="3071558" y="2717588"/>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5" name="Straight Arrow Connector 104">
            <a:extLst>
              <a:ext uri="{FF2B5EF4-FFF2-40B4-BE49-F238E27FC236}">
                <a16:creationId xmlns:a16="http://schemas.microsoft.com/office/drawing/2014/main" id="{D83A78AE-ED05-447D-ADDD-237C32CA3C44}"/>
              </a:ext>
            </a:extLst>
          </p:cNvPr>
          <p:cNvCxnSpPr>
            <a:cxnSpLocks/>
          </p:cNvCxnSpPr>
          <p:nvPr/>
        </p:nvCxnSpPr>
        <p:spPr bwMode="auto">
          <a:xfrm>
            <a:off x="1158025" y="2713679"/>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6" name="Straight Arrow Connector 105">
            <a:extLst>
              <a:ext uri="{FF2B5EF4-FFF2-40B4-BE49-F238E27FC236}">
                <a16:creationId xmlns:a16="http://schemas.microsoft.com/office/drawing/2014/main" id="{B49C5C06-9E25-40E0-9AEE-2C5668A002A1}"/>
              </a:ext>
            </a:extLst>
          </p:cNvPr>
          <p:cNvCxnSpPr>
            <a:cxnSpLocks/>
          </p:cNvCxnSpPr>
          <p:nvPr/>
        </p:nvCxnSpPr>
        <p:spPr bwMode="auto">
          <a:xfrm>
            <a:off x="1778140" y="2713679"/>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7" name="Straight Arrow Connector 106">
            <a:extLst>
              <a:ext uri="{FF2B5EF4-FFF2-40B4-BE49-F238E27FC236}">
                <a16:creationId xmlns:a16="http://schemas.microsoft.com/office/drawing/2014/main" id="{4ED2DF1F-0526-4C76-8072-1955BCD5E9A1}"/>
              </a:ext>
            </a:extLst>
          </p:cNvPr>
          <p:cNvCxnSpPr>
            <a:cxnSpLocks/>
          </p:cNvCxnSpPr>
          <p:nvPr/>
        </p:nvCxnSpPr>
        <p:spPr bwMode="auto">
          <a:xfrm>
            <a:off x="3717045" y="2716707"/>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8" name="Straight Arrow Connector 107">
            <a:extLst>
              <a:ext uri="{FF2B5EF4-FFF2-40B4-BE49-F238E27FC236}">
                <a16:creationId xmlns:a16="http://schemas.microsoft.com/office/drawing/2014/main" id="{0853CEC0-33E3-4D8A-B7C6-1CB9590D902C}"/>
              </a:ext>
            </a:extLst>
          </p:cNvPr>
          <p:cNvCxnSpPr>
            <a:cxnSpLocks/>
          </p:cNvCxnSpPr>
          <p:nvPr/>
        </p:nvCxnSpPr>
        <p:spPr bwMode="auto">
          <a:xfrm>
            <a:off x="4365589" y="2716707"/>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09" name="TextBox 108">
            <a:extLst>
              <a:ext uri="{FF2B5EF4-FFF2-40B4-BE49-F238E27FC236}">
                <a16:creationId xmlns:a16="http://schemas.microsoft.com/office/drawing/2014/main" id="{DE93AF2A-C338-4DBC-9CC8-0475F2BB3327}"/>
              </a:ext>
            </a:extLst>
          </p:cNvPr>
          <p:cNvSpPr txBox="1"/>
          <p:nvPr/>
        </p:nvSpPr>
        <p:spPr>
          <a:xfrm>
            <a:off x="711726" y="2590569"/>
            <a:ext cx="424947" cy="253916"/>
          </a:xfrm>
          <a:prstGeom prst="rect">
            <a:avLst/>
          </a:prstGeom>
          <a:noFill/>
          <a:ln>
            <a:solidFill>
              <a:schemeClr val="tx1"/>
            </a:solidFill>
          </a:ln>
        </p:spPr>
        <p:txBody>
          <a:bodyPr wrap="square" rtlCol="0">
            <a:spAutoFit/>
          </a:bodyPr>
          <a:lstStyle/>
          <a:p>
            <a:pPr algn="ctr"/>
            <a:r>
              <a:rPr lang="en-US" sz="1000" dirty="0"/>
              <a:t>C5</a:t>
            </a:r>
          </a:p>
        </p:txBody>
      </p:sp>
      <p:sp>
        <p:nvSpPr>
          <p:cNvPr id="110" name="TextBox 109">
            <a:extLst>
              <a:ext uri="{FF2B5EF4-FFF2-40B4-BE49-F238E27FC236}">
                <a16:creationId xmlns:a16="http://schemas.microsoft.com/office/drawing/2014/main" id="{6E3B9DE9-3477-4DF3-ADD9-FFE195885A83}"/>
              </a:ext>
            </a:extLst>
          </p:cNvPr>
          <p:cNvSpPr txBox="1"/>
          <p:nvPr/>
        </p:nvSpPr>
        <p:spPr>
          <a:xfrm>
            <a:off x="1353193" y="2590569"/>
            <a:ext cx="424947" cy="253916"/>
          </a:xfrm>
          <a:prstGeom prst="rect">
            <a:avLst/>
          </a:prstGeom>
          <a:noFill/>
          <a:ln>
            <a:solidFill>
              <a:schemeClr val="tx1"/>
            </a:solidFill>
          </a:ln>
        </p:spPr>
        <p:txBody>
          <a:bodyPr wrap="square" rtlCol="0">
            <a:spAutoFit/>
          </a:bodyPr>
          <a:lstStyle/>
          <a:p>
            <a:pPr algn="ctr"/>
            <a:r>
              <a:rPr lang="en-US" sz="1000" dirty="0"/>
              <a:t>C6</a:t>
            </a:r>
          </a:p>
        </p:txBody>
      </p:sp>
      <p:sp>
        <p:nvSpPr>
          <p:cNvPr id="111" name="TextBox 110">
            <a:extLst>
              <a:ext uri="{FF2B5EF4-FFF2-40B4-BE49-F238E27FC236}">
                <a16:creationId xmlns:a16="http://schemas.microsoft.com/office/drawing/2014/main" id="{07F12C63-3756-416F-A783-48B97D400E65}"/>
              </a:ext>
            </a:extLst>
          </p:cNvPr>
          <p:cNvSpPr txBox="1"/>
          <p:nvPr/>
        </p:nvSpPr>
        <p:spPr>
          <a:xfrm>
            <a:off x="1992396" y="2588385"/>
            <a:ext cx="424947" cy="253916"/>
          </a:xfrm>
          <a:prstGeom prst="rect">
            <a:avLst/>
          </a:prstGeom>
          <a:noFill/>
          <a:ln>
            <a:solidFill>
              <a:schemeClr val="tx1"/>
            </a:solidFill>
          </a:ln>
        </p:spPr>
        <p:txBody>
          <a:bodyPr wrap="square" rtlCol="0">
            <a:spAutoFit/>
          </a:bodyPr>
          <a:lstStyle/>
          <a:p>
            <a:pPr algn="ctr"/>
            <a:r>
              <a:rPr lang="en-US" sz="1000" dirty="0"/>
              <a:t>C7</a:t>
            </a:r>
          </a:p>
        </p:txBody>
      </p:sp>
      <p:sp>
        <p:nvSpPr>
          <p:cNvPr id="112" name="TextBox 111">
            <a:extLst>
              <a:ext uri="{FF2B5EF4-FFF2-40B4-BE49-F238E27FC236}">
                <a16:creationId xmlns:a16="http://schemas.microsoft.com/office/drawing/2014/main" id="{CE26C7ED-A209-4121-86BC-EF31395A9038}"/>
              </a:ext>
            </a:extLst>
          </p:cNvPr>
          <p:cNvSpPr txBox="1"/>
          <p:nvPr/>
        </p:nvSpPr>
        <p:spPr>
          <a:xfrm>
            <a:off x="2632185" y="2583143"/>
            <a:ext cx="424947" cy="253916"/>
          </a:xfrm>
          <a:prstGeom prst="rect">
            <a:avLst/>
          </a:prstGeom>
          <a:noFill/>
          <a:ln>
            <a:solidFill>
              <a:schemeClr val="tx1"/>
            </a:solidFill>
          </a:ln>
        </p:spPr>
        <p:txBody>
          <a:bodyPr wrap="square" rtlCol="0">
            <a:spAutoFit/>
          </a:bodyPr>
          <a:lstStyle/>
          <a:p>
            <a:pPr algn="ctr"/>
            <a:r>
              <a:rPr lang="en-US" sz="1000" dirty="0"/>
              <a:t>C8</a:t>
            </a:r>
          </a:p>
        </p:txBody>
      </p:sp>
      <p:sp>
        <p:nvSpPr>
          <p:cNvPr id="113" name="TextBox 112">
            <a:extLst>
              <a:ext uri="{FF2B5EF4-FFF2-40B4-BE49-F238E27FC236}">
                <a16:creationId xmlns:a16="http://schemas.microsoft.com/office/drawing/2014/main" id="{23A0A3F8-90D9-463F-9630-9ED94385E890}"/>
              </a:ext>
            </a:extLst>
          </p:cNvPr>
          <p:cNvSpPr txBox="1"/>
          <p:nvPr/>
        </p:nvSpPr>
        <p:spPr>
          <a:xfrm>
            <a:off x="3271388" y="2577124"/>
            <a:ext cx="424947" cy="253916"/>
          </a:xfrm>
          <a:prstGeom prst="rect">
            <a:avLst/>
          </a:prstGeom>
          <a:noFill/>
          <a:ln>
            <a:solidFill>
              <a:schemeClr val="tx1"/>
            </a:solidFill>
          </a:ln>
        </p:spPr>
        <p:txBody>
          <a:bodyPr wrap="square" rtlCol="0">
            <a:spAutoFit/>
          </a:bodyPr>
          <a:lstStyle/>
          <a:p>
            <a:pPr algn="ctr"/>
            <a:r>
              <a:rPr lang="en-US" sz="1000" dirty="0"/>
              <a:t>C9</a:t>
            </a:r>
          </a:p>
        </p:txBody>
      </p:sp>
      <p:sp>
        <p:nvSpPr>
          <p:cNvPr id="114" name="TextBox 113">
            <a:extLst>
              <a:ext uri="{FF2B5EF4-FFF2-40B4-BE49-F238E27FC236}">
                <a16:creationId xmlns:a16="http://schemas.microsoft.com/office/drawing/2014/main" id="{CDD3EEC0-D5F2-4B1E-9E0C-2B59EF67E3C6}"/>
              </a:ext>
            </a:extLst>
          </p:cNvPr>
          <p:cNvSpPr txBox="1"/>
          <p:nvPr/>
        </p:nvSpPr>
        <p:spPr>
          <a:xfrm>
            <a:off x="3914940" y="2586721"/>
            <a:ext cx="424947" cy="253916"/>
          </a:xfrm>
          <a:prstGeom prst="rect">
            <a:avLst/>
          </a:prstGeom>
          <a:noFill/>
          <a:ln>
            <a:solidFill>
              <a:schemeClr val="tx1"/>
            </a:solidFill>
          </a:ln>
        </p:spPr>
        <p:txBody>
          <a:bodyPr wrap="square" rtlCol="0">
            <a:spAutoFit/>
          </a:bodyPr>
          <a:lstStyle/>
          <a:p>
            <a:pPr algn="ctr"/>
            <a:r>
              <a:rPr lang="en-US" sz="1000" dirty="0"/>
              <a:t>C10</a:t>
            </a:r>
          </a:p>
        </p:txBody>
      </p:sp>
      <p:sp>
        <p:nvSpPr>
          <p:cNvPr id="115" name="TextBox 114">
            <a:extLst>
              <a:ext uri="{FF2B5EF4-FFF2-40B4-BE49-F238E27FC236}">
                <a16:creationId xmlns:a16="http://schemas.microsoft.com/office/drawing/2014/main" id="{7DF93A6D-3E54-4FF2-A4DD-358AEA58A9BD}"/>
              </a:ext>
            </a:extLst>
          </p:cNvPr>
          <p:cNvSpPr txBox="1"/>
          <p:nvPr/>
        </p:nvSpPr>
        <p:spPr>
          <a:xfrm>
            <a:off x="4564186" y="2587261"/>
            <a:ext cx="424947" cy="253916"/>
          </a:xfrm>
          <a:prstGeom prst="rect">
            <a:avLst/>
          </a:prstGeom>
          <a:noFill/>
          <a:ln>
            <a:solidFill>
              <a:schemeClr val="tx1"/>
            </a:solidFill>
          </a:ln>
        </p:spPr>
        <p:txBody>
          <a:bodyPr wrap="square" rtlCol="0">
            <a:spAutoFit/>
          </a:bodyPr>
          <a:lstStyle/>
          <a:p>
            <a:pPr algn="ctr"/>
            <a:r>
              <a:rPr lang="en-US" sz="1000" dirty="0"/>
              <a:t>C11</a:t>
            </a:r>
          </a:p>
        </p:txBody>
      </p:sp>
      <p:cxnSp>
        <p:nvCxnSpPr>
          <p:cNvPr id="116" name="Connector: Elbow 115">
            <a:extLst>
              <a:ext uri="{FF2B5EF4-FFF2-40B4-BE49-F238E27FC236}">
                <a16:creationId xmlns:a16="http://schemas.microsoft.com/office/drawing/2014/main" id="{033CC40A-5EA3-4E9E-8F66-8C3DA6023F9A}"/>
              </a:ext>
            </a:extLst>
          </p:cNvPr>
          <p:cNvCxnSpPr>
            <a:cxnSpLocks/>
          </p:cNvCxnSpPr>
          <p:nvPr/>
        </p:nvCxnSpPr>
        <p:spPr bwMode="auto">
          <a:xfrm rot="5400000">
            <a:off x="2713881" y="538185"/>
            <a:ext cx="261552" cy="3857455"/>
          </a:xfrm>
          <a:prstGeom prst="bentConnector3">
            <a:avLst>
              <a:gd name="adj1" fmla="val 50000"/>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17" name="Straight Arrow Connector 116">
            <a:extLst>
              <a:ext uri="{FF2B5EF4-FFF2-40B4-BE49-F238E27FC236}">
                <a16:creationId xmlns:a16="http://schemas.microsoft.com/office/drawing/2014/main" id="{A22062C6-0A03-476A-9B5B-9512C53B10CF}"/>
              </a:ext>
            </a:extLst>
          </p:cNvPr>
          <p:cNvCxnSpPr>
            <a:cxnSpLocks/>
          </p:cNvCxnSpPr>
          <p:nvPr/>
        </p:nvCxnSpPr>
        <p:spPr bwMode="auto">
          <a:xfrm>
            <a:off x="2394858" y="3223344"/>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18" name="Straight Arrow Connector 117">
            <a:extLst>
              <a:ext uri="{FF2B5EF4-FFF2-40B4-BE49-F238E27FC236}">
                <a16:creationId xmlns:a16="http://schemas.microsoft.com/office/drawing/2014/main" id="{9EB1A3C8-80A1-4AF2-A74C-7BD6B19A634E}"/>
              </a:ext>
            </a:extLst>
          </p:cNvPr>
          <p:cNvCxnSpPr>
            <a:cxnSpLocks/>
          </p:cNvCxnSpPr>
          <p:nvPr/>
        </p:nvCxnSpPr>
        <p:spPr bwMode="auto">
          <a:xfrm>
            <a:off x="3049073" y="3227253"/>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19" name="Straight Arrow Connector 118">
            <a:extLst>
              <a:ext uri="{FF2B5EF4-FFF2-40B4-BE49-F238E27FC236}">
                <a16:creationId xmlns:a16="http://schemas.microsoft.com/office/drawing/2014/main" id="{54299614-7482-4EC7-B31C-D407417076B6}"/>
              </a:ext>
            </a:extLst>
          </p:cNvPr>
          <p:cNvCxnSpPr>
            <a:cxnSpLocks/>
          </p:cNvCxnSpPr>
          <p:nvPr/>
        </p:nvCxnSpPr>
        <p:spPr bwMode="auto">
          <a:xfrm>
            <a:off x="1135540" y="3223344"/>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20" name="Straight Arrow Connector 119">
            <a:extLst>
              <a:ext uri="{FF2B5EF4-FFF2-40B4-BE49-F238E27FC236}">
                <a16:creationId xmlns:a16="http://schemas.microsoft.com/office/drawing/2014/main" id="{9580FB08-54A5-41C0-8CFE-4023F9EAF413}"/>
              </a:ext>
            </a:extLst>
          </p:cNvPr>
          <p:cNvCxnSpPr>
            <a:cxnSpLocks/>
          </p:cNvCxnSpPr>
          <p:nvPr/>
        </p:nvCxnSpPr>
        <p:spPr bwMode="auto">
          <a:xfrm>
            <a:off x="1755655" y="3223344"/>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21" name="Straight Arrow Connector 120">
            <a:extLst>
              <a:ext uri="{FF2B5EF4-FFF2-40B4-BE49-F238E27FC236}">
                <a16:creationId xmlns:a16="http://schemas.microsoft.com/office/drawing/2014/main" id="{6FC85614-D093-4693-BF50-93F177556799}"/>
              </a:ext>
            </a:extLst>
          </p:cNvPr>
          <p:cNvCxnSpPr>
            <a:cxnSpLocks/>
          </p:cNvCxnSpPr>
          <p:nvPr/>
        </p:nvCxnSpPr>
        <p:spPr bwMode="auto">
          <a:xfrm>
            <a:off x="3694560" y="3226372"/>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22" name="Straight Arrow Connector 121">
            <a:extLst>
              <a:ext uri="{FF2B5EF4-FFF2-40B4-BE49-F238E27FC236}">
                <a16:creationId xmlns:a16="http://schemas.microsoft.com/office/drawing/2014/main" id="{94E67862-B9AE-439A-9BFD-DF4DA8100A43}"/>
              </a:ext>
            </a:extLst>
          </p:cNvPr>
          <p:cNvCxnSpPr>
            <a:cxnSpLocks/>
          </p:cNvCxnSpPr>
          <p:nvPr/>
        </p:nvCxnSpPr>
        <p:spPr bwMode="auto">
          <a:xfrm>
            <a:off x="4343104" y="3226372"/>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23" name="TextBox 122">
            <a:extLst>
              <a:ext uri="{FF2B5EF4-FFF2-40B4-BE49-F238E27FC236}">
                <a16:creationId xmlns:a16="http://schemas.microsoft.com/office/drawing/2014/main" id="{B100A1FA-5F18-4E41-9904-0FAF50E451D0}"/>
              </a:ext>
            </a:extLst>
          </p:cNvPr>
          <p:cNvSpPr txBox="1"/>
          <p:nvPr/>
        </p:nvSpPr>
        <p:spPr>
          <a:xfrm>
            <a:off x="689241" y="3100234"/>
            <a:ext cx="424947" cy="253916"/>
          </a:xfrm>
          <a:prstGeom prst="rect">
            <a:avLst/>
          </a:prstGeom>
          <a:noFill/>
          <a:ln>
            <a:solidFill>
              <a:schemeClr val="tx1"/>
            </a:solidFill>
          </a:ln>
        </p:spPr>
        <p:txBody>
          <a:bodyPr wrap="square" rtlCol="0">
            <a:spAutoFit/>
          </a:bodyPr>
          <a:lstStyle/>
          <a:p>
            <a:pPr algn="ctr"/>
            <a:r>
              <a:rPr lang="en-US" sz="1000" dirty="0"/>
              <a:t>C12</a:t>
            </a:r>
          </a:p>
        </p:txBody>
      </p:sp>
      <p:sp>
        <p:nvSpPr>
          <p:cNvPr id="124" name="TextBox 123">
            <a:extLst>
              <a:ext uri="{FF2B5EF4-FFF2-40B4-BE49-F238E27FC236}">
                <a16:creationId xmlns:a16="http://schemas.microsoft.com/office/drawing/2014/main" id="{E51EE1A6-37C9-469F-89A6-047CF25D5678}"/>
              </a:ext>
            </a:extLst>
          </p:cNvPr>
          <p:cNvSpPr txBox="1"/>
          <p:nvPr/>
        </p:nvSpPr>
        <p:spPr>
          <a:xfrm>
            <a:off x="1330708" y="3100234"/>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125" name="TextBox 124">
            <a:extLst>
              <a:ext uri="{FF2B5EF4-FFF2-40B4-BE49-F238E27FC236}">
                <a16:creationId xmlns:a16="http://schemas.microsoft.com/office/drawing/2014/main" id="{2B4233D9-1EBD-4C95-AC8D-6309926D47F5}"/>
              </a:ext>
            </a:extLst>
          </p:cNvPr>
          <p:cNvSpPr txBox="1"/>
          <p:nvPr/>
        </p:nvSpPr>
        <p:spPr>
          <a:xfrm>
            <a:off x="1969911" y="3098050"/>
            <a:ext cx="424947" cy="253916"/>
          </a:xfrm>
          <a:prstGeom prst="rect">
            <a:avLst/>
          </a:prstGeom>
          <a:noFill/>
          <a:ln>
            <a:solidFill>
              <a:schemeClr val="tx1"/>
            </a:solidFill>
          </a:ln>
        </p:spPr>
        <p:txBody>
          <a:bodyPr wrap="square" rtlCol="0">
            <a:spAutoFit/>
          </a:bodyPr>
          <a:lstStyle/>
          <a:p>
            <a:pPr algn="ctr"/>
            <a:r>
              <a:rPr lang="en-US" sz="1000" dirty="0"/>
              <a:t>C35</a:t>
            </a:r>
          </a:p>
        </p:txBody>
      </p:sp>
      <p:sp>
        <p:nvSpPr>
          <p:cNvPr id="126" name="TextBox 125">
            <a:extLst>
              <a:ext uri="{FF2B5EF4-FFF2-40B4-BE49-F238E27FC236}">
                <a16:creationId xmlns:a16="http://schemas.microsoft.com/office/drawing/2014/main" id="{69B7613E-63F8-4FD4-89D1-F2EEC35D7A1A}"/>
              </a:ext>
            </a:extLst>
          </p:cNvPr>
          <p:cNvSpPr txBox="1"/>
          <p:nvPr/>
        </p:nvSpPr>
        <p:spPr>
          <a:xfrm>
            <a:off x="2609700" y="3092808"/>
            <a:ext cx="424947" cy="253916"/>
          </a:xfrm>
          <a:prstGeom prst="rect">
            <a:avLst/>
          </a:prstGeom>
          <a:noFill/>
          <a:ln>
            <a:solidFill>
              <a:schemeClr val="tx1"/>
            </a:solidFill>
          </a:ln>
        </p:spPr>
        <p:txBody>
          <a:bodyPr wrap="square" rtlCol="0">
            <a:spAutoFit/>
          </a:bodyPr>
          <a:lstStyle/>
          <a:p>
            <a:pPr algn="ctr"/>
            <a:r>
              <a:rPr lang="en-US" sz="1000" dirty="0"/>
              <a:t>D1</a:t>
            </a:r>
          </a:p>
        </p:txBody>
      </p:sp>
      <p:sp>
        <p:nvSpPr>
          <p:cNvPr id="127" name="TextBox 126">
            <a:extLst>
              <a:ext uri="{FF2B5EF4-FFF2-40B4-BE49-F238E27FC236}">
                <a16:creationId xmlns:a16="http://schemas.microsoft.com/office/drawing/2014/main" id="{C0259F5C-5CE1-4522-B7EC-ADA4A3D2411F}"/>
              </a:ext>
            </a:extLst>
          </p:cNvPr>
          <p:cNvSpPr txBox="1"/>
          <p:nvPr/>
        </p:nvSpPr>
        <p:spPr>
          <a:xfrm>
            <a:off x="3248903" y="3086789"/>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128" name="TextBox 127">
            <a:extLst>
              <a:ext uri="{FF2B5EF4-FFF2-40B4-BE49-F238E27FC236}">
                <a16:creationId xmlns:a16="http://schemas.microsoft.com/office/drawing/2014/main" id="{0E516D04-FBE9-4165-965D-1594341850B5}"/>
              </a:ext>
            </a:extLst>
          </p:cNvPr>
          <p:cNvSpPr txBox="1"/>
          <p:nvPr/>
        </p:nvSpPr>
        <p:spPr>
          <a:xfrm>
            <a:off x="3892455" y="3096386"/>
            <a:ext cx="424947" cy="253916"/>
          </a:xfrm>
          <a:prstGeom prst="rect">
            <a:avLst/>
          </a:prstGeom>
          <a:noFill/>
          <a:ln>
            <a:solidFill>
              <a:schemeClr val="tx1"/>
            </a:solidFill>
          </a:ln>
        </p:spPr>
        <p:txBody>
          <a:bodyPr wrap="square" rtlCol="0">
            <a:spAutoFit/>
          </a:bodyPr>
          <a:lstStyle/>
          <a:p>
            <a:pPr algn="ctr"/>
            <a:r>
              <a:rPr lang="en-US" sz="1000" dirty="0"/>
              <a:t>D33</a:t>
            </a:r>
          </a:p>
        </p:txBody>
      </p:sp>
      <p:sp>
        <p:nvSpPr>
          <p:cNvPr id="129" name="TextBox 128">
            <a:extLst>
              <a:ext uri="{FF2B5EF4-FFF2-40B4-BE49-F238E27FC236}">
                <a16:creationId xmlns:a16="http://schemas.microsoft.com/office/drawing/2014/main" id="{CA83DE6D-2DF1-4E4B-8683-CEAE2FB0D66B}"/>
              </a:ext>
            </a:extLst>
          </p:cNvPr>
          <p:cNvSpPr txBox="1"/>
          <p:nvPr/>
        </p:nvSpPr>
        <p:spPr>
          <a:xfrm>
            <a:off x="4541701" y="3096926"/>
            <a:ext cx="424947" cy="253916"/>
          </a:xfrm>
          <a:prstGeom prst="rect">
            <a:avLst/>
          </a:prstGeom>
          <a:noFill/>
          <a:ln>
            <a:solidFill>
              <a:schemeClr val="tx1"/>
            </a:solidFill>
          </a:ln>
        </p:spPr>
        <p:txBody>
          <a:bodyPr wrap="square" rtlCol="0">
            <a:spAutoFit/>
          </a:bodyPr>
          <a:lstStyle/>
          <a:p>
            <a:pPr algn="ctr"/>
            <a:r>
              <a:rPr lang="en-US" sz="1000" dirty="0"/>
              <a:t>E1</a:t>
            </a:r>
          </a:p>
        </p:txBody>
      </p:sp>
      <p:cxnSp>
        <p:nvCxnSpPr>
          <p:cNvPr id="130" name="Connector: Elbow 129">
            <a:extLst>
              <a:ext uri="{FF2B5EF4-FFF2-40B4-BE49-F238E27FC236}">
                <a16:creationId xmlns:a16="http://schemas.microsoft.com/office/drawing/2014/main" id="{5523B020-AC35-465D-AACD-5A94DF2D750F}"/>
              </a:ext>
            </a:extLst>
          </p:cNvPr>
          <p:cNvCxnSpPr>
            <a:cxnSpLocks/>
            <a:endCxn id="123" idx="0"/>
          </p:cNvCxnSpPr>
          <p:nvPr/>
        </p:nvCxnSpPr>
        <p:spPr bwMode="auto">
          <a:xfrm rot="5400000">
            <a:off x="2699667" y="1040731"/>
            <a:ext cx="261552" cy="3857455"/>
          </a:xfrm>
          <a:prstGeom prst="bentConnector3">
            <a:avLst>
              <a:gd name="adj1" fmla="val 50000"/>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31" name="Straight Arrow Connector 130">
            <a:extLst>
              <a:ext uri="{FF2B5EF4-FFF2-40B4-BE49-F238E27FC236}">
                <a16:creationId xmlns:a16="http://schemas.microsoft.com/office/drawing/2014/main" id="{F4B248A4-7D48-43AC-8ADB-40A4D4D5F957}"/>
              </a:ext>
            </a:extLst>
          </p:cNvPr>
          <p:cNvCxnSpPr>
            <a:cxnSpLocks/>
          </p:cNvCxnSpPr>
          <p:nvPr/>
        </p:nvCxnSpPr>
        <p:spPr bwMode="auto">
          <a:xfrm>
            <a:off x="2389863" y="3735504"/>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32" name="Straight Arrow Connector 131">
            <a:extLst>
              <a:ext uri="{FF2B5EF4-FFF2-40B4-BE49-F238E27FC236}">
                <a16:creationId xmlns:a16="http://schemas.microsoft.com/office/drawing/2014/main" id="{5E7637C2-8652-4D54-A1C1-7AB5C5DAF1E9}"/>
              </a:ext>
            </a:extLst>
          </p:cNvPr>
          <p:cNvCxnSpPr>
            <a:cxnSpLocks/>
          </p:cNvCxnSpPr>
          <p:nvPr/>
        </p:nvCxnSpPr>
        <p:spPr bwMode="auto">
          <a:xfrm>
            <a:off x="3044078" y="3739413"/>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33" name="Straight Arrow Connector 132">
            <a:extLst>
              <a:ext uri="{FF2B5EF4-FFF2-40B4-BE49-F238E27FC236}">
                <a16:creationId xmlns:a16="http://schemas.microsoft.com/office/drawing/2014/main" id="{149A2EF9-D797-4161-AD5A-99C30EF864D5}"/>
              </a:ext>
            </a:extLst>
          </p:cNvPr>
          <p:cNvCxnSpPr>
            <a:cxnSpLocks/>
          </p:cNvCxnSpPr>
          <p:nvPr/>
        </p:nvCxnSpPr>
        <p:spPr bwMode="auto">
          <a:xfrm>
            <a:off x="1130545" y="3735504"/>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34" name="Straight Arrow Connector 133">
            <a:extLst>
              <a:ext uri="{FF2B5EF4-FFF2-40B4-BE49-F238E27FC236}">
                <a16:creationId xmlns:a16="http://schemas.microsoft.com/office/drawing/2014/main" id="{929E1DF3-F04E-435D-8A6C-5011F2995304}"/>
              </a:ext>
            </a:extLst>
          </p:cNvPr>
          <p:cNvCxnSpPr>
            <a:cxnSpLocks/>
          </p:cNvCxnSpPr>
          <p:nvPr/>
        </p:nvCxnSpPr>
        <p:spPr bwMode="auto">
          <a:xfrm>
            <a:off x="1750660" y="3735504"/>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35" name="Straight Arrow Connector 134">
            <a:extLst>
              <a:ext uri="{FF2B5EF4-FFF2-40B4-BE49-F238E27FC236}">
                <a16:creationId xmlns:a16="http://schemas.microsoft.com/office/drawing/2014/main" id="{D5BA41D3-708C-4E5C-8F28-8857E1442F55}"/>
              </a:ext>
            </a:extLst>
          </p:cNvPr>
          <p:cNvCxnSpPr>
            <a:cxnSpLocks/>
          </p:cNvCxnSpPr>
          <p:nvPr/>
        </p:nvCxnSpPr>
        <p:spPr bwMode="auto">
          <a:xfrm>
            <a:off x="3689565" y="3738532"/>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36" name="Straight Arrow Connector 135">
            <a:extLst>
              <a:ext uri="{FF2B5EF4-FFF2-40B4-BE49-F238E27FC236}">
                <a16:creationId xmlns:a16="http://schemas.microsoft.com/office/drawing/2014/main" id="{80DCE9EA-6942-4486-A795-471B06C7F8AB}"/>
              </a:ext>
            </a:extLst>
          </p:cNvPr>
          <p:cNvCxnSpPr>
            <a:cxnSpLocks/>
          </p:cNvCxnSpPr>
          <p:nvPr/>
        </p:nvCxnSpPr>
        <p:spPr bwMode="auto">
          <a:xfrm>
            <a:off x="4338109" y="3738532"/>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37" name="TextBox 136">
            <a:extLst>
              <a:ext uri="{FF2B5EF4-FFF2-40B4-BE49-F238E27FC236}">
                <a16:creationId xmlns:a16="http://schemas.microsoft.com/office/drawing/2014/main" id="{EA43FEC2-C1D1-4D32-A48A-67C37CF15796}"/>
              </a:ext>
            </a:extLst>
          </p:cNvPr>
          <p:cNvSpPr txBox="1"/>
          <p:nvPr/>
        </p:nvSpPr>
        <p:spPr>
          <a:xfrm>
            <a:off x="684246" y="3612394"/>
            <a:ext cx="424947" cy="253916"/>
          </a:xfrm>
          <a:prstGeom prst="rect">
            <a:avLst/>
          </a:prstGeom>
          <a:noFill/>
          <a:ln>
            <a:solidFill>
              <a:schemeClr val="tx1"/>
            </a:solidFill>
          </a:ln>
        </p:spPr>
        <p:txBody>
          <a:bodyPr wrap="square" rtlCol="0">
            <a:spAutoFit/>
          </a:bodyPr>
          <a:lstStyle/>
          <a:p>
            <a:pPr algn="ctr"/>
            <a:r>
              <a:rPr lang="en-US" sz="1000" dirty="0"/>
              <a:t>E2</a:t>
            </a:r>
          </a:p>
        </p:txBody>
      </p:sp>
      <p:sp>
        <p:nvSpPr>
          <p:cNvPr id="138" name="TextBox 137">
            <a:extLst>
              <a:ext uri="{FF2B5EF4-FFF2-40B4-BE49-F238E27FC236}">
                <a16:creationId xmlns:a16="http://schemas.microsoft.com/office/drawing/2014/main" id="{DDAA4860-3135-4F0C-BD11-670310374E7D}"/>
              </a:ext>
            </a:extLst>
          </p:cNvPr>
          <p:cNvSpPr txBox="1"/>
          <p:nvPr/>
        </p:nvSpPr>
        <p:spPr>
          <a:xfrm>
            <a:off x="1325713" y="3612394"/>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139" name="TextBox 138">
            <a:extLst>
              <a:ext uri="{FF2B5EF4-FFF2-40B4-BE49-F238E27FC236}">
                <a16:creationId xmlns:a16="http://schemas.microsoft.com/office/drawing/2014/main" id="{61FC2E3F-28AE-40E0-AB57-DF6A9FA78980}"/>
              </a:ext>
            </a:extLst>
          </p:cNvPr>
          <p:cNvSpPr txBox="1"/>
          <p:nvPr/>
        </p:nvSpPr>
        <p:spPr>
          <a:xfrm>
            <a:off x="1964916" y="3610210"/>
            <a:ext cx="424947" cy="246221"/>
          </a:xfrm>
          <a:prstGeom prst="rect">
            <a:avLst/>
          </a:prstGeom>
          <a:noFill/>
          <a:ln>
            <a:solidFill>
              <a:schemeClr val="tx1"/>
            </a:solidFill>
          </a:ln>
        </p:spPr>
        <p:txBody>
          <a:bodyPr wrap="square" rtlCol="0">
            <a:spAutoFit/>
          </a:bodyPr>
          <a:lstStyle/>
          <a:p>
            <a:pPr algn="ctr"/>
            <a:r>
              <a:rPr lang="en-US" sz="1000" dirty="0"/>
              <a:t>E11</a:t>
            </a:r>
          </a:p>
        </p:txBody>
      </p:sp>
      <p:sp>
        <p:nvSpPr>
          <p:cNvPr id="140" name="TextBox 139">
            <a:extLst>
              <a:ext uri="{FF2B5EF4-FFF2-40B4-BE49-F238E27FC236}">
                <a16:creationId xmlns:a16="http://schemas.microsoft.com/office/drawing/2014/main" id="{BFA2EDBA-4BFA-4A5D-AE3B-6D292C8659BB}"/>
              </a:ext>
            </a:extLst>
          </p:cNvPr>
          <p:cNvSpPr txBox="1"/>
          <p:nvPr/>
        </p:nvSpPr>
        <p:spPr>
          <a:xfrm>
            <a:off x="2604705" y="3604968"/>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141" name="TextBox 140">
            <a:extLst>
              <a:ext uri="{FF2B5EF4-FFF2-40B4-BE49-F238E27FC236}">
                <a16:creationId xmlns:a16="http://schemas.microsoft.com/office/drawing/2014/main" id="{3435F815-8440-49C6-A993-B24249170C88}"/>
              </a:ext>
            </a:extLst>
          </p:cNvPr>
          <p:cNvSpPr txBox="1"/>
          <p:nvPr/>
        </p:nvSpPr>
        <p:spPr>
          <a:xfrm>
            <a:off x="3243908" y="3598949"/>
            <a:ext cx="424947" cy="253916"/>
          </a:xfrm>
          <a:prstGeom prst="rect">
            <a:avLst/>
          </a:prstGeom>
          <a:noFill/>
          <a:ln>
            <a:solidFill>
              <a:schemeClr val="tx1"/>
            </a:solidFill>
          </a:ln>
        </p:spPr>
        <p:txBody>
          <a:bodyPr wrap="square" rtlCol="0">
            <a:spAutoFit/>
          </a:bodyPr>
          <a:lstStyle/>
          <a:p>
            <a:pPr algn="ctr"/>
            <a:r>
              <a:rPr lang="en-US" sz="1000" dirty="0"/>
              <a:t>E29</a:t>
            </a:r>
          </a:p>
        </p:txBody>
      </p:sp>
      <p:sp>
        <p:nvSpPr>
          <p:cNvPr id="142" name="TextBox 141">
            <a:extLst>
              <a:ext uri="{FF2B5EF4-FFF2-40B4-BE49-F238E27FC236}">
                <a16:creationId xmlns:a16="http://schemas.microsoft.com/office/drawing/2014/main" id="{F8364F92-A876-4661-899E-234F15F45D26}"/>
              </a:ext>
            </a:extLst>
          </p:cNvPr>
          <p:cNvSpPr txBox="1"/>
          <p:nvPr/>
        </p:nvSpPr>
        <p:spPr>
          <a:xfrm>
            <a:off x="3887460" y="3608546"/>
            <a:ext cx="424947" cy="253916"/>
          </a:xfrm>
          <a:prstGeom prst="rect">
            <a:avLst/>
          </a:prstGeom>
          <a:noFill/>
          <a:ln>
            <a:solidFill>
              <a:schemeClr val="tx1"/>
            </a:solidFill>
          </a:ln>
        </p:spPr>
        <p:txBody>
          <a:bodyPr wrap="square" rtlCol="0">
            <a:spAutoFit/>
          </a:bodyPr>
          <a:lstStyle/>
          <a:p>
            <a:pPr algn="ctr"/>
            <a:r>
              <a:rPr lang="en-US" sz="1000" dirty="0"/>
              <a:t>F1</a:t>
            </a:r>
          </a:p>
        </p:txBody>
      </p:sp>
      <p:sp>
        <p:nvSpPr>
          <p:cNvPr id="143" name="TextBox 142">
            <a:extLst>
              <a:ext uri="{FF2B5EF4-FFF2-40B4-BE49-F238E27FC236}">
                <a16:creationId xmlns:a16="http://schemas.microsoft.com/office/drawing/2014/main" id="{99E05CA6-07B7-48D8-BE7F-C5A70DEAA250}"/>
              </a:ext>
            </a:extLst>
          </p:cNvPr>
          <p:cNvSpPr txBox="1"/>
          <p:nvPr/>
        </p:nvSpPr>
        <p:spPr>
          <a:xfrm>
            <a:off x="4536706" y="3609086"/>
            <a:ext cx="424947" cy="253916"/>
          </a:xfrm>
          <a:prstGeom prst="rect">
            <a:avLst/>
          </a:prstGeom>
          <a:noFill/>
          <a:ln>
            <a:solidFill>
              <a:schemeClr val="tx1"/>
            </a:solidFill>
          </a:ln>
        </p:spPr>
        <p:txBody>
          <a:bodyPr wrap="square" rtlCol="0">
            <a:spAutoFit/>
          </a:bodyPr>
          <a:lstStyle/>
          <a:p>
            <a:pPr algn="ctr"/>
            <a:r>
              <a:rPr lang="en-US" sz="1000" dirty="0"/>
              <a:t>…</a:t>
            </a:r>
          </a:p>
        </p:txBody>
      </p:sp>
      <p:cxnSp>
        <p:nvCxnSpPr>
          <p:cNvPr id="144" name="Connector: Elbow 143">
            <a:extLst>
              <a:ext uri="{FF2B5EF4-FFF2-40B4-BE49-F238E27FC236}">
                <a16:creationId xmlns:a16="http://schemas.microsoft.com/office/drawing/2014/main" id="{1052FC67-AF55-4C7C-93D3-97ECC93003D8}"/>
              </a:ext>
            </a:extLst>
          </p:cNvPr>
          <p:cNvCxnSpPr>
            <a:cxnSpLocks/>
          </p:cNvCxnSpPr>
          <p:nvPr/>
        </p:nvCxnSpPr>
        <p:spPr bwMode="auto">
          <a:xfrm rot="5400000">
            <a:off x="2686401" y="1560010"/>
            <a:ext cx="261552" cy="3857455"/>
          </a:xfrm>
          <a:prstGeom prst="bentConnector3">
            <a:avLst>
              <a:gd name="adj1" fmla="val 50000"/>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46" name="Straight Arrow Connector 145">
            <a:extLst>
              <a:ext uri="{FF2B5EF4-FFF2-40B4-BE49-F238E27FC236}">
                <a16:creationId xmlns:a16="http://schemas.microsoft.com/office/drawing/2014/main" id="{8E59F7AE-BF9F-4075-96EC-49859F606F1B}"/>
              </a:ext>
            </a:extLst>
          </p:cNvPr>
          <p:cNvCxnSpPr>
            <a:cxnSpLocks/>
            <a:endCxn id="85" idx="0"/>
          </p:cNvCxnSpPr>
          <p:nvPr/>
        </p:nvCxnSpPr>
        <p:spPr bwMode="auto">
          <a:xfrm>
            <a:off x="2854649" y="985463"/>
            <a:ext cx="0" cy="573360"/>
          </a:xfrm>
          <a:prstGeom prst="straightConnector1">
            <a:avLst/>
          </a:prstGeom>
          <a:ln w="19050">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147" name="&quot;Not Allowed&quot; Symbol 146">
            <a:extLst>
              <a:ext uri="{FF2B5EF4-FFF2-40B4-BE49-F238E27FC236}">
                <a16:creationId xmlns:a16="http://schemas.microsoft.com/office/drawing/2014/main" id="{7023EFD6-7A4B-4CBE-9887-DB059AFAEFE3}"/>
              </a:ext>
            </a:extLst>
          </p:cNvPr>
          <p:cNvSpPr/>
          <p:nvPr/>
        </p:nvSpPr>
        <p:spPr bwMode="auto">
          <a:xfrm>
            <a:off x="766397" y="1573369"/>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148" name="&quot;Not Allowed&quot; Symbol 147">
            <a:extLst>
              <a:ext uri="{FF2B5EF4-FFF2-40B4-BE49-F238E27FC236}">
                <a16:creationId xmlns:a16="http://schemas.microsoft.com/office/drawing/2014/main" id="{BD20AECE-4296-483A-AA74-C6F141645F29}"/>
              </a:ext>
            </a:extLst>
          </p:cNvPr>
          <p:cNvSpPr/>
          <p:nvPr/>
        </p:nvSpPr>
        <p:spPr bwMode="auto">
          <a:xfrm>
            <a:off x="1429250" y="1567062"/>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49" name="&quot;Not Allowed&quot; Symbol 148">
            <a:extLst>
              <a:ext uri="{FF2B5EF4-FFF2-40B4-BE49-F238E27FC236}">
                <a16:creationId xmlns:a16="http://schemas.microsoft.com/office/drawing/2014/main" id="{110A40A7-A5EF-4E43-977E-5E568CDEB5D9}"/>
              </a:ext>
            </a:extLst>
          </p:cNvPr>
          <p:cNvSpPr/>
          <p:nvPr/>
        </p:nvSpPr>
        <p:spPr bwMode="auto">
          <a:xfrm>
            <a:off x="2060576" y="1563810"/>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50" name="TextBox 149">
            <a:extLst>
              <a:ext uri="{FF2B5EF4-FFF2-40B4-BE49-F238E27FC236}">
                <a16:creationId xmlns:a16="http://schemas.microsoft.com/office/drawing/2014/main" id="{7AA8C4C5-C26E-4CDB-88EA-788ACE4047B2}"/>
              </a:ext>
            </a:extLst>
          </p:cNvPr>
          <p:cNvSpPr txBox="1"/>
          <p:nvPr/>
        </p:nvSpPr>
        <p:spPr>
          <a:xfrm>
            <a:off x="5237796" y="1412749"/>
            <a:ext cx="3688847" cy="2123658"/>
          </a:xfrm>
          <a:prstGeom prst="rect">
            <a:avLst/>
          </a:prstGeom>
          <a:noFill/>
        </p:spPr>
        <p:txBody>
          <a:bodyPr wrap="square" rtlCol="0">
            <a:spAutoFit/>
          </a:bodyPr>
          <a:lstStyle/>
          <a:p>
            <a:pPr marL="285750" indent="-285750">
              <a:buFont typeface="Arial" panose="020B0604020202020204" pitchFamily="34" charset="0"/>
              <a:buChar char="•"/>
            </a:pPr>
            <a:r>
              <a:rPr lang="en-US" sz="1600" dirty="0"/>
              <a:t>Navigation (the Next button) will take the participant to the next question in the DQFU list.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cxnSp>
        <p:nvCxnSpPr>
          <p:cNvPr id="151" name="Straight Arrow Connector 150">
            <a:extLst>
              <a:ext uri="{FF2B5EF4-FFF2-40B4-BE49-F238E27FC236}">
                <a16:creationId xmlns:a16="http://schemas.microsoft.com/office/drawing/2014/main" id="{5210B440-A0E4-4522-A86D-2A5521CC58A4}"/>
              </a:ext>
            </a:extLst>
          </p:cNvPr>
          <p:cNvCxnSpPr>
            <a:cxnSpLocks/>
          </p:cNvCxnSpPr>
          <p:nvPr/>
        </p:nvCxnSpPr>
        <p:spPr bwMode="auto">
          <a:xfrm>
            <a:off x="3089931" y="1573369"/>
            <a:ext cx="173797" cy="0"/>
          </a:xfrm>
          <a:prstGeom prst="straightConnector1">
            <a:avLst/>
          </a:prstGeom>
          <a:ln w="19050">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54" name="Straight Arrow Connector 153">
            <a:extLst>
              <a:ext uri="{FF2B5EF4-FFF2-40B4-BE49-F238E27FC236}">
                <a16:creationId xmlns:a16="http://schemas.microsoft.com/office/drawing/2014/main" id="{AFF9D569-C40E-4B71-97A3-331066758F80}"/>
              </a:ext>
            </a:extLst>
          </p:cNvPr>
          <p:cNvCxnSpPr>
            <a:cxnSpLocks/>
            <a:endCxn id="99" idx="0"/>
          </p:cNvCxnSpPr>
          <p:nvPr/>
        </p:nvCxnSpPr>
        <p:spPr bwMode="auto">
          <a:xfrm>
            <a:off x="3483861" y="1806720"/>
            <a:ext cx="4996" cy="258244"/>
          </a:xfrm>
          <a:prstGeom prst="straightConnector1">
            <a:avLst/>
          </a:prstGeom>
          <a:ln w="19050">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158" name="&quot;Not Allowed&quot; Symbol 157">
            <a:extLst>
              <a:ext uri="{FF2B5EF4-FFF2-40B4-BE49-F238E27FC236}">
                <a16:creationId xmlns:a16="http://schemas.microsoft.com/office/drawing/2014/main" id="{1CF9AE3F-89C3-4746-B726-AF0123FC172E}"/>
              </a:ext>
            </a:extLst>
          </p:cNvPr>
          <p:cNvSpPr/>
          <p:nvPr/>
        </p:nvSpPr>
        <p:spPr bwMode="auto">
          <a:xfrm>
            <a:off x="738752" y="3623353"/>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59" name="&quot;Not Allowed&quot; Symbol 158">
            <a:extLst>
              <a:ext uri="{FF2B5EF4-FFF2-40B4-BE49-F238E27FC236}">
                <a16:creationId xmlns:a16="http://schemas.microsoft.com/office/drawing/2014/main" id="{1D4B4D0A-729F-42EF-890D-CA4F7B197AE8}"/>
              </a:ext>
            </a:extLst>
          </p:cNvPr>
          <p:cNvSpPr/>
          <p:nvPr/>
        </p:nvSpPr>
        <p:spPr bwMode="auto">
          <a:xfrm>
            <a:off x="1386075" y="3603816"/>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60" name="&quot;Not Allowed&quot; Symbol 159">
            <a:extLst>
              <a:ext uri="{FF2B5EF4-FFF2-40B4-BE49-F238E27FC236}">
                <a16:creationId xmlns:a16="http://schemas.microsoft.com/office/drawing/2014/main" id="{B67AD9EF-2875-4000-8DF6-0A5E1ED5C8AB}"/>
              </a:ext>
            </a:extLst>
          </p:cNvPr>
          <p:cNvSpPr/>
          <p:nvPr/>
        </p:nvSpPr>
        <p:spPr bwMode="auto">
          <a:xfrm>
            <a:off x="1434272" y="2078230"/>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61" name="&quot;Not Allowed&quot; Symbol 160">
            <a:extLst>
              <a:ext uri="{FF2B5EF4-FFF2-40B4-BE49-F238E27FC236}">
                <a16:creationId xmlns:a16="http://schemas.microsoft.com/office/drawing/2014/main" id="{71144642-6A67-4D41-AAAA-4980933F77C4}"/>
              </a:ext>
            </a:extLst>
          </p:cNvPr>
          <p:cNvSpPr/>
          <p:nvPr/>
        </p:nvSpPr>
        <p:spPr bwMode="auto">
          <a:xfrm>
            <a:off x="783566" y="2074561"/>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62" name="&quot;Not Allowed&quot; Symbol 161">
            <a:extLst>
              <a:ext uri="{FF2B5EF4-FFF2-40B4-BE49-F238E27FC236}">
                <a16:creationId xmlns:a16="http://schemas.microsoft.com/office/drawing/2014/main" id="{E7D3952C-F909-4B34-8CB7-24AA1A894D95}"/>
              </a:ext>
            </a:extLst>
          </p:cNvPr>
          <p:cNvSpPr/>
          <p:nvPr/>
        </p:nvSpPr>
        <p:spPr bwMode="auto">
          <a:xfrm>
            <a:off x="4637654" y="1558888"/>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63" name="&quot;Not Allowed&quot; Symbol 162">
            <a:extLst>
              <a:ext uri="{FF2B5EF4-FFF2-40B4-BE49-F238E27FC236}">
                <a16:creationId xmlns:a16="http://schemas.microsoft.com/office/drawing/2014/main" id="{D2C8D030-89C5-4278-BCBA-D5EC48608B29}"/>
              </a:ext>
            </a:extLst>
          </p:cNvPr>
          <p:cNvSpPr/>
          <p:nvPr/>
        </p:nvSpPr>
        <p:spPr bwMode="auto">
          <a:xfrm>
            <a:off x="3980748" y="1560488"/>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64" name="&quot;Not Allowed&quot; Symbol 163">
            <a:extLst>
              <a:ext uri="{FF2B5EF4-FFF2-40B4-BE49-F238E27FC236}">
                <a16:creationId xmlns:a16="http://schemas.microsoft.com/office/drawing/2014/main" id="{040FF1BA-139D-44A5-A33F-8E44979F7C18}"/>
              </a:ext>
            </a:extLst>
          </p:cNvPr>
          <p:cNvSpPr/>
          <p:nvPr/>
        </p:nvSpPr>
        <p:spPr bwMode="auto">
          <a:xfrm>
            <a:off x="2031021" y="3609086"/>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65" name="&quot;Not Allowed&quot; Symbol 164">
            <a:extLst>
              <a:ext uri="{FF2B5EF4-FFF2-40B4-BE49-F238E27FC236}">
                <a16:creationId xmlns:a16="http://schemas.microsoft.com/office/drawing/2014/main" id="{4C550659-EF9C-4FBF-B82C-5EB1E4E9FA4E}"/>
              </a:ext>
            </a:extLst>
          </p:cNvPr>
          <p:cNvSpPr/>
          <p:nvPr/>
        </p:nvSpPr>
        <p:spPr bwMode="auto">
          <a:xfrm>
            <a:off x="760145" y="2590051"/>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66" name="&quot;Not Allowed&quot; Symbol 165">
            <a:extLst>
              <a:ext uri="{FF2B5EF4-FFF2-40B4-BE49-F238E27FC236}">
                <a16:creationId xmlns:a16="http://schemas.microsoft.com/office/drawing/2014/main" id="{2CF98153-DBDD-40FE-9E44-9FF0C1750C95}"/>
              </a:ext>
            </a:extLst>
          </p:cNvPr>
          <p:cNvSpPr/>
          <p:nvPr/>
        </p:nvSpPr>
        <p:spPr bwMode="auto">
          <a:xfrm>
            <a:off x="3986284" y="2066740"/>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67" name="&quot;Not Allowed&quot; Symbol 166">
            <a:extLst>
              <a:ext uri="{FF2B5EF4-FFF2-40B4-BE49-F238E27FC236}">
                <a16:creationId xmlns:a16="http://schemas.microsoft.com/office/drawing/2014/main" id="{6B08C635-AA5D-40C5-AC92-7AA4C050B5BC}"/>
              </a:ext>
            </a:extLst>
          </p:cNvPr>
          <p:cNvSpPr/>
          <p:nvPr/>
        </p:nvSpPr>
        <p:spPr bwMode="auto">
          <a:xfrm>
            <a:off x="2699806" y="2069649"/>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68" name="&quot;Not Allowed&quot; Symbol 167">
            <a:extLst>
              <a:ext uri="{FF2B5EF4-FFF2-40B4-BE49-F238E27FC236}">
                <a16:creationId xmlns:a16="http://schemas.microsoft.com/office/drawing/2014/main" id="{4CAEEA28-7A27-41C7-B130-BDD3C5DD6B34}"/>
              </a:ext>
            </a:extLst>
          </p:cNvPr>
          <p:cNvSpPr/>
          <p:nvPr/>
        </p:nvSpPr>
        <p:spPr bwMode="auto">
          <a:xfrm>
            <a:off x="2042884" y="2072667"/>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cxnSp>
        <p:nvCxnSpPr>
          <p:cNvPr id="169" name="Straight Arrow Connector 168">
            <a:extLst>
              <a:ext uri="{FF2B5EF4-FFF2-40B4-BE49-F238E27FC236}">
                <a16:creationId xmlns:a16="http://schemas.microsoft.com/office/drawing/2014/main" id="{AC979190-5603-4525-A06A-FD72BA9F7B80}"/>
              </a:ext>
            </a:extLst>
          </p:cNvPr>
          <p:cNvCxnSpPr>
            <a:cxnSpLocks/>
          </p:cNvCxnSpPr>
          <p:nvPr/>
        </p:nvCxnSpPr>
        <p:spPr bwMode="auto">
          <a:xfrm>
            <a:off x="4999123" y="3261592"/>
            <a:ext cx="772090" cy="0"/>
          </a:xfrm>
          <a:prstGeom prst="straightConnector1">
            <a:avLst/>
          </a:prstGeom>
          <a:ln w="19050">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70" name="Straight Arrow Connector 169">
            <a:extLst>
              <a:ext uri="{FF2B5EF4-FFF2-40B4-BE49-F238E27FC236}">
                <a16:creationId xmlns:a16="http://schemas.microsoft.com/office/drawing/2014/main" id="{DE1B39AC-5EC3-46BB-9A82-47588FD3C047}"/>
              </a:ext>
            </a:extLst>
          </p:cNvPr>
          <p:cNvCxnSpPr>
            <a:cxnSpLocks/>
          </p:cNvCxnSpPr>
          <p:nvPr/>
        </p:nvCxnSpPr>
        <p:spPr bwMode="auto">
          <a:xfrm>
            <a:off x="4872951" y="2851604"/>
            <a:ext cx="0" cy="244782"/>
          </a:xfrm>
          <a:prstGeom prst="straightConnector1">
            <a:avLst/>
          </a:prstGeom>
          <a:ln w="19050">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71" name="Straight Arrow Connector 170">
            <a:extLst>
              <a:ext uri="{FF2B5EF4-FFF2-40B4-BE49-F238E27FC236}">
                <a16:creationId xmlns:a16="http://schemas.microsoft.com/office/drawing/2014/main" id="{D7FB1477-EBC1-4250-9AE1-E57A3877041C}"/>
              </a:ext>
            </a:extLst>
          </p:cNvPr>
          <p:cNvCxnSpPr>
            <a:cxnSpLocks/>
          </p:cNvCxnSpPr>
          <p:nvPr/>
        </p:nvCxnSpPr>
        <p:spPr bwMode="auto">
          <a:xfrm>
            <a:off x="3707663" y="2115152"/>
            <a:ext cx="862708" cy="0"/>
          </a:xfrm>
          <a:prstGeom prst="straightConnector1">
            <a:avLst/>
          </a:prstGeom>
          <a:ln w="19050">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78" name="Connector: Elbow 177">
            <a:extLst>
              <a:ext uri="{FF2B5EF4-FFF2-40B4-BE49-F238E27FC236}">
                <a16:creationId xmlns:a16="http://schemas.microsoft.com/office/drawing/2014/main" id="{98FCBAED-FCB4-4124-B5F2-D91166EF331D}"/>
              </a:ext>
            </a:extLst>
          </p:cNvPr>
          <p:cNvCxnSpPr>
            <a:cxnSpLocks/>
            <a:stCxn id="101" idx="2"/>
            <a:endCxn id="110" idx="0"/>
          </p:cNvCxnSpPr>
          <p:nvPr/>
        </p:nvCxnSpPr>
        <p:spPr bwMode="auto">
          <a:xfrm rot="5400000">
            <a:off x="3042885" y="851799"/>
            <a:ext cx="261552" cy="3215988"/>
          </a:xfrm>
          <a:prstGeom prst="bentConnector3">
            <a:avLst>
              <a:gd name="adj1" fmla="val 50000"/>
            </a:avLst>
          </a:prstGeom>
          <a:ln w="25400">
            <a:solidFill>
              <a:srgbClr val="C0000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181" name="&quot;Not Allowed&quot; Symbol 180">
            <a:extLst>
              <a:ext uri="{FF2B5EF4-FFF2-40B4-BE49-F238E27FC236}">
                <a16:creationId xmlns:a16="http://schemas.microsoft.com/office/drawing/2014/main" id="{85A3EF58-336B-4932-84C3-168930E27712}"/>
              </a:ext>
            </a:extLst>
          </p:cNvPr>
          <p:cNvSpPr/>
          <p:nvPr/>
        </p:nvSpPr>
        <p:spPr bwMode="auto">
          <a:xfrm>
            <a:off x="2693943" y="2582932"/>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82" name="&quot;Not Allowed&quot; Symbol 181">
            <a:extLst>
              <a:ext uri="{FF2B5EF4-FFF2-40B4-BE49-F238E27FC236}">
                <a16:creationId xmlns:a16="http://schemas.microsoft.com/office/drawing/2014/main" id="{E893287A-D52B-429A-877B-6E365450F137}"/>
              </a:ext>
            </a:extLst>
          </p:cNvPr>
          <p:cNvSpPr/>
          <p:nvPr/>
        </p:nvSpPr>
        <p:spPr bwMode="auto">
          <a:xfrm>
            <a:off x="2053592" y="2593009"/>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cxnSp>
        <p:nvCxnSpPr>
          <p:cNvPr id="183" name="Straight Arrow Connector 182">
            <a:extLst>
              <a:ext uri="{FF2B5EF4-FFF2-40B4-BE49-F238E27FC236}">
                <a16:creationId xmlns:a16="http://schemas.microsoft.com/office/drawing/2014/main" id="{291C3EA5-69E2-4BF9-9EA4-D3D7C0FF3208}"/>
              </a:ext>
            </a:extLst>
          </p:cNvPr>
          <p:cNvCxnSpPr>
            <a:cxnSpLocks/>
          </p:cNvCxnSpPr>
          <p:nvPr/>
        </p:nvCxnSpPr>
        <p:spPr bwMode="auto">
          <a:xfrm flipV="1">
            <a:off x="1849958" y="2650387"/>
            <a:ext cx="1398945" cy="11449"/>
          </a:xfrm>
          <a:prstGeom prst="straightConnector1">
            <a:avLst/>
          </a:prstGeom>
          <a:ln w="19050">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87" name="Straight Arrow Connector 186">
            <a:extLst>
              <a:ext uri="{FF2B5EF4-FFF2-40B4-BE49-F238E27FC236}">
                <a16:creationId xmlns:a16="http://schemas.microsoft.com/office/drawing/2014/main" id="{972177E1-4790-449C-A8CF-55FFDECBCC64}"/>
              </a:ext>
            </a:extLst>
          </p:cNvPr>
          <p:cNvCxnSpPr>
            <a:cxnSpLocks/>
          </p:cNvCxnSpPr>
          <p:nvPr/>
        </p:nvCxnSpPr>
        <p:spPr bwMode="auto">
          <a:xfrm>
            <a:off x="3717658" y="2627312"/>
            <a:ext cx="862708" cy="0"/>
          </a:xfrm>
          <a:prstGeom prst="straightConnector1">
            <a:avLst/>
          </a:prstGeom>
          <a:ln w="19050">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188" name="&quot;Not Allowed&quot; Symbol 187">
            <a:extLst>
              <a:ext uri="{FF2B5EF4-FFF2-40B4-BE49-F238E27FC236}">
                <a16:creationId xmlns:a16="http://schemas.microsoft.com/office/drawing/2014/main" id="{21FA9215-6E9B-41FD-9025-457C3751A888}"/>
              </a:ext>
            </a:extLst>
          </p:cNvPr>
          <p:cNvSpPr/>
          <p:nvPr/>
        </p:nvSpPr>
        <p:spPr bwMode="auto">
          <a:xfrm>
            <a:off x="3969112" y="2590124"/>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90" name="&quot;Not Allowed&quot; Symbol 189">
            <a:extLst>
              <a:ext uri="{FF2B5EF4-FFF2-40B4-BE49-F238E27FC236}">
                <a16:creationId xmlns:a16="http://schemas.microsoft.com/office/drawing/2014/main" id="{80C7CCA2-568F-4D26-8D2D-DA2E5B9F3CF9}"/>
              </a:ext>
            </a:extLst>
          </p:cNvPr>
          <p:cNvSpPr/>
          <p:nvPr/>
        </p:nvSpPr>
        <p:spPr bwMode="auto">
          <a:xfrm>
            <a:off x="3946051" y="3100165"/>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91" name="&quot;Not Allowed&quot; Symbol 190">
            <a:extLst>
              <a:ext uri="{FF2B5EF4-FFF2-40B4-BE49-F238E27FC236}">
                <a16:creationId xmlns:a16="http://schemas.microsoft.com/office/drawing/2014/main" id="{1E950CF5-F827-4BC7-901C-E9138C9D98F3}"/>
              </a:ext>
            </a:extLst>
          </p:cNvPr>
          <p:cNvSpPr/>
          <p:nvPr/>
        </p:nvSpPr>
        <p:spPr bwMode="auto">
          <a:xfrm>
            <a:off x="3304750" y="3094715"/>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92" name="&quot;Not Allowed&quot; Symbol 191">
            <a:extLst>
              <a:ext uri="{FF2B5EF4-FFF2-40B4-BE49-F238E27FC236}">
                <a16:creationId xmlns:a16="http://schemas.microsoft.com/office/drawing/2014/main" id="{44C933C9-4D30-4DCC-9113-0EA7A3EC33F8}"/>
              </a:ext>
            </a:extLst>
          </p:cNvPr>
          <p:cNvSpPr/>
          <p:nvPr/>
        </p:nvSpPr>
        <p:spPr bwMode="auto">
          <a:xfrm>
            <a:off x="2662081" y="3105502"/>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93" name="&quot;Not Allowed&quot; Symbol 192">
            <a:extLst>
              <a:ext uri="{FF2B5EF4-FFF2-40B4-BE49-F238E27FC236}">
                <a16:creationId xmlns:a16="http://schemas.microsoft.com/office/drawing/2014/main" id="{EBC1D9ED-5F98-436C-826C-DC851AC6DE43}"/>
              </a:ext>
            </a:extLst>
          </p:cNvPr>
          <p:cNvSpPr/>
          <p:nvPr/>
        </p:nvSpPr>
        <p:spPr bwMode="auto">
          <a:xfrm>
            <a:off x="2028718" y="3090789"/>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94" name="&quot;Not Allowed&quot; Symbol 193">
            <a:extLst>
              <a:ext uri="{FF2B5EF4-FFF2-40B4-BE49-F238E27FC236}">
                <a16:creationId xmlns:a16="http://schemas.microsoft.com/office/drawing/2014/main" id="{78FB2B04-C9C9-43ED-930C-6B6561AA44C7}"/>
              </a:ext>
            </a:extLst>
          </p:cNvPr>
          <p:cNvSpPr/>
          <p:nvPr/>
        </p:nvSpPr>
        <p:spPr bwMode="auto">
          <a:xfrm>
            <a:off x="1393070" y="3093628"/>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95" name="&quot;Not Allowed&quot; Symbol 194">
            <a:extLst>
              <a:ext uri="{FF2B5EF4-FFF2-40B4-BE49-F238E27FC236}">
                <a16:creationId xmlns:a16="http://schemas.microsoft.com/office/drawing/2014/main" id="{F90FA4E1-C61D-43F3-85A5-6BC7F58FCB61}"/>
              </a:ext>
            </a:extLst>
          </p:cNvPr>
          <p:cNvSpPr/>
          <p:nvPr/>
        </p:nvSpPr>
        <p:spPr bwMode="auto">
          <a:xfrm>
            <a:off x="751796" y="3098426"/>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97" name="&quot;Not Allowed&quot; Symbol 196">
            <a:extLst>
              <a:ext uri="{FF2B5EF4-FFF2-40B4-BE49-F238E27FC236}">
                <a16:creationId xmlns:a16="http://schemas.microsoft.com/office/drawing/2014/main" id="{E410CB94-D3A3-4E3F-A9C4-CD1C97933201}"/>
              </a:ext>
            </a:extLst>
          </p:cNvPr>
          <p:cNvSpPr/>
          <p:nvPr/>
        </p:nvSpPr>
        <p:spPr bwMode="auto">
          <a:xfrm>
            <a:off x="2663489" y="3615687"/>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98" name="&quot;Not Allowed&quot; Symbol 197">
            <a:extLst>
              <a:ext uri="{FF2B5EF4-FFF2-40B4-BE49-F238E27FC236}">
                <a16:creationId xmlns:a16="http://schemas.microsoft.com/office/drawing/2014/main" id="{94C06850-8ADF-49B2-B822-9C5828806AC8}"/>
              </a:ext>
            </a:extLst>
          </p:cNvPr>
          <p:cNvSpPr/>
          <p:nvPr/>
        </p:nvSpPr>
        <p:spPr bwMode="auto">
          <a:xfrm>
            <a:off x="3296445" y="3604968"/>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199" name="&quot;Not Allowed&quot; Symbol 198">
            <a:extLst>
              <a:ext uri="{FF2B5EF4-FFF2-40B4-BE49-F238E27FC236}">
                <a16:creationId xmlns:a16="http://schemas.microsoft.com/office/drawing/2014/main" id="{4D673AD5-EE61-42EB-AAE1-01F3ACE73AFF}"/>
              </a:ext>
            </a:extLst>
          </p:cNvPr>
          <p:cNvSpPr/>
          <p:nvPr/>
        </p:nvSpPr>
        <p:spPr bwMode="auto">
          <a:xfrm>
            <a:off x="3942171" y="3607176"/>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200" name="&quot;Not Allowed&quot; Symbol 199">
            <a:extLst>
              <a:ext uri="{FF2B5EF4-FFF2-40B4-BE49-F238E27FC236}">
                <a16:creationId xmlns:a16="http://schemas.microsoft.com/office/drawing/2014/main" id="{9AC9B985-B4D2-4D07-9CD1-F37BA235DC2F}"/>
              </a:ext>
            </a:extLst>
          </p:cNvPr>
          <p:cNvSpPr/>
          <p:nvPr/>
        </p:nvSpPr>
        <p:spPr bwMode="auto">
          <a:xfrm>
            <a:off x="4590715" y="3602467"/>
            <a:ext cx="307764" cy="26155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6" name="Picture 5" descr="Text&#10;&#10;Description automatically generated">
            <a:extLst>
              <a:ext uri="{FF2B5EF4-FFF2-40B4-BE49-F238E27FC236}">
                <a16:creationId xmlns:a16="http://schemas.microsoft.com/office/drawing/2014/main" id="{2DD93FFE-AB71-4460-97A2-4E34EA889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494" y="2458278"/>
            <a:ext cx="1516881" cy="2281341"/>
          </a:xfrm>
          <a:prstGeom prst="rect">
            <a:avLst/>
          </a:prstGeom>
        </p:spPr>
      </p:pic>
    </p:spTree>
    <p:extLst>
      <p:ext uri="{BB962C8B-B14F-4D97-AF65-F5344CB8AC3E}">
        <p14:creationId xmlns:p14="http://schemas.microsoft.com/office/powerpoint/2010/main" val="101334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0"/>
                                        </p:tgtEl>
                                        <p:attrNameLst>
                                          <p:attrName>style.visibility</p:attrName>
                                        </p:attrNameLst>
                                      </p:cBhvr>
                                      <p:to>
                                        <p:strVal val="visible"/>
                                      </p:to>
                                    </p:set>
                                    <p:animEffect transition="in" filter="fade">
                                      <p:cBhvr>
                                        <p:cTn id="17" dur="1000"/>
                                        <p:tgtEl>
                                          <p:spTgt spid="150"/>
                                        </p:tgtEl>
                                      </p:cBhvr>
                                    </p:animEffect>
                                    <p:anim calcmode="lin" valueType="num">
                                      <p:cBhvr>
                                        <p:cTn id="18" dur="1000" fill="hold"/>
                                        <p:tgtEl>
                                          <p:spTgt spid="150"/>
                                        </p:tgtEl>
                                        <p:attrNameLst>
                                          <p:attrName>ppt_x</p:attrName>
                                        </p:attrNameLst>
                                      </p:cBhvr>
                                      <p:tavLst>
                                        <p:tav tm="0">
                                          <p:val>
                                            <p:strVal val="#ppt_x"/>
                                          </p:val>
                                        </p:tav>
                                        <p:tav tm="100000">
                                          <p:val>
                                            <p:strVal val="#ppt_x"/>
                                          </p:val>
                                        </p:tav>
                                      </p:tavLst>
                                    </p:anim>
                                    <p:anim calcmode="lin" valueType="num">
                                      <p:cBhvr>
                                        <p:cTn id="19" dur="1000" fill="hold"/>
                                        <p:tgtEl>
                                          <p:spTgt spid="1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6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6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6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6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6"/>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7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5"/>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7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8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8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8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88"/>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8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7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9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91"/>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92"/>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93"/>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94"/>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95"/>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6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0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9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98"/>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97"/>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64"/>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159"/>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8" grpId="0" animBg="1"/>
      <p:bldP spid="149" grpId="0" animBg="1"/>
      <p:bldP spid="150" grpId="0"/>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81" grpId="0" animBg="1"/>
      <p:bldP spid="182" grpId="0" animBg="1"/>
      <p:bldP spid="188" grpId="0" animBg="1"/>
      <p:bldP spid="190" grpId="0" animBg="1"/>
      <p:bldP spid="191" grpId="0" animBg="1"/>
      <p:bldP spid="192" grpId="0" animBg="1"/>
      <p:bldP spid="193" grpId="0" animBg="1"/>
      <p:bldP spid="194" grpId="0" animBg="1"/>
      <p:bldP spid="195" grpId="0" animBg="1"/>
      <p:bldP spid="197" grpId="0" animBg="1"/>
      <p:bldP spid="198" grpId="0" animBg="1"/>
      <p:bldP spid="199" grpId="0" animBg="1"/>
      <p:bldP spid="20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5CBB5D5-B860-5849-9511-A946B99698F8}"/>
              </a:ext>
            </a:extLst>
          </p:cNvPr>
          <p:cNvSpPr>
            <a:spLocks noGrp="1"/>
          </p:cNvSpPr>
          <p:nvPr>
            <p:ph type="ftr" sz="quarter" idx="11"/>
          </p:nvPr>
        </p:nvSpPr>
        <p:spPr/>
        <p:txBody>
          <a:bodyPr/>
          <a:lstStyle/>
          <a:p>
            <a:r>
              <a:rPr lang="en-US" dirty="0"/>
              <a:t>FedCASIC 2022</a:t>
            </a:r>
          </a:p>
        </p:txBody>
      </p:sp>
      <p:sp>
        <p:nvSpPr>
          <p:cNvPr id="5" name="Title 4">
            <a:extLst>
              <a:ext uri="{FF2B5EF4-FFF2-40B4-BE49-F238E27FC236}">
                <a16:creationId xmlns:a16="http://schemas.microsoft.com/office/drawing/2014/main" id="{A9F725B0-6CD4-9A40-A265-A6580CDAF665}"/>
              </a:ext>
            </a:extLst>
          </p:cNvPr>
          <p:cNvSpPr>
            <a:spLocks noGrp="1"/>
          </p:cNvSpPr>
          <p:nvPr>
            <p:ph type="title"/>
          </p:nvPr>
        </p:nvSpPr>
        <p:spPr/>
        <p:txBody>
          <a:bodyPr/>
          <a:lstStyle/>
          <a:p>
            <a:r>
              <a:rPr lang="en-US" dirty="0"/>
              <a:t>The DQFU Survey</a:t>
            </a:r>
          </a:p>
        </p:txBody>
      </p:sp>
      <p:sp>
        <p:nvSpPr>
          <p:cNvPr id="3" name="Slide Number Placeholder 2">
            <a:extLst>
              <a:ext uri="{FF2B5EF4-FFF2-40B4-BE49-F238E27FC236}">
                <a16:creationId xmlns:a16="http://schemas.microsoft.com/office/drawing/2014/main" id="{434FAE7F-738A-0C41-B8D2-C056CA378A67}"/>
              </a:ext>
            </a:extLst>
          </p:cNvPr>
          <p:cNvSpPr>
            <a:spLocks noGrp="1"/>
          </p:cNvSpPr>
          <p:nvPr>
            <p:ph type="sldNum" sz="quarter" idx="10"/>
          </p:nvPr>
        </p:nvSpPr>
        <p:spPr/>
        <p:txBody>
          <a:bodyPr/>
          <a:lstStyle/>
          <a:p>
            <a:fld id="{D4325D4D-289E-48C1-B277-2BEB492A7D19}" type="slidenum">
              <a:rPr lang="en-US" smtClean="0"/>
              <a:pPr/>
              <a:t>17</a:t>
            </a:fld>
            <a:endParaRPr lang="en-US"/>
          </a:p>
        </p:txBody>
      </p:sp>
      <p:pic>
        <p:nvPicPr>
          <p:cNvPr id="9" name="Content Placeholder 8" descr="Graphical user interface, text&#10;&#10;Description automatically generated">
            <a:extLst>
              <a:ext uri="{FF2B5EF4-FFF2-40B4-BE49-F238E27FC236}">
                <a16:creationId xmlns:a16="http://schemas.microsoft.com/office/drawing/2014/main" id="{5A7337A8-4A2C-4841-864B-842122161D9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3380"/>
          <a:stretch/>
        </p:blipFill>
        <p:spPr>
          <a:xfrm>
            <a:off x="347472" y="1171575"/>
            <a:ext cx="5662804" cy="2953162"/>
          </a:xfrm>
        </p:spPr>
      </p:pic>
      <p:sp>
        <p:nvSpPr>
          <p:cNvPr id="13" name="TextBox 12">
            <a:extLst>
              <a:ext uri="{FF2B5EF4-FFF2-40B4-BE49-F238E27FC236}">
                <a16:creationId xmlns:a16="http://schemas.microsoft.com/office/drawing/2014/main" id="{7D175043-8065-4A7B-B24A-1EC9E9090FD7}"/>
              </a:ext>
            </a:extLst>
          </p:cNvPr>
          <p:cNvSpPr txBox="1"/>
          <p:nvPr/>
        </p:nvSpPr>
        <p:spPr>
          <a:xfrm>
            <a:off x="6267451" y="423392"/>
            <a:ext cx="2711958" cy="1631216"/>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DQFU reason for each question is displayed on the survey question page.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6" name="Picture 5" descr="Text&#10;&#10;Description automatically generated">
            <a:extLst>
              <a:ext uri="{FF2B5EF4-FFF2-40B4-BE49-F238E27FC236}">
                <a16:creationId xmlns:a16="http://schemas.microsoft.com/office/drawing/2014/main" id="{08F4B950-F0FE-40C9-BF72-DF70B4FCA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0273" y="1311965"/>
            <a:ext cx="2074966" cy="3120683"/>
          </a:xfrm>
          <a:prstGeom prst="rect">
            <a:avLst/>
          </a:prstGeom>
        </p:spPr>
      </p:pic>
    </p:spTree>
    <p:extLst>
      <p:ext uri="{BB962C8B-B14F-4D97-AF65-F5344CB8AC3E}">
        <p14:creationId xmlns:p14="http://schemas.microsoft.com/office/powerpoint/2010/main" val="1144691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5CBB5D5-B860-5849-9511-A946B99698F8}"/>
              </a:ext>
            </a:extLst>
          </p:cNvPr>
          <p:cNvSpPr>
            <a:spLocks noGrp="1"/>
          </p:cNvSpPr>
          <p:nvPr>
            <p:ph type="ftr" sz="quarter" idx="11"/>
          </p:nvPr>
        </p:nvSpPr>
        <p:spPr/>
        <p:txBody>
          <a:bodyPr/>
          <a:lstStyle/>
          <a:p>
            <a:r>
              <a:rPr lang="en-US" dirty="0"/>
              <a:t>FedCASIC 2022</a:t>
            </a:r>
          </a:p>
        </p:txBody>
      </p:sp>
      <p:sp>
        <p:nvSpPr>
          <p:cNvPr id="5" name="Title 4">
            <a:extLst>
              <a:ext uri="{FF2B5EF4-FFF2-40B4-BE49-F238E27FC236}">
                <a16:creationId xmlns:a16="http://schemas.microsoft.com/office/drawing/2014/main" id="{A9F725B0-6CD4-9A40-A265-A6580CDAF665}"/>
              </a:ext>
            </a:extLst>
          </p:cNvPr>
          <p:cNvSpPr>
            <a:spLocks noGrp="1"/>
          </p:cNvSpPr>
          <p:nvPr>
            <p:ph type="title"/>
          </p:nvPr>
        </p:nvSpPr>
        <p:spPr/>
        <p:txBody>
          <a:bodyPr/>
          <a:lstStyle/>
          <a:p>
            <a:r>
              <a:rPr lang="en-US" dirty="0"/>
              <a:t>What if the Interviewer Needs to Look at Another Question?</a:t>
            </a:r>
          </a:p>
        </p:txBody>
      </p:sp>
      <p:pic>
        <p:nvPicPr>
          <p:cNvPr id="7" name="Content Placeholder 6" descr="Graphical user interface, text, application, chat or text message&#10;&#10;Description automatically generated">
            <a:extLst>
              <a:ext uri="{FF2B5EF4-FFF2-40B4-BE49-F238E27FC236}">
                <a16:creationId xmlns:a16="http://schemas.microsoft.com/office/drawing/2014/main" id="{F4129869-AF9D-49BF-9C9B-80CFCFEFC8C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1629"/>
          <a:stretch/>
        </p:blipFill>
        <p:spPr>
          <a:xfrm>
            <a:off x="34970" y="2361194"/>
            <a:ext cx="3600953" cy="2030721"/>
          </a:xfrm>
        </p:spPr>
      </p:pic>
      <p:sp>
        <p:nvSpPr>
          <p:cNvPr id="3" name="Slide Number Placeholder 2">
            <a:extLst>
              <a:ext uri="{FF2B5EF4-FFF2-40B4-BE49-F238E27FC236}">
                <a16:creationId xmlns:a16="http://schemas.microsoft.com/office/drawing/2014/main" id="{434FAE7F-738A-0C41-B8D2-C056CA378A67}"/>
              </a:ext>
            </a:extLst>
          </p:cNvPr>
          <p:cNvSpPr>
            <a:spLocks noGrp="1"/>
          </p:cNvSpPr>
          <p:nvPr>
            <p:ph type="sldNum" sz="quarter" idx="10"/>
          </p:nvPr>
        </p:nvSpPr>
        <p:spPr/>
        <p:txBody>
          <a:bodyPr/>
          <a:lstStyle/>
          <a:p>
            <a:fld id="{D4325D4D-289E-48C1-B277-2BEB492A7D19}" type="slidenum">
              <a:rPr lang="en-US" smtClean="0"/>
              <a:pPr/>
              <a:t>18</a:t>
            </a:fld>
            <a:endParaRPr lang="en-US"/>
          </a:p>
        </p:txBody>
      </p:sp>
      <p:pic>
        <p:nvPicPr>
          <p:cNvPr id="11" name="Picture 10">
            <a:extLst>
              <a:ext uri="{FF2B5EF4-FFF2-40B4-BE49-F238E27FC236}">
                <a16:creationId xmlns:a16="http://schemas.microsoft.com/office/drawing/2014/main" id="{3D794487-9FBC-436C-A17A-A8AAE8137045}"/>
              </a:ext>
            </a:extLst>
          </p:cNvPr>
          <p:cNvPicPr>
            <a:picLocks noChangeAspect="1"/>
          </p:cNvPicPr>
          <p:nvPr/>
        </p:nvPicPr>
        <p:blipFill rotWithShape="1">
          <a:blip r:embed="rId3">
            <a:extLst>
              <a:ext uri="{28A0092B-C50C-407E-A947-70E740481C1C}">
                <a14:useLocalDpi xmlns:a14="http://schemas.microsoft.com/office/drawing/2010/main" val="0"/>
              </a:ext>
            </a:extLst>
          </a:blip>
          <a:srcRect l="35668" r="35089"/>
          <a:stretch/>
        </p:blipFill>
        <p:spPr>
          <a:xfrm>
            <a:off x="533400" y="1003562"/>
            <a:ext cx="2076450" cy="857507"/>
          </a:xfrm>
          <a:prstGeom prst="rect">
            <a:avLst/>
          </a:prstGeom>
        </p:spPr>
      </p:pic>
      <p:cxnSp>
        <p:nvCxnSpPr>
          <p:cNvPr id="12" name="Straight Arrow Connector 11">
            <a:extLst>
              <a:ext uri="{FF2B5EF4-FFF2-40B4-BE49-F238E27FC236}">
                <a16:creationId xmlns:a16="http://schemas.microsoft.com/office/drawing/2014/main" id="{C74E6D50-B099-4D09-ACCF-2809B27242A2}"/>
              </a:ext>
            </a:extLst>
          </p:cNvPr>
          <p:cNvCxnSpPr>
            <a:cxnSpLocks/>
          </p:cNvCxnSpPr>
          <p:nvPr/>
        </p:nvCxnSpPr>
        <p:spPr bwMode="auto">
          <a:xfrm flipH="1">
            <a:off x="1219201" y="1666875"/>
            <a:ext cx="314324" cy="619125"/>
          </a:xfrm>
          <a:prstGeom prst="straightConnector1">
            <a:avLst/>
          </a:prstGeom>
          <a:ln w="317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6BCC8E-8C53-4767-A7BD-609897504C79}"/>
              </a:ext>
            </a:extLst>
          </p:cNvPr>
          <p:cNvCxnSpPr>
            <a:cxnSpLocks/>
          </p:cNvCxnSpPr>
          <p:nvPr/>
        </p:nvCxnSpPr>
        <p:spPr bwMode="auto">
          <a:xfrm flipV="1">
            <a:off x="1409700" y="2949313"/>
            <a:ext cx="1630866" cy="5025"/>
          </a:xfrm>
          <a:prstGeom prst="straightConnector1">
            <a:avLst/>
          </a:prstGeom>
          <a:ln w="31750">
            <a:headEnd type="none" w="med" len="med"/>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EF0DAB2-F002-4812-9A52-0B265D4B0307}"/>
              </a:ext>
            </a:extLst>
          </p:cNvPr>
          <p:cNvSpPr txBox="1"/>
          <p:nvPr/>
        </p:nvSpPr>
        <p:spPr>
          <a:xfrm>
            <a:off x="5126080" y="864432"/>
            <a:ext cx="3801332"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Each form in the DQFU survey has a “Question Index” button.</a:t>
            </a:r>
          </a:p>
          <a:p>
            <a:pPr marL="285750" indent="-285750">
              <a:buFont typeface="Arial" panose="020B0604020202020204" pitchFamily="34" charset="0"/>
              <a:buChar char="•"/>
            </a:pPr>
            <a:r>
              <a:rPr lang="en-US" sz="1600" dirty="0"/>
              <a:t>This button takes you to a web page that lists every question in the instrument.</a:t>
            </a:r>
          </a:p>
        </p:txBody>
      </p:sp>
      <p:sp>
        <p:nvSpPr>
          <p:cNvPr id="14" name="TextBox 13">
            <a:extLst>
              <a:ext uri="{FF2B5EF4-FFF2-40B4-BE49-F238E27FC236}">
                <a16:creationId xmlns:a16="http://schemas.microsoft.com/office/drawing/2014/main" id="{1E18AF50-4492-4403-AE03-DC1527B1084E}"/>
              </a:ext>
            </a:extLst>
          </p:cNvPr>
          <p:cNvSpPr txBox="1"/>
          <p:nvPr/>
        </p:nvSpPr>
        <p:spPr>
          <a:xfrm>
            <a:off x="5126080" y="3376554"/>
            <a:ext cx="3801332"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Clicking “Next” on that form will navigate to that case’s next question in the DQFU list.</a:t>
            </a:r>
          </a:p>
        </p:txBody>
      </p:sp>
      <p:sp>
        <p:nvSpPr>
          <p:cNvPr id="15" name="TextBox 14">
            <a:extLst>
              <a:ext uri="{FF2B5EF4-FFF2-40B4-BE49-F238E27FC236}">
                <a16:creationId xmlns:a16="http://schemas.microsoft.com/office/drawing/2014/main" id="{4E33D2DA-1B00-4E54-BBAD-F2AA1BDBD44D}"/>
              </a:ext>
            </a:extLst>
          </p:cNvPr>
          <p:cNvSpPr txBox="1"/>
          <p:nvPr/>
        </p:nvSpPr>
        <p:spPr>
          <a:xfrm>
            <a:off x="5126080" y="2187871"/>
            <a:ext cx="3801332"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Can use this page to jump to any question in the instrument where that response to the original survey can be viewed or altered.</a:t>
            </a:r>
          </a:p>
        </p:txBody>
      </p:sp>
      <p:pic>
        <p:nvPicPr>
          <p:cNvPr id="6" name="Picture 5">
            <a:extLst>
              <a:ext uri="{FF2B5EF4-FFF2-40B4-BE49-F238E27FC236}">
                <a16:creationId xmlns:a16="http://schemas.microsoft.com/office/drawing/2014/main" id="{12E1EA20-42EA-466F-AB53-8F7A40330E8A}"/>
              </a:ext>
            </a:extLst>
          </p:cNvPr>
          <p:cNvPicPr>
            <a:picLocks noChangeAspect="1"/>
          </p:cNvPicPr>
          <p:nvPr/>
        </p:nvPicPr>
        <p:blipFill>
          <a:blip r:embed="rId4"/>
          <a:stretch>
            <a:fillRect/>
          </a:stretch>
        </p:blipFill>
        <p:spPr>
          <a:xfrm>
            <a:off x="3112921" y="1548312"/>
            <a:ext cx="766838" cy="1711752"/>
          </a:xfrm>
          <a:prstGeom prst="rect">
            <a:avLst/>
          </a:prstGeom>
        </p:spPr>
      </p:pic>
    </p:spTree>
    <p:extLst>
      <p:ext uri="{BB962C8B-B14F-4D97-AF65-F5344CB8AC3E}">
        <p14:creationId xmlns:p14="http://schemas.microsoft.com/office/powerpoint/2010/main" val="122714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5CBB5D5-B860-5849-9511-A946B99698F8}"/>
              </a:ext>
            </a:extLst>
          </p:cNvPr>
          <p:cNvSpPr>
            <a:spLocks noGrp="1"/>
          </p:cNvSpPr>
          <p:nvPr>
            <p:ph type="ftr" sz="quarter" idx="11"/>
          </p:nvPr>
        </p:nvSpPr>
        <p:spPr/>
        <p:txBody>
          <a:bodyPr/>
          <a:lstStyle/>
          <a:p>
            <a:r>
              <a:rPr lang="en-US" dirty="0"/>
              <a:t>FedCASIC 2022</a:t>
            </a:r>
          </a:p>
        </p:txBody>
      </p:sp>
      <p:sp>
        <p:nvSpPr>
          <p:cNvPr id="5" name="Title 4">
            <a:extLst>
              <a:ext uri="{FF2B5EF4-FFF2-40B4-BE49-F238E27FC236}">
                <a16:creationId xmlns:a16="http://schemas.microsoft.com/office/drawing/2014/main" id="{A9F725B0-6CD4-9A40-A265-A6580CDAF665}"/>
              </a:ext>
            </a:extLst>
          </p:cNvPr>
          <p:cNvSpPr>
            <a:spLocks noGrp="1"/>
          </p:cNvSpPr>
          <p:nvPr>
            <p:ph type="title"/>
          </p:nvPr>
        </p:nvSpPr>
        <p:spPr/>
        <p:txBody>
          <a:bodyPr/>
          <a:lstStyle/>
          <a:p>
            <a:r>
              <a:rPr lang="en-US" dirty="0"/>
              <a:t>Data Retrieval</a:t>
            </a:r>
          </a:p>
        </p:txBody>
      </p:sp>
      <p:sp>
        <p:nvSpPr>
          <p:cNvPr id="6" name="Content Placeholder 5">
            <a:extLst>
              <a:ext uri="{FF2B5EF4-FFF2-40B4-BE49-F238E27FC236}">
                <a16:creationId xmlns:a16="http://schemas.microsoft.com/office/drawing/2014/main" id="{8FD830CA-0031-2948-AD7F-B267D892D72A}"/>
              </a:ext>
            </a:extLst>
          </p:cNvPr>
          <p:cNvSpPr>
            <a:spLocks noGrp="1"/>
          </p:cNvSpPr>
          <p:nvPr>
            <p:ph idx="1"/>
          </p:nvPr>
        </p:nvSpPr>
        <p:spPr/>
        <p:txBody>
          <a:bodyPr/>
          <a:lstStyle/>
          <a:p>
            <a:r>
              <a:rPr lang="en-US" dirty="0"/>
              <a:t>We have also applied this process to perform what clients have called “data retrieval of critical items.”</a:t>
            </a:r>
          </a:p>
          <a:p>
            <a:r>
              <a:rPr lang="en-US" dirty="0"/>
              <a:t>This is a follow-up to respondents who have returned PAPI forms but have provided no responses for items that the client has deemed to be critical. Without these values the survey would not be analyzed.</a:t>
            </a:r>
          </a:p>
        </p:txBody>
      </p:sp>
      <p:sp>
        <p:nvSpPr>
          <p:cNvPr id="3" name="Slide Number Placeholder 2">
            <a:extLst>
              <a:ext uri="{FF2B5EF4-FFF2-40B4-BE49-F238E27FC236}">
                <a16:creationId xmlns:a16="http://schemas.microsoft.com/office/drawing/2014/main" id="{434FAE7F-738A-0C41-B8D2-C056CA378A67}"/>
              </a:ext>
            </a:extLst>
          </p:cNvPr>
          <p:cNvSpPr>
            <a:spLocks noGrp="1"/>
          </p:cNvSpPr>
          <p:nvPr>
            <p:ph type="sldNum" sz="quarter" idx="10"/>
          </p:nvPr>
        </p:nvSpPr>
        <p:spPr/>
        <p:txBody>
          <a:bodyPr/>
          <a:lstStyle/>
          <a:p>
            <a:fld id="{D4325D4D-289E-48C1-B277-2BEB492A7D19}" type="slidenum">
              <a:rPr lang="en-US" smtClean="0"/>
              <a:pPr/>
              <a:t>19</a:t>
            </a:fld>
            <a:endParaRPr lang="en-US"/>
          </a:p>
        </p:txBody>
      </p:sp>
    </p:spTree>
    <p:extLst>
      <p:ext uri="{BB962C8B-B14F-4D97-AF65-F5344CB8AC3E}">
        <p14:creationId xmlns:p14="http://schemas.microsoft.com/office/powerpoint/2010/main" val="367095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5CBB5D5-B860-5849-9511-A946B99698F8}"/>
              </a:ext>
            </a:extLst>
          </p:cNvPr>
          <p:cNvSpPr>
            <a:spLocks noGrp="1"/>
          </p:cNvSpPr>
          <p:nvPr>
            <p:ph type="ftr" sz="quarter" idx="11"/>
          </p:nvPr>
        </p:nvSpPr>
        <p:spPr/>
        <p:txBody>
          <a:bodyPr/>
          <a:lstStyle/>
          <a:p>
            <a:r>
              <a:rPr lang="en-US" dirty="0"/>
              <a:t>FedCASIC 2022</a:t>
            </a:r>
          </a:p>
        </p:txBody>
      </p:sp>
      <p:sp>
        <p:nvSpPr>
          <p:cNvPr id="5" name="Title 4">
            <a:extLst>
              <a:ext uri="{FF2B5EF4-FFF2-40B4-BE49-F238E27FC236}">
                <a16:creationId xmlns:a16="http://schemas.microsoft.com/office/drawing/2014/main" id="{A9F725B0-6CD4-9A40-A265-A6580CDAF665}"/>
              </a:ext>
            </a:extLst>
          </p:cNvPr>
          <p:cNvSpPr>
            <a:spLocks noGrp="1"/>
          </p:cNvSpPr>
          <p:nvPr>
            <p:ph type="title"/>
          </p:nvPr>
        </p:nvSpPr>
        <p:spPr/>
        <p:txBody>
          <a:bodyPr/>
          <a:lstStyle/>
          <a:p>
            <a:r>
              <a:rPr lang="en-US" dirty="0"/>
              <a:t>Abstract</a:t>
            </a:r>
          </a:p>
        </p:txBody>
      </p:sp>
      <p:sp>
        <p:nvSpPr>
          <p:cNvPr id="6" name="Content Placeholder 5">
            <a:extLst>
              <a:ext uri="{FF2B5EF4-FFF2-40B4-BE49-F238E27FC236}">
                <a16:creationId xmlns:a16="http://schemas.microsoft.com/office/drawing/2014/main" id="{8FD830CA-0031-2948-AD7F-B267D892D72A}"/>
              </a:ext>
            </a:extLst>
          </p:cNvPr>
          <p:cNvSpPr>
            <a:spLocks noGrp="1"/>
          </p:cNvSpPr>
          <p:nvPr>
            <p:ph idx="1"/>
          </p:nvPr>
        </p:nvSpPr>
        <p:spPr/>
        <p:txBody>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RTI has developed surveys for many federal studies and very often analyzes the collected data to ensure high data quality. Although web surveys can facilitate high quality data through logic checks, some clients are reluctant to use hard checks or allow for extensive error messaging during the survey. Thus, to improve the quality of collected data while honoring client preferences, RTI has, for multiple studies, implemented a Data Quality Follow-Up (DQFU) process. This process entails an interviewer calling or emailing the respondent with the intent to collect </a:t>
            </a:r>
            <a:r>
              <a:rPr lang="en-US" sz="1800" dirty="0">
                <a:latin typeface="Calibri" panose="020F0502020204030204" pitchFamily="34" charset="0"/>
                <a:ea typeface="Calibri" panose="020F0502020204030204" pitchFamily="34" charset="0"/>
                <a:cs typeface="Times New Roman" panose="02020603050405020304" pitchFamily="18" charset="0"/>
              </a:rPr>
              <a:t>missing or inconsistent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responses for the variables in questions. In our presentation, we will describe the technical components that RTI developed to facilitate this follow-up. These tools and processes are critical to ensure high quality data when clients are reluctant or prohibit the use of hard checks within a web survey environment.</a:t>
            </a:r>
            <a:endParaRPr lang="en-US" dirty="0"/>
          </a:p>
        </p:txBody>
      </p:sp>
      <p:sp>
        <p:nvSpPr>
          <p:cNvPr id="3" name="Slide Number Placeholder 2">
            <a:extLst>
              <a:ext uri="{FF2B5EF4-FFF2-40B4-BE49-F238E27FC236}">
                <a16:creationId xmlns:a16="http://schemas.microsoft.com/office/drawing/2014/main" id="{434FAE7F-738A-0C41-B8D2-C056CA378A67}"/>
              </a:ext>
            </a:extLst>
          </p:cNvPr>
          <p:cNvSpPr>
            <a:spLocks noGrp="1"/>
          </p:cNvSpPr>
          <p:nvPr>
            <p:ph type="sldNum" sz="quarter" idx="10"/>
          </p:nvPr>
        </p:nvSpPr>
        <p:spPr/>
        <p:txBody>
          <a:bodyPr/>
          <a:lstStyle/>
          <a:p>
            <a:fld id="{D4325D4D-289E-48C1-B277-2BEB492A7D19}" type="slidenum">
              <a:rPr lang="en-US" smtClean="0"/>
              <a:pPr/>
              <a:t>2</a:t>
            </a:fld>
            <a:endParaRPr lang="en-US"/>
          </a:p>
        </p:txBody>
      </p:sp>
    </p:spTree>
    <p:extLst>
      <p:ext uri="{BB962C8B-B14F-4D97-AF65-F5344CB8AC3E}">
        <p14:creationId xmlns:p14="http://schemas.microsoft.com/office/powerpoint/2010/main" val="3098523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462"/>
          <a:stretch/>
        </p:blipFill>
        <p:spPr bwMode="auto">
          <a:xfrm>
            <a:off x="-1" y="0"/>
            <a:ext cx="9144001" cy="4899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173736" y="3746897"/>
            <a:ext cx="8851456" cy="1016112"/>
          </a:xfrm>
          <a:prstGeom prst="rect">
            <a:avLst/>
          </a:prstGeom>
          <a:noFill/>
        </p:spPr>
        <p:txBody>
          <a:bodyPr wrap="square" rtlCol="0">
            <a:spAutoFit/>
          </a:bodyPr>
          <a:lstStyle/>
          <a:p>
            <a:pPr>
              <a:lnSpc>
                <a:spcPct val="70000"/>
              </a:lnSpc>
            </a:pPr>
            <a:r>
              <a:rPr lang="en-US" sz="4950" b="1" dirty="0">
                <a:solidFill>
                  <a:schemeClr val="bg1"/>
                </a:solidFill>
              </a:rPr>
              <a:t>Thank you</a:t>
            </a:r>
          </a:p>
          <a:p>
            <a:pPr>
              <a:lnSpc>
                <a:spcPct val="70000"/>
              </a:lnSpc>
            </a:pPr>
            <a:endParaRPr lang="en-US" sz="1200" b="1" dirty="0">
              <a:solidFill>
                <a:schemeClr val="bg1"/>
              </a:solidFill>
              <a:latin typeface="Calibri" panose="020F0502020204030204" pitchFamily="34" charset="0"/>
            </a:endParaRPr>
          </a:p>
          <a:p>
            <a:pPr>
              <a:lnSpc>
                <a:spcPct val="70000"/>
              </a:lnSpc>
            </a:pPr>
            <a:r>
              <a:rPr lang="en-US" sz="1200" b="1" dirty="0">
                <a:solidFill>
                  <a:schemeClr val="bg1"/>
                </a:solidFill>
                <a:latin typeface="Arial" panose="020B0604020202020204" pitchFamily="34" charset="0"/>
                <a:cs typeface="Arial" panose="020B0604020202020204" pitchFamily="34" charset="0"/>
              </a:rPr>
              <a:t>Contact: 	Steve Gomori | email: </a:t>
            </a:r>
            <a:r>
              <a:rPr lang="en-US" sz="12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sgomori@rti.org</a:t>
            </a:r>
            <a:r>
              <a:rPr lang="en-US" sz="1200" b="1" dirty="0">
                <a:solidFill>
                  <a:schemeClr val="bg1"/>
                </a:solidFill>
                <a:latin typeface="Arial" panose="020B0604020202020204" pitchFamily="34" charset="0"/>
                <a:cs typeface="Arial" panose="020B0604020202020204" pitchFamily="34" charset="0"/>
              </a:rPr>
              <a:t>  	Hope Smiley-McDonald | email: </a:t>
            </a:r>
            <a:r>
              <a:rPr lang="en-US" sz="12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smiley@rti.</a:t>
            </a:r>
            <a:r>
              <a:rPr lang="en-US" sz="1200" b="1">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org</a:t>
            </a:r>
            <a:r>
              <a:rPr lang="en-US" sz="1200" b="1">
                <a:solidFill>
                  <a:schemeClr val="bg1"/>
                </a:solidFill>
                <a:latin typeface="Arial" panose="020B0604020202020204" pitchFamily="34" charset="0"/>
                <a:cs typeface="Arial" panose="020B0604020202020204" pitchFamily="34" charset="0"/>
              </a:rPr>
              <a:t>  </a:t>
            </a:r>
            <a:endParaRPr lang="en-US" sz="1200" b="1" dirty="0">
              <a:solidFill>
                <a:schemeClr val="bg1"/>
              </a:solidFill>
              <a:latin typeface="Arial" panose="020B0604020202020204" pitchFamily="34" charset="0"/>
              <a:cs typeface="Arial" panose="020B0604020202020204" pitchFamily="34" charset="0"/>
            </a:endParaRPr>
          </a:p>
          <a:p>
            <a:pPr>
              <a:lnSpc>
                <a:spcPct val="70000"/>
              </a:lnSpc>
            </a:pPr>
            <a:r>
              <a:rPr lang="en-US" sz="1200" b="1" dirty="0">
                <a:solidFill>
                  <a:schemeClr val="bg1"/>
                </a:solidFill>
                <a:latin typeface="Arial" panose="020B0604020202020204" pitchFamily="34" charset="0"/>
                <a:cs typeface="Arial" panose="020B0604020202020204" pitchFamily="34" charset="0"/>
              </a:rPr>
              <a:t>	Mai Nguyen | email: </a:t>
            </a:r>
            <a:r>
              <a:rPr lang="en-US" sz="1200" b="1"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mnguyen@rti.org</a:t>
            </a:r>
            <a:r>
              <a:rPr lang="en-US" sz="1200" b="1" dirty="0">
                <a:solidFill>
                  <a:schemeClr val="bg1"/>
                </a:solidFill>
                <a:latin typeface="Arial" panose="020B0604020202020204" pitchFamily="34" charset="0"/>
                <a:cs typeface="Arial" panose="020B0604020202020204" pitchFamily="34" charset="0"/>
              </a:rPr>
              <a:t> </a:t>
            </a:r>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2"/>
          <p:cNvSpPr>
            <a:spLocks noGrp="1"/>
          </p:cNvSpPr>
          <p:nvPr>
            <p:ph type="sldNum" sz="quarter" idx="10"/>
          </p:nvPr>
        </p:nvSpPr>
        <p:spPr/>
        <p:txBody>
          <a:bodyPr/>
          <a:lstStyle/>
          <a:p>
            <a:fld id="{D4325D4D-289E-48C1-B277-2BEB492A7D19}" type="slidenum">
              <a:rPr lang="en-US" smtClean="0">
                <a:solidFill>
                  <a:srgbClr val="FFFFFF"/>
                </a:solidFill>
              </a:rPr>
              <a:pPr/>
              <a:t>20</a:t>
            </a:fld>
            <a:endParaRPr lang="en-US">
              <a:solidFill>
                <a:srgbClr val="FFFFFF"/>
              </a:solidFill>
            </a:endParaRPr>
          </a:p>
        </p:txBody>
      </p:sp>
    </p:spTree>
    <p:extLst>
      <p:ext uri="{BB962C8B-B14F-4D97-AF65-F5344CB8AC3E}">
        <p14:creationId xmlns:p14="http://schemas.microsoft.com/office/powerpoint/2010/main" val="126162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5CBB5D5-B860-5849-9511-A946B99698F8}"/>
              </a:ext>
            </a:extLst>
          </p:cNvPr>
          <p:cNvSpPr>
            <a:spLocks noGrp="1"/>
          </p:cNvSpPr>
          <p:nvPr>
            <p:ph type="ftr" sz="quarter" idx="11"/>
          </p:nvPr>
        </p:nvSpPr>
        <p:spPr/>
        <p:txBody>
          <a:bodyPr/>
          <a:lstStyle/>
          <a:p>
            <a:r>
              <a:rPr lang="en-US" dirty="0"/>
              <a:t>FedCASIC 2022</a:t>
            </a:r>
          </a:p>
        </p:txBody>
      </p:sp>
      <p:sp>
        <p:nvSpPr>
          <p:cNvPr id="5" name="Title 4">
            <a:extLst>
              <a:ext uri="{FF2B5EF4-FFF2-40B4-BE49-F238E27FC236}">
                <a16:creationId xmlns:a16="http://schemas.microsoft.com/office/drawing/2014/main" id="{A9F725B0-6CD4-9A40-A265-A6580CDAF665}"/>
              </a:ext>
            </a:extLst>
          </p:cNvPr>
          <p:cNvSpPr>
            <a:spLocks noGrp="1"/>
          </p:cNvSpPr>
          <p:nvPr>
            <p:ph type="title"/>
          </p:nvPr>
        </p:nvSpPr>
        <p:spPr/>
        <p:txBody>
          <a:bodyPr/>
          <a:lstStyle/>
          <a:p>
            <a:r>
              <a:rPr lang="en-US" dirty="0"/>
              <a:t>Hard Check v Soft Check</a:t>
            </a:r>
          </a:p>
        </p:txBody>
      </p:sp>
      <p:sp>
        <p:nvSpPr>
          <p:cNvPr id="6" name="Content Placeholder 5">
            <a:extLst>
              <a:ext uri="{FF2B5EF4-FFF2-40B4-BE49-F238E27FC236}">
                <a16:creationId xmlns:a16="http://schemas.microsoft.com/office/drawing/2014/main" id="{8FD830CA-0031-2948-AD7F-B267D892D72A}"/>
              </a:ext>
            </a:extLst>
          </p:cNvPr>
          <p:cNvSpPr>
            <a:spLocks noGrp="1"/>
          </p:cNvSpPr>
          <p:nvPr>
            <p:ph idx="1"/>
          </p:nvPr>
        </p:nvSpPr>
        <p:spPr/>
        <p:txBody>
          <a:bodyPr/>
          <a:lstStyle/>
          <a:p>
            <a:r>
              <a:rPr lang="en-US" dirty="0"/>
              <a:t>Both hard and soft checks are messages presented to the respondent when they try to move on to the next question while the response values on the current question fail some sort of validation.</a:t>
            </a:r>
          </a:p>
          <a:p>
            <a:r>
              <a:rPr lang="en-US" dirty="0"/>
              <a:t>Both provide a description of the issue with the responses.</a:t>
            </a:r>
          </a:p>
          <a:p>
            <a:r>
              <a:rPr lang="en-US" dirty="0"/>
              <a:t>A hard check will not allow the respondent to continue until the issue is resolved.</a:t>
            </a:r>
          </a:p>
          <a:p>
            <a:r>
              <a:rPr lang="en-US" dirty="0"/>
              <a:t>A soft check will give the respondent the option to resolve the issue, or to keep the current response and proceed to the next question.</a:t>
            </a:r>
          </a:p>
        </p:txBody>
      </p:sp>
      <p:sp>
        <p:nvSpPr>
          <p:cNvPr id="3" name="Slide Number Placeholder 2">
            <a:extLst>
              <a:ext uri="{FF2B5EF4-FFF2-40B4-BE49-F238E27FC236}">
                <a16:creationId xmlns:a16="http://schemas.microsoft.com/office/drawing/2014/main" id="{434FAE7F-738A-0C41-B8D2-C056CA378A67}"/>
              </a:ext>
            </a:extLst>
          </p:cNvPr>
          <p:cNvSpPr>
            <a:spLocks noGrp="1"/>
          </p:cNvSpPr>
          <p:nvPr>
            <p:ph type="sldNum" sz="quarter" idx="10"/>
          </p:nvPr>
        </p:nvSpPr>
        <p:spPr/>
        <p:txBody>
          <a:bodyPr/>
          <a:lstStyle/>
          <a:p>
            <a:fld id="{D4325D4D-289E-48C1-B277-2BEB492A7D19}" type="slidenum">
              <a:rPr lang="en-US" smtClean="0"/>
              <a:pPr/>
              <a:t>3</a:t>
            </a:fld>
            <a:endParaRPr lang="en-US"/>
          </a:p>
        </p:txBody>
      </p:sp>
    </p:spTree>
    <p:extLst>
      <p:ext uri="{BB962C8B-B14F-4D97-AF65-F5344CB8AC3E}">
        <p14:creationId xmlns:p14="http://schemas.microsoft.com/office/powerpoint/2010/main" val="881065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5CBB5D5-B860-5849-9511-A946B99698F8}"/>
              </a:ext>
            </a:extLst>
          </p:cNvPr>
          <p:cNvSpPr>
            <a:spLocks noGrp="1"/>
          </p:cNvSpPr>
          <p:nvPr>
            <p:ph type="ftr" sz="quarter" idx="11"/>
          </p:nvPr>
        </p:nvSpPr>
        <p:spPr/>
        <p:txBody>
          <a:bodyPr/>
          <a:lstStyle/>
          <a:p>
            <a:r>
              <a:rPr lang="en-US" dirty="0"/>
              <a:t>FedCASIC 2022</a:t>
            </a:r>
          </a:p>
        </p:txBody>
      </p:sp>
      <p:sp>
        <p:nvSpPr>
          <p:cNvPr id="5" name="Title 4">
            <a:extLst>
              <a:ext uri="{FF2B5EF4-FFF2-40B4-BE49-F238E27FC236}">
                <a16:creationId xmlns:a16="http://schemas.microsoft.com/office/drawing/2014/main" id="{A9F725B0-6CD4-9A40-A265-A6580CDAF665}"/>
              </a:ext>
            </a:extLst>
          </p:cNvPr>
          <p:cNvSpPr>
            <a:spLocks noGrp="1"/>
          </p:cNvSpPr>
          <p:nvPr>
            <p:ph type="title"/>
          </p:nvPr>
        </p:nvSpPr>
        <p:spPr/>
        <p:txBody>
          <a:bodyPr/>
          <a:lstStyle/>
          <a:p>
            <a:r>
              <a:rPr lang="en-US" dirty="0"/>
              <a:t>Why Soft-Checks with DQFU Call instead of Hard-Checks?</a:t>
            </a:r>
          </a:p>
        </p:txBody>
      </p:sp>
      <p:sp>
        <p:nvSpPr>
          <p:cNvPr id="6" name="Content Placeholder 5">
            <a:extLst>
              <a:ext uri="{FF2B5EF4-FFF2-40B4-BE49-F238E27FC236}">
                <a16:creationId xmlns:a16="http://schemas.microsoft.com/office/drawing/2014/main" id="{8FD830CA-0031-2948-AD7F-B267D892D72A}"/>
              </a:ext>
            </a:extLst>
          </p:cNvPr>
          <p:cNvSpPr>
            <a:spLocks noGrp="1"/>
          </p:cNvSpPr>
          <p:nvPr>
            <p:ph idx="1"/>
          </p:nvPr>
        </p:nvSpPr>
        <p:spPr/>
        <p:txBody>
          <a:bodyPr/>
          <a:lstStyle/>
          <a:p>
            <a:pPr marL="0" indent="0">
              <a:buNone/>
            </a:pPr>
            <a:r>
              <a:rPr lang="en-US" sz="1800" dirty="0">
                <a:latin typeface="Calibri" panose="020F0502020204030204" pitchFamily="34" charset="0"/>
                <a:cs typeface="Times New Roman" panose="02020603050405020304" pitchFamily="18" charset="0"/>
              </a:rPr>
              <a:t>It’s a question of potentially irritating a respondent now with hard-checks in the instrument, or potentially irritating a respondent later with a follow-up call. I had asked the reasoning behind this decision. Was it evidence-based?</a:t>
            </a:r>
          </a:p>
          <a:p>
            <a:pPr marL="0" indent="0">
              <a:buNone/>
            </a:pPr>
            <a:endParaRPr lang="en-US" sz="1800" dirty="0">
              <a:latin typeface="Calibri" panose="020F0502020204030204" pitchFamily="34" charset="0"/>
              <a:cs typeface="Times New Roman" panose="02020603050405020304" pitchFamily="18" charset="0"/>
            </a:endParaRPr>
          </a:p>
          <a:p>
            <a:pPr marL="0" indent="0">
              <a:buNone/>
            </a:pPr>
            <a:r>
              <a:rPr lang="en-US" sz="1800" dirty="0">
                <a:latin typeface="Calibri" panose="020F0502020204030204" pitchFamily="34" charset="0"/>
                <a:cs typeface="Times New Roman" panose="02020603050405020304" pitchFamily="18" charset="0"/>
              </a:rPr>
              <a:t>Research Paper?  	Dee, P. H. “Title of paper.” 1 April 2020.</a:t>
            </a:r>
          </a:p>
          <a:p>
            <a:pPr marL="0" indent="0">
              <a:buNone/>
            </a:pPr>
            <a:endParaRPr lang="en-US" sz="1800" dirty="0">
              <a:latin typeface="Calibri" panose="020F0502020204030204" pitchFamily="34" charset="0"/>
              <a:cs typeface="Times New Roman" panose="02020603050405020304" pitchFamily="18" charset="0"/>
            </a:endParaRPr>
          </a:p>
          <a:p>
            <a:pPr marL="0" indent="0">
              <a:buNone/>
            </a:pPr>
            <a:r>
              <a:rPr lang="en-US" sz="1800" dirty="0">
                <a:latin typeface="Calibri" panose="020F0502020204030204" pitchFamily="34" charset="0"/>
                <a:cs typeface="Times New Roman" panose="02020603050405020304" pitchFamily="18" charset="0"/>
              </a:rPr>
              <a:t>Journal Article? 	Doe, J. (2020). Title of article. </a:t>
            </a:r>
            <a:r>
              <a:rPr lang="en-US" sz="1800" i="1" dirty="0">
                <a:latin typeface="Calibri" panose="020F0502020204030204" pitchFamily="34" charset="0"/>
                <a:cs typeface="Times New Roman" panose="02020603050405020304" pitchFamily="18" charset="0"/>
              </a:rPr>
              <a:t>Publication, 12(3)</a:t>
            </a:r>
            <a:r>
              <a:rPr lang="en-US" sz="1800" dirty="0">
                <a:latin typeface="Calibri" panose="020F0502020204030204" pitchFamily="34" charset="0"/>
                <a:cs typeface="Times New Roman" panose="02020603050405020304" pitchFamily="18" charset="0"/>
              </a:rPr>
              <a:t>, 17-21.</a:t>
            </a:r>
          </a:p>
          <a:p>
            <a:pPr marL="0" indent="0">
              <a:buNone/>
            </a:pPr>
            <a:endParaRPr lang="en-US" sz="1800" dirty="0">
              <a:latin typeface="Calibri" panose="020F0502020204030204" pitchFamily="34" charset="0"/>
              <a:cs typeface="Times New Roman" panose="02020603050405020304" pitchFamily="18" charset="0"/>
            </a:endParaRPr>
          </a:p>
          <a:p>
            <a:pPr marL="0" indent="0">
              <a:buNone/>
            </a:pPr>
            <a:r>
              <a:rPr lang="en-US" sz="1800" dirty="0">
                <a:latin typeface="Calibri" panose="020F0502020204030204" pitchFamily="34" charset="0"/>
                <a:cs typeface="Times New Roman" panose="02020603050405020304" pitchFamily="18" charset="0"/>
              </a:rPr>
              <a:t>“Do what the client wants.” Every project director. Ever.</a:t>
            </a:r>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434FAE7F-738A-0C41-B8D2-C056CA378A67}"/>
              </a:ext>
            </a:extLst>
          </p:cNvPr>
          <p:cNvSpPr>
            <a:spLocks noGrp="1"/>
          </p:cNvSpPr>
          <p:nvPr>
            <p:ph type="sldNum" sz="quarter" idx="10"/>
          </p:nvPr>
        </p:nvSpPr>
        <p:spPr/>
        <p:txBody>
          <a:bodyPr/>
          <a:lstStyle/>
          <a:p>
            <a:fld id="{D4325D4D-289E-48C1-B277-2BEB492A7D19}" type="slidenum">
              <a:rPr lang="en-US" smtClean="0"/>
              <a:pPr/>
              <a:t>4</a:t>
            </a:fld>
            <a:endParaRPr lang="en-US"/>
          </a:p>
        </p:txBody>
      </p:sp>
      <p:cxnSp>
        <p:nvCxnSpPr>
          <p:cNvPr id="7" name="Straight Connector 6">
            <a:extLst>
              <a:ext uri="{FF2B5EF4-FFF2-40B4-BE49-F238E27FC236}">
                <a16:creationId xmlns:a16="http://schemas.microsoft.com/office/drawing/2014/main" id="{D8E131CE-A0AF-43FA-903F-E27888FA077D}"/>
              </a:ext>
            </a:extLst>
          </p:cNvPr>
          <p:cNvCxnSpPr>
            <a:cxnSpLocks/>
          </p:cNvCxnSpPr>
          <p:nvPr/>
        </p:nvCxnSpPr>
        <p:spPr bwMode="auto">
          <a:xfrm>
            <a:off x="137160" y="2324100"/>
            <a:ext cx="574929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id="{3854A825-422B-4B1E-9821-6C4C79461120}"/>
              </a:ext>
            </a:extLst>
          </p:cNvPr>
          <p:cNvCxnSpPr>
            <a:cxnSpLocks/>
          </p:cNvCxnSpPr>
          <p:nvPr/>
        </p:nvCxnSpPr>
        <p:spPr bwMode="auto">
          <a:xfrm>
            <a:off x="137160" y="2971800"/>
            <a:ext cx="712089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1975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1000"/>
                                        <p:tgtEl>
                                          <p:spTgt spid="6">
                                            <p:txEl>
                                              <p:pRg st="4" end="4"/>
                                            </p:txEl>
                                          </p:spTgt>
                                        </p:tgtEl>
                                      </p:cBhvr>
                                    </p:animEffect>
                                    <p:anim calcmode="lin" valueType="num">
                                      <p:cBhvr>
                                        <p:cTn id="1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1000"/>
                                        <p:tgtEl>
                                          <p:spTgt spid="6">
                                            <p:txEl>
                                              <p:pRg st="6" end="6"/>
                                            </p:txEl>
                                          </p:spTgt>
                                        </p:tgtEl>
                                      </p:cBhvr>
                                    </p:animEffect>
                                    <p:anim calcmode="lin" valueType="num">
                                      <p:cBhvr>
                                        <p:cTn id="3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871D49-D5AC-44E7-A665-84B8B036606D}"/>
              </a:ext>
            </a:extLst>
          </p:cNvPr>
          <p:cNvSpPr>
            <a:spLocks noGrp="1"/>
          </p:cNvSpPr>
          <p:nvPr>
            <p:ph type="ftr" sz="quarter" idx="11"/>
          </p:nvPr>
        </p:nvSpPr>
        <p:spPr/>
        <p:txBody>
          <a:bodyPr/>
          <a:lstStyle/>
          <a:p>
            <a:r>
              <a:rPr lang="en-US" dirty="0"/>
              <a:t>FedCASIC 2022</a:t>
            </a:r>
          </a:p>
        </p:txBody>
      </p:sp>
      <p:sp>
        <p:nvSpPr>
          <p:cNvPr id="3" name="Title 2">
            <a:extLst>
              <a:ext uri="{FF2B5EF4-FFF2-40B4-BE49-F238E27FC236}">
                <a16:creationId xmlns:a16="http://schemas.microsoft.com/office/drawing/2014/main" id="{8A85DB74-338C-48B4-9F54-F3FCCF89A64D}"/>
              </a:ext>
            </a:extLst>
          </p:cNvPr>
          <p:cNvSpPr>
            <a:spLocks noGrp="1"/>
          </p:cNvSpPr>
          <p:nvPr>
            <p:ph type="title"/>
          </p:nvPr>
        </p:nvSpPr>
        <p:spPr/>
        <p:txBody>
          <a:bodyPr/>
          <a:lstStyle/>
          <a:p>
            <a:r>
              <a:rPr lang="en-US" dirty="0"/>
              <a:t>DQFU Process</a:t>
            </a:r>
          </a:p>
        </p:txBody>
      </p:sp>
      <p:sp>
        <p:nvSpPr>
          <p:cNvPr id="5" name="Slide Number Placeholder 4">
            <a:extLst>
              <a:ext uri="{FF2B5EF4-FFF2-40B4-BE49-F238E27FC236}">
                <a16:creationId xmlns:a16="http://schemas.microsoft.com/office/drawing/2014/main" id="{D49FF51C-D216-447D-8933-D8AEE9EABB90}"/>
              </a:ext>
            </a:extLst>
          </p:cNvPr>
          <p:cNvSpPr>
            <a:spLocks noGrp="1"/>
          </p:cNvSpPr>
          <p:nvPr>
            <p:ph type="sldNum" sz="quarter" idx="10"/>
          </p:nvPr>
        </p:nvSpPr>
        <p:spPr/>
        <p:txBody>
          <a:bodyPr/>
          <a:lstStyle/>
          <a:p>
            <a:fld id="{D4325D4D-289E-48C1-B277-2BEB492A7D19}" type="slidenum">
              <a:rPr lang="en-US" smtClean="0"/>
              <a:pPr/>
              <a:t>5</a:t>
            </a:fld>
            <a:endParaRPr lang="en-US"/>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08F53CFA-E203-46BC-B227-8E391957BD82}"/>
                  </a:ext>
                </a:extLst>
              </p:cNvPr>
              <p:cNvGraphicFramePr>
                <a:graphicFrameLocks noChangeAspect="1"/>
              </p:cNvGraphicFramePr>
              <p:nvPr>
                <p:extLst>
                  <p:ext uri="{D42A27DB-BD31-4B8C-83A1-F6EECF244321}">
                    <p14:modId xmlns:p14="http://schemas.microsoft.com/office/powerpoint/2010/main" val="669216023"/>
                  </p:ext>
                </p:extLst>
              </p:nvPr>
            </p:nvGraphicFramePr>
            <p:xfrm>
              <a:off x="451566" y="834412"/>
              <a:ext cx="1560657" cy="1512784"/>
            </p:xfrm>
            <a:graphic>
              <a:graphicData uri="http://schemas.microsoft.com/office/powerpoint/2016/slidezoom">
                <pslz:sldZm>
                  <pslz:sldZmObj sldId="653" cId="1047622529">
                    <pslz:zmPr id="{0E2A6E7A-BB68-4EAD-8BA4-3C62C6254CA8}"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560657" cy="1512784"/>
                        </a:xfrm>
                        <a:prstGeom prst="rect">
                          <a:avLst/>
                        </a:prstGeom>
                        <a:ln w="3175">
                          <a:solidFill>
                            <a:prstClr val="ltGray"/>
                          </a:solidFill>
                        </a:ln>
                      </p166:spPr>
                    </pslz:zmPr>
                  </pslz:sldZmObj>
                </pslz:sldZm>
              </a:graphicData>
            </a:graphic>
          </p:graphicFrame>
        </mc:Choice>
        <mc:Fallback xmlns="">
          <p:pic>
            <p:nvPicPr>
              <p:cNvPr id="7" name="Slide Zoom 6">
                <a:hlinkClick r:id="rId4" action="ppaction://hlinksldjump"/>
                <a:extLst>
                  <a:ext uri="{FF2B5EF4-FFF2-40B4-BE49-F238E27FC236}">
                    <a16:creationId xmlns:a16="http://schemas.microsoft.com/office/drawing/2014/main" id="{08F53CFA-E203-46BC-B227-8E391957BD82}"/>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451566" y="834412"/>
                <a:ext cx="1560657" cy="1512784"/>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36D12BF2-A543-4356-8D5F-07192C4708D6}"/>
                  </a:ext>
                </a:extLst>
              </p:cNvPr>
              <p:cNvGraphicFramePr>
                <a:graphicFrameLocks noChangeAspect="1"/>
              </p:cNvGraphicFramePr>
              <p:nvPr>
                <p:extLst>
                  <p:ext uri="{D42A27DB-BD31-4B8C-83A1-F6EECF244321}">
                    <p14:modId xmlns:p14="http://schemas.microsoft.com/office/powerpoint/2010/main" val="2819228205"/>
                  </p:ext>
                </p:extLst>
              </p:nvPr>
            </p:nvGraphicFramePr>
            <p:xfrm>
              <a:off x="2767006" y="834412"/>
              <a:ext cx="2772225" cy="1625331"/>
            </p:xfrm>
            <a:graphic>
              <a:graphicData uri="http://schemas.microsoft.com/office/powerpoint/2016/slidezoom">
                <pslz:sldZm>
                  <pslz:sldZmObj sldId="654" cId="3186982127">
                    <pslz:zmPr id="{F2EEFC73-752E-4643-B1FD-1C77C1B365D8}"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2772225" cy="1625331"/>
                        </a:xfrm>
                        <a:prstGeom prst="rect">
                          <a:avLst/>
                        </a:prstGeom>
                        <a:ln w="3175">
                          <a:solidFill>
                            <a:prstClr val="ltGray"/>
                          </a:solidFill>
                        </a:ln>
                      </p166:spPr>
                    </pslz:zmPr>
                  </pslz:sldZmObj>
                </pslz:sldZm>
              </a:graphicData>
            </a:graphic>
          </p:graphicFrame>
        </mc:Choice>
        <mc:Fallback xmlns="">
          <p:pic>
            <p:nvPicPr>
              <p:cNvPr id="9" name="Slide Zoom 8">
                <a:hlinkClick r:id="rId7" action="ppaction://hlinksldjump"/>
                <a:extLst>
                  <a:ext uri="{FF2B5EF4-FFF2-40B4-BE49-F238E27FC236}">
                    <a16:creationId xmlns:a16="http://schemas.microsoft.com/office/drawing/2014/main" id="{36D12BF2-A543-4356-8D5F-07192C4708D6}"/>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2767006" y="834412"/>
                <a:ext cx="2772225" cy="162533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9FC16AEB-BBC0-407F-9E4F-4AB6AC1AF719}"/>
                  </a:ext>
                </a:extLst>
              </p:cNvPr>
              <p:cNvGraphicFramePr>
                <a:graphicFrameLocks noChangeAspect="1"/>
              </p:cNvGraphicFramePr>
              <p:nvPr>
                <p:extLst>
                  <p:ext uri="{D42A27DB-BD31-4B8C-83A1-F6EECF244321}">
                    <p14:modId xmlns:p14="http://schemas.microsoft.com/office/powerpoint/2010/main" val="3526105718"/>
                  </p:ext>
                </p:extLst>
              </p:nvPr>
            </p:nvGraphicFramePr>
            <p:xfrm>
              <a:off x="6649171" y="834412"/>
              <a:ext cx="1974031" cy="1626467"/>
            </p:xfrm>
            <a:graphic>
              <a:graphicData uri="http://schemas.microsoft.com/office/powerpoint/2016/slidezoom">
                <pslz:sldZm>
                  <pslz:sldZmObj sldId="660" cId="2034704398">
                    <pslz:zmPr id="{0A2C4F4F-3997-4C6F-9100-432EC750AB35}" imageType="cover" transitionDur="1000">
                      <p166:blipFill xmlns:p166="http://schemas.microsoft.com/office/powerpoint/2016/6/main">
                        <a:blip r:embed="rId9"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974031" cy="1626467"/>
                        </a:xfrm>
                        <a:prstGeom prst="rect">
                          <a:avLst/>
                        </a:prstGeom>
                        <a:ln w="3175">
                          <a:solidFill>
                            <a:prstClr val="ltGray"/>
                          </a:solidFill>
                        </a:ln>
                      </p166:spPr>
                    </pslz:zmPr>
                  </pslz:sldZmObj>
                </pslz:sldZm>
              </a:graphicData>
            </a:graphic>
          </p:graphicFrame>
        </mc:Choice>
        <mc:Fallback xmlns="">
          <p:pic>
            <p:nvPicPr>
              <p:cNvPr id="11" name="Slide Zoom 10">
                <a:hlinkClick r:id="rId10" action="ppaction://hlinksldjump"/>
                <a:extLst>
                  <a:ext uri="{FF2B5EF4-FFF2-40B4-BE49-F238E27FC236}">
                    <a16:creationId xmlns:a16="http://schemas.microsoft.com/office/drawing/2014/main" id="{9FC16AEB-BBC0-407F-9E4F-4AB6AC1AF719}"/>
                  </a:ext>
                </a:extLst>
              </p:cNvPr>
              <p:cNvPicPr>
                <a:picLocks noGrp="1" noRot="1" noChangeAspect="1" noMove="1" noResize="1" noEditPoints="1" noAdjustHandles="1" noChangeArrowheads="1" noChangeShapeType="1"/>
              </p:cNvPicPr>
              <p:nvPr/>
            </p:nvPicPr>
            <p:blipFill>
              <a:blip r:embed="rId11" cstate="print">
                <a:extLst>
                  <a:ext uri="{28A0092B-C50C-407E-A947-70E740481C1C}">
                    <a14:useLocalDpi xmlns:a14="http://schemas.microsoft.com/office/drawing/2010/main" val="0"/>
                  </a:ext>
                </a:extLst>
              </a:blip>
              <a:stretch>
                <a:fillRect/>
              </a:stretch>
            </p:blipFill>
            <p:spPr>
              <a:xfrm>
                <a:off x="6649171" y="834412"/>
                <a:ext cx="1974031" cy="1626467"/>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3" name="Slide Zoom 12">
                <a:extLst>
                  <a:ext uri="{FF2B5EF4-FFF2-40B4-BE49-F238E27FC236}">
                    <a16:creationId xmlns:a16="http://schemas.microsoft.com/office/drawing/2014/main" id="{ACA5ACD1-DDE6-436F-85DF-1A76692A995C}"/>
                  </a:ext>
                </a:extLst>
              </p:cNvPr>
              <p:cNvGraphicFramePr>
                <a:graphicFrameLocks noChangeAspect="1"/>
              </p:cNvGraphicFramePr>
              <p:nvPr>
                <p:extLst>
                  <p:ext uri="{D42A27DB-BD31-4B8C-83A1-F6EECF244321}">
                    <p14:modId xmlns:p14="http://schemas.microsoft.com/office/powerpoint/2010/main" val="2383661990"/>
                  </p:ext>
                </p:extLst>
              </p:nvPr>
            </p:nvGraphicFramePr>
            <p:xfrm>
              <a:off x="4933500" y="3233659"/>
              <a:ext cx="2772225" cy="1559377"/>
            </p:xfrm>
            <a:graphic>
              <a:graphicData uri="http://schemas.microsoft.com/office/powerpoint/2016/slidezoom">
                <pslz:sldZm>
                  <pslz:sldZmObj sldId="655" cId="2667103201">
                    <pslz:zmPr id="{A7655393-BB37-409B-BF4A-F7678561A639}" returnToParent="0" transitionDur="1000">
                      <p166:blipFill xmlns:p166="http://schemas.microsoft.com/office/powerpoint/2016/6/main">
                        <a:blip r:embed="rId12"/>
                        <a:stretch>
                          <a:fillRect/>
                        </a:stretch>
                      </p166:blipFill>
                      <p166:spPr xmlns:p166="http://schemas.microsoft.com/office/powerpoint/2016/6/main">
                        <a:xfrm>
                          <a:off x="0" y="0"/>
                          <a:ext cx="2772225" cy="1559377"/>
                        </a:xfrm>
                        <a:prstGeom prst="rect">
                          <a:avLst/>
                        </a:prstGeom>
                        <a:ln w="3175">
                          <a:solidFill>
                            <a:prstClr val="ltGray"/>
                          </a:solidFill>
                        </a:ln>
                      </p166:spPr>
                    </pslz:zmPr>
                  </pslz:sldZmObj>
                </pslz:sldZm>
              </a:graphicData>
            </a:graphic>
          </p:graphicFrame>
        </mc:Choice>
        <mc:Fallback xmlns="">
          <p:pic>
            <p:nvPicPr>
              <p:cNvPr id="13" name="Slide Zoom 12">
                <a:hlinkClick r:id="rId13" action="ppaction://hlinksldjump"/>
                <a:extLst>
                  <a:ext uri="{FF2B5EF4-FFF2-40B4-BE49-F238E27FC236}">
                    <a16:creationId xmlns:a16="http://schemas.microsoft.com/office/drawing/2014/main" id="{ACA5ACD1-DDE6-436F-85DF-1A76692A995C}"/>
                  </a:ext>
                </a:extLst>
              </p:cNvPr>
              <p:cNvPicPr>
                <a:picLocks noGrp="1" noRot="1" noChangeAspect="1" noMove="1" noResize="1" noEditPoints="1" noAdjustHandles="1" noChangeArrowheads="1" noChangeShapeType="1"/>
              </p:cNvPicPr>
              <p:nvPr/>
            </p:nvPicPr>
            <p:blipFill>
              <a:blip r:embed="rId14"/>
              <a:stretch>
                <a:fillRect/>
              </a:stretch>
            </p:blipFill>
            <p:spPr>
              <a:xfrm>
                <a:off x="4933500" y="3233659"/>
                <a:ext cx="2772225" cy="1559377"/>
              </a:xfrm>
              <a:prstGeom prst="rect">
                <a:avLst/>
              </a:prstGeom>
              <a:ln w="3175">
                <a:solidFill>
                  <a:prstClr val="ltGray"/>
                </a:solidFill>
              </a:ln>
            </p:spPr>
          </p:pic>
        </mc:Fallback>
      </mc:AlternateContent>
      <p:cxnSp>
        <p:nvCxnSpPr>
          <p:cNvPr id="16" name="Straight Arrow Connector 15">
            <a:extLst>
              <a:ext uri="{FF2B5EF4-FFF2-40B4-BE49-F238E27FC236}">
                <a16:creationId xmlns:a16="http://schemas.microsoft.com/office/drawing/2014/main" id="{112DC694-8511-4F6D-85F9-83B5C7F8AD7A}"/>
              </a:ext>
            </a:extLst>
          </p:cNvPr>
          <p:cNvCxnSpPr>
            <a:cxnSpLocks/>
          </p:cNvCxnSpPr>
          <p:nvPr/>
        </p:nvCxnSpPr>
        <p:spPr bwMode="auto">
          <a:xfrm>
            <a:off x="2062483" y="1730879"/>
            <a:ext cx="687917" cy="0"/>
          </a:xfrm>
          <a:prstGeom prst="straightConnector1">
            <a:avLst/>
          </a:prstGeom>
          <a:ln w="317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4F221E73-28D5-4E5F-9938-20594FB91178}"/>
              </a:ext>
            </a:extLst>
          </p:cNvPr>
          <p:cNvCxnSpPr>
            <a:cxnSpLocks/>
          </p:cNvCxnSpPr>
          <p:nvPr/>
        </p:nvCxnSpPr>
        <p:spPr bwMode="auto">
          <a:xfrm>
            <a:off x="5596341" y="1737605"/>
            <a:ext cx="1045584" cy="14874"/>
          </a:xfrm>
          <a:prstGeom prst="straightConnector1">
            <a:avLst/>
          </a:prstGeom>
          <a:ln w="317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AC90F4FE-0058-4854-A11C-905992E462CF}"/>
              </a:ext>
            </a:extLst>
          </p:cNvPr>
          <p:cNvCxnSpPr>
            <a:cxnSpLocks/>
          </p:cNvCxnSpPr>
          <p:nvPr/>
        </p:nvCxnSpPr>
        <p:spPr bwMode="auto">
          <a:xfrm flipH="1">
            <a:off x="6562725" y="2571750"/>
            <a:ext cx="790575" cy="581025"/>
          </a:xfrm>
          <a:prstGeom prst="straightConnector1">
            <a:avLst/>
          </a:prstGeom>
          <a:ln w="31750">
            <a:headEnd type="non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382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5CBB5D5-B860-5849-9511-A946B99698F8}"/>
              </a:ext>
            </a:extLst>
          </p:cNvPr>
          <p:cNvSpPr>
            <a:spLocks noGrp="1"/>
          </p:cNvSpPr>
          <p:nvPr>
            <p:ph type="ftr" sz="quarter" idx="11"/>
          </p:nvPr>
        </p:nvSpPr>
        <p:spPr/>
        <p:txBody>
          <a:bodyPr/>
          <a:lstStyle/>
          <a:p>
            <a:r>
              <a:rPr lang="en-US" dirty="0"/>
              <a:t>FedCASIC 2022</a:t>
            </a:r>
          </a:p>
        </p:txBody>
      </p:sp>
      <p:sp>
        <p:nvSpPr>
          <p:cNvPr id="5" name="Title 4">
            <a:extLst>
              <a:ext uri="{FF2B5EF4-FFF2-40B4-BE49-F238E27FC236}">
                <a16:creationId xmlns:a16="http://schemas.microsoft.com/office/drawing/2014/main" id="{A9F725B0-6CD4-9A40-A265-A6580CDAF665}"/>
              </a:ext>
            </a:extLst>
          </p:cNvPr>
          <p:cNvSpPr>
            <a:spLocks noGrp="1"/>
          </p:cNvSpPr>
          <p:nvPr>
            <p:ph type="title"/>
          </p:nvPr>
        </p:nvSpPr>
        <p:spPr/>
        <p:txBody>
          <a:bodyPr/>
          <a:lstStyle/>
          <a:p>
            <a:r>
              <a:rPr lang="en-US" dirty="0"/>
              <a:t>Original Survey</a:t>
            </a:r>
          </a:p>
        </p:txBody>
      </p:sp>
      <p:sp>
        <p:nvSpPr>
          <p:cNvPr id="3" name="Slide Number Placeholder 2">
            <a:extLst>
              <a:ext uri="{FF2B5EF4-FFF2-40B4-BE49-F238E27FC236}">
                <a16:creationId xmlns:a16="http://schemas.microsoft.com/office/drawing/2014/main" id="{434FAE7F-738A-0C41-B8D2-C056CA378A67}"/>
              </a:ext>
            </a:extLst>
          </p:cNvPr>
          <p:cNvSpPr>
            <a:spLocks noGrp="1"/>
          </p:cNvSpPr>
          <p:nvPr>
            <p:ph type="sldNum" sz="quarter" idx="10"/>
          </p:nvPr>
        </p:nvSpPr>
        <p:spPr/>
        <p:txBody>
          <a:bodyPr/>
          <a:lstStyle/>
          <a:p>
            <a:fld id="{D4325D4D-289E-48C1-B277-2BEB492A7D19}" type="slidenum">
              <a:rPr lang="en-US" smtClean="0"/>
              <a:pPr/>
              <a:t>6</a:t>
            </a:fld>
            <a:endParaRPr lang="en-US"/>
          </a:p>
        </p:txBody>
      </p:sp>
      <p:pic>
        <p:nvPicPr>
          <p:cNvPr id="11" name="Picture 10" descr="Icon&#10;&#10;Description automatically generated">
            <a:extLst>
              <a:ext uri="{FF2B5EF4-FFF2-40B4-BE49-F238E27FC236}">
                <a16:creationId xmlns:a16="http://schemas.microsoft.com/office/drawing/2014/main" id="{3B5477C6-9C73-40FA-B506-0157D9EEC0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18" y="2066827"/>
            <a:ext cx="2014655" cy="2014655"/>
          </a:xfrm>
          <a:prstGeom prst="rect">
            <a:avLst/>
          </a:prstGeom>
        </p:spPr>
      </p:pic>
      <p:pic>
        <p:nvPicPr>
          <p:cNvPr id="7" name="Content Placeholder 6" descr="Graphical user interface&#10;&#10;Description automatically generated with medium confidence">
            <a:extLst>
              <a:ext uri="{FF2B5EF4-FFF2-40B4-BE49-F238E27FC236}">
                <a16:creationId xmlns:a16="http://schemas.microsoft.com/office/drawing/2014/main" id="{63DFC92D-7A01-4735-8205-2B74CF223998}"/>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724646" y="796897"/>
            <a:ext cx="2539861" cy="2539861"/>
          </a:xfrm>
        </p:spPr>
      </p:pic>
      <p:sp>
        <p:nvSpPr>
          <p:cNvPr id="14" name="TextBox 13">
            <a:extLst>
              <a:ext uri="{FF2B5EF4-FFF2-40B4-BE49-F238E27FC236}">
                <a16:creationId xmlns:a16="http://schemas.microsoft.com/office/drawing/2014/main" id="{410CC70C-33A9-4A25-A1CE-1B47DA5380BA}"/>
              </a:ext>
            </a:extLst>
          </p:cNvPr>
          <p:cNvSpPr txBox="1"/>
          <p:nvPr/>
        </p:nvSpPr>
        <p:spPr>
          <a:xfrm>
            <a:off x="5471886" y="254832"/>
            <a:ext cx="3475139"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Survey is self-administered on web with or paper (PAPI).</a:t>
            </a:r>
          </a:p>
          <a:p>
            <a:pPr marL="285750" indent="-285750">
              <a:buFont typeface="Arial" panose="020B0604020202020204" pitchFamily="34" charset="0"/>
              <a:buChar char="•"/>
            </a:pPr>
            <a:r>
              <a:rPr lang="en-US" sz="1600" dirty="0"/>
              <a:t>All validation messages are soft checks. </a:t>
            </a:r>
          </a:p>
          <a:p>
            <a:pPr marL="285750" indent="-285750">
              <a:buFont typeface="Arial" panose="020B0604020202020204" pitchFamily="34" charset="0"/>
              <a:buChar char="•"/>
            </a:pPr>
            <a:endParaRPr lang="en-US" sz="1600" dirty="0"/>
          </a:p>
        </p:txBody>
      </p:sp>
      <p:cxnSp>
        <p:nvCxnSpPr>
          <p:cNvPr id="25" name="Straight Arrow Connector 24">
            <a:extLst>
              <a:ext uri="{FF2B5EF4-FFF2-40B4-BE49-F238E27FC236}">
                <a16:creationId xmlns:a16="http://schemas.microsoft.com/office/drawing/2014/main" id="{F635350A-E74C-4FFC-9C1E-B9D6DF1EBEFD}"/>
              </a:ext>
            </a:extLst>
          </p:cNvPr>
          <p:cNvCxnSpPr>
            <a:cxnSpLocks/>
          </p:cNvCxnSpPr>
          <p:nvPr/>
        </p:nvCxnSpPr>
        <p:spPr bwMode="auto">
          <a:xfrm>
            <a:off x="6221733" y="1864631"/>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F68FC4E8-4B4C-49F0-8A1A-A7F441BFD409}"/>
              </a:ext>
            </a:extLst>
          </p:cNvPr>
          <p:cNvCxnSpPr>
            <a:cxnSpLocks/>
          </p:cNvCxnSpPr>
          <p:nvPr/>
        </p:nvCxnSpPr>
        <p:spPr bwMode="auto">
          <a:xfrm>
            <a:off x="6875948" y="1868540"/>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0C159141-1263-4C88-9F3A-C4111E2B7358}"/>
              </a:ext>
            </a:extLst>
          </p:cNvPr>
          <p:cNvCxnSpPr>
            <a:cxnSpLocks/>
          </p:cNvCxnSpPr>
          <p:nvPr/>
        </p:nvCxnSpPr>
        <p:spPr bwMode="auto">
          <a:xfrm>
            <a:off x="4962415" y="1864631"/>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9296C0F7-3FA2-430E-9C83-138A5507001C}"/>
              </a:ext>
            </a:extLst>
          </p:cNvPr>
          <p:cNvCxnSpPr>
            <a:cxnSpLocks/>
          </p:cNvCxnSpPr>
          <p:nvPr/>
        </p:nvCxnSpPr>
        <p:spPr bwMode="auto">
          <a:xfrm>
            <a:off x="5582530" y="1864631"/>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0A1B3036-FDF1-4F8E-BB65-F28BC872563A}"/>
              </a:ext>
            </a:extLst>
          </p:cNvPr>
          <p:cNvCxnSpPr>
            <a:cxnSpLocks/>
          </p:cNvCxnSpPr>
          <p:nvPr/>
        </p:nvCxnSpPr>
        <p:spPr bwMode="auto">
          <a:xfrm>
            <a:off x="7521435" y="1867659"/>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E19C5756-6F17-4D81-8209-897E3C357C02}"/>
              </a:ext>
            </a:extLst>
          </p:cNvPr>
          <p:cNvCxnSpPr>
            <a:cxnSpLocks/>
          </p:cNvCxnSpPr>
          <p:nvPr/>
        </p:nvCxnSpPr>
        <p:spPr bwMode="auto">
          <a:xfrm>
            <a:off x="8169979" y="1867659"/>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DF708829-D141-4ED2-A10B-4F0E71B89F6F}"/>
              </a:ext>
            </a:extLst>
          </p:cNvPr>
          <p:cNvSpPr txBox="1"/>
          <p:nvPr/>
        </p:nvSpPr>
        <p:spPr>
          <a:xfrm>
            <a:off x="4516116" y="1741521"/>
            <a:ext cx="424947" cy="230832"/>
          </a:xfrm>
          <a:prstGeom prst="rect">
            <a:avLst/>
          </a:prstGeom>
          <a:noFill/>
          <a:ln>
            <a:solidFill>
              <a:schemeClr val="tx1"/>
            </a:solidFill>
          </a:ln>
        </p:spPr>
        <p:txBody>
          <a:bodyPr wrap="square" rtlCol="0">
            <a:spAutoFit/>
          </a:bodyPr>
          <a:lstStyle/>
          <a:p>
            <a:pPr algn="ctr"/>
            <a:r>
              <a:rPr lang="en-US" sz="900" dirty="0"/>
              <a:t>Intro</a:t>
            </a:r>
          </a:p>
        </p:txBody>
      </p:sp>
      <p:sp>
        <p:nvSpPr>
          <p:cNvPr id="72" name="TextBox 71">
            <a:extLst>
              <a:ext uri="{FF2B5EF4-FFF2-40B4-BE49-F238E27FC236}">
                <a16:creationId xmlns:a16="http://schemas.microsoft.com/office/drawing/2014/main" id="{263D1CAF-E1D7-4A2B-89FC-DD0EF01A83BF}"/>
              </a:ext>
            </a:extLst>
          </p:cNvPr>
          <p:cNvSpPr txBox="1"/>
          <p:nvPr/>
        </p:nvSpPr>
        <p:spPr>
          <a:xfrm>
            <a:off x="5157583" y="1741521"/>
            <a:ext cx="424947" cy="253916"/>
          </a:xfrm>
          <a:prstGeom prst="rect">
            <a:avLst/>
          </a:prstGeom>
          <a:noFill/>
          <a:ln>
            <a:solidFill>
              <a:schemeClr val="tx1"/>
            </a:solidFill>
          </a:ln>
        </p:spPr>
        <p:txBody>
          <a:bodyPr wrap="square" rtlCol="0">
            <a:spAutoFit/>
          </a:bodyPr>
          <a:lstStyle/>
          <a:p>
            <a:pPr algn="ctr"/>
            <a:r>
              <a:rPr lang="en-US" sz="1000" dirty="0"/>
              <a:t>A1</a:t>
            </a:r>
          </a:p>
        </p:txBody>
      </p:sp>
      <p:sp>
        <p:nvSpPr>
          <p:cNvPr id="73" name="TextBox 72">
            <a:extLst>
              <a:ext uri="{FF2B5EF4-FFF2-40B4-BE49-F238E27FC236}">
                <a16:creationId xmlns:a16="http://schemas.microsoft.com/office/drawing/2014/main" id="{44EAD307-21D8-40E5-B491-66473E718674}"/>
              </a:ext>
            </a:extLst>
          </p:cNvPr>
          <p:cNvSpPr txBox="1"/>
          <p:nvPr/>
        </p:nvSpPr>
        <p:spPr>
          <a:xfrm>
            <a:off x="5796786" y="1739337"/>
            <a:ext cx="424947" cy="246221"/>
          </a:xfrm>
          <a:prstGeom prst="rect">
            <a:avLst/>
          </a:prstGeom>
          <a:noFill/>
          <a:ln>
            <a:solidFill>
              <a:schemeClr val="tx1"/>
            </a:solidFill>
          </a:ln>
        </p:spPr>
        <p:txBody>
          <a:bodyPr wrap="square" rtlCol="0">
            <a:spAutoFit/>
          </a:bodyPr>
          <a:lstStyle/>
          <a:p>
            <a:pPr algn="ctr"/>
            <a:r>
              <a:rPr lang="en-US" sz="1000" dirty="0"/>
              <a:t>…</a:t>
            </a:r>
          </a:p>
        </p:txBody>
      </p:sp>
      <p:sp>
        <p:nvSpPr>
          <p:cNvPr id="74" name="TextBox 73">
            <a:extLst>
              <a:ext uri="{FF2B5EF4-FFF2-40B4-BE49-F238E27FC236}">
                <a16:creationId xmlns:a16="http://schemas.microsoft.com/office/drawing/2014/main" id="{D001A878-CED2-4A67-952E-9411647EB05E}"/>
              </a:ext>
            </a:extLst>
          </p:cNvPr>
          <p:cNvSpPr txBox="1"/>
          <p:nvPr/>
        </p:nvSpPr>
        <p:spPr>
          <a:xfrm>
            <a:off x="6436575" y="1734095"/>
            <a:ext cx="424947" cy="246221"/>
          </a:xfrm>
          <a:prstGeom prst="rect">
            <a:avLst/>
          </a:prstGeom>
          <a:noFill/>
          <a:ln>
            <a:solidFill>
              <a:schemeClr val="tx1"/>
            </a:solidFill>
          </a:ln>
        </p:spPr>
        <p:txBody>
          <a:bodyPr wrap="square" rtlCol="0">
            <a:spAutoFit/>
          </a:bodyPr>
          <a:lstStyle/>
          <a:p>
            <a:pPr algn="ctr"/>
            <a:r>
              <a:rPr lang="en-US" sz="1000" dirty="0"/>
              <a:t>…</a:t>
            </a:r>
          </a:p>
        </p:txBody>
      </p:sp>
      <p:sp>
        <p:nvSpPr>
          <p:cNvPr id="75" name="TextBox 74">
            <a:extLst>
              <a:ext uri="{FF2B5EF4-FFF2-40B4-BE49-F238E27FC236}">
                <a16:creationId xmlns:a16="http://schemas.microsoft.com/office/drawing/2014/main" id="{5F842530-520A-4B84-A3E9-9E1F11A18434}"/>
              </a:ext>
            </a:extLst>
          </p:cNvPr>
          <p:cNvSpPr txBox="1"/>
          <p:nvPr/>
        </p:nvSpPr>
        <p:spPr>
          <a:xfrm>
            <a:off x="7075778" y="1728076"/>
            <a:ext cx="424947" cy="246221"/>
          </a:xfrm>
          <a:prstGeom prst="rect">
            <a:avLst/>
          </a:prstGeom>
          <a:noFill/>
          <a:ln>
            <a:solidFill>
              <a:schemeClr val="tx1"/>
            </a:solidFill>
          </a:ln>
        </p:spPr>
        <p:txBody>
          <a:bodyPr wrap="square" rtlCol="0">
            <a:spAutoFit/>
          </a:bodyPr>
          <a:lstStyle/>
          <a:p>
            <a:pPr algn="ctr"/>
            <a:r>
              <a:rPr lang="en-US" sz="1000" dirty="0"/>
              <a:t>…</a:t>
            </a:r>
          </a:p>
        </p:txBody>
      </p:sp>
      <p:sp>
        <p:nvSpPr>
          <p:cNvPr id="76" name="TextBox 75">
            <a:extLst>
              <a:ext uri="{FF2B5EF4-FFF2-40B4-BE49-F238E27FC236}">
                <a16:creationId xmlns:a16="http://schemas.microsoft.com/office/drawing/2014/main" id="{3D651483-3F4D-4C2B-AD58-049269EBCBD0}"/>
              </a:ext>
            </a:extLst>
          </p:cNvPr>
          <p:cNvSpPr txBox="1"/>
          <p:nvPr/>
        </p:nvSpPr>
        <p:spPr>
          <a:xfrm>
            <a:off x="7719330" y="1737673"/>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77" name="TextBox 76">
            <a:extLst>
              <a:ext uri="{FF2B5EF4-FFF2-40B4-BE49-F238E27FC236}">
                <a16:creationId xmlns:a16="http://schemas.microsoft.com/office/drawing/2014/main" id="{5A4A3B2E-EC3B-4CCF-B749-0076624D3F6C}"/>
              </a:ext>
            </a:extLst>
          </p:cNvPr>
          <p:cNvSpPr txBox="1"/>
          <p:nvPr/>
        </p:nvSpPr>
        <p:spPr>
          <a:xfrm>
            <a:off x="8368576" y="1738213"/>
            <a:ext cx="424947" cy="253916"/>
          </a:xfrm>
          <a:prstGeom prst="rect">
            <a:avLst/>
          </a:prstGeom>
          <a:noFill/>
          <a:ln>
            <a:solidFill>
              <a:schemeClr val="tx1"/>
            </a:solidFill>
          </a:ln>
        </p:spPr>
        <p:txBody>
          <a:bodyPr wrap="square" rtlCol="0">
            <a:spAutoFit/>
          </a:bodyPr>
          <a:lstStyle/>
          <a:p>
            <a:pPr algn="ctr"/>
            <a:r>
              <a:rPr lang="en-US" sz="1000" dirty="0"/>
              <a:t>A21</a:t>
            </a:r>
          </a:p>
        </p:txBody>
      </p:sp>
      <p:cxnSp>
        <p:nvCxnSpPr>
          <p:cNvPr id="78" name="Straight Arrow Connector 77">
            <a:extLst>
              <a:ext uri="{FF2B5EF4-FFF2-40B4-BE49-F238E27FC236}">
                <a16:creationId xmlns:a16="http://schemas.microsoft.com/office/drawing/2014/main" id="{C0C9BC18-C30C-4C1F-8330-5699A5C30AD4}"/>
              </a:ext>
            </a:extLst>
          </p:cNvPr>
          <p:cNvCxnSpPr>
            <a:cxnSpLocks/>
          </p:cNvCxnSpPr>
          <p:nvPr/>
        </p:nvCxnSpPr>
        <p:spPr bwMode="auto">
          <a:xfrm>
            <a:off x="6216738" y="2376791"/>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6858B4C1-0616-4425-9B9B-0E72FE069DBE}"/>
              </a:ext>
            </a:extLst>
          </p:cNvPr>
          <p:cNvCxnSpPr>
            <a:cxnSpLocks/>
          </p:cNvCxnSpPr>
          <p:nvPr/>
        </p:nvCxnSpPr>
        <p:spPr bwMode="auto">
          <a:xfrm>
            <a:off x="6870953" y="2380700"/>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ECAAD73B-4DF8-4FFF-B5ED-1DDC82BBC785}"/>
              </a:ext>
            </a:extLst>
          </p:cNvPr>
          <p:cNvCxnSpPr>
            <a:cxnSpLocks/>
          </p:cNvCxnSpPr>
          <p:nvPr/>
        </p:nvCxnSpPr>
        <p:spPr bwMode="auto">
          <a:xfrm>
            <a:off x="4957420" y="2376791"/>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D64FF403-909A-4643-83BD-55424E3BB514}"/>
              </a:ext>
            </a:extLst>
          </p:cNvPr>
          <p:cNvCxnSpPr>
            <a:cxnSpLocks/>
          </p:cNvCxnSpPr>
          <p:nvPr/>
        </p:nvCxnSpPr>
        <p:spPr bwMode="auto">
          <a:xfrm>
            <a:off x="5577535" y="2376791"/>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1BDC12E1-D885-4ACB-9DFA-CBE65C5EF91B}"/>
              </a:ext>
            </a:extLst>
          </p:cNvPr>
          <p:cNvCxnSpPr>
            <a:cxnSpLocks/>
          </p:cNvCxnSpPr>
          <p:nvPr/>
        </p:nvCxnSpPr>
        <p:spPr bwMode="auto">
          <a:xfrm>
            <a:off x="7516440" y="2379819"/>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0E268FDF-E5CC-40CA-BF8D-465A1B947DB6}"/>
              </a:ext>
            </a:extLst>
          </p:cNvPr>
          <p:cNvCxnSpPr>
            <a:cxnSpLocks/>
          </p:cNvCxnSpPr>
          <p:nvPr/>
        </p:nvCxnSpPr>
        <p:spPr bwMode="auto">
          <a:xfrm>
            <a:off x="8164984" y="2379819"/>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84" name="TextBox 83">
            <a:extLst>
              <a:ext uri="{FF2B5EF4-FFF2-40B4-BE49-F238E27FC236}">
                <a16:creationId xmlns:a16="http://schemas.microsoft.com/office/drawing/2014/main" id="{83AD9554-DD77-4F1D-8CBE-AEE9C4C7D09A}"/>
              </a:ext>
            </a:extLst>
          </p:cNvPr>
          <p:cNvSpPr txBox="1"/>
          <p:nvPr/>
        </p:nvSpPr>
        <p:spPr>
          <a:xfrm>
            <a:off x="4511121" y="2253681"/>
            <a:ext cx="424947" cy="253916"/>
          </a:xfrm>
          <a:prstGeom prst="rect">
            <a:avLst/>
          </a:prstGeom>
          <a:noFill/>
          <a:ln>
            <a:solidFill>
              <a:schemeClr val="tx1"/>
            </a:solidFill>
          </a:ln>
        </p:spPr>
        <p:txBody>
          <a:bodyPr wrap="square" rtlCol="0">
            <a:spAutoFit/>
          </a:bodyPr>
          <a:lstStyle/>
          <a:p>
            <a:pPr algn="ctr"/>
            <a:r>
              <a:rPr lang="en-US" sz="1000" dirty="0"/>
              <a:t>B1</a:t>
            </a:r>
          </a:p>
        </p:txBody>
      </p:sp>
      <p:sp>
        <p:nvSpPr>
          <p:cNvPr id="85" name="TextBox 84">
            <a:extLst>
              <a:ext uri="{FF2B5EF4-FFF2-40B4-BE49-F238E27FC236}">
                <a16:creationId xmlns:a16="http://schemas.microsoft.com/office/drawing/2014/main" id="{5CAA9034-34DC-444E-B887-7BEAD4E00C4A}"/>
              </a:ext>
            </a:extLst>
          </p:cNvPr>
          <p:cNvSpPr txBox="1"/>
          <p:nvPr/>
        </p:nvSpPr>
        <p:spPr>
          <a:xfrm>
            <a:off x="5152588" y="2253681"/>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86" name="TextBox 85">
            <a:extLst>
              <a:ext uri="{FF2B5EF4-FFF2-40B4-BE49-F238E27FC236}">
                <a16:creationId xmlns:a16="http://schemas.microsoft.com/office/drawing/2014/main" id="{576DE3B2-0C03-4576-A76C-821A1994B90C}"/>
              </a:ext>
            </a:extLst>
          </p:cNvPr>
          <p:cNvSpPr txBox="1"/>
          <p:nvPr/>
        </p:nvSpPr>
        <p:spPr>
          <a:xfrm>
            <a:off x="5791791" y="2251497"/>
            <a:ext cx="424947" cy="246221"/>
          </a:xfrm>
          <a:prstGeom prst="rect">
            <a:avLst/>
          </a:prstGeom>
          <a:noFill/>
          <a:ln>
            <a:solidFill>
              <a:schemeClr val="tx1"/>
            </a:solidFill>
          </a:ln>
        </p:spPr>
        <p:txBody>
          <a:bodyPr wrap="square" rtlCol="0">
            <a:spAutoFit/>
          </a:bodyPr>
          <a:lstStyle/>
          <a:p>
            <a:pPr algn="ctr"/>
            <a:r>
              <a:rPr lang="en-US" sz="1000" dirty="0"/>
              <a:t>…</a:t>
            </a:r>
          </a:p>
        </p:txBody>
      </p:sp>
      <p:sp>
        <p:nvSpPr>
          <p:cNvPr id="87" name="TextBox 86">
            <a:extLst>
              <a:ext uri="{FF2B5EF4-FFF2-40B4-BE49-F238E27FC236}">
                <a16:creationId xmlns:a16="http://schemas.microsoft.com/office/drawing/2014/main" id="{1F158E07-8987-4DE8-8526-BD621D56389B}"/>
              </a:ext>
            </a:extLst>
          </p:cNvPr>
          <p:cNvSpPr txBox="1"/>
          <p:nvPr/>
        </p:nvSpPr>
        <p:spPr>
          <a:xfrm>
            <a:off x="6431580" y="2246255"/>
            <a:ext cx="424947" cy="246221"/>
          </a:xfrm>
          <a:prstGeom prst="rect">
            <a:avLst/>
          </a:prstGeom>
          <a:noFill/>
          <a:ln>
            <a:solidFill>
              <a:schemeClr val="tx1"/>
            </a:solidFill>
          </a:ln>
        </p:spPr>
        <p:txBody>
          <a:bodyPr wrap="square" rtlCol="0">
            <a:spAutoFit/>
          </a:bodyPr>
          <a:lstStyle/>
          <a:p>
            <a:pPr algn="ctr"/>
            <a:r>
              <a:rPr lang="en-US" sz="1000" dirty="0"/>
              <a:t>…</a:t>
            </a:r>
          </a:p>
        </p:txBody>
      </p:sp>
      <p:sp>
        <p:nvSpPr>
          <p:cNvPr id="88" name="TextBox 87">
            <a:extLst>
              <a:ext uri="{FF2B5EF4-FFF2-40B4-BE49-F238E27FC236}">
                <a16:creationId xmlns:a16="http://schemas.microsoft.com/office/drawing/2014/main" id="{70320FA5-0F14-499A-9A38-7079E41CAC2D}"/>
              </a:ext>
            </a:extLst>
          </p:cNvPr>
          <p:cNvSpPr txBox="1"/>
          <p:nvPr/>
        </p:nvSpPr>
        <p:spPr>
          <a:xfrm>
            <a:off x="7070783" y="2240236"/>
            <a:ext cx="424947" cy="246221"/>
          </a:xfrm>
          <a:prstGeom prst="rect">
            <a:avLst/>
          </a:prstGeom>
          <a:noFill/>
          <a:ln>
            <a:solidFill>
              <a:schemeClr val="tx1"/>
            </a:solidFill>
          </a:ln>
        </p:spPr>
        <p:txBody>
          <a:bodyPr wrap="square" rtlCol="0">
            <a:spAutoFit/>
          </a:bodyPr>
          <a:lstStyle/>
          <a:p>
            <a:pPr algn="ctr"/>
            <a:r>
              <a:rPr lang="en-US" sz="1000" dirty="0"/>
              <a:t>…</a:t>
            </a:r>
          </a:p>
        </p:txBody>
      </p:sp>
      <p:sp>
        <p:nvSpPr>
          <p:cNvPr id="89" name="TextBox 88">
            <a:extLst>
              <a:ext uri="{FF2B5EF4-FFF2-40B4-BE49-F238E27FC236}">
                <a16:creationId xmlns:a16="http://schemas.microsoft.com/office/drawing/2014/main" id="{3075489B-DC14-4540-9659-718F2973F81F}"/>
              </a:ext>
            </a:extLst>
          </p:cNvPr>
          <p:cNvSpPr txBox="1"/>
          <p:nvPr/>
        </p:nvSpPr>
        <p:spPr>
          <a:xfrm>
            <a:off x="7714335" y="2249833"/>
            <a:ext cx="424947" cy="246221"/>
          </a:xfrm>
          <a:prstGeom prst="rect">
            <a:avLst/>
          </a:prstGeom>
          <a:noFill/>
          <a:ln>
            <a:solidFill>
              <a:schemeClr val="tx1"/>
            </a:solidFill>
          </a:ln>
        </p:spPr>
        <p:txBody>
          <a:bodyPr wrap="square" rtlCol="0">
            <a:spAutoFit/>
          </a:bodyPr>
          <a:lstStyle/>
          <a:p>
            <a:pPr algn="ctr"/>
            <a:r>
              <a:rPr lang="en-US" sz="1000" dirty="0"/>
              <a:t>…</a:t>
            </a:r>
          </a:p>
        </p:txBody>
      </p:sp>
      <p:sp>
        <p:nvSpPr>
          <p:cNvPr id="90" name="TextBox 89">
            <a:extLst>
              <a:ext uri="{FF2B5EF4-FFF2-40B4-BE49-F238E27FC236}">
                <a16:creationId xmlns:a16="http://schemas.microsoft.com/office/drawing/2014/main" id="{EAF1B61E-C397-43EE-8A83-61A15BA961AA}"/>
              </a:ext>
            </a:extLst>
          </p:cNvPr>
          <p:cNvSpPr txBox="1"/>
          <p:nvPr/>
        </p:nvSpPr>
        <p:spPr>
          <a:xfrm>
            <a:off x="8363581" y="2250373"/>
            <a:ext cx="424947" cy="253916"/>
          </a:xfrm>
          <a:prstGeom prst="rect">
            <a:avLst/>
          </a:prstGeom>
          <a:noFill/>
          <a:ln>
            <a:solidFill>
              <a:schemeClr val="tx1"/>
            </a:solidFill>
          </a:ln>
        </p:spPr>
        <p:txBody>
          <a:bodyPr wrap="square" rtlCol="0">
            <a:spAutoFit/>
          </a:bodyPr>
          <a:lstStyle/>
          <a:p>
            <a:pPr algn="ctr"/>
            <a:r>
              <a:rPr lang="en-US" sz="1000" dirty="0"/>
              <a:t>B17</a:t>
            </a:r>
          </a:p>
        </p:txBody>
      </p:sp>
      <p:cxnSp>
        <p:nvCxnSpPr>
          <p:cNvPr id="92" name="Connector: Elbow 91">
            <a:extLst>
              <a:ext uri="{FF2B5EF4-FFF2-40B4-BE49-F238E27FC236}">
                <a16:creationId xmlns:a16="http://schemas.microsoft.com/office/drawing/2014/main" id="{6CCE5321-7923-415A-8394-42995EBB3142}"/>
              </a:ext>
            </a:extLst>
          </p:cNvPr>
          <p:cNvCxnSpPr>
            <a:cxnSpLocks/>
            <a:stCxn id="77" idx="2"/>
            <a:endCxn id="84" idx="0"/>
          </p:cNvCxnSpPr>
          <p:nvPr/>
        </p:nvCxnSpPr>
        <p:spPr bwMode="auto">
          <a:xfrm rot="5400000">
            <a:off x="6521547" y="194178"/>
            <a:ext cx="261552" cy="3857455"/>
          </a:xfrm>
          <a:prstGeom prst="bentConnector3">
            <a:avLst>
              <a:gd name="adj1" fmla="val 50000"/>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a:extLst>
              <a:ext uri="{FF2B5EF4-FFF2-40B4-BE49-F238E27FC236}">
                <a16:creationId xmlns:a16="http://schemas.microsoft.com/office/drawing/2014/main" id="{0A0249CA-CC0F-4CB8-AFB4-BAF56AE3C7BC}"/>
              </a:ext>
            </a:extLst>
          </p:cNvPr>
          <p:cNvCxnSpPr>
            <a:cxnSpLocks/>
          </p:cNvCxnSpPr>
          <p:nvPr/>
        </p:nvCxnSpPr>
        <p:spPr bwMode="auto">
          <a:xfrm>
            <a:off x="6211743" y="2888951"/>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a:extLst>
              <a:ext uri="{FF2B5EF4-FFF2-40B4-BE49-F238E27FC236}">
                <a16:creationId xmlns:a16="http://schemas.microsoft.com/office/drawing/2014/main" id="{4F997350-A377-467F-B195-15CD76BC630D}"/>
              </a:ext>
            </a:extLst>
          </p:cNvPr>
          <p:cNvCxnSpPr>
            <a:cxnSpLocks/>
          </p:cNvCxnSpPr>
          <p:nvPr/>
        </p:nvCxnSpPr>
        <p:spPr bwMode="auto">
          <a:xfrm>
            <a:off x="6865958" y="2892860"/>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7" name="Straight Arrow Connector 96">
            <a:extLst>
              <a:ext uri="{FF2B5EF4-FFF2-40B4-BE49-F238E27FC236}">
                <a16:creationId xmlns:a16="http://schemas.microsoft.com/office/drawing/2014/main" id="{ECB3DBEB-EEC5-4D22-A2FE-9F5567018F24}"/>
              </a:ext>
            </a:extLst>
          </p:cNvPr>
          <p:cNvCxnSpPr>
            <a:cxnSpLocks/>
          </p:cNvCxnSpPr>
          <p:nvPr/>
        </p:nvCxnSpPr>
        <p:spPr bwMode="auto">
          <a:xfrm>
            <a:off x="4952425" y="2888951"/>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8" name="Straight Arrow Connector 97">
            <a:extLst>
              <a:ext uri="{FF2B5EF4-FFF2-40B4-BE49-F238E27FC236}">
                <a16:creationId xmlns:a16="http://schemas.microsoft.com/office/drawing/2014/main" id="{7D9008F7-67E2-4ECA-805A-209D8DB913F0}"/>
              </a:ext>
            </a:extLst>
          </p:cNvPr>
          <p:cNvCxnSpPr>
            <a:cxnSpLocks/>
          </p:cNvCxnSpPr>
          <p:nvPr/>
        </p:nvCxnSpPr>
        <p:spPr bwMode="auto">
          <a:xfrm>
            <a:off x="5572540" y="2888951"/>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9" name="Straight Arrow Connector 98">
            <a:extLst>
              <a:ext uri="{FF2B5EF4-FFF2-40B4-BE49-F238E27FC236}">
                <a16:creationId xmlns:a16="http://schemas.microsoft.com/office/drawing/2014/main" id="{B25E9C9B-6988-4E89-BC4C-077BBC9BAA66}"/>
              </a:ext>
            </a:extLst>
          </p:cNvPr>
          <p:cNvCxnSpPr>
            <a:cxnSpLocks/>
          </p:cNvCxnSpPr>
          <p:nvPr/>
        </p:nvCxnSpPr>
        <p:spPr bwMode="auto">
          <a:xfrm>
            <a:off x="7511445" y="2891979"/>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0" name="Straight Arrow Connector 99">
            <a:extLst>
              <a:ext uri="{FF2B5EF4-FFF2-40B4-BE49-F238E27FC236}">
                <a16:creationId xmlns:a16="http://schemas.microsoft.com/office/drawing/2014/main" id="{54A308EC-EEE7-40A4-914E-4EDD1CAA0D87}"/>
              </a:ext>
            </a:extLst>
          </p:cNvPr>
          <p:cNvCxnSpPr>
            <a:cxnSpLocks/>
          </p:cNvCxnSpPr>
          <p:nvPr/>
        </p:nvCxnSpPr>
        <p:spPr bwMode="auto">
          <a:xfrm>
            <a:off x="8159989" y="2891979"/>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01" name="TextBox 100">
            <a:extLst>
              <a:ext uri="{FF2B5EF4-FFF2-40B4-BE49-F238E27FC236}">
                <a16:creationId xmlns:a16="http://schemas.microsoft.com/office/drawing/2014/main" id="{EAA0B460-0E9C-4B53-B46F-534B1D26811B}"/>
              </a:ext>
            </a:extLst>
          </p:cNvPr>
          <p:cNvSpPr txBox="1"/>
          <p:nvPr/>
        </p:nvSpPr>
        <p:spPr>
          <a:xfrm>
            <a:off x="4506126" y="2765841"/>
            <a:ext cx="424947" cy="253916"/>
          </a:xfrm>
          <a:prstGeom prst="rect">
            <a:avLst/>
          </a:prstGeom>
          <a:noFill/>
          <a:ln>
            <a:solidFill>
              <a:schemeClr val="tx1"/>
            </a:solidFill>
          </a:ln>
        </p:spPr>
        <p:txBody>
          <a:bodyPr wrap="square" rtlCol="0">
            <a:spAutoFit/>
          </a:bodyPr>
          <a:lstStyle/>
          <a:p>
            <a:pPr algn="ctr"/>
            <a:r>
              <a:rPr lang="en-US" sz="1000" dirty="0"/>
              <a:t>C1</a:t>
            </a:r>
          </a:p>
        </p:txBody>
      </p:sp>
      <p:sp>
        <p:nvSpPr>
          <p:cNvPr id="102" name="TextBox 101">
            <a:extLst>
              <a:ext uri="{FF2B5EF4-FFF2-40B4-BE49-F238E27FC236}">
                <a16:creationId xmlns:a16="http://schemas.microsoft.com/office/drawing/2014/main" id="{528321F7-5925-4074-975D-A6EB06BF2E97}"/>
              </a:ext>
            </a:extLst>
          </p:cNvPr>
          <p:cNvSpPr txBox="1"/>
          <p:nvPr/>
        </p:nvSpPr>
        <p:spPr>
          <a:xfrm>
            <a:off x="5147593" y="2765841"/>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103" name="TextBox 102">
            <a:extLst>
              <a:ext uri="{FF2B5EF4-FFF2-40B4-BE49-F238E27FC236}">
                <a16:creationId xmlns:a16="http://schemas.microsoft.com/office/drawing/2014/main" id="{2FBEE145-2360-4283-B8F0-D9BD499EC478}"/>
              </a:ext>
            </a:extLst>
          </p:cNvPr>
          <p:cNvSpPr txBox="1"/>
          <p:nvPr/>
        </p:nvSpPr>
        <p:spPr>
          <a:xfrm>
            <a:off x="5786796" y="2763657"/>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104" name="TextBox 103">
            <a:extLst>
              <a:ext uri="{FF2B5EF4-FFF2-40B4-BE49-F238E27FC236}">
                <a16:creationId xmlns:a16="http://schemas.microsoft.com/office/drawing/2014/main" id="{26898B1C-657E-48C0-93C0-A8B31017FFE7}"/>
              </a:ext>
            </a:extLst>
          </p:cNvPr>
          <p:cNvSpPr txBox="1"/>
          <p:nvPr/>
        </p:nvSpPr>
        <p:spPr>
          <a:xfrm>
            <a:off x="6426585" y="2758415"/>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105" name="TextBox 104">
            <a:extLst>
              <a:ext uri="{FF2B5EF4-FFF2-40B4-BE49-F238E27FC236}">
                <a16:creationId xmlns:a16="http://schemas.microsoft.com/office/drawing/2014/main" id="{685329D6-09EC-4535-AE35-7F89867E2E5E}"/>
              </a:ext>
            </a:extLst>
          </p:cNvPr>
          <p:cNvSpPr txBox="1"/>
          <p:nvPr/>
        </p:nvSpPr>
        <p:spPr>
          <a:xfrm>
            <a:off x="7065788" y="2752396"/>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106" name="TextBox 105">
            <a:extLst>
              <a:ext uri="{FF2B5EF4-FFF2-40B4-BE49-F238E27FC236}">
                <a16:creationId xmlns:a16="http://schemas.microsoft.com/office/drawing/2014/main" id="{8A863732-24DC-412B-868E-908300DEBC2E}"/>
              </a:ext>
            </a:extLst>
          </p:cNvPr>
          <p:cNvSpPr txBox="1"/>
          <p:nvPr/>
        </p:nvSpPr>
        <p:spPr>
          <a:xfrm>
            <a:off x="7709340" y="2761993"/>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107" name="TextBox 106">
            <a:extLst>
              <a:ext uri="{FF2B5EF4-FFF2-40B4-BE49-F238E27FC236}">
                <a16:creationId xmlns:a16="http://schemas.microsoft.com/office/drawing/2014/main" id="{09DE92ED-3D48-4A45-9FC3-DF3A8F1632A3}"/>
              </a:ext>
            </a:extLst>
          </p:cNvPr>
          <p:cNvSpPr txBox="1"/>
          <p:nvPr/>
        </p:nvSpPr>
        <p:spPr>
          <a:xfrm>
            <a:off x="8358586" y="2762533"/>
            <a:ext cx="424947" cy="253916"/>
          </a:xfrm>
          <a:prstGeom prst="rect">
            <a:avLst/>
          </a:prstGeom>
          <a:noFill/>
          <a:ln>
            <a:solidFill>
              <a:schemeClr val="tx1"/>
            </a:solidFill>
          </a:ln>
        </p:spPr>
        <p:txBody>
          <a:bodyPr wrap="square" rtlCol="0">
            <a:spAutoFit/>
          </a:bodyPr>
          <a:lstStyle/>
          <a:p>
            <a:pPr algn="ctr"/>
            <a:r>
              <a:rPr lang="en-US" sz="1000" dirty="0"/>
              <a:t>C35</a:t>
            </a:r>
          </a:p>
        </p:txBody>
      </p:sp>
      <p:cxnSp>
        <p:nvCxnSpPr>
          <p:cNvPr id="110" name="Connector: Elbow 109">
            <a:extLst>
              <a:ext uri="{FF2B5EF4-FFF2-40B4-BE49-F238E27FC236}">
                <a16:creationId xmlns:a16="http://schemas.microsoft.com/office/drawing/2014/main" id="{1F6C320E-1043-41FC-B096-383BA030BF58}"/>
              </a:ext>
            </a:extLst>
          </p:cNvPr>
          <p:cNvCxnSpPr>
            <a:cxnSpLocks/>
          </p:cNvCxnSpPr>
          <p:nvPr/>
        </p:nvCxnSpPr>
        <p:spPr bwMode="auto">
          <a:xfrm rot="5400000">
            <a:off x="6508281" y="713457"/>
            <a:ext cx="261552" cy="3857455"/>
          </a:xfrm>
          <a:prstGeom prst="bentConnector3">
            <a:avLst>
              <a:gd name="adj1" fmla="val 50000"/>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11" name="Straight Arrow Connector 110">
            <a:extLst>
              <a:ext uri="{FF2B5EF4-FFF2-40B4-BE49-F238E27FC236}">
                <a16:creationId xmlns:a16="http://schemas.microsoft.com/office/drawing/2014/main" id="{41A4ECA7-7C80-4A29-AFE8-2908382E50CF}"/>
              </a:ext>
            </a:extLst>
          </p:cNvPr>
          <p:cNvCxnSpPr>
            <a:cxnSpLocks/>
          </p:cNvCxnSpPr>
          <p:nvPr/>
        </p:nvCxnSpPr>
        <p:spPr bwMode="auto">
          <a:xfrm>
            <a:off x="6189258" y="3398616"/>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12" name="Straight Arrow Connector 111">
            <a:extLst>
              <a:ext uri="{FF2B5EF4-FFF2-40B4-BE49-F238E27FC236}">
                <a16:creationId xmlns:a16="http://schemas.microsoft.com/office/drawing/2014/main" id="{623780E3-66EF-4B8A-94DF-017EC9C39AD3}"/>
              </a:ext>
            </a:extLst>
          </p:cNvPr>
          <p:cNvCxnSpPr>
            <a:cxnSpLocks/>
          </p:cNvCxnSpPr>
          <p:nvPr/>
        </p:nvCxnSpPr>
        <p:spPr bwMode="auto">
          <a:xfrm>
            <a:off x="6843473" y="3402525"/>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13" name="Straight Arrow Connector 112">
            <a:extLst>
              <a:ext uri="{FF2B5EF4-FFF2-40B4-BE49-F238E27FC236}">
                <a16:creationId xmlns:a16="http://schemas.microsoft.com/office/drawing/2014/main" id="{07DA809C-ADF0-4558-9DD7-FB7B4B88DE57}"/>
              </a:ext>
            </a:extLst>
          </p:cNvPr>
          <p:cNvCxnSpPr>
            <a:cxnSpLocks/>
          </p:cNvCxnSpPr>
          <p:nvPr/>
        </p:nvCxnSpPr>
        <p:spPr bwMode="auto">
          <a:xfrm>
            <a:off x="4929940" y="3398616"/>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a:extLst>
              <a:ext uri="{FF2B5EF4-FFF2-40B4-BE49-F238E27FC236}">
                <a16:creationId xmlns:a16="http://schemas.microsoft.com/office/drawing/2014/main" id="{B17D67A6-E6F6-460E-B1FA-F95F7B52D523}"/>
              </a:ext>
            </a:extLst>
          </p:cNvPr>
          <p:cNvCxnSpPr>
            <a:cxnSpLocks/>
          </p:cNvCxnSpPr>
          <p:nvPr/>
        </p:nvCxnSpPr>
        <p:spPr bwMode="auto">
          <a:xfrm>
            <a:off x="5550055" y="3398616"/>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a:extLst>
              <a:ext uri="{FF2B5EF4-FFF2-40B4-BE49-F238E27FC236}">
                <a16:creationId xmlns:a16="http://schemas.microsoft.com/office/drawing/2014/main" id="{5A8982FD-E007-4632-88B2-503783B6B659}"/>
              </a:ext>
            </a:extLst>
          </p:cNvPr>
          <p:cNvCxnSpPr>
            <a:cxnSpLocks/>
          </p:cNvCxnSpPr>
          <p:nvPr/>
        </p:nvCxnSpPr>
        <p:spPr bwMode="auto">
          <a:xfrm>
            <a:off x="7488960" y="3401644"/>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a:extLst>
              <a:ext uri="{FF2B5EF4-FFF2-40B4-BE49-F238E27FC236}">
                <a16:creationId xmlns:a16="http://schemas.microsoft.com/office/drawing/2014/main" id="{8D5B4807-E1CA-457B-BE85-3A215F853AB6}"/>
              </a:ext>
            </a:extLst>
          </p:cNvPr>
          <p:cNvCxnSpPr>
            <a:cxnSpLocks/>
          </p:cNvCxnSpPr>
          <p:nvPr/>
        </p:nvCxnSpPr>
        <p:spPr bwMode="auto">
          <a:xfrm>
            <a:off x="8137504" y="3401644"/>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17" name="TextBox 116">
            <a:extLst>
              <a:ext uri="{FF2B5EF4-FFF2-40B4-BE49-F238E27FC236}">
                <a16:creationId xmlns:a16="http://schemas.microsoft.com/office/drawing/2014/main" id="{D861FDF9-8441-4BCF-A080-54CB1A5FA96B}"/>
              </a:ext>
            </a:extLst>
          </p:cNvPr>
          <p:cNvSpPr txBox="1"/>
          <p:nvPr/>
        </p:nvSpPr>
        <p:spPr>
          <a:xfrm>
            <a:off x="4483641" y="3275506"/>
            <a:ext cx="424947" cy="253916"/>
          </a:xfrm>
          <a:prstGeom prst="rect">
            <a:avLst/>
          </a:prstGeom>
          <a:noFill/>
          <a:ln>
            <a:solidFill>
              <a:schemeClr val="tx1"/>
            </a:solidFill>
          </a:ln>
        </p:spPr>
        <p:txBody>
          <a:bodyPr wrap="square" rtlCol="0">
            <a:spAutoFit/>
          </a:bodyPr>
          <a:lstStyle/>
          <a:p>
            <a:pPr algn="ctr"/>
            <a:r>
              <a:rPr lang="en-US" sz="1000" dirty="0"/>
              <a:t>D1</a:t>
            </a:r>
          </a:p>
        </p:txBody>
      </p:sp>
      <p:sp>
        <p:nvSpPr>
          <p:cNvPr id="118" name="TextBox 117">
            <a:extLst>
              <a:ext uri="{FF2B5EF4-FFF2-40B4-BE49-F238E27FC236}">
                <a16:creationId xmlns:a16="http://schemas.microsoft.com/office/drawing/2014/main" id="{35B1191A-F144-4953-A1A8-A554A516F054}"/>
              </a:ext>
            </a:extLst>
          </p:cNvPr>
          <p:cNvSpPr txBox="1"/>
          <p:nvPr/>
        </p:nvSpPr>
        <p:spPr>
          <a:xfrm>
            <a:off x="5125108" y="3275506"/>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119" name="TextBox 118">
            <a:extLst>
              <a:ext uri="{FF2B5EF4-FFF2-40B4-BE49-F238E27FC236}">
                <a16:creationId xmlns:a16="http://schemas.microsoft.com/office/drawing/2014/main" id="{85A8650A-3601-45BD-B50A-B41FCB07E155}"/>
              </a:ext>
            </a:extLst>
          </p:cNvPr>
          <p:cNvSpPr txBox="1"/>
          <p:nvPr/>
        </p:nvSpPr>
        <p:spPr>
          <a:xfrm>
            <a:off x="5764311" y="3273322"/>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120" name="TextBox 119">
            <a:extLst>
              <a:ext uri="{FF2B5EF4-FFF2-40B4-BE49-F238E27FC236}">
                <a16:creationId xmlns:a16="http://schemas.microsoft.com/office/drawing/2014/main" id="{F7613A89-8D30-490D-ACB8-F72E8CDF77BB}"/>
              </a:ext>
            </a:extLst>
          </p:cNvPr>
          <p:cNvSpPr txBox="1"/>
          <p:nvPr/>
        </p:nvSpPr>
        <p:spPr>
          <a:xfrm>
            <a:off x="6404100" y="3268080"/>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121" name="TextBox 120">
            <a:extLst>
              <a:ext uri="{FF2B5EF4-FFF2-40B4-BE49-F238E27FC236}">
                <a16:creationId xmlns:a16="http://schemas.microsoft.com/office/drawing/2014/main" id="{71FCB0C7-9A1A-42A3-A1CA-FB7752CAB93C}"/>
              </a:ext>
            </a:extLst>
          </p:cNvPr>
          <p:cNvSpPr txBox="1"/>
          <p:nvPr/>
        </p:nvSpPr>
        <p:spPr>
          <a:xfrm>
            <a:off x="7043303" y="3262061"/>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122" name="TextBox 121">
            <a:extLst>
              <a:ext uri="{FF2B5EF4-FFF2-40B4-BE49-F238E27FC236}">
                <a16:creationId xmlns:a16="http://schemas.microsoft.com/office/drawing/2014/main" id="{D2D7BB1D-CFB1-4E27-BD80-72C9E4263C48}"/>
              </a:ext>
            </a:extLst>
          </p:cNvPr>
          <p:cNvSpPr txBox="1"/>
          <p:nvPr/>
        </p:nvSpPr>
        <p:spPr>
          <a:xfrm>
            <a:off x="7686855" y="3271658"/>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123" name="TextBox 122">
            <a:extLst>
              <a:ext uri="{FF2B5EF4-FFF2-40B4-BE49-F238E27FC236}">
                <a16:creationId xmlns:a16="http://schemas.microsoft.com/office/drawing/2014/main" id="{81CE1D91-4675-48D4-A899-FA07DE1DEB56}"/>
              </a:ext>
            </a:extLst>
          </p:cNvPr>
          <p:cNvSpPr txBox="1"/>
          <p:nvPr/>
        </p:nvSpPr>
        <p:spPr>
          <a:xfrm>
            <a:off x="8336101" y="3272198"/>
            <a:ext cx="424947" cy="253916"/>
          </a:xfrm>
          <a:prstGeom prst="rect">
            <a:avLst/>
          </a:prstGeom>
          <a:noFill/>
          <a:ln>
            <a:solidFill>
              <a:schemeClr val="tx1"/>
            </a:solidFill>
          </a:ln>
        </p:spPr>
        <p:txBody>
          <a:bodyPr wrap="square" rtlCol="0">
            <a:spAutoFit/>
          </a:bodyPr>
          <a:lstStyle/>
          <a:p>
            <a:pPr algn="ctr"/>
            <a:r>
              <a:rPr lang="en-US" sz="1000" dirty="0"/>
              <a:t>D33</a:t>
            </a:r>
          </a:p>
        </p:txBody>
      </p:sp>
      <p:cxnSp>
        <p:nvCxnSpPr>
          <p:cNvPr id="124" name="Connector: Elbow 123">
            <a:extLst>
              <a:ext uri="{FF2B5EF4-FFF2-40B4-BE49-F238E27FC236}">
                <a16:creationId xmlns:a16="http://schemas.microsoft.com/office/drawing/2014/main" id="{7B275093-8270-45EE-9374-4EDD5F9A0F71}"/>
              </a:ext>
            </a:extLst>
          </p:cNvPr>
          <p:cNvCxnSpPr>
            <a:cxnSpLocks/>
            <a:endCxn id="117" idx="0"/>
          </p:cNvCxnSpPr>
          <p:nvPr/>
        </p:nvCxnSpPr>
        <p:spPr bwMode="auto">
          <a:xfrm rot="5400000">
            <a:off x="6494067" y="1216003"/>
            <a:ext cx="261552" cy="3857455"/>
          </a:xfrm>
          <a:prstGeom prst="bentConnector3">
            <a:avLst>
              <a:gd name="adj1" fmla="val 50000"/>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25" name="Straight Arrow Connector 124">
            <a:extLst>
              <a:ext uri="{FF2B5EF4-FFF2-40B4-BE49-F238E27FC236}">
                <a16:creationId xmlns:a16="http://schemas.microsoft.com/office/drawing/2014/main" id="{3E5D917A-B05A-49A7-BE3D-F7DB41CEF3B3}"/>
              </a:ext>
            </a:extLst>
          </p:cNvPr>
          <p:cNvCxnSpPr>
            <a:cxnSpLocks/>
          </p:cNvCxnSpPr>
          <p:nvPr/>
        </p:nvCxnSpPr>
        <p:spPr bwMode="auto">
          <a:xfrm>
            <a:off x="6184263" y="3910776"/>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26" name="Straight Arrow Connector 125">
            <a:extLst>
              <a:ext uri="{FF2B5EF4-FFF2-40B4-BE49-F238E27FC236}">
                <a16:creationId xmlns:a16="http://schemas.microsoft.com/office/drawing/2014/main" id="{430D436B-703E-4D30-A360-6D0DBDA66AE0}"/>
              </a:ext>
            </a:extLst>
          </p:cNvPr>
          <p:cNvCxnSpPr>
            <a:cxnSpLocks/>
          </p:cNvCxnSpPr>
          <p:nvPr/>
        </p:nvCxnSpPr>
        <p:spPr bwMode="auto">
          <a:xfrm>
            <a:off x="6838478" y="3914685"/>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27" name="Straight Arrow Connector 126">
            <a:extLst>
              <a:ext uri="{FF2B5EF4-FFF2-40B4-BE49-F238E27FC236}">
                <a16:creationId xmlns:a16="http://schemas.microsoft.com/office/drawing/2014/main" id="{CE7EE320-4C01-48DE-9EFB-B032DD4220FB}"/>
              </a:ext>
            </a:extLst>
          </p:cNvPr>
          <p:cNvCxnSpPr>
            <a:cxnSpLocks/>
          </p:cNvCxnSpPr>
          <p:nvPr/>
        </p:nvCxnSpPr>
        <p:spPr bwMode="auto">
          <a:xfrm>
            <a:off x="4924945" y="3910776"/>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28" name="Straight Arrow Connector 127">
            <a:extLst>
              <a:ext uri="{FF2B5EF4-FFF2-40B4-BE49-F238E27FC236}">
                <a16:creationId xmlns:a16="http://schemas.microsoft.com/office/drawing/2014/main" id="{7CF5017F-6A40-4704-AD7D-0F8ADAD0F43C}"/>
              </a:ext>
            </a:extLst>
          </p:cNvPr>
          <p:cNvCxnSpPr>
            <a:cxnSpLocks/>
          </p:cNvCxnSpPr>
          <p:nvPr/>
        </p:nvCxnSpPr>
        <p:spPr bwMode="auto">
          <a:xfrm>
            <a:off x="5545060" y="3910776"/>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29" name="Straight Arrow Connector 128">
            <a:extLst>
              <a:ext uri="{FF2B5EF4-FFF2-40B4-BE49-F238E27FC236}">
                <a16:creationId xmlns:a16="http://schemas.microsoft.com/office/drawing/2014/main" id="{8776F502-CC78-4B31-A3C2-CB85057B77F3}"/>
              </a:ext>
            </a:extLst>
          </p:cNvPr>
          <p:cNvCxnSpPr>
            <a:cxnSpLocks/>
          </p:cNvCxnSpPr>
          <p:nvPr/>
        </p:nvCxnSpPr>
        <p:spPr bwMode="auto">
          <a:xfrm>
            <a:off x="7483965" y="3913804"/>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30" name="Straight Arrow Connector 129">
            <a:extLst>
              <a:ext uri="{FF2B5EF4-FFF2-40B4-BE49-F238E27FC236}">
                <a16:creationId xmlns:a16="http://schemas.microsoft.com/office/drawing/2014/main" id="{8526A5EE-B78C-4C71-982F-08E5971E167E}"/>
              </a:ext>
            </a:extLst>
          </p:cNvPr>
          <p:cNvCxnSpPr>
            <a:cxnSpLocks/>
          </p:cNvCxnSpPr>
          <p:nvPr/>
        </p:nvCxnSpPr>
        <p:spPr bwMode="auto">
          <a:xfrm>
            <a:off x="8132509" y="3913804"/>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31" name="TextBox 130">
            <a:extLst>
              <a:ext uri="{FF2B5EF4-FFF2-40B4-BE49-F238E27FC236}">
                <a16:creationId xmlns:a16="http://schemas.microsoft.com/office/drawing/2014/main" id="{D0099E5C-0A24-40C9-A7CA-FCBF02659047}"/>
              </a:ext>
            </a:extLst>
          </p:cNvPr>
          <p:cNvSpPr txBox="1"/>
          <p:nvPr/>
        </p:nvSpPr>
        <p:spPr>
          <a:xfrm>
            <a:off x="4478646" y="3787666"/>
            <a:ext cx="424947" cy="253916"/>
          </a:xfrm>
          <a:prstGeom prst="rect">
            <a:avLst/>
          </a:prstGeom>
          <a:noFill/>
          <a:ln>
            <a:solidFill>
              <a:schemeClr val="tx1"/>
            </a:solidFill>
          </a:ln>
        </p:spPr>
        <p:txBody>
          <a:bodyPr wrap="square" rtlCol="0">
            <a:spAutoFit/>
          </a:bodyPr>
          <a:lstStyle/>
          <a:p>
            <a:pPr algn="ctr"/>
            <a:r>
              <a:rPr lang="en-US" sz="1000" dirty="0"/>
              <a:t>E1</a:t>
            </a:r>
          </a:p>
        </p:txBody>
      </p:sp>
      <p:sp>
        <p:nvSpPr>
          <p:cNvPr id="132" name="TextBox 131">
            <a:extLst>
              <a:ext uri="{FF2B5EF4-FFF2-40B4-BE49-F238E27FC236}">
                <a16:creationId xmlns:a16="http://schemas.microsoft.com/office/drawing/2014/main" id="{273E02EC-C825-4BA3-8555-090BC73124E7}"/>
              </a:ext>
            </a:extLst>
          </p:cNvPr>
          <p:cNvSpPr txBox="1"/>
          <p:nvPr/>
        </p:nvSpPr>
        <p:spPr>
          <a:xfrm>
            <a:off x="5120113" y="3787666"/>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133" name="TextBox 132">
            <a:extLst>
              <a:ext uri="{FF2B5EF4-FFF2-40B4-BE49-F238E27FC236}">
                <a16:creationId xmlns:a16="http://schemas.microsoft.com/office/drawing/2014/main" id="{12A67D3D-57EC-45CB-B00D-4B355CB84D06}"/>
              </a:ext>
            </a:extLst>
          </p:cNvPr>
          <p:cNvSpPr txBox="1"/>
          <p:nvPr/>
        </p:nvSpPr>
        <p:spPr>
          <a:xfrm>
            <a:off x="5759316" y="3785482"/>
            <a:ext cx="424947" cy="246221"/>
          </a:xfrm>
          <a:prstGeom prst="rect">
            <a:avLst/>
          </a:prstGeom>
          <a:noFill/>
          <a:ln>
            <a:solidFill>
              <a:schemeClr val="tx1"/>
            </a:solidFill>
          </a:ln>
        </p:spPr>
        <p:txBody>
          <a:bodyPr wrap="square" rtlCol="0">
            <a:spAutoFit/>
          </a:bodyPr>
          <a:lstStyle/>
          <a:p>
            <a:pPr algn="ctr"/>
            <a:r>
              <a:rPr lang="en-US" sz="1000" dirty="0"/>
              <a:t>…</a:t>
            </a:r>
          </a:p>
        </p:txBody>
      </p:sp>
      <p:sp>
        <p:nvSpPr>
          <p:cNvPr id="134" name="TextBox 133">
            <a:extLst>
              <a:ext uri="{FF2B5EF4-FFF2-40B4-BE49-F238E27FC236}">
                <a16:creationId xmlns:a16="http://schemas.microsoft.com/office/drawing/2014/main" id="{6BD81100-F792-406C-883D-5B51D8A491F2}"/>
              </a:ext>
            </a:extLst>
          </p:cNvPr>
          <p:cNvSpPr txBox="1"/>
          <p:nvPr/>
        </p:nvSpPr>
        <p:spPr>
          <a:xfrm>
            <a:off x="6399105" y="3780240"/>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135" name="TextBox 134">
            <a:extLst>
              <a:ext uri="{FF2B5EF4-FFF2-40B4-BE49-F238E27FC236}">
                <a16:creationId xmlns:a16="http://schemas.microsoft.com/office/drawing/2014/main" id="{E464234B-D9AB-4D49-AA70-C8301A454242}"/>
              </a:ext>
            </a:extLst>
          </p:cNvPr>
          <p:cNvSpPr txBox="1"/>
          <p:nvPr/>
        </p:nvSpPr>
        <p:spPr>
          <a:xfrm>
            <a:off x="7038308" y="3774221"/>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136" name="TextBox 135">
            <a:extLst>
              <a:ext uri="{FF2B5EF4-FFF2-40B4-BE49-F238E27FC236}">
                <a16:creationId xmlns:a16="http://schemas.microsoft.com/office/drawing/2014/main" id="{135E627E-19C6-4C47-AB9F-FFC31DDF5433}"/>
              </a:ext>
            </a:extLst>
          </p:cNvPr>
          <p:cNvSpPr txBox="1"/>
          <p:nvPr/>
        </p:nvSpPr>
        <p:spPr>
          <a:xfrm>
            <a:off x="7681860" y="3783818"/>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137" name="TextBox 136">
            <a:extLst>
              <a:ext uri="{FF2B5EF4-FFF2-40B4-BE49-F238E27FC236}">
                <a16:creationId xmlns:a16="http://schemas.microsoft.com/office/drawing/2014/main" id="{26F4B659-5676-49B2-BBA3-411B4B6ECF67}"/>
              </a:ext>
            </a:extLst>
          </p:cNvPr>
          <p:cNvSpPr txBox="1"/>
          <p:nvPr/>
        </p:nvSpPr>
        <p:spPr>
          <a:xfrm>
            <a:off x="8331106" y="3784358"/>
            <a:ext cx="424947" cy="253916"/>
          </a:xfrm>
          <a:prstGeom prst="rect">
            <a:avLst/>
          </a:prstGeom>
          <a:noFill/>
          <a:ln>
            <a:solidFill>
              <a:schemeClr val="tx1"/>
            </a:solidFill>
          </a:ln>
        </p:spPr>
        <p:txBody>
          <a:bodyPr wrap="square" rtlCol="0">
            <a:spAutoFit/>
          </a:bodyPr>
          <a:lstStyle/>
          <a:p>
            <a:pPr algn="ctr"/>
            <a:r>
              <a:rPr lang="en-US" sz="1000" dirty="0"/>
              <a:t>E29</a:t>
            </a:r>
          </a:p>
        </p:txBody>
      </p:sp>
      <p:cxnSp>
        <p:nvCxnSpPr>
          <p:cNvPr id="138" name="Connector: Elbow 137">
            <a:extLst>
              <a:ext uri="{FF2B5EF4-FFF2-40B4-BE49-F238E27FC236}">
                <a16:creationId xmlns:a16="http://schemas.microsoft.com/office/drawing/2014/main" id="{B4D7E20C-4216-44B0-9AA3-C57223D8CD6F}"/>
              </a:ext>
            </a:extLst>
          </p:cNvPr>
          <p:cNvCxnSpPr>
            <a:cxnSpLocks/>
          </p:cNvCxnSpPr>
          <p:nvPr/>
        </p:nvCxnSpPr>
        <p:spPr bwMode="auto">
          <a:xfrm rot="5400000">
            <a:off x="6480801" y="1735282"/>
            <a:ext cx="261552" cy="3857455"/>
          </a:xfrm>
          <a:prstGeom prst="bentConnector3">
            <a:avLst>
              <a:gd name="adj1" fmla="val 50000"/>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a:extLst>
              <a:ext uri="{FF2B5EF4-FFF2-40B4-BE49-F238E27FC236}">
                <a16:creationId xmlns:a16="http://schemas.microsoft.com/office/drawing/2014/main" id="{706331C9-3A79-4479-9FB4-99240AE24B65}"/>
              </a:ext>
            </a:extLst>
          </p:cNvPr>
          <p:cNvCxnSpPr>
            <a:cxnSpLocks/>
          </p:cNvCxnSpPr>
          <p:nvPr/>
        </p:nvCxnSpPr>
        <p:spPr bwMode="auto">
          <a:xfrm>
            <a:off x="6189596" y="4408464"/>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92">
            <a:extLst>
              <a:ext uri="{FF2B5EF4-FFF2-40B4-BE49-F238E27FC236}">
                <a16:creationId xmlns:a16="http://schemas.microsoft.com/office/drawing/2014/main" id="{CD9CEDA7-A961-4CE3-9A30-FF967A916259}"/>
              </a:ext>
            </a:extLst>
          </p:cNvPr>
          <p:cNvCxnSpPr>
            <a:cxnSpLocks/>
          </p:cNvCxnSpPr>
          <p:nvPr/>
        </p:nvCxnSpPr>
        <p:spPr bwMode="auto">
          <a:xfrm>
            <a:off x="6843811" y="4412373"/>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93">
            <a:extLst>
              <a:ext uri="{FF2B5EF4-FFF2-40B4-BE49-F238E27FC236}">
                <a16:creationId xmlns:a16="http://schemas.microsoft.com/office/drawing/2014/main" id="{025BFE9F-2A2D-4087-958D-D583CE169950}"/>
              </a:ext>
            </a:extLst>
          </p:cNvPr>
          <p:cNvCxnSpPr>
            <a:cxnSpLocks/>
          </p:cNvCxnSpPr>
          <p:nvPr/>
        </p:nvCxnSpPr>
        <p:spPr bwMode="auto">
          <a:xfrm>
            <a:off x="4930278" y="4408464"/>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8" name="Straight Arrow Connector 107">
            <a:extLst>
              <a:ext uri="{FF2B5EF4-FFF2-40B4-BE49-F238E27FC236}">
                <a16:creationId xmlns:a16="http://schemas.microsoft.com/office/drawing/2014/main" id="{33BEBB8F-5C34-45AC-A2F4-3817E7FD59D2}"/>
              </a:ext>
            </a:extLst>
          </p:cNvPr>
          <p:cNvCxnSpPr>
            <a:cxnSpLocks/>
          </p:cNvCxnSpPr>
          <p:nvPr/>
        </p:nvCxnSpPr>
        <p:spPr bwMode="auto">
          <a:xfrm>
            <a:off x="5550393" y="4408464"/>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9" name="Straight Arrow Connector 108">
            <a:extLst>
              <a:ext uri="{FF2B5EF4-FFF2-40B4-BE49-F238E27FC236}">
                <a16:creationId xmlns:a16="http://schemas.microsoft.com/office/drawing/2014/main" id="{948E92BF-843E-489C-97B5-7915269C03C6}"/>
              </a:ext>
            </a:extLst>
          </p:cNvPr>
          <p:cNvCxnSpPr>
            <a:cxnSpLocks/>
          </p:cNvCxnSpPr>
          <p:nvPr/>
        </p:nvCxnSpPr>
        <p:spPr bwMode="auto">
          <a:xfrm>
            <a:off x="7489298" y="4411492"/>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39" name="Straight Arrow Connector 138">
            <a:extLst>
              <a:ext uri="{FF2B5EF4-FFF2-40B4-BE49-F238E27FC236}">
                <a16:creationId xmlns:a16="http://schemas.microsoft.com/office/drawing/2014/main" id="{20F4387D-B662-4B2E-9E5D-5F0E5236FDB4}"/>
              </a:ext>
            </a:extLst>
          </p:cNvPr>
          <p:cNvCxnSpPr>
            <a:cxnSpLocks/>
          </p:cNvCxnSpPr>
          <p:nvPr/>
        </p:nvCxnSpPr>
        <p:spPr bwMode="auto">
          <a:xfrm>
            <a:off x="8137842" y="4411492"/>
            <a:ext cx="198597"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40" name="TextBox 139">
            <a:extLst>
              <a:ext uri="{FF2B5EF4-FFF2-40B4-BE49-F238E27FC236}">
                <a16:creationId xmlns:a16="http://schemas.microsoft.com/office/drawing/2014/main" id="{84F7CB3C-A605-4515-9888-90B18AF55DE6}"/>
              </a:ext>
            </a:extLst>
          </p:cNvPr>
          <p:cNvSpPr txBox="1"/>
          <p:nvPr/>
        </p:nvSpPr>
        <p:spPr>
          <a:xfrm>
            <a:off x="4483979" y="4285354"/>
            <a:ext cx="424947" cy="253916"/>
          </a:xfrm>
          <a:prstGeom prst="rect">
            <a:avLst/>
          </a:prstGeom>
          <a:noFill/>
          <a:ln>
            <a:solidFill>
              <a:schemeClr val="tx1"/>
            </a:solidFill>
          </a:ln>
        </p:spPr>
        <p:txBody>
          <a:bodyPr wrap="square" rtlCol="0">
            <a:spAutoFit/>
          </a:bodyPr>
          <a:lstStyle/>
          <a:p>
            <a:pPr algn="ctr"/>
            <a:r>
              <a:rPr lang="en-US" sz="1000" dirty="0"/>
              <a:t>F1</a:t>
            </a:r>
          </a:p>
        </p:txBody>
      </p:sp>
      <p:sp>
        <p:nvSpPr>
          <p:cNvPr id="141" name="TextBox 140">
            <a:extLst>
              <a:ext uri="{FF2B5EF4-FFF2-40B4-BE49-F238E27FC236}">
                <a16:creationId xmlns:a16="http://schemas.microsoft.com/office/drawing/2014/main" id="{DEE9AB12-6116-4635-B707-65F3EDED981E}"/>
              </a:ext>
            </a:extLst>
          </p:cNvPr>
          <p:cNvSpPr txBox="1"/>
          <p:nvPr/>
        </p:nvSpPr>
        <p:spPr>
          <a:xfrm>
            <a:off x="5125446" y="4285354"/>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142" name="TextBox 141">
            <a:extLst>
              <a:ext uri="{FF2B5EF4-FFF2-40B4-BE49-F238E27FC236}">
                <a16:creationId xmlns:a16="http://schemas.microsoft.com/office/drawing/2014/main" id="{5830B41B-B80D-403B-996A-CD7B4B8D65F8}"/>
              </a:ext>
            </a:extLst>
          </p:cNvPr>
          <p:cNvSpPr txBox="1"/>
          <p:nvPr/>
        </p:nvSpPr>
        <p:spPr>
          <a:xfrm>
            <a:off x="5764649" y="4283170"/>
            <a:ext cx="424947" cy="246221"/>
          </a:xfrm>
          <a:prstGeom prst="rect">
            <a:avLst/>
          </a:prstGeom>
          <a:noFill/>
          <a:ln>
            <a:solidFill>
              <a:schemeClr val="tx1"/>
            </a:solidFill>
          </a:ln>
        </p:spPr>
        <p:txBody>
          <a:bodyPr wrap="square" rtlCol="0">
            <a:spAutoFit/>
          </a:bodyPr>
          <a:lstStyle/>
          <a:p>
            <a:pPr algn="ctr"/>
            <a:r>
              <a:rPr lang="en-US" sz="1000" dirty="0"/>
              <a:t>…</a:t>
            </a:r>
          </a:p>
        </p:txBody>
      </p:sp>
      <p:sp>
        <p:nvSpPr>
          <p:cNvPr id="143" name="TextBox 142">
            <a:extLst>
              <a:ext uri="{FF2B5EF4-FFF2-40B4-BE49-F238E27FC236}">
                <a16:creationId xmlns:a16="http://schemas.microsoft.com/office/drawing/2014/main" id="{CCDFECCE-BDE2-4E6D-AAAE-47DE6E3DFE60}"/>
              </a:ext>
            </a:extLst>
          </p:cNvPr>
          <p:cNvSpPr txBox="1"/>
          <p:nvPr/>
        </p:nvSpPr>
        <p:spPr>
          <a:xfrm>
            <a:off x="6404438" y="4277928"/>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144" name="TextBox 143">
            <a:extLst>
              <a:ext uri="{FF2B5EF4-FFF2-40B4-BE49-F238E27FC236}">
                <a16:creationId xmlns:a16="http://schemas.microsoft.com/office/drawing/2014/main" id="{9A07C4D7-ED3B-4781-B7A9-33D969238D83}"/>
              </a:ext>
            </a:extLst>
          </p:cNvPr>
          <p:cNvSpPr txBox="1"/>
          <p:nvPr/>
        </p:nvSpPr>
        <p:spPr>
          <a:xfrm>
            <a:off x="7043641" y="4271909"/>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145" name="TextBox 144">
            <a:extLst>
              <a:ext uri="{FF2B5EF4-FFF2-40B4-BE49-F238E27FC236}">
                <a16:creationId xmlns:a16="http://schemas.microsoft.com/office/drawing/2014/main" id="{38B61AC3-E05F-46E7-9E33-34EAD55E4840}"/>
              </a:ext>
            </a:extLst>
          </p:cNvPr>
          <p:cNvSpPr txBox="1"/>
          <p:nvPr/>
        </p:nvSpPr>
        <p:spPr>
          <a:xfrm>
            <a:off x="7687193" y="4281506"/>
            <a:ext cx="424947" cy="253916"/>
          </a:xfrm>
          <a:prstGeom prst="rect">
            <a:avLst/>
          </a:prstGeom>
          <a:noFill/>
          <a:ln>
            <a:solidFill>
              <a:schemeClr val="tx1"/>
            </a:solidFill>
          </a:ln>
        </p:spPr>
        <p:txBody>
          <a:bodyPr wrap="square" rtlCol="0">
            <a:spAutoFit/>
          </a:bodyPr>
          <a:lstStyle/>
          <a:p>
            <a:pPr algn="ctr"/>
            <a:r>
              <a:rPr lang="en-US" sz="1000" dirty="0"/>
              <a:t>…</a:t>
            </a:r>
          </a:p>
        </p:txBody>
      </p:sp>
      <p:sp>
        <p:nvSpPr>
          <p:cNvPr id="146" name="TextBox 145">
            <a:extLst>
              <a:ext uri="{FF2B5EF4-FFF2-40B4-BE49-F238E27FC236}">
                <a16:creationId xmlns:a16="http://schemas.microsoft.com/office/drawing/2014/main" id="{4EE0ACF0-91EF-4309-A4B0-C44E73725DCA}"/>
              </a:ext>
            </a:extLst>
          </p:cNvPr>
          <p:cNvSpPr txBox="1"/>
          <p:nvPr/>
        </p:nvSpPr>
        <p:spPr>
          <a:xfrm>
            <a:off x="8336439" y="4282046"/>
            <a:ext cx="424947" cy="253916"/>
          </a:xfrm>
          <a:prstGeom prst="rect">
            <a:avLst/>
          </a:prstGeom>
          <a:noFill/>
          <a:ln>
            <a:solidFill>
              <a:schemeClr val="tx1"/>
            </a:solidFill>
          </a:ln>
        </p:spPr>
        <p:txBody>
          <a:bodyPr wrap="square" rtlCol="0">
            <a:spAutoFit/>
          </a:bodyPr>
          <a:lstStyle/>
          <a:p>
            <a:pPr algn="ctr"/>
            <a:r>
              <a:rPr lang="en-US" sz="1000" dirty="0"/>
              <a:t>F15</a:t>
            </a:r>
          </a:p>
        </p:txBody>
      </p:sp>
      <p:cxnSp>
        <p:nvCxnSpPr>
          <p:cNvPr id="147" name="Connector: Elbow 146">
            <a:extLst>
              <a:ext uri="{FF2B5EF4-FFF2-40B4-BE49-F238E27FC236}">
                <a16:creationId xmlns:a16="http://schemas.microsoft.com/office/drawing/2014/main" id="{E779E94F-0C43-4B12-93E0-76D027464724}"/>
              </a:ext>
            </a:extLst>
          </p:cNvPr>
          <p:cNvCxnSpPr>
            <a:cxnSpLocks/>
          </p:cNvCxnSpPr>
          <p:nvPr/>
        </p:nvCxnSpPr>
        <p:spPr bwMode="auto">
          <a:xfrm rot="5400000">
            <a:off x="6486134" y="2232970"/>
            <a:ext cx="261552" cy="3857455"/>
          </a:xfrm>
          <a:prstGeom prst="bentConnector3">
            <a:avLst>
              <a:gd name="adj1" fmla="val 50000"/>
            </a:avLst>
          </a:prstGeom>
          <a:ln>
            <a:headEnd type="non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4762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anim calcmode="lin" valueType="num">
                                      <p:cBhvr>
                                        <p:cTn id="28" dur="1000" fill="hold"/>
                                        <p:tgtEl>
                                          <p:spTgt spid="38"/>
                                        </p:tgtEl>
                                        <p:attrNameLst>
                                          <p:attrName>ppt_x</p:attrName>
                                        </p:attrNameLst>
                                      </p:cBhvr>
                                      <p:tavLst>
                                        <p:tav tm="0">
                                          <p:val>
                                            <p:strVal val="#ppt_x"/>
                                          </p:val>
                                        </p:tav>
                                        <p:tav tm="100000">
                                          <p:val>
                                            <p:strVal val="#ppt_x"/>
                                          </p:val>
                                        </p:tav>
                                      </p:tavLst>
                                    </p:anim>
                                    <p:anim calcmode="lin" valueType="num">
                                      <p:cBhvr>
                                        <p:cTn id="29" dur="1000" fill="hold"/>
                                        <p:tgtEl>
                                          <p:spTgt spid="3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1000"/>
                                        <p:tgtEl>
                                          <p:spTgt spid="72"/>
                                        </p:tgtEl>
                                      </p:cBhvr>
                                    </p:animEffect>
                                    <p:anim calcmode="lin" valueType="num">
                                      <p:cBhvr>
                                        <p:cTn id="43" dur="1000" fill="hold"/>
                                        <p:tgtEl>
                                          <p:spTgt spid="72"/>
                                        </p:tgtEl>
                                        <p:attrNameLst>
                                          <p:attrName>ppt_x</p:attrName>
                                        </p:attrNameLst>
                                      </p:cBhvr>
                                      <p:tavLst>
                                        <p:tav tm="0">
                                          <p:val>
                                            <p:strVal val="#ppt_x"/>
                                          </p:val>
                                        </p:tav>
                                        <p:tav tm="100000">
                                          <p:val>
                                            <p:strVal val="#ppt_x"/>
                                          </p:val>
                                        </p:tav>
                                      </p:tavLst>
                                    </p:anim>
                                    <p:anim calcmode="lin" valueType="num">
                                      <p:cBhvr>
                                        <p:cTn id="44" dur="1000" fill="hold"/>
                                        <p:tgtEl>
                                          <p:spTgt spid="7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fade">
                                      <p:cBhvr>
                                        <p:cTn id="62" dur="1000"/>
                                        <p:tgtEl>
                                          <p:spTgt spid="76"/>
                                        </p:tgtEl>
                                      </p:cBhvr>
                                    </p:animEffect>
                                    <p:anim calcmode="lin" valueType="num">
                                      <p:cBhvr>
                                        <p:cTn id="63" dur="1000" fill="hold"/>
                                        <p:tgtEl>
                                          <p:spTgt spid="76"/>
                                        </p:tgtEl>
                                        <p:attrNameLst>
                                          <p:attrName>ppt_x</p:attrName>
                                        </p:attrNameLst>
                                      </p:cBhvr>
                                      <p:tavLst>
                                        <p:tav tm="0">
                                          <p:val>
                                            <p:strVal val="#ppt_x"/>
                                          </p:val>
                                        </p:tav>
                                        <p:tav tm="100000">
                                          <p:val>
                                            <p:strVal val="#ppt_x"/>
                                          </p:val>
                                        </p:tav>
                                      </p:tavLst>
                                    </p:anim>
                                    <p:anim calcmode="lin" valueType="num">
                                      <p:cBhvr>
                                        <p:cTn id="64" dur="1000" fill="hold"/>
                                        <p:tgtEl>
                                          <p:spTgt spid="7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fade">
                                      <p:cBhvr>
                                        <p:cTn id="67" dur="1000"/>
                                        <p:tgtEl>
                                          <p:spTgt spid="77"/>
                                        </p:tgtEl>
                                      </p:cBhvr>
                                    </p:animEffect>
                                    <p:anim calcmode="lin" valueType="num">
                                      <p:cBhvr>
                                        <p:cTn id="68" dur="1000" fill="hold"/>
                                        <p:tgtEl>
                                          <p:spTgt spid="77"/>
                                        </p:tgtEl>
                                        <p:attrNameLst>
                                          <p:attrName>ppt_x</p:attrName>
                                        </p:attrNameLst>
                                      </p:cBhvr>
                                      <p:tavLst>
                                        <p:tav tm="0">
                                          <p:val>
                                            <p:strVal val="#ppt_x"/>
                                          </p:val>
                                        </p:tav>
                                        <p:tav tm="100000">
                                          <p:val>
                                            <p:strVal val="#ppt_x"/>
                                          </p:val>
                                        </p:tav>
                                      </p:tavLst>
                                    </p:anim>
                                    <p:anim calcmode="lin" valueType="num">
                                      <p:cBhvr>
                                        <p:cTn id="69" dur="1000" fill="hold"/>
                                        <p:tgtEl>
                                          <p:spTgt spid="77"/>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78"/>
                                        </p:tgtEl>
                                        <p:attrNameLst>
                                          <p:attrName>style.visibility</p:attrName>
                                        </p:attrNameLst>
                                      </p:cBhvr>
                                      <p:to>
                                        <p:strVal val="visible"/>
                                      </p:to>
                                    </p:set>
                                    <p:animEffect transition="in" filter="fade">
                                      <p:cBhvr>
                                        <p:cTn id="72" dur="1000"/>
                                        <p:tgtEl>
                                          <p:spTgt spid="78"/>
                                        </p:tgtEl>
                                      </p:cBhvr>
                                    </p:animEffect>
                                    <p:anim calcmode="lin" valueType="num">
                                      <p:cBhvr>
                                        <p:cTn id="73" dur="1000" fill="hold"/>
                                        <p:tgtEl>
                                          <p:spTgt spid="78"/>
                                        </p:tgtEl>
                                        <p:attrNameLst>
                                          <p:attrName>ppt_x</p:attrName>
                                        </p:attrNameLst>
                                      </p:cBhvr>
                                      <p:tavLst>
                                        <p:tav tm="0">
                                          <p:val>
                                            <p:strVal val="#ppt_x"/>
                                          </p:val>
                                        </p:tav>
                                        <p:tav tm="100000">
                                          <p:val>
                                            <p:strVal val="#ppt_x"/>
                                          </p:val>
                                        </p:tav>
                                      </p:tavLst>
                                    </p:anim>
                                    <p:anim calcmode="lin" valueType="num">
                                      <p:cBhvr>
                                        <p:cTn id="74" dur="1000" fill="hold"/>
                                        <p:tgtEl>
                                          <p:spTgt spid="7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80"/>
                                        </p:tgtEl>
                                        <p:attrNameLst>
                                          <p:attrName>style.visibility</p:attrName>
                                        </p:attrNameLst>
                                      </p:cBhvr>
                                      <p:to>
                                        <p:strVal val="visible"/>
                                      </p:to>
                                    </p:set>
                                    <p:animEffect transition="in" filter="fade">
                                      <p:cBhvr>
                                        <p:cTn id="82" dur="1000"/>
                                        <p:tgtEl>
                                          <p:spTgt spid="80"/>
                                        </p:tgtEl>
                                      </p:cBhvr>
                                    </p:animEffect>
                                    <p:anim calcmode="lin" valueType="num">
                                      <p:cBhvr>
                                        <p:cTn id="83" dur="1000" fill="hold"/>
                                        <p:tgtEl>
                                          <p:spTgt spid="80"/>
                                        </p:tgtEl>
                                        <p:attrNameLst>
                                          <p:attrName>ppt_x</p:attrName>
                                        </p:attrNameLst>
                                      </p:cBhvr>
                                      <p:tavLst>
                                        <p:tav tm="0">
                                          <p:val>
                                            <p:strVal val="#ppt_x"/>
                                          </p:val>
                                        </p:tav>
                                        <p:tav tm="100000">
                                          <p:val>
                                            <p:strVal val="#ppt_x"/>
                                          </p:val>
                                        </p:tav>
                                      </p:tavLst>
                                    </p:anim>
                                    <p:anim calcmode="lin" valueType="num">
                                      <p:cBhvr>
                                        <p:cTn id="84" dur="1000" fill="hold"/>
                                        <p:tgtEl>
                                          <p:spTgt spid="80"/>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81"/>
                                        </p:tgtEl>
                                        <p:attrNameLst>
                                          <p:attrName>style.visibility</p:attrName>
                                        </p:attrNameLst>
                                      </p:cBhvr>
                                      <p:to>
                                        <p:strVal val="visible"/>
                                      </p:to>
                                    </p:set>
                                    <p:animEffect transition="in" filter="fade">
                                      <p:cBhvr>
                                        <p:cTn id="87" dur="1000"/>
                                        <p:tgtEl>
                                          <p:spTgt spid="81"/>
                                        </p:tgtEl>
                                      </p:cBhvr>
                                    </p:animEffect>
                                    <p:anim calcmode="lin" valueType="num">
                                      <p:cBhvr>
                                        <p:cTn id="88" dur="1000" fill="hold"/>
                                        <p:tgtEl>
                                          <p:spTgt spid="81"/>
                                        </p:tgtEl>
                                        <p:attrNameLst>
                                          <p:attrName>ppt_x</p:attrName>
                                        </p:attrNameLst>
                                      </p:cBhvr>
                                      <p:tavLst>
                                        <p:tav tm="0">
                                          <p:val>
                                            <p:strVal val="#ppt_x"/>
                                          </p:val>
                                        </p:tav>
                                        <p:tav tm="100000">
                                          <p:val>
                                            <p:strVal val="#ppt_x"/>
                                          </p:val>
                                        </p:tav>
                                      </p:tavLst>
                                    </p:anim>
                                    <p:anim calcmode="lin" valueType="num">
                                      <p:cBhvr>
                                        <p:cTn id="89" dur="1000" fill="hold"/>
                                        <p:tgtEl>
                                          <p:spTgt spid="81"/>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82"/>
                                        </p:tgtEl>
                                        <p:attrNameLst>
                                          <p:attrName>style.visibility</p:attrName>
                                        </p:attrNameLst>
                                      </p:cBhvr>
                                      <p:to>
                                        <p:strVal val="visible"/>
                                      </p:to>
                                    </p:set>
                                    <p:animEffect transition="in" filter="fade">
                                      <p:cBhvr>
                                        <p:cTn id="92" dur="1000"/>
                                        <p:tgtEl>
                                          <p:spTgt spid="82"/>
                                        </p:tgtEl>
                                      </p:cBhvr>
                                    </p:animEffect>
                                    <p:anim calcmode="lin" valueType="num">
                                      <p:cBhvr>
                                        <p:cTn id="93" dur="1000" fill="hold"/>
                                        <p:tgtEl>
                                          <p:spTgt spid="82"/>
                                        </p:tgtEl>
                                        <p:attrNameLst>
                                          <p:attrName>ppt_x</p:attrName>
                                        </p:attrNameLst>
                                      </p:cBhvr>
                                      <p:tavLst>
                                        <p:tav tm="0">
                                          <p:val>
                                            <p:strVal val="#ppt_x"/>
                                          </p:val>
                                        </p:tav>
                                        <p:tav tm="100000">
                                          <p:val>
                                            <p:strVal val="#ppt_x"/>
                                          </p:val>
                                        </p:tav>
                                      </p:tavLst>
                                    </p:anim>
                                    <p:anim calcmode="lin" valueType="num">
                                      <p:cBhvr>
                                        <p:cTn id="94" dur="1000" fill="hold"/>
                                        <p:tgtEl>
                                          <p:spTgt spid="82"/>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83"/>
                                        </p:tgtEl>
                                        <p:attrNameLst>
                                          <p:attrName>style.visibility</p:attrName>
                                        </p:attrNameLst>
                                      </p:cBhvr>
                                      <p:to>
                                        <p:strVal val="visible"/>
                                      </p:to>
                                    </p:set>
                                    <p:animEffect transition="in" filter="fade">
                                      <p:cBhvr>
                                        <p:cTn id="97" dur="1000"/>
                                        <p:tgtEl>
                                          <p:spTgt spid="83"/>
                                        </p:tgtEl>
                                      </p:cBhvr>
                                    </p:animEffect>
                                    <p:anim calcmode="lin" valueType="num">
                                      <p:cBhvr>
                                        <p:cTn id="98" dur="1000" fill="hold"/>
                                        <p:tgtEl>
                                          <p:spTgt spid="83"/>
                                        </p:tgtEl>
                                        <p:attrNameLst>
                                          <p:attrName>ppt_x</p:attrName>
                                        </p:attrNameLst>
                                      </p:cBhvr>
                                      <p:tavLst>
                                        <p:tav tm="0">
                                          <p:val>
                                            <p:strVal val="#ppt_x"/>
                                          </p:val>
                                        </p:tav>
                                        <p:tav tm="100000">
                                          <p:val>
                                            <p:strVal val="#ppt_x"/>
                                          </p:val>
                                        </p:tav>
                                      </p:tavLst>
                                    </p:anim>
                                    <p:anim calcmode="lin" valueType="num">
                                      <p:cBhvr>
                                        <p:cTn id="99" dur="1000" fill="hold"/>
                                        <p:tgtEl>
                                          <p:spTgt spid="83"/>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84"/>
                                        </p:tgtEl>
                                        <p:attrNameLst>
                                          <p:attrName>style.visibility</p:attrName>
                                        </p:attrNameLst>
                                      </p:cBhvr>
                                      <p:to>
                                        <p:strVal val="visible"/>
                                      </p:to>
                                    </p:set>
                                    <p:animEffect transition="in" filter="fade">
                                      <p:cBhvr>
                                        <p:cTn id="102" dur="1000"/>
                                        <p:tgtEl>
                                          <p:spTgt spid="84"/>
                                        </p:tgtEl>
                                      </p:cBhvr>
                                    </p:animEffect>
                                    <p:anim calcmode="lin" valueType="num">
                                      <p:cBhvr>
                                        <p:cTn id="103" dur="1000" fill="hold"/>
                                        <p:tgtEl>
                                          <p:spTgt spid="84"/>
                                        </p:tgtEl>
                                        <p:attrNameLst>
                                          <p:attrName>ppt_x</p:attrName>
                                        </p:attrNameLst>
                                      </p:cBhvr>
                                      <p:tavLst>
                                        <p:tav tm="0">
                                          <p:val>
                                            <p:strVal val="#ppt_x"/>
                                          </p:val>
                                        </p:tav>
                                        <p:tav tm="100000">
                                          <p:val>
                                            <p:strVal val="#ppt_x"/>
                                          </p:val>
                                        </p:tav>
                                      </p:tavLst>
                                    </p:anim>
                                    <p:anim calcmode="lin" valueType="num">
                                      <p:cBhvr>
                                        <p:cTn id="104" dur="1000" fill="hold"/>
                                        <p:tgtEl>
                                          <p:spTgt spid="8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fade">
                                      <p:cBhvr>
                                        <p:cTn id="107" dur="1000"/>
                                        <p:tgtEl>
                                          <p:spTgt spid="85"/>
                                        </p:tgtEl>
                                      </p:cBhvr>
                                    </p:animEffect>
                                    <p:anim calcmode="lin" valueType="num">
                                      <p:cBhvr>
                                        <p:cTn id="108" dur="1000" fill="hold"/>
                                        <p:tgtEl>
                                          <p:spTgt spid="85"/>
                                        </p:tgtEl>
                                        <p:attrNameLst>
                                          <p:attrName>ppt_x</p:attrName>
                                        </p:attrNameLst>
                                      </p:cBhvr>
                                      <p:tavLst>
                                        <p:tav tm="0">
                                          <p:val>
                                            <p:strVal val="#ppt_x"/>
                                          </p:val>
                                        </p:tav>
                                        <p:tav tm="100000">
                                          <p:val>
                                            <p:strVal val="#ppt_x"/>
                                          </p:val>
                                        </p:tav>
                                      </p:tavLst>
                                    </p:anim>
                                    <p:anim calcmode="lin" valueType="num">
                                      <p:cBhvr>
                                        <p:cTn id="109" dur="1000" fill="hold"/>
                                        <p:tgtEl>
                                          <p:spTgt spid="85"/>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fade">
                                      <p:cBhvr>
                                        <p:cTn id="112" dur="1000"/>
                                        <p:tgtEl>
                                          <p:spTgt spid="86"/>
                                        </p:tgtEl>
                                      </p:cBhvr>
                                    </p:animEffect>
                                    <p:anim calcmode="lin" valueType="num">
                                      <p:cBhvr>
                                        <p:cTn id="113" dur="1000" fill="hold"/>
                                        <p:tgtEl>
                                          <p:spTgt spid="86"/>
                                        </p:tgtEl>
                                        <p:attrNameLst>
                                          <p:attrName>ppt_x</p:attrName>
                                        </p:attrNameLst>
                                      </p:cBhvr>
                                      <p:tavLst>
                                        <p:tav tm="0">
                                          <p:val>
                                            <p:strVal val="#ppt_x"/>
                                          </p:val>
                                        </p:tav>
                                        <p:tav tm="100000">
                                          <p:val>
                                            <p:strVal val="#ppt_x"/>
                                          </p:val>
                                        </p:tav>
                                      </p:tavLst>
                                    </p:anim>
                                    <p:anim calcmode="lin" valueType="num">
                                      <p:cBhvr>
                                        <p:cTn id="114" dur="1000" fill="hold"/>
                                        <p:tgtEl>
                                          <p:spTgt spid="86"/>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87"/>
                                        </p:tgtEl>
                                        <p:attrNameLst>
                                          <p:attrName>style.visibility</p:attrName>
                                        </p:attrNameLst>
                                      </p:cBhvr>
                                      <p:to>
                                        <p:strVal val="visible"/>
                                      </p:to>
                                    </p:set>
                                    <p:animEffect transition="in" filter="fade">
                                      <p:cBhvr>
                                        <p:cTn id="117" dur="1000"/>
                                        <p:tgtEl>
                                          <p:spTgt spid="87"/>
                                        </p:tgtEl>
                                      </p:cBhvr>
                                    </p:animEffect>
                                    <p:anim calcmode="lin" valueType="num">
                                      <p:cBhvr>
                                        <p:cTn id="118" dur="1000" fill="hold"/>
                                        <p:tgtEl>
                                          <p:spTgt spid="87"/>
                                        </p:tgtEl>
                                        <p:attrNameLst>
                                          <p:attrName>ppt_x</p:attrName>
                                        </p:attrNameLst>
                                      </p:cBhvr>
                                      <p:tavLst>
                                        <p:tav tm="0">
                                          <p:val>
                                            <p:strVal val="#ppt_x"/>
                                          </p:val>
                                        </p:tav>
                                        <p:tav tm="100000">
                                          <p:val>
                                            <p:strVal val="#ppt_x"/>
                                          </p:val>
                                        </p:tav>
                                      </p:tavLst>
                                    </p:anim>
                                    <p:anim calcmode="lin" valueType="num">
                                      <p:cBhvr>
                                        <p:cTn id="119" dur="1000" fill="hold"/>
                                        <p:tgtEl>
                                          <p:spTgt spid="87"/>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fade">
                                      <p:cBhvr>
                                        <p:cTn id="122" dur="1000"/>
                                        <p:tgtEl>
                                          <p:spTgt spid="88"/>
                                        </p:tgtEl>
                                      </p:cBhvr>
                                    </p:animEffect>
                                    <p:anim calcmode="lin" valueType="num">
                                      <p:cBhvr>
                                        <p:cTn id="123" dur="1000" fill="hold"/>
                                        <p:tgtEl>
                                          <p:spTgt spid="88"/>
                                        </p:tgtEl>
                                        <p:attrNameLst>
                                          <p:attrName>ppt_x</p:attrName>
                                        </p:attrNameLst>
                                      </p:cBhvr>
                                      <p:tavLst>
                                        <p:tav tm="0">
                                          <p:val>
                                            <p:strVal val="#ppt_x"/>
                                          </p:val>
                                        </p:tav>
                                        <p:tav tm="100000">
                                          <p:val>
                                            <p:strVal val="#ppt_x"/>
                                          </p:val>
                                        </p:tav>
                                      </p:tavLst>
                                    </p:anim>
                                    <p:anim calcmode="lin" valueType="num">
                                      <p:cBhvr>
                                        <p:cTn id="124" dur="1000" fill="hold"/>
                                        <p:tgtEl>
                                          <p:spTgt spid="88"/>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90"/>
                                        </p:tgtEl>
                                        <p:attrNameLst>
                                          <p:attrName>style.visibility</p:attrName>
                                        </p:attrNameLst>
                                      </p:cBhvr>
                                      <p:to>
                                        <p:strVal val="visible"/>
                                      </p:to>
                                    </p:set>
                                    <p:animEffect transition="in" filter="fade">
                                      <p:cBhvr>
                                        <p:cTn id="132" dur="1000"/>
                                        <p:tgtEl>
                                          <p:spTgt spid="90"/>
                                        </p:tgtEl>
                                      </p:cBhvr>
                                    </p:animEffect>
                                    <p:anim calcmode="lin" valueType="num">
                                      <p:cBhvr>
                                        <p:cTn id="133" dur="1000" fill="hold"/>
                                        <p:tgtEl>
                                          <p:spTgt spid="90"/>
                                        </p:tgtEl>
                                        <p:attrNameLst>
                                          <p:attrName>ppt_x</p:attrName>
                                        </p:attrNameLst>
                                      </p:cBhvr>
                                      <p:tavLst>
                                        <p:tav tm="0">
                                          <p:val>
                                            <p:strVal val="#ppt_x"/>
                                          </p:val>
                                        </p:tav>
                                        <p:tav tm="100000">
                                          <p:val>
                                            <p:strVal val="#ppt_x"/>
                                          </p:val>
                                        </p:tav>
                                      </p:tavLst>
                                    </p:anim>
                                    <p:anim calcmode="lin" valueType="num">
                                      <p:cBhvr>
                                        <p:cTn id="134" dur="1000" fill="hold"/>
                                        <p:tgtEl>
                                          <p:spTgt spid="90"/>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0"/>
                                  </p:stCondLst>
                                  <p:childTnLst>
                                    <p:set>
                                      <p:cBhvr>
                                        <p:cTn id="141" dur="1" fill="hold">
                                          <p:stCondLst>
                                            <p:cond delay="0"/>
                                          </p:stCondLst>
                                        </p:cTn>
                                        <p:tgtEl>
                                          <p:spTgt spid="95"/>
                                        </p:tgtEl>
                                        <p:attrNameLst>
                                          <p:attrName>style.visibility</p:attrName>
                                        </p:attrNameLst>
                                      </p:cBhvr>
                                      <p:to>
                                        <p:strVal val="visible"/>
                                      </p:to>
                                    </p:set>
                                    <p:animEffect transition="in" filter="fade">
                                      <p:cBhvr>
                                        <p:cTn id="142" dur="1000"/>
                                        <p:tgtEl>
                                          <p:spTgt spid="95"/>
                                        </p:tgtEl>
                                      </p:cBhvr>
                                    </p:animEffect>
                                    <p:anim calcmode="lin" valueType="num">
                                      <p:cBhvr>
                                        <p:cTn id="143" dur="1000" fill="hold"/>
                                        <p:tgtEl>
                                          <p:spTgt spid="95"/>
                                        </p:tgtEl>
                                        <p:attrNameLst>
                                          <p:attrName>ppt_x</p:attrName>
                                        </p:attrNameLst>
                                      </p:cBhvr>
                                      <p:tavLst>
                                        <p:tav tm="0">
                                          <p:val>
                                            <p:strVal val="#ppt_x"/>
                                          </p:val>
                                        </p:tav>
                                        <p:tav tm="100000">
                                          <p:val>
                                            <p:strVal val="#ppt_x"/>
                                          </p:val>
                                        </p:tav>
                                      </p:tavLst>
                                    </p:anim>
                                    <p:anim calcmode="lin" valueType="num">
                                      <p:cBhvr>
                                        <p:cTn id="144" dur="1000" fill="hold"/>
                                        <p:tgtEl>
                                          <p:spTgt spid="95"/>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97"/>
                                        </p:tgtEl>
                                        <p:attrNameLst>
                                          <p:attrName>style.visibility</p:attrName>
                                        </p:attrNameLst>
                                      </p:cBhvr>
                                      <p:to>
                                        <p:strVal val="visible"/>
                                      </p:to>
                                    </p:set>
                                    <p:animEffect transition="in" filter="fade">
                                      <p:cBhvr>
                                        <p:cTn id="152" dur="1000"/>
                                        <p:tgtEl>
                                          <p:spTgt spid="97"/>
                                        </p:tgtEl>
                                      </p:cBhvr>
                                    </p:animEffect>
                                    <p:anim calcmode="lin" valueType="num">
                                      <p:cBhvr>
                                        <p:cTn id="153" dur="1000" fill="hold"/>
                                        <p:tgtEl>
                                          <p:spTgt spid="97"/>
                                        </p:tgtEl>
                                        <p:attrNameLst>
                                          <p:attrName>ppt_x</p:attrName>
                                        </p:attrNameLst>
                                      </p:cBhvr>
                                      <p:tavLst>
                                        <p:tav tm="0">
                                          <p:val>
                                            <p:strVal val="#ppt_x"/>
                                          </p:val>
                                        </p:tav>
                                        <p:tav tm="100000">
                                          <p:val>
                                            <p:strVal val="#ppt_x"/>
                                          </p:val>
                                        </p:tav>
                                      </p:tavLst>
                                    </p:anim>
                                    <p:anim calcmode="lin" valueType="num">
                                      <p:cBhvr>
                                        <p:cTn id="154" dur="1000" fill="hold"/>
                                        <p:tgtEl>
                                          <p:spTgt spid="97"/>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98"/>
                                        </p:tgtEl>
                                        <p:attrNameLst>
                                          <p:attrName>style.visibility</p:attrName>
                                        </p:attrNameLst>
                                      </p:cBhvr>
                                      <p:to>
                                        <p:strVal val="visible"/>
                                      </p:to>
                                    </p:set>
                                    <p:animEffect transition="in" filter="fade">
                                      <p:cBhvr>
                                        <p:cTn id="157" dur="1000"/>
                                        <p:tgtEl>
                                          <p:spTgt spid="98"/>
                                        </p:tgtEl>
                                      </p:cBhvr>
                                    </p:animEffect>
                                    <p:anim calcmode="lin" valueType="num">
                                      <p:cBhvr>
                                        <p:cTn id="158" dur="1000" fill="hold"/>
                                        <p:tgtEl>
                                          <p:spTgt spid="98"/>
                                        </p:tgtEl>
                                        <p:attrNameLst>
                                          <p:attrName>ppt_x</p:attrName>
                                        </p:attrNameLst>
                                      </p:cBhvr>
                                      <p:tavLst>
                                        <p:tav tm="0">
                                          <p:val>
                                            <p:strVal val="#ppt_x"/>
                                          </p:val>
                                        </p:tav>
                                        <p:tav tm="100000">
                                          <p:val>
                                            <p:strVal val="#ppt_x"/>
                                          </p:val>
                                        </p:tav>
                                      </p:tavLst>
                                    </p:anim>
                                    <p:anim calcmode="lin" valueType="num">
                                      <p:cBhvr>
                                        <p:cTn id="159" dur="1000" fill="hold"/>
                                        <p:tgtEl>
                                          <p:spTgt spid="98"/>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99"/>
                                        </p:tgtEl>
                                        <p:attrNameLst>
                                          <p:attrName>style.visibility</p:attrName>
                                        </p:attrNameLst>
                                      </p:cBhvr>
                                      <p:to>
                                        <p:strVal val="visible"/>
                                      </p:to>
                                    </p:set>
                                    <p:animEffect transition="in" filter="fade">
                                      <p:cBhvr>
                                        <p:cTn id="162" dur="1000"/>
                                        <p:tgtEl>
                                          <p:spTgt spid="99"/>
                                        </p:tgtEl>
                                      </p:cBhvr>
                                    </p:animEffect>
                                    <p:anim calcmode="lin" valueType="num">
                                      <p:cBhvr>
                                        <p:cTn id="163" dur="1000" fill="hold"/>
                                        <p:tgtEl>
                                          <p:spTgt spid="99"/>
                                        </p:tgtEl>
                                        <p:attrNameLst>
                                          <p:attrName>ppt_x</p:attrName>
                                        </p:attrNameLst>
                                      </p:cBhvr>
                                      <p:tavLst>
                                        <p:tav tm="0">
                                          <p:val>
                                            <p:strVal val="#ppt_x"/>
                                          </p:val>
                                        </p:tav>
                                        <p:tav tm="100000">
                                          <p:val>
                                            <p:strVal val="#ppt_x"/>
                                          </p:val>
                                        </p:tav>
                                      </p:tavLst>
                                    </p:anim>
                                    <p:anim calcmode="lin" valueType="num">
                                      <p:cBhvr>
                                        <p:cTn id="164" dur="1000" fill="hold"/>
                                        <p:tgtEl>
                                          <p:spTgt spid="99"/>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100"/>
                                        </p:tgtEl>
                                        <p:attrNameLst>
                                          <p:attrName>style.visibility</p:attrName>
                                        </p:attrNameLst>
                                      </p:cBhvr>
                                      <p:to>
                                        <p:strVal val="visible"/>
                                      </p:to>
                                    </p:set>
                                    <p:animEffect transition="in" filter="fade">
                                      <p:cBhvr>
                                        <p:cTn id="167" dur="1000"/>
                                        <p:tgtEl>
                                          <p:spTgt spid="100"/>
                                        </p:tgtEl>
                                      </p:cBhvr>
                                    </p:animEffect>
                                    <p:anim calcmode="lin" valueType="num">
                                      <p:cBhvr>
                                        <p:cTn id="168" dur="1000" fill="hold"/>
                                        <p:tgtEl>
                                          <p:spTgt spid="100"/>
                                        </p:tgtEl>
                                        <p:attrNameLst>
                                          <p:attrName>ppt_x</p:attrName>
                                        </p:attrNameLst>
                                      </p:cBhvr>
                                      <p:tavLst>
                                        <p:tav tm="0">
                                          <p:val>
                                            <p:strVal val="#ppt_x"/>
                                          </p:val>
                                        </p:tav>
                                        <p:tav tm="100000">
                                          <p:val>
                                            <p:strVal val="#ppt_x"/>
                                          </p:val>
                                        </p:tav>
                                      </p:tavLst>
                                    </p:anim>
                                    <p:anim calcmode="lin" valueType="num">
                                      <p:cBhvr>
                                        <p:cTn id="169" dur="1000" fill="hold"/>
                                        <p:tgtEl>
                                          <p:spTgt spid="10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101"/>
                                        </p:tgtEl>
                                        <p:attrNameLst>
                                          <p:attrName>style.visibility</p:attrName>
                                        </p:attrNameLst>
                                      </p:cBhvr>
                                      <p:to>
                                        <p:strVal val="visible"/>
                                      </p:to>
                                    </p:set>
                                    <p:animEffect transition="in" filter="fade">
                                      <p:cBhvr>
                                        <p:cTn id="172" dur="1000"/>
                                        <p:tgtEl>
                                          <p:spTgt spid="101"/>
                                        </p:tgtEl>
                                      </p:cBhvr>
                                    </p:animEffect>
                                    <p:anim calcmode="lin" valueType="num">
                                      <p:cBhvr>
                                        <p:cTn id="173" dur="1000" fill="hold"/>
                                        <p:tgtEl>
                                          <p:spTgt spid="101"/>
                                        </p:tgtEl>
                                        <p:attrNameLst>
                                          <p:attrName>ppt_x</p:attrName>
                                        </p:attrNameLst>
                                      </p:cBhvr>
                                      <p:tavLst>
                                        <p:tav tm="0">
                                          <p:val>
                                            <p:strVal val="#ppt_x"/>
                                          </p:val>
                                        </p:tav>
                                        <p:tav tm="100000">
                                          <p:val>
                                            <p:strVal val="#ppt_x"/>
                                          </p:val>
                                        </p:tav>
                                      </p:tavLst>
                                    </p:anim>
                                    <p:anim calcmode="lin" valueType="num">
                                      <p:cBhvr>
                                        <p:cTn id="174" dur="1000" fill="hold"/>
                                        <p:tgtEl>
                                          <p:spTgt spid="101"/>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102"/>
                                        </p:tgtEl>
                                        <p:attrNameLst>
                                          <p:attrName>style.visibility</p:attrName>
                                        </p:attrNameLst>
                                      </p:cBhvr>
                                      <p:to>
                                        <p:strVal val="visible"/>
                                      </p:to>
                                    </p:set>
                                    <p:animEffect transition="in" filter="fade">
                                      <p:cBhvr>
                                        <p:cTn id="177" dur="1000"/>
                                        <p:tgtEl>
                                          <p:spTgt spid="102"/>
                                        </p:tgtEl>
                                      </p:cBhvr>
                                    </p:animEffect>
                                    <p:anim calcmode="lin" valueType="num">
                                      <p:cBhvr>
                                        <p:cTn id="178" dur="1000" fill="hold"/>
                                        <p:tgtEl>
                                          <p:spTgt spid="102"/>
                                        </p:tgtEl>
                                        <p:attrNameLst>
                                          <p:attrName>ppt_x</p:attrName>
                                        </p:attrNameLst>
                                      </p:cBhvr>
                                      <p:tavLst>
                                        <p:tav tm="0">
                                          <p:val>
                                            <p:strVal val="#ppt_x"/>
                                          </p:val>
                                        </p:tav>
                                        <p:tav tm="100000">
                                          <p:val>
                                            <p:strVal val="#ppt_x"/>
                                          </p:val>
                                        </p:tav>
                                      </p:tavLst>
                                    </p:anim>
                                    <p:anim calcmode="lin" valueType="num">
                                      <p:cBhvr>
                                        <p:cTn id="179" dur="1000" fill="hold"/>
                                        <p:tgtEl>
                                          <p:spTgt spid="102"/>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103"/>
                                        </p:tgtEl>
                                        <p:attrNameLst>
                                          <p:attrName>style.visibility</p:attrName>
                                        </p:attrNameLst>
                                      </p:cBhvr>
                                      <p:to>
                                        <p:strVal val="visible"/>
                                      </p:to>
                                    </p:set>
                                    <p:animEffect transition="in" filter="fade">
                                      <p:cBhvr>
                                        <p:cTn id="182" dur="1000"/>
                                        <p:tgtEl>
                                          <p:spTgt spid="103"/>
                                        </p:tgtEl>
                                      </p:cBhvr>
                                    </p:animEffect>
                                    <p:anim calcmode="lin" valueType="num">
                                      <p:cBhvr>
                                        <p:cTn id="183" dur="1000" fill="hold"/>
                                        <p:tgtEl>
                                          <p:spTgt spid="103"/>
                                        </p:tgtEl>
                                        <p:attrNameLst>
                                          <p:attrName>ppt_x</p:attrName>
                                        </p:attrNameLst>
                                      </p:cBhvr>
                                      <p:tavLst>
                                        <p:tav tm="0">
                                          <p:val>
                                            <p:strVal val="#ppt_x"/>
                                          </p:val>
                                        </p:tav>
                                        <p:tav tm="100000">
                                          <p:val>
                                            <p:strVal val="#ppt_x"/>
                                          </p:val>
                                        </p:tav>
                                      </p:tavLst>
                                    </p:anim>
                                    <p:anim calcmode="lin" valueType="num">
                                      <p:cBhvr>
                                        <p:cTn id="184" dur="1000" fill="hold"/>
                                        <p:tgtEl>
                                          <p:spTgt spid="103"/>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104"/>
                                        </p:tgtEl>
                                        <p:attrNameLst>
                                          <p:attrName>style.visibility</p:attrName>
                                        </p:attrNameLst>
                                      </p:cBhvr>
                                      <p:to>
                                        <p:strVal val="visible"/>
                                      </p:to>
                                    </p:set>
                                    <p:animEffect transition="in" filter="fade">
                                      <p:cBhvr>
                                        <p:cTn id="187" dur="1000"/>
                                        <p:tgtEl>
                                          <p:spTgt spid="104"/>
                                        </p:tgtEl>
                                      </p:cBhvr>
                                    </p:animEffect>
                                    <p:anim calcmode="lin" valueType="num">
                                      <p:cBhvr>
                                        <p:cTn id="188" dur="1000" fill="hold"/>
                                        <p:tgtEl>
                                          <p:spTgt spid="104"/>
                                        </p:tgtEl>
                                        <p:attrNameLst>
                                          <p:attrName>ppt_x</p:attrName>
                                        </p:attrNameLst>
                                      </p:cBhvr>
                                      <p:tavLst>
                                        <p:tav tm="0">
                                          <p:val>
                                            <p:strVal val="#ppt_x"/>
                                          </p:val>
                                        </p:tav>
                                        <p:tav tm="100000">
                                          <p:val>
                                            <p:strVal val="#ppt_x"/>
                                          </p:val>
                                        </p:tav>
                                      </p:tavLst>
                                    </p:anim>
                                    <p:anim calcmode="lin" valueType="num">
                                      <p:cBhvr>
                                        <p:cTn id="189" dur="1000" fill="hold"/>
                                        <p:tgtEl>
                                          <p:spTgt spid="104"/>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105"/>
                                        </p:tgtEl>
                                        <p:attrNameLst>
                                          <p:attrName>style.visibility</p:attrName>
                                        </p:attrNameLst>
                                      </p:cBhvr>
                                      <p:to>
                                        <p:strVal val="visible"/>
                                      </p:to>
                                    </p:set>
                                    <p:animEffect transition="in" filter="fade">
                                      <p:cBhvr>
                                        <p:cTn id="192" dur="1000"/>
                                        <p:tgtEl>
                                          <p:spTgt spid="105"/>
                                        </p:tgtEl>
                                      </p:cBhvr>
                                    </p:animEffect>
                                    <p:anim calcmode="lin" valueType="num">
                                      <p:cBhvr>
                                        <p:cTn id="193" dur="1000" fill="hold"/>
                                        <p:tgtEl>
                                          <p:spTgt spid="105"/>
                                        </p:tgtEl>
                                        <p:attrNameLst>
                                          <p:attrName>ppt_x</p:attrName>
                                        </p:attrNameLst>
                                      </p:cBhvr>
                                      <p:tavLst>
                                        <p:tav tm="0">
                                          <p:val>
                                            <p:strVal val="#ppt_x"/>
                                          </p:val>
                                        </p:tav>
                                        <p:tav tm="100000">
                                          <p:val>
                                            <p:strVal val="#ppt_x"/>
                                          </p:val>
                                        </p:tav>
                                      </p:tavLst>
                                    </p:anim>
                                    <p:anim calcmode="lin" valueType="num">
                                      <p:cBhvr>
                                        <p:cTn id="194" dur="1000" fill="hold"/>
                                        <p:tgtEl>
                                          <p:spTgt spid="105"/>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106"/>
                                        </p:tgtEl>
                                        <p:attrNameLst>
                                          <p:attrName>style.visibility</p:attrName>
                                        </p:attrNameLst>
                                      </p:cBhvr>
                                      <p:to>
                                        <p:strVal val="visible"/>
                                      </p:to>
                                    </p:set>
                                    <p:animEffect transition="in" filter="fade">
                                      <p:cBhvr>
                                        <p:cTn id="197" dur="1000"/>
                                        <p:tgtEl>
                                          <p:spTgt spid="106"/>
                                        </p:tgtEl>
                                      </p:cBhvr>
                                    </p:animEffect>
                                    <p:anim calcmode="lin" valueType="num">
                                      <p:cBhvr>
                                        <p:cTn id="198" dur="1000" fill="hold"/>
                                        <p:tgtEl>
                                          <p:spTgt spid="106"/>
                                        </p:tgtEl>
                                        <p:attrNameLst>
                                          <p:attrName>ppt_x</p:attrName>
                                        </p:attrNameLst>
                                      </p:cBhvr>
                                      <p:tavLst>
                                        <p:tav tm="0">
                                          <p:val>
                                            <p:strVal val="#ppt_x"/>
                                          </p:val>
                                        </p:tav>
                                        <p:tav tm="100000">
                                          <p:val>
                                            <p:strVal val="#ppt_x"/>
                                          </p:val>
                                        </p:tav>
                                      </p:tavLst>
                                    </p:anim>
                                    <p:anim calcmode="lin" valueType="num">
                                      <p:cBhvr>
                                        <p:cTn id="199" dur="1000" fill="hold"/>
                                        <p:tgtEl>
                                          <p:spTgt spid="106"/>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07"/>
                                        </p:tgtEl>
                                        <p:attrNameLst>
                                          <p:attrName>style.visibility</p:attrName>
                                        </p:attrNameLst>
                                      </p:cBhvr>
                                      <p:to>
                                        <p:strVal val="visible"/>
                                      </p:to>
                                    </p:set>
                                    <p:animEffect transition="in" filter="fade">
                                      <p:cBhvr>
                                        <p:cTn id="202" dur="1000"/>
                                        <p:tgtEl>
                                          <p:spTgt spid="107"/>
                                        </p:tgtEl>
                                      </p:cBhvr>
                                    </p:animEffect>
                                    <p:anim calcmode="lin" valueType="num">
                                      <p:cBhvr>
                                        <p:cTn id="203" dur="1000" fill="hold"/>
                                        <p:tgtEl>
                                          <p:spTgt spid="107"/>
                                        </p:tgtEl>
                                        <p:attrNameLst>
                                          <p:attrName>ppt_x</p:attrName>
                                        </p:attrNameLst>
                                      </p:cBhvr>
                                      <p:tavLst>
                                        <p:tav tm="0">
                                          <p:val>
                                            <p:strVal val="#ppt_x"/>
                                          </p:val>
                                        </p:tav>
                                        <p:tav tm="100000">
                                          <p:val>
                                            <p:strVal val="#ppt_x"/>
                                          </p:val>
                                        </p:tav>
                                      </p:tavLst>
                                    </p:anim>
                                    <p:anim calcmode="lin" valueType="num">
                                      <p:cBhvr>
                                        <p:cTn id="204" dur="1000" fill="hold"/>
                                        <p:tgtEl>
                                          <p:spTgt spid="107"/>
                                        </p:tgtEl>
                                        <p:attrNameLst>
                                          <p:attrName>ppt_y</p:attrName>
                                        </p:attrNameLst>
                                      </p:cBhvr>
                                      <p:tavLst>
                                        <p:tav tm="0">
                                          <p:val>
                                            <p:strVal val="#ppt_y+.1"/>
                                          </p:val>
                                        </p:tav>
                                        <p:tav tm="100000">
                                          <p:val>
                                            <p:strVal val="#ppt_y"/>
                                          </p:val>
                                        </p:tav>
                                      </p:tavLst>
                                    </p:anim>
                                  </p:childTnLst>
                                </p:cTn>
                              </p:par>
                              <p:par>
                                <p:cTn id="205" presetID="42" presetClass="entr" presetSubtype="0" fill="hold" nodeType="withEffect">
                                  <p:stCondLst>
                                    <p:cond delay="0"/>
                                  </p:stCondLst>
                                  <p:childTnLst>
                                    <p:set>
                                      <p:cBhvr>
                                        <p:cTn id="206" dur="1" fill="hold">
                                          <p:stCondLst>
                                            <p:cond delay="0"/>
                                          </p:stCondLst>
                                        </p:cTn>
                                        <p:tgtEl>
                                          <p:spTgt spid="110"/>
                                        </p:tgtEl>
                                        <p:attrNameLst>
                                          <p:attrName>style.visibility</p:attrName>
                                        </p:attrNameLst>
                                      </p:cBhvr>
                                      <p:to>
                                        <p:strVal val="visible"/>
                                      </p:to>
                                    </p:set>
                                    <p:animEffect transition="in" filter="fade">
                                      <p:cBhvr>
                                        <p:cTn id="207" dur="1000"/>
                                        <p:tgtEl>
                                          <p:spTgt spid="110"/>
                                        </p:tgtEl>
                                      </p:cBhvr>
                                    </p:animEffect>
                                    <p:anim calcmode="lin" valueType="num">
                                      <p:cBhvr>
                                        <p:cTn id="208" dur="1000" fill="hold"/>
                                        <p:tgtEl>
                                          <p:spTgt spid="110"/>
                                        </p:tgtEl>
                                        <p:attrNameLst>
                                          <p:attrName>ppt_x</p:attrName>
                                        </p:attrNameLst>
                                      </p:cBhvr>
                                      <p:tavLst>
                                        <p:tav tm="0">
                                          <p:val>
                                            <p:strVal val="#ppt_x"/>
                                          </p:val>
                                        </p:tav>
                                        <p:tav tm="100000">
                                          <p:val>
                                            <p:strVal val="#ppt_x"/>
                                          </p:val>
                                        </p:tav>
                                      </p:tavLst>
                                    </p:anim>
                                    <p:anim calcmode="lin" valueType="num">
                                      <p:cBhvr>
                                        <p:cTn id="209" dur="1000" fill="hold"/>
                                        <p:tgtEl>
                                          <p:spTgt spid="110"/>
                                        </p:tgtEl>
                                        <p:attrNameLst>
                                          <p:attrName>ppt_y</p:attrName>
                                        </p:attrNameLst>
                                      </p:cBhvr>
                                      <p:tavLst>
                                        <p:tav tm="0">
                                          <p:val>
                                            <p:strVal val="#ppt_y+.1"/>
                                          </p:val>
                                        </p:tav>
                                        <p:tav tm="100000">
                                          <p:val>
                                            <p:strVal val="#ppt_y"/>
                                          </p:val>
                                        </p:tav>
                                      </p:tavLst>
                                    </p:anim>
                                  </p:childTnLst>
                                </p:cTn>
                              </p:par>
                              <p:par>
                                <p:cTn id="210" presetID="42" presetClass="entr" presetSubtype="0" fill="hold" nodeType="withEffect">
                                  <p:stCondLst>
                                    <p:cond delay="0"/>
                                  </p:stCondLst>
                                  <p:childTnLst>
                                    <p:set>
                                      <p:cBhvr>
                                        <p:cTn id="211" dur="1" fill="hold">
                                          <p:stCondLst>
                                            <p:cond delay="0"/>
                                          </p:stCondLst>
                                        </p:cTn>
                                        <p:tgtEl>
                                          <p:spTgt spid="111"/>
                                        </p:tgtEl>
                                        <p:attrNameLst>
                                          <p:attrName>style.visibility</p:attrName>
                                        </p:attrNameLst>
                                      </p:cBhvr>
                                      <p:to>
                                        <p:strVal val="visible"/>
                                      </p:to>
                                    </p:set>
                                    <p:animEffect transition="in" filter="fade">
                                      <p:cBhvr>
                                        <p:cTn id="212" dur="1000"/>
                                        <p:tgtEl>
                                          <p:spTgt spid="111"/>
                                        </p:tgtEl>
                                      </p:cBhvr>
                                    </p:animEffect>
                                    <p:anim calcmode="lin" valueType="num">
                                      <p:cBhvr>
                                        <p:cTn id="213" dur="1000" fill="hold"/>
                                        <p:tgtEl>
                                          <p:spTgt spid="111"/>
                                        </p:tgtEl>
                                        <p:attrNameLst>
                                          <p:attrName>ppt_x</p:attrName>
                                        </p:attrNameLst>
                                      </p:cBhvr>
                                      <p:tavLst>
                                        <p:tav tm="0">
                                          <p:val>
                                            <p:strVal val="#ppt_x"/>
                                          </p:val>
                                        </p:tav>
                                        <p:tav tm="100000">
                                          <p:val>
                                            <p:strVal val="#ppt_x"/>
                                          </p:val>
                                        </p:tav>
                                      </p:tavLst>
                                    </p:anim>
                                    <p:anim calcmode="lin" valueType="num">
                                      <p:cBhvr>
                                        <p:cTn id="214" dur="1000" fill="hold"/>
                                        <p:tgtEl>
                                          <p:spTgt spid="111"/>
                                        </p:tgtEl>
                                        <p:attrNameLst>
                                          <p:attrName>ppt_y</p:attrName>
                                        </p:attrNameLst>
                                      </p:cBhvr>
                                      <p:tavLst>
                                        <p:tav tm="0">
                                          <p:val>
                                            <p:strVal val="#ppt_y+.1"/>
                                          </p:val>
                                        </p:tav>
                                        <p:tav tm="100000">
                                          <p:val>
                                            <p:strVal val="#ppt_y"/>
                                          </p:val>
                                        </p:tav>
                                      </p:tavLst>
                                    </p:anim>
                                  </p:childTnLst>
                                </p:cTn>
                              </p:par>
                              <p:par>
                                <p:cTn id="215" presetID="42" presetClass="entr" presetSubtype="0" fill="hold" nodeType="withEffect">
                                  <p:stCondLst>
                                    <p:cond delay="0"/>
                                  </p:stCondLst>
                                  <p:childTnLst>
                                    <p:set>
                                      <p:cBhvr>
                                        <p:cTn id="216" dur="1" fill="hold">
                                          <p:stCondLst>
                                            <p:cond delay="0"/>
                                          </p:stCondLst>
                                        </p:cTn>
                                        <p:tgtEl>
                                          <p:spTgt spid="112"/>
                                        </p:tgtEl>
                                        <p:attrNameLst>
                                          <p:attrName>style.visibility</p:attrName>
                                        </p:attrNameLst>
                                      </p:cBhvr>
                                      <p:to>
                                        <p:strVal val="visible"/>
                                      </p:to>
                                    </p:set>
                                    <p:animEffect transition="in" filter="fade">
                                      <p:cBhvr>
                                        <p:cTn id="217" dur="1000"/>
                                        <p:tgtEl>
                                          <p:spTgt spid="112"/>
                                        </p:tgtEl>
                                      </p:cBhvr>
                                    </p:animEffect>
                                    <p:anim calcmode="lin" valueType="num">
                                      <p:cBhvr>
                                        <p:cTn id="218" dur="1000" fill="hold"/>
                                        <p:tgtEl>
                                          <p:spTgt spid="112"/>
                                        </p:tgtEl>
                                        <p:attrNameLst>
                                          <p:attrName>ppt_x</p:attrName>
                                        </p:attrNameLst>
                                      </p:cBhvr>
                                      <p:tavLst>
                                        <p:tav tm="0">
                                          <p:val>
                                            <p:strVal val="#ppt_x"/>
                                          </p:val>
                                        </p:tav>
                                        <p:tav tm="100000">
                                          <p:val>
                                            <p:strVal val="#ppt_x"/>
                                          </p:val>
                                        </p:tav>
                                      </p:tavLst>
                                    </p:anim>
                                    <p:anim calcmode="lin" valueType="num">
                                      <p:cBhvr>
                                        <p:cTn id="219" dur="1000" fill="hold"/>
                                        <p:tgtEl>
                                          <p:spTgt spid="112"/>
                                        </p:tgtEl>
                                        <p:attrNameLst>
                                          <p:attrName>ppt_y</p:attrName>
                                        </p:attrNameLst>
                                      </p:cBhvr>
                                      <p:tavLst>
                                        <p:tav tm="0">
                                          <p:val>
                                            <p:strVal val="#ppt_y+.1"/>
                                          </p:val>
                                        </p:tav>
                                        <p:tav tm="100000">
                                          <p:val>
                                            <p:strVal val="#ppt_y"/>
                                          </p:val>
                                        </p:tav>
                                      </p:tavLst>
                                    </p:anim>
                                  </p:childTnLst>
                                </p:cTn>
                              </p:par>
                              <p:par>
                                <p:cTn id="220" presetID="42" presetClass="entr" presetSubtype="0" fill="hold" nodeType="withEffect">
                                  <p:stCondLst>
                                    <p:cond delay="0"/>
                                  </p:stCondLst>
                                  <p:childTnLst>
                                    <p:set>
                                      <p:cBhvr>
                                        <p:cTn id="221" dur="1" fill="hold">
                                          <p:stCondLst>
                                            <p:cond delay="0"/>
                                          </p:stCondLst>
                                        </p:cTn>
                                        <p:tgtEl>
                                          <p:spTgt spid="113"/>
                                        </p:tgtEl>
                                        <p:attrNameLst>
                                          <p:attrName>style.visibility</p:attrName>
                                        </p:attrNameLst>
                                      </p:cBhvr>
                                      <p:to>
                                        <p:strVal val="visible"/>
                                      </p:to>
                                    </p:set>
                                    <p:animEffect transition="in" filter="fade">
                                      <p:cBhvr>
                                        <p:cTn id="222" dur="1000"/>
                                        <p:tgtEl>
                                          <p:spTgt spid="113"/>
                                        </p:tgtEl>
                                      </p:cBhvr>
                                    </p:animEffect>
                                    <p:anim calcmode="lin" valueType="num">
                                      <p:cBhvr>
                                        <p:cTn id="223" dur="1000" fill="hold"/>
                                        <p:tgtEl>
                                          <p:spTgt spid="113"/>
                                        </p:tgtEl>
                                        <p:attrNameLst>
                                          <p:attrName>ppt_x</p:attrName>
                                        </p:attrNameLst>
                                      </p:cBhvr>
                                      <p:tavLst>
                                        <p:tav tm="0">
                                          <p:val>
                                            <p:strVal val="#ppt_x"/>
                                          </p:val>
                                        </p:tav>
                                        <p:tav tm="100000">
                                          <p:val>
                                            <p:strVal val="#ppt_x"/>
                                          </p:val>
                                        </p:tav>
                                      </p:tavLst>
                                    </p:anim>
                                    <p:anim calcmode="lin" valueType="num">
                                      <p:cBhvr>
                                        <p:cTn id="224" dur="1000" fill="hold"/>
                                        <p:tgtEl>
                                          <p:spTgt spid="113"/>
                                        </p:tgtEl>
                                        <p:attrNameLst>
                                          <p:attrName>ppt_y</p:attrName>
                                        </p:attrNameLst>
                                      </p:cBhvr>
                                      <p:tavLst>
                                        <p:tav tm="0">
                                          <p:val>
                                            <p:strVal val="#ppt_y+.1"/>
                                          </p:val>
                                        </p:tav>
                                        <p:tav tm="100000">
                                          <p:val>
                                            <p:strVal val="#ppt_y"/>
                                          </p:val>
                                        </p:tav>
                                      </p:tavLst>
                                    </p:anim>
                                  </p:childTnLst>
                                </p:cTn>
                              </p:par>
                              <p:par>
                                <p:cTn id="225" presetID="42" presetClass="entr" presetSubtype="0" fill="hold" nodeType="withEffect">
                                  <p:stCondLst>
                                    <p:cond delay="0"/>
                                  </p:stCondLst>
                                  <p:childTnLst>
                                    <p:set>
                                      <p:cBhvr>
                                        <p:cTn id="226" dur="1" fill="hold">
                                          <p:stCondLst>
                                            <p:cond delay="0"/>
                                          </p:stCondLst>
                                        </p:cTn>
                                        <p:tgtEl>
                                          <p:spTgt spid="114"/>
                                        </p:tgtEl>
                                        <p:attrNameLst>
                                          <p:attrName>style.visibility</p:attrName>
                                        </p:attrNameLst>
                                      </p:cBhvr>
                                      <p:to>
                                        <p:strVal val="visible"/>
                                      </p:to>
                                    </p:set>
                                    <p:animEffect transition="in" filter="fade">
                                      <p:cBhvr>
                                        <p:cTn id="227" dur="1000"/>
                                        <p:tgtEl>
                                          <p:spTgt spid="114"/>
                                        </p:tgtEl>
                                      </p:cBhvr>
                                    </p:animEffect>
                                    <p:anim calcmode="lin" valueType="num">
                                      <p:cBhvr>
                                        <p:cTn id="228" dur="1000" fill="hold"/>
                                        <p:tgtEl>
                                          <p:spTgt spid="114"/>
                                        </p:tgtEl>
                                        <p:attrNameLst>
                                          <p:attrName>ppt_x</p:attrName>
                                        </p:attrNameLst>
                                      </p:cBhvr>
                                      <p:tavLst>
                                        <p:tav tm="0">
                                          <p:val>
                                            <p:strVal val="#ppt_x"/>
                                          </p:val>
                                        </p:tav>
                                        <p:tav tm="100000">
                                          <p:val>
                                            <p:strVal val="#ppt_x"/>
                                          </p:val>
                                        </p:tav>
                                      </p:tavLst>
                                    </p:anim>
                                    <p:anim calcmode="lin" valueType="num">
                                      <p:cBhvr>
                                        <p:cTn id="229" dur="1000" fill="hold"/>
                                        <p:tgtEl>
                                          <p:spTgt spid="114"/>
                                        </p:tgtEl>
                                        <p:attrNameLst>
                                          <p:attrName>ppt_y</p:attrName>
                                        </p:attrNameLst>
                                      </p:cBhvr>
                                      <p:tavLst>
                                        <p:tav tm="0">
                                          <p:val>
                                            <p:strVal val="#ppt_y+.1"/>
                                          </p:val>
                                        </p:tav>
                                        <p:tav tm="100000">
                                          <p:val>
                                            <p:strVal val="#ppt_y"/>
                                          </p:val>
                                        </p:tav>
                                      </p:tavLst>
                                    </p:anim>
                                  </p:childTnLst>
                                </p:cTn>
                              </p:par>
                              <p:par>
                                <p:cTn id="230" presetID="42" presetClass="entr" presetSubtype="0" fill="hold" nodeType="withEffect">
                                  <p:stCondLst>
                                    <p:cond delay="0"/>
                                  </p:stCondLst>
                                  <p:childTnLst>
                                    <p:set>
                                      <p:cBhvr>
                                        <p:cTn id="231" dur="1" fill="hold">
                                          <p:stCondLst>
                                            <p:cond delay="0"/>
                                          </p:stCondLst>
                                        </p:cTn>
                                        <p:tgtEl>
                                          <p:spTgt spid="115"/>
                                        </p:tgtEl>
                                        <p:attrNameLst>
                                          <p:attrName>style.visibility</p:attrName>
                                        </p:attrNameLst>
                                      </p:cBhvr>
                                      <p:to>
                                        <p:strVal val="visible"/>
                                      </p:to>
                                    </p:set>
                                    <p:animEffect transition="in" filter="fade">
                                      <p:cBhvr>
                                        <p:cTn id="232" dur="1000"/>
                                        <p:tgtEl>
                                          <p:spTgt spid="115"/>
                                        </p:tgtEl>
                                      </p:cBhvr>
                                    </p:animEffect>
                                    <p:anim calcmode="lin" valueType="num">
                                      <p:cBhvr>
                                        <p:cTn id="233" dur="1000" fill="hold"/>
                                        <p:tgtEl>
                                          <p:spTgt spid="115"/>
                                        </p:tgtEl>
                                        <p:attrNameLst>
                                          <p:attrName>ppt_x</p:attrName>
                                        </p:attrNameLst>
                                      </p:cBhvr>
                                      <p:tavLst>
                                        <p:tav tm="0">
                                          <p:val>
                                            <p:strVal val="#ppt_x"/>
                                          </p:val>
                                        </p:tav>
                                        <p:tav tm="100000">
                                          <p:val>
                                            <p:strVal val="#ppt_x"/>
                                          </p:val>
                                        </p:tav>
                                      </p:tavLst>
                                    </p:anim>
                                    <p:anim calcmode="lin" valueType="num">
                                      <p:cBhvr>
                                        <p:cTn id="234" dur="1000" fill="hold"/>
                                        <p:tgtEl>
                                          <p:spTgt spid="115"/>
                                        </p:tgtEl>
                                        <p:attrNameLst>
                                          <p:attrName>ppt_y</p:attrName>
                                        </p:attrNameLst>
                                      </p:cBhvr>
                                      <p:tavLst>
                                        <p:tav tm="0">
                                          <p:val>
                                            <p:strVal val="#ppt_y+.1"/>
                                          </p:val>
                                        </p:tav>
                                        <p:tav tm="100000">
                                          <p:val>
                                            <p:strVal val="#ppt_y"/>
                                          </p:val>
                                        </p:tav>
                                      </p:tavLst>
                                    </p:anim>
                                  </p:childTnLst>
                                </p:cTn>
                              </p:par>
                              <p:par>
                                <p:cTn id="235" presetID="42" presetClass="entr" presetSubtype="0" fill="hold" nodeType="withEffect">
                                  <p:stCondLst>
                                    <p:cond delay="0"/>
                                  </p:stCondLst>
                                  <p:childTnLst>
                                    <p:set>
                                      <p:cBhvr>
                                        <p:cTn id="236" dur="1" fill="hold">
                                          <p:stCondLst>
                                            <p:cond delay="0"/>
                                          </p:stCondLst>
                                        </p:cTn>
                                        <p:tgtEl>
                                          <p:spTgt spid="116"/>
                                        </p:tgtEl>
                                        <p:attrNameLst>
                                          <p:attrName>style.visibility</p:attrName>
                                        </p:attrNameLst>
                                      </p:cBhvr>
                                      <p:to>
                                        <p:strVal val="visible"/>
                                      </p:to>
                                    </p:set>
                                    <p:animEffect transition="in" filter="fade">
                                      <p:cBhvr>
                                        <p:cTn id="237" dur="1000"/>
                                        <p:tgtEl>
                                          <p:spTgt spid="116"/>
                                        </p:tgtEl>
                                      </p:cBhvr>
                                    </p:animEffect>
                                    <p:anim calcmode="lin" valueType="num">
                                      <p:cBhvr>
                                        <p:cTn id="238" dur="1000" fill="hold"/>
                                        <p:tgtEl>
                                          <p:spTgt spid="116"/>
                                        </p:tgtEl>
                                        <p:attrNameLst>
                                          <p:attrName>ppt_x</p:attrName>
                                        </p:attrNameLst>
                                      </p:cBhvr>
                                      <p:tavLst>
                                        <p:tav tm="0">
                                          <p:val>
                                            <p:strVal val="#ppt_x"/>
                                          </p:val>
                                        </p:tav>
                                        <p:tav tm="100000">
                                          <p:val>
                                            <p:strVal val="#ppt_x"/>
                                          </p:val>
                                        </p:tav>
                                      </p:tavLst>
                                    </p:anim>
                                    <p:anim calcmode="lin" valueType="num">
                                      <p:cBhvr>
                                        <p:cTn id="239" dur="1000" fill="hold"/>
                                        <p:tgtEl>
                                          <p:spTgt spid="116"/>
                                        </p:tgtEl>
                                        <p:attrNameLst>
                                          <p:attrName>ppt_y</p:attrName>
                                        </p:attrNameLst>
                                      </p:cBhvr>
                                      <p:tavLst>
                                        <p:tav tm="0">
                                          <p:val>
                                            <p:strVal val="#ppt_y+.1"/>
                                          </p:val>
                                        </p:tav>
                                        <p:tav tm="100000">
                                          <p:val>
                                            <p:strVal val="#ppt_y"/>
                                          </p:val>
                                        </p:tav>
                                      </p:tavLst>
                                    </p:anim>
                                  </p:childTnLst>
                                </p:cTn>
                              </p:par>
                              <p:par>
                                <p:cTn id="240" presetID="42" presetClass="entr" presetSubtype="0" fill="hold" grpId="0" nodeType="withEffect">
                                  <p:stCondLst>
                                    <p:cond delay="0"/>
                                  </p:stCondLst>
                                  <p:childTnLst>
                                    <p:set>
                                      <p:cBhvr>
                                        <p:cTn id="241" dur="1" fill="hold">
                                          <p:stCondLst>
                                            <p:cond delay="0"/>
                                          </p:stCondLst>
                                        </p:cTn>
                                        <p:tgtEl>
                                          <p:spTgt spid="117"/>
                                        </p:tgtEl>
                                        <p:attrNameLst>
                                          <p:attrName>style.visibility</p:attrName>
                                        </p:attrNameLst>
                                      </p:cBhvr>
                                      <p:to>
                                        <p:strVal val="visible"/>
                                      </p:to>
                                    </p:set>
                                    <p:animEffect transition="in" filter="fade">
                                      <p:cBhvr>
                                        <p:cTn id="242" dur="1000"/>
                                        <p:tgtEl>
                                          <p:spTgt spid="117"/>
                                        </p:tgtEl>
                                      </p:cBhvr>
                                    </p:animEffect>
                                    <p:anim calcmode="lin" valueType="num">
                                      <p:cBhvr>
                                        <p:cTn id="243" dur="1000" fill="hold"/>
                                        <p:tgtEl>
                                          <p:spTgt spid="117"/>
                                        </p:tgtEl>
                                        <p:attrNameLst>
                                          <p:attrName>ppt_x</p:attrName>
                                        </p:attrNameLst>
                                      </p:cBhvr>
                                      <p:tavLst>
                                        <p:tav tm="0">
                                          <p:val>
                                            <p:strVal val="#ppt_x"/>
                                          </p:val>
                                        </p:tav>
                                        <p:tav tm="100000">
                                          <p:val>
                                            <p:strVal val="#ppt_x"/>
                                          </p:val>
                                        </p:tav>
                                      </p:tavLst>
                                    </p:anim>
                                    <p:anim calcmode="lin" valueType="num">
                                      <p:cBhvr>
                                        <p:cTn id="244" dur="1000" fill="hold"/>
                                        <p:tgtEl>
                                          <p:spTgt spid="117"/>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0"/>
                                  </p:stCondLst>
                                  <p:childTnLst>
                                    <p:set>
                                      <p:cBhvr>
                                        <p:cTn id="246" dur="1" fill="hold">
                                          <p:stCondLst>
                                            <p:cond delay="0"/>
                                          </p:stCondLst>
                                        </p:cTn>
                                        <p:tgtEl>
                                          <p:spTgt spid="118"/>
                                        </p:tgtEl>
                                        <p:attrNameLst>
                                          <p:attrName>style.visibility</p:attrName>
                                        </p:attrNameLst>
                                      </p:cBhvr>
                                      <p:to>
                                        <p:strVal val="visible"/>
                                      </p:to>
                                    </p:set>
                                    <p:animEffect transition="in" filter="fade">
                                      <p:cBhvr>
                                        <p:cTn id="247" dur="1000"/>
                                        <p:tgtEl>
                                          <p:spTgt spid="118"/>
                                        </p:tgtEl>
                                      </p:cBhvr>
                                    </p:animEffect>
                                    <p:anim calcmode="lin" valueType="num">
                                      <p:cBhvr>
                                        <p:cTn id="248" dur="1000" fill="hold"/>
                                        <p:tgtEl>
                                          <p:spTgt spid="118"/>
                                        </p:tgtEl>
                                        <p:attrNameLst>
                                          <p:attrName>ppt_x</p:attrName>
                                        </p:attrNameLst>
                                      </p:cBhvr>
                                      <p:tavLst>
                                        <p:tav tm="0">
                                          <p:val>
                                            <p:strVal val="#ppt_x"/>
                                          </p:val>
                                        </p:tav>
                                        <p:tav tm="100000">
                                          <p:val>
                                            <p:strVal val="#ppt_x"/>
                                          </p:val>
                                        </p:tav>
                                      </p:tavLst>
                                    </p:anim>
                                    <p:anim calcmode="lin" valueType="num">
                                      <p:cBhvr>
                                        <p:cTn id="249" dur="1000" fill="hold"/>
                                        <p:tgtEl>
                                          <p:spTgt spid="118"/>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119"/>
                                        </p:tgtEl>
                                        <p:attrNameLst>
                                          <p:attrName>style.visibility</p:attrName>
                                        </p:attrNameLst>
                                      </p:cBhvr>
                                      <p:to>
                                        <p:strVal val="visible"/>
                                      </p:to>
                                    </p:set>
                                    <p:animEffect transition="in" filter="fade">
                                      <p:cBhvr>
                                        <p:cTn id="252" dur="1000"/>
                                        <p:tgtEl>
                                          <p:spTgt spid="119"/>
                                        </p:tgtEl>
                                      </p:cBhvr>
                                    </p:animEffect>
                                    <p:anim calcmode="lin" valueType="num">
                                      <p:cBhvr>
                                        <p:cTn id="253" dur="1000" fill="hold"/>
                                        <p:tgtEl>
                                          <p:spTgt spid="119"/>
                                        </p:tgtEl>
                                        <p:attrNameLst>
                                          <p:attrName>ppt_x</p:attrName>
                                        </p:attrNameLst>
                                      </p:cBhvr>
                                      <p:tavLst>
                                        <p:tav tm="0">
                                          <p:val>
                                            <p:strVal val="#ppt_x"/>
                                          </p:val>
                                        </p:tav>
                                        <p:tav tm="100000">
                                          <p:val>
                                            <p:strVal val="#ppt_x"/>
                                          </p:val>
                                        </p:tav>
                                      </p:tavLst>
                                    </p:anim>
                                    <p:anim calcmode="lin" valueType="num">
                                      <p:cBhvr>
                                        <p:cTn id="254" dur="1000" fill="hold"/>
                                        <p:tgtEl>
                                          <p:spTgt spid="119"/>
                                        </p:tgtEl>
                                        <p:attrNameLst>
                                          <p:attrName>ppt_y</p:attrName>
                                        </p:attrNameLst>
                                      </p:cBhvr>
                                      <p:tavLst>
                                        <p:tav tm="0">
                                          <p:val>
                                            <p:strVal val="#ppt_y+.1"/>
                                          </p:val>
                                        </p:tav>
                                        <p:tav tm="100000">
                                          <p:val>
                                            <p:strVal val="#ppt_y"/>
                                          </p:val>
                                        </p:tav>
                                      </p:tavLst>
                                    </p:anim>
                                  </p:childTnLst>
                                </p:cTn>
                              </p:par>
                              <p:par>
                                <p:cTn id="255" presetID="42" presetClass="entr" presetSubtype="0" fill="hold" grpId="0" nodeType="withEffect">
                                  <p:stCondLst>
                                    <p:cond delay="0"/>
                                  </p:stCondLst>
                                  <p:childTnLst>
                                    <p:set>
                                      <p:cBhvr>
                                        <p:cTn id="256" dur="1" fill="hold">
                                          <p:stCondLst>
                                            <p:cond delay="0"/>
                                          </p:stCondLst>
                                        </p:cTn>
                                        <p:tgtEl>
                                          <p:spTgt spid="120"/>
                                        </p:tgtEl>
                                        <p:attrNameLst>
                                          <p:attrName>style.visibility</p:attrName>
                                        </p:attrNameLst>
                                      </p:cBhvr>
                                      <p:to>
                                        <p:strVal val="visible"/>
                                      </p:to>
                                    </p:set>
                                    <p:animEffect transition="in" filter="fade">
                                      <p:cBhvr>
                                        <p:cTn id="257" dur="1000"/>
                                        <p:tgtEl>
                                          <p:spTgt spid="120"/>
                                        </p:tgtEl>
                                      </p:cBhvr>
                                    </p:animEffect>
                                    <p:anim calcmode="lin" valueType="num">
                                      <p:cBhvr>
                                        <p:cTn id="258" dur="1000" fill="hold"/>
                                        <p:tgtEl>
                                          <p:spTgt spid="120"/>
                                        </p:tgtEl>
                                        <p:attrNameLst>
                                          <p:attrName>ppt_x</p:attrName>
                                        </p:attrNameLst>
                                      </p:cBhvr>
                                      <p:tavLst>
                                        <p:tav tm="0">
                                          <p:val>
                                            <p:strVal val="#ppt_x"/>
                                          </p:val>
                                        </p:tav>
                                        <p:tav tm="100000">
                                          <p:val>
                                            <p:strVal val="#ppt_x"/>
                                          </p:val>
                                        </p:tav>
                                      </p:tavLst>
                                    </p:anim>
                                    <p:anim calcmode="lin" valueType="num">
                                      <p:cBhvr>
                                        <p:cTn id="259" dur="1000" fill="hold"/>
                                        <p:tgtEl>
                                          <p:spTgt spid="120"/>
                                        </p:tgtEl>
                                        <p:attrNameLst>
                                          <p:attrName>ppt_y</p:attrName>
                                        </p:attrNameLst>
                                      </p:cBhvr>
                                      <p:tavLst>
                                        <p:tav tm="0">
                                          <p:val>
                                            <p:strVal val="#ppt_y+.1"/>
                                          </p:val>
                                        </p:tav>
                                        <p:tav tm="100000">
                                          <p:val>
                                            <p:strVal val="#ppt_y"/>
                                          </p:val>
                                        </p:tav>
                                      </p:tavLst>
                                    </p:anim>
                                  </p:childTnLst>
                                </p:cTn>
                              </p:par>
                              <p:par>
                                <p:cTn id="260" presetID="42" presetClass="entr" presetSubtype="0" fill="hold" grpId="0" nodeType="withEffect">
                                  <p:stCondLst>
                                    <p:cond delay="0"/>
                                  </p:stCondLst>
                                  <p:childTnLst>
                                    <p:set>
                                      <p:cBhvr>
                                        <p:cTn id="261" dur="1" fill="hold">
                                          <p:stCondLst>
                                            <p:cond delay="0"/>
                                          </p:stCondLst>
                                        </p:cTn>
                                        <p:tgtEl>
                                          <p:spTgt spid="121"/>
                                        </p:tgtEl>
                                        <p:attrNameLst>
                                          <p:attrName>style.visibility</p:attrName>
                                        </p:attrNameLst>
                                      </p:cBhvr>
                                      <p:to>
                                        <p:strVal val="visible"/>
                                      </p:to>
                                    </p:set>
                                    <p:animEffect transition="in" filter="fade">
                                      <p:cBhvr>
                                        <p:cTn id="262" dur="1000"/>
                                        <p:tgtEl>
                                          <p:spTgt spid="121"/>
                                        </p:tgtEl>
                                      </p:cBhvr>
                                    </p:animEffect>
                                    <p:anim calcmode="lin" valueType="num">
                                      <p:cBhvr>
                                        <p:cTn id="263" dur="1000" fill="hold"/>
                                        <p:tgtEl>
                                          <p:spTgt spid="121"/>
                                        </p:tgtEl>
                                        <p:attrNameLst>
                                          <p:attrName>ppt_x</p:attrName>
                                        </p:attrNameLst>
                                      </p:cBhvr>
                                      <p:tavLst>
                                        <p:tav tm="0">
                                          <p:val>
                                            <p:strVal val="#ppt_x"/>
                                          </p:val>
                                        </p:tav>
                                        <p:tav tm="100000">
                                          <p:val>
                                            <p:strVal val="#ppt_x"/>
                                          </p:val>
                                        </p:tav>
                                      </p:tavLst>
                                    </p:anim>
                                    <p:anim calcmode="lin" valueType="num">
                                      <p:cBhvr>
                                        <p:cTn id="264" dur="1000" fill="hold"/>
                                        <p:tgtEl>
                                          <p:spTgt spid="121"/>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122"/>
                                        </p:tgtEl>
                                        <p:attrNameLst>
                                          <p:attrName>style.visibility</p:attrName>
                                        </p:attrNameLst>
                                      </p:cBhvr>
                                      <p:to>
                                        <p:strVal val="visible"/>
                                      </p:to>
                                    </p:set>
                                    <p:animEffect transition="in" filter="fade">
                                      <p:cBhvr>
                                        <p:cTn id="267" dur="1000"/>
                                        <p:tgtEl>
                                          <p:spTgt spid="122"/>
                                        </p:tgtEl>
                                      </p:cBhvr>
                                    </p:animEffect>
                                    <p:anim calcmode="lin" valueType="num">
                                      <p:cBhvr>
                                        <p:cTn id="268" dur="1000" fill="hold"/>
                                        <p:tgtEl>
                                          <p:spTgt spid="122"/>
                                        </p:tgtEl>
                                        <p:attrNameLst>
                                          <p:attrName>ppt_x</p:attrName>
                                        </p:attrNameLst>
                                      </p:cBhvr>
                                      <p:tavLst>
                                        <p:tav tm="0">
                                          <p:val>
                                            <p:strVal val="#ppt_x"/>
                                          </p:val>
                                        </p:tav>
                                        <p:tav tm="100000">
                                          <p:val>
                                            <p:strVal val="#ppt_x"/>
                                          </p:val>
                                        </p:tav>
                                      </p:tavLst>
                                    </p:anim>
                                    <p:anim calcmode="lin" valueType="num">
                                      <p:cBhvr>
                                        <p:cTn id="269" dur="1000" fill="hold"/>
                                        <p:tgtEl>
                                          <p:spTgt spid="122"/>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123"/>
                                        </p:tgtEl>
                                        <p:attrNameLst>
                                          <p:attrName>style.visibility</p:attrName>
                                        </p:attrNameLst>
                                      </p:cBhvr>
                                      <p:to>
                                        <p:strVal val="visible"/>
                                      </p:to>
                                    </p:set>
                                    <p:animEffect transition="in" filter="fade">
                                      <p:cBhvr>
                                        <p:cTn id="272" dur="1000"/>
                                        <p:tgtEl>
                                          <p:spTgt spid="123"/>
                                        </p:tgtEl>
                                      </p:cBhvr>
                                    </p:animEffect>
                                    <p:anim calcmode="lin" valueType="num">
                                      <p:cBhvr>
                                        <p:cTn id="273" dur="1000" fill="hold"/>
                                        <p:tgtEl>
                                          <p:spTgt spid="123"/>
                                        </p:tgtEl>
                                        <p:attrNameLst>
                                          <p:attrName>ppt_x</p:attrName>
                                        </p:attrNameLst>
                                      </p:cBhvr>
                                      <p:tavLst>
                                        <p:tav tm="0">
                                          <p:val>
                                            <p:strVal val="#ppt_x"/>
                                          </p:val>
                                        </p:tav>
                                        <p:tav tm="100000">
                                          <p:val>
                                            <p:strVal val="#ppt_x"/>
                                          </p:val>
                                        </p:tav>
                                      </p:tavLst>
                                    </p:anim>
                                    <p:anim calcmode="lin" valueType="num">
                                      <p:cBhvr>
                                        <p:cTn id="274" dur="1000" fill="hold"/>
                                        <p:tgtEl>
                                          <p:spTgt spid="123"/>
                                        </p:tgtEl>
                                        <p:attrNameLst>
                                          <p:attrName>ppt_y</p:attrName>
                                        </p:attrNameLst>
                                      </p:cBhvr>
                                      <p:tavLst>
                                        <p:tav tm="0">
                                          <p:val>
                                            <p:strVal val="#ppt_y+.1"/>
                                          </p:val>
                                        </p:tav>
                                        <p:tav tm="100000">
                                          <p:val>
                                            <p:strVal val="#ppt_y"/>
                                          </p:val>
                                        </p:tav>
                                      </p:tavLst>
                                    </p:anim>
                                  </p:childTnLst>
                                </p:cTn>
                              </p:par>
                              <p:par>
                                <p:cTn id="275" presetID="42" presetClass="entr" presetSubtype="0" fill="hold" nodeType="withEffect">
                                  <p:stCondLst>
                                    <p:cond delay="0"/>
                                  </p:stCondLst>
                                  <p:childTnLst>
                                    <p:set>
                                      <p:cBhvr>
                                        <p:cTn id="276" dur="1" fill="hold">
                                          <p:stCondLst>
                                            <p:cond delay="0"/>
                                          </p:stCondLst>
                                        </p:cTn>
                                        <p:tgtEl>
                                          <p:spTgt spid="124"/>
                                        </p:tgtEl>
                                        <p:attrNameLst>
                                          <p:attrName>style.visibility</p:attrName>
                                        </p:attrNameLst>
                                      </p:cBhvr>
                                      <p:to>
                                        <p:strVal val="visible"/>
                                      </p:to>
                                    </p:set>
                                    <p:animEffect transition="in" filter="fade">
                                      <p:cBhvr>
                                        <p:cTn id="277" dur="1000"/>
                                        <p:tgtEl>
                                          <p:spTgt spid="124"/>
                                        </p:tgtEl>
                                      </p:cBhvr>
                                    </p:animEffect>
                                    <p:anim calcmode="lin" valueType="num">
                                      <p:cBhvr>
                                        <p:cTn id="278" dur="1000" fill="hold"/>
                                        <p:tgtEl>
                                          <p:spTgt spid="124"/>
                                        </p:tgtEl>
                                        <p:attrNameLst>
                                          <p:attrName>ppt_x</p:attrName>
                                        </p:attrNameLst>
                                      </p:cBhvr>
                                      <p:tavLst>
                                        <p:tav tm="0">
                                          <p:val>
                                            <p:strVal val="#ppt_x"/>
                                          </p:val>
                                        </p:tav>
                                        <p:tav tm="100000">
                                          <p:val>
                                            <p:strVal val="#ppt_x"/>
                                          </p:val>
                                        </p:tav>
                                      </p:tavLst>
                                    </p:anim>
                                    <p:anim calcmode="lin" valueType="num">
                                      <p:cBhvr>
                                        <p:cTn id="279" dur="1000" fill="hold"/>
                                        <p:tgtEl>
                                          <p:spTgt spid="124"/>
                                        </p:tgtEl>
                                        <p:attrNameLst>
                                          <p:attrName>ppt_y</p:attrName>
                                        </p:attrNameLst>
                                      </p:cBhvr>
                                      <p:tavLst>
                                        <p:tav tm="0">
                                          <p:val>
                                            <p:strVal val="#ppt_y+.1"/>
                                          </p:val>
                                        </p:tav>
                                        <p:tav tm="100000">
                                          <p:val>
                                            <p:strVal val="#ppt_y"/>
                                          </p:val>
                                        </p:tav>
                                      </p:tavLst>
                                    </p:anim>
                                  </p:childTnLst>
                                </p:cTn>
                              </p:par>
                              <p:par>
                                <p:cTn id="280" presetID="42" presetClass="entr" presetSubtype="0" fill="hold" nodeType="withEffect">
                                  <p:stCondLst>
                                    <p:cond delay="0"/>
                                  </p:stCondLst>
                                  <p:childTnLst>
                                    <p:set>
                                      <p:cBhvr>
                                        <p:cTn id="281" dur="1" fill="hold">
                                          <p:stCondLst>
                                            <p:cond delay="0"/>
                                          </p:stCondLst>
                                        </p:cTn>
                                        <p:tgtEl>
                                          <p:spTgt spid="125"/>
                                        </p:tgtEl>
                                        <p:attrNameLst>
                                          <p:attrName>style.visibility</p:attrName>
                                        </p:attrNameLst>
                                      </p:cBhvr>
                                      <p:to>
                                        <p:strVal val="visible"/>
                                      </p:to>
                                    </p:set>
                                    <p:animEffect transition="in" filter="fade">
                                      <p:cBhvr>
                                        <p:cTn id="282" dur="1000"/>
                                        <p:tgtEl>
                                          <p:spTgt spid="125"/>
                                        </p:tgtEl>
                                      </p:cBhvr>
                                    </p:animEffect>
                                    <p:anim calcmode="lin" valueType="num">
                                      <p:cBhvr>
                                        <p:cTn id="283" dur="1000" fill="hold"/>
                                        <p:tgtEl>
                                          <p:spTgt spid="125"/>
                                        </p:tgtEl>
                                        <p:attrNameLst>
                                          <p:attrName>ppt_x</p:attrName>
                                        </p:attrNameLst>
                                      </p:cBhvr>
                                      <p:tavLst>
                                        <p:tav tm="0">
                                          <p:val>
                                            <p:strVal val="#ppt_x"/>
                                          </p:val>
                                        </p:tav>
                                        <p:tav tm="100000">
                                          <p:val>
                                            <p:strVal val="#ppt_x"/>
                                          </p:val>
                                        </p:tav>
                                      </p:tavLst>
                                    </p:anim>
                                    <p:anim calcmode="lin" valueType="num">
                                      <p:cBhvr>
                                        <p:cTn id="284" dur="1000" fill="hold"/>
                                        <p:tgtEl>
                                          <p:spTgt spid="125"/>
                                        </p:tgtEl>
                                        <p:attrNameLst>
                                          <p:attrName>ppt_y</p:attrName>
                                        </p:attrNameLst>
                                      </p:cBhvr>
                                      <p:tavLst>
                                        <p:tav tm="0">
                                          <p:val>
                                            <p:strVal val="#ppt_y+.1"/>
                                          </p:val>
                                        </p:tav>
                                        <p:tav tm="100000">
                                          <p:val>
                                            <p:strVal val="#ppt_y"/>
                                          </p:val>
                                        </p:tav>
                                      </p:tavLst>
                                    </p:anim>
                                  </p:childTnLst>
                                </p:cTn>
                              </p:par>
                              <p:par>
                                <p:cTn id="285" presetID="42" presetClass="entr" presetSubtype="0" fill="hold" nodeType="withEffect">
                                  <p:stCondLst>
                                    <p:cond delay="0"/>
                                  </p:stCondLst>
                                  <p:childTnLst>
                                    <p:set>
                                      <p:cBhvr>
                                        <p:cTn id="286" dur="1" fill="hold">
                                          <p:stCondLst>
                                            <p:cond delay="0"/>
                                          </p:stCondLst>
                                        </p:cTn>
                                        <p:tgtEl>
                                          <p:spTgt spid="126"/>
                                        </p:tgtEl>
                                        <p:attrNameLst>
                                          <p:attrName>style.visibility</p:attrName>
                                        </p:attrNameLst>
                                      </p:cBhvr>
                                      <p:to>
                                        <p:strVal val="visible"/>
                                      </p:to>
                                    </p:set>
                                    <p:animEffect transition="in" filter="fade">
                                      <p:cBhvr>
                                        <p:cTn id="287" dur="1000"/>
                                        <p:tgtEl>
                                          <p:spTgt spid="126"/>
                                        </p:tgtEl>
                                      </p:cBhvr>
                                    </p:animEffect>
                                    <p:anim calcmode="lin" valueType="num">
                                      <p:cBhvr>
                                        <p:cTn id="288" dur="1000" fill="hold"/>
                                        <p:tgtEl>
                                          <p:spTgt spid="126"/>
                                        </p:tgtEl>
                                        <p:attrNameLst>
                                          <p:attrName>ppt_x</p:attrName>
                                        </p:attrNameLst>
                                      </p:cBhvr>
                                      <p:tavLst>
                                        <p:tav tm="0">
                                          <p:val>
                                            <p:strVal val="#ppt_x"/>
                                          </p:val>
                                        </p:tav>
                                        <p:tav tm="100000">
                                          <p:val>
                                            <p:strVal val="#ppt_x"/>
                                          </p:val>
                                        </p:tav>
                                      </p:tavLst>
                                    </p:anim>
                                    <p:anim calcmode="lin" valueType="num">
                                      <p:cBhvr>
                                        <p:cTn id="289" dur="1000" fill="hold"/>
                                        <p:tgtEl>
                                          <p:spTgt spid="126"/>
                                        </p:tgtEl>
                                        <p:attrNameLst>
                                          <p:attrName>ppt_y</p:attrName>
                                        </p:attrNameLst>
                                      </p:cBhvr>
                                      <p:tavLst>
                                        <p:tav tm="0">
                                          <p:val>
                                            <p:strVal val="#ppt_y+.1"/>
                                          </p:val>
                                        </p:tav>
                                        <p:tav tm="100000">
                                          <p:val>
                                            <p:strVal val="#ppt_y"/>
                                          </p:val>
                                        </p:tav>
                                      </p:tavLst>
                                    </p:anim>
                                  </p:childTnLst>
                                </p:cTn>
                              </p:par>
                              <p:par>
                                <p:cTn id="290" presetID="42" presetClass="entr" presetSubtype="0" fill="hold" nodeType="withEffect">
                                  <p:stCondLst>
                                    <p:cond delay="0"/>
                                  </p:stCondLst>
                                  <p:childTnLst>
                                    <p:set>
                                      <p:cBhvr>
                                        <p:cTn id="291" dur="1" fill="hold">
                                          <p:stCondLst>
                                            <p:cond delay="0"/>
                                          </p:stCondLst>
                                        </p:cTn>
                                        <p:tgtEl>
                                          <p:spTgt spid="127"/>
                                        </p:tgtEl>
                                        <p:attrNameLst>
                                          <p:attrName>style.visibility</p:attrName>
                                        </p:attrNameLst>
                                      </p:cBhvr>
                                      <p:to>
                                        <p:strVal val="visible"/>
                                      </p:to>
                                    </p:set>
                                    <p:animEffect transition="in" filter="fade">
                                      <p:cBhvr>
                                        <p:cTn id="292" dur="1000"/>
                                        <p:tgtEl>
                                          <p:spTgt spid="127"/>
                                        </p:tgtEl>
                                      </p:cBhvr>
                                    </p:animEffect>
                                    <p:anim calcmode="lin" valueType="num">
                                      <p:cBhvr>
                                        <p:cTn id="293" dur="1000" fill="hold"/>
                                        <p:tgtEl>
                                          <p:spTgt spid="127"/>
                                        </p:tgtEl>
                                        <p:attrNameLst>
                                          <p:attrName>ppt_x</p:attrName>
                                        </p:attrNameLst>
                                      </p:cBhvr>
                                      <p:tavLst>
                                        <p:tav tm="0">
                                          <p:val>
                                            <p:strVal val="#ppt_x"/>
                                          </p:val>
                                        </p:tav>
                                        <p:tav tm="100000">
                                          <p:val>
                                            <p:strVal val="#ppt_x"/>
                                          </p:val>
                                        </p:tav>
                                      </p:tavLst>
                                    </p:anim>
                                    <p:anim calcmode="lin" valueType="num">
                                      <p:cBhvr>
                                        <p:cTn id="294" dur="1000" fill="hold"/>
                                        <p:tgtEl>
                                          <p:spTgt spid="127"/>
                                        </p:tgtEl>
                                        <p:attrNameLst>
                                          <p:attrName>ppt_y</p:attrName>
                                        </p:attrNameLst>
                                      </p:cBhvr>
                                      <p:tavLst>
                                        <p:tav tm="0">
                                          <p:val>
                                            <p:strVal val="#ppt_y+.1"/>
                                          </p:val>
                                        </p:tav>
                                        <p:tav tm="100000">
                                          <p:val>
                                            <p:strVal val="#ppt_y"/>
                                          </p:val>
                                        </p:tav>
                                      </p:tavLst>
                                    </p:anim>
                                  </p:childTnLst>
                                </p:cTn>
                              </p:par>
                              <p:par>
                                <p:cTn id="295" presetID="42" presetClass="entr" presetSubtype="0" fill="hold" nodeType="withEffect">
                                  <p:stCondLst>
                                    <p:cond delay="0"/>
                                  </p:stCondLst>
                                  <p:childTnLst>
                                    <p:set>
                                      <p:cBhvr>
                                        <p:cTn id="296" dur="1" fill="hold">
                                          <p:stCondLst>
                                            <p:cond delay="0"/>
                                          </p:stCondLst>
                                        </p:cTn>
                                        <p:tgtEl>
                                          <p:spTgt spid="128"/>
                                        </p:tgtEl>
                                        <p:attrNameLst>
                                          <p:attrName>style.visibility</p:attrName>
                                        </p:attrNameLst>
                                      </p:cBhvr>
                                      <p:to>
                                        <p:strVal val="visible"/>
                                      </p:to>
                                    </p:set>
                                    <p:animEffect transition="in" filter="fade">
                                      <p:cBhvr>
                                        <p:cTn id="297" dur="1000"/>
                                        <p:tgtEl>
                                          <p:spTgt spid="128"/>
                                        </p:tgtEl>
                                      </p:cBhvr>
                                    </p:animEffect>
                                    <p:anim calcmode="lin" valueType="num">
                                      <p:cBhvr>
                                        <p:cTn id="298" dur="1000" fill="hold"/>
                                        <p:tgtEl>
                                          <p:spTgt spid="128"/>
                                        </p:tgtEl>
                                        <p:attrNameLst>
                                          <p:attrName>ppt_x</p:attrName>
                                        </p:attrNameLst>
                                      </p:cBhvr>
                                      <p:tavLst>
                                        <p:tav tm="0">
                                          <p:val>
                                            <p:strVal val="#ppt_x"/>
                                          </p:val>
                                        </p:tav>
                                        <p:tav tm="100000">
                                          <p:val>
                                            <p:strVal val="#ppt_x"/>
                                          </p:val>
                                        </p:tav>
                                      </p:tavLst>
                                    </p:anim>
                                    <p:anim calcmode="lin" valueType="num">
                                      <p:cBhvr>
                                        <p:cTn id="299" dur="1000" fill="hold"/>
                                        <p:tgtEl>
                                          <p:spTgt spid="128"/>
                                        </p:tgtEl>
                                        <p:attrNameLst>
                                          <p:attrName>ppt_y</p:attrName>
                                        </p:attrNameLst>
                                      </p:cBhvr>
                                      <p:tavLst>
                                        <p:tav tm="0">
                                          <p:val>
                                            <p:strVal val="#ppt_y+.1"/>
                                          </p:val>
                                        </p:tav>
                                        <p:tav tm="100000">
                                          <p:val>
                                            <p:strVal val="#ppt_y"/>
                                          </p:val>
                                        </p:tav>
                                      </p:tavLst>
                                    </p:anim>
                                  </p:childTnLst>
                                </p:cTn>
                              </p:par>
                              <p:par>
                                <p:cTn id="300" presetID="42" presetClass="entr" presetSubtype="0" fill="hold" nodeType="withEffect">
                                  <p:stCondLst>
                                    <p:cond delay="0"/>
                                  </p:stCondLst>
                                  <p:childTnLst>
                                    <p:set>
                                      <p:cBhvr>
                                        <p:cTn id="301" dur="1" fill="hold">
                                          <p:stCondLst>
                                            <p:cond delay="0"/>
                                          </p:stCondLst>
                                        </p:cTn>
                                        <p:tgtEl>
                                          <p:spTgt spid="129"/>
                                        </p:tgtEl>
                                        <p:attrNameLst>
                                          <p:attrName>style.visibility</p:attrName>
                                        </p:attrNameLst>
                                      </p:cBhvr>
                                      <p:to>
                                        <p:strVal val="visible"/>
                                      </p:to>
                                    </p:set>
                                    <p:animEffect transition="in" filter="fade">
                                      <p:cBhvr>
                                        <p:cTn id="302" dur="1000"/>
                                        <p:tgtEl>
                                          <p:spTgt spid="129"/>
                                        </p:tgtEl>
                                      </p:cBhvr>
                                    </p:animEffect>
                                    <p:anim calcmode="lin" valueType="num">
                                      <p:cBhvr>
                                        <p:cTn id="303" dur="1000" fill="hold"/>
                                        <p:tgtEl>
                                          <p:spTgt spid="129"/>
                                        </p:tgtEl>
                                        <p:attrNameLst>
                                          <p:attrName>ppt_x</p:attrName>
                                        </p:attrNameLst>
                                      </p:cBhvr>
                                      <p:tavLst>
                                        <p:tav tm="0">
                                          <p:val>
                                            <p:strVal val="#ppt_x"/>
                                          </p:val>
                                        </p:tav>
                                        <p:tav tm="100000">
                                          <p:val>
                                            <p:strVal val="#ppt_x"/>
                                          </p:val>
                                        </p:tav>
                                      </p:tavLst>
                                    </p:anim>
                                    <p:anim calcmode="lin" valueType="num">
                                      <p:cBhvr>
                                        <p:cTn id="304" dur="1000" fill="hold"/>
                                        <p:tgtEl>
                                          <p:spTgt spid="129"/>
                                        </p:tgtEl>
                                        <p:attrNameLst>
                                          <p:attrName>ppt_y</p:attrName>
                                        </p:attrNameLst>
                                      </p:cBhvr>
                                      <p:tavLst>
                                        <p:tav tm="0">
                                          <p:val>
                                            <p:strVal val="#ppt_y+.1"/>
                                          </p:val>
                                        </p:tav>
                                        <p:tav tm="100000">
                                          <p:val>
                                            <p:strVal val="#ppt_y"/>
                                          </p:val>
                                        </p:tav>
                                      </p:tavLst>
                                    </p:anim>
                                  </p:childTnLst>
                                </p:cTn>
                              </p:par>
                              <p:par>
                                <p:cTn id="305" presetID="42" presetClass="entr" presetSubtype="0" fill="hold" nodeType="withEffect">
                                  <p:stCondLst>
                                    <p:cond delay="0"/>
                                  </p:stCondLst>
                                  <p:childTnLst>
                                    <p:set>
                                      <p:cBhvr>
                                        <p:cTn id="306" dur="1" fill="hold">
                                          <p:stCondLst>
                                            <p:cond delay="0"/>
                                          </p:stCondLst>
                                        </p:cTn>
                                        <p:tgtEl>
                                          <p:spTgt spid="130"/>
                                        </p:tgtEl>
                                        <p:attrNameLst>
                                          <p:attrName>style.visibility</p:attrName>
                                        </p:attrNameLst>
                                      </p:cBhvr>
                                      <p:to>
                                        <p:strVal val="visible"/>
                                      </p:to>
                                    </p:set>
                                    <p:animEffect transition="in" filter="fade">
                                      <p:cBhvr>
                                        <p:cTn id="307" dur="1000"/>
                                        <p:tgtEl>
                                          <p:spTgt spid="130"/>
                                        </p:tgtEl>
                                      </p:cBhvr>
                                    </p:animEffect>
                                    <p:anim calcmode="lin" valueType="num">
                                      <p:cBhvr>
                                        <p:cTn id="308" dur="1000" fill="hold"/>
                                        <p:tgtEl>
                                          <p:spTgt spid="130"/>
                                        </p:tgtEl>
                                        <p:attrNameLst>
                                          <p:attrName>ppt_x</p:attrName>
                                        </p:attrNameLst>
                                      </p:cBhvr>
                                      <p:tavLst>
                                        <p:tav tm="0">
                                          <p:val>
                                            <p:strVal val="#ppt_x"/>
                                          </p:val>
                                        </p:tav>
                                        <p:tav tm="100000">
                                          <p:val>
                                            <p:strVal val="#ppt_x"/>
                                          </p:val>
                                        </p:tav>
                                      </p:tavLst>
                                    </p:anim>
                                    <p:anim calcmode="lin" valueType="num">
                                      <p:cBhvr>
                                        <p:cTn id="309" dur="1000" fill="hold"/>
                                        <p:tgtEl>
                                          <p:spTgt spid="130"/>
                                        </p:tgtEl>
                                        <p:attrNameLst>
                                          <p:attrName>ppt_y</p:attrName>
                                        </p:attrNameLst>
                                      </p:cBhvr>
                                      <p:tavLst>
                                        <p:tav tm="0">
                                          <p:val>
                                            <p:strVal val="#ppt_y+.1"/>
                                          </p:val>
                                        </p:tav>
                                        <p:tav tm="100000">
                                          <p:val>
                                            <p:strVal val="#ppt_y"/>
                                          </p:val>
                                        </p:tav>
                                      </p:tavLst>
                                    </p:anim>
                                  </p:childTnLst>
                                </p:cTn>
                              </p:par>
                              <p:par>
                                <p:cTn id="310" presetID="42" presetClass="entr" presetSubtype="0" fill="hold" grpId="0" nodeType="withEffect">
                                  <p:stCondLst>
                                    <p:cond delay="0"/>
                                  </p:stCondLst>
                                  <p:childTnLst>
                                    <p:set>
                                      <p:cBhvr>
                                        <p:cTn id="311" dur="1" fill="hold">
                                          <p:stCondLst>
                                            <p:cond delay="0"/>
                                          </p:stCondLst>
                                        </p:cTn>
                                        <p:tgtEl>
                                          <p:spTgt spid="131"/>
                                        </p:tgtEl>
                                        <p:attrNameLst>
                                          <p:attrName>style.visibility</p:attrName>
                                        </p:attrNameLst>
                                      </p:cBhvr>
                                      <p:to>
                                        <p:strVal val="visible"/>
                                      </p:to>
                                    </p:set>
                                    <p:animEffect transition="in" filter="fade">
                                      <p:cBhvr>
                                        <p:cTn id="312" dur="1000"/>
                                        <p:tgtEl>
                                          <p:spTgt spid="131"/>
                                        </p:tgtEl>
                                      </p:cBhvr>
                                    </p:animEffect>
                                    <p:anim calcmode="lin" valueType="num">
                                      <p:cBhvr>
                                        <p:cTn id="313" dur="1000" fill="hold"/>
                                        <p:tgtEl>
                                          <p:spTgt spid="131"/>
                                        </p:tgtEl>
                                        <p:attrNameLst>
                                          <p:attrName>ppt_x</p:attrName>
                                        </p:attrNameLst>
                                      </p:cBhvr>
                                      <p:tavLst>
                                        <p:tav tm="0">
                                          <p:val>
                                            <p:strVal val="#ppt_x"/>
                                          </p:val>
                                        </p:tav>
                                        <p:tav tm="100000">
                                          <p:val>
                                            <p:strVal val="#ppt_x"/>
                                          </p:val>
                                        </p:tav>
                                      </p:tavLst>
                                    </p:anim>
                                    <p:anim calcmode="lin" valueType="num">
                                      <p:cBhvr>
                                        <p:cTn id="314" dur="1000" fill="hold"/>
                                        <p:tgtEl>
                                          <p:spTgt spid="131"/>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132"/>
                                        </p:tgtEl>
                                        <p:attrNameLst>
                                          <p:attrName>style.visibility</p:attrName>
                                        </p:attrNameLst>
                                      </p:cBhvr>
                                      <p:to>
                                        <p:strVal val="visible"/>
                                      </p:to>
                                    </p:set>
                                    <p:animEffect transition="in" filter="fade">
                                      <p:cBhvr>
                                        <p:cTn id="317" dur="1000"/>
                                        <p:tgtEl>
                                          <p:spTgt spid="132"/>
                                        </p:tgtEl>
                                      </p:cBhvr>
                                    </p:animEffect>
                                    <p:anim calcmode="lin" valueType="num">
                                      <p:cBhvr>
                                        <p:cTn id="318" dur="1000" fill="hold"/>
                                        <p:tgtEl>
                                          <p:spTgt spid="132"/>
                                        </p:tgtEl>
                                        <p:attrNameLst>
                                          <p:attrName>ppt_x</p:attrName>
                                        </p:attrNameLst>
                                      </p:cBhvr>
                                      <p:tavLst>
                                        <p:tav tm="0">
                                          <p:val>
                                            <p:strVal val="#ppt_x"/>
                                          </p:val>
                                        </p:tav>
                                        <p:tav tm="100000">
                                          <p:val>
                                            <p:strVal val="#ppt_x"/>
                                          </p:val>
                                        </p:tav>
                                      </p:tavLst>
                                    </p:anim>
                                    <p:anim calcmode="lin" valueType="num">
                                      <p:cBhvr>
                                        <p:cTn id="319" dur="1000" fill="hold"/>
                                        <p:tgtEl>
                                          <p:spTgt spid="132"/>
                                        </p:tgtEl>
                                        <p:attrNameLst>
                                          <p:attrName>ppt_y</p:attrName>
                                        </p:attrNameLst>
                                      </p:cBhvr>
                                      <p:tavLst>
                                        <p:tav tm="0">
                                          <p:val>
                                            <p:strVal val="#ppt_y+.1"/>
                                          </p:val>
                                        </p:tav>
                                        <p:tav tm="100000">
                                          <p:val>
                                            <p:strVal val="#ppt_y"/>
                                          </p:val>
                                        </p:tav>
                                      </p:tavLst>
                                    </p:anim>
                                  </p:childTnLst>
                                </p:cTn>
                              </p:par>
                              <p:par>
                                <p:cTn id="320" presetID="42" presetClass="entr" presetSubtype="0" fill="hold" grpId="0" nodeType="withEffect">
                                  <p:stCondLst>
                                    <p:cond delay="0"/>
                                  </p:stCondLst>
                                  <p:childTnLst>
                                    <p:set>
                                      <p:cBhvr>
                                        <p:cTn id="321" dur="1" fill="hold">
                                          <p:stCondLst>
                                            <p:cond delay="0"/>
                                          </p:stCondLst>
                                        </p:cTn>
                                        <p:tgtEl>
                                          <p:spTgt spid="133"/>
                                        </p:tgtEl>
                                        <p:attrNameLst>
                                          <p:attrName>style.visibility</p:attrName>
                                        </p:attrNameLst>
                                      </p:cBhvr>
                                      <p:to>
                                        <p:strVal val="visible"/>
                                      </p:to>
                                    </p:set>
                                    <p:animEffect transition="in" filter="fade">
                                      <p:cBhvr>
                                        <p:cTn id="322" dur="1000"/>
                                        <p:tgtEl>
                                          <p:spTgt spid="133"/>
                                        </p:tgtEl>
                                      </p:cBhvr>
                                    </p:animEffect>
                                    <p:anim calcmode="lin" valueType="num">
                                      <p:cBhvr>
                                        <p:cTn id="323" dur="1000" fill="hold"/>
                                        <p:tgtEl>
                                          <p:spTgt spid="133"/>
                                        </p:tgtEl>
                                        <p:attrNameLst>
                                          <p:attrName>ppt_x</p:attrName>
                                        </p:attrNameLst>
                                      </p:cBhvr>
                                      <p:tavLst>
                                        <p:tav tm="0">
                                          <p:val>
                                            <p:strVal val="#ppt_x"/>
                                          </p:val>
                                        </p:tav>
                                        <p:tav tm="100000">
                                          <p:val>
                                            <p:strVal val="#ppt_x"/>
                                          </p:val>
                                        </p:tav>
                                      </p:tavLst>
                                    </p:anim>
                                    <p:anim calcmode="lin" valueType="num">
                                      <p:cBhvr>
                                        <p:cTn id="324" dur="1000" fill="hold"/>
                                        <p:tgtEl>
                                          <p:spTgt spid="133"/>
                                        </p:tgtEl>
                                        <p:attrNameLst>
                                          <p:attrName>ppt_y</p:attrName>
                                        </p:attrNameLst>
                                      </p:cBhvr>
                                      <p:tavLst>
                                        <p:tav tm="0">
                                          <p:val>
                                            <p:strVal val="#ppt_y+.1"/>
                                          </p:val>
                                        </p:tav>
                                        <p:tav tm="100000">
                                          <p:val>
                                            <p:strVal val="#ppt_y"/>
                                          </p:val>
                                        </p:tav>
                                      </p:tavLst>
                                    </p:anim>
                                  </p:childTnLst>
                                </p:cTn>
                              </p:par>
                              <p:par>
                                <p:cTn id="325" presetID="42" presetClass="entr" presetSubtype="0" fill="hold" grpId="0" nodeType="withEffect">
                                  <p:stCondLst>
                                    <p:cond delay="0"/>
                                  </p:stCondLst>
                                  <p:childTnLst>
                                    <p:set>
                                      <p:cBhvr>
                                        <p:cTn id="326" dur="1" fill="hold">
                                          <p:stCondLst>
                                            <p:cond delay="0"/>
                                          </p:stCondLst>
                                        </p:cTn>
                                        <p:tgtEl>
                                          <p:spTgt spid="134"/>
                                        </p:tgtEl>
                                        <p:attrNameLst>
                                          <p:attrName>style.visibility</p:attrName>
                                        </p:attrNameLst>
                                      </p:cBhvr>
                                      <p:to>
                                        <p:strVal val="visible"/>
                                      </p:to>
                                    </p:set>
                                    <p:animEffect transition="in" filter="fade">
                                      <p:cBhvr>
                                        <p:cTn id="327" dur="1000"/>
                                        <p:tgtEl>
                                          <p:spTgt spid="134"/>
                                        </p:tgtEl>
                                      </p:cBhvr>
                                    </p:animEffect>
                                    <p:anim calcmode="lin" valueType="num">
                                      <p:cBhvr>
                                        <p:cTn id="328" dur="1000" fill="hold"/>
                                        <p:tgtEl>
                                          <p:spTgt spid="134"/>
                                        </p:tgtEl>
                                        <p:attrNameLst>
                                          <p:attrName>ppt_x</p:attrName>
                                        </p:attrNameLst>
                                      </p:cBhvr>
                                      <p:tavLst>
                                        <p:tav tm="0">
                                          <p:val>
                                            <p:strVal val="#ppt_x"/>
                                          </p:val>
                                        </p:tav>
                                        <p:tav tm="100000">
                                          <p:val>
                                            <p:strVal val="#ppt_x"/>
                                          </p:val>
                                        </p:tav>
                                      </p:tavLst>
                                    </p:anim>
                                    <p:anim calcmode="lin" valueType="num">
                                      <p:cBhvr>
                                        <p:cTn id="329" dur="1000" fill="hold"/>
                                        <p:tgtEl>
                                          <p:spTgt spid="134"/>
                                        </p:tgtEl>
                                        <p:attrNameLst>
                                          <p:attrName>ppt_y</p:attrName>
                                        </p:attrNameLst>
                                      </p:cBhvr>
                                      <p:tavLst>
                                        <p:tav tm="0">
                                          <p:val>
                                            <p:strVal val="#ppt_y+.1"/>
                                          </p:val>
                                        </p:tav>
                                        <p:tav tm="100000">
                                          <p:val>
                                            <p:strVal val="#ppt_y"/>
                                          </p:val>
                                        </p:tav>
                                      </p:tavLst>
                                    </p:anim>
                                  </p:childTnLst>
                                </p:cTn>
                              </p:par>
                              <p:par>
                                <p:cTn id="330" presetID="42" presetClass="entr" presetSubtype="0" fill="hold" grpId="0" nodeType="withEffect">
                                  <p:stCondLst>
                                    <p:cond delay="0"/>
                                  </p:stCondLst>
                                  <p:childTnLst>
                                    <p:set>
                                      <p:cBhvr>
                                        <p:cTn id="331" dur="1" fill="hold">
                                          <p:stCondLst>
                                            <p:cond delay="0"/>
                                          </p:stCondLst>
                                        </p:cTn>
                                        <p:tgtEl>
                                          <p:spTgt spid="135"/>
                                        </p:tgtEl>
                                        <p:attrNameLst>
                                          <p:attrName>style.visibility</p:attrName>
                                        </p:attrNameLst>
                                      </p:cBhvr>
                                      <p:to>
                                        <p:strVal val="visible"/>
                                      </p:to>
                                    </p:set>
                                    <p:animEffect transition="in" filter="fade">
                                      <p:cBhvr>
                                        <p:cTn id="332" dur="1000"/>
                                        <p:tgtEl>
                                          <p:spTgt spid="135"/>
                                        </p:tgtEl>
                                      </p:cBhvr>
                                    </p:animEffect>
                                    <p:anim calcmode="lin" valueType="num">
                                      <p:cBhvr>
                                        <p:cTn id="333" dur="1000" fill="hold"/>
                                        <p:tgtEl>
                                          <p:spTgt spid="135"/>
                                        </p:tgtEl>
                                        <p:attrNameLst>
                                          <p:attrName>ppt_x</p:attrName>
                                        </p:attrNameLst>
                                      </p:cBhvr>
                                      <p:tavLst>
                                        <p:tav tm="0">
                                          <p:val>
                                            <p:strVal val="#ppt_x"/>
                                          </p:val>
                                        </p:tav>
                                        <p:tav tm="100000">
                                          <p:val>
                                            <p:strVal val="#ppt_x"/>
                                          </p:val>
                                        </p:tav>
                                      </p:tavLst>
                                    </p:anim>
                                    <p:anim calcmode="lin" valueType="num">
                                      <p:cBhvr>
                                        <p:cTn id="334" dur="1000" fill="hold"/>
                                        <p:tgtEl>
                                          <p:spTgt spid="135"/>
                                        </p:tgtEl>
                                        <p:attrNameLst>
                                          <p:attrName>ppt_y</p:attrName>
                                        </p:attrNameLst>
                                      </p:cBhvr>
                                      <p:tavLst>
                                        <p:tav tm="0">
                                          <p:val>
                                            <p:strVal val="#ppt_y+.1"/>
                                          </p:val>
                                        </p:tav>
                                        <p:tav tm="100000">
                                          <p:val>
                                            <p:strVal val="#ppt_y"/>
                                          </p:val>
                                        </p:tav>
                                      </p:tavLst>
                                    </p:anim>
                                  </p:childTnLst>
                                </p:cTn>
                              </p:par>
                              <p:par>
                                <p:cTn id="335" presetID="42" presetClass="entr" presetSubtype="0" fill="hold" grpId="0" nodeType="withEffect">
                                  <p:stCondLst>
                                    <p:cond delay="0"/>
                                  </p:stCondLst>
                                  <p:childTnLst>
                                    <p:set>
                                      <p:cBhvr>
                                        <p:cTn id="336" dur="1" fill="hold">
                                          <p:stCondLst>
                                            <p:cond delay="0"/>
                                          </p:stCondLst>
                                        </p:cTn>
                                        <p:tgtEl>
                                          <p:spTgt spid="136"/>
                                        </p:tgtEl>
                                        <p:attrNameLst>
                                          <p:attrName>style.visibility</p:attrName>
                                        </p:attrNameLst>
                                      </p:cBhvr>
                                      <p:to>
                                        <p:strVal val="visible"/>
                                      </p:to>
                                    </p:set>
                                    <p:animEffect transition="in" filter="fade">
                                      <p:cBhvr>
                                        <p:cTn id="337" dur="1000"/>
                                        <p:tgtEl>
                                          <p:spTgt spid="136"/>
                                        </p:tgtEl>
                                      </p:cBhvr>
                                    </p:animEffect>
                                    <p:anim calcmode="lin" valueType="num">
                                      <p:cBhvr>
                                        <p:cTn id="338" dur="1000" fill="hold"/>
                                        <p:tgtEl>
                                          <p:spTgt spid="136"/>
                                        </p:tgtEl>
                                        <p:attrNameLst>
                                          <p:attrName>ppt_x</p:attrName>
                                        </p:attrNameLst>
                                      </p:cBhvr>
                                      <p:tavLst>
                                        <p:tav tm="0">
                                          <p:val>
                                            <p:strVal val="#ppt_x"/>
                                          </p:val>
                                        </p:tav>
                                        <p:tav tm="100000">
                                          <p:val>
                                            <p:strVal val="#ppt_x"/>
                                          </p:val>
                                        </p:tav>
                                      </p:tavLst>
                                    </p:anim>
                                    <p:anim calcmode="lin" valueType="num">
                                      <p:cBhvr>
                                        <p:cTn id="339" dur="1000" fill="hold"/>
                                        <p:tgtEl>
                                          <p:spTgt spid="136"/>
                                        </p:tgtEl>
                                        <p:attrNameLst>
                                          <p:attrName>ppt_y</p:attrName>
                                        </p:attrNameLst>
                                      </p:cBhvr>
                                      <p:tavLst>
                                        <p:tav tm="0">
                                          <p:val>
                                            <p:strVal val="#ppt_y+.1"/>
                                          </p:val>
                                        </p:tav>
                                        <p:tav tm="100000">
                                          <p:val>
                                            <p:strVal val="#ppt_y"/>
                                          </p:val>
                                        </p:tav>
                                      </p:tavLst>
                                    </p:anim>
                                  </p:childTnLst>
                                </p:cTn>
                              </p:par>
                              <p:par>
                                <p:cTn id="340" presetID="42" presetClass="entr" presetSubtype="0" fill="hold" grpId="0" nodeType="withEffect">
                                  <p:stCondLst>
                                    <p:cond delay="0"/>
                                  </p:stCondLst>
                                  <p:childTnLst>
                                    <p:set>
                                      <p:cBhvr>
                                        <p:cTn id="341" dur="1" fill="hold">
                                          <p:stCondLst>
                                            <p:cond delay="0"/>
                                          </p:stCondLst>
                                        </p:cTn>
                                        <p:tgtEl>
                                          <p:spTgt spid="137"/>
                                        </p:tgtEl>
                                        <p:attrNameLst>
                                          <p:attrName>style.visibility</p:attrName>
                                        </p:attrNameLst>
                                      </p:cBhvr>
                                      <p:to>
                                        <p:strVal val="visible"/>
                                      </p:to>
                                    </p:set>
                                    <p:animEffect transition="in" filter="fade">
                                      <p:cBhvr>
                                        <p:cTn id="342" dur="1000"/>
                                        <p:tgtEl>
                                          <p:spTgt spid="137"/>
                                        </p:tgtEl>
                                      </p:cBhvr>
                                    </p:animEffect>
                                    <p:anim calcmode="lin" valueType="num">
                                      <p:cBhvr>
                                        <p:cTn id="343" dur="1000" fill="hold"/>
                                        <p:tgtEl>
                                          <p:spTgt spid="137"/>
                                        </p:tgtEl>
                                        <p:attrNameLst>
                                          <p:attrName>ppt_x</p:attrName>
                                        </p:attrNameLst>
                                      </p:cBhvr>
                                      <p:tavLst>
                                        <p:tav tm="0">
                                          <p:val>
                                            <p:strVal val="#ppt_x"/>
                                          </p:val>
                                        </p:tav>
                                        <p:tav tm="100000">
                                          <p:val>
                                            <p:strVal val="#ppt_x"/>
                                          </p:val>
                                        </p:tav>
                                      </p:tavLst>
                                    </p:anim>
                                    <p:anim calcmode="lin" valueType="num">
                                      <p:cBhvr>
                                        <p:cTn id="344" dur="1000" fill="hold"/>
                                        <p:tgtEl>
                                          <p:spTgt spid="137"/>
                                        </p:tgtEl>
                                        <p:attrNameLst>
                                          <p:attrName>ppt_y</p:attrName>
                                        </p:attrNameLst>
                                      </p:cBhvr>
                                      <p:tavLst>
                                        <p:tav tm="0">
                                          <p:val>
                                            <p:strVal val="#ppt_y+.1"/>
                                          </p:val>
                                        </p:tav>
                                        <p:tav tm="100000">
                                          <p:val>
                                            <p:strVal val="#ppt_y"/>
                                          </p:val>
                                        </p:tav>
                                      </p:tavLst>
                                    </p:anim>
                                  </p:childTnLst>
                                </p:cTn>
                              </p:par>
                              <p:par>
                                <p:cTn id="345" presetID="42" presetClass="entr" presetSubtype="0" fill="hold" nodeType="withEffect">
                                  <p:stCondLst>
                                    <p:cond delay="0"/>
                                  </p:stCondLst>
                                  <p:childTnLst>
                                    <p:set>
                                      <p:cBhvr>
                                        <p:cTn id="346" dur="1" fill="hold">
                                          <p:stCondLst>
                                            <p:cond delay="0"/>
                                          </p:stCondLst>
                                        </p:cTn>
                                        <p:tgtEl>
                                          <p:spTgt spid="138"/>
                                        </p:tgtEl>
                                        <p:attrNameLst>
                                          <p:attrName>style.visibility</p:attrName>
                                        </p:attrNameLst>
                                      </p:cBhvr>
                                      <p:to>
                                        <p:strVal val="visible"/>
                                      </p:to>
                                    </p:set>
                                    <p:animEffect transition="in" filter="fade">
                                      <p:cBhvr>
                                        <p:cTn id="347" dur="1000"/>
                                        <p:tgtEl>
                                          <p:spTgt spid="138"/>
                                        </p:tgtEl>
                                      </p:cBhvr>
                                    </p:animEffect>
                                    <p:anim calcmode="lin" valueType="num">
                                      <p:cBhvr>
                                        <p:cTn id="348" dur="1000" fill="hold"/>
                                        <p:tgtEl>
                                          <p:spTgt spid="138"/>
                                        </p:tgtEl>
                                        <p:attrNameLst>
                                          <p:attrName>ppt_x</p:attrName>
                                        </p:attrNameLst>
                                      </p:cBhvr>
                                      <p:tavLst>
                                        <p:tav tm="0">
                                          <p:val>
                                            <p:strVal val="#ppt_x"/>
                                          </p:val>
                                        </p:tav>
                                        <p:tav tm="100000">
                                          <p:val>
                                            <p:strVal val="#ppt_x"/>
                                          </p:val>
                                        </p:tav>
                                      </p:tavLst>
                                    </p:anim>
                                    <p:anim calcmode="lin" valueType="num">
                                      <p:cBhvr>
                                        <p:cTn id="349" dur="1000" fill="hold"/>
                                        <p:tgtEl>
                                          <p:spTgt spid="138"/>
                                        </p:tgtEl>
                                        <p:attrNameLst>
                                          <p:attrName>ppt_y</p:attrName>
                                        </p:attrNameLst>
                                      </p:cBhvr>
                                      <p:tavLst>
                                        <p:tav tm="0">
                                          <p:val>
                                            <p:strVal val="#ppt_y+.1"/>
                                          </p:val>
                                        </p:tav>
                                        <p:tav tm="100000">
                                          <p:val>
                                            <p:strVal val="#ppt_y"/>
                                          </p:val>
                                        </p:tav>
                                      </p:tavLst>
                                    </p:anim>
                                  </p:childTnLst>
                                </p:cTn>
                              </p:par>
                              <p:par>
                                <p:cTn id="350" presetID="42" presetClass="entr" presetSubtype="0" fill="hold" nodeType="withEffect">
                                  <p:stCondLst>
                                    <p:cond delay="0"/>
                                  </p:stCondLst>
                                  <p:childTnLst>
                                    <p:set>
                                      <p:cBhvr>
                                        <p:cTn id="351" dur="1" fill="hold">
                                          <p:stCondLst>
                                            <p:cond delay="0"/>
                                          </p:stCondLst>
                                        </p:cTn>
                                        <p:tgtEl>
                                          <p:spTgt spid="91"/>
                                        </p:tgtEl>
                                        <p:attrNameLst>
                                          <p:attrName>style.visibility</p:attrName>
                                        </p:attrNameLst>
                                      </p:cBhvr>
                                      <p:to>
                                        <p:strVal val="visible"/>
                                      </p:to>
                                    </p:set>
                                    <p:animEffect transition="in" filter="fade">
                                      <p:cBhvr>
                                        <p:cTn id="352" dur="1000"/>
                                        <p:tgtEl>
                                          <p:spTgt spid="91"/>
                                        </p:tgtEl>
                                      </p:cBhvr>
                                    </p:animEffect>
                                    <p:anim calcmode="lin" valueType="num">
                                      <p:cBhvr>
                                        <p:cTn id="353" dur="1000" fill="hold"/>
                                        <p:tgtEl>
                                          <p:spTgt spid="91"/>
                                        </p:tgtEl>
                                        <p:attrNameLst>
                                          <p:attrName>ppt_x</p:attrName>
                                        </p:attrNameLst>
                                      </p:cBhvr>
                                      <p:tavLst>
                                        <p:tav tm="0">
                                          <p:val>
                                            <p:strVal val="#ppt_x"/>
                                          </p:val>
                                        </p:tav>
                                        <p:tav tm="100000">
                                          <p:val>
                                            <p:strVal val="#ppt_x"/>
                                          </p:val>
                                        </p:tav>
                                      </p:tavLst>
                                    </p:anim>
                                    <p:anim calcmode="lin" valueType="num">
                                      <p:cBhvr>
                                        <p:cTn id="354" dur="1000" fill="hold"/>
                                        <p:tgtEl>
                                          <p:spTgt spid="91"/>
                                        </p:tgtEl>
                                        <p:attrNameLst>
                                          <p:attrName>ppt_y</p:attrName>
                                        </p:attrNameLst>
                                      </p:cBhvr>
                                      <p:tavLst>
                                        <p:tav tm="0">
                                          <p:val>
                                            <p:strVal val="#ppt_y+.1"/>
                                          </p:val>
                                        </p:tav>
                                        <p:tav tm="100000">
                                          <p:val>
                                            <p:strVal val="#ppt_y"/>
                                          </p:val>
                                        </p:tav>
                                      </p:tavLst>
                                    </p:anim>
                                  </p:childTnLst>
                                </p:cTn>
                              </p:par>
                              <p:par>
                                <p:cTn id="355" presetID="42" presetClass="entr" presetSubtype="0" fill="hold" nodeType="withEffect">
                                  <p:stCondLst>
                                    <p:cond delay="0"/>
                                  </p:stCondLst>
                                  <p:childTnLst>
                                    <p:set>
                                      <p:cBhvr>
                                        <p:cTn id="356" dur="1" fill="hold">
                                          <p:stCondLst>
                                            <p:cond delay="0"/>
                                          </p:stCondLst>
                                        </p:cTn>
                                        <p:tgtEl>
                                          <p:spTgt spid="93"/>
                                        </p:tgtEl>
                                        <p:attrNameLst>
                                          <p:attrName>style.visibility</p:attrName>
                                        </p:attrNameLst>
                                      </p:cBhvr>
                                      <p:to>
                                        <p:strVal val="visible"/>
                                      </p:to>
                                    </p:set>
                                    <p:animEffect transition="in" filter="fade">
                                      <p:cBhvr>
                                        <p:cTn id="357" dur="1000"/>
                                        <p:tgtEl>
                                          <p:spTgt spid="93"/>
                                        </p:tgtEl>
                                      </p:cBhvr>
                                    </p:animEffect>
                                    <p:anim calcmode="lin" valueType="num">
                                      <p:cBhvr>
                                        <p:cTn id="358" dur="1000" fill="hold"/>
                                        <p:tgtEl>
                                          <p:spTgt spid="93"/>
                                        </p:tgtEl>
                                        <p:attrNameLst>
                                          <p:attrName>ppt_x</p:attrName>
                                        </p:attrNameLst>
                                      </p:cBhvr>
                                      <p:tavLst>
                                        <p:tav tm="0">
                                          <p:val>
                                            <p:strVal val="#ppt_x"/>
                                          </p:val>
                                        </p:tav>
                                        <p:tav tm="100000">
                                          <p:val>
                                            <p:strVal val="#ppt_x"/>
                                          </p:val>
                                        </p:tav>
                                      </p:tavLst>
                                    </p:anim>
                                    <p:anim calcmode="lin" valueType="num">
                                      <p:cBhvr>
                                        <p:cTn id="359" dur="1000" fill="hold"/>
                                        <p:tgtEl>
                                          <p:spTgt spid="93"/>
                                        </p:tgtEl>
                                        <p:attrNameLst>
                                          <p:attrName>ppt_y</p:attrName>
                                        </p:attrNameLst>
                                      </p:cBhvr>
                                      <p:tavLst>
                                        <p:tav tm="0">
                                          <p:val>
                                            <p:strVal val="#ppt_y+.1"/>
                                          </p:val>
                                        </p:tav>
                                        <p:tav tm="100000">
                                          <p:val>
                                            <p:strVal val="#ppt_y"/>
                                          </p:val>
                                        </p:tav>
                                      </p:tavLst>
                                    </p:anim>
                                  </p:childTnLst>
                                </p:cTn>
                              </p:par>
                              <p:par>
                                <p:cTn id="360" presetID="42" presetClass="entr" presetSubtype="0" fill="hold" nodeType="withEffect">
                                  <p:stCondLst>
                                    <p:cond delay="0"/>
                                  </p:stCondLst>
                                  <p:childTnLst>
                                    <p:set>
                                      <p:cBhvr>
                                        <p:cTn id="361" dur="1" fill="hold">
                                          <p:stCondLst>
                                            <p:cond delay="0"/>
                                          </p:stCondLst>
                                        </p:cTn>
                                        <p:tgtEl>
                                          <p:spTgt spid="94"/>
                                        </p:tgtEl>
                                        <p:attrNameLst>
                                          <p:attrName>style.visibility</p:attrName>
                                        </p:attrNameLst>
                                      </p:cBhvr>
                                      <p:to>
                                        <p:strVal val="visible"/>
                                      </p:to>
                                    </p:set>
                                    <p:animEffect transition="in" filter="fade">
                                      <p:cBhvr>
                                        <p:cTn id="362" dur="1000"/>
                                        <p:tgtEl>
                                          <p:spTgt spid="94"/>
                                        </p:tgtEl>
                                      </p:cBhvr>
                                    </p:animEffect>
                                    <p:anim calcmode="lin" valueType="num">
                                      <p:cBhvr>
                                        <p:cTn id="363" dur="1000" fill="hold"/>
                                        <p:tgtEl>
                                          <p:spTgt spid="94"/>
                                        </p:tgtEl>
                                        <p:attrNameLst>
                                          <p:attrName>ppt_x</p:attrName>
                                        </p:attrNameLst>
                                      </p:cBhvr>
                                      <p:tavLst>
                                        <p:tav tm="0">
                                          <p:val>
                                            <p:strVal val="#ppt_x"/>
                                          </p:val>
                                        </p:tav>
                                        <p:tav tm="100000">
                                          <p:val>
                                            <p:strVal val="#ppt_x"/>
                                          </p:val>
                                        </p:tav>
                                      </p:tavLst>
                                    </p:anim>
                                    <p:anim calcmode="lin" valueType="num">
                                      <p:cBhvr>
                                        <p:cTn id="364" dur="1000" fill="hold"/>
                                        <p:tgtEl>
                                          <p:spTgt spid="94"/>
                                        </p:tgtEl>
                                        <p:attrNameLst>
                                          <p:attrName>ppt_y</p:attrName>
                                        </p:attrNameLst>
                                      </p:cBhvr>
                                      <p:tavLst>
                                        <p:tav tm="0">
                                          <p:val>
                                            <p:strVal val="#ppt_y+.1"/>
                                          </p:val>
                                        </p:tav>
                                        <p:tav tm="100000">
                                          <p:val>
                                            <p:strVal val="#ppt_y"/>
                                          </p:val>
                                        </p:tav>
                                      </p:tavLst>
                                    </p:anim>
                                  </p:childTnLst>
                                </p:cTn>
                              </p:par>
                              <p:par>
                                <p:cTn id="365" presetID="42" presetClass="entr" presetSubtype="0" fill="hold" nodeType="withEffect">
                                  <p:stCondLst>
                                    <p:cond delay="0"/>
                                  </p:stCondLst>
                                  <p:childTnLst>
                                    <p:set>
                                      <p:cBhvr>
                                        <p:cTn id="366" dur="1" fill="hold">
                                          <p:stCondLst>
                                            <p:cond delay="0"/>
                                          </p:stCondLst>
                                        </p:cTn>
                                        <p:tgtEl>
                                          <p:spTgt spid="108"/>
                                        </p:tgtEl>
                                        <p:attrNameLst>
                                          <p:attrName>style.visibility</p:attrName>
                                        </p:attrNameLst>
                                      </p:cBhvr>
                                      <p:to>
                                        <p:strVal val="visible"/>
                                      </p:to>
                                    </p:set>
                                    <p:animEffect transition="in" filter="fade">
                                      <p:cBhvr>
                                        <p:cTn id="367" dur="1000"/>
                                        <p:tgtEl>
                                          <p:spTgt spid="108"/>
                                        </p:tgtEl>
                                      </p:cBhvr>
                                    </p:animEffect>
                                    <p:anim calcmode="lin" valueType="num">
                                      <p:cBhvr>
                                        <p:cTn id="368" dur="1000" fill="hold"/>
                                        <p:tgtEl>
                                          <p:spTgt spid="108"/>
                                        </p:tgtEl>
                                        <p:attrNameLst>
                                          <p:attrName>ppt_x</p:attrName>
                                        </p:attrNameLst>
                                      </p:cBhvr>
                                      <p:tavLst>
                                        <p:tav tm="0">
                                          <p:val>
                                            <p:strVal val="#ppt_x"/>
                                          </p:val>
                                        </p:tav>
                                        <p:tav tm="100000">
                                          <p:val>
                                            <p:strVal val="#ppt_x"/>
                                          </p:val>
                                        </p:tav>
                                      </p:tavLst>
                                    </p:anim>
                                    <p:anim calcmode="lin" valueType="num">
                                      <p:cBhvr>
                                        <p:cTn id="369" dur="1000" fill="hold"/>
                                        <p:tgtEl>
                                          <p:spTgt spid="108"/>
                                        </p:tgtEl>
                                        <p:attrNameLst>
                                          <p:attrName>ppt_y</p:attrName>
                                        </p:attrNameLst>
                                      </p:cBhvr>
                                      <p:tavLst>
                                        <p:tav tm="0">
                                          <p:val>
                                            <p:strVal val="#ppt_y+.1"/>
                                          </p:val>
                                        </p:tav>
                                        <p:tav tm="100000">
                                          <p:val>
                                            <p:strVal val="#ppt_y"/>
                                          </p:val>
                                        </p:tav>
                                      </p:tavLst>
                                    </p:anim>
                                  </p:childTnLst>
                                </p:cTn>
                              </p:par>
                              <p:par>
                                <p:cTn id="370" presetID="42" presetClass="entr" presetSubtype="0" fill="hold" nodeType="withEffect">
                                  <p:stCondLst>
                                    <p:cond delay="0"/>
                                  </p:stCondLst>
                                  <p:childTnLst>
                                    <p:set>
                                      <p:cBhvr>
                                        <p:cTn id="371" dur="1" fill="hold">
                                          <p:stCondLst>
                                            <p:cond delay="0"/>
                                          </p:stCondLst>
                                        </p:cTn>
                                        <p:tgtEl>
                                          <p:spTgt spid="109"/>
                                        </p:tgtEl>
                                        <p:attrNameLst>
                                          <p:attrName>style.visibility</p:attrName>
                                        </p:attrNameLst>
                                      </p:cBhvr>
                                      <p:to>
                                        <p:strVal val="visible"/>
                                      </p:to>
                                    </p:set>
                                    <p:animEffect transition="in" filter="fade">
                                      <p:cBhvr>
                                        <p:cTn id="372" dur="1000"/>
                                        <p:tgtEl>
                                          <p:spTgt spid="109"/>
                                        </p:tgtEl>
                                      </p:cBhvr>
                                    </p:animEffect>
                                    <p:anim calcmode="lin" valueType="num">
                                      <p:cBhvr>
                                        <p:cTn id="373" dur="1000" fill="hold"/>
                                        <p:tgtEl>
                                          <p:spTgt spid="109"/>
                                        </p:tgtEl>
                                        <p:attrNameLst>
                                          <p:attrName>ppt_x</p:attrName>
                                        </p:attrNameLst>
                                      </p:cBhvr>
                                      <p:tavLst>
                                        <p:tav tm="0">
                                          <p:val>
                                            <p:strVal val="#ppt_x"/>
                                          </p:val>
                                        </p:tav>
                                        <p:tav tm="100000">
                                          <p:val>
                                            <p:strVal val="#ppt_x"/>
                                          </p:val>
                                        </p:tav>
                                      </p:tavLst>
                                    </p:anim>
                                    <p:anim calcmode="lin" valueType="num">
                                      <p:cBhvr>
                                        <p:cTn id="374" dur="1000" fill="hold"/>
                                        <p:tgtEl>
                                          <p:spTgt spid="109"/>
                                        </p:tgtEl>
                                        <p:attrNameLst>
                                          <p:attrName>ppt_y</p:attrName>
                                        </p:attrNameLst>
                                      </p:cBhvr>
                                      <p:tavLst>
                                        <p:tav tm="0">
                                          <p:val>
                                            <p:strVal val="#ppt_y+.1"/>
                                          </p:val>
                                        </p:tav>
                                        <p:tav tm="100000">
                                          <p:val>
                                            <p:strVal val="#ppt_y"/>
                                          </p:val>
                                        </p:tav>
                                      </p:tavLst>
                                    </p:anim>
                                  </p:childTnLst>
                                </p:cTn>
                              </p:par>
                              <p:par>
                                <p:cTn id="375" presetID="42" presetClass="entr" presetSubtype="0" fill="hold" nodeType="withEffect">
                                  <p:stCondLst>
                                    <p:cond delay="0"/>
                                  </p:stCondLst>
                                  <p:childTnLst>
                                    <p:set>
                                      <p:cBhvr>
                                        <p:cTn id="376" dur="1" fill="hold">
                                          <p:stCondLst>
                                            <p:cond delay="0"/>
                                          </p:stCondLst>
                                        </p:cTn>
                                        <p:tgtEl>
                                          <p:spTgt spid="139"/>
                                        </p:tgtEl>
                                        <p:attrNameLst>
                                          <p:attrName>style.visibility</p:attrName>
                                        </p:attrNameLst>
                                      </p:cBhvr>
                                      <p:to>
                                        <p:strVal val="visible"/>
                                      </p:to>
                                    </p:set>
                                    <p:animEffect transition="in" filter="fade">
                                      <p:cBhvr>
                                        <p:cTn id="377" dur="1000"/>
                                        <p:tgtEl>
                                          <p:spTgt spid="139"/>
                                        </p:tgtEl>
                                      </p:cBhvr>
                                    </p:animEffect>
                                    <p:anim calcmode="lin" valueType="num">
                                      <p:cBhvr>
                                        <p:cTn id="378" dur="1000" fill="hold"/>
                                        <p:tgtEl>
                                          <p:spTgt spid="139"/>
                                        </p:tgtEl>
                                        <p:attrNameLst>
                                          <p:attrName>ppt_x</p:attrName>
                                        </p:attrNameLst>
                                      </p:cBhvr>
                                      <p:tavLst>
                                        <p:tav tm="0">
                                          <p:val>
                                            <p:strVal val="#ppt_x"/>
                                          </p:val>
                                        </p:tav>
                                        <p:tav tm="100000">
                                          <p:val>
                                            <p:strVal val="#ppt_x"/>
                                          </p:val>
                                        </p:tav>
                                      </p:tavLst>
                                    </p:anim>
                                    <p:anim calcmode="lin" valueType="num">
                                      <p:cBhvr>
                                        <p:cTn id="379" dur="1000" fill="hold"/>
                                        <p:tgtEl>
                                          <p:spTgt spid="139"/>
                                        </p:tgtEl>
                                        <p:attrNameLst>
                                          <p:attrName>ppt_y</p:attrName>
                                        </p:attrNameLst>
                                      </p:cBhvr>
                                      <p:tavLst>
                                        <p:tav tm="0">
                                          <p:val>
                                            <p:strVal val="#ppt_y+.1"/>
                                          </p:val>
                                        </p:tav>
                                        <p:tav tm="100000">
                                          <p:val>
                                            <p:strVal val="#ppt_y"/>
                                          </p:val>
                                        </p:tav>
                                      </p:tavLst>
                                    </p:anim>
                                  </p:childTnLst>
                                </p:cTn>
                              </p:par>
                              <p:par>
                                <p:cTn id="380" presetID="42" presetClass="entr" presetSubtype="0" fill="hold" grpId="0" nodeType="withEffect">
                                  <p:stCondLst>
                                    <p:cond delay="0"/>
                                  </p:stCondLst>
                                  <p:childTnLst>
                                    <p:set>
                                      <p:cBhvr>
                                        <p:cTn id="381" dur="1" fill="hold">
                                          <p:stCondLst>
                                            <p:cond delay="0"/>
                                          </p:stCondLst>
                                        </p:cTn>
                                        <p:tgtEl>
                                          <p:spTgt spid="140"/>
                                        </p:tgtEl>
                                        <p:attrNameLst>
                                          <p:attrName>style.visibility</p:attrName>
                                        </p:attrNameLst>
                                      </p:cBhvr>
                                      <p:to>
                                        <p:strVal val="visible"/>
                                      </p:to>
                                    </p:set>
                                    <p:animEffect transition="in" filter="fade">
                                      <p:cBhvr>
                                        <p:cTn id="382" dur="1000"/>
                                        <p:tgtEl>
                                          <p:spTgt spid="140"/>
                                        </p:tgtEl>
                                      </p:cBhvr>
                                    </p:animEffect>
                                    <p:anim calcmode="lin" valueType="num">
                                      <p:cBhvr>
                                        <p:cTn id="383" dur="1000" fill="hold"/>
                                        <p:tgtEl>
                                          <p:spTgt spid="140"/>
                                        </p:tgtEl>
                                        <p:attrNameLst>
                                          <p:attrName>ppt_x</p:attrName>
                                        </p:attrNameLst>
                                      </p:cBhvr>
                                      <p:tavLst>
                                        <p:tav tm="0">
                                          <p:val>
                                            <p:strVal val="#ppt_x"/>
                                          </p:val>
                                        </p:tav>
                                        <p:tav tm="100000">
                                          <p:val>
                                            <p:strVal val="#ppt_x"/>
                                          </p:val>
                                        </p:tav>
                                      </p:tavLst>
                                    </p:anim>
                                    <p:anim calcmode="lin" valueType="num">
                                      <p:cBhvr>
                                        <p:cTn id="384" dur="1000" fill="hold"/>
                                        <p:tgtEl>
                                          <p:spTgt spid="140"/>
                                        </p:tgtEl>
                                        <p:attrNameLst>
                                          <p:attrName>ppt_y</p:attrName>
                                        </p:attrNameLst>
                                      </p:cBhvr>
                                      <p:tavLst>
                                        <p:tav tm="0">
                                          <p:val>
                                            <p:strVal val="#ppt_y+.1"/>
                                          </p:val>
                                        </p:tav>
                                        <p:tav tm="100000">
                                          <p:val>
                                            <p:strVal val="#ppt_y"/>
                                          </p:val>
                                        </p:tav>
                                      </p:tavLst>
                                    </p:anim>
                                  </p:childTnLst>
                                </p:cTn>
                              </p:par>
                              <p:par>
                                <p:cTn id="385" presetID="42" presetClass="entr" presetSubtype="0" fill="hold" grpId="0" nodeType="withEffect">
                                  <p:stCondLst>
                                    <p:cond delay="0"/>
                                  </p:stCondLst>
                                  <p:childTnLst>
                                    <p:set>
                                      <p:cBhvr>
                                        <p:cTn id="386" dur="1" fill="hold">
                                          <p:stCondLst>
                                            <p:cond delay="0"/>
                                          </p:stCondLst>
                                        </p:cTn>
                                        <p:tgtEl>
                                          <p:spTgt spid="141"/>
                                        </p:tgtEl>
                                        <p:attrNameLst>
                                          <p:attrName>style.visibility</p:attrName>
                                        </p:attrNameLst>
                                      </p:cBhvr>
                                      <p:to>
                                        <p:strVal val="visible"/>
                                      </p:to>
                                    </p:set>
                                    <p:animEffect transition="in" filter="fade">
                                      <p:cBhvr>
                                        <p:cTn id="387" dur="1000"/>
                                        <p:tgtEl>
                                          <p:spTgt spid="141"/>
                                        </p:tgtEl>
                                      </p:cBhvr>
                                    </p:animEffect>
                                    <p:anim calcmode="lin" valueType="num">
                                      <p:cBhvr>
                                        <p:cTn id="388" dur="1000" fill="hold"/>
                                        <p:tgtEl>
                                          <p:spTgt spid="141"/>
                                        </p:tgtEl>
                                        <p:attrNameLst>
                                          <p:attrName>ppt_x</p:attrName>
                                        </p:attrNameLst>
                                      </p:cBhvr>
                                      <p:tavLst>
                                        <p:tav tm="0">
                                          <p:val>
                                            <p:strVal val="#ppt_x"/>
                                          </p:val>
                                        </p:tav>
                                        <p:tav tm="100000">
                                          <p:val>
                                            <p:strVal val="#ppt_x"/>
                                          </p:val>
                                        </p:tav>
                                      </p:tavLst>
                                    </p:anim>
                                    <p:anim calcmode="lin" valueType="num">
                                      <p:cBhvr>
                                        <p:cTn id="389" dur="1000" fill="hold"/>
                                        <p:tgtEl>
                                          <p:spTgt spid="141"/>
                                        </p:tgtEl>
                                        <p:attrNameLst>
                                          <p:attrName>ppt_y</p:attrName>
                                        </p:attrNameLst>
                                      </p:cBhvr>
                                      <p:tavLst>
                                        <p:tav tm="0">
                                          <p:val>
                                            <p:strVal val="#ppt_y+.1"/>
                                          </p:val>
                                        </p:tav>
                                        <p:tav tm="100000">
                                          <p:val>
                                            <p:strVal val="#ppt_y"/>
                                          </p:val>
                                        </p:tav>
                                      </p:tavLst>
                                    </p:anim>
                                  </p:childTnLst>
                                </p:cTn>
                              </p:par>
                              <p:par>
                                <p:cTn id="390" presetID="42" presetClass="entr" presetSubtype="0" fill="hold" grpId="0" nodeType="withEffect">
                                  <p:stCondLst>
                                    <p:cond delay="0"/>
                                  </p:stCondLst>
                                  <p:childTnLst>
                                    <p:set>
                                      <p:cBhvr>
                                        <p:cTn id="391" dur="1" fill="hold">
                                          <p:stCondLst>
                                            <p:cond delay="0"/>
                                          </p:stCondLst>
                                        </p:cTn>
                                        <p:tgtEl>
                                          <p:spTgt spid="142"/>
                                        </p:tgtEl>
                                        <p:attrNameLst>
                                          <p:attrName>style.visibility</p:attrName>
                                        </p:attrNameLst>
                                      </p:cBhvr>
                                      <p:to>
                                        <p:strVal val="visible"/>
                                      </p:to>
                                    </p:set>
                                    <p:animEffect transition="in" filter="fade">
                                      <p:cBhvr>
                                        <p:cTn id="392" dur="1000"/>
                                        <p:tgtEl>
                                          <p:spTgt spid="142"/>
                                        </p:tgtEl>
                                      </p:cBhvr>
                                    </p:animEffect>
                                    <p:anim calcmode="lin" valueType="num">
                                      <p:cBhvr>
                                        <p:cTn id="393" dur="1000" fill="hold"/>
                                        <p:tgtEl>
                                          <p:spTgt spid="142"/>
                                        </p:tgtEl>
                                        <p:attrNameLst>
                                          <p:attrName>ppt_x</p:attrName>
                                        </p:attrNameLst>
                                      </p:cBhvr>
                                      <p:tavLst>
                                        <p:tav tm="0">
                                          <p:val>
                                            <p:strVal val="#ppt_x"/>
                                          </p:val>
                                        </p:tav>
                                        <p:tav tm="100000">
                                          <p:val>
                                            <p:strVal val="#ppt_x"/>
                                          </p:val>
                                        </p:tav>
                                      </p:tavLst>
                                    </p:anim>
                                    <p:anim calcmode="lin" valueType="num">
                                      <p:cBhvr>
                                        <p:cTn id="394" dur="1000" fill="hold"/>
                                        <p:tgtEl>
                                          <p:spTgt spid="142"/>
                                        </p:tgtEl>
                                        <p:attrNameLst>
                                          <p:attrName>ppt_y</p:attrName>
                                        </p:attrNameLst>
                                      </p:cBhvr>
                                      <p:tavLst>
                                        <p:tav tm="0">
                                          <p:val>
                                            <p:strVal val="#ppt_y+.1"/>
                                          </p:val>
                                        </p:tav>
                                        <p:tav tm="100000">
                                          <p:val>
                                            <p:strVal val="#ppt_y"/>
                                          </p:val>
                                        </p:tav>
                                      </p:tavLst>
                                    </p:anim>
                                  </p:childTnLst>
                                </p:cTn>
                              </p:par>
                              <p:par>
                                <p:cTn id="395" presetID="42" presetClass="entr" presetSubtype="0" fill="hold" grpId="0" nodeType="withEffect">
                                  <p:stCondLst>
                                    <p:cond delay="0"/>
                                  </p:stCondLst>
                                  <p:childTnLst>
                                    <p:set>
                                      <p:cBhvr>
                                        <p:cTn id="396" dur="1" fill="hold">
                                          <p:stCondLst>
                                            <p:cond delay="0"/>
                                          </p:stCondLst>
                                        </p:cTn>
                                        <p:tgtEl>
                                          <p:spTgt spid="143"/>
                                        </p:tgtEl>
                                        <p:attrNameLst>
                                          <p:attrName>style.visibility</p:attrName>
                                        </p:attrNameLst>
                                      </p:cBhvr>
                                      <p:to>
                                        <p:strVal val="visible"/>
                                      </p:to>
                                    </p:set>
                                    <p:animEffect transition="in" filter="fade">
                                      <p:cBhvr>
                                        <p:cTn id="397" dur="1000"/>
                                        <p:tgtEl>
                                          <p:spTgt spid="143"/>
                                        </p:tgtEl>
                                      </p:cBhvr>
                                    </p:animEffect>
                                    <p:anim calcmode="lin" valueType="num">
                                      <p:cBhvr>
                                        <p:cTn id="398" dur="1000" fill="hold"/>
                                        <p:tgtEl>
                                          <p:spTgt spid="143"/>
                                        </p:tgtEl>
                                        <p:attrNameLst>
                                          <p:attrName>ppt_x</p:attrName>
                                        </p:attrNameLst>
                                      </p:cBhvr>
                                      <p:tavLst>
                                        <p:tav tm="0">
                                          <p:val>
                                            <p:strVal val="#ppt_x"/>
                                          </p:val>
                                        </p:tav>
                                        <p:tav tm="100000">
                                          <p:val>
                                            <p:strVal val="#ppt_x"/>
                                          </p:val>
                                        </p:tav>
                                      </p:tavLst>
                                    </p:anim>
                                    <p:anim calcmode="lin" valueType="num">
                                      <p:cBhvr>
                                        <p:cTn id="399" dur="1000" fill="hold"/>
                                        <p:tgtEl>
                                          <p:spTgt spid="143"/>
                                        </p:tgtEl>
                                        <p:attrNameLst>
                                          <p:attrName>ppt_y</p:attrName>
                                        </p:attrNameLst>
                                      </p:cBhvr>
                                      <p:tavLst>
                                        <p:tav tm="0">
                                          <p:val>
                                            <p:strVal val="#ppt_y+.1"/>
                                          </p:val>
                                        </p:tav>
                                        <p:tav tm="100000">
                                          <p:val>
                                            <p:strVal val="#ppt_y"/>
                                          </p:val>
                                        </p:tav>
                                      </p:tavLst>
                                    </p:anim>
                                  </p:childTnLst>
                                </p:cTn>
                              </p:par>
                              <p:par>
                                <p:cTn id="400" presetID="42" presetClass="entr" presetSubtype="0" fill="hold" grpId="0" nodeType="withEffect">
                                  <p:stCondLst>
                                    <p:cond delay="0"/>
                                  </p:stCondLst>
                                  <p:childTnLst>
                                    <p:set>
                                      <p:cBhvr>
                                        <p:cTn id="401" dur="1" fill="hold">
                                          <p:stCondLst>
                                            <p:cond delay="0"/>
                                          </p:stCondLst>
                                        </p:cTn>
                                        <p:tgtEl>
                                          <p:spTgt spid="144"/>
                                        </p:tgtEl>
                                        <p:attrNameLst>
                                          <p:attrName>style.visibility</p:attrName>
                                        </p:attrNameLst>
                                      </p:cBhvr>
                                      <p:to>
                                        <p:strVal val="visible"/>
                                      </p:to>
                                    </p:set>
                                    <p:animEffect transition="in" filter="fade">
                                      <p:cBhvr>
                                        <p:cTn id="402" dur="1000"/>
                                        <p:tgtEl>
                                          <p:spTgt spid="144"/>
                                        </p:tgtEl>
                                      </p:cBhvr>
                                    </p:animEffect>
                                    <p:anim calcmode="lin" valueType="num">
                                      <p:cBhvr>
                                        <p:cTn id="403" dur="1000" fill="hold"/>
                                        <p:tgtEl>
                                          <p:spTgt spid="144"/>
                                        </p:tgtEl>
                                        <p:attrNameLst>
                                          <p:attrName>ppt_x</p:attrName>
                                        </p:attrNameLst>
                                      </p:cBhvr>
                                      <p:tavLst>
                                        <p:tav tm="0">
                                          <p:val>
                                            <p:strVal val="#ppt_x"/>
                                          </p:val>
                                        </p:tav>
                                        <p:tav tm="100000">
                                          <p:val>
                                            <p:strVal val="#ppt_x"/>
                                          </p:val>
                                        </p:tav>
                                      </p:tavLst>
                                    </p:anim>
                                    <p:anim calcmode="lin" valueType="num">
                                      <p:cBhvr>
                                        <p:cTn id="404" dur="1000" fill="hold"/>
                                        <p:tgtEl>
                                          <p:spTgt spid="144"/>
                                        </p:tgtEl>
                                        <p:attrNameLst>
                                          <p:attrName>ppt_y</p:attrName>
                                        </p:attrNameLst>
                                      </p:cBhvr>
                                      <p:tavLst>
                                        <p:tav tm="0">
                                          <p:val>
                                            <p:strVal val="#ppt_y+.1"/>
                                          </p:val>
                                        </p:tav>
                                        <p:tav tm="100000">
                                          <p:val>
                                            <p:strVal val="#ppt_y"/>
                                          </p:val>
                                        </p:tav>
                                      </p:tavLst>
                                    </p:anim>
                                  </p:childTnLst>
                                </p:cTn>
                              </p:par>
                              <p:par>
                                <p:cTn id="405" presetID="42" presetClass="entr" presetSubtype="0" fill="hold" grpId="0" nodeType="withEffect">
                                  <p:stCondLst>
                                    <p:cond delay="0"/>
                                  </p:stCondLst>
                                  <p:childTnLst>
                                    <p:set>
                                      <p:cBhvr>
                                        <p:cTn id="406" dur="1" fill="hold">
                                          <p:stCondLst>
                                            <p:cond delay="0"/>
                                          </p:stCondLst>
                                        </p:cTn>
                                        <p:tgtEl>
                                          <p:spTgt spid="145"/>
                                        </p:tgtEl>
                                        <p:attrNameLst>
                                          <p:attrName>style.visibility</p:attrName>
                                        </p:attrNameLst>
                                      </p:cBhvr>
                                      <p:to>
                                        <p:strVal val="visible"/>
                                      </p:to>
                                    </p:set>
                                    <p:animEffect transition="in" filter="fade">
                                      <p:cBhvr>
                                        <p:cTn id="407" dur="1000"/>
                                        <p:tgtEl>
                                          <p:spTgt spid="145"/>
                                        </p:tgtEl>
                                      </p:cBhvr>
                                    </p:animEffect>
                                    <p:anim calcmode="lin" valueType="num">
                                      <p:cBhvr>
                                        <p:cTn id="408" dur="1000" fill="hold"/>
                                        <p:tgtEl>
                                          <p:spTgt spid="145"/>
                                        </p:tgtEl>
                                        <p:attrNameLst>
                                          <p:attrName>ppt_x</p:attrName>
                                        </p:attrNameLst>
                                      </p:cBhvr>
                                      <p:tavLst>
                                        <p:tav tm="0">
                                          <p:val>
                                            <p:strVal val="#ppt_x"/>
                                          </p:val>
                                        </p:tav>
                                        <p:tav tm="100000">
                                          <p:val>
                                            <p:strVal val="#ppt_x"/>
                                          </p:val>
                                        </p:tav>
                                      </p:tavLst>
                                    </p:anim>
                                    <p:anim calcmode="lin" valueType="num">
                                      <p:cBhvr>
                                        <p:cTn id="409" dur="1000" fill="hold"/>
                                        <p:tgtEl>
                                          <p:spTgt spid="145"/>
                                        </p:tgtEl>
                                        <p:attrNameLst>
                                          <p:attrName>ppt_y</p:attrName>
                                        </p:attrNameLst>
                                      </p:cBhvr>
                                      <p:tavLst>
                                        <p:tav tm="0">
                                          <p:val>
                                            <p:strVal val="#ppt_y+.1"/>
                                          </p:val>
                                        </p:tav>
                                        <p:tav tm="100000">
                                          <p:val>
                                            <p:strVal val="#ppt_y"/>
                                          </p:val>
                                        </p:tav>
                                      </p:tavLst>
                                    </p:anim>
                                  </p:childTnLst>
                                </p:cTn>
                              </p:par>
                              <p:par>
                                <p:cTn id="410" presetID="42" presetClass="entr" presetSubtype="0" fill="hold" grpId="0" nodeType="withEffect">
                                  <p:stCondLst>
                                    <p:cond delay="0"/>
                                  </p:stCondLst>
                                  <p:childTnLst>
                                    <p:set>
                                      <p:cBhvr>
                                        <p:cTn id="411" dur="1" fill="hold">
                                          <p:stCondLst>
                                            <p:cond delay="0"/>
                                          </p:stCondLst>
                                        </p:cTn>
                                        <p:tgtEl>
                                          <p:spTgt spid="146"/>
                                        </p:tgtEl>
                                        <p:attrNameLst>
                                          <p:attrName>style.visibility</p:attrName>
                                        </p:attrNameLst>
                                      </p:cBhvr>
                                      <p:to>
                                        <p:strVal val="visible"/>
                                      </p:to>
                                    </p:set>
                                    <p:animEffect transition="in" filter="fade">
                                      <p:cBhvr>
                                        <p:cTn id="412" dur="1000"/>
                                        <p:tgtEl>
                                          <p:spTgt spid="146"/>
                                        </p:tgtEl>
                                      </p:cBhvr>
                                    </p:animEffect>
                                    <p:anim calcmode="lin" valueType="num">
                                      <p:cBhvr>
                                        <p:cTn id="413" dur="1000" fill="hold"/>
                                        <p:tgtEl>
                                          <p:spTgt spid="146"/>
                                        </p:tgtEl>
                                        <p:attrNameLst>
                                          <p:attrName>ppt_x</p:attrName>
                                        </p:attrNameLst>
                                      </p:cBhvr>
                                      <p:tavLst>
                                        <p:tav tm="0">
                                          <p:val>
                                            <p:strVal val="#ppt_x"/>
                                          </p:val>
                                        </p:tav>
                                        <p:tav tm="100000">
                                          <p:val>
                                            <p:strVal val="#ppt_x"/>
                                          </p:val>
                                        </p:tav>
                                      </p:tavLst>
                                    </p:anim>
                                    <p:anim calcmode="lin" valueType="num">
                                      <p:cBhvr>
                                        <p:cTn id="414" dur="1000" fill="hold"/>
                                        <p:tgtEl>
                                          <p:spTgt spid="146"/>
                                        </p:tgtEl>
                                        <p:attrNameLst>
                                          <p:attrName>ppt_y</p:attrName>
                                        </p:attrNameLst>
                                      </p:cBhvr>
                                      <p:tavLst>
                                        <p:tav tm="0">
                                          <p:val>
                                            <p:strVal val="#ppt_y+.1"/>
                                          </p:val>
                                        </p:tav>
                                        <p:tav tm="100000">
                                          <p:val>
                                            <p:strVal val="#ppt_y"/>
                                          </p:val>
                                        </p:tav>
                                      </p:tavLst>
                                    </p:anim>
                                  </p:childTnLst>
                                </p:cTn>
                              </p:par>
                              <p:par>
                                <p:cTn id="415" presetID="42" presetClass="entr" presetSubtype="0" fill="hold" nodeType="withEffect">
                                  <p:stCondLst>
                                    <p:cond delay="0"/>
                                  </p:stCondLst>
                                  <p:childTnLst>
                                    <p:set>
                                      <p:cBhvr>
                                        <p:cTn id="416" dur="1" fill="hold">
                                          <p:stCondLst>
                                            <p:cond delay="0"/>
                                          </p:stCondLst>
                                        </p:cTn>
                                        <p:tgtEl>
                                          <p:spTgt spid="147"/>
                                        </p:tgtEl>
                                        <p:attrNameLst>
                                          <p:attrName>style.visibility</p:attrName>
                                        </p:attrNameLst>
                                      </p:cBhvr>
                                      <p:to>
                                        <p:strVal val="visible"/>
                                      </p:to>
                                    </p:set>
                                    <p:animEffect transition="in" filter="fade">
                                      <p:cBhvr>
                                        <p:cTn id="417" dur="1000"/>
                                        <p:tgtEl>
                                          <p:spTgt spid="147"/>
                                        </p:tgtEl>
                                      </p:cBhvr>
                                    </p:animEffect>
                                    <p:anim calcmode="lin" valueType="num">
                                      <p:cBhvr>
                                        <p:cTn id="418" dur="1000" fill="hold"/>
                                        <p:tgtEl>
                                          <p:spTgt spid="147"/>
                                        </p:tgtEl>
                                        <p:attrNameLst>
                                          <p:attrName>ppt_x</p:attrName>
                                        </p:attrNameLst>
                                      </p:cBhvr>
                                      <p:tavLst>
                                        <p:tav tm="0">
                                          <p:val>
                                            <p:strVal val="#ppt_x"/>
                                          </p:val>
                                        </p:tav>
                                        <p:tav tm="100000">
                                          <p:val>
                                            <p:strVal val="#ppt_x"/>
                                          </p:val>
                                        </p:tav>
                                      </p:tavLst>
                                    </p:anim>
                                    <p:anim calcmode="lin" valueType="num">
                                      <p:cBhvr>
                                        <p:cTn id="419" dur="10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P spid="75" grpId="0" animBg="1"/>
      <p:bldP spid="76" grpId="0" animBg="1"/>
      <p:bldP spid="77" grpId="0" animBg="1"/>
      <p:bldP spid="84" grpId="0" animBg="1"/>
      <p:bldP spid="85" grpId="0" animBg="1"/>
      <p:bldP spid="86" grpId="0" animBg="1"/>
      <p:bldP spid="87" grpId="0" animBg="1"/>
      <p:bldP spid="88" grpId="0" animBg="1"/>
      <p:bldP spid="89" grpId="0" animBg="1"/>
      <p:bldP spid="90" grpId="0" animBg="1"/>
      <p:bldP spid="101" grpId="0" animBg="1"/>
      <p:bldP spid="102" grpId="0" animBg="1"/>
      <p:bldP spid="103" grpId="0" animBg="1"/>
      <p:bldP spid="104" grpId="0" animBg="1"/>
      <p:bldP spid="105" grpId="0" animBg="1"/>
      <p:bldP spid="106" grpId="0" animBg="1"/>
      <p:bldP spid="107" grpId="0" animBg="1"/>
      <p:bldP spid="117" grpId="0" animBg="1"/>
      <p:bldP spid="118" grpId="0" animBg="1"/>
      <p:bldP spid="119" grpId="0" animBg="1"/>
      <p:bldP spid="120" grpId="0" animBg="1"/>
      <p:bldP spid="121" grpId="0" animBg="1"/>
      <p:bldP spid="122" grpId="0" animBg="1"/>
      <p:bldP spid="123" grpId="0" animBg="1"/>
      <p:bldP spid="131" grpId="0" animBg="1"/>
      <p:bldP spid="132" grpId="0" animBg="1"/>
      <p:bldP spid="133" grpId="0" animBg="1"/>
      <p:bldP spid="134" grpId="0" animBg="1"/>
      <p:bldP spid="135" grpId="0" animBg="1"/>
      <p:bldP spid="136" grpId="0" animBg="1"/>
      <p:bldP spid="137" grpId="0" animBg="1"/>
      <p:bldP spid="140" grpId="0" animBg="1"/>
      <p:bldP spid="141" grpId="0" animBg="1"/>
      <p:bldP spid="142" grpId="0" animBg="1"/>
      <p:bldP spid="143" grpId="0" animBg="1"/>
      <p:bldP spid="144" grpId="0" animBg="1"/>
      <p:bldP spid="145" grpId="0" animBg="1"/>
      <p:bldP spid="1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5CBB5D5-B860-5849-9511-A946B99698F8}"/>
              </a:ext>
            </a:extLst>
          </p:cNvPr>
          <p:cNvSpPr>
            <a:spLocks noGrp="1"/>
          </p:cNvSpPr>
          <p:nvPr>
            <p:ph type="ftr" sz="quarter" idx="11"/>
          </p:nvPr>
        </p:nvSpPr>
        <p:spPr/>
        <p:txBody>
          <a:bodyPr/>
          <a:lstStyle/>
          <a:p>
            <a:r>
              <a:rPr lang="en-US" dirty="0"/>
              <a:t>FedCASIC 2022</a:t>
            </a:r>
          </a:p>
        </p:txBody>
      </p:sp>
      <p:sp>
        <p:nvSpPr>
          <p:cNvPr id="5" name="Title 4">
            <a:extLst>
              <a:ext uri="{FF2B5EF4-FFF2-40B4-BE49-F238E27FC236}">
                <a16:creationId xmlns:a16="http://schemas.microsoft.com/office/drawing/2014/main" id="{A9F725B0-6CD4-9A40-A265-A6580CDAF665}"/>
              </a:ext>
            </a:extLst>
          </p:cNvPr>
          <p:cNvSpPr>
            <a:spLocks noGrp="1"/>
          </p:cNvSpPr>
          <p:nvPr>
            <p:ph type="title"/>
          </p:nvPr>
        </p:nvSpPr>
        <p:spPr/>
        <p:txBody>
          <a:bodyPr/>
          <a:lstStyle/>
          <a:p>
            <a:r>
              <a:rPr lang="en-US" dirty="0"/>
              <a:t>Nightly Processing</a:t>
            </a:r>
          </a:p>
        </p:txBody>
      </p:sp>
      <p:pic>
        <p:nvPicPr>
          <p:cNvPr id="7" name="Content Placeholder 6" descr="Shape&#10;&#10;Description automatically generated with low confidence">
            <a:extLst>
              <a:ext uri="{FF2B5EF4-FFF2-40B4-BE49-F238E27FC236}">
                <a16:creationId xmlns:a16="http://schemas.microsoft.com/office/drawing/2014/main" id="{235E65D9-D556-4725-9199-8F40B2D74BD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4206" y="1668008"/>
            <a:ext cx="1038905" cy="1038905"/>
          </a:xfrm>
        </p:spPr>
      </p:pic>
      <p:sp>
        <p:nvSpPr>
          <p:cNvPr id="3" name="Slide Number Placeholder 2">
            <a:extLst>
              <a:ext uri="{FF2B5EF4-FFF2-40B4-BE49-F238E27FC236}">
                <a16:creationId xmlns:a16="http://schemas.microsoft.com/office/drawing/2014/main" id="{434FAE7F-738A-0C41-B8D2-C056CA378A67}"/>
              </a:ext>
            </a:extLst>
          </p:cNvPr>
          <p:cNvSpPr>
            <a:spLocks noGrp="1"/>
          </p:cNvSpPr>
          <p:nvPr>
            <p:ph type="sldNum" sz="quarter" idx="10"/>
          </p:nvPr>
        </p:nvSpPr>
        <p:spPr/>
        <p:txBody>
          <a:bodyPr/>
          <a:lstStyle/>
          <a:p>
            <a:fld id="{D4325D4D-289E-48C1-B277-2BEB492A7D19}" type="slidenum">
              <a:rPr lang="en-US" smtClean="0"/>
              <a:pPr/>
              <a:t>7</a:t>
            </a:fld>
            <a:endParaRPr lang="en-US"/>
          </a:p>
        </p:txBody>
      </p:sp>
      <p:sp>
        <p:nvSpPr>
          <p:cNvPr id="8" name="TextBox 7">
            <a:extLst>
              <a:ext uri="{FF2B5EF4-FFF2-40B4-BE49-F238E27FC236}">
                <a16:creationId xmlns:a16="http://schemas.microsoft.com/office/drawing/2014/main" id="{0B209685-DC0B-4ACE-959A-9D9A9014B6A0}"/>
              </a:ext>
            </a:extLst>
          </p:cNvPr>
          <p:cNvSpPr txBox="1"/>
          <p:nvPr/>
        </p:nvSpPr>
        <p:spPr>
          <a:xfrm>
            <a:off x="259019" y="1258632"/>
            <a:ext cx="1834092" cy="307777"/>
          </a:xfrm>
          <a:prstGeom prst="rect">
            <a:avLst/>
          </a:prstGeom>
          <a:noFill/>
        </p:spPr>
        <p:txBody>
          <a:bodyPr wrap="none" rtlCol="0">
            <a:spAutoFit/>
          </a:bodyPr>
          <a:lstStyle/>
          <a:p>
            <a:r>
              <a:rPr lang="en-US" sz="1400" dirty="0"/>
              <a:t>Web Response Data</a:t>
            </a:r>
          </a:p>
        </p:txBody>
      </p:sp>
      <p:pic>
        <p:nvPicPr>
          <p:cNvPr id="9" name="Content Placeholder 6" descr="Shape&#10;&#10;Description automatically generated with low confidence">
            <a:extLst>
              <a:ext uri="{FF2B5EF4-FFF2-40B4-BE49-F238E27FC236}">
                <a16:creationId xmlns:a16="http://schemas.microsoft.com/office/drawing/2014/main" id="{F93679B0-01FC-4CC5-A8F0-1FB4C57020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54206" y="3262801"/>
            <a:ext cx="1038905" cy="1038905"/>
          </a:xfrm>
          <a:prstGeom prst="rect">
            <a:avLst/>
          </a:prstGeom>
          <a:noFill/>
          <a:ln w="9525">
            <a:noFill/>
            <a:miter lim="800000"/>
            <a:headEnd/>
            <a:tailEnd/>
          </a:ln>
        </p:spPr>
      </p:pic>
      <p:sp>
        <p:nvSpPr>
          <p:cNvPr id="10" name="TextBox 9">
            <a:extLst>
              <a:ext uri="{FF2B5EF4-FFF2-40B4-BE49-F238E27FC236}">
                <a16:creationId xmlns:a16="http://schemas.microsoft.com/office/drawing/2014/main" id="{0E22CF3D-3581-490B-A539-F5112C018FF0}"/>
              </a:ext>
            </a:extLst>
          </p:cNvPr>
          <p:cNvSpPr txBox="1"/>
          <p:nvPr/>
        </p:nvSpPr>
        <p:spPr>
          <a:xfrm>
            <a:off x="259019" y="2853425"/>
            <a:ext cx="1825628" cy="307777"/>
          </a:xfrm>
          <a:prstGeom prst="rect">
            <a:avLst/>
          </a:prstGeom>
          <a:noFill/>
        </p:spPr>
        <p:txBody>
          <a:bodyPr wrap="none" rtlCol="0">
            <a:spAutoFit/>
          </a:bodyPr>
          <a:lstStyle/>
          <a:p>
            <a:r>
              <a:rPr lang="en-US" sz="1400" dirty="0"/>
              <a:t>PAPI Scanned Data</a:t>
            </a:r>
          </a:p>
        </p:txBody>
      </p:sp>
      <p:sp>
        <p:nvSpPr>
          <p:cNvPr id="13" name="TextBox 12">
            <a:extLst>
              <a:ext uri="{FF2B5EF4-FFF2-40B4-BE49-F238E27FC236}">
                <a16:creationId xmlns:a16="http://schemas.microsoft.com/office/drawing/2014/main" id="{A1211A7A-68D6-4BCD-815C-FF42AA86C0AA}"/>
              </a:ext>
            </a:extLst>
          </p:cNvPr>
          <p:cNvSpPr txBox="1"/>
          <p:nvPr/>
        </p:nvSpPr>
        <p:spPr>
          <a:xfrm>
            <a:off x="4717176" y="3794884"/>
            <a:ext cx="853119" cy="307777"/>
          </a:xfrm>
          <a:prstGeom prst="rect">
            <a:avLst/>
          </a:prstGeom>
          <a:noFill/>
        </p:spPr>
        <p:txBody>
          <a:bodyPr wrap="none" rtlCol="0">
            <a:spAutoFit/>
          </a:bodyPr>
          <a:lstStyle/>
          <a:p>
            <a:r>
              <a:rPr lang="en-US" sz="1400" dirty="0"/>
              <a:t>Analysis</a:t>
            </a:r>
          </a:p>
        </p:txBody>
      </p:sp>
      <p:pic>
        <p:nvPicPr>
          <p:cNvPr id="15" name="Picture 14" descr="Text&#10;&#10;Description automatically generated">
            <a:extLst>
              <a:ext uri="{FF2B5EF4-FFF2-40B4-BE49-F238E27FC236}">
                <a16:creationId xmlns:a16="http://schemas.microsoft.com/office/drawing/2014/main" id="{002C2F89-B373-49FC-8B08-6760CB444F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3364" y="2407345"/>
            <a:ext cx="832658" cy="1059747"/>
          </a:xfrm>
          <a:prstGeom prst="rect">
            <a:avLst/>
          </a:prstGeom>
        </p:spPr>
      </p:pic>
      <p:sp>
        <p:nvSpPr>
          <p:cNvPr id="16" name="TextBox 15">
            <a:extLst>
              <a:ext uri="{FF2B5EF4-FFF2-40B4-BE49-F238E27FC236}">
                <a16:creationId xmlns:a16="http://schemas.microsoft.com/office/drawing/2014/main" id="{21DE66EF-1FA4-41FC-A31F-7AF7325AEDFE}"/>
              </a:ext>
            </a:extLst>
          </p:cNvPr>
          <p:cNvSpPr txBox="1"/>
          <p:nvPr/>
        </p:nvSpPr>
        <p:spPr>
          <a:xfrm>
            <a:off x="2898781" y="3794883"/>
            <a:ext cx="801823" cy="307777"/>
          </a:xfrm>
          <a:prstGeom prst="rect">
            <a:avLst/>
          </a:prstGeom>
          <a:noFill/>
        </p:spPr>
        <p:txBody>
          <a:bodyPr wrap="none" rtlCol="0">
            <a:spAutoFit/>
          </a:bodyPr>
          <a:lstStyle/>
          <a:p>
            <a:r>
              <a:rPr lang="en-US" sz="1400" dirty="0"/>
              <a:t>Dataset</a:t>
            </a:r>
          </a:p>
        </p:txBody>
      </p:sp>
      <p:pic>
        <p:nvPicPr>
          <p:cNvPr id="18" name="Picture 17" descr="A picture containing icon&#10;&#10;Description automatically generated">
            <a:extLst>
              <a:ext uri="{FF2B5EF4-FFF2-40B4-BE49-F238E27FC236}">
                <a16:creationId xmlns:a16="http://schemas.microsoft.com/office/drawing/2014/main" id="{EDF349B0-FE24-49D2-BE00-000D1F2F19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3911" y="2643661"/>
            <a:ext cx="999651" cy="999651"/>
          </a:xfrm>
          <a:prstGeom prst="rect">
            <a:avLst/>
          </a:prstGeom>
        </p:spPr>
      </p:pic>
      <p:cxnSp>
        <p:nvCxnSpPr>
          <p:cNvPr id="24" name="Straight Arrow Connector 23">
            <a:extLst>
              <a:ext uri="{FF2B5EF4-FFF2-40B4-BE49-F238E27FC236}">
                <a16:creationId xmlns:a16="http://schemas.microsoft.com/office/drawing/2014/main" id="{C0B92C07-9466-4BFC-8C60-873F615848BA}"/>
              </a:ext>
            </a:extLst>
          </p:cNvPr>
          <p:cNvCxnSpPr/>
          <p:nvPr/>
        </p:nvCxnSpPr>
        <p:spPr bwMode="auto">
          <a:xfrm>
            <a:off x="4111463" y="1194727"/>
            <a:ext cx="914400" cy="914400"/>
          </a:xfrm>
          <a:prstGeom prst="straightConnector1">
            <a:avLst/>
          </a:prstGeom>
          <a:noFill/>
          <a:ln w="9525" cap="flat" cmpd="sng" algn="ctr">
            <a:no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CB8D1C1F-78A1-40A1-9B66-D30230CF535D}"/>
              </a:ext>
            </a:extLst>
          </p:cNvPr>
          <p:cNvCxnSpPr/>
          <p:nvPr/>
        </p:nvCxnSpPr>
        <p:spPr bwMode="auto">
          <a:xfrm>
            <a:off x="2235942" y="2147413"/>
            <a:ext cx="447188" cy="559500"/>
          </a:xfrm>
          <a:prstGeom prst="straightConnector1">
            <a:avLst/>
          </a:prstGeom>
          <a:noFill/>
          <a:ln w="9525" cap="flat" cmpd="sng" algn="ctr">
            <a:no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0FEC4846-D81B-4761-8400-CD2DC20985F3}"/>
              </a:ext>
            </a:extLst>
          </p:cNvPr>
          <p:cNvCxnSpPr>
            <a:cxnSpLocks/>
          </p:cNvCxnSpPr>
          <p:nvPr/>
        </p:nvCxnSpPr>
        <p:spPr bwMode="auto">
          <a:xfrm>
            <a:off x="2093111" y="2407345"/>
            <a:ext cx="718369" cy="401167"/>
          </a:xfrm>
          <a:prstGeom prst="straightConnector1">
            <a:avLst/>
          </a:prstGeom>
          <a:ln w="317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ECC76013-92DF-42B6-9C25-064FCC1B5FBA}"/>
              </a:ext>
            </a:extLst>
          </p:cNvPr>
          <p:cNvCxnSpPr>
            <a:cxnSpLocks/>
            <a:stCxn id="9" idx="3"/>
          </p:cNvCxnSpPr>
          <p:nvPr/>
        </p:nvCxnSpPr>
        <p:spPr bwMode="auto">
          <a:xfrm flipV="1">
            <a:off x="2093111" y="3161202"/>
            <a:ext cx="718369" cy="621052"/>
          </a:xfrm>
          <a:prstGeom prst="straightConnector1">
            <a:avLst/>
          </a:prstGeom>
          <a:ln w="317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33749B16-40F8-477F-B577-1D41F503444A}"/>
              </a:ext>
            </a:extLst>
          </p:cNvPr>
          <p:cNvCxnSpPr>
            <a:cxnSpLocks/>
          </p:cNvCxnSpPr>
          <p:nvPr/>
        </p:nvCxnSpPr>
        <p:spPr bwMode="auto">
          <a:xfrm>
            <a:off x="3857767" y="2985540"/>
            <a:ext cx="700517" cy="0"/>
          </a:xfrm>
          <a:prstGeom prst="straightConnector1">
            <a:avLst/>
          </a:prstGeom>
          <a:ln w="31750">
            <a:headEnd type="none" w="med" len="med"/>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752A117F-3040-4D22-ACAD-72C66E7830D7}"/>
              </a:ext>
            </a:extLst>
          </p:cNvPr>
          <p:cNvSpPr txBox="1"/>
          <p:nvPr/>
        </p:nvSpPr>
        <p:spPr>
          <a:xfrm>
            <a:off x="4437718" y="254832"/>
            <a:ext cx="4509308" cy="1477328"/>
          </a:xfrm>
          <a:prstGeom prst="rect">
            <a:avLst/>
          </a:prstGeom>
          <a:noFill/>
        </p:spPr>
        <p:txBody>
          <a:bodyPr wrap="square" rtlCol="0">
            <a:spAutoFit/>
          </a:bodyPr>
          <a:lstStyle/>
          <a:p>
            <a:pPr marL="285750" indent="-285750">
              <a:buFont typeface="Arial" panose="020B0604020202020204" pitchFamily="34" charset="0"/>
              <a:buChar char="•"/>
            </a:pPr>
            <a:r>
              <a:rPr lang="en-US" dirty="0"/>
              <a:t>Nightly job extracts  response data and survey metadata into a dataset.</a:t>
            </a:r>
          </a:p>
          <a:p>
            <a:pPr marL="285750" indent="-285750">
              <a:buFont typeface="Arial" panose="020B0604020202020204" pitchFamily="34" charset="0"/>
              <a:buChar char="•"/>
            </a:pPr>
            <a:r>
              <a:rPr lang="en-US" dirty="0"/>
              <a:t>Analysis routines are performed on the data.</a:t>
            </a:r>
          </a:p>
          <a:p>
            <a:pPr marL="285750" indent="-285750">
              <a:buFont typeface="Arial" panose="020B0604020202020204" pitchFamily="34" charset="0"/>
              <a:buChar char="•"/>
            </a:pPr>
            <a:r>
              <a:rPr lang="en-US" dirty="0"/>
              <a:t>Reports are generated.</a:t>
            </a:r>
          </a:p>
        </p:txBody>
      </p:sp>
      <p:pic>
        <p:nvPicPr>
          <p:cNvPr id="42" name="Picture 41" descr="Icon&#10;&#10;Description automatically generated">
            <a:extLst>
              <a:ext uri="{FF2B5EF4-FFF2-40B4-BE49-F238E27FC236}">
                <a16:creationId xmlns:a16="http://schemas.microsoft.com/office/drawing/2014/main" id="{EA73774E-C7EC-47BA-B477-1195B6B68A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9319" y="2535466"/>
            <a:ext cx="1183140" cy="1183140"/>
          </a:xfrm>
          <a:prstGeom prst="rect">
            <a:avLst/>
          </a:prstGeom>
        </p:spPr>
      </p:pic>
      <p:cxnSp>
        <p:nvCxnSpPr>
          <p:cNvPr id="43" name="Straight Arrow Connector 42">
            <a:extLst>
              <a:ext uri="{FF2B5EF4-FFF2-40B4-BE49-F238E27FC236}">
                <a16:creationId xmlns:a16="http://schemas.microsoft.com/office/drawing/2014/main" id="{D5D8E908-A7A4-4226-A6FE-2E17B80BFAB8}"/>
              </a:ext>
            </a:extLst>
          </p:cNvPr>
          <p:cNvCxnSpPr>
            <a:cxnSpLocks/>
          </p:cNvCxnSpPr>
          <p:nvPr/>
        </p:nvCxnSpPr>
        <p:spPr bwMode="auto">
          <a:xfrm>
            <a:off x="5758802" y="3010167"/>
            <a:ext cx="700517" cy="0"/>
          </a:xfrm>
          <a:prstGeom prst="straightConnector1">
            <a:avLst/>
          </a:prstGeom>
          <a:ln w="31750">
            <a:headEnd type="none" w="med" len="med"/>
            <a:tailEnd type="triangle"/>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930ACB66-B469-4906-92C5-EA77BD836EC0}"/>
              </a:ext>
            </a:extLst>
          </p:cNvPr>
          <p:cNvSpPr txBox="1"/>
          <p:nvPr/>
        </p:nvSpPr>
        <p:spPr>
          <a:xfrm>
            <a:off x="6714580" y="3814026"/>
            <a:ext cx="811441" cy="307777"/>
          </a:xfrm>
          <a:prstGeom prst="rect">
            <a:avLst/>
          </a:prstGeom>
          <a:noFill/>
        </p:spPr>
        <p:txBody>
          <a:bodyPr wrap="none" rtlCol="0">
            <a:spAutoFit/>
          </a:bodyPr>
          <a:lstStyle/>
          <a:p>
            <a:r>
              <a:rPr lang="en-US" sz="1400" dirty="0"/>
              <a:t>Reports</a:t>
            </a:r>
          </a:p>
        </p:txBody>
      </p:sp>
    </p:spTree>
    <p:extLst>
      <p:ext uri="{BB962C8B-B14F-4D97-AF65-F5344CB8AC3E}">
        <p14:creationId xmlns:p14="http://schemas.microsoft.com/office/powerpoint/2010/main" val="318698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5CBB5D5-B860-5849-9511-A946B99698F8}"/>
              </a:ext>
            </a:extLst>
          </p:cNvPr>
          <p:cNvSpPr>
            <a:spLocks noGrp="1"/>
          </p:cNvSpPr>
          <p:nvPr>
            <p:ph type="ftr" sz="quarter" idx="11"/>
          </p:nvPr>
        </p:nvSpPr>
        <p:spPr/>
        <p:txBody>
          <a:bodyPr/>
          <a:lstStyle/>
          <a:p>
            <a:r>
              <a:rPr lang="en-US" dirty="0"/>
              <a:t>FedCASIC 2022</a:t>
            </a:r>
          </a:p>
        </p:txBody>
      </p:sp>
      <p:sp>
        <p:nvSpPr>
          <p:cNvPr id="5" name="Title 4">
            <a:extLst>
              <a:ext uri="{FF2B5EF4-FFF2-40B4-BE49-F238E27FC236}">
                <a16:creationId xmlns:a16="http://schemas.microsoft.com/office/drawing/2014/main" id="{A9F725B0-6CD4-9A40-A265-A6580CDAF665}"/>
              </a:ext>
            </a:extLst>
          </p:cNvPr>
          <p:cNvSpPr>
            <a:spLocks noGrp="1"/>
          </p:cNvSpPr>
          <p:nvPr>
            <p:ph type="title"/>
          </p:nvPr>
        </p:nvSpPr>
        <p:spPr/>
        <p:txBody>
          <a:bodyPr/>
          <a:lstStyle/>
          <a:p>
            <a:r>
              <a:rPr lang="en-US" dirty="0"/>
              <a:t>What if Data Quality Issues are Found?</a:t>
            </a:r>
          </a:p>
        </p:txBody>
      </p:sp>
      <p:pic>
        <p:nvPicPr>
          <p:cNvPr id="7" name="Content Placeholder 6" descr="Shape&#10;&#10;Description automatically generated with low confidence">
            <a:extLst>
              <a:ext uri="{FF2B5EF4-FFF2-40B4-BE49-F238E27FC236}">
                <a16:creationId xmlns:a16="http://schemas.microsoft.com/office/drawing/2014/main" id="{235E65D9-D556-4725-9199-8F40B2D74BD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78413" y="1514910"/>
            <a:ext cx="1038905" cy="1038905"/>
          </a:xfrm>
        </p:spPr>
      </p:pic>
      <p:sp>
        <p:nvSpPr>
          <p:cNvPr id="3" name="Slide Number Placeholder 2">
            <a:extLst>
              <a:ext uri="{FF2B5EF4-FFF2-40B4-BE49-F238E27FC236}">
                <a16:creationId xmlns:a16="http://schemas.microsoft.com/office/drawing/2014/main" id="{434FAE7F-738A-0C41-B8D2-C056CA378A67}"/>
              </a:ext>
            </a:extLst>
          </p:cNvPr>
          <p:cNvSpPr>
            <a:spLocks noGrp="1"/>
          </p:cNvSpPr>
          <p:nvPr>
            <p:ph type="sldNum" sz="quarter" idx="10"/>
          </p:nvPr>
        </p:nvSpPr>
        <p:spPr/>
        <p:txBody>
          <a:bodyPr/>
          <a:lstStyle/>
          <a:p>
            <a:fld id="{D4325D4D-289E-48C1-B277-2BEB492A7D19}" type="slidenum">
              <a:rPr lang="en-US" smtClean="0"/>
              <a:pPr/>
              <a:t>8</a:t>
            </a:fld>
            <a:endParaRPr lang="en-US"/>
          </a:p>
        </p:txBody>
      </p:sp>
      <p:sp>
        <p:nvSpPr>
          <p:cNvPr id="8" name="TextBox 7">
            <a:extLst>
              <a:ext uri="{FF2B5EF4-FFF2-40B4-BE49-F238E27FC236}">
                <a16:creationId xmlns:a16="http://schemas.microsoft.com/office/drawing/2014/main" id="{0B209685-DC0B-4ACE-959A-9D9A9014B6A0}"/>
              </a:ext>
            </a:extLst>
          </p:cNvPr>
          <p:cNvSpPr txBox="1"/>
          <p:nvPr/>
        </p:nvSpPr>
        <p:spPr>
          <a:xfrm>
            <a:off x="2337455" y="1135901"/>
            <a:ext cx="1120820" cy="307777"/>
          </a:xfrm>
          <a:prstGeom prst="rect">
            <a:avLst/>
          </a:prstGeom>
          <a:noFill/>
        </p:spPr>
        <p:txBody>
          <a:bodyPr wrap="none" rtlCol="0">
            <a:spAutoFit/>
          </a:bodyPr>
          <a:lstStyle/>
          <a:p>
            <a:r>
              <a:rPr lang="en-US" sz="1400" dirty="0"/>
              <a:t>DQFU Data</a:t>
            </a:r>
          </a:p>
        </p:txBody>
      </p:sp>
      <p:pic>
        <p:nvPicPr>
          <p:cNvPr id="9" name="Content Placeholder 6" descr="Shape&#10;&#10;Description automatically generated with low confidence">
            <a:extLst>
              <a:ext uri="{FF2B5EF4-FFF2-40B4-BE49-F238E27FC236}">
                <a16:creationId xmlns:a16="http://schemas.microsoft.com/office/drawing/2014/main" id="{F93679B0-01FC-4CC5-A8F0-1FB4C57020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27991" y="3199487"/>
            <a:ext cx="1038905" cy="1038905"/>
          </a:xfrm>
          <a:prstGeom prst="rect">
            <a:avLst/>
          </a:prstGeom>
          <a:noFill/>
          <a:ln w="9525">
            <a:noFill/>
            <a:miter lim="800000"/>
            <a:headEnd/>
            <a:tailEnd/>
          </a:ln>
        </p:spPr>
      </p:pic>
      <p:sp>
        <p:nvSpPr>
          <p:cNvPr id="10" name="TextBox 9">
            <a:extLst>
              <a:ext uri="{FF2B5EF4-FFF2-40B4-BE49-F238E27FC236}">
                <a16:creationId xmlns:a16="http://schemas.microsoft.com/office/drawing/2014/main" id="{0E22CF3D-3581-490B-A539-F5112C018FF0}"/>
              </a:ext>
            </a:extLst>
          </p:cNvPr>
          <p:cNvSpPr txBox="1"/>
          <p:nvPr/>
        </p:nvSpPr>
        <p:spPr>
          <a:xfrm>
            <a:off x="2193185" y="4280133"/>
            <a:ext cx="1409360" cy="307777"/>
          </a:xfrm>
          <a:prstGeom prst="rect">
            <a:avLst/>
          </a:prstGeom>
          <a:noFill/>
        </p:spPr>
        <p:txBody>
          <a:bodyPr wrap="none" rtlCol="0">
            <a:spAutoFit/>
          </a:bodyPr>
          <a:lstStyle/>
          <a:p>
            <a:r>
              <a:rPr lang="en-US" sz="1400" dirty="0"/>
              <a:t>Control System</a:t>
            </a:r>
          </a:p>
        </p:txBody>
      </p:sp>
      <p:sp>
        <p:nvSpPr>
          <p:cNvPr id="13" name="TextBox 12">
            <a:extLst>
              <a:ext uri="{FF2B5EF4-FFF2-40B4-BE49-F238E27FC236}">
                <a16:creationId xmlns:a16="http://schemas.microsoft.com/office/drawing/2014/main" id="{A1211A7A-68D6-4BCD-815C-FF42AA86C0AA}"/>
              </a:ext>
            </a:extLst>
          </p:cNvPr>
          <p:cNvSpPr txBox="1"/>
          <p:nvPr/>
        </p:nvSpPr>
        <p:spPr>
          <a:xfrm>
            <a:off x="500799" y="3511858"/>
            <a:ext cx="853119" cy="307777"/>
          </a:xfrm>
          <a:prstGeom prst="rect">
            <a:avLst/>
          </a:prstGeom>
          <a:noFill/>
        </p:spPr>
        <p:txBody>
          <a:bodyPr wrap="none" rtlCol="0">
            <a:spAutoFit/>
          </a:bodyPr>
          <a:lstStyle/>
          <a:p>
            <a:r>
              <a:rPr lang="en-US" sz="1400" dirty="0"/>
              <a:t>Analysis</a:t>
            </a:r>
          </a:p>
        </p:txBody>
      </p:sp>
      <p:pic>
        <p:nvPicPr>
          <p:cNvPr id="18" name="Picture 17" descr="A picture containing icon&#10;&#10;Description automatically generated">
            <a:extLst>
              <a:ext uri="{FF2B5EF4-FFF2-40B4-BE49-F238E27FC236}">
                <a16:creationId xmlns:a16="http://schemas.microsoft.com/office/drawing/2014/main" id="{EDF349B0-FE24-49D2-BE00-000D1F2F1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34" y="2360635"/>
            <a:ext cx="999651" cy="999651"/>
          </a:xfrm>
          <a:prstGeom prst="rect">
            <a:avLst/>
          </a:prstGeom>
        </p:spPr>
      </p:pic>
      <p:cxnSp>
        <p:nvCxnSpPr>
          <p:cNvPr id="24" name="Straight Arrow Connector 23">
            <a:extLst>
              <a:ext uri="{FF2B5EF4-FFF2-40B4-BE49-F238E27FC236}">
                <a16:creationId xmlns:a16="http://schemas.microsoft.com/office/drawing/2014/main" id="{C0B92C07-9466-4BFC-8C60-873F615848BA}"/>
              </a:ext>
            </a:extLst>
          </p:cNvPr>
          <p:cNvCxnSpPr/>
          <p:nvPr/>
        </p:nvCxnSpPr>
        <p:spPr bwMode="auto">
          <a:xfrm>
            <a:off x="2502918" y="1118788"/>
            <a:ext cx="914400" cy="914400"/>
          </a:xfrm>
          <a:prstGeom prst="straightConnector1">
            <a:avLst/>
          </a:prstGeom>
          <a:noFill/>
          <a:ln w="9525" cap="flat" cmpd="sng" algn="ctr">
            <a:no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CB8D1C1F-78A1-40A1-9B66-D30230CF535D}"/>
              </a:ext>
            </a:extLst>
          </p:cNvPr>
          <p:cNvCxnSpPr/>
          <p:nvPr/>
        </p:nvCxnSpPr>
        <p:spPr bwMode="auto">
          <a:xfrm>
            <a:off x="2235942" y="2147413"/>
            <a:ext cx="447188" cy="559500"/>
          </a:xfrm>
          <a:prstGeom prst="straightConnector1">
            <a:avLst/>
          </a:prstGeom>
          <a:noFill/>
          <a:ln w="9525" cap="flat" cmpd="sng" algn="ctr">
            <a:no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0FEC4846-D81B-4761-8400-CD2DC20985F3}"/>
              </a:ext>
            </a:extLst>
          </p:cNvPr>
          <p:cNvCxnSpPr>
            <a:cxnSpLocks/>
          </p:cNvCxnSpPr>
          <p:nvPr/>
        </p:nvCxnSpPr>
        <p:spPr bwMode="auto">
          <a:xfrm>
            <a:off x="1609622" y="3018205"/>
            <a:ext cx="718369" cy="401167"/>
          </a:xfrm>
          <a:prstGeom prst="straightConnector1">
            <a:avLst/>
          </a:prstGeom>
          <a:ln w="317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ECC76013-92DF-42B6-9C25-064FCC1B5FBA}"/>
              </a:ext>
            </a:extLst>
          </p:cNvPr>
          <p:cNvCxnSpPr>
            <a:cxnSpLocks/>
          </p:cNvCxnSpPr>
          <p:nvPr/>
        </p:nvCxnSpPr>
        <p:spPr bwMode="auto">
          <a:xfrm flipV="1">
            <a:off x="1609622" y="2034363"/>
            <a:ext cx="718369" cy="621052"/>
          </a:xfrm>
          <a:prstGeom prst="straightConnector1">
            <a:avLst/>
          </a:prstGeom>
          <a:ln w="31750">
            <a:headEnd type="none" w="med" len="med"/>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752A117F-3040-4D22-ACAD-72C66E7830D7}"/>
              </a:ext>
            </a:extLst>
          </p:cNvPr>
          <p:cNvSpPr txBox="1"/>
          <p:nvPr/>
        </p:nvSpPr>
        <p:spPr>
          <a:xfrm>
            <a:off x="5971178" y="254832"/>
            <a:ext cx="2975847"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If analysis detects a data quality issue it will prepare the DQFU process for that case.</a:t>
            </a:r>
          </a:p>
        </p:txBody>
      </p:sp>
      <p:graphicFrame>
        <p:nvGraphicFramePr>
          <p:cNvPr id="6" name="Table 10">
            <a:extLst>
              <a:ext uri="{FF2B5EF4-FFF2-40B4-BE49-F238E27FC236}">
                <a16:creationId xmlns:a16="http://schemas.microsoft.com/office/drawing/2014/main" id="{326E7A8C-1CF1-406B-A367-5A880E04314F}"/>
              </a:ext>
            </a:extLst>
          </p:cNvPr>
          <p:cNvGraphicFramePr>
            <a:graphicFrameLocks noGrp="1"/>
          </p:cNvGraphicFramePr>
          <p:nvPr>
            <p:extLst>
              <p:ext uri="{D42A27DB-BD31-4B8C-83A1-F6EECF244321}">
                <p14:modId xmlns:p14="http://schemas.microsoft.com/office/powerpoint/2010/main" val="1678192748"/>
              </p:ext>
            </p:extLst>
          </p:nvPr>
        </p:nvGraphicFramePr>
        <p:xfrm>
          <a:off x="1427185" y="1162640"/>
          <a:ext cx="745460" cy="460076"/>
        </p:xfrm>
        <a:graphic>
          <a:graphicData uri="http://schemas.openxmlformats.org/drawingml/2006/table">
            <a:tbl>
              <a:tblPr firstRow="1" bandRow="1">
                <a:tableStyleId>{073A0DAA-6AF3-43AB-8588-CEC1D06C72B9}</a:tableStyleId>
              </a:tblPr>
              <a:tblGrid>
                <a:gridCol w="745460">
                  <a:extLst>
                    <a:ext uri="{9D8B030D-6E8A-4147-A177-3AD203B41FA5}">
                      <a16:colId xmlns:a16="http://schemas.microsoft.com/office/drawing/2014/main" val="3022019007"/>
                    </a:ext>
                  </a:extLst>
                </a:gridCol>
              </a:tblGrid>
              <a:tr h="230038">
                <a:tc>
                  <a:txBody>
                    <a:bodyPr/>
                    <a:lstStyle/>
                    <a:p>
                      <a:r>
                        <a:rPr lang="en-US" sz="900" dirty="0"/>
                        <a:t>CaseID</a:t>
                      </a:r>
                    </a:p>
                  </a:txBody>
                  <a:tcPr/>
                </a:tc>
                <a:extLst>
                  <a:ext uri="{0D108BD9-81ED-4DB2-BD59-A6C34878D82A}">
                    <a16:rowId xmlns:a16="http://schemas.microsoft.com/office/drawing/2014/main" val="1493606918"/>
                  </a:ext>
                </a:extLst>
              </a:tr>
              <a:tr h="230038">
                <a:tc>
                  <a:txBody>
                    <a:bodyPr/>
                    <a:lstStyle/>
                    <a:p>
                      <a:r>
                        <a:rPr lang="en-US" sz="900" dirty="0"/>
                        <a:t>99990118</a:t>
                      </a:r>
                    </a:p>
                  </a:txBody>
                  <a:tcPr/>
                </a:tc>
                <a:extLst>
                  <a:ext uri="{0D108BD9-81ED-4DB2-BD59-A6C34878D82A}">
                    <a16:rowId xmlns:a16="http://schemas.microsoft.com/office/drawing/2014/main" val="1326893401"/>
                  </a:ext>
                </a:extLst>
              </a:tr>
            </a:tbl>
          </a:graphicData>
        </a:graphic>
      </p:graphicFrame>
      <p:graphicFrame>
        <p:nvGraphicFramePr>
          <p:cNvPr id="17" name="Table 10">
            <a:extLst>
              <a:ext uri="{FF2B5EF4-FFF2-40B4-BE49-F238E27FC236}">
                <a16:creationId xmlns:a16="http://schemas.microsoft.com/office/drawing/2014/main" id="{8803A3AE-F399-4F0F-B818-A47F843140C1}"/>
              </a:ext>
            </a:extLst>
          </p:cNvPr>
          <p:cNvGraphicFramePr>
            <a:graphicFrameLocks noGrp="1"/>
          </p:cNvGraphicFramePr>
          <p:nvPr>
            <p:extLst>
              <p:ext uri="{D42A27DB-BD31-4B8C-83A1-F6EECF244321}">
                <p14:modId xmlns:p14="http://schemas.microsoft.com/office/powerpoint/2010/main" val="983813305"/>
              </p:ext>
            </p:extLst>
          </p:nvPr>
        </p:nvGraphicFramePr>
        <p:xfrm>
          <a:off x="3747591" y="793441"/>
          <a:ext cx="1800537" cy="2057400"/>
        </p:xfrm>
        <a:graphic>
          <a:graphicData uri="http://schemas.openxmlformats.org/drawingml/2006/table">
            <a:tbl>
              <a:tblPr firstRow="1" bandRow="1">
                <a:tableStyleId>{073A0DAA-6AF3-43AB-8588-CEC1D06C72B9}</a:tableStyleId>
              </a:tblPr>
              <a:tblGrid>
                <a:gridCol w="668561">
                  <a:extLst>
                    <a:ext uri="{9D8B030D-6E8A-4147-A177-3AD203B41FA5}">
                      <a16:colId xmlns:a16="http://schemas.microsoft.com/office/drawing/2014/main" val="1451018224"/>
                    </a:ext>
                  </a:extLst>
                </a:gridCol>
                <a:gridCol w="1131976">
                  <a:extLst>
                    <a:ext uri="{9D8B030D-6E8A-4147-A177-3AD203B41FA5}">
                      <a16:colId xmlns:a16="http://schemas.microsoft.com/office/drawing/2014/main" val="2832606310"/>
                    </a:ext>
                  </a:extLst>
                </a:gridCol>
              </a:tblGrid>
              <a:tr h="208724">
                <a:tc>
                  <a:txBody>
                    <a:bodyPr/>
                    <a:lstStyle/>
                    <a:p>
                      <a:r>
                        <a:rPr lang="en-US" sz="900" dirty="0"/>
                        <a:t>Variable</a:t>
                      </a:r>
                    </a:p>
                  </a:txBody>
                  <a:tcPr/>
                </a:tc>
                <a:tc>
                  <a:txBody>
                    <a:bodyPr/>
                    <a:lstStyle/>
                    <a:p>
                      <a:r>
                        <a:rPr lang="en-US" sz="900" dirty="0"/>
                        <a:t>Reason</a:t>
                      </a:r>
                    </a:p>
                  </a:txBody>
                  <a:tcPr/>
                </a:tc>
                <a:extLst>
                  <a:ext uri="{0D108BD9-81ED-4DB2-BD59-A6C34878D82A}">
                    <a16:rowId xmlns:a16="http://schemas.microsoft.com/office/drawing/2014/main" val="1493606918"/>
                  </a:ext>
                </a:extLst>
              </a:tr>
              <a:tr h="208724">
                <a:tc>
                  <a:txBody>
                    <a:bodyPr/>
                    <a:lstStyle/>
                    <a:p>
                      <a:r>
                        <a:rPr lang="en-US" sz="900" dirty="0"/>
                        <a:t>A8</a:t>
                      </a:r>
                    </a:p>
                  </a:txBody>
                  <a:tcPr/>
                </a:tc>
                <a:tc>
                  <a:txBody>
                    <a:bodyPr/>
                    <a:lstStyle/>
                    <a:p>
                      <a:r>
                        <a:rPr lang="en-US" sz="900" dirty="0"/>
                        <a:t>Missing</a:t>
                      </a:r>
                    </a:p>
                  </a:txBody>
                  <a:tcPr/>
                </a:tc>
                <a:extLst>
                  <a:ext uri="{0D108BD9-81ED-4DB2-BD59-A6C34878D82A}">
                    <a16:rowId xmlns:a16="http://schemas.microsoft.com/office/drawing/2014/main" val="1326893401"/>
                  </a:ext>
                </a:extLst>
              </a:tr>
              <a:tr h="208724">
                <a:tc>
                  <a:txBody>
                    <a:bodyPr/>
                    <a:lstStyle/>
                    <a:p>
                      <a:r>
                        <a:rPr lang="en-US" sz="900" dirty="0"/>
                        <a:t>A9</a:t>
                      </a:r>
                    </a:p>
                  </a:txBody>
                  <a:tcPr/>
                </a:tc>
                <a:tc>
                  <a:txBody>
                    <a:bodyPr/>
                    <a:lstStyle/>
                    <a:p>
                      <a:r>
                        <a:rPr lang="en-US" sz="900" dirty="0" err="1"/>
                        <a:t>NonRange</a:t>
                      </a:r>
                      <a:endParaRPr lang="en-US" sz="900" dirty="0"/>
                    </a:p>
                  </a:txBody>
                  <a:tcPr/>
                </a:tc>
                <a:extLst>
                  <a:ext uri="{0D108BD9-81ED-4DB2-BD59-A6C34878D82A}">
                    <a16:rowId xmlns:a16="http://schemas.microsoft.com/office/drawing/2014/main" val="2580621370"/>
                  </a:ext>
                </a:extLst>
              </a:tr>
              <a:tr h="208724">
                <a:tc>
                  <a:txBody>
                    <a:bodyPr/>
                    <a:lstStyle/>
                    <a:p>
                      <a:r>
                        <a:rPr lang="en-US" sz="900" dirty="0"/>
                        <a:t>C2</a:t>
                      </a:r>
                    </a:p>
                  </a:txBody>
                  <a:tcPr/>
                </a:tc>
                <a:tc>
                  <a:txBody>
                    <a:bodyPr/>
                    <a:lstStyle/>
                    <a:p>
                      <a:r>
                        <a:rPr lang="en-US" sz="900" dirty="0" err="1"/>
                        <a:t>NonRange</a:t>
                      </a:r>
                      <a:endParaRPr lang="en-US" sz="900" dirty="0"/>
                    </a:p>
                  </a:txBody>
                  <a:tcPr/>
                </a:tc>
                <a:extLst>
                  <a:ext uri="{0D108BD9-81ED-4DB2-BD59-A6C34878D82A}">
                    <a16:rowId xmlns:a16="http://schemas.microsoft.com/office/drawing/2014/main" val="1160726865"/>
                  </a:ext>
                </a:extLst>
              </a:tr>
              <a:tr h="208724">
                <a:tc>
                  <a:txBody>
                    <a:bodyPr/>
                    <a:lstStyle/>
                    <a:p>
                      <a:r>
                        <a:rPr lang="en-US" sz="900" dirty="0"/>
                        <a:t>C4</a:t>
                      </a:r>
                    </a:p>
                  </a:txBody>
                  <a:tcPr/>
                </a:tc>
                <a:tc>
                  <a:txBody>
                    <a:bodyPr/>
                    <a:lstStyle/>
                    <a:p>
                      <a:r>
                        <a:rPr lang="en-US" sz="900" dirty="0"/>
                        <a:t>Inconsistent (C2)</a:t>
                      </a:r>
                    </a:p>
                  </a:txBody>
                  <a:tcPr/>
                </a:tc>
                <a:extLst>
                  <a:ext uri="{0D108BD9-81ED-4DB2-BD59-A6C34878D82A}">
                    <a16:rowId xmlns:a16="http://schemas.microsoft.com/office/drawing/2014/main" val="3157714338"/>
                  </a:ext>
                </a:extLst>
              </a:tr>
              <a:tr h="208724">
                <a:tc>
                  <a:txBody>
                    <a:bodyPr/>
                    <a:lstStyle/>
                    <a:p>
                      <a:r>
                        <a:rPr lang="en-US" sz="900" dirty="0"/>
                        <a:t>C6</a:t>
                      </a:r>
                    </a:p>
                  </a:txBody>
                  <a:tcPr/>
                </a:tc>
                <a:tc>
                  <a:txBody>
                    <a:bodyPr/>
                    <a:lstStyle/>
                    <a:p>
                      <a:r>
                        <a:rPr lang="en-US" sz="900" dirty="0"/>
                        <a:t>Inconsistent (C2)</a:t>
                      </a:r>
                    </a:p>
                  </a:txBody>
                  <a:tcPr/>
                </a:tc>
                <a:extLst>
                  <a:ext uri="{0D108BD9-81ED-4DB2-BD59-A6C34878D82A}">
                    <a16:rowId xmlns:a16="http://schemas.microsoft.com/office/drawing/2014/main" val="2006941858"/>
                  </a:ext>
                </a:extLst>
              </a:tr>
              <a:tr h="208724">
                <a:tc>
                  <a:txBody>
                    <a:bodyPr/>
                    <a:lstStyle/>
                    <a:p>
                      <a:r>
                        <a:rPr lang="en-US" sz="900" dirty="0"/>
                        <a:t>C9</a:t>
                      </a:r>
                    </a:p>
                  </a:txBody>
                  <a:tcPr/>
                </a:tc>
                <a:tc>
                  <a:txBody>
                    <a:bodyPr/>
                    <a:lstStyle/>
                    <a:p>
                      <a:r>
                        <a:rPr lang="en-US" sz="900" dirty="0"/>
                        <a:t>Inconsistent (C6)</a:t>
                      </a:r>
                    </a:p>
                  </a:txBody>
                  <a:tcPr/>
                </a:tc>
                <a:extLst>
                  <a:ext uri="{0D108BD9-81ED-4DB2-BD59-A6C34878D82A}">
                    <a16:rowId xmlns:a16="http://schemas.microsoft.com/office/drawing/2014/main" val="4058596948"/>
                  </a:ext>
                </a:extLst>
              </a:tr>
              <a:tr h="208724">
                <a:tc>
                  <a:txBody>
                    <a:bodyPr/>
                    <a:lstStyle/>
                    <a:p>
                      <a:r>
                        <a:rPr lang="en-US" sz="900" dirty="0"/>
                        <a:t>C11</a:t>
                      </a:r>
                    </a:p>
                  </a:txBody>
                  <a:tcPr/>
                </a:tc>
                <a:tc>
                  <a:txBody>
                    <a:bodyPr/>
                    <a:lstStyle/>
                    <a:p>
                      <a:r>
                        <a:rPr lang="en-US" sz="900" dirty="0"/>
                        <a:t>Missing</a:t>
                      </a:r>
                    </a:p>
                  </a:txBody>
                  <a:tcPr/>
                </a:tc>
                <a:extLst>
                  <a:ext uri="{0D108BD9-81ED-4DB2-BD59-A6C34878D82A}">
                    <a16:rowId xmlns:a16="http://schemas.microsoft.com/office/drawing/2014/main" val="3560930169"/>
                  </a:ext>
                </a:extLst>
              </a:tr>
              <a:tr h="208724">
                <a:tc>
                  <a:txBody>
                    <a:bodyPr/>
                    <a:lstStyle/>
                    <a:p>
                      <a:r>
                        <a:rPr lang="en-US" sz="900" dirty="0"/>
                        <a:t>E1</a:t>
                      </a:r>
                    </a:p>
                  </a:txBody>
                  <a:tcPr/>
                </a:tc>
                <a:tc>
                  <a:txBody>
                    <a:bodyPr/>
                    <a:lstStyle/>
                    <a:p>
                      <a:r>
                        <a:rPr lang="en-US" sz="900" dirty="0"/>
                        <a:t>Missing</a:t>
                      </a:r>
                    </a:p>
                  </a:txBody>
                  <a:tcPr/>
                </a:tc>
                <a:extLst>
                  <a:ext uri="{0D108BD9-81ED-4DB2-BD59-A6C34878D82A}">
                    <a16:rowId xmlns:a16="http://schemas.microsoft.com/office/drawing/2014/main" val="4017567805"/>
                  </a:ext>
                </a:extLst>
              </a:tr>
            </a:tbl>
          </a:graphicData>
        </a:graphic>
      </p:graphicFrame>
      <p:sp>
        <p:nvSpPr>
          <p:cNvPr id="19" name="TextBox 18">
            <a:extLst>
              <a:ext uri="{FF2B5EF4-FFF2-40B4-BE49-F238E27FC236}">
                <a16:creationId xmlns:a16="http://schemas.microsoft.com/office/drawing/2014/main" id="{421F0414-D7F7-4715-9AF0-0C8F29D784E3}"/>
              </a:ext>
            </a:extLst>
          </p:cNvPr>
          <p:cNvSpPr txBox="1"/>
          <p:nvPr/>
        </p:nvSpPr>
        <p:spPr>
          <a:xfrm>
            <a:off x="5971177" y="1622716"/>
            <a:ext cx="2975847" cy="1107996"/>
          </a:xfrm>
          <a:prstGeom prst="rect">
            <a:avLst/>
          </a:prstGeom>
          <a:noFill/>
        </p:spPr>
        <p:txBody>
          <a:bodyPr wrap="square" rtlCol="0">
            <a:spAutoFit/>
          </a:bodyPr>
          <a:lstStyle/>
          <a:p>
            <a:pPr marL="285750" indent="-285750">
              <a:buFont typeface="Arial" panose="020B0604020202020204" pitchFamily="34" charset="0"/>
              <a:buChar char="•"/>
            </a:pPr>
            <a:r>
              <a:rPr lang="en-US" sz="1600" dirty="0"/>
              <a:t>Information is loaded into the DQFU tables in the survey database.</a:t>
            </a:r>
            <a:br>
              <a:rPr lang="en-US" dirty="0"/>
            </a:br>
            <a:endParaRPr lang="en-US" dirty="0"/>
          </a:p>
        </p:txBody>
      </p:sp>
      <p:sp>
        <p:nvSpPr>
          <p:cNvPr id="20" name="TextBox 19">
            <a:extLst>
              <a:ext uri="{FF2B5EF4-FFF2-40B4-BE49-F238E27FC236}">
                <a16:creationId xmlns:a16="http://schemas.microsoft.com/office/drawing/2014/main" id="{062652F5-0F8C-4D1D-A371-9FC5DC97336F}"/>
              </a:ext>
            </a:extLst>
          </p:cNvPr>
          <p:cNvSpPr txBox="1"/>
          <p:nvPr/>
        </p:nvSpPr>
        <p:spPr>
          <a:xfrm>
            <a:off x="5971176" y="2896305"/>
            <a:ext cx="2975847"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Information is also loaded into the project’s control system so that DQFU progress and call history can be tracked.</a:t>
            </a:r>
          </a:p>
        </p:txBody>
      </p:sp>
    </p:spTree>
    <p:extLst>
      <p:ext uri="{BB962C8B-B14F-4D97-AF65-F5344CB8AC3E}">
        <p14:creationId xmlns:p14="http://schemas.microsoft.com/office/powerpoint/2010/main" val="203470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5CBB5D5-B860-5849-9511-A946B99698F8}"/>
              </a:ext>
            </a:extLst>
          </p:cNvPr>
          <p:cNvSpPr>
            <a:spLocks noGrp="1"/>
          </p:cNvSpPr>
          <p:nvPr>
            <p:ph type="ftr" sz="quarter" idx="11"/>
          </p:nvPr>
        </p:nvSpPr>
        <p:spPr/>
        <p:txBody>
          <a:bodyPr/>
          <a:lstStyle/>
          <a:p>
            <a:r>
              <a:rPr lang="en-US" dirty="0"/>
              <a:t>FedCASIC 2022</a:t>
            </a:r>
          </a:p>
        </p:txBody>
      </p:sp>
      <p:sp>
        <p:nvSpPr>
          <p:cNvPr id="5" name="Title 4">
            <a:extLst>
              <a:ext uri="{FF2B5EF4-FFF2-40B4-BE49-F238E27FC236}">
                <a16:creationId xmlns:a16="http://schemas.microsoft.com/office/drawing/2014/main" id="{A9F725B0-6CD4-9A40-A265-A6580CDAF665}"/>
              </a:ext>
            </a:extLst>
          </p:cNvPr>
          <p:cNvSpPr>
            <a:spLocks noGrp="1"/>
          </p:cNvSpPr>
          <p:nvPr>
            <p:ph type="title"/>
          </p:nvPr>
        </p:nvSpPr>
        <p:spPr/>
        <p:txBody>
          <a:bodyPr/>
          <a:lstStyle/>
          <a:p>
            <a:r>
              <a:rPr lang="en-US" dirty="0"/>
              <a:t>DQFU Phone Calls are Attempted</a:t>
            </a:r>
          </a:p>
        </p:txBody>
      </p:sp>
      <p:pic>
        <p:nvPicPr>
          <p:cNvPr id="7" name="Content Placeholder 6" descr="Shape&#10;&#10;Description automatically generated with low confidence">
            <a:extLst>
              <a:ext uri="{FF2B5EF4-FFF2-40B4-BE49-F238E27FC236}">
                <a16:creationId xmlns:a16="http://schemas.microsoft.com/office/drawing/2014/main" id="{73D35F22-320F-4F52-85C1-1564AADB037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8336" y="1319134"/>
            <a:ext cx="1499091" cy="1499091"/>
          </a:xfrm>
        </p:spPr>
      </p:pic>
      <p:sp>
        <p:nvSpPr>
          <p:cNvPr id="3" name="Slide Number Placeholder 2">
            <a:extLst>
              <a:ext uri="{FF2B5EF4-FFF2-40B4-BE49-F238E27FC236}">
                <a16:creationId xmlns:a16="http://schemas.microsoft.com/office/drawing/2014/main" id="{434FAE7F-738A-0C41-B8D2-C056CA378A67}"/>
              </a:ext>
            </a:extLst>
          </p:cNvPr>
          <p:cNvSpPr>
            <a:spLocks noGrp="1"/>
          </p:cNvSpPr>
          <p:nvPr>
            <p:ph type="sldNum" sz="quarter" idx="10"/>
          </p:nvPr>
        </p:nvSpPr>
        <p:spPr/>
        <p:txBody>
          <a:bodyPr/>
          <a:lstStyle/>
          <a:p>
            <a:fld id="{D4325D4D-289E-48C1-B277-2BEB492A7D19}" type="slidenum">
              <a:rPr lang="en-US" smtClean="0"/>
              <a:pPr/>
              <a:t>9</a:t>
            </a:fld>
            <a:endParaRPr lang="en-US"/>
          </a:p>
        </p:txBody>
      </p:sp>
      <p:pic>
        <p:nvPicPr>
          <p:cNvPr id="6" name="Picture 5" descr="Graphical user interface, text, application&#10;&#10;Description automatically generated">
            <a:extLst>
              <a:ext uri="{FF2B5EF4-FFF2-40B4-BE49-F238E27FC236}">
                <a16:creationId xmlns:a16="http://schemas.microsoft.com/office/drawing/2014/main" id="{B3481D7C-ACB5-492C-BA05-0B8FC9C75E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5023" y="709624"/>
            <a:ext cx="5610641" cy="3990668"/>
          </a:xfrm>
          <a:prstGeom prst="rect">
            <a:avLst/>
          </a:prstGeom>
        </p:spPr>
      </p:pic>
    </p:spTree>
    <p:extLst>
      <p:ext uri="{BB962C8B-B14F-4D97-AF65-F5344CB8AC3E}">
        <p14:creationId xmlns:p14="http://schemas.microsoft.com/office/powerpoint/2010/main" val="2667103201"/>
      </p:ext>
    </p:extLst>
  </p:cSld>
  <p:clrMapOvr>
    <a:masterClrMapping/>
  </p:clrMapOvr>
</p:sld>
</file>

<file path=ppt/theme/theme1.xml><?xml version="1.0" encoding="utf-8"?>
<a:theme xmlns:a="http://schemas.openxmlformats.org/drawingml/2006/main" name="RTI Corporate (Whit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wide" id="{369A2017-7487-164E-88BD-AA43789A3503}" vid="{2C68425E-E31D-0A4C-8C61-B90891C9BAFE}"/>
    </a:ext>
  </a:extLst>
</a:theme>
</file>

<file path=ppt/theme/theme2.xml><?xml version="1.0" encoding="utf-8"?>
<a:theme xmlns:a="http://schemas.openxmlformats.org/drawingml/2006/main" name="RTI Corporate (Blu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wide" id="{369A2017-7487-164E-88BD-AA43789A3503}" vid="{157B3736-1C93-EF4B-B068-B3F343D59CF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rder0 xmlns="893535dc-a6ba-4ab3-bc6b-b8b74b13bb21" xsi:nil="true"/>
    <Size xmlns="893535dc-a6ba-4ab3-bc6b-b8b74b13bb21" xsi:nil="true"/>
    <Color xmlns="893535dc-a6ba-4ab3-bc6b-b8b74b13bb21" xsi:nil="true"/>
    <lcf76f155ced4ddcb4097134ff3c332f xmlns="893535dc-a6ba-4ab3-bc6b-b8b74b13bb21">
      <Terms xmlns="http://schemas.microsoft.com/office/infopath/2007/PartnerControls"/>
    </lcf76f155ced4ddcb4097134ff3c332f>
    <TaxCatchAll xmlns="875bb054-f2b3-4b76-a793-0cfc5003757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33B557D6BB6447AAAB41C42362CB86" ma:contentTypeVersion="18" ma:contentTypeDescription="Create a new document." ma:contentTypeScope="" ma:versionID="a7fd7becd589a26ae9220590939cbf0d">
  <xsd:schema xmlns:xsd="http://www.w3.org/2001/XMLSchema" xmlns:xs="http://www.w3.org/2001/XMLSchema" xmlns:p="http://schemas.microsoft.com/office/2006/metadata/properties" xmlns:ns1="893535dc-a6ba-4ab3-bc6b-b8b74b13bb21" xmlns:ns3="875bb054-f2b3-4b76-a793-0cfc50037577" targetNamespace="http://schemas.microsoft.com/office/2006/metadata/properties" ma:root="true" ma:fieldsID="9ccf16be943e08837f2a1a62ac59ad1d" ns1:_="" ns3:_="">
    <xsd:import namespace="893535dc-a6ba-4ab3-bc6b-b8b74b13bb21"/>
    <xsd:import namespace="875bb054-f2b3-4b76-a793-0cfc50037577"/>
    <xsd:element name="properties">
      <xsd:complexType>
        <xsd:sequence>
          <xsd:element name="documentManagement">
            <xsd:complexType>
              <xsd:all>
                <xsd:element ref="ns1:Order0" minOccurs="0"/>
                <xsd:element ref="ns1:Size" minOccurs="0"/>
                <xsd:element ref="ns1:Color" minOccurs="0"/>
                <xsd:element ref="ns1:MediaServiceMetadata" minOccurs="0"/>
                <xsd:element ref="ns1:MediaServiceFastMetadata" minOccurs="0"/>
                <xsd:element ref="ns1:MediaServiceAutoTags" minOccurs="0"/>
                <xsd:element ref="ns1:MediaServiceOCR" minOccurs="0"/>
                <xsd:element ref="ns1:MediaServiceGenerationTime" minOccurs="0"/>
                <xsd:element ref="ns1:MediaServiceEventHashCode" minOccurs="0"/>
                <xsd:element ref="ns1:MediaServiceAutoKeyPoints" minOccurs="0"/>
                <xsd:element ref="ns1:MediaServiceKeyPoints" minOccurs="0"/>
                <xsd:element ref="ns1:MediaServiceDateTaken" minOccurs="0"/>
                <xsd:element ref="ns3:SharedWithUsers" minOccurs="0"/>
                <xsd:element ref="ns3:SharedWithDetails" minOccurs="0"/>
                <xsd:element ref="ns1:MediaLengthInSeconds" minOccurs="0"/>
                <xsd:element ref="ns1: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3535dc-a6ba-4ab3-bc6b-b8b74b13bb21" elementFormDefault="qualified">
    <xsd:import namespace="http://schemas.microsoft.com/office/2006/documentManagement/types"/>
    <xsd:import namespace="http://schemas.microsoft.com/office/infopath/2007/PartnerControls"/>
    <xsd:element name="Order0" ma:index="0" nillable="true" ma:displayName="Order" ma:format="Dropdown" ma:internalName="Order0" ma:percentage="FALSE">
      <xsd:simpleType>
        <xsd:restriction base="dms:Number"/>
      </xsd:simpleType>
    </xsd:element>
    <xsd:element name="Size" ma:index="3" nillable="true" ma:displayName="Size" ma:format="Dropdown" ma:internalName="Size">
      <xsd:simpleType>
        <xsd:restriction base="dms:Text">
          <xsd:maxLength value="255"/>
        </xsd:restriction>
      </xsd:simpleType>
    </xsd:element>
    <xsd:element name="Color" ma:index="4" nillable="true" ma:displayName="Color" ma:format="Dropdown" ma:internalName="Color">
      <xsd:simpleType>
        <xsd:restriction base="dms:Text">
          <xsd:maxLength value="255"/>
        </xsd:restrictio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Tags" ma:index="9" nillable="true" ma:displayName="Tags" ma:internalName="MediaServiceAutoTags"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3b40f3a-84d0-4acf-ad34-a39173ff9c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75bb054-f2b3-4b76-a793-0cfc50037577"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69dddbd-0292-4f32-87ce-95c1da819c30}" ma:internalName="TaxCatchAll" ma:showField="CatchAllData" ma:web="875bb054-f2b3-4b76-a793-0cfc500375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9CB693-0DEF-4114-9482-174E83C8CC11}">
  <ds:schemaRefs>
    <ds:schemaRef ds:uri="http://schemas.microsoft.com/office/2006/metadata/properties"/>
    <ds:schemaRef ds:uri="5d9a12e3-80ba-4632-906b-80a0997d7728"/>
    <ds:schemaRef ds:uri="http://schemas.microsoft.com/office/infopath/2007/PartnerControls"/>
    <ds:schemaRef ds:uri="http://www.w3.org/XML/1998/namespace"/>
    <ds:schemaRef ds:uri="http://purl.org/dc/dcmitype/"/>
    <ds:schemaRef ds:uri="http://purl.org/dc/elements/1.1/"/>
    <ds:schemaRef ds:uri="http://schemas.microsoft.com/office/2006/documentManagement/types"/>
    <ds:schemaRef ds:uri="http://schemas.openxmlformats.org/package/2006/metadata/core-properties"/>
    <ds:schemaRef ds:uri="bc0f397b-812d-489c-a584-d030e7793daa"/>
    <ds:schemaRef ds:uri="http://purl.org/dc/terms/"/>
    <ds:schemaRef ds:uri="893535dc-a6ba-4ab3-bc6b-b8b74b13bb21"/>
    <ds:schemaRef ds:uri="875bb054-f2b3-4b76-a793-0cfc50037577"/>
  </ds:schemaRefs>
</ds:datastoreItem>
</file>

<file path=customXml/itemProps2.xml><?xml version="1.0" encoding="utf-8"?>
<ds:datastoreItem xmlns:ds="http://schemas.openxmlformats.org/officeDocument/2006/customXml" ds:itemID="{E1943357-9074-4EA3-95B5-026DBC019D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3535dc-a6ba-4ab3-bc6b-b8b74b13bb21"/>
    <ds:schemaRef ds:uri="875bb054-f2b3-4b76-a793-0cfc500375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466EE0-959F-431F-97ED-A925EF99E9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RTI_PPT_wide</Template>
  <TotalTime>1374</TotalTime>
  <Words>1134</Words>
  <Application>Microsoft Office PowerPoint</Application>
  <PresentationFormat>On-screen Show (16:9)</PresentationFormat>
  <Paragraphs>215</Paragraphs>
  <Slides>20</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Arial Narrow</vt:lpstr>
      <vt:lpstr>Calibri</vt:lpstr>
      <vt:lpstr>Courier New</vt:lpstr>
      <vt:lpstr>System Font Regular</vt:lpstr>
      <vt:lpstr>Wingdings</vt:lpstr>
      <vt:lpstr>RTI Corporate (White)</vt:lpstr>
      <vt:lpstr>RTI Corporate (Blue)</vt:lpstr>
      <vt:lpstr>Implementing Efficient Data Quality Follow-Up (DQFU) Procedures in Establishment Surveys</vt:lpstr>
      <vt:lpstr>Abstract</vt:lpstr>
      <vt:lpstr>Hard Check v Soft Check</vt:lpstr>
      <vt:lpstr>Why Soft-Checks with DQFU Call instead of Hard-Checks?</vt:lpstr>
      <vt:lpstr>DQFU Process</vt:lpstr>
      <vt:lpstr>Original Survey</vt:lpstr>
      <vt:lpstr>Nightly Processing</vt:lpstr>
      <vt:lpstr>What if Data Quality Issues are Found?</vt:lpstr>
      <vt:lpstr>DQFU Phone Calls are Attempted</vt:lpstr>
      <vt:lpstr>PowerPoint Presentation</vt:lpstr>
      <vt:lpstr>PowerPoint Presentation</vt:lpstr>
      <vt:lpstr>PowerPoint Presentation</vt:lpstr>
      <vt:lpstr>PowerPoint Presentation</vt:lpstr>
      <vt:lpstr>PowerPoint Presentation</vt:lpstr>
      <vt:lpstr>DQFU is Launched for a Case</vt:lpstr>
      <vt:lpstr>The DQFU Survey</vt:lpstr>
      <vt:lpstr>The DQFU Survey</vt:lpstr>
      <vt:lpstr>What if the Interviewer Needs to Look at Another Question?</vt:lpstr>
      <vt:lpstr>Data Retrieval</vt:lpstr>
      <vt:lpstr>PowerPoint Presentation</vt:lpstr>
    </vt:vector>
  </TitlesOfParts>
  <Company>RTI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Gomori, Steve</dc:creator>
  <cp:lastModifiedBy>Gomori, Steve</cp:lastModifiedBy>
  <cp:revision>73</cp:revision>
  <cp:lastPrinted>2020-02-14T14:03:35Z</cp:lastPrinted>
  <dcterms:created xsi:type="dcterms:W3CDTF">2022-03-16T16:58:49Z</dcterms:created>
  <dcterms:modified xsi:type="dcterms:W3CDTF">2022-03-30T12:31:24Z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0x0101005C33B557D6BB6447AAAB41C42362CB86</vt:lpwstr>
  </property>
</Properties>
</file>