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4"/>
    <p:sldMasterId id="2147483993" r:id="rId5"/>
  </p:sldMasterIdLst>
  <p:notesMasterIdLst>
    <p:notesMasterId r:id="rId18"/>
  </p:notesMasterIdLst>
  <p:handoutMasterIdLst>
    <p:handoutMasterId r:id="rId19"/>
  </p:handoutMasterIdLst>
  <p:sldIdLst>
    <p:sldId id="664" r:id="rId6"/>
    <p:sldId id="652" r:id="rId7"/>
    <p:sldId id="653" r:id="rId8"/>
    <p:sldId id="654" r:id="rId9"/>
    <p:sldId id="656" r:id="rId10"/>
    <p:sldId id="661" r:id="rId11"/>
    <p:sldId id="662" r:id="rId12"/>
    <p:sldId id="663" r:id="rId13"/>
    <p:sldId id="659" r:id="rId14"/>
    <p:sldId id="660" r:id="rId15"/>
    <p:sldId id="665" r:id="rId16"/>
    <p:sldId id="650" r:id="rId1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54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6600"/>
    <a:srgbClr val="4F2683"/>
    <a:srgbClr val="BF311A"/>
    <a:srgbClr val="FF0000"/>
    <a:srgbClr val="FFC525"/>
    <a:srgbClr val="5D9732"/>
    <a:srgbClr val="003F82"/>
    <a:srgbClr val="00CC00"/>
    <a:srgbClr val="C0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9C14-504C-4A60-BA19-53063FA154D5}" v="1001" dt="2022-04-04T15:09:10.491"/>
    <p1510:client id="{EE89C766-AED0-44F8-A79E-447D99932EF3}" v="20" dt="2022-04-19T15:04:28.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06" y="96"/>
      </p:cViewPr>
      <p:guideLst>
        <p:guide orient="horz" pos="254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171359" cy="480060"/>
          </a:xfrm>
          <a:prstGeom prst="rect">
            <a:avLst/>
          </a:prstGeom>
          <a:noFill/>
          <a:ln w="9525">
            <a:noFill/>
            <a:miter lim="800000"/>
            <a:headEnd/>
            <a:tailEnd/>
          </a:ln>
          <a:effectLst/>
        </p:spPr>
        <p:txBody>
          <a:bodyPr vert="horz" wrap="square" lIns="94852" tIns="47425" rIns="94852" bIns="47425" numCol="1" anchor="t" anchorCtr="0" compatLnSpc="1">
            <a:prstTxWarp prst="textNoShape">
              <a:avLst/>
            </a:prstTxWarp>
          </a:bodyPr>
          <a:lstStyle>
            <a:lvl1pPr defTabSz="94914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4142183" y="0"/>
            <a:ext cx="3171359" cy="480060"/>
          </a:xfrm>
          <a:prstGeom prst="rect">
            <a:avLst/>
          </a:prstGeom>
          <a:noFill/>
          <a:ln w="9525">
            <a:noFill/>
            <a:miter lim="800000"/>
            <a:headEnd/>
            <a:tailEnd/>
          </a:ln>
          <a:effectLst/>
        </p:spPr>
        <p:txBody>
          <a:bodyPr vert="horz" wrap="square" lIns="94852" tIns="47425" rIns="94852" bIns="47425" numCol="1" anchor="t" anchorCtr="0" compatLnSpc="1">
            <a:prstTxWarp prst="textNoShape">
              <a:avLst/>
            </a:prstTxWarp>
          </a:bodyPr>
          <a:lstStyle>
            <a:lvl1pPr algn="r" defTabSz="94914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9119496"/>
            <a:ext cx="3171359" cy="480060"/>
          </a:xfrm>
          <a:prstGeom prst="rect">
            <a:avLst/>
          </a:prstGeom>
          <a:noFill/>
          <a:ln w="9525">
            <a:noFill/>
            <a:miter lim="800000"/>
            <a:headEnd/>
            <a:tailEnd/>
          </a:ln>
          <a:effectLst/>
        </p:spPr>
        <p:txBody>
          <a:bodyPr vert="horz" wrap="square" lIns="94852" tIns="47425" rIns="94852" bIns="47425" numCol="1" anchor="b" anchorCtr="0" compatLnSpc="1">
            <a:prstTxWarp prst="textNoShape">
              <a:avLst/>
            </a:prstTxWarp>
          </a:bodyPr>
          <a:lstStyle>
            <a:lvl1pPr defTabSz="94914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4142183" y="9119496"/>
            <a:ext cx="3171359" cy="480060"/>
          </a:xfrm>
          <a:prstGeom prst="rect">
            <a:avLst/>
          </a:prstGeom>
          <a:noFill/>
          <a:ln w="9525">
            <a:noFill/>
            <a:miter lim="800000"/>
            <a:headEnd/>
            <a:tailEnd/>
          </a:ln>
          <a:effectLst/>
        </p:spPr>
        <p:txBody>
          <a:bodyPr vert="horz" wrap="square" lIns="94852" tIns="47425" rIns="94852" bIns="47425" numCol="1" anchor="b" anchorCtr="0" compatLnSpc="1">
            <a:prstTxWarp prst="textNoShape">
              <a:avLst/>
            </a:prstTxWarp>
          </a:bodyPr>
          <a:lstStyle>
            <a:lvl1pPr algn="r" defTabSz="94914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826306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1359"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7300">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842" y="0"/>
            <a:ext cx="3171358"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7300">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803" y="4560570"/>
            <a:ext cx="5363595" cy="432054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140"/>
            <a:ext cx="3171359"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7300">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842" y="9121140"/>
            <a:ext cx="3171358"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7300">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9694462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7300"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673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407313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22222"/>
                </a:solidFill>
                <a:effectLst/>
                <a:latin typeface="Source Sans Pro" panose="020B0503030403020204" pitchFamily="34" charset="0"/>
              </a:rPr>
              <a:t>As there are both sides of the coin, there are certain disadvantages of Usability testing as well where:</a:t>
            </a:r>
          </a:p>
          <a:p>
            <a:r>
              <a:rPr lang="en-US" b="0" i="0">
                <a:solidFill>
                  <a:srgbClr val="222222"/>
                </a:solidFill>
                <a:effectLst/>
                <a:latin typeface="Source Sans Pro" panose="020B0503030403020204" pitchFamily="34" charset="0"/>
              </a:rPr>
              <a:t>Cost is a major consideration</a:t>
            </a:r>
          </a:p>
          <a:p>
            <a:r>
              <a:rPr lang="en-US" b="0" i="0">
                <a:solidFill>
                  <a:srgbClr val="222222"/>
                </a:solidFill>
                <a:effectLst/>
                <a:latin typeface="Source Sans Pro" panose="020B0503030403020204" pitchFamily="34" charset="0"/>
              </a:rPr>
              <a:t>Resource utilization is a lot to set up a Usability Test Lab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222222"/>
                </a:solidFill>
                <a:effectLst/>
                <a:latin typeface="+mj-lt"/>
              </a:rPr>
              <a:t>Recruiting and management of usability testers can also be expensive</a:t>
            </a:r>
          </a:p>
          <a:p>
            <a:endParaRPr lang="en-US" b="0" i="0">
              <a:solidFill>
                <a:srgbClr val="222222"/>
              </a:solidFill>
              <a:effectLst/>
              <a:latin typeface="Source Sans Pro" panose="020B0503030403020204" pitchFamily="34" charset="0"/>
            </a:endParaRPr>
          </a:p>
          <a:p>
            <a:r>
              <a:rPr lang="en-US" b="0" i="0">
                <a:solidFill>
                  <a:srgbClr val="222222"/>
                </a:solidFill>
                <a:effectLst/>
                <a:latin typeface="Source Sans Pro" panose="020B0503030403020204" pitchFamily="34" charset="0"/>
              </a:rPr>
              <a:t>However, these costs pay themselves up in the form of higher customer satisfaction, and therefore Usability testing is highly recommended.</a:t>
            </a:r>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29311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Usability testing is the best way to understand how real users experience your survey</a:t>
            </a:r>
          </a:p>
          <a:p>
            <a:pPr marL="228600" indent="-228600">
              <a:buAutoNum type="arabicPeriod"/>
            </a:pPr>
            <a:r>
              <a:rPr lang="en-US"/>
              <a:t>The goal is to identify any usability problems, collect qualitative and quantitative data </a:t>
            </a:r>
          </a:p>
          <a:p>
            <a:pPr marL="228600" indent="-228600">
              <a:buAutoNum type="arabicPeriod"/>
            </a:pPr>
            <a:r>
              <a:rPr lang="en-US"/>
              <a:t>And determine participant’s satisfaction with the survey</a:t>
            </a:r>
          </a:p>
          <a:p>
            <a:pPr marL="228600" indent="-228600">
              <a:buAutoNum type="arabicPeriod"/>
            </a:pPr>
            <a:r>
              <a:rPr lang="en-US"/>
              <a:t>Usability testing is not just a milestone to be checked off. The team should have a goal for why they are testing and then implement the results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413654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a:latin typeface="Arial" pitchFamily="34" charset="0"/>
              <a:ea typeface="ヒラギノ角ゴ Pro W3"/>
            </a:endParaRPr>
          </a:p>
        </p:txBody>
      </p:sp>
    </p:spTree>
    <p:extLst>
      <p:ext uri="{BB962C8B-B14F-4D97-AF65-F5344CB8AC3E}">
        <p14:creationId xmlns:p14="http://schemas.microsoft.com/office/powerpoint/2010/main" val="3719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What is Usability testing? -Slide 2</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Usability Testing</a:t>
            </a:r>
            <a:r>
              <a:rPr lang="en-US" sz="1800">
                <a:effectLst/>
                <a:latin typeface="Calibri" panose="020F0502020204030204" pitchFamily="34" charset="0"/>
                <a:ea typeface="Calibri" panose="020F0502020204030204" pitchFamily="34" charset="0"/>
                <a:cs typeface="Times New Roman" panose="02020603050405020304" pitchFamily="18" charset="0"/>
              </a:rPr>
              <a:t> also known as User Experience (UX) Testing</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It allows an in-depth evaluation of how user interact with surveys and how this interaction affects the quality of a survey. For example, a user respondent may understand the survey question and response options but may have difficulty selecting an answer accurately on a smartphone’s small screen.</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testing is recommended during the initial design phase of Software development life cycle or SDLC, which gives more visibility on the expectations of the users.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345477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Web-based surveys have numerous features and capabilities that are not available on paper surveys. But with this increased flexibility often comes increased complexity.</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 basic Web-based survey allows respondents to indicate their response by, for example, selecting a radio button or typing into a text box. </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With more complex surveys, though, respondents may need to interact with the survey in additional ways to provide their answer to a question. For example, they may need to access a definition, see the previous question for context or play a video.</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Increased complexity can be particularly problematic in surveys where most respondents are one-time users.</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Need to check if the users understand the visual design and layout of the survey </a:t>
            </a:r>
          </a:p>
          <a:p>
            <a:pPr marL="742950" marR="0" lvl="1" indent="-285750">
              <a:lnSpc>
                <a:spcPct val="107000"/>
              </a:lnSpc>
              <a:spcBef>
                <a:spcPts val="0"/>
              </a:spcBef>
              <a:spcAft>
                <a:spcPts val="800"/>
              </a:spcAft>
              <a:buFont typeface="+mj-lt"/>
              <a:buAutoNum type="arabicPeriod"/>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How well do respondents follow navigational cues and instructions?</a:t>
            </a:r>
          </a:p>
          <a:p>
            <a:pPr marL="742950" marR="0" lvl="1" indent="-285750">
              <a:lnSpc>
                <a:spcPct val="107000"/>
              </a:lnSpc>
              <a:spcBef>
                <a:spcPts val="0"/>
              </a:spcBef>
              <a:spcAft>
                <a:spcPts val="800"/>
              </a:spcAft>
              <a:buFont typeface="+mj-lt"/>
              <a:buAutoNum type="arabicPeriod"/>
              <a:tabLst>
                <a:tab pos="9144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Usability Testing identifies usability errors in the system early in the development cycle and can save a survey from failure.</a:t>
            </a:r>
          </a:p>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25491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Check for the Effectiveness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Is the survey easy to access?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Does the question text make sense?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Are Content, Color, Icons, Images used are aesthetically pleasing?</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Check for the Efficiency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Uniformity in the </a:t>
            </a:r>
            <a:r>
              <a:rPr lang="en-US" sz="1800" b="1">
                <a:effectLst/>
                <a:latin typeface="Calibri" panose="020F0502020204030204" pitchFamily="34" charset="0"/>
                <a:ea typeface="Calibri" panose="020F0502020204030204" pitchFamily="34" charset="0"/>
                <a:cs typeface="Times New Roman" panose="02020603050405020304" pitchFamily="18" charset="0"/>
              </a:rPr>
              <a:t>format</a:t>
            </a:r>
            <a:r>
              <a:rPr lang="en-US" sz="1800">
                <a:effectLst/>
                <a:latin typeface="Calibri" panose="020F0502020204030204" pitchFamily="34" charset="0"/>
                <a:ea typeface="Calibri" panose="020F0502020204030204" pitchFamily="34" charset="0"/>
                <a:cs typeface="Times New Roman" panose="02020603050405020304" pitchFamily="18" charset="0"/>
              </a:rPr>
              <a:t> of screen/pages</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Check for </a:t>
            </a:r>
            <a:r>
              <a:rPr lang="en-US" sz="1800" b="1">
                <a:effectLst/>
                <a:latin typeface="Calibri" panose="020F0502020204030204" pitchFamily="34" charset="0"/>
                <a:ea typeface="Calibri" panose="020F0502020204030204" pitchFamily="34" charset="0"/>
                <a:cs typeface="Times New Roman" panose="02020603050405020304" pitchFamily="18" charset="0"/>
              </a:rPr>
              <a:t>Accuracy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No outdated or incorrect data like contact information/address should be present.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No broken links should be present.</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User Friendliness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Controls used should be self-explanatory and must not require training to operate.</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98615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Usability testing in survey research allows for an in-depth evaluation or study of how respondents and interviewers interact with web or mobile surveys.</a:t>
            </a:r>
          </a:p>
          <a:p>
            <a:r>
              <a:rPr lang="en-US"/>
              <a:t>Not all design guidelines work equally well for all surveys and different population groups.</a:t>
            </a:r>
          </a:p>
          <a:p>
            <a:endParaRPr 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With constantly improving and changing features of technology, researchers must use new tools to evaluate, test and modify web surveys.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At the end primary goal of usability testing for web survey is to improve data quality and reduce respondent burden.</a:t>
            </a:r>
          </a:p>
          <a:p>
            <a:endParaRPr lang="en-US"/>
          </a:p>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298949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How to conduct Usability testing? Step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Step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Develop a test plan:</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For simple testing, prepare a list of questions</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For more detailed testing, have a script prepared</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Test Plan is important because you can create a framework for your testing process</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It allows you to communicate your goals with the client &amp; align expectations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Next step is to:</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Create lists of  questions that a typical user should be able to complete within a specified period of time</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Informal usability tests only require a pencil, paper or a computer </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Sometimes might use a video camera and record each session</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Sometimes watched by development team</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Often usability tests can be conducted within the user’s own environment</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Step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Prior to conducting sessions with participants:</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Test out your test plan beforehand with co-workers or friends that have an acceptable degree of Web user experience</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The first usability test should be fun, informative, and low-stress</a:t>
            </a:r>
          </a:p>
          <a:p>
            <a:pPr marL="342900" marR="0" lvl="0" indent="-342900">
              <a:lnSpc>
                <a:spcPct val="107000"/>
              </a:lnSpc>
              <a:spcBef>
                <a:spcPts val="0"/>
              </a:spcBef>
              <a:spcAft>
                <a:spcPts val="800"/>
              </a:spcAft>
              <a:buFont typeface="Calibri" panose="020F0502020204030204" pitchFamily="34" charset="0"/>
              <a:buChar char="•"/>
              <a:tabLst>
                <a:tab pos="4572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Step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Here you have to Introduce yourself, explain the process to the user</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User will be asked to perform a set of pre-defined tasks (but do not tell them how many or how long each will take)</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Make the user feel comfortable</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Speak only to give a new task and take notes during the process</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Collect basic data:</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Could the user complete the task?</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Did they need help?</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Track how much time it took them</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Note any stumbling blocks (problems/obstacles)</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allow user to speak their mind</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Prepare a post-test survey</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Post-Test Survey:</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Prepare a survey online or in paper form for the user to fill out after they have completed the testing process</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 Questions should include what the user thought the Web site was like: graphics, logic, content,  navigation, and their overall satisfaction</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Gather data about overall effectiveness of the site in relation to the goals of each task</a:t>
            </a:r>
          </a:p>
          <a:p>
            <a:pPr marL="342900" marR="0" lvl="0" indent="-342900">
              <a:lnSpc>
                <a:spcPct val="107000"/>
              </a:lnSpc>
              <a:spcBef>
                <a:spcPts val="0"/>
              </a:spcBef>
              <a:spcAft>
                <a:spcPts val="800"/>
              </a:spcAft>
              <a:buFont typeface="Calibri" panose="020F0502020204030204" pitchFamily="34" charset="0"/>
              <a:buChar char="•"/>
              <a:tabLst>
                <a:tab pos="4572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Step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Create a summary table after testing is complete, that shows the results of each test, include problem areas, comments and user feedback from the survey</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Identify difficulties and problem areas</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Identify why there was difficulty or the source of any problems (specific factors such as navigation, text, graphics, etc.)</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Identify any specific task-oriented issues</a:t>
            </a:r>
          </a:p>
          <a:p>
            <a:pPr marL="342900" marR="0" lvl="0" indent="-342900">
              <a:lnSpc>
                <a:spcPct val="107000"/>
              </a:lnSpc>
              <a:spcBef>
                <a:spcPts val="0"/>
              </a:spcBef>
              <a:spcAft>
                <a:spcPts val="800"/>
              </a:spcAft>
              <a:buFont typeface="Calibri" panose="020F0502020204030204" pitchFamily="34" charset="0"/>
              <a:buChar char="•"/>
              <a:tabLst>
                <a:tab pos="4572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Step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Compile and recommend</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Gather all your compiled information and translate into recommendations </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Concentrate on high-level functionality first</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Then focus on recommendations for improved user experience (what works and what does not work well for users!)</a:t>
            </a:r>
          </a:p>
          <a:p>
            <a:pPr marL="742950" marR="0" lvl="1" indent="-285750">
              <a:lnSpc>
                <a:spcPct val="107000"/>
              </a:lnSpc>
              <a:spcBef>
                <a:spcPts val="0"/>
              </a:spcBef>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Determine the implementation plan</a:t>
            </a: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Write up a formal report</a:t>
            </a:r>
          </a:p>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221657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Lets look at some potential problems with Usability testing of Surveys:</a:t>
            </a:r>
          </a:p>
          <a:p>
            <a:pPr marL="0" marR="0">
              <a:lnSpc>
                <a:spcPct val="107000"/>
              </a:lnSpc>
              <a:spcBef>
                <a:spcPts val="0"/>
              </a:spcBef>
              <a:spcAft>
                <a:spcPts val="800"/>
              </a:spcAft>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In Paper surveys:</a:t>
            </a:r>
          </a:p>
          <a:p>
            <a:pPr marL="285750" marR="0" indent="-285750">
              <a:lnSpc>
                <a:spcPct val="107000"/>
              </a:lnSpc>
              <a:spcBef>
                <a:spcPts val="0"/>
              </a:spcBef>
              <a:spcAft>
                <a:spcPts val="800"/>
              </a:spcAft>
              <a:buFont typeface="Arial" panose="020B0604020202020204" pitchFamily="34" charset="0"/>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Navigational cues and Instructions for skip logic may be either incorrect or missing.</a:t>
            </a:r>
          </a:p>
          <a:p>
            <a:pPr marL="0" marR="0" indent="0">
              <a:lnSpc>
                <a:spcPct val="107000"/>
              </a:lnSpc>
              <a:spcBef>
                <a:spcPts val="0"/>
              </a:spcBef>
              <a:spcAft>
                <a:spcPts val="800"/>
              </a:spcAft>
              <a:buFont typeface="Arial" panose="020B0604020202020204" pitchFamily="34" charset="0"/>
              <a:buNone/>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This can lead to the user navigating to the wrong question, for example.</a:t>
            </a:r>
          </a:p>
          <a:p>
            <a:pPr marL="0" marR="0">
              <a:lnSpc>
                <a:spcPct val="107000"/>
              </a:lnSpc>
              <a:spcBef>
                <a:spcPts val="0"/>
              </a:spcBef>
              <a:spcAft>
                <a:spcPts val="800"/>
              </a:spcAft>
            </a:pPr>
            <a:endPar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Web surveys: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Save and submit functionality: In a research study, Some participants clicked this button after every row of data entry, others clicked it after completing each section, and others clicked it intermittently as it occurred to them. Some participants expected to move to the next tab in the survey when they clicked it, and most participants were not sure how to submit their data when they were finished.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Navigational issues: Recent study show that participants prefer the Next button more than the Previous button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Mobile devices: Swiping sometimes changed a response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42119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Errors of </a:t>
            </a:r>
            <a:r>
              <a:rPr lang="en-US" sz="1800" b="1" err="1">
                <a:effectLst/>
                <a:latin typeface="Arial" panose="020B0604020202020204" pitchFamily="34" charset="0"/>
                <a:ea typeface="Calibri" panose="020F0502020204030204" pitchFamily="34" charset="0"/>
                <a:cs typeface="Times New Roman" panose="02020603050405020304" pitchFamily="18" charset="0"/>
              </a:rPr>
              <a:t>Nonobservation</a:t>
            </a:r>
            <a:r>
              <a:rPr lang="en-US" sz="1800" b="1">
                <a:effectLst/>
                <a:latin typeface="Arial" panose="020B060402020202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Coverage errors occur when </a:t>
            </a: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members of the population of interest are not in the sampling frame—that is, the list of individuals, businesses, or households used to select the sample.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Sampling errors </a:t>
            </a: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occur because our survey estimates are produced from only a subset of the population of interest.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Nonresponse errors occur when </a:t>
            </a: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survey responders are systematically different from </a:t>
            </a:r>
            <a:r>
              <a:rPr lang="en-US" sz="180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nonresponders</a:t>
            </a: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on the key concepts the survey is measuring. For example, if a survey intends to measure customer satisfaction and only unhappy customers respond to the survey, the results will not reflect the opinions of all customers.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Errors of observation: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Measurement errors: These occur when the true value is different from the value reported by the respondent. Measurement errors in surveys can come from any of these sources: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Interviewer errors occur for interviewer-administered surveys when respondents’ answers differ due to the ways that interviewers read and administer the survey.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Respondent errors occur when differences in respondents’ experiences, cognitive ability, and motivation affect responses.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Instrument errors arise from a problem with the wording and ordering of the survey questions or the layout of the survey instrument.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Mode of administration errors occur when the mode of the survey—for example, mail, telephone, Web—introduces differences in survey results.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37677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292929"/>
                </a:solidFill>
                <a:effectLst/>
                <a:latin typeface="charter"/>
              </a:rPr>
              <a:t>Usability testing allows the development and software design teams to rectify drawbacks and glitches before they are coded. The earlier problems are recognized and fixed, the less expensive the fixes will be with regard to both staff time and possible impact to the schedule.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a:solidFill>
                <a:srgbClr val="292929"/>
              </a:solidFill>
              <a:effectLst/>
              <a:latin typeface="charter"/>
            </a:endParaRPr>
          </a:p>
          <a:p>
            <a:pPr algn="l">
              <a:buFont typeface="Arial" panose="020B0604020202020204" pitchFamily="34" charset="0"/>
              <a:buChar char="•"/>
            </a:pPr>
            <a:r>
              <a:rPr lang="en-US" b="1" i="0">
                <a:solidFill>
                  <a:srgbClr val="292929"/>
                </a:solidFill>
                <a:effectLst/>
                <a:latin typeface="charter"/>
              </a:rPr>
              <a:t>Identify how long it takes to complete specified tasks</a:t>
            </a:r>
            <a:r>
              <a:rPr lang="en-US" b="0" i="0">
                <a:solidFill>
                  <a:srgbClr val="292929"/>
                </a:solidFill>
                <a:effectLst/>
                <a:latin typeface="charter"/>
              </a:rPr>
              <a:t>– Usability tests are greatly helpful in finding bugs and defects which are not noticeable to the developer.</a:t>
            </a:r>
          </a:p>
          <a:p>
            <a:pPr algn="l">
              <a:buFont typeface="Arial" panose="020B0604020202020204" pitchFamily="34" charset="0"/>
              <a:buChar char="•"/>
            </a:pPr>
            <a:r>
              <a:rPr lang="en-US" b="1" i="0">
                <a:solidFill>
                  <a:srgbClr val="292929"/>
                </a:solidFill>
                <a:effectLst/>
                <a:latin typeface="charter"/>
              </a:rPr>
              <a:t>Getting Users Involved in Ideation</a:t>
            </a:r>
            <a:r>
              <a:rPr lang="en-US" b="0" i="0">
                <a:solidFill>
                  <a:srgbClr val="292929"/>
                </a:solidFill>
                <a:effectLst/>
                <a:latin typeface="charter"/>
              </a:rPr>
              <a:t>– By getting your niche users involvement right from the start, testers will be able to elicit more feedback than at later development phases.</a:t>
            </a:r>
          </a:p>
          <a:p>
            <a:pPr algn="l">
              <a:buFont typeface="Arial" panose="020B0604020202020204" pitchFamily="34" charset="0"/>
              <a:buChar char="•"/>
            </a:pPr>
            <a:r>
              <a:rPr lang="en-US" b="1" i="0">
                <a:solidFill>
                  <a:srgbClr val="292929"/>
                </a:solidFill>
                <a:effectLst/>
                <a:latin typeface="charter"/>
              </a:rPr>
              <a:t>Assist to fix all the problems which a user might face before an app is released</a:t>
            </a:r>
            <a:r>
              <a:rPr lang="en-US" b="0" i="0">
                <a:solidFill>
                  <a:srgbClr val="292929"/>
                </a:solidFill>
                <a:effectLst/>
                <a:latin typeface="charter"/>
              </a:rPr>
              <a:t>– One benefit of usability testing is that it can be performed at any stage in application development and fix all the problems before an app is released.</a:t>
            </a:r>
          </a:p>
          <a:p>
            <a:pPr algn="l">
              <a:buFont typeface="Arial" panose="020B0604020202020204" pitchFamily="34" charset="0"/>
              <a:buChar char="•"/>
            </a:pPr>
            <a:r>
              <a:rPr lang="en-US" b="1" i="0">
                <a:solidFill>
                  <a:srgbClr val="292929"/>
                </a:solidFill>
                <a:effectLst/>
                <a:latin typeface="charter"/>
              </a:rPr>
              <a:t>Discover how happy participants are with your web survey</a:t>
            </a:r>
            <a:r>
              <a:rPr lang="en-US" b="0" i="0">
                <a:solidFill>
                  <a:srgbClr val="292929"/>
                </a:solidFill>
                <a:effectLst/>
                <a:latin typeface="charter"/>
              </a:rPr>
              <a:t>– Usability tests can also determine satisfaction scale of users with your web survey </a:t>
            </a:r>
          </a:p>
          <a:p>
            <a:pPr algn="l">
              <a:buFont typeface="Arial" panose="020B0604020202020204" pitchFamily="34" charset="0"/>
              <a:buChar char="•"/>
            </a:pPr>
            <a:r>
              <a:rPr lang="en-US" b="1" i="0">
                <a:solidFill>
                  <a:srgbClr val="292929"/>
                </a:solidFill>
                <a:effectLst/>
                <a:latin typeface="charter"/>
              </a:rPr>
              <a:t>It can also find modifications that may require improving user performance.</a:t>
            </a:r>
          </a:p>
          <a:p>
            <a:pPr algn="l">
              <a:buFont typeface="Arial" panose="020B0604020202020204" pitchFamily="34" charset="0"/>
              <a:buChar char="•"/>
            </a:pPr>
            <a:r>
              <a:rPr lang="en-US" b="1" i="0">
                <a:solidFill>
                  <a:srgbClr val="292929"/>
                </a:solidFill>
                <a:effectLst/>
                <a:latin typeface="charter"/>
              </a:rPr>
              <a:t>Scrutinize the performance to see if it meets your usability objectives</a:t>
            </a:r>
            <a:r>
              <a:rPr lang="en-US" b="0" i="0">
                <a:solidFill>
                  <a:srgbClr val="292929"/>
                </a:solidFill>
                <a:effectLst/>
                <a:latin typeface="charter"/>
              </a:rPr>
              <a:t>– Usability testing also gives you the feedback to optimize your software and meet the ultimate goals.</a:t>
            </a:r>
          </a:p>
          <a:p>
            <a:br>
              <a:rPr lang="en-US"/>
            </a:br>
            <a:endParaRPr lang="en-US" b="1"/>
          </a:p>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1178253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6" name="Rectangle 25"/>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Text Box 13"/>
          <p:cNvSpPr txBox="1">
            <a:spLocks noChangeArrowheads="1"/>
          </p:cNvSpPr>
          <p:nvPr userDrawn="1"/>
        </p:nvSpPr>
        <p:spPr bwMode="auto">
          <a:xfrm>
            <a:off x="2057400" y="6567487"/>
            <a:ext cx="4357032" cy="215444"/>
          </a:xfrm>
          <a:prstGeom prst="rect">
            <a:avLst/>
          </a:prstGeom>
          <a:noFill/>
          <a:ln w="9525" algn="ctr">
            <a:noFill/>
            <a:miter lim="800000"/>
            <a:headEnd/>
            <a:tailEnd/>
          </a:ln>
          <a:effectLst/>
        </p:spPr>
        <p:txBody>
          <a:bodyPr wrap="non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
        <p:nvSpPr>
          <p:cNvPr id="11"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a:solidFill>
                  <a:schemeClr val="accent1">
                    <a:lumMod val="20000"/>
                    <a:lumOff val="80000"/>
                  </a:schemeClr>
                </a:solidFill>
              </a:rPr>
              <a:t>www.rti.org</a:t>
            </a:r>
          </a:p>
        </p:txBody>
      </p:sp>
      <p:sp>
        <p:nvSpPr>
          <p:cNvPr id="130050" name="Rectangle 2"/>
          <p:cNvSpPr>
            <a:spLocks noGrp="1" noChangeArrowheads="1"/>
          </p:cNvSpPr>
          <p:nvPr>
            <p:ph type="ctrTitle"/>
          </p:nvPr>
        </p:nvSpPr>
        <p:spPr>
          <a:xfrm>
            <a:off x="2286000" y="498157"/>
            <a:ext cx="6477000" cy="676687"/>
          </a:xfrm>
          <a:noFill/>
        </p:spPr>
        <p:txBody>
          <a:bodyPr/>
          <a:lstStyle>
            <a:lvl1pPr algn="r">
              <a:defRPr sz="2800" b="1">
                <a:solidFill>
                  <a:schemeClr val="bg1"/>
                </a:solidFill>
                <a:latin typeface="Arial"/>
                <a:cs typeface="Arial"/>
              </a:defRPr>
            </a:lvl1pPr>
          </a:lstStyle>
          <a:p>
            <a:r>
              <a:rPr lang="en-US"/>
              <a:t>Click to edit Master title style</a:t>
            </a:r>
          </a:p>
        </p:txBody>
      </p:sp>
      <p:sp>
        <p:nvSpPr>
          <p:cNvPr id="130051" name="Rectangle 3"/>
          <p:cNvSpPr>
            <a:spLocks noGrp="1" noChangeArrowheads="1"/>
          </p:cNvSpPr>
          <p:nvPr>
            <p:ph type="subTitle" idx="1"/>
          </p:nvPr>
        </p:nvSpPr>
        <p:spPr>
          <a:xfrm>
            <a:off x="2362200" y="1600200"/>
            <a:ext cx="6400800" cy="457200"/>
          </a:xfrm>
        </p:spPr>
        <p:txBody>
          <a:bodyPr/>
          <a:lstStyle>
            <a:lvl1pPr marL="0" indent="0" algn="r" rtl="0" eaLnBrk="0" fontAlgn="base" hangingPunct="0">
              <a:lnSpc>
                <a:spcPct val="110000"/>
              </a:lnSpc>
              <a:spcBef>
                <a:spcPct val="0"/>
              </a:spcBef>
              <a:spcAft>
                <a:spcPct val="0"/>
              </a:spcAft>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p>
        </p:txBody>
      </p:sp>
      <p:sp>
        <p:nvSpPr>
          <p:cNvPr id="13" name="Slide Number Placeholder 12"/>
          <p:cNvSpPr>
            <a:spLocks noGrp="1"/>
          </p:cNvSpPr>
          <p:nvPr>
            <p:ph type="sldNum" sz="quarter" idx="10"/>
          </p:nvPr>
        </p:nvSpPr>
        <p:spPr/>
        <p:txBody>
          <a:bodyPr/>
          <a:lstStyle/>
          <a:p>
            <a:fld id="{D4325D4D-289E-48C1-B277-2BEB492A7D19}" type="slidenum">
              <a:rPr lang="en-US" smtClean="0"/>
              <a:pPr/>
              <a:t>‹#›</a:t>
            </a:fld>
            <a:endParaRPr lang="en-US"/>
          </a:p>
        </p:txBody>
      </p:sp>
      <p:sp>
        <p:nvSpPr>
          <p:cNvPr id="14" name="Footer Placeholder 13"/>
          <p:cNvSpPr>
            <a:spLocks noGrp="1"/>
          </p:cNvSpPr>
          <p:nvPr>
            <p:ph type="ftr" sz="quarter" idx="11"/>
          </p:nvPr>
        </p:nvSpPr>
        <p:spPr/>
        <p:txBody>
          <a:bodyPr/>
          <a:lstStyle/>
          <a:p>
            <a:r>
              <a:rPr lang="en-US"/>
              <a:t>CONFIDENTIAL</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4" name="Text Placeholder 3"/>
          <p:cNvSpPr>
            <a:spLocks noGrp="1"/>
          </p:cNvSpPr>
          <p:nvPr>
            <p:ph type="body" sz="quarter" idx="12" hasCustomPrompt="1"/>
          </p:nvPr>
        </p:nvSpPr>
        <p:spPr>
          <a:xfrm>
            <a:off x="2362200" y="2133600"/>
            <a:ext cx="6400800" cy="685800"/>
          </a:xfrm>
        </p:spPr>
        <p:txBody>
          <a:bodyPr/>
          <a:lstStyle>
            <a:lvl1pPr marL="0" indent="0" algn="r">
              <a:buNone/>
              <a:defRPr lang="en-US" sz="1600" kern="1200" dirty="0">
                <a:solidFill>
                  <a:schemeClr val="accent1">
                    <a:lumMod val="40000"/>
                    <a:lumOff val="60000"/>
                  </a:schemeClr>
                </a:solidFill>
                <a:latin typeface="Arial" charset="0"/>
                <a:ea typeface="ヒラギノ角ゴ Pro W3" pitchFamily="1" charset="-128"/>
                <a:cs typeface="+mn-cs"/>
              </a:defRPr>
            </a:lvl1pPr>
          </a:lstStyle>
          <a:p>
            <a:pPr lvl="0"/>
            <a:r>
              <a:rPr lang="en-US"/>
              <a:t>Presenter</a:t>
            </a:r>
          </a:p>
          <a:p>
            <a:pPr lvl="0"/>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p:txBody>
          <a:bodyPr/>
          <a:lstStyle/>
          <a:p>
            <a:r>
              <a:rPr lang="en-US"/>
              <a:t>CONFIDENTIAL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6933"/>
            <a:ext cx="9140825" cy="530225"/>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0825" cy="5302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lvl1pPr>
              <a:spcBef>
                <a:spcPts val="0"/>
              </a:spcBef>
              <a:spcAft>
                <a:spcPts val="9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Tree>
    <p:extLst>
      <p:ext uri="{BB962C8B-B14F-4D97-AF65-F5344CB8AC3E}">
        <p14:creationId xmlns:p14="http://schemas.microsoft.com/office/powerpoint/2010/main" val="267906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Tree>
    <p:extLst>
      <p:ext uri="{BB962C8B-B14F-4D97-AF65-F5344CB8AC3E}">
        <p14:creationId xmlns:p14="http://schemas.microsoft.com/office/powerpoint/2010/main" val="1296678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Tree>
    <p:extLst>
      <p:ext uri="{BB962C8B-B14F-4D97-AF65-F5344CB8AC3E}">
        <p14:creationId xmlns:p14="http://schemas.microsoft.com/office/powerpoint/2010/main" val="6942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39949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792829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934410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91914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p:txBody>
          <a:bodyPr/>
          <a:lstStyle/>
          <a:p>
            <a:r>
              <a:rPr lang="en-US"/>
              <a:t>CONFIDENTIAL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993553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643315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93607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094616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108076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02589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4000" cy="1068387"/>
          </a:xfrm>
        </p:spPr>
        <p:txBody>
          <a:bodyPr lIns="182880" tIns="91440" rIns="182880" bIns="91440"/>
          <a:lstStyle>
            <a:lvl1pPr marL="0">
              <a:lnSpc>
                <a:spcPts val="33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457200" y="2057400"/>
            <a:ext cx="8229600" cy="40687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p:txBody>
          <a:bodyPr/>
          <a:lstStyle/>
          <a:p>
            <a:r>
              <a:rPr lang="en-US"/>
              <a:t>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4"/>
            <a:endParaRPr lang="en-US"/>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457200" y="6553200"/>
            <a:ext cx="1447800" cy="304800"/>
          </a:xfrm>
        </p:spPr>
        <p:txBody>
          <a:bodyPr/>
          <a:lstStyle/>
          <a:p>
            <a:r>
              <a:rPr lang="en-US"/>
              <a:t>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4"/>
            <a:endParaRPr lang="en-US"/>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33867" y="0"/>
            <a:ext cx="9140825" cy="1068387"/>
          </a:xfrm>
        </p:spPr>
        <p:txBody>
          <a:bodyPr lIns="182880" tIns="91440" rIns="182880" bIns="91440"/>
          <a:lstStyle>
            <a:lvl1pPr marL="0">
              <a:lnSpc>
                <a:spcPts val="33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p:txBody>
          <a:bodyPr/>
          <a:lstStyle/>
          <a:p>
            <a:r>
              <a:rPr lang="en-US"/>
              <a:t>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p:txBody>
          <a:bodyPr/>
          <a:lstStyle/>
          <a:p>
            <a:r>
              <a:rPr lang="en-US"/>
              <a:t>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25400"/>
            <a:ext cx="9140825" cy="1068387"/>
          </a:xfrm>
        </p:spPr>
        <p:txBody>
          <a:bodyPr lIns="182880" tIns="91440" rIns="182880" bIns="91440"/>
          <a:lstStyle>
            <a:lvl1pPr marL="0">
              <a:lnSpc>
                <a:spcPts val="33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p:txBody>
          <a:bodyPr/>
          <a:lstStyle/>
          <a:p>
            <a:r>
              <a:rPr lang="en-US"/>
              <a:t>CONFIDENTIAL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p:txBody>
          <a:bodyPr/>
          <a:lstStyle/>
          <a:p>
            <a:r>
              <a:rPr lang="en-US"/>
              <a:t>CONFIDENTIAL</a:t>
            </a: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a:t>Click to edit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p:txBody>
          <a:bodyPr/>
          <a:lstStyle/>
          <a:p>
            <a:r>
              <a:rPr lang="en-US"/>
              <a:t>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0"/>
            <a:ext cx="9144000" cy="609600"/>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91" r:id="rId11"/>
    <p:sldLayoutId id="2147483992" r:id="rId12"/>
  </p:sldLayoutIdLst>
  <p:hf sldNum="0" hdr="0" ftr="0" dt="0"/>
  <p:txStyles>
    <p:titleStyle>
      <a:lvl1pPr marL="0"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Narrow" pitchFamily="1" charset="0"/>
          <a:cs typeface="Arial" charset="0"/>
        </a:defRPr>
      </a:lvl2pPr>
      <a:lvl3pPr algn="l" rtl="0" eaLnBrk="0" fontAlgn="base" hangingPunct="0">
        <a:spcBef>
          <a:spcPct val="0"/>
        </a:spcBef>
        <a:spcAft>
          <a:spcPct val="0"/>
        </a:spcAft>
        <a:defRPr sz="3200">
          <a:solidFill>
            <a:schemeClr val="bg1"/>
          </a:solidFill>
          <a:latin typeface="Arial Narrow" pitchFamily="1" charset="0"/>
          <a:cs typeface="Arial" charset="0"/>
        </a:defRPr>
      </a:lvl3pPr>
      <a:lvl4pPr algn="l" rtl="0" eaLnBrk="0" fontAlgn="base" hangingPunct="0">
        <a:spcBef>
          <a:spcPct val="0"/>
        </a:spcBef>
        <a:spcAft>
          <a:spcPct val="0"/>
        </a:spcAft>
        <a:defRPr sz="3200">
          <a:solidFill>
            <a:schemeClr val="bg1"/>
          </a:solidFill>
          <a:latin typeface="Arial Narrow" pitchFamily="1" charset="0"/>
          <a:cs typeface="Arial" charset="0"/>
        </a:defRPr>
      </a:lvl4pPr>
      <a:lvl5pPr algn="l" rtl="0" eaLnBrk="0" fontAlgn="base" hangingPunct="0">
        <a:spcBef>
          <a:spcPct val="0"/>
        </a:spcBef>
        <a:spcAft>
          <a:spcPct val="0"/>
        </a:spcAft>
        <a:defRPr sz="3200">
          <a:solidFill>
            <a:schemeClr val="bg1"/>
          </a:solidFill>
          <a:latin typeface="Arial Narrow" pitchFamily="1" charset="0"/>
          <a:cs typeface="Arial" charset="0"/>
        </a:defRPr>
      </a:lvl5pPr>
      <a:lvl6pPr marL="457200" algn="l" rtl="0" fontAlgn="base">
        <a:spcBef>
          <a:spcPct val="0"/>
        </a:spcBef>
        <a:spcAft>
          <a:spcPct val="0"/>
        </a:spcAft>
        <a:defRPr sz="3200">
          <a:solidFill>
            <a:schemeClr val="bg1"/>
          </a:solidFill>
          <a:latin typeface="Arial Narrow" pitchFamily="1" charset="0"/>
          <a:cs typeface="Arial" charset="0"/>
        </a:defRPr>
      </a:lvl6pPr>
      <a:lvl7pPr marL="914400" algn="l" rtl="0" fontAlgn="base">
        <a:spcBef>
          <a:spcPct val="0"/>
        </a:spcBef>
        <a:spcAft>
          <a:spcPct val="0"/>
        </a:spcAft>
        <a:defRPr sz="3200">
          <a:solidFill>
            <a:schemeClr val="bg1"/>
          </a:solidFill>
          <a:latin typeface="Arial Narrow" pitchFamily="1" charset="0"/>
          <a:cs typeface="Arial" charset="0"/>
        </a:defRPr>
      </a:lvl7pPr>
      <a:lvl8pPr marL="1371600" algn="l" rtl="0" fontAlgn="base">
        <a:spcBef>
          <a:spcPct val="0"/>
        </a:spcBef>
        <a:spcAft>
          <a:spcPct val="0"/>
        </a:spcAft>
        <a:defRPr sz="3200">
          <a:solidFill>
            <a:schemeClr val="bg1"/>
          </a:solidFill>
          <a:latin typeface="Arial Narrow" pitchFamily="1" charset="0"/>
          <a:cs typeface="Arial" charset="0"/>
        </a:defRPr>
      </a:lvl8pPr>
      <a:lvl9pPr marL="1828800" algn="l" rtl="0" fontAlgn="base">
        <a:spcBef>
          <a:spcPct val="0"/>
        </a:spcBef>
        <a:spcAft>
          <a:spcPct val="0"/>
        </a:spcAft>
        <a:defRPr sz="3200">
          <a:solidFill>
            <a:schemeClr val="bg1"/>
          </a:solidFill>
          <a:latin typeface="Arial Narrow" pitchFamily="1" charset="0"/>
          <a:cs typeface="Arial" charset="0"/>
        </a:defRPr>
      </a:lvl9pPr>
    </p:titleStyle>
    <p:bodyStyle>
      <a:lvl1pPr marL="287338" indent="-287338" algn="l" rtl="0" eaLnBrk="0" fontAlgn="base" hangingPunct="0">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457200" indent="-220663" algn="l" rtl="0" eaLnBrk="0" fontAlgn="base" hangingPunct="0">
        <a:spcBef>
          <a:spcPct val="20000"/>
        </a:spcBef>
        <a:spcAft>
          <a:spcPct val="0"/>
        </a:spcAft>
        <a:buClr>
          <a:schemeClr val="tx2"/>
        </a:buClr>
        <a:buSzPct val="80000"/>
        <a:buFont typeface="Arial" charset="0"/>
        <a:buChar char="–"/>
        <a:defRPr sz="2000">
          <a:solidFill>
            <a:schemeClr val="tx1"/>
          </a:solidFill>
          <a:latin typeface="+mn-lt"/>
          <a:cs typeface="+mn-cs"/>
        </a:defRPr>
      </a:lvl2pPr>
      <a:lvl3pPr marL="693738" indent="-236538" algn="l" rtl="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0" fontAlgn="base" hangingPunct="0">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922054635"/>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jayanthi@rt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C73701-4F13-2D43-8283-D255363C9BD5}"/>
              </a:ext>
            </a:extLst>
          </p:cNvPr>
          <p:cNvSpPr>
            <a:spLocks noGrp="1"/>
          </p:cNvSpPr>
          <p:nvPr>
            <p:ph type="subTitle" idx="1"/>
          </p:nvPr>
        </p:nvSpPr>
        <p:spPr>
          <a:xfrm>
            <a:off x="344455" y="1981200"/>
            <a:ext cx="4662560" cy="609600"/>
          </a:xfrm>
        </p:spPr>
        <p:txBody>
          <a:bodyPr/>
          <a:lstStyle/>
          <a:p>
            <a:pPr eaLnBrk="1" hangingPunct="1">
              <a:defRPr/>
            </a:pPr>
            <a:r>
              <a:rPr lang="en-US" b="1">
                <a:solidFill>
                  <a:schemeClr val="bg1"/>
                </a:solidFill>
                <a:latin typeface="Arial Narrow"/>
              </a:rPr>
              <a:t>Bharathi Golla, Sangeetha Immani ,</a:t>
            </a:r>
          </a:p>
          <a:p>
            <a:pPr>
              <a:defRPr/>
            </a:pPr>
            <a:r>
              <a:rPr lang="en-US">
                <a:solidFill>
                  <a:schemeClr val="bg1"/>
                </a:solidFill>
                <a:latin typeface="Arial Narrow"/>
              </a:rPr>
              <a:t>Anwar Mohammed, Al-Nisa Berry, </a:t>
            </a:r>
            <a:endParaRPr lang="en-US">
              <a:solidFill>
                <a:schemeClr val="bg1"/>
              </a:solidFill>
              <a:latin typeface="Arial Narrow" panose="020B0606020202030204" pitchFamily="34" charset="0"/>
            </a:endParaRPr>
          </a:p>
          <a:p>
            <a:pPr eaLnBrk="1" hangingPunct="1">
              <a:defRPr/>
            </a:pPr>
            <a:r>
              <a:rPr lang="en-US">
                <a:solidFill>
                  <a:schemeClr val="bg1"/>
                </a:solidFill>
                <a:latin typeface="Arial Narrow"/>
              </a:rPr>
              <a:t>Gauri Dave</a:t>
            </a:r>
          </a:p>
        </p:txBody>
      </p:sp>
      <p:sp>
        <p:nvSpPr>
          <p:cNvPr id="5" name="Footer Placeholder 4">
            <a:extLst>
              <a:ext uri="{FF2B5EF4-FFF2-40B4-BE49-F238E27FC236}">
                <a16:creationId xmlns:a16="http://schemas.microsoft.com/office/drawing/2014/main" id="{A452AEA3-0A09-C64F-98B4-6E3E04E76E15}"/>
              </a:ext>
            </a:extLst>
          </p:cNvPr>
          <p:cNvSpPr>
            <a:spLocks noGrp="1"/>
          </p:cNvSpPr>
          <p:nvPr>
            <p:ph type="ftr" sz="quarter" idx="3"/>
          </p:nvPr>
        </p:nvSpPr>
        <p:spPr>
          <a:xfrm>
            <a:off x="7924160" y="6500923"/>
            <a:ext cx="1219840" cy="353568"/>
          </a:xfrm>
          <a:solidFill>
            <a:schemeClr val="accent2"/>
          </a:solidFill>
        </p:spPr>
        <p:txBody>
          <a:bodyPr/>
          <a:lstStyle/>
          <a:p>
            <a:pPr>
              <a:defRPr/>
            </a:pPr>
            <a:r>
              <a:rPr lang="en-US">
                <a:solidFill>
                  <a:srgbClr val="FFFFFF"/>
                </a:solidFill>
                <a:latin typeface="Arial"/>
                <a:ea typeface="ヒラギノ角ゴ Pro W3"/>
                <a:cs typeface="Arial"/>
              </a:rPr>
              <a:t>FEDCASIC 2022</a:t>
            </a:r>
            <a:endParaRPr kumimoji="0" lang="en-US" sz="800" b="0" i="0" u="none" strike="noStrike" kern="1200" cap="none" spc="0" normalizeH="0" baseline="0" noProof="0">
              <a:ln>
                <a:noFill/>
              </a:ln>
              <a:solidFill>
                <a:srgbClr val="FFFFFF"/>
              </a:solidFill>
              <a:effectLst/>
              <a:uLnTx/>
              <a:uFillTx/>
              <a:latin typeface="Arial" charset="0"/>
              <a:ea typeface="ヒラギノ角ゴ Pro W3" pitchFamily="1" charset="-128"/>
              <a:cs typeface="+mn-cs"/>
            </a:endParaRPr>
          </a:p>
        </p:txBody>
      </p:sp>
      <p:sp>
        <p:nvSpPr>
          <p:cNvPr id="6" name="Rectangle 4">
            <a:extLst>
              <a:ext uri="{FF2B5EF4-FFF2-40B4-BE49-F238E27FC236}">
                <a16:creationId xmlns:a16="http://schemas.microsoft.com/office/drawing/2014/main" id="{8A9FF52F-9F2C-486B-AB58-C191F5A74716}"/>
              </a:ext>
            </a:extLst>
          </p:cNvPr>
          <p:cNvSpPr>
            <a:spLocks noGrp="1" noChangeArrowheads="1"/>
          </p:cNvSpPr>
          <p:nvPr>
            <p:ph type="ctrTitle"/>
          </p:nvPr>
        </p:nvSpPr>
        <p:spPr>
          <a:xfrm>
            <a:off x="152400" y="609600"/>
            <a:ext cx="6477000" cy="676687"/>
          </a:xfrm>
        </p:spPr>
        <p:txBody>
          <a:bodyPr/>
          <a:lstStyle/>
          <a:p>
            <a:pPr indent="117475" eaLnBrk="1" hangingPunct="1">
              <a:defRPr/>
            </a:pPr>
            <a:r>
              <a:rPr lang="en-US" sz="3200"/>
              <a:t>Usability Testing for Survey Research</a:t>
            </a:r>
            <a:endParaRPr lang="en-US" sz="3200">
              <a:latin typeface="Arial Narrow" panose="020B0606020202030204" pitchFamily="34" charset="0"/>
            </a:endParaRPr>
          </a:p>
        </p:txBody>
      </p:sp>
      <p:sp>
        <p:nvSpPr>
          <p:cNvPr id="7" name="Rectangle 6">
            <a:extLst>
              <a:ext uri="{FF2B5EF4-FFF2-40B4-BE49-F238E27FC236}">
                <a16:creationId xmlns:a16="http://schemas.microsoft.com/office/drawing/2014/main" id="{8B673110-1086-4FF9-92E6-157BD2F2011D}"/>
              </a:ext>
            </a:extLst>
          </p:cNvPr>
          <p:cNvSpPr/>
          <p:nvPr/>
        </p:nvSpPr>
        <p:spPr>
          <a:xfrm>
            <a:off x="990600" y="5257800"/>
            <a:ext cx="8077200" cy="830997"/>
          </a:xfrm>
          <a:prstGeom prst="rect">
            <a:avLst/>
          </a:prstGeom>
        </p:spPr>
        <p:txBody>
          <a:bodyPr wrap="square" lIns="91440" tIns="45720" rIns="91440" bIns="4572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ヒラギノ角ゴ Pro W3"/>
                <a:cs typeface="+mn-cs"/>
              </a:rPr>
              <a:t>FedCASIC 2022</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a:ea typeface="ヒラギノ角ゴ Pro W3" pitchFamily="1"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ヒラギノ角ゴ Pro W3"/>
                <a:cs typeface="+mn-cs"/>
              </a:rPr>
              <a:t>April 6</a:t>
            </a:r>
            <a:r>
              <a:rPr kumimoji="0" lang="en-US" sz="1600" b="1" i="0" u="none" strike="noStrike" kern="1200" cap="none" spc="0" normalizeH="0" baseline="30000" noProof="0">
                <a:ln>
                  <a:noFill/>
                </a:ln>
                <a:solidFill>
                  <a:schemeClr val="bg1"/>
                </a:solidFill>
                <a:effectLst/>
                <a:uLnTx/>
                <a:uFillTx/>
                <a:latin typeface="Arial" panose="020B0604020202020204"/>
                <a:ea typeface="ヒラギノ角ゴ Pro W3"/>
                <a:cs typeface="+mn-cs"/>
              </a:rPr>
              <a:t>th</a:t>
            </a:r>
            <a:r>
              <a:rPr kumimoji="0" lang="en-US" sz="1600" b="1" i="0" u="none" strike="noStrike" kern="1200" cap="none" spc="0" normalizeH="0" baseline="0" noProof="0">
                <a:ln>
                  <a:noFill/>
                </a:ln>
                <a:solidFill>
                  <a:schemeClr val="bg1"/>
                </a:solidFill>
                <a:effectLst/>
                <a:uLnTx/>
                <a:uFillTx/>
                <a:latin typeface="Arial" panose="020B0604020202020204"/>
                <a:ea typeface="ヒラギノ角ゴ Pro W3"/>
                <a:cs typeface="+mn-cs"/>
              </a:rPr>
              <a:t>, 2022</a:t>
            </a:r>
            <a:endParaRPr kumimoji="0" lang="en-US" sz="1600" b="1" i="0" u="none" strike="noStrike" kern="1200" cap="none" spc="0" normalizeH="0" baseline="0" noProof="0">
              <a:ln>
                <a:noFill/>
              </a:ln>
              <a:solidFill>
                <a:schemeClr val="bg1"/>
              </a:solidFill>
              <a:effectLst/>
              <a:uLnTx/>
              <a:uFillTx/>
              <a:latin typeface="Arial" panose="020B0604020202020204"/>
              <a:ea typeface="ヒラギノ角ゴ Pro W3" pitchFamily="1" charset="-128"/>
              <a:cs typeface="Arial"/>
            </a:endParaRPr>
          </a:p>
        </p:txBody>
      </p:sp>
    </p:spTree>
    <p:extLst>
      <p:ext uri="{BB962C8B-B14F-4D97-AF65-F5344CB8AC3E}">
        <p14:creationId xmlns:p14="http://schemas.microsoft.com/office/powerpoint/2010/main" val="222855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9204-C389-4573-BFFF-26BFC917F120}"/>
              </a:ext>
            </a:extLst>
          </p:cNvPr>
          <p:cNvSpPr>
            <a:spLocks noGrp="1"/>
          </p:cNvSpPr>
          <p:nvPr>
            <p:ph type="title"/>
          </p:nvPr>
        </p:nvSpPr>
        <p:spPr/>
        <p:txBody>
          <a:bodyPr/>
          <a:lstStyle/>
          <a:p>
            <a:r>
              <a:rPr lang="en-US"/>
              <a:t>Disadvantages of Usability</a:t>
            </a:r>
          </a:p>
        </p:txBody>
      </p:sp>
      <p:sp>
        <p:nvSpPr>
          <p:cNvPr id="3" name="Content Placeholder 2">
            <a:extLst>
              <a:ext uri="{FF2B5EF4-FFF2-40B4-BE49-F238E27FC236}">
                <a16:creationId xmlns:a16="http://schemas.microsoft.com/office/drawing/2014/main" id="{A8CD232B-B151-4FC2-9F85-03043C5FA498}"/>
              </a:ext>
            </a:extLst>
          </p:cNvPr>
          <p:cNvSpPr>
            <a:spLocks noGrp="1"/>
          </p:cNvSpPr>
          <p:nvPr>
            <p:ph idx="1"/>
          </p:nvPr>
        </p:nvSpPr>
        <p:spPr>
          <a:xfrm>
            <a:off x="381000" y="990600"/>
            <a:ext cx="8305800" cy="5135563"/>
          </a:xfrm>
        </p:spPr>
        <p:txBody>
          <a:bodyPr/>
          <a:lstStyle/>
          <a:p>
            <a:endParaRPr lang="en-US" sz="2000">
              <a:solidFill>
                <a:srgbClr val="222222"/>
              </a:solidFill>
            </a:endParaRPr>
          </a:p>
          <a:p>
            <a:pPr marL="0" indent="0">
              <a:buNone/>
            </a:pPr>
            <a:endParaRPr lang="en-US" sz="2000">
              <a:solidFill>
                <a:srgbClr val="222222"/>
              </a:solidFill>
            </a:endParaRPr>
          </a:p>
          <a:p>
            <a:r>
              <a:rPr lang="en-US" b="0" i="0">
                <a:solidFill>
                  <a:srgbClr val="222222"/>
                </a:solidFill>
                <a:effectLst/>
                <a:latin typeface="+mj-lt"/>
              </a:rPr>
              <a:t>Cost is a major consideration</a:t>
            </a:r>
          </a:p>
          <a:p>
            <a:r>
              <a:rPr lang="en-US" b="0" i="0">
                <a:solidFill>
                  <a:srgbClr val="222222"/>
                </a:solidFill>
                <a:effectLst/>
                <a:latin typeface="+mj-lt"/>
              </a:rPr>
              <a:t>It takes lots of resources to set up a Usability Test Lab</a:t>
            </a:r>
          </a:p>
          <a:p>
            <a:r>
              <a:rPr lang="en-US" b="0" i="0">
                <a:solidFill>
                  <a:srgbClr val="222222"/>
                </a:solidFill>
                <a:effectLst/>
                <a:latin typeface="+mj-lt"/>
              </a:rPr>
              <a:t>Recruiting and management of usability testers can also be expensive</a:t>
            </a:r>
          </a:p>
          <a:p>
            <a:pPr marL="0" indent="0">
              <a:buNone/>
            </a:pPr>
            <a:endParaRPr lang="en-US"/>
          </a:p>
        </p:txBody>
      </p:sp>
      <p:pic>
        <p:nvPicPr>
          <p:cNvPr id="5" name="Picture 4">
            <a:extLst>
              <a:ext uri="{FF2B5EF4-FFF2-40B4-BE49-F238E27FC236}">
                <a16:creationId xmlns:a16="http://schemas.microsoft.com/office/drawing/2014/main" id="{1F238AF4-F6EE-42F4-AD95-2FF8DC044B74}"/>
              </a:ext>
            </a:extLst>
          </p:cNvPr>
          <p:cNvPicPr>
            <a:picLocks noChangeAspect="1"/>
          </p:cNvPicPr>
          <p:nvPr/>
        </p:nvPicPr>
        <p:blipFill>
          <a:blip r:embed="rId3"/>
          <a:stretch>
            <a:fillRect/>
          </a:stretch>
        </p:blipFill>
        <p:spPr>
          <a:xfrm>
            <a:off x="6266933" y="4138863"/>
            <a:ext cx="1601720" cy="1523028"/>
          </a:xfrm>
          <a:prstGeom prst="rect">
            <a:avLst/>
          </a:prstGeom>
        </p:spPr>
      </p:pic>
    </p:spTree>
    <p:extLst>
      <p:ext uri="{BB962C8B-B14F-4D97-AF65-F5344CB8AC3E}">
        <p14:creationId xmlns:p14="http://schemas.microsoft.com/office/powerpoint/2010/main" val="302832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3827-09AB-44F6-A727-977F55F00207}"/>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D10A0819-013F-4501-BD64-0607FB4FC77E}"/>
              </a:ext>
            </a:extLst>
          </p:cNvPr>
          <p:cNvSpPr>
            <a:spLocks noGrp="1"/>
          </p:cNvSpPr>
          <p:nvPr>
            <p:ph idx="1"/>
          </p:nvPr>
        </p:nvSpPr>
        <p:spPr/>
        <p:txBody>
          <a:bodyPr/>
          <a:lstStyle/>
          <a:p>
            <a:r>
              <a:rPr lang="en-US">
                <a:latin typeface="+mj-lt"/>
              </a:rPr>
              <a:t>Understand real user's experience</a:t>
            </a:r>
          </a:p>
          <a:p>
            <a:r>
              <a:rPr lang="en-US">
                <a:latin typeface="+mj-lt"/>
              </a:rPr>
              <a:t>Identify usability issues </a:t>
            </a:r>
          </a:p>
          <a:p>
            <a:r>
              <a:rPr lang="en-US">
                <a:latin typeface="+mj-lt"/>
              </a:rPr>
              <a:t>Determine participant’s satisfaction</a:t>
            </a:r>
          </a:p>
          <a:p>
            <a:r>
              <a:rPr lang="en-US">
                <a:latin typeface="+mj-lt"/>
              </a:rPr>
              <a:t>Goal to test and implement results</a:t>
            </a:r>
          </a:p>
        </p:txBody>
      </p:sp>
      <p:pic>
        <p:nvPicPr>
          <p:cNvPr id="4" name="Picture 3">
            <a:extLst>
              <a:ext uri="{FF2B5EF4-FFF2-40B4-BE49-F238E27FC236}">
                <a16:creationId xmlns:a16="http://schemas.microsoft.com/office/drawing/2014/main" id="{28C2BCA4-B142-4719-9DE7-8AB04EB6DF73}"/>
              </a:ext>
            </a:extLst>
          </p:cNvPr>
          <p:cNvPicPr>
            <a:picLocks noChangeAspect="1"/>
          </p:cNvPicPr>
          <p:nvPr/>
        </p:nvPicPr>
        <p:blipFill>
          <a:blip r:embed="rId3"/>
          <a:stretch>
            <a:fillRect/>
          </a:stretch>
        </p:blipFill>
        <p:spPr>
          <a:xfrm>
            <a:off x="5941279" y="4125634"/>
            <a:ext cx="2029108" cy="2000529"/>
          </a:xfrm>
          <a:prstGeom prst="rect">
            <a:avLst/>
          </a:prstGeom>
        </p:spPr>
      </p:pic>
    </p:spTree>
    <p:extLst>
      <p:ext uri="{BB962C8B-B14F-4D97-AF65-F5344CB8AC3E}">
        <p14:creationId xmlns:p14="http://schemas.microsoft.com/office/powerpoint/2010/main" val="416006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indent="0" eaLnBrk="1" hangingPunct="1"/>
            <a:r>
              <a:rPr lang="en-US"/>
              <a:t>Questions?</a:t>
            </a:r>
          </a:p>
        </p:txBody>
      </p:sp>
      <p:pic>
        <p:nvPicPr>
          <p:cNvPr id="7" name="Content Placeholder 6" descr="question mark.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219200"/>
            <a:ext cx="3337306" cy="3733800"/>
          </a:xfrm>
        </p:spPr>
      </p:pic>
      <p:sp>
        <p:nvSpPr>
          <p:cNvPr id="5" name="Rectangle 4"/>
          <p:cNvSpPr>
            <a:spLocks noGrp="1" noChangeArrowheads="1"/>
          </p:cNvSpPr>
          <p:nvPr>
            <p:ph sz="half" idx="4294967295"/>
          </p:nvPr>
        </p:nvSpPr>
        <p:spPr>
          <a:xfrm>
            <a:off x="381000" y="1981200"/>
            <a:ext cx="3429000" cy="2209800"/>
          </a:xfrm>
        </p:spPr>
        <p:txBody>
          <a:bodyPr/>
          <a:lstStyle/>
          <a:p>
            <a:pPr>
              <a:buFont typeface="Wingdings" pitchFamily="2" charset="2"/>
              <a:buNone/>
            </a:pPr>
            <a:r>
              <a:rPr lang="en-US" b="1"/>
              <a:t>Bharathi Golla</a:t>
            </a:r>
          </a:p>
          <a:p>
            <a:pPr>
              <a:buFont typeface="Wingdings" pitchFamily="2" charset="2"/>
              <a:buNone/>
            </a:pPr>
            <a:r>
              <a:rPr lang="en-US">
                <a:hlinkClick r:id="rId4"/>
              </a:rPr>
              <a:t>jayanthi@rti.org</a:t>
            </a:r>
            <a:endParaRPr lang="en-US"/>
          </a:p>
          <a:p>
            <a:pPr>
              <a:buFont typeface="Wingdings" pitchFamily="2" charset="2"/>
              <a:buNone/>
            </a:pPr>
            <a:endParaRPr lang="en-US"/>
          </a:p>
          <a:p>
            <a:pPr>
              <a:buFont typeface="Wingdings" pitchFamily="2" charset="2"/>
              <a:buNone/>
            </a:pPr>
            <a:r>
              <a:rPr lang="en-US" b="1"/>
              <a:t>Sangeetha Immani</a:t>
            </a:r>
          </a:p>
          <a:p>
            <a:pPr>
              <a:buFont typeface="Wingdings" pitchFamily="2" charset="2"/>
              <a:buNone/>
            </a:pPr>
            <a:r>
              <a:rPr lang="en-US">
                <a:hlinkClick r:id="rId4"/>
              </a:rPr>
              <a:t>simmani@rti.org</a:t>
            </a:r>
            <a:endParaRPr lang="en-US"/>
          </a:p>
        </p:txBody>
      </p:sp>
    </p:spTree>
    <p:extLst>
      <p:ext uri="{BB962C8B-B14F-4D97-AF65-F5344CB8AC3E}">
        <p14:creationId xmlns:p14="http://schemas.microsoft.com/office/powerpoint/2010/main" val="45581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05FB-BCBA-4639-B8BE-611AEA950542}"/>
              </a:ext>
            </a:extLst>
          </p:cNvPr>
          <p:cNvSpPr>
            <a:spLocks noGrp="1"/>
          </p:cNvSpPr>
          <p:nvPr>
            <p:ph type="title"/>
          </p:nvPr>
        </p:nvSpPr>
        <p:spPr/>
        <p:txBody>
          <a:bodyPr/>
          <a:lstStyle/>
          <a:p>
            <a:r>
              <a:rPr lang="en-US" b="1"/>
              <a:t>What is Usability testing?</a:t>
            </a:r>
            <a:endParaRPr lang="en-US"/>
          </a:p>
        </p:txBody>
      </p:sp>
      <p:sp>
        <p:nvSpPr>
          <p:cNvPr id="3" name="Content Placeholder 2">
            <a:extLst>
              <a:ext uri="{FF2B5EF4-FFF2-40B4-BE49-F238E27FC236}">
                <a16:creationId xmlns:a16="http://schemas.microsoft.com/office/drawing/2014/main" id="{84F77A9C-F9AF-43A6-9071-FED086EBAA94}"/>
              </a:ext>
            </a:extLst>
          </p:cNvPr>
          <p:cNvSpPr>
            <a:spLocks noGrp="1"/>
          </p:cNvSpPr>
          <p:nvPr>
            <p:ph idx="1"/>
          </p:nvPr>
        </p:nvSpPr>
        <p:spPr>
          <a:xfrm>
            <a:off x="76200" y="960437"/>
            <a:ext cx="8229600" cy="4525963"/>
          </a:xfrm>
        </p:spPr>
        <p:txBody>
          <a:bodyPr/>
          <a:lstStyle/>
          <a:p>
            <a:r>
              <a:rPr lang="en-US" b="1">
                <a:latin typeface="+mj-lt"/>
              </a:rPr>
              <a:t>Usability Testing</a:t>
            </a:r>
            <a:r>
              <a:rPr lang="en-US">
                <a:latin typeface="+mj-lt"/>
              </a:rPr>
              <a:t> also known as User Experience(UX) Testing, is a testing method for measuring the ease and user-friendliness of the application or website.</a:t>
            </a:r>
          </a:p>
          <a:p>
            <a:pPr marL="0" indent="0">
              <a:buNone/>
            </a:pPr>
            <a:endParaRPr lang="en-US"/>
          </a:p>
        </p:txBody>
      </p:sp>
      <p:pic>
        <p:nvPicPr>
          <p:cNvPr id="7" name="Picture 6">
            <a:extLst>
              <a:ext uri="{FF2B5EF4-FFF2-40B4-BE49-F238E27FC236}">
                <a16:creationId xmlns:a16="http://schemas.microsoft.com/office/drawing/2014/main" id="{77ED8C79-A84F-4431-AD35-601ECD8E36FF}"/>
              </a:ext>
            </a:extLst>
          </p:cNvPr>
          <p:cNvPicPr>
            <a:picLocks noChangeAspect="1"/>
          </p:cNvPicPr>
          <p:nvPr/>
        </p:nvPicPr>
        <p:blipFill>
          <a:blip r:embed="rId3"/>
          <a:stretch>
            <a:fillRect/>
          </a:stretch>
        </p:blipFill>
        <p:spPr>
          <a:xfrm>
            <a:off x="6301883" y="3638292"/>
            <a:ext cx="2267266" cy="1848108"/>
          </a:xfrm>
          <a:prstGeom prst="rect">
            <a:avLst/>
          </a:prstGeom>
        </p:spPr>
      </p:pic>
    </p:spTree>
    <p:extLst>
      <p:ext uri="{BB962C8B-B14F-4D97-AF65-F5344CB8AC3E}">
        <p14:creationId xmlns:p14="http://schemas.microsoft.com/office/powerpoint/2010/main" val="282272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DC6E-FBE1-42E0-8F86-889C0DCEE46B}"/>
              </a:ext>
            </a:extLst>
          </p:cNvPr>
          <p:cNvSpPr>
            <a:spLocks noGrp="1"/>
          </p:cNvSpPr>
          <p:nvPr>
            <p:ph type="title"/>
          </p:nvPr>
        </p:nvSpPr>
        <p:spPr/>
        <p:txBody>
          <a:bodyPr/>
          <a:lstStyle/>
          <a:p>
            <a:br>
              <a:rPr lang="en-US" b="1"/>
            </a:br>
            <a:r>
              <a:rPr lang="en-US" b="1"/>
              <a:t>Why to perform Usability testing?</a:t>
            </a:r>
            <a:br>
              <a:rPr lang="en-US"/>
            </a:br>
            <a:endParaRPr lang="en-US"/>
          </a:p>
        </p:txBody>
      </p:sp>
      <p:sp>
        <p:nvSpPr>
          <p:cNvPr id="3" name="Content Placeholder 2">
            <a:extLst>
              <a:ext uri="{FF2B5EF4-FFF2-40B4-BE49-F238E27FC236}">
                <a16:creationId xmlns:a16="http://schemas.microsoft.com/office/drawing/2014/main" id="{62658E73-AC03-4E3E-A814-07F77739E3BE}"/>
              </a:ext>
            </a:extLst>
          </p:cNvPr>
          <p:cNvSpPr>
            <a:spLocks noGrp="1"/>
          </p:cNvSpPr>
          <p:nvPr>
            <p:ph idx="1"/>
          </p:nvPr>
        </p:nvSpPr>
        <p:spPr>
          <a:xfrm>
            <a:off x="457200" y="990600"/>
            <a:ext cx="8229600" cy="5486400"/>
          </a:xfrm>
        </p:spPr>
        <p:txBody>
          <a:bodyPr/>
          <a:lstStyle/>
          <a:p>
            <a:endParaRPr lang="en-US" sz="2000"/>
          </a:p>
          <a:p>
            <a:r>
              <a:rPr lang="en-US" b="0" i="0">
                <a:effectLst/>
                <a:latin typeface="+mj-lt"/>
              </a:rPr>
              <a:t>For interpreting the design</a:t>
            </a:r>
          </a:p>
          <a:p>
            <a:r>
              <a:rPr lang="en-US" b="0" i="0">
                <a:effectLst/>
                <a:latin typeface="+mj-lt"/>
              </a:rPr>
              <a:t>For completing actions and navigating</a:t>
            </a:r>
          </a:p>
          <a:p>
            <a:r>
              <a:rPr lang="en-US" b="0" i="0">
                <a:effectLst/>
                <a:latin typeface="+mj-lt"/>
              </a:rPr>
              <a:t>For processing feedback</a:t>
            </a:r>
          </a:p>
          <a:p>
            <a:pPr marL="0" indent="0">
              <a:buNone/>
            </a:pPr>
            <a:endParaRPr lang="en-US" b="0" i="0">
              <a:effectLst/>
            </a:endParaRPr>
          </a:p>
          <a:p>
            <a:pPr marL="0" lvl="0" indent="0">
              <a:buNone/>
            </a:pPr>
            <a:endParaRPr lang="en-US" sz="2000"/>
          </a:p>
          <a:p>
            <a:pPr marL="0" indent="0">
              <a:buNone/>
            </a:pPr>
            <a:endParaRPr lang="en-US"/>
          </a:p>
        </p:txBody>
      </p:sp>
    </p:spTree>
    <p:extLst>
      <p:ext uri="{BB962C8B-B14F-4D97-AF65-F5344CB8AC3E}">
        <p14:creationId xmlns:p14="http://schemas.microsoft.com/office/powerpoint/2010/main" val="228734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EBDE-9140-4EF3-AF6A-7F9C36C3DB14}"/>
              </a:ext>
            </a:extLst>
          </p:cNvPr>
          <p:cNvSpPr>
            <a:spLocks noGrp="1"/>
          </p:cNvSpPr>
          <p:nvPr>
            <p:ph type="title"/>
          </p:nvPr>
        </p:nvSpPr>
        <p:spPr/>
        <p:txBody>
          <a:bodyPr/>
          <a:lstStyle/>
          <a:p>
            <a:r>
              <a:rPr lang="en-US" b="1"/>
              <a:t>Goals of Usability testing </a:t>
            </a:r>
            <a:endParaRPr lang="en-US"/>
          </a:p>
        </p:txBody>
      </p:sp>
      <p:sp>
        <p:nvSpPr>
          <p:cNvPr id="3" name="Content Placeholder 2">
            <a:extLst>
              <a:ext uri="{FF2B5EF4-FFF2-40B4-BE49-F238E27FC236}">
                <a16:creationId xmlns:a16="http://schemas.microsoft.com/office/drawing/2014/main" id="{4640C1B6-0D7C-418E-A74A-D91ABB33ED53}"/>
              </a:ext>
            </a:extLst>
          </p:cNvPr>
          <p:cNvSpPr>
            <a:spLocks noGrp="1"/>
          </p:cNvSpPr>
          <p:nvPr>
            <p:ph idx="1"/>
          </p:nvPr>
        </p:nvSpPr>
        <p:spPr>
          <a:xfrm>
            <a:off x="457200" y="838200"/>
            <a:ext cx="8229600" cy="5287963"/>
          </a:xfrm>
        </p:spPr>
        <p:txBody>
          <a:bodyPr/>
          <a:lstStyle/>
          <a:p>
            <a:pPr marL="0" indent="0">
              <a:buNone/>
            </a:pPr>
            <a:endParaRPr lang="en-US" sz="2000"/>
          </a:p>
          <a:p>
            <a:r>
              <a:rPr lang="en-US">
                <a:latin typeface="+mj-lt"/>
              </a:rPr>
              <a:t>To check:</a:t>
            </a:r>
          </a:p>
          <a:p>
            <a:pPr lvl="2">
              <a:buFont typeface="Wingdings" panose="05000000000000000000" pitchFamily="2" charset="2"/>
              <a:buChar char="Ø"/>
            </a:pPr>
            <a:r>
              <a:rPr lang="en-US" sz="2400">
                <a:latin typeface="+mj-lt"/>
              </a:rPr>
              <a:t>Effectiveness </a:t>
            </a:r>
          </a:p>
          <a:p>
            <a:pPr lvl="2">
              <a:buFont typeface="Wingdings" panose="05000000000000000000" pitchFamily="2" charset="2"/>
              <a:buChar char="Ø"/>
            </a:pPr>
            <a:r>
              <a:rPr lang="en-US" sz="2400">
                <a:latin typeface="+mj-lt"/>
              </a:rPr>
              <a:t>Efficiency</a:t>
            </a:r>
          </a:p>
          <a:p>
            <a:pPr lvl="2">
              <a:buFont typeface="Wingdings" panose="05000000000000000000" pitchFamily="2" charset="2"/>
              <a:buChar char="Ø"/>
            </a:pPr>
            <a:r>
              <a:rPr lang="en-US" sz="2400">
                <a:latin typeface="+mj-lt"/>
              </a:rPr>
              <a:t>Accuracy</a:t>
            </a:r>
          </a:p>
          <a:p>
            <a:pPr lvl="2">
              <a:buFont typeface="Wingdings" panose="05000000000000000000" pitchFamily="2" charset="2"/>
              <a:buChar char="Ø"/>
            </a:pPr>
            <a:r>
              <a:rPr lang="en-US" sz="2400">
                <a:latin typeface="+mj-lt"/>
              </a:rPr>
              <a:t>User Friendliness</a:t>
            </a:r>
          </a:p>
          <a:p>
            <a:r>
              <a:rPr lang="en-US">
                <a:solidFill>
                  <a:srgbClr val="1B1B1B"/>
                </a:solidFill>
                <a:effectLst/>
                <a:latin typeface="+mj-lt"/>
                <a:ea typeface="Calibri" panose="020F0502020204030204" pitchFamily="34" charset="0"/>
                <a:cs typeface="Times New Roman" panose="02020603050405020304" pitchFamily="18" charset="0"/>
              </a:rPr>
              <a:t>To identify and reduce potential sources of error through iterative usability testing</a:t>
            </a:r>
            <a:endParaRPr lang="en-US">
              <a:effectLst/>
              <a:latin typeface="+mj-lt"/>
              <a:ea typeface="Calibri" panose="020F0502020204030204" pitchFamily="34" charset="0"/>
              <a:cs typeface="Times New Roman" panose="02020603050405020304" pitchFamily="18" charset="0"/>
            </a:endParaRPr>
          </a:p>
          <a:p>
            <a:pPr marL="0" indent="0">
              <a:buNone/>
            </a:pPr>
            <a:endParaRPr lang="en-US"/>
          </a:p>
          <a:p>
            <a:pPr marL="0" indent="0">
              <a:buNone/>
            </a:pPr>
            <a:endParaRPr lang="en-US"/>
          </a:p>
        </p:txBody>
      </p:sp>
      <p:pic>
        <p:nvPicPr>
          <p:cNvPr id="5" name="Picture 4">
            <a:extLst>
              <a:ext uri="{FF2B5EF4-FFF2-40B4-BE49-F238E27FC236}">
                <a16:creationId xmlns:a16="http://schemas.microsoft.com/office/drawing/2014/main" id="{8948A4D7-D19A-4E63-AAF0-FCD92F60863A}"/>
              </a:ext>
            </a:extLst>
          </p:cNvPr>
          <p:cNvPicPr>
            <a:picLocks noChangeAspect="1"/>
          </p:cNvPicPr>
          <p:nvPr/>
        </p:nvPicPr>
        <p:blipFill>
          <a:blip r:embed="rId3"/>
          <a:stretch>
            <a:fillRect/>
          </a:stretch>
        </p:blipFill>
        <p:spPr>
          <a:xfrm>
            <a:off x="5760925" y="4535266"/>
            <a:ext cx="2819794" cy="1590897"/>
          </a:xfrm>
          <a:prstGeom prst="rect">
            <a:avLst/>
          </a:prstGeom>
        </p:spPr>
      </p:pic>
    </p:spTree>
    <p:extLst>
      <p:ext uri="{BB962C8B-B14F-4D97-AF65-F5344CB8AC3E}">
        <p14:creationId xmlns:p14="http://schemas.microsoft.com/office/powerpoint/2010/main" val="261887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BE07-6D20-4F4E-BD9D-C1FB2301FAFB}"/>
              </a:ext>
            </a:extLst>
          </p:cNvPr>
          <p:cNvSpPr>
            <a:spLocks noGrp="1"/>
          </p:cNvSpPr>
          <p:nvPr>
            <p:ph type="title"/>
          </p:nvPr>
        </p:nvSpPr>
        <p:spPr/>
        <p:txBody>
          <a:bodyPr/>
          <a:lstStyle/>
          <a:p>
            <a:r>
              <a:rPr lang="en-US" b="1"/>
              <a:t>Why is Usability testing needed for survey research? </a:t>
            </a:r>
            <a:endParaRPr lang="en-US"/>
          </a:p>
        </p:txBody>
      </p:sp>
      <p:sp>
        <p:nvSpPr>
          <p:cNvPr id="3" name="Content Placeholder 2">
            <a:extLst>
              <a:ext uri="{FF2B5EF4-FFF2-40B4-BE49-F238E27FC236}">
                <a16:creationId xmlns:a16="http://schemas.microsoft.com/office/drawing/2014/main" id="{77D665EE-D342-4BAF-89DF-F34E212B30A2}"/>
              </a:ext>
            </a:extLst>
          </p:cNvPr>
          <p:cNvSpPr>
            <a:spLocks noGrp="1"/>
          </p:cNvSpPr>
          <p:nvPr>
            <p:ph idx="1"/>
          </p:nvPr>
        </p:nvSpPr>
        <p:spPr>
          <a:xfrm>
            <a:off x="381000" y="838200"/>
            <a:ext cx="8229600" cy="5486400"/>
          </a:xfrm>
        </p:spPr>
        <p:txBody>
          <a:bodyPr/>
          <a:lstStyle/>
          <a:p>
            <a:pPr marL="0" indent="0">
              <a:buNone/>
            </a:pPr>
            <a:endParaRPr lang="en-US" b="1"/>
          </a:p>
          <a:p>
            <a:r>
              <a:rPr lang="en-US">
                <a:latin typeface="+mj-lt"/>
              </a:rPr>
              <a:t>To allow in-depth evaluation of the end product</a:t>
            </a:r>
          </a:p>
          <a:p>
            <a:r>
              <a:rPr lang="en-US">
                <a:latin typeface="+mj-lt"/>
              </a:rPr>
              <a:t>To study the interaction of respondents and end users</a:t>
            </a:r>
          </a:p>
          <a:p>
            <a:r>
              <a:rPr lang="en-US">
                <a:latin typeface="+mj-lt"/>
              </a:rPr>
              <a:t>To help researchers evaluate necessary tools </a:t>
            </a:r>
          </a:p>
          <a:p>
            <a:r>
              <a:rPr lang="en-US">
                <a:latin typeface="+mj-lt"/>
              </a:rPr>
              <a:t>To improve data quality </a:t>
            </a:r>
          </a:p>
          <a:p>
            <a:r>
              <a:rPr lang="en-US">
                <a:latin typeface="+mj-lt"/>
              </a:rPr>
              <a:t>To reduce respondent burden </a:t>
            </a:r>
          </a:p>
          <a:p>
            <a:pPr marL="0" indent="0">
              <a:buNone/>
            </a:pPr>
            <a:endParaRPr lang="en-US"/>
          </a:p>
        </p:txBody>
      </p:sp>
      <p:pic>
        <p:nvPicPr>
          <p:cNvPr id="7" name="Picture 6">
            <a:extLst>
              <a:ext uri="{FF2B5EF4-FFF2-40B4-BE49-F238E27FC236}">
                <a16:creationId xmlns:a16="http://schemas.microsoft.com/office/drawing/2014/main" id="{19116D49-6828-44BF-9AD8-09EF306ACF29}"/>
              </a:ext>
            </a:extLst>
          </p:cNvPr>
          <p:cNvPicPr>
            <a:picLocks noChangeAspect="1"/>
          </p:cNvPicPr>
          <p:nvPr/>
        </p:nvPicPr>
        <p:blipFill>
          <a:blip r:embed="rId3"/>
          <a:stretch>
            <a:fillRect/>
          </a:stretch>
        </p:blipFill>
        <p:spPr>
          <a:xfrm>
            <a:off x="5895474" y="4463717"/>
            <a:ext cx="2715126" cy="1860883"/>
          </a:xfrm>
          <a:prstGeom prst="rect">
            <a:avLst/>
          </a:prstGeom>
        </p:spPr>
      </p:pic>
    </p:spTree>
    <p:extLst>
      <p:ext uri="{BB962C8B-B14F-4D97-AF65-F5344CB8AC3E}">
        <p14:creationId xmlns:p14="http://schemas.microsoft.com/office/powerpoint/2010/main" val="237848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D1A8-1142-44FC-A16E-010F5787E48D}"/>
              </a:ext>
            </a:extLst>
          </p:cNvPr>
          <p:cNvSpPr>
            <a:spLocks noGrp="1"/>
          </p:cNvSpPr>
          <p:nvPr>
            <p:ph type="title"/>
          </p:nvPr>
        </p:nvSpPr>
        <p:spPr/>
        <p:txBody>
          <a:bodyPr/>
          <a:lstStyle/>
          <a:p>
            <a:r>
              <a:rPr lang="en-US"/>
              <a:t>How to conduct Usability testing?</a:t>
            </a:r>
          </a:p>
        </p:txBody>
      </p:sp>
      <p:pic>
        <p:nvPicPr>
          <p:cNvPr id="5" name="Content Placeholder 4">
            <a:extLst>
              <a:ext uri="{FF2B5EF4-FFF2-40B4-BE49-F238E27FC236}">
                <a16:creationId xmlns:a16="http://schemas.microsoft.com/office/drawing/2014/main" id="{733AE00C-F0C9-4A8B-9F1A-0B315A869A1A}"/>
              </a:ext>
            </a:extLst>
          </p:cNvPr>
          <p:cNvPicPr>
            <a:picLocks noGrp="1" noChangeAspect="1"/>
          </p:cNvPicPr>
          <p:nvPr>
            <p:ph idx="1"/>
          </p:nvPr>
        </p:nvPicPr>
        <p:blipFill>
          <a:blip r:embed="rId3"/>
          <a:stretch>
            <a:fillRect/>
          </a:stretch>
        </p:blipFill>
        <p:spPr>
          <a:xfrm>
            <a:off x="3276600" y="1166018"/>
            <a:ext cx="2362200" cy="5098416"/>
          </a:xfrm>
        </p:spPr>
      </p:pic>
      <p:pic>
        <p:nvPicPr>
          <p:cNvPr id="4" name="Picture 3">
            <a:extLst>
              <a:ext uri="{FF2B5EF4-FFF2-40B4-BE49-F238E27FC236}">
                <a16:creationId xmlns:a16="http://schemas.microsoft.com/office/drawing/2014/main" id="{7897633E-A24F-4B2F-AE45-D73260099C27}"/>
              </a:ext>
            </a:extLst>
          </p:cNvPr>
          <p:cNvPicPr>
            <a:picLocks noChangeAspect="1"/>
          </p:cNvPicPr>
          <p:nvPr/>
        </p:nvPicPr>
        <p:blipFill>
          <a:blip r:embed="rId4"/>
          <a:stretch>
            <a:fillRect/>
          </a:stretch>
        </p:blipFill>
        <p:spPr>
          <a:xfrm>
            <a:off x="6119365" y="4237493"/>
            <a:ext cx="2800741" cy="1848108"/>
          </a:xfrm>
          <a:prstGeom prst="rect">
            <a:avLst/>
          </a:prstGeom>
        </p:spPr>
      </p:pic>
    </p:spTree>
    <p:extLst>
      <p:ext uri="{BB962C8B-B14F-4D97-AF65-F5344CB8AC3E}">
        <p14:creationId xmlns:p14="http://schemas.microsoft.com/office/powerpoint/2010/main" val="337030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97CE-4FB9-49B6-A602-89155A2A1148}"/>
              </a:ext>
            </a:extLst>
          </p:cNvPr>
          <p:cNvSpPr>
            <a:spLocks noGrp="1"/>
          </p:cNvSpPr>
          <p:nvPr>
            <p:ph type="title"/>
          </p:nvPr>
        </p:nvSpPr>
        <p:spPr/>
        <p:txBody>
          <a:bodyPr/>
          <a:lstStyle/>
          <a:p>
            <a:r>
              <a:rPr lang="en-US"/>
              <a:t>Potential problems with Usability testing of Surveys</a:t>
            </a:r>
          </a:p>
        </p:txBody>
      </p:sp>
      <p:sp>
        <p:nvSpPr>
          <p:cNvPr id="3" name="Content Placeholder 2">
            <a:extLst>
              <a:ext uri="{FF2B5EF4-FFF2-40B4-BE49-F238E27FC236}">
                <a16:creationId xmlns:a16="http://schemas.microsoft.com/office/drawing/2014/main" id="{1723D207-4D7A-4F6C-B76D-EEF882DB191F}"/>
              </a:ext>
            </a:extLst>
          </p:cNvPr>
          <p:cNvSpPr>
            <a:spLocks noGrp="1"/>
          </p:cNvSpPr>
          <p:nvPr>
            <p:ph idx="1"/>
          </p:nvPr>
        </p:nvSpPr>
        <p:spPr/>
        <p:txBody>
          <a:bodyPr/>
          <a:lstStyle/>
          <a:p>
            <a:r>
              <a:rPr lang="en-US">
                <a:latin typeface="+mj-lt"/>
              </a:rPr>
              <a:t>Paper Surveys</a:t>
            </a:r>
          </a:p>
          <a:p>
            <a:pPr lvl="1"/>
            <a:r>
              <a:rPr lang="en-US" sz="2400">
                <a:latin typeface="+mj-lt"/>
              </a:rPr>
              <a:t>Navigational cues</a:t>
            </a:r>
          </a:p>
          <a:p>
            <a:pPr lvl="1"/>
            <a:r>
              <a:rPr lang="en-US" sz="2400">
                <a:latin typeface="+mj-lt"/>
              </a:rPr>
              <a:t>Instructions for skip logic</a:t>
            </a:r>
          </a:p>
          <a:p>
            <a:pPr lvl="1"/>
            <a:endParaRPr lang="en-US" sz="2400">
              <a:latin typeface="+mj-lt"/>
            </a:endParaRPr>
          </a:p>
          <a:p>
            <a:r>
              <a:rPr lang="en-US">
                <a:latin typeface="+mj-lt"/>
              </a:rPr>
              <a:t>Web Surveys</a:t>
            </a:r>
          </a:p>
          <a:p>
            <a:pPr lvl="1"/>
            <a:r>
              <a:rPr lang="en-US" sz="2400">
                <a:latin typeface="+mj-lt"/>
              </a:rPr>
              <a:t>Save and submit functionality</a:t>
            </a:r>
          </a:p>
          <a:p>
            <a:pPr lvl="1"/>
            <a:r>
              <a:rPr lang="en-US" sz="2400">
                <a:latin typeface="+mj-lt"/>
              </a:rPr>
              <a:t>Navigational issues</a:t>
            </a:r>
          </a:p>
          <a:p>
            <a:pPr lvl="1"/>
            <a:r>
              <a:rPr lang="en-US" sz="2400">
                <a:latin typeface="+mj-lt"/>
              </a:rPr>
              <a:t>Mobile devices</a:t>
            </a:r>
          </a:p>
          <a:p>
            <a:pPr marL="236537" lvl="1" indent="0">
              <a:buNone/>
            </a:pPr>
            <a:endParaRPr lang="en-US"/>
          </a:p>
        </p:txBody>
      </p:sp>
      <p:pic>
        <p:nvPicPr>
          <p:cNvPr id="5" name="Picture 4">
            <a:extLst>
              <a:ext uri="{FF2B5EF4-FFF2-40B4-BE49-F238E27FC236}">
                <a16:creationId xmlns:a16="http://schemas.microsoft.com/office/drawing/2014/main" id="{B4A2F360-9B19-4636-89EF-292A5247C9B2}"/>
              </a:ext>
            </a:extLst>
          </p:cNvPr>
          <p:cNvPicPr>
            <a:picLocks noChangeAspect="1"/>
          </p:cNvPicPr>
          <p:nvPr/>
        </p:nvPicPr>
        <p:blipFill>
          <a:blip r:embed="rId3"/>
          <a:stretch>
            <a:fillRect/>
          </a:stretch>
        </p:blipFill>
        <p:spPr>
          <a:xfrm>
            <a:off x="5214186" y="1720516"/>
            <a:ext cx="2991351" cy="1227221"/>
          </a:xfrm>
          <a:prstGeom prst="rect">
            <a:avLst/>
          </a:prstGeom>
        </p:spPr>
      </p:pic>
      <p:pic>
        <p:nvPicPr>
          <p:cNvPr id="7" name="Picture 6">
            <a:extLst>
              <a:ext uri="{FF2B5EF4-FFF2-40B4-BE49-F238E27FC236}">
                <a16:creationId xmlns:a16="http://schemas.microsoft.com/office/drawing/2014/main" id="{2021935A-0AF0-450F-8CFF-4A76FA270163}"/>
              </a:ext>
            </a:extLst>
          </p:cNvPr>
          <p:cNvPicPr>
            <a:picLocks noChangeAspect="1"/>
          </p:cNvPicPr>
          <p:nvPr/>
        </p:nvPicPr>
        <p:blipFill>
          <a:blip r:embed="rId4"/>
          <a:stretch>
            <a:fillRect/>
          </a:stretch>
        </p:blipFill>
        <p:spPr>
          <a:xfrm>
            <a:off x="5553435" y="3674817"/>
            <a:ext cx="2019582" cy="1724266"/>
          </a:xfrm>
          <a:prstGeom prst="rect">
            <a:avLst/>
          </a:prstGeom>
        </p:spPr>
      </p:pic>
    </p:spTree>
    <p:extLst>
      <p:ext uri="{BB962C8B-B14F-4D97-AF65-F5344CB8AC3E}">
        <p14:creationId xmlns:p14="http://schemas.microsoft.com/office/powerpoint/2010/main" val="227386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042F-E31F-4076-9A78-85274212C2A1}"/>
              </a:ext>
            </a:extLst>
          </p:cNvPr>
          <p:cNvSpPr>
            <a:spLocks noGrp="1"/>
          </p:cNvSpPr>
          <p:nvPr>
            <p:ph type="title"/>
          </p:nvPr>
        </p:nvSpPr>
        <p:spPr/>
        <p:txBody>
          <a:bodyPr/>
          <a:lstStyle/>
          <a:p>
            <a:r>
              <a:rPr lang="en-US"/>
              <a:t>Sources of Survey Errors</a:t>
            </a:r>
          </a:p>
        </p:txBody>
      </p:sp>
      <p:sp>
        <p:nvSpPr>
          <p:cNvPr id="3" name="Content Placeholder 2">
            <a:extLst>
              <a:ext uri="{FF2B5EF4-FFF2-40B4-BE49-F238E27FC236}">
                <a16:creationId xmlns:a16="http://schemas.microsoft.com/office/drawing/2014/main" id="{67042203-AF7D-427E-8A47-1F237E1C9387}"/>
              </a:ext>
            </a:extLst>
          </p:cNvPr>
          <p:cNvSpPr>
            <a:spLocks noGrp="1"/>
          </p:cNvSpPr>
          <p:nvPr>
            <p:ph idx="1"/>
          </p:nvPr>
        </p:nvSpPr>
        <p:spPr/>
        <p:txBody>
          <a:bodyPr/>
          <a:lstStyle/>
          <a:p>
            <a:r>
              <a:rPr lang="en-US">
                <a:latin typeface="+mj-lt"/>
              </a:rPr>
              <a:t>Errors of Non-observation</a:t>
            </a:r>
          </a:p>
          <a:p>
            <a:pPr lvl="1"/>
            <a:r>
              <a:rPr lang="en-US" sz="2400">
                <a:latin typeface="+mj-lt"/>
              </a:rPr>
              <a:t>Coverage errors</a:t>
            </a:r>
          </a:p>
          <a:p>
            <a:pPr lvl="1"/>
            <a:r>
              <a:rPr lang="en-US" sz="2400">
                <a:latin typeface="+mj-lt"/>
              </a:rPr>
              <a:t>Sampling errors</a:t>
            </a:r>
          </a:p>
          <a:p>
            <a:pPr lvl="1"/>
            <a:r>
              <a:rPr lang="en-US" sz="2400">
                <a:latin typeface="+mj-lt"/>
              </a:rPr>
              <a:t>Nonresponse errors</a:t>
            </a:r>
          </a:p>
          <a:p>
            <a:pPr marL="236537" lvl="1" indent="0">
              <a:buNone/>
            </a:pPr>
            <a:endParaRPr lang="en-US" sz="2400">
              <a:latin typeface="+mj-lt"/>
            </a:endParaRPr>
          </a:p>
          <a:p>
            <a:r>
              <a:rPr lang="en-US">
                <a:latin typeface="+mj-lt"/>
              </a:rPr>
              <a:t>Errors of observation</a:t>
            </a:r>
          </a:p>
          <a:p>
            <a:pPr lvl="1"/>
            <a:r>
              <a:rPr lang="en-US" sz="2400">
                <a:latin typeface="+mj-lt"/>
              </a:rPr>
              <a:t>Interviewer</a:t>
            </a:r>
          </a:p>
          <a:p>
            <a:pPr lvl="1"/>
            <a:r>
              <a:rPr lang="en-US" sz="2400">
                <a:latin typeface="+mj-lt"/>
              </a:rPr>
              <a:t>Respondent</a:t>
            </a:r>
          </a:p>
          <a:p>
            <a:pPr lvl="1"/>
            <a:r>
              <a:rPr lang="en-US" sz="2400">
                <a:latin typeface="+mj-lt"/>
              </a:rPr>
              <a:t>Instrument</a:t>
            </a:r>
          </a:p>
          <a:p>
            <a:pPr lvl="1"/>
            <a:r>
              <a:rPr lang="en-US" sz="2400">
                <a:latin typeface="+mj-lt"/>
              </a:rPr>
              <a:t>Mode of administration</a:t>
            </a:r>
          </a:p>
        </p:txBody>
      </p:sp>
      <p:pic>
        <p:nvPicPr>
          <p:cNvPr id="5" name="Picture 4">
            <a:extLst>
              <a:ext uri="{FF2B5EF4-FFF2-40B4-BE49-F238E27FC236}">
                <a16:creationId xmlns:a16="http://schemas.microsoft.com/office/drawing/2014/main" id="{19894D98-F6E2-4D1A-95B5-27B112993FF5}"/>
              </a:ext>
            </a:extLst>
          </p:cNvPr>
          <p:cNvPicPr>
            <a:picLocks noChangeAspect="1"/>
          </p:cNvPicPr>
          <p:nvPr/>
        </p:nvPicPr>
        <p:blipFill>
          <a:blip r:embed="rId3"/>
          <a:stretch>
            <a:fillRect/>
          </a:stretch>
        </p:blipFill>
        <p:spPr>
          <a:xfrm>
            <a:off x="5581223" y="4276524"/>
            <a:ext cx="2505425" cy="1438476"/>
          </a:xfrm>
          <a:prstGeom prst="rect">
            <a:avLst/>
          </a:prstGeom>
        </p:spPr>
      </p:pic>
      <p:pic>
        <p:nvPicPr>
          <p:cNvPr id="7" name="Picture 6">
            <a:extLst>
              <a:ext uri="{FF2B5EF4-FFF2-40B4-BE49-F238E27FC236}">
                <a16:creationId xmlns:a16="http://schemas.microsoft.com/office/drawing/2014/main" id="{0E1F714E-BB89-429A-8394-15E53EE21AF6}"/>
              </a:ext>
            </a:extLst>
          </p:cNvPr>
          <p:cNvPicPr>
            <a:picLocks noChangeAspect="1"/>
          </p:cNvPicPr>
          <p:nvPr/>
        </p:nvPicPr>
        <p:blipFill>
          <a:blip r:embed="rId4"/>
          <a:stretch>
            <a:fillRect/>
          </a:stretch>
        </p:blipFill>
        <p:spPr>
          <a:xfrm>
            <a:off x="6148813" y="2109922"/>
            <a:ext cx="1057423" cy="943107"/>
          </a:xfrm>
          <a:prstGeom prst="rect">
            <a:avLst/>
          </a:prstGeom>
        </p:spPr>
      </p:pic>
    </p:spTree>
    <p:extLst>
      <p:ext uri="{BB962C8B-B14F-4D97-AF65-F5344CB8AC3E}">
        <p14:creationId xmlns:p14="http://schemas.microsoft.com/office/powerpoint/2010/main" val="81813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8153-51D6-4BAB-939E-503A0B4098EC}"/>
              </a:ext>
            </a:extLst>
          </p:cNvPr>
          <p:cNvSpPr>
            <a:spLocks noGrp="1"/>
          </p:cNvSpPr>
          <p:nvPr>
            <p:ph type="title"/>
          </p:nvPr>
        </p:nvSpPr>
        <p:spPr/>
        <p:txBody>
          <a:bodyPr/>
          <a:lstStyle/>
          <a:p>
            <a:r>
              <a:rPr lang="en-US"/>
              <a:t>Advantages of Usability</a:t>
            </a:r>
          </a:p>
        </p:txBody>
      </p:sp>
      <p:sp>
        <p:nvSpPr>
          <p:cNvPr id="3" name="Content Placeholder 2">
            <a:extLst>
              <a:ext uri="{FF2B5EF4-FFF2-40B4-BE49-F238E27FC236}">
                <a16:creationId xmlns:a16="http://schemas.microsoft.com/office/drawing/2014/main" id="{7DECF90F-E2CA-4CDC-862A-39F8E4EABB6A}"/>
              </a:ext>
            </a:extLst>
          </p:cNvPr>
          <p:cNvSpPr>
            <a:spLocks noGrp="1"/>
          </p:cNvSpPr>
          <p:nvPr>
            <p:ph idx="1"/>
          </p:nvPr>
        </p:nvSpPr>
        <p:spPr/>
        <p:txBody>
          <a:bodyPr/>
          <a:lstStyle/>
          <a:p>
            <a:endParaRPr lang="en-US" sz="2000" i="0">
              <a:solidFill>
                <a:srgbClr val="292929"/>
              </a:solidFill>
              <a:effectLst/>
            </a:endParaRPr>
          </a:p>
          <a:p>
            <a:r>
              <a:rPr lang="en-US" i="0">
                <a:solidFill>
                  <a:srgbClr val="292929"/>
                </a:solidFill>
                <a:effectLst/>
                <a:latin typeface="+mj-lt"/>
              </a:rPr>
              <a:t>Identify how long it takes to complete the survey</a:t>
            </a:r>
          </a:p>
          <a:p>
            <a:r>
              <a:rPr lang="en-US" i="0">
                <a:solidFill>
                  <a:srgbClr val="292929"/>
                </a:solidFill>
                <a:effectLst/>
                <a:latin typeface="+mj-lt"/>
              </a:rPr>
              <a:t>Getting Users Involved </a:t>
            </a:r>
            <a:r>
              <a:rPr lang="en-US">
                <a:solidFill>
                  <a:srgbClr val="292929"/>
                </a:solidFill>
                <a:latin typeface="+mj-lt"/>
              </a:rPr>
              <a:t>from the beginning of development </a:t>
            </a:r>
          </a:p>
          <a:p>
            <a:r>
              <a:rPr lang="en-US" i="0">
                <a:solidFill>
                  <a:srgbClr val="292929"/>
                </a:solidFill>
                <a:effectLst/>
                <a:latin typeface="+mj-lt"/>
              </a:rPr>
              <a:t>Fix all issues before the survey is released to the users</a:t>
            </a:r>
          </a:p>
          <a:p>
            <a:r>
              <a:rPr lang="en-US" i="0">
                <a:solidFill>
                  <a:srgbClr val="292929"/>
                </a:solidFill>
                <a:effectLst/>
                <a:latin typeface="+mj-lt"/>
              </a:rPr>
              <a:t>Identify modifications required to improve user performance and satisfaction</a:t>
            </a:r>
            <a:endParaRPr lang="en-US">
              <a:solidFill>
                <a:srgbClr val="292929"/>
              </a:solidFill>
              <a:latin typeface="+mj-lt"/>
            </a:endParaRPr>
          </a:p>
          <a:p>
            <a:r>
              <a:rPr lang="en-US">
                <a:solidFill>
                  <a:srgbClr val="292929"/>
                </a:solidFill>
                <a:latin typeface="+mj-lt"/>
              </a:rPr>
              <a:t>Provides feedback to optimize the performance of the survey</a:t>
            </a:r>
            <a:endParaRPr lang="en-US">
              <a:latin typeface="+mj-lt"/>
            </a:endParaRPr>
          </a:p>
        </p:txBody>
      </p:sp>
      <p:pic>
        <p:nvPicPr>
          <p:cNvPr id="9" name="Picture 8">
            <a:extLst>
              <a:ext uri="{FF2B5EF4-FFF2-40B4-BE49-F238E27FC236}">
                <a16:creationId xmlns:a16="http://schemas.microsoft.com/office/drawing/2014/main" id="{A2065529-F433-4380-B164-2E0D38DAC8F0}"/>
              </a:ext>
            </a:extLst>
          </p:cNvPr>
          <p:cNvPicPr>
            <a:picLocks noChangeAspect="1"/>
          </p:cNvPicPr>
          <p:nvPr/>
        </p:nvPicPr>
        <p:blipFill>
          <a:blip r:embed="rId3"/>
          <a:stretch>
            <a:fillRect/>
          </a:stretch>
        </p:blipFill>
        <p:spPr>
          <a:xfrm>
            <a:off x="6308641" y="4843237"/>
            <a:ext cx="1597686" cy="1529853"/>
          </a:xfrm>
          <a:prstGeom prst="rect">
            <a:avLst/>
          </a:prstGeom>
        </p:spPr>
      </p:pic>
    </p:spTree>
    <p:extLst>
      <p:ext uri="{BB962C8B-B14F-4D97-AF65-F5344CB8AC3E}">
        <p14:creationId xmlns:p14="http://schemas.microsoft.com/office/powerpoint/2010/main" val="2614547995"/>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0747BAFB-1328-A547-A6BB-5EA05F5E03F7}" vid="{B3E11B6A-DF6D-C34E-9258-5D3567B5DAE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F9131A37AC44195FD3653753E34AF" ma:contentTypeVersion="12" ma:contentTypeDescription="Create a new document." ma:contentTypeScope="" ma:versionID="a4ae94e99a90b0f2f432c8dcb322b1dd">
  <xsd:schema xmlns:xsd="http://www.w3.org/2001/XMLSchema" xmlns:xs="http://www.w3.org/2001/XMLSchema" xmlns:p="http://schemas.microsoft.com/office/2006/metadata/properties" xmlns:ns2="a5295633-10d7-4174-acb4-bc9c7da4f00b" xmlns:ns3="c42d2fb3-c028-49ae-8b77-3f481d8cc1c4" targetNamespace="http://schemas.microsoft.com/office/2006/metadata/properties" ma:root="true" ma:fieldsID="0a7280b0bb227aeb0c5e6e51f09fb0d0" ns2:_="" ns3:_="">
    <xsd:import namespace="a5295633-10d7-4174-acb4-bc9c7da4f00b"/>
    <xsd:import namespace="c42d2fb3-c028-49ae-8b77-3f481d8cc1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95633-10d7-4174-acb4-bc9c7da4f0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2d2fb3-c028-49ae-8b77-3f481d8cc1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42d2fb3-c028-49ae-8b77-3f481d8cc1c4">
      <UserInfo>
        <DisplayName>Gomori, Steve</DisplayName>
        <AccountId>19</AccountId>
        <AccountType/>
      </UserInfo>
    </SharedWithUsers>
  </documentManagement>
</p:properties>
</file>

<file path=customXml/itemProps1.xml><?xml version="1.0" encoding="utf-8"?>
<ds:datastoreItem xmlns:ds="http://schemas.openxmlformats.org/officeDocument/2006/customXml" ds:itemID="{774BF4A0-E14E-4B8F-9DE0-04D64191C4A1}">
  <ds:schemaRefs>
    <ds:schemaRef ds:uri="a5295633-10d7-4174-acb4-bc9c7da4f00b"/>
    <ds:schemaRef ds:uri="c42d2fb3-c028-49ae-8b77-3f481d8cc1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7F3807-71DD-4811-A852-514F2487B4BA}">
  <ds:schemaRefs>
    <ds:schemaRef ds:uri="http://schemas.microsoft.com/sharepoint/v3/contenttype/forms"/>
  </ds:schemaRefs>
</ds:datastoreItem>
</file>

<file path=customXml/itemProps3.xml><?xml version="1.0" encoding="utf-8"?>
<ds:datastoreItem xmlns:ds="http://schemas.openxmlformats.org/officeDocument/2006/customXml" ds:itemID="{07BD8533-80AC-4207-A0BB-EE75178B4591}">
  <ds:schemaRefs>
    <ds:schemaRef ds:uri="c42d2fb3-c028-49ae-8b77-3f481d8cc1c4"/>
    <ds:schemaRef ds:uri="http://purl.org/dc/elements/1.1/"/>
    <ds:schemaRef ds:uri="a5295633-10d7-4174-acb4-bc9c7da4f00b"/>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1917</Words>
  <Application>Microsoft Office PowerPoint</Application>
  <PresentationFormat>On-screen Show (4:3)</PresentationFormat>
  <Paragraphs>213</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Arial Narrow</vt:lpstr>
      <vt:lpstr>Calibri</vt:lpstr>
      <vt:lpstr>charter</vt:lpstr>
      <vt:lpstr>Courier New</vt:lpstr>
      <vt:lpstr>Source Sans Pro</vt:lpstr>
      <vt:lpstr>Symbol</vt:lpstr>
      <vt:lpstr>System Font Regular</vt:lpstr>
      <vt:lpstr>Wingdings</vt:lpstr>
      <vt:lpstr>1_RTI Corporate</vt:lpstr>
      <vt:lpstr>RTI Corporate Blue)</vt:lpstr>
      <vt:lpstr>Usability Testing for Survey Research</vt:lpstr>
      <vt:lpstr>What is Usability testing?</vt:lpstr>
      <vt:lpstr> Why to perform Usability testing? </vt:lpstr>
      <vt:lpstr>Goals of Usability testing </vt:lpstr>
      <vt:lpstr>Why is Usability testing needed for survey research? </vt:lpstr>
      <vt:lpstr>How to conduct Usability testing?</vt:lpstr>
      <vt:lpstr>Potential problems with Usability testing of Surveys</vt:lpstr>
      <vt:lpstr>Sources of Survey Errors</vt:lpstr>
      <vt:lpstr>Advantages of Usability</vt:lpstr>
      <vt:lpstr>Disadvantages of Usability</vt:lpstr>
      <vt:lpstr>Conclusion</vt:lpstr>
      <vt:lpstr>Questions?</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Weaver</dc:creator>
  <cp:lastModifiedBy>Jayanthi Golla, Bharathi</cp:lastModifiedBy>
  <cp:revision>1</cp:revision>
  <cp:lastPrinted>2015-02-26T21:59:00Z</cp:lastPrinted>
  <dcterms:created xsi:type="dcterms:W3CDTF">2012-01-17T23:59:53Z</dcterms:created>
  <dcterms:modified xsi:type="dcterms:W3CDTF">2022-04-19T15:04:28Z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0x0101005F0F9131A37AC44195FD3653753E34AF</vt:lpwstr>
  </property>
</Properties>
</file>