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8" r:id="rId5"/>
    <p:sldMasterId id="2147483670" r:id="rId6"/>
    <p:sldMasterId id="2147483672" r:id="rId7"/>
  </p:sldMasterIdLst>
  <p:handoutMasterIdLst>
    <p:handoutMasterId r:id="rId22"/>
  </p:handoutMasterIdLst>
  <p:sldIdLst>
    <p:sldId id="260" r:id="rId8"/>
    <p:sldId id="277" r:id="rId9"/>
    <p:sldId id="278" r:id="rId10"/>
    <p:sldId id="279" r:id="rId11"/>
    <p:sldId id="282" r:id="rId12"/>
    <p:sldId id="273" r:id="rId13"/>
    <p:sldId id="287" r:id="rId14"/>
    <p:sldId id="274" r:id="rId15"/>
    <p:sldId id="284" r:id="rId16"/>
    <p:sldId id="276" r:id="rId17"/>
    <p:sldId id="290" r:id="rId18"/>
    <p:sldId id="286" r:id="rId19"/>
    <p:sldId id="289" r:id="rId20"/>
    <p:sldId id="288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1560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63" d="100"/>
          <a:sy n="63" d="100"/>
        </p:scale>
        <p:origin x="2544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3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4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8.xml"/><Relationship Id="rId23" Type="http://schemas.openxmlformats.org/officeDocument/2006/relationships/presProps" Target="pres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53D39A-FB07-40D8-B455-E5E7D563DE76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58EA67-873D-465F-B78C-7C9FBF3A9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0043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2"/>
          <p:cNvSpPr>
            <a:spLocks noGrp="1"/>
          </p:cNvSpPr>
          <p:nvPr>
            <p:ph type="subTitle" idx="4294967295"/>
          </p:nvPr>
        </p:nvSpPr>
        <p:spPr>
          <a:xfrm>
            <a:off x="457200" y="1970531"/>
            <a:ext cx="8229600" cy="1175005"/>
          </a:xfrm>
          <a:prstGeom prst="rect">
            <a:avLst/>
          </a:prstGeom>
        </p:spPr>
        <p:txBody>
          <a:bodyPr/>
          <a:lstStyle>
            <a:lvl1pPr>
              <a:lnSpc>
                <a:spcPts val="4500"/>
              </a:lnSpc>
              <a:spcBef>
                <a:spcPts val="600"/>
              </a:spcBef>
              <a:defRPr/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43483"/>
            <a:ext cx="8229600" cy="1527048"/>
          </a:xfrm>
          <a:prstGeom prst="rect">
            <a:avLst/>
          </a:prstGeom>
        </p:spPr>
        <p:txBody>
          <a:bodyPr/>
          <a:lstStyle>
            <a:lvl1pPr>
              <a:lnSpc>
                <a:spcPts val="5700"/>
              </a:lnSpc>
              <a:spcBef>
                <a:spcPts val="600"/>
              </a:spcBef>
              <a:defRPr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Click, add 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604162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54985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804672"/>
          </a:xfrm>
        </p:spPr>
        <p:txBody>
          <a:bodyPr/>
          <a:lstStyle>
            <a:lvl1pPr>
              <a:defRPr>
                <a:solidFill>
                  <a:srgbClr val="192168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2437"/>
            <a:ext cx="8229600" cy="3992563"/>
          </a:xfrm>
        </p:spPr>
        <p:txBody>
          <a:bodyPr/>
          <a:lstStyle>
            <a:lvl1pPr>
              <a:defRPr baseline="0">
                <a:solidFill>
                  <a:srgbClr val="192168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solidFill>
                  <a:srgbClr val="192168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solidFill>
                  <a:srgbClr val="192168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solidFill>
                  <a:srgbClr val="192168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buClr>
                <a:srgbClr val="CE1126"/>
              </a:buCl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 (not recommended)</a:t>
            </a:r>
          </a:p>
        </p:txBody>
      </p:sp>
      <p:sp>
        <p:nvSpPr>
          <p:cNvPr id="8" name="Footer Placeholder 4"/>
          <p:cNvSpPr txBox="1">
            <a:spLocks/>
          </p:cNvSpPr>
          <p:nvPr userDrawn="1"/>
        </p:nvSpPr>
        <p:spPr>
          <a:xfrm>
            <a:off x="396400" y="6335376"/>
            <a:ext cx="5791200" cy="365125"/>
          </a:xfrm>
          <a:prstGeom prst="rect">
            <a:avLst/>
          </a:prstGeom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rgbClr val="192168"/>
                </a:solidFill>
                <a:latin typeface="Verdana" pitchFamily="34" charset="0"/>
                <a:ea typeface="+mn-ea"/>
                <a:cs typeface="Tahoma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111A96E3-A9FF-4894-9186-F52C729C3EF4}" type="slidenum">
              <a:rPr lang="en-US" sz="1050" b="0" kern="1200" spc="45" smtClean="0">
                <a:solidFill>
                  <a:srgbClr val="002060"/>
                </a:solidFill>
                <a:latin typeface="Century Gothic" panose="020B0502020202020204" pitchFamily="34" charset="0"/>
                <a:ea typeface="+mn-ea"/>
                <a:cs typeface="Tahoma" pitchFamily="34" charset="0"/>
              </a:rPr>
              <a:pPr/>
              <a:t>‹#›</a:t>
            </a:fld>
            <a:r>
              <a:rPr lang="en-US" sz="1600" spc="45" dirty="0">
                <a:solidFill>
                  <a:srgbClr val="002060"/>
                </a:solidFill>
                <a:latin typeface="Century Gothic" panose="020B0502020202020204" pitchFamily="34" charset="0"/>
              </a:rPr>
              <a:t> </a:t>
            </a:r>
            <a:r>
              <a:rPr lang="en-US" sz="1500" cap="small" spc="30" dirty="0">
                <a:solidFill>
                  <a:srgbClr val="002060"/>
                </a:solidFill>
                <a:latin typeface="Century Gothic" panose="020B0502020202020204" pitchFamily="34" charset="0"/>
              </a:rPr>
              <a:t>—</a:t>
            </a:r>
            <a:r>
              <a:rPr lang="en-US" sz="1600" spc="45" dirty="0">
                <a:solidFill>
                  <a:srgbClr val="002060"/>
                </a:solidFill>
                <a:latin typeface="Century Gothic" panose="020B0502020202020204" pitchFamily="34" charset="0"/>
              </a:rPr>
              <a:t> </a:t>
            </a:r>
            <a:r>
              <a:rPr lang="en-US" sz="1500" cap="small" spc="30" dirty="0">
                <a:solidFill>
                  <a:srgbClr val="002060"/>
                </a:solidFill>
                <a:latin typeface="Century Gothic" panose="020B0502020202020204" pitchFamily="34" charset="0"/>
              </a:rPr>
              <a:t>U.S. Bureau of Labor Statistics</a:t>
            </a:r>
            <a:r>
              <a:rPr lang="en-US" sz="1050" spc="45" dirty="0">
                <a:solidFill>
                  <a:srgbClr val="002060"/>
                </a:solidFill>
                <a:latin typeface="Century Gothic" panose="020B0502020202020204" pitchFamily="34" charset="0"/>
              </a:rPr>
              <a:t> • </a:t>
            </a:r>
            <a:r>
              <a:rPr lang="en-US" sz="1050" b="1" spc="45" dirty="0">
                <a:solidFill>
                  <a:srgbClr val="002060"/>
                </a:solidFill>
                <a:latin typeface="Century Gothic" panose="020B0502020202020204" pitchFamily="34" charset="0"/>
              </a:rPr>
              <a:t>bls.gov</a:t>
            </a:r>
          </a:p>
        </p:txBody>
      </p:sp>
    </p:spTree>
    <p:extLst>
      <p:ext uri="{BB962C8B-B14F-4D97-AF65-F5344CB8AC3E}">
        <p14:creationId xmlns:p14="http://schemas.microsoft.com/office/powerpoint/2010/main" val="4509417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">
          <p15:clr>
            <a:srgbClr val="FBAE40"/>
          </p15:clr>
        </p15:guide>
        <p15:guide id="2" pos="5472">
          <p15:clr>
            <a:srgbClr val="FBAE40"/>
          </p15:clr>
        </p15:guide>
        <p15:guide id="3" orient="horz" pos="288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11163" y="1689100"/>
            <a:ext cx="4122737" cy="45640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sz="quarter" idx="11"/>
          </p:nvPr>
        </p:nvSpPr>
        <p:spPr>
          <a:xfrm>
            <a:off x="4767263" y="1689100"/>
            <a:ext cx="4122737" cy="45640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01655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20332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57200" y="2093913"/>
            <a:ext cx="3871913" cy="405606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sz="quarter" idx="11"/>
          </p:nvPr>
        </p:nvSpPr>
        <p:spPr>
          <a:xfrm>
            <a:off x="4814887" y="2093913"/>
            <a:ext cx="3871913" cy="4056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1608138"/>
            <a:ext cx="3871913" cy="485775"/>
          </a:xfrm>
        </p:spPr>
        <p:txBody>
          <a:bodyPr/>
          <a:lstStyle>
            <a:lvl1pPr marL="0" indent="0">
              <a:buFontTx/>
              <a:buNone/>
              <a:defRPr sz="2800"/>
            </a:lvl1pPr>
            <a:lvl2pPr marL="457200" indent="0">
              <a:buFontTx/>
              <a:buNone/>
              <a:defRPr sz="24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1800"/>
            </a:lvl4pPr>
            <a:lvl5pPr marL="1828800" indent="0">
              <a:buFontTx/>
              <a:buNone/>
              <a:defRPr sz="1800"/>
            </a:lvl5pPr>
          </a:lstStyle>
          <a:p>
            <a:pPr lvl="0"/>
            <a:r>
              <a:rPr lang="en-US" dirty="0"/>
              <a:t>Compare title</a:t>
            </a: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814886" y="1608138"/>
            <a:ext cx="3871913" cy="485775"/>
          </a:xfrm>
        </p:spPr>
        <p:txBody>
          <a:bodyPr/>
          <a:lstStyle>
            <a:lvl1pPr marL="0" indent="0">
              <a:buFontTx/>
              <a:buNone/>
              <a:defRPr sz="2800"/>
            </a:lvl1pPr>
            <a:lvl2pPr marL="457200" indent="0">
              <a:buFontTx/>
              <a:buNone/>
              <a:defRPr sz="24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1800"/>
            </a:lvl4pPr>
            <a:lvl5pPr marL="1828800" indent="0">
              <a:buFontTx/>
              <a:buNone/>
              <a:defRPr sz="1800"/>
            </a:lvl5pPr>
          </a:lstStyle>
          <a:p>
            <a:pPr lvl="0"/>
            <a:r>
              <a:rPr lang="en-US" dirty="0"/>
              <a:t>Compare title</a:t>
            </a:r>
          </a:p>
        </p:txBody>
      </p:sp>
    </p:spTree>
    <p:extLst>
      <p:ext uri="{BB962C8B-B14F-4D97-AF65-F5344CB8AC3E}">
        <p14:creationId xmlns:p14="http://schemas.microsoft.com/office/powerpoint/2010/main" val="766495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8316" y="2516393"/>
            <a:ext cx="8229600" cy="1096962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 dirty="0"/>
              <a:t>Click to edit section title</a:t>
            </a:r>
          </a:p>
        </p:txBody>
      </p:sp>
    </p:spTree>
    <p:extLst>
      <p:ext uri="{BB962C8B-B14F-4D97-AF65-F5344CB8AC3E}">
        <p14:creationId xmlns:p14="http://schemas.microsoft.com/office/powerpoint/2010/main" val="173018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0" hasCustomPrompt="1"/>
          </p:nvPr>
        </p:nvSpPr>
        <p:spPr>
          <a:xfrm>
            <a:off x="3429000" y="722672"/>
            <a:ext cx="5235677" cy="525744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Object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1"/>
          </p:nvPr>
        </p:nvSpPr>
        <p:spPr>
          <a:xfrm>
            <a:off x="398464" y="1526458"/>
            <a:ext cx="3030536" cy="445365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398464" y="722672"/>
            <a:ext cx="3030536" cy="738188"/>
          </a:xfrm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1178053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10" Type="http://schemas.openxmlformats.org/officeDocument/2006/relationships/image" Target="../media/image5.png"/><Relationship Id="rId4" Type="http://schemas.openxmlformats.org/officeDocument/2006/relationships/slideLayout" Target="../slideLayouts/slideLayout5.xml"/><Relationship Id="rId9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theme" Target="../theme/theme3.xml"/><Relationship Id="rId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733" r="4623"/>
          <a:stretch/>
        </p:blipFill>
        <p:spPr>
          <a:xfrm>
            <a:off x="-175491" y="0"/>
            <a:ext cx="9319491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199"/>
            <a:ext cx="8229600" cy="136842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25625"/>
            <a:ext cx="8229600" cy="1056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add subtitle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142" y="5881445"/>
            <a:ext cx="8439702" cy="97655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1543" y="6205585"/>
            <a:ext cx="1016247" cy="608236"/>
          </a:xfrm>
          <a:prstGeom prst="rect">
            <a:avLst/>
          </a:prstGeom>
        </p:spPr>
      </p:pic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396400" y="6335376"/>
            <a:ext cx="5791200" cy="365125"/>
          </a:xfrm>
          <a:prstGeom prst="rect">
            <a:avLst/>
          </a:prstGeom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rgbClr val="192168"/>
                </a:solidFill>
                <a:latin typeface="Verdana" pitchFamily="34" charset="0"/>
                <a:ea typeface="+mn-ea"/>
                <a:cs typeface="Tahoma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111A96E3-A9FF-4894-9186-F52C729C3EF4}" type="slidenum">
              <a:rPr lang="en-US" sz="1050" b="0" kern="1200" spc="45" smtClean="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Tahoma" pitchFamily="34" charset="0"/>
              </a:rPr>
              <a:pPr/>
              <a:t>‹#›</a:t>
            </a:fld>
            <a:r>
              <a:rPr lang="en-US" sz="1600" spc="45" dirty="0">
                <a:solidFill>
                  <a:schemeClr val="bg1"/>
                </a:solidFill>
                <a:latin typeface="Century Gothic" panose="020B0502020202020204" pitchFamily="34" charset="0"/>
              </a:rPr>
              <a:t> </a:t>
            </a:r>
            <a:r>
              <a:rPr lang="en-US" sz="1500" cap="small" spc="30" dirty="0">
                <a:solidFill>
                  <a:schemeClr val="bg1"/>
                </a:solidFill>
                <a:latin typeface="Century Gothic" panose="020B0502020202020204" pitchFamily="34" charset="0"/>
              </a:rPr>
              <a:t>—</a:t>
            </a:r>
            <a:r>
              <a:rPr lang="en-US" sz="1600" spc="45" dirty="0">
                <a:solidFill>
                  <a:schemeClr val="bg1"/>
                </a:solidFill>
                <a:latin typeface="Century Gothic" panose="020B0502020202020204" pitchFamily="34" charset="0"/>
              </a:rPr>
              <a:t> </a:t>
            </a:r>
            <a:r>
              <a:rPr lang="en-US" sz="1500" cap="small" spc="30" dirty="0">
                <a:solidFill>
                  <a:schemeClr val="bg1"/>
                </a:solidFill>
                <a:latin typeface="Century Gothic" panose="020B0502020202020204" pitchFamily="34" charset="0"/>
              </a:rPr>
              <a:t>U.S. Bureau of Labor Statistics</a:t>
            </a:r>
            <a:r>
              <a:rPr lang="en-US" sz="1050" spc="45" dirty="0">
                <a:solidFill>
                  <a:schemeClr val="bg1"/>
                </a:solidFill>
                <a:latin typeface="Century Gothic" panose="020B0502020202020204" pitchFamily="34" charset="0"/>
              </a:rPr>
              <a:t> • </a:t>
            </a:r>
            <a:r>
              <a:rPr lang="en-US" sz="1050" b="1" spc="45" dirty="0">
                <a:solidFill>
                  <a:schemeClr val="bg1"/>
                </a:solidFill>
                <a:latin typeface="Century Gothic" panose="020B0502020202020204" pitchFamily="34" charset="0"/>
              </a:rPr>
              <a:t>bls.gov</a:t>
            </a:r>
          </a:p>
        </p:txBody>
      </p:sp>
    </p:spTree>
    <p:extLst>
      <p:ext uri="{BB962C8B-B14F-4D97-AF65-F5344CB8AC3E}">
        <p14:creationId xmlns:p14="http://schemas.microsoft.com/office/powerpoint/2010/main" val="1807257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54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4000" b="1" kern="1200">
          <a:solidFill>
            <a:schemeClr val="bg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8" userDrawn="1">
          <p15:clr>
            <a:srgbClr val="F26B43"/>
          </p15:clr>
        </p15:guide>
        <p15:guide id="2" pos="5472" userDrawn="1">
          <p15:clr>
            <a:srgbClr val="F26B43"/>
          </p15:clr>
        </p15:guide>
        <p15:guide id="3" orient="horz" pos="288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098" y="5899731"/>
            <a:ext cx="8439702" cy="976557"/>
          </a:xfrm>
          <a:prstGeom prst="rect">
            <a:avLst/>
          </a:prstGeom>
        </p:spPr>
      </p:pic>
      <p:sp>
        <p:nvSpPr>
          <p:cNvPr id="1026" name="Title Placeholder 1"/>
          <p:cNvSpPr>
            <a:spLocks noGrp="1"/>
          </p:cNvSpPr>
          <p:nvPr userDrawn="1">
            <p:ph type="title"/>
          </p:nvPr>
        </p:nvSpPr>
        <p:spPr bwMode="auto">
          <a:xfrm>
            <a:off x="457200" y="274638"/>
            <a:ext cx="8229600" cy="109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1027" name="Text Placeholder 2"/>
          <p:cNvSpPr>
            <a:spLocks noGrp="1"/>
          </p:cNvSpPr>
          <p:nvPr userDrawn="1">
            <p:ph type="body" idx="1"/>
          </p:nvPr>
        </p:nvSpPr>
        <p:spPr bwMode="auto">
          <a:xfrm>
            <a:off x="457200" y="1752601"/>
            <a:ext cx="8229600" cy="3960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 (not recommended)</a:t>
            </a:r>
          </a:p>
          <a:p>
            <a:pPr lvl="4"/>
            <a:endParaRPr lang="en-US" dirty="0"/>
          </a:p>
          <a:p>
            <a:pPr lvl="3"/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8498" y="6199678"/>
            <a:ext cx="1017423" cy="608940"/>
          </a:xfrm>
          <a:prstGeom prst="rect">
            <a:avLst/>
          </a:prstGeom>
        </p:spPr>
      </p:pic>
      <p:sp>
        <p:nvSpPr>
          <p:cNvPr id="8" name="Footer Placeholder 4"/>
          <p:cNvSpPr txBox="1">
            <a:spLocks/>
          </p:cNvSpPr>
          <p:nvPr userDrawn="1"/>
        </p:nvSpPr>
        <p:spPr>
          <a:xfrm>
            <a:off x="396400" y="6335376"/>
            <a:ext cx="5791200" cy="365125"/>
          </a:xfrm>
          <a:prstGeom prst="rect">
            <a:avLst/>
          </a:prstGeom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rgbClr val="192168"/>
                </a:solidFill>
                <a:latin typeface="Verdana" pitchFamily="34" charset="0"/>
                <a:ea typeface="+mn-ea"/>
                <a:cs typeface="Tahoma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111A96E3-A9FF-4894-9186-F52C729C3EF4}" type="slidenum">
              <a:rPr lang="en-US" sz="1050" b="0" kern="1200" spc="45" smtClean="0">
                <a:solidFill>
                  <a:srgbClr val="002060"/>
                </a:solidFill>
                <a:latin typeface="Century Gothic" panose="020B0502020202020204" pitchFamily="34" charset="0"/>
                <a:ea typeface="+mn-ea"/>
                <a:cs typeface="Tahoma" pitchFamily="34" charset="0"/>
              </a:rPr>
              <a:pPr/>
              <a:t>‹#›</a:t>
            </a:fld>
            <a:r>
              <a:rPr lang="en-US" sz="1600" spc="45" dirty="0">
                <a:solidFill>
                  <a:srgbClr val="002060"/>
                </a:solidFill>
                <a:latin typeface="Century Gothic" panose="020B0502020202020204" pitchFamily="34" charset="0"/>
              </a:rPr>
              <a:t> </a:t>
            </a:r>
            <a:r>
              <a:rPr lang="en-US" sz="1500" cap="small" spc="30" dirty="0">
                <a:solidFill>
                  <a:srgbClr val="002060"/>
                </a:solidFill>
                <a:latin typeface="Century Gothic" panose="020B0502020202020204" pitchFamily="34" charset="0"/>
              </a:rPr>
              <a:t>—</a:t>
            </a:r>
            <a:r>
              <a:rPr lang="en-US" sz="1600" spc="45" dirty="0">
                <a:solidFill>
                  <a:srgbClr val="002060"/>
                </a:solidFill>
                <a:latin typeface="Century Gothic" panose="020B0502020202020204" pitchFamily="34" charset="0"/>
              </a:rPr>
              <a:t> </a:t>
            </a:r>
            <a:r>
              <a:rPr lang="en-US" sz="1500" cap="small" spc="30" dirty="0">
                <a:solidFill>
                  <a:srgbClr val="002060"/>
                </a:solidFill>
                <a:latin typeface="Century Gothic" panose="020B0502020202020204" pitchFamily="34" charset="0"/>
              </a:rPr>
              <a:t>U.S. Bureau of Labor Statistics</a:t>
            </a:r>
            <a:r>
              <a:rPr lang="en-US" sz="1050" spc="45" dirty="0">
                <a:solidFill>
                  <a:srgbClr val="002060"/>
                </a:solidFill>
                <a:latin typeface="Century Gothic" panose="020B0502020202020204" pitchFamily="34" charset="0"/>
              </a:rPr>
              <a:t> • </a:t>
            </a:r>
            <a:r>
              <a:rPr lang="en-US" sz="1050" b="1" spc="45" dirty="0">
                <a:solidFill>
                  <a:srgbClr val="002060"/>
                </a:solidFill>
                <a:latin typeface="Century Gothic" panose="020B0502020202020204" pitchFamily="34" charset="0"/>
              </a:rPr>
              <a:t>bls.gov</a:t>
            </a:r>
          </a:p>
        </p:txBody>
      </p:sp>
    </p:spTree>
    <p:extLst>
      <p:ext uri="{BB962C8B-B14F-4D97-AF65-F5344CB8AC3E}">
        <p14:creationId xmlns:p14="http://schemas.microsoft.com/office/powerpoint/2010/main" val="1686485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71" r:id="rId2"/>
    <p:sldLayoutId id="2147483690" r:id="rId3"/>
    <p:sldLayoutId id="2147483695" r:id="rId4"/>
    <p:sldLayoutId id="2147483692" r:id="rId5"/>
    <p:sldLayoutId id="2147483693" r:id="rId6"/>
    <p:sldLayoutId id="2147483694" r:id="rId7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rgbClr val="192168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192168"/>
          </a:solidFill>
          <a:latin typeface="Tahoma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192168"/>
          </a:solidFill>
          <a:latin typeface="Tahoma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192168"/>
          </a:solidFill>
          <a:latin typeface="Tahoma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192168"/>
          </a:solidFill>
          <a:latin typeface="Tahoma" pitchFamily="34" charset="0"/>
          <a:cs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ahoma" pitchFamily="34" charset="0"/>
          <a:cs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ahoma" pitchFamily="34" charset="0"/>
          <a:cs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ahoma" pitchFamily="34" charset="0"/>
          <a:cs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ahoma" pitchFamily="34" charset="0"/>
          <a:cs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E1126"/>
        </a:buClr>
        <a:buSzPct val="80000"/>
        <a:buFont typeface="Wingdings" pitchFamily="2" charset="2"/>
        <a:buChar char=""/>
        <a:defRPr sz="3200" kern="1200">
          <a:solidFill>
            <a:srgbClr val="192168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E1126"/>
        </a:buClr>
        <a:buFont typeface="Wingdings 3" pitchFamily="18" charset="2"/>
        <a:buChar char=""/>
        <a:defRPr sz="2800" kern="1200">
          <a:solidFill>
            <a:srgbClr val="192168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E1126"/>
        </a:buClr>
        <a:buFont typeface="Calibri" pitchFamily="34" charset="0"/>
        <a:buChar char="–"/>
        <a:defRPr sz="2400" kern="1200">
          <a:solidFill>
            <a:srgbClr val="192168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E1126"/>
        </a:buClr>
        <a:buSzPct val="125000"/>
        <a:buFont typeface="Arial" charset="0"/>
        <a:buChar char="•"/>
        <a:defRPr sz="2000" kern="1200">
          <a:solidFill>
            <a:srgbClr val="192168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000" kern="1200">
          <a:solidFill>
            <a:srgbClr val="000000"/>
          </a:solidFill>
          <a:latin typeface="Tahoma" pitchFamily="34" charset="0"/>
          <a:ea typeface="+mn-ea"/>
          <a:cs typeface="Tahom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8">
          <p15:clr>
            <a:srgbClr val="F26B43"/>
          </p15:clr>
        </p15:guide>
        <p15:guide id="2" pos="5472">
          <p15:clr>
            <a:srgbClr val="F26B43"/>
          </p15:clr>
        </p15:guide>
        <p15:guide id="3" orient="horz" pos="288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4" r="9955"/>
          <a:stretch/>
        </p:blipFill>
        <p:spPr>
          <a:xfrm>
            <a:off x="0" y="1"/>
            <a:ext cx="9144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457200" y="466344"/>
            <a:ext cx="822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</a:rPr>
              <a:t>Contact Information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142" y="5881445"/>
            <a:ext cx="8439702" cy="97655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1543" y="6205585"/>
            <a:ext cx="1016247" cy="608236"/>
          </a:xfrm>
          <a:prstGeom prst="rect">
            <a:avLst/>
          </a:prstGeom>
        </p:spPr>
      </p:pic>
      <p:sp>
        <p:nvSpPr>
          <p:cNvPr id="11" name="Footer Placeholder 4"/>
          <p:cNvSpPr txBox="1">
            <a:spLocks/>
          </p:cNvSpPr>
          <p:nvPr userDrawn="1"/>
        </p:nvSpPr>
        <p:spPr>
          <a:xfrm>
            <a:off x="396400" y="6335376"/>
            <a:ext cx="5791200" cy="365125"/>
          </a:xfrm>
          <a:prstGeom prst="rect">
            <a:avLst/>
          </a:prstGeom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rgbClr val="192168"/>
                </a:solidFill>
                <a:latin typeface="Verdana" pitchFamily="34" charset="0"/>
                <a:ea typeface="+mn-ea"/>
                <a:cs typeface="Tahoma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111A96E3-A9FF-4894-9186-F52C729C3EF4}" type="slidenum">
              <a:rPr lang="en-US" sz="1050" b="0" kern="1200" spc="45" smtClean="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Tahoma" pitchFamily="34" charset="0"/>
              </a:rPr>
              <a:pPr/>
              <a:t>‹#›</a:t>
            </a:fld>
            <a:r>
              <a:rPr lang="en-US" sz="1600" spc="45" dirty="0">
                <a:solidFill>
                  <a:schemeClr val="bg1"/>
                </a:solidFill>
                <a:latin typeface="Century Gothic" panose="020B0502020202020204" pitchFamily="34" charset="0"/>
              </a:rPr>
              <a:t> </a:t>
            </a:r>
            <a:r>
              <a:rPr lang="en-US" sz="1500" cap="small" spc="30" dirty="0">
                <a:solidFill>
                  <a:schemeClr val="bg1"/>
                </a:solidFill>
                <a:latin typeface="Century Gothic" panose="020B0502020202020204" pitchFamily="34" charset="0"/>
              </a:rPr>
              <a:t>—</a:t>
            </a:r>
            <a:r>
              <a:rPr lang="en-US" sz="1600" spc="45" dirty="0">
                <a:solidFill>
                  <a:schemeClr val="bg1"/>
                </a:solidFill>
                <a:latin typeface="Century Gothic" panose="020B0502020202020204" pitchFamily="34" charset="0"/>
              </a:rPr>
              <a:t> </a:t>
            </a:r>
            <a:r>
              <a:rPr lang="en-US" sz="1500" cap="small" spc="30" dirty="0">
                <a:solidFill>
                  <a:schemeClr val="bg1"/>
                </a:solidFill>
                <a:latin typeface="Century Gothic" panose="020B0502020202020204" pitchFamily="34" charset="0"/>
              </a:rPr>
              <a:t>U.S. Bureau of Labor Statistics</a:t>
            </a:r>
            <a:r>
              <a:rPr lang="en-US" sz="1050" spc="45" dirty="0">
                <a:solidFill>
                  <a:schemeClr val="bg1"/>
                </a:solidFill>
                <a:latin typeface="Century Gothic" panose="020B0502020202020204" pitchFamily="34" charset="0"/>
              </a:rPr>
              <a:t> • </a:t>
            </a:r>
            <a:r>
              <a:rPr lang="en-US" sz="1050" b="1" spc="45" dirty="0">
                <a:solidFill>
                  <a:schemeClr val="bg1"/>
                </a:solidFill>
                <a:latin typeface="Century Gothic" panose="020B0502020202020204" pitchFamily="34" charset="0"/>
              </a:rPr>
              <a:t>bls.gov</a:t>
            </a:r>
          </a:p>
        </p:txBody>
      </p:sp>
    </p:spTree>
    <p:extLst>
      <p:ext uri="{BB962C8B-B14F-4D97-AF65-F5344CB8AC3E}">
        <p14:creationId xmlns:p14="http://schemas.microsoft.com/office/powerpoint/2010/main" val="844186518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8">
          <p15:clr>
            <a:srgbClr val="F26B43"/>
          </p15:clr>
        </p15:guide>
        <p15:guide id="2" pos="5472">
          <p15:clr>
            <a:srgbClr val="F26B43"/>
          </p15:clr>
        </p15:guide>
        <p15:guide id="3" orient="horz" pos="2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4294967295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ORS Task List Classification - Topic Modeling 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457200" y="3145535"/>
            <a:ext cx="8229600" cy="2569465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ts val="3400"/>
              </a:lnSpc>
              <a:spcBef>
                <a:spcPts val="600"/>
              </a:spcBef>
              <a:buFont typeface="Arial" panose="020B0604020202020204" pitchFamily="34" charset="0"/>
              <a:buNone/>
              <a:defRPr sz="3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3300"/>
              </a:lnSpc>
            </a:pPr>
            <a:r>
              <a:rPr lang="en-US" dirty="0"/>
              <a:t>Drake Gibson</a:t>
            </a:r>
          </a:p>
          <a:p>
            <a:pPr>
              <a:lnSpc>
                <a:spcPts val="3300"/>
              </a:lnSpc>
            </a:pPr>
            <a:r>
              <a:rPr lang="en-US" b="0" dirty="0"/>
              <a:t>Data Scientist</a:t>
            </a:r>
          </a:p>
          <a:p>
            <a:pPr>
              <a:lnSpc>
                <a:spcPts val="3300"/>
              </a:lnSpc>
            </a:pPr>
            <a:r>
              <a:rPr lang="en-US" b="0" dirty="0"/>
              <a:t>Office of Compensation and Working Conditions</a:t>
            </a:r>
          </a:p>
          <a:p>
            <a:pPr>
              <a:lnSpc>
                <a:spcPts val="3300"/>
              </a:lnSpc>
            </a:pPr>
            <a:r>
              <a:rPr lang="en-US" b="0" dirty="0"/>
              <a:t>April 6, 2022</a:t>
            </a:r>
          </a:p>
        </p:txBody>
      </p:sp>
    </p:spTree>
    <p:extLst>
      <p:ext uri="{BB962C8B-B14F-4D97-AF65-F5344CB8AC3E}">
        <p14:creationId xmlns:p14="http://schemas.microsoft.com/office/powerpoint/2010/main" val="39962516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01F57-3A21-4799-92FB-72DAD24AB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83834"/>
            <a:ext cx="8229600" cy="804672"/>
          </a:xfrm>
        </p:spPr>
        <p:txBody>
          <a:bodyPr/>
          <a:lstStyle/>
          <a:p>
            <a:r>
              <a:rPr lang="en-US" dirty="0"/>
              <a:t>O*NET Topic Modeling Results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21B91443-A66E-4338-B7DB-B4E8289723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7948"/>
            <a:ext cx="8229600" cy="3992563"/>
          </a:xfrm>
        </p:spPr>
        <p:txBody>
          <a:bodyPr/>
          <a:lstStyle/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688A061-FD30-432F-8FAD-57729EC3DA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9075055"/>
              </p:ext>
            </p:extLst>
          </p:nvPr>
        </p:nvGraphicFramePr>
        <p:xfrm>
          <a:off x="115410" y="1377283"/>
          <a:ext cx="4731798" cy="4462003"/>
        </p:xfrm>
        <a:graphic>
          <a:graphicData uri="http://schemas.openxmlformats.org/drawingml/2006/table">
            <a:tbl>
              <a:tblPr/>
              <a:tblGrid>
                <a:gridCol w="2365899">
                  <a:extLst>
                    <a:ext uri="{9D8B030D-6E8A-4147-A177-3AD203B41FA5}">
                      <a16:colId xmlns:a16="http://schemas.microsoft.com/office/drawing/2014/main" val="3787506880"/>
                    </a:ext>
                  </a:extLst>
                </a:gridCol>
                <a:gridCol w="2365899">
                  <a:extLst>
                    <a:ext uri="{9D8B030D-6E8A-4147-A177-3AD203B41FA5}">
                      <a16:colId xmlns:a16="http://schemas.microsoft.com/office/drawing/2014/main" val="3292950612"/>
                    </a:ext>
                  </a:extLst>
                </a:gridCol>
              </a:tblGrid>
              <a:tr h="652253">
                <a:tc gridSpan="2">
                  <a:txBody>
                    <a:bodyPr/>
                    <a:lstStyle/>
                    <a:p>
                      <a:pPr algn="l"/>
                      <a:r>
                        <a:rPr lang="en-US" b="0" dirty="0">
                          <a:solidFill>
                            <a:srgbClr val="333333"/>
                          </a:solidFill>
                          <a:effectLst/>
                        </a:rPr>
                        <a:t>Coherence Measures for the Models</a:t>
                      </a:r>
                    </a:p>
                  </a:txBody>
                  <a:tcPr marT="30480" marB="304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9939978"/>
                  </a:ext>
                </a:extLst>
              </a:tr>
              <a:tr h="696725">
                <a:tc>
                  <a:txBody>
                    <a:bodyPr/>
                    <a:lstStyle/>
                    <a:p>
                      <a:pPr algn="ctr" fontAlgn="b"/>
                      <a:r>
                        <a:rPr lang="en-US" b="0" cap="all">
                          <a:solidFill>
                            <a:srgbClr val="333333"/>
                          </a:solidFill>
                          <a:effectLst/>
                        </a:rPr>
                        <a:t>NUMBER OF TOPICS</a:t>
                      </a:r>
                    </a:p>
                  </a:txBody>
                  <a:tcPr marL="38100" marR="38100" marT="3810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b="0" cap="all" dirty="0">
                          <a:solidFill>
                            <a:srgbClr val="333333"/>
                          </a:solidFill>
                          <a:effectLst/>
                        </a:rPr>
                        <a:t>COHERENCE</a:t>
                      </a:r>
                    </a:p>
                  </a:txBody>
                  <a:tcPr marL="38100" marR="38100" marT="3810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45202"/>
                  </a:ext>
                </a:extLst>
              </a:tr>
              <a:tr h="622605"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>
                          <a:solidFill>
                            <a:srgbClr val="000000"/>
                          </a:solidFill>
                          <a:effectLst/>
                        </a:rPr>
                        <a:t>8</a:t>
                      </a:r>
                    </a:p>
                  </a:txBody>
                  <a:tcPr marL="38100" marR="38100" marT="22860" marB="2286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F2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>
                          <a:solidFill>
                            <a:srgbClr val="FFFFFF"/>
                          </a:solidFill>
                          <a:effectLst/>
                        </a:rPr>
                        <a:t>0.07385021</a:t>
                      </a:r>
                    </a:p>
                  </a:txBody>
                  <a:tcPr marL="38100" marR="38100" marT="22860" marB="2286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47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0033308"/>
                  </a:ext>
                </a:extLst>
              </a:tr>
              <a:tr h="622605">
                <a:tc>
                  <a:txBody>
                    <a:bodyPr/>
                    <a:lstStyle/>
                    <a:p>
                      <a:pPr algn="ctr" fontAlgn="ctr"/>
                      <a:r>
                        <a:rPr lang="en-US">
                          <a:solidFill>
                            <a:srgbClr val="000000"/>
                          </a:solidFill>
                          <a:effectLst/>
                        </a:rPr>
                        <a:t>16</a:t>
                      </a:r>
                    </a:p>
                  </a:txBody>
                  <a:tcPr marL="38100" marR="38100" marT="22860" marB="2286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D8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>
                          <a:solidFill>
                            <a:srgbClr val="000000"/>
                          </a:solidFill>
                          <a:effectLst/>
                        </a:rPr>
                        <a:t>0.06835653</a:t>
                      </a:r>
                    </a:p>
                  </a:txBody>
                  <a:tcPr marL="38100" marR="38100" marT="22860" marB="2286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5AD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4573674"/>
                  </a:ext>
                </a:extLst>
              </a:tr>
              <a:tr h="622605">
                <a:tc>
                  <a:txBody>
                    <a:bodyPr/>
                    <a:lstStyle/>
                    <a:p>
                      <a:pPr algn="ctr" fontAlgn="ctr"/>
                      <a:r>
                        <a:rPr lang="en-US">
                          <a:solidFill>
                            <a:srgbClr val="000000"/>
                          </a:solidFill>
                          <a:effectLst/>
                        </a:rPr>
                        <a:t>32</a:t>
                      </a:r>
                    </a:p>
                  </a:txBody>
                  <a:tcPr marL="38100" marR="38100" marT="22860" marB="2286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8A7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>
                          <a:solidFill>
                            <a:srgbClr val="000000"/>
                          </a:solidFill>
                          <a:effectLst/>
                        </a:rPr>
                        <a:t>0.06733141</a:t>
                      </a:r>
                    </a:p>
                  </a:txBody>
                  <a:tcPr marL="38100" marR="38100" marT="22860" marB="2286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C0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9973793"/>
                  </a:ext>
                </a:extLst>
              </a:tr>
              <a:tr h="622605">
                <a:tc>
                  <a:txBody>
                    <a:bodyPr/>
                    <a:lstStyle/>
                    <a:p>
                      <a:pPr algn="ctr" fontAlgn="ctr"/>
                      <a:r>
                        <a:rPr lang="en-US">
                          <a:solidFill>
                            <a:srgbClr val="FFFFFF"/>
                          </a:solidFill>
                          <a:effectLst/>
                        </a:rPr>
                        <a:t>48</a:t>
                      </a:r>
                    </a:p>
                  </a:txBody>
                  <a:tcPr marL="38100" marR="38100" marT="22860" marB="2286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80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>
                          <a:solidFill>
                            <a:srgbClr val="000000"/>
                          </a:solidFill>
                          <a:effectLst/>
                        </a:rPr>
                        <a:t>0.06486691</a:t>
                      </a:r>
                    </a:p>
                  </a:txBody>
                  <a:tcPr marL="38100" marR="38100" marT="22860" marB="2286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F2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2846760"/>
                  </a:ext>
                </a:extLst>
              </a:tr>
              <a:tr h="622605">
                <a:tc>
                  <a:txBody>
                    <a:bodyPr/>
                    <a:lstStyle/>
                    <a:p>
                      <a:pPr algn="ctr" fontAlgn="ctr"/>
                      <a:r>
                        <a:rPr lang="en-US">
                          <a:solidFill>
                            <a:srgbClr val="FFFFFF"/>
                          </a:solidFill>
                          <a:effectLst/>
                        </a:rPr>
                        <a:t>64</a:t>
                      </a:r>
                    </a:p>
                  </a:txBody>
                  <a:tcPr marL="38100" marR="38100" marT="22860" marB="2286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D47A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>
                          <a:solidFill>
                            <a:srgbClr val="FFFFFF"/>
                          </a:solidFill>
                          <a:effectLst/>
                        </a:rPr>
                        <a:t>0.07247086</a:t>
                      </a:r>
                    </a:p>
                  </a:txBody>
                  <a:tcPr marL="38100" marR="38100" marT="22860" marB="2286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176B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9775976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CE367BF-AE54-4477-A74F-DE6242BD1F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075613"/>
              </p:ext>
            </p:extLst>
          </p:nvPr>
        </p:nvGraphicFramePr>
        <p:xfrm>
          <a:off x="5122416" y="1197998"/>
          <a:ext cx="3084992" cy="4641290"/>
        </p:xfrm>
        <a:graphic>
          <a:graphicData uri="http://schemas.openxmlformats.org/drawingml/2006/table">
            <a:tbl>
              <a:tblPr/>
              <a:tblGrid>
                <a:gridCol w="1542496">
                  <a:extLst>
                    <a:ext uri="{9D8B030D-6E8A-4147-A177-3AD203B41FA5}">
                      <a16:colId xmlns:a16="http://schemas.microsoft.com/office/drawing/2014/main" val="1977130349"/>
                    </a:ext>
                  </a:extLst>
                </a:gridCol>
                <a:gridCol w="1542496">
                  <a:extLst>
                    <a:ext uri="{9D8B030D-6E8A-4147-A177-3AD203B41FA5}">
                      <a16:colId xmlns:a16="http://schemas.microsoft.com/office/drawing/2014/main" val="189714597"/>
                    </a:ext>
                  </a:extLst>
                </a:gridCol>
              </a:tblGrid>
              <a:tr h="861423">
                <a:tc gridSpan="2">
                  <a:txBody>
                    <a:bodyPr/>
                    <a:lstStyle/>
                    <a:p>
                      <a:pPr algn="l"/>
                      <a:r>
                        <a:rPr lang="en-US" b="0" dirty="0">
                          <a:solidFill>
                            <a:srgbClr val="333333"/>
                          </a:solidFill>
                          <a:effectLst/>
                        </a:rPr>
                        <a:t>R-Squared Measures for the Models</a:t>
                      </a:r>
                    </a:p>
                  </a:txBody>
                  <a:tcPr marT="30480" marB="304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8522627"/>
                  </a:ext>
                </a:extLst>
              </a:tr>
              <a:tr h="883702">
                <a:tc>
                  <a:txBody>
                    <a:bodyPr/>
                    <a:lstStyle/>
                    <a:p>
                      <a:pPr algn="ctr" fontAlgn="b"/>
                      <a:r>
                        <a:rPr lang="en-US" b="0" cap="all" dirty="0">
                          <a:solidFill>
                            <a:srgbClr val="333333"/>
                          </a:solidFill>
                          <a:effectLst/>
                        </a:rPr>
                        <a:t>NUMBER OF TOPICS</a:t>
                      </a:r>
                    </a:p>
                  </a:txBody>
                  <a:tcPr marL="38100" marR="38100" marT="3810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b="0" cap="all" dirty="0">
                          <a:solidFill>
                            <a:srgbClr val="333333"/>
                          </a:solidFill>
                          <a:effectLst/>
                        </a:rPr>
                        <a:t>R-SQUARED</a:t>
                      </a:r>
                    </a:p>
                  </a:txBody>
                  <a:tcPr marL="38100" marR="38100" marT="3810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2070779"/>
                  </a:ext>
                </a:extLst>
              </a:tr>
              <a:tr h="579233"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>
                          <a:solidFill>
                            <a:srgbClr val="000000"/>
                          </a:solidFill>
                          <a:effectLst/>
                        </a:rPr>
                        <a:t>8</a:t>
                      </a:r>
                    </a:p>
                  </a:txBody>
                  <a:tcPr marL="38100" marR="38100" marT="22860" marB="2286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F2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>
                          <a:solidFill>
                            <a:srgbClr val="000000"/>
                          </a:solidFill>
                          <a:effectLst/>
                        </a:rPr>
                        <a:t>0.01108270</a:t>
                      </a:r>
                    </a:p>
                  </a:txBody>
                  <a:tcPr marL="38100" marR="38100" marT="22860" marB="2286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F2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8871254"/>
                  </a:ext>
                </a:extLst>
              </a:tr>
              <a:tr h="579233"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>
                          <a:solidFill>
                            <a:srgbClr val="000000"/>
                          </a:solidFill>
                          <a:effectLst/>
                        </a:rPr>
                        <a:t>16</a:t>
                      </a:r>
                    </a:p>
                  </a:txBody>
                  <a:tcPr marL="38100" marR="38100" marT="22860" marB="2286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D8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>
                          <a:solidFill>
                            <a:srgbClr val="000000"/>
                          </a:solidFill>
                          <a:effectLst/>
                        </a:rPr>
                        <a:t>0.01893237</a:t>
                      </a:r>
                    </a:p>
                  </a:txBody>
                  <a:tcPr marL="38100" marR="38100" marT="22860" marB="2286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FB2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9754489"/>
                  </a:ext>
                </a:extLst>
              </a:tr>
              <a:tr h="579233">
                <a:tc>
                  <a:txBody>
                    <a:bodyPr/>
                    <a:lstStyle/>
                    <a:p>
                      <a:pPr algn="ctr" fontAlgn="ctr"/>
                      <a:r>
                        <a:rPr lang="en-US">
                          <a:solidFill>
                            <a:srgbClr val="000000"/>
                          </a:solidFill>
                          <a:effectLst/>
                        </a:rPr>
                        <a:t>32</a:t>
                      </a:r>
                    </a:p>
                  </a:txBody>
                  <a:tcPr marL="38100" marR="38100" marT="22860" marB="2286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8A7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>
                          <a:solidFill>
                            <a:srgbClr val="FFFFFF"/>
                          </a:solidFill>
                          <a:effectLst/>
                        </a:rPr>
                        <a:t>0.02808492</a:t>
                      </a:r>
                    </a:p>
                  </a:txBody>
                  <a:tcPr marL="38100" marR="38100" marT="22860" marB="2286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78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6712941"/>
                  </a:ext>
                </a:extLst>
              </a:tr>
              <a:tr h="579233">
                <a:tc>
                  <a:txBody>
                    <a:bodyPr/>
                    <a:lstStyle/>
                    <a:p>
                      <a:pPr algn="ctr" fontAlgn="ctr"/>
                      <a:r>
                        <a:rPr lang="en-US">
                          <a:solidFill>
                            <a:srgbClr val="FFFFFF"/>
                          </a:solidFill>
                          <a:effectLst/>
                        </a:rPr>
                        <a:t>48</a:t>
                      </a:r>
                    </a:p>
                  </a:txBody>
                  <a:tcPr marL="38100" marR="38100" marT="22860" marB="2286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80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>
                          <a:solidFill>
                            <a:srgbClr val="FFFFFF"/>
                          </a:solidFill>
                          <a:effectLst/>
                        </a:rPr>
                        <a:t>0.03074370</a:t>
                      </a:r>
                    </a:p>
                  </a:txBody>
                  <a:tcPr marL="38100" marR="38100" marT="22860" marB="2286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6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6025607"/>
                  </a:ext>
                </a:extLst>
              </a:tr>
              <a:tr h="579233">
                <a:tc>
                  <a:txBody>
                    <a:bodyPr/>
                    <a:lstStyle/>
                    <a:p>
                      <a:pPr algn="ctr" fontAlgn="ctr"/>
                      <a:r>
                        <a:rPr lang="en-US">
                          <a:solidFill>
                            <a:srgbClr val="FFFFFF"/>
                          </a:solidFill>
                          <a:effectLst/>
                        </a:rPr>
                        <a:t>64</a:t>
                      </a:r>
                    </a:p>
                  </a:txBody>
                  <a:tcPr marL="38100" marR="38100" marT="22860" marB="2286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D47A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>
                          <a:solidFill>
                            <a:srgbClr val="FFFFFF"/>
                          </a:solidFill>
                          <a:effectLst/>
                        </a:rPr>
                        <a:t>0.03334604</a:t>
                      </a:r>
                    </a:p>
                  </a:txBody>
                  <a:tcPr marL="38100" marR="38100" marT="22860" marB="22860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D47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38029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88966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C3E623-C26A-4301-A11C-A27672290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FDED90-7981-4C71-B580-4EC6B843A4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Topic 5 has the highest coherence in this model</a:t>
            </a:r>
          </a:p>
          <a:p>
            <a:r>
              <a:rPr lang="en-US" dirty="0"/>
              <a:t>Topic 33 has the highest coherence in this model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7732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7E4C9-806F-4678-B563-EEECF3FB8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 Modeling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C48342-A9DE-4BB0-81EA-B2BDAD4BEB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32718"/>
            <a:ext cx="8229600" cy="3992563"/>
          </a:xfrm>
        </p:spPr>
        <p:txBody>
          <a:bodyPr/>
          <a:lstStyle/>
          <a:p>
            <a:r>
              <a:rPr lang="en-US" dirty="0"/>
              <a:t>ORS and O*NET tasks are classified</a:t>
            </a:r>
          </a:p>
          <a:p>
            <a:r>
              <a:rPr lang="en-US" dirty="0"/>
              <a:t>Optimal number of topics for this exercise?</a:t>
            </a:r>
          </a:p>
          <a:p>
            <a:pPr lvl="1"/>
            <a:r>
              <a:rPr lang="en-US" dirty="0"/>
              <a:t>Coherence vs Log likelihood vs R-Squared</a:t>
            </a:r>
          </a:p>
          <a:p>
            <a:r>
              <a:rPr lang="en-US" dirty="0"/>
              <a:t>The structure of the results</a:t>
            </a:r>
          </a:p>
          <a:p>
            <a:pPr lvl="1"/>
            <a:r>
              <a:rPr lang="en-US" dirty="0"/>
              <a:t>Are tasks following the Standard Occupation Classification(SOC)?</a:t>
            </a:r>
          </a:p>
          <a:p>
            <a:r>
              <a:rPr lang="en-US" dirty="0"/>
              <a:t>Still need to further explore other models for better results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0896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36B8C-EFD5-4232-9E7F-EE4B546C5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Team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AA5819-068B-4EF4-BC27-8ABD527A78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Nicole Nestoriak &amp; David Oh</a:t>
            </a:r>
          </a:p>
        </p:txBody>
      </p:sp>
    </p:spTree>
    <p:extLst>
      <p:ext uri="{BB962C8B-B14F-4D97-AF65-F5344CB8AC3E}">
        <p14:creationId xmlns:p14="http://schemas.microsoft.com/office/powerpoint/2010/main" val="26778573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4AF6FC35-6809-4A7E-AF79-F3D930B0A9A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359545" y="2503503"/>
            <a:ext cx="8229600" cy="3417903"/>
          </a:xfrm>
        </p:spPr>
        <p:txBody>
          <a:bodyPr/>
          <a:lstStyle/>
          <a:p>
            <a:r>
              <a:rPr lang="en-US" dirty="0"/>
              <a:t>Drake Gibson</a:t>
            </a:r>
          </a:p>
          <a:p>
            <a:r>
              <a:rPr lang="en-US" dirty="0"/>
              <a:t>Operations Research Analyst(Data Scientist)</a:t>
            </a:r>
          </a:p>
          <a:p>
            <a:r>
              <a:rPr lang="en-US" dirty="0"/>
              <a:t>Bureau of Labor Statistics</a:t>
            </a:r>
          </a:p>
          <a:p>
            <a:r>
              <a:rPr lang="en-US" dirty="0"/>
              <a:t>Gibson.Drake@bls.gov 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7115938-1079-48A2-984D-E33131AFF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Contact Information</a:t>
            </a:r>
          </a:p>
        </p:txBody>
      </p:sp>
    </p:spTree>
    <p:extLst>
      <p:ext uri="{BB962C8B-B14F-4D97-AF65-F5344CB8AC3E}">
        <p14:creationId xmlns:p14="http://schemas.microsoft.com/office/powerpoint/2010/main" val="38773141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FA0C01-9FC0-4F1A-A13C-73FEB1035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1F65ED-B081-4C7A-A8E1-8A4B53B3A3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O*NET and ORS background</a:t>
            </a:r>
          </a:p>
          <a:p>
            <a:r>
              <a:rPr lang="en-US" dirty="0"/>
              <a:t>Purpose of the project</a:t>
            </a:r>
          </a:p>
          <a:p>
            <a:r>
              <a:rPr lang="en-US" dirty="0"/>
              <a:t>Leveraging task data and methods</a:t>
            </a:r>
          </a:p>
          <a:p>
            <a:r>
              <a:rPr lang="en-US" dirty="0"/>
              <a:t>Topic Modeling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168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E53AB-9818-401A-82F9-B1C4E75FBB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44136"/>
            <a:ext cx="8229600" cy="804672"/>
          </a:xfrm>
        </p:spPr>
        <p:txBody>
          <a:bodyPr/>
          <a:lstStyle/>
          <a:p>
            <a:r>
              <a:rPr lang="en-US" dirty="0"/>
              <a:t>Occupational Information Network (O*NET)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1E5BE7-435F-43C4-A4C3-51D49EBDE6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nation's primary source of occupational information</a:t>
            </a:r>
          </a:p>
          <a:p>
            <a:r>
              <a:rPr lang="en-US" dirty="0"/>
              <a:t>Highlights changes in workforce</a:t>
            </a:r>
          </a:p>
          <a:p>
            <a:r>
              <a:rPr lang="en-US" dirty="0"/>
              <a:t>Helps people find the training needed for jobs</a:t>
            </a:r>
          </a:p>
          <a:p>
            <a:r>
              <a:rPr lang="en-US" dirty="0"/>
              <a:t>Generalized Work Activities (GWA) classify workers’ tasks in the data source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6089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1C71B-0078-4557-8B51-18155330F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804672"/>
          </a:xfrm>
        </p:spPr>
        <p:txBody>
          <a:bodyPr/>
          <a:lstStyle/>
          <a:p>
            <a:r>
              <a:rPr lang="en-US" dirty="0"/>
              <a:t>Occupational Requirements Survey (ORS)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6E57F2-5B48-4441-A11F-8648427455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Establishment survey collected on behalf of the Social Security Administration (SSA)</a:t>
            </a:r>
          </a:p>
          <a:p>
            <a:r>
              <a:rPr lang="en-US" dirty="0"/>
              <a:t>ORS supports adjudication of SSA’s disability program </a:t>
            </a:r>
          </a:p>
          <a:p>
            <a:r>
              <a:rPr lang="en-US" dirty="0"/>
              <a:t>Captures the requirements for a job like:</a:t>
            </a:r>
          </a:p>
          <a:p>
            <a:pPr lvl="1"/>
            <a:r>
              <a:rPr lang="en-US" dirty="0"/>
              <a:t>Physical Demands</a:t>
            </a:r>
          </a:p>
          <a:p>
            <a:pPr lvl="1"/>
            <a:r>
              <a:rPr lang="en-US" dirty="0"/>
              <a:t>Environmental Conditions </a:t>
            </a:r>
          </a:p>
          <a:p>
            <a:r>
              <a:rPr lang="en-US" dirty="0"/>
              <a:t>Captures minimally structured task data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75396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B41AB-F784-48D3-AE06-306E6D6F5B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Purpose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5FEA7D-086E-40FF-A6A5-D2B97FEB2E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Why?</a:t>
            </a:r>
          </a:p>
          <a:p>
            <a:pPr lvl="1"/>
            <a:r>
              <a:rPr lang="en-US" dirty="0"/>
              <a:t>Publish ORS task data</a:t>
            </a:r>
          </a:p>
          <a:p>
            <a:r>
              <a:rPr lang="en-US" dirty="0"/>
              <a:t>How?</a:t>
            </a:r>
          </a:p>
          <a:p>
            <a:pPr lvl="1"/>
            <a:r>
              <a:rPr lang="en-US" dirty="0"/>
              <a:t>Using O*NET as a taxonomy, we may be able to classify and structure ORS task data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272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131C7-360C-4271-872E-FF0AD2AF6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ORS Task List Classification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BE3A17-DD83-497C-B2EA-1E3F1062A7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Topic Modeling</a:t>
            </a:r>
          </a:p>
          <a:p>
            <a:pPr lvl="1"/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Type of statistical model for discovering the abstract “topics” that occur in a collection of documents (Li, Susan. 2018. Topic Modeling and Latent Dirichlet Allocation (LDA) in Python.)</a:t>
            </a:r>
          </a:p>
          <a:p>
            <a:pPr lvl="1"/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“is a method for unsupervised classification of such documents, similar to clustering on numeric data, which finds natural groups of items even when we’re not sure what we’re looking for.”(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Silge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Julia and David Robinson. 2021.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 Mining with R: A Tidy Approach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lvl="1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5454535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BF31E-4B05-42AD-93A9-C69A504EFE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ORS Task List Classification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873BB7-770B-48D5-B1EF-271A00BE9D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Topic Modeling</a:t>
            </a:r>
          </a:p>
          <a:p>
            <a:pPr lvl="1"/>
            <a:r>
              <a:rPr lang="en-US" dirty="0"/>
              <a:t>Latent Dirichlet Allocation (LDA)</a:t>
            </a:r>
          </a:p>
          <a:p>
            <a:pPr lvl="2"/>
            <a:r>
              <a:rPr lang="en-US" dirty="0"/>
              <a:t>Each task falls into a topic</a:t>
            </a:r>
          </a:p>
          <a:p>
            <a:pPr lvl="2"/>
            <a:r>
              <a:rPr lang="en-US" dirty="0"/>
              <a:t>Each word in each task falls into a topic</a:t>
            </a:r>
          </a:p>
          <a:p>
            <a:pPr lvl="1"/>
            <a:r>
              <a:rPr lang="en-US" dirty="0"/>
              <a:t>Topic models for both ORS and O*NET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62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6BB64-3AFB-41CF-A293-A0AAB5AC2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ORS Task List Classification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DB243F-3C6D-40AB-A40D-2D90756790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344" y="1592231"/>
            <a:ext cx="8229600" cy="3992563"/>
          </a:xfrm>
        </p:spPr>
        <p:txBody>
          <a:bodyPr/>
          <a:lstStyle/>
          <a:p>
            <a:r>
              <a:rPr lang="en-US" dirty="0"/>
              <a:t>Models were built with 8, 16, 32, 48 and 64 topics</a:t>
            </a:r>
          </a:p>
          <a:p>
            <a:r>
              <a:rPr lang="en-US" dirty="0"/>
              <a:t>Models with common words and verbs with O*NET were also built</a:t>
            </a:r>
          </a:p>
          <a:p>
            <a:r>
              <a:rPr lang="en-US" dirty="0"/>
              <a:t>Currently, working on evaluating results for final suggestion</a:t>
            </a:r>
          </a:p>
          <a:p>
            <a:pPr marL="91440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6989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BB2BE-22E0-4D75-838C-99E0B33E4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O*NET Topic Modeling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D0404F-4F5A-4A06-8E9D-12F7821963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First, a 4-topic model is used to compare log likelihoods for each topic in the model</a:t>
            </a:r>
          </a:p>
          <a:p>
            <a:r>
              <a:rPr lang="en-US" dirty="0"/>
              <a:t>Compared common words in tasks between topics in O*NET and ORS</a:t>
            </a:r>
          </a:p>
          <a:p>
            <a:r>
              <a:rPr lang="en-US" dirty="0"/>
              <a:t>Compared common verbs in tasks between topics in O*NET and ORS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668063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S-Brand_core-standard-slides.potx" id="{B48101DD-A604-4E13-B4E6-7E6FF3A616E1}" vid="{F0218404-5B4E-4DCC-B1B3-DD86C7BB0E6A}"/>
    </a:ext>
  </a:extLst>
</a:theme>
</file>

<file path=ppt/theme/theme2.xml><?xml version="1.0" encoding="utf-8"?>
<a:theme xmlns:a="http://schemas.openxmlformats.org/drawingml/2006/main" name="BLS Trendline Content Slide">
  <a:themeElements>
    <a:clrScheme name="Custom 1">
      <a:dk1>
        <a:srgbClr val="002060"/>
      </a:dk1>
      <a:lt1>
        <a:sysClr val="window" lastClr="FFFFFF"/>
      </a:lt1>
      <a:dk2>
        <a:srgbClr val="002060"/>
      </a:dk2>
      <a:lt2>
        <a:srgbClr val="FFFFFF"/>
      </a:lt2>
      <a:accent1>
        <a:srgbClr val="3E3F67"/>
      </a:accent1>
      <a:accent2>
        <a:srgbClr val="FFC000"/>
      </a:accent2>
      <a:accent3>
        <a:srgbClr val="C00000"/>
      </a:accent3>
      <a:accent4>
        <a:srgbClr val="00B0F0"/>
      </a:accent4>
      <a:accent5>
        <a:srgbClr val="92D050"/>
      </a:accent5>
      <a:accent6>
        <a:srgbClr val="244448"/>
      </a:accent6>
      <a:hlink>
        <a:srgbClr val="00B0F0"/>
      </a:hlink>
      <a:folHlink>
        <a:srgbClr val="00B0F0"/>
      </a:folHlink>
    </a:clrScheme>
    <a:fontScheme name="BLS Font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 marL="0" marR="0" indent="0" algn="ctr" defTabSz="914400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Tahoma" pitchFamily="34" charset="0"/>
            <a:ea typeface="+mj-ea"/>
            <a:cs typeface="Tahoma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LS-Brand_core-standard-slides.potx" id="{B48101DD-A604-4E13-B4E6-7E6FF3A616E1}" vid="{A84D5705-D793-47EE-B444-DB1A83C73CF7}"/>
    </a:ext>
  </a:extLst>
</a:theme>
</file>

<file path=ppt/theme/theme3.xml><?xml version="1.0" encoding="utf-8"?>
<a:theme xmlns:a="http://schemas.openxmlformats.org/drawingml/2006/main" name="Contact Information">
  <a:themeElements>
    <a:clrScheme name="Custom 4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FFFF"/>
      </a:hlink>
      <a:folHlink>
        <a:srgbClr val="FFFFFF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S-Brand_core-standard-slides.potx" id="{B48101DD-A604-4E13-B4E6-7E6FF3A616E1}" vid="{2FFE4CEF-C9F4-408E-A3EA-E08457239999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793E60EE5AA1E4BBA8142A60CF9C24C" ma:contentTypeVersion="8" ma:contentTypeDescription="Create a new document." ma:contentTypeScope="" ma:versionID="aacee097d0c44779ba5da69b57c74864">
  <xsd:schema xmlns:xsd="http://www.w3.org/2001/XMLSchema" xmlns:xs="http://www.w3.org/2001/XMLSchema" xmlns:p="http://schemas.microsoft.com/office/2006/metadata/properties" xmlns:ns2="74c02881-bf64-4091-b1ad-3dde5d51a3eb" targetNamespace="http://schemas.microsoft.com/office/2006/metadata/properties" ma:root="true" ma:fieldsID="d0ccb6ecbaed90ff40453a5fbe20b43e" ns2:_="">
    <xsd:import namespace="74c02881-bf64-4091-b1ad-3dde5d51a3eb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c02881-bf64-4091-b1ad-3dde5d51a3eb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4c02881-bf64-4091-b1ad-3dde5d51a3eb">VV5RPZHVQ5C3-1135177033-159</_dlc_DocId>
    <_dlc_DocIdUrl xmlns="74c02881-bf64-4091-b1ad-3dde5d51a3eb">
      <Url>http://ocwc.cfsp.bls.gov/ocwc_resources/associate_commissioner's_corner/_layouts/15/DocIdRedir.aspx?ID=VV5RPZHVQ5C3-1135177033-159</Url>
      <Description>VV5RPZHVQ5C3-1135177033-159</Description>
    </_dlc_DocIdUrl>
  </documentManagement>
</p:properties>
</file>

<file path=customXml/itemProps1.xml><?xml version="1.0" encoding="utf-8"?>
<ds:datastoreItem xmlns:ds="http://schemas.openxmlformats.org/officeDocument/2006/customXml" ds:itemID="{92A55674-5921-4DDE-9665-51ED1074CD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4c02881-bf64-4091-b1ad-3dde5d51a3e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FFD8E8C-3663-46F8-992F-4BA2A813CCD7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7E83B073-968F-4C65-B40E-970214F537B5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314AD25B-9E86-4936-8632-7C3372D6DA65}">
  <ds:schemaRefs>
    <ds:schemaRef ds:uri="http://purl.org/dc/terms/"/>
    <ds:schemaRef ds:uri="http://schemas.microsoft.com/office/2006/documentManagement/types"/>
    <ds:schemaRef ds:uri="http://schemas.microsoft.com/office/2006/metadata/properties"/>
    <ds:schemaRef ds:uri="http://purl.org/dc/elements/1.1/"/>
    <ds:schemaRef ds:uri="74c02881-bf64-4091-b1ad-3dde5d51a3eb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BLS_Brand_core_standard_slides (1)</Template>
  <TotalTime>16035</TotalTime>
  <Words>511</Words>
  <Application>Microsoft Office PowerPoint</Application>
  <PresentationFormat>On-screen Show (4:3)</PresentationFormat>
  <Paragraphs>94</Paragraphs>
  <Slides>14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Arial</vt:lpstr>
      <vt:lpstr>Calibri</vt:lpstr>
      <vt:lpstr>Century Gothic</vt:lpstr>
      <vt:lpstr>Tahoma</vt:lpstr>
      <vt:lpstr>Wingdings</vt:lpstr>
      <vt:lpstr>Wingdings 3</vt:lpstr>
      <vt:lpstr>Custom Design</vt:lpstr>
      <vt:lpstr>BLS Trendline Content Slide</vt:lpstr>
      <vt:lpstr>Contact Information</vt:lpstr>
      <vt:lpstr>ORS Task List Classification - Topic Modeling </vt:lpstr>
      <vt:lpstr>Outline</vt:lpstr>
      <vt:lpstr>Occupational Information Network (O*NET)</vt:lpstr>
      <vt:lpstr>Occupational Requirements Survey (ORS)</vt:lpstr>
      <vt:lpstr>Purpose</vt:lpstr>
      <vt:lpstr>ORS Task List Classification</vt:lpstr>
      <vt:lpstr>ORS Task List Classification</vt:lpstr>
      <vt:lpstr>ORS Task List Classification</vt:lpstr>
      <vt:lpstr>O*NET Topic Modeling</vt:lpstr>
      <vt:lpstr>O*NET Topic Modeling Results</vt:lpstr>
      <vt:lpstr>PowerPoint Presentation</vt:lpstr>
      <vt:lpstr>Topic Modeling Analysis</vt:lpstr>
      <vt:lpstr>The Team</vt:lpstr>
      <vt:lpstr>Contact Information</vt:lpstr>
    </vt:vector>
  </TitlesOfParts>
  <Company>Bureau of Labor Statistics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Gibson, Drake - BLS</dc:creator>
  <cp:lastModifiedBy>Gibson, Drake - BLS</cp:lastModifiedBy>
  <cp:revision>29</cp:revision>
  <dcterms:created xsi:type="dcterms:W3CDTF">2021-09-22T22:13:33Z</dcterms:created>
  <dcterms:modified xsi:type="dcterms:W3CDTF">2022-04-06T13:17:37Z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0x010100B793E60EE5AA1E4BBA8142A60CF9C24C</vt:lpwstr>
  </property>
  <property fmtid="{D5CDD505-2E9C-101B-9397-08002B2CF9AE}" pid="3" name="_dlc_DocIdItemGuid">
    <vt:lpwstr>f0299a06-35bf-4022-b3a9-5293cd13d9e9</vt:lpwstr>
  </property>
</Properties>
</file>