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2" r:id="rId5"/>
    <p:sldMasterId id="2147483719" r:id="rId6"/>
  </p:sldMasterIdLst>
  <p:notesMasterIdLst>
    <p:notesMasterId r:id="rId24"/>
  </p:notesMasterIdLst>
  <p:handoutMasterIdLst>
    <p:handoutMasterId r:id="rId25"/>
  </p:handoutMasterIdLst>
  <p:sldIdLst>
    <p:sldId id="282" r:id="rId7"/>
    <p:sldId id="362" r:id="rId8"/>
    <p:sldId id="367" r:id="rId9"/>
    <p:sldId id="363" r:id="rId10"/>
    <p:sldId id="274" r:id="rId11"/>
    <p:sldId id="378" r:id="rId12"/>
    <p:sldId id="379" r:id="rId13"/>
    <p:sldId id="365" r:id="rId14"/>
    <p:sldId id="380" r:id="rId15"/>
    <p:sldId id="368" r:id="rId16"/>
    <p:sldId id="370" r:id="rId17"/>
    <p:sldId id="371" r:id="rId18"/>
    <p:sldId id="372" r:id="rId19"/>
    <p:sldId id="373" r:id="rId20"/>
    <p:sldId id="375" r:id="rId21"/>
    <p:sldId id="376" r:id="rId22"/>
    <p:sldId id="377" r:id="rId23"/>
  </p:sldIdLst>
  <p:sldSz cx="12192000" cy="6858000"/>
  <p:notesSz cx="7010400" cy="92964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4D0408-558E-4B95-AED2-E3EC45CBC9B5}">
          <p14:sldIdLst>
            <p14:sldId id="282"/>
            <p14:sldId id="362"/>
            <p14:sldId id="367"/>
            <p14:sldId id="363"/>
            <p14:sldId id="274"/>
            <p14:sldId id="378"/>
            <p14:sldId id="379"/>
            <p14:sldId id="365"/>
            <p14:sldId id="380"/>
          </p14:sldIdLst>
        </p14:section>
        <p14:section name="Demo backup slides" id="{250B1C40-9A15-4659-A290-AFC017D27475}">
          <p14:sldIdLst>
            <p14:sldId id="368"/>
            <p14:sldId id="370"/>
            <p14:sldId id="371"/>
            <p14:sldId id="372"/>
            <p14:sldId id="373"/>
            <p14:sldId id="375"/>
            <p14:sldId id="376"/>
            <p14:sldId id="37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mons, Amanda (OST)" initials="LA(" lastIdx="3" clrIdx="0">
    <p:extLst>
      <p:ext uri="{19B8F6BF-5375-455C-9EA6-DF929625EA0E}">
        <p15:presenceInfo xmlns:p15="http://schemas.microsoft.com/office/powerpoint/2012/main" userId="S::amanda.lemons@ad.dot.gov::f3b59f54-59e1-4e32-b58c-1bbc0e50d9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FF00"/>
    <a:srgbClr val="0080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3CA772-9D2C-45C0-BB6F-D87AC48B960E}" v="5" dt="2022-04-06T03:58:12.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48" autoAdjust="0"/>
  </p:normalViewPr>
  <p:slideViewPr>
    <p:cSldViewPr snapToGrid="0">
      <p:cViewPr varScale="1">
        <p:scale>
          <a:sx n="65" d="100"/>
          <a:sy n="65" d="100"/>
        </p:scale>
        <p:origin x="1330"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 Smart" userId="e7cd369e-7887-4566-baa3-1dc074f3ea1f" providerId="ADAL" clId="{D93CA772-9D2C-45C0-BB6F-D87AC48B960E}"/>
    <pc:docChg chg="custSel modSld replTag">
      <pc:chgData name="Francis Smart" userId="e7cd369e-7887-4566-baa3-1dc074f3ea1f" providerId="ADAL" clId="{D93CA772-9D2C-45C0-BB6F-D87AC48B960E}" dt="2022-04-06T03:58:36.620" v="853" actId="20577"/>
      <pc:docMkLst>
        <pc:docMk/>
      </pc:docMkLst>
      <pc:sldChg chg="modNotesTx">
        <pc:chgData name="Francis Smart" userId="e7cd369e-7887-4566-baa3-1dc074f3ea1f" providerId="ADAL" clId="{D93CA772-9D2C-45C0-BB6F-D87AC48B960E}" dt="2022-03-31T20:25:33.598" v="783" actId="20577"/>
        <pc:sldMkLst>
          <pc:docMk/>
          <pc:sldMk cId="2079541716" sldId="362"/>
        </pc:sldMkLst>
      </pc:sldChg>
      <pc:sldChg chg="modSp mod">
        <pc:chgData name="Francis Smart" userId="e7cd369e-7887-4566-baa3-1dc074f3ea1f" providerId="ADAL" clId="{D93CA772-9D2C-45C0-BB6F-D87AC48B960E}" dt="2022-03-31T22:01:12.440" v="817" actId="20577"/>
        <pc:sldMkLst>
          <pc:docMk/>
          <pc:sldMk cId="209151783" sldId="365"/>
        </pc:sldMkLst>
        <pc:spChg chg="mod">
          <ac:chgData name="Francis Smart" userId="e7cd369e-7887-4566-baa3-1dc074f3ea1f" providerId="ADAL" clId="{D93CA772-9D2C-45C0-BB6F-D87AC48B960E}" dt="2022-03-31T22:01:12.440" v="817" actId="20577"/>
          <ac:spMkLst>
            <pc:docMk/>
            <pc:sldMk cId="209151783" sldId="365"/>
            <ac:spMk id="3" creationId="{8B5CAEE6-C346-4D84-8A76-468998E3B8B1}"/>
          </ac:spMkLst>
        </pc:spChg>
      </pc:sldChg>
      <pc:sldChg chg="modSp mod">
        <pc:chgData name="Francis Smart" userId="e7cd369e-7887-4566-baa3-1dc074f3ea1f" providerId="ADAL" clId="{D93CA772-9D2C-45C0-BB6F-D87AC48B960E}" dt="2022-04-06T03:56:08.049" v="825" actId="115"/>
        <pc:sldMkLst>
          <pc:docMk/>
          <pc:sldMk cId="4087151511" sldId="367"/>
        </pc:sldMkLst>
        <pc:spChg chg="mod">
          <ac:chgData name="Francis Smart" userId="e7cd369e-7887-4566-baa3-1dc074f3ea1f" providerId="ADAL" clId="{D93CA772-9D2C-45C0-BB6F-D87AC48B960E}" dt="2022-04-06T03:56:08.049" v="825" actId="115"/>
          <ac:spMkLst>
            <pc:docMk/>
            <pc:sldMk cId="4087151511" sldId="367"/>
            <ac:spMk id="3" creationId="{5754E46D-F751-4C3F-97C3-03CAAD29FF0E}"/>
          </ac:spMkLst>
        </pc:spChg>
      </pc:sldChg>
      <pc:sldChg chg="modNotesTx">
        <pc:chgData name="Francis Smart" userId="e7cd369e-7887-4566-baa3-1dc074f3ea1f" providerId="ADAL" clId="{D93CA772-9D2C-45C0-BB6F-D87AC48B960E}" dt="2022-03-31T21:07:51.657" v="809" actId="20577"/>
        <pc:sldMkLst>
          <pc:docMk/>
          <pc:sldMk cId="2530047008" sldId="378"/>
        </pc:sldMkLst>
      </pc:sldChg>
      <pc:sldChg chg="modSp mod">
        <pc:chgData name="Francis Smart" userId="e7cd369e-7887-4566-baa3-1dc074f3ea1f" providerId="ADAL" clId="{D93CA772-9D2C-45C0-BB6F-D87AC48B960E}" dt="2022-04-06T03:58:36.620" v="853" actId="20577"/>
        <pc:sldMkLst>
          <pc:docMk/>
          <pc:sldMk cId="2908936062" sldId="379"/>
        </pc:sldMkLst>
        <pc:spChg chg="mod">
          <ac:chgData name="Francis Smart" userId="e7cd369e-7887-4566-baa3-1dc074f3ea1f" providerId="ADAL" clId="{D93CA772-9D2C-45C0-BB6F-D87AC48B960E}" dt="2022-04-06T03:56:57.712" v="842" actId="20577"/>
          <ac:spMkLst>
            <pc:docMk/>
            <pc:sldMk cId="2908936062" sldId="379"/>
            <ac:spMk id="5" creationId="{4F19937E-FD20-465B-845A-C545919A3BA4}"/>
          </ac:spMkLst>
        </pc:spChg>
        <pc:graphicFrameChg chg="mod modGraphic">
          <ac:chgData name="Francis Smart" userId="e7cd369e-7887-4566-baa3-1dc074f3ea1f" providerId="ADAL" clId="{D93CA772-9D2C-45C0-BB6F-D87AC48B960E}" dt="2022-04-06T03:58:36.620" v="853" actId="20577"/>
          <ac:graphicFrameMkLst>
            <pc:docMk/>
            <pc:sldMk cId="2908936062" sldId="379"/>
            <ac:graphicFrameMk id="11" creationId="{AE0815FA-DAC7-4BE7-96B3-54D215D0C15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138"/>
          </a:xfrm>
          <a:prstGeom prst="rect">
            <a:avLst/>
          </a:prstGeom>
        </p:spPr>
        <p:txBody>
          <a:bodyPr vert="horz" lIns="91395" tIns="45697" rIns="91395" bIns="45697" rtlCol="0"/>
          <a:lstStyle>
            <a:lvl1pPr algn="l">
              <a:defRPr sz="1200"/>
            </a:lvl1pPr>
          </a:lstStyle>
          <a:p>
            <a:endParaRPr lang="en-US"/>
          </a:p>
        </p:txBody>
      </p:sp>
      <p:sp>
        <p:nvSpPr>
          <p:cNvPr id="3" name="Date Placeholder 2"/>
          <p:cNvSpPr>
            <a:spLocks noGrp="1"/>
          </p:cNvSpPr>
          <p:nvPr>
            <p:ph type="dt" sz="quarter" idx="1"/>
          </p:nvPr>
        </p:nvSpPr>
        <p:spPr>
          <a:xfrm>
            <a:off x="3970341" y="0"/>
            <a:ext cx="3038475" cy="465138"/>
          </a:xfrm>
          <a:prstGeom prst="rect">
            <a:avLst/>
          </a:prstGeom>
        </p:spPr>
        <p:txBody>
          <a:bodyPr vert="horz" lIns="91395" tIns="45697" rIns="91395" bIns="45697" rtlCol="0"/>
          <a:lstStyle>
            <a:lvl1pPr algn="r">
              <a:defRPr sz="1200"/>
            </a:lvl1pPr>
          </a:lstStyle>
          <a:p>
            <a:fld id="{533BFED4-D747-4629-B8B8-89DA826920D1}" type="datetimeFigureOut">
              <a:rPr lang="en-US" smtClean="0"/>
              <a:t>4/5/2022</a:t>
            </a:fld>
            <a:endParaRPr lang="en-US"/>
          </a:p>
        </p:txBody>
      </p:sp>
      <p:sp>
        <p:nvSpPr>
          <p:cNvPr id="4" name="Footer Placeholder 3"/>
          <p:cNvSpPr>
            <a:spLocks noGrp="1"/>
          </p:cNvSpPr>
          <p:nvPr>
            <p:ph type="ftr" sz="quarter" idx="2"/>
          </p:nvPr>
        </p:nvSpPr>
        <p:spPr>
          <a:xfrm>
            <a:off x="1" y="8829675"/>
            <a:ext cx="3038475" cy="465138"/>
          </a:xfrm>
          <a:prstGeom prst="rect">
            <a:avLst/>
          </a:prstGeom>
        </p:spPr>
        <p:txBody>
          <a:bodyPr vert="horz" lIns="91395" tIns="45697" rIns="91395" bIns="45697"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5"/>
            <a:ext cx="3038475" cy="465138"/>
          </a:xfrm>
          <a:prstGeom prst="rect">
            <a:avLst/>
          </a:prstGeom>
        </p:spPr>
        <p:txBody>
          <a:bodyPr vert="horz" lIns="91395" tIns="45697" rIns="91395" bIns="45697" rtlCol="0" anchor="b"/>
          <a:lstStyle>
            <a:lvl1pPr algn="r">
              <a:defRPr sz="1200"/>
            </a:lvl1pPr>
          </a:lstStyle>
          <a:p>
            <a:fld id="{2C0786DA-5783-4AC6-8571-2E3F6B74DF24}" type="slidenum">
              <a:rPr lang="en-US" smtClean="0"/>
              <a:t>‹#›</a:t>
            </a:fld>
            <a:endParaRPr lang="en-US"/>
          </a:p>
        </p:txBody>
      </p:sp>
    </p:spTree>
    <p:extLst>
      <p:ext uri="{BB962C8B-B14F-4D97-AF65-F5344CB8AC3E}">
        <p14:creationId xmlns:p14="http://schemas.microsoft.com/office/powerpoint/2010/main" val="2384631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840" cy="464820"/>
          </a:xfrm>
          <a:prstGeom prst="rect">
            <a:avLst/>
          </a:prstGeom>
        </p:spPr>
        <p:txBody>
          <a:bodyPr vert="horz" lIns="93132" tIns="46566" rIns="93132" bIns="46566" rtlCol="0"/>
          <a:lstStyle>
            <a:lvl1pPr algn="l">
              <a:defRPr sz="1200"/>
            </a:lvl1pPr>
          </a:lstStyle>
          <a:p>
            <a:endParaRPr lang="en-US"/>
          </a:p>
        </p:txBody>
      </p:sp>
      <p:sp>
        <p:nvSpPr>
          <p:cNvPr id="3" name="Date Placeholder 2"/>
          <p:cNvSpPr>
            <a:spLocks noGrp="1"/>
          </p:cNvSpPr>
          <p:nvPr>
            <p:ph type="dt" idx="1"/>
          </p:nvPr>
        </p:nvSpPr>
        <p:spPr>
          <a:xfrm>
            <a:off x="3970940" y="0"/>
            <a:ext cx="3037840" cy="464820"/>
          </a:xfrm>
          <a:prstGeom prst="rect">
            <a:avLst/>
          </a:prstGeom>
        </p:spPr>
        <p:txBody>
          <a:bodyPr vert="horz" lIns="93132" tIns="46566" rIns="93132" bIns="46566" rtlCol="0"/>
          <a:lstStyle>
            <a:lvl1pPr algn="r">
              <a:defRPr sz="1200"/>
            </a:lvl1pPr>
          </a:lstStyle>
          <a:p>
            <a:fld id="{D8E0BC38-09EC-4E93-BF5A-87BED6EFBFBF}" type="datetimeFigureOut">
              <a:rPr lang="en-US" smtClean="0"/>
              <a:t>4/5/2022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2" tIns="46566" rIns="93132" bIns="4656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32" tIns="46566" rIns="93132" bIns="4656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7"/>
            <a:ext cx="3037840" cy="464820"/>
          </a:xfrm>
          <a:prstGeom prst="rect">
            <a:avLst/>
          </a:prstGeom>
        </p:spPr>
        <p:txBody>
          <a:bodyPr vert="horz" lIns="93132" tIns="46566" rIns="93132" bIns="46566"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7"/>
            <a:ext cx="3037840" cy="464820"/>
          </a:xfrm>
          <a:prstGeom prst="rect">
            <a:avLst/>
          </a:prstGeom>
        </p:spPr>
        <p:txBody>
          <a:bodyPr vert="horz" lIns="93132" tIns="46566" rIns="93132" bIns="46566" rtlCol="0" anchor="b"/>
          <a:lstStyle>
            <a:lvl1pPr algn="r">
              <a:defRPr sz="1200"/>
            </a:lvl1pPr>
          </a:lstStyle>
          <a:p>
            <a:fld id="{E38F025D-073B-466B-8858-5F7077094210}" type="slidenum">
              <a:rPr lang="en-US" smtClean="0"/>
              <a:t>‹#›</a:t>
            </a:fld>
            <a:endParaRPr lang="en-US"/>
          </a:p>
        </p:txBody>
      </p:sp>
    </p:spTree>
    <p:extLst>
      <p:ext uri="{BB962C8B-B14F-4D97-AF65-F5344CB8AC3E}">
        <p14:creationId xmlns:p14="http://schemas.microsoft.com/office/powerpoint/2010/main" val="4172282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A4942C6-2980-4954-AAFB-25085DAA96D2}"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793271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Tx/>
              <a:buNone/>
            </a:pPr>
            <a:r>
              <a:rPr lang="en-US" dirty="0"/>
              <a:t>Existing Tools</a:t>
            </a:r>
          </a:p>
          <a:p>
            <a:pPr marL="171450" indent="-171450">
              <a:buFontTx/>
              <a:buChar char="-"/>
            </a:pPr>
            <a:r>
              <a:rPr lang="en-US" dirty="0"/>
              <a:t>Existing tools limited: single dates with consistent formatting, not date ranges</a:t>
            </a:r>
          </a:p>
          <a:p>
            <a:pPr marL="171450" indent="-171450">
              <a:buFontTx/>
              <a:buChar char="-"/>
            </a:pPr>
            <a:r>
              <a:rPr lang="en-US" dirty="0"/>
              <a:t>Existing tools don’t provide methods of extracting embedded dates</a:t>
            </a:r>
          </a:p>
          <a:p>
            <a:pPr marL="171450" indent="-171450">
              <a:buFontTx/>
              <a:buChar char="-"/>
            </a:pPr>
            <a:r>
              <a:rPr lang="en-US" dirty="0"/>
              <a:t>Need for simultaneous interpretation of single dates and date ranges</a:t>
            </a:r>
          </a:p>
          <a:p>
            <a:pPr marL="171450" indent="-171450">
              <a:buFontTx/>
              <a:buChar char="-"/>
            </a:pPr>
            <a:endParaRPr lang="en-US" dirty="0"/>
          </a:p>
          <a:p>
            <a:r>
              <a:rPr lang="en-US" dirty="0"/>
              <a:t>Specific Need/Application: BTS</a:t>
            </a:r>
          </a:p>
          <a:p>
            <a:pPr marL="171450" indent="-171450">
              <a:buFontTx/>
              <a:buChar char="-"/>
            </a:pPr>
            <a:r>
              <a:rPr lang="en-US" dirty="0"/>
              <a:t>We received weekly activity logs</a:t>
            </a:r>
          </a:p>
          <a:p>
            <a:pPr marL="171450" indent="-171450">
              <a:buFontTx/>
              <a:buChar char="-"/>
            </a:pPr>
            <a:r>
              <a:rPr lang="en-US" dirty="0"/>
              <a:t>Needed to convert logs to daily logs</a:t>
            </a:r>
          </a:p>
          <a:p>
            <a:pPr marL="171450" indent="-171450">
              <a:buFontTx/>
              <a:buChar char="-"/>
            </a:pPr>
            <a:r>
              <a:rPr lang="en-US" dirty="0"/>
              <a:t>Daily information parsed into daily format is more granulated allowing for move uses of the data</a:t>
            </a:r>
          </a:p>
          <a:p>
            <a:pPr marL="171450" indent="-171450">
              <a:buFontTx/>
              <a:buChar char="-"/>
            </a:pPr>
            <a:endParaRPr lang="en-US" dirty="0"/>
          </a:p>
          <a:p>
            <a:pPr marL="0" indent="0">
              <a:buFontTx/>
              <a:buNone/>
            </a:pPr>
            <a:r>
              <a:rPr lang="en-US" dirty="0"/>
              <a:t>Broader Impact</a:t>
            </a:r>
          </a:p>
          <a:p>
            <a:pPr marL="0" indent="0">
              <a:buFontTx/>
              <a:buNone/>
            </a:pPr>
            <a:r>
              <a:rPr lang="en-US" dirty="0"/>
              <a:t>- Federal Statistical agencies routinely use additional sources to enhance survey data. These additional sources may contain </a:t>
            </a:r>
          </a:p>
        </p:txBody>
      </p:sp>
      <p:sp>
        <p:nvSpPr>
          <p:cNvPr id="4" name="Slide Number Placeholder 3"/>
          <p:cNvSpPr>
            <a:spLocks noGrp="1"/>
          </p:cNvSpPr>
          <p:nvPr>
            <p:ph type="sldNum" sz="quarter" idx="10"/>
          </p:nvPr>
        </p:nvSpPr>
        <p:spPr/>
        <p:txBody>
          <a:bodyPr/>
          <a:lstStyle/>
          <a:p>
            <a:fld id="{E38F025D-073B-466B-8858-5F7077094210}" type="slidenum">
              <a:rPr lang="en-US" smtClean="0"/>
              <a:t>2</a:t>
            </a:fld>
            <a:endParaRPr lang="en-US"/>
          </a:p>
        </p:txBody>
      </p:sp>
    </p:spTree>
    <p:extLst>
      <p:ext uri="{BB962C8B-B14F-4D97-AF65-F5344CB8AC3E}">
        <p14:creationId xmlns:p14="http://schemas.microsoft.com/office/powerpoint/2010/main" val="56126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F025D-073B-466B-8858-5F7077094210}" type="slidenum">
              <a:rPr lang="en-US" smtClean="0"/>
              <a:t>3</a:t>
            </a:fld>
            <a:endParaRPr lang="en-US"/>
          </a:p>
        </p:txBody>
      </p:sp>
    </p:spTree>
    <p:extLst>
      <p:ext uri="{BB962C8B-B14F-4D97-AF65-F5344CB8AC3E}">
        <p14:creationId xmlns:p14="http://schemas.microsoft.com/office/powerpoint/2010/main" val="134353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Point out the score for perfectly formatted dates is 5.</a:t>
            </a:r>
          </a:p>
        </p:txBody>
      </p:sp>
      <p:sp>
        <p:nvSpPr>
          <p:cNvPr id="4" name="Slide Number Placeholder 3"/>
          <p:cNvSpPr>
            <a:spLocks noGrp="1"/>
          </p:cNvSpPr>
          <p:nvPr>
            <p:ph type="sldNum" sz="quarter" idx="5"/>
          </p:nvPr>
        </p:nvSpPr>
        <p:spPr/>
        <p:txBody>
          <a:bodyPr/>
          <a:lstStyle/>
          <a:p>
            <a:fld id="{E38F025D-073B-466B-8858-5F7077094210}" type="slidenum">
              <a:rPr lang="en-US" smtClean="0"/>
              <a:t>4</a:t>
            </a:fld>
            <a:endParaRPr lang="en-US"/>
          </a:p>
        </p:txBody>
      </p:sp>
    </p:spTree>
    <p:extLst>
      <p:ext uri="{BB962C8B-B14F-4D97-AF65-F5344CB8AC3E}">
        <p14:creationId xmlns:p14="http://schemas.microsoft.com/office/powerpoint/2010/main" val="856719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two nested loops – outer range, inner - singleton</a:t>
            </a:r>
          </a:p>
        </p:txBody>
      </p:sp>
      <p:sp>
        <p:nvSpPr>
          <p:cNvPr id="4" name="Slide Number Placeholder 3"/>
          <p:cNvSpPr>
            <a:spLocks noGrp="1"/>
          </p:cNvSpPr>
          <p:nvPr>
            <p:ph type="sldNum" sz="quarter" idx="5"/>
          </p:nvPr>
        </p:nvSpPr>
        <p:spPr/>
        <p:txBody>
          <a:bodyPr/>
          <a:lstStyle/>
          <a:p>
            <a:fld id="{E38F025D-073B-466B-8858-5F7077094210}" type="slidenum">
              <a:rPr lang="en-US" smtClean="0"/>
              <a:t>5</a:t>
            </a:fld>
            <a:endParaRPr lang="en-US"/>
          </a:p>
        </p:txBody>
      </p:sp>
    </p:spTree>
    <p:extLst>
      <p:ext uri="{BB962C8B-B14F-4D97-AF65-F5344CB8AC3E}">
        <p14:creationId xmlns:p14="http://schemas.microsoft.com/office/powerpoint/2010/main" val="220537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looking for unambiguous dates, sequentially ordered, covering the entire expected range,</a:t>
            </a:r>
          </a:p>
        </p:txBody>
      </p:sp>
      <p:sp>
        <p:nvSpPr>
          <p:cNvPr id="4" name="Slide Number Placeholder 3"/>
          <p:cNvSpPr>
            <a:spLocks noGrp="1"/>
          </p:cNvSpPr>
          <p:nvPr>
            <p:ph type="sldNum" sz="quarter" idx="5"/>
          </p:nvPr>
        </p:nvSpPr>
        <p:spPr/>
        <p:txBody>
          <a:bodyPr/>
          <a:lstStyle/>
          <a:p>
            <a:fld id="{E38F025D-073B-466B-8858-5F7077094210}" type="slidenum">
              <a:rPr lang="en-US" smtClean="0"/>
              <a:t>6</a:t>
            </a:fld>
            <a:endParaRPr lang="en-US"/>
          </a:p>
        </p:txBody>
      </p:sp>
    </p:spTree>
    <p:extLst>
      <p:ext uri="{BB962C8B-B14F-4D97-AF65-F5344CB8AC3E}">
        <p14:creationId xmlns:p14="http://schemas.microsoft.com/office/powerpoint/2010/main" val="4211702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make the tool available to everyone including other federal agencies.</a:t>
            </a:r>
          </a:p>
        </p:txBody>
      </p:sp>
      <p:sp>
        <p:nvSpPr>
          <p:cNvPr id="4" name="Slide Number Placeholder 3"/>
          <p:cNvSpPr>
            <a:spLocks noGrp="1"/>
          </p:cNvSpPr>
          <p:nvPr>
            <p:ph type="sldNum" sz="quarter" idx="5"/>
          </p:nvPr>
        </p:nvSpPr>
        <p:spPr/>
        <p:txBody>
          <a:bodyPr/>
          <a:lstStyle/>
          <a:p>
            <a:fld id="{E38F025D-073B-466B-8858-5F7077094210}" type="slidenum">
              <a:rPr lang="en-US" smtClean="0"/>
              <a:t>8</a:t>
            </a:fld>
            <a:endParaRPr lang="en-US"/>
          </a:p>
        </p:txBody>
      </p:sp>
    </p:spTree>
    <p:extLst>
      <p:ext uri="{BB962C8B-B14F-4D97-AF65-F5344CB8AC3E}">
        <p14:creationId xmlns:p14="http://schemas.microsoft.com/office/powerpoint/2010/main" val="2590564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1730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4197392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2043915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05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6609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0950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639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6671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41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7816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5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cxnSp>
        <p:nvCxnSpPr>
          <p:cNvPr id="7" name="Straight Connector 6">
            <a:extLst>
              <a:ext uri="{FF2B5EF4-FFF2-40B4-BE49-F238E27FC236}">
                <a16:creationId xmlns:a16="http://schemas.microsoft.com/office/drawing/2014/main" id="{BE6B7DCB-7717-44C4-A0CA-357F2FC59286}"/>
              </a:ext>
            </a:extLst>
          </p:cNvPr>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1132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884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206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5210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585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50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8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802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06500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8028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21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1782142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90745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900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65463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CDCA99-005F-43F9-B816-A449110734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0793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cxnSp>
        <p:nvCxnSpPr>
          <p:cNvPr id="8" name="Straight Connector 7">
            <a:extLst>
              <a:ext uri="{FF2B5EF4-FFF2-40B4-BE49-F238E27FC236}">
                <a16:creationId xmlns:a16="http://schemas.microsoft.com/office/drawing/2014/main" id="{26D54A34-7276-4DD6-87D2-311EA09CE32A}"/>
              </a:ext>
            </a:extLst>
          </p:cNvPr>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2747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cxnSp>
        <p:nvCxnSpPr>
          <p:cNvPr id="10" name="Straight Connector 9">
            <a:extLst>
              <a:ext uri="{FF2B5EF4-FFF2-40B4-BE49-F238E27FC236}">
                <a16:creationId xmlns:a16="http://schemas.microsoft.com/office/drawing/2014/main" id="{AB56E1F1-3D5B-4FE6-902A-6D94745D1E63}"/>
              </a:ext>
            </a:extLst>
          </p:cNvPr>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799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cxnSp>
        <p:nvCxnSpPr>
          <p:cNvPr id="6" name="Straight Connector 5">
            <a:extLst>
              <a:ext uri="{FF2B5EF4-FFF2-40B4-BE49-F238E27FC236}">
                <a16:creationId xmlns:a16="http://schemas.microsoft.com/office/drawing/2014/main" id="{3A6D65F3-3CE5-49F4-B1BE-D246EA8C97F8}"/>
              </a:ext>
            </a:extLst>
          </p:cNvPr>
          <p:cNvCxnSpPr/>
          <p:nvPr userDrawn="1"/>
        </p:nvCxnSpPr>
        <p:spPr>
          <a:xfrm>
            <a:off x="609600" y="12192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9482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174304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2722208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93CDCA99-005F-43F9-B816-A449110734F7}" type="slidenum">
              <a:rPr lang="en-US" smtClean="0"/>
              <a:t>‹#›</a:t>
            </a:fld>
            <a:endParaRPr lang="en-US"/>
          </a:p>
        </p:txBody>
      </p:sp>
    </p:spTree>
    <p:extLst>
      <p:ext uri="{BB962C8B-B14F-4D97-AF65-F5344CB8AC3E}">
        <p14:creationId xmlns:p14="http://schemas.microsoft.com/office/powerpoint/2010/main" val="169443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e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em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1D57AC1-CE0B-4690-964C-7DD35F9DB99B}"/>
              </a:ext>
            </a:extLst>
          </p:cNvPr>
          <p:cNvGraphicFramePr>
            <a:graphicFrameLocks noChangeAspect="1"/>
          </p:cNvGraphicFramePr>
          <p:nvPr userDrawn="1">
            <p:custDataLst>
              <p:tags r:id="rId13"/>
            </p:custDataLst>
            <p:extLst>
              <p:ext uri="{D42A27DB-BD31-4B8C-83A1-F6EECF244321}">
                <p14:modId xmlns:p14="http://schemas.microsoft.com/office/powerpoint/2010/main" val="24121494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7" name="Object 6" hidden="1">
                        <a:extLst>
                          <a:ext uri="{FF2B5EF4-FFF2-40B4-BE49-F238E27FC236}">
                            <a16:creationId xmlns:a16="http://schemas.microsoft.com/office/drawing/2014/main" id="{81D57AC1-CE0B-4690-964C-7DD35F9DB99B}"/>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49624" y="286327"/>
            <a:ext cx="10972800" cy="93286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447812"/>
            <a:ext cx="10972800" cy="467835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2</a:t>
            </a:r>
          </a:p>
        </p:txBody>
      </p:sp>
      <p:pic>
        <p:nvPicPr>
          <p:cNvPr id="11" name="Picture 10">
            <a:extLst>
              <a:ext uri="{FF2B5EF4-FFF2-40B4-BE49-F238E27FC236}">
                <a16:creationId xmlns:a16="http://schemas.microsoft.com/office/drawing/2014/main" id="{BB7B2C1D-894B-40D8-896F-67BDF991CD1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28601" y="6256835"/>
            <a:ext cx="1219200" cy="462509"/>
          </a:xfrm>
          <a:prstGeom prst="rect">
            <a:avLst/>
          </a:prstGeom>
        </p:spPr>
      </p:pic>
    </p:spTree>
    <p:extLst>
      <p:ext uri="{BB962C8B-B14F-4D97-AF65-F5344CB8AC3E}">
        <p14:creationId xmlns:p14="http://schemas.microsoft.com/office/powerpoint/2010/main" val="3252383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E86F19D5-7A67-4342-BD94-4967521C1C8A}"/>
              </a:ext>
            </a:extLst>
          </p:cNvPr>
          <p:cNvGraphicFramePr>
            <a:graphicFrameLocks noChangeAspect="1"/>
          </p:cNvGraphicFramePr>
          <p:nvPr userDrawn="1">
            <p:custDataLst>
              <p:tags r:id="rId13"/>
            </p:custDataLst>
            <p:extLst>
              <p:ext uri="{D42A27DB-BD31-4B8C-83A1-F6EECF244321}">
                <p14:modId xmlns:p14="http://schemas.microsoft.com/office/powerpoint/2010/main" val="3145217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2" name="Object 1" hidden="1">
                        <a:extLst>
                          <a:ext uri="{FF2B5EF4-FFF2-40B4-BE49-F238E27FC236}">
                            <a16:creationId xmlns:a16="http://schemas.microsoft.com/office/drawing/2014/main" id="{E86F19D5-7A67-4342-BD94-4967521C1C8A}"/>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6D324B-3EA8-4B20-AFDA-6242F6057422}" type="slidenum">
              <a:rPr lang="en-US" smtClean="0">
                <a:solidFill>
                  <a:prstClr val="black">
                    <a:tint val="75000"/>
                  </a:prstClr>
                </a:solidFill>
              </a:rPr>
              <a:pPr/>
              <a:t>‹#›</a:t>
            </a:fld>
            <a:endParaRPr lang="en-US">
              <a:solidFill>
                <a:prstClr val="black">
                  <a:tint val="75000"/>
                </a:prstClr>
              </a:solidFill>
            </a:endParaRPr>
          </a:p>
        </p:txBody>
      </p:sp>
      <p:pic>
        <p:nvPicPr>
          <p:cNvPr id="8" name="Picture 7">
            <a:extLst>
              <a:ext uri="{FF2B5EF4-FFF2-40B4-BE49-F238E27FC236}">
                <a16:creationId xmlns:a16="http://schemas.microsoft.com/office/drawing/2014/main" id="{0855A5B6-341D-49BE-AB35-3F517A9E173A}"/>
              </a:ext>
            </a:extLst>
          </p:cNvPr>
          <p:cNvPicPr>
            <a:picLocks noChangeAspect="1"/>
          </p:cNvPicPr>
          <p:nvPr userDrawn="1"/>
        </p:nvPicPr>
        <p:blipFill>
          <a:blip r:embed="rId16" cstate="print">
            <a:extLst>
              <a:ext uri="{28A0092B-C50C-407E-A947-70E740481C1C}">
                <a14:useLocalDpi xmlns:a14="http://schemas.microsoft.com/office/drawing/2010/main" val="0"/>
              </a:ext>
            </a:extLst>
          </a:blip>
          <a:srcRect/>
          <a:stretch/>
        </p:blipFill>
        <p:spPr>
          <a:xfrm>
            <a:off x="2" y="0"/>
            <a:ext cx="12191995" cy="828021"/>
          </a:xfrm>
          <a:prstGeom prst="rect">
            <a:avLst/>
          </a:prstGeom>
        </p:spPr>
      </p:pic>
    </p:spTree>
    <p:extLst>
      <p:ext uri="{BB962C8B-B14F-4D97-AF65-F5344CB8AC3E}">
        <p14:creationId xmlns:p14="http://schemas.microsoft.com/office/powerpoint/2010/main" val="5342515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3F42FB65-F407-44D3-B213-A9B84A2B2FEE}"/>
              </a:ext>
            </a:extLst>
          </p:cNvPr>
          <p:cNvGraphicFramePr>
            <a:graphicFrameLocks noChangeAspect="1"/>
          </p:cNvGraphicFramePr>
          <p:nvPr userDrawn="1">
            <p:custDataLst>
              <p:tags r:id="rId13"/>
            </p:custDataLst>
            <p:extLst>
              <p:ext uri="{D42A27DB-BD31-4B8C-83A1-F6EECF244321}">
                <p14:modId xmlns:p14="http://schemas.microsoft.com/office/powerpoint/2010/main" val="2383245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60" imgH="360" progId="TCLayout.ActiveDocument.1">
                  <p:embed/>
                </p:oleObj>
              </mc:Choice>
              <mc:Fallback>
                <p:oleObj name="think-cell Slide" r:id="rId14" imgW="360" imgH="360" progId="TCLayout.ActiveDocument.1">
                  <p:embed/>
                  <p:pic>
                    <p:nvPicPr>
                      <p:cNvPr id="10" name="Object 9" hidden="1">
                        <a:extLst>
                          <a:ext uri="{FF2B5EF4-FFF2-40B4-BE49-F238E27FC236}">
                            <a16:creationId xmlns:a16="http://schemas.microsoft.com/office/drawing/2014/main" id="{3F42FB65-F407-44D3-B213-A9B84A2B2FE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49624" y="28632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solidFill>
                  <a:prstClr val="black">
                    <a:tint val="75000"/>
                  </a:prstClr>
                </a:solidFill>
              </a:rPr>
              <a:t>2</a:t>
            </a:r>
          </a:p>
        </p:txBody>
      </p:sp>
      <p:pic>
        <p:nvPicPr>
          <p:cNvPr id="7" name="Picture 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964709" y="6192984"/>
            <a:ext cx="1775915" cy="586743"/>
          </a:xfrm>
          <a:prstGeom prst="rect">
            <a:avLst/>
          </a:prstGeom>
        </p:spPr>
      </p:pic>
      <p:cxnSp>
        <p:nvCxnSpPr>
          <p:cNvPr id="9" name="Straight Connector 8"/>
          <p:cNvCxnSpPr/>
          <p:nvPr/>
        </p:nvCxnSpPr>
        <p:spPr>
          <a:xfrm>
            <a:off x="609600" y="1447800"/>
            <a:ext cx="10972800" cy="0"/>
          </a:xfrm>
          <a:prstGeom prst="line">
            <a:avLst/>
          </a:prstGeom>
          <a:ln w="25400" cmpd="sng">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55880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image" Target="../media/image1.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8.pn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9.png"/><Relationship Id="rId4" Type="http://schemas.openxmlformats.org/officeDocument/2006/relationships/image" Target="../media/image1.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0.png"/><Relationship Id="rId4" Type="http://schemas.openxmlformats.org/officeDocument/2006/relationships/image" Target="../media/image1.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1.png"/><Relationship Id="rId4" Type="http://schemas.openxmlformats.org/officeDocument/2006/relationships/image" Target="../media/image1.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hyperlink" Target="https://github.com/EconometricsBySimulation/BlockDates.j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hyperlink" Target="mailto:Amanda.Lemons@dot.gov"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mailto:Allison.Fischman@dot.gov" TargetMode="External"/><Relationship Id="rId5" Type="http://schemas.openxmlformats.org/officeDocument/2006/relationships/hyperlink" Target="mailto:Fsmart@censeoconsulting.com" TargetMode="External"/><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C2236E-0653-4419-9119-E78F1DEE21A8}"/>
              </a:ext>
            </a:extLst>
          </p:cNvPr>
          <p:cNvSpPr>
            <a:spLocks noGrp="1"/>
          </p:cNvSpPr>
          <p:nvPr>
            <p:ph type="ctrTitle"/>
          </p:nvPr>
        </p:nvSpPr>
        <p:spPr/>
        <p:txBody>
          <a:bodyPr/>
          <a:lstStyle/>
          <a:p>
            <a:r>
              <a:rPr lang="en-US" dirty="0" err="1"/>
              <a:t>BlockDates</a:t>
            </a:r>
            <a:r>
              <a:rPr lang="en-US" dirty="0"/>
              <a:t>: A Context-Aware Fuzzy Date Matching Solution</a:t>
            </a:r>
          </a:p>
        </p:txBody>
      </p:sp>
      <p:sp>
        <p:nvSpPr>
          <p:cNvPr id="4" name="Subtitle 2">
            <a:extLst>
              <a:ext uri="{FF2B5EF4-FFF2-40B4-BE49-F238E27FC236}">
                <a16:creationId xmlns:a16="http://schemas.microsoft.com/office/drawing/2014/main" id="{CB519F6F-E0D3-49A1-A9D7-73BBC38905EC}"/>
              </a:ext>
            </a:extLst>
          </p:cNvPr>
          <p:cNvSpPr>
            <a:spLocks noGrp="1"/>
          </p:cNvSpPr>
          <p:nvPr>
            <p:ph type="subTitle" idx="1"/>
          </p:nvPr>
        </p:nvSpPr>
        <p:spPr/>
        <p:txBody>
          <a:bodyPr>
            <a:normAutofit fontScale="70000" lnSpcReduction="20000"/>
          </a:bodyPr>
          <a:lstStyle/>
          <a:p>
            <a:pPr>
              <a:spcBef>
                <a:spcPts val="0"/>
              </a:spcBef>
            </a:pPr>
            <a:r>
              <a:rPr lang="en-US" sz="2400" b="1" dirty="0"/>
              <a:t>Francis Smart, </a:t>
            </a:r>
            <a:r>
              <a:rPr lang="en-US" sz="2400" b="1" dirty="0" err="1"/>
              <a:t>Censeo</a:t>
            </a:r>
            <a:r>
              <a:rPr lang="en-US" sz="2400" b="1" dirty="0"/>
              <a:t> Consulting Group (formerly Bureau of Transportation Statistics)</a:t>
            </a:r>
          </a:p>
          <a:p>
            <a:pPr>
              <a:spcBef>
                <a:spcPts val="0"/>
              </a:spcBef>
            </a:pPr>
            <a:r>
              <a:rPr lang="en-US" sz="2400" dirty="0"/>
              <a:t>Amanda Lemons, Bureau of Transportation Statistics</a:t>
            </a:r>
          </a:p>
          <a:p>
            <a:pPr>
              <a:spcBef>
                <a:spcPts val="0"/>
              </a:spcBef>
            </a:pPr>
            <a:r>
              <a:rPr lang="en-US" sz="2400" dirty="0"/>
              <a:t>Allison </a:t>
            </a:r>
            <a:r>
              <a:rPr lang="en-US" sz="2400" dirty="0" err="1"/>
              <a:t>Fischman</a:t>
            </a:r>
            <a:r>
              <a:rPr lang="en-US" sz="2400" dirty="0"/>
              <a:t>, Bureau of Transportation Statistics</a:t>
            </a:r>
          </a:p>
          <a:p>
            <a:pPr>
              <a:spcBef>
                <a:spcPts val="0"/>
              </a:spcBef>
            </a:pPr>
            <a:endParaRPr lang="en-US" sz="2400" dirty="0"/>
          </a:p>
          <a:p>
            <a:pPr>
              <a:spcBef>
                <a:spcPts val="0"/>
              </a:spcBef>
            </a:pPr>
            <a:r>
              <a:rPr lang="en-US" sz="2400" dirty="0"/>
              <a:t>FedCASIC</a:t>
            </a:r>
          </a:p>
          <a:p>
            <a:pPr>
              <a:spcBef>
                <a:spcPts val="0"/>
              </a:spcBef>
            </a:pPr>
            <a:r>
              <a:rPr lang="en-US" sz="2400" dirty="0"/>
              <a:t>Session- Data Science Applications: Classification</a:t>
            </a:r>
          </a:p>
          <a:p>
            <a:pPr>
              <a:spcBef>
                <a:spcPts val="0"/>
              </a:spcBef>
            </a:pPr>
            <a:r>
              <a:rPr lang="en-US" sz="2400" dirty="0"/>
              <a:t>April 6, 2022</a:t>
            </a:r>
          </a:p>
        </p:txBody>
      </p:sp>
    </p:spTree>
    <p:extLst>
      <p:ext uri="{BB962C8B-B14F-4D97-AF65-F5344CB8AC3E}">
        <p14:creationId xmlns:p14="http://schemas.microsoft.com/office/powerpoint/2010/main" val="1924848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D4A7FEE-56C9-4D48-932C-84EF2959D49B}"/>
              </a:ext>
            </a:extLst>
          </p:cNvPr>
          <p:cNvSpPr>
            <a:spLocks noGrp="1"/>
          </p:cNvSpPr>
          <p:nvPr>
            <p:ph type="ctrTitle"/>
          </p:nvPr>
        </p:nvSpPr>
        <p:spPr/>
        <p:txBody>
          <a:bodyPr/>
          <a:lstStyle/>
          <a:p>
            <a:r>
              <a:rPr lang="en-US" dirty="0"/>
              <a:t>Demo Backup Slides</a:t>
            </a:r>
          </a:p>
        </p:txBody>
      </p:sp>
      <p:sp>
        <p:nvSpPr>
          <p:cNvPr id="4" name="Slide Number Placeholder 3">
            <a:extLst>
              <a:ext uri="{FF2B5EF4-FFF2-40B4-BE49-F238E27FC236}">
                <a16:creationId xmlns:a16="http://schemas.microsoft.com/office/drawing/2014/main" id="{B2F8C47A-58F7-43FA-8EFF-817A01AFFED8}"/>
              </a:ext>
            </a:extLst>
          </p:cNvPr>
          <p:cNvSpPr>
            <a:spLocks noGrp="1"/>
          </p:cNvSpPr>
          <p:nvPr>
            <p:ph type="sldNum" sz="quarter" idx="12"/>
          </p:nvPr>
        </p:nvSpPr>
        <p:spPr/>
        <p:txBody>
          <a:bodyPr/>
          <a:lstStyle/>
          <a:p>
            <a:fld id="{93CDCA99-005F-43F9-B816-A449110734F7}" type="slidenum">
              <a:rPr lang="en-US" smtClean="0"/>
              <a:t>10</a:t>
            </a:fld>
            <a:endParaRPr lang="en-US"/>
          </a:p>
        </p:txBody>
      </p:sp>
    </p:spTree>
    <p:extLst>
      <p:ext uri="{BB962C8B-B14F-4D97-AF65-F5344CB8AC3E}">
        <p14:creationId xmlns:p14="http://schemas.microsoft.com/office/powerpoint/2010/main" val="278416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8561B05-E150-4523-972C-CE0D0FAA8C67}"/>
              </a:ext>
            </a:extLst>
          </p:cNvPr>
          <p:cNvGraphicFramePr>
            <a:graphicFrameLocks noChangeAspect="1"/>
          </p:cNvGraphicFramePr>
          <p:nvPr>
            <p:custDataLst>
              <p:tags r:id="rId1"/>
            </p:custDataLst>
            <p:extLst>
              <p:ext uri="{D42A27DB-BD31-4B8C-83A1-F6EECF244321}">
                <p14:modId xmlns:p14="http://schemas.microsoft.com/office/powerpoint/2010/main" val="21401660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1" name="Object 10" hidden="1">
                        <a:extLst>
                          <a:ext uri="{FF2B5EF4-FFF2-40B4-BE49-F238E27FC236}">
                            <a16:creationId xmlns:a16="http://schemas.microsoft.com/office/drawing/2014/main" id="{98561B05-E150-4523-972C-CE0D0FAA8C6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96C1D5F-8699-480D-9B2A-B9767D16EB1A}"/>
              </a:ext>
            </a:extLst>
          </p:cNvPr>
          <p:cNvSpPr>
            <a:spLocks noGrp="1"/>
          </p:cNvSpPr>
          <p:nvPr>
            <p:ph type="title"/>
          </p:nvPr>
        </p:nvSpPr>
        <p:spPr/>
        <p:txBody>
          <a:bodyPr vert="horz"/>
          <a:lstStyle/>
          <a:p>
            <a:r>
              <a:rPr lang="en-US" dirty="0"/>
              <a:t>Demo Data</a:t>
            </a:r>
            <a:r>
              <a:rPr lang="en-US" dirty="0">
                <a:solidFill>
                  <a:schemeClr val="accent2"/>
                </a:solidFill>
              </a:rPr>
              <a:t> </a:t>
            </a:r>
            <a:r>
              <a:rPr lang="en-US" dirty="0"/>
              <a:t>- Input</a:t>
            </a:r>
          </a:p>
        </p:txBody>
      </p:sp>
      <p:pic>
        <p:nvPicPr>
          <p:cNvPr id="9" name="Content Placeholder 8">
            <a:extLst>
              <a:ext uri="{FF2B5EF4-FFF2-40B4-BE49-F238E27FC236}">
                <a16:creationId xmlns:a16="http://schemas.microsoft.com/office/drawing/2014/main" id="{36DDCDD3-438A-4896-B967-2225CFF84585}"/>
              </a:ext>
            </a:extLst>
          </p:cNvPr>
          <p:cNvPicPr>
            <a:picLocks noGrp="1" noChangeAspect="1"/>
          </p:cNvPicPr>
          <p:nvPr>
            <p:ph idx="1"/>
          </p:nvPr>
        </p:nvPicPr>
        <p:blipFill rotWithShape="1">
          <a:blip r:embed="rId5"/>
          <a:srcRect l="231" r="34114" b="20630"/>
          <a:stretch/>
        </p:blipFill>
        <p:spPr>
          <a:xfrm>
            <a:off x="782424" y="1287382"/>
            <a:ext cx="10646635" cy="5037218"/>
          </a:xfrm>
          <a:prstGeom prst="rect">
            <a:avLst/>
          </a:prstGeom>
          <a:ln>
            <a:noFill/>
          </a:ln>
          <a:effectLst/>
        </p:spPr>
      </p:pic>
    </p:spTree>
    <p:extLst>
      <p:ext uri="{BB962C8B-B14F-4D97-AF65-F5344CB8AC3E}">
        <p14:creationId xmlns:p14="http://schemas.microsoft.com/office/powerpoint/2010/main" val="162194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790B8FF-0310-420C-ACE6-462130936628}"/>
              </a:ext>
            </a:extLst>
          </p:cNvPr>
          <p:cNvGraphicFramePr>
            <a:graphicFrameLocks noChangeAspect="1"/>
          </p:cNvGraphicFramePr>
          <p:nvPr>
            <p:custDataLst>
              <p:tags r:id="rId1"/>
            </p:custDataLst>
            <p:extLst>
              <p:ext uri="{D42A27DB-BD31-4B8C-83A1-F6EECF244321}">
                <p14:modId xmlns:p14="http://schemas.microsoft.com/office/powerpoint/2010/main" val="8980558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a:extLst>
                          <a:ext uri="{FF2B5EF4-FFF2-40B4-BE49-F238E27FC236}">
                            <a16:creationId xmlns:a16="http://schemas.microsoft.com/office/drawing/2014/main" id="{6790B8FF-0310-420C-ACE6-4621309366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D12C7EF-2537-4295-8795-E7ADC9B52A34}"/>
              </a:ext>
            </a:extLst>
          </p:cNvPr>
          <p:cNvSpPr>
            <a:spLocks noGrp="1"/>
          </p:cNvSpPr>
          <p:nvPr>
            <p:ph type="title"/>
          </p:nvPr>
        </p:nvSpPr>
        <p:spPr/>
        <p:txBody>
          <a:bodyPr vert="horz"/>
          <a:lstStyle/>
          <a:p>
            <a:r>
              <a:rPr lang="en-US" dirty="0"/>
              <a:t>Read Data into Julia (</a:t>
            </a:r>
            <a:r>
              <a:rPr lang="en-US" dirty="0" err="1"/>
              <a:t>Jupyter</a:t>
            </a:r>
            <a:r>
              <a:rPr lang="en-US" dirty="0"/>
              <a:t> Notebook) </a:t>
            </a:r>
          </a:p>
        </p:txBody>
      </p:sp>
      <p:pic>
        <p:nvPicPr>
          <p:cNvPr id="11" name="Content Placeholder 10">
            <a:extLst>
              <a:ext uri="{FF2B5EF4-FFF2-40B4-BE49-F238E27FC236}">
                <a16:creationId xmlns:a16="http://schemas.microsoft.com/office/drawing/2014/main" id="{26F249F4-925F-496D-A454-1D0A044E4C91}"/>
              </a:ext>
            </a:extLst>
          </p:cNvPr>
          <p:cNvPicPr>
            <a:picLocks noGrp="1" noChangeAspect="1"/>
          </p:cNvPicPr>
          <p:nvPr>
            <p:ph idx="1"/>
          </p:nvPr>
        </p:nvPicPr>
        <p:blipFill rotWithShape="1">
          <a:blip r:embed="rId5"/>
          <a:srcRect b="4115"/>
          <a:stretch/>
        </p:blipFill>
        <p:spPr>
          <a:xfrm>
            <a:off x="425335" y="1362075"/>
            <a:ext cx="11341329" cy="4867275"/>
          </a:xfrm>
        </p:spPr>
      </p:pic>
    </p:spTree>
    <p:extLst>
      <p:ext uri="{BB962C8B-B14F-4D97-AF65-F5344CB8AC3E}">
        <p14:creationId xmlns:p14="http://schemas.microsoft.com/office/powerpoint/2010/main" val="3065369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B6D0CA-39A7-42E3-ACB2-E80D3470AFFB}"/>
              </a:ext>
            </a:extLst>
          </p:cNvPr>
          <p:cNvGraphicFramePr>
            <a:graphicFrameLocks noChangeAspect="1"/>
          </p:cNvGraphicFramePr>
          <p:nvPr>
            <p:custDataLst>
              <p:tags r:id="rId1"/>
            </p:custDataLst>
            <p:extLst>
              <p:ext uri="{D42A27DB-BD31-4B8C-83A1-F6EECF244321}">
                <p14:modId xmlns:p14="http://schemas.microsoft.com/office/powerpoint/2010/main" val="24494047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BEB6D0CA-39A7-42E3-ACB2-E80D3470AF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674482-B218-4A16-9DD3-0BBB41AEEEB5}"/>
              </a:ext>
            </a:extLst>
          </p:cNvPr>
          <p:cNvSpPr>
            <a:spLocks noGrp="1"/>
          </p:cNvSpPr>
          <p:nvPr>
            <p:ph type="title"/>
          </p:nvPr>
        </p:nvSpPr>
        <p:spPr/>
        <p:txBody>
          <a:bodyPr vert="horz"/>
          <a:lstStyle/>
          <a:p>
            <a:r>
              <a:rPr lang="en-US" dirty="0"/>
              <a:t>Convert String Dates to Dates</a:t>
            </a:r>
          </a:p>
        </p:txBody>
      </p:sp>
      <p:pic>
        <p:nvPicPr>
          <p:cNvPr id="7" name="Content Placeholder 6">
            <a:extLst>
              <a:ext uri="{FF2B5EF4-FFF2-40B4-BE49-F238E27FC236}">
                <a16:creationId xmlns:a16="http://schemas.microsoft.com/office/drawing/2014/main" id="{A57DEF42-4404-46E6-AD81-0087451E0445}"/>
              </a:ext>
            </a:extLst>
          </p:cNvPr>
          <p:cNvPicPr>
            <a:picLocks noGrp="1" noChangeAspect="1"/>
          </p:cNvPicPr>
          <p:nvPr>
            <p:ph idx="1"/>
          </p:nvPr>
        </p:nvPicPr>
        <p:blipFill rotWithShape="1">
          <a:blip r:embed="rId5"/>
          <a:srcRect b="3857"/>
          <a:stretch/>
        </p:blipFill>
        <p:spPr>
          <a:xfrm>
            <a:off x="520445" y="1304925"/>
            <a:ext cx="11151109" cy="4991100"/>
          </a:xfrm>
        </p:spPr>
      </p:pic>
    </p:spTree>
    <p:extLst>
      <p:ext uri="{BB962C8B-B14F-4D97-AF65-F5344CB8AC3E}">
        <p14:creationId xmlns:p14="http://schemas.microsoft.com/office/powerpoint/2010/main" val="3907658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EB6D0CA-39A7-42E3-ACB2-E80D3470AFFB}"/>
              </a:ext>
            </a:extLst>
          </p:cNvPr>
          <p:cNvGraphicFramePr>
            <a:graphicFrameLocks noChangeAspect="1"/>
          </p:cNvGraphicFramePr>
          <p:nvPr>
            <p:custDataLst>
              <p:tags r:id="rId1"/>
            </p:custDataLst>
            <p:extLst>
              <p:ext uri="{D42A27DB-BD31-4B8C-83A1-F6EECF244321}">
                <p14:modId xmlns:p14="http://schemas.microsoft.com/office/powerpoint/2010/main" val="728563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BEB6D0CA-39A7-42E3-ACB2-E80D3470AF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9674482-B218-4A16-9DD3-0BBB41AEEEB5}"/>
              </a:ext>
            </a:extLst>
          </p:cNvPr>
          <p:cNvSpPr>
            <a:spLocks noGrp="1"/>
          </p:cNvSpPr>
          <p:nvPr>
            <p:ph type="title"/>
          </p:nvPr>
        </p:nvSpPr>
        <p:spPr/>
        <p:txBody>
          <a:bodyPr vert="horz">
            <a:normAutofit/>
          </a:bodyPr>
          <a:lstStyle/>
          <a:p>
            <a:r>
              <a:rPr lang="en-US" dirty="0"/>
              <a:t>Apply to Each Text Block and Append</a:t>
            </a:r>
          </a:p>
        </p:txBody>
      </p:sp>
      <p:pic>
        <p:nvPicPr>
          <p:cNvPr id="12" name="Content Placeholder 11">
            <a:extLst>
              <a:ext uri="{FF2B5EF4-FFF2-40B4-BE49-F238E27FC236}">
                <a16:creationId xmlns:a16="http://schemas.microsoft.com/office/drawing/2014/main" id="{E4C296B0-7CF8-4B44-883C-506845143D66}"/>
              </a:ext>
            </a:extLst>
          </p:cNvPr>
          <p:cNvPicPr>
            <a:picLocks noGrp="1" noChangeAspect="1"/>
          </p:cNvPicPr>
          <p:nvPr>
            <p:ph idx="1"/>
          </p:nvPr>
        </p:nvPicPr>
        <p:blipFill rotWithShape="1">
          <a:blip r:embed="rId5"/>
          <a:srcRect b="8732"/>
          <a:stretch/>
        </p:blipFill>
        <p:spPr>
          <a:xfrm>
            <a:off x="485359" y="1302661"/>
            <a:ext cx="11335166" cy="4983839"/>
          </a:xfrm>
        </p:spPr>
      </p:pic>
    </p:spTree>
    <p:extLst>
      <p:ext uri="{BB962C8B-B14F-4D97-AF65-F5344CB8AC3E}">
        <p14:creationId xmlns:p14="http://schemas.microsoft.com/office/powerpoint/2010/main" val="1852857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EE06AC0-7307-416F-909E-8EDA9BF45DCF}"/>
              </a:ext>
            </a:extLst>
          </p:cNvPr>
          <p:cNvGraphicFramePr>
            <a:graphicFrameLocks noChangeAspect="1"/>
          </p:cNvGraphicFramePr>
          <p:nvPr>
            <p:custDataLst>
              <p:tags r:id="rId1"/>
            </p:custDataLst>
            <p:extLst>
              <p:ext uri="{D42A27DB-BD31-4B8C-83A1-F6EECF244321}">
                <p14:modId xmlns:p14="http://schemas.microsoft.com/office/powerpoint/2010/main" val="2767535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0EE06AC0-7307-416F-909E-8EDA9BF45D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5A0CAE1A-AD28-427E-B2EB-6A07DFB23223}"/>
              </a:ext>
            </a:extLst>
          </p:cNvPr>
          <p:cNvSpPr>
            <a:spLocks noGrp="1"/>
          </p:cNvSpPr>
          <p:nvPr>
            <p:ph type="title"/>
          </p:nvPr>
        </p:nvSpPr>
        <p:spPr/>
        <p:txBody>
          <a:bodyPr vert="horz"/>
          <a:lstStyle/>
          <a:p>
            <a:r>
              <a:rPr lang="en-US" dirty="0"/>
              <a:t>Snapshot of Results (1)</a:t>
            </a:r>
          </a:p>
        </p:txBody>
      </p:sp>
      <p:pic>
        <p:nvPicPr>
          <p:cNvPr id="5" name="Content Placeholder 4">
            <a:extLst>
              <a:ext uri="{FF2B5EF4-FFF2-40B4-BE49-F238E27FC236}">
                <a16:creationId xmlns:a16="http://schemas.microsoft.com/office/drawing/2014/main" id="{0682D09F-510A-4397-80BE-50EFEB48F011}"/>
              </a:ext>
            </a:extLst>
          </p:cNvPr>
          <p:cNvPicPr>
            <a:picLocks noGrp="1" noChangeAspect="1"/>
          </p:cNvPicPr>
          <p:nvPr>
            <p:ph idx="1"/>
          </p:nvPr>
        </p:nvPicPr>
        <p:blipFill>
          <a:blip r:embed="rId5"/>
          <a:stretch>
            <a:fillRect/>
          </a:stretch>
        </p:blipFill>
        <p:spPr>
          <a:xfrm>
            <a:off x="136983" y="1296374"/>
            <a:ext cx="11755981" cy="4913925"/>
          </a:xfrm>
        </p:spPr>
      </p:pic>
    </p:spTree>
    <p:extLst>
      <p:ext uri="{BB962C8B-B14F-4D97-AF65-F5344CB8AC3E}">
        <p14:creationId xmlns:p14="http://schemas.microsoft.com/office/powerpoint/2010/main" val="2574398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52DEF9C-ACC4-4260-8F31-466E106ECC01}"/>
              </a:ext>
            </a:extLst>
          </p:cNvPr>
          <p:cNvGraphicFramePr>
            <a:graphicFrameLocks noChangeAspect="1"/>
          </p:cNvGraphicFramePr>
          <p:nvPr>
            <p:custDataLst>
              <p:tags r:id="rId1"/>
            </p:custDataLst>
            <p:extLst>
              <p:ext uri="{D42A27DB-BD31-4B8C-83A1-F6EECF244321}">
                <p14:modId xmlns:p14="http://schemas.microsoft.com/office/powerpoint/2010/main" val="3581803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5" name="Object 4" hidden="1">
                        <a:extLst>
                          <a:ext uri="{FF2B5EF4-FFF2-40B4-BE49-F238E27FC236}">
                            <a16:creationId xmlns:a16="http://schemas.microsoft.com/office/drawing/2014/main" id="{B52DEF9C-ACC4-4260-8F31-466E106ECC0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C44C23B-CA09-4E1A-AF39-76E0C5FBCB81}"/>
              </a:ext>
            </a:extLst>
          </p:cNvPr>
          <p:cNvSpPr>
            <a:spLocks noGrp="1"/>
          </p:cNvSpPr>
          <p:nvPr>
            <p:ph type="title"/>
          </p:nvPr>
        </p:nvSpPr>
        <p:spPr/>
        <p:txBody>
          <a:bodyPr vert="horz"/>
          <a:lstStyle/>
          <a:p>
            <a:r>
              <a:rPr lang="en-US" dirty="0"/>
              <a:t>Snapshot of Results (2)</a:t>
            </a:r>
          </a:p>
        </p:txBody>
      </p:sp>
      <p:pic>
        <p:nvPicPr>
          <p:cNvPr id="9" name="Content Placeholder 8">
            <a:extLst>
              <a:ext uri="{FF2B5EF4-FFF2-40B4-BE49-F238E27FC236}">
                <a16:creationId xmlns:a16="http://schemas.microsoft.com/office/drawing/2014/main" id="{609CA722-1939-4976-A03C-460C8F48688D}"/>
              </a:ext>
            </a:extLst>
          </p:cNvPr>
          <p:cNvPicPr>
            <a:picLocks noGrp="1" noChangeAspect="1"/>
          </p:cNvPicPr>
          <p:nvPr>
            <p:ph idx="1"/>
          </p:nvPr>
        </p:nvPicPr>
        <p:blipFill>
          <a:blip r:embed="rId5"/>
          <a:stretch>
            <a:fillRect/>
          </a:stretch>
        </p:blipFill>
        <p:spPr>
          <a:xfrm>
            <a:off x="228599" y="1348643"/>
            <a:ext cx="11725275" cy="4844687"/>
          </a:xfrm>
        </p:spPr>
      </p:pic>
    </p:spTree>
    <p:extLst>
      <p:ext uri="{BB962C8B-B14F-4D97-AF65-F5344CB8AC3E}">
        <p14:creationId xmlns:p14="http://schemas.microsoft.com/office/powerpoint/2010/main" val="2859117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8251747-FB0E-421A-82B3-11B151339CD4}"/>
              </a:ext>
            </a:extLst>
          </p:cNvPr>
          <p:cNvGraphicFramePr>
            <a:graphicFrameLocks noChangeAspect="1"/>
          </p:cNvGraphicFramePr>
          <p:nvPr>
            <p:custDataLst>
              <p:tags r:id="rId1"/>
            </p:custDataLst>
            <p:extLst>
              <p:ext uri="{D42A27DB-BD31-4B8C-83A1-F6EECF244321}">
                <p14:modId xmlns:p14="http://schemas.microsoft.com/office/powerpoint/2010/main" val="1960979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88251747-FB0E-421A-82B3-11B151339CD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8044AFD-BD4F-4AEF-87F0-3D41865B359C}"/>
              </a:ext>
            </a:extLst>
          </p:cNvPr>
          <p:cNvSpPr>
            <a:spLocks noGrp="1"/>
          </p:cNvSpPr>
          <p:nvPr>
            <p:ph type="title"/>
          </p:nvPr>
        </p:nvSpPr>
        <p:spPr/>
        <p:txBody>
          <a:bodyPr vert="horz"/>
          <a:lstStyle/>
          <a:p>
            <a:r>
              <a:rPr lang="en-US" dirty="0"/>
              <a:t>Snapshot of Results 3 - Excel</a:t>
            </a:r>
          </a:p>
        </p:txBody>
      </p:sp>
      <p:pic>
        <p:nvPicPr>
          <p:cNvPr id="5" name="Content Placeholder 4">
            <a:extLst>
              <a:ext uri="{FF2B5EF4-FFF2-40B4-BE49-F238E27FC236}">
                <a16:creationId xmlns:a16="http://schemas.microsoft.com/office/drawing/2014/main" id="{0E394635-0D78-44B2-A187-59A37B8DEBE2}"/>
              </a:ext>
            </a:extLst>
          </p:cNvPr>
          <p:cNvPicPr>
            <a:picLocks noGrp="1" noChangeAspect="1"/>
          </p:cNvPicPr>
          <p:nvPr>
            <p:ph idx="1"/>
          </p:nvPr>
        </p:nvPicPr>
        <p:blipFill>
          <a:blip r:embed="rId5"/>
          <a:stretch>
            <a:fillRect/>
          </a:stretch>
        </p:blipFill>
        <p:spPr>
          <a:xfrm>
            <a:off x="314401" y="1291406"/>
            <a:ext cx="11643246" cy="4937944"/>
          </a:xfrm>
        </p:spPr>
      </p:pic>
    </p:spTree>
    <p:extLst>
      <p:ext uri="{BB962C8B-B14F-4D97-AF65-F5344CB8AC3E}">
        <p14:creationId xmlns:p14="http://schemas.microsoft.com/office/powerpoint/2010/main" val="30874806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7A96C44-EEF1-48B9-A523-DA9F47F2D808}"/>
              </a:ext>
            </a:extLst>
          </p:cNvPr>
          <p:cNvSpPr>
            <a:spLocks noGrp="1"/>
          </p:cNvSpPr>
          <p:nvPr>
            <p:ph type="sldNum" sz="quarter" idx="12"/>
          </p:nvPr>
        </p:nvSpPr>
        <p:spPr>
          <a:xfrm>
            <a:off x="8077200" y="6356351"/>
            <a:ext cx="2133600" cy="365125"/>
          </a:xfrm>
        </p:spPr>
        <p:txBody>
          <a:bodyPr/>
          <a:lstStyle/>
          <a:p>
            <a:fld id="{93CDCA99-005F-43F9-B816-A449110734F7}" type="slidenum">
              <a:rPr lang="en-US" smtClean="0"/>
              <a:t>2</a:t>
            </a:fld>
            <a:endParaRPr lang="en-US"/>
          </a:p>
        </p:txBody>
      </p:sp>
      <p:sp>
        <p:nvSpPr>
          <p:cNvPr id="5" name="Title 4">
            <a:extLst>
              <a:ext uri="{FF2B5EF4-FFF2-40B4-BE49-F238E27FC236}">
                <a16:creationId xmlns:a16="http://schemas.microsoft.com/office/drawing/2014/main" id="{8E342280-E431-4774-B824-CC9D1D771FCE}"/>
              </a:ext>
            </a:extLst>
          </p:cNvPr>
          <p:cNvSpPr>
            <a:spLocks noGrp="1"/>
          </p:cNvSpPr>
          <p:nvPr>
            <p:ph type="title"/>
          </p:nvPr>
        </p:nvSpPr>
        <p:spPr/>
        <p:txBody>
          <a:bodyPr/>
          <a:lstStyle/>
          <a:p>
            <a:r>
              <a:rPr lang="en-US" dirty="0"/>
              <a:t>Problem Statement</a:t>
            </a:r>
          </a:p>
        </p:txBody>
      </p:sp>
      <p:sp>
        <p:nvSpPr>
          <p:cNvPr id="8" name="Content Placeholder 7">
            <a:extLst>
              <a:ext uri="{FF2B5EF4-FFF2-40B4-BE49-F238E27FC236}">
                <a16:creationId xmlns:a16="http://schemas.microsoft.com/office/drawing/2014/main" id="{5EE677FB-6C68-42C9-AE63-D9FC13129CB1}"/>
              </a:ext>
            </a:extLst>
          </p:cNvPr>
          <p:cNvSpPr>
            <a:spLocks noGrp="1"/>
          </p:cNvSpPr>
          <p:nvPr>
            <p:ph idx="1"/>
          </p:nvPr>
        </p:nvSpPr>
        <p:spPr/>
        <p:txBody>
          <a:bodyPr>
            <a:normAutofit fontScale="62500" lnSpcReduction="20000"/>
          </a:bodyPr>
          <a:lstStyle/>
          <a:p>
            <a:r>
              <a:rPr lang="en-US" dirty="0"/>
              <a:t>How can we make better and easier use of datetime data when it is embedded in narratives and often differs in format?</a:t>
            </a:r>
          </a:p>
          <a:p>
            <a:pPr lvl="1"/>
            <a:r>
              <a:rPr lang="en-US" dirty="0"/>
              <a:t>Existing tools provide a solution for interpreting single dates, but not date ranges.</a:t>
            </a:r>
          </a:p>
          <a:p>
            <a:pPr lvl="1"/>
            <a:r>
              <a:rPr lang="en-US" dirty="0"/>
              <a:t>Existing tools do not provide an easy solution for finding datetime information embedded in text.</a:t>
            </a:r>
          </a:p>
          <a:p>
            <a:pPr lvl="1"/>
            <a:r>
              <a:rPr lang="en-US" dirty="0"/>
              <a:t>A tool is needed to (a) interpret both single dates and date ranges with inconsistent formats, and (b) extract the associated text for each day (the context).</a:t>
            </a:r>
          </a:p>
          <a:p>
            <a:pPr lvl="1"/>
            <a:endParaRPr lang="en-US" dirty="0"/>
          </a:p>
          <a:p>
            <a:r>
              <a:rPr lang="en-US" dirty="0"/>
              <a:t>Specific application at the Bureau of Transportation Statistics</a:t>
            </a:r>
          </a:p>
          <a:p>
            <a:pPr lvl="1"/>
            <a:r>
              <a:rPr lang="en-US" dirty="0"/>
              <a:t>BTS uses weekly activity logs to validate submitted safety reports and measure levels of activity.</a:t>
            </a:r>
          </a:p>
          <a:p>
            <a:pPr lvl="1"/>
            <a:r>
              <a:rPr lang="en-US" dirty="0"/>
              <a:t>BTS requires the capability to parse these logs into daily records.</a:t>
            </a:r>
          </a:p>
          <a:p>
            <a:pPr lvl="1"/>
            <a:r>
              <a:rPr lang="en-US" dirty="0"/>
              <a:t>Daily-level data allows for more precise measurement of event frequency and time-based trends, as well as error checking and checking for data completeness.</a:t>
            </a:r>
          </a:p>
          <a:p>
            <a:pPr lvl="1"/>
            <a:endParaRPr lang="en-US" dirty="0"/>
          </a:p>
          <a:p>
            <a:r>
              <a:rPr lang="en-US" dirty="0"/>
              <a:t>Broader potential application</a:t>
            </a:r>
          </a:p>
          <a:p>
            <a:pPr lvl="1"/>
            <a:r>
              <a:rPr lang="en-US" dirty="0"/>
              <a:t>Federal statistical agencies routinely use additional data sources to validate survey data and aid in analysis. Data may include dates, but sometimes these are harder to use due to varied format. This research could improve usefulness of such data.</a:t>
            </a:r>
          </a:p>
        </p:txBody>
      </p:sp>
    </p:spTree>
    <p:extLst>
      <p:ext uri="{BB962C8B-B14F-4D97-AF65-F5344CB8AC3E}">
        <p14:creationId xmlns:p14="http://schemas.microsoft.com/office/powerpoint/2010/main" val="207954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BA40C-BDE7-4409-BFA0-FA8AA1407925}"/>
              </a:ext>
            </a:extLst>
          </p:cNvPr>
          <p:cNvSpPr>
            <a:spLocks noGrp="1"/>
          </p:cNvSpPr>
          <p:nvPr>
            <p:ph type="title"/>
          </p:nvPr>
        </p:nvSpPr>
        <p:spPr/>
        <p:txBody>
          <a:bodyPr/>
          <a:lstStyle/>
          <a:p>
            <a:r>
              <a:rPr lang="en-US" dirty="0"/>
              <a:t>Methodology</a:t>
            </a:r>
          </a:p>
        </p:txBody>
      </p:sp>
      <p:sp>
        <p:nvSpPr>
          <p:cNvPr id="3" name="Content Placeholder 2">
            <a:extLst>
              <a:ext uri="{FF2B5EF4-FFF2-40B4-BE49-F238E27FC236}">
                <a16:creationId xmlns:a16="http://schemas.microsoft.com/office/drawing/2014/main" id="{5754E46D-F751-4C3F-97C3-03CAAD29FF0E}"/>
              </a:ext>
            </a:extLst>
          </p:cNvPr>
          <p:cNvSpPr>
            <a:spLocks noGrp="1"/>
          </p:cNvSpPr>
          <p:nvPr>
            <p:ph idx="1"/>
          </p:nvPr>
        </p:nvSpPr>
        <p:spPr/>
        <p:txBody>
          <a:bodyPr>
            <a:normAutofit fontScale="92500" lnSpcReduction="20000"/>
          </a:bodyPr>
          <a:lstStyle/>
          <a:p>
            <a:r>
              <a:rPr lang="en-US" dirty="0" err="1"/>
              <a:t>BlockDates</a:t>
            </a:r>
            <a:r>
              <a:rPr lang="en-US" dirty="0"/>
              <a:t> is as a </a:t>
            </a:r>
            <a:r>
              <a:rPr lang="en-US" u="sng" dirty="0"/>
              <a:t>context-aware date </a:t>
            </a:r>
            <a:r>
              <a:rPr lang="en-US" dirty="0"/>
              <a:t>matching tool</a:t>
            </a:r>
          </a:p>
          <a:p>
            <a:pPr lvl="1"/>
            <a:r>
              <a:rPr lang="en-US" dirty="0" err="1"/>
              <a:t>BlockDates</a:t>
            </a:r>
            <a:r>
              <a:rPr lang="en-US" dirty="0"/>
              <a:t> uses the </a:t>
            </a:r>
            <a:r>
              <a:rPr lang="en-US" u="sng" dirty="0"/>
              <a:t>Julia</a:t>
            </a:r>
            <a:r>
              <a:rPr lang="en-US" dirty="0"/>
              <a:t> open-source software package </a:t>
            </a:r>
          </a:p>
          <a:p>
            <a:pPr lvl="1"/>
            <a:r>
              <a:rPr lang="en-US" dirty="0"/>
              <a:t>Julia was selected for implementation as </a:t>
            </a:r>
            <a:r>
              <a:rPr lang="en-US" u="sng" dirty="0"/>
              <a:t>high-level programming language </a:t>
            </a:r>
            <a:r>
              <a:rPr lang="en-US" dirty="0"/>
              <a:t>with </a:t>
            </a:r>
            <a:r>
              <a:rPr lang="en-US" u="sng" dirty="0"/>
              <a:t>rapid processing speed</a:t>
            </a:r>
            <a:r>
              <a:rPr lang="en-US" dirty="0"/>
              <a:t> due to </a:t>
            </a:r>
            <a:r>
              <a:rPr lang="en-US" u="sng" dirty="0"/>
              <a:t>just-in-time compiling</a:t>
            </a:r>
            <a:r>
              <a:rPr lang="en-US" dirty="0"/>
              <a:t>.</a:t>
            </a:r>
          </a:p>
          <a:p>
            <a:pPr lvl="1"/>
            <a:endParaRPr lang="en-US" dirty="0"/>
          </a:p>
          <a:p>
            <a:r>
              <a:rPr lang="en-US" dirty="0"/>
              <a:t>Overview of the tool</a:t>
            </a:r>
          </a:p>
          <a:p>
            <a:pPr lvl="1"/>
            <a:r>
              <a:rPr lang="en-US" b="1" dirty="0"/>
              <a:t>Input</a:t>
            </a:r>
            <a:r>
              <a:rPr lang="en-US" dirty="0"/>
              <a:t>: Start &amp; end dates, and a block of text with embedded dates</a:t>
            </a:r>
          </a:p>
          <a:p>
            <a:pPr lvl="1"/>
            <a:r>
              <a:rPr lang="en-US" b="1" dirty="0"/>
              <a:t>Processing</a:t>
            </a:r>
            <a:r>
              <a:rPr lang="en-US" dirty="0"/>
              <a:t>: </a:t>
            </a:r>
          </a:p>
          <a:p>
            <a:pPr lvl="2"/>
            <a:r>
              <a:rPr lang="en-US" dirty="0"/>
              <a:t>Identifying, interpreting, and “correcting” dates</a:t>
            </a:r>
          </a:p>
          <a:p>
            <a:pPr lvl="2"/>
            <a:r>
              <a:rPr lang="en-US" dirty="0"/>
              <a:t>Scoring each row and overall transformation</a:t>
            </a:r>
          </a:p>
          <a:p>
            <a:pPr lvl="1"/>
            <a:r>
              <a:rPr lang="en-US" b="1" dirty="0"/>
              <a:t>Output</a:t>
            </a:r>
            <a:r>
              <a:rPr lang="en-US" dirty="0"/>
              <a:t>: Daily records – dates, text, interpretation notes, and score</a:t>
            </a:r>
          </a:p>
        </p:txBody>
      </p:sp>
      <p:sp>
        <p:nvSpPr>
          <p:cNvPr id="4" name="Slide Number Placeholder 3">
            <a:extLst>
              <a:ext uri="{FF2B5EF4-FFF2-40B4-BE49-F238E27FC236}">
                <a16:creationId xmlns:a16="http://schemas.microsoft.com/office/drawing/2014/main" id="{EC8DDF41-05CD-4EC4-A78E-A1C365F7440C}"/>
              </a:ext>
            </a:extLst>
          </p:cNvPr>
          <p:cNvSpPr>
            <a:spLocks noGrp="1"/>
          </p:cNvSpPr>
          <p:nvPr>
            <p:ph type="sldNum" sz="quarter" idx="12"/>
          </p:nvPr>
        </p:nvSpPr>
        <p:spPr/>
        <p:txBody>
          <a:bodyPr/>
          <a:lstStyle/>
          <a:p>
            <a:fld id="{93CDCA99-005F-43F9-B816-A449110734F7}" type="slidenum">
              <a:rPr lang="en-US" smtClean="0"/>
              <a:t>3</a:t>
            </a:fld>
            <a:endParaRPr lang="en-US"/>
          </a:p>
        </p:txBody>
      </p:sp>
    </p:spTree>
    <p:extLst>
      <p:ext uri="{BB962C8B-B14F-4D97-AF65-F5344CB8AC3E}">
        <p14:creationId xmlns:p14="http://schemas.microsoft.com/office/powerpoint/2010/main" val="4087151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49F8C-AA4F-490D-B820-EE7F73CCFDBF}"/>
              </a:ext>
            </a:extLst>
          </p:cNvPr>
          <p:cNvSpPr>
            <a:spLocks noGrp="1"/>
          </p:cNvSpPr>
          <p:nvPr>
            <p:ph type="title"/>
          </p:nvPr>
        </p:nvSpPr>
        <p:spPr/>
        <p:txBody>
          <a:bodyPr/>
          <a:lstStyle/>
          <a:p>
            <a:r>
              <a:rPr lang="en-US" dirty="0" err="1"/>
              <a:t>BlockDates</a:t>
            </a:r>
            <a:r>
              <a:rPr lang="en-US" dirty="0"/>
              <a:t> Input/Output Flow</a:t>
            </a:r>
          </a:p>
        </p:txBody>
      </p:sp>
      <p:sp>
        <p:nvSpPr>
          <p:cNvPr id="4" name="Slide Number Placeholder 3">
            <a:extLst>
              <a:ext uri="{FF2B5EF4-FFF2-40B4-BE49-F238E27FC236}">
                <a16:creationId xmlns:a16="http://schemas.microsoft.com/office/drawing/2014/main" id="{4208F558-4DEF-4224-8FF6-4685AB0B8566}"/>
              </a:ext>
            </a:extLst>
          </p:cNvPr>
          <p:cNvSpPr>
            <a:spLocks noGrp="1"/>
          </p:cNvSpPr>
          <p:nvPr>
            <p:ph type="sldNum" sz="quarter" idx="12"/>
          </p:nvPr>
        </p:nvSpPr>
        <p:spPr/>
        <p:txBody>
          <a:bodyPr/>
          <a:lstStyle/>
          <a:p>
            <a:fld id="{93CDCA99-005F-43F9-B816-A449110734F7}" type="slidenum">
              <a:rPr lang="en-US" smtClean="0"/>
              <a:t>4</a:t>
            </a:fld>
            <a:endParaRPr lang="en-US"/>
          </a:p>
        </p:txBody>
      </p:sp>
      <p:grpSp>
        <p:nvGrpSpPr>
          <p:cNvPr id="53" name="Group 52">
            <a:extLst>
              <a:ext uri="{FF2B5EF4-FFF2-40B4-BE49-F238E27FC236}">
                <a16:creationId xmlns:a16="http://schemas.microsoft.com/office/drawing/2014/main" id="{8C2496C9-A499-47EE-8286-CD7DD71D691E}"/>
              </a:ext>
            </a:extLst>
          </p:cNvPr>
          <p:cNvGrpSpPr/>
          <p:nvPr/>
        </p:nvGrpSpPr>
        <p:grpSpPr>
          <a:xfrm>
            <a:off x="1793290" y="1326070"/>
            <a:ext cx="8682360" cy="5450165"/>
            <a:chOff x="0" y="0"/>
            <a:chExt cx="4728210" cy="4442037"/>
          </a:xfrm>
        </p:grpSpPr>
        <p:grpSp>
          <p:nvGrpSpPr>
            <p:cNvPr id="54" name="Group 53">
              <a:extLst>
                <a:ext uri="{FF2B5EF4-FFF2-40B4-BE49-F238E27FC236}">
                  <a16:creationId xmlns:a16="http://schemas.microsoft.com/office/drawing/2014/main" id="{712B3C54-C550-4CB9-8236-30D3CCC80CF2}"/>
                </a:ext>
              </a:extLst>
            </p:cNvPr>
            <p:cNvGrpSpPr/>
            <p:nvPr/>
          </p:nvGrpSpPr>
          <p:grpSpPr>
            <a:xfrm>
              <a:off x="270933" y="0"/>
              <a:ext cx="4189095" cy="1463626"/>
              <a:chOff x="0" y="0"/>
              <a:chExt cx="4189095" cy="1488231"/>
            </a:xfrm>
          </p:grpSpPr>
          <p:sp>
            <p:nvSpPr>
              <p:cNvPr id="73" name="Text Box 2">
                <a:extLst>
                  <a:ext uri="{FF2B5EF4-FFF2-40B4-BE49-F238E27FC236}">
                    <a16:creationId xmlns:a16="http://schemas.microsoft.com/office/drawing/2014/main" id="{78970CE9-165B-408D-84A4-83239D9D7234}"/>
                  </a:ext>
                </a:extLst>
              </p:cNvPr>
              <p:cNvSpPr txBox="1"/>
              <p:nvPr/>
            </p:nvSpPr>
            <p:spPr>
              <a:xfrm>
                <a:off x="0" y="0"/>
                <a:ext cx="4189095" cy="1488231"/>
              </a:xfrm>
              <a:prstGeom prst="rect">
                <a:avLst/>
              </a:prstGeom>
              <a:solidFill>
                <a:srgbClr val="E7E6E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Input</a:t>
                </a:r>
                <a:endPar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74" name="Text Box 3">
                <a:extLst>
                  <a:ext uri="{FF2B5EF4-FFF2-40B4-BE49-F238E27FC236}">
                    <a16:creationId xmlns:a16="http://schemas.microsoft.com/office/drawing/2014/main" id="{9D27F766-E254-408F-A49F-1CF0497603F2}"/>
                  </a:ext>
                </a:extLst>
              </p:cNvPr>
              <p:cNvSpPr txBox="1"/>
              <p:nvPr/>
            </p:nvSpPr>
            <p:spPr>
              <a:xfrm>
                <a:off x="33867" y="677630"/>
                <a:ext cx="4093210" cy="73115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Text Block</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03/18/2022 lorem ipsum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etc</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cetera.Lorem</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ipsum dolor sit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amet</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consectetur</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adipiscing</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elit</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a:p>
                <a:pPr marL="0" marR="0" lvl="0" indent="0" defTabSz="914400" eaLnBrk="1" fontAlgn="auto" latinLnBrk="0" hangingPunct="1">
                  <a:lnSpc>
                    <a:spcPct val="107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03/19/20</a:t>
                </a:r>
                <a:r>
                  <a:rPr kumimoji="0" lang="en-US" sz="1500" b="0" i="0" u="none" strike="noStrike" kern="0" cap="none" spc="0" normalizeH="0" baseline="0" noProof="0" dirty="0">
                    <a:ln>
                      <a:noFill/>
                    </a:ln>
                    <a:solidFill>
                      <a:srgbClr val="FF0000"/>
                    </a:solidFill>
                    <a:effectLst/>
                    <a:uLnTx/>
                    <a:uFillTx/>
                    <a:ea typeface="Calibri" panose="020F0502020204030204" pitchFamily="34" charset="0"/>
                    <a:cs typeface="Times New Roman" panose="02020603050405020304" pitchFamily="18" charset="0"/>
                  </a:rPr>
                  <a:t>21</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ullamco</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laboris</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nisi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ut</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aliquip</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ex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ea</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commodo</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5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consequat</a:t>
                </a:r>
                <a:r>
                  <a:rPr kumimoji="0" lang="en-US" sz="15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p>
            </p:txBody>
          </p:sp>
          <p:sp>
            <p:nvSpPr>
              <p:cNvPr id="75" name="Text Box 4">
                <a:extLst>
                  <a:ext uri="{FF2B5EF4-FFF2-40B4-BE49-F238E27FC236}">
                    <a16:creationId xmlns:a16="http://schemas.microsoft.com/office/drawing/2014/main" id="{A4853920-F5E1-497E-99DE-4B628F038000}"/>
                  </a:ext>
                </a:extLst>
              </p:cNvPr>
              <p:cNvSpPr txBox="1"/>
              <p:nvPr/>
            </p:nvSpPr>
            <p:spPr>
              <a:xfrm>
                <a:off x="33867" y="294406"/>
                <a:ext cx="1958974" cy="28702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Start Date</a:t>
                </a:r>
                <a:r>
                  <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03/18/2022</a:t>
                </a:r>
              </a:p>
            </p:txBody>
          </p:sp>
          <p:sp>
            <p:nvSpPr>
              <p:cNvPr id="76" name="Text Box 6">
                <a:extLst>
                  <a:ext uri="{FF2B5EF4-FFF2-40B4-BE49-F238E27FC236}">
                    <a16:creationId xmlns:a16="http://schemas.microsoft.com/office/drawing/2014/main" id="{77B7E643-89A0-48A5-A2EB-DE40888DEE6A}"/>
                  </a:ext>
                </a:extLst>
              </p:cNvPr>
              <p:cNvSpPr txBox="1"/>
              <p:nvPr/>
            </p:nvSpPr>
            <p:spPr>
              <a:xfrm>
                <a:off x="2171472" y="294405"/>
                <a:ext cx="1939104" cy="28702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End Date</a:t>
                </a:r>
                <a:r>
                  <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03/19/2022</a:t>
                </a:r>
              </a:p>
            </p:txBody>
          </p:sp>
        </p:grpSp>
        <p:sp>
          <p:nvSpPr>
            <p:cNvPr id="55" name="Arrow: Right 54">
              <a:extLst>
                <a:ext uri="{FF2B5EF4-FFF2-40B4-BE49-F238E27FC236}">
                  <a16:creationId xmlns:a16="http://schemas.microsoft.com/office/drawing/2014/main" id="{1D63712D-BD15-4FD0-B808-3ABD0B9ED42C}"/>
                </a:ext>
              </a:extLst>
            </p:cNvPr>
            <p:cNvSpPr/>
            <p:nvPr/>
          </p:nvSpPr>
          <p:spPr>
            <a:xfrm rot="5400000">
              <a:off x="2204826" y="2228109"/>
              <a:ext cx="299085" cy="640080"/>
            </a:xfrm>
            <a:prstGeom prst="rightArrow">
              <a:avLst/>
            </a:prstGeom>
            <a:solidFill>
              <a:srgbClr val="A5A5A5"/>
            </a:solidFill>
            <a:ln w="12700" cap="flat" cmpd="sng" algn="ctr">
              <a:solidFill>
                <a:srgbClr val="A5A5A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p>
          </p:txBody>
        </p:sp>
        <p:sp>
          <p:nvSpPr>
            <p:cNvPr id="56" name="Text Box 8">
              <a:extLst>
                <a:ext uri="{FF2B5EF4-FFF2-40B4-BE49-F238E27FC236}">
                  <a16:creationId xmlns:a16="http://schemas.microsoft.com/office/drawing/2014/main" id="{6178E2F3-B73D-466E-BA10-108FB6547F3B}"/>
                </a:ext>
              </a:extLst>
            </p:cNvPr>
            <p:cNvSpPr txBox="1"/>
            <p:nvPr/>
          </p:nvSpPr>
          <p:spPr>
            <a:xfrm>
              <a:off x="1295400" y="1964267"/>
              <a:ext cx="2162175" cy="339725"/>
            </a:xfrm>
            <a:prstGeom prst="rect">
              <a:avLst/>
            </a:prstGeom>
            <a:solidFill>
              <a:srgbClr val="E7E6E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BlockDates</a:t>
              </a:r>
              <a:endPar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57" name="Arrow: Right 56">
              <a:extLst>
                <a:ext uri="{FF2B5EF4-FFF2-40B4-BE49-F238E27FC236}">
                  <a16:creationId xmlns:a16="http://schemas.microsoft.com/office/drawing/2014/main" id="{FA86DB78-B9E4-4D54-8B4E-FE4322D42817}"/>
                </a:ext>
              </a:extLst>
            </p:cNvPr>
            <p:cNvSpPr/>
            <p:nvPr/>
          </p:nvSpPr>
          <p:spPr>
            <a:xfrm rot="5400000">
              <a:off x="2202075" y="1401976"/>
              <a:ext cx="339723" cy="640080"/>
            </a:xfrm>
            <a:prstGeom prst="rightArrow">
              <a:avLst/>
            </a:prstGeom>
            <a:solidFill>
              <a:srgbClr val="A5A5A5"/>
            </a:solidFill>
            <a:ln w="12700" cap="flat" cmpd="sng" algn="ctr">
              <a:solidFill>
                <a:srgbClr val="A5A5A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Calibri" panose="020F0502020204030204"/>
                  <a:ea typeface="Calibri" panose="020F0502020204030204" pitchFamily="34" charset="0"/>
                  <a:cs typeface="Times New Roman" panose="02020603050405020304" pitchFamily="18" charset="0"/>
                </a:rPr>
                <a:t> </a:t>
              </a:r>
            </a:p>
          </p:txBody>
        </p:sp>
        <p:grpSp>
          <p:nvGrpSpPr>
            <p:cNvPr id="58" name="Group 57">
              <a:extLst>
                <a:ext uri="{FF2B5EF4-FFF2-40B4-BE49-F238E27FC236}">
                  <a16:creationId xmlns:a16="http://schemas.microsoft.com/office/drawing/2014/main" id="{0888B7F5-33E8-47E9-B49C-7FC767518F00}"/>
                </a:ext>
              </a:extLst>
            </p:cNvPr>
            <p:cNvGrpSpPr/>
            <p:nvPr/>
          </p:nvGrpSpPr>
          <p:grpSpPr>
            <a:xfrm>
              <a:off x="0" y="2777067"/>
              <a:ext cx="4728210" cy="1664970"/>
              <a:chOff x="0" y="0"/>
              <a:chExt cx="4728210" cy="1664970"/>
            </a:xfrm>
          </p:grpSpPr>
          <p:sp>
            <p:nvSpPr>
              <p:cNvPr id="59" name="Text Box 13">
                <a:extLst>
                  <a:ext uri="{FF2B5EF4-FFF2-40B4-BE49-F238E27FC236}">
                    <a16:creationId xmlns:a16="http://schemas.microsoft.com/office/drawing/2014/main" id="{EFE9A85C-C436-4711-8B03-A4F3DEA51B0D}"/>
                  </a:ext>
                </a:extLst>
              </p:cNvPr>
              <p:cNvSpPr txBox="1"/>
              <p:nvPr/>
            </p:nvSpPr>
            <p:spPr>
              <a:xfrm>
                <a:off x="0" y="0"/>
                <a:ext cx="4728210" cy="1664970"/>
              </a:xfrm>
              <a:prstGeom prst="rect">
                <a:avLst/>
              </a:prstGeom>
              <a:solidFill>
                <a:srgbClr val="E7E6E6"/>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Output</a:t>
                </a:r>
                <a:endPar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0" name="Text Box 14">
                <a:extLst>
                  <a:ext uri="{FF2B5EF4-FFF2-40B4-BE49-F238E27FC236}">
                    <a16:creationId xmlns:a16="http://schemas.microsoft.com/office/drawing/2014/main" id="{D36D9FA4-3CAA-4B1E-9533-953D436A2732}"/>
                  </a:ext>
                </a:extLst>
              </p:cNvPr>
              <p:cNvSpPr txBox="1"/>
              <p:nvPr/>
            </p:nvSpPr>
            <p:spPr>
              <a:xfrm>
                <a:off x="787400" y="601133"/>
                <a:ext cx="1476375" cy="51435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03/18/2022 lorem ipsum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etc</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cetera.Lorem</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ipsum dolor sit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amet</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consectetur</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adipiscing</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endParaRPr kumimoji="0" lang="en-US" sz="2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endParaRPr kumimoji="0" lang="en-US" sz="2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1" name="Text Box 15">
                <a:extLst>
                  <a:ext uri="{FF2B5EF4-FFF2-40B4-BE49-F238E27FC236}">
                    <a16:creationId xmlns:a16="http://schemas.microsoft.com/office/drawing/2014/main" id="{8BBC4E29-2680-4F43-AEE3-9BBEC3DA65FC}"/>
                  </a:ext>
                </a:extLst>
              </p:cNvPr>
              <p:cNvSpPr txBox="1"/>
              <p:nvPr/>
            </p:nvSpPr>
            <p:spPr>
              <a:xfrm>
                <a:off x="787400" y="1134533"/>
                <a:ext cx="1476375" cy="4857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03/19/2021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ullamco</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laboris</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nisi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ut</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aliquip</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ex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ea</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commodo</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r>
                  <a:rPr kumimoji="0" lang="en-US" sz="1200" b="0" i="0" u="none" strike="noStrike" kern="0" cap="none" spc="0" normalizeH="0" baseline="0" noProof="0" dirty="0" err="1">
                    <a:ln>
                      <a:noFill/>
                    </a:ln>
                    <a:solidFill>
                      <a:prstClr val="black"/>
                    </a:solidFill>
                    <a:effectLst/>
                    <a:uLnTx/>
                    <a:uFillTx/>
                    <a:ea typeface="Calibri" panose="020F0502020204030204" pitchFamily="34" charset="0"/>
                    <a:cs typeface="Times New Roman" panose="02020603050405020304" pitchFamily="18" charset="0"/>
                  </a:rPr>
                  <a:t>consequat</a:t>
                </a:r>
                <a:r>
                  <a:rPr kumimoji="0" lang="en-US" sz="12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t>
                </a:r>
                <a:endParaRPr kumimoji="0" lang="en-US" sz="2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62" name="Text Box 16">
                <a:extLst>
                  <a:ext uri="{FF2B5EF4-FFF2-40B4-BE49-F238E27FC236}">
                    <a16:creationId xmlns:a16="http://schemas.microsoft.com/office/drawing/2014/main" id="{46EA95F2-1D8B-429A-81BF-8C8742804979}"/>
                  </a:ext>
                </a:extLst>
              </p:cNvPr>
              <p:cNvSpPr txBox="1"/>
              <p:nvPr/>
            </p:nvSpPr>
            <p:spPr>
              <a:xfrm>
                <a:off x="2286000" y="601133"/>
                <a:ext cx="652780" cy="51625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5</a:t>
                </a:r>
              </a:p>
            </p:txBody>
          </p:sp>
          <p:sp>
            <p:nvSpPr>
              <p:cNvPr id="63" name="Text Box 17">
                <a:extLst>
                  <a:ext uri="{FF2B5EF4-FFF2-40B4-BE49-F238E27FC236}">
                    <a16:creationId xmlns:a16="http://schemas.microsoft.com/office/drawing/2014/main" id="{67A795E9-CD43-4C5E-8788-D1878ACF55A9}"/>
                  </a:ext>
                </a:extLst>
              </p:cNvPr>
              <p:cNvSpPr txBox="1"/>
              <p:nvPr/>
            </p:nvSpPr>
            <p:spPr>
              <a:xfrm>
                <a:off x="2963333" y="601133"/>
                <a:ext cx="819150" cy="51625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1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 </a:t>
                </a:r>
              </a:p>
            </p:txBody>
          </p:sp>
          <p:sp>
            <p:nvSpPr>
              <p:cNvPr id="64" name="Text Box 19">
                <a:extLst>
                  <a:ext uri="{FF2B5EF4-FFF2-40B4-BE49-F238E27FC236}">
                    <a16:creationId xmlns:a16="http://schemas.microsoft.com/office/drawing/2014/main" id="{E29BE47F-1B17-4B77-AF40-2632D4D6B656}"/>
                  </a:ext>
                </a:extLst>
              </p:cNvPr>
              <p:cNvSpPr txBox="1"/>
              <p:nvPr/>
            </p:nvSpPr>
            <p:spPr>
              <a:xfrm>
                <a:off x="67733" y="601133"/>
                <a:ext cx="692785" cy="50482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03/18/2022</a:t>
                </a: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5" name="Text Box 1">
                <a:extLst>
                  <a:ext uri="{FF2B5EF4-FFF2-40B4-BE49-F238E27FC236}">
                    <a16:creationId xmlns:a16="http://schemas.microsoft.com/office/drawing/2014/main" id="{2709B381-758E-4F18-8C76-13771BE96295}"/>
                  </a:ext>
                </a:extLst>
              </p:cNvPr>
              <p:cNvSpPr txBox="1"/>
              <p:nvPr/>
            </p:nvSpPr>
            <p:spPr>
              <a:xfrm>
                <a:off x="67733" y="1126066"/>
                <a:ext cx="692785" cy="49530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03/19/2022</a:t>
                </a:r>
                <a:endParaRPr kumimoji="0" lang="en-US" sz="28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p:txBody>
          </p:sp>
          <p:sp>
            <p:nvSpPr>
              <p:cNvPr id="66" name="Text Box 5">
                <a:extLst>
                  <a:ext uri="{FF2B5EF4-FFF2-40B4-BE49-F238E27FC236}">
                    <a16:creationId xmlns:a16="http://schemas.microsoft.com/office/drawing/2014/main" id="{37FCFE0C-0691-4C46-B8F7-CCF194AABDEF}"/>
                  </a:ext>
                </a:extLst>
              </p:cNvPr>
              <p:cNvSpPr txBox="1"/>
              <p:nvPr/>
            </p:nvSpPr>
            <p:spPr>
              <a:xfrm>
                <a:off x="787400" y="287866"/>
                <a:ext cx="1476375" cy="28448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Daily Records</a:t>
                </a:r>
              </a:p>
            </p:txBody>
          </p:sp>
          <p:sp>
            <p:nvSpPr>
              <p:cNvPr id="67" name="Text Box 9">
                <a:extLst>
                  <a:ext uri="{FF2B5EF4-FFF2-40B4-BE49-F238E27FC236}">
                    <a16:creationId xmlns:a16="http://schemas.microsoft.com/office/drawing/2014/main" id="{081F9594-ADDB-47ED-97D6-35D753E6144F}"/>
                  </a:ext>
                </a:extLst>
              </p:cNvPr>
              <p:cNvSpPr txBox="1"/>
              <p:nvPr/>
            </p:nvSpPr>
            <p:spPr>
              <a:xfrm>
                <a:off x="2286000" y="296333"/>
                <a:ext cx="652145" cy="28448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Score</a:t>
                </a:r>
              </a:p>
            </p:txBody>
          </p:sp>
          <p:sp>
            <p:nvSpPr>
              <p:cNvPr id="68" name="Text Box 11">
                <a:extLst>
                  <a:ext uri="{FF2B5EF4-FFF2-40B4-BE49-F238E27FC236}">
                    <a16:creationId xmlns:a16="http://schemas.microsoft.com/office/drawing/2014/main" id="{9884A4F3-1707-4A01-8C2C-BDE0B3A1097F}"/>
                  </a:ext>
                </a:extLst>
              </p:cNvPr>
              <p:cNvSpPr txBox="1"/>
              <p:nvPr/>
            </p:nvSpPr>
            <p:spPr>
              <a:xfrm>
                <a:off x="2963333" y="296333"/>
                <a:ext cx="819150" cy="29019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Modifiers</a:t>
                </a:r>
              </a:p>
            </p:txBody>
          </p:sp>
          <p:sp>
            <p:nvSpPr>
              <p:cNvPr id="69" name="Text Box 20">
                <a:extLst>
                  <a:ext uri="{FF2B5EF4-FFF2-40B4-BE49-F238E27FC236}">
                    <a16:creationId xmlns:a16="http://schemas.microsoft.com/office/drawing/2014/main" id="{56313A41-F4E0-4F1A-84C7-64BF7961B6EA}"/>
                  </a:ext>
                </a:extLst>
              </p:cNvPr>
              <p:cNvSpPr txBox="1"/>
              <p:nvPr/>
            </p:nvSpPr>
            <p:spPr>
              <a:xfrm>
                <a:off x="2286000" y="1134533"/>
                <a:ext cx="652780" cy="4857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4</a:t>
                </a:r>
              </a:p>
            </p:txBody>
          </p:sp>
          <p:sp>
            <p:nvSpPr>
              <p:cNvPr id="70" name="Text Box 21">
                <a:extLst>
                  <a:ext uri="{FF2B5EF4-FFF2-40B4-BE49-F238E27FC236}">
                    <a16:creationId xmlns:a16="http://schemas.microsoft.com/office/drawing/2014/main" id="{BA2F34A1-3693-4606-A901-AC5819E6401F}"/>
                  </a:ext>
                </a:extLst>
              </p:cNvPr>
              <p:cNvSpPr txBox="1"/>
              <p:nvPr/>
            </p:nvSpPr>
            <p:spPr>
              <a:xfrm>
                <a:off x="2963333" y="1134533"/>
                <a:ext cx="819150" cy="4857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a:ln>
                      <a:noFill/>
                    </a:ln>
                    <a:solidFill>
                      <a:prstClr val="black"/>
                    </a:solidFill>
                    <a:effectLst/>
                    <a:uLnTx/>
                    <a:uFillTx/>
                    <a:ea typeface="Calibri" panose="020F0502020204030204" pitchFamily="34" charset="0"/>
                    <a:cs typeface="Times New Roman" panose="02020603050405020304" pitchFamily="18" charset="0"/>
                  </a:rPr>
                  <a:t>Year +1</a:t>
                </a:r>
              </a:p>
            </p:txBody>
          </p:sp>
          <p:sp>
            <p:nvSpPr>
              <p:cNvPr id="71" name="Text Box 22">
                <a:extLst>
                  <a:ext uri="{FF2B5EF4-FFF2-40B4-BE49-F238E27FC236}">
                    <a16:creationId xmlns:a16="http://schemas.microsoft.com/office/drawing/2014/main" id="{C8CC8DE6-87DD-42FF-AA2E-2E90972FA70A}"/>
                  </a:ext>
                </a:extLst>
              </p:cNvPr>
              <p:cNvSpPr txBox="1"/>
              <p:nvPr/>
            </p:nvSpPr>
            <p:spPr>
              <a:xfrm>
                <a:off x="3801533" y="601132"/>
                <a:ext cx="873125" cy="1019175"/>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endPar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4.5</a:t>
                </a:r>
              </a:p>
            </p:txBody>
          </p:sp>
          <p:sp>
            <p:nvSpPr>
              <p:cNvPr id="72" name="Text Box 23">
                <a:extLst>
                  <a:ext uri="{FF2B5EF4-FFF2-40B4-BE49-F238E27FC236}">
                    <a16:creationId xmlns:a16="http://schemas.microsoft.com/office/drawing/2014/main" id="{8E19BF28-31CA-4AF5-BE8A-09A2310BD977}"/>
                  </a:ext>
                </a:extLst>
              </p:cNvPr>
              <p:cNvSpPr txBox="1"/>
              <p:nvPr/>
            </p:nvSpPr>
            <p:spPr>
              <a:xfrm>
                <a:off x="3801533" y="296333"/>
                <a:ext cx="871855" cy="284480"/>
              </a:xfrm>
              <a:prstGeom prst="rect">
                <a:avLst/>
              </a:prstGeom>
              <a:solidFill>
                <a:sysClr val="window" lastClr="FFFFFF"/>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600" b="1"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Overall Score</a:t>
                </a:r>
              </a:p>
            </p:txBody>
          </p:sp>
        </p:grpSp>
      </p:grpSp>
    </p:spTree>
    <p:extLst>
      <p:ext uri="{BB962C8B-B14F-4D97-AF65-F5344CB8AC3E}">
        <p14:creationId xmlns:p14="http://schemas.microsoft.com/office/powerpoint/2010/main" val="2880219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F70938A-5D4F-435D-9F3A-7EB4C88CABC7}"/>
              </a:ext>
            </a:extLst>
          </p:cNvPr>
          <p:cNvGraphicFramePr>
            <a:graphicFrameLocks noChangeAspect="1"/>
          </p:cNvGraphicFramePr>
          <p:nvPr>
            <p:custDataLst>
              <p:tags r:id="rId1"/>
            </p:custDataLst>
            <p:extLst>
              <p:ext uri="{D42A27DB-BD31-4B8C-83A1-F6EECF244321}">
                <p14:modId xmlns:p14="http://schemas.microsoft.com/office/powerpoint/2010/main" val="337099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FF70938A-5D4F-435D-9F3A-7EB4C88CAB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381F92E-6CCC-4090-9D4D-B8DC5A810F5E}"/>
              </a:ext>
            </a:extLst>
          </p:cNvPr>
          <p:cNvSpPr>
            <a:spLocks noGrp="1"/>
          </p:cNvSpPr>
          <p:nvPr>
            <p:ph type="title"/>
          </p:nvPr>
        </p:nvSpPr>
        <p:spPr/>
        <p:txBody>
          <a:bodyPr vert="horz">
            <a:normAutofit/>
          </a:bodyPr>
          <a:lstStyle/>
          <a:p>
            <a:r>
              <a:rPr lang="en-US" dirty="0"/>
              <a:t>Detailed </a:t>
            </a:r>
            <a:r>
              <a:rPr lang="en-US" dirty="0" err="1"/>
              <a:t>BlockDates</a:t>
            </a:r>
            <a:r>
              <a:rPr lang="en-US" dirty="0"/>
              <a:t> Flow</a:t>
            </a:r>
          </a:p>
        </p:txBody>
      </p:sp>
      <p:sp>
        <p:nvSpPr>
          <p:cNvPr id="4" name="Content Placeholder 3">
            <a:extLst>
              <a:ext uri="{FF2B5EF4-FFF2-40B4-BE49-F238E27FC236}">
                <a16:creationId xmlns:a16="http://schemas.microsoft.com/office/drawing/2014/main" id="{08D8C295-E719-4CE5-9D8C-829A1CF4CAD9}"/>
              </a:ext>
            </a:extLst>
          </p:cNvPr>
          <p:cNvSpPr>
            <a:spLocks noGrp="1"/>
          </p:cNvSpPr>
          <p:nvPr>
            <p:ph idx="1"/>
          </p:nvPr>
        </p:nvSpPr>
        <p:spPr>
          <a:xfrm>
            <a:off x="292231" y="1447812"/>
            <a:ext cx="5684363" cy="5042440"/>
          </a:xfrm>
        </p:spPr>
        <p:txBody>
          <a:bodyPr>
            <a:normAutofit lnSpcReduction="10000"/>
          </a:bodyPr>
          <a:lstStyle/>
          <a:p>
            <a:r>
              <a:rPr lang="en-US" sz="2000" dirty="0"/>
              <a:t>Date variations interpreted:</a:t>
            </a:r>
          </a:p>
          <a:p>
            <a:pPr lvl="1"/>
            <a:r>
              <a:rPr lang="en-US" sz="1800" dirty="0"/>
              <a:t>Date Singletons (“MM DD YYYY”, “YYYY MM DD”, “DD MM YYYY”, etc.)</a:t>
            </a:r>
          </a:p>
          <a:p>
            <a:pPr lvl="1"/>
            <a:r>
              <a:rPr lang="en-US" sz="1800" dirty="0"/>
              <a:t>Date Ranges (“MM DD YYYY – MM DD YYYY”, “MM DD – MM DD YYYY”, etc.)</a:t>
            </a:r>
          </a:p>
          <a:p>
            <a:pPr lvl="1"/>
            <a:r>
              <a:rPr lang="en-US" sz="1800" dirty="0"/>
              <a:t>Ranges and Singletons can be mixed in the input</a:t>
            </a:r>
          </a:p>
          <a:p>
            <a:pPr lvl="1"/>
            <a:r>
              <a:rPr lang="en-US" sz="1800" dirty="0"/>
              <a:t>Locations leading or embedded (“MM DD YYYY The event…” versus “The event occurred on MM DD YYYY”)</a:t>
            </a:r>
          </a:p>
          <a:p>
            <a:r>
              <a:rPr lang="en-US" sz="2200" dirty="0"/>
              <a:t>Feedback provided</a:t>
            </a:r>
          </a:p>
          <a:p>
            <a:pPr lvl="1"/>
            <a:r>
              <a:rPr lang="en-US" sz="1800" dirty="0"/>
              <a:t>Overall mean score</a:t>
            </a:r>
          </a:p>
          <a:p>
            <a:pPr lvl="1"/>
            <a:r>
              <a:rPr lang="en-US" sz="1800" dirty="0"/>
              <a:t>Daily score</a:t>
            </a:r>
          </a:p>
          <a:p>
            <a:pPr lvl="1"/>
            <a:r>
              <a:rPr lang="en-US" sz="1800" dirty="0"/>
              <a:t>Daily text</a:t>
            </a:r>
          </a:p>
          <a:p>
            <a:pPr lvl="1"/>
            <a:r>
              <a:rPr lang="en-US" sz="1800" dirty="0"/>
              <a:t>Daily date</a:t>
            </a:r>
          </a:p>
          <a:p>
            <a:pPr lvl="1"/>
            <a:r>
              <a:rPr lang="en-US" sz="1800" dirty="0"/>
              <a:t>Date interpretation notes </a:t>
            </a:r>
          </a:p>
          <a:p>
            <a:pPr lvl="1"/>
            <a:r>
              <a:rPr lang="en-US" sz="1800" dirty="0"/>
              <a:t>Order of dates found in text block ([1], [2], [3])</a:t>
            </a:r>
          </a:p>
        </p:txBody>
      </p:sp>
      <p:pic>
        <p:nvPicPr>
          <p:cNvPr id="20" name="Picture 19">
            <a:extLst>
              <a:ext uri="{FF2B5EF4-FFF2-40B4-BE49-F238E27FC236}">
                <a16:creationId xmlns:a16="http://schemas.microsoft.com/office/drawing/2014/main" id="{6F7C9D3B-27EF-46D5-B866-E68164A7125A}"/>
              </a:ext>
            </a:extLst>
          </p:cNvPr>
          <p:cNvPicPr>
            <a:picLocks noChangeAspect="1"/>
          </p:cNvPicPr>
          <p:nvPr/>
        </p:nvPicPr>
        <p:blipFill>
          <a:blip r:embed="rId6"/>
          <a:stretch>
            <a:fillRect/>
          </a:stretch>
        </p:blipFill>
        <p:spPr>
          <a:xfrm>
            <a:off x="6096000" y="1300900"/>
            <a:ext cx="5526424" cy="5468174"/>
          </a:xfrm>
          <a:prstGeom prst="rect">
            <a:avLst/>
          </a:prstGeom>
        </p:spPr>
      </p:pic>
      <p:sp>
        <p:nvSpPr>
          <p:cNvPr id="3" name="TextBox 2">
            <a:extLst>
              <a:ext uri="{FF2B5EF4-FFF2-40B4-BE49-F238E27FC236}">
                <a16:creationId xmlns:a16="http://schemas.microsoft.com/office/drawing/2014/main" id="{2E973336-96AF-4EC3-9D9B-716FE9DBD66B}"/>
              </a:ext>
            </a:extLst>
          </p:cNvPr>
          <p:cNvSpPr txBox="1"/>
          <p:nvPr/>
        </p:nvSpPr>
        <p:spPr>
          <a:xfrm>
            <a:off x="8661234" y="6390315"/>
            <a:ext cx="301686" cy="369332"/>
          </a:xfrm>
          <a:prstGeom prst="rect">
            <a:avLst/>
          </a:prstGeom>
          <a:noFill/>
        </p:spPr>
        <p:txBody>
          <a:bodyPr wrap="none" rtlCol="0">
            <a:spAutoFit/>
          </a:bodyPr>
          <a:lstStyle/>
          <a:p>
            <a:r>
              <a:rPr lang="en-US" dirty="0"/>
              <a:t>5</a:t>
            </a:r>
          </a:p>
        </p:txBody>
      </p:sp>
    </p:spTree>
    <p:extLst>
      <p:ext uri="{BB962C8B-B14F-4D97-AF65-F5344CB8AC3E}">
        <p14:creationId xmlns:p14="http://schemas.microsoft.com/office/powerpoint/2010/main" val="3757289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DF78AB5-5135-4A70-8038-F9687F9D0919}"/>
              </a:ext>
            </a:extLst>
          </p:cNvPr>
          <p:cNvGraphicFramePr>
            <a:graphicFrameLocks noChangeAspect="1"/>
          </p:cNvGraphicFramePr>
          <p:nvPr>
            <p:custDataLst>
              <p:tags r:id="rId1"/>
            </p:custDataLst>
            <p:extLst>
              <p:ext uri="{D42A27DB-BD31-4B8C-83A1-F6EECF244321}">
                <p14:modId xmlns:p14="http://schemas.microsoft.com/office/powerpoint/2010/main" val="2736131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Object 4" hidden="1">
                        <a:extLst>
                          <a:ext uri="{FF2B5EF4-FFF2-40B4-BE49-F238E27FC236}">
                            <a16:creationId xmlns:a16="http://schemas.microsoft.com/office/drawing/2014/main" id="{1DF78AB5-5135-4A70-8038-F9687F9D091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5834241-FA08-4ECB-98CE-72D818777118}"/>
              </a:ext>
            </a:extLst>
          </p:cNvPr>
          <p:cNvSpPr>
            <a:spLocks noGrp="1"/>
          </p:cNvSpPr>
          <p:nvPr>
            <p:ph type="title"/>
          </p:nvPr>
        </p:nvSpPr>
        <p:spPr/>
        <p:txBody>
          <a:bodyPr vert="horz">
            <a:normAutofit/>
          </a:bodyPr>
          <a:lstStyle/>
          <a:p>
            <a:r>
              <a:rPr lang="en-US" dirty="0"/>
              <a:t>Scoring System</a:t>
            </a:r>
          </a:p>
        </p:txBody>
      </p:sp>
      <p:sp>
        <p:nvSpPr>
          <p:cNvPr id="4" name="Slide Number Placeholder 3">
            <a:extLst>
              <a:ext uri="{FF2B5EF4-FFF2-40B4-BE49-F238E27FC236}">
                <a16:creationId xmlns:a16="http://schemas.microsoft.com/office/drawing/2014/main" id="{3CAC4240-2818-4A4A-9D98-5F910571B054}"/>
              </a:ext>
            </a:extLst>
          </p:cNvPr>
          <p:cNvSpPr>
            <a:spLocks noGrp="1"/>
          </p:cNvSpPr>
          <p:nvPr>
            <p:ph type="sldNum" sz="quarter" idx="12"/>
          </p:nvPr>
        </p:nvSpPr>
        <p:spPr/>
        <p:txBody>
          <a:bodyPr/>
          <a:lstStyle/>
          <a:p>
            <a:fld id="{93CDCA99-005F-43F9-B816-A449110734F7}" type="slidenum">
              <a:rPr lang="en-US" smtClean="0"/>
              <a:t>6</a:t>
            </a:fld>
            <a:endParaRPr lang="en-US"/>
          </a:p>
        </p:txBody>
      </p:sp>
      <p:graphicFrame>
        <p:nvGraphicFramePr>
          <p:cNvPr id="12" name="Table 12">
            <a:extLst>
              <a:ext uri="{FF2B5EF4-FFF2-40B4-BE49-F238E27FC236}">
                <a16:creationId xmlns:a16="http://schemas.microsoft.com/office/drawing/2014/main" id="{91E424AC-93C5-4774-8CD3-C57BD546B52C}"/>
              </a:ext>
            </a:extLst>
          </p:cNvPr>
          <p:cNvGraphicFramePr>
            <a:graphicFrameLocks noGrp="1"/>
          </p:cNvGraphicFramePr>
          <p:nvPr>
            <p:extLst>
              <p:ext uri="{D42A27DB-BD31-4B8C-83A1-F6EECF244321}">
                <p14:modId xmlns:p14="http://schemas.microsoft.com/office/powerpoint/2010/main" val="2055595518"/>
              </p:ext>
            </p:extLst>
          </p:nvPr>
        </p:nvGraphicFramePr>
        <p:xfrm>
          <a:off x="456827" y="1120424"/>
          <a:ext cx="11278346" cy="4943578"/>
        </p:xfrm>
        <a:graphic>
          <a:graphicData uri="http://schemas.openxmlformats.org/drawingml/2006/table">
            <a:tbl>
              <a:tblPr firstRow="1" bandRow="1">
                <a:tableStyleId>{5C22544A-7EE6-4342-B048-85BDC9FD1C3A}</a:tableStyleId>
              </a:tblPr>
              <a:tblGrid>
                <a:gridCol w="4200014">
                  <a:extLst>
                    <a:ext uri="{9D8B030D-6E8A-4147-A177-3AD203B41FA5}">
                      <a16:colId xmlns:a16="http://schemas.microsoft.com/office/drawing/2014/main" val="3634280159"/>
                    </a:ext>
                  </a:extLst>
                </a:gridCol>
                <a:gridCol w="4919594">
                  <a:extLst>
                    <a:ext uri="{9D8B030D-6E8A-4147-A177-3AD203B41FA5}">
                      <a16:colId xmlns:a16="http://schemas.microsoft.com/office/drawing/2014/main" val="4274503485"/>
                    </a:ext>
                  </a:extLst>
                </a:gridCol>
                <a:gridCol w="2158738">
                  <a:extLst>
                    <a:ext uri="{9D8B030D-6E8A-4147-A177-3AD203B41FA5}">
                      <a16:colId xmlns:a16="http://schemas.microsoft.com/office/drawing/2014/main" val="3735473684"/>
                    </a:ext>
                  </a:extLst>
                </a:gridCol>
              </a:tblGrid>
              <a:tr h="355640">
                <a:tc>
                  <a:txBody>
                    <a:bodyPr/>
                    <a:lstStyle/>
                    <a:p>
                      <a:r>
                        <a:rPr lang="en-US" dirty="0"/>
                        <a:t>Positive Scoring Rewards (</a:t>
                      </a:r>
                      <a:r>
                        <a:rPr lang="el-GR" sz="1800" b="0" i="0" kern="1200" dirty="0">
                          <a:solidFill>
                            <a:schemeClr val="lt1"/>
                          </a:solidFill>
                          <a:effectLst/>
                          <a:latin typeface="+mn-lt"/>
                          <a:ea typeface="+mn-ea"/>
                          <a:cs typeface="+mn-cs"/>
                        </a:rPr>
                        <a:t>Δ</a:t>
                      </a:r>
                      <a:r>
                        <a:rPr lang="en-US" sz="1800" b="0" i="0" kern="1200" dirty="0">
                          <a:solidFill>
                            <a:schemeClr val="lt1"/>
                          </a:solidFill>
                          <a:effectLst/>
                          <a:latin typeface="+mn-lt"/>
                          <a:ea typeface="+mn-ea"/>
                          <a:cs typeface="+mn-cs"/>
                        </a:rPr>
                        <a:t> </a:t>
                      </a:r>
                      <a:r>
                        <a:rPr lang="en-US" dirty="0"/>
                        <a:t>≥ 0)</a:t>
                      </a:r>
                    </a:p>
                  </a:txBody>
                  <a:tcPr/>
                </a:tc>
                <a:tc>
                  <a:txBody>
                    <a:bodyPr/>
                    <a:lstStyle/>
                    <a:p>
                      <a:r>
                        <a:rPr lang="en-US" dirty="0"/>
                        <a:t>Negative Scoring Penalties (</a:t>
                      </a:r>
                      <a:r>
                        <a:rPr lang="el-GR" sz="1800" b="0" i="0" kern="1200" dirty="0">
                          <a:solidFill>
                            <a:schemeClr val="lt1"/>
                          </a:solidFill>
                          <a:effectLst/>
                          <a:latin typeface="+mn-lt"/>
                          <a:ea typeface="+mn-ea"/>
                          <a:cs typeface="+mn-cs"/>
                        </a:rPr>
                        <a:t>Δ</a:t>
                      </a:r>
                      <a:r>
                        <a:rPr lang="en-US" sz="1800" b="0" i="0" kern="1200" dirty="0">
                          <a:solidFill>
                            <a:schemeClr val="lt1"/>
                          </a:solidFill>
                          <a:effectLst/>
                          <a:latin typeface="+mn-lt"/>
                          <a:ea typeface="+mn-ea"/>
                          <a:cs typeface="+mn-cs"/>
                        </a:rPr>
                        <a:t> </a:t>
                      </a:r>
                      <a:r>
                        <a:rPr lang="en-US" dirty="0"/>
                        <a:t>&lt; 0)</a:t>
                      </a:r>
                    </a:p>
                  </a:txBody>
                  <a:tcPr/>
                </a:tc>
                <a:tc>
                  <a:txBody>
                    <a:bodyPr/>
                    <a:lstStyle/>
                    <a:p>
                      <a:r>
                        <a:rPr lang="en-US" dirty="0"/>
                        <a:t>Message</a:t>
                      </a:r>
                    </a:p>
                  </a:txBody>
                  <a:tcPr/>
                </a:tc>
                <a:extLst>
                  <a:ext uri="{0D108BD9-81ED-4DB2-BD59-A6C34878D82A}">
                    <a16:rowId xmlns:a16="http://schemas.microsoft.com/office/drawing/2014/main" val="531321355"/>
                  </a:ext>
                </a:extLst>
              </a:tr>
              <a:tr h="622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Unambiguous date formats</a:t>
                      </a:r>
                      <a:r>
                        <a:rPr lang="en-US" sz="1800" dirty="0"/>
                        <a:t>: “03/21/2022”, “03/22/2022”,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Ambiguous date formats</a:t>
                      </a:r>
                      <a:r>
                        <a:rPr lang="en-US" sz="1800" dirty="0"/>
                        <a:t>: (“03/21/22”, “03/22/22”), (“3/21”, “3/22”), etc.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sformat</a:t>
                      </a:r>
                      <a:r>
                        <a:rPr lang="en-US" sz="1800" dirty="0"/>
                        <a:t> variables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rformat</a:t>
                      </a:r>
                      <a:r>
                        <a:rPr lang="en-US" sz="1800" dirty="0"/>
                        <a:t> variables</a:t>
                      </a:r>
                    </a:p>
                  </a:txBody>
                  <a:tcPr/>
                </a:tc>
                <a:extLst>
                  <a:ext uri="{0D108BD9-81ED-4DB2-BD59-A6C34878D82A}">
                    <a16:rowId xmlns:a16="http://schemas.microsoft.com/office/drawing/2014/main" val="2322601881"/>
                  </a:ext>
                </a:extLst>
              </a:tr>
              <a:tr h="622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Sequential ordering</a:t>
                      </a:r>
                      <a:r>
                        <a:rPr lang="en-US" sz="1800" dirty="0"/>
                        <a:t>: “8/5/22 …, 8/6/22 …, 8/7/22 …, 8/8/22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Non-sequential ordering</a:t>
                      </a:r>
                      <a:r>
                        <a:rPr lang="en-US" sz="1800" dirty="0"/>
                        <a:t>: “8/7/22 …, 8/8/22 …, 8/</a:t>
                      </a:r>
                      <a:r>
                        <a:rPr lang="en-US" sz="1800" dirty="0">
                          <a:solidFill>
                            <a:srgbClr val="FF0000"/>
                          </a:solidFill>
                        </a:rPr>
                        <a:t>5</a:t>
                      </a:r>
                      <a:r>
                        <a:rPr lang="en-US" sz="1800" dirty="0"/>
                        <a:t>/22 …, 8/</a:t>
                      </a:r>
                      <a:r>
                        <a:rPr lang="en-US" sz="1800" dirty="0">
                          <a:solidFill>
                            <a:srgbClr val="FF0000"/>
                          </a:solidFill>
                        </a:rPr>
                        <a:t>4</a:t>
                      </a:r>
                      <a:r>
                        <a:rPr lang="en-US" sz="1800" dirty="0"/>
                        <a:t>/22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err="1"/>
                        <a:t>outOfOrder</a:t>
                      </a:r>
                      <a:endParaRPr lang="en-US" sz="1800" dirty="0"/>
                    </a:p>
                  </a:txBody>
                  <a:tcPr/>
                </a:tc>
                <a:extLst>
                  <a:ext uri="{0D108BD9-81ED-4DB2-BD59-A6C34878D82A}">
                    <a16:rowId xmlns:a16="http://schemas.microsoft.com/office/drawing/2014/main" val="3608391438"/>
                  </a:ext>
                </a:extLst>
              </a:tr>
              <a:tr h="8891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Complete coverage</a:t>
                      </a:r>
                      <a:r>
                        <a:rPr lang="en-US" sz="1800" dirty="0"/>
                        <a:t>: start = “4/4/22”, end = “4/7/22”, text block = “4/4/22 …, 4/5/22 …, 4/6/22 …. , 4/7/22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Incomplete coverage</a:t>
                      </a:r>
                      <a:r>
                        <a:rPr lang="en-US" sz="1800" dirty="0"/>
                        <a:t>: start = “4/4/22”, end = “4/7/22”, </a:t>
                      </a:r>
                      <a:r>
                        <a:rPr lang="en-US" sz="1800" dirty="0" err="1"/>
                        <a:t>textblock</a:t>
                      </a:r>
                      <a:r>
                        <a:rPr lang="en-US" sz="1800" dirty="0"/>
                        <a:t> = “</a:t>
                      </a:r>
                      <a:r>
                        <a:rPr lang="en-US" sz="1800" dirty="0">
                          <a:solidFill>
                            <a:srgbClr val="FF0000"/>
                          </a:solidFill>
                        </a:rPr>
                        <a:t>4/4/22 …, 4/6/22 …. </a:t>
                      </a:r>
                      <a:r>
                        <a:rPr lang="en-US" sz="1800" dirty="0"/>
                        <a:t>, 4/7/22 ….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filled (this date is filled in output)</a:t>
                      </a:r>
                    </a:p>
                  </a:txBody>
                  <a:tcPr/>
                </a:tc>
                <a:extLst>
                  <a:ext uri="{0D108BD9-81ED-4DB2-BD59-A6C34878D82A}">
                    <a16:rowId xmlns:a16="http://schemas.microsoft.com/office/drawing/2014/main" val="3444482327"/>
                  </a:ext>
                </a:extLst>
              </a:tr>
              <a:tr h="648881">
                <a:tc>
                  <a:txBody>
                    <a:bodyPr/>
                    <a:lstStyle/>
                    <a:p>
                      <a:r>
                        <a:rPr lang="en-US" b="1" dirty="0"/>
                        <a:t>In-Range</a:t>
                      </a:r>
                      <a:r>
                        <a:rPr lang="en-US" dirty="0"/>
                        <a:t>: </a:t>
                      </a:r>
                      <a:r>
                        <a:rPr lang="en-US" sz="1800" dirty="0"/>
                        <a:t>start = “4/4/22”, end = “4/5/22”, text = “4/4/22 …, 4/5/22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Out of Range</a:t>
                      </a:r>
                      <a:r>
                        <a:rPr lang="en-US" dirty="0"/>
                        <a:t>: </a:t>
                      </a:r>
                      <a:r>
                        <a:rPr lang="en-US" sz="1800" dirty="0"/>
                        <a:t>start = “4/4/22”, end = “4/5/22”, text = “4/4/22 …, 4/5/22 …, 4/</a:t>
                      </a:r>
                      <a:r>
                        <a:rPr lang="en-US" sz="1800" dirty="0">
                          <a:solidFill>
                            <a:srgbClr val="FF0000"/>
                          </a:solidFill>
                        </a:rPr>
                        <a:t>6</a:t>
                      </a:r>
                      <a:r>
                        <a:rPr lang="en-US" sz="1800" dirty="0"/>
                        <a:t>/22 …, </a:t>
                      </a:r>
                      <a:r>
                        <a:rPr lang="en-US" sz="1800" dirty="0">
                          <a:solidFill>
                            <a:srgbClr val="FF0000"/>
                          </a:solidFill>
                        </a:rPr>
                        <a:t>5/7</a:t>
                      </a:r>
                      <a:r>
                        <a:rPr lang="en-US" sz="1800" dirty="0"/>
                        <a:t>/22..”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outOfRange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indicate degree</a:t>
                      </a:r>
                    </a:p>
                  </a:txBody>
                  <a:tcPr/>
                </a:tc>
                <a:extLst>
                  <a:ext uri="{0D108BD9-81ED-4DB2-BD59-A6C34878D82A}">
                    <a16:rowId xmlns:a16="http://schemas.microsoft.com/office/drawing/2014/main" val="3952894930"/>
                  </a:ext>
                </a:extLst>
              </a:tr>
              <a:tr h="622370">
                <a:tc>
                  <a:txBody>
                    <a:bodyPr/>
                    <a:lstStyle/>
                    <a:p>
                      <a:r>
                        <a:rPr lang="en-US" b="1" dirty="0"/>
                        <a:t>Year correctly input </a:t>
                      </a:r>
                      <a:r>
                        <a:rPr lang="en-US" sz="1800" dirty="0"/>
                        <a:t>“4/4/2022 …, 4/5/2022 …, 4/6/2022 ….”</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Year typos </a:t>
                      </a:r>
                      <a:r>
                        <a:rPr lang="en-US" sz="1800" dirty="0"/>
                        <a:t>“4/4/2022 …, 4/5/2022 …, 4/6/202</a:t>
                      </a:r>
                      <a:r>
                        <a:rPr lang="en-US" sz="1800" dirty="0">
                          <a:solidFill>
                            <a:srgbClr val="FF0000"/>
                          </a:solidFill>
                        </a:rPr>
                        <a:t>1</a:t>
                      </a:r>
                      <a:r>
                        <a:rPr lang="en-US" sz="1800" dirty="0"/>
                        <a:t> …. 4/7/2</a:t>
                      </a:r>
                      <a:r>
                        <a:rPr lang="en-US" sz="1800" dirty="0">
                          <a:solidFill>
                            <a:srgbClr val="FF0000"/>
                          </a:solidFill>
                        </a:rPr>
                        <a:t>20</a:t>
                      </a:r>
                      <a:r>
                        <a:rPr lang="en-US" sz="1800" dirty="0"/>
                        <a:t>2”</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+1year, -180year, etc.</a:t>
                      </a:r>
                    </a:p>
                  </a:txBody>
                  <a:tcPr/>
                </a:tc>
                <a:extLst>
                  <a:ext uri="{0D108BD9-81ED-4DB2-BD59-A6C34878D82A}">
                    <a16:rowId xmlns:a16="http://schemas.microsoft.com/office/drawing/2014/main" val="3258302639"/>
                  </a:ext>
                </a:extLst>
              </a:tr>
              <a:tr h="622370">
                <a:tc>
                  <a:txBody>
                    <a:bodyPr/>
                    <a:lstStyle/>
                    <a:p>
                      <a:r>
                        <a:rPr lang="en-US" b="1" dirty="0"/>
                        <a:t>Single instance dates</a:t>
                      </a:r>
                      <a:r>
                        <a:rPr lang="en-US" dirty="0"/>
                        <a:t>: </a:t>
                      </a:r>
                      <a:r>
                        <a:rPr lang="en-US" sz="1800" dirty="0"/>
                        <a:t>“4/4/22 …, 4/5/22 …, 4/6/22 ….”</a:t>
                      </a:r>
                      <a:endParaRPr lang="en-US" dirty="0"/>
                    </a:p>
                  </a:txBody>
                  <a:tcPr/>
                </a:tc>
                <a:tc>
                  <a:txBody>
                    <a:bodyPr/>
                    <a:lstStyle/>
                    <a:p>
                      <a:r>
                        <a:rPr lang="en-US" b="1" dirty="0"/>
                        <a:t>Duplicate dates</a:t>
                      </a:r>
                      <a:r>
                        <a:rPr lang="en-US" dirty="0"/>
                        <a:t>: </a:t>
                      </a:r>
                      <a:r>
                        <a:rPr lang="en-US" sz="1800" dirty="0"/>
                        <a:t>“4/</a:t>
                      </a:r>
                      <a:r>
                        <a:rPr lang="en-US" sz="1800" dirty="0">
                          <a:solidFill>
                            <a:srgbClr val="FF0000"/>
                          </a:solidFill>
                        </a:rPr>
                        <a:t>4</a:t>
                      </a:r>
                      <a:r>
                        <a:rPr lang="en-US" sz="1800" dirty="0"/>
                        <a:t>/22 …, 4/5/22 …, 4/</a:t>
                      </a:r>
                      <a:r>
                        <a:rPr lang="en-US" sz="1800" dirty="0">
                          <a:solidFill>
                            <a:srgbClr val="FF0000"/>
                          </a:solidFill>
                        </a:rPr>
                        <a:t>4</a:t>
                      </a:r>
                      <a:r>
                        <a:rPr lang="en-US" sz="1800" dirty="0"/>
                        <a:t>/22 ….”</a:t>
                      </a:r>
                      <a:endParaRPr lang="en-US" dirty="0"/>
                    </a:p>
                  </a:txBody>
                  <a:tcPr/>
                </a:tc>
                <a:tc>
                  <a:txBody>
                    <a:bodyPr/>
                    <a:lstStyle/>
                    <a:p>
                      <a:r>
                        <a:rPr lang="en-US" dirty="0" err="1"/>
                        <a:t>duplicateDate</a:t>
                      </a:r>
                      <a:endParaRPr lang="en-US" dirty="0"/>
                    </a:p>
                  </a:txBody>
                  <a:tcPr/>
                </a:tc>
                <a:extLst>
                  <a:ext uri="{0D108BD9-81ED-4DB2-BD59-A6C34878D82A}">
                    <a16:rowId xmlns:a16="http://schemas.microsoft.com/office/drawing/2014/main" val="2915563876"/>
                  </a:ext>
                </a:extLst>
              </a:tr>
              <a:tr h="454217">
                <a:tc>
                  <a:txBody>
                    <a:bodyPr/>
                    <a:lstStyle/>
                    <a:p>
                      <a:r>
                        <a:rPr lang="en-US" b="1" dirty="0"/>
                        <a:t>Range found</a:t>
                      </a:r>
                      <a:r>
                        <a:rPr lang="en-US" dirty="0"/>
                        <a:t>: </a:t>
                      </a:r>
                      <a:r>
                        <a:rPr lang="en-US" sz="1800" dirty="0"/>
                        <a:t>“4/4/22 through 4/6/22 ….”</a:t>
                      </a:r>
                      <a:endParaRPr lang="en-US" dirty="0"/>
                    </a:p>
                  </a:txBody>
                  <a:tcPr/>
                </a:tc>
                <a:tc>
                  <a:txBody>
                    <a:bodyPr/>
                    <a:lstStyle/>
                    <a:p>
                      <a:endParaRPr lang="en-US" dirty="0"/>
                    </a:p>
                  </a:txBody>
                  <a:tcPr/>
                </a:tc>
                <a:tc>
                  <a:txBody>
                    <a:bodyPr/>
                    <a:lstStyle/>
                    <a:p>
                      <a:r>
                        <a:rPr lang="en-US" dirty="0" err="1"/>
                        <a:t>rangefound</a:t>
                      </a:r>
                      <a:endParaRPr lang="en-US" dirty="0"/>
                    </a:p>
                  </a:txBody>
                  <a:tcPr/>
                </a:tc>
                <a:extLst>
                  <a:ext uri="{0D108BD9-81ED-4DB2-BD59-A6C34878D82A}">
                    <a16:rowId xmlns:a16="http://schemas.microsoft.com/office/drawing/2014/main" val="2251595210"/>
                  </a:ext>
                </a:extLst>
              </a:tr>
            </a:tbl>
          </a:graphicData>
        </a:graphic>
      </p:graphicFrame>
    </p:spTree>
    <p:extLst>
      <p:ext uri="{BB962C8B-B14F-4D97-AF65-F5344CB8AC3E}">
        <p14:creationId xmlns:p14="http://schemas.microsoft.com/office/powerpoint/2010/main" val="253004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7F48C5A-2F26-4744-9A0F-75FF709E6DB1}"/>
              </a:ext>
            </a:extLst>
          </p:cNvPr>
          <p:cNvGraphicFramePr>
            <a:graphicFrameLocks noChangeAspect="1"/>
          </p:cNvGraphicFramePr>
          <p:nvPr>
            <p:custDataLst>
              <p:tags r:id="rId1"/>
            </p:custDataLst>
            <p:extLst>
              <p:ext uri="{D42A27DB-BD31-4B8C-83A1-F6EECF244321}">
                <p14:modId xmlns:p14="http://schemas.microsoft.com/office/powerpoint/2010/main" val="33910959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7" name="Object 6" hidden="1">
                        <a:extLst>
                          <a:ext uri="{FF2B5EF4-FFF2-40B4-BE49-F238E27FC236}">
                            <a16:creationId xmlns:a16="http://schemas.microsoft.com/office/drawing/2014/main" id="{F7F48C5A-2F26-4744-9A0F-75FF709E6DB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1EB6ED2-5F1E-4796-A7BA-F6A291A79327}"/>
              </a:ext>
            </a:extLst>
          </p:cNvPr>
          <p:cNvSpPr>
            <a:spLocks noGrp="1"/>
          </p:cNvSpPr>
          <p:nvPr>
            <p:ph type="title"/>
          </p:nvPr>
        </p:nvSpPr>
        <p:spPr/>
        <p:txBody>
          <a:bodyPr vert="horz"/>
          <a:lstStyle/>
          <a:p>
            <a:r>
              <a:rPr lang="en-US" dirty="0"/>
              <a:t>Balancing Tradeoffs – Structured/Unstructured</a:t>
            </a:r>
          </a:p>
        </p:txBody>
      </p:sp>
      <p:sp>
        <p:nvSpPr>
          <p:cNvPr id="4" name="Slide Number Placeholder 3">
            <a:extLst>
              <a:ext uri="{FF2B5EF4-FFF2-40B4-BE49-F238E27FC236}">
                <a16:creationId xmlns:a16="http://schemas.microsoft.com/office/drawing/2014/main" id="{3B40C97A-526F-455B-8810-4ABE25F5FAB4}"/>
              </a:ext>
            </a:extLst>
          </p:cNvPr>
          <p:cNvSpPr>
            <a:spLocks noGrp="1"/>
          </p:cNvSpPr>
          <p:nvPr>
            <p:ph type="sldNum" sz="quarter" idx="12"/>
          </p:nvPr>
        </p:nvSpPr>
        <p:spPr/>
        <p:txBody>
          <a:bodyPr/>
          <a:lstStyle/>
          <a:p>
            <a:fld id="{93CDCA99-005F-43F9-B816-A449110734F7}" type="slidenum">
              <a:rPr lang="en-US" smtClean="0"/>
              <a:t>7</a:t>
            </a:fld>
            <a:endParaRPr lang="en-US"/>
          </a:p>
        </p:txBody>
      </p:sp>
      <p:sp>
        <p:nvSpPr>
          <p:cNvPr id="5" name="Content Placeholder 2">
            <a:extLst>
              <a:ext uri="{FF2B5EF4-FFF2-40B4-BE49-F238E27FC236}">
                <a16:creationId xmlns:a16="http://schemas.microsoft.com/office/drawing/2014/main" id="{4F19937E-FD20-465B-845A-C545919A3BA4}"/>
              </a:ext>
            </a:extLst>
          </p:cNvPr>
          <p:cNvSpPr>
            <a:spLocks noGrp="1"/>
          </p:cNvSpPr>
          <p:nvPr>
            <p:ph idx="1"/>
          </p:nvPr>
        </p:nvSpPr>
        <p:spPr>
          <a:xfrm>
            <a:off x="609600" y="1296971"/>
            <a:ext cx="10972800" cy="4678363"/>
          </a:xfrm>
        </p:spPr>
        <p:txBody>
          <a:bodyPr>
            <a:normAutofit/>
          </a:bodyPr>
          <a:lstStyle/>
          <a:p>
            <a:r>
              <a:rPr lang="en-US" sz="1800" dirty="0"/>
              <a:t>The more </a:t>
            </a:r>
            <a:r>
              <a:rPr lang="en-US" sz="1800" b="1" dirty="0"/>
              <a:t>flexible</a:t>
            </a:r>
            <a:r>
              <a:rPr lang="en-US" sz="1800" dirty="0"/>
              <a:t> – more false positives: (example format date at line start not imposed)</a:t>
            </a:r>
          </a:p>
          <a:p>
            <a:endParaRPr lang="en-US" sz="1800" dirty="0"/>
          </a:p>
          <a:p>
            <a:endParaRPr lang="en-US" sz="1800" dirty="0"/>
          </a:p>
          <a:p>
            <a:endParaRPr lang="en-US" sz="1800" dirty="0"/>
          </a:p>
          <a:p>
            <a:endParaRPr lang="en-US" sz="1800" dirty="0"/>
          </a:p>
          <a:p>
            <a:endParaRPr lang="en-US" sz="1800" dirty="0"/>
          </a:p>
          <a:p>
            <a:pPr marL="0" indent="0">
              <a:buNone/>
            </a:pPr>
            <a:endParaRPr lang="en-US" sz="1800" dirty="0"/>
          </a:p>
          <a:p>
            <a:endParaRPr lang="en-US" sz="1800" dirty="0"/>
          </a:p>
          <a:p>
            <a:r>
              <a:rPr lang="en-US" sz="1800" dirty="0"/>
              <a:t>Too rigid of structure can create false negatives:</a:t>
            </a:r>
          </a:p>
        </p:txBody>
      </p:sp>
      <p:graphicFrame>
        <p:nvGraphicFramePr>
          <p:cNvPr id="11" name="Table 11">
            <a:extLst>
              <a:ext uri="{FF2B5EF4-FFF2-40B4-BE49-F238E27FC236}">
                <a16:creationId xmlns:a16="http://schemas.microsoft.com/office/drawing/2014/main" id="{AE0815FA-DAC7-4BE7-96B3-54D215D0C150}"/>
              </a:ext>
            </a:extLst>
          </p:cNvPr>
          <p:cNvGraphicFramePr>
            <a:graphicFrameLocks noGrp="1"/>
          </p:cNvGraphicFramePr>
          <p:nvPr>
            <p:extLst>
              <p:ext uri="{D42A27DB-BD31-4B8C-83A1-F6EECF244321}">
                <p14:modId xmlns:p14="http://schemas.microsoft.com/office/powerpoint/2010/main" val="3807702338"/>
              </p:ext>
            </p:extLst>
          </p:nvPr>
        </p:nvGraphicFramePr>
        <p:xfrm>
          <a:off x="649624" y="1647348"/>
          <a:ext cx="10972799" cy="2011680"/>
        </p:xfrm>
        <a:graphic>
          <a:graphicData uri="http://schemas.openxmlformats.org/drawingml/2006/table">
            <a:tbl>
              <a:tblPr firstRow="1" bandRow="1">
                <a:tableStyleId>{5C22544A-7EE6-4342-B048-85BDC9FD1C3A}</a:tableStyleId>
              </a:tblPr>
              <a:tblGrid>
                <a:gridCol w="3931803">
                  <a:extLst>
                    <a:ext uri="{9D8B030D-6E8A-4147-A177-3AD203B41FA5}">
                      <a16:colId xmlns:a16="http://schemas.microsoft.com/office/drawing/2014/main" val="4032513341"/>
                    </a:ext>
                  </a:extLst>
                </a:gridCol>
                <a:gridCol w="3883843">
                  <a:extLst>
                    <a:ext uri="{9D8B030D-6E8A-4147-A177-3AD203B41FA5}">
                      <a16:colId xmlns:a16="http://schemas.microsoft.com/office/drawing/2014/main" val="3513327187"/>
                    </a:ext>
                  </a:extLst>
                </a:gridCol>
                <a:gridCol w="1234911">
                  <a:extLst>
                    <a:ext uri="{9D8B030D-6E8A-4147-A177-3AD203B41FA5}">
                      <a16:colId xmlns:a16="http://schemas.microsoft.com/office/drawing/2014/main" val="2819051883"/>
                    </a:ext>
                  </a:extLst>
                </a:gridCol>
                <a:gridCol w="1922242">
                  <a:extLst>
                    <a:ext uri="{9D8B030D-6E8A-4147-A177-3AD203B41FA5}">
                      <a16:colId xmlns:a16="http://schemas.microsoft.com/office/drawing/2014/main" val="1594421364"/>
                    </a:ext>
                  </a:extLst>
                </a:gridCol>
              </a:tblGrid>
              <a:tr h="292766">
                <a:tc>
                  <a:txBody>
                    <a:bodyPr/>
                    <a:lstStyle/>
                    <a:p>
                      <a:r>
                        <a:rPr lang="en-US" dirty="0"/>
                        <a:t>Text Block : Start Date = 4/5/2022</a:t>
                      </a:r>
                    </a:p>
                  </a:txBody>
                  <a:tcPr/>
                </a:tc>
                <a:tc>
                  <a:txBody>
                    <a:bodyPr/>
                    <a:lstStyle/>
                    <a:p>
                      <a:r>
                        <a:rPr lang="en-US" dirty="0"/>
                        <a:t>Daily Text</a:t>
                      </a:r>
                    </a:p>
                  </a:txBody>
                  <a:tcPr/>
                </a:tc>
                <a:tc>
                  <a:txBody>
                    <a:bodyPr/>
                    <a:lstStyle/>
                    <a:p>
                      <a:r>
                        <a:rPr lang="en-US" dirty="0"/>
                        <a:t>Daily Date</a:t>
                      </a:r>
                    </a:p>
                  </a:txBody>
                  <a:tcPr/>
                </a:tc>
                <a:tc>
                  <a:txBody>
                    <a:bodyPr/>
                    <a:lstStyle/>
                    <a:p>
                      <a:r>
                        <a:rPr lang="en-US" dirty="0"/>
                        <a:t>Message</a:t>
                      </a:r>
                    </a:p>
                  </a:txBody>
                  <a:tcPr/>
                </a:tc>
                <a:extLst>
                  <a:ext uri="{0D108BD9-81ED-4DB2-BD59-A6C34878D82A}">
                    <a16:rowId xmlns:a16="http://schemas.microsoft.com/office/drawing/2014/main" val="3765695580"/>
                  </a:ext>
                </a:extLst>
              </a:tr>
              <a:tr h="512340">
                <a:tc rowSpan="3">
                  <a:txBody>
                    <a:bodyPr/>
                    <a:lstStyle/>
                    <a:p>
                      <a:pPr marL="0" indent="0">
                        <a:spcBef>
                          <a:spcPts val="0"/>
                        </a:spcBef>
                        <a:buNone/>
                      </a:pPr>
                      <a:r>
                        <a:rPr lang="en-US" sz="1800" dirty="0"/>
                        <a:t>4/5 – We visited a ruins.</a:t>
                      </a:r>
                    </a:p>
                    <a:p>
                      <a:pPr marL="0" indent="0">
                        <a:spcBef>
                          <a:spcPts val="0"/>
                        </a:spcBef>
                        <a:buNone/>
                      </a:pPr>
                      <a:r>
                        <a:rPr lang="en-US" sz="1800" dirty="0"/>
                        <a:t>We went walking.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found a coin 3/4 inches in diameter.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4/6 – travel continued ….</a:t>
                      </a:r>
                    </a:p>
                  </a:txBody>
                  <a:tcPr/>
                </a:tc>
                <a:tc>
                  <a:txBody>
                    <a:bodyPr/>
                    <a:lstStyle/>
                    <a:p>
                      <a:pPr marL="0" indent="0">
                        <a:spcBef>
                          <a:spcPts val="0"/>
                        </a:spcBef>
                        <a:buNone/>
                      </a:pPr>
                      <a:r>
                        <a:rPr lang="en-US" sz="1800" dirty="0"/>
                        <a:t>4/5 – We visited a ruins.</a:t>
                      </a:r>
                    </a:p>
                    <a:p>
                      <a:pPr marL="0" indent="0">
                        <a:spcBef>
                          <a:spcPts val="0"/>
                        </a:spcBef>
                        <a:buNone/>
                      </a:pPr>
                      <a:r>
                        <a:rPr lang="en-US" sz="1800" dirty="0"/>
                        <a:t>We went walking.</a:t>
                      </a:r>
                    </a:p>
                  </a:txBody>
                  <a:tcPr/>
                </a:tc>
                <a:tc>
                  <a:txBody>
                    <a:bodyPr/>
                    <a:lstStyle/>
                    <a:p>
                      <a:r>
                        <a:rPr lang="en-US" dirty="0"/>
                        <a:t>4/5/2022</a:t>
                      </a:r>
                    </a:p>
                  </a:txBody>
                  <a:tcPr/>
                </a:tc>
                <a:tc>
                  <a:txBody>
                    <a:bodyPr/>
                    <a:lstStyle/>
                    <a:p>
                      <a:endParaRPr lang="en-US" dirty="0"/>
                    </a:p>
                  </a:txBody>
                  <a:tcPr/>
                </a:tc>
                <a:extLst>
                  <a:ext uri="{0D108BD9-81ED-4DB2-BD59-A6C34878D82A}">
                    <a16:rowId xmlns:a16="http://schemas.microsoft.com/office/drawing/2014/main" val="508504763"/>
                  </a:ext>
                </a:extLst>
              </a:tr>
              <a:tr h="29276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found a coin 6/8 inches in diameter.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4/6 – travel continued ….</a:t>
                      </a:r>
                    </a:p>
                  </a:txBody>
                  <a:tcPr/>
                </a:tc>
                <a:tc>
                  <a:txBody>
                    <a:bodyPr/>
                    <a:lstStyle/>
                    <a:p>
                      <a:r>
                        <a:rPr lang="en-US" dirty="0"/>
                        <a:t>4/6/2022</a:t>
                      </a:r>
                    </a:p>
                  </a:txBody>
                  <a:tcPr/>
                </a:tc>
                <a:tc>
                  <a:txBody>
                    <a:bodyPr/>
                    <a:lstStyle/>
                    <a:p>
                      <a:endParaRPr lang="en-US" dirty="0"/>
                    </a:p>
                  </a:txBody>
                  <a:tcPr/>
                </a:tc>
                <a:extLst>
                  <a:ext uri="{0D108BD9-81ED-4DB2-BD59-A6C34878D82A}">
                    <a16:rowId xmlns:a16="http://schemas.microsoft.com/office/drawing/2014/main" val="3373082659"/>
                  </a:ext>
                </a:extLst>
              </a:tr>
              <a:tr h="29276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Report from 4/6 – travel continued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We found a coin 3/4 inches in diameter.</a:t>
                      </a:r>
                    </a:p>
                  </a:txBody>
                  <a:tcPr/>
                </a:tc>
                <a:tc>
                  <a:txBody>
                    <a:bodyPr/>
                    <a:lstStyle/>
                    <a:p>
                      <a:r>
                        <a:rPr lang="en-US" dirty="0"/>
                        <a:t>3/4/2022</a:t>
                      </a:r>
                    </a:p>
                  </a:txBody>
                  <a:tcPr/>
                </a:tc>
                <a:tc>
                  <a:txBody>
                    <a:bodyPr/>
                    <a:lstStyle/>
                    <a:p>
                      <a:r>
                        <a:rPr lang="en-US" dirty="0" err="1"/>
                        <a:t>outOfRange</a:t>
                      </a:r>
                      <a:r>
                        <a:rPr lang="en-US" dirty="0"/>
                        <a:t>** </a:t>
                      </a:r>
                      <a:r>
                        <a:rPr lang="en-US" dirty="0" err="1"/>
                        <a:t>outOfOrder</a:t>
                      </a:r>
                      <a:endParaRPr lang="en-US" dirty="0"/>
                    </a:p>
                  </a:txBody>
                  <a:tcPr/>
                </a:tc>
                <a:extLst>
                  <a:ext uri="{0D108BD9-81ED-4DB2-BD59-A6C34878D82A}">
                    <a16:rowId xmlns:a16="http://schemas.microsoft.com/office/drawing/2014/main" val="779466676"/>
                  </a:ext>
                </a:extLst>
              </a:tr>
            </a:tbl>
          </a:graphicData>
        </a:graphic>
      </p:graphicFrame>
      <p:graphicFrame>
        <p:nvGraphicFramePr>
          <p:cNvPr id="13" name="Table 11">
            <a:extLst>
              <a:ext uri="{FF2B5EF4-FFF2-40B4-BE49-F238E27FC236}">
                <a16:creationId xmlns:a16="http://schemas.microsoft.com/office/drawing/2014/main" id="{F18588B0-9E52-4484-89CB-8D5785BD960A}"/>
              </a:ext>
            </a:extLst>
          </p:cNvPr>
          <p:cNvGraphicFramePr>
            <a:graphicFrameLocks noGrp="1"/>
          </p:cNvGraphicFramePr>
          <p:nvPr>
            <p:extLst>
              <p:ext uri="{D42A27DB-BD31-4B8C-83A1-F6EECF244321}">
                <p14:modId xmlns:p14="http://schemas.microsoft.com/office/powerpoint/2010/main" val="1738867604"/>
              </p:ext>
            </p:extLst>
          </p:nvPr>
        </p:nvGraphicFramePr>
        <p:xfrm>
          <a:off x="649623" y="4315749"/>
          <a:ext cx="10972799" cy="1737360"/>
        </p:xfrm>
        <a:graphic>
          <a:graphicData uri="http://schemas.openxmlformats.org/drawingml/2006/table">
            <a:tbl>
              <a:tblPr firstRow="1" bandRow="1">
                <a:tableStyleId>{5C22544A-7EE6-4342-B048-85BDC9FD1C3A}</a:tableStyleId>
              </a:tblPr>
              <a:tblGrid>
                <a:gridCol w="3931803">
                  <a:extLst>
                    <a:ext uri="{9D8B030D-6E8A-4147-A177-3AD203B41FA5}">
                      <a16:colId xmlns:a16="http://schemas.microsoft.com/office/drawing/2014/main" val="4032513341"/>
                    </a:ext>
                  </a:extLst>
                </a:gridCol>
                <a:gridCol w="3883843">
                  <a:extLst>
                    <a:ext uri="{9D8B030D-6E8A-4147-A177-3AD203B41FA5}">
                      <a16:colId xmlns:a16="http://schemas.microsoft.com/office/drawing/2014/main" val="3513327187"/>
                    </a:ext>
                  </a:extLst>
                </a:gridCol>
                <a:gridCol w="1234911">
                  <a:extLst>
                    <a:ext uri="{9D8B030D-6E8A-4147-A177-3AD203B41FA5}">
                      <a16:colId xmlns:a16="http://schemas.microsoft.com/office/drawing/2014/main" val="2819051883"/>
                    </a:ext>
                  </a:extLst>
                </a:gridCol>
                <a:gridCol w="1922242">
                  <a:extLst>
                    <a:ext uri="{9D8B030D-6E8A-4147-A177-3AD203B41FA5}">
                      <a16:colId xmlns:a16="http://schemas.microsoft.com/office/drawing/2014/main" val="1594421364"/>
                    </a:ext>
                  </a:extLst>
                </a:gridCol>
              </a:tblGrid>
              <a:tr h="292766">
                <a:tc>
                  <a:txBody>
                    <a:bodyPr/>
                    <a:lstStyle/>
                    <a:p>
                      <a:r>
                        <a:rPr lang="en-US" dirty="0"/>
                        <a:t>Text Block : Start Date = 8/10/2022</a:t>
                      </a:r>
                    </a:p>
                  </a:txBody>
                  <a:tcPr/>
                </a:tc>
                <a:tc>
                  <a:txBody>
                    <a:bodyPr/>
                    <a:lstStyle/>
                    <a:p>
                      <a:r>
                        <a:rPr lang="en-US" dirty="0"/>
                        <a:t>Daily Text</a:t>
                      </a:r>
                    </a:p>
                  </a:txBody>
                  <a:tcPr/>
                </a:tc>
                <a:tc>
                  <a:txBody>
                    <a:bodyPr/>
                    <a:lstStyle/>
                    <a:p>
                      <a:r>
                        <a:rPr lang="en-US" dirty="0"/>
                        <a:t>Daily Date</a:t>
                      </a:r>
                    </a:p>
                  </a:txBody>
                  <a:tcPr/>
                </a:tc>
                <a:tc>
                  <a:txBody>
                    <a:bodyPr/>
                    <a:lstStyle/>
                    <a:p>
                      <a:r>
                        <a:rPr lang="en-US" dirty="0"/>
                        <a:t>Message</a:t>
                      </a:r>
                    </a:p>
                  </a:txBody>
                  <a:tcPr/>
                </a:tc>
                <a:extLst>
                  <a:ext uri="{0D108BD9-81ED-4DB2-BD59-A6C34878D82A}">
                    <a16:rowId xmlns:a16="http://schemas.microsoft.com/office/drawing/2014/main" val="3765695580"/>
                  </a:ext>
                </a:extLst>
              </a:tr>
              <a:tr h="512340">
                <a:tc rowSpan="3">
                  <a:txBody>
                    <a:bodyPr/>
                    <a:lstStyle/>
                    <a:p>
                      <a:pPr marL="0" indent="0">
                        <a:spcBef>
                          <a:spcPts val="0"/>
                        </a:spcBef>
                        <a:buNone/>
                      </a:pPr>
                      <a:r>
                        <a:rPr lang="en-US" sz="1800" dirty="0"/>
                        <a:t>8 10 2022 – Snorkeling.</a:t>
                      </a:r>
                    </a:p>
                    <a:p>
                      <a:pPr marL="0" indent="0">
                        <a:spcBef>
                          <a:spcPts val="0"/>
                        </a:spcBef>
                        <a:buNone/>
                      </a:pPr>
                      <a:r>
                        <a:rPr lang="en-US" sz="1800" dirty="0"/>
                        <a:t>8 11 – Sky diving.</a:t>
                      </a:r>
                    </a:p>
                    <a:p>
                      <a:pPr marL="0" indent="0">
                        <a:spcBef>
                          <a:spcPts val="0"/>
                        </a:spcBef>
                        <a:buNone/>
                      </a:pPr>
                      <a:r>
                        <a:rPr lang="en-US" sz="1800" dirty="0"/>
                        <a:t>8 12 2022 – Sleeping all day</a:t>
                      </a:r>
                    </a:p>
                  </a:txBody>
                  <a:tcPr/>
                </a:tc>
                <a:tc>
                  <a:txBody>
                    <a:bodyPr/>
                    <a:lstStyle/>
                    <a:p>
                      <a:pPr marL="0" indent="0">
                        <a:spcBef>
                          <a:spcPts val="0"/>
                        </a:spcBef>
                        <a:buNone/>
                      </a:pPr>
                      <a:r>
                        <a:rPr lang="en-US" sz="1800" dirty="0"/>
                        <a:t>8 10 2022 – Snorkeling.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 11 – Sky diving.</a:t>
                      </a:r>
                    </a:p>
                  </a:txBody>
                  <a:tcPr/>
                </a:tc>
                <a:tc>
                  <a:txBody>
                    <a:bodyPr/>
                    <a:lstStyle/>
                    <a:p>
                      <a:r>
                        <a:rPr lang="en-US" dirty="0"/>
                        <a:t>8/10/2022</a:t>
                      </a:r>
                    </a:p>
                  </a:txBody>
                  <a:tcPr/>
                </a:tc>
                <a:tc>
                  <a:txBody>
                    <a:bodyPr/>
                    <a:lstStyle/>
                    <a:p>
                      <a:endParaRPr lang="en-US" dirty="0"/>
                    </a:p>
                  </a:txBody>
                  <a:tcPr/>
                </a:tc>
                <a:extLst>
                  <a:ext uri="{0D108BD9-81ED-4DB2-BD59-A6C34878D82A}">
                    <a16:rowId xmlns:a16="http://schemas.microsoft.com/office/drawing/2014/main" val="508504763"/>
                  </a:ext>
                </a:extLst>
              </a:tr>
              <a:tr h="292766">
                <a:tc vMerge="1">
                  <a:txBody>
                    <a:bodyPr/>
                    <a:lstStyle/>
                    <a:p>
                      <a:pPr marL="0" indent="0">
                        <a:spcBef>
                          <a:spcPts val="0"/>
                        </a:spcBef>
                        <a:buNone/>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&lt;&lt;filled&gt;&gt;</a:t>
                      </a:r>
                    </a:p>
                  </a:txBody>
                  <a:tcPr/>
                </a:tc>
                <a:tc>
                  <a:txBody>
                    <a:bodyPr/>
                    <a:lstStyle/>
                    <a:p>
                      <a:r>
                        <a:rPr lang="en-US" dirty="0"/>
                        <a:t>8/11/2022</a:t>
                      </a:r>
                    </a:p>
                  </a:txBody>
                  <a:tcPr/>
                </a:tc>
                <a:tc>
                  <a:txBody>
                    <a:bodyPr/>
                    <a:lstStyle/>
                    <a:p>
                      <a:r>
                        <a:rPr lang="en-US" dirty="0"/>
                        <a:t>filled</a:t>
                      </a:r>
                    </a:p>
                  </a:txBody>
                  <a:tcPr/>
                </a:tc>
                <a:extLst>
                  <a:ext uri="{0D108BD9-81ED-4DB2-BD59-A6C34878D82A}">
                    <a16:rowId xmlns:a16="http://schemas.microsoft.com/office/drawing/2014/main" val="3373082659"/>
                  </a:ext>
                </a:extLst>
              </a:tr>
              <a:tr h="292766">
                <a:tc vMerge="1">
                  <a:txBody>
                    <a:bodyPr/>
                    <a:lstStyle/>
                    <a:p>
                      <a:pPr marL="0" indent="0">
                        <a:spcBef>
                          <a:spcPts val="0"/>
                        </a:spcBef>
                        <a:buNone/>
                      </a:pPr>
                      <a:endParaRPr lang="en-US" sz="18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8 12 2022 – Sleeping all day</a:t>
                      </a:r>
                    </a:p>
                  </a:txBody>
                  <a:tcPr/>
                </a:tc>
                <a:tc>
                  <a:txBody>
                    <a:bodyPr/>
                    <a:lstStyle/>
                    <a:p>
                      <a:r>
                        <a:rPr lang="en-US" dirty="0"/>
                        <a:t>8/12/2022</a:t>
                      </a:r>
                    </a:p>
                  </a:txBody>
                  <a:tcPr/>
                </a:tc>
                <a:tc>
                  <a:txBody>
                    <a:bodyPr/>
                    <a:lstStyle/>
                    <a:p>
                      <a:endParaRPr lang="en-US" dirty="0"/>
                    </a:p>
                  </a:txBody>
                  <a:tcPr/>
                </a:tc>
                <a:extLst>
                  <a:ext uri="{0D108BD9-81ED-4DB2-BD59-A6C34878D82A}">
                    <a16:rowId xmlns:a16="http://schemas.microsoft.com/office/drawing/2014/main" val="779466676"/>
                  </a:ext>
                </a:extLst>
              </a:tr>
            </a:tbl>
          </a:graphicData>
        </a:graphic>
      </p:graphicFrame>
    </p:spTree>
    <p:extLst>
      <p:ext uri="{BB962C8B-B14F-4D97-AF65-F5344CB8AC3E}">
        <p14:creationId xmlns:p14="http://schemas.microsoft.com/office/powerpoint/2010/main" val="2908936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7F81D-B3F9-4EF7-A03A-B7CF839F31B0}"/>
              </a:ext>
            </a:extLst>
          </p:cNvPr>
          <p:cNvSpPr>
            <a:spLocks noGrp="1"/>
          </p:cNvSpPr>
          <p:nvPr>
            <p:ph type="title"/>
          </p:nvPr>
        </p:nvSpPr>
        <p:spPr/>
        <p:txBody>
          <a:bodyPr/>
          <a:lstStyle/>
          <a:p>
            <a:r>
              <a:rPr lang="en-US" dirty="0"/>
              <a:t>Findings and Next Steps</a:t>
            </a:r>
          </a:p>
        </p:txBody>
      </p:sp>
      <p:sp>
        <p:nvSpPr>
          <p:cNvPr id="3" name="Content Placeholder 2">
            <a:extLst>
              <a:ext uri="{FF2B5EF4-FFF2-40B4-BE49-F238E27FC236}">
                <a16:creationId xmlns:a16="http://schemas.microsoft.com/office/drawing/2014/main" id="{8B5CAEE6-C346-4D84-8A76-468998E3B8B1}"/>
              </a:ext>
            </a:extLst>
          </p:cNvPr>
          <p:cNvSpPr>
            <a:spLocks noGrp="1"/>
          </p:cNvSpPr>
          <p:nvPr>
            <p:ph idx="1"/>
          </p:nvPr>
        </p:nvSpPr>
        <p:spPr/>
        <p:txBody>
          <a:bodyPr>
            <a:normAutofit fontScale="77500" lnSpcReduction="20000"/>
          </a:bodyPr>
          <a:lstStyle/>
          <a:p>
            <a:r>
              <a:rPr lang="en-US" dirty="0"/>
              <a:t>Application to BTS data: sample of 59,314 narrative records that include dates</a:t>
            </a:r>
          </a:p>
          <a:p>
            <a:pPr lvl="1"/>
            <a:r>
              <a:rPr lang="en-US" dirty="0"/>
              <a:t>96.5% of records returned positive scores – high confidence date is valid</a:t>
            </a:r>
          </a:p>
          <a:p>
            <a:pPr lvl="1"/>
            <a:r>
              <a:rPr lang="en-US" dirty="0"/>
              <a:t>Of those with no matching date, 77.9%  were correctly recognized as having no viable date match</a:t>
            </a:r>
          </a:p>
          <a:p>
            <a:pPr marL="457200" lvl="1" indent="0">
              <a:buNone/>
            </a:pPr>
            <a:endParaRPr lang="en-US" dirty="0"/>
          </a:p>
          <a:p>
            <a:r>
              <a:rPr lang="en-US" dirty="0"/>
              <a:t>Next step: Julia public registration </a:t>
            </a:r>
          </a:p>
          <a:p>
            <a:pPr lvl="1"/>
            <a:r>
              <a:rPr lang="en-US" dirty="0"/>
              <a:t>In the process of fulfilling public registration requirements.</a:t>
            </a:r>
          </a:p>
          <a:p>
            <a:pPr lvl="2"/>
            <a:r>
              <a:rPr lang="en-US" dirty="0"/>
              <a:t>Expanding tests to cover all features (60% complete)</a:t>
            </a:r>
          </a:p>
          <a:p>
            <a:pPr lvl="2"/>
            <a:r>
              <a:rPr lang="en-US" dirty="0"/>
              <a:t>Documenting all functions (90% complete)</a:t>
            </a:r>
          </a:p>
          <a:p>
            <a:pPr lvl="2"/>
            <a:r>
              <a:rPr lang="en-US" dirty="0"/>
              <a:t>Publishing tutorial/handbook</a:t>
            </a:r>
          </a:p>
          <a:p>
            <a:pPr lvl="2"/>
            <a:endParaRPr lang="en-US" dirty="0"/>
          </a:p>
          <a:p>
            <a:r>
              <a:rPr lang="en-US" dirty="0"/>
              <a:t>The unofficial package is currently available at </a:t>
            </a:r>
            <a:r>
              <a:rPr lang="en-US" dirty="0">
                <a:hlinkClick r:id="rId3"/>
              </a:rPr>
              <a:t>https://github.com/EconometricsBySimulation/BlockDates.jl</a:t>
            </a:r>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FCB324D4-C787-4A34-84B7-52C8E60CD320}"/>
              </a:ext>
            </a:extLst>
          </p:cNvPr>
          <p:cNvSpPr>
            <a:spLocks noGrp="1"/>
          </p:cNvSpPr>
          <p:nvPr>
            <p:ph type="sldNum" sz="quarter" idx="12"/>
          </p:nvPr>
        </p:nvSpPr>
        <p:spPr/>
        <p:txBody>
          <a:bodyPr/>
          <a:lstStyle/>
          <a:p>
            <a:fld id="{93CDCA99-005F-43F9-B816-A449110734F7}" type="slidenum">
              <a:rPr lang="en-US" smtClean="0"/>
              <a:t>8</a:t>
            </a:fld>
            <a:endParaRPr lang="en-US"/>
          </a:p>
        </p:txBody>
      </p:sp>
    </p:spTree>
    <p:extLst>
      <p:ext uri="{BB962C8B-B14F-4D97-AF65-F5344CB8AC3E}">
        <p14:creationId xmlns:p14="http://schemas.microsoft.com/office/powerpoint/2010/main" val="209151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ADCCE1D-CC63-47ED-B993-1BACCB1938FB}"/>
              </a:ext>
            </a:extLst>
          </p:cNvPr>
          <p:cNvGraphicFramePr>
            <a:graphicFrameLocks noChangeAspect="1"/>
          </p:cNvGraphicFramePr>
          <p:nvPr>
            <p:custDataLst>
              <p:tags r:id="rId1"/>
            </p:custDataLst>
            <p:extLst>
              <p:ext uri="{D42A27DB-BD31-4B8C-83A1-F6EECF244321}">
                <p14:modId xmlns:p14="http://schemas.microsoft.com/office/powerpoint/2010/main" val="22852743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6" name="Object 5" hidden="1">
                        <a:extLst>
                          <a:ext uri="{FF2B5EF4-FFF2-40B4-BE49-F238E27FC236}">
                            <a16:creationId xmlns:a16="http://schemas.microsoft.com/office/drawing/2014/main" id="{CADCCE1D-CC63-47ED-B993-1BACCB1938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B785A8-295A-4BCB-A650-7CA16F1F0DEF}"/>
              </a:ext>
            </a:extLst>
          </p:cNvPr>
          <p:cNvSpPr>
            <a:spLocks noGrp="1"/>
          </p:cNvSpPr>
          <p:nvPr>
            <p:ph type="title"/>
          </p:nvPr>
        </p:nvSpPr>
        <p:spPr/>
        <p:txBody>
          <a:bodyPr vert="horz"/>
          <a:lstStyle/>
          <a:p>
            <a:r>
              <a:rPr lang="en-US" dirty="0"/>
              <a:t>Contact US</a:t>
            </a:r>
          </a:p>
        </p:txBody>
      </p:sp>
      <p:sp>
        <p:nvSpPr>
          <p:cNvPr id="3" name="Content Placeholder 2">
            <a:extLst>
              <a:ext uri="{FF2B5EF4-FFF2-40B4-BE49-F238E27FC236}">
                <a16:creationId xmlns:a16="http://schemas.microsoft.com/office/drawing/2014/main" id="{98E5AEEB-78D8-4207-BD30-1A198B4C327C}"/>
              </a:ext>
            </a:extLst>
          </p:cNvPr>
          <p:cNvSpPr>
            <a:spLocks noGrp="1"/>
          </p:cNvSpPr>
          <p:nvPr>
            <p:ph idx="1"/>
          </p:nvPr>
        </p:nvSpPr>
        <p:spPr/>
        <p:txBody>
          <a:bodyPr/>
          <a:lstStyle/>
          <a:p>
            <a:endParaRPr lang="en-US" dirty="0"/>
          </a:p>
          <a:p>
            <a:pPr marL="0" indent="0">
              <a:buNone/>
            </a:pPr>
            <a:r>
              <a:rPr lang="en-US" dirty="0"/>
              <a:t>Francis Smart – </a:t>
            </a:r>
            <a:r>
              <a:rPr lang="en-US" dirty="0">
                <a:hlinkClick r:id="rId5"/>
              </a:rPr>
              <a:t>Fsmart@censeoconsulting.com</a:t>
            </a:r>
            <a:endParaRPr lang="en-US" dirty="0"/>
          </a:p>
          <a:p>
            <a:endParaRPr lang="en-US" dirty="0"/>
          </a:p>
          <a:p>
            <a:pPr marL="0" indent="0">
              <a:buNone/>
            </a:pPr>
            <a:r>
              <a:rPr lang="en-US" dirty="0"/>
              <a:t>Allison </a:t>
            </a:r>
            <a:r>
              <a:rPr lang="en-US" dirty="0" err="1"/>
              <a:t>Fischman</a:t>
            </a:r>
            <a:r>
              <a:rPr lang="en-US" dirty="0"/>
              <a:t> – </a:t>
            </a:r>
            <a:r>
              <a:rPr lang="en-US" dirty="0">
                <a:hlinkClick r:id="rId6"/>
              </a:rPr>
              <a:t>Allison.Fischman@dot.gov</a:t>
            </a:r>
            <a:endParaRPr lang="en-US" dirty="0"/>
          </a:p>
          <a:p>
            <a:endParaRPr lang="en-US" dirty="0"/>
          </a:p>
          <a:p>
            <a:pPr marL="0" indent="0">
              <a:buNone/>
            </a:pPr>
            <a:r>
              <a:rPr lang="en-US" dirty="0"/>
              <a:t>Amanda Lemons – </a:t>
            </a:r>
            <a:r>
              <a:rPr lang="en-US" dirty="0">
                <a:hlinkClick r:id="rId7"/>
              </a:rPr>
              <a:t>Amanda.Lemons@dot.gov</a:t>
            </a:r>
            <a:endParaRPr lang="en-US" dirty="0"/>
          </a:p>
        </p:txBody>
      </p:sp>
      <p:sp>
        <p:nvSpPr>
          <p:cNvPr id="4" name="Slide Number Placeholder 3">
            <a:extLst>
              <a:ext uri="{FF2B5EF4-FFF2-40B4-BE49-F238E27FC236}">
                <a16:creationId xmlns:a16="http://schemas.microsoft.com/office/drawing/2014/main" id="{513AA4FD-134F-402E-9CD6-3D43CAB2371D}"/>
              </a:ext>
            </a:extLst>
          </p:cNvPr>
          <p:cNvSpPr>
            <a:spLocks noGrp="1"/>
          </p:cNvSpPr>
          <p:nvPr>
            <p:ph type="sldNum" sz="quarter" idx="12"/>
          </p:nvPr>
        </p:nvSpPr>
        <p:spPr/>
        <p:txBody>
          <a:bodyPr/>
          <a:lstStyle/>
          <a:p>
            <a:fld id="{93CDCA99-005F-43F9-B816-A449110734F7}" type="slidenum">
              <a:rPr lang="en-US" smtClean="0"/>
              <a:t>9</a:t>
            </a:fld>
            <a:endParaRPr lang="en-US"/>
          </a:p>
        </p:txBody>
      </p:sp>
    </p:spTree>
    <p:extLst>
      <p:ext uri="{BB962C8B-B14F-4D97-AF65-F5344CB8AC3E}">
        <p14:creationId xmlns:p14="http://schemas.microsoft.com/office/powerpoint/2010/main" val="26723871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EB2C590C5B0E548BBB80B30B4757BD0" ma:contentTypeVersion="9" ma:contentTypeDescription="Create a new document." ma:contentTypeScope="" ma:versionID="b406e1801e3a276321bf95b491aa33e3">
  <xsd:schema xmlns:xsd="http://www.w3.org/2001/XMLSchema" xmlns:xs="http://www.w3.org/2001/XMLSchema" xmlns:p="http://schemas.microsoft.com/office/2006/metadata/properties" xmlns:ns2="63ed583d-7590-47b9-98bc-2af72f9646ac" xmlns:ns3="b3ce6949-99fe-4549-b75a-2322037c47c1" targetNamespace="http://schemas.microsoft.com/office/2006/metadata/properties" ma:root="true" ma:fieldsID="7b71cca96ecbdff6dbe019db006ceafb" ns2:_="" ns3:_="">
    <xsd:import namespace="63ed583d-7590-47b9-98bc-2af72f9646ac"/>
    <xsd:import namespace="b3ce6949-99fe-4549-b75a-2322037c47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ed583d-7590-47b9-98bc-2af72f9646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ce6949-99fe-4549-b75a-2322037c47c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CBA117-3EF1-4153-BC69-8A3046296BD2}">
  <ds:schemaRefs>
    <ds:schemaRef ds:uri="http://purl.org/dc/terms/"/>
    <ds:schemaRef ds:uri="http://schemas.openxmlformats.org/package/2006/metadata/core-properties"/>
    <ds:schemaRef ds:uri="http://purl.org/dc/dcmitype/"/>
    <ds:schemaRef ds:uri="b3ce6949-99fe-4549-b75a-2322037c47c1"/>
    <ds:schemaRef ds:uri="http://schemas.microsoft.com/office/2006/documentManagement/types"/>
    <ds:schemaRef ds:uri="63ed583d-7590-47b9-98bc-2af72f9646ac"/>
    <ds:schemaRef ds:uri="http://purl.org/dc/elements/1.1/"/>
    <ds:schemaRef ds:uri="http://www.w3.org/XML/1998/namespace"/>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823AD038-0AD8-452F-8ADC-D2E99373A457}">
  <ds:schemaRefs>
    <ds:schemaRef ds:uri="http://schemas.microsoft.com/sharepoint/v3/contenttype/forms"/>
  </ds:schemaRefs>
</ds:datastoreItem>
</file>

<file path=customXml/itemProps3.xml><?xml version="1.0" encoding="utf-8"?>
<ds:datastoreItem xmlns:ds="http://schemas.openxmlformats.org/officeDocument/2006/customXml" ds:itemID="{3AA73E42-D3A9-4F04-9418-2DFB9B98353B}">
  <ds:schemaRefs>
    <ds:schemaRef ds:uri="63ed583d-7590-47b9-98bc-2af72f9646ac"/>
    <ds:schemaRef ds:uri="b3ce6949-99fe-4549-b75a-2322037c47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1951</TotalTime>
  <Words>1267</Words>
  <Application>Microsoft Office PowerPoint</Application>
  <PresentationFormat>Widescreen</PresentationFormat>
  <Paragraphs>198</Paragraphs>
  <Slides>17</Slides>
  <Notes>7</Notes>
  <HiddenSlides>0</HiddenSlides>
  <MMClips>0</MMClips>
  <ScaleCrop>false</ScaleCrop>
  <HeadingPairs>
    <vt:vector size="8" baseType="variant">
      <vt:variant>
        <vt:lpstr>Fonts Used</vt:lpstr>
      </vt:variant>
      <vt:variant>
        <vt:i4>2</vt:i4>
      </vt:variant>
      <vt:variant>
        <vt:lpstr>Theme</vt:lpstr>
      </vt:variant>
      <vt:variant>
        <vt:i4>3</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Custom Design</vt:lpstr>
      <vt:lpstr>Office Theme</vt:lpstr>
      <vt:lpstr>1_Custom Design</vt:lpstr>
      <vt:lpstr>think-cell Slide</vt:lpstr>
      <vt:lpstr>BlockDates: A Context-Aware Fuzzy Date Matching Solution</vt:lpstr>
      <vt:lpstr>Problem Statement</vt:lpstr>
      <vt:lpstr>Methodology</vt:lpstr>
      <vt:lpstr>BlockDates Input/Output Flow</vt:lpstr>
      <vt:lpstr>Detailed BlockDates Flow</vt:lpstr>
      <vt:lpstr>Scoring System</vt:lpstr>
      <vt:lpstr>Balancing Tradeoffs – Structured/Unstructured</vt:lpstr>
      <vt:lpstr>Findings and Next Steps</vt:lpstr>
      <vt:lpstr>Contact US</vt:lpstr>
      <vt:lpstr>Demo Backup Slides</vt:lpstr>
      <vt:lpstr>Demo Data - Input</vt:lpstr>
      <vt:lpstr>Read Data into Julia (Jupyter Notebook) </vt:lpstr>
      <vt:lpstr>Convert String Dates to Dates</vt:lpstr>
      <vt:lpstr>Apply to Each Text Block and Append</vt:lpstr>
      <vt:lpstr>Snapshot of Results (1)</vt:lpstr>
      <vt:lpstr>Snapshot of Results (2)</vt:lpstr>
      <vt:lpstr>Snapshot of Results 3 - Excel</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USDOT User</dc:creator>
  <cp:lastModifiedBy>Francis Smart</cp:lastModifiedBy>
  <cp:revision>12</cp:revision>
  <cp:lastPrinted>2020-02-20T00:39:15Z</cp:lastPrinted>
  <dcterms:created xsi:type="dcterms:W3CDTF">2014-02-06T15:07:56Z</dcterms:created>
  <dcterms:modified xsi:type="dcterms:W3CDTF">2022-04-06T04:13:47Z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0x010100FEB2C590C5B0E548BBB80B30B4757BD0</vt:lpwstr>
  </property>
</Properties>
</file>