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7" r:id="rId5"/>
    <p:sldId id="268" r:id="rId6"/>
    <p:sldId id="261" r:id="rId7"/>
    <p:sldId id="269" r:id="rId8"/>
    <p:sldId id="270" r:id="rId9"/>
    <p:sldId id="265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jalvo, Olivia R. (Aptive Resources LLC)" initials="OOR(RL" lastIdx="8" clrIdx="0">
    <p:extLst>
      <p:ext uri="{19B8F6BF-5375-455C-9EA6-DF929625EA0E}">
        <p15:presenceInfo xmlns:p15="http://schemas.microsoft.com/office/powerpoint/2012/main" userId="S::Olivia.Ojalvo@va.gov::206eacb2-91ac-4f76-bb2a-0e0cf7faf08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88836E-6273-4030-889E-8F18EB7F4336}" v="8" dt="2022-03-30T17:36:13.7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219F77-38C6-48A5-A09B-7B17B373D0F3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9A566-2818-449D-9D6C-6B9171E34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936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54E43-EE3D-477B-8A9A-A06EE502A5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BE7246-3B2E-4FA1-A36F-447B3175EE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52F55-6A02-456D-B3C3-2ACFF7866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2549-F9FB-4E84-BAC8-4E8808FEEF12}" type="datetime1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9FCC77-3E04-4DD9-A971-7CC9C5CA4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843608-B8D5-456F-9401-43EA18490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F95-CE72-4EAB-BB25-DD57D90CD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22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713BA-66BC-4DA2-BFDD-7F93C31E8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245081-15C1-4229-8277-6D47EEE748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83AAC0-2DA9-42E4-8256-91A7D2F0D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979A-5E50-4330-B3E1-1E21F3EF5E63}" type="datetime1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ED8579-A6C3-4F5A-B118-C1FED75E2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46FDD9-B12F-4142-8513-784270B80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F95-CE72-4EAB-BB25-DD57D90CD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18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072B3B-B6AC-4821-9910-65C24FB725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1559EF-8601-4E32-A01E-9599D9CF14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B8E6D-2B97-4BB8-89DB-8A83F7DAB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AAB6A-D16E-473D-9CF8-AC51A788C268}" type="datetime1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F7B2E-07E3-4698-9877-44B6F2AF0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6DA57A-6BDB-4A75-9FE3-41A8EE4FA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F95-CE72-4EAB-BB25-DD57D90CD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034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03BD8-5A06-40AB-8545-287166156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F4E1C-9497-4993-8155-64061B7A9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40DC75-80AC-471E-B51C-74453F503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90225-1F5D-4938-B3B1-4E0785DF7562}" type="datetime1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97C2B6-74CA-4F54-931C-FA7BD04AF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010585-7D66-4957-AF1C-976D7722D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F95-CE72-4EAB-BB25-DD57D90CD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28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BADB1-93C3-44D5-BDEA-5764BA8D6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FF07FB-F9D4-4C52-9F99-82C60B56D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0C9A4C-4C62-4651-A31A-260A59CA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9271C-D219-4479-B174-01A1DDBF4A8E}" type="datetime1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34652-1EFD-4DFF-98CC-D1F4A0352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9B62-2B11-4619-87AD-7ED376E6C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F95-CE72-4EAB-BB25-DD57D90CD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577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4955D-7295-4E96-895C-DF68A320E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670A6-62E1-4E07-9B18-AB4C41C562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7B23E-FC9D-4531-B0AC-6974F5E50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8EECD5-AD0A-4D4A-9715-A777FDD3D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4865-4B0D-4636-849F-9FF82151A3BB}" type="datetime1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D6EB95-B4FF-487C-8EA1-76FAA920E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4BD3FB-EA86-4BEF-A28E-57DA0969C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F95-CE72-4EAB-BB25-DD57D90CD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094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2D50B-FA16-4894-B604-75F3C78F6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692BD-AA29-4A5C-8F50-1452CBFD0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76B1C1-E62E-4661-A9BA-ABC885A962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01BBC1-94FE-4489-A7AD-2FC69306F0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837105-AC50-47E6-BFD9-497C5BF3D0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4F2F7E-CA15-4672-93BA-B6761EB73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E1482-B1A2-45FD-9A8F-AA392FB7B369}" type="datetime1">
              <a:rPr lang="en-US" smtClean="0"/>
              <a:t>3/30/2022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1BF1FA-8B36-4E77-92F6-068AFD03E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CB1353-BCCE-4154-980B-103331663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F95-CE72-4EAB-BB25-DD57D90CD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308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A7C1E-9B5F-4315-9EFB-E5337040F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30E940-A7CA-4069-9581-A7C71F4C0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E0-7822-4F5B-83C3-F18D5FB7DF16}" type="datetime1">
              <a:rPr lang="en-US" smtClean="0"/>
              <a:t>3/30/2022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F7CABE-4706-4655-9B4C-504851CE3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DD135E-BD8F-4CC0-B0C2-7B0C9602B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F95-CE72-4EAB-BB25-DD57D90CD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201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30C098-2331-4EC0-B1AD-CF59E6E1A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2235D-D0EA-4829-A421-7C803AB5558A}" type="datetime1">
              <a:rPr lang="en-US" smtClean="0"/>
              <a:t>3/30/2022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1A027F-A4EE-40B3-AC88-6767D0E67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EB0C19-F87D-49ED-A64D-63077BABC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F95-CE72-4EAB-BB25-DD57D90CD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03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22809-144F-41F3-B929-C2A5032F5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07906E-D076-4D14-B50B-DFD8FAE4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B99883-E640-43A4-83ED-13633D9C62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314EC2-5078-4CBF-8FC8-DEF248AB0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59430-7C79-413E-B2AF-76BDF01835AF}" type="datetime1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746A1-3AC3-4E1A-9728-95AD6A0D0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4AAE10-E592-47CD-91DC-42D9C33CA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F95-CE72-4EAB-BB25-DD57D90CD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575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5A6F5-B3EF-4E4A-ABF8-2856FAA8F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B9DFC8-7A3E-45CE-BC42-9F8725AEBB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82E49C-8F94-4B4E-B293-E2C1F4B862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DC736D-4D1D-4242-9A9B-5C8F52E78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BDEDE-50E7-46C7-A705-663C775AB1AD}" type="datetime1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314FD9-E74C-477D-9612-9661D775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F749D9-7845-4870-AAC7-2C5D519B2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F95-CE72-4EAB-BB25-DD57D90CD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858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D1B23F-50F2-4AF1-ACC9-3AD7F7A7B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DB6560-263D-4B0F-9FF2-1CC8E481E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C58B26-60BD-4380-BAAD-0BE6485F7E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6E0D9-D28B-4518-BD9C-AA088510B5FB}" type="datetime1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2C271A-FCDB-425B-AC38-A588F49E1D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295458-E5FC-44B8-896B-ED677BE7C8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F6F95-CE72-4EAB-BB25-DD57D90CD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472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77A33F-3386-48C5-B20E-BB8A2192CA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220530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>
                <a:solidFill>
                  <a:srgbClr val="FFFFFF"/>
                </a:solidFill>
              </a:rPr>
              <a:t>QUE Index: Measuring User Experience of Software Products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9AFAD7-71D3-469B-8F0A-679653C0BA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498108"/>
            <a:ext cx="6182632" cy="1830973"/>
          </a:xfrm>
        </p:spPr>
        <p:txBody>
          <a:bodyPr anchor="ctr">
            <a:normAutofit fontScale="92500" lnSpcReduction="10000"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2100" b="1" dirty="0"/>
              <a:t>Abe George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1200" b="1" dirty="0"/>
              <a:t>Program Manager, Customer Experience and Data Science, Office of Information and Technology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1200" b="1" dirty="0"/>
              <a:t>U.S. Department of Veterans Affairs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endParaRPr lang="en-US" sz="1400" b="1" dirty="0"/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2100" b="1" dirty="0"/>
              <a:t>Michael Maas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1200" b="1" dirty="0"/>
              <a:t>Senior Research Analyst, Customer Experience and Data Science, Office of Information and Technology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1200" b="1" dirty="0"/>
              <a:t>CFI Group</a:t>
            </a:r>
          </a:p>
        </p:txBody>
      </p:sp>
      <p:pic>
        <p:nvPicPr>
          <p:cNvPr id="5" name="Picture 4" descr="Logo for the U.S. Department of Veterans Affairs and the Office of Information and Technology">
            <a:extLst>
              <a:ext uri="{FF2B5EF4-FFF2-40B4-BE49-F238E27FC236}">
                <a16:creationId xmlns:a16="http://schemas.microsoft.com/office/drawing/2014/main" id="{07F8D0B9-A227-42B6-9293-FC67DAB4A3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8283" y="4900293"/>
            <a:ext cx="3831344" cy="804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086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3FC4A-8769-4892-80FE-244652744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Appendix-1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075E2-BDE8-4B8A-AF76-84AAADB03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System Usability Scale (SUS) Questions:</a:t>
            </a:r>
          </a:p>
          <a:p>
            <a:pPr marL="0" indent="0">
              <a:buNone/>
            </a:pPr>
            <a:endParaRPr lang="en-US" dirty="0"/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think that I would like to use this Product X frequently.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found the Product X unnecessarily complex.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thought the Product X was easy to use.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think that I would need the support of a technical person to be able to use this Product X.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found the various functions in this Product X were well integrated.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thought there was too much inconsistency in this Product X.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would imagine that most people would learn to use this Product X very quickly.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found the Product X very cumbersome to use.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felt very confident using the Product X.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needed to learn a lot of things before I could get going with this Product X.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C3B9B4-2670-4173-9C93-998CFFA83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F95-CE72-4EAB-BB25-DD57D90CD41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403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965107-8DFA-4809-B66B-E4DBA5B7C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1AA4B-80C6-4597-8B23-F43DCA69D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4619" y="2558642"/>
            <a:ext cx="9818254" cy="213080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b="1" dirty="0"/>
              <a:t>Product Success Factors</a:t>
            </a:r>
          </a:p>
          <a:p>
            <a:r>
              <a:rPr lang="en-US" sz="2400" dirty="0"/>
              <a:t>Quality: Functioning of the product</a:t>
            </a:r>
          </a:p>
          <a:p>
            <a:r>
              <a:rPr lang="en-US" sz="2400" dirty="0"/>
              <a:t>Usability: Easiness of learning and using it</a:t>
            </a:r>
          </a:p>
          <a:p>
            <a:r>
              <a:rPr lang="en-US" sz="2400" dirty="0"/>
              <a:t>Efficiency: How the product impacts the efficiency of the user’s work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880CFF-C94F-4B49-88FF-2D9D1616E2D0}"/>
              </a:ext>
            </a:extLst>
          </p:cNvPr>
          <p:cNvSpPr txBox="1"/>
          <p:nvPr/>
        </p:nvSpPr>
        <p:spPr>
          <a:xfrm>
            <a:off x="1274618" y="1699491"/>
            <a:ext cx="9818255" cy="64633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Measure user experience of software products and websites on factors that are most important for a product’s success.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E87602-9F84-4EC0-9A77-C02F57961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F95-CE72-4EAB-BB25-DD57D90CD41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614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6F78D3-F318-41A6-9394-859EFC847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Common Methodologies: Net Promoter Score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6D7399-6663-4B93-BB28-2EEE9BFAD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7187" y="2583811"/>
            <a:ext cx="4018327" cy="2906016"/>
          </a:xfrm>
        </p:spPr>
        <p:txBody>
          <a:bodyPr anchor="t">
            <a:normAutofit/>
          </a:bodyPr>
          <a:lstStyle/>
          <a:p>
            <a:r>
              <a:rPr lang="en-US" sz="2000" dirty="0"/>
              <a:t>Use of a single question: </a:t>
            </a:r>
            <a:r>
              <a:rPr lang="en-US" sz="2000" i="1" dirty="0"/>
              <a:t>“How likely is it that you would recommend Product X to a friend or colleague?”</a:t>
            </a:r>
          </a:p>
          <a:p>
            <a:r>
              <a:rPr lang="en-US" sz="2000" dirty="0"/>
              <a:t>Follow-up open-ended question for detailed feedback</a:t>
            </a:r>
          </a:p>
          <a:p>
            <a:r>
              <a:rPr lang="en-US" sz="2000" dirty="0"/>
              <a:t>Most popular methodology</a:t>
            </a:r>
          </a:p>
          <a:p>
            <a:pPr marL="457200" lvl="1" indent="0">
              <a:buNone/>
            </a:pPr>
            <a:endParaRPr 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79B07A-8DF9-4158-867E-BB17902557AC}"/>
              </a:ext>
            </a:extLst>
          </p:cNvPr>
          <p:cNvSpPr txBox="1"/>
          <p:nvPr/>
        </p:nvSpPr>
        <p:spPr>
          <a:xfrm>
            <a:off x="1837188" y="2077928"/>
            <a:ext cx="4018327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ADVANTAGES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C1DB67C-675B-46D1-8A84-2C8A40471C72}"/>
              </a:ext>
            </a:extLst>
          </p:cNvPr>
          <p:cNvSpPr txBox="1"/>
          <p:nvPr/>
        </p:nvSpPr>
        <p:spPr>
          <a:xfrm>
            <a:off x="6537687" y="2077928"/>
            <a:ext cx="4018327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DISADVANTAGES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1656281-67E5-4987-A1AC-6DF9A1E8C67F}"/>
              </a:ext>
            </a:extLst>
          </p:cNvPr>
          <p:cNvSpPr txBox="1">
            <a:spLocks/>
          </p:cNvSpPr>
          <p:nvPr/>
        </p:nvSpPr>
        <p:spPr>
          <a:xfrm>
            <a:off x="6537687" y="2583811"/>
            <a:ext cx="4018327" cy="29060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Not applicable within government and other places where product choices are restricted</a:t>
            </a:r>
          </a:p>
          <a:p>
            <a:r>
              <a:rPr lang="en-US" sz="2000" dirty="0"/>
              <a:t>Score calculation considers only “promoters” and “detractors” and ignores the “passives”</a:t>
            </a:r>
          </a:p>
          <a:p>
            <a:r>
              <a:rPr lang="en-US" sz="2000" dirty="0"/>
              <a:t>Overall score cannot be split into attribute scores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2FF28A-D053-41A1-BF85-B817BD12C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F95-CE72-4EAB-BB25-DD57D90CD41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50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6F78D3-F318-41A6-9394-859EFC847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Common Methodologies: Customer Effort Score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6D7399-6663-4B93-BB28-2EEE9BFAD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7187" y="2583811"/>
            <a:ext cx="4018327" cy="2906016"/>
          </a:xfrm>
        </p:spPr>
        <p:txBody>
          <a:bodyPr anchor="t">
            <a:normAutofit/>
          </a:bodyPr>
          <a:lstStyle/>
          <a:p>
            <a:r>
              <a:rPr lang="en-US" sz="2000" dirty="0"/>
              <a:t>Use of a single question on customer effort</a:t>
            </a:r>
            <a:endParaRPr lang="en-US" sz="2000" i="1" dirty="0"/>
          </a:p>
          <a:p>
            <a:r>
              <a:rPr lang="en-US" sz="2000" dirty="0"/>
              <a:t>Measures the effort customer had to exert to use a product or get a service</a:t>
            </a:r>
          </a:p>
          <a:p>
            <a:r>
              <a:rPr lang="en-US" sz="2000" dirty="0"/>
              <a:t>May follow-up with open-ended question for detailed feedback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79B07A-8DF9-4158-867E-BB17902557AC}"/>
              </a:ext>
            </a:extLst>
          </p:cNvPr>
          <p:cNvSpPr txBox="1"/>
          <p:nvPr/>
        </p:nvSpPr>
        <p:spPr>
          <a:xfrm>
            <a:off x="1837188" y="2077928"/>
            <a:ext cx="4018327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ADVANTAGES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C1DB67C-675B-46D1-8A84-2C8A40471C72}"/>
              </a:ext>
            </a:extLst>
          </p:cNvPr>
          <p:cNvSpPr txBox="1"/>
          <p:nvPr/>
        </p:nvSpPr>
        <p:spPr>
          <a:xfrm>
            <a:off x="6537687" y="2077928"/>
            <a:ext cx="4018327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DISADVANTAGES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1656281-67E5-4987-A1AC-6DF9A1E8C67F}"/>
              </a:ext>
            </a:extLst>
          </p:cNvPr>
          <p:cNvSpPr txBox="1">
            <a:spLocks/>
          </p:cNvSpPr>
          <p:nvPr/>
        </p:nvSpPr>
        <p:spPr>
          <a:xfrm>
            <a:off x="6537687" y="2583811"/>
            <a:ext cx="4018327" cy="29060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Measures </a:t>
            </a:r>
            <a:r>
              <a:rPr lang="en-US" sz="2000" dirty="0">
                <a:solidFill>
                  <a:srgbClr val="FF0000"/>
                </a:solidFill>
              </a:rPr>
              <a:t>only</a:t>
            </a:r>
            <a:r>
              <a:rPr lang="en-US" sz="2000" dirty="0"/>
              <a:t> the effort customer had to exert to use a product or get a service</a:t>
            </a:r>
          </a:p>
          <a:p>
            <a:r>
              <a:rPr lang="en-US" sz="2000" dirty="0"/>
              <a:t>Overall score cannot be split into attribute scores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n-US" sz="20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FB7432-4919-4A02-983C-2E997B655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F95-CE72-4EAB-BB25-DD57D90CD41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830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6F78D3-F318-41A6-9394-859EFC847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Common Methodologies: System Usability Scale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6D7399-6663-4B93-BB28-2EEE9BFAD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7187" y="2583811"/>
            <a:ext cx="4018327" cy="2906016"/>
          </a:xfrm>
        </p:spPr>
        <p:txBody>
          <a:bodyPr anchor="t">
            <a:normAutofit/>
          </a:bodyPr>
          <a:lstStyle/>
          <a:p>
            <a:r>
              <a:rPr lang="en-US" sz="2000" dirty="0"/>
              <a:t>Has been in use for several years</a:t>
            </a:r>
            <a:endParaRPr lang="en-US" sz="2000" i="1" dirty="0"/>
          </a:p>
          <a:p>
            <a:r>
              <a:rPr lang="en-US" sz="2000" dirty="0"/>
              <a:t>Used in government and industries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79B07A-8DF9-4158-867E-BB17902557AC}"/>
              </a:ext>
            </a:extLst>
          </p:cNvPr>
          <p:cNvSpPr txBox="1"/>
          <p:nvPr/>
        </p:nvSpPr>
        <p:spPr>
          <a:xfrm>
            <a:off x="1837188" y="2077928"/>
            <a:ext cx="4018327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ADVANTAGES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C1DB67C-675B-46D1-8A84-2C8A40471C72}"/>
              </a:ext>
            </a:extLst>
          </p:cNvPr>
          <p:cNvSpPr txBox="1"/>
          <p:nvPr/>
        </p:nvSpPr>
        <p:spPr>
          <a:xfrm>
            <a:off x="6537687" y="2077928"/>
            <a:ext cx="4018327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DISADVANTAGES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1656281-67E5-4987-A1AC-6DF9A1E8C67F}"/>
              </a:ext>
            </a:extLst>
          </p:cNvPr>
          <p:cNvSpPr txBox="1">
            <a:spLocks/>
          </p:cNvSpPr>
          <p:nvPr/>
        </p:nvSpPr>
        <p:spPr>
          <a:xfrm>
            <a:off x="6537687" y="2583811"/>
            <a:ext cx="4018327" cy="29060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Ten questions</a:t>
            </a:r>
          </a:p>
          <a:p>
            <a:r>
              <a:rPr lang="en-US" sz="2000" dirty="0"/>
              <a:t>Multiple questions “appear” similar</a:t>
            </a:r>
          </a:p>
          <a:p>
            <a:r>
              <a:rPr lang="en-US" sz="2000" dirty="0"/>
              <a:t>Cannot get scores for individual product attributes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C9A828-1B58-450D-A41B-4865BABE5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F95-CE72-4EAB-BB25-DD57D90CD41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558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0E9AC5-5004-48A7-91F0-52D9D6A55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QUE Index: A New Measure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932A6ED-1F57-4F3F-90A6-BBECDE096379}"/>
              </a:ext>
            </a:extLst>
          </p:cNvPr>
          <p:cNvSpPr txBox="1">
            <a:spLocks/>
          </p:cNvSpPr>
          <p:nvPr/>
        </p:nvSpPr>
        <p:spPr>
          <a:xfrm>
            <a:off x="3145871" y="1820410"/>
            <a:ext cx="7996869" cy="437905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900" b="1" dirty="0"/>
              <a:t>Quality: </a:t>
            </a:r>
            <a:r>
              <a:rPr lang="en-US" sz="2900" dirty="0"/>
              <a:t>Functioning of the product</a:t>
            </a:r>
          </a:p>
          <a:p>
            <a:pPr marL="0" indent="0">
              <a:buNone/>
            </a:pPr>
            <a:r>
              <a:rPr lang="en-US" sz="2300" i="1" dirty="0">
                <a:solidFill>
                  <a:srgbClr val="0070C0"/>
                </a:solidFill>
              </a:rPr>
              <a:t>“Product X functions in a high-quality and responsive manner.”</a:t>
            </a:r>
            <a:endParaRPr lang="en-US" sz="2300" dirty="0"/>
          </a:p>
          <a:p>
            <a:endParaRPr lang="en-US" sz="2900" dirty="0"/>
          </a:p>
          <a:p>
            <a:pPr marL="0" indent="0">
              <a:buNone/>
            </a:pPr>
            <a:r>
              <a:rPr lang="en-US" sz="2900" b="1" dirty="0"/>
              <a:t>Usability: </a:t>
            </a:r>
            <a:r>
              <a:rPr lang="en-US" sz="2900" dirty="0"/>
              <a:t>Easiness of learning and using it</a:t>
            </a:r>
          </a:p>
          <a:p>
            <a:pPr marL="0" indent="0">
              <a:buNone/>
            </a:pPr>
            <a:r>
              <a:rPr lang="en-US" sz="2300" i="1" dirty="0">
                <a:solidFill>
                  <a:srgbClr val="0070C0"/>
                </a:solidFill>
              </a:rPr>
              <a:t>“Product X is easy for me to learn and use.”</a:t>
            </a:r>
            <a:endParaRPr lang="en-US" sz="2300" dirty="0">
              <a:solidFill>
                <a:srgbClr val="0070C0"/>
              </a:solidFill>
            </a:endParaRPr>
          </a:p>
          <a:p>
            <a:endParaRPr lang="en-US" sz="2900" dirty="0"/>
          </a:p>
          <a:p>
            <a:pPr marL="0" indent="0">
              <a:buNone/>
            </a:pPr>
            <a:r>
              <a:rPr lang="en-US" sz="2900" b="1" dirty="0"/>
              <a:t>Efficiency: </a:t>
            </a:r>
            <a:r>
              <a:rPr lang="en-US" sz="2900" dirty="0"/>
              <a:t>How the product impacts the efficiency of the user’s work</a:t>
            </a:r>
          </a:p>
          <a:p>
            <a:pPr marL="0" indent="0">
              <a:buNone/>
            </a:pPr>
            <a:r>
              <a:rPr lang="en-US" sz="2300" i="1" dirty="0">
                <a:solidFill>
                  <a:srgbClr val="0070C0"/>
                </a:solidFill>
              </a:rPr>
              <a:t>“Product X helps me to work more efficiently to achieve my goals.”</a:t>
            </a:r>
          </a:p>
          <a:p>
            <a:pPr marL="0" indent="0">
              <a:buNone/>
            </a:pPr>
            <a:endParaRPr lang="en-US" sz="2900" i="1" dirty="0"/>
          </a:p>
          <a:p>
            <a:pPr marL="0" indent="0">
              <a:buNone/>
            </a:pPr>
            <a:r>
              <a:rPr lang="en-US" sz="2900" i="1" dirty="0"/>
              <a:t> </a:t>
            </a:r>
            <a:r>
              <a:rPr lang="en-US" sz="2900" b="1" dirty="0"/>
              <a:t>Open-Ended Question </a:t>
            </a:r>
            <a:r>
              <a:rPr lang="en-US" sz="2900" dirty="0"/>
              <a:t>(optional)</a:t>
            </a:r>
          </a:p>
          <a:p>
            <a:pPr marL="0" indent="0">
              <a:buNone/>
            </a:pPr>
            <a:r>
              <a:rPr lang="en-US" sz="2300" i="1" dirty="0">
                <a:solidFill>
                  <a:srgbClr val="0070C0"/>
                </a:solidFill>
              </a:rPr>
              <a:t>“Please explain the reasons for the ratings you have given above”</a:t>
            </a:r>
          </a:p>
          <a:p>
            <a:endParaRPr lang="en-US" sz="2400" i="1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D1F418-48A2-40DA-B005-9797D351D875}"/>
              </a:ext>
            </a:extLst>
          </p:cNvPr>
          <p:cNvSpPr txBox="1"/>
          <p:nvPr/>
        </p:nvSpPr>
        <p:spPr>
          <a:xfrm>
            <a:off x="459350" y="2900356"/>
            <a:ext cx="235730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b="1" dirty="0">
                <a:solidFill>
                  <a:srgbClr val="0070C0"/>
                </a:solidFill>
              </a:rPr>
              <a:t>Five-point Likert Scale Questions</a:t>
            </a:r>
          </a:p>
          <a:p>
            <a:pPr algn="r"/>
            <a:endParaRPr lang="en-US" b="1" dirty="0">
              <a:solidFill>
                <a:srgbClr val="0070C0"/>
              </a:solidFill>
            </a:endParaRPr>
          </a:p>
          <a:p>
            <a:pPr algn="r"/>
            <a:r>
              <a:rPr lang="en-US" sz="1800" b="1" dirty="0">
                <a:solidFill>
                  <a:srgbClr val="0070C0"/>
                </a:solidFill>
              </a:rPr>
              <a:t>1 (Strongly disagree) to 5 (Strongly agree)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6FFD292-0CE9-4AA7-9151-76B40EBCF613}"/>
              </a:ext>
            </a:extLst>
          </p:cNvPr>
          <p:cNvCxnSpPr>
            <a:cxnSpLocks/>
          </p:cNvCxnSpPr>
          <p:nvPr/>
        </p:nvCxnSpPr>
        <p:spPr>
          <a:xfrm>
            <a:off x="3045204" y="1891970"/>
            <a:ext cx="0" cy="32565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2225C-2004-4472-BF4B-4DA7C1BAB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F95-CE72-4EAB-BB25-DD57D90CD41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42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0E9AC5-5004-48A7-91F0-52D9D6A55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Survey Form</a:t>
            </a:r>
          </a:p>
        </p:txBody>
      </p:sp>
      <p:pic>
        <p:nvPicPr>
          <p:cNvPr id="13" name="Content Placeholder 10" descr="Survey Form image with (1) the screening question - &quot;Have you used Product X in the last 30 days?&quot;&#10;&#10;(2) The questions from slide 6 and the Likert scale.&#10;&#10;(3) The open-ended question from slide 6.">
            <a:extLst>
              <a:ext uri="{FF2B5EF4-FFF2-40B4-BE49-F238E27FC236}">
                <a16:creationId xmlns:a16="http://schemas.microsoft.com/office/drawing/2014/main" id="{08C6F064-90F7-4E80-A679-E115065BD3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1"/>
          <a:stretch/>
        </p:blipFill>
        <p:spPr>
          <a:xfrm>
            <a:off x="3253458" y="1590740"/>
            <a:ext cx="5890541" cy="5267259"/>
          </a:xfr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E606C12-CE2E-42B6-9E10-331B2A90E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F95-CE72-4EAB-BB25-DD57D90CD41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187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0E9AC5-5004-48A7-91F0-52D9D6A55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Calculations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69550B4-53A0-42D3-97CE-DF94F307E38E}"/>
              </a:ext>
            </a:extLst>
          </p:cNvPr>
          <p:cNvSpPr txBox="1"/>
          <p:nvPr/>
        </p:nvSpPr>
        <p:spPr>
          <a:xfrm>
            <a:off x="2857436" y="2484395"/>
            <a:ext cx="668818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Index = Weighted average (Quality Score, Usability Score, Efficiency Score) </a:t>
            </a:r>
          </a:p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Item Score = ((% Strongly Disagree x 1) + (% Disagree x 2) + (% Neither disagree nor agree x 3) + (% Agree x 4) + (% strongly agree x 5)) /5</a:t>
            </a:r>
          </a:p>
        </p:txBody>
      </p:sp>
      <p:graphicFrame>
        <p:nvGraphicFramePr>
          <p:cNvPr id="17" name="Table 20">
            <a:extLst>
              <a:ext uri="{FF2B5EF4-FFF2-40B4-BE49-F238E27FC236}">
                <a16:creationId xmlns:a16="http://schemas.microsoft.com/office/drawing/2014/main" id="{89E87A9A-2713-44DF-8E99-978FA06535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81812"/>
              </p:ext>
            </p:extLst>
          </p:nvPr>
        </p:nvGraphicFramePr>
        <p:xfrm>
          <a:off x="2926218" y="4194382"/>
          <a:ext cx="6688183" cy="204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926">
                  <a:extLst>
                    <a:ext uri="{9D8B030D-6E8A-4147-A177-3AD203B41FA5}">
                      <a16:colId xmlns:a16="http://schemas.microsoft.com/office/drawing/2014/main" val="3326857223"/>
                    </a:ext>
                  </a:extLst>
                </a:gridCol>
                <a:gridCol w="4833257">
                  <a:extLst>
                    <a:ext uri="{9D8B030D-6E8A-4147-A177-3AD203B41FA5}">
                      <a16:colId xmlns:a16="http://schemas.microsoft.com/office/drawing/2014/main" val="3435541191"/>
                    </a:ext>
                  </a:extLst>
                </a:gridCol>
              </a:tblGrid>
              <a:tr h="31877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QUE Index Value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Product Assessment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9594264"/>
                  </a:ext>
                </a:extLst>
              </a:tr>
              <a:tr h="1993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80 to 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 b="1" dirty="0"/>
                        <a:t>Excellent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5060495"/>
                  </a:ext>
                </a:extLst>
              </a:tr>
              <a:tr h="1993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70 to &lt; 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 b="1" dirty="0"/>
                        <a:t>Very Good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6939359"/>
                  </a:ext>
                </a:extLst>
              </a:tr>
              <a:tr h="1993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60 to &lt; 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 b="1" dirty="0"/>
                        <a:t>Acceptable, Need Improvement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5708716"/>
                  </a:ext>
                </a:extLst>
              </a:tr>
              <a:tr h="1993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50 to &lt; 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 b="1" dirty="0"/>
                        <a:t>Poor, Need Improvement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7752589"/>
                  </a:ext>
                </a:extLst>
              </a:tr>
              <a:tr h="1993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Below 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 b="1" dirty="0"/>
                        <a:t>Unacceptable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6077387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A1FB7CAB-9826-413F-885D-B1F5C00D0799}"/>
              </a:ext>
            </a:extLst>
          </p:cNvPr>
          <p:cNvSpPr txBox="1"/>
          <p:nvPr/>
        </p:nvSpPr>
        <p:spPr>
          <a:xfrm>
            <a:off x="2926218" y="1990425"/>
            <a:ext cx="6688183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Item Scores and QUE Index will range from 20 to 100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70924AE-728E-472B-B2D0-E5C696D84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F95-CE72-4EAB-BB25-DD57D90CD41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480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CA85A3-0121-43AC-AB43-7507060E2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Applications and Uses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DCE1AD0-C23A-43C1-8459-FFF5DB55C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44981" y="2151103"/>
            <a:ext cx="712325" cy="636478"/>
          </a:xfrm>
          <a:prstGeom prst="rect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4D9F550-E11F-45A8-9719-203FE39000A3}"/>
              </a:ext>
            </a:extLst>
          </p:cNvPr>
          <p:cNvSpPr/>
          <p:nvPr/>
        </p:nvSpPr>
        <p:spPr>
          <a:xfrm>
            <a:off x="3174233" y="2305195"/>
            <a:ext cx="5038589" cy="463172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F5F76C-F2C4-482D-AC82-D1A80E0FD956}"/>
              </a:ext>
            </a:extLst>
          </p:cNvPr>
          <p:cNvSpPr txBox="1"/>
          <p:nvPr/>
        </p:nvSpPr>
        <p:spPr>
          <a:xfrm>
            <a:off x="3020037" y="2305195"/>
            <a:ext cx="432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Baseline Measurement and Trend Analysis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7D96FFD-A360-425A-AEC3-CF94582F6F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44979" y="3162342"/>
            <a:ext cx="712325" cy="622895"/>
          </a:xfrm>
          <a:prstGeom prst="rect">
            <a:avLst/>
          </a:prstGeom>
          <a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7332A55-FBC3-4E8B-A13E-DC02627F0341}"/>
              </a:ext>
            </a:extLst>
          </p:cNvPr>
          <p:cNvSpPr txBox="1"/>
          <p:nvPr/>
        </p:nvSpPr>
        <p:spPr>
          <a:xfrm>
            <a:off x="3020036" y="3246362"/>
            <a:ext cx="432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Product Maturity Analysis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7DDFF87-AA04-4495-8CDD-F5FDDB3705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44979" y="4020225"/>
            <a:ext cx="712325" cy="739390"/>
          </a:xfrm>
          <a:prstGeom prst="rect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7388726-7E4F-44D8-AFA5-D1E36F57DB1E}"/>
              </a:ext>
            </a:extLst>
          </p:cNvPr>
          <p:cNvSpPr txBox="1"/>
          <p:nvPr/>
        </p:nvSpPr>
        <p:spPr>
          <a:xfrm>
            <a:off x="3020036" y="4187529"/>
            <a:ext cx="5369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Requirements Gathering for Product Improvement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AE94158-72A0-4A92-A2ED-66A9CC0681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44980" y="4939472"/>
            <a:ext cx="712326" cy="823269"/>
          </a:xfrm>
          <a:prstGeom prst="rect">
            <a:avLst/>
          </a:prstGeom>
          <a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CFAF7B5-A3E6-49D3-BADE-CEF039249D9F}"/>
              </a:ext>
            </a:extLst>
          </p:cNvPr>
          <p:cNvSpPr txBox="1"/>
          <p:nvPr/>
        </p:nvSpPr>
        <p:spPr>
          <a:xfrm>
            <a:off x="3020036" y="5146784"/>
            <a:ext cx="5369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Return on Investment Analysis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16499AD-D2C2-4A15-B0D5-9E80965E3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F95-CE72-4EAB-BB25-DD57D90CD41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564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393</TotalTime>
  <Words>649</Words>
  <Application>Microsoft Office PowerPoint</Application>
  <PresentationFormat>Widescreen</PresentationFormat>
  <Paragraphs>99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QUE Index: Measuring User Experience of Software Products</vt:lpstr>
      <vt:lpstr>Objective</vt:lpstr>
      <vt:lpstr>Common Methodologies: Net Promoter Score</vt:lpstr>
      <vt:lpstr>Common Methodologies: Customer Effort Score</vt:lpstr>
      <vt:lpstr>Common Methodologies: System Usability Scale</vt:lpstr>
      <vt:lpstr>QUE Index: A New Measure</vt:lpstr>
      <vt:lpstr>Survey Form</vt:lpstr>
      <vt:lpstr>Calculations</vt:lpstr>
      <vt:lpstr>Applications and Uses</vt:lpstr>
      <vt:lpstr>Appendix-1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 Index: An Easy Way to Measure User Experience of Software Products</dc:title>
  <dc:creator>George, Abraham</dc:creator>
  <cp:lastModifiedBy>George, Abraham</cp:lastModifiedBy>
  <cp:revision>26</cp:revision>
  <dcterms:created xsi:type="dcterms:W3CDTF">2022-03-29T13:33:35Z</dcterms:created>
  <dcterms:modified xsi:type="dcterms:W3CDTF">2022-03-30T18:27:24Z</dcterms:modified>
</cp:coreProperties>
</file>