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73" r:id="rId2"/>
    <p:sldId id="267" r:id="rId3"/>
    <p:sldId id="274" r:id="rId4"/>
    <p:sldId id="276" r:id="rId5"/>
    <p:sldId id="275" r:id="rId6"/>
    <p:sldId id="280" r:id="rId7"/>
    <p:sldId id="290" r:id="rId8"/>
    <p:sldId id="277" r:id="rId9"/>
    <p:sldId id="278" r:id="rId10"/>
    <p:sldId id="279" r:id="rId11"/>
    <p:sldId id="281" r:id="rId12"/>
    <p:sldId id="282" r:id="rId13"/>
    <p:sldId id="283" r:id="rId14"/>
    <p:sldId id="284" r:id="rId15"/>
    <p:sldId id="285" r:id="rId16"/>
    <p:sldId id="286" r:id="rId17"/>
    <p:sldId id="288" r:id="rId18"/>
    <p:sldId id="289" r:id="rId19"/>
    <p:sldId id="272"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2" userDrawn="1">
          <p15:clr>
            <a:srgbClr val="A4A3A4"/>
          </p15:clr>
        </p15:guide>
        <p15:guide id="2" pos="52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yu Sun" initials="HS" lastIdx="2" clrIdx="0">
    <p:extLst>
      <p:ext uri="{19B8F6BF-5375-455C-9EA6-DF929625EA0E}">
        <p15:presenceInfo xmlns:p15="http://schemas.microsoft.com/office/powerpoint/2012/main" userId="S-1-5-21-2083667071-1112689225-1550850067-53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6C8A"/>
    <a:srgbClr val="006785"/>
    <a:srgbClr val="0A3B6F"/>
    <a:srgbClr val="007D96"/>
    <a:srgbClr val="008897"/>
    <a:srgbClr val="15BBAD"/>
    <a:srgbClr val="16B6A9"/>
    <a:srgbClr val="14AEA7"/>
    <a:srgbClr val="12A8A5"/>
    <a:srgbClr val="073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0" autoAdjust="0"/>
    <p:restoredTop sz="68182" autoAdjust="0"/>
  </p:normalViewPr>
  <p:slideViewPr>
    <p:cSldViewPr snapToGrid="0" showGuides="1">
      <p:cViewPr varScale="1">
        <p:scale>
          <a:sx n="97" d="100"/>
          <a:sy n="97" d="100"/>
        </p:scale>
        <p:origin x="2512" y="184"/>
      </p:cViewPr>
      <p:guideLst>
        <p:guide orient="horz" pos="3132"/>
        <p:guide pos="5280"/>
      </p:guideLst>
    </p:cSldViewPr>
  </p:slideViewPr>
  <p:outlineViewPr>
    <p:cViewPr>
      <p:scale>
        <a:sx n="33" d="100"/>
        <a:sy n="33" d="100"/>
      </p:scale>
      <p:origin x="0" y="-7304"/>
    </p:cViewPr>
  </p:outlineViewPr>
  <p:notesTextViewPr>
    <p:cViewPr>
      <p:scale>
        <a:sx n="1" d="1"/>
        <a:sy n="1" d="1"/>
      </p:scale>
      <p:origin x="0" y="0"/>
    </p:cViewPr>
  </p:notesTextViewPr>
  <p:notesViewPr>
    <p:cSldViewPr snapToGrid="0">
      <p:cViewPr varScale="1">
        <p:scale>
          <a:sx n="63" d="100"/>
          <a:sy n="63" d="100"/>
        </p:scale>
        <p:origin x="33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6CC0F-3E16-0C48-83CA-42351AB273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966B4D-25CD-B84F-B100-CC511C7837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EB6791-5CE1-A144-85FF-3A54CAE88D2C}" type="datetimeFigureOut">
              <a:rPr lang="en-US" smtClean="0"/>
              <a:t>4/6/22</a:t>
            </a:fld>
            <a:endParaRPr lang="en-US" dirty="0"/>
          </a:p>
        </p:txBody>
      </p:sp>
      <p:sp>
        <p:nvSpPr>
          <p:cNvPr id="4" name="Footer Placeholder 3">
            <a:extLst>
              <a:ext uri="{FF2B5EF4-FFF2-40B4-BE49-F238E27FC236}">
                <a16:creationId xmlns:a16="http://schemas.microsoft.com/office/drawing/2014/main" id="{6B148D97-C13F-9A44-B1BB-58F9D4ACE3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0AA9A-5A4B-F74E-961A-420255C92E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C8CFC7-FC2D-434B-8AF3-3B8FD6DDBC6E}" type="slidenum">
              <a:rPr lang="en-US" smtClean="0"/>
              <a:t>‹#›</a:t>
            </a:fld>
            <a:endParaRPr lang="en-US" dirty="0"/>
          </a:p>
        </p:txBody>
      </p:sp>
    </p:spTree>
    <p:extLst>
      <p:ext uri="{BB962C8B-B14F-4D97-AF65-F5344CB8AC3E}">
        <p14:creationId xmlns:p14="http://schemas.microsoft.com/office/powerpoint/2010/main" val="9289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DB285-EC0E-42D8-88C4-3625BAF16DBA}" type="datetimeFigureOut">
              <a:rPr lang="en-US" smtClean="0"/>
              <a:t>4/6/22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40036-C79D-4A47-ABEA-AB9642CF78AD}" type="slidenum">
              <a:rPr lang="en-US" smtClean="0"/>
              <a:t>‹#›</a:t>
            </a:fld>
            <a:endParaRPr lang="en-US" dirty="0"/>
          </a:p>
        </p:txBody>
      </p:sp>
    </p:spTree>
    <p:extLst>
      <p:ext uri="{BB962C8B-B14F-4D97-AF65-F5344CB8AC3E}">
        <p14:creationId xmlns:p14="http://schemas.microsoft.com/office/powerpoint/2010/main" val="2077755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a:t>
            </a:r>
            <a:r>
              <a:rPr lang="en-US" baseline="0" dirty="0"/>
              <a:t> morning. I’m going to present how to use a machine learning pipeline that we developed at Westat to detect interviewer falsification and monitor interviewer behaviors. First, I’d like to thank Dr. Ting Yan for her contribution to the project. </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a:t>
            </a:fld>
            <a:endParaRPr lang="en-US" dirty="0"/>
          </a:p>
        </p:txBody>
      </p:sp>
    </p:spTree>
    <p:extLst>
      <p:ext uri="{BB962C8B-B14F-4D97-AF65-F5344CB8AC3E}">
        <p14:creationId xmlns:p14="http://schemas.microsoft.com/office/powerpoint/2010/main" val="47102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Next, we examined the performance of the CARI ML pipeline in assessing whether the interviewer read the question exactly as worded. This figure plots the four distance measures for all 34 recordings by how interviewers actually read the survey questions in the recordings. The red line shows the means of distance measures for recordings in each group. As stated earlier, the closer the distance measures are to 0, the more likely the interviewer read the question verbatim.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As shown in the figure, the mean of distance scores is closer to 0 for recordings in which the interviewer read the question verbatim and is smaller than that for recordings in which interviewers made minor wording changes, which is smaller than that for recordings in which interviewers made major wording changes. The pattern is consistent across the three distance measures that only compared on words used. The distance score that compares meanings didn’t seem to differentiate by actual question reading behavior (panel d of this figure).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We then created a summary distance measure by taking an average of the four distance scores for each recording and plotted the summary distance measure in panel e of the figure. We see the same downward line, indicating that the summary distance measure is able to differentiate interviewer question-answer behaviors.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Overall, the findings suggest that the CARI ML pipeline is a feasible approach to process question-level recordings. </a:t>
            </a: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10</a:t>
            </a:fld>
            <a:endParaRPr lang="en-US" dirty="0"/>
          </a:p>
        </p:txBody>
      </p:sp>
    </p:spTree>
    <p:extLst>
      <p:ext uri="{BB962C8B-B14F-4D97-AF65-F5344CB8AC3E}">
        <p14:creationId xmlns:p14="http://schemas.microsoft.com/office/powerpoint/2010/main" val="99702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To examine how the CARI ML pipeline works for recordings of interviews in actual data collection, we selected 1182 recordings of question-answer sequences from a large-scale cross-sectional study of a nationally representative sample. These recordings were from 53 in-person interviews conducted by four field interviewers (three females and one male). All recordings went through conventional CARI coding by having coders listen to the actual recordings using a behavior coding scheme.</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11</a:t>
            </a:fld>
            <a:endParaRPr lang="en-US" dirty="0"/>
          </a:p>
        </p:txBody>
      </p:sp>
    </p:spTree>
    <p:extLst>
      <p:ext uri="{BB962C8B-B14F-4D97-AF65-F5344CB8AC3E}">
        <p14:creationId xmlns:p14="http://schemas.microsoft.com/office/powerpoint/2010/main" val="1046071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Coders were asked to indicate how clearly they can hear the interviewer and the respondent in the question-level recording by selecting one of the four options: very clearly, somewhat clearly, not very clearly, and cannot hear the interviewer/respondent. We used the coder judgment to determine the number of speakers in the question-level recording. The number of speakers is 0 if neither the interviewer nor the respondent can be heard. The number of speakers is 1 if either the interviewer or the respondent can be heard very clearly, somewhat clearly, or not very clearly. And the number of speakers is 2 if both the interviewer and the respondent can be heard very clearly, somewhat clearly, or not very clearly.</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Coders were also asked to evaluate whether or not the interviewer maintained the question meaning by selecting yes, no, or unclear.</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We used the coders’ judgement to determine whether the interviewer maintained question meaning in the recording. If the coder selected yes, the interviewer maintained the meaning; whereas, if the coder selected no, the interviewer did not maintain the meaning.  </a:t>
            </a:r>
          </a:p>
          <a:p>
            <a:r>
              <a:rPr lang="en-US" sz="9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12</a:t>
            </a:fld>
            <a:endParaRPr lang="en-US" dirty="0"/>
          </a:p>
        </p:txBody>
      </p:sp>
    </p:spTree>
    <p:extLst>
      <p:ext uri="{BB962C8B-B14F-4D97-AF65-F5344CB8AC3E}">
        <p14:creationId xmlns:p14="http://schemas.microsoft.com/office/powerpoint/2010/main" val="291037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presents the information about the 1182 recordings. As noted earlier, recordings in which the coder could not hear the interviewer, the interviewer did not read the question, or coder selected unclear whether the interviewer maintained the question meaning were not included in the analysis. </a:t>
            </a:r>
          </a:p>
        </p:txBody>
      </p:sp>
      <p:sp>
        <p:nvSpPr>
          <p:cNvPr id="4" name="Slide Number Placeholder 3"/>
          <p:cNvSpPr>
            <a:spLocks noGrp="1"/>
          </p:cNvSpPr>
          <p:nvPr>
            <p:ph type="sldNum" sz="quarter" idx="10"/>
          </p:nvPr>
        </p:nvSpPr>
        <p:spPr/>
        <p:txBody>
          <a:bodyPr/>
          <a:lstStyle/>
          <a:p>
            <a:fld id="{5E540036-C79D-4A47-ABEA-AB9642CF78AD}" type="slidenum">
              <a:rPr lang="en-US" smtClean="0"/>
              <a:t>13</a:t>
            </a:fld>
            <a:endParaRPr lang="en-US" dirty="0"/>
          </a:p>
        </p:txBody>
      </p:sp>
    </p:spTree>
    <p:extLst>
      <p:ext uri="{BB962C8B-B14F-4D97-AF65-F5344CB8AC3E}">
        <p14:creationId xmlns:p14="http://schemas.microsoft.com/office/powerpoint/2010/main" val="184363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first examined how the CARI ML pipeline works in detecting falsification for question-level field interview recordings. This table presents the true and detected number of speakers in the question-level recordings. As shown in the table, 142 recordings have either 0 or 1 speaker according to CARI coding and  the CARI ML pipeline successfully detected 111 of them as having either 0 or 1 speaker. In other words, the pipeline correctly flagged 78% of falsified recordings as falsified. As to the 31 recordings that the pipeline failed to flag as falsified, most of them had background noise such as music played in the background, loud static noise, and loud keyboard typing sound.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CARI ML pipeline falsely flagged as falsified 323 (out of the 1040) recordings where CARI coding indicated that there were 2 speakers. We reviewed these recordings and noticed that most of the recordings include features that are known to affect diarization, such as overlapping speech</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and the respondent having a softer voice than the interviewer. </a:t>
            </a: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14</a:t>
            </a:fld>
            <a:endParaRPr lang="en-US" dirty="0"/>
          </a:p>
        </p:txBody>
      </p:sp>
    </p:spTree>
    <p:extLst>
      <p:ext uri="{BB962C8B-B14F-4D97-AF65-F5344CB8AC3E}">
        <p14:creationId xmlns:p14="http://schemas.microsoft.com/office/powerpoint/2010/main" val="365726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Next, we examined the performance of the CARI ML pipeline in assessing whether the interviewer read the question exactly as worded. As shown in the figure, recordings in which the interviewer maintained the question meaning tend to have lower distance measures as compared to recordings in which the interviewer did not maintain the question meaning. As stated earlier, the closer the distance measures are to 0, the more likely the interviewer read the question verbatim. The effects are in the expected direction. </a:t>
            </a: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15</a:t>
            </a:fld>
            <a:endParaRPr lang="en-US" dirty="0"/>
          </a:p>
        </p:txBody>
      </p:sp>
    </p:spTree>
    <p:extLst>
      <p:ext uri="{BB962C8B-B14F-4D97-AF65-F5344CB8AC3E}">
        <p14:creationId xmlns:p14="http://schemas.microsoft.com/office/powerpoint/2010/main" val="1651714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The purpose of using the CARI ML pipeline is to screen for cases or interviewers that require further investigation, such as, conducting the conventional CARI coding and contacting the interviewer for one-on-one follow-up. We aggregated the recording-level data to case-level and then interviewer-level to demonstrate how such information can be used to monitor interviewer performance.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Regarding suspected falsification, the project team can use the percent of either 0 or 1 speaker detected at the case level to select cases for conventional CARI coding. However, it is an empirical question as what threshold to use. The lower the threshold is, the more cases will be selected for the conventional CARI coding. As shown in Table , if we use 90% as the threshold, only 1 out of the 53 cases would be selected for review. But if we use 50% as the threshold, 8 out of 53 cases would be selected for review.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Similarly, regarding undesirable behaviors, the project team can examine the distributions of the distance measures to determine which case or which interviewer for further investigation.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Depends on the project budget</a:t>
            </a:r>
            <a:r>
              <a:rPr lang="en-US" sz="900" kern="1200" baseline="0" dirty="0">
                <a:solidFill>
                  <a:schemeClr val="tx1"/>
                </a:solidFill>
                <a:effectLst/>
                <a:latin typeface="+mn-lt"/>
                <a:ea typeface="+mn-ea"/>
                <a:cs typeface="+mn-cs"/>
              </a:rPr>
              <a:t> and timeline, customized thresholds can be used to select cases or interviewers for further investigation. </a:t>
            </a:r>
            <a:endParaRPr lang="en-US"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16</a:t>
            </a:fld>
            <a:endParaRPr lang="en-US" dirty="0"/>
          </a:p>
        </p:txBody>
      </p:sp>
    </p:spTree>
    <p:extLst>
      <p:ext uri="{BB962C8B-B14F-4D97-AF65-F5344CB8AC3E}">
        <p14:creationId xmlns:p14="http://schemas.microsoft.com/office/powerpoint/2010/main" val="2183253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summary, we</a:t>
            </a:r>
            <a:r>
              <a:rPr lang="en-US" baseline="0" dirty="0"/>
              <a:t> observed robust performance of the CARI ML pipeline at detecting the number of speakers to identify suspected falsifications as well as producing distance measures to assess how likely the interviewer read the question exactly as worded.</a:t>
            </a:r>
          </a:p>
          <a:p>
            <a:endParaRPr lang="en-US" baseline="0" dirty="0"/>
          </a:p>
          <a:p>
            <a:r>
              <a:rPr lang="en-US" sz="900" kern="1200" dirty="0">
                <a:solidFill>
                  <a:schemeClr val="tx1"/>
                </a:solidFill>
                <a:effectLst/>
                <a:latin typeface="+mn-lt"/>
                <a:ea typeface="+mn-ea"/>
                <a:cs typeface="+mn-cs"/>
              </a:rPr>
              <a:t>The goals of interviewer monitoring is to identify falsifications or undesirable interviewer behaviors as early as possible to either remove the falsifiers from data collection immediately or correct the undesirable behaviors in time. In reality, due to high cost, the project team often selects a random sample of completed cases for conventional CARI coding. Because it is a random sample, both good and bad cases are equally likely to be selected for coding. The real benefit of using the CARI ML pipeline is to process recorded interviews in real time to screen for interviewers or cases that are most likely to be problematic for the conventional CARI coding. This translates to more efficient and effective interviewer monitoring – 100% of the recorded interviews are processed and the conventional CARI coding is performed on the most problematic interviewers or cases to increase the likelihood of capturing undesirable behaviors to a great extent. </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17</a:t>
            </a:fld>
            <a:endParaRPr lang="en-US" dirty="0"/>
          </a:p>
        </p:txBody>
      </p:sp>
    </p:spTree>
    <p:extLst>
      <p:ext uri="{BB962C8B-B14F-4D97-AF65-F5344CB8AC3E}">
        <p14:creationId xmlns:p14="http://schemas.microsoft.com/office/powerpoint/2010/main" val="263830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18</a:t>
            </a:fld>
            <a:endParaRPr lang="en-US" dirty="0"/>
          </a:p>
        </p:txBody>
      </p:sp>
    </p:spTree>
    <p:extLst>
      <p:ext uri="{BB962C8B-B14F-4D97-AF65-F5344CB8AC3E}">
        <p14:creationId xmlns:p14="http://schemas.microsoft.com/office/powerpoint/2010/main" val="410804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kern="1200" dirty="0">
                <a:solidFill>
                  <a:schemeClr val="tx1"/>
                </a:solidFill>
                <a:effectLst/>
                <a:latin typeface="+mn-lt"/>
                <a:ea typeface="+mn-ea"/>
                <a:cs typeface="+mn-cs"/>
              </a:rPr>
              <a:t>Computer-Assisted Recorded Interviewing (CARI) has long been used by survey organizations to monitor interviewer performance.</a:t>
            </a:r>
          </a:p>
          <a:p>
            <a:pPr marL="17145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CARI produces question-level audio recordings that capture the interactions between the interviewer and the respondent. It can be used to</a:t>
            </a:r>
            <a:r>
              <a:rPr lang="en-US" sz="900" kern="1200" baseline="0" dirty="0">
                <a:solidFill>
                  <a:schemeClr val="tx1"/>
                </a:solidFill>
                <a:effectLst/>
                <a:latin typeface="+mn-lt"/>
                <a:ea typeface="+mn-ea"/>
                <a:cs typeface="+mn-cs"/>
              </a:rPr>
              <a:t> monitor interviewer performance as well as question assessment. </a:t>
            </a:r>
            <a:endParaRPr lang="en-US" sz="900" kern="1200" dirty="0">
              <a:solidFill>
                <a:schemeClr val="tx1"/>
              </a:solidFill>
              <a:effectLst/>
              <a:latin typeface="+mn-lt"/>
              <a:ea typeface="+mn-ea"/>
              <a:cs typeface="+mn-cs"/>
            </a:endParaRP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Previous research has found that providing feedback to interviewers based on</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CARI was effective at improving interviewer performance (Edwards, Sun, and Hubbard 2020). </a:t>
            </a: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a:t>
            </a:fld>
            <a:endParaRPr lang="en-US" dirty="0"/>
          </a:p>
        </p:txBody>
      </p:sp>
    </p:spTree>
    <p:extLst>
      <p:ext uri="{BB962C8B-B14F-4D97-AF65-F5344CB8AC3E}">
        <p14:creationId xmlns:p14="http://schemas.microsoft.com/office/powerpoint/2010/main" val="321967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Conventionally, a coder needs to first listen to the audio recording of the interactions between the interviewer and the respondent, and then evaluate and code features of the question-and-answer sequence using a pre-specified coding scheme.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coding scheme is often designed to identify interviewer falsification by asking  coders to indicate how likely the interviewer fabricated the whole or part of the interview.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Also, coders are asked to assess how closely the interviewer followed the standardized interviewing protocol, such as whether or not the interviewer read the question verbatim and whether or not the interviewer probed in a non-leading way.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Coding of question-level recordings are aggregated to provide respondent-level or interviewer-level evaluations. Interviewers who are identified to have deviated substantially from the standardized interviewing protocol are called out for intervention.</a:t>
            </a:r>
            <a:r>
              <a:rPr lang="en-US" sz="900" kern="1200" baseline="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3</a:t>
            </a:fld>
            <a:endParaRPr lang="en-US" dirty="0"/>
          </a:p>
        </p:txBody>
      </p:sp>
    </p:spTree>
    <p:extLst>
      <p:ext uri="{BB962C8B-B14F-4D97-AF65-F5344CB8AC3E}">
        <p14:creationId xmlns:p14="http://schemas.microsoft.com/office/powerpoint/2010/main" val="428711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kern="1200" dirty="0">
                <a:solidFill>
                  <a:schemeClr val="tx1"/>
                </a:solidFill>
                <a:effectLst/>
                <a:latin typeface="+mn-lt"/>
                <a:ea typeface="+mn-ea"/>
                <a:cs typeface="+mn-cs"/>
              </a:rPr>
              <a:t>Although it is an effective tool, the conventional CARI coding tends to be labor intensive and time consuming.</a:t>
            </a: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In practice, often a small proportion of  completed interviews or a selected group of questionnaire items are coded and evaluated in a timely manner due to resource constraints.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We presented</a:t>
            </a:r>
            <a:r>
              <a:rPr lang="en-US" sz="900" kern="1200" baseline="0" dirty="0">
                <a:solidFill>
                  <a:schemeClr val="tx1"/>
                </a:solidFill>
                <a:effectLst/>
                <a:latin typeface="+mn-lt"/>
                <a:ea typeface="+mn-ea"/>
                <a:cs typeface="+mn-cs"/>
              </a:rPr>
              <a:t> preliminary findings about the CARI ML pipeline at previous AAPOR. This time we present findings from a complete analysis. </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540036-C79D-4A47-ABEA-AB9642CF78AD}" type="slidenum">
              <a:rPr lang="en-US" smtClean="0"/>
              <a:t>4</a:t>
            </a:fld>
            <a:endParaRPr lang="en-US" dirty="0"/>
          </a:p>
        </p:txBody>
      </p:sp>
    </p:spTree>
    <p:extLst>
      <p:ext uri="{BB962C8B-B14F-4D97-AF65-F5344CB8AC3E}">
        <p14:creationId xmlns:p14="http://schemas.microsoft.com/office/powerpoint/2010/main" val="75727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To achieve</a:t>
            </a:r>
            <a:r>
              <a:rPr lang="en-US" sz="900" kern="1200" baseline="0" dirty="0">
                <a:solidFill>
                  <a:schemeClr val="tx1"/>
                </a:solidFill>
                <a:effectLst/>
                <a:latin typeface="+mn-lt"/>
                <a:ea typeface="+mn-ea"/>
                <a:cs typeface="+mn-cs"/>
              </a:rPr>
              <a:t> the</a:t>
            </a:r>
            <a:r>
              <a:rPr lang="en-US" sz="900" kern="1200" dirty="0">
                <a:solidFill>
                  <a:schemeClr val="tx1"/>
                </a:solidFill>
                <a:effectLst/>
                <a:latin typeface="+mn-lt"/>
                <a:ea typeface="+mn-ea"/>
                <a:cs typeface="+mn-cs"/>
              </a:rPr>
              <a:t> goals of processing 100% of the recorded interviews in real time with low cost as well as prioritizing coding of cases at a high risk of being falsified and interviewers with undesirable behaviors,</a:t>
            </a:r>
            <a:r>
              <a:rPr lang="en-US" sz="900" kern="1200" baseline="0" dirty="0">
                <a:solidFill>
                  <a:schemeClr val="tx1"/>
                </a:solidFill>
                <a:effectLst/>
                <a:latin typeface="+mn-lt"/>
                <a:ea typeface="+mn-ea"/>
                <a:cs typeface="+mn-cs"/>
              </a:rPr>
              <a:t> w</a:t>
            </a:r>
            <a:r>
              <a:rPr lang="en-US" sz="900" kern="1200" dirty="0">
                <a:solidFill>
                  <a:schemeClr val="tx1"/>
                </a:solidFill>
                <a:effectLst/>
                <a:latin typeface="+mn-lt"/>
                <a:ea typeface="+mn-ea"/>
                <a:cs typeface="+mn-cs"/>
              </a:rPr>
              <a:t>e developed a CARI machine learning (ML) pipeline to efficiently process audio recordings, facilitating interviewer monitoring in field data collection. </a:t>
            </a:r>
            <a:r>
              <a:rPr lang="en-US" sz="900" kern="1200" baseline="0" dirty="0">
                <a:solidFill>
                  <a:schemeClr val="tx1"/>
                </a:solidFill>
                <a:effectLst/>
                <a:latin typeface="+mn-lt"/>
                <a:ea typeface="+mn-ea"/>
                <a:cs typeface="+mn-cs"/>
              </a:rPr>
              <a:t>There are existing APIs on speech recognition in the market. However, as we know audio recordings of field interviews often contain PIIs. For data security purposes, we keep the audio recordings in house and developed the pipeline in house. </a:t>
            </a: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As shown in the figure, the CARI ML pipeline includes two component processes: speaker diarization and speech-to-text. The speaker diarization process determine who spoke at which turn in a question-level audio recording. At the end of the </a:t>
            </a:r>
            <a:r>
              <a:rPr lang="en-US" sz="900" kern="1200" dirty="0" err="1">
                <a:solidFill>
                  <a:schemeClr val="tx1"/>
                </a:solidFill>
                <a:effectLst/>
                <a:latin typeface="+mn-lt"/>
                <a:ea typeface="+mn-ea"/>
                <a:cs typeface="+mn-cs"/>
              </a:rPr>
              <a:t>diarization</a:t>
            </a:r>
            <a:r>
              <a:rPr lang="en-US" sz="900" kern="1200" dirty="0">
                <a:solidFill>
                  <a:schemeClr val="tx1"/>
                </a:solidFill>
                <a:effectLst/>
                <a:latin typeface="+mn-lt"/>
                <a:ea typeface="+mn-ea"/>
                <a:cs typeface="+mn-cs"/>
              </a:rPr>
              <a:t> process, the number of different speakers is output for each question-level audio-</a:t>
            </a:r>
            <a:r>
              <a:rPr lang="en-US" sz="900" kern="1200" dirty="0" err="1">
                <a:solidFill>
                  <a:schemeClr val="tx1"/>
                </a:solidFill>
                <a:effectLst/>
                <a:latin typeface="+mn-lt"/>
                <a:ea typeface="+mn-ea"/>
                <a:cs typeface="+mn-cs"/>
              </a:rPr>
              <a:t>recording.The</a:t>
            </a:r>
            <a:r>
              <a:rPr lang="en-US" sz="900" kern="1200" dirty="0">
                <a:solidFill>
                  <a:schemeClr val="tx1"/>
                </a:solidFill>
                <a:effectLst/>
                <a:latin typeface="+mn-lt"/>
                <a:ea typeface="+mn-ea"/>
                <a:cs typeface="+mn-cs"/>
              </a:rPr>
              <a:t> speech-to-text process transcribes conversations at turn-level. The turn-level transcript is subsequently compared to the exact question wording from the survey instrument, producing several distance measures on lexical and semantic similarities.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5</a:t>
            </a:fld>
            <a:endParaRPr lang="en-US" dirty="0"/>
          </a:p>
        </p:txBody>
      </p:sp>
    </p:spTree>
    <p:extLst>
      <p:ext uri="{BB962C8B-B14F-4D97-AF65-F5344CB8AC3E}">
        <p14:creationId xmlns:p14="http://schemas.microsoft.com/office/powerpoint/2010/main" val="209688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We measured</a:t>
            </a:r>
            <a:r>
              <a:rPr lang="en-US" sz="900" kern="1200" baseline="0" dirty="0">
                <a:solidFill>
                  <a:schemeClr val="tx1"/>
                </a:solidFill>
                <a:effectLst/>
                <a:latin typeface="+mn-lt"/>
                <a:ea typeface="+mn-ea"/>
                <a:cs typeface="+mn-cs"/>
              </a:rPr>
              <a:t> the interviewer falsification by the number of speakers detected during diarization. </a:t>
            </a:r>
            <a:r>
              <a:rPr lang="en-US" sz="900" kern="1200" dirty="0">
                <a:solidFill>
                  <a:schemeClr val="tx1"/>
                </a:solidFill>
                <a:effectLst/>
                <a:latin typeface="+mn-lt"/>
                <a:ea typeface="+mn-ea"/>
                <a:cs typeface="+mn-cs"/>
              </a:rPr>
              <a:t>Recordings that are detected to have 0 or only 1 speaker are considered to be at a risk of interviewer falsification.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Regarding</a:t>
            </a:r>
            <a:r>
              <a:rPr lang="en-US" sz="900" kern="1200" baseline="0" dirty="0">
                <a:solidFill>
                  <a:schemeClr val="tx1"/>
                </a:solidFill>
                <a:effectLst/>
                <a:latin typeface="+mn-lt"/>
                <a:ea typeface="+mn-ea"/>
                <a:cs typeface="+mn-cs"/>
              </a:rPr>
              <a:t> the interviewer question reading behavior, t</a:t>
            </a:r>
            <a:r>
              <a:rPr lang="en-US" sz="900" kern="1200" dirty="0">
                <a:solidFill>
                  <a:schemeClr val="tx1"/>
                </a:solidFill>
                <a:effectLst/>
                <a:latin typeface="+mn-lt"/>
                <a:ea typeface="+mn-ea"/>
                <a:cs typeface="+mn-cs"/>
              </a:rPr>
              <a:t>he distance measures produced</a:t>
            </a:r>
            <a:r>
              <a:rPr lang="en-US" sz="900" kern="1200" baseline="0" dirty="0">
                <a:solidFill>
                  <a:schemeClr val="tx1"/>
                </a:solidFill>
                <a:effectLst/>
                <a:latin typeface="+mn-lt"/>
                <a:ea typeface="+mn-ea"/>
                <a:cs typeface="+mn-cs"/>
              </a:rPr>
              <a:t> from the speech-to-text component </a:t>
            </a:r>
            <a:r>
              <a:rPr lang="en-US" sz="900" kern="1200" dirty="0">
                <a:solidFill>
                  <a:schemeClr val="tx1"/>
                </a:solidFill>
                <a:effectLst/>
                <a:latin typeface="+mn-lt"/>
                <a:ea typeface="+mn-ea"/>
                <a:cs typeface="+mn-cs"/>
              </a:rPr>
              <a:t>are used to evaluate interviewer question reading behaviors.</a:t>
            </a:r>
            <a:r>
              <a:rPr lang="en-US" sz="900" kern="1200" baseline="0" dirty="0">
                <a:solidFill>
                  <a:schemeClr val="tx1"/>
                </a:solidFill>
                <a:effectLst/>
                <a:latin typeface="+mn-lt"/>
                <a:ea typeface="+mn-ea"/>
                <a:cs typeface="+mn-cs"/>
              </a:rPr>
              <a:t> These distance measures all range from 0 to 1 with 0 meaning the transcript and the survey question wording are exactly the same and 1 indicating they are completely different. The </a:t>
            </a:r>
            <a:r>
              <a:rPr lang="en-US" sz="900" kern="1200" dirty="0">
                <a:solidFill>
                  <a:schemeClr val="tx1"/>
                </a:solidFill>
                <a:effectLst/>
                <a:latin typeface="+mn-lt"/>
                <a:ea typeface="+mn-ea"/>
                <a:cs typeface="+mn-cs"/>
              </a:rPr>
              <a:t>larger distance measure suggesting that interviewers are more likely to </a:t>
            </a:r>
            <a:r>
              <a:rPr lang="en-US" sz="900" i="1" kern="1200" dirty="0">
                <a:solidFill>
                  <a:schemeClr val="tx1"/>
                </a:solidFill>
                <a:effectLst/>
                <a:latin typeface="+mn-lt"/>
                <a:ea typeface="+mn-ea"/>
                <a:cs typeface="+mn-cs"/>
              </a:rPr>
              <a:t>not</a:t>
            </a:r>
            <a:r>
              <a:rPr lang="en-US" sz="900" kern="1200" dirty="0">
                <a:solidFill>
                  <a:schemeClr val="tx1"/>
                </a:solidFill>
                <a:effectLst/>
                <a:latin typeface="+mn-lt"/>
                <a:ea typeface="+mn-ea"/>
                <a:cs typeface="+mn-cs"/>
              </a:rPr>
              <a:t> read questions exactly as worded. </a:t>
            </a: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6</a:t>
            </a:fld>
            <a:endParaRPr lang="en-US" dirty="0"/>
          </a:p>
        </p:txBody>
      </p:sp>
    </p:spTree>
    <p:extLst>
      <p:ext uri="{BB962C8B-B14F-4D97-AF65-F5344CB8AC3E}">
        <p14:creationId xmlns:p14="http://schemas.microsoft.com/office/powerpoint/2010/main" val="359139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kern="1200" dirty="0">
                <a:solidFill>
                  <a:schemeClr val="tx1"/>
                </a:solidFill>
                <a:effectLst/>
                <a:latin typeface="+mn-lt"/>
                <a:ea typeface="+mn-ea"/>
                <a:cs typeface="+mn-cs"/>
              </a:rPr>
              <a:t>We evaluated the performance of the CARI ML pipeline on recordings from both mock interviews conducted in a laboratory settings and actual in-person interviews from a national study. </a:t>
            </a: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We used mock interviews to test how feasible it is to process recordings using the pipeline. </a:t>
            </a: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After that, we used actual interviews to explore how the pipeline performs in a real world setting in which the recording quality varies substantively by case. </a:t>
            </a: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7</a:t>
            </a:fld>
            <a:endParaRPr lang="en-US" dirty="0"/>
          </a:p>
        </p:txBody>
      </p:sp>
    </p:spTree>
    <p:extLst>
      <p:ext uri="{BB962C8B-B14F-4D97-AF65-F5344CB8AC3E}">
        <p14:creationId xmlns:p14="http://schemas.microsoft.com/office/powerpoint/2010/main" val="124190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As a feasibility testing, we applied the CARI ML pipeline to 34 mock interview recordings that were produced in a laboratory setting.</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For these recordings, interviewers and respondents were instructed to follow seven scripted question-and-answer interaction. In two scripts (scripts 5 and 7), interviewers were instructed to ask a survey question and answer that question themselves. In other words, interviewers truly fabricated the answers. Also,</a:t>
            </a:r>
            <a:r>
              <a:rPr lang="en-US" sz="900" kern="1200" baseline="0" dirty="0">
                <a:solidFill>
                  <a:schemeClr val="tx1"/>
                </a:solidFill>
                <a:effectLst/>
                <a:latin typeface="+mn-lt"/>
                <a:ea typeface="+mn-ea"/>
                <a:cs typeface="+mn-cs"/>
              </a:rPr>
              <a:t> i</a:t>
            </a:r>
            <a:r>
              <a:rPr lang="en-US" sz="900" kern="1200" dirty="0">
                <a:solidFill>
                  <a:schemeClr val="tx1"/>
                </a:solidFill>
                <a:effectLst/>
                <a:latin typeface="+mn-lt"/>
                <a:ea typeface="+mn-ea"/>
                <a:cs typeface="+mn-cs"/>
              </a:rPr>
              <a:t>nterviewers were instructed to read questions exactly as worded in 3 scripts, made minor wording change in one script, and made major wording changes when reading the survey question in script 6. The deviations were scripted so that they were the same across interviewers.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Two female interviewers were recruited to conduct the mock interviews. One of them is a native speaker of American English; she conducted interviews with three respondents (one native speaker and two non-native speakers), producing a total of 29 question-level recordings. The second interviewer is a non-native speaker and interviewed a respondent who is also non-native speaker, producing 5 question-level recordings.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effectLst/>
                <a:latin typeface="+mn-lt"/>
                <a:ea typeface="+mn-ea"/>
                <a:cs typeface="+mn-cs"/>
              </a:rPr>
              <a:t>Across these recordings, we manipulated features that are known to affect the quality of speech recognition, such as, the presence of background noise and the respondent’s distance to the digital voice recorder. In addition, this design allows us to explore how native vs. non-native speakers affect the performance of the speech-to-text component of the pipeline. All recordings were produced using the same digital voice recorder in a conference room on the same day. </a:t>
            </a:r>
          </a:p>
        </p:txBody>
      </p:sp>
      <p:sp>
        <p:nvSpPr>
          <p:cNvPr id="4" name="Slide Number Placeholder 3"/>
          <p:cNvSpPr>
            <a:spLocks noGrp="1"/>
          </p:cNvSpPr>
          <p:nvPr>
            <p:ph type="sldNum" sz="quarter" idx="10"/>
          </p:nvPr>
        </p:nvSpPr>
        <p:spPr/>
        <p:txBody>
          <a:bodyPr/>
          <a:lstStyle/>
          <a:p>
            <a:fld id="{5E540036-C79D-4A47-ABEA-AB9642CF78AD}" type="slidenum">
              <a:rPr lang="en-US" smtClean="0"/>
              <a:t>8</a:t>
            </a:fld>
            <a:endParaRPr lang="en-US" dirty="0"/>
          </a:p>
        </p:txBody>
      </p:sp>
    </p:spTree>
    <p:extLst>
      <p:ext uri="{BB962C8B-B14F-4D97-AF65-F5344CB8AC3E}">
        <p14:creationId xmlns:p14="http://schemas.microsoft.com/office/powerpoint/2010/main" val="146414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kern="1200" dirty="0">
                <a:solidFill>
                  <a:schemeClr val="tx1"/>
                </a:solidFill>
                <a:effectLst/>
                <a:latin typeface="+mn-lt"/>
                <a:ea typeface="+mn-ea"/>
                <a:cs typeface="+mn-cs"/>
              </a:rPr>
              <a:t>We first examined how the CARI ML pipeline works in detecting interviewer falsification. This</a:t>
            </a:r>
            <a:r>
              <a:rPr lang="en-US" sz="900" kern="1200" baseline="0" dirty="0">
                <a:solidFill>
                  <a:schemeClr val="tx1"/>
                </a:solidFill>
                <a:effectLst/>
                <a:latin typeface="+mn-lt"/>
                <a:ea typeface="+mn-ea"/>
                <a:cs typeface="+mn-cs"/>
              </a:rPr>
              <a:t> table</a:t>
            </a:r>
            <a:r>
              <a:rPr lang="en-US" sz="900" kern="1200" dirty="0">
                <a:solidFill>
                  <a:schemeClr val="tx1"/>
                </a:solidFill>
                <a:effectLst/>
                <a:latin typeface="+mn-lt"/>
                <a:ea typeface="+mn-ea"/>
                <a:cs typeface="+mn-cs"/>
              </a:rPr>
              <a:t> displays the number of speakers detected by the pipeline in comparison to the true number of speakers actually involved in each recording. For the purpose of interviewer falsification, recordings with 0 or 1 speaker detected are flagged as falsified interviews whereas recordings with 2 or more speakers detected are considered not falsified. </a:t>
            </a: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As descripted earlier, four recordings were truly interviewer falsification and all four recordings are flagged as falsified interviews. Furthermore, 30 recordings truly had two speakers. However, the pipeline detected 2 or 3 speakers for 18 of them and one speaker for 12 recordings. </a:t>
            </a: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We further examined these 12 recordings to better understand why the pipeline only detected one speaker. In 9 recordings, the interviewer was a native speaker but the respondent was a non-native speaker. In 1 recording, both the interviewer and the respondent were non-native speakers. The pre-trained models used by the pipeline were developed and trained on a corpus of audio recordings in English. It is not surprising that the diarization process of the pipeline did not seem to work well for recordings involving non-native speakers.</a:t>
            </a: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For the remaining 2 recordings where the pipeline failed to detect two speakers, both the interviewer and the respondent were native speakers but there was either background noise in the recording or the respondent sat further away from the digital recorder microphone (i.e. far-field microphone). It is well documented that background noise and far-field microphones affect the performance of diarization.</a:t>
            </a: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sz="900" kern="1200" dirty="0">
                <a:solidFill>
                  <a:schemeClr val="tx1"/>
                </a:solidFill>
                <a:effectLst/>
                <a:latin typeface="+mn-lt"/>
                <a:ea typeface="+mn-ea"/>
                <a:cs typeface="+mn-cs"/>
              </a:rPr>
              <a:t>Even though the CARI ML pipeline did not detect the correct number of speakers for all 34 recordings, it did correctly identify 4 falsified recordings as falsified and 18 non-falsified recordings as non-falsified.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9</a:t>
            </a:fld>
            <a:endParaRPr lang="en-US" dirty="0"/>
          </a:p>
        </p:txBody>
      </p:sp>
    </p:spTree>
    <p:extLst>
      <p:ext uri="{BB962C8B-B14F-4D97-AF65-F5344CB8AC3E}">
        <p14:creationId xmlns:p14="http://schemas.microsoft.com/office/powerpoint/2010/main" val="2132926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esta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5" name="Group 0" descr="&quot; &quot;">
            <a:extLst>
              <a:ext uri="{FF2B5EF4-FFF2-40B4-BE49-F238E27FC236}">
                <a16:creationId xmlns:a16="http://schemas.microsoft.com/office/drawing/2014/main" id="{2ED7280E-D409-D04B-88E4-78C9B5441976}"/>
              </a:ext>
            </a:extLst>
          </p:cNvPr>
          <p:cNvGrpSpPr/>
          <p:nvPr userDrawn="1"/>
        </p:nvGrpSpPr>
        <p:grpSpPr>
          <a:xfrm>
            <a:off x="0" y="0"/>
            <a:ext cx="9144000" cy="5143500"/>
            <a:chOff x="0" y="0"/>
            <a:chExt cx="9144000" cy="5143500"/>
          </a:xfrm>
        </p:grpSpPr>
        <p:sp>
          <p:nvSpPr>
            <p:cNvPr id="13" name="Rectangle a">
              <a:extLst>
                <a:ext uri="{FF2B5EF4-FFF2-40B4-BE49-F238E27FC236}">
                  <a16:creationId xmlns:a16="http://schemas.microsoft.com/office/drawing/2014/main" id="{AE5BE8B8-0177-9145-A917-4097C0B5BB18}"/>
                </a:ext>
              </a:extLst>
            </p:cNvPr>
            <p:cNvSpPr/>
            <p:nvPr userDrawn="1"/>
          </p:nvSpPr>
          <p:spPr>
            <a:xfrm>
              <a:off x="0" y="489312"/>
              <a:ext cx="9143999" cy="4654188"/>
            </a:xfrm>
            <a:prstGeom prst="rect">
              <a:avLst/>
            </a:prstGeom>
            <a:gradFill>
              <a:gsLst>
                <a:gs pos="0">
                  <a:srgbClr val="00457F"/>
                </a:gs>
                <a:gs pos="61000">
                  <a:srgbClr val="15BBA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b" title="&quot; &quot;">
              <a:extLst>
                <a:ext uri="{FF2B5EF4-FFF2-40B4-BE49-F238E27FC236}">
                  <a16:creationId xmlns:a16="http://schemas.microsoft.com/office/drawing/2014/main" id="{EED92E63-14D7-6E4E-86ED-4564C2D12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8" name="Rectangle c">
              <a:extLst>
                <a:ext uri="{FF2B5EF4-FFF2-40B4-BE49-F238E27FC236}">
                  <a16:creationId xmlns:a16="http://schemas.microsoft.com/office/drawing/2014/main" id="{587D3D3D-8738-AE46-BB9E-C2C8296D26E2}"/>
                </a:ext>
              </a:extLst>
            </p:cNvPr>
            <p:cNvSpPr/>
            <p:nvPr userDrawn="1"/>
          </p:nvSpPr>
          <p:spPr>
            <a:xfrm>
              <a:off x="0" y="489312"/>
              <a:ext cx="4304963" cy="4654188"/>
            </a:xfrm>
            <a:prstGeom prst="rect">
              <a:avLst/>
            </a:prstGeom>
            <a:gradFill flip="none" rotWithShape="1">
              <a:gsLst>
                <a:gs pos="0">
                  <a:srgbClr val="00457F"/>
                </a:gs>
                <a:gs pos="100000">
                  <a:srgbClr val="0A3B6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d">
              <a:extLst>
                <a:ext uri="{FF2B5EF4-FFF2-40B4-BE49-F238E27FC236}">
                  <a16:creationId xmlns:a16="http://schemas.microsoft.com/office/drawing/2014/main" id="{7A3EE1AC-5984-0645-8C3E-8805AF827819}"/>
                </a:ext>
              </a:extLst>
            </p:cNvPr>
            <p:cNvGrpSpPr/>
            <p:nvPr userDrawn="1"/>
          </p:nvGrpSpPr>
          <p:grpSpPr>
            <a:xfrm>
              <a:off x="0" y="2"/>
              <a:ext cx="9144000" cy="506932"/>
              <a:chOff x="0" y="2"/>
              <a:chExt cx="9144000" cy="506932"/>
            </a:xfrm>
          </p:grpSpPr>
          <p:sp>
            <p:nvSpPr>
              <p:cNvPr id="10" name="Rectangle i">
                <a:extLst>
                  <a:ext uri="{FF2B5EF4-FFF2-40B4-BE49-F238E27FC236}">
                    <a16:creationId xmlns:a16="http://schemas.microsoft.com/office/drawing/2014/main" id="{9C8D4C6B-CF74-9849-88EE-2C4E68CB05D0}"/>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Picture ii">
                <a:extLst>
                  <a:ext uri="{FF2B5EF4-FFF2-40B4-BE49-F238E27FC236}">
                    <a16:creationId xmlns:a16="http://schemas.microsoft.com/office/drawing/2014/main" id="{0B26D8FB-442B-ED4E-82A5-0D49A828468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10" y="134393"/>
                <a:ext cx="1061240" cy="278759"/>
              </a:xfrm>
              <a:prstGeom prst="rect">
                <a:avLst/>
              </a:prstGeom>
            </p:spPr>
          </p:pic>
          <p:pic>
            <p:nvPicPr>
              <p:cNvPr id="11" name="Pictureiii" title="Improving Lives Through Research">
                <a:extLst>
                  <a:ext uri="{FF2B5EF4-FFF2-40B4-BE49-F238E27FC236}">
                    <a16:creationId xmlns:a16="http://schemas.microsoft.com/office/drawing/2014/main" id="{27E9EE3D-6D6A-444B-A2B3-7B222EE1BE1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sp>
        <p:nvSpPr>
          <p:cNvPr id="16" name="Logo 1"/>
          <p:cNvSpPr>
            <a:spLocks noGrp="1"/>
          </p:cNvSpPr>
          <p:nvPr>
            <p:ph type="pic" sz="quarter" idx="13"/>
          </p:nvPr>
        </p:nvSpPr>
        <p:spPr>
          <a:xfrm>
            <a:off x="562709" y="111071"/>
            <a:ext cx="8300737" cy="277813"/>
          </a:xfrm>
        </p:spPr>
        <p:txBody>
          <a:bodyPr/>
          <a:lstStyle>
            <a:lvl1pPr marL="57150" indent="0">
              <a:buNone/>
              <a:defRPr/>
            </a:lvl1pPr>
          </a:lstStyle>
          <a:p>
            <a:r>
              <a:rPr lang="en-US" dirty="0"/>
              <a:t>Click icon to add picture</a:t>
            </a:r>
          </a:p>
        </p:txBody>
      </p:sp>
      <p:sp>
        <p:nvSpPr>
          <p:cNvPr id="2" name="Title 2"/>
          <p:cNvSpPr>
            <a:spLocks noGrp="1"/>
          </p:cNvSpPr>
          <p:nvPr>
            <p:ph type="ctrTitle"/>
          </p:nvPr>
        </p:nvSpPr>
        <p:spPr>
          <a:xfrm>
            <a:off x="622002" y="841772"/>
            <a:ext cx="6439980" cy="1790700"/>
          </a:xfrm>
        </p:spPr>
        <p:txBody>
          <a:bodyPr anchor="b">
            <a:normAutofit/>
          </a:bodyPr>
          <a:lstStyle>
            <a:lvl1pPr algn="l">
              <a:lnSpc>
                <a:spcPts val="2700"/>
              </a:lnSpc>
              <a:defRPr sz="2800"/>
            </a:lvl1pPr>
          </a:lstStyle>
          <a:p>
            <a:r>
              <a:rPr lang="en-US"/>
              <a:t>Click to edit Master title style</a:t>
            </a:r>
            <a:endParaRPr lang="en-US" dirty="0"/>
          </a:p>
        </p:txBody>
      </p:sp>
      <p:sp>
        <p:nvSpPr>
          <p:cNvPr id="3" name="Subtitle 3"/>
          <p:cNvSpPr>
            <a:spLocks noGrp="1"/>
          </p:cNvSpPr>
          <p:nvPr>
            <p:ph type="subTitle" idx="1"/>
          </p:nvPr>
        </p:nvSpPr>
        <p:spPr>
          <a:xfrm>
            <a:off x="622002" y="2967310"/>
            <a:ext cx="7378998" cy="97604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4"/>
          <p:cNvSpPr>
            <a:spLocks noGrp="1"/>
          </p:cNvSpPr>
          <p:nvPr>
            <p:ph type="dt" sz="half" idx="10"/>
          </p:nvPr>
        </p:nvSpPr>
        <p:spPr>
          <a:xfrm>
            <a:off x="622001" y="4504634"/>
            <a:ext cx="2369620" cy="273844"/>
          </a:xfrm>
        </p:spPr>
        <p:txBody>
          <a:bodyP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3E24F3C-F575-47CE-9D23-633188FC88D1}" type="datetime1">
              <a:rPr lang="en-US" smtClean="0"/>
              <a:pPr/>
              <a:t>4/6/22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2149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3" descr="&quot; &quot;">
            <a:extLst>
              <a:ext uri="{FF2B5EF4-FFF2-40B4-BE49-F238E27FC236}">
                <a16:creationId xmlns:a16="http://schemas.microsoft.com/office/drawing/2014/main" id="{8B544248-D5E9-5B42-AE62-26EF545BCEEB}"/>
              </a:ext>
            </a:extLst>
          </p:cNvPr>
          <p:cNvGrpSpPr/>
          <p:nvPr userDrawn="1"/>
        </p:nvGrpSpPr>
        <p:grpSpPr>
          <a:xfrm>
            <a:off x="4810125" y="707219"/>
            <a:ext cx="4333875" cy="4480057"/>
            <a:chOff x="4810125" y="707219"/>
            <a:chExt cx="4333875"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F49A1EA6-5EFF-DD47-B1AF-362B88E7BEAE}"/>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c">
              <a:extLst>
                <a:ext uri="{FF2B5EF4-FFF2-40B4-BE49-F238E27FC236}">
                  <a16:creationId xmlns:a16="http://schemas.microsoft.com/office/drawing/2014/main" id="{C9909CC8-E7D5-AC47-86C0-084FE249EAB5}"/>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5"/>
          <p:cNvSpPr>
            <a:spLocks noGrp="1"/>
          </p:cNvSpPr>
          <p:nvPr>
            <p:ph type="dt" sz="half" idx="10"/>
          </p:nvPr>
        </p:nvSpPr>
        <p:spPr/>
        <p:txBody>
          <a:bodyPr/>
          <a:lstStyle/>
          <a:p>
            <a:fld id="{1E704938-8D3E-465A-937D-E0790B061E07}" type="datetime1">
              <a:rPr lang="en-US" smtClean="0"/>
              <a:t>4/6/22</a:t>
            </a:fld>
            <a:endParaRPr lang="en-US" dirty="0"/>
          </a:p>
        </p:txBody>
      </p:sp>
      <p:pic>
        <p:nvPicPr>
          <p:cNvPr id="19" name="Picture 6" descr="&quot; &quot;">
            <a:hlinkClick r:id="rId3" tooltip="Westat Home Page"/>
            <a:extLst>
              <a:ext uri="{FF2B5EF4-FFF2-40B4-BE49-F238E27FC236}">
                <a16:creationId xmlns:a16="http://schemas.microsoft.com/office/drawing/2014/main" id="{77EC9FAD-FB90-6A41-934D-85A7F54DE9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30114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3" descr="&quot; &quot;">
            <a:extLst>
              <a:ext uri="{FF2B5EF4-FFF2-40B4-BE49-F238E27FC236}">
                <a16:creationId xmlns:a16="http://schemas.microsoft.com/office/drawing/2014/main" id="{56407544-ADCB-F142-B506-05F51E85A45A}"/>
              </a:ext>
            </a:extLst>
          </p:cNvPr>
          <p:cNvGrpSpPr/>
          <p:nvPr userDrawn="1"/>
        </p:nvGrpSpPr>
        <p:grpSpPr>
          <a:xfrm>
            <a:off x="4810124" y="707219"/>
            <a:ext cx="4333876" cy="4480057"/>
            <a:chOff x="4810124" y="707219"/>
            <a:chExt cx="4333876"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4"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62D3C0CF-E4CC-E84D-A6EF-CC11932BD883}"/>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c">
              <a:extLst>
                <a:ext uri="{FF2B5EF4-FFF2-40B4-BE49-F238E27FC236}">
                  <a16:creationId xmlns:a16="http://schemas.microsoft.com/office/drawing/2014/main" id="{82C1A772-7FF6-244A-99B6-47D6D04F04B2}"/>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5"/>
          <p:cNvSpPr>
            <a:spLocks noGrp="1"/>
          </p:cNvSpPr>
          <p:nvPr>
            <p:ph type="dt" sz="half" idx="10"/>
          </p:nvPr>
        </p:nvSpPr>
        <p:spPr/>
        <p:txBody>
          <a:bodyPr/>
          <a:lstStyle/>
          <a:p>
            <a:fld id="{1E704938-8D3E-465A-937D-E0790B061E07}" type="datetime1">
              <a:rPr lang="en-US" smtClean="0"/>
              <a:t>4/6/22</a:t>
            </a:fld>
            <a:endParaRPr lang="en-US" dirty="0"/>
          </a:p>
        </p:txBody>
      </p:sp>
      <p:pic>
        <p:nvPicPr>
          <p:cNvPr id="13" name="Picture 6" descr="&quot; &quot;">
            <a:hlinkClick r:id="rId3" tooltip="Westat Home Page"/>
            <a:extLst>
              <a:ext uri="{FF2B5EF4-FFF2-40B4-BE49-F238E27FC236}">
                <a16:creationId xmlns:a16="http://schemas.microsoft.com/office/drawing/2014/main" id="{9114F3E4-5A33-0043-AEA6-79DF7DFF2A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95629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3" descr="&quot; &quot;">
            <a:extLst>
              <a:ext uri="{FF2B5EF4-FFF2-40B4-BE49-F238E27FC236}">
                <a16:creationId xmlns:a16="http://schemas.microsoft.com/office/drawing/2014/main" id="{E26E8DC4-FED2-C347-B307-AA771B612993}"/>
              </a:ext>
            </a:extLst>
          </p:cNvPr>
          <p:cNvGrpSpPr/>
          <p:nvPr userDrawn="1"/>
        </p:nvGrpSpPr>
        <p:grpSpPr>
          <a:xfrm>
            <a:off x="4809744" y="707219"/>
            <a:ext cx="4337338" cy="4480057"/>
            <a:chOff x="4809744" y="707219"/>
            <a:chExt cx="4337338"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9" t="7746" r="7161" b="4136"/>
            <a:stretch/>
          </p:blipFill>
          <p:spPr>
            <a:xfrm>
              <a:off x="4809744" y="707219"/>
              <a:ext cx="4337338"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6E15B907-C761-0441-B264-1C0412845D80}"/>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c">
              <a:extLst>
                <a:ext uri="{FF2B5EF4-FFF2-40B4-BE49-F238E27FC236}">
                  <a16:creationId xmlns:a16="http://schemas.microsoft.com/office/drawing/2014/main" id="{EE0AA2A4-9D08-2747-BA17-EA3F0621BB31}"/>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5"/>
          <p:cNvSpPr>
            <a:spLocks noGrp="1"/>
          </p:cNvSpPr>
          <p:nvPr>
            <p:ph type="dt" sz="half" idx="10"/>
          </p:nvPr>
        </p:nvSpPr>
        <p:spPr/>
        <p:txBody>
          <a:bodyPr/>
          <a:lstStyle/>
          <a:p>
            <a:fld id="{1E704938-8D3E-465A-937D-E0790B061E07}" type="datetime1">
              <a:rPr lang="en-US" smtClean="0"/>
              <a:t>4/6/22</a:t>
            </a:fld>
            <a:endParaRPr lang="en-US" dirty="0"/>
          </a:p>
        </p:txBody>
      </p:sp>
      <p:pic>
        <p:nvPicPr>
          <p:cNvPr id="19" name="Picture 6" descr="&quot; &quot;">
            <a:hlinkClick r:id="rId3" tooltip="Westat Home Page"/>
            <a:extLst>
              <a:ext uri="{FF2B5EF4-FFF2-40B4-BE49-F238E27FC236}">
                <a16:creationId xmlns:a16="http://schemas.microsoft.com/office/drawing/2014/main" id="{A661AF3B-172B-3049-B375-A2E12C1944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4018"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79387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HORIZONTAL IMAGE1">
    <p:spTree>
      <p:nvGrpSpPr>
        <p:cNvPr id="1" name=""/>
        <p:cNvGrpSpPr/>
        <p:nvPr/>
      </p:nvGrpSpPr>
      <p:grpSpPr>
        <a:xfrm>
          <a:off x="0" y="0"/>
          <a:ext cx="0" cy="0"/>
          <a:chOff x="0" y="0"/>
          <a:chExt cx="0" cy="0"/>
        </a:xfrm>
      </p:grpSpPr>
      <p:grpSp>
        <p:nvGrpSpPr>
          <p:cNvPr id="8" name="Group 0"/>
          <p:cNvGrpSpPr/>
          <p:nvPr userDrawn="1"/>
        </p:nvGrpSpPr>
        <p:grpSpPr>
          <a:xfrm>
            <a:off x="-6759" y="179883"/>
            <a:ext cx="9150759" cy="5007393"/>
            <a:chOff x="-6759" y="179883"/>
            <a:chExt cx="9150759" cy="5007393"/>
          </a:xfrm>
        </p:grpSpPr>
        <p:sp>
          <p:nvSpPr>
            <p:cNvPr id="10" name="Rectangle a" descr="&quot; &quot;"/>
            <p:cNvSpPr/>
            <p:nvPr userDrawn="1"/>
          </p:nvSpPr>
          <p:spPr>
            <a:xfrm>
              <a:off x="0" y="179883"/>
              <a:ext cx="9144000" cy="338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b" descr="&quot; &quot;">
              <a:extLst>
                <a:ext uri="{FF2B5EF4-FFF2-40B4-BE49-F238E27FC236}">
                  <a16:creationId xmlns:a16="http://schemas.microsoft.com/office/drawing/2014/main" id="{8519B89E-6431-6844-BC51-A57F6FC867C4}"/>
                </a:ext>
              </a:extLst>
            </p:cNvPr>
            <p:cNvGrpSpPr/>
            <p:nvPr userDrawn="1"/>
          </p:nvGrpSpPr>
          <p:grpSpPr>
            <a:xfrm>
              <a:off x="-6759" y="3563815"/>
              <a:ext cx="9150759" cy="1623461"/>
              <a:chOff x="-6759" y="3563815"/>
              <a:chExt cx="9150759" cy="1623461"/>
            </a:xfrm>
          </p:grpSpPr>
          <p:pic>
            <p:nvPicPr>
              <p:cNvPr id="11" name="Picture Placeholder i">
                <a:extLst>
                  <a:ext uri="{FF2B5EF4-FFF2-40B4-BE49-F238E27FC236}">
                    <a16:creationId xmlns:a16="http://schemas.microsoft.com/office/drawing/2014/main" id="{121754F7-4C02-2845-A827-3B539362CE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204" b="37580"/>
              <a:stretch/>
            </p:blipFill>
            <p:spPr>
              <a:xfrm>
                <a:off x="-6759" y="3563815"/>
                <a:ext cx="9150759" cy="1597557"/>
              </a:xfrm>
              <a:prstGeom prst="rect">
                <a:avLst/>
              </a:prstGeom>
            </p:spPr>
          </p:pic>
          <p:sp>
            <p:nvSpPr>
              <p:cNvPr id="12" name="Rectangle ii">
                <a:extLst>
                  <a:ext uri="{FF2B5EF4-FFF2-40B4-BE49-F238E27FC236}">
                    <a16:creationId xmlns:a16="http://schemas.microsoft.com/office/drawing/2014/main" id="{A21C2A0A-D5D7-B444-99B1-741749820C44}"/>
                  </a:ext>
                </a:extLst>
              </p:cNvPr>
              <p:cNvSpPr/>
              <p:nvPr userDrawn="1"/>
            </p:nvSpPr>
            <p:spPr>
              <a:xfrm>
                <a:off x="-6759" y="4056184"/>
                <a:ext cx="9150759" cy="1105189"/>
              </a:xfrm>
              <a:prstGeom prst="rect">
                <a:avLst/>
              </a:prstGeom>
              <a:gradFill flip="none" rotWithShape="1">
                <a:gsLst>
                  <a:gs pos="0">
                    <a:srgbClr val="008D9C">
                      <a:alpha val="0"/>
                    </a:srgbClr>
                  </a:gs>
                  <a:gs pos="75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iii">
                <a:extLst>
                  <a:ext uri="{FF2B5EF4-FFF2-40B4-BE49-F238E27FC236}">
                    <a16:creationId xmlns:a16="http://schemas.microsoft.com/office/drawing/2014/main" id="{C04A5E16-0137-CF40-8FA0-3AC461AD2BB0}"/>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userDrawn="1">
            <p:ph type="title"/>
          </p:nvPr>
        </p:nvSpPr>
        <p:spPr>
          <a:xfrm>
            <a:off x="628650" y="274108"/>
            <a:ext cx="7450342" cy="693279"/>
          </a:xfrm>
        </p:spPr>
        <p:txBody>
          <a:bodyPr/>
          <a:lstStyle>
            <a:lvl1pPr>
              <a:defRPr>
                <a:solidFill>
                  <a:srgbClr val="003C68"/>
                </a:solidFill>
              </a:defRPr>
            </a:lvl1pPr>
          </a:lstStyle>
          <a:p>
            <a:r>
              <a:rPr lang="en-US"/>
              <a:t>Click to edit Master title style</a:t>
            </a:r>
            <a:endParaRPr lang="en-US" dirty="0"/>
          </a:p>
        </p:txBody>
      </p:sp>
      <p:sp>
        <p:nvSpPr>
          <p:cNvPr id="3" name="Content Placeholder 2"/>
          <p:cNvSpPr>
            <a:spLocks noGrp="1"/>
          </p:cNvSpPr>
          <p:nvPr userDrawn="1">
            <p:ph sz="half" idx="1"/>
          </p:nvPr>
        </p:nvSpPr>
        <p:spPr>
          <a:xfrm>
            <a:off x="6286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46291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Date Placeholder 5"/>
          <p:cNvSpPr>
            <a:spLocks noGrp="1"/>
          </p:cNvSpPr>
          <p:nvPr userDrawn="1">
            <p:ph type="dt" sz="half" idx="10"/>
          </p:nvPr>
        </p:nvSpPr>
        <p:spPr/>
        <p:txBody>
          <a:bodyPr/>
          <a:lstStyle>
            <a:lvl1pPr>
              <a:defRPr>
                <a:solidFill>
                  <a:schemeClr val="bg1"/>
                </a:solidFill>
              </a:defRPr>
            </a:lvl1pPr>
          </a:lstStyle>
          <a:p>
            <a:fld id="{777D3889-CF43-483A-843B-AED81E8E3E84}" type="datetime1">
              <a:rPr lang="en-US" smtClean="0"/>
              <a:pPr/>
              <a:t>4/6/22</a:t>
            </a:fld>
            <a:endParaRPr lang="en-US" dirty="0"/>
          </a:p>
        </p:txBody>
      </p:sp>
      <p:pic>
        <p:nvPicPr>
          <p:cNvPr id="15" name="Picture 6" descr="&quot; &quot;">
            <a:hlinkClick r:id="rId3" tooltip="Westat Home Page"/>
            <a:extLst>
              <a:ext uri="{FF2B5EF4-FFF2-40B4-BE49-F238E27FC236}">
                <a16:creationId xmlns:a16="http://schemas.microsoft.com/office/drawing/2014/main" id="{24485A03-86A0-3549-86DC-68160F1D67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7" name="Slide Number Placeholder 7"/>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0908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HORIZONTAL IMAGE2">
    <p:spTree>
      <p:nvGrpSpPr>
        <p:cNvPr id="1" name=""/>
        <p:cNvGrpSpPr/>
        <p:nvPr/>
      </p:nvGrpSpPr>
      <p:grpSpPr>
        <a:xfrm>
          <a:off x="0" y="0"/>
          <a:ext cx="0" cy="0"/>
          <a:chOff x="0" y="0"/>
          <a:chExt cx="0" cy="0"/>
        </a:xfrm>
      </p:grpSpPr>
      <p:grpSp>
        <p:nvGrpSpPr>
          <p:cNvPr id="8" name="Group 0"/>
          <p:cNvGrpSpPr/>
          <p:nvPr userDrawn="1"/>
        </p:nvGrpSpPr>
        <p:grpSpPr>
          <a:xfrm>
            <a:off x="-6760" y="179883"/>
            <a:ext cx="9150760" cy="5007393"/>
            <a:chOff x="-6760" y="179883"/>
            <a:chExt cx="9150760" cy="5007393"/>
          </a:xfrm>
        </p:grpSpPr>
        <p:sp>
          <p:nvSpPr>
            <p:cNvPr id="10" name="Rectangle a"/>
            <p:cNvSpPr/>
            <p:nvPr userDrawn="1"/>
          </p:nvSpPr>
          <p:spPr>
            <a:xfrm>
              <a:off x="0" y="179883"/>
              <a:ext cx="9144000" cy="338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b" descr="&quot; &quot;">
              <a:extLst>
                <a:ext uri="{FF2B5EF4-FFF2-40B4-BE49-F238E27FC236}">
                  <a16:creationId xmlns:a16="http://schemas.microsoft.com/office/drawing/2014/main" id="{1DFD772D-A635-5649-9F31-FE58DE3D9E55}"/>
                </a:ext>
              </a:extLst>
            </p:cNvPr>
            <p:cNvGrpSpPr/>
            <p:nvPr userDrawn="1"/>
          </p:nvGrpSpPr>
          <p:grpSpPr>
            <a:xfrm>
              <a:off x="-6760" y="3558584"/>
              <a:ext cx="9150759" cy="1628692"/>
              <a:chOff x="-6760" y="3558584"/>
              <a:chExt cx="9150759" cy="1628692"/>
            </a:xfrm>
          </p:grpSpPr>
          <p:pic>
            <p:nvPicPr>
              <p:cNvPr id="13" name="Picture Placeholder i">
                <a:extLst>
                  <a:ext uri="{FF2B5EF4-FFF2-40B4-BE49-F238E27FC236}">
                    <a16:creationId xmlns:a16="http://schemas.microsoft.com/office/drawing/2014/main" id="{7BB092DD-2449-3547-8C9A-F2D2700A6F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8" y="3558584"/>
                <a:ext cx="9150367" cy="1599568"/>
              </a:xfrm>
              <a:prstGeom prst="rect">
                <a:avLst/>
              </a:prstGeom>
            </p:spPr>
          </p:pic>
          <p:sp>
            <p:nvSpPr>
              <p:cNvPr id="14" name="Rectangle ii">
                <a:extLst>
                  <a:ext uri="{FF2B5EF4-FFF2-40B4-BE49-F238E27FC236}">
                    <a16:creationId xmlns:a16="http://schemas.microsoft.com/office/drawing/2014/main" id="{3A360103-6DA2-FD45-B773-521C47E3660D}"/>
                  </a:ext>
                </a:extLst>
              </p:cNvPr>
              <p:cNvSpPr/>
              <p:nvPr userDrawn="1"/>
            </p:nvSpPr>
            <p:spPr>
              <a:xfrm>
                <a:off x="-6760" y="4056185"/>
                <a:ext cx="9150759" cy="1105188"/>
              </a:xfrm>
              <a:prstGeom prst="rect">
                <a:avLst/>
              </a:prstGeom>
              <a:gradFill flip="none" rotWithShape="1">
                <a:gsLst>
                  <a:gs pos="0">
                    <a:srgbClr val="008D9C">
                      <a:alpha val="0"/>
                    </a:srgbClr>
                  </a:gs>
                  <a:gs pos="75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iii">
                <a:extLst>
                  <a:ext uri="{FF2B5EF4-FFF2-40B4-BE49-F238E27FC236}">
                    <a16:creationId xmlns:a16="http://schemas.microsoft.com/office/drawing/2014/main" id="{C4D8262C-6F72-F940-AD32-658D61582F49}"/>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userDrawn="1">
            <p:ph type="title"/>
          </p:nvPr>
        </p:nvSpPr>
        <p:spPr>
          <a:xfrm>
            <a:off x="628650" y="274108"/>
            <a:ext cx="7450342" cy="693279"/>
          </a:xfrm>
        </p:spPr>
        <p:txBody>
          <a:bodyPr/>
          <a:lstStyle>
            <a:lvl1pPr>
              <a:defRPr>
                <a:solidFill>
                  <a:srgbClr val="003C68"/>
                </a:solidFill>
              </a:defRPr>
            </a:lvl1pPr>
          </a:lstStyle>
          <a:p>
            <a:r>
              <a:rPr lang="en-US"/>
              <a:t>Click to edit Master title style</a:t>
            </a:r>
            <a:endParaRPr lang="en-US" dirty="0"/>
          </a:p>
        </p:txBody>
      </p:sp>
      <p:sp>
        <p:nvSpPr>
          <p:cNvPr id="3" name="Content Placeholder 2"/>
          <p:cNvSpPr>
            <a:spLocks noGrp="1"/>
          </p:cNvSpPr>
          <p:nvPr userDrawn="1">
            <p:ph sz="half" idx="1"/>
          </p:nvPr>
        </p:nvSpPr>
        <p:spPr>
          <a:xfrm>
            <a:off x="6286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46291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Date Placeholder 5"/>
          <p:cNvSpPr>
            <a:spLocks noGrp="1"/>
          </p:cNvSpPr>
          <p:nvPr userDrawn="1">
            <p:ph type="dt" sz="half" idx="10"/>
          </p:nvPr>
        </p:nvSpPr>
        <p:spPr/>
        <p:txBody>
          <a:bodyPr/>
          <a:lstStyle>
            <a:lvl1pPr>
              <a:defRPr>
                <a:solidFill>
                  <a:schemeClr val="bg1"/>
                </a:solidFill>
              </a:defRPr>
            </a:lvl1pPr>
          </a:lstStyle>
          <a:p>
            <a:fld id="{777D3889-CF43-483A-843B-AED81E8E3E84}" type="datetime1">
              <a:rPr lang="en-US" smtClean="0"/>
              <a:pPr/>
              <a:t>4/6/22</a:t>
            </a:fld>
            <a:endParaRPr lang="en-US" dirty="0"/>
          </a:p>
        </p:txBody>
      </p:sp>
      <p:pic>
        <p:nvPicPr>
          <p:cNvPr id="17" name="Picture 6" descr="&quot; &quot;">
            <a:hlinkClick r:id="rId3" tooltip="Westat Home Page"/>
            <a:extLst>
              <a:ext uri="{FF2B5EF4-FFF2-40B4-BE49-F238E27FC236}">
                <a16:creationId xmlns:a16="http://schemas.microsoft.com/office/drawing/2014/main" id="{53BE1D6A-435C-B745-A5E4-40FDC284EB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7" name="Slide Number Placeholder 7"/>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3434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6799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75678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374716"/>
            <a:ext cx="3868340" cy="3126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75678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374716"/>
            <a:ext cx="3887391" cy="3126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11"/>
          </p:nvPr>
        </p:nvSpPr>
        <p:spPr/>
        <p:txBody>
          <a:bodyPr/>
          <a:lstStyle/>
          <a:p>
            <a:endParaRPr lang="en-US" dirty="0"/>
          </a:p>
        </p:txBody>
      </p:sp>
      <p:sp>
        <p:nvSpPr>
          <p:cNvPr id="7" name="Date Placeholder 7"/>
          <p:cNvSpPr>
            <a:spLocks noGrp="1"/>
          </p:cNvSpPr>
          <p:nvPr>
            <p:ph type="dt" sz="half" idx="10"/>
          </p:nvPr>
        </p:nvSpPr>
        <p:spPr/>
        <p:txBody>
          <a:bodyPr/>
          <a:lstStyle/>
          <a:p>
            <a:fld id="{CBD5E2C5-180A-4413-A85B-6745D8DD6E7A}" type="datetime1">
              <a:rPr lang="en-US" smtClean="0"/>
              <a:t>4/6/22</a:t>
            </a:fld>
            <a:endParaRPr lang="en-US" dirty="0"/>
          </a:p>
        </p:txBody>
      </p:sp>
      <p:sp>
        <p:nvSpPr>
          <p:cNvPr id="9" name="Slide Number Placeholder 8"/>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6860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679938"/>
          </a:xfrm>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CE072930-C0FF-A444-A224-42097B63AF9E}"/>
              </a:ext>
            </a:extLst>
          </p:cNvPr>
          <p:cNvSpPr>
            <a:spLocks noGrp="1"/>
          </p:cNvSpPr>
          <p:nvPr>
            <p:ph type="pic" sz="quarter" idx="13"/>
          </p:nvPr>
        </p:nvSpPr>
        <p:spPr>
          <a:xfrm>
            <a:off x="1034283" y="832162"/>
            <a:ext cx="1620837" cy="1620838"/>
          </a:xfrm>
        </p:spPr>
        <p:txBody>
          <a:bodyPr lIns="0" tIns="0" rIns="0" bIns="0"/>
          <a:lstStyle/>
          <a:p>
            <a:r>
              <a:rPr lang="en-US" dirty="0"/>
              <a:t>Click icon to add picture</a:t>
            </a:r>
          </a:p>
        </p:txBody>
      </p:sp>
      <p:sp>
        <p:nvSpPr>
          <p:cNvPr id="3" name="Text Placeholder 2"/>
          <p:cNvSpPr>
            <a:spLocks noGrp="1"/>
          </p:cNvSpPr>
          <p:nvPr>
            <p:ph type="body" idx="1"/>
          </p:nvPr>
        </p:nvSpPr>
        <p:spPr>
          <a:xfrm>
            <a:off x="83072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2"/>
          <p:cNvSpPr>
            <a:spLocks noGrp="1"/>
          </p:cNvSpPr>
          <p:nvPr>
            <p:ph sz="half" idx="2"/>
          </p:nvPr>
        </p:nvSpPr>
        <p:spPr>
          <a:xfrm>
            <a:off x="76355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4" name="Picture Placeholder 3">
            <a:extLst>
              <a:ext uri="{FF2B5EF4-FFF2-40B4-BE49-F238E27FC236}">
                <a16:creationId xmlns:a16="http://schemas.microsoft.com/office/drawing/2014/main" id="{B4F36C03-CC92-844C-9E52-E82651892B46}"/>
              </a:ext>
            </a:extLst>
          </p:cNvPr>
          <p:cNvSpPr>
            <a:spLocks noGrp="1"/>
          </p:cNvSpPr>
          <p:nvPr>
            <p:ph type="pic" sz="quarter" idx="16"/>
          </p:nvPr>
        </p:nvSpPr>
        <p:spPr>
          <a:xfrm>
            <a:off x="3767041" y="832162"/>
            <a:ext cx="1620837" cy="1620838"/>
          </a:xfrm>
        </p:spPr>
        <p:txBody>
          <a:bodyPr lIns="0" tIns="0" rIns="0" bIns="0"/>
          <a:lstStyle/>
          <a:p>
            <a:r>
              <a:rPr lang="en-US" dirty="0"/>
              <a:t>Click icon to add picture</a:t>
            </a:r>
          </a:p>
        </p:txBody>
      </p:sp>
      <p:sp>
        <p:nvSpPr>
          <p:cNvPr id="12" name="Text Placeholder 3">
            <a:extLst>
              <a:ext uri="{FF2B5EF4-FFF2-40B4-BE49-F238E27FC236}">
                <a16:creationId xmlns:a16="http://schemas.microsoft.com/office/drawing/2014/main" id="{2CF5D8F9-9EA2-7943-BCBB-6D0A04FF4EFC}"/>
              </a:ext>
            </a:extLst>
          </p:cNvPr>
          <p:cNvSpPr>
            <a:spLocks noGrp="1"/>
          </p:cNvSpPr>
          <p:nvPr>
            <p:ph type="body" idx="14"/>
          </p:nvPr>
        </p:nvSpPr>
        <p:spPr>
          <a:xfrm>
            <a:off x="3563487"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3">
            <a:extLst>
              <a:ext uri="{FF2B5EF4-FFF2-40B4-BE49-F238E27FC236}">
                <a16:creationId xmlns:a16="http://schemas.microsoft.com/office/drawing/2014/main" id="{53419348-800F-9D45-BE3E-4292835E094E}"/>
              </a:ext>
            </a:extLst>
          </p:cNvPr>
          <p:cNvSpPr>
            <a:spLocks noGrp="1"/>
          </p:cNvSpPr>
          <p:nvPr>
            <p:ph sz="half" idx="15"/>
          </p:nvPr>
        </p:nvSpPr>
        <p:spPr>
          <a:xfrm>
            <a:off x="3496315"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7" name="Picture Placeholder 4">
            <a:extLst>
              <a:ext uri="{FF2B5EF4-FFF2-40B4-BE49-F238E27FC236}">
                <a16:creationId xmlns:a16="http://schemas.microsoft.com/office/drawing/2014/main" id="{1938FDE5-CD69-DE4A-8653-EEFC3668C816}"/>
              </a:ext>
            </a:extLst>
          </p:cNvPr>
          <p:cNvSpPr>
            <a:spLocks noGrp="1"/>
          </p:cNvSpPr>
          <p:nvPr>
            <p:ph type="pic" sz="quarter" idx="19"/>
          </p:nvPr>
        </p:nvSpPr>
        <p:spPr>
          <a:xfrm>
            <a:off x="6562233" y="832162"/>
            <a:ext cx="1620837" cy="1620838"/>
          </a:xfrm>
        </p:spPr>
        <p:txBody>
          <a:bodyPr lIns="0" tIns="0" rIns="0" bIns="0"/>
          <a:lstStyle/>
          <a:p>
            <a:r>
              <a:rPr lang="en-US" dirty="0"/>
              <a:t>Click icon to add picture</a:t>
            </a:r>
          </a:p>
        </p:txBody>
      </p:sp>
      <p:sp>
        <p:nvSpPr>
          <p:cNvPr id="15" name="Text Placeholder 4">
            <a:extLst>
              <a:ext uri="{FF2B5EF4-FFF2-40B4-BE49-F238E27FC236}">
                <a16:creationId xmlns:a16="http://schemas.microsoft.com/office/drawing/2014/main" id="{A0C02D4F-4FE3-EA42-BAF5-939FA276E787}"/>
              </a:ext>
            </a:extLst>
          </p:cNvPr>
          <p:cNvSpPr>
            <a:spLocks noGrp="1"/>
          </p:cNvSpPr>
          <p:nvPr>
            <p:ph type="body" idx="17"/>
          </p:nvPr>
        </p:nvSpPr>
        <p:spPr>
          <a:xfrm>
            <a:off x="635867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Content Placeholder 4">
            <a:extLst>
              <a:ext uri="{FF2B5EF4-FFF2-40B4-BE49-F238E27FC236}">
                <a16:creationId xmlns:a16="http://schemas.microsoft.com/office/drawing/2014/main" id="{8C07A148-2BF5-544F-B02F-5628EF90E8E8}"/>
              </a:ext>
            </a:extLst>
          </p:cNvPr>
          <p:cNvSpPr>
            <a:spLocks noGrp="1"/>
          </p:cNvSpPr>
          <p:nvPr>
            <p:ph sz="half" idx="18"/>
          </p:nvPr>
        </p:nvSpPr>
        <p:spPr>
          <a:xfrm>
            <a:off x="629150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8" name="Footer Placeholder 5"/>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CBD5E2C5-180A-4413-A85B-6745D8DD6E7A}" type="datetime1">
              <a:rPr lang="en-US" smtClean="0"/>
              <a:t>4/6/22</a:t>
            </a:fld>
            <a:endParaRPr lang="en-US" dirty="0"/>
          </a:p>
        </p:txBody>
      </p:sp>
      <p:sp>
        <p:nvSpPr>
          <p:cNvPr id="9" name="Slide Number Placeholder 7"/>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7984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lumn with Highlight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0255A25B-9018-7244-A684-74118ADCC473}"/>
              </a:ext>
            </a:extLst>
          </p:cNvPr>
          <p:cNvSpPr>
            <a:spLocks noGrp="1"/>
          </p:cNvSpPr>
          <p:nvPr>
            <p:ph type="body" sz="quarter" idx="15"/>
          </p:nvPr>
        </p:nvSpPr>
        <p:spPr>
          <a:xfrm>
            <a:off x="580845" y="810584"/>
            <a:ext cx="8144055" cy="420688"/>
          </a:xfrm>
        </p:spPr>
        <p:txBody>
          <a:bodyPr/>
          <a:lstStyle>
            <a:lvl1pPr marL="57150" indent="0">
              <a:buFont typeface="Arial" panose="020B0604020202020204" pitchFamily="34" charset="0"/>
              <a:buNone/>
              <a:defRPr sz="1500"/>
            </a:lvl1pPr>
            <a:lvl2pPr marL="288925" indent="0">
              <a:buFont typeface="Arial" panose="020B0604020202020204" pitchFamily="34" charset="0"/>
              <a:buNone/>
              <a:defRPr sz="1400"/>
            </a:lvl2pPr>
            <a:lvl3pPr marL="457200" indent="0">
              <a:buFont typeface="Arial" panose="020B0604020202020204" pitchFamily="34" charset="0"/>
              <a:buNone/>
              <a:defRPr sz="1400"/>
            </a:lvl3pPr>
            <a:lvl4pPr marL="1028700" indent="0">
              <a:buFont typeface="Arial" panose="020B0604020202020204" pitchFamily="34" charset="0"/>
              <a:buNone/>
              <a:defRPr sz="1400"/>
            </a:lvl4pPr>
            <a:lvl5pPr marL="1371600" indent="0">
              <a:buFont typeface="Arial" panose="020B0604020202020204" pitchFamily="34" charset="0"/>
              <a:buNone/>
              <a:defRPr sz="1400"/>
            </a:lvl5pPr>
          </a:lstStyle>
          <a:p>
            <a:pPr lvl="0"/>
            <a:r>
              <a:rPr lang="en-US"/>
              <a:t>Edit Master text styles</a:t>
            </a:r>
          </a:p>
        </p:txBody>
      </p:sp>
      <p:sp>
        <p:nvSpPr>
          <p:cNvPr id="10" name="Chart Placeholder 3">
            <a:extLst>
              <a:ext uri="{FF2B5EF4-FFF2-40B4-BE49-F238E27FC236}">
                <a16:creationId xmlns:a16="http://schemas.microsoft.com/office/drawing/2014/main" id="{7B277E59-379D-E04B-814E-390776885C38}"/>
              </a:ext>
            </a:extLst>
          </p:cNvPr>
          <p:cNvSpPr>
            <a:spLocks noGrp="1"/>
          </p:cNvSpPr>
          <p:nvPr>
            <p:ph type="chart" sz="quarter" idx="14"/>
          </p:nvPr>
        </p:nvSpPr>
        <p:spPr>
          <a:xfrm>
            <a:off x="622299" y="1431985"/>
            <a:ext cx="6416855" cy="3646334"/>
          </a:xfrm>
        </p:spPr>
        <p:txBody>
          <a:bodyPr/>
          <a:lstStyle/>
          <a:p>
            <a:r>
              <a:rPr lang="en-US" dirty="0"/>
              <a:t>Click icon to add chart</a:t>
            </a:r>
          </a:p>
        </p:txBody>
      </p:sp>
      <p:sp>
        <p:nvSpPr>
          <p:cNvPr id="7" name="Content Placeholder 4">
            <a:extLst>
              <a:ext uri="{FF2B5EF4-FFF2-40B4-BE49-F238E27FC236}">
                <a16:creationId xmlns:a16="http://schemas.microsoft.com/office/drawing/2014/main" id="{D54466CF-5788-1F46-9E6F-D7EBC715AF31}"/>
              </a:ext>
            </a:extLst>
          </p:cNvPr>
          <p:cNvSpPr>
            <a:spLocks noGrp="1"/>
          </p:cNvSpPr>
          <p:nvPr>
            <p:ph idx="13"/>
          </p:nvPr>
        </p:nvSpPr>
        <p:spPr>
          <a:xfrm>
            <a:off x="6958584" y="1591056"/>
            <a:ext cx="1920873" cy="2181564"/>
          </a:xfrm>
          <a:solidFill>
            <a:srgbClr val="DDF1F7"/>
          </a:solidFill>
          <a:ln>
            <a:solidFill>
              <a:srgbClr val="009FAE"/>
            </a:solidFill>
          </a:ln>
        </p:spPr>
        <p:txBody>
          <a:bodyPr tIns="91440" bIns="182880" anchor="ctr" anchorCtr="0"/>
          <a:lstStyle>
            <a:lvl1pPr marL="57150" indent="0">
              <a:lnSpc>
                <a:spcPct val="110000"/>
              </a:lnSpc>
              <a:buNone/>
              <a:defRPr sz="1300"/>
            </a:lvl1pPr>
            <a:lvl2pPr marL="288925" indent="0">
              <a:buNone/>
              <a:defRPr/>
            </a:lvl2pPr>
            <a:lvl3pPr marL="457200" indent="0">
              <a:buNone/>
              <a:defRPr/>
            </a:lvl3pPr>
            <a:lvl4pPr marL="1028700" indent="0">
              <a:buNone/>
              <a:defRPr/>
            </a:lvl4pPr>
            <a:lvl5pPr marL="1371600" indent="0">
              <a:buNone/>
              <a:defRPr/>
            </a:lvl5pPr>
          </a:lstStyle>
          <a:p>
            <a:pPr lvl="0"/>
            <a:r>
              <a:rPr lang="en-US"/>
              <a:t>Edit Master text styles</a:t>
            </a:r>
          </a:p>
        </p:txBody>
      </p:sp>
      <p:sp>
        <p:nvSpPr>
          <p:cNvPr id="5" name="Footer Placeholder 5"/>
          <p:cNvSpPr>
            <a:spLocks noGrp="1"/>
          </p:cNvSpPr>
          <p:nvPr>
            <p:ph type="ftr" sz="quarter" idx="11"/>
          </p:nvPr>
        </p:nvSpPr>
        <p:spPr/>
        <p:txBody>
          <a:bodyPr/>
          <a:lstStyle/>
          <a:p>
            <a:endParaRPr lang="en-US" dirty="0"/>
          </a:p>
        </p:txBody>
      </p:sp>
      <p:sp>
        <p:nvSpPr>
          <p:cNvPr id="4" name="Date Placeholder 6"/>
          <p:cNvSpPr>
            <a:spLocks noGrp="1"/>
          </p:cNvSpPr>
          <p:nvPr>
            <p:ph type="dt" sz="half" idx="10"/>
          </p:nvPr>
        </p:nvSpPr>
        <p:spPr/>
        <p:txBody>
          <a:bodyPr/>
          <a:lstStyle/>
          <a:p>
            <a:fld id="{9D9344AC-7A2B-4C02-9FB0-CC8AB5127B22}" type="datetime1">
              <a:rPr lang="en-US" smtClean="0"/>
              <a:t>4/6/22</a:t>
            </a:fld>
            <a:endParaRPr lang="en-US" dirty="0"/>
          </a:p>
        </p:txBody>
      </p:sp>
      <p:sp>
        <p:nvSpPr>
          <p:cNvPr id="6" name="Slide Number Placeholder 7"/>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60650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2"/>
          <p:cNvSpPr>
            <a:spLocks noGrp="1"/>
          </p:cNvSpPr>
          <p:nvPr>
            <p:ph type="ftr" sz="quarter" idx="11"/>
          </p:nvPr>
        </p:nvSpPr>
        <p:spPr/>
        <p:txBody>
          <a:bodyPr/>
          <a:lstStyle/>
          <a:p>
            <a:endParaRPr lang="en-US" dirty="0"/>
          </a:p>
        </p:txBody>
      </p:sp>
      <p:sp>
        <p:nvSpPr>
          <p:cNvPr id="3" name="Date Placeholder 3"/>
          <p:cNvSpPr>
            <a:spLocks noGrp="1"/>
          </p:cNvSpPr>
          <p:nvPr>
            <p:ph type="dt" sz="half" idx="10"/>
          </p:nvPr>
        </p:nvSpPr>
        <p:spPr/>
        <p:txBody>
          <a:bodyPr/>
          <a:lstStyle/>
          <a:p>
            <a:fld id="{B6CFC283-0BE3-4DDA-8B16-C3F4B371F6FA}" type="datetime1">
              <a:rPr lang="en-US" smtClean="0"/>
              <a:t>4/6/22</a:t>
            </a:fld>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3473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B6CFC283-0BE3-4DDA-8B16-C3F4B371F6FA}" type="datetime1">
              <a:rPr lang="en-US" smtClean="0"/>
              <a:t>4/6/22</a:t>
            </a:fld>
            <a:endParaRPr lang="en-US" dirty="0"/>
          </a:p>
        </p:txBody>
      </p:sp>
      <p:pic>
        <p:nvPicPr>
          <p:cNvPr id="8" name="Picture 3" descr="&quot; &quot;">
            <a:hlinkClick r:id="rId2" tooltip="Westat Home Page"/>
            <a:extLst>
              <a:ext uri="{FF2B5EF4-FFF2-40B4-BE49-F238E27FC236}">
                <a16:creationId xmlns:a16="http://schemas.microsoft.com/office/drawing/2014/main" id="{87412E47-3D57-544A-ADFF-3F1F83F08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cxnSp>
        <p:nvCxnSpPr>
          <p:cNvPr id="6" name="Straight Connector 4" descr="&quot; &quot;">
            <a:extLst>
              <a:ext uri="{FF2B5EF4-FFF2-40B4-BE49-F238E27FC236}">
                <a16:creationId xmlns:a16="http://schemas.microsoft.com/office/drawing/2014/main" id="{C9460DD9-53F6-F84C-BB9A-6020BC05B803}"/>
              </a:ext>
            </a:extLst>
          </p:cNvPr>
          <p:cNvCxnSpPr/>
          <p:nvPr userDrawn="1"/>
        </p:nvCxnSpPr>
        <p:spPr>
          <a:xfrm>
            <a:off x="8488236" y="4848251"/>
            <a:ext cx="0" cy="339025"/>
          </a:xfrm>
          <a:prstGeom prst="line">
            <a:avLst/>
          </a:prstGeom>
          <a:ln w="9525">
            <a:solidFill>
              <a:srgbClr val="008799"/>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1543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9D9344AC-7A2B-4C02-9FB0-CC8AB5127B22}" type="datetime1">
              <a:rPr lang="en-US" smtClean="0"/>
              <a:t>4/6/22</a:t>
            </a:fld>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5641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itle on Left">
    <p:spTree>
      <p:nvGrpSpPr>
        <p:cNvPr id="1" name=""/>
        <p:cNvGrpSpPr/>
        <p:nvPr/>
      </p:nvGrpSpPr>
      <p:grpSpPr>
        <a:xfrm>
          <a:off x="0" y="0"/>
          <a:ext cx="0" cy="0"/>
          <a:chOff x="0" y="0"/>
          <a:chExt cx="0" cy="0"/>
        </a:xfrm>
      </p:grpSpPr>
      <p:sp>
        <p:nvSpPr>
          <p:cNvPr id="15" name="Rectangle 0" descr="&quot; &quot;"/>
          <p:cNvSpPr/>
          <p:nvPr userDrawn="1"/>
        </p:nvSpPr>
        <p:spPr>
          <a:xfrm>
            <a:off x="0" y="179882"/>
            <a:ext cx="9144000" cy="6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783108"/>
            <a:ext cx="1905103" cy="1101970"/>
          </a:xfrm>
        </p:spPr>
        <p:txBody>
          <a:bodyPr anchor="t" anchorCtr="0"/>
          <a:lstStyle>
            <a:lvl1pPr>
              <a:defRPr sz="2400">
                <a:solidFill>
                  <a:srgbClr val="003C68"/>
                </a:solidFill>
              </a:defRPr>
            </a:lvl1pPr>
          </a:lstStyle>
          <a:p>
            <a:r>
              <a:rPr lang="en-US"/>
              <a:t>Click to edit Master title style</a:t>
            </a:r>
            <a:endParaRPr lang="en-US" dirty="0"/>
          </a:p>
        </p:txBody>
      </p:sp>
      <p:sp>
        <p:nvSpPr>
          <p:cNvPr id="4" name="Text Placeholder 2"/>
          <p:cNvSpPr>
            <a:spLocks noGrp="1"/>
          </p:cNvSpPr>
          <p:nvPr>
            <p:ph type="body" sz="half" idx="2"/>
          </p:nvPr>
        </p:nvSpPr>
        <p:spPr>
          <a:xfrm>
            <a:off x="629841" y="2235079"/>
            <a:ext cx="2089913" cy="2166662"/>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9" name="Straight Connector 3" descr="&quot; &quot;"/>
          <p:cNvCxnSpPr/>
          <p:nvPr userDrawn="1"/>
        </p:nvCxnSpPr>
        <p:spPr>
          <a:xfrm>
            <a:off x="2872159" y="900031"/>
            <a:ext cx="0" cy="3892367"/>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3024565" y="854791"/>
            <a:ext cx="5491976" cy="3422773"/>
          </a:xfrm>
        </p:spPr>
        <p:txBody>
          <a:bodyPr/>
          <a:lstStyle>
            <a:lvl1pPr marL="0" indent="0">
              <a:buNone/>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6"/>
          <p:cNvSpPr>
            <a:spLocks noGrp="1"/>
          </p:cNvSpPr>
          <p:nvPr>
            <p:ph type="dt" sz="half" idx="10"/>
          </p:nvPr>
        </p:nvSpPr>
        <p:spPr/>
        <p:txBody>
          <a:bodyPr/>
          <a:lstStyle/>
          <a:p>
            <a:fld id="{6E57D1E5-D5AF-48FC-99A4-77E2CEE8B111}" type="datetime1">
              <a:rPr lang="en-US" smtClean="0"/>
              <a:t>4/6/22</a:t>
            </a:fld>
            <a:endParaRPr lang="en-US" dirty="0"/>
          </a:p>
        </p:txBody>
      </p:sp>
      <p:sp>
        <p:nvSpPr>
          <p:cNvPr id="7" name="Slide Number Placeholder 7"/>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8079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Conclusion">
    <p:spTree>
      <p:nvGrpSpPr>
        <p:cNvPr id="1" name=""/>
        <p:cNvGrpSpPr/>
        <p:nvPr/>
      </p:nvGrpSpPr>
      <p:grpSpPr>
        <a:xfrm>
          <a:off x="0" y="0"/>
          <a:ext cx="0" cy="0"/>
          <a:chOff x="0" y="0"/>
          <a:chExt cx="0" cy="0"/>
        </a:xfrm>
      </p:grpSpPr>
      <p:grpSp>
        <p:nvGrpSpPr>
          <p:cNvPr id="3" name="Group 0"/>
          <p:cNvGrpSpPr/>
          <p:nvPr userDrawn="1"/>
        </p:nvGrpSpPr>
        <p:grpSpPr>
          <a:xfrm>
            <a:off x="0" y="0"/>
            <a:ext cx="9144000" cy="801821"/>
            <a:chOff x="0" y="0"/>
            <a:chExt cx="9144000" cy="801821"/>
          </a:xfrm>
        </p:grpSpPr>
        <p:grpSp>
          <p:nvGrpSpPr>
            <p:cNvPr id="8" name="Group a">
              <a:extLst>
                <a:ext uri="{FF2B5EF4-FFF2-40B4-BE49-F238E27FC236}">
                  <a16:creationId xmlns:a16="http://schemas.microsoft.com/office/drawing/2014/main" id="{D31C6D26-330E-D749-95F6-3076199458CB}"/>
                </a:ext>
              </a:extLst>
            </p:cNvPr>
            <p:cNvGrpSpPr/>
            <p:nvPr userDrawn="1"/>
          </p:nvGrpSpPr>
          <p:grpSpPr>
            <a:xfrm>
              <a:off x="0" y="0"/>
              <a:ext cx="9143999" cy="516499"/>
              <a:chOff x="0" y="0"/>
              <a:chExt cx="9143999" cy="516499"/>
            </a:xfrm>
          </p:grpSpPr>
          <p:sp>
            <p:nvSpPr>
              <p:cNvPr id="26" name="Rectangle i">
                <a:extLst>
                  <a:ext uri="{FF2B5EF4-FFF2-40B4-BE49-F238E27FC236}">
                    <a16:creationId xmlns:a16="http://schemas.microsoft.com/office/drawing/2014/main" id="{FA97729C-A0E5-DD4E-B302-A5199C453A68}"/>
                  </a:ext>
                </a:extLst>
              </p:cNvPr>
              <p:cNvSpPr/>
              <p:nvPr userDrawn="1"/>
            </p:nvSpPr>
            <p:spPr>
              <a:xfrm>
                <a:off x="0" y="0"/>
                <a:ext cx="9143999" cy="516499"/>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ii" descr="Westat - Improving Lives Through Research">
                <a:extLst>
                  <a:ext uri="{FF2B5EF4-FFF2-40B4-BE49-F238E27FC236}">
                    <a16:creationId xmlns:a16="http://schemas.microsoft.com/office/drawing/2014/main" id="{575671A5-6676-8349-8C0D-E7F9BE894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069" y="56797"/>
                <a:ext cx="1197610" cy="385318"/>
              </a:xfrm>
              <a:prstGeom prst="rect">
                <a:avLst/>
              </a:prstGeom>
            </p:spPr>
          </p:pic>
          <p:pic>
            <p:nvPicPr>
              <p:cNvPr id="12" name="Picture iii">
                <a:extLst>
                  <a:ext uri="{FF2B5EF4-FFF2-40B4-BE49-F238E27FC236}">
                    <a16:creationId xmlns:a16="http://schemas.microsoft.com/office/drawing/2014/main" id="{9A610865-5593-5140-8CD9-DE465C0892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7393" y="149407"/>
                <a:ext cx="2228850" cy="257556"/>
              </a:xfrm>
              <a:prstGeom prst="rect">
                <a:avLst/>
              </a:prstGeom>
            </p:spPr>
          </p:pic>
        </p:grpSp>
        <p:sp>
          <p:nvSpPr>
            <p:cNvPr id="23" name="Rectangle b" descr="&quot; &quot;">
              <a:extLst>
                <a:ext uri="{FF2B5EF4-FFF2-40B4-BE49-F238E27FC236}">
                  <a16:creationId xmlns:a16="http://schemas.microsoft.com/office/drawing/2014/main" id="{B917B373-71F3-BF4B-A2F8-8D2816ABE480}"/>
                </a:ext>
              </a:extLst>
            </p:cNvPr>
            <p:cNvSpPr/>
            <p:nvPr/>
          </p:nvSpPr>
          <p:spPr>
            <a:xfrm>
              <a:off x="0" y="516499"/>
              <a:ext cx="9144000" cy="285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 name="Title 1"/>
          <p:cNvSpPr>
            <a:spLocks noGrp="1"/>
          </p:cNvSpPr>
          <p:nvPr>
            <p:ph type="title"/>
          </p:nvPr>
        </p:nvSpPr>
        <p:spPr>
          <a:xfrm>
            <a:off x="628649" y="1755647"/>
            <a:ext cx="2091105" cy="1655065"/>
          </a:xfrm>
        </p:spPr>
        <p:txBody>
          <a:bodyPr anchor="t" anchorCtr="0"/>
          <a:lstStyle>
            <a:lvl1pPr>
              <a:defRPr sz="2400">
                <a:solidFill>
                  <a:srgbClr val="073C72"/>
                </a:solidFill>
              </a:defRPr>
            </a:lvl1pPr>
          </a:lstStyle>
          <a:p>
            <a:r>
              <a:rPr lang="en-US"/>
              <a:t>Click to edit Master title style</a:t>
            </a:r>
            <a:endParaRPr lang="en-US" dirty="0"/>
          </a:p>
        </p:txBody>
      </p:sp>
      <p:sp>
        <p:nvSpPr>
          <p:cNvPr id="4" name="Text Placeholder 2"/>
          <p:cNvSpPr>
            <a:spLocks noGrp="1"/>
          </p:cNvSpPr>
          <p:nvPr>
            <p:ph type="body" sz="half" idx="2"/>
          </p:nvPr>
        </p:nvSpPr>
        <p:spPr>
          <a:xfrm>
            <a:off x="629841" y="3840479"/>
            <a:ext cx="2089913"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9" name="Straight Connector 3" descr="&quot; &quot;"/>
          <p:cNvCxnSpPr/>
          <p:nvPr userDrawn="1"/>
        </p:nvCxnSpPr>
        <p:spPr>
          <a:xfrm>
            <a:off x="2872159" y="900031"/>
            <a:ext cx="0" cy="3501710"/>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16" name="Content Placeholder 4"/>
          <p:cNvSpPr>
            <a:spLocks noGrp="1"/>
          </p:cNvSpPr>
          <p:nvPr>
            <p:ph idx="1"/>
          </p:nvPr>
        </p:nvSpPr>
        <p:spPr>
          <a:xfrm>
            <a:off x="3024565" y="1839913"/>
            <a:ext cx="5491976" cy="2792810"/>
          </a:xfrm>
        </p:spPr>
        <p:txBody>
          <a:bodyPr/>
          <a:lstStyle>
            <a:lvl1pPr marL="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622002" y="4804475"/>
            <a:ext cx="6296510" cy="273844"/>
          </a:xfrm>
        </p:spPr>
        <p:txBody>
          <a:bodyPr/>
          <a:lstStyle>
            <a:lvl1pPr>
              <a:defRPr sz="700"/>
            </a:lvl1pPr>
          </a:lstStyle>
          <a:p>
            <a:endParaRPr lang="en-US" dirty="0"/>
          </a:p>
        </p:txBody>
      </p:sp>
      <p:sp>
        <p:nvSpPr>
          <p:cNvPr id="5" name="Date Placeholder 6"/>
          <p:cNvSpPr>
            <a:spLocks noGrp="1"/>
          </p:cNvSpPr>
          <p:nvPr>
            <p:ph type="dt" sz="half" idx="10"/>
          </p:nvPr>
        </p:nvSpPr>
        <p:spPr>
          <a:xfrm>
            <a:off x="6326292" y="5261675"/>
            <a:ext cx="722202" cy="273844"/>
          </a:xfrm>
        </p:spPr>
        <p:txBody>
          <a:bodyPr/>
          <a:lstStyle/>
          <a:p>
            <a:fld id="{6E57D1E5-D5AF-48FC-99A4-77E2CEE8B111}" type="datetime1">
              <a:rPr lang="en-US" smtClean="0"/>
              <a:t>4/6/22</a:t>
            </a:fld>
            <a:endParaRPr lang="en-US" dirty="0"/>
          </a:p>
        </p:txBody>
      </p:sp>
      <p:sp>
        <p:nvSpPr>
          <p:cNvPr id="7" name="Slide Number Placeholder 7"/>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9382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DISCLAIMER-Conclusion">
    <p:spTree>
      <p:nvGrpSpPr>
        <p:cNvPr id="1" name=""/>
        <p:cNvGrpSpPr/>
        <p:nvPr/>
      </p:nvGrpSpPr>
      <p:grpSpPr>
        <a:xfrm>
          <a:off x="0" y="0"/>
          <a:ext cx="0" cy="0"/>
          <a:chOff x="0" y="0"/>
          <a:chExt cx="0" cy="0"/>
        </a:xfrm>
      </p:grpSpPr>
      <p:sp>
        <p:nvSpPr>
          <p:cNvPr id="15" name="TextBox -1">
            <a:extLst>
              <a:ext uri="{FF2B5EF4-FFF2-40B4-BE49-F238E27FC236}">
                <a16:creationId xmlns:a16="http://schemas.microsoft.com/office/drawing/2014/main" id="{C7A37831-0DB2-B64D-B5E7-A47D0B10F9CC}"/>
              </a:ext>
            </a:extLst>
          </p:cNvPr>
          <p:cNvSpPr txBox="1"/>
          <p:nvPr userDrawn="1"/>
        </p:nvSpPr>
        <p:spPr>
          <a:xfrm>
            <a:off x="0" y="-423946"/>
            <a:ext cx="9143999" cy="261610"/>
          </a:xfrm>
          <a:prstGeom prst="rect">
            <a:avLst/>
          </a:prstGeom>
          <a:solidFill>
            <a:schemeClr val="accent2"/>
          </a:solidFill>
        </p:spPr>
        <p:txBody>
          <a:bodyPr wrap="square" rtlCol="0">
            <a:spAutoFit/>
          </a:bodyPr>
          <a:lstStyle/>
          <a:p>
            <a:pPr algn="ctr"/>
            <a:r>
              <a:rPr lang="en-US" sz="1100" dirty="0">
                <a:solidFill>
                  <a:schemeClr val="bg1"/>
                </a:solidFill>
              </a:rPr>
              <a:t>PHOTOGRAPHY LEGAL DISCLAIMER – DO NOT DELETE THIS SLIDE IF PRESENTATION INCLUDES PEOPLE IMAGES</a:t>
            </a:r>
          </a:p>
        </p:txBody>
      </p:sp>
      <p:grpSp>
        <p:nvGrpSpPr>
          <p:cNvPr id="3" name="Group 0"/>
          <p:cNvGrpSpPr/>
          <p:nvPr userDrawn="1"/>
        </p:nvGrpSpPr>
        <p:grpSpPr>
          <a:xfrm>
            <a:off x="0" y="0"/>
            <a:ext cx="9144000" cy="801821"/>
            <a:chOff x="0" y="0"/>
            <a:chExt cx="9144000" cy="801821"/>
          </a:xfrm>
        </p:grpSpPr>
        <p:grpSp>
          <p:nvGrpSpPr>
            <p:cNvPr id="8" name="Group a">
              <a:extLst>
                <a:ext uri="{FF2B5EF4-FFF2-40B4-BE49-F238E27FC236}">
                  <a16:creationId xmlns:a16="http://schemas.microsoft.com/office/drawing/2014/main" id="{D31C6D26-330E-D749-95F6-3076199458CB}"/>
                </a:ext>
              </a:extLst>
            </p:cNvPr>
            <p:cNvGrpSpPr/>
            <p:nvPr userDrawn="1"/>
          </p:nvGrpSpPr>
          <p:grpSpPr>
            <a:xfrm>
              <a:off x="0" y="0"/>
              <a:ext cx="9143999" cy="516499"/>
              <a:chOff x="0" y="0"/>
              <a:chExt cx="9143999" cy="516499"/>
            </a:xfrm>
          </p:grpSpPr>
          <p:sp>
            <p:nvSpPr>
              <p:cNvPr id="26" name="Rectangle i">
                <a:extLst>
                  <a:ext uri="{FF2B5EF4-FFF2-40B4-BE49-F238E27FC236}">
                    <a16:creationId xmlns:a16="http://schemas.microsoft.com/office/drawing/2014/main" id="{FA97729C-A0E5-DD4E-B302-A5199C453A68}"/>
                  </a:ext>
                </a:extLst>
              </p:cNvPr>
              <p:cNvSpPr/>
              <p:nvPr userDrawn="1"/>
            </p:nvSpPr>
            <p:spPr>
              <a:xfrm>
                <a:off x="0" y="0"/>
                <a:ext cx="9143999" cy="516499"/>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ii" descr="Westat - Improving Lives Through Research">
                <a:extLst>
                  <a:ext uri="{FF2B5EF4-FFF2-40B4-BE49-F238E27FC236}">
                    <a16:creationId xmlns:a16="http://schemas.microsoft.com/office/drawing/2014/main" id="{575671A5-6676-8349-8C0D-E7F9BE894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069" y="56797"/>
                <a:ext cx="1197610" cy="385318"/>
              </a:xfrm>
              <a:prstGeom prst="rect">
                <a:avLst/>
              </a:prstGeom>
            </p:spPr>
          </p:pic>
          <p:pic>
            <p:nvPicPr>
              <p:cNvPr id="12" name="Picture iii">
                <a:extLst>
                  <a:ext uri="{FF2B5EF4-FFF2-40B4-BE49-F238E27FC236}">
                    <a16:creationId xmlns:a16="http://schemas.microsoft.com/office/drawing/2014/main" id="{9A610865-5593-5140-8CD9-DE465C0892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7393" y="149407"/>
                <a:ext cx="2228850" cy="257556"/>
              </a:xfrm>
              <a:prstGeom prst="rect">
                <a:avLst/>
              </a:prstGeom>
            </p:spPr>
          </p:pic>
        </p:grpSp>
        <p:sp>
          <p:nvSpPr>
            <p:cNvPr id="23" name="Rectangle b" descr="&quot; &quot;">
              <a:extLst>
                <a:ext uri="{FF2B5EF4-FFF2-40B4-BE49-F238E27FC236}">
                  <a16:creationId xmlns:a16="http://schemas.microsoft.com/office/drawing/2014/main" id="{B917B373-71F3-BF4B-A2F8-8D2816ABE480}"/>
                </a:ext>
              </a:extLst>
            </p:cNvPr>
            <p:cNvSpPr/>
            <p:nvPr/>
          </p:nvSpPr>
          <p:spPr>
            <a:xfrm>
              <a:off x="0" y="516499"/>
              <a:ext cx="9144000" cy="285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 name="Title 1"/>
          <p:cNvSpPr>
            <a:spLocks noGrp="1"/>
          </p:cNvSpPr>
          <p:nvPr>
            <p:ph type="title"/>
          </p:nvPr>
        </p:nvSpPr>
        <p:spPr>
          <a:xfrm>
            <a:off x="628649" y="1755647"/>
            <a:ext cx="2091105" cy="1655065"/>
          </a:xfrm>
        </p:spPr>
        <p:txBody>
          <a:bodyPr anchor="t" anchorCtr="0"/>
          <a:lstStyle>
            <a:lvl1pPr>
              <a:defRPr sz="2400">
                <a:solidFill>
                  <a:srgbClr val="073C72"/>
                </a:solidFill>
              </a:defRPr>
            </a:lvl1pPr>
          </a:lstStyle>
          <a:p>
            <a:r>
              <a:rPr lang="en-US"/>
              <a:t>Click to edit Master title style</a:t>
            </a:r>
            <a:endParaRPr lang="en-US" dirty="0"/>
          </a:p>
        </p:txBody>
      </p:sp>
      <p:sp>
        <p:nvSpPr>
          <p:cNvPr id="4" name="Text Placeholder 2"/>
          <p:cNvSpPr>
            <a:spLocks noGrp="1"/>
          </p:cNvSpPr>
          <p:nvPr>
            <p:ph type="body" sz="half" idx="2"/>
          </p:nvPr>
        </p:nvSpPr>
        <p:spPr>
          <a:xfrm>
            <a:off x="629841" y="3840479"/>
            <a:ext cx="2089913"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9" name="Straight Connector 3" descr="&quot; &quot;"/>
          <p:cNvCxnSpPr/>
          <p:nvPr userDrawn="1"/>
        </p:nvCxnSpPr>
        <p:spPr>
          <a:xfrm>
            <a:off x="2872159" y="900031"/>
            <a:ext cx="0" cy="3501710"/>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16" name="Content Placeholder 4"/>
          <p:cNvSpPr>
            <a:spLocks noGrp="1"/>
          </p:cNvSpPr>
          <p:nvPr>
            <p:ph idx="1"/>
          </p:nvPr>
        </p:nvSpPr>
        <p:spPr>
          <a:xfrm>
            <a:off x="3024565" y="1839913"/>
            <a:ext cx="5491976" cy="2792810"/>
          </a:xfrm>
        </p:spPr>
        <p:txBody>
          <a:bodyPr/>
          <a:lstStyle>
            <a:lvl1pPr marL="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5">
            <a:extLst>
              <a:ext uri="{FF2B5EF4-FFF2-40B4-BE49-F238E27FC236}">
                <a16:creationId xmlns:a16="http://schemas.microsoft.com/office/drawing/2014/main" id="{A2605D2B-D784-9748-AFA6-2A276030AC06}"/>
              </a:ext>
            </a:extLst>
          </p:cNvPr>
          <p:cNvSpPr>
            <a:spLocks noGrp="1"/>
          </p:cNvSpPr>
          <p:nvPr>
            <p:ph type="body" sz="half" idx="13"/>
          </p:nvPr>
        </p:nvSpPr>
        <p:spPr>
          <a:xfrm>
            <a:off x="628650" y="4760633"/>
            <a:ext cx="6360874" cy="280631"/>
          </a:xfrm>
        </p:spPr>
        <p:txBody>
          <a:bodyPr anchor="b" anchorCtr="0"/>
          <a:lstStyle>
            <a:lvl1pPr marL="0" indent="0">
              <a:lnSpc>
                <a:spcPct val="100000"/>
              </a:lnSpc>
              <a:spcBef>
                <a:spcPts val="0"/>
              </a:spcBef>
              <a:spcAft>
                <a:spcPts val="0"/>
              </a:spcAft>
              <a:buNone/>
              <a:defRPr sz="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
        <p:nvSpPr>
          <p:cNvPr id="6" name="Footer Placeholder 7"/>
          <p:cNvSpPr>
            <a:spLocks noGrp="1"/>
          </p:cNvSpPr>
          <p:nvPr>
            <p:ph type="ftr" sz="quarter" idx="11"/>
          </p:nvPr>
        </p:nvSpPr>
        <p:spPr>
          <a:xfrm>
            <a:off x="628649" y="5261675"/>
            <a:ext cx="6296510" cy="273844"/>
          </a:xfrm>
        </p:spPr>
        <p:txBody>
          <a:bodyPr/>
          <a:lstStyle>
            <a:lvl1pPr>
              <a:defRPr sz="700"/>
            </a:lvl1pPr>
          </a:lstStyle>
          <a:p>
            <a:endParaRPr lang="en-US" dirty="0"/>
          </a:p>
        </p:txBody>
      </p:sp>
      <p:sp>
        <p:nvSpPr>
          <p:cNvPr id="5" name="Date Placeholder 8"/>
          <p:cNvSpPr>
            <a:spLocks noGrp="1"/>
          </p:cNvSpPr>
          <p:nvPr>
            <p:ph type="dt" sz="half" idx="10"/>
          </p:nvPr>
        </p:nvSpPr>
        <p:spPr>
          <a:xfrm>
            <a:off x="6326292" y="5261675"/>
            <a:ext cx="722202" cy="273844"/>
          </a:xfrm>
        </p:spPr>
        <p:txBody>
          <a:bodyPr/>
          <a:lstStyle/>
          <a:p>
            <a:fld id="{6E57D1E5-D5AF-48FC-99A4-77E2CEE8B111}" type="datetime1">
              <a:rPr lang="en-US" smtClean="0"/>
              <a:t>4/6/22</a:t>
            </a:fld>
            <a:endParaRPr lang="en-US" dirty="0"/>
          </a:p>
        </p:txBody>
      </p:sp>
    </p:spTree>
    <p:extLst>
      <p:ext uri="{BB962C8B-B14F-4D97-AF65-F5344CB8AC3E}">
        <p14:creationId xmlns:p14="http://schemas.microsoft.com/office/powerpoint/2010/main" val="32022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0" descr="&quot; &quot;">
            <a:extLst>
              <a:ext uri="{FF2B5EF4-FFF2-40B4-BE49-F238E27FC236}">
                <a16:creationId xmlns:a16="http://schemas.microsoft.com/office/drawing/2014/main" id="{3F379A51-BB37-3D4F-A6AD-66B3920040E6}"/>
              </a:ext>
            </a:extLst>
          </p:cNvPr>
          <p:cNvSpPr/>
          <p:nvPr userDrawn="1"/>
        </p:nvSpPr>
        <p:spPr>
          <a:xfrm>
            <a:off x="0" y="179883"/>
            <a:ext cx="9144000" cy="6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527985"/>
            <a:ext cx="2949178" cy="1166649"/>
          </a:xfrm>
        </p:spPr>
        <p:txBody>
          <a:bodyPr anchor="b"/>
          <a:lstStyle>
            <a:lvl1pPr>
              <a:defRPr sz="2400">
                <a:solidFill>
                  <a:srgbClr val="073C72"/>
                </a:solidFill>
              </a:defRPr>
            </a:lvl1pPr>
          </a:lstStyle>
          <a:p>
            <a:r>
              <a:rPr lang="en-US"/>
              <a:t>Click to edit Master title style</a:t>
            </a:r>
            <a:endParaRPr lang="en-US" dirty="0"/>
          </a:p>
        </p:txBody>
      </p:sp>
      <p:sp>
        <p:nvSpPr>
          <p:cNvPr id="4" name="Text Placeholder 2"/>
          <p:cNvSpPr>
            <a:spLocks noGrp="1"/>
          </p:cNvSpPr>
          <p:nvPr>
            <p:ph type="body" sz="half" idx="2"/>
          </p:nvPr>
        </p:nvSpPr>
        <p:spPr>
          <a:xfrm>
            <a:off x="629841" y="1717298"/>
            <a:ext cx="2949178" cy="233481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3887390" y="179884"/>
            <a:ext cx="5256609" cy="461399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0EA4DEDC-A76D-492D-B897-5D03996AFB44}" type="datetime1">
              <a:rPr lang="en-US" smtClean="0"/>
              <a:t>4/6/22</a:t>
            </a:fld>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15002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64E97AC5-801D-4D0A-BD82-DB51D6F79849}" type="datetime1">
              <a:rPr lang="en-US" smtClean="0"/>
              <a:t>4/6/22</a:t>
            </a:fld>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148961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23EA5306-67A6-47D8-A62D-4DBC5CF1666D}" type="datetime1">
              <a:rPr lang="en-US" smtClean="0"/>
              <a:t>4/6/22</a:t>
            </a:fld>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35880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4" name="Group 0" descr="&quot; &quot;">
            <a:extLst>
              <a:ext uri="{FF2B5EF4-FFF2-40B4-BE49-F238E27FC236}">
                <a16:creationId xmlns:a16="http://schemas.microsoft.com/office/drawing/2014/main" id="{092BFE90-0EC7-8E49-A81D-742387D961E1}"/>
              </a:ext>
            </a:extLst>
          </p:cNvPr>
          <p:cNvGrpSpPr/>
          <p:nvPr userDrawn="1"/>
        </p:nvGrpSpPr>
        <p:grpSpPr>
          <a:xfrm>
            <a:off x="0" y="0"/>
            <a:ext cx="9144000" cy="5143500"/>
            <a:chOff x="0" y="0"/>
            <a:chExt cx="9144000" cy="5143500"/>
          </a:xfrm>
        </p:grpSpPr>
        <p:sp>
          <p:nvSpPr>
            <p:cNvPr id="12" name="Rectangle a">
              <a:extLst>
                <a:ext uri="{FF2B5EF4-FFF2-40B4-BE49-F238E27FC236}">
                  <a16:creationId xmlns:a16="http://schemas.microsoft.com/office/drawing/2014/main" id="{4093F59E-76D3-C945-BA94-AE73A4E845AB}"/>
                </a:ext>
              </a:extLst>
            </p:cNvPr>
            <p:cNvSpPr/>
            <p:nvPr userDrawn="1"/>
          </p:nvSpPr>
          <p:spPr>
            <a:xfrm>
              <a:off x="0" y="489312"/>
              <a:ext cx="9143999" cy="4654188"/>
            </a:xfrm>
            <a:prstGeom prst="rect">
              <a:avLst/>
            </a:prstGeom>
            <a:gradFill>
              <a:gsLst>
                <a:gs pos="0">
                  <a:srgbClr val="A8D1D9"/>
                </a:gs>
                <a:gs pos="83000">
                  <a:schemeClr val="bg1">
                    <a:alpha val="0"/>
                  </a:schemeClr>
                </a:gs>
                <a:gs pos="37000">
                  <a:srgbClr val="CFEAE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b">
              <a:extLst>
                <a:ext uri="{FF2B5EF4-FFF2-40B4-BE49-F238E27FC236}">
                  <a16:creationId xmlns:a16="http://schemas.microsoft.com/office/drawing/2014/main" id="{6DCE12C6-9ED5-9246-8889-3FA33C670B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13" name="Rectangle c">
              <a:extLst>
                <a:ext uri="{FF2B5EF4-FFF2-40B4-BE49-F238E27FC236}">
                  <a16:creationId xmlns:a16="http://schemas.microsoft.com/office/drawing/2014/main" id="{7AE36DF3-4871-0A4A-8679-A67149E65C80}"/>
                </a:ext>
              </a:extLst>
            </p:cNvPr>
            <p:cNvSpPr/>
            <p:nvPr userDrawn="1"/>
          </p:nvSpPr>
          <p:spPr>
            <a:xfrm>
              <a:off x="1" y="489312"/>
              <a:ext cx="9143998" cy="2652787"/>
            </a:xfrm>
            <a:prstGeom prst="rect">
              <a:avLst/>
            </a:prstGeom>
            <a:gradFill flip="none" rotWithShape="1">
              <a:gsLst>
                <a:gs pos="0">
                  <a:srgbClr val="00457F">
                    <a:alpha val="37000"/>
                  </a:srgbClr>
                </a:gs>
                <a:gs pos="67000">
                  <a:srgbClr val="0A3B6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d">
              <a:extLst>
                <a:ext uri="{FF2B5EF4-FFF2-40B4-BE49-F238E27FC236}">
                  <a16:creationId xmlns:a16="http://schemas.microsoft.com/office/drawing/2014/main" id="{834E9D93-961A-4540-A354-69AC06D60A9E}"/>
                </a:ext>
              </a:extLst>
            </p:cNvPr>
            <p:cNvGrpSpPr/>
            <p:nvPr userDrawn="1"/>
          </p:nvGrpSpPr>
          <p:grpSpPr>
            <a:xfrm>
              <a:off x="0" y="2"/>
              <a:ext cx="9144000" cy="506932"/>
              <a:chOff x="0" y="2"/>
              <a:chExt cx="9144000" cy="506932"/>
            </a:xfrm>
          </p:grpSpPr>
          <p:sp>
            <p:nvSpPr>
              <p:cNvPr id="9" name="Rectangle i">
                <a:extLst>
                  <a:ext uri="{FF2B5EF4-FFF2-40B4-BE49-F238E27FC236}">
                    <a16:creationId xmlns:a16="http://schemas.microsoft.com/office/drawing/2014/main" id="{6F4FC5CE-57D9-134F-950B-1C7795D90D41}"/>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ii" descr="Westat - Improving Lives Through Research">
                <a:extLst>
                  <a:ext uri="{FF2B5EF4-FFF2-40B4-BE49-F238E27FC236}">
                    <a16:creationId xmlns:a16="http://schemas.microsoft.com/office/drawing/2014/main" id="{6BB25270-E695-4142-804D-EADECA8153C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09" y="116975"/>
                <a:ext cx="1061240" cy="278759"/>
              </a:xfrm>
              <a:prstGeom prst="rect">
                <a:avLst/>
              </a:prstGeom>
            </p:spPr>
          </p:pic>
          <p:pic>
            <p:nvPicPr>
              <p:cNvPr id="10" name="Picture iii">
                <a:extLst>
                  <a:ext uri="{FF2B5EF4-FFF2-40B4-BE49-F238E27FC236}">
                    <a16:creationId xmlns:a16="http://schemas.microsoft.com/office/drawing/2014/main" id="{7A6B0FCE-D38A-2F48-A18D-9D168555A1F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sp>
        <p:nvSpPr>
          <p:cNvPr id="2" name="Title 1"/>
          <p:cNvSpPr>
            <a:spLocks noGrp="1"/>
          </p:cNvSpPr>
          <p:nvPr>
            <p:ph type="title"/>
          </p:nvPr>
        </p:nvSpPr>
        <p:spPr>
          <a:xfrm>
            <a:off x="623888" y="1287559"/>
            <a:ext cx="6306633" cy="1859795"/>
          </a:xfrm>
        </p:spPr>
        <p:txBody>
          <a:bodyPr anchor="b">
            <a:normAutofit/>
          </a:bodyPr>
          <a:lstStyle>
            <a:lvl1pPr>
              <a:defRPr sz="3600">
                <a:solidFill>
                  <a:srgbClr val="007D9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rgbClr val="073C7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EA85736C-EF96-4BD1-AFB0-D4F1E308D5A9}" type="datetime1">
              <a:rPr lang="en-US" smtClean="0"/>
              <a:t>4/6/22</a:t>
            </a:fld>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96799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ark_Section Header">
    <p:spTree>
      <p:nvGrpSpPr>
        <p:cNvPr id="1" name=""/>
        <p:cNvGrpSpPr/>
        <p:nvPr/>
      </p:nvGrpSpPr>
      <p:grpSpPr>
        <a:xfrm>
          <a:off x="0" y="0"/>
          <a:ext cx="0" cy="0"/>
          <a:chOff x="0" y="0"/>
          <a:chExt cx="0" cy="0"/>
        </a:xfrm>
      </p:grpSpPr>
      <p:grpSp>
        <p:nvGrpSpPr>
          <p:cNvPr id="7" name="Group 0"/>
          <p:cNvGrpSpPr/>
          <p:nvPr userDrawn="1"/>
        </p:nvGrpSpPr>
        <p:grpSpPr>
          <a:xfrm>
            <a:off x="0" y="2"/>
            <a:ext cx="9144000" cy="5187274"/>
            <a:chOff x="0" y="2"/>
            <a:chExt cx="9144000" cy="5187274"/>
          </a:xfrm>
        </p:grpSpPr>
        <p:sp>
          <p:nvSpPr>
            <p:cNvPr id="19" name="Rectangle a">
              <a:extLst>
                <a:ext uri="{FF2B5EF4-FFF2-40B4-BE49-F238E27FC236}">
                  <a16:creationId xmlns:a16="http://schemas.microsoft.com/office/drawing/2014/main" id="{EEF293EC-DC44-F54B-824D-F99329283B7B}"/>
                </a:ext>
              </a:extLst>
            </p:cNvPr>
            <p:cNvSpPr/>
            <p:nvPr userDrawn="1"/>
          </p:nvSpPr>
          <p:spPr>
            <a:xfrm>
              <a:off x="0" y="489312"/>
              <a:ext cx="9143999" cy="4654188"/>
            </a:xfrm>
            <a:prstGeom prst="rect">
              <a:avLst/>
            </a:prstGeom>
            <a:solidFill>
              <a:srgbClr val="0A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b" descr="&quot; &quot;">
              <a:extLst>
                <a:ext uri="{FF2B5EF4-FFF2-40B4-BE49-F238E27FC236}">
                  <a16:creationId xmlns:a16="http://schemas.microsoft.com/office/drawing/2014/main" id="{0E0F2E8E-1D9A-8C49-BE1B-78C86DE5C06E}"/>
                </a:ext>
              </a:extLst>
            </p:cNvPr>
            <p:cNvGrpSpPr/>
            <p:nvPr userDrawn="1"/>
          </p:nvGrpSpPr>
          <p:grpSpPr>
            <a:xfrm>
              <a:off x="0" y="2"/>
              <a:ext cx="9144000" cy="5159448"/>
              <a:chOff x="0" y="2"/>
              <a:chExt cx="9144000" cy="5159448"/>
            </a:xfrm>
          </p:grpSpPr>
          <p:sp>
            <p:nvSpPr>
              <p:cNvPr id="21" name="Rectangle A">
                <a:extLst>
                  <a:ext uri="{FF2B5EF4-FFF2-40B4-BE49-F238E27FC236}">
                    <a16:creationId xmlns:a16="http://schemas.microsoft.com/office/drawing/2014/main" id="{5B2881F6-B9B0-9A4B-86A2-7E6549A8A91F}"/>
                  </a:ext>
                </a:extLst>
              </p:cNvPr>
              <p:cNvSpPr/>
              <p:nvPr userDrawn="1"/>
            </p:nvSpPr>
            <p:spPr>
              <a:xfrm>
                <a:off x="0" y="489312"/>
                <a:ext cx="4304963" cy="4654188"/>
              </a:xfrm>
              <a:prstGeom prst="rect">
                <a:avLst/>
              </a:prstGeom>
              <a:gradFill flip="none" rotWithShape="1">
                <a:gsLst>
                  <a:gs pos="0">
                    <a:srgbClr val="00457F"/>
                  </a:gs>
                  <a:gs pos="100000">
                    <a:srgbClr val="0A3B6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B">
                <a:extLst>
                  <a:ext uri="{FF2B5EF4-FFF2-40B4-BE49-F238E27FC236}">
                    <a16:creationId xmlns:a16="http://schemas.microsoft.com/office/drawing/2014/main" id="{5DE4E35E-FD64-BD4D-83E2-105756230751}"/>
                  </a:ext>
                </a:extLst>
              </p:cNvPr>
              <p:cNvSpPr/>
              <p:nvPr userDrawn="1"/>
            </p:nvSpPr>
            <p:spPr>
              <a:xfrm>
                <a:off x="3" y="489312"/>
                <a:ext cx="9143995" cy="4654188"/>
              </a:xfrm>
              <a:prstGeom prst="rect">
                <a:avLst/>
              </a:prstGeom>
              <a:gradFill flip="none" rotWithShape="1">
                <a:gsLst>
                  <a:gs pos="0">
                    <a:srgbClr val="008799"/>
                  </a:gs>
                  <a:gs pos="100000">
                    <a:srgbClr val="00B7AD">
                      <a:alpha val="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C" descr="&quot; &quot;">
                <a:extLst>
                  <a:ext uri="{FF2B5EF4-FFF2-40B4-BE49-F238E27FC236}">
                    <a16:creationId xmlns:a16="http://schemas.microsoft.com/office/drawing/2014/main" id="{2CDFBE96-57AF-D848-91CA-50807F45B4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300" y="511250"/>
                <a:ext cx="2679700" cy="4648200"/>
              </a:xfrm>
              <a:prstGeom prst="rect">
                <a:avLst/>
              </a:prstGeom>
            </p:spPr>
          </p:pic>
          <p:grpSp>
            <p:nvGrpSpPr>
              <p:cNvPr id="22" name="Group D">
                <a:extLst>
                  <a:ext uri="{FF2B5EF4-FFF2-40B4-BE49-F238E27FC236}">
                    <a16:creationId xmlns:a16="http://schemas.microsoft.com/office/drawing/2014/main" id="{5368C4AC-12D0-604A-B616-576D7C5DB26F}"/>
                  </a:ext>
                </a:extLst>
              </p:cNvPr>
              <p:cNvGrpSpPr/>
              <p:nvPr userDrawn="1"/>
            </p:nvGrpSpPr>
            <p:grpSpPr>
              <a:xfrm>
                <a:off x="0" y="2"/>
                <a:ext cx="9144000" cy="506932"/>
                <a:chOff x="0" y="2"/>
                <a:chExt cx="9144000" cy="506932"/>
              </a:xfrm>
            </p:grpSpPr>
            <p:sp>
              <p:nvSpPr>
                <p:cNvPr id="23" name="Rectangle i">
                  <a:extLst>
                    <a:ext uri="{FF2B5EF4-FFF2-40B4-BE49-F238E27FC236}">
                      <a16:creationId xmlns:a16="http://schemas.microsoft.com/office/drawing/2014/main" id="{1DD2E4C3-920D-2843-94C6-D74267F5D347}"/>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5" name="Picture ii" descr="Westat - Improving Lives Through Research">
                  <a:extLst>
                    <a:ext uri="{FF2B5EF4-FFF2-40B4-BE49-F238E27FC236}">
                      <a16:creationId xmlns:a16="http://schemas.microsoft.com/office/drawing/2014/main" id="{64E764B4-3219-7A4B-A767-BB5BAE967E7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10" y="116975"/>
                  <a:ext cx="1061240" cy="278759"/>
                </a:xfrm>
                <a:prstGeom prst="rect">
                  <a:avLst/>
                </a:prstGeom>
              </p:spPr>
            </p:pic>
            <p:pic>
              <p:nvPicPr>
                <p:cNvPr id="24" name="Picture iii" title="Improving Lives Through Research">
                  <a:extLst>
                    <a:ext uri="{FF2B5EF4-FFF2-40B4-BE49-F238E27FC236}">
                      <a16:creationId xmlns:a16="http://schemas.microsoft.com/office/drawing/2014/main" id="{0E3B4E59-14A9-B547-A407-C1A3B5CEA6C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cxnSp>
          <p:nvCxnSpPr>
            <p:cNvPr id="17" name="Straight Connector c">
              <a:extLst>
                <a:ext uri="{FF2B5EF4-FFF2-40B4-BE49-F238E27FC236}">
                  <a16:creationId xmlns:a16="http://schemas.microsoft.com/office/drawing/2014/main" id="{FBD25CFD-5267-C443-8BC4-373BA24E65F0}"/>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p:nvPr>
        </p:nvSpPr>
        <p:spPr>
          <a:xfrm>
            <a:off x="623888" y="1287559"/>
            <a:ext cx="6306633" cy="1859795"/>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userDrawn="1">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4" name="Date Placeholder 4"/>
          <p:cNvSpPr>
            <a:spLocks noGrp="1"/>
          </p:cNvSpPr>
          <p:nvPr userDrawn="1">
            <p:ph type="dt" sz="half" idx="10"/>
          </p:nvPr>
        </p:nvSpPr>
        <p:spPr/>
        <p:txBody>
          <a:bodyPr/>
          <a:lstStyle>
            <a:lvl1pPr>
              <a:defRPr>
                <a:solidFill>
                  <a:schemeClr val="bg1"/>
                </a:solidFill>
              </a:defRPr>
            </a:lvl1pPr>
          </a:lstStyle>
          <a:p>
            <a:fld id="{EA85736C-EF96-4BD1-AFB0-D4F1E308D5A9}" type="datetime1">
              <a:rPr lang="en-US" smtClean="0"/>
              <a:pPr/>
              <a:t>4/6/22</a:t>
            </a:fld>
            <a:endParaRPr lang="en-US" dirty="0"/>
          </a:p>
        </p:txBody>
      </p:sp>
      <p:pic>
        <p:nvPicPr>
          <p:cNvPr id="16" name="Picture 5">
            <a:extLst>
              <a:ext uri="{FF2B5EF4-FFF2-40B4-BE49-F238E27FC236}">
                <a16:creationId xmlns:a16="http://schemas.microsoft.com/office/drawing/2014/main" id="{AA395B9D-00D7-074C-AD20-45378AC83B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6"/>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725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5269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5269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777D3889-CF43-483A-843B-AED81E8E3E84}" type="datetime1">
              <a:rPr lang="en-US" smtClean="0"/>
              <a:t>4/6/22</a:t>
            </a:fld>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78034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half" idx="13"/>
          </p:nvPr>
        </p:nvSpPr>
        <p:spPr>
          <a:xfrm>
            <a:off x="628650" y="3124752"/>
            <a:ext cx="7886700" cy="1388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6"/>
          <p:cNvSpPr>
            <a:spLocks noGrp="1"/>
          </p:cNvSpPr>
          <p:nvPr>
            <p:ph type="dt" sz="half" idx="10"/>
          </p:nvPr>
        </p:nvSpPr>
        <p:spPr/>
        <p:txBody>
          <a:bodyPr/>
          <a:lstStyle/>
          <a:p>
            <a:fld id="{777D3889-CF43-483A-843B-AED81E8E3E84}" type="datetime1">
              <a:rPr lang="en-US" smtClean="0"/>
              <a:t>4/6/22</a:t>
            </a:fld>
            <a:endParaRPr lang="en-US" dirty="0"/>
          </a:p>
        </p:txBody>
      </p:sp>
      <p:sp>
        <p:nvSpPr>
          <p:cNvPr id="7" name="Slide Number Placeholder 7"/>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7024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3" descr="&quot; &quot;">
            <a:extLst>
              <a:ext uri="{FF2B5EF4-FFF2-40B4-BE49-F238E27FC236}">
                <a16:creationId xmlns:a16="http://schemas.microsoft.com/office/drawing/2014/main" id="{8CFB11A3-B785-DB4A-9272-FEC4FB60D0C2}"/>
              </a:ext>
            </a:extLst>
          </p:cNvPr>
          <p:cNvGrpSpPr/>
          <p:nvPr userDrawn="1"/>
        </p:nvGrpSpPr>
        <p:grpSpPr>
          <a:xfrm>
            <a:off x="4810126" y="707219"/>
            <a:ext cx="4333874" cy="4480057"/>
            <a:chOff x="4810126" y="707219"/>
            <a:chExt cx="4333874"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4" t="10674" r="8731" b="3656"/>
            <a:stretch/>
          </p:blipFill>
          <p:spPr>
            <a:xfrm>
              <a:off x="4810126" y="707219"/>
              <a:ext cx="4333874"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4" name="Freeform b">
              <a:extLst>
                <a:ext uri="{FF2B5EF4-FFF2-40B4-BE49-F238E27FC236}">
                  <a16:creationId xmlns:a16="http://schemas.microsoft.com/office/drawing/2014/main" id="{9DB4DB7E-3BDB-504B-92EB-0C4BC417BF5B}"/>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c">
              <a:extLst>
                <a:ext uri="{FF2B5EF4-FFF2-40B4-BE49-F238E27FC236}">
                  <a16:creationId xmlns:a16="http://schemas.microsoft.com/office/drawing/2014/main" id="{82590606-6EC5-6C4F-BACB-42629C248ED5}"/>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5"/>
          <p:cNvSpPr>
            <a:spLocks noGrp="1"/>
          </p:cNvSpPr>
          <p:nvPr>
            <p:ph type="dt" sz="half" idx="10"/>
          </p:nvPr>
        </p:nvSpPr>
        <p:spPr/>
        <p:txBody>
          <a:bodyPr/>
          <a:lstStyle/>
          <a:p>
            <a:fld id="{1E704938-8D3E-465A-937D-E0790B061E07}" type="datetime1">
              <a:rPr lang="en-US" smtClean="0"/>
              <a:t>4/6/22</a:t>
            </a:fld>
            <a:endParaRPr lang="en-US" dirty="0"/>
          </a:p>
        </p:txBody>
      </p:sp>
      <p:pic>
        <p:nvPicPr>
          <p:cNvPr id="12" name="Picture 6" descr="&quot; &quot;">
            <a:hlinkClick r:id="rId3" tooltip="Westat Home Page"/>
            <a:extLst>
              <a:ext uri="{FF2B5EF4-FFF2-40B4-BE49-F238E27FC236}">
                <a16:creationId xmlns:a16="http://schemas.microsoft.com/office/drawing/2014/main" id="{F612A1D8-BFE1-C54E-BD12-607C3EB33D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12110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3" descr="&quot; &quot;">
            <a:extLst>
              <a:ext uri="{FF2B5EF4-FFF2-40B4-BE49-F238E27FC236}">
                <a16:creationId xmlns:a16="http://schemas.microsoft.com/office/drawing/2014/main" id="{0F0E9FF0-893C-CF44-9153-FD3DF89FB7E5}"/>
              </a:ext>
            </a:extLst>
          </p:cNvPr>
          <p:cNvGrpSpPr/>
          <p:nvPr userDrawn="1"/>
        </p:nvGrpSpPr>
        <p:grpSpPr>
          <a:xfrm>
            <a:off x="4810125" y="707219"/>
            <a:ext cx="4333875" cy="4480057"/>
            <a:chOff x="4810125" y="707219"/>
            <a:chExt cx="4333875"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73819371-792E-724A-A364-F8BCF35E3D28}"/>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c">
              <a:extLst>
                <a:ext uri="{FF2B5EF4-FFF2-40B4-BE49-F238E27FC236}">
                  <a16:creationId xmlns:a16="http://schemas.microsoft.com/office/drawing/2014/main" id="{B529C021-C029-C748-B584-9D2F0322122A}"/>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5"/>
          <p:cNvSpPr>
            <a:spLocks noGrp="1"/>
          </p:cNvSpPr>
          <p:nvPr>
            <p:ph type="dt" sz="half" idx="10"/>
          </p:nvPr>
        </p:nvSpPr>
        <p:spPr/>
        <p:txBody>
          <a:bodyPr/>
          <a:lstStyle/>
          <a:p>
            <a:fld id="{1E704938-8D3E-465A-937D-E0790B061E07}" type="datetime1">
              <a:rPr lang="en-US" smtClean="0"/>
              <a:t>4/6/22</a:t>
            </a:fld>
            <a:endParaRPr lang="en-US" dirty="0"/>
          </a:p>
        </p:txBody>
      </p:sp>
      <p:pic>
        <p:nvPicPr>
          <p:cNvPr id="19" name="Picture 6" descr="&quot; &quot;">
            <a:hlinkClick r:id="rId3" tooltip="Westat Home Page"/>
            <a:extLst>
              <a:ext uri="{FF2B5EF4-FFF2-40B4-BE49-F238E27FC236}">
                <a16:creationId xmlns:a16="http://schemas.microsoft.com/office/drawing/2014/main" id="{1014FEDD-F857-C34C-9411-21F1614864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3928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3" descr="&quot; &quot;">
            <a:extLst>
              <a:ext uri="{FF2B5EF4-FFF2-40B4-BE49-F238E27FC236}">
                <a16:creationId xmlns:a16="http://schemas.microsoft.com/office/drawing/2014/main" id="{198A7CBE-0EAE-0F4B-997A-34C71B301CF2}"/>
              </a:ext>
            </a:extLst>
          </p:cNvPr>
          <p:cNvGrpSpPr/>
          <p:nvPr userDrawn="1"/>
        </p:nvGrpSpPr>
        <p:grpSpPr>
          <a:xfrm>
            <a:off x="4810125" y="707219"/>
            <a:ext cx="4333875" cy="4480057"/>
            <a:chOff x="4810125" y="707219"/>
            <a:chExt cx="4333875"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4B433F28-72AC-5D4D-9EA6-A6B392B48568}"/>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c">
              <a:extLst>
                <a:ext uri="{FF2B5EF4-FFF2-40B4-BE49-F238E27FC236}">
                  <a16:creationId xmlns:a16="http://schemas.microsoft.com/office/drawing/2014/main" id="{C127DA26-73BD-7048-AA22-41C6B771351B}"/>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5"/>
          <p:cNvSpPr>
            <a:spLocks noGrp="1"/>
          </p:cNvSpPr>
          <p:nvPr>
            <p:ph type="dt" sz="half" idx="10"/>
          </p:nvPr>
        </p:nvSpPr>
        <p:spPr/>
        <p:txBody>
          <a:bodyPr/>
          <a:lstStyle/>
          <a:p>
            <a:fld id="{1E704938-8D3E-465A-937D-E0790B061E07}" type="datetime1">
              <a:rPr lang="en-US" smtClean="0"/>
              <a:t>4/6/22</a:t>
            </a:fld>
            <a:endParaRPr lang="en-US" dirty="0"/>
          </a:p>
        </p:txBody>
      </p:sp>
      <p:pic>
        <p:nvPicPr>
          <p:cNvPr id="19" name="Picture 6" descr="&quot; &quot;">
            <a:hlinkClick r:id="rId3" tooltip="Westat Home Page"/>
            <a:extLst>
              <a:ext uri="{FF2B5EF4-FFF2-40B4-BE49-F238E27FC236}">
                <a16:creationId xmlns:a16="http://schemas.microsoft.com/office/drawing/2014/main" id="{BE9A9010-CC3A-E849-8BAF-044B51528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420060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https://www.westa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0" descr="&quot; &quot;">
            <a:extLst>
              <a:ext uri="{FF2B5EF4-FFF2-40B4-BE49-F238E27FC236}">
                <a16:creationId xmlns:a16="http://schemas.microsoft.com/office/drawing/2014/main" id="{D9C75A97-2C6D-5548-9CE6-5FABA4E3BADF}"/>
              </a:ext>
            </a:extLst>
          </p:cNvPr>
          <p:cNvSpPr/>
          <p:nvPr userDrawn="1"/>
        </p:nvSpPr>
        <p:spPr>
          <a:xfrm>
            <a:off x="0" y="0"/>
            <a:ext cx="9143999" cy="705891"/>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0"/>
            <a:ext cx="7450342" cy="6932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055077"/>
            <a:ext cx="7886700" cy="357764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3"/>
          </p:nvPr>
        </p:nvSpPr>
        <p:spPr>
          <a:xfrm>
            <a:off x="622002" y="4804475"/>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4" name="Date Placeholder 4"/>
          <p:cNvSpPr>
            <a:spLocks noGrp="1"/>
          </p:cNvSpPr>
          <p:nvPr>
            <p:ph type="dt" sz="half" idx="2"/>
          </p:nvPr>
        </p:nvSpPr>
        <p:spPr>
          <a:xfrm>
            <a:off x="6185303" y="4804475"/>
            <a:ext cx="1034757"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75C5CF48-F3D1-4008-A2A3-10556D492621}" type="datetime1">
              <a:rPr lang="en-US" smtClean="0"/>
              <a:t>4/6/22</a:t>
            </a:fld>
            <a:endParaRPr lang="en-US" dirty="0"/>
          </a:p>
        </p:txBody>
      </p:sp>
      <p:pic>
        <p:nvPicPr>
          <p:cNvPr id="15" name="Picture 5" descr="&quot; &quot;">
            <a:hlinkClick r:id="rId27" tooltip="Westat Home Page"/>
            <a:extLst>
              <a:ext uri="{FF2B5EF4-FFF2-40B4-BE49-F238E27FC236}">
                <a16:creationId xmlns:a16="http://schemas.microsoft.com/office/drawing/2014/main" id="{0F6AD87D-4964-D944-8F31-D9BF6E508A14}"/>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cxnSp>
        <p:nvCxnSpPr>
          <p:cNvPr id="12" name="Straight Connector 6" descr="&quot; &quot;">
            <a:extLst>
              <a:ext uri="{FF2B5EF4-FFF2-40B4-BE49-F238E27FC236}">
                <a16:creationId xmlns:a16="http://schemas.microsoft.com/office/drawing/2014/main" id="{70064890-3E76-1843-BBB2-112D3E03584E}"/>
              </a:ext>
            </a:extLst>
          </p:cNvPr>
          <p:cNvCxnSpPr/>
          <p:nvPr userDrawn="1"/>
        </p:nvCxnSpPr>
        <p:spPr>
          <a:xfrm>
            <a:off x="8488236" y="4848251"/>
            <a:ext cx="0" cy="339025"/>
          </a:xfrm>
          <a:prstGeom prst="line">
            <a:avLst/>
          </a:prstGeom>
          <a:ln w="9525">
            <a:solidFill>
              <a:srgbClr val="008799"/>
            </a:solidFill>
          </a:ln>
        </p:spPr>
        <p:style>
          <a:lnRef idx="1">
            <a:schemeClr val="accent1"/>
          </a:lnRef>
          <a:fillRef idx="0">
            <a:schemeClr val="accent1"/>
          </a:fillRef>
          <a:effectRef idx="0">
            <a:schemeClr val="accent1"/>
          </a:effectRef>
          <a:fontRef idx="minor">
            <a:schemeClr val="tx1"/>
          </a:fontRef>
        </p:style>
      </p:cxnSp>
      <p:sp>
        <p:nvSpPr>
          <p:cNvPr id="6" name="Slide Number Placeholder 7"/>
          <p:cNvSpPr>
            <a:spLocks noGrp="1"/>
          </p:cNvSpPr>
          <p:nvPr>
            <p:ph type="sldNum" sz="quarter" idx="4"/>
          </p:nvPr>
        </p:nvSpPr>
        <p:spPr>
          <a:xfrm>
            <a:off x="8515350" y="4804475"/>
            <a:ext cx="628649" cy="273844"/>
          </a:xfrm>
          <a:prstGeom prst="rect">
            <a:avLst/>
          </a:prstGeom>
        </p:spPr>
        <p:txBody>
          <a:bodyPr vert="horz" lIns="91440" tIns="45720" rIns="91440" bIns="45720" rtlCol="0" anchor="ctr"/>
          <a:lstStyle>
            <a:lvl1pPr algn="ctr">
              <a:defRPr sz="900" b="1">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774840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 id="2147483664" r:id="rId5"/>
    <p:sldLayoutId id="2147483673" r:id="rId6"/>
    <p:sldLayoutId id="2147483679" r:id="rId7"/>
    <p:sldLayoutId id="2147483683" r:id="rId8"/>
    <p:sldLayoutId id="2147483684" r:id="rId9"/>
    <p:sldLayoutId id="2147483680" r:id="rId10"/>
    <p:sldLayoutId id="2147483681" r:id="rId11"/>
    <p:sldLayoutId id="2147483682" r:id="rId12"/>
    <p:sldLayoutId id="2147483676" r:id="rId13"/>
    <p:sldLayoutId id="2147483678" r:id="rId14"/>
    <p:sldLayoutId id="2147483665" r:id="rId15"/>
    <p:sldLayoutId id="2147483686" r:id="rId16"/>
    <p:sldLayoutId id="2147483687" r:id="rId17"/>
    <p:sldLayoutId id="2147483666" r:id="rId18"/>
    <p:sldLayoutId id="2147483685" r:id="rId19"/>
    <p:sldLayoutId id="2147483668" r:id="rId20"/>
    <p:sldLayoutId id="2147483675" r:id="rId21"/>
    <p:sldLayoutId id="2147483689" r:id="rId22"/>
    <p:sldLayoutId id="2147483669" r:id="rId23"/>
    <p:sldLayoutId id="2147483670" r:id="rId24"/>
    <p:sldLayoutId id="214748367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4950" indent="-177800" algn="l" defTabSz="685800" rtl="0" eaLnBrk="1" latinLnBrk="0" hangingPunct="1">
        <a:lnSpc>
          <a:spcPts val="2000"/>
        </a:lnSpc>
        <a:spcBef>
          <a:spcPts val="750"/>
        </a:spcBef>
        <a:spcAft>
          <a:spcPts val="600"/>
        </a:spcAft>
        <a:buClr>
          <a:srgbClr val="009399"/>
        </a:buClr>
        <a:buSzPct val="100000"/>
        <a:buFont typeface="Zapf Dingbats"/>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1pPr>
      <a:lvl2pPr marL="457200" indent="-168275" algn="l" defTabSz="685800" rtl="0" eaLnBrk="1" latinLnBrk="0" hangingPunct="1">
        <a:lnSpc>
          <a:spcPts val="1920"/>
        </a:lnSpc>
        <a:spcBef>
          <a:spcPts val="375"/>
        </a:spcBef>
        <a:spcAft>
          <a:spcPts val="600"/>
        </a:spcAft>
        <a:buClr>
          <a:srgbClr val="009399"/>
        </a:buClr>
        <a:buSzPct val="100000"/>
        <a:buFont typeface="Arial" panose="020B0604020202020204" pitchFamily="34" charset="0"/>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2pPr>
      <a:lvl3pPr marL="687388" indent="-230188" algn="l" defTabSz="685800" rtl="0" eaLnBrk="1" latinLnBrk="0" hangingPunct="1">
        <a:lnSpc>
          <a:spcPts val="1920"/>
        </a:lnSpc>
        <a:spcBef>
          <a:spcPts val="375"/>
        </a:spcBef>
        <a:spcAft>
          <a:spcPts val="600"/>
        </a:spcAft>
        <a:buClr>
          <a:srgbClr val="073C72"/>
        </a:buClr>
        <a:buFont typeface=".PingFang SC Regular"/>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ts val="1920"/>
        </a:lnSpc>
        <a:spcBef>
          <a:spcPts val="375"/>
        </a:spcBef>
        <a:spcAft>
          <a:spcPts val="600"/>
        </a:spcAft>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ts val="1920"/>
        </a:lnSpc>
        <a:spcBef>
          <a:spcPts val="375"/>
        </a:spcBef>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4" orient="horz" pos="660" userDrawn="1">
          <p15:clr>
            <a:srgbClr val="F26B43"/>
          </p15:clr>
        </p15:guide>
        <p15:guide id="6" orient="horz" pos="1620" userDrawn="1">
          <p15:clr>
            <a:srgbClr val="F26B43"/>
          </p15:clr>
        </p15:guide>
        <p15:guide id="8" orient="horz" pos="3132" userDrawn="1">
          <p15:clr>
            <a:srgbClr val="F26B43"/>
          </p15:clr>
        </p15:guide>
        <p15:guide id="9"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descr="Westat logo. Improving Lives Through Research®.">
            <a:extLst>
              <a:ext uri="{FF2B5EF4-FFF2-40B4-BE49-F238E27FC236}">
                <a16:creationId xmlns:a16="http://schemas.microsoft.com/office/drawing/2014/main" id="{2388D5FD-FC4D-2246-97DA-3379E0A0E3E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1" b="61"/>
          <a:stretch>
            <a:fillRect/>
          </a:stretch>
        </p:blipFill>
        <p:spPr>
          <a:prstGeom prst="rect">
            <a:avLst/>
          </a:prstGeom>
        </p:spPr>
      </p:pic>
      <p:sp>
        <p:nvSpPr>
          <p:cNvPr id="3" name="Title 2"/>
          <p:cNvSpPr>
            <a:spLocks noGrp="1"/>
          </p:cNvSpPr>
          <p:nvPr>
            <p:ph type="ctrTitle"/>
          </p:nvPr>
        </p:nvSpPr>
        <p:spPr/>
        <p:txBody>
          <a:bodyPr/>
          <a:lstStyle/>
          <a:p>
            <a:r>
              <a:rPr lang="en-US" dirty="0"/>
              <a:t>Use Machine Learning Approach to Evaluate Interviewer Performance</a:t>
            </a:r>
          </a:p>
        </p:txBody>
      </p:sp>
      <p:sp>
        <p:nvSpPr>
          <p:cNvPr id="4" name="Subtitle 3"/>
          <p:cNvSpPr>
            <a:spLocks noGrp="1"/>
          </p:cNvSpPr>
          <p:nvPr>
            <p:ph type="subTitle" idx="1"/>
          </p:nvPr>
        </p:nvSpPr>
        <p:spPr/>
        <p:txBody>
          <a:bodyPr/>
          <a:lstStyle/>
          <a:p>
            <a:r>
              <a:rPr lang="en-US" dirty="0"/>
              <a:t>Hanyu Sun, Ting Yan, Westat</a:t>
            </a:r>
          </a:p>
        </p:txBody>
      </p:sp>
      <p:sp>
        <p:nvSpPr>
          <p:cNvPr id="5" name="Slide Number Placeholder 4"/>
          <p:cNvSpPr>
            <a:spLocks noGrp="1"/>
          </p:cNvSpPr>
          <p:nvPr>
            <p:ph type="sldNum" sz="quarter" idx="12"/>
          </p:nvPr>
        </p:nvSpPr>
        <p:spPr/>
        <p:txBody>
          <a:bodyPr/>
          <a:lstStyle/>
          <a:p>
            <a:fld id="{CC942E1D-94D0-4C55-B1DD-A28B122FA8E2}"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130108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Interview Recordings: Findings (1)</a:t>
            </a:r>
          </a:p>
        </p:txBody>
      </p:sp>
      <p:sp>
        <p:nvSpPr>
          <p:cNvPr id="3" name="Content Placeholder 2"/>
          <p:cNvSpPr>
            <a:spLocks noGrp="1"/>
          </p:cNvSpPr>
          <p:nvPr>
            <p:ph idx="1"/>
          </p:nvPr>
        </p:nvSpPr>
        <p:spPr>
          <a:xfrm>
            <a:off x="4898003" y="907756"/>
            <a:ext cx="4142629" cy="4023242"/>
          </a:xfrm>
        </p:spPr>
        <p:txBody>
          <a:bodyPr/>
          <a:lstStyle/>
          <a:p>
            <a:r>
              <a:rPr lang="en-US" sz="1200" dirty="0"/>
              <a:t>Plotted distance measures for all recordings by how interviewers actually read the survey questions: </a:t>
            </a:r>
          </a:p>
          <a:p>
            <a:pPr lvl="1"/>
            <a:r>
              <a:rPr lang="en-US" sz="1200" dirty="0"/>
              <a:t>0 = Verbatim </a:t>
            </a:r>
          </a:p>
          <a:p>
            <a:r>
              <a:rPr lang="en-US" sz="1200" dirty="0"/>
              <a:t>Consistent pattern in the expected direction for all 3 lexical distance measures:</a:t>
            </a:r>
          </a:p>
          <a:p>
            <a:pPr lvl="1"/>
            <a:r>
              <a:rPr lang="en-US" sz="1200" dirty="0"/>
              <a:t>Verbatim &lt; Minor wording changes &lt; Major wording changes</a:t>
            </a:r>
          </a:p>
          <a:p>
            <a:r>
              <a:rPr lang="en-US" sz="1200" dirty="0"/>
              <a:t>No differences between the actual question reading behaviors for the semantic distance</a:t>
            </a:r>
          </a:p>
          <a:p>
            <a:r>
              <a:rPr lang="en-US" sz="1200" dirty="0"/>
              <a:t>Summary distance measure (average of the four measures) is in the expected direction </a:t>
            </a:r>
          </a:p>
        </p:txBody>
      </p:sp>
      <p:sp>
        <p:nvSpPr>
          <p:cNvPr id="4" name="Slide Number Placeholder 3"/>
          <p:cNvSpPr>
            <a:spLocks noGrp="1"/>
          </p:cNvSpPr>
          <p:nvPr>
            <p:ph type="sldNum" sz="quarter" idx="12"/>
          </p:nvPr>
        </p:nvSpPr>
        <p:spPr/>
        <p:txBody>
          <a:bodyPr/>
          <a:lstStyle/>
          <a:p>
            <a:fld id="{CC942E1D-94D0-4C55-B1DD-A28B122FA8E2}" type="slidenum">
              <a:rPr lang="en-US" smtClean="0"/>
              <a:t>10</a:t>
            </a:fld>
            <a:endParaRPr lang="en-US" dirty="0"/>
          </a:p>
        </p:txBody>
      </p:sp>
      <p:pic>
        <p:nvPicPr>
          <p:cNvPr id="5" name="Picture 4"/>
          <p:cNvPicPr/>
          <p:nvPr/>
        </p:nvPicPr>
        <p:blipFill>
          <a:blip r:embed="rId3"/>
          <a:stretch>
            <a:fillRect/>
          </a:stretch>
        </p:blipFill>
        <p:spPr>
          <a:xfrm>
            <a:off x="168964" y="1269761"/>
            <a:ext cx="4729039" cy="3143213"/>
          </a:xfrm>
          <a:prstGeom prst="rect">
            <a:avLst/>
          </a:prstGeom>
        </p:spPr>
      </p:pic>
    </p:spTree>
    <p:extLst>
      <p:ext uri="{BB962C8B-B14F-4D97-AF65-F5344CB8AC3E}">
        <p14:creationId xmlns:p14="http://schemas.microsoft.com/office/powerpoint/2010/main" val="400208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Interview Recordings: Data and Methods (1)</a:t>
            </a:r>
          </a:p>
        </p:txBody>
      </p:sp>
      <p:sp>
        <p:nvSpPr>
          <p:cNvPr id="3" name="Content Placeholder 2"/>
          <p:cNvSpPr>
            <a:spLocks noGrp="1"/>
          </p:cNvSpPr>
          <p:nvPr>
            <p:ph idx="1"/>
          </p:nvPr>
        </p:nvSpPr>
        <p:spPr>
          <a:xfrm>
            <a:off x="628650" y="832440"/>
            <a:ext cx="7886700" cy="3577646"/>
          </a:xfrm>
        </p:spPr>
        <p:txBody>
          <a:bodyPr/>
          <a:lstStyle/>
          <a:p>
            <a:r>
              <a:rPr lang="en-US" sz="1400" dirty="0"/>
              <a:t>1182 recordings of question-answer sequences from a large-scale cross-sectional study of a nationally representative sample</a:t>
            </a:r>
          </a:p>
          <a:p>
            <a:pPr lvl="1"/>
            <a:r>
              <a:rPr lang="en-US" sz="1400" dirty="0"/>
              <a:t>All recordings were from 53 in-person interviews conducted by four field interviewers (three females and one male)</a:t>
            </a:r>
          </a:p>
          <a:p>
            <a:r>
              <a:rPr lang="en-US" sz="1400" dirty="0"/>
              <a:t>All recordings went through conventional CARI coding by having coders listen to the actual recordings using a behavior coding scheme</a:t>
            </a:r>
          </a:p>
          <a:p>
            <a:endParaRPr lang="en-US" sz="1400" dirty="0"/>
          </a:p>
          <a:p>
            <a:endParaRPr lang="en-US" sz="1400" dirty="0"/>
          </a:p>
          <a:p>
            <a:pPr marL="457200" lvl="2" indent="0">
              <a:buNone/>
            </a:pPr>
            <a:endParaRPr lang="en-US" sz="1400" dirty="0"/>
          </a:p>
          <a:p>
            <a:pPr lvl="1"/>
            <a:endParaRPr lang="en-US" sz="1400" dirty="0"/>
          </a:p>
          <a:p>
            <a:pPr lvl="1"/>
            <a:endParaRPr lang="en-US" sz="1400" dirty="0"/>
          </a:p>
        </p:txBody>
      </p:sp>
      <p:sp>
        <p:nvSpPr>
          <p:cNvPr id="4" name="Slide Number Placeholder 3"/>
          <p:cNvSpPr>
            <a:spLocks noGrp="1"/>
          </p:cNvSpPr>
          <p:nvPr>
            <p:ph type="sldNum" sz="quarter" idx="12"/>
          </p:nvPr>
        </p:nvSpPr>
        <p:spPr/>
        <p:txBody>
          <a:bodyPr/>
          <a:lstStyle/>
          <a:p>
            <a:fld id="{CC942E1D-94D0-4C55-B1DD-A28B122FA8E2}" type="slidenum">
              <a:rPr lang="en-US" smtClean="0"/>
              <a:t>11</a:t>
            </a:fld>
            <a:endParaRPr lang="en-US" dirty="0"/>
          </a:p>
        </p:txBody>
      </p:sp>
    </p:spTree>
    <p:extLst>
      <p:ext uri="{BB962C8B-B14F-4D97-AF65-F5344CB8AC3E}">
        <p14:creationId xmlns:p14="http://schemas.microsoft.com/office/powerpoint/2010/main" val="3369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Interview Recordings: Data and Methods (2)</a:t>
            </a:r>
          </a:p>
        </p:txBody>
      </p:sp>
      <p:sp>
        <p:nvSpPr>
          <p:cNvPr id="3" name="Content Placeholder 2"/>
          <p:cNvSpPr>
            <a:spLocks noGrp="1"/>
          </p:cNvSpPr>
          <p:nvPr>
            <p:ph idx="1"/>
          </p:nvPr>
        </p:nvSpPr>
        <p:spPr>
          <a:xfrm>
            <a:off x="628650" y="824489"/>
            <a:ext cx="7886700" cy="3577646"/>
          </a:xfrm>
        </p:spPr>
        <p:txBody>
          <a:bodyPr/>
          <a:lstStyle/>
          <a:p>
            <a:r>
              <a:rPr lang="en-US" sz="1400" dirty="0"/>
              <a:t>Used the coder judgment to determine the number of speakers in the question-level recording</a:t>
            </a:r>
          </a:p>
          <a:p>
            <a:pPr lvl="1"/>
            <a:r>
              <a:rPr lang="en-US" sz="1400" dirty="0"/>
              <a:t>How clearly can you hear the interviewer/respondent in the recording? (Very clearly, somewhat clearly, not very clearly, and cannot hear the interviewer/respondent)</a:t>
            </a:r>
          </a:p>
          <a:p>
            <a:pPr lvl="2"/>
            <a:r>
              <a:rPr lang="en-US" sz="1400" dirty="0"/>
              <a:t>0 if neither the interviewer nor the respondent can be heard</a:t>
            </a:r>
          </a:p>
          <a:p>
            <a:pPr lvl="2"/>
            <a:r>
              <a:rPr lang="en-US" sz="1400" dirty="0"/>
              <a:t>1 if either the interviewer or the respondent can be heard very clearly, somewhat clearly, or not very clearly</a:t>
            </a:r>
          </a:p>
          <a:p>
            <a:pPr lvl="2"/>
            <a:r>
              <a:rPr lang="en-US" sz="1400" dirty="0"/>
              <a:t>2 if both the interviewer and the respondent can be heard very clearly, somewhat clearly, or not very clearly</a:t>
            </a:r>
          </a:p>
          <a:p>
            <a:r>
              <a:rPr lang="en-US" sz="1400" dirty="0"/>
              <a:t>Used the coders’ judgement to determine whether the interviewer maintained question meaning in the recording</a:t>
            </a:r>
          </a:p>
          <a:p>
            <a:pPr lvl="1"/>
            <a:r>
              <a:rPr lang="en-US" sz="1400" dirty="0"/>
              <a:t>Did the interviewer maintained the question meaning? (Yes, No, Unclear)</a:t>
            </a:r>
          </a:p>
        </p:txBody>
      </p:sp>
      <p:sp>
        <p:nvSpPr>
          <p:cNvPr id="4" name="Slide Number Placeholder 3"/>
          <p:cNvSpPr>
            <a:spLocks noGrp="1"/>
          </p:cNvSpPr>
          <p:nvPr>
            <p:ph type="sldNum" sz="quarter" idx="12"/>
          </p:nvPr>
        </p:nvSpPr>
        <p:spPr/>
        <p:txBody>
          <a:bodyPr/>
          <a:lstStyle/>
          <a:p>
            <a:fld id="{CC942E1D-94D0-4C55-B1DD-A28B122FA8E2}" type="slidenum">
              <a:rPr lang="en-US" smtClean="0"/>
              <a:t>12</a:t>
            </a:fld>
            <a:endParaRPr lang="en-US" dirty="0"/>
          </a:p>
        </p:txBody>
      </p:sp>
    </p:spTree>
    <p:extLst>
      <p:ext uri="{BB962C8B-B14F-4D97-AF65-F5344CB8AC3E}">
        <p14:creationId xmlns:p14="http://schemas.microsoft.com/office/powerpoint/2010/main" val="11664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Interview Recordings: Data and Methods (3)</a:t>
            </a:r>
          </a:p>
        </p:txBody>
      </p:sp>
      <p:sp>
        <p:nvSpPr>
          <p:cNvPr id="3" name="Content Placeholder 2"/>
          <p:cNvSpPr>
            <a:spLocks noGrp="1"/>
          </p:cNvSpPr>
          <p:nvPr>
            <p:ph idx="1"/>
          </p:nvPr>
        </p:nvSpPr>
        <p:spPr>
          <a:xfrm>
            <a:off x="628650" y="3418057"/>
            <a:ext cx="7886700" cy="1266704"/>
          </a:xfrm>
        </p:spPr>
        <p:txBody>
          <a:bodyPr/>
          <a:lstStyle/>
          <a:p>
            <a:r>
              <a:rPr lang="en-US" sz="1400" dirty="0"/>
              <a:t>Recordings in which the coder could not hear the interviewer, the interviewer did not read the question, or coder selected unclear whether the interviewer maintained the question meaning were not included in the analysis</a:t>
            </a:r>
          </a:p>
        </p:txBody>
      </p:sp>
      <p:sp>
        <p:nvSpPr>
          <p:cNvPr id="4" name="Slide Number Placeholder 3"/>
          <p:cNvSpPr>
            <a:spLocks noGrp="1"/>
          </p:cNvSpPr>
          <p:nvPr>
            <p:ph type="sldNum" sz="quarter" idx="12"/>
          </p:nvPr>
        </p:nvSpPr>
        <p:spPr/>
        <p:txBody>
          <a:bodyPr/>
          <a:lstStyle/>
          <a:p>
            <a:fld id="{CC942E1D-94D0-4C55-B1DD-A28B122FA8E2}" type="slidenum">
              <a:rPr lang="en-US" smtClean="0"/>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41196076"/>
              </p:ext>
            </p:extLst>
          </p:nvPr>
        </p:nvGraphicFramePr>
        <p:xfrm>
          <a:off x="408214" y="1121780"/>
          <a:ext cx="8327571" cy="1840738"/>
        </p:xfrm>
        <a:graphic>
          <a:graphicData uri="http://schemas.openxmlformats.org/drawingml/2006/table">
            <a:tbl>
              <a:tblPr firstRow="1" firstCol="1" bandRow="1">
                <a:tableStyleId>{5940675A-B579-460E-94D1-54222C63F5DA}</a:tableStyleId>
              </a:tblPr>
              <a:tblGrid>
                <a:gridCol w="1273628">
                  <a:extLst>
                    <a:ext uri="{9D8B030D-6E8A-4147-A177-3AD203B41FA5}">
                      <a16:colId xmlns:a16="http://schemas.microsoft.com/office/drawing/2014/main" val="2507642285"/>
                    </a:ext>
                  </a:extLst>
                </a:gridCol>
                <a:gridCol w="1118507">
                  <a:extLst>
                    <a:ext uri="{9D8B030D-6E8A-4147-A177-3AD203B41FA5}">
                      <a16:colId xmlns:a16="http://schemas.microsoft.com/office/drawing/2014/main" val="1916375985"/>
                    </a:ext>
                  </a:extLst>
                </a:gridCol>
                <a:gridCol w="1445079">
                  <a:extLst>
                    <a:ext uri="{9D8B030D-6E8A-4147-A177-3AD203B41FA5}">
                      <a16:colId xmlns:a16="http://schemas.microsoft.com/office/drawing/2014/main" val="1560330816"/>
                    </a:ext>
                  </a:extLst>
                </a:gridCol>
                <a:gridCol w="1722664">
                  <a:extLst>
                    <a:ext uri="{9D8B030D-6E8A-4147-A177-3AD203B41FA5}">
                      <a16:colId xmlns:a16="http://schemas.microsoft.com/office/drawing/2014/main" val="728694090"/>
                    </a:ext>
                  </a:extLst>
                </a:gridCol>
                <a:gridCol w="2767693">
                  <a:extLst>
                    <a:ext uri="{9D8B030D-6E8A-4147-A177-3AD203B41FA5}">
                      <a16:colId xmlns:a16="http://schemas.microsoft.com/office/drawing/2014/main" val="3232478340"/>
                    </a:ext>
                  </a:extLst>
                </a:gridCol>
              </a:tblGrid>
              <a:tr h="504825">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Interviewer </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interviews</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question-level recordings</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recordings with 2 speakers (</a:t>
                      </a:r>
                      <a:r>
                        <a:rPr lang="en-US" sz="1200" b="1" kern="1200" baseline="0" dirty="0">
                          <a:solidFill>
                            <a:srgbClr val="003C68"/>
                          </a:solidFill>
                          <a:latin typeface="Verdana" panose="020B0604030504040204" pitchFamily="34" charset="0"/>
                          <a:ea typeface="Verdana" panose="020B0604030504040204" pitchFamily="34" charset="0"/>
                          <a:cs typeface="Verdana" panose="020B0604030504040204" pitchFamily="34" charset="0"/>
                        </a:rPr>
                        <a:t>coder)</a:t>
                      </a:r>
                      <a:endPar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recordings with  question meaning maintained (coder)</a:t>
                      </a:r>
                    </a:p>
                  </a:txBody>
                  <a:tcPr marL="68580" marR="68580" marT="0" marB="0"/>
                </a:tc>
                <a:extLst>
                  <a:ext uri="{0D108BD9-81ED-4DB2-BD59-A6C34878D82A}">
                    <a16:rowId xmlns:a16="http://schemas.microsoft.com/office/drawing/2014/main" val="3352819891"/>
                  </a:ext>
                </a:extLst>
              </a:tr>
              <a:tr h="165735">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60</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30</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54</a:t>
                      </a:r>
                    </a:p>
                  </a:txBody>
                  <a:tcPr marL="68580" marR="68580" marT="0" marB="0"/>
                </a:tc>
                <a:extLst>
                  <a:ext uri="{0D108BD9-81ED-4DB2-BD59-A6C34878D82A}">
                    <a16:rowId xmlns:a16="http://schemas.microsoft.com/office/drawing/2014/main" val="3967492268"/>
                  </a:ext>
                </a:extLst>
              </a:tr>
              <a:tr h="173355">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26</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615</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559</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552</a:t>
                      </a:r>
                    </a:p>
                  </a:txBody>
                  <a:tcPr marL="68580" marR="68580" marT="0" marB="0"/>
                </a:tc>
                <a:extLst>
                  <a:ext uri="{0D108BD9-81ED-4DB2-BD59-A6C34878D82A}">
                    <a16:rowId xmlns:a16="http://schemas.microsoft.com/office/drawing/2014/main" val="1792121894"/>
                  </a:ext>
                </a:extLst>
              </a:tr>
              <a:tr h="165735">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9</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172</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152</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130</a:t>
                      </a:r>
                    </a:p>
                  </a:txBody>
                  <a:tcPr marL="68580" marR="68580" marT="0" marB="0"/>
                </a:tc>
                <a:extLst>
                  <a:ext uri="{0D108BD9-81ED-4DB2-BD59-A6C34878D82A}">
                    <a16:rowId xmlns:a16="http://schemas.microsoft.com/office/drawing/2014/main" val="2362796364"/>
                  </a:ext>
                </a:extLst>
              </a:tr>
              <a:tr h="165735">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4</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15</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335</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299</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282</a:t>
                      </a:r>
                    </a:p>
                  </a:txBody>
                  <a:tcPr marL="68580" marR="68580" marT="0" marB="0"/>
                </a:tc>
                <a:extLst>
                  <a:ext uri="{0D108BD9-81ED-4DB2-BD59-A6C34878D82A}">
                    <a16:rowId xmlns:a16="http://schemas.microsoft.com/office/drawing/2014/main" val="764909197"/>
                  </a:ext>
                </a:extLst>
              </a:tr>
              <a:tr h="165735">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Total </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53</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1182</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1040</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1018</a:t>
                      </a:r>
                    </a:p>
                  </a:txBody>
                  <a:tcPr marL="68580" marR="68580" marT="0" marB="0"/>
                </a:tc>
                <a:extLst>
                  <a:ext uri="{0D108BD9-81ED-4DB2-BD59-A6C34878D82A}">
                    <a16:rowId xmlns:a16="http://schemas.microsoft.com/office/drawing/2014/main" val="3579769368"/>
                  </a:ext>
                </a:extLst>
              </a:tr>
            </a:tbl>
          </a:graphicData>
        </a:graphic>
      </p:graphicFrame>
    </p:spTree>
    <p:extLst>
      <p:ext uri="{BB962C8B-B14F-4D97-AF65-F5344CB8AC3E}">
        <p14:creationId xmlns:p14="http://schemas.microsoft.com/office/powerpoint/2010/main" val="173873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Interview Recordings: Findings (1)</a:t>
            </a:r>
          </a:p>
        </p:txBody>
      </p:sp>
      <p:sp>
        <p:nvSpPr>
          <p:cNvPr id="3" name="Content Placeholder 2"/>
          <p:cNvSpPr>
            <a:spLocks noGrp="1"/>
          </p:cNvSpPr>
          <p:nvPr>
            <p:ph idx="1"/>
          </p:nvPr>
        </p:nvSpPr>
        <p:spPr>
          <a:xfrm>
            <a:off x="3975653" y="832441"/>
            <a:ext cx="4628416" cy="2962433"/>
          </a:xfrm>
        </p:spPr>
        <p:txBody>
          <a:bodyPr/>
          <a:lstStyle/>
          <a:p>
            <a:r>
              <a:rPr lang="en-US" sz="1400" dirty="0"/>
              <a:t>142 recordings have either 0 or 1 speaker according to coders: </a:t>
            </a:r>
          </a:p>
          <a:p>
            <a:pPr lvl="1"/>
            <a:r>
              <a:rPr lang="en-US" sz="1400" dirty="0"/>
              <a:t>111 detected as of either 0 or 1 speaker</a:t>
            </a:r>
          </a:p>
          <a:p>
            <a:pPr lvl="1"/>
            <a:r>
              <a:rPr lang="en-US" sz="1400" dirty="0"/>
              <a:t>31 failed to be detected:</a:t>
            </a:r>
          </a:p>
          <a:p>
            <a:pPr lvl="2"/>
            <a:r>
              <a:rPr lang="en-US" sz="1400" dirty="0"/>
              <a:t>Background noise such as music played in the background, loud static noise, and loud keyboard typing sound</a:t>
            </a:r>
          </a:p>
          <a:p>
            <a:r>
              <a:rPr lang="en-US" sz="1400" dirty="0"/>
              <a:t>Falsely flagged as falsified 323 (out of the 1040) recordings where coders indicated that there were 2 speakers:</a:t>
            </a:r>
          </a:p>
          <a:p>
            <a:pPr lvl="1"/>
            <a:r>
              <a:rPr lang="en-US" sz="1400" dirty="0"/>
              <a:t>known features to affect diarization, such as overlapping speech and the respondent having a softer voice than the interviewer</a:t>
            </a:r>
          </a:p>
        </p:txBody>
      </p:sp>
      <p:sp>
        <p:nvSpPr>
          <p:cNvPr id="4" name="Slide Number Placeholder 3"/>
          <p:cNvSpPr>
            <a:spLocks noGrp="1"/>
          </p:cNvSpPr>
          <p:nvPr>
            <p:ph type="sldNum" sz="quarter" idx="12"/>
          </p:nvPr>
        </p:nvSpPr>
        <p:spPr/>
        <p:txBody>
          <a:bodyPr/>
          <a:lstStyle/>
          <a:p>
            <a:fld id="{CC942E1D-94D0-4C55-B1DD-A28B122FA8E2}" type="slidenum">
              <a:rPr lang="en-US" smtClean="0"/>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96478204"/>
              </p:ext>
            </p:extLst>
          </p:nvPr>
        </p:nvGraphicFramePr>
        <p:xfrm>
          <a:off x="190831" y="1447654"/>
          <a:ext cx="3784821" cy="2315343"/>
        </p:xfrm>
        <a:graphic>
          <a:graphicData uri="http://schemas.openxmlformats.org/drawingml/2006/table">
            <a:tbl>
              <a:tblPr firstRow="1" firstCol="1" bandRow="1">
                <a:tableStyleId>{5940675A-B579-460E-94D1-54222C63F5DA}</a:tableStyleId>
              </a:tblPr>
              <a:tblGrid>
                <a:gridCol w="1686307">
                  <a:extLst>
                    <a:ext uri="{9D8B030D-6E8A-4147-A177-3AD203B41FA5}">
                      <a16:colId xmlns:a16="http://schemas.microsoft.com/office/drawing/2014/main" val="1468269029"/>
                    </a:ext>
                  </a:extLst>
                </a:gridCol>
                <a:gridCol w="1049257">
                  <a:extLst>
                    <a:ext uri="{9D8B030D-6E8A-4147-A177-3AD203B41FA5}">
                      <a16:colId xmlns:a16="http://schemas.microsoft.com/office/drawing/2014/main" val="1088176453"/>
                    </a:ext>
                  </a:extLst>
                </a:gridCol>
                <a:gridCol w="1049257">
                  <a:extLst>
                    <a:ext uri="{9D8B030D-6E8A-4147-A177-3AD203B41FA5}">
                      <a16:colId xmlns:a16="http://schemas.microsoft.com/office/drawing/2014/main" val="4014055989"/>
                    </a:ext>
                  </a:extLst>
                </a:gridCol>
              </a:tblGrid>
              <a:tr h="532488">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 </a:t>
                      </a:r>
                    </a:p>
                  </a:txBody>
                  <a:tcPr marL="68580" marR="68580" marT="0" marB="0"/>
                </a:tc>
                <a:tc gridSpan="2">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speakers by coder coding</a:t>
                      </a:r>
                    </a:p>
                  </a:txBody>
                  <a:tcPr marL="68580" marR="68580" marT="0" marB="0"/>
                </a:tc>
                <a:tc hMerge="1">
                  <a:txBody>
                    <a:bodyPr/>
                    <a:lstStyle/>
                    <a:p>
                      <a:endParaRPr lang="en-US"/>
                    </a:p>
                  </a:txBody>
                  <a:tcPr/>
                </a:tc>
                <a:extLst>
                  <a:ext uri="{0D108BD9-81ED-4DB2-BD59-A6C34878D82A}">
                    <a16:rowId xmlns:a16="http://schemas.microsoft.com/office/drawing/2014/main" val="2183528972"/>
                  </a:ext>
                </a:extLst>
              </a:tr>
              <a:tr h="764626">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speakers detected by pipeline</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0 or 1</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extLst>
                  <a:ext uri="{0D108BD9-81ED-4DB2-BD59-A6C34878D82A}">
                    <a16:rowId xmlns:a16="http://schemas.microsoft.com/office/drawing/2014/main" val="4013120374"/>
                  </a:ext>
                </a:extLst>
              </a:tr>
              <a:tr h="266244">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0 or 1</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111</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323</a:t>
                      </a:r>
                    </a:p>
                  </a:txBody>
                  <a:tcPr marL="68580" marR="68580" marT="0" marB="0"/>
                </a:tc>
                <a:extLst>
                  <a:ext uri="{0D108BD9-81ED-4DB2-BD59-A6C34878D82A}">
                    <a16:rowId xmlns:a16="http://schemas.microsoft.com/office/drawing/2014/main" val="2783607788"/>
                  </a:ext>
                </a:extLst>
              </a:tr>
              <a:tr h="266244">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 +</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31</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717</a:t>
                      </a:r>
                    </a:p>
                  </a:txBody>
                  <a:tcPr marL="68580" marR="68580" marT="0" marB="0"/>
                </a:tc>
                <a:extLst>
                  <a:ext uri="{0D108BD9-81ED-4DB2-BD59-A6C34878D82A}">
                    <a16:rowId xmlns:a16="http://schemas.microsoft.com/office/drawing/2014/main" val="2329649378"/>
                  </a:ext>
                </a:extLst>
              </a:tr>
              <a:tr h="266244">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Total</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142</a:t>
                      </a:r>
                    </a:p>
                  </a:txBody>
                  <a:tcPr marL="68580" marR="68580" marT="0" marB="0"/>
                </a:tc>
                <a:tc>
                  <a:txBody>
                    <a:bodyPr/>
                    <a:lstStyle/>
                    <a:p>
                      <a:pPr marL="57150" marR="0" indent="0" algn="l" defTabSz="685800" rtl="0" eaLnBrk="1" latinLnBrk="0" hangingPunct="1">
                        <a:lnSpc>
                          <a:spcPts val="2000"/>
                        </a:lnSpc>
                        <a:spcBef>
                          <a:spcPts val="750"/>
                        </a:spcBef>
                        <a:spcAft>
                          <a:spcPts val="600"/>
                        </a:spcAft>
                        <a:buClr>
                          <a:srgbClr val="009399"/>
                        </a:buClr>
                        <a:buSzPct val="100000"/>
                        <a:buFontTx/>
                        <a:buNone/>
                        <a:tabLs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1040</a:t>
                      </a:r>
                    </a:p>
                  </a:txBody>
                  <a:tcPr marL="68580" marR="68580" marT="0" marB="0"/>
                </a:tc>
                <a:extLst>
                  <a:ext uri="{0D108BD9-81ED-4DB2-BD59-A6C34878D82A}">
                    <a16:rowId xmlns:a16="http://schemas.microsoft.com/office/drawing/2014/main" val="1903230822"/>
                  </a:ext>
                </a:extLst>
              </a:tr>
            </a:tbl>
          </a:graphicData>
        </a:graphic>
      </p:graphicFrame>
    </p:spTree>
    <p:extLst>
      <p:ext uri="{BB962C8B-B14F-4D97-AF65-F5344CB8AC3E}">
        <p14:creationId xmlns:p14="http://schemas.microsoft.com/office/powerpoint/2010/main" val="147696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Interview Recordings: Findings (2)</a:t>
            </a:r>
          </a:p>
        </p:txBody>
      </p:sp>
      <p:sp>
        <p:nvSpPr>
          <p:cNvPr id="3" name="Content Placeholder 2"/>
          <p:cNvSpPr>
            <a:spLocks noGrp="1"/>
          </p:cNvSpPr>
          <p:nvPr>
            <p:ph idx="1"/>
          </p:nvPr>
        </p:nvSpPr>
        <p:spPr>
          <a:xfrm>
            <a:off x="5224006" y="1055077"/>
            <a:ext cx="3713259" cy="3577646"/>
          </a:xfrm>
        </p:spPr>
        <p:txBody>
          <a:bodyPr/>
          <a:lstStyle/>
          <a:p>
            <a:r>
              <a:rPr lang="en-US" sz="1400" dirty="0"/>
              <a:t>All distance measures in the expected direction: </a:t>
            </a:r>
          </a:p>
          <a:p>
            <a:pPr lvl="1"/>
            <a:r>
              <a:rPr lang="en-US" sz="1400" dirty="0"/>
              <a:t>Maintained &lt; Did not maintain the question meaning</a:t>
            </a:r>
          </a:p>
        </p:txBody>
      </p:sp>
      <p:sp>
        <p:nvSpPr>
          <p:cNvPr id="4" name="Slide Number Placeholder 3"/>
          <p:cNvSpPr>
            <a:spLocks noGrp="1"/>
          </p:cNvSpPr>
          <p:nvPr>
            <p:ph type="sldNum" sz="quarter" idx="12"/>
          </p:nvPr>
        </p:nvSpPr>
        <p:spPr/>
        <p:txBody>
          <a:bodyPr/>
          <a:lstStyle/>
          <a:p>
            <a:fld id="{CC942E1D-94D0-4C55-B1DD-A28B122FA8E2}" type="slidenum">
              <a:rPr lang="en-US" smtClean="0"/>
              <a:t>15</a:t>
            </a:fld>
            <a:endParaRPr lang="en-US" dirty="0"/>
          </a:p>
        </p:txBody>
      </p:sp>
      <p:pic>
        <p:nvPicPr>
          <p:cNvPr id="5" name="Picture 4"/>
          <p:cNvPicPr/>
          <p:nvPr/>
        </p:nvPicPr>
        <p:blipFill>
          <a:blip r:embed="rId3"/>
          <a:stretch>
            <a:fillRect/>
          </a:stretch>
        </p:blipFill>
        <p:spPr>
          <a:xfrm>
            <a:off x="129208" y="1107893"/>
            <a:ext cx="4808551" cy="3524830"/>
          </a:xfrm>
          <a:prstGeom prst="rect">
            <a:avLst/>
          </a:prstGeom>
        </p:spPr>
      </p:pic>
    </p:spTree>
    <p:extLst>
      <p:ext uri="{BB962C8B-B14F-4D97-AF65-F5344CB8AC3E}">
        <p14:creationId xmlns:p14="http://schemas.microsoft.com/office/powerpoint/2010/main" val="343429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Interview Recordings: Findings (3)</a:t>
            </a:r>
          </a:p>
        </p:txBody>
      </p:sp>
      <p:sp>
        <p:nvSpPr>
          <p:cNvPr id="3" name="Content Placeholder 2"/>
          <p:cNvSpPr>
            <a:spLocks noGrp="1"/>
          </p:cNvSpPr>
          <p:nvPr>
            <p:ph idx="1"/>
          </p:nvPr>
        </p:nvSpPr>
        <p:spPr>
          <a:xfrm>
            <a:off x="4484536" y="896051"/>
            <a:ext cx="4556097" cy="3577646"/>
          </a:xfrm>
        </p:spPr>
        <p:txBody>
          <a:bodyPr/>
          <a:lstStyle/>
          <a:p>
            <a:r>
              <a:rPr lang="en-US" sz="1400" dirty="0"/>
              <a:t>Projects often monitor interviewer performance at case level or interviewer level</a:t>
            </a:r>
          </a:p>
          <a:p>
            <a:r>
              <a:rPr lang="en-US" sz="1400" dirty="0"/>
              <a:t>Interviewer falsification: </a:t>
            </a:r>
          </a:p>
          <a:p>
            <a:pPr lvl="1"/>
            <a:r>
              <a:rPr lang="en-US" sz="1400" dirty="0"/>
              <a:t>Percent of either 0 or 1 speaker detected at the case level </a:t>
            </a:r>
          </a:p>
          <a:p>
            <a:r>
              <a:rPr lang="en-US" sz="1400" dirty="0"/>
              <a:t>Performance issues: </a:t>
            </a:r>
          </a:p>
          <a:p>
            <a:pPr lvl="1"/>
            <a:r>
              <a:rPr lang="en-US" sz="1400" dirty="0"/>
              <a:t>Examine the distributions of the distance measures at the case level or interviewer level</a:t>
            </a:r>
          </a:p>
          <a:p>
            <a:r>
              <a:rPr lang="en-US" sz="1400" dirty="0"/>
              <a:t>Empirical question as what threshold to use:</a:t>
            </a:r>
          </a:p>
          <a:p>
            <a:pPr lvl="1"/>
            <a:r>
              <a:rPr lang="en-US" sz="1400" dirty="0"/>
              <a:t>Lower threshold -&gt; more cases to code by coders</a:t>
            </a:r>
          </a:p>
        </p:txBody>
      </p:sp>
      <p:sp>
        <p:nvSpPr>
          <p:cNvPr id="4" name="Slide Number Placeholder 3"/>
          <p:cNvSpPr>
            <a:spLocks noGrp="1"/>
          </p:cNvSpPr>
          <p:nvPr>
            <p:ph type="sldNum" sz="quarter" idx="12"/>
          </p:nvPr>
        </p:nvSpPr>
        <p:spPr/>
        <p:txBody>
          <a:bodyPr/>
          <a:lstStyle/>
          <a:p>
            <a:fld id="{CC942E1D-94D0-4C55-B1DD-A28B122FA8E2}" type="slidenum">
              <a:rPr lang="en-US" smtClean="0"/>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533667"/>
              </p:ext>
            </p:extLst>
          </p:nvPr>
        </p:nvGraphicFramePr>
        <p:xfrm>
          <a:off x="233417" y="1342765"/>
          <a:ext cx="4115947" cy="2394347"/>
        </p:xfrm>
        <a:graphic>
          <a:graphicData uri="http://schemas.openxmlformats.org/drawingml/2006/table">
            <a:tbl>
              <a:tblPr firstRow="1" firstCol="1" bandRow="1">
                <a:tableStyleId>{5940675A-B579-460E-94D1-54222C63F5DA}</a:tableStyleId>
              </a:tblPr>
              <a:tblGrid>
                <a:gridCol w="1431969">
                  <a:extLst>
                    <a:ext uri="{9D8B030D-6E8A-4147-A177-3AD203B41FA5}">
                      <a16:colId xmlns:a16="http://schemas.microsoft.com/office/drawing/2014/main" val="3656807635"/>
                    </a:ext>
                  </a:extLst>
                </a:gridCol>
                <a:gridCol w="1341989">
                  <a:extLst>
                    <a:ext uri="{9D8B030D-6E8A-4147-A177-3AD203B41FA5}">
                      <a16:colId xmlns:a16="http://schemas.microsoft.com/office/drawing/2014/main" val="2871351187"/>
                    </a:ext>
                  </a:extLst>
                </a:gridCol>
                <a:gridCol w="1341989">
                  <a:extLst>
                    <a:ext uri="{9D8B030D-6E8A-4147-A177-3AD203B41FA5}">
                      <a16:colId xmlns:a16="http://schemas.microsoft.com/office/drawing/2014/main" val="3416013544"/>
                    </a:ext>
                  </a:extLst>
                </a:gridCol>
              </a:tblGrid>
              <a:tr h="798115">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Threshold </a:t>
                      </a:r>
                    </a:p>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 0 or 1 speaker detected) </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Interviewer</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cases to review</a:t>
                      </a:r>
                    </a:p>
                  </a:txBody>
                  <a:tcPr marL="68580" marR="68580" marT="0" marB="0"/>
                </a:tc>
                <a:extLst>
                  <a:ext uri="{0D108BD9-81ED-4DB2-BD59-A6C34878D82A}">
                    <a16:rowId xmlns:a16="http://schemas.microsoft.com/office/drawing/2014/main" val="2958457518"/>
                  </a:ext>
                </a:extLst>
              </a:tr>
              <a:tr h="199529">
                <a:tc rowSpan="4">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50%</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extLst>
                  <a:ext uri="{0D108BD9-81ED-4DB2-BD59-A6C34878D82A}">
                    <a16:rowId xmlns:a16="http://schemas.microsoft.com/office/drawing/2014/main" val="3122421324"/>
                  </a:ext>
                </a:extLst>
              </a:tr>
              <a:tr h="199529">
                <a:tc vMerge="1">
                  <a:txBody>
                    <a:bodyPr/>
                    <a:lstStyle/>
                    <a:p>
                      <a:endParaRPr lang="en-US"/>
                    </a:p>
                  </a:txBody>
                  <a:tcPr/>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4</a:t>
                      </a:r>
                    </a:p>
                  </a:txBody>
                  <a:tcPr marL="68580" marR="68580" marT="0" marB="0"/>
                </a:tc>
                <a:extLst>
                  <a:ext uri="{0D108BD9-81ED-4DB2-BD59-A6C34878D82A}">
                    <a16:rowId xmlns:a16="http://schemas.microsoft.com/office/drawing/2014/main" val="3768524974"/>
                  </a:ext>
                </a:extLst>
              </a:tr>
              <a:tr h="199529">
                <a:tc vMerge="1">
                  <a:txBody>
                    <a:bodyPr/>
                    <a:lstStyle/>
                    <a:p>
                      <a:endParaRPr lang="en-US"/>
                    </a:p>
                  </a:txBody>
                  <a:tcPr/>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extLst>
                  <a:ext uri="{0D108BD9-81ED-4DB2-BD59-A6C34878D82A}">
                    <a16:rowId xmlns:a16="http://schemas.microsoft.com/office/drawing/2014/main" val="3625843879"/>
                  </a:ext>
                </a:extLst>
              </a:tr>
              <a:tr h="199529">
                <a:tc vMerge="1">
                  <a:txBody>
                    <a:bodyPr/>
                    <a:lstStyle/>
                    <a:p>
                      <a:endParaRPr lang="en-US"/>
                    </a:p>
                  </a:txBody>
                  <a:tcPr/>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4</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extLst>
                  <a:ext uri="{0D108BD9-81ED-4DB2-BD59-A6C34878D82A}">
                    <a16:rowId xmlns:a16="http://schemas.microsoft.com/office/drawing/2014/main" val="353658306"/>
                  </a:ext>
                </a:extLst>
              </a:tr>
              <a:tr h="199529">
                <a:tc rowSpan="4">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90%</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0</a:t>
                      </a:r>
                    </a:p>
                  </a:txBody>
                  <a:tcPr marL="68580" marR="68580" marT="0" marB="0"/>
                </a:tc>
                <a:extLst>
                  <a:ext uri="{0D108BD9-81ED-4DB2-BD59-A6C34878D82A}">
                    <a16:rowId xmlns:a16="http://schemas.microsoft.com/office/drawing/2014/main" val="1273972806"/>
                  </a:ext>
                </a:extLst>
              </a:tr>
              <a:tr h="199529">
                <a:tc vMerge="1">
                  <a:txBody>
                    <a:bodyPr/>
                    <a:lstStyle/>
                    <a:p>
                      <a:endParaRPr lang="en-US"/>
                    </a:p>
                  </a:txBody>
                  <a:tcPr/>
                </a:tc>
                <a:tc>
                  <a:txBody>
                    <a:bodyPr/>
                    <a:lstStyle/>
                    <a:p>
                      <a:pPr marL="0" marR="0" algn="l" defTabSz="685800" rtl="0" eaLnBrk="1" latinLnBrk="0" hangingPunct="1">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gn="l" defTabSz="685800" rtl="0" eaLnBrk="1" latinLnBrk="0" hangingPunct="1">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extLst>
                  <a:ext uri="{0D108BD9-81ED-4DB2-BD59-A6C34878D82A}">
                    <a16:rowId xmlns:a16="http://schemas.microsoft.com/office/drawing/2014/main" val="1652790498"/>
                  </a:ext>
                </a:extLst>
              </a:tr>
              <a:tr h="199529">
                <a:tc vMerge="1">
                  <a:txBody>
                    <a:bodyPr/>
                    <a:lstStyle/>
                    <a:p>
                      <a:endParaRPr lang="en-US"/>
                    </a:p>
                  </a:txBody>
                  <a:tcPr/>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0</a:t>
                      </a:r>
                    </a:p>
                  </a:txBody>
                  <a:tcPr marL="68580" marR="68580" marT="0" marB="0"/>
                </a:tc>
                <a:extLst>
                  <a:ext uri="{0D108BD9-81ED-4DB2-BD59-A6C34878D82A}">
                    <a16:rowId xmlns:a16="http://schemas.microsoft.com/office/drawing/2014/main" val="3760202704"/>
                  </a:ext>
                </a:extLst>
              </a:tr>
              <a:tr h="199529">
                <a:tc vMerge="1">
                  <a:txBody>
                    <a:bodyPr/>
                    <a:lstStyle/>
                    <a:p>
                      <a:endParaRPr lang="en-US"/>
                    </a:p>
                  </a:txBody>
                  <a:tcPr/>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4</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0</a:t>
                      </a:r>
                    </a:p>
                  </a:txBody>
                  <a:tcPr marL="68580" marR="68580" marT="0" marB="0"/>
                </a:tc>
                <a:extLst>
                  <a:ext uri="{0D108BD9-81ED-4DB2-BD59-A6C34878D82A}">
                    <a16:rowId xmlns:a16="http://schemas.microsoft.com/office/drawing/2014/main" val="1559828758"/>
                  </a:ext>
                </a:extLst>
              </a:tr>
            </a:tbl>
          </a:graphicData>
        </a:graphic>
      </p:graphicFrame>
    </p:spTree>
    <p:extLst>
      <p:ext uri="{BB962C8B-B14F-4D97-AF65-F5344CB8AC3E}">
        <p14:creationId xmlns:p14="http://schemas.microsoft.com/office/powerpoint/2010/main" val="190329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Discussion </a:t>
            </a:r>
          </a:p>
        </p:txBody>
      </p:sp>
      <p:sp>
        <p:nvSpPr>
          <p:cNvPr id="3" name="Content Placeholder 2"/>
          <p:cNvSpPr>
            <a:spLocks noGrp="1"/>
          </p:cNvSpPr>
          <p:nvPr>
            <p:ph idx="1"/>
          </p:nvPr>
        </p:nvSpPr>
        <p:spPr>
          <a:xfrm>
            <a:off x="628650" y="951710"/>
            <a:ext cx="7886700" cy="3577646"/>
          </a:xfrm>
        </p:spPr>
        <p:txBody>
          <a:bodyPr/>
          <a:lstStyle/>
          <a:p>
            <a:r>
              <a:rPr lang="en-US" dirty="0"/>
              <a:t>Robust performance at detecting the number of speakers to identify suspected falsifications</a:t>
            </a:r>
          </a:p>
          <a:p>
            <a:r>
              <a:rPr lang="en-US" dirty="0"/>
              <a:t>Robust performance at producing distance measures to assess how likely the interviewer read verbatim</a:t>
            </a:r>
          </a:p>
          <a:p>
            <a:r>
              <a:rPr lang="en-US" dirty="0"/>
              <a:t>More efficient and effective interviewer monitoring </a:t>
            </a:r>
          </a:p>
          <a:p>
            <a:pPr lvl="1"/>
            <a:r>
              <a:rPr lang="en-US" dirty="0"/>
              <a:t>Step 1: 100% of the recorded interviews are processed</a:t>
            </a:r>
          </a:p>
          <a:p>
            <a:pPr lvl="1"/>
            <a:r>
              <a:rPr lang="en-US" dirty="0"/>
              <a:t>Step 2: The conventional CARI coding is performed on the most problematic interviewers or cases to increase the likelihood of capturing undesirable behaviors to a great extent</a:t>
            </a:r>
          </a:p>
          <a:p>
            <a:pPr marL="288925" lvl="1" indent="0">
              <a:buNone/>
            </a:pPr>
            <a:endParaRPr lang="en-US" sz="1400" dirty="0"/>
          </a:p>
        </p:txBody>
      </p:sp>
      <p:sp>
        <p:nvSpPr>
          <p:cNvPr id="4" name="Slide Number Placeholder 3"/>
          <p:cNvSpPr>
            <a:spLocks noGrp="1"/>
          </p:cNvSpPr>
          <p:nvPr>
            <p:ph type="sldNum" sz="quarter" idx="12"/>
          </p:nvPr>
        </p:nvSpPr>
        <p:spPr/>
        <p:txBody>
          <a:bodyPr/>
          <a:lstStyle/>
          <a:p>
            <a:fld id="{CC942E1D-94D0-4C55-B1DD-A28B122FA8E2}" type="slidenum">
              <a:rPr lang="en-US" smtClean="0"/>
              <a:t>17</a:t>
            </a:fld>
            <a:endParaRPr lang="en-US" dirty="0"/>
          </a:p>
        </p:txBody>
      </p:sp>
    </p:spTree>
    <p:extLst>
      <p:ext uri="{BB962C8B-B14F-4D97-AF65-F5344CB8AC3E}">
        <p14:creationId xmlns:p14="http://schemas.microsoft.com/office/powerpoint/2010/main" val="19065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Research </a:t>
            </a:r>
          </a:p>
        </p:txBody>
      </p:sp>
      <p:sp>
        <p:nvSpPr>
          <p:cNvPr id="3" name="Content Placeholder 2"/>
          <p:cNvSpPr>
            <a:spLocks noGrp="1"/>
          </p:cNvSpPr>
          <p:nvPr>
            <p:ph idx="1"/>
          </p:nvPr>
        </p:nvSpPr>
        <p:spPr/>
        <p:txBody>
          <a:bodyPr/>
          <a:lstStyle/>
          <a:p>
            <a:r>
              <a:rPr lang="en-US" dirty="0"/>
              <a:t>Use the CARI ML pipeline to evaluate question performance, such as, </a:t>
            </a:r>
          </a:p>
          <a:p>
            <a:pPr lvl="1"/>
            <a:r>
              <a:rPr lang="en-US" dirty="0"/>
              <a:t>Question-level transcript that deviates from the “paradigmatic” question-answer sequence may indicate respondent confusions</a:t>
            </a:r>
          </a:p>
          <a:p>
            <a:pPr lvl="1"/>
            <a:r>
              <a:rPr lang="en-US" dirty="0"/>
              <a:t>How question characteristics affect the pipeline performance</a:t>
            </a:r>
          </a:p>
          <a:p>
            <a:r>
              <a:rPr lang="en-US" dirty="0"/>
              <a:t>Exploring which distance measure is more sensitive under certain circumstances</a:t>
            </a:r>
          </a:p>
          <a:p>
            <a:pPr marL="57150" indent="0">
              <a:buNone/>
            </a:pP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18</a:t>
            </a:fld>
            <a:endParaRPr lang="en-US" dirty="0"/>
          </a:p>
        </p:txBody>
      </p:sp>
    </p:spTree>
    <p:extLst>
      <p:ext uri="{BB962C8B-B14F-4D97-AF65-F5344CB8AC3E}">
        <p14:creationId xmlns:p14="http://schemas.microsoft.com/office/powerpoint/2010/main" val="224952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3B68-0ECC-E24B-B576-48BE2D3C09A1}"/>
              </a:ext>
            </a:extLst>
          </p:cNvPr>
          <p:cNvSpPr>
            <a:spLocks noGrp="1"/>
          </p:cNvSpPr>
          <p:nvPr>
            <p:ph type="title"/>
          </p:nvPr>
        </p:nvSpPr>
        <p:spPr/>
        <p:txBody>
          <a:bodyPr/>
          <a:lstStyle/>
          <a:p>
            <a:r>
              <a:rPr lang="en-US" dirty="0"/>
              <a:t>Thank You</a:t>
            </a:r>
          </a:p>
        </p:txBody>
      </p:sp>
      <p:sp>
        <p:nvSpPr>
          <p:cNvPr id="11" name="Text Placeholder 10"/>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396C5806-50D5-6146-A721-FFE06E8E1A13}"/>
              </a:ext>
            </a:extLst>
          </p:cNvPr>
          <p:cNvSpPr>
            <a:spLocks noGrp="1"/>
          </p:cNvSpPr>
          <p:nvPr>
            <p:ph idx="1"/>
          </p:nvPr>
        </p:nvSpPr>
        <p:spPr/>
        <p:txBody>
          <a:bodyPr/>
          <a:lstStyle/>
          <a:p>
            <a:r>
              <a:rPr lang="en-US" dirty="0"/>
              <a:t>Hanyu Sun</a:t>
            </a:r>
          </a:p>
          <a:p>
            <a:r>
              <a:rPr lang="en-US" dirty="0"/>
              <a:t>hanyusun@westat.com </a:t>
            </a:r>
          </a:p>
        </p:txBody>
      </p:sp>
      <p:sp>
        <p:nvSpPr>
          <p:cNvPr id="10" name="Text Placeholder 9">
            <a:extLst>
              <a:ext uri="{FF2B5EF4-FFF2-40B4-BE49-F238E27FC236}">
                <a16:creationId xmlns:a16="http://schemas.microsoft.com/office/drawing/2014/main" id="{D757F5B4-3F8A-7F45-88E6-6D2F47F81503}"/>
              </a:ext>
            </a:extLst>
          </p:cNvPr>
          <p:cNvSpPr>
            <a:spLocks noGrp="1"/>
          </p:cNvSpPr>
          <p:nvPr>
            <p:ph type="body" sz="half" idx="13"/>
          </p:nvPr>
        </p:nvSpPr>
        <p:spPr/>
        <p:txBody>
          <a:bodyPr/>
          <a:lstStyle/>
          <a:p>
            <a:r>
              <a:rPr lang="en-US" dirty="0"/>
              <a:t>Photos are for illustrative purposes only. All persons depicted, unless otherwise stated, are models.</a:t>
            </a:r>
          </a:p>
        </p:txBody>
      </p:sp>
      <p:sp>
        <p:nvSpPr>
          <p:cNvPr id="5" name="Slide Number Placeholder 4">
            <a:extLst>
              <a:ext uri="{FF2B5EF4-FFF2-40B4-BE49-F238E27FC236}">
                <a16:creationId xmlns:a16="http://schemas.microsoft.com/office/drawing/2014/main" id="{06C9D23C-5C0F-984B-B958-14A5C0176BC5}"/>
              </a:ext>
            </a:extLst>
          </p:cNvPr>
          <p:cNvSpPr>
            <a:spLocks noGrp="1"/>
          </p:cNvSpPr>
          <p:nvPr>
            <p:ph type="sldNum" sz="quarter" idx="12"/>
          </p:nvPr>
        </p:nvSpPr>
        <p:spPr/>
        <p:txBody>
          <a:bodyPr/>
          <a:lstStyle/>
          <a:p>
            <a:fld id="{CC942E1D-94D0-4C55-B1DD-A28B122FA8E2}" type="slidenum">
              <a:rPr lang="en-US" smtClean="0"/>
              <a:pPr/>
              <a:t>19</a:t>
            </a:fld>
            <a:endParaRPr lang="en-US" dirty="0"/>
          </a:p>
        </p:txBody>
      </p:sp>
    </p:spTree>
    <p:extLst>
      <p:ext uri="{BB962C8B-B14F-4D97-AF65-F5344CB8AC3E}">
        <p14:creationId xmlns:p14="http://schemas.microsoft.com/office/powerpoint/2010/main" val="76158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91D525D-7F69-F945-8A31-5FF42073AF45}"/>
              </a:ext>
            </a:extLst>
          </p:cNvPr>
          <p:cNvSpPr>
            <a:spLocks noGrp="1"/>
          </p:cNvSpPr>
          <p:nvPr>
            <p:ph idx="1"/>
          </p:nvPr>
        </p:nvSpPr>
        <p:spPr/>
        <p:txBody>
          <a:bodyPr/>
          <a:lstStyle/>
          <a:p>
            <a:r>
              <a:rPr lang="en-US" dirty="0"/>
              <a:t>Computer-Assisted Recorded Interviewing (CARI) has long been used by survey organizations to monitor interviewer performance (e.g. Hicks et al. 2010, Thissen 2014)</a:t>
            </a:r>
          </a:p>
          <a:p>
            <a:pPr lvl="1"/>
            <a:r>
              <a:rPr lang="en-US" dirty="0"/>
              <a:t>Interviewer performance</a:t>
            </a:r>
          </a:p>
          <a:p>
            <a:pPr lvl="1"/>
            <a:r>
              <a:rPr lang="en-US" dirty="0"/>
              <a:t>Question evaluation </a:t>
            </a:r>
          </a:p>
          <a:p>
            <a:r>
              <a:rPr lang="en-US" dirty="0"/>
              <a:t>Previous research has found that providing feedback to interviewers based on CARI was effective at improving interviewer performance (Edwards, Sun, and Hubbard 2020) </a:t>
            </a:r>
          </a:p>
          <a:p>
            <a:endParaRPr lang="en-US" dirty="0"/>
          </a:p>
          <a:p>
            <a:endParaRPr lang="en-US" dirty="0"/>
          </a:p>
        </p:txBody>
      </p:sp>
      <p:sp>
        <p:nvSpPr>
          <p:cNvPr id="4" name="Slide Number Placeholder 3">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pPr/>
              <a:t>2</a:t>
            </a:fld>
            <a:endParaRPr lang="en-US" dirty="0"/>
          </a:p>
        </p:txBody>
      </p:sp>
    </p:spTree>
    <p:extLst>
      <p:ext uri="{BB962C8B-B14F-4D97-AF65-F5344CB8AC3E}">
        <p14:creationId xmlns:p14="http://schemas.microsoft.com/office/powerpoint/2010/main" val="295469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CARI Coding (1) </a:t>
            </a:r>
          </a:p>
        </p:txBody>
      </p:sp>
      <p:sp>
        <p:nvSpPr>
          <p:cNvPr id="3" name="Content Placeholder 2"/>
          <p:cNvSpPr>
            <a:spLocks noGrp="1"/>
          </p:cNvSpPr>
          <p:nvPr>
            <p:ph idx="1"/>
          </p:nvPr>
        </p:nvSpPr>
        <p:spPr/>
        <p:txBody>
          <a:bodyPr/>
          <a:lstStyle/>
          <a:p>
            <a:r>
              <a:rPr lang="en-US" dirty="0"/>
              <a:t>A coder first listens to the audio recording of the interactions between the interviewer and the respondent, and then evaluates and codes features of the question-and-answer sequence using a pre-specified coding scheme</a:t>
            </a:r>
          </a:p>
          <a:p>
            <a:pPr lvl="1"/>
            <a:r>
              <a:rPr lang="en-US" dirty="0"/>
              <a:t>Interviewer falsification: how likely the interviewer fabricated the whole or part of the interview</a:t>
            </a:r>
          </a:p>
          <a:p>
            <a:pPr lvl="1"/>
            <a:r>
              <a:rPr lang="en-US" dirty="0"/>
              <a:t>Interviewer performance: how closely the interviewer followed the standardized interviewing protocol</a:t>
            </a:r>
          </a:p>
          <a:p>
            <a:r>
              <a:rPr lang="en-US" dirty="0"/>
              <a:t>Coding of question-level recordings are aggregated to provide respondent-level or interviewer-level evaluations</a:t>
            </a:r>
          </a:p>
          <a:p>
            <a:r>
              <a:rPr lang="en-US" dirty="0"/>
              <a:t>Interviewers who are identified to have deviated substantially from the standardized interviewing protocol are called out for intervention</a:t>
            </a:r>
          </a:p>
        </p:txBody>
      </p:sp>
      <p:sp>
        <p:nvSpPr>
          <p:cNvPr id="4" name="Slide Number Placeholder 3"/>
          <p:cNvSpPr>
            <a:spLocks noGrp="1"/>
          </p:cNvSpPr>
          <p:nvPr>
            <p:ph type="sldNum" sz="quarter" idx="12"/>
          </p:nvPr>
        </p:nvSpPr>
        <p:spPr/>
        <p:txBody>
          <a:bodyPr/>
          <a:lstStyle/>
          <a:p>
            <a:fld id="{CC942E1D-94D0-4C55-B1DD-A28B122FA8E2}" type="slidenum">
              <a:rPr lang="en-US" smtClean="0"/>
              <a:t>3</a:t>
            </a:fld>
            <a:endParaRPr lang="en-US" dirty="0"/>
          </a:p>
        </p:txBody>
      </p:sp>
    </p:spTree>
    <p:extLst>
      <p:ext uri="{BB962C8B-B14F-4D97-AF65-F5344CB8AC3E}">
        <p14:creationId xmlns:p14="http://schemas.microsoft.com/office/powerpoint/2010/main" val="394046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CARI Coding (2) </a:t>
            </a:r>
          </a:p>
        </p:txBody>
      </p:sp>
      <p:sp>
        <p:nvSpPr>
          <p:cNvPr id="3" name="Content Placeholder 2"/>
          <p:cNvSpPr>
            <a:spLocks noGrp="1"/>
          </p:cNvSpPr>
          <p:nvPr>
            <p:ph idx="1"/>
          </p:nvPr>
        </p:nvSpPr>
        <p:spPr/>
        <p:txBody>
          <a:bodyPr/>
          <a:lstStyle/>
          <a:p>
            <a:r>
              <a:rPr lang="en-US" dirty="0"/>
              <a:t>Time consuming and labor intensive</a:t>
            </a:r>
          </a:p>
          <a:p>
            <a:pPr lvl="1"/>
            <a:r>
              <a:rPr lang="en-US" dirty="0"/>
              <a:t>High cost for behavioral coding </a:t>
            </a:r>
          </a:p>
          <a:p>
            <a:pPr lvl="1"/>
            <a:r>
              <a:rPr lang="en-US" dirty="0"/>
              <a:t>Often a sample of cases are selected for coding per interviewer </a:t>
            </a:r>
          </a:p>
          <a:p>
            <a:pPr lvl="1"/>
            <a:r>
              <a:rPr lang="en-US" dirty="0"/>
              <a:t>Often only a small number of questionnaire items are selected for coding across interviewers </a:t>
            </a:r>
          </a:p>
          <a:p>
            <a:r>
              <a:rPr lang="en-US" dirty="0"/>
              <a:t>Preliminary findings: </a:t>
            </a:r>
          </a:p>
          <a:p>
            <a:pPr lvl="1"/>
            <a:r>
              <a:rPr lang="en-US" dirty="0"/>
              <a:t>Sun, Yan and Rivero (2021)</a:t>
            </a:r>
          </a:p>
          <a:p>
            <a:pPr lvl="1"/>
            <a:r>
              <a:rPr lang="en-US" dirty="0"/>
              <a:t>Sun, Rivero and Yan (2019)</a:t>
            </a:r>
          </a:p>
          <a:p>
            <a:pPr lvl="1"/>
            <a:endParaRPr lang="en-US"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4</a:t>
            </a:fld>
            <a:endParaRPr lang="en-US" dirty="0"/>
          </a:p>
        </p:txBody>
      </p:sp>
    </p:spTree>
    <p:extLst>
      <p:ext uri="{BB962C8B-B14F-4D97-AF65-F5344CB8AC3E}">
        <p14:creationId xmlns:p14="http://schemas.microsoft.com/office/powerpoint/2010/main" val="259742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 Machine Learning Pipeline </a:t>
            </a:r>
          </a:p>
        </p:txBody>
      </p:sp>
      <p:sp>
        <p:nvSpPr>
          <p:cNvPr id="3" name="Content Placeholder 2"/>
          <p:cNvSpPr>
            <a:spLocks noGrp="1"/>
          </p:cNvSpPr>
          <p:nvPr>
            <p:ph idx="1"/>
          </p:nvPr>
        </p:nvSpPr>
        <p:spPr>
          <a:xfrm>
            <a:off x="603254" y="908933"/>
            <a:ext cx="7886700" cy="535184"/>
          </a:xfrm>
        </p:spPr>
        <p:txBody>
          <a:bodyPr/>
          <a:lstStyle/>
          <a:p>
            <a:r>
              <a:rPr lang="en-US" dirty="0"/>
              <a:t>Dual goals: </a:t>
            </a:r>
          </a:p>
          <a:p>
            <a:pPr lvl="1"/>
            <a:r>
              <a:rPr lang="en-US" dirty="0"/>
              <a:t>Processing 100% of the recorded interviews in real time with low cost </a:t>
            </a:r>
          </a:p>
          <a:p>
            <a:pPr lvl="1"/>
            <a:r>
              <a:rPr lang="en-US" dirty="0"/>
              <a:t>Prioritizing coding of cases at a high risk of being falsified and interviewers with undesirable behaviors</a:t>
            </a:r>
          </a:p>
        </p:txBody>
      </p:sp>
      <p:sp>
        <p:nvSpPr>
          <p:cNvPr id="4" name="Slide Number Placeholder 3"/>
          <p:cNvSpPr>
            <a:spLocks noGrp="1"/>
          </p:cNvSpPr>
          <p:nvPr>
            <p:ph type="sldNum" sz="quarter" idx="12"/>
          </p:nvPr>
        </p:nvSpPr>
        <p:spPr/>
        <p:txBody>
          <a:bodyPr/>
          <a:lstStyle/>
          <a:p>
            <a:fld id="{CC942E1D-94D0-4C55-B1DD-A28B122FA8E2}" type="slidenum">
              <a:rPr lang="en-US" smtClean="0"/>
              <a:t>5</a:t>
            </a:fld>
            <a:endParaRPr lang="en-US" dirty="0"/>
          </a:p>
        </p:txBody>
      </p:sp>
      <p:grpSp>
        <p:nvGrpSpPr>
          <p:cNvPr id="5" name="Group 4"/>
          <p:cNvGrpSpPr/>
          <p:nvPr/>
        </p:nvGrpSpPr>
        <p:grpSpPr>
          <a:xfrm>
            <a:off x="1692279" y="2472855"/>
            <a:ext cx="5708649" cy="1446517"/>
            <a:chOff x="0" y="-15902"/>
            <a:chExt cx="4468439" cy="1057284"/>
          </a:xfrm>
        </p:grpSpPr>
        <p:sp>
          <p:nvSpPr>
            <p:cNvPr id="6" name="Rounded Rectangle 5"/>
            <p:cNvSpPr/>
            <p:nvPr/>
          </p:nvSpPr>
          <p:spPr>
            <a:xfrm>
              <a:off x="0" y="0"/>
              <a:ext cx="1025525" cy="683812"/>
            </a:xfrm>
            <a:prstGeom prst="round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DengXian" panose="02010600030101010101" pitchFamily="2" charset="-122"/>
                  <a:cs typeface="Times New Roman" panose="02020603050405020304" pitchFamily="18" charset="0"/>
                </a:rPr>
                <a:t>Question-level Recording</a:t>
              </a:r>
            </a:p>
          </p:txBody>
        </p:sp>
        <p:cxnSp>
          <p:nvCxnSpPr>
            <p:cNvPr id="7" name="Straight Arrow Connector 6"/>
            <p:cNvCxnSpPr/>
            <p:nvPr/>
          </p:nvCxnSpPr>
          <p:spPr>
            <a:xfrm>
              <a:off x="1248355" y="326004"/>
              <a:ext cx="2146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2973788" y="326004"/>
              <a:ext cx="2146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ounded Rectangle 8"/>
            <p:cNvSpPr/>
            <p:nvPr/>
          </p:nvSpPr>
          <p:spPr>
            <a:xfrm>
              <a:off x="1701579" y="0"/>
              <a:ext cx="1025525" cy="683812"/>
            </a:xfrm>
            <a:prstGeom prst="round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DengXian" panose="02010600030101010101" pitchFamily="2" charset="-122"/>
                  <a:cs typeface="Times New Roman" panose="02020603050405020304" pitchFamily="18" charset="0"/>
                </a:rPr>
                <a:t>Diarization</a:t>
              </a:r>
            </a:p>
          </p:txBody>
        </p:sp>
        <p:sp>
          <p:nvSpPr>
            <p:cNvPr id="10" name="Rounded Rectangle 9"/>
            <p:cNvSpPr/>
            <p:nvPr/>
          </p:nvSpPr>
          <p:spPr>
            <a:xfrm>
              <a:off x="3442914" y="-15902"/>
              <a:ext cx="1025525" cy="683812"/>
            </a:xfrm>
            <a:prstGeom prst="round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DengXian" panose="02010600030101010101" pitchFamily="2" charset="-122"/>
                  <a:cs typeface="Times New Roman" panose="02020603050405020304" pitchFamily="18" charset="0"/>
                </a:rPr>
                <a:t>Speech-to-text</a:t>
              </a:r>
            </a:p>
          </p:txBody>
        </p:sp>
        <p:sp>
          <p:nvSpPr>
            <p:cNvPr id="11" name="Rounded Rectangle 10"/>
            <p:cNvSpPr/>
            <p:nvPr/>
          </p:nvSpPr>
          <p:spPr>
            <a:xfrm>
              <a:off x="1867328" y="540051"/>
              <a:ext cx="1337048" cy="501331"/>
            </a:xfrm>
            <a:prstGeom prst="round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DengXian" panose="02010600030101010101" pitchFamily="2" charset="-122"/>
                  <a:cs typeface="Times New Roman" panose="02020603050405020304" pitchFamily="18" charset="0"/>
                </a:rPr>
                <a:t>Number of speakers</a:t>
              </a:r>
            </a:p>
          </p:txBody>
        </p:sp>
      </p:grpSp>
    </p:spTree>
    <p:extLst>
      <p:ext uri="{BB962C8B-B14F-4D97-AF65-F5344CB8AC3E}">
        <p14:creationId xmlns:p14="http://schemas.microsoft.com/office/powerpoint/2010/main" val="67896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 Machine Learning Pipeline </a:t>
            </a:r>
          </a:p>
        </p:txBody>
      </p:sp>
      <p:sp>
        <p:nvSpPr>
          <p:cNvPr id="3" name="Content Placeholder 2"/>
          <p:cNvSpPr>
            <a:spLocks noGrp="1"/>
          </p:cNvSpPr>
          <p:nvPr>
            <p:ph idx="1"/>
          </p:nvPr>
        </p:nvSpPr>
        <p:spPr/>
        <p:txBody>
          <a:bodyPr/>
          <a:lstStyle/>
          <a:p>
            <a:r>
              <a:rPr lang="en-US" dirty="0"/>
              <a:t>Interviewer falsification: </a:t>
            </a:r>
          </a:p>
          <a:p>
            <a:pPr lvl="1"/>
            <a:r>
              <a:rPr lang="en-US" dirty="0"/>
              <a:t>Outcome measure: Number of speakers detected </a:t>
            </a:r>
          </a:p>
          <a:p>
            <a:pPr lvl="1"/>
            <a:r>
              <a:rPr lang="en-US" dirty="0"/>
              <a:t>Recordings with 0 or 1 speaker detected are flagged as falsified interviews whereas recordings with 2 or more speakers detected are considered not falsified</a:t>
            </a:r>
          </a:p>
          <a:p>
            <a:r>
              <a:rPr lang="en-US" dirty="0"/>
              <a:t>Interviewer question reading behavior: </a:t>
            </a:r>
          </a:p>
          <a:p>
            <a:pPr lvl="1"/>
            <a:r>
              <a:rPr lang="en-US" dirty="0"/>
              <a:t>Outcome measures: lexical distance, semantic distance </a:t>
            </a:r>
          </a:p>
          <a:p>
            <a:pPr lvl="1"/>
            <a:r>
              <a:rPr lang="en-US" dirty="0"/>
              <a:t>All range from 0 to 1 with 0 meaning the transcript and the survey question wording are exactly the same and 1 indicating they are completely different</a:t>
            </a:r>
          </a:p>
          <a:p>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6</a:t>
            </a:fld>
            <a:endParaRPr lang="en-US" dirty="0"/>
          </a:p>
        </p:txBody>
      </p:sp>
    </p:spTree>
    <p:extLst>
      <p:ext uri="{BB962C8B-B14F-4D97-AF65-F5344CB8AC3E}">
        <p14:creationId xmlns:p14="http://schemas.microsoft.com/office/powerpoint/2010/main" val="291935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 ML Pipeline Performance Evaluation </a:t>
            </a:r>
          </a:p>
        </p:txBody>
      </p:sp>
      <p:sp>
        <p:nvSpPr>
          <p:cNvPr id="3" name="Content Placeholder 2"/>
          <p:cNvSpPr>
            <a:spLocks noGrp="1"/>
          </p:cNvSpPr>
          <p:nvPr>
            <p:ph idx="1"/>
          </p:nvPr>
        </p:nvSpPr>
        <p:spPr/>
        <p:txBody>
          <a:bodyPr/>
          <a:lstStyle/>
          <a:p>
            <a:r>
              <a:rPr lang="en-US" dirty="0"/>
              <a:t>Mock interview recordings</a:t>
            </a:r>
          </a:p>
          <a:p>
            <a:r>
              <a:rPr lang="en-US" dirty="0"/>
              <a:t>Field interview recordings</a:t>
            </a:r>
          </a:p>
        </p:txBody>
      </p:sp>
      <p:sp>
        <p:nvSpPr>
          <p:cNvPr id="4" name="Slide Number Placeholder 3"/>
          <p:cNvSpPr>
            <a:spLocks noGrp="1"/>
          </p:cNvSpPr>
          <p:nvPr>
            <p:ph type="sldNum" sz="quarter" idx="12"/>
          </p:nvPr>
        </p:nvSpPr>
        <p:spPr/>
        <p:txBody>
          <a:bodyPr/>
          <a:lstStyle/>
          <a:p>
            <a:fld id="{CC942E1D-94D0-4C55-B1DD-A28B122FA8E2}" type="slidenum">
              <a:rPr lang="en-US" smtClean="0"/>
              <a:t>7</a:t>
            </a:fld>
            <a:endParaRPr lang="en-US" dirty="0"/>
          </a:p>
        </p:txBody>
      </p:sp>
    </p:spTree>
    <p:extLst>
      <p:ext uri="{BB962C8B-B14F-4D97-AF65-F5344CB8AC3E}">
        <p14:creationId xmlns:p14="http://schemas.microsoft.com/office/powerpoint/2010/main" val="69611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Interview Recordings: Data and Methods</a:t>
            </a:r>
          </a:p>
        </p:txBody>
      </p:sp>
      <p:sp>
        <p:nvSpPr>
          <p:cNvPr id="3" name="Content Placeholder 2"/>
          <p:cNvSpPr>
            <a:spLocks noGrp="1"/>
          </p:cNvSpPr>
          <p:nvPr>
            <p:ph idx="1"/>
          </p:nvPr>
        </p:nvSpPr>
        <p:spPr>
          <a:xfrm>
            <a:off x="628650" y="1029932"/>
            <a:ext cx="7886700" cy="455671"/>
          </a:xfrm>
        </p:spPr>
        <p:txBody>
          <a:bodyPr/>
          <a:lstStyle/>
          <a:p>
            <a:r>
              <a:rPr lang="en-US" sz="1400" dirty="0"/>
              <a:t>The true status of falsification and interviewer question reading behaviors are known</a:t>
            </a:r>
          </a:p>
        </p:txBody>
      </p:sp>
      <p:sp>
        <p:nvSpPr>
          <p:cNvPr id="4" name="Slide Number Placeholder 3"/>
          <p:cNvSpPr>
            <a:spLocks noGrp="1"/>
          </p:cNvSpPr>
          <p:nvPr>
            <p:ph type="sldNum" sz="quarter" idx="12"/>
          </p:nvPr>
        </p:nvSpPr>
        <p:spPr/>
        <p:txBody>
          <a:bodyPr/>
          <a:lstStyle/>
          <a:p>
            <a:fld id="{CC942E1D-94D0-4C55-B1DD-A28B122FA8E2}" type="slidenum">
              <a:rPr lang="en-US" smtClean="0"/>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62640785"/>
              </p:ext>
            </p:extLst>
          </p:nvPr>
        </p:nvGraphicFramePr>
        <p:xfrm>
          <a:off x="818984" y="1822257"/>
          <a:ext cx="7506031" cy="2388743"/>
        </p:xfrm>
        <a:graphic>
          <a:graphicData uri="http://schemas.openxmlformats.org/drawingml/2006/table">
            <a:tbl>
              <a:tblPr firstRow="1" firstCol="1" bandRow="1">
                <a:tableStyleId>{5940675A-B579-460E-94D1-54222C63F5DA}</a:tableStyleId>
              </a:tblPr>
              <a:tblGrid>
                <a:gridCol w="1408083">
                  <a:extLst>
                    <a:ext uri="{9D8B030D-6E8A-4147-A177-3AD203B41FA5}">
                      <a16:colId xmlns:a16="http://schemas.microsoft.com/office/drawing/2014/main" val="1984789985"/>
                    </a:ext>
                  </a:extLst>
                </a:gridCol>
                <a:gridCol w="1495587">
                  <a:extLst>
                    <a:ext uri="{9D8B030D-6E8A-4147-A177-3AD203B41FA5}">
                      <a16:colId xmlns:a16="http://schemas.microsoft.com/office/drawing/2014/main" val="2725787946"/>
                    </a:ext>
                  </a:extLst>
                </a:gridCol>
                <a:gridCol w="1528501">
                  <a:extLst>
                    <a:ext uri="{9D8B030D-6E8A-4147-A177-3AD203B41FA5}">
                      <a16:colId xmlns:a16="http://schemas.microsoft.com/office/drawing/2014/main" val="1960874884"/>
                    </a:ext>
                  </a:extLst>
                </a:gridCol>
                <a:gridCol w="1537331">
                  <a:extLst>
                    <a:ext uri="{9D8B030D-6E8A-4147-A177-3AD203B41FA5}">
                      <a16:colId xmlns:a16="http://schemas.microsoft.com/office/drawing/2014/main" val="877858086"/>
                    </a:ext>
                  </a:extLst>
                </a:gridCol>
                <a:gridCol w="1536529">
                  <a:extLst>
                    <a:ext uri="{9D8B030D-6E8A-4147-A177-3AD203B41FA5}">
                      <a16:colId xmlns:a16="http://schemas.microsoft.com/office/drawing/2014/main" val="3216846616"/>
                    </a:ext>
                  </a:extLst>
                </a:gridCol>
              </a:tblGrid>
              <a:tr h="0">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Script</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Interviewers instructed to falsify</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Speakers Involved</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Interviewers instructed to read questions</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question-level recordings</a:t>
                      </a:r>
                    </a:p>
                  </a:txBody>
                  <a:tcPr marL="68580" marR="68580" marT="0" marB="0"/>
                </a:tc>
                <a:extLst>
                  <a:ext uri="{0D108BD9-81ED-4DB2-BD59-A6C34878D82A}">
                    <a16:rowId xmlns:a16="http://schemas.microsoft.com/office/drawing/2014/main" val="2014695812"/>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No</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Exactly as worded </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a:t>
                      </a:r>
                    </a:p>
                  </a:txBody>
                  <a:tcPr marL="68580" marR="68580" marT="0" marB="0"/>
                </a:tc>
                <a:extLst>
                  <a:ext uri="{0D108BD9-81ED-4DB2-BD59-A6C34878D82A}">
                    <a16:rowId xmlns:a16="http://schemas.microsoft.com/office/drawing/2014/main" val="4286420619"/>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No</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Exactly as worded</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a:t>
                      </a:r>
                    </a:p>
                  </a:txBody>
                  <a:tcPr marL="68580" marR="68580" marT="0" marB="0"/>
                </a:tc>
                <a:extLst>
                  <a:ext uri="{0D108BD9-81ED-4DB2-BD59-A6C34878D82A}">
                    <a16:rowId xmlns:a16="http://schemas.microsoft.com/office/drawing/2014/main" val="136062551"/>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No</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Exactly as worded</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a:t>
                      </a:r>
                    </a:p>
                  </a:txBody>
                  <a:tcPr marL="68580" marR="68580" marT="0" marB="0"/>
                </a:tc>
                <a:extLst>
                  <a:ext uri="{0D108BD9-81ED-4DB2-BD59-A6C34878D82A}">
                    <a16:rowId xmlns:a16="http://schemas.microsoft.com/office/drawing/2014/main" val="847542569"/>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4</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No</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Minor wording change</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a:t>
                      </a:r>
                    </a:p>
                  </a:txBody>
                  <a:tcPr marL="68580" marR="68580" marT="0" marB="0"/>
                </a:tc>
                <a:extLst>
                  <a:ext uri="{0D108BD9-81ED-4DB2-BD59-A6C34878D82A}">
                    <a16:rowId xmlns:a16="http://schemas.microsoft.com/office/drawing/2014/main" val="1367952662"/>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5</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Yes</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extLst>
                  <a:ext uri="{0D108BD9-81ED-4DB2-BD59-A6C34878D82A}">
                    <a16:rowId xmlns:a16="http://schemas.microsoft.com/office/drawing/2014/main" val="710266910"/>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No</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Major wording change</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6</a:t>
                      </a:r>
                    </a:p>
                  </a:txBody>
                  <a:tcPr marL="68580" marR="68580" marT="0" marB="0"/>
                </a:tc>
                <a:extLst>
                  <a:ext uri="{0D108BD9-81ED-4DB2-BD59-A6C34878D82A}">
                    <a16:rowId xmlns:a16="http://schemas.microsoft.com/office/drawing/2014/main" val="675677266"/>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7</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Yes</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extLst>
                  <a:ext uri="{0D108BD9-81ED-4DB2-BD59-A6C34878D82A}">
                    <a16:rowId xmlns:a16="http://schemas.microsoft.com/office/drawing/2014/main" val="789826215"/>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Total</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34</a:t>
                      </a:r>
                    </a:p>
                  </a:txBody>
                  <a:tcPr marL="68580" marR="68580" marT="0" marB="0"/>
                </a:tc>
                <a:extLst>
                  <a:ext uri="{0D108BD9-81ED-4DB2-BD59-A6C34878D82A}">
                    <a16:rowId xmlns:a16="http://schemas.microsoft.com/office/drawing/2014/main" val="3021915771"/>
                  </a:ext>
                </a:extLst>
              </a:tr>
            </a:tbl>
          </a:graphicData>
        </a:graphic>
      </p:graphicFrame>
    </p:spTree>
    <p:extLst>
      <p:ext uri="{BB962C8B-B14F-4D97-AF65-F5344CB8AC3E}">
        <p14:creationId xmlns:p14="http://schemas.microsoft.com/office/powerpoint/2010/main" val="405558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Interview Recordings: Findings (1)</a:t>
            </a:r>
          </a:p>
        </p:txBody>
      </p:sp>
      <p:sp>
        <p:nvSpPr>
          <p:cNvPr id="3" name="Content Placeholder 2"/>
          <p:cNvSpPr>
            <a:spLocks noGrp="1"/>
          </p:cNvSpPr>
          <p:nvPr>
            <p:ph idx="1"/>
          </p:nvPr>
        </p:nvSpPr>
        <p:spPr>
          <a:xfrm>
            <a:off x="4532243" y="1023368"/>
            <a:ext cx="4297431" cy="2173153"/>
          </a:xfrm>
        </p:spPr>
        <p:txBody>
          <a:bodyPr/>
          <a:lstStyle/>
          <a:p>
            <a:r>
              <a:rPr lang="en-US" sz="1400" dirty="0"/>
              <a:t>4 recordings were truly interviewer falsification and all four are flagged as falsified interviews</a:t>
            </a:r>
          </a:p>
          <a:p>
            <a:r>
              <a:rPr lang="en-US" sz="1400" dirty="0"/>
              <a:t>30 recordings truly had two speakers: </a:t>
            </a:r>
          </a:p>
          <a:p>
            <a:pPr lvl="1"/>
            <a:r>
              <a:rPr lang="en-US" sz="1400" dirty="0"/>
              <a:t>18 detected as of 2 or 3 speakers</a:t>
            </a:r>
          </a:p>
          <a:p>
            <a:pPr lvl="1"/>
            <a:r>
              <a:rPr lang="en-US" sz="1400" dirty="0"/>
              <a:t>12 detected as of 1 speaker</a:t>
            </a:r>
          </a:p>
          <a:p>
            <a:pPr lvl="2"/>
            <a:r>
              <a:rPr lang="en-US" sz="1400" dirty="0"/>
              <a:t>10 with non-native speakers</a:t>
            </a:r>
          </a:p>
          <a:p>
            <a:pPr lvl="2"/>
            <a:r>
              <a:rPr lang="en-US" sz="1400" dirty="0"/>
              <a:t>1 with background noise</a:t>
            </a:r>
          </a:p>
          <a:p>
            <a:pPr lvl="2"/>
            <a:r>
              <a:rPr lang="en-US" sz="1400" dirty="0"/>
              <a:t>1 with the respondent sat further away from the microphone</a:t>
            </a:r>
          </a:p>
        </p:txBody>
      </p:sp>
      <p:sp>
        <p:nvSpPr>
          <p:cNvPr id="4" name="Slide Number Placeholder 3"/>
          <p:cNvSpPr>
            <a:spLocks noGrp="1"/>
          </p:cNvSpPr>
          <p:nvPr>
            <p:ph type="sldNum" sz="quarter" idx="12"/>
          </p:nvPr>
        </p:nvSpPr>
        <p:spPr/>
        <p:txBody>
          <a:bodyPr/>
          <a:lstStyle/>
          <a:p>
            <a:fld id="{CC942E1D-94D0-4C55-B1DD-A28B122FA8E2}" type="slidenum">
              <a:rPr lang="en-US" smtClean="0"/>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85302717"/>
              </p:ext>
            </p:extLst>
          </p:nvPr>
        </p:nvGraphicFramePr>
        <p:xfrm>
          <a:off x="385623" y="1142917"/>
          <a:ext cx="4035302" cy="1899510"/>
        </p:xfrm>
        <a:graphic>
          <a:graphicData uri="http://schemas.openxmlformats.org/drawingml/2006/table">
            <a:tbl>
              <a:tblPr firstRow="1" firstCol="1" bandRow="1">
                <a:tableStyleId>{5940675A-B579-460E-94D1-54222C63F5DA}</a:tableStyleId>
              </a:tblPr>
              <a:tblGrid>
                <a:gridCol w="1515208">
                  <a:extLst>
                    <a:ext uri="{9D8B030D-6E8A-4147-A177-3AD203B41FA5}">
                      <a16:colId xmlns:a16="http://schemas.microsoft.com/office/drawing/2014/main" val="4199766753"/>
                    </a:ext>
                  </a:extLst>
                </a:gridCol>
                <a:gridCol w="1260047">
                  <a:extLst>
                    <a:ext uri="{9D8B030D-6E8A-4147-A177-3AD203B41FA5}">
                      <a16:colId xmlns:a16="http://schemas.microsoft.com/office/drawing/2014/main" val="2409895586"/>
                    </a:ext>
                  </a:extLst>
                </a:gridCol>
                <a:gridCol w="1260047">
                  <a:extLst>
                    <a:ext uri="{9D8B030D-6E8A-4147-A177-3AD203B41FA5}">
                      <a16:colId xmlns:a16="http://schemas.microsoft.com/office/drawing/2014/main" val="452827415"/>
                    </a:ext>
                  </a:extLst>
                </a:gridCol>
              </a:tblGrid>
              <a:tr h="423887">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 </a:t>
                      </a:r>
                    </a:p>
                  </a:txBody>
                  <a:tcPr marL="68580" marR="68580" marT="0" marB="0"/>
                </a:tc>
                <a:tc gridSpan="2">
                  <a:txBody>
                    <a:bodyPr/>
                    <a:lstStyle/>
                    <a:p>
                      <a:pPr marL="0" marR="0" algn="ctr">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True number of speakers involved in recording</a:t>
                      </a:r>
                    </a:p>
                  </a:txBody>
                  <a:tcPr marL="68580" marR="68580" marT="0" marB="0"/>
                </a:tc>
                <a:tc hMerge="1">
                  <a:txBody>
                    <a:bodyPr/>
                    <a:lstStyle/>
                    <a:p>
                      <a:endParaRPr lang="en-US"/>
                    </a:p>
                  </a:txBody>
                  <a:tcPr/>
                </a:tc>
                <a:extLst>
                  <a:ext uri="{0D108BD9-81ED-4DB2-BD59-A6C34878D82A}">
                    <a16:rowId xmlns:a16="http://schemas.microsoft.com/office/drawing/2014/main" val="628287832"/>
                  </a:ext>
                </a:extLst>
              </a:tr>
              <a:tr h="439582">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Number of speakers detected by pipeline</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0" marR="0">
                        <a:lnSpc>
                          <a:spcPct val="107000"/>
                        </a:lnSpc>
                        <a:spcBef>
                          <a:spcPts val="0"/>
                        </a:spcBef>
                        <a:spcAft>
                          <a:spcPts val="0"/>
                        </a:spcAft>
                      </a:pPr>
                      <a:r>
                        <a:rPr lang="en-US" sz="1200" b="1" kern="1200" dirty="0">
                          <a:solidFill>
                            <a:srgbClr val="003C68"/>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0" marB="0"/>
                </a:tc>
                <a:extLst>
                  <a:ext uri="{0D108BD9-81ED-4DB2-BD59-A6C34878D82A}">
                    <a16:rowId xmlns:a16="http://schemas.microsoft.com/office/drawing/2014/main" val="478053875"/>
                  </a:ext>
                </a:extLst>
              </a:tr>
              <a:tr h="265816">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4</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12</a:t>
                      </a:r>
                    </a:p>
                  </a:txBody>
                  <a:tcPr marL="68580" marR="68580" marT="0" marB="0"/>
                </a:tc>
                <a:extLst>
                  <a:ext uri="{0D108BD9-81ED-4DB2-BD59-A6C34878D82A}">
                    <a16:rowId xmlns:a16="http://schemas.microsoft.com/office/drawing/2014/main" val="3856929626"/>
                  </a:ext>
                </a:extLst>
              </a:tr>
              <a:tr h="265816">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2 +</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0</a:t>
                      </a:r>
                    </a:p>
                  </a:txBody>
                  <a:tcPr marL="68580" marR="68580" marT="0" marB="0"/>
                </a:tc>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18</a:t>
                      </a:r>
                    </a:p>
                  </a:txBody>
                  <a:tcPr marL="68580" marR="68580" marT="0" marB="0"/>
                </a:tc>
                <a:extLst>
                  <a:ext uri="{0D108BD9-81ED-4DB2-BD59-A6C34878D82A}">
                    <a16:rowId xmlns:a16="http://schemas.microsoft.com/office/drawing/2014/main" val="2706083052"/>
                  </a:ext>
                </a:extLst>
              </a:tr>
              <a:tr h="0">
                <a:tc>
                  <a:txBody>
                    <a:bodyPr/>
                    <a:lstStyle/>
                    <a:p>
                      <a:pPr marL="0" marR="0">
                        <a:lnSpc>
                          <a:spcPct val="107000"/>
                        </a:lnSpc>
                        <a:spcBef>
                          <a:spcPts val="0"/>
                        </a:spcBef>
                        <a:spcAft>
                          <a:spcPts val="0"/>
                        </a:spcAft>
                      </a:pPr>
                      <a:r>
                        <a:rPr lang="en-US" sz="1200" kern="1200" dirty="0">
                          <a:solidFill>
                            <a:srgbClr val="003C68"/>
                          </a:solidFill>
                          <a:latin typeface="Verdana" panose="020B0604030504040204" pitchFamily="34" charset="0"/>
                          <a:ea typeface="Verdana" panose="020B0604030504040204" pitchFamily="34" charset="0"/>
                          <a:cs typeface="Verdana" panose="020B0604030504040204" pitchFamily="34" charset="0"/>
                        </a:rPr>
                        <a:t>Total</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4</a:t>
                      </a:r>
                    </a:p>
                  </a:txBody>
                  <a:tcPr marL="68580" marR="68580" marT="0" marB="0"/>
                </a:tc>
                <a:tc>
                  <a:txBody>
                    <a:bodyPr/>
                    <a:lstStyle/>
                    <a:p>
                      <a:pPr marL="0" marR="0">
                        <a:lnSpc>
                          <a:spcPct val="107000"/>
                        </a:lnSpc>
                        <a:spcBef>
                          <a:spcPts val="0"/>
                        </a:spcBef>
                        <a:spcAft>
                          <a:spcPts val="0"/>
                        </a:spcAft>
                      </a:pPr>
                      <a:r>
                        <a:rPr lang="en-US" sz="1200" kern="1200" dirty="0">
                          <a:solidFill>
                            <a:srgbClr val="FF0000"/>
                          </a:solidFill>
                          <a:latin typeface="Verdana" panose="020B0604030504040204" pitchFamily="34" charset="0"/>
                          <a:ea typeface="Verdana" panose="020B0604030504040204" pitchFamily="34" charset="0"/>
                          <a:cs typeface="Verdana" panose="020B0604030504040204" pitchFamily="34" charset="0"/>
                        </a:rPr>
                        <a:t>30</a:t>
                      </a:r>
                    </a:p>
                  </a:txBody>
                  <a:tcPr marL="68580" marR="68580" marT="0" marB="0"/>
                </a:tc>
                <a:extLst>
                  <a:ext uri="{0D108BD9-81ED-4DB2-BD59-A6C34878D82A}">
                    <a16:rowId xmlns:a16="http://schemas.microsoft.com/office/drawing/2014/main" val="1309465807"/>
                  </a:ext>
                </a:extLst>
              </a:tr>
            </a:tbl>
          </a:graphicData>
        </a:graphic>
      </p:graphicFrame>
    </p:spTree>
    <p:extLst>
      <p:ext uri="{BB962C8B-B14F-4D97-AF65-F5344CB8AC3E}">
        <p14:creationId xmlns:p14="http://schemas.microsoft.com/office/powerpoint/2010/main" val="24313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at2018">
  <a:themeElements>
    <a:clrScheme name="Westat1 1">
      <a:dk1>
        <a:srgbClr val="000000"/>
      </a:dk1>
      <a:lt1>
        <a:srgbClr val="FFFFFF"/>
      </a:lt1>
      <a:dk2>
        <a:srgbClr val="1A2A57"/>
      </a:dk2>
      <a:lt2>
        <a:srgbClr val="E7E6E6"/>
      </a:lt2>
      <a:accent1>
        <a:srgbClr val="00467F"/>
      </a:accent1>
      <a:accent2>
        <a:srgbClr val="A71C20"/>
      </a:accent2>
      <a:accent3>
        <a:srgbClr val="007E9D"/>
      </a:accent3>
      <a:accent4>
        <a:srgbClr val="FAA61A"/>
      </a:accent4>
      <a:accent5>
        <a:srgbClr val="542785"/>
      </a:accent5>
      <a:accent6>
        <a:srgbClr val="3A7B3C"/>
      </a:accent6>
      <a:hlink>
        <a:srgbClr val="0563C1"/>
      </a:hlink>
      <a:folHlink>
        <a:srgbClr val="696C6B"/>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at_Standard__2020-09Sep-28.potx" id="{087398A8-25A7-4D01-9E3E-B2AD53F9444A}" vid="{BBA08428-5EBF-4C97-842A-E47F7AC8B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Westat_Standard</Template>
  <TotalTime>667</TotalTime>
  <Words>3920</Words>
  <Application>Microsoft Macintosh PowerPoint</Application>
  <PresentationFormat>On-screen Show (16:9)</PresentationFormat>
  <Paragraphs>338</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.PingFang SC Regular</vt:lpstr>
      <vt:lpstr>Zapf Dingbats</vt:lpstr>
      <vt:lpstr>Arial</vt:lpstr>
      <vt:lpstr>Calibri</vt:lpstr>
      <vt:lpstr>Verdana</vt:lpstr>
      <vt:lpstr>Westat2018</vt:lpstr>
      <vt:lpstr>Use Machine Learning Approach to Evaluate Interviewer Performance</vt:lpstr>
      <vt:lpstr>Background</vt:lpstr>
      <vt:lpstr>Conventional CARI Coding (1) </vt:lpstr>
      <vt:lpstr>Conventional CARI Coding (2) </vt:lpstr>
      <vt:lpstr>CARI Machine Learning Pipeline </vt:lpstr>
      <vt:lpstr>CARI Machine Learning Pipeline </vt:lpstr>
      <vt:lpstr>CARI ML Pipeline Performance Evaluation </vt:lpstr>
      <vt:lpstr>Mock Interview Recordings: Data and Methods</vt:lpstr>
      <vt:lpstr>Mock Interview Recordings: Findings (1)</vt:lpstr>
      <vt:lpstr>Mock Interview Recordings: Findings (1)</vt:lpstr>
      <vt:lpstr>Field Interview Recordings: Data and Methods (1)</vt:lpstr>
      <vt:lpstr>Field Interview Recordings: Data and Methods (2)</vt:lpstr>
      <vt:lpstr>Field Interview Recordings: Data and Methods (3)</vt:lpstr>
      <vt:lpstr>Field Interview Recordings: Findings (1)</vt:lpstr>
      <vt:lpstr>Field Interview Recordings: Findings (2)</vt:lpstr>
      <vt:lpstr>Field Interview Recordings: Findings (3)</vt:lpstr>
      <vt:lpstr>Summary and Discussion </vt:lpstr>
      <vt:lpstr>Future Research </vt:lpstr>
      <vt:lpstr>Thank You</vt:lpstr>
    </vt:vector>
  </TitlesOfParts>
  <Manager/>
  <Company>Westat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Machine Learning Approach to Evaluate Interviewer Performance</dc:title>
  <dc:subject>Westat Corporate PowerPoint Template</dc:subject>
  <dc:creator>Hanyu Sun</dc:creator>
  <cp:keywords>Westat Corporate PowerPoint Template, marketing, presentation, conference presentation, client presentation</cp:keywords>
  <dc:description/>
  <cp:lastModifiedBy>Microsoft Office User</cp:lastModifiedBy>
  <cp:revision>114</cp:revision>
  <cp:lastPrinted>2019-01-25T18:29:40Z</cp:lastPrinted>
  <dcterms:created xsi:type="dcterms:W3CDTF">2022-03-28T16:10:47Z</dcterms:created>
  <dcterms:modified xsi:type="dcterms:W3CDTF">2022-04-06T14:28:15Z</dcterms:modified>
  <cp:category/>
</cp:coreProperties>
</file>