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8" r:id="rId5"/>
    <p:sldId id="271" r:id="rId6"/>
    <p:sldId id="259" r:id="rId7"/>
    <p:sldId id="1166" r:id="rId8"/>
    <p:sldId id="260" r:id="rId9"/>
    <p:sldId id="281" r:id="rId10"/>
    <p:sldId id="1193" r:id="rId11"/>
    <p:sldId id="1195" r:id="rId12"/>
    <p:sldId id="1189" r:id="rId13"/>
    <p:sldId id="1198" r:id="rId14"/>
    <p:sldId id="1194" r:id="rId15"/>
    <p:sldId id="1178" r:id="rId16"/>
    <p:sldId id="1179" r:id="rId17"/>
    <p:sldId id="1185" r:id="rId18"/>
    <p:sldId id="1196" r:id="rId19"/>
    <p:sldId id="1180" r:id="rId20"/>
    <p:sldId id="1181" r:id="rId21"/>
    <p:sldId id="1199" r:id="rId22"/>
    <p:sldId id="1188" r:id="rId23"/>
    <p:sldId id="1183" r:id="rId24"/>
    <p:sldId id="26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y Nichols (CENSUS/CBSM FED)" initials="EMN(F" lastIdx="2" clrIdx="0">
    <p:extLst>
      <p:ext uri="{19B8F6BF-5375-455C-9EA6-DF929625EA0E}">
        <p15:presenceInfo xmlns:p15="http://schemas.microsoft.com/office/powerpoint/2012/main" userId="S::Elizabeth.May.Nichols@census.gov::7dcfa755-6c83-4303-8557-839f5ac27297" providerId="AD"/>
      </p:ext>
    </p:extLst>
  </p:cmAuthor>
  <p:cmAuthor id="2" name="Brian Francis Sadacca (CENSUS/ADSD CTR)" initials="BFS(C" lastIdx="2" clrIdx="1">
    <p:extLst>
      <p:ext uri="{19B8F6BF-5375-455C-9EA6-DF929625EA0E}">
        <p15:presenceInfo xmlns:p15="http://schemas.microsoft.com/office/powerpoint/2012/main" userId="S::brian.f.sadacca@census.gov::b3b618ba-8181-447a-8b3a-ff25c11b3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FFFF"/>
    <a:srgbClr val="00CCFF"/>
    <a:srgbClr val="00CC99"/>
    <a:srgbClr val="C56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84171" autoAdjust="0"/>
  </p:normalViewPr>
  <p:slideViewPr>
    <p:cSldViewPr snapToGrid="0">
      <p:cViewPr varScale="1">
        <p:scale>
          <a:sx n="86" d="100"/>
          <a:sy n="86" d="100"/>
        </p:scale>
        <p:origin x="576" y="58"/>
      </p:cViewPr>
      <p:guideLst/>
    </p:cSldViewPr>
  </p:slideViewPr>
  <p:notesTextViewPr>
    <p:cViewPr>
      <p:scale>
        <a:sx n="1" d="1"/>
        <a:sy n="1" d="1"/>
      </p:scale>
      <p:origin x="0" y="0"/>
    </p:cViewPr>
  </p:notesText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if Fane Lineback and I work at the U.S. Census Bureau. Today I’m going to talk about using a machine learning approach to analyze 2020 Census audio recordings. I would like to acknowledge my coauthors – Beth Nichols, also from the Census Bureau, and Brian </a:t>
            </a:r>
            <a:r>
              <a:rPr lang="en-US" dirty="0" err="1"/>
              <a:t>Sadacca</a:t>
            </a:r>
            <a:r>
              <a:rPr lang="en-US" dirty="0"/>
              <a:t>, the lead data scientist on this project, who works for Accenture Federal Services. </a:t>
            </a:r>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a:p>
        </p:txBody>
      </p:sp>
    </p:spTree>
    <p:extLst>
      <p:ext uri="{BB962C8B-B14F-4D97-AF65-F5344CB8AC3E}">
        <p14:creationId xmlns:p14="http://schemas.microsoft.com/office/powerpoint/2010/main" val="367058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could do any real analysis, we had to format the audio recordings, which is what you do with most any dataset, audio or otherwise. If we didn’t do this, we got unusable results when we moved to transcription, emotion recognition and topic modeling. In the end, we got the best results by making adjustments to the sound quality, increasing the volume, and splitting the calls by channel, left for the CSR, and right for the caller. Most of the analysis that follows has been done using 30 second snippets of these pre-processed calls.</a:t>
            </a:r>
          </a:p>
        </p:txBody>
      </p:sp>
      <p:sp>
        <p:nvSpPr>
          <p:cNvPr id="4" name="Slide Number Placeholder 3"/>
          <p:cNvSpPr>
            <a:spLocks noGrp="1"/>
          </p:cNvSpPr>
          <p:nvPr>
            <p:ph type="sldNum" sz="quarter" idx="5"/>
          </p:nvPr>
        </p:nvSpPr>
        <p:spPr/>
        <p:txBody>
          <a:bodyPr/>
          <a:lstStyle/>
          <a:p>
            <a:fld id="{F6A33367-C7DD-4070-8A8A-4A94FB71ED67}" type="slidenum">
              <a:rPr lang="en-US" smtClean="0"/>
              <a:t>10</a:t>
            </a:fld>
            <a:endParaRPr lang="en-US"/>
          </a:p>
        </p:txBody>
      </p:sp>
    </p:spTree>
    <p:extLst>
      <p:ext uri="{BB962C8B-B14F-4D97-AF65-F5344CB8AC3E}">
        <p14:creationId xmlns:p14="http://schemas.microsoft.com/office/powerpoint/2010/main" val="23251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data formatted, the next step was to transcribe the audio to text. </a:t>
            </a:r>
          </a:p>
        </p:txBody>
      </p:sp>
      <p:sp>
        <p:nvSpPr>
          <p:cNvPr id="4" name="Slide Number Placeholder 3"/>
          <p:cNvSpPr>
            <a:spLocks noGrp="1"/>
          </p:cNvSpPr>
          <p:nvPr>
            <p:ph type="sldNum" sz="quarter" idx="5"/>
          </p:nvPr>
        </p:nvSpPr>
        <p:spPr/>
        <p:txBody>
          <a:bodyPr/>
          <a:lstStyle/>
          <a:p>
            <a:fld id="{F6A33367-C7DD-4070-8A8A-4A94FB71ED67}" type="slidenum">
              <a:rPr lang="en-US" smtClean="0"/>
              <a:t>11</a:t>
            </a:fld>
            <a:endParaRPr lang="en-US"/>
          </a:p>
        </p:txBody>
      </p:sp>
    </p:spTree>
    <p:extLst>
      <p:ext uri="{BB962C8B-B14F-4D97-AF65-F5344CB8AC3E}">
        <p14:creationId xmlns:p14="http://schemas.microsoft.com/office/powerpoint/2010/main" val="39150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tested a number of machine learning models for transcribing audio to text. I think it’s helpful to see an example of what one of the transcripts might look like. This is just a snippet from the CSR’s script and the “hard words and phrases” from this snippet are in blue and red. By hard words and phrases, we mean that for most software they are uncommon in the data the software was trained on, making them less likely to be transcribed correctly.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started by manually transcribing the file. (Note that the manual transcriptions were the gold standard to which the model output was compared.) As we would expect, the manual transcript is very clean: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you have reached the twenty-twenty Census questionnaire assistance line, may name is John do I have your permission to continue recording this call for quality assurance purposes? Thank you, how may I help you?”</a:t>
            </a:r>
          </a:p>
          <a:p>
            <a:endParaRPr lang="en-US" dirty="0"/>
          </a:p>
          <a:p>
            <a:r>
              <a:rPr lang="en-US" dirty="0"/>
              <a:t>Then we have output from one of the models we tested. In this case, Census questionnaire assistance line was transcribed incorrectly as “Census question in your assistance line.” </a:t>
            </a:r>
          </a:p>
          <a:p>
            <a:endParaRPr lang="en-US" dirty="0"/>
          </a:p>
          <a:p>
            <a:r>
              <a:rPr lang="en-US" dirty="0"/>
              <a:t>Then we have output from another model. In this example, Census questionnaire assistance line was transcribed as “sent this question the assistants I.” Based on this this, we might say that the last model is less promising.</a:t>
            </a:r>
          </a:p>
        </p:txBody>
      </p:sp>
      <p:sp>
        <p:nvSpPr>
          <p:cNvPr id="4" name="Slide Number Placeholder 3"/>
          <p:cNvSpPr>
            <a:spLocks noGrp="1"/>
          </p:cNvSpPr>
          <p:nvPr>
            <p:ph type="sldNum" sz="quarter" idx="5"/>
          </p:nvPr>
        </p:nvSpPr>
        <p:spPr/>
        <p:txBody>
          <a:bodyPr/>
          <a:lstStyle/>
          <a:p>
            <a:fld id="{F6A33367-C7DD-4070-8A8A-4A94FB71ED67}" type="slidenum">
              <a:rPr lang="en-US" smtClean="0"/>
              <a:t>12</a:t>
            </a:fld>
            <a:endParaRPr lang="en-US"/>
          </a:p>
        </p:txBody>
      </p:sp>
    </p:spTree>
    <p:extLst>
      <p:ext uri="{BB962C8B-B14F-4D97-AF65-F5344CB8AC3E}">
        <p14:creationId xmlns:p14="http://schemas.microsoft.com/office/powerpoint/2010/main" val="130711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Font typeface="Arial" panose="020B0604020202020204" pitchFamily="34" charset="0"/>
              <a:buNone/>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Ultimately, the model with the lowest error rate across hundreds of calls is the one we will want to use in production. Here are the results comparing the median error rate for 4 potential models on both “clean” audio and CQA audio. The clean audio here came from pre-recorded books-on-tape. It’s important to compare the CQA audio with clean audio to get a sense of the “best” error rate by model. </a:t>
            </a:r>
            <a:r>
              <a:rPr lang="en-US" sz="1200" dirty="0">
                <a:solidFill>
                  <a:srgbClr val="000000"/>
                </a:solidFill>
                <a:latin typeface="Calibri" panose="020F0502020204030204" pitchFamily="34" charset="0"/>
              </a:rPr>
              <a:t>Note that call-center audio is more difficult to transcribe than many other types of audio: error rates on CQA audio are anywhere from 2-5 times</a:t>
            </a:r>
            <a:r>
              <a:rPr lang="en-US" dirty="0">
                <a:solidFill>
                  <a:srgbClr val="000000"/>
                </a:solidFill>
                <a:latin typeface="Calibri" panose="020F0502020204030204" pitchFamily="34" charset="0"/>
              </a:rPr>
              <a:t> higher than on ‘clean’ audio. You can imagine you have people talking over one another, accents, differences in volume, so on and so forth.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Looking at the graph, the clean audio transcription error rates by model are in black, and the CQA error rates are in blue. </a:t>
            </a:r>
            <a:endParaRPr lang="en-US" dirty="0">
              <a:solidFill>
                <a:srgbClr val="000000"/>
              </a:solidFill>
              <a:latin typeface="Calibri" panose="020F0502020204030204" pitchFamily="34" charset="0"/>
            </a:endParaRPr>
          </a:p>
          <a:p>
            <a:pPr marL="0" indent="0" algn="l" fontAlgn="base">
              <a:buFont typeface="Arial" panose="020B0604020202020204" pitchFamily="34" charset="0"/>
              <a:buNone/>
            </a:pPr>
            <a:endParaRPr lang="en-US" dirty="0">
              <a:solidFill>
                <a:srgbClr val="000000"/>
              </a:solidFill>
              <a:latin typeface="Calibri" panose="020F0502020204030204" pitchFamily="34" charset="0"/>
            </a:endParaRPr>
          </a:p>
          <a:p>
            <a:pPr marL="0" indent="0" algn="l" fontAlgn="base">
              <a:buFont typeface="Arial" panose="020B0604020202020204" pitchFamily="34" charset="0"/>
              <a:buNone/>
            </a:pPr>
            <a:r>
              <a:rPr lang="en-US" dirty="0">
                <a:solidFill>
                  <a:srgbClr val="000000"/>
                </a:solidFill>
                <a:latin typeface="Calibri" panose="020F0502020204030204" pitchFamily="34" charset="0"/>
              </a:rPr>
              <a:t>There’s not really time to go into detail about each of the models tested, but basically the takeaway here is that </a:t>
            </a:r>
            <a:r>
              <a:rPr lang="en-US" sz="1200" dirty="0">
                <a:solidFill>
                  <a:srgbClr val="000000"/>
                </a:solidFill>
                <a:latin typeface="Calibri" panose="020F0502020204030204" pitchFamily="34" charset="0"/>
              </a:rPr>
              <a:t>newer “deep learning” models are more accurate than classic automated speech recognition models (and show less or no male/female bias).</a:t>
            </a:r>
            <a:r>
              <a:rPr lang="en-US" sz="1200" b="1" dirty="0">
                <a:solidFill>
                  <a:srgbClr val="000000"/>
                </a:solidFill>
                <a:latin typeface="Calibri" panose="020F0502020204030204" pitchFamily="34" charset="0"/>
              </a:rPr>
              <a:t> </a:t>
            </a:r>
            <a:r>
              <a:rPr lang="en-US" sz="1200" b="0" dirty="0">
                <a:solidFill>
                  <a:srgbClr val="000000"/>
                </a:solidFill>
                <a:latin typeface="Calibri" panose="020F0502020204030204" pitchFamily="34" charset="0"/>
              </a:rPr>
              <a:t>In addition, m</a:t>
            </a:r>
            <a:r>
              <a:rPr lang="en-US" sz="1200" dirty="0">
                <a:solidFill>
                  <a:srgbClr val="000000"/>
                </a:solidFill>
                <a:latin typeface="Calibri" panose="020F0502020204030204" pitchFamily="34" charset="0"/>
              </a:rPr>
              <a:t>odels </a:t>
            </a:r>
            <a:r>
              <a:rPr lang="en-US" sz="1200" i="1" dirty="0">
                <a:solidFill>
                  <a:srgbClr val="000000"/>
                </a:solidFill>
                <a:latin typeface="Calibri" panose="020F0502020204030204" pitchFamily="34" charset="0"/>
              </a:rPr>
              <a:t>trained</a:t>
            </a:r>
            <a:r>
              <a:rPr lang="en-US" sz="1200" dirty="0">
                <a:solidFill>
                  <a:srgbClr val="000000"/>
                </a:solidFill>
                <a:latin typeface="Calibri" panose="020F0502020204030204" pitchFamily="34" charset="0"/>
              </a:rPr>
              <a:t> on phone call data show better performance on CQA audio over the best models for ‘clean’ data. </a:t>
            </a:r>
          </a:p>
          <a:p>
            <a:pPr marL="0" indent="0" algn="l" fontAlgn="base">
              <a:buFont typeface="Arial" panose="020B0604020202020204" pitchFamily="34" charset="0"/>
              <a:buNone/>
            </a:pPr>
            <a:endParaRPr lang="en-US" sz="120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13</a:t>
            </a:fld>
            <a:endParaRPr lang="en-US"/>
          </a:p>
        </p:txBody>
      </p:sp>
    </p:spTree>
    <p:extLst>
      <p:ext uri="{BB962C8B-B14F-4D97-AF65-F5344CB8AC3E}">
        <p14:creationId xmlns:p14="http://schemas.microsoft.com/office/powerpoint/2010/main" val="208472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after choosing the “best” model, we transcribed hundred of thousands of calls, and continue transcribing calls to build our project library. This is the distribution of the transcribed calls by type. We’ve transcribed almost all calls labeled as “threatening,” “abusive caller,” or “complaint.” We’ve also transcribed samples of technical, general assistance, and enumeration calls. Note that only English calls are reflected here.</a:t>
            </a:r>
            <a:endParaRPr lang="en-US" dirty="0"/>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14</a:t>
            </a:fld>
            <a:endParaRPr lang="en-US"/>
          </a:p>
        </p:txBody>
      </p:sp>
    </p:spTree>
    <p:extLst>
      <p:ext uri="{BB962C8B-B14F-4D97-AF65-F5344CB8AC3E}">
        <p14:creationId xmlns:p14="http://schemas.microsoft.com/office/powerpoint/2010/main" val="330943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I’ll talk briefly about how we’re using machine learning for emotion recognition and what we’ve found so far. If you’ll recall our operational goals, emotion analysis models will be useful for flagging difficult calls, identifying features of negative calls and tracking sentiment dynamics for things like automatically alerting supervisors to threatening calls. Note that for emotion recognition, we used both the audio and the call transcripts.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15</a:t>
            </a:fld>
            <a:endParaRPr lang="en-US"/>
          </a:p>
        </p:txBody>
      </p:sp>
    </p:spTree>
    <p:extLst>
      <p:ext uri="{BB962C8B-B14F-4D97-AF65-F5344CB8AC3E}">
        <p14:creationId xmlns:p14="http://schemas.microsoft.com/office/powerpoint/2010/main" val="159805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Segoe UI" panose="020B0502040204020203" pitchFamily="34" charset="0"/>
              </a:rPr>
              <a:t>So how are we determining sentiment? Well, what we do is put text into a model and it generates scores between -1 and 1, telling us something about the potential sentiment of the call. The higher the score, the more positive the call, in theory. So, for example, when we entered “I think your survey was fantastic,” we got a very high score of almost 1. In fact, assuming the caller wasn’t being sarcastic, this makes perfect sense. And when we entered the text “I’d like to receive a paper form,” we get a combined score closer to 0, suggesting a more neutral statement, which also makes sense. And, lastly, for “My browser froze when entering my data,” the score was close to negative 1, which likely reflects the sentiment of such a statement.</a:t>
            </a:r>
            <a:endParaRPr lang="en-US" dirty="0">
              <a:solidFill>
                <a:srgbClr val="FFFFFF"/>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16</a:t>
            </a:fld>
            <a:endParaRPr lang="en-US"/>
          </a:p>
        </p:txBody>
      </p:sp>
    </p:spTree>
    <p:extLst>
      <p:ext uri="{BB962C8B-B14F-4D97-AF65-F5344CB8AC3E}">
        <p14:creationId xmlns:p14="http://schemas.microsoft.com/office/powerpoint/2010/main" val="977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what happened when we plotted a subset of model-generated scores from 3,000 transcripts from two sentiment models to distinguish CSR-labeled abusive calls from CSR-labeled enumeration calls. (Note that CSRs recorded a call disposition after every call.) Here each transcript is represented by a dot, with the color identifying if it was labeled by the CSR as an enumeration (blue or green) or an abusive call (red). The x and y axes represent the model generated scores, with right and up being higher numbers and more positive, and down and left being lower numbers and more negative. The histograms over the x and y axis show the distribution of scores for each of the models across transcripts. It looks like – while there is some overlap - abusive calls, again the red dots, seem to be identified as more negative (left/down) by both models. Ultimately, we found that combining the output of multiple models yielded the most accurate predictions at 82%.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Interestingly, we found that these models are also quite useful for identifying mislabeled calls. Many of the blue/green dots in the lower right are quite negative (and actually are not enumerations!), and many of the calls in the upper right labeled as abusive are actually neutral (and often technical support/tech issues). So the accuracy of the models is likely higher than 82%. </a:t>
            </a:r>
          </a:p>
        </p:txBody>
      </p:sp>
      <p:sp>
        <p:nvSpPr>
          <p:cNvPr id="4" name="Slide Number Placeholder 3"/>
          <p:cNvSpPr>
            <a:spLocks noGrp="1"/>
          </p:cNvSpPr>
          <p:nvPr>
            <p:ph type="sldNum" sz="quarter" idx="5"/>
          </p:nvPr>
        </p:nvSpPr>
        <p:spPr/>
        <p:txBody>
          <a:bodyPr/>
          <a:lstStyle/>
          <a:p>
            <a:fld id="{F6A33367-C7DD-4070-8A8A-4A94FB71ED67}" type="slidenum">
              <a:rPr lang="en-US" smtClean="0"/>
              <a:t>17</a:t>
            </a:fld>
            <a:endParaRPr lang="en-US"/>
          </a:p>
        </p:txBody>
      </p:sp>
    </p:spTree>
    <p:extLst>
      <p:ext uri="{BB962C8B-B14F-4D97-AF65-F5344CB8AC3E}">
        <p14:creationId xmlns:p14="http://schemas.microsoft.com/office/powerpoint/2010/main" val="216315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finally I’ll talk about how we used machine learning methods to group and label calls. If you’ll recall our operational goals, topic analysis models will be useful as we explore labeling call dispositions, searching frequently asked questions, and identifying new frequently asked questions for operational goals such as reducing the manual effort of labeling calls. </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18</a:t>
            </a:fld>
            <a:endParaRPr lang="en-US"/>
          </a:p>
        </p:txBody>
      </p:sp>
    </p:spTree>
    <p:extLst>
      <p:ext uri="{BB962C8B-B14F-4D97-AF65-F5344CB8AC3E}">
        <p14:creationId xmlns:p14="http://schemas.microsoft.com/office/powerpoint/2010/main" val="76470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three examples of possible call topics. </a:t>
            </a:r>
          </a:p>
          <a:p>
            <a:endParaRPr lang="en-US" sz="1200" dirty="0"/>
          </a:p>
          <a:p>
            <a:r>
              <a:rPr lang="en-US" sz="1200" dirty="0"/>
              <a:t>Example 1 is “What will happen if I refuse to complete the Census?” </a:t>
            </a:r>
          </a:p>
          <a:p>
            <a:endParaRPr lang="en-US" sz="1200" dirty="0"/>
          </a:p>
          <a:p>
            <a:r>
              <a:rPr lang="en-US" sz="1200" dirty="0"/>
              <a:t>Example 2 is “I’d like to receive a paper form.”</a:t>
            </a:r>
          </a:p>
          <a:p>
            <a:endParaRPr lang="en-US" sz="1200" dirty="0"/>
          </a:p>
          <a:p>
            <a:r>
              <a:rPr lang="en-US" sz="1200" dirty="0"/>
              <a:t>Example 3 is “My browser froze when entering my data.”</a:t>
            </a:r>
          </a:p>
          <a:p>
            <a:endParaRPr lang="en-US" sz="1200" dirty="0"/>
          </a:p>
          <a:p>
            <a:r>
              <a:rPr lang="en-US" sz="1200" dirty="0"/>
              <a:t>In fact, as you might expect all of these – concerns with responding to the Census, requests for a paper form, and technical issues – were relatively common among real calls. With enough transcripts, we’ve been able to run topic models for identifying the similarity among transcripts/call topics.</a:t>
            </a: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19</a:t>
            </a:fld>
            <a:endParaRPr lang="en-US"/>
          </a:p>
        </p:txBody>
      </p:sp>
    </p:spTree>
    <p:extLst>
      <p:ext uri="{BB962C8B-B14F-4D97-AF65-F5344CB8AC3E}">
        <p14:creationId xmlns:p14="http://schemas.microsoft.com/office/powerpoint/2010/main" val="237203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with some background information on the 2020 Census and the related Census Questionnaire Assistance operation. Then I’ll talk about project objectives and the methodological approach. Following this, I will share some preliminary findings and conclude with some next steps.</a:t>
            </a:r>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a:p>
        </p:txBody>
      </p:sp>
    </p:spTree>
    <p:extLst>
      <p:ext uri="{BB962C8B-B14F-4D97-AF65-F5344CB8AC3E}">
        <p14:creationId xmlns:p14="http://schemas.microsoft.com/office/powerpoint/2010/main" val="244919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dirty="0">
                <a:solidFill>
                  <a:srgbClr val="000000"/>
                </a:solidFill>
                <a:latin typeface="Calibri" panose="020F0502020204030204" pitchFamily="34" charset="0"/>
              </a:rPr>
              <a:t>So here’s what we’re actually seeing from our topic modeling. This is output from one model tested on approximately 13,000 general and technical assistance transcripts on the </a:t>
            </a:r>
            <a:r>
              <a:rPr lang="en-US" sz="1200" b="0" i="1" u="none" dirty="0">
                <a:solidFill>
                  <a:srgbClr val="000000"/>
                </a:solidFill>
                <a:latin typeface="Calibri" panose="020F0502020204030204" pitchFamily="34" charset="0"/>
              </a:rPr>
              <a:t>caller</a:t>
            </a:r>
            <a:r>
              <a:rPr lang="en-US" sz="1200" b="0" u="none" dirty="0">
                <a:solidFill>
                  <a:srgbClr val="000000"/>
                </a:solidFill>
                <a:latin typeface="Calibri" panose="020F0502020204030204" pitchFamily="34" charset="0"/>
              </a:rPr>
              <a:t> channel (35,000 in total). First, we grouped similar calls, then we looked for similar topics. For example, towards the bottom of the plot, we saw groupings of topics around residency and then some subgroupings: Canadian, citizen in one box; Florida, winter in another box, and address, residence in another. And to the right, there are topics that appear associated with the race and Hispanic origin questions: white, race, origin, German, American, and Irish. We’ve found that newer ‘deep learning’ language models better group similar calls together for both large topics (e.g., technical assistance and residency questions) and more specific sub-topics. </a:t>
            </a: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20</a:t>
            </a:fld>
            <a:endParaRPr lang="en-US"/>
          </a:p>
        </p:txBody>
      </p:sp>
    </p:spTree>
    <p:extLst>
      <p:ext uri="{BB962C8B-B14F-4D97-AF65-F5344CB8AC3E}">
        <p14:creationId xmlns:p14="http://schemas.microsoft.com/office/powerpoint/2010/main" val="2475793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So I’ll conclude with some next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We’d like to improve call labels, which will require additional manual labeling of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We’d like to speed things up – specifically, we’d like to speed up pre-processing and transcription. This will be important down the road if we plan to implement this in production.</a:t>
            </a:r>
            <a:endParaRPr lang="en-US" sz="120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0000"/>
                </a:solidFill>
                <a:effectLst/>
              </a:rPr>
              <a:t>Finally, we’d like to evaluate the pipeline for non-English languages. This includes testing transcription and emotion recognition on non-English languages. It also includes testing methods for multi-language topic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0000"/>
                </a:solidFill>
                <a:effectLst/>
              </a:rPr>
              <a:t>That’s all I have. For more on machine learning in general, please consider attending Session 7B, where Brian </a:t>
            </a:r>
            <a:r>
              <a:rPr lang="en-US" sz="1200" i="0" dirty="0" err="1">
                <a:solidFill>
                  <a:srgbClr val="000000"/>
                </a:solidFill>
                <a:effectLst/>
              </a:rPr>
              <a:t>Sadacca</a:t>
            </a:r>
            <a:r>
              <a:rPr lang="en-US" sz="1200" i="0" dirty="0">
                <a:solidFill>
                  <a:srgbClr val="000000"/>
                </a:solidFill>
                <a:effectLst/>
              </a:rPr>
              <a:t> our co-author will be giving an overview of Machine Learning for Survey Analysis. </a:t>
            </a: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21</a:t>
            </a:fld>
            <a:endParaRPr lang="en-US"/>
          </a:p>
        </p:txBody>
      </p:sp>
    </p:spTree>
    <p:extLst>
      <p:ext uri="{BB962C8B-B14F-4D97-AF65-F5344CB8AC3E}">
        <p14:creationId xmlns:p14="http://schemas.microsoft.com/office/powerpoint/2010/main" val="32752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March 2020, households across the country were invited to participate in the 2020 Census. The Census consisted of a short questionnaire asking household size and a handful of demographic questions about household members. It was conducted primarily online using an internet self-response instrument, or ISR, which was available in 13 languages. Other modes of data collection included mail, in-person, and phone. For help with the Census or to report over the phone, respondents interfaced with the Census Questionnaire Assistance, or CQA, operation, which is the focus of this talk.</a:t>
            </a:r>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a:p>
        </p:txBody>
      </p:sp>
    </p:spTree>
    <p:extLst>
      <p:ext uri="{BB962C8B-B14F-4D97-AF65-F5344CB8AC3E}">
        <p14:creationId xmlns:p14="http://schemas.microsoft.com/office/powerpoint/2010/main" val="201934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 little more about the CQA process. The majority of CQA calls were handled by an Interactive Voice Response (IVR) system that provided broadcast messaging with time-relevant information aligned with 2020 Census milestones. The IVR also included a self-service portion where answers to frequently asked questions (FAQs) could be found by navigating menus.</a:t>
            </a:r>
            <a:r>
              <a:rPr lang="en-US" sz="1800" dirty="0">
                <a:effectLst/>
                <a:latin typeface="+mn-lt"/>
                <a:ea typeface="+mn-ea"/>
              </a:rPr>
              <a:t> </a:t>
            </a:r>
            <a:r>
              <a:rPr lang="en-US" sz="1800" dirty="0">
                <a:effectLst/>
                <a:latin typeface="Times New Roman" panose="02020603050405020304" pitchFamily="18" charset="0"/>
                <a:ea typeface="Times New Roman" panose="02020603050405020304" pitchFamily="18" charset="0"/>
              </a:rPr>
              <a:t>If callers had additional questions not addressed within the IVR, they could request to speak to a customer service representative, or CSR, to get further information or, as mentioned, to complete the census questionnaire over the phone. These callers whose questions were not resolved in the IVR were routed to one of 11 call centers and one of roughly 7,300 CSRs. With callers’ permission, the calls were recorded, which resulted in about 5.7 million audio recordings of interactions between callers and CSRs. As seen in the table, the vast majority, about 5.5 million, or 98%, of these calls were in English and Spanish. The remaining 61,000 calls were conducted in a language other than English or Spanish.</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283906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well over a year now, we have been prepping and analyzing the CQA audio recordings with the long-term objective of using the CQA data to develop models for enhancing the overall call experience for callers and CSRs. Specifically, we want to add more automation and real-time decision making. Today’s objective in these 15 minutes is to summarize our progress to date.</a:t>
            </a:r>
            <a:endParaRPr lang="en-US" sz="1800" dirty="0"/>
          </a:p>
        </p:txBody>
      </p:sp>
      <p:sp>
        <p:nvSpPr>
          <p:cNvPr id="4" name="Slide Number Placeholder 3"/>
          <p:cNvSpPr>
            <a:spLocks noGrp="1"/>
          </p:cNvSpPr>
          <p:nvPr>
            <p:ph type="sldNum" sz="quarter" idx="5"/>
          </p:nvPr>
        </p:nvSpPr>
        <p:spPr/>
        <p:txBody>
          <a:bodyPr/>
          <a:lstStyle/>
          <a:p>
            <a:fld id="{F6A33367-C7DD-4070-8A8A-4A94FB71ED67}" type="slidenum">
              <a:rPr lang="en-US" smtClean="0"/>
              <a:t>5</a:t>
            </a:fld>
            <a:endParaRPr lang="en-US"/>
          </a:p>
        </p:txBody>
      </p:sp>
    </p:spTree>
    <p:extLst>
      <p:ext uri="{BB962C8B-B14F-4D97-AF65-F5344CB8AC3E}">
        <p14:creationId xmlns:p14="http://schemas.microsoft.com/office/powerpoint/2010/main" val="195562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we tie the larger objective of enhancing the overall call experience back to the CQA operation? Well, we’ve identified the following goals which can further be subdivided into two areas - those having to do with call sentiment and those having to do with call topic, with some overlap.</a:t>
            </a:r>
          </a:p>
          <a:p>
            <a:endParaRPr lang="en-US" dirty="0"/>
          </a:p>
          <a:p>
            <a:r>
              <a:rPr lang="en-US" dirty="0"/>
              <a:t>Notice that the first three bullets here have a lot to do with tone of the call. We’d like to be able to flag difficult calls, identify features of negative calls, and track sentiment dynamics. One can imagine that this information could be used, for instance, to alert a supervisor to an escalating situation. It also could be used, for instance, to reward CSRs for successfully handling negative calls. </a:t>
            </a:r>
          </a:p>
          <a:p>
            <a:endParaRPr lang="en-US" dirty="0"/>
          </a:p>
          <a:p>
            <a:r>
              <a:rPr lang="en-US" dirty="0"/>
              <a:t>On the other hand, these next three bullets have more to do with the call topic. We’d like to automatically label call dispositions, increase automation of the FAQ search, and identify in near real time new FAQs. These serve several purposes such as speeding up calls and more quickly identifying emerging issues with the Census or the CQA operation itself. </a:t>
            </a:r>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218239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Arial Unicode MS" panose="020B0604020202020204" pitchFamily="34" charset="-128"/>
                <a:cs typeface="Times New Roman" panose="02020603050405020304" pitchFamily="18" charset="0"/>
              </a:rPr>
              <a:t>At a high level how are we approaching this? Before we could do anything else, we had to format the audio, which I’ll briefly talk about. Once we did this, we used natural language processing and other machine learning models to transcribe the data. So far, this has been the most difficult aspect of this project. But we needed good transcripts, because this makes the data easier to analyze and our results more trustworthy. With reasonable transcripts, we started working on the other components: emotion recognition modelling and topic modelling. Emotion recognition is as it sounds, identifying callers’ sentiment, and topic modelling, as you might think, is the process of identifying common structures or themes among calls. With reasonable emotion and topic models, we’re able to uncover patterns and outliers, and summarize content and sentiment. </a:t>
            </a: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37503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display may do a better job of showing how this all fits together. We refer to this as our pipeline. So first we’ve got the raw audio which goes through some pre-processing such as normalizing volume. Then there’s the transcription of the audio to text. Then using both the pre-processed audio and the transcripts we identify the sentiment of the call, and using just the transcripts, we identify and group similar calls. Finally, we identify topics among the groups of similar calls. And I will briefly go through each step of this pipeline.</a:t>
            </a:r>
          </a:p>
        </p:txBody>
      </p:sp>
      <p:sp>
        <p:nvSpPr>
          <p:cNvPr id="4" name="Slide Number Placeholder 3"/>
          <p:cNvSpPr>
            <a:spLocks noGrp="1"/>
          </p:cNvSpPr>
          <p:nvPr>
            <p:ph type="sldNum" sz="quarter" idx="5"/>
          </p:nvPr>
        </p:nvSpPr>
        <p:spPr/>
        <p:txBody>
          <a:bodyPr/>
          <a:lstStyle/>
          <a:p>
            <a:fld id="{F6A33367-C7DD-4070-8A8A-4A94FB71ED67}" type="slidenum">
              <a:rPr lang="en-US" smtClean="0"/>
              <a:t>8</a:t>
            </a:fld>
            <a:endParaRPr lang="en-US"/>
          </a:p>
        </p:txBody>
      </p:sp>
    </p:spTree>
    <p:extLst>
      <p:ext uri="{BB962C8B-B14F-4D97-AF65-F5344CB8AC3E}">
        <p14:creationId xmlns:p14="http://schemas.microsoft.com/office/powerpoint/2010/main" val="200058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pre-processing. Before we could apply any machine learning methods, there were some pre-processing steps required of the raw audio.</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9</a:t>
            </a:fld>
            <a:endParaRPr lang="en-US"/>
          </a:p>
        </p:txBody>
      </p:sp>
    </p:spTree>
    <p:extLst>
      <p:ext uri="{BB962C8B-B14F-4D97-AF65-F5344CB8AC3E}">
        <p14:creationId xmlns:p14="http://schemas.microsoft.com/office/powerpoint/2010/main" val="280668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6930-AD2A-4256-8872-05548080EF93}"/>
              </a:ext>
            </a:extLst>
          </p:cNvPr>
          <p:cNvSpPr>
            <a:spLocks noGrp="1"/>
          </p:cNvSpPr>
          <p:nvPr>
            <p:ph type="ctrTitle"/>
          </p:nvPr>
        </p:nvSpPr>
        <p:spPr/>
        <p:txBody>
          <a:bodyPr>
            <a:normAutofit fontScale="90000"/>
          </a:bodyPr>
          <a:lstStyle/>
          <a:p>
            <a:br>
              <a:rPr lang="en-US" sz="4000" b="1" dirty="0">
                <a:effectLst/>
                <a:latin typeface="Calibri" panose="020F0502020204030204" pitchFamily="34" charset="0"/>
                <a:ea typeface="Calibri" panose="020F0502020204030204" pitchFamily="34" charset="0"/>
                <a:cs typeface="Times New Roman" panose="02020603050405020304" pitchFamily="18" charset="0"/>
              </a:rPr>
            </a:br>
            <a:br>
              <a:rPr lang="en-US" sz="4000" b="1" dirty="0">
                <a:effectLst/>
                <a:ea typeface="Calibri" panose="020F0502020204030204" pitchFamily="34" charset="0"/>
                <a:cs typeface="Times New Roman" panose="02020603050405020304" pitchFamily="18" charset="0"/>
              </a:rPr>
            </a:br>
            <a:br>
              <a:rPr lang="en-US" sz="4000" b="1" dirty="0">
                <a:effectLst/>
                <a:ea typeface="Calibri" panose="020F0502020204030204" pitchFamily="34" charset="0"/>
                <a:cs typeface="Times New Roman" panose="02020603050405020304" pitchFamily="18" charset="0"/>
              </a:rPr>
            </a:br>
            <a:r>
              <a:rPr lang="en-US" sz="4000" b="1" dirty="0">
                <a:effectLst/>
                <a:ea typeface="Calibri" panose="020F0502020204030204" pitchFamily="34" charset="0"/>
                <a:cs typeface="Times New Roman" panose="02020603050405020304" pitchFamily="18" charset="0"/>
              </a:rPr>
              <a:t>Analyzing 2020 Census Audio Recordings: </a:t>
            </a:r>
            <a:br>
              <a:rPr lang="en-US" sz="4000" b="1" dirty="0">
                <a:effectLst/>
                <a:ea typeface="Calibri" panose="020F0502020204030204" pitchFamily="34" charset="0"/>
                <a:cs typeface="Times New Roman" panose="02020603050405020304" pitchFamily="18" charset="0"/>
              </a:rPr>
            </a:br>
            <a:r>
              <a:rPr lang="en-US" sz="4000" b="1" dirty="0">
                <a:effectLst/>
                <a:ea typeface="Calibri" panose="020F0502020204030204" pitchFamily="34" charset="0"/>
                <a:cs typeface="Times New Roman" panose="02020603050405020304" pitchFamily="18" charset="0"/>
              </a:rPr>
              <a:t>A machine learning approach</a:t>
            </a:r>
            <a:br>
              <a:rPr lang="en-US" sz="4000" b="1" dirty="0">
                <a:effectLst/>
                <a:ea typeface="Calibri" panose="020F0502020204030204" pitchFamily="34" charset="0"/>
                <a:cs typeface="Times New Roman" panose="02020603050405020304" pitchFamily="18" charset="0"/>
              </a:rPr>
            </a:br>
            <a:endParaRPr lang="en-US" sz="4000" dirty="0"/>
          </a:p>
        </p:txBody>
      </p:sp>
      <p:sp>
        <p:nvSpPr>
          <p:cNvPr id="3" name="Subtitle 2">
            <a:extLst>
              <a:ext uri="{FF2B5EF4-FFF2-40B4-BE49-F238E27FC236}">
                <a16:creationId xmlns:a16="http://schemas.microsoft.com/office/drawing/2014/main" id="{F9219BDF-4041-43F5-A875-8A1EE6D23070}"/>
              </a:ext>
            </a:extLst>
          </p:cNvPr>
          <p:cNvSpPr>
            <a:spLocks noGrp="1"/>
          </p:cNvSpPr>
          <p:nvPr>
            <p:ph type="subTitle" idx="1"/>
          </p:nvPr>
        </p:nvSpPr>
        <p:spPr>
          <a:xfrm>
            <a:off x="1524000" y="3277394"/>
            <a:ext cx="9144000" cy="1655762"/>
          </a:xfrm>
        </p:spPr>
        <p:txBody>
          <a:bodyPr>
            <a:normAutofit fontScale="25000" lnSpcReduction="20000"/>
          </a:bodyPr>
          <a:lstStyle/>
          <a:p>
            <a:pPr marL="0" indent="0" algn="ctr">
              <a:buNone/>
            </a:pPr>
            <a:endParaRPr lang="en-US" sz="9600" dirty="0"/>
          </a:p>
          <a:p>
            <a:pPr marL="0" indent="0" algn="ctr">
              <a:spcBef>
                <a:spcPts val="0"/>
              </a:spcBef>
              <a:buNone/>
            </a:pPr>
            <a:r>
              <a:rPr lang="en-US" sz="9600" dirty="0"/>
              <a:t>Joanna Fane Lineback and Elizabeth Nichols</a:t>
            </a:r>
          </a:p>
          <a:p>
            <a:pPr marL="0" indent="0" algn="ctr">
              <a:spcBef>
                <a:spcPts val="0"/>
              </a:spcBef>
              <a:buNone/>
            </a:pPr>
            <a:r>
              <a:rPr lang="en-US" sz="9600" dirty="0"/>
              <a:t>U.S. Census Bureau</a:t>
            </a:r>
          </a:p>
          <a:p>
            <a:pPr marL="0" indent="0" algn="ctr">
              <a:spcBef>
                <a:spcPts val="0"/>
              </a:spcBef>
              <a:buNone/>
            </a:pPr>
            <a:endParaRPr lang="en-US" sz="9600" dirty="0"/>
          </a:p>
          <a:p>
            <a:pPr>
              <a:spcBef>
                <a:spcPts val="0"/>
              </a:spcBef>
            </a:pPr>
            <a:r>
              <a:rPr lang="en-US" sz="9600" dirty="0"/>
              <a:t>Brian F. </a:t>
            </a:r>
            <a:r>
              <a:rPr lang="en-US" sz="9600" dirty="0" err="1"/>
              <a:t>Sadacca</a:t>
            </a:r>
            <a:endParaRPr lang="en-US" sz="9600" dirty="0"/>
          </a:p>
          <a:p>
            <a:pPr marL="0" indent="0" algn="ctr">
              <a:spcBef>
                <a:spcPts val="0"/>
              </a:spcBef>
              <a:buNone/>
            </a:pPr>
            <a:r>
              <a:rPr lang="en-US" sz="9600" dirty="0"/>
              <a:t>Accenture Federal Services</a:t>
            </a:r>
          </a:p>
          <a:p>
            <a:pPr marL="0" indent="0" algn="ctr">
              <a:spcBef>
                <a:spcPts val="0"/>
              </a:spcBef>
              <a:buNone/>
            </a:pPr>
            <a:endParaRPr lang="en-US" sz="6400" dirty="0"/>
          </a:p>
          <a:p>
            <a:pPr marL="0" indent="0" algn="ctr">
              <a:spcBef>
                <a:spcPts val="0"/>
              </a:spcBef>
              <a:buNone/>
            </a:pPr>
            <a:endParaRPr lang="en-US" sz="6400" dirty="0"/>
          </a:p>
          <a:p>
            <a:pPr marL="0" indent="0" algn="ctr">
              <a:spcBef>
                <a:spcPts val="0"/>
              </a:spcBef>
              <a:buNone/>
            </a:pPr>
            <a:endParaRPr lang="en-US" sz="7200" dirty="0"/>
          </a:p>
          <a:p>
            <a:pPr marL="0" indent="0" algn="ctr">
              <a:spcBef>
                <a:spcPts val="0"/>
              </a:spcBef>
              <a:buNone/>
            </a:pPr>
            <a:r>
              <a:rPr lang="en-US" sz="7200" dirty="0"/>
              <a:t>Federal Computer Assisted Survey Information Collection (</a:t>
            </a:r>
            <a:r>
              <a:rPr lang="en-US" sz="7200" dirty="0" err="1"/>
              <a:t>FedCASIC</a:t>
            </a:r>
            <a:r>
              <a:rPr lang="en-US" sz="7200" dirty="0"/>
              <a:t>) Workshop</a:t>
            </a:r>
          </a:p>
          <a:p>
            <a:pPr marL="0" indent="0" algn="ctr">
              <a:spcBef>
                <a:spcPts val="0"/>
              </a:spcBef>
              <a:buNone/>
            </a:pPr>
            <a:r>
              <a:rPr lang="en-US" sz="7200" dirty="0"/>
              <a:t>April 5-6, 2022</a:t>
            </a:r>
          </a:p>
          <a:p>
            <a:pPr marL="0" indent="0" algn="ctr">
              <a:spcBef>
                <a:spcPts val="0"/>
              </a:spcBef>
              <a:buNone/>
            </a:pPr>
            <a:endParaRPr lang="en-US" sz="6400" i="1" dirty="0"/>
          </a:p>
          <a:p>
            <a:pPr marL="0" indent="0" algn="ctr">
              <a:spcBef>
                <a:spcPts val="0"/>
              </a:spcBef>
              <a:buNone/>
            </a:pPr>
            <a:endParaRPr lang="en-US" sz="6400" i="1" dirty="0"/>
          </a:p>
          <a:p>
            <a:pPr>
              <a:spcBef>
                <a:spcPts val="0"/>
              </a:spcBef>
            </a:pPr>
            <a:r>
              <a:rPr lang="en-US" altLang="en-US" sz="5600" i="1" dirty="0">
                <a:cs typeface="Arial" panose="020B0604020202020204" pitchFamily="34" charset="0"/>
              </a:rPr>
              <a:t>The views expressed are those of the authors and not necessarily those of the U.S. Census Bureau.</a:t>
            </a:r>
          </a:p>
          <a:p>
            <a:pPr>
              <a:spcBef>
                <a:spcPts val="0"/>
              </a:spcBef>
            </a:pPr>
            <a:r>
              <a:rPr lang="en-US" sz="5600" b="0" i="1" dirty="0">
                <a:solidFill>
                  <a:srgbClr val="000000"/>
                </a:solidFill>
                <a:effectLst/>
                <a:latin typeface="Calibri" panose="020F0502020204030204" pitchFamily="34" charset="0"/>
              </a:rPr>
              <a:t>CBDRB-FY22-CBSM002-020</a:t>
            </a:r>
            <a:endParaRPr lang="en-US" sz="5600" i="1" dirty="0"/>
          </a:p>
        </p:txBody>
      </p:sp>
      <p:sp>
        <p:nvSpPr>
          <p:cNvPr id="4" name="Slide Number Placeholder 3">
            <a:extLst>
              <a:ext uri="{FF2B5EF4-FFF2-40B4-BE49-F238E27FC236}">
                <a16:creationId xmlns:a16="http://schemas.microsoft.com/office/drawing/2014/main" id="{B564274C-4F2D-4BCE-9CFE-479BC8DFD6E2}"/>
              </a:ext>
            </a:extLst>
          </p:cNvPr>
          <p:cNvSpPr>
            <a:spLocks noGrp="1"/>
          </p:cNvSpPr>
          <p:nvPr>
            <p:ph type="sldNum" sz="quarter" idx="12"/>
          </p:nvPr>
        </p:nvSpPr>
        <p:spPr/>
        <p:txBody>
          <a:bodyPr/>
          <a:lstStyle/>
          <a:p>
            <a:fld id="{FC63ECC8-719A-498E-B101-491B6A35558E}" type="slidenum">
              <a:rPr lang="en-US" smtClean="0"/>
              <a:t>1</a:t>
            </a:fld>
            <a:endParaRPr lang="en-US"/>
          </a:p>
        </p:txBody>
      </p:sp>
    </p:spTree>
    <p:extLst>
      <p:ext uri="{BB962C8B-B14F-4D97-AF65-F5344CB8AC3E}">
        <p14:creationId xmlns:p14="http://schemas.microsoft.com/office/powerpoint/2010/main" val="581586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223E-D696-4983-8E15-657E202FF480}"/>
              </a:ext>
            </a:extLst>
          </p:cNvPr>
          <p:cNvSpPr>
            <a:spLocks noGrp="1"/>
          </p:cNvSpPr>
          <p:nvPr>
            <p:ph type="title"/>
          </p:nvPr>
        </p:nvSpPr>
        <p:spPr/>
        <p:txBody>
          <a:bodyPr/>
          <a:lstStyle/>
          <a:p>
            <a:pPr algn="ctr"/>
            <a:r>
              <a:rPr lang="en-US" b="1" dirty="0"/>
              <a:t>Preparing audio</a:t>
            </a:r>
          </a:p>
        </p:txBody>
      </p:sp>
      <p:sp>
        <p:nvSpPr>
          <p:cNvPr id="3" name="Content Placeholder 2">
            <a:extLst>
              <a:ext uri="{FF2B5EF4-FFF2-40B4-BE49-F238E27FC236}">
                <a16:creationId xmlns:a16="http://schemas.microsoft.com/office/drawing/2014/main" id="{804ACFA7-552B-4078-8986-06DA87E5432C}"/>
              </a:ext>
            </a:extLst>
          </p:cNvPr>
          <p:cNvSpPr>
            <a:spLocks noGrp="1"/>
          </p:cNvSpPr>
          <p:nvPr>
            <p:ph idx="1"/>
          </p:nvPr>
        </p:nvSpPr>
        <p:spPr/>
        <p:txBody>
          <a:bodyPr/>
          <a:lstStyle/>
          <a:p>
            <a:r>
              <a:rPr lang="en-US" dirty="0"/>
              <a:t>Improve the sound quality</a:t>
            </a:r>
          </a:p>
          <a:p>
            <a:r>
              <a:rPr lang="en-US" dirty="0"/>
              <a:t>Adjust the volume</a:t>
            </a:r>
          </a:p>
          <a:p>
            <a:r>
              <a:rPr lang="en-US" dirty="0"/>
              <a:t>Split left (CSR) and right (caller) channels</a:t>
            </a:r>
          </a:p>
        </p:txBody>
      </p:sp>
      <p:sp>
        <p:nvSpPr>
          <p:cNvPr id="4" name="Slide Number Placeholder 3">
            <a:extLst>
              <a:ext uri="{FF2B5EF4-FFF2-40B4-BE49-F238E27FC236}">
                <a16:creationId xmlns:a16="http://schemas.microsoft.com/office/drawing/2014/main" id="{EF3DBB41-AC88-423E-8183-FEEB96F6BFC6}"/>
              </a:ext>
            </a:extLst>
          </p:cNvPr>
          <p:cNvSpPr>
            <a:spLocks noGrp="1"/>
          </p:cNvSpPr>
          <p:nvPr>
            <p:ph type="sldNum" sz="quarter" idx="12"/>
          </p:nvPr>
        </p:nvSpPr>
        <p:spPr/>
        <p:txBody>
          <a:bodyPr/>
          <a:lstStyle/>
          <a:p>
            <a:fld id="{FC63ECC8-719A-498E-B101-491B6A35558E}" type="slidenum">
              <a:rPr lang="en-US" smtClean="0"/>
              <a:t>10</a:t>
            </a:fld>
            <a:endParaRPr lang="en-US"/>
          </a:p>
        </p:txBody>
      </p:sp>
    </p:spTree>
    <p:extLst>
      <p:ext uri="{BB962C8B-B14F-4D97-AF65-F5344CB8AC3E}">
        <p14:creationId xmlns:p14="http://schemas.microsoft.com/office/powerpoint/2010/main" val="330558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EBA9-A925-43C3-9990-F0B95965CDF9}"/>
              </a:ext>
            </a:extLst>
          </p:cNvPr>
          <p:cNvSpPr>
            <a:spLocks noGrp="1"/>
          </p:cNvSpPr>
          <p:nvPr>
            <p:ph type="title"/>
          </p:nvPr>
        </p:nvSpPr>
        <p:spPr>
          <a:xfrm>
            <a:off x="429115" y="156968"/>
            <a:ext cx="10681355" cy="1325563"/>
          </a:xfrm>
        </p:spPr>
        <p:txBody>
          <a:bodyPr/>
          <a:lstStyle/>
          <a:p>
            <a:pPr algn="ctr"/>
            <a:r>
              <a:rPr lang="en-US" b="1" dirty="0"/>
              <a:t>Transcribe audio</a:t>
            </a:r>
          </a:p>
        </p:txBody>
      </p:sp>
      <p:sp>
        <p:nvSpPr>
          <p:cNvPr id="15" name="TextBox 14">
            <a:extLst>
              <a:ext uri="{FF2B5EF4-FFF2-40B4-BE49-F238E27FC236}">
                <a16:creationId xmlns:a16="http://schemas.microsoft.com/office/drawing/2014/main" id="{2D9A4AC4-8FCC-4248-BAEE-D28D0A8F53C8}"/>
              </a:ext>
            </a:extLst>
          </p:cNvPr>
          <p:cNvSpPr txBox="1"/>
          <p:nvPr/>
        </p:nvSpPr>
        <p:spPr>
          <a:xfrm>
            <a:off x="5789654" y="1900641"/>
            <a:ext cx="1417335" cy="1015663"/>
          </a:xfrm>
          <a:prstGeom prst="rect">
            <a:avLst/>
          </a:prstGeom>
          <a:solidFill>
            <a:srgbClr val="002060"/>
          </a:solidFill>
          <a:effectLst>
            <a:outerShdw blurRad="50800" dist="38100" dir="5400000" algn="t" rotWithShape="0">
              <a:prstClr val="black">
                <a:alpha val="40000"/>
              </a:prstClr>
            </a:outerShdw>
          </a:effectLst>
        </p:spPr>
        <p:txBody>
          <a:bodyPr wrap="square">
            <a:spAutoFit/>
          </a:bodyPr>
          <a:lstStyle/>
          <a:p>
            <a:r>
              <a:rPr lang="en-US" sz="1200" dirty="0">
                <a:solidFill>
                  <a:schemeClr val="bg1"/>
                </a:solidFill>
                <a:latin typeface="Lucida Sans Typewriter" panose="020B0509030504030204" pitchFamily="49" charset="0"/>
              </a:rPr>
              <a:t>“may I record this call for quality assurance purposes?”</a:t>
            </a:r>
          </a:p>
        </p:txBody>
      </p:sp>
      <p:pic>
        <p:nvPicPr>
          <p:cNvPr id="10" name="Picture 9">
            <a:extLst>
              <a:ext uri="{FF2B5EF4-FFF2-40B4-BE49-F238E27FC236}">
                <a16:creationId xmlns:a16="http://schemas.microsoft.com/office/drawing/2014/main" id="{94376E7F-8991-4B47-AE08-E36B004216B2}"/>
              </a:ext>
            </a:extLst>
          </p:cNvPr>
          <p:cNvPicPr>
            <a:picLocks noChangeAspect="1"/>
          </p:cNvPicPr>
          <p:nvPr/>
        </p:nvPicPr>
        <p:blipFill rotWithShape="1">
          <a:blip r:embed="rId3"/>
          <a:srcRect l="2801" t="5545" b="48863"/>
          <a:stretch/>
        </p:blipFill>
        <p:spPr>
          <a:xfrm>
            <a:off x="2396618" y="1679420"/>
            <a:ext cx="2309444" cy="1407770"/>
          </a:xfrm>
          <a:prstGeom prst="rect">
            <a:avLst/>
          </a:prstGeom>
          <a:solidFill>
            <a:schemeClr val="accent1">
              <a:lumMod val="50000"/>
            </a:schemeClr>
          </a:solidFill>
          <a:effectLst>
            <a:outerShdw blurRad="50800" dist="38100" dir="5400000" algn="t" rotWithShape="0">
              <a:prstClr val="black">
                <a:alpha val="40000"/>
              </a:prstClr>
            </a:outerShdw>
          </a:effectLst>
        </p:spPr>
      </p:pic>
      <p:cxnSp>
        <p:nvCxnSpPr>
          <p:cNvPr id="16" name="Straight Connector 15">
            <a:extLst>
              <a:ext uri="{FF2B5EF4-FFF2-40B4-BE49-F238E27FC236}">
                <a16:creationId xmlns:a16="http://schemas.microsoft.com/office/drawing/2014/main" id="{C3F0223D-4933-44AE-83F6-63D0089D1626}"/>
              </a:ext>
            </a:extLst>
          </p:cNvPr>
          <p:cNvCxnSpPr>
            <a:cxnSpLocks/>
          </p:cNvCxnSpPr>
          <p:nvPr/>
        </p:nvCxnSpPr>
        <p:spPr>
          <a:xfrm flipV="1">
            <a:off x="4860883" y="2412414"/>
            <a:ext cx="796752" cy="7176"/>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3B8878-FD7A-4E6D-AB5B-7453B8E402CF}"/>
              </a:ext>
            </a:extLst>
          </p:cNvPr>
          <p:cNvCxnSpPr>
            <a:cxnSpLocks/>
          </p:cNvCxnSpPr>
          <p:nvPr/>
        </p:nvCxnSpPr>
        <p:spPr>
          <a:xfrm>
            <a:off x="1568742" y="2416002"/>
            <a:ext cx="603968" cy="0"/>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0B0C43-1FFA-45FB-9FC5-1332AFE1763D}"/>
              </a:ext>
            </a:extLst>
          </p:cNvPr>
          <p:cNvSpPr txBox="1"/>
          <p:nvPr/>
        </p:nvSpPr>
        <p:spPr>
          <a:xfrm>
            <a:off x="699205" y="2837373"/>
            <a:ext cx="1038837" cy="646331"/>
          </a:xfrm>
          <a:prstGeom prst="rect">
            <a:avLst/>
          </a:prstGeom>
          <a:noFill/>
        </p:spPr>
        <p:txBody>
          <a:bodyPr wrap="square">
            <a:spAutoFit/>
          </a:bodyPr>
          <a:lstStyle/>
          <a:p>
            <a:pPr algn="ctr"/>
            <a:r>
              <a:rPr lang="en-US" dirty="0"/>
              <a:t>Raw audio</a:t>
            </a:r>
          </a:p>
        </p:txBody>
      </p:sp>
      <p:pic>
        <p:nvPicPr>
          <p:cNvPr id="40" name="Graphic 39" descr="Sound Medium with solid fill">
            <a:extLst>
              <a:ext uri="{FF2B5EF4-FFF2-40B4-BE49-F238E27FC236}">
                <a16:creationId xmlns:a16="http://schemas.microsoft.com/office/drawing/2014/main" id="{975D454F-3F7D-41B7-8826-50054EDB58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802" y="2009336"/>
            <a:ext cx="798272" cy="798272"/>
          </a:xfrm>
          <a:prstGeom prst="rect">
            <a:avLst/>
          </a:prstGeom>
          <a:effectLst>
            <a:outerShdw blurRad="50800" dist="38100" dir="5400000" algn="t" rotWithShape="0">
              <a:prstClr val="black">
                <a:alpha val="40000"/>
              </a:prstClr>
            </a:outerShdw>
          </a:effectLst>
        </p:spPr>
      </p:pic>
      <p:sp>
        <p:nvSpPr>
          <p:cNvPr id="51" name="TextBox 50">
            <a:extLst>
              <a:ext uri="{FF2B5EF4-FFF2-40B4-BE49-F238E27FC236}">
                <a16:creationId xmlns:a16="http://schemas.microsoft.com/office/drawing/2014/main" id="{428DB0F4-5180-4822-97F0-05300A411DB5}"/>
              </a:ext>
            </a:extLst>
          </p:cNvPr>
          <p:cNvSpPr txBox="1"/>
          <p:nvPr/>
        </p:nvSpPr>
        <p:spPr>
          <a:xfrm>
            <a:off x="2497106" y="3114372"/>
            <a:ext cx="2108469" cy="369332"/>
          </a:xfrm>
          <a:prstGeom prst="rect">
            <a:avLst/>
          </a:prstGeom>
          <a:noFill/>
        </p:spPr>
        <p:txBody>
          <a:bodyPr wrap="square">
            <a:spAutoFit/>
          </a:bodyPr>
          <a:lstStyle/>
          <a:p>
            <a:pPr algn="ctr"/>
            <a:r>
              <a:rPr lang="en-US" dirty="0"/>
              <a:t>Pre-processed audio</a:t>
            </a:r>
          </a:p>
        </p:txBody>
      </p:sp>
      <p:sp>
        <p:nvSpPr>
          <p:cNvPr id="52" name="TextBox 51">
            <a:extLst>
              <a:ext uri="{FF2B5EF4-FFF2-40B4-BE49-F238E27FC236}">
                <a16:creationId xmlns:a16="http://schemas.microsoft.com/office/drawing/2014/main" id="{74113813-AFF4-45E5-ABCA-12D2E6B73F58}"/>
              </a:ext>
            </a:extLst>
          </p:cNvPr>
          <p:cNvSpPr txBox="1"/>
          <p:nvPr/>
        </p:nvSpPr>
        <p:spPr>
          <a:xfrm>
            <a:off x="5923299" y="3114372"/>
            <a:ext cx="1166822" cy="369332"/>
          </a:xfrm>
          <a:prstGeom prst="rect">
            <a:avLst/>
          </a:prstGeom>
          <a:noFill/>
        </p:spPr>
        <p:txBody>
          <a:bodyPr wrap="square">
            <a:spAutoFit/>
          </a:bodyPr>
          <a:lstStyle/>
          <a:p>
            <a:pPr algn="ctr"/>
            <a:r>
              <a:rPr lang="en-US" dirty="0"/>
              <a:t>Transcript</a:t>
            </a:r>
          </a:p>
        </p:txBody>
      </p:sp>
      <p:sp>
        <p:nvSpPr>
          <p:cNvPr id="75" name="TextBox 74">
            <a:extLst>
              <a:ext uri="{FF2B5EF4-FFF2-40B4-BE49-F238E27FC236}">
                <a16:creationId xmlns:a16="http://schemas.microsoft.com/office/drawing/2014/main" id="{6DFEA4BB-FB56-4E35-97B9-7AEA315112A5}"/>
              </a:ext>
            </a:extLst>
          </p:cNvPr>
          <p:cNvSpPr txBox="1"/>
          <p:nvPr/>
        </p:nvSpPr>
        <p:spPr>
          <a:xfrm>
            <a:off x="118772" y="3933226"/>
            <a:ext cx="3789997" cy="738664"/>
          </a:xfrm>
          <a:prstGeom prst="rect">
            <a:avLst/>
          </a:prstGeom>
          <a:noFill/>
        </p:spPr>
        <p:txBody>
          <a:bodyPr wrap="square">
            <a:spAutoFit/>
          </a:bodyPr>
          <a:lstStyle/>
          <a:p>
            <a:r>
              <a:rPr lang="en-US" sz="1400" dirty="0">
                <a:solidFill>
                  <a:schemeClr val="bg2">
                    <a:lumMod val="25000"/>
                  </a:schemeClr>
                </a:solidFill>
              </a:rPr>
              <a:t>Approaches currently used in pipeline:</a:t>
            </a:r>
          </a:p>
          <a:p>
            <a:pPr marL="342900" indent="-342900">
              <a:buFont typeface="+mj-lt"/>
              <a:buAutoNum type="arabicPeriod"/>
            </a:pPr>
            <a:r>
              <a:rPr lang="en-US" sz="1400" dirty="0">
                <a:solidFill>
                  <a:schemeClr val="bg2">
                    <a:lumMod val="25000"/>
                  </a:schemeClr>
                </a:solidFill>
              </a:rPr>
              <a:t>Normalize volume</a:t>
            </a:r>
          </a:p>
          <a:p>
            <a:pPr marL="342900" indent="-342900">
              <a:buFont typeface="+mj-lt"/>
              <a:buAutoNum type="arabicPeriod"/>
            </a:pPr>
            <a:r>
              <a:rPr lang="en-US" sz="1400" b="1" dirty="0">
                <a:solidFill>
                  <a:srgbClr val="0070C0"/>
                </a:solidFill>
              </a:rPr>
              <a:t>Transcribe audio</a:t>
            </a:r>
          </a:p>
        </p:txBody>
      </p:sp>
      <p:sp>
        <p:nvSpPr>
          <p:cNvPr id="77" name="TextBox 76">
            <a:extLst>
              <a:ext uri="{FF2B5EF4-FFF2-40B4-BE49-F238E27FC236}">
                <a16:creationId xmlns:a16="http://schemas.microsoft.com/office/drawing/2014/main" id="{36713587-5827-4384-94FE-A5EAAC675AE1}"/>
              </a:ext>
            </a:extLst>
          </p:cNvPr>
          <p:cNvSpPr txBox="1"/>
          <p:nvPr/>
        </p:nvSpPr>
        <p:spPr>
          <a:xfrm>
            <a:off x="1622756" y="2005833"/>
            <a:ext cx="473256" cy="369332"/>
          </a:xfrm>
          <a:prstGeom prst="rect">
            <a:avLst/>
          </a:prstGeom>
          <a:noFill/>
        </p:spPr>
        <p:txBody>
          <a:bodyPr wrap="square">
            <a:spAutoFit/>
          </a:bodyPr>
          <a:lstStyle/>
          <a:p>
            <a:r>
              <a:rPr lang="en-US" sz="1800" dirty="0">
                <a:solidFill>
                  <a:schemeClr val="bg2">
                    <a:lumMod val="50000"/>
                  </a:schemeClr>
                </a:solidFill>
              </a:rPr>
              <a:t>1</a:t>
            </a:r>
            <a:endParaRPr lang="en-US" dirty="0">
              <a:solidFill>
                <a:schemeClr val="bg2">
                  <a:lumMod val="50000"/>
                </a:schemeClr>
              </a:solidFill>
            </a:endParaRPr>
          </a:p>
        </p:txBody>
      </p:sp>
      <p:sp>
        <p:nvSpPr>
          <p:cNvPr id="78" name="TextBox 77">
            <a:extLst>
              <a:ext uri="{FF2B5EF4-FFF2-40B4-BE49-F238E27FC236}">
                <a16:creationId xmlns:a16="http://schemas.microsoft.com/office/drawing/2014/main" id="{C08FD105-9AA1-40DD-AB76-D9BAA8E9F404}"/>
              </a:ext>
            </a:extLst>
          </p:cNvPr>
          <p:cNvSpPr txBox="1"/>
          <p:nvPr/>
        </p:nvSpPr>
        <p:spPr>
          <a:xfrm>
            <a:off x="5031141" y="2005833"/>
            <a:ext cx="473256" cy="369332"/>
          </a:xfrm>
          <a:prstGeom prst="rect">
            <a:avLst/>
          </a:prstGeom>
          <a:noFill/>
        </p:spPr>
        <p:txBody>
          <a:bodyPr wrap="square">
            <a:spAutoFit/>
          </a:bodyPr>
          <a:lstStyle/>
          <a:p>
            <a:pPr algn="ctr"/>
            <a:r>
              <a:rPr lang="en-US" sz="1800" dirty="0">
                <a:solidFill>
                  <a:schemeClr val="bg2">
                    <a:lumMod val="50000"/>
                  </a:schemeClr>
                </a:solidFill>
              </a:rPr>
              <a:t>2</a:t>
            </a:r>
            <a:endParaRPr lang="en-US" dirty="0">
              <a:solidFill>
                <a:schemeClr val="bg2">
                  <a:lumMod val="50000"/>
                </a:schemeClr>
              </a:solidFill>
            </a:endParaRPr>
          </a:p>
        </p:txBody>
      </p:sp>
    </p:spTree>
    <p:extLst>
      <p:ext uri="{BB962C8B-B14F-4D97-AF65-F5344CB8AC3E}">
        <p14:creationId xmlns:p14="http://schemas.microsoft.com/office/powerpoint/2010/main" val="35747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2"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A0EE-E837-474B-B18B-84289408BE44}"/>
              </a:ext>
            </a:extLst>
          </p:cNvPr>
          <p:cNvSpPr>
            <a:spLocks noGrp="1"/>
          </p:cNvSpPr>
          <p:nvPr>
            <p:ph type="title"/>
          </p:nvPr>
        </p:nvSpPr>
        <p:spPr/>
        <p:txBody>
          <a:bodyPr/>
          <a:lstStyle/>
          <a:p>
            <a:r>
              <a:rPr lang="en-US" b="1" dirty="0"/>
              <a:t>Sample transcripts*</a:t>
            </a:r>
          </a:p>
        </p:txBody>
      </p:sp>
      <p:sp>
        <p:nvSpPr>
          <p:cNvPr id="3" name="Content Placeholder 2">
            <a:extLst>
              <a:ext uri="{FF2B5EF4-FFF2-40B4-BE49-F238E27FC236}">
                <a16:creationId xmlns:a16="http://schemas.microsoft.com/office/drawing/2014/main" id="{F3BC12BD-DFE1-48A3-BFB1-5C43D8721906}"/>
              </a:ext>
            </a:extLst>
          </p:cNvPr>
          <p:cNvSpPr>
            <a:spLocks noGrp="1"/>
          </p:cNvSpPr>
          <p:nvPr>
            <p:ph idx="1"/>
          </p:nvPr>
        </p:nvSpPr>
        <p:spPr/>
        <p:txBody>
          <a:bodyPr>
            <a:normAutofit fontScale="55000" lnSpcReduction="20000"/>
          </a:bodyPr>
          <a:lstStyle/>
          <a:p>
            <a:pPr marL="0" indent="0">
              <a:buNone/>
            </a:pPr>
            <a:r>
              <a:rPr lang="en-US" sz="3600" b="1" dirty="0"/>
              <a:t>Manual Transcript: </a:t>
            </a:r>
          </a:p>
          <a:p>
            <a:pPr marL="0" indent="0">
              <a:buNone/>
            </a:pPr>
            <a:r>
              <a:rPr lang="en-US" sz="3600" dirty="0"/>
              <a:t>“Hello you have reached the twenty-twenty </a:t>
            </a:r>
            <a:r>
              <a:rPr lang="en-US" sz="3600" b="1" dirty="0">
                <a:solidFill>
                  <a:srgbClr val="0070C0"/>
                </a:solidFill>
              </a:rPr>
              <a:t>Census</a:t>
            </a:r>
            <a:r>
              <a:rPr lang="en-US" sz="3600" dirty="0"/>
              <a:t> </a:t>
            </a:r>
            <a:r>
              <a:rPr lang="en-US" sz="3600" b="1" dirty="0">
                <a:solidFill>
                  <a:srgbClr val="FF0000"/>
                </a:solidFill>
              </a:rPr>
              <a:t>questionnaire assistance line</a:t>
            </a:r>
            <a:r>
              <a:rPr lang="en-US" sz="3600" dirty="0"/>
              <a:t>, my name is John do I have your permission to continue recording this call for quality assurance purposes? Thank you, how may I help you?”</a:t>
            </a:r>
          </a:p>
          <a:p>
            <a:pPr marL="0" indent="0">
              <a:buNone/>
            </a:pPr>
            <a:endParaRPr lang="en-US" sz="3600" dirty="0"/>
          </a:p>
          <a:p>
            <a:pPr marL="0" indent="0">
              <a:buNone/>
            </a:pPr>
            <a:r>
              <a:rPr lang="en-US" sz="3600" b="1" dirty="0"/>
              <a:t>Automated Example 1: </a:t>
            </a:r>
          </a:p>
          <a:p>
            <a:pPr marL="0" indent="0">
              <a:buNone/>
            </a:pPr>
            <a:r>
              <a:rPr lang="en-US" sz="3600" dirty="0"/>
              <a:t>“Hello you've reached the twenty-twenty </a:t>
            </a:r>
            <a:r>
              <a:rPr lang="en-US" sz="3600" b="1" dirty="0">
                <a:solidFill>
                  <a:srgbClr val="0070C0"/>
                </a:solidFill>
              </a:rPr>
              <a:t>Census</a:t>
            </a:r>
            <a:r>
              <a:rPr lang="en-US" sz="3600" dirty="0"/>
              <a:t> </a:t>
            </a:r>
            <a:r>
              <a:rPr lang="en-US" sz="3600" b="1" i="1" dirty="0">
                <a:solidFill>
                  <a:srgbClr val="FF0000"/>
                </a:solidFill>
              </a:rPr>
              <a:t>question in your </a:t>
            </a:r>
            <a:r>
              <a:rPr lang="en-US" sz="3600" b="1" dirty="0">
                <a:solidFill>
                  <a:srgbClr val="FF0000"/>
                </a:solidFill>
              </a:rPr>
              <a:t>assistance line </a:t>
            </a:r>
            <a:r>
              <a:rPr lang="en-US" sz="3600" dirty="0"/>
              <a:t>my name is John do I have your permission to continue recording this call for quality assurance purposes? Thank you and how may I help you?”</a:t>
            </a:r>
          </a:p>
          <a:p>
            <a:pPr marL="0" indent="0">
              <a:buNone/>
            </a:pPr>
            <a:endParaRPr lang="en-US" sz="3600" dirty="0"/>
          </a:p>
          <a:p>
            <a:pPr marL="0" indent="0">
              <a:buNone/>
            </a:pPr>
            <a:r>
              <a:rPr lang="en-US" sz="3600" b="1" dirty="0"/>
              <a:t>Automated Example 2: </a:t>
            </a:r>
          </a:p>
          <a:p>
            <a:pPr marL="0" indent="0">
              <a:buNone/>
            </a:pPr>
            <a:r>
              <a:rPr lang="en-US" sz="3600" dirty="0"/>
              <a:t>“Hello you have reached the twenty-twenty </a:t>
            </a:r>
            <a:r>
              <a:rPr lang="en-US" sz="3600" b="1" i="1" dirty="0">
                <a:solidFill>
                  <a:srgbClr val="0070C0"/>
                </a:solidFill>
              </a:rPr>
              <a:t>sent this</a:t>
            </a:r>
            <a:r>
              <a:rPr lang="en-US" sz="3600" b="1" dirty="0">
                <a:solidFill>
                  <a:srgbClr val="0070C0"/>
                </a:solidFill>
              </a:rPr>
              <a:t> </a:t>
            </a:r>
            <a:r>
              <a:rPr lang="en-US" sz="3600" b="1" i="1" dirty="0">
                <a:solidFill>
                  <a:srgbClr val="FF0000"/>
                </a:solidFill>
              </a:rPr>
              <a:t>question the assistants I</a:t>
            </a:r>
            <a:r>
              <a:rPr lang="en-US" sz="3600" dirty="0"/>
              <a:t>, my name is John do I have your permission to continue recording this call for quality assurance purposes? Thank you, how may I help you?” </a:t>
            </a:r>
          </a:p>
          <a:p>
            <a:endParaRPr lang="en-US" dirty="0"/>
          </a:p>
        </p:txBody>
      </p:sp>
      <p:sp>
        <p:nvSpPr>
          <p:cNvPr id="4" name="Slide Number Placeholder 3">
            <a:extLst>
              <a:ext uri="{FF2B5EF4-FFF2-40B4-BE49-F238E27FC236}">
                <a16:creationId xmlns:a16="http://schemas.microsoft.com/office/drawing/2014/main" id="{5C735FEE-8880-4F5E-9B5B-62BA040B02DB}"/>
              </a:ext>
            </a:extLst>
          </p:cNvPr>
          <p:cNvSpPr>
            <a:spLocks noGrp="1"/>
          </p:cNvSpPr>
          <p:nvPr>
            <p:ph type="sldNum" sz="quarter" idx="12"/>
          </p:nvPr>
        </p:nvSpPr>
        <p:spPr/>
        <p:txBody>
          <a:bodyPr/>
          <a:lstStyle/>
          <a:p>
            <a:fld id="{FC63ECC8-719A-498E-B101-491B6A35558E}" type="slidenum">
              <a:rPr lang="en-US" smtClean="0"/>
              <a:t>12</a:t>
            </a:fld>
            <a:endParaRPr lang="en-US"/>
          </a:p>
        </p:txBody>
      </p:sp>
      <p:sp>
        <p:nvSpPr>
          <p:cNvPr id="5" name="TextBox 4">
            <a:extLst>
              <a:ext uri="{FF2B5EF4-FFF2-40B4-BE49-F238E27FC236}">
                <a16:creationId xmlns:a16="http://schemas.microsoft.com/office/drawing/2014/main" id="{4A845DE3-F4A7-4CE9-B683-CC906D185BCA}"/>
              </a:ext>
            </a:extLst>
          </p:cNvPr>
          <p:cNvSpPr txBox="1"/>
          <p:nvPr/>
        </p:nvSpPr>
        <p:spPr>
          <a:xfrm>
            <a:off x="3082835" y="6176962"/>
            <a:ext cx="2220685" cy="369332"/>
          </a:xfrm>
          <a:prstGeom prst="rect">
            <a:avLst/>
          </a:prstGeom>
          <a:noFill/>
        </p:spPr>
        <p:txBody>
          <a:bodyPr wrap="square" rtlCol="0">
            <a:spAutoFit/>
          </a:bodyPr>
          <a:lstStyle/>
          <a:p>
            <a:r>
              <a:rPr lang="en-US" dirty="0"/>
              <a:t>*Made up transcripts </a:t>
            </a:r>
          </a:p>
        </p:txBody>
      </p:sp>
    </p:spTree>
    <p:extLst>
      <p:ext uri="{BB962C8B-B14F-4D97-AF65-F5344CB8AC3E}">
        <p14:creationId xmlns:p14="http://schemas.microsoft.com/office/powerpoint/2010/main" val="6435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146D-1B9F-4829-AAA9-E144A9E846CD}"/>
              </a:ext>
            </a:extLst>
          </p:cNvPr>
          <p:cNvSpPr>
            <a:spLocks noGrp="1"/>
          </p:cNvSpPr>
          <p:nvPr>
            <p:ph type="title"/>
          </p:nvPr>
        </p:nvSpPr>
        <p:spPr/>
        <p:txBody>
          <a:bodyPr/>
          <a:lstStyle/>
          <a:p>
            <a:r>
              <a:rPr lang="en-US" b="1" dirty="0"/>
              <a:t>Preliminary findings - transcription</a:t>
            </a:r>
            <a:endParaRPr lang="en-US" dirty="0"/>
          </a:p>
        </p:txBody>
      </p:sp>
      <p:sp>
        <p:nvSpPr>
          <p:cNvPr id="4" name="Text Placeholder 3">
            <a:extLst>
              <a:ext uri="{FF2B5EF4-FFF2-40B4-BE49-F238E27FC236}">
                <a16:creationId xmlns:a16="http://schemas.microsoft.com/office/drawing/2014/main" id="{ABD4A7F3-CF64-46C1-BF40-4B6B5E87DD1A}"/>
              </a:ext>
            </a:extLst>
          </p:cNvPr>
          <p:cNvSpPr>
            <a:spLocks noGrp="1"/>
          </p:cNvSpPr>
          <p:nvPr>
            <p:ph type="body" sz="half" idx="2"/>
          </p:nvPr>
        </p:nvSpPr>
        <p:spPr>
          <a:xfrm>
            <a:off x="839789" y="2057400"/>
            <a:ext cx="4041928" cy="3811588"/>
          </a:xfrm>
        </p:spPr>
        <p:txBody>
          <a:bodyPr>
            <a:normAutofit/>
          </a:bodyPr>
          <a:lstStyle/>
          <a:p>
            <a:pPr marL="285750" indent="-285750" algn="l"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285750" indent="-285750" algn="l" fontAlgn="base">
              <a:buFont typeface="Arial" panose="020B0604020202020204" pitchFamily="34" charset="0"/>
              <a:buChar char="•"/>
            </a:pPr>
            <a:r>
              <a:rPr lang="en-US" sz="2400" dirty="0">
                <a:solidFill>
                  <a:srgbClr val="000000"/>
                </a:solidFill>
                <a:latin typeface="Calibri" panose="020F0502020204030204" pitchFamily="34" charset="0"/>
              </a:rPr>
              <a:t>Newer models are better</a:t>
            </a:r>
          </a:p>
          <a:p>
            <a:pPr marL="285750" indent="-285750" algn="l" fontAlgn="base">
              <a:buFont typeface="Arial" panose="020B0604020202020204" pitchFamily="34" charset="0"/>
              <a:buChar char="•"/>
            </a:pPr>
            <a:r>
              <a:rPr lang="en-US" sz="2400" dirty="0">
                <a:solidFill>
                  <a:srgbClr val="000000"/>
                </a:solidFill>
                <a:latin typeface="Calibri" panose="020F0502020204030204" pitchFamily="34" charset="0"/>
              </a:rPr>
              <a:t>Best model in one setting not best model in all settings</a:t>
            </a:r>
          </a:p>
        </p:txBody>
      </p:sp>
      <p:sp>
        <p:nvSpPr>
          <p:cNvPr id="5" name="Slide Number Placeholder 4">
            <a:extLst>
              <a:ext uri="{FF2B5EF4-FFF2-40B4-BE49-F238E27FC236}">
                <a16:creationId xmlns:a16="http://schemas.microsoft.com/office/drawing/2014/main" id="{70464EE9-DCD4-4A3F-B97D-C6740C135558}"/>
              </a:ext>
            </a:extLst>
          </p:cNvPr>
          <p:cNvSpPr>
            <a:spLocks noGrp="1"/>
          </p:cNvSpPr>
          <p:nvPr>
            <p:ph type="sldNum" sz="quarter" idx="12"/>
          </p:nvPr>
        </p:nvSpPr>
        <p:spPr/>
        <p:txBody>
          <a:bodyPr/>
          <a:lstStyle/>
          <a:p>
            <a:fld id="{FC63ECC8-719A-498E-B101-491B6A35558E}" type="slidenum">
              <a:rPr lang="en-US" smtClean="0"/>
              <a:t>13</a:t>
            </a:fld>
            <a:endParaRPr lang="en-US"/>
          </a:p>
        </p:txBody>
      </p:sp>
      <p:pic>
        <p:nvPicPr>
          <p:cNvPr id="7" name="Picture 6">
            <a:extLst>
              <a:ext uri="{FF2B5EF4-FFF2-40B4-BE49-F238E27FC236}">
                <a16:creationId xmlns:a16="http://schemas.microsoft.com/office/drawing/2014/main" id="{8F9E642F-5A27-41FB-A020-91FD6503D9F7}"/>
              </a:ext>
            </a:extLst>
          </p:cNvPr>
          <p:cNvPicPr>
            <a:picLocks noChangeAspect="1"/>
          </p:cNvPicPr>
          <p:nvPr/>
        </p:nvPicPr>
        <p:blipFill>
          <a:blip r:embed="rId3"/>
          <a:stretch>
            <a:fillRect/>
          </a:stretch>
        </p:blipFill>
        <p:spPr>
          <a:xfrm>
            <a:off x="5180012" y="995364"/>
            <a:ext cx="6172200" cy="48736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8964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799-9D1F-4663-9672-E5F1112D643C}"/>
              </a:ext>
            </a:extLst>
          </p:cNvPr>
          <p:cNvSpPr>
            <a:spLocks noGrp="1"/>
          </p:cNvSpPr>
          <p:nvPr>
            <p:ph type="title"/>
          </p:nvPr>
        </p:nvSpPr>
        <p:spPr/>
        <p:txBody>
          <a:bodyPr>
            <a:normAutofit fontScale="90000"/>
          </a:bodyPr>
          <a:lstStyle/>
          <a:p>
            <a:pPr marL="0" marR="0" algn="ctr">
              <a:lnSpc>
                <a:spcPct val="107000"/>
              </a:lnSpc>
              <a:spcBef>
                <a:spcPts val="0"/>
              </a:spcBef>
              <a:spcAft>
                <a:spcPts val="0"/>
              </a:spcAft>
            </a:pPr>
            <a:r>
              <a:rPr lang="en-US" sz="4400" b="1" dirty="0">
                <a:effectLst/>
              </a:rPr>
              <a:t>Summary of transcription rate to date by call type</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A3FA0E3-E759-457B-A0F9-0B5B586678F8}"/>
              </a:ext>
            </a:extLst>
          </p:cNvPr>
          <p:cNvSpPr>
            <a:spLocks noGrp="1"/>
          </p:cNvSpPr>
          <p:nvPr>
            <p:ph type="sldNum" sz="quarter" idx="12"/>
          </p:nvPr>
        </p:nvSpPr>
        <p:spPr/>
        <p:txBody>
          <a:bodyPr/>
          <a:lstStyle/>
          <a:p>
            <a:fld id="{FC63ECC8-719A-498E-B101-491B6A35558E}" type="slidenum">
              <a:rPr lang="en-US" smtClean="0"/>
              <a:t>14</a:t>
            </a:fld>
            <a:endParaRPr lang="en-US"/>
          </a:p>
        </p:txBody>
      </p:sp>
      <p:graphicFrame>
        <p:nvGraphicFramePr>
          <p:cNvPr id="7" name="Content Placeholder 7">
            <a:extLst>
              <a:ext uri="{FF2B5EF4-FFF2-40B4-BE49-F238E27FC236}">
                <a16:creationId xmlns:a16="http://schemas.microsoft.com/office/drawing/2014/main" id="{783C5C01-DC59-4011-A9E0-6A0F658E4EC9}"/>
              </a:ext>
            </a:extLst>
          </p:cNvPr>
          <p:cNvGraphicFramePr>
            <a:graphicFrameLocks noGrp="1"/>
          </p:cNvGraphicFramePr>
          <p:nvPr>
            <p:ph idx="1"/>
            <p:extLst>
              <p:ext uri="{D42A27DB-BD31-4B8C-83A1-F6EECF244321}">
                <p14:modId xmlns:p14="http://schemas.microsoft.com/office/powerpoint/2010/main" val="2842858776"/>
              </p:ext>
            </p:extLst>
          </p:nvPr>
        </p:nvGraphicFramePr>
        <p:xfrm>
          <a:off x="2448232" y="1983264"/>
          <a:ext cx="7038119" cy="3982527"/>
        </p:xfrm>
        <a:graphic>
          <a:graphicData uri="http://schemas.openxmlformats.org/drawingml/2006/table">
            <a:tbl>
              <a:tblPr firstRow="1" firstCol="1" bandRow="1">
                <a:tableStyleId>{5C22544A-7EE6-4342-B048-85BDC9FD1C3A}</a:tableStyleId>
              </a:tblPr>
              <a:tblGrid>
                <a:gridCol w="1887794">
                  <a:extLst>
                    <a:ext uri="{9D8B030D-6E8A-4147-A177-3AD203B41FA5}">
                      <a16:colId xmlns:a16="http://schemas.microsoft.com/office/drawing/2014/main" val="4205086281"/>
                    </a:ext>
                  </a:extLst>
                </a:gridCol>
                <a:gridCol w="1665472">
                  <a:extLst>
                    <a:ext uri="{9D8B030D-6E8A-4147-A177-3AD203B41FA5}">
                      <a16:colId xmlns:a16="http://schemas.microsoft.com/office/drawing/2014/main" val="2260900152"/>
                    </a:ext>
                  </a:extLst>
                </a:gridCol>
                <a:gridCol w="1312174">
                  <a:extLst>
                    <a:ext uri="{9D8B030D-6E8A-4147-A177-3AD203B41FA5}">
                      <a16:colId xmlns:a16="http://schemas.microsoft.com/office/drawing/2014/main" val="481668437"/>
                    </a:ext>
                  </a:extLst>
                </a:gridCol>
                <a:gridCol w="2172679">
                  <a:extLst>
                    <a:ext uri="{9D8B030D-6E8A-4147-A177-3AD203B41FA5}">
                      <a16:colId xmlns:a16="http://schemas.microsoft.com/office/drawing/2014/main" val="2709227910"/>
                    </a:ext>
                  </a:extLst>
                </a:gridCol>
              </a:tblGrid>
              <a:tr h="865947">
                <a:tc>
                  <a:txBody>
                    <a:bodyPr/>
                    <a:lstStyle/>
                    <a:p>
                      <a:pPr marL="0" marR="0" algn="ctr">
                        <a:lnSpc>
                          <a:spcPct val="107000"/>
                        </a:lnSpc>
                        <a:spcBef>
                          <a:spcPts val="0"/>
                        </a:spcBef>
                        <a:spcAft>
                          <a:spcPts val="0"/>
                        </a:spcAft>
                      </a:pPr>
                      <a:r>
                        <a:rPr lang="en-US" sz="2000" b="1" dirty="0">
                          <a:solidFill>
                            <a:schemeClr val="tx1"/>
                          </a:solidFill>
                          <a:effectLst/>
                        </a:rPr>
                        <a:t>Total machine transcribed (%)</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tx1"/>
                          </a:solidFill>
                          <a:effectLst/>
                        </a:rPr>
                        <a:t>Total machine transcribed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tx1"/>
                          </a:solidFill>
                          <a:effectLst/>
                        </a:rPr>
                        <a:t>Total recorded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tx1"/>
                          </a:solidFill>
                          <a:effectLst/>
                        </a:rPr>
                        <a:t>Type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726780"/>
                  </a:ext>
                </a:extLst>
              </a:tr>
              <a:tr h="306597">
                <a:tc>
                  <a:txBody>
                    <a:bodyPr/>
                    <a:lstStyle/>
                    <a:p>
                      <a:pPr marL="0" marR="0" algn="r">
                        <a:lnSpc>
                          <a:spcPct val="107000"/>
                        </a:lnSpc>
                        <a:spcBef>
                          <a:spcPts val="0"/>
                        </a:spcBef>
                        <a:spcAft>
                          <a:spcPts val="0"/>
                        </a:spcAft>
                      </a:pPr>
                      <a:r>
                        <a:rPr lang="en-US" sz="2000" b="0" dirty="0">
                          <a:solidFill>
                            <a:schemeClr val="tx1"/>
                          </a:solidFill>
                          <a:effectLst/>
                        </a:rPr>
                        <a:t>2</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dirty="0">
                          <a:solidFill>
                            <a:schemeClr val="tx1"/>
                          </a:solidFill>
                          <a:effectLst/>
                        </a:rPr>
                        <a:t>31,000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dirty="0">
                          <a:solidFill>
                            <a:schemeClr val="tx1"/>
                          </a:solidFill>
                          <a:effectLst/>
                        </a:rPr>
                        <a:t>1,570,000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General assistance</a:t>
                      </a: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307241"/>
                  </a:ext>
                </a:extLst>
              </a:tr>
              <a:tr h="306597">
                <a:tc>
                  <a:txBody>
                    <a:bodyPr/>
                    <a:lstStyle/>
                    <a:p>
                      <a:pPr marL="0" marR="0" algn="r">
                        <a:lnSpc>
                          <a:spcPct val="107000"/>
                        </a:lnSpc>
                        <a:spcBef>
                          <a:spcPts val="0"/>
                        </a:spcBef>
                        <a:spcAft>
                          <a:spcPts val="0"/>
                        </a:spcAft>
                      </a:pPr>
                      <a:r>
                        <a:rPr lang="en-US" sz="2000" b="0" dirty="0">
                          <a:solidFill>
                            <a:schemeClr val="tx1"/>
                          </a:solidFill>
                          <a:effectLst/>
                        </a:rPr>
                        <a:t>.5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10,500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2,241,000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Enumerate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5184039"/>
                  </a:ext>
                </a:extLst>
              </a:tr>
              <a:tr h="306597">
                <a:tc>
                  <a:txBody>
                    <a:bodyPr/>
                    <a:lstStyle/>
                    <a:p>
                      <a:pPr marL="0" marR="0" algn="r">
                        <a:lnSpc>
                          <a:spcPct val="107000"/>
                        </a:lnSpc>
                        <a:spcBef>
                          <a:spcPts val="0"/>
                        </a:spcBef>
                        <a:spcAft>
                          <a:spcPts val="0"/>
                        </a:spcAft>
                      </a:pPr>
                      <a:r>
                        <a:rPr lang="en-US" sz="2000" b="0">
                          <a:solidFill>
                            <a:schemeClr val="tx1"/>
                          </a:solidFill>
                          <a:effectLst/>
                        </a:rPr>
                        <a:t>74</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dirty="0">
                          <a:solidFill>
                            <a:schemeClr val="tx1"/>
                          </a:solidFill>
                          <a:effectLst/>
                        </a:rPr>
                        <a:t>8,100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11,000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Complaint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04046"/>
                  </a:ext>
                </a:extLst>
              </a:tr>
              <a:tr h="306597">
                <a:tc>
                  <a:txBody>
                    <a:bodyPr/>
                    <a:lstStyle/>
                    <a:p>
                      <a:pPr marL="0" marR="0" algn="r">
                        <a:lnSpc>
                          <a:spcPct val="107000"/>
                        </a:lnSpc>
                        <a:spcBef>
                          <a:spcPts val="0"/>
                        </a:spcBef>
                        <a:spcAft>
                          <a:spcPts val="0"/>
                        </a:spcAft>
                      </a:pPr>
                      <a:r>
                        <a:rPr lang="en-US" sz="2000" b="0">
                          <a:solidFill>
                            <a:schemeClr val="tx1"/>
                          </a:solidFill>
                          <a:effectLst/>
                        </a:rPr>
                        <a:t>15</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5,200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34,500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a:solidFill>
                            <a:schemeClr val="tx1"/>
                          </a:solidFill>
                          <a:effectLst/>
                        </a:rPr>
                        <a:t>Technical issue</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6609356"/>
                  </a:ext>
                </a:extLst>
              </a:tr>
              <a:tr h="306597">
                <a:tc>
                  <a:txBody>
                    <a:bodyPr/>
                    <a:lstStyle/>
                    <a:p>
                      <a:pPr marL="0" marR="0" algn="r">
                        <a:lnSpc>
                          <a:spcPct val="107000"/>
                        </a:lnSpc>
                        <a:spcBef>
                          <a:spcPts val="0"/>
                        </a:spcBef>
                        <a:spcAft>
                          <a:spcPts val="0"/>
                        </a:spcAft>
                      </a:pPr>
                      <a:r>
                        <a:rPr lang="en-US" sz="2000" b="0">
                          <a:solidFill>
                            <a:schemeClr val="tx1"/>
                          </a:solidFill>
                          <a:effectLst/>
                        </a:rPr>
                        <a:t>91</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5,200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5,700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Abusive caller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686177"/>
                  </a:ext>
                </a:extLst>
              </a:tr>
              <a:tr h="306597">
                <a:tc>
                  <a:txBody>
                    <a:bodyPr/>
                    <a:lstStyle/>
                    <a:p>
                      <a:pPr marL="0" marR="0" algn="r">
                        <a:lnSpc>
                          <a:spcPct val="107000"/>
                        </a:lnSpc>
                        <a:spcBef>
                          <a:spcPts val="0"/>
                        </a:spcBef>
                        <a:spcAft>
                          <a:spcPts val="0"/>
                        </a:spcAft>
                      </a:pPr>
                      <a:r>
                        <a:rPr lang="en-US" sz="2000" b="0">
                          <a:solidFill>
                            <a:schemeClr val="tx1"/>
                          </a:solidFill>
                          <a:effectLst/>
                        </a:rPr>
                        <a:t>91</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1,000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1,100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Threat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618161"/>
                  </a:ext>
                </a:extLst>
              </a:tr>
              <a:tr h="306597">
                <a:tc>
                  <a:txBody>
                    <a:bodyPr/>
                    <a:lstStyle/>
                    <a:p>
                      <a:pPr marL="0" marR="0" algn="r">
                        <a:lnSpc>
                          <a:spcPct val="107000"/>
                        </a:lnSpc>
                        <a:spcBef>
                          <a:spcPts val="0"/>
                        </a:spcBef>
                        <a:spcAft>
                          <a:spcPts val="0"/>
                        </a:spcAft>
                      </a:pPr>
                      <a:r>
                        <a:rPr lang="en-US" sz="2000" b="0">
                          <a:solidFill>
                            <a:schemeClr val="tx1"/>
                          </a:solidFill>
                          <a:effectLst/>
                        </a:rPr>
                        <a:t>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219,000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None selected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466981"/>
                  </a:ext>
                </a:extLst>
              </a:tr>
              <a:tr h="306597">
                <a:tc>
                  <a:txBody>
                    <a:bodyPr/>
                    <a:lstStyle/>
                    <a:p>
                      <a:pPr marL="0" marR="0" algn="r">
                        <a:lnSpc>
                          <a:spcPct val="107000"/>
                        </a:lnSpc>
                        <a:spcBef>
                          <a:spcPts val="0"/>
                        </a:spcBef>
                        <a:spcAft>
                          <a:spcPts val="0"/>
                        </a:spcAft>
                      </a:pPr>
                      <a:r>
                        <a:rPr lang="en-US" sz="2000" b="0">
                          <a:solidFill>
                            <a:schemeClr val="tx1"/>
                          </a:solidFill>
                          <a:effectLst/>
                        </a:rPr>
                        <a:t>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1,000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Media call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489069"/>
                  </a:ext>
                </a:extLst>
              </a:tr>
              <a:tr h="306597">
                <a:tc>
                  <a:txBody>
                    <a:bodyPr/>
                    <a:lstStyle/>
                    <a:p>
                      <a:pPr marL="0" marR="0" algn="r">
                        <a:lnSpc>
                          <a:spcPct val="107000"/>
                        </a:lnSpc>
                        <a:spcBef>
                          <a:spcPts val="0"/>
                        </a:spcBef>
                        <a:spcAft>
                          <a:spcPts val="0"/>
                        </a:spcAft>
                      </a:pPr>
                      <a:r>
                        <a:rPr lang="en-US" sz="2000" b="0">
                          <a:solidFill>
                            <a:schemeClr val="tx1"/>
                          </a:solidFill>
                          <a:effectLst/>
                        </a:rPr>
                        <a:t>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1,800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Robo call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560043"/>
                  </a:ext>
                </a:extLst>
              </a:tr>
              <a:tr h="306597">
                <a:tc>
                  <a:txBody>
                    <a:bodyPr/>
                    <a:lstStyle/>
                    <a:p>
                      <a:pPr marL="0" marR="0" algn="r">
                        <a:lnSpc>
                          <a:spcPct val="107000"/>
                        </a:lnSpc>
                        <a:spcBef>
                          <a:spcPts val="0"/>
                        </a:spcBef>
                        <a:spcAft>
                          <a:spcPts val="0"/>
                        </a:spcAft>
                      </a:pPr>
                      <a:r>
                        <a:rPr lang="en-US" sz="2000" b="0">
                          <a:solidFill>
                            <a:schemeClr val="tx1"/>
                          </a:solidFill>
                          <a:effectLst/>
                        </a:rPr>
                        <a:t>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a:solidFill>
                            <a:schemeClr val="tx1"/>
                          </a:solidFill>
                          <a:effectLst/>
                        </a:rPr>
                        <a:t>258,000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rPr>
                        <a:t>Other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657" marR="83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149364"/>
                  </a:ext>
                </a:extLst>
              </a:tr>
            </a:tbl>
          </a:graphicData>
        </a:graphic>
      </p:graphicFrame>
    </p:spTree>
    <p:extLst>
      <p:ext uri="{BB962C8B-B14F-4D97-AF65-F5344CB8AC3E}">
        <p14:creationId xmlns:p14="http://schemas.microsoft.com/office/powerpoint/2010/main" val="227776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EBA9-A925-43C3-9990-F0B95965CDF9}"/>
              </a:ext>
            </a:extLst>
          </p:cNvPr>
          <p:cNvSpPr>
            <a:spLocks noGrp="1"/>
          </p:cNvSpPr>
          <p:nvPr>
            <p:ph type="title"/>
          </p:nvPr>
        </p:nvSpPr>
        <p:spPr>
          <a:xfrm>
            <a:off x="429115" y="156968"/>
            <a:ext cx="10681355" cy="1325563"/>
          </a:xfrm>
        </p:spPr>
        <p:txBody>
          <a:bodyPr/>
          <a:lstStyle/>
          <a:p>
            <a:pPr algn="ctr"/>
            <a:r>
              <a:rPr lang="en-US" b="1" dirty="0"/>
              <a:t>Sentiment recognition</a:t>
            </a:r>
          </a:p>
        </p:txBody>
      </p:sp>
      <p:sp>
        <p:nvSpPr>
          <p:cNvPr id="15" name="TextBox 14">
            <a:extLst>
              <a:ext uri="{FF2B5EF4-FFF2-40B4-BE49-F238E27FC236}">
                <a16:creationId xmlns:a16="http://schemas.microsoft.com/office/drawing/2014/main" id="{2D9A4AC4-8FCC-4248-BAEE-D28D0A8F53C8}"/>
              </a:ext>
            </a:extLst>
          </p:cNvPr>
          <p:cNvSpPr txBox="1"/>
          <p:nvPr/>
        </p:nvSpPr>
        <p:spPr>
          <a:xfrm>
            <a:off x="5789654" y="1900641"/>
            <a:ext cx="1417335" cy="1015663"/>
          </a:xfrm>
          <a:prstGeom prst="rect">
            <a:avLst/>
          </a:prstGeom>
          <a:solidFill>
            <a:srgbClr val="002060"/>
          </a:solidFill>
          <a:effectLst>
            <a:outerShdw blurRad="50800" dist="38100" dir="5400000" algn="t" rotWithShape="0">
              <a:prstClr val="black">
                <a:alpha val="40000"/>
              </a:prstClr>
            </a:outerShdw>
          </a:effectLst>
        </p:spPr>
        <p:txBody>
          <a:bodyPr wrap="square">
            <a:spAutoFit/>
          </a:bodyPr>
          <a:lstStyle/>
          <a:p>
            <a:r>
              <a:rPr lang="en-US" sz="1200" dirty="0">
                <a:solidFill>
                  <a:schemeClr val="bg1"/>
                </a:solidFill>
                <a:latin typeface="Lucida Sans Typewriter" panose="020B0509030504030204" pitchFamily="49" charset="0"/>
              </a:rPr>
              <a:t>“may I record this call for quality assurance purposes?”</a:t>
            </a:r>
          </a:p>
        </p:txBody>
      </p:sp>
      <p:pic>
        <p:nvPicPr>
          <p:cNvPr id="10" name="Picture 9">
            <a:extLst>
              <a:ext uri="{FF2B5EF4-FFF2-40B4-BE49-F238E27FC236}">
                <a16:creationId xmlns:a16="http://schemas.microsoft.com/office/drawing/2014/main" id="{94376E7F-8991-4B47-AE08-E36B004216B2}"/>
              </a:ext>
            </a:extLst>
          </p:cNvPr>
          <p:cNvPicPr>
            <a:picLocks noChangeAspect="1"/>
          </p:cNvPicPr>
          <p:nvPr/>
        </p:nvPicPr>
        <p:blipFill rotWithShape="1">
          <a:blip r:embed="rId3"/>
          <a:srcRect l="2801" t="5545" b="48863"/>
          <a:stretch/>
        </p:blipFill>
        <p:spPr>
          <a:xfrm>
            <a:off x="2396618" y="1679420"/>
            <a:ext cx="2309444" cy="1407770"/>
          </a:xfrm>
          <a:prstGeom prst="rect">
            <a:avLst/>
          </a:prstGeom>
          <a:solidFill>
            <a:schemeClr val="accent1">
              <a:lumMod val="50000"/>
            </a:schemeClr>
          </a:solidFill>
          <a:effectLst>
            <a:outerShdw blurRad="50800" dist="38100" dir="5400000" algn="t" rotWithShape="0">
              <a:prstClr val="black">
                <a:alpha val="40000"/>
              </a:prstClr>
            </a:outerShdw>
          </a:effectLst>
        </p:spPr>
      </p:pic>
      <p:cxnSp>
        <p:nvCxnSpPr>
          <p:cNvPr id="16" name="Straight Connector 15">
            <a:extLst>
              <a:ext uri="{FF2B5EF4-FFF2-40B4-BE49-F238E27FC236}">
                <a16:creationId xmlns:a16="http://schemas.microsoft.com/office/drawing/2014/main" id="{C3F0223D-4933-44AE-83F6-63D0089D1626}"/>
              </a:ext>
            </a:extLst>
          </p:cNvPr>
          <p:cNvCxnSpPr>
            <a:cxnSpLocks/>
          </p:cNvCxnSpPr>
          <p:nvPr/>
        </p:nvCxnSpPr>
        <p:spPr>
          <a:xfrm flipV="1">
            <a:off x="4860883" y="2412414"/>
            <a:ext cx="796752" cy="7176"/>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3B8878-FD7A-4E6D-AB5B-7453B8E402CF}"/>
              </a:ext>
            </a:extLst>
          </p:cNvPr>
          <p:cNvCxnSpPr>
            <a:cxnSpLocks/>
          </p:cNvCxnSpPr>
          <p:nvPr/>
        </p:nvCxnSpPr>
        <p:spPr>
          <a:xfrm>
            <a:off x="1568742" y="2416002"/>
            <a:ext cx="603968" cy="0"/>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0B0C43-1FFA-45FB-9FC5-1332AFE1763D}"/>
              </a:ext>
            </a:extLst>
          </p:cNvPr>
          <p:cNvSpPr txBox="1"/>
          <p:nvPr/>
        </p:nvSpPr>
        <p:spPr>
          <a:xfrm>
            <a:off x="699205" y="2837373"/>
            <a:ext cx="1038837" cy="646331"/>
          </a:xfrm>
          <a:prstGeom prst="rect">
            <a:avLst/>
          </a:prstGeom>
          <a:noFill/>
        </p:spPr>
        <p:txBody>
          <a:bodyPr wrap="square">
            <a:spAutoFit/>
          </a:bodyPr>
          <a:lstStyle/>
          <a:p>
            <a:pPr algn="ctr"/>
            <a:r>
              <a:rPr lang="en-US" dirty="0"/>
              <a:t>Raw audio</a:t>
            </a:r>
          </a:p>
        </p:txBody>
      </p:sp>
      <p:pic>
        <p:nvPicPr>
          <p:cNvPr id="40" name="Graphic 39" descr="Sound Medium with solid fill">
            <a:extLst>
              <a:ext uri="{FF2B5EF4-FFF2-40B4-BE49-F238E27FC236}">
                <a16:creationId xmlns:a16="http://schemas.microsoft.com/office/drawing/2014/main" id="{975D454F-3F7D-41B7-8826-50054EDB58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802" y="2009336"/>
            <a:ext cx="798272" cy="798272"/>
          </a:xfrm>
          <a:prstGeom prst="rect">
            <a:avLst/>
          </a:prstGeom>
          <a:effectLst>
            <a:outerShdw blurRad="50800" dist="38100" dir="5400000" algn="t" rotWithShape="0">
              <a:prstClr val="black">
                <a:alpha val="40000"/>
              </a:prstClr>
            </a:outerShdw>
          </a:effectLst>
        </p:spPr>
      </p:pic>
      <p:sp>
        <p:nvSpPr>
          <p:cNvPr id="51" name="TextBox 50">
            <a:extLst>
              <a:ext uri="{FF2B5EF4-FFF2-40B4-BE49-F238E27FC236}">
                <a16:creationId xmlns:a16="http://schemas.microsoft.com/office/drawing/2014/main" id="{428DB0F4-5180-4822-97F0-05300A411DB5}"/>
              </a:ext>
            </a:extLst>
          </p:cNvPr>
          <p:cNvSpPr txBox="1"/>
          <p:nvPr/>
        </p:nvSpPr>
        <p:spPr>
          <a:xfrm>
            <a:off x="2497106" y="3114372"/>
            <a:ext cx="2108469" cy="369332"/>
          </a:xfrm>
          <a:prstGeom prst="rect">
            <a:avLst/>
          </a:prstGeom>
          <a:noFill/>
        </p:spPr>
        <p:txBody>
          <a:bodyPr wrap="square">
            <a:spAutoFit/>
          </a:bodyPr>
          <a:lstStyle/>
          <a:p>
            <a:pPr algn="ctr"/>
            <a:r>
              <a:rPr lang="en-US" dirty="0"/>
              <a:t>Pre-processed audio</a:t>
            </a:r>
          </a:p>
        </p:txBody>
      </p:sp>
      <p:sp>
        <p:nvSpPr>
          <p:cNvPr id="52" name="TextBox 51">
            <a:extLst>
              <a:ext uri="{FF2B5EF4-FFF2-40B4-BE49-F238E27FC236}">
                <a16:creationId xmlns:a16="http://schemas.microsoft.com/office/drawing/2014/main" id="{74113813-AFF4-45E5-ABCA-12D2E6B73F58}"/>
              </a:ext>
            </a:extLst>
          </p:cNvPr>
          <p:cNvSpPr txBox="1"/>
          <p:nvPr/>
        </p:nvSpPr>
        <p:spPr>
          <a:xfrm>
            <a:off x="5923299" y="3114372"/>
            <a:ext cx="1166822" cy="369332"/>
          </a:xfrm>
          <a:prstGeom prst="rect">
            <a:avLst/>
          </a:prstGeom>
          <a:noFill/>
        </p:spPr>
        <p:txBody>
          <a:bodyPr wrap="square">
            <a:spAutoFit/>
          </a:bodyPr>
          <a:lstStyle/>
          <a:p>
            <a:pPr algn="ctr"/>
            <a:r>
              <a:rPr lang="en-US" dirty="0"/>
              <a:t>Transcript</a:t>
            </a:r>
          </a:p>
        </p:txBody>
      </p:sp>
      <p:pic>
        <p:nvPicPr>
          <p:cNvPr id="47" name="Picture 46">
            <a:extLst>
              <a:ext uri="{FF2B5EF4-FFF2-40B4-BE49-F238E27FC236}">
                <a16:creationId xmlns:a16="http://schemas.microsoft.com/office/drawing/2014/main" id="{6BCF4114-98DD-45CC-9872-AD8EED69C6E3}"/>
              </a:ext>
            </a:extLst>
          </p:cNvPr>
          <p:cNvPicPr>
            <a:picLocks noChangeAspect="1"/>
          </p:cNvPicPr>
          <p:nvPr/>
        </p:nvPicPr>
        <p:blipFill>
          <a:blip r:embed="rId6"/>
          <a:stretch>
            <a:fillRect/>
          </a:stretch>
        </p:blipFill>
        <p:spPr>
          <a:xfrm>
            <a:off x="4311575" y="4009274"/>
            <a:ext cx="1671230" cy="1636720"/>
          </a:xfrm>
          <a:prstGeom prst="rect">
            <a:avLst/>
          </a:prstGeom>
          <a:effectLst>
            <a:outerShdw blurRad="50800" dist="38100" dir="5400000" algn="t" rotWithShape="0">
              <a:prstClr val="black">
                <a:alpha val="40000"/>
              </a:prstClr>
            </a:outerShdw>
          </a:effectLst>
        </p:spPr>
      </p:pic>
      <p:cxnSp>
        <p:nvCxnSpPr>
          <p:cNvPr id="65" name="Straight Connector 64">
            <a:extLst>
              <a:ext uri="{FF2B5EF4-FFF2-40B4-BE49-F238E27FC236}">
                <a16:creationId xmlns:a16="http://schemas.microsoft.com/office/drawing/2014/main" id="{25AD0CDF-0E4E-44B8-8C3B-0DA04621CB55}"/>
              </a:ext>
            </a:extLst>
          </p:cNvPr>
          <p:cNvCxnSpPr>
            <a:cxnSpLocks/>
          </p:cNvCxnSpPr>
          <p:nvPr/>
        </p:nvCxnSpPr>
        <p:spPr>
          <a:xfrm>
            <a:off x="3722618" y="3721411"/>
            <a:ext cx="576738" cy="466931"/>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8080E0-9461-46F5-80D4-FF49AE388FC5}"/>
              </a:ext>
            </a:extLst>
          </p:cNvPr>
          <p:cNvCxnSpPr>
            <a:cxnSpLocks/>
          </p:cNvCxnSpPr>
          <p:nvPr/>
        </p:nvCxnSpPr>
        <p:spPr>
          <a:xfrm flipH="1">
            <a:off x="6008203" y="3721411"/>
            <a:ext cx="484877" cy="466931"/>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10004C5-AAE5-4FA2-9FBA-F22703B913AC}"/>
              </a:ext>
            </a:extLst>
          </p:cNvPr>
          <p:cNvSpPr txBox="1"/>
          <p:nvPr/>
        </p:nvSpPr>
        <p:spPr>
          <a:xfrm>
            <a:off x="4109733" y="5590126"/>
            <a:ext cx="2108469" cy="369332"/>
          </a:xfrm>
          <a:prstGeom prst="rect">
            <a:avLst/>
          </a:prstGeom>
          <a:noFill/>
        </p:spPr>
        <p:txBody>
          <a:bodyPr wrap="square">
            <a:spAutoFit/>
          </a:bodyPr>
          <a:lstStyle/>
          <a:p>
            <a:pPr algn="ctr"/>
            <a:r>
              <a:rPr lang="en-US" dirty="0"/>
              <a:t>Emotion scoring</a:t>
            </a:r>
          </a:p>
        </p:txBody>
      </p:sp>
      <p:sp>
        <p:nvSpPr>
          <p:cNvPr id="75" name="TextBox 74">
            <a:extLst>
              <a:ext uri="{FF2B5EF4-FFF2-40B4-BE49-F238E27FC236}">
                <a16:creationId xmlns:a16="http://schemas.microsoft.com/office/drawing/2014/main" id="{6DFEA4BB-FB56-4E35-97B9-7AEA315112A5}"/>
              </a:ext>
            </a:extLst>
          </p:cNvPr>
          <p:cNvSpPr txBox="1"/>
          <p:nvPr/>
        </p:nvSpPr>
        <p:spPr>
          <a:xfrm>
            <a:off x="118772" y="3933226"/>
            <a:ext cx="3789997" cy="1169551"/>
          </a:xfrm>
          <a:prstGeom prst="rect">
            <a:avLst/>
          </a:prstGeom>
          <a:noFill/>
        </p:spPr>
        <p:txBody>
          <a:bodyPr wrap="square">
            <a:spAutoFit/>
          </a:bodyPr>
          <a:lstStyle/>
          <a:p>
            <a:r>
              <a:rPr lang="en-US" sz="1400" dirty="0">
                <a:solidFill>
                  <a:schemeClr val="bg2">
                    <a:lumMod val="25000"/>
                  </a:schemeClr>
                </a:solidFill>
              </a:rPr>
              <a:t>Approaches currently used in pipeline:</a:t>
            </a:r>
          </a:p>
          <a:p>
            <a:pPr marL="342900" indent="-342900">
              <a:buFont typeface="+mj-lt"/>
              <a:buAutoNum type="arabicPeriod"/>
            </a:pPr>
            <a:r>
              <a:rPr lang="en-US" sz="1400" dirty="0">
                <a:solidFill>
                  <a:schemeClr val="bg2">
                    <a:lumMod val="25000"/>
                  </a:schemeClr>
                </a:solidFill>
              </a:rPr>
              <a:t>Normalize volume</a:t>
            </a:r>
          </a:p>
          <a:p>
            <a:pPr marL="342900" indent="-342900">
              <a:buFont typeface="+mj-lt"/>
              <a:buAutoNum type="arabicPeriod"/>
            </a:pPr>
            <a:r>
              <a:rPr lang="en-US" sz="1400" dirty="0">
                <a:solidFill>
                  <a:schemeClr val="bg2">
                    <a:lumMod val="25000"/>
                  </a:schemeClr>
                </a:solidFill>
              </a:rPr>
              <a:t>Transcribe audio</a:t>
            </a:r>
          </a:p>
          <a:p>
            <a:pPr marL="342900" indent="-342900">
              <a:buFont typeface="+mj-lt"/>
              <a:buAutoNum type="arabicPeriod"/>
            </a:pPr>
            <a:r>
              <a:rPr lang="en-US" sz="1400" b="1" dirty="0">
                <a:solidFill>
                  <a:srgbClr val="0070C0"/>
                </a:solidFill>
              </a:rPr>
              <a:t>Identify emotion in audio</a:t>
            </a:r>
          </a:p>
          <a:p>
            <a:pPr marL="342900" indent="-342900">
              <a:buFont typeface="+mj-lt"/>
              <a:buAutoNum type="arabicPeriod"/>
            </a:pPr>
            <a:r>
              <a:rPr lang="en-US" sz="1400" b="1" dirty="0">
                <a:solidFill>
                  <a:srgbClr val="0070C0"/>
                </a:solidFill>
              </a:rPr>
              <a:t>Identify emotion in text</a:t>
            </a:r>
          </a:p>
        </p:txBody>
      </p:sp>
      <p:sp>
        <p:nvSpPr>
          <p:cNvPr id="77" name="TextBox 76">
            <a:extLst>
              <a:ext uri="{FF2B5EF4-FFF2-40B4-BE49-F238E27FC236}">
                <a16:creationId xmlns:a16="http://schemas.microsoft.com/office/drawing/2014/main" id="{36713587-5827-4384-94FE-A5EAAC675AE1}"/>
              </a:ext>
            </a:extLst>
          </p:cNvPr>
          <p:cNvSpPr txBox="1"/>
          <p:nvPr/>
        </p:nvSpPr>
        <p:spPr>
          <a:xfrm>
            <a:off x="1622756" y="2005833"/>
            <a:ext cx="473256" cy="369332"/>
          </a:xfrm>
          <a:prstGeom prst="rect">
            <a:avLst/>
          </a:prstGeom>
          <a:noFill/>
        </p:spPr>
        <p:txBody>
          <a:bodyPr wrap="square">
            <a:spAutoFit/>
          </a:bodyPr>
          <a:lstStyle/>
          <a:p>
            <a:r>
              <a:rPr lang="en-US" sz="1800" dirty="0">
                <a:solidFill>
                  <a:schemeClr val="bg2">
                    <a:lumMod val="50000"/>
                  </a:schemeClr>
                </a:solidFill>
              </a:rPr>
              <a:t>1</a:t>
            </a:r>
            <a:endParaRPr lang="en-US" dirty="0">
              <a:solidFill>
                <a:schemeClr val="bg2">
                  <a:lumMod val="50000"/>
                </a:schemeClr>
              </a:solidFill>
            </a:endParaRPr>
          </a:p>
        </p:txBody>
      </p:sp>
      <p:sp>
        <p:nvSpPr>
          <p:cNvPr id="78" name="TextBox 77">
            <a:extLst>
              <a:ext uri="{FF2B5EF4-FFF2-40B4-BE49-F238E27FC236}">
                <a16:creationId xmlns:a16="http://schemas.microsoft.com/office/drawing/2014/main" id="{C08FD105-9AA1-40DD-AB76-D9BAA8E9F404}"/>
              </a:ext>
            </a:extLst>
          </p:cNvPr>
          <p:cNvSpPr txBox="1"/>
          <p:nvPr/>
        </p:nvSpPr>
        <p:spPr>
          <a:xfrm>
            <a:off x="5031141" y="2005833"/>
            <a:ext cx="473256" cy="369332"/>
          </a:xfrm>
          <a:prstGeom prst="rect">
            <a:avLst/>
          </a:prstGeom>
          <a:noFill/>
        </p:spPr>
        <p:txBody>
          <a:bodyPr wrap="square">
            <a:spAutoFit/>
          </a:bodyPr>
          <a:lstStyle/>
          <a:p>
            <a:pPr algn="ctr"/>
            <a:r>
              <a:rPr lang="en-US" sz="1800" dirty="0">
                <a:solidFill>
                  <a:schemeClr val="bg2">
                    <a:lumMod val="50000"/>
                  </a:schemeClr>
                </a:solidFill>
              </a:rPr>
              <a:t>2</a:t>
            </a:r>
            <a:endParaRPr lang="en-US" dirty="0">
              <a:solidFill>
                <a:schemeClr val="bg2">
                  <a:lumMod val="50000"/>
                </a:schemeClr>
              </a:solidFill>
            </a:endParaRPr>
          </a:p>
        </p:txBody>
      </p:sp>
      <p:sp>
        <p:nvSpPr>
          <p:cNvPr id="80" name="TextBox 79">
            <a:extLst>
              <a:ext uri="{FF2B5EF4-FFF2-40B4-BE49-F238E27FC236}">
                <a16:creationId xmlns:a16="http://schemas.microsoft.com/office/drawing/2014/main" id="{F384FFCB-4CF1-4673-A93B-DEE2E28CF5FF}"/>
              </a:ext>
            </a:extLst>
          </p:cNvPr>
          <p:cNvSpPr txBox="1"/>
          <p:nvPr/>
        </p:nvSpPr>
        <p:spPr>
          <a:xfrm>
            <a:off x="3705511" y="3846771"/>
            <a:ext cx="473256" cy="369332"/>
          </a:xfrm>
          <a:prstGeom prst="rect">
            <a:avLst/>
          </a:prstGeom>
          <a:noFill/>
        </p:spPr>
        <p:txBody>
          <a:bodyPr wrap="square">
            <a:spAutoFit/>
          </a:bodyPr>
          <a:lstStyle/>
          <a:p>
            <a:r>
              <a:rPr lang="en-US" dirty="0">
                <a:solidFill>
                  <a:schemeClr val="bg2">
                    <a:lumMod val="50000"/>
                  </a:schemeClr>
                </a:solidFill>
              </a:rPr>
              <a:t>3</a:t>
            </a:r>
          </a:p>
        </p:txBody>
      </p:sp>
      <p:sp>
        <p:nvSpPr>
          <p:cNvPr id="81" name="TextBox 80">
            <a:extLst>
              <a:ext uri="{FF2B5EF4-FFF2-40B4-BE49-F238E27FC236}">
                <a16:creationId xmlns:a16="http://schemas.microsoft.com/office/drawing/2014/main" id="{BCE53018-E3BC-4A6E-A140-C7546099A7B3}"/>
              </a:ext>
            </a:extLst>
          </p:cNvPr>
          <p:cNvSpPr txBox="1"/>
          <p:nvPr/>
        </p:nvSpPr>
        <p:spPr>
          <a:xfrm>
            <a:off x="6293439" y="3815264"/>
            <a:ext cx="473256" cy="369332"/>
          </a:xfrm>
          <a:prstGeom prst="rect">
            <a:avLst/>
          </a:prstGeom>
          <a:noFill/>
        </p:spPr>
        <p:txBody>
          <a:bodyPr wrap="square">
            <a:spAutoFit/>
          </a:bodyPr>
          <a:lstStyle/>
          <a:p>
            <a:r>
              <a:rPr lang="en-US" sz="1800" dirty="0">
                <a:solidFill>
                  <a:schemeClr val="bg2">
                    <a:lumMod val="50000"/>
                  </a:schemeClr>
                </a:solidFill>
              </a:rPr>
              <a:t>4</a:t>
            </a:r>
            <a:endParaRPr lang="en-US" dirty="0">
              <a:solidFill>
                <a:schemeClr val="bg2">
                  <a:lumMod val="50000"/>
                </a:schemeClr>
              </a:solidFill>
            </a:endParaRPr>
          </a:p>
        </p:txBody>
      </p:sp>
    </p:spTree>
    <p:extLst>
      <p:ext uri="{BB962C8B-B14F-4D97-AF65-F5344CB8AC3E}">
        <p14:creationId xmlns:p14="http://schemas.microsoft.com/office/powerpoint/2010/main" val="30201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14C6-96F8-4FF6-ADB2-4AAA9FC72916}"/>
              </a:ext>
            </a:extLst>
          </p:cNvPr>
          <p:cNvSpPr>
            <a:spLocks noGrp="1"/>
          </p:cNvSpPr>
          <p:nvPr>
            <p:ph type="title"/>
          </p:nvPr>
        </p:nvSpPr>
        <p:spPr/>
        <p:txBody>
          <a:bodyPr/>
          <a:lstStyle/>
          <a:p>
            <a:pPr algn="ctr"/>
            <a:r>
              <a:rPr lang="en-US" dirty="0"/>
              <a:t>Sentiment examples</a:t>
            </a:r>
          </a:p>
        </p:txBody>
      </p:sp>
      <p:sp>
        <p:nvSpPr>
          <p:cNvPr id="3" name="Content Placeholder 2">
            <a:extLst>
              <a:ext uri="{FF2B5EF4-FFF2-40B4-BE49-F238E27FC236}">
                <a16:creationId xmlns:a16="http://schemas.microsoft.com/office/drawing/2014/main" id="{5CBDC7FC-FB79-452A-A102-7340389E0903}"/>
              </a:ext>
            </a:extLst>
          </p:cNvPr>
          <p:cNvSpPr>
            <a:spLocks noGrp="1"/>
          </p:cNvSpPr>
          <p:nvPr>
            <p:ph idx="1"/>
          </p:nvPr>
        </p:nvSpPr>
        <p:spPr/>
        <p:txBody>
          <a:bodyPr>
            <a:normAutofit fontScale="92500" lnSpcReduction="20000"/>
          </a:bodyPr>
          <a:lstStyle/>
          <a:p>
            <a:pPr marL="0" indent="0">
              <a:buNone/>
            </a:pPr>
            <a:r>
              <a:rPr lang="en-US" i="1" dirty="0"/>
              <a:t>For fictional text put into production model and model generated score</a:t>
            </a:r>
          </a:p>
          <a:p>
            <a:pPr marL="0" indent="0">
              <a:buNone/>
            </a:pPr>
            <a:endParaRPr lang="en-US" dirty="0"/>
          </a:p>
          <a:p>
            <a:pPr marL="0" indent="0">
              <a:buNone/>
            </a:pPr>
            <a:r>
              <a:rPr lang="en-US" b="1" dirty="0"/>
              <a:t>Text: </a:t>
            </a:r>
            <a:r>
              <a:rPr lang="en-US" dirty="0"/>
              <a:t>I think your survey was fantastic</a:t>
            </a:r>
          </a:p>
          <a:p>
            <a:pPr marL="0" indent="0">
              <a:buNone/>
            </a:pPr>
            <a:r>
              <a:rPr lang="en-US" b="1" dirty="0"/>
              <a:t>Score:</a:t>
            </a:r>
            <a:r>
              <a:rPr lang="en-US" dirty="0"/>
              <a:t> </a:t>
            </a:r>
            <a:r>
              <a:rPr lang="en-US" b="1" dirty="0">
                <a:solidFill>
                  <a:schemeClr val="accent5"/>
                </a:solidFill>
              </a:rPr>
              <a:t>0.987</a:t>
            </a:r>
          </a:p>
          <a:p>
            <a:pPr marL="0" indent="0">
              <a:buNone/>
            </a:pPr>
            <a:endParaRPr lang="en-US" dirty="0"/>
          </a:p>
          <a:p>
            <a:pPr marL="0" indent="0">
              <a:buNone/>
            </a:pPr>
            <a:r>
              <a:rPr lang="en-US" b="1" dirty="0"/>
              <a:t>Text:</a:t>
            </a:r>
            <a:r>
              <a:rPr lang="en-US" dirty="0"/>
              <a:t> I’d like to receive a paper form</a:t>
            </a:r>
          </a:p>
          <a:p>
            <a:pPr marL="0" indent="0">
              <a:buNone/>
            </a:pPr>
            <a:r>
              <a:rPr lang="en-US" b="1" dirty="0"/>
              <a:t>Score: </a:t>
            </a:r>
            <a:r>
              <a:rPr lang="en-US" b="1" dirty="0">
                <a:solidFill>
                  <a:schemeClr val="accent5"/>
                </a:solidFill>
              </a:rPr>
              <a:t>0.018</a:t>
            </a:r>
          </a:p>
          <a:p>
            <a:pPr marL="0" indent="0">
              <a:buNone/>
            </a:pPr>
            <a:endParaRPr lang="en-US" dirty="0"/>
          </a:p>
          <a:p>
            <a:pPr marL="0" indent="0">
              <a:buNone/>
            </a:pPr>
            <a:r>
              <a:rPr lang="en-US" b="1" dirty="0"/>
              <a:t>Text:</a:t>
            </a:r>
            <a:r>
              <a:rPr lang="en-US" dirty="0"/>
              <a:t> My browser froze when entering my data</a:t>
            </a:r>
          </a:p>
          <a:p>
            <a:pPr marL="0" indent="0">
              <a:buNone/>
            </a:pPr>
            <a:r>
              <a:rPr lang="en-US" b="1" dirty="0"/>
              <a:t>Score: </a:t>
            </a:r>
            <a:r>
              <a:rPr lang="en-US" b="1" dirty="0">
                <a:solidFill>
                  <a:schemeClr val="accent5"/>
                </a:solidFill>
              </a:rPr>
              <a:t>-0.907</a:t>
            </a:r>
          </a:p>
          <a:p>
            <a:endParaRPr lang="en-US" dirty="0"/>
          </a:p>
          <a:p>
            <a:endParaRPr lang="en-US" dirty="0"/>
          </a:p>
        </p:txBody>
      </p:sp>
      <p:sp>
        <p:nvSpPr>
          <p:cNvPr id="4" name="Slide Number Placeholder 3">
            <a:extLst>
              <a:ext uri="{FF2B5EF4-FFF2-40B4-BE49-F238E27FC236}">
                <a16:creationId xmlns:a16="http://schemas.microsoft.com/office/drawing/2014/main" id="{F9C259AE-FD5B-45ED-96F1-ECC57ACFD98F}"/>
              </a:ext>
            </a:extLst>
          </p:cNvPr>
          <p:cNvSpPr>
            <a:spLocks noGrp="1"/>
          </p:cNvSpPr>
          <p:nvPr>
            <p:ph type="sldNum" sz="quarter" idx="12"/>
          </p:nvPr>
        </p:nvSpPr>
        <p:spPr/>
        <p:txBody>
          <a:bodyPr/>
          <a:lstStyle/>
          <a:p>
            <a:fld id="{FC63ECC8-719A-498E-B101-491B6A35558E}" type="slidenum">
              <a:rPr lang="en-US" smtClean="0"/>
              <a:t>16</a:t>
            </a:fld>
            <a:endParaRPr lang="en-US"/>
          </a:p>
        </p:txBody>
      </p:sp>
    </p:spTree>
    <p:extLst>
      <p:ext uri="{BB962C8B-B14F-4D97-AF65-F5344CB8AC3E}">
        <p14:creationId xmlns:p14="http://schemas.microsoft.com/office/powerpoint/2010/main" val="383064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938A-F87E-4758-87A6-E9A8A0254F36}"/>
              </a:ext>
            </a:extLst>
          </p:cNvPr>
          <p:cNvSpPr>
            <a:spLocks noGrp="1"/>
          </p:cNvSpPr>
          <p:nvPr>
            <p:ph type="title"/>
          </p:nvPr>
        </p:nvSpPr>
        <p:spPr>
          <a:xfrm>
            <a:off x="839788" y="457200"/>
            <a:ext cx="3932237" cy="1128713"/>
          </a:xfrm>
        </p:spPr>
        <p:txBody>
          <a:bodyPr/>
          <a:lstStyle/>
          <a:p>
            <a:r>
              <a:rPr lang="en-US" b="1" dirty="0"/>
              <a:t>Preliminary finding – emotion recognition</a:t>
            </a:r>
          </a:p>
        </p:txBody>
      </p:sp>
      <p:sp>
        <p:nvSpPr>
          <p:cNvPr id="4" name="Text Placeholder 3">
            <a:extLst>
              <a:ext uri="{FF2B5EF4-FFF2-40B4-BE49-F238E27FC236}">
                <a16:creationId xmlns:a16="http://schemas.microsoft.com/office/drawing/2014/main" id="{9A4752E2-C4AF-4C1E-89F3-74D1CE003016}"/>
              </a:ext>
            </a:extLst>
          </p:cNvPr>
          <p:cNvSpPr>
            <a:spLocks noGrp="1"/>
          </p:cNvSpPr>
          <p:nvPr>
            <p:ph type="body" sz="half" idx="2"/>
          </p:nvPr>
        </p:nvSpPr>
        <p:spPr>
          <a:xfrm>
            <a:off x="839788" y="1585913"/>
            <a:ext cx="4698863" cy="4275137"/>
          </a:xfrm>
        </p:spPr>
        <p:txBody>
          <a:bodyPr>
            <a:normAutofit/>
          </a:bodyPr>
          <a:lstStyle/>
          <a:p>
            <a:pPr marL="285750" indent="-285750" algn="l" fontAlgn="base">
              <a:buFont typeface="Arial" panose="020B0604020202020204" pitchFamily="34" charset="0"/>
              <a:buChar char="•"/>
            </a:pPr>
            <a:r>
              <a:rPr lang="en-US" sz="2400" dirty="0">
                <a:solidFill>
                  <a:srgbClr val="000000"/>
                </a:solidFill>
                <a:latin typeface="Calibri" panose="020F0502020204030204" pitchFamily="34" charset="0"/>
              </a:rPr>
              <a:t>Tested across 3,000 transcripts</a:t>
            </a:r>
          </a:p>
          <a:p>
            <a:pPr marL="285750" indent="-285750" algn="l" fontAlgn="base">
              <a:buFont typeface="Arial" panose="020B0604020202020204" pitchFamily="34" charset="0"/>
              <a:buChar char="•"/>
            </a:pPr>
            <a:r>
              <a:rPr lang="en-US" sz="2400" i="0" dirty="0">
                <a:solidFill>
                  <a:srgbClr val="000000"/>
                </a:solidFill>
                <a:effectLst/>
                <a:latin typeface="Calibri" panose="020F0502020204030204" pitchFamily="34" charset="0"/>
              </a:rPr>
              <a:t>Combining output of multiple models yielded most accurate predictions </a:t>
            </a:r>
          </a:p>
          <a:p>
            <a:pPr marL="285750" indent="-285750" algn="l" fontAlgn="base">
              <a:buFont typeface="Arial" panose="020B0604020202020204" pitchFamily="34" charset="0"/>
              <a:buChar char="•"/>
            </a:pPr>
            <a:r>
              <a:rPr lang="en-US" sz="2400" dirty="0">
                <a:solidFill>
                  <a:srgbClr val="000000"/>
                </a:solidFill>
                <a:latin typeface="Calibri" panose="020F0502020204030204" pitchFamily="34" charset="0"/>
              </a:rPr>
              <a:t>‘Mislabeled’ calls based on score appear to often be </a:t>
            </a:r>
            <a:r>
              <a:rPr lang="en-US" sz="2400" i="1" dirty="0">
                <a:solidFill>
                  <a:srgbClr val="000000"/>
                </a:solidFill>
                <a:latin typeface="Calibri" panose="020F0502020204030204" pitchFamily="34" charset="0"/>
              </a:rPr>
              <a:t>human</a:t>
            </a:r>
            <a:r>
              <a:rPr lang="en-US" sz="2400" dirty="0">
                <a:solidFill>
                  <a:srgbClr val="000000"/>
                </a:solidFill>
                <a:latin typeface="Calibri" panose="020F0502020204030204" pitchFamily="34" charset="0"/>
              </a:rPr>
              <a:t> mis-labeling</a:t>
            </a:r>
          </a:p>
        </p:txBody>
      </p:sp>
      <p:sp>
        <p:nvSpPr>
          <p:cNvPr id="5" name="Slide Number Placeholder 4">
            <a:extLst>
              <a:ext uri="{FF2B5EF4-FFF2-40B4-BE49-F238E27FC236}">
                <a16:creationId xmlns:a16="http://schemas.microsoft.com/office/drawing/2014/main" id="{F489BF5F-FEB7-4461-8EEC-ACD2CC21FABE}"/>
              </a:ext>
            </a:extLst>
          </p:cNvPr>
          <p:cNvSpPr>
            <a:spLocks noGrp="1"/>
          </p:cNvSpPr>
          <p:nvPr>
            <p:ph type="sldNum" sz="quarter" idx="12"/>
          </p:nvPr>
        </p:nvSpPr>
        <p:spPr/>
        <p:txBody>
          <a:bodyPr/>
          <a:lstStyle/>
          <a:p>
            <a:fld id="{FC63ECC8-719A-498E-B101-491B6A35558E}" type="slidenum">
              <a:rPr lang="en-US" smtClean="0"/>
              <a:t>17</a:t>
            </a:fld>
            <a:endParaRPr lang="en-US"/>
          </a:p>
        </p:txBody>
      </p:sp>
      <p:pic>
        <p:nvPicPr>
          <p:cNvPr id="6" name="Picture 2">
            <a:extLst>
              <a:ext uri="{FF2B5EF4-FFF2-40B4-BE49-F238E27FC236}">
                <a16:creationId xmlns:a16="http://schemas.microsoft.com/office/drawing/2014/main" id="{79577A87-8B88-42D0-BE41-90F5C56FEE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80751" y="987425"/>
            <a:ext cx="4977073" cy="4873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02768E-6792-4D24-B0EC-AABE0EB71A39}"/>
              </a:ext>
            </a:extLst>
          </p:cNvPr>
          <p:cNvSpPr txBox="1"/>
          <p:nvPr/>
        </p:nvSpPr>
        <p:spPr>
          <a:xfrm>
            <a:off x="8845858" y="1845588"/>
            <a:ext cx="1136342" cy="369332"/>
          </a:xfrm>
          <a:prstGeom prst="rect">
            <a:avLst/>
          </a:prstGeom>
          <a:noFill/>
        </p:spPr>
        <p:txBody>
          <a:bodyPr wrap="square">
            <a:spAutoFit/>
          </a:bodyPr>
          <a:lstStyle/>
          <a:p>
            <a:r>
              <a:rPr lang="en-US" sz="1800" b="1" i="0" dirty="0">
                <a:solidFill>
                  <a:srgbClr val="000000"/>
                </a:solidFill>
                <a:effectLst/>
                <a:latin typeface="Calibri" panose="020F0502020204030204" pitchFamily="34" charset="0"/>
              </a:rPr>
              <a:t>POSITIVE</a:t>
            </a:r>
            <a:endParaRPr lang="en-US" b="1" dirty="0"/>
          </a:p>
        </p:txBody>
      </p:sp>
      <p:sp>
        <p:nvSpPr>
          <p:cNvPr id="8" name="TextBox 7">
            <a:extLst>
              <a:ext uri="{FF2B5EF4-FFF2-40B4-BE49-F238E27FC236}">
                <a16:creationId xmlns:a16="http://schemas.microsoft.com/office/drawing/2014/main" id="{BD770556-2F29-4116-9CCC-E8105603AAE7}"/>
              </a:ext>
            </a:extLst>
          </p:cNvPr>
          <p:cNvSpPr txBox="1"/>
          <p:nvPr/>
        </p:nvSpPr>
        <p:spPr>
          <a:xfrm>
            <a:off x="6547377" y="4923378"/>
            <a:ext cx="1136342" cy="369332"/>
          </a:xfrm>
          <a:prstGeom prst="rect">
            <a:avLst/>
          </a:prstGeom>
          <a:noFill/>
        </p:spPr>
        <p:txBody>
          <a:bodyPr wrap="square">
            <a:spAutoFit/>
          </a:bodyPr>
          <a:lstStyle/>
          <a:p>
            <a:r>
              <a:rPr lang="en-US" sz="1800" b="1" i="0" dirty="0">
                <a:solidFill>
                  <a:srgbClr val="000000"/>
                </a:solidFill>
                <a:effectLst/>
                <a:latin typeface="Calibri" panose="020F0502020204030204" pitchFamily="34" charset="0"/>
              </a:rPr>
              <a:t>NEGATIVE</a:t>
            </a:r>
            <a:endParaRPr lang="en-US" b="1" dirty="0"/>
          </a:p>
        </p:txBody>
      </p:sp>
      <p:sp>
        <p:nvSpPr>
          <p:cNvPr id="3" name="TextBox 2">
            <a:extLst>
              <a:ext uri="{FF2B5EF4-FFF2-40B4-BE49-F238E27FC236}">
                <a16:creationId xmlns:a16="http://schemas.microsoft.com/office/drawing/2014/main" id="{65BE1F1B-FCEF-4304-B412-27503BE58F0A}"/>
              </a:ext>
            </a:extLst>
          </p:cNvPr>
          <p:cNvSpPr txBox="1"/>
          <p:nvPr/>
        </p:nvSpPr>
        <p:spPr>
          <a:xfrm>
            <a:off x="6547377" y="1965960"/>
            <a:ext cx="935463" cy="96012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6262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EBA9-A925-43C3-9990-F0B95965CDF9}"/>
              </a:ext>
            </a:extLst>
          </p:cNvPr>
          <p:cNvSpPr>
            <a:spLocks noGrp="1"/>
          </p:cNvSpPr>
          <p:nvPr>
            <p:ph type="title"/>
          </p:nvPr>
        </p:nvSpPr>
        <p:spPr>
          <a:xfrm>
            <a:off x="429115" y="156968"/>
            <a:ext cx="10681355" cy="1325563"/>
          </a:xfrm>
        </p:spPr>
        <p:txBody>
          <a:bodyPr/>
          <a:lstStyle/>
          <a:p>
            <a:pPr algn="ctr"/>
            <a:r>
              <a:rPr lang="en-US" b="1" dirty="0">
                <a:highlight>
                  <a:srgbClr val="FFFFFF"/>
                </a:highlight>
              </a:rPr>
              <a:t>Call topic modeling</a:t>
            </a:r>
          </a:p>
        </p:txBody>
      </p:sp>
      <p:pic>
        <p:nvPicPr>
          <p:cNvPr id="5" name="Picture 6">
            <a:extLst>
              <a:ext uri="{FF2B5EF4-FFF2-40B4-BE49-F238E27FC236}">
                <a16:creationId xmlns:a16="http://schemas.microsoft.com/office/drawing/2014/main" id="{BC11A505-C662-4B06-9FFE-AC955DCE9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162" y="4388326"/>
            <a:ext cx="1826254" cy="94714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D9A4AC4-8FCC-4248-BAEE-D28D0A8F53C8}"/>
              </a:ext>
            </a:extLst>
          </p:cNvPr>
          <p:cNvSpPr txBox="1"/>
          <p:nvPr/>
        </p:nvSpPr>
        <p:spPr>
          <a:xfrm>
            <a:off x="5789654" y="1900641"/>
            <a:ext cx="1417335" cy="1015663"/>
          </a:xfrm>
          <a:prstGeom prst="rect">
            <a:avLst/>
          </a:prstGeom>
          <a:solidFill>
            <a:srgbClr val="002060"/>
          </a:solidFill>
          <a:effectLst>
            <a:outerShdw blurRad="50800" dist="38100" dir="5400000" algn="t" rotWithShape="0">
              <a:prstClr val="black">
                <a:alpha val="40000"/>
              </a:prstClr>
            </a:outerShdw>
          </a:effectLst>
        </p:spPr>
        <p:txBody>
          <a:bodyPr wrap="square">
            <a:spAutoFit/>
          </a:bodyPr>
          <a:lstStyle/>
          <a:p>
            <a:r>
              <a:rPr lang="en-US" sz="1200" dirty="0">
                <a:solidFill>
                  <a:schemeClr val="bg1"/>
                </a:solidFill>
                <a:latin typeface="Lucida Sans Typewriter" panose="020B0509030504030204" pitchFamily="49" charset="0"/>
              </a:rPr>
              <a:t>“may I record this call for quality assurance purposes?”</a:t>
            </a:r>
          </a:p>
        </p:txBody>
      </p:sp>
      <p:pic>
        <p:nvPicPr>
          <p:cNvPr id="10" name="Picture 9">
            <a:extLst>
              <a:ext uri="{FF2B5EF4-FFF2-40B4-BE49-F238E27FC236}">
                <a16:creationId xmlns:a16="http://schemas.microsoft.com/office/drawing/2014/main" id="{94376E7F-8991-4B47-AE08-E36B004216B2}"/>
              </a:ext>
            </a:extLst>
          </p:cNvPr>
          <p:cNvPicPr>
            <a:picLocks noChangeAspect="1"/>
          </p:cNvPicPr>
          <p:nvPr/>
        </p:nvPicPr>
        <p:blipFill rotWithShape="1">
          <a:blip r:embed="rId4"/>
          <a:srcRect l="2801" t="5545" b="48863"/>
          <a:stretch/>
        </p:blipFill>
        <p:spPr>
          <a:xfrm>
            <a:off x="2396618" y="1679420"/>
            <a:ext cx="2309444" cy="1407770"/>
          </a:xfrm>
          <a:prstGeom prst="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0800000" scaled="1"/>
            <a:tileRect/>
          </a:gradFill>
          <a:effectLst>
            <a:outerShdw blurRad="50800" dist="38100" dir="5400000" algn="t" rotWithShape="0">
              <a:prstClr val="black">
                <a:alpha val="40000"/>
              </a:prstClr>
            </a:outerShdw>
          </a:effectLst>
        </p:spPr>
      </p:pic>
      <p:cxnSp>
        <p:nvCxnSpPr>
          <p:cNvPr id="16" name="Straight Connector 15">
            <a:extLst>
              <a:ext uri="{FF2B5EF4-FFF2-40B4-BE49-F238E27FC236}">
                <a16:creationId xmlns:a16="http://schemas.microsoft.com/office/drawing/2014/main" id="{C3F0223D-4933-44AE-83F6-63D0089D1626}"/>
              </a:ext>
            </a:extLst>
          </p:cNvPr>
          <p:cNvCxnSpPr>
            <a:cxnSpLocks/>
          </p:cNvCxnSpPr>
          <p:nvPr/>
        </p:nvCxnSpPr>
        <p:spPr>
          <a:xfrm flipV="1">
            <a:off x="4860883" y="2412414"/>
            <a:ext cx="796752" cy="7176"/>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56D05C-946C-4C1C-8705-982E0A32BB71}"/>
              </a:ext>
            </a:extLst>
          </p:cNvPr>
          <p:cNvCxnSpPr>
            <a:cxnSpLocks/>
          </p:cNvCxnSpPr>
          <p:nvPr/>
        </p:nvCxnSpPr>
        <p:spPr>
          <a:xfrm>
            <a:off x="9707289" y="3589934"/>
            <a:ext cx="1" cy="693529"/>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3B8878-FD7A-4E6D-AB5B-7453B8E402CF}"/>
              </a:ext>
            </a:extLst>
          </p:cNvPr>
          <p:cNvCxnSpPr>
            <a:cxnSpLocks/>
          </p:cNvCxnSpPr>
          <p:nvPr/>
        </p:nvCxnSpPr>
        <p:spPr>
          <a:xfrm>
            <a:off x="1568742" y="2416002"/>
            <a:ext cx="603968" cy="0"/>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5D31FB18-E90B-4C0B-B283-464F5481FB8E}"/>
              </a:ext>
            </a:extLst>
          </p:cNvPr>
          <p:cNvPicPr>
            <a:picLocks noChangeAspect="1"/>
          </p:cNvPicPr>
          <p:nvPr/>
        </p:nvPicPr>
        <p:blipFill>
          <a:blip r:embed="rId5"/>
          <a:stretch>
            <a:fillRect/>
          </a:stretch>
        </p:blipFill>
        <p:spPr>
          <a:xfrm>
            <a:off x="8334892" y="1745691"/>
            <a:ext cx="2744795" cy="1325563"/>
          </a:xfrm>
          <a:prstGeom prst="rect">
            <a:avLst/>
          </a:prstGeom>
          <a:effectLst>
            <a:outerShdw blurRad="50800" dist="38100" dir="5400000" algn="t" rotWithShape="0">
              <a:prstClr val="black">
                <a:alpha val="40000"/>
              </a:prstClr>
            </a:outerShdw>
          </a:effectLst>
        </p:spPr>
      </p:pic>
      <p:cxnSp>
        <p:nvCxnSpPr>
          <p:cNvPr id="45" name="Straight Connector 44">
            <a:extLst>
              <a:ext uri="{FF2B5EF4-FFF2-40B4-BE49-F238E27FC236}">
                <a16:creationId xmlns:a16="http://schemas.microsoft.com/office/drawing/2014/main" id="{A05322DB-917A-4A44-85B3-DF9CF0A570E8}"/>
              </a:ext>
            </a:extLst>
          </p:cNvPr>
          <p:cNvCxnSpPr>
            <a:cxnSpLocks/>
          </p:cNvCxnSpPr>
          <p:nvPr/>
        </p:nvCxnSpPr>
        <p:spPr>
          <a:xfrm flipV="1">
            <a:off x="7316047" y="2412414"/>
            <a:ext cx="796752" cy="7176"/>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0B0C43-1FFA-45FB-9FC5-1332AFE1763D}"/>
              </a:ext>
            </a:extLst>
          </p:cNvPr>
          <p:cNvSpPr txBox="1"/>
          <p:nvPr/>
        </p:nvSpPr>
        <p:spPr>
          <a:xfrm>
            <a:off x="699205" y="2837373"/>
            <a:ext cx="1038837" cy="646331"/>
          </a:xfrm>
          <a:prstGeom prst="rect">
            <a:avLst/>
          </a:prstGeom>
          <a:noFill/>
        </p:spPr>
        <p:txBody>
          <a:bodyPr wrap="square">
            <a:spAutoFit/>
          </a:bodyPr>
          <a:lstStyle/>
          <a:p>
            <a:pPr algn="ctr"/>
            <a:r>
              <a:rPr lang="en-US" dirty="0"/>
              <a:t>Raw audio</a:t>
            </a:r>
          </a:p>
        </p:txBody>
      </p:sp>
      <p:pic>
        <p:nvPicPr>
          <p:cNvPr id="40" name="Graphic 39" descr="Sound Medium with solid fill">
            <a:extLst>
              <a:ext uri="{FF2B5EF4-FFF2-40B4-BE49-F238E27FC236}">
                <a16:creationId xmlns:a16="http://schemas.microsoft.com/office/drawing/2014/main" id="{975D454F-3F7D-41B7-8826-50054EDB58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802" y="2009336"/>
            <a:ext cx="798272" cy="798272"/>
          </a:xfrm>
          <a:prstGeom prst="rect">
            <a:avLst/>
          </a:prstGeom>
          <a:effectLst>
            <a:outerShdw blurRad="50800" dist="38100" dir="5400000" algn="t" rotWithShape="0">
              <a:prstClr val="black">
                <a:alpha val="40000"/>
              </a:prstClr>
            </a:outerShdw>
          </a:effectLst>
        </p:spPr>
      </p:pic>
      <p:sp>
        <p:nvSpPr>
          <p:cNvPr id="51" name="TextBox 50">
            <a:extLst>
              <a:ext uri="{FF2B5EF4-FFF2-40B4-BE49-F238E27FC236}">
                <a16:creationId xmlns:a16="http://schemas.microsoft.com/office/drawing/2014/main" id="{428DB0F4-5180-4822-97F0-05300A411DB5}"/>
              </a:ext>
            </a:extLst>
          </p:cNvPr>
          <p:cNvSpPr txBox="1"/>
          <p:nvPr/>
        </p:nvSpPr>
        <p:spPr>
          <a:xfrm>
            <a:off x="2497106" y="3114372"/>
            <a:ext cx="2108469" cy="369332"/>
          </a:xfrm>
          <a:prstGeom prst="rect">
            <a:avLst/>
          </a:prstGeom>
          <a:noFill/>
        </p:spPr>
        <p:txBody>
          <a:bodyPr wrap="square">
            <a:spAutoFit/>
          </a:bodyPr>
          <a:lstStyle/>
          <a:p>
            <a:pPr algn="ctr"/>
            <a:r>
              <a:rPr lang="en-US" dirty="0"/>
              <a:t>Pre-processed audio</a:t>
            </a:r>
          </a:p>
        </p:txBody>
      </p:sp>
      <p:sp>
        <p:nvSpPr>
          <p:cNvPr id="52" name="TextBox 51">
            <a:extLst>
              <a:ext uri="{FF2B5EF4-FFF2-40B4-BE49-F238E27FC236}">
                <a16:creationId xmlns:a16="http://schemas.microsoft.com/office/drawing/2014/main" id="{74113813-AFF4-45E5-ABCA-12D2E6B73F58}"/>
              </a:ext>
            </a:extLst>
          </p:cNvPr>
          <p:cNvSpPr txBox="1"/>
          <p:nvPr/>
        </p:nvSpPr>
        <p:spPr>
          <a:xfrm>
            <a:off x="5923299" y="3114372"/>
            <a:ext cx="1166822" cy="369332"/>
          </a:xfrm>
          <a:prstGeom prst="rect">
            <a:avLst/>
          </a:prstGeom>
          <a:noFill/>
        </p:spPr>
        <p:txBody>
          <a:bodyPr wrap="square">
            <a:spAutoFit/>
          </a:bodyPr>
          <a:lstStyle/>
          <a:p>
            <a:pPr algn="ctr"/>
            <a:r>
              <a:rPr lang="en-US" dirty="0"/>
              <a:t>Transcript</a:t>
            </a:r>
          </a:p>
        </p:txBody>
      </p:sp>
      <p:sp>
        <p:nvSpPr>
          <p:cNvPr id="53" name="TextBox 52">
            <a:extLst>
              <a:ext uri="{FF2B5EF4-FFF2-40B4-BE49-F238E27FC236}">
                <a16:creationId xmlns:a16="http://schemas.microsoft.com/office/drawing/2014/main" id="{8E4C19D2-5E5A-42F1-92D9-AA343DF9205E}"/>
              </a:ext>
            </a:extLst>
          </p:cNvPr>
          <p:cNvSpPr txBox="1"/>
          <p:nvPr/>
        </p:nvSpPr>
        <p:spPr>
          <a:xfrm>
            <a:off x="8569686" y="3114372"/>
            <a:ext cx="2275206" cy="369332"/>
          </a:xfrm>
          <a:prstGeom prst="rect">
            <a:avLst/>
          </a:prstGeom>
          <a:noFill/>
        </p:spPr>
        <p:txBody>
          <a:bodyPr wrap="square">
            <a:spAutoFit/>
          </a:bodyPr>
          <a:lstStyle/>
          <a:p>
            <a:pPr algn="ctr"/>
            <a:r>
              <a:rPr lang="en-US" dirty="0"/>
              <a:t>Call similarity, clusters</a:t>
            </a:r>
          </a:p>
        </p:txBody>
      </p:sp>
      <p:sp>
        <p:nvSpPr>
          <p:cNvPr id="55" name="TextBox 54">
            <a:extLst>
              <a:ext uri="{FF2B5EF4-FFF2-40B4-BE49-F238E27FC236}">
                <a16:creationId xmlns:a16="http://schemas.microsoft.com/office/drawing/2014/main" id="{9404B080-3A97-4D61-9C77-E779236DFF79}"/>
              </a:ext>
            </a:extLst>
          </p:cNvPr>
          <p:cNvSpPr txBox="1"/>
          <p:nvPr/>
        </p:nvSpPr>
        <p:spPr>
          <a:xfrm>
            <a:off x="8449436" y="5335467"/>
            <a:ext cx="2515707" cy="646331"/>
          </a:xfrm>
          <a:prstGeom prst="rect">
            <a:avLst/>
          </a:prstGeom>
          <a:noFill/>
        </p:spPr>
        <p:txBody>
          <a:bodyPr wrap="square">
            <a:spAutoFit/>
          </a:bodyPr>
          <a:lstStyle/>
          <a:p>
            <a:pPr algn="ctr"/>
            <a:r>
              <a:rPr lang="en-US" dirty="0"/>
              <a:t>Call topics, </a:t>
            </a:r>
          </a:p>
          <a:p>
            <a:pPr algn="ctr"/>
            <a:r>
              <a:rPr lang="en-US" dirty="0"/>
              <a:t>nearest FAQ</a:t>
            </a:r>
          </a:p>
        </p:txBody>
      </p:sp>
      <p:pic>
        <p:nvPicPr>
          <p:cNvPr id="47" name="Picture 46">
            <a:extLst>
              <a:ext uri="{FF2B5EF4-FFF2-40B4-BE49-F238E27FC236}">
                <a16:creationId xmlns:a16="http://schemas.microsoft.com/office/drawing/2014/main" id="{6BCF4114-98DD-45CC-9872-AD8EED69C6E3}"/>
              </a:ext>
            </a:extLst>
          </p:cNvPr>
          <p:cNvPicPr>
            <a:picLocks noChangeAspect="1"/>
          </p:cNvPicPr>
          <p:nvPr/>
        </p:nvPicPr>
        <p:blipFill>
          <a:blip r:embed="rId8"/>
          <a:stretch>
            <a:fillRect/>
          </a:stretch>
        </p:blipFill>
        <p:spPr>
          <a:xfrm>
            <a:off x="4311575" y="4009274"/>
            <a:ext cx="1671230" cy="1636720"/>
          </a:xfrm>
          <a:prstGeom prst="rect">
            <a:avLst/>
          </a:prstGeom>
          <a:effectLst>
            <a:outerShdw blurRad="50800" dist="38100" dir="5400000" algn="t" rotWithShape="0">
              <a:prstClr val="black">
                <a:alpha val="40000"/>
              </a:prstClr>
            </a:outerShdw>
          </a:effectLst>
        </p:spPr>
      </p:pic>
      <p:cxnSp>
        <p:nvCxnSpPr>
          <p:cNvPr id="65" name="Straight Connector 64">
            <a:extLst>
              <a:ext uri="{FF2B5EF4-FFF2-40B4-BE49-F238E27FC236}">
                <a16:creationId xmlns:a16="http://schemas.microsoft.com/office/drawing/2014/main" id="{25AD0CDF-0E4E-44B8-8C3B-0DA04621CB55}"/>
              </a:ext>
            </a:extLst>
          </p:cNvPr>
          <p:cNvCxnSpPr>
            <a:cxnSpLocks/>
          </p:cNvCxnSpPr>
          <p:nvPr/>
        </p:nvCxnSpPr>
        <p:spPr>
          <a:xfrm>
            <a:off x="3722618" y="3721411"/>
            <a:ext cx="576738" cy="466931"/>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8080E0-9461-46F5-80D4-FF49AE388FC5}"/>
              </a:ext>
            </a:extLst>
          </p:cNvPr>
          <p:cNvCxnSpPr>
            <a:cxnSpLocks/>
          </p:cNvCxnSpPr>
          <p:nvPr/>
        </p:nvCxnSpPr>
        <p:spPr>
          <a:xfrm flipH="1">
            <a:off x="6008203" y="3721411"/>
            <a:ext cx="484877" cy="466931"/>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10004C5-AAE5-4FA2-9FBA-F22703B913AC}"/>
              </a:ext>
            </a:extLst>
          </p:cNvPr>
          <p:cNvSpPr txBox="1"/>
          <p:nvPr/>
        </p:nvSpPr>
        <p:spPr>
          <a:xfrm>
            <a:off x="4109733" y="5590126"/>
            <a:ext cx="2108469" cy="369332"/>
          </a:xfrm>
          <a:prstGeom prst="rect">
            <a:avLst/>
          </a:prstGeom>
          <a:noFill/>
        </p:spPr>
        <p:txBody>
          <a:bodyPr wrap="square">
            <a:spAutoFit/>
          </a:bodyPr>
          <a:lstStyle/>
          <a:p>
            <a:pPr algn="ctr"/>
            <a:r>
              <a:rPr lang="en-US" dirty="0"/>
              <a:t>Emotion scoring</a:t>
            </a:r>
          </a:p>
        </p:txBody>
      </p:sp>
      <p:sp>
        <p:nvSpPr>
          <p:cNvPr id="75" name="TextBox 74">
            <a:extLst>
              <a:ext uri="{FF2B5EF4-FFF2-40B4-BE49-F238E27FC236}">
                <a16:creationId xmlns:a16="http://schemas.microsoft.com/office/drawing/2014/main" id="{6DFEA4BB-FB56-4E35-97B9-7AEA315112A5}"/>
              </a:ext>
            </a:extLst>
          </p:cNvPr>
          <p:cNvSpPr txBox="1"/>
          <p:nvPr/>
        </p:nvSpPr>
        <p:spPr>
          <a:xfrm>
            <a:off x="118772" y="3933226"/>
            <a:ext cx="3789997" cy="1815882"/>
          </a:xfrm>
          <a:prstGeom prst="rect">
            <a:avLst/>
          </a:prstGeom>
          <a:noFill/>
        </p:spPr>
        <p:txBody>
          <a:bodyPr wrap="square">
            <a:spAutoFit/>
          </a:bodyPr>
          <a:lstStyle/>
          <a:p>
            <a:r>
              <a:rPr lang="en-US" sz="1400" dirty="0">
                <a:solidFill>
                  <a:schemeClr val="bg2">
                    <a:lumMod val="25000"/>
                  </a:schemeClr>
                </a:solidFill>
              </a:rPr>
              <a:t>Approaches currently used in pipeline:</a:t>
            </a:r>
          </a:p>
          <a:p>
            <a:pPr marL="342900" indent="-342900">
              <a:buFont typeface="+mj-lt"/>
              <a:buAutoNum type="arabicPeriod"/>
            </a:pPr>
            <a:r>
              <a:rPr lang="en-US" sz="1400" dirty="0">
                <a:solidFill>
                  <a:schemeClr val="bg2">
                    <a:lumMod val="25000"/>
                  </a:schemeClr>
                </a:solidFill>
              </a:rPr>
              <a:t>Normalize volume</a:t>
            </a:r>
          </a:p>
          <a:p>
            <a:pPr marL="342900" indent="-342900">
              <a:buFont typeface="+mj-lt"/>
              <a:buAutoNum type="arabicPeriod"/>
            </a:pPr>
            <a:r>
              <a:rPr lang="en-US" sz="1400" dirty="0">
                <a:solidFill>
                  <a:schemeClr val="bg2">
                    <a:lumMod val="25000"/>
                  </a:schemeClr>
                </a:solidFill>
              </a:rPr>
              <a:t>Transcribe audio</a:t>
            </a:r>
          </a:p>
          <a:p>
            <a:pPr marL="342900" indent="-342900">
              <a:buFont typeface="+mj-lt"/>
              <a:buAutoNum type="arabicPeriod"/>
            </a:pPr>
            <a:r>
              <a:rPr lang="en-US" sz="1400" dirty="0">
                <a:solidFill>
                  <a:schemeClr val="bg2">
                    <a:lumMod val="25000"/>
                  </a:schemeClr>
                </a:solidFill>
              </a:rPr>
              <a:t>Identify emotion in audio</a:t>
            </a:r>
          </a:p>
          <a:p>
            <a:pPr marL="342900" indent="-342900">
              <a:buFont typeface="+mj-lt"/>
              <a:buAutoNum type="arabicPeriod"/>
            </a:pPr>
            <a:r>
              <a:rPr lang="en-US" sz="1400" dirty="0">
                <a:solidFill>
                  <a:schemeClr val="bg2">
                    <a:lumMod val="25000"/>
                  </a:schemeClr>
                </a:solidFill>
              </a:rPr>
              <a:t>Identify emotion in text</a:t>
            </a:r>
          </a:p>
          <a:p>
            <a:pPr marL="342900" indent="-342900">
              <a:buFont typeface="+mj-lt"/>
              <a:buAutoNum type="arabicPeriod"/>
            </a:pPr>
            <a:r>
              <a:rPr lang="en-US" sz="1400" b="1" dirty="0">
                <a:solidFill>
                  <a:srgbClr val="0070C0"/>
                </a:solidFill>
              </a:rPr>
              <a:t>Identify and group similar calls</a:t>
            </a:r>
          </a:p>
          <a:p>
            <a:pPr marL="342900" indent="-342900">
              <a:buFont typeface="+mj-lt"/>
              <a:buAutoNum type="arabicPeriod"/>
            </a:pPr>
            <a:r>
              <a:rPr lang="en-US" sz="1400" b="1" dirty="0">
                <a:solidFill>
                  <a:srgbClr val="0070C0"/>
                </a:solidFill>
              </a:rPr>
              <a:t>Identify topics discussed in groups of similar calls</a:t>
            </a:r>
          </a:p>
        </p:txBody>
      </p:sp>
      <p:sp>
        <p:nvSpPr>
          <p:cNvPr id="77" name="TextBox 76">
            <a:extLst>
              <a:ext uri="{FF2B5EF4-FFF2-40B4-BE49-F238E27FC236}">
                <a16:creationId xmlns:a16="http://schemas.microsoft.com/office/drawing/2014/main" id="{36713587-5827-4384-94FE-A5EAAC675AE1}"/>
              </a:ext>
            </a:extLst>
          </p:cNvPr>
          <p:cNvSpPr txBox="1"/>
          <p:nvPr/>
        </p:nvSpPr>
        <p:spPr>
          <a:xfrm>
            <a:off x="1622756" y="2005833"/>
            <a:ext cx="473256" cy="369332"/>
          </a:xfrm>
          <a:prstGeom prst="rect">
            <a:avLst/>
          </a:prstGeom>
          <a:noFill/>
        </p:spPr>
        <p:txBody>
          <a:bodyPr wrap="square">
            <a:spAutoFit/>
          </a:bodyPr>
          <a:lstStyle/>
          <a:p>
            <a:r>
              <a:rPr lang="en-US" sz="1800" dirty="0">
                <a:solidFill>
                  <a:schemeClr val="bg2">
                    <a:lumMod val="50000"/>
                  </a:schemeClr>
                </a:solidFill>
              </a:rPr>
              <a:t>1</a:t>
            </a:r>
            <a:endParaRPr lang="en-US" dirty="0">
              <a:solidFill>
                <a:schemeClr val="bg2">
                  <a:lumMod val="50000"/>
                </a:schemeClr>
              </a:solidFill>
            </a:endParaRPr>
          </a:p>
        </p:txBody>
      </p:sp>
      <p:sp>
        <p:nvSpPr>
          <p:cNvPr id="78" name="TextBox 77">
            <a:extLst>
              <a:ext uri="{FF2B5EF4-FFF2-40B4-BE49-F238E27FC236}">
                <a16:creationId xmlns:a16="http://schemas.microsoft.com/office/drawing/2014/main" id="{C08FD105-9AA1-40DD-AB76-D9BAA8E9F404}"/>
              </a:ext>
            </a:extLst>
          </p:cNvPr>
          <p:cNvSpPr txBox="1"/>
          <p:nvPr/>
        </p:nvSpPr>
        <p:spPr>
          <a:xfrm>
            <a:off x="5031141" y="2005833"/>
            <a:ext cx="473256" cy="369332"/>
          </a:xfrm>
          <a:prstGeom prst="rect">
            <a:avLst/>
          </a:prstGeom>
          <a:noFill/>
        </p:spPr>
        <p:txBody>
          <a:bodyPr wrap="square">
            <a:spAutoFit/>
          </a:bodyPr>
          <a:lstStyle/>
          <a:p>
            <a:pPr algn="ctr"/>
            <a:r>
              <a:rPr lang="en-US" sz="1800" dirty="0">
                <a:solidFill>
                  <a:schemeClr val="bg2">
                    <a:lumMod val="50000"/>
                  </a:schemeClr>
                </a:solidFill>
              </a:rPr>
              <a:t>2</a:t>
            </a:r>
            <a:endParaRPr lang="en-US" dirty="0">
              <a:solidFill>
                <a:schemeClr val="bg2">
                  <a:lumMod val="50000"/>
                </a:schemeClr>
              </a:solidFill>
            </a:endParaRPr>
          </a:p>
        </p:txBody>
      </p:sp>
      <p:sp>
        <p:nvSpPr>
          <p:cNvPr id="79" name="TextBox 78">
            <a:extLst>
              <a:ext uri="{FF2B5EF4-FFF2-40B4-BE49-F238E27FC236}">
                <a16:creationId xmlns:a16="http://schemas.microsoft.com/office/drawing/2014/main" id="{5341FE92-6147-4C29-AE52-FA9D36B20D72}"/>
              </a:ext>
            </a:extLst>
          </p:cNvPr>
          <p:cNvSpPr txBox="1"/>
          <p:nvPr/>
        </p:nvSpPr>
        <p:spPr>
          <a:xfrm>
            <a:off x="7334073" y="1997444"/>
            <a:ext cx="778726" cy="369332"/>
          </a:xfrm>
          <a:prstGeom prst="rect">
            <a:avLst/>
          </a:prstGeom>
          <a:noFill/>
        </p:spPr>
        <p:txBody>
          <a:bodyPr wrap="square">
            <a:spAutoFit/>
          </a:bodyPr>
          <a:lstStyle/>
          <a:p>
            <a:pPr algn="ctr"/>
            <a:r>
              <a:rPr lang="en-US" sz="1800" dirty="0">
                <a:solidFill>
                  <a:schemeClr val="bg2">
                    <a:lumMod val="50000"/>
                  </a:schemeClr>
                </a:solidFill>
              </a:rPr>
              <a:t>5</a:t>
            </a:r>
            <a:endParaRPr lang="en-US" dirty="0">
              <a:solidFill>
                <a:schemeClr val="bg2">
                  <a:lumMod val="50000"/>
                </a:schemeClr>
              </a:solidFill>
            </a:endParaRPr>
          </a:p>
        </p:txBody>
      </p:sp>
      <p:sp>
        <p:nvSpPr>
          <p:cNvPr id="80" name="TextBox 79">
            <a:extLst>
              <a:ext uri="{FF2B5EF4-FFF2-40B4-BE49-F238E27FC236}">
                <a16:creationId xmlns:a16="http://schemas.microsoft.com/office/drawing/2014/main" id="{F384FFCB-4CF1-4673-A93B-DEE2E28CF5FF}"/>
              </a:ext>
            </a:extLst>
          </p:cNvPr>
          <p:cNvSpPr txBox="1"/>
          <p:nvPr/>
        </p:nvSpPr>
        <p:spPr>
          <a:xfrm>
            <a:off x="3705511" y="3846771"/>
            <a:ext cx="473256" cy="369332"/>
          </a:xfrm>
          <a:prstGeom prst="rect">
            <a:avLst/>
          </a:prstGeom>
          <a:noFill/>
        </p:spPr>
        <p:txBody>
          <a:bodyPr wrap="square">
            <a:spAutoFit/>
          </a:bodyPr>
          <a:lstStyle/>
          <a:p>
            <a:r>
              <a:rPr lang="en-US" dirty="0">
                <a:solidFill>
                  <a:schemeClr val="bg2">
                    <a:lumMod val="50000"/>
                  </a:schemeClr>
                </a:solidFill>
              </a:rPr>
              <a:t>3</a:t>
            </a:r>
          </a:p>
        </p:txBody>
      </p:sp>
      <p:sp>
        <p:nvSpPr>
          <p:cNvPr id="81" name="TextBox 80">
            <a:extLst>
              <a:ext uri="{FF2B5EF4-FFF2-40B4-BE49-F238E27FC236}">
                <a16:creationId xmlns:a16="http://schemas.microsoft.com/office/drawing/2014/main" id="{BCE53018-E3BC-4A6E-A140-C7546099A7B3}"/>
              </a:ext>
            </a:extLst>
          </p:cNvPr>
          <p:cNvSpPr txBox="1"/>
          <p:nvPr/>
        </p:nvSpPr>
        <p:spPr>
          <a:xfrm>
            <a:off x="6293439" y="3815264"/>
            <a:ext cx="473256" cy="369332"/>
          </a:xfrm>
          <a:prstGeom prst="rect">
            <a:avLst/>
          </a:prstGeom>
          <a:noFill/>
        </p:spPr>
        <p:txBody>
          <a:bodyPr wrap="square">
            <a:spAutoFit/>
          </a:bodyPr>
          <a:lstStyle/>
          <a:p>
            <a:r>
              <a:rPr lang="en-US" sz="1800" dirty="0">
                <a:solidFill>
                  <a:schemeClr val="bg2">
                    <a:lumMod val="50000"/>
                  </a:schemeClr>
                </a:solidFill>
              </a:rPr>
              <a:t>4</a:t>
            </a:r>
            <a:endParaRPr lang="en-US" dirty="0">
              <a:solidFill>
                <a:schemeClr val="bg2">
                  <a:lumMod val="50000"/>
                </a:schemeClr>
              </a:solidFill>
            </a:endParaRPr>
          </a:p>
        </p:txBody>
      </p:sp>
      <p:sp>
        <p:nvSpPr>
          <p:cNvPr id="82" name="TextBox 81">
            <a:extLst>
              <a:ext uri="{FF2B5EF4-FFF2-40B4-BE49-F238E27FC236}">
                <a16:creationId xmlns:a16="http://schemas.microsoft.com/office/drawing/2014/main" id="{7782B6FC-36AC-42CB-BFA5-6E410CEB5342}"/>
              </a:ext>
            </a:extLst>
          </p:cNvPr>
          <p:cNvSpPr txBox="1"/>
          <p:nvPr/>
        </p:nvSpPr>
        <p:spPr>
          <a:xfrm>
            <a:off x="9197014" y="3623222"/>
            <a:ext cx="473256" cy="369332"/>
          </a:xfrm>
          <a:prstGeom prst="rect">
            <a:avLst/>
          </a:prstGeom>
          <a:noFill/>
        </p:spPr>
        <p:txBody>
          <a:bodyPr wrap="square">
            <a:spAutoFit/>
          </a:bodyPr>
          <a:lstStyle/>
          <a:p>
            <a:r>
              <a:rPr lang="en-US" sz="1800" dirty="0">
                <a:solidFill>
                  <a:schemeClr val="bg2">
                    <a:lumMod val="50000"/>
                  </a:schemeClr>
                </a:solidFill>
              </a:rPr>
              <a:t>6</a:t>
            </a:r>
            <a:endParaRPr lang="en-US" dirty="0">
              <a:solidFill>
                <a:schemeClr val="bg2">
                  <a:lumMod val="50000"/>
                </a:schemeClr>
              </a:solidFill>
            </a:endParaRPr>
          </a:p>
        </p:txBody>
      </p:sp>
    </p:spTree>
    <p:extLst>
      <p:ext uri="{BB962C8B-B14F-4D97-AF65-F5344CB8AC3E}">
        <p14:creationId xmlns:p14="http://schemas.microsoft.com/office/powerpoint/2010/main" val="895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14C6-96F8-4FF6-ADB2-4AAA9FC72916}"/>
              </a:ext>
            </a:extLst>
          </p:cNvPr>
          <p:cNvSpPr>
            <a:spLocks noGrp="1"/>
          </p:cNvSpPr>
          <p:nvPr>
            <p:ph type="title"/>
          </p:nvPr>
        </p:nvSpPr>
        <p:spPr/>
        <p:txBody>
          <a:bodyPr/>
          <a:lstStyle/>
          <a:p>
            <a:pPr algn="ctr"/>
            <a:r>
              <a:rPr lang="en-US" dirty="0"/>
              <a:t>Topic examples</a:t>
            </a:r>
          </a:p>
        </p:txBody>
      </p:sp>
      <p:sp>
        <p:nvSpPr>
          <p:cNvPr id="3" name="Content Placeholder 2">
            <a:extLst>
              <a:ext uri="{FF2B5EF4-FFF2-40B4-BE49-F238E27FC236}">
                <a16:creationId xmlns:a16="http://schemas.microsoft.com/office/drawing/2014/main" id="{5CBDC7FC-FB79-452A-A102-7340389E0903}"/>
              </a:ext>
            </a:extLst>
          </p:cNvPr>
          <p:cNvSpPr>
            <a:spLocks noGrp="1"/>
          </p:cNvSpPr>
          <p:nvPr>
            <p:ph idx="1"/>
          </p:nvPr>
        </p:nvSpPr>
        <p:spPr/>
        <p:txBody>
          <a:bodyPr>
            <a:normAutofit/>
          </a:bodyPr>
          <a:lstStyle/>
          <a:p>
            <a:pPr marL="0" indent="0">
              <a:buNone/>
            </a:pPr>
            <a:r>
              <a:rPr lang="en-US" i="1" dirty="0"/>
              <a:t>Fictional text-</a:t>
            </a:r>
          </a:p>
          <a:p>
            <a:pPr marL="0" indent="0">
              <a:buNone/>
            </a:pPr>
            <a:endParaRPr lang="en-US" dirty="0"/>
          </a:p>
          <a:p>
            <a:pPr marL="0" indent="0">
              <a:buNone/>
            </a:pPr>
            <a:r>
              <a:rPr lang="en-US" b="1" dirty="0"/>
              <a:t>Text: </a:t>
            </a:r>
            <a:r>
              <a:rPr lang="en-US" dirty="0"/>
              <a:t>What will happen if I </a:t>
            </a:r>
            <a:r>
              <a:rPr lang="en-US" b="1" dirty="0">
                <a:solidFill>
                  <a:srgbClr val="0070C0"/>
                </a:solidFill>
              </a:rPr>
              <a:t>refuse</a:t>
            </a:r>
            <a:r>
              <a:rPr lang="en-US" dirty="0"/>
              <a:t> to complete the Census</a:t>
            </a:r>
          </a:p>
          <a:p>
            <a:pPr marL="0" indent="0">
              <a:buNone/>
            </a:pPr>
            <a:endParaRPr lang="en-US" dirty="0"/>
          </a:p>
          <a:p>
            <a:pPr marL="0" indent="0">
              <a:buNone/>
            </a:pPr>
            <a:r>
              <a:rPr lang="en-US" b="1" dirty="0"/>
              <a:t>Text:</a:t>
            </a:r>
            <a:r>
              <a:rPr lang="en-US" dirty="0"/>
              <a:t> I’d like to receive a </a:t>
            </a:r>
            <a:r>
              <a:rPr lang="en-US" b="1" dirty="0">
                <a:solidFill>
                  <a:srgbClr val="0070C0"/>
                </a:solidFill>
              </a:rPr>
              <a:t>paper</a:t>
            </a:r>
            <a:r>
              <a:rPr lang="en-US" dirty="0"/>
              <a:t> form</a:t>
            </a:r>
          </a:p>
          <a:p>
            <a:pPr marL="0" indent="0">
              <a:buNone/>
            </a:pPr>
            <a:endParaRPr lang="en-US" dirty="0"/>
          </a:p>
          <a:p>
            <a:pPr marL="0" indent="0">
              <a:buNone/>
            </a:pPr>
            <a:r>
              <a:rPr lang="en-US" b="1" dirty="0"/>
              <a:t>Text:</a:t>
            </a:r>
            <a:r>
              <a:rPr lang="en-US" dirty="0"/>
              <a:t> My </a:t>
            </a:r>
            <a:r>
              <a:rPr lang="en-US" b="1" dirty="0">
                <a:solidFill>
                  <a:srgbClr val="0070C0"/>
                </a:solidFill>
              </a:rPr>
              <a:t>browser froze </a:t>
            </a:r>
            <a:r>
              <a:rPr lang="en-US" dirty="0"/>
              <a:t>when entering my data</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9C259AE-FD5B-45ED-96F1-ECC57ACFD98F}"/>
              </a:ext>
            </a:extLst>
          </p:cNvPr>
          <p:cNvSpPr>
            <a:spLocks noGrp="1"/>
          </p:cNvSpPr>
          <p:nvPr>
            <p:ph type="sldNum" sz="quarter" idx="12"/>
          </p:nvPr>
        </p:nvSpPr>
        <p:spPr/>
        <p:txBody>
          <a:bodyPr/>
          <a:lstStyle/>
          <a:p>
            <a:fld id="{FC63ECC8-719A-498E-B101-491B6A35558E}" type="slidenum">
              <a:rPr lang="en-US" smtClean="0"/>
              <a:t>19</a:t>
            </a:fld>
            <a:endParaRPr lang="en-US"/>
          </a:p>
        </p:txBody>
      </p:sp>
    </p:spTree>
    <p:extLst>
      <p:ext uri="{BB962C8B-B14F-4D97-AF65-F5344CB8AC3E}">
        <p14:creationId xmlns:p14="http://schemas.microsoft.com/office/powerpoint/2010/main" val="16672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7832-B5A8-4CBB-B0B6-95B74CBFB0C2}"/>
              </a:ext>
            </a:extLst>
          </p:cNvPr>
          <p:cNvSpPr>
            <a:spLocks noGrp="1"/>
          </p:cNvSpPr>
          <p:nvPr>
            <p:ph type="title"/>
          </p:nvPr>
        </p:nvSpPr>
        <p:spPr/>
        <p:txBody>
          <a:bodyPr/>
          <a:lstStyle/>
          <a:p>
            <a:pPr algn="ctr"/>
            <a:r>
              <a:rPr lang="en-US" b="1" dirty="0"/>
              <a:t>Outline</a:t>
            </a:r>
            <a:endParaRPr lang="en-US" b="1" dirty="0">
              <a:latin typeface="+mn-lt"/>
            </a:endParaRPr>
          </a:p>
        </p:txBody>
      </p:sp>
      <p:sp>
        <p:nvSpPr>
          <p:cNvPr id="3" name="Content Placeholder 2">
            <a:extLst>
              <a:ext uri="{FF2B5EF4-FFF2-40B4-BE49-F238E27FC236}">
                <a16:creationId xmlns:a16="http://schemas.microsoft.com/office/drawing/2014/main" id="{D8D7B6FC-E696-4501-BA22-783C36FE4FBC}"/>
              </a:ext>
            </a:extLst>
          </p:cNvPr>
          <p:cNvSpPr>
            <a:spLocks noGrp="1"/>
          </p:cNvSpPr>
          <p:nvPr>
            <p:ph idx="1"/>
          </p:nvPr>
        </p:nvSpPr>
        <p:spPr/>
        <p:txBody>
          <a:bodyPr/>
          <a:lstStyle/>
          <a:p>
            <a:r>
              <a:rPr lang="en-US" dirty="0"/>
              <a:t>Background</a:t>
            </a:r>
          </a:p>
          <a:p>
            <a:r>
              <a:rPr lang="en-US" dirty="0"/>
              <a:t>Objectives</a:t>
            </a:r>
          </a:p>
          <a:p>
            <a:r>
              <a:rPr lang="en-US" dirty="0"/>
              <a:t>Approach</a:t>
            </a:r>
          </a:p>
          <a:p>
            <a:r>
              <a:rPr lang="en-US" dirty="0"/>
              <a:t>Findings</a:t>
            </a:r>
          </a:p>
          <a:p>
            <a:r>
              <a:rPr lang="en-US" dirty="0"/>
              <a:t>Next steps</a:t>
            </a:r>
          </a:p>
          <a:p>
            <a:endParaRPr lang="en-US" dirty="0"/>
          </a:p>
        </p:txBody>
      </p:sp>
      <p:sp>
        <p:nvSpPr>
          <p:cNvPr id="4" name="Slide Number Placeholder 3">
            <a:extLst>
              <a:ext uri="{FF2B5EF4-FFF2-40B4-BE49-F238E27FC236}">
                <a16:creationId xmlns:a16="http://schemas.microsoft.com/office/drawing/2014/main" id="{0F7ECF21-5262-44F0-AC6D-A9D832F34D8E}"/>
              </a:ext>
            </a:extLst>
          </p:cNvPr>
          <p:cNvSpPr>
            <a:spLocks noGrp="1"/>
          </p:cNvSpPr>
          <p:nvPr>
            <p:ph type="sldNum" sz="quarter" idx="12"/>
          </p:nvPr>
        </p:nvSpPr>
        <p:spPr/>
        <p:txBody>
          <a:bodyPr/>
          <a:lstStyle/>
          <a:p>
            <a:fld id="{FC63ECC8-719A-498E-B101-491B6A35558E}" type="slidenum">
              <a:rPr lang="en-US" smtClean="0"/>
              <a:t>2</a:t>
            </a:fld>
            <a:endParaRPr lang="en-US"/>
          </a:p>
        </p:txBody>
      </p:sp>
    </p:spTree>
    <p:extLst>
      <p:ext uri="{BB962C8B-B14F-4D97-AF65-F5344CB8AC3E}">
        <p14:creationId xmlns:p14="http://schemas.microsoft.com/office/powerpoint/2010/main" val="198245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6C3A-91EF-4EE9-B5C3-7EB330AEDFD4}"/>
              </a:ext>
            </a:extLst>
          </p:cNvPr>
          <p:cNvSpPr>
            <a:spLocks noGrp="1"/>
          </p:cNvSpPr>
          <p:nvPr>
            <p:ph type="title"/>
          </p:nvPr>
        </p:nvSpPr>
        <p:spPr>
          <a:xfrm>
            <a:off x="839788" y="457200"/>
            <a:ext cx="3932237" cy="1057275"/>
          </a:xfrm>
        </p:spPr>
        <p:txBody>
          <a:bodyPr/>
          <a:lstStyle/>
          <a:p>
            <a:r>
              <a:rPr lang="en-US" b="1" dirty="0"/>
              <a:t>Preliminary findings – topic modelling</a:t>
            </a:r>
          </a:p>
        </p:txBody>
      </p:sp>
      <p:sp>
        <p:nvSpPr>
          <p:cNvPr id="4" name="Text Placeholder 3">
            <a:extLst>
              <a:ext uri="{FF2B5EF4-FFF2-40B4-BE49-F238E27FC236}">
                <a16:creationId xmlns:a16="http://schemas.microsoft.com/office/drawing/2014/main" id="{198247F2-94E3-46AE-973D-47B5E04C4BD2}"/>
              </a:ext>
            </a:extLst>
          </p:cNvPr>
          <p:cNvSpPr>
            <a:spLocks noGrp="1"/>
          </p:cNvSpPr>
          <p:nvPr>
            <p:ph type="body" sz="half" idx="2"/>
          </p:nvPr>
        </p:nvSpPr>
        <p:spPr>
          <a:xfrm>
            <a:off x="839788" y="1714500"/>
            <a:ext cx="3932237" cy="4154488"/>
          </a:xfrm>
        </p:spPr>
        <p:txBody>
          <a:bodyPr>
            <a:normAutofit/>
          </a:bodyPr>
          <a:lstStyle/>
          <a:p>
            <a:pPr marL="285750" indent="-285750">
              <a:buFont typeface="Arial" panose="020B0604020202020204" pitchFamily="34" charset="0"/>
              <a:buChar char="•"/>
            </a:pPr>
            <a:r>
              <a:rPr lang="en-US" sz="2400" dirty="0"/>
              <a:t>Newer ‘deep learning’ language models better group similar calls together for both large topics (e.g. technical assistance vs residency questions) and more specific sub-topics</a:t>
            </a:r>
          </a:p>
          <a:p>
            <a:pPr marL="285750" indent="-285750">
              <a:buFont typeface="Arial" panose="020B0604020202020204" pitchFamily="34" charset="0"/>
              <a:buChar char="•"/>
            </a:pPr>
            <a:r>
              <a:rPr lang="en-US" sz="2400" dirty="0"/>
              <a:t>Example 1: Residence</a:t>
            </a:r>
          </a:p>
          <a:p>
            <a:pPr marL="285750" indent="-285750">
              <a:buFont typeface="Arial" panose="020B0604020202020204" pitchFamily="34" charset="0"/>
              <a:buChar char="•"/>
            </a:pPr>
            <a:r>
              <a:rPr lang="en-US" sz="2400" dirty="0"/>
              <a:t>Example 2: Race and Hispanic origin</a:t>
            </a:r>
          </a:p>
        </p:txBody>
      </p:sp>
      <p:sp>
        <p:nvSpPr>
          <p:cNvPr id="5" name="Slide Number Placeholder 4">
            <a:extLst>
              <a:ext uri="{FF2B5EF4-FFF2-40B4-BE49-F238E27FC236}">
                <a16:creationId xmlns:a16="http://schemas.microsoft.com/office/drawing/2014/main" id="{4B81FA69-B51B-480D-ADF2-27328507D157}"/>
              </a:ext>
            </a:extLst>
          </p:cNvPr>
          <p:cNvSpPr>
            <a:spLocks noGrp="1"/>
          </p:cNvSpPr>
          <p:nvPr>
            <p:ph type="sldNum" sz="quarter" idx="12"/>
          </p:nvPr>
        </p:nvSpPr>
        <p:spPr/>
        <p:txBody>
          <a:bodyPr/>
          <a:lstStyle/>
          <a:p>
            <a:fld id="{FC63ECC8-719A-498E-B101-491B6A35558E}" type="slidenum">
              <a:rPr lang="en-US" smtClean="0"/>
              <a:t>20</a:t>
            </a:fld>
            <a:endParaRPr lang="en-US"/>
          </a:p>
        </p:txBody>
      </p:sp>
      <p:pic>
        <p:nvPicPr>
          <p:cNvPr id="6" name="Content Placeholder 5">
            <a:extLst>
              <a:ext uri="{FF2B5EF4-FFF2-40B4-BE49-F238E27FC236}">
                <a16:creationId xmlns:a16="http://schemas.microsoft.com/office/drawing/2014/main" id="{6D8C0BBD-D9E9-4C32-B28B-018B3CB7A3F9}"/>
              </a:ext>
            </a:extLst>
          </p:cNvPr>
          <p:cNvPicPr>
            <a:picLocks noGrp="1" noChangeAspect="1"/>
          </p:cNvPicPr>
          <p:nvPr>
            <p:ph idx="1"/>
          </p:nvPr>
        </p:nvPicPr>
        <p:blipFill>
          <a:blip r:embed="rId3"/>
          <a:stretch>
            <a:fillRect/>
          </a:stretch>
        </p:blipFill>
        <p:spPr>
          <a:xfrm>
            <a:off x="5183188" y="1933846"/>
            <a:ext cx="6172200" cy="2980783"/>
          </a:xfrm>
          <a:prstGeom prst="rect">
            <a:avLst/>
          </a:prstGeom>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70D95DD4-3ACE-40D5-94D6-DCE1306869FE}"/>
              </a:ext>
            </a:extLst>
          </p:cNvPr>
          <p:cNvSpPr txBox="1"/>
          <p:nvPr/>
        </p:nvSpPr>
        <p:spPr>
          <a:xfrm>
            <a:off x="5317593" y="3605436"/>
            <a:ext cx="1582674" cy="738664"/>
          </a:xfrm>
          <a:prstGeom prst="rect">
            <a:avLst/>
          </a:prstGeom>
          <a:solidFill>
            <a:srgbClr val="92D050"/>
          </a:solidFill>
        </p:spPr>
        <p:txBody>
          <a:bodyPr wrap="square">
            <a:spAutoFit/>
          </a:bodyPr>
          <a:lstStyle/>
          <a:p>
            <a:r>
              <a:rPr lang="en-US" sz="1400" b="1" dirty="0"/>
              <a:t>'</a:t>
            </a:r>
            <a:r>
              <a:rPr lang="en-US" sz="1400" b="1" dirty="0" err="1"/>
              <a:t>canadian</a:t>
            </a:r>
            <a:r>
              <a:rPr lang="en-US" sz="1400" b="1" dirty="0"/>
              <a:t>', 'citizen', '</a:t>
            </a:r>
            <a:r>
              <a:rPr lang="en-US" sz="1400" b="1" dirty="0" err="1"/>
              <a:t>canada</a:t>
            </a:r>
            <a:r>
              <a:rPr lang="en-US" sz="1400" b="1" dirty="0"/>
              <a:t>', 'months', 'citizens</a:t>
            </a:r>
            <a:endParaRPr lang="en-US" sz="1400" dirty="0"/>
          </a:p>
        </p:txBody>
      </p:sp>
      <p:sp>
        <p:nvSpPr>
          <p:cNvPr id="13" name="TextBox 12">
            <a:extLst>
              <a:ext uri="{FF2B5EF4-FFF2-40B4-BE49-F238E27FC236}">
                <a16:creationId xmlns:a16="http://schemas.microsoft.com/office/drawing/2014/main" id="{2B193BFA-DC70-46DA-A3E3-7EA5B7B04427}"/>
              </a:ext>
            </a:extLst>
          </p:cNvPr>
          <p:cNvSpPr txBox="1"/>
          <p:nvPr/>
        </p:nvSpPr>
        <p:spPr>
          <a:xfrm>
            <a:off x="7115573" y="4913689"/>
            <a:ext cx="1651355" cy="738664"/>
          </a:xfrm>
          <a:prstGeom prst="rect">
            <a:avLst/>
          </a:prstGeom>
          <a:solidFill>
            <a:srgbClr val="00CC99"/>
          </a:solidFill>
        </p:spPr>
        <p:txBody>
          <a:bodyPr wrap="square">
            <a:spAutoFit/>
          </a:bodyPr>
          <a:lstStyle/>
          <a:p>
            <a:pPr algn="ctr"/>
            <a:r>
              <a:rPr lang="en-US" sz="1400" b="1" dirty="0"/>
              <a:t>'</a:t>
            </a:r>
            <a:r>
              <a:rPr lang="en-US" sz="1400" b="1" dirty="0" err="1"/>
              <a:t>florida</a:t>
            </a:r>
            <a:r>
              <a:rPr lang="en-US" sz="1400" b="1" dirty="0"/>
              <a:t>', 'months', 'residence', 'home', 'winter', 'resident'</a:t>
            </a:r>
          </a:p>
        </p:txBody>
      </p:sp>
      <p:sp>
        <p:nvSpPr>
          <p:cNvPr id="15" name="TextBox 14">
            <a:extLst>
              <a:ext uri="{FF2B5EF4-FFF2-40B4-BE49-F238E27FC236}">
                <a16:creationId xmlns:a16="http://schemas.microsoft.com/office/drawing/2014/main" id="{6E3EB5F2-A6C8-44E9-BCBC-E8914D0AE6E3}"/>
              </a:ext>
            </a:extLst>
          </p:cNvPr>
          <p:cNvSpPr txBox="1"/>
          <p:nvPr/>
        </p:nvSpPr>
        <p:spPr>
          <a:xfrm>
            <a:off x="8418136" y="3991298"/>
            <a:ext cx="1461155" cy="738664"/>
          </a:xfrm>
          <a:prstGeom prst="rect">
            <a:avLst/>
          </a:prstGeom>
          <a:solidFill>
            <a:srgbClr val="C567BA"/>
          </a:solidFill>
        </p:spPr>
        <p:txBody>
          <a:bodyPr wrap="square">
            <a:spAutoFit/>
          </a:bodyPr>
          <a:lstStyle/>
          <a:p>
            <a:pPr algn="ctr"/>
            <a:r>
              <a:rPr lang="en-US" sz="1400" b="1" dirty="0"/>
              <a:t>'residence’, 'live', 'state', 'address', 'winter', 'new’</a:t>
            </a:r>
          </a:p>
        </p:txBody>
      </p:sp>
      <p:sp>
        <p:nvSpPr>
          <p:cNvPr id="17" name="TextBox 16">
            <a:extLst>
              <a:ext uri="{FF2B5EF4-FFF2-40B4-BE49-F238E27FC236}">
                <a16:creationId xmlns:a16="http://schemas.microsoft.com/office/drawing/2014/main" id="{D50C80A3-3792-46DB-A75F-84B281B073CA}"/>
              </a:ext>
            </a:extLst>
          </p:cNvPr>
          <p:cNvSpPr txBox="1"/>
          <p:nvPr/>
        </p:nvSpPr>
        <p:spPr>
          <a:xfrm>
            <a:off x="10312002" y="2326411"/>
            <a:ext cx="1537491" cy="738664"/>
          </a:xfrm>
          <a:prstGeom prst="rect">
            <a:avLst/>
          </a:prstGeom>
          <a:solidFill>
            <a:schemeClr val="accent2">
              <a:lumMod val="60000"/>
              <a:lumOff val="40000"/>
            </a:schemeClr>
          </a:solidFill>
        </p:spPr>
        <p:txBody>
          <a:bodyPr wrap="square">
            <a:spAutoFit/>
          </a:bodyPr>
          <a:lstStyle/>
          <a:p>
            <a:pPr algn="ctr"/>
            <a:r>
              <a:rPr lang="en-US" sz="1400" b="1" dirty="0"/>
              <a:t>'white', 'box', 'race', '</a:t>
            </a:r>
            <a:r>
              <a:rPr lang="en-US" sz="1400" b="1" dirty="0" err="1"/>
              <a:t>hispanic</a:t>
            </a:r>
            <a:r>
              <a:rPr lang="en-US" sz="1400" b="1" dirty="0"/>
              <a:t>', 'origin', 'filling'</a:t>
            </a:r>
          </a:p>
        </p:txBody>
      </p:sp>
      <p:sp>
        <p:nvSpPr>
          <p:cNvPr id="19" name="TextBox 18">
            <a:extLst>
              <a:ext uri="{FF2B5EF4-FFF2-40B4-BE49-F238E27FC236}">
                <a16:creationId xmlns:a16="http://schemas.microsoft.com/office/drawing/2014/main" id="{D3880DE8-E9CF-49B9-9EA7-C5DF3F98A7A1}"/>
              </a:ext>
            </a:extLst>
          </p:cNvPr>
          <p:cNvSpPr txBox="1"/>
          <p:nvPr/>
        </p:nvSpPr>
        <p:spPr>
          <a:xfrm>
            <a:off x="10817642" y="3545149"/>
            <a:ext cx="1687022" cy="800219"/>
          </a:xfrm>
          <a:prstGeom prst="rect">
            <a:avLst/>
          </a:prstGeom>
          <a:solidFill>
            <a:srgbClr val="00CCFF"/>
          </a:solidFill>
        </p:spPr>
        <p:txBody>
          <a:bodyPr wrap="square">
            <a:spAutoFit/>
          </a:bodyPr>
          <a:lstStyle/>
          <a:p>
            <a:pPr algn="ctr"/>
            <a:r>
              <a:rPr lang="en-US" sz="1400" b="1" dirty="0"/>
              <a:t>'white', 'race', '</a:t>
            </a:r>
            <a:r>
              <a:rPr lang="en-US" sz="1400" b="1" dirty="0" err="1"/>
              <a:t>german</a:t>
            </a:r>
            <a:r>
              <a:rPr lang="en-US" sz="1400" b="1" dirty="0"/>
              <a:t>', 'origin', '</a:t>
            </a:r>
            <a:r>
              <a:rPr lang="en-US" sz="1400" b="1" dirty="0" err="1"/>
              <a:t>american</a:t>
            </a:r>
            <a:r>
              <a:rPr lang="en-US" sz="1400" b="1" dirty="0"/>
              <a:t>', '</a:t>
            </a:r>
            <a:r>
              <a:rPr lang="en-US" sz="1400" b="1" dirty="0" err="1"/>
              <a:t>irish</a:t>
            </a:r>
            <a:r>
              <a:rPr lang="en-US" sz="1800" b="1" dirty="0"/>
              <a:t>'</a:t>
            </a:r>
          </a:p>
        </p:txBody>
      </p:sp>
      <p:cxnSp>
        <p:nvCxnSpPr>
          <p:cNvPr id="21" name="Straight Arrow Connector 20">
            <a:extLst>
              <a:ext uri="{FF2B5EF4-FFF2-40B4-BE49-F238E27FC236}">
                <a16:creationId xmlns:a16="http://schemas.microsoft.com/office/drawing/2014/main" id="{EAE327C4-8B52-493E-95A3-F0254BEC43ED}"/>
              </a:ext>
            </a:extLst>
          </p:cNvPr>
          <p:cNvCxnSpPr>
            <a:cxnSpLocks/>
          </p:cNvCxnSpPr>
          <p:nvPr/>
        </p:nvCxnSpPr>
        <p:spPr>
          <a:xfrm flipH="1">
            <a:off x="10265791" y="3065075"/>
            <a:ext cx="301656" cy="363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454312-04AE-4A09-8838-5EA294DB9EC5}"/>
              </a:ext>
            </a:extLst>
          </p:cNvPr>
          <p:cNvCxnSpPr>
            <a:cxnSpLocks/>
          </p:cNvCxnSpPr>
          <p:nvPr/>
        </p:nvCxnSpPr>
        <p:spPr>
          <a:xfrm flipH="1" flipV="1">
            <a:off x="10556634" y="3545149"/>
            <a:ext cx="250195" cy="315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FAB0602-A7BF-4E5F-B833-0134169F9292}"/>
              </a:ext>
            </a:extLst>
          </p:cNvPr>
          <p:cNvCxnSpPr/>
          <p:nvPr/>
        </p:nvCxnSpPr>
        <p:spPr>
          <a:xfrm flipH="1" flipV="1">
            <a:off x="7622373" y="4612031"/>
            <a:ext cx="250195" cy="315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3EC786-BE09-4AFD-8126-74D6B326AF70}"/>
              </a:ext>
            </a:extLst>
          </p:cNvPr>
          <p:cNvCxnSpPr>
            <a:cxnSpLocks/>
            <a:stCxn id="15" idx="1"/>
          </p:cNvCxnSpPr>
          <p:nvPr/>
        </p:nvCxnSpPr>
        <p:spPr>
          <a:xfrm flipH="1">
            <a:off x="7941250" y="4360630"/>
            <a:ext cx="476886" cy="107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0512EA-4C90-4654-B9F7-520CB56A4613}"/>
              </a:ext>
            </a:extLst>
          </p:cNvPr>
          <p:cNvCxnSpPr/>
          <p:nvPr/>
        </p:nvCxnSpPr>
        <p:spPr>
          <a:xfrm>
            <a:off x="6691020" y="4328661"/>
            <a:ext cx="186109" cy="369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1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845E-7657-45FB-8442-5545E8074727}"/>
              </a:ext>
            </a:extLst>
          </p:cNvPr>
          <p:cNvSpPr>
            <a:spLocks noGrp="1"/>
          </p:cNvSpPr>
          <p:nvPr>
            <p:ph type="title"/>
          </p:nvPr>
        </p:nvSpPr>
        <p:spPr/>
        <p:txBody>
          <a:bodyPr/>
          <a:lstStyle/>
          <a:p>
            <a:pPr algn="ctr"/>
            <a:r>
              <a:rPr lang="en-US" b="1" dirty="0"/>
              <a:t>Next steps – Improve existing functionality</a:t>
            </a:r>
          </a:p>
        </p:txBody>
      </p:sp>
      <p:sp>
        <p:nvSpPr>
          <p:cNvPr id="3" name="Content Placeholder 2">
            <a:extLst>
              <a:ext uri="{FF2B5EF4-FFF2-40B4-BE49-F238E27FC236}">
                <a16:creationId xmlns:a16="http://schemas.microsoft.com/office/drawing/2014/main" id="{392FC8E7-D0F5-41D2-A3DD-FC35783431E0}"/>
              </a:ext>
            </a:extLst>
          </p:cNvPr>
          <p:cNvSpPr>
            <a:spLocks noGrp="1"/>
          </p:cNvSpPr>
          <p:nvPr>
            <p:ph idx="1"/>
          </p:nvPr>
        </p:nvSpPr>
        <p:spPr/>
        <p:txBody>
          <a:bodyPr>
            <a:noAutofit/>
          </a:bodyPr>
          <a:lstStyle/>
          <a:p>
            <a:pPr fontAlgn="base"/>
            <a:r>
              <a:rPr lang="en-US" i="0" dirty="0">
                <a:solidFill>
                  <a:srgbClr val="000000"/>
                </a:solidFill>
                <a:effectLst/>
              </a:rPr>
              <a:t>Improve call labels</a:t>
            </a:r>
          </a:p>
          <a:p>
            <a:pPr fontAlgn="base"/>
            <a:r>
              <a:rPr lang="en-US" i="0" dirty="0">
                <a:solidFill>
                  <a:srgbClr val="000000"/>
                </a:solidFill>
                <a:effectLst/>
              </a:rPr>
              <a:t>Implement</a:t>
            </a:r>
            <a:r>
              <a:rPr lang="en-US" dirty="0">
                <a:solidFill>
                  <a:srgbClr val="000000"/>
                </a:solidFill>
              </a:rPr>
              <a:t> speed improvements to </a:t>
            </a:r>
            <a:r>
              <a:rPr lang="en-US" i="0" dirty="0">
                <a:solidFill>
                  <a:srgbClr val="000000"/>
                </a:solidFill>
                <a:effectLst/>
              </a:rPr>
              <a:t>pre-processing and transc</a:t>
            </a:r>
            <a:r>
              <a:rPr lang="en-US" dirty="0">
                <a:solidFill>
                  <a:srgbClr val="000000"/>
                </a:solidFill>
              </a:rPr>
              <a:t>ription</a:t>
            </a:r>
          </a:p>
          <a:p>
            <a:r>
              <a:rPr lang="en-US" dirty="0"/>
              <a:t>Evaluate pipeline for non-English languages</a:t>
            </a:r>
          </a:p>
          <a:p>
            <a:pPr lvl="1"/>
            <a:r>
              <a:rPr lang="en-US" sz="2800" dirty="0"/>
              <a:t>Test transcription, emotion recognition on non-English languages</a:t>
            </a:r>
          </a:p>
          <a:p>
            <a:pPr lvl="1"/>
            <a:r>
              <a:rPr lang="en-US" sz="2800" dirty="0"/>
              <a:t>Test methods for multi-language topic modeling </a:t>
            </a:r>
          </a:p>
          <a:p>
            <a:pPr marL="457200" lvl="1" indent="0">
              <a:buNone/>
            </a:pPr>
            <a:endParaRPr lang="en-US" sz="1200" dirty="0"/>
          </a:p>
          <a:p>
            <a:pPr lvl="1"/>
            <a:endParaRPr lang="en-US" sz="1200" dirty="0"/>
          </a:p>
        </p:txBody>
      </p:sp>
      <p:sp>
        <p:nvSpPr>
          <p:cNvPr id="4" name="Slide Number Placeholder 3">
            <a:extLst>
              <a:ext uri="{FF2B5EF4-FFF2-40B4-BE49-F238E27FC236}">
                <a16:creationId xmlns:a16="http://schemas.microsoft.com/office/drawing/2014/main" id="{94651886-AAAF-460A-9152-4F1F5D13EF26}"/>
              </a:ext>
            </a:extLst>
          </p:cNvPr>
          <p:cNvSpPr>
            <a:spLocks noGrp="1"/>
          </p:cNvSpPr>
          <p:nvPr>
            <p:ph type="sldNum" sz="quarter" idx="12"/>
          </p:nvPr>
        </p:nvSpPr>
        <p:spPr/>
        <p:txBody>
          <a:bodyPr/>
          <a:lstStyle/>
          <a:p>
            <a:fld id="{FC63ECC8-719A-498E-B101-491B6A35558E}" type="slidenum">
              <a:rPr lang="en-US" smtClean="0"/>
              <a:t>21</a:t>
            </a:fld>
            <a:endParaRPr lang="en-US"/>
          </a:p>
        </p:txBody>
      </p:sp>
    </p:spTree>
    <p:extLst>
      <p:ext uri="{BB962C8B-B14F-4D97-AF65-F5344CB8AC3E}">
        <p14:creationId xmlns:p14="http://schemas.microsoft.com/office/powerpoint/2010/main" val="128756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EB54-B2C3-4BAF-ABAC-1DA9AE9E88B1}"/>
              </a:ext>
            </a:extLst>
          </p:cNvPr>
          <p:cNvSpPr>
            <a:spLocks noGrp="1"/>
          </p:cNvSpPr>
          <p:nvPr>
            <p:ph type="title"/>
          </p:nvPr>
        </p:nvSpPr>
        <p:spPr/>
        <p:txBody>
          <a:bodyPr/>
          <a:lstStyle/>
          <a:p>
            <a:pPr algn="ctr"/>
            <a:r>
              <a:rPr lang="en-US" b="1" dirty="0"/>
              <a:t>2020 Census</a:t>
            </a:r>
          </a:p>
        </p:txBody>
      </p:sp>
      <p:sp>
        <p:nvSpPr>
          <p:cNvPr id="3" name="Content Placeholder 2">
            <a:extLst>
              <a:ext uri="{FF2B5EF4-FFF2-40B4-BE49-F238E27FC236}">
                <a16:creationId xmlns:a16="http://schemas.microsoft.com/office/drawing/2014/main" id="{A3C2448A-46E2-47AC-BC75-A8EF136B047E}"/>
              </a:ext>
            </a:extLst>
          </p:cNvPr>
          <p:cNvSpPr>
            <a:spLocks noGrp="1"/>
          </p:cNvSpPr>
          <p:nvPr>
            <p:ph idx="1"/>
          </p:nvPr>
        </p:nvSpPr>
        <p:spPr/>
        <p:txBody>
          <a:bodyPr>
            <a:normAutofit lnSpcReduction="10000"/>
          </a:bodyPr>
          <a:lstStyle/>
          <a:p>
            <a:r>
              <a:rPr lang="en-US" dirty="0"/>
              <a:t>Short questionnaire </a:t>
            </a:r>
          </a:p>
          <a:p>
            <a:r>
              <a:rPr lang="en-US" dirty="0"/>
              <a:t>Primarily online using internet self-response instrument (ISR)</a:t>
            </a:r>
          </a:p>
          <a:p>
            <a:pPr marL="0" indent="0">
              <a:buNone/>
            </a:pPr>
            <a:r>
              <a:rPr lang="en-US" dirty="0"/>
              <a:t>      -&gt; available in 13 languages</a:t>
            </a:r>
          </a:p>
          <a:p>
            <a:r>
              <a:rPr lang="en-US" dirty="0"/>
              <a:t>Other modes of data collection:</a:t>
            </a:r>
          </a:p>
          <a:p>
            <a:pPr lvl="1"/>
            <a:r>
              <a:rPr lang="en-US" dirty="0"/>
              <a:t>Mail </a:t>
            </a:r>
          </a:p>
          <a:p>
            <a:pPr lvl="1"/>
            <a:r>
              <a:rPr lang="en-US" dirty="0"/>
              <a:t>In-person</a:t>
            </a:r>
          </a:p>
          <a:p>
            <a:pPr lvl="1"/>
            <a:r>
              <a:rPr lang="en-US" dirty="0"/>
              <a:t>Phone</a:t>
            </a:r>
          </a:p>
          <a:p>
            <a:r>
              <a:rPr lang="en-US" dirty="0">
                <a:solidFill>
                  <a:schemeClr val="accent1">
                    <a:lumMod val="75000"/>
                  </a:schemeClr>
                </a:solidFill>
              </a:rPr>
              <a:t>Census Questionnaire Assistance (CQA):</a:t>
            </a:r>
          </a:p>
          <a:p>
            <a:pPr lvl="1"/>
            <a:r>
              <a:rPr lang="en-US" dirty="0">
                <a:solidFill>
                  <a:schemeClr val="accent1">
                    <a:lumMod val="75000"/>
                  </a:schemeClr>
                </a:solidFill>
              </a:rPr>
              <a:t>For questions</a:t>
            </a:r>
          </a:p>
          <a:p>
            <a:pPr lvl="1"/>
            <a:r>
              <a:rPr lang="en-US" dirty="0">
                <a:solidFill>
                  <a:schemeClr val="accent1">
                    <a:lumMod val="75000"/>
                  </a:schemeClr>
                </a:solidFill>
              </a:rPr>
              <a:t>Respond over the phone</a:t>
            </a:r>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8B9CC2A-9DF4-486D-B3B9-B7475CE55C6B}"/>
              </a:ext>
            </a:extLst>
          </p:cNvPr>
          <p:cNvSpPr>
            <a:spLocks noGrp="1"/>
          </p:cNvSpPr>
          <p:nvPr>
            <p:ph type="sldNum" sz="quarter" idx="12"/>
          </p:nvPr>
        </p:nvSpPr>
        <p:spPr/>
        <p:txBody>
          <a:bodyPr/>
          <a:lstStyle/>
          <a:p>
            <a:fld id="{FC63ECC8-719A-498E-B101-491B6A35558E}" type="slidenum">
              <a:rPr lang="en-US" smtClean="0"/>
              <a:t>3</a:t>
            </a:fld>
            <a:endParaRPr lang="en-US"/>
          </a:p>
        </p:txBody>
      </p:sp>
    </p:spTree>
    <p:extLst>
      <p:ext uri="{BB962C8B-B14F-4D97-AF65-F5344CB8AC3E}">
        <p14:creationId xmlns:p14="http://schemas.microsoft.com/office/powerpoint/2010/main" val="374652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964A-00D2-45BF-9ED6-3E69EDEEE0DE}"/>
              </a:ext>
            </a:extLst>
          </p:cNvPr>
          <p:cNvSpPr>
            <a:spLocks noGrp="1"/>
          </p:cNvSpPr>
          <p:nvPr>
            <p:ph type="title"/>
          </p:nvPr>
        </p:nvSpPr>
        <p:spPr>
          <a:xfrm>
            <a:off x="836612" y="314325"/>
            <a:ext cx="4343400" cy="1600200"/>
          </a:xfrm>
        </p:spPr>
        <p:txBody>
          <a:bodyPr/>
          <a:lstStyle/>
          <a:p>
            <a:r>
              <a:rPr lang="en-US" sz="3200" b="1" dirty="0"/>
              <a:t>2020 CQA Operation</a:t>
            </a:r>
            <a:br>
              <a:rPr lang="en-US" sz="3200" b="1" dirty="0"/>
            </a:br>
            <a:endParaRPr lang="en-US" b="1" dirty="0"/>
          </a:p>
        </p:txBody>
      </p:sp>
      <p:sp>
        <p:nvSpPr>
          <p:cNvPr id="4" name="Text Placeholder 3">
            <a:extLst>
              <a:ext uri="{FF2B5EF4-FFF2-40B4-BE49-F238E27FC236}">
                <a16:creationId xmlns:a16="http://schemas.microsoft.com/office/drawing/2014/main" id="{B753AC38-6C04-4C50-AE51-1B2D670BE577}"/>
              </a:ext>
            </a:extLst>
          </p:cNvPr>
          <p:cNvSpPr>
            <a:spLocks noGrp="1"/>
          </p:cNvSpPr>
          <p:nvPr>
            <p:ph type="body" sz="half" idx="2"/>
          </p:nvPr>
        </p:nvSpPr>
        <p:spPr>
          <a:xfrm>
            <a:off x="839787" y="1914525"/>
            <a:ext cx="5143001" cy="3954463"/>
          </a:xfrm>
        </p:spPr>
        <p:txBody>
          <a:bodyPr>
            <a:normAutofit/>
          </a:bodyPr>
          <a:lstStyle/>
          <a:p>
            <a:pPr marL="342900" indent="-342900">
              <a:buFont typeface="Arial" panose="020B0604020202020204" pitchFamily="34" charset="0"/>
              <a:buChar char="•"/>
            </a:pPr>
            <a:r>
              <a:rPr lang="en-US" sz="2400" dirty="0"/>
              <a:t>Interactive Voice Response (IVR)</a:t>
            </a:r>
          </a:p>
          <a:p>
            <a:pPr marL="342900" indent="-342900">
              <a:buFont typeface="Arial" panose="020B0604020202020204" pitchFamily="34" charset="0"/>
              <a:buChar char="•"/>
            </a:pPr>
            <a:r>
              <a:rPr lang="en-US" sz="2400" dirty="0"/>
              <a:t>Customer Service Representatives (CSRs)</a:t>
            </a:r>
          </a:p>
          <a:p>
            <a:pPr marL="342900" indent="-342900">
              <a:buFont typeface="Arial" panose="020B0604020202020204" pitchFamily="34" charset="0"/>
              <a:buChar char="•"/>
            </a:pPr>
            <a:r>
              <a:rPr lang="en-US" sz="2400" dirty="0"/>
              <a:t>11 call centers, </a:t>
            </a:r>
            <a:r>
              <a:rPr lang="en-US" sz="2400" dirty="0">
                <a:highlight>
                  <a:srgbClr val="FFFFFF"/>
                </a:highlight>
              </a:rPr>
              <a:t>7,300</a:t>
            </a:r>
            <a:r>
              <a:rPr lang="en-US" sz="2400" dirty="0"/>
              <a:t> CSRs</a:t>
            </a:r>
          </a:p>
          <a:p>
            <a:pPr marL="342900" indent="-342900">
              <a:buFont typeface="Arial" panose="020B0604020202020204" pitchFamily="34" charset="0"/>
              <a:buChar char="•"/>
            </a:pPr>
            <a:r>
              <a:rPr lang="en-US" sz="2400" dirty="0"/>
              <a:t>With permission, calls were recorded </a:t>
            </a:r>
          </a:p>
          <a:p>
            <a:pPr lvl="1"/>
            <a:r>
              <a:rPr lang="en-US" sz="2400" dirty="0">
                <a:solidFill>
                  <a:schemeClr val="accent1">
                    <a:lumMod val="75000"/>
                  </a:schemeClr>
                </a:solidFill>
              </a:rPr>
              <a:t>-&gt; about 5.7 million audio recordings</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F2A707C6-F0ED-4570-9C1A-955B11AF4C5B}"/>
              </a:ext>
            </a:extLst>
          </p:cNvPr>
          <p:cNvSpPr>
            <a:spLocks noGrp="1"/>
          </p:cNvSpPr>
          <p:nvPr>
            <p:ph type="sldNum" sz="quarter" idx="12"/>
          </p:nvPr>
        </p:nvSpPr>
        <p:spPr/>
        <p:txBody>
          <a:bodyPr/>
          <a:lstStyle/>
          <a:p>
            <a:fld id="{FC63ECC8-719A-498E-B101-491B6A35558E}" type="slidenum">
              <a:rPr lang="en-US" smtClean="0"/>
              <a:t>4</a:t>
            </a:fld>
            <a:endParaRPr lang="en-US"/>
          </a:p>
        </p:txBody>
      </p:sp>
      <p:graphicFrame>
        <p:nvGraphicFramePr>
          <p:cNvPr id="8" name="Table 7">
            <a:extLst>
              <a:ext uri="{FF2B5EF4-FFF2-40B4-BE49-F238E27FC236}">
                <a16:creationId xmlns:a16="http://schemas.microsoft.com/office/drawing/2014/main" id="{DBA995AB-64C6-4E2F-B909-1A268E567DD0}"/>
              </a:ext>
            </a:extLst>
          </p:cNvPr>
          <p:cNvGraphicFramePr>
            <a:graphicFrameLocks noGrp="1"/>
          </p:cNvGraphicFramePr>
          <p:nvPr>
            <p:extLst>
              <p:ext uri="{D42A27DB-BD31-4B8C-83A1-F6EECF244321}">
                <p14:modId xmlns:p14="http://schemas.microsoft.com/office/powerpoint/2010/main" val="982828422"/>
              </p:ext>
            </p:extLst>
          </p:nvPr>
        </p:nvGraphicFramePr>
        <p:xfrm>
          <a:off x="6096000" y="1291590"/>
          <a:ext cx="4343400" cy="4274820"/>
        </p:xfrm>
        <a:graphic>
          <a:graphicData uri="http://schemas.openxmlformats.org/drawingml/2006/table">
            <a:tbl>
              <a:tblPr firstRow="1" bandRow="1">
                <a:tableStyleId>{5C22544A-7EE6-4342-B048-85BDC9FD1C3A}</a:tableStyleId>
              </a:tblPr>
              <a:tblGrid>
                <a:gridCol w="1948275">
                  <a:extLst>
                    <a:ext uri="{9D8B030D-6E8A-4147-A177-3AD203B41FA5}">
                      <a16:colId xmlns:a16="http://schemas.microsoft.com/office/drawing/2014/main" val="1594670041"/>
                    </a:ext>
                  </a:extLst>
                </a:gridCol>
                <a:gridCol w="2395125">
                  <a:extLst>
                    <a:ext uri="{9D8B030D-6E8A-4147-A177-3AD203B41FA5}">
                      <a16:colId xmlns:a16="http://schemas.microsoft.com/office/drawing/2014/main" val="589502086"/>
                    </a:ext>
                  </a:extLst>
                </a:gridCol>
              </a:tblGrid>
              <a:tr h="241151">
                <a:tc>
                  <a:txBody>
                    <a:bodyPr/>
                    <a:lstStyle/>
                    <a:p>
                      <a:pPr algn="r" fontAlgn="b"/>
                      <a:r>
                        <a:rPr lang="en-US" sz="1600" u="none" strike="noStrike" dirty="0">
                          <a:effectLst/>
                        </a:rPr>
                        <a:t>Number of recordings</a:t>
                      </a:r>
                      <a:endParaRPr lang="en-US" sz="16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Language</a:t>
                      </a:r>
                      <a:endParaRPr lang="en-US" sz="16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707043"/>
                  </a:ext>
                </a:extLst>
              </a:tr>
              <a:tr h="241151">
                <a:tc>
                  <a:txBody>
                    <a:bodyPr/>
                    <a:lstStyle/>
                    <a:p>
                      <a:pPr algn="r" fontAlgn="ctr"/>
                      <a:r>
                        <a:rPr lang="en-US" sz="1600" u="none" strike="noStrike" dirty="0">
                          <a:effectLst/>
                        </a:rPr>
                        <a:t>5,156,000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English</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948638"/>
                  </a:ext>
                </a:extLst>
              </a:tr>
              <a:tr h="241151">
                <a:tc>
                  <a:txBody>
                    <a:bodyPr/>
                    <a:lstStyle/>
                    <a:p>
                      <a:pPr algn="r" fontAlgn="ctr"/>
                      <a:r>
                        <a:rPr lang="en-US" sz="1600" u="none" strike="noStrike" dirty="0">
                          <a:effectLst/>
                        </a:rPr>
                        <a:t>412,000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Spanish</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354544"/>
                  </a:ext>
                </a:extLst>
              </a:tr>
              <a:tr h="241151">
                <a:tc>
                  <a:txBody>
                    <a:bodyPr/>
                    <a:lstStyle/>
                    <a:p>
                      <a:pPr algn="r" fontAlgn="ctr"/>
                      <a:r>
                        <a:rPr lang="en-US" sz="1600" u="none" strike="noStrike" dirty="0">
                          <a:effectLst/>
                        </a:rPr>
                        <a:t>54,500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Puerto Rican Spanish</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5931781"/>
                  </a:ext>
                </a:extLst>
              </a:tr>
              <a:tr h="241151">
                <a:tc>
                  <a:txBody>
                    <a:bodyPr/>
                    <a:lstStyle/>
                    <a:p>
                      <a:pPr algn="r" fontAlgn="ctr"/>
                      <a:r>
                        <a:rPr lang="en-US" sz="1600" u="none" strike="noStrike">
                          <a:effectLst/>
                        </a:rPr>
                        <a:t>11,500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Mandarin</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932923"/>
                  </a:ext>
                </a:extLst>
              </a:tr>
              <a:tr h="241151">
                <a:tc>
                  <a:txBody>
                    <a:bodyPr/>
                    <a:lstStyle/>
                    <a:p>
                      <a:pPr algn="r" fontAlgn="ctr"/>
                      <a:r>
                        <a:rPr lang="en-US" sz="1600" u="none" strike="noStrike">
                          <a:effectLst/>
                        </a:rPr>
                        <a:t>8,600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rPr>
                        <a:t>Cantonese</a:t>
                      </a:r>
                      <a:endParaRPr lang="en-US" sz="1600" b="0" i="0" u="none" strike="noStrike">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761634"/>
                  </a:ext>
                </a:extLst>
              </a:tr>
              <a:tr h="241151">
                <a:tc>
                  <a:txBody>
                    <a:bodyPr/>
                    <a:lstStyle/>
                    <a:p>
                      <a:pPr algn="r" fontAlgn="ctr"/>
                      <a:r>
                        <a:rPr lang="en-US" sz="1600" u="none" strike="noStrike" dirty="0">
                          <a:effectLst/>
                        </a:rPr>
                        <a:t>8,000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Vietnamese</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345880"/>
                  </a:ext>
                </a:extLst>
              </a:tr>
              <a:tr h="241151">
                <a:tc>
                  <a:txBody>
                    <a:bodyPr/>
                    <a:lstStyle/>
                    <a:p>
                      <a:pPr algn="r" fontAlgn="ctr"/>
                      <a:r>
                        <a:rPr lang="en-US" sz="1600" u="none" strike="noStrike">
                          <a:effectLst/>
                        </a:rPr>
                        <a:t>7,500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Korean</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244229"/>
                  </a:ext>
                </a:extLst>
              </a:tr>
              <a:tr h="241151">
                <a:tc>
                  <a:txBody>
                    <a:bodyPr/>
                    <a:lstStyle/>
                    <a:p>
                      <a:pPr algn="r" fontAlgn="ctr"/>
                      <a:r>
                        <a:rPr lang="en-US" sz="1600" u="none" strike="noStrike">
                          <a:effectLst/>
                        </a:rPr>
                        <a:t>7,200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Russian</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7686399"/>
                  </a:ext>
                </a:extLst>
              </a:tr>
              <a:tr h="241151">
                <a:tc>
                  <a:txBody>
                    <a:bodyPr/>
                    <a:lstStyle/>
                    <a:p>
                      <a:pPr algn="r" fontAlgn="ctr"/>
                      <a:r>
                        <a:rPr lang="en-US" sz="1600" u="none" strike="noStrike" dirty="0">
                          <a:effectLst/>
                        </a:rPr>
                        <a:t>5,700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Puerto Rican English</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178472"/>
                  </a:ext>
                </a:extLst>
              </a:tr>
              <a:tr h="241151">
                <a:tc>
                  <a:txBody>
                    <a:bodyPr/>
                    <a:lstStyle/>
                    <a:p>
                      <a:pPr algn="r" fontAlgn="ctr"/>
                      <a:r>
                        <a:rPr lang="en-US" sz="1600" u="none" strike="noStrike">
                          <a:effectLst/>
                        </a:rPr>
                        <a:t>4,300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Arabic</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889189"/>
                  </a:ext>
                </a:extLst>
              </a:tr>
              <a:tr h="241151">
                <a:tc>
                  <a:txBody>
                    <a:bodyPr/>
                    <a:lstStyle/>
                    <a:p>
                      <a:pPr algn="r" fontAlgn="ctr"/>
                      <a:r>
                        <a:rPr lang="en-US" sz="1600" u="none" strike="noStrike">
                          <a:effectLst/>
                        </a:rPr>
                        <a:t>3,200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rPr>
                        <a:t>Haitian Creole</a:t>
                      </a:r>
                      <a:endParaRPr lang="en-US" sz="1600" b="0" i="0" u="none" strike="noStrike">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741069"/>
                  </a:ext>
                </a:extLst>
              </a:tr>
              <a:tr h="241151">
                <a:tc>
                  <a:txBody>
                    <a:bodyPr/>
                    <a:lstStyle/>
                    <a:p>
                      <a:pPr algn="r" fontAlgn="ctr"/>
                      <a:r>
                        <a:rPr lang="en-US" sz="1600" u="none" strike="noStrike" dirty="0">
                          <a:effectLst/>
                        </a:rPr>
                        <a:t>2,600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Portuguese</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2281125"/>
                  </a:ext>
                </a:extLst>
              </a:tr>
              <a:tr h="241151">
                <a:tc>
                  <a:txBody>
                    <a:bodyPr/>
                    <a:lstStyle/>
                    <a:p>
                      <a:pPr algn="r" fontAlgn="ctr"/>
                      <a:r>
                        <a:rPr lang="en-US" sz="1600" u="none" strike="noStrike">
                          <a:effectLst/>
                        </a:rPr>
                        <a:t>2,500</a:t>
                      </a:r>
                      <a:endParaRPr lang="en-US" sz="1600" b="0" i="0" u="none" strike="noStrike">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rPr>
                        <a:t>Tagalog</a:t>
                      </a:r>
                      <a:endParaRPr lang="en-US" sz="1600" b="0" i="0" u="none" strike="noStrike">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1723375"/>
                  </a:ext>
                </a:extLst>
              </a:tr>
              <a:tr h="241151">
                <a:tc>
                  <a:txBody>
                    <a:bodyPr/>
                    <a:lstStyle/>
                    <a:p>
                      <a:pPr algn="r" fontAlgn="ctr"/>
                      <a:r>
                        <a:rPr lang="en-US" sz="1600" u="none" strike="noStrike" dirty="0">
                          <a:effectLst/>
                        </a:rPr>
                        <a:t>2,100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Japanese</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365211"/>
                  </a:ext>
                </a:extLst>
              </a:tr>
              <a:tr h="241151">
                <a:tc>
                  <a:txBody>
                    <a:bodyPr/>
                    <a:lstStyle/>
                    <a:p>
                      <a:pPr algn="r" fontAlgn="ctr"/>
                      <a:r>
                        <a:rPr lang="en-US" sz="1600" u="none" strike="noStrike" dirty="0">
                          <a:effectLst/>
                        </a:rPr>
                        <a:t>2,000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Polish</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97314"/>
                  </a:ext>
                </a:extLst>
              </a:tr>
              <a:tr h="241151">
                <a:tc>
                  <a:txBody>
                    <a:bodyPr/>
                    <a:lstStyle/>
                    <a:p>
                      <a:pPr algn="r" fontAlgn="ctr"/>
                      <a:r>
                        <a:rPr lang="en-US" sz="1600" u="none" strike="noStrike" dirty="0">
                          <a:effectLst/>
                        </a:rPr>
                        <a:t>1,500</a:t>
                      </a:r>
                      <a:endParaRPr lang="en-US" sz="1600" b="0" i="0" u="none" strike="noStrike" dirty="0">
                        <a:solidFill>
                          <a:srgbClr val="000000"/>
                        </a:solidFill>
                        <a:effectLst/>
                        <a:latin typeface="Calibri" panose="020F0502020204030204" pitchFamily="34" charset="0"/>
                      </a:endParaRPr>
                    </a:p>
                  </a:txBody>
                  <a:tcPr marL="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dirty="0">
                          <a:effectLst/>
                        </a:rPr>
                        <a:t>French</a:t>
                      </a:r>
                      <a:endParaRPr lang="en-US" sz="1600" b="0" i="0" u="none" strike="noStrike" dirty="0">
                        <a:solidFill>
                          <a:srgbClr val="000000"/>
                        </a:solidFill>
                        <a:effectLst/>
                        <a:latin typeface="Calibri" panose="020F0502020204030204" pitchFamily="34" charset="0"/>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6575073"/>
                  </a:ext>
                </a:extLst>
              </a:tr>
            </a:tbl>
          </a:graphicData>
        </a:graphic>
      </p:graphicFrame>
    </p:spTree>
    <p:extLst>
      <p:ext uri="{BB962C8B-B14F-4D97-AF65-F5344CB8AC3E}">
        <p14:creationId xmlns:p14="http://schemas.microsoft.com/office/powerpoint/2010/main" val="151275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090B-6845-4E0F-BECD-A3D9A1D6E95F}"/>
              </a:ext>
            </a:extLst>
          </p:cNvPr>
          <p:cNvSpPr>
            <a:spLocks noGrp="1"/>
          </p:cNvSpPr>
          <p:nvPr>
            <p:ph type="title"/>
          </p:nvPr>
        </p:nvSpPr>
        <p:spPr/>
        <p:txBody>
          <a:bodyPr/>
          <a:lstStyle/>
          <a:p>
            <a:pPr algn="ctr"/>
            <a:r>
              <a:rPr lang="en-US" b="1" dirty="0"/>
              <a:t>Objectives</a:t>
            </a:r>
          </a:p>
        </p:txBody>
      </p:sp>
      <p:sp>
        <p:nvSpPr>
          <p:cNvPr id="3" name="Content Placeholder 2">
            <a:extLst>
              <a:ext uri="{FF2B5EF4-FFF2-40B4-BE49-F238E27FC236}">
                <a16:creationId xmlns:a16="http://schemas.microsoft.com/office/drawing/2014/main" id="{0D19CE0F-1161-4B23-ACA7-33F80BFB665C}"/>
              </a:ext>
            </a:extLst>
          </p:cNvPr>
          <p:cNvSpPr>
            <a:spLocks noGrp="1"/>
          </p:cNvSpPr>
          <p:nvPr>
            <p:ph idx="1"/>
          </p:nvPr>
        </p:nvSpPr>
        <p:spPr/>
        <p:txBody>
          <a:bodyPr>
            <a:normAutofit/>
          </a:bodyPr>
          <a:lstStyle/>
          <a:p>
            <a:pPr>
              <a:spcBef>
                <a:spcPts val="0"/>
              </a:spcBef>
            </a:pPr>
            <a:r>
              <a:rPr lang="en-US" dirty="0">
                <a:solidFill>
                  <a:srgbClr val="000000"/>
                </a:solidFill>
                <a:effectLst/>
                <a:ea typeface="Times New Roman" panose="02020603050405020304" pitchFamily="18" charset="0"/>
                <a:cs typeface="Times New Roman" panose="02020603050405020304" pitchFamily="18" charset="0"/>
              </a:rPr>
              <a:t>Project long-term objective: </a:t>
            </a:r>
            <a:r>
              <a:rPr lang="en-US" dirty="0">
                <a:solidFill>
                  <a:srgbClr val="000000"/>
                </a:solidFill>
                <a:ea typeface="Times New Roman" panose="02020603050405020304" pitchFamily="18" charset="0"/>
                <a:cs typeface="Times New Roman" panose="02020603050405020304" pitchFamily="18" charset="0"/>
              </a:rPr>
              <a:t>Using CQA audio, d</a:t>
            </a:r>
            <a:r>
              <a:rPr lang="en-US" dirty="0">
                <a:solidFill>
                  <a:srgbClr val="000000"/>
                </a:solidFill>
                <a:effectLst/>
                <a:ea typeface="Times New Roman" panose="02020603050405020304" pitchFamily="18" charset="0"/>
                <a:cs typeface="Times New Roman" panose="02020603050405020304" pitchFamily="18" charset="0"/>
              </a:rPr>
              <a:t>evelop machine learning models that can be used to e</a:t>
            </a:r>
            <a:r>
              <a:rPr lang="en-US" dirty="0">
                <a:solidFill>
                  <a:srgbClr val="000000"/>
                </a:solidFill>
                <a:ea typeface="Times New Roman" panose="02020603050405020304" pitchFamily="18" charset="0"/>
                <a:cs typeface="Times New Roman" panose="02020603050405020304" pitchFamily="18" charset="0"/>
              </a:rPr>
              <a:t>nhance overall call experience for callers and CSRs.</a:t>
            </a:r>
            <a:endParaRPr lang="en-US" b="1" dirty="0">
              <a:solidFill>
                <a:srgbClr val="000000"/>
              </a:solidFill>
              <a:effectLst/>
              <a:ea typeface="Times New Roman" panose="02020603050405020304" pitchFamily="18" charset="0"/>
              <a:cs typeface="Times New Roman" panose="02020603050405020304" pitchFamily="18" charset="0"/>
            </a:endParaRPr>
          </a:p>
          <a:p>
            <a:pPr>
              <a:spcBef>
                <a:spcPts val="0"/>
              </a:spcBef>
            </a:pPr>
            <a:endParaRPr lang="en-US" dirty="0">
              <a:solidFill>
                <a:srgbClr val="000000"/>
              </a:solidFill>
              <a:cs typeface="Times New Roman" panose="02020603050405020304" pitchFamily="18" charset="0"/>
            </a:endParaRPr>
          </a:p>
          <a:p>
            <a:pPr>
              <a:spcBef>
                <a:spcPts val="0"/>
              </a:spcBef>
            </a:pPr>
            <a:r>
              <a:rPr lang="en-US" b="1" dirty="0">
                <a:solidFill>
                  <a:schemeClr val="accent1">
                    <a:lumMod val="75000"/>
                  </a:schemeClr>
                </a:solidFill>
                <a:cs typeface="Times New Roman" panose="02020603050405020304" pitchFamily="18" charset="0"/>
              </a:rPr>
              <a:t>Today’s objectiv</a:t>
            </a:r>
            <a:r>
              <a:rPr lang="en-US" dirty="0">
                <a:solidFill>
                  <a:schemeClr val="accent1">
                    <a:lumMod val="75000"/>
                  </a:schemeClr>
                </a:solidFill>
                <a:cs typeface="Times New Roman" panose="02020603050405020304" pitchFamily="18" charset="0"/>
              </a:rPr>
              <a:t>e: Share progress to date</a:t>
            </a:r>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0B7A1441-0089-4999-89C7-E3B8A8AB5F9A}"/>
              </a:ext>
            </a:extLst>
          </p:cNvPr>
          <p:cNvSpPr>
            <a:spLocks noGrp="1"/>
          </p:cNvSpPr>
          <p:nvPr>
            <p:ph type="sldNum" sz="quarter" idx="12"/>
          </p:nvPr>
        </p:nvSpPr>
        <p:spPr/>
        <p:txBody>
          <a:bodyPr/>
          <a:lstStyle/>
          <a:p>
            <a:fld id="{FC63ECC8-719A-498E-B101-491B6A35558E}" type="slidenum">
              <a:rPr lang="en-US" smtClean="0"/>
              <a:t>5</a:t>
            </a:fld>
            <a:endParaRPr lang="en-US"/>
          </a:p>
        </p:txBody>
      </p:sp>
    </p:spTree>
    <p:extLst>
      <p:ext uri="{BB962C8B-B14F-4D97-AF65-F5344CB8AC3E}">
        <p14:creationId xmlns:p14="http://schemas.microsoft.com/office/powerpoint/2010/main" val="221965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9271-975C-4B29-B21C-04936075C584}"/>
              </a:ext>
            </a:extLst>
          </p:cNvPr>
          <p:cNvSpPr>
            <a:spLocks noGrp="1"/>
          </p:cNvSpPr>
          <p:nvPr>
            <p:ph type="title"/>
          </p:nvPr>
        </p:nvSpPr>
        <p:spPr/>
        <p:txBody>
          <a:bodyPr/>
          <a:lstStyle/>
          <a:p>
            <a:pPr algn="ctr"/>
            <a:r>
              <a:rPr lang="en-US" b="1" dirty="0"/>
              <a:t>Operational goals</a:t>
            </a:r>
          </a:p>
        </p:txBody>
      </p:sp>
      <p:sp>
        <p:nvSpPr>
          <p:cNvPr id="3" name="Content Placeholder 2">
            <a:extLst>
              <a:ext uri="{FF2B5EF4-FFF2-40B4-BE49-F238E27FC236}">
                <a16:creationId xmlns:a16="http://schemas.microsoft.com/office/drawing/2014/main" id="{739A5557-D258-451F-BA26-49C91581DCE7}"/>
              </a:ext>
            </a:extLst>
          </p:cNvPr>
          <p:cNvSpPr>
            <a:spLocks noGrp="1"/>
          </p:cNvSpPr>
          <p:nvPr>
            <p:ph idx="1"/>
          </p:nvPr>
        </p:nvSpPr>
        <p:spPr/>
        <p:txBody>
          <a:bodyPr>
            <a:normAutofit/>
          </a:bodyPr>
          <a:lstStyle/>
          <a:p>
            <a:pPr lvl="0"/>
            <a:r>
              <a:rPr lang="en-US" dirty="0"/>
              <a:t>Flag difficult calls </a:t>
            </a:r>
          </a:p>
          <a:p>
            <a:pPr lvl="0"/>
            <a:r>
              <a:rPr lang="en-US" dirty="0"/>
              <a:t>Identify features of negative calls </a:t>
            </a:r>
          </a:p>
          <a:p>
            <a:pPr lvl="0"/>
            <a:r>
              <a:rPr lang="en-US" dirty="0"/>
              <a:t>Track sentiment dynamics</a:t>
            </a:r>
          </a:p>
          <a:p>
            <a:pPr lvl="0"/>
            <a:endParaRPr lang="en-US" dirty="0"/>
          </a:p>
          <a:p>
            <a:pPr lvl="0"/>
            <a:r>
              <a:rPr lang="en-US" dirty="0"/>
              <a:t>Label call dispositions</a:t>
            </a:r>
          </a:p>
          <a:p>
            <a:pPr lvl="0"/>
            <a:r>
              <a:rPr lang="en-US" dirty="0"/>
              <a:t>Search FAQs</a:t>
            </a:r>
          </a:p>
          <a:p>
            <a:pPr lvl="0"/>
            <a:r>
              <a:rPr lang="en-US" dirty="0"/>
              <a:t>Identify new FAQs</a:t>
            </a:r>
          </a:p>
          <a:p>
            <a:endParaRPr lang="en-US" dirty="0"/>
          </a:p>
        </p:txBody>
      </p:sp>
      <p:sp>
        <p:nvSpPr>
          <p:cNvPr id="4" name="Slide Number Placeholder 3">
            <a:extLst>
              <a:ext uri="{FF2B5EF4-FFF2-40B4-BE49-F238E27FC236}">
                <a16:creationId xmlns:a16="http://schemas.microsoft.com/office/drawing/2014/main" id="{1D00E822-6DC1-4BE6-8AB9-10F5F23CE196}"/>
              </a:ext>
            </a:extLst>
          </p:cNvPr>
          <p:cNvSpPr>
            <a:spLocks noGrp="1"/>
          </p:cNvSpPr>
          <p:nvPr>
            <p:ph type="sldNum" sz="quarter" idx="12"/>
          </p:nvPr>
        </p:nvSpPr>
        <p:spPr/>
        <p:txBody>
          <a:bodyPr/>
          <a:lstStyle/>
          <a:p>
            <a:fld id="{FC63ECC8-719A-498E-B101-491B6A35558E}" type="slidenum">
              <a:rPr lang="en-US" smtClean="0"/>
              <a:t>6</a:t>
            </a:fld>
            <a:endParaRPr lang="en-US"/>
          </a:p>
        </p:txBody>
      </p:sp>
      <p:sp>
        <p:nvSpPr>
          <p:cNvPr id="5" name="Right Brace 4">
            <a:extLst>
              <a:ext uri="{FF2B5EF4-FFF2-40B4-BE49-F238E27FC236}">
                <a16:creationId xmlns:a16="http://schemas.microsoft.com/office/drawing/2014/main" id="{68C0A1A4-4CA9-4FB9-9A29-CD49392E3B56}"/>
              </a:ext>
            </a:extLst>
          </p:cNvPr>
          <p:cNvSpPr/>
          <p:nvPr/>
        </p:nvSpPr>
        <p:spPr>
          <a:xfrm>
            <a:off x="7281516" y="1993986"/>
            <a:ext cx="112735" cy="1594884"/>
          </a:xfrm>
          <a:prstGeom prst="rightBrac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3CAA470-F1E3-43B5-B3DF-3F5E480A0344}"/>
              </a:ext>
            </a:extLst>
          </p:cNvPr>
          <p:cNvSpPr txBox="1"/>
          <p:nvPr/>
        </p:nvSpPr>
        <p:spPr>
          <a:xfrm>
            <a:off x="7636446" y="2591373"/>
            <a:ext cx="2802954" cy="400110"/>
          </a:xfrm>
          <a:prstGeom prst="rect">
            <a:avLst/>
          </a:prstGeom>
          <a:noFill/>
        </p:spPr>
        <p:txBody>
          <a:bodyPr wrap="square" rtlCol="0">
            <a:spAutoFit/>
          </a:bodyPr>
          <a:lstStyle/>
          <a:p>
            <a:r>
              <a:rPr lang="en-US" sz="2000" b="1" dirty="0">
                <a:solidFill>
                  <a:schemeClr val="accent1">
                    <a:lumMod val="75000"/>
                  </a:schemeClr>
                </a:solidFill>
              </a:rPr>
              <a:t>Call sentiment</a:t>
            </a:r>
          </a:p>
        </p:txBody>
      </p:sp>
      <p:sp>
        <p:nvSpPr>
          <p:cNvPr id="7" name="Right Brace 6">
            <a:extLst>
              <a:ext uri="{FF2B5EF4-FFF2-40B4-BE49-F238E27FC236}">
                <a16:creationId xmlns:a16="http://schemas.microsoft.com/office/drawing/2014/main" id="{1DE3DB05-DF15-45CE-805F-7DAF80334405}"/>
              </a:ext>
            </a:extLst>
          </p:cNvPr>
          <p:cNvSpPr/>
          <p:nvPr/>
        </p:nvSpPr>
        <p:spPr>
          <a:xfrm>
            <a:off x="7283544" y="3874904"/>
            <a:ext cx="112735" cy="1594884"/>
          </a:xfrm>
          <a:prstGeom prst="rightBrac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C4EFFE4-B9D0-43CD-949E-0CFB80C971E3}"/>
              </a:ext>
            </a:extLst>
          </p:cNvPr>
          <p:cNvSpPr txBox="1"/>
          <p:nvPr/>
        </p:nvSpPr>
        <p:spPr>
          <a:xfrm>
            <a:off x="7636446" y="4472291"/>
            <a:ext cx="2802954" cy="400110"/>
          </a:xfrm>
          <a:prstGeom prst="rect">
            <a:avLst/>
          </a:prstGeom>
          <a:noFill/>
        </p:spPr>
        <p:txBody>
          <a:bodyPr wrap="square" rtlCol="0">
            <a:spAutoFit/>
          </a:bodyPr>
          <a:lstStyle/>
          <a:p>
            <a:r>
              <a:rPr lang="en-US" sz="2000" b="1" dirty="0">
                <a:solidFill>
                  <a:schemeClr val="accent1">
                    <a:lumMod val="75000"/>
                  </a:schemeClr>
                </a:solidFill>
              </a:rPr>
              <a:t>Call topic</a:t>
            </a:r>
          </a:p>
        </p:txBody>
      </p:sp>
    </p:spTree>
    <p:extLst>
      <p:ext uri="{BB962C8B-B14F-4D97-AF65-F5344CB8AC3E}">
        <p14:creationId xmlns:p14="http://schemas.microsoft.com/office/powerpoint/2010/main" val="11154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E948-771E-4600-BD40-CF932721E45B}"/>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127E33AB-F86A-42AD-A3BB-779E6BD5D58C}"/>
              </a:ext>
            </a:extLst>
          </p:cNvPr>
          <p:cNvSpPr>
            <a:spLocks noGrp="1"/>
          </p:cNvSpPr>
          <p:nvPr>
            <p:ph idx="1"/>
          </p:nvPr>
        </p:nvSpPr>
        <p:spPr/>
        <p:txBody>
          <a:bodyPr/>
          <a:lstStyle/>
          <a:p>
            <a:r>
              <a:rPr lang="en-US" dirty="0"/>
              <a:t>Pre-process audio</a:t>
            </a:r>
          </a:p>
          <a:p>
            <a:r>
              <a:rPr lang="en-US" dirty="0"/>
              <a:t>Use natural language processing (NLP) and other machine learning models:</a:t>
            </a:r>
          </a:p>
          <a:p>
            <a:pPr lvl="1"/>
            <a:r>
              <a:rPr lang="en-US" dirty="0"/>
              <a:t>Transcribe audio to text</a:t>
            </a:r>
          </a:p>
          <a:p>
            <a:pPr lvl="1"/>
            <a:r>
              <a:rPr lang="en-US" dirty="0"/>
              <a:t>Emotion recognition</a:t>
            </a:r>
          </a:p>
          <a:p>
            <a:pPr lvl="1"/>
            <a:r>
              <a:rPr lang="en-US" dirty="0"/>
              <a:t>Topic modeling</a:t>
            </a:r>
          </a:p>
          <a:p>
            <a:pPr lvl="1"/>
            <a:endParaRPr lang="en-US" dirty="0"/>
          </a:p>
          <a:p>
            <a:endParaRPr lang="en-US" dirty="0"/>
          </a:p>
        </p:txBody>
      </p:sp>
      <p:sp>
        <p:nvSpPr>
          <p:cNvPr id="4" name="Slide Number Placeholder 3">
            <a:extLst>
              <a:ext uri="{FF2B5EF4-FFF2-40B4-BE49-F238E27FC236}">
                <a16:creationId xmlns:a16="http://schemas.microsoft.com/office/drawing/2014/main" id="{FC27C2CD-4D44-4C41-8AED-61CE69886E54}"/>
              </a:ext>
            </a:extLst>
          </p:cNvPr>
          <p:cNvSpPr>
            <a:spLocks noGrp="1"/>
          </p:cNvSpPr>
          <p:nvPr>
            <p:ph type="sldNum" sz="quarter" idx="12"/>
          </p:nvPr>
        </p:nvSpPr>
        <p:spPr/>
        <p:txBody>
          <a:bodyPr/>
          <a:lstStyle/>
          <a:p>
            <a:fld id="{FC63ECC8-719A-498E-B101-491B6A35558E}" type="slidenum">
              <a:rPr lang="en-US" smtClean="0"/>
              <a:t>7</a:t>
            </a:fld>
            <a:endParaRPr lang="en-US"/>
          </a:p>
        </p:txBody>
      </p:sp>
    </p:spTree>
    <p:extLst>
      <p:ext uri="{BB962C8B-B14F-4D97-AF65-F5344CB8AC3E}">
        <p14:creationId xmlns:p14="http://schemas.microsoft.com/office/powerpoint/2010/main" val="380304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EBA9-A925-43C3-9990-F0B95965CDF9}"/>
              </a:ext>
            </a:extLst>
          </p:cNvPr>
          <p:cNvSpPr>
            <a:spLocks noGrp="1"/>
          </p:cNvSpPr>
          <p:nvPr>
            <p:ph type="title"/>
          </p:nvPr>
        </p:nvSpPr>
        <p:spPr>
          <a:xfrm>
            <a:off x="429115" y="156968"/>
            <a:ext cx="10681355" cy="1325563"/>
          </a:xfrm>
        </p:spPr>
        <p:txBody>
          <a:bodyPr/>
          <a:lstStyle/>
          <a:p>
            <a:pPr algn="ctr"/>
            <a:r>
              <a:rPr lang="en-US" b="1" dirty="0"/>
              <a:t>Pipeline</a:t>
            </a:r>
          </a:p>
        </p:txBody>
      </p:sp>
      <p:pic>
        <p:nvPicPr>
          <p:cNvPr id="5" name="Picture 6">
            <a:extLst>
              <a:ext uri="{FF2B5EF4-FFF2-40B4-BE49-F238E27FC236}">
                <a16:creationId xmlns:a16="http://schemas.microsoft.com/office/drawing/2014/main" id="{BC11A505-C662-4B06-9FFE-AC955DCE9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162" y="4388326"/>
            <a:ext cx="1826254" cy="94714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D9A4AC4-8FCC-4248-BAEE-D28D0A8F53C8}"/>
              </a:ext>
            </a:extLst>
          </p:cNvPr>
          <p:cNvSpPr txBox="1"/>
          <p:nvPr/>
        </p:nvSpPr>
        <p:spPr>
          <a:xfrm>
            <a:off x="5789654" y="1900641"/>
            <a:ext cx="1417335" cy="1015663"/>
          </a:xfrm>
          <a:prstGeom prst="rect">
            <a:avLst/>
          </a:prstGeom>
          <a:solidFill>
            <a:srgbClr val="002060"/>
          </a:solidFill>
          <a:effectLst>
            <a:outerShdw blurRad="50800" dist="38100" dir="5400000" algn="t" rotWithShape="0">
              <a:prstClr val="black">
                <a:alpha val="40000"/>
              </a:prstClr>
            </a:outerShdw>
          </a:effectLst>
        </p:spPr>
        <p:txBody>
          <a:bodyPr wrap="square">
            <a:spAutoFit/>
          </a:bodyPr>
          <a:lstStyle/>
          <a:p>
            <a:r>
              <a:rPr lang="en-US" sz="1200" dirty="0">
                <a:solidFill>
                  <a:schemeClr val="bg1"/>
                </a:solidFill>
                <a:latin typeface="Lucida Sans Typewriter" panose="020B0509030504030204" pitchFamily="49" charset="0"/>
              </a:rPr>
              <a:t>“may I record this call for quality assurance purposes?”</a:t>
            </a:r>
          </a:p>
        </p:txBody>
      </p:sp>
      <p:pic>
        <p:nvPicPr>
          <p:cNvPr id="10" name="Picture 9">
            <a:extLst>
              <a:ext uri="{FF2B5EF4-FFF2-40B4-BE49-F238E27FC236}">
                <a16:creationId xmlns:a16="http://schemas.microsoft.com/office/drawing/2014/main" id="{94376E7F-8991-4B47-AE08-E36B004216B2}"/>
              </a:ext>
            </a:extLst>
          </p:cNvPr>
          <p:cNvPicPr>
            <a:picLocks noChangeAspect="1"/>
          </p:cNvPicPr>
          <p:nvPr/>
        </p:nvPicPr>
        <p:blipFill rotWithShape="1">
          <a:blip r:embed="rId4"/>
          <a:srcRect l="2801" t="5545" b="48863"/>
          <a:stretch/>
        </p:blipFill>
        <p:spPr>
          <a:xfrm>
            <a:off x="2396618" y="1679420"/>
            <a:ext cx="2309444" cy="1407770"/>
          </a:xfrm>
          <a:prstGeom prst="rect">
            <a:avLst/>
          </a:prstGeom>
          <a:solidFill>
            <a:schemeClr val="accent1">
              <a:lumMod val="50000"/>
            </a:schemeClr>
          </a:solidFill>
          <a:effectLst>
            <a:outerShdw blurRad="50800" dist="38100" dir="5400000" algn="t" rotWithShape="0">
              <a:prstClr val="black">
                <a:alpha val="40000"/>
              </a:prstClr>
            </a:outerShdw>
          </a:effectLst>
        </p:spPr>
      </p:pic>
      <p:cxnSp>
        <p:nvCxnSpPr>
          <p:cNvPr id="16" name="Straight Connector 15">
            <a:extLst>
              <a:ext uri="{FF2B5EF4-FFF2-40B4-BE49-F238E27FC236}">
                <a16:creationId xmlns:a16="http://schemas.microsoft.com/office/drawing/2014/main" id="{C3F0223D-4933-44AE-83F6-63D0089D1626}"/>
              </a:ext>
            </a:extLst>
          </p:cNvPr>
          <p:cNvCxnSpPr>
            <a:cxnSpLocks/>
          </p:cNvCxnSpPr>
          <p:nvPr/>
        </p:nvCxnSpPr>
        <p:spPr>
          <a:xfrm flipV="1">
            <a:off x="4860883" y="2412414"/>
            <a:ext cx="796752" cy="7176"/>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56D05C-946C-4C1C-8705-982E0A32BB71}"/>
              </a:ext>
            </a:extLst>
          </p:cNvPr>
          <p:cNvCxnSpPr>
            <a:cxnSpLocks/>
          </p:cNvCxnSpPr>
          <p:nvPr/>
        </p:nvCxnSpPr>
        <p:spPr>
          <a:xfrm>
            <a:off x="9707289" y="3589934"/>
            <a:ext cx="1" cy="693529"/>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3B8878-FD7A-4E6D-AB5B-7453B8E402CF}"/>
              </a:ext>
            </a:extLst>
          </p:cNvPr>
          <p:cNvCxnSpPr>
            <a:cxnSpLocks/>
          </p:cNvCxnSpPr>
          <p:nvPr/>
        </p:nvCxnSpPr>
        <p:spPr>
          <a:xfrm>
            <a:off x="1568742" y="2416002"/>
            <a:ext cx="603968" cy="0"/>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5D31FB18-E90B-4C0B-B283-464F5481FB8E}"/>
              </a:ext>
            </a:extLst>
          </p:cNvPr>
          <p:cNvPicPr>
            <a:picLocks noChangeAspect="1"/>
          </p:cNvPicPr>
          <p:nvPr/>
        </p:nvPicPr>
        <p:blipFill>
          <a:blip r:embed="rId5"/>
          <a:stretch>
            <a:fillRect/>
          </a:stretch>
        </p:blipFill>
        <p:spPr>
          <a:xfrm>
            <a:off x="8334892" y="1745691"/>
            <a:ext cx="2744795" cy="1325563"/>
          </a:xfrm>
          <a:prstGeom prst="rect">
            <a:avLst/>
          </a:prstGeom>
          <a:effectLst>
            <a:outerShdw blurRad="50800" dist="38100" dir="5400000" algn="t" rotWithShape="0">
              <a:prstClr val="black">
                <a:alpha val="40000"/>
              </a:prstClr>
            </a:outerShdw>
          </a:effectLst>
        </p:spPr>
      </p:pic>
      <p:cxnSp>
        <p:nvCxnSpPr>
          <p:cNvPr id="45" name="Straight Connector 44">
            <a:extLst>
              <a:ext uri="{FF2B5EF4-FFF2-40B4-BE49-F238E27FC236}">
                <a16:creationId xmlns:a16="http://schemas.microsoft.com/office/drawing/2014/main" id="{A05322DB-917A-4A44-85B3-DF9CF0A570E8}"/>
              </a:ext>
            </a:extLst>
          </p:cNvPr>
          <p:cNvCxnSpPr>
            <a:cxnSpLocks/>
          </p:cNvCxnSpPr>
          <p:nvPr/>
        </p:nvCxnSpPr>
        <p:spPr>
          <a:xfrm flipV="1">
            <a:off x="7316047" y="2412414"/>
            <a:ext cx="796752" cy="7176"/>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0B0C43-1FFA-45FB-9FC5-1332AFE1763D}"/>
              </a:ext>
            </a:extLst>
          </p:cNvPr>
          <p:cNvSpPr txBox="1"/>
          <p:nvPr/>
        </p:nvSpPr>
        <p:spPr>
          <a:xfrm>
            <a:off x="699205" y="2837373"/>
            <a:ext cx="1038837" cy="646331"/>
          </a:xfrm>
          <a:prstGeom prst="rect">
            <a:avLst/>
          </a:prstGeom>
          <a:noFill/>
        </p:spPr>
        <p:txBody>
          <a:bodyPr wrap="square">
            <a:spAutoFit/>
          </a:bodyPr>
          <a:lstStyle/>
          <a:p>
            <a:pPr algn="ctr"/>
            <a:r>
              <a:rPr lang="en-US" dirty="0"/>
              <a:t>Raw audio</a:t>
            </a:r>
          </a:p>
        </p:txBody>
      </p:sp>
      <p:pic>
        <p:nvPicPr>
          <p:cNvPr id="40" name="Graphic 39" descr="Sound Medium with solid fill">
            <a:extLst>
              <a:ext uri="{FF2B5EF4-FFF2-40B4-BE49-F238E27FC236}">
                <a16:creationId xmlns:a16="http://schemas.microsoft.com/office/drawing/2014/main" id="{975D454F-3F7D-41B7-8826-50054EDB58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802" y="2009336"/>
            <a:ext cx="798272" cy="798272"/>
          </a:xfrm>
          <a:prstGeom prst="rect">
            <a:avLst/>
          </a:prstGeom>
          <a:effectLst>
            <a:outerShdw blurRad="50800" dist="38100" dir="5400000" algn="t" rotWithShape="0">
              <a:prstClr val="black">
                <a:alpha val="40000"/>
              </a:prstClr>
            </a:outerShdw>
          </a:effectLst>
        </p:spPr>
      </p:pic>
      <p:sp>
        <p:nvSpPr>
          <p:cNvPr id="51" name="TextBox 50">
            <a:extLst>
              <a:ext uri="{FF2B5EF4-FFF2-40B4-BE49-F238E27FC236}">
                <a16:creationId xmlns:a16="http://schemas.microsoft.com/office/drawing/2014/main" id="{428DB0F4-5180-4822-97F0-05300A411DB5}"/>
              </a:ext>
            </a:extLst>
          </p:cNvPr>
          <p:cNvSpPr txBox="1"/>
          <p:nvPr/>
        </p:nvSpPr>
        <p:spPr>
          <a:xfrm>
            <a:off x="2497106" y="3114372"/>
            <a:ext cx="2108469" cy="369332"/>
          </a:xfrm>
          <a:prstGeom prst="rect">
            <a:avLst/>
          </a:prstGeom>
          <a:noFill/>
        </p:spPr>
        <p:txBody>
          <a:bodyPr wrap="square">
            <a:spAutoFit/>
          </a:bodyPr>
          <a:lstStyle/>
          <a:p>
            <a:pPr algn="ctr"/>
            <a:r>
              <a:rPr lang="en-US" dirty="0"/>
              <a:t>Pre-processed audio</a:t>
            </a:r>
          </a:p>
        </p:txBody>
      </p:sp>
      <p:sp>
        <p:nvSpPr>
          <p:cNvPr id="52" name="TextBox 51">
            <a:extLst>
              <a:ext uri="{FF2B5EF4-FFF2-40B4-BE49-F238E27FC236}">
                <a16:creationId xmlns:a16="http://schemas.microsoft.com/office/drawing/2014/main" id="{74113813-AFF4-45E5-ABCA-12D2E6B73F58}"/>
              </a:ext>
            </a:extLst>
          </p:cNvPr>
          <p:cNvSpPr txBox="1"/>
          <p:nvPr/>
        </p:nvSpPr>
        <p:spPr>
          <a:xfrm>
            <a:off x="5923299" y="3114372"/>
            <a:ext cx="1166822" cy="369332"/>
          </a:xfrm>
          <a:prstGeom prst="rect">
            <a:avLst/>
          </a:prstGeom>
          <a:noFill/>
        </p:spPr>
        <p:txBody>
          <a:bodyPr wrap="square">
            <a:spAutoFit/>
          </a:bodyPr>
          <a:lstStyle/>
          <a:p>
            <a:pPr algn="ctr"/>
            <a:r>
              <a:rPr lang="en-US" dirty="0"/>
              <a:t>Transcript</a:t>
            </a:r>
          </a:p>
        </p:txBody>
      </p:sp>
      <p:sp>
        <p:nvSpPr>
          <p:cNvPr id="53" name="TextBox 52">
            <a:extLst>
              <a:ext uri="{FF2B5EF4-FFF2-40B4-BE49-F238E27FC236}">
                <a16:creationId xmlns:a16="http://schemas.microsoft.com/office/drawing/2014/main" id="{8E4C19D2-5E5A-42F1-92D9-AA343DF9205E}"/>
              </a:ext>
            </a:extLst>
          </p:cNvPr>
          <p:cNvSpPr txBox="1"/>
          <p:nvPr/>
        </p:nvSpPr>
        <p:spPr>
          <a:xfrm>
            <a:off x="8569686" y="3114372"/>
            <a:ext cx="2275206" cy="369332"/>
          </a:xfrm>
          <a:prstGeom prst="rect">
            <a:avLst/>
          </a:prstGeom>
          <a:noFill/>
        </p:spPr>
        <p:txBody>
          <a:bodyPr wrap="square">
            <a:spAutoFit/>
          </a:bodyPr>
          <a:lstStyle/>
          <a:p>
            <a:pPr algn="ctr"/>
            <a:r>
              <a:rPr lang="en-US" dirty="0"/>
              <a:t>Call similarity, clusters</a:t>
            </a:r>
          </a:p>
        </p:txBody>
      </p:sp>
      <p:sp>
        <p:nvSpPr>
          <p:cNvPr id="55" name="TextBox 54">
            <a:extLst>
              <a:ext uri="{FF2B5EF4-FFF2-40B4-BE49-F238E27FC236}">
                <a16:creationId xmlns:a16="http://schemas.microsoft.com/office/drawing/2014/main" id="{9404B080-3A97-4D61-9C77-E779236DFF79}"/>
              </a:ext>
            </a:extLst>
          </p:cNvPr>
          <p:cNvSpPr txBox="1"/>
          <p:nvPr/>
        </p:nvSpPr>
        <p:spPr>
          <a:xfrm>
            <a:off x="8449436" y="5335467"/>
            <a:ext cx="2515707" cy="646331"/>
          </a:xfrm>
          <a:prstGeom prst="rect">
            <a:avLst/>
          </a:prstGeom>
          <a:noFill/>
        </p:spPr>
        <p:txBody>
          <a:bodyPr wrap="square">
            <a:spAutoFit/>
          </a:bodyPr>
          <a:lstStyle/>
          <a:p>
            <a:pPr algn="ctr"/>
            <a:r>
              <a:rPr lang="en-US" dirty="0"/>
              <a:t>Call topics, </a:t>
            </a:r>
          </a:p>
          <a:p>
            <a:pPr algn="ctr"/>
            <a:r>
              <a:rPr lang="en-US" dirty="0"/>
              <a:t>nearest FAQ</a:t>
            </a:r>
          </a:p>
        </p:txBody>
      </p:sp>
      <p:pic>
        <p:nvPicPr>
          <p:cNvPr id="47" name="Picture 46">
            <a:extLst>
              <a:ext uri="{FF2B5EF4-FFF2-40B4-BE49-F238E27FC236}">
                <a16:creationId xmlns:a16="http://schemas.microsoft.com/office/drawing/2014/main" id="{6BCF4114-98DD-45CC-9872-AD8EED69C6E3}"/>
              </a:ext>
            </a:extLst>
          </p:cNvPr>
          <p:cNvPicPr>
            <a:picLocks noChangeAspect="1"/>
          </p:cNvPicPr>
          <p:nvPr/>
        </p:nvPicPr>
        <p:blipFill>
          <a:blip r:embed="rId8"/>
          <a:stretch>
            <a:fillRect/>
          </a:stretch>
        </p:blipFill>
        <p:spPr>
          <a:xfrm>
            <a:off x="4311575" y="4009274"/>
            <a:ext cx="1671230" cy="1636720"/>
          </a:xfrm>
          <a:prstGeom prst="rect">
            <a:avLst/>
          </a:prstGeom>
          <a:effectLst>
            <a:outerShdw blurRad="50800" dist="38100" dir="5400000" algn="t" rotWithShape="0">
              <a:prstClr val="black">
                <a:alpha val="40000"/>
              </a:prstClr>
            </a:outerShdw>
          </a:effectLst>
        </p:spPr>
      </p:pic>
      <p:cxnSp>
        <p:nvCxnSpPr>
          <p:cNvPr id="65" name="Straight Connector 64">
            <a:extLst>
              <a:ext uri="{FF2B5EF4-FFF2-40B4-BE49-F238E27FC236}">
                <a16:creationId xmlns:a16="http://schemas.microsoft.com/office/drawing/2014/main" id="{25AD0CDF-0E4E-44B8-8C3B-0DA04621CB55}"/>
              </a:ext>
            </a:extLst>
          </p:cNvPr>
          <p:cNvCxnSpPr>
            <a:cxnSpLocks/>
          </p:cNvCxnSpPr>
          <p:nvPr/>
        </p:nvCxnSpPr>
        <p:spPr>
          <a:xfrm>
            <a:off x="3722618" y="3721411"/>
            <a:ext cx="576738" cy="466931"/>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8080E0-9461-46F5-80D4-FF49AE388FC5}"/>
              </a:ext>
            </a:extLst>
          </p:cNvPr>
          <p:cNvCxnSpPr>
            <a:cxnSpLocks/>
          </p:cNvCxnSpPr>
          <p:nvPr/>
        </p:nvCxnSpPr>
        <p:spPr>
          <a:xfrm flipH="1">
            <a:off x="6008203" y="3721411"/>
            <a:ext cx="484877" cy="466931"/>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10004C5-AAE5-4FA2-9FBA-F22703B913AC}"/>
              </a:ext>
            </a:extLst>
          </p:cNvPr>
          <p:cNvSpPr txBox="1"/>
          <p:nvPr/>
        </p:nvSpPr>
        <p:spPr>
          <a:xfrm>
            <a:off x="4109733" y="5590126"/>
            <a:ext cx="2108469" cy="369332"/>
          </a:xfrm>
          <a:prstGeom prst="rect">
            <a:avLst/>
          </a:prstGeom>
          <a:noFill/>
        </p:spPr>
        <p:txBody>
          <a:bodyPr wrap="square">
            <a:spAutoFit/>
          </a:bodyPr>
          <a:lstStyle/>
          <a:p>
            <a:pPr algn="ctr"/>
            <a:r>
              <a:rPr lang="en-US" dirty="0"/>
              <a:t>Emotion scoring</a:t>
            </a:r>
          </a:p>
        </p:txBody>
      </p:sp>
      <p:sp>
        <p:nvSpPr>
          <p:cNvPr id="75" name="TextBox 74">
            <a:extLst>
              <a:ext uri="{FF2B5EF4-FFF2-40B4-BE49-F238E27FC236}">
                <a16:creationId xmlns:a16="http://schemas.microsoft.com/office/drawing/2014/main" id="{6DFEA4BB-FB56-4E35-97B9-7AEA315112A5}"/>
              </a:ext>
            </a:extLst>
          </p:cNvPr>
          <p:cNvSpPr txBox="1"/>
          <p:nvPr/>
        </p:nvSpPr>
        <p:spPr>
          <a:xfrm>
            <a:off x="118772" y="3933226"/>
            <a:ext cx="3789997" cy="1815882"/>
          </a:xfrm>
          <a:prstGeom prst="rect">
            <a:avLst/>
          </a:prstGeom>
          <a:noFill/>
        </p:spPr>
        <p:txBody>
          <a:bodyPr wrap="square">
            <a:spAutoFit/>
          </a:bodyPr>
          <a:lstStyle/>
          <a:p>
            <a:r>
              <a:rPr lang="en-US" sz="1400" dirty="0">
                <a:solidFill>
                  <a:schemeClr val="bg2">
                    <a:lumMod val="25000"/>
                  </a:schemeClr>
                </a:solidFill>
              </a:rPr>
              <a:t>Approaches currently used in pipeline:</a:t>
            </a:r>
          </a:p>
          <a:p>
            <a:pPr marL="342900" indent="-342900">
              <a:buFont typeface="+mj-lt"/>
              <a:buAutoNum type="arabicPeriod"/>
            </a:pPr>
            <a:r>
              <a:rPr lang="en-US" sz="1400" dirty="0">
                <a:solidFill>
                  <a:schemeClr val="bg2">
                    <a:lumMod val="25000"/>
                  </a:schemeClr>
                </a:solidFill>
              </a:rPr>
              <a:t>Normalize volume</a:t>
            </a:r>
          </a:p>
          <a:p>
            <a:pPr marL="342900" indent="-342900">
              <a:buFont typeface="+mj-lt"/>
              <a:buAutoNum type="arabicPeriod"/>
            </a:pPr>
            <a:r>
              <a:rPr lang="en-US" sz="1400" dirty="0">
                <a:solidFill>
                  <a:schemeClr val="bg2">
                    <a:lumMod val="25000"/>
                  </a:schemeClr>
                </a:solidFill>
              </a:rPr>
              <a:t>Transcribe audio</a:t>
            </a:r>
          </a:p>
          <a:p>
            <a:pPr marL="342900" indent="-342900">
              <a:buFont typeface="+mj-lt"/>
              <a:buAutoNum type="arabicPeriod"/>
            </a:pPr>
            <a:r>
              <a:rPr lang="en-US" sz="1400" dirty="0">
                <a:solidFill>
                  <a:schemeClr val="bg2">
                    <a:lumMod val="25000"/>
                  </a:schemeClr>
                </a:solidFill>
              </a:rPr>
              <a:t>Identify emotion in audio</a:t>
            </a:r>
          </a:p>
          <a:p>
            <a:pPr marL="342900" indent="-342900">
              <a:buFont typeface="+mj-lt"/>
              <a:buAutoNum type="arabicPeriod"/>
            </a:pPr>
            <a:r>
              <a:rPr lang="en-US" sz="1400" dirty="0">
                <a:solidFill>
                  <a:schemeClr val="bg2">
                    <a:lumMod val="25000"/>
                  </a:schemeClr>
                </a:solidFill>
              </a:rPr>
              <a:t>Identify emotion in text</a:t>
            </a:r>
          </a:p>
          <a:p>
            <a:pPr marL="342900" indent="-342900">
              <a:buFont typeface="+mj-lt"/>
              <a:buAutoNum type="arabicPeriod"/>
            </a:pPr>
            <a:r>
              <a:rPr lang="en-US" sz="1400" dirty="0">
                <a:solidFill>
                  <a:schemeClr val="bg2">
                    <a:lumMod val="25000"/>
                  </a:schemeClr>
                </a:solidFill>
              </a:rPr>
              <a:t>Identify and group similar calls</a:t>
            </a:r>
          </a:p>
          <a:p>
            <a:pPr marL="342900" indent="-342900">
              <a:buFont typeface="+mj-lt"/>
              <a:buAutoNum type="arabicPeriod"/>
            </a:pPr>
            <a:r>
              <a:rPr lang="en-US" sz="1400" dirty="0">
                <a:solidFill>
                  <a:schemeClr val="bg2">
                    <a:lumMod val="25000"/>
                  </a:schemeClr>
                </a:solidFill>
              </a:rPr>
              <a:t>Identify topics discussed in groups of similar calls</a:t>
            </a:r>
          </a:p>
        </p:txBody>
      </p:sp>
      <p:sp>
        <p:nvSpPr>
          <p:cNvPr id="77" name="TextBox 76">
            <a:extLst>
              <a:ext uri="{FF2B5EF4-FFF2-40B4-BE49-F238E27FC236}">
                <a16:creationId xmlns:a16="http://schemas.microsoft.com/office/drawing/2014/main" id="{36713587-5827-4384-94FE-A5EAAC675AE1}"/>
              </a:ext>
            </a:extLst>
          </p:cNvPr>
          <p:cNvSpPr txBox="1"/>
          <p:nvPr/>
        </p:nvSpPr>
        <p:spPr>
          <a:xfrm>
            <a:off x="1622756" y="2005833"/>
            <a:ext cx="473256" cy="369332"/>
          </a:xfrm>
          <a:prstGeom prst="rect">
            <a:avLst/>
          </a:prstGeom>
          <a:noFill/>
        </p:spPr>
        <p:txBody>
          <a:bodyPr wrap="square">
            <a:spAutoFit/>
          </a:bodyPr>
          <a:lstStyle/>
          <a:p>
            <a:r>
              <a:rPr lang="en-US" sz="1800" dirty="0">
                <a:solidFill>
                  <a:schemeClr val="bg2">
                    <a:lumMod val="50000"/>
                  </a:schemeClr>
                </a:solidFill>
              </a:rPr>
              <a:t>1</a:t>
            </a:r>
            <a:endParaRPr lang="en-US" dirty="0">
              <a:solidFill>
                <a:schemeClr val="bg2">
                  <a:lumMod val="50000"/>
                </a:schemeClr>
              </a:solidFill>
            </a:endParaRPr>
          </a:p>
        </p:txBody>
      </p:sp>
      <p:sp>
        <p:nvSpPr>
          <p:cNvPr id="78" name="TextBox 77">
            <a:extLst>
              <a:ext uri="{FF2B5EF4-FFF2-40B4-BE49-F238E27FC236}">
                <a16:creationId xmlns:a16="http://schemas.microsoft.com/office/drawing/2014/main" id="{C08FD105-9AA1-40DD-AB76-D9BAA8E9F404}"/>
              </a:ext>
            </a:extLst>
          </p:cNvPr>
          <p:cNvSpPr txBox="1"/>
          <p:nvPr/>
        </p:nvSpPr>
        <p:spPr>
          <a:xfrm>
            <a:off x="5031141" y="2005833"/>
            <a:ext cx="473256" cy="369332"/>
          </a:xfrm>
          <a:prstGeom prst="rect">
            <a:avLst/>
          </a:prstGeom>
          <a:noFill/>
        </p:spPr>
        <p:txBody>
          <a:bodyPr wrap="square">
            <a:spAutoFit/>
          </a:bodyPr>
          <a:lstStyle/>
          <a:p>
            <a:pPr algn="ctr"/>
            <a:r>
              <a:rPr lang="en-US" sz="1800" dirty="0">
                <a:solidFill>
                  <a:schemeClr val="bg2">
                    <a:lumMod val="50000"/>
                  </a:schemeClr>
                </a:solidFill>
              </a:rPr>
              <a:t>2</a:t>
            </a:r>
            <a:endParaRPr lang="en-US" dirty="0">
              <a:solidFill>
                <a:schemeClr val="bg2">
                  <a:lumMod val="50000"/>
                </a:schemeClr>
              </a:solidFill>
            </a:endParaRPr>
          </a:p>
        </p:txBody>
      </p:sp>
      <p:sp>
        <p:nvSpPr>
          <p:cNvPr id="79" name="TextBox 78">
            <a:extLst>
              <a:ext uri="{FF2B5EF4-FFF2-40B4-BE49-F238E27FC236}">
                <a16:creationId xmlns:a16="http://schemas.microsoft.com/office/drawing/2014/main" id="{5341FE92-6147-4C29-AE52-FA9D36B20D72}"/>
              </a:ext>
            </a:extLst>
          </p:cNvPr>
          <p:cNvSpPr txBox="1"/>
          <p:nvPr/>
        </p:nvSpPr>
        <p:spPr>
          <a:xfrm>
            <a:off x="7334073" y="1997444"/>
            <a:ext cx="778726" cy="369332"/>
          </a:xfrm>
          <a:prstGeom prst="rect">
            <a:avLst/>
          </a:prstGeom>
          <a:noFill/>
        </p:spPr>
        <p:txBody>
          <a:bodyPr wrap="square">
            <a:spAutoFit/>
          </a:bodyPr>
          <a:lstStyle/>
          <a:p>
            <a:pPr algn="ctr"/>
            <a:r>
              <a:rPr lang="en-US" sz="1800" dirty="0">
                <a:solidFill>
                  <a:schemeClr val="bg2">
                    <a:lumMod val="50000"/>
                  </a:schemeClr>
                </a:solidFill>
              </a:rPr>
              <a:t>5</a:t>
            </a:r>
            <a:endParaRPr lang="en-US" dirty="0">
              <a:solidFill>
                <a:schemeClr val="bg2">
                  <a:lumMod val="50000"/>
                </a:schemeClr>
              </a:solidFill>
            </a:endParaRPr>
          </a:p>
        </p:txBody>
      </p:sp>
      <p:sp>
        <p:nvSpPr>
          <p:cNvPr id="80" name="TextBox 79">
            <a:extLst>
              <a:ext uri="{FF2B5EF4-FFF2-40B4-BE49-F238E27FC236}">
                <a16:creationId xmlns:a16="http://schemas.microsoft.com/office/drawing/2014/main" id="{F384FFCB-4CF1-4673-A93B-DEE2E28CF5FF}"/>
              </a:ext>
            </a:extLst>
          </p:cNvPr>
          <p:cNvSpPr txBox="1"/>
          <p:nvPr/>
        </p:nvSpPr>
        <p:spPr>
          <a:xfrm>
            <a:off x="3705511" y="3846771"/>
            <a:ext cx="473256" cy="369332"/>
          </a:xfrm>
          <a:prstGeom prst="rect">
            <a:avLst/>
          </a:prstGeom>
          <a:noFill/>
        </p:spPr>
        <p:txBody>
          <a:bodyPr wrap="square">
            <a:spAutoFit/>
          </a:bodyPr>
          <a:lstStyle/>
          <a:p>
            <a:r>
              <a:rPr lang="en-US" dirty="0">
                <a:solidFill>
                  <a:schemeClr val="bg2">
                    <a:lumMod val="50000"/>
                  </a:schemeClr>
                </a:solidFill>
              </a:rPr>
              <a:t>3</a:t>
            </a:r>
          </a:p>
        </p:txBody>
      </p:sp>
      <p:sp>
        <p:nvSpPr>
          <p:cNvPr id="81" name="TextBox 80">
            <a:extLst>
              <a:ext uri="{FF2B5EF4-FFF2-40B4-BE49-F238E27FC236}">
                <a16:creationId xmlns:a16="http://schemas.microsoft.com/office/drawing/2014/main" id="{BCE53018-E3BC-4A6E-A140-C7546099A7B3}"/>
              </a:ext>
            </a:extLst>
          </p:cNvPr>
          <p:cNvSpPr txBox="1"/>
          <p:nvPr/>
        </p:nvSpPr>
        <p:spPr>
          <a:xfrm>
            <a:off x="6293439" y="3815264"/>
            <a:ext cx="473256" cy="369332"/>
          </a:xfrm>
          <a:prstGeom prst="rect">
            <a:avLst/>
          </a:prstGeom>
          <a:noFill/>
        </p:spPr>
        <p:txBody>
          <a:bodyPr wrap="square">
            <a:spAutoFit/>
          </a:bodyPr>
          <a:lstStyle/>
          <a:p>
            <a:r>
              <a:rPr lang="en-US" sz="1800" dirty="0">
                <a:solidFill>
                  <a:schemeClr val="bg2">
                    <a:lumMod val="50000"/>
                  </a:schemeClr>
                </a:solidFill>
              </a:rPr>
              <a:t>4</a:t>
            </a:r>
            <a:endParaRPr lang="en-US" dirty="0">
              <a:solidFill>
                <a:schemeClr val="bg2">
                  <a:lumMod val="50000"/>
                </a:schemeClr>
              </a:solidFill>
            </a:endParaRPr>
          </a:p>
        </p:txBody>
      </p:sp>
      <p:sp>
        <p:nvSpPr>
          <p:cNvPr id="82" name="TextBox 81">
            <a:extLst>
              <a:ext uri="{FF2B5EF4-FFF2-40B4-BE49-F238E27FC236}">
                <a16:creationId xmlns:a16="http://schemas.microsoft.com/office/drawing/2014/main" id="{7782B6FC-36AC-42CB-BFA5-6E410CEB5342}"/>
              </a:ext>
            </a:extLst>
          </p:cNvPr>
          <p:cNvSpPr txBox="1"/>
          <p:nvPr/>
        </p:nvSpPr>
        <p:spPr>
          <a:xfrm>
            <a:off x="9197014" y="3623222"/>
            <a:ext cx="473256" cy="369332"/>
          </a:xfrm>
          <a:prstGeom prst="rect">
            <a:avLst/>
          </a:prstGeom>
          <a:noFill/>
        </p:spPr>
        <p:txBody>
          <a:bodyPr wrap="square">
            <a:spAutoFit/>
          </a:bodyPr>
          <a:lstStyle/>
          <a:p>
            <a:r>
              <a:rPr lang="en-US" sz="1800" dirty="0">
                <a:solidFill>
                  <a:schemeClr val="bg2">
                    <a:lumMod val="50000"/>
                  </a:schemeClr>
                </a:solidFill>
              </a:rPr>
              <a:t>6</a:t>
            </a:r>
            <a:endParaRPr lang="en-US" dirty="0">
              <a:solidFill>
                <a:schemeClr val="bg2">
                  <a:lumMod val="50000"/>
                </a:schemeClr>
              </a:solidFill>
            </a:endParaRPr>
          </a:p>
        </p:txBody>
      </p:sp>
    </p:spTree>
    <p:extLst>
      <p:ext uri="{BB962C8B-B14F-4D97-AF65-F5344CB8AC3E}">
        <p14:creationId xmlns:p14="http://schemas.microsoft.com/office/powerpoint/2010/main" val="221528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EBA9-A925-43C3-9990-F0B95965CDF9}"/>
              </a:ext>
            </a:extLst>
          </p:cNvPr>
          <p:cNvSpPr>
            <a:spLocks noGrp="1"/>
          </p:cNvSpPr>
          <p:nvPr>
            <p:ph type="title"/>
          </p:nvPr>
        </p:nvSpPr>
        <p:spPr>
          <a:xfrm>
            <a:off x="429115" y="156968"/>
            <a:ext cx="10681355" cy="1325563"/>
          </a:xfrm>
        </p:spPr>
        <p:txBody>
          <a:bodyPr/>
          <a:lstStyle/>
          <a:p>
            <a:pPr algn="ctr"/>
            <a:r>
              <a:rPr lang="en-US" b="1" dirty="0"/>
              <a:t>Pre-process audio</a:t>
            </a:r>
          </a:p>
        </p:txBody>
      </p:sp>
      <p:pic>
        <p:nvPicPr>
          <p:cNvPr id="10" name="Picture 9">
            <a:extLst>
              <a:ext uri="{FF2B5EF4-FFF2-40B4-BE49-F238E27FC236}">
                <a16:creationId xmlns:a16="http://schemas.microsoft.com/office/drawing/2014/main" id="{94376E7F-8991-4B47-AE08-E36B004216B2}"/>
              </a:ext>
            </a:extLst>
          </p:cNvPr>
          <p:cNvPicPr>
            <a:picLocks noChangeAspect="1"/>
          </p:cNvPicPr>
          <p:nvPr/>
        </p:nvPicPr>
        <p:blipFill rotWithShape="1">
          <a:blip r:embed="rId3"/>
          <a:srcRect l="2801" t="5545" b="48863"/>
          <a:stretch/>
        </p:blipFill>
        <p:spPr>
          <a:xfrm>
            <a:off x="2396618" y="1679420"/>
            <a:ext cx="2309444" cy="1407770"/>
          </a:xfrm>
          <a:prstGeom prst="rect">
            <a:avLst/>
          </a:prstGeom>
          <a:solidFill>
            <a:schemeClr val="accent1">
              <a:lumMod val="50000"/>
            </a:schemeClr>
          </a:solidFill>
          <a:effectLst>
            <a:outerShdw blurRad="50800" dist="38100" dir="5400000" algn="t" rotWithShape="0">
              <a:prstClr val="black">
                <a:alpha val="40000"/>
              </a:prstClr>
            </a:outerShdw>
          </a:effectLst>
        </p:spPr>
      </p:pic>
      <p:cxnSp>
        <p:nvCxnSpPr>
          <p:cNvPr id="35" name="Straight Connector 34">
            <a:extLst>
              <a:ext uri="{FF2B5EF4-FFF2-40B4-BE49-F238E27FC236}">
                <a16:creationId xmlns:a16="http://schemas.microsoft.com/office/drawing/2014/main" id="{DC3B8878-FD7A-4E6D-AB5B-7453B8E402CF}"/>
              </a:ext>
            </a:extLst>
          </p:cNvPr>
          <p:cNvCxnSpPr>
            <a:cxnSpLocks/>
          </p:cNvCxnSpPr>
          <p:nvPr/>
        </p:nvCxnSpPr>
        <p:spPr>
          <a:xfrm>
            <a:off x="1568742" y="2416002"/>
            <a:ext cx="603968" cy="0"/>
          </a:xfrm>
          <a:prstGeom prst="line">
            <a:avLst/>
          </a:prstGeom>
          <a:ln w="3810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0B0C43-1FFA-45FB-9FC5-1332AFE1763D}"/>
              </a:ext>
            </a:extLst>
          </p:cNvPr>
          <p:cNvSpPr txBox="1"/>
          <p:nvPr/>
        </p:nvSpPr>
        <p:spPr>
          <a:xfrm>
            <a:off x="699205" y="2837373"/>
            <a:ext cx="1038837" cy="646331"/>
          </a:xfrm>
          <a:prstGeom prst="rect">
            <a:avLst/>
          </a:prstGeom>
          <a:noFill/>
        </p:spPr>
        <p:txBody>
          <a:bodyPr wrap="square">
            <a:spAutoFit/>
          </a:bodyPr>
          <a:lstStyle/>
          <a:p>
            <a:pPr algn="ctr"/>
            <a:r>
              <a:rPr lang="en-US" dirty="0"/>
              <a:t>Raw audio</a:t>
            </a:r>
          </a:p>
        </p:txBody>
      </p:sp>
      <p:pic>
        <p:nvPicPr>
          <p:cNvPr id="40" name="Graphic 39" descr="Sound Medium with solid fill">
            <a:extLst>
              <a:ext uri="{FF2B5EF4-FFF2-40B4-BE49-F238E27FC236}">
                <a16:creationId xmlns:a16="http://schemas.microsoft.com/office/drawing/2014/main" id="{975D454F-3F7D-41B7-8826-50054EDB58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802" y="2009336"/>
            <a:ext cx="798272" cy="798272"/>
          </a:xfrm>
          <a:prstGeom prst="rect">
            <a:avLst/>
          </a:prstGeom>
          <a:effectLst>
            <a:outerShdw blurRad="50800" dist="38100" dir="5400000" algn="t" rotWithShape="0">
              <a:prstClr val="black">
                <a:alpha val="40000"/>
              </a:prstClr>
            </a:outerShdw>
          </a:effectLst>
        </p:spPr>
      </p:pic>
      <p:sp>
        <p:nvSpPr>
          <p:cNvPr id="51" name="TextBox 50">
            <a:extLst>
              <a:ext uri="{FF2B5EF4-FFF2-40B4-BE49-F238E27FC236}">
                <a16:creationId xmlns:a16="http://schemas.microsoft.com/office/drawing/2014/main" id="{428DB0F4-5180-4822-97F0-05300A411DB5}"/>
              </a:ext>
            </a:extLst>
          </p:cNvPr>
          <p:cNvSpPr txBox="1"/>
          <p:nvPr/>
        </p:nvSpPr>
        <p:spPr>
          <a:xfrm>
            <a:off x="2497106" y="3114372"/>
            <a:ext cx="2108469" cy="369332"/>
          </a:xfrm>
          <a:prstGeom prst="rect">
            <a:avLst/>
          </a:prstGeom>
          <a:noFill/>
        </p:spPr>
        <p:txBody>
          <a:bodyPr wrap="square">
            <a:spAutoFit/>
          </a:bodyPr>
          <a:lstStyle/>
          <a:p>
            <a:pPr algn="ctr"/>
            <a:r>
              <a:rPr lang="en-US" dirty="0"/>
              <a:t>Pre-processed audio</a:t>
            </a:r>
          </a:p>
        </p:txBody>
      </p:sp>
      <p:sp>
        <p:nvSpPr>
          <p:cNvPr id="75" name="TextBox 74">
            <a:extLst>
              <a:ext uri="{FF2B5EF4-FFF2-40B4-BE49-F238E27FC236}">
                <a16:creationId xmlns:a16="http://schemas.microsoft.com/office/drawing/2014/main" id="{6DFEA4BB-FB56-4E35-97B9-7AEA315112A5}"/>
              </a:ext>
            </a:extLst>
          </p:cNvPr>
          <p:cNvSpPr txBox="1"/>
          <p:nvPr/>
        </p:nvSpPr>
        <p:spPr>
          <a:xfrm>
            <a:off x="118772" y="3933226"/>
            <a:ext cx="3789997" cy="523220"/>
          </a:xfrm>
          <a:prstGeom prst="rect">
            <a:avLst/>
          </a:prstGeom>
          <a:noFill/>
        </p:spPr>
        <p:txBody>
          <a:bodyPr wrap="square">
            <a:spAutoFit/>
          </a:bodyPr>
          <a:lstStyle/>
          <a:p>
            <a:r>
              <a:rPr lang="en-US" sz="1400" dirty="0">
                <a:solidFill>
                  <a:schemeClr val="bg2">
                    <a:lumMod val="25000"/>
                  </a:schemeClr>
                </a:solidFill>
              </a:rPr>
              <a:t>Approaches currently used in pipeline:</a:t>
            </a:r>
          </a:p>
          <a:p>
            <a:pPr marL="342900" indent="-342900">
              <a:buFont typeface="+mj-lt"/>
              <a:buAutoNum type="arabicPeriod"/>
            </a:pPr>
            <a:r>
              <a:rPr lang="en-US" sz="1400" b="1" dirty="0">
                <a:solidFill>
                  <a:srgbClr val="0070C0"/>
                </a:solidFill>
              </a:rPr>
              <a:t>Normalize volume</a:t>
            </a:r>
          </a:p>
        </p:txBody>
      </p:sp>
      <p:sp>
        <p:nvSpPr>
          <p:cNvPr id="77" name="TextBox 76">
            <a:extLst>
              <a:ext uri="{FF2B5EF4-FFF2-40B4-BE49-F238E27FC236}">
                <a16:creationId xmlns:a16="http://schemas.microsoft.com/office/drawing/2014/main" id="{36713587-5827-4384-94FE-A5EAAC675AE1}"/>
              </a:ext>
            </a:extLst>
          </p:cNvPr>
          <p:cNvSpPr txBox="1"/>
          <p:nvPr/>
        </p:nvSpPr>
        <p:spPr>
          <a:xfrm>
            <a:off x="1622756" y="2005833"/>
            <a:ext cx="473256" cy="369332"/>
          </a:xfrm>
          <a:prstGeom prst="rect">
            <a:avLst/>
          </a:prstGeom>
          <a:noFill/>
        </p:spPr>
        <p:txBody>
          <a:bodyPr wrap="square">
            <a:spAutoFit/>
          </a:bodyPr>
          <a:lstStyle/>
          <a:p>
            <a:r>
              <a:rPr lang="en-US" sz="1800" dirty="0">
                <a:solidFill>
                  <a:schemeClr val="bg2">
                    <a:lumMod val="50000"/>
                  </a:schemeClr>
                </a:solidFill>
              </a:rPr>
              <a:t>1</a:t>
            </a:r>
            <a:endParaRPr lang="en-US" dirty="0">
              <a:solidFill>
                <a:schemeClr val="bg2">
                  <a:lumMod val="50000"/>
                </a:schemeClr>
              </a:solidFill>
            </a:endParaRPr>
          </a:p>
        </p:txBody>
      </p:sp>
    </p:spTree>
    <p:extLst>
      <p:ext uri="{BB962C8B-B14F-4D97-AF65-F5344CB8AC3E}">
        <p14:creationId xmlns:p14="http://schemas.microsoft.com/office/powerpoint/2010/main" val="28730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2021  -  Read-Only" id="{F2FBBB00-CAFE-4849-B97C-17597A3C05C3}" vid="{1A2DEDD8-9809-4487-8A71-AFF0FF54C7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Current Approved Template</RoutingRuleDescription>
    <CIDBDocumentClassification xmlns="5b5dc115-56f0-4f6d-b900-187dba22236c">Template</CIDBDocument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C316DE1604D74BBEEC6DCFD37AAD16" ma:contentTypeVersion="5" ma:contentTypeDescription="Create a new document." ma:contentTypeScope="" ma:versionID="48ad57f3edf4ab112b514b9cbd0800b9">
  <xsd:schema xmlns:xsd="http://www.w3.org/2001/XMLSchema" xmlns:xs="http://www.w3.org/2001/XMLSchema" xmlns:p="http://schemas.microsoft.com/office/2006/metadata/properties" xmlns:ns1="http://schemas.microsoft.com/sharepoint/v3" xmlns:ns2="b6330142-0c42-4f86-9235-3087764f206f" xmlns:ns3="5b5dc115-56f0-4f6d-b900-187dba22236c" targetNamespace="http://schemas.microsoft.com/office/2006/metadata/properties" ma:root="true" ma:fieldsID="2cd881644bc0ef7b0e80cced2635cf39" ns1:_="" ns2:_="" ns3:_="">
    <xsd:import namespace="http://schemas.microsoft.com/sharepoint/v3"/>
    <xsd:import namespace="b6330142-0c42-4f86-9235-3087764f206f"/>
    <xsd:import namespace="5b5dc115-56f0-4f6d-b900-187dba22236c"/>
    <xsd:element name="properties">
      <xsd:complexType>
        <xsd:sequence>
          <xsd:element name="documentManagement">
            <xsd:complexType>
              <xsd:all>
                <xsd:element ref="ns1:RoutingRuleDescription" minOccurs="0"/>
                <xsd:element ref="ns2:MediaServiceMetadata" minOccurs="0"/>
                <xsd:element ref="ns2:MediaServiceFastMetadata" minOccurs="0"/>
                <xsd:element ref="ns3:CIDBDocument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330142-0c42-4f86-9235-3087764f20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5dc115-56f0-4f6d-b900-187dba22236c" elementFormDefault="qualified">
    <xsd:import namespace="http://schemas.microsoft.com/office/2006/documentManagement/types"/>
    <xsd:import namespace="http://schemas.microsoft.com/office/infopath/2007/PartnerControls"/>
    <xsd:element name="CIDBDocumentClassification" ma:index="11" nillable="true" ma:displayName="CIDBDocumentClassification" ma:default="How To" ma:format="RadioButtons" ma:internalName="CIDBDocumentClassification">
      <xsd:simpleType>
        <xsd:restriction base="dms:Choice">
          <xsd:enumeration value="How To"/>
          <xsd:enumeration value="Template"/>
          <xsd:enumeration value="Instruc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9D7FDE-784D-4DEC-B49C-6F84CF51374D}">
  <ds:schemaRefs>
    <ds:schemaRef ds:uri="http://www.w3.org/XML/1998/namespace"/>
    <ds:schemaRef ds:uri="http://schemas.microsoft.com/sharepoint/v3"/>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purl.org/dc/terms/"/>
    <ds:schemaRef ds:uri="b6330142-0c42-4f86-9235-3087764f206f"/>
    <ds:schemaRef ds:uri="http://schemas.microsoft.com/office/infopath/2007/PartnerControls"/>
    <ds:schemaRef ds:uri="5b5dc115-56f0-4f6d-b900-187dba22236c"/>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CB7FAFDD-3CCE-4B9C-8B38-7618B5D44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330142-0c42-4f86-9235-3087764f206f"/>
    <ds:schemaRef ds:uri="5b5dc115-56f0-4f6d-b900-187dba222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2-2021</Template>
  <TotalTime>6598</TotalTime>
  <Words>3625</Words>
  <Application>Microsoft Office PowerPoint</Application>
  <PresentationFormat>Widescreen</PresentationFormat>
  <Paragraphs>363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Lucida Sans Typewriter</vt:lpstr>
      <vt:lpstr>Segoe UI</vt:lpstr>
      <vt:lpstr>Times New Roman</vt:lpstr>
      <vt:lpstr>Office Theme</vt:lpstr>
      <vt:lpstr>   Analyzing 2020 Census Audio Recordings:  A machine learning approach </vt:lpstr>
      <vt:lpstr>Outline</vt:lpstr>
      <vt:lpstr>2020 Census</vt:lpstr>
      <vt:lpstr>2020 CQA Operation </vt:lpstr>
      <vt:lpstr>Objectives</vt:lpstr>
      <vt:lpstr>Operational goals</vt:lpstr>
      <vt:lpstr>Approach</vt:lpstr>
      <vt:lpstr>Pipeline</vt:lpstr>
      <vt:lpstr>Pre-process audio</vt:lpstr>
      <vt:lpstr>Preparing audio</vt:lpstr>
      <vt:lpstr>Transcribe audio</vt:lpstr>
      <vt:lpstr>Sample transcripts*</vt:lpstr>
      <vt:lpstr>Preliminary findings - transcription</vt:lpstr>
      <vt:lpstr>Summary of transcription rate to date by call type</vt:lpstr>
      <vt:lpstr>Sentiment recognition</vt:lpstr>
      <vt:lpstr>Sentiment examples</vt:lpstr>
      <vt:lpstr>Preliminary finding – emotion recognition</vt:lpstr>
      <vt:lpstr>Call topic modeling</vt:lpstr>
      <vt:lpstr>Topic examples</vt:lpstr>
      <vt:lpstr>Preliminary findings – topic modelling</vt:lpstr>
      <vt:lpstr>Next steps – Improve existing functionality</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Fane Lineback (CENSUS/CBSM FED)</dc:creator>
  <cp:lastModifiedBy>Joanna Fane Lineback (CENSUS/CBSM FED)</cp:lastModifiedBy>
  <cp:revision>212</cp:revision>
  <dcterms:created xsi:type="dcterms:W3CDTF">2022-03-11T20:48:49Z</dcterms:created>
  <dcterms:modified xsi:type="dcterms:W3CDTF">2022-04-06T20:28:23Z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0x01010031C316DE1604D74BBEEC6DCFD37AAD16</vt:lpwstr>
  </property>
</Properties>
</file>