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1" r:id="rId3"/>
    <p:sldMasterId id="2147483708" r:id="rId4"/>
    <p:sldMasterId id="2147483725" r:id="rId5"/>
    <p:sldMasterId id="2147483742" r:id="rId6"/>
  </p:sldMasterIdLst>
  <p:notesMasterIdLst>
    <p:notesMasterId r:id="rId40"/>
  </p:notesMasterIdLst>
  <p:sldIdLst>
    <p:sldId id="359" r:id="rId7"/>
    <p:sldId id="260" r:id="rId8"/>
    <p:sldId id="308" r:id="rId9"/>
    <p:sldId id="261" r:id="rId10"/>
    <p:sldId id="269" r:id="rId11"/>
    <p:sldId id="370" r:id="rId12"/>
    <p:sldId id="270" r:id="rId13"/>
    <p:sldId id="272" r:id="rId14"/>
    <p:sldId id="273" r:id="rId15"/>
    <p:sldId id="339" r:id="rId16"/>
    <p:sldId id="294" r:id="rId17"/>
    <p:sldId id="344" r:id="rId18"/>
    <p:sldId id="321" r:id="rId19"/>
    <p:sldId id="338" r:id="rId20"/>
    <p:sldId id="322" r:id="rId21"/>
    <p:sldId id="355" r:id="rId22"/>
    <p:sldId id="356" r:id="rId23"/>
    <p:sldId id="357" r:id="rId24"/>
    <p:sldId id="358" r:id="rId25"/>
    <p:sldId id="341" r:id="rId26"/>
    <p:sldId id="342" r:id="rId27"/>
    <p:sldId id="367" r:id="rId28"/>
    <p:sldId id="362" r:id="rId29"/>
    <p:sldId id="363" r:id="rId30"/>
    <p:sldId id="364" r:id="rId31"/>
    <p:sldId id="365" r:id="rId32"/>
    <p:sldId id="366" r:id="rId33"/>
    <p:sldId id="373" r:id="rId34"/>
    <p:sldId id="346" r:id="rId35"/>
    <p:sldId id="368" r:id="rId36"/>
    <p:sldId id="354" r:id="rId37"/>
    <p:sldId id="371" r:id="rId38"/>
    <p:sldId id="37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56" autoAdjust="0"/>
  </p:normalViewPr>
  <p:slideViewPr>
    <p:cSldViewPr>
      <p:cViewPr>
        <p:scale>
          <a:sx n="77" d="100"/>
          <a:sy n="77" d="100"/>
        </p:scale>
        <p:origin x="-250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cnstat\cnst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cnstat\cnst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cnstat\cnst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cnstat\cnstat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ocuments\cnstat\cnstat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r-hrs\hrs\HEALTH\Biomarkers\Biomarker%20Consent\Covid%20AB\Covid%20dist%20kit%20received%203-23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780896252999"/>
          <c:y val="3.0658083049065126E-2"/>
          <c:w val="0.81927732959760402"/>
          <c:h val="0.8672265510785093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dna!$C$5:$C$11</c:f>
              <c:numCache>
                <c:formatCode>General</c:formatCode>
                <c:ptCount val="7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  <c:pt idx="6">
                  <c:v>2018</c:v>
                </c:pt>
              </c:numCache>
            </c:numRef>
          </c:xVal>
          <c:yVal>
            <c:numRef>
              <c:f>dna!$D$5:$D$11</c:f>
              <c:numCache>
                <c:formatCode>0.0%</c:formatCode>
                <c:ptCount val="7"/>
                <c:pt idx="0">
                  <c:v>0.82995710200190653</c:v>
                </c:pt>
                <c:pt idx="1">
                  <c:v>0.84210526315789469</c:v>
                </c:pt>
                <c:pt idx="2">
                  <c:v>0.78454810495626826</c:v>
                </c:pt>
                <c:pt idx="3">
                  <c:v>0.82940320232896647</c:v>
                </c:pt>
                <c:pt idx="4">
                  <c:v>0.85144124168514412</c:v>
                </c:pt>
                <c:pt idx="5">
                  <c:v>0.81261022927689597</c:v>
                </c:pt>
                <c:pt idx="6">
                  <c:v>0.84641445511010727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1AD-4829-A392-A8FEDC668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974784"/>
        <c:axId val="324975360"/>
      </c:scatterChart>
      <c:valAx>
        <c:axId val="32497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75360"/>
        <c:crosses val="autoZero"/>
        <c:crossBetween val="midCat"/>
      </c:valAx>
      <c:valAx>
        <c:axId val="32497536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7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First ask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dna!$C$44:$C$52</c:f>
              <c:strCache>
                <c:ptCount val="9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4">
                  <c:v>&lt;HS</c:v>
                </c:pt>
                <c:pt idx="5">
                  <c:v>HS/GED</c:v>
                </c:pt>
                <c:pt idx="6">
                  <c:v>Some college</c:v>
                </c:pt>
                <c:pt idx="7">
                  <c:v>BA</c:v>
                </c:pt>
                <c:pt idx="8">
                  <c:v>Adv Degree</c:v>
                </c:pt>
              </c:strCache>
            </c:strRef>
          </c:cat>
          <c:val>
            <c:numRef>
              <c:f>dna!$D$44:$D$52</c:f>
              <c:numCache>
                <c:formatCode>0.0%</c:formatCode>
                <c:ptCount val="9"/>
                <c:pt idx="0">
                  <c:v>0.84019849999999996</c:v>
                </c:pt>
                <c:pt idx="1">
                  <c:v>0.77370030000000001</c:v>
                </c:pt>
                <c:pt idx="2">
                  <c:v>0.83425800000000006</c:v>
                </c:pt>
                <c:pt idx="4">
                  <c:v>0.81424220000000003</c:v>
                </c:pt>
                <c:pt idx="5">
                  <c:v>0.83128950000000001</c:v>
                </c:pt>
                <c:pt idx="6">
                  <c:v>0.83054890000000003</c:v>
                </c:pt>
                <c:pt idx="7">
                  <c:v>0.83356450000000004</c:v>
                </c:pt>
                <c:pt idx="8">
                  <c:v>0.82002019999999998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1A-4B08-80D3-7E1DFFACC5DB}"/>
            </c:ext>
          </c:extLst>
        </c:ser>
        <c:ser>
          <c:idx val="1"/>
          <c:order val="1"/>
          <c:tx>
            <c:v>Second ask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dna!$C$44:$C$52</c:f>
              <c:strCache>
                <c:ptCount val="9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4">
                  <c:v>&lt;HS</c:v>
                </c:pt>
                <c:pt idx="5">
                  <c:v>HS/GED</c:v>
                </c:pt>
                <c:pt idx="6">
                  <c:v>Some college</c:v>
                </c:pt>
                <c:pt idx="7">
                  <c:v>BA</c:v>
                </c:pt>
                <c:pt idx="8">
                  <c:v>Adv Degree</c:v>
                </c:pt>
              </c:strCache>
            </c:strRef>
          </c:cat>
          <c:val>
            <c:numRef>
              <c:f>dna!$E$44:$E$52</c:f>
              <c:numCache>
                <c:formatCode>0.0%</c:formatCode>
                <c:ptCount val="9"/>
                <c:pt idx="0">
                  <c:v>6.6911700000000018E-2</c:v>
                </c:pt>
                <c:pt idx="1">
                  <c:v>0.10374030000000001</c:v>
                </c:pt>
                <c:pt idx="2">
                  <c:v>8.1830799999999981E-2</c:v>
                </c:pt>
                <c:pt idx="4">
                  <c:v>7.8832699999999978E-2</c:v>
                </c:pt>
                <c:pt idx="5">
                  <c:v>7.6803999999999983E-2</c:v>
                </c:pt>
                <c:pt idx="6">
                  <c:v>7.4720099999999956E-2</c:v>
                </c:pt>
                <c:pt idx="7">
                  <c:v>7.0388299999999959E-2</c:v>
                </c:pt>
                <c:pt idx="8">
                  <c:v>7.4823100000000031E-2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1A-4B08-80D3-7E1DFFACC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543296"/>
        <c:axId val="324978944"/>
      </c:barChart>
      <c:catAx>
        <c:axId val="3435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78944"/>
        <c:crosses val="autoZero"/>
        <c:auto val="1"/>
        <c:lblAlgn val="ctr"/>
        <c:lblOffset val="100"/>
        <c:noMultiLvlLbl val="0"/>
      </c:catAx>
      <c:valAx>
        <c:axId val="324978944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5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387667058859"/>
          <c:y val="0.86315677826993886"/>
          <c:w val="0.3685731740428998"/>
          <c:h val="6.500229806104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vbs!$C$43</c:f>
              <c:strCache>
                <c:ptCount val="1"/>
                <c:pt idx="0">
                  <c:v>complete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vbs!$B$44:$B$49</c:f>
              <c:numCache>
                <c:formatCode>General</c:formatCode>
                <c:ptCount val="6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  <c:pt idx="5">
                  <c:v>2016</c:v>
                </c:pt>
              </c:numCache>
            </c:numRef>
          </c:cat>
          <c:val>
            <c:numRef>
              <c:f>vbs!$C$44:$C$49</c:f>
              <c:numCache>
                <c:formatCode>0.0%</c:formatCode>
                <c:ptCount val="6"/>
                <c:pt idx="0">
                  <c:v>0.80457579999999995</c:v>
                </c:pt>
                <c:pt idx="1">
                  <c:v>0.86605330000000003</c:v>
                </c:pt>
                <c:pt idx="2">
                  <c:v>0.85699999999999998</c:v>
                </c:pt>
                <c:pt idx="3">
                  <c:v>0.86700169999999999</c:v>
                </c:pt>
                <c:pt idx="4">
                  <c:v>0.90645319999999996</c:v>
                </c:pt>
                <c:pt idx="5">
                  <c:v>0.88859999999999995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DA-4415-9216-67C791D71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554496"/>
        <c:axId val="324981248"/>
      </c:lineChart>
      <c:catAx>
        <c:axId val="31255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81248"/>
        <c:crosses val="autoZero"/>
        <c:auto val="1"/>
        <c:lblAlgn val="ctr"/>
        <c:lblOffset val="100"/>
        <c:noMultiLvlLbl val="0"/>
      </c:catAx>
      <c:valAx>
        <c:axId val="324981248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55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vbs!$B$16:$B$24</c:f>
              <c:strCache>
                <c:ptCount val="9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4">
                  <c:v>&lt;HS</c:v>
                </c:pt>
                <c:pt idx="5">
                  <c:v>HS/GED</c:v>
                </c:pt>
                <c:pt idx="6">
                  <c:v>Some college</c:v>
                </c:pt>
                <c:pt idx="7">
                  <c:v>BA</c:v>
                </c:pt>
                <c:pt idx="8">
                  <c:v>Adv Degree</c:v>
                </c:pt>
              </c:strCache>
            </c:strRef>
          </c:cat>
          <c:val>
            <c:numRef>
              <c:f>vbs!$C$16:$C$24</c:f>
              <c:numCache>
                <c:formatCode>0.0%</c:formatCode>
                <c:ptCount val="9"/>
                <c:pt idx="0">
                  <c:v>0.68563390000000002</c:v>
                </c:pt>
                <c:pt idx="1">
                  <c:v>0.59084970000000003</c:v>
                </c:pt>
                <c:pt idx="2">
                  <c:v>0.66534219999999999</c:v>
                </c:pt>
                <c:pt idx="4">
                  <c:v>0.66252350000000004</c:v>
                </c:pt>
                <c:pt idx="5">
                  <c:v>0.66009949999999995</c:v>
                </c:pt>
                <c:pt idx="6">
                  <c:v>0.66165220000000002</c:v>
                </c:pt>
                <c:pt idx="7">
                  <c:v>0.69317119999999999</c:v>
                </c:pt>
                <c:pt idx="8">
                  <c:v>0.64099220000000001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F-44D1-9740-BE83378D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523776"/>
        <c:axId val="324983552"/>
      </c:barChart>
      <c:catAx>
        <c:axId val="3445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983552"/>
        <c:crosses val="autoZero"/>
        <c:auto val="1"/>
        <c:lblAlgn val="ctr"/>
        <c:lblOffset val="100"/>
        <c:noMultiLvlLbl val="0"/>
      </c:catAx>
      <c:valAx>
        <c:axId val="324983552"/>
        <c:scaling>
          <c:orientation val="minMax"/>
          <c:max val="0.8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52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18912"/>
        <c:axId val="55662784"/>
      </c:barChart>
      <c:catAx>
        <c:axId val="18691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62784"/>
        <c:crosses val="autoZero"/>
        <c:auto val="1"/>
        <c:lblAlgn val="ctr"/>
        <c:lblOffset val="100"/>
        <c:noMultiLvlLbl val="0"/>
      </c:catAx>
      <c:valAx>
        <c:axId val="55662784"/>
        <c:scaling>
          <c:orientation val="minMax"/>
          <c:max val="0.8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1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1154855643044"/>
          <c:y val="0.15353532782690932"/>
          <c:w val="0.87844400699912517"/>
          <c:h val="0.593223307551552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'[Covid dist kit received 3-23-22.xlsx]Proc 5 - Freq'!$H$4:$H$14</c:f>
              <c:strCache>
                <c:ptCount val="11"/>
                <c:pt idx="0">
                  <c:v>Overall</c:v>
                </c:pt>
                <c:pt idx="2">
                  <c:v>Male</c:v>
                </c:pt>
                <c:pt idx="3">
                  <c:v>Female</c:v>
                </c:pt>
                <c:pt idx="5">
                  <c:v>White/Other </c:v>
                </c:pt>
                <c:pt idx="6">
                  <c:v>Black </c:v>
                </c:pt>
                <c:pt idx="7">
                  <c:v>Hispanic</c:v>
                </c:pt>
                <c:pt idx="9">
                  <c:v>Not Married</c:v>
                </c:pt>
                <c:pt idx="10">
                  <c:v>Married</c:v>
                </c:pt>
              </c:strCache>
            </c:strRef>
          </c:cat>
          <c:val>
            <c:numRef>
              <c:f>'[Covid dist kit received 3-23-22.xlsx]Proc 5 - Freq'!$J$4:$J$14</c:f>
              <c:numCache>
                <c:formatCode>General</c:formatCode>
                <c:ptCount val="11"/>
                <c:pt idx="0" formatCode="0%">
                  <c:v>0.43723129836629404</c:v>
                </c:pt>
                <c:pt idx="2" formatCode="0%">
                  <c:v>0.45250000000000001</c:v>
                </c:pt>
                <c:pt idx="3" formatCode="0%">
                  <c:v>0.42780000000000001</c:v>
                </c:pt>
                <c:pt idx="5" formatCode="0%">
                  <c:v>0.50429999999999997</c:v>
                </c:pt>
                <c:pt idx="6" formatCode="0%">
                  <c:v>0.30260000000000004</c:v>
                </c:pt>
                <c:pt idx="7" formatCode="0%">
                  <c:v>0.32049999999999995</c:v>
                </c:pt>
                <c:pt idx="9" formatCode="0%">
                  <c:v>0.31690000000000002</c:v>
                </c:pt>
                <c:pt idx="10" formatCode="0%">
                  <c:v>0.58160000000000001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856896"/>
        <c:axId val="60267264"/>
      </c:barChart>
      <c:catAx>
        <c:axId val="2758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0267264"/>
        <c:crossesAt val="0"/>
        <c:auto val="0"/>
        <c:lblAlgn val="ctr"/>
        <c:lblOffset val="100"/>
        <c:noMultiLvlLbl val="0"/>
      </c:catAx>
      <c:valAx>
        <c:axId val="602672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27585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C9527-5B54-44F8-BA0D-7F174A0801A2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191F-2FE9-41EB-AAE3-34836BE1DA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0CA4-CA80-4433-A464-0C48C5A5CA3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75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11636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when using actigraphy, including techniques such as event markers or sleep diaries, and other methods in the study of populations where these techniques may not be valid.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0CA4-CA80-4433-A464-0C48C5A5CA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5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we got into this DNA-thing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5AB00-BAC2-4B46-99CB-C687A4E2E58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6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5AB00-BAC2-4B46-99CB-C687A4E2E58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6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191F-2FE9-41EB-AAE3-34836BE1DA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0CA4-CA80-4433-A464-0C48C5A5CA3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4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0CA4-CA80-4433-A464-0C48C5A5CA3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43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0CA4-CA80-4433-A464-0C48C5A5CA3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22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2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5AB00-BAC2-4B46-99CB-C687A4E2E58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63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2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2191F-2FE9-41EB-AAE3-34836BE1DA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22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5AB00-BAC2-4B46-99CB-C687A4E2E58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0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7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4"/>
            <a:ext cx="5028371" cy="4115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9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4"/>
            <a:ext cx="5028371" cy="4115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9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7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B11B-779D-4EA3-9B76-26107086356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EB11B-779D-4EA3-9B76-26107086356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0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2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4800" y="1295400"/>
            <a:ext cx="8077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40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1" name="Picture 10" descr="Databook_FrontMatter2.jpg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6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pic>
        <p:nvPicPr>
          <p:cNvPr id="10" name="Picture 9" descr="HRSlogo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1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4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— Alter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RSlogo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20" name="Picture 19" descr="HRSlogo_a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8" y="6463007"/>
            <a:ext cx="887257" cy="318811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5" name="Picture 14" descr="HRSlogo_al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8" y="6463007"/>
            <a:ext cx="887257" cy="318811"/>
          </a:xfrm>
          <a:prstGeom prst="rect">
            <a:avLst/>
          </a:prstGeom>
        </p:spPr>
      </p:pic>
      <p:sp>
        <p:nvSpPr>
          <p:cNvPr id="16" name="Rectangle 10"/>
          <p:cNvSpPr/>
          <p:nvPr userDrawn="1"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04800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6700" y="1143007"/>
            <a:ext cx="8610600" cy="5257799"/>
          </a:xfrm>
        </p:spPr>
        <p:txBody>
          <a:bodyPr/>
          <a:lstStyle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8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72716" y="301752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72716" y="1143000"/>
            <a:ext cx="8610600" cy="5181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06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(Graphs/Tab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5344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188078"/>
            <a:ext cx="85344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4800" y="6019800"/>
            <a:ext cx="8534400" cy="304800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12446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9100" y="228600"/>
            <a:ext cx="8305800" cy="601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9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4114800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24285" y="381000"/>
            <a:ext cx="4117965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22"/>
          </p:nvPr>
        </p:nvSpPr>
        <p:spPr>
          <a:xfrm>
            <a:off x="47244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5943600"/>
            <a:ext cx="4114932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1105" y="5927558"/>
            <a:ext cx="4118097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2236784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04800"/>
            <a:ext cx="8077200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sz="1800"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534924" y="838200"/>
            <a:ext cx="8074152" cy="240182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533400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643628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26"/>
          </p:nvPr>
        </p:nvSpPr>
        <p:spPr>
          <a:xfrm>
            <a:off x="4643628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50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59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Rectangle 8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42900"/>
            <a:ext cx="80772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3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4" name="Rectangle 10"/>
          <p:cNvSpPr>
            <a:spLocks noGrp="1"/>
          </p:cNvSpPr>
          <p:nvPr>
            <p:ph type="pic" sz="quarter" idx="51" hasCustomPrompt="1"/>
          </p:nvPr>
        </p:nvSpPr>
        <p:spPr>
          <a:xfrm>
            <a:off x="36576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55" name="Rectangle 12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7" name="Rectangle 14"/>
          <p:cNvSpPr>
            <a:spLocks noGrp="1"/>
          </p:cNvSpPr>
          <p:nvPr>
            <p:ph type="body" sz="quarter" idx="53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3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64" name="Rectangle 10"/>
          <p:cNvSpPr>
            <a:spLocks noGrp="1"/>
          </p:cNvSpPr>
          <p:nvPr>
            <p:ph type="pic" sz="quarter" idx="54" hasCustomPrompt="1"/>
          </p:nvPr>
        </p:nvSpPr>
        <p:spPr>
          <a:xfrm>
            <a:off x="57912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65" name="Rectangle 12"/>
          <p:cNvSpPr>
            <a:spLocks noGrp="1"/>
          </p:cNvSpPr>
          <p:nvPr>
            <p:ph type="body" sz="quarter" idx="55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66" name="Rectangle 14"/>
          <p:cNvSpPr>
            <a:spLocks noGrp="1"/>
          </p:cNvSpPr>
          <p:nvPr>
            <p:ph type="body" sz="quarter" idx="56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9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0" name="Rectangle 10"/>
          <p:cNvSpPr>
            <a:spLocks noGrp="1"/>
          </p:cNvSpPr>
          <p:nvPr>
            <p:ph type="pic" sz="quarter" idx="57" hasCustomPrompt="1"/>
          </p:nvPr>
        </p:nvSpPr>
        <p:spPr>
          <a:xfrm>
            <a:off x="15240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1" name="Rectangle 12"/>
          <p:cNvSpPr>
            <a:spLocks noGrp="1"/>
          </p:cNvSpPr>
          <p:nvPr>
            <p:ph type="body" sz="quarter" idx="58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2" name="Rectangle 14"/>
          <p:cNvSpPr>
            <a:spLocks noGrp="1"/>
          </p:cNvSpPr>
          <p:nvPr>
            <p:ph type="body" sz="quarter" idx="59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4" name="Rectangle 10"/>
          <p:cNvSpPr>
            <a:spLocks noGrp="1"/>
          </p:cNvSpPr>
          <p:nvPr>
            <p:ph type="pic" sz="quarter" idx="60" hasCustomPrompt="1"/>
          </p:nvPr>
        </p:nvSpPr>
        <p:spPr>
          <a:xfrm>
            <a:off x="36576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5" name="Rectangle 12"/>
          <p:cNvSpPr>
            <a:spLocks noGrp="1"/>
          </p:cNvSpPr>
          <p:nvPr>
            <p:ph type="body" sz="quarter" idx="61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6" name="Rectangle 14"/>
          <p:cNvSpPr>
            <a:spLocks noGrp="1"/>
          </p:cNvSpPr>
          <p:nvPr>
            <p:ph type="body" sz="quarter" idx="6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7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8" name="Rectangle 10"/>
          <p:cNvSpPr>
            <a:spLocks noGrp="1"/>
          </p:cNvSpPr>
          <p:nvPr>
            <p:ph type="pic" sz="quarter" idx="63" hasCustomPrompt="1"/>
          </p:nvPr>
        </p:nvSpPr>
        <p:spPr>
          <a:xfrm>
            <a:off x="57912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9" name="Rectangle 12"/>
          <p:cNvSpPr>
            <a:spLocks noGrp="1"/>
          </p:cNvSpPr>
          <p:nvPr>
            <p:ph type="body" sz="quarter" idx="64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90" name="Rectangle 14"/>
          <p:cNvSpPr>
            <a:spLocks noGrp="1"/>
          </p:cNvSpPr>
          <p:nvPr>
            <p:ph type="body" sz="quarter" idx="65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Rectangle 6"/>
          <p:cNvSpPr/>
          <p:nvPr userDrawn="1"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2" name="Rectangle 6"/>
          <p:cNvSpPr/>
          <p:nvPr userDrawn="1"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3" name="Rectangle 6"/>
          <p:cNvSpPr/>
          <p:nvPr userDrawn="1"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4" name="Rectangle 6"/>
          <p:cNvSpPr/>
          <p:nvPr userDrawn="1"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5" name="Rectangle 6"/>
          <p:cNvSpPr/>
          <p:nvPr userDrawn="1"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37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864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481D-67C7-43D3-A11D-62C2219992EE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CC9B-EA2D-4B00-A161-E116455C4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14567"/>
            <a:ext cx="7886700" cy="4681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09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6146-FF01-405F-9C1D-46A6009CE956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A19B-5513-4C38-B374-4BBFB2606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1690688"/>
            <a:ext cx="7600950" cy="4481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24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7A7A4C-F96A-C14A-B50D-57597F86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A60B-87AF-F74D-8383-2248A1DC0FE5}" type="datetimeFigureOut">
              <a:rPr lang="en-US" smtClean="0">
                <a:solidFill>
                  <a:srgbClr val="000000">
                    <a:tint val="65000"/>
                  </a:srgbClr>
                </a:solidFill>
              </a:rPr>
              <a:pPr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CB8597-7765-474C-B0FC-2452FA6C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743567-8C59-8F46-AA7E-9A9C1A0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906C-B629-FB49-9021-DBFB97FB23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43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1" name="Picture 10" descr="Databook_FrontMatter2.jpg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6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pic>
        <p:nvPicPr>
          <p:cNvPr id="10" name="Picture 9" descr="HRSlogo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1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— Alter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RSlogo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20" name="Picture 19" descr="HRSlogo_a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7" y="6463005"/>
            <a:ext cx="887257" cy="318811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5" name="Picture 14" descr="HRSlogo_al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7" y="6463005"/>
            <a:ext cx="887257" cy="318811"/>
          </a:xfrm>
          <a:prstGeom prst="rect">
            <a:avLst/>
          </a:prstGeom>
        </p:spPr>
      </p:pic>
      <p:sp>
        <p:nvSpPr>
          <p:cNvPr id="16" name="Rectangle 10"/>
          <p:cNvSpPr/>
          <p:nvPr userDrawn="1"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57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3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04800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6700" y="1143007"/>
            <a:ext cx="8610600" cy="5257799"/>
          </a:xfrm>
        </p:spPr>
        <p:txBody>
          <a:bodyPr/>
          <a:lstStyle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118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72716" y="301752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72716" y="1143000"/>
            <a:ext cx="8610600" cy="5181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458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(Graphs/Tab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5344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188078"/>
            <a:ext cx="85344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4800" y="6019800"/>
            <a:ext cx="8534400" cy="304800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1542025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9100" y="228600"/>
            <a:ext cx="8305800" cy="601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80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4114800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24285" y="381000"/>
            <a:ext cx="4117965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22"/>
          </p:nvPr>
        </p:nvSpPr>
        <p:spPr>
          <a:xfrm>
            <a:off x="47244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5943600"/>
            <a:ext cx="4114932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1105" y="5927558"/>
            <a:ext cx="4118097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1861563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04800"/>
            <a:ext cx="8077200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sz="1800"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534924" y="838200"/>
            <a:ext cx="8074152" cy="240182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533400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643628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26"/>
          </p:nvPr>
        </p:nvSpPr>
        <p:spPr>
          <a:xfrm>
            <a:off x="4643628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255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2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92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Rectangle 8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42900"/>
            <a:ext cx="80772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3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4" name="Rectangle 10"/>
          <p:cNvSpPr>
            <a:spLocks noGrp="1"/>
          </p:cNvSpPr>
          <p:nvPr>
            <p:ph type="pic" sz="quarter" idx="51" hasCustomPrompt="1"/>
          </p:nvPr>
        </p:nvSpPr>
        <p:spPr>
          <a:xfrm>
            <a:off x="36576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55" name="Rectangle 12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7" name="Rectangle 14"/>
          <p:cNvSpPr>
            <a:spLocks noGrp="1"/>
          </p:cNvSpPr>
          <p:nvPr>
            <p:ph type="body" sz="quarter" idx="53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3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64" name="Rectangle 10"/>
          <p:cNvSpPr>
            <a:spLocks noGrp="1"/>
          </p:cNvSpPr>
          <p:nvPr>
            <p:ph type="pic" sz="quarter" idx="54" hasCustomPrompt="1"/>
          </p:nvPr>
        </p:nvSpPr>
        <p:spPr>
          <a:xfrm>
            <a:off x="57912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65" name="Rectangle 12"/>
          <p:cNvSpPr>
            <a:spLocks noGrp="1"/>
          </p:cNvSpPr>
          <p:nvPr>
            <p:ph type="body" sz="quarter" idx="55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66" name="Rectangle 14"/>
          <p:cNvSpPr>
            <a:spLocks noGrp="1"/>
          </p:cNvSpPr>
          <p:nvPr>
            <p:ph type="body" sz="quarter" idx="56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9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0" name="Rectangle 10"/>
          <p:cNvSpPr>
            <a:spLocks noGrp="1"/>
          </p:cNvSpPr>
          <p:nvPr>
            <p:ph type="pic" sz="quarter" idx="57" hasCustomPrompt="1"/>
          </p:nvPr>
        </p:nvSpPr>
        <p:spPr>
          <a:xfrm>
            <a:off x="15240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1" name="Rectangle 12"/>
          <p:cNvSpPr>
            <a:spLocks noGrp="1"/>
          </p:cNvSpPr>
          <p:nvPr>
            <p:ph type="body" sz="quarter" idx="58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2" name="Rectangle 14"/>
          <p:cNvSpPr>
            <a:spLocks noGrp="1"/>
          </p:cNvSpPr>
          <p:nvPr>
            <p:ph type="body" sz="quarter" idx="59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4" name="Rectangle 10"/>
          <p:cNvSpPr>
            <a:spLocks noGrp="1"/>
          </p:cNvSpPr>
          <p:nvPr>
            <p:ph type="pic" sz="quarter" idx="60" hasCustomPrompt="1"/>
          </p:nvPr>
        </p:nvSpPr>
        <p:spPr>
          <a:xfrm>
            <a:off x="36576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5" name="Rectangle 12"/>
          <p:cNvSpPr>
            <a:spLocks noGrp="1"/>
          </p:cNvSpPr>
          <p:nvPr>
            <p:ph type="body" sz="quarter" idx="61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6" name="Rectangle 14"/>
          <p:cNvSpPr>
            <a:spLocks noGrp="1"/>
          </p:cNvSpPr>
          <p:nvPr>
            <p:ph type="body" sz="quarter" idx="6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7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8" name="Rectangle 10"/>
          <p:cNvSpPr>
            <a:spLocks noGrp="1"/>
          </p:cNvSpPr>
          <p:nvPr>
            <p:ph type="pic" sz="quarter" idx="63" hasCustomPrompt="1"/>
          </p:nvPr>
        </p:nvSpPr>
        <p:spPr>
          <a:xfrm>
            <a:off x="57912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9" name="Rectangle 12"/>
          <p:cNvSpPr>
            <a:spLocks noGrp="1"/>
          </p:cNvSpPr>
          <p:nvPr>
            <p:ph type="body" sz="quarter" idx="64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90" name="Rectangle 14"/>
          <p:cNvSpPr>
            <a:spLocks noGrp="1"/>
          </p:cNvSpPr>
          <p:nvPr>
            <p:ph type="body" sz="quarter" idx="65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Rectangle 6"/>
          <p:cNvSpPr/>
          <p:nvPr userDrawn="1"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2" name="Rectangle 6"/>
          <p:cNvSpPr/>
          <p:nvPr userDrawn="1"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3" name="Rectangle 6"/>
          <p:cNvSpPr/>
          <p:nvPr userDrawn="1"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4" name="Rectangle 6"/>
          <p:cNvSpPr/>
          <p:nvPr userDrawn="1"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5" name="Rectangle 6"/>
          <p:cNvSpPr/>
          <p:nvPr userDrawn="1"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43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864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481D-67C7-43D3-A11D-62C2219992EE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CC9B-EA2D-4B00-A161-E116455C4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14567"/>
            <a:ext cx="7886700" cy="4681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540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6146-FF01-405F-9C1D-46A6009CE956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A19B-5513-4C38-B374-4BBFB2606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1690688"/>
            <a:ext cx="7600950" cy="4481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354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7A7A4C-F96A-C14A-B50D-57597F86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A60B-87AF-F74D-8383-2248A1DC0FE5}" type="datetimeFigureOut">
              <a:rPr lang="en-US" smtClean="0">
                <a:solidFill>
                  <a:srgbClr val="000000">
                    <a:tint val="65000"/>
                  </a:srgbClr>
                </a:solidFill>
              </a:rPr>
              <a:pPr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CB8597-7765-474C-B0FC-2452FA6C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743567-8C59-8F46-AA7E-9A9C1A0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906C-B629-FB49-9021-DBFB97FB23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00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1" name="Picture 10" descr="Databook_FrontMatter2.jpg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6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pic>
        <p:nvPicPr>
          <p:cNvPr id="10" name="Picture 9" descr="HRSlogo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1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98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— Alter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RSlogo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41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20" name="Picture 19" descr="HRSlogo_a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5" y="6463001"/>
            <a:ext cx="887257" cy="318811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5" name="Picture 14" descr="HRSlogo_al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5" y="6463001"/>
            <a:ext cx="887257" cy="318811"/>
          </a:xfrm>
          <a:prstGeom prst="rect">
            <a:avLst/>
          </a:prstGeom>
        </p:spPr>
      </p:pic>
      <p:sp>
        <p:nvSpPr>
          <p:cNvPr id="16" name="Rectangle 10"/>
          <p:cNvSpPr/>
          <p:nvPr userDrawn="1"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36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60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04800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6700" y="1143007"/>
            <a:ext cx="8610600" cy="5257799"/>
          </a:xfrm>
        </p:spPr>
        <p:txBody>
          <a:bodyPr/>
          <a:lstStyle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2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92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72716" y="301752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72716" y="1143000"/>
            <a:ext cx="8610600" cy="5181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4315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(Graphs/Tab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5344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188078"/>
            <a:ext cx="85344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4800" y="6019800"/>
            <a:ext cx="8534400" cy="304800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3208375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9100" y="228600"/>
            <a:ext cx="8305800" cy="601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19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4114800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24285" y="381000"/>
            <a:ext cx="4117965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22"/>
          </p:nvPr>
        </p:nvSpPr>
        <p:spPr>
          <a:xfrm>
            <a:off x="47244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5943600"/>
            <a:ext cx="4114932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1105" y="5927558"/>
            <a:ext cx="4118097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767943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04800"/>
            <a:ext cx="8077200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sz="1800"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534924" y="838200"/>
            <a:ext cx="8074152" cy="240182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533400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643628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26"/>
          </p:nvPr>
        </p:nvSpPr>
        <p:spPr>
          <a:xfrm>
            <a:off x="4643628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41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0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356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Rectangle 8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42900"/>
            <a:ext cx="80772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3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4" name="Rectangle 10"/>
          <p:cNvSpPr>
            <a:spLocks noGrp="1"/>
          </p:cNvSpPr>
          <p:nvPr>
            <p:ph type="pic" sz="quarter" idx="51" hasCustomPrompt="1"/>
          </p:nvPr>
        </p:nvSpPr>
        <p:spPr>
          <a:xfrm>
            <a:off x="36576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55" name="Rectangle 12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7" name="Rectangle 14"/>
          <p:cNvSpPr>
            <a:spLocks noGrp="1"/>
          </p:cNvSpPr>
          <p:nvPr>
            <p:ph type="body" sz="quarter" idx="53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3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64" name="Rectangle 10"/>
          <p:cNvSpPr>
            <a:spLocks noGrp="1"/>
          </p:cNvSpPr>
          <p:nvPr>
            <p:ph type="pic" sz="quarter" idx="54" hasCustomPrompt="1"/>
          </p:nvPr>
        </p:nvSpPr>
        <p:spPr>
          <a:xfrm>
            <a:off x="57912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65" name="Rectangle 12"/>
          <p:cNvSpPr>
            <a:spLocks noGrp="1"/>
          </p:cNvSpPr>
          <p:nvPr>
            <p:ph type="body" sz="quarter" idx="55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66" name="Rectangle 14"/>
          <p:cNvSpPr>
            <a:spLocks noGrp="1"/>
          </p:cNvSpPr>
          <p:nvPr>
            <p:ph type="body" sz="quarter" idx="56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9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0" name="Rectangle 10"/>
          <p:cNvSpPr>
            <a:spLocks noGrp="1"/>
          </p:cNvSpPr>
          <p:nvPr>
            <p:ph type="pic" sz="quarter" idx="57" hasCustomPrompt="1"/>
          </p:nvPr>
        </p:nvSpPr>
        <p:spPr>
          <a:xfrm>
            <a:off x="15240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1" name="Rectangle 12"/>
          <p:cNvSpPr>
            <a:spLocks noGrp="1"/>
          </p:cNvSpPr>
          <p:nvPr>
            <p:ph type="body" sz="quarter" idx="58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2" name="Rectangle 14"/>
          <p:cNvSpPr>
            <a:spLocks noGrp="1"/>
          </p:cNvSpPr>
          <p:nvPr>
            <p:ph type="body" sz="quarter" idx="59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4" name="Rectangle 10"/>
          <p:cNvSpPr>
            <a:spLocks noGrp="1"/>
          </p:cNvSpPr>
          <p:nvPr>
            <p:ph type="pic" sz="quarter" idx="60" hasCustomPrompt="1"/>
          </p:nvPr>
        </p:nvSpPr>
        <p:spPr>
          <a:xfrm>
            <a:off x="36576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5" name="Rectangle 12"/>
          <p:cNvSpPr>
            <a:spLocks noGrp="1"/>
          </p:cNvSpPr>
          <p:nvPr>
            <p:ph type="body" sz="quarter" idx="61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6" name="Rectangle 14"/>
          <p:cNvSpPr>
            <a:spLocks noGrp="1"/>
          </p:cNvSpPr>
          <p:nvPr>
            <p:ph type="body" sz="quarter" idx="6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7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8" name="Rectangle 10"/>
          <p:cNvSpPr>
            <a:spLocks noGrp="1"/>
          </p:cNvSpPr>
          <p:nvPr>
            <p:ph type="pic" sz="quarter" idx="63" hasCustomPrompt="1"/>
          </p:nvPr>
        </p:nvSpPr>
        <p:spPr>
          <a:xfrm>
            <a:off x="57912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9" name="Rectangle 12"/>
          <p:cNvSpPr>
            <a:spLocks noGrp="1"/>
          </p:cNvSpPr>
          <p:nvPr>
            <p:ph type="body" sz="quarter" idx="64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90" name="Rectangle 14"/>
          <p:cNvSpPr>
            <a:spLocks noGrp="1"/>
          </p:cNvSpPr>
          <p:nvPr>
            <p:ph type="body" sz="quarter" idx="65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Rectangle 6"/>
          <p:cNvSpPr/>
          <p:nvPr userDrawn="1"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2" name="Rectangle 6"/>
          <p:cNvSpPr/>
          <p:nvPr userDrawn="1"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3" name="Rectangle 6"/>
          <p:cNvSpPr/>
          <p:nvPr userDrawn="1"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4" name="Rectangle 6"/>
          <p:cNvSpPr/>
          <p:nvPr userDrawn="1"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5" name="Rectangle 6"/>
          <p:cNvSpPr/>
          <p:nvPr userDrawn="1"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7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864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481D-67C7-43D3-A11D-62C2219992EE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CC9B-EA2D-4B00-A161-E116455C4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14567"/>
            <a:ext cx="7886700" cy="4681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1061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6146-FF01-405F-9C1D-46A6009CE956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A19B-5513-4C38-B374-4BBFB2606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1690688"/>
            <a:ext cx="7600950" cy="4481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3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32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7A7A4C-F96A-C14A-B50D-57597F86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A60B-87AF-F74D-8383-2248A1DC0FE5}" type="datetimeFigureOut">
              <a:rPr lang="en-US" smtClean="0">
                <a:solidFill>
                  <a:srgbClr val="000000">
                    <a:tint val="65000"/>
                  </a:srgbClr>
                </a:solidFill>
              </a:rPr>
              <a:pPr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CB8597-7765-474C-B0FC-2452FA6C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743567-8C59-8F46-AA7E-9A9C1A0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906C-B629-FB49-9021-DBFB97FB23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5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1" name="Picture 10" descr="Databook_FrontMatter2.jpg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6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pic>
        <p:nvPicPr>
          <p:cNvPr id="10" name="Picture 9" descr="HRSlogo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1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2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— Alter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l">
              <a:defRPr sz="24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RSlogo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08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20" name="Picture 19" descr="HRSlogo_a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6462993"/>
            <a:ext cx="887257" cy="318811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15" name="Picture 14" descr="HRSlogo_al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6462993"/>
            <a:ext cx="887257" cy="318811"/>
          </a:xfrm>
          <a:prstGeom prst="rect">
            <a:avLst/>
          </a:prstGeom>
        </p:spPr>
      </p:pic>
      <p:sp>
        <p:nvSpPr>
          <p:cNvPr id="16" name="Rectangle 10"/>
          <p:cNvSpPr/>
          <p:nvPr userDrawn="1"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93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41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04800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6700" y="1143004"/>
            <a:ext cx="8610600" cy="5257799"/>
          </a:xfrm>
        </p:spPr>
        <p:txBody>
          <a:bodyPr/>
          <a:lstStyle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540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72716" y="301752"/>
            <a:ext cx="86106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72716" y="1143000"/>
            <a:ext cx="8610600" cy="51816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7032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 (Graphs/Tab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04800"/>
            <a:ext cx="85344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9"/>
          </p:nvPr>
        </p:nvSpPr>
        <p:spPr>
          <a:xfrm>
            <a:off x="304800" y="1188078"/>
            <a:ext cx="85344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04800" y="6019800"/>
            <a:ext cx="8534400" cy="304800"/>
          </a:xfrm>
        </p:spPr>
        <p:txBody>
          <a:bodyPr>
            <a:noAutofit/>
          </a:bodyPr>
          <a:lstStyle>
            <a:lvl1pPr>
              <a:defRPr sz="135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1454940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9100" y="228600"/>
            <a:ext cx="8305800" cy="6019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93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4114800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724285" y="381000"/>
            <a:ext cx="4117965" cy="609600"/>
          </a:xfrm>
          <a:solidFill>
            <a:srgbClr val="9CA920"/>
          </a:solidFill>
        </p:spPr>
        <p:txBody>
          <a:bodyPr/>
          <a:lstStyle>
            <a:lvl1pPr>
              <a:defRPr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22"/>
          </p:nvPr>
        </p:nvSpPr>
        <p:spPr>
          <a:xfrm>
            <a:off x="4724400" y="990600"/>
            <a:ext cx="4114800" cy="4876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5943600"/>
            <a:ext cx="4114932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21105" y="5927558"/>
            <a:ext cx="4118097" cy="381000"/>
          </a:xfrm>
        </p:spPr>
        <p:txBody>
          <a:bodyPr>
            <a:noAutofit/>
          </a:bodyPr>
          <a:lstStyle>
            <a:lvl1pPr>
              <a:defRPr sz="1500" baseline="0"/>
            </a:lvl1pPr>
          </a:lstStyle>
          <a:p>
            <a:pPr lvl="0"/>
            <a:r>
              <a:rPr lang="en-US" dirty="0"/>
              <a:t>Table/Figure Source</a:t>
            </a:r>
          </a:p>
        </p:txBody>
      </p:sp>
    </p:spTree>
    <p:extLst>
      <p:ext uri="{BB962C8B-B14F-4D97-AF65-F5344CB8AC3E}">
        <p14:creationId xmlns:p14="http://schemas.microsoft.com/office/powerpoint/2010/main" val="69649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74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04800"/>
            <a:ext cx="8077200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sz="1800" b="0" i="0" cap="all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534924" y="838200"/>
            <a:ext cx="8074152" cy="240182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533400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643628" y="3352800"/>
            <a:ext cx="3965448" cy="533400"/>
          </a:xfrm>
          <a:solidFill>
            <a:srgbClr val="9CA920"/>
          </a:solidFill>
        </p:spPr>
        <p:txBody>
          <a:bodyPr>
            <a:normAutofit/>
          </a:bodyPr>
          <a:lstStyle>
            <a:lvl1pPr>
              <a:defRPr lang="en-US" sz="1800" b="0" i="0" cap="all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26"/>
          </p:nvPr>
        </p:nvSpPr>
        <p:spPr>
          <a:xfrm>
            <a:off x="4643628" y="3896888"/>
            <a:ext cx="3965448" cy="244449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685800" indent="-342900">
              <a:buFont typeface="Arial" panose="020B0604020202020204" pitchFamily="34" charset="0"/>
              <a:buChar char="•"/>
              <a:defRPr/>
            </a:lvl2pPr>
            <a:lvl3pPr marL="942975" indent="-257175">
              <a:buFont typeface="Arial" panose="020B0604020202020204" pitchFamily="34" charset="0"/>
              <a:buChar char="•"/>
              <a:defRPr/>
            </a:lvl3pPr>
            <a:lvl4pPr marL="1243013" indent="-214313">
              <a:buFont typeface="Arial" panose="020B0604020202020204" pitchFamily="34" charset="0"/>
              <a:buChar char="•"/>
              <a:defRPr/>
            </a:lvl4pPr>
            <a:lvl5pPr marL="1585913" indent="-214313">
              <a:buFont typeface="Arial" panose="020B0604020202020204" pitchFamily="34" charset="0"/>
              <a:buChar char="•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1725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11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825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rgbClr val="9CA920"/>
          </a:solidFill>
        </p:spPr>
        <p:txBody>
          <a:bodyPr anchor="ctr"/>
          <a:lstStyle>
            <a:lvl1pPr algn="r">
              <a:buFontTx/>
              <a:buNone/>
              <a:defRPr sz="825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41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Rectangle 8"/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42900"/>
            <a:ext cx="80772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53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54" name="Rectangle 10"/>
          <p:cNvSpPr>
            <a:spLocks noGrp="1"/>
          </p:cNvSpPr>
          <p:nvPr>
            <p:ph type="pic" sz="quarter" idx="51" hasCustomPrompt="1"/>
          </p:nvPr>
        </p:nvSpPr>
        <p:spPr>
          <a:xfrm>
            <a:off x="36576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55" name="Rectangle 12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57" name="Rectangle 14"/>
          <p:cNvSpPr>
            <a:spLocks noGrp="1"/>
          </p:cNvSpPr>
          <p:nvPr>
            <p:ph type="body" sz="quarter" idx="53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3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64" name="Rectangle 10"/>
          <p:cNvSpPr>
            <a:spLocks noGrp="1"/>
          </p:cNvSpPr>
          <p:nvPr>
            <p:ph type="pic" sz="quarter" idx="54" hasCustomPrompt="1"/>
          </p:nvPr>
        </p:nvSpPr>
        <p:spPr>
          <a:xfrm>
            <a:off x="5791200" y="16002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65" name="Rectangle 12"/>
          <p:cNvSpPr>
            <a:spLocks noGrp="1"/>
          </p:cNvSpPr>
          <p:nvPr>
            <p:ph type="body" sz="quarter" idx="55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66" name="Rectangle 14"/>
          <p:cNvSpPr>
            <a:spLocks noGrp="1"/>
          </p:cNvSpPr>
          <p:nvPr>
            <p:ph type="body" sz="quarter" idx="56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9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0" name="Rectangle 10"/>
          <p:cNvSpPr>
            <a:spLocks noGrp="1"/>
          </p:cNvSpPr>
          <p:nvPr>
            <p:ph type="pic" sz="quarter" idx="57" hasCustomPrompt="1"/>
          </p:nvPr>
        </p:nvSpPr>
        <p:spPr>
          <a:xfrm>
            <a:off x="15240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1" name="Rectangle 12"/>
          <p:cNvSpPr>
            <a:spLocks noGrp="1"/>
          </p:cNvSpPr>
          <p:nvPr>
            <p:ph type="body" sz="quarter" idx="58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2" name="Rectangle 14"/>
          <p:cNvSpPr>
            <a:spLocks noGrp="1"/>
          </p:cNvSpPr>
          <p:nvPr>
            <p:ph type="body" sz="quarter" idx="59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4" name="Rectangle 10"/>
          <p:cNvSpPr>
            <a:spLocks noGrp="1"/>
          </p:cNvSpPr>
          <p:nvPr>
            <p:ph type="pic" sz="quarter" idx="60" hasCustomPrompt="1"/>
          </p:nvPr>
        </p:nvSpPr>
        <p:spPr>
          <a:xfrm>
            <a:off x="36576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5" name="Rectangle 12"/>
          <p:cNvSpPr>
            <a:spLocks noGrp="1"/>
          </p:cNvSpPr>
          <p:nvPr>
            <p:ph type="body" sz="quarter" idx="61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86" name="Rectangle 14"/>
          <p:cNvSpPr>
            <a:spLocks noGrp="1"/>
          </p:cNvSpPr>
          <p:nvPr>
            <p:ph type="body" sz="quarter" idx="6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7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88" name="Rectangle 10"/>
          <p:cNvSpPr>
            <a:spLocks noGrp="1"/>
          </p:cNvSpPr>
          <p:nvPr>
            <p:ph type="pic" sz="quarter" idx="63" hasCustomPrompt="1"/>
          </p:nvPr>
        </p:nvSpPr>
        <p:spPr>
          <a:xfrm>
            <a:off x="5791200" y="4038600"/>
            <a:ext cx="1371600" cy="685800"/>
          </a:xfrm>
        </p:spPr>
        <p:txBody>
          <a:bodyPr>
            <a:noAutofit/>
          </a:bodyPr>
          <a:lstStyle>
            <a:lvl1pPr>
              <a:defRPr sz="1500"/>
            </a:lvl1pPr>
            <a:extLst/>
          </a:lstStyle>
          <a:p>
            <a:r>
              <a:rPr lang="en-US" dirty="0"/>
              <a:t>Graphic</a:t>
            </a:r>
          </a:p>
        </p:txBody>
      </p:sp>
      <p:sp>
        <p:nvSpPr>
          <p:cNvPr id="89" name="Rectangle 12"/>
          <p:cNvSpPr>
            <a:spLocks noGrp="1"/>
          </p:cNvSpPr>
          <p:nvPr>
            <p:ph type="body" sz="quarter" idx="64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>
            <a:noAutofit/>
          </a:bodyPr>
          <a:lstStyle>
            <a:lvl1pPr algn="ctr">
              <a:defRPr sz="1500" b="1"/>
            </a:lvl1pPr>
            <a:extLst/>
          </a:lstStyle>
          <a:p>
            <a:pPr lvl="0"/>
            <a:r>
              <a:rPr lang="en-US" dirty="0"/>
              <a:t>Other</a:t>
            </a:r>
          </a:p>
        </p:txBody>
      </p:sp>
      <p:sp>
        <p:nvSpPr>
          <p:cNvPr id="90" name="Rectangle 14"/>
          <p:cNvSpPr>
            <a:spLocks noGrp="1"/>
          </p:cNvSpPr>
          <p:nvPr>
            <p:ph type="body" sz="quarter" idx="65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>
            <a:normAutofit/>
          </a:bodyPr>
          <a:lstStyle>
            <a:lvl1pPr algn="ctr">
              <a:defRPr sz="75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1" name="Rectangle 6"/>
          <p:cNvSpPr/>
          <p:nvPr userDrawn="1"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2" name="Rectangle 6"/>
          <p:cNvSpPr/>
          <p:nvPr userDrawn="1"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3" name="Rectangle 6"/>
          <p:cNvSpPr/>
          <p:nvPr userDrawn="1"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4" name="Rectangle 6"/>
          <p:cNvSpPr/>
          <p:nvPr userDrawn="1"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5" name="Rectangle 6"/>
          <p:cNvSpPr/>
          <p:nvPr userDrawn="1"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3C8EA1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11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8643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481D-67C7-43D3-A11D-62C2219992EE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CC9B-EA2D-4B00-A161-E116455C4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14567"/>
            <a:ext cx="7886700" cy="46818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521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6146-FF01-405F-9C1D-46A6009CE956}" type="datetime1">
              <a:rPr lang="en-US">
                <a:solidFill>
                  <a:srgbClr val="000000">
                    <a:tint val="65000"/>
                  </a:srgbClr>
                </a:solidFill>
              </a:rPr>
              <a:pPr>
                <a:defRPr/>
              </a:pPr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A19B-5513-4C38-B374-4BBFB2606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1690688"/>
            <a:ext cx="7600950" cy="448151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594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7A7A4C-F96A-C14A-B50D-57597F86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A60B-87AF-F74D-8383-2248A1DC0FE5}" type="datetimeFigureOut">
              <a:rPr lang="en-US" smtClean="0">
                <a:solidFill>
                  <a:srgbClr val="000000">
                    <a:tint val="65000"/>
                  </a:srgbClr>
                </a:solidFill>
              </a:rPr>
              <a:pPr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5CB8597-7765-474C-B0FC-2452FA6C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743567-8C59-8F46-AA7E-9A9C1A0E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6906C-B629-FB49-9021-DBFB97FB23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29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033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80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6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067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8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5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355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81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99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30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9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311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Databook_FrontMatter2.jpg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6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RSlogo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pic>
        <p:nvPicPr>
          <p:cNvPr id="10" name="Picture 9" descr="HRSlogo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91200"/>
            <a:ext cx="3632200" cy="711200"/>
          </a:xfrm>
          <a:prstGeom prst="rect">
            <a:avLst/>
          </a:prstGeom>
        </p:spPr>
      </p:pic>
      <p:sp>
        <p:nvSpPr>
          <p:cNvPr id="12" name="Rectangle 2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219200"/>
          </a:xfrm>
          <a:noFill/>
        </p:spPr>
        <p:txBody>
          <a:bodyPr vert="horz">
            <a:noAutofit/>
          </a:bodyPr>
          <a:lstStyle>
            <a:lvl1pPr algn="l">
              <a:defRPr sz="32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781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CA92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" name="Picture 19" descr="HRSlogo_al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62991"/>
            <a:ext cx="887257" cy="318811"/>
          </a:xfrm>
          <a:prstGeom prst="rect">
            <a:avLst/>
          </a:prstGeom>
        </p:spPr>
      </p:pic>
      <p:sp>
        <p:nvSpPr>
          <p:cNvPr id="25" name="Rectangle 10"/>
          <p:cNvSpPr/>
          <p:nvPr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4/5/2022</a:t>
            </a:fld>
            <a:endParaRPr lang="en-US" sz="1000" dirty="0">
              <a:solidFill>
                <a:prstClr val="black">
                  <a:tint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3EEF-DE4E-429D-8EC4-DDC531AFF587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HRSlogo_al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62991"/>
            <a:ext cx="887257" cy="318811"/>
          </a:xfrm>
          <a:prstGeom prst="rect">
            <a:avLst/>
          </a:prstGeom>
        </p:spPr>
      </p:pic>
      <p:sp>
        <p:nvSpPr>
          <p:cNvPr id="16" name="Rectangle 10"/>
          <p:cNvSpPr/>
          <p:nvPr userDrawn="1"/>
        </p:nvSpPr>
        <p:spPr>
          <a:xfrm>
            <a:off x="8610600" y="5867400"/>
            <a:ext cx="533400" cy="990600"/>
          </a:xfrm>
          <a:prstGeom prst="rect">
            <a:avLst/>
          </a:prstGeom>
          <a:gradFill flip="none" rotWithShape="1">
            <a:gsLst>
              <a:gs pos="500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gradFill flip="none" rotWithShape="1">
            <a:gsLst>
              <a:gs pos="41000">
                <a:schemeClr val="accent1"/>
              </a:gs>
              <a:gs pos="100000">
                <a:srgbClr val="3C8EA1"/>
              </a:gs>
            </a:gsLst>
            <a:path path="circle">
              <a:fillToRect l="100000" t="100000"/>
            </a:path>
            <a:tileRect r="-100000" b="-100000"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384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762000"/>
          </a:xfrm>
          <a:noFill/>
        </p:spPr>
        <p:txBody>
          <a:bodyPr/>
          <a:lstStyle>
            <a:lvl1pPr>
              <a:defRPr b="0" cap="all">
                <a:ln>
                  <a:noFill/>
                </a:ln>
                <a:solidFill>
                  <a:srgbClr val="9CA92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4800" y="1295400"/>
            <a:ext cx="8077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160C-7092-441A-97D3-4D8011586E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F8BD-97D0-4CCB-82B1-D0A527DC28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304800" y="6474688"/>
            <a:ext cx="1371600" cy="307112"/>
          </a:xfrm>
          <a:prstGeom prst="rect">
            <a:avLst/>
          </a:prstGeom>
        </p:spPr>
        <p:txBody>
          <a:bodyPr vert="horz"/>
          <a:lstStyle>
            <a:lvl1pPr algn="ctr">
              <a:defRPr sz="75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750"/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1752600" y="6477000"/>
            <a:ext cx="46863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75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9" name="Picture 8" descr="HRSlogo_al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9" y="6443917"/>
            <a:ext cx="887257" cy="3188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06780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1500" cap="all" spc="0" baseline="0">
          <a:solidFill>
            <a:srgbClr val="69B5CA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FontTx/>
        <a:buNone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FontTx/>
        <a:buNone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FontTx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FontTx/>
        <a:buNone/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304800" y="6474688"/>
            <a:ext cx="1371600" cy="307112"/>
          </a:xfrm>
          <a:prstGeom prst="rect">
            <a:avLst/>
          </a:prstGeom>
        </p:spPr>
        <p:txBody>
          <a:bodyPr vert="horz"/>
          <a:lstStyle>
            <a:lvl1pPr algn="ctr">
              <a:defRPr sz="75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4/5/2022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750"/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1752600" y="6477000"/>
            <a:ext cx="46863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75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9" name="Picture 8" descr="HRSlogo_al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8" y="6443915"/>
            <a:ext cx="887257" cy="3188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06780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1500" cap="all" spc="0" baseline="0">
          <a:solidFill>
            <a:srgbClr val="69B5CA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FontTx/>
        <a:buNone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FontTx/>
        <a:buNone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FontTx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FontTx/>
        <a:buNone/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304800" y="6474688"/>
            <a:ext cx="1371600" cy="307112"/>
          </a:xfrm>
          <a:prstGeom prst="rect">
            <a:avLst/>
          </a:prstGeom>
        </p:spPr>
        <p:txBody>
          <a:bodyPr vert="horz"/>
          <a:lstStyle>
            <a:lvl1pPr algn="ctr">
              <a:defRPr sz="75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750"/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1752600" y="6477000"/>
            <a:ext cx="46863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75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9" name="Picture 8" descr="HRSlogo_al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6" y="6443911"/>
            <a:ext cx="887257" cy="3188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06780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1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1500" cap="all" spc="0" baseline="0">
          <a:solidFill>
            <a:srgbClr val="69B5CA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FontTx/>
        <a:buNone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FontTx/>
        <a:buNone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FontTx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FontTx/>
        <a:buNone/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304800" y="6474688"/>
            <a:ext cx="1371600" cy="307112"/>
          </a:xfrm>
          <a:prstGeom prst="rect">
            <a:avLst/>
          </a:prstGeom>
        </p:spPr>
        <p:txBody>
          <a:bodyPr vert="horz"/>
          <a:lstStyle>
            <a:lvl1pPr algn="ctr">
              <a:defRPr sz="75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>
                <a:solidFill>
                  <a:srgbClr val="000000">
                    <a:tint val="65000"/>
                  </a:srgbClr>
                </a:solidFill>
              </a:rPr>
              <a:pPr algn="r"/>
              <a:t>4/4/2022</a:t>
            </a:fld>
            <a:endParaRPr lang="en-US" dirty="0">
              <a:solidFill>
                <a:srgbClr val="000000">
                  <a:tint val="65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750"/>
            </a:lvl1pPr>
            <a:extLst/>
          </a:lstStyle>
          <a:p>
            <a:fld id="{256D3EEF-DE4E-429D-8EC4-DDC531AFF58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1752600" y="6477000"/>
            <a:ext cx="46863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75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dirty="0"/>
          </a:p>
        </p:txBody>
      </p:sp>
      <p:pic>
        <p:nvPicPr>
          <p:cNvPr id="9" name="Picture 8" descr="HRSlogo_alt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2" y="6443903"/>
            <a:ext cx="887257" cy="31881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067800" y="0"/>
            <a:ext cx="76200" cy="6858000"/>
          </a:xfrm>
          <a:prstGeom prst="rect">
            <a:avLst/>
          </a:prstGeom>
          <a:gradFill flip="none" rotWithShape="1">
            <a:gsLst>
              <a:gs pos="0">
                <a:srgbClr val="3C8EA1"/>
              </a:gs>
              <a:gs pos="100000">
                <a:srgbClr val="006382"/>
              </a:gs>
            </a:gsLst>
            <a:lin ang="6000000" scaled="0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1500" cap="all" spc="0" baseline="0">
          <a:solidFill>
            <a:srgbClr val="69B5CA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FontTx/>
        <a:buNone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FontTx/>
        <a:buNone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FontTx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FontTx/>
        <a:buNone/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A27AB-41F0-4881-8F5F-E5B7FB3E04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6309-028A-4D8B-B9D8-203CD4C3E7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9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89/fonc.2020.55901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0E4DC-11CC-4DC6-8A74-1DE8CB013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762000"/>
            <a:ext cx="8610600" cy="1066800"/>
          </a:xfrm>
        </p:spPr>
        <p:txBody>
          <a:bodyPr/>
          <a:lstStyle/>
          <a:p>
            <a:pPr algn="ctr"/>
            <a:r>
              <a:rPr lang="en-US" b="1" i="1" dirty="0" smtClean="0">
                <a:effectLst/>
                <a:latin typeface="Arial" panose="020B0604020202020204" pitchFamily="34" charset="0"/>
              </a:rPr>
              <a:t>Physical measure and Biomarker Data collection: Lessons from the Health </a:t>
            </a:r>
            <a:r>
              <a:rPr lang="en-US" b="1" i="1" dirty="0">
                <a:effectLst/>
                <a:latin typeface="Arial" panose="020B0604020202020204" pitchFamily="34" charset="0"/>
              </a:rPr>
              <a:t>and Retirement Study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25B80E-DD68-42C9-ADCF-ADE98D096C46}"/>
              </a:ext>
            </a:extLst>
          </p:cNvPr>
          <p:cNvSpPr txBox="1"/>
          <p:nvPr/>
        </p:nvSpPr>
        <p:spPr>
          <a:xfrm>
            <a:off x="1028700" y="2209803"/>
            <a:ext cx="74295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Faul,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PhD, 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MPH, University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Michigan</a:t>
            </a:r>
          </a:p>
          <a:p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Experiences with Home-Based Interviewer Mediated and Respondent Self-Collected Physical Measures and Specimen Collection, FedCASIC</a:t>
            </a:r>
            <a:endParaRPr lang="en-US" sz="2000" b="1" i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i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 6, 2022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A42AD9-AAAC-403B-8344-7DA4B6464637}"/>
              </a:ext>
            </a:extLst>
          </p:cNvPr>
          <p:cNvSpPr txBox="1"/>
          <p:nvPr/>
        </p:nvSpPr>
        <p:spPr>
          <a:xfrm>
            <a:off x="144677" y="5334000"/>
            <a:ext cx="451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Health and Retirement Study is a cooperative agreement sponsored by the National Institute on Aging (NIA U01AG009740) 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from the Social Security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140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66253" y="0"/>
            <a:ext cx="8229600" cy="1143000"/>
          </a:xfrm>
          <a:effectLst>
            <a:outerShdw blurRad="50800" dist="38100" dir="5400000" algn="ctr" rotWithShape="0">
              <a:srgbClr val="000000">
                <a:alpha val="39999"/>
              </a:srgbClr>
            </a:outerShdw>
          </a:effectLst>
        </p:spPr>
        <p:txBody>
          <a:bodyPr vert="horz" lIns="0" tIns="0" rIns="0" bIns="0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More analytes available than with DBS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Often can be analyzed by a clinically-certified lab and </a:t>
            </a:r>
            <a:r>
              <a:rPr lang="en-US" sz="2800" dirty="0" smtClean="0">
                <a:solidFill>
                  <a:srgbClr val="000000"/>
                </a:solidFill>
              </a:rPr>
              <a:t>valid enough to be reported </a:t>
            </a:r>
            <a:r>
              <a:rPr lang="en-US" sz="2800" dirty="0" smtClean="0">
                <a:solidFill>
                  <a:srgbClr val="000000"/>
                </a:solidFill>
              </a:rPr>
              <a:t>to participants 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Requires special skills to collect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Lower consent rates than with less invasive methods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04800" y="381000"/>
            <a:ext cx="8077200" cy="762000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kern="0" dirty="0" smtClean="0">
                <a:solidFill>
                  <a:schemeClr val="accent5"/>
                </a:solidFill>
              </a:rPr>
              <a:t>BIOMARKER: VENOUS BLOOD</a:t>
            </a:r>
            <a:endParaRPr lang="en-US" kern="0" dirty="0">
              <a:solidFill>
                <a:schemeClr val="accent5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6" y="3810014"/>
            <a:ext cx="3759789" cy="250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724234"/>
      </p:ext>
    </p:extLst>
  </p:cSld>
  <p:clrMapOvr>
    <a:masterClrMapping/>
  </p:clrMapOvr>
  <p:transition advTm="4028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kern="0" cap="all" dirty="0">
                <a:solidFill>
                  <a:srgbClr val="0070C0"/>
                </a:solidFill>
                <a:latin typeface="Calibri"/>
              </a:rPr>
              <a:t>Actigraphy </a:t>
            </a:r>
            <a:r>
              <a:rPr lang="en-US" sz="3000" kern="0" cap="all" dirty="0" smtClean="0">
                <a:solidFill>
                  <a:srgbClr val="0070C0"/>
                </a:solidFill>
                <a:latin typeface="Calibri"/>
              </a:rPr>
              <a:t>DEVICES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131" y="1447800"/>
            <a:ext cx="7535047" cy="4698388"/>
          </a:xfrm>
        </p:spPr>
        <p:txBody>
          <a:bodyPr>
            <a:normAutofit/>
          </a:bodyPr>
          <a:lstStyle/>
          <a:p>
            <a:r>
              <a:rPr lang="en-US" dirty="0"/>
              <a:t>Actigraphy – non-invasive collection of physical movement and sleep data to supplement </a:t>
            </a:r>
            <a:r>
              <a:rPr lang="en-US" dirty="0" smtClean="0"/>
              <a:t>self-reports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22149"/>
              </p:ext>
            </p:extLst>
          </p:nvPr>
        </p:nvGraphicFramePr>
        <p:xfrm>
          <a:off x="628649" y="2674633"/>
          <a:ext cx="7886703" cy="182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5332">
                <a:tc>
                  <a:txBody>
                    <a:bodyPr/>
                    <a:lstStyle/>
                    <a:p>
                      <a:r>
                        <a:rPr lang="en-US" dirty="0"/>
                        <a:t>Fitbit 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GENEActiv </a:t>
                      </a:r>
                      <a:r>
                        <a:rPr lang="en-US" dirty="0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Actigraph wgt3x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86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3206932"/>
            <a:ext cx="1838325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5" y="3206932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047" y="32069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454" y="6260137"/>
            <a:ext cx="8398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Karas et al. </a:t>
            </a:r>
            <a:r>
              <a:rPr lang="en-US" sz="1600" dirty="0">
                <a:solidFill>
                  <a:srgbClr val="0070C0"/>
                </a:solidFill>
              </a:rPr>
              <a:t>(2018) Accelerometry data in health research: challenges and </a:t>
            </a:r>
            <a:r>
              <a:rPr lang="en-US" sz="1600" dirty="0" smtClean="0">
                <a:solidFill>
                  <a:srgbClr val="0070C0"/>
                </a:solidFill>
              </a:rPr>
              <a:t>opportunities. BioRx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jfaul\Pictures\Screenshots\Screenshot (3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7" y="442132"/>
            <a:ext cx="6325733" cy="57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1447814"/>
            <a:ext cx="7086600" cy="443198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As battery and memory have increased, it is possible to collect and store high-throughput, three-axial, sub-second level acceleration data (between 10-200 obs per second)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Supplementary sensors including gyroscopes, thermometers, inclinometers, pulsometers, light intensity and skin conductance </a:t>
            </a:r>
            <a:r>
              <a:rPr lang="en-US" sz="2400" dirty="0" smtClean="0"/>
              <a:t>sensors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Data of this type requires a lot of data processing and storage – do not underestimate this!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Different </a:t>
            </a:r>
            <a:r>
              <a:rPr lang="en-US" sz="2400" dirty="0"/>
              <a:t>d</a:t>
            </a:r>
            <a:r>
              <a:rPr lang="en-US" sz="2400" dirty="0" smtClean="0"/>
              <a:t>evices measure and are calibrated differently (apple watch ≠ fit bit etc.)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CONSENT AND PARTICIPATION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4801" y="1295400"/>
            <a:ext cx="8422640" cy="5410200"/>
          </a:xfrm>
        </p:spPr>
        <p:txBody>
          <a:bodyPr>
            <a:normAutofit/>
          </a:bodyPr>
          <a:lstStyle/>
          <a:p>
            <a:r>
              <a:rPr lang="en-US" dirty="0"/>
              <a:t>Declining </a:t>
            </a:r>
            <a:r>
              <a:rPr lang="en-US" dirty="0" smtClean="0"/>
              <a:t>overall response rates </a:t>
            </a:r>
            <a:r>
              <a:rPr lang="en-US" dirty="0"/>
              <a:t>in population surveys is a well-known </a:t>
            </a:r>
            <a:r>
              <a:rPr lang="en-US" dirty="0" smtClean="0"/>
              <a:t>problem</a:t>
            </a:r>
            <a:endParaRPr lang="en-US" dirty="0" smtClean="0"/>
          </a:p>
          <a:p>
            <a:r>
              <a:rPr lang="en-US" dirty="0" smtClean="0"/>
              <a:t>Unfortunately</a:t>
            </a:r>
            <a:r>
              <a:rPr lang="en-US" dirty="0"/>
              <a:t>, </a:t>
            </a:r>
            <a:r>
              <a:rPr lang="en-US" dirty="0" smtClean="0"/>
              <a:t>relatively </a:t>
            </a:r>
            <a:r>
              <a:rPr lang="en-US" dirty="0"/>
              <a:t>limited </a:t>
            </a:r>
            <a:r>
              <a:rPr lang="en-US" dirty="0" smtClean="0"/>
              <a:t>research on </a:t>
            </a:r>
            <a:r>
              <a:rPr lang="en-US" dirty="0"/>
              <a:t>barriers and motivators for surveys with </a:t>
            </a:r>
            <a:r>
              <a:rPr lang="en-US" dirty="0" smtClean="0"/>
              <a:t>biological measures</a:t>
            </a:r>
          </a:p>
          <a:p>
            <a:r>
              <a:rPr lang="en-US" dirty="0" smtClean="0"/>
              <a:t>Is </a:t>
            </a:r>
            <a:r>
              <a:rPr lang="en-US" dirty="0"/>
              <a:t>consent </a:t>
            </a:r>
            <a:r>
              <a:rPr lang="en-US" dirty="0" smtClean="0"/>
              <a:t>associated </a:t>
            </a:r>
            <a:r>
              <a:rPr lang="en-US" dirty="0"/>
              <a:t>with a person's health status and/or other </a:t>
            </a:r>
            <a:r>
              <a:rPr lang="en-US" dirty="0" smtClean="0"/>
              <a:t>factors often associated with nonresponse </a:t>
            </a:r>
            <a:r>
              <a:rPr lang="en-US" dirty="0"/>
              <a:t>in </a:t>
            </a:r>
            <a:r>
              <a:rPr lang="en-US" dirty="0" smtClean="0"/>
              <a:t>surveys?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 smtClean="0"/>
              <a:t>both because we would like to know how to get high </a:t>
            </a:r>
            <a:r>
              <a:rPr lang="en-US" dirty="0" smtClean="0"/>
              <a:t>participation and </a:t>
            </a:r>
            <a:r>
              <a:rPr lang="en-US" dirty="0" smtClean="0"/>
              <a:t>because </a:t>
            </a:r>
            <a:r>
              <a:rPr lang="en-US" dirty="0"/>
              <a:t>it would suggest that survey non-response could be related to potential bias in health </a:t>
            </a:r>
            <a:r>
              <a:rPr lang="en-US" dirty="0" smtClean="0"/>
              <a:t>measures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86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CONSENT AND PARTICIPATION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28601" y="1295400"/>
            <a:ext cx="842264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Health and Retirement Study 2006, N=7457</a:t>
            </a:r>
          </a:p>
          <a:p>
            <a:r>
              <a:rPr lang="en-US" dirty="0"/>
              <a:t>P</a:t>
            </a:r>
            <a:r>
              <a:rPr lang="en-US" dirty="0" smtClean="0"/>
              <a:t>ropensity </a:t>
            </a:r>
            <a:r>
              <a:rPr lang="en-US" dirty="0"/>
              <a:t>to consent was significantly greater among </a:t>
            </a:r>
            <a:r>
              <a:rPr lang="en-US" dirty="0" smtClean="0"/>
              <a:t>Hispanic </a:t>
            </a:r>
            <a:r>
              <a:rPr lang="en-US" dirty="0"/>
              <a:t>respondents matched with bilingual Hispanic interviewers, </a:t>
            </a:r>
            <a:r>
              <a:rPr lang="en-US" dirty="0" smtClean="0"/>
              <a:t>and those </a:t>
            </a:r>
            <a:r>
              <a:rPr lang="en-US" dirty="0"/>
              <a:t>who visited a doctor in the past 2 </a:t>
            </a:r>
            <a:r>
              <a:rPr lang="en-US" dirty="0" smtClean="0"/>
              <a:t>years</a:t>
            </a:r>
            <a:endParaRPr lang="en-US" dirty="0" smtClean="0"/>
          </a:p>
          <a:p>
            <a:r>
              <a:rPr lang="en-US" dirty="0" smtClean="0"/>
              <a:t>Lower among </a:t>
            </a:r>
            <a:r>
              <a:rPr lang="en-US" dirty="0"/>
              <a:t>younger respondents, </a:t>
            </a:r>
            <a:r>
              <a:rPr lang="en-US" dirty="0" smtClean="0"/>
              <a:t>respondents with functional limitations, less physical activity, and </a:t>
            </a:r>
            <a:r>
              <a:rPr lang="en-US" dirty="0"/>
              <a:t>those interviewed by black </a:t>
            </a:r>
            <a:r>
              <a:rPr lang="en-US" dirty="0" smtClean="0"/>
              <a:t>interviewers</a:t>
            </a:r>
            <a:endParaRPr lang="en-US" dirty="0" smtClean="0"/>
          </a:p>
          <a:p>
            <a:r>
              <a:rPr lang="en-US" dirty="0" smtClean="0"/>
              <a:t>Survey </a:t>
            </a:r>
            <a:r>
              <a:rPr lang="en-US" dirty="0"/>
              <a:t>resistance indicators, such as number of contact attempts and </a:t>
            </a:r>
            <a:r>
              <a:rPr lang="en-US" dirty="0" smtClean="0"/>
              <a:t>interviewer observations of resistant behavior in prior wave of HRS were </a:t>
            </a:r>
            <a:r>
              <a:rPr lang="en-US" dirty="0"/>
              <a:t>also negatively associated with physical measurement </a:t>
            </a:r>
            <a:r>
              <a:rPr lang="en-US" dirty="0" smtClean="0"/>
              <a:t>consent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914403"/>
            <a:ext cx="9144000" cy="17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4800" y="1295400"/>
            <a:ext cx="8458200" cy="5410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Collected during </a:t>
            </a:r>
            <a:r>
              <a:rPr lang="en-US" sz="2400" dirty="0" smtClean="0"/>
              <a:t>in-person </a:t>
            </a:r>
            <a:r>
              <a:rPr lang="en-US" sz="2400" dirty="0" smtClean="0"/>
              <a:t>interview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Separate consents for physical measure, dried blood spot and salivary DNA collection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Exclusion </a:t>
            </a: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criteria: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Helvetica" pitchFamily="34" charset="0"/>
              </a:rPr>
              <a:t>Nursing home residents</a:t>
            </a:r>
          </a:p>
          <a:p>
            <a:pPr marL="1200150" lvl="1" indent="-4572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Helvetica" pitchFamily="34" charset="0"/>
              </a:rPr>
              <a:t>Proxy respondents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HRS does not offer a separate incentive for </a:t>
            </a: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these components individually but </a:t>
            </a: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does offer a larger token of appreciation for face-to-face interviews than phone </a:t>
            </a:r>
            <a:r>
              <a:rPr lang="en-US" sz="2400" dirty="0" smtClean="0">
                <a:latin typeface="Calibri" pitchFamily="34" charset="0"/>
                <a:cs typeface="Helvetica" pitchFamily="34" charset="0"/>
              </a:rPr>
              <a:t>interviews (paid in advance, not dependent on consent)</a:t>
            </a:r>
            <a:endParaRPr lang="en-US" sz="2400" dirty="0" smtClean="0">
              <a:latin typeface="Calibri" pitchFamily="34" charset="0"/>
              <a:cs typeface="Helvetica" pitchFamily="34" charset="0"/>
            </a:endParaRPr>
          </a:p>
          <a:p>
            <a:pPr lvl="1" indent="0"/>
            <a:endParaRPr lang="en-US" dirty="0" smtClean="0">
              <a:latin typeface="Calibri" pitchFamily="34" charset="0"/>
              <a:cs typeface="Helvetic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Helvetic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5"/>
                </a:solidFill>
              </a:rPr>
              <a:t>HRS PHYSICAL MEASURE AND BIOMARKER DATA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7F938D-828C-4920-8B76-81E52419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Salivary dna completion rates for first-time requests, 2006-2018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C50379-5E73-407B-9869-BED583F6807B}"/>
              </a:ext>
            </a:extLst>
          </p:cNvPr>
          <p:cNvSpPr txBox="1"/>
          <p:nvPr/>
        </p:nvSpPr>
        <p:spPr>
          <a:xfrm>
            <a:off x="285750" y="1143013"/>
            <a:ext cx="19240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DNA consent and collection has been part of the </a:t>
            </a:r>
            <a:r>
              <a:rPr lang="en-US" sz="2000" dirty="0" smtClean="0">
                <a:solidFill>
                  <a:srgbClr val="000000"/>
                </a:solidFill>
              </a:rPr>
              <a:t>“enhanced” </a:t>
            </a:r>
            <a:r>
              <a:rPr lang="en-US" sz="2000" dirty="0">
                <a:solidFill>
                  <a:srgbClr val="000000"/>
                </a:solidFill>
              </a:rPr>
              <a:t>face-to-face survey since 2006. As collection directly follows consent there is very little difference between consent and completion rates. </a:t>
            </a:r>
            <a:r>
              <a:rPr lang="en-US" sz="2000" dirty="0" smtClean="0">
                <a:solidFill>
                  <a:srgbClr val="000000"/>
                </a:solidFill>
              </a:rPr>
              <a:t>Rates </a:t>
            </a:r>
            <a:r>
              <a:rPr lang="en-US" sz="2000" dirty="0">
                <a:solidFill>
                  <a:srgbClr val="000000"/>
                </a:solidFill>
              </a:rPr>
              <a:t>are high and stable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AD694AD0-0813-43D5-9F34-463FB8F48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55687"/>
              </p:ext>
            </p:extLst>
          </p:nvPr>
        </p:nvGraphicFramePr>
        <p:xfrm>
          <a:off x="2400300" y="1302949"/>
          <a:ext cx="62103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33800" y="3276600"/>
            <a:ext cx="4267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~5% difference in consent between first asks among new respondents and first asks at the first follow-up wave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43400" y="1752600"/>
            <a:ext cx="3655541" cy="1219200"/>
            <a:chOff x="4343400" y="1752600"/>
            <a:chExt cx="3655541" cy="1219200"/>
          </a:xfrm>
        </p:grpSpPr>
        <p:sp>
          <p:nvSpPr>
            <p:cNvPr id="4" name="Oval 3"/>
            <p:cNvSpPr/>
            <p:nvPr/>
          </p:nvSpPr>
          <p:spPr>
            <a:xfrm>
              <a:off x="4343400" y="1905000"/>
              <a:ext cx="14478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551141" y="1752600"/>
              <a:ext cx="14478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1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7F938D-828C-4920-8B76-81E52419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Salivary dna completion rates by Race/ethnicity and education, first and second requests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C50379-5E73-407B-9869-BED583F6807B}"/>
              </a:ext>
            </a:extLst>
          </p:cNvPr>
          <p:cNvSpPr txBox="1"/>
          <p:nvPr/>
        </p:nvSpPr>
        <p:spPr>
          <a:xfrm>
            <a:off x="285750" y="1600208"/>
            <a:ext cx="1924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ability to ask multiple times for consent improves overall completion rates.  </a:t>
            </a:r>
            <a:r>
              <a:rPr lang="en-US" sz="2000" dirty="0">
                <a:solidFill>
                  <a:srgbClr val="000000"/>
                </a:solidFill>
              </a:rPr>
              <a:t>For DNA, this has been especially helpful with Black participants.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3CFEFA3D-8B11-4CC3-8CBA-65E7DA6B9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91289"/>
              </p:ext>
            </p:extLst>
          </p:nvPr>
        </p:nvGraphicFramePr>
        <p:xfrm>
          <a:off x="2209800" y="1828812"/>
          <a:ext cx="6629400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6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7F938D-828C-4920-8B76-81E52419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4567"/>
            <a:ext cx="8458200" cy="468186"/>
          </a:xfrm>
        </p:spPr>
        <p:txBody>
          <a:bodyPr/>
          <a:lstStyle/>
          <a:p>
            <a:pPr algn="ctr"/>
            <a:r>
              <a:rPr lang="en-US" sz="3000" dirty="0"/>
              <a:t>Dried blood spot completion rates, 2006-2018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C50379-5E73-407B-9869-BED583F6807B}"/>
              </a:ext>
            </a:extLst>
          </p:cNvPr>
          <p:cNvSpPr txBox="1"/>
          <p:nvPr/>
        </p:nvSpPr>
        <p:spPr>
          <a:xfrm>
            <a:off x="285750" y="1143015"/>
            <a:ext cx="1924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Like DNA, DBS consent and collection has been part of the </a:t>
            </a:r>
            <a:r>
              <a:rPr lang="en-US" sz="2000" dirty="0" smtClean="0">
                <a:solidFill>
                  <a:srgbClr val="000000"/>
                </a:solidFill>
              </a:rPr>
              <a:t>enhanced </a:t>
            </a:r>
            <a:r>
              <a:rPr lang="en-US" sz="2000" dirty="0">
                <a:solidFill>
                  <a:srgbClr val="000000"/>
                </a:solidFill>
              </a:rPr>
              <a:t>face-to-face survey since 2006.  </a:t>
            </a:r>
            <a:r>
              <a:rPr lang="en-US" sz="2000" dirty="0">
                <a:solidFill>
                  <a:srgbClr val="000000"/>
                </a:solidFill>
              </a:rPr>
              <a:t>Completion rates improved over time. We stopped DBS in favor of whole blood after 2016.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15D75C84-F27B-4FA2-9930-558D09CBE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8987"/>
              </p:ext>
            </p:extLst>
          </p:nvPr>
        </p:nvGraphicFramePr>
        <p:xfrm>
          <a:off x="2208256" y="1532355"/>
          <a:ext cx="6629400" cy="471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1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7F938D-828C-4920-8B76-81E52419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smtClean="0"/>
              <a:t>VENOUS </a:t>
            </a:r>
            <a:r>
              <a:rPr lang="en-US" sz="3000" dirty="0"/>
              <a:t>blood completion rates by race/ethnicity and education,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C50379-5E73-407B-9869-BED583F6807B}"/>
              </a:ext>
            </a:extLst>
          </p:cNvPr>
          <p:cNvSpPr txBox="1"/>
          <p:nvPr/>
        </p:nvSpPr>
        <p:spPr>
          <a:xfrm>
            <a:off x="285750" y="1371600"/>
            <a:ext cx="19240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Whole blood is a 2-stage process with consent provided in the main </a:t>
            </a:r>
            <a:r>
              <a:rPr lang="en-US" sz="2000" dirty="0" smtClean="0">
                <a:solidFill>
                  <a:srgbClr val="000000"/>
                </a:solidFill>
              </a:rPr>
              <a:t>interview (tel or FTF), </a:t>
            </a:r>
            <a:r>
              <a:rPr lang="en-US" sz="2000" dirty="0">
                <a:solidFill>
                  <a:srgbClr val="000000"/>
                </a:solidFill>
              </a:rPr>
              <a:t>followed by scheduling and completing a home phlebotomy visit.  </a:t>
            </a:r>
            <a:r>
              <a:rPr lang="en-US" sz="2000" dirty="0" smtClean="0">
                <a:solidFill>
                  <a:srgbClr val="000000"/>
                </a:solidFill>
              </a:rPr>
              <a:t>In 2016, 78</a:t>
            </a:r>
            <a:r>
              <a:rPr lang="en-US" sz="2000" dirty="0">
                <a:solidFill>
                  <a:srgbClr val="000000"/>
                </a:solidFill>
              </a:rPr>
              <a:t>% consented, and 85% of those completed, for 66% overall.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77FA571-F0A3-48F9-AD48-E167C0EA3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217270"/>
              </p:ext>
            </p:extLst>
          </p:nvPr>
        </p:nvGraphicFramePr>
        <p:xfrm>
          <a:off x="2457450" y="1295402"/>
          <a:ext cx="6381750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4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 smtClean="0"/>
              <a:t>Obtain </a:t>
            </a:r>
            <a:r>
              <a:rPr lang="en-US" sz="2400" dirty="0" smtClean="0"/>
              <a:t>data </a:t>
            </a:r>
            <a:r>
              <a:rPr lang="en-US" sz="2400" dirty="0"/>
              <a:t>from nonclinical </a:t>
            </a:r>
            <a:r>
              <a:rPr lang="en-US" sz="2400" dirty="0" smtClean="0"/>
              <a:t>samples, population-representative sample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Validate </a:t>
            </a:r>
            <a:r>
              <a:rPr lang="en-US" sz="2400" dirty="0"/>
              <a:t>self-reports of health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health status information unknown to survey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Enable richer modeling of pathways between socioeconomic determinants and </a:t>
            </a:r>
            <a:r>
              <a:rPr lang="en-US" sz="2400" dirty="0" smtClean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– health, behavioral…</a:t>
            </a:r>
          </a:p>
          <a:p>
            <a:pPr marL="342900" indent="-342900"/>
            <a:r>
              <a:rPr lang="en-US" sz="2400" dirty="0" smtClean="0"/>
              <a:t>The </a:t>
            </a:r>
            <a:r>
              <a:rPr lang="en-US" sz="2400" dirty="0"/>
              <a:t>growing interest in using biomarkers and genetic data in health </a:t>
            </a:r>
            <a:r>
              <a:rPr lang="en-US" sz="2400" dirty="0" smtClean="0"/>
              <a:t>surveys </a:t>
            </a:r>
            <a:r>
              <a:rPr lang="en-US" sz="2400" dirty="0"/>
              <a:t>graphically illustrated by a 2007 PubMed search for articles which indicated the use of both bio-measures and survey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7" y="274638"/>
            <a:ext cx="7826375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5"/>
                </a:solidFill>
                <a:latin typeface="+mn-lt"/>
              </a:rPr>
              <a:t>Building a biosocial survey: </a:t>
            </a: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rationale</a:t>
            </a:r>
            <a:endParaRPr lang="en-US" sz="3200" kern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07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7656" y="365127"/>
            <a:ext cx="8526461" cy="7604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HRS VENOUS BLOOD CONSENT AND COMPLETION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Shape 156"/>
          <p:cNvSpPr txBox="1"/>
          <p:nvPr/>
        </p:nvSpPr>
        <p:spPr>
          <a:xfrm>
            <a:off x="152407" y="6448918"/>
            <a:ext cx="8839225" cy="3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400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* Statistically significant at 95% confidence level.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5475" y="1323488"/>
            <a:ext cx="311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Consent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(% consented, sub - overall (among eligible))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5502" y="1323488"/>
            <a:ext cx="350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Complete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(% completed, sub - overall (among consenters))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2250" y="1550988"/>
            <a:ext cx="8923337" cy="4929187"/>
            <a:chOff x="129" y="1091"/>
            <a:chExt cx="5621" cy="310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" y="1097"/>
              <a:ext cx="5621" cy="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3" y="1322"/>
              <a:ext cx="5614" cy="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49" y="1542"/>
              <a:ext cx="4854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33" y="1763"/>
              <a:ext cx="5170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33" y="1984"/>
              <a:ext cx="5614" cy="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3" y="2646"/>
              <a:ext cx="5170" cy="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33" y="3309"/>
              <a:ext cx="5614" cy="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33" y="3971"/>
              <a:ext cx="5170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502" y="1091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370" y="1207"/>
              <a:ext cx="3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(eligible)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372" y="1364"/>
              <a:ext cx="3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11,417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401" y="1585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6,704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401" y="1805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4,628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401" y="2026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4,525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401" y="2247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4,810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5401" y="2468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2,004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401" y="2689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2,170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401" y="2910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1,745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401" y="3130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7,502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401" y="3351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2,317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401" y="3572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6,181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401" y="3793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2,841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231" y="1558"/>
              <a:ext cx="87" cy="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193" y="2220"/>
              <a:ext cx="125" cy="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957" y="2441"/>
              <a:ext cx="361" cy="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2105" y="2660"/>
              <a:ext cx="213" cy="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251" y="3102"/>
              <a:ext cx="67" cy="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218" y="3543"/>
              <a:ext cx="100" cy="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133" y="3763"/>
              <a:ext cx="185" cy="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318" y="1779"/>
              <a:ext cx="601" cy="1719"/>
            </a:xfrm>
            <a:custGeom>
              <a:avLst/>
              <a:gdLst>
                <a:gd name="T0" fmla="*/ 0 w 601"/>
                <a:gd name="T1" fmla="*/ 0 h 1719"/>
                <a:gd name="T2" fmla="*/ 107 w 601"/>
                <a:gd name="T3" fmla="*/ 0 h 1719"/>
                <a:gd name="T4" fmla="*/ 107 w 601"/>
                <a:gd name="T5" fmla="*/ 176 h 1719"/>
                <a:gd name="T6" fmla="*/ 0 w 601"/>
                <a:gd name="T7" fmla="*/ 176 h 1719"/>
                <a:gd name="T8" fmla="*/ 0 w 601"/>
                <a:gd name="T9" fmla="*/ 0 h 1719"/>
                <a:gd name="T10" fmla="*/ 0 w 601"/>
                <a:gd name="T11" fmla="*/ 220 h 1719"/>
                <a:gd name="T12" fmla="*/ 284 w 601"/>
                <a:gd name="T13" fmla="*/ 220 h 1719"/>
                <a:gd name="T14" fmla="*/ 284 w 601"/>
                <a:gd name="T15" fmla="*/ 397 h 1719"/>
                <a:gd name="T16" fmla="*/ 0 w 601"/>
                <a:gd name="T17" fmla="*/ 397 h 1719"/>
                <a:gd name="T18" fmla="*/ 0 w 601"/>
                <a:gd name="T19" fmla="*/ 220 h 1719"/>
                <a:gd name="T20" fmla="*/ 0 w 601"/>
                <a:gd name="T21" fmla="*/ 1102 h 1719"/>
                <a:gd name="T22" fmla="*/ 601 w 601"/>
                <a:gd name="T23" fmla="*/ 1102 h 1719"/>
                <a:gd name="T24" fmla="*/ 601 w 601"/>
                <a:gd name="T25" fmla="*/ 1279 h 1719"/>
                <a:gd name="T26" fmla="*/ 0 w 601"/>
                <a:gd name="T27" fmla="*/ 1279 h 1719"/>
                <a:gd name="T28" fmla="*/ 0 w 601"/>
                <a:gd name="T29" fmla="*/ 1102 h 1719"/>
                <a:gd name="T30" fmla="*/ 0 w 601"/>
                <a:gd name="T31" fmla="*/ 1543 h 1719"/>
                <a:gd name="T32" fmla="*/ 474 w 601"/>
                <a:gd name="T33" fmla="*/ 1543 h 1719"/>
                <a:gd name="T34" fmla="*/ 474 w 601"/>
                <a:gd name="T35" fmla="*/ 1719 h 1719"/>
                <a:gd name="T36" fmla="*/ 0 w 601"/>
                <a:gd name="T37" fmla="*/ 1719 h 1719"/>
                <a:gd name="T38" fmla="*/ 0 w 601"/>
                <a:gd name="T39" fmla="*/ 1543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1" h="1719">
                  <a:moveTo>
                    <a:pt x="0" y="0"/>
                  </a:moveTo>
                  <a:lnTo>
                    <a:pt x="107" y="0"/>
                  </a:lnTo>
                  <a:lnTo>
                    <a:pt x="107" y="176"/>
                  </a:lnTo>
                  <a:lnTo>
                    <a:pt x="0" y="176"/>
                  </a:lnTo>
                  <a:lnTo>
                    <a:pt x="0" y="0"/>
                  </a:lnTo>
                  <a:close/>
                  <a:moveTo>
                    <a:pt x="0" y="220"/>
                  </a:moveTo>
                  <a:lnTo>
                    <a:pt x="284" y="220"/>
                  </a:lnTo>
                  <a:lnTo>
                    <a:pt x="284" y="397"/>
                  </a:lnTo>
                  <a:lnTo>
                    <a:pt x="0" y="397"/>
                  </a:lnTo>
                  <a:lnTo>
                    <a:pt x="0" y="220"/>
                  </a:lnTo>
                  <a:close/>
                  <a:moveTo>
                    <a:pt x="0" y="1102"/>
                  </a:moveTo>
                  <a:lnTo>
                    <a:pt x="601" y="1102"/>
                  </a:lnTo>
                  <a:lnTo>
                    <a:pt x="601" y="1279"/>
                  </a:lnTo>
                  <a:lnTo>
                    <a:pt x="0" y="1279"/>
                  </a:lnTo>
                  <a:lnTo>
                    <a:pt x="0" y="1102"/>
                  </a:lnTo>
                  <a:close/>
                  <a:moveTo>
                    <a:pt x="0" y="1543"/>
                  </a:moveTo>
                  <a:lnTo>
                    <a:pt x="474" y="1543"/>
                  </a:lnTo>
                  <a:lnTo>
                    <a:pt x="474" y="1719"/>
                  </a:lnTo>
                  <a:lnTo>
                    <a:pt x="0" y="1719"/>
                  </a:lnTo>
                  <a:lnTo>
                    <a:pt x="0" y="15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406" y="3958"/>
              <a:ext cx="1824" cy="6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403" y="3961"/>
              <a:ext cx="1830" cy="26"/>
            </a:xfrm>
            <a:custGeom>
              <a:avLst/>
              <a:gdLst>
                <a:gd name="T0" fmla="*/ 6 w 1830"/>
                <a:gd name="T1" fmla="*/ 0 h 26"/>
                <a:gd name="T2" fmla="*/ 6 w 1830"/>
                <a:gd name="T3" fmla="*/ 26 h 26"/>
                <a:gd name="T4" fmla="*/ 0 w 1830"/>
                <a:gd name="T5" fmla="*/ 26 h 26"/>
                <a:gd name="T6" fmla="*/ 0 w 1830"/>
                <a:gd name="T7" fmla="*/ 0 h 26"/>
                <a:gd name="T8" fmla="*/ 6 w 1830"/>
                <a:gd name="T9" fmla="*/ 0 h 26"/>
                <a:gd name="T10" fmla="*/ 918 w 1830"/>
                <a:gd name="T11" fmla="*/ 0 h 26"/>
                <a:gd name="T12" fmla="*/ 918 w 1830"/>
                <a:gd name="T13" fmla="*/ 26 h 26"/>
                <a:gd name="T14" fmla="*/ 912 w 1830"/>
                <a:gd name="T15" fmla="*/ 26 h 26"/>
                <a:gd name="T16" fmla="*/ 912 w 1830"/>
                <a:gd name="T17" fmla="*/ 0 h 26"/>
                <a:gd name="T18" fmla="*/ 918 w 1830"/>
                <a:gd name="T19" fmla="*/ 0 h 26"/>
                <a:gd name="T20" fmla="*/ 1830 w 1830"/>
                <a:gd name="T21" fmla="*/ 0 h 26"/>
                <a:gd name="T22" fmla="*/ 1830 w 1830"/>
                <a:gd name="T23" fmla="*/ 26 h 26"/>
                <a:gd name="T24" fmla="*/ 1824 w 1830"/>
                <a:gd name="T25" fmla="*/ 26 h 26"/>
                <a:gd name="T26" fmla="*/ 1824 w 1830"/>
                <a:gd name="T27" fmla="*/ 0 h 26"/>
                <a:gd name="T28" fmla="*/ 1830 w 1830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0" h="26">
                  <a:moveTo>
                    <a:pt x="6" y="0"/>
                  </a:moveTo>
                  <a:lnTo>
                    <a:pt x="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918" y="0"/>
                  </a:moveTo>
                  <a:lnTo>
                    <a:pt x="918" y="26"/>
                  </a:lnTo>
                  <a:lnTo>
                    <a:pt x="912" y="26"/>
                  </a:lnTo>
                  <a:lnTo>
                    <a:pt x="912" y="0"/>
                  </a:lnTo>
                  <a:lnTo>
                    <a:pt x="918" y="0"/>
                  </a:lnTo>
                  <a:close/>
                  <a:moveTo>
                    <a:pt x="1830" y="0"/>
                  </a:moveTo>
                  <a:lnTo>
                    <a:pt x="1830" y="26"/>
                  </a:lnTo>
                  <a:lnTo>
                    <a:pt x="1824" y="26"/>
                  </a:lnTo>
                  <a:lnTo>
                    <a:pt x="1824" y="0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315" y="1315"/>
              <a:ext cx="6" cy="2646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2287" y="1313"/>
              <a:ext cx="71" cy="2651"/>
            </a:xfrm>
            <a:custGeom>
              <a:avLst/>
              <a:gdLst>
                <a:gd name="T0" fmla="*/ 62 w 71"/>
                <a:gd name="T1" fmla="*/ 116 h 2651"/>
                <a:gd name="T2" fmla="*/ 0 w 71"/>
                <a:gd name="T3" fmla="*/ 331 h 2651"/>
                <a:gd name="T4" fmla="*/ 0 w 71"/>
                <a:gd name="T5" fmla="*/ 336 h 2651"/>
                <a:gd name="T6" fmla="*/ 62 w 71"/>
                <a:gd name="T7" fmla="*/ 552 h 2651"/>
                <a:gd name="T8" fmla="*/ 0 w 71"/>
                <a:gd name="T9" fmla="*/ 552 h 2651"/>
                <a:gd name="T10" fmla="*/ 62 w 71"/>
                <a:gd name="T11" fmla="*/ 777 h 2651"/>
                <a:gd name="T12" fmla="*/ 0 w 71"/>
                <a:gd name="T13" fmla="*/ 992 h 2651"/>
                <a:gd name="T14" fmla="*/ 0 w 71"/>
                <a:gd name="T15" fmla="*/ 998 h 2651"/>
                <a:gd name="T16" fmla="*/ 62 w 71"/>
                <a:gd name="T17" fmla="*/ 1213 h 2651"/>
                <a:gd name="T18" fmla="*/ 0 w 71"/>
                <a:gd name="T19" fmla="*/ 1213 h 2651"/>
                <a:gd name="T20" fmla="*/ 62 w 71"/>
                <a:gd name="T21" fmla="*/ 1439 h 2651"/>
                <a:gd name="T22" fmla="*/ 0 w 71"/>
                <a:gd name="T23" fmla="*/ 1654 h 2651"/>
                <a:gd name="T24" fmla="*/ 0 w 71"/>
                <a:gd name="T25" fmla="*/ 1659 h 2651"/>
                <a:gd name="T26" fmla="*/ 62 w 71"/>
                <a:gd name="T27" fmla="*/ 1874 h 2651"/>
                <a:gd name="T28" fmla="*/ 0 w 71"/>
                <a:gd name="T29" fmla="*/ 1874 h 2651"/>
                <a:gd name="T30" fmla="*/ 62 w 71"/>
                <a:gd name="T31" fmla="*/ 2100 h 2651"/>
                <a:gd name="T32" fmla="*/ 0 w 71"/>
                <a:gd name="T33" fmla="*/ 2315 h 2651"/>
                <a:gd name="T34" fmla="*/ 0 w 71"/>
                <a:gd name="T35" fmla="*/ 2321 h 2651"/>
                <a:gd name="T36" fmla="*/ 62 w 71"/>
                <a:gd name="T37" fmla="*/ 2536 h 2651"/>
                <a:gd name="T38" fmla="*/ 0 w 71"/>
                <a:gd name="T39" fmla="*/ 2536 h 2651"/>
                <a:gd name="T40" fmla="*/ 62 w 71"/>
                <a:gd name="T41" fmla="*/ 2651 h 2651"/>
                <a:gd name="T42" fmla="*/ 31 w 71"/>
                <a:gd name="T43" fmla="*/ 0 h 2651"/>
                <a:gd name="T44" fmla="*/ 31 w 71"/>
                <a:gd name="T45" fmla="*/ 5 h 2651"/>
                <a:gd name="T46" fmla="*/ 71 w 71"/>
                <a:gd name="T47" fmla="*/ 220 h 2651"/>
                <a:gd name="T48" fmla="*/ 31 w 71"/>
                <a:gd name="T49" fmla="*/ 220 h 2651"/>
                <a:gd name="T50" fmla="*/ 71 w 71"/>
                <a:gd name="T51" fmla="*/ 447 h 2651"/>
                <a:gd name="T52" fmla="*/ 31 w 71"/>
                <a:gd name="T53" fmla="*/ 661 h 2651"/>
                <a:gd name="T54" fmla="*/ 31 w 71"/>
                <a:gd name="T55" fmla="*/ 667 h 2651"/>
                <a:gd name="T56" fmla="*/ 71 w 71"/>
                <a:gd name="T57" fmla="*/ 882 h 2651"/>
                <a:gd name="T58" fmla="*/ 31 w 71"/>
                <a:gd name="T59" fmla="*/ 882 h 2651"/>
                <a:gd name="T60" fmla="*/ 71 w 71"/>
                <a:gd name="T61" fmla="*/ 1108 h 2651"/>
                <a:gd name="T62" fmla="*/ 31 w 71"/>
                <a:gd name="T63" fmla="*/ 1322 h 2651"/>
                <a:gd name="T64" fmla="*/ 31 w 71"/>
                <a:gd name="T65" fmla="*/ 1328 h 2651"/>
                <a:gd name="T66" fmla="*/ 71 w 71"/>
                <a:gd name="T67" fmla="*/ 1543 h 2651"/>
                <a:gd name="T68" fmla="*/ 31 w 71"/>
                <a:gd name="T69" fmla="*/ 1543 h 2651"/>
                <a:gd name="T70" fmla="*/ 71 w 71"/>
                <a:gd name="T71" fmla="*/ 1770 h 2651"/>
                <a:gd name="T72" fmla="*/ 31 w 71"/>
                <a:gd name="T73" fmla="*/ 1984 h 2651"/>
                <a:gd name="T74" fmla="*/ 31 w 71"/>
                <a:gd name="T75" fmla="*/ 1990 h 2651"/>
                <a:gd name="T76" fmla="*/ 71 w 71"/>
                <a:gd name="T77" fmla="*/ 2205 h 2651"/>
                <a:gd name="T78" fmla="*/ 31 w 71"/>
                <a:gd name="T79" fmla="*/ 2205 h 2651"/>
                <a:gd name="T80" fmla="*/ 71 w 71"/>
                <a:gd name="T81" fmla="*/ 2431 h 2651"/>
                <a:gd name="T82" fmla="*/ 31 w 71"/>
                <a:gd name="T83" fmla="*/ 2645 h 2651"/>
                <a:gd name="T84" fmla="*/ 31 w 71"/>
                <a:gd name="T85" fmla="*/ 2651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2651">
                  <a:moveTo>
                    <a:pt x="0" y="110"/>
                  </a:moveTo>
                  <a:lnTo>
                    <a:pt x="62" y="110"/>
                  </a:lnTo>
                  <a:lnTo>
                    <a:pt x="62" y="116"/>
                  </a:lnTo>
                  <a:lnTo>
                    <a:pt x="0" y="116"/>
                  </a:lnTo>
                  <a:lnTo>
                    <a:pt x="0" y="110"/>
                  </a:lnTo>
                  <a:close/>
                  <a:moveTo>
                    <a:pt x="0" y="331"/>
                  </a:moveTo>
                  <a:lnTo>
                    <a:pt x="62" y="331"/>
                  </a:lnTo>
                  <a:lnTo>
                    <a:pt x="62" y="336"/>
                  </a:lnTo>
                  <a:lnTo>
                    <a:pt x="0" y="336"/>
                  </a:lnTo>
                  <a:lnTo>
                    <a:pt x="0" y="331"/>
                  </a:lnTo>
                  <a:close/>
                  <a:moveTo>
                    <a:pt x="0" y="552"/>
                  </a:moveTo>
                  <a:lnTo>
                    <a:pt x="62" y="552"/>
                  </a:lnTo>
                  <a:lnTo>
                    <a:pt x="62" y="557"/>
                  </a:lnTo>
                  <a:lnTo>
                    <a:pt x="0" y="557"/>
                  </a:lnTo>
                  <a:lnTo>
                    <a:pt x="0" y="552"/>
                  </a:lnTo>
                  <a:close/>
                  <a:moveTo>
                    <a:pt x="0" y="771"/>
                  </a:moveTo>
                  <a:lnTo>
                    <a:pt x="62" y="771"/>
                  </a:lnTo>
                  <a:lnTo>
                    <a:pt x="62" y="777"/>
                  </a:lnTo>
                  <a:lnTo>
                    <a:pt x="0" y="777"/>
                  </a:lnTo>
                  <a:lnTo>
                    <a:pt x="0" y="771"/>
                  </a:lnTo>
                  <a:close/>
                  <a:moveTo>
                    <a:pt x="0" y="992"/>
                  </a:moveTo>
                  <a:lnTo>
                    <a:pt x="62" y="992"/>
                  </a:lnTo>
                  <a:lnTo>
                    <a:pt x="62" y="998"/>
                  </a:lnTo>
                  <a:lnTo>
                    <a:pt x="0" y="998"/>
                  </a:lnTo>
                  <a:lnTo>
                    <a:pt x="0" y="992"/>
                  </a:lnTo>
                  <a:close/>
                  <a:moveTo>
                    <a:pt x="0" y="1213"/>
                  </a:moveTo>
                  <a:lnTo>
                    <a:pt x="62" y="1213"/>
                  </a:lnTo>
                  <a:lnTo>
                    <a:pt x="62" y="1219"/>
                  </a:lnTo>
                  <a:lnTo>
                    <a:pt x="0" y="1219"/>
                  </a:lnTo>
                  <a:lnTo>
                    <a:pt x="0" y="1213"/>
                  </a:lnTo>
                  <a:close/>
                  <a:moveTo>
                    <a:pt x="0" y="1433"/>
                  </a:moveTo>
                  <a:lnTo>
                    <a:pt x="62" y="1433"/>
                  </a:lnTo>
                  <a:lnTo>
                    <a:pt x="62" y="1439"/>
                  </a:lnTo>
                  <a:lnTo>
                    <a:pt x="0" y="1439"/>
                  </a:lnTo>
                  <a:lnTo>
                    <a:pt x="0" y="1433"/>
                  </a:lnTo>
                  <a:close/>
                  <a:moveTo>
                    <a:pt x="0" y="1654"/>
                  </a:moveTo>
                  <a:lnTo>
                    <a:pt x="62" y="1654"/>
                  </a:lnTo>
                  <a:lnTo>
                    <a:pt x="62" y="1659"/>
                  </a:lnTo>
                  <a:lnTo>
                    <a:pt x="0" y="1659"/>
                  </a:lnTo>
                  <a:lnTo>
                    <a:pt x="0" y="1654"/>
                  </a:lnTo>
                  <a:close/>
                  <a:moveTo>
                    <a:pt x="0" y="1874"/>
                  </a:moveTo>
                  <a:lnTo>
                    <a:pt x="62" y="1874"/>
                  </a:lnTo>
                  <a:lnTo>
                    <a:pt x="62" y="1880"/>
                  </a:lnTo>
                  <a:lnTo>
                    <a:pt x="0" y="1880"/>
                  </a:lnTo>
                  <a:lnTo>
                    <a:pt x="0" y="1874"/>
                  </a:lnTo>
                  <a:close/>
                  <a:moveTo>
                    <a:pt x="0" y="2094"/>
                  </a:moveTo>
                  <a:lnTo>
                    <a:pt x="62" y="2094"/>
                  </a:lnTo>
                  <a:lnTo>
                    <a:pt x="62" y="2100"/>
                  </a:lnTo>
                  <a:lnTo>
                    <a:pt x="0" y="2100"/>
                  </a:lnTo>
                  <a:lnTo>
                    <a:pt x="0" y="2094"/>
                  </a:lnTo>
                  <a:close/>
                  <a:moveTo>
                    <a:pt x="0" y="2315"/>
                  </a:moveTo>
                  <a:lnTo>
                    <a:pt x="62" y="2315"/>
                  </a:lnTo>
                  <a:lnTo>
                    <a:pt x="62" y="2321"/>
                  </a:lnTo>
                  <a:lnTo>
                    <a:pt x="0" y="2321"/>
                  </a:lnTo>
                  <a:lnTo>
                    <a:pt x="0" y="2315"/>
                  </a:lnTo>
                  <a:close/>
                  <a:moveTo>
                    <a:pt x="0" y="2536"/>
                  </a:moveTo>
                  <a:lnTo>
                    <a:pt x="62" y="2536"/>
                  </a:lnTo>
                  <a:lnTo>
                    <a:pt x="62" y="2542"/>
                  </a:lnTo>
                  <a:lnTo>
                    <a:pt x="0" y="2542"/>
                  </a:lnTo>
                  <a:lnTo>
                    <a:pt x="0" y="2536"/>
                  </a:lnTo>
                  <a:close/>
                  <a:moveTo>
                    <a:pt x="0" y="2645"/>
                  </a:moveTo>
                  <a:lnTo>
                    <a:pt x="62" y="2645"/>
                  </a:lnTo>
                  <a:lnTo>
                    <a:pt x="62" y="2651"/>
                  </a:lnTo>
                  <a:lnTo>
                    <a:pt x="0" y="2651"/>
                  </a:lnTo>
                  <a:lnTo>
                    <a:pt x="0" y="2645"/>
                  </a:lnTo>
                  <a:close/>
                  <a:moveTo>
                    <a:pt x="31" y="0"/>
                  </a:moveTo>
                  <a:lnTo>
                    <a:pt x="71" y="0"/>
                  </a:lnTo>
                  <a:lnTo>
                    <a:pt x="71" y="5"/>
                  </a:lnTo>
                  <a:lnTo>
                    <a:pt x="31" y="5"/>
                  </a:lnTo>
                  <a:lnTo>
                    <a:pt x="31" y="0"/>
                  </a:lnTo>
                  <a:close/>
                  <a:moveTo>
                    <a:pt x="31" y="220"/>
                  </a:moveTo>
                  <a:lnTo>
                    <a:pt x="71" y="220"/>
                  </a:lnTo>
                  <a:lnTo>
                    <a:pt x="71" y="226"/>
                  </a:lnTo>
                  <a:lnTo>
                    <a:pt x="31" y="226"/>
                  </a:lnTo>
                  <a:lnTo>
                    <a:pt x="31" y="220"/>
                  </a:lnTo>
                  <a:close/>
                  <a:moveTo>
                    <a:pt x="31" y="441"/>
                  </a:moveTo>
                  <a:lnTo>
                    <a:pt x="71" y="441"/>
                  </a:lnTo>
                  <a:lnTo>
                    <a:pt x="71" y="447"/>
                  </a:lnTo>
                  <a:lnTo>
                    <a:pt x="31" y="447"/>
                  </a:lnTo>
                  <a:lnTo>
                    <a:pt x="31" y="441"/>
                  </a:lnTo>
                  <a:close/>
                  <a:moveTo>
                    <a:pt x="31" y="661"/>
                  </a:moveTo>
                  <a:lnTo>
                    <a:pt x="71" y="661"/>
                  </a:lnTo>
                  <a:lnTo>
                    <a:pt x="71" y="667"/>
                  </a:lnTo>
                  <a:lnTo>
                    <a:pt x="31" y="667"/>
                  </a:lnTo>
                  <a:lnTo>
                    <a:pt x="31" y="661"/>
                  </a:lnTo>
                  <a:close/>
                  <a:moveTo>
                    <a:pt x="31" y="882"/>
                  </a:moveTo>
                  <a:lnTo>
                    <a:pt x="71" y="882"/>
                  </a:lnTo>
                  <a:lnTo>
                    <a:pt x="71" y="888"/>
                  </a:lnTo>
                  <a:lnTo>
                    <a:pt x="31" y="888"/>
                  </a:lnTo>
                  <a:lnTo>
                    <a:pt x="31" y="882"/>
                  </a:lnTo>
                  <a:close/>
                  <a:moveTo>
                    <a:pt x="31" y="1103"/>
                  </a:moveTo>
                  <a:lnTo>
                    <a:pt x="71" y="1103"/>
                  </a:lnTo>
                  <a:lnTo>
                    <a:pt x="71" y="1108"/>
                  </a:lnTo>
                  <a:lnTo>
                    <a:pt x="31" y="1108"/>
                  </a:lnTo>
                  <a:lnTo>
                    <a:pt x="31" y="1103"/>
                  </a:lnTo>
                  <a:close/>
                  <a:moveTo>
                    <a:pt x="31" y="1322"/>
                  </a:moveTo>
                  <a:lnTo>
                    <a:pt x="71" y="1322"/>
                  </a:lnTo>
                  <a:lnTo>
                    <a:pt x="71" y="1328"/>
                  </a:lnTo>
                  <a:lnTo>
                    <a:pt x="31" y="1328"/>
                  </a:lnTo>
                  <a:lnTo>
                    <a:pt x="31" y="1322"/>
                  </a:lnTo>
                  <a:close/>
                  <a:moveTo>
                    <a:pt x="31" y="1543"/>
                  </a:moveTo>
                  <a:lnTo>
                    <a:pt x="71" y="1543"/>
                  </a:lnTo>
                  <a:lnTo>
                    <a:pt x="71" y="1549"/>
                  </a:lnTo>
                  <a:lnTo>
                    <a:pt x="31" y="1549"/>
                  </a:lnTo>
                  <a:lnTo>
                    <a:pt x="31" y="1543"/>
                  </a:lnTo>
                  <a:close/>
                  <a:moveTo>
                    <a:pt x="31" y="1764"/>
                  </a:moveTo>
                  <a:lnTo>
                    <a:pt x="71" y="1764"/>
                  </a:lnTo>
                  <a:lnTo>
                    <a:pt x="71" y="1770"/>
                  </a:lnTo>
                  <a:lnTo>
                    <a:pt x="31" y="1770"/>
                  </a:lnTo>
                  <a:lnTo>
                    <a:pt x="31" y="1764"/>
                  </a:lnTo>
                  <a:close/>
                  <a:moveTo>
                    <a:pt x="31" y="1984"/>
                  </a:moveTo>
                  <a:lnTo>
                    <a:pt x="71" y="1984"/>
                  </a:lnTo>
                  <a:lnTo>
                    <a:pt x="71" y="1990"/>
                  </a:lnTo>
                  <a:lnTo>
                    <a:pt x="31" y="1990"/>
                  </a:lnTo>
                  <a:lnTo>
                    <a:pt x="31" y="1984"/>
                  </a:lnTo>
                  <a:close/>
                  <a:moveTo>
                    <a:pt x="31" y="2205"/>
                  </a:moveTo>
                  <a:lnTo>
                    <a:pt x="71" y="2205"/>
                  </a:lnTo>
                  <a:lnTo>
                    <a:pt x="71" y="2210"/>
                  </a:lnTo>
                  <a:lnTo>
                    <a:pt x="31" y="2210"/>
                  </a:lnTo>
                  <a:lnTo>
                    <a:pt x="31" y="2205"/>
                  </a:lnTo>
                  <a:close/>
                  <a:moveTo>
                    <a:pt x="31" y="2425"/>
                  </a:moveTo>
                  <a:lnTo>
                    <a:pt x="71" y="2425"/>
                  </a:lnTo>
                  <a:lnTo>
                    <a:pt x="71" y="2431"/>
                  </a:lnTo>
                  <a:lnTo>
                    <a:pt x="31" y="2431"/>
                  </a:lnTo>
                  <a:lnTo>
                    <a:pt x="31" y="2425"/>
                  </a:lnTo>
                  <a:close/>
                  <a:moveTo>
                    <a:pt x="31" y="2645"/>
                  </a:moveTo>
                  <a:lnTo>
                    <a:pt x="71" y="2645"/>
                  </a:lnTo>
                  <a:lnTo>
                    <a:pt x="71" y="2651"/>
                  </a:lnTo>
                  <a:lnTo>
                    <a:pt x="31" y="2651"/>
                  </a:lnTo>
                  <a:lnTo>
                    <a:pt x="31" y="2645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367" y="134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890" y="1569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930" y="156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0.8%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474" y="178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0.9%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650" y="2010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853" y="2230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892" y="2230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616" y="2451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656" y="2451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765" y="2671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804" y="2671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1.9%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2967" y="2892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1910" y="3112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949" y="3112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841" y="333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1878" y="3553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1917" y="355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0.9%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1792" y="3774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1832" y="3774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1.6%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1315" y="4013"/>
              <a:ext cx="1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239" y="4013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3151" y="4013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917" y="1341"/>
              <a:ext cx="3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Overall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61"/>
            <p:cNvSpPr>
              <a:spLocks noChangeArrowheads="1"/>
            </p:cNvSpPr>
            <p:nvPr/>
          </p:nvSpPr>
          <p:spPr bwMode="auto">
            <a:xfrm>
              <a:off x="909" y="1562"/>
              <a:ext cx="3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Female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" name="Rectangle 62"/>
            <p:cNvSpPr>
              <a:spLocks noChangeArrowheads="1"/>
            </p:cNvSpPr>
            <p:nvPr/>
          </p:nvSpPr>
          <p:spPr bwMode="auto">
            <a:xfrm>
              <a:off x="1024" y="1782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" name="Rectangle 63"/>
            <p:cNvSpPr>
              <a:spLocks noChangeArrowheads="1"/>
            </p:cNvSpPr>
            <p:nvPr/>
          </p:nvSpPr>
          <p:spPr bwMode="auto">
            <a:xfrm>
              <a:off x="810" y="2008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&lt;65 years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64"/>
            <p:cNvSpPr>
              <a:spLocks noChangeArrowheads="1"/>
            </p:cNvSpPr>
            <p:nvPr/>
          </p:nvSpPr>
          <p:spPr bwMode="auto">
            <a:xfrm>
              <a:off x="609" y="2211"/>
              <a:ext cx="72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65 – 79 years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65"/>
            <p:cNvSpPr>
              <a:spLocks noChangeArrowheads="1"/>
            </p:cNvSpPr>
            <p:nvPr/>
          </p:nvSpPr>
          <p:spPr bwMode="auto">
            <a:xfrm>
              <a:off x="805" y="2430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80+ years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66"/>
            <p:cNvSpPr>
              <a:spLocks noChangeArrowheads="1"/>
            </p:cNvSpPr>
            <p:nvPr/>
          </p:nvSpPr>
          <p:spPr bwMode="auto">
            <a:xfrm>
              <a:off x="292" y="2664"/>
              <a:ext cx="10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Non-Hispanic Black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67"/>
            <p:cNvSpPr>
              <a:spLocks noChangeArrowheads="1"/>
            </p:cNvSpPr>
            <p:nvPr/>
          </p:nvSpPr>
          <p:spPr bwMode="auto">
            <a:xfrm>
              <a:off x="850" y="2885"/>
              <a:ext cx="4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Hispanic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68"/>
            <p:cNvSpPr>
              <a:spLocks noChangeArrowheads="1"/>
            </p:cNvSpPr>
            <p:nvPr/>
          </p:nvSpPr>
          <p:spPr bwMode="auto">
            <a:xfrm>
              <a:off x="270" y="3105"/>
              <a:ext cx="102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Non-Hispanic white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69"/>
            <p:cNvSpPr>
              <a:spLocks noChangeArrowheads="1"/>
            </p:cNvSpPr>
            <p:nvPr/>
          </p:nvSpPr>
          <p:spPr bwMode="auto">
            <a:xfrm>
              <a:off x="855" y="3326"/>
              <a:ext cx="4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&lt; 12 yrs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70"/>
            <p:cNvSpPr>
              <a:spLocks noChangeArrowheads="1"/>
            </p:cNvSpPr>
            <p:nvPr/>
          </p:nvSpPr>
          <p:spPr bwMode="auto">
            <a:xfrm>
              <a:off x="339" y="3546"/>
              <a:ext cx="9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HS / Some College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71"/>
            <p:cNvSpPr>
              <a:spLocks noChangeArrowheads="1"/>
            </p:cNvSpPr>
            <p:nvPr/>
          </p:nvSpPr>
          <p:spPr bwMode="auto">
            <a:xfrm>
              <a:off x="906" y="3767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College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Rectangle 72"/>
            <p:cNvSpPr>
              <a:spLocks noChangeArrowheads="1"/>
            </p:cNvSpPr>
            <p:nvPr/>
          </p:nvSpPr>
          <p:spPr bwMode="auto">
            <a:xfrm>
              <a:off x="4075" y="2004"/>
              <a:ext cx="339" cy="1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Rectangle 73"/>
            <p:cNvSpPr>
              <a:spLocks noChangeArrowheads="1"/>
            </p:cNvSpPr>
            <p:nvPr/>
          </p:nvSpPr>
          <p:spPr bwMode="auto">
            <a:xfrm>
              <a:off x="3688" y="2658"/>
              <a:ext cx="726" cy="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Rectangle 74"/>
            <p:cNvSpPr>
              <a:spLocks noChangeArrowheads="1"/>
            </p:cNvSpPr>
            <p:nvPr/>
          </p:nvSpPr>
          <p:spPr bwMode="auto">
            <a:xfrm>
              <a:off x="3771" y="2877"/>
              <a:ext cx="643" cy="1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Rectangle 75"/>
            <p:cNvSpPr>
              <a:spLocks noChangeArrowheads="1"/>
            </p:cNvSpPr>
            <p:nvPr/>
          </p:nvSpPr>
          <p:spPr bwMode="auto">
            <a:xfrm>
              <a:off x="3822" y="3314"/>
              <a:ext cx="592" cy="1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76"/>
            <p:cNvSpPr>
              <a:spLocks noEditPoints="1"/>
            </p:cNvSpPr>
            <p:nvPr/>
          </p:nvSpPr>
          <p:spPr bwMode="auto">
            <a:xfrm>
              <a:off x="4409" y="1567"/>
              <a:ext cx="358" cy="2358"/>
            </a:xfrm>
            <a:custGeom>
              <a:avLst/>
              <a:gdLst>
                <a:gd name="T0" fmla="*/ 0 w 358"/>
                <a:gd name="T1" fmla="*/ 0 h 2358"/>
                <a:gd name="T2" fmla="*/ 5 w 358"/>
                <a:gd name="T3" fmla="*/ 0 h 2358"/>
                <a:gd name="T4" fmla="*/ 5 w 358"/>
                <a:gd name="T5" fmla="*/ 175 h 2358"/>
                <a:gd name="T6" fmla="*/ 0 w 358"/>
                <a:gd name="T7" fmla="*/ 175 h 2358"/>
                <a:gd name="T8" fmla="*/ 0 w 358"/>
                <a:gd name="T9" fmla="*/ 0 h 2358"/>
                <a:gd name="T10" fmla="*/ 5 w 358"/>
                <a:gd name="T11" fmla="*/ 219 h 2358"/>
                <a:gd name="T12" fmla="*/ 39 w 358"/>
                <a:gd name="T13" fmla="*/ 219 h 2358"/>
                <a:gd name="T14" fmla="*/ 39 w 358"/>
                <a:gd name="T15" fmla="*/ 393 h 2358"/>
                <a:gd name="T16" fmla="*/ 5 w 358"/>
                <a:gd name="T17" fmla="*/ 393 h 2358"/>
                <a:gd name="T18" fmla="*/ 5 w 358"/>
                <a:gd name="T19" fmla="*/ 219 h 2358"/>
                <a:gd name="T20" fmla="*/ 5 w 358"/>
                <a:gd name="T21" fmla="*/ 655 h 2358"/>
                <a:gd name="T22" fmla="*/ 248 w 358"/>
                <a:gd name="T23" fmla="*/ 655 h 2358"/>
                <a:gd name="T24" fmla="*/ 248 w 358"/>
                <a:gd name="T25" fmla="*/ 829 h 2358"/>
                <a:gd name="T26" fmla="*/ 5 w 358"/>
                <a:gd name="T27" fmla="*/ 829 h 2358"/>
                <a:gd name="T28" fmla="*/ 5 w 358"/>
                <a:gd name="T29" fmla="*/ 655 h 2358"/>
                <a:gd name="T30" fmla="*/ 5 w 358"/>
                <a:gd name="T31" fmla="*/ 874 h 2358"/>
                <a:gd name="T32" fmla="*/ 219 w 358"/>
                <a:gd name="T33" fmla="*/ 874 h 2358"/>
                <a:gd name="T34" fmla="*/ 219 w 358"/>
                <a:gd name="T35" fmla="*/ 1048 h 2358"/>
                <a:gd name="T36" fmla="*/ 5 w 358"/>
                <a:gd name="T37" fmla="*/ 1048 h 2358"/>
                <a:gd name="T38" fmla="*/ 5 w 358"/>
                <a:gd name="T39" fmla="*/ 874 h 2358"/>
                <a:gd name="T40" fmla="*/ 5 w 358"/>
                <a:gd name="T41" fmla="*/ 1528 h 2358"/>
                <a:gd name="T42" fmla="*/ 358 w 358"/>
                <a:gd name="T43" fmla="*/ 1528 h 2358"/>
                <a:gd name="T44" fmla="*/ 358 w 358"/>
                <a:gd name="T45" fmla="*/ 1703 h 2358"/>
                <a:gd name="T46" fmla="*/ 5 w 358"/>
                <a:gd name="T47" fmla="*/ 1703 h 2358"/>
                <a:gd name="T48" fmla="*/ 5 w 358"/>
                <a:gd name="T49" fmla="*/ 1528 h 2358"/>
                <a:gd name="T50" fmla="*/ 5 w 358"/>
                <a:gd name="T51" fmla="*/ 1965 h 2358"/>
                <a:gd name="T52" fmla="*/ 117 w 358"/>
                <a:gd name="T53" fmla="*/ 1965 h 2358"/>
                <a:gd name="T54" fmla="*/ 117 w 358"/>
                <a:gd name="T55" fmla="*/ 2140 h 2358"/>
                <a:gd name="T56" fmla="*/ 5 w 358"/>
                <a:gd name="T57" fmla="*/ 2140 h 2358"/>
                <a:gd name="T58" fmla="*/ 5 w 358"/>
                <a:gd name="T59" fmla="*/ 1965 h 2358"/>
                <a:gd name="T60" fmla="*/ 5 w 358"/>
                <a:gd name="T61" fmla="*/ 2183 h 2358"/>
                <a:gd name="T62" fmla="*/ 274 w 358"/>
                <a:gd name="T63" fmla="*/ 2183 h 2358"/>
                <a:gd name="T64" fmla="*/ 274 w 358"/>
                <a:gd name="T65" fmla="*/ 2358 h 2358"/>
                <a:gd name="T66" fmla="*/ 5 w 358"/>
                <a:gd name="T67" fmla="*/ 2358 h 2358"/>
                <a:gd name="T68" fmla="*/ 5 w 358"/>
                <a:gd name="T69" fmla="*/ 2183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358">
                  <a:moveTo>
                    <a:pt x="0" y="0"/>
                  </a:moveTo>
                  <a:lnTo>
                    <a:pt x="5" y="0"/>
                  </a:lnTo>
                  <a:lnTo>
                    <a:pt x="5" y="175"/>
                  </a:lnTo>
                  <a:lnTo>
                    <a:pt x="0" y="175"/>
                  </a:lnTo>
                  <a:lnTo>
                    <a:pt x="0" y="0"/>
                  </a:lnTo>
                  <a:close/>
                  <a:moveTo>
                    <a:pt x="5" y="219"/>
                  </a:moveTo>
                  <a:lnTo>
                    <a:pt x="39" y="219"/>
                  </a:lnTo>
                  <a:lnTo>
                    <a:pt x="39" y="393"/>
                  </a:lnTo>
                  <a:lnTo>
                    <a:pt x="5" y="393"/>
                  </a:lnTo>
                  <a:lnTo>
                    <a:pt x="5" y="219"/>
                  </a:lnTo>
                  <a:close/>
                  <a:moveTo>
                    <a:pt x="5" y="655"/>
                  </a:moveTo>
                  <a:lnTo>
                    <a:pt x="248" y="655"/>
                  </a:lnTo>
                  <a:lnTo>
                    <a:pt x="248" y="829"/>
                  </a:lnTo>
                  <a:lnTo>
                    <a:pt x="5" y="829"/>
                  </a:lnTo>
                  <a:lnTo>
                    <a:pt x="5" y="655"/>
                  </a:lnTo>
                  <a:close/>
                  <a:moveTo>
                    <a:pt x="5" y="874"/>
                  </a:moveTo>
                  <a:lnTo>
                    <a:pt x="219" y="874"/>
                  </a:lnTo>
                  <a:lnTo>
                    <a:pt x="219" y="1048"/>
                  </a:lnTo>
                  <a:lnTo>
                    <a:pt x="5" y="1048"/>
                  </a:lnTo>
                  <a:lnTo>
                    <a:pt x="5" y="874"/>
                  </a:lnTo>
                  <a:close/>
                  <a:moveTo>
                    <a:pt x="5" y="1528"/>
                  </a:moveTo>
                  <a:lnTo>
                    <a:pt x="358" y="1528"/>
                  </a:lnTo>
                  <a:lnTo>
                    <a:pt x="358" y="1703"/>
                  </a:lnTo>
                  <a:lnTo>
                    <a:pt x="5" y="1703"/>
                  </a:lnTo>
                  <a:lnTo>
                    <a:pt x="5" y="1528"/>
                  </a:lnTo>
                  <a:close/>
                  <a:moveTo>
                    <a:pt x="5" y="1965"/>
                  </a:moveTo>
                  <a:lnTo>
                    <a:pt x="117" y="1965"/>
                  </a:lnTo>
                  <a:lnTo>
                    <a:pt x="117" y="2140"/>
                  </a:lnTo>
                  <a:lnTo>
                    <a:pt x="5" y="2140"/>
                  </a:lnTo>
                  <a:lnTo>
                    <a:pt x="5" y="1965"/>
                  </a:lnTo>
                  <a:close/>
                  <a:moveTo>
                    <a:pt x="5" y="2183"/>
                  </a:moveTo>
                  <a:lnTo>
                    <a:pt x="274" y="2183"/>
                  </a:lnTo>
                  <a:lnTo>
                    <a:pt x="274" y="2358"/>
                  </a:lnTo>
                  <a:lnTo>
                    <a:pt x="5" y="2358"/>
                  </a:lnTo>
                  <a:lnTo>
                    <a:pt x="5" y="21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Rectangle 77"/>
            <p:cNvSpPr>
              <a:spLocks noChangeArrowheads="1"/>
            </p:cNvSpPr>
            <p:nvPr/>
          </p:nvSpPr>
          <p:spPr bwMode="auto">
            <a:xfrm>
              <a:off x="3488" y="3944"/>
              <a:ext cx="1854" cy="6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Freeform 78"/>
            <p:cNvSpPr>
              <a:spLocks noEditPoints="1"/>
            </p:cNvSpPr>
            <p:nvPr/>
          </p:nvSpPr>
          <p:spPr bwMode="auto">
            <a:xfrm>
              <a:off x="3485" y="3947"/>
              <a:ext cx="1859" cy="26"/>
            </a:xfrm>
            <a:custGeom>
              <a:avLst/>
              <a:gdLst>
                <a:gd name="T0" fmla="*/ 6 w 1859"/>
                <a:gd name="T1" fmla="*/ 0 h 26"/>
                <a:gd name="T2" fmla="*/ 6 w 1859"/>
                <a:gd name="T3" fmla="*/ 26 h 26"/>
                <a:gd name="T4" fmla="*/ 0 w 1859"/>
                <a:gd name="T5" fmla="*/ 26 h 26"/>
                <a:gd name="T6" fmla="*/ 0 w 1859"/>
                <a:gd name="T7" fmla="*/ 0 h 26"/>
                <a:gd name="T8" fmla="*/ 6 w 1859"/>
                <a:gd name="T9" fmla="*/ 0 h 26"/>
                <a:gd name="T10" fmla="*/ 932 w 1859"/>
                <a:gd name="T11" fmla="*/ 0 h 26"/>
                <a:gd name="T12" fmla="*/ 932 w 1859"/>
                <a:gd name="T13" fmla="*/ 26 h 26"/>
                <a:gd name="T14" fmla="*/ 926 w 1859"/>
                <a:gd name="T15" fmla="*/ 26 h 26"/>
                <a:gd name="T16" fmla="*/ 926 w 1859"/>
                <a:gd name="T17" fmla="*/ 0 h 26"/>
                <a:gd name="T18" fmla="*/ 932 w 1859"/>
                <a:gd name="T19" fmla="*/ 0 h 26"/>
                <a:gd name="T20" fmla="*/ 1859 w 1859"/>
                <a:gd name="T21" fmla="*/ 0 h 26"/>
                <a:gd name="T22" fmla="*/ 1859 w 1859"/>
                <a:gd name="T23" fmla="*/ 26 h 26"/>
                <a:gd name="T24" fmla="*/ 1854 w 1859"/>
                <a:gd name="T25" fmla="*/ 26 h 26"/>
                <a:gd name="T26" fmla="*/ 1854 w 1859"/>
                <a:gd name="T27" fmla="*/ 0 h 26"/>
                <a:gd name="T28" fmla="*/ 1859 w 1859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9" h="26">
                  <a:moveTo>
                    <a:pt x="6" y="0"/>
                  </a:moveTo>
                  <a:lnTo>
                    <a:pt x="6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932" y="0"/>
                  </a:moveTo>
                  <a:lnTo>
                    <a:pt x="932" y="26"/>
                  </a:lnTo>
                  <a:lnTo>
                    <a:pt x="926" y="26"/>
                  </a:lnTo>
                  <a:lnTo>
                    <a:pt x="926" y="0"/>
                  </a:lnTo>
                  <a:lnTo>
                    <a:pt x="932" y="0"/>
                  </a:lnTo>
                  <a:close/>
                  <a:moveTo>
                    <a:pt x="1859" y="0"/>
                  </a:moveTo>
                  <a:lnTo>
                    <a:pt x="1859" y="26"/>
                  </a:lnTo>
                  <a:lnTo>
                    <a:pt x="1854" y="26"/>
                  </a:lnTo>
                  <a:lnTo>
                    <a:pt x="1854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Rectangle 79"/>
            <p:cNvSpPr>
              <a:spLocks noChangeArrowheads="1"/>
            </p:cNvSpPr>
            <p:nvPr/>
          </p:nvSpPr>
          <p:spPr bwMode="auto">
            <a:xfrm>
              <a:off x="4464" y="1358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80"/>
            <p:cNvSpPr>
              <a:spLocks noChangeArrowheads="1"/>
            </p:cNvSpPr>
            <p:nvPr/>
          </p:nvSpPr>
          <p:spPr bwMode="auto">
            <a:xfrm>
              <a:off x="4069" y="1577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Rectangle 81"/>
            <p:cNvSpPr>
              <a:spLocks noChangeArrowheads="1"/>
            </p:cNvSpPr>
            <p:nvPr/>
          </p:nvSpPr>
          <p:spPr bwMode="auto">
            <a:xfrm>
              <a:off x="4108" y="1577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82"/>
            <p:cNvSpPr>
              <a:spLocks noChangeArrowheads="1"/>
            </p:cNvSpPr>
            <p:nvPr/>
          </p:nvSpPr>
          <p:spPr bwMode="auto">
            <a:xfrm>
              <a:off x="4497" y="1795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Rectangle 83"/>
            <p:cNvSpPr>
              <a:spLocks noChangeArrowheads="1"/>
            </p:cNvSpPr>
            <p:nvPr/>
          </p:nvSpPr>
          <p:spPr bwMode="auto">
            <a:xfrm>
              <a:off x="3735" y="2013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Rectangle 84"/>
            <p:cNvSpPr>
              <a:spLocks noChangeArrowheads="1"/>
            </p:cNvSpPr>
            <p:nvPr/>
          </p:nvSpPr>
          <p:spPr bwMode="auto">
            <a:xfrm>
              <a:off x="3774" y="201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2.9%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85"/>
            <p:cNvSpPr>
              <a:spLocks noChangeArrowheads="1"/>
            </p:cNvSpPr>
            <p:nvPr/>
          </p:nvSpPr>
          <p:spPr bwMode="auto">
            <a:xfrm>
              <a:off x="4706" y="2232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Rectangle 86"/>
            <p:cNvSpPr>
              <a:spLocks noChangeArrowheads="1"/>
            </p:cNvSpPr>
            <p:nvPr/>
          </p:nvSpPr>
          <p:spPr bwMode="auto">
            <a:xfrm>
              <a:off x="4677" y="2450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1.8%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Rectangle 87"/>
            <p:cNvSpPr>
              <a:spLocks noChangeArrowheads="1"/>
            </p:cNvSpPr>
            <p:nvPr/>
          </p:nvSpPr>
          <p:spPr bwMode="auto">
            <a:xfrm>
              <a:off x="3349" y="2668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88"/>
            <p:cNvSpPr>
              <a:spLocks noChangeArrowheads="1"/>
            </p:cNvSpPr>
            <p:nvPr/>
          </p:nvSpPr>
          <p:spPr bwMode="auto">
            <a:xfrm>
              <a:off x="3388" y="2668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Rectangle 89"/>
            <p:cNvSpPr>
              <a:spLocks noChangeArrowheads="1"/>
            </p:cNvSpPr>
            <p:nvPr/>
          </p:nvSpPr>
          <p:spPr bwMode="auto">
            <a:xfrm>
              <a:off x="3432" y="2887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Rectangle 90"/>
            <p:cNvSpPr>
              <a:spLocks noChangeArrowheads="1"/>
            </p:cNvSpPr>
            <p:nvPr/>
          </p:nvSpPr>
          <p:spPr bwMode="auto">
            <a:xfrm>
              <a:off x="3472" y="2887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91"/>
            <p:cNvSpPr>
              <a:spLocks noChangeArrowheads="1"/>
            </p:cNvSpPr>
            <p:nvPr/>
          </p:nvSpPr>
          <p:spPr bwMode="auto">
            <a:xfrm>
              <a:off x="4816" y="3105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Rectangle 92"/>
            <p:cNvSpPr>
              <a:spLocks noChangeArrowheads="1"/>
            </p:cNvSpPr>
            <p:nvPr/>
          </p:nvSpPr>
          <p:spPr bwMode="auto">
            <a:xfrm>
              <a:off x="3482" y="3323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Rectangle 93"/>
            <p:cNvSpPr>
              <a:spLocks noChangeArrowheads="1"/>
            </p:cNvSpPr>
            <p:nvPr/>
          </p:nvSpPr>
          <p:spPr bwMode="auto">
            <a:xfrm>
              <a:off x="3522" y="332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94"/>
            <p:cNvSpPr>
              <a:spLocks noChangeArrowheads="1"/>
            </p:cNvSpPr>
            <p:nvPr/>
          </p:nvSpPr>
          <p:spPr bwMode="auto">
            <a:xfrm>
              <a:off x="4575" y="3542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95"/>
            <p:cNvSpPr>
              <a:spLocks noChangeArrowheads="1"/>
            </p:cNvSpPr>
            <p:nvPr/>
          </p:nvSpPr>
          <p:spPr bwMode="auto">
            <a:xfrm>
              <a:off x="4732" y="3760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96"/>
            <p:cNvSpPr>
              <a:spLocks noChangeArrowheads="1"/>
            </p:cNvSpPr>
            <p:nvPr/>
          </p:nvSpPr>
          <p:spPr bwMode="auto">
            <a:xfrm>
              <a:off x="3397" y="3998"/>
              <a:ext cx="1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97"/>
            <p:cNvSpPr>
              <a:spLocks noChangeArrowheads="1"/>
            </p:cNvSpPr>
            <p:nvPr/>
          </p:nvSpPr>
          <p:spPr bwMode="auto">
            <a:xfrm>
              <a:off x="4336" y="3998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98"/>
            <p:cNvSpPr>
              <a:spLocks noChangeArrowheads="1"/>
            </p:cNvSpPr>
            <p:nvPr/>
          </p:nvSpPr>
          <p:spPr bwMode="auto">
            <a:xfrm>
              <a:off x="5263" y="3998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99"/>
            <p:cNvSpPr>
              <a:spLocks noChangeArrowheads="1"/>
            </p:cNvSpPr>
            <p:nvPr/>
          </p:nvSpPr>
          <p:spPr bwMode="auto">
            <a:xfrm>
              <a:off x="2930" y="199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100"/>
            <p:cNvSpPr>
              <a:spLocks noChangeArrowheads="1"/>
            </p:cNvSpPr>
            <p:nvPr/>
          </p:nvSpPr>
          <p:spPr bwMode="auto">
            <a:xfrm>
              <a:off x="1933" y="240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101"/>
            <p:cNvSpPr>
              <a:spLocks noChangeArrowheads="1"/>
            </p:cNvSpPr>
            <p:nvPr/>
          </p:nvSpPr>
          <p:spPr bwMode="auto">
            <a:xfrm>
              <a:off x="3201" y="286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102"/>
            <p:cNvSpPr>
              <a:spLocks noChangeArrowheads="1"/>
            </p:cNvSpPr>
            <p:nvPr/>
          </p:nvSpPr>
          <p:spPr bwMode="auto">
            <a:xfrm>
              <a:off x="3119" y="329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103"/>
            <p:cNvSpPr>
              <a:spLocks noChangeArrowheads="1"/>
            </p:cNvSpPr>
            <p:nvPr/>
          </p:nvSpPr>
          <p:spPr bwMode="auto">
            <a:xfrm>
              <a:off x="2088" y="373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104"/>
            <p:cNvSpPr>
              <a:spLocks noChangeArrowheads="1"/>
            </p:cNvSpPr>
            <p:nvPr/>
          </p:nvSpPr>
          <p:spPr bwMode="auto">
            <a:xfrm>
              <a:off x="4037" y="1960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105"/>
            <p:cNvSpPr>
              <a:spLocks noChangeArrowheads="1"/>
            </p:cNvSpPr>
            <p:nvPr/>
          </p:nvSpPr>
          <p:spPr bwMode="auto">
            <a:xfrm>
              <a:off x="4965" y="2190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106"/>
            <p:cNvSpPr>
              <a:spLocks noChangeArrowheads="1"/>
            </p:cNvSpPr>
            <p:nvPr/>
          </p:nvSpPr>
          <p:spPr bwMode="auto">
            <a:xfrm>
              <a:off x="3704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107"/>
            <p:cNvSpPr>
              <a:spLocks noChangeArrowheads="1"/>
            </p:cNvSpPr>
            <p:nvPr/>
          </p:nvSpPr>
          <p:spPr bwMode="auto">
            <a:xfrm>
              <a:off x="3759" y="283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108"/>
            <p:cNvSpPr>
              <a:spLocks noChangeArrowheads="1"/>
            </p:cNvSpPr>
            <p:nvPr/>
          </p:nvSpPr>
          <p:spPr bwMode="auto">
            <a:xfrm>
              <a:off x="3822" y="3314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109"/>
            <p:cNvSpPr>
              <a:spLocks noChangeArrowheads="1"/>
            </p:cNvSpPr>
            <p:nvPr/>
          </p:nvSpPr>
          <p:spPr bwMode="auto">
            <a:xfrm>
              <a:off x="5058" y="306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110"/>
            <p:cNvSpPr>
              <a:spLocks noChangeArrowheads="1"/>
            </p:cNvSpPr>
            <p:nvPr/>
          </p:nvSpPr>
          <p:spPr bwMode="auto">
            <a:xfrm>
              <a:off x="5018" y="3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111"/>
            <p:cNvSpPr>
              <a:spLocks noChangeArrowheads="1"/>
            </p:cNvSpPr>
            <p:nvPr/>
          </p:nvSpPr>
          <p:spPr bwMode="auto">
            <a:xfrm>
              <a:off x="2065" y="264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6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9633" y="1060182"/>
            <a:ext cx="311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Consent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(% consented, sub - overall (among eligible))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5261" y="1021794"/>
            <a:ext cx="350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Complete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(% completed, sub - overall (among consenters))</a:t>
            </a:r>
          </a:p>
        </p:txBody>
      </p:sp>
      <p:sp>
        <p:nvSpPr>
          <p:cNvPr id="10" name="Shape 156"/>
          <p:cNvSpPr txBox="1"/>
          <p:nvPr/>
        </p:nvSpPr>
        <p:spPr>
          <a:xfrm>
            <a:off x="-8020" y="6545170"/>
            <a:ext cx="3729789" cy="3696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400" i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* Statistically significant at 95% confidence level.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8113" y="1247783"/>
            <a:ext cx="8923337" cy="5280025"/>
            <a:chOff x="65" y="969"/>
            <a:chExt cx="5621" cy="332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" y="975"/>
              <a:ext cx="5621" cy="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9" y="1200"/>
              <a:ext cx="5614" cy="2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85" y="1420"/>
              <a:ext cx="4854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9" y="1641"/>
              <a:ext cx="5170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9" y="1862"/>
              <a:ext cx="5614" cy="4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9" y="2304"/>
              <a:ext cx="5614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9" y="2525"/>
              <a:ext cx="5170" cy="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9" y="3187"/>
              <a:ext cx="5614" cy="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9" y="4070"/>
              <a:ext cx="5170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438" y="969"/>
              <a:ext cx="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324" y="1085"/>
              <a:ext cx="3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(eligible)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5308" y="1242"/>
              <a:ext cx="3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11,417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337" y="1463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4,605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337" y="1684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6,812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337" y="1904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7,472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5337" y="2125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3,945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337" y="2346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4,323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5337" y="2567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2,195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379" y="2788"/>
              <a:ext cx="17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692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337" y="3008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1,718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337" y="3229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2,493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337" y="3450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1,589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337" y="3671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4,836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5337" y="3892"/>
              <a:ext cx="2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2,479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912" y="1442"/>
              <a:ext cx="317" cy="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876" y="2107"/>
              <a:ext cx="353" cy="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943" y="2329"/>
              <a:ext cx="286" cy="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664" y="3439"/>
              <a:ext cx="565" cy="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229" y="3661"/>
              <a:ext cx="53" cy="1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229" y="1664"/>
              <a:ext cx="274" cy="2397"/>
            </a:xfrm>
            <a:custGeom>
              <a:avLst/>
              <a:gdLst>
                <a:gd name="T0" fmla="*/ 0 w 274"/>
                <a:gd name="T1" fmla="*/ 0 h 2397"/>
                <a:gd name="T2" fmla="*/ 227 w 274"/>
                <a:gd name="T3" fmla="*/ 0 h 2397"/>
                <a:gd name="T4" fmla="*/ 227 w 274"/>
                <a:gd name="T5" fmla="*/ 177 h 2397"/>
                <a:gd name="T6" fmla="*/ 0 w 274"/>
                <a:gd name="T7" fmla="*/ 177 h 2397"/>
                <a:gd name="T8" fmla="*/ 0 w 274"/>
                <a:gd name="T9" fmla="*/ 0 h 2397"/>
                <a:gd name="T10" fmla="*/ 0 w 274"/>
                <a:gd name="T11" fmla="*/ 222 h 2397"/>
                <a:gd name="T12" fmla="*/ 198 w 274"/>
                <a:gd name="T13" fmla="*/ 222 h 2397"/>
                <a:gd name="T14" fmla="*/ 198 w 274"/>
                <a:gd name="T15" fmla="*/ 399 h 2397"/>
                <a:gd name="T16" fmla="*/ 0 w 274"/>
                <a:gd name="T17" fmla="*/ 399 h 2397"/>
                <a:gd name="T18" fmla="*/ 0 w 274"/>
                <a:gd name="T19" fmla="*/ 222 h 2397"/>
                <a:gd name="T20" fmla="*/ 0 w 274"/>
                <a:gd name="T21" fmla="*/ 888 h 2397"/>
                <a:gd name="T22" fmla="*/ 269 w 274"/>
                <a:gd name="T23" fmla="*/ 888 h 2397"/>
                <a:gd name="T24" fmla="*/ 269 w 274"/>
                <a:gd name="T25" fmla="*/ 1066 h 2397"/>
                <a:gd name="T26" fmla="*/ 0 w 274"/>
                <a:gd name="T27" fmla="*/ 1066 h 2397"/>
                <a:gd name="T28" fmla="*/ 0 w 274"/>
                <a:gd name="T29" fmla="*/ 888 h 2397"/>
                <a:gd name="T30" fmla="*/ 0 w 274"/>
                <a:gd name="T31" fmla="*/ 1110 h 2397"/>
                <a:gd name="T32" fmla="*/ 38 w 274"/>
                <a:gd name="T33" fmla="*/ 1110 h 2397"/>
                <a:gd name="T34" fmla="*/ 38 w 274"/>
                <a:gd name="T35" fmla="*/ 1287 h 2397"/>
                <a:gd name="T36" fmla="*/ 0 w 274"/>
                <a:gd name="T37" fmla="*/ 1287 h 2397"/>
                <a:gd name="T38" fmla="*/ 0 w 274"/>
                <a:gd name="T39" fmla="*/ 1110 h 2397"/>
                <a:gd name="T40" fmla="*/ 0 w 274"/>
                <a:gd name="T41" fmla="*/ 1331 h 2397"/>
                <a:gd name="T42" fmla="*/ 51 w 274"/>
                <a:gd name="T43" fmla="*/ 1331 h 2397"/>
                <a:gd name="T44" fmla="*/ 51 w 274"/>
                <a:gd name="T45" fmla="*/ 1509 h 2397"/>
                <a:gd name="T46" fmla="*/ 0 w 274"/>
                <a:gd name="T47" fmla="*/ 1509 h 2397"/>
                <a:gd name="T48" fmla="*/ 0 w 274"/>
                <a:gd name="T49" fmla="*/ 1331 h 2397"/>
                <a:gd name="T50" fmla="*/ 0 w 274"/>
                <a:gd name="T51" fmla="*/ 1553 h 2397"/>
                <a:gd name="T52" fmla="*/ 24 w 274"/>
                <a:gd name="T53" fmla="*/ 1553 h 2397"/>
                <a:gd name="T54" fmla="*/ 24 w 274"/>
                <a:gd name="T55" fmla="*/ 1731 h 2397"/>
                <a:gd name="T56" fmla="*/ 0 w 274"/>
                <a:gd name="T57" fmla="*/ 1731 h 2397"/>
                <a:gd name="T58" fmla="*/ 0 w 274"/>
                <a:gd name="T59" fmla="*/ 1553 h 2397"/>
                <a:gd name="T60" fmla="*/ 0 w 274"/>
                <a:gd name="T61" fmla="*/ 2220 h 2397"/>
                <a:gd name="T62" fmla="*/ 274 w 274"/>
                <a:gd name="T63" fmla="*/ 2220 h 2397"/>
                <a:gd name="T64" fmla="*/ 274 w 274"/>
                <a:gd name="T65" fmla="*/ 2397 h 2397"/>
                <a:gd name="T66" fmla="*/ 0 w 274"/>
                <a:gd name="T67" fmla="*/ 2397 h 2397"/>
                <a:gd name="T68" fmla="*/ 0 w 274"/>
                <a:gd name="T69" fmla="*/ 2220 h 2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397">
                  <a:moveTo>
                    <a:pt x="0" y="0"/>
                  </a:moveTo>
                  <a:lnTo>
                    <a:pt x="227" y="0"/>
                  </a:lnTo>
                  <a:lnTo>
                    <a:pt x="227" y="177"/>
                  </a:lnTo>
                  <a:lnTo>
                    <a:pt x="0" y="177"/>
                  </a:lnTo>
                  <a:lnTo>
                    <a:pt x="0" y="0"/>
                  </a:lnTo>
                  <a:close/>
                  <a:moveTo>
                    <a:pt x="0" y="222"/>
                  </a:moveTo>
                  <a:lnTo>
                    <a:pt x="198" y="222"/>
                  </a:lnTo>
                  <a:lnTo>
                    <a:pt x="198" y="399"/>
                  </a:lnTo>
                  <a:lnTo>
                    <a:pt x="0" y="399"/>
                  </a:lnTo>
                  <a:lnTo>
                    <a:pt x="0" y="222"/>
                  </a:lnTo>
                  <a:close/>
                  <a:moveTo>
                    <a:pt x="0" y="888"/>
                  </a:moveTo>
                  <a:lnTo>
                    <a:pt x="269" y="888"/>
                  </a:lnTo>
                  <a:lnTo>
                    <a:pt x="269" y="1066"/>
                  </a:lnTo>
                  <a:lnTo>
                    <a:pt x="0" y="1066"/>
                  </a:lnTo>
                  <a:lnTo>
                    <a:pt x="0" y="888"/>
                  </a:lnTo>
                  <a:close/>
                  <a:moveTo>
                    <a:pt x="0" y="1110"/>
                  </a:moveTo>
                  <a:lnTo>
                    <a:pt x="38" y="1110"/>
                  </a:lnTo>
                  <a:lnTo>
                    <a:pt x="38" y="1287"/>
                  </a:lnTo>
                  <a:lnTo>
                    <a:pt x="0" y="1287"/>
                  </a:lnTo>
                  <a:lnTo>
                    <a:pt x="0" y="1110"/>
                  </a:lnTo>
                  <a:close/>
                  <a:moveTo>
                    <a:pt x="0" y="1331"/>
                  </a:moveTo>
                  <a:lnTo>
                    <a:pt x="51" y="1331"/>
                  </a:lnTo>
                  <a:lnTo>
                    <a:pt x="51" y="1509"/>
                  </a:lnTo>
                  <a:lnTo>
                    <a:pt x="0" y="1509"/>
                  </a:lnTo>
                  <a:lnTo>
                    <a:pt x="0" y="1331"/>
                  </a:lnTo>
                  <a:close/>
                  <a:moveTo>
                    <a:pt x="0" y="1553"/>
                  </a:moveTo>
                  <a:lnTo>
                    <a:pt x="24" y="1553"/>
                  </a:lnTo>
                  <a:lnTo>
                    <a:pt x="24" y="1731"/>
                  </a:lnTo>
                  <a:lnTo>
                    <a:pt x="0" y="1731"/>
                  </a:lnTo>
                  <a:lnTo>
                    <a:pt x="0" y="1553"/>
                  </a:lnTo>
                  <a:close/>
                  <a:moveTo>
                    <a:pt x="0" y="2220"/>
                  </a:moveTo>
                  <a:lnTo>
                    <a:pt x="274" y="2220"/>
                  </a:lnTo>
                  <a:lnTo>
                    <a:pt x="274" y="2397"/>
                  </a:lnTo>
                  <a:lnTo>
                    <a:pt x="0" y="2397"/>
                  </a:lnTo>
                  <a:lnTo>
                    <a:pt x="0" y="22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293" y="4080"/>
              <a:ext cx="1873" cy="6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290" y="4083"/>
              <a:ext cx="1879" cy="25"/>
            </a:xfrm>
            <a:custGeom>
              <a:avLst/>
              <a:gdLst>
                <a:gd name="T0" fmla="*/ 6 w 1879"/>
                <a:gd name="T1" fmla="*/ 0 h 25"/>
                <a:gd name="T2" fmla="*/ 6 w 1879"/>
                <a:gd name="T3" fmla="*/ 25 h 25"/>
                <a:gd name="T4" fmla="*/ 0 w 1879"/>
                <a:gd name="T5" fmla="*/ 25 h 25"/>
                <a:gd name="T6" fmla="*/ 0 w 1879"/>
                <a:gd name="T7" fmla="*/ 0 h 25"/>
                <a:gd name="T8" fmla="*/ 6 w 1879"/>
                <a:gd name="T9" fmla="*/ 0 h 25"/>
                <a:gd name="T10" fmla="*/ 942 w 1879"/>
                <a:gd name="T11" fmla="*/ 0 h 25"/>
                <a:gd name="T12" fmla="*/ 942 w 1879"/>
                <a:gd name="T13" fmla="*/ 25 h 25"/>
                <a:gd name="T14" fmla="*/ 936 w 1879"/>
                <a:gd name="T15" fmla="*/ 25 h 25"/>
                <a:gd name="T16" fmla="*/ 936 w 1879"/>
                <a:gd name="T17" fmla="*/ 0 h 25"/>
                <a:gd name="T18" fmla="*/ 942 w 1879"/>
                <a:gd name="T19" fmla="*/ 0 h 25"/>
                <a:gd name="T20" fmla="*/ 1879 w 1879"/>
                <a:gd name="T21" fmla="*/ 0 h 25"/>
                <a:gd name="T22" fmla="*/ 1879 w 1879"/>
                <a:gd name="T23" fmla="*/ 25 h 25"/>
                <a:gd name="T24" fmla="*/ 1873 w 1879"/>
                <a:gd name="T25" fmla="*/ 25 h 25"/>
                <a:gd name="T26" fmla="*/ 1873 w 1879"/>
                <a:gd name="T27" fmla="*/ 0 h 25"/>
                <a:gd name="T28" fmla="*/ 1879 w 1879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9" h="25">
                  <a:moveTo>
                    <a:pt x="6" y="0"/>
                  </a:move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942" y="0"/>
                  </a:moveTo>
                  <a:lnTo>
                    <a:pt x="942" y="25"/>
                  </a:lnTo>
                  <a:lnTo>
                    <a:pt x="936" y="25"/>
                  </a:lnTo>
                  <a:lnTo>
                    <a:pt x="936" y="0"/>
                  </a:lnTo>
                  <a:lnTo>
                    <a:pt x="942" y="0"/>
                  </a:lnTo>
                  <a:close/>
                  <a:moveTo>
                    <a:pt x="1879" y="0"/>
                  </a:moveTo>
                  <a:lnTo>
                    <a:pt x="1879" y="25"/>
                  </a:lnTo>
                  <a:lnTo>
                    <a:pt x="1873" y="25"/>
                  </a:lnTo>
                  <a:lnTo>
                    <a:pt x="1873" y="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226" y="1198"/>
              <a:ext cx="6" cy="288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2198" y="1195"/>
              <a:ext cx="71" cy="2891"/>
            </a:xfrm>
            <a:custGeom>
              <a:avLst/>
              <a:gdLst>
                <a:gd name="T0" fmla="*/ 62 w 71"/>
                <a:gd name="T1" fmla="*/ 117 h 2891"/>
                <a:gd name="T2" fmla="*/ 0 w 71"/>
                <a:gd name="T3" fmla="*/ 333 h 2891"/>
                <a:gd name="T4" fmla="*/ 0 w 71"/>
                <a:gd name="T5" fmla="*/ 338 h 2891"/>
                <a:gd name="T6" fmla="*/ 62 w 71"/>
                <a:gd name="T7" fmla="*/ 554 h 2891"/>
                <a:gd name="T8" fmla="*/ 0 w 71"/>
                <a:gd name="T9" fmla="*/ 554 h 2891"/>
                <a:gd name="T10" fmla="*/ 62 w 71"/>
                <a:gd name="T11" fmla="*/ 783 h 2891"/>
                <a:gd name="T12" fmla="*/ 0 w 71"/>
                <a:gd name="T13" fmla="*/ 999 h 2891"/>
                <a:gd name="T14" fmla="*/ 0 w 71"/>
                <a:gd name="T15" fmla="*/ 1005 h 2891"/>
                <a:gd name="T16" fmla="*/ 62 w 71"/>
                <a:gd name="T17" fmla="*/ 1221 h 2891"/>
                <a:gd name="T18" fmla="*/ 0 w 71"/>
                <a:gd name="T19" fmla="*/ 1221 h 2891"/>
                <a:gd name="T20" fmla="*/ 62 w 71"/>
                <a:gd name="T21" fmla="*/ 1448 h 2891"/>
                <a:gd name="T22" fmla="*/ 0 w 71"/>
                <a:gd name="T23" fmla="*/ 1664 h 2891"/>
                <a:gd name="T24" fmla="*/ 0 w 71"/>
                <a:gd name="T25" fmla="*/ 1670 h 2891"/>
                <a:gd name="T26" fmla="*/ 62 w 71"/>
                <a:gd name="T27" fmla="*/ 1886 h 2891"/>
                <a:gd name="T28" fmla="*/ 0 w 71"/>
                <a:gd name="T29" fmla="*/ 1886 h 2891"/>
                <a:gd name="T30" fmla="*/ 62 w 71"/>
                <a:gd name="T31" fmla="*/ 2114 h 2891"/>
                <a:gd name="T32" fmla="*/ 0 w 71"/>
                <a:gd name="T33" fmla="*/ 2330 h 2891"/>
                <a:gd name="T34" fmla="*/ 0 w 71"/>
                <a:gd name="T35" fmla="*/ 2336 h 2891"/>
                <a:gd name="T36" fmla="*/ 62 w 71"/>
                <a:gd name="T37" fmla="*/ 2552 h 2891"/>
                <a:gd name="T38" fmla="*/ 0 w 71"/>
                <a:gd name="T39" fmla="*/ 2552 h 2891"/>
                <a:gd name="T40" fmla="*/ 62 w 71"/>
                <a:gd name="T41" fmla="*/ 2780 h 2891"/>
                <a:gd name="T42" fmla="*/ 0 w 71"/>
                <a:gd name="T43" fmla="*/ 2885 h 2891"/>
                <a:gd name="T44" fmla="*/ 0 w 71"/>
                <a:gd name="T45" fmla="*/ 2891 h 2891"/>
                <a:gd name="T46" fmla="*/ 71 w 71"/>
                <a:gd name="T47" fmla="*/ 0 h 2891"/>
                <a:gd name="T48" fmla="*/ 31 w 71"/>
                <a:gd name="T49" fmla="*/ 0 h 2891"/>
                <a:gd name="T50" fmla="*/ 71 w 71"/>
                <a:gd name="T51" fmla="*/ 228 h 2891"/>
                <a:gd name="T52" fmla="*/ 31 w 71"/>
                <a:gd name="T53" fmla="*/ 444 h 2891"/>
                <a:gd name="T54" fmla="*/ 31 w 71"/>
                <a:gd name="T55" fmla="*/ 450 h 2891"/>
                <a:gd name="T56" fmla="*/ 71 w 71"/>
                <a:gd name="T57" fmla="*/ 666 h 2891"/>
                <a:gd name="T58" fmla="*/ 31 w 71"/>
                <a:gd name="T59" fmla="*/ 666 h 2891"/>
                <a:gd name="T60" fmla="*/ 71 w 71"/>
                <a:gd name="T61" fmla="*/ 893 h 2891"/>
                <a:gd name="T62" fmla="*/ 31 w 71"/>
                <a:gd name="T63" fmla="*/ 1109 h 2891"/>
                <a:gd name="T64" fmla="*/ 31 w 71"/>
                <a:gd name="T65" fmla="*/ 1115 h 2891"/>
                <a:gd name="T66" fmla="*/ 71 w 71"/>
                <a:gd name="T67" fmla="*/ 1332 h 2891"/>
                <a:gd name="T68" fmla="*/ 31 w 71"/>
                <a:gd name="T69" fmla="*/ 1332 h 2891"/>
                <a:gd name="T70" fmla="*/ 71 w 71"/>
                <a:gd name="T71" fmla="*/ 1560 h 2891"/>
                <a:gd name="T72" fmla="*/ 31 w 71"/>
                <a:gd name="T73" fmla="*/ 1776 h 2891"/>
                <a:gd name="T74" fmla="*/ 31 w 71"/>
                <a:gd name="T75" fmla="*/ 1781 h 2891"/>
                <a:gd name="T76" fmla="*/ 71 w 71"/>
                <a:gd name="T77" fmla="*/ 1997 h 2891"/>
                <a:gd name="T78" fmla="*/ 31 w 71"/>
                <a:gd name="T79" fmla="*/ 1997 h 2891"/>
                <a:gd name="T80" fmla="*/ 71 w 71"/>
                <a:gd name="T81" fmla="*/ 2225 h 2891"/>
                <a:gd name="T82" fmla="*/ 31 w 71"/>
                <a:gd name="T83" fmla="*/ 2441 h 2891"/>
                <a:gd name="T84" fmla="*/ 31 w 71"/>
                <a:gd name="T85" fmla="*/ 2447 h 2891"/>
                <a:gd name="T86" fmla="*/ 71 w 71"/>
                <a:gd name="T87" fmla="*/ 2663 h 2891"/>
                <a:gd name="T88" fmla="*/ 31 w 71"/>
                <a:gd name="T89" fmla="*/ 2663 h 2891"/>
                <a:gd name="T90" fmla="*/ 71 w 71"/>
                <a:gd name="T91" fmla="*/ 2891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2891">
                  <a:moveTo>
                    <a:pt x="0" y="111"/>
                  </a:moveTo>
                  <a:lnTo>
                    <a:pt x="62" y="111"/>
                  </a:lnTo>
                  <a:lnTo>
                    <a:pt x="62" y="117"/>
                  </a:lnTo>
                  <a:lnTo>
                    <a:pt x="0" y="117"/>
                  </a:lnTo>
                  <a:lnTo>
                    <a:pt x="0" y="111"/>
                  </a:lnTo>
                  <a:close/>
                  <a:moveTo>
                    <a:pt x="0" y="333"/>
                  </a:moveTo>
                  <a:lnTo>
                    <a:pt x="62" y="333"/>
                  </a:lnTo>
                  <a:lnTo>
                    <a:pt x="62" y="338"/>
                  </a:lnTo>
                  <a:lnTo>
                    <a:pt x="0" y="338"/>
                  </a:lnTo>
                  <a:lnTo>
                    <a:pt x="0" y="333"/>
                  </a:lnTo>
                  <a:close/>
                  <a:moveTo>
                    <a:pt x="0" y="554"/>
                  </a:moveTo>
                  <a:lnTo>
                    <a:pt x="62" y="554"/>
                  </a:lnTo>
                  <a:lnTo>
                    <a:pt x="62" y="560"/>
                  </a:lnTo>
                  <a:lnTo>
                    <a:pt x="0" y="560"/>
                  </a:lnTo>
                  <a:lnTo>
                    <a:pt x="0" y="554"/>
                  </a:lnTo>
                  <a:close/>
                  <a:moveTo>
                    <a:pt x="0" y="777"/>
                  </a:moveTo>
                  <a:lnTo>
                    <a:pt x="62" y="777"/>
                  </a:lnTo>
                  <a:lnTo>
                    <a:pt x="62" y="783"/>
                  </a:lnTo>
                  <a:lnTo>
                    <a:pt x="0" y="783"/>
                  </a:lnTo>
                  <a:lnTo>
                    <a:pt x="0" y="777"/>
                  </a:lnTo>
                  <a:close/>
                  <a:moveTo>
                    <a:pt x="0" y="999"/>
                  </a:moveTo>
                  <a:lnTo>
                    <a:pt x="62" y="999"/>
                  </a:lnTo>
                  <a:lnTo>
                    <a:pt x="62" y="1005"/>
                  </a:lnTo>
                  <a:lnTo>
                    <a:pt x="0" y="1005"/>
                  </a:lnTo>
                  <a:lnTo>
                    <a:pt x="0" y="999"/>
                  </a:lnTo>
                  <a:close/>
                  <a:moveTo>
                    <a:pt x="0" y="1221"/>
                  </a:moveTo>
                  <a:lnTo>
                    <a:pt x="62" y="1221"/>
                  </a:lnTo>
                  <a:lnTo>
                    <a:pt x="62" y="1226"/>
                  </a:lnTo>
                  <a:lnTo>
                    <a:pt x="0" y="1226"/>
                  </a:lnTo>
                  <a:lnTo>
                    <a:pt x="0" y="1221"/>
                  </a:lnTo>
                  <a:close/>
                  <a:moveTo>
                    <a:pt x="0" y="1442"/>
                  </a:moveTo>
                  <a:lnTo>
                    <a:pt x="62" y="1442"/>
                  </a:lnTo>
                  <a:lnTo>
                    <a:pt x="62" y="1448"/>
                  </a:lnTo>
                  <a:lnTo>
                    <a:pt x="0" y="1448"/>
                  </a:lnTo>
                  <a:lnTo>
                    <a:pt x="0" y="1442"/>
                  </a:lnTo>
                  <a:close/>
                  <a:moveTo>
                    <a:pt x="0" y="1664"/>
                  </a:moveTo>
                  <a:lnTo>
                    <a:pt x="62" y="1664"/>
                  </a:lnTo>
                  <a:lnTo>
                    <a:pt x="62" y="1670"/>
                  </a:lnTo>
                  <a:lnTo>
                    <a:pt x="0" y="1670"/>
                  </a:lnTo>
                  <a:lnTo>
                    <a:pt x="0" y="1664"/>
                  </a:lnTo>
                  <a:close/>
                  <a:moveTo>
                    <a:pt x="0" y="1886"/>
                  </a:moveTo>
                  <a:lnTo>
                    <a:pt x="62" y="1886"/>
                  </a:lnTo>
                  <a:lnTo>
                    <a:pt x="62" y="1892"/>
                  </a:lnTo>
                  <a:lnTo>
                    <a:pt x="0" y="1892"/>
                  </a:lnTo>
                  <a:lnTo>
                    <a:pt x="0" y="1886"/>
                  </a:lnTo>
                  <a:close/>
                  <a:moveTo>
                    <a:pt x="0" y="2109"/>
                  </a:moveTo>
                  <a:lnTo>
                    <a:pt x="62" y="2109"/>
                  </a:lnTo>
                  <a:lnTo>
                    <a:pt x="62" y="2114"/>
                  </a:lnTo>
                  <a:lnTo>
                    <a:pt x="0" y="2114"/>
                  </a:lnTo>
                  <a:lnTo>
                    <a:pt x="0" y="2109"/>
                  </a:lnTo>
                  <a:close/>
                  <a:moveTo>
                    <a:pt x="0" y="2330"/>
                  </a:moveTo>
                  <a:lnTo>
                    <a:pt x="62" y="2330"/>
                  </a:lnTo>
                  <a:lnTo>
                    <a:pt x="62" y="2336"/>
                  </a:lnTo>
                  <a:lnTo>
                    <a:pt x="0" y="2336"/>
                  </a:lnTo>
                  <a:lnTo>
                    <a:pt x="0" y="2330"/>
                  </a:lnTo>
                  <a:close/>
                  <a:moveTo>
                    <a:pt x="0" y="2552"/>
                  </a:moveTo>
                  <a:lnTo>
                    <a:pt x="62" y="2552"/>
                  </a:lnTo>
                  <a:lnTo>
                    <a:pt x="62" y="2558"/>
                  </a:lnTo>
                  <a:lnTo>
                    <a:pt x="0" y="2558"/>
                  </a:lnTo>
                  <a:lnTo>
                    <a:pt x="0" y="2552"/>
                  </a:lnTo>
                  <a:close/>
                  <a:moveTo>
                    <a:pt x="0" y="2774"/>
                  </a:moveTo>
                  <a:lnTo>
                    <a:pt x="62" y="2774"/>
                  </a:lnTo>
                  <a:lnTo>
                    <a:pt x="62" y="2780"/>
                  </a:lnTo>
                  <a:lnTo>
                    <a:pt x="0" y="2780"/>
                  </a:lnTo>
                  <a:lnTo>
                    <a:pt x="0" y="2774"/>
                  </a:lnTo>
                  <a:close/>
                  <a:moveTo>
                    <a:pt x="0" y="2885"/>
                  </a:moveTo>
                  <a:lnTo>
                    <a:pt x="62" y="2885"/>
                  </a:lnTo>
                  <a:lnTo>
                    <a:pt x="62" y="2891"/>
                  </a:lnTo>
                  <a:lnTo>
                    <a:pt x="0" y="2891"/>
                  </a:lnTo>
                  <a:lnTo>
                    <a:pt x="0" y="2885"/>
                  </a:lnTo>
                  <a:close/>
                  <a:moveTo>
                    <a:pt x="31" y="0"/>
                  </a:moveTo>
                  <a:lnTo>
                    <a:pt x="71" y="0"/>
                  </a:lnTo>
                  <a:lnTo>
                    <a:pt x="71" y="6"/>
                  </a:lnTo>
                  <a:lnTo>
                    <a:pt x="31" y="6"/>
                  </a:lnTo>
                  <a:lnTo>
                    <a:pt x="31" y="0"/>
                  </a:lnTo>
                  <a:close/>
                  <a:moveTo>
                    <a:pt x="31" y="222"/>
                  </a:moveTo>
                  <a:lnTo>
                    <a:pt x="71" y="222"/>
                  </a:lnTo>
                  <a:lnTo>
                    <a:pt x="71" y="228"/>
                  </a:lnTo>
                  <a:lnTo>
                    <a:pt x="31" y="228"/>
                  </a:lnTo>
                  <a:lnTo>
                    <a:pt x="31" y="222"/>
                  </a:lnTo>
                  <a:close/>
                  <a:moveTo>
                    <a:pt x="31" y="444"/>
                  </a:moveTo>
                  <a:lnTo>
                    <a:pt x="71" y="444"/>
                  </a:lnTo>
                  <a:lnTo>
                    <a:pt x="71" y="450"/>
                  </a:lnTo>
                  <a:lnTo>
                    <a:pt x="31" y="450"/>
                  </a:lnTo>
                  <a:lnTo>
                    <a:pt x="31" y="444"/>
                  </a:lnTo>
                  <a:close/>
                  <a:moveTo>
                    <a:pt x="31" y="666"/>
                  </a:moveTo>
                  <a:lnTo>
                    <a:pt x="71" y="666"/>
                  </a:lnTo>
                  <a:lnTo>
                    <a:pt x="71" y="671"/>
                  </a:lnTo>
                  <a:lnTo>
                    <a:pt x="31" y="671"/>
                  </a:lnTo>
                  <a:lnTo>
                    <a:pt x="31" y="666"/>
                  </a:lnTo>
                  <a:close/>
                  <a:moveTo>
                    <a:pt x="31" y="887"/>
                  </a:moveTo>
                  <a:lnTo>
                    <a:pt x="71" y="887"/>
                  </a:lnTo>
                  <a:lnTo>
                    <a:pt x="71" y="893"/>
                  </a:lnTo>
                  <a:lnTo>
                    <a:pt x="31" y="893"/>
                  </a:lnTo>
                  <a:lnTo>
                    <a:pt x="31" y="887"/>
                  </a:lnTo>
                  <a:close/>
                  <a:moveTo>
                    <a:pt x="31" y="1109"/>
                  </a:moveTo>
                  <a:lnTo>
                    <a:pt x="71" y="1109"/>
                  </a:lnTo>
                  <a:lnTo>
                    <a:pt x="71" y="1115"/>
                  </a:lnTo>
                  <a:lnTo>
                    <a:pt x="31" y="1115"/>
                  </a:lnTo>
                  <a:lnTo>
                    <a:pt x="31" y="1109"/>
                  </a:lnTo>
                  <a:close/>
                  <a:moveTo>
                    <a:pt x="31" y="1332"/>
                  </a:moveTo>
                  <a:lnTo>
                    <a:pt x="71" y="1332"/>
                  </a:lnTo>
                  <a:lnTo>
                    <a:pt x="71" y="1338"/>
                  </a:lnTo>
                  <a:lnTo>
                    <a:pt x="31" y="1338"/>
                  </a:lnTo>
                  <a:lnTo>
                    <a:pt x="31" y="1332"/>
                  </a:lnTo>
                  <a:close/>
                  <a:moveTo>
                    <a:pt x="31" y="1554"/>
                  </a:moveTo>
                  <a:lnTo>
                    <a:pt x="71" y="1554"/>
                  </a:lnTo>
                  <a:lnTo>
                    <a:pt x="71" y="1560"/>
                  </a:lnTo>
                  <a:lnTo>
                    <a:pt x="31" y="1560"/>
                  </a:lnTo>
                  <a:lnTo>
                    <a:pt x="31" y="1554"/>
                  </a:lnTo>
                  <a:close/>
                  <a:moveTo>
                    <a:pt x="31" y="1776"/>
                  </a:moveTo>
                  <a:lnTo>
                    <a:pt x="71" y="1776"/>
                  </a:lnTo>
                  <a:lnTo>
                    <a:pt x="71" y="1781"/>
                  </a:lnTo>
                  <a:lnTo>
                    <a:pt x="31" y="1781"/>
                  </a:lnTo>
                  <a:lnTo>
                    <a:pt x="31" y="1776"/>
                  </a:lnTo>
                  <a:close/>
                  <a:moveTo>
                    <a:pt x="31" y="1997"/>
                  </a:moveTo>
                  <a:lnTo>
                    <a:pt x="71" y="1997"/>
                  </a:lnTo>
                  <a:lnTo>
                    <a:pt x="71" y="2003"/>
                  </a:lnTo>
                  <a:lnTo>
                    <a:pt x="31" y="2003"/>
                  </a:lnTo>
                  <a:lnTo>
                    <a:pt x="31" y="1997"/>
                  </a:lnTo>
                  <a:close/>
                  <a:moveTo>
                    <a:pt x="31" y="2219"/>
                  </a:moveTo>
                  <a:lnTo>
                    <a:pt x="71" y="2219"/>
                  </a:lnTo>
                  <a:lnTo>
                    <a:pt x="71" y="2225"/>
                  </a:lnTo>
                  <a:lnTo>
                    <a:pt x="31" y="2225"/>
                  </a:lnTo>
                  <a:lnTo>
                    <a:pt x="31" y="2219"/>
                  </a:lnTo>
                  <a:close/>
                  <a:moveTo>
                    <a:pt x="31" y="2441"/>
                  </a:moveTo>
                  <a:lnTo>
                    <a:pt x="71" y="2441"/>
                  </a:lnTo>
                  <a:lnTo>
                    <a:pt x="71" y="2447"/>
                  </a:lnTo>
                  <a:lnTo>
                    <a:pt x="31" y="2447"/>
                  </a:lnTo>
                  <a:lnTo>
                    <a:pt x="31" y="2441"/>
                  </a:lnTo>
                  <a:close/>
                  <a:moveTo>
                    <a:pt x="31" y="2663"/>
                  </a:moveTo>
                  <a:lnTo>
                    <a:pt x="71" y="2663"/>
                  </a:lnTo>
                  <a:lnTo>
                    <a:pt x="71" y="2668"/>
                  </a:lnTo>
                  <a:lnTo>
                    <a:pt x="31" y="2668"/>
                  </a:lnTo>
                  <a:lnTo>
                    <a:pt x="31" y="2663"/>
                  </a:lnTo>
                  <a:close/>
                  <a:moveTo>
                    <a:pt x="31" y="2885"/>
                  </a:moveTo>
                  <a:lnTo>
                    <a:pt x="71" y="2885"/>
                  </a:lnTo>
                  <a:lnTo>
                    <a:pt x="71" y="2891"/>
                  </a:lnTo>
                  <a:lnTo>
                    <a:pt x="31" y="2891"/>
                  </a:lnTo>
                  <a:lnTo>
                    <a:pt x="31" y="2885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278" y="1231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572" y="1453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1611" y="145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505" y="1675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1.9%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476" y="1897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536" y="2119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575" y="211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602" y="2341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642" y="2341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2.4%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2546" y="256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2316" y="2785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2329" y="3007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0.4%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302" y="322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1323" y="3451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1363" y="3451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4.8%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330" y="3672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0.4%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552" y="3894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1202" y="4134"/>
              <a:ext cx="1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150" y="4134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3087" y="4134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804" y="1224"/>
              <a:ext cx="3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Overall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97" y="1446"/>
              <a:ext cx="8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VBS Cons: Phone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449" y="1668"/>
              <a:ext cx="73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VBS Cons: FTF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" name="Rectangle 61"/>
            <p:cNvSpPr>
              <a:spLocks noChangeArrowheads="1"/>
            </p:cNvSpPr>
            <p:nvPr/>
          </p:nvSpPr>
          <p:spPr bwMode="auto">
            <a:xfrm>
              <a:off x="328" y="1890"/>
              <a:ext cx="8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IW attempts: &lt; 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" name="Rectangle 62"/>
            <p:cNvSpPr>
              <a:spLocks noChangeArrowheads="1"/>
            </p:cNvSpPr>
            <p:nvPr/>
          </p:nvSpPr>
          <p:spPr bwMode="auto">
            <a:xfrm>
              <a:off x="328" y="2112"/>
              <a:ext cx="87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IW attempts: 7 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Rectangle 63"/>
            <p:cNvSpPr>
              <a:spLocks noChangeArrowheads="1"/>
            </p:cNvSpPr>
            <p:nvPr/>
          </p:nvSpPr>
          <p:spPr bwMode="auto">
            <a:xfrm>
              <a:off x="580" y="2334"/>
              <a:ext cx="5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Metro 1M+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ctangle 64"/>
            <p:cNvSpPr>
              <a:spLocks noChangeArrowheads="1"/>
            </p:cNvSpPr>
            <p:nvPr/>
          </p:nvSpPr>
          <p:spPr bwMode="auto">
            <a:xfrm>
              <a:off x="285" y="2556"/>
              <a:ext cx="8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Metro 250K - 1M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ctangle 65"/>
            <p:cNvSpPr>
              <a:spLocks noChangeArrowheads="1"/>
            </p:cNvSpPr>
            <p:nvPr/>
          </p:nvSpPr>
          <p:spPr bwMode="auto">
            <a:xfrm>
              <a:off x="493" y="2778"/>
              <a:ext cx="68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Metro &lt;250K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66"/>
            <p:cNvSpPr>
              <a:spLocks noChangeArrowheads="1"/>
            </p:cNvSpPr>
            <p:nvPr/>
          </p:nvSpPr>
          <p:spPr bwMode="auto">
            <a:xfrm>
              <a:off x="590" y="3000"/>
              <a:ext cx="58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Non-Metro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67"/>
            <p:cNvSpPr>
              <a:spLocks noChangeArrowheads="1"/>
            </p:cNvSpPr>
            <p:nvPr/>
          </p:nvSpPr>
          <p:spPr bwMode="auto">
            <a:xfrm>
              <a:off x="720" y="3222"/>
              <a:ext cx="4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Midwest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68"/>
            <p:cNvSpPr>
              <a:spLocks noChangeArrowheads="1"/>
            </p:cNvSpPr>
            <p:nvPr/>
          </p:nvSpPr>
          <p:spPr bwMode="auto">
            <a:xfrm>
              <a:off x="652" y="3443"/>
              <a:ext cx="52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Northeast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69"/>
            <p:cNvSpPr>
              <a:spLocks noChangeArrowheads="1"/>
            </p:cNvSpPr>
            <p:nvPr/>
          </p:nvSpPr>
          <p:spPr bwMode="auto">
            <a:xfrm>
              <a:off x="871" y="3665"/>
              <a:ext cx="3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South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Rectangle 70"/>
            <p:cNvSpPr>
              <a:spLocks noChangeArrowheads="1"/>
            </p:cNvSpPr>
            <p:nvPr/>
          </p:nvSpPr>
          <p:spPr bwMode="auto">
            <a:xfrm>
              <a:off x="904" y="3887"/>
              <a:ext cx="26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West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71"/>
            <p:cNvSpPr>
              <a:spLocks noChangeArrowheads="1"/>
            </p:cNvSpPr>
            <p:nvPr/>
          </p:nvSpPr>
          <p:spPr bwMode="auto">
            <a:xfrm>
              <a:off x="4350" y="1890"/>
              <a:ext cx="513" cy="1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Rectangle 72"/>
            <p:cNvSpPr>
              <a:spLocks noChangeArrowheads="1"/>
            </p:cNvSpPr>
            <p:nvPr/>
          </p:nvSpPr>
          <p:spPr bwMode="auto">
            <a:xfrm>
              <a:off x="3278" y="2111"/>
              <a:ext cx="1072" cy="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Rectangle 73"/>
            <p:cNvSpPr>
              <a:spLocks noChangeArrowheads="1"/>
            </p:cNvSpPr>
            <p:nvPr/>
          </p:nvSpPr>
          <p:spPr bwMode="auto">
            <a:xfrm>
              <a:off x="4217" y="2332"/>
              <a:ext cx="133" cy="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Rectangle 74"/>
            <p:cNvSpPr>
              <a:spLocks noChangeArrowheads="1"/>
            </p:cNvSpPr>
            <p:nvPr/>
          </p:nvSpPr>
          <p:spPr bwMode="auto">
            <a:xfrm>
              <a:off x="4350" y="2553"/>
              <a:ext cx="63" cy="17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Rectangle 75"/>
            <p:cNvSpPr>
              <a:spLocks noChangeArrowheads="1"/>
            </p:cNvSpPr>
            <p:nvPr/>
          </p:nvSpPr>
          <p:spPr bwMode="auto">
            <a:xfrm>
              <a:off x="4350" y="2775"/>
              <a:ext cx="135" cy="17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Rectangle 76"/>
            <p:cNvSpPr>
              <a:spLocks noChangeArrowheads="1"/>
            </p:cNvSpPr>
            <p:nvPr/>
          </p:nvSpPr>
          <p:spPr bwMode="auto">
            <a:xfrm>
              <a:off x="4350" y="3216"/>
              <a:ext cx="387" cy="1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Rectangle 77"/>
            <p:cNvSpPr>
              <a:spLocks noChangeArrowheads="1"/>
            </p:cNvSpPr>
            <p:nvPr/>
          </p:nvSpPr>
          <p:spPr bwMode="auto">
            <a:xfrm>
              <a:off x="4066" y="3437"/>
              <a:ext cx="284" cy="1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Rectangle 78"/>
            <p:cNvSpPr>
              <a:spLocks noChangeArrowheads="1"/>
            </p:cNvSpPr>
            <p:nvPr/>
          </p:nvSpPr>
          <p:spPr bwMode="auto">
            <a:xfrm>
              <a:off x="4157" y="3659"/>
              <a:ext cx="193" cy="1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1" name="Freeform 79"/>
            <p:cNvSpPr>
              <a:spLocks noEditPoints="1"/>
            </p:cNvSpPr>
            <p:nvPr/>
          </p:nvSpPr>
          <p:spPr bwMode="auto">
            <a:xfrm>
              <a:off x="4344" y="1448"/>
              <a:ext cx="182" cy="2608"/>
            </a:xfrm>
            <a:custGeom>
              <a:avLst/>
              <a:gdLst>
                <a:gd name="T0" fmla="*/ 3 w 182"/>
                <a:gd name="T1" fmla="*/ 0 h 2608"/>
                <a:gd name="T2" fmla="*/ 6 w 182"/>
                <a:gd name="T3" fmla="*/ 0 h 2608"/>
                <a:gd name="T4" fmla="*/ 6 w 182"/>
                <a:gd name="T5" fmla="*/ 176 h 2608"/>
                <a:gd name="T6" fmla="*/ 3 w 182"/>
                <a:gd name="T7" fmla="*/ 176 h 2608"/>
                <a:gd name="T8" fmla="*/ 3 w 182"/>
                <a:gd name="T9" fmla="*/ 0 h 2608"/>
                <a:gd name="T10" fmla="*/ 6 w 182"/>
                <a:gd name="T11" fmla="*/ 221 h 2608"/>
                <a:gd name="T12" fmla="*/ 9 w 182"/>
                <a:gd name="T13" fmla="*/ 221 h 2608"/>
                <a:gd name="T14" fmla="*/ 9 w 182"/>
                <a:gd name="T15" fmla="*/ 398 h 2608"/>
                <a:gd name="T16" fmla="*/ 6 w 182"/>
                <a:gd name="T17" fmla="*/ 398 h 2608"/>
                <a:gd name="T18" fmla="*/ 6 w 182"/>
                <a:gd name="T19" fmla="*/ 221 h 2608"/>
                <a:gd name="T20" fmla="*/ 0 w 182"/>
                <a:gd name="T21" fmla="*/ 1547 h 2608"/>
                <a:gd name="T22" fmla="*/ 6 w 182"/>
                <a:gd name="T23" fmla="*/ 1547 h 2608"/>
                <a:gd name="T24" fmla="*/ 6 w 182"/>
                <a:gd name="T25" fmla="*/ 1724 h 2608"/>
                <a:gd name="T26" fmla="*/ 0 w 182"/>
                <a:gd name="T27" fmla="*/ 1724 h 2608"/>
                <a:gd name="T28" fmla="*/ 0 w 182"/>
                <a:gd name="T29" fmla="*/ 1547 h 2608"/>
                <a:gd name="T30" fmla="*/ 6 w 182"/>
                <a:gd name="T31" fmla="*/ 2432 h 2608"/>
                <a:gd name="T32" fmla="*/ 182 w 182"/>
                <a:gd name="T33" fmla="*/ 2432 h 2608"/>
                <a:gd name="T34" fmla="*/ 182 w 182"/>
                <a:gd name="T35" fmla="*/ 2608 h 2608"/>
                <a:gd name="T36" fmla="*/ 6 w 182"/>
                <a:gd name="T37" fmla="*/ 2608 h 2608"/>
                <a:gd name="T38" fmla="*/ 6 w 182"/>
                <a:gd name="T39" fmla="*/ 2432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2608">
                  <a:moveTo>
                    <a:pt x="3" y="0"/>
                  </a:moveTo>
                  <a:lnTo>
                    <a:pt x="6" y="0"/>
                  </a:lnTo>
                  <a:lnTo>
                    <a:pt x="6" y="176"/>
                  </a:lnTo>
                  <a:lnTo>
                    <a:pt x="3" y="176"/>
                  </a:lnTo>
                  <a:lnTo>
                    <a:pt x="3" y="0"/>
                  </a:lnTo>
                  <a:close/>
                  <a:moveTo>
                    <a:pt x="6" y="221"/>
                  </a:moveTo>
                  <a:lnTo>
                    <a:pt x="9" y="221"/>
                  </a:lnTo>
                  <a:lnTo>
                    <a:pt x="9" y="398"/>
                  </a:lnTo>
                  <a:lnTo>
                    <a:pt x="6" y="398"/>
                  </a:lnTo>
                  <a:lnTo>
                    <a:pt x="6" y="221"/>
                  </a:lnTo>
                  <a:close/>
                  <a:moveTo>
                    <a:pt x="0" y="1547"/>
                  </a:moveTo>
                  <a:lnTo>
                    <a:pt x="6" y="1547"/>
                  </a:lnTo>
                  <a:lnTo>
                    <a:pt x="6" y="1724"/>
                  </a:lnTo>
                  <a:lnTo>
                    <a:pt x="0" y="1724"/>
                  </a:lnTo>
                  <a:lnTo>
                    <a:pt x="0" y="1547"/>
                  </a:lnTo>
                  <a:close/>
                  <a:moveTo>
                    <a:pt x="6" y="2432"/>
                  </a:moveTo>
                  <a:lnTo>
                    <a:pt x="182" y="2432"/>
                  </a:lnTo>
                  <a:lnTo>
                    <a:pt x="182" y="2608"/>
                  </a:lnTo>
                  <a:lnTo>
                    <a:pt x="6" y="2608"/>
                  </a:lnTo>
                  <a:lnTo>
                    <a:pt x="6" y="2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2" name="Rectangle 80"/>
            <p:cNvSpPr>
              <a:spLocks noChangeArrowheads="1"/>
            </p:cNvSpPr>
            <p:nvPr/>
          </p:nvSpPr>
          <p:spPr bwMode="auto">
            <a:xfrm>
              <a:off x="3424" y="4076"/>
              <a:ext cx="1854" cy="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3" name="Freeform 81"/>
            <p:cNvSpPr>
              <a:spLocks noEditPoints="1"/>
            </p:cNvSpPr>
            <p:nvPr/>
          </p:nvSpPr>
          <p:spPr bwMode="auto">
            <a:xfrm>
              <a:off x="3421" y="4078"/>
              <a:ext cx="1859" cy="25"/>
            </a:xfrm>
            <a:custGeom>
              <a:avLst/>
              <a:gdLst>
                <a:gd name="T0" fmla="*/ 6 w 1859"/>
                <a:gd name="T1" fmla="*/ 0 h 25"/>
                <a:gd name="T2" fmla="*/ 6 w 1859"/>
                <a:gd name="T3" fmla="*/ 25 h 25"/>
                <a:gd name="T4" fmla="*/ 0 w 1859"/>
                <a:gd name="T5" fmla="*/ 25 h 25"/>
                <a:gd name="T6" fmla="*/ 0 w 1859"/>
                <a:gd name="T7" fmla="*/ 0 h 25"/>
                <a:gd name="T8" fmla="*/ 6 w 1859"/>
                <a:gd name="T9" fmla="*/ 0 h 25"/>
                <a:gd name="T10" fmla="*/ 932 w 1859"/>
                <a:gd name="T11" fmla="*/ 0 h 25"/>
                <a:gd name="T12" fmla="*/ 932 w 1859"/>
                <a:gd name="T13" fmla="*/ 25 h 25"/>
                <a:gd name="T14" fmla="*/ 926 w 1859"/>
                <a:gd name="T15" fmla="*/ 25 h 25"/>
                <a:gd name="T16" fmla="*/ 926 w 1859"/>
                <a:gd name="T17" fmla="*/ 0 h 25"/>
                <a:gd name="T18" fmla="*/ 932 w 1859"/>
                <a:gd name="T19" fmla="*/ 0 h 25"/>
                <a:gd name="T20" fmla="*/ 1859 w 1859"/>
                <a:gd name="T21" fmla="*/ 0 h 25"/>
                <a:gd name="T22" fmla="*/ 1859 w 1859"/>
                <a:gd name="T23" fmla="*/ 25 h 25"/>
                <a:gd name="T24" fmla="*/ 1854 w 1859"/>
                <a:gd name="T25" fmla="*/ 25 h 25"/>
                <a:gd name="T26" fmla="*/ 1854 w 1859"/>
                <a:gd name="T27" fmla="*/ 0 h 25"/>
                <a:gd name="T28" fmla="*/ 1859 w 1859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9" h="25">
                  <a:moveTo>
                    <a:pt x="6" y="0"/>
                  </a:moveTo>
                  <a:lnTo>
                    <a:pt x="6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932" y="0"/>
                  </a:moveTo>
                  <a:lnTo>
                    <a:pt x="932" y="25"/>
                  </a:lnTo>
                  <a:lnTo>
                    <a:pt x="926" y="25"/>
                  </a:lnTo>
                  <a:lnTo>
                    <a:pt x="926" y="0"/>
                  </a:lnTo>
                  <a:lnTo>
                    <a:pt x="932" y="0"/>
                  </a:lnTo>
                  <a:close/>
                  <a:moveTo>
                    <a:pt x="1859" y="0"/>
                  </a:moveTo>
                  <a:lnTo>
                    <a:pt x="1859" y="25"/>
                  </a:lnTo>
                  <a:lnTo>
                    <a:pt x="1854" y="25"/>
                  </a:lnTo>
                  <a:lnTo>
                    <a:pt x="1854" y="0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4" name="Rectangle 82"/>
            <p:cNvSpPr>
              <a:spLocks noChangeArrowheads="1"/>
            </p:cNvSpPr>
            <p:nvPr/>
          </p:nvSpPr>
          <p:spPr bwMode="auto">
            <a:xfrm>
              <a:off x="4400" y="1238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83"/>
            <p:cNvSpPr>
              <a:spLocks noChangeArrowheads="1"/>
            </p:cNvSpPr>
            <p:nvPr/>
          </p:nvSpPr>
          <p:spPr bwMode="auto">
            <a:xfrm>
              <a:off x="4047" y="145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84"/>
            <p:cNvSpPr>
              <a:spLocks noChangeArrowheads="1"/>
            </p:cNvSpPr>
            <p:nvPr/>
          </p:nvSpPr>
          <p:spPr bwMode="auto">
            <a:xfrm>
              <a:off x="4402" y="1680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85"/>
            <p:cNvSpPr>
              <a:spLocks noChangeArrowheads="1"/>
            </p:cNvSpPr>
            <p:nvPr/>
          </p:nvSpPr>
          <p:spPr bwMode="auto">
            <a:xfrm>
              <a:off x="4863" y="1894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4.4%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86"/>
            <p:cNvSpPr>
              <a:spLocks noChangeArrowheads="1"/>
            </p:cNvSpPr>
            <p:nvPr/>
          </p:nvSpPr>
          <p:spPr bwMode="auto">
            <a:xfrm>
              <a:off x="4011" y="2122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87"/>
            <p:cNvSpPr>
              <a:spLocks noChangeArrowheads="1"/>
            </p:cNvSpPr>
            <p:nvPr/>
          </p:nvSpPr>
          <p:spPr bwMode="auto">
            <a:xfrm>
              <a:off x="3087" y="2117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88"/>
            <p:cNvSpPr>
              <a:spLocks noChangeArrowheads="1"/>
            </p:cNvSpPr>
            <p:nvPr/>
          </p:nvSpPr>
          <p:spPr bwMode="auto">
            <a:xfrm>
              <a:off x="3877" y="2343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89"/>
            <p:cNvSpPr>
              <a:spLocks noChangeArrowheads="1"/>
            </p:cNvSpPr>
            <p:nvPr/>
          </p:nvSpPr>
          <p:spPr bwMode="auto">
            <a:xfrm>
              <a:off x="3916" y="2343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Rectangle 90"/>
            <p:cNvSpPr>
              <a:spLocks noChangeArrowheads="1"/>
            </p:cNvSpPr>
            <p:nvPr/>
          </p:nvSpPr>
          <p:spPr bwMode="auto">
            <a:xfrm>
              <a:off x="4462" y="2564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Rectangle 91"/>
            <p:cNvSpPr>
              <a:spLocks noChangeArrowheads="1"/>
            </p:cNvSpPr>
            <p:nvPr/>
          </p:nvSpPr>
          <p:spPr bwMode="auto">
            <a:xfrm>
              <a:off x="4533" y="2785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1.2%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Rectangle 92"/>
            <p:cNvSpPr>
              <a:spLocks noChangeArrowheads="1"/>
            </p:cNvSpPr>
            <p:nvPr/>
          </p:nvSpPr>
          <p:spPr bwMode="auto">
            <a:xfrm>
              <a:off x="4004" y="3006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93"/>
            <p:cNvSpPr>
              <a:spLocks noChangeArrowheads="1"/>
            </p:cNvSpPr>
            <p:nvPr/>
          </p:nvSpPr>
          <p:spPr bwMode="auto">
            <a:xfrm>
              <a:off x="4043" y="3006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0.1%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Rectangle 94"/>
            <p:cNvSpPr>
              <a:spLocks noChangeArrowheads="1"/>
            </p:cNvSpPr>
            <p:nvPr/>
          </p:nvSpPr>
          <p:spPr bwMode="auto">
            <a:xfrm>
              <a:off x="4786" y="3227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3.3%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95"/>
            <p:cNvSpPr>
              <a:spLocks noChangeArrowheads="1"/>
            </p:cNvSpPr>
            <p:nvPr/>
          </p:nvSpPr>
          <p:spPr bwMode="auto">
            <a:xfrm>
              <a:off x="3727" y="3448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Rectangle 96"/>
            <p:cNvSpPr>
              <a:spLocks noChangeArrowheads="1"/>
            </p:cNvSpPr>
            <p:nvPr/>
          </p:nvSpPr>
          <p:spPr bwMode="auto">
            <a:xfrm>
              <a:off x="3766" y="3448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Rectangle 97"/>
            <p:cNvSpPr>
              <a:spLocks noChangeArrowheads="1"/>
            </p:cNvSpPr>
            <p:nvPr/>
          </p:nvSpPr>
          <p:spPr bwMode="auto">
            <a:xfrm>
              <a:off x="3817" y="3669"/>
              <a:ext cx="3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98"/>
            <p:cNvSpPr>
              <a:spLocks noChangeArrowheads="1"/>
            </p:cNvSpPr>
            <p:nvPr/>
          </p:nvSpPr>
          <p:spPr bwMode="auto">
            <a:xfrm>
              <a:off x="3857" y="3669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1.7%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99"/>
            <p:cNvSpPr>
              <a:spLocks noChangeArrowheads="1"/>
            </p:cNvSpPr>
            <p:nvPr/>
          </p:nvSpPr>
          <p:spPr bwMode="auto">
            <a:xfrm>
              <a:off x="4575" y="3890"/>
              <a:ext cx="2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1.5%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100"/>
            <p:cNvSpPr>
              <a:spLocks noChangeArrowheads="1"/>
            </p:cNvSpPr>
            <p:nvPr/>
          </p:nvSpPr>
          <p:spPr bwMode="auto">
            <a:xfrm>
              <a:off x="3333" y="4130"/>
              <a:ext cx="18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101"/>
            <p:cNvSpPr>
              <a:spLocks noChangeArrowheads="1"/>
            </p:cNvSpPr>
            <p:nvPr/>
          </p:nvSpPr>
          <p:spPr bwMode="auto">
            <a:xfrm>
              <a:off x="4272" y="4130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102"/>
            <p:cNvSpPr>
              <a:spLocks noChangeArrowheads="1"/>
            </p:cNvSpPr>
            <p:nvPr/>
          </p:nvSpPr>
          <p:spPr bwMode="auto">
            <a:xfrm>
              <a:off x="5199" y="4130"/>
              <a:ext cx="1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8.0%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103"/>
            <p:cNvSpPr>
              <a:spLocks noChangeArrowheads="1"/>
            </p:cNvSpPr>
            <p:nvPr/>
          </p:nvSpPr>
          <p:spPr bwMode="auto">
            <a:xfrm>
              <a:off x="1877" y="140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104"/>
            <p:cNvSpPr>
              <a:spLocks noChangeArrowheads="1"/>
            </p:cNvSpPr>
            <p:nvPr/>
          </p:nvSpPr>
          <p:spPr bwMode="auto">
            <a:xfrm>
              <a:off x="1905" y="233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105"/>
            <p:cNvSpPr>
              <a:spLocks noChangeArrowheads="1"/>
            </p:cNvSpPr>
            <p:nvPr/>
          </p:nvSpPr>
          <p:spPr bwMode="auto">
            <a:xfrm>
              <a:off x="2784" y="164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106"/>
            <p:cNvSpPr>
              <a:spLocks noChangeArrowheads="1"/>
            </p:cNvSpPr>
            <p:nvPr/>
          </p:nvSpPr>
          <p:spPr bwMode="auto">
            <a:xfrm>
              <a:off x="2744" y="186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107"/>
            <p:cNvSpPr>
              <a:spLocks noChangeArrowheads="1"/>
            </p:cNvSpPr>
            <p:nvPr/>
          </p:nvSpPr>
          <p:spPr bwMode="auto">
            <a:xfrm>
              <a:off x="1832" y="212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108"/>
            <p:cNvSpPr>
              <a:spLocks noChangeArrowheads="1"/>
            </p:cNvSpPr>
            <p:nvPr/>
          </p:nvSpPr>
          <p:spPr bwMode="auto">
            <a:xfrm>
              <a:off x="2796" y="250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109"/>
            <p:cNvSpPr>
              <a:spLocks noChangeArrowheads="1"/>
            </p:cNvSpPr>
            <p:nvPr/>
          </p:nvSpPr>
          <p:spPr bwMode="auto">
            <a:xfrm>
              <a:off x="1643" y="342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110"/>
            <p:cNvSpPr>
              <a:spLocks noChangeArrowheads="1"/>
            </p:cNvSpPr>
            <p:nvPr/>
          </p:nvSpPr>
          <p:spPr bwMode="auto">
            <a:xfrm>
              <a:off x="2449" y="393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111"/>
            <p:cNvSpPr>
              <a:spLocks noChangeArrowheads="1"/>
            </p:cNvSpPr>
            <p:nvPr/>
          </p:nvSpPr>
          <p:spPr bwMode="auto">
            <a:xfrm>
              <a:off x="5136" y="1865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112"/>
            <p:cNvSpPr>
              <a:spLocks noChangeArrowheads="1"/>
            </p:cNvSpPr>
            <p:nvPr/>
          </p:nvSpPr>
          <p:spPr bwMode="auto">
            <a:xfrm>
              <a:off x="3359" y="207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113"/>
            <p:cNvSpPr>
              <a:spLocks noChangeArrowheads="1"/>
            </p:cNvSpPr>
            <p:nvPr/>
          </p:nvSpPr>
          <p:spPr bwMode="auto">
            <a:xfrm>
              <a:off x="4671" y="323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114"/>
            <p:cNvSpPr>
              <a:spLocks noChangeArrowheads="1"/>
            </p:cNvSpPr>
            <p:nvPr/>
          </p:nvSpPr>
          <p:spPr bwMode="auto">
            <a:xfrm>
              <a:off x="4027" y="3406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Rectangle 115"/>
            <p:cNvSpPr>
              <a:spLocks noChangeArrowheads="1"/>
            </p:cNvSpPr>
            <p:nvPr/>
          </p:nvSpPr>
          <p:spPr bwMode="auto">
            <a:xfrm>
              <a:off x="4121" y="363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*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Title 1"/>
          <p:cNvSpPr txBox="1">
            <a:spLocks/>
          </p:cNvSpPr>
          <p:nvPr/>
        </p:nvSpPr>
        <p:spPr>
          <a:xfrm>
            <a:off x="289725" y="322437"/>
            <a:ext cx="8526461" cy="760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HRS VENOUS BLOOD CONSENT AND COMPLETION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4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86700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sz="3000" dirty="0" smtClean="0">
                <a:solidFill>
                  <a:schemeClr val="accent5"/>
                </a:solidFill>
                <a:latin typeface="+mn-lt"/>
              </a:rPr>
              <a:t>VENOUS BLOOD FIELD EFFORT 2016</a:t>
            </a:r>
            <a:endParaRPr lang="en-US" sz="30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464276"/>
            <a:ext cx="8058151" cy="5043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While we were able to collect a lot more data, this came with considerable cost…</a:t>
            </a:r>
          </a:p>
          <a:p>
            <a:r>
              <a:rPr lang="en-US" dirty="0" smtClean="0"/>
              <a:t>Cost of collection and higher incentive</a:t>
            </a:r>
            <a:endParaRPr lang="en-US" dirty="0" smtClean="0"/>
          </a:p>
          <a:p>
            <a:r>
              <a:rPr lang="en-US" dirty="0" smtClean="0"/>
              <a:t>Blood shipped to the lab overnight</a:t>
            </a:r>
            <a:endParaRPr lang="en-US" dirty="0" smtClean="0"/>
          </a:p>
          <a:p>
            <a:r>
              <a:rPr lang="en-US" dirty="0" smtClean="0"/>
              <a:t>Respondents </a:t>
            </a:r>
            <a:r>
              <a:rPr lang="en-US" dirty="0" smtClean="0"/>
              <a:t>mailed a report with results from 27 </a:t>
            </a:r>
            <a:r>
              <a:rPr lang="en-US" dirty="0" smtClean="0"/>
              <a:t>assays – results mailed within 2 weeks</a:t>
            </a:r>
            <a:endParaRPr lang="en-US" dirty="0" smtClean="0"/>
          </a:p>
          <a:p>
            <a:r>
              <a:rPr lang="en-US" dirty="0" smtClean="0"/>
              <a:t>Rs with extreme values notified within 48 hrs by telephone (N=144)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/>
            <a:r>
              <a:rPr lang="en-US" dirty="0" smtClean="0"/>
              <a:t>&gt; </a:t>
            </a:r>
            <a:r>
              <a:rPr lang="en-US" dirty="0"/>
              <a:t>1,600 call-ins to the study 1-800 line related to VBS</a:t>
            </a:r>
          </a:p>
          <a:p>
            <a:pPr marL="742950" lvl="1" indent="-285750"/>
            <a:r>
              <a:rPr lang="en-US" dirty="0" smtClean="0"/>
              <a:t>More </a:t>
            </a:r>
            <a:r>
              <a:rPr lang="en-US" dirty="0"/>
              <a:t>info requested on assays, genetics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9438"/>
              </p:ext>
            </p:extLst>
          </p:nvPr>
        </p:nvGraphicFramePr>
        <p:xfrm>
          <a:off x="4038600" y="4114800"/>
          <a:ext cx="3733801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2057401"/>
              </a:tblGrid>
              <a:tr h="24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Test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Alert 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Potassium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&lt;2.7 or &gt;6.0 mmol/L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Sodium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&lt;120 or &gt;160 mmol/L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4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WBCs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&lt;1.0 or&gt;50 x 10</a:t>
                      </a:r>
                      <a:r>
                        <a:rPr lang="en-US" sz="1600" b="0" u="none" strike="noStrike" baseline="30000" dirty="0">
                          <a:effectLst/>
                        </a:rPr>
                        <a:t>9</a:t>
                      </a:r>
                      <a:r>
                        <a:rPr lang="en-US" sz="1600" b="0" u="none" strike="noStrike" dirty="0">
                          <a:effectLst/>
                        </a:rPr>
                        <a:t>/L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Serum Creatinine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effectLst/>
                        </a:rPr>
                        <a:t>&gt;= 2.4 mg/dL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1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C71180C-8E0C-4258-AB99-DF9696528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499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pandemic coincided almost exactly with our 2020 wave of core 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Forced a number of modifications to what we do, and some deferrals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Timing shaped both the opportunities and our strategies for response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8FAA13D-E7AA-42FD-815F-0B97E8D5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SARS-CoV-2 AnTIBODY TESTING - Following </a:t>
            </a:r>
            <a:r>
              <a:rPr lang="en-US" sz="2800" dirty="0"/>
              <a:t>the pandemic in real time</a:t>
            </a:r>
          </a:p>
        </p:txBody>
      </p:sp>
    </p:spTree>
    <p:extLst>
      <p:ext uri="{BB962C8B-B14F-4D97-AF65-F5344CB8AC3E}">
        <p14:creationId xmlns:p14="http://schemas.microsoft.com/office/powerpoint/2010/main" val="36658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18D46BE-AA8D-45FC-B51B-49D8BC68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0261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Wanted to assay SARS-CoV-2 antibodies before vaccination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Dispersed </a:t>
            </a:r>
            <a:r>
              <a:rPr lang="en-US" dirty="0"/>
              <a:t>national sample of ~15,000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collect samples without direct personal contact?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transport samples to lab?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DC3635F-ABB8-4740-B11D-04CD8C5C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Difficult logistical challenge</a:t>
            </a:r>
          </a:p>
        </p:txBody>
      </p:sp>
    </p:spTree>
    <p:extLst>
      <p:ext uri="{BB962C8B-B14F-4D97-AF65-F5344CB8AC3E}">
        <p14:creationId xmlns:p14="http://schemas.microsoft.com/office/powerpoint/2010/main" val="31672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77200" cy="51816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Self-collection of oral fluid using OraSure Oral Antibody Collection device ($4)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Contains a viral inactivation agent – safe to ship and handle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Requires only 3-5 mins</a:t>
            </a:r>
            <a:r>
              <a:rPr lang="en-US" sz="2400" b="1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FDA approved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Can only be used for </a:t>
            </a:r>
          </a:p>
          <a:p>
            <a:r>
              <a:rPr lang="en-US" sz="2400" dirty="0"/>
              <a:t>     antibody testing, not for </a:t>
            </a:r>
          </a:p>
          <a:p>
            <a:r>
              <a:rPr lang="en-US" sz="2400" dirty="0"/>
              <a:t>     DNA or active virus testing</a:t>
            </a:r>
          </a:p>
          <a:p>
            <a:endParaRPr lang="en-US" dirty="0"/>
          </a:p>
          <a:p>
            <a:r>
              <a:rPr lang="en-US" dirty="0"/>
              <a:t>BUT: Lab tests indicated samples</a:t>
            </a:r>
          </a:p>
          <a:p>
            <a:r>
              <a:rPr lang="en-US" dirty="0"/>
              <a:t>needed to be kept at </a:t>
            </a:r>
            <a:r>
              <a:rPr lang="en-US" sz="2400" dirty="0"/>
              <a:t>4⁰C for</a:t>
            </a:r>
          </a:p>
          <a:p>
            <a:r>
              <a:rPr lang="en-US" dirty="0"/>
              <a:t>stability of assay</a:t>
            </a:r>
          </a:p>
          <a:p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371600" y="381000"/>
            <a:ext cx="6057900" cy="762000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457200" fontAlgn="base">
              <a:spcAft>
                <a:spcPct val="0"/>
              </a:spcAft>
            </a:pPr>
            <a:r>
              <a:rPr lang="en-US" sz="3000" dirty="0" smtClean="0">
                <a:solidFill>
                  <a:srgbClr val="0070C0"/>
                </a:solidFill>
              </a:rPr>
              <a:t>SOLUTION PART 1 - ORASURE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4" name="Picture 3" descr="OraSure® Oral Specimen Collection Devi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82152"/>
            <a:ext cx="10858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107724"/>
            <a:ext cx="1353463" cy="11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2" y="4800600"/>
            <a:ext cx="1142998" cy="14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666750" y="1169773"/>
            <a:ext cx="7886700" cy="4968949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/>
              <a:t>Refrigerated shipping system keeps samples cool (2-8°C) for 48 hrs – no need to freeze in advance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/>
              <a:t>(Relatively) easy to activate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381000"/>
            <a:ext cx="8305800" cy="762000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457200" fontAlgn="base">
              <a:spcAft>
                <a:spcPct val="0"/>
              </a:spcAft>
            </a:pPr>
            <a:r>
              <a:rPr lang="en-US" dirty="0" smtClean="0">
                <a:solidFill>
                  <a:srgbClr val="0070C0"/>
                </a:solidFill>
              </a:rPr>
              <a:t>SOLUTION PART 2: </a:t>
            </a:r>
            <a:r>
              <a:rPr lang="en-US" dirty="0">
                <a:solidFill>
                  <a:srgbClr val="0070C0"/>
                </a:solidFill>
              </a:rPr>
              <a:t>NANOCOOL </a:t>
            </a:r>
            <a:r>
              <a:rPr lang="en-US" dirty="0" smtClean="0">
                <a:solidFill>
                  <a:srgbClr val="0070C0"/>
                </a:solidFill>
              </a:rPr>
              <a:t>TECHNOLOGY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NanoCool, Refrigerated 2-8°C | Online Product Catalog | Therapa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14650"/>
            <a:ext cx="2400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herapak NanoCool Refrigerated Specimen Shipper:Racks, Boxes, Labeling |  Fisher Scientifi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3200400"/>
            <a:ext cx="2453241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jfaul\Desktop\COVID-19 Time\COVID Collection\Pictures\IMG_44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857250" y="1219200"/>
            <a:ext cx="7448550" cy="5181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dirty="0"/>
              <a:t>Massive undertaking during </a:t>
            </a:r>
            <a:r>
              <a:rPr lang="en-US" dirty="0" smtClean="0"/>
              <a:t>partial lockdown  </a:t>
            </a:r>
            <a:endParaRPr lang="en-US" dirty="0"/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dirty="0"/>
              <a:t>8 semi trucks to deliver us the NanoCool boxes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3,000 hours to assemble and QC the kits for mailing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Kits </a:t>
            </a:r>
            <a:r>
              <a:rPr lang="en-US" sz="2400" dirty="0"/>
              <a:t>mailed to respondents via UPS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Participants could schedule pick up at home for </a:t>
            </a:r>
            <a:r>
              <a:rPr lang="en-US" sz="2400" dirty="0" smtClean="0"/>
              <a:t>return Sept-Nov 2020</a:t>
            </a:r>
            <a:endParaRPr lang="en-US" sz="2400" dirty="0"/>
          </a:p>
          <a:p>
            <a:pPr marL="900113" lvl="1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dirty="0"/>
              <a:t>All no-contact</a:t>
            </a:r>
          </a:p>
          <a:p>
            <a:pPr marL="342900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dirty="0"/>
              <a:t>Telephone follow-ups in </a:t>
            </a:r>
            <a:r>
              <a:rPr lang="en-US" dirty="0" smtClean="0"/>
              <a:t>February-March </a:t>
            </a:r>
            <a:r>
              <a:rPr lang="en-US" dirty="0"/>
              <a:t>to </a:t>
            </a:r>
            <a:r>
              <a:rPr lang="en-US" dirty="0" smtClean="0"/>
              <a:t>assist/encourage participation</a:t>
            </a:r>
            <a:endParaRPr lang="en-US" dirty="0"/>
          </a:p>
          <a:p>
            <a:pPr marL="900113" lvl="1" indent="-342900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dirty="0"/>
              <a:t>Vaccinated were told they were no longer eligible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381000"/>
            <a:ext cx="6819900" cy="762000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457200" fontAlgn="base"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</a:rPr>
              <a:t>HRS SARS-CoV-2 ANTIBODY TESTING </a:t>
            </a:r>
          </a:p>
        </p:txBody>
      </p:sp>
    </p:spTree>
    <p:extLst>
      <p:ext uri="{BB962C8B-B14F-4D97-AF65-F5344CB8AC3E}">
        <p14:creationId xmlns:p14="http://schemas.microsoft.com/office/powerpoint/2010/main" val="29346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27F938D-828C-4920-8B76-81E52419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SARS-CoV-2</a:t>
            </a:r>
            <a:r>
              <a:rPr lang="en-US" sz="3000" dirty="0" smtClean="0"/>
              <a:t> Antibody completion </a:t>
            </a:r>
            <a:r>
              <a:rPr lang="en-US" sz="3000" dirty="0"/>
              <a:t>rates </a:t>
            </a:r>
            <a:r>
              <a:rPr lang="en-US" sz="3000" dirty="0" smtClean="0"/>
              <a:t>- </a:t>
            </a:r>
            <a:r>
              <a:rPr lang="en-US" sz="3000" dirty="0" smtClean="0"/>
              <a:t>Mail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C50379-5E73-407B-9869-BED583F6807B}"/>
              </a:ext>
            </a:extLst>
          </p:cNvPr>
          <p:cNvSpPr txBox="1"/>
          <p:nvPr/>
        </p:nvSpPr>
        <p:spPr>
          <a:xfrm>
            <a:off x="285750" y="1524000"/>
            <a:ext cx="1695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Overall, the participation was 44% with larger than normal differentials by race/ethnicity and marital status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77FA571-F0A3-48F9-AD48-E167C0EA3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016576"/>
              </p:ext>
            </p:extLst>
          </p:nvPr>
        </p:nvGraphicFramePr>
        <p:xfrm>
          <a:off x="2457450" y="1295402"/>
          <a:ext cx="6381750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548873"/>
              </p:ext>
            </p:extLst>
          </p:nvPr>
        </p:nvGraphicFramePr>
        <p:xfrm>
          <a:off x="2057400" y="1343058"/>
          <a:ext cx="6705600" cy="490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74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chemeClr val="accent5"/>
                </a:solidFill>
              </a:rPr>
              <a:t>FIELD AND COLLECTION ISSUES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4800" y="1295400"/>
            <a:ext cx="80772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Must </a:t>
            </a:r>
            <a:r>
              <a:rPr lang="en-US" sz="2400" dirty="0" smtClean="0"/>
              <a:t>calibrate </a:t>
            </a:r>
            <a:r>
              <a:rPr lang="en-US" sz="2400" dirty="0"/>
              <a:t>and standardize measures across </a:t>
            </a:r>
            <a:r>
              <a:rPr lang="en-US" sz="2400" dirty="0" smtClean="0"/>
              <a:t>equipment – all devices are not created or measure equally well</a:t>
            </a:r>
          </a:p>
          <a:p>
            <a:r>
              <a:rPr lang="en-US" sz="2400" dirty="0" smtClean="0"/>
              <a:t>For biological assays quality control is needed – standardize across </a:t>
            </a:r>
            <a:r>
              <a:rPr lang="en-US" sz="2400" dirty="0" smtClean="0"/>
              <a:t>technicians</a:t>
            </a:r>
            <a:r>
              <a:rPr lang="en-US" sz="2400" dirty="0"/>
              <a:t>, laboratories, and </a:t>
            </a:r>
            <a:r>
              <a:rPr lang="en-US" sz="2400" dirty="0" smtClean="0"/>
              <a:t>QC steps for data to be reliable</a:t>
            </a:r>
          </a:p>
          <a:p>
            <a:pPr lvl="1"/>
            <a:r>
              <a:rPr lang="en-US" sz="2000" dirty="0" smtClean="0"/>
              <a:t>Use blinded duplicates throughout your field period when you can</a:t>
            </a:r>
            <a:endParaRPr lang="en-US" sz="2000" dirty="0" smtClean="0"/>
          </a:p>
          <a:p>
            <a:r>
              <a:rPr lang="en-US" sz="2400" dirty="0" smtClean="0"/>
              <a:t>Field </a:t>
            </a:r>
            <a:r>
              <a:rPr lang="en-US" sz="2400" dirty="0" smtClean="0"/>
              <a:t>collection ≠ lab collection – need to pilot your protocol</a:t>
            </a:r>
          </a:p>
          <a:p>
            <a:pPr lvl="1"/>
            <a:r>
              <a:rPr lang="en-US" sz="2200" dirty="0" smtClean="0">
                <a:cs typeface="Helvetica" pitchFamily="34" charset="0"/>
              </a:rPr>
              <a:t>Exposure to factors - time, heat, humidity – can affect the validity of your outcome </a:t>
            </a:r>
            <a:r>
              <a:rPr lang="en-US" sz="2200" dirty="0" smtClean="0">
                <a:cs typeface="Helvetica" pitchFamily="34" charset="0"/>
              </a:rPr>
              <a:t>measures (DBS in particular)</a:t>
            </a:r>
            <a:endParaRPr lang="en-US" sz="26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assays become more experimental and innovative, increasingly difficult to </a:t>
            </a:r>
            <a:r>
              <a:rPr lang="en-US" sz="2400" dirty="0" smtClean="0"/>
              <a:t>harmonize and benchmark </a:t>
            </a:r>
            <a:r>
              <a:rPr lang="en-US" sz="2400" dirty="0"/>
              <a:t>to other nationally-representative </a:t>
            </a:r>
            <a:r>
              <a:rPr lang="en-US" sz="2400" dirty="0" smtClean="0"/>
              <a:t>surveys – fewer studies to compare to and less-standardized QC</a:t>
            </a:r>
            <a:endParaRPr lang="en-US" sz="2000" dirty="0"/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Helvetica" pitchFamily="34" charset="0"/>
            </a:endParaRPr>
          </a:p>
          <a:p>
            <a:pPr lvl="1" indent="0"/>
            <a:endParaRPr lang="en-US" dirty="0" smtClean="0">
              <a:latin typeface="Calibri" pitchFamily="34" charset="0"/>
              <a:cs typeface="Helvetica" pitchFamily="34" charset="0"/>
            </a:endParaRPr>
          </a:p>
          <a:p>
            <a:endParaRPr lang="en-US" dirty="0" smtClean="0">
              <a:latin typeface="Calibri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7" y="796043"/>
            <a:ext cx="7800169" cy="47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943614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Boyle J, Berman L, Dayton J, Iachan R, Jans M, ZuWallack R. Physical measures and biomarker collection in health surveys: Propensity to participate. Research in Social and Administrative Pharmacy. Volume 17, Issue 5,. 2021</a:t>
            </a:r>
            <a:endParaRPr 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533400"/>
            <a:ext cx="8077200" cy="762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accent5"/>
                </a:solidFill>
              </a:rPr>
              <a:t>IMPROVING CONSENT </a:t>
            </a:r>
            <a:r>
              <a:rPr lang="en-US" dirty="0" smtClean="0">
                <a:solidFill>
                  <a:schemeClr val="accent5"/>
                </a:solidFill>
              </a:rPr>
              <a:t>and collection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4800" y="1295400"/>
            <a:ext cx="8077200" cy="5410200"/>
          </a:xfrm>
        </p:spPr>
        <p:txBody>
          <a:bodyPr>
            <a:normAutofit fontScale="92500" lnSpcReduction="10000"/>
          </a:bodyPr>
          <a:lstStyle/>
          <a:p>
            <a:pPr marL="342900" indent="-342900" defTabSz="455613"/>
            <a:r>
              <a:rPr lang="en-US" sz="2400" dirty="0" smtClean="0">
                <a:cs typeface="Helvetica" pitchFamily="34" charset="0"/>
              </a:rPr>
              <a:t>Use </a:t>
            </a:r>
            <a:r>
              <a:rPr lang="en-US" sz="2400" dirty="0">
                <a:cs typeface="Helvetica" pitchFamily="34" charset="0"/>
              </a:rPr>
              <a:t>separate consents - don’t make </a:t>
            </a:r>
            <a:r>
              <a:rPr lang="en-US" sz="2400" dirty="0" smtClean="0">
                <a:cs typeface="Helvetica" pitchFamily="34" charset="0"/>
              </a:rPr>
              <a:t>a request </a:t>
            </a:r>
            <a:r>
              <a:rPr lang="en-US" sz="2400" dirty="0">
                <a:cs typeface="Helvetica" pitchFamily="34" charset="0"/>
              </a:rPr>
              <a:t>conditional on participation in other parts of your </a:t>
            </a:r>
            <a:r>
              <a:rPr lang="en-US" sz="2400" dirty="0" smtClean="0">
                <a:cs typeface="Helvetica" pitchFamily="34" charset="0"/>
              </a:rPr>
              <a:t>study</a:t>
            </a:r>
            <a:endParaRPr lang="en-US" sz="2400" dirty="0" smtClean="0"/>
          </a:p>
          <a:p>
            <a:pPr marL="342900" indent="-342900" defTabSz="455613"/>
            <a:r>
              <a:rPr lang="en-US" sz="2400" dirty="0"/>
              <a:t>In person </a:t>
            </a:r>
            <a:r>
              <a:rPr lang="en-US" sz="2400" dirty="0" smtClean="0"/>
              <a:t>collections </a:t>
            </a:r>
            <a:r>
              <a:rPr lang="en-US" sz="2400" dirty="0"/>
              <a:t>almost always have higher consent and completion than </a:t>
            </a:r>
            <a:r>
              <a:rPr lang="en-US" sz="2400" dirty="0" smtClean="0"/>
              <a:t>web / mail </a:t>
            </a:r>
            <a:r>
              <a:rPr lang="en-US" sz="2400" dirty="0"/>
              <a:t>/ self-collection </a:t>
            </a:r>
            <a:r>
              <a:rPr lang="en-US" sz="2400" dirty="0" smtClean="0"/>
              <a:t>requests</a:t>
            </a:r>
            <a:endParaRPr lang="en-US" sz="2400" dirty="0" smtClean="0"/>
          </a:p>
          <a:p>
            <a:pPr marL="342900" indent="-342900" defTabSz="455613">
              <a:buFont typeface="Arial" panose="020B0604020202020204" pitchFamily="34" charset="0"/>
              <a:buChar char="•"/>
            </a:pPr>
            <a:r>
              <a:rPr lang="en-US" sz="2400" dirty="0" smtClean="0"/>
              <a:t>Continue </a:t>
            </a:r>
            <a:r>
              <a:rPr lang="en-US" sz="2400" dirty="0"/>
              <a:t>to ask for </a:t>
            </a:r>
            <a:r>
              <a:rPr lang="en-US" sz="2400" dirty="0" smtClean="0"/>
              <a:t>biomarker collection </a:t>
            </a:r>
            <a:r>
              <a:rPr lang="en-US" sz="2400" dirty="0"/>
              <a:t>from new respondents and prior refusals every </a:t>
            </a:r>
            <a:r>
              <a:rPr lang="en-US" sz="2400" dirty="0" smtClean="0"/>
              <a:t>wave, if possible</a:t>
            </a:r>
            <a:endParaRPr lang="en-US" sz="2400" dirty="0" smtClean="0">
              <a:cs typeface="Helvetica" pitchFamily="34" charset="0"/>
            </a:endParaRPr>
          </a:p>
          <a:p>
            <a:pPr marL="800100" lvl="1" indent="-342900"/>
            <a:r>
              <a:rPr lang="en-US" sz="2000" dirty="0" smtClean="0">
                <a:cs typeface="Helvetica" pitchFamily="34" charset="0"/>
              </a:rPr>
              <a:t>Approx</a:t>
            </a:r>
            <a:r>
              <a:rPr lang="en-US" sz="2000" dirty="0" smtClean="0">
                <a:cs typeface="Helvetica" pitchFamily="34" charset="0"/>
              </a:rPr>
              <a:t>. 50% of respondents who refused in a prior wave </a:t>
            </a:r>
            <a:r>
              <a:rPr lang="en-US" sz="2000" dirty="0">
                <a:cs typeface="Helvetica" pitchFamily="34" charset="0"/>
              </a:rPr>
              <a:t>consent when </a:t>
            </a:r>
            <a:r>
              <a:rPr lang="en-US" sz="2000" dirty="0" smtClean="0">
                <a:cs typeface="Helvetica" pitchFamily="34" charset="0"/>
              </a:rPr>
              <a:t>re-asked in the next wave (2 years later)</a:t>
            </a:r>
          </a:p>
          <a:p>
            <a:pPr marL="800100" lvl="1" indent="-342900"/>
            <a:r>
              <a:rPr lang="en-US" sz="2000" dirty="0"/>
              <a:t>25% of respondents who initially refused </a:t>
            </a:r>
            <a:r>
              <a:rPr lang="en-US" sz="2000" dirty="0" smtClean="0"/>
              <a:t>venous blood collection in HRS </a:t>
            </a:r>
            <a:r>
              <a:rPr lang="en-US" sz="2000" dirty="0"/>
              <a:t>converted to consent after participating in a substudy </a:t>
            </a:r>
            <a:r>
              <a:rPr lang="en-US" sz="2000" dirty="0" smtClean="0"/>
              <a:t>conducted only  2-4 </a:t>
            </a:r>
            <a:r>
              <a:rPr lang="en-US" sz="2000" dirty="0"/>
              <a:t>months after the core interview and asked to consent a 2</a:t>
            </a:r>
            <a:r>
              <a:rPr lang="en-US" sz="2000" baseline="30000" dirty="0"/>
              <a:t>nd</a:t>
            </a:r>
            <a:r>
              <a:rPr lang="en-US" sz="2000" dirty="0"/>
              <a:t> </a:t>
            </a:r>
            <a:r>
              <a:rPr lang="en-US" sz="2000" dirty="0" smtClean="0"/>
              <a:t>time</a:t>
            </a:r>
            <a:endParaRPr lang="en-US" sz="2000" dirty="0">
              <a:cs typeface="Helvetica" pitchFamily="34" charset="0"/>
            </a:endParaRPr>
          </a:p>
          <a:p>
            <a:pPr marL="800100" lvl="1" indent="-342900"/>
            <a:r>
              <a:rPr lang="en-US" sz="2000" dirty="0" smtClean="0">
                <a:cs typeface="Helvetica" pitchFamily="34" charset="0"/>
              </a:rPr>
              <a:t>This </a:t>
            </a:r>
            <a:r>
              <a:rPr lang="en-US" sz="2000" dirty="0" smtClean="0">
                <a:cs typeface="Helvetica" pitchFamily="34" charset="0"/>
              </a:rPr>
              <a:t>helps increase representativeness and generalizability</a:t>
            </a:r>
            <a:r>
              <a:rPr lang="en-US" sz="2000" dirty="0" smtClean="0">
                <a:cs typeface="Helvetica" pitchFamily="34" charset="0"/>
              </a:rPr>
              <a:t>!</a:t>
            </a:r>
            <a:endParaRPr lang="en-US" sz="2000" dirty="0">
              <a:cs typeface="Helvetica" pitchFamily="34" charset="0"/>
            </a:endParaRPr>
          </a:p>
          <a:p>
            <a:pPr marL="342900" indent="-342900"/>
            <a:r>
              <a:rPr lang="en-US" sz="2400" dirty="0" smtClean="0">
                <a:latin typeface="Calibri" pitchFamily="34" charset="0"/>
                <a:cs typeface="Helvetica" pitchFamily="34" charset="0"/>
              </a:rPr>
              <a:t>Incentives – fit within your overall study design</a:t>
            </a:r>
          </a:p>
          <a:p>
            <a:pPr marL="800100" lvl="1" indent="-342900"/>
            <a:r>
              <a:rPr lang="en-US" dirty="0" smtClean="0">
                <a:latin typeface="Calibri" pitchFamily="34" charset="0"/>
                <a:cs typeface="Helvetica" pitchFamily="34" charset="0"/>
              </a:rPr>
              <a:t>Pre-paying works well unless return of equipment is required</a:t>
            </a:r>
          </a:p>
          <a:p>
            <a:pPr marL="342900" indent="-342900"/>
            <a:r>
              <a:rPr lang="en-US" sz="2400" dirty="0" smtClean="0">
                <a:latin typeface="Calibri" pitchFamily="34" charset="0"/>
                <a:cs typeface="Helvetica" pitchFamily="34" charset="0"/>
              </a:rPr>
              <a:t>Carefully consider how returning results to participants fits within your collection plan – could be an incentive to participate, also ethics and safety concerns</a:t>
            </a:r>
          </a:p>
          <a:p>
            <a:pPr marL="800100" lvl="1" indent="-342900"/>
            <a:endParaRPr lang="en-US" sz="2400" dirty="0" smtClean="0">
              <a:latin typeface="Calibri" pitchFamily="34" charset="0"/>
              <a:cs typeface="Helvetica" pitchFamily="34" charset="0"/>
            </a:endParaRPr>
          </a:p>
          <a:p>
            <a:pPr lvl="1" indent="0"/>
            <a:endParaRPr lang="en-US" dirty="0" smtClean="0">
              <a:latin typeface="Calibri" pitchFamily="34" charset="0"/>
              <a:cs typeface="Helvetica" pitchFamily="34" charset="0"/>
            </a:endParaRPr>
          </a:p>
          <a:p>
            <a:endParaRPr lang="en-US" dirty="0" smtClean="0">
              <a:latin typeface="Calibri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34757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THANK YOU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" y="3115007"/>
            <a:ext cx="6835775" cy="2759018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7" y="274638"/>
            <a:ext cx="7826375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5"/>
                </a:solidFill>
                <a:latin typeface="+mn-lt"/>
              </a:rPr>
              <a:t>Biomarker: </a:t>
            </a: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URINE </a:t>
            </a:r>
            <a:endParaRPr lang="en-US" sz="3200" kern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610600" y="457200"/>
            <a:ext cx="533400" cy="609600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endParaRPr lang="en-US" sz="24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6304722" y="5375748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Front. Oncol., 03 November 2020 | </a:t>
            </a:r>
            <a:r>
              <a:rPr lang="en-US" dirty="0">
                <a:hlinkClick r:id="rId4"/>
              </a:rPr>
              <a:t>https://doi.org/10.3389/fonc.2020.559016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7" y="1600200"/>
            <a:ext cx="7826375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Easy to collect</a:t>
            </a:r>
          </a:p>
          <a:p>
            <a:pPr marL="342900" indent="-342900"/>
            <a:r>
              <a:rPr lang="en-US" sz="2400" dirty="0" smtClean="0"/>
              <a:t>Sensitivity issues for some people</a:t>
            </a:r>
          </a:p>
          <a:p>
            <a:pPr marL="342900" indent="-342900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44749" y="3627256"/>
            <a:ext cx="2299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Metabolomics</a:t>
            </a:r>
          </a:p>
          <a:p>
            <a:r>
              <a:rPr lang="en-US" sz="2000" b="1" dirty="0" smtClean="0"/>
              <a:t>Proteomics</a:t>
            </a:r>
          </a:p>
          <a:p>
            <a:r>
              <a:rPr lang="en-US" sz="2000" b="1" dirty="0" smtClean="0"/>
              <a:t>Genomics</a:t>
            </a:r>
          </a:p>
          <a:p>
            <a:r>
              <a:rPr lang="en-US" sz="2000" b="1" dirty="0" smtClean="0"/>
              <a:t>Transcriptomics</a:t>
            </a:r>
          </a:p>
          <a:p>
            <a:r>
              <a:rPr lang="en-US" sz="2000" b="1" dirty="0" smtClean="0"/>
              <a:t>Inflammation</a:t>
            </a:r>
          </a:p>
          <a:p>
            <a:r>
              <a:rPr lang="en-US" sz="2000" b="1" dirty="0" smtClean="0"/>
              <a:t>Medications/drugs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15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457207" y="1600200"/>
            <a:ext cx="7826375" cy="4800600"/>
          </a:xfrm>
        </p:spPr>
        <p:txBody>
          <a:bodyPr/>
          <a:lstStyle/>
          <a:p>
            <a:pPr marL="342900" indent="-342900"/>
            <a:r>
              <a:rPr lang="en-US" sz="2400" dirty="0"/>
              <a:t>C</a:t>
            </a:r>
            <a:r>
              <a:rPr lang="en-US" sz="2400" dirty="0" smtClean="0"/>
              <a:t>ut </a:t>
            </a:r>
            <a:r>
              <a:rPr lang="en-US" sz="2400" dirty="0"/>
              <a:t>a small bit of hair from the back of the head, clipping close to the </a:t>
            </a:r>
            <a:r>
              <a:rPr lang="en-US" sz="2400" dirty="0" smtClean="0"/>
              <a:t>scalp</a:t>
            </a:r>
          </a:p>
          <a:p>
            <a:pPr marL="342900" indent="-342900"/>
            <a:r>
              <a:rPr lang="en-US" sz="2400" dirty="0"/>
              <a:t>We take about 50-100 </a:t>
            </a:r>
            <a:r>
              <a:rPr lang="en-US" sz="2400" dirty="0" smtClean="0"/>
              <a:t>hairs - about </a:t>
            </a:r>
            <a:r>
              <a:rPr lang="en-US" sz="2400" dirty="0"/>
              <a:t>the same amount </a:t>
            </a:r>
            <a:r>
              <a:rPr lang="en-US" sz="2400" dirty="0" smtClean="0"/>
              <a:t>we lose </a:t>
            </a:r>
            <a:r>
              <a:rPr lang="en-US" sz="2400" dirty="0"/>
              <a:t>every day in the normal course of life 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Important to label which end was closest to the scalp</a:t>
            </a:r>
          </a:p>
          <a:p>
            <a:pPr marL="342900" indent="-342900"/>
            <a:r>
              <a:rPr lang="en-US" sz="2400" dirty="0" smtClean="0"/>
              <a:t>Challenges with short or braided hair, because of religious </a:t>
            </a:r>
            <a:r>
              <a:rPr lang="en-US" sz="2400" dirty="0"/>
              <a:t>or spiritual beliefs including exposing hair (</a:t>
            </a:r>
            <a:r>
              <a:rPr lang="en-US" sz="2400" i="1" dirty="0"/>
              <a:t>e.g.</a:t>
            </a:r>
            <a:r>
              <a:rPr lang="en-US" sz="2400" dirty="0"/>
              <a:t>, Muslim women), hair as sacred (American Indian groups), or cultural norms that connect hair to standards of beauty and </a:t>
            </a:r>
            <a:r>
              <a:rPr lang="en-US" sz="2400" dirty="0" smtClean="0"/>
              <a:t>self-image</a:t>
            </a:r>
          </a:p>
          <a:p>
            <a:pPr marL="342900" indent="-342900">
              <a:lnSpc>
                <a:spcPct val="100000"/>
              </a:lnSpc>
            </a:pPr>
            <a:r>
              <a:rPr lang="en-US" sz="2400" dirty="0" smtClean="0"/>
              <a:t>Collected for: cortisol, environmental                        pollutants, medications/drugs	</a:t>
            </a:r>
          </a:p>
          <a:p>
            <a:pPr marL="800100" lvl="1" indent="-342900"/>
            <a:endParaRPr lang="en-U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7" y="274638"/>
            <a:ext cx="7826375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5"/>
                </a:solidFill>
                <a:latin typeface="+mn-lt"/>
              </a:rPr>
              <a:t>Biomarker: </a:t>
            </a: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HAIR </a:t>
            </a:r>
            <a:endParaRPr lang="en-US" sz="3200" kern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610600" y="457200"/>
            <a:ext cx="533400" cy="609600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endParaRPr lang="en-US" sz="24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77322"/>
            <a:ext cx="2756452" cy="157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8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mean a change </a:t>
            </a:r>
            <a:r>
              <a:rPr lang="en-US" sz="2400" dirty="0"/>
              <a:t>in mode </a:t>
            </a:r>
            <a:r>
              <a:rPr lang="en-US" sz="2400" dirty="0" smtClean="0"/>
              <a:t>(face-to-face?)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respondent burden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Possible increased </a:t>
            </a:r>
            <a:r>
              <a:rPr lang="en-US" sz="2400" dirty="0" smtClean="0"/>
              <a:t>attrition, change in initial participation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</a:t>
            </a:r>
            <a:r>
              <a:rPr lang="en-US" sz="2400" dirty="0" smtClean="0"/>
              <a:t>cost</a:t>
            </a:r>
          </a:p>
          <a:p>
            <a:pPr marL="342900" indent="-342900"/>
            <a:r>
              <a:rPr lang="en-US" sz="2400" dirty="0" smtClean="0"/>
              <a:t>Require </a:t>
            </a:r>
            <a:r>
              <a:rPr lang="en-US" sz="2400" dirty="0"/>
              <a:t>significantly more work to calibrate and standardize measures across </a:t>
            </a:r>
            <a:r>
              <a:rPr lang="en-US" sz="2400" dirty="0" smtClean="0"/>
              <a:t>equipment, technicians</a:t>
            </a:r>
            <a:r>
              <a:rPr lang="en-US" sz="2400" dirty="0"/>
              <a:t>, </a:t>
            </a:r>
            <a:r>
              <a:rPr lang="en-US" sz="2400" dirty="0" smtClean="0"/>
              <a:t>laboratories etc.</a:t>
            </a:r>
          </a:p>
          <a:p>
            <a:pPr marL="342900" indent="-342900"/>
            <a:r>
              <a:rPr lang="en-US" sz="2400" dirty="0" smtClean="0"/>
              <a:t>Preserving </a:t>
            </a:r>
            <a:r>
              <a:rPr lang="en-US" sz="2400" dirty="0"/>
              <a:t>confidentiality of respondents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Ethical </a:t>
            </a:r>
            <a:r>
              <a:rPr lang="en-US" sz="2400" dirty="0" smtClean="0"/>
              <a:t>issues – </a:t>
            </a:r>
            <a:r>
              <a:rPr lang="en-US" sz="2000" dirty="0" smtClean="0"/>
              <a:t>what to report to participants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Preserve the integrity of a longitudinal observational study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not want it to be transformed into an intervention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6700" y="274638"/>
            <a:ext cx="84582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5"/>
                </a:solidFill>
                <a:latin typeface="+mn-lt"/>
              </a:rPr>
              <a:t>Adding Biological </a:t>
            </a: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Data: Considerations</a:t>
            </a:r>
            <a:endParaRPr lang="en-US" sz="3200" kern="0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1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7" y="317715"/>
            <a:ext cx="5235575" cy="1143000"/>
          </a:xfrm>
        </p:spPr>
        <p:txBody>
          <a:bodyPr vert="horz"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+mn-lt"/>
              </a:rPr>
              <a:t>SELECTION OF MEASURES</a:t>
            </a:r>
            <a:endParaRPr lang="en-US" sz="3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524000"/>
            <a:ext cx="7772406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Helvetica" pitchFamily="34" charset="0"/>
              </a:rPr>
              <a:t>Balance scientific value vs. (cost + burden)</a:t>
            </a:r>
          </a:p>
          <a:p>
            <a:r>
              <a:rPr lang="en-US" sz="2400" dirty="0" smtClean="0">
                <a:cs typeface="Helvetica" pitchFamily="34" charset="0"/>
              </a:rPr>
              <a:t>In field-collected studies, feasibility is also an issue:</a:t>
            </a:r>
          </a:p>
          <a:p>
            <a:pPr lvl="1"/>
            <a:r>
              <a:rPr lang="en-US" sz="2200" dirty="0" smtClean="0">
                <a:cs typeface="Helvetica" pitchFamily="34" charset="0"/>
              </a:rPr>
              <a:t>Mode – In person? Mail?</a:t>
            </a:r>
          </a:p>
          <a:p>
            <a:pPr lvl="1"/>
            <a:r>
              <a:rPr lang="en-US" sz="2200" dirty="0" smtClean="0">
                <a:cs typeface="Helvetica" pitchFamily="34" charset="0"/>
              </a:rPr>
              <a:t>Collection - can participants collect themselves?  Can interviewers be trained? Are specially-trained persons (e.g. phlebotomists) required?</a:t>
            </a:r>
          </a:p>
          <a:p>
            <a:pPr lvl="1"/>
            <a:r>
              <a:rPr lang="en-US" sz="2200" dirty="0" smtClean="0">
                <a:cs typeface="Helvetica" pitchFamily="34" charset="0"/>
              </a:rPr>
              <a:t>Delay in processing – is my sample stable for shipping?  Exposure to factors - time, heat, humidity – that aren’t issues in clinical samples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400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7" y="317715"/>
            <a:ext cx="8381993" cy="1143000"/>
          </a:xfrm>
        </p:spPr>
        <p:txBody>
          <a:bodyPr vert="horz"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+mn-lt"/>
              </a:rPr>
              <a:t>HEALTH AND RETIREMENT STUDY</a:t>
            </a:r>
            <a:endParaRPr lang="en-US" sz="3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609607" y="1676400"/>
            <a:ext cx="7696199" cy="4495800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en-US" sz="2400" dirty="0" smtClean="0"/>
              <a:t>Longitudinal panel study that surveys a representative sample of ~20,000+ adults over age 50 in the United States</a:t>
            </a:r>
          </a:p>
          <a:p>
            <a:pPr marL="342900" indent="-342900"/>
            <a:r>
              <a:rPr lang="en-US" sz="2400" dirty="0" smtClean="0"/>
              <a:t>Multimode survey – FTF, Tel, Web, Mail</a:t>
            </a:r>
          </a:p>
          <a:p>
            <a:pPr marL="342900" indent="-342900"/>
            <a:r>
              <a:rPr lang="en-US" sz="2400" dirty="0" smtClean="0"/>
              <a:t>Core collection every 2 years</a:t>
            </a:r>
          </a:p>
          <a:p>
            <a:pPr marL="342900" indent="-342900"/>
            <a:r>
              <a:rPr lang="en-US" sz="2400" dirty="0" smtClean="0"/>
              <a:t>Collected biological data first in 2001 (buccal swabs), but started collecting physical measure and biomarker data on a large scale in 2006</a:t>
            </a:r>
          </a:p>
          <a:p>
            <a:pPr marL="342900" indent="-342900"/>
            <a:r>
              <a:rPr lang="en-US" sz="2400" dirty="0" smtClean="0"/>
              <a:t>Mostly done with a trained interviewer in the participant’s home but we’ve also done actigraphy, mail-in collections, collections by contractors at a separate visit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endParaRPr lang="en-US" sz="2400" dirty="0" smtClean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3838"/>
            <a:ext cx="8229600" cy="45259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Helvetica" pitchFamily="34" charset="0"/>
              </a:rPr>
              <a:t>Physical Measures and Anthropometrics:</a:t>
            </a:r>
            <a:endParaRPr lang="en-US" sz="2400" dirty="0">
              <a:cs typeface="Helvetic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Helvetica" pitchFamily="34" charset="0"/>
              </a:rPr>
              <a:t>Blood pressure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Helvetica" pitchFamily="34" charset="0"/>
              </a:rPr>
              <a:t>Breathing </a:t>
            </a:r>
            <a:r>
              <a:rPr lang="en-US" sz="2200" dirty="0" smtClean="0">
                <a:cs typeface="Helvetica" pitchFamily="34" charset="0"/>
              </a:rPr>
              <a:t>/ lung function tests</a:t>
            </a:r>
            <a:r>
              <a:rPr lang="en-US" sz="2200" dirty="0">
                <a:cs typeface="Helvetica" pitchFamily="34" charset="0"/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Helvetica" pitchFamily="34" charset="0"/>
              </a:rPr>
              <a:t>Grip strength 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Helvetica" pitchFamily="34" charset="0"/>
              </a:rPr>
              <a:t>Balance tests			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cs typeface="Helvetica" pitchFamily="34" charset="0"/>
              </a:rPr>
              <a:t>Height and weight 	</a:t>
            </a:r>
            <a:endParaRPr lang="en-US" sz="2200" dirty="0" smtClean="0">
              <a:cs typeface="Helvetica" pitchFamily="34" charset="0"/>
            </a:endParaRPr>
          </a:p>
          <a:p>
            <a:pPr marL="800100" lvl="1" indent="-342900"/>
            <a:r>
              <a:rPr lang="en-US" sz="2200" dirty="0"/>
              <a:t>B</a:t>
            </a:r>
            <a:r>
              <a:rPr lang="en-US" sz="2200" dirty="0" smtClean="0"/>
              <a:t>ody</a:t>
            </a:r>
            <a:r>
              <a:rPr lang="en-US" sz="2200" dirty="0"/>
              <a:t> circumferences (waist, hip, and </a:t>
            </a:r>
            <a:r>
              <a:rPr lang="en-US" sz="2200" dirty="0" smtClean="0"/>
              <a:t>limbs)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Helvetica" pitchFamily="34" charset="0"/>
              </a:rPr>
              <a:t>Gait speed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Helvetica" pitchFamily="34" charset="0"/>
              </a:rPr>
              <a:t>Hearing tests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Helvetica" pitchFamily="34" charset="0"/>
              </a:rPr>
              <a:t>Smelling tests</a:t>
            </a:r>
            <a:endParaRPr lang="en-US" sz="2200" dirty="0">
              <a:cs typeface="Helvetic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COMMON Biological measures in surveys</a:t>
            </a:r>
            <a:endParaRPr lang="en-US" sz="3200" kern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4267200"/>
            <a:ext cx="4800600" cy="175432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Universally high consent for these items - ~95%</a:t>
            </a:r>
          </a:p>
          <a:p>
            <a:r>
              <a:rPr lang="en-US" b="1" dirty="0" smtClean="0"/>
              <a:t>Issues: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Eligibility (nursing home residents, proxy)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Safety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457207" y="1600200"/>
            <a:ext cx="7826375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obtain some high-value </a:t>
            </a:r>
            <a:r>
              <a:rPr lang="en-US" sz="2400" dirty="0" smtClean="0"/>
              <a:t>biomarkers, including DNA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Relatively easy and inexpensive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administered </a:t>
            </a:r>
            <a:r>
              <a:rPr lang="en-US" sz="2400" dirty="0"/>
              <a:t>by trained interviewers without a separate </a:t>
            </a:r>
            <a:r>
              <a:rPr lang="en-US" sz="2400" dirty="0" smtClean="0"/>
              <a:t>visit</a:t>
            </a:r>
          </a:p>
          <a:p>
            <a:pPr marL="800100" lvl="1" indent="-342900"/>
            <a:r>
              <a:rPr lang="en-US" sz="2000" dirty="0" smtClean="0"/>
              <a:t>Some studies have done self-collection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Assays more limited than what can be done with venous blood</a:t>
            </a: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7" y="274638"/>
            <a:ext cx="7826375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r>
              <a:rPr lang="en-US" sz="3200" kern="0" dirty="0">
                <a:solidFill>
                  <a:schemeClr val="accent5"/>
                </a:solidFill>
                <a:latin typeface="+mn-lt"/>
              </a:rPr>
              <a:t>Biomarker: </a:t>
            </a: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Dried </a:t>
            </a:r>
            <a:r>
              <a:rPr lang="en-US" sz="3200" kern="0" dirty="0">
                <a:solidFill>
                  <a:schemeClr val="accent5"/>
                </a:solidFill>
                <a:latin typeface="+mn-lt"/>
              </a:rPr>
              <a:t>blood </a:t>
            </a:r>
            <a:r>
              <a:rPr lang="en-US" sz="3200" kern="0" dirty="0" smtClean="0">
                <a:solidFill>
                  <a:schemeClr val="accent5"/>
                </a:solidFill>
                <a:latin typeface="+mn-lt"/>
              </a:rPr>
              <a:t>spots</a:t>
            </a:r>
            <a:endParaRPr lang="en-US" sz="3200" kern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610600" y="457200"/>
            <a:ext cx="533400" cy="609600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cap="all" spc="0" baseline="0">
                <a:solidFill>
                  <a:srgbClr val="69B5CA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 fontAlgn="auto">
              <a:spcAft>
                <a:spcPts val="0"/>
              </a:spcAft>
            </a:pPr>
            <a:endParaRPr lang="en-US" sz="2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12"/>
            <a:ext cx="2781300" cy="2181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4495800"/>
            <a:ext cx="2514600" cy="20621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HRS DBS Assays:</a:t>
            </a:r>
          </a:p>
          <a:p>
            <a:r>
              <a:rPr lang="en-US" dirty="0" smtClean="0">
                <a:cs typeface="Helvetica" pitchFamily="34" charset="0"/>
              </a:rPr>
              <a:t>HbA1c</a:t>
            </a:r>
          </a:p>
          <a:p>
            <a:r>
              <a:rPr lang="en-US" dirty="0" smtClean="0">
                <a:cs typeface="Helvetica" pitchFamily="34" charset="0"/>
              </a:rPr>
              <a:t>Total </a:t>
            </a:r>
            <a:r>
              <a:rPr lang="en-US" dirty="0">
                <a:cs typeface="Helvetica" pitchFamily="34" charset="0"/>
              </a:rPr>
              <a:t>and HDL </a:t>
            </a:r>
            <a:r>
              <a:rPr lang="en-US" dirty="0" smtClean="0">
                <a:cs typeface="Helvetica" pitchFamily="34" charset="0"/>
              </a:rPr>
              <a:t>cholesterol</a:t>
            </a:r>
          </a:p>
          <a:p>
            <a:r>
              <a:rPr lang="en-US" dirty="0" smtClean="0">
                <a:cs typeface="Helvetica" pitchFamily="34" charset="0"/>
              </a:rPr>
              <a:t>C-reactive </a:t>
            </a:r>
            <a:r>
              <a:rPr lang="en-US" dirty="0">
                <a:cs typeface="Helvetica" pitchFamily="34" charset="0"/>
              </a:rPr>
              <a:t>protein (</a:t>
            </a:r>
            <a:r>
              <a:rPr lang="en-US" dirty="0" smtClean="0">
                <a:cs typeface="Helvetica" pitchFamily="34" charset="0"/>
              </a:rPr>
              <a:t>CRP)</a:t>
            </a:r>
          </a:p>
          <a:p>
            <a:r>
              <a:rPr lang="en-US" dirty="0" smtClean="0">
                <a:cs typeface="Helvetica" pitchFamily="34" charset="0"/>
              </a:rPr>
              <a:t>Cystatin </a:t>
            </a:r>
            <a:r>
              <a:rPr lang="en-US" dirty="0">
                <a:cs typeface="Helvetica" pitchFamily="34" charset="0"/>
              </a:rPr>
              <a:t>C </a:t>
            </a:r>
            <a:endParaRPr lang="en-US" dirty="0" smtClean="0">
              <a:cs typeface="Helvetica" pitchFamily="34" charset="0"/>
            </a:endParaRPr>
          </a:p>
          <a:p>
            <a:r>
              <a:rPr lang="en-US" dirty="0" smtClean="0">
                <a:cs typeface="Helvetica" pitchFamily="34" charset="0"/>
              </a:rPr>
              <a:t>IL-6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466253" y="0"/>
            <a:ext cx="8229600" cy="1143000"/>
          </a:xfrm>
          <a:effectLst>
            <a:outerShdw blurRad="50800" dist="38100" dir="5400000" algn="ctr" rotWithShape="0">
              <a:srgbClr val="000000">
                <a:alpha val="39999"/>
              </a:srgbClr>
            </a:outerShdw>
          </a:effectLst>
        </p:spPr>
        <p:txBody>
          <a:bodyPr vert="horz" lIns="0" tIns="0" rIns="0" bIns="0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35052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DNA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RNA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DNA Methylation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Telomeres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Cortisol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Hormones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Inflammation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Oral Microbiome</a:t>
            </a: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Antibodies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rgbClr val="006699"/>
              </a:buClr>
            </a:pPr>
            <a:r>
              <a:rPr lang="en-US" sz="2800" dirty="0" smtClean="0">
                <a:solidFill>
                  <a:srgbClr val="000000"/>
                </a:solidFill>
              </a:rPr>
              <a:t>Cotinine (nicotine</a:t>
            </a:r>
            <a:r>
              <a:rPr lang="en-US" sz="2800" dirty="0" smtClean="0">
                <a:solidFill>
                  <a:srgbClr val="000000"/>
                </a:solidFill>
              </a:rPr>
              <a:t>)…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7" y="3276600"/>
            <a:ext cx="244736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2" y="1524000"/>
            <a:ext cx="1685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04800" y="381000"/>
            <a:ext cx="8077200" cy="762000"/>
          </a:xfrm>
          <a:prstGeom prst="rect">
            <a:avLst/>
          </a:prstGeom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kern="0" dirty="0" smtClean="0">
                <a:solidFill>
                  <a:schemeClr val="accent5"/>
                </a:solidFill>
              </a:rPr>
              <a:t>BIOMARKER: SALIVA</a:t>
            </a:r>
            <a:endParaRPr lang="en-US" kern="0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7" y="762000"/>
            <a:ext cx="28416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5715000"/>
            <a:ext cx="44196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But…different collection containers usually required (different preservatives)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47329"/>
      </p:ext>
    </p:extLst>
  </p:cSld>
  <p:clrMapOvr>
    <a:masterClrMapping/>
  </p:clrMapOvr>
  <p:transition advTm="4028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2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2|10.4"/>
</p:tagLst>
</file>

<file path=ppt/theme/theme1.xml><?xml version="1.0" encoding="utf-8"?>
<a:theme xmlns:a="http://schemas.openxmlformats.org/drawingml/2006/main" name="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" id="{A5E1F82A-DE7D-44B8-B88A-914CD451DFC3}" vid="{EF7C6F5E-AB55-4A4F-A4E5-14BC91CE6780}"/>
    </a:ext>
  </a:extLst>
</a:theme>
</file>

<file path=ppt/theme/theme2.xml><?xml version="1.0" encoding="utf-8"?>
<a:theme xmlns:a="http://schemas.openxmlformats.org/drawingml/2006/main" name="HRStemplate4">
  <a:themeElements>
    <a:clrScheme name="HRS Theme Colors 20131002">
      <a:dk1>
        <a:srgbClr val="000000"/>
      </a:dk1>
      <a:lt1>
        <a:sysClr val="window" lastClr="FFFFFF"/>
      </a:lt1>
      <a:dk2>
        <a:srgbClr val="272727"/>
      </a:dk2>
      <a:lt2>
        <a:srgbClr val="DDDEDD"/>
      </a:lt2>
      <a:accent1>
        <a:srgbClr val="006382"/>
      </a:accent1>
      <a:accent2>
        <a:srgbClr val="9CA920"/>
      </a:accent2>
      <a:accent3>
        <a:srgbClr val="AD3A1F"/>
      </a:accent3>
      <a:accent4>
        <a:srgbClr val="46496A"/>
      </a:accent4>
      <a:accent5>
        <a:srgbClr val="F9C31B"/>
      </a:accent5>
      <a:accent6>
        <a:srgbClr val="E78337"/>
      </a:accent6>
      <a:hlink>
        <a:srgbClr val="006382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RStemplate4">
  <a:themeElements>
    <a:clrScheme name="HRS Theme Colors 20131002">
      <a:dk1>
        <a:srgbClr val="000000"/>
      </a:dk1>
      <a:lt1>
        <a:sysClr val="window" lastClr="FFFFFF"/>
      </a:lt1>
      <a:dk2>
        <a:srgbClr val="272727"/>
      </a:dk2>
      <a:lt2>
        <a:srgbClr val="DDDEDD"/>
      </a:lt2>
      <a:accent1>
        <a:srgbClr val="006382"/>
      </a:accent1>
      <a:accent2>
        <a:srgbClr val="9CA920"/>
      </a:accent2>
      <a:accent3>
        <a:srgbClr val="AD3A1F"/>
      </a:accent3>
      <a:accent4>
        <a:srgbClr val="46496A"/>
      </a:accent4>
      <a:accent5>
        <a:srgbClr val="F9C31B"/>
      </a:accent5>
      <a:accent6>
        <a:srgbClr val="E78337"/>
      </a:accent6>
      <a:hlink>
        <a:srgbClr val="006382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RStemplate4">
  <a:themeElements>
    <a:clrScheme name="HRS Theme Colors 20131002">
      <a:dk1>
        <a:srgbClr val="000000"/>
      </a:dk1>
      <a:lt1>
        <a:sysClr val="window" lastClr="FFFFFF"/>
      </a:lt1>
      <a:dk2>
        <a:srgbClr val="272727"/>
      </a:dk2>
      <a:lt2>
        <a:srgbClr val="DDDEDD"/>
      </a:lt2>
      <a:accent1>
        <a:srgbClr val="006382"/>
      </a:accent1>
      <a:accent2>
        <a:srgbClr val="9CA920"/>
      </a:accent2>
      <a:accent3>
        <a:srgbClr val="AD3A1F"/>
      </a:accent3>
      <a:accent4>
        <a:srgbClr val="46496A"/>
      </a:accent4>
      <a:accent5>
        <a:srgbClr val="F9C31B"/>
      </a:accent5>
      <a:accent6>
        <a:srgbClr val="E78337"/>
      </a:accent6>
      <a:hlink>
        <a:srgbClr val="006382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RStemplate4">
  <a:themeElements>
    <a:clrScheme name="HRS Theme Colors 20131002">
      <a:dk1>
        <a:srgbClr val="000000"/>
      </a:dk1>
      <a:lt1>
        <a:sysClr val="window" lastClr="FFFFFF"/>
      </a:lt1>
      <a:dk2>
        <a:srgbClr val="272727"/>
      </a:dk2>
      <a:lt2>
        <a:srgbClr val="DDDEDD"/>
      </a:lt2>
      <a:accent1>
        <a:srgbClr val="006382"/>
      </a:accent1>
      <a:accent2>
        <a:srgbClr val="9CA920"/>
      </a:accent2>
      <a:accent3>
        <a:srgbClr val="AD3A1F"/>
      </a:accent3>
      <a:accent4>
        <a:srgbClr val="46496A"/>
      </a:accent4>
      <a:accent5>
        <a:srgbClr val="F9C31B"/>
      </a:accent5>
      <a:accent6>
        <a:srgbClr val="E78337"/>
      </a:accent6>
      <a:hlink>
        <a:srgbClr val="006382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RS Theme Colors 20131002">
    <a:dk1>
      <a:srgbClr val="000000"/>
    </a:dk1>
    <a:lt1>
      <a:sysClr val="window" lastClr="FFFFFF"/>
    </a:lt1>
    <a:dk2>
      <a:srgbClr val="272727"/>
    </a:dk2>
    <a:lt2>
      <a:srgbClr val="DDDEDD"/>
    </a:lt2>
    <a:accent1>
      <a:srgbClr val="006382"/>
    </a:accent1>
    <a:accent2>
      <a:srgbClr val="9CA920"/>
    </a:accent2>
    <a:accent3>
      <a:srgbClr val="AD3A1F"/>
    </a:accent3>
    <a:accent4>
      <a:srgbClr val="46496A"/>
    </a:accent4>
    <a:accent5>
      <a:srgbClr val="F9C31B"/>
    </a:accent5>
    <a:accent6>
      <a:srgbClr val="E78337"/>
    </a:accent6>
    <a:hlink>
      <a:srgbClr val="006382"/>
    </a:hlink>
    <a:folHlink>
      <a:srgbClr val="808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spect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75000"/>
              <a:satMod val="250000"/>
            </a:schemeClr>
          </a:gs>
          <a:gs pos="20000">
            <a:schemeClr val="phClr">
              <a:shade val="85000"/>
              <a:satMod val="17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0000"/>
              <a:satMod val="145000"/>
            </a:schemeClr>
          </a:gs>
          <a:gs pos="30000">
            <a:schemeClr val="phClr">
              <a:shade val="65000"/>
              <a:satMod val="155000"/>
            </a:schemeClr>
          </a:gs>
          <a:gs pos="100000">
            <a:schemeClr val="phClr">
              <a:tint val="60000"/>
              <a:satMod val="170000"/>
            </a:schemeClr>
          </a:gs>
        </a:gsLst>
        <a:lin ang="16200000" scaled="1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2227</Words>
  <Application>Microsoft Office PowerPoint</Application>
  <PresentationFormat>On-screen Show (4:3)</PresentationFormat>
  <Paragraphs>414</Paragraphs>
  <Slides>33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default</vt:lpstr>
      <vt:lpstr>HRStemplate4</vt:lpstr>
      <vt:lpstr>1_HRStemplate4</vt:lpstr>
      <vt:lpstr>2_HRStemplate4</vt:lpstr>
      <vt:lpstr>3_HRStemplate4</vt:lpstr>
      <vt:lpstr>1_Office Theme</vt:lpstr>
      <vt:lpstr>Physical measure and Biomarker Data collection: Lessons from the Health and Retirement Study</vt:lpstr>
      <vt:lpstr>PowerPoint Presentation</vt:lpstr>
      <vt:lpstr>PowerPoint Presentation</vt:lpstr>
      <vt:lpstr>PowerPoint Presentation</vt:lpstr>
      <vt:lpstr>SELECTION OF MEASURES</vt:lpstr>
      <vt:lpstr>HEALTH AND RETIREMENT STUDY</vt:lpstr>
      <vt:lpstr>PowerPoint Presentation</vt:lpstr>
      <vt:lpstr>PowerPoint Presentation</vt:lpstr>
      <vt:lpstr>  </vt:lpstr>
      <vt:lpstr>  </vt:lpstr>
      <vt:lpstr>Actigraphy DEVICES</vt:lpstr>
      <vt:lpstr>PowerPoint Presentation</vt:lpstr>
      <vt:lpstr>PowerPoint Presentation</vt:lpstr>
      <vt:lpstr>PowerPoint Presentation</vt:lpstr>
      <vt:lpstr>PowerPoint Presentation</vt:lpstr>
      <vt:lpstr>Salivary dna completion rates for first-time requests, 2006-2018</vt:lpstr>
      <vt:lpstr>Salivary dna completion rates by Race/ethnicity and education, first and second requests</vt:lpstr>
      <vt:lpstr>Dried blood spot completion rates, 2006-2018</vt:lpstr>
      <vt:lpstr>VENOUS blood completion rates by race/ethnicity and education, 2016</vt:lpstr>
      <vt:lpstr>HRS VENOUS BLOOD CONSENT AND COMPLETION</vt:lpstr>
      <vt:lpstr>PowerPoint Presentation</vt:lpstr>
      <vt:lpstr>VENOUS BLOOD FIELD EFFORT 2016</vt:lpstr>
      <vt:lpstr>SARS-CoV-2 AnTIBODY TESTING - Following the pandemic in real time</vt:lpstr>
      <vt:lpstr>Difficult logistical challenge</vt:lpstr>
      <vt:lpstr>PowerPoint Presentation</vt:lpstr>
      <vt:lpstr>PowerPoint Presentation</vt:lpstr>
      <vt:lpstr>PowerPoint Presentation</vt:lpstr>
      <vt:lpstr>SARS-CoV-2 Antibody completion rates - Mail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AAPOR</dc:title>
  <dc:creator>jfaul</dc:creator>
  <cp:lastModifiedBy>jfaul</cp:lastModifiedBy>
  <cp:revision>77</cp:revision>
  <dcterms:created xsi:type="dcterms:W3CDTF">2021-04-16T13:26:58Z</dcterms:created>
  <dcterms:modified xsi:type="dcterms:W3CDTF">2022-04-06T00:55:24Z</dcterms:modified>
</cp:coreProperties>
</file>