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Lst>
  <p:notesMasterIdLst>
    <p:notesMasterId r:id="rId81"/>
  </p:notesMasterIdLst>
  <p:sldIdLst>
    <p:sldId id="1281" r:id="rId6"/>
    <p:sldId id="1273" r:id="rId7"/>
    <p:sldId id="1426" r:id="rId8"/>
    <p:sldId id="1427" r:id="rId9"/>
    <p:sldId id="1428" r:id="rId10"/>
    <p:sldId id="1314" r:id="rId11"/>
    <p:sldId id="1402" r:id="rId12"/>
    <p:sldId id="279" r:id="rId13"/>
    <p:sldId id="1396" r:id="rId14"/>
    <p:sldId id="1400" r:id="rId15"/>
    <p:sldId id="1393" r:id="rId16"/>
    <p:sldId id="1413" r:id="rId17"/>
    <p:sldId id="1414" r:id="rId18"/>
    <p:sldId id="1412" r:id="rId19"/>
    <p:sldId id="1354" r:id="rId20"/>
    <p:sldId id="1360" r:id="rId21"/>
    <p:sldId id="1342" r:id="rId22"/>
    <p:sldId id="1404" r:id="rId23"/>
    <p:sldId id="1406" r:id="rId24"/>
    <p:sldId id="1408" r:id="rId25"/>
    <p:sldId id="1422" r:id="rId26"/>
    <p:sldId id="310" r:id="rId27"/>
    <p:sldId id="1423" r:id="rId28"/>
    <p:sldId id="1307" r:id="rId29"/>
    <p:sldId id="1424" r:id="rId30"/>
    <p:sldId id="1336" r:id="rId31"/>
    <p:sldId id="1415" r:id="rId32"/>
    <p:sldId id="1420" r:id="rId33"/>
    <p:sldId id="1416" r:id="rId34"/>
    <p:sldId id="1418" r:id="rId35"/>
    <p:sldId id="1421" r:id="rId36"/>
    <p:sldId id="1419" r:id="rId37"/>
    <p:sldId id="1425" r:id="rId38"/>
    <p:sldId id="1328" r:id="rId39"/>
    <p:sldId id="1398" r:id="rId40"/>
    <p:sldId id="1431" r:id="rId41"/>
    <p:sldId id="1432" r:id="rId42"/>
    <p:sldId id="1433" r:id="rId43"/>
    <p:sldId id="1434" r:id="rId44"/>
    <p:sldId id="309" r:id="rId45"/>
    <p:sldId id="1289" r:id="rId46"/>
    <p:sldId id="1435" r:id="rId47"/>
    <p:sldId id="1294" r:id="rId48"/>
    <p:sldId id="1295" r:id="rId49"/>
    <p:sldId id="1296" r:id="rId50"/>
    <p:sldId id="1292" r:id="rId51"/>
    <p:sldId id="1300" r:id="rId52"/>
    <p:sldId id="1298" r:id="rId53"/>
    <p:sldId id="1299" r:id="rId54"/>
    <p:sldId id="1301" r:id="rId55"/>
    <p:sldId id="1293" r:id="rId56"/>
    <p:sldId id="1302" r:id="rId57"/>
    <p:sldId id="1353" r:id="rId58"/>
    <p:sldId id="1395" r:id="rId59"/>
    <p:sldId id="1392" r:id="rId60"/>
    <p:sldId id="1391" r:id="rId61"/>
    <p:sldId id="1325" r:id="rId62"/>
    <p:sldId id="1349" r:id="rId63"/>
    <p:sldId id="1350" r:id="rId64"/>
    <p:sldId id="1429" r:id="rId65"/>
    <p:sldId id="1348" r:id="rId66"/>
    <p:sldId id="1362" r:id="rId67"/>
    <p:sldId id="1288" r:id="rId68"/>
    <p:sldId id="1278" r:id="rId69"/>
    <p:sldId id="1304" r:id="rId70"/>
    <p:sldId id="1311" r:id="rId71"/>
    <p:sldId id="1430" r:id="rId72"/>
    <p:sldId id="1334" r:id="rId73"/>
    <p:sldId id="1335" r:id="rId74"/>
    <p:sldId id="1341" r:id="rId75"/>
    <p:sldId id="1361" r:id="rId76"/>
    <p:sldId id="1357" r:id="rId77"/>
    <p:sldId id="1397" r:id="rId78"/>
    <p:sldId id="1417" r:id="rId79"/>
    <p:sldId id="133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HIS Follow-up Health Study: Preliminary Results" id="{E402A9E4-98D0-4080-B5FE-9B80EC0864C2}">
          <p14:sldIdLst>
            <p14:sldId id="1281"/>
            <p14:sldId id="1273"/>
            <p14:sldId id="1426"/>
            <p14:sldId id="1427"/>
            <p14:sldId id="1428"/>
            <p14:sldId id="1314"/>
            <p14:sldId id="1402"/>
            <p14:sldId id="279"/>
            <p14:sldId id="1396"/>
            <p14:sldId id="1400"/>
            <p14:sldId id="1393"/>
            <p14:sldId id="1413"/>
            <p14:sldId id="1414"/>
            <p14:sldId id="1412"/>
            <p14:sldId id="1354"/>
            <p14:sldId id="1360"/>
            <p14:sldId id="1342"/>
            <p14:sldId id="1404"/>
            <p14:sldId id="1406"/>
            <p14:sldId id="1408"/>
            <p14:sldId id="1422"/>
            <p14:sldId id="310"/>
            <p14:sldId id="1423"/>
            <p14:sldId id="1307"/>
            <p14:sldId id="1424"/>
            <p14:sldId id="1336"/>
            <p14:sldId id="1415"/>
            <p14:sldId id="1420"/>
            <p14:sldId id="1416"/>
            <p14:sldId id="1418"/>
            <p14:sldId id="1421"/>
            <p14:sldId id="1419"/>
            <p14:sldId id="1425"/>
            <p14:sldId id="1328"/>
            <p14:sldId id="1398"/>
            <p14:sldId id="1431"/>
            <p14:sldId id="1432"/>
            <p14:sldId id="1433"/>
            <p14:sldId id="1434"/>
            <p14:sldId id="309"/>
            <p14:sldId id="1289"/>
            <p14:sldId id="1435"/>
            <p14:sldId id="1294"/>
            <p14:sldId id="1295"/>
            <p14:sldId id="1296"/>
            <p14:sldId id="1292"/>
            <p14:sldId id="1300"/>
            <p14:sldId id="1298"/>
            <p14:sldId id="1299"/>
            <p14:sldId id="1301"/>
            <p14:sldId id="1293"/>
            <p14:sldId id="1302"/>
            <p14:sldId id="1353"/>
            <p14:sldId id="1395"/>
            <p14:sldId id="1392"/>
            <p14:sldId id="1391"/>
            <p14:sldId id="1325"/>
            <p14:sldId id="1349"/>
            <p14:sldId id="1350"/>
            <p14:sldId id="1429"/>
            <p14:sldId id="1348"/>
            <p14:sldId id="1362"/>
            <p14:sldId id="1288"/>
            <p14:sldId id="1278"/>
            <p14:sldId id="1304"/>
            <p14:sldId id="1311"/>
            <p14:sldId id="1430"/>
            <p14:sldId id="1334"/>
            <p14:sldId id="1335"/>
            <p14:sldId id="1341"/>
            <p14:sldId id="1361"/>
            <p14:sldId id="1357"/>
            <p14:sldId id="1397"/>
            <p14:sldId id="1417"/>
            <p14:sldId id="13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insky, Adena (CDC/DDPHSS/NCHS/DHIS)" initials="GA(" lastIdx="15" clrIdx="0">
    <p:extLst>
      <p:ext uri="{19B8F6BF-5375-455C-9EA6-DF929625EA0E}">
        <p15:presenceInfo xmlns:p15="http://schemas.microsoft.com/office/powerpoint/2012/main" userId="S::wpm0@cdc.gov::5a9db30d-5037-47d7-afe1-64cb98b399fd" providerId="AD"/>
      </p:ext>
    </p:extLst>
  </p:cmAuthor>
  <p:cmAuthor id="2" name="Benjamin Zablotsky" initials="BZ" lastIdx="15" clrIdx="1">
    <p:extLst>
      <p:ext uri="{19B8F6BF-5375-455C-9EA6-DF929625EA0E}">
        <p15:presenceInfo xmlns:p15="http://schemas.microsoft.com/office/powerpoint/2012/main" userId="S::xcw5@cdc.gov::385af192-05e3-493f-b659-f572db2e8b01" providerId="AD"/>
      </p:ext>
    </p:extLst>
  </p:cmAuthor>
  <p:cmAuthor id="3" name="Warren, Antonia (CDC/DDPHSS/NCHS/DHIS)" initials="WA(" lastIdx="5" clrIdx="2">
    <p:extLst>
      <p:ext uri="{19B8F6BF-5375-455C-9EA6-DF929625EA0E}">
        <p15:presenceInfo xmlns:p15="http://schemas.microsoft.com/office/powerpoint/2012/main" userId="S::qvw0@cdc.gov::79dd4a63-cd38-43ca-ac91-c65300d230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858"/>
    <a:srgbClr val="DFF3F9"/>
    <a:srgbClr val="0F56DC"/>
    <a:srgbClr val="FFC000"/>
    <a:srgbClr val="000000"/>
    <a:srgbClr val="2F2A21"/>
    <a:srgbClr val="3D372B"/>
    <a:srgbClr val="C9A4E4"/>
    <a:srgbClr val="BDF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5396" autoAdjust="0"/>
  </p:normalViewPr>
  <p:slideViewPr>
    <p:cSldViewPr snapToGrid="0">
      <p:cViewPr varScale="1">
        <p:scale>
          <a:sx n="72" d="100"/>
          <a:sy n="72" d="100"/>
        </p:scale>
        <p:origin x="1350" y="72"/>
      </p:cViewPr>
      <p:guideLst/>
    </p:cSldViewPr>
  </p:slideViewPr>
  <p:outlineViewPr>
    <p:cViewPr>
      <p:scale>
        <a:sx n="33" d="100"/>
        <a:sy n="33" d="100"/>
      </p:scale>
      <p:origin x="0" y="-32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Agreed to be contacted</c:v>
                </c:pt>
                <c:pt idx="1">
                  <c:v>Started exam</c:v>
                </c:pt>
              </c:strCache>
            </c:strRef>
          </c:cat>
          <c:val>
            <c:numRef>
              <c:f>Sheet1!$B$2:$B$3</c:f>
              <c:numCache>
                <c:formatCode>General</c:formatCode>
                <c:ptCount val="2"/>
                <c:pt idx="0">
                  <c:v>36</c:v>
                </c:pt>
                <c:pt idx="1">
                  <c:v>43</c:v>
                </c:pt>
              </c:numCache>
            </c:numRef>
          </c:val>
          <c:extLst>
            <c:ext xmlns:c16="http://schemas.microsoft.com/office/drawing/2014/chart" uri="{C3380CC4-5D6E-409C-BE32-E72D297353CC}">
              <c16:uniqueId val="{00000000-6D34-4237-8CE9-75702C3AA731}"/>
            </c:ext>
          </c:extLst>
        </c:ser>
        <c:ser>
          <c:idx val="1"/>
          <c:order val="1"/>
          <c:tx>
            <c:strRef>
              <c:f>Sheet1!$C$1</c:f>
              <c:strCache>
                <c:ptCount val="1"/>
                <c:pt idx="0">
                  <c:v>35-64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Agreed to be contacted</c:v>
                </c:pt>
                <c:pt idx="1">
                  <c:v>Started exam</c:v>
                </c:pt>
              </c:strCache>
            </c:strRef>
          </c:cat>
          <c:val>
            <c:numRef>
              <c:f>Sheet1!$C$2:$C$3</c:f>
              <c:numCache>
                <c:formatCode>General</c:formatCode>
                <c:ptCount val="2"/>
                <c:pt idx="0">
                  <c:v>28</c:v>
                </c:pt>
                <c:pt idx="1">
                  <c:v>45</c:v>
                </c:pt>
              </c:numCache>
            </c:numRef>
          </c:val>
          <c:extLst>
            <c:ext xmlns:c16="http://schemas.microsoft.com/office/drawing/2014/chart" uri="{C3380CC4-5D6E-409C-BE32-E72D297353CC}">
              <c16:uniqueId val="{00000001-6D34-4237-8CE9-75702C3AA731}"/>
            </c:ext>
          </c:extLst>
        </c:ser>
        <c:ser>
          <c:idx val="2"/>
          <c:order val="2"/>
          <c:tx>
            <c:strRef>
              <c:f>Sheet1!$D$1</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Agreed to be contacted</c:v>
                </c:pt>
                <c:pt idx="1">
                  <c:v>Started exam</c:v>
                </c:pt>
              </c:strCache>
            </c:strRef>
          </c:cat>
          <c:val>
            <c:numRef>
              <c:f>Sheet1!$D$2:$D$3</c:f>
              <c:numCache>
                <c:formatCode>General</c:formatCode>
                <c:ptCount val="2"/>
                <c:pt idx="0">
                  <c:v>31</c:v>
                </c:pt>
                <c:pt idx="1">
                  <c:v>64</c:v>
                </c:pt>
              </c:numCache>
            </c:numRef>
          </c:val>
          <c:extLst>
            <c:ext xmlns:c16="http://schemas.microsoft.com/office/drawing/2014/chart" uri="{C3380CC4-5D6E-409C-BE32-E72D297353CC}">
              <c16:uniqueId val="{00000002-6D34-4237-8CE9-75702C3AA731}"/>
            </c:ext>
          </c:extLst>
        </c:ser>
        <c:dLbls>
          <c:dLblPos val="outEnd"/>
          <c:showLegendKey val="0"/>
          <c:showVal val="1"/>
          <c:showCatName val="0"/>
          <c:showSerName val="0"/>
          <c:showPercent val="0"/>
          <c:showBubbleSize val="0"/>
        </c:dLbls>
        <c:gapWidth val="219"/>
        <c:overlap val="-27"/>
        <c:axId val="2131198559"/>
        <c:axId val="2131198975"/>
      </c:barChart>
      <c:catAx>
        <c:axId val="213119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31198975"/>
        <c:crosses val="autoZero"/>
        <c:auto val="1"/>
        <c:lblAlgn val="ctr"/>
        <c:lblOffset val="100"/>
        <c:noMultiLvlLbl val="0"/>
      </c:catAx>
      <c:valAx>
        <c:axId val="2131198975"/>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1198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0:34.24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0:34.80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0:35.28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1:14.02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1:15.02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1:18.76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22:31:19.24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CD95C-1AB3-4639-B47A-779DB1A64E30}"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E99A9-EF54-45E5-93F6-E019D785F6A3}" type="slidenum">
              <a:rPr lang="en-US" smtClean="0"/>
              <a:t>‹#›</a:t>
            </a:fld>
            <a:endParaRPr lang="en-US"/>
          </a:p>
        </p:txBody>
      </p:sp>
    </p:spTree>
    <p:extLst>
      <p:ext uri="{BB962C8B-B14F-4D97-AF65-F5344CB8AC3E}">
        <p14:creationId xmlns:p14="http://schemas.microsoft.com/office/powerpoint/2010/main" val="103012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Good afternoon everyone.</a:t>
            </a:r>
          </a:p>
          <a:p>
            <a:pPr>
              <a:defRPr/>
            </a:pPr>
            <a:r>
              <a:rPr lang="en-US" sz="1200" i="1" dirty="0"/>
              <a:t>Before I begin I’d like to acknowledge my co-authors:, Grace Medley, Maria Villarroel, Tony Nguyen, Antonia Warren, Ben Zablotsky and Aaron Maitland</a:t>
            </a:r>
          </a:p>
          <a:p>
            <a:pPr>
              <a:defRPr/>
            </a:pPr>
            <a:endParaRPr lang="en-US" sz="1200"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43DD3-FEBE-47C6-92E6-45D74EAF3A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8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10</a:t>
            </a:fld>
            <a:endParaRPr lang="en-US"/>
          </a:p>
        </p:txBody>
      </p:sp>
    </p:spTree>
    <p:extLst>
      <p:ext uri="{BB962C8B-B14F-4D97-AF65-F5344CB8AC3E}">
        <p14:creationId xmlns:p14="http://schemas.microsoft.com/office/powerpoint/2010/main" val="196391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the study worked:</a:t>
            </a:r>
          </a:p>
          <a:p>
            <a:endParaRPr lang="en-US" dirty="0"/>
          </a:p>
          <a:p>
            <a:r>
              <a:rPr lang="en-US" dirty="0"/>
              <a:t>First, at the end of the Sample Adult interview, the interviewer introduced the study to the respondent and either gained permission to pass on their contact information to the study staff or collected their refusal reason. </a:t>
            </a:r>
          </a:p>
          <a:p>
            <a:endParaRPr lang="en-US" dirty="0"/>
          </a:p>
          <a:p>
            <a:r>
              <a:rPr lang="en-US" dirty="0"/>
              <a:t>After the interviewers transmitted their cases and Census sent us that week’s data file, we sent Westat a file with the names and contact information of respondents who had agreed to be contacted.</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17168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second step, ExamOne appointment schedulers attempted to call these respondents who had agreed to be contacted, to set the date and time for the home health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those contact attempts were not successful, they were followed by text and email attempts, if the respondent had provided permission for those contact modalities.  If the ExamOne schedulers were still not able to schedule the appointment,</a:t>
            </a:r>
          </a:p>
          <a:p>
            <a:endParaRPr lang="en-US" dirty="0"/>
          </a:p>
          <a:p>
            <a:r>
              <a:rPr lang="en-US" dirty="0"/>
              <a:t>Westat staff then sent a fed-ex mailing of paper conversion materials including a letter and a brochure.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that still didn’t result in a scheduled appointment, Westat </a:t>
            </a:r>
            <a:r>
              <a:rPr lang="en-US" b="1" dirty="0"/>
              <a:t>conversion specialists </a:t>
            </a:r>
            <a:r>
              <a:rPr lang="en-US" dirty="0"/>
              <a:t>attempted to reach and convert the respondent by phone. If they were able to do so, then the Westat conversion specialist added an ExamOne scheduler to the call, who then scheduled the home health visit.</a:t>
            </a:r>
          </a:p>
          <a:p>
            <a:endParaRPr lang="en-US" dirty="0"/>
          </a:p>
          <a:p>
            <a:endParaRPr lang="en-US" dirty="0"/>
          </a:p>
          <a:p>
            <a:endParaRPr lang="en-US" dirty="0"/>
          </a:p>
          <a:p>
            <a:r>
              <a:rPr lang="en-US" dirty="0"/>
              <a:t>-------</a:t>
            </a:r>
          </a:p>
          <a:p>
            <a:r>
              <a:rPr lang="en-US" dirty="0"/>
              <a:t>about a week after their NHIS interview, </a:t>
            </a:r>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333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Once a visit was scheduled, the ExamOne phlebotomist came to the participant’s home at the appointed time and conducted the home health visit.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visit, the phlebotomist centrifuged the serum separator blood tubes, packaged all the samples, and shipped them overnight to the lab via FedEx.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testing the samples, the lab sent the results back to Westat, who then prepared the report of findings and mailed it to the participant.</a:t>
            </a:r>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20646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health visit, included, after COVID screening and consent,</a:t>
            </a:r>
          </a:p>
          <a:p>
            <a:endParaRPr lang="en-US" dirty="0"/>
          </a:p>
          <a:p>
            <a:r>
              <a:rPr lang="en-US" dirty="0"/>
              <a:t>A request for a urine sample, collecting the participant’s height and weight, waist circumference, blood pressure and heart rate and drawing a venous blood sample, and administering a short survey about the participant’s study experience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phlebotomist  entered this data into the system on their laptops during the home visit and completed the paper lab test requisition forms.</a:t>
            </a:r>
          </a:p>
          <a:p>
            <a:endParaRPr lang="en-US" dirty="0"/>
          </a:p>
          <a:p>
            <a:r>
              <a:rPr lang="en-US" dirty="0"/>
              <a:t>At the end of the visit, the phlebotomist provided the participant with a $75 prepaid Visa card, and a report of their immediate results.</a:t>
            </a:r>
            <a:endParaRPr lang="en-US" dirty="0">
              <a:cs typeface="Calibri"/>
            </a:endParaRPr>
          </a:p>
          <a:p>
            <a:endParaRPr lang="en-US" dirty="0"/>
          </a:p>
          <a:p>
            <a:endParaRPr lang="en-US" dirty="0"/>
          </a:p>
          <a:p>
            <a:endParaRPr lang="en-US" dirty="0"/>
          </a:p>
          <a:p>
            <a:endParaRPr lang="en-US" dirty="0"/>
          </a:p>
          <a:p>
            <a:r>
              <a:rPr lang="en-US" dirty="0"/>
              <a:t>--Cut---------------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schedule an appointment proceed to the third step, which is actually </a:t>
            </a:r>
            <a:r>
              <a:rPr lang="en-US" i="1" dirty="0"/>
              <a:t>completing</a:t>
            </a:r>
            <a:r>
              <a:rPr lang="en-US" dirty="0"/>
              <a:t> the home health exam. This entails providing a urine sample, having their height, weight, and waist circumference measured and blood pressure and heart rate taken, and finally allowing the phlebotomist to collect a venous blood sample.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cs typeface="Cambria" panose="02040503050406030204" pitchFamily="18" charset="0"/>
              </a:rPr>
              <a:t>The health representative collected two 10 mL serum separator</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tubes and one lavender tube by venous collection using a 21G butterfly needle and following</a:t>
            </a:r>
            <a:r>
              <a:rPr lang="en-US" sz="1800" spc="-23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standard phlebotomy protocols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At the end of the visit, the phlebotomist administers a short survey about the respondent’s study experience and provides their body measure results and a gift card.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few weeks later, a report of all their results including the lab test was mailed to them.</a:t>
            </a:r>
          </a:p>
          <a:p>
            <a:endParaRPr lang="en-US" dirty="0"/>
          </a:p>
          <a:p>
            <a:endParaRPr lang="en-US" dirty="0"/>
          </a:p>
          <a:p>
            <a:r>
              <a:rPr lang="en-US" dirty="0"/>
              <a:t>After the visit, the phlebotomist ships the specimens to the lab, the lab tests them, and a couple weeks later the participant receives their full results report in the mail. </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14</a:t>
            </a:fld>
            <a:endParaRPr lang="en-US"/>
          </a:p>
        </p:txBody>
      </p:sp>
    </p:spTree>
    <p:extLst>
      <p:ext uri="{BB962C8B-B14F-4D97-AF65-F5344CB8AC3E}">
        <p14:creationId xmlns:p14="http://schemas.microsoft.com/office/powerpoint/2010/main" val="66409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F497D"/>
                </a:solidFill>
                <a:effectLst/>
                <a:latin typeface="Calibri" panose="020F0502020204030204" pitchFamily="34" charset="0"/>
                <a:ea typeface="Calibri" panose="020F0502020204030204" pitchFamily="34" charset="0"/>
              </a:rPr>
              <a:t>The specifics of the exam protocol were selected so that they could be implemented quickly with limited training and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no equipment purchases. </a:t>
            </a: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r>
              <a:rPr lang="en-US" sz="1800" dirty="0">
                <a:solidFill>
                  <a:srgbClr val="1F497D"/>
                </a:solidFill>
                <a:effectLst/>
                <a:highlight>
                  <a:srgbClr val="FFFF00"/>
                </a:highlight>
                <a:latin typeface="Calibri" panose="020F0502020204030204" pitchFamily="34" charset="0"/>
                <a:ea typeface="Calibri" panose="020F0502020204030204" pitchFamily="34" charset="0"/>
              </a:rPr>
              <a:t>Unlike NHANES, this pilot was not designed to collect gold standard biomarker data. </a:t>
            </a: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r>
              <a:rPr lang="en-US" sz="1800" dirty="0">
                <a:solidFill>
                  <a:srgbClr val="1F497D"/>
                </a:solidFill>
                <a:effectLst/>
                <a:latin typeface="Calibri" panose="020F0502020204030204" pitchFamily="34" charset="0"/>
                <a:ea typeface="Calibri" panose="020F0502020204030204" pitchFamily="34" charset="0"/>
              </a:rPr>
              <a:t>Likewise, t</a:t>
            </a:r>
            <a:r>
              <a:rPr lang="en-US" sz="1800" dirty="0">
                <a:effectLst/>
                <a:latin typeface="Cambria" panose="02040503050406030204" pitchFamily="18" charset="0"/>
                <a:ea typeface="Cambria" panose="02040503050406030204" pitchFamily="18" charset="0"/>
                <a:cs typeface="Cambria" panose="02040503050406030204" pitchFamily="18" charset="0"/>
              </a:rPr>
              <a:t>he biospecimens were analyzed for</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markers of common health conditions and did not require any unique processing procedures.</a:t>
            </a:r>
          </a:p>
          <a:p>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endParaRPr lang="en-US" sz="1800" dirty="0">
              <a:solidFill>
                <a:srgbClr val="1F497D"/>
              </a:solidFill>
              <a:effectLst/>
              <a:highlight>
                <a:srgbClr val="FFFF00"/>
              </a:highlight>
              <a:latin typeface="Calibri" panose="020F0502020204030204" pitchFamily="34" charset="0"/>
              <a:ea typeface="Calibri" panose="020F0502020204030204" pitchFamily="34" charset="0"/>
            </a:endParaRPr>
          </a:p>
          <a:p>
            <a:r>
              <a:rPr lang="en-US" sz="1800" dirty="0">
                <a:solidFill>
                  <a:srgbClr val="1F497D"/>
                </a:solidFill>
                <a:effectLst/>
                <a:highlight>
                  <a:srgbClr val="FFFF00"/>
                </a:highlight>
                <a:latin typeface="Calibri" panose="020F0502020204030204" pitchFamily="34" charset="0"/>
                <a:ea typeface="Calibri" panose="020F0502020204030204" pitchFamily="34" charset="0"/>
              </a:rPr>
              <a:t>---------Cut----------------</a:t>
            </a:r>
          </a:p>
          <a:p>
            <a:r>
              <a:rPr lang="en-US" sz="1800" dirty="0">
                <a:solidFill>
                  <a:srgbClr val="1F497D"/>
                </a:solidFill>
                <a:effectLst/>
                <a:latin typeface="Calibri" panose="020F0502020204030204" pitchFamily="34" charset="0"/>
                <a:ea typeface="Calibri" panose="020F0502020204030204" pitchFamily="34" charset="0"/>
              </a:rPr>
              <a:t> not because it was the best equipment and/or protocol</a:t>
            </a:r>
          </a:p>
          <a:p>
            <a:endParaRPr lang="en-US"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Blood tests include those for diabetes, liver and kidney function, cholesterol levels and anemia There were also a set of standard urinalysis tests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sz="1800" dirty="0">
              <a:solidFill>
                <a:srgbClr val="1F497D"/>
              </a:solidFill>
              <a:effectLst/>
              <a:latin typeface="Calibri" panose="020F0502020204030204" pitchFamily="34" charset="0"/>
              <a:ea typeface="Calibri" panose="020F0502020204030204" pitchFamily="34" charset="0"/>
            </a:endParaRPr>
          </a:p>
          <a:p>
            <a:endParaRPr lang="en-US" sz="1800" dirty="0">
              <a:solidFill>
                <a:srgbClr val="1F497D"/>
              </a:solidFill>
              <a:effectLst/>
              <a:latin typeface="Calibri" panose="020F0502020204030204" pitchFamily="34" charset="0"/>
              <a:ea typeface="Calibri" panose="020F0502020204030204" pitchFamily="34" charset="0"/>
            </a:endParaRPr>
          </a:p>
          <a:p>
            <a:endParaRPr lang="en-US" sz="1800" dirty="0">
              <a:solidFill>
                <a:srgbClr val="1F497D"/>
              </a:solidFill>
              <a:effectLst/>
              <a:latin typeface="Calibri" panose="020F0502020204030204" pitchFamily="34" charset="0"/>
              <a:ea typeface="Calibri" panose="020F0502020204030204" pitchFamily="34" charset="0"/>
            </a:endParaRPr>
          </a:p>
          <a:p>
            <a:endParaRPr lang="en-US"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a:cs typeface="Calibri"/>
              </a:rPr>
              <a:t>expansive/specialized/standardized setting/highest precision/gold standard</a:t>
            </a:r>
          </a:p>
          <a:p>
            <a:endParaRPr lang="en-US" sz="1800" dirty="0">
              <a:solidFill>
                <a:srgbClr val="1F497D"/>
              </a:solidFill>
              <a:effectLst/>
              <a:latin typeface="Calibri" panose="020F0502020204030204" pitchFamily="34" charset="0"/>
              <a:ea typeface="Calibri" panose="020F0502020204030204" pitchFamily="34" charset="0"/>
            </a:endParaRPr>
          </a:p>
          <a:p>
            <a:endParaRPr lang="en-US" sz="1800" dirty="0">
              <a:solidFill>
                <a:srgbClr val="1F497D"/>
              </a:solidFill>
              <a:effectLst/>
              <a:latin typeface="Calibri" panose="020F0502020204030204" pitchFamily="34" charset="0"/>
              <a:ea typeface="Calibri" panose="020F0502020204030204" pitchFamily="34" charset="0"/>
            </a:endParaRPr>
          </a:p>
          <a:p>
            <a:r>
              <a:rPr lang="en-US" sz="1800" dirty="0">
                <a:solidFill>
                  <a:srgbClr val="1F497D"/>
                </a:solidFill>
                <a:effectLst/>
                <a:latin typeface="Calibri" panose="020F0502020204030204" pitchFamily="34" charset="0"/>
                <a:cs typeface="Calibri"/>
              </a:rPr>
              <a:t>The questions that the phlebotomists asked before each collection were the same as those asked during the corresponding NHANES protocols</a:t>
            </a:r>
            <a:endParaRPr lang="en-US" sz="1800" dirty="0">
              <a:cs typeface="Calibri"/>
            </a:endParaRPr>
          </a:p>
          <a:p>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sz="1800" dirty="0">
              <a:effectLst/>
              <a:latin typeface="Cambria" panose="02040503050406030204" pitchFamily="18" charset="0"/>
              <a:ea typeface="Cambria" panose="02040503050406030204" pitchFamily="18" charset="0"/>
              <a:cs typeface="Cambria" panose="02040503050406030204" pitchFamily="18" charset="0"/>
            </a:endParaRPr>
          </a:p>
          <a:p>
            <a:r>
              <a:rPr lang="en-US" sz="1800" dirty="0">
                <a:effectLst/>
                <a:latin typeface="Cambria" panose="02040503050406030204" pitchFamily="18" charset="0"/>
                <a:ea typeface="Cambria" panose="02040503050406030204" pitchFamily="18" charset="0"/>
                <a:cs typeface="Cambria" panose="02040503050406030204" pitchFamily="18" charset="0"/>
              </a:rPr>
              <a:t>the industry standard for life insurance paramedical exams with some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modifications to the body measurement protocols,</a:t>
            </a:r>
          </a:p>
          <a:p>
            <a:r>
              <a:rPr lang="en-US" sz="1800" dirty="0">
                <a:effectLst/>
                <a:latin typeface="Cambria" panose="02040503050406030204" pitchFamily="18" charset="0"/>
                <a:ea typeface="Cambria" panose="02040503050406030204" pitchFamily="18" charset="0"/>
                <a:cs typeface="Cambria" panose="02040503050406030204" pitchFamily="18" charset="0"/>
              </a:rPr>
              <a:t>The health representatives used the equipment that they normally used to measure blood pressure</a:t>
            </a:r>
            <a:r>
              <a:rPr lang="en-US" sz="1800" spc="-23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when performing life insurance exams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cs typeface="Cambria" panose="02040503050406030204" pitchFamily="18" charset="0"/>
              </a:rPr>
              <a:t>. The</a:t>
            </a:r>
            <a:r>
              <a:rPr lang="en-US" sz="1800" spc="-23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collection protocols for the biospecimens are standard.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cs typeface="Cambria" panose="02040503050406030204" pitchFamily="18" charset="0"/>
              </a:rPr>
              <a:t>The paper requisition form was the most challenging aspect of the biospecimen collection for the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health representatives. </a:t>
            </a: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15</a:t>
            </a:fld>
            <a:endParaRPr lang="en-US"/>
          </a:p>
        </p:txBody>
      </p:sp>
    </p:spTree>
    <p:extLst>
      <p:ext uri="{BB962C8B-B14F-4D97-AF65-F5344CB8AC3E}">
        <p14:creationId xmlns:p14="http://schemas.microsoft.com/office/powerpoint/2010/main" val="108147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present the results from the pilot in context, I need to first tell you about a set of questions fielded in the 2019 NHIS that asked respondents who had completed the Sample Adult interview, about their willingness to participate in hypothetical </a:t>
            </a:r>
            <a:r>
              <a:rPr lang="en-US" dirty="0" err="1"/>
              <a:t>biomeasure</a:t>
            </a:r>
            <a:r>
              <a:rPr lang="en-US" dirty="0"/>
              <a:t> studies.</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16</a:t>
            </a:fld>
            <a:endParaRPr lang="en-US"/>
          </a:p>
        </p:txBody>
      </p:sp>
    </p:spTree>
    <p:extLst>
      <p:ext uri="{BB962C8B-B14F-4D97-AF65-F5344CB8AC3E}">
        <p14:creationId xmlns:p14="http://schemas.microsoft.com/office/powerpoint/2010/main" val="271695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2019, </a:t>
            </a:r>
            <a:r>
              <a:rPr lang="en-US" b="1" dirty="0"/>
              <a:t>all</a:t>
            </a:r>
            <a:r>
              <a:rPr lang="en-US" dirty="0"/>
              <a:t> NHIS Sample Adults were asked how willing they would be to participate in a variety of hypothetical follow-up studies that NHIS was considering adding.  In one hypothetical scenario, a nurse would come to their home to measure their height, weight and blood pressure, and in another, a nurse would come to their home to collect a blood sample. The question mentioned that an incentive would be provided but didn’t specify the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slides I’m about to present, we focus first on those respondents who said definitely or somewhat willing in response to both of these questions. We then look at respondents who said definitely willing in response to both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Respondents who answered definitely or somewhat willing were coded as being willing, while those who answered somewhat or definitely unwilling were coded as unwilling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Adults in all areas of the country, no matter in what language they completed the survey </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17</a:t>
            </a:fld>
            <a:endParaRPr lang="en-US"/>
          </a:p>
        </p:txBody>
      </p:sp>
    </p:spTree>
    <p:extLst>
      <p:ext uri="{BB962C8B-B14F-4D97-AF65-F5344CB8AC3E}">
        <p14:creationId xmlns:p14="http://schemas.microsoft.com/office/powerpoint/2010/main" val="146759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just under 35% of the nationally representative sample said they would be - hypothetically - definitely or somewhat willing to have a nurse come to their home to measure their height, weight, blood pressure, and take a blood sample.</a:t>
            </a:r>
          </a:p>
          <a:p>
            <a:endParaRPr lang="en-US" dirty="0"/>
          </a:p>
          <a:p>
            <a:r>
              <a:rPr lang="en-US" dirty="0"/>
              <a:t>We know that agreement to hypothetical questions is usually higher – sometimes much higher –than assent to a real request, and we’d expect the percentage who agreed to the hypothetical be much high compared to the percentage who gave permission to be contacted in our pilot, since this 2019 NHIS  hypothetical study didn’t include waist circumference measurement or urine sample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of course this hypothetical question was posed before the COVID-19 pandemic had started</a:t>
            </a:r>
          </a:p>
          <a:p>
            <a:endParaRPr lang="en-US" dirty="0"/>
          </a:p>
          <a:p>
            <a:endParaRPr lang="en-US" dirty="0"/>
          </a:p>
          <a:p>
            <a:r>
              <a:rPr lang="en-US" dirty="0"/>
              <a:t>So in this context, we were pleasantly surprised that</a:t>
            </a:r>
          </a:p>
          <a:p>
            <a:endParaRPr lang="en-US" dirty="0"/>
          </a:p>
          <a:p>
            <a:r>
              <a:rPr lang="en-US" dirty="0"/>
              <a:t>----------------cut-------</a:t>
            </a:r>
          </a:p>
          <a:p>
            <a:r>
              <a:rPr lang="en-US" dirty="0"/>
              <a:t>Actual value: 34.8%</a:t>
            </a:r>
          </a:p>
        </p:txBody>
      </p:sp>
      <p:sp>
        <p:nvSpPr>
          <p:cNvPr id="4" name="Slide Number Placeholder 3"/>
          <p:cNvSpPr>
            <a:spLocks noGrp="1"/>
          </p:cNvSpPr>
          <p:nvPr>
            <p:ph type="sldNum" sz="quarter" idx="5"/>
          </p:nvPr>
        </p:nvSpPr>
        <p:spPr/>
        <p:txBody>
          <a:bodyPr/>
          <a:lstStyle/>
          <a:p>
            <a:fld id="{196E99A9-EF54-45E5-93F6-E019D785F6A3}" type="slidenum">
              <a:rPr lang="en-US" smtClean="0"/>
              <a:t>18</a:t>
            </a:fld>
            <a:endParaRPr lang="en-US"/>
          </a:p>
        </p:txBody>
      </p:sp>
    </p:spTree>
    <p:extLst>
      <p:ext uri="{BB962C8B-B14F-4D97-AF65-F5344CB8AC3E}">
        <p14:creationId xmlns:p14="http://schemas.microsoft.com/office/powerpoint/2010/main" val="1831063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respondents invited to participate in the NHIS Follow-up Health Study gave permission for their contact information to be passed on to the schedulers.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remarkably close to the 35% who said they’d be somewhat or definitely willing to participate in the more limited hypothetical study, before COVID.</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19</a:t>
            </a:fld>
            <a:endParaRPr lang="en-US"/>
          </a:p>
        </p:txBody>
      </p:sp>
    </p:spTree>
    <p:extLst>
      <p:ext uri="{BB962C8B-B14F-4D97-AF65-F5344CB8AC3E}">
        <p14:creationId xmlns:p14="http://schemas.microsoft.com/office/powerpoint/2010/main" val="114738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telling you about a pilot study that was a collaboration between two national surveys at the National Center for Health Statistics:</a:t>
            </a:r>
          </a:p>
          <a:p>
            <a:r>
              <a:rPr lang="en-US" dirty="0"/>
              <a:t>	The first is the survey I work on: The National Health Interview Survey (NHIS)</a:t>
            </a:r>
          </a:p>
          <a:p>
            <a:r>
              <a:rPr lang="en-US" dirty="0"/>
              <a:t>	The second is NHANES, The National Health and Nutrition Examination Survey</a:t>
            </a:r>
          </a:p>
        </p:txBody>
      </p:sp>
      <p:sp>
        <p:nvSpPr>
          <p:cNvPr id="4" name="Slide Number Placeholder 3"/>
          <p:cNvSpPr>
            <a:spLocks noGrp="1"/>
          </p:cNvSpPr>
          <p:nvPr>
            <p:ph type="sldNum" sz="quarter" idx="5"/>
          </p:nvPr>
        </p:nvSpPr>
        <p:spPr/>
        <p:txBody>
          <a:bodyPr/>
          <a:lstStyle/>
          <a:p>
            <a:fld id="{196E99A9-EF54-45E5-93F6-E019D785F6A3}" type="slidenum">
              <a:rPr lang="en-US" smtClean="0"/>
              <a:t>2</a:t>
            </a:fld>
            <a:endParaRPr lang="en-US"/>
          </a:p>
        </p:txBody>
      </p:sp>
    </p:spTree>
    <p:extLst>
      <p:ext uri="{BB962C8B-B14F-4D97-AF65-F5344CB8AC3E}">
        <p14:creationId xmlns:p14="http://schemas.microsoft.com/office/powerpoint/2010/main" val="240513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2019, 19% of the nationally representative sample said they would be - hypothetically - definitely willing to have a nurse come to their home to measure their height, weight, blood pressure, and take a blood sample.</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20</a:t>
            </a:fld>
            <a:endParaRPr lang="en-US"/>
          </a:p>
        </p:txBody>
      </p:sp>
    </p:spTree>
    <p:extLst>
      <p:ext uri="{BB962C8B-B14F-4D97-AF65-F5344CB8AC3E}">
        <p14:creationId xmlns:p14="http://schemas.microsoft.com/office/powerpoint/2010/main" val="158771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was only 4 percentage points higher than the percentage of all respondents invited to participate in the NHIS FHS who actually completed a home exam –again, during COVID, with extra exam components beyond what was mentioned in 2019.</a:t>
            </a:r>
          </a:p>
        </p:txBody>
      </p:sp>
      <p:sp>
        <p:nvSpPr>
          <p:cNvPr id="4" name="Slide Number Placeholder 3"/>
          <p:cNvSpPr>
            <a:spLocks noGrp="1"/>
          </p:cNvSpPr>
          <p:nvPr>
            <p:ph type="sldNum" sz="quarter" idx="5"/>
          </p:nvPr>
        </p:nvSpPr>
        <p:spPr/>
        <p:txBody>
          <a:bodyPr/>
          <a:lstStyle/>
          <a:p>
            <a:fld id="{196E99A9-EF54-45E5-93F6-E019D785F6A3}" type="slidenum">
              <a:rPr lang="en-US" smtClean="0"/>
              <a:t>21</a:t>
            </a:fld>
            <a:endParaRPr lang="en-US"/>
          </a:p>
        </p:txBody>
      </p:sp>
    </p:spTree>
    <p:extLst>
      <p:ext uri="{BB962C8B-B14F-4D97-AF65-F5344CB8AC3E}">
        <p14:creationId xmlns:p14="http://schemas.microsoft.com/office/powerpoint/2010/main" val="47563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dive a little deeper into the results</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22</a:t>
            </a:fld>
            <a:endParaRPr lang="en-US"/>
          </a:p>
        </p:txBody>
      </p:sp>
    </p:spTree>
    <p:extLst>
      <p:ext uri="{BB962C8B-B14F-4D97-AF65-F5344CB8AC3E}">
        <p14:creationId xmlns:p14="http://schemas.microsoft.com/office/powerpoint/2010/main" val="997955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Nearly all participants who started their home visit - 91% - went on to complete all parts of the exam. </a:t>
            </a:r>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19346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There were only two refusals – one for blood and one for urine. All other incomplete components were due to physical limitations. </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needed: Completed exam means </a:t>
            </a:r>
            <a:r>
              <a:rPr lang="en-US" sz="1800" b="0" i="0" u="none" strike="noStrike" baseline="0" dirty="0">
                <a:solidFill>
                  <a:srgbClr val="000000"/>
                </a:solidFill>
                <a:latin typeface="Arial" panose="020B0604020202020204" pitchFamily="34" charset="0"/>
              </a:rPr>
              <a:t>completed the body measures and blood pressure components and provided at least sufficient blood and urine to complete some lab tests. 	</a:t>
            </a:r>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62032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blood samples of 86% of the participants who provided them were successfully received and tested at the lab</a:t>
            </a:r>
          </a:p>
          <a:p>
            <a:r>
              <a:rPr lang="en-US" dirty="0"/>
              <a:t>The same was true for 90% of the urine samples.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incomplete results were most often due to problems with the lab requisition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Cambria" panose="02040503050406030204" pitchFamily="18" charset="0"/>
                <a:cs typeface="Cambria" panose="02040503050406030204" pitchFamily="18" charset="0"/>
              </a:rPr>
              <a:t>The paper requisition form was the most challenging aspect of the biospecimen collection for the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health representatives. </a:t>
            </a:r>
            <a:endParaRPr lang="en-US" dirty="0"/>
          </a:p>
          <a:p>
            <a:endParaRPr lang="en-US" dirty="0"/>
          </a:p>
          <a:p>
            <a:endParaRPr lang="en-US" dirty="0"/>
          </a:p>
          <a:p>
            <a:r>
              <a:rPr lang="en-US" dirty="0"/>
              <a:t>-------------</a:t>
            </a:r>
          </a:p>
          <a:p>
            <a:endParaRPr lang="en-US" dirty="0"/>
          </a:p>
          <a:p>
            <a:endParaRPr lang="en-US" dirty="0"/>
          </a:p>
          <a:p>
            <a:r>
              <a:rPr lang="en-US" dirty="0"/>
              <a:t>Three participants’ blood samples could not be tested: 1 lab misplaced the samples. 2 phlebotomist did not complete the lab requisition form correctly</a:t>
            </a:r>
          </a:p>
          <a:p>
            <a:endParaRPr lang="en-US" dirty="0"/>
          </a:p>
          <a:p>
            <a:r>
              <a:rPr lang="en-US" dirty="0"/>
              <a:t>21 participants blood samples yielded only partial results. 13+5 – direct bilirubin not tested.  3 </a:t>
            </a:r>
            <a:r>
              <a:rPr lang="en-US" sz="1800" dirty="0">
                <a:effectLst/>
                <a:latin typeface="Cambria" panose="02040503050406030204" pitchFamily="18" charset="0"/>
                <a:ea typeface="Cambria" panose="02040503050406030204" pitchFamily="18" charset="0"/>
                <a:cs typeface="Cambria" panose="02040503050406030204" pitchFamily="18" charset="0"/>
              </a:rPr>
              <a:t>no or improper centrifugation of the serum separator tubes</a:t>
            </a:r>
          </a:p>
          <a:p>
            <a:endParaRPr lang="en-US" sz="1800" dirty="0">
              <a:effectLst/>
              <a:latin typeface="Cambria" panose="02040503050406030204" pitchFamily="18" charset="0"/>
              <a:ea typeface="Cambria" panose="02040503050406030204" pitchFamily="18" charset="0"/>
            </a:endParaRPr>
          </a:p>
          <a:p>
            <a:pPr marL="113665" marR="193675">
              <a:spcBef>
                <a:spcPts val="0"/>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The 10 participants with partial urine results were due to leaking urine vials</a:t>
            </a:r>
            <a:r>
              <a:rPr lang="en-US" sz="1800" spc="-23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during transport (N=2), not enough urine provided by the participant (N=1), laboratory error</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(N=3), missing information on the urine requisition form (N=3), and a yellow-top urine vial not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received</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by</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the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laboratory</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(N=1)</a:t>
            </a:r>
          </a:p>
          <a:p>
            <a:pPr marL="0" marR="0">
              <a:spcBef>
                <a:spcPts val="35"/>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 </a:t>
            </a:r>
          </a:p>
          <a:p>
            <a:r>
              <a:rPr lang="en-US" sz="1800" dirty="0">
                <a:effectLst/>
                <a:latin typeface="Cambria" panose="02040503050406030204" pitchFamily="18" charset="0"/>
                <a:ea typeface="Cambria" panose="02040503050406030204" pitchFamily="18" charset="0"/>
                <a:cs typeface="Cambria" panose="02040503050406030204" pitchFamily="18" charset="0"/>
              </a:rPr>
              <a:t>Seven of the participants did not receive any urine results. For two of these participants, there were no</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tests performed because the laboratory did not receive a urine requisition form with the samples.</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The remainder </a:t>
            </a:r>
            <a:r>
              <a:rPr lang="en-US" sz="1800" dirty="0">
                <a:effectLst/>
                <a:latin typeface="Cambria" panose="02040503050406030204" pitchFamily="18" charset="0"/>
                <a:ea typeface="Cambria" panose="02040503050406030204" pitchFamily="18" charset="0"/>
                <a:cs typeface="Cambria" panose="02040503050406030204" pitchFamily="18" charset="0"/>
              </a:rPr>
              <a:t>of those were due to health representatives not correctly documenting on the lab</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requisition form (N=5)</a:t>
            </a:r>
          </a:p>
          <a:p>
            <a:endParaRPr lang="en-US" sz="1800" dirty="0">
              <a:effectLst/>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(2+18=) 20/24 partial or missing blood due to problems with the requisition forms=83%</a:t>
            </a:r>
          </a:p>
          <a:p>
            <a:endParaRPr lang="en-US" sz="1800" dirty="0">
              <a:effectLst/>
              <a:latin typeface="Cambria" panose="02040503050406030204" pitchFamily="18" charset="0"/>
              <a:ea typeface="Cambria" panose="02040503050406030204" pitchFamily="18" charset="0"/>
            </a:endParaRPr>
          </a:p>
          <a:p>
            <a:r>
              <a:rPr lang="en-US" sz="1800" dirty="0">
                <a:effectLst/>
                <a:latin typeface="Cambria" panose="02040503050406030204" pitchFamily="18" charset="0"/>
                <a:ea typeface="Cambria" panose="02040503050406030204" pitchFamily="18" charset="0"/>
              </a:rPr>
              <a:t>10/17 partial or missing urine due to problems with forms=58%</a:t>
            </a:r>
          </a:p>
          <a:p>
            <a:endParaRPr lang="en-US" sz="1800" dirty="0">
              <a:effectLst/>
              <a:latin typeface="Cambria" panose="02040503050406030204" pitchFamily="18" charset="0"/>
              <a:ea typeface="Cambria" panose="02040503050406030204" pitchFamily="18" charset="0"/>
            </a:endParaRPr>
          </a:p>
          <a:p>
            <a:r>
              <a:rPr lang="en-US" sz="1800" dirty="0"/>
              <a:t>4/5ths of the blood samples and 3/5ths of the urine samples with incomplete results were incomplete due to problems with the lab requisition forms.</a:t>
            </a:r>
          </a:p>
          <a:p>
            <a:endParaRPr lang="en-US" sz="1800" dirty="0"/>
          </a:p>
          <a:p>
            <a:endParaRPr lang="en-US" sz="1800" dirty="0"/>
          </a:p>
          <a:p>
            <a:r>
              <a:rPr lang="en-US" sz="1800" dirty="0"/>
              <a:t>The other incomplete tests were mostly the result of communication problems between the lab and study management – problems that were fixed midway through the study period.</a:t>
            </a:r>
          </a:p>
          <a:p>
            <a:endParaRPr lang="en-US" sz="1800" dirty="0">
              <a:effectLst/>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376551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NHIS respondents who refused when initially invited to the FHS, nearly half cited a lack of interest, over a quarter named time concerns, and 16% mentioned privacy concerns.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26</a:t>
            </a:fld>
            <a:endParaRPr lang="en-US"/>
          </a:p>
        </p:txBody>
      </p:sp>
    </p:spTree>
    <p:extLst>
      <p:ext uri="{BB962C8B-B14F-4D97-AF65-F5344CB8AC3E}">
        <p14:creationId xmlns:p14="http://schemas.microsoft.com/office/powerpoint/2010/main" val="75768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the half who agreed to be contacted but then never completed a home visit, the majority didn’t bother to outright refuse – they mostly avoided the scheduler’s calls.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three quarters of NHIS respondents who agreed to be contacted with a final FHS outcome code of non-response didn’t  refuse, they just reached the schedulers’ maximum number of allowed contact attempts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fourteen percent of such NHIS respondents with a final FHS outcome code of non-response actually refused.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this guy here, who is ignoring the ringing phone in his pocket in favor of paying attention to his cat.</a:t>
            </a:r>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909197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those with a final outcome code of “maximum contacts”, two thirds never spoke to the scheduler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196E99A9-EF54-45E5-93F6-E019D785F6A3}"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3284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takeaways?</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29</a:t>
            </a:fld>
            <a:endParaRPr lang="en-US"/>
          </a:p>
        </p:txBody>
      </p:sp>
    </p:spTree>
    <p:extLst>
      <p:ext uri="{BB962C8B-B14F-4D97-AF65-F5344CB8AC3E}">
        <p14:creationId xmlns:p14="http://schemas.microsoft.com/office/powerpoint/2010/main" val="4818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NHIS, as many of you know, collects gold standard survey data on a broad array of health topics from a nationally representative sample of about 30,000 adults annually.</a:t>
            </a:r>
          </a:p>
          <a:p>
            <a:endParaRPr lang="en-US" dirty="0"/>
          </a:p>
          <a:p>
            <a:r>
              <a:rPr lang="en-US" dirty="0"/>
              <a:t>Trained U.S. Census Bureau interviewers conduct in-person interviews, with some telephone follow-up when necessary. Over the past couple years, it’s been, as you can imagine, more frequently necessary.</a:t>
            </a:r>
          </a:p>
          <a:p>
            <a:endParaRPr lang="en-US" dirty="0"/>
          </a:p>
          <a:p>
            <a:r>
              <a:rPr lang="en-US" baseline="0" dirty="0"/>
              <a:t>After the interviewer collects a roster of all household residents, the instrument randomly selects one adult and if applicable, one child. The selected adult completes the Sample Adult interview unless she or he is physically or mentally unable to do so, in which case a knowledgeable proxy can respond for the Sampled Adult. A knowledgeable adult who is responsible for the selected child answers for the child. </a:t>
            </a:r>
          </a:p>
          <a:p>
            <a:endParaRPr lang="en-US" baseline="0" dirty="0"/>
          </a:p>
          <a:p>
            <a:r>
              <a:rPr lang="en-US" baseline="0" dirty="0"/>
              <a:t>The NHIS produces a microdata file annually with detailed health and demographic data.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Because the NHIS has such a large annual sample, NHIS data can be used to calculate </a:t>
            </a:r>
            <a:r>
              <a:rPr lang="en-US" sz="1200" b="1" dirty="0">
                <a:solidFill>
                  <a:srgbClr val="000000"/>
                </a:solidFill>
                <a:effectLst/>
                <a:latin typeface="Times New Roman" panose="02020603050405020304" pitchFamily="18" charset="0"/>
                <a:ea typeface="Calibri" panose="020F0502020204030204" pitchFamily="34" charset="0"/>
              </a:rPr>
              <a:t>annual</a:t>
            </a:r>
            <a:r>
              <a:rPr lang="en-US" sz="1200" dirty="0">
                <a:solidFill>
                  <a:srgbClr val="000000"/>
                </a:solidFill>
                <a:effectLst/>
                <a:latin typeface="Times New Roman" panose="02020603050405020304" pitchFamily="18" charset="0"/>
                <a:ea typeface="Calibri" panose="020F0502020204030204" pitchFamily="34" charset="0"/>
              </a:rPr>
              <a:t> health estimates for </a:t>
            </a:r>
            <a:r>
              <a:rPr lang="en-US" sz="1200" b="1" dirty="0">
                <a:solidFill>
                  <a:srgbClr val="000000"/>
                </a:solidFill>
                <a:effectLst/>
                <a:latin typeface="Times New Roman" panose="02020603050405020304" pitchFamily="18" charset="0"/>
                <a:ea typeface="Calibri" panose="020F0502020204030204" pitchFamily="34" charset="0"/>
              </a:rPr>
              <a:t>detailed</a:t>
            </a:r>
            <a:r>
              <a:rPr lang="en-US" sz="1200" dirty="0">
                <a:solidFill>
                  <a:srgbClr val="000000"/>
                </a:solidFill>
                <a:effectLst/>
                <a:latin typeface="Times New Roman" panose="02020603050405020304" pitchFamily="18" charset="0"/>
                <a:ea typeface="Calibri" panose="020F0502020204030204" pitchFamily="34" charset="0"/>
              </a:rPr>
              <a:t> geographic, demographic, and socioeconomic groups; however, NHIS does not currently collect physical measurements or biospecimens.   </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3</a:t>
            </a:fld>
            <a:endParaRPr lang="en-US"/>
          </a:p>
        </p:txBody>
      </p:sp>
    </p:spTree>
    <p:extLst>
      <p:ext uri="{BB962C8B-B14F-4D97-AF65-F5344CB8AC3E}">
        <p14:creationId xmlns:p14="http://schemas.microsoft.com/office/powerpoint/2010/main" val="329711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pilot confirmed some things that we could have told you ahead of time.</a:t>
            </a:r>
          </a:p>
          <a:p>
            <a:endParaRPr lang="en-US" dirty="0"/>
          </a:p>
          <a:p>
            <a:endParaRPr lang="en-US" dirty="0"/>
          </a:p>
          <a:p>
            <a:r>
              <a:rPr lang="en-US" sz="3000" dirty="0"/>
              <a:t>Such as, a pandemic is not an ideal time to conduct in-home health studies.  All our contractors experienced staffing shortages and there was in particular limited phlebotomist availability – this problem doubled, according to ExamOne, compared to before the pandemic.   Study recruitment is more challenging over the phone, which was the mode of NHIS interviews much more frequently than it was before the pandemic. And of course,  recruitment is challenging with anxious, exhausted, over-extended respondents</a:t>
            </a:r>
          </a:p>
          <a:p>
            <a:endParaRPr lang="en-US" dirty="0"/>
          </a:p>
          <a:p>
            <a:endParaRPr lang="en-US" dirty="0"/>
          </a:p>
          <a:p>
            <a:r>
              <a:rPr lang="en-US" dirty="0"/>
              <a:t>In addition, many of the problems we encountered were due to study design elements that were unavoidable in this pilot.  We knew ahead of time that it would be better to have dedicated staff who were fully invested in the study introducing it, that it would be better to provide the option for immediate appointment scheduling  - or even to be able to offer to conduct the exam immediately following the NHIS interview - and to have dedicated study staff conducting the exams, to maximize their availability and their  expertise with the paperwork specific to the project</a:t>
            </a:r>
          </a:p>
          <a:p>
            <a:endParaRPr lang="en-US" dirty="0"/>
          </a:p>
          <a:p>
            <a:endParaRPr lang="en-US" dirty="0"/>
          </a:p>
          <a:p>
            <a:r>
              <a:rPr lang="en-US" dirty="0"/>
              <a:t>-----------Cut----------</a:t>
            </a:r>
          </a:p>
          <a:p>
            <a:r>
              <a:rPr lang="en-US" dirty="0"/>
              <a:t>Requires a team of experts in multiple fields (too braggy?)</a:t>
            </a:r>
          </a:p>
        </p:txBody>
      </p:sp>
      <p:sp>
        <p:nvSpPr>
          <p:cNvPr id="4" name="Slide Number Placeholder 3"/>
          <p:cNvSpPr>
            <a:spLocks noGrp="1"/>
          </p:cNvSpPr>
          <p:nvPr>
            <p:ph type="sldNum" sz="quarter" idx="5"/>
          </p:nvPr>
        </p:nvSpPr>
        <p:spPr/>
        <p:txBody>
          <a:bodyPr/>
          <a:lstStyle/>
          <a:p>
            <a:fld id="{196E99A9-EF54-45E5-93F6-E019D785F6A3}" type="slidenum">
              <a:rPr lang="en-US" smtClean="0"/>
              <a:t>30</a:t>
            </a:fld>
            <a:endParaRPr lang="en-US"/>
          </a:p>
        </p:txBody>
      </p:sp>
    </p:spTree>
    <p:extLst>
      <p:ext uri="{BB962C8B-B14F-4D97-AF65-F5344CB8AC3E}">
        <p14:creationId xmlns:p14="http://schemas.microsoft.com/office/powerpoint/2010/main" val="358590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sz="1200" dirty="0"/>
              <a:t>The main lesson we  </a:t>
            </a:r>
            <a:r>
              <a:rPr lang="en-US" sz="1200" b="1" dirty="0"/>
              <a:t>learned</a:t>
            </a:r>
            <a:r>
              <a:rPr lang="en-US" sz="1200" dirty="0"/>
              <a:t> was that the primary  challenge was recruitment.   </a:t>
            </a:r>
          </a:p>
          <a:p>
            <a:pPr lvl="1">
              <a:buFont typeface="Wingdings" panose="05000000000000000000" pitchFamily="2" charset="2"/>
              <a:buNone/>
            </a:pPr>
            <a:r>
              <a:rPr lang="en-US" sz="1200" dirty="0"/>
              <a:t>Either our incentive, or our recruitment talking points were inadequate or in the wrong format or both. And if we could do it again, we’d extend the three day      three call       </a:t>
            </a:r>
            <a:r>
              <a:rPr lang="en-US" sz="1200" dirty="0" err="1"/>
              <a:t>call</a:t>
            </a:r>
            <a:r>
              <a:rPr lang="en-US" sz="1200" dirty="0"/>
              <a:t> window that followed the refusal and non-contact mailing</a:t>
            </a:r>
          </a:p>
        </p:txBody>
      </p:sp>
      <p:sp>
        <p:nvSpPr>
          <p:cNvPr id="4" name="Slide Number Placeholder 3"/>
          <p:cNvSpPr>
            <a:spLocks noGrp="1"/>
          </p:cNvSpPr>
          <p:nvPr>
            <p:ph type="sldNum" sz="quarter" idx="5"/>
          </p:nvPr>
        </p:nvSpPr>
        <p:spPr/>
        <p:txBody>
          <a:bodyPr/>
          <a:lstStyle/>
          <a:p>
            <a:fld id="{196E99A9-EF54-45E5-93F6-E019D785F6A3}" type="slidenum">
              <a:rPr lang="en-US" smtClean="0"/>
              <a:t>31</a:t>
            </a:fld>
            <a:endParaRPr lang="en-US"/>
          </a:p>
        </p:txBody>
      </p:sp>
    </p:spTree>
    <p:extLst>
      <p:ext uri="{BB962C8B-B14F-4D97-AF65-F5344CB8AC3E}">
        <p14:creationId xmlns:p14="http://schemas.microsoft.com/office/powerpoint/2010/main" val="2541895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sz="1200" dirty="0"/>
              <a:t>The good news was, the answer to “Can we collect adequate blood and urine samples from Sample Adults in their homes?” was a resounding yes! Once participants started the exam, nearly all provided both a blood and a urine sample, and nearly all of those samples were shipped successfully, and most were tested successfully. </a:t>
            </a:r>
          </a:p>
          <a:p>
            <a:pPr lvl="1">
              <a:buFont typeface="Wingdings" panose="05000000000000000000" pitchFamily="2" charset="2"/>
              <a:buNone/>
            </a:pPr>
            <a:endParaRPr lang="en-US" sz="1200" dirty="0"/>
          </a:p>
          <a:p>
            <a:pPr lvl="1">
              <a:buFont typeface="Wingdings" panose="05000000000000000000" pitchFamily="2" charset="2"/>
              <a:buNone/>
            </a:pPr>
            <a:endParaRPr lang="en-US" sz="1200" dirty="0"/>
          </a:p>
          <a:p>
            <a:r>
              <a:rPr lang="en-US" sz="1200" dirty="0"/>
              <a:t>We learned that indeed it is possible to field an in-home </a:t>
            </a:r>
            <a:r>
              <a:rPr lang="en-US" sz="1200" dirty="0" err="1"/>
              <a:t>biomeasures</a:t>
            </a:r>
            <a:r>
              <a:rPr lang="en-US" sz="1200" dirty="0"/>
              <a:t> collection study in the middle of a pandemic</a:t>
            </a:r>
          </a:p>
          <a:p>
            <a:r>
              <a:rPr lang="en-US" sz="1200" dirty="0"/>
              <a:t>And we hypothesize that the benefits we would gain from scaling up, such as hiring of permanent staff who were fully invested, experienced in all the particular paperwork protocols, and more reliably available, as well as a more extensive IT infrastructure that could enable immediate appointment scheduling, would have the potential to eliminate many of the challenges faced. </a:t>
            </a:r>
          </a:p>
          <a:p>
            <a:endParaRPr lang="en-US" sz="1200" dirty="0"/>
          </a:p>
          <a:p>
            <a:endParaRPr lang="en-US" sz="1200" dirty="0"/>
          </a:p>
          <a:p>
            <a:r>
              <a:rPr lang="en-US" sz="1200" dirty="0"/>
              <a:t>-----------------------cut-----------</a:t>
            </a:r>
          </a:p>
          <a:p>
            <a:r>
              <a:rPr lang="en-US" sz="1200" dirty="0"/>
              <a:t>A full time, staff that was not ambivalent about the study, and was experienced in all aspects of the protocol and available at all the times we promised would eliminate the need to mention multiple contractors and the privacy concerns they engendered. An investment in a full scale infrastructure supporting the program would allow for immediate and potentially on-line appointment scheduling.</a:t>
            </a:r>
          </a:p>
          <a:p>
            <a:pPr lvl="1">
              <a:buFont typeface="Wingdings" panose="05000000000000000000" pitchFamily="2" charset="2"/>
              <a:buNone/>
            </a:pPr>
            <a:endParaRPr lang="en-US" sz="1200"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p>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32</a:t>
            </a:fld>
            <a:endParaRPr lang="en-US"/>
          </a:p>
        </p:txBody>
      </p:sp>
    </p:spTree>
    <p:extLst>
      <p:ext uri="{BB962C8B-B14F-4D97-AF65-F5344CB8AC3E}">
        <p14:creationId xmlns:p14="http://schemas.microsoft.com/office/powerpoint/2010/main" val="368910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sz="1200" dirty="0"/>
              <a:t>We started this study with the goal of learning what challenges we might face in scaling up</a:t>
            </a:r>
          </a:p>
          <a:p>
            <a:pPr lvl="1">
              <a:buFont typeface="Wingdings" panose="05000000000000000000" pitchFamily="2" charset="2"/>
              <a:buNone/>
            </a:pPr>
            <a:endParaRPr lang="en-US" sz="1200" dirty="0"/>
          </a:p>
          <a:p>
            <a:pPr lvl="1">
              <a:buFont typeface="Wingdings" panose="05000000000000000000" pitchFamily="2" charset="2"/>
              <a:buNone/>
            </a:pPr>
            <a:r>
              <a:rPr lang="en-US" sz="1200" dirty="0"/>
              <a:t>What we learned was that scaling up might actually enable us to </a:t>
            </a:r>
            <a:r>
              <a:rPr lang="en-US" sz="1200" b="1" dirty="0"/>
              <a:t>eliminate</a:t>
            </a:r>
            <a:r>
              <a:rPr lang="en-US" sz="1200" dirty="0"/>
              <a:t> many of the challenges we faced.</a:t>
            </a:r>
          </a:p>
          <a:p>
            <a:pPr lvl="1">
              <a:buFont typeface="Wingdings" panose="05000000000000000000" pitchFamily="2" charset="2"/>
              <a:buNone/>
            </a:pPr>
            <a:endParaRPr lang="en-US" sz="1200" dirty="0"/>
          </a:p>
          <a:p>
            <a:pPr lvl="1">
              <a:buFont typeface="Wingdings" panose="05000000000000000000" pitchFamily="2" charset="2"/>
              <a:buNone/>
            </a:pPr>
            <a:endParaRPr lang="en-US" sz="1200" dirty="0"/>
          </a:p>
          <a:p>
            <a:pPr lvl="1">
              <a:buFont typeface="Wingdings" panose="05000000000000000000" pitchFamily="2" charset="2"/>
              <a:buNone/>
            </a:pPr>
            <a:r>
              <a:rPr lang="en-US" sz="1200" dirty="0"/>
              <a:t>Initial recruitment would probably be more successful when conducted by staff who were fully invested in, familiar with, and on-board with the </a:t>
            </a:r>
            <a:r>
              <a:rPr lang="en-US" sz="1200" dirty="0" err="1"/>
              <a:t>biomeasures</a:t>
            </a:r>
            <a:r>
              <a:rPr lang="en-US" sz="1200" dirty="0"/>
              <a:t> component as an integrated feature of the NHIS</a:t>
            </a:r>
          </a:p>
          <a:p>
            <a:pPr lvl="1">
              <a:buFont typeface="Wingdings" panose="05000000000000000000" pitchFamily="2" charset="2"/>
              <a:buNone/>
            </a:pPr>
            <a:r>
              <a:rPr lang="en-US" sz="1200" dirty="0"/>
              <a:t>Dedicated </a:t>
            </a:r>
            <a:r>
              <a:rPr lang="en-US" sz="1200" b="1" dirty="0"/>
              <a:t>field</a:t>
            </a:r>
            <a:r>
              <a:rPr lang="en-US" sz="1200" dirty="0"/>
              <a:t> staff would eliminate the need to mention separate contractors by name – which might relieve participant misapprehensions and concerns about data privacy</a:t>
            </a:r>
          </a:p>
          <a:p>
            <a:pPr lvl="1">
              <a:buFont typeface="Wingdings" panose="05000000000000000000" pitchFamily="2" charset="2"/>
              <a:buNone/>
            </a:pPr>
            <a:r>
              <a:rPr lang="en-US" sz="1200" dirty="0"/>
              <a:t>Dedicated field staff would also be more experienced in all the study-specific paperwork protocols, and be more reliably available</a:t>
            </a:r>
          </a:p>
          <a:p>
            <a:pPr lvl="1">
              <a:buFont typeface="Wingdings" panose="05000000000000000000" pitchFamily="2" charset="2"/>
              <a:buNone/>
            </a:pPr>
            <a:r>
              <a:rPr lang="en-US" sz="1200" dirty="0"/>
              <a:t>And an investment in more extensive IT infrastructure could enable immediate appointment scheduling at the time of the NHIS interview</a:t>
            </a:r>
          </a:p>
          <a:p>
            <a:pPr lvl="1">
              <a:buFont typeface="Wingdings" panose="05000000000000000000" pitchFamily="2" charset="2"/>
              <a:buNone/>
            </a:pPr>
            <a:r>
              <a:rPr lang="en-US" sz="1200" dirty="0"/>
              <a:t>Finally, if we were taking this project to scale, we would presumably have more time to develop, test, and train on recruitment strategies and techniques. </a:t>
            </a:r>
          </a:p>
          <a:p>
            <a:pPr lvl="1">
              <a:buFont typeface="Wingdings" panose="05000000000000000000" pitchFamily="2" charset="2"/>
              <a:buNone/>
            </a:pPr>
            <a:endParaRPr lang="en-US" sz="1200" dirty="0"/>
          </a:p>
          <a:p>
            <a:endParaRPr lang="en-US" sz="1200" dirty="0"/>
          </a:p>
          <a:p>
            <a:endParaRPr lang="en-US" sz="1200" dirty="0"/>
          </a:p>
          <a:p>
            <a:r>
              <a:rPr lang="en-US" sz="1200" dirty="0"/>
              <a:t>-----------------------cut-----------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a:t>
            </a:r>
            <a:r>
              <a:rPr lang="en-US" sz="1200" dirty="0" err="1"/>
              <a:t>biomeasures</a:t>
            </a:r>
            <a:r>
              <a:rPr lang="en-US" sz="1200" dirty="0"/>
              <a:t> follow-up to a national in-home survey is not something that you can model at bargain prices and </a:t>
            </a:r>
          </a:p>
          <a:p>
            <a:endParaRPr lang="en-US" sz="1200" dirty="0"/>
          </a:p>
          <a:p>
            <a:r>
              <a:rPr lang="en-US" sz="1200" dirty="0"/>
              <a:t>, and was experienced in all aspects of the protocol and available at all the times we promised would eliminate the need to mention multiple contractors and the privacy concerns they engendered. An investment in a full scale infrastructure supporting the program would allow for immediate and potentially on-line appointment scheduling.</a:t>
            </a:r>
          </a:p>
          <a:p>
            <a:pPr lvl="1">
              <a:buFont typeface="Wingdings" panose="05000000000000000000" pitchFamily="2" charset="2"/>
              <a:buNone/>
            </a:pPr>
            <a:endParaRPr lang="en-US" sz="1200"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t>We planned this pilot project on a very short timeline, during the first year of the COVID pandemic. There were 76 days between our kickoff meeting, and our ERB submission.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p>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33</a:t>
            </a:fld>
            <a:endParaRPr lang="en-US"/>
          </a:p>
        </p:txBody>
      </p:sp>
    </p:spTree>
    <p:extLst>
      <p:ext uri="{BB962C8B-B14F-4D97-AF65-F5344CB8AC3E}">
        <p14:creationId xmlns:p14="http://schemas.microsoft.com/office/powerpoint/2010/main" val="156077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a:t>
            </a:r>
          </a:p>
        </p:txBody>
      </p:sp>
      <p:sp>
        <p:nvSpPr>
          <p:cNvPr id="4" name="Slide Number Placeholder 3"/>
          <p:cNvSpPr>
            <a:spLocks noGrp="1"/>
          </p:cNvSpPr>
          <p:nvPr>
            <p:ph type="sldNum" sz="quarter" idx="5"/>
          </p:nvPr>
        </p:nvSpPr>
        <p:spPr/>
        <p:txBody>
          <a:bodyPr/>
          <a:lstStyle/>
          <a:p>
            <a:fld id="{196E99A9-EF54-45E5-93F6-E019D785F6A3}" type="slidenum">
              <a:rPr lang="en-US" smtClean="0"/>
              <a:t>34</a:t>
            </a:fld>
            <a:endParaRPr lang="en-US"/>
          </a:p>
        </p:txBody>
      </p:sp>
    </p:spTree>
    <p:extLst>
      <p:ext uri="{BB962C8B-B14F-4D97-AF65-F5344CB8AC3E}">
        <p14:creationId xmlns:p14="http://schemas.microsoft.com/office/powerpoint/2010/main" val="1194551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That is not the case when we look at response rates by sex. A substantially </a:t>
            </a:r>
            <a:r>
              <a:rPr lang="en-US" b="1" dirty="0">
                <a:cs typeface="Calibri"/>
              </a:rPr>
              <a:t>higher </a:t>
            </a:r>
            <a:r>
              <a:rPr lang="en-US" dirty="0">
                <a:cs typeface="Calibri"/>
              </a:rPr>
              <a:t>percentage of women than men initially agree to be contacted (X% vs Y%), but among those who agreed, a substantially </a:t>
            </a:r>
            <a:r>
              <a:rPr lang="en-US" b="1" dirty="0">
                <a:cs typeface="Calibri"/>
              </a:rPr>
              <a:t>lower </a:t>
            </a:r>
            <a:r>
              <a:rPr lang="en-US" dirty="0">
                <a:cs typeface="Calibri"/>
              </a:rPr>
              <a:t>percentage of women than men start their exam (33% vs 47%) and then a somewhat </a:t>
            </a:r>
            <a:r>
              <a:rPr lang="en-US" b="1" dirty="0">
                <a:cs typeface="Calibri"/>
              </a:rPr>
              <a:t>higher </a:t>
            </a:r>
            <a:r>
              <a:rPr lang="en-US" dirty="0">
                <a:cs typeface="Calibri"/>
              </a:rPr>
              <a:t>percentage of women than men who start their exam complete all the parts (96% vs 89%).</a:t>
            </a:r>
          </a:p>
          <a:p>
            <a:endParaRPr lang="en-US" dirty="0">
              <a:cs typeface="Calibri"/>
            </a:endParaRPr>
          </a:p>
          <a:p>
            <a:r>
              <a:rPr lang="en-US" dirty="0">
                <a:cs typeface="Calibri"/>
              </a:rPr>
              <a:t>The net effect is that...</a:t>
            </a:r>
          </a:p>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36</a:t>
            </a:fld>
            <a:endParaRPr lang="en-US"/>
          </a:p>
        </p:txBody>
      </p:sp>
    </p:spTree>
    <p:extLst>
      <p:ext uri="{BB962C8B-B14F-4D97-AF65-F5344CB8AC3E}">
        <p14:creationId xmlns:p14="http://schemas.microsoft.com/office/powerpoint/2010/main" val="758110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37</a:t>
            </a:fld>
            <a:endParaRPr lang="en-US"/>
          </a:p>
        </p:txBody>
      </p:sp>
    </p:spTree>
    <p:extLst>
      <p:ext uri="{BB962C8B-B14F-4D97-AF65-F5344CB8AC3E}">
        <p14:creationId xmlns:p14="http://schemas.microsoft.com/office/powerpoint/2010/main" val="3255285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38</a:t>
            </a:fld>
            <a:endParaRPr lang="en-US"/>
          </a:p>
        </p:txBody>
      </p:sp>
    </p:spTree>
    <p:extLst>
      <p:ext uri="{BB962C8B-B14F-4D97-AF65-F5344CB8AC3E}">
        <p14:creationId xmlns:p14="http://schemas.microsoft.com/office/powerpoint/2010/main" val="44691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endParaRPr lang="en-US" sz="1200" dirty="0"/>
          </a:p>
        </p:txBody>
      </p:sp>
      <p:sp>
        <p:nvSpPr>
          <p:cNvPr id="4" name="Slide Number Placeholder 3"/>
          <p:cNvSpPr>
            <a:spLocks noGrp="1"/>
          </p:cNvSpPr>
          <p:nvPr>
            <p:ph type="sldNum" sz="quarter" idx="5"/>
          </p:nvPr>
        </p:nvSpPr>
        <p:spPr/>
        <p:txBody>
          <a:bodyPr/>
          <a:lstStyle/>
          <a:p>
            <a:fld id="{196E99A9-EF54-45E5-93F6-E019D785F6A3}" type="slidenum">
              <a:rPr lang="en-US" smtClean="0"/>
              <a:t>39</a:t>
            </a:fld>
            <a:endParaRPr lang="en-US"/>
          </a:p>
        </p:txBody>
      </p:sp>
    </p:spTree>
    <p:extLst>
      <p:ext uri="{BB962C8B-B14F-4D97-AF65-F5344CB8AC3E}">
        <p14:creationId xmlns:p14="http://schemas.microsoft.com/office/powerpoint/2010/main" val="3236216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quick answers to some quick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not be a public use data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COVID safety plan included verbally screening participants using the CDC COVID screening questions at multiple points of the scheduling process, rescheduling appointments as necessary, and full PPE for the phlebotomist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told participants that some results will be more accurate if they refrain from eating beforehand, but that many will be accurate and useful regardless and they can participate regardless.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lab ran over 30 tests on the </a:t>
            </a:r>
            <a:r>
              <a:rPr lang="en-US" dirty="0" err="1"/>
              <a:t>biosamples</a:t>
            </a:r>
            <a:r>
              <a:rPr lang="en-US" dirty="0"/>
              <a:t>. </a:t>
            </a:r>
            <a:r>
              <a:rPr lang="en-US" sz="1200" dirty="0"/>
              <a:t>Blood tests include those for diabetes, liver and kidney function, cholesterol levels and anemia</a:t>
            </a:r>
            <a:r>
              <a:rPr lang="en-US" dirty="0"/>
              <a:t>. </a:t>
            </a:r>
            <a:r>
              <a:rPr lang="en-US" sz="1200" dirty="0"/>
              <a:t> There were also a set of standard urinalysis tests. Respondents will receive all their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not test for drugs, alcohol, pregnancy or genetic ancestry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expert and awesome Dr. Tony Nguyen, NHANES medical officer contacted participants with one or more results in the highest risk range and answering questions from respondents about their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know what the future holds. But no plans or funding at this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tx1"/>
                </a:solidFill>
              </a:rPr>
              <a:t>Report 1: </a:t>
            </a:r>
            <a:r>
              <a:rPr lang="en-US" b="1" dirty="0">
                <a:solidFill>
                  <a:schemeClr val="tx1"/>
                </a:solidFill>
              </a:rPr>
              <a:t>Height, weight, waist circumference, BMI, blood pressure, heart rate (given at end of visit)</a:t>
            </a:r>
          </a:p>
          <a:p>
            <a:r>
              <a:rPr lang="en-US" b="1" u="sng" dirty="0">
                <a:solidFill>
                  <a:schemeClr val="tx1"/>
                </a:solidFill>
              </a:rPr>
              <a:t>Report 2: </a:t>
            </a:r>
            <a:r>
              <a:rPr lang="en-US" b="1" dirty="0">
                <a:solidFill>
                  <a:schemeClr val="tx1"/>
                </a:solidFill>
              </a:rPr>
              <a:t>Report 1 + blood and urine test results (mailed)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40</a:t>
            </a:fld>
            <a:endParaRPr lang="en-US"/>
          </a:p>
        </p:txBody>
      </p:sp>
    </p:spTree>
    <p:extLst>
      <p:ext uri="{BB962C8B-B14F-4D97-AF65-F5344CB8AC3E}">
        <p14:creationId xmlns:p14="http://schemas.microsoft.com/office/powerpoint/2010/main" val="12226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NHANES, as many of you know, collects both survey data and gold standard physical exam and biospecimen data from a nationally representative sample of about 5,000 people annually. The NHANES health interview, like the NHIS, is conducted in-home when possible and by phone when necessary.  The physical exam and biospecimen collection is conducted in specially designed and equipped Mobile Exam Centers, a standardized environment that travels the country with a dedicated, full-time staff of health professionals.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Courier"/>
              </a:rPr>
              <a:t>The NHANES sample size is so much smaller than the NHIS sample size as a result of NHANES’ infrastructure and other logistics.  As a result of this smaller sample size, it is usually not possible to calculate </a:t>
            </a:r>
            <a:r>
              <a:rPr lang="en-US" sz="1200" b="1" dirty="0">
                <a:effectLst/>
                <a:latin typeface="Times New Roman" panose="02020603050405020304" pitchFamily="18" charset="0"/>
                <a:ea typeface="Times New Roman" panose="02020603050405020304" pitchFamily="18" charset="0"/>
                <a:cs typeface="Courier"/>
              </a:rPr>
              <a:t>sub-national annual estimates</a:t>
            </a:r>
            <a:r>
              <a:rPr lang="en-US" sz="1200" dirty="0">
                <a:effectLst/>
                <a:latin typeface="Times New Roman" panose="02020603050405020304" pitchFamily="18" charset="0"/>
                <a:ea typeface="Times New Roman" panose="02020603050405020304" pitchFamily="18" charset="0"/>
                <a:cs typeface="Courier"/>
              </a:rPr>
              <a:t> using NHANES physical measurement and biospecimen </a:t>
            </a:r>
            <a:r>
              <a:rPr lang="en-US" sz="1200" b="1" dirty="0">
                <a:effectLst/>
                <a:latin typeface="Times New Roman" panose="02020603050405020304" pitchFamily="18" charset="0"/>
                <a:ea typeface="Times New Roman" panose="02020603050405020304" pitchFamily="18" charset="0"/>
                <a:cs typeface="Courier"/>
              </a:rPr>
              <a:t>data</a:t>
            </a:r>
            <a:r>
              <a:rPr lang="en-US" sz="1200" dirty="0">
                <a:effectLst/>
                <a:latin typeface="Times New Roman" panose="02020603050405020304" pitchFamily="18" charset="0"/>
                <a:ea typeface="Times New Roman" panose="02020603050405020304" pitchFamily="18" charset="0"/>
                <a:cs typeface="Courier"/>
              </a:rPr>
              <a:t>.</a:t>
            </a:r>
            <a:endParaRPr lang="en-US" sz="1200" dirty="0">
              <a:effectLst/>
              <a:latin typeface="Courier"/>
              <a:ea typeface="Times New Roman" panose="02020603050405020304" pitchFamily="18" charset="0"/>
              <a:cs typeface="Courier"/>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4</a:t>
            </a:fld>
            <a:endParaRPr lang="en-US"/>
          </a:p>
        </p:txBody>
      </p:sp>
    </p:spTree>
    <p:extLst>
      <p:ext uri="{BB962C8B-B14F-4D97-AF65-F5344CB8AC3E}">
        <p14:creationId xmlns:p14="http://schemas.microsoft.com/office/powerpoint/2010/main" val="291071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comparison to the previous findings we also asked sample adults why they participated. During the post-exam questionnaire we present sample adults with five potential reasons for agreeing to participate and asked them to select ‘yes this was a reason for me’ or ‘no this was not a reason for me’ for each item.</a:t>
            </a:r>
          </a:p>
          <a:p>
            <a:endParaRPr lang="en-US" dirty="0"/>
          </a:p>
          <a:p>
            <a:r>
              <a:rPr lang="en-US" dirty="0"/>
              <a:t>The two reasons we though would be most popular – the $75 prepaid card and the free test results were actually among the less frequently endorsed options. Only 59% endorsed the card and only 58% endorsed the free test results.</a:t>
            </a:r>
          </a:p>
          <a:p>
            <a:r>
              <a:rPr lang="en-US" dirty="0"/>
              <a:t>In contrast, 73% said they participated in order to help improve information used by policy makers and 89% said they participated to help with health efforts in the United States. </a:t>
            </a:r>
          </a:p>
          <a:p>
            <a:endParaRPr lang="en-US" dirty="0"/>
          </a:p>
          <a:p>
            <a:endParaRPr lang="en-US" dirty="0"/>
          </a:p>
          <a:p>
            <a:r>
              <a:rPr lang="en-US" dirty="0"/>
              <a:t>---cut---</a:t>
            </a:r>
          </a:p>
          <a:p>
            <a:r>
              <a:rPr lang="en-US" dirty="0"/>
              <a:t>Overall, 89% of sample adults who completed the home health exam said they participated because it would help with health efforts in the united states, 79% said it would improve information used by policymakers, 59% participates because of the $75 prepaid card, and 56% participated because they received free test results. </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41</a:t>
            </a:fld>
            <a:endParaRPr lang="en-US"/>
          </a:p>
        </p:txBody>
      </p:sp>
    </p:spTree>
    <p:extLst>
      <p:ext uri="{BB962C8B-B14F-4D97-AF65-F5344CB8AC3E}">
        <p14:creationId xmlns:p14="http://schemas.microsoft.com/office/powerpoint/2010/main" val="898570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However, when asked about the main reason for participation, while 39% cited helping with health efforts in the united states, the next two most popular options were the free test results and the prepaid card.</a:t>
            </a:r>
          </a:p>
        </p:txBody>
      </p:sp>
      <p:sp>
        <p:nvSpPr>
          <p:cNvPr id="4" name="Slide Number Placeholder 3"/>
          <p:cNvSpPr>
            <a:spLocks noGrp="1"/>
          </p:cNvSpPr>
          <p:nvPr>
            <p:ph type="sldNum" sz="quarter" idx="5"/>
          </p:nvPr>
        </p:nvSpPr>
        <p:spPr/>
        <p:txBody>
          <a:bodyPr/>
          <a:lstStyle/>
          <a:p>
            <a:fld id="{196E99A9-EF54-45E5-93F6-E019D785F6A3}" type="slidenum">
              <a:rPr lang="en-US" smtClean="0"/>
              <a:t>42</a:t>
            </a:fld>
            <a:endParaRPr lang="en-US"/>
          </a:p>
        </p:txBody>
      </p:sp>
    </p:spTree>
    <p:extLst>
      <p:ext uri="{BB962C8B-B14F-4D97-AF65-F5344CB8AC3E}">
        <p14:creationId xmlns:p14="http://schemas.microsoft.com/office/powerpoint/2010/main" val="1657252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next couple of slides are the health measures and test results the sample adult will receive. This list is also included in the study brochure which Sample Adults receive from the Field Representative during the Study Introduction. </a:t>
            </a:r>
          </a:p>
          <a:p>
            <a:endParaRPr lang="en-US"/>
          </a:p>
          <a:p>
            <a:r>
              <a:rPr lang="en-US"/>
              <a:t>Here are the health measures and the urine tests</a:t>
            </a:r>
          </a:p>
        </p:txBody>
      </p:sp>
      <p:sp>
        <p:nvSpPr>
          <p:cNvPr id="4" name="Slide Number Placeholder 3"/>
          <p:cNvSpPr>
            <a:spLocks noGrp="1"/>
          </p:cNvSpPr>
          <p:nvPr>
            <p:ph type="sldNum" sz="quarter" idx="5"/>
          </p:nvPr>
        </p:nvSpPr>
        <p:spPr/>
        <p:txBody>
          <a:bodyPr/>
          <a:lstStyle/>
          <a:p>
            <a:fld id="{196E99A9-EF54-45E5-93F6-E019D785F6A3}" type="slidenum">
              <a:rPr lang="en-US" smtClean="0"/>
              <a:t>43</a:t>
            </a:fld>
            <a:endParaRPr lang="en-US"/>
          </a:p>
        </p:txBody>
      </p:sp>
    </p:spTree>
    <p:extLst>
      <p:ext uri="{BB962C8B-B14F-4D97-AF65-F5344CB8AC3E}">
        <p14:creationId xmlns:p14="http://schemas.microsoft.com/office/powerpoint/2010/main" val="4215083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blood tests including cholesterol, anemia, and diabetes </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44</a:t>
            </a:fld>
            <a:endParaRPr lang="en-US"/>
          </a:p>
        </p:txBody>
      </p:sp>
    </p:spTree>
    <p:extLst>
      <p:ext uri="{BB962C8B-B14F-4D97-AF65-F5344CB8AC3E}">
        <p14:creationId xmlns:p14="http://schemas.microsoft.com/office/powerpoint/2010/main" val="2054406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remaining blood test which show liver and kidney function </a:t>
            </a:r>
          </a:p>
        </p:txBody>
      </p:sp>
      <p:sp>
        <p:nvSpPr>
          <p:cNvPr id="4" name="Slide Number Placeholder 3"/>
          <p:cNvSpPr>
            <a:spLocks noGrp="1"/>
          </p:cNvSpPr>
          <p:nvPr>
            <p:ph type="sldNum" sz="quarter" idx="5"/>
          </p:nvPr>
        </p:nvSpPr>
        <p:spPr/>
        <p:txBody>
          <a:bodyPr/>
          <a:lstStyle/>
          <a:p>
            <a:fld id="{196E99A9-EF54-45E5-93F6-E019D785F6A3}" type="slidenum">
              <a:rPr lang="en-US" smtClean="0"/>
              <a:t>45</a:t>
            </a:fld>
            <a:endParaRPr lang="en-US"/>
          </a:p>
        </p:txBody>
      </p:sp>
    </p:spTree>
    <p:extLst>
      <p:ext uri="{BB962C8B-B14F-4D97-AF65-F5344CB8AC3E}">
        <p14:creationId xmlns:p14="http://schemas.microsoft.com/office/powerpoint/2010/main" val="3134529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F497D"/>
                </a:solidFill>
                <a:effectLst/>
                <a:latin typeface="Calibri" panose="020F0502020204030204" pitchFamily="34" charset="0"/>
                <a:ea typeface="Calibri" panose="020F0502020204030204" pitchFamily="34" charset="0"/>
              </a:rPr>
              <a:t>The exam protocol was selected so that it could be implemented quickly with limited training and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no equipment purchases</a:t>
            </a:r>
            <a:r>
              <a:rPr lang="en-US" sz="1800" dirty="0">
                <a:solidFill>
                  <a:srgbClr val="1F497D"/>
                </a:solidFill>
                <a:effectLst/>
                <a:latin typeface="Calibri" panose="020F0502020204030204" pitchFamily="34" charset="0"/>
                <a:ea typeface="Calibri" panose="020F0502020204030204" pitchFamily="34" charset="0"/>
              </a:rPr>
              <a:t>, not necessarily because it was the best equipment and/or protocol</a:t>
            </a:r>
          </a:p>
          <a:p>
            <a:r>
              <a:rPr lang="en-US" sz="1800" dirty="0">
                <a:solidFill>
                  <a:srgbClr val="1F497D"/>
                </a:solidFill>
                <a:effectLst/>
                <a:latin typeface="Calibri" panose="020F0502020204030204" pitchFamily="34" charset="0"/>
                <a:cs typeface="Calibri"/>
              </a:rPr>
              <a:t>The questions that the phlebotomists asked before each collection were the same as those asked during the corresponding NHANES protocols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662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 Wash hands with soap and water.</a:t>
            </a:r>
          </a:p>
          <a:p>
            <a:pPr lvl="1"/>
            <a:r>
              <a:rPr lang="en-US" dirty="0"/>
              <a:t>2. Take the cap off the cup.</a:t>
            </a:r>
          </a:p>
          <a:p>
            <a:pPr lvl="1"/>
            <a:r>
              <a:rPr lang="en-US" dirty="0"/>
              <a:t>3. Urinate directly into the cup until it is full or until you have finished urinating. </a:t>
            </a:r>
          </a:p>
          <a:p>
            <a:pPr lvl="1"/>
            <a:r>
              <a:rPr lang="en-US" dirty="0"/>
              <a:t>4. Do not overfill the cup. </a:t>
            </a:r>
          </a:p>
          <a:p>
            <a:pPr lvl="1"/>
            <a:r>
              <a:rPr lang="en-US" dirty="0"/>
              <a:t>5. The inside of the cup and cap should not touch or come into contact with any part of your body, clothing, or external surfaces.</a:t>
            </a:r>
          </a:p>
          <a:p>
            <a:pPr lvl="1"/>
            <a:r>
              <a:rPr lang="en-US" dirty="0"/>
              <a:t>6. Recap the collection cup and seal tightly.</a:t>
            </a:r>
          </a:p>
          <a:p>
            <a:pPr lvl="1"/>
            <a:r>
              <a:rPr lang="en-US" dirty="0"/>
              <a:t>7. Wash hands with soap and water.</a:t>
            </a:r>
          </a:p>
          <a:p>
            <a:endParaRPr lang="en-US" dirty="0"/>
          </a:p>
          <a:p>
            <a:r>
              <a:rPr lang="en-US" dirty="0"/>
              <a:t>Phlebotomist pipet urine from the cup into each tube, then prepare to ship the cup and the tubes</a:t>
            </a:r>
          </a:p>
          <a:p>
            <a:r>
              <a:rPr lang="en-US" dirty="0"/>
              <a:t>-------------Sean’s notes--------------------------------------------------------------------------------------------------------</a:t>
            </a: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Samples were collected in the home and shipped after collection to Quest Diagnostics for testing. The actual blood and urine collections were conducted using the same protocols as NHANES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except the collection order for the blood tubes. </a:t>
            </a: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The shipping of the samples was via FedEx and each participant’s samples were shipped individually by the health representative to the laboratory. All samples were tested by Quest Diagnostics.  The health representatives aliquot both the urine and blood.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866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 was measured without shoes, using a straight edge and post-it note and a rigid tape measure after the participant stepped away from the wall</a:t>
            </a:r>
          </a:p>
          <a:p>
            <a:endParaRPr lang="en-US" dirty="0"/>
          </a:p>
          <a:p>
            <a:r>
              <a:rPr lang="en-US" dirty="0"/>
              <a:t>The shoeless participant was then asked to remove any heavy clothing like a jacket – but not to remove regular clothing - and was weighted using a digital floor scale, capable of measuring up to 400 pounds. (Variety of brands of scales)</a:t>
            </a:r>
          </a:p>
          <a:p>
            <a:endParaRPr lang="en-US" dirty="0"/>
          </a:p>
          <a:p>
            <a:endParaRPr lang="en-US" dirty="0"/>
          </a:p>
          <a:p>
            <a:endParaRPr lang="en-US" dirty="0"/>
          </a:p>
          <a:p>
            <a:r>
              <a:rPr lang="en-US" dirty="0"/>
              <a:t>Sean’s Notes-------------------</a:t>
            </a: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Height</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PELICAN – Measured fully clothed with tape measure from the bottom of the foot to the top of the head marked with a post-it note with a rigid tape measure</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NHANES – Measured in paper scrubs with a platform stadiometer</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Weight</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PELICAN – Measured fully clothed with a floor scale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various types of household scales</a:t>
            </a:r>
            <a:r>
              <a:rPr lang="en-US" sz="1800" dirty="0">
                <a:solidFill>
                  <a:srgbClr val="1F497D"/>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NHANES – Measured in paper scrubs with a platform scale (Mettler Toledo)</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185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Waist circumference was measured over clothing – after asking the participant to remove heavy outer clothing. By asking the participant to hold the zero end of a soft measuring tape their naval and then turn in a 360 degree circle until the end of the tape met the beginning.</a:t>
            </a:r>
          </a:p>
          <a:p>
            <a:endParaRPr lang="en-US" dirty="0"/>
          </a:p>
          <a:p>
            <a:r>
              <a:rPr lang="en-US" dirty="0"/>
              <a:t>Blood pressure was measured 3 times, after a 5-minute quiet wait period, with 30 second rests between the measurements, using the </a:t>
            </a:r>
            <a:r>
              <a:rPr lang="en-US" dirty="0" err="1"/>
              <a:t>ausculatory</a:t>
            </a:r>
            <a:r>
              <a:rPr lang="en-US" dirty="0"/>
              <a:t> method </a:t>
            </a:r>
          </a:p>
          <a:p>
            <a:endParaRPr lang="en-US" dirty="0"/>
          </a:p>
          <a:p>
            <a:r>
              <a:rPr lang="en-US" dirty="0"/>
              <a:t>-------------Sean’s notes--------------------------------------------------------------------------------------------------------</a:t>
            </a: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Waist Circumference</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PELICAN – Measured over clothing at the naval with a soft measuring tape by an examiner assisted by the participant</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NHANES – Measured on bare skin by a trained technician just above the iliac crest with a soft tape measure without assistance from the participant.</a:t>
            </a: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Blood Pressure</a:t>
            </a: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PELICAN- measured manually, </a:t>
            </a:r>
            <a:r>
              <a:rPr lang="en-US" sz="1800" dirty="0" err="1">
                <a:solidFill>
                  <a:srgbClr val="1F497D"/>
                </a:solidFill>
                <a:effectLst/>
                <a:latin typeface="Calibri" panose="020F0502020204030204" pitchFamily="34" charset="0"/>
                <a:ea typeface="Calibri" panose="020F0502020204030204" pitchFamily="34" charset="0"/>
              </a:rPr>
              <a:t>ausculatory</a:t>
            </a:r>
            <a:r>
              <a:rPr lang="en-US" sz="1800" dirty="0">
                <a:solidFill>
                  <a:srgbClr val="1F497D"/>
                </a:solidFill>
                <a:effectLst/>
                <a:latin typeface="Calibri" panose="020F0502020204030204" pitchFamily="34" charset="0"/>
                <a:ea typeface="Calibri" panose="020F0502020204030204" pitchFamily="34" charset="0"/>
              </a:rPr>
              <a:t> method with cuff and sphygmomanometer</a:t>
            </a: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NHANES measured using digital BP monitor</a:t>
            </a: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Both protocols take 3 measurements with a 5 minute wait period before the first inflation.</a:t>
            </a:r>
            <a:endParaRPr lang="en-US" sz="1800" dirty="0">
              <a:effectLst/>
              <a:latin typeface="Calibri" panose="020F0502020204030204" pitchFamily="34" charset="0"/>
              <a:ea typeface="Calibri" panose="020F0502020204030204" pitchFamily="34" charset="0"/>
            </a:endParaRPr>
          </a:p>
          <a:p>
            <a:pPr marL="18288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279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about hemophilia, chemotherapy (excluded unless answer no to both)</a:t>
            </a:r>
          </a:p>
          <a:p>
            <a:r>
              <a:rPr lang="en-US" dirty="0"/>
              <a:t>Fasting _noted in computer</a:t>
            </a:r>
          </a:p>
          <a:p>
            <a:r>
              <a:rPr lang="en-US" dirty="0"/>
              <a:t>-------------Sean’s notes--------------------------------------------------------------------------------------------------------</a:t>
            </a:r>
          </a:p>
          <a:p>
            <a:pPr marL="18288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Samples were collected in the home and shipped after collection to Quest Diagnostics for testing. The actual blood and urine collections were conducted using the same protocols as NHANES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except the collection order for the blood tubes. The blood tubes for PELICAN were collected using the standard collection order (lavender first, then red top).</a:t>
            </a:r>
            <a:r>
              <a:rPr lang="en-US" sz="1800" dirty="0">
                <a:solidFill>
                  <a:srgbClr val="1F497D"/>
                </a:solidFill>
                <a:effectLst/>
                <a:latin typeface="Calibri" panose="020F0502020204030204" pitchFamily="34" charset="0"/>
                <a:ea typeface="Calibri" panose="020F0502020204030204" pitchFamily="34" charset="0"/>
              </a:rPr>
              <a:t> The shipping of the samples was via FedEx and each participant’s samples were shipped individually by the health representative to the laboratory. All samples were tested by Quest Diagnostics.  The health representatives aliquot both the urine and blood. In addition, the red top, serum separator tubes are centrifuged by the health representatives prior to packaging and shipping the samples.</a:t>
            </a:r>
          </a:p>
          <a:p>
            <a:pPr marL="182880" marR="0">
              <a:spcBef>
                <a:spcPts val="0"/>
              </a:spcBef>
              <a:spcAft>
                <a:spcPts val="0"/>
              </a:spcAft>
            </a:pPr>
            <a:endParaRPr lang="en-US" sz="1800" dirty="0">
              <a:solidFill>
                <a:srgbClr val="1F497D"/>
              </a:solidFill>
              <a:effectLst/>
              <a:latin typeface="Calibri" panose="020F0502020204030204" pitchFamily="34" charset="0"/>
              <a:ea typeface="Calibri" panose="020F0502020204030204" pitchFamily="34" charset="0"/>
            </a:endParaRPr>
          </a:p>
          <a:p>
            <a:pPr marL="182880" marR="0">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rPr>
              <a:t>The health reps centrifuge the red top tubes to separate the serum and the red blood cells. Since the tubes we use contain a serum separator that activates upon centrifuging, the health reps do not have to remove any serum from the collection tube to a separate tube. </a:t>
            </a:r>
            <a:r>
              <a:rPr lang="en-US" sz="1800">
                <a:solidFill>
                  <a:srgbClr val="FF0000"/>
                </a:solidFill>
                <a:effectLst/>
                <a:latin typeface="Calibri" panose="020F0502020204030204" pitchFamily="34" charset="0"/>
                <a:ea typeface="Times New Roman" panose="02020603050405020304" pitchFamily="18" charset="0"/>
              </a:rPr>
              <a:t>That separation occurs at the lab when the serum is divided for the various tests requested.</a:t>
            </a:r>
            <a:endParaRPr lang="en-US" sz="1800" dirty="0">
              <a:effectLst/>
              <a:latin typeface="Calibri" panose="020F0502020204030204" pitchFamily="34" charset="0"/>
              <a:ea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Lavendar</a:t>
            </a:r>
            <a:r>
              <a:rPr lang="en-US" dirty="0"/>
              <a:t> tubes usually collected last, because they have an additive in them (EDTA) that the red top tubes do not.  To avoid the slim chance </a:t>
            </a:r>
            <a:r>
              <a:rPr lang="en-US" sz="1800" dirty="0">
                <a:solidFill>
                  <a:srgbClr val="FF0000"/>
                </a:solidFill>
                <a:effectLst/>
                <a:latin typeface="Calibri" panose="020F0502020204030204" pitchFamily="34" charset="0"/>
                <a:ea typeface="Times New Roman" panose="02020603050405020304" pitchFamily="18" charset="0"/>
              </a:rPr>
              <a:t>that some EDTA could get on the vacutainer needle and get into red top tubes, the red top tubes are usually collected first, as we are doing in PELICAN.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rPr>
              <a:t>NHANES reverses the order because they screen the lavender tubes for metals so the higher priority is to avoid contamination by the red tubes.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rPr>
              <a:t>How the red tubes would contaminate the lavender tubes I don’t understand, but I don’t think I need to understand it – AMG</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42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has long been interest in adding </a:t>
            </a:r>
            <a:r>
              <a:rPr lang="en-US" dirty="0" err="1"/>
              <a:t>biomeasurement</a:t>
            </a:r>
            <a:r>
              <a:rPr lang="en-US" dirty="0"/>
              <a:t> collection to the NHIS.</a:t>
            </a:r>
          </a:p>
          <a:p>
            <a:endParaRPr lang="en-US" dirty="0"/>
          </a:p>
          <a:p>
            <a:r>
              <a:rPr lang="en-US" dirty="0"/>
              <a:t>Doing so would make it possible to calculate </a:t>
            </a:r>
            <a:r>
              <a:rPr lang="en-US" sz="1200" b="1" dirty="0">
                <a:solidFill>
                  <a:srgbClr val="000000"/>
                </a:solidFill>
                <a:effectLst/>
                <a:latin typeface="Times New Roman" panose="02020603050405020304" pitchFamily="18" charset="0"/>
                <a:ea typeface="Calibri" panose="020F0502020204030204" pitchFamily="34" charset="0"/>
              </a:rPr>
              <a:t>annual</a:t>
            </a:r>
            <a:r>
              <a:rPr lang="en-US" sz="1200" dirty="0">
                <a:solidFill>
                  <a:srgbClr val="000000"/>
                </a:solidFill>
                <a:effectLst/>
                <a:latin typeface="Times New Roman" panose="02020603050405020304" pitchFamily="18" charset="0"/>
                <a:ea typeface="Calibri" panose="020F0502020204030204" pitchFamily="34" charset="0"/>
              </a:rPr>
              <a:t> health estimates for </a:t>
            </a:r>
            <a:r>
              <a:rPr lang="en-US" sz="1200" b="1" dirty="0">
                <a:solidFill>
                  <a:srgbClr val="000000"/>
                </a:solidFill>
                <a:effectLst/>
                <a:latin typeface="Times New Roman" panose="02020603050405020304" pitchFamily="18" charset="0"/>
                <a:ea typeface="Calibri" panose="020F0502020204030204" pitchFamily="34" charset="0"/>
              </a:rPr>
              <a:t>detailed</a:t>
            </a:r>
            <a:r>
              <a:rPr lang="en-US" sz="1200" dirty="0">
                <a:solidFill>
                  <a:srgbClr val="000000"/>
                </a:solidFill>
                <a:effectLst/>
                <a:latin typeface="Times New Roman" panose="02020603050405020304" pitchFamily="18" charset="0"/>
                <a:ea typeface="Calibri" panose="020F0502020204030204" pitchFamily="34" charset="0"/>
              </a:rPr>
              <a:t> geographic, demographic, and socioeconomic groups using physical measurement and biospecimen data.  Even though that data would not be as high quality as the </a:t>
            </a:r>
            <a:r>
              <a:rPr lang="en-US" sz="1200" dirty="0" err="1">
                <a:solidFill>
                  <a:srgbClr val="000000"/>
                </a:solidFill>
                <a:effectLst/>
                <a:latin typeface="Times New Roman" panose="02020603050405020304" pitchFamily="18" charset="0"/>
                <a:ea typeface="Calibri" panose="020F0502020204030204" pitchFamily="34" charset="0"/>
              </a:rPr>
              <a:t>biomeasurement</a:t>
            </a:r>
            <a:r>
              <a:rPr lang="en-US" sz="1200" dirty="0">
                <a:solidFill>
                  <a:srgbClr val="000000"/>
                </a:solidFill>
                <a:effectLst/>
                <a:latin typeface="Times New Roman" panose="02020603050405020304" pitchFamily="18" charset="0"/>
                <a:ea typeface="Calibri" panose="020F0502020204030204" pitchFamily="34" charset="0"/>
              </a:rPr>
              <a:t> data collected by NHANES, it would still enable NCHS to produce </a:t>
            </a:r>
            <a:r>
              <a:rPr lang="en-US" sz="1800" dirty="0">
                <a:effectLst/>
                <a:latin typeface="Times New Roman" panose="02020603050405020304" pitchFamily="18" charset="0"/>
                <a:ea typeface="Times New Roman" panose="02020603050405020304" pitchFamily="18" charset="0"/>
              </a:rPr>
              <a:t>more </a:t>
            </a:r>
            <a:r>
              <a:rPr lang="en-US" sz="1800" b="1" dirty="0">
                <a:effectLst/>
                <a:latin typeface="Times New Roman" panose="02020603050405020304" pitchFamily="18" charset="0"/>
                <a:ea typeface="Times New Roman" panose="02020603050405020304" pitchFamily="18" charset="0"/>
              </a:rPr>
              <a:t>timely</a:t>
            </a:r>
            <a:r>
              <a:rPr lang="en-US" sz="1800" dirty="0">
                <a:effectLst/>
                <a:latin typeface="Times New Roman" panose="02020603050405020304" pitchFamily="18" charset="0"/>
                <a:ea typeface="Times New Roman" panose="02020603050405020304" pitchFamily="18" charset="0"/>
              </a:rPr>
              <a:t>, and potentially more relevant </a:t>
            </a:r>
            <a:r>
              <a:rPr lang="en-US" sz="1800" b="1" dirty="0">
                <a:effectLst/>
                <a:latin typeface="Times New Roman" panose="02020603050405020304" pitchFamily="18" charset="0"/>
                <a:ea typeface="Times New Roman" panose="02020603050405020304" pitchFamily="18" charset="0"/>
              </a:rPr>
              <a:t>estimates</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of national health status</a:t>
            </a:r>
            <a:r>
              <a:rPr lang="en-US" sz="1800" dirty="0">
                <a:effectLst/>
                <a:latin typeface="Times New Roman" panose="02020603050405020304" pitchFamily="18" charset="0"/>
                <a:ea typeface="Times New Roman" panose="02020603050405020304" pitchFamily="18" charset="0"/>
              </a:rPr>
              <a:t>, and </a:t>
            </a:r>
            <a:r>
              <a:rPr lang="en-US" sz="1800" b="1" dirty="0">
                <a:effectLst/>
                <a:latin typeface="Times New Roman" panose="02020603050405020304" pitchFamily="18" charset="0"/>
                <a:ea typeface="Times New Roman" panose="02020603050405020304" pitchFamily="18" charset="0"/>
              </a:rPr>
              <a:t>estimates showing progress </a:t>
            </a:r>
            <a:r>
              <a:rPr lang="en-US" sz="1800" dirty="0">
                <a:effectLst/>
                <a:latin typeface="Times New Roman" panose="02020603050405020304" pitchFamily="18" charset="0"/>
                <a:ea typeface="Times New Roman" panose="02020603050405020304" pitchFamily="18" charset="0"/>
              </a:rPr>
              <a:t>toward achieving national health objectives including increased health equity between detailed groups. </a:t>
            </a:r>
          </a:p>
          <a:p>
            <a:endParaRPr lang="en-US" dirty="0"/>
          </a:p>
          <a:p>
            <a:endParaRPr lang="en-US" dirty="0"/>
          </a:p>
          <a:p>
            <a:r>
              <a:rPr lang="en-US" dirty="0"/>
              <a:t>In 2021, NHIS and NHANES </a:t>
            </a:r>
            <a:r>
              <a:rPr lang="en-US" b="1" dirty="0"/>
              <a:t>collaborated</a:t>
            </a:r>
            <a:r>
              <a:rPr lang="en-US" dirty="0"/>
              <a:t> to explore this idea in a pilot study. </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a:t>
            </a:fld>
            <a:endParaRPr lang="en-US"/>
          </a:p>
        </p:txBody>
      </p:sp>
    </p:spTree>
    <p:extLst>
      <p:ext uri="{BB962C8B-B14F-4D97-AF65-F5344CB8AC3E}">
        <p14:creationId xmlns:p14="http://schemas.microsoft.com/office/powerpoint/2010/main" val="1708101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875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phlebotomists ship the blood and urine samples on cold packs (refrigerated – keeps the samples between 2 and 8 degrees Celsius. Dictated by the lab - </a:t>
            </a:r>
            <a:r>
              <a:rPr lang="en-US" dirty="0" err="1"/>
              <a:t>QuestDiagnostics</a:t>
            </a:r>
            <a:r>
              <a:rPr lang="en-US" dirty="0"/>
              <a:t>) to a central Quest lab. From there, one urine vial is shipped to a different Quest lab for the free hemoglobin testing.</a:t>
            </a:r>
          </a:p>
          <a:p>
            <a:r>
              <a:rPr lang="en-US" dirty="0"/>
              <a:t>The specimens are labeled with unique IDs – no PII included on the label.</a:t>
            </a:r>
          </a:p>
          <a:p>
            <a:endParaRPr lang="en-US" dirty="0"/>
          </a:p>
          <a:p>
            <a:r>
              <a:rPr lang="en-US" dirty="0"/>
              <a:t>-------------Sean’s notes--------------------------------------------------------------------------------------------------------</a:t>
            </a: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PELICAN - Specimens shipped the day of the home visit to a central Quest lab by the health representative. Quest’s central lab ships 1 urine vial to a different Quest lab for the urine free hemoglobin test. Samples are shipped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on cold packs</a:t>
            </a:r>
            <a:r>
              <a:rPr lang="en-US" sz="1800" dirty="0">
                <a:solidFill>
                  <a:srgbClr val="1F497D"/>
                </a:solidFill>
                <a:effectLst/>
                <a:latin typeface="Calibri" panose="020F0502020204030204" pitchFamily="34" charset="0"/>
                <a:ea typeface="Calibri" panose="020F0502020204030204" pitchFamily="34" charset="0"/>
              </a:rPr>
              <a:t>.  The health representatives aliquot both the urine and blood. In addition, the red top, serum separator tubes are centrifuged by the health representatives prior to packaging and shipping the samples.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NHANES – Specimens shipped weekly in batches to 14 different locations including a CDC receiving warehouse that further distributes the samples to the CDC testing laboratories. Samples are shipped either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frozen (dry ice</a:t>
            </a:r>
            <a:r>
              <a:rPr lang="en-US" sz="1800" dirty="0">
                <a:solidFill>
                  <a:srgbClr val="1F497D"/>
                </a:solidFill>
                <a:effectLst/>
                <a:latin typeface="Calibri" panose="020F0502020204030204" pitchFamily="34" charset="0"/>
                <a:ea typeface="Calibri" panose="020F0502020204030204" pitchFamily="34" charset="0"/>
              </a:rPr>
              <a:t>), </a:t>
            </a:r>
            <a:r>
              <a:rPr lang="en-US" sz="1800" dirty="0">
                <a:solidFill>
                  <a:srgbClr val="1F497D"/>
                </a:solidFill>
                <a:effectLst/>
                <a:highlight>
                  <a:srgbClr val="FFFF00"/>
                </a:highlight>
                <a:latin typeface="Calibri" panose="020F0502020204030204" pitchFamily="34" charset="0"/>
                <a:ea typeface="Calibri" panose="020F0502020204030204" pitchFamily="34" charset="0"/>
              </a:rPr>
              <a:t>refrigerated</a:t>
            </a:r>
            <a:r>
              <a:rPr lang="en-US" sz="1800" dirty="0">
                <a:solidFill>
                  <a:srgbClr val="1F497D"/>
                </a:solidFill>
                <a:effectLst/>
                <a:latin typeface="Calibri" panose="020F0502020204030204" pitchFamily="34" charset="0"/>
                <a:ea typeface="Calibri" panose="020F0502020204030204" pitchFamily="34" charset="0"/>
              </a:rPr>
              <a:t>, or at room temperature depending on the testing laboratory’s protocols.</a:t>
            </a:r>
          </a:p>
          <a:p>
            <a:pPr marL="0" marR="0">
              <a:spcBef>
                <a:spcPts val="0"/>
              </a:spcBef>
              <a:spcAft>
                <a:spcPts val="0"/>
              </a:spcAft>
            </a:pPr>
            <a:endParaRPr lang="en-US"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Times New Roman" panose="02020603050405020304" pitchFamily="18" charset="0"/>
              </a:rPr>
              <a:t>Based on the tests that are going to be performed and the testing methodology, the shipping temperature is determined so the best quality sample for that method can be achieved. The samples requested by NCHS for this study only required room temperature and refrigerated temperatures. If frozen samples would have been requested, some of the samples would have been shipped using dry ice. The quality of the PELICAN samples was ideal based on the shipping temp and testing methodology.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E99A9-EF54-45E5-93F6-E019D785F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573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Four groups of contractors worked on this study. </a:t>
            </a:r>
          </a:p>
          <a:p>
            <a:endParaRPr lang="en-US" dirty="0">
              <a:cs typeface="Calibri"/>
            </a:endParaRPr>
          </a:p>
          <a:p>
            <a:r>
              <a:rPr lang="en-US" dirty="0">
                <a:cs typeface="Calibri"/>
              </a:rPr>
              <a:t>In addition to the regular NHIS Census Bureau FRs who introduced the study to Sample Adults at the end of the SA interview, </a:t>
            </a:r>
          </a:p>
          <a:p>
            <a:endParaRPr lang="en-US" dirty="0">
              <a:cs typeface="Calibri"/>
            </a:endParaRPr>
          </a:p>
          <a:p>
            <a:r>
              <a:rPr lang="en-US" dirty="0">
                <a:cs typeface="Calibri"/>
              </a:rPr>
              <a:t>we also contracted with</a:t>
            </a:r>
          </a:p>
          <a:p>
            <a:endParaRPr lang="en-US" dirty="0"/>
          </a:p>
          <a:p>
            <a:r>
              <a:rPr lang="en-US" dirty="0"/>
              <a:t>Westat to work with us to plan and manage the project. Their staff also handled refusal conversion and non-contact follow-up and results reporting.</a:t>
            </a:r>
          </a:p>
          <a:p>
            <a:endParaRPr lang="en-US" dirty="0"/>
          </a:p>
          <a:p>
            <a:r>
              <a:rPr lang="en-US" dirty="0"/>
              <a:t>Westat in turn hired ExamOne, whose schedulers contacted the Sample Adults to make the appointments and whose certified phlebotomists conducted the home health exam and packaged and shipped the </a:t>
            </a:r>
            <a:r>
              <a:rPr lang="en-US" dirty="0" err="1"/>
              <a:t>biosamples</a:t>
            </a:r>
            <a:r>
              <a:rPr lang="en-US" dirty="0"/>
              <a:t> to…</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53</a:t>
            </a:fld>
            <a:endParaRPr lang="en-US"/>
          </a:p>
        </p:txBody>
      </p:sp>
    </p:spTree>
    <p:extLst>
      <p:ext uri="{BB962C8B-B14F-4D97-AF65-F5344CB8AC3E}">
        <p14:creationId xmlns:p14="http://schemas.microsoft.com/office/powerpoint/2010/main" val="759112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Four groups of contractors worked on this study. </a:t>
            </a:r>
          </a:p>
          <a:p>
            <a:endParaRPr lang="en-US" dirty="0">
              <a:cs typeface="Calibri"/>
            </a:endParaRPr>
          </a:p>
          <a:p>
            <a:r>
              <a:rPr lang="en-US" dirty="0">
                <a:cs typeface="Calibri"/>
              </a:rPr>
              <a:t>In addition to the regular NHIS Census Bureau FRs who introduced the study to Sample Adults at the end of the SA interview, </a:t>
            </a:r>
          </a:p>
          <a:p>
            <a:endParaRPr lang="en-US" dirty="0">
              <a:cs typeface="Calibri"/>
            </a:endParaRPr>
          </a:p>
          <a:p>
            <a:r>
              <a:rPr lang="en-US" dirty="0">
                <a:cs typeface="Calibri"/>
              </a:rPr>
              <a:t>we also contracted with</a:t>
            </a:r>
          </a:p>
          <a:p>
            <a:endParaRPr lang="en-US" dirty="0"/>
          </a:p>
          <a:p>
            <a:r>
              <a:rPr lang="en-US" dirty="0"/>
              <a:t>Westat to work with us to plan and manage the project. Their staff also handled refusal conversion and non-contact follow-up and results reporting.</a:t>
            </a:r>
          </a:p>
          <a:p>
            <a:endParaRPr lang="en-US" dirty="0"/>
          </a:p>
          <a:p>
            <a:r>
              <a:rPr lang="en-US" dirty="0"/>
              <a:t>Westat in turn hired ExamOne, whose schedulers contacted the Sample Adults to make the appointments and whose phlebotomists conducted the home health exam and packaged and shipped the </a:t>
            </a:r>
            <a:r>
              <a:rPr lang="en-US" dirty="0" err="1"/>
              <a:t>biosamples</a:t>
            </a:r>
            <a:r>
              <a:rPr lang="en-US" dirty="0"/>
              <a:t> to…</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54</a:t>
            </a:fld>
            <a:endParaRPr lang="en-US"/>
          </a:p>
        </p:txBody>
      </p:sp>
    </p:spTree>
    <p:extLst>
      <p:ext uri="{BB962C8B-B14F-4D97-AF65-F5344CB8AC3E}">
        <p14:creationId xmlns:p14="http://schemas.microsoft.com/office/powerpoint/2010/main" val="1786033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 Labs, who analyzed the blood and urine samples and returned the results to Westat</a:t>
            </a:r>
          </a:p>
          <a:p>
            <a:endParaRPr lang="en-US" dirty="0"/>
          </a:p>
          <a:p>
            <a:r>
              <a:rPr lang="en-US" dirty="0"/>
              <a:t>Who created the dataset and prepared and mailed the result reports to participants.</a:t>
            </a:r>
          </a:p>
          <a:p>
            <a:endParaRPr lang="en-US" dirty="0"/>
          </a:p>
          <a:p>
            <a:r>
              <a:rPr lang="en-US" dirty="0"/>
              <a:t>This rather byzantine arrangement was necessary in part because U.S. Census Bureau </a:t>
            </a:r>
            <a:r>
              <a:rPr lang="en-US" dirty="0">
                <a:cs typeface="Calibri"/>
              </a:rPr>
              <a:t>lawyers set limits on what the Census FRs could and could not do and say, based on the Census’ authorizing legislation. </a:t>
            </a:r>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Cut?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who have been managing the appointment scheduling, home exam data collection, participant incentives, and preparing and mailing the participant results reports. It’s also Westat staff who have been working on refusal conversion and it will be Westat staff who will prepare the data files and the final project report. ] </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55</a:t>
            </a:fld>
            <a:endParaRPr lang="en-US"/>
          </a:p>
        </p:txBody>
      </p:sp>
    </p:spTree>
    <p:extLst>
      <p:ext uri="{BB962C8B-B14F-4D97-AF65-F5344CB8AC3E}">
        <p14:creationId xmlns:p14="http://schemas.microsoft.com/office/powerpoint/2010/main" val="521564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don’t have time in this talk to cover the computer software and hardware systems used but I do want to mention that all participant data were kept within the NHANES security boundary maintained by Westat. This means ExamOne schedulers and phlebotomists used Westat-provided laptops to access a Westat-maintained system to view, enter, and edit all scheduling and home-visit related information. Biospecimens were shipped to the lab labeled  with NO PII, only with a unique ID. That ID was only linked to study respondents within the secure NHANES IT environment hosted at Westat. </a:t>
            </a:r>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56</a:t>
            </a:fld>
            <a:endParaRPr lang="en-US"/>
          </a:p>
        </p:txBody>
      </p:sp>
    </p:spTree>
    <p:extLst>
      <p:ext uri="{BB962C8B-B14F-4D97-AF65-F5344CB8AC3E}">
        <p14:creationId xmlns:p14="http://schemas.microsoft.com/office/powerpoint/2010/main" val="2269179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our final unconditional completion rate of about 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57</a:t>
            </a:fld>
            <a:endParaRPr lang="en-US"/>
          </a:p>
        </p:txBody>
      </p:sp>
    </p:spTree>
    <p:extLst>
      <p:ext uri="{BB962C8B-B14F-4D97-AF65-F5344CB8AC3E}">
        <p14:creationId xmlns:p14="http://schemas.microsoft.com/office/powerpoint/2010/main" val="2919736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E99A9-EF54-45E5-93F6-E019D785F6A3}" type="slidenum">
              <a:rPr lang="en-US" smtClean="0"/>
              <a:t>58</a:t>
            </a:fld>
            <a:endParaRPr lang="en-US"/>
          </a:p>
        </p:txBody>
      </p:sp>
    </p:spTree>
    <p:extLst>
      <p:ext uri="{BB962C8B-B14F-4D97-AF65-F5344CB8AC3E}">
        <p14:creationId xmlns:p14="http://schemas.microsoft.com/office/powerpoint/2010/main" val="1767078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E99A9-EF54-45E5-93F6-E019D785F6A3}" type="slidenum">
              <a:rPr lang="en-US" smtClean="0"/>
              <a:t>59</a:t>
            </a:fld>
            <a:endParaRPr lang="en-US"/>
          </a:p>
        </p:txBody>
      </p:sp>
    </p:spTree>
    <p:extLst>
      <p:ext uri="{BB962C8B-B14F-4D97-AF65-F5344CB8AC3E}">
        <p14:creationId xmlns:p14="http://schemas.microsoft.com/office/powerpoint/2010/main" val="4189033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E99A9-EF54-45E5-93F6-E019D785F6A3}" type="slidenum">
              <a:rPr lang="en-US" smtClean="0"/>
              <a:t>60</a:t>
            </a:fld>
            <a:endParaRPr lang="en-US"/>
          </a:p>
        </p:txBody>
      </p:sp>
    </p:spTree>
    <p:extLst>
      <p:ext uri="{BB962C8B-B14F-4D97-AF65-F5344CB8AC3E}">
        <p14:creationId xmlns:p14="http://schemas.microsoft.com/office/powerpoint/2010/main" val="16978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telling you about this study, called the NHIS Follow-up Health Study (FHS).</a:t>
            </a:r>
          </a:p>
          <a:p>
            <a:endParaRPr lang="en-US" dirty="0"/>
          </a:p>
          <a:p>
            <a:endParaRPr lang="en-US" dirty="0"/>
          </a:p>
          <a:p>
            <a:r>
              <a:rPr lang="en-US" dirty="0"/>
              <a:t>------Cut---------(on Maria’s advice)------------</a:t>
            </a:r>
            <a:r>
              <a:rPr lang="en-US" dirty="0">
                <a:sym typeface="Wingdings" panose="05000000000000000000" pitchFamily="2" charset="2"/>
              </a:rPr>
              <a:t></a:t>
            </a:r>
            <a:endParaRPr lang="en-US" dirty="0"/>
          </a:p>
          <a:p>
            <a:endParaRPr lang="en-US" dirty="0"/>
          </a:p>
          <a:p>
            <a:r>
              <a:rPr lang="en-US" dirty="0"/>
              <a:t>Original bullets:</a:t>
            </a:r>
          </a:p>
          <a:p>
            <a:r>
              <a:rPr lang="en-US" sz="3000" dirty="0"/>
              <a:t>Pilot study</a:t>
            </a:r>
          </a:p>
          <a:p>
            <a:pPr lvl="1"/>
            <a:r>
              <a:rPr lang="en-US" sz="3000" dirty="0"/>
              <a:t>Limited (five month) field period</a:t>
            </a:r>
          </a:p>
          <a:p>
            <a:pPr lvl="1"/>
            <a:r>
              <a:rPr lang="en-US" sz="3000" dirty="0"/>
              <a:t>Limited staffing, procedures, equipment options</a:t>
            </a:r>
          </a:p>
          <a:p>
            <a:endParaRPr lang="en-US" dirty="0"/>
          </a:p>
          <a:p>
            <a:r>
              <a:rPr lang="en-US" dirty="0"/>
              <a:t>Original talking points:</a:t>
            </a:r>
          </a:p>
          <a:p>
            <a:endParaRPr lang="en-US" dirty="0"/>
          </a:p>
          <a:p>
            <a:r>
              <a:rPr lang="en-US" dirty="0"/>
              <a:t>Its different from the other three surveys with </a:t>
            </a:r>
            <a:r>
              <a:rPr lang="en-US" dirty="0" err="1"/>
              <a:t>biomeasures</a:t>
            </a:r>
            <a:r>
              <a:rPr lang="en-US" dirty="0"/>
              <a:t> that you’ll be hearing about in this panel in two significant ways. </a:t>
            </a:r>
          </a:p>
          <a:p>
            <a:r>
              <a:rPr lang="en-US" dirty="0"/>
              <a:t>First, it was only in the field for five months, and </a:t>
            </a:r>
          </a:p>
          <a:p>
            <a:r>
              <a:rPr lang="en-US" dirty="0"/>
              <a:t>Second, as a pilot, the aim of the study was </a:t>
            </a:r>
            <a:r>
              <a:rPr lang="en-US" b="1" dirty="0"/>
              <a:t>not</a:t>
            </a:r>
            <a:r>
              <a:rPr lang="en-US" dirty="0"/>
              <a:t> to produce a dataset of </a:t>
            </a:r>
            <a:r>
              <a:rPr lang="en-US" dirty="0" err="1"/>
              <a:t>biomeasure</a:t>
            </a:r>
            <a:r>
              <a:rPr lang="en-US" dirty="0"/>
              <a:t> data for analysis.</a:t>
            </a:r>
          </a:p>
          <a:p>
            <a:endParaRPr lang="en-US" dirty="0"/>
          </a:p>
          <a:p>
            <a:endParaRPr lang="en-US" dirty="0"/>
          </a:p>
          <a:p>
            <a:r>
              <a:rPr lang="en-US" dirty="0"/>
              <a:t>As a result, our choices and options for staffing, procedures, and equipment were different. </a:t>
            </a:r>
          </a:p>
          <a:p>
            <a:endParaRPr lang="en-US" dirty="0"/>
          </a:p>
          <a:p>
            <a:r>
              <a:rPr lang="en-US" dirty="0"/>
              <a:t>So what exactly </a:t>
            </a:r>
            <a:r>
              <a:rPr lang="en-US" b="1" dirty="0"/>
              <a:t>was</a:t>
            </a:r>
            <a:r>
              <a:rPr lang="en-US" dirty="0"/>
              <a:t> the aim of this study?</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6</a:t>
            </a:fld>
            <a:endParaRPr lang="en-US"/>
          </a:p>
        </p:txBody>
      </p:sp>
    </p:spTree>
    <p:extLst>
      <p:ext uri="{BB962C8B-B14F-4D97-AF65-F5344CB8AC3E}">
        <p14:creationId xmlns:p14="http://schemas.microsoft.com/office/powerpoint/2010/main" val="9421856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E99A9-EF54-45E5-93F6-E019D785F6A3}" type="slidenum">
              <a:rPr lang="en-US" smtClean="0"/>
              <a:t>61</a:t>
            </a:fld>
            <a:endParaRPr lang="en-US"/>
          </a:p>
        </p:txBody>
      </p:sp>
    </p:spTree>
    <p:extLst>
      <p:ext uri="{BB962C8B-B14F-4D97-AF65-F5344CB8AC3E}">
        <p14:creationId xmlns:p14="http://schemas.microsoft.com/office/powerpoint/2010/main" val="3588756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as Adena mentioned one of the things we have been interested in since the beginning of data collection is sample adults reasons for refusing to participate in the study.</a:t>
            </a:r>
          </a:p>
          <a:p>
            <a:endParaRPr lang="en-US" dirty="0"/>
          </a:p>
          <a:p>
            <a:r>
              <a:rPr lang="en-US" dirty="0"/>
              <a:t>Given this we asked interviewers to record sample adults reasons during the initial invitation using an open-ended question. In some instances interviewers provided detailed entries about sample adults concerns while in other instances their entries were very vague. For example, some interviewers would record 'not interested' while others would provide more detail about sample adults reason for refusal by recording something like 'The respondent isn't interested because they already saw their doctor and had lab tests conducted." </a:t>
            </a:r>
          </a:p>
          <a:p>
            <a:endParaRPr lang="en-US" dirty="0"/>
          </a:p>
          <a:p>
            <a:r>
              <a:rPr lang="en-US" dirty="0"/>
              <a:t>So after reviewing these entries we grouped concerns into several categories which are shown in this table.</a:t>
            </a:r>
            <a:endParaRPr lang="en-US" dirty="0">
              <a:cs typeface="Calibri" panose="020F0502020204030204"/>
            </a:endParaRPr>
          </a:p>
          <a:p>
            <a:endParaRPr lang="en-US" dirty="0"/>
          </a:p>
          <a:p>
            <a:r>
              <a:rPr lang="en-US" dirty="0"/>
              <a:t>Overall, the distribution of reasons for refusal has remained the same throughout the field period. Nearly half of the refusing sample cited a lack of interest, over a quarter named time concerns, and 16% mentioned privacy concerns. </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62</a:t>
            </a:fld>
            <a:endParaRPr lang="en-US"/>
          </a:p>
        </p:txBody>
      </p:sp>
    </p:spTree>
    <p:extLst>
      <p:ext uri="{BB962C8B-B14F-4D97-AF65-F5344CB8AC3E}">
        <p14:creationId xmlns:p14="http://schemas.microsoft.com/office/powerpoint/2010/main" val="3340645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Moreover, when we looked at the composition of the top 3 refusal categories there were several subcategories that stood out.</a:t>
            </a:r>
          </a:p>
          <a:p>
            <a:endParaRPr lang="en-US" dirty="0"/>
          </a:p>
          <a:p>
            <a:r>
              <a:rPr lang="en-US"/>
              <a:t>First, among sample adults who were not interested in the study 21.4% specifically mentioned that they have and prefer seeing their own doctor, 7.2% mentioned that they didn’t see a need in participating in the study, and 5.9% specifically said they already get enough tests.</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63</a:t>
            </a:fld>
            <a:endParaRPr lang="en-US"/>
          </a:p>
        </p:txBody>
      </p:sp>
    </p:spTree>
    <p:extLst>
      <p:ext uri="{BB962C8B-B14F-4D97-AF65-F5344CB8AC3E}">
        <p14:creationId xmlns:p14="http://schemas.microsoft.com/office/powerpoint/2010/main" val="1003414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among sample adults who didn’t have time, 8.3% specifically mentioned that the study was too bothersome, 7.7% mentioned that they wouldn’t be home or would be traveling during the study, 3.6% said it was inconvenient, and 2.4% said they would have difficulty scheduling a home health exam due to work or home conflicts.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64</a:t>
            </a:fld>
            <a:endParaRPr lang="en-US"/>
          </a:p>
        </p:txBody>
      </p:sp>
    </p:spTree>
    <p:extLst>
      <p:ext uri="{BB962C8B-B14F-4D97-AF65-F5344CB8AC3E}">
        <p14:creationId xmlns:p14="http://schemas.microsoft.com/office/powerpoint/2010/main" val="479873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third, among sample adults who mentioned privacy concerns, 19.6% specifically mentioned that the study was too intrusive and 15% mentioned that they just weren’t comfortable participating. </a:t>
            </a:r>
          </a:p>
        </p:txBody>
      </p:sp>
      <p:sp>
        <p:nvSpPr>
          <p:cNvPr id="4" name="Slide Number Placeholder 3"/>
          <p:cNvSpPr>
            <a:spLocks noGrp="1"/>
          </p:cNvSpPr>
          <p:nvPr>
            <p:ph type="sldNum" sz="quarter" idx="5"/>
          </p:nvPr>
        </p:nvSpPr>
        <p:spPr/>
        <p:txBody>
          <a:bodyPr/>
          <a:lstStyle/>
          <a:p>
            <a:fld id="{196E99A9-EF54-45E5-93F6-E019D785F6A3}" type="slidenum">
              <a:rPr lang="en-US" smtClean="0"/>
              <a:t>65</a:t>
            </a:fld>
            <a:endParaRPr lang="en-US"/>
          </a:p>
        </p:txBody>
      </p:sp>
    </p:spTree>
    <p:extLst>
      <p:ext uri="{BB962C8B-B14F-4D97-AF65-F5344CB8AC3E}">
        <p14:creationId xmlns:p14="http://schemas.microsoft.com/office/powerpoint/2010/main" val="3782865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would transfer responsibility for issuing the initial invitation from the Census interviewer to a study representative with extensive, specialized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interviewer ask the respondent if they would be wiling to speak briefly with another NHIS representative about another opportunity. If they are hesitant, they could mention the incentives (more about that in improvement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respondent agrees, the FR could then add the scheduler to the call, if it’s a phone interview, or call or help the respondent call the scheduler.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scheduler could then introduce the study and attempt to schedule the appointment.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66</a:t>
            </a:fld>
            <a:endParaRPr lang="en-US"/>
          </a:p>
        </p:txBody>
      </p:sp>
    </p:spTree>
    <p:extLst>
      <p:ext uri="{BB962C8B-B14F-4D97-AF65-F5344CB8AC3E}">
        <p14:creationId xmlns:p14="http://schemas.microsoft.com/office/powerpoint/2010/main" val="2123483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addresses the problem of Census interviewer’s limitations and discomfort  by increasing the chances that the person making the first sales pitch, as it were, is someone with more extensive training and no legislative restrictions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also addresses the challenge of making contact after the interview by making the scheduling attempt while contact is already established, building on the interviewer’s rapport with the respondent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also addresses time concerns in that, from the point of view of the respondent, it either accelerates or eliminates a step of the process, depending on whether they perceive the scheduling as separate but facilitated by the interviewer, or simply part of the existing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67</a:t>
            </a:fld>
            <a:endParaRPr lang="en-US"/>
          </a:p>
        </p:txBody>
      </p:sp>
    </p:spTree>
    <p:extLst>
      <p:ext uri="{BB962C8B-B14F-4D97-AF65-F5344CB8AC3E}">
        <p14:creationId xmlns:p14="http://schemas.microsoft.com/office/powerpoint/2010/main" val="2957975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to address the lack of interest and currently low salience of the study, we could use what we will learn from this pilot about what demographic, health and </a:t>
            </a:r>
            <a:r>
              <a:rPr lang="en-US" dirty="0" err="1"/>
              <a:t>paradata</a:t>
            </a:r>
            <a:r>
              <a:rPr lang="en-US" dirty="0"/>
              <a:t> factors predict each reason for refusal, to enable the scheduler to customize their pitch to the respondent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use what we learn from focus groups and surveys of the interviewers – efforts that are still on-going right now to improve how we explain and sell the study in both the basic pitch and the written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68</a:t>
            </a:fld>
            <a:endParaRPr lang="en-US"/>
          </a:p>
        </p:txBody>
      </p:sp>
    </p:spTree>
    <p:extLst>
      <p:ext uri="{BB962C8B-B14F-4D97-AF65-F5344CB8AC3E}">
        <p14:creationId xmlns:p14="http://schemas.microsoft.com/office/powerpoint/2010/main" val="740589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we’ve seen that better resources and training can help study staff be more success, and we see a wide variety of places where there is </a:t>
            </a:r>
            <a:r>
              <a:rPr lang="en-US" i="1" dirty="0"/>
              <a:t>room for improvement </a:t>
            </a:r>
            <a:r>
              <a:rPr lang="en-US" dirty="0"/>
              <a:t>in the training that Westat provided to the schedulers in selling the project – not only in the talking points provided, but strategies for using the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FRs also expressed appreciation for being kept informed, so increasing the regularity of communication with and encouragement of the staff could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69</a:t>
            </a:fld>
            <a:endParaRPr lang="en-US"/>
          </a:p>
        </p:txBody>
      </p:sp>
    </p:spTree>
    <p:extLst>
      <p:ext uri="{BB962C8B-B14F-4D97-AF65-F5344CB8AC3E}">
        <p14:creationId xmlns:p14="http://schemas.microsoft.com/office/powerpoint/2010/main" val="2272524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Fourth and finally, we could change the amount and format of the incentive.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Increasing the incentive seems like a promising strategy, since respondents have made it clear that they value their time at a higher rate than what we have been offering. Also, to pique the interest of a population that has been conditioned by the internet and other technology to expect immediate gratification, we could offer incentives for each step of the process, including for speaking to the scheduler and for scheduling the appointment right away.  This also would mean that we would recognize that the process of scheduling is itself an effort and a form of participation in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could include an incentives experiment, dividing the sample in two and initially offering one half of the sample a higher amount at each stage, to see if – and perhaps for whom – the bigger amount makes a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---Cut-</a:t>
            </a:r>
            <a:r>
              <a:rPr lang="en-US" dirty="0">
                <a:sym typeface="Wingdings" panose="05000000000000000000" pitchFamily="2" charset="2"/>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 is well past time to start demonstrating to potential respondents that the country really does value their </a:t>
            </a:r>
            <a:r>
              <a:rPr lang="en-US" dirty="0" err="1"/>
              <a:t>irreplacable</a:t>
            </a:r>
            <a:r>
              <a:rPr lang="en-US" dirty="0"/>
              <a:t> contribution to the gold standard health data that undergird evidence-based policy decisions at the highest levels of government. Ensuring the national health budget are allocated &lt;</a:t>
            </a:r>
            <a:r>
              <a:rPr lang="en-US" dirty="0" err="1"/>
              <a:t>Jmadans</a:t>
            </a:r>
            <a:r>
              <a:rPr lang="en-US" dirty="0"/>
              <a:t> language here&gt;</a:t>
            </a:r>
          </a:p>
        </p:txBody>
      </p:sp>
      <p:sp>
        <p:nvSpPr>
          <p:cNvPr id="4" name="Slide Number Placeholder 3"/>
          <p:cNvSpPr>
            <a:spLocks noGrp="1"/>
          </p:cNvSpPr>
          <p:nvPr>
            <p:ph type="sldNum" sz="quarter" idx="5"/>
          </p:nvPr>
        </p:nvSpPr>
        <p:spPr/>
        <p:txBody>
          <a:bodyPr/>
          <a:lstStyle/>
          <a:p>
            <a:fld id="{196E99A9-EF54-45E5-93F6-E019D785F6A3}" type="slidenum">
              <a:rPr lang="en-US" smtClean="0"/>
              <a:t>70</a:t>
            </a:fld>
            <a:endParaRPr lang="en-US"/>
          </a:p>
        </p:txBody>
      </p:sp>
    </p:spTree>
    <p:extLst>
      <p:ext uri="{BB962C8B-B14F-4D97-AF65-F5344CB8AC3E}">
        <p14:creationId xmlns:p14="http://schemas.microsoft.com/office/powerpoint/2010/main" val="266742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pilot was to learn if it was feasible to collect </a:t>
            </a:r>
            <a:r>
              <a:rPr lang="en-US" dirty="0" err="1"/>
              <a:t>anthropometic</a:t>
            </a:r>
            <a:r>
              <a:rPr lang="en-US" dirty="0"/>
              <a:t> data and biospecimens </a:t>
            </a:r>
            <a:r>
              <a:rPr lang="en-US" b="1" dirty="0"/>
              <a:t>from</a:t>
            </a:r>
            <a:r>
              <a:rPr lang="en-US" dirty="0"/>
              <a:t>, and in the </a:t>
            </a:r>
            <a:r>
              <a:rPr lang="en-US" b="1" dirty="0"/>
              <a:t>homes</a:t>
            </a:r>
            <a:r>
              <a:rPr lang="en-US" dirty="0"/>
              <a:t> of, Sample Adults who had completed their NHIS interview</a:t>
            </a:r>
          </a:p>
          <a:p>
            <a:r>
              <a:rPr lang="en-US" dirty="0"/>
              <a:t>Specifically</a:t>
            </a:r>
          </a:p>
          <a:p>
            <a:endParaRPr lang="en-US" dirty="0"/>
          </a:p>
          <a:p>
            <a:r>
              <a:rPr lang="en-US" dirty="0"/>
              <a:t>we wanted to learn what percentage of Sample Adults would be willing 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whether we could collect blood and urine samples from Sample Adults in their homes</a:t>
            </a:r>
          </a:p>
          <a:p>
            <a:r>
              <a:rPr lang="en-US" dirty="0"/>
              <a:t>what concerns they might have and their reasons for refusal and</a:t>
            </a:r>
          </a:p>
          <a:p>
            <a:r>
              <a:rPr lang="en-US" dirty="0"/>
              <a:t>what other challenges we might encounter if we were to scale up the pilot exam procedures to the full </a:t>
            </a:r>
            <a:r>
              <a:rPr lang="en-US" b="1" dirty="0"/>
              <a:t>geographically-dispersed</a:t>
            </a:r>
            <a:r>
              <a:rPr lang="en-US" dirty="0"/>
              <a:t> NHIS sample</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7</a:t>
            </a:fld>
            <a:endParaRPr lang="en-US"/>
          </a:p>
        </p:txBody>
      </p:sp>
    </p:spTree>
    <p:extLst>
      <p:ext uri="{BB962C8B-B14F-4D97-AF65-F5344CB8AC3E}">
        <p14:creationId xmlns:p14="http://schemas.microsoft.com/office/powerpoint/2010/main" val="182802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results so far</a:t>
            </a:r>
          </a:p>
          <a:p>
            <a:endParaRPr lang="en-US" dirty="0">
              <a:cs typeface="Calibri"/>
            </a:endParaRPr>
          </a:p>
        </p:txBody>
      </p:sp>
      <p:sp>
        <p:nvSpPr>
          <p:cNvPr id="4" name="Slide Number Placeholder 3"/>
          <p:cNvSpPr>
            <a:spLocks noGrp="1"/>
          </p:cNvSpPr>
          <p:nvPr>
            <p:ph type="sldNum" sz="quarter" idx="5"/>
          </p:nvPr>
        </p:nvSpPr>
        <p:spPr/>
        <p:txBody>
          <a:bodyPr/>
          <a:lstStyle/>
          <a:p>
            <a:fld id="{196E99A9-EF54-45E5-93F6-E019D785F6A3}" type="slidenum">
              <a:rPr lang="en-US" smtClean="0"/>
              <a:t>71</a:t>
            </a:fld>
            <a:endParaRPr lang="en-US"/>
          </a:p>
        </p:txBody>
      </p:sp>
    </p:spTree>
    <p:extLst>
      <p:ext uri="{BB962C8B-B14F-4D97-AF65-F5344CB8AC3E}">
        <p14:creationId xmlns:p14="http://schemas.microsoft.com/office/powerpoint/2010/main" val="2806605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Easier for the SA to refuse over the phone, which given that the percentage of NHIS interviews completed over the phone has risen during the pandemic was a significant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Memo was helpful and would have been better to receive it at the beginning of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also suggested some changes that were not possible for the pilot, but could be implemented if this were scaled up, such as including information about the extra opportunity in the advance letter, including information about it on the NHIS website, and offering a web scheduling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what we learned shed light on the refusal reasons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respondents valued their time more highly than $75 per hour, either because they didn’t need money or because their multiple jobs left them with little time with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Disbelief that participation would only entail an hour as promised  (SAs were accurately factoring in extra time to schedule. The median time of the home visit was actually less than an hour – the exam itself only took a median of 34 minutes + 5-10 minutes of COVID screening and packing up materials at the end)</a:t>
            </a:r>
          </a:p>
          <a:p>
            <a:endParaRPr lang="en-US" dirty="0"/>
          </a:p>
          <a:p>
            <a:r>
              <a:rPr lang="en-US" dirty="0"/>
              <a:t>Some respondents felt there were too many parties involved while others were concerned about having someone come to their home and wanted the option to go to a lab location.</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72</a:t>
            </a:fld>
            <a:endParaRPr lang="en-US"/>
          </a:p>
        </p:txBody>
      </p:sp>
    </p:spTree>
    <p:extLst>
      <p:ext uri="{BB962C8B-B14F-4D97-AF65-F5344CB8AC3E}">
        <p14:creationId xmlns:p14="http://schemas.microsoft.com/office/powerpoint/2010/main" val="1583123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Cambria" panose="02040503050406030204" pitchFamily="18" charset="0"/>
                <a:cs typeface="Cambria" panose="02040503050406030204" pitchFamily="18" charset="0"/>
              </a:rPr>
              <a:t>Although ExamOne and Quest Diagnostics routinely use paper requisition</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forms for most of their projects, every project has slightly different forms due to samples being</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collected. ExamOne health representatives, who often work on multiple projects at the same time,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need to focus on the details of the required protocol to eliminate mistakes. Future iterations of this</a:t>
            </a:r>
            <a:r>
              <a:rPr lang="en-US" sz="1200" spc="-23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study should consider digital solutions in an effort to eliminate paper requisition forms and</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additional training, as discussed in Section 3.2.2, assuming the project budget and schedule allow</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for these expansions. If digital forms are not feasible, training in future iterations should include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additional practice in completing the requisition forms correctly, and a job aid should be made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available</a:t>
            </a:r>
            <a:r>
              <a:rPr lang="en-US" sz="1200" spc="-2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on</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project</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laptop</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(see</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Section</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6.6).</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73</a:t>
            </a:fld>
            <a:endParaRPr lang="en-US"/>
          </a:p>
        </p:txBody>
      </p:sp>
    </p:spTree>
    <p:extLst>
      <p:ext uri="{BB962C8B-B14F-4D97-AF65-F5344CB8AC3E}">
        <p14:creationId xmlns:p14="http://schemas.microsoft.com/office/powerpoint/2010/main" val="2113849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74</a:t>
            </a:fld>
            <a:endParaRPr lang="en-US"/>
          </a:p>
        </p:txBody>
      </p:sp>
    </p:spTree>
    <p:extLst>
      <p:ext uri="{BB962C8B-B14F-4D97-AF65-F5344CB8AC3E}">
        <p14:creationId xmlns:p14="http://schemas.microsoft.com/office/powerpoint/2010/main" val="14021737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once the phlebotomist is in the home, the rest of the procedures have been running smoothly.</a:t>
            </a:r>
          </a:p>
          <a:p>
            <a:endParaRPr lang="en-US" dirty="0"/>
          </a:p>
          <a:p>
            <a:r>
              <a:rPr lang="en-US" dirty="0"/>
              <a:t>Not only is it true that IF we can convince the Sample Adult to start the home exam, nearly all will complete it.  </a:t>
            </a:r>
          </a:p>
          <a:p>
            <a:r>
              <a:rPr lang="en-US" dirty="0"/>
              <a:t>But the other good news is that operations are working as intended.. Health visits and </a:t>
            </a:r>
            <a:r>
              <a:rPr lang="en-US" dirty="0" err="1"/>
              <a:t>biomeasure</a:t>
            </a:r>
            <a:r>
              <a:rPr lang="en-US" dirty="0"/>
              <a:t> shipping protocols are running smoothly, and the lab has been able to test and provide results for all the values we promised the respondents. We’ve also been able to complete and mail out the results in a timely manner. </a:t>
            </a:r>
          </a:p>
          <a:p>
            <a:endParaRPr lang="en-US" dirty="0"/>
          </a:p>
          <a:p>
            <a:r>
              <a:rPr lang="en-US" dirty="0"/>
              <a:t>This success is all the more notable in light of the many challenges we’ve faced during the pandemic.</a:t>
            </a:r>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75</a:t>
            </a:fld>
            <a:endParaRPr lang="en-US"/>
          </a:p>
        </p:txBody>
      </p:sp>
    </p:spTree>
    <p:extLst>
      <p:ext uri="{BB962C8B-B14F-4D97-AF65-F5344CB8AC3E}">
        <p14:creationId xmlns:p14="http://schemas.microsoft.com/office/powerpoint/2010/main" val="400855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pilot sample consisted of all NHIS households in selected rural and urban areas in 9 states in June, July, August, and September of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a:defRPr/>
            </a:pPr>
            <a:endParaRPr lang="en-US" dirty="0"/>
          </a:p>
          <a:p>
            <a:r>
              <a:rPr lang="en-US" dirty="0"/>
              <a:t>All adult respondents in these sample households who completed their Sample Adult interview entirely in English and for themselves (not through a proxy) were invited to participate. Home exams were conducted through October of 2021. </a:t>
            </a:r>
          </a:p>
          <a:p>
            <a:endParaRPr lang="en-US" dirty="0"/>
          </a:p>
          <a:p>
            <a:endParaRPr lang="en-US" dirty="0"/>
          </a:p>
          <a:p>
            <a:r>
              <a:rPr lang="en-US" dirty="0"/>
              <a:t>----------------------</a:t>
            </a:r>
          </a:p>
          <a:p>
            <a:r>
              <a:rPr lang="en-US" dirty="0"/>
              <a:t>in two Census regional offices </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8</a:t>
            </a:fld>
            <a:endParaRPr lang="en-US"/>
          </a:p>
        </p:txBody>
      </p:sp>
    </p:spTree>
    <p:extLst>
      <p:ext uri="{BB962C8B-B14F-4D97-AF65-F5344CB8AC3E}">
        <p14:creationId xmlns:p14="http://schemas.microsoft.com/office/powerpoint/2010/main" val="263121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Four groups of contractors worked on this study. </a:t>
            </a:r>
          </a:p>
          <a:p>
            <a:endParaRPr lang="en-US" dirty="0">
              <a:cs typeface="Calibri"/>
            </a:endParaRPr>
          </a:p>
          <a:p>
            <a:r>
              <a:rPr lang="en-US" dirty="0">
                <a:cs typeface="Calibri"/>
              </a:rPr>
              <a:t>In addition to the regular NHIS Census Bureau interviewers who introduced the study at the end of the Sample Adult interview, </a:t>
            </a:r>
          </a:p>
          <a:p>
            <a:endParaRPr lang="en-US" dirty="0">
              <a:cs typeface="Calibri"/>
            </a:endParaRPr>
          </a:p>
          <a:p>
            <a:r>
              <a:rPr lang="en-US" dirty="0">
                <a:cs typeface="Calibri"/>
              </a:rPr>
              <a:t>we also contracted with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Westat to plan and manage the project, including handling difficult-to-schedule cases and results reporting.  Westat also set up and maintained all IT systems and hardware for the study within the IT security boundary that they already had set up for NHANES. That system complies </a:t>
            </a:r>
            <a:r>
              <a:rPr lang="en-US" sz="1200" b="0" i="0" u="none" strike="noStrike" baseline="0" dirty="0">
                <a:solidFill>
                  <a:srgbClr val="000000"/>
                </a:solidFill>
                <a:latin typeface="Times New Roman" panose="02020603050405020304" pitchFamily="18" charset="0"/>
              </a:rPr>
              <a:t>with all the requirements of the Federal Information Security Management Act (FISMA.).</a:t>
            </a:r>
            <a:r>
              <a:rPr lang="en-US" dirty="0"/>
              <a:t>.</a:t>
            </a:r>
          </a:p>
          <a:p>
            <a:endParaRPr lang="en-US" dirty="0"/>
          </a:p>
          <a:p>
            <a:r>
              <a:rPr lang="en-US" dirty="0"/>
              <a:t>Westat in turn hired ExamOne, who handled appointment scheduling and whose certified phlebotomists conducted the home health exams, and prepared and shipped the samples to</a:t>
            </a:r>
          </a:p>
          <a:p>
            <a:endParaRPr lang="en-US" dirty="0"/>
          </a:p>
          <a:p>
            <a:r>
              <a:rPr lang="en-US" dirty="0"/>
              <a:t>Quest Diagnostics lab, who analyzed the blood and urine samples and returned the results to Westat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U.S. Census Bureau’s authorizing legislation includes conducting surveys but does not include conducting health exams. As a result, the Census interviewers  were required to make it clear that this follow-up study was separate from the NHIS, and they were initially instructed that they were not to make any effort to recruit reluctant respondents. However, in the second month of the field period, in response to our request, the interviewers were granted permission –and provided with tools, and encouragement - to convert </a:t>
            </a:r>
            <a:r>
              <a:rPr lang="en-US" sz="1800" dirty="0">
                <a:effectLst/>
                <a:latin typeface="Calibri" panose="020F0502020204030204" pitchFamily="34" charset="0"/>
                <a:ea typeface="Calibri" panose="020F0502020204030204" pitchFamily="34" charset="0"/>
                <a:cs typeface="Calibri"/>
              </a:rPr>
              <a:t>respondents </a:t>
            </a:r>
            <a:r>
              <a:rPr lang="en-US" sz="1800" dirty="0">
                <a:cs typeface="Calibri"/>
              </a:rPr>
              <a:t>who initially refused but seemed to be open to conversion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a:p>
            <a:endParaRPr lang="en-US" dirty="0">
              <a:cs typeface="Calibri"/>
            </a:endParaRPr>
          </a:p>
          <a:p>
            <a:endParaRPr lang="en-US" dirty="0">
              <a:cs typeface="Calibri"/>
            </a:endParaRPr>
          </a:p>
          <a:p>
            <a:r>
              <a:rPr lang="en-US" dirty="0">
                <a:cs typeface="Calibri"/>
              </a:rPr>
              <a:t>----------cut-----</a:t>
            </a:r>
          </a:p>
          <a:p>
            <a:r>
              <a:rPr lang="en-US" dirty="0"/>
              <a:t>– with experience in research studies and insurance exams - </a:t>
            </a:r>
          </a:p>
          <a:p>
            <a:endParaRPr lang="en-US" dirty="0"/>
          </a:p>
          <a:p>
            <a:endParaRPr lang="en-US" dirty="0"/>
          </a:p>
        </p:txBody>
      </p:sp>
      <p:sp>
        <p:nvSpPr>
          <p:cNvPr id="4" name="Slide Number Placeholder 3"/>
          <p:cNvSpPr>
            <a:spLocks noGrp="1"/>
          </p:cNvSpPr>
          <p:nvPr>
            <p:ph type="sldNum" sz="quarter" idx="5"/>
          </p:nvPr>
        </p:nvSpPr>
        <p:spPr/>
        <p:txBody>
          <a:bodyPr/>
          <a:lstStyle/>
          <a:p>
            <a:fld id="{196E99A9-EF54-45E5-93F6-E019D785F6A3}" type="slidenum">
              <a:rPr lang="en-US" smtClean="0"/>
              <a:t>9</a:t>
            </a:fld>
            <a:endParaRPr lang="en-US"/>
          </a:p>
        </p:txBody>
      </p:sp>
    </p:spTree>
    <p:extLst>
      <p:ext uri="{BB962C8B-B14F-4D97-AF65-F5344CB8AC3E}">
        <p14:creationId xmlns:p14="http://schemas.microsoft.com/office/powerpoint/2010/main" val="3492462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1"/>
            <a:ext cx="12192000" cy="122778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584775"/>
          </a:xfrm>
          <a:prstGeom prst="rect">
            <a:avLst/>
          </a:prstGeom>
          <a:noFill/>
        </p:spPr>
        <p:txBody>
          <a:bodyPr wrap="square" rtlCol="0">
            <a:spAutoFit/>
          </a:bodyPr>
          <a:lstStyle/>
          <a:p>
            <a:r>
              <a:rPr lang="en-US" sz="3200" b="1">
                <a:solidFill>
                  <a:schemeClr val="tx2">
                    <a:lumMod val="95000"/>
                  </a:schemeClr>
                </a:solidFill>
                <a:latin typeface="Calibri" panose="020F0502020204030204" pitchFamily="34" charset="0"/>
              </a:rPr>
              <a:t>National Center for Health Statistics</a:t>
            </a:r>
          </a:p>
        </p:txBody>
      </p:sp>
      <p:sp>
        <p:nvSpPr>
          <p:cNvPr id="9" name="Slide Number Placeholder 1"/>
          <p:cNvSpPr>
            <a:spLocks noGrp="1"/>
          </p:cNvSpPr>
          <p:nvPr>
            <p:ph type="sldNum" sz="quarter" idx="4"/>
          </p:nvPr>
        </p:nvSpPr>
        <p:spPr>
          <a:xfrm>
            <a:off x="9294756" y="6338809"/>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27229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2F46-E7BC-4494-82C3-1CD8424B0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2DD4F-F548-43C3-BC85-3F723E99F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5CF1C-CCD1-4971-B853-074A443568FB}"/>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B5E0149A-BB80-4345-8655-39F3DC39C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CC354-92DD-43CF-9B5C-EFB83EDFED53}"/>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368304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0961-2BE6-4CB9-B402-4F32373AE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0A18E3-C582-4CDF-8AFE-85B8492BF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86CEC-4E04-4860-B48E-D125E9FC4785}"/>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AB5F6EBC-8B6D-4CB5-8FD7-5277474F2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18E45-0558-45F4-BE85-F972873AF598}"/>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294577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409B-911D-41F9-A00C-E3ACB7D90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82FCF-9F83-4452-9B67-5054ED07C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4EE824-42D0-4F0E-AA69-E18DC3A4D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375D8-B5CB-451A-8ED0-F870D06A8880}"/>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6" name="Footer Placeholder 5">
            <a:extLst>
              <a:ext uri="{FF2B5EF4-FFF2-40B4-BE49-F238E27FC236}">
                <a16:creationId xmlns:a16="http://schemas.microsoft.com/office/drawing/2014/main" id="{167C137F-5364-4BE5-AE96-8FD791E06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5B7CE-2577-40A4-B8B5-E9EF05C8F4A4}"/>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407275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6995-CFA9-4150-A6C9-83FB16F5C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CAE86-B3CB-42D7-8495-F3BB0303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270DA-8F7D-4A3A-B6E4-5E41FF4318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010EF-B045-457A-8E9F-210F59745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C3AE5-2A48-4553-A543-E7D6300C42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0421A0-5A9B-41B7-8B89-B96860984674}"/>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8" name="Footer Placeholder 7">
            <a:extLst>
              <a:ext uri="{FF2B5EF4-FFF2-40B4-BE49-F238E27FC236}">
                <a16:creationId xmlns:a16="http://schemas.microsoft.com/office/drawing/2014/main" id="{8DA0A2E6-FCF9-4B25-9BA8-6DFADCBC6B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4B7C04-EFBD-4E0E-9BC8-A347025DA053}"/>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246242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54B6-75FA-41E4-AE56-C98B468854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7E1D20-18BD-484D-A001-EFE9AD178A8A}"/>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4" name="Footer Placeholder 3">
            <a:extLst>
              <a:ext uri="{FF2B5EF4-FFF2-40B4-BE49-F238E27FC236}">
                <a16:creationId xmlns:a16="http://schemas.microsoft.com/office/drawing/2014/main" id="{AAAB7A2C-DAC4-4352-8218-04F91079FD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38FA48-1841-4B6E-A32E-AADC4A49CFBA}"/>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383945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D4A6-59FE-467C-9713-CACC9538BA0B}"/>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3" name="Footer Placeholder 2">
            <a:extLst>
              <a:ext uri="{FF2B5EF4-FFF2-40B4-BE49-F238E27FC236}">
                <a16:creationId xmlns:a16="http://schemas.microsoft.com/office/drawing/2014/main" id="{5C7BE4B9-96F0-4942-B6C6-2183A3C68E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E2F65-4B28-4F9B-9484-B0D7D01FE0F5}"/>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255046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56CF-AC36-4463-BFE6-1CD440003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546D7-5932-4533-8F69-C0BE74A3E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B81E2F-8077-495B-9E4F-6DBA70D32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0B06D-B8A0-4C12-9161-328A3722F780}"/>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6" name="Footer Placeholder 5">
            <a:extLst>
              <a:ext uri="{FF2B5EF4-FFF2-40B4-BE49-F238E27FC236}">
                <a16:creationId xmlns:a16="http://schemas.microsoft.com/office/drawing/2014/main" id="{93131D58-8C72-4867-BD08-89989A92E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0CD9D-3BE5-4CE9-A1C9-7C213864C554}"/>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255796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72EF-82CB-452A-A206-73E5B01A1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42DC3-9350-4637-A8D1-12F146A5A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210256-D400-4F89-BB31-C9EA473F3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8D732-489B-4FC0-8289-831ED343638C}"/>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6" name="Footer Placeholder 5">
            <a:extLst>
              <a:ext uri="{FF2B5EF4-FFF2-40B4-BE49-F238E27FC236}">
                <a16:creationId xmlns:a16="http://schemas.microsoft.com/office/drawing/2014/main" id="{B998744C-CD01-4DF9-8175-FE44FF0C9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CBD11-83E8-4C6C-AB45-902A474F5C13}"/>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4678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946D-C738-4831-9CB0-1340AF18C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E0C23-BA5A-4C5E-B60C-D6924BB18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1861F-FEE4-4CE2-AD0E-442B060BAF68}"/>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9975F227-F772-4F7E-8130-E3C175231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5EFF9-8B67-48EC-9B58-D2EE6351FFF5}"/>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190397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A5818-AEA7-4AB4-B6C4-E92DA33F3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54E13-CA79-4428-AE57-3B9D30BDA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B15AE-D3FA-49BD-8190-26AEFD414BD7}"/>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9F2EB281-279B-4A75-8C3F-7381660DF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F856E-13DA-49BD-9B51-14103C6341CC}"/>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282625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baseline="0">
                <a:solidFill>
                  <a:srgbClr val="000000"/>
                </a:solidFill>
              </a:defRPr>
            </a:lvl1pPr>
            <a:lvl2pPr>
              <a:buClr>
                <a:srgbClr val="006858"/>
              </a:buClr>
              <a:defRPr sz="2667" baseline="0">
                <a:solidFill>
                  <a:srgbClr val="000000"/>
                </a:solidFill>
              </a:defRPr>
            </a:lvl2pPr>
            <a:lvl3pPr>
              <a:buClr>
                <a:srgbClr val="695E4A"/>
              </a:buClr>
              <a:defRPr sz="2667" baseline="0">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4"/>
          </p:nvPr>
        </p:nvSpPr>
        <p:spPr>
          <a:xfrm>
            <a:off x="9338611" y="6308258"/>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80471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baseline="0">
                <a:solidFill>
                  <a:srgbClr val="000000"/>
                </a:solidFill>
              </a:defRPr>
            </a:lvl1pPr>
            <a:lvl2pPr>
              <a:buClr>
                <a:srgbClr val="006858"/>
              </a:buClr>
              <a:defRPr sz="2667" baseline="0">
                <a:solidFill>
                  <a:srgbClr val="000000"/>
                </a:solidFill>
              </a:defRPr>
            </a:lvl2pPr>
            <a:lvl3pPr>
              <a:buClr>
                <a:srgbClr val="695E4A"/>
              </a:buClr>
              <a:defRPr sz="2667" baseline="0">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4"/>
          </p:nvPr>
        </p:nvSpPr>
        <p:spPr>
          <a:xfrm>
            <a:off x="9338611" y="6308258"/>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171072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6664271"/>
            <a:ext cx="12192000" cy="204061"/>
          </a:xfrm>
          <a:prstGeom prst="rect">
            <a:avLst/>
          </a:prstGeom>
        </p:spPr>
      </p:pic>
      <p:sp>
        <p:nvSpPr>
          <p:cNvPr id="6" name="Slide Number Placeholder 1"/>
          <p:cNvSpPr>
            <a:spLocks noGrp="1"/>
          </p:cNvSpPr>
          <p:nvPr>
            <p:ph type="sldNum" sz="quarter" idx="4"/>
          </p:nvPr>
        </p:nvSpPr>
        <p:spPr>
          <a:xfrm>
            <a:off x="9382467" y="6298089"/>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34977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63CD-3E7D-478A-AAB2-B5AB9580BD1A}"/>
              </a:ext>
            </a:extLst>
          </p:cNvPr>
          <p:cNvSpPr>
            <a:spLocks noGrp="1"/>
          </p:cNvSpPr>
          <p:nvPr>
            <p:ph type="title"/>
          </p:nvPr>
        </p:nvSpPr>
        <p:spPr>
          <a:xfrm>
            <a:off x="838200" y="365125"/>
            <a:ext cx="10515600" cy="1325563"/>
          </a:xfrm>
          <a:prstGeom prst="rect">
            <a:avLst/>
          </a:prstGeom>
        </p:spPr>
        <p:txBody>
          <a:bodyPr/>
          <a:lstStyle>
            <a:lvl1pPr>
              <a:defRPr sz="4000"/>
            </a:lvl1pPr>
          </a:lstStyle>
          <a:p>
            <a:r>
              <a:rPr lang="en-US" dirty="0"/>
              <a:t>Click to edit Master title style</a:t>
            </a:r>
          </a:p>
        </p:txBody>
      </p:sp>
      <p:sp>
        <p:nvSpPr>
          <p:cNvPr id="3" name="Slide Number Placeholder 2">
            <a:extLst>
              <a:ext uri="{FF2B5EF4-FFF2-40B4-BE49-F238E27FC236}">
                <a16:creationId xmlns:a16="http://schemas.microsoft.com/office/drawing/2014/main" id="{D8300789-7790-411E-8A77-BA70C37B5275}"/>
              </a:ext>
            </a:extLst>
          </p:cNvPr>
          <p:cNvSpPr>
            <a:spLocks noGrp="1"/>
          </p:cNvSpPr>
          <p:nvPr>
            <p:ph type="sldNum" sz="quarter" idx="10"/>
          </p:nvPr>
        </p:nvSpPr>
        <p:spPr/>
        <p:txBody>
          <a:bodyPr/>
          <a:lstStyle/>
          <a:p>
            <a:fld id="{44CB4093-6569-4583-BBAF-934D396EF243}" type="slidenum">
              <a:rPr lang="en-US" smtClean="0"/>
              <a:t>‹#›</a:t>
            </a:fld>
            <a:endParaRPr lang="en-US"/>
          </a:p>
        </p:txBody>
      </p:sp>
      <p:sp>
        <p:nvSpPr>
          <p:cNvPr id="5" name="Picture Placeholder 4">
            <a:extLst>
              <a:ext uri="{FF2B5EF4-FFF2-40B4-BE49-F238E27FC236}">
                <a16:creationId xmlns:a16="http://schemas.microsoft.com/office/drawing/2014/main" id="{64694E99-A946-4CFA-B6A2-C2FD9FA06C2F}"/>
              </a:ext>
            </a:extLst>
          </p:cNvPr>
          <p:cNvSpPr>
            <a:spLocks noGrp="1"/>
          </p:cNvSpPr>
          <p:nvPr>
            <p:ph type="pic" sz="quarter" idx="11"/>
          </p:nvPr>
        </p:nvSpPr>
        <p:spPr>
          <a:xfrm>
            <a:off x="1001027" y="1848052"/>
            <a:ext cx="9120874" cy="4874482"/>
          </a:xfrm>
        </p:spPr>
        <p:txBody>
          <a:bodyPr/>
          <a:lstStyle/>
          <a:p>
            <a:endParaRPr lang="en-US"/>
          </a:p>
        </p:txBody>
      </p:sp>
    </p:spTree>
    <p:extLst>
      <p:ext uri="{BB962C8B-B14F-4D97-AF65-F5344CB8AC3E}">
        <p14:creationId xmlns:p14="http://schemas.microsoft.com/office/powerpoint/2010/main" val="345806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63CD-3E7D-478A-AAB2-B5AB9580BD1A}"/>
              </a:ext>
            </a:extLst>
          </p:cNvPr>
          <p:cNvSpPr>
            <a:spLocks noGrp="1"/>
          </p:cNvSpPr>
          <p:nvPr>
            <p:ph type="title"/>
          </p:nvPr>
        </p:nvSpPr>
        <p:spPr>
          <a:xfrm>
            <a:off x="838200" y="365125"/>
            <a:ext cx="10515600" cy="1325563"/>
          </a:xfrm>
          <a:prstGeom prst="rect">
            <a:avLst/>
          </a:prstGeom>
        </p:spPr>
        <p:txBody>
          <a:bodyPr/>
          <a:lstStyle>
            <a:lvl1pPr>
              <a:defRPr sz="4000"/>
            </a:lvl1pPr>
          </a:lstStyle>
          <a:p>
            <a:r>
              <a:rPr lang="en-US" dirty="0"/>
              <a:t>Click to edit Master title style</a:t>
            </a:r>
          </a:p>
        </p:txBody>
      </p:sp>
      <p:sp>
        <p:nvSpPr>
          <p:cNvPr id="3" name="Slide Number Placeholder 2">
            <a:extLst>
              <a:ext uri="{FF2B5EF4-FFF2-40B4-BE49-F238E27FC236}">
                <a16:creationId xmlns:a16="http://schemas.microsoft.com/office/drawing/2014/main" id="{D8300789-7790-411E-8A77-BA70C37B5275}"/>
              </a:ext>
            </a:extLst>
          </p:cNvPr>
          <p:cNvSpPr>
            <a:spLocks noGrp="1"/>
          </p:cNvSpPr>
          <p:nvPr>
            <p:ph type="sldNum" sz="quarter" idx="10"/>
          </p:nvPr>
        </p:nvSpPr>
        <p:spPr/>
        <p:txBody>
          <a:bodyPr/>
          <a:lstStyle/>
          <a:p>
            <a:fld id="{44CB4093-6569-4583-BBAF-934D396EF243}" type="slidenum">
              <a:rPr lang="en-US" smtClean="0"/>
              <a:t>‹#›</a:t>
            </a:fld>
            <a:endParaRPr lang="en-US"/>
          </a:p>
        </p:txBody>
      </p:sp>
      <p:sp>
        <p:nvSpPr>
          <p:cNvPr id="5" name="Picture Placeholder 4">
            <a:extLst>
              <a:ext uri="{FF2B5EF4-FFF2-40B4-BE49-F238E27FC236}">
                <a16:creationId xmlns:a16="http://schemas.microsoft.com/office/drawing/2014/main" id="{64694E99-A946-4CFA-B6A2-C2FD9FA06C2F}"/>
              </a:ext>
            </a:extLst>
          </p:cNvPr>
          <p:cNvSpPr>
            <a:spLocks noGrp="1"/>
          </p:cNvSpPr>
          <p:nvPr>
            <p:ph type="pic" sz="quarter" idx="11"/>
          </p:nvPr>
        </p:nvSpPr>
        <p:spPr>
          <a:xfrm>
            <a:off x="838200" y="1848052"/>
            <a:ext cx="6555941" cy="4447493"/>
          </a:xfrm>
        </p:spPr>
        <p:txBody>
          <a:bodyPr/>
          <a:lstStyle/>
          <a:p>
            <a:endParaRPr lang="en-US"/>
          </a:p>
        </p:txBody>
      </p:sp>
      <p:sp>
        <p:nvSpPr>
          <p:cNvPr id="6" name="Table Placeholder 5">
            <a:extLst>
              <a:ext uri="{FF2B5EF4-FFF2-40B4-BE49-F238E27FC236}">
                <a16:creationId xmlns:a16="http://schemas.microsoft.com/office/drawing/2014/main" id="{22E2F4FC-1997-44DC-968F-DED89F79521B}"/>
              </a:ext>
            </a:extLst>
          </p:cNvPr>
          <p:cNvSpPr>
            <a:spLocks noGrp="1"/>
          </p:cNvSpPr>
          <p:nvPr>
            <p:ph type="tbl" sz="quarter" idx="12"/>
          </p:nvPr>
        </p:nvSpPr>
        <p:spPr>
          <a:xfrm>
            <a:off x="7827963" y="3429000"/>
            <a:ext cx="3795712" cy="2741613"/>
          </a:xfrm>
        </p:spPr>
        <p:txBody>
          <a:bodyPr/>
          <a:lstStyle/>
          <a:p>
            <a:endParaRPr lang="en-US"/>
          </a:p>
        </p:txBody>
      </p:sp>
      <p:sp>
        <p:nvSpPr>
          <p:cNvPr id="8" name="Text Placeholder 7">
            <a:extLst>
              <a:ext uri="{FF2B5EF4-FFF2-40B4-BE49-F238E27FC236}">
                <a16:creationId xmlns:a16="http://schemas.microsoft.com/office/drawing/2014/main" id="{FAC6142F-B67E-48BB-8948-5F3B280085AC}"/>
              </a:ext>
            </a:extLst>
          </p:cNvPr>
          <p:cNvSpPr>
            <a:spLocks noGrp="1"/>
          </p:cNvSpPr>
          <p:nvPr>
            <p:ph type="body" sz="quarter" idx="13"/>
          </p:nvPr>
        </p:nvSpPr>
        <p:spPr>
          <a:xfrm>
            <a:off x="242888" y="6434138"/>
            <a:ext cx="4618037" cy="365125"/>
          </a:xfrm>
        </p:spPr>
        <p:txBody>
          <a:bodyPr/>
          <a:lstStyle>
            <a:lvl1pPr marL="0" indent="0">
              <a:buFontTx/>
              <a:buNone/>
              <a:defRPr/>
            </a:lvl1pPr>
            <a:lvl2pPr marL="609585" indent="0">
              <a:buFontTx/>
              <a:buNone/>
              <a:defRPr/>
            </a:lvl2pPr>
            <a:lvl3pPr marL="1219170" indent="0">
              <a:buFontTx/>
              <a:buNone/>
              <a:defRPr/>
            </a:lvl3pPr>
            <a:lvl4pPr marL="1828755" indent="0">
              <a:buFontTx/>
              <a:buNone/>
              <a:defRPr/>
            </a:lvl4pPr>
            <a:lvl5pPr marL="2438339"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63CD-3E7D-478A-AAB2-B5AB9580BD1A}"/>
              </a:ext>
            </a:extLst>
          </p:cNvPr>
          <p:cNvSpPr>
            <a:spLocks noGrp="1"/>
          </p:cNvSpPr>
          <p:nvPr>
            <p:ph type="title"/>
          </p:nvPr>
        </p:nvSpPr>
        <p:spPr>
          <a:xfrm>
            <a:off x="838200" y="365125"/>
            <a:ext cx="10515600" cy="1325563"/>
          </a:xfrm>
          <a:prstGeom prst="rect">
            <a:avLst/>
          </a:prstGeom>
        </p:spPr>
        <p:txBody>
          <a:bodyPr/>
          <a:lstStyle>
            <a:lvl1pPr>
              <a:defRPr sz="4000"/>
            </a:lvl1pPr>
          </a:lstStyle>
          <a:p>
            <a:r>
              <a:rPr lang="en-US" dirty="0"/>
              <a:t>Click to edit Master title style</a:t>
            </a:r>
          </a:p>
        </p:txBody>
      </p:sp>
      <p:sp>
        <p:nvSpPr>
          <p:cNvPr id="3" name="Slide Number Placeholder 2">
            <a:extLst>
              <a:ext uri="{FF2B5EF4-FFF2-40B4-BE49-F238E27FC236}">
                <a16:creationId xmlns:a16="http://schemas.microsoft.com/office/drawing/2014/main" id="{D8300789-7790-411E-8A77-BA70C37B5275}"/>
              </a:ext>
            </a:extLst>
          </p:cNvPr>
          <p:cNvSpPr>
            <a:spLocks noGrp="1"/>
          </p:cNvSpPr>
          <p:nvPr>
            <p:ph type="sldNum" sz="quarter" idx="10"/>
          </p:nvPr>
        </p:nvSpPr>
        <p:spPr/>
        <p:txBody>
          <a:bodyPr/>
          <a:lstStyle/>
          <a:p>
            <a:fld id="{44CB4093-6569-4583-BBAF-934D396EF243}" type="slidenum">
              <a:rPr lang="en-US" smtClean="0"/>
              <a:t>‹#›</a:t>
            </a:fld>
            <a:endParaRPr lang="en-US"/>
          </a:p>
        </p:txBody>
      </p:sp>
      <p:sp>
        <p:nvSpPr>
          <p:cNvPr id="5" name="Picture Placeholder 4">
            <a:extLst>
              <a:ext uri="{FF2B5EF4-FFF2-40B4-BE49-F238E27FC236}">
                <a16:creationId xmlns:a16="http://schemas.microsoft.com/office/drawing/2014/main" id="{64694E99-A946-4CFA-B6A2-C2FD9FA06C2F}"/>
              </a:ext>
            </a:extLst>
          </p:cNvPr>
          <p:cNvSpPr>
            <a:spLocks noGrp="1"/>
          </p:cNvSpPr>
          <p:nvPr>
            <p:ph type="pic" sz="quarter" idx="11"/>
          </p:nvPr>
        </p:nvSpPr>
        <p:spPr>
          <a:xfrm>
            <a:off x="838200" y="1848052"/>
            <a:ext cx="6555941" cy="4362248"/>
          </a:xfrm>
        </p:spPr>
        <p:txBody>
          <a:bodyPr/>
          <a:lstStyle/>
          <a:p>
            <a:endParaRPr lang="en-US"/>
          </a:p>
        </p:txBody>
      </p:sp>
      <p:sp>
        <p:nvSpPr>
          <p:cNvPr id="7" name="Text Placeholder 6">
            <a:extLst>
              <a:ext uri="{FF2B5EF4-FFF2-40B4-BE49-F238E27FC236}">
                <a16:creationId xmlns:a16="http://schemas.microsoft.com/office/drawing/2014/main" id="{9CD2620F-13C9-4A55-987C-AD09D084BF96}"/>
              </a:ext>
            </a:extLst>
          </p:cNvPr>
          <p:cNvSpPr>
            <a:spLocks noGrp="1"/>
          </p:cNvSpPr>
          <p:nvPr>
            <p:ph type="body" sz="quarter" idx="12"/>
          </p:nvPr>
        </p:nvSpPr>
        <p:spPr>
          <a:xfrm>
            <a:off x="7578725" y="3429000"/>
            <a:ext cx="3986213"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4EB768B-FFDD-4BD7-A27F-EC4173BEA07C}"/>
              </a:ext>
            </a:extLst>
          </p:cNvPr>
          <p:cNvSpPr>
            <a:spLocks noGrp="1"/>
          </p:cNvSpPr>
          <p:nvPr>
            <p:ph type="body" sz="quarter" idx="13"/>
          </p:nvPr>
        </p:nvSpPr>
        <p:spPr>
          <a:xfrm>
            <a:off x="334963" y="6356350"/>
            <a:ext cx="6296025" cy="366713"/>
          </a:xfrm>
        </p:spPr>
        <p:txBody>
          <a:bodyPr/>
          <a:lstStyle>
            <a:lvl1pPr marL="0" indent="0">
              <a:buFontTx/>
              <a:buNone/>
              <a:defRPr/>
            </a:lvl1pPr>
            <a:lvl2pPr marL="609585" indent="0">
              <a:buFontTx/>
              <a:buNone/>
              <a:defRPr/>
            </a:lvl2pPr>
            <a:lvl3pPr marL="1219170" indent="0">
              <a:buFontTx/>
              <a:buNone/>
              <a:defRPr/>
            </a:lvl3pPr>
            <a:lvl4pPr marL="1828755" indent="0">
              <a:buFontTx/>
              <a:buNone/>
              <a:defRPr/>
            </a:lvl4pPr>
            <a:lvl5pPr marL="2438339"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151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4"/>
          </p:nvPr>
        </p:nvSpPr>
        <p:spPr>
          <a:xfrm>
            <a:off x="9356153" y="63748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11590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2F46-E7BC-4494-82C3-1CD8424B0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2DD4F-F548-43C3-BC85-3F723E99F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5CF1C-CCD1-4971-B853-074A443568FB}"/>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B5E0149A-BB80-4345-8655-39F3DC39C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CC354-92DD-43CF-9B5C-EFB83EDFED53}"/>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319078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8BE7-0A0B-4DF9-807B-D44A80EB0E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A8426-FA4E-4F09-B7FF-BA2CAA198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45CDF-776B-4C3F-82F6-485D2DA802D4}"/>
              </a:ext>
            </a:extLst>
          </p:cNvPr>
          <p:cNvSpPr>
            <a:spLocks noGrp="1"/>
          </p:cNvSpPr>
          <p:nvPr>
            <p:ph type="dt" sz="half" idx="10"/>
          </p:nvPr>
        </p:nvSpPr>
        <p:spPr/>
        <p:txBody>
          <a:body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C567F9E7-29C4-42CC-837C-D965635E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07B25-1E12-4563-BD13-F51616DCA5AF}"/>
              </a:ext>
            </a:extLst>
          </p:cNvPr>
          <p:cNvSpPr>
            <a:spLocks noGrp="1"/>
          </p:cNvSpPr>
          <p:nvPr>
            <p:ph type="sldNum" sz="quarter" idx="12"/>
          </p:nvPr>
        </p:nvSpPr>
        <p:spPr/>
        <p:txBody>
          <a:bodyPr/>
          <a:lstStyle/>
          <a:p>
            <a:fld id="{CD7A0840-FA14-4827-A906-D436E17EFDFB}" type="slidenum">
              <a:rPr lang="en-US" smtClean="0"/>
              <a:t>‹#›</a:t>
            </a:fld>
            <a:endParaRPr lang="en-US"/>
          </a:p>
        </p:txBody>
      </p:sp>
    </p:spTree>
    <p:extLst>
      <p:ext uri="{BB962C8B-B14F-4D97-AF65-F5344CB8AC3E}">
        <p14:creationId xmlns:p14="http://schemas.microsoft.com/office/powerpoint/2010/main" val="39302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CB4093-6569-4583-BBAF-934D396EF243}" type="slidenum">
              <a:rPr lang="en-US" smtClean="0"/>
              <a:t>‹#›</a:t>
            </a:fld>
            <a:endParaRPr lang="en-US"/>
          </a:p>
        </p:txBody>
      </p:sp>
    </p:spTree>
    <p:extLst>
      <p:ext uri="{BB962C8B-B14F-4D97-AF65-F5344CB8AC3E}">
        <p14:creationId xmlns:p14="http://schemas.microsoft.com/office/powerpoint/2010/main" val="28830875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5" r:id="rId7"/>
    <p:sldLayoutId id="214748368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5061C-8C60-4678-8FBE-1E4F57674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1C41A-B11B-45D5-9C68-BAC6C8BEE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2933D-DDF3-4108-B211-928314E77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FF55D-73C1-4CA4-B07E-32A31F5A2AE6}" type="datetimeFigureOut">
              <a:rPr lang="en-US" smtClean="0"/>
              <a:t>4/5/2022</a:t>
            </a:fld>
            <a:endParaRPr lang="en-US"/>
          </a:p>
        </p:txBody>
      </p:sp>
      <p:sp>
        <p:nvSpPr>
          <p:cNvPr id="5" name="Footer Placeholder 4">
            <a:extLst>
              <a:ext uri="{FF2B5EF4-FFF2-40B4-BE49-F238E27FC236}">
                <a16:creationId xmlns:a16="http://schemas.microsoft.com/office/drawing/2014/main" id="{6A7FD411-A8E3-4C7C-B75D-070F6B4B3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ECCE5E-1F73-4768-85B7-0104609BE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A0840-FA14-4827-A906-D436E17EFDFB}" type="slidenum">
              <a:rPr lang="en-US" smtClean="0"/>
              <a:t>‹#›</a:t>
            </a:fld>
            <a:endParaRPr lang="en-US"/>
          </a:p>
        </p:txBody>
      </p:sp>
    </p:spTree>
    <p:extLst>
      <p:ext uri="{BB962C8B-B14F-4D97-AF65-F5344CB8AC3E}">
        <p14:creationId xmlns:p14="http://schemas.microsoft.com/office/powerpoint/2010/main" val="11949916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wmf"/><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3.PNG"/><Relationship Id="rId7" Type="http://schemas.openxmlformats.org/officeDocument/2006/relationships/customXml" Target="../ink/ink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14.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6.sv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19.svg"/><Relationship Id="rId9" Type="http://schemas.openxmlformats.org/officeDocument/2006/relationships/image" Target="../media/image21.sv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23.svg"/><Relationship Id="rId9"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23.svg"/><Relationship Id="rId9" Type="http://schemas.openxmlformats.org/officeDocument/2006/relationships/image" Target="../media/image16.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wmf"/><Relationship Id="rId7"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wmf"/><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0134-79CA-49EC-ABFE-6859F4286375}"/>
              </a:ext>
            </a:extLst>
          </p:cNvPr>
          <p:cNvSpPr>
            <a:spLocks noGrp="1"/>
          </p:cNvSpPr>
          <p:nvPr>
            <p:ph type="title"/>
          </p:nvPr>
        </p:nvSpPr>
        <p:spPr>
          <a:xfrm>
            <a:off x="152400" y="1386071"/>
            <a:ext cx="11811000" cy="1674629"/>
          </a:xfrm>
        </p:spPr>
        <p:txBody>
          <a:bodyPr/>
          <a:lstStyle/>
          <a:p>
            <a:pPr algn="ctr"/>
            <a:r>
              <a:rPr lang="en-US" dirty="0"/>
              <a:t>National Health Interview Survey</a:t>
            </a:r>
            <a:br>
              <a:rPr lang="en-US" dirty="0"/>
            </a:br>
            <a:r>
              <a:rPr lang="en-US" dirty="0"/>
              <a:t>Follow-Up Health Study</a:t>
            </a:r>
          </a:p>
        </p:txBody>
      </p:sp>
      <p:sp>
        <p:nvSpPr>
          <p:cNvPr id="5" name="Text Placeholder 4">
            <a:extLst>
              <a:ext uri="{FF2B5EF4-FFF2-40B4-BE49-F238E27FC236}">
                <a16:creationId xmlns:a16="http://schemas.microsoft.com/office/drawing/2014/main" id="{2C834943-2CAB-4E21-9DF2-0C04A638C5F0}"/>
              </a:ext>
            </a:extLst>
          </p:cNvPr>
          <p:cNvSpPr>
            <a:spLocks noGrp="1"/>
          </p:cNvSpPr>
          <p:nvPr>
            <p:ph type="body" sz="quarter" idx="10"/>
          </p:nvPr>
        </p:nvSpPr>
        <p:spPr>
          <a:xfrm>
            <a:off x="1790700" y="3429000"/>
            <a:ext cx="9067800" cy="3146802"/>
          </a:xfrm>
        </p:spPr>
        <p:txBody>
          <a:bodyPr/>
          <a:lstStyle/>
          <a:p>
            <a:pPr lvl="0" algn="ctr">
              <a:lnSpc>
                <a:spcPct val="100000"/>
              </a:lnSpc>
              <a:defRPr/>
            </a:pPr>
            <a:r>
              <a:rPr lang="en-US" sz="2000" b="1" dirty="0"/>
              <a:t>Adena M. Galinsky, Grace E. Medley, </a:t>
            </a:r>
            <a:r>
              <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rPr>
              <a:t>Maria A. Villarroel, Duong T. Nguyen, </a:t>
            </a:r>
          </a:p>
          <a:p>
            <a:pPr lvl="0" algn="ctr">
              <a:lnSpc>
                <a:spcPct val="100000"/>
              </a:lnSpc>
              <a:defRPr/>
            </a:pPr>
            <a:r>
              <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rPr>
              <a:t>Antonia J. Warren, Benjamin Zablotsky, and Aaron K. Maitland  </a:t>
            </a:r>
          </a:p>
          <a:p>
            <a:pPr lvl="0" algn="ctr">
              <a:lnSpc>
                <a:spcPct val="100000"/>
              </a:lnSpc>
              <a:defRPr/>
            </a:pPr>
            <a:endPar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rPr>
              <a:t>National Center for Health Statistics (NCHS)</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000" b="1" dirty="0"/>
              <a:t>FEDCASIC</a:t>
            </a:r>
            <a:endPar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000" b="1" dirty="0"/>
              <a:t>April 6, 2022</a:t>
            </a:r>
            <a:endPar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endParaRPr>
          </a:p>
          <a:p>
            <a:endParaRPr lang="en-US" dirty="0"/>
          </a:p>
        </p:txBody>
      </p:sp>
      <p:pic>
        <p:nvPicPr>
          <p:cNvPr id="7" name="Picture 6" descr="National Health Interview Survey Logo. A house outine with two adults and child inside. Since 1957.">
            <a:extLst>
              <a:ext uri="{FF2B5EF4-FFF2-40B4-BE49-F238E27FC236}">
                <a16:creationId xmlns:a16="http://schemas.microsoft.com/office/drawing/2014/main" id="{D658DCD3-110A-49E9-B2C7-B30C19B3D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075" y="96252"/>
            <a:ext cx="1783550" cy="962840"/>
          </a:xfrm>
          <a:prstGeom prst="roundRect">
            <a:avLst/>
          </a:prstGeom>
          <a:ln>
            <a:solidFill>
              <a:schemeClr val="bg2"/>
            </a:solidFill>
          </a:ln>
        </p:spPr>
      </p:pic>
    </p:spTree>
    <p:extLst>
      <p:ext uri="{BB962C8B-B14F-4D97-AF65-F5344CB8AC3E}">
        <p14:creationId xmlns:p14="http://schemas.microsoft.com/office/powerpoint/2010/main" val="209607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874AD-6C06-46F5-AC7D-6B9566A56EBA}"/>
              </a:ext>
            </a:extLst>
          </p:cNvPr>
          <p:cNvSpPr>
            <a:spLocks noGrp="1"/>
          </p:cNvSpPr>
          <p:nvPr>
            <p:ph type="title"/>
          </p:nvPr>
        </p:nvSpPr>
        <p:spPr/>
        <p:txBody>
          <a:bodyPr/>
          <a:lstStyle/>
          <a:p>
            <a:r>
              <a:rPr lang="en-US"/>
              <a:t>Study Procedures</a:t>
            </a:r>
          </a:p>
        </p:txBody>
      </p:sp>
      <p:sp>
        <p:nvSpPr>
          <p:cNvPr id="4" name="Slide Number Placeholder 3">
            <a:extLst>
              <a:ext uri="{FF2B5EF4-FFF2-40B4-BE49-F238E27FC236}">
                <a16:creationId xmlns:a16="http://schemas.microsoft.com/office/drawing/2014/main" id="{A3727A24-ECE0-4DDA-B424-67E7DDF6CC89}"/>
              </a:ext>
            </a:extLst>
          </p:cNvPr>
          <p:cNvSpPr>
            <a:spLocks noGrp="1"/>
          </p:cNvSpPr>
          <p:nvPr>
            <p:ph type="sldNum" sz="quarter" idx="4"/>
          </p:nvPr>
        </p:nvSpPr>
        <p:spPr/>
        <p:txBody>
          <a:bodyPr/>
          <a:lstStyle/>
          <a:p>
            <a:fld id="{44CB4093-6569-4583-BBAF-934D396EF243}" type="slidenum">
              <a:rPr lang="en-US" smtClean="0"/>
              <a:t>10</a:t>
            </a:fld>
            <a:endParaRPr lang="en-US"/>
          </a:p>
        </p:txBody>
      </p:sp>
      <p:sp>
        <p:nvSpPr>
          <p:cNvPr id="2" name="Text Placeholder 1">
            <a:extLst>
              <a:ext uri="{FF2B5EF4-FFF2-40B4-BE49-F238E27FC236}">
                <a16:creationId xmlns:a16="http://schemas.microsoft.com/office/drawing/2014/main" id="{6E83CE06-B74E-41E7-9CEE-F8154BF32D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28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E8558E4-1C7E-4E54-9B51-EBF348209FE5}"/>
              </a:ext>
            </a:extLst>
          </p:cNvPr>
          <p:cNvSpPr/>
          <p:nvPr/>
        </p:nvSpPr>
        <p:spPr>
          <a:xfrm>
            <a:off x="108171" y="2779842"/>
            <a:ext cx="1436308"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76FD261E-EF1A-40F0-963C-0D5C299208EA}"/>
              </a:ext>
            </a:extLst>
          </p:cNvPr>
          <p:cNvSpPr/>
          <p:nvPr/>
        </p:nvSpPr>
        <p:spPr>
          <a:xfrm>
            <a:off x="108170" y="1794273"/>
            <a:ext cx="1436309" cy="972869"/>
          </a:xfrm>
          <a:prstGeom prst="triangle">
            <a:avLst/>
          </a:prstGeom>
          <a:solidFill>
            <a:srgbClr val="2F2A21"/>
          </a:solidFill>
          <a:ln>
            <a:solidFill>
              <a:srgbClr val="3D37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400" b="0" i="0" u="none" strike="noStrike" kern="1200" cap="none" spc="0" normalizeH="0" baseline="0" noProof="0" dirty="0">
              <a:ln>
                <a:noFill/>
              </a:ln>
              <a:effectLst/>
              <a:uLnTx/>
              <a:uFillTx/>
              <a:latin typeface="Calibri" panose="020F0502020204030204"/>
              <a:cs typeface="Calibri"/>
            </a:endParaRPr>
          </a:p>
        </p:txBody>
      </p:sp>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33745" y="-346739"/>
            <a:ext cx="10972800" cy="1143000"/>
          </a:xfrm>
        </p:spPr>
        <p:txBody>
          <a:bodyPr>
            <a:normAutofit/>
          </a:bodyPr>
          <a:lstStyle/>
          <a:p>
            <a:pPr algn="ctr"/>
            <a: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t>Study Procedures</a:t>
            </a:r>
            <a:endParaRPr lang="en-US" sz="4000" b="1">
              <a:solidFill>
                <a:schemeClr val="accent6">
                  <a:lumMod val="75000"/>
                </a:schemeClr>
              </a:solidFill>
              <a:latin typeface="+mn-lt"/>
            </a:endParaRPr>
          </a:p>
        </p:txBody>
      </p:sp>
      <p:sp>
        <p:nvSpPr>
          <p:cNvPr id="6" name="Rectangle 5">
            <a:extLst>
              <a:ext uri="{FF2B5EF4-FFF2-40B4-BE49-F238E27FC236}">
                <a16:creationId xmlns:a16="http://schemas.microsoft.com/office/drawing/2014/main" id="{ADAD4626-9E05-48F5-A673-D5AFAF63F500}"/>
              </a:ext>
            </a:extLst>
          </p:cNvPr>
          <p:cNvSpPr/>
          <p:nvPr/>
        </p:nvSpPr>
        <p:spPr>
          <a:xfrm>
            <a:off x="1685257" y="2767142"/>
            <a:ext cx="1578463"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590E6F50-139E-476C-97A0-8E900A1A1103}"/>
              </a:ext>
            </a:extLst>
          </p:cNvPr>
          <p:cNvSpPr/>
          <p:nvPr/>
        </p:nvSpPr>
        <p:spPr>
          <a:xfrm>
            <a:off x="1685257" y="1794544"/>
            <a:ext cx="1578464" cy="964674"/>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0AEE6E-4FBC-40C6-9CE0-AF02D3D6CF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3901" y="3124908"/>
            <a:ext cx="1143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5EC28B6-8F49-4510-A77A-602EF80AB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637" y="3014516"/>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6">
            <a:extLst>
              <a:ext uri="{FF2B5EF4-FFF2-40B4-BE49-F238E27FC236}">
                <a16:creationId xmlns:a16="http://schemas.microsoft.com/office/drawing/2014/main" id="{FA286F89-2520-4345-9EF4-8858E78D7F51}"/>
              </a:ext>
            </a:extLst>
          </p:cNvPr>
          <p:cNvSpPr/>
          <p:nvPr/>
        </p:nvSpPr>
        <p:spPr>
          <a:xfrm>
            <a:off x="1886637" y="2946513"/>
            <a:ext cx="633412" cy="460970"/>
          </a:xfrm>
          <a:prstGeom prst="wedgeRoundRectCallout">
            <a:avLst>
              <a:gd name="adj1" fmla="val 55953"/>
              <a:gd name="adj2" fmla="val 82143"/>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FBCF5A5-4A1A-4A23-8602-F931E6EBF9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749" y="4062541"/>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A60E353D-BF25-4C28-9928-0A132FF2512B}"/>
              </a:ext>
            </a:extLst>
          </p:cNvPr>
          <p:cNvSpPr/>
          <p:nvPr/>
        </p:nvSpPr>
        <p:spPr>
          <a:xfrm>
            <a:off x="2911306" y="3232624"/>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12076B6E-7D97-41C2-90A5-440162897A09}"/>
              </a:ext>
            </a:extLst>
          </p:cNvPr>
          <p:cNvSpPr/>
          <p:nvPr/>
        </p:nvSpPr>
        <p:spPr>
          <a:xfrm>
            <a:off x="2682707" y="3030018"/>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7D79D672-C96E-4B5A-931C-C7E0B9629A62}"/>
              </a:ext>
            </a:extLst>
          </p:cNvPr>
          <p:cNvSpPr/>
          <p:nvPr/>
        </p:nvSpPr>
        <p:spPr>
          <a:xfrm flipV="1">
            <a:off x="2583805" y="3141912"/>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C5EC147-FDA1-4A98-9548-C30625B6069A}"/>
              </a:ext>
            </a:extLst>
          </p:cNvPr>
          <p:cNvSpPr/>
          <p:nvPr/>
        </p:nvSpPr>
        <p:spPr>
          <a:xfrm>
            <a:off x="538190" y="3255083"/>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D4F2CB4E-8B0B-48CE-A210-7933EF543739}"/>
              </a:ext>
            </a:extLst>
          </p:cNvPr>
          <p:cNvSpPr/>
          <p:nvPr/>
        </p:nvSpPr>
        <p:spPr>
          <a:xfrm flipH="1">
            <a:off x="611094" y="3133407"/>
            <a:ext cx="460442" cy="24333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BBCF3990-ADE4-409B-9E54-26CE0754FFA1}"/>
              </a:ext>
            </a:extLst>
          </p:cNvPr>
          <p:cNvSpPr/>
          <p:nvPr/>
        </p:nvSpPr>
        <p:spPr>
          <a:xfrm flipH="1" flipV="1">
            <a:off x="632181" y="3282958"/>
            <a:ext cx="368810" cy="20669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A46545C7-BE64-46CB-A55C-6022755B4335}"/>
              </a:ext>
            </a:extLst>
          </p:cNvPr>
          <p:cNvSpPr txBox="1"/>
          <p:nvPr/>
        </p:nvSpPr>
        <p:spPr>
          <a:xfrm>
            <a:off x="108170" y="5217743"/>
            <a:ext cx="34478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NHIS i</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nterviewer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asks</a:t>
            </a:r>
            <a:r>
              <a:rPr lang="en-US" sz="2800" dirty="0">
                <a:solidFill>
                  <a:prstClr val="black"/>
                </a:solidFill>
                <a:latin typeface="Calibri" panose="020F0502020204030204"/>
              </a:rPr>
              <a:t>:</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lang="en-US" sz="2800" dirty="0">
                <a:solidFill>
                  <a:prstClr val="black"/>
                </a:solidFill>
                <a:latin typeface="Calibri" panose="020F0502020204030204"/>
              </a:rPr>
              <a:t>C</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an scheduler contact you?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E9EEC6F4-09E3-4E9B-B4D4-65E179329448}"/>
              </a:ext>
            </a:extLst>
          </p:cNvPr>
          <p:cNvSpPr/>
          <p:nvPr/>
        </p:nvSpPr>
        <p:spPr>
          <a:xfrm>
            <a:off x="398130" y="905315"/>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1</a:t>
            </a:r>
          </a:p>
        </p:txBody>
      </p:sp>
    </p:spTree>
    <p:extLst>
      <p:ext uri="{BB962C8B-B14F-4D97-AF65-F5344CB8AC3E}">
        <p14:creationId xmlns:p14="http://schemas.microsoft.com/office/powerpoint/2010/main" val="67800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4585BA1-7EAD-405B-9F1B-5C61AFF3F09C}"/>
              </a:ext>
            </a:extLst>
          </p:cNvPr>
          <p:cNvSpPr/>
          <p:nvPr/>
        </p:nvSpPr>
        <p:spPr>
          <a:xfrm>
            <a:off x="3832376" y="2767142"/>
            <a:ext cx="1953698" cy="2332614"/>
          </a:xfrm>
          <a:prstGeom prst="rect">
            <a:avLst/>
          </a:prstGeom>
          <a:solidFill>
            <a:schemeClr val="bg1"/>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Icon&#10;&#10;Description automatically generated">
            <a:extLst>
              <a:ext uri="{FF2B5EF4-FFF2-40B4-BE49-F238E27FC236}">
                <a16:creationId xmlns:a16="http://schemas.microsoft.com/office/drawing/2014/main" id="{B215BBDD-A40E-4019-8BFF-8BDBB8CE7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98913" y="2875700"/>
            <a:ext cx="1866286" cy="2076572"/>
          </a:xfrm>
          <a:prstGeom prst="rect">
            <a:avLst/>
          </a:prstGeom>
        </p:spPr>
      </p:pic>
      <p:sp>
        <p:nvSpPr>
          <p:cNvPr id="28" name="Rectangle 27">
            <a:extLst>
              <a:ext uri="{FF2B5EF4-FFF2-40B4-BE49-F238E27FC236}">
                <a16:creationId xmlns:a16="http://schemas.microsoft.com/office/drawing/2014/main" id="{EE8558E4-1C7E-4E54-9B51-EBF348209FE5}"/>
              </a:ext>
            </a:extLst>
          </p:cNvPr>
          <p:cNvSpPr/>
          <p:nvPr/>
        </p:nvSpPr>
        <p:spPr>
          <a:xfrm>
            <a:off x="108171" y="2779842"/>
            <a:ext cx="1436308"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76FD261E-EF1A-40F0-963C-0D5C299208EA}"/>
              </a:ext>
            </a:extLst>
          </p:cNvPr>
          <p:cNvSpPr/>
          <p:nvPr/>
        </p:nvSpPr>
        <p:spPr>
          <a:xfrm>
            <a:off x="108170" y="1794273"/>
            <a:ext cx="1436309" cy="972869"/>
          </a:xfrm>
          <a:prstGeom prst="triangle">
            <a:avLst/>
          </a:prstGeom>
          <a:solidFill>
            <a:srgbClr val="2F2A21"/>
          </a:solidFill>
          <a:ln>
            <a:solidFill>
              <a:srgbClr val="3D37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400" b="0" i="0" u="none" strike="noStrike" kern="1200" cap="none" spc="0" normalizeH="0" baseline="0" noProof="0" dirty="0">
              <a:ln>
                <a:noFill/>
              </a:ln>
              <a:effectLst/>
              <a:uLnTx/>
              <a:uFillTx/>
              <a:latin typeface="Calibri" panose="020F0502020204030204"/>
              <a:cs typeface="Calibri"/>
            </a:endParaRPr>
          </a:p>
        </p:txBody>
      </p:sp>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33745" y="-346739"/>
            <a:ext cx="10972800" cy="1143000"/>
          </a:xfrm>
        </p:spPr>
        <p:txBody>
          <a:bodyPr>
            <a:normAutofit/>
          </a:bodyPr>
          <a:lstStyle/>
          <a:p>
            <a:pPr algn="ctr"/>
            <a: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t>Study Procedures</a:t>
            </a:r>
            <a:endParaRPr lang="en-US" sz="4000" b="1">
              <a:solidFill>
                <a:schemeClr val="accent6">
                  <a:lumMod val="75000"/>
                </a:schemeClr>
              </a:solidFill>
              <a:latin typeface="+mn-lt"/>
            </a:endParaRPr>
          </a:p>
        </p:txBody>
      </p:sp>
      <p:sp>
        <p:nvSpPr>
          <p:cNvPr id="6" name="Rectangle 5">
            <a:extLst>
              <a:ext uri="{FF2B5EF4-FFF2-40B4-BE49-F238E27FC236}">
                <a16:creationId xmlns:a16="http://schemas.microsoft.com/office/drawing/2014/main" id="{ADAD4626-9E05-48F5-A673-D5AFAF63F500}"/>
              </a:ext>
            </a:extLst>
          </p:cNvPr>
          <p:cNvSpPr/>
          <p:nvPr/>
        </p:nvSpPr>
        <p:spPr>
          <a:xfrm>
            <a:off x="1685257" y="2767142"/>
            <a:ext cx="1578463"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590E6F50-139E-476C-97A0-8E900A1A1103}"/>
              </a:ext>
            </a:extLst>
          </p:cNvPr>
          <p:cNvSpPr/>
          <p:nvPr/>
        </p:nvSpPr>
        <p:spPr>
          <a:xfrm>
            <a:off x="1685257" y="1794544"/>
            <a:ext cx="1578464" cy="964674"/>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0AEE6E-4FBC-40C6-9CE0-AF02D3D6C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901" y="3124908"/>
            <a:ext cx="1143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5EC28B6-8F49-4510-A77A-602EF80AB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637" y="3014516"/>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6">
            <a:extLst>
              <a:ext uri="{FF2B5EF4-FFF2-40B4-BE49-F238E27FC236}">
                <a16:creationId xmlns:a16="http://schemas.microsoft.com/office/drawing/2014/main" id="{FA286F89-2520-4345-9EF4-8858E78D7F51}"/>
              </a:ext>
            </a:extLst>
          </p:cNvPr>
          <p:cNvSpPr/>
          <p:nvPr/>
        </p:nvSpPr>
        <p:spPr>
          <a:xfrm>
            <a:off x="1886637" y="2946513"/>
            <a:ext cx="633412" cy="460970"/>
          </a:xfrm>
          <a:prstGeom prst="wedgeRoundRectCallout">
            <a:avLst>
              <a:gd name="adj1" fmla="val 55953"/>
              <a:gd name="adj2" fmla="val 82143"/>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FBCF5A5-4A1A-4A23-8602-F931E6EBF9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9749" y="4062541"/>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A60E353D-BF25-4C28-9928-0A132FF2512B}"/>
              </a:ext>
            </a:extLst>
          </p:cNvPr>
          <p:cNvSpPr/>
          <p:nvPr/>
        </p:nvSpPr>
        <p:spPr>
          <a:xfrm>
            <a:off x="2911306" y="3232624"/>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12076B6E-7D97-41C2-90A5-440162897A09}"/>
              </a:ext>
            </a:extLst>
          </p:cNvPr>
          <p:cNvSpPr/>
          <p:nvPr/>
        </p:nvSpPr>
        <p:spPr>
          <a:xfrm>
            <a:off x="2682707" y="3030018"/>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7D79D672-C96E-4B5A-931C-C7E0B9629A62}"/>
              </a:ext>
            </a:extLst>
          </p:cNvPr>
          <p:cNvSpPr/>
          <p:nvPr/>
        </p:nvSpPr>
        <p:spPr>
          <a:xfrm flipV="1">
            <a:off x="2583805" y="3141912"/>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C5EC147-FDA1-4A98-9548-C30625B6069A}"/>
              </a:ext>
            </a:extLst>
          </p:cNvPr>
          <p:cNvSpPr/>
          <p:nvPr/>
        </p:nvSpPr>
        <p:spPr>
          <a:xfrm>
            <a:off x="538190" y="3255083"/>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D4F2CB4E-8B0B-48CE-A210-7933EF543739}"/>
              </a:ext>
            </a:extLst>
          </p:cNvPr>
          <p:cNvSpPr/>
          <p:nvPr/>
        </p:nvSpPr>
        <p:spPr>
          <a:xfrm flipH="1">
            <a:off x="611094" y="3133407"/>
            <a:ext cx="460442" cy="24333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BBCF3990-ADE4-409B-9E54-26CE0754FFA1}"/>
              </a:ext>
            </a:extLst>
          </p:cNvPr>
          <p:cNvSpPr/>
          <p:nvPr/>
        </p:nvSpPr>
        <p:spPr>
          <a:xfrm flipH="1" flipV="1">
            <a:off x="632181" y="3282958"/>
            <a:ext cx="368810" cy="20669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1C1F0EB9-E3B1-46A1-9B1E-269F8CBAD43F}"/>
              </a:ext>
            </a:extLst>
          </p:cNvPr>
          <p:cNvSpPr/>
          <p:nvPr/>
        </p:nvSpPr>
        <p:spPr>
          <a:xfrm>
            <a:off x="3832376" y="1781573"/>
            <a:ext cx="1953698" cy="972869"/>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26585DF-9B94-4652-B9B6-44DDA055AA4E}"/>
              </a:ext>
            </a:extLst>
          </p:cNvPr>
          <p:cNvSpPr/>
          <p:nvPr/>
        </p:nvSpPr>
        <p:spPr>
          <a:xfrm>
            <a:off x="5896222" y="2754442"/>
            <a:ext cx="1578463" cy="234531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DA767EA1-041C-4239-8E82-64974F65ADA9}"/>
              </a:ext>
            </a:extLst>
          </p:cNvPr>
          <p:cNvSpPr/>
          <p:nvPr/>
        </p:nvSpPr>
        <p:spPr>
          <a:xfrm>
            <a:off x="5896222" y="1781573"/>
            <a:ext cx="1578464" cy="964674"/>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B006C4B1-DD54-43A1-A3AC-B4E572810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602" y="3043928"/>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a:extLst>
              <a:ext uri="{FF2B5EF4-FFF2-40B4-BE49-F238E27FC236}">
                <a16:creationId xmlns:a16="http://schemas.microsoft.com/office/drawing/2014/main" id="{3DC14AF9-38DC-49B8-A108-C89BBD3A69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0714" y="4091953"/>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44A2BBB4-34EE-4F29-8005-624E9331671C}"/>
              </a:ext>
            </a:extLst>
          </p:cNvPr>
          <p:cNvSpPr/>
          <p:nvPr/>
        </p:nvSpPr>
        <p:spPr>
          <a:xfrm>
            <a:off x="7122271" y="3262036"/>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F6804B90-7FB7-4424-8D8D-75CE16816CA9}"/>
              </a:ext>
            </a:extLst>
          </p:cNvPr>
          <p:cNvSpPr/>
          <p:nvPr/>
        </p:nvSpPr>
        <p:spPr>
          <a:xfrm>
            <a:off x="6893672" y="3059430"/>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Arc 39">
            <a:extLst>
              <a:ext uri="{FF2B5EF4-FFF2-40B4-BE49-F238E27FC236}">
                <a16:creationId xmlns:a16="http://schemas.microsoft.com/office/drawing/2014/main" id="{A451144D-078C-4790-9212-9E8292BEF6C9}"/>
              </a:ext>
            </a:extLst>
          </p:cNvPr>
          <p:cNvSpPr/>
          <p:nvPr/>
        </p:nvSpPr>
        <p:spPr>
          <a:xfrm flipV="1">
            <a:off x="6794770" y="3171324"/>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ounded Rectangular Callout 16">
            <a:extLst>
              <a:ext uri="{FF2B5EF4-FFF2-40B4-BE49-F238E27FC236}">
                <a16:creationId xmlns:a16="http://schemas.microsoft.com/office/drawing/2014/main" id="{B14EE1F2-0D64-4FAB-AA69-9D831B692A5A}"/>
              </a:ext>
            </a:extLst>
          </p:cNvPr>
          <p:cNvSpPr/>
          <p:nvPr/>
        </p:nvSpPr>
        <p:spPr>
          <a:xfrm>
            <a:off x="4883823" y="2826074"/>
            <a:ext cx="701269" cy="695925"/>
          </a:xfrm>
          <a:prstGeom prst="wedgeRoundRectCallout">
            <a:avLst>
              <a:gd name="adj1" fmla="val -57793"/>
              <a:gd name="adj2" fmla="val 62630"/>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985414F7-40F2-40A4-8E04-4D8F7568E1D8}"/>
              </a:ext>
            </a:extLst>
          </p:cNvPr>
          <p:cNvPicPr>
            <a:picLocks noChangeAspect="1"/>
          </p:cNvPicPr>
          <p:nvPr/>
        </p:nvPicPr>
        <p:blipFill>
          <a:blip r:embed="rId7"/>
          <a:stretch>
            <a:fillRect/>
          </a:stretch>
        </p:blipFill>
        <p:spPr>
          <a:xfrm>
            <a:off x="4964361" y="2910435"/>
            <a:ext cx="511471" cy="549928"/>
          </a:xfrm>
          <a:prstGeom prst="rect">
            <a:avLst/>
          </a:prstGeom>
        </p:spPr>
      </p:pic>
      <p:sp>
        <p:nvSpPr>
          <p:cNvPr id="59" name="TextBox 58">
            <a:extLst>
              <a:ext uri="{FF2B5EF4-FFF2-40B4-BE49-F238E27FC236}">
                <a16:creationId xmlns:a16="http://schemas.microsoft.com/office/drawing/2014/main" id="{A46545C7-BE64-46CB-A55C-6022755B4335}"/>
              </a:ext>
            </a:extLst>
          </p:cNvPr>
          <p:cNvSpPr txBox="1"/>
          <p:nvPr/>
        </p:nvSpPr>
        <p:spPr>
          <a:xfrm>
            <a:off x="108170" y="5217743"/>
            <a:ext cx="34478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lumMod val="50000"/>
                  </a:schemeClr>
                </a:solidFill>
                <a:latin typeface="Calibri" panose="020F0502020204030204"/>
              </a:rPr>
              <a:t>NHIS i</a:t>
            </a:r>
            <a:r>
              <a:rPr kumimoji="0" lang="en-US" sz="2800" b="0" i="0" u="none" strike="noStrike" kern="1200" cap="none" spc="0" normalizeH="0" baseline="0" noProof="0" dirty="0" err="1">
                <a:ln>
                  <a:noFill/>
                </a:ln>
                <a:solidFill>
                  <a:schemeClr val="tx2">
                    <a:lumMod val="50000"/>
                  </a:schemeClr>
                </a:solidFill>
                <a:effectLst/>
                <a:uLnTx/>
                <a:uFillTx/>
                <a:latin typeface="Calibri" panose="020F0502020204030204"/>
                <a:ea typeface="+mn-ea"/>
                <a:cs typeface="+mn-cs"/>
              </a:rPr>
              <a:t>nterviewer</a:t>
            </a:r>
            <a:r>
              <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 asks</a:t>
            </a:r>
            <a:r>
              <a:rPr lang="en-US" sz="2800" dirty="0">
                <a:solidFill>
                  <a:schemeClr val="tx2">
                    <a:lumMod val="50000"/>
                  </a:schemeClr>
                </a:solidFill>
                <a:latin typeface="Calibri" panose="020F0502020204030204"/>
              </a:rPr>
              <a:t>:</a:t>
            </a:r>
            <a:r>
              <a:rPr kumimoji="0" lang="en-US" sz="2800" b="0" i="0" u="none" strike="noStrike" kern="1200" cap="none" spc="0" normalizeH="0" noProof="0" dirty="0">
                <a:ln>
                  <a:noFill/>
                </a:ln>
                <a:solidFill>
                  <a:schemeClr val="tx2">
                    <a:lumMod val="50000"/>
                  </a:schemeClr>
                </a:solidFill>
                <a:effectLst/>
                <a:uLnTx/>
                <a:uFillTx/>
                <a:latin typeface="Calibri" panose="020F0502020204030204"/>
                <a:ea typeface="+mn-ea"/>
                <a:cs typeface="+mn-cs"/>
              </a:rPr>
              <a:t> </a:t>
            </a:r>
            <a:r>
              <a:rPr lang="en-US" sz="2800" dirty="0">
                <a:solidFill>
                  <a:schemeClr val="tx2">
                    <a:lumMod val="50000"/>
                  </a:schemeClr>
                </a:solidFill>
                <a:latin typeface="Calibri" panose="020F0502020204030204"/>
              </a:rPr>
              <a:t>C</a:t>
            </a:r>
            <a:r>
              <a:rPr kumimoji="0" lang="en-US" sz="2800" b="0" i="0" u="none" strike="noStrike" kern="1200" cap="none" spc="0" normalizeH="0" noProof="0" dirty="0">
                <a:ln>
                  <a:noFill/>
                </a:ln>
                <a:solidFill>
                  <a:schemeClr val="tx2">
                    <a:lumMod val="50000"/>
                  </a:schemeClr>
                </a:solidFill>
                <a:effectLst/>
                <a:uLnTx/>
                <a:uFillTx/>
                <a:latin typeface="Calibri" panose="020F0502020204030204"/>
                <a:ea typeface="+mn-ea"/>
                <a:cs typeface="+mn-cs"/>
              </a:rPr>
              <a:t>an scheduler contact you?</a:t>
            </a:r>
            <a:endPar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CF36AD78-4CA5-4469-AF51-BCB4C430BC6A}"/>
              </a:ext>
            </a:extLst>
          </p:cNvPr>
          <p:cNvSpPr txBox="1"/>
          <p:nvPr/>
        </p:nvSpPr>
        <p:spPr>
          <a:xfrm>
            <a:off x="3844049" y="5165450"/>
            <a:ext cx="363063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Scheduler/</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specialists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attempt </a:t>
            </a:r>
            <a:r>
              <a:rPr lang="en-US" sz="2800" dirty="0">
                <a:solidFill>
                  <a:prstClr val="black"/>
                </a:solidFill>
                <a:latin typeface="Calibri" panose="020F0502020204030204"/>
              </a:rPr>
              <a:t>contact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schedule appointment</a:t>
            </a:r>
          </a:p>
        </p:txBody>
      </p:sp>
      <p:sp>
        <p:nvSpPr>
          <p:cNvPr id="62" name="Oval 61">
            <a:extLst>
              <a:ext uri="{FF2B5EF4-FFF2-40B4-BE49-F238E27FC236}">
                <a16:creationId xmlns:a16="http://schemas.microsoft.com/office/drawing/2014/main" id="{E9EEC6F4-09E3-4E9B-B4D4-65E179329448}"/>
              </a:ext>
            </a:extLst>
          </p:cNvPr>
          <p:cNvSpPr/>
          <p:nvPr/>
        </p:nvSpPr>
        <p:spPr>
          <a:xfrm>
            <a:off x="398130" y="905315"/>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1</a:t>
            </a:r>
          </a:p>
        </p:txBody>
      </p:sp>
      <p:sp>
        <p:nvSpPr>
          <p:cNvPr id="63" name="Oval 62">
            <a:extLst>
              <a:ext uri="{FF2B5EF4-FFF2-40B4-BE49-F238E27FC236}">
                <a16:creationId xmlns:a16="http://schemas.microsoft.com/office/drawing/2014/main" id="{FC95DE29-5F71-4636-9ED6-895B91CF2A7E}"/>
              </a:ext>
            </a:extLst>
          </p:cNvPr>
          <p:cNvSpPr/>
          <p:nvPr/>
        </p:nvSpPr>
        <p:spPr>
          <a:xfrm>
            <a:off x="4401350" y="910881"/>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2</a:t>
            </a:r>
          </a:p>
        </p:txBody>
      </p:sp>
    </p:spTree>
    <p:extLst>
      <p:ext uri="{BB962C8B-B14F-4D97-AF65-F5344CB8AC3E}">
        <p14:creationId xmlns:p14="http://schemas.microsoft.com/office/powerpoint/2010/main" val="11388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4585BA1-7EAD-405B-9F1B-5C61AFF3F09C}"/>
              </a:ext>
            </a:extLst>
          </p:cNvPr>
          <p:cNvSpPr/>
          <p:nvPr/>
        </p:nvSpPr>
        <p:spPr>
          <a:xfrm>
            <a:off x="3832376" y="2767142"/>
            <a:ext cx="1953698" cy="2332614"/>
          </a:xfrm>
          <a:prstGeom prst="rect">
            <a:avLst/>
          </a:prstGeom>
          <a:solidFill>
            <a:schemeClr val="bg1"/>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Icon&#10;&#10;Description automatically generated">
            <a:extLst>
              <a:ext uri="{FF2B5EF4-FFF2-40B4-BE49-F238E27FC236}">
                <a16:creationId xmlns:a16="http://schemas.microsoft.com/office/drawing/2014/main" id="{B215BBDD-A40E-4019-8BFF-8BDBB8CE7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98913" y="2875700"/>
            <a:ext cx="1866286" cy="2076572"/>
          </a:xfrm>
          <a:prstGeom prst="rect">
            <a:avLst/>
          </a:prstGeom>
        </p:spPr>
      </p:pic>
      <p:sp>
        <p:nvSpPr>
          <p:cNvPr id="28" name="Rectangle 27">
            <a:extLst>
              <a:ext uri="{FF2B5EF4-FFF2-40B4-BE49-F238E27FC236}">
                <a16:creationId xmlns:a16="http://schemas.microsoft.com/office/drawing/2014/main" id="{EE8558E4-1C7E-4E54-9B51-EBF348209FE5}"/>
              </a:ext>
            </a:extLst>
          </p:cNvPr>
          <p:cNvSpPr/>
          <p:nvPr/>
        </p:nvSpPr>
        <p:spPr>
          <a:xfrm>
            <a:off x="108171" y="2779842"/>
            <a:ext cx="1436308"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76FD261E-EF1A-40F0-963C-0D5C299208EA}"/>
              </a:ext>
            </a:extLst>
          </p:cNvPr>
          <p:cNvSpPr/>
          <p:nvPr/>
        </p:nvSpPr>
        <p:spPr>
          <a:xfrm>
            <a:off x="108170" y="1794273"/>
            <a:ext cx="1436309" cy="972869"/>
          </a:xfrm>
          <a:prstGeom prst="triangle">
            <a:avLst/>
          </a:prstGeom>
          <a:solidFill>
            <a:srgbClr val="2F2A21"/>
          </a:solidFill>
          <a:ln>
            <a:solidFill>
              <a:srgbClr val="3D37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400" b="0" i="0" u="none" strike="noStrike" kern="1200" cap="none" spc="0" normalizeH="0" baseline="0" noProof="0" dirty="0">
              <a:ln>
                <a:noFill/>
              </a:ln>
              <a:effectLst/>
              <a:uLnTx/>
              <a:uFillTx/>
              <a:latin typeface="Calibri" panose="020F0502020204030204"/>
              <a:cs typeface="Calibri"/>
            </a:endParaRPr>
          </a:p>
        </p:txBody>
      </p:sp>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33745" y="-346739"/>
            <a:ext cx="10972800" cy="1143000"/>
          </a:xfrm>
        </p:spPr>
        <p:txBody>
          <a:bodyPr>
            <a:normAutofit/>
          </a:bodyPr>
          <a:lstStyle/>
          <a:p>
            <a:pPr algn="ctr"/>
            <a: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t>Study Procedures</a:t>
            </a:r>
            <a:endParaRPr lang="en-US" sz="4000" b="1">
              <a:solidFill>
                <a:schemeClr val="accent6">
                  <a:lumMod val="75000"/>
                </a:schemeClr>
              </a:solidFill>
              <a:latin typeface="+mn-lt"/>
            </a:endParaRPr>
          </a:p>
        </p:txBody>
      </p:sp>
      <p:sp>
        <p:nvSpPr>
          <p:cNvPr id="6" name="Rectangle 5">
            <a:extLst>
              <a:ext uri="{FF2B5EF4-FFF2-40B4-BE49-F238E27FC236}">
                <a16:creationId xmlns:a16="http://schemas.microsoft.com/office/drawing/2014/main" id="{ADAD4626-9E05-48F5-A673-D5AFAF63F500}"/>
              </a:ext>
            </a:extLst>
          </p:cNvPr>
          <p:cNvSpPr/>
          <p:nvPr/>
        </p:nvSpPr>
        <p:spPr>
          <a:xfrm>
            <a:off x="1685257" y="2767142"/>
            <a:ext cx="1578463"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590E6F50-139E-476C-97A0-8E900A1A1103}"/>
              </a:ext>
            </a:extLst>
          </p:cNvPr>
          <p:cNvSpPr/>
          <p:nvPr/>
        </p:nvSpPr>
        <p:spPr>
          <a:xfrm>
            <a:off x="1685257" y="1794544"/>
            <a:ext cx="1578464" cy="964674"/>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0AEE6E-4FBC-40C6-9CE0-AF02D3D6C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901" y="3124908"/>
            <a:ext cx="1143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5EC28B6-8F49-4510-A77A-602EF80AB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637" y="3014516"/>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6">
            <a:extLst>
              <a:ext uri="{FF2B5EF4-FFF2-40B4-BE49-F238E27FC236}">
                <a16:creationId xmlns:a16="http://schemas.microsoft.com/office/drawing/2014/main" id="{FA286F89-2520-4345-9EF4-8858E78D7F51}"/>
              </a:ext>
            </a:extLst>
          </p:cNvPr>
          <p:cNvSpPr/>
          <p:nvPr/>
        </p:nvSpPr>
        <p:spPr>
          <a:xfrm>
            <a:off x="1886637" y="2946513"/>
            <a:ext cx="633412" cy="460970"/>
          </a:xfrm>
          <a:prstGeom prst="wedgeRoundRectCallout">
            <a:avLst>
              <a:gd name="adj1" fmla="val 55953"/>
              <a:gd name="adj2" fmla="val 82143"/>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FBCF5A5-4A1A-4A23-8602-F931E6EBF9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9749" y="4062541"/>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A60E353D-BF25-4C28-9928-0A132FF2512B}"/>
              </a:ext>
            </a:extLst>
          </p:cNvPr>
          <p:cNvSpPr/>
          <p:nvPr/>
        </p:nvSpPr>
        <p:spPr>
          <a:xfrm>
            <a:off x="2911306" y="3232624"/>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12076B6E-7D97-41C2-90A5-440162897A09}"/>
              </a:ext>
            </a:extLst>
          </p:cNvPr>
          <p:cNvSpPr/>
          <p:nvPr/>
        </p:nvSpPr>
        <p:spPr>
          <a:xfrm>
            <a:off x="2682707" y="3030018"/>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7D79D672-C96E-4B5A-931C-C7E0B9629A62}"/>
              </a:ext>
            </a:extLst>
          </p:cNvPr>
          <p:cNvSpPr/>
          <p:nvPr/>
        </p:nvSpPr>
        <p:spPr>
          <a:xfrm flipV="1">
            <a:off x="2583805" y="3141912"/>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C5EC147-FDA1-4A98-9548-C30625B6069A}"/>
              </a:ext>
            </a:extLst>
          </p:cNvPr>
          <p:cNvSpPr/>
          <p:nvPr/>
        </p:nvSpPr>
        <p:spPr>
          <a:xfrm>
            <a:off x="538190" y="3255083"/>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D4F2CB4E-8B0B-48CE-A210-7933EF543739}"/>
              </a:ext>
            </a:extLst>
          </p:cNvPr>
          <p:cNvSpPr/>
          <p:nvPr/>
        </p:nvSpPr>
        <p:spPr>
          <a:xfrm flipH="1">
            <a:off x="611094" y="3133407"/>
            <a:ext cx="460442" cy="24333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BBCF3990-ADE4-409B-9E54-26CE0754FFA1}"/>
              </a:ext>
            </a:extLst>
          </p:cNvPr>
          <p:cNvSpPr/>
          <p:nvPr/>
        </p:nvSpPr>
        <p:spPr>
          <a:xfrm flipH="1" flipV="1">
            <a:off x="632181" y="3282958"/>
            <a:ext cx="368810" cy="20669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1C1F0EB9-E3B1-46A1-9B1E-269F8CBAD43F}"/>
              </a:ext>
            </a:extLst>
          </p:cNvPr>
          <p:cNvSpPr/>
          <p:nvPr/>
        </p:nvSpPr>
        <p:spPr>
          <a:xfrm>
            <a:off x="3832376" y="1781573"/>
            <a:ext cx="1953698" cy="972869"/>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26585DF-9B94-4652-B9B6-44DDA055AA4E}"/>
              </a:ext>
            </a:extLst>
          </p:cNvPr>
          <p:cNvSpPr/>
          <p:nvPr/>
        </p:nvSpPr>
        <p:spPr>
          <a:xfrm>
            <a:off x="5896222" y="2754442"/>
            <a:ext cx="1578463" cy="234531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DA767EA1-041C-4239-8E82-64974F65ADA9}"/>
              </a:ext>
            </a:extLst>
          </p:cNvPr>
          <p:cNvSpPr/>
          <p:nvPr/>
        </p:nvSpPr>
        <p:spPr>
          <a:xfrm>
            <a:off x="5896222" y="1781573"/>
            <a:ext cx="1578464" cy="964674"/>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B006C4B1-DD54-43A1-A3AC-B4E572810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602" y="3043928"/>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a:extLst>
              <a:ext uri="{FF2B5EF4-FFF2-40B4-BE49-F238E27FC236}">
                <a16:creationId xmlns:a16="http://schemas.microsoft.com/office/drawing/2014/main" id="{3DC14AF9-38DC-49B8-A108-C89BBD3A69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0714" y="4091953"/>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44A2BBB4-34EE-4F29-8005-624E9331671C}"/>
              </a:ext>
            </a:extLst>
          </p:cNvPr>
          <p:cNvSpPr/>
          <p:nvPr/>
        </p:nvSpPr>
        <p:spPr>
          <a:xfrm>
            <a:off x="7122271" y="3262036"/>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F6804B90-7FB7-4424-8D8D-75CE16816CA9}"/>
              </a:ext>
            </a:extLst>
          </p:cNvPr>
          <p:cNvSpPr/>
          <p:nvPr/>
        </p:nvSpPr>
        <p:spPr>
          <a:xfrm>
            <a:off x="6893672" y="3059430"/>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Arc 39">
            <a:extLst>
              <a:ext uri="{FF2B5EF4-FFF2-40B4-BE49-F238E27FC236}">
                <a16:creationId xmlns:a16="http://schemas.microsoft.com/office/drawing/2014/main" id="{A451144D-078C-4790-9212-9E8292BEF6C9}"/>
              </a:ext>
            </a:extLst>
          </p:cNvPr>
          <p:cNvSpPr/>
          <p:nvPr/>
        </p:nvSpPr>
        <p:spPr>
          <a:xfrm flipV="1">
            <a:off x="6794770" y="3171324"/>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ounded Rectangular Callout 16">
            <a:extLst>
              <a:ext uri="{FF2B5EF4-FFF2-40B4-BE49-F238E27FC236}">
                <a16:creationId xmlns:a16="http://schemas.microsoft.com/office/drawing/2014/main" id="{B14EE1F2-0D64-4FAB-AA69-9D831B692A5A}"/>
              </a:ext>
            </a:extLst>
          </p:cNvPr>
          <p:cNvSpPr/>
          <p:nvPr/>
        </p:nvSpPr>
        <p:spPr>
          <a:xfrm>
            <a:off x="4883823" y="2826074"/>
            <a:ext cx="701269" cy="695925"/>
          </a:xfrm>
          <a:prstGeom prst="wedgeRoundRectCallout">
            <a:avLst>
              <a:gd name="adj1" fmla="val -57793"/>
              <a:gd name="adj2" fmla="val 62630"/>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985414F7-40F2-40A4-8E04-4D8F7568E1D8}"/>
              </a:ext>
            </a:extLst>
          </p:cNvPr>
          <p:cNvPicPr>
            <a:picLocks noChangeAspect="1"/>
          </p:cNvPicPr>
          <p:nvPr/>
        </p:nvPicPr>
        <p:blipFill>
          <a:blip r:embed="rId7"/>
          <a:stretch>
            <a:fillRect/>
          </a:stretch>
        </p:blipFill>
        <p:spPr>
          <a:xfrm>
            <a:off x="4964361" y="2910435"/>
            <a:ext cx="511471" cy="549928"/>
          </a:xfrm>
          <a:prstGeom prst="rect">
            <a:avLst/>
          </a:prstGeom>
        </p:spPr>
      </p:pic>
      <p:sp>
        <p:nvSpPr>
          <p:cNvPr id="51" name="Rectangle 50">
            <a:extLst>
              <a:ext uri="{FF2B5EF4-FFF2-40B4-BE49-F238E27FC236}">
                <a16:creationId xmlns:a16="http://schemas.microsoft.com/office/drawing/2014/main" id="{F81D3971-B77B-44DF-8A2A-28EDA9C8BAB3}"/>
              </a:ext>
            </a:extLst>
          </p:cNvPr>
          <p:cNvSpPr/>
          <p:nvPr/>
        </p:nvSpPr>
        <p:spPr>
          <a:xfrm>
            <a:off x="8147857" y="2821712"/>
            <a:ext cx="2370711" cy="2278044"/>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1A5F6DB6-4850-42CF-BB48-376B1D4B6699}"/>
              </a:ext>
            </a:extLst>
          </p:cNvPr>
          <p:cNvSpPr/>
          <p:nvPr/>
        </p:nvSpPr>
        <p:spPr>
          <a:xfrm>
            <a:off x="8147857" y="1836144"/>
            <a:ext cx="2370712" cy="972869"/>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3" name="Picture 52">
            <a:extLst>
              <a:ext uri="{FF2B5EF4-FFF2-40B4-BE49-F238E27FC236}">
                <a16:creationId xmlns:a16="http://schemas.microsoft.com/office/drawing/2014/main" id="{DD00EF2F-CB5C-4904-8132-5B34F5F8F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1485" y="3069086"/>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a:extLst>
              <a:ext uri="{FF2B5EF4-FFF2-40B4-BE49-F238E27FC236}">
                <a16:creationId xmlns:a16="http://schemas.microsoft.com/office/drawing/2014/main" id="{835484C4-AD82-45AB-9977-D0D9D8D22D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4597" y="4117111"/>
            <a:ext cx="565052" cy="3873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5BC2E022-A14F-4049-8FB6-D4EA5C1FC29F}"/>
              </a:ext>
            </a:extLst>
          </p:cNvPr>
          <p:cNvPicPr>
            <a:picLocks noChangeAspect="1"/>
          </p:cNvPicPr>
          <p:nvPr/>
        </p:nvPicPr>
        <p:blipFill>
          <a:blip r:embed="rId8"/>
          <a:stretch>
            <a:fillRect/>
          </a:stretch>
        </p:blipFill>
        <p:spPr>
          <a:xfrm>
            <a:off x="8288065" y="2847314"/>
            <a:ext cx="811206" cy="2226840"/>
          </a:xfrm>
          <a:prstGeom prst="rect">
            <a:avLst/>
          </a:prstGeom>
        </p:spPr>
      </p:pic>
      <p:sp>
        <p:nvSpPr>
          <p:cNvPr id="59" name="TextBox 58">
            <a:extLst>
              <a:ext uri="{FF2B5EF4-FFF2-40B4-BE49-F238E27FC236}">
                <a16:creationId xmlns:a16="http://schemas.microsoft.com/office/drawing/2014/main" id="{A46545C7-BE64-46CB-A55C-6022755B4335}"/>
              </a:ext>
            </a:extLst>
          </p:cNvPr>
          <p:cNvSpPr txBox="1"/>
          <p:nvPr/>
        </p:nvSpPr>
        <p:spPr>
          <a:xfrm>
            <a:off x="108170" y="5217743"/>
            <a:ext cx="34478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lumMod val="50000"/>
                  </a:schemeClr>
                </a:solidFill>
                <a:latin typeface="Calibri" panose="020F0502020204030204"/>
              </a:rPr>
              <a:t>NHIS i</a:t>
            </a:r>
            <a:r>
              <a:rPr kumimoji="0" lang="en-US" sz="2800" b="0" i="0" u="none" strike="noStrike" kern="1200" cap="none" spc="0" normalizeH="0" baseline="0" noProof="0" dirty="0" err="1">
                <a:ln>
                  <a:noFill/>
                </a:ln>
                <a:solidFill>
                  <a:schemeClr val="tx2">
                    <a:lumMod val="50000"/>
                  </a:schemeClr>
                </a:solidFill>
                <a:effectLst/>
                <a:uLnTx/>
                <a:uFillTx/>
                <a:latin typeface="Calibri" panose="020F0502020204030204"/>
                <a:ea typeface="+mn-ea"/>
                <a:cs typeface="+mn-cs"/>
              </a:rPr>
              <a:t>nterviewer</a:t>
            </a:r>
            <a:r>
              <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 asks</a:t>
            </a:r>
            <a:r>
              <a:rPr lang="en-US" sz="2800" dirty="0">
                <a:solidFill>
                  <a:schemeClr val="tx2">
                    <a:lumMod val="50000"/>
                  </a:schemeClr>
                </a:solidFill>
                <a:latin typeface="Calibri" panose="020F0502020204030204"/>
              </a:rPr>
              <a:t>:</a:t>
            </a:r>
            <a:r>
              <a:rPr kumimoji="0" lang="en-US" sz="2800" b="0" i="0" u="none" strike="noStrike" kern="1200" cap="none" spc="0" normalizeH="0" noProof="0" dirty="0">
                <a:ln>
                  <a:noFill/>
                </a:ln>
                <a:solidFill>
                  <a:schemeClr val="tx2">
                    <a:lumMod val="50000"/>
                  </a:schemeClr>
                </a:solidFill>
                <a:effectLst/>
                <a:uLnTx/>
                <a:uFillTx/>
                <a:latin typeface="Calibri" panose="020F0502020204030204"/>
                <a:ea typeface="+mn-ea"/>
                <a:cs typeface="+mn-cs"/>
              </a:rPr>
              <a:t> </a:t>
            </a:r>
            <a:r>
              <a:rPr lang="en-US" sz="2800" dirty="0">
                <a:solidFill>
                  <a:schemeClr val="tx2">
                    <a:lumMod val="50000"/>
                  </a:schemeClr>
                </a:solidFill>
                <a:latin typeface="Calibri" panose="020F0502020204030204"/>
              </a:rPr>
              <a:t>C</a:t>
            </a:r>
            <a:r>
              <a:rPr kumimoji="0" lang="en-US" sz="2800" b="0" i="0" u="none" strike="noStrike" kern="1200" cap="none" spc="0" normalizeH="0" noProof="0" dirty="0">
                <a:ln>
                  <a:noFill/>
                </a:ln>
                <a:solidFill>
                  <a:schemeClr val="tx2">
                    <a:lumMod val="50000"/>
                  </a:schemeClr>
                </a:solidFill>
                <a:effectLst/>
                <a:uLnTx/>
                <a:uFillTx/>
                <a:latin typeface="Calibri" panose="020F0502020204030204"/>
                <a:ea typeface="+mn-ea"/>
                <a:cs typeface="+mn-cs"/>
              </a:rPr>
              <a:t>an scheduler contact you?</a:t>
            </a:r>
            <a:endPar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CF36AD78-4CA5-4469-AF51-BCB4C430BC6A}"/>
              </a:ext>
            </a:extLst>
          </p:cNvPr>
          <p:cNvSpPr txBox="1"/>
          <p:nvPr/>
        </p:nvSpPr>
        <p:spPr>
          <a:xfrm>
            <a:off x="3844049" y="5165450"/>
            <a:ext cx="363063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Scheduler/</a:t>
            </a:r>
            <a:r>
              <a:rPr kumimoji="0" lang="en-US" sz="2800" b="0" i="0" u="none" strike="noStrike" kern="1200" cap="none" spc="0" normalizeH="0" noProof="0" dirty="0">
                <a:ln>
                  <a:noFill/>
                </a:ln>
                <a:solidFill>
                  <a:schemeClr val="tx2">
                    <a:lumMod val="50000"/>
                  </a:schemeClr>
                </a:solidFill>
                <a:effectLst/>
                <a:uLnTx/>
                <a:uFillTx/>
                <a:latin typeface="Calibri" panose="020F0502020204030204"/>
                <a:ea typeface="+mn-ea"/>
                <a:cs typeface="+mn-cs"/>
              </a:rPr>
              <a:t>specialists </a:t>
            </a:r>
            <a:r>
              <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attempt </a:t>
            </a:r>
            <a:r>
              <a:rPr lang="en-US" sz="2800" dirty="0">
                <a:solidFill>
                  <a:schemeClr val="tx2">
                    <a:lumMod val="50000"/>
                  </a:schemeClr>
                </a:solidFill>
                <a:latin typeface="Calibri" panose="020F0502020204030204"/>
              </a:rPr>
              <a:t>contact </a:t>
            </a:r>
            <a:r>
              <a:rPr kumimoji="0" lang="en-US" sz="28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to schedule appointment</a:t>
            </a:r>
          </a:p>
        </p:txBody>
      </p:sp>
      <p:sp>
        <p:nvSpPr>
          <p:cNvPr id="61" name="TextBox 60">
            <a:extLst>
              <a:ext uri="{FF2B5EF4-FFF2-40B4-BE49-F238E27FC236}">
                <a16:creationId xmlns:a16="http://schemas.microsoft.com/office/drawing/2014/main" id="{1087045D-9ED8-40C5-8D7A-C96C3FC2B6B1}"/>
              </a:ext>
            </a:extLst>
          </p:cNvPr>
          <p:cNvSpPr txBox="1"/>
          <p:nvPr/>
        </p:nvSpPr>
        <p:spPr>
          <a:xfrm>
            <a:off x="8055013" y="5196296"/>
            <a:ext cx="31242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P</a:t>
            </a:r>
            <a:r>
              <a:rPr kumimoji="0" lang="en-US" sz="2800" b="0" i="0" u="none" strike="noStrike" kern="1200" cap="none" spc="0" normalizeH="0" baseline="0" noProof="0" dirty="0" err="1">
                <a:ln>
                  <a:noFill/>
                </a:ln>
                <a:solidFill>
                  <a:prstClr val="black"/>
                </a:solidFill>
                <a:effectLst/>
                <a:uLnTx/>
                <a:uFillTx/>
                <a:latin typeface="Calibri" panose="020F0502020204030204"/>
              </a:rPr>
              <a:t>hlebotomist</a:t>
            </a:r>
            <a:r>
              <a:rPr kumimoji="0" lang="en-US" sz="2800" b="0" i="0" u="none" strike="noStrike" kern="1200" cap="none" spc="0" normalizeH="0" baseline="0" noProof="0" dirty="0">
                <a:ln>
                  <a:noFill/>
                </a:ln>
                <a:solidFill>
                  <a:prstClr val="black"/>
                </a:solidFill>
                <a:effectLst/>
                <a:uLnTx/>
                <a:uFillTx/>
                <a:latin typeface="Calibri" panose="020F0502020204030204"/>
              </a:rPr>
              <a:t> visits home</a:t>
            </a:r>
            <a:r>
              <a:rPr lang="en-US" sz="2800" dirty="0">
                <a:solidFill>
                  <a:prstClr val="black"/>
                </a:solidFill>
                <a:latin typeface="Calibri" panose="020F0502020204030204"/>
              </a:rPr>
              <a:t> &amp; </a:t>
            </a:r>
            <a:r>
              <a:rPr kumimoji="0" lang="en-US" sz="2800" b="0" i="0" u="none" strike="noStrike" kern="1200" cap="none" spc="0" normalizeH="0" baseline="0" noProof="0" dirty="0">
                <a:ln>
                  <a:noFill/>
                </a:ln>
                <a:solidFill>
                  <a:prstClr val="black"/>
                </a:solidFill>
                <a:effectLst/>
                <a:uLnTx/>
                <a:uFillTx/>
                <a:latin typeface="Calibri" panose="020F0502020204030204"/>
              </a:rPr>
              <a:t>completes home</a:t>
            </a:r>
            <a:r>
              <a:rPr kumimoji="0" lang="en-US" sz="2800" b="0" i="0" u="none" strike="noStrike" kern="1200" cap="none" spc="0" normalizeH="0" noProof="0" dirty="0">
                <a:ln>
                  <a:noFill/>
                </a:ln>
                <a:solidFill>
                  <a:prstClr val="black"/>
                </a:solidFill>
                <a:effectLst/>
                <a:uLnTx/>
                <a:uFillTx/>
                <a:latin typeface="Calibri" panose="020F0502020204030204"/>
              </a:rPr>
              <a:t> health visit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62" name="Oval 61">
            <a:extLst>
              <a:ext uri="{FF2B5EF4-FFF2-40B4-BE49-F238E27FC236}">
                <a16:creationId xmlns:a16="http://schemas.microsoft.com/office/drawing/2014/main" id="{E9EEC6F4-09E3-4E9B-B4D4-65E179329448}"/>
              </a:ext>
            </a:extLst>
          </p:cNvPr>
          <p:cNvSpPr/>
          <p:nvPr/>
        </p:nvSpPr>
        <p:spPr>
          <a:xfrm>
            <a:off x="398130" y="905315"/>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1</a:t>
            </a:r>
          </a:p>
        </p:txBody>
      </p:sp>
      <p:sp>
        <p:nvSpPr>
          <p:cNvPr id="63" name="Oval 62">
            <a:extLst>
              <a:ext uri="{FF2B5EF4-FFF2-40B4-BE49-F238E27FC236}">
                <a16:creationId xmlns:a16="http://schemas.microsoft.com/office/drawing/2014/main" id="{FC95DE29-5F71-4636-9ED6-895B91CF2A7E}"/>
              </a:ext>
            </a:extLst>
          </p:cNvPr>
          <p:cNvSpPr/>
          <p:nvPr/>
        </p:nvSpPr>
        <p:spPr>
          <a:xfrm>
            <a:off x="4401350" y="910881"/>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2</a:t>
            </a:r>
          </a:p>
        </p:txBody>
      </p:sp>
      <p:sp>
        <p:nvSpPr>
          <p:cNvPr id="64" name="Oval 63">
            <a:extLst>
              <a:ext uri="{FF2B5EF4-FFF2-40B4-BE49-F238E27FC236}">
                <a16:creationId xmlns:a16="http://schemas.microsoft.com/office/drawing/2014/main" id="{8CDE406A-51EE-48F8-8202-3BE41835161E}"/>
              </a:ext>
            </a:extLst>
          </p:cNvPr>
          <p:cNvSpPr/>
          <p:nvPr/>
        </p:nvSpPr>
        <p:spPr>
          <a:xfrm>
            <a:off x="7911063" y="912376"/>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3</a:t>
            </a:r>
          </a:p>
        </p:txBody>
      </p:sp>
      <p:sp>
        <p:nvSpPr>
          <p:cNvPr id="9" name="Freeform: Shape 8">
            <a:extLst>
              <a:ext uri="{FF2B5EF4-FFF2-40B4-BE49-F238E27FC236}">
                <a16:creationId xmlns:a16="http://schemas.microsoft.com/office/drawing/2014/main" id="{46E20D14-5614-4742-878A-A60A83B4D7A2}"/>
              </a:ext>
            </a:extLst>
          </p:cNvPr>
          <p:cNvSpPr/>
          <p:nvPr/>
        </p:nvSpPr>
        <p:spPr>
          <a:xfrm>
            <a:off x="9821461" y="3387003"/>
            <a:ext cx="394956" cy="330868"/>
          </a:xfrm>
          <a:custGeom>
            <a:avLst/>
            <a:gdLst>
              <a:gd name="connsiteX0" fmla="*/ 39739 w 402300"/>
              <a:gd name="connsiteY0" fmla="*/ 0 h 306805"/>
              <a:gd name="connsiteX1" fmla="*/ 39739 w 402300"/>
              <a:gd name="connsiteY1" fmla="*/ 0 h 306805"/>
              <a:gd name="connsiteX2" fmla="*/ 244276 w 402300"/>
              <a:gd name="connsiteY2" fmla="*/ 6016 h 306805"/>
              <a:gd name="connsiteX3" fmla="*/ 262323 w 402300"/>
              <a:gd name="connsiteY3" fmla="*/ 12031 h 306805"/>
              <a:gd name="connsiteX4" fmla="*/ 298418 w 402300"/>
              <a:gd name="connsiteY4" fmla="*/ 18047 h 306805"/>
              <a:gd name="connsiteX5" fmla="*/ 334513 w 402300"/>
              <a:gd name="connsiteY5" fmla="*/ 48126 h 306805"/>
              <a:gd name="connsiteX6" fmla="*/ 376623 w 402300"/>
              <a:gd name="connsiteY6" fmla="*/ 54142 h 306805"/>
              <a:gd name="connsiteX7" fmla="*/ 388655 w 402300"/>
              <a:gd name="connsiteY7" fmla="*/ 150395 h 306805"/>
              <a:gd name="connsiteX8" fmla="*/ 364592 w 402300"/>
              <a:gd name="connsiteY8" fmla="*/ 186489 h 306805"/>
              <a:gd name="connsiteX9" fmla="*/ 334513 w 402300"/>
              <a:gd name="connsiteY9" fmla="*/ 222584 h 306805"/>
              <a:gd name="connsiteX10" fmla="*/ 322481 w 402300"/>
              <a:gd name="connsiteY10" fmla="*/ 240631 h 306805"/>
              <a:gd name="connsiteX11" fmla="*/ 304434 w 402300"/>
              <a:gd name="connsiteY11" fmla="*/ 258679 h 306805"/>
              <a:gd name="connsiteX12" fmla="*/ 292402 w 402300"/>
              <a:gd name="connsiteY12" fmla="*/ 276726 h 306805"/>
              <a:gd name="connsiteX13" fmla="*/ 238260 w 402300"/>
              <a:gd name="connsiteY13" fmla="*/ 306805 h 306805"/>
              <a:gd name="connsiteX14" fmla="*/ 172086 w 402300"/>
              <a:gd name="connsiteY14" fmla="*/ 300789 h 306805"/>
              <a:gd name="connsiteX15" fmla="*/ 135992 w 402300"/>
              <a:gd name="connsiteY15" fmla="*/ 276726 h 306805"/>
              <a:gd name="connsiteX16" fmla="*/ 111928 w 402300"/>
              <a:gd name="connsiteY16" fmla="*/ 240631 h 306805"/>
              <a:gd name="connsiteX17" fmla="*/ 81849 w 402300"/>
              <a:gd name="connsiteY17" fmla="*/ 204537 h 306805"/>
              <a:gd name="connsiteX18" fmla="*/ 45755 w 402300"/>
              <a:gd name="connsiteY18" fmla="*/ 192505 h 306805"/>
              <a:gd name="connsiteX19" fmla="*/ 9660 w 402300"/>
              <a:gd name="connsiteY19" fmla="*/ 168442 h 306805"/>
              <a:gd name="connsiteX20" fmla="*/ 9660 w 402300"/>
              <a:gd name="connsiteY20" fmla="*/ 78205 h 306805"/>
              <a:gd name="connsiteX21" fmla="*/ 27707 w 402300"/>
              <a:gd name="connsiteY21" fmla="*/ 54142 h 306805"/>
              <a:gd name="connsiteX22" fmla="*/ 39739 w 402300"/>
              <a:gd name="connsiteY22" fmla="*/ 0 h 30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00" h="306805">
                <a:moveTo>
                  <a:pt x="39739" y="0"/>
                </a:moveTo>
                <a:lnTo>
                  <a:pt x="39739" y="0"/>
                </a:lnTo>
                <a:cubicBezTo>
                  <a:pt x="107918" y="2005"/>
                  <a:pt x="176167" y="2335"/>
                  <a:pt x="244276" y="6016"/>
                </a:cubicBezTo>
                <a:cubicBezTo>
                  <a:pt x="250608" y="6358"/>
                  <a:pt x="256133" y="10656"/>
                  <a:pt x="262323" y="12031"/>
                </a:cubicBezTo>
                <a:cubicBezTo>
                  <a:pt x="274230" y="14677"/>
                  <a:pt x="286386" y="16042"/>
                  <a:pt x="298418" y="18047"/>
                </a:cubicBezTo>
                <a:cubicBezTo>
                  <a:pt x="306093" y="25723"/>
                  <a:pt x="322545" y="44536"/>
                  <a:pt x="334513" y="48126"/>
                </a:cubicBezTo>
                <a:cubicBezTo>
                  <a:pt x="348094" y="52200"/>
                  <a:pt x="362586" y="52137"/>
                  <a:pt x="376623" y="54142"/>
                </a:cubicBezTo>
                <a:cubicBezTo>
                  <a:pt x="409000" y="86518"/>
                  <a:pt x="408105" y="76487"/>
                  <a:pt x="388655" y="150395"/>
                </a:cubicBezTo>
                <a:cubicBezTo>
                  <a:pt x="384975" y="164379"/>
                  <a:pt x="372613" y="174458"/>
                  <a:pt x="364592" y="186489"/>
                </a:cubicBezTo>
                <a:cubicBezTo>
                  <a:pt x="334720" y="231296"/>
                  <a:pt x="373111" y="176268"/>
                  <a:pt x="334513" y="222584"/>
                </a:cubicBezTo>
                <a:cubicBezTo>
                  <a:pt x="329884" y="228138"/>
                  <a:pt x="327110" y="235077"/>
                  <a:pt x="322481" y="240631"/>
                </a:cubicBezTo>
                <a:cubicBezTo>
                  <a:pt x="317035" y="247167"/>
                  <a:pt x="309880" y="252143"/>
                  <a:pt x="304434" y="258679"/>
                </a:cubicBezTo>
                <a:cubicBezTo>
                  <a:pt x="299805" y="264233"/>
                  <a:pt x="297843" y="271965"/>
                  <a:pt x="292402" y="276726"/>
                </a:cubicBezTo>
                <a:cubicBezTo>
                  <a:pt x="266943" y="299002"/>
                  <a:pt x="263047" y="298542"/>
                  <a:pt x="238260" y="306805"/>
                </a:cubicBezTo>
                <a:cubicBezTo>
                  <a:pt x="216202" y="304800"/>
                  <a:pt x="193335" y="307039"/>
                  <a:pt x="172086" y="300789"/>
                </a:cubicBezTo>
                <a:cubicBezTo>
                  <a:pt x="158214" y="296709"/>
                  <a:pt x="135992" y="276726"/>
                  <a:pt x="135992" y="276726"/>
                </a:cubicBezTo>
                <a:cubicBezTo>
                  <a:pt x="125055" y="232980"/>
                  <a:pt x="139625" y="268328"/>
                  <a:pt x="111928" y="240631"/>
                </a:cubicBezTo>
                <a:cubicBezTo>
                  <a:pt x="96012" y="224715"/>
                  <a:pt x="104028" y="216859"/>
                  <a:pt x="81849" y="204537"/>
                </a:cubicBezTo>
                <a:cubicBezTo>
                  <a:pt x="70763" y="198378"/>
                  <a:pt x="56307" y="199540"/>
                  <a:pt x="45755" y="192505"/>
                </a:cubicBezTo>
                <a:lnTo>
                  <a:pt x="9660" y="168442"/>
                </a:lnTo>
                <a:cubicBezTo>
                  <a:pt x="-2029" y="133378"/>
                  <a:pt x="-4360" y="134284"/>
                  <a:pt x="9660" y="78205"/>
                </a:cubicBezTo>
                <a:cubicBezTo>
                  <a:pt x="12092" y="68478"/>
                  <a:pt x="21879" y="62301"/>
                  <a:pt x="27707" y="54142"/>
                </a:cubicBezTo>
                <a:cubicBezTo>
                  <a:pt x="44711" y="30336"/>
                  <a:pt x="37734" y="9023"/>
                  <a:pt x="39739"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46EF0B7C-7B09-4936-A6DB-CDB26124191F}"/>
              </a:ext>
            </a:extLst>
          </p:cNvPr>
          <p:cNvCxnSpPr>
            <a:cxnSpLocks/>
            <a:stCxn id="9" idx="7"/>
          </p:cNvCxnSpPr>
          <p:nvPr/>
        </p:nvCxnSpPr>
        <p:spPr>
          <a:xfrm flipH="1" flipV="1">
            <a:off x="10137595" y="3460364"/>
            <a:ext cx="65426" cy="88830"/>
          </a:xfrm>
          <a:prstGeom prst="curvedConnector4">
            <a:avLst>
              <a:gd name="adj1" fmla="val -48060"/>
              <a:gd name="adj2" fmla="val 311260"/>
            </a:avLst>
          </a:prstGeom>
          <a:ln w="38100"/>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B1232E7-87F2-45A7-A829-800B821DF0F1}"/>
              </a:ext>
            </a:extLst>
          </p:cNvPr>
          <p:cNvPicPr>
            <a:picLocks noChangeAspect="1"/>
          </p:cNvPicPr>
          <p:nvPr/>
        </p:nvPicPr>
        <p:blipFill>
          <a:blip r:embed="rId9"/>
          <a:stretch>
            <a:fillRect/>
          </a:stretch>
        </p:blipFill>
        <p:spPr>
          <a:xfrm>
            <a:off x="10789362" y="2959141"/>
            <a:ext cx="1096406" cy="972868"/>
          </a:xfrm>
          <a:prstGeom prst="rect">
            <a:avLst/>
          </a:prstGeom>
        </p:spPr>
      </p:pic>
      <p:sp>
        <p:nvSpPr>
          <p:cNvPr id="45" name="Parallelogram 44">
            <a:extLst>
              <a:ext uri="{FF2B5EF4-FFF2-40B4-BE49-F238E27FC236}">
                <a16:creationId xmlns:a16="http://schemas.microsoft.com/office/drawing/2014/main" id="{F74FFB6B-FDDF-49BC-BA44-133F187E1255}"/>
              </a:ext>
            </a:extLst>
          </p:cNvPr>
          <p:cNvSpPr/>
          <p:nvPr/>
        </p:nvSpPr>
        <p:spPr>
          <a:xfrm rot="16200000" flipV="1">
            <a:off x="11287757" y="3242078"/>
            <a:ext cx="539826" cy="5074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800" dirty="0"/>
          </a:p>
        </p:txBody>
      </p:sp>
      <p:sp>
        <p:nvSpPr>
          <p:cNvPr id="46" name="Rectangle 45">
            <a:extLst>
              <a:ext uri="{FF2B5EF4-FFF2-40B4-BE49-F238E27FC236}">
                <a16:creationId xmlns:a16="http://schemas.microsoft.com/office/drawing/2014/main" id="{3E6A64DB-ABF0-4420-A52E-9769B8833AC1}"/>
              </a:ext>
            </a:extLst>
          </p:cNvPr>
          <p:cNvSpPr/>
          <p:nvPr/>
        </p:nvSpPr>
        <p:spPr>
          <a:xfrm>
            <a:off x="11256417" y="3257531"/>
            <a:ext cx="663053" cy="461665"/>
          </a:xfrm>
          <a:prstGeom prst="rect">
            <a:avLst/>
          </a:prstGeom>
        </p:spPr>
        <p:txBody>
          <a:bodyPr wrap="square">
            <a:spAutoFit/>
          </a:bodyPr>
          <a:lstStyle/>
          <a:p>
            <a:pPr algn="ctr"/>
            <a:r>
              <a:rPr lang="en-US" sz="800" dirty="0">
                <a:solidFill>
                  <a:schemeClr val="bg1"/>
                </a:solidFill>
              </a:rPr>
              <a:t>Exempt </a:t>
            </a:r>
          </a:p>
          <a:p>
            <a:pPr algn="ctr"/>
            <a:r>
              <a:rPr lang="en-US" sz="800" dirty="0">
                <a:solidFill>
                  <a:schemeClr val="bg1"/>
                </a:solidFill>
              </a:rPr>
              <a:t>Human </a:t>
            </a:r>
          </a:p>
          <a:p>
            <a:pPr algn="ctr"/>
            <a:r>
              <a:rPr lang="en-US" sz="800" dirty="0">
                <a:solidFill>
                  <a:schemeClr val="bg1"/>
                </a:solidFill>
              </a:rPr>
              <a:t>Specimen</a:t>
            </a:r>
          </a:p>
        </p:txBody>
      </p:sp>
      <p:cxnSp>
        <p:nvCxnSpPr>
          <p:cNvPr id="49" name="Straight Arrow Connector 48">
            <a:extLst>
              <a:ext uri="{FF2B5EF4-FFF2-40B4-BE49-F238E27FC236}">
                <a16:creationId xmlns:a16="http://schemas.microsoft.com/office/drawing/2014/main" id="{A9BB1250-C2AD-475D-8B3C-A4456FCF279F}"/>
              </a:ext>
            </a:extLst>
          </p:cNvPr>
          <p:cNvCxnSpPr>
            <a:cxnSpLocks/>
          </p:cNvCxnSpPr>
          <p:nvPr/>
        </p:nvCxnSpPr>
        <p:spPr>
          <a:xfrm flipV="1">
            <a:off x="11638924" y="2811322"/>
            <a:ext cx="246844" cy="1478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E80F27E9-F594-4AC3-BB90-8EFC1294D2A0}"/>
              </a:ext>
            </a:extLst>
          </p:cNvPr>
          <p:cNvPicPr>
            <a:picLocks noChangeAspect="1"/>
          </p:cNvPicPr>
          <p:nvPr/>
        </p:nvPicPr>
        <p:blipFill>
          <a:blip r:embed="rId10"/>
          <a:stretch>
            <a:fillRect/>
          </a:stretch>
        </p:blipFill>
        <p:spPr>
          <a:xfrm rot="7180571" flipV="1">
            <a:off x="11177782" y="4225217"/>
            <a:ext cx="656036" cy="833945"/>
          </a:xfrm>
          <a:prstGeom prst="rect">
            <a:avLst/>
          </a:prstGeom>
        </p:spPr>
      </p:pic>
      <p:cxnSp>
        <p:nvCxnSpPr>
          <p:cNvPr id="56" name="Straight Arrow Connector 55">
            <a:extLst>
              <a:ext uri="{FF2B5EF4-FFF2-40B4-BE49-F238E27FC236}">
                <a16:creationId xmlns:a16="http://schemas.microsoft.com/office/drawing/2014/main" id="{784F1779-E233-482F-8837-7CF69F981177}"/>
              </a:ext>
            </a:extLst>
          </p:cNvPr>
          <p:cNvCxnSpPr>
            <a:cxnSpLocks/>
          </p:cNvCxnSpPr>
          <p:nvPr/>
        </p:nvCxnSpPr>
        <p:spPr>
          <a:xfrm flipH="1" flipV="1">
            <a:off x="10807492" y="4224101"/>
            <a:ext cx="268376" cy="16127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F85649D-E1E3-4F6A-B5C1-6E8F44724EFC}"/>
              </a:ext>
            </a:extLst>
          </p:cNvPr>
          <p:cNvSpPr txBox="1"/>
          <p:nvPr/>
        </p:nvSpPr>
        <p:spPr>
          <a:xfrm>
            <a:off x="10518568" y="2343883"/>
            <a:ext cx="14817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Biosamples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sent to lab</a:t>
            </a:r>
          </a:p>
        </p:txBody>
      </p:sp>
      <p:sp>
        <p:nvSpPr>
          <p:cNvPr id="65" name="TextBox 64">
            <a:extLst>
              <a:ext uri="{FF2B5EF4-FFF2-40B4-BE49-F238E27FC236}">
                <a16:creationId xmlns:a16="http://schemas.microsoft.com/office/drawing/2014/main" id="{69CD6319-F3D9-4FA5-880D-5043CF0B1DB4}"/>
              </a:ext>
            </a:extLst>
          </p:cNvPr>
          <p:cNvSpPr txBox="1"/>
          <p:nvPr/>
        </p:nvSpPr>
        <p:spPr>
          <a:xfrm rot="18098530">
            <a:off x="10985596" y="4502645"/>
            <a:ext cx="105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Results</a:t>
            </a:r>
          </a:p>
        </p:txBody>
      </p:sp>
    </p:spTree>
    <p:extLst>
      <p:ext uri="{BB962C8B-B14F-4D97-AF65-F5344CB8AC3E}">
        <p14:creationId xmlns:p14="http://schemas.microsoft.com/office/powerpoint/2010/main" val="33531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81D3971-B77B-44DF-8A2A-28EDA9C8BAB3}"/>
              </a:ext>
            </a:extLst>
          </p:cNvPr>
          <p:cNvSpPr/>
          <p:nvPr/>
        </p:nvSpPr>
        <p:spPr>
          <a:xfrm>
            <a:off x="1159334" y="2068346"/>
            <a:ext cx="9640185" cy="4472153"/>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 name="Isosceles Triangle 51">
            <a:extLst>
              <a:ext uri="{FF2B5EF4-FFF2-40B4-BE49-F238E27FC236}">
                <a16:creationId xmlns:a16="http://schemas.microsoft.com/office/drawing/2014/main" id="{1A5F6DB6-4850-42CF-BB48-376B1D4B6699}"/>
              </a:ext>
            </a:extLst>
          </p:cNvPr>
          <p:cNvSpPr/>
          <p:nvPr/>
        </p:nvSpPr>
        <p:spPr>
          <a:xfrm>
            <a:off x="1159333" y="1108552"/>
            <a:ext cx="9640186" cy="959796"/>
          </a:xfrm>
          <a:prstGeom prst="triangle">
            <a:avLst>
              <a:gd name="adj" fmla="val 49596"/>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2000" dirty="0">
              <a:solidFill>
                <a:schemeClr val="tx2"/>
              </a:solidFill>
              <a:latin typeface="Calibri" panose="020F0502020204030204" pitchFamily="34" charset="0"/>
              <a:cs typeface="Calibri" panose="020F0502020204030204" pitchFamily="34" charset="0"/>
            </a:endParaRPr>
          </a:p>
        </p:txBody>
      </p:sp>
      <p:pic>
        <p:nvPicPr>
          <p:cNvPr id="53" name="Picture 52">
            <a:extLst>
              <a:ext uri="{FF2B5EF4-FFF2-40B4-BE49-F238E27FC236}">
                <a16:creationId xmlns:a16="http://schemas.microsoft.com/office/drawing/2014/main" id="{DD00EF2F-CB5C-4904-8132-5B34F5F8F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012" y="4409852"/>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a:extLst>
              <a:ext uri="{FF2B5EF4-FFF2-40B4-BE49-F238E27FC236}">
                <a16:creationId xmlns:a16="http://schemas.microsoft.com/office/drawing/2014/main" id="{835484C4-AD82-45AB-9977-D0D9D8D22D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0556" y="5458003"/>
            <a:ext cx="565052" cy="3873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5BC2E022-A14F-4049-8FB6-D4EA5C1FC29F}"/>
              </a:ext>
            </a:extLst>
          </p:cNvPr>
          <p:cNvPicPr>
            <a:picLocks noChangeAspect="1"/>
          </p:cNvPicPr>
          <p:nvPr/>
        </p:nvPicPr>
        <p:blipFill>
          <a:blip r:embed="rId5"/>
          <a:stretch>
            <a:fillRect/>
          </a:stretch>
        </p:blipFill>
        <p:spPr>
          <a:xfrm>
            <a:off x="8519374" y="4192787"/>
            <a:ext cx="811206" cy="2226840"/>
          </a:xfrm>
          <a:prstGeom prst="rect">
            <a:avLst/>
          </a:prstGeom>
        </p:spPr>
      </p:pic>
      <p:sp>
        <p:nvSpPr>
          <p:cNvPr id="14" name="Title 1">
            <a:extLst>
              <a:ext uri="{FF2B5EF4-FFF2-40B4-BE49-F238E27FC236}">
                <a16:creationId xmlns:a16="http://schemas.microsoft.com/office/drawing/2014/main" id="{201C7233-0913-4458-81F6-4E25E73BA687}"/>
              </a:ext>
            </a:extLst>
          </p:cNvPr>
          <p:cNvSpPr>
            <a:spLocks noGrp="1"/>
          </p:cNvSpPr>
          <p:nvPr>
            <p:ph type="title"/>
          </p:nvPr>
        </p:nvSpPr>
        <p:spPr>
          <a:xfrm>
            <a:off x="0" y="66128"/>
            <a:ext cx="12192000" cy="803662"/>
          </a:xfrm>
        </p:spPr>
        <p:txBody>
          <a:bodyPr>
            <a:normAutofit/>
          </a:bodyPr>
          <a:lstStyle/>
          <a:p>
            <a:pPr algn="ctr"/>
            <a:r>
              <a:rPr kumimoji="0" lang="en-US" sz="4000" b="1" i="0" u="none" strike="noStrike" kern="1200" cap="none" spc="0" normalizeH="0" baseline="0" noProof="0" dirty="0">
                <a:ln>
                  <a:noFill/>
                </a:ln>
                <a:solidFill>
                  <a:srgbClr val="006858"/>
                </a:solidFill>
                <a:effectLst/>
                <a:uLnTx/>
                <a:uFillTx/>
                <a:latin typeface="Calibri" pitchFamily="34" charset="0"/>
                <a:ea typeface="+mj-ea"/>
                <a:cs typeface="+mj-cs"/>
              </a:rPr>
              <a:t>Home Health Visit</a:t>
            </a:r>
            <a:endParaRPr lang="en-US" sz="4000" b="1" dirty="0">
              <a:solidFill>
                <a:schemeClr val="accent6">
                  <a:lumMod val="75000"/>
                </a:schemeClr>
              </a:solidFill>
              <a:latin typeface="+mn-lt"/>
            </a:endParaRPr>
          </a:p>
        </p:txBody>
      </p:sp>
      <p:sp>
        <p:nvSpPr>
          <p:cNvPr id="41" name="Content Placeholder 2">
            <a:extLst>
              <a:ext uri="{FF2B5EF4-FFF2-40B4-BE49-F238E27FC236}">
                <a16:creationId xmlns:a16="http://schemas.microsoft.com/office/drawing/2014/main" id="{D7D5E211-8748-476C-9786-433F32C05C88}"/>
              </a:ext>
            </a:extLst>
          </p:cNvPr>
          <p:cNvSpPr>
            <a:spLocks noGrp="1"/>
          </p:cNvSpPr>
          <p:nvPr>
            <p:ph idx="1"/>
          </p:nvPr>
        </p:nvSpPr>
        <p:spPr>
          <a:xfrm>
            <a:off x="1466550" y="2244964"/>
            <a:ext cx="4883450" cy="3990167"/>
          </a:xfrm>
        </p:spPr>
        <p:txBody>
          <a:bodyPr>
            <a:noAutofit/>
          </a:bodyPr>
          <a:lstStyle/>
          <a:p>
            <a:pPr marL="0" indent="0">
              <a:buNone/>
            </a:pPr>
            <a:r>
              <a:rPr lang="en-US" sz="2800" dirty="0"/>
              <a:t>Procedure</a:t>
            </a:r>
          </a:p>
          <a:p>
            <a:pPr marL="609585" lvl="1" indent="0">
              <a:buNone/>
            </a:pPr>
            <a:r>
              <a:rPr lang="en-US" sz="2600" dirty="0">
                <a:solidFill>
                  <a:srgbClr val="000000"/>
                </a:solidFill>
              </a:rPr>
              <a:t>COVID screening and consent</a:t>
            </a:r>
          </a:p>
          <a:p>
            <a:pPr marL="609585" lvl="1" indent="0">
              <a:buNone/>
            </a:pPr>
            <a:r>
              <a:rPr lang="en-US" sz="2600" dirty="0">
                <a:solidFill>
                  <a:srgbClr val="000000"/>
                </a:solidFill>
              </a:rPr>
              <a:t>Urine sample</a:t>
            </a:r>
          </a:p>
          <a:p>
            <a:pPr marL="609585" lvl="1" indent="0">
              <a:buNone/>
            </a:pPr>
            <a:r>
              <a:rPr lang="en-US" sz="2600" dirty="0">
                <a:solidFill>
                  <a:srgbClr val="000000"/>
                </a:solidFill>
              </a:rPr>
              <a:t>Height and weight</a:t>
            </a:r>
          </a:p>
          <a:p>
            <a:pPr marL="609585" lvl="1" indent="0">
              <a:buNone/>
            </a:pPr>
            <a:r>
              <a:rPr lang="en-US" sz="2600" dirty="0">
                <a:solidFill>
                  <a:srgbClr val="000000"/>
                </a:solidFill>
              </a:rPr>
              <a:t>Waist circumference</a:t>
            </a:r>
          </a:p>
          <a:p>
            <a:pPr marL="609585" lvl="1" indent="0">
              <a:buNone/>
            </a:pPr>
            <a:r>
              <a:rPr lang="en-US" sz="2600" dirty="0">
                <a:solidFill>
                  <a:srgbClr val="000000"/>
                </a:solidFill>
              </a:rPr>
              <a:t>Blood pressure and heart rate</a:t>
            </a:r>
          </a:p>
          <a:p>
            <a:pPr marL="609585" lvl="1" indent="0">
              <a:buNone/>
            </a:pPr>
            <a:r>
              <a:rPr lang="en-US" sz="2600" dirty="0">
                <a:solidFill>
                  <a:srgbClr val="000000"/>
                </a:solidFill>
              </a:rPr>
              <a:t>Venous blood sample </a:t>
            </a:r>
          </a:p>
          <a:p>
            <a:pPr marL="609585" lvl="1" indent="0">
              <a:buNone/>
            </a:pPr>
            <a:r>
              <a:rPr lang="en-US" sz="2600" dirty="0">
                <a:solidFill>
                  <a:srgbClr val="000000"/>
                </a:solidFill>
              </a:rPr>
              <a:t>Study experience survey</a:t>
            </a:r>
          </a:p>
        </p:txBody>
      </p:sp>
      <p:sp>
        <p:nvSpPr>
          <p:cNvPr id="2" name="Content Placeholder 1">
            <a:extLst>
              <a:ext uri="{FF2B5EF4-FFF2-40B4-BE49-F238E27FC236}">
                <a16:creationId xmlns:a16="http://schemas.microsoft.com/office/drawing/2014/main" id="{98D309D4-0311-48E6-AC19-0BE168AA1020}"/>
              </a:ext>
            </a:extLst>
          </p:cNvPr>
          <p:cNvSpPr>
            <a:spLocks noGrp="1"/>
          </p:cNvSpPr>
          <p:nvPr>
            <p:ph idx="10"/>
          </p:nvPr>
        </p:nvSpPr>
        <p:spPr>
          <a:xfrm>
            <a:off x="6564893" y="2244964"/>
            <a:ext cx="4234626" cy="1988271"/>
          </a:xfrm>
        </p:spPr>
        <p:txBody>
          <a:bodyPr/>
          <a:lstStyle/>
          <a:p>
            <a:pPr marL="0" indent="0">
              <a:buNone/>
            </a:pPr>
            <a:r>
              <a:rPr lang="en-US" sz="2800" dirty="0"/>
              <a:t>Participant gets</a:t>
            </a:r>
          </a:p>
          <a:p>
            <a:pPr marL="609585" lvl="1" indent="0">
              <a:buNone/>
            </a:pPr>
            <a:r>
              <a:rPr lang="en-US" sz="2600" dirty="0">
                <a:solidFill>
                  <a:srgbClr val="000000"/>
                </a:solidFill>
              </a:rPr>
              <a:t>$75 prepaid card</a:t>
            </a:r>
          </a:p>
          <a:p>
            <a:pPr marL="609585" lvl="1" indent="0">
              <a:buNone/>
            </a:pPr>
            <a:r>
              <a:rPr lang="en-US" sz="2600" dirty="0">
                <a:solidFill>
                  <a:srgbClr val="000000"/>
                </a:solidFill>
              </a:rPr>
              <a:t>Short report immediately </a:t>
            </a:r>
          </a:p>
          <a:p>
            <a:pPr marL="609585" lvl="1" indent="0">
              <a:buNone/>
            </a:pPr>
            <a:r>
              <a:rPr lang="en-US" sz="2600" dirty="0">
                <a:solidFill>
                  <a:srgbClr val="000000"/>
                </a:solidFill>
              </a:rPr>
              <a:t>Longer report mailed</a:t>
            </a:r>
          </a:p>
          <a:p>
            <a:endParaRPr lang="en-US" dirty="0"/>
          </a:p>
        </p:txBody>
      </p:sp>
      <p:sp>
        <p:nvSpPr>
          <p:cNvPr id="10" name="Freeform: Shape 9">
            <a:extLst>
              <a:ext uri="{FF2B5EF4-FFF2-40B4-BE49-F238E27FC236}">
                <a16:creationId xmlns:a16="http://schemas.microsoft.com/office/drawing/2014/main" id="{DD71138B-163E-455D-9320-4C68F504396B}"/>
              </a:ext>
            </a:extLst>
          </p:cNvPr>
          <p:cNvSpPr/>
          <p:nvPr/>
        </p:nvSpPr>
        <p:spPr>
          <a:xfrm>
            <a:off x="10065050" y="4718295"/>
            <a:ext cx="394956" cy="330868"/>
          </a:xfrm>
          <a:custGeom>
            <a:avLst/>
            <a:gdLst>
              <a:gd name="connsiteX0" fmla="*/ 39739 w 402300"/>
              <a:gd name="connsiteY0" fmla="*/ 0 h 306805"/>
              <a:gd name="connsiteX1" fmla="*/ 39739 w 402300"/>
              <a:gd name="connsiteY1" fmla="*/ 0 h 306805"/>
              <a:gd name="connsiteX2" fmla="*/ 244276 w 402300"/>
              <a:gd name="connsiteY2" fmla="*/ 6016 h 306805"/>
              <a:gd name="connsiteX3" fmla="*/ 262323 w 402300"/>
              <a:gd name="connsiteY3" fmla="*/ 12031 h 306805"/>
              <a:gd name="connsiteX4" fmla="*/ 298418 w 402300"/>
              <a:gd name="connsiteY4" fmla="*/ 18047 h 306805"/>
              <a:gd name="connsiteX5" fmla="*/ 334513 w 402300"/>
              <a:gd name="connsiteY5" fmla="*/ 48126 h 306805"/>
              <a:gd name="connsiteX6" fmla="*/ 376623 w 402300"/>
              <a:gd name="connsiteY6" fmla="*/ 54142 h 306805"/>
              <a:gd name="connsiteX7" fmla="*/ 388655 w 402300"/>
              <a:gd name="connsiteY7" fmla="*/ 150395 h 306805"/>
              <a:gd name="connsiteX8" fmla="*/ 364592 w 402300"/>
              <a:gd name="connsiteY8" fmla="*/ 186489 h 306805"/>
              <a:gd name="connsiteX9" fmla="*/ 334513 w 402300"/>
              <a:gd name="connsiteY9" fmla="*/ 222584 h 306805"/>
              <a:gd name="connsiteX10" fmla="*/ 322481 w 402300"/>
              <a:gd name="connsiteY10" fmla="*/ 240631 h 306805"/>
              <a:gd name="connsiteX11" fmla="*/ 304434 w 402300"/>
              <a:gd name="connsiteY11" fmla="*/ 258679 h 306805"/>
              <a:gd name="connsiteX12" fmla="*/ 292402 w 402300"/>
              <a:gd name="connsiteY12" fmla="*/ 276726 h 306805"/>
              <a:gd name="connsiteX13" fmla="*/ 238260 w 402300"/>
              <a:gd name="connsiteY13" fmla="*/ 306805 h 306805"/>
              <a:gd name="connsiteX14" fmla="*/ 172086 w 402300"/>
              <a:gd name="connsiteY14" fmla="*/ 300789 h 306805"/>
              <a:gd name="connsiteX15" fmla="*/ 135992 w 402300"/>
              <a:gd name="connsiteY15" fmla="*/ 276726 h 306805"/>
              <a:gd name="connsiteX16" fmla="*/ 111928 w 402300"/>
              <a:gd name="connsiteY16" fmla="*/ 240631 h 306805"/>
              <a:gd name="connsiteX17" fmla="*/ 81849 w 402300"/>
              <a:gd name="connsiteY17" fmla="*/ 204537 h 306805"/>
              <a:gd name="connsiteX18" fmla="*/ 45755 w 402300"/>
              <a:gd name="connsiteY18" fmla="*/ 192505 h 306805"/>
              <a:gd name="connsiteX19" fmla="*/ 9660 w 402300"/>
              <a:gd name="connsiteY19" fmla="*/ 168442 h 306805"/>
              <a:gd name="connsiteX20" fmla="*/ 9660 w 402300"/>
              <a:gd name="connsiteY20" fmla="*/ 78205 h 306805"/>
              <a:gd name="connsiteX21" fmla="*/ 27707 w 402300"/>
              <a:gd name="connsiteY21" fmla="*/ 54142 h 306805"/>
              <a:gd name="connsiteX22" fmla="*/ 39739 w 402300"/>
              <a:gd name="connsiteY22" fmla="*/ 0 h 30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00" h="306805">
                <a:moveTo>
                  <a:pt x="39739" y="0"/>
                </a:moveTo>
                <a:lnTo>
                  <a:pt x="39739" y="0"/>
                </a:lnTo>
                <a:cubicBezTo>
                  <a:pt x="107918" y="2005"/>
                  <a:pt x="176167" y="2335"/>
                  <a:pt x="244276" y="6016"/>
                </a:cubicBezTo>
                <a:cubicBezTo>
                  <a:pt x="250608" y="6358"/>
                  <a:pt x="256133" y="10656"/>
                  <a:pt x="262323" y="12031"/>
                </a:cubicBezTo>
                <a:cubicBezTo>
                  <a:pt x="274230" y="14677"/>
                  <a:pt x="286386" y="16042"/>
                  <a:pt x="298418" y="18047"/>
                </a:cubicBezTo>
                <a:cubicBezTo>
                  <a:pt x="306093" y="25723"/>
                  <a:pt x="322545" y="44536"/>
                  <a:pt x="334513" y="48126"/>
                </a:cubicBezTo>
                <a:cubicBezTo>
                  <a:pt x="348094" y="52200"/>
                  <a:pt x="362586" y="52137"/>
                  <a:pt x="376623" y="54142"/>
                </a:cubicBezTo>
                <a:cubicBezTo>
                  <a:pt x="409000" y="86518"/>
                  <a:pt x="408105" y="76487"/>
                  <a:pt x="388655" y="150395"/>
                </a:cubicBezTo>
                <a:cubicBezTo>
                  <a:pt x="384975" y="164379"/>
                  <a:pt x="372613" y="174458"/>
                  <a:pt x="364592" y="186489"/>
                </a:cubicBezTo>
                <a:cubicBezTo>
                  <a:pt x="334720" y="231296"/>
                  <a:pt x="373111" y="176268"/>
                  <a:pt x="334513" y="222584"/>
                </a:cubicBezTo>
                <a:cubicBezTo>
                  <a:pt x="329884" y="228138"/>
                  <a:pt x="327110" y="235077"/>
                  <a:pt x="322481" y="240631"/>
                </a:cubicBezTo>
                <a:cubicBezTo>
                  <a:pt x="317035" y="247167"/>
                  <a:pt x="309880" y="252143"/>
                  <a:pt x="304434" y="258679"/>
                </a:cubicBezTo>
                <a:cubicBezTo>
                  <a:pt x="299805" y="264233"/>
                  <a:pt x="297843" y="271965"/>
                  <a:pt x="292402" y="276726"/>
                </a:cubicBezTo>
                <a:cubicBezTo>
                  <a:pt x="266943" y="299002"/>
                  <a:pt x="263047" y="298542"/>
                  <a:pt x="238260" y="306805"/>
                </a:cubicBezTo>
                <a:cubicBezTo>
                  <a:pt x="216202" y="304800"/>
                  <a:pt x="193335" y="307039"/>
                  <a:pt x="172086" y="300789"/>
                </a:cubicBezTo>
                <a:cubicBezTo>
                  <a:pt x="158214" y="296709"/>
                  <a:pt x="135992" y="276726"/>
                  <a:pt x="135992" y="276726"/>
                </a:cubicBezTo>
                <a:cubicBezTo>
                  <a:pt x="125055" y="232980"/>
                  <a:pt x="139625" y="268328"/>
                  <a:pt x="111928" y="240631"/>
                </a:cubicBezTo>
                <a:cubicBezTo>
                  <a:pt x="96012" y="224715"/>
                  <a:pt x="104028" y="216859"/>
                  <a:pt x="81849" y="204537"/>
                </a:cubicBezTo>
                <a:cubicBezTo>
                  <a:pt x="70763" y="198378"/>
                  <a:pt x="56307" y="199540"/>
                  <a:pt x="45755" y="192505"/>
                </a:cubicBezTo>
                <a:lnTo>
                  <a:pt x="9660" y="168442"/>
                </a:lnTo>
                <a:cubicBezTo>
                  <a:pt x="-2029" y="133378"/>
                  <a:pt x="-4360" y="134284"/>
                  <a:pt x="9660" y="78205"/>
                </a:cubicBezTo>
                <a:cubicBezTo>
                  <a:pt x="12092" y="68478"/>
                  <a:pt x="21879" y="62301"/>
                  <a:pt x="27707" y="54142"/>
                </a:cubicBezTo>
                <a:cubicBezTo>
                  <a:pt x="44711" y="30336"/>
                  <a:pt x="37734" y="9023"/>
                  <a:pt x="39739"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Curved 10">
            <a:extLst>
              <a:ext uri="{FF2B5EF4-FFF2-40B4-BE49-F238E27FC236}">
                <a16:creationId xmlns:a16="http://schemas.microsoft.com/office/drawing/2014/main" id="{10932FA3-D821-4630-8020-3C7032F7688A}"/>
              </a:ext>
            </a:extLst>
          </p:cNvPr>
          <p:cNvCxnSpPr>
            <a:cxnSpLocks/>
            <a:stCxn id="10" idx="7"/>
          </p:cNvCxnSpPr>
          <p:nvPr/>
        </p:nvCxnSpPr>
        <p:spPr>
          <a:xfrm flipH="1" flipV="1">
            <a:off x="10381184" y="4791656"/>
            <a:ext cx="65426" cy="88830"/>
          </a:xfrm>
          <a:prstGeom prst="curvedConnector4">
            <a:avLst>
              <a:gd name="adj1" fmla="val -48060"/>
              <a:gd name="adj2" fmla="val 311260"/>
            </a:avLst>
          </a:prstGeom>
          <a:ln w="38100"/>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30DF6F7-F59D-4EDA-B3B4-ED3520798090}"/>
              </a:ext>
            </a:extLst>
          </p:cNvPr>
          <p:cNvSpPr/>
          <p:nvPr/>
        </p:nvSpPr>
        <p:spPr>
          <a:xfrm>
            <a:off x="739972" y="869790"/>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3</a:t>
            </a:r>
          </a:p>
        </p:txBody>
      </p:sp>
    </p:spTree>
    <p:extLst>
      <p:ext uri="{BB962C8B-B14F-4D97-AF65-F5344CB8AC3E}">
        <p14:creationId xmlns:p14="http://schemas.microsoft.com/office/powerpoint/2010/main" val="20325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lIns="91440" tIns="45720" rIns="91440" bIns="45720" anchor="b" anchorCtr="0"/>
          <a:lstStyle/>
          <a:p>
            <a:r>
              <a:rPr lang="en-US" sz="4000" dirty="0">
                <a:latin typeface="Calibri"/>
                <a:cs typeface="Calibri"/>
              </a:rPr>
              <a:t>Equipment and Lab Processing</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p:txBody>
          <a:bodyPr vert="horz" lIns="91440" tIns="45720" rIns="91440" bIns="45720" rtlCol="0" anchor="t">
            <a:normAutofit/>
          </a:bodyPr>
          <a:lstStyle/>
          <a:p>
            <a:pPr marL="456565" indent="-456565"/>
            <a:r>
              <a:rPr lang="en-US" sz="2800" dirty="0"/>
              <a:t>Standard life insurance exam protocol and equipment</a:t>
            </a:r>
          </a:p>
          <a:p>
            <a:pPr marL="456565" indent="-456565"/>
            <a:r>
              <a:rPr lang="en-US" sz="2800" dirty="0">
                <a:latin typeface="Calibri"/>
                <a:cs typeface="Calibri"/>
              </a:rPr>
              <a:t>Precision not our goal - in contrast to NHANES</a:t>
            </a:r>
            <a:endParaRPr lang="en-US" sz="2800" dirty="0"/>
          </a:p>
          <a:p>
            <a:pPr marL="456565" indent="-456565"/>
            <a:r>
              <a:rPr lang="en-US" sz="2800" dirty="0"/>
              <a:t>Lab panel included markers of common health conditions – no unique procedures</a:t>
            </a:r>
          </a:p>
        </p:txBody>
      </p:sp>
    </p:spTree>
    <p:extLst>
      <p:ext uri="{BB962C8B-B14F-4D97-AF65-F5344CB8AC3E}">
        <p14:creationId xmlns:p14="http://schemas.microsoft.com/office/powerpoint/2010/main" val="15124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ACF-6FD9-446E-8A50-7870249B23E5}"/>
              </a:ext>
            </a:extLst>
          </p:cNvPr>
          <p:cNvSpPr>
            <a:spLocks noGrp="1"/>
          </p:cNvSpPr>
          <p:nvPr>
            <p:ph type="title"/>
          </p:nvPr>
        </p:nvSpPr>
        <p:spPr/>
        <p:txBody>
          <a:bodyPr/>
          <a:lstStyle/>
          <a:p>
            <a:r>
              <a:rPr lang="en-US" dirty="0"/>
              <a:t>Results in context: Hypothetical vs. Actual </a:t>
            </a:r>
          </a:p>
        </p:txBody>
      </p:sp>
    </p:spTree>
    <p:extLst>
      <p:ext uri="{BB962C8B-B14F-4D97-AF65-F5344CB8AC3E}">
        <p14:creationId xmlns:p14="http://schemas.microsoft.com/office/powerpoint/2010/main" val="3378039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Results in Context: Hypothetical vs. Actual</a:t>
            </a:r>
          </a:p>
        </p:txBody>
      </p:sp>
      <p:sp>
        <p:nvSpPr>
          <p:cNvPr id="8" name="TextBox 7">
            <a:extLst>
              <a:ext uri="{FF2B5EF4-FFF2-40B4-BE49-F238E27FC236}">
                <a16:creationId xmlns:a16="http://schemas.microsoft.com/office/drawing/2014/main" id="{91BBDF6D-C2FB-440E-805C-BB3D8B094D32}"/>
              </a:ext>
            </a:extLst>
          </p:cNvPr>
          <p:cNvSpPr txBox="1"/>
          <p:nvPr/>
        </p:nvSpPr>
        <p:spPr>
          <a:xfrm>
            <a:off x="762902" y="1659285"/>
            <a:ext cx="11199712" cy="4499693"/>
          </a:xfrm>
          <a:prstGeom prst="rect">
            <a:avLst/>
          </a:prstGeom>
          <a:noFill/>
        </p:spPr>
        <p:txBody>
          <a:bodyPr wrap="square">
            <a:spAutoFit/>
          </a:bodyPr>
          <a:lstStyle/>
          <a:p>
            <a:r>
              <a:rPr lang="en-US" sz="2400" i="0" u="none" strike="noStrike" dirty="0">
                <a:solidFill>
                  <a:srgbClr val="000000"/>
                </a:solidFill>
                <a:effectLst/>
                <a:latin typeface="Calibri" panose="020F0502020204030204" pitchFamily="34" charset="0"/>
              </a:rPr>
              <a:t>2019 NHIS Sample Adult Questions</a:t>
            </a:r>
          </a:p>
          <a:p>
            <a:pPr marL="456579" indent="-380365" eaLnBrk="0" fontAlgn="base" hangingPunct="0">
              <a:spcBef>
                <a:spcPct val="20000"/>
              </a:spcBef>
              <a:spcAft>
                <a:spcPct val="0"/>
              </a:spcAft>
              <a:buClr>
                <a:srgbClr val="006A71"/>
              </a:buClr>
              <a:buFont typeface="Wingdings" panose="05000000000000000000" pitchFamily="2" charset="2"/>
              <a:buChar char="§"/>
              <a:defRPr/>
            </a:pPr>
            <a:r>
              <a:rPr lang="en-US" sz="2400" i="0" u="none" strike="noStrike" dirty="0">
                <a:solidFill>
                  <a:srgbClr val="000000"/>
                </a:solidFill>
                <a:effectLst/>
                <a:latin typeface="Calibri" panose="020F0502020204030204" pitchFamily="34" charset="0"/>
              </a:rPr>
              <a:t>Intro: We are considering new ways to collect information on America’s health in the future. These would be in addition to this survey and you would be paid for the extra time and effort.</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56579" marR="0" lvl="0" indent="-3803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lang="en-US" sz="2400" i="0" u="none" strike="noStrike" dirty="0">
                <a:solidFill>
                  <a:srgbClr val="000000"/>
                </a:solidFill>
                <a:effectLst/>
                <a:latin typeface="Calibri" panose="020F0502020204030204" pitchFamily="34" charset="0"/>
              </a:rPr>
              <a:t>How willing would you be to have a nurse come to your home to measure your height, weight, and blood pressure? </a:t>
            </a:r>
            <a:r>
              <a:rPr lang="en-US" sz="2400" i="0" dirty="0">
                <a:solidFill>
                  <a:srgbClr val="000000"/>
                </a:solidFill>
                <a:effectLst/>
                <a:latin typeface="Calibri" panose="020F0502020204030204" pitchFamily="34" charset="0"/>
              </a:rPr>
              <a:t>​</a:t>
            </a:r>
          </a:p>
          <a:p>
            <a:pPr marL="456579" marR="0" lvl="0" indent="-3803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lang="en-US" sz="2400" i="0" u="none" strike="noStrike" dirty="0">
                <a:solidFill>
                  <a:srgbClr val="000000"/>
                </a:solidFill>
                <a:effectLst/>
                <a:latin typeface="Calibri" panose="020F0502020204030204" pitchFamily="34" charset="0"/>
              </a:rPr>
              <a:t>How willing would you be to have a nurse come to your home to collect a sample of your blood? </a:t>
            </a:r>
            <a:endParaRPr lang="en-US" sz="2400" dirty="0">
              <a:solidFill>
                <a:srgbClr val="000000"/>
              </a:solidFill>
              <a:latin typeface="Calibri" panose="020F0502020204030204" pitchFamily="34" charset="0"/>
            </a:endParaRPr>
          </a:p>
          <a:p>
            <a:endParaRPr lang="en-US" sz="2800" i="0" dirty="0">
              <a:solidFill>
                <a:srgbClr val="000000"/>
              </a:solidFill>
              <a:effectLst/>
              <a:latin typeface="Calibri" panose="020F0502020204030204" pitchFamily="34" charset="0"/>
            </a:endParaRPr>
          </a:p>
          <a:p>
            <a:r>
              <a:rPr lang="en-US" sz="2800" i="0" dirty="0">
                <a:solidFill>
                  <a:srgbClr val="000000"/>
                </a:solidFill>
                <a:effectLst/>
                <a:latin typeface="Calibri" panose="020F0502020204030204" pitchFamily="34" charset="0"/>
              </a:rPr>
              <a:t>Answer options: </a:t>
            </a:r>
          </a:p>
          <a:p>
            <a:r>
              <a:rPr lang="en-US" sz="2400" b="1" u="sng" dirty="0">
                <a:solidFill>
                  <a:srgbClr val="000000"/>
                </a:solidFill>
                <a:latin typeface="Calibri" panose="020F0502020204030204" pitchFamily="34" charset="0"/>
              </a:rPr>
              <a:t>D</a:t>
            </a:r>
            <a:r>
              <a:rPr lang="en-US" sz="2400" b="1" i="0" u="sng" dirty="0">
                <a:solidFill>
                  <a:srgbClr val="000000"/>
                </a:solidFill>
                <a:effectLst/>
                <a:latin typeface="Calibri" panose="020F0502020204030204" pitchFamily="34" charset="0"/>
              </a:rPr>
              <a:t>efinitely willing</a:t>
            </a:r>
            <a:r>
              <a:rPr lang="en-US" sz="2400" b="1" i="0" dirty="0">
                <a:solidFill>
                  <a:srgbClr val="000000"/>
                </a:solidFill>
                <a:effectLst/>
                <a:latin typeface="Calibri" panose="020F0502020204030204" pitchFamily="34" charset="0"/>
              </a:rPr>
              <a:t>, somewhat willing</a:t>
            </a:r>
            <a:r>
              <a:rPr lang="en-US" sz="2400" i="0" dirty="0">
                <a:solidFill>
                  <a:srgbClr val="000000"/>
                </a:solidFill>
                <a:effectLst/>
                <a:latin typeface="Calibri" panose="020F0502020204030204" pitchFamily="34" charset="0"/>
              </a:rPr>
              <a:t>, somewhat unwilling, or definitely unwilling</a:t>
            </a:r>
            <a:endParaRPr lang="en-US" sz="2400" dirty="0">
              <a:solidFill>
                <a:srgbClr val="000000"/>
              </a:solidFill>
            </a:endParaRPr>
          </a:p>
        </p:txBody>
      </p:sp>
    </p:spTree>
    <p:extLst>
      <p:ext uri="{BB962C8B-B14F-4D97-AF65-F5344CB8AC3E}">
        <p14:creationId xmlns:p14="http://schemas.microsoft.com/office/powerpoint/2010/main" val="38978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Results in Context: Hypothetical vs. Actual</a:t>
            </a:r>
          </a:p>
        </p:txBody>
      </p:sp>
      <p:graphicFrame>
        <p:nvGraphicFramePr>
          <p:cNvPr id="2" name="Table 2">
            <a:extLst>
              <a:ext uri="{FF2B5EF4-FFF2-40B4-BE49-F238E27FC236}">
                <a16:creationId xmlns:a16="http://schemas.microsoft.com/office/drawing/2014/main" id="{584EB517-4EAC-4B07-8164-FC02A41B0FC5}"/>
              </a:ext>
            </a:extLst>
          </p:cNvPr>
          <p:cNvGraphicFramePr>
            <a:graphicFrameLocks noGrp="1"/>
          </p:cNvGraphicFramePr>
          <p:nvPr>
            <p:extLst>
              <p:ext uri="{D42A27DB-BD31-4B8C-83A1-F6EECF244321}">
                <p14:modId xmlns:p14="http://schemas.microsoft.com/office/powerpoint/2010/main" val="2542388153"/>
              </p:ext>
            </p:extLst>
          </p:nvPr>
        </p:nvGraphicFramePr>
        <p:xfrm>
          <a:off x="292308" y="1832794"/>
          <a:ext cx="11497456" cy="2316480"/>
        </p:xfrm>
        <a:graphic>
          <a:graphicData uri="http://schemas.openxmlformats.org/drawingml/2006/table">
            <a:tbl>
              <a:tblPr firstRow="1" bandRow="1">
                <a:tableStyleId>{5C22544A-7EE6-4342-B048-85BDC9FD1C3A}</a:tableStyleId>
              </a:tblPr>
              <a:tblGrid>
                <a:gridCol w="1139253">
                  <a:extLst>
                    <a:ext uri="{9D8B030D-6E8A-4147-A177-3AD203B41FA5}">
                      <a16:colId xmlns:a16="http://schemas.microsoft.com/office/drawing/2014/main" val="3828402554"/>
                    </a:ext>
                  </a:extLst>
                </a:gridCol>
                <a:gridCol w="2023672">
                  <a:extLst>
                    <a:ext uri="{9D8B030D-6E8A-4147-A177-3AD203B41FA5}">
                      <a16:colId xmlns:a16="http://schemas.microsoft.com/office/drawing/2014/main" val="2637898004"/>
                    </a:ext>
                  </a:extLst>
                </a:gridCol>
                <a:gridCol w="1806315">
                  <a:extLst>
                    <a:ext uri="{9D8B030D-6E8A-4147-A177-3AD203B41FA5}">
                      <a16:colId xmlns:a16="http://schemas.microsoft.com/office/drawing/2014/main" val="536321235"/>
                    </a:ext>
                  </a:extLst>
                </a:gridCol>
                <a:gridCol w="831954">
                  <a:extLst>
                    <a:ext uri="{9D8B030D-6E8A-4147-A177-3AD203B41FA5}">
                      <a16:colId xmlns:a16="http://schemas.microsoft.com/office/drawing/2014/main" val="310582712"/>
                    </a:ext>
                  </a:extLst>
                </a:gridCol>
                <a:gridCol w="1858780">
                  <a:extLst>
                    <a:ext uri="{9D8B030D-6E8A-4147-A177-3AD203B41FA5}">
                      <a16:colId xmlns:a16="http://schemas.microsoft.com/office/drawing/2014/main" val="1675555991"/>
                    </a:ext>
                  </a:extLst>
                </a:gridCol>
                <a:gridCol w="1896256">
                  <a:extLst>
                    <a:ext uri="{9D8B030D-6E8A-4147-A177-3AD203B41FA5}">
                      <a16:colId xmlns:a16="http://schemas.microsoft.com/office/drawing/2014/main" val="2125017941"/>
                    </a:ext>
                  </a:extLst>
                </a:gridCol>
                <a:gridCol w="1184223">
                  <a:extLst>
                    <a:ext uri="{9D8B030D-6E8A-4147-A177-3AD203B41FA5}">
                      <a16:colId xmlns:a16="http://schemas.microsoft.com/office/drawing/2014/main" val="473836549"/>
                    </a:ext>
                  </a:extLst>
                </a:gridCol>
                <a:gridCol w="757003">
                  <a:extLst>
                    <a:ext uri="{9D8B030D-6E8A-4147-A177-3AD203B41FA5}">
                      <a16:colId xmlns:a16="http://schemas.microsoft.com/office/drawing/2014/main" val="31910459"/>
                    </a:ext>
                  </a:extLst>
                </a:gridCol>
              </a:tblGrid>
              <a:tr h="370840">
                <a:tc>
                  <a:txBody>
                    <a:bodyPr/>
                    <a:lstStyle/>
                    <a:p>
                      <a:pPr algn="ctr"/>
                      <a:r>
                        <a:rPr lang="en-US" sz="2000" dirty="0">
                          <a:latin typeface="Calibri" panose="020F0502020204030204" pitchFamily="34" charset="0"/>
                          <a:cs typeface="Calibri" panose="020F0502020204030204" pitchFamily="34" charset="0"/>
                        </a:rPr>
                        <a:t>Year/</a:t>
                      </a:r>
                    </a:p>
                    <a:p>
                      <a:pPr algn="ctr"/>
                      <a:r>
                        <a:rPr lang="en-US" sz="2000" dirty="0">
                          <a:latin typeface="Calibri" panose="020F0502020204030204" pitchFamily="34" charset="0"/>
                          <a:cs typeface="Calibri" panose="020F0502020204030204" pitchFamily="34" charset="0"/>
                        </a:rPr>
                        <a:t>Sample</a:t>
                      </a:r>
                    </a:p>
                  </a:txBody>
                  <a:tcPr anchor="b"/>
                </a:tc>
                <a:tc>
                  <a:txBody>
                    <a:bodyPr/>
                    <a:lstStyle/>
                    <a:p>
                      <a:pPr algn="ctr"/>
                      <a:r>
                        <a:rPr lang="en-US" sz="2000" dirty="0">
                          <a:latin typeface="Calibri" panose="020F0502020204030204" pitchFamily="34" charset="0"/>
                          <a:cs typeface="Calibri" panose="020F0502020204030204" pitchFamily="34" charset="0"/>
                        </a:rPr>
                        <a:t>Action</a:t>
                      </a:r>
                    </a:p>
                  </a:txBody>
                  <a:tcPr anchor="b"/>
                </a:tc>
                <a:tc>
                  <a:txBody>
                    <a:bodyPr/>
                    <a:lstStyle/>
                    <a:p>
                      <a:pPr algn="ctr"/>
                      <a:r>
                        <a:rPr lang="en-US" sz="2000" dirty="0">
                          <a:latin typeface="Calibri" panose="020F0502020204030204" pitchFamily="34" charset="0"/>
                          <a:cs typeface="Calibri" panose="020F0502020204030204" pitchFamily="34" charset="0"/>
                        </a:rPr>
                        <a:t>Who</a:t>
                      </a:r>
                    </a:p>
                  </a:txBody>
                  <a:tcPr anchor="b"/>
                </a:tc>
                <a:tc>
                  <a:txBody>
                    <a:bodyPr/>
                    <a:lstStyle/>
                    <a:p>
                      <a:pPr algn="ctr"/>
                      <a:r>
                        <a:rPr lang="en-US" sz="2000" dirty="0">
                          <a:latin typeface="Calibri" panose="020F0502020204030204" pitchFamily="34" charset="0"/>
                          <a:cs typeface="Calibri" panose="020F0502020204030204" pitchFamily="34" charset="0"/>
                        </a:rPr>
                        <a:t>In-home</a:t>
                      </a:r>
                    </a:p>
                  </a:txBody>
                  <a:tcPr anchor="b"/>
                </a:tc>
                <a:tc>
                  <a:txBody>
                    <a:bodyPr/>
                    <a:lstStyle/>
                    <a:p>
                      <a:pPr algn="ctr"/>
                      <a:r>
                        <a:rPr lang="en-US" sz="2000" dirty="0">
                          <a:latin typeface="Calibri" panose="020F0502020204030204" pitchFamily="34" charset="0"/>
                          <a:cs typeface="Calibri" panose="020F0502020204030204" pitchFamily="34" charset="0"/>
                        </a:rPr>
                        <a:t>Height, weight, blood pressure, blood sample</a:t>
                      </a:r>
                    </a:p>
                  </a:txBody>
                  <a:tcPr anchor="b"/>
                </a:tc>
                <a:tc>
                  <a:txBody>
                    <a:bodyPr/>
                    <a:lstStyle/>
                    <a:p>
                      <a:pPr algn="ctr"/>
                      <a:r>
                        <a:rPr lang="en-US" sz="2000" dirty="0">
                          <a:latin typeface="Calibri" panose="020F0502020204030204" pitchFamily="34" charset="0"/>
                          <a:cs typeface="Calibri" panose="020F0502020204030204" pitchFamily="34" charset="0"/>
                        </a:rPr>
                        <a:t>Waist circumference, urine sample</a:t>
                      </a:r>
                    </a:p>
                  </a:txBody>
                  <a:tcPr anchor="b"/>
                </a:tc>
                <a:tc>
                  <a:txBody>
                    <a:bodyPr/>
                    <a:lstStyle/>
                    <a:p>
                      <a:pPr algn="ctr"/>
                      <a:r>
                        <a:rPr lang="en-US" sz="2000" dirty="0">
                          <a:latin typeface="Calibri" panose="020F0502020204030204" pitchFamily="34" charset="0"/>
                          <a:cs typeface="Calibri" panose="020F0502020204030204" pitchFamily="34" charset="0"/>
                        </a:rPr>
                        <a:t>Incentive</a:t>
                      </a:r>
                    </a:p>
                  </a:txBody>
                  <a:tcPr anchor="b"/>
                </a:tc>
                <a:tc>
                  <a:txBody>
                    <a:bodyPr/>
                    <a:lstStyle/>
                    <a:p>
                      <a:pPr algn="ctr"/>
                      <a:r>
                        <a:rPr lang="en-US" sz="2000" dirty="0">
                          <a:latin typeface="Calibri" panose="020F0502020204030204" pitchFamily="34" charset="0"/>
                          <a:cs typeface="Calibri" panose="020F0502020204030204" pitchFamily="34" charset="0"/>
                        </a:rPr>
                        <a:t>%</a:t>
                      </a:r>
                    </a:p>
                  </a:txBody>
                  <a:tcPr anchor="b"/>
                </a:tc>
                <a:extLst>
                  <a:ext uri="{0D108BD9-81ED-4DB2-BD59-A6C34878D82A}">
                    <a16:rowId xmlns:a16="http://schemas.microsoft.com/office/drawing/2014/main" val="2064420866"/>
                  </a:ext>
                </a:extLst>
              </a:tr>
              <a:tr h="370840">
                <a:tc>
                  <a:txBody>
                    <a:bodyPr/>
                    <a:lstStyle/>
                    <a:p>
                      <a:r>
                        <a:rPr lang="en-US" sz="2000" dirty="0">
                          <a:latin typeface="Calibri" panose="020F0502020204030204" pitchFamily="34" charset="0"/>
                          <a:cs typeface="Calibri" panose="020F0502020204030204" pitchFamily="34" charset="0"/>
                        </a:rPr>
                        <a:t>2019 </a:t>
                      </a:r>
                    </a:p>
                    <a:p>
                      <a:r>
                        <a:rPr lang="en-US" sz="2000" dirty="0">
                          <a:latin typeface="Calibri" panose="020F0502020204030204" pitchFamily="34" charset="0"/>
                          <a:cs typeface="Calibri" panose="020F0502020204030204" pitchFamily="34" charset="0"/>
                        </a:rPr>
                        <a:t>NHIS</a:t>
                      </a:r>
                    </a:p>
                  </a:txBody>
                  <a:tcPr anchor="b"/>
                </a:tc>
                <a:tc>
                  <a:txBody>
                    <a:bodyPr/>
                    <a:lstStyle/>
                    <a:p>
                      <a:r>
                        <a:rPr lang="en-US" sz="2000" b="1" dirty="0">
                          <a:latin typeface="Calibri" panose="020F0502020204030204" pitchFamily="34" charset="0"/>
                          <a:cs typeface="Calibri" panose="020F0502020204030204" pitchFamily="34" charset="0"/>
                        </a:rPr>
                        <a:t>Hypothetically somewhat or definitely </a:t>
                      </a:r>
                    </a:p>
                    <a:p>
                      <a:r>
                        <a:rPr lang="en-US" sz="2000" b="1" dirty="0">
                          <a:latin typeface="Calibri" panose="020F0502020204030204" pitchFamily="34" charset="0"/>
                          <a:cs typeface="Calibri" panose="020F0502020204030204" pitchFamily="34" charset="0"/>
                        </a:rPr>
                        <a:t>willing</a:t>
                      </a:r>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A nurse</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pPr algn="ctr"/>
                      <a:r>
                        <a:rPr lang="en-US" sz="2000" dirty="0">
                          <a:latin typeface="Calibri" panose="020F0502020204030204" pitchFamily="34" charset="0"/>
                          <a:cs typeface="Calibri" panose="020F0502020204030204" pitchFamily="34" charset="0"/>
                        </a:rPr>
                        <a:t>Not mentioned</a:t>
                      </a:r>
                    </a:p>
                  </a:txBody>
                  <a:tcPr anchor="b"/>
                </a:tc>
                <a:tc>
                  <a:txBody>
                    <a:bodyPr/>
                    <a:lstStyle/>
                    <a:p>
                      <a:r>
                        <a:rPr lang="en-US" sz="2000" dirty="0">
                          <a:latin typeface="Calibri" panose="020F0502020204030204" pitchFamily="34" charset="0"/>
                          <a:cs typeface="Calibri" panose="020F0502020204030204" pitchFamily="34" charset="0"/>
                        </a:rPr>
                        <a:t>Amount not specified</a:t>
                      </a:r>
                    </a:p>
                  </a:txBody>
                  <a:tcPr anchor="b"/>
                </a:tc>
                <a:tc>
                  <a:txBody>
                    <a:bodyPr/>
                    <a:lstStyle/>
                    <a:p>
                      <a:pPr algn="ctr"/>
                      <a:r>
                        <a:rPr lang="en-US" sz="3200" dirty="0">
                          <a:latin typeface="Calibri" panose="020F0502020204030204" pitchFamily="34" charset="0"/>
                          <a:cs typeface="Calibri" panose="020F0502020204030204" pitchFamily="34" charset="0"/>
                        </a:rPr>
                        <a:t>35</a:t>
                      </a:r>
                    </a:p>
                  </a:txBody>
                  <a:tcPr anchor="b">
                    <a:solidFill>
                      <a:schemeClr val="bg1">
                        <a:lumMod val="40000"/>
                        <a:lumOff val="60000"/>
                      </a:schemeClr>
                    </a:solidFill>
                  </a:tcPr>
                </a:tc>
                <a:extLst>
                  <a:ext uri="{0D108BD9-81ED-4DB2-BD59-A6C34878D82A}">
                    <a16:rowId xmlns:a16="http://schemas.microsoft.com/office/drawing/2014/main" val="3480693949"/>
                  </a:ext>
                </a:extLst>
              </a:tr>
            </a:tbl>
          </a:graphicData>
        </a:graphic>
      </p:graphicFrame>
      <p:pic>
        <p:nvPicPr>
          <p:cNvPr id="5" name="Graphic 4" descr="Checkmark with solid fill">
            <a:extLst>
              <a:ext uri="{FF2B5EF4-FFF2-40B4-BE49-F238E27FC236}">
                <a16:creationId xmlns:a16="http://schemas.microsoft.com/office/drawing/2014/main" id="{8C777286-41F5-4598-BF42-C7ECAC62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0499" y="3375421"/>
            <a:ext cx="528041" cy="528041"/>
          </a:xfrm>
          <a:prstGeom prst="rect">
            <a:avLst/>
          </a:prstGeom>
        </p:spPr>
      </p:pic>
      <p:pic>
        <p:nvPicPr>
          <p:cNvPr id="10" name="Graphic 9" descr="Checkmark with solid fill">
            <a:extLst>
              <a:ext uri="{FF2B5EF4-FFF2-40B4-BE49-F238E27FC236}">
                <a16:creationId xmlns:a16="http://schemas.microsoft.com/office/drawing/2014/main" id="{F6F1B7B8-FC75-4BDB-8844-979D6C2D52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3346247"/>
            <a:ext cx="528041" cy="528041"/>
          </a:xfrm>
          <a:prstGeom prst="rect">
            <a:avLst/>
          </a:prstGeom>
        </p:spPr>
      </p:pic>
    </p:spTree>
    <p:extLst>
      <p:ext uri="{BB962C8B-B14F-4D97-AF65-F5344CB8AC3E}">
        <p14:creationId xmlns:p14="http://schemas.microsoft.com/office/powerpoint/2010/main" val="42548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Results in Context: Hypothetical vs. Actual</a:t>
            </a:r>
          </a:p>
        </p:txBody>
      </p:sp>
      <p:graphicFrame>
        <p:nvGraphicFramePr>
          <p:cNvPr id="2" name="Table 2">
            <a:extLst>
              <a:ext uri="{FF2B5EF4-FFF2-40B4-BE49-F238E27FC236}">
                <a16:creationId xmlns:a16="http://schemas.microsoft.com/office/drawing/2014/main" id="{584EB517-4EAC-4B07-8164-FC02A41B0FC5}"/>
              </a:ext>
            </a:extLst>
          </p:cNvPr>
          <p:cNvGraphicFramePr>
            <a:graphicFrameLocks noGrp="1"/>
          </p:cNvGraphicFramePr>
          <p:nvPr>
            <p:extLst>
              <p:ext uri="{D42A27DB-BD31-4B8C-83A1-F6EECF244321}">
                <p14:modId xmlns:p14="http://schemas.microsoft.com/office/powerpoint/2010/main" val="3586559579"/>
              </p:ext>
            </p:extLst>
          </p:nvPr>
        </p:nvGraphicFramePr>
        <p:xfrm>
          <a:off x="292308" y="1832794"/>
          <a:ext cx="11497456" cy="3322320"/>
        </p:xfrm>
        <a:graphic>
          <a:graphicData uri="http://schemas.openxmlformats.org/drawingml/2006/table">
            <a:tbl>
              <a:tblPr firstRow="1" bandRow="1">
                <a:tableStyleId>{5C22544A-7EE6-4342-B048-85BDC9FD1C3A}</a:tableStyleId>
              </a:tblPr>
              <a:tblGrid>
                <a:gridCol w="1139253">
                  <a:extLst>
                    <a:ext uri="{9D8B030D-6E8A-4147-A177-3AD203B41FA5}">
                      <a16:colId xmlns:a16="http://schemas.microsoft.com/office/drawing/2014/main" val="3828402554"/>
                    </a:ext>
                  </a:extLst>
                </a:gridCol>
                <a:gridCol w="2023672">
                  <a:extLst>
                    <a:ext uri="{9D8B030D-6E8A-4147-A177-3AD203B41FA5}">
                      <a16:colId xmlns:a16="http://schemas.microsoft.com/office/drawing/2014/main" val="2637898004"/>
                    </a:ext>
                  </a:extLst>
                </a:gridCol>
                <a:gridCol w="1806315">
                  <a:extLst>
                    <a:ext uri="{9D8B030D-6E8A-4147-A177-3AD203B41FA5}">
                      <a16:colId xmlns:a16="http://schemas.microsoft.com/office/drawing/2014/main" val="536321235"/>
                    </a:ext>
                  </a:extLst>
                </a:gridCol>
                <a:gridCol w="831954">
                  <a:extLst>
                    <a:ext uri="{9D8B030D-6E8A-4147-A177-3AD203B41FA5}">
                      <a16:colId xmlns:a16="http://schemas.microsoft.com/office/drawing/2014/main" val="310582712"/>
                    </a:ext>
                  </a:extLst>
                </a:gridCol>
                <a:gridCol w="1858780">
                  <a:extLst>
                    <a:ext uri="{9D8B030D-6E8A-4147-A177-3AD203B41FA5}">
                      <a16:colId xmlns:a16="http://schemas.microsoft.com/office/drawing/2014/main" val="1675555991"/>
                    </a:ext>
                  </a:extLst>
                </a:gridCol>
                <a:gridCol w="1896256">
                  <a:extLst>
                    <a:ext uri="{9D8B030D-6E8A-4147-A177-3AD203B41FA5}">
                      <a16:colId xmlns:a16="http://schemas.microsoft.com/office/drawing/2014/main" val="2125017941"/>
                    </a:ext>
                  </a:extLst>
                </a:gridCol>
                <a:gridCol w="1184223">
                  <a:extLst>
                    <a:ext uri="{9D8B030D-6E8A-4147-A177-3AD203B41FA5}">
                      <a16:colId xmlns:a16="http://schemas.microsoft.com/office/drawing/2014/main" val="473836549"/>
                    </a:ext>
                  </a:extLst>
                </a:gridCol>
                <a:gridCol w="757003">
                  <a:extLst>
                    <a:ext uri="{9D8B030D-6E8A-4147-A177-3AD203B41FA5}">
                      <a16:colId xmlns:a16="http://schemas.microsoft.com/office/drawing/2014/main" val="31910459"/>
                    </a:ext>
                  </a:extLst>
                </a:gridCol>
              </a:tblGrid>
              <a:tr h="370840">
                <a:tc>
                  <a:txBody>
                    <a:bodyPr/>
                    <a:lstStyle/>
                    <a:p>
                      <a:pPr algn="ctr"/>
                      <a:r>
                        <a:rPr lang="en-US" sz="2000" dirty="0">
                          <a:latin typeface="Calibri" panose="020F0502020204030204" pitchFamily="34" charset="0"/>
                          <a:cs typeface="Calibri" panose="020F0502020204030204" pitchFamily="34" charset="0"/>
                        </a:rPr>
                        <a:t>Year/</a:t>
                      </a:r>
                    </a:p>
                    <a:p>
                      <a:pPr algn="ctr"/>
                      <a:r>
                        <a:rPr lang="en-US" sz="2000" dirty="0">
                          <a:latin typeface="Calibri" panose="020F0502020204030204" pitchFamily="34" charset="0"/>
                          <a:cs typeface="Calibri" panose="020F0502020204030204" pitchFamily="34" charset="0"/>
                        </a:rPr>
                        <a:t>Sample</a:t>
                      </a:r>
                    </a:p>
                  </a:txBody>
                  <a:tcPr anchor="b"/>
                </a:tc>
                <a:tc>
                  <a:txBody>
                    <a:bodyPr/>
                    <a:lstStyle/>
                    <a:p>
                      <a:pPr algn="ctr"/>
                      <a:r>
                        <a:rPr lang="en-US" sz="2000" dirty="0">
                          <a:latin typeface="Calibri" panose="020F0502020204030204" pitchFamily="34" charset="0"/>
                          <a:cs typeface="Calibri" panose="020F0502020204030204" pitchFamily="34" charset="0"/>
                        </a:rPr>
                        <a:t>Action</a:t>
                      </a:r>
                    </a:p>
                  </a:txBody>
                  <a:tcPr anchor="b"/>
                </a:tc>
                <a:tc>
                  <a:txBody>
                    <a:bodyPr/>
                    <a:lstStyle/>
                    <a:p>
                      <a:pPr algn="ctr"/>
                      <a:r>
                        <a:rPr lang="en-US" sz="2000" dirty="0">
                          <a:latin typeface="Calibri" panose="020F0502020204030204" pitchFamily="34" charset="0"/>
                          <a:cs typeface="Calibri" panose="020F0502020204030204" pitchFamily="34" charset="0"/>
                        </a:rPr>
                        <a:t>Who</a:t>
                      </a:r>
                    </a:p>
                  </a:txBody>
                  <a:tcPr anchor="b"/>
                </a:tc>
                <a:tc>
                  <a:txBody>
                    <a:bodyPr/>
                    <a:lstStyle/>
                    <a:p>
                      <a:pPr algn="ctr"/>
                      <a:r>
                        <a:rPr lang="en-US" sz="2000" dirty="0">
                          <a:latin typeface="Calibri" panose="020F0502020204030204" pitchFamily="34" charset="0"/>
                          <a:cs typeface="Calibri" panose="020F0502020204030204" pitchFamily="34" charset="0"/>
                        </a:rPr>
                        <a:t>In-home</a:t>
                      </a:r>
                    </a:p>
                  </a:txBody>
                  <a:tcPr anchor="b"/>
                </a:tc>
                <a:tc>
                  <a:txBody>
                    <a:bodyPr/>
                    <a:lstStyle/>
                    <a:p>
                      <a:pPr algn="ctr"/>
                      <a:r>
                        <a:rPr lang="en-US" sz="2000" dirty="0">
                          <a:latin typeface="Calibri" panose="020F0502020204030204" pitchFamily="34" charset="0"/>
                          <a:cs typeface="Calibri" panose="020F0502020204030204" pitchFamily="34" charset="0"/>
                        </a:rPr>
                        <a:t>Height, weight, blood pressure, blood sample</a:t>
                      </a:r>
                    </a:p>
                  </a:txBody>
                  <a:tcPr anchor="b"/>
                </a:tc>
                <a:tc>
                  <a:txBody>
                    <a:bodyPr/>
                    <a:lstStyle/>
                    <a:p>
                      <a:pPr algn="ctr"/>
                      <a:r>
                        <a:rPr lang="en-US" sz="2000" dirty="0">
                          <a:latin typeface="Calibri" panose="020F0502020204030204" pitchFamily="34" charset="0"/>
                          <a:cs typeface="Calibri" panose="020F0502020204030204" pitchFamily="34" charset="0"/>
                        </a:rPr>
                        <a:t>Waist circumference, urine sample</a:t>
                      </a:r>
                    </a:p>
                  </a:txBody>
                  <a:tcPr anchor="b"/>
                </a:tc>
                <a:tc>
                  <a:txBody>
                    <a:bodyPr/>
                    <a:lstStyle/>
                    <a:p>
                      <a:pPr algn="ctr"/>
                      <a:r>
                        <a:rPr lang="en-US" sz="2000" dirty="0">
                          <a:latin typeface="Calibri" panose="020F0502020204030204" pitchFamily="34" charset="0"/>
                          <a:cs typeface="Calibri" panose="020F0502020204030204" pitchFamily="34" charset="0"/>
                        </a:rPr>
                        <a:t>Incentive</a:t>
                      </a:r>
                    </a:p>
                  </a:txBody>
                  <a:tcPr anchor="b"/>
                </a:tc>
                <a:tc>
                  <a:txBody>
                    <a:bodyPr/>
                    <a:lstStyle/>
                    <a:p>
                      <a:pPr algn="ctr"/>
                      <a:r>
                        <a:rPr lang="en-US" sz="2000" dirty="0">
                          <a:latin typeface="Calibri" panose="020F0502020204030204" pitchFamily="34" charset="0"/>
                          <a:cs typeface="Calibri" panose="020F0502020204030204" pitchFamily="34" charset="0"/>
                        </a:rPr>
                        <a:t>%</a:t>
                      </a:r>
                    </a:p>
                  </a:txBody>
                  <a:tcPr anchor="b"/>
                </a:tc>
                <a:extLst>
                  <a:ext uri="{0D108BD9-81ED-4DB2-BD59-A6C34878D82A}">
                    <a16:rowId xmlns:a16="http://schemas.microsoft.com/office/drawing/2014/main" val="2064420866"/>
                  </a:ext>
                </a:extLst>
              </a:tr>
              <a:tr h="370840">
                <a:tc>
                  <a:txBody>
                    <a:bodyPr/>
                    <a:lstStyle/>
                    <a:p>
                      <a:r>
                        <a:rPr lang="en-US" sz="2000" dirty="0">
                          <a:latin typeface="Calibri" panose="020F0502020204030204" pitchFamily="34" charset="0"/>
                          <a:cs typeface="Calibri" panose="020F0502020204030204" pitchFamily="34" charset="0"/>
                        </a:rPr>
                        <a:t>2019 </a:t>
                      </a:r>
                    </a:p>
                    <a:p>
                      <a:r>
                        <a:rPr lang="en-US" sz="2000" dirty="0">
                          <a:latin typeface="Calibri" panose="020F0502020204030204" pitchFamily="34" charset="0"/>
                          <a:cs typeface="Calibri" panose="020F0502020204030204" pitchFamily="34" charset="0"/>
                        </a:rPr>
                        <a:t>NHIS</a:t>
                      </a:r>
                    </a:p>
                  </a:txBody>
                  <a:tcPr anchor="b"/>
                </a:tc>
                <a:tc>
                  <a:txBody>
                    <a:bodyPr/>
                    <a:lstStyle/>
                    <a:p>
                      <a:r>
                        <a:rPr lang="en-US" sz="2000" b="1" dirty="0">
                          <a:latin typeface="Calibri" panose="020F0502020204030204" pitchFamily="34" charset="0"/>
                          <a:cs typeface="Calibri" panose="020F0502020204030204" pitchFamily="34" charset="0"/>
                        </a:rPr>
                        <a:t>Hypothetically somewhat or definitely </a:t>
                      </a:r>
                    </a:p>
                    <a:p>
                      <a:r>
                        <a:rPr lang="en-US" sz="2000" b="1" dirty="0">
                          <a:latin typeface="Calibri" panose="020F0502020204030204" pitchFamily="34" charset="0"/>
                          <a:cs typeface="Calibri" panose="020F0502020204030204" pitchFamily="34" charset="0"/>
                        </a:rPr>
                        <a:t>willing</a:t>
                      </a:r>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A nurse</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pPr algn="ctr"/>
                      <a:r>
                        <a:rPr lang="en-US" sz="2000" dirty="0">
                          <a:latin typeface="Calibri" panose="020F0502020204030204" pitchFamily="34" charset="0"/>
                          <a:cs typeface="Calibri" panose="020F0502020204030204" pitchFamily="34" charset="0"/>
                        </a:rPr>
                        <a:t>Not mentioned</a:t>
                      </a:r>
                    </a:p>
                  </a:txBody>
                  <a:tcPr anchor="b"/>
                </a:tc>
                <a:tc>
                  <a:txBody>
                    <a:bodyPr/>
                    <a:lstStyle/>
                    <a:p>
                      <a:r>
                        <a:rPr lang="en-US" sz="2000" dirty="0">
                          <a:latin typeface="Calibri" panose="020F0502020204030204" pitchFamily="34" charset="0"/>
                          <a:cs typeface="Calibri" panose="020F0502020204030204" pitchFamily="34" charset="0"/>
                        </a:rPr>
                        <a:t>Amount not specified</a:t>
                      </a:r>
                    </a:p>
                  </a:txBody>
                  <a:tcPr anchor="b"/>
                </a:tc>
                <a:tc>
                  <a:txBody>
                    <a:bodyPr/>
                    <a:lstStyle/>
                    <a:p>
                      <a:pPr algn="ctr"/>
                      <a:r>
                        <a:rPr lang="en-US" sz="3200" dirty="0">
                          <a:latin typeface="Calibri" panose="020F0502020204030204" pitchFamily="34" charset="0"/>
                          <a:cs typeface="Calibri" panose="020F0502020204030204" pitchFamily="34" charset="0"/>
                        </a:rPr>
                        <a:t>35</a:t>
                      </a:r>
                    </a:p>
                  </a:txBody>
                  <a:tcPr anchor="b">
                    <a:solidFill>
                      <a:schemeClr val="bg1">
                        <a:lumMod val="40000"/>
                        <a:lumOff val="60000"/>
                      </a:schemeClr>
                    </a:solidFill>
                  </a:tcPr>
                </a:tc>
                <a:extLst>
                  <a:ext uri="{0D108BD9-81ED-4DB2-BD59-A6C34878D82A}">
                    <a16:rowId xmlns:a16="http://schemas.microsoft.com/office/drawing/2014/main" val="3480693949"/>
                  </a:ext>
                </a:extLst>
              </a:tr>
              <a:tr h="370840">
                <a:tc>
                  <a:txBody>
                    <a:bodyPr/>
                    <a:lstStyle/>
                    <a:p>
                      <a:r>
                        <a:rPr lang="en-US" sz="2000" dirty="0">
                          <a:latin typeface="Calibri" panose="020F0502020204030204" pitchFamily="34" charset="0"/>
                          <a:cs typeface="Calibri" panose="020F0502020204030204" pitchFamily="34" charset="0"/>
                        </a:rPr>
                        <a:t>2021 </a:t>
                      </a:r>
                    </a:p>
                    <a:p>
                      <a:r>
                        <a:rPr lang="en-US" sz="2000" dirty="0">
                          <a:latin typeface="Calibri" panose="020F0502020204030204" pitchFamily="34" charset="0"/>
                          <a:cs typeface="Calibri" panose="020F0502020204030204" pitchFamily="34" charset="0"/>
                        </a:rPr>
                        <a:t>NHIS FHS</a:t>
                      </a:r>
                    </a:p>
                  </a:txBody>
                  <a:tcPr anchor="b"/>
                </a:tc>
                <a:tc>
                  <a:txBody>
                    <a:bodyPr/>
                    <a:lstStyle/>
                    <a:p>
                      <a:r>
                        <a:rPr lang="en-US" sz="2000" b="1" dirty="0">
                          <a:latin typeface="Calibri" panose="020F0502020204030204" pitchFamily="34" charset="0"/>
                          <a:cs typeface="Calibri" panose="020F0502020204030204" pitchFamily="34" charset="0"/>
                        </a:rPr>
                        <a:t>Gave permission to be contacted</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about scheduling</a:t>
                      </a:r>
                    </a:p>
                  </a:txBody>
                  <a:tcPr anchor="b"/>
                </a:tc>
                <a:tc>
                  <a:txBody>
                    <a:bodyPr/>
                    <a:lstStyle/>
                    <a:p>
                      <a:r>
                        <a:rPr lang="en-US" sz="2000" dirty="0">
                          <a:latin typeface="Calibri" panose="020F0502020204030204" pitchFamily="34" charset="0"/>
                          <a:cs typeface="Calibri" panose="020F0502020204030204" pitchFamily="34" charset="0"/>
                        </a:rPr>
                        <a:t>A phlebotomist</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$75</a:t>
                      </a:r>
                    </a:p>
                  </a:txBody>
                  <a:tcPr anchor="b"/>
                </a:tc>
                <a:tc>
                  <a:txBody>
                    <a:bodyPr/>
                    <a:lstStyle/>
                    <a:p>
                      <a:pPr algn="ctr"/>
                      <a:r>
                        <a:rPr lang="en-US" sz="3200" dirty="0">
                          <a:latin typeface="Calibri" panose="020F0502020204030204" pitchFamily="34" charset="0"/>
                          <a:cs typeface="Calibri" panose="020F0502020204030204" pitchFamily="34" charset="0"/>
                        </a:rPr>
                        <a:t>30</a:t>
                      </a:r>
                    </a:p>
                  </a:txBody>
                  <a:tcPr anchor="b">
                    <a:solidFill>
                      <a:schemeClr val="bg1">
                        <a:lumMod val="40000"/>
                        <a:lumOff val="60000"/>
                      </a:schemeClr>
                    </a:solidFill>
                  </a:tcPr>
                </a:tc>
                <a:extLst>
                  <a:ext uri="{0D108BD9-81ED-4DB2-BD59-A6C34878D82A}">
                    <a16:rowId xmlns:a16="http://schemas.microsoft.com/office/drawing/2014/main" val="2026407407"/>
                  </a:ext>
                </a:extLst>
              </a:tr>
            </a:tbl>
          </a:graphicData>
        </a:graphic>
      </p:graphicFrame>
      <p:pic>
        <p:nvPicPr>
          <p:cNvPr id="5" name="Graphic 4" descr="Checkmark with solid fill">
            <a:extLst>
              <a:ext uri="{FF2B5EF4-FFF2-40B4-BE49-F238E27FC236}">
                <a16:creationId xmlns:a16="http://schemas.microsoft.com/office/drawing/2014/main" id="{8C777286-41F5-4598-BF42-C7ECAC62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0499" y="3375421"/>
            <a:ext cx="528041" cy="528041"/>
          </a:xfrm>
          <a:prstGeom prst="rect">
            <a:avLst/>
          </a:prstGeom>
        </p:spPr>
      </p:pic>
      <p:pic>
        <p:nvPicPr>
          <p:cNvPr id="8" name="Graphic 7" descr="Checkmark with solid fill">
            <a:extLst>
              <a:ext uri="{FF2B5EF4-FFF2-40B4-BE49-F238E27FC236}">
                <a16:creationId xmlns:a16="http://schemas.microsoft.com/office/drawing/2014/main" id="{6BD2D3BD-782D-4628-9061-4EE5ED326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460" y="4322273"/>
            <a:ext cx="528041" cy="528041"/>
          </a:xfrm>
          <a:prstGeom prst="rect">
            <a:avLst/>
          </a:prstGeom>
        </p:spPr>
      </p:pic>
      <p:pic>
        <p:nvPicPr>
          <p:cNvPr id="9" name="Graphic 8" descr="Checkmark with solid fill">
            <a:extLst>
              <a:ext uri="{FF2B5EF4-FFF2-40B4-BE49-F238E27FC236}">
                <a16:creationId xmlns:a16="http://schemas.microsoft.com/office/drawing/2014/main" id="{D8EF0835-60ED-4279-AF20-9B85B0627F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4646" y="4322273"/>
            <a:ext cx="528041" cy="528041"/>
          </a:xfrm>
          <a:prstGeom prst="rect">
            <a:avLst/>
          </a:prstGeom>
        </p:spPr>
      </p:pic>
      <p:pic>
        <p:nvPicPr>
          <p:cNvPr id="10" name="Graphic 9" descr="Checkmark with solid fill">
            <a:extLst>
              <a:ext uri="{FF2B5EF4-FFF2-40B4-BE49-F238E27FC236}">
                <a16:creationId xmlns:a16="http://schemas.microsoft.com/office/drawing/2014/main" id="{F6F1B7B8-FC75-4BDB-8844-979D6C2D52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3346247"/>
            <a:ext cx="528041" cy="528041"/>
          </a:xfrm>
          <a:prstGeom prst="rect">
            <a:avLst/>
          </a:prstGeom>
        </p:spPr>
      </p:pic>
      <p:pic>
        <p:nvPicPr>
          <p:cNvPr id="11" name="Graphic 10" descr="Checkmark with solid fill">
            <a:extLst>
              <a:ext uri="{FF2B5EF4-FFF2-40B4-BE49-F238E27FC236}">
                <a16:creationId xmlns:a16="http://schemas.microsoft.com/office/drawing/2014/main" id="{1BDD0B1B-51B8-4F5B-B52D-3B0EEBE2A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4322273"/>
            <a:ext cx="528041" cy="528041"/>
          </a:xfrm>
          <a:prstGeom prst="rect">
            <a:avLst/>
          </a:prstGeom>
        </p:spPr>
      </p:pic>
    </p:spTree>
    <p:extLst>
      <p:ext uri="{BB962C8B-B14F-4D97-AF65-F5344CB8AC3E}">
        <p14:creationId xmlns:p14="http://schemas.microsoft.com/office/powerpoint/2010/main" val="290245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Background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Collaboration between two NCHS Surveys</a:t>
            </a:r>
          </a:p>
          <a:p>
            <a:pPr lvl="1"/>
            <a:r>
              <a:rPr lang="en-US" sz="3000" dirty="0"/>
              <a:t>National Health Interview Survey (NHIS)</a:t>
            </a:r>
          </a:p>
          <a:p>
            <a:pPr lvl="1"/>
            <a:r>
              <a:rPr lang="en-US" sz="3000" dirty="0"/>
              <a:t>National Health and Nutrition Examination Survey (NHANES)</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249035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Results in Context: Hypothetical vs. Actual</a:t>
            </a:r>
          </a:p>
        </p:txBody>
      </p:sp>
      <p:graphicFrame>
        <p:nvGraphicFramePr>
          <p:cNvPr id="2" name="Table 2">
            <a:extLst>
              <a:ext uri="{FF2B5EF4-FFF2-40B4-BE49-F238E27FC236}">
                <a16:creationId xmlns:a16="http://schemas.microsoft.com/office/drawing/2014/main" id="{584EB517-4EAC-4B07-8164-FC02A41B0FC5}"/>
              </a:ext>
            </a:extLst>
          </p:cNvPr>
          <p:cNvGraphicFramePr>
            <a:graphicFrameLocks noGrp="1"/>
          </p:cNvGraphicFramePr>
          <p:nvPr>
            <p:extLst>
              <p:ext uri="{D42A27DB-BD31-4B8C-83A1-F6EECF244321}">
                <p14:modId xmlns:p14="http://schemas.microsoft.com/office/powerpoint/2010/main" val="1247398098"/>
              </p:ext>
            </p:extLst>
          </p:nvPr>
        </p:nvGraphicFramePr>
        <p:xfrm>
          <a:off x="292308" y="1832794"/>
          <a:ext cx="11497456" cy="2011680"/>
        </p:xfrm>
        <a:graphic>
          <a:graphicData uri="http://schemas.openxmlformats.org/drawingml/2006/table">
            <a:tbl>
              <a:tblPr firstRow="1" bandRow="1">
                <a:tableStyleId>{5C22544A-7EE6-4342-B048-85BDC9FD1C3A}</a:tableStyleId>
              </a:tblPr>
              <a:tblGrid>
                <a:gridCol w="1139253">
                  <a:extLst>
                    <a:ext uri="{9D8B030D-6E8A-4147-A177-3AD203B41FA5}">
                      <a16:colId xmlns:a16="http://schemas.microsoft.com/office/drawing/2014/main" val="3828402554"/>
                    </a:ext>
                  </a:extLst>
                </a:gridCol>
                <a:gridCol w="2023672">
                  <a:extLst>
                    <a:ext uri="{9D8B030D-6E8A-4147-A177-3AD203B41FA5}">
                      <a16:colId xmlns:a16="http://schemas.microsoft.com/office/drawing/2014/main" val="2637898004"/>
                    </a:ext>
                  </a:extLst>
                </a:gridCol>
                <a:gridCol w="1806315">
                  <a:extLst>
                    <a:ext uri="{9D8B030D-6E8A-4147-A177-3AD203B41FA5}">
                      <a16:colId xmlns:a16="http://schemas.microsoft.com/office/drawing/2014/main" val="536321235"/>
                    </a:ext>
                  </a:extLst>
                </a:gridCol>
                <a:gridCol w="831954">
                  <a:extLst>
                    <a:ext uri="{9D8B030D-6E8A-4147-A177-3AD203B41FA5}">
                      <a16:colId xmlns:a16="http://schemas.microsoft.com/office/drawing/2014/main" val="310582712"/>
                    </a:ext>
                  </a:extLst>
                </a:gridCol>
                <a:gridCol w="1858780">
                  <a:extLst>
                    <a:ext uri="{9D8B030D-6E8A-4147-A177-3AD203B41FA5}">
                      <a16:colId xmlns:a16="http://schemas.microsoft.com/office/drawing/2014/main" val="1675555991"/>
                    </a:ext>
                  </a:extLst>
                </a:gridCol>
                <a:gridCol w="1896256">
                  <a:extLst>
                    <a:ext uri="{9D8B030D-6E8A-4147-A177-3AD203B41FA5}">
                      <a16:colId xmlns:a16="http://schemas.microsoft.com/office/drawing/2014/main" val="2125017941"/>
                    </a:ext>
                  </a:extLst>
                </a:gridCol>
                <a:gridCol w="1184223">
                  <a:extLst>
                    <a:ext uri="{9D8B030D-6E8A-4147-A177-3AD203B41FA5}">
                      <a16:colId xmlns:a16="http://schemas.microsoft.com/office/drawing/2014/main" val="473836549"/>
                    </a:ext>
                  </a:extLst>
                </a:gridCol>
                <a:gridCol w="757003">
                  <a:extLst>
                    <a:ext uri="{9D8B030D-6E8A-4147-A177-3AD203B41FA5}">
                      <a16:colId xmlns:a16="http://schemas.microsoft.com/office/drawing/2014/main" val="31910459"/>
                    </a:ext>
                  </a:extLst>
                </a:gridCol>
              </a:tblGrid>
              <a:tr h="370840">
                <a:tc>
                  <a:txBody>
                    <a:bodyPr/>
                    <a:lstStyle/>
                    <a:p>
                      <a:pPr algn="ctr"/>
                      <a:r>
                        <a:rPr lang="en-US" sz="2000" dirty="0">
                          <a:latin typeface="Calibri" panose="020F0502020204030204" pitchFamily="34" charset="0"/>
                          <a:cs typeface="Calibri" panose="020F0502020204030204" pitchFamily="34" charset="0"/>
                        </a:rPr>
                        <a:t>Year/</a:t>
                      </a:r>
                    </a:p>
                    <a:p>
                      <a:pPr algn="ctr"/>
                      <a:r>
                        <a:rPr lang="en-US" sz="2000" dirty="0">
                          <a:latin typeface="Calibri" panose="020F0502020204030204" pitchFamily="34" charset="0"/>
                          <a:cs typeface="Calibri" panose="020F0502020204030204" pitchFamily="34" charset="0"/>
                        </a:rPr>
                        <a:t>Sample</a:t>
                      </a:r>
                    </a:p>
                  </a:txBody>
                  <a:tcPr anchor="b"/>
                </a:tc>
                <a:tc>
                  <a:txBody>
                    <a:bodyPr/>
                    <a:lstStyle/>
                    <a:p>
                      <a:pPr algn="ctr"/>
                      <a:r>
                        <a:rPr lang="en-US" sz="2000" dirty="0">
                          <a:latin typeface="Calibri" panose="020F0502020204030204" pitchFamily="34" charset="0"/>
                          <a:cs typeface="Calibri" panose="020F0502020204030204" pitchFamily="34" charset="0"/>
                        </a:rPr>
                        <a:t>Action</a:t>
                      </a:r>
                    </a:p>
                  </a:txBody>
                  <a:tcPr anchor="b"/>
                </a:tc>
                <a:tc>
                  <a:txBody>
                    <a:bodyPr/>
                    <a:lstStyle/>
                    <a:p>
                      <a:pPr algn="ctr"/>
                      <a:r>
                        <a:rPr lang="en-US" sz="2000" dirty="0">
                          <a:latin typeface="Calibri" panose="020F0502020204030204" pitchFamily="34" charset="0"/>
                          <a:cs typeface="Calibri" panose="020F0502020204030204" pitchFamily="34" charset="0"/>
                        </a:rPr>
                        <a:t>Who</a:t>
                      </a:r>
                    </a:p>
                  </a:txBody>
                  <a:tcPr anchor="b"/>
                </a:tc>
                <a:tc>
                  <a:txBody>
                    <a:bodyPr/>
                    <a:lstStyle/>
                    <a:p>
                      <a:pPr algn="ctr"/>
                      <a:r>
                        <a:rPr lang="en-US" sz="2000" dirty="0">
                          <a:latin typeface="Calibri" panose="020F0502020204030204" pitchFamily="34" charset="0"/>
                          <a:cs typeface="Calibri" panose="020F0502020204030204" pitchFamily="34" charset="0"/>
                        </a:rPr>
                        <a:t>In-home</a:t>
                      </a:r>
                    </a:p>
                  </a:txBody>
                  <a:tcPr anchor="b"/>
                </a:tc>
                <a:tc>
                  <a:txBody>
                    <a:bodyPr/>
                    <a:lstStyle/>
                    <a:p>
                      <a:pPr algn="ctr"/>
                      <a:r>
                        <a:rPr lang="en-US" sz="2000" dirty="0">
                          <a:latin typeface="Calibri" panose="020F0502020204030204" pitchFamily="34" charset="0"/>
                          <a:cs typeface="Calibri" panose="020F0502020204030204" pitchFamily="34" charset="0"/>
                        </a:rPr>
                        <a:t>Height, weight, blood pressure, blood sample</a:t>
                      </a:r>
                    </a:p>
                  </a:txBody>
                  <a:tcPr anchor="b"/>
                </a:tc>
                <a:tc>
                  <a:txBody>
                    <a:bodyPr/>
                    <a:lstStyle/>
                    <a:p>
                      <a:pPr algn="ctr"/>
                      <a:r>
                        <a:rPr lang="en-US" sz="2000" dirty="0">
                          <a:latin typeface="Calibri" panose="020F0502020204030204" pitchFamily="34" charset="0"/>
                          <a:cs typeface="Calibri" panose="020F0502020204030204" pitchFamily="34" charset="0"/>
                        </a:rPr>
                        <a:t>Waist circumference, urine sample</a:t>
                      </a:r>
                    </a:p>
                  </a:txBody>
                  <a:tcPr anchor="b"/>
                </a:tc>
                <a:tc>
                  <a:txBody>
                    <a:bodyPr/>
                    <a:lstStyle/>
                    <a:p>
                      <a:pPr algn="ctr"/>
                      <a:r>
                        <a:rPr lang="en-US" sz="2000" dirty="0">
                          <a:latin typeface="Calibri" panose="020F0502020204030204" pitchFamily="34" charset="0"/>
                          <a:cs typeface="Calibri" panose="020F0502020204030204" pitchFamily="34" charset="0"/>
                        </a:rPr>
                        <a:t>Incentive</a:t>
                      </a:r>
                    </a:p>
                  </a:txBody>
                  <a:tcPr anchor="b"/>
                </a:tc>
                <a:tc>
                  <a:txBody>
                    <a:bodyPr/>
                    <a:lstStyle/>
                    <a:p>
                      <a:pPr algn="ctr"/>
                      <a:r>
                        <a:rPr lang="en-US" sz="2000" dirty="0">
                          <a:latin typeface="Calibri" panose="020F0502020204030204" pitchFamily="34" charset="0"/>
                          <a:cs typeface="Calibri" panose="020F0502020204030204" pitchFamily="34" charset="0"/>
                        </a:rPr>
                        <a:t>%</a:t>
                      </a:r>
                    </a:p>
                  </a:txBody>
                  <a:tcPr anchor="b"/>
                </a:tc>
                <a:extLst>
                  <a:ext uri="{0D108BD9-81ED-4DB2-BD59-A6C34878D82A}">
                    <a16:rowId xmlns:a16="http://schemas.microsoft.com/office/drawing/2014/main" val="2064420866"/>
                  </a:ext>
                </a:extLst>
              </a:tr>
              <a:tr h="370840">
                <a:tc>
                  <a:txBody>
                    <a:bodyPr/>
                    <a:lstStyle/>
                    <a:p>
                      <a:r>
                        <a:rPr lang="en-US" sz="2000" dirty="0">
                          <a:latin typeface="Calibri" panose="020F0502020204030204" pitchFamily="34" charset="0"/>
                          <a:cs typeface="Calibri" panose="020F0502020204030204" pitchFamily="34" charset="0"/>
                        </a:rPr>
                        <a:t>2019 </a:t>
                      </a:r>
                    </a:p>
                    <a:p>
                      <a:r>
                        <a:rPr lang="en-US" sz="2000" dirty="0">
                          <a:latin typeface="Calibri" panose="020F0502020204030204" pitchFamily="34" charset="0"/>
                          <a:cs typeface="Calibri" panose="020F0502020204030204" pitchFamily="34" charset="0"/>
                        </a:rPr>
                        <a:t>NHIS</a:t>
                      </a:r>
                    </a:p>
                  </a:txBody>
                  <a:tcPr anchor="b"/>
                </a:tc>
                <a:tc>
                  <a:txBody>
                    <a:bodyPr/>
                    <a:lstStyle/>
                    <a:p>
                      <a:r>
                        <a:rPr lang="en-US" sz="2000" b="1" dirty="0">
                          <a:latin typeface="Calibri" panose="020F0502020204030204" pitchFamily="34" charset="0"/>
                          <a:cs typeface="Calibri" panose="020F0502020204030204" pitchFamily="34" charset="0"/>
                        </a:rPr>
                        <a:t>Hypothetically definitely </a:t>
                      </a:r>
                    </a:p>
                    <a:p>
                      <a:r>
                        <a:rPr lang="en-US" sz="2000" b="1" dirty="0">
                          <a:latin typeface="Calibri" panose="020F0502020204030204" pitchFamily="34" charset="0"/>
                          <a:cs typeface="Calibri" panose="020F0502020204030204" pitchFamily="34" charset="0"/>
                        </a:rPr>
                        <a:t>willing</a:t>
                      </a:r>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A nurse</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pPr algn="ctr"/>
                      <a:r>
                        <a:rPr lang="en-US" sz="2000" dirty="0">
                          <a:latin typeface="Calibri" panose="020F0502020204030204" pitchFamily="34" charset="0"/>
                          <a:cs typeface="Calibri" panose="020F0502020204030204" pitchFamily="34" charset="0"/>
                        </a:rPr>
                        <a:t>Not mentioned</a:t>
                      </a:r>
                    </a:p>
                  </a:txBody>
                  <a:tcPr anchor="b"/>
                </a:tc>
                <a:tc>
                  <a:txBody>
                    <a:bodyPr/>
                    <a:lstStyle/>
                    <a:p>
                      <a:r>
                        <a:rPr lang="en-US" sz="2000" dirty="0">
                          <a:latin typeface="Calibri" panose="020F0502020204030204" pitchFamily="34" charset="0"/>
                          <a:cs typeface="Calibri" panose="020F0502020204030204" pitchFamily="34" charset="0"/>
                        </a:rPr>
                        <a:t>Amount not specified</a:t>
                      </a:r>
                    </a:p>
                  </a:txBody>
                  <a:tcPr anchor="b"/>
                </a:tc>
                <a:tc>
                  <a:txBody>
                    <a:bodyPr/>
                    <a:lstStyle/>
                    <a:p>
                      <a:pPr algn="ctr"/>
                      <a:r>
                        <a:rPr lang="en-US" sz="3200" dirty="0">
                          <a:latin typeface="Calibri" panose="020F0502020204030204" pitchFamily="34" charset="0"/>
                          <a:cs typeface="Calibri" panose="020F0502020204030204" pitchFamily="34" charset="0"/>
                        </a:rPr>
                        <a:t>19</a:t>
                      </a:r>
                    </a:p>
                  </a:txBody>
                  <a:tcPr anchor="b">
                    <a:solidFill>
                      <a:schemeClr val="bg1">
                        <a:lumMod val="40000"/>
                        <a:lumOff val="60000"/>
                      </a:schemeClr>
                    </a:solidFill>
                  </a:tcPr>
                </a:tc>
                <a:extLst>
                  <a:ext uri="{0D108BD9-81ED-4DB2-BD59-A6C34878D82A}">
                    <a16:rowId xmlns:a16="http://schemas.microsoft.com/office/drawing/2014/main" val="3480693949"/>
                  </a:ext>
                </a:extLst>
              </a:tr>
            </a:tbl>
          </a:graphicData>
        </a:graphic>
      </p:graphicFrame>
      <p:pic>
        <p:nvPicPr>
          <p:cNvPr id="5" name="Graphic 4" descr="Checkmark with solid fill">
            <a:extLst>
              <a:ext uri="{FF2B5EF4-FFF2-40B4-BE49-F238E27FC236}">
                <a16:creationId xmlns:a16="http://schemas.microsoft.com/office/drawing/2014/main" id="{8C777286-41F5-4598-BF42-C7ECAC62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0499" y="3375421"/>
            <a:ext cx="528041" cy="528041"/>
          </a:xfrm>
          <a:prstGeom prst="rect">
            <a:avLst/>
          </a:prstGeom>
        </p:spPr>
      </p:pic>
      <p:pic>
        <p:nvPicPr>
          <p:cNvPr id="10" name="Graphic 9" descr="Checkmark with solid fill">
            <a:extLst>
              <a:ext uri="{FF2B5EF4-FFF2-40B4-BE49-F238E27FC236}">
                <a16:creationId xmlns:a16="http://schemas.microsoft.com/office/drawing/2014/main" id="{F6F1B7B8-FC75-4BDB-8844-979D6C2D52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3346247"/>
            <a:ext cx="528041" cy="528041"/>
          </a:xfrm>
          <a:prstGeom prst="rect">
            <a:avLst/>
          </a:prstGeom>
        </p:spPr>
      </p:pic>
    </p:spTree>
    <p:extLst>
      <p:ext uri="{BB962C8B-B14F-4D97-AF65-F5344CB8AC3E}">
        <p14:creationId xmlns:p14="http://schemas.microsoft.com/office/powerpoint/2010/main" val="289147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Results in Context: Hypothetical vs. Actual</a:t>
            </a:r>
          </a:p>
        </p:txBody>
      </p:sp>
      <p:graphicFrame>
        <p:nvGraphicFramePr>
          <p:cNvPr id="2" name="Table 2">
            <a:extLst>
              <a:ext uri="{FF2B5EF4-FFF2-40B4-BE49-F238E27FC236}">
                <a16:creationId xmlns:a16="http://schemas.microsoft.com/office/drawing/2014/main" id="{584EB517-4EAC-4B07-8164-FC02A41B0FC5}"/>
              </a:ext>
            </a:extLst>
          </p:cNvPr>
          <p:cNvGraphicFramePr>
            <a:graphicFrameLocks noGrp="1"/>
          </p:cNvGraphicFramePr>
          <p:nvPr>
            <p:extLst>
              <p:ext uri="{D42A27DB-BD31-4B8C-83A1-F6EECF244321}">
                <p14:modId xmlns:p14="http://schemas.microsoft.com/office/powerpoint/2010/main" val="2808585393"/>
              </p:ext>
            </p:extLst>
          </p:nvPr>
        </p:nvGraphicFramePr>
        <p:xfrm>
          <a:off x="292308" y="1832794"/>
          <a:ext cx="11497456" cy="2712720"/>
        </p:xfrm>
        <a:graphic>
          <a:graphicData uri="http://schemas.openxmlformats.org/drawingml/2006/table">
            <a:tbl>
              <a:tblPr firstRow="1" bandRow="1">
                <a:tableStyleId>{5C22544A-7EE6-4342-B048-85BDC9FD1C3A}</a:tableStyleId>
              </a:tblPr>
              <a:tblGrid>
                <a:gridCol w="1139253">
                  <a:extLst>
                    <a:ext uri="{9D8B030D-6E8A-4147-A177-3AD203B41FA5}">
                      <a16:colId xmlns:a16="http://schemas.microsoft.com/office/drawing/2014/main" val="3828402554"/>
                    </a:ext>
                  </a:extLst>
                </a:gridCol>
                <a:gridCol w="2023672">
                  <a:extLst>
                    <a:ext uri="{9D8B030D-6E8A-4147-A177-3AD203B41FA5}">
                      <a16:colId xmlns:a16="http://schemas.microsoft.com/office/drawing/2014/main" val="2637898004"/>
                    </a:ext>
                  </a:extLst>
                </a:gridCol>
                <a:gridCol w="1806315">
                  <a:extLst>
                    <a:ext uri="{9D8B030D-6E8A-4147-A177-3AD203B41FA5}">
                      <a16:colId xmlns:a16="http://schemas.microsoft.com/office/drawing/2014/main" val="536321235"/>
                    </a:ext>
                  </a:extLst>
                </a:gridCol>
                <a:gridCol w="831954">
                  <a:extLst>
                    <a:ext uri="{9D8B030D-6E8A-4147-A177-3AD203B41FA5}">
                      <a16:colId xmlns:a16="http://schemas.microsoft.com/office/drawing/2014/main" val="310582712"/>
                    </a:ext>
                  </a:extLst>
                </a:gridCol>
                <a:gridCol w="1858780">
                  <a:extLst>
                    <a:ext uri="{9D8B030D-6E8A-4147-A177-3AD203B41FA5}">
                      <a16:colId xmlns:a16="http://schemas.microsoft.com/office/drawing/2014/main" val="1675555991"/>
                    </a:ext>
                  </a:extLst>
                </a:gridCol>
                <a:gridCol w="1896256">
                  <a:extLst>
                    <a:ext uri="{9D8B030D-6E8A-4147-A177-3AD203B41FA5}">
                      <a16:colId xmlns:a16="http://schemas.microsoft.com/office/drawing/2014/main" val="2125017941"/>
                    </a:ext>
                  </a:extLst>
                </a:gridCol>
                <a:gridCol w="1184223">
                  <a:extLst>
                    <a:ext uri="{9D8B030D-6E8A-4147-A177-3AD203B41FA5}">
                      <a16:colId xmlns:a16="http://schemas.microsoft.com/office/drawing/2014/main" val="473836549"/>
                    </a:ext>
                  </a:extLst>
                </a:gridCol>
                <a:gridCol w="757003">
                  <a:extLst>
                    <a:ext uri="{9D8B030D-6E8A-4147-A177-3AD203B41FA5}">
                      <a16:colId xmlns:a16="http://schemas.microsoft.com/office/drawing/2014/main" val="31910459"/>
                    </a:ext>
                  </a:extLst>
                </a:gridCol>
              </a:tblGrid>
              <a:tr h="370840">
                <a:tc>
                  <a:txBody>
                    <a:bodyPr/>
                    <a:lstStyle/>
                    <a:p>
                      <a:pPr algn="ctr"/>
                      <a:r>
                        <a:rPr lang="en-US" sz="2000" dirty="0">
                          <a:latin typeface="Calibri" panose="020F0502020204030204" pitchFamily="34" charset="0"/>
                          <a:cs typeface="Calibri" panose="020F0502020204030204" pitchFamily="34" charset="0"/>
                        </a:rPr>
                        <a:t>Year/</a:t>
                      </a:r>
                    </a:p>
                    <a:p>
                      <a:pPr algn="ctr"/>
                      <a:r>
                        <a:rPr lang="en-US" sz="2000" dirty="0">
                          <a:latin typeface="Calibri" panose="020F0502020204030204" pitchFamily="34" charset="0"/>
                          <a:cs typeface="Calibri" panose="020F0502020204030204" pitchFamily="34" charset="0"/>
                        </a:rPr>
                        <a:t>Sample</a:t>
                      </a:r>
                    </a:p>
                  </a:txBody>
                  <a:tcPr anchor="b"/>
                </a:tc>
                <a:tc>
                  <a:txBody>
                    <a:bodyPr/>
                    <a:lstStyle/>
                    <a:p>
                      <a:pPr algn="ctr"/>
                      <a:r>
                        <a:rPr lang="en-US" sz="2000" dirty="0">
                          <a:latin typeface="Calibri" panose="020F0502020204030204" pitchFamily="34" charset="0"/>
                          <a:cs typeface="Calibri" panose="020F0502020204030204" pitchFamily="34" charset="0"/>
                        </a:rPr>
                        <a:t>Action</a:t>
                      </a:r>
                    </a:p>
                  </a:txBody>
                  <a:tcPr anchor="b"/>
                </a:tc>
                <a:tc>
                  <a:txBody>
                    <a:bodyPr/>
                    <a:lstStyle/>
                    <a:p>
                      <a:pPr algn="ctr"/>
                      <a:r>
                        <a:rPr lang="en-US" sz="2000" dirty="0">
                          <a:latin typeface="Calibri" panose="020F0502020204030204" pitchFamily="34" charset="0"/>
                          <a:cs typeface="Calibri" panose="020F0502020204030204" pitchFamily="34" charset="0"/>
                        </a:rPr>
                        <a:t>Who</a:t>
                      </a:r>
                    </a:p>
                  </a:txBody>
                  <a:tcPr anchor="b"/>
                </a:tc>
                <a:tc>
                  <a:txBody>
                    <a:bodyPr/>
                    <a:lstStyle/>
                    <a:p>
                      <a:pPr algn="ctr"/>
                      <a:r>
                        <a:rPr lang="en-US" sz="2000" dirty="0">
                          <a:latin typeface="Calibri" panose="020F0502020204030204" pitchFamily="34" charset="0"/>
                          <a:cs typeface="Calibri" panose="020F0502020204030204" pitchFamily="34" charset="0"/>
                        </a:rPr>
                        <a:t>In-home</a:t>
                      </a:r>
                    </a:p>
                  </a:txBody>
                  <a:tcPr anchor="b"/>
                </a:tc>
                <a:tc>
                  <a:txBody>
                    <a:bodyPr/>
                    <a:lstStyle/>
                    <a:p>
                      <a:pPr algn="ctr"/>
                      <a:r>
                        <a:rPr lang="en-US" sz="2000" dirty="0">
                          <a:latin typeface="Calibri" panose="020F0502020204030204" pitchFamily="34" charset="0"/>
                          <a:cs typeface="Calibri" panose="020F0502020204030204" pitchFamily="34" charset="0"/>
                        </a:rPr>
                        <a:t>Height, weight, blood pressure, blood sample</a:t>
                      </a:r>
                    </a:p>
                  </a:txBody>
                  <a:tcPr anchor="b"/>
                </a:tc>
                <a:tc>
                  <a:txBody>
                    <a:bodyPr/>
                    <a:lstStyle/>
                    <a:p>
                      <a:pPr algn="ctr"/>
                      <a:r>
                        <a:rPr lang="en-US" sz="2000" dirty="0">
                          <a:latin typeface="Calibri" panose="020F0502020204030204" pitchFamily="34" charset="0"/>
                          <a:cs typeface="Calibri" panose="020F0502020204030204" pitchFamily="34" charset="0"/>
                        </a:rPr>
                        <a:t>Waist circumference, urine sample</a:t>
                      </a:r>
                    </a:p>
                  </a:txBody>
                  <a:tcPr anchor="b"/>
                </a:tc>
                <a:tc>
                  <a:txBody>
                    <a:bodyPr/>
                    <a:lstStyle/>
                    <a:p>
                      <a:pPr algn="ctr"/>
                      <a:r>
                        <a:rPr lang="en-US" sz="2000" dirty="0">
                          <a:latin typeface="Calibri" panose="020F0502020204030204" pitchFamily="34" charset="0"/>
                          <a:cs typeface="Calibri" panose="020F0502020204030204" pitchFamily="34" charset="0"/>
                        </a:rPr>
                        <a:t>Incentive</a:t>
                      </a:r>
                    </a:p>
                  </a:txBody>
                  <a:tcPr anchor="b"/>
                </a:tc>
                <a:tc>
                  <a:txBody>
                    <a:bodyPr/>
                    <a:lstStyle/>
                    <a:p>
                      <a:pPr algn="ctr"/>
                      <a:r>
                        <a:rPr lang="en-US" sz="2000" dirty="0">
                          <a:latin typeface="Calibri" panose="020F0502020204030204" pitchFamily="34" charset="0"/>
                          <a:cs typeface="Calibri" panose="020F0502020204030204" pitchFamily="34" charset="0"/>
                        </a:rPr>
                        <a:t>%</a:t>
                      </a:r>
                    </a:p>
                  </a:txBody>
                  <a:tcPr anchor="b"/>
                </a:tc>
                <a:extLst>
                  <a:ext uri="{0D108BD9-81ED-4DB2-BD59-A6C34878D82A}">
                    <a16:rowId xmlns:a16="http://schemas.microsoft.com/office/drawing/2014/main" val="2064420866"/>
                  </a:ext>
                </a:extLst>
              </a:tr>
              <a:tr h="370840">
                <a:tc>
                  <a:txBody>
                    <a:bodyPr/>
                    <a:lstStyle/>
                    <a:p>
                      <a:r>
                        <a:rPr lang="en-US" sz="2000" dirty="0">
                          <a:latin typeface="Calibri" panose="020F0502020204030204" pitchFamily="34" charset="0"/>
                          <a:cs typeface="Calibri" panose="020F0502020204030204" pitchFamily="34" charset="0"/>
                        </a:rPr>
                        <a:t>2019 </a:t>
                      </a:r>
                    </a:p>
                    <a:p>
                      <a:r>
                        <a:rPr lang="en-US" sz="2000" dirty="0">
                          <a:latin typeface="Calibri" panose="020F0502020204030204" pitchFamily="34" charset="0"/>
                          <a:cs typeface="Calibri" panose="020F0502020204030204" pitchFamily="34" charset="0"/>
                        </a:rPr>
                        <a:t>NHIS</a:t>
                      </a:r>
                    </a:p>
                  </a:txBody>
                  <a:tcPr anchor="b"/>
                </a:tc>
                <a:tc>
                  <a:txBody>
                    <a:bodyPr/>
                    <a:lstStyle/>
                    <a:p>
                      <a:r>
                        <a:rPr lang="en-US" sz="2000" b="1" dirty="0">
                          <a:latin typeface="Calibri" panose="020F0502020204030204" pitchFamily="34" charset="0"/>
                          <a:cs typeface="Calibri" panose="020F0502020204030204" pitchFamily="34" charset="0"/>
                        </a:rPr>
                        <a:t>Hypothetically definitely </a:t>
                      </a:r>
                    </a:p>
                    <a:p>
                      <a:r>
                        <a:rPr lang="en-US" sz="2000" b="1" dirty="0">
                          <a:latin typeface="Calibri" panose="020F0502020204030204" pitchFamily="34" charset="0"/>
                          <a:cs typeface="Calibri" panose="020F0502020204030204" pitchFamily="34" charset="0"/>
                        </a:rPr>
                        <a:t>willing</a:t>
                      </a:r>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A nurse</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pPr algn="ctr"/>
                      <a:r>
                        <a:rPr lang="en-US" sz="2000" dirty="0">
                          <a:latin typeface="Calibri" panose="020F0502020204030204" pitchFamily="34" charset="0"/>
                          <a:cs typeface="Calibri" panose="020F0502020204030204" pitchFamily="34" charset="0"/>
                        </a:rPr>
                        <a:t>Not mentioned</a:t>
                      </a:r>
                    </a:p>
                  </a:txBody>
                  <a:tcPr anchor="b"/>
                </a:tc>
                <a:tc>
                  <a:txBody>
                    <a:bodyPr/>
                    <a:lstStyle/>
                    <a:p>
                      <a:r>
                        <a:rPr lang="en-US" sz="2000" dirty="0">
                          <a:latin typeface="Calibri" panose="020F0502020204030204" pitchFamily="34" charset="0"/>
                          <a:cs typeface="Calibri" panose="020F0502020204030204" pitchFamily="34" charset="0"/>
                        </a:rPr>
                        <a:t>Amount not specified</a:t>
                      </a:r>
                    </a:p>
                  </a:txBody>
                  <a:tcPr anchor="b"/>
                </a:tc>
                <a:tc>
                  <a:txBody>
                    <a:bodyPr/>
                    <a:lstStyle/>
                    <a:p>
                      <a:pPr algn="ctr"/>
                      <a:r>
                        <a:rPr lang="en-US" sz="3200" dirty="0">
                          <a:latin typeface="Calibri" panose="020F0502020204030204" pitchFamily="34" charset="0"/>
                          <a:cs typeface="Calibri" panose="020F0502020204030204" pitchFamily="34" charset="0"/>
                        </a:rPr>
                        <a:t>19</a:t>
                      </a:r>
                    </a:p>
                  </a:txBody>
                  <a:tcPr anchor="b">
                    <a:solidFill>
                      <a:schemeClr val="bg1">
                        <a:lumMod val="40000"/>
                        <a:lumOff val="60000"/>
                      </a:schemeClr>
                    </a:solidFill>
                  </a:tcPr>
                </a:tc>
                <a:extLst>
                  <a:ext uri="{0D108BD9-81ED-4DB2-BD59-A6C34878D82A}">
                    <a16:rowId xmlns:a16="http://schemas.microsoft.com/office/drawing/2014/main" val="3480693949"/>
                  </a:ext>
                </a:extLst>
              </a:tr>
              <a:tr h="370840">
                <a:tc>
                  <a:txBody>
                    <a:bodyPr/>
                    <a:lstStyle/>
                    <a:p>
                      <a:r>
                        <a:rPr lang="en-US" sz="2000" dirty="0">
                          <a:latin typeface="Calibri" panose="020F0502020204030204" pitchFamily="34" charset="0"/>
                          <a:cs typeface="Calibri" panose="020F0502020204030204" pitchFamily="34" charset="0"/>
                        </a:rPr>
                        <a:t>2021 </a:t>
                      </a:r>
                    </a:p>
                    <a:p>
                      <a:r>
                        <a:rPr lang="en-US" sz="2000" dirty="0">
                          <a:latin typeface="Calibri" panose="020F0502020204030204" pitchFamily="34" charset="0"/>
                          <a:cs typeface="Calibri" panose="020F0502020204030204" pitchFamily="34" charset="0"/>
                        </a:rPr>
                        <a:t>NHIS FHS</a:t>
                      </a:r>
                    </a:p>
                  </a:txBody>
                  <a:tcPr anchor="b"/>
                </a:tc>
                <a:tc>
                  <a:txBody>
                    <a:bodyPr/>
                    <a:lstStyle/>
                    <a:p>
                      <a:r>
                        <a:rPr lang="en-US" sz="2000" b="1" dirty="0">
                          <a:latin typeface="Calibri" panose="020F0502020204030204" pitchFamily="34" charset="0"/>
                          <a:cs typeface="Calibri" panose="020F0502020204030204" pitchFamily="34" charset="0"/>
                        </a:rPr>
                        <a:t>Completed a home visit</a:t>
                      </a:r>
                    </a:p>
                  </a:txBody>
                  <a:tcPr anchor="b"/>
                </a:tc>
                <a:tc>
                  <a:txBody>
                    <a:bodyPr/>
                    <a:lstStyle/>
                    <a:p>
                      <a:r>
                        <a:rPr lang="en-US" sz="2000" dirty="0">
                          <a:latin typeface="Calibri" panose="020F0502020204030204" pitchFamily="34" charset="0"/>
                          <a:cs typeface="Calibri" panose="020F0502020204030204" pitchFamily="34" charset="0"/>
                        </a:rPr>
                        <a:t>A phlebotomist</a:t>
                      </a: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endParaRPr lang="en-US" sz="2000" dirty="0">
                        <a:latin typeface="Calibri" panose="020F0502020204030204" pitchFamily="34" charset="0"/>
                        <a:cs typeface="Calibri" panose="020F0502020204030204" pitchFamily="34" charset="0"/>
                      </a:endParaRPr>
                    </a:p>
                  </a:txBody>
                  <a:tcPr anchor="b"/>
                </a:tc>
                <a:tc>
                  <a:txBody>
                    <a:bodyPr/>
                    <a:lstStyle/>
                    <a:p>
                      <a:r>
                        <a:rPr lang="en-US" sz="2000" dirty="0">
                          <a:latin typeface="Calibri" panose="020F0502020204030204" pitchFamily="34" charset="0"/>
                          <a:cs typeface="Calibri" panose="020F0502020204030204" pitchFamily="34" charset="0"/>
                        </a:rPr>
                        <a:t>$75</a:t>
                      </a:r>
                    </a:p>
                  </a:txBody>
                  <a:tcPr anchor="b"/>
                </a:tc>
                <a:tc>
                  <a:txBody>
                    <a:bodyPr/>
                    <a:lstStyle/>
                    <a:p>
                      <a:pPr algn="ctr"/>
                      <a:r>
                        <a:rPr lang="en-US" sz="3200" dirty="0">
                          <a:latin typeface="Calibri" panose="020F0502020204030204" pitchFamily="34" charset="0"/>
                          <a:cs typeface="Calibri" panose="020F0502020204030204" pitchFamily="34" charset="0"/>
                        </a:rPr>
                        <a:t>15</a:t>
                      </a:r>
                    </a:p>
                  </a:txBody>
                  <a:tcPr anchor="b">
                    <a:solidFill>
                      <a:schemeClr val="bg1">
                        <a:lumMod val="40000"/>
                        <a:lumOff val="60000"/>
                      </a:schemeClr>
                    </a:solidFill>
                  </a:tcPr>
                </a:tc>
                <a:extLst>
                  <a:ext uri="{0D108BD9-81ED-4DB2-BD59-A6C34878D82A}">
                    <a16:rowId xmlns:a16="http://schemas.microsoft.com/office/drawing/2014/main" val="2026407407"/>
                  </a:ext>
                </a:extLst>
              </a:tr>
            </a:tbl>
          </a:graphicData>
        </a:graphic>
      </p:graphicFrame>
      <p:pic>
        <p:nvPicPr>
          <p:cNvPr id="5" name="Graphic 4" descr="Checkmark with solid fill">
            <a:extLst>
              <a:ext uri="{FF2B5EF4-FFF2-40B4-BE49-F238E27FC236}">
                <a16:creationId xmlns:a16="http://schemas.microsoft.com/office/drawing/2014/main" id="{8C777286-41F5-4598-BF42-C7ECAC62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0499" y="3375421"/>
            <a:ext cx="528041" cy="528041"/>
          </a:xfrm>
          <a:prstGeom prst="rect">
            <a:avLst/>
          </a:prstGeom>
        </p:spPr>
      </p:pic>
      <p:pic>
        <p:nvPicPr>
          <p:cNvPr id="8" name="Graphic 7" descr="Checkmark with solid fill">
            <a:extLst>
              <a:ext uri="{FF2B5EF4-FFF2-40B4-BE49-F238E27FC236}">
                <a16:creationId xmlns:a16="http://schemas.microsoft.com/office/drawing/2014/main" id="{6BD2D3BD-782D-4628-9061-4EE5ED326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460" y="4104918"/>
            <a:ext cx="528041" cy="528041"/>
          </a:xfrm>
          <a:prstGeom prst="rect">
            <a:avLst/>
          </a:prstGeom>
        </p:spPr>
      </p:pic>
      <p:pic>
        <p:nvPicPr>
          <p:cNvPr id="9" name="Graphic 8" descr="Checkmark with solid fill">
            <a:extLst>
              <a:ext uri="{FF2B5EF4-FFF2-40B4-BE49-F238E27FC236}">
                <a16:creationId xmlns:a16="http://schemas.microsoft.com/office/drawing/2014/main" id="{D8EF0835-60ED-4279-AF20-9B85B0627F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4646" y="4104918"/>
            <a:ext cx="528041" cy="528041"/>
          </a:xfrm>
          <a:prstGeom prst="rect">
            <a:avLst/>
          </a:prstGeom>
        </p:spPr>
      </p:pic>
      <p:pic>
        <p:nvPicPr>
          <p:cNvPr id="10" name="Graphic 9" descr="Checkmark with solid fill">
            <a:extLst>
              <a:ext uri="{FF2B5EF4-FFF2-40B4-BE49-F238E27FC236}">
                <a16:creationId xmlns:a16="http://schemas.microsoft.com/office/drawing/2014/main" id="{F6F1B7B8-FC75-4BDB-8844-979D6C2D52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3346247"/>
            <a:ext cx="528041" cy="528041"/>
          </a:xfrm>
          <a:prstGeom prst="rect">
            <a:avLst/>
          </a:prstGeom>
        </p:spPr>
      </p:pic>
      <p:pic>
        <p:nvPicPr>
          <p:cNvPr id="11" name="Graphic 10" descr="Checkmark with solid fill">
            <a:extLst>
              <a:ext uri="{FF2B5EF4-FFF2-40B4-BE49-F238E27FC236}">
                <a16:creationId xmlns:a16="http://schemas.microsoft.com/office/drawing/2014/main" id="{1BDD0B1B-51B8-4F5B-B52D-3B0EEBE2A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661" y="4104918"/>
            <a:ext cx="528041" cy="528041"/>
          </a:xfrm>
          <a:prstGeom prst="rect">
            <a:avLst/>
          </a:prstGeom>
        </p:spPr>
      </p:pic>
    </p:spTree>
    <p:extLst>
      <p:ext uri="{BB962C8B-B14F-4D97-AF65-F5344CB8AC3E}">
        <p14:creationId xmlns:p14="http://schemas.microsoft.com/office/powerpoint/2010/main" val="9145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ACF-6FD9-446E-8A50-7870249B23E5}"/>
              </a:ext>
            </a:extLst>
          </p:cNvPr>
          <p:cNvSpPr>
            <a:spLocks noGrp="1"/>
          </p:cNvSpPr>
          <p:nvPr>
            <p:ph type="title"/>
          </p:nvPr>
        </p:nvSpPr>
        <p:spPr/>
        <p:txBody>
          <a:bodyPr/>
          <a:lstStyle/>
          <a:p>
            <a:r>
              <a:rPr lang="en-US" dirty="0"/>
              <a:t>Answers to other Research Questions</a:t>
            </a:r>
          </a:p>
        </p:txBody>
      </p:sp>
    </p:spTree>
    <p:extLst>
      <p:ext uri="{BB962C8B-B14F-4D97-AF65-F5344CB8AC3E}">
        <p14:creationId xmlns:p14="http://schemas.microsoft.com/office/powerpoint/2010/main" val="2517545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46203" y="139485"/>
            <a:ext cx="10972800" cy="1143000"/>
          </a:xfrm>
        </p:spPr>
        <p:txBody>
          <a:bodyPr>
            <a:normAutofit/>
          </a:bodyPr>
          <a:lstStyle/>
          <a:p>
            <a:pPr algn="ctr"/>
            <a:r>
              <a:rPr lang="en-US" sz="4000" dirty="0"/>
              <a:t>Results: Response rates</a:t>
            </a:r>
            <a:endParaRPr lang="en-US" sz="4000" b="1" dirty="0">
              <a:solidFill>
                <a:schemeClr val="accent6">
                  <a:lumMod val="75000"/>
                </a:schemeClr>
              </a:solidFill>
              <a:latin typeface="+mn-lt"/>
            </a:endParaRPr>
          </a:p>
        </p:txBody>
      </p:sp>
      <p:graphicFrame>
        <p:nvGraphicFramePr>
          <p:cNvPr id="20" name="Table 7">
            <a:extLst>
              <a:ext uri="{FF2B5EF4-FFF2-40B4-BE49-F238E27FC236}">
                <a16:creationId xmlns:a16="http://schemas.microsoft.com/office/drawing/2014/main" id="{9C2E5030-C42B-4119-81BF-C243996B7D2D}"/>
              </a:ext>
            </a:extLst>
          </p:cNvPr>
          <p:cNvGraphicFramePr>
            <a:graphicFrameLocks/>
          </p:cNvGraphicFramePr>
          <p:nvPr>
            <p:extLst>
              <p:ext uri="{D42A27DB-BD31-4B8C-83A1-F6EECF244321}">
                <p14:modId xmlns:p14="http://schemas.microsoft.com/office/powerpoint/2010/main" val="2633948146"/>
              </p:ext>
            </p:extLst>
          </p:nvPr>
        </p:nvGraphicFramePr>
        <p:xfrm>
          <a:off x="654689" y="1892662"/>
          <a:ext cx="10853766" cy="2457502"/>
        </p:xfrm>
        <a:graphic>
          <a:graphicData uri="http://schemas.openxmlformats.org/drawingml/2006/table">
            <a:tbl>
              <a:tblPr firstRow="1" bandRow="1">
                <a:tableStyleId>{5C22544A-7EE6-4342-B048-85BDC9FD1C3A}</a:tableStyleId>
              </a:tblPr>
              <a:tblGrid>
                <a:gridCol w="6539741">
                  <a:extLst>
                    <a:ext uri="{9D8B030D-6E8A-4147-A177-3AD203B41FA5}">
                      <a16:colId xmlns:a16="http://schemas.microsoft.com/office/drawing/2014/main" val="518209092"/>
                    </a:ext>
                  </a:extLst>
                </a:gridCol>
                <a:gridCol w="1897812">
                  <a:extLst>
                    <a:ext uri="{9D8B030D-6E8A-4147-A177-3AD203B41FA5}">
                      <a16:colId xmlns:a16="http://schemas.microsoft.com/office/drawing/2014/main" val="149896237"/>
                    </a:ext>
                  </a:extLst>
                </a:gridCol>
                <a:gridCol w="2416213">
                  <a:extLst>
                    <a:ext uri="{9D8B030D-6E8A-4147-A177-3AD203B41FA5}">
                      <a16:colId xmlns:a16="http://schemas.microsoft.com/office/drawing/2014/main" val="2793996897"/>
                    </a:ext>
                  </a:extLst>
                </a:gridCol>
              </a:tblGrid>
              <a:tr h="799582">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nchor="b"/>
                </a:tc>
                <a:tc>
                  <a:txBody>
                    <a:bodyPr/>
                    <a:lstStyle/>
                    <a:p>
                      <a:pPr algn="ctr"/>
                      <a:r>
                        <a:rPr lang="en-US" sz="2400" dirty="0">
                          <a:solidFill>
                            <a:srgbClr val="000000"/>
                          </a:solidFill>
                          <a:latin typeface="Calibri" panose="020F0502020204030204" pitchFamily="34" charset="0"/>
                          <a:cs typeface="Calibri" panose="020F0502020204030204" pitchFamily="34" charset="0"/>
                        </a:rPr>
                        <a:t>Conditional*</a:t>
                      </a:r>
                      <a:endParaRPr lang="en-US" sz="1800" dirty="0">
                        <a:solidFill>
                          <a:srgbClr val="000000"/>
                        </a:solidFill>
                        <a:latin typeface="Calibri" panose="020F0502020204030204" pitchFamily="34" charset="0"/>
                        <a:cs typeface="Calibri" panose="020F0502020204030204" pitchFamily="34" charset="0"/>
                      </a:endParaRPr>
                    </a:p>
                  </a:txBody>
                  <a:tcPr anchor="b"/>
                </a:tc>
                <a:tc>
                  <a:txBody>
                    <a:bodyPr/>
                    <a:lstStyle/>
                    <a:p>
                      <a:pPr algn="ctr"/>
                      <a:r>
                        <a:rPr lang="en-US" sz="2400" dirty="0">
                          <a:solidFill>
                            <a:srgbClr val="000000"/>
                          </a:solidFill>
                          <a:latin typeface="Calibri" panose="020F0502020204030204" pitchFamily="34" charset="0"/>
                          <a:cs typeface="Calibri" panose="020F0502020204030204" pitchFamily="34" charset="0"/>
                        </a:rPr>
                        <a:t>Unconditional**</a:t>
                      </a:r>
                      <a:endParaRPr lang="en-US" sz="1800" dirty="0">
                        <a:solidFill>
                          <a:srgbClr val="000000"/>
                        </a:solidFill>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854627563"/>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Agreed to be contacted to schedule a home exam</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30%</a:t>
                      </a:r>
                    </a:p>
                  </a:txBody>
                  <a:tcPr anchor="b"/>
                </a:tc>
                <a:extLst>
                  <a:ext uri="{0D108BD9-81ED-4DB2-BD59-A6C34878D82A}">
                    <a16:rowId xmlns:a16="http://schemas.microsoft.com/office/drawing/2014/main" val="2154424379"/>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Completed a home exam </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50%</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15%</a:t>
                      </a:r>
                    </a:p>
                  </a:txBody>
                  <a:tcPr anchor="b"/>
                </a:tc>
                <a:extLst>
                  <a:ext uri="{0D108BD9-81ED-4DB2-BD59-A6C34878D82A}">
                    <a16:rowId xmlns:a16="http://schemas.microsoft.com/office/drawing/2014/main" val="1415853552"/>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Completed all parts of the home exam</a:t>
                      </a:r>
                    </a:p>
                  </a:txBody>
                  <a:tcPr anchor="b"/>
                </a:tc>
                <a:tc>
                  <a:txBody>
                    <a:bodyPr/>
                    <a:lstStyle/>
                    <a:p>
                      <a:pPr algn="ctr"/>
                      <a:r>
                        <a:rPr lang="en-US" sz="2400" b="0" dirty="0">
                          <a:solidFill>
                            <a:srgbClr val="000000"/>
                          </a:solidFill>
                          <a:highlight>
                            <a:srgbClr val="FFFF00"/>
                          </a:highlight>
                          <a:latin typeface="Calibri" panose="020F0502020204030204" pitchFamily="34" charset="0"/>
                          <a:cs typeface="Calibri" panose="020F0502020204030204" pitchFamily="34" charset="0"/>
                        </a:rPr>
                        <a:t>91%</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13.6%</a:t>
                      </a:r>
                    </a:p>
                  </a:txBody>
                  <a:tcPr anchor="b"/>
                </a:tc>
                <a:extLst>
                  <a:ext uri="{0D108BD9-81ED-4DB2-BD59-A6C34878D82A}">
                    <a16:rowId xmlns:a16="http://schemas.microsoft.com/office/drawing/2014/main" val="3396839643"/>
                  </a:ext>
                </a:extLst>
              </a:tr>
            </a:tbl>
          </a:graphicData>
        </a:graphic>
      </p:graphicFrame>
      <p:sp>
        <p:nvSpPr>
          <p:cNvPr id="4" name="TextBox 3">
            <a:extLst>
              <a:ext uri="{FF2B5EF4-FFF2-40B4-BE49-F238E27FC236}">
                <a16:creationId xmlns:a16="http://schemas.microsoft.com/office/drawing/2014/main" id="{603F29E9-93B3-4D62-BA15-D22FB8B548B6}"/>
              </a:ext>
            </a:extLst>
          </p:cNvPr>
          <p:cNvSpPr txBox="1"/>
          <p:nvPr/>
        </p:nvSpPr>
        <p:spPr>
          <a:xfrm>
            <a:off x="446203" y="5813652"/>
            <a:ext cx="10853766" cy="701731"/>
          </a:xfrm>
          <a:prstGeom prst="rect">
            <a:avLst/>
          </a:prstGeom>
          <a:noFill/>
        </p:spPr>
        <p:txBody>
          <a:bodyPr wrap="square">
            <a:spAutoFit/>
          </a:bodyPr>
          <a:lstStyle/>
          <a:p>
            <a:pPr marL="76214" marR="0" lvl="0" algn="l" defTabSz="914400" rtl="0" eaLnBrk="0" fontAlgn="base" latinLnBrk="0" hangingPunct="0">
              <a:lnSpc>
                <a:spcPct val="100000"/>
              </a:lnSpc>
              <a:spcBef>
                <a:spcPct val="20000"/>
              </a:spcBef>
              <a:spcAft>
                <a:spcPct val="0"/>
              </a:spcAft>
              <a:buClr>
                <a:srgbClr val="006A71"/>
              </a:buClr>
              <a:buSzTx/>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*Conditional        : Percent is among adults who made it to the previous step</a:t>
            </a:r>
          </a:p>
          <a:p>
            <a:pPr marL="76214" marR="0" lvl="0" algn="l" defTabSz="914400" rtl="0" eaLnBrk="0" fontAlgn="base" latinLnBrk="0" hangingPunct="0">
              <a:lnSpc>
                <a:spcPct val="100000"/>
              </a:lnSpc>
              <a:spcBef>
                <a:spcPct val="20000"/>
              </a:spcBef>
              <a:spcAft>
                <a:spcPct val="0"/>
              </a:spcAft>
              <a:buClr>
                <a:srgbClr val="006A71"/>
              </a:buClr>
              <a:buSzTx/>
              <a:tabLst/>
              <a:defRPr/>
            </a:pPr>
            <a:r>
              <a:rPr lang="en-US" dirty="0">
                <a:solidFill>
                  <a:srgbClr val="000000"/>
                </a:solidFill>
                <a:latin typeface="Calibri" panose="020F0502020204030204" pitchFamily="34" charset="0"/>
              </a:rPr>
              <a:t>**Unconditional : Percent is among the originally invited adult sample</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523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6B15BE70-8D75-47F6-BCFD-3741C893E90F}"/>
              </a:ext>
            </a:extLst>
          </p:cNvPr>
          <p:cNvSpPr/>
          <p:nvPr/>
        </p:nvSpPr>
        <p:spPr>
          <a:xfrm>
            <a:off x="1484109" y="2749606"/>
            <a:ext cx="4409121" cy="3270107"/>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33745" y="-346739"/>
            <a:ext cx="10972800" cy="1143000"/>
          </a:xfrm>
        </p:spPr>
        <p:txBody>
          <a:bodyPr>
            <a:normAutofit/>
          </a:bodyPr>
          <a:lstStyle/>
          <a:p>
            <a:pPr algn="ctr"/>
            <a:r>
              <a:rPr kumimoji="0" lang="en-US" sz="4000" b="1" i="0" u="none" strike="noStrike" kern="1200" cap="none" spc="0" normalizeH="0" baseline="0" noProof="0" dirty="0">
                <a:ln>
                  <a:noFill/>
                </a:ln>
                <a:solidFill>
                  <a:srgbClr val="006858"/>
                </a:solidFill>
                <a:effectLst/>
                <a:uLnTx/>
                <a:uFillTx/>
                <a:latin typeface="Calibri" pitchFamily="34" charset="0"/>
                <a:ea typeface="+mj-ea"/>
                <a:cs typeface="+mj-cs"/>
              </a:rPr>
              <a:t>Results: Exam Component Completion</a:t>
            </a:r>
            <a:endParaRPr lang="en-US" sz="4000" b="1" dirty="0">
              <a:solidFill>
                <a:schemeClr val="accent6">
                  <a:lumMod val="75000"/>
                </a:schemeClr>
              </a:solidFill>
              <a:latin typeface="+mn-lt"/>
            </a:endParaRPr>
          </a:p>
        </p:txBody>
      </p:sp>
      <p:pic>
        <p:nvPicPr>
          <p:cNvPr id="65" name="Picture 64">
            <a:extLst>
              <a:ext uri="{FF2B5EF4-FFF2-40B4-BE49-F238E27FC236}">
                <a16:creationId xmlns:a16="http://schemas.microsoft.com/office/drawing/2014/main" id="{23BD8163-ADDD-4520-8F06-7A73BD54952B}"/>
              </a:ext>
            </a:extLst>
          </p:cNvPr>
          <p:cNvPicPr>
            <a:picLocks noChangeAspect="1"/>
          </p:cNvPicPr>
          <p:nvPr/>
        </p:nvPicPr>
        <p:blipFill>
          <a:blip r:embed="rId3"/>
          <a:stretch>
            <a:fillRect/>
          </a:stretch>
        </p:blipFill>
        <p:spPr>
          <a:xfrm>
            <a:off x="2897960" y="2749606"/>
            <a:ext cx="1162373" cy="3190827"/>
          </a:xfrm>
          <a:prstGeom prst="rect">
            <a:avLst/>
          </a:prstGeom>
        </p:spPr>
      </p:pic>
      <p:sp>
        <p:nvSpPr>
          <p:cNvPr id="67" name="Oval 66">
            <a:extLst>
              <a:ext uri="{FF2B5EF4-FFF2-40B4-BE49-F238E27FC236}">
                <a16:creationId xmlns:a16="http://schemas.microsoft.com/office/drawing/2014/main" id="{FF3FC35C-7C5B-4E96-A25E-DDA2AD809147}"/>
              </a:ext>
            </a:extLst>
          </p:cNvPr>
          <p:cNvSpPr/>
          <p:nvPr/>
        </p:nvSpPr>
        <p:spPr>
          <a:xfrm>
            <a:off x="576000" y="1025928"/>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3</a:t>
            </a:r>
          </a:p>
        </p:txBody>
      </p:sp>
      <p:sp>
        <p:nvSpPr>
          <p:cNvPr id="69" name="Isosceles Triangle 68">
            <a:extLst>
              <a:ext uri="{FF2B5EF4-FFF2-40B4-BE49-F238E27FC236}">
                <a16:creationId xmlns:a16="http://schemas.microsoft.com/office/drawing/2014/main" id="{690ECEDF-067B-43E5-B316-EF6BF0D7A18C}"/>
              </a:ext>
            </a:extLst>
          </p:cNvPr>
          <p:cNvSpPr/>
          <p:nvPr/>
        </p:nvSpPr>
        <p:spPr>
          <a:xfrm>
            <a:off x="1484109" y="1381139"/>
            <a:ext cx="4409120" cy="1368467"/>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409B391D-D245-4B3F-962B-C382BDE27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922" y="3481383"/>
            <a:ext cx="1688779" cy="249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1">
            <a:extLst>
              <a:ext uri="{FF2B5EF4-FFF2-40B4-BE49-F238E27FC236}">
                <a16:creationId xmlns:a16="http://schemas.microsoft.com/office/drawing/2014/main" id="{1044B4EA-16B2-4E3B-99B9-38C0F185A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4019" y="4727300"/>
            <a:ext cx="700584" cy="48025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EEE9F576-5CC0-4931-8CF1-DA8811112A76}"/>
              </a:ext>
            </a:extLst>
          </p:cNvPr>
          <p:cNvSpPr/>
          <p:nvPr/>
        </p:nvSpPr>
        <p:spPr>
          <a:xfrm>
            <a:off x="4989197" y="3961641"/>
            <a:ext cx="471960" cy="264174"/>
          </a:xfrm>
          <a:custGeom>
            <a:avLst/>
            <a:gdLst>
              <a:gd name="connsiteX0" fmla="*/ 39739 w 402300"/>
              <a:gd name="connsiteY0" fmla="*/ 0 h 306805"/>
              <a:gd name="connsiteX1" fmla="*/ 39739 w 402300"/>
              <a:gd name="connsiteY1" fmla="*/ 0 h 306805"/>
              <a:gd name="connsiteX2" fmla="*/ 244276 w 402300"/>
              <a:gd name="connsiteY2" fmla="*/ 6016 h 306805"/>
              <a:gd name="connsiteX3" fmla="*/ 262323 w 402300"/>
              <a:gd name="connsiteY3" fmla="*/ 12031 h 306805"/>
              <a:gd name="connsiteX4" fmla="*/ 298418 w 402300"/>
              <a:gd name="connsiteY4" fmla="*/ 18047 h 306805"/>
              <a:gd name="connsiteX5" fmla="*/ 334513 w 402300"/>
              <a:gd name="connsiteY5" fmla="*/ 48126 h 306805"/>
              <a:gd name="connsiteX6" fmla="*/ 376623 w 402300"/>
              <a:gd name="connsiteY6" fmla="*/ 54142 h 306805"/>
              <a:gd name="connsiteX7" fmla="*/ 388655 w 402300"/>
              <a:gd name="connsiteY7" fmla="*/ 150395 h 306805"/>
              <a:gd name="connsiteX8" fmla="*/ 364592 w 402300"/>
              <a:gd name="connsiteY8" fmla="*/ 186489 h 306805"/>
              <a:gd name="connsiteX9" fmla="*/ 334513 w 402300"/>
              <a:gd name="connsiteY9" fmla="*/ 222584 h 306805"/>
              <a:gd name="connsiteX10" fmla="*/ 322481 w 402300"/>
              <a:gd name="connsiteY10" fmla="*/ 240631 h 306805"/>
              <a:gd name="connsiteX11" fmla="*/ 304434 w 402300"/>
              <a:gd name="connsiteY11" fmla="*/ 258679 h 306805"/>
              <a:gd name="connsiteX12" fmla="*/ 292402 w 402300"/>
              <a:gd name="connsiteY12" fmla="*/ 276726 h 306805"/>
              <a:gd name="connsiteX13" fmla="*/ 238260 w 402300"/>
              <a:gd name="connsiteY13" fmla="*/ 306805 h 306805"/>
              <a:gd name="connsiteX14" fmla="*/ 172086 w 402300"/>
              <a:gd name="connsiteY14" fmla="*/ 300789 h 306805"/>
              <a:gd name="connsiteX15" fmla="*/ 135992 w 402300"/>
              <a:gd name="connsiteY15" fmla="*/ 276726 h 306805"/>
              <a:gd name="connsiteX16" fmla="*/ 111928 w 402300"/>
              <a:gd name="connsiteY16" fmla="*/ 240631 h 306805"/>
              <a:gd name="connsiteX17" fmla="*/ 81849 w 402300"/>
              <a:gd name="connsiteY17" fmla="*/ 204537 h 306805"/>
              <a:gd name="connsiteX18" fmla="*/ 45755 w 402300"/>
              <a:gd name="connsiteY18" fmla="*/ 192505 h 306805"/>
              <a:gd name="connsiteX19" fmla="*/ 9660 w 402300"/>
              <a:gd name="connsiteY19" fmla="*/ 168442 h 306805"/>
              <a:gd name="connsiteX20" fmla="*/ 9660 w 402300"/>
              <a:gd name="connsiteY20" fmla="*/ 78205 h 306805"/>
              <a:gd name="connsiteX21" fmla="*/ 27707 w 402300"/>
              <a:gd name="connsiteY21" fmla="*/ 54142 h 306805"/>
              <a:gd name="connsiteX22" fmla="*/ 39739 w 402300"/>
              <a:gd name="connsiteY22" fmla="*/ 0 h 30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00" h="306805">
                <a:moveTo>
                  <a:pt x="39739" y="0"/>
                </a:moveTo>
                <a:lnTo>
                  <a:pt x="39739" y="0"/>
                </a:lnTo>
                <a:cubicBezTo>
                  <a:pt x="107918" y="2005"/>
                  <a:pt x="176167" y="2335"/>
                  <a:pt x="244276" y="6016"/>
                </a:cubicBezTo>
                <a:cubicBezTo>
                  <a:pt x="250608" y="6358"/>
                  <a:pt x="256133" y="10656"/>
                  <a:pt x="262323" y="12031"/>
                </a:cubicBezTo>
                <a:cubicBezTo>
                  <a:pt x="274230" y="14677"/>
                  <a:pt x="286386" y="16042"/>
                  <a:pt x="298418" y="18047"/>
                </a:cubicBezTo>
                <a:cubicBezTo>
                  <a:pt x="306093" y="25723"/>
                  <a:pt x="322545" y="44536"/>
                  <a:pt x="334513" y="48126"/>
                </a:cubicBezTo>
                <a:cubicBezTo>
                  <a:pt x="348094" y="52200"/>
                  <a:pt x="362586" y="52137"/>
                  <a:pt x="376623" y="54142"/>
                </a:cubicBezTo>
                <a:cubicBezTo>
                  <a:pt x="409000" y="86518"/>
                  <a:pt x="408105" y="76487"/>
                  <a:pt x="388655" y="150395"/>
                </a:cubicBezTo>
                <a:cubicBezTo>
                  <a:pt x="384975" y="164379"/>
                  <a:pt x="372613" y="174458"/>
                  <a:pt x="364592" y="186489"/>
                </a:cubicBezTo>
                <a:cubicBezTo>
                  <a:pt x="334720" y="231296"/>
                  <a:pt x="373111" y="176268"/>
                  <a:pt x="334513" y="222584"/>
                </a:cubicBezTo>
                <a:cubicBezTo>
                  <a:pt x="329884" y="228138"/>
                  <a:pt x="327110" y="235077"/>
                  <a:pt x="322481" y="240631"/>
                </a:cubicBezTo>
                <a:cubicBezTo>
                  <a:pt x="317035" y="247167"/>
                  <a:pt x="309880" y="252143"/>
                  <a:pt x="304434" y="258679"/>
                </a:cubicBezTo>
                <a:cubicBezTo>
                  <a:pt x="299805" y="264233"/>
                  <a:pt x="297843" y="271965"/>
                  <a:pt x="292402" y="276726"/>
                </a:cubicBezTo>
                <a:cubicBezTo>
                  <a:pt x="266943" y="299002"/>
                  <a:pt x="263047" y="298542"/>
                  <a:pt x="238260" y="306805"/>
                </a:cubicBezTo>
                <a:cubicBezTo>
                  <a:pt x="216202" y="304800"/>
                  <a:pt x="193335" y="307039"/>
                  <a:pt x="172086" y="300789"/>
                </a:cubicBezTo>
                <a:cubicBezTo>
                  <a:pt x="158214" y="296709"/>
                  <a:pt x="135992" y="276726"/>
                  <a:pt x="135992" y="276726"/>
                </a:cubicBezTo>
                <a:cubicBezTo>
                  <a:pt x="125055" y="232980"/>
                  <a:pt x="139625" y="268328"/>
                  <a:pt x="111928" y="240631"/>
                </a:cubicBezTo>
                <a:cubicBezTo>
                  <a:pt x="96012" y="224715"/>
                  <a:pt x="104028" y="216859"/>
                  <a:pt x="81849" y="204537"/>
                </a:cubicBezTo>
                <a:cubicBezTo>
                  <a:pt x="70763" y="198378"/>
                  <a:pt x="56307" y="199540"/>
                  <a:pt x="45755" y="192505"/>
                </a:cubicBezTo>
                <a:lnTo>
                  <a:pt x="9660" y="168442"/>
                </a:lnTo>
                <a:cubicBezTo>
                  <a:pt x="-2029" y="133378"/>
                  <a:pt x="-4360" y="134284"/>
                  <a:pt x="9660" y="78205"/>
                </a:cubicBezTo>
                <a:cubicBezTo>
                  <a:pt x="12092" y="68478"/>
                  <a:pt x="21879" y="62301"/>
                  <a:pt x="27707" y="54142"/>
                </a:cubicBezTo>
                <a:cubicBezTo>
                  <a:pt x="44711" y="30336"/>
                  <a:pt x="37734" y="9023"/>
                  <a:pt x="39739"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or: Curved 77">
            <a:extLst>
              <a:ext uri="{FF2B5EF4-FFF2-40B4-BE49-F238E27FC236}">
                <a16:creationId xmlns:a16="http://schemas.microsoft.com/office/drawing/2014/main" id="{83E5B73B-BBD6-4091-BA11-2A497B013369}"/>
              </a:ext>
            </a:extLst>
          </p:cNvPr>
          <p:cNvCxnSpPr>
            <a:cxnSpLocks/>
            <a:stCxn id="77" idx="7"/>
          </p:cNvCxnSpPr>
          <p:nvPr/>
        </p:nvCxnSpPr>
        <p:spPr>
          <a:xfrm flipV="1">
            <a:off x="5445149" y="3749012"/>
            <a:ext cx="115597" cy="342126"/>
          </a:xfrm>
          <a:prstGeom prst="curvedConnector2">
            <a:avLst/>
          </a:prstGeom>
          <a:ln w="3810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922D03C-1758-4A9F-99D8-0314366D8EA9}"/>
              </a:ext>
            </a:extLst>
          </p:cNvPr>
          <p:cNvGrpSpPr/>
          <p:nvPr/>
        </p:nvGrpSpPr>
        <p:grpSpPr>
          <a:xfrm>
            <a:off x="6298772" y="2194830"/>
            <a:ext cx="5472681" cy="3824883"/>
            <a:chOff x="6298771" y="2495892"/>
            <a:chExt cx="5472681" cy="3824883"/>
          </a:xfrm>
        </p:grpSpPr>
        <p:sp>
          <p:nvSpPr>
            <p:cNvPr id="79" name="TextBox 78">
              <a:extLst>
                <a:ext uri="{FF2B5EF4-FFF2-40B4-BE49-F238E27FC236}">
                  <a16:creationId xmlns:a16="http://schemas.microsoft.com/office/drawing/2014/main" id="{C0260A06-2001-462B-BF22-0444D52DD346}"/>
                </a:ext>
              </a:extLst>
            </p:cNvPr>
            <p:cNvSpPr txBox="1"/>
            <p:nvPr/>
          </p:nvSpPr>
          <p:spPr>
            <a:xfrm>
              <a:off x="6349181" y="2495892"/>
              <a:ext cx="5299426" cy="15388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7030A0"/>
                  </a:solidFill>
                  <a:latin typeface="Calibri" panose="020F0502020204030204"/>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a:ea typeface="+mn-ea"/>
                  <a:cs typeface="+mn-cs"/>
                </a:rPr>
                <a:t>Completed </a:t>
              </a:r>
              <a:r>
                <a:rPr lang="en-US" sz="4000" b="1">
                  <a:solidFill>
                    <a:srgbClr val="7030A0"/>
                  </a:solidFill>
                  <a:latin typeface="Calibri" panose="020F0502020204030204"/>
                </a:rPr>
                <a:t>all parts</a:t>
              </a:r>
              <a:endParaRPr kumimoji="0" lang="en-US" sz="4000" b="1" i="0" u="none" strike="noStrike" kern="1200" cap="none" spc="0" normalizeH="0" baseline="0" noProof="0">
                <a:ln>
                  <a:noFill/>
                </a:ln>
                <a:solidFill>
                  <a:srgbClr val="7030A0"/>
                </a:solidFill>
                <a:effectLst/>
                <a:uLnTx/>
                <a:uFillTx/>
                <a:latin typeface="Calibri" panose="020F0502020204030204"/>
                <a:ea typeface="+mn-ea"/>
                <a:cs typeface="+mn-cs"/>
              </a:endParaRPr>
            </a:p>
          </p:txBody>
        </p:sp>
        <p:graphicFrame>
          <p:nvGraphicFramePr>
            <p:cNvPr id="14" name="Table 7">
              <a:extLst>
                <a:ext uri="{FF2B5EF4-FFF2-40B4-BE49-F238E27FC236}">
                  <a16:creationId xmlns:a16="http://schemas.microsoft.com/office/drawing/2014/main" id="{F152D553-117E-4E4F-B982-98905258DBA7}"/>
                </a:ext>
              </a:extLst>
            </p:cNvPr>
            <p:cNvGraphicFramePr>
              <a:graphicFrameLocks/>
            </p:cNvGraphicFramePr>
            <p:nvPr/>
          </p:nvGraphicFramePr>
          <p:xfrm>
            <a:off x="6298771" y="4034775"/>
            <a:ext cx="5472681" cy="2286000"/>
          </p:xfrm>
          <a:graphic>
            <a:graphicData uri="http://schemas.openxmlformats.org/drawingml/2006/table">
              <a:tbl>
                <a:tblPr firstRow="1" bandRow="1">
                  <a:tableStyleId>{5C22544A-7EE6-4342-B048-85BDC9FD1C3A}</a:tableStyleId>
                </a:tblPr>
                <a:tblGrid>
                  <a:gridCol w="2937826">
                    <a:extLst>
                      <a:ext uri="{9D8B030D-6E8A-4147-A177-3AD203B41FA5}">
                        <a16:colId xmlns:a16="http://schemas.microsoft.com/office/drawing/2014/main" val="3804015312"/>
                      </a:ext>
                    </a:extLst>
                  </a:gridCol>
                  <a:gridCol w="2534855">
                    <a:extLst>
                      <a:ext uri="{9D8B030D-6E8A-4147-A177-3AD203B41FA5}">
                        <a16:colId xmlns:a16="http://schemas.microsoft.com/office/drawing/2014/main" val="1261307207"/>
                      </a:ext>
                    </a:extLst>
                  </a:gridCol>
                </a:tblGrid>
                <a:tr h="370840">
                  <a:tc>
                    <a:txBody>
                      <a:bodyPr/>
                      <a:lstStyle/>
                      <a:p>
                        <a:r>
                          <a:rPr lang="en-US">
                            <a:solidFill>
                              <a:srgbClr val="000000"/>
                            </a:solidFill>
                          </a:rPr>
                          <a:t>Component</a:t>
                        </a:r>
                      </a:p>
                    </a:txBody>
                    <a:tcPr/>
                  </a:tc>
                  <a:tc>
                    <a:txBody>
                      <a:bodyPr/>
                      <a:lstStyle/>
                      <a:p>
                        <a:pPr algn="ctr"/>
                        <a:r>
                          <a:rPr lang="en-US">
                            <a:solidFill>
                              <a:srgbClr val="000000"/>
                            </a:solidFill>
                          </a:rPr>
                          <a:t>% Completed</a:t>
                        </a:r>
                      </a:p>
                    </a:txBody>
                    <a:tcPr/>
                  </a:tc>
                  <a:extLst>
                    <a:ext uri="{0D108BD9-81ED-4DB2-BD59-A6C34878D82A}">
                      <a16:rowId xmlns:a16="http://schemas.microsoft.com/office/drawing/2014/main" val="1516514390"/>
                    </a:ext>
                  </a:extLst>
                </a:tr>
                <a:tr h="370840">
                  <a:tc>
                    <a:txBody>
                      <a:bodyPr/>
                      <a:lstStyle/>
                      <a:p>
                        <a:r>
                          <a:rPr lang="en-US">
                            <a:solidFill>
                              <a:srgbClr val="000000"/>
                            </a:solidFill>
                          </a:rPr>
                          <a:t>Body measures</a:t>
                        </a:r>
                      </a:p>
                    </a:txBody>
                    <a:tcPr/>
                  </a:tc>
                  <a:tc>
                    <a:txBody>
                      <a:bodyPr/>
                      <a:lstStyle/>
                      <a:p>
                        <a:pPr algn="ctr"/>
                        <a:r>
                          <a:rPr lang="en-US" dirty="0">
                            <a:solidFill>
                              <a:srgbClr val="000000"/>
                            </a:solidFill>
                          </a:rPr>
                          <a:t>98</a:t>
                        </a:r>
                      </a:p>
                    </a:txBody>
                    <a:tcPr/>
                  </a:tc>
                  <a:extLst>
                    <a:ext uri="{0D108BD9-81ED-4DB2-BD59-A6C34878D82A}">
                      <a16:rowId xmlns:a16="http://schemas.microsoft.com/office/drawing/2014/main" val="3755067624"/>
                    </a:ext>
                  </a:extLst>
                </a:tr>
                <a:tr h="370840">
                  <a:tc>
                    <a:txBody>
                      <a:bodyPr/>
                      <a:lstStyle/>
                      <a:p>
                        <a:r>
                          <a:rPr lang="en-US">
                            <a:solidFill>
                              <a:srgbClr val="000000"/>
                            </a:solidFill>
                          </a:rPr>
                          <a:t>Blood pressure</a:t>
                        </a:r>
                      </a:p>
                    </a:txBody>
                    <a:tcPr/>
                  </a:tc>
                  <a:tc>
                    <a:txBody>
                      <a:bodyPr/>
                      <a:lstStyle/>
                      <a:p>
                        <a:pPr algn="ctr"/>
                        <a:r>
                          <a:rPr lang="en-US">
                            <a:solidFill>
                              <a:srgbClr val="000000"/>
                            </a:solidFill>
                          </a:rPr>
                          <a:t>100</a:t>
                        </a:r>
                      </a:p>
                    </a:txBody>
                    <a:tcPr/>
                  </a:tc>
                  <a:extLst>
                    <a:ext uri="{0D108BD9-81ED-4DB2-BD59-A6C34878D82A}">
                      <a16:rowId xmlns:a16="http://schemas.microsoft.com/office/drawing/2014/main" val="453506765"/>
                    </a:ext>
                  </a:extLst>
                </a:tr>
                <a:tr h="370840">
                  <a:tc>
                    <a:txBody>
                      <a:bodyPr/>
                      <a:lstStyle/>
                      <a:p>
                        <a:r>
                          <a:rPr lang="en-US">
                            <a:solidFill>
                              <a:srgbClr val="000000"/>
                            </a:solidFill>
                          </a:rPr>
                          <a:t>Blood collection</a:t>
                        </a:r>
                      </a:p>
                    </a:txBody>
                    <a:tcPr/>
                  </a:tc>
                  <a:tc>
                    <a:txBody>
                      <a:bodyPr/>
                      <a:lstStyle/>
                      <a:p>
                        <a:pPr algn="ctr"/>
                        <a:r>
                          <a:rPr lang="en-US">
                            <a:solidFill>
                              <a:srgbClr val="000000"/>
                            </a:solidFill>
                          </a:rPr>
                          <a:t>98</a:t>
                        </a:r>
                      </a:p>
                    </a:txBody>
                    <a:tcPr/>
                  </a:tc>
                  <a:extLst>
                    <a:ext uri="{0D108BD9-81ED-4DB2-BD59-A6C34878D82A}">
                      <a16:rowId xmlns:a16="http://schemas.microsoft.com/office/drawing/2014/main" val="3359113842"/>
                    </a:ext>
                  </a:extLst>
                </a:tr>
                <a:tr h="370840">
                  <a:tc>
                    <a:txBody>
                      <a:bodyPr/>
                      <a:lstStyle/>
                      <a:p>
                        <a:r>
                          <a:rPr lang="en-US">
                            <a:solidFill>
                              <a:srgbClr val="000000"/>
                            </a:solidFill>
                          </a:rPr>
                          <a:t>Urine collection</a:t>
                        </a:r>
                      </a:p>
                    </a:txBody>
                    <a:tcPr/>
                  </a:tc>
                  <a:tc>
                    <a:txBody>
                      <a:bodyPr/>
                      <a:lstStyle/>
                      <a:p>
                        <a:pPr algn="ctr"/>
                        <a:r>
                          <a:rPr lang="en-US" dirty="0">
                            <a:solidFill>
                              <a:srgbClr val="000000"/>
                            </a:solidFill>
                          </a:rPr>
                          <a:t>94</a:t>
                        </a:r>
                      </a:p>
                    </a:txBody>
                    <a:tcPr/>
                  </a:tc>
                  <a:extLst>
                    <a:ext uri="{0D108BD9-81ED-4DB2-BD59-A6C34878D82A}">
                      <a16:rowId xmlns:a16="http://schemas.microsoft.com/office/drawing/2014/main" val="2470947106"/>
                    </a:ext>
                  </a:extLst>
                </a:tr>
              </a:tbl>
            </a:graphicData>
          </a:graphic>
        </p:graphicFrame>
      </p:grpSp>
    </p:spTree>
    <p:extLst>
      <p:ext uri="{BB962C8B-B14F-4D97-AF65-F5344CB8AC3E}">
        <p14:creationId xmlns:p14="http://schemas.microsoft.com/office/powerpoint/2010/main" val="336698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F85649D-E1E3-4F6A-B5C1-6E8F44724EFC}"/>
              </a:ext>
            </a:extLst>
          </p:cNvPr>
          <p:cNvSpPr txBox="1"/>
          <p:nvPr/>
        </p:nvSpPr>
        <p:spPr>
          <a:xfrm>
            <a:off x="446203" y="1793333"/>
            <a:ext cx="14817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Biosamples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sent to lab</a:t>
            </a:r>
          </a:p>
        </p:txBody>
      </p:sp>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446203" y="139485"/>
            <a:ext cx="10972800" cy="1143000"/>
          </a:xfrm>
        </p:spPr>
        <p:txBody>
          <a:bodyPr>
            <a:normAutofit/>
          </a:bodyPr>
          <a:lstStyle/>
          <a:p>
            <a:pPr algn="ctr"/>
            <a:r>
              <a:rPr lang="en-US" sz="4000" dirty="0"/>
              <a:t>Results: Blood and Urine Test Completion</a:t>
            </a:r>
            <a:endParaRPr lang="en-US" sz="4000" b="1" dirty="0">
              <a:solidFill>
                <a:schemeClr val="accent6">
                  <a:lumMod val="75000"/>
                </a:schemeClr>
              </a:solidFill>
              <a:latin typeface="+mn-lt"/>
            </a:endParaRPr>
          </a:p>
        </p:txBody>
      </p:sp>
      <p:pic>
        <p:nvPicPr>
          <p:cNvPr id="44" name="Picture 43">
            <a:extLst>
              <a:ext uri="{FF2B5EF4-FFF2-40B4-BE49-F238E27FC236}">
                <a16:creationId xmlns:a16="http://schemas.microsoft.com/office/drawing/2014/main" id="{EB1232E7-87F2-45A7-A829-800B821DF0F1}"/>
              </a:ext>
            </a:extLst>
          </p:cNvPr>
          <p:cNvPicPr>
            <a:picLocks noChangeAspect="1"/>
          </p:cNvPicPr>
          <p:nvPr/>
        </p:nvPicPr>
        <p:blipFill>
          <a:blip r:embed="rId3"/>
          <a:stretch>
            <a:fillRect/>
          </a:stretch>
        </p:blipFill>
        <p:spPr>
          <a:xfrm>
            <a:off x="716997" y="2408591"/>
            <a:ext cx="1096406" cy="972868"/>
          </a:xfrm>
          <a:prstGeom prst="rect">
            <a:avLst/>
          </a:prstGeom>
        </p:spPr>
      </p:pic>
      <p:sp>
        <p:nvSpPr>
          <p:cNvPr id="45" name="Parallelogram 44">
            <a:extLst>
              <a:ext uri="{FF2B5EF4-FFF2-40B4-BE49-F238E27FC236}">
                <a16:creationId xmlns:a16="http://schemas.microsoft.com/office/drawing/2014/main" id="{F74FFB6B-FDDF-49BC-BA44-133F187E1255}"/>
              </a:ext>
            </a:extLst>
          </p:cNvPr>
          <p:cNvSpPr/>
          <p:nvPr/>
        </p:nvSpPr>
        <p:spPr>
          <a:xfrm rot="16200000" flipV="1">
            <a:off x="1215392" y="2691528"/>
            <a:ext cx="539826" cy="5074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800" dirty="0"/>
          </a:p>
        </p:txBody>
      </p:sp>
      <p:sp>
        <p:nvSpPr>
          <p:cNvPr id="46" name="Rectangle 45">
            <a:extLst>
              <a:ext uri="{FF2B5EF4-FFF2-40B4-BE49-F238E27FC236}">
                <a16:creationId xmlns:a16="http://schemas.microsoft.com/office/drawing/2014/main" id="{3E6A64DB-ABF0-4420-A52E-9769B8833AC1}"/>
              </a:ext>
            </a:extLst>
          </p:cNvPr>
          <p:cNvSpPr/>
          <p:nvPr/>
        </p:nvSpPr>
        <p:spPr>
          <a:xfrm>
            <a:off x="1184052" y="2706981"/>
            <a:ext cx="602505" cy="461665"/>
          </a:xfrm>
          <a:prstGeom prst="rect">
            <a:avLst/>
          </a:prstGeom>
        </p:spPr>
        <p:txBody>
          <a:bodyPr wrap="square">
            <a:spAutoFit/>
          </a:bodyPr>
          <a:lstStyle/>
          <a:p>
            <a:pPr algn="ctr"/>
            <a:r>
              <a:rPr lang="en-US" sz="800" dirty="0">
                <a:solidFill>
                  <a:schemeClr val="bg1"/>
                </a:solidFill>
              </a:rPr>
              <a:t>Exempt </a:t>
            </a:r>
          </a:p>
          <a:p>
            <a:pPr algn="ctr"/>
            <a:r>
              <a:rPr lang="en-US" sz="800" dirty="0">
                <a:solidFill>
                  <a:schemeClr val="bg1"/>
                </a:solidFill>
              </a:rPr>
              <a:t>Human </a:t>
            </a:r>
          </a:p>
          <a:p>
            <a:pPr algn="ctr"/>
            <a:r>
              <a:rPr lang="en-US" sz="800" dirty="0">
                <a:solidFill>
                  <a:schemeClr val="bg1"/>
                </a:solidFill>
              </a:rPr>
              <a:t>Specimen</a:t>
            </a:r>
          </a:p>
        </p:txBody>
      </p:sp>
      <p:cxnSp>
        <p:nvCxnSpPr>
          <p:cNvPr id="49" name="Straight Arrow Connector 48">
            <a:extLst>
              <a:ext uri="{FF2B5EF4-FFF2-40B4-BE49-F238E27FC236}">
                <a16:creationId xmlns:a16="http://schemas.microsoft.com/office/drawing/2014/main" id="{A9BB1250-C2AD-475D-8B3C-A4456FCF279F}"/>
              </a:ext>
            </a:extLst>
          </p:cNvPr>
          <p:cNvCxnSpPr>
            <a:cxnSpLocks/>
          </p:cNvCxnSpPr>
          <p:nvPr/>
        </p:nvCxnSpPr>
        <p:spPr>
          <a:xfrm flipV="1">
            <a:off x="1651908" y="2279888"/>
            <a:ext cx="246844" cy="1478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7">
            <a:extLst>
              <a:ext uri="{FF2B5EF4-FFF2-40B4-BE49-F238E27FC236}">
                <a16:creationId xmlns:a16="http://schemas.microsoft.com/office/drawing/2014/main" id="{9C2E5030-C42B-4119-81BF-C243996B7D2D}"/>
              </a:ext>
            </a:extLst>
          </p:cNvPr>
          <p:cNvGraphicFramePr>
            <a:graphicFrameLocks/>
          </p:cNvGraphicFramePr>
          <p:nvPr/>
        </p:nvGraphicFramePr>
        <p:xfrm>
          <a:off x="2673956" y="1984643"/>
          <a:ext cx="7395922" cy="2457502"/>
        </p:xfrm>
        <a:graphic>
          <a:graphicData uri="http://schemas.openxmlformats.org/drawingml/2006/table">
            <a:tbl>
              <a:tblPr firstRow="1" bandRow="1">
                <a:tableStyleId>{5C22544A-7EE6-4342-B048-85BDC9FD1C3A}</a:tableStyleId>
              </a:tblPr>
              <a:tblGrid>
                <a:gridCol w="4098084">
                  <a:extLst>
                    <a:ext uri="{9D8B030D-6E8A-4147-A177-3AD203B41FA5}">
                      <a16:colId xmlns:a16="http://schemas.microsoft.com/office/drawing/2014/main" val="518209092"/>
                    </a:ext>
                  </a:extLst>
                </a:gridCol>
                <a:gridCol w="1648919">
                  <a:extLst>
                    <a:ext uri="{9D8B030D-6E8A-4147-A177-3AD203B41FA5}">
                      <a16:colId xmlns:a16="http://schemas.microsoft.com/office/drawing/2014/main" val="149896237"/>
                    </a:ext>
                  </a:extLst>
                </a:gridCol>
                <a:gridCol w="1648919">
                  <a:extLst>
                    <a:ext uri="{9D8B030D-6E8A-4147-A177-3AD203B41FA5}">
                      <a16:colId xmlns:a16="http://schemas.microsoft.com/office/drawing/2014/main" val="2793996897"/>
                    </a:ext>
                  </a:extLst>
                </a:gridCol>
              </a:tblGrid>
              <a:tr h="799582">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nchor="b"/>
                </a:tc>
                <a:tc>
                  <a:txBody>
                    <a:bodyPr/>
                    <a:lstStyle/>
                    <a:p>
                      <a:pPr algn="ctr"/>
                      <a:r>
                        <a:rPr lang="en-US" sz="2400" dirty="0">
                          <a:solidFill>
                            <a:srgbClr val="000000"/>
                          </a:solidFill>
                          <a:latin typeface="Calibri" panose="020F0502020204030204" pitchFamily="34" charset="0"/>
                          <a:cs typeface="Calibri" panose="020F0502020204030204" pitchFamily="34" charset="0"/>
                        </a:rPr>
                        <a:t>Blood  </a:t>
                      </a:r>
                    </a:p>
                    <a:p>
                      <a:pPr algn="ctr"/>
                      <a:r>
                        <a:rPr lang="en-US" sz="1800" dirty="0">
                          <a:solidFill>
                            <a:srgbClr val="000000"/>
                          </a:solidFill>
                          <a:latin typeface="Calibri" panose="020F0502020204030204" pitchFamily="34" charset="0"/>
                          <a:cs typeface="Calibri" panose="020F0502020204030204" pitchFamily="34" charset="0"/>
                        </a:rPr>
                        <a:t>(N=175) </a:t>
                      </a:r>
                    </a:p>
                  </a:txBody>
                  <a:tcPr anchor="b"/>
                </a:tc>
                <a:tc>
                  <a:txBody>
                    <a:bodyPr/>
                    <a:lstStyle/>
                    <a:p>
                      <a:pPr algn="ctr"/>
                      <a:r>
                        <a:rPr lang="en-US" sz="2400" dirty="0">
                          <a:solidFill>
                            <a:srgbClr val="000000"/>
                          </a:solidFill>
                          <a:latin typeface="Calibri" panose="020F0502020204030204" pitchFamily="34" charset="0"/>
                          <a:cs typeface="Calibri" panose="020F0502020204030204" pitchFamily="34" charset="0"/>
                        </a:rPr>
                        <a:t>Urine </a:t>
                      </a:r>
                    </a:p>
                    <a:p>
                      <a:pPr algn="ctr"/>
                      <a:r>
                        <a:rPr lang="en-US" sz="1800" dirty="0">
                          <a:solidFill>
                            <a:srgbClr val="000000"/>
                          </a:solidFill>
                          <a:latin typeface="Calibri" panose="020F0502020204030204" pitchFamily="34" charset="0"/>
                          <a:cs typeface="Calibri" panose="020F0502020204030204" pitchFamily="34" charset="0"/>
                        </a:rPr>
                        <a:t>(N=171)</a:t>
                      </a:r>
                    </a:p>
                  </a:txBody>
                  <a:tcPr anchor="b"/>
                </a:tc>
                <a:extLst>
                  <a:ext uri="{0D108BD9-81ED-4DB2-BD59-A6C34878D82A}">
                    <a16:rowId xmlns:a16="http://schemas.microsoft.com/office/drawing/2014/main" val="3854627563"/>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All</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86%</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90%</a:t>
                      </a:r>
                    </a:p>
                  </a:txBody>
                  <a:tcPr anchor="b"/>
                </a:tc>
                <a:extLst>
                  <a:ext uri="{0D108BD9-81ED-4DB2-BD59-A6C34878D82A}">
                    <a16:rowId xmlns:a16="http://schemas.microsoft.com/office/drawing/2014/main" val="2154424379"/>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Some</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12%</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6%</a:t>
                      </a:r>
                    </a:p>
                  </a:txBody>
                  <a:tcPr anchor="b"/>
                </a:tc>
                <a:extLst>
                  <a:ext uri="{0D108BD9-81ED-4DB2-BD59-A6C34878D82A}">
                    <a16:rowId xmlns:a16="http://schemas.microsoft.com/office/drawing/2014/main" val="1415853552"/>
                  </a:ext>
                </a:extLst>
              </a:tr>
              <a:tr h="552640">
                <a:tc>
                  <a:txBody>
                    <a:bodyPr/>
                    <a:lstStyle/>
                    <a:p>
                      <a:r>
                        <a:rPr lang="en-US" sz="2400" b="1" dirty="0">
                          <a:solidFill>
                            <a:srgbClr val="000000"/>
                          </a:solidFill>
                          <a:latin typeface="Calibri" panose="020F0502020204030204" pitchFamily="34" charset="0"/>
                          <a:cs typeface="Calibri" panose="020F0502020204030204" pitchFamily="34" charset="0"/>
                        </a:rPr>
                        <a:t>None</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2%</a:t>
                      </a:r>
                    </a:p>
                  </a:txBody>
                  <a:tcPr anchor="b"/>
                </a:tc>
                <a:tc>
                  <a:txBody>
                    <a:bodyPr/>
                    <a:lstStyle/>
                    <a:p>
                      <a:pPr algn="ctr"/>
                      <a:r>
                        <a:rPr lang="en-US" sz="2400" b="0" dirty="0">
                          <a:solidFill>
                            <a:srgbClr val="000000"/>
                          </a:solidFill>
                          <a:latin typeface="Calibri" panose="020F0502020204030204" pitchFamily="34" charset="0"/>
                          <a:cs typeface="Calibri" panose="020F0502020204030204" pitchFamily="34" charset="0"/>
                        </a:rPr>
                        <a:t>4%</a:t>
                      </a:r>
                    </a:p>
                  </a:txBody>
                  <a:tcPr anchor="b"/>
                </a:tc>
                <a:extLst>
                  <a:ext uri="{0D108BD9-81ED-4DB2-BD59-A6C34878D82A}">
                    <a16:rowId xmlns:a16="http://schemas.microsoft.com/office/drawing/2014/main" val="3396839643"/>
                  </a:ext>
                </a:extLst>
              </a:tr>
            </a:tbl>
          </a:graphicData>
        </a:graphic>
      </p:graphicFrame>
      <p:sp>
        <p:nvSpPr>
          <p:cNvPr id="12" name="TextBox 11">
            <a:extLst>
              <a:ext uri="{FF2B5EF4-FFF2-40B4-BE49-F238E27FC236}">
                <a16:creationId xmlns:a16="http://schemas.microsoft.com/office/drawing/2014/main" id="{AA896B68-7A72-4FA6-B9A2-8FD5AFC851FE}"/>
              </a:ext>
            </a:extLst>
          </p:cNvPr>
          <p:cNvSpPr txBox="1"/>
          <p:nvPr/>
        </p:nvSpPr>
        <p:spPr>
          <a:xfrm>
            <a:off x="2673956" y="4873844"/>
            <a:ext cx="7947152" cy="461665"/>
          </a:xfrm>
          <a:prstGeom prst="rect">
            <a:avLst/>
          </a:prstGeom>
          <a:noFill/>
        </p:spPr>
        <p:txBody>
          <a:bodyPr wrap="square">
            <a:spAutoFit/>
          </a:bodyPr>
          <a:lstStyle/>
          <a:p>
            <a:pPr marL="456579" marR="0" lvl="0" indent="-3803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Case notes reviewed to learn reasons for incomplete tests</a:t>
            </a:r>
          </a:p>
        </p:txBody>
      </p:sp>
    </p:spTree>
    <p:extLst>
      <p:ext uri="{BB962C8B-B14F-4D97-AF65-F5344CB8AC3E}">
        <p14:creationId xmlns:p14="http://schemas.microsoft.com/office/powerpoint/2010/main" val="37407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F76E3-CB6E-4595-A938-8C31655874FF}"/>
              </a:ext>
            </a:extLst>
          </p:cNvPr>
          <p:cNvSpPr>
            <a:spLocks noGrp="1"/>
          </p:cNvSpPr>
          <p:nvPr>
            <p:ph type="title"/>
          </p:nvPr>
        </p:nvSpPr>
        <p:spPr>
          <a:xfrm>
            <a:off x="464127" y="365125"/>
            <a:ext cx="10889673" cy="1325563"/>
          </a:xfrm>
        </p:spPr>
        <p:txBody>
          <a:bodyPr/>
          <a:lstStyle/>
          <a:p>
            <a:r>
              <a:rPr kumimoji="0" lang="en-US" sz="4000" b="1" i="0" u="none" strike="noStrike" kern="1200" cap="none" spc="0" normalizeH="0" baseline="0" noProof="0" dirty="0">
                <a:ln>
                  <a:noFill/>
                </a:ln>
                <a:solidFill>
                  <a:srgbClr val="006858"/>
                </a:solidFill>
                <a:effectLst/>
                <a:uLnTx/>
                <a:uFillTx/>
                <a:latin typeface="Calibri" pitchFamily="34" charset="0"/>
                <a:ea typeface="+mj-ea"/>
                <a:cs typeface="+mj-cs"/>
              </a:rPr>
              <a:t>Most common reasons for FHS refusal at invitation</a:t>
            </a:r>
            <a:endParaRPr lang="en-US" dirty="0"/>
          </a:p>
        </p:txBody>
      </p:sp>
      <p:pic>
        <p:nvPicPr>
          <p:cNvPr id="11" name="Picture Placeholder 10" descr="Step 1. Inside a house, the interviewer asks the Sample Adult “Can they contact you to schedule?” He says “No, because...”">
            <a:extLst>
              <a:ext uri="{FF2B5EF4-FFF2-40B4-BE49-F238E27FC236}">
                <a16:creationId xmlns:a16="http://schemas.microsoft.com/office/drawing/2014/main" id="{7747C238-5B6D-4174-98D7-D36A10A7836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9116" r="-9116"/>
          <a:stretch/>
        </p:blipFill>
        <p:spPr>
          <a:xfrm>
            <a:off x="242888" y="1290970"/>
            <a:ext cx="7466755" cy="5065381"/>
          </a:xfrm>
        </p:spPr>
      </p:pic>
      <p:graphicFrame>
        <p:nvGraphicFramePr>
          <p:cNvPr id="7" name="Table 7">
            <a:extLst>
              <a:ext uri="{FF2B5EF4-FFF2-40B4-BE49-F238E27FC236}">
                <a16:creationId xmlns:a16="http://schemas.microsoft.com/office/drawing/2014/main" id="{A76C0C1E-157D-4072-A8EF-A9D8A5B356AE}"/>
              </a:ext>
            </a:extLst>
          </p:cNvPr>
          <p:cNvGraphicFramePr>
            <a:graphicFrameLocks noGrp="1"/>
          </p:cNvGraphicFramePr>
          <p:nvPr>
            <p:ph type="tbl" sz="quarter" idx="12"/>
            <p:extLst>
              <p:ext uri="{D42A27DB-BD31-4B8C-83A1-F6EECF244321}">
                <p14:modId xmlns:p14="http://schemas.microsoft.com/office/powerpoint/2010/main" val="43520045"/>
              </p:ext>
            </p:extLst>
          </p:nvPr>
        </p:nvGraphicFramePr>
        <p:xfrm>
          <a:off x="7920061" y="3692136"/>
          <a:ext cx="3795712" cy="2072640"/>
        </p:xfrm>
        <a:graphic>
          <a:graphicData uri="http://schemas.openxmlformats.org/drawingml/2006/table">
            <a:tbl>
              <a:tblPr firstRow="1" bandRow="1">
                <a:tableStyleId>{5C22544A-7EE6-4342-B048-85BDC9FD1C3A}</a:tableStyleId>
              </a:tblPr>
              <a:tblGrid>
                <a:gridCol w="2684348">
                  <a:extLst>
                    <a:ext uri="{9D8B030D-6E8A-4147-A177-3AD203B41FA5}">
                      <a16:colId xmlns:a16="http://schemas.microsoft.com/office/drawing/2014/main" val="3804015312"/>
                    </a:ext>
                  </a:extLst>
                </a:gridCol>
                <a:gridCol w="1111364">
                  <a:extLst>
                    <a:ext uri="{9D8B030D-6E8A-4147-A177-3AD203B41FA5}">
                      <a16:colId xmlns:a16="http://schemas.microsoft.com/office/drawing/2014/main" val="1261307207"/>
                    </a:ext>
                  </a:extLst>
                </a:gridCol>
              </a:tblGrid>
              <a:tr h="370840">
                <a:tc>
                  <a:txBody>
                    <a:bodyPr/>
                    <a:lstStyle/>
                    <a:p>
                      <a:r>
                        <a:rPr lang="en-US" sz="2800" dirty="0">
                          <a:solidFill>
                            <a:srgbClr val="000000"/>
                          </a:solidFill>
                          <a:latin typeface="Calibri" panose="020F0502020204030204" pitchFamily="34" charset="0"/>
                          <a:cs typeface="Calibri" panose="020F0502020204030204" pitchFamily="34" charset="0"/>
                        </a:rPr>
                        <a:t>Reason</a:t>
                      </a:r>
                    </a:p>
                  </a:txBody>
                  <a:tcPr/>
                </a:tc>
                <a:tc>
                  <a:txBody>
                    <a:bodyPr/>
                    <a:lstStyle/>
                    <a:p>
                      <a:pPr algn="ctr"/>
                      <a:r>
                        <a:rPr lang="en-US" sz="2800" dirty="0">
                          <a:solidFill>
                            <a:srgbClr val="000000"/>
                          </a:solidFill>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516514390"/>
                  </a:ext>
                </a:extLst>
              </a:tr>
              <a:tr h="370840">
                <a:tc>
                  <a:txBody>
                    <a:bodyPr/>
                    <a:lstStyle/>
                    <a:p>
                      <a:r>
                        <a:rPr lang="en-US" sz="2800" dirty="0">
                          <a:solidFill>
                            <a:srgbClr val="000000"/>
                          </a:solidFill>
                          <a:latin typeface="Calibri" panose="020F0502020204030204" pitchFamily="34" charset="0"/>
                          <a:cs typeface="Calibri" panose="020F0502020204030204" pitchFamily="34" charset="0"/>
                        </a:rPr>
                        <a:t>Lack of interest</a:t>
                      </a:r>
                    </a:p>
                  </a:txBody>
                  <a:tcPr/>
                </a:tc>
                <a:tc>
                  <a:txBody>
                    <a:bodyPr/>
                    <a:lstStyle/>
                    <a:p>
                      <a:pPr algn="ctr"/>
                      <a:r>
                        <a:rPr lang="en-US" sz="2800" dirty="0">
                          <a:solidFill>
                            <a:srgbClr val="000000"/>
                          </a:solidFill>
                          <a:latin typeface="Calibri" panose="020F0502020204030204" pitchFamily="34" charset="0"/>
                          <a:cs typeface="Calibri" panose="020F0502020204030204" pitchFamily="34" charset="0"/>
                        </a:rPr>
                        <a:t>45</a:t>
                      </a:r>
                    </a:p>
                  </a:txBody>
                  <a:tcPr/>
                </a:tc>
                <a:extLst>
                  <a:ext uri="{0D108BD9-81ED-4DB2-BD59-A6C34878D82A}">
                    <a16:rowId xmlns:a16="http://schemas.microsoft.com/office/drawing/2014/main" val="3755067624"/>
                  </a:ext>
                </a:extLst>
              </a:tr>
              <a:tr h="370840">
                <a:tc>
                  <a:txBody>
                    <a:bodyPr/>
                    <a:lstStyle/>
                    <a:p>
                      <a:r>
                        <a:rPr lang="en-US" sz="2800" dirty="0">
                          <a:solidFill>
                            <a:srgbClr val="000000"/>
                          </a:solidFill>
                          <a:latin typeface="Calibri" panose="020F0502020204030204" pitchFamily="34" charset="0"/>
                          <a:cs typeface="Calibri" panose="020F0502020204030204" pitchFamily="34" charset="0"/>
                        </a:rPr>
                        <a:t>Lack of time</a:t>
                      </a:r>
                    </a:p>
                  </a:txBody>
                  <a:tcPr/>
                </a:tc>
                <a:tc>
                  <a:txBody>
                    <a:bodyPr/>
                    <a:lstStyle/>
                    <a:p>
                      <a:pPr algn="ctr"/>
                      <a:r>
                        <a:rPr lang="en-US" sz="2800" dirty="0">
                          <a:solidFill>
                            <a:srgbClr val="000000"/>
                          </a:solidFill>
                          <a:latin typeface="Calibri" panose="020F0502020204030204" pitchFamily="34" charset="0"/>
                          <a:cs typeface="Calibri" panose="020F0502020204030204" pitchFamily="34" charset="0"/>
                        </a:rPr>
                        <a:t>26</a:t>
                      </a:r>
                    </a:p>
                  </a:txBody>
                  <a:tcPr/>
                </a:tc>
                <a:extLst>
                  <a:ext uri="{0D108BD9-81ED-4DB2-BD59-A6C34878D82A}">
                    <a16:rowId xmlns:a16="http://schemas.microsoft.com/office/drawing/2014/main" val="453506765"/>
                  </a:ext>
                </a:extLst>
              </a:tr>
              <a:tr h="370840">
                <a:tc>
                  <a:txBody>
                    <a:bodyPr/>
                    <a:lstStyle/>
                    <a:p>
                      <a:r>
                        <a:rPr lang="en-US" sz="2800" dirty="0">
                          <a:solidFill>
                            <a:srgbClr val="000000"/>
                          </a:solidFill>
                          <a:latin typeface="Calibri" panose="020F0502020204030204" pitchFamily="34" charset="0"/>
                          <a:cs typeface="Calibri" panose="020F0502020204030204" pitchFamily="34" charset="0"/>
                        </a:rPr>
                        <a:t>Privacy concerns</a:t>
                      </a:r>
                    </a:p>
                  </a:txBody>
                  <a:tcPr/>
                </a:tc>
                <a:tc>
                  <a:txBody>
                    <a:bodyPr/>
                    <a:lstStyle/>
                    <a:p>
                      <a:pPr algn="ctr"/>
                      <a:r>
                        <a:rPr lang="en-US" sz="2800" dirty="0">
                          <a:solidFill>
                            <a:srgbClr val="000000"/>
                          </a:solidFill>
                          <a:latin typeface="Calibri" panose="020F0502020204030204" pitchFamily="34" charset="0"/>
                          <a:cs typeface="Calibri" panose="020F0502020204030204" pitchFamily="34" charset="0"/>
                        </a:rPr>
                        <a:t>16</a:t>
                      </a:r>
                    </a:p>
                  </a:txBody>
                  <a:tcPr/>
                </a:tc>
                <a:extLst>
                  <a:ext uri="{0D108BD9-81ED-4DB2-BD59-A6C34878D82A}">
                    <a16:rowId xmlns:a16="http://schemas.microsoft.com/office/drawing/2014/main" val="3359113842"/>
                  </a:ext>
                </a:extLst>
              </a:tr>
            </a:tbl>
          </a:graphicData>
        </a:graphic>
      </p:graphicFrame>
      <p:grpSp>
        <p:nvGrpSpPr>
          <p:cNvPr id="6" name="Group 5">
            <a:extLst>
              <a:ext uri="{FF2B5EF4-FFF2-40B4-BE49-F238E27FC236}">
                <a16:creationId xmlns:a16="http://schemas.microsoft.com/office/drawing/2014/main" id="{C00D6AE8-E9F3-4194-ACE0-DDF75FEEB7C2}"/>
              </a:ext>
            </a:extLst>
          </p:cNvPr>
          <p:cNvGrpSpPr/>
          <p:nvPr/>
        </p:nvGrpSpPr>
        <p:grpSpPr>
          <a:xfrm>
            <a:off x="2064011" y="2465869"/>
            <a:ext cx="360" cy="360"/>
            <a:chOff x="2064011" y="2465869"/>
            <a:chExt cx="360" cy="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AB0C4-5F4E-48F1-8337-E63843AC0303}"/>
                    </a:ext>
                  </a:extLst>
                </p14:cNvPr>
                <p14:cNvContentPartPr/>
                <p14:nvPr/>
              </p14:nvContentPartPr>
              <p14:xfrm>
                <a:off x="2064011" y="2465869"/>
                <a:ext cx="360" cy="360"/>
              </p14:xfrm>
            </p:contentPart>
          </mc:Choice>
          <mc:Fallback xmlns="">
            <p:pic>
              <p:nvPicPr>
                <p:cNvPr id="2" name="Ink 1">
                  <a:extLst>
                    <a:ext uri="{FF2B5EF4-FFF2-40B4-BE49-F238E27FC236}">
                      <a16:creationId xmlns:a16="http://schemas.microsoft.com/office/drawing/2014/main" id="{9CBAB0C4-5F4E-48F1-8337-E63843AC0303}"/>
                    </a:ext>
                  </a:extLst>
                </p:cNvPr>
                <p:cNvPicPr/>
                <p:nvPr/>
              </p:nvPicPr>
              <p:blipFill>
                <a:blip r:embed="rId5"/>
                <a:stretch>
                  <a:fillRect/>
                </a:stretch>
              </p:blipFill>
              <p:spPr>
                <a:xfrm>
                  <a:off x="2055011" y="24572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654258A-5BFA-40F9-8801-027BC17A8E5C}"/>
                    </a:ext>
                  </a:extLst>
                </p14:cNvPr>
                <p14:cNvContentPartPr/>
                <p14:nvPr/>
              </p14:nvContentPartPr>
              <p14:xfrm>
                <a:off x="2064011" y="2465869"/>
                <a:ext cx="360" cy="360"/>
              </p14:xfrm>
            </p:contentPart>
          </mc:Choice>
          <mc:Fallback xmlns="">
            <p:pic>
              <p:nvPicPr>
                <p:cNvPr id="3" name="Ink 2">
                  <a:extLst>
                    <a:ext uri="{FF2B5EF4-FFF2-40B4-BE49-F238E27FC236}">
                      <a16:creationId xmlns:a16="http://schemas.microsoft.com/office/drawing/2014/main" id="{7654258A-5BFA-40F9-8801-027BC17A8E5C}"/>
                    </a:ext>
                  </a:extLst>
                </p:cNvPr>
                <p:cNvPicPr/>
                <p:nvPr/>
              </p:nvPicPr>
              <p:blipFill>
                <a:blip r:embed="rId5"/>
                <a:stretch>
                  <a:fillRect/>
                </a:stretch>
              </p:blipFill>
              <p:spPr>
                <a:xfrm>
                  <a:off x="2055011" y="245722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FE0DA80-6D97-488E-A25B-F4B1F7B86142}"/>
                  </a:ext>
                </a:extLst>
              </p14:cNvPr>
              <p14:cNvContentPartPr/>
              <p14:nvPr/>
            </p14:nvContentPartPr>
            <p14:xfrm>
              <a:off x="2825771" y="3123589"/>
              <a:ext cx="360" cy="360"/>
            </p14:xfrm>
          </p:contentPart>
        </mc:Choice>
        <mc:Fallback xmlns="">
          <p:pic>
            <p:nvPicPr>
              <p:cNvPr id="4" name="Ink 3">
                <a:extLst>
                  <a:ext uri="{FF2B5EF4-FFF2-40B4-BE49-F238E27FC236}">
                    <a16:creationId xmlns:a16="http://schemas.microsoft.com/office/drawing/2014/main" id="{7FE0DA80-6D97-488E-A25B-F4B1F7B86142}"/>
                  </a:ext>
                </a:extLst>
              </p:cNvPr>
              <p:cNvPicPr/>
              <p:nvPr/>
            </p:nvPicPr>
            <p:blipFill>
              <a:blip r:embed="rId5"/>
              <a:stretch>
                <a:fillRect/>
              </a:stretch>
            </p:blipFill>
            <p:spPr>
              <a:xfrm>
                <a:off x="2817131" y="31149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BF6A0BA-A21B-4C6B-8386-3E5577565538}"/>
                  </a:ext>
                </a:extLst>
              </p14:cNvPr>
              <p14:cNvContentPartPr/>
              <p14:nvPr/>
            </p14:nvContentPartPr>
            <p14:xfrm>
              <a:off x="4855451" y="2542189"/>
              <a:ext cx="360" cy="360"/>
            </p14:xfrm>
          </p:contentPart>
        </mc:Choice>
        <mc:Fallback xmlns="">
          <p:pic>
            <p:nvPicPr>
              <p:cNvPr id="8" name="Ink 7">
                <a:extLst>
                  <a:ext uri="{FF2B5EF4-FFF2-40B4-BE49-F238E27FC236}">
                    <a16:creationId xmlns:a16="http://schemas.microsoft.com/office/drawing/2014/main" id="{8BF6A0BA-A21B-4C6B-8386-3E5577565538}"/>
                  </a:ext>
                </a:extLst>
              </p:cNvPr>
              <p:cNvPicPr/>
              <p:nvPr/>
            </p:nvPicPr>
            <p:blipFill>
              <a:blip r:embed="rId5"/>
              <a:stretch>
                <a:fillRect/>
              </a:stretch>
            </p:blipFill>
            <p:spPr>
              <a:xfrm>
                <a:off x="4846811" y="2533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C982F5C-276D-4C78-B263-D9A034480F2B}"/>
                  </a:ext>
                </a:extLst>
              </p14:cNvPr>
              <p14:cNvContentPartPr/>
              <p14:nvPr/>
            </p14:nvContentPartPr>
            <p14:xfrm>
              <a:off x="4883531" y="3165349"/>
              <a:ext cx="360" cy="360"/>
            </p14:xfrm>
          </p:contentPart>
        </mc:Choice>
        <mc:Fallback xmlns="">
          <p:pic>
            <p:nvPicPr>
              <p:cNvPr id="9" name="Ink 8">
                <a:extLst>
                  <a:ext uri="{FF2B5EF4-FFF2-40B4-BE49-F238E27FC236}">
                    <a16:creationId xmlns:a16="http://schemas.microsoft.com/office/drawing/2014/main" id="{7C982F5C-276D-4C78-B263-D9A034480F2B}"/>
                  </a:ext>
                </a:extLst>
              </p:cNvPr>
              <p:cNvPicPr/>
              <p:nvPr/>
            </p:nvPicPr>
            <p:blipFill>
              <a:blip r:embed="rId5"/>
              <a:stretch>
                <a:fillRect/>
              </a:stretch>
            </p:blipFill>
            <p:spPr>
              <a:xfrm>
                <a:off x="4874531" y="3156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139154A-909B-4764-B5B6-0C1AF4EFD1A7}"/>
                  </a:ext>
                </a:extLst>
              </p14:cNvPr>
              <p14:cNvContentPartPr/>
              <p14:nvPr/>
            </p14:nvContentPartPr>
            <p14:xfrm>
              <a:off x="8603411" y="6442069"/>
              <a:ext cx="360" cy="360"/>
            </p14:xfrm>
          </p:contentPart>
        </mc:Choice>
        <mc:Fallback xmlns="">
          <p:pic>
            <p:nvPicPr>
              <p:cNvPr id="10" name="Ink 9">
                <a:extLst>
                  <a:ext uri="{FF2B5EF4-FFF2-40B4-BE49-F238E27FC236}">
                    <a16:creationId xmlns:a16="http://schemas.microsoft.com/office/drawing/2014/main" id="{8139154A-909B-4764-B5B6-0C1AF4EFD1A7}"/>
                  </a:ext>
                </a:extLst>
              </p:cNvPr>
              <p:cNvPicPr/>
              <p:nvPr/>
            </p:nvPicPr>
            <p:blipFill>
              <a:blip r:embed="rId5"/>
              <a:stretch>
                <a:fillRect/>
              </a:stretch>
            </p:blipFill>
            <p:spPr>
              <a:xfrm>
                <a:off x="8594411" y="64330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FFB9CD1-D40A-48C8-925D-1E76BF7774DA}"/>
                  </a:ext>
                </a:extLst>
              </p14:cNvPr>
              <p14:cNvContentPartPr/>
              <p14:nvPr/>
            </p14:nvContentPartPr>
            <p14:xfrm>
              <a:off x="6504251" y="5548549"/>
              <a:ext cx="360" cy="360"/>
            </p14:xfrm>
          </p:contentPart>
        </mc:Choice>
        <mc:Fallback xmlns="">
          <p:pic>
            <p:nvPicPr>
              <p:cNvPr id="12" name="Ink 11">
                <a:extLst>
                  <a:ext uri="{FF2B5EF4-FFF2-40B4-BE49-F238E27FC236}">
                    <a16:creationId xmlns:a16="http://schemas.microsoft.com/office/drawing/2014/main" id="{7FFB9CD1-D40A-48C8-925D-1E76BF7774DA}"/>
                  </a:ext>
                </a:extLst>
              </p:cNvPr>
              <p:cNvPicPr/>
              <p:nvPr/>
            </p:nvPicPr>
            <p:blipFill>
              <a:blip r:embed="rId5"/>
              <a:stretch>
                <a:fillRect/>
              </a:stretch>
            </p:blipFill>
            <p:spPr>
              <a:xfrm>
                <a:off x="6495251" y="5539549"/>
                <a:ext cx="18000" cy="18000"/>
              </a:xfrm>
              <a:prstGeom prst="rect">
                <a:avLst/>
              </a:prstGeom>
            </p:spPr>
          </p:pic>
        </mc:Fallback>
      </mc:AlternateContent>
      <p:sp>
        <p:nvSpPr>
          <p:cNvPr id="13" name="Isosceles Triangle 12">
            <a:extLst>
              <a:ext uri="{FF2B5EF4-FFF2-40B4-BE49-F238E27FC236}">
                <a16:creationId xmlns:a16="http://schemas.microsoft.com/office/drawing/2014/main" id="{6715078F-059B-4242-88D6-D1A9E3E08111}"/>
              </a:ext>
            </a:extLst>
          </p:cNvPr>
          <p:cNvSpPr/>
          <p:nvPr/>
        </p:nvSpPr>
        <p:spPr>
          <a:xfrm>
            <a:off x="893978" y="2323669"/>
            <a:ext cx="6067931" cy="1368467"/>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62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4585BA1-7EAD-405B-9F1B-5C61AFF3F09C}"/>
              </a:ext>
            </a:extLst>
          </p:cNvPr>
          <p:cNvSpPr/>
          <p:nvPr/>
        </p:nvSpPr>
        <p:spPr>
          <a:xfrm>
            <a:off x="131979" y="3043886"/>
            <a:ext cx="2735012" cy="3277637"/>
          </a:xfrm>
          <a:prstGeom prst="rect">
            <a:avLst/>
          </a:prstGeom>
          <a:solidFill>
            <a:schemeClr val="bg1"/>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Icon&#10;&#10;Description automatically generated">
            <a:extLst>
              <a:ext uri="{FF2B5EF4-FFF2-40B4-BE49-F238E27FC236}">
                <a16:creationId xmlns:a16="http://schemas.microsoft.com/office/drawing/2014/main" id="{B215BBDD-A40E-4019-8BFF-8BDBB8CE7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0430" y="3276388"/>
            <a:ext cx="2367189" cy="2887186"/>
          </a:xfrm>
          <a:prstGeom prst="rect">
            <a:avLst/>
          </a:prstGeom>
        </p:spPr>
      </p:pic>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5428438" y="1651027"/>
            <a:ext cx="6329817" cy="1143000"/>
          </a:xfrm>
        </p:spPr>
        <p:txBody>
          <a:bodyPr>
            <a:normAutofit/>
          </a:bodyPr>
          <a:lstStyle/>
          <a:p>
            <a:pPr algn="ctr"/>
            <a:r>
              <a:rPr lang="en-US" sz="2400" dirty="0"/>
              <a:t>Among those who agreed at step 1, </a:t>
            </a:r>
            <a:br>
              <a:rPr lang="en-US" sz="2400" dirty="0"/>
            </a:br>
            <a:r>
              <a:rPr lang="en-US" sz="2400" dirty="0"/>
              <a:t>but never completed a home visit…</a:t>
            </a:r>
            <a:endParaRPr lang="en-US" sz="2400" b="1" dirty="0">
              <a:solidFill>
                <a:schemeClr val="accent6">
                  <a:lumMod val="75000"/>
                </a:schemeClr>
              </a:solidFill>
              <a:latin typeface="+mn-lt"/>
            </a:endParaRPr>
          </a:p>
        </p:txBody>
      </p:sp>
      <p:sp>
        <p:nvSpPr>
          <p:cNvPr id="31" name="Isosceles Triangle 30">
            <a:extLst>
              <a:ext uri="{FF2B5EF4-FFF2-40B4-BE49-F238E27FC236}">
                <a16:creationId xmlns:a16="http://schemas.microsoft.com/office/drawing/2014/main" id="{1C1F0EB9-E3B1-46A1-9B1E-269F8CBAD43F}"/>
              </a:ext>
            </a:extLst>
          </p:cNvPr>
          <p:cNvSpPr/>
          <p:nvPr/>
        </p:nvSpPr>
        <p:spPr>
          <a:xfrm>
            <a:off x="127206" y="1888444"/>
            <a:ext cx="2735012" cy="1142999"/>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FC95DE29-5F71-4636-9ED6-895B91CF2A7E}"/>
              </a:ext>
            </a:extLst>
          </p:cNvPr>
          <p:cNvSpPr/>
          <p:nvPr/>
        </p:nvSpPr>
        <p:spPr>
          <a:xfrm>
            <a:off x="1494712" y="1304709"/>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2</a:t>
            </a:r>
          </a:p>
        </p:txBody>
      </p:sp>
      <p:sp>
        <p:nvSpPr>
          <p:cNvPr id="42" name="Rectangle 41">
            <a:extLst>
              <a:ext uri="{FF2B5EF4-FFF2-40B4-BE49-F238E27FC236}">
                <a16:creationId xmlns:a16="http://schemas.microsoft.com/office/drawing/2014/main" id="{73911166-EDBC-4C91-95AA-40FCB2351132}"/>
              </a:ext>
            </a:extLst>
          </p:cNvPr>
          <p:cNvSpPr/>
          <p:nvPr/>
        </p:nvSpPr>
        <p:spPr>
          <a:xfrm>
            <a:off x="3215301" y="3073876"/>
            <a:ext cx="1997409" cy="3247647"/>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D354F0BB-BF92-41F6-9820-6C4DA072441F}"/>
              </a:ext>
            </a:extLst>
          </p:cNvPr>
          <p:cNvSpPr/>
          <p:nvPr/>
        </p:nvSpPr>
        <p:spPr>
          <a:xfrm>
            <a:off x="3215301" y="1682950"/>
            <a:ext cx="1997410" cy="1368467"/>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C34DA1A5-4543-422E-97F5-3FDF65198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931" y="3783194"/>
            <a:ext cx="1688779" cy="249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a:extLst>
              <a:ext uri="{FF2B5EF4-FFF2-40B4-BE49-F238E27FC236}">
                <a16:creationId xmlns:a16="http://schemas.microsoft.com/office/drawing/2014/main" id="{11736162-E25F-4122-BF3E-F9EE9309EF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028" y="5029111"/>
            <a:ext cx="700584" cy="4802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7">
            <a:extLst>
              <a:ext uri="{FF2B5EF4-FFF2-40B4-BE49-F238E27FC236}">
                <a16:creationId xmlns:a16="http://schemas.microsoft.com/office/drawing/2014/main" id="{463CEAC8-C751-4767-8271-E74C76CE4DBD}"/>
              </a:ext>
            </a:extLst>
          </p:cNvPr>
          <p:cNvGraphicFramePr>
            <a:graphicFrameLocks/>
          </p:cNvGraphicFramePr>
          <p:nvPr>
            <p:extLst>
              <p:ext uri="{D42A27DB-BD31-4B8C-83A1-F6EECF244321}">
                <p14:modId xmlns:p14="http://schemas.microsoft.com/office/powerpoint/2010/main" val="3653627519"/>
              </p:ext>
            </p:extLst>
          </p:nvPr>
        </p:nvGraphicFramePr>
        <p:xfrm>
          <a:off x="5435029" y="3186149"/>
          <a:ext cx="6061989" cy="2072640"/>
        </p:xfrm>
        <a:graphic>
          <a:graphicData uri="http://schemas.openxmlformats.org/drawingml/2006/table">
            <a:tbl>
              <a:tblPr firstRow="1" bandRow="1">
                <a:tableStyleId>{5C22544A-7EE6-4342-B048-85BDC9FD1C3A}</a:tableStyleId>
              </a:tblPr>
              <a:tblGrid>
                <a:gridCol w="5007900">
                  <a:extLst>
                    <a:ext uri="{9D8B030D-6E8A-4147-A177-3AD203B41FA5}">
                      <a16:colId xmlns:a16="http://schemas.microsoft.com/office/drawing/2014/main" val="518209092"/>
                    </a:ext>
                  </a:extLst>
                </a:gridCol>
                <a:gridCol w="1054089">
                  <a:extLst>
                    <a:ext uri="{9D8B030D-6E8A-4147-A177-3AD203B41FA5}">
                      <a16:colId xmlns:a16="http://schemas.microsoft.com/office/drawing/2014/main" val="2793996897"/>
                    </a:ext>
                  </a:extLst>
                </a:gridCol>
              </a:tblGrid>
              <a:tr h="370840">
                <a:tc>
                  <a:txBody>
                    <a:bodyPr/>
                    <a:lstStyle/>
                    <a:p>
                      <a:r>
                        <a:rPr lang="en-US" sz="2800">
                          <a:solidFill>
                            <a:srgbClr val="000000"/>
                          </a:solidFill>
                          <a:latin typeface="Calibri" panose="020F0502020204030204" pitchFamily="34" charset="0"/>
                          <a:cs typeface="Calibri" panose="020F0502020204030204" pitchFamily="34" charset="0"/>
                        </a:rPr>
                        <a:t>Type of nonresponse</a:t>
                      </a:r>
                    </a:p>
                  </a:txBody>
                  <a:tcPr/>
                </a:tc>
                <a:tc>
                  <a:txBody>
                    <a:bodyPr/>
                    <a:lstStyle/>
                    <a:p>
                      <a:pPr algn="r"/>
                      <a:r>
                        <a:rPr lang="en-US" sz="2800">
                          <a:solidFill>
                            <a:srgbClr val="000000"/>
                          </a:solidFill>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854627563"/>
                  </a:ext>
                </a:extLst>
              </a:tr>
              <a:tr h="370840">
                <a:tc>
                  <a:txBody>
                    <a:bodyPr/>
                    <a:lstStyle/>
                    <a:p>
                      <a:r>
                        <a:rPr lang="en-US" sz="2800" b="1" dirty="0">
                          <a:solidFill>
                            <a:srgbClr val="000000"/>
                          </a:solidFill>
                          <a:highlight>
                            <a:srgbClr val="FFFF00"/>
                          </a:highlight>
                          <a:latin typeface="Calibri" panose="020F0502020204030204" pitchFamily="34" charset="0"/>
                          <a:cs typeface="Calibri" panose="020F0502020204030204" pitchFamily="34" charset="0"/>
                        </a:rPr>
                        <a:t>Maximum contacts</a:t>
                      </a:r>
                    </a:p>
                  </a:txBody>
                  <a:tcPr/>
                </a:tc>
                <a:tc>
                  <a:txBody>
                    <a:bodyPr/>
                    <a:lstStyle/>
                    <a:p>
                      <a:pPr algn="r"/>
                      <a:r>
                        <a:rPr lang="en-US" sz="2800" b="1" dirty="0">
                          <a:solidFill>
                            <a:srgbClr val="000000"/>
                          </a:solidFill>
                          <a:highlight>
                            <a:srgbClr val="FFFF00"/>
                          </a:highlight>
                          <a:latin typeface="Calibri" panose="020F0502020204030204" pitchFamily="34" charset="0"/>
                          <a:cs typeface="Calibri" panose="020F0502020204030204" pitchFamily="34" charset="0"/>
                        </a:rPr>
                        <a:t>76</a:t>
                      </a:r>
                    </a:p>
                  </a:txBody>
                  <a:tcPr/>
                </a:tc>
                <a:extLst>
                  <a:ext uri="{0D108BD9-81ED-4DB2-BD59-A6C34878D82A}">
                    <a16:rowId xmlns:a16="http://schemas.microsoft.com/office/drawing/2014/main" val="1415853552"/>
                  </a:ext>
                </a:extLst>
              </a:tr>
              <a:tr h="370840">
                <a:tc>
                  <a:txBody>
                    <a:bodyPr/>
                    <a:lstStyle/>
                    <a:p>
                      <a:r>
                        <a:rPr lang="en-US" sz="2800" b="1" dirty="0">
                          <a:solidFill>
                            <a:srgbClr val="000000"/>
                          </a:solidFill>
                          <a:latin typeface="Calibri" panose="020F0502020204030204" pitchFamily="34" charset="0"/>
                          <a:cs typeface="Calibri" panose="020F0502020204030204" pitchFamily="34" charset="0"/>
                        </a:rPr>
                        <a:t>Refusal</a:t>
                      </a:r>
                    </a:p>
                  </a:txBody>
                  <a:tcPr/>
                </a:tc>
                <a:tc>
                  <a:txBody>
                    <a:bodyPr/>
                    <a:lstStyle/>
                    <a:p>
                      <a:pPr algn="r"/>
                      <a:r>
                        <a:rPr lang="en-US" sz="2800" dirty="0">
                          <a:solidFill>
                            <a:srgbClr val="000000"/>
                          </a:solidFill>
                          <a:latin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1950041218"/>
                  </a:ext>
                </a:extLst>
              </a:tr>
              <a:tr h="370840">
                <a:tc>
                  <a:txBody>
                    <a:bodyPr/>
                    <a:lstStyle/>
                    <a:p>
                      <a:r>
                        <a:rPr lang="en-US" sz="2800" b="1">
                          <a:solidFill>
                            <a:srgbClr val="000000"/>
                          </a:solidFill>
                          <a:latin typeface="Calibri" panose="020F0502020204030204" pitchFamily="34" charset="0"/>
                          <a:cs typeface="Calibri" panose="020F0502020204030204" pitchFamily="34" charset="0"/>
                        </a:rPr>
                        <a:t>Other</a:t>
                      </a:r>
                    </a:p>
                  </a:txBody>
                  <a:tcPr/>
                </a:tc>
                <a:tc>
                  <a:txBody>
                    <a:bodyPr/>
                    <a:lstStyle/>
                    <a:p>
                      <a:pPr algn="r"/>
                      <a:r>
                        <a:rPr lang="en-US" sz="2800" dirty="0">
                          <a:solidFill>
                            <a:srgbClr val="000000"/>
                          </a:solidFill>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396839643"/>
                  </a:ext>
                </a:extLst>
              </a:tr>
            </a:tbl>
          </a:graphicData>
        </a:graphic>
      </p:graphicFrame>
      <p:sp>
        <p:nvSpPr>
          <p:cNvPr id="15" name="Title 1">
            <a:extLst>
              <a:ext uri="{FF2B5EF4-FFF2-40B4-BE49-F238E27FC236}">
                <a16:creationId xmlns:a16="http://schemas.microsoft.com/office/drawing/2014/main" id="{776F3FB8-C883-4910-8307-63B35907C257}"/>
              </a:ext>
            </a:extLst>
          </p:cNvPr>
          <p:cNvSpPr txBox="1">
            <a:spLocks/>
          </p:cNvSpPr>
          <p:nvPr/>
        </p:nvSpPr>
        <p:spPr>
          <a:xfrm>
            <a:off x="433745" y="-346739"/>
            <a:ext cx="10972800" cy="1143000"/>
          </a:xfrm>
          <a:prstGeom prst="rect">
            <a:avLst/>
          </a:prstGeom>
        </p:spPr>
        <p:txBody>
          <a:bodyPr anchor="b" anchorCtr="0">
            <a:normAutofit/>
          </a:bodyPr>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ctr"/>
            <a:r>
              <a:rPr lang="en-US" sz="4000" dirty="0"/>
              <a:t>Type of FHS nonresponse during scheduling</a:t>
            </a:r>
            <a:endParaRPr lang="en-US" sz="4000" dirty="0">
              <a:solidFill>
                <a:schemeClr val="accent6">
                  <a:lumMod val="75000"/>
                </a:schemeClr>
              </a:solidFill>
              <a:latin typeface="+mn-lt"/>
            </a:endParaRPr>
          </a:p>
        </p:txBody>
      </p:sp>
    </p:spTree>
    <p:extLst>
      <p:ext uri="{BB962C8B-B14F-4D97-AF65-F5344CB8AC3E}">
        <p14:creationId xmlns:p14="http://schemas.microsoft.com/office/powerpoint/2010/main" val="188666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4585BA1-7EAD-405B-9F1B-5C61AFF3F09C}"/>
              </a:ext>
            </a:extLst>
          </p:cNvPr>
          <p:cNvSpPr/>
          <p:nvPr/>
        </p:nvSpPr>
        <p:spPr>
          <a:xfrm>
            <a:off x="131979" y="3043886"/>
            <a:ext cx="2735012" cy="3277637"/>
          </a:xfrm>
          <a:prstGeom prst="rect">
            <a:avLst/>
          </a:prstGeom>
          <a:solidFill>
            <a:schemeClr val="bg1"/>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Icon&#10;&#10;Description automatically generated">
            <a:extLst>
              <a:ext uri="{FF2B5EF4-FFF2-40B4-BE49-F238E27FC236}">
                <a16:creationId xmlns:a16="http://schemas.microsoft.com/office/drawing/2014/main" id="{B215BBDD-A40E-4019-8BFF-8BDBB8CE7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0430" y="3276388"/>
            <a:ext cx="2367189" cy="2887186"/>
          </a:xfrm>
          <a:prstGeom prst="rect">
            <a:avLst/>
          </a:prstGeom>
        </p:spPr>
      </p:pic>
      <p:sp>
        <p:nvSpPr>
          <p:cNvPr id="2" name="Title 1">
            <a:extLst>
              <a:ext uri="{FF2B5EF4-FFF2-40B4-BE49-F238E27FC236}">
                <a16:creationId xmlns:a16="http://schemas.microsoft.com/office/drawing/2014/main" id="{BD9304A4-4BE9-46A5-9917-014677DF8C54}"/>
              </a:ext>
            </a:extLst>
          </p:cNvPr>
          <p:cNvSpPr>
            <a:spLocks noGrp="1"/>
          </p:cNvSpPr>
          <p:nvPr>
            <p:ph type="title"/>
          </p:nvPr>
        </p:nvSpPr>
        <p:spPr>
          <a:xfrm>
            <a:off x="5428438" y="1651027"/>
            <a:ext cx="6329817" cy="1143000"/>
          </a:xfrm>
        </p:spPr>
        <p:txBody>
          <a:bodyPr>
            <a:normAutofit/>
          </a:bodyPr>
          <a:lstStyle/>
          <a:p>
            <a:pPr algn="ctr"/>
            <a:r>
              <a:rPr lang="en-US" sz="2400" dirty="0"/>
              <a:t>Among those who agreed at step 1, </a:t>
            </a:r>
            <a:br>
              <a:rPr lang="en-US" sz="2400" dirty="0"/>
            </a:br>
            <a:r>
              <a:rPr lang="en-US" sz="2400" dirty="0"/>
              <a:t>but never completed a home visit…</a:t>
            </a:r>
            <a:endParaRPr lang="en-US" sz="2400" b="1" dirty="0">
              <a:solidFill>
                <a:schemeClr val="accent6">
                  <a:lumMod val="75000"/>
                </a:schemeClr>
              </a:solidFill>
              <a:latin typeface="+mn-lt"/>
            </a:endParaRPr>
          </a:p>
        </p:txBody>
      </p:sp>
      <p:sp>
        <p:nvSpPr>
          <p:cNvPr id="31" name="Isosceles Triangle 30">
            <a:extLst>
              <a:ext uri="{FF2B5EF4-FFF2-40B4-BE49-F238E27FC236}">
                <a16:creationId xmlns:a16="http://schemas.microsoft.com/office/drawing/2014/main" id="{1C1F0EB9-E3B1-46A1-9B1E-269F8CBAD43F}"/>
              </a:ext>
            </a:extLst>
          </p:cNvPr>
          <p:cNvSpPr/>
          <p:nvPr/>
        </p:nvSpPr>
        <p:spPr>
          <a:xfrm>
            <a:off x="127206" y="1888444"/>
            <a:ext cx="2735012" cy="1142999"/>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FC95DE29-5F71-4636-9ED6-895B91CF2A7E}"/>
              </a:ext>
            </a:extLst>
          </p:cNvPr>
          <p:cNvSpPr/>
          <p:nvPr/>
        </p:nvSpPr>
        <p:spPr>
          <a:xfrm>
            <a:off x="1494712" y="1304709"/>
            <a:ext cx="2566220" cy="747005"/>
          </a:xfrm>
          <a:prstGeom prst="ellipse">
            <a:avLst/>
          </a:prstGeom>
          <a:noFill/>
          <a:ln w="920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a:ea typeface="+mn-ea"/>
                <a:cs typeface="+mn-cs"/>
              </a:rPr>
              <a:t>Step 2</a:t>
            </a:r>
          </a:p>
        </p:txBody>
      </p:sp>
      <p:sp>
        <p:nvSpPr>
          <p:cNvPr id="42" name="Rectangle 41">
            <a:extLst>
              <a:ext uri="{FF2B5EF4-FFF2-40B4-BE49-F238E27FC236}">
                <a16:creationId xmlns:a16="http://schemas.microsoft.com/office/drawing/2014/main" id="{73911166-EDBC-4C91-95AA-40FCB2351132}"/>
              </a:ext>
            </a:extLst>
          </p:cNvPr>
          <p:cNvSpPr/>
          <p:nvPr/>
        </p:nvSpPr>
        <p:spPr>
          <a:xfrm>
            <a:off x="3215301" y="3073876"/>
            <a:ext cx="1997409" cy="3247647"/>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D354F0BB-BF92-41F6-9820-6C4DA072441F}"/>
              </a:ext>
            </a:extLst>
          </p:cNvPr>
          <p:cNvSpPr/>
          <p:nvPr/>
        </p:nvSpPr>
        <p:spPr>
          <a:xfrm>
            <a:off x="3215301" y="1682950"/>
            <a:ext cx="1997410" cy="1368467"/>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C34DA1A5-4543-422E-97F5-3FDF65198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931" y="3783194"/>
            <a:ext cx="1688779" cy="249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a:extLst>
              <a:ext uri="{FF2B5EF4-FFF2-40B4-BE49-F238E27FC236}">
                <a16:creationId xmlns:a16="http://schemas.microsoft.com/office/drawing/2014/main" id="{11736162-E25F-4122-BF3E-F9EE9309EF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028" y="5029111"/>
            <a:ext cx="700584" cy="4802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7">
            <a:extLst>
              <a:ext uri="{FF2B5EF4-FFF2-40B4-BE49-F238E27FC236}">
                <a16:creationId xmlns:a16="http://schemas.microsoft.com/office/drawing/2014/main" id="{463CEAC8-C751-4767-8271-E74C76CE4DBD}"/>
              </a:ext>
            </a:extLst>
          </p:cNvPr>
          <p:cNvGraphicFramePr>
            <a:graphicFrameLocks/>
          </p:cNvGraphicFramePr>
          <p:nvPr>
            <p:extLst>
              <p:ext uri="{D42A27DB-BD31-4B8C-83A1-F6EECF244321}">
                <p14:modId xmlns:p14="http://schemas.microsoft.com/office/powerpoint/2010/main" val="2212115453"/>
              </p:ext>
            </p:extLst>
          </p:nvPr>
        </p:nvGraphicFramePr>
        <p:xfrm>
          <a:off x="5435029" y="3186149"/>
          <a:ext cx="6061989" cy="3108960"/>
        </p:xfrm>
        <a:graphic>
          <a:graphicData uri="http://schemas.openxmlformats.org/drawingml/2006/table">
            <a:tbl>
              <a:tblPr firstRow="1" bandRow="1">
                <a:tableStyleId>{5C22544A-7EE6-4342-B048-85BDC9FD1C3A}</a:tableStyleId>
              </a:tblPr>
              <a:tblGrid>
                <a:gridCol w="5007900">
                  <a:extLst>
                    <a:ext uri="{9D8B030D-6E8A-4147-A177-3AD203B41FA5}">
                      <a16:colId xmlns:a16="http://schemas.microsoft.com/office/drawing/2014/main" val="518209092"/>
                    </a:ext>
                  </a:extLst>
                </a:gridCol>
                <a:gridCol w="1054089">
                  <a:extLst>
                    <a:ext uri="{9D8B030D-6E8A-4147-A177-3AD203B41FA5}">
                      <a16:colId xmlns:a16="http://schemas.microsoft.com/office/drawing/2014/main" val="2793996897"/>
                    </a:ext>
                  </a:extLst>
                </a:gridCol>
              </a:tblGrid>
              <a:tr h="370840">
                <a:tc>
                  <a:txBody>
                    <a:bodyPr/>
                    <a:lstStyle/>
                    <a:p>
                      <a:r>
                        <a:rPr lang="en-US" sz="2800">
                          <a:solidFill>
                            <a:srgbClr val="000000"/>
                          </a:solidFill>
                          <a:latin typeface="Calibri" panose="020F0502020204030204" pitchFamily="34" charset="0"/>
                          <a:cs typeface="Calibri" panose="020F0502020204030204" pitchFamily="34" charset="0"/>
                        </a:rPr>
                        <a:t>Type of nonresponse</a:t>
                      </a:r>
                    </a:p>
                  </a:txBody>
                  <a:tcPr/>
                </a:tc>
                <a:tc>
                  <a:txBody>
                    <a:bodyPr/>
                    <a:lstStyle/>
                    <a:p>
                      <a:pPr algn="r"/>
                      <a:r>
                        <a:rPr lang="en-US" sz="2800">
                          <a:solidFill>
                            <a:srgbClr val="000000"/>
                          </a:solidFill>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854627563"/>
                  </a:ext>
                </a:extLst>
              </a:tr>
              <a:tr h="370840">
                <a:tc>
                  <a:txBody>
                    <a:bodyPr/>
                    <a:lstStyle/>
                    <a:p>
                      <a:r>
                        <a:rPr lang="en-US" sz="2800" b="1" dirty="0">
                          <a:solidFill>
                            <a:srgbClr val="000000"/>
                          </a:solidFill>
                          <a:highlight>
                            <a:srgbClr val="FFFF00"/>
                          </a:highlight>
                          <a:latin typeface="Calibri" panose="020F0502020204030204" pitchFamily="34" charset="0"/>
                          <a:cs typeface="Calibri" panose="020F0502020204030204" pitchFamily="34" charset="0"/>
                        </a:rPr>
                        <a:t>Maximum contacts</a:t>
                      </a:r>
                    </a:p>
                  </a:txBody>
                  <a:tcPr/>
                </a:tc>
                <a:tc>
                  <a:txBody>
                    <a:bodyPr/>
                    <a:lstStyle/>
                    <a:p>
                      <a:pPr algn="r"/>
                      <a:r>
                        <a:rPr lang="en-US" sz="2800" b="1" dirty="0">
                          <a:solidFill>
                            <a:srgbClr val="000000"/>
                          </a:solidFill>
                          <a:highlight>
                            <a:srgbClr val="FFFF00"/>
                          </a:highlight>
                          <a:latin typeface="Calibri" panose="020F0502020204030204" pitchFamily="34" charset="0"/>
                          <a:cs typeface="Calibri" panose="020F0502020204030204" pitchFamily="34" charset="0"/>
                        </a:rPr>
                        <a:t>76</a:t>
                      </a:r>
                    </a:p>
                  </a:txBody>
                  <a:tcPr/>
                </a:tc>
                <a:extLst>
                  <a:ext uri="{0D108BD9-81ED-4DB2-BD59-A6C34878D82A}">
                    <a16:rowId xmlns:a16="http://schemas.microsoft.com/office/drawing/2014/main" val="1415853552"/>
                  </a:ext>
                </a:extLst>
              </a:tr>
              <a:tr h="370840">
                <a:tc>
                  <a:txBody>
                    <a:bodyPr/>
                    <a:lstStyle/>
                    <a:p>
                      <a:r>
                        <a:rPr lang="en-US" sz="2800" dirty="0">
                          <a:solidFill>
                            <a:srgbClr val="000000"/>
                          </a:solidFill>
                          <a:highlight>
                            <a:srgbClr val="FFFF00"/>
                          </a:highlight>
                          <a:latin typeface="Calibri" panose="020F0502020204030204" pitchFamily="34" charset="0"/>
                          <a:cs typeface="Calibri" panose="020F0502020204030204" pitchFamily="34" charset="0"/>
                        </a:rPr>
                        <a:t>        Never spoke to scheduler</a:t>
                      </a:r>
                    </a:p>
                  </a:txBody>
                  <a:tcPr/>
                </a:tc>
                <a:tc>
                  <a:txBody>
                    <a:bodyPr/>
                    <a:lstStyle/>
                    <a:p>
                      <a:pPr algn="ctr"/>
                      <a:r>
                        <a:rPr lang="en-US" sz="2800" dirty="0">
                          <a:solidFill>
                            <a:srgbClr val="000000"/>
                          </a:solidFill>
                          <a:highlight>
                            <a:srgbClr val="FFFF00"/>
                          </a:highlight>
                          <a:latin typeface="Calibri" panose="020F0502020204030204" pitchFamily="34" charset="0"/>
                          <a:cs typeface="Calibri" panose="020F0502020204030204" pitchFamily="34" charset="0"/>
                        </a:rPr>
                        <a:t>52</a:t>
                      </a:r>
                    </a:p>
                  </a:txBody>
                  <a:tcPr/>
                </a:tc>
                <a:extLst>
                  <a:ext uri="{0D108BD9-81ED-4DB2-BD59-A6C34878D82A}">
                    <a16:rowId xmlns:a16="http://schemas.microsoft.com/office/drawing/2014/main" val="2737758139"/>
                  </a:ext>
                </a:extLst>
              </a:tr>
              <a:tr h="370840">
                <a:tc>
                  <a:txBody>
                    <a:bodyPr/>
                    <a:lstStyle/>
                    <a:p>
                      <a:r>
                        <a:rPr lang="en-US" sz="2800" dirty="0">
                          <a:solidFill>
                            <a:srgbClr val="000000"/>
                          </a:solidFill>
                          <a:latin typeface="Calibri" panose="020F0502020204030204" pitchFamily="34" charset="0"/>
                          <a:cs typeface="Calibri" panose="020F0502020204030204" pitchFamily="34" charset="0"/>
                        </a:rPr>
                        <a:t>        Spoke to scheduler 1+</a:t>
                      </a:r>
                    </a:p>
                  </a:txBody>
                  <a:tcPr/>
                </a:tc>
                <a:tc>
                  <a:txBody>
                    <a:bodyPr/>
                    <a:lstStyle/>
                    <a:p>
                      <a:pPr algn="ctr"/>
                      <a:r>
                        <a:rPr lang="en-US" sz="2800">
                          <a:solidFill>
                            <a:srgbClr val="000000"/>
                          </a:solidFill>
                          <a:latin typeface="Calibri" panose="020F0502020204030204" pitchFamily="34" charset="0"/>
                          <a:cs typeface="Calibri" panose="020F0502020204030204" pitchFamily="34" charset="0"/>
                        </a:rPr>
                        <a:t>24</a:t>
                      </a:r>
                    </a:p>
                  </a:txBody>
                  <a:tcPr/>
                </a:tc>
                <a:extLst>
                  <a:ext uri="{0D108BD9-81ED-4DB2-BD59-A6C34878D82A}">
                    <a16:rowId xmlns:a16="http://schemas.microsoft.com/office/drawing/2014/main" val="1215214561"/>
                  </a:ext>
                </a:extLst>
              </a:tr>
              <a:tr h="370840">
                <a:tc>
                  <a:txBody>
                    <a:bodyPr/>
                    <a:lstStyle/>
                    <a:p>
                      <a:r>
                        <a:rPr lang="en-US" sz="2800" b="1" dirty="0">
                          <a:solidFill>
                            <a:srgbClr val="000000"/>
                          </a:solidFill>
                          <a:latin typeface="Calibri" panose="020F0502020204030204" pitchFamily="34" charset="0"/>
                          <a:cs typeface="Calibri" panose="020F0502020204030204" pitchFamily="34" charset="0"/>
                        </a:rPr>
                        <a:t>Refusal</a:t>
                      </a:r>
                    </a:p>
                  </a:txBody>
                  <a:tcPr/>
                </a:tc>
                <a:tc>
                  <a:txBody>
                    <a:bodyPr/>
                    <a:lstStyle/>
                    <a:p>
                      <a:pPr algn="r"/>
                      <a:r>
                        <a:rPr lang="en-US" sz="2800" dirty="0">
                          <a:solidFill>
                            <a:srgbClr val="000000"/>
                          </a:solidFill>
                          <a:latin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1950041218"/>
                  </a:ext>
                </a:extLst>
              </a:tr>
              <a:tr h="370840">
                <a:tc>
                  <a:txBody>
                    <a:bodyPr/>
                    <a:lstStyle/>
                    <a:p>
                      <a:r>
                        <a:rPr lang="en-US" sz="2800" b="1">
                          <a:solidFill>
                            <a:srgbClr val="000000"/>
                          </a:solidFill>
                          <a:latin typeface="Calibri" panose="020F0502020204030204" pitchFamily="34" charset="0"/>
                          <a:cs typeface="Calibri" panose="020F0502020204030204" pitchFamily="34" charset="0"/>
                        </a:rPr>
                        <a:t>Other</a:t>
                      </a:r>
                    </a:p>
                  </a:txBody>
                  <a:tcPr/>
                </a:tc>
                <a:tc>
                  <a:txBody>
                    <a:bodyPr/>
                    <a:lstStyle/>
                    <a:p>
                      <a:pPr algn="r"/>
                      <a:r>
                        <a:rPr lang="en-US" sz="2800" dirty="0">
                          <a:solidFill>
                            <a:srgbClr val="000000"/>
                          </a:solidFill>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396839643"/>
                  </a:ext>
                </a:extLst>
              </a:tr>
            </a:tbl>
          </a:graphicData>
        </a:graphic>
      </p:graphicFrame>
      <p:sp>
        <p:nvSpPr>
          <p:cNvPr id="15" name="Title 1">
            <a:extLst>
              <a:ext uri="{FF2B5EF4-FFF2-40B4-BE49-F238E27FC236}">
                <a16:creationId xmlns:a16="http://schemas.microsoft.com/office/drawing/2014/main" id="{776F3FB8-C883-4910-8307-63B35907C257}"/>
              </a:ext>
            </a:extLst>
          </p:cNvPr>
          <p:cNvSpPr txBox="1">
            <a:spLocks/>
          </p:cNvSpPr>
          <p:nvPr/>
        </p:nvSpPr>
        <p:spPr>
          <a:xfrm>
            <a:off x="433745" y="-346739"/>
            <a:ext cx="10972800" cy="1143000"/>
          </a:xfrm>
          <a:prstGeom prst="rect">
            <a:avLst/>
          </a:prstGeom>
        </p:spPr>
        <p:txBody>
          <a:bodyPr anchor="b" anchorCtr="0">
            <a:normAutofit/>
          </a:bodyPr>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ctr"/>
            <a:r>
              <a:rPr lang="en-US" sz="4000" dirty="0"/>
              <a:t>Type of FHS nonresponse during scheduling</a:t>
            </a:r>
            <a:endParaRPr lang="en-US" sz="4000" dirty="0">
              <a:solidFill>
                <a:schemeClr val="accent6">
                  <a:lumMod val="75000"/>
                </a:schemeClr>
              </a:solidFill>
              <a:latin typeface="+mn-lt"/>
            </a:endParaRPr>
          </a:p>
        </p:txBody>
      </p:sp>
    </p:spTree>
    <p:extLst>
      <p:ext uri="{BB962C8B-B14F-4D97-AF65-F5344CB8AC3E}">
        <p14:creationId xmlns:p14="http://schemas.microsoft.com/office/powerpoint/2010/main" val="1028184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ACF-6FD9-446E-8A50-7870249B23E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207390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Background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National Health Interview Survey (NHIS)</a:t>
            </a:r>
          </a:p>
          <a:p>
            <a:pPr lvl="1"/>
            <a:r>
              <a:rPr lang="en-US" sz="3000" dirty="0"/>
              <a:t>Gold standard multi-purpose household health survey </a:t>
            </a:r>
          </a:p>
          <a:p>
            <a:pPr lvl="1"/>
            <a:r>
              <a:rPr lang="en-US" sz="3000" dirty="0"/>
              <a:t>Nationally representative sample of 30,000 adults annually</a:t>
            </a:r>
          </a:p>
          <a:p>
            <a:pPr lvl="1"/>
            <a:r>
              <a:rPr lang="en-US" sz="3000" dirty="0"/>
              <a:t>U.S. Census Bureau interviewers</a:t>
            </a:r>
          </a:p>
          <a:p>
            <a:pPr lvl="1"/>
            <a:r>
              <a:rPr lang="en-US" sz="3000" dirty="0"/>
              <a:t>In-person first, telephone follow-up when necessary</a:t>
            </a:r>
          </a:p>
          <a:p>
            <a:pPr lvl="1"/>
            <a:r>
              <a:rPr lang="en-US" sz="3000" dirty="0"/>
              <a:t>Detailed interview with randomly selected adult – the Sample Adult -  (and if applicable, about a randomly selected child) follows household roster</a:t>
            </a:r>
          </a:p>
          <a:p>
            <a:pPr lvl="1"/>
            <a:r>
              <a:rPr lang="en-US" sz="3000" dirty="0"/>
              <a:t>Detailed annual health estimates</a:t>
            </a:r>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2595292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Lessons confirmed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1400890" cy="4855633"/>
          </a:xfrm>
        </p:spPr>
        <p:txBody>
          <a:bodyPr vert="horz" lIns="91440" tIns="45720" rIns="91440" bIns="45720" rtlCol="0" anchor="t">
            <a:normAutofit/>
          </a:bodyPr>
          <a:lstStyle/>
          <a:p>
            <a:r>
              <a:rPr lang="en-US" sz="3000" dirty="0"/>
              <a:t>A pandemic is not an ideal time to conduct in-home health studies</a:t>
            </a:r>
          </a:p>
          <a:p>
            <a:pPr lvl="1"/>
            <a:r>
              <a:rPr lang="en-US" sz="3000" dirty="0"/>
              <a:t>Staffing shortages/limited availability impacted all contractors</a:t>
            </a:r>
          </a:p>
          <a:p>
            <a:pPr lvl="1"/>
            <a:r>
              <a:rPr lang="en-US" sz="3000" dirty="0"/>
              <a:t>Recruitment is more challenging over the phone</a:t>
            </a:r>
          </a:p>
          <a:p>
            <a:pPr lvl="1"/>
            <a:r>
              <a:rPr lang="en-US" sz="3000" dirty="0"/>
              <a:t>Recruitment is challenging with anxious, exhausted respondents</a:t>
            </a:r>
          </a:p>
          <a:p>
            <a:r>
              <a:rPr lang="en-US" sz="3000" dirty="0"/>
              <a:t>Better to have an integrated study</a:t>
            </a:r>
          </a:p>
          <a:p>
            <a:pPr lvl="1"/>
            <a:r>
              <a:rPr lang="en-US" sz="3000" dirty="0"/>
              <a:t>Dedicated, fully invested staff at every stage – invitation, scheduling, and home exam</a:t>
            </a:r>
          </a:p>
          <a:p>
            <a:pPr lvl="1"/>
            <a:r>
              <a:rPr lang="en-US" sz="3000" dirty="0"/>
              <a:t>Immediate appointment scheduling option</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144961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Lessons learned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Main challenge was recruitment</a:t>
            </a:r>
          </a:p>
          <a:p>
            <a:r>
              <a:rPr lang="en-US" sz="3000" dirty="0"/>
              <a:t>One, some or all of the following were inadequate</a:t>
            </a:r>
          </a:p>
          <a:p>
            <a:pPr lvl="1"/>
            <a:r>
              <a:rPr lang="en-US" sz="3000" dirty="0"/>
              <a:t>$75 lump-sum promised incentive</a:t>
            </a:r>
          </a:p>
          <a:p>
            <a:pPr lvl="1"/>
            <a:r>
              <a:rPr lang="en-US" sz="3000" dirty="0"/>
              <a:t>Reasons provided to participate</a:t>
            </a:r>
          </a:p>
          <a:p>
            <a:pPr lvl="1"/>
            <a:r>
              <a:rPr lang="en-US" sz="3000" dirty="0"/>
              <a:t>Number of and window for follow-up attempts</a:t>
            </a:r>
          </a:p>
          <a:p>
            <a:endParaRPr lang="en-US" sz="3000" dirty="0"/>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387220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Lessons learned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“Can we collect </a:t>
            </a:r>
            <a:r>
              <a:rPr lang="en-US" sz="3000" u="sng" dirty="0"/>
              <a:t>blood and urine samples </a:t>
            </a:r>
            <a:r>
              <a:rPr lang="en-US" sz="3000" dirty="0"/>
              <a:t>from Sample Adults in-home?” Yes</a:t>
            </a:r>
          </a:p>
          <a:p>
            <a:r>
              <a:rPr lang="en-US" sz="3000" dirty="0"/>
              <a:t>Once exam began, almost everyone finished</a:t>
            </a:r>
          </a:p>
          <a:p>
            <a:r>
              <a:rPr lang="en-US" sz="3000" dirty="0"/>
              <a:t>Samples shipped successfully, tested successfully</a:t>
            </a:r>
          </a:p>
          <a:p>
            <a:r>
              <a:rPr lang="en-US" sz="3000" dirty="0"/>
              <a:t>It is possible to field an in-home </a:t>
            </a:r>
            <a:r>
              <a:rPr lang="en-US" sz="3000" dirty="0" err="1"/>
              <a:t>biomeasures</a:t>
            </a:r>
            <a:r>
              <a:rPr lang="en-US" sz="3000" dirty="0"/>
              <a:t> collection, even in the middle of a pandemic</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332076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Lessons learned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“What </a:t>
            </a:r>
            <a:r>
              <a:rPr lang="en-US" sz="3000" u="sng" dirty="0"/>
              <a:t>challenges</a:t>
            </a:r>
            <a:r>
              <a:rPr lang="en-US" sz="3000" dirty="0"/>
              <a:t> might we face in scaling up?”</a:t>
            </a:r>
          </a:p>
          <a:p>
            <a:r>
              <a:rPr lang="en-US" sz="3000" dirty="0"/>
              <a:t>Scaling up might </a:t>
            </a:r>
            <a:r>
              <a:rPr lang="en-US" sz="3000" u="sng" dirty="0"/>
              <a:t>eliminate</a:t>
            </a:r>
            <a:r>
              <a:rPr lang="en-US" sz="3000" dirty="0"/>
              <a:t> many of the challenges faced</a:t>
            </a:r>
          </a:p>
          <a:p>
            <a:pPr lvl="1"/>
            <a:r>
              <a:rPr lang="en-US" sz="3000" dirty="0"/>
              <a:t>Integrated, dedicated staff</a:t>
            </a:r>
          </a:p>
          <a:p>
            <a:pPr lvl="2"/>
            <a:r>
              <a:rPr lang="en-US" sz="3000" dirty="0"/>
              <a:t>Fully on-board and experienced</a:t>
            </a:r>
          </a:p>
          <a:p>
            <a:pPr lvl="2"/>
            <a:r>
              <a:rPr lang="en-US" sz="3000" dirty="0"/>
              <a:t>Full time </a:t>
            </a:r>
            <a:r>
              <a:rPr lang="en-US" sz="3000" dirty="0">
                <a:sym typeface="Wingdings" panose="05000000000000000000" pitchFamily="2" charset="2"/>
              </a:rPr>
              <a:t></a:t>
            </a:r>
            <a:r>
              <a:rPr lang="en-US" sz="3000" dirty="0"/>
              <a:t> more available</a:t>
            </a:r>
          </a:p>
          <a:p>
            <a:pPr lvl="2"/>
            <a:r>
              <a:rPr lang="en-US" sz="3000" dirty="0"/>
              <a:t>No need to mention separate contractors</a:t>
            </a:r>
          </a:p>
          <a:p>
            <a:pPr lvl="1"/>
            <a:r>
              <a:rPr lang="en-US" sz="3000" dirty="0"/>
              <a:t>Investment in IT infrastructure </a:t>
            </a:r>
            <a:r>
              <a:rPr lang="en-US" sz="3000" dirty="0">
                <a:sym typeface="Wingdings" panose="05000000000000000000" pitchFamily="2" charset="2"/>
              </a:rPr>
              <a:t></a:t>
            </a:r>
            <a:r>
              <a:rPr lang="en-US" sz="3000" dirty="0"/>
              <a:t>immediate/on-line appointment scheduling </a:t>
            </a:r>
          </a:p>
          <a:p>
            <a:pPr lvl="1"/>
            <a:r>
              <a:rPr lang="en-US" sz="3000" dirty="0"/>
              <a:t>More time to develop, test, train on recruitment strategies</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176677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7086-467B-4982-920D-93A045E906F0}"/>
              </a:ext>
            </a:extLst>
          </p:cNvPr>
          <p:cNvSpPr>
            <a:spLocks noGrp="1"/>
          </p:cNvSpPr>
          <p:nvPr>
            <p:ph type="title"/>
          </p:nvPr>
        </p:nvSpPr>
        <p:spPr/>
        <p:txBody>
          <a:bodyPr/>
          <a:lstStyle/>
          <a:p>
            <a:r>
              <a:rPr lang="en-US" sz="4800" dirty="0"/>
              <a:t>Thank you!</a:t>
            </a:r>
          </a:p>
        </p:txBody>
      </p:sp>
      <p:pic>
        <p:nvPicPr>
          <p:cNvPr id="6" name="Picture 5" descr="National Health Interview Survey Logo. A house outine with two adults and child inside. Since 1957.">
            <a:extLst>
              <a:ext uri="{FF2B5EF4-FFF2-40B4-BE49-F238E27FC236}">
                <a16:creationId xmlns:a16="http://schemas.microsoft.com/office/drawing/2014/main" id="{D2B5025F-AD29-4C65-9439-C62E10CEF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51" y="96252"/>
            <a:ext cx="1761573" cy="950976"/>
          </a:xfrm>
          <a:prstGeom prst="roundRect">
            <a:avLst/>
          </a:prstGeom>
          <a:ln>
            <a:solidFill>
              <a:schemeClr val="bg2"/>
            </a:solidFill>
          </a:ln>
        </p:spPr>
      </p:pic>
    </p:spTree>
    <p:extLst>
      <p:ext uri="{BB962C8B-B14F-4D97-AF65-F5344CB8AC3E}">
        <p14:creationId xmlns:p14="http://schemas.microsoft.com/office/powerpoint/2010/main" val="2747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0984-9440-4C9D-82CC-F7823E1CF308}"/>
              </a:ext>
            </a:extLst>
          </p:cNvPr>
          <p:cNvSpPr>
            <a:spLocks noGrp="1"/>
          </p:cNvSpPr>
          <p:nvPr>
            <p:ph type="title"/>
          </p:nvPr>
        </p:nvSpPr>
        <p:spPr/>
        <p:txBody>
          <a:bodyPr/>
          <a:lstStyle/>
          <a:p>
            <a:r>
              <a:rPr lang="en-US" dirty="0"/>
              <a:t>Extra/cut slides</a:t>
            </a:r>
          </a:p>
        </p:txBody>
      </p:sp>
      <p:sp>
        <p:nvSpPr>
          <p:cNvPr id="3" name="Text Placeholder 2">
            <a:extLst>
              <a:ext uri="{FF2B5EF4-FFF2-40B4-BE49-F238E27FC236}">
                <a16:creationId xmlns:a16="http://schemas.microsoft.com/office/drawing/2014/main" id="{60C15E28-2678-48DD-9057-A0ACE88AE66F}"/>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AF397B77-D41A-4FEC-94AF-5B49666947FD}"/>
              </a:ext>
            </a:extLst>
          </p:cNvPr>
          <p:cNvSpPr>
            <a:spLocks noGrp="1"/>
          </p:cNvSpPr>
          <p:nvPr>
            <p:ph type="sldNum" sz="quarter" idx="4"/>
          </p:nvPr>
        </p:nvSpPr>
        <p:spPr/>
        <p:txBody>
          <a:bodyPr/>
          <a:lstStyle/>
          <a:p>
            <a:fld id="{44CB4093-6569-4583-BBAF-934D396EF243}" type="slidenum">
              <a:rPr lang="en-US" smtClean="0"/>
              <a:t>35</a:t>
            </a:fld>
            <a:endParaRPr lang="en-US"/>
          </a:p>
        </p:txBody>
      </p:sp>
    </p:spTree>
    <p:extLst>
      <p:ext uri="{BB962C8B-B14F-4D97-AF65-F5344CB8AC3E}">
        <p14:creationId xmlns:p14="http://schemas.microsoft.com/office/powerpoint/2010/main" val="35240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Agreement rate by sex</a:t>
            </a:r>
          </a:p>
        </p:txBody>
      </p:sp>
      <p:graphicFrame>
        <p:nvGraphicFramePr>
          <p:cNvPr id="5" name="Table 4">
            <a:extLst>
              <a:ext uri="{FF2B5EF4-FFF2-40B4-BE49-F238E27FC236}">
                <a16:creationId xmlns:a16="http://schemas.microsoft.com/office/drawing/2014/main" id="{EE04CF8F-DFCF-4F5E-9A19-6AB671C85A93}"/>
              </a:ext>
            </a:extLst>
          </p:cNvPr>
          <p:cNvGraphicFramePr>
            <a:graphicFrameLocks noGrp="1"/>
          </p:cNvGraphicFramePr>
          <p:nvPr>
            <p:extLst>
              <p:ext uri="{D42A27DB-BD31-4B8C-83A1-F6EECF244321}">
                <p14:modId xmlns:p14="http://schemas.microsoft.com/office/powerpoint/2010/main" val="569933185"/>
              </p:ext>
            </p:extLst>
          </p:nvPr>
        </p:nvGraphicFramePr>
        <p:xfrm>
          <a:off x="609600" y="1499211"/>
          <a:ext cx="10551157" cy="3383280"/>
        </p:xfrm>
        <a:graphic>
          <a:graphicData uri="http://schemas.openxmlformats.org/drawingml/2006/table">
            <a:tbl>
              <a:tblPr firstRow="1" bandRow="1">
                <a:tableStyleId>{5C22544A-7EE6-4342-B048-85BDC9FD1C3A}</a:tableStyleId>
              </a:tblPr>
              <a:tblGrid>
                <a:gridCol w="9741242">
                  <a:extLst>
                    <a:ext uri="{9D8B030D-6E8A-4147-A177-3AD203B41FA5}">
                      <a16:colId xmlns:a16="http://schemas.microsoft.com/office/drawing/2014/main" val="4227526212"/>
                    </a:ext>
                  </a:extLst>
                </a:gridCol>
                <a:gridCol w="809915">
                  <a:extLst>
                    <a:ext uri="{9D8B030D-6E8A-4147-A177-3AD203B41FA5}">
                      <a16:colId xmlns:a16="http://schemas.microsoft.com/office/drawing/2014/main" val="546274631"/>
                    </a:ext>
                  </a:extLst>
                </a:gridCol>
              </a:tblGrid>
              <a:tr h="370840">
                <a:tc>
                  <a:txBody>
                    <a:bodyPr/>
                    <a:lstStyle/>
                    <a:p>
                      <a:endParaRPr lang="en-US" dirty="0"/>
                    </a:p>
                  </a:txBody>
                  <a:tcPr/>
                </a:tc>
                <a:tc>
                  <a:txBody>
                    <a:bodyPr/>
                    <a:lstStyle/>
                    <a:p>
                      <a:r>
                        <a:rPr lang="en-US"/>
                        <a:t>%</a:t>
                      </a:r>
                    </a:p>
                  </a:txBody>
                  <a:tcPr/>
                </a:tc>
                <a:extLst>
                  <a:ext uri="{0D108BD9-81ED-4DB2-BD59-A6C34878D82A}">
                    <a16:rowId xmlns:a16="http://schemas.microsoft.com/office/drawing/2014/main" val="3040141134"/>
                  </a:ext>
                </a:extLst>
              </a:tr>
              <a:tr h="370840">
                <a:tc>
                  <a:txBody>
                    <a:bodyPr/>
                    <a:lstStyle/>
                    <a:p>
                      <a:pPr lvl="0">
                        <a:buNone/>
                      </a:pPr>
                      <a:r>
                        <a:rPr lang="en-US" sz="2000" b="0" i="0" u="none" strike="noStrike" noProof="0">
                          <a:solidFill>
                            <a:schemeClr val="tx1"/>
                          </a:solidFill>
                          <a:latin typeface="Calibri"/>
                        </a:rPr>
                        <a:t>Percentage of invited Sample Adults who agree to be contacted to schedule an appointment</a:t>
                      </a:r>
                      <a:endParaRPr lang="en-US" b="0">
                        <a:solidFill>
                          <a:schemeClr val="tx1"/>
                        </a:solidFill>
                      </a:endParaRPr>
                    </a:p>
                  </a:txBody>
                  <a:tcPr/>
                </a:tc>
                <a:tc>
                  <a:txBody>
                    <a:bodyPr/>
                    <a:lstStyle/>
                    <a:p>
                      <a:r>
                        <a:rPr lang="en-US" sz="2800">
                          <a:solidFill>
                            <a:schemeClr val="tx1"/>
                          </a:solidFill>
                        </a:rPr>
                        <a:t>30</a:t>
                      </a:r>
                    </a:p>
                  </a:txBody>
                  <a:tcPr/>
                </a:tc>
                <a:extLst>
                  <a:ext uri="{0D108BD9-81ED-4DB2-BD59-A6C34878D82A}">
                    <a16:rowId xmlns:a16="http://schemas.microsoft.com/office/drawing/2014/main" val="4033755135"/>
                  </a:ext>
                </a:extLst>
              </a:tr>
              <a:tr h="370839">
                <a:tc>
                  <a:txBody>
                    <a:bodyPr/>
                    <a:lstStyle/>
                    <a:p>
                      <a:pPr lvl="0">
                        <a:buNone/>
                      </a:pPr>
                      <a:r>
                        <a:rPr lang="en-US" sz="2000">
                          <a:solidFill>
                            <a:srgbClr val="002060"/>
                          </a:solidFill>
                        </a:rPr>
                        <a:t>  Female</a:t>
                      </a:r>
                    </a:p>
                  </a:txBody>
                  <a:tcPr/>
                </a:tc>
                <a:tc>
                  <a:txBody>
                    <a:bodyPr/>
                    <a:lstStyle/>
                    <a:p>
                      <a:pPr lvl="0">
                        <a:buNone/>
                      </a:pPr>
                      <a:r>
                        <a:rPr lang="en-US" sz="2000" dirty="0">
                          <a:solidFill>
                            <a:schemeClr val="accent5">
                              <a:lumMod val="50000"/>
                            </a:schemeClr>
                          </a:solidFill>
                        </a:rPr>
                        <a:t>32</a:t>
                      </a:r>
                    </a:p>
                  </a:txBody>
                  <a:tcPr/>
                </a:tc>
                <a:extLst>
                  <a:ext uri="{0D108BD9-81ED-4DB2-BD59-A6C34878D82A}">
                    <a16:rowId xmlns:a16="http://schemas.microsoft.com/office/drawing/2014/main" val="3306844322"/>
                  </a:ext>
                </a:extLst>
              </a:tr>
              <a:tr h="370838">
                <a:tc>
                  <a:txBody>
                    <a:bodyPr/>
                    <a:lstStyle/>
                    <a:p>
                      <a:pPr lvl="0">
                        <a:buNone/>
                      </a:pPr>
                      <a:r>
                        <a:rPr lang="en-US" sz="2000">
                          <a:solidFill>
                            <a:srgbClr val="002060"/>
                          </a:solidFill>
                        </a:rPr>
                        <a:t>  Male</a:t>
                      </a:r>
                    </a:p>
                  </a:txBody>
                  <a:tcPr/>
                </a:tc>
                <a:tc>
                  <a:txBody>
                    <a:bodyPr/>
                    <a:lstStyle/>
                    <a:p>
                      <a:pPr lvl="0">
                        <a:buNone/>
                      </a:pPr>
                      <a:r>
                        <a:rPr lang="en-US" sz="2000" dirty="0">
                          <a:solidFill>
                            <a:schemeClr val="accent5">
                              <a:lumMod val="50000"/>
                            </a:schemeClr>
                          </a:solidFill>
                        </a:rPr>
                        <a:t>29</a:t>
                      </a:r>
                    </a:p>
                  </a:txBody>
                  <a:tcPr/>
                </a:tc>
                <a:extLst>
                  <a:ext uri="{0D108BD9-81ED-4DB2-BD59-A6C34878D82A}">
                    <a16:rowId xmlns:a16="http://schemas.microsoft.com/office/drawing/2014/main" val="3586532299"/>
                  </a:ext>
                </a:extLst>
              </a:tr>
              <a:tr h="370840">
                <a:tc>
                  <a:txBody>
                    <a:bodyPr/>
                    <a:lstStyle/>
                    <a:p>
                      <a:r>
                        <a:rPr lang="en-US" sz="2000"/>
                        <a:t>Percentage of Sample Adults who agreed to be contacted about scheduling an appointment </a:t>
                      </a:r>
                    </a:p>
                    <a:p>
                      <a:pPr lvl="0">
                        <a:buNone/>
                      </a:pPr>
                      <a:r>
                        <a:rPr lang="en-US" sz="2000"/>
                        <a:t>who started their home exam</a:t>
                      </a:r>
                    </a:p>
                  </a:txBody>
                  <a:tcPr/>
                </a:tc>
                <a:tc>
                  <a:txBody>
                    <a:bodyPr/>
                    <a:lstStyle/>
                    <a:p>
                      <a:r>
                        <a:rPr lang="en-US" sz="2800" dirty="0"/>
                        <a:t>50</a:t>
                      </a:r>
                    </a:p>
                  </a:txBody>
                  <a:tcPr/>
                </a:tc>
                <a:extLst>
                  <a:ext uri="{0D108BD9-81ED-4DB2-BD59-A6C34878D82A}">
                    <a16:rowId xmlns:a16="http://schemas.microsoft.com/office/drawing/2014/main" val="2238521138"/>
                  </a:ext>
                </a:extLst>
              </a:tr>
              <a:tr h="370839">
                <a:tc>
                  <a:txBody>
                    <a:bodyPr/>
                    <a:lstStyle/>
                    <a:p>
                      <a:pPr lvl="0">
                        <a:buNone/>
                      </a:pPr>
                      <a:r>
                        <a:rPr lang="en-US" sz="2000" dirty="0">
                          <a:solidFill>
                            <a:srgbClr val="002060"/>
                          </a:solidFill>
                        </a:rPr>
                        <a:t>  Female</a:t>
                      </a:r>
                    </a:p>
                  </a:txBody>
                  <a:tcPr/>
                </a:tc>
                <a:tc>
                  <a:txBody>
                    <a:bodyPr/>
                    <a:lstStyle/>
                    <a:p>
                      <a:pPr lvl="0">
                        <a:buNone/>
                      </a:pPr>
                      <a:r>
                        <a:rPr lang="en-US" sz="2400" dirty="0">
                          <a:solidFill>
                            <a:srgbClr val="002060"/>
                          </a:solidFill>
                        </a:rPr>
                        <a:t>47</a:t>
                      </a:r>
                    </a:p>
                  </a:txBody>
                  <a:tcPr/>
                </a:tc>
                <a:extLst>
                  <a:ext uri="{0D108BD9-81ED-4DB2-BD59-A6C34878D82A}">
                    <a16:rowId xmlns:a16="http://schemas.microsoft.com/office/drawing/2014/main" val="2169984543"/>
                  </a:ext>
                </a:extLst>
              </a:tr>
              <a:tr h="370838">
                <a:tc>
                  <a:txBody>
                    <a:bodyPr/>
                    <a:lstStyle/>
                    <a:p>
                      <a:pPr lvl="0">
                        <a:buNone/>
                      </a:pPr>
                      <a:r>
                        <a:rPr lang="en-US" sz="2000">
                          <a:solidFill>
                            <a:srgbClr val="002060"/>
                          </a:solidFill>
                        </a:rPr>
                        <a:t>  Male</a:t>
                      </a:r>
                    </a:p>
                  </a:txBody>
                  <a:tcPr/>
                </a:tc>
                <a:tc>
                  <a:txBody>
                    <a:bodyPr/>
                    <a:lstStyle/>
                    <a:p>
                      <a:pPr lvl="0">
                        <a:buNone/>
                      </a:pPr>
                      <a:r>
                        <a:rPr lang="en-US" sz="2400" dirty="0">
                          <a:solidFill>
                            <a:srgbClr val="002060"/>
                          </a:solidFill>
                        </a:rPr>
                        <a:t>53</a:t>
                      </a:r>
                    </a:p>
                  </a:txBody>
                  <a:tcPr/>
                </a:tc>
                <a:extLst>
                  <a:ext uri="{0D108BD9-81ED-4DB2-BD59-A6C34878D82A}">
                    <a16:rowId xmlns:a16="http://schemas.microsoft.com/office/drawing/2014/main" val="1574244728"/>
                  </a:ext>
                </a:extLst>
              </a:tr>
            </a:tbl>
          </a:graphicData>
        </a:graphic>
      </p:graphicFrame>
    </p:spTree>
    <p:extLst>
      <p:ext uri="{BB962C8B-B14F-4D97-AF65-F5344CB8AC3E}">
        <p14:creationId xmlns:p14="http://schemas.microsoft.com/office/powerpoint/2010/main" val="74743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Agreement rate by age group</a:t>
            </a:r>
          </a:p>
        </p:txBody>
      </p:sp>
      <p:graphicFrame>
        <p:nvGraphicFramePr>
          <p:cNvPr id="4" name="Chart 3">
            <a:extLst>
              <a:ext uri="{FF2B5EF4-FFF2-40B4-BE49-F238E27FC236}">
                <a16:creationId xmlns:a16="http://schemas.microsoft.com/office/drawing/2014/main" id="{E59E80D4-D094-42E9-9E0D-D7CB8E1FF45D}"/>
              </a:ext>
            </a:extLst>
          </p:cNvPr>
          <p:cNvGraphicFramePr/>
          <p:nvPr>
            <p:extLst>
              <p:ext uri="{D42A27DB-BD31-4B8C-83A1-F6EECF244321}">
                <p14:modId xmlns:p14="http://schemas.microsoft.com/office/powerpoint/2010/main" val="3882095531"/>
              </p:ext>
            </p:extLst>
          </p:nvPr>
        </p:nvGraphicFramePr>
        <p:xfrm>
          <a:off x="1065010" y="1337733"/>
          <a:ext cx="9742689"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4262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Agreement rate by saw MD in past year</a:t>
            </a:r>
          </a:p>
        </p:txBody>
      </p:sp>
      <p:graphicFrame>
        <p:nvGraphicFramePr>
          <p:cNvPr id="5" name="Table 4">
            <a:extLst>
              <a:ext uri="{FF2B5EF4-FFF2-40B4-BE49-F238E27FC236}">
                <a16:creationId xmlns:a16="http://schemas.microsoft.com/office/drawing/2014/main" id="{EE04CF8F-DFCF-4F5E-9A19-6AB671C85A93}"/>
              </a:ext>
            </a:extLst>
          </p:cNvPr>
          <p:cNvGraphicFramePr>
            <a:graphicFrameLocks noGrp="1"/>
          </p:cNvGraphicFramePr>
          <p:nvPr>
            <p:extLst>
              <p:ext uri="{D42A27DB-BD31-4B8C-83A1-F6EECF244321}">
                <p14:modId xmlns:p14="http://schemas.microsoft.com/office/powerpoint/2010/main" val="3544300990"/>
              </p:ext>
            </p:extLst>
          </p:nvPr>
        </p:nvGraphicFramePr>
        <p:xfrm>
          <a:off x="609600" y="1499211"/>
          <a:ext cx="10551157" cy="3383280"/>
        </p:xfrm>
        <a:graphic>
          <a:graphicData uri="http://schemas.openxmlformats.org/drawingml/2006/table">
            <a:tbl>
              <a:tblPr firstRow="1" bandRow="1">
                <a:tableStyleId>{5C22544A-7EE6-4342-B048-85BDC9FD1C3A}</a:tableStyleId>
              </a:tblPr>
              <a:tblGrid>
                <a:gridCol w="9741242">
                  <a:extLst>
                    <a:ext uri="{9D8B030D-6E8A-4147-A177-3AD203B41FA5}">
                      <a16:colId xmlns:a16="http://schemas.microsoft.com/office/drawing/2014/main" val="4227526212"/>
                    </a:ext>
                  </a:extLst>
                </a:gridCol>
                <a:gridCol w="809915">
                  <a:extLst>
                    <a:ext uri="{9D8B030D-6E8A-4147-A177-3AD203B41FA5}">
                      <a16:colId xmlns:a16="http://schemas.microsoft.com/office/drawing/2014/main" val="546274631"/>
                    </a:ext>
                  </a:extLst>
                </a:gridCol>
              </a:tblGrid>
              <a:tr h="370840">
                <a:tc>
                  <a:txBody>
                    <a:bodyPr/>
                    <a:lstStyle/>
                    <a:p>
                      <a:endParaRPr lang="en-US" dirty="0"/>
                    </a:p>
                  </a:txBody>
                  <a:tcPr/>
                </a:tc>
                <a:tc>
                  <a:txBody>
                    <a:bodyPr/>
                    <a:lstStyle/>
                    <a:p>
                      <a:r>
                        <a:rPr lang="en-US"/>
                        <a:t>%</a:t>
                      </a:r>
                    </a:p>
                  </a:txBody>
                  <a:tcPr/>
                </a:tc>
                <a:extLst>
                  <a:ext uri="{0D108BD9-81ED-4DB2-BD59-A6C34878D82A}">
                    <a16:rowId xmlns:a16="http://schemas.microsoft.com/office/drawing/2014/main" val="3040141134"/>
                  </a:ext>
                </a:extLst>
              </a:tr>
              <a:tr h="370840">
                <a:tc>
                  <a:txBody>
                    <a:bodyPr/>
                    <a:lstStyle/>
                    <a:p>
                      <a:pPr lvl="0">
                        <a:buNone/>
                      </a:pPr>
                      <a:r>
                        <a:rPr lang="en-US" sz="2000" b="0" i="0" u="none" strike="noStrike" noProof="0">
                          <a:solidFill>
                            <a:schemeClr val="tx1"/>
                          </a:solidFill>
                          <a:latin typeface="Calibri"/>
                        </a:rPr>
                        <a:t>Percentage of invited Sample Adults who agree to be contacted to schedule an appointment</a:t>
                      </a:r>
                      <a:endParaRPr lang="en-US" b="0">
                        <a:solidFill>
                          <a:schemeClr val="tx1"/>
                        </a:solidFill>
                      </a:endParaRPr>
                    </a:p>
                  </a:txBody>
                  <a:tcPr/>
                </a:tc>
                <a:tc>
                  <a:txBody>
                    <a:bodyPr/>
                    <a:lstStyle/>
                    <a:p>
                      <a:r>
                        <a:rPr lang="en-US" sz="2800">
                          <a:solidFill>
                            <a:schemeClr val="tx1"/>
                          </a:solidFill>
                        </a:rPr>
                        <a:t>30</a:t>
                      </a:r>
                    </a:p>
                  </a:txBody>
                  <a:tcPr/>
                </a:tc>
                <a:extLst>
                  <a:ext uri="{0D108BD9-81ED-4DB2-BD59-A6C34878D82A}">
                    <a16:rowId xmlns:a16="http://schemas.microsoft.com/office/drawing/2014/main" val="4033755135"/>
                  </a:ext>
                </a:extLst>
              </a:tr>
              <a:tr h="370839">
                <a:tc>
                  <a:txBody>
                    <a:bodyPr/>
                    <a:lstStyle/>
                    <a:p>
                      <a:pPr lvl="0">
                        <a:buNone/>
                      </a:pPr>
                      <a:r>
                        <a:rPr lang="en-US" sz="2000" dirty="0">
                          <a:solidFill>
                            <a:srgbClr val="002060"/>
                          </a:solidFill>
                        </a:rPr>
                        <a:t>  Saw MD in past year</a:t>
                      </a:r>
                    </a:p>
                  </a:txBody>
                  <a:tcPr/>
                </a:tc>
                <a:tc>
                  <a:txBody>
                    <a:bodyPr/>
                    <a:lstStyle/>
                    <a:p>
                      <a:pPr lvl="0">
                        <a:buNone/>
                      </a:pPr>
                      <a:r>
                        <a:rPr lang="en-US" sz="2000" dirty="0">
                          <a:solidFill>
                            <a:schemeClr val="accent5">
                              <a:lumMod val="50000"/>
                            </a:schemeClr>
                          </a:solidFill>
                        </a:rPr>
                        <a:t>30</a:t>
                      </a:r>
                    </a:p>
                  </a:txBody>
                  <a:tcPr/>
                </a:tc>
                <a:extLst>
                  <a:ext uri="{0D108BD9-81ED-4DB2-BD59-A6C34878D82A}">
                    <a16:rowId xmlns:a16="http://schemas.microsoft.com/office/drawing/2014/main" val="3306844322"/>
                  </a:ext>
                </a:extLst>
              </a:tr>
              <a:tr h="370838">
                <a:tc>
                  <a:txBody>
                    <a:bodyPr/>
                    <a:lstStyle/>
                    <a:p>
                      <a:pPr lvl="0">
                        <a:buNone/>
                      </a:pPr>
                      <a:r>
                        <a:rPr lang="en-US" sz="2000" dirty="0">
                          <a:solidFill>
                            <a:srgbClr val="002060"/>
                          </a:solidFill>
                        </a:rPr>
                        <a:t>  Did not see MD in past year</a:t>
                      </a:r>
                    </a:p>
                  </a:txBody>
                  <a:tcPr/>
                </a:tc>
                <a:tc>
                  <a:txBody>
                    <a:bodyPr/>
                    <a:lstStyle/>
                    <a:p>
                      <a:pPr lvl="0">
                        <a:buNone/>
                      </a:pPr>
                      <a:r>
                        <a:rPr lang="en-US" sz="2000" dirty="0">
                          <a:solidFill>
                            <a:schemeClr val="accent5">
                              <a:lumMod val="50000"/>
                            </a:schemeClr>
                          </a:solidFill>
                        </a:rPr>
                        <a:t>31</a:t>
                      </a:r>
                    </a:p>
                  </a:txBody>
                  <a:tcPr/>
                </a:tc>
                <a:extLst>
                  <a:ext uri="{0D108BD9-81ED-4DB2-BD59-A6C34878D82A}">
                    <a16:rowId xmlns:a16="http://schemas.microsoft.com/office/drawing/2014/main" val="3586532299"/>
                  </a:ext>
                </a:extLst>
              </a:tr>
              <a:tr h="370840">
                <a:tc>
                  <a:txBody>
                    <a:bodyPr/>
                    <a:lstStyle/>
                    <a:p>
                      <a:r>
                        <a:rPr lang="en-US" sz="2000"/>
                        <a:t>Percentage of Sample Adults who agreed to be contacted about scheduling an appointment </a:t>
                      </a:r>
                    </a:p>
                    <a:p>
                      <a:pPr lvl="0">
                        <a:buNone/>
                      </a:pPr>
                      <a:r>
                        <a:rPr lang="en-US" sz="2000"/>
                        <a:t>who started their home exam</a:t>
                      </a:r>
                    </a:p>
                  </a:txBody>
                  <a:tcPr/>
                </a:tc>
                <a:tc>
                  <a:txBody>
                    <a:bodyPr/>
                    <a:lstStyle/>
                    <a:p>
                      <a:r>
                        <a:rPr lang="en-US" sz="2800" dirty="0"/>
                        <a:t>50</a:t>
                      </a:r>
                    </a:p>
                  </a:txBody>
                  <a:tcPr/>
                </a:tc>
                <a:extLst>
                  <a:ext uri="{0D108BD9-81ED-4DB2-BD59-A6C34878D82A}">
                    <a16:rowId xmlns:a16="http://schemas.microsoft.com/office/drawing/2014/main" val="2238521138"/>
                  </a:ext>
                </a:extLst>
              </a:tr>
              <a:tr h="370839">
                <a:tc>
                  <a:txBody>
                    <a:bodyPr/>
                    <a:lstStyle/>
                    <a:p>
                      <a:pPr lvl="0">
                        <a:buNone/>
                      </a:pPr>
                      <a:r>
                        <a:rPr lang="en-US" sz="2000" dirty="0">
                          <a:solidFill>
                            <a:srgbClr val="002060"/>
                          </a:solidFill>
                        </a:rPr>
                        <a:t>  Saw MD in past year</a:t>
                      </a:r>
                    </a:p>
                  </a:txBody>
                  <a:tcPr/>
                </a:tc>
                <a:tc>
                  <a:txBody>
                    <a:bodyPr/>
                    <a:lstStyle/>
                    <a:p>
                      <a:pPr lvl="0">
                        <a:buNone/>
                      </a:pPr>
                      <a:endParaRPr lang="en-US" sz="2400" dirty="0">
                        <a:solidFill>
                          <a:srgbClr val="002060"/>
                        </a:solidFill>
                      </a:endParaRPr>
                    </a:p>
                  </a:txBody>
                  <a:tcPr/>
                </a:tc>
                <a:extLst>
                  <a:ext uri="{0D108BD9-81ED-4DB2-BD59-A6C34878D82A}">
                    <a16:rowId xmlns:a16="http://schemas.microsoft.com/office/drawing/2014/main" val="2169984543"/>
                  </a:ext>
                </a:extLst>
              </a:tr>
              <a:tr h="276007">
                <a:tc>
                  <a:txBody>
                    <a:bodyPr/>
                    <a:lstStyle/>
                    <a:p>
                      <a:pPr lvl="0">
                        <a:buNone/>
                      </a:pPr>
                      <a:r>
                        <a:rPr lang="en-US" sz="2000" dirty="0">
                          <a:solidFill>
                            <a:srgbClr val="002060"/>
                          </a:solidFill>
                        </a:rPr>
                        <a:t>  Did not see MD in past year</a:t>
                      </a:r>
                    </a:p>
                  </a:txBody>
                  <a:tcPr/>
                </a:tc>
                <a:tc>
                  <a:txBody>
                    <a:bodyPr/>
                    <a:lstStyle/>
                    <a:p>
                      <a:pPr lvl="0">
                        <a:buNone/>
                      </a:pPr>
                      <a:endParaRPr lang="en-US" sz="2400" dirty="0">
                        <a:solidFill>
                          <a:srgbClr val="002060"/>
                        </a:solidFill>
                      </a:endParaRPr>
                    </a:p>
                  </a:txBody>
                  <a:tcPr/>
                </a:tc>
                <a:extLst>
                  <a:ext uri="{0D108BD9-81ED-4DB2-BD59-A6C34878D82A}">
                    <a16:rowId xmlns:a16="http://schemas.microsoft.com/office/drawing/2014/main" val="1574244728"/>
                  </a:ext>
                </a:extLst>
              </a:tr>
            </a:tbl>
          </a:graphicData>
        </a:graphic>
      </p:graphicFrame>
    </p:spTree>
    <p:extLst>
      <p:ext uri="{BB962C8B-B14F-4D97-AF65-F5344CB8AC3E}">
        <p14:creationId xmlns:p14="http://schemas.microsoft.com/office/powerpoint/2010/main" val="6251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Agreement rate by health status</a:t>
            </a:r>
          </a:p>
        </p:txBody>
      </p:sp>
      <p:graphicFrame>
        <p:nvGraphicFramePr>
          <p:cNvPr id="5" name="Table 4">
            <a:extLst>
              <a:ext uri="{FF2B5EF4-FFF2-40B4-BE49-F238E27FC236}">
                <a16:creationId xmlns:a16="http://schemas.microsoft.com/office/drawing/2014/main" id="{EE04CF8F-DFCF-4F5E-9A19-6AB671C85A93}"/>
              </a:ext>
            </a:extLst>
          </p:cNvPr>
          <p:cNvGraphicFramePr>
            <a:graphicFrameLocks noGrp="1"/>
          </p:cNvGraphicFramePr>
          <p:nvPr>
            <p:extLst>
              <p:ext uri="{D42A27DB-BD31-4B8C-83A1-F6EECF244321}">
                <p14:modId xmlns:p14="http://schemas.microsoft.com/office/powerpoint/2010/main" val="300503226"/>
              </p:ext>
            </p:extLst>
          </p:nvPr>
        </p:nvGraphicFramePr>
        <p:xfrm>
          <a:off x="609600" y="1499211"/>
          <a:ext cx="10551157" cy="4175760"/>
        </p:xfrm>
        <a:graphic>
          <a:graphicData uri="http://schemas.openxmlformats.org/drawingml/2006/table">
            <a:tbl>
              <a:tblPr firstRow="1" bandRow="1">
                <a:tableStyleId>{5C22544A-7EE6-4342-B048-85BDC9FD1C3A}</a:tableStyleId>
              </a:tblPr>
              <a:tblGrid>
                <a:gridCol w="9741242">
                  <a:extLst>
                    <a:ext uri="{9D8B030D-6E8A-4147-A177-3AD203B41FA5}">
                      <a16:colId xmlns:a16="http://schemas.microsoft.com/office/drawing/2014/main" val="4227526212"/>
                    </a:ext>
                  </a:extLst>
                </a:gridCol>
                <a:gridCol w="809915">
                  <a:extLst>
                    <a:ext uri="{9D8B030D-6E8A-4147-A177-3AD203B41FA5}">
                      <a16:colId xmlns:a16="http://schemas.microsoft.com/office/drawing/2014/main" val="546274631"/>
                    </a:ext>
                  </a:extLst>
                </a:gridCol>
              </a:tblGrid>
              <a:tr h="370840">
                <a:tc>
                  <a:txBody>
                    <a:bodyPr/>
                    <a:lstStyle/>
                    <a:p>
                      <a:endParaRPr lang="en-US" dirty="0"/>
                    </a:p>
                  </a:txBody>
                  <a:tcPr/>
                </a:tc>
                <a:tc>
                  <a:txBody>
                    <a:bodyPr/>
                    <a:lstStyle/>
                    <a:p>
                      <a:r>
                        <a:rPr lang="en-US"/>
                        <a:t>%</a:t>
                      </a:r>
                    </a:p>
                  </a:txBody>
                  <a:tcPr/>
                </a:tc>
                <a:extLst>
                  <a:ext uri="{0D108BD9-81ED-4DB2-BD59-A6C34878D82A}">
                    <a16:rowId xmlns:a16="http://schemas.microsoft.com/office/drawing/2014/main" val="3040141134"/>
                  </a:ext>
                </a:extLst>
              </a:tr>
              <a:tr h="370840">
                <a:tc>
                  <a:txBody>
                    <a:bodyPr/>
                    <a:lstStyle/>
                    <a:p>
                      <a:pPr lvl="0">
                        <a:buNone/>
                      </a:pPr>
                      <a:r>
                        <a:rPr lang="en-US" sz="2000" b="0" i="0" u="none" strike="noStrike" noProof="0">
                          <a:solidFill>
                            <a:schemeClr val="tx1"/>
                          </a:solidFill>
                          <a:latin typeface="Calibri"/>
                        </a:rPr>
                        <a:t>Percentage of invited Sample Adults who agree to be contacted to schedule an appointment</a:t>
                      </a:r>
                      <a:endParaRPr lang="en-US" b="0">
                        <a:solidFill>
                          <a:schemeClr val="tx1"/>
                        </a:solidFill>
                      </a:endParaRPr>
                    </a:p>
                  </a:txBody>
                  <a:tcPr/>
                </a:tc>
                <a:tc>
                  <a:txBody>
                    <a:bodyPr/>
                    <a:lstStyle/>
                    <a:p>
                      <a:r>
                        <a:rPr lang="en-US" sz="2800">
                          <a:solidFill>
                            <a:schemeClr val="tx1"/>
                          </a:solidFill>
                        </a:rPr>
                        <a:t>30</a:t>
                      </a:r>
                    </a:p>
                  </a:txBody>
                  <a:tcPr/>
                </a:tc>
                <a:extLst>
                  <a:ext uri="{0D108BD9-81ED-4DB2-BD59-A6C34878D82A}">
                    <a16:rowId xmlns:a16="http://schemas.microsoft.com/office/drawing/2014/main" val="4033755135"/>
                  </a:ext>
                </a:extLst>
              </a:tr>
              <a:tr h="370839">
                <a:tc>
                  <a:txBody>
                    <a:bodyPr/>
                    <a:lstStyle/>
                    <a:p>
                      <a:pPr lvl="0">
                        <a:buNone/>
                      </a:pPr>
                      <a:r>
                        <a:rPr lang="en-US" sz="2000" dirty="0">
                          <a:solidFill>
                            <a:srgbClr val="002060"/>
                          </a:solidFill>
                        </a:rPr>
                        <a:t>Health excellent or very good</a:t>
                      </a:r>
                    </a:p>
                  </a:txBody>
                  <a:tcPr/>
                </a:tc>
                <a:tc>
                  <a:txBody>
                    <a:bodyPr/>
                    <a:lstStyle/>
                    <a:p>
                      <a:pPr lvl="0">
                        <a:buNone/>
                      </a:pPr>
                      <a:r>
                        <a:rPr lang="en-US" sz="2000" dirty="0">
                          <a:solidFill>
                            <a:schemeClr val="accent5">
                              <a:lumMod val="50000"/>
                            </a:schemeClr>
                          </a:solidFill>
                        </a:rPr>
                        <a:t>29</a:t>
                      </a:r>
                    </a:p>
                  </a:txBody>
                  <a:tcPr/>
                </a:tc>
                <a:extLst>
                  <a:ext uri="{0D108BD9-81ED-4DB2-BD59-A6C34878D82A}">
                    <a16:rowId xmlns:a16="http://schemas.microsoft.com/office/drawing/2014/main" val="3306844322"/>
                  </a:ext>
                </a:extLst>
              </a:tr>
              <a:tr h="370838">
                <a:tc>
                  <a:txBody>
                    <a:bodyPr/>
                    <a:lstStyle/>
                    <a:p>
                      <a:pPr lvl="0">
                        <a:buNone/>
                      </a:pPr>
                      <a:r>
                        <a:rPr lang="en-US" sz="2000" dirty="0">
                          <a:solidFill>
                            <a:srgbClr val="002060"/>
                          </a:solidFill>
                        </a:rPr>
                        <a:t>Health good</a:t>
                      </a:r>
                    </a:p>
                  </a:txBody>
                  <a:tcPr/>
                </a:tc>
                <a:tc>
                  <a:txBody>
                    <a:bodyPr/>
                    <a:lstStyle/>
                    <a:p>
                      <a:pPr lvl="0">
                        <a:buNone/>
                      </a:pPr>
                      <a:r>
                        <a:rPr lang="en-US" sz="2000" dirty="0">
                          <a:solidFill>
                            <a:schemeClr val="accent5">
                              <a:lumMod val="50000"/>
                            </a:schemeClr>
                          </a:solidFill>
                        </a:rPr>
                        <a:t>33</a:t>
                      </a:r>
                    </a:p>
                  </a:txBody>
                  <a:tcPr/>
                </a:tc>
                <a:extLst>
                  <a:ext uri="{0D108BD9-81ED-4DB2-BD59-A6C34878D82A}">
                    <a16:rowId xmlns:a16="http://schemas.microsoft.com/office/drawing/2014/main" val="3586532299"/>
                  </a:ext>
                </a:extLst>
              </a:tr>
              <a:tr h="370840">
                <a:tc>
                  <a:txBody>
                    <a:bodyPr/>
                    <a:lstStyle/>
                    <a:p>
                      <a:pPr lvl="0">
                        <a:buNone/>
                      </a:pPr>
                      <a:r>
                        <a:rPr lang="en-US" sz="2000" dirty="0">
                          <a:solidFill>
                            <a:srgbClr val="002060"/>
                          </a:solidFill>
                        </a:rPr>
                        <a:t>Health fair/poor</a:t>
                      </a:r>
                    </a:p>
                  </a:txBody>
                  <a:tcPr/>
                </a:tc>
                <a:tc>
                  <a:txBody>
                    <a:bodyPr/>
                    <a:lstStyle/>
                    <a:p>
                      <a:r>
                        <a:rPr lang="en-US" sz="2000" dirty="0"/>
                        <a:t>36</a:t>
                      </a:r>
                    </a:p>
                  </a:txBody>
                  <a:tcPr/>
                </a:tc>
                <a:extLst>
                  <a:ext uri="{0D108BD9-81ED-4DB2-BD59-A6C34878D82A}">
                    <a16:rowId xmlns:a16="http://schemas.microsoft.com/office/drawing/2014/main" val="2232164930"/>
                  </a:ext>
                </a:extLst>
              </a:tr>
              <a:tr h="370840">
                <a:tc>
                  <a:txBody>
                    <a:bodyPr/>
                    <a:lstStyle/>
                    <a:p>
                      <a:r>
                        <a:rPr lang="en-US" sz="2000"/>
                        <a:t>Percentage of Sample Adults who agreed to be contacted about scheduling an appointment </a:t>
                      </a:r>
                    </a:p>
                    <a:p>
                      <a:pPr lvl="0">
                        <a:buNone/>
                      </a:pPr>
                      <a:r>
                        <a:rPr lang="en-US" sz="2000"/>
                        <a:t>who started their home exam</a:t>
                      </a:r>
                    </a:p>
                  </a:txBody>
                  <a:tcPr/>
                </a:tc>
                <a:tc>
                  <a:txBody>
                    <a:bodyPr/>
                    <a:lstStyle/>
                    <a:p>
                      <a:r>
                        <a:rPr lang="en-US" sz="2800" dirty="0"/>
                        <a:t>50</a:t>
                      </a:r>
                    </a:p>
                  </a:txBody>
                  <a:tcPr/>
                </a:tc>
                <a:extLst>
                  <a:ext uri="{0D108BD9-81ED-4DB2-BD59-A6C34878D82A}">
                    <a16:rowId xmlns:a16="http://schemas.microsoft.com/office/drawing/2014/main" val="2238521138"/>
                  </a:ext>
                </a:extLst>
              </a:tr>
              <a:tr h="370839">
                <a:tc>
                  <a:txBody>
                    <a:bodyPr/>
                    <a:lstStyle/>
                    <a:p>
                      <a:pPr lvl="0">
                        <a:buNone/>
                      </a:pPr>
                      <a:r>
                        <a:rPr lang="en-US" sz="2000" dirty="0">
                          <a:solidFill>
                            <a:srgbClr val="002060"/>
                          </a:solidFill>
                        </a:rPr>
                        <a:t>Health excellent or very good</a:t>
                      </a:r>
                    </a:p>
                  </a:txBody>
                  <a:tcPr/>
                </a:tc>
                <a:tc>
                  <a:txBody>
                    <a:bodyPr/>
                    <a:lstStyle/>
                    <a:p>
                      <a:pPr lvl="0">
                        <a:buNone/>
                      </a:pPr>
                      <a:endParaRPr lang="en-US" sz="2400" dirty="0">
                        <a:solidFill>
                          <a:srgbClr val="002060"/>
                        </a:solidFill>
                      </a:endParaRPr>
                    </a:p>
                  </a:txBody>
                  <a:tcPr/>
                </a:tc>
                <a:extLst>
                  <a:ext uri="{0D108BD9-81ED-4DB2-BD59-A6C34878D82A}">
                    <a16:rowId xmlns:a16="http://schemas.microsoft.com/office/drawing/2014/main" val="2169984543"/>
                  </a:ext>
                </a:extLst>
              </a:tr>
              <a:tr h="276007">
                <a:tc>
                  <a:txBody>
                    <a:bodyPr/>
                    <a:lstStyle/>
                    <a:p>
                      <a:pPr lvl="0">
                        <a:buNone/>
                      </a:pPr>
                      <a:r>
                        <a:rPr lang="en-US" sz="2000" dirty="0">
                          <a:solidFill>
                            <a:srgbClr val="002060"/>
                          </a:solidFill>
                        </a:rPr>
                        <a:t>Health good</a:t>
                      </a:r>
                    </a:p>
                  </a:txBody>
                  <a:tcPr/>
                </a:tc>
                <a:tc>
                  <a:txBody>
                    <a:bodyPr/>
                    <a:lstStyle/>
                    <a:p>
                      <a:pPr lvl="0">
                        <a:buNone/>
                      </a:pPr>
                      <a:endParaRPr lang="en-US" sz="2400" dirty="0">
                        <a:solidFill>
                          <a:srgbClr val="002060"/>
                        </a:solidFill>
                      </a:endParaRPr>
                    </a:p>
                  </a:txBody>
                  <a:tcPr/>
                </a:tc>
                <a:extLst>
                  <a:ext uri="{0D108BD9-81ED-4DB2-BD59-A6C34878D82A}">
                    <a16:rowId xmlns:a16="http://schemas.microsoft.com/office/drawing/2014/main" val="1574244728"/>
                  </a:ext>
                </a:extLst>
              </a:tr>
              <a:tr h="276007">
                <a:tc>
                  <a:txBody>
                    <a:bodyPr/>
                    <a:lstStyle/>
                    <a:p>
                      <a:pPr lvl="0">
                        <a:buNone/>
                      </a:pPr>
                      <a:r>
                        <a:rPr lang="en-US" sz="2000" dirty="0">
                          <a:solidFill>
                            <a:srgbClr val="002060"/>
                          </a:solidFill>
                        </a:rPr>
                        <a:t>Health fair/poor</a:t>
                      </a:r>
                    </a:p>
                  </a:txBody>
                  <a:tcPr/>
                </a:tc>
                <a:tc>
                  <a:txBody>
                    <a:bodyPr/>
                    <a:lstStyle/>
                    <a:p>
                      <a:pPr lvl="0">
                        <a:buNone/>
                      </a:pPr>
                      <a:endParaRPr lang="en-US" sz="2000" dirty="0">
                        <a:solidFill>
                          <a:srgbClr val="002060"/>
                        </a:solidFill>
                      </a:endParaRPr>
                    </a:p>
                  </a:txBody>
                  <a:tcPr/>
                </a:tc>
                <a:extLst>
                  <a:ext uri="{0D108BD9-81ED-4DB2-BD59-A6C34878D82A}">
                    <a16:rowId xmlns:a16="http://schemas.microsoft.com/office/drawing/2014/main" val="2035645573"/>
                  </a:ext>
                </a:extLst>
              </a:tr>
            </a:tbl>
          </a:graphicData>
        </a:graphic>
      </p:graphicFrame>
    </p:spTree>
    <p:extLst>
      <p:ext uri="{BB962C8B-B14F-4D97-AF65-F5344CB8AC3E}">
        <p14:creationId xmlns:p14="http://schemas.microsoft.com/office/powerpoint/2010/main" val="113025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Background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National Health and Nutrition Examination Survey (NHANES)</a:t>
            </a:r>
          </a:p>
          <a:p>
            <a:pPr lvl="1"/>
            <a:r>
              <a:rPr lang="en-US" sz="3000" dirty="0"/>
              <a:t>Gold standard </a:t>
            </a:r>
            <a:r>
              <a:rPr lang="en-US" sz="3000" dirty="0" err="1"/>
              <a:t>biomeasures</a:t>
            </a:r>
            <a:r>
              <a:rPr lang="en-US" sz="3000" dirty="0"/>
              <a:t> data</a:t>
            </a:r>
          </a:p>
          <a:p>
            <a:pPr lvl="1"/>
            <a:r>
              <a:rPr lang="en-US" sz="3000" dirty="0"/>
              <a:t>Nationally representative sample</a:t>
            </a:r>
          </a:p>
          <a:p>
            <a:pPr lvl="1"/>
            <a:r>
              <a:rPr lang="en-US" sz="3000" dirty="0"/>
              <a:t>5,000 people annually complete survey and health exam</a:t>
            </a:r>
          </a:p>
          <a:p>
            <a:pPr lvl="1"/>
            <a:r>
              <a:rPr lang="en-US" sz="3000" dirty="0"/>
              <a:t>In-person household interview</a:t>
            </a:r>
          </a:p>
          <a:p>
            <a:pPr lvl="1"/>
            <a:r>
              <a:rPr lang="en-US" sz="3000" dirty="0"/>
              <a:t>Full-time health professionals conduct exams in standardized environment </a:t>
            </a:r>
          </a:p>
          <a:p>
            <a:pPr lvl="1"/>
            <a:r>
              <a:rPr lang="en-US" sz="3000" dirty="0"/>
              <a:t>Usually not possible to calculate sub-national annual estimates </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421960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2B73-57A8-4600-8F9A-98789F4567A6}"/>
              </a:ext>
            </a:extLst>
          </p:cNvPr>
          <p:cNvSpPr>
            <a:spLocks noGrp="1"/>
          </p:cNvSpPr>
          <p:nvPr>
            <p:ph type="title"/>
          </p:nvPr>
        </p:nvSpPr>
        <p:spPr>
          <a:xfrm>
            <a:off x="702013" y="138146"/>
            <a:ext cx="10515600" cy="1325563"/>
          </a:xfrm>
        </p:spPr>
        <p:txBody>
          <a:bodyPr/>
          <a:lstStyle/>
          <a:p>
            <a:r>
              <a:rPr lang="en-US"/>
              <a:t>Quick Q and A</a:t>
            </a:r>
          </a:p>
        </p:txBody>
      </p:sp>
      <p:sp>
        <p:nvSpPr>
          <p:cNvPr id="7" name="Rectangle 6">
            <a:extLst>
              <a:ext uri="{FF2B5EF4-FFF2-40B4-BE49-F238E27FC236}">
                <a16:creationId xmlns:a16="http://schemas.microsoft.com/office/drawing/2014/main" id="{152C59EA-C8DD-41E0-B6A0-C016828DACF7}"/>
              </a:ext>
            </a:extLst>
          </p:cNvPr>
          <p:cNvSpPr/>
          <p:nvPr/>
        </p:nvSpPr>
        <p:spPr>
          <a:xfrm>
            <a:off x="6170230" y="1142078"/>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No</a:t>
            </a:r>
          </a:p>
        </p:txBody>
      </p:sp>
      <p:sp>
        <p:nvSpPr>
          <p:cNvPr id="8" name="Rectangle 7">
            <a:extLst>
              <a:ext uri="{FF2B5EF4-FFF2-40B4-BE49-F238E27FC236}">
                <a16:creationId xmlns:a16="http://schemas.microsoft.com/office/drawing/2014/main" id="{E26A2F52-9F7B-4028-BDE0-6135E9DC1F3D}"/>
              </a:ext>
            </a:extLst>
          </p:cNvPr>
          <p:cNvSpPr/>
          <p:nvPr/>
        </p:nvSpPr>
        <p:spPr>
          <a:xfrm>
            <a:off x="6170228" y="1923534"/>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tx1"/>
                </a:solidFill>
              </a:rPr>
              <a:t>Multiple verbal screenings, rescheduling appointments as necessary, phlebotomist in full PPE</a:t>
            </a:r>
          </a:p>
        </p:txBody>
      </p:sp>
      <p:sp>
        <p:nvSpPr>
          <p:cNvPr id="9" name="Rectangle 8">
            <a:extLst>
              <a:ext uri="{FF2B5EF4-FFF2-40B4-BE49-F238E27FC236}">
                <a16:creationId xmlns:a16="http://schemas.microsoft.com/office/drawing/2014/main" id="{DC63694C-0B19-4D3D-815A-4A36B8EE64CC}"/>
              </a:ext>
            </a:extLst>
          </p:cNvPr>
          <p:cNvSpPr/>
          <p:nvPr/>
        </p:nvSpPr>
        <p:spPr>
          <a:xfrm>
            <a:off x="6170229" y="2704990"/>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Informed of benefits of doing so, but optional</a:t>
            </a:r>
          </a:p>
        </p:txBody>
      </p:sp>
      <p:sp>
        <p:nvSpPr>
          <p:cNvPr id="10" name="Rectangle 9">
            <a:extLst>
              <a:ext uri="{FF2B5EF4-FFF2-40B4-BE49-F238E27FC236}">
                <a16:creationId xmlns:a16="http://schemas.microsoft.com/office/drawing/2014/main" id="{E11C6A24-77B4-4513-BF92-24E0D517BD33}"/>
              </a:ext>
            </a:extLst>
          </p:cNvPr>
          <p:cNvSpPr/>
          <p:nvPr/>
        </p:nvSpPr>
        <p:spPr>
          <a:xfrm>
            <a:off x="6170228" y="3486446"/>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dk1"/>
                </a:solidFill>
              </a:rPr>
              <a:t>~30 standard health measures – see slide</a:t>
            </a:r>
            <a:endParaRPr lang="en-US" sz="2000" b="1" dirty="0">
              <a:solidFill>
                <a:schemeClr val="tx1"/>
              </a:solidFill>
            </a:endParaRPr>
          </a:p>
        </p:txBody>
      </p:sp>
      <p:sp>
        <p:nvSpPr>
          <p:cNvPr id="11" name="Rectangle 10">
            <a:extLst>
              <a:ext uri="{FF2B5EF4-FFF2-40B4-BE49-F238E27FC236}">
                <a16:creationId xmlns:a16="http://schemas.microsoft.com/office/drawing/2014/main" id="{41D7A1B0-D9EA-4000-8934-06DD209E3205}"/>
              </a:ext>
            </a:extLst>
          </p:cNvPr>
          <p:cNvSpPr/>
          <p:nvPr/>
        </p:nvSpPr>
        <p:spPr>
          <a:xfrm>
            <a:off x="6170227" y="4267902"/>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Drugs, alcohol, pregnancy, genetic ancestry</a:t>
            </a:r>
          </a:p>
        </p:txBody>
      </p:sp>
      <p:sp>
        <p:nvSpPr>
          <p:cNvPr id="12" name="Rectangle 11">
            <a:extLst>
              <a:ext uri="{FF2B5EF4-FFF2-40B4-BE49-F238E27FC236}">
                <a16:creationId xmlns:a16="http://schemas.microsoft.com/office/drawing/2014/main" id="{163F420D-A134-4967-AA90-286C899E3912}"/>
              </a:ext>
            </a:extLst>
          </p:cNvPr>
          <p:cNvSpPr/>
          <p:nvPr/>
        </p:nvSpPr>
        <p:spPr>
          <a:xfrm>
            <a:off x="6170226" y="5058824"/>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Dr. Tony Nguyen, the NHANES medical officer, contacted participants as needed</a:t>
            </a:r>
          </a:p>
        </p:txBody>
      </p:sp>
      <p:sp>
        <p:nvSpPr>
          <p:cNvPr id="13" name="Rectangle 12">
            <a:extLst>
              <a:ext uri="{FF2B5EF4-FFF2-40B4-BE49-F238E27FC236}">
                <a16:creationId xmlns:a16="http://schemas.microsoft.com/office/drawing/2014/main" id="{4C2E8BC6-2E14-48D1-AB0C-7ECDD8CDF323}"/>
              </a:ext>
            </a:extLst>
          </p:cNvPr>
          <p:cNvSpPr/>
          <p:nvPr/>
        </p:nvSpPr>
        <p:spPr>
          <a:xfrm>
            <a:off x="6170226" y="5816614"/>
            <a:ext cx="5866127" cy="686722"/>
          </a:xfrm>
          <a:prstGeom prst="rect">
            <a:avLst/>
          </a:prstGeom>
          <a:solidFill>
            <a:srgbClr val="BDF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No plans at this time</a:t>
            </a:r>
          </a:p>
        </p:txBody>
      </p:sp>
      <p:sp>
        <p:nvSpPr>
          <p:cNvPr id="14" name="Rectangle 13">
            <a:extLst>
              <a:ext uri="{FF2B5EF4-FFF2-40B4-BE49-F238E27FC236}">
                <a16:creationId xmlns:a16="http://schemas.microsoft.com/office/drawing/2014/main" id="{BDE0563D-2B8E-4D8C-A28C-6291CBA0BFE2}"/>
              </a:ext>
            </a:extLst>
          </p:cNvPr>
          <p:cNvSpPr/>
          <p:nvPr/>
        </p:nvSpPr>
        <p:spPr>
          <a:xfrm>
            <a:off x="155647" y="1142078"/>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rPr>
              <a:t>Will there be a public use data file? </a:t>
            </a:r>
          </a:p>
        </p:txBody>
      </p:sp>
      <p:sp>
        <p:nvSpPr>
          <p:cNvPr id="15" name="Rectangle 14">
            <a:extLst>
              <a:ext uri="{FF2B5EF4-FFF2-40B4-BE49-F238E27FC236}">
                <a16:creationId xmlns:a16="http://schemas.microsoft.com/office/drawing/2014/main" id="{CCE5C93B-32C1-405B-9003-71DEABA0650E}"/>
              </a:ext>
            </a:extLst>
          </p:cNvPr>
          <p:cNvSpPr/>
          <p:nvPr/>
        </p:nvSpPr>
        <p:spPr>
          <a:xfrm>
            <a:off x="155645" y="1923534"/>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What was the COVID safety plan? </a:t>
            </a:r>
          </a:p>
        </p:txBody>
      </p:sp>
      <p:sp>
        <p:nvSpPr>
          <p:cNvPr id="16" name="Rectangle 15">
            <a:extLst>
              <a:ext uri="{FF2B5EF4-FFF2-40B4-BE49-F238E27FC236}">
                <a16:creationId xmlns:a16="http://schemas.microsoft.com/office/drawing/2014/main" id="{6734A717-D188-4977-B2E5-9932E0122ACF}"/>
              </a:ext>
            </a:extLst>
          </p:cNvPr>
          <p:cNvSpPr/>
          <p:nvPr/>
        </p:nvSpPr>
        <p:spPr>
          <a:xfrm>
            <a:off x="155646" y="2704990"/>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Were participants asked to fast?</a:t>
            </a:r>
          </a:p>
        </p:txBody>
      </p:sp>
      <p:sp>
        <p:nvSpPr>
          <p:cNvPr id="17" name="Rectangle 16">
            <a:extLst>
              <a:ext uri="{FF2B5EF4-FFF2-40B4-BE49-F238E27FC236}">
                <a16:creationId xmlns:a16="http://schemas.microsoft.com/office/drawing/2014/main" id="{4D2322EF-4744-40A7-8CD3-7E6B967ACB47}"/>
              </a:ext>
            </a:extLst>
          </p:cNvPr>
          <p:cNvSpPr/>
          <p:nvPr/>
        </p:nvSpPr>
        <p:spPr>
          <a:xfrm>
            <a:off x="155645" y="3486446"/>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Which blood and urine tests?</a:t>
            </a:r>
          </a:p>
        </p:txBody>
      </p:sp>
      <p:sp>
        <p:nvSpPr>
          <p:cNvPr id="18" name="Rectangle 17">
            <a:extLst>
              <a:ext uri="{FF2B5EF4-FFF2-40B4-BE49-F238E27FC236}">
                <a16:creationId xmlns:a16="http://schemas.microsoft.com/office/drawing/2014/main" id="{42A9B011-E222-4EA2-AB65-6ECB3DC753D1}"/>
              </a:ext>
            </a:extLst>
          </p:cNvPr>
          <p:cNvSpPr/>
          <p:nvPr/>
        </p:nvSpPr>
        <p:spPr>
          <a:xfrm>
            <a:off x="155644" y="4267902"/>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What are we not testing for?</a:t>
            </a:r>
          </a:p>
        </p:txBody>
      </p:sp>
      <p:sp>
        <p:nvSpPr>
          <p:cNvPr id="19" name="Rectangle 18">
            <a:extLst>
              <a:ext uri="{FF2B5EF4-FFF2-40B4-BE49-F238E27FC236}">
                <a16:creationId xmlns:a16="http://schemas.microsoft.com/office/drawing/2014/main" id="{3712F7A5-EB97-40DA-9370-850A1FDACB4C}"/>
              </a:ext>
            </a:extLst>
          </p:cNvPr>
          <p:cNvSpPr/>
          <p:nvPr/>
        </p:nvSpPr>
        <p:spPr>
          <a:xfrm>
            <a:off x="155643" y="5058823"/>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Which MD was answering questions?</a:t>
            </a:r>
          </a:p>
        </p:txBody>
      </p:sp>
      <p:sp>
        <p:nvSpPr>
          <p:cNvPr id="20" name="Rectangle 19">
            <a:extLst>
              <a:ext uri="{FF2B5EF4-FFF2-40B4-BE49-F238E27FC236}">
                <a16:creationId xmlns:a16="http://schemas.microsoft.com/office/drawing/2014/main" id="{9D4DC380-79D8-43EE-822A-D074C3A7D297}"/>
              </a:ext>
            </a:extLst>
          </p:cNvPr>
          <p:cNvSpPr/>
          <p:nvPr/>
        </p:nvSpPr>
        <p:spPr>
          <a:xfrm>
            <a:off x="155643" y="5816614"/>
            <a:ext cx="5866127" cy="6867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Will an exam be added to regular NHIS?</a:t>
            </a:r>
          </a:p>
        </p:txBody>
      </p:sp>
    </p:spTree>
    <p:extLst>
      <p:ext uri="{BB962C8B-B14F-4D97-AF65-F5344CB8AC3E}">
        <p14:creationId xmlns:p14="http://schemas.microsoft.com/office/powerpoint/2010/main" val="19819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DA-85C3-48CB-8698-5A1B9ADE84BB}"/>
              </a:ext>
            </a:extLst>
          </p:cNvPr>
          <p:cNvSpPr>
            <a:spLocks noGrp="1"/>
          </p:cNvSpPr>
          <p:nvPr>
            <p:ph type="title"/>
          </p:nvPr>
        </p:nvSpPr>
        <p:spPr/>
        <p:txBody>
          <a:bodyPr lIns="91440" tIns="45720" rIns="91440" bIns="45720" anchor="b" anchorCtr="0"/>
          <a:lstStyle/>
          <a:p>
            <a:r>
              <a:rPr lang="en-US" sz="4000">
                <a:latin typeface="Calibri"/>
                <a:cs typeface="Calibri"/>
              </a:rPr>
              <a:t>Reasons for Participation</a:t>
            </a:r>
            <a:endParaRPr lang="en-US" sz="4000" b="0">
              <a:latin typeface="Calibri"/>
              <a:cs typeface="Calibri"/>
            </a:endParaRPr>
          </a:p>
        </p:txBody>
      </p:sp>
      <p:graphicFrame>
        <p:nvGraphicFramePr>
          <p:cNvPr id="7" name="Table 6">
            <a:extLst>
              <a:ext uri="{FF2B5EF4-FFF2-40B4-BE49-F238E27FC236}">
                <a16:creationId xmlns:a16="http://schemas.microsoft.com/office/drawing/2014/main" id="{E0A9C053-5E21-4980-8341-7C835B6CA20D}"/>
              </a:ext>
            </a:extLst>
          </p:cNvPr>
          <p:cNvGraphicFramePr>
            <a:graphicFrameLocks noGrp="1"/>
          </p:cNvGraphicFramePr>
          <p:nvPr>
            <p:extLst>
              <p:ext uri="{D42A27DB-BD31-4B8C-83A1-F6EECF244321}">
                <p14:modId xmlns:p14="http://schemas.microsoft.com/office/powerpoint/2010/main" val="2794739198"/>
              </p:ext>
            </p:extLst>
          </p:nvPr>
        </p:nvGraphicFramePr>
        <p:xfrm>
          <a:off x="1215736" y="1715921"/>
          <a:ext cx="8942145" cy="2194560"/>
        </p:xfrm>
        <a:graphic>
          <a:graphicData uri="http://schemas.openxmlformats.org/drawingml/2006/table">
            <a:tbl>
              <a:tblPr firstRow="1" bandRow="1">
                <a:tableStyleId>{5C22544A-7EE6-4342-B048-85BDC9FD1C3A}</a:tableStyleId>
              </a:tblPr>
              <a:tblGrid>
                <a:gridCol w="6248822">
                  <a:extLst>
                    <a:ext uri="{9D8B030D-6E8A-4147-A177-3AD203B41FA5}">
                      <a16:colId xmlns:a16="http://schemas.microsoft.com/office/drawing/2014/main" val="755437735"/>
                    </a:ext>
                  </a:extLst>
                </a:gridCol>
                <a:gridCol w="2693323">
                  <a:extLst>
                    <a:ext uri="{9D8B030D-6E8A-4147-A177-3AD203B41FA5}">
                      <a16:colId xmlns:a16="http://schemas.microsoft.com/office/drawing/2014/main" val="781056731"/>
                    </a:ext>
                  </a:extLst>
                </a:gridCol>
              </a:tblGrid>
              <a:tr h="184150">
                <a:tc gridSpan="2">
                  <a:txBody>
                    <a:bodyPr/>
                    <a:lstStyle/>
                    <a:p>
                      <a:pPr algn="ctr"/>
                      <a:r>
                        <a:rPr lang="en-US">
                          <a:effectLst/>
                        </a:rPr>
                        <a:t>Sample Adults Reason for Completing a Home Visit</a:t>
                      </a:r>
                      <a:endParaRPr lang="en-US"/>
                    </a:p>
                  </a:txBody>
                  <a:tcPr marL="0" marR="0" marT="0" marB="0" anchor="ctr"/>
                </a:tc>
                <a:tc hMerge="1">
                  <a:txBody>
                    <a:bodyPr/>
                    <a:lstStyle/>
                    <a:p>
                      <a:endParaRPr lang="en-US"/>
                    </a:p>
                  </a:txBody>
                  <a:tcPr/>
                </a:tc>
                <a:extLst>
                  <a:ext uri="{0D108BD9-81ED-4DB2-BD59-A6C34878D82A}">
                    <a16:rowId xmlns:a16="http://schemas.microsoft.com/office/drawing/2014/main" val="2748461489"/>
                  </a:ext>
                </a:extLst>
              </a:tr>
              <a:tr h="184150">
                <a:tc>
                  <a:txBody>
                    <a:bodyPr/>
                    <a:lstStyle/>
                    <a:p>
                      <a:r>
                        <a:rPr lang="en-US">
                          <a:effectLst/>
                        </a:rPr>
                        <a:t>Help with health efforts in the United States</a:t>
                      </a:r>
                    </a:p>
                  </a:txBody>
                  <a:tcPr marL="0" marR="0" marT="0" marB="0" anchor="ctr"/>
                </a:tc>
                <a:tc>
                  <a:txBody>
                    <a:bodyPr/>
                    <a:lstStyle/>
                    <a:p>
                      <a:r>
                        <a:rPr lang="en-US" dirty="0">
                          <a:effectLst/>
                        </a:rPr>
                        <a:t>89%</a:t>
                      </a:r>
                    </a:p>
                  </a:txBody>
                  <a:tcPr marL="0" marR="0" marT="0" marB="0" anchor="ctr"/>
                </a:tc>
                <a:extLst>
                  <a:ext uri="{0D108BD9-81ED-4DB2-BD59-A6C34878D82A}">
                    <a16:rowId xmlns:a16="http://schemas.microsoft.com/office/drawing/2014/main" val="695954528"/>
                  </a:ext>
                </a:extLst>
              </a:tr>
              <a:tr h="184150">
                <a:tc>
                  <a:txBody>
                    <a:bodyPr/>
                    <a:lstStyle/>
                    <a:p>
                      <a:r>
                        <a:rPr lang="en-US">
                          <a:effectLst/>
                        </a:rPr>
                        <a:t>Improve information used by policymakers</a:t>
                      </a:r>
                    </a:p>
                  </a:txBody>
                  <a:tcPr marL="0" marR="0" marT="0" marB="0" anchor="ctr"/>
                </a:tc>
                <a:tc>
                  <a:txBody>
                    <a:bodyPr/>
                    <a:lstStyle/>
                    <a:p>
                      <a:r>
                        <a:rPr lang="en-US" dirty="0">
                          <a:effectLst/>
                        </a:rPr>
                        <a:t>73%</a:t>
                      </a:r>
                    </a:p>
                  </a:txBody>
                  <a:tcPr marL="0" marR="0" marT="0" marB="0" anchor="ctr"/>
                </a:tc>
                <a:extLst>
                  <a:ext uri="{0D108BD9-81ED-4DB2-BD59-A6C34878D82A}">
                    <a16:rowId xmlns:a16="http://schemas.microsoft.com/office/drawing/2014/main" val="987641852"/>
                  </a:ext>
                </a:extLst>
              </a:tr>
              <a:tr h="184150">
                <a:tc>
                  <a:txBody>
                    <a:bodyPr/>
                    <a:lstStyle/>
                    <a:p>
                      <a:r>
                        <a:rPr lang="en-US">
                          <a:effectLst/>
                        </a:rPr>
                        <a:t>$75 prepaid card</a:t>
                      </a:r>
                    </a:p>
                  </a:txBody>
                  <a:tcPr marL="0" marR="0" marT="0" marB="0" anchor="ctr"/>
                </a:tc>
                <a:tc>
                  <a:txBody>
                    <a:bodyPr/>
                    <a:lstStyle/>
                    <a:p>
                      <a:r>
                        <a:rPr lang="en-US">
                          <a:effectLst/>
                        </a:rPr>
                        <a:t>59%</a:t>
                      </a:r>
                    </a:p>
                  </a:txBody>
                  <a:tcPr marL="0" marR="0" marT="0" marB="0" anchor="ctr"/>
                </a:tc>
                <a:extLst>
                  <a:ext uri="{0D108BD9-81ED-4DB2-BD59-A6C34878D82A}">
                    <a16:rowId xmlns:a16="http://schemas.microsoft.com/office/drawing/2014/main" val="705433681"/>
                  </a:ext>
                </a:extLst>
              </a:tr>
              <a:tr h="184150">
                <a:tc>
                  <a:txBody>
                    <a:bodyPr/>
                    <a:lstStyle/>
                    <a:p>
                      <a:r>
                        <a:rPr lang="en-US">
                          <a:effectLst/>
                        </a:rPr>
                        <a:t>Free test results</a:t>
                      </a:r>
                    </a:p>
                  </a:txBody>
                  <a:tcPr marL="0" marR="0" marT="0" marB="0" anchor="ctr"/>
                </a:tc>
                <a:tc>
                  <a:txBody>
                    <a:bodyPr/>
                    <a:lstStyle/>
                    <a:p>
                      <a:r>
                        <a:rPr lang="en-US" dirty="0">
                          <a:effectLst/>
                        </a:rPr>
                        <a:t>58%</a:t>
                      </a:r>
                    </a:p>
                  </a:txBody>
                  <a:tcPr marL="0" marR="0" marT="0" marB="0" anchor="ctr"/>
                </a:tc>
                <a:extLst>
                  <a:ext uri="{0D108BD9-81ED-4DB2-BD59-A6C34878D82A}">
                    <a16:rowId xmlns:a16="http://schemas.microsoft.com/office/drawing/2014/main" val="4087164392"/>
                  </a:ext>
                </a:extLst>
              </a:tr>
              <a:tr h="184150">
                <a:tc>
                  <a:txBody>
                    <a:bodyPr/>
                    <a:lstStyle/>
                    <a:p>
                      <a:r>
                        <a:rPr lang="en-US">
                          <a:effectLst/>
                        </a:rPr>
                        <a:t>Some other reason</a:t>
                      </a:r>
                    </a:p>
                  </a:txBody>
                  <a:tcPr marL="0" marR="0" marT="0" marB="0" anchor="ctr"/>
                </a:tc>
                <a:tc>
                  <a:txBody>
                    <a:bodyPr/>
                    <a:lstStyle/>
                    <a:p>
                      <a:r>
                        <a:rPr lang="en-US" dirty="0">
                          <a:effectLst/>
                        </a:rPr>
                        <a:t>17%</a:t>
                      </a:r>
                    </a:p>
                  </a:txBody>
                  <a:tcPr marL="0" marR="0" marT="0" marB="0" anchor="ctr"/>
                </a:tc>
                <a:extLst>
                  <a:ext uri="{0D108BD9-81ED-4DB2-BD59-A6C34878D82A}">
                    <a16:rowId xmlns:a16="http://schemas.microsoft.com/office/drawing/2014/main" val="439523075"/>
                  </a:ext>
                </a:extLst>
              </a:tr>
            </a:tbl>
          </a:graphicData>
        </a:graphic>
      </p:graphicFrame>
    </p:spTree>
    <p:extLst>
      <p:ext uri="{BB962C8B-B14F-4D97-AF65-F5344CB8AC3E}">
        <p14:creationId xmlns:p14="http://schemas.microsoft.com/office/powerpoint/2010/main" val="39876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DA-85C3-48CB-8698-5A1B9ADE84BB}"/>
              </a:ext>
            </a:extLst>
          </p:cNvPr>
          <p:cNvSpPr>
            <a:spLocks noGrp="1"/>
          </p:cNvSpPr>
          <p:nvPr>
            <p:ph type="title"/>
          </p:nvPr>
        </p:nvSpPr>
        <p:spPr/>
        <p:txBody>
          <a:bodyPr lIns="91440" tIns="45720" rIns="91440" bIns="45720" anchor="b" anchorCtr="0"/>
          <a:lstStyle/>
          <a:p>
            <a:r>
              <a:rPr lang="en-US" sz="4000" dirty="0">
                <a:latin typeface="Calibri"/>
                <a:cs typeface="Calibri"/>
              </a:rPr>
              <a:t>Main Reason for Participation</a:t>
            </a:r>
            <a:endParaRPr lang="en-US" sz="4000" b="0" dirty="0">
              <a:latin typeface="Calibri"/>
              <a:cs typeface="Calibri"/>
            </a:endParaRPr>
          </a:p>
        </p:txBody>
      </p:sp>
      <p:graphicFrame>
        <p:nvGraphicFramePr>
          <p:cNvPr id="7" name="Table 6">
            <a:extLst>
              <a:ext uri="{FF2B5EF4-FFF2-40B4-BE49-F238E27FC236}">
                <a16:creationId xmlns:a16="http://schemas.microsoft.com/office/drawing/2014/main" id="{E0A9C053-5E21-4980-8341-7C835B6CA20D}"/>
              </a:ext>
            </a:extLst>
          </p:cNvPr>
          <p:cNvGraphicFramePr>
            <a:graphicFrameLocks noGrp="1"/>
          </p:cNvGraphicFramePr>
          <p:nvPr>
            <p:extLst>
              <p:ext uri="{D42A27DB-BD31-4B8C-83A1-F6EECF244321}">
                <p14:modId xmlns:p14="http://schemas.microsoft.com/office/powerpoint/2010/main" val="1064166164"/>
              </p:ext>
            </p:extLst>
          </p:nvPr>
        </p:nvGraphicFramePr>
        <p:xfrm>
          <a:off x="1215736" y="1715921"/>
          <a:ext cx="8942145" cy="2560320"/>
        </p:xfrm>
        <a:graphic>
          <a:graphicData uri="http://schemas.openxmlformats.org/drawingml/2006/table">
            <a:tbl>
              <a:tblPr firstRow="1" bandRow="1">
                <a:tableStyleId>{5C22544A-7EE6-4342-B048-85BDC9FD1C3A}</a:tableStyleId>
              </a:tblPr>
              <a:tblGrid>
                <a:gridCol w="6248822">
                  <a:extLst>
                    <a:ext uri="{9D8B030D-6E8A-4147-A177-3AD203B41FA5}">
                      <a16:colId xmlns:a16="http://schemas.microsoft.com/office/drawing/2014/main" val="755437735"/>
                    </a:ext>
                  </a:extLst>
                </a:gridCol>
                <a:gridCol w="2693323">
                  <a:extLst>
                    <a:ext uri="{9D8B030D-6E8A-4147-A177-3AD203B41FA5}">
                      <a16:colId xmlns:a16="http://schemas.microsoft.com/office/drawing/2014/main" val="781056731"/>
                    </a:ext>
                  </a:extLst>
                </a:gridCol>
              </a:tblGrid>
              <a:tr h="184150">
                <a:tc gridSpan="2">
                  <a:txBody>
                    <a:bodyPr/>
                    <a:lstStyle/>
                    <a:p>
                      <a:pPr algn="ctr"/>
                      <a:r>
                        <a:rPr lang="en-US">
                          <a:effectLst/>
                        </a:rPr>
                        <a:t>Sample Adults Reason for Completing a Home Visit</a:t>
                      </a:r>
                      <a:endParaRPr lang="en-US"/>
                    </a:p>
                  </a:txBody>
                  <a:tcPr marL="0" marR="0" marT="0" marB="0" anchor="ctr"/>
                </a:tc>
                <a:tc hMerge="1">
                  <a:txBody>
                    <a:bodyPr/>
                    <a:lstStyle/>
                    <a:p>
                      <a:endParaRPr lang="en-US"/>
                    </a:p>
                  </a:txBody>
                  <a:tcPr/>
                </a:tc>
                <a:extLst>
                  <a:ext uri="{0D108BD9-81ED-4DB2-BD59-A6C34878D82A}">
                    <a16:rowId xmlns:a16="http://schemas.microsoft.com/office/drawing/2014/main" val="2748461489"/>
                  </a:ext>
                </a:extLst>
              </a:tr>
              <a:tr h="184150">
                <a:tc>
                  <a:txBody>
                    <a:bodyPr/>
                    <a:lstStyle/>
                    <a:p>
                      <a:r>
                        <a:rPr lang="en-US">
                          <a:effectLst/>
                        </a:rPr>
                        <a:t>Help with health efforts in the United States</a:t>
                      </a:r>
                    </a:p>
                  </a:txBody>
                  <a:tcPr marL="0" marR="0" marT="0" marB="0" anchor="ctr"/>
                </a:tc>
                <a:tc>
                  <a:txBody>
                    <a:bodyPr/>
                    <a:lstStyle/>
                    <a:p>
                      <a:r>
                        <a:rPr lang="en-US" dirty="0">
                          <a:effectLst/>
                        </a:rPr>
                        <a:t>39%</a:t>
                      </a:r>
                    </a:p>
                  </a:txBody>
                  <a:tcPr marL="0" marR="0" marT="0" marB="0" anchor="ctr"/>
                </a:tc>
                <a:extLst>
                  <a:ext uri="{0D108BD9-81ED-4DB2-BD59-A6C34878D82A}">
                    <a16:rowId xmlns:a16="http://schemas.microsoft.com/office/drawing/2014/main" val="695954528"/>
                  </a:ext>
                </a:extLst>
              </a:tr>
              <a:tr h="18415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effectLst/>
                        </a:rPr>
                        <a:t>Free test results</a:t>
                      </a:r>
                    </a:p>
                  </a:txBody>
                  <a:tcPr marL="0" marR="0" marT="0" marB="0" anchor="ctr"/>
                </a:tc>
                <a:tc>
                  <a:txBody>
                    <a:bodyPr/>
                    <a:lstStyle/>
                    <a:p>
                      <a:r>
                        <a:rPr lang="en-US" dirty="0">
                          <a:effectLst/>
                        </a:rPr>
                        <a:t>19%</a:t>
                      </a:r>
                    </a:p>
                  </a:txBody>
                  <a:tcPr marL="0" marR="0" marT="0" marB="0" anchor="ctr"/>
                </a:tc>
                <a:extLst>
                  <a:ext uri="{0D108BD9-81ED-4DB2-BD59-A6C34878D82A}">
                    <a16:rowId xmlns:a16="http://schemas.microsoft.com/office/drawing/2014/main" val="705433681"/>
                  </a:ext>
                </a:extLst>
              </a:tr>
              <a:tr h="184150">
                <a:tc>
                  <a:txBody>
                    <a:bodyPr/>
                    <a:lstStyle/>
                    <a:p>
                      <a:r>
                        <a:rPr lang="en-US" dirty="0">
                          <a:effectLst/>
                        </a:rPr>
                        <a:t>$75 prepaid card </a:t>
                      </a:r>
                    </a:p>
                  </a:txBody>
                  <a:tcPr marL="0" marR="0" marT="0" marB="0" anchor="ctr"/>
                </a:tc>
                <a:tc>
                  <a:txBody>
                    <a:bodyPr/>
                    <a:lstStyle/>
                    <a:p>
                      <a:r>
                        <a:rPr lang="en-US" dirty="0">
                          <a:effectLst/>
                        </a:rPr>
                        <a:t>18%</a:t>
                      </a:r>
                    </a:p>
                  </a:txBody>
                  <a:tcPr marL="0" marR="0" marT="0" marB="0" anchor="ctr"/>
                </a:tc>
                <a:extLst>
                  <a:ext uri="{0D108BD9-81ED-4DB2-BD59-A6C34878D82A}">
                    <a16:rowId xmlns:a16="http://schemas.microsoft.com/office/drawing/2014/main" val="4087164392"/>
                  </a:ext>
                </a:extLst>
              </a:tr>
              <a:tr h="184150">
                <a:tc>
                  <a:txBody>
                    <a:bodyPr/>
                    <a:lstStyle/>
                    <a:p>
                      <a:r>
                        <a:rPr lang="en-US" dirty="0">
                          <a:effectLst/>
                        </a:rPr>
                        <a:t>Improve information used by policymakers</a:t>
                      </a:r>
                    </a:p>
                  </a:txBody>
                  <a:tcPr marL="0" marR="0" marT="0" marB="0" anchor="ctr"/>
                </a:tc>
                <a:tc>
                  <a:txBody>
                    <a:bodyPr/>
                    <a:lstStyle/>
                    <a:p>
                      <a:r>
                        <a:rPr lang="en-US" dirty="0">
                          <a:effectLst/>
                        </a:rPr>
                        <a:t>8%</a:t>
                      </a:r>
                    </a:p>
                  </a:txBody>
                  <a:tcPr marL="0" marR="0" marT="0" marB="0" anchor="ctr"/>
                </a:tc>
                <a:extLst>
                  <a:ext uri="{0D108BD9-81ED-4DB2-BD59-A6C34878D82A}">
                    <a16:rowId xmlns:a16="http://schemas.microsoft.com/office/drawing/2014/main" val="3281680417"/>
                  </a:ext>
                </a:extLst>
              </a:tr>
              <a:tr h="184150">
                <a:tc>
                  <a:txBody>
                    <a:bodyPr/>
                    <a:lstStyle/>
                    <a:p>
                      <a:r>
                        <a:rPr lang="en-US">
                          <a:effectLst/>
                        </a:rPr>
                        <a:t>Some other reason</a:t>
                      </a:r>
                    </a:p>
                  </a:txBody>
                  <a:tcPr marL="0" marR="0" marT="0" marB="0" anchor="ctr"/>
                </a:tc>
                <a:tc>
                  <a:txBody>
                    <a:bodyPr/>
                    <a:lstStyle/>
                    <a:p>
                      <a:r>
                        <a:rPr lang="en-US" dirty="0">
                          <a:effectLst/>
                        </a:rPr>
                        <a:t>6%</a:t>
                      </a:r>
                    </a:p>
                  </a:txBody>
                  <a:tcPr marL="0" marR="0" marT="0" marB="0" anchor="ctr"/>
                </a:tc>
                <a:extLst>
                  <a:ext uri="{0D108BD9-81ED-4DB2-BD59-A6C34878D82A}">
                    <a16:rowId xmlns:a16="http://schemas.microsoft.com/office/drawing/2014/main" val="439523075"/>
                  </a:ext>
                </a:extLst>
              </a:tr>
              <a:tr h="184150">
                <a:tc>
                  <a:txBody>
                    <a:bodyPr/>
                    <a:lstStyle/>
                    <a:p>
                      <a:r>
                        <a:rPr lang="en-US" dirty="0">
                          <a:effectLst/>
                        </a:rPr>
                        <a:t>No response</a:t>
                      </a:r>
                    </a:p>
                  </a:txBody>
                  <a:tcPr marL="0" marR="0" marT="0" marB="0" anchor="ctr"/>
                </a:tc>
                <a:tc>
                  <a:txBody>
                    <a:bodyPr/>
                    <a:lstStyle/>
                    <a:p>
                      <a:r>
                        <a:rPr lang="en-US" dirty="0">
                          <a:effectLst/>
                        </a:rPr>
                        <a:t>9%</a:t>
                      </a:r>
                    </a:p>
                  </a:txBody>
                  <a:tcPr marL="0" marR="0" marT="0" marB="0" anchor="ctr"/>
                </a:tc>
                <a:extLst>
                  <a:ext uri="{0D108BD9-81ED-4DB2-BD59-A6C34878D82A}">
                    <a16:rowId xmlns:a16="http://schemas.microsoft.com/office/drawing/2014/main" val="603563361"/>
                  </a:ext>
                </a:extLst>
              </a:tr>
            </a:tbl>
          </a:graphicData>
        </a:graphic>
      </p:graphicFrame>
    </p:spTree>
    <p:extLst>
      <p:ext uri="{BB962C8B-B14F-4D97-AF65-F5344CB8AC3E}">
        <p14:creationId xmlns:p14="http://schemas.microsoft.com/office/powerpoint/2010/main" val="13886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p:txBody>
          <a:bodyPr/>
          <a:lstStyle/>
          <a:p>
            <a:r>
              <a:rPr lang="en-US" sz="4000"/>
              <a:t>Health Measures and Test Results</a:t>
            </a:r>
          </a:p>
        </p:txBody>
      </p:sp>
      <p:sp>
        <p:nvSpPr>
          <p:cNvPr id="7" name="Text Placeholder 6">
            <a:extLst>
              <a:ext uri="{FF2B5EF4-FFF2-40B4-BE49-F238E27FC236}">
                <a16:creationId xmlns:a16="http://schemas.microsoft.com/office/drawing/2014/main" id="{05E3A3A4-D364-4680-A61C-7400646C8C85}"/>
              </a:ext>
            </a:extLst>
          </p:cNvPr>
          <p:cNvSpPr>
            <a:spLocks noGrp="1"/>
          </p:cNvSpPr>
          <p:nvPr>
            <p:ph type="body" sz="quarter" idx="10"/>
          </p:nvPr>
        </p:nvSpPr>
        <p:spPr/>
        <p:txBody>
          <a:bodyPr numCol="2"/>
          <a:lstStyle/>
          <a:p>
            <a:pPr marL="0" indent="0">
              <a:buNone/>
            </a:pPr>
            <a:r>
              <a:rPr lang="en-US" sz="3200" b="1">
                <a:solidFill>
                  <a:schemeClr val="accent2">
                    <a:lumMod val="75000"/>
                  </a:schemeClr>
                </a:solidFill>
              </a:rPr>
              <a:t>Health Measures</a:t>
            </a:r>
          </a:p>
          <a:p>
            <a:r>
              <a:rPr lang="en-US" sz="2800"/>
              <a:t>Height and Weight </a:t>
            </a:r>
          </a:p>
          <a:p>
            <a:r>
              <a:rPr lang="en-US" sz="2800"/>
              <a:t>Waist Circumference</a:t>
            </a:r>
          </a:p>
          <a:p>
            <a:r>
              <a:rPr lang="en-US" sz="2800"/>
              <a:t>Blood Pressure and pulse</a:t>
            </a:r>
          </a:p>
          <a:p>
            <a:pPr marL="0" indent="0">
              <a:buNone/>
            </a:pPr>
            <a:endParaRPr lang="en-US" b="1">
              <a:solidFill>
                <a:schemeClr val="accent2">
                  <a:lumMod val="75000"/>
                </a:schemeClr>
              </a:solidFill>
            </a:endParaRPr>
          </a:p>
          <a:p>
            <a:pPr marL="0" indent="0">
              <a:buNone/>
            </a:pPr>
            <a:endParaRPr lang="en-US" b="1">
              <a:solidFill>
                <a:schemeClr val="accent2">
                  <a:lumMod val="75000"/>
                </a:schemeClr>
              </a:solidFill>
            </a:endParaRPr>
          </a:p>
          <a:p>
            <a:pPr marL="0" indent="0">
              <a:buNone/>
            </a:pPr>
            <a:endParaRPr lang="en-US" b="1">
              <a:solidFill>
                <a:schemeClr val="accent2">
                  <a:lumMod val="75000"/>
                </a:schemeClr>
              </a:solidFill>
            </a:endParaRPr>
          </a:p>
          <a:p>
            <a:pPr marL="0" indent="0">
              <a:buNone/>
            </a:pPr>
            <a:endParaRPr lang="en-US" b="1">
              <a:solidFill>
                <a:schemeClr val="accent2">
                  <a:lumMod val="75000"/>
                </a:schemeClr>
              </a:solidFill>
            </a:endParaRPr>
          </a:p>
          <a:p>
            <a:pPr marL="0" indent="0">
              <a:buNone/>
            </a:pPr>
            <a:r>
              <a:rPr lang="en-US" sz="3200" b="1">
                <a:solidFill>
                  <a:schemeClr val="accent2">
                    <a:lumMod val="75000"/>
                  </a:schemeClr>
                </a:solidFill>
              </a:rPr>
              <a:t>Urine Tests</a:t>
            </a:r>
          </a:p>
          <a:p>
            <a:r>
              <a:rPr lang="en-US" sz="2800"/>
              <a:t>Creatinine</a:t>
            </a:r>
          </a:p>
          <a:p>
            <a:r>
              <a:rPr lang="en-US" sz="2800">
                <a:solidFill>
                  <a:srgbClr val="000000"/>
                </a:solidFill>
                <a:effectLst/>
                <a:ea typeface="Calibri" panose="020F0502020204030204" pitchFamily="34" charset="0"/>
                <a:cs typeface="Calibri" panose="020F0502020204030204" pitchFamily="34" charset="0"/>
              </a:rPr>
              <a:t>Glucose</a:t>
            </a:r>
          </a:p>
          <a:p>
            <a:r>
              <a:rPr lang="en-US" sz="2800">
                <a:solidFill>
                  <a:srgbClr val="000000"/>
                </a:solidFill>
                <a:effectLst/>
                <a:ea typeface="Calibri" panose="020F0502020204030204" pitchFamily="34" charset="0"/>
                <a:cs typeface="Calibri" panose="020F0502020204030204" pitchFamily="34" charset="0"/>
              </a:rPr>
              <a:t>Hemoglobin</a:t>
            </a:r>
            <a:endParaRPr lang="en-US" sz="2800">
              <a:ea typeface="Calibri" panose="020F0502020204030204" pitchFamily="34" charset="0"/>
              <a:cs typeface="Calibri" panose="020F0502020204030204" pitchFamily="34" charset="0"/>
            </a:endParaRPr>
          </a:p>
          <a:p>
            <a:r>
              <a:rPr lang="en-US" sz="2800">
                <a:solidFill>
                  <a:srgbClr val="000000"/>
                </a:solidFill>
                <a:effectLst/>
                <a:ea typeface="Calibri" panose="020F0502020204030204" pitchFamily="34" charset="0"/>
                <a:cs typeface="Calibri" panose="020F0502020204030204" pitchFamily="34" charset="0"/>
              </a:rPr>
              <a:t>Microalbumin</a:t>
            </a:r>
          </a:p>
          <a:p>
            <a:r>
              <a:rPr lang="en-US" sz="2800">
                <a:solidFill>
                  <a:srgbClr val="000000"/>
                </a:solidFill>
                <a:effectLst/>
                <a:ea typeface="Calibri" panose="020F0502020204030204" pitchFamily="34" charset="0"/>
                <a:cs typeface="Calibri" panose="020F0502020204030204" pitchFamily="34" charset="0"/>
              </a:rPr>
              <a:t>Protein</a:t>
            </a:r>
            <a:endParaRPr lang="en-US" sz="2800">
              <a:ea typeface="Calibri" panose="020F0502020204030204" pitchFamily="34" charset="0"/>
              <a:cs typeface="Calibri" panose="020F0502020204030204" pitchFamily="34" charset="0"/>
            </a:endParaRPr>
          </a:p>
          <a:p>
            <a:r>
              <a:rPr lang="en-US" sz="2800">
                <a:solidFill>
                  <a:srgbClr val="000000"/>
                </a:solidFill>
                <a:effectLst/>
                <a:ea typeface="Calibri" panose="020F0502020204030204" pitchFamily="34" charset="0"/>
                <a:cs typeface="Calibri" panose="020F0502020204030204" pitchFamily="34" charset="0"/>
              </a:rPr>
              <a:t>Protein/Creatinine Ratio </a:t>
            </a:r>
            <a:endParaRPr lang="en-US" sz="2800">
              <a:cs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fld id="{44CB4093-6569-4583-BBAF-934D396EF243}" type="slidenum">
              <a:rPr lang="en-US" smtClean="0"/>
              <a:t>43</a:t>
            </a:fld>
            <a:endParaRPr lang="en-US"/>
          </a:p>
        </p:txBody>
      </p:sp>
    </p:spTree>
    <p:extLst>
      <p:ext uri="{BB962C8B-B14F-4D97-AF65-F5344CB8AC3E}">
        <p14:creationId xmlns:p14="http://schemas.microsoft.com/office/powerpoint/2010/main" val="6132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p:txBody>
          <a:bodyPr/>
          <a:lstStyle/>
          <a:p>
            <a:r>
              <a:rPr lang="en-US" sz="4000"/>
              <a:t>Health Measures and Test Results</a:t>
            </a:r>
          </a:p>
        </p:txBody>
      </p:sp>
      <p:sp>
        <p:nvSpPr>
          <p:cNvPr id="7" name="Text Placeholder 6">
            <a:extLst>
              <a:ext uri="{FF2B5EF4-FFF2-40B4-BE49-F238E27FC236}">
                <a16:creationId xmlns:a16="http://schemas.microsoft.com/office/drawing/2014/main" id="{05E3A3A4-D364-4680-A61C-7400646C8C85}"/>
              </a:ext>
            </a:extLst>
          </p:cNvPr>
          <p:cNvSpPr>
            <a:spLocks noGrp="1"/>
          </p:cNvSpPr>
          <p:nvPr>
            <p:ph type="body" sz="quarter" idx="10"/>
          </p:nvPr>
        </p:nvSpPr>
        <p:spPr/>
        <p:txBody>
          <a:bodyPr numCol="2"/>
          <a:lstStyle/>
          <a:p>
            <a:pPr marL="0" indent="0">
              <a:buNone/>
            </a:pPr>
            <a:r>
              <a:rPr lang="en-US" sz="3200" b="1">
                <a:solidFill>
                  <a:schemeClr val="accent2">
                    <a:lumMod val="75000"/>
                  </a:schemeClr>
                </a:solidFill>
              </a:rPr>
              <a:t>Blood Tests</a:t>
            </a:r>
          </a:p>
          <a:p>
            <a:pPr marL="0" indent="0">
              <a:buNone/>
            </a:pPr>
            <a:endParaRPr lang="en-US" sz="500" b="1">
              <a:solidFill>
                <a:schemeClr val="accent2">
                  <a:lumMod val="75000"/>
                </a:schemeClr>
              </a:solidFill>
            </a:endParaRPr>
          </a:p>
          <a:p>
            <a:pPr marL="0" indent="0">
              <a:buNone/>
            </a:pPr>
            <a:r>
              <a:rPr lang="en-US" sz="2800" b="1">
                <a:solidFill>
                  <a:schemeClr val="accent2">
                    <a:lumMod val="75000"/>
                  </a:schemeClr>
                </a:solidFill>
              </a:rPr>
              <a:t>Cholesterol Tests</a:t>
            </a:r>
          </a:p>
          <a:p>
            <a:r>
              <a:rPr lang="en-US" sz="2800">
                <a:solidFill>
                  <a:srgbClr val="000000"/>
                </a:solidFill>
                <a:effectLst/>
                <a:ea typeface="Calibri" panose="020F0502020204030204" pitchFamily="34" charset="0"/>
                <a:cs typeface="Calibri" panose="020F0502020204030204" pitchFamily="34" charset="0"/>
              </a:rPr>
              <a:t>Total Cholesterol</a:t>
            </a:r>
          </a:p>
          <a:p>
            <a:r>
              <a:rPr lang="en-US" sz="2800">
                <a:solidFill>
                  <a:srgbClr val="000000"/>
                </a:solidFill>
                <a:effectLst/>
                <a:ea typeface="Calibri" panose="020F0502020204030204" pitchFamily="34" charset="0"/>
                <a:cs typeface="Calibri" panose="020F0502020204030204" pitchFamily="34" charset="0"/>
              </a:rPr>
              <a:t>Total Cholesterol: HDL Ratio</a:t>
            </a:r>
            <a:endParaRPr lang="en-US" sz="2800">
              <a:ea typeface="Calibri" panose="020F0502020204030204" pitchFamily="34" charset="0"/>
              <a:cs typeface="Calibri" panose="020F0502020204030204" pitchFamily="34" charset="0"/>
            </a:endParaRPr>
          </a:p>
          <a:p>
            <a:r>
              <a:rPr lang="en-US" sz="2800">
                <a:solidFill>
                  <a:srgbClr val="000000"/>
                </a:solidFill>
                <a:effectLst/>
                <a:ea typeface="Calibri" panose="020F0502020204030204" pitchFamily="34" charset="0"/>
                <a:cs typeface="Calibri" panose="020F0502020204030204" pitchFamily="34" charset="0"/>
              </a:rPr>
              <a:t>High Density Lipoprotein (HDL) </a:t>
            </a:r>
          </a:p>
          <a:p>
            <a:r>
              <a:rPr lang="en-US" sz="2800">
                <a:solidFill>
                  <a:srgbClr val="000000"/>
                </a:solidFill>
                <a:effectLst/>
                <a:ea typeface="Calibri" panose="020F0502020204030204" pitchFamily="34" charset="0"/>
                <a:cs typeface="Calibri" panose="020F0502020204030204" pitchFamily="34" charset="0"/>
              </a:rPr>
              <a:t>Low Density Lipoprotein (LDL) </a:t>
            </a:r>
            <a:endParaRPr lang="en-US" sz="2800">
              <a:ea typeface="Calibri" panose="020F0502020204030204" pitchFamily="34" charset="0"/>
              <a:cs typeface="Calibri" panose="020F0502020204030204" pitchFamily="34" charset="0"/>
            </a:endParaRPr>
          </a:p>
          <a:p>
            <a:r>
              <a:rPr lang="en-US" sz="2800">
                <a:solidFill>
                  <a:srgbClr val="000000"/>
                </a:solidFill>
                <a:effectLst/>
                <a:ea typeface="Calibri" panose="020F0502020204030204" pitchFamily="34" charset="0"/>
                <a:cs typeface="Calibri" panose="020F0502020204030204" pitchFamily="34" charset="0"/>
              </a:rPr>
              <a:t>Non-HDL Cholesterol</a:t>
            </a:r>
          </a:p>
          <a:p>
            <a:r>
              <a:rPr lang="en-US" sz="2800">
                <a:solidFill>
                  <a:srgbClr val="000000"/>
                </a:solidFill>
                <a:effectLst/>
                <a:ea typeface="Calibri" panose="020F0502020204030204" pitchFamily="34" charset="0"/>
                <a:cs typeface="Calibri" panose="020F0502020204030204" pitchFamily="34" charset="0"/>
              </a:rPr>
              <a:t>Triglycerides</a:t>
            </a:r>
            <a:endParaRPr lang="en-US" sz="2800">
              <a:solidFill>
                <a:schemeClr val="accent2">
                  <a:lumMod val="75000"/>
                </a:schemeClr>
              </a:solidFill>
              <a:cs typeface="Calibri" panose="020F0502020204030204" pitchFamily="34" charset="0"/>
            </a:endParaRPr>
          </a:p>
          <a:p>
            <a:pPr marL="0" indent="0">
              <a:buNone/>
            </a:pPr>
            <a:endParaRPr lang="en-US" b="1">
              <a:solidFill>
                <a:schemeClr val="accent2">
                  <a:lumMod val="75000"/>
                </a:schemeClr>
              </a:solidFill>
            </a:endParaRPr>
          </a:p>
          <a:p>
            <a:pPr marL="0" indent="0">
              <a:buNone/>
            </a:pPr>
            <a:r>
              <a:rPr lang="en-US" sz="2800" b="1">
                <a:solidFill>
                  <a:schemeClr val="accent2">
                    <a:lumMod val="75000"/>
                  </a:schemeClr>
                </a:solidFill>
              </a:rPr>
              <a:t>Anemia Screen</a:t>
            </a:r>
          </a:p>
          <a:p>
            <a:r>
              <a:rPr lang="en-US" sz="2800">
                <a:solidFill>
                  <a:srgbClr val="3D372B"/>
                </a:solidFill>
              </a:rPr>
              <a:t>Hemoglobin</a:t>
            </a:r>
          </a:p>
          <a:p>
            <a:pPr marL="0" indent="0">
              <a:buNone/>
            </a:pPr>
            <a:r>
              <a:rPr lang="en-US" sz="2800" b="1">
                <a:solidFill>
                  <a:schemeClr val="accent2">
                    <a:lumMod val="75000"/>
                  </a:schemeClr>
                </a:solidFill>
              </a:rPr>
              <a:t>Diabetes Screen</a:t>
            </a:r>
          </a:p>
          <a:p>
            <a:r>
              <a:rPr lang="en-US" sz="2800">
                <a:solidFill>
                  <a:srgbClr val="3D372B"/>
                </a:solidFill>
              </a:rPr>
              <a:t>Hemoglobin A1c</a:t>
            </a:r>
          </a:p>
          <a:p>
            <a:r>
              <a:rPr lang="en-US" sz="2800">
                <a:solidFill>
                  <a:srgbClr val="3D372B"/>
                </a:solidFill>
              </a:rPr>
              <a:t>Glucose </a:t>
            </a:r>
            <a:endParaRPr lang="en-US" sz="2800" b="1">
              <a:solidFill>
                <a:srgbClr val="3D372B"/>
              </a:solidFill>
            </a:endParaRPr>
          </a:p>
          <a:p>
            <a:pPr marL="0" indent="0">
              <a:buNone/>
            </a:pPr>
            <a:endParaRPr lang="en-US" b="1">
              <a:solidFill>
                <a:schemeClr val="accent2">
                  <a:lumMod val="75000"/>
                </a:schemeClr>
              </a:solidFill>
            </a:endParaRPr>
          </a:p>
          <a:p>
            <a:pPr marL="0" indent="0">
              <a:buNone/>
            </a:pPr>
            <a:endParaRPr lang="en-US" b="1">
              <a:solidFill>
                <a:schemeClr val="accent2">
                  <a:lumMod val="75000"/>
                </a:schemeClr>
              </a:solidFill>
            </a:endParaRPr>
          </a:p>
          <a:p>
            <a:pPr marL="0" indent="0">
              <a:buNone/>
            </a:pPr>
            <a:endParaRPr lang="en-US"/>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fld id="{44CB4093-6569-4583-BBAF-934D396EF243}" type="slidenum">
              <a:rPr lang="en-US" smtClean="0"/>
              <a:t>44</a:t>
            </a:fld>
            <a:endParaRPr lang="en-US"/>
          </a:p>
        </p:txBody>
      </p:sp>
    </p:spTree>
    <p:extLst>
      <p:ext uri="{BB962C8B-B14F-4D97-AF65-F5344CB8AC3E}">
        <p14:creationId xmlns:p14="http://schemas.microsoft.com/office/powerpoint/2010/main" val="30611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p:txBody>
          <a:bodyPr/>
          <a:lstStyle/>
          <a:p>
            <a:r>
              <a:rPr lang="en-US" sz="4000"/>
              <a:t>Health Measures and Test Results</a:t>
            </a:r>
          </a:p>
        </p:txBody>
      </p:sp>
      <p:sp>
        <p:nvSpPr>
          <p:cNvPr id="7" name="Text Placeholder 6">
            <a:extLst>
              <a:ext uri="{FF2B5EF4-FFF2-40B4-BE49-F238E27FC236}">
                <a16:creationId xmlns:a16="http://schemas.microsoft.com/office/drawing/2014/main" id="{05E3A3A4-D364-4680-A61C-7400646C8C85}"/>
              </a:ext>
            </a:extLst>
          </p:cNvPr>
          <p:cNvSpPr>
            <a:spLocks noGrp="1"/>
          </p:cNvSpPr>
          <p:nvPr>
            <p:ph type="body" sz="quarter" idx="10"/>
          </p:nvPr>
        </p:nvSpPr>
        <p:spPr>
          <a:xfrm>
            <a:off x="609600" y="1545167"/>
            <a:ext cx="10972800" cy="5038194"/>
          </a:xfrm>
        </p:spPr>
        <p:txBody>
          <a:bodyPr numCol="2"/>
          <a:lstStyle/>
          <a:p>
            <a:pPr marL="0" indent="0">
              <a:buNone/>
            </a:pPr>
            <a:r>
              <a:rPr lang="en-US" sz="3200" b="1" dirty="0">
                <a:solidFill>
                  <a:schemeClr val="accent2">
                    <a:lumMod val="75000"/>
                  </a:schemeClr>
                </a:solidFill>
              </a:rPr>
              <a:t>Blood Tests</a:t>
            </a:r>
          </a:p>
          <a:p>
            <a:pPr marL="0" indent="0">
              <a:buNone/>
            </a:pPr>
            <a:endParaRPr lang="en-US" sz="500" b="1" dirty="0">
              <a:solidFill>
                <a:schemeClr val="accent2">
                  <a:lumMod val="75000"/>
                </a:schemeClr>
              </a:solidFill>
            </a:endParaRPr>
          </a:p>
          <a:p>
            <a:pPr marL="0" indent="0">
              <a:buNone/>
            </a:pPr>
            <a:r>
              <a:rPr lang="en-US" sz="2800" b="1" dirty="0">
                <a:solidFill>
                  <a:schemeClr val="accent2">
                    <a:lumMod val="75000"/>
                  </a:schemeClr>
                </a:solidFill>
                <a:latin typeface="Calibri"/>
                <a:cs typeface="Calibri"/>
              </a:rPr>
              <a:t>Liver and Kidney Function Tests</a:t>
            </a:r>
            <a:endParaRPr lang="en-US" sz="2800" b="1" dirty="0">
              <a:solidFill>
                <a:schemeClr val="accent2">
                  <a:lumMod val="75000"/>
                </a:schemeClr>
              </a:solidFill>
              <a:cs typeface="Calibri"/>
            </a:endParaRPr>
          </a:p>
          <a:p>
            <a:pPr marL="456565" indent="-456565"/>
            <a:r>
              <a:rPr lang="en-US" sz="2800" dirty="0">
                <a:solidFill>
                  <a:srgbClr val="000000"/>
                </a:solidFill>
                <a:effectLst/>
                <a:ea typeface="Calibri" panose="020F0502020204030204" pitchFamily="34" charset="0"/>
                <a:cs typeface="Calibri" panose="020F0502020204030204" pitchFamily="34" charset="0"/>
              </a:rPr>
              <a:t>Albumin</a:t>
            </a:r>
          </a:p>
          <a:p>
            <a:pPr marL="456565" indent="-456565"/>
            <a:r>
              <a:rPr lang="en-US" sz="2800" dirty="0">
                <a:solidFill>
                  <a:srgbClr val="000000"/>
                </a:solidFill>
                <a:effectLst/>
                <a:ea typeface="Calibri" panose="020F0502020204030204" pitchFamily="34" charset="0"/>
                <a:cs typeface="Calibri" panose="020F0502020204030204" pitchFamily="34" charset="0"/>
              </a:rPr>
              <a:t>Albumin: Globulin Ratio</a:t>
            </a:r>
            <a:endParaRPr lang="en-US" sz="2800" dirty="0">
              <a:ea typeface="Calibri" panose="020F0502020204030204" pitchFamily="34" charset="0"/>
              <a:cs typeface="Calibri" panose="020F0502020204030204" pitchFamily="34" charset="0"/>
            </a:endParaRPr>
          </a:p>
          <a:p>
            <a:pPr marL="456565" indent="-456565"/>
            <a:r>
              <a:rPr lang="en-US" sz="2800" dirty="0">
                <a:solidFill>
                  <a:srgbClr val="000000"/>
                </a:solidFill>
                <a:effectLst/>
                <a:ea typeface="Calibri" panose="020F0502020204030204" pitchFamily="34" charset="0"/>
                <a:cs typeface="Calibri" panose="020F0502020204030204" pitchFamily="34" charset="0"/>
              </a:rPr>
              <a:t>Alanine Aminotransferase (ALT)</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Alkaline Phosphatase</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Aspartate Aminotransferase (AST)</a:t>
            </a:r>
            <a:endParaRPr lang="en-US" sz="2800" dirty="0">
              <a:ea typeface="Calibri" panose="020F0502020204030204" pitchFamily="34" charset="0"/>
              <a:cs typeface="Calibri" panose="020F0502020204030204" pitchFamily="34" charset="0"/>
            </a:endParaRP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Bicarbonate</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Bilirubin </a:t>
            </a:r>
          </a:p>
          <a:p>
            <a:pPr marL="0" marR="0" indent="-456565">
              <a:spcBef>
                <a:spcPts val="0"/>
              </a:spcBef>
              <a:spcAft>
                <a:spcPts val="0"/>
              </a:spcAft>
            </a:pPr>
            <a:endParaRPr lang="en-US" sz="2670" dirty="0">
              <a:solidFill>
                <a:srgbClr val="000000"/>
              </a:solidFill>
              <a:effectLst/>
              <a:ea typeface="Calibri" panose="020F0502020204030204" pitchFamily="34" charset="0"/>
              <a:cs typeface="Calibri" panose="020F0502020204030204" pitchFamily="34" charset="0"/>
            </a:endParaRPr>
          </a:p>
          <a:p>
            <a:pPr marL="0" marR="0" indent="-456565">
              <a:spcBef>
                <a:spcPts val="0"/>
              </a:spcBef>
              <a:spcAft>
                <a:spcPts val="0"/>
              </a:spcAft>
            </a:pPr>
            <a:endParaRPr lang="en-US" sz="2670" dirty="0">
              <a:ea typeface="Calibri" panose="020F0502020204030204" pitchFamily="34" charset="0"/>
              <a:cs typeface="Calibri" panose="020F0502020204030204" pitchFamily="34" charset="0"/>
            </a:endParaRPr>
          </a:p>
          <a:p>
            <a:pPr marL="0" marR="0" indent="-456565">
              <a:spcBef>
                <a:spcPts val="0"/>
              </a:spcBef>
              <a:spcAft>
                <a:spcPts val="0"/>
              </a:spcAft>
            </a:pPr>
            <a:endParaRPr lang="en-US" sz="2670" dirty="0">
              <a:solidFill>
                <a:srgbClr val="000000"/>
              </a:solidFill>
              <a:effectLst/>
              <a:ea typeface="Calibri" panose="020F0502020204030204" pitchFamily="34" charset="0"/>
              <a:cs typeface="Calibri" panose="020F0502020204030204" pitchFamily="34" charset="0"/>
            </a:endParaRPr>
          </a:p>
          <a:p>
            <a:pPr marL="0" marR="0" indent="-456565">
              <a:spcBef>
                <a:spcPts val="0"/>
              </a:spcBef>
              <a:spcAft>
                <a:spcPts val="0"/>
              </a:spcAft>
            </a:pPr>
            <a:endParaRPr lang="en-US" sz="2670" dirty="0">
              <a:ea typeface="Calibri" panose="020F0502020204030204" pitchFamily="34" charset="0"/>
              <a:cs typeface="Calibri" panose="020F0502020204030204" pitchFamily="34" charset="0"/>
            </a:endParaRPr>
          </a:p>
          <a:p>
            <a:pPr marL="0" indent="-456565">
              <a:spcBef>
                <a:spcPts val="0"/>
              </a:spcBef>
              <a:spcAft>
                <a:spcPts val="0"/>
              </a:spcAft>
            </a:pPr>
            <a:endParaRPr lang="en-US" sz="2670" dirty="0">
              <a:solidFill>
                <a:srgbClr val="000000"/>
              </a:solidFill>
              <a:effectLst/>
              <a:ea typeface="Calibri" panose="020F0502020204030204" pitchFamily="34" charset="0"/>
              <a:cs typeface="Calibri" panose="020F0502020204030204" pitchFamily="34" charset="0"/>
            </a:endParaRPr>
          </a:p>
          <a:p>
            <a:pPr marL="0" indent="-456565">
              <a:spcBef>
                <a:spcPts val="0"/>
              </a:spcBef>
              <a:spcAft>
                <a:spcPts val="0"/>
              </a:spcAft>
            </a:pPr>
            <a:endParaRPr lang="en-US" sz="2670" dirty="0">
              <a:ea typeface="Calibri" panose="020F0502020204030204" pitchFamily="34" charset="0"/>
              <a:cs typeface="Calibri" panose="020F0502020204030204" pitchFamily="34" charset="0"/>
            </a:endParaRPr>
          </a:p>
          <a:p>
            <a:pPr marL="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Blood Urea Nitrogen (BUN) </a:t>
            </a:r>
            <a:endParaRPr lang="en-US" sz="2800" dirty="0">
              <a:ea typeface="Calibri" panose="020F0502020204030204" pitchFamily="34" charset="0"/>
              <a:cs typeface="Calibri" panose="020F0502020204030204" pitchFamily="34" charset="0"/>
            </a:endParaRPr>
          </a:p>
          <a:p>
            <a:pPr marL="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Calcium </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Chloride</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Creatinine</a:t>
            </a:r>
            <a:endParaRPr lang="en-US" sz="2800" dirty="0">
              <a:ea typeface="Calibri" panose="020F0502020204030204" pitchFamily="34" charset="0"/>
              <a:cs typeface="Calibri" panose="020F0502020204030204" pitchFamily="34" charset="0"/>
            </a:endParaRP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Globulin</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Glomerular Filtration Rate (est.)  </a:t>
            </a:r>
            <a:endParaRPr lang="en-US" sz="2800" dirty="0">
              <a:ea typeface="Calibri" panose="020F0502020204030204" pitchFamily="34" charset="0"/>
              <a:cs typeface="Calibri" panose="020F0502020204030204" pitchFamily="34" charset="0"/>
            </a:endParaRP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Potassium </a:t>
            </a: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Protein </a:t>
            </a:r>
            <a:endParaRPr lang="en-US" sz="2800" dirty="0">
              <a:ea typeface="Calibri" panose="020F0502020204030204" pitchFamily="34" charset="0"/>
              <a:cs typeface="Calibri" panose="020F0502020204030204" pitchFamily="34" charset="0"/>
            </a:endParaRPr>
          </a:p>
          <a:p>
            <a:pPr marL="0" marR="0" indent="-456565">
              <a:spcBef>
                <a:spcPts val="0"/>
              </a:spcBef>
              <a:spcAft>
                <a:spcPts val="0"/>
              </a:spcAft>
            </a:pPr>
            <a:r>
              <a:rPr lang="en-US" sz="2800" dirty="0">
                <a:solidFill>
                  <a:srgbClr val="000000"/>
                </a:solidFill>
                <a:effectLst/>
                <a:ea typeface="Calibri" panose="020F0502020204030204" pitchFamily="34" charset="0"/>
                <a:cs typeface="Calibri" panose="020F0502020204030204" pitchFamily="34" charset="0"/>
              </a:rPr>
              <a:t>Sodium</a:t>
            </a:r>
            <a:endParaRPr lang="en-US" sz="2800" dirty="0">
              <a:ea typeface="Calibri" panose="020F0502020204030204" pitchFamily="34" charset="0"/>
              <a:cs typeface="Calibri" panose="020F0502020204030204" pitchFamily="34" charset="0"/>
            </a:endParaRPr>
          </a:p>
          <a:p>
            <a:pPr marL="0" marR="0" indent="-456565">
              <a:spcBef>
                <a:spcPts val="0"/>
              </a:spcBef>
              <a:spcAft>
                <a:spcPts val="0"/>
              </a:spcAft>
            </a:pPr>
            <a:endParaRPr lang="en-US" sz="2670" dirty="0">
              <a:solidFill>
                <a:srgbClr val="000000"/>
              </a:solidFill>
              <a:effectLst/>
              <a:ea typeface="Calibri" panose="020F0502020204030204" pitchFamily="34" charset="0"/>
              <a:cs typeface="Calibri" panose="020F0502020204030204" pitchFamily="34" charset="0"/>
            </a:endParaRPr>
          </a:p>
          <a:p>
            <a:pPr marL="0" indent="0">
              <a:buNone/>
            </a:pPr>
            <a:endParaRPr lang="en-US" b="1" dirty="0">
              <a:solidFill>
                <a:schemeClr val="accent2">
                  <a:lumMod val="75000"/>
                </a:schemeClr>
              </a:solidFill>
            </a:endParaRPr>
          </a:p>
          <a:p>
            <a:pPr marL="0" indent="0">
              <a:buNone/>
            </a:pPr>
            <a:endParaRPr lang="en-US" b="1" dirty="0">
              <a:solidFill>
                <a:schemeClr val="accent2">
                  <a:lumMod val="75000"/>
                </a:schemeClr>
              </a:solidFill>
            </a:endParaRPr>
          </a:p>
          <a:p>
            <a:pPr marL="0" indent="0">
              <a:buNone/>
            </a:pPr>
            <a:endParaRPr lang="en-US" dirty="0"/>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fld id="{44CB4093-6569-4583-BBAF-934D396EF243}" type="slidenum">
              <a:rPr lang="en-US" smtClean="0"/>
              <a:t>45</a:t>
            </a:fld>
            <a:endParaRPr lang="en-US"/>
          </a:p>
        </p:txBody>
      </p:sp>
    </p:spTree>
    <p:extLst>
      <p:ext uri="{BB962C8B-B14F-4D97-AF65-F5344CB8AC3E}">
        <p14:creationId xmlns:p14="http://schemas.microsoft.com/office/powerpoint/2010/main" val="37485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6D46-AAB9-478F-A51C-5B5351C0E7C5}"/>
              </a:ext>
            </a:extLst>
          </p:cNvPr>
          <p:cNvSpPr>
            <a:spLocks noGrp="1"/>
          </p:cNvSpPr>
          <p:nvPr>
            <p:ph type="title"/>
          </p:nvPr>
        </p:nvSpPr>
        <p:spPr/>
        <p:txBody>
          <a:bodyPr/>
          <a:lstStyle/>
          <a:p>
            <a:r>
              <a:rPr lang="en-US"/>
              <a:t>Exam protocols summary</a:t>
            </a:r>
          </a:p>
        </p:txBody>
      </p:sp>
      <p:sp>
        <p:nvSpPr>
          <p:cNvPr id="3" name="Content Placeholder 2">
            <a:extLst>
              <a:ext uri="{FF2B5EF4-FFF2-40B4-BE49-F238E27FC236}">
                <a16:creationId xmlns:a16="http://schemas.microsoft.com/office/drawing/2014/main" id="{41FBC369-F6FF-4E33-A804-CC5FC0773F55}"/>
              </a:ext>
            </a:extLst>
          </p:cNvPr>
          <p:cNvSpPr>
            <a:spLocks noGrp="1"/>
          </p:cNvSpPr>
          <p:nvPr>
            <p:ph idx="1"/>
          </p:nvPr>
        </p:nvSpPr>
        <p:spPr>
          <a:xfrm>
            <a:off x="838200" y="1825625"/>
            <a:ext cx="10782300" cy="4351338"/>
          </a:xfrm>
        </p:spPr>
        <p:txBody>
          <a:bodyPr/>
          <a:lstStyle/>
          <a:p>
            <a:r>
              <a:rPr lang="en-US" dirty="0"/>
              <a:t>Could be implemented quickly, using existing ExamOne life insurance exam equipment </a:t>
            </a:r>
          </a:p>
          <a:p>
            <a:r>
              <a:rPr lang="en-US" dirty="0"/>
              <a:t>Used the questionnaire used by NHANES for height/weight/waist/blood pressure/blood collection</a:t>
            </a:r>
          </a:p>
          <a:p>
            <a:endParaRPr lang="en-US" dirty="0"/>
          </a:p>
        </p:txBody>
      </p:sp>
    </p:spTree>
    <p:extLst>
      <p:ext uri="{BB962C8B-B14F-4D97-AF65-F5344CB8AC3E}">
        <p14:creationId xmlns:p14="http://schemas.microsoft.com/office/powerpoint/2010/main" val="890546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a:xfrm>
            <a:off x="609600" y="274639"/>
            <a:ext cx="10972800" cy="1143000"/>
          </a:xfrm>
        </p:spPr>
        <p:txBody>
          <a:bodyPr lIns="91440" tIns="45720" rIns="91440" bIns="45720" anchor="b" anchorCtr="0"/>
          <a:lstStyle/>
          <a:p>
            <a:r>
              <a:rPr lang="en-US" sz="4000" dirty="0">
                <a:latin typeface="Calibri"/>
                <a:cs typeface="Calibri"/>
              </a:rPr>
              <a:t>Urine collection</a:t>
            </a:r>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B4093-6569-4583-BBAF-934D396EF243}" type="slidenum">
              <a:rPr kumimoji="0" lang="en-US" sz="1600" b="0" i="0" u="none" strike="noStrike" kern="1200" cap="none" spc="0" normalizeH="0" baseline="0" noProof="0" smtClean="0">
                <a:ln>
                  <a:noFill/>
                </a:ln>
                <a:solidFill>
                  <a:srgbClr val="0F56DC">
                    <a:tint val="75000"/>
                  </a:srgbClr>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a:ln>
                <a:noFill/>
              </a:ln>
              <a:solidFill>
                <a:srgbClr val="0F56DC">
                  <a:tint val="75000"/>
                </a:srgbClr>
              </a:solidFill>
              <a:effectLst/>
              <a:uLnTx/>
              <a:uFillTx/>
              <a:latin typeface="Myriad Web Pro"/>
              <a:ea typeface="+mn-ea"/>
              <a:cs typeface="+mn-cs"/>
            </a:endParaRPr>
          </a:p>
        </p:txBody>
      </p:sp>
      <p:sp>
        <p:nvSpPr>
          <p:cNvPr id="2" name="Content Placeholder 2">
            <a:extLst>
              <a:ext uri="{FF2B5EF4-FFF2-40B4-BE49-F238E27FC236}">
                <a16:creationId xmlns:a16="http://schemas.microsoft.com/office/drawing/2014/main" id="{290109F8-916D-4ADC-8D23-B4558F880110}"/>
              </a:ext>
            </a:extLst>
          </p:cNvPr>
          <p:cNvSpPr>
            <a:spLocks noGrp="1"/>
          </p:cNvSpPr>
          <p:nvPr>
            <p:ph type="body" sz="quarter" idx="10"/>
          </p:nvPr>
        </p:nvSpPr>
        <p:spPr>
          <a:xfrm>
            <a:off x="609600" y="1545167"/>
            <a:ext cx="10972800" cy="1502834"/>
          </a:xfrm>
        </p:spPr>
        <p:txBody>
          <a:bodyPr vert="horz" lIns="91440" tIns="45720" rIns="91440" bIns="45720" rtlCol="0" anchor="t">
            <a:normAutofit/>
          </a:bodyPr>
          <a:lstStyle/>
          <a:p>
            <a:pPr marL="456579" indent="-380365"/>
            <a:r>
              <a:rPr lang="en-US" sz="2800" dirty="0">
                <a:cs typeface="Calibri" panose="020F0502020204030204" pitchFamily="34" charset="0"/>
              </a:rPr>
              <a:t>Same protocol as NHANES</a:t>
            </a:r>
          </a:p>
          <a:p>
            <a:pPr marL="456579" indent="-380365"/>
            <a:r>
              <a:rPr lang="en-US" sz="2800" dirty="0">
                <a:latin typeface="Calibri"/>
                <a:cs typeface="Calibri"/>
              </a:rPr>
              <a:t>Phlebotomists aliquot urine into two 10 mL tubes</a:t>
            </a:r>
          </a:p>
          <a:p>
            <a:pPr marL="456579" indent="-380365"/>
            <a:endParaRPr lang="en-US" dirty="0">
              <a:cs typeface="Calibri" panose="020F0502020204030204" pitchFamily="34" charset="0"/>
            </a:endParaRPr>
          </a:p>
        </p:txBody>
      </p:sp>
    </p:spTree>
    <p:extLst>
      <p:ext uri="{BB962C8B-B14F-4D97-AF65-F5344CB8AC3E}">
        <p14:creationId xmlns:p14="http://schemas.microsoft.com/office/powerpoint/2010/main" val="21504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a:xfrm>
            <a:off x="609600" y="274639"/>
            <a:ext cx="10972800" cy="1143000"/>
          </a:xfrm>
        </p:spPr>
        <p:txBody>
          <a:bodyPr lIns="91440" tIns="45720" rIns="91440" bIns="45720" anchor="b" anchorCtr="0"/>
          <a:lstStyle/>
          <a:p>
            <a:r>
              <a:rPr lang="en-US" sz="4000" dirty="0">
                <a:latin typeface="Calibri"/>
                <a:cs typeface="Calibri"/>
              </a:rPr>
              <a:t>Height protocol</a:t>
            </a:r>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B4093-6569-4583-BBAF-934D396EF243}" type="slidenum">
              <a:rPr kumimoji="0" lang="en-US" sz="1600" b="0" i="0" u="none" strike="noStrike" kern="1200" cap="none" spc="0" normalizeH="0" baseline="0" noProof="0" smtClean="0">
                <a:ln>
                  <a:noFill/>
                </a:ln>
                <a:solidFill>
                  <a:srgbClr val="0F56DC">
                    <a:tint val="75000"/>
                  </a:srgbClr>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a:ln>
                <a:noFill/>
              </a:ln>
              <a:solidFill>
                <a:srgbClr val="0F56DC">
                  <a:tint val="75000"/>
                </a:srgbClr>
              </a:solidFill>
              <a:effectLst/>
              <a:uLnTx/>
              <a:uFillTx/>
              <a:latin typeface="Myriad Web Pro"/>
              <a:ea typeface="+mn-ea"/>
              <a:cs typeface="+mn-cs"/>
            </a:endParaRPr>
          </a:p>
        </p:txBody>
      </p:sp>
      <p:sp>
        <p:nvSpPr>
          <p:cNvPr id="2" name="Content Placeholder 2">
            <a:extLst>
              <a:ext uri="{FF2B5EF4-FFF2-40B4-BE49-F238E27FC236}">
                <a16:creationId xmlns:a16="http://schemas.microsoft.com/office/drawing/2014/main" id="{290109F8-916D-4ADC-8D23-B4558F880110}"/>
              </a:ext>
            </a:extLst>
          </p:cNvPr>
          <p:cNvSpPr>
            <a:spLocks noGrp="1"/>
          </p:cNvSpPr>
          <p:nvPr>
            <p:ph type="body" sz="quarter" idx="10"/>
          </p:nvPr>
        </p:nvSpPr>
        <p:spPr>
          <a:xfrm>
            <a:off x="609600" y="1545166"/>
            <a:ext cx="10972800" cy="1985433"/>
          </a:xfrm>
        </p:spPr>
        <p:txBody>
          <a:bodyPr vert="horz" lIns="91440" tIns="45720" rIns="91440" bIns="45720" rtlCol="0" anchor="t">
            <a:normAutofit lnSpcReduction="10000"/>
          </a:bodyPr>
          <a:lstStyle/>
          <a:p>
            <a:pPr marL="456565" indent="-456565"/>
            <a:r>
              <a:rPr lang="en-US" sz="2800" dirty="0">
                <a:latin typeface="Calibri"/>
                <a:cs typeface="Calibri"/>
              </a:rPr>
              <a:t>Without shoes</a:t>
            </a:r>
          </a:p>
          <a:p>
            <a:pPr marL="456565" indent="-456565"/>
            <a:r>
              <a:rPr lang="en-US" sz="2800" dirty="0">
                <a:latin typeface="Calibri"/>
                <a:cs typeface="Calibri"/>
              </a:rPr>
              <a:t>Bottom of foot to top of head</a:t>
            </a:r>
          </a:p>
          <a:p>
            <a:pPr marL="456565" indent="-456565"/>
            <a:r>
              <a:rPr lang="en-US" sz="2800" dirty="0">
                <a:latin typeface="Calibri"/>
                <a:cs typeface="Calibri"/>
              </a:rPr>
              <a:t>Straight edge and post-it note</a:t>
            </a:r>
          </a:p>
          <a:p>
            <a:pPr marL="456565" indent="-456565"/>
            <a:r>
              <a:rPr lang="en-US" sz="2800" dirty="0">
                <a:latin typeface="Calibri"/>
                <a:cs typeface="Calibri"/>
              </a:rPr>
              <a:t>Rigid tape measure</a:t>
            </a:r>
            <a:endParaRPr lang="en-US" sz="2800" dirty="0">
              <a:cs typeface="Calibri" panose="020F0502020204030204" pitchFamily="34" charset="0"/>
            </a:endParaRPr>
          </a:p>
          <a:p>
            <a:pPr marL="989965" lvl="1" indent="-380365"/>
            <a:endParaRPr lang="en-US" dirty="0">
              <a:cs typeface="Calibri" panose="020F0502020204030204" pitchFamily="34" charset="0"/>
            </a:endParaRPr>
          </a:p>
        </p:txBody>
      </p:sp>
      <p:sp>
        <p:nvSpPr>
          <p:cNvPr id="3" name="Title 5">
            <a:extLst>
              <a:ext uri="{FF2B5EF4-FFF2-40B4-BE49-F238E27FC236}">
                <a16:creationId xmlns:a16="http://schemas.microsoft.com/office/drawing/2014/main" id="{413111FF-AC48-4C7D-9B07-E57FA0BE85FC}"/>
              </a:ext>
            </a:extLst>
          </p:cNvPr>
          <p:cNvSpPr txBox="1">
            <a:spLocks/>
          </p:cNvSpPr>
          <p:nvPr/>
        </p:nvSpPr>
        <p:spPr>
          <a:xfrm>
            <a:off x="609600" y="3229649"/>
            <a:ext cx="10972800" cy="1143000"/>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6858"/>
                </a:solidFill>
                <a:effectLst/>
                <a:uLnTx/>
                <a:uFillTx/>
                <a:latin typeface="Calibri"/>
                <a:ea typeface="+mj-ea"/>
                <a:cs typeface="Calibri"/>
              </a:rPr>
              <a:t>Weight protocol</a:t>
            </a:r>
          </a:p>
        </p:txBody>
      </p:sp>
      <p:sp>
        <p:nvSpPr>
          <p:cNvPr id="4" name="Content Placeholder 2">
            <a:extLst>
              <a:ext uri="{FF2B5EF4-FFF2-40B4-BE49-F238E27FC236}">
                <a16:creationId xmlns:a16="http://schemas.microsoft.com/office/drawing/2014/main" id="{CF988580-A6F2-4371-BEC2-3832903D7A6A}"/>
              </a:ext>
            </a:extLst>
          </p:cNvPr>
          <p:cNvSpPr txBox="1">
            <a:spLocks/>
          </p:cNvSpPr>
          <p:nvPr/>
        </p:nvSpPr>
        <p:spPr bwMode="auto">
          <a:xfrm>
            <a:off x="609600" y="4500177"/>
            <a:ext cx="10972800" cy="154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457189" indent="-457189" algn="l" rtl="0" eaLnBrk="0" fontAlgn="base" hangingPunct="0">
              <a:spcBef>
                <a:spcPct val="20000"/>
              </a:spcBef>
              <a:spcAft>
                <a:spcPct val="0"/>
              </a:spcAft>
              <a:buClr>
                <a:srgbClr val="006A71"/>
              </a:buClr>
              <a:buFont typeface="Wingdings" panose="05000000000000000000" pitchFamily="2" charset="2"/>
              <a:buChar char="§"/>
              <a:defRPr sz="2667" kern="1200" baseline="0">
                <a:solidFill>
                  <a:srgbClr val="000000"/>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6858"/>
              </a:buClr>
              <a:buFont typeface="Arial" panose="020B0604020202020204" pitchFamily="34" charset="0"/>
              <a:buChar char="–"/>
              <a:defRPr sz="2667" kern="1200" baseline="0">
                <a:solidFill>
                  <a:srgbClr val="000000"/>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695E4A"/>
              </a:buClr>
              <a:buFont typeface="Arial" panose="020B0604020202020204" pitchFamily="34" charset="0"/>
              <a:buChar char="•"/>
              <a:defRPr sz="2667" kern="1200" baseline="0">
                <a:solidFill>
                  <a:srgbClr val="000000"/>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Calibri"/>
              </a:rPr>
              <a:t>Fully clothed</a:t>
            </a:r>
          </a:p>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Calibri"/>
              </a:rPr>
              <a:t>Floor (household) scale</a:t>
            </a:r>
          </a:p>
        </p:txBody>
      </p:sp>
    </p:spTree>
    <p:extLst>
      <p:ext uri="{BB962C8B-B14F-4D97-AF65-F5344CB8AC3E}">
        <p14:creationId xmlns:p14="http://schemas.microsoft.com/office/powerpoint/2010/main" val="36153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a:xfrm>
            <a:off x="609600" y="274639"/>
            <a:ext cx="10972800" cy="1143000"/>
          </a:xfrm>
        </p:spPr>
        <p:txBody>
          <a:bodyPr lIns="91440" tIns="45720" rIns="91440" bIns="45720" anchor="b" anchorCtr="0"/>
          <a:lstStyle/>
          <a:p>
            <a:r>
              <a:rPr lang="en-US" sz="4000" dirty="0">
                <a:latin typeface="Calibri"/>
                <a:cs typeface="Calibri"/>
              </a:rPr>
              <a:t>Waist circumference protocol</a:t>
            </a:r>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B4093-6569-4583-BBAF-934D396EF243}" type="slidenum">
              <a:rPr kumimoji="0" lang="en-US" sz="1600" b="0" i="0" u="none" strike="noStrike" kern="1200" cap="none" spc="0" normalizeH="0" baseline="0" noProof="0" smtClean="0">
                <a:ln>
                  <a:noFill/>
                </a:ln>
                <a:solidFill>
                  <a:srgbClr val="0F56DC">
                    <a:tint val="75000"/>
                  </a:srgbClr>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a:ln>
                <a:noFill/>
              </a:ln>
              <a:solidFill>
                <a:srgbClr val="0F56DC">
                  <a:tint val="75000"/>
                </a:srgbClr>
              </a:solidFill>
              <a:effectLst/>
              <a:uLnTx/>
              <a:uFillTx/>
              <a:latin typeface="Myriad Web Pro"/>
              <a:ea typeface="+mn-ea"/>
              <a:cs typeface="+mn-cs"/>
            </a:endParaRPr>
          </a:p>
        </p:txBody>
      </p:sp>
      <p:sp>
        <p:nvSpPr>
          <p:cNvPr id="2" name="Content Placeholder 2">
            <a:extLst>
              <a:ext uri="{FF2B5EF4-FFF2-40B4-BE49-F238E27FC236}">
                <a16:creationId xmlns:a16="http://schemas.microsoft.com/office/drawing/2014/main" id="{290109F8-916D-4ADC-8D23-B4558F880110}"/>
              </a:ext>
            </a:extLst>
          </p:cNvPr>
          <p:cNvSpPr>
            <a:spLocks noGrp="1"/>
          </p:cNvSpPr>
          <p:nvPr>
            <p:ph type="body" sz="quarter" idx="10"/>
          </p:nvPr>
        </p:nvSpPr>
        <p:spPr>
          <a:xfrm>
            <a:off x="609600" y="1545166"/>
            <a:ext cx="10972800" cy="2090663"/>
          </a:xfrm>
        </p:spPr>
        <p:txBody>
          <a:bodyPr vert="horz" lIns="91440" tIns="45720" rIns="91440" bIns="45720" rtlCol="0" anchor="t">
            <a:normAutofit/>
          </a:bodyPr>
          <a:lstStyle/>
          <a:p>
            <a:pPr marL="456565" indent="-456565"/>
            <a:r>
              <a:rPr lang="en-US" sz="2800" dirty="0">
                <a:latin typeface="Calibri"/>
                <a:cs typeface="Calibri"/>
              </a:rPr>
              <a:t>Measured over clothing</a:t>
            </a:r>
          </a:p>
          <a:p>
            <a:pPr marL="456565" indent="-456565"/>
            <a:r>
              <a:rPr lang="en-US" sz="2800" dirty="0">
                <a:latin typeface="Calibri"/>
                <a:cs typeface="Calibri"/>
              </a:rPr>
              <a:t>At the naval</a:t>
            </a:r>
          </a:p>
          <a:p>
            <a:pPr marL="456565" indent="-456565"/>
            <a:r>
              <a:rPr lang="en-US" sz="2800" dirty="0">
                <a:latin typeface="Calibri"/>
                <a:cs typeface="Calibri"/>
              </a:rPr>
              <a:t>Assisted by participant</a:t>
            </a:r>
          </a:p>
          <a:p>
            <a:pPr marL="456565" indent="-456565"/>
            <a:r>
              <a:rPr lang="en-US" sz="2800" dirty="0">
                <a:latin typeface="Calibri"/>
                <a:cs typeface="Calibri"/>
              </a:rPr>
              <a:t>Soft measuring tape</a:t>
            </a:r>
          </a:p>
          <a:p>
            <a:pPr marL="989965" lvl="1" indent="-380365"/>
            <a:endParaRPr lang="en-US" dirty="0">
              <a:cs typeface="Calibri" panose="020F0502020204030204" pitchFamily="34" charset="0"/>
            </a:endParaRPr>
          </a:p>
        </p:txBody>
      </p:sp>
      <p:sp>
        <p:nvSpPr>
          <p:cNvPr id="3" name="Title 5">
            <a:extLst>
              <a:ext uri="{FF2B5EF4-FFF2-40B4-BE49-F238E27FC236}">
                <a16:creationId xmlns:a16="http://schemas.microsoft.com/office/drawing/2014/main" id="{413111FF-AC48-4C7D-9B07-E57FA0BE85FC}"/>
              </a:ext>
            </a:extLst>
          </p:cNvPr>
          <p:cNvSpPr txBox="1">
            <a:spLocks/>
          </p:cNvSpPr>
          <p:nvPr/>
        </p:nvSpPr>
        <p:spPr>
          <a:xfrm>
            <a:off x="609600" y="3819643"/>
            <a:ext cx="10972800" cy="736820"/>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6858"/>
                </a:solidFill>
                <a:effectLst/>
                <a:uLnTx/>
                <a:uFillTx/>
                <a:latin typeface="Calibri"/>
                <a:ea typeface="+mj-ea"/>
                <a:cs typeface="Calibri"/>
              </a:rPr>
              <a:t>Blood pressure protocol</a:t>
            </a:r>
          </a:p>
        </p:txBody>
      </p:sp>
      <p:sp>
        <p:nvSpPr>
          <p:cNvPr id="4" name="Content Placeholder 2">
            <a:extLst>
              <a:ext uri="{FF2B5EF4-FFF2-40B4-BE49-F238E27FC236}">
                <a16:creationId xmlns:a16="http://schemas.microsoft.com/office/drawing/2014/main" id="{CF988580-A6F2-4371-BEC2-3832903D7A6A}"/>
              </a:ext>
            </a:extLst>
          </p:cNvPr>
          <p:cNvSpPr txBox="1">
            <a:spLocks/>
          </p:cNvSpPr>
          <p:nvPr/>
        </p:nvSpPr>
        <p:spPr bwMode="auto">
          <a:xfrm>
            <a:off x="609600" y="4460263"/>
            <a:ext cx="10972800" cy="21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457189" indent="-457189" algn="l" rtl="0" eaLnBrk="0" fontAlgn="base" hangingPunct="0">
              <a:spcBef>
                <a:spcPct val="20000"/>
              </a:spcBef>
              <a:spcAft>
                <a:spcPct val="0"/>
              </a:spcAft>
              <a:buClr>
                <a:srgbClr val="006A71"/>
              </a:buClr>
              <a:buFont typeface="Wingdings" panose="05000000000000000000" pitchFamily="2" charset="2"/>
              <a:buChar char="§"/>
              <a:defRPr sz="2667" kern="1200" baseline="0">
                <a:solidFill>
                  <a:srgbClr val="000000"/>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6858"/>
              </a:buClr>
              <a:buFont typeface="Arial" panose="020B0604020202020204" pitchFamily="34" charset="0"/>
              <a:buChar char="–"/>
              <a:defRPr sz="2667" kern="1200" baseline="0">
                <a:solidFill>
                  <a:srgbClr val="000000"/>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695E4A"/>
              </a:buClr>
              <a:buFont typeface="Arial" panose="020B0604020202020204" pitchFamily="34" charset="0"/>
              <a:buChar char="•"/>
              <a:defRPr sz="2667" kern="1200" baseline="0">
                <a:solidFill>
                  <a:srgbClr val="000000"/>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Calibri"/>
              </a:rPr>
              <a:t>3 manual measurements</a:t>
            </a:r>
          </a:p>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Calibri"/>
              </a:rPr>
              <a:t>5-minute wait period before first measurement</a:t>
            </a:r>
          </a:p>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Calibri"/>
              </a:rPr>
              <a:t>Cuff, sphygmomanometer, and stethoscope</a:t>
            </a:r>
          </a:p>
          <a:p>
            <a:pPr marL="456565" marR="0" lvl="0" indent="-456565" algn="l"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40843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Background </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a:bodyPr>
          <a:lstStyle/>
          <a:p>
            <a:r>
              <a:rPr lang="en-US" sz="3000" dirty="0"/>
              <a:t>Add </a:t>
            </a:r>
            <a:r>
              <a:rPr lang="en-US" sz="3000" dirty="0" err="1"/>
              <a:t>biomeasurement</a:t>
            </a:r>
            <a:r>
              <a:rPr lang="en-US" sz="3000" dirty="0"/>
              <a:t> to NHIS?</a:t>
            </a:r>
          </a:p>
          <a:p>
            <a:r>
              <a:rPr lang="en-US" sz="3000" dirty="0"/>
              <a:t>Gain power: enable annual health estimates for detailed groups using </a:t>
            </a:r>
            <a:r>
              <a:rPr lang="en-US" sz="3000" dirty="0" err="1"/>
              <a:t>biomeasure</a:t>
            </a:r>
            <a:r>
              <a:rPr lang="en-US" sz="3000" dirty="0"/>
              <a:t> data</a:t>
            </a:r>
          </a:p>
          <a:p>
            <a:r>
              <a:rPr lang="en-US" sz="3000" dirty="0" err="1"/>
              <a:t>Biomeasure</a:t>
            </a:r>
            <a:r>
              <a:rPr lang="en-US" sz="3000" dirty="0"/>
              <a:t> data not as high quality as NHANES</a:t>
            </a:r>
          </a:p>
          <a:p>
            <a:r>
              <a:rPr lang="en-US" sz="3000" dirty="0"/>
              <a:t>Enable more timely, detailed, and relevant estimates of health status, progress, and equity </a:t>
            </a:r>
          </a:p>
          <a:p>
            <a:pPr marL="0" indent="0">
              <a:buNone/>
            </a:pPr>
            <a:endParaRPr lang="en-US" sz="3000" dirty="0"/>
          </a:p>
          <a:p>
            <a:pPr marL="76199" indent="0">
              <a:buNone/>
            </a:pPr>
            <a:endParaRPr lang="en-US" sz="3000" dirty="0"/>
          </a:p>
          <a:p>
            <a:pPr marL="457200" lvl="1" indent="0">
              <a:buNone/>
            </a:pPr>
            <a:endParaRPr lang="en-US" dirty="0"/>
          </a:p>
        </p:txBody>
      </p:sp>
    </p:spTree>
    <p:extLst>
      <p:ext uri="{BB962C8B-B14F-4D97-AF65-F5344CB8AC3E}">
        <p14:creationId xmlns:p14="http://schemas.microsoft.com/office/powerpoint/2010/main" val="143167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a:xfrm>
            <a:off x="609600" y="274639"/>
            <a:ext cx="10972800" cy="1143000"/>
          </a:xfrm>
        </p:spPr>
        <p:txBody>
          <a:bodyPr lIns="91440" tIns="45720" rIns="91440" bIns="45720" anchor="b" anchorCtr="0"/>
          <a:lstStyle/>
          <a:p>
            <a:r>
              <a:rPr lang="en-US" sz="4000" dirty="0">
                <a:latin typeface="Calibri"/>
                <a:cs typeface="Calibri"/>
              </a:rPr>
              <a:t>Venous blood collection</a:t>
            </a:r>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B4093-6569-4583-BBAF-934D396EF243}" type="slidenum">
              <a:rPr kumimoji="0" lang="en-US" sz="1600" b="0" i="0" u="none" strike="noStrike" kern="1200" cap="none" spc="0" normalizeH="0" baseline="0" noProof="0" smtClean="0">
                <a:ln>
                  <a:noFill/>
                </a:ln>
                <a:solidFill>
                  <a:srgbClr val="0F56DC">
                    <a:tint val="75000"/>
                  </a:srgbClr>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a:ln>
                <a:noFill/>
              </a:ln>
              <a:solidFill>
                <a:srgbClr val="0F56DC">
                  <a:tint val="75000"/>
                </a:srgbClr>
              </a:solidFill>
              <a:effectLst/>
              <a:uLnTx/>
              <a:uFillTx/>
              <a:latin typeface="Myriad Web Pro"/>
              <a:ea typeface="+mn-ea"/>
              <a:cs typeface="+mn-cs"/>
            </a:endParaRPr>
          </a:p>
        </p:txBody>
      </p:sp>
      <p:sp>
        <p:nvSpPr>
          <p:cNvPr id="2" name="Content Placeholder 2">
            <a:extLst>
              <a:ext uri="{FF2B5EF4-FFF2-40B4-BE49-F238E27FC236}">
                <a16:creationId xmlns:a16="http://schemas.microsoft.com/office/drawing/2014/main" id="{290109F8-916D-4ADC-8D23-B4558F880110}"/>
              </a:ext>
            </a:extLst>
          </p:cNvPr>
          <p:cNvSpPr>
            <a:spLocks noGrp="1"/>
          </p:cNvSpPr>
          <p:nvPr>
            <p:ph type="body" sz="quarter" idx="10"/>
          </p:nvPr>
        </p:nvSpPr>
        <p:spPr>
          <a:xfrm>
            <a:off x="609600" y="1545166"/>
            <a:ext cx="10972800" cy="4763092"/>
          </a:xfrm>
        </p:spPr>
        <p:txBody>
          <a:bodyPr vert="horz" lIns="91440" tIns="45720" rIns="91440" bIns="45720" rtlCol="0" anchor="t">
            <a:normAutofit/>
          </a:bodyPr>
          <a:lstStyle/>
          <a:p>
            <a:pPr marL="456565" indent="-456565"/>
            <a:r>
              <a:rPr lang="en-US" sz="2800" dirty="0">
                <a:latin typeface="Calibri"/>
                <a:cs typeface="Calibri"/>
              </a:rPr>
              <a:t>Same protocol as NHANES, except red top tube before lavender tube</a:t>
            </a:r>
          </a:p>
          <a:p>
            <a:pPr marL="456565" indent="-456565"/>
            <a:r>
              <a:rPr lang="en-US" sz="2800" dirty="0">
                <a:latin typeface="Calibri"/>
                <a:cs typeface="Calibri"/>
              </a:rPr>
              <a:t>Phlebotomist centrifuge the red top/serum separator tube within one hour of collection </a:t>
            </a:r>
          </a:p>
          <a:p>
            <a:pPr marL="989965" lvl="1" indent="-380365"/>
            <a:endParaRPr lang="en-US" dirty="0">
              <a:cs typeface="Calibri" panose="020F0502020204030204" pitchFamily="34" charset="0"/>
            </a:endParaRPr>
          </a:p>
        </p:txBody>
      </p:sp>
    </p:spTree>
    <p:extLst>
      <p:ext uri="{BB962C8B-B14F-4D97-AF65-F5344CB8AC3E}">
        <p14:creationId xmlns:p14="http://schemas.microsoft.com/office/powerpoint/2010/main" val="98506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6D46-AAB9-478F-A51C-5B5351C0E7C5}"/>
              </a:ext>
            </a:extLst>
          </p:cNvPr>
          <p:cNvSpPr>
            <a:spLocks noGrp="1"/>
          </p:cNvSpPr>
          <p:nvPr>
            <p:ph type="title"/>
          </p:nvPr>
        </p:nvSpPr>
        <p:spPr/>
        <p:txBody>
          <a:bodyPr/>
          <a:lstStyle/>
          <a:p>
            <a:r>
              <a:rPr lang="en-US"/>
              <a:t>Shipping protocols summary</a:t>
            </a:r>
          </a:p>
        </p:txBody>
      </p:sp>
      <p:sp>
        <p:nvSpPr>
          <p:cNvPr id="3" name="Content Placeholder 2">
            <a:extLst>
              <a:ext uri="{FF2B5EF4-FFF2-40B4-BE49-F238E27FC236}">
                <a16:creationId xmlns:a16="http://schemas.microsoft.com/office/drawing/2014/main" id="{41FBC369-F6FF-4E33-A804-CC5FC0773F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6143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D7150-0214-49DF-8342-C91EE98EB006}"/>
              </a:ext>
            </a:extLst>
          </p:cNvPr>
          <p:cNvSpPr>
            <a:spLocks noGrp="1"/>
          </p:cNvSpPr>
          <p:nvPr>
            <p:ph type="title"/>
          </p:nvPr>
        </p:nvSpPr>
        <p:spPr>
          <a:xfrm>
            <a:off x="609600" y="274639"/>
            <a:ext cx="10972800" cy="1143000"/>
          </a:xfrm>
        </p:spPr>
        <p:txBody>
          <a:bodyPr lIns="91440" tIns="45720" rIns="91440" bIns="45720" anchor="b" anchorCtr="0"/>
          <a:lstStyle/>
          <a:p>
            <a:r>
              <a:rPr lang="en-US" sz="4000" dirty="0">
                <a:latin typeface="Calibri"/>
                <a:cs typeface="Calibri"/>
              </a:rPr>
              <a:t>Blood and urine shipping protocol</a:t>
            </a:r>
          </a:p>
        </p:txBody>
      </p:sp>
      <p:sp>
        <p:nvSpPr>
          <p:cNvPr id="5" name="Slide Number Placeholder 4">
            <a:extLst>
              <a:ext uri="{FF2B5EF4-FFF2-40B4-BE49-F238E27FC236}">
                <a16:creationId xmlns:a16="http://schemas.microsoft.com/office/drawing/2014/main" id="{6730EA09-3EBE-46B8-A361-1BE617CF9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B4093-6569-4583-BBAF-934D396EF243}" type="slidenum">
              <a:rPr kumimoji="0" lang="en-US" sz="1600" b="0" i="0" u="none" strike="noStrike" kern="1200" cap="none" spc="0" normalizeH="0" baseline="0" noProof="0" smtClean="0">
                <a:ln>
                  <a:noFill/>
                </a:ln>
                <a:solidFill>
                  <a:srgbClr val="0F56DC">
                    <a:tint val="75000"/>
                  </a:srgbClr>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srgbClr val="0F56DC">
                  <a:tint val="75000"/>
                </a:srgbClr>
              </a:solidFill>
              <a:effectLst/>
              <a:uLnTx/>
              <a:uFillTx/>
              <a:latin typeface="Myriad Web Pro"/>
              <a:ea typeface="+mn-ea"/>
              <a:cs typeface="+mn-cs"/>
            </a:endParaRPr>
          </a:p>
        </p:txBody>
      </p:sp>
      <p:sp>
        <p:nvSpPr>
          <p:cNvPr id="2" name="Content Placeholder 2">
            <a:extLst>
              <a:ext uri="{FF2B5EF4-FFF2-40B4-BE49-F238E27FC236}">
                <a16:creationId xmlns:a16="http://schemas.microsoft.com/office/drawing/2014/main" id="{290109F8-916D-4ADC-8D23-B4558F880110}"/>
              </a:ext>
            </a:extLst>
          </p:cNvPr>
          <p:cNvSpPr>
            <a:spLocks noGrp="1"/>
          </p:cNvSpPr>
          <p:nvPr>
            <p:ph type="body" sz="quarter" idx="10"/>
          </p:nvPr>
        </p:nvSpPr>
        <p:spPr>
          <a:xfrm>
            <a:off x="609600" y="1545166"/>
            <a:ext cx="10972800" cy="4763092"/>
          </a:xfrm>
        </p:spPr>
        <p:txBody>
          <a:bodyPr vert="horz" lIns="91440" tIns="45720" rIns="91440" bIns="45720" rtlCol="0" anchor="t">
            <a:normAutofit/>
          </a:bodyPr>
          <a:lstStyle/>
          <a:p>
            <a:pPr marL="456565" indent="-456565"/>
            <a:r>
              <a:rPr lang="en-US" sz="2800" dirty="0">
                <a:latin typeface="Calibri"/>
                <a:cs typeface="Calibri"/>
              </a:rPr>
              <a:t>Shipped on cold packs the day of the home visit</a:t>
            </a:r>
          </a:p>
          <a:p>
            <a:pPr marL="456565" indent="-456565"/>
            <a:r>
              <a:rPr lang="en-US" sz="2800" dirty="0">
                <a:latin typeface="Calibri"/>
                <a:cs typeface="Calibri"/>
              </a:rPr>
              <a:t>Shipped to central Quest lab</a:t>
            </a:r>
          </a:p>
          <a:p>
            <a:pPr marL="456565" indent="-456565"/>
            <a:r>
              <a:rPr lang="en-US" sz="2800" dirty="0">
                <a:latin typeface="Calibri"/>
                <a:cs typeface="Calibri"/>
              </a:rPr>
              <a:t>Quest’s central lab ships one urine vial to a different Quest lab for free hemoglobin test</a:t>
            </a:r>
          </a:p>
          <a:p>
            <a:pPr marL="456565" indent="-456565"/>
            <a:r>
              <a:rPr lang="en-US" sz="2800" dirty="0">
                <a:latin typeface="Calibri"/>
                <a:cs typeface="Calibri"/>
              </a:rPr>
              <a:t>Labeled with unique specimen code, no PII</a:t>
            </a:r>
          </a:p>
          <a:p>
            <a:pPr marL="456565" indent="-456565"/>
            <a:endParaRPr lang="en-US" sz="2800" dirty="0">
              <a:latin typeface="Calibri"/>
              <a:cs typeface="Calibri"/>
            </a:endParaRPr>
          </a:p>
          <a:p>
            <a:pPr marL="989965" lvl="1" indent="-380365"/>
            <a:endParaRPr lang="en-US" dirty="0">
              <a:cs typeface="Calibri" panose="020F0502020204030204" pitchFamily="34" charset="0"/>
            </a:endParaRPr>
          </a:p>
        </p:txBody>
      </p:sp>
    </p:spTree>
    <p:extLst>
      <p:ext uri="{BB962C8B-B14F-4D97-AF65-F5344CB8AC3E}">
        <p14:creationId xmlns:p14="http://schemas.microsoft.com/office/powerpoint/2010/main" val="15763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a:xfrm>
            <a:off x="609600" y="149253"/>
            <a:ext cx="10972800" cy="772224"/>
          </a:xfrm>
        </p:spPr>
        <p:txBody>
          <a:bodyPr lIns="91440" tIns="45720" rIns="91440" bIns="45720" anchor="b" anchorCtr="0"/>
          <a:lstStyle/>
          <a:p>
            <a:r>
              <a:rPr lang="en-US" sz="4000" dirty="0">
                <a:latin typeface="Calibri"/>
                <a:cs typeface="Calibri"/>
              </a:rPr>
              <a:t>Pilot Study Contractors</a:t>
            </a:r>
          </a:p>
        </p:txBody>
      </p:sp>
      <p:sp>
        <p:nvSpPr>
          <p:cNvPr id="10" name="TextBox 9">
            <a:extLst>
              <a:ext uri="{FF2B5EF4-FFF2-40B4-BE49-F238E27FC236}">
                <a16:creationId xmlns:a16="http://schemas.microsoft.com/office/drawing/2014/main" id="{BA35A823-5E4F-4837-AEDB-FA3613C36D9E}"/>
              </a:ext>
            </a:extLst>
          </p:cNvPr>
          <p:cNvSpPr txBox="1"/>
          <p:nvPr/>
        </p:nvSpPr>
        <p:spPr>
          <a:xfrm>
            <a:off x="4212478" y="1389242"/>
            <a:ext cx="7619638" cy="2308324"/>
          </a:xfrm>
          <a:prstGeom prst="rect">
            <a:avLst/>
          </a:prstGeom>
          <a:noFill/>
          <a:ln>
            <a:solidFill>
              <a:srgbClr val="3D372B"/>
            </a:solidFill>
          </a:ln>
        </p:spPr>
        <p:txBody>
          <a:bodyPr wrap="square">
            <a:spAutoFit/>
          </a:bodyPr>
          <a:lstStyle/>
          <a:p>
            <a:r>
              <a:rPr lang="en-US" sz="2400" b="1" dirty="0">
                <a:solidFill>
                  <a:srgbClr val="000000"/>
                </a:solidFill>
              </a:rPr>
              <a:t>Westat </a:t>
            </a:r>
          </a:p>
          <a:p>
            <a:r>
              <a:rPr lang="en-US" sz="2400" dirty="0">
                <a:solidFill>
                  <a:srgbClr val="000000"/>
                </a:solidFill>
              </a:rPr>
              <a:t>&lt;--------------------------Study Management------------------------&gt;                                                               </a:t>
            </a:r>
          </a:p>
          <a:p>
            <a:r>
              <a:rPr lang="en-US" sz="2400" dirty="0">
                <a:solidFill>
                  <a:srgbClr val="000000"/>
                </a:solidFill>
              </a:rPr>
              <a:t>	</a:t>
            </a:r>
          </a:p>
          <a:p>
            <a:endParaRPr lang="en-US" sz="2400" dirty="0">
              <a:solidFill>
                <a:srgbClr val="000000"/>
              </a:solidFill>
            </a:endParaRPr>
          </a:p>
          <a:p>
            <a:r>
              <a:rPr lang="en-US" sz="2400" dirty="0">
                <a:solidFill>
                  <a:srgbClr val="000000"/>
                </a:solidFill>
              </a:rPr>
              <a:t>				</a:t>
            </a:r>
          </a:p>
          <a:p>
            <a:r>
              <a:rPr lang="en-US" sz="2400" dirty="0">
                <a:solidFill>
                  <a:srgbClr val="000000"/>
                </a:solidFill>
              </a:rPr>
              <a:t>			</a:t>
            </a:r>
          </a:p>
        </p:txBody>
      </p:sp>
      <p:sp>
        <p:nvSpPr>
          <p:cNvPr id="12" name="TextBox 11">
            <a:extLst>
              <a:ext uri="{FF2B5EF4-FFF2-40B4-BE49-F238E27FC236}">
                <a16:creationId xmlns:a16="http://schemas.microsoft.com/office/drawing/2014/main" id="{B8B0C7AD-6304-42D2-A981-59E181193748}"/>
              </a:ext>
            </a:extLst>
          </p:cNvPr>
          <p:cNvSpPr txBox="1"/>
          <p:nvPr/>
        </p:nvSpPr>
        <p:spPr>
          <a:xfrm>
            <a:off x="229831" y="1389242"/>
            <a:ext cx="3220379" cy="1569660"/>
          </a:xfrm>
          <a:prstGeom prst="rect">
            <a:avLst/>
          </a:prstGeom>
          <a:noFill/>
          <a:ln>
            <a:solidFill>
              <a:srgbClr val="006858"/>
            </a:solidFill>
          </a:ln>
        </p:spPr>
        <p:txBody>
          <a:bodyPr wrap="square">
            <a:spAutoFit/>
          </a:bodyPr>
          <a:lstStyle/>
          <a:p>
            <a:r>
              <a:rPr lang="en-US" sz="2400" b="1" dirty="0">
                <a:solidFill>
                  <a:srgbClr val="000000"/>
                </a:solidFill>
              </a:rPr>
              <a:t>U.S. Census Bureau </a:t>
            </a:r>
          </a:p>
          <a:p>
            <a:r>
              <a:rPr lang="en-US" sz="2400" b="1" dirty="0">
                <a:solidFill>
                  <a:srgbClr val="000000"/>
                </a:solidFill>
              </a:rPr>
              <a:t>Field Representatives (FRs) </a:t>
            </a:r>
          </a:p>
          <a:p>
            <a:r>
              <a:rPr lang="en-US" sz="2400" dirty="0">
                <a:solidFill>
                  <a:srgbClr val="000000"/>
                </a:solidFill>
              </a:rPr>
              <a:t>Study Introduction</a:t>
            </a:r>
          </a:p>
        </p:txBody>
      </p:sp>
      <p:sp>
        <p:nvSpPr>
          <p:cNvPr id="19" name="Arrow: Down 18">
            <a:extLst>
              <a:ext uri="{FF2B5EF4-FFF2-40B4-BE49-F238E27FC236}">
                <a16:creationId xmlns:a16="http://schemas.microsoft.com/office/drawing/2014/main" id="{688D86F0-1B78-49D0-8218-B67A22DB862D}"/>
              </a:ext>
            </a:extLst>
          </p:cNvPr>
          <p:cNvSpPr/>
          <p:nvPr/>
        </p:nvSpPr>
        <p:spPr>
          <a:xfrm rot="16200000">
            <a:off x="3666279" y="1991621"/>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060EFEC-EAD3-4B5B-9BB2-FD1030BB6F57}"/>
              </a:ext>
            </a:extLst>
          </p:cNvPr>
          <p:cNvPicPr>
            <a:picLocks noChangeAspect="1"/>
          </p:cNvPicPr>
          <p:nvPr/>
        </p:nvPicPr>
        <p:blipFill>
          <a:blip r:embed="rId3"/>
          <a:stretch>
            <a:fillRect/>
          </a:stretch>
        </p:blipFill>
        <p:spPr>
          <a:xfrm rot="13409369" flipV="1">
            <a:off x="10914826" y="2582006"/>
            <a:ext cx="592982" cy="753791"/>
          </a:xfrm>
          <a:prstGeom prst="rect">
            <a:avLst/>
          </a:prstGeom>
        </p:spPr>
      </p:pic>
      <p:sp>
        <p:nvSpPr>
          <p:cNvPr id="22" name="TextBox 21">
            <a:extLst>
              <a:ext uri="{FF2B5EF4-FFF2-40B4-BE49-F238E27FC236}">
                <a16:creationId xmlns:a16="http://schemas.microsoft.com/office/drawing/2014/main" id="{C8DD83E1-1CB4-41C1-87FA-CF4FE86A952B}"/>
              </a:ext>
            </a:extLst>
          </p:cNvPr>
          <p:cNvSpPr txBox="1"/>
          <p:nvPr/>
        </p:nvSpPr>
        <p:spPr>
          <a:xfrm rot="1472553">
            <a:off x="10690616" y="2797986"/>
            <a:ext cx="1041400" cy="338554"/>
          </a:xfrm>
          <a:prstGeom prst="rect">
            <a:avLst/>
          </a:prstGeom>
          <a:noFill/>
        </p:spPr>
        <p:txBody>
          <a:bodyPr wrap="square">
            <a:spAutoFit/>
          </a:bodyPr>
          <a:lstStyle/>
          <a:p>
            <a:pPr algn="ctr"/>
            <a:r>
              <a:rPr lang="en-US" sz="1600" i="1" dirty="0">
                <a:solidFill>
                  <a:srgbClr val="000000"/>
                </a:solidFill>
                <a:latin typeface="Calibri" panose="020F0502020204030204" pitchFamily="34" charset="0"/>
              </a:rPr>
              <a:t>Results</a:t>
            </a:r>
            <a:endParaRPr lang="en-US" sz="1600" dirty="0"/>
          </a:p>
        </p:txBody>
      </p:sp>
      <p:pic>
        <p:nvPicPr>
          <p:cNvPr id="6" name="Graphic 5" descr="Call center with solid fill">
            <a:extLst>
              <a:ext uri="{FF2B5EF4-FFF2-40B4-BE49-F238E27FC236}">
                <a16:creationId xmlns:a16="http://schemas.microsoft.com/office/drawing/2014/main" id="{6F48305F-A099-4BC0-AB93-003C267E92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9876" y="2059854"/>
            <a:ext cx="914400" cy="914400"/>
          </a:xfrm>
          <a:prstGeom prst="rect">
            <a:avLst/>
          </a:prstGeom>
        </p:spPr>
      </p:pic>
      <p:sp>
        <p:nvSpPr>
          <p:cNvPr id="24" name="TextBox 23">
            <a:extLst>
              <a:ext uri="{FF2B5EF4-FFF2-40B4-BE49-F238E27FC236}">
                <a16:creationId xmlns:a16="http://schemas.microsoft.com/office/drawing/2014/main" id="{D5CD6087-5636-43DC-9D47-645B786F936E}"/>
              </a:ext>
            </a:extLst>
          </p:cNvPr>
          <p:cNvSpPr txBox="1"/>
          <p:nvPr/>
        </p:nvSpPr>
        <p:spPr>
          <a:xfrm>
            <a:off x="4472957" y="2228671"/>
            <a:ext cx="4105028" cy="1200329"/>
          </a:xfrm>
          <a:prstGeom prst="rect">
            <a:avLst/>
          </a:prstGeom>
          <a:noFill/>
          <a:ln>
            <a:solidFill>
              <a:srgbClr val="006858"/>
            </a:solidFill>
          </a:ln>
        </p:spPr>
        <p:txBody>
          <a:bodyPr wrap="square" rtlCol="0">
            <a:spAutoFit/>
          </a:bodyPr>
          <a:lstStyle/>
          <a:p>
            <a:r>
              <a:rPr lang="en-US" sz="2400" dirty="0">
                <a:solidFill>
                  <a:srgbClr val="000000"/>
                </a:solidFill>
              </a:rPr>
              <a:t>Refusal conversion</a:t>
            </a:r>
          </a:p>
          <a:p>
            <a:r>
              <a:rPr lang="en-US" sz="2400" dirty="0">
                <a:solidFill>
                  <a:srgbClr val="000000"/>
                </a:solidFill>
              </a:rPr>
              <a:t>Non-contact follow-up </a:t>
            </a:r>
          </a:p>
          <a:p>
            <a:endParaRPr lang="en-US" sz="2400" dirty="0">
              <a:solidFill>
                <a:srgbClr val="000000"/>
              </a:solidFill>
            </a:endParaRPr>
          </a:p>
        </p:txBody>
      </p:sp>
      <p:sp>
        <p:nvSpPr>
          <p:cNvPr id="29" name="TextBox 28">
            <a:extLst>
              <a:ext uri="{FF2B5EF4-FFF2-40B4-BE49-F238E27FC236}">
                <a16:creationId xmlns:a16="http://schemas.microsoft.com/office/drawing/2014/main" id="{FA399FBD-F046-48BD-BBC8-F87E69A4E415}"/>
              </a:ext>
            </a:extLst>
          </p:cNvPr>
          <p:cNvSpPr txBox="1"/>
          <p:nvPr/>
        </p:nvSpPr>
        <p:spPr>
          <a:xfrm>
            <a:off x="9340253" y="2358737"/>
            <a:ext cx="2338202" cy="1200329"/>
          </a:xfrm>
          <a:prstGeom prst="rect">
            <a:avLst/>
          </a:prstGeom>
          <a:noFill/>
          <a:ln>
            <a:solidFill>
              <a:srgbClr val="006858"/>
            </a:solidFill>
          </a:ln>
        </p:spPr>
        <p:txBody>
          <a:bodyPr wrap="square" rtlCol="0">
            <a:spAutoFit/>
          </a:bodyPr>
          <a:lstStyle/>
          <a:p>
            <a:r>
              <a:rPr lang="en-US" sz="2400" dirty="0">
                <a:solidFill>
                  <a:srgbClr val="000000"/>
                </a:solidFill>
              </a:rPr>
              <a:t>Results </a:t>
            </a:r>
          </a:p>
          <a:p>
            <a:r>
              <a:rPr lang="en-US" sz="2400" dirty="0">
                <a:solidFill>
                  <a:srgbClr val="000000"/>
                </a:solidFill>
              </a:rPr>
              <a:t>reporting</a:t>
            </a:r>
          </a:p>
          <a:p>
            <a:endParaRPr lang="en-US" sz="2400" dirty="0">
              <a:solidFill>
                <a:srgbClr val="000000"/>
              </a:solidFill>
            </a:endParaRPr>
          </a:p>
        </p:txBody>
      </p:sp>
      <p:pic>
        <p:nvPicPr>
          <p:cNvPr id="45" name="Graphic 44" descr="Call center with solid fill">
            <a:extLst>
              <a:ext uri="{FF2B5EF4-FFF2-40B4-BE49-F238E27FC236}">
                <a16:creationId xmlns:a16="http://schemas.microsoft.com/office/drawing/2014/main" id="{C534EE07-50F9-4E50-9AE3-655EC84A5E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9826" y="2686600"/>
            <a:ext cx="650929" cy="650929"/>
          </a:xfrm>
          <a:prstGeom prst="rect">
            <a:avLst/>
          </a:prstGeom>
        </p:spPr>
      </p:pic>
      <p:pic>
        <p:nvPicPr>
          <p:cNvPr id="46" name="Picture 45">
            <a:extLst>
              <a:ext uri="{FF2B5EF4-FFF2-40B4-BE49-F238E27FC236}">
                <a16:creationId xmlns:a16="http://schemas.microsoft.com/office/drawing/2014/main" id="{E6A101B0-ABB3-4922-B7C9-F56701AF970E}"/>
              </a:ext>
            </a:extLst>
          </p:cNvPr>
          <p:cNvPicPr>
            <a:picLocks noChangeAspect="1"/>
          </p:cNvPicPr>
          <p:nvPr/>
        </p:nvPicPr>
        <p:blipFill>
          <a:blip r:embed="rId6"/>
          <a:stretch>
            <a:fillRect/>
          </a:stretch>
        </p:blipFill>
        <p:spPr>
          <a:xfrm>
            <a:off x="7831645" y="2310658"/>
            <a:ext cx="599285" cy="465491"/>
          </a:xfrm>
          <a:prstGeom prst="rect">
            <a:avLst/>
          </a:prstGeom>
        </p:spPr>
      </p:pic>
    </p:spTree>
    <p:extLst>
      <p:ext uri="{BB962C8B-B14F-4D97-AF65-F5344CB8AC3E}">
        <p14:creationId xmlns:p14="http://schemas.microsoft.com/office/powerpoint/2010/main" val="268922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02C6A27-B75B-47A5-B588-C9880030B3C3}"/>
              </a:ext>
            </a:extLst>
          </p:cNvPr>
          <p:cNvSpPr txBox="1"/>
          <p:nvPr/>
        </p:nvSpPr>
        <p:spPr>
          <a:xfrm>
            <a:off x="229831" y="4515019"/>
            <a:ext cx="5994699" cy="1569660"/>
          </a:xfrm>
          <a:prstGeom prst="rect">
            <a:avLst/>
          </a:prstGeom>
          <a:noFill/>
          <a:ln>
            <a:solidFill>
              <a:srgbClr val="006858"/>
            </a:solidFill>
          </a:ln>
        </p:spPr>
        <p:txBody>
          <a:bodyPr wrap="square" rtlCol="0">
            <a:spAutoFit/>
          </a:bodyPr>
          <a:lstStyle/>
          <a:p>
            <a:r>
              <a:rPr lang="en-US" sz="2400" b="1" dirty="0">
                <a:solidFill>
                  <a:srgbClr val="000000"/>
                </a:solidFill>
              </a:rPr>
              <a:t>ExamOne</a:t>
            </a:r>
          </a:p>
          <a:p>
            <a:endParaRPr lang="en-US" sz="2400" b="1" dirty="0">
              <a:solidFill>
                <a:srgbClr val="000000"/>
              </a:solidFill>
            </a:endParaRPr>
          </a:p>
          <a:p>
            <a:endParaRPr lang="en-US" sz="2400" b="1" dirty="0">
              <a:solidFill>
                <a:srgbClr val="000000"/>
              </a:solidFill>
            </a:endParaRPr>
          </a:p>
          <a:p>
            <a:endParaRPr lang="en-US" sz="2400" dirty="0">
              <a:solidFill>
                <a:srgbClr val="000000"/>
              </a:solidFill>
            </a:endParaRPr>
          </a:p>
        </p:txBody>
      </p:sp>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a:xfrm>
            <a:off x="609600" y="149253"/>
            <a:ext cx="10972800" cy="772224"/>
          </a:xfrm>
        </p:spPr>
        <p:txBody>
          <a:bodyPr lIns="91440" tIns="45720" rIns="91440" bIns="45720" anchor="b" anchorCtr="0"/>
          <a:lstStyle/>
          <a:p>
            <a:r>
              <a:rPr lang="en-US" sz="4000" dirty="0">
                <a:latin typeface="Calibri"/>
                <a:cs typeface="Calibri"/>
              </a:rPr>
              <a:t>Pilot Study Contractors</a:t>
            </a:r>
          </a:p>
        </p:txBody>
      </p:sp>
      <p:sp>
        <p:nvSpPr>
          <p:cNvPr id="10" name="TextBox 9">
            <a:extLst>
              <a:ext uri="{FF2B5EF4-FFF2-40B4-BE49-F238E27FC236}">
                <a16:creationId xmlns:a16="http://schemas.microsoft.com/office/drawing/2014/main" id="{BA35A823-5E4F-4837-AEDB-FA3613C36D9E}"/>
              </a:ext>
            </a:extLst>
          </p:cNvPr>
          <p:cNvSpPr txBox="1"/>
          <p:nvPr/>
        </p:nvSpPr>
        <p:spPr>
          <a:xfrm>
            <a:off x="4212478" y="1389242"/>
            <a:ext cx="7619638" cy="2308324"/>
          </a:xfrm>
          <a:prstGeom prst="rect">
            <a:avLst/>
          </a:prstGeom>
          <a:noFill/>
          <a:ln>
            <a:solidFill>
              <a:srgbClr val="3D372B"/>
            </a:solidFill>
          </a:ln>
        </p:spPr>
        <p:txBody>
          <a:bodyPr wrap="square">
            <a:spAutoFit/>
          </a:bodyPr>
          <a:lstStyle/>
          <a:p>
            <a:r>
              <a:rPr lang="en-US" sz="2400" b="1" dirty="0">
                <a:solidFill>
                  <a:srgbClr val="000000"/>
                </a:solidFill>
              </a:rPr>
              <a:t>Westat </a:t>
            </a:r>
          </a:p>
          <a:p>
            <a:r>
              <a:rPr lang="en-US" sz="2400" dirty="0">
                <a:solidFill>
                  <a:srgbClr val="000000"/>
                </a:solidFill>
              </a:rPr>
              <a:t>&lt;--------------------------Study Management------------------------&gt;                                                               </a:t>
            </a:r>
          </a:p>
          <a:p>
            <a:r>
              <a:rPr lang="en-US" sz="2400" dirty="0">
                <a:solidFill>
                  <a:srgbClr val="000000"/>
                </a:solidFill>
              </a:rPr>
              <a:t>	</a:t>
            </a:r>
          </a:p>
          <a:p>
            <a:endParaRPr lang="en-US" sz="2400" dirty="0">
              <a:solidFill>
                <a:srgbClr val="000000"/>
              </a:solidFill>
            </a:endParaRPr>
          </a:p>
          <a:p>
            <a:r>
              <a:rPr lang="en-US" sz="2400" dirty="0">
                <a:solidFill>
                  <a:srgbClr val="000000"/>
                </a:solidFill>
              </a:rPr>
              <a:t>				</a:t>
            </a:r>
          </a:p>
          <a:p>
            <a:r>
              <a:rPr lang="en-US" sz="2400" dirty="0">
                <a:solidFill>
                  <a:srgbClr val="000000"/>
                </a:solidFill>
              </a:rPr>
              <a:t>			</a:t>
            </a:r>
          </a:p>
        </p:txBody>
      </p:sp>
      <p:sp>
        <p:nvSpPr>
          <p:cNvPr id="12" name="TextBox 11">
            <a:extLst>
              <a:ext uri="{FF2B5EF4-FFF2-40B4-BE49-F238E27FC236}">
                <a16:creationId xmlns:a16="http://schemas.microsoft.com/office/drawing/2014/main" id="{B8B0C7AD-6304-42D2-A981-59E181193748}"/>
              </a:ext>
            </a:extLst>
          </p:cNvPr>
          <p:cNvSpPr txBox="1"/>
          <p:nvPr/>
        </p:nvSpPr>
        <p:spPr>
          <a:xfrm>
            <a:off x="229831" y="1389242"/>
            <a:ext cx="3220379" cy="1569660"/>
          </a:xfrm>
          <a:prstGeom prst="rect">
            <a:avLst/>
          </a:prstGeom>
          <a:noFill/>
          <a:ln>
            <a:solidFill>
              <a:srgbClr val="006858"/>
            </a:solidFill>
          </a:ln>
        </p:spPr>
        <p:txBody>
          <a:bodyPr wrap="square">
            <a:spAutoFit/>
          </a:bodyPr>
          <a:lstStyle/>
          <a:p>
            <a:r>
              <a:rPr lang="en-US" sz="2400" b="1" dirty="0">
                <a:solidFill>
                  <a:srgbClr val="000000"/>
                </a:solidFill>
              </a:rPr>
              <a:t>U.S. Census Bureau </a:t>
            </a:r>
          </a:p>
          <a:p>
            <a:r>
              <a:rPr lang="en-US" sz="2400" b="1" dirty="0">
                <a:solidFill>
                  <a:srgbClr val="000000"/>
                </a:solidFill>
              </a:rPr>
              <a:t>Field Representatives (FRs) </a:t>
            </a:r>
          </a:p>
          <a:p>
            <a:r>
              <a:rPr lang="en-US" sz="2400" dirty="0">
                <a:solidFill>
                  <a:srgbClr val="000000"/>
                </a:solidFill>
              </a:rPr>
              <a:t>Study Introduction</a:t>
            </a:r>
          </a:p>
        </p:txBody>
      </p:sp>
      <p:grpSp>
        <p:nvGrpSpPr>
          <p:cNvPr id="21" name="Group 20">
            <a:extLst>
              <a:ext uri="{FF2B5EF4-FFF2-40B4-BE49-F238E27FC236}">
                <a16:creationId xmlns:a16="http://schemas.microsoft.com/office/drawing/2014/main" id="{DBF7B352-61BD-41BE-84C4-653A83A3E152}"/>
              </a:ext>
            </a:extLst>
          </p:cNvPr>
          <p:cNvGrpSpPr/>
          <p:nvPr/>
        </p:nvGrpSpPr>
        <p:grpSpPr>
          <a:xfrm>
            <a:off x="398635" y="5082917"/>
            <a:ext cx="2322532" cy="914400"/>
            <a:chOff x="3972819" y="4245616"/>
            <a:chExt cx="2322532" cy="914400"/>
          </a:xfrm>
        </p:grpSpPr>
        <p:sp>
          <p:nvSpPr>
            <p:cNvPr id="40" name="TextBox 39">
              <a:extLst>
                <a:ext uri="{FF2B5EF4-FFF2-40B4-BE49-F238E27FC236}">
                  <a16:creationId xmlns:a16="http://schemas.microsoft.com/office/drawing/2014/main" id="{2DAE3E9B-5F91-4E0D-9DF2-D1B95AF14416}"/>
                </a:ext>
              </a:extLst>
            </p:cNvPr>
            <p:cNvSpPr txBox="1"/>
            <p:nvPr/>
          </p:nvSpPr>
          <p:spPr>
            <a:xfrm>
              <a:off x="3972819" y="4299307"/>
              <a:ext cx="2322532" cy="830997"/>
            </a:xfrm>
            <a:prstGeom prst="rect">
              <a:avLst/>
            </a:prstGeom>
            <a:noFill/>
            <a:ln>
              <a:solidFill>
                <a:srgbClr val="006858"/>
              </a:solidFill>
            </a:ln>
          </p:spPr>
          <p:txBody>
            <a:bodyPr wrap="square" rtlCol="0">
              <a:spAutoFit/>
            </a:bodyPr>
            <a:lstStyle/>
            <a:p>
              <a:r>
                <a:rPr lang="en-US" sz="2400" dirty="0">
                  <a:solidFill>
                    <a:srgbClr val="000000"/>
                  </a:solidFill>
                </a:rPr>
                <a:t>Scheduling </a:t>
              </a:r>
            </a:p>
            <a:p>
              <a:r>
                <a:rPr lang="en-US" sz="2400" dirty="0">
                  <a:solidFill>
                    <a:srgbClr val="000000"/>
                  </a:solidFill>
                </a:rPr>
                <a:t>exams                        </a:t>
              </a:r>
            </a:p>
          </p:txBody>
        </p:sp>
        <p:pic>
          <p:nvPicPr>
            <p:cNvPr id="17" name="Graphic 16" descr="Daily calendar with solid fill">
              <a:extLst>
                <a:ext uri="{FF2B5EF4-FFF2-40B4-BE49-F238E27FC236}">
                  <a16:creationId xmlns:a16="http://schemas.microsoft.com/office/drawing/2014/main" id="{205F943C-46D1-4321-A118-D9AACCD591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0846" y="4245616"/>
              <a:ext cx="914400" cy="914400"/>
            </a:xfrm>
            <a:prstGeom prst="rect">
              <a:avLst/>
            </a:prstGeom>
          </p:spPr>
        </p:pic>
      </p:grpSp>
      <p:sp>
        <p:nvSpPr>
          <p:cNvPr id="19" name="Arrow: Down 18">
            <a:extLst>
              <a:ext uri="{FF2B5EF4-FFF2-40B4-BE49-F238E27FC236}">
                <a16:creationId xmlns:a16="http://schemas.microsoft.com/office/drawing/2014/main" id="{688D86F0-1B78-49D0-8218-B67A22DB862D}"/>
              </a:ext>
            </a:extLst>
          </p:cNvPr>
          <p:cNvSpPr/>
          <p:nvPr/>
        </p:nvSpPr>
        <p:spPr>
          <a:xfrm rot="16200000">
            <a:off x="3666279" y="1991621"/>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060EFEC-EAD3-4B5B-9BB2-FD1030BB6F57}"/>
              </a:ext>
            </a:extLst>
          </p:cNvPr>
          <p:cNvPicPr>
            <a:picLocks noChangeAspect="1"/>
          </p:cNvPicPr>
          <p:nvPr/>
        </p:nvPicPr>
        <p:blipFill>
          <a:blip r:embed="rId5"/>
          <a:stretch>
            <a:fillRect/>
          </a:stretch>
        </p:blipFill>
        <p:spPr>
          <a:xfrm rot="13409369" flipV="1">
            <a:off x="10914826" y="2582006"/>
            <a:ext cx="592982" cy="753791"/>
          </a:xfrm>
          <a:prstGeom prst="rect">
            <a:avLst/>
          </a:prstGeom>
        </p:spPr>
      </p:pic>
      <p:sp>
        <p:nvSpPr>
          <p:cNvPr id="22" name="TextBox 21">
            <a:extLst>
              <a:ext uri="{FF2B5EF4-FFF2-40B4-BE49-F238E27FC236}">
                <a16:creationId xmlns:a16="http://schemas.microsoft.com/office/drawing/2014/main" id="{C8DD83E1-1CB4-41C1-87FA-CF4FE86A952B}"/>
              </a:ext>
            </a:extLst>
          </p:cNvPr>
          <p:cNvSpPr txBox="1"/>
          <p:nvPr/>
        </p:nvSpPr>
        <p:spPr>
          <a:xfrm rot="1472553">
            <a:off x="10690616" y="2797986"/>
            <a:ext cx="1041400" cy="338554"/>
          </a:xfrm>
          <a:prstGeom prst="rect">
            <a:avLst/>
          </a:prstGeom>
          <a:noFill/>
        </p:spPr>
        <p:txBody>
          <a:bodyPr wrap="square">
            <a:spAutoFit/>
          </a:bodyPr>
          <a:lstStyle/>
          <a:p>
            <a:pPr algn="ctr"/>
            <a:r>
              <a:rPr lang="en-US" sz="1600" i="1" dirty="0">
                <a:solidFill>
                  <a:srgbClr val="000000"/>
                </a:solidFill>
                <a:latin typeface="Calibri" panose="020F0502020204030204" pitchFamily="34" charset="0"/>
              </a:rPr>
              <a:t>Results</a:t>
            </a:r>
            <a:endParaRPr lang="en-US" sz="1600" dirty="0"/>
          </a:p>
        </p:txBody>
      </p:sp>
      <p:pic>
        <p:nvPicPr>
          <p:cNvPr id="6" name="Graphic 5" descr="Call center with solid fill">
            <a:extLst>
              <a:ext uri="{FF2B5EF4-FFF2-40B4-BE49-F238E27FC236}">
                <a16:creationId xmlns:a16="http://schemas.microsoft.com/office/drawing/2014/main" id="{6F48305F-A099-4BC0-AB93-003C267E92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9876" y="2059854"/>
            <a:ext cx="914400" cy="914400"/>
          </a:xfrm>
          <a:prstGeom prst="rect">
            <a:avLst/>
          </a:prstGeom>
        </p:spPr>
      </p:pic>
      <p:sp>
        <p:nvSpPr>
          <p:cNvPr id="24" name="TextBox 23">
            <a:extLst>
              <a:ext uri="{FF2B5EF4-FFF2-40B4-BE49-F238E27FC236}">
                <a16:creationId xmlns:a16="http://schemas.microsoft.com/office/drawing/2014/main" id="{D5CD6087-5636-43DC-9D47-645B786F936E}"/>
              </a:ext>
            </a:extLst>
          </p:cNvPr>
          <p:cNvSpPr txBox="1"/>
          <p:nvPr/>
        </p:nvSpPr>
        <p:spPr>
          <a:xfrm>
            <a:off x="4472957" y="2228671"/>
            <a:ext cx="4105028" cy="1200329"/>
          </a:xfrm>
          <a:prstGeom prst="rect">
            <a:avLst/>
          </a:prstGeom>
          <a:noFill/>
          <a:ln>
            <a:solidFill>
              <a:srgbClr val="006858"/>
            </a:solidFill>
          </a:ln>
        </p:spPr>
        <p:txBody>
          <a:bodyPr wrap="square" rtlCol="0">
            <a:spAutoFit/>
          </a:bodyPr>
          <a:lstStyle/>
          <a:p>
            <a:r>
              <a:rPr lang="en-US" sz="2400" dirty="0">
                <a:solidFill>
                  <a:srgbClr val="000000"/>
                </a:solidFill>
              </a:rPr>
              <a:t>Refusal conversion</a:t>
            </a:r>
          </a:p>
          <a:p>
            <a:r>
              <a:rPr lang="en-US" sz="2400" dirty="0">
                <a:solidFill>
                  <a:srgbClr val="000000"/>
                </a:solidFill>
              </a:rPr>
              <a:t>Non-contact follow-up </a:t>
            </a:r>
          </a:p>
          <a:p>
            <a:endParaRPr lang="en-US" sz="2400" dirty="0">
              <a:solidFill>
                <a:srgbClr val="000000"/>
              </a:solidFill>
            </a:endParaRPr>
          </a:p>
        </p:txBody>
      </p:sp>
      <p:sp>
        <p:nvSpPr>
          <p:cNvPr id="7" name="Arrow: Up-Down 6">
            <a:extLst>
              <a:ext uri="{FF2B5EF4-FFF2-40B4-BE49-F238E27FC236}">
                <a16:creationId xmlns:a16="http://schemas.microsoft.com/office/drawing/2014/main" id="{890A0692-7A9D-4233-B843-BD041E2D6FFB}"/>
              </a:ext>
            </a:extLst>
          </p:cNvPr>
          <p:cNvSpPr/>
          <p:nvPr/>
        </p:nvSpPr>
        <p:spPr>
          <a:xfrm rot="2523734">
            <a:off x="3454122" y="3035063"/>
            <a:ext cx="269561" cy="22978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A399FBD-F046-48BD-BBC8-F87E69A4E415}"/>
              </a:ext>
            </a:extLst>
          </p:cNvPr>
          <p:cNvSpPr txBox="1"/>
          <p:nvPr/>
        </p:nvSpPr>
        <p:spPr>
          <a:xfrm>
            <a:off x="9340253" y="2358737"/>
            <a:ext cx="2338202" cy="1200329"/>
          </a:xfrm>
          <a:prstGeom prst="rect">
            <a:avLst/>
          </a:prstGeom>
          <a:noFill/>
          <a:ln>
            <a:solidFill>
              <a:srgbClr val="006858"/>
            </a:solidFill>
          </a:ln>
        </p:spPr>
        <p:txBody>
          <a:bodyPr wrap="square" rtlCol="0">
            <a:spAutoFit/>
          </a:bodyPr>
          <a:lstStyle/>
          <a:p>
            <a:r>
              <a:rPr lang="en-US" sz="2400" dirty="0">
                <a:solidFill>
                  <a:srgbClr val="000000"/>
                </a:solidFill>
              </a:rPr>
              <a:t>Results </a:t>
            </a:r>
          </a:p>
          <a:p>
            <a:r>
              <a:rPr lang="en-US" sz="2400" dirty="0">
                <a:solidFill>
                  <a:srgbClr val="000000"/>
                </a:solidFill>
              </a:rPr>
              <a:t>reporting</a:t>
            </a:r>
          </a:p>
          <a:p>
            <a:endParaRPr lang="en-US" sz="2400" dirty="0">
              <a:solidFill>
                <a:srgbClr val="000000"/>
              </a:solidFill>
            </a:endParaRPr>
          </a:p>
        </p:txBody>
      </p:sp>
      <p:sp>
        <p:nvSpPr>
          <p:cNvPr id="30" name="Arrow: Down 29">
            <a:extLst>
              <a:ext uri="{FF2B5EF4-FFF2-40B4-BE49-F238E27FC236}">
                <a16:creationId xmlns:a16="http://schemas.microsoft.com/office/drawing/2014/main" id="{276A586C-C231-4445-B669-6AE9D8B76865}"/>
              </a:ext>
            </a:extLst>
          </p:cNvPr>
          <p:cNvSpPr/>
          <p:nvPr/>
        </p:nvSpPr>
        <p:spPr>
          <a:xfrm rot="16200000">
            <a:off x="2926171" y="5330739"/>
            <a:ext cx="272120" cy="388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1BE5C0D-E7DE-4BAF-BDB0-5410371525C4}"/>
              </a:ext>
            </a:extLst>
          </p:cNvPr>
          <p:cNvGrpSpPr/>
          <p:nvPr/>
        </p:nvGrpSpPr>
        <p:grpSpPr>
          <a:xfrm>
            <a:off x="3492704" y="5053205"/>
            <a:ext cx="2514239" cy="914400"/>
            <a:chOff x="3972818" y="4243133"/>
            <a:chExt cx="2514239" cy="914400"/>
          </a:xfrm>
        </p:grpSpPr>
        <p:sp>
          <p:nvSpPr>
            <p:cNvPr id="32" name="TextBox 31">
              <a:extLst>
                <a:ext uri="{FF2B5EF4-FFF2-40B4-BE49-F238E27FC236}">
                  <a16:creationId xmlns:a16="http://schemas.microsoft.com/office/drawing/2014/main" id="{212B8F7A-2570-4BB3-8BFF-545C7F5A0260}"/>
                </a:ext>
              </a:extLst>
            </p:cNvPr>
            <p:cNvSpPr txBox="1"/>
            <p:nvPr/>
          </p:nvSpPr>
          <p:spPr>
            <a:xfrm>
              <a:off x="3972818" y="4299307"/>
              <a:ext cx="2514239" cy="830997"/>
            </a:xfrm>
            <a:prstGeom prst="rect">
              <a:avLst/>
            </a:prstGeom>
            <a:noFill/>
            <a:ln>
              <a:solidFill>
                <a:srgbClr val="006858"/>
              </a:solidFill>
            </a:ln>
          </p:spPr>
          <p:txBody>
            <a:bodyPr wrap="square" rtlCol="0">
              <a:spAutoFit/>
            </a:bodyPr>
            <a:lstStyle/>
            <a:p>
              <a:r>
                <a:rPr lang="en-US" sz="2400" dirty="0">
                  <a:solidFill>
                    <a:srgbClr val="000000"/>
                  </a:solidFill>
                </a:rPr>
                <a:t>Conducting </a:t>
              </a:r>
            </a:p>
            <a:p>
              <a:r>
                <a:rPr lang="en-US" sz="2400" dirty="0">
                  <a:solidFill>
                    <a:srgbClr val="000000"/>
                  </a:solidFill>
                </a:rPr>
                <a:t>exams</a:t>
              </a:r>
            </a:p>
          </p:txBody>
        </p:sp>
        <p:pic>
          <p:nvPicPr>
            <p:cNvPr id="33" name="Graphic 32" descr="Weight Loss with solid fill">
              <a:extLst>
                <a:ext uri="{FF2B5EF4-FFF2-40B4-BE49-F238E27FC236}">
                  <a16:creationId xmlns:a16="http://schemas.microsoft.com/office/drawing/2014/main" id="{D83A635D-EC66-4999-A78F-900C1DF9AB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4621" y="4243133"/>
              <a:ext cx="914400" cy="914400"/>
            </a:xfrm>
            <a:prstGeom prst="rect">
              <a:avLst/>
            </a:prstGeom>
          </p:spPr>
        </p:pic>
      </p:grpSp>
      <p:pic>
        <p:nvPicPr>
          <p:cNvPr id="45" name="Graphic 44" descr="Call center with solid fill">
            <a:extLst>
              <a:ext uri="{FF2B5EF4-FFF2-40B4-BE49-F238E27FC236}">
                <a16:creationId xmlns:a16="http://schemas.microsoft.com/office/drawing/2014/main" id="{C534EE07-50F9-4E50-9AE3-655EC84A5E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39826" y="2686600"/>
            <a:ext cx="650929" cy="650929"/>
          </a:xfrm>
          <a:prstGeom prst="rect">
            <a:avLst/>
          </a:prstGeom>
        </p:spPr>
      </p:pic>
      <p:pic>
        <p:nvPicPr>
          <p:cNvPr id="46" name="Picture 45">
            <a:extLst>
              <a:ext uri="{FF2B5EF4-FFF2-40B4-BE49-F238E27FC236}">
                <a16:creationId xmlns:a16="http://schemas.microsoft.com/office/drawing/2014/main" id="{E6A101B0-ABB3-4922-B7C9-F56701AF970E}"/>
              </a:ext>
            </a:extLst>
          </p:cNvPr>
          <p:cNvPicPr>
            <a:picLocks noChangeAspect="1"/>
          </p:cNvPicPr>
          <p:nvPr/>
        </p:nvPicPr>
        <p:blipFill>
          <a:blip r:embed="rId10"/>
          <a:stretch>
            <a:fillRect/>
          </a:stretch>
        </p:blipFill>
        <p:spPr>
          <a:xfrm>
            <a:off x="7831645" y="2310658"/>
            <a:ext cx="599285" cy="465491"/>
          </a:xfrm>
          <a:prstGeom prst="rect">
            <a:avLst/>
          </a:prstGeom>
        </p:spPr>
      </p:pic>
    </p:spTree>
    <p:extLst>
      <p:ext uri="{BB962C8B-B14F-4D97-AF65-F5344CB8AC3E}">
        <p14:creationId xmlns:p14="http://schemas.microsoft.com/office/powerpoint/2010/main" val="3363006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02C6A27-B75B-47A5-B588-C9880030B3C3}"/>
              </a:ext>
            </a:extLst>
          </p:cNvPr>
          <p:cNvSpPr txBox="1"/>
          <p:nvPr/>
        </p:nvSpPr>
        <p:spPr>
          <a:xfrm>
            <a:off x="229831" y="4515019"/>
            <a:ext cx="5994699" cy="1569660"/>
          </a:xfrm>
          <a:prstGeom prst="rect">
            <a:avLst/>
          </a:prstGeom>
          <a:noFill/>
          <a:ln>
            <a:solidFill>
              <a:srgbClr val="006858"/>
            </a:solidFill>
          </a:ln>
        </p:spPr>
        <p:txBody>
          <a:bodyPr wrap="square" rtlCol="0">
            <a:spAutoFit/>
          </a:bodyPr>
          <a:lstStyle/>
          <a:p>
            <a:r>
              <a:rPr lang="en-US" sz="2400" b="1" dirty="0">
                <a:solidFill>
                  <a:srgbClr val="000000"/>
                </a:solidFill>
              </a:rPr>
              <a:t>ExamOne</a:t>
            </a:r>
          </a:p>
          <a:p>
            <a:endParaRPr lang="en-US" sz="2400" b="1" dirty="0">
              <a:solidFill>
                <a:srgbClr val="000000"/>
              </a:solidFill>
            </a:endParaRPr>
          </a:p>
          <a:p>
            <a:endParaRPr lang="en-US" sz="2400" b="1" dirty="0">
              <a:solidFill>
                <a:srgbClr val="000000"/>
              </a:solidFill>
            </a:endParaRPr>
          </a:p>
          <a:p>
            <a:endParaRPr lang="en-US" sz="2400" dirty="0">
              <a:solidFill>
                <a:srgbClr val="000000"/>
              </a:solidFill>
            </a:endParaRPr>
          </a:p>
        </p:txBody>
      </p:sp>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a:xfrm>
            <a:off x="609600" y="149253"/>
            <a:ext cx="10972800" cy="772224"/>
          </a:xfrm>
        </p:spPr>
        <p:txBody>
          <a:bodyPr lIns="91440" tIns="45720" rIns="91440" bIns="45720" anchor="b" anchorCtr="0"/>
          <a:lstStyle/>
          <a:p>
            <a:r>
              <a:rPr lang="en-US" sz="4000" dirty="0">
                <a:latin typeface="Calibri"/>
                <a:cs typeface="Calibri"/>
              </a:rPr>
              <a:t>Pilot Study Contractors</a:t>
            </a:r>
          </a:p>
        </p:txBody>
      </p:sp>
      <p:sp>
        <p:nvSpPr>
          <p:cNvPr id="41" name="TextBox 40">
            <a:extLst>
              <a:ext uri="{FF2B5EF4-FFF2-40B4-BE49-F238E27FC236}">
                <a16:creationId xmlns:a16="http://schemas.microsoft.com/office/drawing/2014/main" id="{D6F9B984-8EF6-4BC5-A22D-23843DC1CDEF}"/>
              </a:ext>
            </a:extLst>
          </p:cNvPr>
          <p:cNvSpPr txBox="1"/>
          <p:nvPr/>
        </p:nvSpPr>
        <p:spPr>
          <a:xfrm>
            <a:off x="7158836" y="4862954"/>
            <a:ext cx="2870527" cy="1200329"/>
          </a:xfrm>
          <a:prstGeom prst="rect">
            <a:avLst/>
          </a:prstGeom>
          <a:noFill/>
          <a:ln>
            <a:solidFill>
              <a:srgbClr val="006858"/>
            </a:solidFill>
          </a:ln>
        </p:spPr>
        <p:txBody>
          <a:bodyPr wrap="square" rtlCol="0">
            <a:spAutoFit/>
          </a:bodyPr>
          <a:lstStyle/>
          <a:p>
            <a:r>
              <a:rPr lang="en-US" sz="2400" b="1" dirty="0">
                <a:solidFill>
                  <a:srgbClr val="000000"/>
                </a:solidFill>
              </a:rPr>
              <a:t>Quest Labs</a:t>
            </a:r>
          </a:p>
          <a:p>
            <a:r>
              <a:rPr lang="en-US" sz="2400" dirty="0">
                <a:solidFill>
                  <a:srgbClr val="000000"/>
                </a:solidFill>
              </a:rPr>
              <a:t>Analyzing </a:t>
            </a:r>
          </a:p>
          <a:p>
            <a:r>
              <a:rPr lang="en-US" sz="2400" dirty="0">
                <a:solidFill>
                  <a:srgbClr val="000000"/>
                </a:solidFill>
              </a:rPr>
              <a:t>blood &amp; urine</a:t>
            </a:r>
          </a:p>
        </p:txBody>
      </p:sp>
      <p:sp>
        <p:nvSpPr>
          <p:cNvPr id="10" name="TextBox 9">
            <a:extLst>
              <a:ext uri="{FF2B5EF4-FFF2-40B4-BE49-F238E27FC236}">
                <a16:creationId xmlns:a16="http://schemas.microsoft.com/office/drawing/2014/main" id="{BA35A823-5E4F-4837-AEDB-FA3613C36D9E}"/>
              </a:ext>
            </a:extLst>
          </p:cNvPr>
          <p:cNvSpPr txBox="1"/>
          <p:nvPr/>
        </p:nvSpPr>
        <p:spPr>
          <a:xfrm>
            <a:off x="4212478" y="1389242"/>
            <a:ext cx="7619638" cy="2308324"/>
          </a:xfrm>
          <a:prstGeom prst="rect">
            <a:avLst/>
          </a:prstGeom>
          <a:noFill/>
          <a:ln>
            <a:solidFill>
              <a:srgbClr val="3D372B"/>
            </a:solidFill>
          </a:ln>
        </p:spPr>
        <p:txBody>
          <a:bodyPr wrap="square">
            <a:spAutoFit/>
          </a:bodyPr>
          <a:lstStyle/>
          <a:p>
            <a:r>
              <a:rPr lang="en-US" sz="2400" b="1" dirty="0">
                <a:solidFill>
                  <a:srgbClr val="000000"/>
                </a:solidFill>
              </a:rPr>
              <a:t>Westat </a:t>
            </a:r>
          </a:p>
          <a:p>
            <a:r>
              <a:rPr lang="en-US" sz="2400" dirty="0">
                <a:solidFill>
                  <a:srgbClr val="000000"/>
                </a:solidFill>
              </a:rPr>
              <a:t>&lt;--------------------------Study Management------------------------&gt;                                                               </a:t>
            </a:r>
          </a:p>
          <a:p>
            <a:r>
              <a:rPr lang="en-US" sz="2400" dirty="0">
                <a:solidFill>
                  <a:srgbClr val="000000"/>
                </a:solidFill>
              </a:rPr>
              <a:t>	</a:t>
            </a:r>
          </a:p>
          <a:p>
            <a:endParaRPr lang="en-US" sz="2400" dirty="0">
              <a:solidFill>
                <a:srgbClr val="000000"/>
              </a:solidFill>
            </a:endParaRPr>
          </a:p>
          <a:p>
            <a:r>
              <a:rPr lang="en-US" sz="2400" dirty="0">
                <a:solidFill>
                  <a:srgbClr val="000000"/>
                </a:solidFill>
              </a:rPr>
              <a:t>				</a:t>
            </a:r>
          </a:p>
          <a:p>
            <a:r>
              <a:rPr lang="en-US" sz="2400" dirty="0">
                <a:solidFill>
                  <a:srgbClr val="000000"/>
                </a:solidFill>
              </a:rPr>
              <a:t>			</a:t>
            </a:r>
          </a:p>
        </p:txBody>
      </p:sp>
      <p:pic>
        <p:nvPicPr>
          <p:cNvPr id="13" name="Graphic 12" descr="Test tubes with solid fill">
            <a:extLst>
              <a:ext uri="{FF2B5EF4-FFF2-40B4-BE49-F238E27FC236}">
                <a16:creationId xmlns:a16="http://schemas.microsoft.com/office/drawing/2014/main" id="{7EF5169F-33E1-418F-BCDF-36EA9CCF1E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4573" y="5005918"/>
            <a:ext cx="914400" cy="914400"/>
          </a:xfrm>
          <a:prstGeom prst="rect">
            <a:avLst/>
          </a:prstGeom>
        </p:spPr>
      </p:pic>
      <p:sp>
        <p:nvSpPr>
          <p:cNvPr id="12" name="TextBox 11">
            <a:extLst>
              <a:ext uri="{FF2B5EF4-FFF2-40B4-BE49-F238E27FC236}">
                <a16:creationId xmlns:a16="http://schemas.microsoft.com/office/drawing/2014/main" id="{B8B0C7AD-6304-42D2-A981-59E181193748}"/>
              </a:ext>
            </a:extLst>
          </p:cNvPr>
          <p:cNvSpPr txBox="1"/>
          <p:nvPr/>
        </p:nvSpPr>
        <p:spPr>
          <a:xfrm>
            <a:off x="229831" y="1389242"/>
            <a:ext cx="3220379" cy="1569660"/>
          </a:xfrm>
          <a:prstGeom prst="rect">
            <a:avLst/>
          </a:prstGeom>
          <a:noFill/>
          <a:ln>
            <a:solidFill>
              <a:srgbClr val="006858"/>
            </a:solidFill>
          </a:ln>
        </p:spPr>
        <p:txBody>
          <a:bodyPr wrap="square">
            <a:spAutoFit/>
          </a:bodyPr>
          <a:lstStyle/>
          <a:p>
            <a:r>
              <a:rPr lang="en-US" sz="2400" b="1" dirty="0">
                <a:solidFill>
                  <a:srgbClr val="000000"/>
                </a:solidFill>
              </a:rPr>
              <a:t>U.S. Census Bureau </a:t>
            </a:r>
          </a:p>
          <a:p>
            <a:r>
              <a:rPr lang="en-US" sz="2400" b="1" dirty="0">
                <a:solidFill>
                  <a:srgbClr val="000000"/>
                </a:solidFill>
              </a:rPr>
              <a:t>Field Representatives (FRs) </a:t>
            </a:r>
          </a:p>
          <a:p>
            <a:r>
              <a:rPr lang="en-US" sz="2400" dirty="0">
                <a:solidFill>
                  <a:srgbClr val="000000"/>
                </a:solidFill>
              </a:rPr>
              <a:t>Study Introduction</a:t>
            </a:r>
          </a:p>
        </p:txBody>
      </p:sp>
      <p:grpSp>
        <p:nvGrpSpPr>
          <p:cNvPr id="21" name="Group 20">
            <a:extLst>
              <a:ext uri="{FF2B5EF4-FFF2-40B4-BE49-F238E27FC236}">
                <a16:creationId xmlns:a16="http://schemas.microsoft.com/office/drawing/2014/main" id="{DBF7B352-61BD-41BE-84C4-653A83A3E152}"/>
              </a:ext>
            </a:extLst>
          </p:cNvPr>
          <p:cNvGrpSpPr/>
          <p:nvPr/>
        </p:nvGrpSpPr>
        <p:grpSpPr>
          <a:xfrm>
            <a:off x="398635" y="5082917"/>
            <a:ext cx="2322532" cy="914400"/>
            <a:chOff x="3972819" y="4245616"/>
            <a:chExt cx="2322532" cy="914400"/>
          </a:xfrm>
        </p:grpSpPr>
        <p:sp>
          <p:nvSpPr>
            <p:cNvPr id="40" name="TextBox 39">
              <a:extLst>
                <a:ext uri="{FF2B5EF4-FFF2-40B4-BE49-F238E27FC236}">
                  <a16:creationId xmlns:a16="http://schemas.microsoft.com/office/drawing/2014/main" id="{2DAE3E9B-5F91-4E0D-9DF2-D1B95AF14416}"/>
                </a:ext>
              </a:extLst>
            </p:cNvPr>
            <p:cNvSpPr txBox="1"/>
            <p:nvPr/>
          </p:nvSpPr>
          <p:spPr>
            <a:xfrm>
              <a:off x="3972819" y="4299307"/>
              <a:ext cx="2322532" cy="830997"/>
            </a:xfrm>
            <a:prstGeom prst="rect">
              <a:avLst/>
            </a:prstGeom>
            <a:noFill/>
            <a:ln>
              <a:solidFill>
                <a:srgbClr val="006858"/>
              </a:solidFill>
            </a:ln>
          </p:spPr>
          <p:txBody>
            <a:bodyPr wrap="square" rtlCol="0">
              <a:spAutoFit/>
            </a:bodyPr>
            <a:lstStyle/>
            <a:p>
              <a:r>
                <a:rPr lang="en-US" sz="2400" dirty="0">
                  <a:solidFill>
                    <a:srgbClr val="000000"/>
                  </a:solidFill>
                </a:rPr>
                <a:t>Scheduling </a:t>
              </a:r>
            </a:p>
            <a:p>
              <a:r>
                <a:rPr lang="en-US" sz="2400" dirty="0">
                  <a:solidFill>
                    <a:srgbClr val="000000"/>
                  </a:solidFill>
                </a:rPr>
                <a:t>exams                        </a:t>
              </a:r>
            </a:p>
          </p:txBody>
        </p:sp>
        <p:pic>
          <p:nvPicPr>
            <p:cNvPr id="17" name="Graphic 16" descr="Daily calendar with solid fill">
              <a:extLst>
                <a:ext uri="{FF2B5EF4-FFF2-40B4-BE49-F238E27FC236}">
                  <a16:creationId xmlns:a16="http://schemas.microsoft.com/office/drawing/2014/main" id="{205F943C-46D1-4321-A118-D9AACCD591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0846" y="4245616"/>
              <a:ext cx="914400" cy="914400"/>
            </a:xfrm>
            <a:prstGeom prst="rect">
              <a:avLst/>
            </a:prstGeom>
          </p:spPr>
        </p:pic>
      </p:grpSp>
      <p:sp>
        <p:nvSpPr>
          <p:cNvPr id="19" name="Arrow: Down 18">
            <a:extLst>
              <a:ext uri="{FF2B5EF4-FFF2-40B4-BE49-F238E27FC236}">
                <a16:creationId xmlns:a16="http://schemas.microsoft.com/office/drawing/2014/main" id="{688D86F0-1B78-49D0-8218-B67A22DB862D}"/>
              </a:ext>
            </a:extLst>
          </p:cNvPr>
          <p:cNvSpPr/>
          <p:nvPr/>
        </p:nvSpPr>
        <p:spPr>
          <a:xfrm rot="16200000">
            <a:off x="3666279" y="1991621"/>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060EFEC-EAD3-4B5B-9BB2-FD1030BB6F57}"/>
              </a:ext>
            </a:extLst>
          </p:cNvPr>
          <p:cNvPicPr>
            <a:picLocks noChangeAspect="1"/>
          </p:cNvPicPr>
          <p:nvPr/>
        </p:nvPicPr>
        <p:blipFill>
          <a:blip r:embed="rId7"/>
          <a:stretch>
            <a:fillRect/>
          </a:stretch>
        </p:blipFill>
        <p:spPr>
          <a:xfrm rot="13409369" flipV="1">
            <a:off x="10914826" y="2582006"/>
            <a:ext cx="592982" cy="753791"/>
          </a:xfrm>
          <a:prstGeom prst="rect">
            <a:avLst/>
          </a:prstGeom>
        </p:spPr>
      </p:pic>
      <p:sp>
        <p:nvSpPr>
          <p:cNvPr id="22" name="TextBox 21">
            <a:extLst>
              <a:ext uri="{FF2B5EF4-FFF2-40B4-BE49-F238E27FC236}">
                <a16:creationId xmlns:a16="http://schemas.microsoft.com/office/drawing/2014/main" id="{C8DD83E1-1CB4-41C1-87FA-CF4FE86A952B}"/>
              </a:ext>
            </a:extLst>
          </p:cNvPr>
          <p:cNvSpPr txBox="1"/>
          <p:nvPr/>
        </p:nvSpPr>
        <p:spPr>
          <a:xfrm rot="1472553">
            <a:off x="10690616" y="2797986"/>
            <a:ext cx="1041400" cy="338554"/>
          </a:xfrm>
          <a:prstGeom prst="rect">
            <a:avLst/>
          </a:prstGeom>
          <a:noFill/>
        </p:spPr>
        <p:txBody>
          <a:bodyPr wrap="square">
            <a:spAutoFit/>
          </a:bodyPr>
          <a:lstStyle/>
          <a:p>
            <a:pPr algn="ctr"/>
            <a:r>
              <a:rPr lang="en-US" sz="1600" i="1" dirty="0">
                <a:solidFill>
                  <a:srgbClr val="000000"/>
                </a:solidFill>
                <a:latin typeface="Calibri" panose="020F0502020204030204" pitchFamily="34" charset="0"/>
              </a:rPr>
              <a:t>Results</a:t>
            </a:r>
            <a:endParaRPr lang="en-US" sz="1600" dirty="0"/>
          </a:p>
        </p:txBody>
      </p:sp>
      <p:pic>
        <p:nvPicPr>
          <p:cNvPr id="6" name="Graphic 5" descr="Call center with solid fill">
            <a:extLst>
              <a:ext uri="{FF2B5EF4-FFF2-40B4-BE49-F238E27FC236}">
                <a16:creationId xmlns:a16="http://schemas.microsoft.com/office/drawing/2014/main" id="{6F48305F-A099-4BC0-AB93-003C267E92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9876" y="2059854"/>
            <a:ext cx="914400" cy="914400"/>
          </a:xfrm>
          <a:prstGeom prst="rect">
            <a:avLst/>
          </a:prstGeom>
        </p:spPr>
      </p:pic>
      <p:sp>
        <p:nvSpPr>
          <p:cNvPr id="24" name="TextBox 23">
            <a:extLst>
              <a:ext uri="{FF2B5EF4-FFF2-40B4-BE49-F238E27FC236}">
                <a16:creationId xmlns:a16="http://schemas.microsoft.com/office/drawing/2014/main" id="{D5CD6087-5636-43DC-9D47-645B786F936E}"/>
              </a:ext>
            </a:extLst>
          </p:cNvPr>
          <p:cNvSpPr txBox="1"/>
          <p:nvPr/>
        </p:nvSpPr>
        <p:spPr>
          <a:xfrm>
            <a:off x="4472957" y="2228671"/>
            <a:ext cx="4105028" cy="1200329"/>
          </a:xfrm>
          <a:prstGeom prst="rect">
            <a:avLst/>
          </a:prstGeom>
          <a:noFill/>
          <a:ln>
            <a:solidFill>
              <a:srgbClr val="006858"/>
            </a:solidFill>
          </a:ln>
        </p:spPr>
        <p:txBody>
          <a:bodyPr wrap="square" rtlCol="0">
            <a:spAutoFit/>
          </a:bodyPr>
          <a:lstStyle/>
          <a:p>
            <a:r>
              <a:rPr lang="en-US" sz="2400" dirty="0">
                <a:solidFill>
                  <a:srgbClr val="000000"/>
                </a:solidFill>
              </a:rPr>
              <a:t>Refusal conversion</a:t>
            </a:r>
          </a:p>
          <a:p>
            <a:r>
              <a:rPr lang="en-US" sz="2400" dirty="0">
                <a:solidFill>
                  <a:srgbClr val="000000"/>
                </a:solidFill>
              </a:rPr>
              <a:t>Non-contact follow-up </a:t>
            </a:r>
          </a:p>
          <a:p>
            <a:endParaRPr lang="en-US" sz="2400" dirty="0">
              <a:solidFill>
                <a:srgbClr val="000000"/>
              </a:solidFill>
            </a:endParaRPr>
          </a:p>
        </p:txBody>
      </p:sp>
      <p:sp>
        <p:nvSpPr>
          <p:cNvPr id="7" name="Arrow: Up-Down 6">
            <a:extLst>
              <a:ext uri="{FF2B5EF4-FFF2-40B4-BE49-F238E27FC236}">
                <a16:creationId xmlns:a16="http://schemas.microsoft.com/office/drawing/2014/main" id="{890A0692-7A9D-4233-B843-BD041E2D6FFB}"/>
              </a:ext>
            </a:extLst>
          </p:cNvPr>
          <p:cNvSpPr/>
          <p:nvPr/>
        </p:nvSpPr>
        <p:spPr>
          <a:xfrm rot="2523734">
            <a:off x="3457022" y="3027518"/>
            <a:ext cx="247039" cy="22978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A399FBD-F046-48BD-BBC8-F87E69A4E415}"/>
              </a:ext>
            </a:extLst>
          </p:cNvPr>
          <p:cNvSpPr txBox="1"/>
          <p:nvPr/>
        </p:nvSpPr>
        <p:spPr>
          <a:xfrm>
            <a:off x="9340253" y="2358737"/>
            <a:ext cx="2338202" cy="1200329"/>
          </a:xfrm>
          <a:prstGeom prst="rect">
            <a:avLst/>
          </a:prstGeom>
          <a:noFill/>
          <a:ln>
            <a:solidFill>
              <a:srgbClr val="006858"/>
            </a:solidFill>
          </a:ln>
        </p:spPr>
        <p:txBody>
          <a:bodyPr wrap="square" rtlCol="0">
            <a:spAutoFit/>
          </a:bodyPr>
          <a:lstStyle/>
          <a:p>
            <a:r>
              <a:rPr lang="en-US" sz="2400" dirty="0">
                <a:solidFill>
                  <a:srgbClr val="000000"/>
                </a:solidFill>
              </a:rPr>
              <a:t>Results </a:t>
            </a:r>
          </a:p>
          <a:p>
            <a:r>
              <a:rPr lang="en-US" sz="2400" dirty="0">
                <a:solidFill>
                  <a:srgbClr val="000000"/>
                </a:solidFill>
              </a:rPr>
              <a:t>reporting</a:t>
            </a:r>
          </a:p>
          <a:p>
            <a:endParaRPr lang="en-US" sz="2400" dirty="0">
              <a:solidFill>
                <a:srgbClr val="000000"/>
              </a:solidFill>
            </a:endParaRPr>
          </a:p>
        </p:txBody>
      </p:sp>
      <p:sp>
        <p:nvSpPr>
          <p:cNvPr id="30" name="Arrow: Down 29">
            <a:extLst>
              <a:ext uri="{FF2B5EF4-FFF2-40B4-BE49-F238E27FC236}">
                <a16:creationId xmlns:a16="http://schemas.microsoft.com/office/drawing/2014/main" id="{276A586C-C231-4445-B669-6AE9D8B76865}"/>
              </a:ext>
            </a:extLst>
          </p:cNvPr>
          <p:cNvSpPr/>
          <p:nvPr/>
        </p:nvSpPr>
        <p:spPr>
          <a:xfrm rot="16200000">
            <a:off x="2926171" y="5330739"/>
            <a:ext cx="272120" cy="388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1BE5C0D-E7DE-4BAF-BDB0-5410371525C4}"/>
              </a:ext>
            </a:extLst>
          </p:cNvPr>
          <p:cNvGrpSpPr/>
          <p:nvPr/>
        </p:nvGrpSpPr>
        <p:grpSpPr>
          <a:xfrm>
            <a:off x="3492704" y="5053205"/>
            <a:ext cx="2514239" cy="914400"/>
            <a:chOff x="3972818" y="4243133"/>
            <a:chExt cx="2514239" cy="914400"/>
          </a:xfrm>
        </p:grpSpPr>
        <p:sp>
          <p:nvSpPr>
            <p:cNvPr id="32" name="TextBox 31">
              <a:extLst>
                <a:ext uri="{FF2B5EF4-FFF2-40B4-BE49-F238E27FC236}">
                  <a16:creationId xmlns:a16="http://schemas.microsoft.com/office/drawing/2014/main" id="{212B8F7A-2570-4BB3-8BFF-545C7F5A0260}"/>
                </a:ext>
              </a:extLst>
            </p:cNvPr>
            <p:cNvSpPr txBox="1"/>
            <p:nvPr/>
          </p:nvSpPr>
          <p:spPr>
            <a:xfrm>
              <a:off x="3972818" y="4299307"/>
              <a:ext cx="2514239" cy="830997"/>
            </a:xfrm>
            <a:prstGeom prst="rect">
              <a:avLst/>
            </a:prstGeom>
            <a:noFill/>
            <a:ln>
              <a:solidFill>
                <a:srgbClr val="006858"/>
              </a:solidFill>
            </a:ln>
          </p:spPr>
          <p:txBody>
            <a:bodyPr wrap="square" rtlCol="0">
              <a:spAutoFit/>
            </a:bodyPr>
            <a:lstStyle/>
            <a:p>
              <a:r>
                <a:rPr lang="en-US" sz="2400" dirty="0">
                  <a:solidFill>
                    <a:srgbClr val="000000"/>
                  </a:solidFill>
                </a:rPr>
                <a:t>Conducting </a:t>
              </a:r>
            </a:p>
            <a:p>
              <a:r>
                <a:rPr lang="en-US" sz="2400" dirty="0">
                  <a:solidFill>
                    <a:srgbClr val="000000"/>
                  </a:solidFill>
                </a:rPr>
                <a:t>exams</a:t>
              </a:r>
            </a:p>
          </p:txBody>
        </p:sp>
        <p:pic>
          <p:nvPicPr>
            <p:cNvPr id="33" name="Graphic 32" descr="Weight Loss with solid fill">
              <a:extLst>
                <a:ext uri="{FF2B5EF4-FFF2-40B4-BE49-F238E27FC236}">
                  <a16:creationId xmlns:a16="http://schemas.microsoft.com/office/drawing/2014/main" id="{D83A635D-EC66-4999-A78F-900C1DF9AB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4621" y="4243133"/>
              <a:ext cx="914400" cy="914400"/>
            </a:xfrm>
            <a:prstGeom prst="rect">
              <a:avLst/>
            </a:prstGeom>
          </p:spPr>
        </p:pic>
      </p:grpSp>
      <p:sp>
        <p:nvSpPr>
          <p:cNvPr id="35" name="Arrow: Down 34">
            <a:extLst>
              <a:ext uri="{FF2B5EF4-FFF2-40B4-BE49-F238E27FC236}">
                <a16:creationId xmlns:a16="http://schemas.microsoft.com/office/drawing/2014/main" id="{0280CE03-E574-4D8E-97D8-5B275A34B98C}"/>
              </a:ext>
            </a:extLst>
          </p:cNvPr>
          <p:cNvSpPr/>
          <p:nvPr/>
        </p:nvSpPr>
        <p:spPr>
          <a:xfrm rot="16200000">
            <a:off x="6573762" y="5039549"/>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C1BBF8DA-2AFF-4CD8-A60C-023E10E2A1FF}"/>
              </a:ext>
            </a:extLst>
          </p:cNvPr>
          <p:cNvSpPr/>
          <p:nvPr/>
        </p:nvSpPr>
        <p:spPr>
          <a:xfrm rot="10800000">
            <a:off x="9584354" y="3878848"/>
            <a:ext cx="304619" cy="802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Call center with solid fill">
            <a:extLst>
              <a:ext uri="{FF2B5EF4-FFF2-40B4-BE49-F238E27FC236}">
                <a16:creationId xmlns:a16="http://schemas.microsoft.com/office/drawing/2014/main" id="{C534EE07-50F9-4E50-9AE3-655EC84A5E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826" y="2686600"/>
            <a:ext cx="650929" cy="650929"/>
          </a:xfrm>
          <a:prstGeom prst="rect">
            <a:avLst/>
          </a:prstGeom>
        </p:spPr>
      </p:pic>
      <p:pic>
        <p:nvPicPr>
          <p:cNvPr id="46" name="Picture 45">
            <a:extLst>
              <a:ext uri="{FF2B5EF4-FFF2-40B4-BE49-F238E27FC236}">
                <a16:creationId xmlns:a16="http://schemas.microsoft.com/office/drawing/2014/main" id="{E6A101B0-ABB3-4922-B7C9-F56701AF970E}"/>
              </a:ext>
            </a:extLst>
          </p:cNvPr>
          <p:cNvPicPr>
            <a:picLocks noChangeAspect="1"/>
          </p:cNvPicPr>
          <p:nvPr/>
        </p:nvPicPr>
        <p:blipFill>
          <a:blip r:embed="rId12"/>
          <a:stretch>
            <a:fillRect/>
          </a:stretch>
        </p:blipFill>
        <p:spPr>
          <a:xfrm>
            <a:off x="7831645" y="2310658"/>
            <a:ext cx="599285" cy="465491"/>
          </a:xfrm>
          <a:prstGeom prst="rect">
            <a:avLst/>
          </a:prstGeom>
        </p:spPr>
      </p:pic>
    </p:spTree>
    <p:extLst>
      <p:ext uri="{BB962C8B-B14F-4D97-AF65-F5344CB8AC3E}">
        <p14:creationId xmlns:p14="http://schemas.microsoft.com/office/powerpoint/2010/main" val="2039461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02C6A27-B75B-47A5-B588-C9880030B3C3}"/>
              </a:ext>
            </a:extLst>
          </p:cNvPr>
          <p:cNvSpPr txBox="1"/>
          <p:nvPr/>
        </p:nvSpPr>
        <p:spPr>
          <a:xfrm>
            <a:off x="229831" y="4515019"/>
            <a:ext cx="5994699" cy="1569660"/>
          </a:xfrm>
          <a:prstGeom prst="rect">
            <a:avLst/>
          </a:prstGeom>
          <a:noFill/>
          <a:ln>
            <a:solidFill>
              <a:srgbClr val="006858"/>
            </a:solidFill>
          </a:ln>
        </p:spPr>
        <p:txBody>
          <a:bodyPr wrap="square" rtlCol="0">
            <a:spAutoFit/>
          </a:bodyPr>
          <a:lstStyle/>
          <a:p>
            <a:r>
              <a:rPr lang="en-US" sz="2400" b="1" dirty="0">
                <a:solidFill>
                  <a:srgbClr val="000000"/>
                </a:solidFill>
              </a:rPr>
              <a:t>ExamOne</a:t>
            </a:r>
          </a:p>
          <a:p>
            <a:endParaRPr lang="en-US" sz="2400" b="1" dirty="0">
              <a:solidFill>
                <a:srgbClr val="000000"/>
              </a:solidFill>
            </a:endParaRPr>
          </a:p>
          <a:p>
            <a:endParaRPr lang="en-US" sz="2400" b="1" dirty="0">
              <a:solidFill>
                <a:srgbClr val="000000"/>
              </a:solidFill>
            </a:endParaRPr>
          </a:p>
          <a:p>
            <a:endParaRPr lang="en-US" sz="2400" dirty="0">
              <a:solidFill>
                <a:srgbClr val="000000"/>
              </a:solidFill>
            </a:endParaRPr>
          </a:p>
        </p:txBody>
      </p:sp>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a:xfrm>
            <a:off x="99152" y="149253"/>
            <a:ext cx="11483248" cy="772224"/>
          </a:xfrm>
        </p:spPr>
        <p:txBody>
          <a:bodyPr lIns="91440" tIns="45720" rIns="91440" bIns="45720" anchor="b" anchorCtr="0"/>
          <a:lstStyle/>
          <a:p>
            <a:r>
              <a:rPr lang="en-US" sz="4000" dirty="0">
                <a:latin typeface="Calibri"/>
                <a:cs typeface="Calibri"/>
              </a:rPr>
              <a:t>Westat-maintained secure NHANES IT environment </a:t>
            </a:r>
          </a:p>
        </p:txBody>
      </p:sp>
      <p:sp>
        <p:nvSpPr>
          <p:cNvPr id="41" name="TextBox 40">
            <a:extLst>
              <a:ext uri="{FF2B5EF4-FFF2-40B4-BE49-F238E27FC236}">
                <a16:creationId xmlns:a16="http://schemas.microsoft.com/office/drawing/2014/main" id="{D6F9B984-8EF6-4BC5-A22D-23843DC1CDEF}"/>
              </a:ext>
            </a:extLst>
          </p:cNvPr>
          <p:cNvSpPr txBox="1"/>
          <p:nvPr/>
        </p:nvSpPr>
        <p:spPr>
          <a:xfrm>
            <a:off x="7158836" y="4862954"/>
            <a:ext cx="2870527" cy="1200329"/>
          </a:xfrm>
          <a:prstGeom prst="rect">
            <a:avLst/>
          </a:prstGeom>
          <a:noFill/>
          <a:ln>
            <a:solidFill>
              <a:srgbClr val="006858"/>
            </a:solidFill>
          </a:ln>
        </p:spPr>
        <p:txBody>
          <a:bodyPr wrap="square" rtlCol="0">
            <a:spAutoFit/>
          </a:bodyPr>
          <a:lstStyle/>
          <a:p>
            <a:r>
              <a:rPr lang="en-US" sz="2400" b="1" dirty="0">
                <a:solidFill>
                  <a:srgbClr val="000000"/>
                </a:solidFill>
              </a:rPr>
              <a:t>Quest Labs</a:t>
            </a:r>
          </a:p>
          <a:p>
            <a:r>
              <a:rPr lang="en-US" sz="2400" dirty="0">
                <a:solidFill>
                  <a:srgbClr val="000000"/>
                </a:solidFill>
              </a:rPr>
              <a:t>Analyzing </a:t>
            </a:r>
          </a:p>
          <a:p>
            <a:r>
              <a:rPr lang="en-US" sz="2400" dirty="0">
                <a:solidFill>
                  <a:srgbClr val="000000"/>
                </a:solidFill>
              </a:rPr>
              <a:t>blood &amp; urine</a:t>
            </a:r>
          </a:p>
        </p:txBody>
      </p:sp>
      <p:sp>
        <p:nvSpPr>
          <p:cNvPr id="10" name="TextBox 9">
            <a:extLst>
              <a:ext uri="{FF2B5EF4-FFF2-40B4-BE49-F238E27FC236}">
                <a16:creationId xmlns:a16="http://schemas.microsoft.com/office/drawing/2014/main" id="{BA35A823-5E4F-4837-AEDB-FA3613C36D9E}"/>
              </a:ext>
            </a:extLst>
          </p:cNvPr>
          <p:cNvSpPr txBox="1"/>
          <p:nvPr/>
        </p:nvSpPr>
        <p:spPr>
          <a:xfrm>
            <a:off x="4212478" y="1389242"/>
            <a:ext cx="7619638" cy="2308324"/>
          </a:xfrm>
          <a:prstGeom prst="rect">
            <a:avLst/>
          </a:prstGeom>
          <a:noFill/>
          <a:ln>
            <a:solidFill>
              <a:srgbClr val="3D372B"/>
            </a:solidFill>
          </a:ln>
        </p:spPr>
        <p:txBody>
          <a:bodyPr wrap="square">
            <a:spAutoFit/>
          </a:bodyPr>
          <a:lstStyle/>
          <a:p>
            <a:r>
              <a:rPr lang="en-US" sz="2400" b="1" dirty="0">
                <a:solidFill>
                  <a:srgbClr val="000000"/>
                </a:solidFill>
              </a:rPr>
              <a:t>Westat </a:t>
            </a:r>
          </a:p>
          <a:p>
            <a:r>
              <a:rPr lang="en-US" sz="2400" dirty="0">
                <a:solidFill>
                  <a:srgbClr val="000000"/>
                </a:solidFill>
              </a:rPr>
              <a:t>&lt;--------------------------Study Management------------------------&gt;                                                               </a:t>
            </a:r>
          </a:p>
          <a:p>
            <a:r>
              <a:rPr lang="en-US" sz="2400" dirty="0">
                <a:solidFill>
                  <a:srgbClr val="000000"/>
                </a:solidFill>
              </a:rPr>
              <a:t>	</a:t>
            </a:r>
          </a:p>
          <a:p>
            <a:endParaRPr lang="en-US" sz="2400" dirty="0">
              <a:solidFill>
                <a:srgbClr val="000000"/>
              </a:solidFill>
            </a:endParaRPr>
          </a:p>
          <a:p>
            <a:r>
              <a:rPr lang="en-US" sz="2400" dirty="0">
                <a:solidFill>
                  <a:srgbClr val="000000"/>
                </a:solidFill>
              </a:rPr>
              <a:t>				</a:t>
            </a:r>
          </a:p>
          <a:p>
            <a:r>
              <a:rPr lang="en-US" sz="2400" dirty="0">
                <a:solidFill>
                  <a:srgbClr val="000000"/>
                </a:solidFill>
              </a:rPr>
              <a:t>			</a:t>
            </a:r>
          </a:p>
        </p:txBody>
      </p:sp>
      <p:pic>
        <p:nvPicPr>
          <p:cNvPr id="13" name="Graphic 12" descr="Test tubes with solid fill">
            <a:extLst>
              <a:ext uri="{FF2B5EF4-FFF2-40B4-BE49-F238E27FC236}">
                <a16:creationId xmlns:a16="http://schemas.microsoft.com/office/drawing/2014/main" id="{7EF5169F-33E1-418F-BCDF-36EA9CCF1E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4573" y="5005918"/>
            <a:ext cx="914400" cy="914400"/>
          </a:xfrm>
          <a:prstGeom prst="rect">
            <a:avLst/>
          </a:prstGeom>
        </p:spPr>
      </p:pic>
      <p:sp>
        <p:nvSpPr>
          <p:cNvPr id="12" name="TextBox 11">
            <a:extLst>
              <a:ext uri="{FF2B5EF4-FFF2-40B4-BE49-F238E27FC236}">
                <a16:creationId xmlns:a16="http://schemas.microsoft.com/office/drawing/2014/main" id="{B8B0C7AD-6304-42D2-A981-59E181193748}"/>
              </a:ext>
            </a:extLst>
          </p:cNvPr>
          <p:cNvSpPr txBox="1"/>
          <p:nvPr/>
        </p:nvSpPr>
        <p:spPr>
          <a:xfrm>
            <a:off x="229831" y="1389242"/>
            <a:ext cx="3220379" cy="1569660"/>
          </a:xfrm>
          <a:prstGeom prst="rect">
            <a:avLst/>
          </a:prstGeom>
          <a:noFill/>
          <a:ln>
            <a:solidFill>
              <a:srgbClr val="006858"/>
            </a:solidFill>
          </a:ln>
        </p:spPr>
        <p:txBody>
          <a:bodyPr wrap="square">
            <a:spAutoFit/>
          </a:bodyPr>
          <a:lstStyle/>
          <a:p>
            <a:r>
              <a:rPr lang="en-US" sz="2400" b="1" dirty="0">
                <a:solidFill>
                  <a:srgbClr val="000000"/>
                </a:solidFill>
              </a:rPr>
              <a:t>U.S. Census Bureau </a:t>
            </a:r>
          </a:p>
          <a:p>
            <a:r>
              <a:rPr lang="en-US" sz="2400" b="1" dirty="0">
                <a:solidFill>
                  <a:srgbClr val="000000"/>
                </a:solidFill>
              </a:rPr>
              <a:t>Field Representatives (FRs) </a:t>
            </a:r>
          </a:p>
          <a:p>
            <a:r>
              <a:rPr lang="en-US" sz="2400" dirty="0">
                <a:solidFill>
                  <a:srgbClr val="000000"/>
                </a:solidFill>
              </a:rPr>
              <a:t>Study Introduction</a:t>
            </a:r>
          </a:p>
        </p:txBody>
      </p:sp>
      <p:grpSp>
        <p:nvGrpSpPr>
          <p:cNvPr id="21" name="Group 20">
            <a:extLst>
              <a:ext uri="{FF2B5EF4-FFF2-40B4-BE49-F238E27FC236}">
                <a16:creationId xmlns:a16="http://schemas.microsoft.com/office/drawing/2014/main" id="{DBF7B352-61BD-41BE-84C4-653A83A3E152}"/>
              </a:ext>
            </a:extLst>
          </p:cNvPr>
          <p:cNvGrpSpPr/>
          <p:nvPr/>
        </p:nvGrpSpPr>
        <p:grpSpPr>
          <a:xfrm>
            <a:off x="398635" y="5082917"/>
            <a:ext cx="2322532" cy="914400"/>
            <a:chOff x="3972819" y="4245616"/>
            <a:chExt cx="2322532" cy="914400"/>
          </a:xfrm>
        </p:grpSpPr>
        <p:sp>
          <p:nvSpPr>
            <p:cNvPr id="40" name="TextBox 39">
              <a:extLst>
                <a:ext uri="{FF2B5EF4-FFF2-40B4-BE49-F238E27FC236}">
                  <a16:creationId xmlns:a16="http://schemas.microsoft.com/office/drawing/2014/main" id="{2DAE3E9B-5F91-4E0D-9DF2-D1B95AF14416}"/>
                </a:ext>
              </a:extLst>
            </p:cNvPr>
            <p:cNvSpPr txBox="1"/>
            <p:nvPr/>
          </p:nvSpPr>
          <p:spPr>
            <a:xfrm>
              <a:off x="3972819" y="4299307"/>
              <a:ext cx="2322532" cy="830997"/>
            </a:xfrm>
            <a:prstGeom prst="rect">
              <a:avLst/>
            </a:prstGeom>
            <a:noFill/>
            <a:ln>
              <a:solidFill>
                <a:srgbClr val="006858"/>
              </a:solidFill>
            </a:ln>
          </p:spPr>
          <p:txBody>
            <a:bodyPr wrap="square" rtlCol="0">
              <a:spAutoFit/>
            </a:bodyPr>
            <a:lstStyle/>
            <a:p>
              <a:r>
                <a:rPr lang="en-US" sz="2400" dirty="0">
                  <a:solidFill>
                    <a:srgbClr val="000000"/>
                  </a:solidFill>
                </a:rPr>
                <a:t>Scheduling </a:t>
              </a:r>
            </a:p>
            <a:p>
              <a:r>
                <a:rPr lang="en-US" sz="2400" dirty="0">
                  <a:solidFill>
                    <a:srgbClr val="000000"/>
                  </a:solidFill>
                </a:rPr>
                <a:t>exams                        </a:t>
              </a:r>
            </a:p>
          </p:txBody>
        </p:sp>
        <p:pic>
          <p:nvPicPr>
            <p:cNvPr id="17" name="Graphic 16" descr="Daily calendar with solid fill">
              <a:extLst>
                <a:ext uri="{FF2B5EF4-FFF2-40B4-BE49-F238E27FC236}">
                  <a16:creationId xmlns:a16="http://schemas.microsoft.com/office/drawing/2014/main" id="{205F943C-46D1-4321-A118-D9AACCD591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0846" y="4245616"/>
              <a:ext cx="914400" cy="914400"/>
            </a:xfrm>
            <a:prstGeom prst="rect">
              <a:avLst/>
            </a:prstGeom>
          </p:spPr>
        </p:pic>
      </p:grpSp>
      <p:sp>
        <p:nvSpPr>
          <p:cNvPr id="19" name="Arrow: Down 18">
            <a:extLst>
              <a:ext uri="{FF2B5EF4-FFF2-40B4-BE49-F238E27FC236}">
                <a16:creationId xmlns:a16="http://schemas.microsoft.com/office/drawing/2014/main" id="{688D86F0-1B78-49D0-8218-B67A22DB862D}"/>
              </a:ext>
            </a:extLst>
          </p:cNvPr>
          <p:cNvSpPr/>
          <p:nvPr/>
        </p:nvSpPr>
        <p:spPr>
          <a:xfrm rot="16200000">
            <a:off x="3666279" y="1991621"/>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060EFEC-EAD3-4B5B-9BB2-FD1030BB6F57}"/>
              </a:ext>
            </a:extLst>
          </p:cNvPr>
          <p:cNvPicPr>
            <a:picLocks noChangeAspect="1"/>
          </p:cNvPicPr>
          <p:nvPr/>
        </p:nvPicPr>
        <p:blipFill>
          <a:blip r:embed="rId7"/>
          <a:stretch>
            <a:fillRect/>
          </a:stretch>
        </p:blipFill>
        <p:spPr>
          <a:xfrm rot="13409369" flipV="1">
            <a:off x="10914826" y="2582006"/>
            <a:ext cx="592982" cy="753791"/>
          </a:xfrm>
          <a:prstGeom prst="rect">
            <a:avLst/>
          </a:prstGeom>
        </p:spPr>
      </p:pic>
      <p:sp>
        <p:nvSpPr>
          <p:cNvPr id="22" name="TextBox 21">
            <a:extLst>
              <a:ext uri="{FF2B5EF4-FFF2-40B4-BE49-F238E27FC236}">
                <a16:creationId xmlns:a16="http://schemas.microsoft.com/office/drawing/2014/main" id="{C8DD83E1-1CB4-41C1-87FA-CF4FE86A952B}"/>
              </a:ext>
            </a:extLst>
          </p:cNvPr>
          <p:cNvSpPr txBox="1"/>
          <p:nvPr/>
        </p:nvSpPr>
        <p:spPr>
          <a:xfrm rot="1472553">
            <a:off x="10690616" y="2797986"/>
            <a:ext cx="1041400" cy="338554"/>
          </a:xfrm>
          <a:prstGeom prst="rect">
            <a:avLst/>
          </a:prstGeom>
          <a:noFill/>
        </p:spPr>
        <p:txBody>
          <a:bodyPr wrap="square">
            <a:spAutoFit/>
          </a:bodyPr>
          <a:lstStyle/>
          <a:p>
            <a:pPr algn="ctr"/>
            <a:r>
              <a:rPr lang="en-US" sz="1600" i="1" dirty="0">
                <a:solidFill>
                  <a:srgbClr val="000000"/>
                </a:solidFill>
                <a:latin typeface="Calibri" panose="020F0502020204030204" pitchFamily="34" charset="0"/>
              </a:rPr>
              <a:t>Results</a:t>
            </a:r>
            <a:endParaRPr lang="en-US" sz="1600" dirty="0"/>
          </a:p>
        </p:txBody>
      </p:sp>
      <p:pic>
        <p:nvPicPr>
          <p:cNvPr id="6" name="Graphic 5" descr="Call center with solid fill">
            <a:extLst>
              <a:ext uri="{FF2B5EF4-FFF2-40B4-BE49-F238E27FC236}">
                <a16:creationId xmlns:a16="http://schemas.microsoft.com/office/drawing/2014/main" id="{6F48305F-A099-4BC0-AB93-003C267E92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9876" y="2059854"/>
            <a:ext cx="914400" cy="914400"/>
          </a:xfrm>
          <a:prstGeom prst="rect">
            <a:avLst/>
          </a:prstGeom>
        </p:spPr>
      </p:pic>
      <p:sp>
        <p:nvSpPr>
          <p:cNvPr id="24" name="TextBox 23">
            <a:extLst>
              <a:ext uri="{FF2B5EF4-FFF2-40B4-BE49-F238E27FC236}">
                <a16:creationId xmlns:a16="http://schemas.microsoft.com/office/drawing/2014/main" id="{D5CD6087-5636-43DC-9D47-645B786F936E}"/>
              </a:ext>
            </a:extLst>
          </p:cNvPr>
          <p:cNvSpPr txBox="1"/>
          <p:nvPr/>
        </p:nvSpPr>
        <p:spPr>
          <a:xfrm>
            <a:off x="4472957" y="2228671"/>
            <a:ext cx="4105028" cy="1200329"/>
          </a:xfrm>
          <a:prstGeom prst="rect">
            <a:avLst/>
          </a:prstGeom>
          <a:noFill/>
          <a:ln>
            <a:solidFill>
              <a:srgbClr val="006858"/>
            </a:solidFill>
          </a:ln>
        </p:spPr>
        <p:txBody>
          <a:bodyPr wrap="square" rtlCol="0">
            <a:spAutoFit/>
          </a:bodyPr>
          <a:lstStyle/>
          <a:p>
            <a:r>
              <a:rPr lang="en-US" sz="2400" dirty="0">
                <a:solidFill>
                  <a:srgbClr val="000000"/>
                </a:solidFill>
              </a:rPr>
              <a:t>Refusal conversion</a:t>
            </a:r>
          </a:p>
          <a:p>
            <a:r>
              <a:rPr lang="en-US" sz="2400" dirty="0">
                <a:solidFill>
                  <a:srgbClr val="000000"/>
                </a:solidFill>
              </a:rPr>
              <a:t>Non-contact follow-up </a:t>
            </a:r>
          </a:p>
          <a:p>
            <a:endParaRPr lang="en-US" sz="2400" dirty="0">
              <a:solidFill>
                <a:srgbClr val="000000"/>
              </a:solidFill>
            </a:endParaRPr>
          </a:p>
        </p:txBody>
      </p:sp>
      <p:sp>
        <p:nvSpPr>
          <p:cNvPr id="29" name="TextBox 28">
            <a:extLst>
              <a:ext uri="{FF2B5EF4-FFF2-40B4-BE49-F238E27FC236}">
                <a16:creationId xmlns:a16="http://schemas.microsoft.com/office/drawing/2014/main" id="{FA399FBD-F046-48BD-BBC8-F87E69A4E415}"/>
              </a:ext>
            </a:extLst>
          </p:cNvPr>
          <p:cNvSpPr txBox="1"/>
          <p:nvPr/>
        </p:nvSpPr>
        <p:spPr>
          <a:xfrm>
            <a:off x="9340253" y="2358737"/>
            <a:ext cx="2338202" cy="1200329"/>
          </a:xfrm>
          <a:prstGeom prst="rect">
            <a:avLst/>
          </a:prstGeom>
          <a:noFill/>
          <a:ln>
            <a:solidFill>
              <a:srgbClr val="006858"/>
            </a:solidFill>
          </a:ln>
        </p:spPr>
        <p:txBody>
          <a:bodyPr wrap="square" rtlCol="0">
            <a:spAutoFit/>
          </a:bodyPr>
          <a:lstStyle/>
          <a:p>
            <a:r>
              <a:rPr lang="en-US" sz="2400" dirty="0">
                <a:solidFill>
                  <a:srgbClr val="000000"/>
                </a:solidFill>
              </a:rPr>
              <a:t>Results </a:t>
            </a:r>
          </a:p>
          <a:p>
            <a:r>
              <a:rPr lang="en-US" sz="2400" dirty="0">
                <a:solidFill>
                  <a:srgbClr val="000000"/>
                </a:solidFill>
              </a:rPr>
              <a:t>reporting</a:t>
            </a:r>
          </a:p>
          <a:p>
            <a:endParaRPr lang="en-US" sz="2400" dirty="0">
              <a:solidFill>
                <a:srgbClr val="000000"/>
              </a:solidFill>
            </a:endParaRPr>
          </a:p>
        </p:txBody>
      </p:sp>
      <p:sp>
        <p:nvSpPr>
          <p:cNvPr id="30" name="Arrow: Down 29">
            <a:extLst>
              <a:ext uri="{FF2B5EF4-FFF2-40B4-BE49-F238E27FC236}">
                <a16:creationId xmlns:a16="http://schemas.microsoft.com/office/drawing/2014/main" id="{276A586C-C231-4445-B669-6AE9D8B76865}"/>
              </a:ext>
            </a:extLst>
          </p:cNvPr>
          <p:cNvSpPr/>
          <p:nvPr/>
        </p:nvSpPr>
        <p:spPr>
          <a:xfrm rot="16200000">
            <a:off x="2926171" y="5330739"/>
            <a:ext cx="272120" cy="388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1BE5C0D-E7DE-4BAF-BDB0-5410371525C4}"/>
              </a:ext>
            </a:extLst>
          </p:cNvPr>
          <p:cNvGrpSpPr/>
          <p:nvPr/>
        </p:nvGrpSpPr>
        <p:grpSpPr>
          <a:xfrm>
            <a:off x="3492704" y="5053205"/>
            <a:ext cx="2514239" cy="914400"/>
            <a:chOff x="3972818" y="4243133"/>
            <a:chExt cx="2514239" cy="914400"/>
          </a:xfrm>
        </p:grpSpPr>
        <p:sp>
          <p:nvSpPr>
            <p:cNvPr id="32" name="TextBox 31">
              <a:extLst>
                <a:ext uri="{FF2B5EF4-FFF2-40B4-BE49-F238E27FC236}">
                  <a16:creationId xmlns:a16="http://schemas.microsoft.com/office/drawing/2014/main" id="{212B8F7A-2570-4BB3-8BFF-545C7F5A0260}"/>
                </a:ext>
              </a:extLst>
            </p:cNvPr>
            <p:cNvSpPr txBox="1"/>
            <p:nvPr/>
          </p:nvSpPr>
          <p:spPr>
            <a:xfrm>
              <a:off x="3972818" y="4299307"/>
              <a:ext cx="2514239" cy="830997"/>
            </a:xfrm>
            <a:prstGeom prst="rect">
              <a:avLst/>
            </a:prstGeom>
            <a:noFill/>
            <a:ln>
              <a:solidFill>
                <a:srgbClr val="006858"/>
              </a:solidFill>
            </a:ln>
          </p:spPr>
          <p:txBody>
            <a:bodyPr wrap="square" rtlCol="0">
              <a:spAutoFit/>
            </a:bodyPr>
            <a:lstStyle/>
            <a:p>
              <a:r>
                <a:rPr lang="en-US" sz="2400" dirty="0">
                  <a:solidFill>
                    <a:srgbClr val="000000"/>
                  </a:solidFill>
                </a:rPr>
                <a:t>Conducting </a:t>
              </a:r>
            </a:p>
            <a:p>
              <a:r>
                <a:rPr lang="en-US" sz="2400" dirty="0">
                  <a:solidFill>
                    <a:srgbClr val="000000"/>
                  </a:solidFill>
                </a:rPr>
                <a:t>exams</a:t>
              </a:r>
            </a:p>
          </p:txBody>
        </p:sp>
        <p:pic>
          <p:nvPicPr>
            <p:cNvPr id="33" name="Graphic 32" descr="Weight Loss with solid fill">
              <a:extLst>
                <a:ext uri="{FF2B5EF4-FFF2-40B4-BE49-F238E27FC236}">
                  <a16:creationId xmlns:a16="http://schemas.microsoft.com/office/drawing/2014/main" id="{D83A635D-EC66-4999-A78F-900C1DF9AB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4621" y="4243133"/>
              <a:ext cx="914400" cy="914400"/>
            </a:xfrm>
            <a:prstGeom prst="rect">
              <a:avLst/>
            </a:prstGeom>
          </p:spPr>
        </p:pic>
      </p:grpSp>
      <p:sp>
        <p:nvSpPr>
          <p:cNvPr id="35" name="Arrow: Down 34">
            <a:extLst>
              <a:ext uri="{FF2B5EF4-FFF2-40B4-BE49-F238E27FC236}">
                <a16:creationId xmlns:a16="http://schemas.microsoft.com/office/drawing/2014/main" id="{0280CE03-E574-4D8E-97D8-5B275A34B98C}"/>
              </a:ext>
            </a:extLst>
          </p:cNvPr>
          <p:cNvSpPr/>
          <p:nvPr/>
        </p:nvSpPr>
        <p:spPr>
          <a:xfrm rot="16200000">
            <a:off x="6573762" y="5039549"/>
            <a:ext cx="336485" cy="530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C1BBF8DA-2AFF-4CD8-A60C-023E10E2A1FF}"/>
              </a:ext>
            </a:extLst>
          </p:cNvPr>
          <p:cNvSpPr/>
          <p:nvPr/>
        </p:nvSpPr>
        <p:spPr>
          <a:xfrm rot="10800000">
            <a:off x="9584354" y="3878848"/>
            <a:ext cx="304619" cy="802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Call center with solid fill">
            <a:extLst>
              <a:ext uri="{FF2B5EF4-FFF2-40B4-BE49-F238E27FC236}">
                <a16:creationId xmlns:a16="http://schemas.microsoft.com/office/drawing/2014/main" id="{C534EE07-50F9-4E50-9AE3-655EC84A5E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826" y="2686600"/>
            <a:ext cx="650929" cy="650929"/>
          </a:xfrm>
          <a:prstGeom prst="rect">
            <a:avLst/>
          </a:prstGeom>
        </p:spPr>
      </p:pic>
      <p:pic>
        <p:nvPicPr>
          <p:cNvPr id="46" name="Picture 45">
            <a:extLst>
              <a:ext uri="{FF2B5EF4-FFF2-40B4-BE49-F238E27FC236}">
                <a16:creationId xmlns:a16="http://schemas.microsoft.com/office/drawing/2014/main" id="{E6A101B0-ABB3-4922-B7C9-F56701AF970E}"/>
              </a:ext>
            </a:extLst>
          </p:cNvPr>
          <p:cNvPicPr>
            <a:picLocks noChangeAspect="1"/>
          </p:cNvPicPr>
          <p:nvPr/>
        </p:nvPicPr>
        <p:blipFill>
          <a:blip r:embed="rId12"/>
          <a:stretch>
            <a:fillRect/>
          </a:stretch>
        </p:blipFill>
        <p:spPr>
          <a:xfrm>
            <a:off x="7831645" y="2310658"/>
            <a:ext cx="599285" cy="465491"/>
          </a:xfrm>
          <a:prstGeom prst="rect">
            <a:avLst/>
          </a:prstGeom>
        </p:spPr>
      </p:pic>
      <p:sp>
        <p:nvSpPr>
          <p:cNvPr id="28" name="Arrow: Up-Down 27">
            <a:extLst>
              <a:ext uri="{FF2B5EF4-FFF2-40B4-BE49-F238E27FC236}">
                <a16:creationId xmlns:a16="http://schemas.microsoft.com/office/drawing/2014/main" id="{B90EB992-D076-48FC-BF66-300BA12C7D12}"/>
              </a:ext>
            </a:extLst>
          </p:cNvPr>
          <p:cNvSpPr/>
          <p:nvPr/>
        </p:nvSpPr>
        <p:spPr>
          <a:xfrm rot="2523734">
            <a:off x="3457022" y="3027518"/>
            <a:ext cx="247039" cy="22978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B01969-986C-4F6F-BB7F-DE9AE66EDD18}"/>
              </a:ext>
            </a:extLst>
          </p:cNvPr>
          <p:cNvSpPr/>
          <p:nvPr/>
        </p:nvSpPr>
        <p:spPr>
          <a:xfrm>
            <a:off x="99152" y="1112704"/>
            <a:ext cx="6919294" cy="542029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Calibri" panose="020F0502020204030204" pitchFamily="34" charset="0"/>
                <a:cs typeface="Calibri" panose="020F0502020204030204" pitchFamily="34" charset="0"/>
              </a:rPr>
              <a:t>Participant Data</a:t>
            </a:r>
          </a:p>
        </p:txBody>
      </p:sp>
      <p:sp>
        <p:nvSpPr>
          <p:cNvPr id="27" name="Rectangle 26">
            <a:extLst>
              <a:ext uri="{FF2B5EF4-FFF2-40B4-BE49-F238E27FC236}">
                <a16:creationId xmlns:a16="http://schemas.microsoft.com/office/drawing/2014/main" id="{657A8D95-B251-4002-AB93-3B115B49CC69}"/>
              </a:ext>
            </a:extLst>
          </p:cNvPr>
          <p:cNvSpPr/>
          <p:nvPr/>
        </p:nvSpPr>
        <p:spPr>
          <a:xfrm>
            <a:off x="7011685" y="1112704"/>
            <a:ext cx="5085289" cy="283945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235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a:cs typeface="Calibri Light"/>
              </a:rPr>
              <a:t>PELICAN 1.0 response rate</a:t>
            </a:r>
          </a:p>
        </p:txBody>
      </p:sp>
      <p:grpSp>
        <p:nvGrpSpPr>
          <p:cNvPr id="3" name="Group 2">
            <a:extLst>
              <a:ext uri="{FF2B5EF4-FFF2-40B4-BE49-F238E27FC236}">
                <a16:creationId xmlns:a16="http://schemas.microsoft.com/office/drawing/2014/main" id="{8DD71E6C-8969-4501-960E-B33E5C2432E9}"/>
              </a:ext>
            </a:extLst>
          </p:cNvPr>
          <p:cNvGrpSpPr/>
          <p:nvPr/>
        </p:nvGrpSpPr>
        <p:grpSpPr>
          <a:xfrm>
            <a:off x="554123" y="1685042"/>
            <a:ext cx="10466854" cy="3920081"/>
            <a:chOff x="632277" y="2654149"/>
            <a:chExt cx="10466854" cy="3920081"/>
          </a:xfrm>
        </p:grpSpPr>
        <p:sp>
          <p:nvSpPr>
            <p:cNvPr id="9" name="TextBox 8">
              <a:extLst>
                <a:ext uri="{FF2B5EF4-FFF2-40B4-BE49-F238E27FC236}">
                  <a16:creationId xmlns:a16="http://schemas.microsoft.com/office/drawing/2014/main" id="{DA256910-0ADA-4E7F-8C37-57DC2237C1AC}"/>
                </a:ext>
              </a:extLst>
            </p:cNvPr>
            <p:cNvSpPr txBox="1"/>
            <p:nvPr/>
          </p:nvSpPr>
          <p:spPr>
            <a:xfrm>
              <a:off x="676646" y="2654149"/>
              <a:ext cx="10422485"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5400" b="1">
                  <a:solidFill>
                    <a:srgbClr val="7030A0"/>
                  </a:solidFill>
                  <a:latin typeface="Calibri" panose="020F0502020204030204"/>
                </a:rPr>
                <a:t>30%	 x 	50% 	x 	91%	= 13.6%</a:t>
              </a:r>
            </a:p>
          </p:txBody>
        </p:sp>
        <p:sp>
          <p:nvSpPr>
            <p:cNvPr id="11" name="TextBox 10">
              <a:extLst>
                <a:ext uri="{FF2B5EF4-FFF2-40B4-BE49-F238E27FC236}">
                  <a16:creationId xmlns:a16="http://schemas.microsoft.com/office/drawing/2014/main" id="{D2A67DA8-134C-4A83-ABB7-1C701602DCE8}"/>
                </a:ext>
              </a:extLst>
            </p:cNvPr>
            <p:cNvSpPr txBox="1"/>
            <p:nvPr/>
          </p:nvSpPr>
          <p:spPr>
            <a:xfrm>
              <a:off x="676646" y="3496997"/>
              <a:ext cx="1537165"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rPr>
                <a:t>Agreed to be contacted</a:t>
              </a:r>
            </a:p>
          </p:txBody>
        </p:sp>
        <p:sp>
          <p:nvSpPr>
            <p:cNvPr id="12" name="TextBox 11">
              <a:extLst>
                <a:ext uri="{FF2B5EF4-FFF2-40B4-BE49-F238E27FC236}">
                  <a16:creationId xmlns:a16="http://schemas.microsoft.com/office/drawing/2014/main" id="{A76F0324-3FB1-4FB1-9B45-F40CAF8705F5}"/>
                </a:ext>
              </a:extLst>
            </p:cNvPr>
            <p:cNvSpPr txBox="1"/>
            <p:nvPr/>
          </p:nvSpPr>
          <p:spPr>
            <a:xfrm>
              <a:off x="3265715" y="3461357"/>
              <a:ext cx="1693302"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rgbClr val="7030A0"/>
                  </a:solidFill>
                  <a:latin typeface="Calibri" panose="020F0502020204030204"/>
                </a:rPr>
                <a:t>Scheduled and completed home visit</a:t>
              </a:r>
              <a:endPar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2A7319A-6FCF-4F36-9BD0-8185BE873EBF}"/>
                </a:ext>
              </a:extLst>
            </p:cNvPr>
            <p:cNvSpPr txBox="1"/>
            <p:nvPr/>
          </p:nvSpPr>
          <p:spPr>
            <a:xfrm>
              <a:off x="6221198" y="3429000"/>
              <a:ext cx="1537165"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rPr>
                <a:t>Completed all parts </a:t>
              </a:r>
            </a:p>
          </p:txBody>
        </p:sp>
        <p:sp>
          <p:nvSpPr>
            <p:cNvPr id="18" name="TextBox 17">
              <a:extLst>
                <a:ext uri="{FF2B5EF4-FFF2-40B4-BE49-F238E27FC236}">
                  <a16:creationId xmlns:a16="http://schemas.microsoft.com/office/drawing/2014/main" id="{4346CEBA-CDB1-4109-94D1-CA3B30F1A8A3}"/>
                </a:ext>
              </a:extLst>
            </p:cNvPr>
            <p:cNvSpPr txBox="1"/>
            <p:nvPr/>
          </p:nvSpPr>
          <p:spPr>
            <a:xfrm>
              <a:off x="632277" y="4843692"/>
              <a:ext cx="10422485"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5400" b="1">
                  <a:solidFill>
                    <a:srgbClr val="7030A0"/>
                  </a:solidFill>
                  <a:latin typeface="Calibri" panose="020F0502020204030204"/>
                </a:rPr>
                <a:t>30%	 x 	50% 	x 	98%	= 14.7%</a:t>
              </a:r>
            </a:p>
          </p:txBody>
        </p:sp>
        <p:sp>
          <p:nvSpPr>
            <p:cNvPr id="19" name="TextBox 18">
              <a:extLst>
                <a:ext uri="{FF2B5EF4-FFF2-40B4-BE49-F238E27FC236}">
                  <a16:creationId xmlns:a16="http://schemas.microsoft.com/office/drawing/2014/main" id="{0C81C1FB-ACFA-4ED8-B850-D28204C6EE01}"/>
                </a:ext>
              </a:extLst>
            </p:cNvPr>
            <p:cNvSpPr txBox="1"/>
            <p:nvPr/>
          </p:nvSpPr>
          <p:spPr>
            <a:xfrm>
              <a:off x="632277" y="5686540"/>
              <a:ext cx="1537165"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rPr>
                <a:t>Agreed to be contacted</a:t>
              </a:r>
            </a:p>
          </p:txBody>
        </p:sp>
        <p:sp>
          <p:nvSpPr>
            <p:cNvPr id="20" name="TextBox 19">
              <a:extLst>
                <a:ext uri="{FF2B5EF4-FFF2-40B4-BE49-F238E27FC236}">
                  <a16:creationId xmlns:a16="http://schemas.microsoft.com/office/drawing/2014/main" id="{21A0582C-88D1-4428-9173-A6ED91DCF487}"/>
                </a:ext>
              </a:extLst>
            </p:cNvPr>
            <p:cNvSpPr txBox="1"/>
            <p:nvPr/>
          </p:nvSpPr>
          <p:spPr>
            <a:xfrm>
              <a:off x="3265716" y="5650900"/>
              <a:ext cx="1693301"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rgbClr val="7030A0"/>
                  </a:solidFill>
                  <a:latin typeface="Calibri" panose="020F0502020204030204"/>
                </a:rPr>
                <a:t>Scheduled and completed home visit</a:t>
              </a:r>
              <a:endPar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3F5444F-6CC6-4F43-BCCF-7366BF55BC4D}"/>
                </a:ext>
              </a:extLst>
            </p:cNvPr>
            <p:cNvSpPr txBox="1"/>
            <p:nvPr/>
          </p:nvSpPr>
          <p:spPr>
            <a:xfrm>
              <a:off x="6176829" y="5618543"/>
              <a:ext cx="1581534"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libri" panose="020F0502020204030204"/>
                  <a:ea typeface="+mn-ea"/>
                  <a:cs typeface="+mn-cs"/>
                </a:rPr>
                <a:t>Completed blood</a:t>
              </a:r>
            </a:p>
          </p:txBody>
        </p:sp>
      </p:grpSp>
    </p:spTree>
    <p:extLst>
      <p:ext uri="{BB962C8B-B14F-4D97-AF65-F5344CB8AC3E}">
        <p14:creationId xmlns:p14="http://schemas.microsoft.com/office/powerpoint/2010/main" val="1810463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781-37D5-43DF-9D76-22C6FB00B223}"/>
              </a:ext>
            </a:extLst>
          </p:cNvPr>
          <p:cNvSpPr>
            <a:spLocks noGrp="1"/>
          </p:cNvSpPr>
          <p:nvPr>
            <p:ph type="title"/>
          </p:nvPr>
        </p:nvSpPr>
        <p:spPr>
          <a:xfrm>
            <a:off x="609600" y="274639"/>
            <a:ext cx="10972800" cy="616901"/>
          </a:xfrm>
        </p:spPr>
        <p:txBody>
          <a:bodyPr/>
          <a:lstStyle/>
          <a:p>
            <a:r>
              <a:rPr lang="en-US" dirty="0"/>
              <a:t>Initial Brochure</a:t>
            </a:r>
          </a:p>
        </p:txBody>
      </p:sp>
      <p:pic>
        <p:nvPicPr>
          <p:cNvPr id="4" name="Picture 3">
            <a:extLst>
              <a:ext uri="{FF2B5EF4-FFF2-40B4-BE49-F238E27FC236}">
                <a16:creationId xmlns:a16="http://schemas.microsoft.com/office/drawing/2014/main" id="{2BB2A006-9472-4CDB-BC13-9CBCBA653A34}"/>
              </a:ext>
            </a:extLst>
          </p:cNvPr>
          <p:cNvPicPr>
            <a:picLocks noChangeAspect="1"/>
          </p:cNvPicPr>
          <p:nvPr/>
        </p:nvPicPr>
        <p:blipFill>
          <a:blip r:embed="rId3"/>
          <a:stretch>
            <a:fillRect/>
          </a:stretch>
        </p:blipFill>
        <p:spPr>
          <a:xfrm>
            <a:off x="1110185" y="891540"/>
            <a:ext cx="9718147" cy="5542381"/>
          </a:xfrm>
          <a:prstGeom prst="rect">
            <a:avLst/>
          </a:prstGeom>
        </p:spPr>
      </p:pic>
    </p:spTree>
    <p:extLst>
      <p:ext uri="{BB962C8B-B14F-4D97-AF65-F5344CB8AC3E}">
        <p14:creationId xmlns:p14="http://schemas.microsoft.com/office/powerpoint/2010/main" val="14720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781-37D5-43DF-9D76-22C6FB00B223}"/>
              </a:ext>
            </a:extLst>
          </p:cNvPr>
          <p:cNvSpPr>
            <a:spLocks noGrp="1"/>
          </p:cNvSpPr>
          <p:nvPr>
            <p:ph type="title"/>
          </p:nvPr>
        </p:nvSpPr>
        <p:spPr>
          <a:xfrm>
            <a:off x="609600" y="274639"/>
            <a:ext cx="10972800" cy="605471"/>
          </a:xfrm>
        </p:spPr>
        <p:txBody>
          <a:bodyPr/>
          <a:lstStyle/>
          <a:p>
            <a:r>
              <a:rPr lang="en-US" dirty="0"/>
              <a:t>Initial Brochure</a:t>
            </a:r>
          </a:p>
        </p:txBody>
      </p:sp>
      <p:pic>
        <p:nvPicPr>
          <p:cNvPr id="5" name="Picture 4">
            <a:extLst>
              <a:ext uri="{FF2B5EF4-FFF2-40B4-BE49-F238E27FC236}">
                <a16:creationId xmlns:a16="http://schemas.microsoft.com/office/drawing/2014/main" id="{ABF50124-18FE-48B2-9692-81C939376CE1}"/>
              </a:ext>
            </a:extLst>
          </p:cNvPr>
          <p:cNvPicPr>
            <a:picLocks noChangeAspect="1"/>
          </p:cNvPicPr>
          <p:nvPr/>
        </p:nvPicPr>
        <p:blipFill>
          <a:blip r:embed="rId3"/>
          <a:stretch>
            <a:fillRect/>
          </a:stretch>
        </p:blipFill>
        <p:spPr>
          <a:xfrm>
            <a:off x="1153575" y="880110"/>
            <a:ext cx="9585330" cy="5703252"/>
          </a:xfrm>
          <a:prstGeom prst="rect">
            <a:avLst/>
          </a:prstGeom>
        </p:spPr>
      </p:pic>
    </p:spTree>
    <p:extLst>
      <p:ext uri="{BB962C8B-B14F-4D97-AF65-F5344CB8AC3E}">
        <p14:creationId xmlns:p14="http://schemas.microsoft.com/office/powerpoint/2010/main" val="377043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NHIS Follow-up Health Study (FHS)</a:t>
            </a:r>
          </a:p>
        </p:txBody>
      </p:sp>
    </p:spTree>
    <p:extLst>
      <p:ext uri="{BB962C8B-B14F-4D97-AF65-F5344CB8AC3E}">
        <p14:creationId xmlns:p14="http://schemas.microsoft.com/office/powerpoint/2010/main" val="256686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781-37D5-43DF-9D76-22C6FB00B223}"/>
              </a:ext>
            </a:extLst>
          </p:cNvPr>
          <p:cNvSpPr>
            <a:spLocks noGrp="1"/>
          </p:cNvSpPr>
          <p:nvPr>
            <p:ph type="title"/>
          </p:nvPr>
        </p:nvSpPr>
        <p:spPr/>
        <p:txBody>
          <a:bodyPr/>
          <a:lstStyle/>
          <a:p>
            <a:r>
              <a:rPr lang="en-US" dirty="0"/>
              <a:t>Reasons to Participate Brochure</a:t>
            </a:r>
          </a:p>
        </p:txBody>
      </p:sp>
      <p:pic>
        <p:nvPicPr>
          <p:cNvPr id="6" name="Picture 5">
            <a:extLst>
              <a:ext uri="{FF2B5EF4-FFF2-40B4-BE49-F238E27FC236}">
                <a16:creationId xmlns:a16="http://schemas.microsoft.com/office/drawing/2014/main" id="{CD4027C1-4B52-4F0F-BD6C-C45BE989196A}"/>
              </a:ext>
            </a:extLst>
          </p:cNvPr>
          <p:cNvPicPr>
            <a:picLocks noChangeAspect="1"/>
          </p:cNvPicPr>
          <p:nvPr/>
        </p:nvPicPr>
        <p:blipFill>
          <a:blip r:embed="rId3"/>
          <a:stretch>
            <a:fillRect/>
          </a:stretch>
        </p:blipFill>
        <p:spPr>
          <a:xfrm>
            <a:off x="972152" y="1500734"/>
            <a:ext cx="9097677" cy="5172055"/>
          </a:xfrm>
          <a:prstGeom prst="rect">
            <a:avLst/>
          </a:prstGeom>
        </p:spPr>
      </p:pic>
    </p:spTree>
    <p:extLst>
      <p:ext uri="{BB962C8B-B14F-4D97-AF65-F5344CB8AC3E}">
        <p14:creationId xmlns:p14="http://schemas.microsoft.com/office/powerpoint/2010/main" val="31767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781-37D5-43DF-9D76-22C6FB00B223}"/>
              </a:ext>
            </a:extLst>
          </p:cNvPr>
          <p:cNvSpPr>
            <a:spLocks noGrp="1"/>
          </p:cNvSpPr>
          <p:nvPr>
            <p:ph type="title"/>
          </p:nvPr>
        </p:nvSpPr>
        <p:spPr/>
        <p:txBody>
          <a:bodyPr/>
          <a:lstStyle/>
          <a:p>
            <a:r>
              <a:rPr lang="en-US" dirty="0"/>
              <a:t>Reasons to Participate Brochure</a:t>
            </a:r>
          </a:p>
        </p:txBody>
      </p:sp>
      <p:pic>
        <p:nvPicPr>
          <p:cNvPr id="4" name="Picture 3">
            <a:extLst>
              <a:ext uri="{FF2B5EF4-FFF2-40B4-BE49-F238E27FC236}">
                <a16:creationId xmlns:a16="http://schemas.microsoft.com/office/drawing/2014/main" id="{68EEEE6C-2DC6-4745-97F8-61A35A4C0B8E}"/>
              </a:ext>
            </a:extLst>
          </p:cNvPr>
          <p:cNvPicPr>
            <a:picLocks noChangeAspect="1"/>
          </p:cNvPicPr>
          <p:nvPr/>
        </p:nvPicPr>
        <p:blipFill>
          <a:blip r:embed="rId3"/>
          <a:stretch>
            <a:fillRect/>
          </a:stretch>
        </p:blipFill>
        <p:spPr>
          <a:xfrm>
            <a:off x="990016" y="1417639"/>
            <a:ext cx="8976943" cy="5268937"/>
          </a:xfrm>
          <a:prstGeom prst="rect">
            <a:avLst/>
          </a:prstGeom>
        </p:spPr>
      </p:pic>
    </p:spTree>
    <p:extLst>
      <p:ext uri="{BB962C8B-B14F-4D97-AF65-F5344CB8AC3E}">
        <p14:creationId xmlns:p14="http://schemas.microsoft.com/office/powerpoint/2010/main" val="4217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DA-85C3-48CB-8698-5A1B9ADE84BB}"/>
              </a:ext>
            </a:extLst>
          </p:cNvPr>
          <p:cNvSpPr>
            <a:spLocks noGrp="1"/>
          </p:cNvSpPr>
          <p:nvPr>
            <p:ph type="title"/>
          </p:nvPr>
        </p:nvSpPr>
        <p:spPr/>
        <p:txBody>
          <a:bodyPr/>
          <a:lstStyle/>
          <a:p>
            <a:r>
              <a:rPr lang="en-US" sz="4000">
                <a:cs typeface="Calibri Light"/>
              </a:rPr>
              <a:t>Reasons for Refusal</a:t>
            </a:r>
            <a:endParaRPr lang="en-US" sz="4000"/>
          </a:p>
        </p:txBody>
      </p:sp>
      <p:sp>
        <p:nvSpPr>
          <p:cNvPr id="3" name="Content Placeholder 2">
            <a:extLst>
              <a:ext uri="{FF2B5EF4-FFF2-40B4-BE49-F238E27FC236}">
                <a16:creationId xmlns:a16="http://schemas.microsoft.com/office/drawing/2014/main" id="{3B843C28-49A7-475B-ADB9-747CDD73B96F}"/>
              </a:ext>
            </a:extLst>
          </p:cNvPr>
          <p:cNvSpPr>
            <a:spLocks noGrp="1"/>
          </p:cNvSpPr>
          <p:nvPr>
            <p:ph type="body" sz="quarter" idx="10"/>
          </p:nvPr>
        </p:nvSpPr>
        <p:spPr/>
        <p:txBody>
          <a:bodyPr vert="horz" lIns="91440" tIns="45720" rIns="91440" bIns="45720" rtlCol="0" anchor="t">
            <a:normAutofit/>
          </a:bodyPr>
          <a:lstStyle/>
          <a:p>
            <a:pPr marL="456565" indent="-456565"/>
            <a:r>
              <a:rPr lang="en-US" sz="2800">
                <a:latin typeface="Calibri"/>
                <a:cs typeface="Calibri"/>
              </a:rPr>
              <a:t>Among sample adults who refused to participate in the study what were </a:t>
            </a:r>
            <a:r>
              <a:rPr lang="en-US" sz="2800" dirty="0">
                <a:latin typeface="Calibri"/>
                <a:cs typeface="Calibri"/>
              </a:rPr>
              <a:t>their concerns? </a:t>
            </a:r>
            <a:endParaRPr lang="en-US"/>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43C86951-656C-4448-8645-4C41CC1E4F42}"/>
              </a:ext>
            </a:extLst>
          </p:cNvPr>
          <p:cNvGraphicFramePr>
            <a:graphicFrameLocks noGrp="1"/>
          </p:cNvGraphicFramePr>
          <p:nvPr/>
        </p:nvGraphicFramePr>
        <p:xfrm>
          <a:off x="891154" y="2510725"/>
          <a:ext cx="9689934" cy="3847344"/>
        </p:xfrm>
        <a:graphic>
          <a:graphicData uri="http://schemas.openxmlformats.org/drawingml/2006/table">
            <a:tbl>
              <a:tblPr firstRow="1" firstCol="1" bandRow="1">
                <a:tableStyleId>{5C22544A-7EE6-4342-B048-85BDC9FD1C3A}</a:tableStyleId>
              </a:tblPr>
              <a:tblGrid>
                <a:gridCol w="5277554">
                  <a:extLst>
                    <a:ext uri="{9D8B030D-6E8A-4147-A177-3AD203B41FA5}">
                      <a16:colId xmlns:a16="http://schemas.microsoft.com/office/drawing/2014/main" val="651764274"/>
                    </a:ext>
                  </a:extLst>
                </a:gridCol>
                <a:gridCol w="2585905">
                  <a:extLst>
                    <a:ext uri="{9D8B030D-6E8A-4147-A177-3AD203B41FA5}">
                      <a16:colId xmlns:a16="http://schemas.microsoft.com/office/drawing/2014/main" val="2393256564"/>
                    </a:ext>
                  </a:extLst>
                </a:gridCol>
                <a:gridCol w="1826475">
                  <a:extLst>
                    <a:ext uri="{9D8B030D-6E8A-4147-A177-3AD203B41FA5}">
                      <a16:colId xmlns:a16="http://schemas.microsoft.com/office/drawing/2014/main" val="386179783"/>
                    </a:ext>
                  </a:extLst>
                </a:gridCol>
              </a:tblGrid>
              <a:tr h="320612">
                <a:tc>
                  <a:txBody>
                    <a:bodyPr/>
                    <a:lstStyle/>
                    <a:p>
                      <a:endParaRPr lang="en-US" sz="2000">
                        <a:solidFill>
                          <a:schemeClr val="tx2"/>
                        </a:solidFill>
                        <a:effectLst/>
                      </a:endParaRPr>
                    </a:p>
                  </a:txBody>
                  <a:tcPr marL="68580" marR="68580" marT="0" marB="0" anchor="b"/>
                </a:tc>
                <a:tc>
                  <a:txBody>
                    <a:bodyPr/>
                    <a:lstStyle/>
                    <a:p>
                      <a:pPr algn="ctr"/>
                      <a:r>
                        <a:rPr lang="en-US" sz="2000">
                          <a:solidFill>
                            <a:schemeClr val="bg2"/>
                          </a:solidFill>
                          <a:effectLst/>
                        </a:rPr>
                        <a:t>Number</a:t>
                      </a:r>
                    </a:p>
                  </a:txBody>
                  <a:tcPr marL="68580" marR="68580" marT="0" marB="0" anchor="b"/>
                </a:tc>
                <a:tc>
                  <a:txBody>
                    <a:bodyPr/>
                    <a:lstStyle/>
                    <a:p>
                      <a:pPr algn="ctr"/>
                      <a:r>
                        <a:rPr lang="en-US" sz="2000">
                          <a:solidFill>
                            <a:schemeClr val="bg2"/>
                          </a:solidFill>
                          <a:effectLst/>
                        </a:rPr>
                        <a:t>Percent</a:t>
                      </a:r>
                    </a:p>
                  </a:txBody>
                  <a:tcPr marL="68580" marR="68580" marT="0" marB="0" anchor="b"/>
                </a:tc>
                <a:extLst>
                  <a:ext uri="{0D108BD9-81ED-4DB2-BD59-A6C34878D82A}">
                    <a16:rowId xmlns:a16="http://schemas.microsoft.com/office/drawing/2014/main" val="1799682484"/>
                  </a:ext>
                </a:extLst>
              </a:tr>
              <a:tr h="320612">
                <a:tc>
                  <a:txBody>
                    <a:bodyPr/>
                    <a:lstStyle/>
                    <a:p>
                      <a:r>
                        <a:rPr lang="en-US" sz="2000" b="0">
                          <a:solidFill>
                            <a:schemeClr val="tx2"/>
                          </a:solidFill>
                          <a:effectLst/>
                        </a:rPr>
                        <a:t>Lack of interest</a:t>
                      </a:r>
                    </a:p>
                  </a:txBody>
                  <a:tcPr marL="68580" marR="68580" marT="0" marB="0" anchor="b"/>
                </a:tc>
                <a:tc>
                  <a:txBody>
                    <a:bodyPr/>
                    <a:lstStyle/>
                    <a:p>
                      <a:pPr algn="ctr"/>
                      <a:r>
                        <a:rPr lang="en-US" sz="2000">
                          <a:solidFill>
                            <a:schemeClr val="accent4">
                              <a:lumMod val="50000"/>
                            </a:schemeClr>
                          </a:solidFill>
                          <a:effectLst/>
                        </a:rPr>
                        <a:t>290</a:t>
                      </a:r>
                    </a:p>
                  </a:txBody>
                  <a:tcPr marL="68580" marR="68580" marT="0" marB="0" anchor="b"/>
                </a:tc>
                <a:tc>
                  <a:txBody>
                    <a:bodyPr/>
                    <a:lstStyle/>
                    <a:p>
                      <a:pPr algn="ctr"/>
                      <a:r>
                        <a:rPr lang="en-US" sz="2000">
                          <a:solidFill>
                            <a:schemeClr val="accent4">
                              <a:lumMod val="50000"/>
                            </a:schemeClr>
                          </a:solidFill>
                          <a:effectLst/>
                        </a:rPr>
                        <a:t>44.7</a:t>
                      </a:r>
                    </a:p>
                  </a:txBody>
                  <a:tcPr marL="68580" marR="68580" marT="0" marB="0" anchor="b"/>
                </a:tc>
                <a:extLst>
                  <a:ext uri="{0D108BD9-81ED-4DB2-BD59-A6C34878D82A}">
                    <a16:rowId xmlns:a16="http://schemas.microsoft.com/office/drawing/2014/main" val="808570376"/>
                  </a:ext>
                </a:extLst>
              </a:tr>
              <a:tr h="320612">
                <a:tc>
                  <a:txBody>
                    <a:bodyPr/>
                    <a:lstStyle/>
                    <a:p>
                      <a:r>
                        <a:rPr lang="en-US" sz="2000" b="0">
                          <a:solidFill>
                            <a:schemeClr val="tx2"/>
                          </a:solidFill>
                          <a:effectLst/>
                        </a:rPr>
                        <a:t>Lack of time</a:t>
                      </a:r>
                    </a:p>
                  </a:txBody>
                  <a:tcPr marL="68580" marR="68580" marT="0" marB="0" anchor="b"/>
                </a:tc>
                <a:tc>
                  <a:txBody>
                    <a:bodyPr/>
                    <a:lstStyle/>
                    <a:p>
                      <a:pPr algn="ctr"/>
                      <a:r>
                        <a:rPr lang="en-US" sz="2000">
                          <a:solidFill>
                            <a:schemeClr val="accent4">
                              <a:lumMod val="50000"/>
                            </a:schemeClr>
                          </a:solidFill>
                          <a:effectLst/>
                        </a:rPr>
                        <a:t>169</a:t>
                      </a:r>
                    </a:p>
                  </a:txBody>
                  <a:tcPr marL="68580" marR="68580" marT="0" marB="0" anchor="b"/>
                </a:tc>
                <a:tc>
                  <a:txBody>
                    <a:bodyPr/>
                    <a:lstStyle/>
                    <a:p>
                      <a:pPr algn="ctr"/>
                      <a:r>
                        <a:rPr lang="en-US" sz="2000">
                          <a:solidFill>
                            <a:schemeClr val="accent4">
                              <a:lumMod val="50000"/>
                            </a:schemeClr>
                          </a:solidFill>
                          <a:effectLst/>
                        </a:rPr>
                        <a:t>26.0</a:t>
                      </a:r>
                    </a:p>
                  </a:txBody>
                  <a:tcPr marL="68580" marR="68580" marT="0" marB="0" anchor="b"/>
                </a:tc>
                <a:extLst>
                  <a:ext uri="{0D108BD9-81ED-4DB2-BD59-A6C34878D82A}">
                    <a16:rowId xmlns:a16="http://schemas.microsoft.com/office/drawing/2014/main" val="167080091"/>
                  </a:ext>
                </a:extLst>
              </a:tr>
              <a:tr h="320612">
                <a:tc>
                  <a:txBody>
                    <a:bodyPr/>
                    <a:lstStyle/>
                    <a:p>
                      <a:r>
                        <a:rPr lang="en-US" sz="2000" b="0">
                          <a:solidFill>
                            <a:schemeClr val="tx2"/>
                          </a:solidFill>
                          <a:effectLst/>
                        </a:rPr>
                        <a:t>Privacy concerns</a:t>
                      </a:r>
                    </a:p>
                  </a:txBody>
                  <a:tcPr marL="68580" marR="68580" marT="0" marB="0" anchor="b"/>
                </a:tc>
                <a:tc>
                  <a:txBody>
                    <a:bodyPr/>
                    <a:lstStyle/>
                    <a:p>
                      <a:pPr algn="ctr"/>
                      <a:r>
                        <a:rPr lang="en-US" sz="2000">
                          <a:solidFill>
                            <a:schemeClr val="accent4">
                              <a:lumMod val="50000"/>
                            </a:schemeClr>
                          </a:solidFill>
                          <a:effectLst/>
                        </a:rPr>
                        <a:t>107</a:t>
                      </a:r>
                    </a:p>
                  </a:txBody>
                  <a:tcPr marL="68580" marR="68580" marT="0" marB="0" anchor="b"/>
                </a:tc>
                <a:tc>
                  <a:txBody>
                    <a:bodyPr/>
                    <a:lstStyle/>
                    <a:p>
                      <a:pPr algn="ctr"/>
                      <a:r>
                        <a:rPr lang="en-US" sz="2000">
                          <a:solidFill>
                            <a:schemeClr val="accent4">
                              <a:lumMod val="50000"/>
                            </a:schemeClr>
                          </a:solidFill>
                          <a:effectLst/>
                        </a:rPr>
                        <a:t>16.5</a:t>
                      </a:r>
                    </a:p>
                  </a:txBody>
                  <a:tcPr marL="68580" marR="68580" marT="0" marB="0" anchor="b"/>
                </a:tc>
                <a:extLst>
                  <a:ext uri="{0D108BD9-81ED-4DB2-BD59-A6C34878D82A}">
                    <a16:rowId xmlns:a16="http://schemas.microsoft.com/office/drawing/2014/main" val="4270225305"/>
                  </a:ext>
                </a:extLst>
              </a:tr>
              <a:tr h="320612">
                <a:tc>
                  <a:txBody>
                    <a:bodyPr/>
                    <a:lstStyle/>
                    <a:p>
                      <a:r>
                        <a:rPr lang="en-US" sz="2000" b="0">
                          <a:solidFill>
                            <a:schemeClr val="tx2"/>
                          </a:solidFill>
                          <a:effectLst/>
                        </a:rPr>
                        <a:t>Didn't want someone in their house</a:t>
                      </a:r>
                    </a:p>
                  </a:txBody>
                  <a:tcPr marL="68580" marR="68580" marT="0" marB="0" anchor="b"/>
                </a:tc>
                <a:tc>
                  <a:txBody>
                    <a:bodyPr/>
                    <a:lstStyle/>
                    <a:p>
                      <a:pPr algn="ctr"/>
                      <a:r>
                        <a:rPr lang="en-US" sz="2000">
                          <a:solidFill>
                            <a:schemeClr val="accent4">
                              <a:lumMod val="50000"/>
                            </a:schemeClr>
                          </a:solidFill>
                          <a:effectLst/>
                        </a:rPr>
                        <a:t>34</a:t>
                      </a:r>
                    </a:p>
                  </a:txBody>
                  <a:tcPr marL="68580" marR="68580" marT="0" marB="0" anchor="b"/>
                </a:tc>
                <a:tc>
                  <a:txBody>
                    <a:bodyPr/>
                    <a:lstStyle/>
                    <a:p>
                      <a:pPr algn="ctr"/>
                      <a:r>
                        <a:rPr lang="en-US" sz="2000">
                          <a:solidFill>
                            <a:schemeClr val="accent4">
                              <a:lumMod val="50000"/>
                            </a:schemeClr>
                          </a:solidFill>
                          <a:effectLst/>
                        </a:rPr>
                        <a:t>5.2</a:t>
                      </a:r>
                    </a:p>
                  </a:txBody>
                  <a:tcPr marL="68580" marR="68580" marT="0" marB="0" anchor="b"/>
                </a:tc>
                <a:extLst>
                  <a:ext uri="{0D108BD9-81ED-4DB2-BD59-A6C34878D82A}">
                    <a16:rowId xmlns:a16="http://schemas.microsoft.com/office/drawing/2014/main" val="3759683580"/>
                  </a:ext>
                </a:extLst>
              </a:tr>
              <a:tr h="320612">
                <a:tc>
                  <a:txBody>
                    <a:bodyPr/>
                    <a:lstStyle/>
                    <a:p>
                      <a:r>
                        <a:rPr lang="en-US" sz="2000" b="0">
                          <a:solidFill>
                            <a:schemeClr val="tx2"/>
                          </a:solidFill>
                          <a:effectLst/>
                        </a:rPr>
                        <a:t>Study collects too much information</a:t>
                      </a:r>
                    </a:p>
                  </a:txBody>
                  <a:tcPr marL="68580" marR="68580" marT="0" marB="0" anchor="b"/>
                </a:tc>
                <a:tc>
                  <a:txBody>
                    <a:bodyPr/>
                    <a:lstStyle/>
                    <a:p>
                      <a:pPr algn="ctr"/>
                      <a:r>
                        <a:rPr lang="en-US" sz="2000">
                          <a:solidFill>
                            <a:schemeClr val="accent4">
                              <a:lumMod val="50000"/>
                            </a:schemeClr>
                          </a:solidFill>
                          <a:effectLst/>
                        </a:rPr>
                        <a:t>42</a:t>
                      </a:r>
                    </a:p>
                  </a:txBody>
                  <a:tcPr marL="68580" marR="68580" marT="0" marB="0" anchor="b"/>
                </a:tc>
                <a:tc>
                  <a:txBody>
                    <a:bodyPr/>
                    <a:lstStyle/>
                    <a:p>
                      <a:pPr algn="ctr"/>
                      <a:r>
                        <a:rPr lang="en-US" sz="2000">
                          <a:solidFill>
                            <a:schemeClr val="accent4">
                              <a:lumMod val="50000"/>
                            </a:schemeClr>
                          </a:solidFill>
                          <a:effectLst/>
                        </a:rPr>
                        <a:t>6.5</a:t>
                      </a:r>
                    </a:p>
                  </a:txBody>
                  <a:tcPr marL="68580" marR="68580" marT="0" marB="0" anchor="b"/>
                </a:tc>
                <a:extLst>
                  <a:ext uri="{0D108BD9-81ED-4DB2-BD59-A6C34878D82A}">
                    <a16:rowId xmlns:a16="http://schemas.microsoft.com/office/drawing/2014/main" val="1355945988"/>
                  </a:ext>
                </a:extLst>
              </a:tr>
              <a:tr h="320612">
                <a:tc>
                  <a:txBody>
                    <a:bodyPr/>
                    <a:lstStyle/>
                    <a:p>
                      <a:r>
                        <a:rPr lang="en-US" sz="2000" b="0">
                          <a:solidFill>
                            <a:schemeClr val="tx2"/>
                          </a:solidFill>
                          <a:effectLst/>
                        </a:rPr>
                        <a:t>Distrust the government</a:t>
                      </a:r>
                    </a:p>
                  </a:txBody>
                  <a:tcPr marL="68580" marR="68580" marT="0" marB="0" anchor="b"/>
                </a:tc>
                <a:tc>
                  <a:txBody>
                    <a:bodyPr/>
                    <a:lstStyle/>
                    <a:p>
                      <a:pPr algn="ctr"/>
                      <a:r>
                        <a:rPr lang="en-US" sz="2000">
                          <a:solidFill>
                            <a:schemeClr val="accent4">
                              <a:lumMod val="50000"/>
                            </a:schemeClr>
                          </a:solidFill>
                          <a:effectLst/>
                        </a:rPr>
                        <a:t>21</a:t>
                      </a:r>
                    </a:p>
                  </a:txBody>
                  <a:tcPr marL="68580" marR="68580" marT="0" marB="0" anchor="b"/>
                </a:tc>
                <a:tc>
                  <a:txBody>
                    <a:bodyPr/>
                    <a:lstStyle/>
                    <a:p>
                      <a:pPr algn="ctr"/>
                      <a:r>
                        <a:rPr lang="en-US" sz="2000">
                          <a:solidFill>
                            <a:schemeClr val="accent4">
                              <a:lumMod val="50000"/>
                            </a:schemeClr>
                          </a:solidFill>
                          <a:effectLst/>
                        </a:rPr>
                        <a:t>3.2</a:t>
                      </a:r>
                    </a:p>
                  </a:txBody>
                  <a:tcPr marL="68580" marR="68580" marT="0" marB="0" anchor="b"/>
                </a:tc>
                <a:extLst>
                  <a:ext uri="{0D108BD9-81ED-4DB2-BD59-A6C34878D82A}">
                    <a16:rowId xmlns:a16="http://schemas.microsoft.com/office/drawing/2014/main" val="2100569965"/>
                  </a:ext>
                </a:extLst>
              </a:tr>
              <a:tr h="320612">
                <a:tc>
                  <a:txBody>
                    <a:bodyPr/>
                    <a:lstStyle/>
                    <a:p>
                      <a:r>
                        <a:rPr lang="en-US" sz="2000" b="0">
                          <a:solidFill>
                            <a:schemeClr val="tx2"/>
                          </a:solidFill>
                          <a:effectLst/>
                        </a:rPr>
                        <a:t>Send medical records </a:t>
                      </a:r>
                    </a:p>
                  </a:txBody>
                  <a:tcPr marL="68580" marR="68580" marT="0" marB="0" anchor="b"/>
                </a:tc>
                <a:tc>
                  <a:txBody>
                    <a:bodyPr/>
                    <a:lstStyle/>
                    <a:p>
                      <a:pPr algn="ctr"/>
                      <a:r>
                        <a:rPr lang="en-US" sz="2000">
                          <a:solidFill>
                            <a:schemeClr val="accent4">
                              <a:lumMod val="50000"/>
                            </a:schemeClr>
                          </a:solidFill>
                          <a:effectLst/>
                        </a:rPr>
                        <a:t>1</a:t>
                      </a:r>
                    </a:p>
                  </a:txBody>
                  <a:tcPr marL="68580" marR="68580" marT="0" marB="0" anchor="b"/>
                </a:tc>
                <a:tc>
                  <a:txBody>
                    <a:bodyPr/>
                    <a:lstStyle/>
                    <a:p>
                      <a:pPr algn="ctr"/>
                      <a:r>
                        <a:rPr lang="en-US" sz="2000">
                          <a:solidFill>
                            <a:schemeClr val="accent4">
                              <a:lumMod val="50000"/>
                            </a:schemeClr>
                          </a:solidFill>
                          <a:effectLst/>
                        </a:rPr>
                        <a:t>0.2</a:t>
                      </a:r>
                    </a:p>
                  </a:txBody>
                  <a:tcPr marL="68580" marR="68580" marT="0" marB="0" anchor="b"/>
                </a:tc>
                <a:extLst>
                  <a:ext uri="{0D108BD9-81ED-4DB2-BD59-A6C34878D82A}">
                    <a16:rowId xmlns:a16="http://schemas.microsoft.com/office/drawing/2014/main" val="2058286096"/>
                  </a:ext>
                </a:extLst>
              </a:tr>
              <a:tr h="320612">
                <a:tc>
                  <a:txBody>
                    <a:bodyPr/>
                    <a:lstStyle/>
                    <a:p>
                      <a:r>
                        <a:rPr lang="en-US" sz="2000" b="0">
                          <a:solidFill>
                            <a:schemeClr val="tx2"/>
                          </a:solidFill>
                          <a:effectLst/>
                        </a:rPr>
                        <a:t>Family member concerns or obligations</a:t>
                      </a:r>
                    </a:p>
                  </a:txBody>
                  <a:tcPr marL="68580" marR="68580" marT="0" marB="0" anchor="b"/>
                </a:tc>
                <a:tc>
                  <a:txBody>
                    <a:bodyPr/>
                    <a:lstStyle/>
                    <a:p>
                      <a:pPr algn="ctr"/>
                      <a:r>
                        <a:rPr lang="en-US" sz="2000">
                          <a:solidFill>
                            <a:schemeClr val="accent4">
                              <a:lumMod val="50000"/>
                            </a:schemeClr>
                          </a:solidFill>
                          <a:effectLst/>
                        </a:rPr>
                        <a:t>10</a:t>
                      </a:r>
                    </a:p>
                  </a:txBody>
                  <a:tcPr marL="68580" marR="68580" marT="0" marB="0" anchor="b"/>
                </a:tc>
                <a:tc>
                  <a:txBody>
                    <a:bodyPr/>
                    <a:lstStyle/>
                    <a:p>
                      <a:pPr algn="ctr"/>
                      <a:r>
                        <a:rPr lang="en-US" sz="2000">
                          <a:solidFill>
                            <a:schemeClr val="accent4">
                              <a:lumMod val="50000"/>
                            </a:schemeClr>
                          </a:solidFill>
                          <a:effectLst/>
                        </a:rPr>
                        <a:t>1.5</a:t>
                      </a:r>
                    </a:p>
                  </a:txBody>
                  <a:tcPr marL="68580" marR="68580" marT="0" marB="0" anchor="b"/>
                </a:tc>
                <a:extLst>
                  <a:ext uri="{0D108BD9-81ED-4DB2-BD59-A6C34878D82A}">
                    <a16:rowId xmlns:a16="http://schemas.microsoft.com/office/drawing/2014/main" val="115987350"/>
                  </a:ext>
                </a:extLst>
              </a:tr>
              <a:tr h="320612">
                <a:tc>
                  <a:txBody>
                    <a:bodyPr/>
                    <a:lstStyle/>
                    <a:p>
                      <a:r>
                        <a:rPr lang="en-US" sz="2000" b="0">
                          <a:solidFill>
                            <a:schemeClr val="tx2"/>
                          </a:solidFill>
                          <a:effectLst/>
                        </a:rPr>
                        <a:t>Phobia of needles or giving blood</a:t>
                      </a:r>
                    </a:p>
                  </a:txBody>
                  <a:tcPr marL="68580" marR="68580" marT="0" marB="0" anchor="b"/>
                </a:tc>
                <a:tc>
                  <a:txBody>
                    <a:bodyPr/>
                    <a:lstStyle/>
                    <a:p>
                      <a:pPr algn="ctr"/>
                      <a:r>
                        <a:rPr lang="en-US" sz="2000">
                          <a:solidFill>
                            <a:schemeClr val="accent4">
                              <a:lumMod val="50000"/>
                            </a:schemeClr>
                          </a:solidFill>
                          <a:effectLst/>
                        </a:rPr>
                        <a:t>14</a:t>
                      </a:r>
                    </a:p>
                  </a:txBody>
                  <a:tcPr marL="68580" marR="68580" marT="0" marB="0" anchor="b"/>
                </a:tc>
                <a:tc>
                  <a:txBody>
                    <a:bodyPr/>
                    <a:lstStyle/>
                    <a:p>
                      <a:pPr algn="ctr"/>
                      <a:r>
                        <a:rPr lang="en-US" sz="2000">
                          <a:solidFill>
                            <a:schemeClr val="accent4">
                              <a:lumMod val="50000"/>
                            </a:schemeClr>
                          </a:solidFill>
                          <a:effectLst/>
                        </a:rPr>
                        <a:t>2.2</a:t>
                      </a:r>
                    </a:p>
                  </a:txBody>
                  <a:tcPr marL="68580" marR="68580" marT="0" marB="0" anchor="b"/>
                </a:tc>
                <a:extLst>
                  <a:ext uri="{0D108BD9-81ED-4DB2-BD59-A6C34878D82A}">
                    <a16:rowId xmlns:a16="http://schemas.microsoft.com/office/drawing/2014/main" val="1786232722"/>
                  </a:ext>
                </a:extLst>
              </a:tr>
              <a:tr h="320612">
                <a:tc>
                  <a:txBody>
                    <a:bodyPr/>
                    <a:lstStyle/>
                    <a:p>
                      <a:r>
                        <a:rPr lang="en-US" sz="2000" b="0">
                          <a:solidFill>
                            <a:schemeClr val="tx2"/>
                          </a:solidFill>
                          <a:effectLst/>
                        </a:rPr>
                        <a:t>Other Reason</a:t>
                      </a:r>
                    </a:p>
                  </a:txBody>
                  <a:tcPr marL="68580" marR="68580" marT="0" marB="0" anchor="b"/>
                </a:tc>
                <a:tc>
                  <a:txBody>
                    <a:bodyPr/>
                    <a:lstStyle/>
                    <a:p>
                      <a:pPr algn="ctr"/>
                      <a:r>
                        <a:rPr lang="en-US" sz="2000">
                          <a:solidFill>
                            <a:schemeClr val="accent4">
                              <a:lumMod val="50000"/>
                            </a:schemeClr>
                          </a:solidFill>
                          <a:effectLst/>
                        </a:rPr>
                        <a:t>45</a:t>
                      </a:r>
                    </a:p>
                  </a:txBody>
                  <a:tcPr marL="68580" marR="68580" marT="0" marB="0" anchor="b"/>
                </a:tc>
                <a:tc>
                  <a:txBody>
                    <a:bodyPr/>
                    <a:lstStyle/>
                    <a:p>
                      <a:pPr algn="ctr"/>
                      <a:r>
                        <a:rPr lang="en-US" sz="2000">
                          <a:solidFill>
                            <a:schemeClr val="accent4">
                              <a:lumMod val="50000"/>
                            </a:schemeClr>
                          </a:solidFill>
                          <a:effectLst/>
                        </a:rPr>
                        <a:t>6.9</a:t>
                      </a:r>
                    </a:p>
                  </a:txBody>
                  <a:tcPr marL="68580" marR="68580" marT="0" marB="0" anchor="b"/>
                </a:tc>
                <a:extLst>
                  <a:ext uri="{0D108BD9-81ED-4DB2-BD59-A6C34878D82A}">
                    <a16:rowId xmlns:a16="http://schemas.microsoft.com/office/drawing/2014/main" val="1333698975"/>
                  </a:ext>
                </a:extLst>
              </a:tr>
              <a:tr h="320612">
                <a:tc>
                  <a:txBody>
                    <a:bodyPr/>
                    <a:lstStyle/>
                    <a:p>
                      <a:r>
                        <a:rPr lang="en-US" sz="2000">
                          <a:solidFill>
                            <a:schemeClr val="tx2"/>
                          </a:solidFill>
                          <a:effectLst/>
                        </a:rPr>
                        <a:t>Total Cases Coded:</a:t>
                      </a:r>
                    </a:p>
                  </a:txBody>
                  <a:tcPr marL="68580" marR="68580" marT="0" marB="0" anchor="b"/>
                </a:tc>
                <a:tc gridSpan="2">
                  <a:txBody>
                    <a:bodyPr/>
                    <a:lstStyle/>
                    <a:p>
                      <a:pPr algn="ctr"/>
                      <a:r>
                        <a:rPr lang="en-US" sz="2000">
                          <a:solidFill>
                            <a:schemeClr val="accent4">
                              <a:lumMod val="50000"/>
                            </a:schemeClr>
                          </a:solidFill>
                          <a:effectLst/>
                        </a:rPr>
                        <a:t>649</a:t>
                      </a:r>
                    </a:p>
                  </a:txBody>
                  <a:tcPr marL="68580" marR="68580" marT="0" marB="0" anchor="b"/>
                </a:tc>
                <a:tc hMerge="1">
                  <a:txBody>
                    <a:bodyPr/>
                    <a:lstStyle/>
                    <a:p>
                      <a:endParaRPr lang="en-US"/>
                    </a:p>
                  </a:txBody>
                  <a:tcPr/>
                </a:tc>
                <a:extLst>
                  <a:ext uri="{0D108BD9-81ED-4DB2-BD59-A6C34878D82A}">
                    <a16:rowId xmlns:a16="http://schemas.microsoft.com/office/drawing/2014/main" val="1865152978"/>
                  </a:ext>
                </a:extLst>
              </a:tr>
            </a:tbl>
          </a:graphicData>
        </a:graphic>
      </p:graphicFrame>
      <p:sp>
        <p:nvSpPr>
          <p:cNvPr id="6" name="Oval 5">
            <a:extLst>
              <a:ext uri="{FF2B5EF4-FFF2-40B4-BE49-F238E27FC236}">
                <a16:creationId xmlns:a16="http://schemas.microsoft.com/office/drawing/2014/main" id="{FBF47574-2F42-43D3-9422-62E29624A49B}"/>
              </a:ext>
            </a:extLst>
          </p:cNvPr>
          <p:cNvSpPr/>
          <p:nvPr/>
        </p:nvSpPr>
        <p:spPr>
          <a:xfrm>
            <a:off x="509880" y="2671470"/>
            <a:ext cx="2939142" cy="1189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DA-85C3-48CB-8698-5A1B9ADE84BB}"/>
              </a:ext>
            </a:extLst>
          </p:cNvPr>
          <p:cNvSpPr>
            <a:spLocks noGrp="1"/>
          </p:cNvSpPr>
          <p:nvPr>
            <p:ph type="title"/>
          </p:nvPr>
        </p:nvSpPr>
        <p:spPr/>
        <p:txBody>
          <a:bodyPr lIns="91440" tIns="45720" rIns="91440" bIns="45720" anchor="b" anchorCtr="0"/>
          <a:lstStyle/>
          <a:p>
            <a:r>
              <a:rPr lang="en-US" sz="3600">
                <a:latin typeface="Calibri"/>
                <a:cs typeface="Calibri Light"/>
              </a:rPr>
              <a:t>Top 3 Refusal Reasons Broken into Subcategories (Part 1)</a:t>
            </a:r>
            <a:endParaRPr lang="en-US" sz="3600"/>
          </a:p>
        </p:txBody>
      </p:sp>
      <p:graphicFrame>
        <p:nvGraphicFramePr>
          <p:cNvPr id="5" name="Table 4">
            <a:extLst>
              <a:ext uri="{FF2B5EF4-FFF2-40B4-BE49-F238E27FC236}">
                <a16:creationId xmlns:a16="http://schemas.microsoft.com/office/drawing/2014/main" id="{5BB17CE3-ADE3-49B0-9A9E-E968FFC253A0}"/>
              </a:ext>
            </a:extLst>
          </p:cNvPr>
          <p:cNvGraphicFramePr>
            <a:graphicFrameLocks noGrp="1"/>
          </p:cNvGraphicFramePr>
          <p:nvPr/>
        </p:nvGraphicFramePr>
        <p:xfrm>
          <a:off x="1097373" y="1497152"/>
          <a:ext cx="9639118" cy="4389120"/>
        </p:xfrm>
        <a:graphic>
          <a:graphicData uri="http://schemas.openxmlformats.org/drawingml/2006/table">
            <a:tbl>
              <a:tblPr firstRow="1" bandRow="1">
                <a:tableStyleId>{5C22544A-7EE6-4342-B048-85BDC9FD1C3A}</a:tableStyleId>
              </a:tblPr>
              <a:tblGrid>
                <a:gridCol w="7692044">
                  <a:extLst>
                    <a:ext uri="{9D8B030D-6E8A-4147-A177-3AD203B41FA5}">
                      <a16:colId xmlns:a16="http://schemas.microsoft.com/office/drawing/2014/main" val="3106203537"/>
                    </a:ext>
                  </a:extLst>
                </a:gridCol>
                <a:gridCol w="1947074">
                  <a:extLst>
                    <a:ext uri="{9D8B030D-6E8A-4147-A177-3AD203B41FA5}">
                      <a16:colId xmlns:a16="http://schemas.microsoft.com/office/drawing/2014/main" val="1327452160"/>
                    </a:ext>
                  </a:extLst>
                </a:gridCol>
              </a:tblGrid>
              <a:tr h="281402">
                <a:tc gridSpan="2">
                  <a:txBody>
                    <a:bodyPr/>
                    <a:lstStyle/>
                    <a:p>
                      <a:pPr algn="ctr"/>
                      <a:r>
                        <a:rPr lang="en-US">
                          <a:effectLst/>
                        </a:rPr>
                        <a:t>Not Interested</a:t>
                      </a:r>
                      <a:endParaRPr lang="en-US" dirty="0">
                        <a:effectLst/>
                      </a:endParaRPr>
                    </a:p>
                  </a:txBody>
                  <a:tcPr marL="0" marR="0" marT="0" marB="0" anchor="ctr"/>
                </a:tc>
                <a:tc hMerge="1">
                  <a:txBody>
                    <a:bodyPr/>
                    <a:lstStyle/>
                    <a:p>
                      <a:endParaRPr lang="en-US"/>
                    </a:p>
                  </a:txBody>
                  <a:tcPr/>
                </a:tc>
                <a:extLst>
                  <a:ext uri="{0D108BD9-81ED-4DB2-BD59-A6C34878D82A}">
                    <a16:rowId xmlns:a16="http://schemas.microsoft.com/office/drawing/2014/main" val="3277186674"/>
                  </a:ext>
                </a:extLst>
              </a:tr>
              <a:tr h="281402">
                <a:tc>
                  <a:txBody>
                    <a:bodyPr/>
                    <a:lstStyle/>
                    <a:p>
                      <a:r>
                        <a:rPr lang="en-US">
                          <a:effectLst/>
                        </a:rPr>
                        <a:t>General lack of interest but no additional detail provided</a:t>
                      </a:r>
                    </a:p>
                  </a:txBody>
                  <a:tcPr marL="0" marR="0" marT="0" marB="0" anchor="ctr"/>
                </a:tc>
                <a:tc>
                  <a:txBody>
                    <a:bodyPr/>
                    <a:lstStyle/>
                    <a:p>
                      <a:r>
                        <a:rPr lang="en-US">
                          <a:effectLst/>
                        </a:rPr>
                        <a:t>55.5%</a:t>
                      </a:r>
                    </a:p>
                  </a:txBody>
                  <a:tcPr marL="0" marR="0" marT="0" marB="0" anchor="ctr"/>
                </a:tc>
                <a:extLst>
                  <a:ext uri="{0D108BD9-81ED-4DB2-BD59-A6C34878D82A}">
                    <a16:rowId xmlns:a16="http://schemas.microsoft.com/office/drawing/2014/main" val="3106685558"/>
                  </a:ext>
                </a:extLst>
              </a:tr>
              <a:tr h="335288">
                <a:tc>
                  <a:txBody>
                    <a:bodyPr/>
                    <a:lstStyle/>
                    <a:p>
                      <a:r>
                        <a:rPr lang="en-US">
                          <a:effectLst/>
                        </a:rPr>
                        <a:t>Sees own doctor/Prefers going to own doctor/</a:t>
                      </a:r>
                      <a:r>
                        <a:rPr lang="en-US" sz="2400" b="0" i="0" u="none" strike="noStrike" noProof="0">
                          <a:effectLst/>
                          <a:latin typeface="Myriad Web Pro"/>
                        </a:rPr>
                        <a:t>Own doctor will do those tests</a:t>
                      </a:r>
                      <a:endParaRPr lang="en-US">
                        <a:effectLst/>
                      </a:endParaRPr>
                    </a:p>
                  </a:txBody>
                  <a:tcPr marL="0" marR="0" marT="0" marB="0" anchor="ctr"/>
                </a:tc>
                <a:tc>
                  <a:txBody>
                    <a:bodyPr/>
                    <a:lstStyle/>
                    <a:p>
                      <a:r>
                        <a:rPr lang="en-US">
                          <a:effectLst/>
                        </a:rPr>
                        <a:t>21.4%</a:t>
                      </a:r>
                    </a:p>
                  </a:txBody>
                  <a:tcPr marL="0" marR="0" marT="0" marB="0" anchor="ctr"/>
                </a:tc>
                <a:extLst>
                  <a:ext uri="{0D108BD9-81ED-4DB2-BD59-A6C34878D82A}">
                    <a16:rowId xmlns:a16="http://schemas.microsoft.com/office/drawing/2014/main" val="2886385365"/>
                  </a:ext>
                </a:extLst>
              </a:tr>
              <a:tr h="281401">
                <a:tc>
                  <a:txBody>
                    <a:bodyPr/>
                    <a:lstStyle/>
                    <a:p>
                      <a:pPr lvl="0">
                        <a:buNone/>
                      </a:pPr>
                      <a:r>
                        <a:rPr lang="en-US">
                          <a:effectLst/>
                        </a:rPr>
                        <a:t>No need</a:t>
                      </a:r>
                      <a:endParaRPr lang="en-US"/>
                    </a:p>
                  </a:txBody>
                  <a:tcPr marL="0" marR="0" marT="0" marB="0" anchor="ctr"/>
                </a:tc>
                <a:tc>
                  <a:txBody>
                    <a:bodyPr/>
                    <a:lstStyle/>
                    <a:p>
                      <a:pPr lvl="0">
                        <a:buNone/>
                      </a:pPr>
                      <a:r>
                        <a:rPr lang="en-US">
                          <a:effectLst/>
                        </a:rPr>
                        <a:t>7.2%</a:t>
                      </a:r>
                      <a:endParaRPr lang="en-US"/>
                    </a:p>
                  </a:txBody>
                  <a:tcPr marL="0" marR="0" marT="0" marB="0" anchor="ctr"/>
                </a:tc>
                <a:extLst>
                  <a:ext uri="{0D108BD9-81ED-4DB2-BD59-A6C34878D82A}">
                    <a16:rowId xmlns:a16="http://schemas.microsoft.com/office/drawing/2014/main" val="4208863736"/>
                  </a:ext>
                </a:extLst>
              </a:tr>
              <a:tr h="281402">
                <a:tc>
                  <a:txBody>
                    <a:bodyPr/>
                    <a:lstStyle/>
                    <a:p>
                      <a:r>
                        <a:rPr lang="en-US">
                          <a:effectLst/>
                        </a:rPr>
                        <a:t>Already get enough tests</a:t>
                      </a:r>
                    </a:p>
                  </a:txBody>
                  <a:tcPr marL="0" marR="0" marT="0" marB="0" anchor="ctr"/>
                </a:tc>
                <a:tc>
                  <a:txBody>
                    <a:bodyPr/>
                    <a:lstStyle/>
                    <a:p>
                      <a:r>
                        <a:rPr lang="en-US">
                          <a:effectLst/>
                        </a:rPr>
                        <a:t>5.9%</a:t>
                      </a:r>
                    </a:p>
                  </a:txBody>
                  <a:tcPr marL="0" marR="0" marT="0" marB="0" anchor="ctr"/>
                </a:tc>
                <a:extLst>
                  <a:ext uri="{0D108BD9-81ED-4DB2-BD59-A6C34878D82A}">
                    <a16:rowId xmlns:a16="http://schemas.microsoft.com/office/drawing/2014/main" val="1776945283"/>
                  </a:ext>
                </a:extLst>
              </a:tr>
              <a:tr h="335288">
                <a:tc>
                  <a:txBody>
                    <a:bodyPr/>
                    <a:lstStyle/>
                    <a:p>
                      <a:pPr lvl="0">
                        <a:buNone/>
                      </a:pPr>
                      <a:r>
                        <a:rPr lang="en-US">
                          <a:effectLst/>
                        </a:rPr>
                        <a:t>More than one reason</a:t>
                      </a:r>
                      <a:endParaRPr lang="en-US"/>
                    </a:p>
                  </a:txBody>
                  <a:tcPr marL="0" marR="0" marT="0" marB="0" anchor="ctr"/>
                </a:tc>
                <a:tc>
                  <a:txBody>
                    <a:bodyPr/>
                    <a:lstStyle/>
                    <a:p>
                      <a:pPr lvl="0">
                        <a:buNone/>
                      </a:pPr>
                      <a:r>
                        <a:rPr lang="en-US">
                          <a:effectLst/>
                        </a:rPr>
                        <a:t>5.5%</a:t>
                      </a:r>
                      <a:endParaRPr lang="en-US"/>
                    </a:p>
                  </a:txBody>
                  <a:tcPr marL="0" marR="0" marT="0" marB="0" anchor="ctr"/>
                </a:tc>
                <a:extLst>
                  <a:ext uri="{0D108BD9-81ED-4DB2-BD59-A6C34878D82A}">
                    <a16:rowId xmlns:a16="http://schemas.microsoft.com/office/drawing/2014/main" val="3092074489"/>
                  </a:ext>
                </a:extLst>
              </a:tr>
              <a:tr h="281402">
                <a:tc>
                  <a:txBody>
                    <a:bodyPr/>
                    <a:lstStyle/>
                    <a:p>
                      <a:pPr lvl="0">
                        <a:buNone/>
                      </a:pPr>
                      <a:r>
                        <a:rPr lang="en-US">
                          <a:effectLst/>
                        </a:rPr>
                        <a:t>Not incentivizing enough/Not worth it</a:t>
                      </a:r>
                      <a:endParaRPr lang="en-US"/>
                    </a:p>
                  </a:txBody>
                  <a:tcPr marL="0" marR="0" marT="0" marB="0" anchor="ctr"/>
                </a:tc>
                <a:tc>
                  <a:txBody>
                    <a:bodyPr/>
                    <a:lstStyle/>
                    <a:p>
                      <a:pPr lvl="0">
                        <a:buNone/>
                      </a:pPr>
                      <a:r>
                        <a:rPr lang="en-US">
                          <a:effectLst/>
                        </a:rPr>
                        <a:t>2.8%</a:t>
                      </a:r>
                      <a:endParaRPr lang="en-US"/>
                    </a:p>
                  </a:txBody>
                  <a:tcPr marL="0" marR="0" marT="0" marB="0" anchor="ctr"/>
                </a:tc>
                <a:extLst>
                  <a:ext uri="{0D108BD9-81ED-4DB2-BD59-A6C34878D82A}">
                    <a16:rowId xmlns:a16="http://schemas.microsoft.com/office/drawing/2014/main" val="3171552077"/>
                  </a:ext>
                </a:extLst>
              </a:tr>
              <a:tr h="281401">
                <a:tc>
                  <a:txBody>
                    <a:bodyPr/>
                    <a:lstStyle/>
                    <a:p>
                      <a:pPr lvl="0">
                        <a:buNone/>
                      </a:pPr>
                      <a:r>
                        <a:rPr lang="en-US">
                          <a:effectLst/>
                        </a:rPr>
                        <a:t>Very healthy/No benefit to me</a:t>
                      </a:r>
                      <a:endParaRPr lang="en-US"/>
                    </a:p>
                  </a:txBody>
                  <a:tcPr marL="0" marR="0" marT="0" marB="0" anchor="ctr"/>
                </a:tc>
                <a:tc>
                  <a:txBody>
                    <a:bodyPr/>
                    <a:lstStyle/>
                    <a:p>
                      <a:pPr lvl="0">
                        <a:buNone/>
                      </a:pPr>
                      <a:r>
                        <a:rPr lang="en-US">
                          <a:effectLst/>
                        </a:rPr>
                        <a:t>1.0%</a:t>
                      </a:r>
                      <a:endParaRPr lang="en-US"/>
                    </a:p>
                  </a:txBody>
                  <a:tcPr marL="0" marR="0" marT="0" marB="0" anchor="ctr"/>
                </a:tc>
                <a:extLst>
                  <a:ext uri="{0D108BD9-81ED-4DB2-BD59-A6C34878D82A}">
                    <a16:rowId xmlns:a16="http://schemas.microsoft.com/office/drawing/2014/main" val="1705806857"/>
                  </a:ext>
                </a:extLst>
              </a:tr>
              <a:tr h="281401">
                <a:tc>
                  <a:txBody>
                    <a:bodyPr/>
                    <a:lstStyle/>
                    <a:p>
                      <a:pPr lvl="0">
                        <a:buNone/>
                      </a:pPr>
                      <a:r>
                        <a:rPr lang="en-US">
                          <a:effectLst/>
                        </a:rPr>
                        <a:t>Gets additional health information elsewhere/In another study</a:t>
                      </a:r>
                      <a:endParaRPr lang="en-US"/>
                    </a:p>
                  </a:txBody>
                  <a:tcPr marL="0" marR="0" marT="0" marB="0" anchor="ctr"/>
                </a:tc>
                <a:tc>
                  <a:txBody>
                    <a:bodyPr/>
                    <a:lstStyle/>
                    <a:p>
                      <a:pPr lvl="0">
                        <a:buNone/>
                      </a:pPr>
                      <a:r>
                        <a:rPr lang="en-US">
                          <a:effectLst/>
                        </a:rPr>
                        <a:t>0.7%</a:t>
                      </a:r>
                      <a:endParaRPr lang="en-US"/>
                    </a:p>
                  </a:txBody>
                  <a:tcPr marL="0" marR="0" marT="0" marB="0" anchor="ctr"/>
                </a:tc>
                <a:extLst>
                  <a:ext uri="{0D108BD9-81ED-4DB2-BD59-A6C34878D82A}">
                    <a16:rowId xmlns:a16="http://schemas.microsoft.com/office/drawing/2014/main" val="1401437092"/>
                  </a:ext>
                </a:extLst>
              </a:tr>
              <a:tr h="281402">
                <a:tc gridSpan="2">
                  <a:txBody>
                    <a:bodyPr/>
                    <a:lstStyle/>
                    <a:p>
                      <a:pPr algn="ctr"/>
                      <a:r>
                        <a:rPr lang="en-US">
                          <a:effectLst/>
                        </a:rPr>
                        <a:t>Total: 290</a:t>
                      </a:r>
                    </a:p>
                  </a:txBody>
                  <a:tcPr marL="0" marR="0" marT="0" marB="0" anchor="ctr"/>
                </a:tc>
                <a:tc hMerge="1">
                  <a:txBody>
                    <a:bodyPr/>
                    <a:lstStyle/>
                    <a:p>
                      <a:endParaRPr lang="en-US"/>
                    </a:p>
                  </a:txBody>
                  <a:tcPr/>
                </a:tc>
                <a:extLst>
                  <a:ext uri="{0D108BD9-81ED-4DB2-BD59-A6C34878D82A}">
                    <a16:rowId xmlns:a16="http://schemas.microsoft.com/office/drawing/2014/main" val="3746376804"/>
                  </a:ext>
                </a:extLst>
              </a:tr>
            </a:tbl>
          </a:graphicData>
        </a:graphic>
      </p:graphicFrame>
    </p:spTree>
    <p:extLst>
      <p:ext uri="{BB962C8B-B14F-4D97-AF65-F5344CB8AC3E}">
        <p14:creationId xmlns:p14="http://schemas.microsoft.com/office/powerpoint/2010/main" val="126608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DA-85C3-48CB-8698-5A1B9ADE84BB}"/>
              </a:ext>
            </a:extLst>
          </p:cNvPr>
          <p:cNvSpPr>
            <a:spLocks noGrp="1"/>
          </p:cNvSpPr>
          <p:nvPr>
            <p:ph type="title"/>
          </p:nvPr>
        </p:nvSpPr>
        <p:spPr/>
        <p:txBody>
          <a:bodyPr lIns="91440" tIns="45720" rIns="91440" bIns="45720" anchor="b" anchorCtr="0"/>
          <a:lstStyle/>
          <a:p>
            <a:r>
              <a:rPr lang="en-US" sz="3600">
                <a:latin typeface="Calibri"/>
                <a:cs typeface="Calibri"/>
              </a:rPr>
              <a:t>Top 3 Refusal Reasons Broken into Subcategories (Part 2)</a:t>
            </a:r>
            <a:endParaRPr lang="en-US" sz="3600" b="0">
              <a:latin typeface="Calibri"/>
              <a:cs typeface="Calibri"/>
            </a:endParaRPr>
          </a:p>
        </p:txBody>
      </p:sp>
      <p:graphicFrame>
        <p:nvGraphicFramePr>
          <p:cNvPr id="7" name="Table 6">
            <a:extLst>
              <a:ext uri="{FF2B5EF4-FFF2-40B4-BE49-F238E27FC236}">
                <a16:creationId xmlns:a16="http://schemas.microsoft.com/office/drawing/2014/main" id="{E0A9C053-5E21-4980-8341-7C835B6CA20D}"/>
              </a:ext>
            </a:extLst>
          </p:cNvPr>
          <p:cNvGraphicFramePr>
            <a:graphicFrameLocks noGrp="1"/>
          </p:cNvGraphicFramePr>
          <p:nvPr/>
        </p:nvGraphicFramePr>
        <p:xfrm>
          <a:off x="1190664" y="1783425"/>
          <a:ext cx="9886596" cy="293116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755437735"/>
                    </a:ext>
                  </a:extLst>
                </a:gridCol>
                <a:gridCol w="1961796">
                  <a:extLst>
                    <a:ext uri="{9D8B030D-6E8A-4147-A177-3AD203B41FA5}">
                      <a16:colId xmlns:a16="http://schemas.microsoft.com/office/drawing/2014/main" val="781056731"/>
                    </a:ext>
                  </a:extLst>
                </a:gridCol>
              </a:tblGrid>
              <a:tr h="184150">
                <a:tc gridSpan="2">
                  <a:txBody>
                    <a:bodyPr/>
                    <a:lstStyle/>
                    <a:p>
                      <a:pPr algn="ctr"/>
                      <a:r>
                        <a:rPr lang="en-US">
                          <a:effectLst/>
                        </a:rPr>
                        <a:t>No Time</a:t>
                      </a:r>
                    </a:p>
                  </a:txBody>
                  <a:tcPr marL="0" marR="0" marT="0" marB="0" anchor="ctr"/>
                </a:tc>
                <a:tc hMerge="1">
                  <a:txBody>
                    <a:bodyPr/>
                    <a:lstStyle/>
                    <a:p>
                      <a:endParaRPr lang="en-US"/>
                    </a:p>
                  </a:txBody>
                  <a:tcPr/>
                </a:tc>
                <a:extLst>
                  <a:ext uri="{0D108BD9-81ED-4DB2-BD59-A6C34878D82A}">
                    <a16:rowId xmlns:a16="http://schemas.microsoft.com/office/drawing/2014/main" val="2748461489"/>
                  </a:ext>
                </a:extLst>
              </a:tr>
              <a:tr h="184150">
                <a:tc>
                  <a:txBody>
                    <a:bodyPr/>
                    <a:lstStyle/>
                    <a:p>
                      <a:r>
                        <a:rPr lang="en-US" dirty="0">
                          <a:effectLst/>
                        </a:rPr>
                        <a:t>General lack of time but </a:t>
                      </a:r>
                      <a:r>
                        <a:rPr lang="en-US" sz="2400" b="0" i="0" u="none" strike="noStrike" noProof="0" dirty="0">
                          <a:effectLst/>
                          <a:latin typeface="Myriad Web Pro"/>
                        </a:rPr>
                        <a:t>no additional detail </a:t>
                      </a:r>
                      <a:r>
                        <a:rPr lang="en-US" sz="2400" b="0" i="0" u="none" strike="noStrike" noProof="0">
                          <a:effectLst/>
                          <a:latin typeface="Myriad Web Pro"/>
                        </a:rPr>
                        <a:t>provided</a:t>
                      </a:r>
                      <a:endParaRPr lang="en-US">
                        <a:effectLst/>
                      </a:endParaRPr>
                    </a:p>
                  </a:txBody>
                  <a:tcPr marL="0" marR="0" marT="0" marB="0" anchor="ctr"/>
                </a:tc>
                <a:tc>
                  <a:txBody>
                    <a:bodyPr/>
                    <a:lstStyle/>
                    <a:p>
                      <a:r>
                        <a:rPr lang="en-US">
                          <a:effectLst/>
                        </a:rPr>
                        <a:t>69.2%</a:t>
                      </a:r>
                    </a:p>
                  </a:txBody>
                  <a:tcPr marL="0" marR="0" marT="0" marB="0" anchor="ctr"/>
                </a:tc>
                <a:extLst>
                  <a:ext uri="{0D108BD9-81ED-4DB2-BD59-A6C34878D82A}">
                    <a16:rowId xmlns:a16="http://schemas.microsoft.com/office/drawing/2014/main" val="2307251436"/>
                  </a:ext>
                </a:extLst>
              </a:tr>
              <a:tr h="184150">
                <a:tc>
                  <a:txBody>
                    <a:bodyPr/>
                    <a:lstStyle/>
                    <a:p>
                      <a:pPr lvl="0">
                        <a:buNone/>
                      </a:pPr>
                      <a:r>
                        <a:rPr lang="en-US">
                          <a:effectLst/>
                        </a:rPr>
                        <a:t>More than one reason</a:t>
                      </a:r>
                      <a:endParaRPr lang="en-US"/>
                    </a:p>
                  </a:txBody>
                  <a:tcPr marL="0" marR="0" marT="0" marB="0" anchor="ctr"/>
                </a:tc>
                <a:tc>
                  <a:txBody>
                    <a:bodyPr/>
                    <a:lstStyle/>
                    <a:p>
                      <a:pPr lvl="0">
                        <a:buNone/>
                      </a:pPr>
                      <a:r>
                        <a:rPr lang="en-US">
                          <a:effectLst/>
                        </a:rPr>
                        <a:t>8.9%</a:t>
                      </a:r>
                      <a:endParaRPr lang="en-US"/>
                    </a:p>
                  </a:txBody>
                  <a:tcPr marL="0" marR="0" marT="0" marB="0" anchor="ctr"/>
                </a:tc>
                <a:extLst>
                  <a:ext uri="{0D108BD9-81ED-4DB2-BD59-A6C34878D82A}">
                    <a16:rowId xmlns:a16="http://schemas.microsoft.com/office/drawing/2014/main" val="651088013"/>
                  </a:ext>
                </a:extLst>
              </a:tr>
              <a:tr h="184150">
                <a:tc>
                  <a:txBody>
                    <a:bodyPr/>
                    <a:lstStyle/>
                    <a:p>
                      <a:pPr lvl="0">
                        <a:buNone/>
                      </a:pPr>
                      <a:r>
                        <a:rPr lang="en-US">
                          <a:effectLst/>
                        </a:rPr>
                        <a:t>Bothersome/Too much trouble</a:t>
                      </a:r>
                      <a:endParaRPr lang="en-US"/>
                    </a:p>
                  </a:txBody>
                  <a:tcPr marL="0" marR="0" marT="0" marB="0" anchor="ctr"/>
                </a:tc>
                <a:tc>
                  <a:txBody>
                    <a:bodyPr/>
                    <a:lstStyle/>
                    <a:p>
                      <a:pPr lvl="0">
                        <a:buNone/>
                      </a:pPr>
                      <a:r>
                        <a:rPr lang="en-US">
                          <a:effectLst/>
                        </a:rPr>
                        <a:t>8.3%</a:t>
                      </a:r>
                      <a:endParaRPr lang="en-US"/>
                    </a:p>
                  </a:txBody>
                  <a:tcPr marL="0" marR="0" marT="0" marB="0" anchor="ctr"/>
                </a:tc>
                <a:extLst>
                  <a:ext uri="{0D108BD9-81ED-4DB2-BD59-A6C34878D82A}">
                    <a16:rowId xmlns:a16="http://schemas.microsoft.com/office/drawing/2014/main" val="322789541"/>
                  </a:ext>
                </a:extLst>
              </a:tr>
              <a:tr h="368300">
                <a:tc>
                  <a:txBody>
                    <a:bodyPr/>
                    <a:lstStyle/>
                    <a:p>
                      <a:pPr lvl="0">
                        <a:buNone/>
                      </a:pPr>
                      <a:r>
                        <a:rPr lang="en-US">
                          <a:effectLst/>
                        </a:rPr>
                        <a:t>Not home/Traveling</a:t>
                      </a:r>
                      <a:endParaRPr lang="en-US"/>
                    </a:p>
                  </a:txBody>
                  <a:tcPr marL="0" marR="0" marT="0" marB="0" anchor="ctr"/>
                </a:tc>
                <a:tc>
                  <a:txBody>
                    <a:bodyPr/>
                    <a:lstStyle/>
                    <a:p>
                      <a:pPr lvl="0">
                        <a:buNone/>
                      </a:pPr>
                      <a:r>
                        <a:rPr lang="en-US">
                          <a:effectLst/>
                        </a:rPr>
                        <a:t>7.7%</a:t>
                      </a:r>
                      <a:endParaRPr lang="en-US"/>
                    </a:p>
                  </a:txBody>
                  <a:tcPr marL="0" marR="0" marT="0" marB="0" anchor="ctr"/>
                </a:tc>
                <a:extLst>
                  <a:ext uri="{0D108BD9-81ED-4DB2-BD59-A6C34878D82A}">
                    <a16:rowId xmlns:a16="http://schemas.microsoft.com/office/drawing/2014/main" val="3460380261"/>
                  </a:ext>
                </a:extLst>
              </a:tr>
              <a:tr h="368300">
                <a:tc>
                  <a:txBody>
                    <a:bodyPr/>
                    <a:lstStyle/>
                    <a:p>
                      <a:pPr lvl="0">
                        <a:buNone/>
                      </a:pPr>
                      <a:r>
                        <a:rPr lang="en-US">
                          <a:effectLst/>
                        </a:rPr>
                        <a:t>Inconvenient</a:t>
                      </a:r>
                      <a:endParaRPr lang="en-US"/>
                    </a:p>
                  </a:txBody>
                  <a:tcPr marL="0" marR="0" marT="0" marB="0" anchor="ctr"/>
                </a:tc>
                <a:tc>
                  <a:txBody>
                    <a:bodyPr/>
                    <a:lstStyle/>
                    <a:p>
                      <a:pPr lvl="0">
                        <a:buNone/>
                      </a:pPr>
                      <a:r>
                        <a:rPr lang="en-US">
                          <a:effectLst/>
                        </a:rPr>
                        <a:t>3.6%</a:t>
                      </a:r>
                      <a:endParaRPr lang="en-US"/>
                    </a:p>
                  </a:txBody>
                  <a:tcPr marL="0" marR="0" marT="0" marB="0" anchor="ctr"/>
                </a:tc>
                <a:extLst>
                  <a:ext uri="{0D108BD9-81ED-4DB2-BD59-A6C34878D82A}">
                    <a16:rowId xmlns:a16="http://schemas.microsoft.com/office/drawing/2014/main" val="3667352216"/>
                  </a:ext>
                </a:extLst>
              </a:tr>
              <a:tr h="184150">
                <a:tc>
                  <a:txBody>
                    <a:bodyPr/>
                    <a:lstStyle/>
                    <a:p>
                      <a:r>
                        <a:rPr lang="en-US">
                          <a:effectLst/>
                        </a:rPr>
                        <a:t>Difficult to schedule</a:t>
                      </a:r>
                    </a:p>
                  </a:txBody>
                  <a:tcPr marL="0" marR="0" marT="0" marB="0" anchor="ctr"/>
                </a:tc>
                <a:tc>
                  <a:txBody>
                    <a:bodyPr/>
                    <a:lstStyle/>
                    <a:p>
                      <a:r>
                        <a:rPr lang="en-US">
                          <a:effectLst/>
                        </a:rPr>
                        <a:t>2.4%</a:t>
                      </a:r>
                    </a:p>
                  </a:txBody>
                  <a:tcPr marL="0" marR="0" marT="0" marB="0" anchor="ctr"/>
                </a:tc>
                <a:extLst>
                  <a:ext uri="{0D108BD9-81ED-4DB2-BD59-A6C34878D82A}">
                    <a16:rowId xmlns:a16="http://schemas.microsoft.com/office/drawing/2014/main" val="4262485847"/>
                  </a:ext>
                </a:extLst>
              </a:tr>
              <a:tr h="184150">
                <a:tc gridSpan="2">
                  <a:txBody>
                    <a:bodyPr/>
                    <a:lstStyle/>
                    <a:p>
                      <a:pPr algn="ctr"/>
                      <a:r>
                        <a:rPr lang="en-US">
                          <a:effectLst/>
                        </a:rPr>
                        <a:t>Total: 169</a:t>
                      </a:r>
                    </a:p>
                  </a:txBody>
                  <a:tcPr marL="0" marR="0" marT="0" marB="0" anchor="ctr"/>
                </a:tc>
                <a:tc hMerge="1">
                  <a:txBody>
                    <a:bodyPr/>
                    <a:lstStyle/>
                    <a:p>
                      <a:endParaRPr lang="en-US"/>
                    </a:p>
                  </a:txBody>
                  <a:tcPr/>
                </a:tc>
                <a:extLst>
                  <a:ext uri="{0D108BD9-81ED-4DB2-BD59-A6C34878D82A}">
                    <a16:rowId xmlns:a16="http://schemas.microsoft.com/office/drawing/2014/main" val="2150373485"/>
                  </a:ext>
                </a:extLst>
              </a:tr>
            </a:tbl>
          </a:graphicData>
        </a:graphic>
      </p:graphicFrame>
    </p:spTree>
    <p:extLst>
      <p:ext uri="{BB962C8B-B14F-4D97-AF65-F5344CB8AC3E}">
        <p14:creationId xmlns:p14="http://schemas.microsoft.com/office/powerpoint/2010/main" val="366999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687E-21BA-4738-B246-CDA5FA836554}"/>
              </a:ext>
            </a:extLst>
          </p:cNvPr>
          <p:cNvSpPr>
            <a:spLocks noGrp="1"/>
          </p:cNvSpPr>
          <p:nvPr>
            <p:ph type="title"/>
          </p:nvPr>
        </p:nvSpPr>
        <p:spPr>
          <a:xfrm>
            <a:off x="511277" y="274639"/>
            <a:ext cx="11218606" cy="1143000"/>
          </a:xfrm>
        </p:spPr>
        <p:txBody>
          <a:bodyPr lIns="91440" tIns="45720" rIns="91440" bIns="45720" anchor="b" anchorCtr="0"/>
          <a:lstStyle/>
          <a:p>
            <a:r>
              <a:rPr lang="en-US" sz="3700" dirty="0">
                <a:latin typeface="Calibri"/>
                <a:cs typeface="Calibri"/>
              </a:rPr>
              <a:t>Top 3 Refusal Reasons Broken into Subcategories (Part 3)</a:t>
            </a:r>
            <a:endParaRPr lang="en-US" dirty="0">
              <a:latin typeface="Calibri"/>
            </a:endParaRPr>
          </a:p>
        </p:txBody>
      </p:sp>
      <p:sp>
        <p:nvSpPr>
          <p:cNvPr id="4" name="Slide Number Placeholder 3">
            <a:extLst>
              <a:ext uri="{FF2B5EF4-FFF2-40B4-BE49-F238E27FC236}">
                <a16:creationId xmlns:a16="http://schemas.microsoft.com/office/drawing/2014/main" id="{7B43CBE2-6DA5-4478-BF5E-CD7D7A5C9632}"/>
              </a:ext>
            </a:extLst>
          </p:cNvPr>
          <p:cNvSpPr>
            <a:spLocks noGrp="1"/>
          </p:cNvSpPr>
          <p:nvPr>
            <p:ph type="sldNum" sz="quarter" idx="4"/>
          </p:nvPr>
        </p:nvSpPr>
        <p:spPr/>
        <p:txBody>
          <a:bodyPr/>
          <a:lstStyle/>
          <a:p>
            <a:fld id="{44CB4093-6569-4583-BBAF-934D396EF243}" type="slidenum">
              <a:rPr lang="en-US" smtClean="0"/>
              <a:t>65</a:t>
            </a:fld>
            <a:endParaRPr lang="en-US"/>
          </a:p>
        </p:txBody>
      </p:sp>
      <p:graphicFrame>
        <p:nvGraphicFramePr>
          <p:cNvPr id="6" name="Table 5">
            <a:extLst>
              <a:ext uri="{FF2B5EF4-FFF2-40B4-BE49-F238E27FC236}">
                <a16:creationId xmlns:a16="http://schemas.microsoft.com/office/drawing/2014/main" id="{C2438D4A-4D6F-44E2-9698-3527A76C42FC}"/>
              </a:ext>
            </a:extLst>
          </p:cNvPr>
          <p:cNvGraphicFramePr>
            <a:graphicFrameLocks noGrp="1"/>
          </p:cNvGraphicFramePr>
          <p:nvPr/>
        </p:nvGraphicFramePr>
        <p:xfrm>
          <a:off x="1248255" y="1979661"/>
          <a:ext cx="9820100" cy="1828800"/>
        </p:xfrm>
        <a:graphic>
          <a:graphicData uri="http://schemas.openxmlformats.org/drawingml/2006/table">
            <a:tbl>
              <a:tblPr firstRow="1" bandRow="1">
                <a:tableStyleId>{5C22544A-7EE6-4342-B048-85BDC9FD1C3A}</a:tableStyleId>
              </a:tblPr>
              <a:tblGrid>
                <a:gridCol w="7869382">
                  <a:extLst>
                    <a:ext uri="{9D8B030D-6E8A-4147-A177-3AD203B41FA5}">
                      <a16:colId xmlns:a16="http://schemas.microsoft.com/office/drawing/2014/main" val="2121353701"/>
                    </a:ext>
                  </a:extLst>
                </a:gridCol>
                <a:gridCol w="1950718">
                  <a:extLst>
                    <a:ext uri="{9D8B030D-6E8A-4147-A177-3AD203B41FA5}">
                      <a16:colId xmlns:a16="http://schemas.microsoft.com/office/drawing/2014/main" val="3374038427"/>
                    </a:ext>
                  </a:extLst>
                </a:gridCol>
              </a:tblGrid>
              <a:tr h="184150">
                <a:tc gridSpan="2">
                  <a:txBody>
                    <a:bodyPr/>
                    <a:lstStyle/>
                    <a:p>
                      <a:pPr algn="ctr"/>
                      <a:r>
                        <a:rPr lang="en-US" dirty="0">
                          <a:effectLst/>
                        </a:rPr>
                        <a:t>Privacy Concerns</a:t>
                      </a:r>
                      <a:endParaRPr lang="en-US" dirty="0"/>
                    </a:p>
                  </a:txBody>
                  <a:tcPr marL="0" marR="0" marT="0" marB="0" anchor="ctr"/>
                </a:tc>
                <a:tc hMerge="1">
                  <a:txBody>
                    <a:bodyPr/>
                    <a:lstStyle/>
                    <a:p>
                      <a:endParaRPr lang="en-US"/>
                    </a:p>
                  </a:txBody>
                  <a:tcPr/>
                </a:tc>
                <a:extLst>
                  <a:ext uri="{0D108BD9-81ED-4DB2-BD59-A6C34878D82A}">
                    <a16:rowId xmlns:a16="http://schemas.microsoft.com/office/drawing/2014/main" val="3342471521"/>
                  </a:ext>
                </a:extLst>
              </a:tr>
              <a:tr h="184150">
                <a:tc>
                  <a:txBody>
                    <a:bodyPr/>
                    <a:lstStyle/>
                    <a:p>
                      <a:r>
                        <a:rPr lang="en-US" dirty="0">
                          <a:effectLst/>
                        </a:rPr>
                        <a:t>General privacy concern but</a:t>
                      </a:r>
                      <a:r>
                        <a:rPr lang="en-US" sz="2400" b="0" i="0" u="none" strike="noStrike" noProof="0" dirty="0">
                          <a:effectLst/>
                          <a:latin typeface="Myriad Web Pro"/>
                        </a:rPr>
                        <a:t> no additional detail provided</a:t>
                      </a:r>
                      <a:endParaRPr lang="en-US">
                        <a:effectLst/>
                      </a:endParaRPr>
                    </a:p>
                  </a:txBody>
                  <a:tcPr marL="0" marR="0" marT="0" marB="0" anchor="ctr"/>
                </a:tc>
                <a:tc>
                  <a:txBody>
                    <a:bodyPr/>
                    <a:lstStyle/>
                    <a:p>
                      <a:r>
                        <a:rPr lang="en-US" dirty="0">
                          <a:effectLst/>
                        </a:rPr>
                        <a:t>65.4%</a:t>
                      </a:r>
                      <a:endParaRPr lang="en-US" dirty="0"/>
                    </a:p>
                  </a:txBody>
                  <a:tcPr marL="0" marR="0" marT="0" marB="0" anchor="ctr"/>
                </a:tc>
                <a:extLst>
                  <a:ext uri="{0D108BD9-81ED-4DB2-BD59-A6C34878D82A}">
                    <a16:rowId xmlns:a16="http://schemas.microsoft.com/office/drawing/2014/main" val="2639560192"/>
                  </a:ext>
                </a:extLst>
              </a:tr>
              <a:tr h="184150">
                <a:tc>
                  <a:txBody>
                    <a:bodyPr/>
                    <a:lstStyle/>
                    <a:p>
                      <a:r>
                        <a:rPr lang="en-US" dirty="0">
                          <a:effectLst/>
                        </a:rPr>
                        <a:t>Intrusive</a:t>
                      </a:r>
                      <a:endParaRPr lang="en-US" dirty="0"/>
                    </a:p>
                  </a:txBody>
                  <a:tcPr marL="0" marR="0" marT="0" marB="0" anchor="ctr"/>
                </a:tc>
                <a:tc>
                  <a:txBody>
                    <a:bodyPr/>
                    <a:lstStyle/>
                    <a:p>
                      <a:r>
                        <a:rPr lang="en-US" dirty="0">
                          <a:effectLst/>
                        </a:rPr>
                        <a:t>19.6%</a:t>
                      </a:r>
                      <a:endParaRPr lang="en-US" dirty="0"/>
                    </a:p>
                  </a:txBody>
                  <a:tcPr marL="0" marR="0" marT="0" marB="0" anchor="ctr"/>
                </a:tc>
                <a:extLst>
                  <a:ext uri="{0D108BD9-81ED-4DB2-BD59-A6C34878D82A}">
                    <a16:rowId xmlns:a16="http://schemas.microsoft.com/office/drawing/2014/main" val="1678834762"/>
                  </a:ext>
                </a:extLst>
              </a:tr>
              <a:tr h="184150">
                <a:tc>
                  <a:txBody>
                    <a:bodyPr/>
                    <a:lstStyle/>
                    <a:p>
                      <a:r>
                        <a:rPr lang="en-US" dirty="0">
                          <a:effectLst/>
                        </a:rPr>
                        <a:t>Not comfortable</a:t>
                      </a:r>
                      <a:endParaRPr lang="en-US" dirty="0"/>
                    </a:p>
                  </a:txBody>
                  <a:tcPr marL="0" marR="0" marT="0" marB="0" anchor="ctr"/>
                </a:tc>
                <a:tc>
                  <a:txBody>
                    <a:bodyPr/>
                    <a:lstStyle/>
                    <a:p>
                      <a:r>
                        <a:rPr lang="en-US" dirty="0">
                          <a:effectLst/>
                        </a:rPr>
                        <a:t>15.0%</a:t>
                      </a:r>
                      <a:endParaRPr lang="en-US" dirty="0"/>
                    </a:p>
                  </a:txBody>
                  <a:tcPr marL="0" marR="0" marT="0" marB="0" anchor="ctr"/>
                </a:tc>
                <a:extLst>
                  <a:ext uri="{0D108BD9-81ED-4DB2-BD59-A6C34878D82A}">
                    <a16:rowId xmlns:a16="http://schemas.microsoft.com/office/drawing/2014/main" val="3114721814"/>
                  </a:ext>
                </a:extLst>
              </a:tr>
              <a:tr h="184150">
                <a:tc gridSpan="2">
                  <a:txBody>
                    <a:bodyPr/>
                    <a:lstStyle/>
                    <a:p>
                      <a:pPr algn="ctr"/>
                      <a:r>
                        <a:rPr lang="en-US" dirty="0">
                          <a:effectLst/>
                        </a:rPr>
                        <a:t>Total: 107</a:t>
                      </a:r>
                      <a:endParaRPr lang="en-US" dirty="0"/>
                    </a:p>
                  </a:txBody>
                  <a:tcPr marL="0" marR="0" marT="0" marB="0" anchor="ctr"/>
                </a:tc>
                <a:tc hMerge="1">
                  <a:txBody>
                    <a:bodyPr/>
                    <a:lstStyle/>
                    <a:p>
                      <a:endParaRPr lang="en-US"/>
                    </a:p>
                  </a:txBody>
                  <a:tcPr/>
                </a:tc>
                <a:extLst>
                  <a:ext uri="{0D108BD9-81ED-4DB2-BD59-A6C34878D82A}">
                    <a16:rowId xmlns:a16="http://schemas.microsoft.com/office/drawing/2014/main" val="273531185"/>
                  </a:ext>
                </a:extLst>
              </a:tr>
            </a:tbl>
          </a:graphicData>
        </a:graphic>
      </p:graphicFrame>
    </p:spTree>
    <p:extLst>
      <p:ext uri="{BB962C8B-B14F-4D97-AF65-F5344CB8AC3E}">
        <p14:creationId xmlns:p14="http://schemas.microsoft.com/office/powerpoint/2010/main" val="334198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AF96-3DA7-4459-899E-370DDDE49E00}"/>
              </a:ext>
            </a:extLst>
          </p:cNvPr>
          <p:cNvSpPr>
            <a:spLocks noGrp="1"/>
          </p:cNvSpPr>
          <p:nvPr>
            <p:ph type="title"/>
          </p:nvPr>
        </p:nvSpPr>
        <p:spPr/>
        <p:txBody>
          <a:bodyPr/>
          <a:lstStyle/>
          <a:p>
            <a:r>
              <a:rPr lang="en-US" sz="4000" dirty="0"/>
              <a:t>Proposed Improvement #1</a:t>
            </a:r>
          </a:p>
        </p:txBody>
      </p:sp>
      <p:sp>
        <p:nvSpPr>
          <p:cNvPr id="5" name="Content Placeholder 2">
            <a:extLst>
              <a:ext uri="{FF2B5EF4-FFF2-40B4-BE49-F238E27FC236}">
                <a16:creationId xmlns:a16="http://schemas.microsoft.com/office/drawing/2014/main" id="{9D7AB62E-A152-4FA1-ACE3-7B693D1306F9}"/>
              </a:ext>
            </a:extLst>
          </p:cNvPr>
          <p:cNvSpPr>
            <a:spLocks noGrp="1"/>
          </p:cNvSpPr>
          <p:nvPr>
            <p:ph type="body" sz="quarter" idx="10"/>
          </p:nvPr>
        </p:nvSpPr>
        <p:spPr>
          <a:xfrm>
            <a:off x="609600" y="1545167"/>
            <a:ext cx="11277600" cy="738405"/>
          </a:xfrm>
        </p:spPr>
        <p:txBody>
          <a:bodyPr vert="horz" lIns="91440" tIns="45720" rIns="91440" bIns="45720" rtlCol="0" anchor="t">
            <a:normAutofit/>
          </a:bodyPr>
          <a:lstStyle/>
          <a:p>
            <a:pPr marL="456565" indent="-456565"/>
            <a:r>
              <a:rPr lang="en-US" sz="2800" dirty="0">
                <a:latin typeface="Calibri"/>
                <a:cs typeface="Calibri"/>
              </a:rPr>
              <a:t>Change who issues initial invitation and attempt to schedule immediately</a:t>
            </a:r>
            <a:endParaRPr lang="en-US" dirty="0">
              <a:cs typeface="Calibri"/>
            </a:endParaRPr>
          </a:p>
          <a:p>
            <a:pPr marL="0" indent="0">
              <a:buNone/>
            </a:pPr>
            <a:endParaRPr lang="en-US" dirty="0">
              <a:cs typeface="Calibri"/>
            </a:endParaRPr>
          </a:p>
        </p:txBody>
      </p:sp>
      <p:sp>
        <p:nvSpPr>
          <p:cNvPr id="4" name="Rectangle 3">
            <a:extLst>
              <a:ext uri="{FF2B5EF4-FFF2-40B4-BE49-F238E27FC236}">
                <a16:creationId xmlns:a16="http://schemas.microsoft.com/office/drawing/2014/main" id="{7C5FF3A6-5C03-4E32-B916-3E31E730686E}"/>
              </a:ext>
            </a:extLst>
          </p:cNvPr>
          <p:cNvSpPr/>
          <p:nvPr/>
        </p:nvSpPr>
        <p:spPr>
          <a:xfrm>
            <a:off x="9341326" y="4044332"/>
            <a:ext cx="2663786" cy="2551842"/>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7DA5152-8614-488D-BED5-672BD82F9882}"/>
              </a:ext>
            </a:extLst>
          </p:cNvPr>
          <p:cNvSpPr/>
          <p:nvPr/>
        </p:nvSpPr>
        <p:spPr>
          <a:xfrm>
            <a:off x="5518897" y="4002157"/>
            <a:ext cx="2925342" cy="2553676"/>
          </a:xfrm>
          <a:prstGeom prst="rect">
            <a:avLst/>
          </a:prstGeom>
          <a:solidFill>
            <a:srgbClr val="DFF3F9"/>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67550505-287D-4DBE-9C6C-7B03E2B16B82}"/>
              </a:ext>
            </a:extLst>
          </p:cNvPr>
          <p:cNvSpPr/>
          <p:nvPr/>
        </p:nvSpPr>
        <p:spPr>
          <a:xfrm>
            <a:off x="5518897" y="2586823"/>
            <a:ext cx="2880812" cy="1402635"/>
          </a:xfrm>
          <a:prstGeom prst="triangle">
            <a:avLst>
              <a:gd name="adj" fmla="val 51589"/>
            </a:avLst>
          </a:prstGeom>
          <a:solidFill>
            <a:srgbClr val="7030A0"/>
          </a:solidFill>
          <a:ln>
            <a:solidFill>
              <a:srgbClr val="3D37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dirty="0">
                <a:solidFill>
                  <a:schemeClr val="bg2"/>
                </a:solidFill>
                <a:latin typeface="Calibri" panose="020F0502020204030204"/>
              </a:rPr>
              <a:t>NHIS </a:t>
            </a:r>
          </a:p>
          <a:p>
            <a:pPr algn="ctr">
              <a:defRPr/>
            </a:pPr>
            <a:r>
              <a:rPr lang="en-US" sz="2000" i="0" u="none" strike="noStrike" kern="1200" cap="none" spc="0" normalizeH="0" baseline="0" noProof="0" dirty="0">
                <a:ln>
                  <a:noFill/>
                </a:ln>
                <a:solidFill>
                  <a:schemeClr val="bg2"/>
                </a:solidFill>
                <a:effectLst/>
                <a:uLnTx/>
                <a:uFillTx/>
                <a:latin typeface="Calibri" panose="020F0502020204030204"/>
                <a:cs typeface="Calibri"/>
              </a:rPr>
              <a:t>interviewer</a:t>
            </a:r>
          </a:p>
        </p:txBody>
      </p:sp>
      <p:sp>
        <p:nvSpPr>
          <p:cNvPr id="8" name="Isosceles Triangle 7">
            <a:extLst>
              <a:ext uri="{FF2B5EF4-FFF2-40B4-BE49-F238E27FC236}">
                <a16:creationId xmlns:a16="http://schemas.microsoft.com/office/drawing/2014/main" id="{67499D19-8D7C-47FF-A877-1B8BDFB3589F}"/>
              </a:ext>
            </a:extLst>
          </p:cNvPr>
          <p:cNvSpPr/>
          <p:nvPr/>
        </p:nvSpPr>
        <p:spPr>
          <a:xfrm>
            <a:off x="9341326" y="2653407"/>
            <a:ext cx="2619256" cy="1368467"/>
          </a:xfrm>
          <a:prstGeom prst="triangle">
            <a:avLst/>
          </a:prstGeom>
          <a:solidFill>
            <a:srgbClr val="695E4A"/>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Sample Adult</a:t>
            </a:r>
          </a:p>
        </p:txBody>
      </p:sp>
      <p:pic>
        <p:nvPicPr>
          <p:cNvPr id="9" name="Picture 8">
            <a:extLst>
              <a:ext uri="{FF2B5EF4-FFF2-40B4-BE49-F238E27FC236}">
                <a16:creationId xmlns:a16="http://schemas.microsoft.com/office/drawing/2014/main" id="{16C63FC0-5945-484B-B683-4608BD0CB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24628" y="4657183"/>
            <a:ext cx="1143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4025A9-E46B-4071-A9FE-E5BE95EBA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507" y="4478646"/>
            <a:ext cx="1362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CB031C1E-C000-49AF-B793-CE598737A7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1619" y="5526671"/>
            <a:ext cx="565052"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B1942F42-B63D-4A87-9D51-2A939B37866F}"/>
              </a:ext>
            </a:extLst>
          </p:cNvPr>
          <p:cNvSpPr/>
          <p:nvPr/>
        </p:nvSpPr>
        <p:spPr>
          <a:xfrm>
            <a:off x="11623176" y="4696754"/>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84B1AC46-404F-4B2A-AB9F-127394A8D2C0}"/>
              </a:ext>
            </a:extLst>
          </p:cNvPr>
          <p:cNvSpPr/>
          <p:nvPr/>
        </p:nvSpPr>
        <p:spPr>
          <a:xfrm>
            <a:off x="11394577" y="4494148"/>
            <a:ext cx="266700" cy="43120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A7FEA7B-1511-4A90-BDDB-FA3DB0515263}"/>
              </a:ext>
            </a:extLst>
          </p:cNvPr>
          <p:cNvSpPr/>
          <p:nvPr/>
        </p:nvSpPr>
        <p:spPr>
          <a:xfrm flipV="1">
            <a:off x="11295675" y="4606042"/>
            <a:ext cx="381366" cy="3927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4E57ED6-CC2F-401F-BD94-58A5BD1883BA}"/>
              </a:ext>
            </a:extLst>
          </p:cNvPr>
          <p:cNvSpPr/>
          <p:nvPr/>
        </p:nvSpPr>
        <p:spPr>
          <a:xfrm>
            <a:off x="5948917" y="4787358"/>
            <a:ext cx="145215"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FF627479-0FF0-48B2-85A2-16145385D201}"/>
              </a:ext>
            </a:extLst>
          </p:cNvPr>
          <p:cNvSpPr/>
          <p:nvPr/>
        </p:nvSpPr>
        <p:spPr>
          <a:xfrm flipH="1">
            <a:off x="6021821" y="4665682"/>
            <a:ext cx="460442" cy="24333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F433CBF3-4858-4EC1-B554-33A1AEAC46B8}"/>
              </a:ext>
            </a:extLst>
          </p:cNvPr>
          <p:cNvSpPr/>
          <p:nvPr/>
        </p:nvSpPr>
        <p:spPr>
          <a:xfrm flipH="1" flipV="1">
            <a:off x="6042908" y="4815233"/>
            <a:ext cx="368810" cy="20669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B142FA4-877D-4541-AEB3-1D52982C4C6E}"/>
              </a:ext>
            </a:extLst>
          </p:cNvPr>
          <p:cNvPicPr>
            <a:picLocks noChangeAspect="1"/>
          </p:cNvPicPr>
          <p:nvPr/>
        </p:nvPicPr>
        <p:blipFill>
          <a:blip r:embed="rId6"/>
          <a:stretch>
            <a:fillRect/>
          </a:stretch>
        </p:blipFill>
        <p:spPr>
          <a:xfrm>
            <a:off x="6867628" y="2791181"/>
            <a:ext cx="355679" cy="436741"/>
          </a:xfrm>
          <a:prstGeom prst="rect">
            <a:avLst/>
          </a:prstGeom>
        </p:spPr>
      </p:pic>
      <p:sp>
        <p:nvSpPr>
          <p:cNvPr id="19" name="Rounded Rectangular Callout 16">
            <a:extLst>
              <a:ext uri="{FF2B5EF4-FFF2-40B4-BE49-F238E27FC236}">
                <a16:creationId xmlns:a16="http://schemas.microsoft.com/office/drawing/2014/main" id="{CDFAD59C-720E-4EE6-8A00-9D70160340EE}"/>
              </a:ext>
            </a:extLst>
          </p:cNvPr>
          <p:cNvSpPr/>
          <p:nvPr/>
        </p:nvSpPr>
        <p:spPr>
          <a:xfrm>
            <a:off x="7091917" y="4388386"/>
            <a:ext cx="1143000" cy="1283819"/>
          </a:xfrm>
          <a:prstGeom prst="wedgeRoundRectCallout">
            <a:avLst>
              <a:gd name="adj1" fmla="val -103136"/>
              <a:gd name="adj2" fmla="val 4770"/>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prstClr val="white"/>
                </a:solidFill>
                <a:latin typeface="Calibri" panose="020F0502020204030204"/>
              </a:rPr>
              <a:t>Can they tell you about it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1" name="Rectangle 20">
            <a:extLst>
              <a:ext uri="{FF2B5EF4-FFF2-40B4-BE49-F238E27FC236}">
                <a16:creationId xmlns:a16="http://schemas.microsoft.com/office/drawing/2014/main" id="{237B7BB6-27D0-4548-BAEA-3C52C4125628}"/>
              </a:ext>
            </a:extLst>
          </p:cNvPr>
          <p:cNvSpPr/>
          <p:nvPr/>
        </p:nvSpPr>
        <p:spPr>
          <a:xfrm>
            <a:off x="2153128" y="3899647"/>
            <a:ext cx="2468682" cy="2726177"/>
          </a:xfrm>
          <a:prstGeom prst="rect">
            <a:avLst/>
          </a:prstGeom>
          <a:solidFill>
            <a:schemeClr val="bg1"/>
          </a:solidFill>
          <a:ln>
            <a:solidFill>
              <a:srgbClr val="69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Icon&#10;&#10;Description automatically generated">
            <a:extLst>
              <a:ext uri="{FF2B5EF4-FFF2-40B4-BE49-F238E27FC236}">
                <a16:creationId xmlns:a16="http://schemas.microsoft.com/office/drawing/2014/main" id="{474A6B41-0E2A-4B0E-8132-063685239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88452" y="4163605"/>
            <a:ext cx="1895155" cy="2311461"/>
          </a:xfrm>
          <a:prstGeom prst="rect">
            <a:avLst/>
          </a:prstGeom>
        </p:spPr>
      </p:pic>
      <p:sp>
        <p:nvSpPr>
          <p:cNvPr id="23" name="Isosceles Triangle 22">
            <a:extLst>
              <a:ext uri="{FF2B5EF4-FFF2-40B4-BE49-F238E27FC236}">
                <a16:creationId xmlns:a16="http://schemas.microsoft.com/office/drawing/2014/main" id="{DBA65D13-6A31-4D6C-A445-02D01A5FDC67}"/>
              </a:ext>
            </a:extLst>
          </p:cNvPr>
          <p:cNvSpPr/>
          <p:nvPr/>
        </p:nvSpPr>
        <p:spPr>
          <a:xfrm>
            <a:off x="2148355" y="2805054"/>
            <a:ext cx="2473455" cy="1082853"/>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Study Scheduler</a:t>
            </a:r>
          </a:p>
        </p:txBody>
      </p:sp>
      <p:sp>
        <p:nvSpPr>
          <p:cNvPr id="24" name="Rounded Rectangular Callout 16">
            <a:extLst>
              <a:ext uri="{FF2B5EF4-FFF2-40B4-BE49-F238E27FC236}">
                <a16:creationId xmlns:a16="http://schemas.microsoft.com/office/drawing/2014/main" id="{25BCB9B7-5C2A-4B7C-A28A-3973B844C2A2}"/>
              </a:ext>
            </a:extLst>
          </p:cNvPr>
          <p:cNvSpPr/>
          <p:nvPr/>
        </p:nvSpPr>
        <p:spPr>
          <a:xfrm>
            <a:off x="3474071" y="4211053"/>
            <a:ext cx="514397" cy="494970"/>
          </a:xfrm>
          <a:prstGeom prst="wedgeRoundRectCallout">
            <a:avLst>
              <a:gd name="adj1" fmla="val -57793"/>
              <a:gd name="adj2" fmla="val 62630"/>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74B7614D-F4A6-4FFB-88BB-BAD2BBC71009}"/>
              </a:ext>
            </a:extLst>
          </p:cNvPr>
          <p:cNvPicPr>
            <a:picLocks noChangeAspect="1"/>
          </p:cNvPicPr>
          <p:nvPr/>
        </p:nvPicPr>
        <p:blipFill>
          <a:blip r:embed="rId8"/>
          <a:stretch>
            <a:fillRect/>
          </a:stretch>
        </p:blipFill>
        <p:spPr>
          <a:xfrm>
            <a:off x="3568969" y="4265195"/>
            <a:ext cx="354380" cy="381025"/>
          </a:xfrm>
          <a:prstGeom prst="rect">
            <a:avLst/>
          </a:prstGeom>
        </p:spPr>
      </p:pic>
      <p:sp>
        <p:nvSpPr>
          <p:cNvPr id="26" name="Rounded Rectangular Callout 16">
            <a:extLst>
              <a:ext uri="{FF2B5EF4-FFF2-40B4-BE49-F238E27FC236}">
                <a16:creationId xmlns:a16="http://schemas.microsoft.com/office/drawing/2014/main" id="{767757E2-7E20-4C84-AF2E-7BE2B793080A}"/>
              </a:ext>
            </a:extLst>
          </p:cNvPr>
          <p:cNvSpPr/>
          <p:nvPr/>
        </p:nvSpPr>
        <p:spPr>
          <a:xfrm>
            <a:off x="10430084" y="4428728"/>
            <a:ext cx="751291" cy="470709"/>
          </a:xfrm>
          <a:prstGeom prst="wedgeRoundRectCallout">
            <a:avLst>
              <a:gd name="adj1" fmla="val 55953"/>
              <a:gd name="adj2" fmla="val 82143"/>
              <a:gd name="adj3" fmla="val 16667"/>
            </a:avLst>
          </a:prstGeom>
          <a:solidFill>
            <a:srgbClr val="0F5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prstClr val="white"/>
                </a:solidFill>
                <a:latin typeface="Calibri" panose="020F0502020204030204"/>
              </a:rPr>
              <a:t>OK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EA2B09C9-1E56-43ED-9E44-F2562A64D609}"/>
              </a:ext>
            </a:extLst>
          </p:cNvPr>
          <p:cNvCxnSpPr>
            <a:stCxn id="21" idx="3"/>
            <a:endCxn id="6" idx="1"/>
          </p:cNvCxnSpPr>
          <p:nvPr/>
        </p:nvCxnSpPr>
        <p:spPr>
          <a:xfrm>
            <a:off x="4621810" y="5262736"/>
            <a:ext cx="897087" cy="1625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32A0CF-A65F-4A3D-95C2-C4CB11FFF679}"/>
              </a:ext>
            </a:extLst>
          </p:cNvPr>
          <p:cNvCxnSpPr/>
          <p:nvPr/>
        </p:nvCxnSpPr>
        <p:spPr>
          <a:xfrm>
            <a:off x="8459206" y="5194467"/>
            <a:ext cx="897087" cy="1625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7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AF96-3DA7-4459-899E-370DDDE49E00}"/>
              </a:ext>
            </a:extLst>
          </p:cNvPr>
          <p:cNvSpPr>
            <a:spLocks noGrp="1"/>
          </p:cNvSpPr>
          <p:nvPr>
            <p:ph type="title"/>
          </p:nvPr>
        </p:nvSpPr>
        <p:spPr/>
        <p:txBody>
          <a:bodyPr/>
          <a:lstStyle/>
          <a:p>
            <a:r>
              <a:rPr lang="en-US" sz="4000" dirty="0"/>
              <a:t>Proposed Improvement #1</a:t>
            </a:r>
          </a:p>
        </p:txBody>
      </p:sp>
      <p:sp>
        <p:nvSpPr>
          <p:cNvPr id="5" name="Content Placeholder 2">
            <a:extLst>
              <a:ext uri="{FF2B5EF4-FFF2-40B4-BE49-F238E27FC236}">
                <a16:creationId xmlns:a16="http://schemas.microsoft.com/office/drawing/2014/main" id="{9D7AB62E-A152-4FA1-ACE3-7B693D1306F9}"/>
              </a:ext>
            </a:extLst>
          </p:cNvPr>
          <p:cNvSpPr>
            <a:spLocks noGrp="1"/>
          </p:cNvSpPr>
          <p:nvPr>
            <p:ph type="body" sz="quarter" idx="10"/>
          </p:nvPr>
        </p:nvSpPr>
        <p:spPr>
          <a:xfrm>
            <a:off x="609600" y="1545167"/>
            <a:ext cx="11277600" cy="1143000"/>
          </a:xfrm>
        </p:spPr>
        <p:txBody>
          <a:bodyPr vert="horz" lIns="91440" tIns="45720" rIns="91440" bIns="45720" rtlCol="0" anchor="t">
            <a:normAutofit/>
          </a:bodyPr>
          <a:lstStyle/>
          <a:p>
            <a:pPr marL="456565" indent="-456565"/>
            <a:r>
              <a:rPr lang="en-US" sz="2800" dirty="0">
                <a:latin typeface="Calibri"/>
                <a:cs typeface="Calibri"/>
              </a:rPr>
              <a:t>Change who issues initial invitation and attempt to schedule immediately</a:t>
            </a:r>
          </a:p>
          <a:p>
            <a:pPr marL="456565" indent="-456565"/>
            <a:endParaRPr lang="en-US" sz="2800" dirty="0">
              <a:latin typeface="Calibri"/>
              <a:cs typeface="Calibri"/>
            </a:endParaRPr>
          </a:p>
          <a:p>
            <a:pPr marL="456565" indent="-456565"/>
            <a:endParaRPr lang="en-US" dirty="0"/>
          </a:p>
          <a:p>
            <a:pPr marL="0" indent="0">
              <a:buNone/>
            </a:pPr>
            <a:endParaRPr lang="en-US" dirty="0">
              <a:cs typeface="Calibri"/>
            </a:endParaRPr>
          </a:p>
          <a:p>
            <a:pPr marL="0" indent="0">
              <a:buNone/>
            </a:pPr>
            <a:endParaRPr lang="en-US" dirty="0">
              <a:cs typeface="Calibri"/>
            </a:endParaRPr>
          </a:p>
        </p:txBody>
      </p:sp>
      <p:graphicFrame>
        <p:nvGraphicFramePr>
          <p:cNvPr id="20" name="Table 29">
            <a:extLst>
              <a:ext uri="{FF2B5EF4-FFF2-40B4-BE49-F238E27FC236}">
                <a16:creationId xmlns:a16="http://schemas.microsoft.com/office/drawing/2014/main" id="{400B8231-B27C-42A4-B00A-F66A51BF47A6}"/>
              </a:ext>
            </a:extLst>
          </p:cNvPr>
          <p:cNvGraphicFramePr>
            <a:graphicFrameLocks noGrp="1"/>
          </p:cNvGraphicFramePr>
          <p:nvPr/>
        </p:nvGraphicFramePr>
        <p:xfrm>
          <a:off x="732588" y="3144029"/>
          <a:ext cx="11154612" cy="2895942"/>
        </p:xfrm>
        <a:graphic>
          <a:graphicData uri="http://schemas.openxmlformats.org/drawingml/2006/table">
            <a:tbl>
              <a:tblPr firstRow="1" bandRow="1">
                <a:tableStyleId>{5C22544A-7EE6-4342-B048-85BDC9FD1C3A}</a:tableStyleId>
              </a:tblPr>
              <a:tblGrid>
                <a:gridCol w="5385470">
                  <a:extLst>
                    <a:ext uri="{9D8B030D-6E8A-4147-A177-3AD203B41FA5}">
                      <a16:colId xmlns:a16="http://schemas.microsoft.com/office/drawing/2014/main" val="1214480805"/>
                    </a:ext>
                  </a:extLst>
                </a:gridCol>
                <a:gridCol w="5769142">
                  <a:extLst>
                    <a:ext uri="{9D8B030D-6E8A-4147-A177-3AD203B41FA5}">
                      <a16:colId xmlns:a16="http://schemas.microsoft.com/office/drawing/2014/main" val="1985407304"/>
                    </a:ext>
                  </a:extLst>
                </a:gridCol>
              </a:tblGrid>
              <a:tr h="625011">
                <a:tc>
                  <a:txBody>
                    <a:bodyPr/>
                    <a:lstStyle/>
                    <a:p>
                      <a:r>
                        <a:rPr lang="en-US" dirty="0"/>
                        <a:t>Lesson learned</a:t>
                      </a:r>
                    </a:p>
                  </a:txBody>
                  <a:tcPr/>
                </a:tc>
                <a:tc>
                  <a:txBody>
                    <a:bodyPr/>
                    <a:lstStyle/>
                    <a:p>
                      <a:r>
                        <a:rPr lang="en-US" dirty="0"/>
                        <a:t>New Strategy</a:t>
                      </a:r>
                    </a:p>
                  </a:txBody>
                  <a:tcPr/>
                </a:tc>
                <a:extLst>
                  <a:ext uri="{0D108BD9-81ED-4DB2-BD59-A6C34878D82A}">
                    <a16:rowId xmlns:a16="http://schemas.microsoft.com/office/drawing/2014/main" val="292036513"/>
                  </a:ext>
                </a:extLst>
              </a:tr>
              <a:tr h="625011">
                <a:tc>
                  <a:txBody>
                    <a:bodyPr/>
                    <a:lstStyle/>
                    <a:p>
                      <a:r>
                        <a:rPr lang="en-US" dirty="0"/>
                        <a:t>Census Bureau’s statutory limitations</a:t>
                      </a:r>
                    </a:p>
                    <a:p>
                      <a:r>
                        <a:rPr lang="en-US" dirty="0"/>
                        <a:t>Census Bureau’s interviewers’ discomfort</a:t>
                      </a:r>
                    </a:p>
                  </a:txBody>
                  <a:tcPr/>
                </a:tc>
                <a:tc>
                  <a:txBody>
                    <a:bodyPr/>
                    <a:lstStyle/>
                    <a:p>
                      <a:r>
                        <a:rPr lang="en-US" dirty="0"/>
                        <a:t>Initial “salesperson” has no limitations, specialized training</a:t>
                      </a:r>
                    </a:p>
                  </a:txBody>
                  <a:tcPr/>
                </a:tc>
                <a:extLst>
                  <a:ext uri="{0D108BD9-81ED-4DB2-BD59-A6C34878D82A}">
                    <a16:rowId xmlns:a16="http://schemas.microsoft.com/office/drawing/2014/main" val="1278025381"/>
                  </a:ext>
                </a:extLst>
              </a:tr>
              <a:tr h="625011">
                <a:tc>
                  <a:txBody>
                    <a:bodyPr/>
                    <a:lstStyle/>
                    <a:p>
                      <a:r>
                        <a:rPr lang="en-US" dirty="0"/>
                        <a:t>Very hard to make contact after interview</a:t>
                      </a:r>
                    </a:p>
                  </a:txBody>
                  <a:tcPr/>
                </a:tc>
                <a:tc>
                  <a:txBody>
                    <a:bodyPr/>
                    <a:lstStyle/>
                    <a:p>
                      <a:r>
                        <a:rPr lang="en-US" dirty="0"/>
                        <a:t>Make scheduling attempt during interview</a:t>
                      </a:r>
                    </a:p>
                    <a:p>
                      <a:r>
                        <a:rPr lang="en-US" dirty="0"/>
                        <a:t>Builds on rapport established by interviewer</a:t>
                      </a:r>
                    </a:p>
                  </a:txBody>
                  <a:tcPr/>
                </a:tc>
                <a:extLst>
                  <a:ext uri="{0D108BD9-81ED-4DB2-BD59-A6C34878D82A}">
                    <a16:rowId xmlns:a16="http://schemas.microsoft.com/office/drawing/2014/main" val="3810835521"/>
                  </a:ext>
                </a:extLst>
              </a:tr>
              <a:tr h="625011">
                <a:tc>
                  <a:txBody>
                    <a:bodyPr/>
                    <a:lstStyle/>
                    <a:p>
                      <a:r>
                        <a:rPr lang="en-US" dirty="0"/>
                        <a:t>Time concerns</a:t>
                      </a:r>
                    </a:p>
                  </a:txBody>
                  <a:tcPr/>
                </a:tc>
                <a:tc>
                  <a:txBody>
                    <a:bodyPr/>
                    <a:lstStyle/>
                    <a:p>
                      <a:r>
                        <a:rPr lang="en-US" dirty="0"/>
                        <a:t>Accelerates or eliminates a step</a:t>
                      </a:r>
                    </a:p>
                  </a:txBody>
                  <a:tcPr/>
                </a:tc>
                <a:extLst>
                  <a:ext uri="{0D108BD9-81ED-4DB2-BD59-A6C34878D82A}">
                    <a16:rowId xmlns:a16="http://schemas.microsoft.com/office/drawing/2014/main" val="1904937311"/>
                  </a:ext>
                </a:extLst>
              </a:tr>
            </a:tbl>
          </a:graphicData>
        </a:graphic>
      </p:graphicFrame>
      <p:sp>
        <p:nvSpPr>
          <p:cNvPr id="3" name="TextBox 2">
            <a:extLst>
              <a:ext uri="{FF2B5EF4-FFF2-40B4-BE49-F238E27FC236}">
                <a16:creationId xmlns:a16="http://schemas.microsoft.com/office/drawing/2014/main" id="{C7CAD86A-943E-4322-BF93-82D0735FCE92}"/>
              </a:ext>
            </a:extLst>
          </p:cNvPr>
          <p:cNvSpPr txBox="1"/>
          <p:nvPr/>
        </p:nvSpPr>
        <p:spPr>
          <a:xfrm>
            <a:off x="6414247" y="199654"/>
            <a:ext cx="5067524" cy="1477328"/>
          </a:xfrm>
          <a:prstGeom prst="rect">
            <a:avLst/>
          </a:prstGeom>
          <a:noFill/>
          <a:ln>
            <a:solidFill>
              <a:srgbClr val="FF0000"/>
            </a:solidFill>
          </a:ln>
        </p:spPr>
        <p:txBody>
          <a:bodyPr wrap="square" rtlCol="0">
            <a:spAutoFit/>
          </a:bodyPr>
          <a:lstStyle/>
          <a:p>
            <a:r>
              <a:rPr lang="en-US" dirty="0">
                <a:solidFill>
                  <a:srgbClr val="FF0000"/>
                </a:solidFill>
                <a:latin typeface="Calibri" panose="020F0502020204030204" pitchFamily="34" charset="0"/>
              </a:rPr>
              <a:t>I’m no longer confident that even this will help.  The Census FRs, no matter how good their intentions or training, or our creative study procedures, may be a fundamental impediment to the success of any future iterations. </a:t>
            </a:r>
          </a:p>
        </p:txBody>
      </p:sp>
    </p:spTree>
    <p:extLst>
      <p:ext uri="{BB962C8B-B14F-4D97-AF65-F5344CB8AC3E}">
        <p14:creationId xmlns:p14="http://schemas.microsoft.com/office/powerpoint/2010/main" val="799206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AF96-3DA7-4459-899E-370DDDE49E00}"/>
              </a:ext>
            </a:extLst>
          </p:cNvPr>
          <p:cNvSpPr>
            <a:spLocks noGrp="1"/>
          </p:cNvSpPr>
          <p:nvPr>
            <p:ph type="title"/>
          </p:nvPr>
        </p:nvSpPr>
        <p:spPr/>
        <p:txBody>
          <a:bodyPr/>
          <a:lstStyle/>
          <a:p>
            <a:r>
              <a:rPr lang="en-US" sz="4000" dirty="0"/>
              <a:t>Proposed Improvement #2</a:t>
            </a:r>
          </a:p>
        </p:txBody>
      </p:sp>
      <p:sp>
        <p:nvSpPr>
          <p:cNvPr id="5" name="Content Placeholder 2">
            <a:extLst>
              <a:ext uri="{FF2B5EF4-FFF2-40B4-BE49-F238E27FC236}">
                <a16:creationId xmlns:a16="http://schemas.microsoft.com/office/drawing/2014/main" id="{9D7AB62E-A152-4FA1-ACE3-7B693D1306F9}"/>
              </a:ext>
            </a:extLst>
          </p:cNvPr>
          <p:cNvSpPr>
            <a:spLocks noGrp="1"/>
          </p:cNvSpPr>
          <p:nvPr>
            <p:ph type="body" sz="quarter" idx="10"/>
          </p:nvPr>
        </p:nvSpPr>
        <p:spPr>
          <a:xfrm>
            <a:off x="609600" y="1545167"/>
            <a:ext cx="11277600" cy="1143000"/>
          </a:xfrm>
        </p:spPr>
        <p:txBody>
          <a:bodyPr vert="horz" lIns="91440" tIns="45720" rIns="91440" bIns="45720" rtlCol="0" anchor="t">
            <a:normAutofit/>
          </a:bodyPr>
          <a:lstStyle/>
          <a:p>
            <a:pPr marL="456565" indent="-456565"/>
            <a:r>
              <a:rPr lang="en-US" sz="2800" dirty="0">
                <a:latin typeface="Calibri"/>
                <a:cs typeface="Calibri"/>
              </a:rPr>
              <a:t>Increase salience of study in initial pitch and follow-up efforts</a:t>
            </a:r>
          </a:p>
          <a:p>
            <a:pPr marL="456565" indent="-456565"/>
            <a:endParaRPr lang="en-US" dirty="0"/>
          </a:p>
          <a:p>
            <a:pPr marL="0" indent="0">
              <a:buNone/>
            </a:pPr>
            <a:endParaRPr lang="en-US" dirty="0">
              <a:cs typeface="Calibri"/>
            </a:endParaRPr>
          </a:p>
          <a:p>
            <a:pPr marL="0" indent="0">
              <a:buNone/>
            </a:pPr>
            <a:endParaRPr lang="en-US" dirty="0">
              <a:cs typeface="Calibri"/>
            </a:endParaRPr>
          </a:p>
        </p:txBody>
      </p:sp>
      <p:graphicFrame>
        <p:nvGraphicFramePr>
          <p:cNvPr id="7" name="Table 29">
            <a:extLst>
              <a:ext uri="{FF2B5EF4-FFF2-40B4-BE49-F238E27FC236}">
                <a16:creationId xmlns:a16="http://schemas.microsoft.com/office/drawing/2014/main" id="{C6690ED3-3B66-469E-B2A6-0D6493E4E876}"/>
              </a:ext>
            </a:extLst>
          </p:cNvPr>
          <p:cNvGraphicFramePr>
            <a:graphicFrameLocks noGrp="1"/>
          </p:cNvGraphicFramePr>
          <p:nvPr/>
        </p:nvGraphicFramePr>
        <p:xfrm>
          <a:off x="732588" y="2452213"/>
          <a:ext cx="11154612" cy="1813731"/>
        </p:xfrm>
        <a:graphic>
          <a:graphicData uri="http://schemas.openxmlformats.org/drawingml/2006/table">
            <a:tbl>
              <a:tblPr firstRow="1" bandRow="1">
                <a:tableStyleId>{5C22544A-7EE6-4342-B048-85BDC9FD1C3A}</a:tableStyleId>
              </a:tblPr>
              <a:tblGrid>
                <a:gridCol w="4326691">
                  <a:extLst>
                    <a:ext uri="{9D8B030D-6E8A-4147-A177-3AD203B41FA5}">
                      <a16:colId xmlns:a16="http://schemas.microsoft.com/office/drawing/2014/main" val="1214480805"/>
                    </a:ext>
                  </a:extLst>
                </a:gridCol>
                <a:gridCol w="6827921">
                  <a:extLst>
                    <a:ext uri="{9D8B030D-6E8A-4147-A177-3AD203B41FA5}">
                      <a16:colId xmlns:a16="http://schemas.microsoft.com/office/drawing/2014/main" val="1985407304"/>
                    </a:ext>
                  </a:extLst>
                </a:gridCol>
              </a:tblGrid>
              <a:tr h="625011">
                <a:tc>
                  <a:txBody>
                    <a:bodyPr/>
                    <a:lstStyle/>
                    <a:p>
                      <a:r>
                        <a:rPr lang="en-US" dirty="0"/>
                        <a:t>Lesson learned</a:t>
                      </a:r>
                    </a:p>
                  </a:txBody>
                  <a:tcPr/>
                </a:tc>
                <a:tc>
                  <a:txBody>
                    <a:bodyPr/>
                    <a:lstStyle/>
                    <a:p>
                      <a:r>
                        <a:rPr lang="en-US" dirty="0"/>
                        <a:t>New Strategy</a:t>
                      </a:r>
                    </a:p>
                  </a:txBody>
                  <a:tcPr/>
                </a:tc>
                <a:extLst>
                  <a:ext uri="{0D108BD9-81ED-4DB2-BD59-A6C34878D82A}">
                    <a16:rowId xmlns:a16="http://schemas.microsoft.com/office/drawing/2014/main" val="292036513"/>
                  </a:ext>
                </a:extLst>
              </a:tr>
              <a:tr h="625011">
                <a:tc>
                  <a:txBody>
                    <a:bodyPr/>
                    <a:lstStyle/>
                    <a:p>
                      <a:r>
                        <a:rPr lang="en-US" dirty="0"/>
                        <a:t>Lack of interest, study not salient</a:t>
                      </a:r>
                    </a:p>
                  </a:txBody>
                  <a:tcPr/>
                </a:tc>
                <a:tc>
                  <a:txBody>
                    <a:bodyPr/>
                    <a:lstStyle/>
                    <a:p>
                      <a:r>
                        <a:rPr lang="en-US" dirty="0"/>
                        <a:t>Customize the initial pitch using respondent information</a:t>
                      </a:r>
                    </a:p>
                    <a:p>
                      <a:r>
                        <a:rPr lang="en-US" dirty="0"/>
                        <a:t>Improve materials and basic pitch using FR feedback</a:t>
                      </a:r>
                    </a:p>
                  </a:txBody>
                  <a:tcPr/>
                </a:tc>
                <a:extLst>
                  <a:ext uri="{0D108BD9-81ED-4DB2-BD59-A6C34878D82A}">
                    <a16:rowId xmlns:a16="http://schemas.microsoft.com/office/drawing/2014/main" val="1278025381"/>
                  </a:ext>
                </a:extLst>
              </a:tr>
            </a:tbl>
          </a:graphicData>
        </a:graphic>
      </p:graphicFrame>
    </p:spTree>
    <p:extLst>
      <p:ext uri="{BB962C8B-B14F-4D97-AF65-F5344CB8AC3E}">
        <p14:creationId xmlns:p14="http://schemas.microsoft.com/office/powerpoint/2010/main" val="2217054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AF96-3DA7-4459-899E-370DDDE49E00}"/>
              </a:ext>
            </a:extLst>
          </p:cNvPr>
          <p:cNvSpPr>
            <a:spLocks noGrp="1"/>
          </p:cNvSpPr>
          <p:nvPr>
            <p:ph type="title"/>
          </p:nvPr>
        </p:nvSpPr>
        <p:spPr/>
        <p:txBody>
          <a:bodyPr/>
          <a:lstStyle/>
          <a:p>
            <a:r>
              <a:rPr lang="en-US" sz="4000" dirty="0"/>
              <a:t>Proposed Improvement #3</a:t>
            </a:r>
          </a:p>
        </p:txBody>
      </p:sp>
      <p:sp>
        <p:nvSpPr>
          <p:cNvPr id="5" name="Content Placeholder 2">
            <a:extLst>
              <a:ext uri="{FF2B5EF4-FFF2-40B4-BE49-F238E27FC236}">
                <a16:creationId xmlns:a16="http://schemas.microsoft.com/office/drawing/2014/main" id="{9D7AB62E-A152-4FA1-ACE3-7B693D1306F9}"/>
              </a:ext>
            </a:extLst>
          </p:cNvPr>
          <p:cNvSpPr>
            <a:spLocks noGrp="1"/>
          </p:cNvSpPr>
          <p:nvPr>
            <p:ph type="body" sz="quarter" idx="10"/>
          </p:nvPr>
        </p:nvSpPr>
        <p:spPr>
          <a:xfrm>
            <a:off x="609600" y="1545167"/>
            <a:ext cx="11277600" cy="1631170"/>
          </a:xfrm>
        </p:spPr>
        <p:txBody>
          <a:bodyPr vert="horz" lIns="91440" tIns="45720" rIns="91440" bIns="45720" rtlCol="0" anchor="t">
            <a:normAutofit/>
          </a:bodyPr>
          <a:lstStyle/>
          <a:p>
            <a:pPr marL="456565" indent="-456565"/>
            <a:r>
              <a:rPr lang="en-US" sz="2800" dirty="0">
                <a:latin typeface="Calibri"/>
                <a:cs typeface="Calibri"/>
              </a:rPr>
              <a:t>Increase the quality of scheduler training in “sales”</a:t>
            </a:r>
          </a:p>
          <a:p>
            <a:pPr marL="456565" indent="-456565"/>
            <a:r>
              <a:rPr lang="en-US" sz="2800" dirty="0">
                <a:latin typeface="Calibri"/>
                <a:cs typeface="Calibri"/>
              </a:rPr>
              <a:t>Offer regular feedback and encouragement</a:t>
            </a:r>
          </a:p>
          <a:p>
            <a:pPr marL="456565" indent="-456565"/>
            <a:endParaRPr lang="en-US" sz="2800" dirty="0">
              <a:latin typeface="Calibri"/>
              <a:cs typeface="Calibri"/>
            </a:endParaRPr>
          </a:p>
          <a:p>
            <a:pPr marL="456565" indent="-456565"/>
            <a:endParaRPr lang="en-US" dirty="0"/>
          </a:p>
          <a:p>
            <a:pPr marL="0" indent="0">
              <a:buNone/>
            </a:pPr>
            <a:endParaRPr lang="en-US" dirty="0">
              <a:cs typeface="Calibri"/>
            </a:endParaRPr>
          </a:p>
          <a:p>
            <a:pPr marL="0" indent="0">
              <a:buNone/>
            </a:pPr>
            <a:endParaRPr lang="en-US" dirty="0">
              <a:cs typeface="Calibri"/>
            </a:endParaRPr>
          </a:p>
        </p:txBody>
      </p:sp>
      <p:graphicFrame>
        <p:nvGraphicFramePr>
          <p:cNvPr id="4" name="Table 29">
            <a:extLst>
              <a:ext uri="{FF2B5EF4-FFF2-40B4-BE49-F238E27FC236}">
                <a16:creationId xmlns:a16="http://schemas.microsoft.com/office/drawing/2014/main" id="{AC80B183-C59D-4A6D-8B3A-53FC9D01BF36}"/>
              </a:ext>
            </a:extLst>
          </p:cNvPr>
          <p:cNvGraphicFramePr>
            <a:graphicFrameLocks noGrp="1"/>
          </p:cNvGraphicFramePr>
          <p:nvPr/>
        </p:nvGraphicFramePr>
        <p:xfrm>
          <a:off x="609600" y="3303865"/>
          <a:ext cx="11154612" cy="1813731"/>
        </p:xfrm>
        <a:graphic>
          <a:graphicData uri="http://schemas.openxmlformats.org/drawingml/2006/table">
            <a:tbl>
              <a:tblPr firstRow="1" bandRow="1">
                <a:tableStyleId>{5C22544A-7EE6-4342-B048-85BDC9FD1C3A}</a:tableStyleId>
              </a:tblPr>
              <a:tblGrid>
                <a:gridCol w="4326691">
                  <a:extLst>
                    <a:ext uri="{9D8B030D-6E8A-4147-A177-3AD203B41FA5}">
                      <a16:colId xmlns:a16="http://schemas.microsoft.com/office/drawing/2014/main" val="1214480805"/>
                    </a:ext>
                  </a:extLst>
                </a:gridCol>
                <a:gridCol w="6827921">
                  <a:extLst>
                    <a:ext uri="{9D8B030D-6E8A-4147-A177-3AD203B41FA5}">
                      <a16:colId xmlns:a16="http://schemas.microsoft.com/office/drawing/2014/main" val="1985407304"/>
                    </a:ext>
                  </a:extLst>
                </a:gridCol>
              </a:tblGrid>
              <a:tr h="625011">
                <a:tc>
                  <a:txBody>
                    <a:bodyPr/>
                    <a:lstStyle/>
                    <a:p>
                      <a:r>
                        <a:rPr lang="en-US" dirty="0"/>
                        <a:t>Lesson learned</a:t>
                      </a:r>
                    </a:p>
                  </a:txBody>
                  <a:tcPr/>
                </a:tc>
                <a:tc>
                  <a:txBody>
                    <a:bodyPr/>
                    <a:lstStyle/>
                    <a:p>
                      <a:r>
                        <a:rPr lang="en-US" dirty="0"/>
                        <a:t>New Strategy</a:t>
                      </a:r>
                    </a:p>
                  </a:txBody>
                  <a:tcPr/>
                </a:tc>
                <a:extLst>
                  <a:ext uri="{0D108BD9-81ED-4DB2-BD59-A6C34878D82A}">
                    <a16:rowId xmlns:a16="http://schemas.microsoft.com/office/drawing/2014/main" val="292036513"/>
                  </a:ext>
                </a:extLst>
              </a:tr>
              <a:tr h="625011">
                <a:tc>
                  <a:txBody>
                    <a:bodyPr/>
                    <a:lstStyle/>
                    <a:p>
                      <a:r>
                        <a:rPr lang="en-US" dirty="0"/>
                        <a:t>Better study staff training and encouragement may increase response</a:t>
                      </a:r>
                    </a:p>
                  </a:txBody>
                  <a:tcPr/>
                </a:tc>
                <a:tc>
                  <a:txBody>
                    <a:bodyPr/>
                    <a:lstStyle/>
                    <a:p>
                      <a:r>
                        <a:rPr lang="en-US" dirty="0"/>
                        <a:t>Improve and expand the initial training</a:t>
                      </a:r>
                    </a:p>
                    <a:p>
                      <a:r>
                        <a:rPr lang="en-US" dirty="0"/>
                        <a:t>Increase frequency of communication and encouragement with study staff</a:t>
                      </a:r>
                    </a:p>
                  </a:txBody>
                  <a:tcPr/>
                </a:tc>
                <a:extLst>
                  <a:ext uri="{0D108BD9-81ED-4DB2-BD59-A6C34878D82A}">
                    <a16:rowId xmlns:a16="http://schemas.microsoft.com/office/drawing/2014/main" val="1686180866"/>
                  </a:ext>
                </a:extLst>
              </a:tr>
            </a:tbl>
          </a:graphicData>
        </a:graphic>
      </p:graphicFrame>
    </p:spTree>
    <p:extLst>
      <p:ext uri="{BB962C8B-B14F-4D97-AF65-F5344CB8AC3E}">
        <p14:creationId xmlns:p14="http://schemas.microsoft.com/office/powerpoint/2010/main" val="1296917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a:lstStyle/>
          <a:p>
            <a:r>
              <a:rPr lang="en-US" sz="4000" dirty="0"/>
              <a:t>Research Questions</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600" y="1545166"/>
            <a:ext cx="10972800" cy="4855633"/>
          </a:xfrm>
        </p:spPr>
        <p:txBody>
          <a:bodyPr vert="horz" lIns="91440" tIns="45720" rIns="91440" bIns="45720" rtlCol="0" anchor="t">
            <a:normAutofit fontScale="85000" lnSpcReduction="10000"/>
          </a:bodyPr>
          <a:lstStyle/>
          <a:p>
            <a:pPr marL="0" indent="0">
              <a:buNone/>
            </a:pPr>
            <a:r>
              <a:rPr lang="en-US" sz="3000" b="1" dirty="0"/>
              <a:t>Is it feasible to collect physical measurements and biospecimens from, and in the homes of, respondents who have completed an NHIS Sample Adult interview?</a:t>
            </a:r>
          </a:p>
          <a:p>
            <a:endParaRPr lang="en-US" sz="3000" b="1" dirty="0"/>
          </a:p>
          <a:p>
            <a:pPr lvl="1">
              <a:buFont typeface="Wingdings" panose="05000000000000000000" pitchFamily="2" charset="2"/>
              <a:buChar char="§"/>
            </a:pPr>
            <a:r>
              <a:rPr lang="en-US" sz="3000" dirty="0"/>
              <a:t>What percentage of Sample Adults </a:t>
            </a:r>
            <a:r>
              <a:rPr lang="en-US" sz="3000" u="sng" dirty="0"/>
              <a:t>agree to participate </a:t>
            </a:r>
            <a:r>
              <a:rPr lang="en-US" sz="3000" dirty="0"/>
              <a:t>overall?</a:t>
            </a:r>
          </a:p>
          <a:p>
            <a:pPr marL="609585" lvl="1" indent="0">
              <a:buNone/>
            </a:pPr>
            <a:endParaRPr lang="en-US" sz="3000" dirty="0"/>
          </a:p>
          <a:p>
            <a:pPr lvl="1">
              <a:buFont typeface="Wingdings" panose="05000000000000000000" pitchFamily="2" charset="2"/>
              <a:buChar char="§"/>
            </a:pPr>
            <a:r>
              <a:rPr lang="en-US" sz="3000" dirty="0"/>
              <a:t>Can we collect </a:t>
            </a:r>
            <a:r>
              <a:rPr lang="en-US" sz="3000" u="sng" dirty="0"/>
              <a:t>blood and urine samples </a:t>
            </a:r>
            <a:r>
              <a:rPr lang="en-US" sz="3000" dirty="0"/>
              <a:t>from Sample Adults in-home?</a:t>
            </a:r>
          </a:p>
          <a:p>
            <a:pPr marL="457200" lvl="1" indent="0">
              <a:buNone/>
            </a:pPr>
            <a:endParaRPr lang="en-US" sz="3000" dirty="0"/>
          </a:p>
          <a:p>
            <a:pPr lvl="1">
              <a:buFont typeface="Wingdings" panose="05000000000000000000" pitchFamily="2" charset="2"/>
              <a:buChar char="§"/>
            </a:pPr>
            <a:r>
              <a:rPr lang="en-US" sz="3000" dirty="0"/>
              <a:t>What </a:t>
            </a:r>
            <a:r>
              <a:rPr lang="en-US" sz="3000" u="sng" dirty="0"/>
              <a:t>concerns</a:t>
            </a:r>
            <a:r>
              <a:rPr lang="en-US" sz="3000" dirty="0"/>
              <a:t> and </a:t>
            </a:r>
            <a:r>
              <a:rPr lang="en-US" sz="3000" u="sng" dirty="0"/>
              <a:t>reasons for refusals </a:t>
            </a:r>
            <a:r>
              <a:rPr lang="en-US" sz="3000" dirty="0"/>
              <a:t>do Sample Adults have/give?</a:t>
            </a:r>
          </a:p>
          <a:p>
            <a:pPr marL="457200" lvl="1" indent="0">
              <a:buNone/>
            </a:pPr>
            <a:endParaRPr lang="en-US" sz="3000" dirty="0"/>
          </a:p>
          <a:p>
            <a:pPr lvl="1">
              <a:buFont typeface="Wingdings" panose="05000000000000000000" pitchFamily="2" charset="2"/>
              <a:buChar char="§"/>
            </a:pPr>
            <a:r>
              <a:rPr lang="en-US" sz="3000" dirty="0"/>
              <a:t>What </a:t>
            </a:r>
            <a:r>
              <a:rPr lang="en-US" sz="3000" u="sng" dirty="0"/>
              <a:t>challenges</a:t>
            </a:r>
            <a:r>
              <a:rPr lang="en-US" sz="3000" dirty="0"/>
              <a:t> might we face in scaling up?</a:t>
            </a:r>
          </a:p>
          <a:p>
            <a:pPr marL="457200" lvl="1" indent="0">
              <a:buNone/>
            </a:pPr>
            <a:endParaRPr lang="en-US" dirty="0"/>
          </a:p>
        </p:txBody>
      </p:sp>
    </p:spTree>
    <p:extLst>
      <p:ext uri="{BB962C8B-B14F-4D97-AF65-F5344CB8AC3E}">
        <p14:creationId xmlns:p14="http://schemas.microsoft.com/office/powerpoint/2010/main" val="9236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AF96-3DA7-4459-899E-370DDDE49E00}"/>
              </a:ext>
            </a:extLst>
          </p:cNvPr>
          <p:cNvSpPr>
            <a:spLocks noGrp="1"/>
          </p:cNvSpPr>
          <p:nvPr>
            <p:ph type="title"/>
          </p:nvPr>
        </p:nvSpPr>
        <p:spPr/>
        <p:txBody>
          <a:bodyPr/>
          <a:lstStyle/>
          <a:p>
            <a:r>
              <a:rPr lang="en-US" sz="4000" dirty="0"/>
              <a:t>Proposed Improvement #4</a:t>
            </a:r>
          </a:p>
        </p:txBody>
      </p:sp>
      <p:sp>
        <p:nvSpPr>
          <p:cNvPr id="5" name="Content Placeholder 2">
            <a:extLst>
              <a:ext uri="{FF2B5EF4-FFF2-40B4-BE49-F238E27FC236}">
                <a16:creationId xmlns:a16="http://schemas.microsoft.com/office/drawing/2014/main" id="{9D7AB62E-A152-4FA1-ACE3-7B693D1306F9}"/>
              </a:ext>
            </a:extLst>
          </p:cNvPr>
          <p:cNvSpPr>
            <a:spLocks noGrp="1"/>
          </p:cNvSpPr>
          <p:nvPr>
            <p:ph type="body" sz="quarter" idx="10"/>
          </p:nvPr>
        </p:nvSpPr>
        <p:spPr>
          <a:xfrm>
            <a:off x="609600" y="1545167"/>
            <a:ext cx="11277600" cy="1143000"/>
          </a:xfrm>
        </p:spPr>
        <p:txBody>
          <a:bodyPr vert="horz" lIns="91440" tIns="45720" rIns="91440" bIns="45720" rtlCol="0" anchor="t">
            <a:normAutofit/>
          </a:bodyPr>
          <a:lstStyle/>
          <a:p>
            <a:pPr marL="456565" indent="-456565"/>
            <a:r>
              <a:rPr lang="en-US" sz="2800" dirty="0">
                <a:latin typeface="Calibri"/>
                <a:cs typeface="Calibri"/>
              </a:rPr>
              <a:t>Increase amount and frequency of the incentive, with experiment</a:t>
            </a:r>
          </a:p>
          <a:p>
            <a:pPr marL="456565" indent="-456565"/>
            <a:endParaRPr lang="en-US" sz="2800" dirty="0">
              <a:latin typeface="Calibri"/>
              <a:cs typeface="Calibri"/>
            </a:endParaRPr>
          </a:p>
          <a:p>
            <a:pPr marL="456565" indent="-456565"/>
            <a:endParaRPr lang="en-US" dirty="0"/>
          </a:p>
          <a:p>
            <a:pPr marL="0" indent="0">
              <a:buNone/>
            </a:pPr>
            <a:endParaRPr lang="en-US" dirty="0">
              <a:cs typeface="Calibri"/>
            </a:endParaRPr>
          </a:p>
          <a:p>
            <a:pPr marL="0" indent="0">
              <a:buNone/>
            </a:pPr>
            <a:endParaRPr lang="en-US" dirty="0">
              <a:cs typeface="Calibri"/>
            </a:endParaRPr>
          </a:p>
        </p:txBody>
      </p:sp>
      <p:graphicFrame>
        <p:nvGraphicFramePr>
          <p:cNvPr id="4" name="Table 29">
            <a:extLst>
              <a:ext uri="{FF2B5EF4-FFF2-40B4-BE49-F238E27FC236}">
                <a16:creationId xmlns:a16="http://schemas.microsoft.com/office/drawing/2014/main" id="{F9D2B4C5-2EEB-43A9-BCA5-A572A6CDD5AF}"/>
              </a:ext>
            </a:extLst>
          </p:cNvPr>
          <p:cNvGraphicFramePr>
            <a:graphicFrameLocks noGrp="1"/>
          </p:cNvGraphicFramePr>
          <p:nvPr/>
        </p:nvGraphicFramePr>
        <p:xfrm>
          <a:off x="609600" y="3303865"/>
          <a:ext cx="11154612" cy="2179491"/>
        </p:xfrm>
        <a:graphic>
          <a:graphicData uri="http://schemas.openxmlformats.org/drawingml/2006/table">
            <a:tbl>
              <a:tblPr firstRow="1" bandRow="1">
                <a:tableStyleId>{5C22544A-7EE6-4342-B048-85BDC9FD1C3A}</a:tableStyleId>
              </a:tblPr>
              <a:tblGrid>
                <a:gridCol w="2783305">
                  <a:extLst>
                    <a:ext uri="{9D8B030D-6E8A-4147-A177-3AD203B41FA5}">
                      <a16:colId xmlns:a16="http://schemas.microsoft.com/office/drawing/2014/main" val="1214480805"/>
                    </a:ext>
                  </a:extLst>
                </a:gridCol>
                <a:gridCol w="8371307">
                  <a:extLst>
                    <a:ext uri="{9D8B030D-6E8A-4147-A177-3AD203B41FA5}">
                      <a16:colId xmlns:a16="http://schemas.microsoft.com/office/drawing/2014/main" val="1985407304"/>
                    </a:ext>
                  </a:extLst>
                </a:gridCol>
              </a:tblGrid>
              <a:tr h="625011">
                <a:tc>
                  <a:txBody>
                    <a:bodyPr/>
                    <a:lstStyle/>
                    <a:p>
                      <a:r>
                        <a:rPr lang="en-US" dirty="0"/>
                        <a:t>Lesson learned</a:t>
                      </a:r>
                    </a:p>
                  </a:txBody>
                  <a:tcPr/>
                </a:tc>
                <a:tc>
                  <a:txBody>
                    <a:bodyPr/>
                    <a:lstStyle/>
                    <a:p>
                      <a:r>
                        <a:rPr lang="en-US" dirty="0"/>
                        <a:t>New Strategy</a:t>
                      </a:r>
                    </a:p>
                  </a:txBody>
                  <a:tcPr/>
                </a:tc>
                <a:extLst>
                  <a:ext uri="{0D108BD9-81ED-4DB2-BD59-A6C34878D82A}">
                    <a16:rowId xmlns:a16="http://schemas.microsoft.com/office/drawing/2014/main" val="292036513"/>
                  </a:ext>
                </a:extLst>
              </a:tr>
              <a:tr h="625011">
                <a:tc>
                  <a:txBody>
                    <a:bodyPr/>
                    <a:lstStyle/>
                    <a:p>
                      <a:r>
                        <a:rPr lang="en-US" dirty="0"/>
                        <a:t>Lack of interest, Not worth their time</a:t>
                      </a:r>
                    </a:p>
                  </a:txBody>
                  <a:tcPr/>
                </a:tc>
                <a:tc>
                  <a:txBody>
                    <a:bodyPr/>
                    <a:lstStyle/>
                    <a:p>
                      <a:r>
                        <a:rPr lang="en-US" dirty="0"/>
                        <a:t>Increase overall incentive</a:t>
                      </a:r>
                    </a:p>
                    <a:p>
                      <a:r>
                        <a:rPr lang="en-US" dirty="0"/>
                        <a:t>Account for burden of scheduling by offering incentive in stages: For speaking to scheduler, for scheduling, to completing</a:t>
                      </a:r>
                    </a:p>
                    <a:p>
                      <a:r>
                        <a:rPr lang="en-US" dirty="0"/>
                        <a:t>Include incentives experiment</a:t>
                      </a:r>
                    </a:p>
                  </a:txBody>
                  <a:tcPr/>
                </a:tc>
                <a:extLst>
                  <a:ext uri="{0D108BD9-81ED-4DB2-BD59-A6C34878D82A}">
                    <a16:rowId xmlns:a16="http://schemas.microsoft.com/office/drawing/2014/main" val="1686180866"/>
                  </a:ext>
                </a:extLst>
              </a:tr>
            </a:tbl>
          </a:graphicData>
        </a:graphic>
      </p:graphicFrame>
    </p:spTree>
    <p:extLst>
      <p:ext uri="{BB962C8B-B14F-4D97-AF65-F5344CB8AC3E}">
        <p14:creationId xmlns:p14="http://schemas.microsoft.com/office/powerpoint/2010/main" val="350802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ACF-6FD9-446E-8A50-7870249B23E5}"/>
              </a:ext>
            </a:extLst>
          </p:cNvPr>
          <p:cNvSpPr>
            <a:spLocks noGrp="1"/>
          </p:cNvSpPr>
          <p:nvPr>
            <p:ph type="title"/>
          </p:nvPr>
        </p:nvSpPr>
        <p:spPr/>
        <p:txBody>
          <a:bodyPr/>
          <a:lstStyle/>
          <a:p>
            <a:r>
              <a:rPr lang="en-US" dirty="0"/>
              <a:t>Results in context: FR focus group/Westat report results</a:t>
            </a:r>
          </a:p>
        </p:txBody>
      </p:sp>
    </p:spTree>
    <p:extLst>
      <p:ext uri="{BB962C8B-B14F-4D97-AF65-F5344CB8AC3E}">
        <p14:creationId xmlns:p14="http://schemas.microsoft.com/office/powerpoint/2010/main" val="308966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FR Focus group results</a:t>
            </a:r>
          </a:p>
        </p:txBody>
      </p:sp>
      <p:sp>
        <p:nvSpPr>
          <p:cNvPr id="8" name="TextBox 7">
            <a:extLst>
              <a:ext uri="{FF2B5EF4-FFF2-40B4-BE49-F238E27FC236}">
                <a16:creationId xmlns:a16="http://schemas.microsoft.com/office/drawing/2014/main" id="{91BBDF6D-C2FB-440E-805C-BB3D8B094D32}"/>
              </a:ext>
            </a:extLst>
          </p:cNvPr>
          <p:cNvSpPr txBox="1"/>
          <p:nvPr/>
        </p:nvSpPr>
        <p:spPr>
          <a:xfrm>
            <a:off x="609600" y="1640432"/>
            <a:ext cx="11353014" cy="3970318"/>
          </a:xfrm>
          <a:prstGeom prst="rect">
            <a:avLst/>
          </a:prstGeom>
          <a:noFill/>
        </p:spPr>
        <p:txBody>
          <a:bodyPr wrap="square">
            <a:spAutoFit/>
          </a:bodyPr>
          <a:lstStyle/>
          <a:p>
            <a:pPr marL="457200" indent="-457200">
              <a:buFont typeface="Arial" panose="020B0604020202020204" pitchFamily="34" charset="0"/>
              <a:buChar char="•"/>
            </a:pPr>
            <a:r>
              <a:rPr lang="en-US" sz="2800" i="0" u="none" strike="noStrike" dirty="0">
                <a:solidFill>
                  <a:srgbClr val="000000"/>
                </a:solidFill>
                <a:effectLst/>
                <a:latin typeface="Calibri" panose="020F0502020204030204" pitchFamily="34" charset="0"/>
              </a:rPr>
              <a:t>More difficult to convince reluctant participants over the phone</a:t>
            </a:r>
          </a:p>
          <a:p>
            <a:pPr marL="457200" indent="-457200">
              <a:buFont typeface="Arial" panose="020B0604020202020204" pitchFamily="34" charset="0"/>
              <a:buChar char="•"/>
            </a:pPr>
            <a:r>
              <a:rPr lang="en-US" sz="2800" dirty="0">
                <a:solidFill>
                  <a:srgbClr val="000000"/>
                </a:solidFill>
                <a:latin typeface="Calibri" panose="020F0502020204030204" pitchFamily="34" charset="0"/>
              </a:rPr>
              <a:t>Memo with sample conversion language would have been helpful earlier</a:t>
            </a:r>
          </a:p>
          <a:p>
            <a:pPr marL="457200" indent="-457200">
              <a:buFont typeface="Arial" panose="020B0604020202020204" pitchFamily="34" charset="0"/>
              <a:buChar char="•"/>
            </a:pPr>
            <a:r>
              <a:rPr lang="en-US" sz="2800" dirty="0">
                <a:solidFill>
                  <a:srgbClr val="000000"/>
                </a:solidFill>
                <a:latin typeface="Calibri" panose="020F0502020204030204" pitchFamily="34" charset="0"/>
              </a:rPr>
              <a:t>Helpful to have the </a:t>
            </a:r>
            <a:r>
              <a:rPr lang="en-US" sz="2800" dirty="0" err="1">
                <a:solidFill>
                  <a:srgbClr val="000000"/>
                </a:solidFill>
                <a:latin typeface="Calibri" panose="020F0502020204030204" pitchFamily="34" charset="0"/>
              </a:rPr>
              <a:t>biomeasures</a:t>
            </a:r>
            <a:r>
              <a:rPr lang="en-US" sz="2800" dirty="0">
                <a:solidFill>
                  <a:srgbClr val="000000"/>
                </a:solidFill>
                <a:latin typeface="Calibri" panose="020F0502020204030204" pitchFamily="34" charset="0"/>
              </a:rPr>
              <a:t> piece better integrated into the survey</a:t>
            </a:r>
            <a:endParaRPr lang="en-US" sz="2800" dirty="0">
              <a:solidFill>
                <a:srgbClr val="000000"/>
              </a:solidFill>
            </a:endParaRPr>
          </a:p>
          <a:p>
            <a:pPr marL="457200" indent="-457200">
              <a:buFont typeface="Arial" panose="020B0604020202020204" pitchFamily="34" charset="0"/>
              <a:buChar char="•"/>
            </a:pPr>
            <a:r>
              <a:rPr lang="en-US" sz="2800" b="1" dirty="0">
                <a:solidFill>
                  <a:srgbClr val="000000"/>
                </a:solidFill>
                <a:latin typeface="Calibri" panose="020F0502020204030204" pitchFamily="34" charset="0"/>
              </a:rPr>
              <a:t>Time</a:t>
            </a:r>
            <a:r>
              <a:rPr lang="en-US" sz="2800" dirty="0">
                <a:solidFill>
                  <a:srgbClr val="000000"/>
                </a:solidFill>
                <a:latin typeface="Calibri" panose="020F0502020204030204" pitchFamily="34" charset="0"/>
              </a:rPr>
              <a:t>:  </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Incentive inadequate for both high- and low-income respondents</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Disbelief that participation would only entail an hour </a:t>
            </a:r>
          </a:p>
          <a:p>
            <a:pPr marL="457200" indent="-457200">
              <a:buFont typeface="Arial" panose="020B0604020202020204" pitchFamily="34" charset="0"/>
              <a:buChar char="•"/>
            </a:pPr>
            <a:r>
              <a:rPr lang="en-US" sz="2800" b="1" dirty="0">
                <a:solidFill>
                  <a:srgbClr val="000000"/>
                </a:solidFill>
                <a:latin typeface="Calibri" panose="020F0502020204030204" pitchFamily="34" charset="0"/>
              </a:rPr>
              <a:t>Privacy</a:t>
            </a:r>
            <a:r>
              <a:rPr lang="en-US" sz="2800" dirty="0">
                <a:solidFill>
                  <a:srgbClr val="000000"/>
                </a:solidFill>
                <a:latin typeface="Calibri" panose="020F0502020204030204" pitchFamily="34" charset="0"/>
              </a:rPr>
              <a:t>:</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Too many parties involved</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Wanted lab option instead of home visit </a:t>
            </a:r>
          </a:p>
        </p:txBody>
      </p:sp>
    </p:spTree>
    <p:extLst>
      <p:ext uri="{BB962C8B-B14F-4D97-AF65-F5344CB8AC3E}">
        <p14:creationId xmlns:p14="http://schemas.microsoft.com/office/powerpoint/2010/main" val="26787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Westat final report lessons learned</a:t>
            </a:r>
          </a:p>
        </p:txBody>
      </p:sp>
      <p:graphicFrame>
        <p:nvGraphicFramePr>
          <p:cNvPr id="3" name="Table 3">
            <a:extLst>
              <a:ext uri="{FF2B5EF4-FFF2-40B4-BE49-F238E27FC236}">
                <a16:creationId xmlns:a16="http://schemas.microsoft.com/office/drawing/2014/main" id="{4CAA3E64-3910-4F23-A52D-EA1E888A2ED6}"/>
              </a:ext>
            </a:extLst>
          </p:cNvPr>
          <p:cNvGraphicFramePr>
            <a:graphicFrameLocks noGrp="1"/>
          </p:cNvGraphicFramePr>
          <p:nvPr>
            <p:extLst>
              <p:ext uri="{D42A27DB-BD31-4B8C-83A1-F6EECF244321}">
                <p14:modId xmlns:p14="http://schemas.microsoft.com/office/powerpoint/2010/main" val="3965010126"/>
              </p:ext>
            </p:extLst>
          </p:nvPr>
        </p:nvGraphicFramePr>
        <p:xfrm>
          <a:off x="609600" y="1417639"/>
          <a:ext cx="11287874" cy="5212080"/>
        </p:xfrm>
        <a:graphic>
          <a:graphicData uri="http://schemas.openxmlformats.org/drawingml/2006/table">
            <a:tbl>
              <a:tblPr firstRow="1" bandRow="1">
                <a:tableStyleId>{5C22544A-7EE6-4342-B048-85BDC9FD1C3A}</a:tableStyleId>
              </a:tblPr>
              <a:tblGrid>
                <a:gridCol w="5346011">
                  <a:extLst>
                    <a:ext uri="{9D8B030D-6E8A-4147-A177-3AD203B41FA5}">
                      <a16:colId xmlns:a16="http://schemas.microsoft.com/office/drawing/2014/main" val="1208139342"/>
                    </a:ext>
                  </a:extLst>
                </a:gridCol>
                <a:gridCol w="5941863">
                  <a:extLst>
                    <a:ext uri="{9D8B030D-6E8A-4147-A177-3AD203B41FA5}">
                      <a16:colId xmlns:a16="http://schemas.microsoft.com/office/drawing/2014/main" val="465188482"/>
                    </a:ext>
                  </a:extLst>
                </a:gridCol>
              </a:tblGrid>
              <a:tr h="370840">
                <a:tc>
                  <a:txBody>
                    <a:bodyPr/>
                    <a:lstStyle/>
                    <a:p>
                      <a:endParaRPr lang="en-US"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Problem would be solved by</a:t>
                      </a:r>
                    </a:p>
                  </a:txBody>
                  <a:tcPr/>
                </a:tc>
                <a:extLst>
                  <a:ext uri="{0D108BD9-81ED-4DB2-BD59-A6C34878D82A}">
                    <a16:rowId xmlns:a16="http://schemas.microsoft.com/office/drawing/2014/main" val="1275743278"/>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i="0" u="none" strike="noStrike" dirty="0">
                          <a:solidFill>
                            <a:srgbClr val="000000"/>
                          </a:solidFill>
                          <a:effectLst/>
                          <a:latin typeface="Calibri" panose="020F0502020204030204" pitchFamily="34" charset="0"/>
                          <a:cs typeface="Calibri" panose="020F0502020204030204" pitchFamily="34" charset="0"/>
                        </a:rPr>
                        <a:t>ExamOne phlebotomists needed extra and</a:t>
                      </a:r>
                      <a:r>
                        <a:rPr lang="en-US" sz="1800" dirty="0">
                          <a:solidFill>
                            <a:srgbClr val="000000"/>
                          </a:solidFill>
                          <a:latin typeface="Calibri" panose="020F0502020204030204" pitchFamily="34" charset="0"/>
                          <a:cs typeface="Calibri" panose="020F0502020204030204" pitchFamily="34" charset="0"/>
                        </a:rPr>
                        <a:t>/or refresher training</a:t>
                      </a:r>
                      <a:r>
                        <a:rPr lang="en-US" sz="1800" i="0" u="none" strike="noStrike" dirty="0">
                          <a:solidFill>
                            <a:srgbClr val="000000"/>
                          </a:solidFill>
                          <a:effectLst/>
                          <a:latin typeface="Calibri" panose="020F0502020204030204" pitchFamily="34" charset="0"/>
                          <a:cs typeface="Calibri" panose="020F0502020204030204" pitchFamily="34" charset="0"/>
                        </a:rPr>
                        <a:t> on filling out lab requisition forms, in part because sometimes there was a long lag between training and the home visit</a:t>
                      </a:r>
                    </a:p>
                    <a:p>
                      <a:endParaRPr lang="en-US"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Dedicated study staff</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Start with a big enough sample to yield the n used to calculate the number of staff to hire, so staff get 20-30 hours of work per week</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Phlebotomists employed/managed by prime contractor</a:t>
                      </a:r>
                    </a:p>
                  </a:txBody>
                  <a:tcPr/>
                </a:tc>
                <a:extLst>
                  <a:ext uri="{0D108BD9-81ED-4DB2-BD59-A6C34878D82A}">
                    <a16:rowId xmlns:a16="http://schemas.microsoft.com/office/drawing/2014/main" val="4263251209"/>
                  </a:ext>
                </a:extLst>
              </a:tr>
              <a:tr h="370840">
                <a:tc>
                  <a:txBody>
                    <a:bodyPr/>
                    <a:lstStyle/>
                    <a:p>
                      <a:r>
                        <a:rPr lang="en-US" sz="1800" dirty="0">
                          <a:latin typeface="Calibri" panose="020F0502020204030204" pitchFamily="34" charset="0"/>
                          <a:cs typeface="Calibri" panose="020F0502020204030204" pitchFamily="34" charset="0"/>
                        </a:rPr>
                        <a:t>Westat conversion interviewers only had a three day window to try calling after the conversion materials were FedExed</a:t>
                      </a:r>
                    </a:p>
                  </a:txBody>
                  <a:tcPr/>
                </a:tc>
                <a:tc>
                  <a:txBody>
                    <a:bodyPr/>
                    <a:lstStyle/>
                    <a:p>
                      <a:r>
                        <a:rPr lang="en-US" sz="1800" dirty="0">
                          <a:latin typeface="Calibri" panose="020F0502020204030204" pitchFamily="34" charset="0"/>
                          <a:cs typeface="Calibri" panose="020F0502020204030204" pitchFamily="34" charset="0"/>
                        </a:rPr>
                        <a:t>Extending the call window and number of contact attempts!!!</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Create a participant portal and give SAs personalized passcode for communicating and scheduling</a:t>
                      </a:r>
                    </a:p>
                  </a:txBody>
                  <a:tcPr/>
                </a:tc>
                <a:extLst>
                  <a:ext uri="{0D108BD9-81ED-4DB2-BD59-A6C34878D82A}">
                    <a16:rowId xmlns:a16="http://schemas.microsoft.com/office/drawing/2014/main" val="814673491"/>
                  </a:ext>
                </a:extLst>
              </a:tr>
              <a:tr h="370840">
                <a:tc>
                  <a:txBody>
                    <a:bodyPr/>
                    <a:lstStyle/>
                    <a:p>
                      <a:r>
                        <a:rPr lang="en-US" sz="1800" dirty="0">
                          <a:latin typeface="Calibri" panose="020F0502020204030204" pitchFamily="34" charset="0"/>
                          <a:cs typeface="Calibri" panose="020F0502020204030204" pitchFamily="34" charset="0"/>
                        </a:rPr>
                        <a:t>Westat conversion interviewers could not see phlebotomist availability or  schedule the visit</a:t>
                      </a:r>
                    </a:p>
                  </a:txBody>
                  <a:tcPr/>
                </a:tc>
                <a:tc>
                  <a:txBody>
                    <a:bodyPr/>
                    <a:lstStyle/>
                    <a:p>
                      <a:r>
                        <a:rPr lang="en-US" sz="1800" dirty="0">
                          <a:latin typeface="Calibri" panose="020F0502020204030204" pitchFamily="34" charset="0"/>
                          <a:cs typeface="Calibri" panose="020F0502020204030204" pitchFamily="34" charset="0"/>
                        </a:rPr>
                        <a:t>Integrated system </a:t>
                      </a:r>
                    </a:p>
                  </a:txBody>
                  <a:tcPr/>
                </a:tc>
                <a:extLst>
                  <a:ext uri="{0D108BD9-81ED-4DB2-BD59-A6C34878D82A}">
                    <a16:rowId xmlns:a16="http://schemas.microsoft.com/office/drawing/2014/main" val="748992147"/>
                  </a:ext>
                </a:extLst>
              </a:tr>
              <a:tr h="370840">
                <a:tc>
                  <a:txBody>
                    <a:bodyPr/>
                    <a:lstStyle/>
                    <a:p>
                      <a:r>
                        <a:rPr lang="en-US" sz="1800" dirty="0">
                          <a:latin typeface="Calibri" panose="020F0502020204030204" pitchFamily="34" charset="0"/>
                          <a:cs typeface="Calibri" panose="020F0502020204030204" pitchFamily="34" charset="0"/>
                        </a:rPr>
                        <a:t>Phlebotomists initiated half of all rescheduled appointments (Prior to COVID-19, ExamOne says it was 1/3)</a:t>
                      </a:r>
                    </a:p>
                  </a:txBody>
                  <a:tcPr/>
                </a:tc>
                <a:tc>
                  <a:txBody>
                    <a:bodyPr/>
                    <a:lstStyle/>
                    <a:p>
                      <a:r>
                        <a:rPr lang="en-US" sz="1800" dirty="0">
                          <a:latin typeface="Calibri" panose="020F0502020204030204" pitchFamily="34" charset="0"/>
                          <a:cs typeface="Calibri" panose="020F0502020204030204" pitchFamily="34" charset="0"/>
                        </a:rPr>
                        <a:t>Avoiding pandemics</a:t>
                      </a:r>
                    </a:p>
                  </a:txBody>
                  <a:tcPr/>
                </a:tc>
                <a:extLst>
                  <a:ext uri="{0D108BD9-81ED-4DB2-BD59-A6C34878D82A}">
                    <a16:rowId xmlns:a16="http://schemas.microsoft.com/office/drawing/2014/main" val="2435763427"/>
                  </a:ext>
                </a:extLst>
              </a:tr>
            </a:tbl>
          </a:graphicData>
        </a:graphic>
      </p:graphicFrame>
    </p:spTree>
    <p:extLst>
      <p:ext uri="{BB962C8B-B14F-4D97-AF65-F5344CB8AC3E}">
        <p14:creationId xmlns:p14="http://schemas.microsoft.com/office/powerpoint/2010/main" val="968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3CA32-6B5B-4CBA-BB77-B16C8E80A3FB}"/>
              </a:ext>
            </a:extLst>
          </p:cNvPr>
          <p:cNvSpPr>
            <a:spLocks noGrp="1"/>
          </p:cNvSpPr>
          <p:nvPr>
            <p:ph type="title"/>
          </p:nvPr>
        </p:nvSpPr>
        <p:spPr/>
        <p:txBody>
          <a:bodyPr/>
          <a:lstStyle/>
          <a:p>
            <a:r>
              <a:rPr lang="en-US" dirty="0"/>
              <a:t>Lesson learned</a:t>
            </a:r>
          </a:p>
        </p:txBody>
      </p:sp>
      <p:sp>
        <p:nvSpPr>
          <p:cNvPr id="8" name="TextBox 7">
            <a:extLst>
              <a:ext uri="{FF2B5EF4-FFF2-40B4-BE49-F238E27FC236}">
                <a16:creationId xmlns:a16="http://schemas.microsoft.com/office/drawing/2014/main" id="{91BBDF6D-C2FB-440E-805C-BB3D8B094D32}"/>
              </a:ext>
            </a:extLst>
          </p:cNvPr>
          <p:cNvSpPr txBox="1"/>
          <p:nvPr/>
        </p:nvSpPr>
        <p:spPr>
          <a:xfrm>
            <a:off x="609600" y="1659285"/>
            <a:ext cx="11353014" cy="4832092"/>
          </a:xfrm>
          <a:prstGeom prst="rect">
            <a:avLst/>
          </a:prstGeom>
          <a:noFill/>
        </p:spPr>
        <p:txBody>
          <a:bodyPr wrap="square">
            <a:spAutoFit/>
          </a:bodyPr>
          <a:lstStyle/>
          <a:p>
            <a:pPr marL="457200" indent="-457200">
              <a:buFont typeface="Arial" panose="020B0604020202020204" pitchFamily="34" charset="0"/>
              <a:buChar char="•"/>
            </a:pPr>
            <a:r>
              <a:rPr lang="en-US" sz="2800" i="0" u="none" strike="noStrike" dirty="0">
                <a:solidFill>
                  <a:srgbClr val="000000"/>
                </a:solidFill>
                <a:effectLst/>
                <a:latin typeface="Calibri" panose="020F0502020204030204" pitchFamily="34" charset="0"/>
              </a:rPr>
              <a:t>Don’t try to collect biospecimens in home during a pandemic!</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Staffing shortages, staff limited availability due to pandemic issues</a:t>
            </a:r>
            <a:endParaRPr lang="en-US" sz="2800" i="0" u="none" strike="noStrike" dirty="0">
              <a:solidFill>
                <a:srgbClr val="000000"/>
              </a:solidFill>
              <a:effectLst/>
              <a:latin typeface="Calibri" panose="020F0502020204030204" pitchFamily="34" charset="0"/>
            </a:endParaRPr>
          </a:p>
          <a:p>
            <a:pPr marL="457200" indent="-457200">
              <a:buFont typeface="Arial" panose="020B0604020202020204" pitchFamily="34" charset="0"/>
              <a:buChar char="•"/>
            </a:pPr>
            <a:r>
              <a:rPr lang="en-US" sz="2800" dirty="0">
                <a:solidFill>
                  <a:srgbClr val="000000"/>
                </a:solidFill>
                <a:latin typeface="Calibri" panose="020F0502020204030204" pitchFamily="34" charset="0"/>
              </a:rPr>
              <a:t>Integrated process and staff</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Bring NHIS interviewers entirely on-board with the concept from the beginning – within their authorizing legislation</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Make it possible and perhaps provide incentive to schedule the appointment immediately</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Better communication between the lab and study management to identify and solve problems quicker</a:t>
            </a:r>
          </a:p>
          <a:p>
            <a:pPr marL="457200" indent="-457200">
              <a:buFont typeface="Arial" panose="020B0604020202020204" pitchFamily="34" charset="0"/>
              <a:buChar char="•"/>
            </a:pPr>
            <a:r>
              <a:rPr lang="en-US" sz="2800" dirty="0">
                <a:solidFill>
                  <a:srgbClr val="000000"/>
                </a:solidFill>
                <a:latin typeface="Calibri" panose="020F0502020204030204" pitchFamily="34" charset="0"/>
              </a:rPr>
              <a:t>What worked well:</a:t>
            </a:r>
          </a:p>
          <a:p>
            <a:pPr marL="914400" lvl="1" indent="-457200">
              <a:buFont typeface="Arial" panose="020B0604020202020204" pitchFamily="34" charset="0"/>
              <a:buChar char="•"/>
            </a:pPr>
            <a:r>
              <a:rPr lang="en-US" sz="2800" dirty="0">
                <a:solidFill>
                  <a:srgbClr val="000000"/>
                </a:solidFill>
                <a:latin typeface="Calibri" panose="020F0502020204030204" pitchFamily="34" charset="0"/>
              </a:rPr>
              <a:t>Knowledgeable staff, expertise in all areas covered </a:t>
            </a:r>
          </a:p>
        </p:txBody>
      </p:sp>
    </p:spTree>
    <p:extLst>
      <p:ext uri="{BB962C8B-B14F-4D97-AF65-F5344CB8AC3E}">
        <p14:creationId xmlns:p14="http://schemas.microsoft.com/office/powerpoint/2010/main" val="2602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F76E3-CB6E-4595-A938-8C31655874FF}"/>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006858"/>
                </a:solidFill>
                <a:effectLst/>
                <a:uLnTx/>
                <a:uFillTx/>
                <a:latin typeface="Calibri" pitchFamily="34" charset="0"/>
                <a:ea typeface="+mj-ea"/>
                <a:cs typeface="+mj-cs"/>
              </a:rPr>
              <a:t>Operational successes</a:t>
            </a:r>
            <a:endParaRPr lang="en-US" dirty="0"/>
          </a:p>
        </p:txBody>
      </p:sp>
      <p:pic>
        <p:nvPicPr>
          <p:cNvPr id="8" name="Picture Placeholder 7" descr="Step 3. Phlebotomist in the Sample Adult’s home in full personal protective equipment. ">
            <a:extLst>
              <a:ext uri="{FF2B5EF4-FFF2-40B4-BE49-F238E27FC236}">
                <a16:creationId xmlns:a16="http://schemas.microsoft.com/office/drawing/2014/main" id="{535A982C-B509-4A76-83D2-503FC12A3FD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6483" r="-16483"/>
          <a:stretch/>
        </p:blipFill>
        <p:spPr>
          <a:xfrm>
            <a:off x="223066" y="1134533"/>
            <a:ext cx="7628275" cy="5075767"/>
          </a:xfrm>
        </p:spPr>
      </p:pic>
      <p:sp>
        <p:nvSpPr>
          <p:cNvPr id="3" name="Text Placeholder 2">
            <a:extLst>
              <a:ext uri="{FF2B5EF4-FFF2-40B4-BE49-F238E27FC236}">
                <a16:creationId xmlns:a16="http://schemas.microsoft.com/office/drawing/2014/main" id="{D7C0636A-795E-4B3B-AD1A-1F3D2293A5EC}"/>
              </a:ext>
            </a:extLst>
          </p:cNvPr>
          <p:cNvSpPr>
            <a:spLocks noGrp="1"/>
          </p:cNvSpPr>
          <p:nvPr>
            <p:ph type="body" sz="quarter" idx="12"/>
          </p:nvPr>
        </p:nvSpPr>
        <p:spPr>
          <a:xfrm>
            <a:off x="7079531" y="3429000"/>
            <a:ext cx="4889404" cy="2781300"/>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srgbClr val="000000"/>
                </a:solidFill>
                <a:cs typeface="Calibri" panose="020F0502020204030204" pitchFamily="34" charset="0"/>
              </a:rPr>
              <a:t>Only one refusal and two unable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effectLst/>
                <a:latin typeface="Cambria" panose="02040503050406030204" pitchFamily="18" charset="0"/>
                <a:ea typeface="Cambria" panose="02040503050406030204" pitchFamily="18" charset="0"/>
                <a:cs typeface="Cambria" panose="02040503050406030204" pitchFamily="18" charset="0"/>
              </a:rPr>
              <a:t>zero</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data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loss due</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to</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collection</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kit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and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supply</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problems or equipment failure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Blood and urine samples collected, shipped, tested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Reports of Findings mailed in timely manner</a:t>
            </a:r>
          </a:p>
          <a:p>
            <a:endParaRPr lang="en-US" dirty="0"/>
          </a:p>
        </p:txBody>
      </p:sp>
    </p:spTree>
    <p:extLst>
      <p:ext uri="{BB962C8B-B14F-4D97-AF65-F5344CB8AC3E}">
        <p14:creationId xmlns:p14="http://schemas.microsoft.com/office/powerpoint/2010/main" val="18789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lIns="91440" tIns="45720" rIns="91440" bIns="45720" anchor="b" anchorCtr="0"/>
          <a:lstStyle/>
          <a:p>
            <a:r>
              <a:rPr lang="en-US" sz="4000" dirty="0">
                <a:latin typeface="Calibri"/>
                <a:cs typeface="Calibri"/>
              </a:rPr>
              <a:t>NHIS FHS Sample</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p:txBody>
          <a:bodyPr vert="horz" lIns="91440" tIns="45720" rIns="91440" bIns="45720" rtlCol="0" anchor="t">
            <a:normAutofit/>
          </a:bodyPr>
          <a:lstStyle/>
          <a:p>
            <a:pPr marL="456565" indent="-456565"/>
            <a:r>
              <a:rPr lang="en-US" sz="2800" dirty="0"/>
              <a:t>All </a:t>
            </a:r>
            <a:r>
              <a:rPr lang="en-US" sz="2800" b="1" dirty="0"/>
              <a:t>NHIS households </a:t>
            </a:r>
            <a:r>
              <a:rPr lang="en-US" sz="2800" dirty="0"/>
              <a:t>in…</a:t>
            </a:r>
          </a:p>
          <a:p>
            <a:pPr marL="456565" indent="-456565"/>
            <a:r>
              <a:rPr lang="en-US" sz="2800" dirty="0">
                <a:latin typeface="Calibri"/>
                <a:cs typeface="Calibri"/>
              </a:rPr>
              <a:t>Selected areas in 9 states </a:t>
            </a:r>
          </a:p>
          <a:p>
            <a:pPr marL="456565" indent="-456565"/>
            <a:r>
              <a:rPr lang="en-US" sz="2800" dirty="0"/>
              <a:t>June-September 2021</a:t>
            </a:r>
            <a:endParaRPr lang="en-US" sz="2800" dirty="0">
              <a:cs typeface="Calibri" panose="020F0502020204030204" pitchFamily="34" charset="0"/>
            </a:endParaRPr>
          </a:p>
          <a:p>
            <a:pPr marL="456565" indent="-456565"/>
            <a:r>
              <a:rPr lang="en-US" sz="2800" dirty="0">
                <a:latin typeface="Calibri"/>
                <a:cs typeface="Calibri"/>
              </a:rPr>
              <a:t>Only adult respondents who complete their Sample Adult interview</a:t>
            </a:r>
          </a:p>
          <a:p>
            <a:pPr marL="989951" lvl="1" indent="-456565"/>
            <a:r>
              <a:rPr lang="en-US" sz="2800" dirty="0">
                <a:latin typeface="Calibri"/>
                <a:cs typeface="Calibri"/>
              </a:rPr>
              <a:t>Entirely in English </a:t>
            </a:r>
          </a:p>
          <a:p>
            <a:pPr marL="989951" lvl="1" indent="-456565"/>
            <a:r>
              <a:rPr lang="en-US" sz="2800" dirty="0">
                <a:latin typeface="Calibri"/>
                <a:cs typeface="Calibri"/>
              </a:rPr>
              <a:t>For themselves (not via a proxy)</a:t>
            </a:r>
          </a:p>
          <a:p>
            <a:pPr marL="989965" lvl="1" indent="-380365"/>
            <a:endParaRPr lang="en-US" dirty="0">
              <a:cs typeface="Calibri" panose="020F0502020204030204" pitchFamily="34" charset="0"/>
            </a:endParaRPr>
          </a:p>
        </p:txBody>
      </p:sp>
    </p:spTree>
    <p:extLst>
      <p:ext uri="{BB962C8B-B14F-4D97-AF65-F5344CB8AC3E}">
        <p14:creationId xmlns:p14="http://schemas.microsoft.com/office/powerpoint/2010/main" val="247904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CE10-554C-4F44-BD33-C7F99957DEFA}"/>
              </a:ext>
            </a:extLst>
          </p:cNvPr>
          <p:cNvSpPr>
            <a:spLocks noGrp="1"/>
          </p:cNvSpPr>
          <p:nvPr>
            <p:ph type="title"/>
          </p:nvPr>
        </p:nvSpPr>
        <p:spPr/>
        <p:txBody>
          <a:bodyPr lIns="91440" tIns="45720" rIns="91440" bIns="45720" anchor="b" anchorCtr="0"/>
          <a:lstStyle/>
          <a:p>
            <a:r>
              <a:rPr lang="en-US" sz="4000" dirty="0">
                <a:latin typeface="Calibri"/>
                <a:cs typeface="Calibri"/>
              </a:rPr>
              <a:t>NHIS FHS Contractors</a:t>
            </a:r>
          </a:p>
        </p:txBody>
      </p:sp>
      <p:sp>
        <p:nvSpPr>
          <p:cNvPr id="3" name="Content Placeholder 2">
            <a:extLst>
              <a:ext uri="{FF2B5EF4-FFF2-40B4-BE49-F238E27FC236}">
                <a16:creationId xmlns:a16="http://schemas.microsoft.com/office/drawing/2014/main" id="{80FCC49A-72CA-4C8C-BC33-765CE743EE0B}"/>
              </a:ext>
            </a:extLst>
          </p:cNvPr>
          <p:cNvSpPr>
            <a:spLocks noGrp="1"/>
          </p:cNvSpPr>
          <p:nvPr>
            <p:ph type="body" sz="quarter" idx="10"/>
          </p:nvPr>
        </p:nvSpPr>
        <p:spPr>
          <a:xfrm>
            <a:off x="609599" y="1545167"/>
            <a:ext cx="11221039" cy="4455584"/>
          </a:xfrm>
        </p:spPr>
        <p:txBody>
          <a:bodyPr vert="horz" lIns="91440" tIns="45720" rIns="91440" bIns="45720" rtlCol="0" anchor="t">
            <a:normAutofit/>
          </a:bodyPr>
          <a:lstStyle/>
          <a:p>
            <a:pPr marL="456579" indent="-380365"/>
            <a:r>
              <a:rPr lang="en-US" dirty="0">
                <a:cs typeface="Calibri" panose="020F0502020204030204" pitchFamily="34" charset="0"/>
              </a:rPr>
              <a:t>U. S. Census Bureau interviewers: NHIS interview</a:t>
            </a:r>
          </a:p>
          <a:p>
            <a:pPr marL="456579" indent="-380365"/>
            <a:r>
              <a:rPr lang="en-US" dirty="0">
                <a:cs typeface="Calibri" panose="020F0502020204030204" pitchFamily="34" charset="0"/>
              </a:rPr>
              <a:t>Westat: Project planning and management</a:t>
            </a:r>
          </a:p>
          <a:p>
            <a:pPr marL="456579" indent="-380365"/>
            <a:r>
              <a:rPr lang="en-US" dirty="0">
                <a:cs typeface="Calibri" panose="020F0502020204030204" pitchFamily="34" charset="0"/>
              </a:rPr>
              <a:t>ExamOne: Scheduling and home health exams (certified phlebotomists)</a:t>
            </a:r>
          </a:p>
          <a:p>
            <a:pPr marL="456579" indent="-380365"/>
            <a:r>
              <a:rPr lang="en-US" dirty="0">
                <a:cs typeface="Calibri" panose="020F0502020204030204" pitchFamily="34" charset="0"/>
              </a:rPr>
              <a:t>Quest Diagnostics: Biospecimen analysis</a:t>
            </a:r>
          </a:p>
        </p:txBody>
      </p:sp>
    </p:spTree>
    <p:extLst>
      <p:ext uri="{BB962C8B-B14F-4D97-AF65-F5344CB8AC3E}">
        <p14:creationId xmlns:p14="http://schemas.microsoft.com/office/powerpoint/2010/main" val="196768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43d889-edc4-48e1-b12c-dadc2f31c19b">
      <UserInfo>
        <DisplayName>Medley, Grace (CDC/DDPHSS/NCHS/DHIS)</DisplayName>
        <AccountId>12</AccountId>
        <AccountType/>
      </UserInfo>
      <UserInfo>
        <DisplayName>Warren, Antonia (CDC/DDPHSS/NCHS/DHIS)</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A477F68F2F9343951B98BC995DD51F" ma:contentTypeVersion="4" ma:contentTypeDescription="Create a new document." ma:contentTypeScope="" ma:versionID="6da75123adb528d90f57993c3c45c610">
  <xsd:schema xmlns:xsd="http://www.w3.org/2001/XMLSchema" xmlns:xs="http://www.w3.org/2001/XMLSchema" xmlns:p="http://schemas.microsoft.com/office/2006/metadata/properties" xmlns:ns2="ac88879c-8775-4fb3-bbeb-7d83bdfaa3b0" xmlns:ns3="ee43d889-edc4-48e1-b12c-dadc2f31c19b" targetNamespace="http://schemas.microsoft.com/office/2006/metadata/properties" ma:root="true" ma:fieldsID="3c0ff263a305655750df1c742c9d5704" ns2:_="" ns3:_="">
    <xsd:import namespace="ac88879c-8775-4fb3-bbeb-7d83bdfaa3b0"/>
    <xsd:import namespace="ee43d889-edc4-48e1-b12c-dadc2f31c1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8879c-8775-4fb3-bbeb-7d83bdfaa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43d889-edc4-48e1-b12c-dadc2f31c1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EFFD2-89B6-4477-B764-1D74EE489DC5}">
  <ds:schemaRefs>
    <ds:schemaRef ds:uri="ac88879c-8775-4fb3-bbeb-7d83bdfaa3b0"/>
    <ds:schemaRef ds:uri="http://www.w3.org/XML/1998/namespace"/>
    <ds:schemaRef ds:uri="http://schemas.microsoft.com/office/2006/metadata/properties"/>
    <ds:schemaRef ds:uri="http://purl.org/dc/dcmitype/"/>
    <ds:schemaRef ds:uri="http://purl.org/dc/terms/"/>
    <ds:schemaRef ds:uri="ee43d889-edc4-48e1-b12c-dadc2f31c19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D37CD09-7F38-41A3-BED1-73807A9CD044}">
  <ds:schemaRefs>
    <ds:schemaRef ds:uri="http://schemas.microsoft.com/sharepoint/v3/contenttype/forms"/>
  </ds:schemaRefs>
</ds:datastoreItem>
</file>

<file path=customXml/itemProps3.xml><?xml version="1.0" encoding="utf-8"?>
<ds:datastoreItem xmlns:ds="http://schemas.openxmlformats.org/officeDocument/2006/customXml" ds:itemID="{14AFCA24-B10C-46FB-B96A-BE6A2C9F60AC}">
  <ds:schemaRefs>
    <ds:schemaRef ds:uri="ac88879c-8775-4fb3-bbeb-7d83bdfaa3b0"/>
    <ds:schemaRef ds:uri="ee43d889-edc4-48e1-b12c-dadc2f31c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11685</TotalTime>
  <Words>10668</Words>
  <Application>Microsoft Office PowerPoint</Application>
  <PresentationFormat>Widescreen</PresentationFormat>
  <Paragraphs>1312</Paragraphs>
  <Slides>75</Slides>
  <Notes>74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75</vt:i4>
      </vt:variant>
    </vt:vector>
  </HeadingPairs>
  <TitlesOfParts>
    <vt:vector size="86" baseType="lpstr">
      <vt:lpstr>Arial</vt:lpstr>
      <vt:lpstr>Calibri</vt:lpstr>
      <vt:lpstr>Calibri Light</vt:lpstr>
      <vt:lpstr>Cambria</vt:lpstr>
      <vt:lpstr>Courier</vt:lpstr>
      <vt:lpstr>Courier New</vt:lpstr>
      <vt:lpstr>Myriad Web Pro</vt:lpstr>
      <vt:lpstr>Times New Roman</vt:lpstr>
      <vt:lpstr>Wingdings</vt:lpstr>
      <vt:lpstr>NCEH_ATSDR_combined</vt:lpstr>
      <vt:lpstr>Office Theme</vt:lpstr>
      <vt:lpstr>National Health Interview Survey Follow-Up Health Study</vt:lpstr>
      <vt:lpstr>Background </vt:lpstr>
      <vt:lpstr>Background </vt:lpstr>
      <vt:lpstr>Background </vt:lpstr>
      <vt:lpstr>Background </vt:lpstr>
      <vt:lpstr>NHIS Follow-up Health Study (FHS)</vt:lpstr>
      <vt:lpstr>Research Questions</vt:lpstr>
      <vt:lpstr>NHIS FHS Sample</vt:lpstr>
      <vt:lpstr>NHIS FHS Contractors</vt:lpstr>
      <vt:lpstr>Study Procedures</vt:lpstr>
      <vt:lpstr>Study Procedures</vt:lpstr>
      <vt:lpstr>Study Procedures</vt:lpstr>
      <vt:lpstr>Study Procedures</vt:lpstr>
      <vt:lpstr>Home Health Visit</vt:lpstr>
      <vt:lpstr>Equipment and Lab Processing</vt:lpstr>
      <vt:lpstr>Results in context: Hypothetical vs. Actual </vt:lpstr>
      <vt:lpstr>Results in Context: Hypothetical vs. Actual</vt:lpstr>
      <vt:lpstr>Results in Context: Hypothetical vs. Actual</vt:lpstr>
      <vt:lpstr>Results in Context: Hypothetical vs. Actual</vt:lpstr>
      <vt:lpstr>Results in Context: Hypothetical vs. Actual</vt:lpstr>
      <vt:lpstr>Results in Context: Hypothetical vs. Actual</vt:lpstr>
      <vt:lpstr>Answers to other Research Questions</vt:lpstr>
      <vt:lpstr>Results: Response rates</vt:lpstr>
      <vt:lpstr>Results: Exam Component Completion</vt:lpstr>
      <vt:lpstr>Results: Blood and Urine Test Completion</vt:lpstr>
      <vt:lpstr>Most common reasons for FHS refusal at invitation</vt:lpstr>
      <vt:lpstr>Among those who agreed at step 1,  but never completed a home visit…</vt:lpstr>
      <vt:lpstr>Among those who agreed at step 1,  but never completed a home visit…</vt:lpstr>
      <vt:lpstr>Discussion</vt:lpstr>
      <vt:lpstr>Lessons confirmed </vt:lpstr>
      <vt:lpstr>Lessons learned </vt:lpstr>
      <vt:lpstr>Lessons learned </vt:lpstr>
      <vt:lpstr>Lessons learned </vt:lpstr>
      <vt:lpstr>Thank you!</vt:lpstr>
      <vt:lpstr>Extra/cut slides</vt:lpstr>
      <vt:lpstr>Agreement rate by sex</vt:lpstr>
      <vt:lpstr>Agreement rate by age group</vt:lpstr>
      <vt:lpstr>Agreement rate by saw MD in past year</vt:lpstr>
      <vt:lpstr>Agreement rate by health status</vt:lpstr>
      <vt:lpstr>Quick Q and A</vt:lpstr>
      <vt:lpstr>Reasons for Participation</vt:lpstr>
      <vt:lpstr>Main Reason for Participation</vt:lpstr>
      <vt:lpstr>Health Measures and Test Results</vt:lpstr>
      <vt:lpstr>Health Measures and Test Results</vt:lpstr>
      <vt:lpstr>Health Measures and Test Results</vt:lpstr>
      <vt:lpstr>Exam protocols summary</vt:lpstr>
      <vt:lpstr>Urine collection</vt:lpstr>
      <vt:lpstr>Height protocol</vt:lpstr>
      <vt:lpstr>Waist circumference protocol</vt:lpstr>
      <vt:lpstr>Venous blood collection</vt:lpstr>
      <vt:lpstr>Shipping protocols summary</vt:lpstr>
      <vt:lpstr>Blood and urine shipping protocol</vt:lpstr>
      <vt:lpstr>Pilot Study Contractors</vt:lpstr>
      <vt:lpstr>Pilot Study Contractors</vt:lpstr>
      <vt:lpstr>Pilot Study Contractors</vt:lpstr>
      <vt:lpstr>Westat-maintained secure NHANES IT environment </vt:lpstr>
      <vt:lpstr>PELICAN 1.0 response rate</vt:lpstr>
      <vt:lpstr>Initial Brochure</vt:lpstr>
      <vt:lpstr>Initial Brochure</vt:lpstr>
      <vt:lpstr>Reasons to Participate Brochure</vt:lpstr>
      <vt:lpstr>Reasons to Participate Brochure</vt:lpstr>
      <vt:lpstr>Reasons for Refusal</vt:lpstr>
      <vt:lpstr>Top 3 Refusal Reasons Broken into Subcategories (Part 1)</vt:lpstr>
      <vt:lpstr>Top 3 Refusal Reasons Broken into Subcategories (Part 2)</vt:lpstr>
      <vt:lpstr>Top 3 Refusal Reasons Broken into Subcategories (Part 3)</vt:lpstr>
      <vt:lpstr>Proposed Improvement #1</vt:lpstr>
      <vt:lpstr>Proposed Improvement #1</vt:lpstr>
      <vt:lpstr>Proposed Improvement #2</vt:lpstr>
      <vt:lpstr>Proposed Improvement #3</vt:lpstr>
      <vt:lpstr>Proposed Improvement #4</vt:lpstr>
      <vt:lpstr>Results in context: FR focus group/Westat report results</vt:lpstr>
      <vt:lpstr>FR Focus group results</vt:lpstr>
      <vt:lpstr>Westat final report lessons learned</vt:lpstr>
      <vt:lpstr>Lesson learned</vt:lpstr>
      <vt:lpstr>Operational successes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PELICAN aka</dc:title>
  <dc:creator>Galinsky, Adena (CDC/DDPHSS/NCHS/DHIS)</dc:creator>
  <cp:lastModifiedBy>Galinsky, Adena (CDC/DDPHSS/NCHS/DHIS)</cp:lastModifiedBy>
  <cp:revision>573</cp:revision>
  <dcterms:created xsi:type="dcterms:W3CDTF">2021-01-11T21:11:42Z</dcterms:created>
  <dcterms:modified xsi:type="dcterms:W3CDTF">2022-04-06T16:38:44Z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2021-01-12T22:04:00Z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db6f5edb-fe5d-45b1-905f-63a70cd226c0</vt:lpwstr>
  </property>
  <property fmtid="{D5CDD505-2E9C-101B-9397-08002B2CF9AE}" pid="8" name="MSIP_Label_7b94a7b8-f06c-4dfe-bdcc-9b548fd58c31_ContentBits">
    <vt:lpwstr>0</vt:lpwstr>
  </property>
  <property fmtid="{D5CDD505-2E9C-101B-9397-08002B2CF9AE}" pid="9" name="ContentTypeId">
    <vt:lpwstr>0x01010043A477F68F2F9343951B98BC995DD51F</vt:lpwstr>
  </property>
</Properties>
</file>