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8"/>
  </p:notesMasterIdLst>
  <p:handoutMasterIdLst>
    <p:handoutMasterId r:id="rId19"/>
  </p:handoutMasterIdLst>
  <p:sldIdLst>
    <p:sldId id="259" r:id="rId6"/>
    <p:sldId id="270" r:id="rId7"/>
    <p:sldId id="269" r:id="rId8"/>
    <p:sldId id="263" r:id="rId9"/>
    <p:sldId id="265" r:id="rId10"/>
    <p:sldId id="271" r:id="rId11"/>
    <p:sldId id="272" r:id="rId12"/>
    <p:sldId id="268" r:id="rId13"/>
    <p:sldId id="273" r:id="rId14"/>
    <p:sldId id="275" r:id="rId15"/>
    <p:sldId id="274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 Carle" initials="JC" lastIdx="2" clrIdx="0">
    <p:extLst>
      <p:ext uri="{19B8F6BF-5375-455C-9EA6-DF929625EA0E}">
        <p15:presenceInfo xmlns:p15="http://schemas.microsoft.com/office/powerpoint/2012/main" userId="S-1-5-21-2083667071-1112689225-1550850067-743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BABFB-7591-4EC5-8359-8E6A9E85CBEC}" v="1" dt="2022-04-07T22:07:57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56108" autoAdjust="0"/>
  </p:normalViewPr>
  <p:slideViewPr>
    <p:cSldViewPr>
      <p:cViewPr varScale="1">
        <p:scale>
          <a:sx n="69" d="100"/>
          <a:sy n="69" d="100"/>
        </p:scale>
        <p:origin x="190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'AF by Mode'!$K$2</c:f>
              <c:strCache>
                <c:ptCount val="1"/>
                <c:pt idx="0">
                  <c:v>DocuSign (n=21,747)</c:v>
                </c:pt>
              </c:strCache>
            </c:strRef>
          </c:tx>
          <c:spPr>
            <a:solidFill>
              <a:srgbClr val="40315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E4-4D9C-A5DE-21E82254CB3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 by Mode'!$L$1:$O$1</c:f>
              <c:strCache>
                <c:ptCount val="4"/>
                <c:pt idx="0">
                  <c:v>Overall</c:v>
                </c:pt>
                <c:pt idx="1">
                  <c:v>In-Person</c:v>
                </c:pt>
                <c:pt idx="2">
                  <c:v>Telephone</c:v>
                </c:pt>
                <c:pt idx="3">
                  <c:v>CAVI</c:v>
                </c:pt>
              </c:strCache>
            </c:strRef>
          </c:cat>
          <c:val>
            <c:numRef>
              <c:f>'AF by Mode'!$L$2:$O$2</c:f>
              <c:numCache>
                <c:formatCode>0.0%</c:formatCode>
                <c:ptCount val="4"/>
                <c:pt idx="0">
                  <c:v>0.46580418531925377</c:v>
                </c:pt>
                <c:pt idx="1">
                  <c:v>8.4000000000000005E-2</c:v>
                </c:pt>
                <c:pt idx="2">
                  <c:v>0.69699999999999995</c:v>
                </c:pt>
                <c:pt idx="3" formatCode="0.00%">
                  <c:v>0.78200000000000003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4-4D9C-A5DE-21E82254CB39}"/>
            </c:ext>
          </c:extLst>
        </c:ser>
        <c:ser>
          <c:idx val="1"/>
          <c:order val="1"/>
          <c:tx>
            <c:strRef>
              <c:f>'AF by Mode'!$K$3</c:f>
              <c:strCache>
                <c:ptCount val="1"/>
                <c:pt idx="0">
                  <c:v>eSignature (n=13,969)</c:v>
                </c:pt>
              </c:strCache>
            </c:strRef>
          </c:tx>
          <c:spPr>
            <a:solidFill>
              <a:srgbClr val="B3A2C7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E4-4D9C-A5DE-21E82254CB3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E4-4D9C-A5DE-21E82254CB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 by Mode'!$L$1:$O$1</c:f>
              <c:strCache>
                <c:ptCount val="4"/>
                <c:pt idx="0">
                  <c:v>Overall</c:v>
                </c:pt>
                <c:pt idx="1">
                  <c:v>In-Person</c:v>
                </c:pt>
                <c:pt idx="2">
                  <c:v>Telephone</c:v>
                </c:pt>
                <c:pt idx="3">
                  <c:v>CAVI</c:v>
                </c:pt>
              </c:strCache>
            </c:strRef>
          </c:cat>
          <c:val>
            <c:numRef>
              <c:f>'AF by Mode'!$L$3:$O$3</c:f>
              <c:numCache>
                <c:formatCode>0.0%</c:formatCode>
                <c:ptCount val="4"/>
                <c:pt idx="0">
                  <c:v>0.29920534624199457</c:v>
                </c:pt>
                <c:pt idx="1">
                  <c:v>0.78200000000000003</c:v>
                </c:pt>
                <c:pt idx="2">
                  <c:v>8.0000000000000002E-3</c:v>
                </c:pt>
                <c:pt idx="3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E4-4D9C-A5DE-21E82254CB39}"/>
            </c:ext>
          </c:extLst>
        </c:ser>
        <c:ser>
          <c:idx val="2"/>
          <c:order val="2"/>
          <c:tx>
            <c:strRef>
              <c:f>'AF by Mode'!$K$4</c:f>
              <c:strCache>
                <c:ptCount val="1"/>
                <c:pt idx="0">
                  <c:v>Paper (n=10,971)</c:v>
                </c:pt>
              </c:strCache>
            </c:strRef>
          </c:tx>
          <c:spPr>
            <a:solidFill>
              <a:srgbClr val="E6E0E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 by Mode'!$L$1:$O$1</c:f>
              <c:strCache>
                <c:ptCount val="4"/>
                <c:pt idx="0">
                  <c:v>Overall</c:v>
                </c:pt>
                <c:pt idx="1">
                  <c:v>In-Person</c:v>
                </c:pt>
                <c:pt idx="2">
                  <c:v>Telephone</c:v>
                </c:pt>
                <c:pt idx="3">
                  <c:v>CAVI</c:v>
                </c:pt>
              </c:strCache>
            </c:strRef>
          </c:cat>
          <c:val>
            <c:numRef>
              <c:f>'AF by Mode'!$L$4:$O$4</c:f>
              <c:numCache>
                <c:formatCode>0.0%</c:formatCode>
                <c:ptCount val="4"/>
                <c:pt idx="0">
                  <c:v>0.23499046843875168</c:v>
                </c:pt>
                <c:pt idx="1">
                  <c:v>0.13400000000000001</c:v>
                </c:pt>
                <c:pt idx="2">
                  <c:v>0.29499999999999998</c:v>
                </c:pt>
                <c:pt idx="3">
                  <c:v>0.218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E4-4D9C-A5DE-21E82254C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56961976"/>
        <c:axId val="256962304"/>
      </c:barChart>
      <c:catAx>
        <c:axId val="25696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962304"/>
        <c:crosses val="autoZero"/>
        <c:auto val="1"/>
        <c:lblAlgn val="ctr"/>
        <c:lblOffset val="100"/>
        <c:noMultiLvlLbl val="0"/>
      </c:catAx>
      <c:valAx>
        <c:axId val="2569623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9619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'AF by Mode'!$B$70</c:f>
              <c:strCache>
                <c:ptCount val="1"/>
                <c:pt idx="0">
                  <c:v>Medical</c:v>
                </c:pt>
              </c:strCache>
            </c:strRef>
          </c:tx>
          <c:spPr>
            <a:ln w="57150" cap="rnd">
              <a:solidFill>
                <a:srgbClr val="B3A2C7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'AF by Mode'!$A$71:$A$75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'AF by Mode'!$B$71:$B$75</c:f>
              <c:numCache>
                <c:formatCode>0.00%</c:formatCode>
                <c:ptCount val="5"/>
                <c:pt idx="0">
                  <c:v>0.35799999999999998</c:v>
                </c:pt>
                <c:pt idx="1">
                  <c:v>0.51900000000000002</c:v>
                </c:pt>
                <c:pt idx="2">
                  <c:v>0.45300000000000001</c:v>
                </c:pt>
                <c:pt idx="3">
                  <c:v>0.39300000000000002</c:v>
                </c:pt>
                <c:pt idx="4">
                  <c:v>0.57699999999999996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0A-4904-876D-97461AF89056}"/>
            </c:ext>
          </c:extLst>
        </c:ser>
        <c:ser>
          <c:idx val="1"/>
          <c:order val="1"/>
          <c:tx>
            <c:strRef>
              <c:f>'AF by Mode'!$C$70</c:f>
              <c:strCache>
                <c:ptCount val="1"/>
                <c:pt idx="0">
                  <c:v>Pharmacy</c:v>
                </c:pt>
              </c:strCache>
            </c:strRef>
          </c:tx>
          <c:spPr>
            <a:ln w="57150" cap="rnd">
              <a:solidFill>
                <a:srgbClr val="403152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'AF by Mode'!$A$71:$A$75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'AF by Mode'!$C$71:$C$75</c:f>
              <c:numCache>
                <c:formatCode>0.00%</c:formatCode>
                <c:ptCount val="5"/>
                <c:pt idx="0">
                  <c:v>0.38200000000000001</c:v>
                </c:pt>
                <c:pt idx="1">
                  <c:v>0.53800000000000003</c:v>
                </c:pt>
                <c:pt idx="2">
                  <c:v>0.46600000000000003</c:v>
                </c:pt>
                <c:pt idx="3">
                  <c:v>0.40699999999999997</c:v>
                </c:pt>
                <c:pt idx="4">
                  <c:v>0.58399999999999996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0A-4904-876D-97461AF89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588720"/>
        <c:axId val="420585440"/>
      </c:lineChart>
      <c:catAx>
        <c:axId val="42058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85440"/>
        <c:crosses val="autoZero"/>
        <c:auto val="1"/>
        <c:lblAlgn val="ctr"/>
        <c:lblOffset val="100"/>
        <c:noMultiLvlLbl val="0"/>
      </c:catAx>
      <c:valAx>
        <c:axId val="4205854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887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0ABE-DCA6-4B7A-B1BC-961182C98C1E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E9D1-BBA0-4F2C-9FA0-7B37DDC69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06A1E-4DC8-4B97-9735-D05403F9CA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BA40C-25F7-4A81-B7B0-365A5351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A40C-25F7-4A81-B7B0-365A5351FE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70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BA40C-25F7-4A81-B7B0-365A5351FE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A40C-25F7-4A81-B7B0-365A5351FE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7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A40C-25F7-4A81-B7B0-365A5351FE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A40C-25F7-4A81-B7B0-365A5351FE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6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A40C-25F7-4A81-B7B0-365A5351FE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7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A40C-25F7-4A81-B7B0-365A5351FE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1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A40C-25F7-4A81-B7B0-365A5351FE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2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A40C-25F7-4A81-B7B0-365A5351FE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6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BA40C-25F7-4A81-B7B0-365A5351FE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59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A40C-25F7-4A81-B7B0-365A5351FE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352800"/>
            <a:ext cx="10363200" cy="1295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76800"/>
            <a:ext cx="85344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and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81326"/>
            <a:ext cx="103632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34340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5386917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7801"/>
            <a:ext cx="5389033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Author and Date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8392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6238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953001"/>
            <a:ext cx="10972800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Author and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onica.Wolford@AHRQ.HHS.Gov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illCarle@westat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190B3F-09AD-446D-90A5-53239E49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0400"/>
            <a:ext cx="12192000" cy="16002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Electronic Advancements in Complex Multimode Collection: Using Digital Signatures to Access Medical Records on the Medical Expenditure Panel Survey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92621A-FC67-4F0E-8249-32C43C4AD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34000"/>
            <a:ext cx="10972800" cy="1173163"/>
          </a:xfrm>
        </p:spPr>
        <p:txBody>
          <a:bodyPr/>
          <a:lstStyle/>
          <a:p>
            <a:r>
              <a:rPr lang="en-US" dirty="0"/>
              <a:t>Monica Wolford, Jill Carle, Rick Dulaney, and Ryan Hubbard</a:t>
            </a:r>
          </a:p>
          <a:p>
            <a:r>
              <a:rPr lang="en-US" dirty="0"/>
              <a:t>April 6</a:t>
            </a:r>
            <a:r>
              <a:rPr lang="en-US" baseline="30000" dirty="0"/>
              <a:t>th</a:t>
            </a:r>
            <a:r>
              <a:rPr lang="en-US" dirty="0"/>
              <a:t>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2447924"/>
            <a:ext cx="1958826" cy="7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1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086C-E273-4D55-8081-4822D728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Electronic AFs and Form Rejection Rate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E098927-6217-487A-BAAB-24BD1D76C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822338"/>
              </p:ext>
            </p:extLst>
          </p:nvPr>
        </p:nvGraphicFramePr>
        <p:xfrm>
          <a:off x="2895600" y="2406911"/>
          <a:ext cx="5562600" cy="30649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1915378123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1063528041"/>
                    </a:ext>
                  </a:extLst>
                </a:gridCol>
              </a:tblGrid>
              <a:tr h="11586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Signature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Receipt Rejection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893032"/>
                  </a:ext>
                </a:extLst>
              </a:tr>
              <a:tr h="6354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4.56%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458175"/>
                  </a:ext>
                </a:extLst>
              </a:tr>
              <a:tr h="6354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DocuSign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86533"/>
                  </a:ext>
                </a:extLst>
              </a:tr>
              <a:tr h="6354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44621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16E40-F666-4D6E-846F-91F58568A2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A3EEE5-2B30-4181-88F2-6AE14911446A}"/>
              </a:ext>
            </a:extLst>
          </p:cNvPr>
          <p:cNvSpPr txBox="1">
            <a:spLocks/>
          </p:cNvSpPr>
          <p:nvPr/>
        </p:nvSpPr>
        <p:spPr>
          <a:xfrm>
            <a:off x="609600" y="16764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8138" algn="l" defTabSz="914400" rtl="0" eaLnBrk="1" latinLnBrk="0" hangingPunct="1">
              <a:spcBef>
                <a:spcPct val="20000"/>
              </a:spcBef>
              <a:buClr>
                <a:srgbClr val="1F497D"/>
              </a:buClr>
              <a:buSzPct val="80000"/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2841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dirty="0"/>
              <a:t>		</a:t>
            </a:r>
            <a:r>
              <a:rPr lang="en-US" i="1" dirty="0"/>
              <a:t>AF Rejection Rate by Signature Mode</a:t>
            </a:r>
          </a:p>
        </p:txBody>
      </p:sp>
    </p:spTree>
    <p:extLst>
      <p:ext uri="{BB962C8B-B14F-4D97-AF65-F5344CB8AC3E}">
        <p14:creationId xmlns:p14="http://schemas.microsoft.com/office/powerpoint/2010/main" val="416944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Continuing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Refining, streamlining processes</a:t>
            </a:r>
          </a:p>
          <a:p>
            <a:endParaRPr lang="en-US" dirty="0"/>
          </a:p>
          <a:p>
            <a:r>
              <a:rPr lang="en-US" dirty="0"/>
              <a:t>Allowing more flexibility in DocuSign completions</a:t>
            </a:r>
          </a:p>
          <a:p>
            <a:endParaRPr lang="en-US" dirty="0"/>
          </a:p>
          <a:p>
            <a:r>
              <a:rPr lang="en-US" dirty="0"/>
              <a:t>Explore respondent-based form correction</a:t>
            </a:r>
          </a:p>
          <a:p>
            <a:endParaRPr lang="en-US" dirty="0"/>
          </a:p>
          <a:p>
            <a:r>
              <a:rPr lang="en-US" dirty="0"/>
              <a:t>Further reduce paper collection through respondent education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Evaluating efficacy with medical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5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1667-05B7-4F1E-9BEC-78BAEA5B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AE4BE-267D-424A-B587-3DA35DBD9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2" descr="AHRQ--Agency for Healthcare Research and Quality: Advancing Excellence in Health Care">
            <a:extLst>
              <a:ext uri="{FF2B5EF4-FFF2-40B4-BE49-F238E27FC236}">
                <a16:creationId xmlns:a16="http://schemas.microsoft.com/office/drawing/2014/main" id="{FF91C809-53F1-4C62-8287-B7336C408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7215244" cy="83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C8EE22-C623-4E77-9BDF-F991CE9F188F}"/>
              </a:ext>
            </a:extLst>
          </p:cNvPr>
          <p:cNvSpPr txBox="1"/>
          <p:nvPr/>
        </p:nvSpPr>
        <p:spPr>
          <a:xfrm>
            <a:off x="4038600" y="2993186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Monica.Wolford@AHRQ.HHS.gov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301-427-1651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13A5BA-4B7C-415B-9CE9-8BB634379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4047977"/>
            <a:ext cx="2699953" cy="984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DF0C6A-FF14-4561-AAA2-B9AA2434E3E9}"/>
              </a:ext>
            </a:extLst>
          </p:cNvPr>
          <p:cNvSpPr txBox="1"/>
          <p:nvPr/>
        </p:nvSpPr>
        <p:spPr>
          <a:xfrm>
            <a:off x="4724400" y="525629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JillCarle@westat.com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EAFF5E-8C2B-4E6E-BD80-499C544680B1}"/>
              </a:ext>
            </a:extLst>
          </p:cNvPr>
          <p:cNvSpPr txBox="1"/>
          <p:nvPr/>
        </p:nvSpPr>
        <p:spPr>
          <a:xfrm>
            <a:off x="5214553" y="562562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480-993-6881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5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9220200" cy="617884"/>
          </a:xfrm>
        </p:spPr>
        <p:txBody>
          <a:bodyPr>
            <a:normAutofit fontScale="90000"/>
          </a:bodyPr>
          <a:lstStyle/>
          <a:p>
            <a:r>
              <a:rPr lang="en-US" dirty="0"/>
              <a:t>Administrative Records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Collecting consent for additional data</a:t>
            </a:r>
          </a:p>
          <a:p>
            <a:endParaRPr lang="en-US" dirty="0"/>
          </a:p>
          <a:p>
            <a:r>
              <a:rPr lang="en-US" dirty="0"/>
              <a:t>Historically used hard-copy data collection</a:t>
            </a:r>
          </a:p>
          <a:p>
            <a:pPr lvl="1"/>
            <a:r>
              <a:rPr lang="en-US" dirty="0"/>
              <a:t>Time-consuming for field staff</a:t>
            </a:r>
          </a:p>
          <a:p>
            <a:pPr lvl="1"/>
            <a:r>
              <a:rPr lang="en-US" dirty="0"/>
              <a:t>Long response times</a:t>
            </a:r>
          </a:p>
          <a:p>
            <a:pPr lvl="1"/>
            <a:r>
              <a:rPr lang="en-US" dirty="0"/>
              <a:t>Refusal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6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Advances in Electronic Signatures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prevalence during pandemic (</a:t>
            </a:r>
            <a:r>
              <a:rPr lang="en-US" dirty="0" err="1"/>
              <a:t>Shakhnovich</a:t>
            </a:r>
            <a:r>
              <a:rPr lang="en-US" dirty="0"/>
              <a:t> 2021)</a:t>
            </a:r>
          </a:p>
          <a:p>
            <a:endParaRPr lang="en-US" dirty="0"/>
          </a:p>
          <a:p>
            <a:r>
              <a:rPr lang="en-US" dirty="0"/>
              <a:t>Flexible, secure signing options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Widely available with multiple competitors</a:t>
            </a:r>
          </a:p>
          <a:p>
            <a:endParaRPr lang="en-US" dirty="0"/>
          </a:p>
          <a:p>
            <a:r>
              <a:rPr lang="en-US" dirty="0"/>
              <a:t>Efficient and timely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5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515600" cy="617884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Electronic Consent Case Study: The Medical Expenditure Panel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02556"/>
            <a:ext cx="10972800" cy="4953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Household Component:</a:t>
            </a:r>
          </a:p>
          <a:p>
            <a:r>
              <a:rPr lang="en-US" dirty="0"/>
              <a:t>CAPI survey of ~15,000 HHs (supplemented by CATI during the pandemic) over multiple rounds</a:t>
            </a:r>
          </a:p>
          <a:p>
            <a:r>
              <a:rPr lang="en-US" dirty="0"/>
              <a:t>HH respondent asked to provide information about medical visits for all HH members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Medical Provider Component: </a:t>
            </a:r>
          </a:p>
          <a:p>
            <a:r>
              <a:rPr lang="en-US" dirty="0"/>
              <a:t>Using Authorization Forms (AFs) signed by HH members for each medical visit</a:t>
            </a:r>
          </a:p>
          <a:p>
            <a:r>
              <a:rPr lang="en-US" dirty="0"/>
              <a:t>Request date, type, location, and cost of service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3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07E9F-879E-4F23-838D-603AA412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7893"/>
            <a:ext cx="8839200" cy="617884"/>
          </a:xfrm>
        </p:spPr>
        <p:txBody>
          <a:bodyPr>
            <a:normAutofit fontScale="90000"/>
          </a:bodyPr>
          <a:lstStyle/>
          <a:p>
            <a:r>
              <a:rPr lang="en-US" dirty="0"/>
              <a:t>Authorization Forms: Historical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C2284-0036-46A9-9D60-2D2606000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7191285F-EEBF-48C7-9A58-D57ED4E232C8}"/>
              </a:ext>
            </a:extLst>
          </p:cNvPr>
          <p:cNvSpPr/>
          <p:nvPr/>
        </p:nvSpPr>
        <p:spPr>
          <a:xfrm>
            <a:off x="4814453" y="3150632"/>
            <a:ext cx="2667000" cy="160020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Scanned</a:t>
            </a:r>
          </a:p>
        </p:txBody>
      </p:sp>
      <p:pic>
        <p:nvPicPr>
          <p:cNvPr id="8" name="Graphic 7" descr="Fax with solid fill">
            <a:extLst>
              <a:ext uri="{FF2B5EF4-FFF2-40B4-BE49-F238E27FC236}">
                <a16:creationId xmlns:a16="http://schemas.microsoft.com/office/drawing/2014/main" id="{5BAD039E-5C49-42BE-8E94-1423F6160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7072" y="1901024"/>
            <a:ext cx="914400" cy="914400"/>
          </a:xfrm>
          <a:prstGeom prst="rect">
            <a:avLst/>
          </a:prstGeom>
        </p:spPr>
      </p:pic>
      <p:pic>
        <p:nvPicPr>
          <p:cNvPr id="10" name="Graphic 9" descr="Television with solid fill">
            <a:extLst>
              <a:ext uri="{FF2B5EF4-FFF2-40B4-BE49-F238E27FC236}">
                <a16:creationId xmlns:a16="http://schemas.microsoft.com/office/drawing/2014/main" id="{307453E4-E479-46FD-BDCA-89BD2B1051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37073" y="4341694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D2C5B-5208-4C13-8A6B-F6766F1B1448}"/>
              </a:ext>
            </a:extLst>
          </p:cNvPr>
          <p:cNvSpPr txBox="1"/>
          <p:nvPr/>
        </p:nvSpPr>
        <p:spPr>
          <a:xfrm>
            <a:off x="9178636" y="2792451"/>
            <a:ext cx="8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Faxed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5B022-D1CC-4B84-9A54-F879BF429F64}"/>
              </a:ext>
            </a:extLst>
          </p:cNvPr>
          <p:cNvSpPr txBox="1"/>
          <p:nvPr/>
        </p:nvSpPr>
        <p:spPr>
          <a:xfrm>
            <a:off x="8840585" y="5171976"/>
            <a:ext cx="1507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Accessed via Secure Portal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63E07E1-0125-464B-A3BA-5CCE2073CBFF}"/>
              </a:ext>
            </a:extLst>
          </p:cNvPr>
          <p:cNvSpPr/>
          <p:nvPr/>
        </p:nvSpPr>
        <p:spPr>
          <a:xfrm>
            <a:off x="3757354" y="3805858"/>
            <a:ext cx="928946" cy="61788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CE2E34E-DF40-4780-BE55-E9BCDE1E9176}"/>
              </a:ext>
            </a:extLst>
          </p:cNvPr>
          <p:cNvSpPr/>
          <p:nvPr/>
        </p:nvSpPr>
        <p:spPr>
          <a:xfrm>
            <a:off x="7633853" y="3733800"/>
            <a:ext cx="976747" cy="762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558262"/>
            <a:ext cx="3471568" cy="4162511"/>
          </a:xfrm>
          <a:prstGeom prst="rect">
            <a:avLst/>
          </a:prstGeom>
        </p:spPr>
      </p:pic>
      <p:pic>
        <p:nvPicPr>
          <p:cNvPr id="5" name="Graphic 4" descr="Envelope outline">
            <a:extLst>
              <a:ext uri="{FF2B5EF4-FFF2-40B4-BE49-F238E27FC236}">
                <a16:creationId xmlns:a16="http://schemas.microsoft.com/office/drawing/2014/main" id="{4868551A-C492-4358-8F36-96A65D481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16291" y="321594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9EBB6E-66D6-40FC-98F4-DFBE505AD119}"/>
              </a:ext>
            </a:extLst>
          </p:cNvPr>
          <p:cNvSpPr txBox="1"/>
          <p:nvPr/>
        </p:nvSpPr>
        <p:spPr>
          <a:xfrm>
            <a:off x="9116291" y="39801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Mailed</a:t>
            </a:r>
          </a:p>
        </p:txBody>
      </p:sp>
    </p:spTree>
    <p:extLst>
      <p:ext uri="{BB962C8B-B14F-4D97-AF65-F5344CB8AC3E}">
        <p14:creationId xmlns:p14="http://schemas.microsoft.com/office/powerpoint/2010/main" val="147545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Transition to Electronic Authorization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eSignature, DocuSign capabilities</a:t>
            </a:r>
          </a:p>
          <a:p>
            <a:pPr lvl="1"/>
            <a:r>
              <a:rPr lang="en-US" dirty="0"/>
              <a:t>Designing apps, document flow, content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Updating CAPI</a:t>
            </a:r>
          </a:p>
          <a:p>
            <a:pPr lvl="1"/>
            <a:r>
              <a:rPr lang="en-US" dirty="0"/>
              <a:t>Collecting contact information for all HH members</a:t>
            </a:r>
          </a:p>
          <a:p>
            <a:pPr marL="347662" lvl="1" indent="0">
              <a:buNone/>
            </a:pPr>
            <a:endParaRPr lang="en-US" dirty="0"/>
          </a:p>
          <a:p>
            <a:r>
              <a:rPr lang="en-US" dirty="0"/>
              <a:t>Evaluating AF processing</a:t>
            </a:r>
          </a:p>
          <a:p>
            <a:pPr lvl="1"/>
            <a:r>
              <a:rPr lang="en-US" dirty="0"/>
              <a:t>Developing cloud storage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7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Authorization Form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98018" y="1358038"/>
            <a:ext cx="3333750" cy="11565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4218" y="1449085"/>
            <a:ext cx="3257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Present at time</a:t>
            </a:r>
          </a:p>
          <a:p>
            <a:pPr algn="ctr"/>
            <a:r>
              <a:rPr lang="en-US" sz="2800" dirty="0"/>
              <a:t>of interview?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5718" y="2514600"/>
            <a:ext cx="2082" cy="91532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31768" y="1920179"/>
            <a:ext cx="1560527" cy="1614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9" y="3993750"/>
            <a:ext cx="4472584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31293" y="3398947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eSignature app via CAPI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" y="2677180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026" y="199002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8325" y="340293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DocuSign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818" y="3953198"/>
            <a:ext cx="4127500" cy="12267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533" y="4409261"/>
            <a:ext cx="3365500" cy="21200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5706568" y="1386303"/>
            <a:ext cx="2908300" cy="11565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90605" y="1489612"/>
            <a:ext cx="2787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Contact info available?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62650" y="2776210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797246" y="2552178"/>
            <a:ext cx="0" cy="87775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37706" y="2051917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237" y="1987609"/>
            <a:ext cx="1847806" cy="221557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515600" y="135803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Paper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572939" y="1920179"/>
            <a:ext cx="1560527" cy="1614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96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8444-43BB-4F90-AE6A-33F5BE30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4800"/>
            <a:ext cx="9220200" cy="617884"/>
          </a:xfrm>
        </p:spPr>
        <p:txBody>
          <a:bodyPr>
            <a:normAutofit fontScale="90000"/>
          </a:bodyPr>
          <a:lstStyle/>
          <a:p>
            <a:r>
              <a:rPr lang="en-US" dirty="0"/>
              <a:t>AF Signature Mode Linked to Survey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14FE-4847-44DE-AFA2-87ADC51EA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Implemented from January - March 15, 2022: 46,687 forms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	</a:t>
            </a:r>
            <a:r>
              <a:rPr lang="en-US" i="1" dirty="0"/>
              <a:t>AF Completions by Signature Mode and Survey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37E20-E1EF-4CA8-8BC0-E66CA89D00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461743"/>
              </p:ext>
            </p:extLst>
          </p:nvPr>
        </p:nvGraphicFramePr>
        <p:xfrm>
          <a:off x="1143000" y="2911476"/>
          <a:ext cx="9906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332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Higher Proportion of Completed AFs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114404"/>
              </p:ext>
            </p:extLst>
          </p:nvPr>
        </p:nvGraphicFramePr>
        <p:xfrm>
          <a:off x="1371600" y="2893775"/>
          <a:ext cx="9448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447800" y="2370555"/>
            <a:ext cx="6723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AF Completions by Form Type over Time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646238"/>
            <a:ext cx="10972800" cy="1247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8138" algn="l" defTabSz="914400" rtl="0" eaLnBrk="1" latinLnBrk="0" hangingPunct="1">
              <a:spcBef>
                <a:spcPct val="20000"/>
              </a:spcBef>
              <a:buClr>
                <a:srgbClr val="1F497D"/>
              </a:buClr>
              <a:buSzPct val="80000"/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2841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506442-E2E3-4B20-959A-DF5F046B0D7E}"/>
              </a:ext>
            </a:extLst>
          </p:cNvPr>
          <p:cNvSpPr txBox="1">
            <a:spLocks/>
          </p:cNvSpPr>
          <p:nvPr/>
        </p:nvSpPr>
        <p:spPr>
          <a:xfrm>
            <a:off x="609600" y="16764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8138" algn="l" defTabSz="914400" rtl="0" eaLnBrk="1" latinLnBrk="0" hangingPunct="1">
              <a:spcBef>
                <a:spcPct val="20000"/>
              </a:spcBef>
              <a:buClr>
                <a:srgbClr val="1F497D"/>
              </a:buClr>
              <a:buSzPct val="80000"/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2841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Initial delivery estimates show modest increase in AF completions</a:t>
            </a:r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dirty="0"/>
              <a:t>		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07815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BEA508A094D4498EC2912BF82A274" ma:contentTypeVersion="9" ma:contentTypeDescription="Create a new document." ma:contentTypeScope="" ma:versionID="75ada6a117f2cb766faf25a7616ec8cf">
  <xsd:schema xmlns:xsd="http://www.w3.org/2001/XMLSchema" xmlns:xs="http://www.w3.org/2001/XMLSchema" xmlns:p="http://schemas.microsoft.com/office/2006/metadata/properties" xmlns:ns3="0c898a82-91a2-42d8-bd66-eef883b7f1b9" xmlns:ns4="e9b70e4f-e400-471d-b479-69cee0147433" targetNamespace="http://schemas.microsoft.com/office/2006/metadata/properties" ma:root="true" ma:fieldsID="d29d1b5b59ea0c2135073160a77dca1e" ns3:_="" ns4:_="">
    <xsd:import namespace="0c898a82-91a2-42d8-bd66-eef883b7f1b9"/>
    <xsd:import namespace="e9b70e4f-e400-471d-b479-69cee01474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98a82-91a2-42d8-bd66-eef883b7f1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70e4f-e400-471d-b479-69cee01474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b70e4f-e400-471d-b479-69cee0147433">
      <UserInfo>
        <DisplayName>McNellis, Robert (AHRQ/CEPI)</DisplayName>
        <AccountId>292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A20AA62-7C16-4C95-AFD7-F564D861EA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98a82-91a2-42d8-bd66-eef883b7f1b9"/>
    <ds:schemaRef ds:uri="e9b70e4f-e400-471d-b479-69cee01474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D5E93-1318-4E91-9213-8A6D4DA09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42A41A-D2EC-4387-A3D7-1BDDEC0CF04C}">
  <ds:schemaRefs>
    <ds:schemaRef ds:uri="http://purl.org/dc/terms/"/>
    <ds:schemaRef ds:uri="0c898a82-91a2-42d8-bd66-eef883b7f1b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9b70e4f-e400-471d-b479-69cee014743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370</Words>
  <Application>Microsoft Office PowerPoint</Application>
  <PresentationFormat>Widescreen</PresentationFormat>
  <Paragraphs>104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 Electronic Advancements in Complex Multimode Collection: Using Digital Signatures to Access Medical Records on the Medical Expenditure Panel Survey </vt:lpstr>
      <vt:lpstr>Administrative Records Collection</vt:lpstr>
      <vt:lpstr>Advances in Electronic Signatures</vt:lpstr>
      <vt:lpstr>Electronic Consent Case Study: The Medical Expenditure Panel Study</vt:lpstr>
      <vt:lpstr>Authorization Forms: Historical Approach</vt:lpstr>
      <vt:lpstr>Transition to Electronic Authorization Forms</vt:lpstr>
      <vt:lpstr>Authorization Form Flow</vt:lpstr>
      <vt:lpstr>AF Signature Mode Linked to Survey Mode</vt:lpstr>
      <vt:lpstr>Higher Proportion of Completed AFs</vt:lpstr>
      <vt:lpstr>Electronic AFs and Form Rejection Rate</vt:lpstr>
      <vt:lpstr>Continuing Innovation</vt:lpstr>
      <vt:lpstr>Thank You!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AHRQ Slide Template 2019-Widescreen</dc:title>
  <dc:creator>DHHS</dc:creator>
  <cp:lastModifiedBy>Wolford, Monica (AHRQ/CFACT)</cp:lastModifiedBy>
  <cp:revision>114</cp:revision>
  <dcterms:created xsi:type="dcterms:W3CDTF">2013-09-03T18:05:51Z</dcterms:created>
  <dcterms:modified xsi:type="dcterms:W3CDTF">2022-04-15T23:20:16Z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0x010100D4DBEA508A094D4498EC2912BF82A274</vt:lpwstr>
  </property>
</Properties>
</file>