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259" r:id="rId6"/>
    <p:sldId id="261" r:id="rId7"/>
    <p:sldId id="263" r:id="rId8"/>
    <p:sldId id="262" r:id="rId9"/>
    <p:sldId id="264" r:id="rId10"/>
    <p:sldId id="266" r:id="rId11"/>
    <p:sldId id="267" r:id="rId12"/>
    <p:sldId id="268" r:id="rId13"/>
    <p:sldId id="269" r:id="rId14"/>
    <p:sldId id="271" r:id="rId15"/>
    <p:sldId id="308" r:id="rId16"/>
    <p:sldId id="315" r:id="rId17"/>
    <p:sldId id="309" r:id="rId18"/>
    <p:sldId id="310" r:id="rId19"/>
    <p:sldId id="311" r:id="rId20"/>
    <p:sldId id="299" r:id="rId21"/>
    <p:sldId id="316"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5" autoAdjust="0"/>
    <p:restoredTop sz="69607" autoAdjust="0"/>
  </p:normalViewPr>
  <p:slideViewPr>
    <p:cSldViewPr snapToGrid="0">
      <p:cViewPr varScale="1">
        <p:scale>
          <a:sx n="75" d="100"/>
          <a:sy n="75" d="100"/>
        </p:scale>
        <p:origin x="130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b="1" dirty="0"/>
              <a:t>Number of</a:t>
            </a:r>
            <a:r>
              <a:rPr lang="en-US" b="1" baseline="0" dirty="0"/>
              <a:t> companies reporting any data by survey module by mode of completion*</a:t>
            </a:r>
            <a:endParaRPr lang="en-US" b="1" dirty="0"/>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Spreadsheet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Module 1 - Company-level</c:v>
                </c:pt>
                <c:pt idx="1">
                  <c:v>Module 2 - Manufacturing Establishments</c:v>
                </c:pt>
                <c:pt idx="2">
                  <c:v>Module 2 - Non-Manufacturing Establishments</c:v>
                </c:pt>
                <c:pt idx="3">
                  <c:v>Module 3 - Non-Manufacturing Industries</c:v>
                </c:pt>
              </c:strCache>
            </c:strRef>
          </c:cat>
          <c:val>
            <c:numRef>
              <c:f>Sheet1!$B$2:$B$5</c:f>
              <c:numCache>
                <c:formatCode>General</c:formatCode>
                <c:ptCount val="4"/>
                <c:pt idx="0">
                  <c:v>15</c:v>
                </c:pt>
                <c:pt idx="1">
                  <c:v>11</c:v>
                </c:pt>
                <c:pt idx="2">
                  <c:v>41</c:v>
                </c:pt>
                <c:pt idx="3">
                  <c:v>36</c:v>
                </c:pt>
              </c:numCache>
            </c:numRef>
          </c:val>
          <c:extLst>
            <c:ext xmlns:c16="http://schemas.microsoft.com/office/drawing/2014/chart" uri="{C3380CC4-5D6E-409C-BE32-E72D297353CC}">
              <c16:uniqueId val="{00000000-EBD5-4430-BB72-134AA1EC69EB}"/>
            </c:ext>
          </c:extLst>
        </c:ser>
        <c:ser>
          <c:idx val="1"/>
          <c:order val="1"/>
          <c:tx>
            <c:strRef>
              <c:f>Sheet1!$C$1</c:f>
              <c:strCache>
                <c:ptCount val="1"/>
                <c:pt idx="0">
                  <c:v>Page-by-page</c:v>
                </c:pt>
              </c:strCache>
            </c:strRef>
          </c:tx>
          <c:spPr>
            <a:solidFill>
              <a:schemeClr val="accent2"/>
            </a:solidFill>
            <a:ln>
              <a:noFill/>
            </a:ln>
            <a:effectLst/>
          </c:spPr>
          <c:invertIfNegative val="0"/>
          <c:dLbls>
            <c:dLbl>
              <c:idx val="1"/>
              <c:layout>
                <c:manualLayout>
                  <c:x val="-8.9868242880141127E-17"/>
                  <c:y val="-1.447095123385036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BD5-4430-BB72-134AA1EC69E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Module 1 - Company-level</c:v>
                </c:pt>
                <c:pt idx="1">
                  <c:v>Module 2 - Manufacturing Establishments</c:v>
                </c:pt>
                <c:pt idx="2">
                  <c:v>Module 2 - Non-Manufacturing Establishments</c:v>
                </c:pt>
                <c:pt idx="3">
                  <c:v>Module 3 - Non-Manufacturing Industries</c:v>
                </c:pt>
              </c:strCache>
            </c:strRef>
          </c:cat>
          <c:val>
            <c:numRef>
              <c:f>Sheet1!$C$2:$C$5</c:f>
              <c:numCache>
                <c:formatCode>General</c:formatCode>
                <c:ptCount val="4"/>
                <c:pt idx="0">
                  <c:v>39</c:v>
                </c:pt>
                <c:pt idx="1">
                  <c:v>3</c:v>
                </c:pt>
                <c:pt idx="2">
                  <c:v>10</c:v>
                </c:pt>
                <c:pt idx="3">
                  <c:v>7</c:v>
                </c:pt>
              </c:numCache>
            </c:numRef>
          </c:val>
          <c:extLst>
            <c:ext xmlns:c16="http://schemas.microsoft.com/office/drawing/2014/chart" uri="{C3380CC4-5D6E-409C-BE32-E72D297353CC}">
              <c16:uniqueId val="{00000002-EBD5-4430-BB72-134AA1EC69EB}"/>
            </c:ext>
          </c:extLst>
        </c:ser>
        <c:ser>
          <c:idx val="2"/>
          <c:order val="2"/>
          <c:tx>
            <c:strRef>
              <c:f>Sheet1!$D$1</c:f>
              <c:strCache>
                <c:ptCount val="1"/>
                <c:pt idx="0">
                  <c:v>Combination</c:v>
                </c:pt>
              </c:strCache>
            </c:strRef>
          </c:tx>
          <c:spPr>
            <a:solidFill>
              <a:schemeClr val="accent3"/>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3-EBD5-4430-BB72-134AA1EC69EB}"/>
                </c:ext>
              </c:extLst>
            </c:dLbl>
            <c:dLbl>
              <c:idx val="1"/>
              <c:delete val="1"/>
              <c:extLst>
                <c:ext xmlns:c15="http://schemas.microsoft.com/office/drawing/2012/chart" uri="{CE6537A1-D6FC-4f65-9D91-7224C49458BB}"/>
                <c:ext xmlns:c16="http://schemas.microsoft.com/office/drawing/2014/chart" uri="{C3380CC4-5D6E-409C-BE32-E72D297353CC}">
                  <c16:uniqueId val="{00000004-EBD5-4430-BB72-134AA1EC69EB}"/>
                </c:ext>
              </c:extLst>
            </c:dLbl>
            <c:dLbl>
              <c:idx val="2"/>
              <c:layout>
                <c:manualLayout>
                  <c:x val="2.4509803921568627E-3"/>
                  <c:y val="-1.459321247855257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BD5-4430-BB72-134AA1EC69EB}"/>
                </c:ext>
              </c:extLst>
            </c:dLbl>
            <c:dLbl>
              <c:idx val="3"/>
              <c:delete val="1"/>
              <c:extLst>
                <c:ext xmlns:c15="http://schemas.microsoft.com/office/drawing/2012/chart" uri="{CE6537A1-D6FC-4f65-9D91-7224C49458BB}"/>
                <c:ext xmlns:c16="http://schemas.microsoft.com/office/drawing/2014/chart" uri="{C3380CC4-5D6E-409C-BE32-E72D297353CC}">
                  <c16:uniqueId val="{00000006-EBD5-4430-BB72-134AA1EC69E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Module 1 - Company-level</c:v>
                </c:pt>
                <c:pt idx="1">
                  <c:v>Module 2 - Manufacturing Establishments</c:v>
                </c:pt>
                <c:pt idx="2">
                  <c:v>Module 2 - Non-Manufacturing Establishments</c:v>
                </c:pt>
                <c:pt idx="3">
                  <c:v>Module 3 - Non-Manufacturing Industries</c:v>
                </c:pt>
              </c:strCache>
            </c:strRef>
          </c:cat>
          <c:val>
            <c:numRef>
              <c:f>Sheet1!$D$2:$D$5</c:f>
              <c:numCache>
                <c:formatCode>General</c:formatCode>
                <c:ptCount val="4"/>
                <c:pt idx="0">
                  <c:v>0</c:v>
                </c:pt>
                <c:pt idx="1">
                  <c:v>0</c:v>
                </c:pt>
                <c:pt idx="2">
                  <c:v>1</c:v>
                </c:pt>
                <c:pt idx="3">
                  <c:v>0</c:v>
                </c:pt>
              </c:numCache>
            </c:numRef>
          </c:val>
          <c:extLst>
            <c:ext xmlns:c16="http://schemas.microsoft.com/office/drawing/2014/chart" uri="{C3380CC4-5D6E-409C-BE32-E72D297353CC}">
              <c16:uniqueId val="{00000007-EBD5-4430-BB72-134AA1EC69EB}"/>
            </c:ext>
          </c:extLst>
        </c:ser>
        <c:dLbls>
          <c:showLegendKey val="0"/>
          <c:showVal val="0"/>
          <c:showCatName val="0"/>
          <c:showSerName val="0"/>
          <c:showPercent val="0"/>
          <c:showBubbleSize val="0"/>
        </c:dLbls>
        <c:gapWidth val="150"/>
        <c:overlap val="100"/>
        <c:axId val="1545363136"/>
        <c:axId val="1545339008"/>
      </c:barChart>
      <c:catAx>
        <c:axId val="15453631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545339008"/>
        <c:crosses val="autoZero"/>
        <c:auto val="1"/>
        <c:lblAlgn val="ctr"/>
        <c:lblOffset val="100"/>
        <c:noMultiLvlLbl val="0"/>
      </c:catAx>
      <c:valAx>
        <c:axId val="1545339008"/>
        <c:scaling>
          <c:orientation val="minMax"/>
          <c:max val="55"/>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45363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729F33-977B-478E-8402-76EBAEA6C4B3}"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205E2367-AD69-4586-BFD6-9B20B866EC42}">
      <dgm:prSet phldrT="[Text]"/>
      <dgm:spPr>
        <a:solidFill>
          <a:schemeClr val="accent4"/>
        </a:solidFill>
        <a:ln>
          <a:solidFill>
            <a:srgbClr val="FFC000"/>
          </a:solidFill>
        </a:ln>
      </dgm:spPr>
      <dgm:t>
        <a:bodyPr/>
        <a:lstStyle/>
        <a:p>
          <a:r>
            <a:rPr lang="en-US" b="1" dirty="0">
              <a:effectLst>
                <a:outerShdw blurRad="38100" dist="38100" dir="2700000" algn="tl">
                  <a:srgbClr val="000000">
                    <a:alpha val="43137"/>
                  </a:srgbClr>
                </a:outerShdw>
              </a:effectLst>
            </a:rPr>
            <a:t>Phase I:  Intensive Pretesting</a:t>
          </a:r>
        </a:p>
      </dgm:t>
    </dgm:pt>
    <dgm:pt modelId="{0A197451-DF84-40B0-A2AF-C020710C4045}" type="parTrans" cxnId="{B8A23BCE-20FD-4E07-A0E3-213A4CA404B0}">
      <dgm:prSet/>
      <dgm:spPr/>
      <dgm:t>
        <a:bodyPr/>
        <a:lstStyle/>
        <a:p>
          <a:endParaRPr lang="en-US"/>
        </a:p>
      </dgm:t>
    </dgm:pt>
    <dgm:pt modelId="{DE7458C6-04D8-40EC-8A64-6F7D57CD77C7}" type="sibTrans" cxnId="{B8A23BCE-20FD-4E07-A0E3-213A4CA404B0}">
      <dgm:prSet/>
      <dgm:spPr/>
      <dgm:t>
        <a:bodyPr/>
        <a:lstStyle/>
        <a:p>
          <a:endParaRPr lang="en-US"/>
        </a:p>
      </dgm:t>
    </dgm:pt>
    <dgm:pt modelId="{A821D27F-C888-4E33-83FB-ED2211128B79}">
      <dgm:prSet phldrT="[Text]"/>
      <dgm:spPr>
        <a:solidFill>
          <a:schemeClr val="accent4">
            <a:lumMod val="20000"/>
            <a:lumOff val="80000"/>
            <a:alpha val="90000"/>
          </a:schemeClr>
        </a:solidFill>
        <a:ln>
          <a:solidFill>
            <a:srgbClr val="FFC000"/>
          </a:solidFill>
        </a:ln>
      </dgm:spPr>
      <dgm:t>
        <a:bodyPr/>
        <a:lstStyle/>
        <a:p>
          <a:r>
            <a:rPr lang="en-US" dirty="0"/>
            <a:t>N = 78 companies</a:t>
          </a:r>
        </a:p>
      </dgm:t>
    </dgm:pt>
    <dgm:pt modelId="{649164E1-2ED1-4008-B81D-30EA2BA1BC19}" type="parTrans" cxnId="{30CB67DF-5236-4A95-A0CC-51317FF0F72A}">
      <dgm:prSet/>
      <dgm:spPr/>
      <dgm:t>
        <a:bodyPr/>
        <a:lstStyle/>
        <a:p>
          <a:endParaRPr lang="en-US"/>
        </a:p>
      </dgm:t>
    </dgm:pt>
    <dgm:pt modelId="{CD633EDB-7442-4611-AA53-3B73C95AB9B4}" type="sibTrans" cxnId="{30CB67DF-5236-4A95-A0CC-51317FF0F72A}">
      <dgm:prSet/>
      <dgm:spPr/>
      <dgm:t>
        <a:bodyPr/>
        <a:lstStyle/>
        <a:p>
          <a:endParaRPr lang="en-US"/>
        </a:p>
      </dgm:t>
    </dgm:pt>
    <dgm:pt modelId="{5168834F-4CBF-4443-9E98-443BABC3DCFD}">
      <dgm:prSet phldrT="[Text]"/>
      <dgm:spPr>
        <a:solidFill>
          <a:schemeClr val="accent4">
            <a:lumMod val="20000"/>
            <a:lumOff val="80000"/>
            <a:alpha val="90000"/>
          </a:schemeClr>
        </a:solidFill>
        <a:ln>
          <a:solidFill>
            <a:srgbClr val="FFC000"/>
          </a:solidFill>
        </a:ln>
      </dgm:spPr>
      <dgm:t>
        <a:bodyPr/>
        <a:lstStyle/>
        <a:p>
          <a:r>
            <a:rPr lang="en-US" dirty="0"/>
            <a:t>Personal recruitment, online pilot survey instrument, Response Analysis Survey, record check study and debriefing interviews.</a:t>
          </a:r>
        </a:p>
      </dgm:t>
    </dgm:pt>
    <dgm:pt modelId="{C6AA9A5E-FE24-4135-A867-5C0D3B82A726}" type="parTrans" cxnId="{187D884C-CF5F-42B7-907D-9877246AFDB9}">
      <dgm:prSet/>
      <dgm:spPr/>
      <dgm:t>
        <a:bodyPr/>
        <a:lstStyle/>
        <a:p>
          <a:endParaRPr lang="en-US"/>
        </a:p>
      </dgm:t>
    </dgm:pt>
    <dgm:pt modelId="{CB9A4D96-D71F-4B0D-A445-9364CA4AAAAF}" type="sibTrans" cxnId="{187D884C-CF5F-42B7-907D-9877246AFDB9}">
      <dgm:prSet/>
      <dgm:spPr/>
      <dgm:t>
        <a:bodyPr/>
        <a:lstStyle/>
        <a:p>
          <a:endParaRPr lang="en-US"/>
        </a:p>
      </dgm:t>
    </dgm:pt>
    <dgm:pt modelId="{64444941-3558-4202-A0B5-D8F79A68BD24}">
      <dgm:prSet phldrT="[Text]"/>
      <dgm:spPr>
        <a:solidFill>
          <a:schemeClr val="accent4">
            <a:lumMod val="20000"/>
            <a:lumOff val="80000"/>
            <a:alpha val="90000"/>
          </a:schemeClr>
        </a:solidFill>
        <a:ln>
          <a:solidFill>
            <a:srgbClr val="FFC000"/>
          </a:solidFill>
        </a:ln>
      </dgm:spPr>
      <dgm:t>
        <a:bodyPr/>
        <a:lstStyle/>
        <a:p>
          <a:r>
            <a:rPr lang="en-US" dirty="0"/>
            <a:t>October 2021 – June 2022</a:t>
          </a:r>
        </a:p>
      </dgm:t>
    </dgm:pt>
    <dgm:pt modelId="{986EB0A0-C9AD-4D60-AF8E-408E247ECCA2}" type="parTrans" cxnId="{8BC0220F-6537-44B2-B3CB-33284288A64D}">
      <dgm:prSet/>
      <dgm:spPr/>
      <dgm:t>
        <a:bodyPr/>
        <a:lstStyle/>
        <a:p>
          <a:endParaRPr lang="en-US"/>
        </a:p>
      </dgm:t>
    </dgm:pt>
    <dgm:pt modelId="{C1C808D3-6485-4E90-88FB-646350BE1C4B}" type="sibTrans" cxnId="{8BC0220F-6537-44B2-B3CB-33284288A64D}">
      <dgm:prSet/>
      <dgm:spPr/>
      <dgm:t>
        <a:bodyPr/>
        <a:lstStyle/>
        <a:p>
          <a:endParaRPr lang="en-US"/>
        </a:p>
      </dgm:t>
    </dgm:pt>
    <dgm:pt modelId="{7E435043-9656-4CB9-A1C6-2F789E0F6A56}" type="pres">
      <dgm:prSet presAssocID="{F4729F33-977B-478E-8402-76EBAEA6C4B3}" presName="Name0" presStyleCnt="0">
        <dgm:presLayoutVars>
          <dgm:dir/>
          <dgm:animLvl val="lvl"/>
          <dgm:resizeHandles val="exact"/>
        </dgm:presLayoutVars>
      </dgm:prSet>
      <dgm:spPr/>
    </dgm:pt>
    <dgm:pt modelId="{F832EBCB-04FD-4A04-9E1F-862B9D0F88D9}" type="pres">
      <dgm:prSet presAssocID="{205E2367-AD69-4586-BFD6-9B20B866EC42}" presName="composite" presStyleCnt="0"/>
      <dgm:spPr/>
    </dgm:pt>
    <dgm:pt modelId="{245F0D0D-0FFB-427C-B257-E9A482A5E548}" type="pres">
      <dgm:prSet presAssocID="{205E2367-AD69-4586-BFD6-9B20B866EC42}" presName="parTx" presStyleLbl="alignNode1" presStyleIdx="0" presStyleCnt="1">
        <dgm:presLayoutVars>
          <dgm:chMax val="0"/>
          <dgm:chPref val="0"/>
          <dgm:bulletEnabled val="1"/>
        </dgm:presLayoutVars>
      </dgm:prSet>
      <dgm:spPr/>
    </dgm:pt>
    <dgm:pt modelId="{50870F05-568D-4A5A-B18A-B1AB30E835FD}" type="pres">
      <dgm:prSet presAssocID="{205E2367-AD69-4586-BFD6-9B20B866EC42}" presName="desTx" presStyleLbl="alignAccFollowNode1" presStyleIdx="0" presStyleCnt="1">
        <dgm:presLayoutVars>
          <dgm:bulletEnabled val="1"/>
        </dgm:presLayoutVars>
      </dgm:prSet>
      <dgm:spPr/>
    </dgm:pt>
  </dgm:ptLst>
  <dgm:cxnLst>
    <dgm:cxn modelId="{8BC0220F-6537-44B2-B3CB-33284288A64D}" srcId="{205E2367-AD69-4586-BFD6-9B20B866EC42}" destId="{64444941-3558-4202-A0B5-D8F79A68BD24}" srcOrd="2" destOrd="0" parTransId="{986EB0A0-C9AD-4D60-AF8E-408E247ECCA2}" sibTransId="{C1C808D3-6485-4E90-88FB-646350BE1C4B}"/>
    <dgm:cxn modelId="{E8F3F94B-1F0C-436B-A86A-E5F38E3D503C}" type="presOf" srcId="{A821D27F-C888-4E33-83FB-ED2211128B79}" destId="{50870F05-568D-4A5A-B18A-B1AB30E835FD}" srcOrd="0" destOrd="0" presId="urn:microsoft.com/office/officeart/2005/8/layout/hList1"/>
    <dgm:cxn modelId="{187D884C-CF5F-42B7-907D-9877246AFDB9}" srcId="{205E2367-AD69-4586-BFD6-9B20B866EC42}" destId="{5168834F-4CBF-4443-9E98-443BABC3DCFD}" srcOrd="1" destOrd="0" parTransId="{C6AA9A5E-FE24-4135-A867-5C0D3B82A726}" sibTransId="{CB9A4D96-D71F-4B0D-A445-9364CA4AAAAF}"/>
    <dgm:cxn modelId="{4B28A34C-DD41-45FA-BA76-474E2FA7514F}" type="presOf" srcId="{205E2367-AD69-4586-BFD6-9B20B866EC42}" destId="{245F0D0D-0FFB-427C-B257-E9A482A5E548}" srcOrd="0" destOrd="0" presId="urn:microsoft.com/office/officeart/2005/8/layout/hList1"/>
    <dgm:cxn modelId="{9D253D4D-64FD-4078-BDD3-15FFFFB2B60F}" type="presOf" srcId="{F4729F33-977B-478E-8402-76EBAEA6C4B3}" destId="{7E435043-9656-4CB9-A1C6-2F789E0F6A56}" srcOrd="0" destOrd="0" presId="urn:microsoft.com/office/officeart/2005/8/layout/hList1"/>
    <dgm:cxn modelId="{0509667F-67EF-4C86-8195-05A9E285D899}" type="presOf" srcId="{64444941-3558-4202-A0B5-D8F79A68BD24}" destId="{50870F05-568D-4A5A-B18A-B1AB30E835FD}" srcOrd="0" destOrd="2" presId="urn:microsoft.com/office/officeart/2005/8/layout/hList1"/>
    <dgm:cxn modelId="{BA64FAC9-A7D7-4CC9-A4F3-FBE27D4F14D5}" type="presOf" srcId="{5168834F-4CBF-4443-9E98-443BABC3DCFD}" destId="{50870F05-568D-4A5A-B18A-B1AB30E835FD}" srcOrd="0" destOrd="1" presId="urn:microsoft.com/office/officeart/2005/8/layout/hList1"/>
    <dgm:cxn modelId="{B8A23BCE-20FD-4E07-A0E3-213A4CA404B0}" srcId="{F4729F33-977B-478E-8402-76EBAEA6C4B3}" destId="{205E2367-AD69-4586-BFD6-9B20B866EC42}" srcOrd="0" destOrd="0" parTransId="{0A197451-DF84-40B0-A2AF-C020710C4045}" sibTransId="{DE7458C6-04D8-40EC-8A64-6F7D57CD77C7}"/>
    <dgm:cxn modelId="{30CB67DF-5236-4A95-A0CC-51317FF0F72A}" srcId="{205E2367-AD69-4586-BFD6-9B20B866EC42}" destId="{A821D27F-C888-4E33-83FB-ED2211128B79}" srcOrd="0" destOrd="0" parTransId="{649164E1-2ED1-4008-B81D-30EA2BA1BC19}" sibTransId="{CD633EDB-7442-4611-AA53-3B73C95AB9B4}"/>
    <dgm:cxn modelId="{91F12D8D-5FDC-4112-A106-C6E35A458AA7}" type="presParOf" srcId="{7E435043-9656-4CB9-A1C6-2F789E0F6A56}" destId="{F832EBCB-04FD-4A04-9E1F-862B9D0F88D9}" srcOrd="0" destOrd="0" presId="urn:microsoft.com/office/officeart/2005/8/layout/hList1"/>
    <dgm:cxn modelId="{7A448E7B-BB50-4A21-A151-B0079351135D}" type="presParOf" srcId="{F832EBCB-04FD-4A04-9E1F-862B9D0F88D9}" destId="{245F0D0D-0FFB-427C-B257-E9A482A5E548}" srcOrd="0" destOrd="0" presId="urn:microsoft.com/office/officeart/2005/8/layout/hList1"/>
    <dgm:cxn modelId="{24B9E7E7-25F8-43CC-9300-A59915BABB16}" type="presParOf" srcId="{F832EBCB-04FD-4A04-9E1F-862B9D0F88D9}" destId="{50870F05-568D-4A5A-B18A-B1AB30E835F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6EA9CE-60EF-461D-B5A4-49F2766CA7A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0BC0373-7EE9-49F7-83FB-0A888FD402C9}">
      <dgm:prSet phldrT="[Text]"/>
      <dgm:spPr/>
      <dgm:t>
        <a:bodyPr/>
        <a:lstStyle/>
        <a:p>
          <a:r>
            <a:rPr lang="en-US" dirty="0"/>
            <a:t>Pilot Phase II</a:t>
          </a:r>
        </a:p>
      </dgm:t>
    </dgm:pt>
    <dgm:pt modelId="{8197CFB3-1CC7-424C-B25C-FBB3CF64DE6B}" type="parTrans" cxnId="{B03263BC-2D07-48B8-8184-0507CB782C87}">
      <dgm:prSet/>
      <dgm:spPr/>
      <dgm:t>
        <a:bodyPr/>
        <a:lstStyle/>
        <a:p>
          <a:endParaRPr lang="en-US"/>
        </a:p>
      </dgm:t>
    </dgm:pt>
    <dgm:pt modelId="{D087EF00-360E-48EF-9A74-1BF85AE756ED}" type="sibTrans" cxnId="{B03263BC-2D07-48B8-8184-0507CB782C87}">
      <dgm:prSet/>
      <dgm:spPr/>
      <dgm:t>
        <a:bodyPr/>
        <a:lstStyle/>
        <a:p>
          <a:endParaRPr lang="en-US"/>
        </a:p>
      </dgm:t>
    </dgm:pt>
    <dgm:pt modelId="{2BADDC96-BFBD-4FAD-BDF1-3279B7C03324}">
      <dgm:prSet phldrT="[Text]"/>
      <dgm:spPr/>
      <dgm:t>
        <a:bodyPr/>
        <a:lstStyle/>
        <a:p>
          <a:r>
            <a:rPr lang="en-US" dirty="0"/>
            <a:t>N = 835 companies</a:t>
          </a:r>
        </a:p>
      </dgm:t>
    </dgm:pt>
    <dgm:pt modelId="{44FCD41B-1E6F-46E5-AB1B-1E50003C89A4}" type="parTrans" cxnId="{FEC2D9D7-DF90-4B8E-BA7E-FC273F31226B}">
      <dgm:prSet/>
      <dgm:spPr/>
      <dgm:t>
        <a:bodyPr/>
        <a:lstStyle/>
        <a:p>
          <a:endParaRPr lang="en-US"/>
        </a:p>
      </dgm:t>
    </dgm:pt>
    <dgm:pt modelId="{FCAAEC96-D0B5-4BC8-A762-59CC33D47980}" type="sibTrans" cxnId="{FEC2D9D7-DF90-4B8E-BA7E-FC273F31226B}">
      <dgm:prSet/>
      <dgm:spPr/>
      <dgm:t>
        <a:bodyPr/>
        <a:lstStyle/>
        <a:p>
          <a:endParaRPr lang="en-US"/>
        </a:p>
      </dgm:t>
    </dgm:pt>
    <dgm:pt modelId="{AE76E7AA-C3B2-44E1-BA44-1833CBC5DD0E}">
      <dgm:prSet phldrT="[Text]"/>
      <dgm:spPr/>
      <dgm:t>
        <a:bodyPr/>
        <a:lstStyle/>
        <a:p>
          <a:r>
            <a:rPr lang="en-US" dirty="0"/>
            <a:t>Debriefing interviews, RAS, questions from the field</a:t>
          </a:r>
        </a:p>
      </dgm:t>
    </dgm:pt>
    <dgm:pt modelId="{BCFD0BF2-55BF-420D-9EEF-DD4921B5D095}" type="parTrans" cxnId="{70BF0A2E-5DD0-4737-9608-5F793D6F038F}">
      <dgm:prSet/>
      <dgm:spPr/>
      <dgm:t>
        <a:bodyPr/>
        <a:lstStyle/>
        <a:p>
          <a:endParaRPr lang="en-US"/>
        </a:p>
      </dgm:t>
    </dgm:pt>
    <dgm:pt modelId="{F66004EA-BD54-4158-B300-54B422222113}" type="sibTrans" cxnId="{70BF0A2E-5DD0-4737-9608-5F793D6F038F}">
      <dgm:prSet/>
      <dgm:spPr/>
      <dgm:t>
        <a:bodyPr/>
        <a:lstStyle/>
        <a:p>
          <a:endParaRPr lang="en-US"/>
        </a:p>
      </dgm:t>
    </dgm:pt>
    <dgm:pt modelId="{7CAFA48C-3EE6-49E2-8C79-CC4AC42E03FB}">
      <dgm:prSet phldrT="[Text]"/>
      <dgm:spPr/>
      <dgm:t>
        <a:bodyPr/>
        <a:lstStyle/>
        <a:p>
          <a:r>
            <a:rPr lang="en-US" dirty="0"/>
            <a:t>Usability Testing</a:t>
          </a:r>
        </a:p>
      </dgm:t>
    </dgm:pt>
    <dgm:pt modelId="{764BD15B-5ED6-4449-B575-6E89B7B5225D}" type="parTrans" cxnId="{1972BDAA-2B61-413E-9E0F-ABE0B8CC8AC0}">
      <dgm:prSet/>
      <dgm:spPr/>
      <dgm:t>
        <a:bodyPr/>
        <a:lstStyle/>
        <a:p>
          <a:endParaRPr lang="en-US"/>
        </a:p>
      </dgm:t>
    </dgm:pt>
    <dgm:pt modelId="{DF9DA2CA-FA2D-4787-858D-CEC072D52AC6}" type="sibTrans" cxnId="{1972BDAA-2B61-413E-9E0F-ABE0B8CC8AC0}">
      <dgm:prSet/>
      <dgm:spPr/>
      <dgm:t>
        <a:bodyPr/>
        <a:lstStyle/>
        <a:p>
          <a:endParaRPr lang="en-US"/>
        </a:p>
      </dgm:t>
    </dgm:pt>
    <dgm:pt modelId="{05C06168-9198-47FC-B1E7-17B266749294}">
      <dgm:prSet phldrT="[Text]"/>
      <dgm:spPr/>
      <dgm:t>
        <a:bodyPr/>
        <a:lstStyle/>
        <a:p>
          <a:r>
            <a:rPr lang="en-US" dirty="0"/>
            <a:t>N = 30 x 3 rounds</a:t>
          </a:r>
        </a:p>
      </dgm:t>
    </dgm:pt>
    <dgm:pt modelId="{89772374-E610-48AC-985B-C282CEEB423C}" type="parTrans" cxnId="{1504E7DC-2B56-47C0-ACD7-2F59C283151D}">
      <dgm:prSet/>
      <dgm:spPr/>
      <dgm:t>
        <a:bodyPr/>
        <a:lstStyle/>
        <a:p>
          <a:endParaRPr lang="en-US"/>
        </a:p>
      </dgm:t>
    </dgm:pt>
    <dgm:pt modelId="{C1414A88-D91E-40D2-9B89-EEF9FD8F2B6A}" type="sibTrans" cxnId="{1504E7DC-2B56-47C0-ACD7-2F59C283151D}">
      <dgm:prSet/>
      <dgm:spPr/>
      <dgm:t>
        <a:bodyPr/>
        <a:lstStyle/>
        <a:p>
          <a:endParaRPr lang="en-US"/>
        </a:p>
      </dgm:t>
    </dgm:pt>
    <dgm:pt modelId="{9B6E2F2A-5C40-4558-86A2-2C04579B5246}">
      <dgm:prSet phldrT="[Text]"/>
      <dgm:spPr/>
      <dgm:t>
        <a:bodyPr/>
        <a:lstStyle/>
        <a:p>
          <a:r>
            <a:rPr lang="en-US" dirty="0"/>
            <a:t>Iterative testing – start with Excel, then move to online prototype, and end with end-to-end usability testing</a:t>
          </a:r>
        </a:p>
      </dgm:t>
    </dgm:pt>
    <dgm:pt modelId="{1F1AE76D-BB3F-49C3-B064-B7069E28FFF6}" type="parTrans" cxnId="{C393B6F3-64C4-4F91-9F44-56744E475A7E}">
      <dgm:prSet/>
      <dgm:spPr/>
      <dgm:t>
        <a:bodyPr/>
        <a:lstStyle/>
        <a:p>
          <a:endParaRPr lang="en-US"/>
        </a:p>
      </dgm:t>
    </dgm:pt>
    <dgm:pt modelId="{8284C0DE-0A46-4302-8CFF-F60379A98614}" type="sibTrans" cxnId="{C393B6F3-64C4-4F91-9F44-56744E475A7E}">
      <dgm:prSet/>
      <dgm:spPr/>
      <dgm:t>
        <a:bodyPr/>
        <a:lstStyle/>
        <a:p>
          <a:endParaRPr lang="en-US"/>
        </a:p>
      </dgm:t>
    </dgm:pt>
    <dgm:pt modelId="{FCDA6AC5-4152-4773-8D28-F1C057D1CBA3}">
      <dgm:prSet phldrT="[Text]"/>
      <dgm:spPr/>
      <dgm:t>
        <a:bodyPr/>
        <a:lstStyle/>
        <a:p>
          <a:r>
            <a:rPr lang="en-US" dirty="0"/>
            <a:t>Dress Rehearsal</a:t>
          </a:r>
        </a:p>
      </dgm:t>
    </dgm:pt>
    <dgm:pt modelId="{AD455C2C-DB5A-44DA-AAAE-75FF8F290320}" type="parTrans" cxnId="{B5637AB9-CA90-4FD6-8276-57689B689CCC}">
      <dgm:prSet/>
      <dgm:spPr/>
      <dgm:t>
        <a:bodyPr/>
        <a:lstStyle/>
        <a:p>
          <a:endParaRPr lang="en-US"/>
        </a:p>
      </dgm:t>
    </dgm:pt>
    <dgm:pt modelId="{82BEC158-C728-4681-9FB2-059784F81D12}" type="sibTrans" cxnId="{B5637AB9-CA90-4FD6-8276-57689B689CCC}">
      <dgm:prSet/>
      <dgm:spPr/>
      <dgm:t>
        <a:bodyPr/>
        <a:lstStyle/>
        <a:p>
          <a:endParaRPr lang="en-US"/>
        </a:p>
      </dgm:t>
    </dgm:pt>
    <dgm:pt modelId="{F6BB9966-287A-47C5-BB3B-14EF741878DE}">
      <dgm:prSet phldrT="[Text]"/>
      <dgm:spPr/>
      <dgm:t>
        <a:bodyPr/>
        <a:lstStyle/>
        <a:p>
          <a:r>
            <a:rPr lang="en-US" dirty="0"/>
            <a:t>N </a:t>
          </a:r>
          <a:r>
            <a:rPr lang="en-US" dirty="0">
              <a:latin typeface="Calibri" panose="020F0502020204030204" pitchFamily="34" charset="0"/>
              <a:cs typeface="Calibri" panose="020F0502020204030204" pitchFamily="34" charset="0"/>
            </a:rPr>
            <a:t>≈</a:t>
          </a:r>
          <a:r>
            <a:rPr lang="en-US" dirty="0"/>
            <a:t> 8,000</a:t>
          </a:r>
        </a:p>
      </dgm:t>
    </dgm:pt>
    <dgm:pt modelId="{B826E694-8123-4F72-B8BC-254CE9CEA790}" type="parTrans" cxnId="{EDF8C5F4-AF03-4339-AED8-07A6E694CF3F}">
      <dgm:prSet/>
      <dgm:spPr/>
      <dgm:t>
        <a:bodyPr/>
        <a:lstStyle/>
        <a:p>
          <a:endParaRPr lang="en-US"/>
        </a:p>
      </dgm:t>
    </dgm:pt>
    <dgm:pt modelId="{73584E65-5E33-467A-A5B0-FF4E03D9ACEB}" type="sibTrans" cxnId="{EDF8C5F4-AF03-4339-AED8-07A6E694CF3F}">
      <dgm:prSet/>
      <dgm:spPr/>
      <dgm:t>
        <a:bodyPr/>
        <a:lstStyle/>
        <a:p>
          <a:endParaRPr lang="en-US"/>
        </a:p>
      </dgm:t>
    </dgm:pt>
    <dgm:pt modelId="{BBF9C8DE-F6DF-4777-80BA-18BE056936BF}">
      <dgm:prSet phldrT="[Text]"/>
      <dgm:spPr/>
      <dgm:t>
        <a:bodyPr/>
        <a:lstStyle/>
        <a:p>
          <a:r>
            <a:rPr lang="en-US" dirty="0"/>
            <a:t>Opportunity for large-scale response from the field</a:t>
          </a:r>
        </a:p>
      </dgm:t>
    </dgm:pt>
    <dgm:pt modelId="{1F3349D9-0A56-45F2-8D28-17E33663976B}" type="parTrans" cxnId="{B4CFC2DB-A01F-455D-82DA-179F76B3FF18}">
      <dgm:prSet/>
      <dgm:spPr/>
      <dgm:t>
        <a:bodyPr/>
        <a:lstStyle/>
        <a:p>
          <a:endParaRPr lang="en-US"/>
        </a:p>
      </dgm:t>
    </dgm:pt>
    <dgm:pt modelId="{F003A7D5-2887-426D-B079-D5C5D1BF8217}" type="sibTrans" cxnId="{B4CFC2DB-A01F-455D-82DA-179F76B3FF18}">
      <dgm:prSet/>
      <dgm:spPr/>
      <dgm:t>
        <a:bodyPr/>
        <a:lstStyle/>
        <a:p>
          <a:endParaRPr lang="en-US"/>
        </a:p>
      </dgm:t>
    </dgm:pt>
    <dgm:pt modelId="{2A9AB924-B04B-4E25-84D4-ACA803984328}">
      <dgm:prSet phldrT="[Text]"/>
      <dgm:spPr/>
      <dgm:t>
        <a:bodyPr/>
        <a:lstStyle/>
        <a:p>
          <a:r>
            <a:rPr lang="en-US" dirty="0"/>
            <a:t>Research due date: 04/14/2023</a:t>
          </a:r>
        </a:p>
      </dgm:t>
    </dgm:pt>
    <dgm:pt modelId="{89803FF7-499F-4D0A-9013-2C8C02C8BD3F}" type="parTrans" cxnId="{5053426C-334F-42E1-B9D6-560FBDA7C360}">
      <dgm:prSet/>
      <dgm:spPr/>
      <dgm:t>
        <a:bodyPr/>
        <a:lstStyle/>
        <a:p>
          <a:endParaRPr lang="en-US"/>
        </a:p>
      </dgm:t>
    </dgm:pt>
    <dgm:pt modelId="{086070CA-128F-4FC4-9BA2-F0A33470C3F8}" type="sibTrans" cxnId="{5053426C-334F-42E1-B9D6-560FBDA7C360}">
      <dgm:prSet/>
      <dgm:spPr/>
      <dgm:t>
        <a:bodyPr/>
        <a:lstStyle/>
        <a:p>
          <a:endParaRPr lang="en-US"/>
        </a:p>
      </dgm:t>
    </dgm:pt>
    <dgm:pt modelId="{2DCFAD4A-F6B9-4834-BD0D-F94E65775973}">
      <dgm:prSet phldrT="[Text]"/>
      <dgm:spPr/>
      <dgm:t>
        <a:bodyPr/>
        <a:lstStyle/>
        <a:p>
          <a:r>
            <a:rPr lang="en-US" dirty="0"/>
            <a:t>Begins spring 2023</a:t>
          </a:r>
        </a:p>
      </dgm:t>
    </dgm:pt>
    <dgm:pt modelId="{3CA5460D-EFFC-437A-BE9A-087E1CFA0039}" type="parTrans" cxnId="{B678E39B-99DD-4BCB-A9F2-E0265EEEB05E}">
      <dgm:prSet/>
      <dgm:spPr/>
      <dgm:t>
        <a:bodyPr/>
        <a:lstStyle/>
        <a:p>
          <a:endParaRPr lang="en-US"/>
        </a:p>
      </dgm:t>
    </dgm:pt>
    <dgm:pt modelId="{7007894C-39C8-4743-AF3E-FCB7DBC40C0E}" type="sibTrans" cxnId="{B678E39B-99DD-4BCB-A9F2-E0265EEEB05E}">
      <dgm:prSet/>
      <dgm:spPr/>
      <dgm:t>
        <a:bodyPr/>
        <a:lstStyle/>
        <a:p>
          <a:endParaRPr lang="en-US"/>
        </a:p>
      </dgm:t>
    </dgm:pt>
    <dgm:pt modelId="{CCCACD15-6935-4ACE-80E5-F294B1FB297B}">
      <dgm:prSet phldrT="[Text]"/>
      <dgm:spPr/>
      <dgm:t>
        <a:bodyPr/>
        <a:lstStyle/>
        <a:p>
          <a:r>
            <a:rPr lang="en-US" dirty="0"/>
            <a:t>Fall 2023</a:t>
          </a:r>
        </a:p>
      </dgm:t>
    </dgm:pt>
    <dgm:pt modelId="{C9E64A6B-F978-482F-89E7-FD0A4A8CF5F7}" type="parTrans" cxnId="{969C4089-7E81-41D1-9BC5-B4392710FCBE}">
      <dgm:prSet/>
      <dgm:spPr/>
      <dgm:t>
        <a:bodyPr/>
        <a:lstStyle/>
        <a:p>
          <a:endParaRPr lang="en-US"/>
        </a:p>
      </dgm:t>
    </dgm:pt>
    <dgm:pt modelId="{5FC55191-F9E6-4FDB-B827-26C9CCEF5463}" type="sibTrans" cxnId="{969C4089-7E81-41D1-9BC5-B4392710FCBE}">
      <dgm:prSet/>
      <dgm:spPr/>
      <dgm:t>
        <a:bodyPr/>
        <a:lstStyle/>
        <a:p>
          <a:endParaRPr lang="en-US"/>
        </a:p>
      </dgm:t>
    </dgm:pt>
    <dgm:pt modelId="{2D31A4BF-CF30-4BBC-ACBC-57D2EDFEAA81}">
      <dgm:prSet phldrT="[Text]"/>
      <dgm:spPr/>
      <dgm:t>
        <a:bodyPr/>
        <a:lstStyle/>
        <a:p>
          <a:r>
            <a:rPr lang="en-US" dirty="0"/>
            <a:t>Communications Research</a:t>
          </a:r>
        </a:p>
      </dgm:t>
    </dgm:pt>
    <dgm:pt modelId="{2DE1BA44-5E02-48BE-A94E-FBE5AE02B032}" type="parTrans" cxnId="{7C47AC3E-DF06-42A7-8634-CCD69615CD63}">
      <dgm:prSet/>
      <dgm:spPr/>
      <dgm:t>
        <a:bodyPr/>
        <a:lstStyle/>
        <a:p>
          <a:endParaRPr lang="en-US"/>
        </a:p>
      </dgm:t>
    </dgm:pt>
    <dgm:pt modelId="{9C166249-BD8A-4F9B-A907-3374249BFD87}" type="sibTrans" cxnId="{7C47AC3E-DF06-42A7-8634-CCD69615CD63}">
      <dgm:prSet/>
      <dgm:spPr/>
      <dgm:t>
        <a:bodyPr/>
        <a:lstStyle/>
        <a:p>
          <a:endParaRPr lang="en-US"/>
        </a:p>
      </dgm:t>
    </dgm:pt>
    <dgm:pt modelId="{F536DA20-4444-4704-8538-C68953ED2C69}">
      <dgm:prSet phldrT="[Text]"/>
      <dgm:spPr/>
      <dgm:t>
        <a:bodyPr/>
        <a:lstStyle/>
        <a:p>
          <a:r>
            <a:rPr lang="en-US" dirty="0"/>
            <a:t>N = 30</a:t>
          </a:r>
        </a:p>
      </dgm:t>
    </dgm:pt>
    <dgm:pt modelId="{4673726F-9DDB-4186-A4B3-6F45D726588D}" type="parTrans" cxnId="{79A4C810-784D-4704-B646-11E886401D1A}">
      <dgm:prSet/>
      <dgm:spPr/>
      <dgm:t>
        <a:bodyPr/>
        <a:lstStyle/>
        <a:p>
          <a:endParaRPr lang="en-US"/>
        </a:p>
      </dgm:t>
    </dgm:pt>
    <dgm:pt modelId="{6FAA581A-920D-46D2-9A4B-81E4B9937D89}" type="sibTrans" cxnId="{79A4C810-784D-4704-B646-11E886401D1A}">
      <dgm:prSet/>
      <dgm:spPr/>
      <dgm:t>
        <a:bodyPr/>
        <a:lstStyle/>
        <a:p>
          <a:endParaRPr lang="en-US"/>
        </a:p>
      </dgm:t>
    </dgm:pt>
    <dgm:pt modelId="{2450F110-8631-4486-A649-DFD8A94857D7}">
      <dgm:prSet phldrT="[Text]"/>
      <dgm:spPr/>
      <dgm:t>
        <a:bodyPr/>
        <a:lstStyle/>
        <a:p>
          <a:r>
            <a:rPr lang="en-US" dirty="0"/>
            <a:t>Iterative testing of emails, letters, website, and other respondent communications</a:t>
          </a:r>
        </a:p>
      </dgm:t>
    </dgm:pt>
    <dgm:pt modelId="{EF7A1A56-D65C-46AD-941E-DBFF7AE9E8B2}" type="parTrans" cxnId="{FD15291A-0B40-4A08-97ED-EAC7A3F4698A}">
      <dgm:prSet/>
      <dgm:spPr/>
      <dgm:t>
        <a:bodyPr/>
        <a:lstStyle/>
        <a:p>
          <a:endParaRPr lang="en-US"/>
        </a:p>
      </dgm:t>
    </dgm:pt>
    <dgm:pt modelId="{A83A3DBF-5CC1-49BE-B1F8-3E62EA431663}" type="sibTrans" cxnId="{FD15291A-0B40-4A08-97ED-EAC7A3F4698A}">
      <dgm:prSet/>
      <dgm:spPr/>
      <dgm:t>
        <a:bodyPr/>
        <a:lstStyle/>
        <a:p>
          <a:endParaRPr lang="en-US"/>
        </a:p>
      </dgm:t>
    </dgm:pt>
    <dgm:pt modelId="{5845ABBD-A11E-41BB-A7AB-A625E3346326}">
      <dgm:prSet phldrT="[Text]"/>
      <dgm:spPr/>
      <dgm:t>
        <a:bodyPr/>
        <a:lstStyle/>
        <a:p>
          <a:r>
            <a:rPr lang="en-US" dirty="0"/>
            <a:t>Pending approval, begins immediately</a:t>
          </a:r>
        </a:p>
      </dgm:t>
    </dgm:pt>
    <dgm:pt modelId="{2C877F25-59B2-4541-AD9F-832237283EF0}" type="parTrans" cxnId="{671D30B5-0A51-47DD-9532-E4B454196263}">
      <dgm:prSet/>
      <dgm:spPr/>
      <dgm:t>
        <a:bodyPr/>
        <a:lstStyle/>
        <a:p>
          <a:endParaRPr lang="en-US"/>
        </a:p>
      </dgm:t>
    </dgm:pt>
    <dgm:pt modelId="{BDFA697D-8DE7-4B00-9344-7265FF9D2C6D}" type="sibTrans" cxnId="{671D30B5-0A51-47DD-9532-E4B454196263}">
      <dgm:prSet/>
      <dgm:spPr/>
      <dgm:t>
        <a:bodyPr/>
        <a:lstStyle/>
        <a:p>
          <a:endParaRPr lang="en-US"/>
        </a:p>
      </dgm:t>
    </dgm:pt>
    <dgm:pt modelId="{AC71B970-0F47-42A9-AAE0-6B5E0F9C9CC9}" type="pres">
      <dgm:prSet presAssocID="{D46EA9CE-60EF-461D-B5A4-49F2766CA7AA}" presName="Name0" presStyleCnt="0">
        <dgm:presLayoutVars>
          <dgm:dir/>
          <dgm:animLvl val="lvl"/>
          <dgm:resizeHandles val="exact"/>
        </dgm:presLayoutVars>
      </dgm:prSet>
      <dgm:spPr/>
    </dgm:pt>
    <dgm:pt modelId="{9777C930-4E5A-40C8-B142-827E83970409}" type="pres">
      <dgm:prSet presAssocID="{10BC0373-7EE9-49F7-83FB-0A888FD402C9}" presName="composite" presStyleCnt="0"/>
      <dgm:spPr/>
    </dgm:pt>
    <dgm:pt modelId="{222F80B2-85A6-4F18-AE0D-E626B763A2C2}" type="pres">
      <dgm:prSet presAssocID="{10BC0373-7EE9-49F7-83FB-0A888FD402C9}" presName="parTx" presStyleLbl="alignNode1" presStyleIdx="0" presStyleCnt="4">
        <dgm:presLayoutVars>
          <dgm:chMax val="0"/>
          <dgm:chPref val="0"/>
          <dgm:bulletEnabled val="1"/>
        </dgm:presLayoutVars>
      </dgm:prSet>
      <dgm:spPr/>
    </dgm:pt>
    <dgm:pt modelId="{D1D262CC-89BD-4CFA-96E0-8D5A79260CB4}" type="pres">
      <dgm:prSet presAssocID="{10BC0373-7EE9-49F7-83FB-0A888FD402C9}" presName="desTx" presStyleLbl="alignAccFollowNode1" presStyleIdx="0" presStyleCnt="4">
        <dgm:presLayoutVars>
          <dgm:bulletEnabled val="1"/>
        </dgm:presLayoutVars>
      </dgm:prSet>
      <dgm:spPr/>
    </dgm:pt>
    <dgm:pt modelId="{678B0DC5-6843-48F4-8C96-358032824E20}" type="pres">
      <dgm:prSet presAssocID="{D087EF00-360E-48EF-9A74-1BF85AE756ED}" presName="space" presStyleCnt="0"/>
      <dgm:spPr/>
    </dgm:pt>
    <dgm:pt modelId="{D2C8023D-A759-435A-967E-664DBD431C6C}" type="pres">
      <dgm:prSet presAssocID="{7CAFA48C-3EE6-49E2-8C79-CC4AC42E03FB}" presName="composite" presStyleCnt="0"/>
      <dgm:spPr/>
    </dgm:pt>
    <dgm:pt modelId="{3F97E894-07A3-4FDC-BE62-0F1A0914619C}" type="pres">
      <dgm:prSet presAssocID="{7CAFA48C-3EE6-49E2-8C79-CC4AC42E03FB}" presName="parTx" presStyleLbl="alignNode1" presStyleIdx="1" presStyleCnt="4">
        <dgm:presLayoutVars>
          <dgm:chMax val="0"/>
          <dgm:chPref val="0"/>
          <dgm:bulletEnabled val="1"/>
        </dgm:presLayoutVars>
      </dgm:prSet>
      <dgm:spPr/>
    </dgm:pt>
    <dgm:pt modelId="{4A084A51-B207-484B-B8C9-FD2C68B5A581}" type="pres">
      <dgm:prSet presAssocID="{7CAFA48C-3EE6-49E2-8C79-CC4AC42E03FB}" presName="desTx" presStyleLbl="alignAccFollowNode1" presStyleIdx="1" presStyleCnt="4">
        <dgm:presLayoutVars>
          <dgm:bulletEnabled val="1"/>
        </dgm:presLayoutVars>
      </dgm:prSet>
      <dgm:spPr/>
    </dgm:pt>
    <dgm:pt modelId="{C5A51D46-8C36-4E2F-A648-56EBD3F0A265}" type="pres">
      <dgm:prSet presAssocID="{DF9DA2CA-FA2D-4787-858D-CEC072D52AC6}" presName="space" presStyleCnt="0"/>
      <dgm:spPr/>
    </dgm:pt>
    <dgm:pt modelId="{7E59E51A-CB1D-4746-A29F-29FFBD88F42D}" type="pres">
      <dgm:prSet presAssocID="{2D31A4BF-CF30-4BBC-ACBC-57D2EDFEAA81}" presName="composite" presStyleCnt="0"/>
      <dgm:spPr/>
    </dgm:pt>
    <dgm:pt modelId="{A941750D-7486-4531-B887-B54DAE678FEA}" type="pres">
      <dgm:prSet presAssocID="{2D31A4BF-CF30-4BBC-ACBC-57D2EDFEAA81}" presName="parTx" presStyleLbl="alignNode1" presStyleIdx="2" presStyleCnt="4">
        <dgm:presLayoutVars>
          <dgm:chMax val="0"/>
          <dgm:chPref val="0"/>
          <dgm:bulletEnabled val="1"/>
        </dgm:presLayoutVars>
      </dgm:prSet>
      <dgm:spPr/>
    </dgm:pt>
    <dgm:pt modelId="{E037B51A-B6D8-440B-A51E-BC37EA9B9E02}" type="pres">
      <dgm:prSet presAssocID="{2D31A4BF-CF30-4BBC-ACBC-57D2EDFEAA81}" presName="desTx" presStyleLbl="alignAccFollowNode1" presStyleIdx="2" presStyleCnt="4">
        <dgm:presLayoutVars>
          <dgm:bulletEnabled val="1"/>
        </dgm:presLayoutVars>
      </dgm:prSet>
      <dgm:spPr/>
    </dgm:pt>
    <dgm:pt modelId="{44077E56-FFA4-481A-92E3-ADC3E0337F47}" type="pres">
      <dgm:prSet presAssocID="{9C166249-BD8A-4F9B-A907-3374249BFD87}" presName="space" presStyleCnt="0"/>
      <dgm:spPr/>
    </dgm:pt>
    <dgm:pt modelId="{BC69EBD9-7858-4A8E-B78A-DB43191DE9BA}" type="pres">
      <dgm:prSet presAssocID="{FCDA6AC5-4152-4773-8D28-F1C057D1CBA3}" presName="composite" presStyleCnt="0"/>
      <dgm:spPr/>
    </dgm:pt>
    <dgm:pt modelId="{99ECEFA1-5885-40BD-97E6-8E18E5E7B00F}" type="pres">
      <dgm:prSet presAssocID="{FCDA6AC5-4152-4773-8D28-F1C057D1CBA3}" presName="parTx" presStyleLbl="alignNode1" presStyleIdx="3" presStyleCnt="4">
        <dgm:presLayoutVars>
          <dgm:chMax val="0"/>
          <dgm:chPref val="0"/>
          <dgm:bulletEnabled val="1"/>
        </dgm:presLayoutVars>
      </dgm:prSet>
      <dgm:spPr/>
    </dgm:pt>
    <dgm:pt modelId="{DC17D08E-D95B-46A1-B1BB-66669D705EC5}" type="pres">
      <dgm:prSet presAssocID="{FCDA6AC5-4152-4773-8D28-F1C057D1CBA3}" presName="desTx" presStyleLbl="alignAccFollowNode1" presStyleIdx="3" presStyleCnt="4">
        <dgm:presLayoutVars>
          <dgm:bulletEnabled val="1"/>
        </dgm:presLayoutVars>
      </dgm:prSet>
      <dgm:spPr/>
    </dgm:pt>
  </dgm:ptLst>
  <dgm:cxnLst>
    <dgm:cxn modelId="{1E224603-DE50-479C-9C05-FFAB008393DD}" type="presOf" srcId="{10BC0373-7EE9-49F7-83FB-0A888FD402C9}" destId="{222F80B2-85A6-4F18-AE0D-E626B763A2C2}" srcOrd="0" destOrd="0" presId="urn:microsoft.com/office/officeart/2005/8/layout/hList1"/>
    <dgm:cxn modelId="{79A4C810-784D-4704-B646-11E886401D1A}" srcId="{2D31A4BF-CF30-4BBC-ACBC-57D2EDFEAA81}" destId="{F536DA20-4444-4704-8538-C68953ED2C69}" srcOrd="0" destOrd="0" parTransId="{4673726F-9DDB-4186-A4B3-6F45D726588D}" sibTransId="{6FAA581A-920D-46D2-9A4B-81E4B9937D89}"/>
    <dgm:cxn modelId="{FD15291A-0B40-4A08-97ED-EAC7A3F4698A}" srcId="{2D31A4BF-CF30-4BBC-ACBC-57D2EDFEAA81}" destId="{2450F110-8631-4486-A649-DFD8A94857D7}" srcOrd="1" destOrd="0" parTransId="{EF7A1A56-D65C-46AD-941E-DBFF7AE9E8B2}" sibTransId="{A83A3DBF-5CC1-49BE-B1F8-3E62EA431663}"/>
    <dgm:cxn modelId="{88B5891F-DBED-40E4-9A89-4A77CBDC7DF9}" type="presOf" srcId="{5845ABBD-A11E-41BB-A7AB-A625E3346326}" destId="{E037B51A-B6D8-440B-A51E-BC37EA9B9E02}" srcOrd="0" destOrd="2" presId="urn:microsoft.com/office/officeart/2005/8/layout/hList1"/>
    <dgm:cxn modelId="{9B0B5023-FF17-47C5-9B62-15E9B307EDAE}" type="presOf" srcId="{05C06168-9198-47FC-B1E7-17B266749294}" destId="{4A084A51-B207-484B-B8C9-FD2C68B5A581}" srcOrd="0" destOrd="0" presId="urn:microsoft.com/office/officeart/2005/8/layout/hList1"/>
    <dgm:cxn modelId="{70BF0A2E-5DD0-4737-9608-5F793D6F038F}" srcId="{10BC0373-7EE9-49F7-83FB-0A888FD402C9}" destId="{AE76E7AA-C3B2-44E1-BA44-1833CBC5DD0E}" srcOrd="1" destOrd="0" parTransId="{BCFD0BF2-55BF-420D-9EEF-DD4921B5D095}" sibTransId="{F66004EA-BD54-4158-B300-54B422222113}"/>
    <dgm:cxn modelId="{7C47AC3E-DF06-42A7-8634-CCD69615CD63}" srcId="{D46EA9CE-60EF-461D-B5A4-49F2766CA7AA}" destId="{2D31A4BF-CF30-4BBC-ACBC-57D2EDFEAA81}" srcOrd="2" destOrd="0" parTransId="{2DE1BA44-5E02-48BE-A94E-FBE5AE02B032}" sibTransId="{9C166249-BD8A-4F9B-A907-3374249BFD87}"/>
    <dgm:cxn modelId="{60C06C68-0216-4302-82D2-FFBE72A6C6D4}" type="presOf" srcId="{F536DA20-4444-4704-8538-C68953ED2C69}" destId="{E037B51A-B6D8-440B-A51E-BC37EA9B9E02}" srcOrd="0" destOrd="0" presId="urn:microsoft.com/office/officeart/2005/8/layout/hList1"/>
    <dgm:cxn modelId="{5053426C-334F-42E1-B9D6-560FBDA7C360}" srcId="{10BC0373-7EE9-49F7-83FB-0A888FD402C9}" destId="{2A9AB924-B04B-4E25-84D4-ACA803984328}" srcOrd="2" destOrd="0" parTransId="{89803FF7-499F-4D0A-9013-2C8C02C8BD3F}" sibTransId="{086070CA-128F-4FC4-9BA2-F0A33470C3F8}"/>
    <dgm:cxn modelId="{68E8896C-8CFD-4D8A-A71E-EAD40467F480}" type="presOf" srcId="{2A9AB924-B04B-4E25-84D4-ACA803984328}" destId="{D1D262CC-89BD-4CFA-96E0-8D5A79260CB4}" srcOrd="0" destOrd="2" presId="urn:microsoft.com/office/officeart/2005/8/layout/hList1"/>
    <dgm:cxn modelId="{BBDD4250-8601-4B04-973B-18281CAE4053}" type="presOf" srcId="{2BADDC96-BFBD-4FAD-BDF1-3279B7C03324}" destId="{D1D262CC-89BD-4CFA-96E0-8D5A79260CB4}" srcOrd="0" destOrd="0" presId="urn:microsoft.com/office/officeart/2005/8/layout/hList1"/>
    <dgm:cxn modelId="{A5302F76-10F6-4389-8A2A-267E3DF5753B}" type="presOf" srcId="{7CAFA48C-3EE6-49E2-8C79-CC4AC42E03FB}" destId="{3F97E894-07A3-4FDC-BE62-0F1A0914619C}" srcOrd="0" destOrd="0" presId="urn:microsoft.com/office/officeart/2005/8/layout/hList1"/>
    <dgm:cxn modelId="{969C4089-7E81-41D1-9BC5-B4392710FCBE}" srcId="{FCDA6AC5-4152-4773-8D28-F1C057D1CBA3}" destId="{CCCACD15-6935-4ACE-80E5-F294B1FB297B}" srcOrd="2" destOrd="0" parTransId="{C9E64A6B-F978-482F-89E7-FD0A4A8CF5F7}" sibTransId="{5FC55191-F9E6-4FDB-B827-26C9CCEF5463}"/>
    <dgm:cxn modelId="{D936C798-7374-4207-88D9-0C54461F2F1E}" type="presOf" srcId="{2450F110-8631-4486-A649-DFD8A94857D7}" destId="{E037B51A-B6D8-440B-A51E-BC37EA9B9E02}" srcOrd="0" destOrd="1" presId="urn:microsoft.com/office/officeart/2005/8/layout/hList1"/>
    <dgm:cxn modelId="{B678E39B-99DD-4BCB-A9F2-E0265EEEB05E}" srcId="{7CAFA48C-3EE6-49E2-8C79-CC4AC42E03FB}" destId="{2DCFAD4A-F6B9-4834-BD0D-F94E65775973}" srcOrd="2" destOrd="0" parTransId="{3CA5460D-EFFC-437A-BE9A-087E1CFA0039}" sibTransId="{7007894C-39C8-4743-AF3E-FCB7DBC40C0E}"/>
    <dgm:cxn modelId="{7C7990A3-9587-4FB4-BC09-06ADDF3AA0EE}" type="presOf" srcId="{AE76E7AA-C3B2-44E1-BA44-1833CBC5DD0E}" destId="{D1D262CC-89BD-4CFA-96E0-8D5A79260CB4}" srcOrd="0" destOrd="1" presId="urn:microsoft.com/office/officeart/2005/8/layout/hList1"/>
    <dgm:cxn modelId="{F613BFA4-3EFB-41D3-9E74-837A56A30800}" type="presOf" srcId="{2DCFAD4A-F6B9-4834-BD0D-F94E65775973}" destId="{4A084A51-B207-484B-B8C9-FD2C68B5A581}" srcOrd="0" destOrd="2" presId="urn:microsoft.com/office/officeart/2005/8/layout/hList1"/>
    <dgm:cxn modelId="{1972BDAA-2B61-413E-9E0F-ABE0B8CC8AC0}" srcId="{D46EA9CE-60EF-461D-B5A4-49F2766CA7AA}" destId="{7CAFA48C-3EE6-49E2-8C79-CC4AC42E03FB}" srcOrd="1" destOrd="0" parTransId="{764BD15B-5ED6-4449-B575-6E89B7B5225D}" sibTransId="{DF9DA2CA-FA2D-4787-858D-CEC072D52AC6}"/>
    <dgm:cxn modelId="{542FE1B2-8A44-490F-A6E3-28A491676C1B}" type="presOf" srcId="{9B6E2F2A-5C40-4558-86A2-2C04579B5246}" destId="{4A084A51-B207-484B-B8C9-FD2C68B5A581}" srcOrd="0" destOrd="1" presId="urn:microsoft.com/office/officeart/2005/8/layout/hList1"/>
    <dgm:cxn modelId="{671D30B5-0A51-47DD-9532-E4B454196263}" srcId="{2D31A4BF-CF30-4BBC-ACBC-57D2EDFEAA81}" destId="{5845ABBD-A11E-41BB-A7AB-A625E3346326}" srcOrd="2" destOrd="0" parTransId="{2C877F25-59B2-4541-AD9F-832237283EF0}" sibTransId="{BDFA697D-8DE7-4B00-9344-7265FF9D2C6D}"/>
    <dgm:cxn modelId="{B5637AB9-CA90-4FD6-8276-57689B689CCC}" srcId="{D46EA9CE-60EF-461D-B5A4-49F2766CA7AA}" destId="{FCDA6AC5-4152-4773-8D28-F1C057D1CBA3}" srcOrd="3" destOrd="0" parTransId="{AD455C2C-DB5A-44DA-AAAE-75FF8F290320}" sibTransId="{82BEC158-C728-4681-9FB2-059784F81D12}"/>
    <dgm:cxn modelId="{2EA3CFB9-2CB6-4A8E-812C-60F67FDEA2DA}" type="presOf" srcId="{2D31A4BF-CF30-4BBC-ACBC-57D2EDFEAA81}" destId="{A941750D-7486-4531-B887-B54DAE678FEA}" srcOrd="0" destOrd="0" presId="urn:microsoft.com/office/officeart/2005/8/layout/hList1"/>
    <dgm:cxn modelId="{6643F0BB-35D9-4F7E-AF8D-CADCB960E85D}" type="presOf" srcId="{CCCACD15-6935-4ACE-80E5-F294B1FB297B}" destId="{DC17D08E-D95B-46A1-B1BB-66669D705EC5}" srcOrd="0" destOrd="2" presId="urn:microsoft.com/office/officeart/2005/8/layout/hList1"/>
    <dgm:cxn modelId="{B03263BC-2D07-48B8-8184-0507CB782C87}" srcId="{D46EA9CE-60EF-461D-B5A4-49F2766CA7AA}" destId="{10BC0373-7EE9-49F7-83FB-0A888FD402C9}" srcOrd="0" destOrd="0" parTransId="{8197CFB3-1CC7-424C-B25C-FBB3CF64DE6B}" sibTransId="{D087EF00-360E-48EF-9A74-1BF85AE756ED}"/>
    <dgm:cxn modelId="{0AF411BE-9DF1-4DDD-95B9-9B775F31F2B1}" type="presOf" srcId="{BBF9C8DE-F6DF-4777-80BA-18BE056936BF}" destId="{DC17D08E-D95B-46A1-B1BB-66669D705EC5}" srcOrd="0" destOrd="1" presId="urn:microsoft.com/office/officeart/2005/8/layout/hList1"/>
    <dgm:cxn modelId="{4847C6C1-B82B-49FF-AA15-0C3961A56A75}" type="presOf" srcId="{D46EA9CE-60EF-461D-B5A4-49F2766CA7AA}" destId="{AC71B970-0F47-42A9-AAE0-6B5E0F9C9CC9}" srcOrd="0" destOrd="0" presId="urn:microsoft.com/office/officeart/2005/8/layout/hList1"/>
    <dgm:cxn modelId="{0F7FA1D6-9B5E-4E60-9F1D-29FADF5D8D19}" type="presOf" srcId="{FCDA6AC5-4152-4773-8D28-F1C057D1CBA3}" destId="{99ECEFA1-5885-40BD-97E6-8E18E5E7B00F}" srcOrd="0" destOrd="0" presId="urn:microsoft.com/office/officeart/2005/8/layout/hList1"/>
    <dgm:cxn modelId="{FEC2D9D7-DF90-4B8E-BA7E-FC273F31226B}" srcId="{10BC0373-7EE9-49F7-83FB-0A888FD402C9}" destId="{2BADDC96-BFBD-4FAD-BDF1-3279B7C03324}" srcOrd="0" destOrd="0" parTransId="{44FCD41B-1E6F-46E5-AB1B-1E50003C89A4}" sibTransId="{FCAAEC96-D0B5-4BC8-A762-59CC33D47980}"/>
    <dgm:cxn modelId="{B4CFC2DB-A01F-455D-82DA-179F76B3FF18}" srcId="{FCDA6AC5-4152-4773-8D28-F1C057D1CBA3}" destId="{BBF9C8DE-F6DF-4777-80BA-18BE056936BF}" srcOrd="1" destOrd="0" parTransId="{1F3349D9-0A56-45F2-8D28-17E33663976B}" sibTransId="{F003A7D5-2887-426D-B079-D5C5D1BF8217}"/>
    <dgm:cxn modelId="{1504E7DC-2B56-47C0-ACD7-2F59C283151D}" srcId="{7CAFA48C-3EE6-49E2-8C79-CC4AC42E03FB}" destId="{05C06168-9198-47FC-B1E7-17B266749294}" srcOrd="0" destOrd="0" parTransId="{89772374-E610-48AC-985B-C282CEEB423C}" sibTransId="{C1414A88-D91E-40D2-9B89-EEF9FD8F2B6A}"/>
    <dgm:cxn modelId="{C393B6F3-64C4-4F91-9F44-56744E475A7E}" srcId="{7CAFA48C-3EE6-49E2-8C79-CC4AC42E03FB}" destId="{9B6E2F2A-5C40-4558-86A2-2C04579B5246}" srcOrd="1" destOrd="0" parTransId="{1F1AE76D-BB3F-49C3-B064-B7069E28FFF6}" sibTransId="{8284C0DE-0A46-4302-8CFF-F60379A98614}"/>
    <dgm:cxn modelId="{EDF8C5F4-AF03-4339-AED8-07A6E694CF3F}" srcId="{FCDA6AC5-4152-4773-8D28-F1C057D1CBA3}" destId="{F6BB9966-287A-47C5-BB3B-14EF741878DE}" srcOrd="0" destOrd="0" parTransId="{B826E694-8123-4F72-B8BC-254CE9CEA790}" sibTransId="{73584E65-5E33-467A-A5B0-FF4E03D9ACEB}"/>
    <dgm:cxn modelId="{7199B3F5-8A8D-4FED-9237-137497237D9A}" type="presOf" srcId="{F6BB9966-287A-47C5-BB3B-14EF741878DE}" destId="{DC17D08E-D95B-46A1-B1BB-66669D705EC5}" srcOrd="0" destOrd="0" presId="urn:microsoft.com/office/officeart/2005/8/layout/hList1"/>
    <dgm:cxn modelId="{27E71B37-8AC8-4028-9EAE-9DCA17C17A7B}" type="presParOf" srcId="{AC71B970-0F47-42A9-AAE0-6B5E0F9C9CC9}" destId="{9777C930-4E5A-40C8-B142-827E83970409}" srcOrd="0" destOrd="0" presId="urn:microsoft.com/office/officeart/2005/8/layout/hList1"/>
    <dgm:cxn modelId="{27EE61DD-D83E-41E5-9389-1DA956BED2E3}" type="presParOf" srcId="{9777C930-4E5A-40C8-B142-827E83970409}" destId="{222F80B2-85A6-4F18-AE0D-E626B763A2C2}" srcOrd="0" destOrd="0" presId="urn:microsoft.com/office/officeart/2005/8/layout/hList1"/>
    <dgm:cxn modelId="{DBBDC55E-526D-4518-9A97-20FF123BC867}" type="presParOf" srcId="{9777C930-4E5A-40C8-B142-827E83970409}" destId="{D1D262CC-89BD-4CFA-96E0-8D5A79260CB4}" srcOrd="1" destOrd="0" presId="urn:microsoft.com/office/officeart/2005/8/layout/hList1"/>
    <dgm:cxn modelId="{FC0A1184-56E0-4F81-9A84-E70130D49814}" type="presParOf" srcId="{AC71B970-0F47-42A9-AAE0-6B5E0F9C9CC9}" destId="{678B0DC5-6843-48F4-8C96-358032824E20}" srcOrd="1" destOrd="0" presId="urn:microsoft.com/office/officeart/2005/8/layout/hList1"/>
    <dgm:cxn modelId="{E4A8D95E-C945-46F6-A419-5A5ACB66AAB0}" type="presParOf" srcId="{AC71B970-0F47-42A9-AAE0-6B5E0F9C9CC9}" destId="{D2C8023D-A759-435A-967E-664DBD431C6C}" srcOrd="2" destOrd="0" presId="urn:microsoft.com/office/officeart/2005/8/layout/hList1"/>
    <dgm:cxn modelId="{4DD43D2E-E4EF-4EEE-8228-168E6C84AAD1}" type="presParOf" srcId="{D2C8023D-A759-435A-967E-664DBD431C6C}" destId="{3F97E894-07A3-4FDC-BE62-0F1A0914619C}" srcOrd="0" destOrd="0" presId="urn:microsoft.com/office/officeart/2005/8/layout/hList1"/>
    <dgm:cxn modelId="{98FD440E-25C4-40DC-8DFD-B1283DD6A7B5}" type="presParOf" srcId="{D2C8023D-A759-435A-967E-664DBD431C6C}" destId="{4A084A51-B207-484B-B8C9-FD2C68B5A581}" srcOrd="1" destOrd="0" presId="urn:microsoft.com/office/officeart/2005/8/layout/hList1"/>
    <dgm:cxn modelId="{CDA46D80-8C19-40C3-A54D-AB558A83788C}" type="presParOf" srcId="{AC71B970-0F47-42A9-AAE0-6B5E0F9C9CC9}" destId="{C5A51D46-8C36-4E2F-A648-56EBD3F0A265}" srcOrd="3" destOrd="0" presId="urn:microsoft.com/office/officeart/2005/8/layout/hList1"/>
    <dgm:cxn modelId="{7B6F78E6-D502-4CE1-82FD-43BBC5F6981B}" type="presParOf" srcId="{AC71B970-0F47-42A9-AAE0-6B5E0F9C9CC9}" destId="{7E59E51A-CB1D-4746-A29F-29FFBD88F42D}" srcOrd="4" destOrd="0" presId="urn:microsoft.com/office/officeart/2005/8/layout/hList1"/>
    <dgm:cxn modelId="{F0FA515C-F3E7-496F-A054-A3D02027F4D0}" type="presParOf" srcId="{7E59E51A-CB1D-4746-A29F-29FFBD88F42D}" destId="{A941750D-7486-4531-B887-B54DAE678FEA}" srcOrd="0" destOrd="0" presId="urn:microsoft.com/office/officeart/2005/8/layout/hList1"/>
    <dgm:cxn modelId="{E200BCBC-FE6A-45AD-A9AB-57FFEFFAF1BD}" type="presParOf" srcId="{7E59E51A-CB1D-4746-A29F-29FFBD88F42D}" destId="{E037B51A-B6D8-440B-A51E-BC37EA9B9E02}" srcOrd="1" destOrd="0" presId="urn:microsoft.com/office/officeart/2005/8/layout/hList1"/>
    <dgm:cxn modelId="{7DE89135-9AE2-4100-9EBF-90EAE35F4688}" type="presParOf" srcId="{AC71B970-0F47-42A9-AAE0-6B5E0F9C9CC9}" destId="{44077E56-FFA4-481A-92E3-ADC3E0337F47}" srcOrd="5" destOrd="0" presId="urn:microsoft.com/office/officeart/2005/8/layout/hList1"/>
    <dgm:cxn modelId="{6CBD71A2-3F64-45A4-9270-AEAF66617AE6}" type="presParOf" srcId="{AC71B970-0F47-42A9-AAE0-6B5E0F9C9CC9}" destId="{BC69EBD9-7858-4A8E-B78A-DB43191DE9BA}" srcOrd="6" destOrd="0" presId="urn:microsoft.com/office/officeart/2005/8/layout/hList1"/>
    <dgm:cxn modelId="{7F8C198E-DDC9-450F-9F94-A51357AB0DEE}" type="presParOf" srcId="{BC69EBD9-7858-4A8E-B78A-DB43191DE9BA}" destId="{99ECEFA1-5885-40BD-97E6-8E18E5E7B00F}" srcOrd="0" destOrd="0" presId="urn:microsoft.com/office/officeart/2005/8/layout/hList1"/>
    <dgm:cxn modelId="{E47BD569-3479-4950-8FD5-D0CCC02F39FF}" type="presParOf" srcId="{BC69EBD9-7858-4A8E-B78A-DB43191DE9BA}" destId="{DC17D08E-D95B-46A1-B1BB-66669D705EC5}"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5F0D0D-0FFB-427C-B257-E9A482A5E548}">
      <dsp:nvSpPr>
        <dsp:cNvPr id="0" name=""/>
        <dsp:cNvSpPr/>
      </dsp:nvSpPr>
      <dsp:spPr>
        <a:xfrm>
          <a:off x="0" y="46561"/>
          <a:ext cx="5181600" cy="835200"/>
        </a:xfrm>
        <a:prstGeom prst="rect">
          <a:avLst/>
        </a:prstGeom>
        <a:solidFill>
          <a:schemeClr val="accent4"/>
        </a:solidFill>
        <a:ln w="12700" cap="flat" cmpd="sng" algn="ctr">
          <a:solidFill>
            <a:srgbClr val="FFC0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en-US" sz="2900" b="1" kern="1200" dirty="0">
              <a:effectLst>
                <a:outerShdw blurRad="38100" dist="38100" dir="2700000" algn="tl">
                  <a:srgbClr val="000000">
                    <a:alpha val="43137"/>
                  </a:srgbClr>
                </a:outerShdw>
              </a:effectLst>
            </a:rPr>
            <a:t>Phase I:  Intensive Pretesting</a:t>
          </a:r>
        </a:p>
      </dsp:txBody>
      <dsp:txXfrm>
        <a:off x="0" y="46561"/>
        <a:ext cx="5181600" cy="835200"/>
      </dsp:txXfrm>
    </dsp:sp>
    <dsp:sp modelId="{50870F05-568D-4A5A-B18A-B1AB30E835FD}">
      <dsp:nvSpPr>
        <dsp:cNvPr id="0" name=""/>
        <dsp:cNvSpPr/>
      </dsp:nvSpPr>
      <dsp:spPr>
        <a:xfrm>
          <a:off x="0" y="881761"/>
          <a:ext cx="5181600" cy="3423015"/>
        </a:xfrm>
        <a:prstGeom prst="rect">
          <a:avLst/>
        </a:prstGeom>
        <a:solidFill>
          <a:schemeClr val="accent4">
            <a:lumMod val="20000"/>
            <a:lumOff val="80000"/>
            <a:alpha val="90000"/>
          </a:schemeClr>
        </a:solidFill>
        <a:ln w="12700" cap="flat" cmpd="sng" algn="ctr">
          <a:solidFill>
            <a:srgbClr val="FFC00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en-US" sz="2900" kern="1200" dirty="0"/>
            <a:t>N = 78 companies</a:t>
          </a:r>
        </a:p>
        <a:p>
          <a:pPr marL="285750" lvl="1" indent="-285750" algn="l" defTabSz="1289050">
            <a:lnSpc>
              <a:spcPct val="90000"/>
            </a:lnSpc>
            <a:spcBef>
              <a:spcPct val="0"/>
            </a:spcBef>
            <a:spcAft>
              <a:spcPct val="15000"/>
            </a:spcAft>
            <a:buChar char="•"/>
          </a:pPr>
          <a:r>
            <a:rPr lang="en-US" sz="2900" kern="1200" dirty="0"/>
            <a:t>Personal recruitment, online pilot survey instrument, Response Analysis Survey, record check study and debriefing interviews.</a:t>
          </a:r>
        </a:p>
        <a:p>
          <a:pPr marL="285750" lvl="1" indent="-285750" algn="l" defTabSz="1289050">
            <a:lnSpc>
              <a:spcPct val="90000"/>
            </a:lnSpc>
            <a:spcBef>
              <a:spcPct val="0"/>
            </a:spcBef>
            <a:spcAft>
              <a:spcPct val="15000"/>
            </a:spcAft>
            <a:buChar char="•"/>
          </a:pPr>
          <a:r>
            <a:rPr lang="en-US" sz="2900" kern="1200" dirty="0"/>
            <a:t>October 2021 – June 2022</a:t>
          </a:r>
        </a:p>
      </dsp:txBody>
      <dsp:txXfrm>
        <a:off x="0" y="881761"/>
        <a:ext cx="5181600" cy="34230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2F80B2-85A6-4F18-AE0D-E626B763A2C2}">
      <dsp:nvSpPr>
        <dsp:cNvPr id="0" name=""/>
        <dsp:cNvSpPr/>
      </dsp:nvSpPr>
      <dsp:spPr>
        <a:xfrm>
          <a:off x="3953" y="205687"/>
          <a:ext cx="2377306" cy="72831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Pilot Phase II</a:t>
          </a:r>
        </a:p>
      </dsp:txBody>
      <dsp:txXfrm>
        <a:off x="3953" y="205687"/>
        <a:ext cx="2377306" cy="728312"/>
      </dsp:txXfrm>
    </dsp:sp>
    <dsp:sp modelId="{D1D262CC-89BD-4CFA-96E0-8D5A79260CB4}">
      <dsp:nvSpPr>
        <dsp:cNvPr id="0" name=""/>
        <dsp:cNvSpPr/>
      </dsp:nvSpPr>
      <dsp:spPr>
        <a:xfrm>
          <a:off x="3953" y="934000"/>
          <a:ext cx="2377306" cy="321164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N = 835 companies</a:t>
          </a:r>
        </a:p>
        <a:p>
          <a:pPr marL="228600" lvl="1" indent="-228600" algn="l" defTabSz="889000">
            <a:lnSpc>
              <a:spcPct val="90000"/>
            </a:lnSpc>
            <a:spcBef>
              <a:spcPct val="0"/>
            </a:spcBef>
            <a:spcAft>
              <a:spcPct val="15000"/>
            </a:spcAft>
            <a:buChar char="•"/>
          </a:pPr>
          <a:r>
            <a:rPr lang="en-US" sz="2000" kern="1200" dirty="0"/>
            <a:t>Debriefing interviews, RAS, questions from the field</a:t>
          </a:r>
        </a:p>
        <a:p>
          <a:pPr marL="228600" lvl="1" indent="-228600" algn="l" defTabSz="889000">
            <a:lnSpc>
              <a:spcPct val="90000"/>
            </a:lnSpc>
            <a:spcBef>
              <a:spcPct val="0"/>
            </a:spcBef>
            <a:spcAft>
              <a:spcPct val="15000"/>
            </a:spcAft>
            <a:buChar char="•"/>
          </a:pPr>
          <a:r>
            <a:rPr lang="en-US" sz="2000" kern="1200" dirty="0"/>
            <a:t>Research due date: 04/14/2023</a:t>
          </a:r>
        </a:p>
      </dsp:txBody>
      <dsp:txXfrm>
        <a:off x="3953" y="934000"/>
        <a:ext cx="2377306" cy="3211649"/>
      </dsp:txXfrm>
    </dsp:sp>
    <dsp:sp modelId="{3F97E894-07A3-4FDC-BE62-0F1A0914619C}">
      <dsp:nvSpPr>
        <dsp:cNvPr id="0" name=""/>
        <dsp:cNvSpPr/>
      </dsp:nvSpPr>
      <dsp:spPr>
        <a:xfrm>
          <a:off x="2714082" y="205687"/>
          <a:ext cx="2377306" cy="72831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Usability Testing</a:t>
          </a:r>
        </a:p>
      </dsp:txBody>
      <dsp:txXfrm>
        <a:off x="2714082" y="205687"/>
        <a:ext cx="2377306" cy="728312"/>
      </dsp:txXfrm>
    </dsp:sp>
    <dsp:sp modelId="{4A084A51-B207-484B-B8C9-FD2C68B5A581}">
      <dsp:nvSpPr>
        <dsp:cNvPr id="0" name=""/>
        <dsp:cNvSpPr/>
      </dsp:nvSpPr>
      <dsp:spPr>
        <a:xfrm>
          <a:off x="2714082" y="934000"/>
          <a:ext cx="2377306" cy="321164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N = 30 x 3 rounds</a:t>
          </a:r>
        </a:p>
        <a:p>
          <a:pPr marL="228600" lvl="1" indent="-228600" algn="l" defTabSz="889000">
            <a:lnSpc>
              <a:spcPct val="90000"/>
            </a:lnSpc>
            <a:spcBef>
              <a:spcPct val="0"/>
            </a:spcBef>
            <a:spcAft>
              <a:spcPct val="15000"/>
            </a:spcAft>
            <a:buChar char="•"/>
          </a:pPr>
          <a:r>
            <a:rPr lang="en-US" sz="2000" kern="1200" dirty="0"/>
            <a:t>Iterative testing – start with Excel, then move to online prototype, and end with end-to-end usability testing</a:t>
          </a:r>
        </a:p>
        <a:p>
          <a:pPr marL="228600" lvl="1" indent="-228600" algn="l" defTabSz="889000">
            <a:lnSpc>
              <a:spcPct val="90000"/>
            </a:lnSpc>
            <a:spcBef>
              <a:spcPct val="0"/>
            </a:spcBef>
            <a:spcAft>
              <a:spcPct val="15000"/>
            </a:spcAft>
            <a:buChar char="•"/>
          </a:pPr>
          <a:r>
            <a:rPr lang="en-US" sz="2000" kern="1200" dirty="0"/>
            <a:t>Begins spring 2023</a:t>
          </a:r>
        </a:p>
      </dsp:txBody>
      <dsp:txXfrm>
        <a:off x="2714082" y="934000"/>
        <a:ext cx="2377306" cy="3211649"/>
      </dsp:txXfrm>
    </dsp:sp>
    <dsp:sp modelId="{A941750D-7486-4531-B887-B54DAE678FEA}">
      <dsp:nvSpPr>
        <dsp:cNvPr id="0" name=""/>
        <dsp:cNvSpPr/>
      </dsp:nvSpPr>
      <dsp:spPr>
        <a:xfrm>
          <a:off x="5424211" y="205687"/>
          <a:ext cx="2377306" cy="72831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Communications Research</a:t>
          </a:r>
        </a:p>
      </dsp:txBody>
      <dsp:txXfrm>
        <a:off x="5424211" y="205687"/>
        <a:ext cx="2377306" cy="728312"/>
      </dsp:txXfrm>
    </dsp:sp>
    <dsp:sp modelId="{E037B51A-B6D8-440B-A51E-BC37EA9B9E02}">
      <dsp:nvSpPr>
        <dsp:cNvPr id="0" name=""/>
        <dsp:cNvSpPr/>
      </dsp:nvSpPr>
      <dsp:spPr>
        <a:xfrm>
          <a:off x="5424211" y="934000"/>
          <a:ext cx="2377306" cy="321164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N = 30</a:t>
          </a:r>
        </a:p>
        <a:p>
          <a:pPr marL="228600" lvl="1" indent="-228600" algn="l" defTabSz="889000">
            <a:lnSpc>
              <a:spcPct val="90000"/>
            </a:lnSpc>
            <a:spcBef>
              <a:spcPct val="0"/>
            </a:spcBef>
            <a:spcAft>
              <a:spcPct val="15000"/>
            </a:spcAft>
            <a:buChar char="•"/>
          </a:pPr>
          <a:r>
            <a:rPr lang="en-US" sz="2000" kern="1200" dirty="0"/>
            <a:t>Iterative testing of emails, letters, website, and other respondent communications</a:t>
          </a:r>
        </a:p>
        <a:p>
          <a:pPr marL="228600" lvl="1" indent="-228600" algn="l" defTabSz="889000">
            <a:lnSpc>
              <a:spcPct val="90000"/>
            </a:lnSpc>
            <a:spcBef>
              <a:spcPct val="0"/>
            </a:spcBef>
            <a:spcAft>
              <a:spcPct val="15000"/>
            </a:spcAft>
            <a:buChar char="•"/>
          </a:pPr>
          <a:r>
            <a:rPr lang="en-US" sz="2000" kern="1200" dirty="0"/>
            <a:t>Pending approval, begins immediately</a:t>
          </a:r>
        </a:p>
      </dsp:txBody>
      <dsp:txXfrm>
        <a:off x="5424211" y="934000"/>
        <a:ext cx="2377306" cy="3211649"/>
      </dsp:txXfrm>
    </dsp:sp>
    <dsp:sp modelId="{99ECEFA1-5885-40BD-97E6-8E18E5E7B00F}">
      <dsp:nvSpPr>
        <dsp:cNvPr id="0" name=""/>
        <dsp:cNvSpPr/>
      </dsp:nvSpPr>
      <dsp:spPr>
        <a:xfrm>
          <a:off x="8134340" y="205687"/>
          <a:ext cx="2377306" cy="72831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Dress Rehearsal</a:t>
          </a:r>
        </a:p>
      </dsp:txBody>
      <dsp:txXfrm>
        <a:off x="8134340" y="205687"/>
        <a:ext cx="2377306" cy="728312"/>
      </dsp:txXfrm>
    </dsp:sp>
    <dsp:sp modelId="{DC17D08E-D95B-46A1-B1BB-66669D705EC5}">
      <dsp:nvSpPr>
        <dsp:cNvPr id="0" name=""/>
        <dsp:cNvSpPr/>
      </dsp:nvSpPr>
      <dsp:spPr>
        <a:xfrm>
          <a:off x="8134340" y="934000"/>
          <a:ext cx="2377306" cy="321164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N </a:t>
          </a:r>
          <a:r>
            <a:rPr lang="en-US" sz="2000" kern="1200" dirty="0">
              <a:latin typeface="Calibri" panose="020F0502020204030204" pitchFamily="34" charset="0"/>
              <a:cs typeface="Calibri" panose="020F0502020204030204" pitchFamily="34" charset="0"/>
            </a:rPr>
            <a:t>≈</a:t>
          </a:r>
          <a:r>
            <a:rPr lang="en-US" sz="2000" kern="1200" dirty="0"/>
            <a:t> 8,000</a:t>
          </a:r>
        </a:p>
        <a:p>
          <a:pPr marL="228600" lvl="1" indent="-228600" algn="l" defTabSz="889000">
            <a:lnSpc>
              <a:spcPct val="90000"/>
            </a:lnSpc>
            <a:spcBef>
              <a:spcPct val="0"/>
            </a:spcBef>
            <a:spcAft>
              <a:spcPct val="15000"/>
            </a:spcAft>
            <a:buChar char="•"/>
          </a:pPr>
          <a:r>
            <a:rPr lang="en-US" sz="2000" kern="1200" dirty="0"/>
            <a:t>Opportunity for large-scale response from the field</a:t>
          </a:r>
        </a:p>
        <a:p>
          <a:pPr marL="228600" lvl="1" indent="-228600" algn="l" defTabSz="889000">
            <a:lnSpc>
              <a:spcPct val="90000"/>
            </a:lnSpc>
            <a:spcBef>
              <a:spcPct val="0"/>
            </a:spcBef>
            <a:spcAft>
              <a:spcPct val="15000"/>
            </a:spcAft>
            <a:buChar char="•"/>
          </a:pPr>
          <a:r>
            <a:rPr lang="en-US" sz="2000" kern="1200" dirty="0"/>
            <a:t>Fall 2023</a:t>
          </a:r>
        </a:p>
      </dsp:txBody>
      <dsp:txXfrm>
        <a:off x="8134340" y="934000"/>
        <a:ext cx="2377306" cy="3211649"/>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A235F9E-7F22-46ED-A69C-0DF20990157C}" type="datetimeFigureOut">
              <a:rPr lang="en-US" smtClean="0"/>
              <a:t>4/4/2023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6A33367-C7DD-4070-8A8A-4A94FB71ED67}" type="slidenum">
              <a:rPr lang="en-US" smtClean="0"/>
              <a:t>‹#›</a:t>
            </a:fld>
            <a:endParaRPr lang="en-US"/>
          </a:p>
        </p:txBody>
      </p:sp>
    </p:spTree>
    <p:extLst>
      <p:ext uri="{BB962C8B-B14F-4D97-AF65-F5344CB8AC3E}">
        <p14:creationId xmlns:p14="http://schemas.microsoft.com/office/powerpoint/2010/main" val="3798859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 everyone! I’m Melissa Cidade with the Economic Management Division at the Census Bureau, and while I’m doing the talking, this presentation is a joint production with my co-author and colleague, Heidi </a:t>
            </a:r>
            <a:r>
              <a:rPr lang="en-US" dirty="0" err="1"/>
              <a:t>St.Onge</a:t>
            </a:r>
            <a:r>
              <a:rPr lang="en-US" dirty="0"/>
              <a:t> in the office of the Associate Director of Economic Programs.  Together, Heidi and I have been extensively studying the best ways to bring together several of our long standing surveys into one integrated annual data collection effort, called the Annual Integrated Economic Survey, or AIES.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find that talking about AIES can get real complicated, real quick.  I like to use an archetypical company that we invented to help keep the story straight, so let me start by introducing you to my favorite fictional company.  In this case, we are going to start at the beginning –(click) let’s hop in the </a:t>
            </a:r>
            <a:r>
              <a:rPr lang="en-US" dirty="0" err="1"/>
              <a:t>Delorean</a:t>
            </a:r>
            <a:r>
              <a:rPr lang="en-US" dirty="0"/>
              <a:t> and go back 20 years…</a:t>
            </a:r>
          </a:p>
        </p:txBody>
      </p:sp>
      <p:sp>
        <p:nvSpPr>
          <p:cNvPr id="4" name="Slide Number Placeholder 3"/>
          <p:cNvSpPr>
            <a:spLocks noGrp="1"/>
          </p:cNvSpPr>
          <p:nvPr>
            <p:ph type="sldNum" sz="quarter" idx="5"/>
          </p:nvPr>
        </p:nvSpPr>
        <p:spPr/>
        <p:txBody>
          <a:bodyPr/>
          <a:lstStyle/>
          <a:p>
            <a:fld id="{874FA089-548B-4736-8F0E-F2C138F70761}" type="slidenum">
              <a:rPr lang="en-US" smtClean="0"/>
              <a:t>1</a:t>
            </a:fld>
            <a:endParaRPr lang="en-US"/>
          </a:p>
        </p:txBody>
      </p:sp>
    </p:spTree>
    <p:extLst>
      <p:ext uri="{BB962C8B-B14F-4D97-AF65-F5344CB8AC3E}">
        <p14:creationId xmlns:p14="http://schemas.microsoft.com/office/powerpoint/2010/main" val="27843531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2022, you agreed to be one of the companies that participated in the Annual Integrated Economic Survey Pilot Phase I Program. This survey not only harmonizes the content across the surveys, it asks questions at three distinct levels within the enterprise, mainly (click) the company level, which includes all parts of the business (click); (click) the establishment level, which represents each discrete location affiliated with the company (click); and (click) the industry level, which represents groups of establishments that make or do the same kinds of economic activities.</a:t>
            </a:r>
          </a:p>
          <a:p>
            <a:endParaRPr lang="en-US" dirty="0"/>
          </a:p>
          <a:p>
            <a:endParaRPr lang="en-US" dirty="0"/>
          </a:p>
          <a:p>
            <a:r>
              <a:rPr lang="en-US" dirty="0"/>
              <a:t> This would replace your participation in the typical annual surveys you usually fill out.</a:t>
            </a:r>
          </a:p>
        </p:txBody>
      </p:sp>
      <p:sp>
        <p:nvSpPr>
          <p:cNvPr id="4" name="Slide Number Placeholder 3"/>
          <p:cNvSpPr>
            <a:spLocks noGrp="1"/>
          </p:cNvSpPr>
          <p:nvPr>
            <p:ph type="sldNum" sz="quarter" idx="5"/>
          </p:nvPr>
        </p:nvSpPr>
        <p:spPr/>
        <p:txBody>
          <a:bodyPr/>
          <a:lstStyle/>
          <a:p>
            <a:fld id="{5F15AF52-C18E-4FEF-A68A-51556A132924}" type="slidenum">
              <a:rPr lang="en-US" smtClean="0"/>
              <a:t>10</a:t>
            </a:fld>
            <a:endParaRPr lang="en-US"/>
          </a:p>
        </p:txBody>
      </p:sp>
    </p:spTree>
    <p:extLst>
      <p:ext uri="{BB962C8B-B14F-4D97-AF65-F5344CB8AC3E}">
        <p14:creationId xmlns:p14="http://schemas.microsoft.com/office/powerpoint/2010/main" val="5075341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AIES Pilot Phase I was the first attempt at bringing together the contents and units from the seven current annual surveys into one integrated survey instrument. The explicit goal of Phase 1 was to see how the envisioned survey instrument may perform in the field.  In addition to the online survey, however, we also designed a suite of extracurricular research – quantitative and qualitative – to address outstanding research questions.  These methods include additional in-depth interviewing, a Response Analysis Survey, and carefully tracking contact with any respondents so that all interactions were an opportunity to generate insight.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Phase I is 78 companies from across the economy, ranging in size from as small as two establishments to as large as 350 establishments.  One of the major design decisions we made for this collection was to give respondents the choice to respond by our traditional page-by-page survey or to use an Excel spreadsheet to answer the pilot survey.  On screen now is a screenshot of the first page of the survey for the Census Cat Company outlining this choice. </a:t>
            </a:r>
          </a:p>
        </p:txBody>
      </p:sp>
      <p:sp>
        <p:nvSpPr>
          <p:cNvPr id="4" name="Slide Number Placeholder 3"/>
          <p:cNvSpPr>
            <a:spLocks noGrp="1"/>
          </p:cNvSpPr>
          <p:nvPr>
            <p:ph type="sldNum" sz="quarter" idx="5"/>
          </p:nvPr>
        </p:nvSpPr>
        <p:spPr/>
        <p:txBody>
          <a:bodyPr/>
          <a:lstStyle/>
          <a:p>
            <a:fld id="{F6A33367-C7DD-4070-8A8A-4A94FB71ED67}" type="slidenum">
              <a:rPr lang="en-US" smtClean="0"/>
              <a:t>11</a:t>
            </a:fld>
            <a:endParaRPr lang="en-US"/>
          </a:p>
        </p:txBody>
      </p:sp>
    </p:spTree>
    <p:extLst>
      <p:ext uri="{BB962C8B-B14F-4D97-AF65-F5344CB8AC3E}">
        <p14:creationId xmlns:p14="http://schemas.microsoft.com/office/powerpoint/2010/main" val="2095180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this pilot, we learned a few key findings that further influenced the design of the spreadsheet.  First, we noticed an overwhelming preference for companies to respond by page-by-page at the company level, and by spreadsheet at the establishment and industry levels.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Asked specifically about respond-by-spreadsheet, respondents liked it, but the phase one instrument sliced the company into manufacturing and non-manufacturing establishment and industry listings.  Respondents noted that one streamlined approach that has all units together might reduce burden. We also heard from respondents that the AIES has duplicative content – we ask the same questions at multiple reporting units, and this added burden and frustration for respondents.  Respondents wanted a way to have the units interact with each other, such that data reported in parts in one place could be automatically summed to other levels in other places; this could deduplicate some of the content.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Even with all that we learned, however, the Phase I pilot and other respondent centered research still left questions on the table.  For example, again, we learned that the structure of this survey needs to be a little different than what we usually do – but, we have not tested the new structure.  At the same time, we learned new information about a holistic approach to companies, but we have done limited testing of that new approach.  </a:t>
            </a:r>
          </a:p>
          <a:p>
            <a:endParaRPr lang="en-US" dirty="0"/>
          </a:p>
          <a:p>
            <a:r>
              <a:rPr lang="en-US" dirty="0"/>
              <a:t>That is to say – we learned a ton in the last year, but there are still important questions to address in the coming year regarding the instrument design.  Given these lingering questions, we have decided to launch a Phase II Pilot to test out these updated design features.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12</a:t>
            </a:fld>
            <a:endParaRPr lang="en-US"/>
          </a:p>
        </p:txBody>
      </p:sp>
    </p:spTree>
    <p:extLst>
      <p:ext uri="{BB962C8B-B14F-4D97-AF65-F5344CB8AC3E}">
        <p14:creationId xmlns:p14="http://schemas.microsoft.com/office/powerpoint/2010/main" val="30622158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AIES Pilot Phase II launched on February 23, 2023, and included around 800 companies.  It features a tailored respond-by-spreadsheet only design, which users can download and save on their local drive, complete, and then upload back to the secure portal for the pilot.  In addition, we are conducting additional debriefing interviews, a Response Analysis Survey focused on actual and perceived burden, and cataloging feedback from the field as we hear it, just like in Phase I.   And, as in Phase I, response to the Phase II Pilot will stand in place of response to the in-scope current annual surveys.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The Phase II Pilot is due on Friday, so, let’s get in the </a:t>
            </a:r>
            <a:r>
              <a:rPr lang="en-US" dirty="0" err="1"/>
              <a:t>Delorean</a:t>
            </a:r>
            <a:r>
              <a:rPr lang="en-US" dirty="0"/>
              <a:t> and catch up with the CCC to see what their spreadsheet looks like…</a:t>
            </a:r>
          </a:p>
        </p:txBody>
      </p:sp>
      <p:sp>
        <p:nvSpPr>
          <p:cNvPr id="4" name="Slide Number Placeholder 3"/>
          <p:cNvSpPr>
            <a:spLocks noGrp="1"/>
          </p:cNvSpPr>
          <p:nvPr>
            <p:ph type="sldNum" sz="quarter" idx="5"/>
          </p:nvPr>
        </p:nvSpPr>
        <p:spPr/>
        <p:txBody>
          <a:bodyPr/>
          <a:lstStyle/>
          <a:p>
            <a:fld id="{F6A33367-C7DD-4070-8A8A-4A94FB71ED67}" type="slidenum">
              <a:rPr lang="en-US" smtClean="0"/>
              <a:t>13</a:t>
            </a:fld>
            <a:endParaRPr lang="en-US"/>
          </a:p>
        </p:txBody>
      </p:sp>
    </p:spTree>
    <p:extLst>
      <p:ext uri="{BB962C8B-B14F-4D97-AF65-F5344CB8AC3E}">
        <p14:creationId xmlns:p14="http://schemas.microsoft.com/office/powerpoint/2010/main" val="38900111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screen now is what the response spreadsheet looks like for the CCC for the Phase II Pilot.  There are a few spots where we are building off of what we learned in Phase I.</a:t>
            </a:r>
          </a:p>
          <a:p>
            <a:endParaRPr lang="en-US" dirty="0"/>
          </a:p>
          <a:p>
            <a:r>
              <a:rPr lang="en-US" dirty="0"/>
              <a:t>Remember that one of the findings from the pilot was that respondents wanted a spreadsheet that had all units together, regardless of how they are classified. (click) Here you can see a full listing of all of the CCC’s establishments in one place, both manufacturing and non-manufacturing. </a:t>
            </a:r>
          </a:p>
          <a:p>
            <a:endParaRPr lang="en-US" dirty="0"/>
          </a:p>
        </p:txBody>
      </p:sp>
      <p:sp>
        <p:nvSpPr>
          <p:cNvPr id="4" name="Slide Number Placeholder 3"/>
          <p:cNvSpPr>
            <a:spLocks noGrp="1"/>
          </p:cNvSpPr>
          <p:nvPr>
            <p:ph type="sldNum" sz="quarter" idx="5"/>
          </p:nvPr>
        </p:nvSpPr>
        <p:spPr/>
        <p:txBody>
          <a:bodyPr/>
          <a:lstStyle/>
          <a:p>
            <a:fld id="{874FA089-548B-4736-8F0E-F2C138F70761}" type="slidenum">
              <a:rPr lang="en-US" smtClean="0"/>
              <a:t>14</a:t>
            </a:fld>
            <a:endParaRPr lang="en-US"/>
          </a:p>
        </p:txBody>
      </p:sp>
    </p:spTree>
    <p:extLst>
      <p:ext uri="{BB962C8B-B14F-4D97-AF65-F5344CB8AC3E}">
        <p14:creationId xmlns:p14="http://schemas.microsoft.com/office/powerpoint/2010/main" val="42806152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another finding from the first pilot was that respondents were frustrated that some content was asked at the company, establishment, and industry level.  They wanted to be able to give those data once, and let us do whatever manipulations we want.  (click) Here you can see the split screen design where the industries are listed at the bottom.  (click) Note that we are trying to explicitly build the relationship between locations and industry.  This also allows for capture at the industry or establishment level for most data items.  And, where possible (click) we also display previously reported company totals since we know that companies use consolidated totals as an anchor in their reporting.</a:t>
            </a:r>
          </a:p>
        </p:txBody>
      </p:sp>
      <p:sp>
        <p:nvSpPr>
          <p:cNvPr id="4" name="Slide Number Placeholder 3"/>
          <p:cNvSpPr>
            <a:spLocks noGrp="1"/>
          </p:cNvSpPr>
          <p:nvPr>
            <p:ph type="sldNum" sz="quarter" idx="5"/>
          </p:nvPr>
        </p:nvSpPr>
        <p:spPr/>
        <p:txBody>
          <a:bodyPr/>
          <a:lstStyle/>
          <a:p>
            <a:fld id="{874FA089-548B-4736-8F0E-F2C138F70761}" type="slidenum">
              <a:rPr lang="en-US" smtClean="0"/>
              <a:t>15</a:t>
            </a:fld>
            <a:endParaRPr lang="en-US"/>
          </a:p>
        </p:txBody>
      </p:sp>
    </p:spTree>
    <p:extLst>
      <p:ext uri="{BB962C8B-B14F-4D97-AF65-F5344CB8AC3E}">
        <p14:creationId xmlns:p14="http://schemas.microsoft.com/office/powerpoint/2010/main" val="17469078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we developed a three color coded system to signal response requirements:  white indicates that a response is required. This is at the establishment level (click) or at the industry level (click) depending on the question and the establishment classification.  Gray indicates that a question is not applicable.  This is also at the establishment level (click) and at the industry level (click), again, depending on the question and the establishment classification.  Finally, yellow (click) indicates optional response – we heard from some businesses that it is simply easier for them to report their data by establishment and let the instrument sum up totals.  So, we are indicating to respondents that if they want to report by establishment here, they can, but it is not required at this level.  Note that places where the establishment is yellow, the same question is always white at the industry level.  </a:t>
            </a:r>
          </a:p>
        </p:txBody>
      </p:sp>
      <p:sp>
        <p:nvSpPr>
          <p:cNvPr id="4" name="Slide Number Placeholder 3"/>
          <p:cNvSpPr>
            <a:spLocks noGrp="1"/>
          </p:cNvSpPr>
          <p:nvPr>
            <p:ph type="sldNum" sz="quarter" idx="5"/>
          </p:nvPr>
        </p:nvSpPr>
        <p:spPr/>
        <p:txBody>
          <a:bodyPr/>
          <a:lstStyle/>
          <a:p>
            <a:fld id="{874FA089-548B-4736-8F0E-F2C138F70761}" type="slidenum">
              <a:rPr lang="en-US" smtClean="0"/>
              <a:t>16</a:t>
            </a:fld>
            <a:endParaRPr lang="en-US"/>
          </a:p>
        </p:txBody>
      </p:sp>
    </p:spTree>
    <p:extLst>
      <p:ext uri="{BB962C8B-B14F-4D97-AF65-F5344CB8AC3E}">
        <p14:creationId xmlns:p14="http://schemas.microsoft.com/office/powerpoint/2010/main" val="23666556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fact, we have four research modalities we are using in 2023 to address lingering questions before we roll out the full survey in 2024.  The Phase II Pilot is set to close on Friday, and we’ll parse through those findings for additional insight into instrument performance and the response process.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We will also be conducting usability testing on the still-under-construction online spreadsheet that we will be using in production. This work will be iterative as the instrument is programmed and ready for testing.  Here we are focused on features that could aid response, but also in documentation and help screens that could guide respondents.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are looking at our communications with respondents – head-to-toe.  This includes emails, letters, website pages – both in communicating that this change is coming and in effective communication to support response.  We are just waiting for clearance, and then we will get started on those interviews.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And finally, we are deploying a large scale ‘dress rehearsal’ of the AIES instrument.  We have identified roughly 8,000 companies to receive a first prototype of the instrument in place of their current annual surveys.  This is scheduled to launch in fall of this year.</a:t>
            </a:r>
          </a:p>
        </p:txBody>
      </p:sp>
      <p:sp>
        <p:nvSpPr>
          <p:cNvPr id="4" name="Slide Number Placeholder 3"/>
          <p:cNvSpPr>
            <a:spLocks noGrp="1"/>
          </p:cNvSpPr>
          <p:nvPr>
            <p:ph type="sldNum" sz="quarter" idx="5"/>
          </p:nvPr>
        </p:nvSpPr>
        <p:spPr/>
        <p:txBody>
          <a:bodyPr/>
          <a:lstStyle/>
          <a:p>
            <a:fld id="{1D7AD218-F6A7-4402-B755-DCDE955B1F63}" type="slidenum">
              <a:rPr lang="en-US" smtClean="0"/>
              <a:t>17</a:t>
            </a:fld>
            <a:endParaRPr lang="en-US"/>
          </a:p>
        </p:txBody>
      </p:sp>
    </p:spTree>
    <p:extLst>
      <p:ext uri="{BB962C8B-B14F-4D97-AF65-F5344CB8AC3E}">
        <p14:creationId xmlns:p14="http://schemas.microsoft.com/office/powerpoint/2010/main" val="6855350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I wish we could get in the </a:t>
            </a:r>
            <a:r>
              <a:rPr lang="en-US" dirty="0" err="1"/>
              <a:t>Delorean</a:t>
            </a:r>
            <a:r>
              <a:rPr lang="en-US" dirty="0"/>
              <a:t> and flash forward to see how everything goes, but unfortunately, ours only looks backwards right now.  We will use the upcoming research to continue to refine and revisit our annual collections, but what we’ll find? Only time will tell!</a:t>
            </a:r>
          </a:p>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18</a:t>
            </a:fld>
            <a:endParaRPr lang="en-US"/>
          </a:p>
        </p:txBody>
      </p:sp>
    </p:spTree>
    <p:extLst>
      <p:ext uri="{BB962C8B-B14F-4D97-AF65-F5344CB8AC3E}">
        <p14:creationId xmlns:p14="http://schemas.microsoft.com/office/powerpoint/2010/main" val="3817917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year is 2003.  You and your cat have started a small shop in your hometown selling cat toys (click).  You named your shop in honor of your favorite government agency, (click) the Census Cat Company.  And, you were lucky enough to find yourself in sample for the Annual Retail Trade Survey (ARTS) (click).  You diligently completed this mandatory annual data collection effort, and satisfied your reporting obligations to the Census Bureau.  You then jammed out to Beyonce’s first solo album on your iPod while you played the Sims for the next four hours….</a:t>
            </a:r>
          </a:p>
          <a:p>
            <a:endParaRPr lang="en-US" dirty="0"/>
          </a:p>
          <a:p>
            <a:r>
              <a:rPr lang="en-US" dirty="0"/>
              <a:t>(click) let’s fast forward now to 2021….</a:t>
            </a:r>
          </a:p>
        </p:txBody>
      </p:sp>
      <p:sp>
        <p:nvSpPr>
          <p:cNvPr id="4" name="Slide Number Placeholder 3"/>
          <p:cNvSpPr>
            <a:spLocks noGrp="1"/>
          </p:cNvSpPr>
          <p:nvPr>
            <p:ph type="sldNum" sz="quarter" idx="5"/>
          </p:nvPr>
        </p:nvSpPr>
        <p:spPr/>
        <p:txBody>
          <a:bodyPr/>
          <a:lstStyle/>
          <a:p>
            <a:fld id="{F6A33367-C7DD-4070-8A8A-4A94FB71ED67}" type="slidenum">
              <a:rPr lang="en-US" smtClean="0"/>
              <a:t>2</a:t>
            </a:fld>
            <a:endParaRPr lang="en-US"/>
          </a:p>
        </p:txBody>
      </p:sp>
    </p:spTree>
    <p:extLst>
      <p:ext uri="{BB962C8B-B14F-4D97-AF65-F5344CB8AC3E}">
        <p14:creationId xmlns:p14="http://schemas.microsoft.com/office/powerpoint/2010/main" val="2544146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18 years on, the Census Cat Company is a regional juggernaut, spanning two states and more than 500 employees. </a:t>
            </a:r>
          </a:p>
          <a:p>
            <a:endParaRPr lang="en-US" dirty="0"/>
          </a:p>
          <a:p>
            <a:r>
              <a:rPr lang="en-US" dirty="0"/>
              <a:t>(click) You started by opening up additional pet supply stores.  (click) You continue to be in sample for the Annual Retail Trade Survey, and will answer this survey based on those five locations and one sector – retail.</a:t>
            </a:r>
          </a:p>
          <a:p>
            <a:endParaRPr lang="en-US" dirty="0"/>
          </a:p>
          <a:p>
            <a:r>
              <a:rPr lang="en-US" dirty="0"/>
              <a:t>However, you and Meow </a:t>
            </a:r>
            <a:r>
              <a:rPr lang="en-US" dirty="0" err="1"/>
              <a:t>Meow</a:t>
            </a:r>
            <a:r>
              <a:rPr lang="en-US" dirty="0"/>
              <a:t> noticed that most of your customers were coming in looking for cat food.  You decided to start manufacturing your own brand of cat food, and have two manufacturing plants dedicated to that work. (click)  And, what goes in must come out, so you also have a manufacturing plant dedicated to the production of cat litter. (click) Because you’ve expanded into manufacturing, you also find yourself eligible for – and currently in – sample for the Annual Survey of Manufactures (ASM). (click)</a:t>
            </a:r>
          </a:p>
          <a:p>
            <a:endParaRPr lang="en-US" dirty="0"/>
          </a:p>
          <a:p>
            <a:r>
              <a:rPr lang="en-US" dirty="0"/>
              <a:t>At the same time, you found that other independent pet supply stores wanted to carry your brand of cat food and litter.  You opened up two wholesale facilities – one handles the food, the other the litter.  These two facilities introduce an additional sector, and so, you find yourself in sample now for the Annual Wholesale Trade Survey, or AWTS. (click)</a:t>
            </a:r>
          </a:p>
          <a:p>
            <a:endParaRPr lang="en-US" dirty="0"/>
          </a:p>
          <a:p>
            <a:r>
              <a:rPr lang="en-US" dirty="0"/>
              <a:t>You decide that cat grooming this represents a burgeoning market, and carve out a little space for him to start grooming cats professionally.(click)  This also introduces another sector – services – and another chance to be in sample for another survey, (click) the Services Annual Survey or SAS.</a:t>
            </a:r>
          </a:p>
          <a:p>
            <a:endParaRPr lang="en-US" dirty="0"/>
          </a:p>
          <a:p>
            <a:r>
              <a:rPr lang="en-US" dirty="0"/>
              <a:t>Finally, because you are so lucky, you are also in sample for the Annual Capital Expenditures Survey, or ACES, and the Company Organization Survey, or COS, this year. (click)</a:t>
            </a:r>
          </a:p>
          <a:p>
            <a:endParaRPr lang="en-US" dirty="0"/>
          </a:p>
          <a:p>
            <a:r>
              <a:rPr lang="en-US" dirty="0"/>
              <a:t>As your firm has grown in complexity, so too has the number of surveys for which you are eligible.  And, this is not just theoretical – firms have been growing in complexity generally, and our sector-driven approach to surveying is cutting firms into slices that miss the holistic picture.  At the same time, this current system represents duplicative questions and increasing burden as you try to answer seven individual annual surveys about your one company.</a:t>
            </a:r>
          </a:p>
        </p:txBody>
      </p:sp>
      <p:sp>
        <p:nvSpPr>
          <p:cNvPr id="4" name="Slide Number Placeholder 3"/>
          <p:cNvSpPr>
            <a:spLocks noGrp="1"/>
          </p:cNvSpPr>
          <p:nvPr>
            <p:ph type="sldNum" sz="quarter" idx="5"/>
          </p:nvPr>
        </p:nvSpPr>
        <p:spPr/>
        <p:txBody>
          <a:bodyPr/>
          <a:lstStyle/>
          <a:p>
            <a:fld id="{5F15AF52-C18E-4FEF-A68A-51556A132924}" type="slidenum">
              <a:rPr lang="en-US" smtClean="0"/>
              <a:t>3</a:t>
            </a:fld>
            <a:endParaRPr lang="en-US"/>
          </a:p>
        </p:txBody>
      </p:sp>
    </p:spTree>
    <p:extLst>
      <p:ext uri="{BB962C8B-B14F-4D97-AF65-F5344CB8AC3E}">
        <p14:creationId xmlns:p14="http://schemas.microsoft.com/office/powerpoint/2010/main" val="2779620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the most part, the Census Bureau has used a sector-driven approach to survey development.  However, one of the recommendations we received from a National Academies of Sciences panel is the implementation of a streamlined, cross-sector, harmonized survey instrument designed to lower respondent burden while still achieving high quality, timely data in the service of the American economy.  (click) This would provide one survey instrument to collect all of the data usually asked by these annual surveys.  That’s what makes it the annual – yearly – integrated – combination of annual surveys – economic survey!</a:t>
            </a:r>
          </a:p>
        </p:txBody>
      </p:sp>
      <p:sp>
        <p:nvSpPr>
          <p:cNvPr id="4" name="Slide Number Placeholder 3"/>
          <p:cNvSpPr>
            <a:spLocks noGrp="1"/>
          </p:cNvSpPr>
          <p:nvPr>
            <p:ph type="sldNum" sz="quarter" idx="5"/>
          </p:nvPr>
        </p:nvSpPr>
        <p:spPr/>
        <p:txBody>
          <a:bodyPr/>
          <a:lstStyle/>
          <a:p>
            <a:fld id="{F6A33367-C7DD-4070-8A8A-4A94FB71ED67}" type="slidenum">
              <a:rPr lang="en-US" smtClean="0"/>
              <a:t>4</a:t>
            </a:fld>
            <a:endParaRPr lang="en-US"/>
          </a:p>
        </p:txBody>
      </p:sp>
    </p:spTree>
    <p:extLst>
      <p:ext uri="{BB962C8B-B14F-4D97-AF65-F5344CB8AC3E}">
        <p14:creationId xmlns:p14="http://schemas.microsoft.com/office/powerpoint/2010/main" val="734534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would be terrific if we could just squish the surveys together and call it a day.  Unfortunately, the different surveys use different terminology, collect data from different levels within the business, and run on different timelines….This opened up the opportunity for a suite of research in support of the integrated survey.</a:t>
            </a:r>
          </a:p>
        </p:txBody>
      </p:sp>
      <p:sp>
        <p:nvSpPr>
          <p:cNvPr id="4" name="Slide Number Placeholder 3"/>
          <p:cNvSpPr>
            <a:spLocks noGrp="1"/>
          </p:cNvSpPr>
          <p:nvPr>
            <p:ph type="sldNum" sz="quarter" idx="5"/>
          </p:nvPr>
        </p:nvSpPr>
        <p:spPr/>
        <p:txBody>
          <a:bodyPr/>
          <a:lstStyle/>
          <a:p>
            <a:fld id="{F6A33367-C7DD-4070-8A8A-4A94FB71ED67}" type="slidenum">
              <a:rPr lang="en-US" smtClean="0"/>
              <a:t>5</a:t>
            </a:fld>
            <a:endParaRPr lang="en-US"/>
          </a:p>
        </p:txBody>
      </p:sp>
    </p:spTree>
    <p:extLst>
      <p:ext uri="{BB962C8B-B14F-4D97-AF65-F5344CB8AC3E}">
        <p14:creationId xmlns:p14="http://schemas.microsoft.com/office/powerpoint/2010/main" val="3802707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first step in respondent-centered research in support of the development of the AIES was a series of 29 interviews with medium-sized companies exploring their record keeping practices.  </a:t>
            </a:r>
          </a:p>
          <a:p>
            <a:endParaRPr lang="en-US" dirty="0"/>
          </a:p>
          <a:p>
            <a:r>
              <a:rPr lang="en-US" dirty="0"/>
              <a:t>These interviews explored the link between financial records and company organizational and management practices.  From these interviews, we have three major findings: first, industry classification – that is, the North American Industry Classification System, or NAICS - is challenging and unnatural for respondents, and some companies can struggle to fit within the NAICS classification system.  Second, businesses varied in their operating units, and this impacted the level and detail at which they keep their records, which can negatively or positively impact response.  Finally, consolidated financial records are a mainstay for businesses, and act as an ‘anchor’ for most detailed information that respondents provide.</a:t>
            </a:r>
          </a:p>
        </p:txBody>
      </p:sp>
      <p:sp>
        <p:nvSpPr>
          <p:cNvPr id="4" name="Slide Number Placeholder 3"/>
          <p:cNvSpPr>
            <a:spLocks noGrp="1"/>
          </p:cNvSpPr>
          <p:nvPr>
            <p:ph type="sldNum" sz="quarter" idx="5"/>
          </p:nvPr>
        </p:nvSpPr>
        <p:spPr/>
        <p:txBody>
          <a:bodyPr/>
          <a:lstStyle/>
          <a:p>
            <a:fld id="{F6A33367-C7DD-4070-8A8A-4A94FB71ED67}" type="slidenum">
              <a:rPr lang="en-US" smtClean="0"/>
              <a:t>6</a:t>
            </a:fld>
            <a:endParaRPr lang="en-US"/>
          </a:p>
        </p:txBody>
      </p:sp>
    </p:spTree>
    <p:extLst>
      <p:ext uri="{BB962C8B-B14F-4D97-AF65-F5344CB8AC3E}">
        <p14:creationId xmlns:p14="http://schemas.microsoft.com/office/powerpoint/2010/main" val="2909312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Following the Record Keeping Study, we then engaged in an additional 30 in-depth interviews with medium sized businesses about the accessibility of their data at various levels of the business.  This set of interviewing further detailed what data are available at what levels.  And, what did we find?  Respondents still struggled with their NAICS classification, noting that the categories could be too broad or, conversely, not broad enough to accurately describe the company as a whole.  We also see that company-level data are the most accessible regardless of size and sector of the business, and that more granular levels of data can be increasingly challenging, with respondents struggling most to report information by industry.  At the same time, we asked about the availability of data at the state level, and many respondents noted that to give state-level responses, they would need to pull the data at establishment and sum up.</a:t>
            </a:r>
          </a:p>
        </p:txBody>
      </p:sp>
      <p:sp>
        <p:nvSpPr>
          <p:cNvPr id="4" name="Slide Number Placeholder 3"/>
          <p:cNvSpPr>
            <a:spLocks noGrp="1"/>
          </p:cNvSpPr>
          <p:nvPr>
            <p:ph type="sldNum" sz="quarter" idx="5"/>
          </p:nvPr>
        </p:nvSpPr>
        <p:spPr/>
        <p:txBody>
          <a:bodyPr/>
          <a:lstStyle/>
          <a:p>
            <a:fld id="{F6A33367-C7DD-4070-8A8A-4A94FB71ED67}" type="slidenum">
              <a:rPr lang="en-US" smtClean="0"/>
              <a:t>7</a:t>
            </a:fld>
            <a:endParaRPr lang="en-US"/>
          </a:p>
        </p:txBody>
      </p:sp>
    </p:spTree>
    <p:extLst>
      <p:ext uri="{BB962C8B-B14F-4D97-AF65-F5344CB8AC3E}">
        <p14:creationId xmlns:p14="http://schemas.microsoft.com/office/powerpoint/2010/main" val="28863294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preparation for the integrated survey, staff at the Census Bureau began a program of consolidating contacts across the sector-specific current annual surveys, like the Annual Retail Trade Survey and the Services Annual Survey, to identify one contact per company.  To better understand how contact consolidation might impact response processes, researchers conducted two rounds of debriefing interviews.  The first was 35 interviews with responding companies, during which Census Bureau researchers asked pointed questions about communication materials and challenges.  The second round was 19 interviews with non-responding companies to understand where response may have broken down.  </a:t>
            </a:r>
          </a:p>
          <a:p>
            <a:endParaRPr lang="en-US" dirty="0"/>
          </a:p>
          <a:p>
            <a:r>
              <a:rPr lang="en-US" dirty="0"/>
              <a:t>From the respondent debriefing interviews we have a couple of major findings. We note that many respondents did not receive – or do not remember receiving – many of the communications that the Census Bureau sent in support of consolidating contacts.  Some of this may be related to the COVID-19 global pandemic.  We also noted that respondents generally evaluated Census Bureau communications positively, but that respondents’ experiences with reaching out for support from the Census Bureau can be mixed.  Non-respondent debriefings identified barriers to response, including company-related issues like staffing shortages and data being decentralized, surveys that do not reflect current company structure, and communication shortfalls from the Census Bureau.</a:t>
            </a:r>
          </a:p>
        </p:txBody>
      </p:sp>
      <p:sp>
        <p:nvSpPr>
          <p:cNvPr id="4" name="Slide Number Placeholder 3"/>
          <p:cNvSpPr>
            <a:spLocks noGrp="1"/>
          </p:cNvSpPr>
          <p:nvPr>
            <p:ph type="sldNum" sz="quarter" idx="5"/>
          </p:nvPr>
        </p:nvSpPr>
        <p:spPr/>
        <p:txBody>
          <a:bodyPr/>
          <a:lstStyle/>
          <a:p>
            <a:fld id="{F6A33367-C7DD-4070-8A8A-4A94FB71ED67}" type="slidenum">
              <a:rPr lang="en-US" smtClean="0"/>
              <a:t>8</a:t>
            </a:fld>
            <a:endParaRPr lang="en-US"/>
          </a:p>
        </p:txBody>
      </p:sp>
    </p:spTree>
    <p:extLst>
      <p:ext uri="{BB962C8B-B14F-4D97-AF65-F5344CB8AC3E}">
        <p14:creationId xmlns:p14="http://schemas.microsoft.com/office/powerpoint/2010/main" val="24129742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start to build out the survey flow for AIES, Census Bureau researchers conducted 39 interviews with companies focused on preliminary ‘mock ups’ of survey screens designed to give respondents an overview of each section and the survey at large.  Respondents were asked about their preferences for reporting, especially regarding using a spreadsheet or the traditional page-by-page survey response. Finally, respondents were asked to reflect on the concept of AIES as a whole, their thoughts about the overall design, and their thoughts on its effect on their burden.</a:t>
            </a:r>
          </a:p>
          <a:p>
            <a:endParaRPr lang="en-US" dirty="0"/>
          </a:p>
          <a:p>
            <a:r>
              <a:rPr lang="en-US" dirty="0"/>
              <a:t>For this interviewing, we noted that AIES introduces complexities for response both at the units of collection (company, establishment, and industry) and by the various topics mixed into one survey.  Again, we see the issue of NAICS classification ‘fitting’ a business is a space where respondents sometimes struggled.  Most respondents indicated wanting to use a downloadable spreadsheet option, to gather their data first and then enter it into the survey, and to submit data across all survey sections at one time, instead of section by section.  Respondents also stressed their reliance on others within the company to complete the survey, and that they were open to using survey previews (as PDFs or otherwise) to make a plan for data collection and/or to email to other departments or locations for response.</a:t>
            </a:r>
          </a:p>
          <a:p>
            <a:endParaRPr lang="en-US" dirty="0"/>
          </a:p>
          <a:p>
            <a:r>
              <a:rPr lang="en-US" dirty="0"/>
              <a:t>I want to pause here and draw your attention to the ticker at the top of the screen – with just this formative research, we have conducted 152 interviews across all sizes, industries, geographies, and complexities.  This is an incredible amount of respondent-driven feedback on how to design this survey…</a:t>
            </a:r>
          </a:p>
          <a:p>
            <a:endParaRPr lang="en-US" dirty="0"/>
          </a:p>
          <a:p>
            <a:r>
              <a:rPr lang="en-US" dirty="0"/>
              <a:t>(click) Now, let’s get back in the </a:t>
            </a:r>
            <a:r>
              <a:rPr lang="en-US" dirty="0" err="1"/>
              <a:t>Delorean</a:t>
            </a:r>
            <a:r>
              <a:rPr lang="en-US" dirty="0"/>
              <a:t>, go to early 2022, and check in on the CCC.</a:t>
            </a:r>
          </a:p>
        </p:txBody>
      </p:sp>
      <p:sp>
        <p:nvSpPr>
          <p:cNvPr id="4" name="Slide Number Placeholder 3"/>
          <p:cNvSpPr>
            <a:spLocks noGrp="1"/>
          </p:cNvSpPr>
          <p:nvPr>
            <p:ph type="sldNum" sz="quarter" idx="5"/>
          </p:nvPr>
        </p:nvSpPr>
        <p:spPr/>
        <p:txBody>
          <a:bodyPr/>
          <a:lstStyle/>
          <a:p>
            <a:fld id="{F6A33367-C7DD-4070-8A8A-4A94FB71ED67}" type="slidenum">
              <a:rPr lang="en-US" smtClean="0"/>
              <a:t>9</a:t>
            </a:fld>
            <a:endParaRPr lang="en-US"/>
          </a:p>
        </p:txBody>
      </p:sp>
    </p:spTree>
    <p:extLst>
      <p:ext uri="{BB962C8B-B14F-4D97-AF65-F5344CB8AC3E}">
        <p14:creationId xmlns:p14="http://schemas.microsoft.com/office/powerpoint/2010/main" val="1572424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4286397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03020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57117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835003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35010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86677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438400" y="6319447"/>
            <a:ext cx="27432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599559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2438400" y="6319447"/>
            <a:ext cx="27432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030695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 y="6319447"/>
            <a:ext cx="27432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40345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829127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19473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63ECC8-719A-498E-B101-491B6A35558E}" type="slidenum">
              <a:rPr lang="en-US" smtClean="0"/>
              <a:t>‹#›</a:t>
            </a:fld>
            <a:endParaRPr lang="en-US"/>
          </a:p>
        </p:txBody>
      </p:sp>
      <p:pic>
        <p:nvPicPr>
          <p:cNvPr id="8" name="Picture 7"/>
          <p:cNvPicPr>
            <a:picLocks noSelect="1"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5325" y="5796743"/>
            <a:ext cx="1810669" cy="1030313"/>
          </a:xfrm>
          <a:prstGeom prst="rect">
            <a:avLst/>
          </a:prstGeom>
        </p:spPr>
      </p:pic>
    </p:spTree>
    <p:extLst>
      <p:ext uri="{BB962C8B-B14F-4D97-AF65-F5344CB8AC3E}">
        <p14:creationId xmlns:p14="http://schemas.microsoft.com/office/powerpoint/2010/main" val="2338593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1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Melissa.Cidade@census.gov"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hyperlink" Target="mailto:Heidi.M.StOnge@census.go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2E93A-87BC-402F-9660-68059137C3F2}"/>
              </a:ext>
            </a:extLst>
          </p:cNvPr>
          <p:cNvSpPr>
            <a:spLocks noGrp="1"/>
          </p:cNvSpPr>
          <p:nvPr>
            <p:ph type="ctrTitle"/>
          </p:nvPr>
        </p:nvSpPr>
        <p:spPr/>
        <p:txBody>
          <a:bodyPr>
            <a:normAutofit/>
          </a:bodyPr>
          <a:lstStyle/>
          <a:p>
            <a:r>
              <a:rPr lang="en-US" sz="4000" dirty="0">
                <a:effectLst/>
                <a:latin typeface="Calibri" panose="020F0502020204030204" pitchFamily="34" charset="0"/>
                <a:ea typeface="Calibri" panose="020F0502020204030204" pitchFamily="34" charset="0"/>
                <a:cs typeface="Times New Roman" panose="02020603050405020304" pitchFamily="18" charset="0"/>
              </a:rPr>
              <a:t>Rows and Columns and Respondents:  Designing a Respond-by-Spreadsheet Option with Respondents for the Annual Integrated Economic Survey</a:t>
            </a:r>
            <a:endParaRPr lang="en-US" sz="11500" dirty="0"/>
          </a:p>
        </p:txBody>
      </p:sp>
      <p:sp>
        <p:nvSpPr>
          <p:cNvPr id="3" name="Subtitle 2">
            <a:extLst>
              <a:ext uri="{FF2B5EF4-FFF2-40B4-BE49-F238E27FC236}">
                <a16:creationId xmlns:a16="http://schemas.microsoft.com/office/drawing/2014/main" id="{DD90488A-DFCB-46C1-875B-C32AA21B51F1}"/>
              </a:ext>
            </a:extLst>
          </p:cNvPr>
          <p:cNvSpPr>
            <a:spLocks noGrp="1"/>
          </p:cNvSpPr>
          <p:nvPr>
            <p:ph type="subTitle" idx="1"/>
          </p:nvPr>
        </p:nvSpPr>
        <p:spPr/>
        <p:txBody>
          <a:bodyPr/>
          <a:lstStyle/>
          <a:p>
            <a:r>
              <a:rPr lang="en-US" dirty="0"/>
              <a:t>Melissa A. Cidade, EMD</a:t>
            </a:r>
          </a:p>
          <a:p>
            <a:r>
              <a:rPr lang="en-US" dirty="0"/>
              <a:t>Heidi </a:t>
            </a:r>
            <a:r>
              <a:rPr lang="en-US" dirty="0" err="1"/>
              <a:t>St.Onge</a:t>
            </a:r>
            <a:r>
              <a:rPr lang="en-US" dirty="0"/>
              <a:t>, ADEP</a:t>
            </a:r>
          </a:p>
          <a:p>
            <a:r>
              <a:rPr lang="en-US" dirty="0"/>
              <a:t>April, 2023</a:t>
            </a:r>
          </a:p>
        </p:txBody>
      </p:sp>
      <p:pic>
        <p:nvPicPr>
          <p:cNvPr id="1026" name="Picture 2" descr="Flying DMC' Poster by Back To The Future | Displate">
            <a:extLst>
              <a:ext uri="{FF2B5EF4-FFF2-40B4-BE49-F238E27FC236}">
                <a16:creationId xmlns:a16="http://schemas.microsoft.com/office/drawing/2014/main" id="{4885AE04-6826-43BB-998F-B4083C9B685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93666" y="3255962"/>
            <a:ext cx="3343193" cy="2387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BE97574-3DA8-8DD2-3D50-CEECB8F1BFA5}"/>
              </a:ext>
            </a:extLst>
          </p:cNvPr>
          <p:cNvSpPr txBox="1"/>
          <p:nvPr/>
        </p:nvSpPr>
        <p:spPr>
          <a:xfrm>
            <a:off x="1727596" y="6031061"/>
            <a:ext cx="10187739" cy="707886"/>
          </a:xfrm>
          <a:prstGeom prst="rect">
            <a:avLst/>
          </a:prstGeom>
          <a:noFill/>
        </p:spPr>
        <p:txBody>
          <a:bodyPr wrap="square" rtlCol="0">
            <a:spAutoFit/>
          </a:bodyPr>
          <a:lstStyle/>
          <a:p>
            <a:r>
              <a:rPr lang="en-US" sz="2000" baseline="30000" dirty="0">
                <a:effectLst/>
                <a:latin typeface="Calibri" panose="020F0502020204030204" pitchFamily="34" charset="0"/>
                <a:ea typeface="Calibri" panose="020F0502020204030204" pitchFamily="34" charset="0"/>
                <a:cs typeface="Times New Roman" panose="02020603050405020304" pitchFamily="18" charset="0"/>
              </a:rPr>
              <a:t>Any opinions and conclusions expressed herein are those of the author(s) and do not reflect the views of the U.S. Census Bureau. The Census Bureau has reviewed this data product for unauthorized disclosure of confidential information and has approved the disclosure avoidance practices applied. (Approval ID:  CBDRB-FY23-ESMD001-005 ).</a:t>
            </a:r>
          </a:p>
        </p:txBody>
      </p:sp>
    </p:spTree>
    <p:extLst>
      <p:ext uri="{BB962C8B-B14F-4D97-AF65-F5344CB8AC3E}">
        <p14:creationId xmlns:p14="http://schemas.microsoft.com/office/powerpoint/2010/main" val="1570469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6CB7BB83-C806-4725-9D10-9723DB255CE5}"/>
              </a:ext>
            </a:extLst>
          </p:cNvPr>
          <p:cNvGrpSpPr/>
          <p:nvPr/>
        </p:nvGrpSpPr>
        <p:grpSpPr>
          <a:xfrm>
            <a:off x="7163945" y="1149136"/>
            <a:ext cx="4525370" cy="1700476"/>
            <a:chOff x="8709" y="-14443"/>
            <a:chExt cx="2897505" cy="1086009"/>
          </a:xfrm>
        </p:grpSpPr>
        <p:sp>
          <p:nvSpPr>
            <p:cNvPr id="10" name="Rectangle: Rounded Corners 9">
              <a:extLst>
                <a:ext uri="{FF2B5EF4-FFF2-40B4-BE49-F238E27FC236}">
                  <a16:creationId xmlns:a16="http://schemas.microsoft.com/office/drawing/2014/main" id="{53AF63EC-4BB3-4FAE-964F-2BDD6035B86D}"/>
                </a:ext>
              </a:extLst>
            </p:cNvPr>
            <p:cNvSpPr/>
            <p:nvPr/>
          </p:nvSpPr>
          <p:spPr>
            <a:xfrm>
              <a:off x="43543" y="0"/>
              <a:ext cx="2159726" cy="9644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Cat with solid fill">
              <a:extLst>
                <a:ext uri="{FF2B5EF4-FFF2-40B4-BE49-F238E27FC236}">
                  <a16:creationId xmlns:a16="http://schemas.microsoft.com/office/drawing/2014/main" id="{D6FCC4AF-94A8-4961-8284-63ADB9E035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09" y="50074"/>
              <a:ext cx="914400" cy="914400"/>
            </a:xfrm>
            <a:prstGeom prst="rect">
              <a:avLst/>
            </a:prstGeom>
          </p:spPr>
        </p:pic>
        <p:sp>
          <p:nvSpPr>
            <p:cNvPr id="9" name="TextBox 8">
              <a:extLst>
                <a:ext uri="{FF2B5EF4-FFF2-40B4-BE49-F238E27FC236}">
                  <a16:creationId xmlns:a16="http://schemas.microsoft.com/office/drawing/2014/main" id="{F1B82BF1-0D6D-4847-B83B-B7EA87D30247}"/>
                </a:ext>
              </a:extLst>
            </p:cNvPr>
            <p:cNvSpPr txBox="1"/>
            <p:nvPr/>
          </p:nvSpPr>
          <p:spPr>
            <a:xfrm>
              <a:off x="699803" y="-14443"/>
              <a:ext cx="503128" cy="923839"/>
            </a:xfrm>
            <a:prstGeom prst="rect">
              <a:avLst/>
            </a:prstGeom>
            <a:noFill/>
          </p:spPr>
          <p:txBody>
            <a:bodyPr wrap="none" rtlCol="0">
              <a:spAutoFit/>
            </a:bodyPr>
            <a:lstStyle/>
            <a:p>
              <a:r>
                <a:rPr kumimoji="0" lang="en-US" sz="8800" b="0" i="0" u="none" strike="noStrike" kern="1200" cap="none" spc="0" normalizeH="0" baseline="0" noProof="0" dirty="0">
                  <a:ln>
                    <a:noFill/>
                  </a:ln>
                  <a:solidFill>
                    <a:prstClr val="black"/>
                  </a:solidFill>
                  <a:effectLst/>
                  <a:uLnTx/>
                  <a:uFillTx/>
                  <a:latin typeface="Calibri" panose="020F0502020204030204"/>
                  <a:ea typeface="+mn-ea"/>
                  <a:cs typeface="+mn-cs"/>
                </a:rPr>
                <a:t>C</a:t>
              </a:r>
              <a:endParaRPr lang="en-US" sz="2400" dirty="0"/>
            </a:p>
          </p:txBody>
        </p:sp>
        <p:sp>
          <p:nvSpPr>
            <p:cNvPr id="8" name="TextBox 7">
              <a:extLst>
                <a:ext uri="{FF2B5EF4-FFF2-40B4-BE49-F238E27FC236}">
                  <a16:creationId xmlns:a16="http://schemas.microsoft.com/office/drawing/2014/main" id="{4EBABA44-AB78-4765-B3BB-2A7159E75A4C}"/>
                </a:ext>
              </a:extLst>
            </p:cNvPr>
            <p:cNvSpPr txBox="1"/>
            <p:nvPr/>
          </p:nvSpPr>
          <p:spPr>
            <a:xfrm>
              <a:off x="1068706" y="148236"/>
              <a:ext cx="1837508" cy="923330"/>
            </a:xfrm>
            <a:prstGeom prst="rect">
              <a:avLst/>
            </a:prstGeom>
            <a:noFill/>
          </p:spPr>
          <p:txBody>
            <a:bodyPr wrap="square" rtlCol="0">
              <a:spAutoFit/>
            </a:bodyPr>
            <a:lstStyle/>
            <a:p>
              <a:r>
                <a:rPr lang="en-US" dirty="0" err="1"/>
                <a:t>ensus</a:t>
              </a:r>
              <a:endParaRPr lang="en-US" dirty="0"/>
            </a:p>
            <a:p>
              <a:r>
                <a:rPr lang="en-US" dirty="0"/>
                <a:t>at</a:t>
              </a:r>
            </a:p>
            <a:p>
              <a:r>
                <a:rPr lang="en-US" dirty="0" err="1"/>
                <a:t>ompany</a:t>
              </a:r>
              <a:endParaRPr lang="en-US" dirty="0"/>
            </a:p>
          </p:txBody>
        </p:sp>
      </p:grpSp>
      <p:sp>
        <p:nvSpPr>
          <p:cNvPr id="14" name="TextBox 13">
            <a:extLst>
              <a:ext uri="{FF2B5EF4-FFF2-40B4-BE49-F238E27FC236}">
                <a16:creationId xmlns:a16="http://schemas.microsoft.com/office/drawing/2014/main" id="{3042E7FB-52A1-4FF9-A37A-BFC5727064D8}"/>
              </a:ext>
            </a:extLst>
          </p:cNvPr>
          <p:cNvSpPr txBox="1"/>
          <p:nvPr/>
        </p:nvSpPr>
        <p:spPr>
          <a:xfrm>
            <a:off x="502685" y="1039640"/>
            <a:ext cx="3587072" cy="369332"/>
          </a:xfrm>
          <a:prstGeom prst="rect">
            <a:avLst/>
          </a:prstGeom>
          <a:noFill/>
        </p:spPr>
        <p:txBody>
          <a:bodyPr wrap="none" rtlCol="0">
            <a:spAutoFit/>
          </a:bodyPr>
          <a:lstStyle/>
          <a:p>
            <a:r>
              <a:rPr lang="en-US" dirty="0"/>
              <a:t>Manufacturing Plant 1001:  Cat food</a:t>
            </a:r>
          </a:p>
        </p:txBody>
      </p:sp>
      <p:sp>
        <p:nvSpPr>
          <p:cNvPr id="15" name="TextBox 14">
            <a:extLst>
              <a:ext uri="{FF2B5EF4-FFF2-40B4-BE49-F238E27FC236}">
                <a16:creationId xmlns:a16="http://schemas.microsoft.com/office/drawing/2014/main" id="{FAE978F6-D234-40CD-B8F7-DF66D00CC4BA}"/>
              </a:ext>
            </a:extLst>
          </p:cNvPr>
          <p:cNvSpPr txBox="1"/>
          <p:nvPr/>
        </p:nvSpPr>
        <p:spPr>
          <a:xfrm>
            <a:off x="502685" y="1434072"/>
            <a:ext cx="3587072" cy="369332"/>
          </a:xfrm>
          <a:prstGeom prst="rect">
            <a:avLst/>
          </a:prstGeom>
          <a:noFill/>
        </p:spPr>
        <p:txBody>
          <a:bodyPr wrap="none" rtlCol="0">
            <a:spAutoFit/>
          </a:bodyPr>
          <a:lstStyle/>
          <a:p>
            <a:r>
              <a:rPr lang="en-US" dirty="0"/>
              <a:t>Manufacturing Plant 1002:  Cat food</a:t>
            </a:r>
          </a:p>
        </p:txBody>
      </p:sp>
      <p:sp>
        <p:nvSpPr>
          <p:cNvPr id="16" name="TextBox 15">
            <a:extLst>
              <a:ext uri="{FF2B5EF4-FFF2-40B4-BE49-F238E27FC236}">
                <a16:creationId xmlns:a16="http://schemas.microsoft.com/office/drawing/2014/main" id="{B18DE3C1-E4AC-4FF7-9F57-142D9A1592E7}"/>
              </a:ext>
            </a:extLst>
          </p:cNvPr>
          <p:cNvSpPr txBox="1"/>
          <p:nvPr/>
        </p:nvSpPr>
        <p:spPr>
          <a:xfrm>
            <a:off x="502685" y="1828504"/>
            <a:ext cx="3605411" cy="369332"/>
          </a:xfrm>
          <a:prstGeom prst="rect">
            <a:avLst/>
          </a:prstGeom>
          <a:noFill/>
        </p:spPr>
        <p:txBody>
          <a:bodyPr wrap="none" rtlCol="0">
            <a:spAutoFit/>
          </a:bodyPr>
          <a:lstStyle/>
          <a:p>
            <a:r>
              <a:rPr lang="en-US" dirty="0"/>
              <a:t>Manufacturing Plant 1003:  Cat litter</a:t>
            </a:r>
          </a:p>
        </p:txBody>
      </p:sp>
      <p:sp>
        <p:nvSpPr>
          <p:cNvPr id="17" name="TextBox 16">
            <a:extLst>
              <a:ext uri="{FF2B5EF4-FFF2-40B4-BE49-F238E27FC236}">
                <a16:creationId xmlns:a16="http://schemas.microsoft.com/office/drawing/2014/main" id="{E76A9BAD-F288-4DA1-9CDE-6FA0F3479207}"/>
              </a:ext>
            </a:extLst>
          </p:cNvPr>
          <p:cNvSpPr txBox="1"/>
          <p:nvPr/>
        </p:nvSpPr>
        <p:spPr>
          <a:xfrm>
            <a:off x="502685" y="2222936"/>
            <a:ext cx="4379340" cy="369332"/>
          </a:xfrm>
          <a:prstGeom prst="rect">
            <a:avLst/>
          </a:prstGeom>
          <a:noFill/>
        </p:spPr>
        <p:txBody>
          <a:bodyPr wrap="none" rtlCol="0">
            <a:spAutoFit/>
          </a:bodyPr>
          <a:lstStyle/>
          <a:p>
            <a:r>
              <a:rPr lang="en-US" dirty="0"/>
              <a:t>Wholesale Facility 1004: Cat food wholesaler</a:t>
            </a:r>
          </a:p>
        </p:txBody>
      </p:sp>
      <p:sp>
        <p:nvSpPr>
          <p:cNvPr id="18" name="TextBox 17">
            <a:extLst>
              <a:ext uri="{FF2B5EF4-FFF2-40B4-BE49-F238E27FC236}">
                <a16:creationId xmlns:a16="http://schemas.microsoft.com/office/drawing/2014/main" id="{6B225B96-C404-4677-900B-D1516818EB2C}"/>
              </a:ext>
            </a:extLst>
          </p:cNvPr>
          <p:cNvSpPr txBox="1"/>
          <p:nvPr/>
        </p:nvSpPr>
        <p:spPr>
          <a:xfrm>
            <a:off x="502685" y="2617368"/>
            <a:ext cx="4556825" cy="369332"/>
          </a:xfrm>
          <a:prstGeom prst="rect">
            <a:avLst/>
          </a:prstGeom>
          <a:noFill/>
        </p:spPr>
        <p:txBody>
          <a:bodyPr wrap="none" rtlCol="0">
            <a:spAutoFit/>
          </a:bodyPr>
          <a:lstStyle/>
          <a:p>
            <a:r>
              <a:rPr lang="en-US" dirty="0"/>
              <a:t>Wholesale Facility 1005: Pet supply wholesaler</a:t>
            </a:r>
          </a:p>
        </p:txBody>
      </p:sp>
      <p:sp>
        <p:nvSpPr>
          <p:cNvPr id="19" name="TextBox 18">
            <a:extLst>
              <a:ext uri="{FF2B5EF4-FFF2-40B4-BE49-F238E27FC236}">
                <a16:creationId xmlns:a16="http://schemas.microsoft.com/office/drawing/2014/main" id="{E20152F1-75F9-46EB-BF53-D333243762A2}"/>
              </a:ext>
            </a:extLst>
          </p:cNvPr>
          <p:cNvSpPr txBox="1"/>
          <p:nvPr/>
        </p:nvSpPr>
        <p:spPr>
          <a:xfrm>
            <a:off x="502685" y="3011800"/>
            <a:ext cx="3394134" cy="369332"/>
          </a:xfrm>
          <a:prstGeom prst="rect">
            <a:avLst/>
          </a:prstGeom>
          <a:noFill/>
        </p:spPr>
        <p:txBody>
          <a:bodyPr wrap="none" rtlCol="0">
            <a:spAutoFit/>
          </a:bodyPr>
          <a:lstStyle/>
          <a:p>
            <a:r>
              <a:rPr lang="en-US" dirty="0"/>
              <a:t>Retail Store 1006: Pet supply store</a:t>
            </a:r>
          </a:p>
        </p:txBody>
      </p:sp>
      <p:sp>
        <p:nvSpPr>
          <p:cNvPr id="20" name="TextBox 19">
            <a:extLst>
              <a:ext uri="{FF2B5EF4-FFF2-40B4-BE49-F238E27FC236}">
                <a16:creationId xmlns:a16="http://schemas.microsoft.com/office/drawing/2014/main" id="{4457518B-AB1C-4061-963F-FB1D35A399DA}"/>
              </a:ext>
            </a:extLst>
          </p:cNvPr>
          <p:cNvSpPr txBox="1"/>
          <p:nvPr/>
        </p:nvSpPr>
        <p:spPr>
          <a:xfrm>
            <a:off x="502685" y="3406232"/>
            <a:ext cx="3394134" cy="369332"/>
          </a:xfrm>
          <a:prstGeom prst="rect">
            <a:avLst/>
          </a:prstGeom>
          <a:noFill/>
        </p:spPr>
        <p:txBody>
          <a:bodyPr wrap="none" rtlCol="0">
            <a:spAutoFit/>
          </a:bodyPr>
          <a:lstStyle/>
          <a:p>
            <a:r>
              <a:rPr lang="en-US" dirty="0"/>
              <a:t>Retail Store 1007: Pet supply store</a:t>
            </a:r>
          </a:p>
        </p:txBody>
      </p:sp>
      <p:sp>
        <p:nvSpPr>
          <p:cNvPr id="21" name="TextBox 20">
            <a:extLst>
              <a:ext uri="{FF2B5EF4-FFF2-40B4-BE49-F238E27FC236}">
                <a16:creationId xmlns:a16="http://schemas.microsoft.com/office/drawing/2014/main" id="{38A10F20-3E29-45DA-9885-E900CBF38850}"/>
              </a:ext>
            </a:extLst>
          </p:cNvPr>
          <p:cNvSpPr txBox="1"/>
          <p:nvPr/>
        </p:nvSpPr>
        <p:spPr>
          <a:xfrm>
            <a:off x="502685" y="3800664"/>
            <a:ext cx="3394134" cy="369332"/>
          </a:xfrm>
          <a:prstGeom prst="rect">
            <a:avLst/>
          </a:prstGeom>
          <a:noFill/>
        </p:spPr>
        <p:txBody>
          <a:bodyPr wrap="none" rtlCol="0">
            <a:spAutoFit/>
          </a:bodyPr>
          <a:lstStyle/>
          <a:p>
            <a:r>
              <a:rPr lang="en-US" dirty="0"/>
              <a:t>Retail Store 1008: Pet supply store</a:t>
            </a:r>
          </a:p>
        </p:txBody>
      </p:sp>
      <p:sp>
        <p:nvSpPr>
          <p:cNvPr id="22" name="TextBox 21">
            <a:extLst>
              <a:ext uri="{FF2B5EF4-FFF2-40B4-BE49-F238E27FC236}">
                <a16:creationId xmlns:a16="http://schemas.microsoft.com/office/drawing/2014/main" id="{BC958852-037D-4A79-81F0-8A651DB04DB5}"/>
              </a:ext>
            </a:extLst>
          </p:cNvPr>
          <p:cNvSpPr txBox="1"/>
          <p:nvPr/>
        </p:nvSpPr>
        <p:spPr>
          <a:xfrm>
            <a:off x="502685" y="4195096"/>
            <a:ext cx="3394134" cy="369332"/>
          </a:xfrm>
          <a:prstGeom prst="rect">
            <a:avLst/>
          </a:prstGeom>
          <a:noFill/>
        </p:spPr>
        <p:txBody>
          <a:bodyPr wrap="none" rtlCol="0">
            <a:spAutoFit/>
          </a:bodyPr>
          <a:lstStyle/>
          <a:p>
            <a:r>
              <a:rPr lang="en-US" dirty="0"/>
              <a:t>Retail Store 1009: Pet supply store</a:t>
            </a:r>
          </a:p>
        </p:txBody>
      </p:sp>
      <p:sp>
        <p:nvSpPr>
          <p:cNvPr id="23" name="TextBox 22">
            <a:extLst>
              <a:ext uri="{FF2B5EF4-FFF2-40B4-BE49-F238E27FC236}">
                <a16:creationId xmlns:a16="http://schemas.microsoft.com/office/drawing/2014/main" id="{8864BDF5-B56E-4805-AAE6-BC40CF9C2009}"/>
              </a:ext>
            </a:extLst>
          </p:cNvPr>
          <p:cNvSpPr txBox="1"/>
          <p:nvPr/>
        </p:nvSpPr>
        <p:spPr>
          <a:xfrm>
            <a:off x="502685" y="4589531"/>
            <a:ext cx="3394134" cy="369332"/>
          </a:xfrm>
          <a:prstGeom prst="rect">
            <a:avLst/>
          </a:prstGeom>
          <a:noFill/>
        </p:spPr>
        <p:txBody>
          <a:bodyPr wrap="none" rtlCol="0">
            <a:spAutoFit/>
          </a:bodyPr>
          <a:lstStyle/>
          <a:p>
            <a:r>
              <a:rPr lang="en-US" dirty="0"/>
              <a:t>Retail Store 1010: Pet supply store</a:t>
            </a:r>
          </a:p>
        </p:txBody>
      </p:sp>
      <p:sp>
        <p:nvSpPr>
          <p:cNvPr id="24" name="TextBox 23">
            <a:extLst>
              <a:ext uri="{FF2B5EF4-FFF2-40B4-BE49-F238E27FC236}">
                <a16:creationId xmlns:a16="http://schemas.microsoft.com/office/drawing/2014/main" id="{A80845B0-AC83-4669-8A45-4517A7C41D39}"/>
              </a:ext>
            </a:extLst>
          </p:cNvPr>
          <p:cNvSpPr txBox="1"/>
          <p:nvPr/>
        </p:nvSpPr>
        <p:spPr>
          <a:xfrm>
            <a:off x="502685" y="4958863"/>
            <a:ext cx="5018810" cy="369332"/>
          </a:xfrm>
          <a:prstGeom prst="rect">
            <a:avLst/>
          </a:prstGeom>
          <a:noFill/>
        </p:spPr>
        <p:txBody>
          <a:bodyPr wrap="none" rtlCol="0">
            <a:spAutoFit/>
          </a:bodyPr>
          <a:lstStyle/>
          <a:p>
            <a:r>
              <a:rPr lang="en-US" dirty="0"/>
              <a:t>Service Establishment 1011: Pet Grooming Business</a:t>
            </a:r>
          </a:p>
        </p:txBody>
      </p:sp>
      <p:sp>
        <p:nvSpPr>
          <p:cNvPr id="29" name="Slide Number Placeholder 28">
            <a:extLst>
              <a:ext uri="{FF2B5EF4-FFF2-40B4-BE49-F238E27FC236}">
                <a16:creationId xmlns:a16="http://schemas.microsoft.com/office/drawing/2014/main" id="{1147751F-7FD4-4F5E-B357-2E47E7ADF649}"/>
              </a:ext>
            </a:extLst>
          </p:cNvPr>
          <p:cNvSpPr>
            <a:spLocks noGrp="1"/>
          </p:cNvSpPr>
          <p:nvPr>
            <p:ph type="sldNum" sz="quarter" idx="12"/>
          </p:nvPr>
        </p:nvSpPr>
        <p:spPr/>
        <p:txBody>
          <a:bodyPr/>
          <a:lstStyle/>
          <a:p>
            <a:fld id="{FC63ECC8-719A-498E-B101-491B6A35558E}" type="slidenum">
              <a:rPr lang="en-US" smtClean="0"/>
              <a:t>10</a:t>
            </a:fld>
            <a:endParaRPr lang="en-US"/>
          </a:p>
        </p:txBody>
      </p:sp>
      <p:sp>
        <p:nvSpPr>
          <p:cNvPr id="30" name="TextBox 29">
            <a:extLst>
              <a:ext uri="{FF2B5EF4-FFF2-40B4-BE49-F238E27FC236}">
                <a16:creationId xmlns:a16="http://schemas.microsoft.com/office/drawing/2014/main" id="{B238CF99-50CD-4C95-9D7A-A175D234AC21}"/>
              </a:ext>
            </a:extLst>
          </p:cNvPr>
          <p:cNvSpPr txBox="1"/>
          <p:nvPr/>
        </p:nvSpPr>
        <p:spPr>
          <a:xfrm>
            <a:off x="416689" y="263047"/>
            <a:ext cx="1326004" cy="769441"/>
          </a:xfrm>
          <a:prstGeom prst="rect">
            <a:avLst/>
          </a:prstGeom>
          <a:noFill/>
        </p:spPr>
        <p:txBody>
          <a:bodyPr wrap="none" rtlCol="0">
            <a:spAutoFit/>
          </a:bodyPr>
          <a:lstStyle/>
          <a:p>
            <a:r>
              <a:rPr lang="en-US" sz="4400" b="1" dirty="0"/>
              <a:t>2022</a:t>
            </a:r>
          </a:p>
        </p:txBody>
      </p:sp>
      <p:sp>
        <p:nvSpPr>
          <p:cNvPr id="32" name="Rectangle 31">
            <a:extLst>
              <a:ext uri="{FF2B5EF4-FFF2-40B4-BE49-F238E27FC236}">
                <a16:creationId xmlns:a16="http://schemas.microsoft.com/office/drawing/2014/main" id="{6912A574-B7E9-4E78-B91F-45E84668536D}"/>
              </a:ext>
            </a:extLst>
          </p:cNvPr>
          <p:cNvSpPr/>
          <p:nvPr/>
        </p:nvSpPr>
        <p:spPr>
          <a:xfrm>
            <a:off x="416689" y="908559"/>
            <a:ext cx="5104806" cy="4515369"/>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0F2F938F-690F-48F8-9971-8008F7BD45A2}"/>
              </a:ext>
            </a:extLst>
          </p:cNvPr>
          <p:cNvSpPr txBox="1"/>
          <p:nvPr/>
        </p:nvSpPr>
        <p:spPr>
          <a:xfrm>
            <a:off x="5676013" y="3195734"/>
            <a:ext cx="2750753" cy="523220"/>
          </a:xfrm>
          <a:prstGeom prst="rect">
            <a:avLst/>
          </a:prstGeom>
          <a:noFill/>
        </p:spPr>
        <p:txBody>
          <a:bodyPr wrap="none" rtlCol="0">
            <a:spAutoFit/>
          </a:bodyPr>
          <a:lstStyle/>
          <a:p>
            <a:r>
              <a:rPr lang="en-US" sz="2800" b="1" dirty="0"/>
              <a:t>AIES Pilot Phase I</a:t>
            </a:r>
          </a:p>
        </p:txBody>
      </p:sp>
      <p:sp>
        <p:nvSpPr>
          <p:cNvPr id="2" name="TextBox 1">
            <a:extLst>
              <a:ext uri="{FF2B5EF4-FFF2-40B4-BE49-F238E27FC236}">
                <a16:creationId xmlns:a16="http://schemas.microsoft.com/office/drawing/2014/main" id="{84DDCDF4-D4C8-65BC-3AD3-7937DCE8FBAC}"/>
              </a:ext>
            </a:extLst>
          </p:cNvPr>
          <p:cNvSpPr txBox="1"/>
          <p:nvPr/>
        </p:nvSpPr>
        <p:spPr>
          <a:xfrm>
            <a:off x="8600877" y="5980668"/>
            <a:ext cx="3659848" cy="369332"/>
          </a:xfrm>
          <a:prstGeom prst="rect">
            <a:avLst/>
          </a:prstGeom>
          <a:noFill/>
        </p:spPr>
        <p:txBody>
          <a:bodyPr wrap="none" rtlCol="0">
            <a:spAutoFit/>
          </a:bodyPr>
          <a:lstStyle/>
          <a:p>
            <a:r>
              <a:rPr lang="en-US" dirty="0"/>
              <a:t>Note: Fictional company represented</a:t>
            </a:r>
          </a:p>
        </p:txBody>
      </p:sp>
      <p:sp>
        <p:nvSpPr>
          <p:cNvPr id="4" name="Rectangle 3">
            <a:extLst>
              <a:ext uri="{FF2B5EF4-FFF2-40B4-BE49-F238E27FC236}">
                <a16:creationId xmlns:a16="http://schemas.microsoft.com/office/drawing/2014/main" id="{F5B1973D-566A-E79A-62B1-0AE55A308C6E}"/>
              </a:ext>
            </a:extLst>
          </p:cNvPr>
          <p:cNvSpPr/>
          <p:nvPr/>
        </p:nvSpPr>
        <p:spPr>
          <a:xfrm>
            <a:off x="502685" y="1039641"/>
            <a:ext cx="4920215" cy="36218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57267FCB-75E0-0AB1-9356-F3F65C8514C1}"/>
              </a:ext>
            </a:extLst>
          </p:cNvPr>
          <p:cNvSpPr/>
          <p:nvPr/>
        </p:nvSpPr>
        <p:spPr>
          <a:xfrm>
            <a:off x="502685" y="1435139"/>
            <a:ext cx="4920215" cy="36218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7C026D6-D130-3518-0E76-E578DF8F31CB}"/>
              </a:ext>
            </a:extLst>
          </p:cNvPr>
          <p:cNvSpPr/>
          <p:nvPr/>
        </p:nvSpPr>
        <p:spPr>
          <a:xfrm>
            <a:off x="502685" y="1830637"/>
            <a:ext cx="4920215" cy="36218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643ACB7-7FA3-D361-2ACC-504D428084EB}"/>
              </a:ext>
            </a:extLst>
          </p:cNvPr>
          <p:cNvSpPr/>
          <p:nvPr/>
        </p:nvSpPr>
        <p:spPr>
          <a:xfrm>
            <a:off x="502685" y="2226135"/>
            <a:ext cx="4920215" cy="36218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DA7C224-1A7B-D30A-8B84-820FE087B0E4}"/>
              </a:ext>
            </a:extLst>
          </p:cNvPr>
          <p:cNvSpPr/>
          <p:nvPr/>
        </p:nvSpPr>
        <p:spPr>
          <a:xfrm>
            <a:off x="502684" y="2621633"/>
            <a:ext cx="4920215" cy="36218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3870BA8-350F-91F5-A06D-CF1D4103092E}"/>
              </a:ext>
            </a:extLst>
          </p:cNvPr>
          <p:cNvSpPr/>
          <p:nvPr/>
        </p:nvSpPr>
        <p:spPr>
          <a:xfrm>
            <a:off x="502683" y="3017131"/>
            <a:ext cx="4920215" cy="36218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C22A03B3-FCCB-C119-51C1-729DE09D366B}"/>
              </a:ext>
            </a:extLst>
          </p:cNvPr>
          <p:cNvSpPr/>
          <p:nvPr/>
        </p:nvSpPr>
        <p:spPr>
          <a:xfrm>
            <a:off x="502683" y="3412629"/>
            <a:ext cx="4920215" cy="36218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BD4F76C1-57DE-9BD3-D034-614DAAEE99A5}"/>
              </a:ext>
            </a:extLst>
          </p:cNvPr>
          <p:cNvSpPr/>
          <p:nvPr/>
        </p:nvSpPr>
        <p:spPr>
          <a:xfrm>
            <a:off x="504262" y="3808127"/>
            <a:ext cx="4920215" cy="36218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7DB01DB-914B-A558-F636-539B70D5EBFD}"/>
              </a:ext>
            </a:extLst>
          </p:cNvPr>
          <p:cNvSpPr/>
          <p:nvPr/>
        </p:nvSpPr>
        <p:spPr>
          <a:xfrm>
            <a:off x="502682" y="4203625"/>
            <a:ext cx="4920215" cy="36218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59EAB81E-4483-70EF-120B-BFB07D7AC7BD}"/>
              </a:ext>
            </a:extLst>
          </p:cNvPr>
          <p:cNvSpPr/>
          <p:nvPr/>
        </p:nvSpPr>
        <p:spPr>
          <a:xfrm>
            <a:off x="502682" y="4599123"/>
            <a:ext cx="4920215" cy="36218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37947FDD-DDF5-C997-2013-523EA36CEB97}"/>
              </a:ext>
            </a:extLst>
          </p:cNvPr>
          <p:cNvSpPr/>
          <p:nvPr/>
        </p:nvSpPr>
        <p:spPr>
          <a:xfrm>
            <a:off x="502682" y="4994621"/>
            <a:ext cx="4920215" cy="36218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317D53E9-76E2-93DE-9FBD-4C77220B87FD}"/>
              </a:ext>
            </a:extLst>
          </p:cNvPr>
          <p:cNvSpPr/>
          <p:nvPr/>
        </p:nvSpPr>
        <p:spPr>
          <a:xfrm>
            <a:off x="502682" y="1032488"/>
            <a:ext cx="4920215" cy="788556"/>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B5783961-06D3-79C5-35F1-EDBC5514180C}"/>
              </a:ext>
            </a:extLst>
          </p:cNvPr>
          <p:cNvSpPr/>
          <p:nvPr/>
        </p:nvSpPr>
        <p:spPr>
          <a:xfrm>
            <a:off x="502682" y="1833989"/>
            <a:ext cx="4920215" cy="360960"/>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52B75E70-AF58-EAC7-9487-B429CF53CF01}"/>
              </a:ext>
            </a:extLst>
          </p:cNvPr>
          <p:cNvSpPr/>
          <p:nvPr/>
        </p:nvSpPr>
        <p:spPr>
          <a:xfrm>
            <a:off x="502682" y="2216542"/>
            <a:ext cx="4920215" cy="773668"/>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70795A2B-588C-9289-9407-BAD540CA4879}"/>
              </a:ext>
            </a:extLst>
          </p:cNvPr>
          <p:cNvSpPr/>
          <p:nvPr/>
        </p:nvSpPr>
        <p:spPr>
          <a:xfrm>
            <a:off x="502682" y="3029289"/>
            <a:ext cx="4920215" cy="1965331"/>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93D5A9A3-E600-EE43-B6B4-8A48991B619E}"/>
              </a:ext>
            </a:extLst>
          </p:cNvPr>
          <p:cNvSpPr/>
          <p:nvPr/>
        </p:nvSpPr>
        <p:spPr>
          <a:xfrm>
            <a:off x="502681" y="4983983"/>
            <a:ext cx="4920215" cy="382412"/>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0816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3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35"/>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34"/>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28"/>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27"/>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26"/>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25"/>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13"/>
                                        </p:tgtEl>
                                        <p:attrNameLst>
                                          <p:attrName>style.visibility</p:attrName>
                                        </p:attrNameLst>
                                      </p:cBhvr>
                                      <p:to>
                                        <p:strVal val="hidden"/>
                                      </p:to>
                                    </p:set>
                                  </p:childTnLst>
                                </p:cTn>
                              </p:par>
                              <p:par>
                                <p:cTn id="55" presetID="1" presetClass="exit" presetSubtype="0" fill="hold" grpId="1" nodeType="withEffect">
                                  <p:stCondLst>
                                    <p:cond delay="0"/>
                                  </p:stCondLst>
                                  <p:childTnLst>
                                    <p:set>
                                      <p:cBhvr>
                                        <p:cTn id="56" dur="1" fill="hold">
                                          <p:stCondLst>
                                            <p:cond delay="0"/>
                                          </p:stCondLst>
                                        </p:cTn>
                                        <p:tgtEl>
                                          <p:spTgt spid="11"/>
                                        </p:tgtEl>
                                        <p:attrNameLst>
                                          <p:attrName>style.visibility</p:attrName>
                                        </p:attrNameLst>
                                      </p:cBhvr>
                                      <p:to>
                                        <p:strVal val="hidden"/>
                                      </p:to>
                                    </p:set>
                                  </p:childTnLst>
                                </p:cTn>
                              </p:par>
                              <p:par>
                                <p:cTn id="57" presetID="1" presetClass="exit" presetSubtype="0" fill="hold" grpId="1" nodeType="withEffect">
                                  <p:stCondLst>
                                    <p:cond delay="0"/>
                                  </p:stCondLst>
                                  <p:childTnLst>
                                    <p:set>
                                      <p:cBhvr>
                                        <p:cTn id="58" dur="1" fill="hold">
                                          <p:stCondLst>
                                            <p:cond delay="0"/>
                                          </p:stCondLst>
                                        </p:cTn>
                                        <p:tgtEl>
                                          <p:spTgt spid="6"/>
                                        </p:tgtEl>
                                        <p:attrNameLst>
                                          <p:attrName>style.visibility</p:attrName>
                                        </p:attrNameLst>
                                      </p:cBhvr>
                                      <p:to>
                                        <p:strVal val="hidden"/>
                                      </p:to>
                                    </p:set>
                                  </p:childTnLst>
                                </p:cTn>
                              </p:par>
                              <p:par>
                                <p:cTn id="59" presetID="1" presetClass="exit" presetSubtype="0" fill="hold" grpId="1" nodeType="withEffect">
                                  <p:stCondLst>
                                    <p:cond delay="0"/>
                                  </p:stCondLst>
                                  <p:childTnLst>
                                    <p:set>
                                      <p:cBhvr>
                                        <p:cTn id="60" dur="1" fill="hold">
                                          <p:stCondLst>
                                            <p:cond delay="0"/>
                                          </p:stCondLst>
                                        </p:cTn>
                                        <p:tgtEl>
                                          <p:spTgt spid="5"/>
                                        </p:tgtEl>
                                        <p:attrNameLst>
                                          <p:attrName>style.visibility</p:attrName>
                                        </p:attrNameLst>
                                      </p:cBhvr>
                                      <p:to>
                                        <p:strVal val="hidden"/>
                                      </p:to>
                                    </p:set>
                                  </p:childTnLst>
                                </p:cTn>
                              </p:par>
                              <p:par>
                                <p:cTn id="61" presetID="1" presetClass="exit" presetSubtype="0" fill="hold" grpId="1" nodeType="withEffect">
                                  <p:stCondLst>
                                    <p:cond delay="0"/>
                                  </p:stCondLst>
                                  <p:childTnLst>
                                    <p:set>
                                      <p:cBhvr>
                                        <p:cTn id="62" dur="1" fill="hold">
                                          <p:stCondLst>
                                            <p:cond delay="0"/>
                                          </p:stCondLst>
                                        </p:cTn>
                                        <p:tgtEl>
                                          <p:spTgt spid="4"/>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0"/>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9"/>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7"/>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2" grpId="1" animBg="1"/>
      <p:bldP spid="33" grpId="0"/>
      <p:bldP spid="4" grpId="0" animBg="1"/>
      <p:bldP spid="4" grpId="1" animBg="1"/>
      <p:bldP spid="5" grpId="0" animBg="1"/>
      <p:bldP spid="5" grpId="1" animBg="1"/>
      <p:bldP spid="6" grpId="0" animBg="1"/>
      <p:bldP spid="6" grpId="1" animBg="1"/>
      <p:bldP spid="11" grpId="0" animBg="1"/>
      <p:bldP spid="11" grpId="1" animBg="1"/>
      <p:bldP spid="13" grpId="0" animBg="1"/>
      <p:bldP spid="13" grpId="1" animBg="1"/>
      <p:bldP spid="25" grpId="0" animBg="1"/>
      <p:bldP spid="25" grpId="1" animBg="1"/>
      <p:bldP spid="26" grpId="0" animBg="1"/>
      <p:bldP spid="26" grpId="1" animBg="1"/>
      <p:bldP spid="27" grpId="0" animBg="1"/>
      <p:bldP spid="27" grpId="1" animBg="1"/>
      <p:bldP spid="28" grpId="0" animBg="1"/>
      <p:bldP spid="28" grpId="1" animBg="1"/>
      <p:bldP spid="34" grpId="0" animBg="1"/>
      <p:bldP spid="34" grpId="1" animBg="1"/>
      <p:bldP spid="35" grpId="0" animBg="1"/>
      <p:bldP spid="35" grpId="1" animBg="1"/>
      <p:bldP spid="36" grpId="0" animBg="1"/>
      <p:bldP spid="37" grpId="0" animBg="1"/>
      <p:bldP spid="38" grpId="0" animBg="1"/>
      <p:bldP spid="39" grpId="0" animBg="1"/>
      <p:bldP spid="4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5F949-0AB3-4DA8-83D7-6901C4A59FEE}"/>
              </a:ext>
            </a:extLst>
          </p:cNvPr>
          <p:cNvSpPr>
            <a:spLocks noGrp="1"/>
          </p:cNvSpPr>
          <p:nvPr>
            <p:ph type="title"/>
          </p:nvPr>
        </p:nvSpPr>
        <p:spPr/>
        <p:txBody>
          <a:bodyPr/>
          <a:lstStyle/>
          <a:p>
            <a:r>
              <a:rPr lang="en-US" dirty="0"/>
              <a:t>AIES Pilot Phase I</a:t>
            </a:r>
          </a:p>
        </p:txBody>
      </p:sp>
      <p:graphicFrame>
        <p:nvGraphicFramePr>
          <p:cNvPr id="6" name="Content Placeholder 5">
            <a:extLst>
              <a:ext uri="{FF2B5EF4-FFF2-40B4-BE49-F238E27FC236}">
                <a16:creationId xmlns:a16="http://schemas.microsoft.com/office/drawing/2014/main" id="{FC965E46-B17F-4B0B-9E3B-073B092D6530}"/>
              </a:ext>
            </a:extLst>
          </p:cNvPr>
          <p:cNvGraphicFramePr>
            <a:graphicFrameLocks noGrp="1"/>
          </p:cNvGraphicFramePr>
          <p:nvPr>
            <p:ph sz="half" idx="1"/>
            <p:extLst>
              <p:ext uri="{D42A27DB-BD31-4B8C-83A1-F6EECF244321}">
                <p14:modId xmlns:p14="http://schemas.microsoft.com/office/powerpoint/2010/main" val="3963010985"/>
              </p:ext>
            </p:extLst>
          </p:nvPr>
        </p:nvGraphicFramePr>
        <p:xfrm>
          <a:off x="838200" y="1552668"/>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3B35426B-9AF1-4F53-91CA-727E220E4BBD}"/>
              </a:ext>
            </a:extLst>
          </p:cNvPr>
          <p:cNvSpPr>
            <a:spLocks noGrp="1"/>
          </p:cNvSpPr>
          <p:nvPr>
            <p:ph type="sldNum" sz="quarter" idx="12"/>
          </p:nvPr>
        </p:nvSpPr>
        <p:spPr/>
        <p:txBody>
          <a:bodyPr/>
          <a:lstStyle/>
          <a:p>
            <a:fld id="{FC63ECC8-719A-498E-B101-491B6A35558E}" type="slidenum">
              <a:rPr lang="en-US" smtClean="0"/>
              <a:t>11</a:t>
            </a:fld>
            <a:endParaRPr lang="en-US"/>
          </a:p>
        </p:txBody>
      </p:sp>
      <p:pic>
        <p:nvPicPr>
          <p:cNvPr id="4" name="Content Placeholder 3">
            <a:extLst>
              <a:ext uri="{FF2B5EF4-FFF2-40B4-BE49-F238E27FC236}">
                <a16:creationId xmlns:a16="http://schemas.microsoft.com/office/drawing/2014/main" id="{62A0A8BF-F2A5-7733-312E-2F69712A96AA}"/>
              </a:ext>
            </a:extLst>
          </p:cNvPr>
          <p:cNvPicPr>
            <a:picLocks noGrp="1" noChangeAspect="1"/>
          </p:cNvPicPr>
          <p:nvPr>
            <p:ph sz="half" idx="2"/>
          </p:nvPr>
        </p:nvPicPr>
        <p:blipFill rotWithShape="1">
          <a:blip r:embed="rId8"/>
          <a:srcRect l="35000" t="6244" r="34375" b="6657"/>
          <a:stretch/>
        </p:blipFill>
        <p:spPr>
          <a:xfrm>
            <a:off x="6629400" y="136525"/>
            <a:ext cx="4673600" cy="6708281"/>
          </a:xfrm>
          <a:prstGeom prst="rect">
            <a:avLst/>
          </a:prstGeom>
        </p:spPr>
      </p:pic>
    </p:spTree>
    <p:extLst>
      <p:ext uri="{BB962C8B-B14F-4D97-AF65-F5344CB8AC3E}">
        <p14:creationId xmlns:p14="http://schemas.microsoft.com/office/powerpoint/2010/main" val="2358928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9DF45-6717-4288-9156-031B1939E4FE}"/>
              </a:ext>
            </a:extLst>
          </p:cNvPr>
          <p:cNvSpPr>
            <a:spLocks noGrp="1"/>
          </p:cNvSpPr>
          <p:nvPr>
            <p:ph type="title"/>
          </p:nvPr>
        </p:nvSpPr>
        <p:spPr/>
        <p:txBody>
          <a:bodyPr/>
          <a:lstStyle/>
          <a:p>
            <a:r>
              <a:rPr lang="en-US" dirty="0"/>
              <a:t>Key Pilot Phase I </a:t>
            </a:r>
            <a:br>
              <a:rPr lang="en-US" dirty="0"/>
            </a:br>
            <a:r>
              <a:rPr lang="en-US" dirty="0"/>
              <a:t>Spreadsheet Findings</a:t>
            </a:r>
          </a:p>
        </p:txBody>
      </p:sp>
      <p:sp>
        <p:nvSpPr>
          <p:cNvPr id="3" name="Content Placeholder 2">
            <a:extLst>
              <a:ext uri="{FF2B5EF4-FFF2-40B4-BE49-F238E27FC236}">
                <a16:creationId xmlns:a16="http://schemas.microsoft.com/office/drawing/2014/main" id="{DCD192D5-F0A1-4090-97A3-CB24BA64462F}"/>
              </a:ext>
            </a:extLst>
          </p:cNvPr>
          <p:cNvSpPr>
            <a:spLocks noGrp="1"/>
          </p:cNvSpPr>
          <p:nvPr>
            <p:ph sz="half" idx="1"/>
          </p:nvPr>
        </p:nvSpPr>
        <p:spPr/>
        <p:txBody>
          <a:bodyPr>
            <a:normAutofit/>
          </a:bodyPr>
          <a:lstStyle/>
          <a:p>
            <a:r>
              <a:rPr lang="en-US" dirty="0"/>
              <a:t>Page-by-page at company-level, spreadsheet at establishment and industry level</a:t>
            </a:r>
          </a:p>
          <a:p>
            <a:endParaRPr lang="en-US" dirty="0"/>
          </a:p>
          <a:p>
            <a:r>
              <a:rPr lang="en-US" dirty="0"/>
              <a:t>Spreadsheet with all units together</a:t>
            </a:r>
          </a:p>
          <a:p>
            <a:endParaRPr lang="en-US" dirty="0"/>
          </a:p>
          <a:p>
            <a:r>
              <a:rPr lang="en-US" dirty="0"/>
              <a:t>Minimize duplication of content</a:t>
            </a:r>
          </a:p>
        </p:txBody>
      </p:sp>
      <p:sp>
        <p:nvSpPr>
          <p:cNvPr id="4" name="Slide Number Placeholder 3">
            <a:extLst>
              <a:ext uri="{FF2B5EF4-FFF2-40B4-BE49-F238E27FC236}">
                <a16:creationId xmlns:a16="http://schemas.microsoft.com/office/drawing/2014/main" id="{99C4CF87-FD8E-4146-A9D1-E8E66566331D}"/>
              </a:ext>
            </a:extLst>
          </p:cNvPr>
          <p:cNvSpPr>
            <a:spLocks noGrp="1"/>
          </p:cNvSpPr>
          <p:nvPr>
            <p:ph type="sldNum" sz="quarter" idx="12"/>
          </p:nvPr>
        </p:nvSpPr>
        <p:spPr/>
        <p:txBody>
          <a:bodyPr/>
          <a:lstStyle/>
          <a:p>
            <a:fld id="{FC63ECC8-719A-498E-B101-491B6A35558E}" type="slidenum">
              <a:rPr lang="en-US" smtClean="0"/>
              <a:pPr/>
              <a:t>12</a:t>
            </a:fld>
            <a:endParaRPr lang="en-US"/>
          </a:p>
        </p:txBody>
      </p:sp>
      <p:graphicFrame>
        <p:nvGraphicFramePr>
          <p:cNvPr id="6" name="Content Placeholder 8">
            <a:extLst>
              <a:ext uri="{FF2B5EF4-FFF2-40B4-BE49-F238E27FC236}">
                <a16:creationId xmlns:a16="http://schemas.microsoft.com/office/drawing/2014/main" id="{245D3C23-B8BE-FE83-335E-5BEB87E6BCC2}"/>
              </a:ext>
            </a:extLst>
          </p:cNvPr>
          <p:cNvGraphicFramePr>
            <a:graphicFrameLocks noGrp="1"/>
          </p:cNvGraphicFramePr>
          <p:nvPr>
            <p:ph sz="half" idx="2"/>
            <p:extLst>
              <p:ext uri="{D42A27DB-BD31-4B8C-83A1-F6EECF244321}">
                <p14:modId xmlns:p14="http://schemas.microsoft.com/office/powerpoint/2010/main" val="1226606937"/>
              </p:ext>
            </p:extLst>
          </p:nvPr>
        </p:nvGraphicFramePr>
        <p:xfrm>
          <a:off x="6629400" y="230188"/>
          <a:ext cx="5397500" cy="6126162"/>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91E7F3BE-1C1E-29F9-C0AC-7F7B7CB6E2F2}"/>
              </a:ext>
            </a:extLst>
          </p:cNvPr>
          <p:cNvSpPr txBox="1"/>
          <p:nvPr/>
        </p:nvSpPr>
        <p:spPr>
          <a:xfrm>
            <a:off x="6845301" y="6267777"/>
            <a:ext cx="4241800" cy="523220"/>
          </a:xfrm>
          <a:prstGeom prst="rect">
            <a:avLst/>
          </a:prstGeom>
          <a:noFill/>
        </p:spPr>
        <p:txBody>
          <a:bodyPr wrap="square" rtlCol="0">
            <a:spAutoFit/>
          </a:bodyPr>
          <a:lstStyle/>
          <a:p>
            <a:r>
              <a:rPr lang="en-US" sz="1400" dirty="0"/>
              <a:t>*Total N = 78.  Note: Not all companies received all modules of the survey.</a:t>
            </a:r>
          </a:p>
        </p:txBody>
      </p:sp>
    </p:spTree>
    <p:extLst>
      <p:ext uri="{BB962C8B-B14F-4D97-AF65-F5344CB8AC3E}">
        <p14:creationId xmlns:p14="http://schemas.microsoft.com/office/powerpoint/2010/main" val="534244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64EFF3B-E9BC-CD90-9458-C7580BED1F8D}"/>
              </a:ext>
            </a:extLst>
          </p:cNvPr>
          <p:cNvSpPr>
            <a:spLocks noGrp="1"/>
          </p:cNvSpPr>
          <p:nvPr>
            <p:ph type="title"/>
          </p:nvPr>
        </p:nvSpPr>
        <p:spPr/>
        <p:txBody>
          <a:bodyPr/>
          <a:lstStyle/>
          <a:p>
            <a:r>
              <a:rPr lang="en-US"/>
              <a:t>AIES Pilot Phase II</a:t>
            </a:r>
            <a:endParaRPr lang="en-US" dirty="0"/>
          </a:p>
        </p:txBody>
      </p:sp>
      <p:sp>
        <p:nvSpPr>
          <p:cNvPr id="6" name="Content Placeholder 5">
            <a:extLst>
              <a:ext uri="{FF2B5EF4-FFF2-40B4-BE49-F238E27FC236}">
                <a16:creationId xmlns:a16="http://schemas.microsoft.com/office/drawing/2014/main" id="{B2171CD5-9DF6-C514-9BC3-2B1AEB0EDA6E}"/>
              </a:ext>
            </a:extLst>
          </p:cNvPr>
          <p:cNvSpPr>
            <a:spLocks noGrp="1"/>
          </p:cNvSpPr>
          <p:nvPr>
            <p:ph sz="half" idx="1"/>
          </p:nvPr>
        </p:nvSpPr>
        <p:spPr/>
        <p:txBody>
          <a:bodyPr>
            <a:normAutofit lnSpcReduction="10000"/>
          </a:bodyPr>
          <a:lstStyle/>
          <a:p>
            <a:r>
              <a:rPr lang="en-US" dirty="0"/>
              <a:t>Timing:  Launched on 02/23/2023; close out on 04/14/2023</a:t>
            </a:r>
          </a:p>
          <a:p>
            <a:endParaRPr lang="en-US" dirty="0"/>
          </a:p>
          <a:p>
            <a:r>
              <a:rPr lang="en-US" dirty="0"/>
              <a:t>Instrument:  Excel spreadsheet – download/upload</a:t>
            </a:r>
          </a:p>
          <a:p>
            <a:endParaRPr lang="en-US" dirty="0"/>
          </a:p>
          <a:p>
            <a:r>
              <a:rPr lang="en-US" dirty="0"/>
              <a:t>Debriefing interviews, Response Analysis Survey, feedback from the field</a:t>
            </a:r>
          </a:p>
          <a:p>
            <a:endParaRPr lang="en-US" dirty="0"/>
          </a:p>
        </p:txBody>
      </p:sp>
      <p:sp>
        <p:nvSpPr>
          <p:cNvPr id="2" name="Slide Number Placeholder 1">
            <a:extLst>
              <a:ext uri="{FF2B5EF4-FFF2-40B4-BE49-F238E27FC236}">
                <a16:creationId xmlns:a16="http://schemas.microsoft.com/office/drawing/2014/main" id="{72092614-78E2-D4BB-2DF7-67862351722C}"/>
              </a:ext>
            </a:extLst>
          </p:cNvPr>
          <p:cNvSpPr>
            <a:spLocks noGrp="1"/>
          </p:cNvSpPr>
          <p:nvPr>
            <p:ph type="sldNum" sz="quarter" idx="12"/>
          </p:nvPr>
        </p:nvSpPr>
        <p:spPr/>
        <p:txBody>
          <a:bodyPr/>
          <a:lstStyle/>
          <a:p>
            <a:fld id="{FC63ECC8-719A-498E-B101-491B6A35558E}" type="slidenum">
              <a:rPr lang="en-US" smtClean="0"/>
              <a:t>13</a:t>
            </a:fld>
            <a:endParaRPr lang="en-US"/>
          </a:p>
        </p:txBody>
      </p:sp>
      <p:pic>
        <p:nvPicPr>
          <p:cNvPr id="12" name="Content Placeholder 3" descr="Flying DMC' Poster by Back To The Future | Displate">
            <a:extLst>
              <a:ext uri="{FF2B5EF4-FFF2-40B4-BE49-F238E27FC236}">
                <a16:creationId xmlns:a16="http://schemas.microsoft.com/office/drawing/2014/main" id="{B721DAD1-95ED-8323-4EBF-EA69C19C894E}"/>
              </a:ext>
            </a:extLst>
          </p:cNvPr>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2151031"/>
            <a:ext cx="5181600" cy="3700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3240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E173281-3E6D-4891-8D43-35D3FA3F8E26}"/>
              </a:ext>
            </a:extLst>
          </p:cNvPr>
          <p:cNvPicPr>
            <a:picLocks noChangeAspect="1"/>
          </p:cNvPicPr>
          <p:nvPr/>
        </p:nvPicPr>
        <p:blipFill>
          <a:blip r:embed="rId3"/>
          <a:stretch>
            <a:fillRect/>
          </a:stretch>
        </p:blipFill>
        <p:spPr>
          <a:xfrm>
            <a:off x="0" y="0"/>
            <a:ext cx="12192000" cy="6858000"/>
          </a:xfrm>
          <a:prstGeom prst="rect">
            <a:avLst/>
          </a:prstGeom>
        </p:spPr>
      </p:pic>
      <p:sp>
        <p:nvSpPr>
          <p:cNvPr id="9" name="Rectangle 8">
            <a:extLst>
              <a:ext uri="{FF2B5EF4-FFF2-40B4-BE49-F238E27FC236}">
                <a16:creationId xmlns:a16="http://schemas.microsoft.com/office/drawing/2014/main" id="{F3034725-8574-4B6B-86AA-F3F2CB09D96F}"/>
              </a:ext>
            </a:extLst>
          </p:cNvPr>
          <p:cNvSpPr/>
          <p:nvPr/>
        </p:nvSpPr>
        <p:spPr>
          <a:xfrm>
            <a:off x="0" y="0"/>
            <a:ext cx="12192000" cy="6858000"/>
          </a:xfrm>
          <a:prstGeom prst="rect">
            <a:avLst/>
          </a:prstGeom>
          <a:solidFill>
            <a:srgbClr val="F2F2F2">
              <a:alpha val="6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Isosceles Triangle 7">
            <a:extLst>
              <a:ext uri="{FF2B5EF4-FFF2-40B4-BE49-F238E27FC236}">
                <a16:creationId xmlns:a16="http://schemas.microsoft.com/office/drawing/2014/main" id="{700A0702-BF26-41B4-B70F-93B8978789E8}"/>
              </a:ext>
            </a:extLst>
          </p:cNvPr>
          <p:cNvSpPr/>
          <p:nvPr/>
        </p:nvSpPr>
        <p:spPr>
          <a:xfrm rot="269804">
            <a:off x="855938" y="699231"/>
            <a:ext cx="3012415" cy="3979806"/>
          </a:xfrm>
          <a:prstGeom prst="triangle">
            <a:avLst>
              <a:gd name="adj" fmla="val 748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A95DCB5-987C-474F-B67A-526AF2095EE4}"/>
              </a:ext>
            </a:extLst>
          </p:cNvPr>
          <p:cNvPicPr>
            <a:picLocks noChangeAspect="1"/>
          </p:cNvPicPr>
          <p:nvPr/>
        </p:nvPicPr>
        <p:blipFill rotWithShape="1">
          <a:blip r:embed="rId3"/>
          <a:srcRect t="47778" r="60342" b="18386"/>
          <a:stretch/>
        </p:blipFill>
        <p:spPr>
          <a:xfrm>
            <a:off x="2194202" y="714188"/>
            <a:ext cx="9997797" cy="4798168"/>
          </a:xfrm>
          <a:prstGeom prst="rect">
            <a:avLst/>
          </a:prstGeom>
        </p:spPr>
      </p:pic>
      <p:sp>
        <p:nvSpPr>
          <p:cNvPr id="2" name="TextBox 1">
            <a:extLst>
              <a:ext uri="{FF2B5EF4-FFF2-40B4-BE49-F238E27FC236}">
                <a16:creationId xmlns:a16="http://schemas.microsoft.com/office/drawing/2014/main" id="{B5190055-3A6E-9F96-A5B4-13312F8D4821}"/>
              </a:ext>
            </a:extLst>
          </p:cNvPr>
          <p:cNvSpPr txBox="1"/>
          <p:nvPr/>
        </p:nvSpPr>
        <p:spPr>
          <a:xfrm>
            <a:off x="0" y="6488668"/>
            <a:ext cx="3659848" cy="369332"/>
          </a:xfrm>
          <a:prstGeom prst="rect">
            <a:avLst/>
          </a:prstGeom>
          <a:solidFill>
            <a:schemeClr val="bg1"/>
          </a:solidFill>
        </p:spPr>
        <p:txBody>
          <a:bodyPr wrap="none" rtlCol="0">
            <a:spAutoFit/>
          </a:bodyPr>
          <a:lstStyle/>
          <a:p>
            <a:r>
              <a:rPr lang="en-US" dirty="0"/>
              <a:t>Note: Fictional company represented</a:t>
            </a:r>
          </a:p>
        </p:txBody>
      </p:sp>
    </p:spTree>
    <p:extLst>
      <p:ext uri="{BB962C8B-B14F-4D97-AF65-F5344CB8AC3E}">
        <p14:creationId xmlns:p14="http://schemas.microsoft.com/office/powerpoint/2010/main" val="1088798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4268193-F6ED-4CFA-8CA0-961C843A37B6}"/>
              </a:ext>
            </a:extLst>
          </p:cNvPr>
          <p:cNvPicPr>
            <a:picLocks noChangeAspect="1"/>
          </p:cNvPicPr>
          <p:nvPr/>
        </p:nvPicPr>
        <p:blipFill>
          <a:blip r:embed="rId3"/>
          <a:stretch>
            <a:fillRect/>
          </a:stretch>
        </p:blipFill>
        <p:spPr>
          <a:xfrm>
            <a:off x="0" y="0"/>
            <a:ext cx="12192000" cy="6858000"/>
          </a:xfrm>
          <a:prstGeom prst="rect">
            <a:avLst/>
          </a:prstGeom>
        </p:spPr>
      </p:pic>
      <p:sp>
        <p:nvSpPr>
          <p:cNvPr id="11" name="Rectangle 10">
            <a:extLst>
              <a:ext uri="{FF2B5EF4-FFF2-40B4-BE49-F238E27FC236}">
                <a16:creationId xmlns:a16="http://schemas.microsoft.com/office/drawing/2014/main" id="{AC6EE5B1-EE5D-440B-AEB5-82594353E9BE}"/>
              </a:ext>
            </a:extLst>
          </p:cNvPr>
          <p:cNvSpPr/>
          <p:nvPr/>
        </p:nvSpPr>
        <p:spPr>
          <a:xfrm>
            <a:off x="0" y="0"/>
            <a:ext cx="12192000" cy="6858000"/>
          </a:xfrm>
          <a:prstGeom prst="rect">
            <a:avLst/>
          </a:prstGeom>
          <a:solidFill>
            <a:srgbClr val="F2F2F2">
              <a:alpha val="6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Isosceles Triangle 9">
            <a:extLst>
              <a:ext uri="{FF2B5EF4-FFF2-40B4-BE49-F238E27FC236}">
                <a16:creationId xmlns:a16="http://schemas.microsoft.com/office/drawing/2014/main" id="{6AF849DD-9250-40EA-BE84-3786AA470C25}"/>
              </a:ext>
            </a:extLst>
          </p:cNvPr>
          <p:cNvSpPr/>
          <p:nvPr/>
        </p:nvSpPr>
        <p:spPr>
          <a:xfrm>
            <a:off x="1578279" y="475988"/>
            <a:ext cx="3169085" cy="4587738"/>
          </a:xfrm>
          <a:prstGeom prst="triangle">
            <a:avLst>
              <a:gd name="adj" fmla="val 677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4FDCBF4-0D83-4CF0-9EAA-2D3808A53CF4}"/>
              </a:ext>
            </a:extLst>
          </p:cNvPr>
          <p:cNvPicPr>
            <a:picLocks noChangeAspect="1"/>
          </p:cNvPicPr>
          <p:nvPr/>
        </p:nvPicPr>
        <p:blipFill rotWithShape="1">
          <a:blip r:embed="rId3"/>
          <a:srcRect t="46180" r="55120" b="6149"/>
          <a:stretch/>
        </p:blipFill>
        <p:spPr>
          <a:xfrm>
            <a:off x="3632548" y="475988"/>
            <a:ext cx="7678455" cy="4587738"/>
          </a:xfrm>
          <a:prstGeom prst="rect">
            <a:avLst/>
          </a:prstGeom>
        </p:spPr>
      </p:pic>
      <p:sp>
        <p:nvSpPr>
          <p:cNvPr id="6" name="Rectangle: Rounded Corners 5">
            <a:extLst>
              <a:ext uri="{FF2B5EF4-FFF2-40B4-BE49-F238E27FC236}">
                <a16:creationId xmlns:a16="http://schemas.microsoft.com/office/drawing/2014/main" id="{3D0876AE-6170-409F-99F8-6E54F8512AEA}"/>
              </a:ext>
            </a:extLst>
          </p:cNvPr>
          <p:cNvSpPr/>
          <p:nvPr/>
        </p:nvSpPr>
        <p:spPr>
          <a:xfrm>
            <a:off x="4020855" y="613775"/>
            <a:ext cx="5962389" cy="56367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2A2156E6-ADD6-422F-8B7B-372436F7E9AE}"/>
              </a:ext>
            </a:extLst>
          </p:cNvPr>
          <p:cNvSpPr/>
          <p:nvPr/>
        </p:nvSpPr>
        <p:spPr>
          <a:xfrm>
            <a:off x="4020854" y="3885156"/>
            <a:ext cx="5962389" cy="135699"/>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AA8A1FC7-9201-4D23-9056-569D1FD7DD4E}"/>
              </a:ext>
            </a:extLst>
          </p:cNvPr>
          <p:cNvSpPr/>
          <p:nvPr/>
        </p:nvSpPr>
        <p:spPr>
          <a:xfrm>
            <a:off x="4020854" y="1177446"/>
            <a:ext cx="5962389" cy="913435"/>
          </a:xfrm>
          <a:prstGeom prst="round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463E9185-8AAB-4D9B-8902-4B527321AF80}"/>
              </a:ext>
            </a:extLst>
          </p:cNvPr>
          <p:cNvSpPr/>
          <p:nvPr/>
        </p:nvSpPr>
        <p:spPr>
          <a:xfrm>
            <a:off x="4025031" y="3992031"/>
            <a:ext cx="5962389" cy="135699"/>
          </a:xfrm>
          <a:prstGeom prst="round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6A683998-A597-45E2-98A0-90F68C89C6B7}"/>
              </a:ext>
            </a:extLst>
          </p:cNvPr>
          <p:cNvSpPr/>
          <p:nvPr/>
        </p:nvSpPr>
        <p:spPr>
          <a:xfrm>
            <a:off x="4020854" y="4597052"/>
            <a:ext cx="6592867" cy="195120"/>
          </a:xfrm>
          <a:prstGeom prst="roundRect">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ECC265AF-9A54-A344-CF28-AACA74D15CE2}"/>
              </a:ext>
            </a:extLst>
          </p:cNvPr>
          <p:cNvSpPr txBox="1"/>
          <p:nvPr/>
        </p:nvSpPr>
        <p:spPr>
          <a:xfrm>
            <a:off x="10800" y="6484493"/>
            <a:ext cx="3659848" cy="369332"/>
          </a:xfrm>
          <a:prstGeom prst="rect">
            <a:avLst/>
          </a:prstGeom>
          <a:solidFill>
            <a:schemeClr val="bg1"/>
          </a:solidFill>
        </p:spPr>
        <p:txBody>
          <a:bodyPr wrap="none" rtlCol="0">
            <a:spAutoFit/>
          </a:bodyPr>
          <a:lstStyle/>
          <a:p>
            <a:r>
              <a:rPr lang="en-US" dirty="0"/>
              <a:t>Note: Fictional company represented</a:t>
            </a:r>
          </a:p>
        </p:txBody>
      </p:sp>
    </p:spTree>
    <p:extLst>
      <p:ext uri="{BB962C8B-B14F-4D97-AF65-F5344CB8AC3E}">
        <p14:creationId xmlns:p14="http://schemas.microsoft.com/office/powerpoint/2010/main" val="819189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6" grpId="0" animBg="1"/>
      <p:bldP spid="7" grpId="0" animBg="1"/>
      <p:bldP spid="8" grpId="0" animBg="1"/>
      <p:bldP spid="9" grpId="0" animBg="1"/>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022444A-6EBC-4687-BE8F-A0539D837064}"/>
              </a:ext>
            </a:extLst>
          </p:cNvPr>
          <p:cNvPicPr>
            <a:picLocks noChangeAspect="1"/>
          </p:cNvPicPr>
          <p:nvPr/>
        </p:nvPicPr>
        <p:blipFill>
          <a:blip r:embed="rId3"/>
          <a:stretch>
            <a:fillRect/>
          </a:stretch>
        </p:blipFill>
        <p:spPr>
          <a:xfrm>
            <a:off x="0" y="0"/>
            <a:ext cx="12192000" cy="6858000"/>
          </a:xfrm>
          <a:prstGeom prst="rect">
            <a:avLst/>
          </a:prstGeom>
        </p:spPr>
      </p:pic>
      <p:sp>
        <p:nvSpPr>
          <p:cNvPr id="4" name="Rectangle: Rounded Corners 3">
            <a:extLst>
              <a:ext uri="{FF2B5EF4-FFF2-40B4-BE49-F238E27FC236}">
                <a16:creationId xmlns:a16="http://schemas.microsoft.com/office/drawing/2014/main" id="{6BDFB9AE-2E2C-401C-BD16-67C0A178190E}"/>
              </a:ext>
            </a:extLst>
          </p:cNvPr>
          <p:cNvSpPr/>
          <p:nvPr/>
        </p:nvSpPr>
        <p:spPr>
          <a:xfrm>
            <a:off x="4409162" y="3219189"/>
            <a:ext cx="1453019" cy="160333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E104AE31-1844-4182-AA07-E8C6FD7E858E}"/>
              </a:ext>
            </a:extLst>
          </p:cNvPr>
          <p:cNvSpPr/>
          <p:nvPr/>
        </p:nvSpPr>
        <p:spPr>
          <a:xfrm>
            <a:off x="8043798" y="3219189"/>
            <a:ext cx="1939446" cy="161585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555899B7-B2C0-4A1A-8FFD-69C3202A8661}"/>
              </a:ext>
            </a:extLst>
          </p:cNvPr>
          <p:cNvSpPr/>
          <p:nvPr/>
        </p:nvSpPr>
        <p:spPr>
          <a:xfrm>
            <a:off x="9983244" y="3221277"/>
            <a:ext cx="588723" cy="112525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188217C5-F5FB-4BC5-9EC3-B16D698B9483}"/>
              </a:ext>
            </a:extLst>
          </p:cNvPr>
          <p:cNvSpPr/>
          <p:nvPr/>
        </p:nvSpPr>
        <p:spPr>
          <a:xfrm>
            <a:off x="11125200" y="3221277"/>
            <a:ext cx="588723" cy="112525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EFA8073E-393A-43FE-9BA1-7E3871934005}"/>
              </a:ext>
            </a:extLst>
          </p:cNvPr>
          <p:cNvSpPr/>
          <p:nvPr/>
        </p:nvSpPr>
        <p:spPr>
          <a:xfrm>
            <a:off x="10571967" y="3723362"/>
            <a:ext cx="588723" cy="57828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09C59D46-D0D6-469B-AB3A-70C513B5E650}"/>
              </a:ext>
            </a:extLst>
          </p:cNvPr>
          <p:cNvSpPr/>
          <p:nvPr/>
        </p:nvSpPr>
        <p:spPr>
          <a:xfrm>
            <a:off x="5688905" y="4717095"/>
            <a:ext cx="4970744" cy="620038"/>
          </a:xfrm>
          <a:prstGeom prst="round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4EF5295B-5E11-4AE8-8249-583DCCB3E05D}"/>
              </a:ext>
            </a:extLst>
          </p:cNvPr>
          <p:cNvSpPr/>
          <p:nvPr/>
        </p:nvSpPr>
        <p:spPr>
          <a:xfrm>
            <a:off x="4501020" y="5601221"/>
            <a:ext cx="1361161" cy="260959"/>
          </a:xfrm>
          <a:prstGeom prst="round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47461AEA-56A0-4B76-A5CF-A4515A0A811E}"/>
              </a:ext>
            </a:extLst>
          </p:cNvPr>
          <p:cNvSpPr/>
          <p:nvPr/>
        </p:nvSpPr>
        <p:spPr>
          <a:xfrm>
            <a:off x="8095991" y="5577216"/>
            <a:ext cx="1887253" cy="260959"/>
          </a:xfrm>
          <a:prstGeom prst="round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E39678B5-4676-4201-B88C-5B4F812B5FC7}"/>
              </a:ext>
            </a:extLst>
          </p:cNvPr>
          <p:cNvSpPr/>
          <p:nvPr/>
        </p:nvSpPr>
        <p:spPr>
          <a:xfrm>
            <a:off x="5862181" y="3219189"/>
            <a:ext cx="2181617" cy="1497906"/>
          </a:xfrm>
          <a:prstGeom prst="round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37389FB6-6560-49C0-9C42-C96B9734724B}"/>
              </a:ext>
            </a:extLst>
          </p:cNvPr>
          <p:cNvSpPr/>
          <p:nvPr/>
        </p:nvSpPr>
        <p:spPr>
          <a:xfrm>
            <a:off x="5875750" y="5601221"/>
            <a:ext cx="2181617" cy="448850"/>
          </a:xfrm>
          <a:prstGeom prst="round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92CF35A7-52C5-C423-0964-003E488021DC}"/>
              </a:ext>
            </a:extLst>
          </p:cNvPr>
          <p:cNvSpPr txBox="1"/>
          <p:nvPr/>
        </p:nvSpPr>
        <p:spPr>
          <a:xfrm>
            <a:off x="0" y="6488668"/>
            <a:ext cx="3659848" cy="369332"/>
          </a:xfrm>
          <a:prstGeom prst="rect">
            <a:avLst/>
          </a:prstGeom>
          <a:solidFill>
            <a:schemeClr val="bg1"/>
          </a:solidFill>
        </p:spPr>
        <p:txBody>
          <a:bodyPr wrap="none" rtlCol="0">
            <a:spAutoFit/>
          </a:bodyPr>
          <a:lstStyle/>
          <a:p>
            <a:r>
              <a:rPr lang="en-US" dirty="0"/>
              <a:t>Note: Fictional company represented</a:t>
            </a:r>
          </a:p>
        </p:txBody>
      </p:sp>
    </p:spTree>
    <p:extLst>
      <p:ext uri="{BB962C8B-B14F-4D97-AF65-F5344CB8AC3E}">
        <p14:creationId xmlns:p14="http://schemas.microsoft.com/office/powerpoint/2010/main" val="4201607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3578363-F405-48F5-850D-19B8882C99FF}"/>
              </a:ext>
            </a:extLst>
          </p:cNvPr>
          <p:cNvSpPr>
            <a:spLocks noGrp="1"/>
          </p:cNvSpPr>
          <p:nvPr>
            <p:ph type="title"/>
          </p:nvPr>
        </p:nvSpPr>
        <p:spPr/>
        <p:txBody>
          <a:bodyPr/>
          <a:lstStyle/>
          <a:p>
            <a:r>
              <a:rPr lang="en-US" dirty="0"/>
              <a:t>AIES Respondent Research Plan:  2023</a:t>
            </a:r>
          </a:p>
        </p:txBody>
      </p:sp>
      <p:graphicFrame>
        <p:nvGraphicFramePr>
          <p:cNvPr id="5" name="Content Placeholder 4">
            <a:extLst>
              <a:ext uri="{FF2B5EF4-FFF2-40B4-BE49-F238E27FC236}">
                <a16:creationId xmlns:a16="http://schemas.microsoft.com/office/drawing/2014/main" id="{6149CD3D-E61E-48D8-B284-ABA3556C325B}"/>
              </a:ext>
            </a:extLst>
          </p:cNvPr>
          <p:cNvGraphicFramePr>
            <a:graphicFrameLocks noGrp="1"/>
          </p:cNvGraphicFramePr>
          <p:nvPr>
            <p:ph idx="1"/>
            <p:extLst>
              <p:ext uri="{D42A27DB-BD31-4B8C-83A1-F6EECF244321}">
                <p14:modId xmlns:p14="http://schemas.microsoft.com/office/powerpoint/2010/main" val="412283081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158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0BAB0C-F45E-48A1-162B-B44AE28F4707}"/>
              </a:ext>
            </a:extLst>
          </p:cNvPr>
          <p:cNvSpPr>
            <a:spLocks noGrp="1"/>
          </p:cNvSpPr>
          <p:nvPr>
            <p:ph type="title"/>
          </p:nvPr>
        </p:nvSpPr>
        <p:spPr/>
        <p:txBody>
          <a:bodyPr/>
          <a:lstStyle/>
          <a:p>
            <a:r>
              <a:rPr lang="en-US" dirty="0"/>
              <a:t>Thank you!</a:t>
            </a:r>
          </a:p>
        </p:txBody>
      </p:sp>
      <p:sp>
        <p:nvSpPr>
          <p:cNvPr id="4" name="Content Placeholder 3">
            <a:extLst>
              <a:ext uri="{FF2B5EF4-FFF2-40B4-BE49-F238E27FC236}">
                <a16:creationId xmlns:a16="http://schemas.microsoft.com/office/drawing/2014/main" id="{7946CD33-D941-6706-D240-FB2705CD4543}"/>
              </a:ext>
            </a:extLst>
          </p:cNvPr>
          <p:cNvSpPr>
            <a:spLocks noGrp="1"/>
          </p:cNvSpPr>
          <p:nvPr>
            <p:ph sz="half" idx="1"/>
          </p:nvPr>
        </p:nvSpPr>
        <p:spPr/>
        <p:txBody>
          <a:bodyPr/>
          <a:lstStyle/>
          <a:p>
            <a:pPr marL="0" indent="0">
              <a:buNone/>
            </a:pPr>
            <a:r>
              <a:rPr lang="en-US" dirty="0"/>
              <a:t>Melissa Cidade</a:t>
            </a:r>
          </a:p>
          <a:p>
            <a:pPr marL="0" indent="0">
              <a:buNone/>
            </a:pPr>
            <a:r>
              <a:rPr lang="en-US" dirty="0">
                <a:hlinkClick r:id="rId3"/>
              </a:rPr>
              <a:t>Melissa.Cidade@census.gov</a:t>
            </a:r>
            <a:endParaRPr lang="en-US" dirty="0"/>
          </a:p>
          <a:p>
            <a:pPr marL="0" indent="0">
              <a:buNone/>
            </a:pPr>
            <a:endParaRPr lang="en-US" dirty="0"/>
          </a:p>
          <a:p>
            <a:pPr marL="0" indent="0">
              <a:buNone/>
            </a:pPr>
            <a:r>
              <a:rPr lang="en-US" dirty="0"/>
              <a:t>Heidi </a:t>
            </a:r>
            <a:r>
              <a:rPr lang="en-US" dirty="0" err="1"/>
              <a:t>St.Onge</a:t>
            </a:r>
            <a:endParaRPr lang="en-US" dirty="0"/>
          </a:p>
          <a:p>
            <a:pPr marL="0" indent="0">
              <a:buNone/>
            </a:pPr>
            <a:r>
              <a:rPr lang="en-US" dirty="0">
                <a:hlinkClick r:id="rId4"/>
              </a:rPr>
              <a:t>Heidi.M.StOnge@census.gov</a:t>
            </a:r>
            <a:endParaRPr lang="en-US" dirty="0"/>
          </a:p>
          <a:p>
            <a:pPr marL="0" indent="0">
              <a:buNone/>
            </a:pPr>
            <a:endParaRPr lang="en-US" dirty="0"/>
          </a:p>
          <a:p>
            <a:pPr marL="0" indent="0">
              <a:buNone/>
            </a:pPr>
            <a:endParaRPr lang="en-US" dirty="0"/>
          </a:p>
        </p:txBody>
      </p:sp>
      <p:sp>
        <p:nvSpPr>
          <p:cNvPr id="2" name="Slide Number Placeholder 1">
            <a:extLst>
              <a:ext uri="{FF2B5EF4-FFF2-40B4-BE49-F238E27FC236}">
                <a16:creationId xmlns:a16="http://schemas.microsoft.com/office/drawing/2014/main" id="{058DA29A-2C1C-C0F0-F286-0F2A09C043D3}"/>
              </a:ext>
            </a:extLst>
          </p:cNvPr>
          <p:cNvSpPr>
            <a:spLocks noGrp="1"/>
          </p:cNvSpPr>
          <p:nvPr>
            <p:ph type="sldNum" sz="quarter" idx="12"/>
          </p:nvPr>
        </p:nvSpPr>
        <p:spPr/>
        <p:txBody>
          <a:bodyPr/>
          <a:lstStyle/>
          <a:p>
            <a:fld id="{FC63ECC8-719A-498E-B101-491B6A35558E}" type="slidenum">
              <a:rPr lang="en-US" smtClean="0"/>
              <a:t>18</a:t>
            </a:fld>
            <a:endParaRPr lang="en-US"/>
          </a:p>
        </p:txBody>
      </p:sp>
      <p:pic>
        <p:nvPicPr>
          <p:cNvPr id="6" name="Content Placeholder 5" descr="Flying DMC' Poster by Back To The Future | Displate">
            <a:extLst>
              <a:ext uri="{FF2B5EF4-FFF2-40B4-BE49-F238E27FC236}">
                <a16:creationId xmlns:a16="http://schemas.microsoft.com/office/drawing/2014/main" id="{D60F7EFA-9BEC-1ED5-795C-3D6750D5179D}"/>
              </a:ext>
            </a:extLst>
          </p:cNvPr>
          <p:cNvPicPr>
            <a:picLocks noGrp="1" noChangeAspect="1" noChangeArrowheads="1"/>
          </p:cNvPicPr>
          <p:nvPr>
            <p:ph sz="half" idx="2"/>
          </p:nvPr>
        </p:nvPicPr>
        <p:blipFill>
          <a:blip r:embed="rId5" cstate="print">
            <a:extLst>
              <a:ext uri="{28A0092B-C50C-407E-A947-70E740481C1C}">
                <a14:useLocalDpi xmlns:a14="http://schemas.microsoft.com/office/drawing/2010/main" val="0"/>
              </a:ext>
            </a:extLst>
          </a:blip>
          <a:srcRect/>
          <a:stretch>
            <a:fillRect/>
          </a:stretch>
        </p:blipFill>
        <p:spPr bwMode="auto">
          <a:xfrm>
            <a:off x="6172200" y="2151031"/>
            <a:ext cx="5181600" cy="3700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6588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C6586-2F3F-4CC9-B8D1-8C46DFA3A7B4}"/>
              </a:ext>
            </a:extLst>
          </p:cNvPr>
          <p:cNvSpPr>
            <a:spLocks noGrp="1"/>
          </p:cNvSpPr>
          <p:nvPr>
            <p:ph type="title"/>
          </p:nvPr>
        </p:nvSpPr>
        <p:spPr/>
        <p:txBody>
          <a:bodyPr/>
          <a:lstStyle/>
          <a:p>
            <a:r>
              <a:rPr lang="en-US" dirty="0"/>
              <a:t>20 years ago….</a:t>
            </a:r>
          </a:p>
        </p:txBody>
      </p:sp>
      <p:sp>
        <p:nvSpPr>
          <p:cNvPr id="4" name="Slide Number Placeholder 3">
            <a:extLst>
              <a:ext uri="{FF2B5EF4-FFF2-40B4-BE49-F238E27FC236}">
                <a16:creationId xmlns:a16="http://schemas.microsoft.com/office/drawing/2014/main" id="{FA456082-D936-4E31-8D2A-F5CD7B9A853C}"/>
              </a:ext>
            </a:extLst>
          </p:cNvPr>
          <p:cNvSpPr>
            <a:spLocks noGrp="1"/>
          </p:cNvSpPr>
          <p:nvPr>
            <p:ph type="sldNum" sz="quarter" idx="12"/>
          </p:nvPr>
        </p:nvSpPr>
        <p:spPr/>
        <p:txBody>
          <a:bodyPr/>
          <a:lstStyle/>
          <a:p>
            <a:fld id="{FC63ECC8-719A-498E-B101-491B6A35558E}" type="slidenum">
              <a:rPr lang="en-US" smtClean="0"/>
              <a:t>2</a:t>
            </a:fld>
            <a:endParaRPr lang="en-US"/>
          </a:p>
        </p:txBody>
      </p:sp>
      <p:grpSp>
        <p:nvGrpSpPr>
          <p:cNvPr id="5" name="Group 4">
            <a:extLst>
              <a:ext uri="{FF2B5EF4-FFF2-40B4-BE49-F238E27FC236}">
                <a16:creationId xmlns:a16="http://schemas.microsoft.com/office/drawing/2014/main" id="{5CEDB181-E67D-4867-8300-D6DD87C9C4DB}"/>
              </a:ext>
            </a:extLst>
          </p:cNvPr>
          <p:cNvGrpSpPr/>
          <p:nvPr/>
        </p:nvGrpSpPr>
        <p:grpSpPr>
          <a:xfrm>
            <a:off x="7999968" y="365125"/>
            <a:ext cx="4525370" cy="1700476"/>
            <a:chOff x="8709" y="-14443"/>
            <a:chExt cx="2897505" cy="1086009"/>
          </a:xfrm>
        </p:grpSpPr>
        <p:sp>
          <p:nvSpPr>
            <p:cNvPr id="6" name="Rectangle: Rounded Corners 5">
              <a:extLst>
                <a:ext uri="{FF2B5EF4-FFF2-40B4-BE49-F238E27FC236}">
                  <a16:creationId xmlns:a16="http://schemas.microsoft.com/office/drawing/2014/main" id="{943CDFA5-1B95-42E0-9D65-B3A014FE3F3C}"/>
                </a:ext>
              </a:extLst>
            </p:cNvPr>
            <p:cNvSpPr/>
            <p:nvPr/>
          </p:nvSpPr>
          <p:spPr>
            <a:xfrm>
              <a:off x="43543" y="0"/>
              <a:ext cx="2159726" cy="9644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Cat with solid fill">
              <a:extLst>
                <a:ext uri="{FF2B5EF4-FFF2-40B4-BE49-F238E27FC236}">
                  <a16:creationId xmlns:a16="http://schemas.microsoft.com/office/drawing/2014/main" id="{842A7AC0-05C9-4624-BFE1-404695B50D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09" y="50074"/>
              <a:ext cx="914400" cy="914400"/>
            </a:xfrm>
            <a:prstGeom prst="rect">
              <a:avLst/>
            </a:prstGeom>
          </p:spPr>
        </p:pic>
        <p:sp>
          <p:nvSpPr>
            <p:cNvPr id="8" name="TextBox 7">
              <a:extLst>
                <a:ext uri="{FF2B5EF4-FFF2-40B4-BE49-F238E27FC236}">
                  <a16:creationId xmlns:a16="http://schemas.microsoft.com/office/drawing/2014/main" id="{49B834A0-742D-405F-813F-4C882FDAF4B1}"/>
                </a:ext>
              </a:extLst>
            </p:cNvPr>
            <p:cNvSpPr txBox="1"/>
            <p:nvPr/>
          </p:nvSpPr>
          <p:spPr>
            <a:xfrm>
              <a:off x="699803" y="-14443"/>
              <a:ext cx="503128" cy="923839"/>
            </a:xfrm>
            <a:prstGeom prst="rect">
              <a:avLst/>
            </a:prstGeom>
            <a:noFill/>
          </p:spPr>
          <p:txBody>
            <a:bodyPr wrap="none" rtlCol="0">
              <a:spAutoFit/>
            </a:bodyPr>
            <a:lstStyle/>
            <a:p>
              <a:r>
                <a:rPr kumimoji="0" lang="en-US" sz="8800" b="0" i="0" u="none" strike="noStrike" kern="1200" cap="none" spc="0" normalizeH="0" baseline="0" noProof="0" dirty="0">
                  <a:ln>
                    <a:noFill/>
                  </a:ln>
                  <a:solidFill>
                    <a:prstClr val="black"/>
                  </a:solidFill>
                  <a:effectLst/>
                  <a:uLnTx/>
                  <a:uFillTx/>
                  <a:latin typeface="Calibri" panose="020F0502020204030204"/>
                  <a:ea typeface="+mn-ea"/>
                  <a:cs typeface="+mn-cs"/>
                </a:rPr>
                <a:t>C</a:t>
              </a:r>
              <a:endParaRPr lang="en-US" sz="2400" dirty="0"/>
            </a:p>
          </p:txBody>
        </p:sp>
        <p:sp>
          <p:nvSpPr>
            <p:cNvPr id="9" name="TextBox 8">
              <a:extLst>
                <a:ext uri="{FF2B5EF4-FFF2-40B4-BE49-F238E27FC236}">
                  <a16:creationId xmlns:a16="http://schemas.microsoft.com/office/drawing/2014/main" id="{82B8A83E-9264-4573-8D2A-9FDAF5B3D9B0}"/>
                </a:ext>
              </a:extLst>
            </p:cNvPr>
            <p:cNvSpPr txBox="1"/>
            <p:nvPr/>
          </p:nvSpPr>
          <p:spPr>
            <a:xfrm>
              <a:off x="1068706" y="148236"/>
              <a:ext cx="1837508" cy="923330"/>
            </a:xfrm>
            <a:prstGeom prst="rect">
              <a:avLst/>
            </a:prstGeom>
            <a:noFill/>
          </p:spPr>
          <p:txBody>
            <a:bodyPr wrap="square" rtlCol="0">
              <a:spAutoFit/>
            </a:bodyPr>
            <a:lstStyle/>
            <a:p>
              <a:r>
                <a:rPr lang="en-US" dirty="0" err="1"/>
                <a:t>ensus</a:t>
              </a:r>
              <a:endParaRPr lang="en-US" dirty="0"/>
            </a:p>
            <a:p>
              <a:r>
                <a:rPr lang="en-US" dirty="0"/>
                <a:t>at</a:t>
              </a:r>
            </a:p>
            <a:p>
              <a:r>
                <a:rPr lang="en-US" dirty="0" err="1"/>
                <a:t>ompany</a:t>
              </a:r>
              <a:endParaRPr lang="en-US" dirty="0"/>
            </a:p>
          </p:txBody>
        </p:sp>
      </p:grpSp>
      <p:sp>
        <p:nvSpPr>
          <p:cNvPr id="11" name="TextBox 10">
            <a:extLst>
              <a:ext uri="{FF2B5EF4-FFF2-40B4-BE49-F238E27FC236}">
                <a16:creationId xmlns:a16="http://schemas.microsoft.com/office/drawing/2014/main" id="{E85C6BFD-3A5F-4321-94C4-DF3CF4E47542}"/>
              </a:ext>
            </a:extLst>
          </p:cNvPr>
          <p:cNvSpPr txBox="1"/>
          <p:nvPr/>
        </p:nvSpPr>
        <p:spPr>
          <a:xfrm>
            <a:off x="1249817" y="3244334"/>
            <a:ext cx="3394134" cy="369332"/>
          </a:xfrm>
          <a:prstGeom prst="rect">
            <a:avLst/>
          </a:prstGeom>
          <a:noFill/>
        </p:spPr>
        <p:txBody>
          <a:bodyPr wrap="none" rtlCol="0">
            <a:spAutoFit/>
          </a:bodyPr>
          <a:lstStyle/>
          <a:p>
            <a:r>
              <a:rPr lang="en-US" dirty="0"/>
              <a:t>Retail Store 1006: Pet supply store</a:t>
            </a:r>
          </a:p>
        </p:txBody>
      </p:sp>
      <p:sp>
        <p:nvSpPr>
          <p:cNvPr id="12" name="Rectangle 11">
            <a:extLst>
              <a:ext uri="{FF2B5EF4-FFF2-40B4-BE49-F238E27FC236}">
                <a16:creationId xmlns:a16="http://schemas.microsoft.com/office/drawing/2014/main" id="{712FD108-BD07-48CF-B673-C7DF930AD064}"/>
              </a:ext>
            </a:extLst>
          </p:cNvPr>
          <p:cNvSpPr/>
          <p:nvPr/>
        </p:nvSpPr>
        <p:spPr>
          <a:xfrm>
            <a:off x="1249817" y="3244334"/>
            <a:ext cx="3394134" cy="483196"/>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262BFE25-76E5-43F6-A0AF-8738B93FBA43}"/>
              </a:ext>
            </a:extLst>
          </p:cNvPr>
          <p:cNvSpPr txBox="1"/>
          <p:nvPr/>
        </p:nvSpPr>
        <p:spPr>
          <a:xfrm>
            <a:off x="4892529" y="3167390"/>
            <a:ext cx="947247" cy="523220"/>
          </a:xfrm>
          <a:prstGeom prst="rect">
            <a:avLst/>
          </a:prstGeom>
          <a:noFill/>
        </p:spPr>
        <p:txBody>
          <a:bodyPr wrap="none" rtlCol="0">
            <a:spAutoFit/>
          </a:bodyPr>
          <a:lstStyle/>
          <a:p>
            <a:r>
              <a:rPr lang="en-US" sz="2800" b="1" dirty="0"/>
              <a:t>ARTS</a:t>
            </a:r>
          </a:p>
        </p:txBody>
      </p:sp>
      <p:pic>
        <p:nvPicPr>
          <p:cNvPr id="14" name="Picture 2" descr="Flying DMC' Poster by Back To The Future | Displate">
            <a:extLst>
              <a:ext uri="{FF2B5EF4-FFF2-40B4-BE49-F238E27FC236}">
                <a16:creationId xmlns:a16="http://schemas.microsoft.com/office/drawing/2014/main" id="{4C12322A-4078-48F3-A86A-E13BA2C6596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393666" y="3255962"/>
            <a:ext cx="3343193" cy="2387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AB9B04FE-1E48-EC24-B6FC-1A36AABDAAB0}"/>
              </a:ext>
            </a:extLst>
          </p:cNvPr>
          <p:cNvSpPr txBox="1"/>
          <p:nvPr/>
        </p:nvSpPr>
        <p:spPr>
          <a:xfrm>
            <a:off x="8610600" y="6100928"/>
            <a:ext cx="3659848" cy="369332"/>
          </a:xfrm>
          <a:prstGeom prst="rect">
            <a:avLst/>
          </a:prstGeom>
          <a:noFill/>
        </p:spPr>
        <p:txBody>
          <a:bodyPr wrap="none" rtlCol="0">
            <a:spAutoFit/>
          </a:bodyPr>
          <a:lstStyle/>
          <a:p>
            <a:r>
              <a:rPr lang="en-US" dirty="0"/>
              <a:t>Note: Fictional company represented</a:t>
            </a:r>
          </a:p>
        </p:txBody>
      </p:sp>
    </p:spTree>
    <p:extLst>
      <p:ext uri="{BB962C8B-B14F-4D97-AF65-F5344CB8AC3E}">
        <p14:creationId xmlns:p14="http://schemas.microsoft.com/office/powerpoint/2010/main" val="2384497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6CB7BB83-C806-4725-9D10-9723DB255CE5}"/>
              </a:ext>
            </a:extLst>
          </p:cNvPr>
          <p:cNvGrpSpPr/>
          <p:nvPr/>
        </p:nvGrpSpPr>
        <p:grpSpPr>
          <a:xfrm>
            <a:off x="8433945" y="962691"/>
            <a:ext cx="4525370" cy="1700476"/>
            <a:chOff x="8709" y="-14443"/>
            <a:chExt cx="2897505" cy="1086009"/>
          </a:xfrm>
        </p:grpSpPr>
        <p:sp>
          <p:nvSpPr>
            <p:cNvPr id="10" name="Rectangle: Rounded Corners 9">
              <a:extLst>
                <a:ext uri="{FF2B5EF4-FFF2-40B4-BE49-F238E27FC236}">
                  <a16:creationId xmlns:a16="http://schemas.microsoft.com/office/drawing/2014/main" id="{53AF63EC-4BB3-4FAE-964F-2BDD6035B86D}"/>
                </a:ext>
              </a:extLst>
            </p:cNvPr>
            <p:cNvSpPr/>
            <p:nvPr/>
          </p:nvSpPr>
          <p:spPr>
            <a:xfrm>
              <a:off x="43543" y="0"/>
              <a:ext cx="2159726" cy="9644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Cat with solid fill">
              <a:extLst>
                <a:ext uri="{FF2B5EF4-FFF2-40B4-BE49-F238E27FC236}">
                  <a16:creationId xmlns:a16="http://schemas.microsoft.com/office/drawing/2014/main" id="{D6FCC4AF-94A8-4961-8284-63ADB9E035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09" y="50074"/>
              <a:ext cx="914400" cy="914400"/>
            </a:xfrm>
            <a:prstGeom prst="rect">
              <a:avLst/>
            </a:prstGeom>
          </p:spPr>
        </p:pic>
        <p:sp>
          <p:nvSpPr>
            <p:cNvPr id="9" name="TextBox 8">
              <a:extLst>
                <a:ext uri="{FF2B5EF4-FFF2-40B4-BE49-F238E27FC236}">
                  <a16:creationId xmlns:a16="http://schemas.microsoft.com/office/drawing/2014/main" id="{F1B82BF1-0D6D-4847-B83B-B7EA87D30247}"/>
                </a:ext>
              </a:extLst>
            </p:cNvPr>
            <p:cNvSpPr txBox="1"/>
            <p:nvPr/>
          </p:nvSpPr>
          <p:spPr>
            <a:xfrm>
              <a:off x="699803" y="-14443"/>
              <a:ext cx="503128" cy="923839"/>
            </a:xfrm>
            <a:prstGeom prst="rect">
              <a:avLst/>
            </a:prstGeom>
            <a:noFill/>
          </p:spPr>
          <p:txBody>
            <a:bodyPr wrap="none" rtlCol="0">
              <a:spAutoFit/>
            </a:bodyPr>
            <a:lstStyle/>
            <a:p>
              <a:r>
                <a:rPr kumimoji="0" lang="en-US" sz="8800" b="0" i="0" u="none" strike="noStrike" kern="1200" cap="none" spc="0" normalizeH="0" baseline="0" noProof="0" dirty="0">
                  <a:ln>
                    <a:noFill/>
                  </a:ln>
                  <a:solidFill>
                    <a:prstClr val="black"/>
                  </a:solidFill>
                  <a:effectLst/>
                  <a:uLnTx/>
                  <a:uFillTx/>
                  <a:latin typeface="Calibri" panose="020F0502020204030204"/>
                  <a:ea typeface="+mn-ea"/>
                  <a:cs typeface="+mn-cs"/>
                </a:rPr>
                <a:t>C</a:t>
              </a:r>
              <a:endParaRPr lang="en-US" sz="2400" dirty="0"/>
            </a:p>
          </p:txBody>
        </p:sp>
        <p:sp>
          <p:nvSpPr>
            <p:cNvPr id="8" name="TextBox 7">
              <a:extLst>
                <a:ext uri="{FF2B5EF4-FFF2-40B4-BE49-F238E27FC236}">
                  <a16:creationId xmlns:a16="http://schemas.microsoft.com/office/drawing/2014/main" id="{4EBABA44-AB78-4765-B3BB-2A7159E75A4C}"/>
                </a:ext>
              </a:extLst>
            </p:cNvPr>
            <p:cNvSpPr txBox="1"/>
            <p:nvPr/>
          </p:nvSpPr>
          <p:spPr>
            <a:xfrm>
              <a:off x="1068706" y="148236"/>
              <a:ext cx="1837508" cy="923330"/>
            </a:xfrm>
            <a:prstGeom prst="rect">
              <a:avLst/>
            </a:prstGeom>
            <a:noFill/>
          </p:spPr>
          <p:txBody>
            <a:bodyPr wrap="square" rtlCol="0">
              <a:spAutoFit/>
            </a:bodyPr>
            <a:lstStyle/>
            <a:p>
              <a:r>
                <a:rPr lang="en-US" dirty="0" err="1"/>
                <a:t>ensus</a:t>
              </a:r>
              <a:endParaRPr lang="en-US" dirty="0"/>
            </a:p>
            <a:p>
              <a:r>
                <a:rPr lang="en-US" dirty="0"/>
                <a:t>at</a:t>
              </a:r>
            </a:p>
            <a:p>
              <a:r>
                <a:rPr lang="en-US" dirty="0" err="1"/>
                <a:t>ompany</a:t>
              </a:r>
              <a:endParaRPr lang="en-US" dirty="0"/>
            </a:p>
          </p:txBody>
        </p:sp>
      </p:grpSp>
      <p:sp>
        <p:nvSpPr>
          <p:cNvPr id="14" name="TextBox 13">
            <a:extLst>
              <a:ext uri="{FF2B5EF4-FFF2-40B4-BE49-F238E27FC236}">
                <a16:creationId xmlns:a16="http://schemas.microsoft.com/office/drawing/2014/main" id="{3042E7FB-52A1-4FF9-A37A-BFC5727064D8}"/>
              </a:ext>
            </a:extLst>
          </p:cNvPr>
          <p:cNvSpPr txBox="1"/>
          <p:nvPr/>
        </p:nvSpPr>
        <p:spPr>
          <a:xfrm>
            <a:off x="502685" y="1306340"/>
            <a:ext cx="3587072" cy="369332"/>
          </a:xfrm>
          <a:prstGeom prst="rect">
            <a:avLst/>
          </a:prstGeom>
          <a:noFill/>
        </p:spPr>
        <p:txBody>
          <a:bodyPr wrap="none" rtlCol="0">
            <a:spAutoFit/>
          </a:bodyPr>
          <a:lstStyle/>
          <a:p>
            <a:r>
              <a:rPr lang="en-US" dirty="0"/>
              <a:t>Manufacturing Plant 1001:  Cat food</a:t>
            </a:r>
          </a:p>
        </p:txBody>
      </p:sp>
      <p:sp>
        <p:nvSpPr>
          <p:cNvPr id="15" name="TextBox 14">
            <a:extLst>
              <a:ext uri="{FF2B5EF4-FFF2-40B4-BE49-F238E27FC236}">
                <a16:creationId xmlns:a16="http://schemas.microsoft.com/office/drawing/2014/main" id="{FAE978F6-D234-40CD-B8F7-DF66D00CC4BA}"/>
              </a:ext>
            </a:extLst>
          </p:cNvPr>
          <p:cNvSpPr txBox="1"/>
          <p:nvPr/>
        </p:nvSpPr>
        <p:spPr>
          <a:xfrm>
            <a:off x="502685" y="1700772"/>
            <a:ext cx="3587072" cy="369332"/>
          </a:xfrm>
          <a:prstGeom prst="rect">
            <a:avLst/>
          </a:prstGeom>
          <a:noFill/>
        </p:spPr>
        <p:txBody>
          <a:bodyPr wrap="none" rtlCol="0">
            <a:spAutoFit/>
          </a:bodyPr>
          <a:lstStyle/>
          <a:p>
            <a:r>
              <a:rPr lang="en-US" dirty="0"/>
              <a:t>Manufacturing Plant 1002:  Cat food</a:t>
            </a:r>
          </a:p>
        </p:txBody>
      </p:sp>
      <p:sp>
        <p:nvSpPr>
          <p:cNvPr id="16" name="TextBox 15">
            <a:extLst>
              <a:ext uri="{FF2B5EF4-FFF2-40B4-BE49-F238E27FC236}">
                <a16:creationId xmlns:a16="http://schemas.microsoft.com/office/drawing/2014/main" id="{B18DE3C1-E4AC-4FF7-9F57-142D9A1592E7}"/>
              </a:ext>
            </a:extLst>
          </p:cNvPr>
          <p:cNvSpPr txBox="1"/>
          <p:nvPr/>
        </p:nvSpPr>
        <p:spPr>
          <a:xfrm>
            <a:off x="502685" y="2095204"/>
            <a:ext cx="3605411" cy="369332"/>
          </a:xfrm>
          <a:prstGeom prst="rect">
            <a:avLst/>
          </a:prstGeom>
          <a:noFill/>
        </p:spPr>
        <p:txBody>
          <a:bodyPr wrap="none" rtlCol="0">
            <a:spAutoFit/>
          </a:bodyPr>
          <a:lstStyle/>
          <a:p>
            <a:r>
              <a:rPr lang="en-US" dirty="0"/>
              <a:t>Manufacturing Plant 1003:  Cat litter</a:t>
            </a:r>
          </a:p>
        </p:txBody>
      </p:sp>
      <p:sp>
        <p:nvSpPr>
          <p:cNvPr id="17" name="TextBox 16">
            <a:extLst>
              <a:ext uri="{FF2B5EF4-FFF2-40B4-BE49-F238E27FC236}">
                <a16:creationId xmlns:a16="http://schemas.microsoft.com/office/drawing/2014/main" id="{E76A9BAD-F288-4DA1-9CDE-6FA0F3479207}"/>
              </a:ext>
            </a:extLst>
          </p:cNvPr>
          <p:cNvSpPr txBox="1"/>
          <p:nvPr/>
        </p:nvSpPr>
        <p:spPr>
          <a:xfrm>
            <a:off x="502685" y="2489636"/>
            <a:ext cx="4379340" cy="369332"/>
          </a:xfrm>
          <a:prstGeom prst="rect">
            <a:avLst/>
          </a:prstGeom>
          <a:noFill/>
        </p:spPr>
        <p:txBody>
          <a:bodyPr wrap="none" rtlCol="0">
            <a:spAutoFit/>
          </a:bodyPr>
          <a:lstStyle/>
          <a:p>
            <a:r>
              <a:rPr lang="en-US" dirty="0"/>
              <a:t>Wholesale Facility 1004: Cat food wholesaler</a:t>
            </a:r>
          </a:p>
        </p:txBody>
      </p:sp>
      <p:sp>
        <p:nvSpPr>
          <p:cNvPr id="18" name="TextBox 17">
            <a:extLst>
              <a:ext uri="{FF2B5EF4-FFF2-40B4-BE49-F238E27FC236}">
                <a16:creationId xmlns:a16="http://schemas.microsoft.com/office/drawing/2014/main" id="{6B225B96-C404-4677-900B-D1516818EB2C}"/>
              </a:ext>
            </a:extLst>
          </p:cNvPr>
          <p:cNvSpPr txBox="1"/>
          <p:nvPr/>
        </p:nvSpPr>
        <p:spPr>
          <a:xfrm>
            <a:off x="502685" y="2884068"/>
            <a:ext cx="4556825" cy="369332"/>
          </a:xfrm>
          <a:prstGeom prst="rect">
            <a:avLst/>
          </a:prstGeom>
          <a:noFill/>
        </p:spPr>
        <p:txBody>
          <a:bodyPr wrap="none" rtlCol="0">
            <a:spAutoFit/>
          </a:bodyPr>
          <a:lstStyle/>
          <a:p>
            <a:r>
              <a:rPr lang="en-US" dirty="0"/>
              <a:t>Wholesale Facility 1005: Pet supply wholesaler</a:t>
            </a:r>
          </a:p>
        </p:txBody>
      </p:sp>
      <p:sp>
        <p:nvSpPr>
          <p:cNvPr id="19" name="TextBox 18">
            <a:extLst>
              <a:ext uri="{FF2B5EF4-FFF2-40B4-BE49-F238E27FC236}">
                <a16:creationId xmlns:a16="http://schemas.microsoft.com/office/drawing/2014/main" id="{E20152F1-75F9-46EB-BF53-D333243762A2}"/>
              </a:ext>
            </a:extLst>
          </p:cNvPr>
          <p:cNvSpPr txBox="1"/>
          <p:nvPr/>
        </p:nvSpPr>
        <p:spPr>
          <a:xfrm>
            <a:off x="502685" y="3278500"/>
            <a:ext cx="3394134" cy="369332"/>
          </a:xfrm>
          <a:prstGeom prst="rect">
            <a:avLst/>
          </a:prstGeom>
          <a:noFill/>
        </p:spPr>
        <p:txBody>
          <a:bodyPr wrap="none" rtlCol="0">
            <a:spAutoFit/>
          </a:bodyPr>
          <a:lstStyle/>
          <a:p>
            <a:r>
              <a:rPr lang="en-US" dirty="0"/>
              <a:t>Retail Store 1006: Pet supply store</a:t>
            </a:r>
          </a:p>
        </p:txBody>
      </p:sp>
      <p:sp>
        <p:nvSpPr>
          <p:cNvPr id="20" name="TextBox 19">
            <a:extLst>
              <a:ext uri="{FF2B5EF4-FFF2-40B4-BE49-F238E27FC236}">
                <a16:creationId xmlns:a16="http://schemas.microsoft.com/office/drawing/2014/main" id="{4457518B-AB1C-4061-963F-FB1D35A399DA}"/>
              </a:ext>
            </a:extLst>
          </p:cNvPr>
          <p:cNvSpPr txBox="1"/>
          <p:nvPr/>
        </p:nvSpPr>
        <p:spPr>
          <a:xfrm>
            <a:off x="502685" y="3672932"/>
            <a:ext cx="3394134" cy="369332"/>
          </a:xfrm>
          <a:prstGeom prst="rect">
            <a:avLst/>
          </a:prstGeom>
          <a:noFill/>
        </p:spPr>
        <p:txBody>
          <a:bodyPr wrap="none" rtlCol="0">
            <a:spAutoFit/>
          </a:bodyPr>
          <a:lstStyle/>
          <a:p>
            <a:r>
              <a:rPr lang="en-US" dirty="0"/>
              <a:t>Retail Store 1007: Pet supply store</a:t>
            </a:r>
          </a:p>
        </p:txBody>
      </p:sp>
      <p:sp>
        <p:nvSpPr>
          <p:cNvPr id="21" name="TextBox 20">
            <a:extLst>
              <a:ext uri="{FF2B5EF4-FFF2-40B4-BE49-F238E27FC236}">
                <a16:creationId xmlns:a16="http://schemas.microsoft.com/office/drawing/2014/main" id="{38A10F20-3E29-45DA-9885-E900CBF38850}"/>
              </a:ext>
            </a:extLst>
          </p:cNvPr>
          <p:cNvSpPr txBox="1"/>
          <p:nvPr/>
        </p:nvSpPr>
        <p:spPr>
          <a:xfrm>
            <a:off x="502685" y="4067364"/>
            <a:ext cx="3394134" cy="369332"/>
          </a:xfrm>
          <a:prstGeom prst="rect">
            <a:avLst/>
          </a:prstGeom>
          <a:noFill/>
        </p:spPr>
        <p:txBody>
          <a:bodyPr wrap="none" rtlCol="0">
            <a:spAutoFit/>
          </a:bodyPr>
          <a:lstStyle/>
          <a:p>
            <a:r>
              <a:rPr lang="en-US" dirty="0"/>
              <a:t>Retail Store 1008: Pet supply store</a:t>
            </a:r>
          </a:p>
        </p:txBody>
      </p:sp>
      <p:sp>
        <p:nvSpPr>
          <p:cNvPr id="22" name="TextBox 21">
            <a:extLst>
              <a:ext uri="{FF2B5EF4-FFF2-40B4-BE49-F238E27FC236}">
                <a16:creationId xmlns:a16="http://schemas.microsoft.com/office/drawing/2014/main" id="{BC958852-037D-4A79-81F0-8A651DB04DB5}"/>
              </a:ext>
            </a:extLst>
          </p:cNvPr>
          <p:cNvSpPr txBox="1"/>
          <p:nvPr/>
        </p:nvSpPr>
        <p:spPr>
          <a:xfrm>
            <a:off x="502685" y="4461796"/>
            <a:ext cx="3394134" cy="369332"/>
          </a:xfrm>
          <a:prstGeom prst="rect">
            <a:avLst/>
          </a:prstGeom>
          <a:noFill/>
        </p:spPr>
        <p:txBody>
          <a:bodyPr wrap="none" rtlCol="0">
            <a:spAutoFit/>
          </a:bodyPr>
          <a:lstStyle/>
          <a:p>
            <a:r>
              <a:rPr lang="en-US" dirty="0"/>
              <a:t>Retail Store 1009: Pet supply store</a:t>
            </a:r>
          </a:p>
        </p:txBody>
      </p:sp>
      <p:sp>
        <p:nvSpPr>
          <p:cNvPr id="23" name="TextBox 22">
            <a:extLst>
              <a:ext uri="{FF2B5EF4-FFF2-40B4-BE49-F238E27FC236}">
                <a16:creationId xmlns:a16="http://schemas.microsoft.com/office/drawing/2014/main" id="{8864BDF5-B56E-4805-AAE6-BC40CF9C2009}"/>
              </a:ext>
            </a:extLst>
          </p:cNvPr>
          <p:cNvSpPr txBox="1"/>
          <p:nvPr/>
        </p:nvSpPr>
        <p:spPr>
          <a:xfrm>
            <a:off x="502685" y="4856231"/>
            <a:ext cx="3394134" cy="369332"/>
          </a:xfrm>
          <a:prstGeom prst="rect">
            <a:avLst/>
          </a:prstGeom>
          <a:noFill/>
        </p:spPr>
        <p:txBody>
          <a:bodyPr wrap="none" rtlCol="0">
            <a:spAutoFit/>
          </a:bodyPr>
          <a:lstStyle/>
          <a:p>
            <a:r>
              <a:rPr lang="en-US" dirty="0"/>
              <a:t>Retail Store 1010: Pet supply store</a:t>
            </a:r>
          </a:p>
        </p:txBody>
      </p:sp>
      <p:sp>
        <p:nvSpPr>
          <p:cNvPr id="24" name="TextBox 23">
            <a:extLst>
              <a:ext uri="{FF2B5EF4-FFF2-40B4-BE49-F238E27FC236}">
                <a16:creationId xmlns:a16="http://schemas.microsoft.com/office/drawing/2014/main" id="{A80845B0-AC83-4669-8A45-4517A7C41D39}"/>
              </a:ext>
            </a:extLst>
          </p:cNvPr>
          <p:cNvSpPr txBox="1"/>
          <p:nvPr/>
        </p:nvSpPr>
        <p:spPr>
          <a:xfrm>
            <a:off x="502685" y="5225563"/>
            <a:ext cx="5018810" cy="369332"/>
          </a:xfrm>
          <a:prstGeom prst="rect">
            <a:avLst/>
          </a:prstGeom>
          <a:noFill/>
        </p:spPr>
        <p:txBody>
          <a:bodyPr wrap="none" rtlCol="0">
            <a:spAutoFit/>
          </a:bodyPr>
          <a:lstStyle/>
          <a:p>
            <a:r>
              <a:rPr lang="en-US" dirty="0"/>
              <a:t>Service Establishment 1011: Pet Grooming Business</a:t>
            </a:r>
          </a:p>
        </p:txBody>
      </p:sp>
      <p:sp>
        <p:nvSpPr>
          <p:cNvPr id="2" name="Rectangle 1">
            <a:extLst>
              <a:ext uri="{FF2B5EF4-FFF2-40B4-BE49-F238E27FC236}">
                <a16:creationId xmlns:a16="http://schemas.microsoft.com/office/drawing/2014/main" id="{29772D2C-CC82-4163-A020-7A2E8AC60BFD}"/>
              </a:ext>
            </a:extLst>
          </p:cNvPr>
          <p:cNvSpPr/>
          <p:nvPr/>
        </p:nvSpPr>
        <p:spPr>
          <a:xfrm>
            <a:off x="502685" y="1306340"/>
            <a:ext cx="3869618" cy="1158193"/>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ECCDCB08-8B3C-46BF-ACBF-28EEE8137A18}"/>
              </a:ext>
            </a:extLst>
          </p:cNvPr>
          <p:cNvSpPr/>
          <p:nvPr/>
        </p:nvSpPr>
        <p:spPr>
          <a:xfrm>
            <a:off x="502684" y="2499563"/>
            <a:ext cx="4556825" cy="789448"/>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8968D44E-DC52-4D87-9541-2C75FEA3F6AD}"/>
              </a:ext>
            </a:extLst>
          </p:cNvPr>
          <p:cNvSpPr/>
          <p:nvPr/>
        </p:nvSpPr>
        <p:spPr>
          <a:xfrm>
            <a:off x="502684" y="3334548"/>
            <a:ext cx="3302061" cy="1865914"/>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93A5CA70-F373-48DF-B055-092E6E243AAD}"/>
              </a:ext>
            </a:extLst>
          </p:cNvPr>
          <p:cNvSpPr/>
          <p:nvPr/>
        </p:nvSpPr>
        <p:spPr>
          <a:xfrm>
            <a:off x="506681" y="5245999"/>
            <a:ext cx="4927167" cy="348896"/>
          </a:xfrm>
          <a:prstGeom prst="rect">
            <a:avLst/>
          </a:prstGeom>
          <a:no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DC2C7F3D-B612-4414-B940-0EA38619D424}"/>
              </a:ext>
            </a:extLst>
          </p:cNvPr>
          <p:cNvSpPr txBox="1"/>
          <p:nvPr/>
        </p:nvSpPr>
        <p:spPr>
          <a:xfrm>
            <a:off x="4405987" y="1377305"/>
            <a:ext cx="1612942" cy="954107"/>
          </a:xfrm>
          <a:prstGeom prst="rect">
            <a:avLst/>
          </a:prstGeom>
          <a:noFill/>
        </p:spPr>
        <p:txBody>
          <a:bodyPr wrap="none" rtlCol="0">
            <a:spAutoFit/>
          </a:bodyPr>
          <a:lstStyle/>
          <a:p>
            <a:r>
              <a:rPr lang="en-US" sz="2800" b="1" dirty="0"/>
              <a:t>ASM and </a:t>
            </a:r>
          </a:p>
          <a:p>
            <a:r>
              <a:rPr lang="en-US" sz="2800" b="1" dirty="0"/>
              <a:t>M3UFO</a:t>
            </a:r>
          </a:p>
        </p:txBody>
      </p:sp>
      <p:sp>
        <p:nvSpPr>
          <p:cNvPr id="4" name="TextBox 3">
            <a:extLst>
              <a:ext uri="{FF2B5EF4-FFF2-40B4-BE49-F238E27FC236}">
                <a16:creationId xmlns:a16="http://schemas.microsoft.com/office/drawing/2014/main" id="{C3179EB0-7B14-4FB0-99BB-28512595CF9A}"/>
              </a:ext>
            </a:extLst>
          </p:cNvPr>
          <p:cNvSpPr txBox="1"/>
          <p:nvPr/>
        </p:nvSpPr>
        <p:spPr>
          <a:xfrm>
            <a:off x="5095215" y="2664480"/>
            <a:ext cx="1060162" cy="523220"/>
          </a:xfrm>
          <a:prstGeom prst="rect">
            <a:avLst/>
          </a:prstGeom>
          <a:noFill/>
        </p:spPr>
        <p:txBody>
          <a:bodyPr wrap="none" rtlCol="0">
            <a:spAutoFit/>
          </a:bodyPr>
          <a:lstStyle/>
          <a:p>
            <a:r>
              <a:rPr lang="en-US" sz="2800" b="1" dirty="0"/>
              <a:t>AWTS</a:t>
            </a:r>
          </a:p>
        </p:txBody>
      </p:sp>
      <p:sp>
        <p:nvSpPr>
          <p:cNvPr id="5" name="TextBox 4">
            <a:extLst>
              <a:ext uri="{FF2B5EF4-FFF2-40B4-BE49-F238E27FC236}">
                <a16:creationId xmlns:a16="http://schemas.microsoft.com/office/drawing/2014/main" id="{D4628759-24A0-40E1-86E3-266CFBBC4B50}"/>
              </a:ext>
            </a:extLst>
          </p:cNvPr>
          <p:cNvSpPr txBox="1"/>
          <p:nvPr/>
        </p:nvSpPr>
        <p:spPr>
          <a:xfrm>
            <a:off x="3866616" y="4009234"/>
            <a:ext cx="947247" cy="523220"/>
          </a:xfrm>
          <a:prstGeom prst="rect">
            <a:avLst/>
          </a:prstGeom>
          <a:noFill/>
        </p:spPr>
        <p:txBody>
          <a:bodyPr wrap="none" rtlCol="0">
            <a:spAutoFit/>
          </a:bodyPr>
          <a:lstStyle/>
          <a:p>
            <a:r>
              <a:rPr lang="en-US" sz="2800" b="1" dirty="0"/>
              <a:t>ARTS</a:t>
            </a:r>
          </a:p>
        </p:txBody>
      </p:sp>
      <p:sp>
        <p:nvSpPr>
          <p:cNvPr id="6" name="TextBox 5">
            <a:extLst>
              <a:ext uri="{FF2B5EF4-FFF2-40B4-BE49-F238E27FC236}">
                <a16:creationId xmlns:a16="http://schemas.microsoft.com/office/drawing/2014/main" id="{309661B2-D46D-4BB7-9839-868E1A04A15A}"/>
              </a:ext>
            </a:extLst>
          </p:cNvPr>
          <p:cNvSpPr txBox="1"/>
          <p:nvPr/>
        </p:nvSpPr>
        <p:spPr>
          <a:xfrm>
            <a:off x="5521495" y="5158837"/>
            <a:ext cx="738151" cy="523220"/>
          </a:xfrm>
          <a:prstGeom prst="rect">
            <a:avLst/>
          </a:prstGeom>
          <a:noFill/>
        </p:spPr>
        <p:txBody>
          <a:bodyPr wrap="none" rtlCol="0">
            <a:spAutoFit/>
          </a:bodyPr>
          <a:lstStyle/>
          <a:p>
            <a:r>
              <a:rPr lang="en-US" sz="2800" b="1" dirty="0"/>
              <a:t>SAS</a:t>
            </a:r>
          </a:p>
        </p:txBody>
      </p:sp>
      <p:sp>
        <p:nvSpPr>
          <p:cNvPr id="11" name="Rectangle 10">
            <a:extLst>
              <a:ext uri="{FF2B5EF4-FFF2-40B4-BE49-F238E27FC236}">
                <a16:creationId xmlns:a16="http://schemas.microsoft.com/office/drawing/2014/main" id="{CBCA06FE-8559-4CA8-A02C-8C69CBEB29B1}"/>
              </a:ext>
            </a:extLst>
          </p:cNvPr>
          <p:cNvSpPr/>
          <p:nvPr/>
        </p:nvSpPr>
        <p:spPr>
          <a:xfrm>
            <a:off x="416689" y="1174938"/>
            <a:ext cx="6088084" cy="4602597"/>
          </a:xfrm>
          <a:prstGeom prst="rect">
            <a:avLst/>
          </a:prstGeom>
          <a:noFill/>
          <a:ln w="28575">
            <a:solidFill>
              <a:schemeClr val="accent6"/>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41161972-23CD-45B7-8AE3-A3C3ACC33F39}"/>
              </a:ext>
            </a:extLst>
          </p:cNvPr>
          <p:cNvSpPr txBox="1"/>
          <p:nvPr/>
        </p:nvSpPr>
        <p:spPr>
          <a:xfrm>
            <a:off x="6609144" y="3080634"/>
            <a:ext cx="1656479" cy="954107"/>
          </a:xfrm>
          <a:prstGeom prst="rect">
            <a:avLst/>
          </a:prstGeom>
          <a:noFill/>
        </p:spPr>
        <p:txBody>
          <a:bodyPr wrap="none" rtlCol="0">
            <a:spAutoFit/>
          </a:bodyPr>
          <a:lstStyle/>
          <a:p>
            <a:r>
              <a:rPr lang="en-US" sz="2800" b="1" dirty="0"/>
              <a:t>ACES and </a:t>
            </a:r>
          </a:p>
          <a:p>
            <a:r>
              <a:rPr lang="en-US" sz="2800" b="1" dirty="0"/>
              <a:t>COS</a:t>
            </a:r>
          </a:p>
        </p:txBody>
      </p:sp>
      <p:sp>
        <p:nvSpPr>
          <p:cNvPr id="29" name="Slide Number Placeholder 28">
            <a:extLst>
              <a:ext uri="{FF2B5EF4-FFF2-40B4-BE49-F238E27FC236}">
                <a16:creationId xmlns:a16="http://schemas.microsoft.com/office/drawing/2014/main" id="{1147751F-7FD4-4F5E-B357-2E47E7ADF649}"/>
              </a:ext>
            </a:extLst>
          </p:cNvPr>
          <p:cNvSpPr>
            <a:spLocks noGrp="1"/>
          </p:cNvSpPr>
          <p:nvPr>
            <p:ph type="sldNum" sz="quarter" idx="12"/>
          </p:nvPr>
        </p:nvSpPr>
        <p:spPr/>
        <p:txBody>
          <a:bodyPr/>
          <a:lstStyle/>
          <a:p>
            <a:fld id="{FC63ECC8-719A-498E-B101-491B6A35558E}" type="slidenum">
              <a:rPr lang="en-US" smtClean="0"/>
              <a:t>3</a:t>
            </a:fld>
            <a:endParaRPr lang="en-US"/>
          </a:p>
        </p:txBody>
      </p:sp>
      <p:sp>
        <p:nvSpPr>
          <p:cNvPr id="30" name="TextBox 29">
            <a:extLst>
              <a:ext uri="{FF2B5EF4-FFF2-40B4-BE49-F238E27FC236}">
                <a16:creationId xmlns:a16="http://schemas.microsoft.com/office/drawing/2014/main" id="{B238CF99-50CD-4C95-9D7A-A175D234AC21}"/>
              </a:ext>
            </a:extLst>
          </p:cNvPr>
          <p:cNvSpPr txBox="1"/>
          <p:nvPr/>
        </p:nvSpPr>
        <p:spPr>
          <a:xfrm>
            <a:off x="416689" y="263047"/>
            <a:ext cx="1326004" cy="769441"/>
          </a:xfrm>
          <a:prstGeom prst="rect">
            <a:avLst/>
          </a:prstGeom>
          <a:noFill/>
        </p:spPr>
        <p:txBody>
          <a:bodyPr wrap="none" rtlCol="0">
            <a:spAutoFit/>
          </a:bodyPr>
          <a:lstStyle/>
          <a:p>
            <a:r>
              <a:rPr lang="en-US" sz="4400" b="1" dirty="0"/>
              <a:t>2021</a:t>
            </a:r>
          </a:p>
        </p:txBody>
      </p:sp>
      <p:sp>
        <p:nvSpPr>
          <p:cNvPr id="31" name="TextBox 30">
            <a:extLst>
              <a:ext uri="{FF2B5EF4-FFF2-40B4-BE49-F238E27FC236}">
                <a16:creationId xmlns:a16="http://schemas.microsoft.com/office/drawing/2014/main" id="{52FD2880-F1F3-FEEB-4C9D-A44BFBFDEBE0}"/>
              </a:ext>
            </a:extLst>
          </p:cNvPr>
          <p:cNvSpPr txBox="1"/>
          <p:nvPr/>
        </p:nvSpPr>
        <p:spPr>
          <a:xfrm>
            <a:off x="8592070" y="6102424"/>
            <a:ext cx="3659848" cy="369332"/>
          </a:xfrm>
          <a:prstGeom prst="rect">
            <a:avLst/>
          </a:prstGeom>
          <a:noFill/>
        </p:spPr>
        <p:txBody>
          <a:bodyPr wrap="none" rtlCol="0">
            <a:spAutoFit/>
          </a:bodyPr>
          <a:lstStyle/>
          <a:p>
            <a:r>
              <a:rPr lang="en-US" dirty="0"/>
              <a:t>Note: Fictional company represented</a:t>
            </a:r>
          </a:p>
        </p:txBody>
      </p:sp>
    </p:spTree>
    <p:extLst>
      <p:ext uri="{BB962C8B-B14F-4D97-AF65-F5344CB8AC3E}">
        <p14:creationId xmlns:p14="http://schemas.microsoft.com/office/powerpoint/2010/main" val="2217455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18" grpId="0"/>
      <p:bldP spid="19" grpId="0"/>
      <p:bldP spid="20" grpId="0"/>
      <p:bldP spid="21" grpId="0"/>
      <p:bldP spid="22" grpId="0"/>
      <p:bldP spid="23" grpId="0"/>
      <p:bldP spid="24" grpId="0"/>
      <p:bldP spid="2" grpId="0" animBg="1"/>
      <p:bldP spid="25" grpId="0" animBg="1"/>
      <p:bldP spid="26" grpId="0" animBg="1"/>
      <p:bldP spid="27" grpId="0" animBg="1"/>
      <p:bldP spid="3" grpId="0"/>
      <p:bldP spid="4" grpId="0"/>
      <p:bldP spid="5" grpId="0"/>
      <p:bldP spid="6" grpId="0"/>
      <p:bldP spid="11" grpId="0" animBg="1"/>
      <p:bldP spid="2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a:extLst>
              <a:ext uri="{FF2B5EF4-FFF2-40B4-BE49-F238E27FC236}">
                <a16:creationId xmlns:a16="http://schemas.microsoft.com/office/drawing/2014/main" id="{FBAD4E53-59FC-4FCA-A878-5F87EF966248}"/>
              </a:ext>
            </a:extLst>
          </p:cNvPr>
          <p:cNvSpPr txBox="1"/>
          <p:nvPr/>
        </p:nvSpPr>
        <p:spPr>
          <a:xfrm>
            <a:off x="4981575" y="2252002"/>
            <a:ext cx="2228849" cy="1188720"/>
          </a:xfrm>
          <a:prstGeom prst="rect">
            <a:avLst/>
          </a:prstGeom>
          <a:noFill/>
          <a:ln w="57150">
            <a:solidFill>
              <a:schemeClr val="accent2"/>
            </a:solidFill>
          </a:ln>
        </p:spPr>
        <p:txBody>
          <a:bodyPr wrap="square" rtlCol="0">
            <a:spAutoFit/>
          </a:bodyPr>
          <a:lstStyle/>
          <a:p>
            <a:pPr algn="ctr"/>
            <a:r>
              <a:rPr lang="en-US" b="1" dirty="0">
                <a:effectLst>
                  <a:outerShdw blurRad="38100" dist="38100" dir="2700000" algn="tl">
                    <a:srgbClr val="000000">
                      <a:alpha val="43137"/>
                    </a:srgbClr>
                  </a:outerShdw>
                </a:effectLst>
              </a:rPr>
              <a:t>Wholesale</a:t>
            </a:r>
          </a:p>
        </p:txBody>
      </p:sp>
      <p:sp>
        <p:nvSpPr>
          <p:cNvPr id="13" name="TextBox 12">
            <a:extLst>
              <a:ext uri="{FF2B5EF4-FFF2-40B4-BE49-F238E27FC236}">
                <a16:creationId xmlns:a16="http://schemas.microsoft.com/office/drawing/2014/main" id="{97CB67C1-0E59-4A87-A51E-DCEC342C2E5D}"/>
              </a:ext>
            </a:extLst>
          </p:cNvPr>
          <p:cNvSpPr txBox="1"/>
          <p:nvPr/>
        </p:nvSpPr>
        <p:spPr>
          <a:xfrm>
            <a:off x="7346945" y="2187946"/>
            <a:ext cx="2228849" cy="1280160"/>
          </a:xfrm>
          <a:prstGeom prst="rect">
            <a:avLst/>
          </a:prstGeom>
          <a:noFill/>
          <a:ln w="57150">
            <a:solidFill>
              <a:schemeClr val="accent4"/>
            </a:solidFill>
          </a:ln>
        </p:spPr>
        <p:txBody>
          <a:bodyPr wrap="square" rtlCol="0">
            <a:spAutoFit/>
          </a:bodyPr>
          <a:lstStyle/>
          <a:p>
            <a:pPr algn="ctr"/>
            <a:r>
              <a:rPr lang="en-US" b="1" dirty="0">
                <a:effectLst>
                  <a:outerShdw blurRad="38100" dist="38100" dir="2700000" algn="tl">
                    <a:srgbClr val="000000">
                      <a:alpha val="43137"/>
                    </a:srgbClr>
                  </a:outerShdw>
                </a:effectLst>
              </a:rPr>
              <a:t>Services</a:t>
            </a:r>
          </a:p>
        </p:txBody>
      </p:sp>
      <p:sp>
        <p:nvSpPr>
          <p:cNvPr id="14" name="TextBox 13">
            <a:extLst>
              <a:ext uri="{FF2B5EF4-FFF2-40B4-BE49-F238E27FC236}">
                <a16:creationId xmlns:a16="http://schemas.microsoft.com/office/drawing/2014/main" id="{7E88DB33-9B43-46F0-92A9-C879EC64EC56}"/>
              </a:ext>
            </a:extLst>
          </p:cNvPr>
          <p:cNvSpPr txBox="1"/>
          <p:nvPr/>
        </p:nvSpPr>
        <p:spPr>
          <a:xfrm>
            <a:off x="9801024" y="2210806"/>
            <a:ext cx="2228849" cy="2377440"/>
          </a:xfrm>
          <a:prstGeom prst="rect">
            <a:avLst/>
          </a:prstGeom>
          <a:noFill/>
          <a:ln w="57150">
            <a:solidFill>
              <a:schemeClr val="accent6"/>
            </a:solidFill>
          </a:ln>
        </p:spPr>
        <p:txBody>
          <a:bodyPr wrap="square" rtlCol="0">
            <a:spAutoFit/>
          </a:bodyPr>
          <a:lstStyle/>
          <a:p>
            <a:pPr algn="ctr"/>
            <a:r>
              <a:rPr lang="en-US" b="1" dirty="0">
                <a:effectLst>
                  <a:outerShdw blurRad="38100" dist="38100" dir="2700000" algn="tl">
                    <a:srgbClr val="000000">
                      <a:alpha val="43137"/>
                    </a:srgbClr>
                  </a:outerShdw>
                </a:effectLst>
              </a:rPr>
              <a:t>Multisector</a:t>
            </a:r>
          </a:p>
        </p:txBody>
      </p:sp>
      <p:sp>
        <p:nvSpPr>
          <p:cNvPr id="12" name="TextBox 11">
            <a:extLst>
              <a:ext uri="{FF2B5EF4-FFF2-40B4-BE49-F238E27FC236}">
                <a16:creationId xmlns:a16="http://schemas.microsoft.com/office/drawing/2014/main" id="{CEB7AAF4-6892-4C69-B04E-163D17F10F50}"/>
              </a:ext>
            </a:extLst>
          </p:cNvPr>
          <p:cNvSpPr txBox="1"/>
          <p:nvPr/>
        </p:nvSpPr>
        <p:spPr>
          <a:xfrm>
            <a:off x="2623084" y="2256526"/>
            <a:ext cx="2228849" cy="1188720"/>
          </a:xfrm>
          <a:prstGeom prst="rect">
            <a:avLst/>
          </a:prstGeom>
          <a:noFill/>
          <a:ln w="57150">
            <a:solidFill>
              <a:schemeClr val="bg2">
                <a:lumMod val="75000"/>
              </a:schemeClr>
            </a:solidFill>
          </a:ln>
        </p:spPr>
        <p:txBody>
          <a:bodyPr wrap="square" rtlCol="0">
            <a:spAutoFit/>
          </a:bodyPr>
          <a:lstStyle/>
          <a:p>
            <a:pPr algn="ctr"/>
            <a:r>
              <a:rPr lang="en-US" b="1" dirty="0">
                <a:effectLst>
                  <a:outerShdw blurRad="38100" dist="38100" dir="2700000" algn="tl">
                    <a:srgbClr val="000000">
                      <a:alpha val="43137"/>
                    </a:srgbClr>
                  </a:outerShdw>
                </a:effectLst>
              </a:rPr>
              <a:t>Retail</a:t>
            </a:r>
          </a:p>
        </p:txBody>
      </p:sp>
      <p:sp>
        <p:nvSpPr>
          <p:cNvPr id="11" name="TextBox 10">
            <a:extLst>
              <a:ext uri="{FF2B5EF4-FFF2-40B4-BE49-F238E27FC236}">
                <a16:creationId xmlns:a16="http://schemas.microsoft.com/office/drawing/2014/main" id="{ABBEC74E-ECE3-49F5-B35B-987F129CD4F1}"/>
              </a:ext>
            </a:extLst>
          </p:cNvPr>
          <p:cNvSpPr txBox="1"/>
          <p:nvPr/>
        </p:nvSpPr>
        <p:spPr>
          <a:xfrm>
            <a:off x="169004" y="2272837"/>
            <a:ext cx="2228850" cy="1463040"/>
          </a:xfrm>
          <a:prstGeom prst="rect">
            <a:avLst/>
          </a:prstGeom>
          <a:noFill/>
          <a:ln w="38100">
            <a:solidFill>
              <a:schemeClr val="accent1"/>
            </a:solidFill>
          </a:ln>
        </p:spPr>
        <p:txBody>
          <a:bodyPr wrap="square" rtlCol="0">
            <a:spAutoFit/>
          </a:bodyPr>
          <a:lstStyle/>
          <a:p>
            <a:pPr algn="ctr"/>
            <a:r>
              <a:rPr lang="en-US" b="1" dirty="0">
                <a:effectLst>
                  <a:outerShdw blurRad="38100" dist="38100" dir="2700000" algn="tl">
                    <a:srgbClr val="000000">
                      <a:alpha val="43137"/>
                    </a:srgbClr>
                  </a:outerShdw>
                </a:effectLst>
              </a:rPr>
              <a:t>Manufacturing</a:t>
            </a:r>
          </a:p>
        </p:txBody>
      </p:sp>
      <p:sp>
        <p:nvSpPr>
          <p:cNvPr id="2" name="Title 1">
            <a:extLst>
              <a:ext uri="{FF2B5EF4-FFF2-40B4-BE49-F238E27FC236}">
                <a16:creationId xmlns:a16="http://schemas.microsoft.com/office/drawing/2014/main" id="{AE5915E1-4800-4530-85EB-2BD50A6EBCA8}"/>
              </a:ext>
            </a:extLst>
          </p:cNvPr>
          <p:cNvSpPr>
            <a:spLocks noGrp="1"/>
          </p:cNvSpPr>
          <p:nvPr>
            <p:ph type="title"/>
          </p:nvPr>
        </p:nvSpPr>
        <p:spPr/>
        <p:txBody>
          <a:bodyPr/>
          <a:lstStyle/>
          <a:p>
            <a:r>
              <a:rPr lang="en-US" dirty="0"/>
              <a:t>Census Bureau Annual Economic Surveys</a:t>
            </a:r>
          </a:p>
        </p:txBody>
      </p:sp>
      <p:sp>
        <p:nvSpPr>
          <p:cNvPr id="5" name="TextBox 4">
            <a:extLst>
              <a:ext uri="{FF2B5EF4-FFF2-40B4-BE49-F238E27FC236}">
                <a16:creationId xmlns:a16="http://schemas.microsoft.com/office/drawing/2014/main" id="{720E2207-6BCA-46DB-B39F-222E839AE6C7}"/>
              </a:ext>
            </a:extLst>
          </p:cNvPr>
          <p:cNvSpPr txBox="1"/>
          <p:nvPr/>
        </p:nvSpPr>
        <p:spPr>
          <a:xfrm>
            <a:off x="169004" y="2642168"/>
            <a:ext cx="2228850" cy="10215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dirty="0"/>
              <a:t>Annual Survey of Manufactures (ASM)</a:t>
            </a:r>
          </a:p>
          <a:p>
            <a:r>
              <a:rPr lang="en-US" dirty="0"/>
              <a:t>M3UFO</a:t>
            </a:r>
          </a:p>
        </p:txBody>
      </p:sp>
      <p:sp>
        <p:nvSpPr>
          <p:cNvPr id="7" name="TextBox 6">
            <a:extLst>
              <a:ext uri="{FF2B5EF4-FFF2-40B4-BE49-F238E27FC236}">
                <a16:creationId xmlns:a16="http://schemas.microsoft.com/office/drawing/2014/main" id="{E3470458-DF56-49F5-8EC4-243EC07AF1D8}"/>
              </a:ext>
            </a:extLst>
          </p:cNvPr>
          <p:cNvSpPr txBox="1"/>
          <p:nvPr/>
        </p:nvSpPr>
        <p:spPr>
          <a:xfrm>
            <a:off x="2623083" y="2625858"/>
            <a:ext cx="2228850" cy="715089"/>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en-US" dirty="0"/>
              <a:t>Annual Retail Trade Survey (ARTS)</a:t>
            </a:r>
          </a:p>
        </p:txBody>
      </p:sp>
      <p:sp>
        <p:nvSpPr>
          <p:cNvPr id="8" name="TextBox 7">
            <a:extLst>
              <a:ext uri="{FF2B5EF4-FFF2-40B4-BE49-F238E27FC236}">
                <a16:creationId xmlns:a16="http://schemas.microsoft.com/office/drawing/2014/main" id="{3FFD3524-60D7-4746-B0AF-A77666AEA554}"/>
              </a:ext>
            </a:extLst>
          </p:cNvPr>
          <p:cNvSpPr txBox="1"/>
          <p:nvPr/>
        </p:nvSpPr>
        <p:spPr>
          <a:xfrm>
            <a:off x="4984382" y="2642168"/>
            <a:ext cx="2228850" cy="71508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dirty="0"/>
              <a:t>Annual Wholesale Trade Survey (AWTS)</a:t>
            </a:r>
          </a:p>
        </p:txBody>
      </p:sp>
      <p:sp>
        <p:nvSpPr>
          <p:cNvPr id="9" name="TextBox 8">
            <a:extLst>
              <a:ext uri="{FF2B5EF4-FFF2-40B4-BE49-F238E27FC236}">
                <a16:creationId xmlns:a16="http://schemas.microsoft.com/office/drawing/2014/main" id="{E1B863F3-19EA-4919-B04E-898836E5AA44}"/>
              </a:ext>
            </a:extLst>
          </p:cNvPr>
          <p:cNvSpPr txBox="1"/>
          <p:nvPr/>
        </p:nvSpPr>
        <p:spPr>
          <a:xfrm>
            <a:off x="7346945" y="2619308"/>
            <a:ext cx="2228850" cy="715089"/>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US" dirty="0"/>
              <a:t>Services Annual Survey (SAS)</a:t>
            </a:r>
          </a:p>
        </p:txBody>
      </p:sp>
      <p:sp>
        <p:nvSpPr>
          <p:cNvPr id="10" name="TextBox 9">
            <a:extLst>
              <a:ext uri="{FF2B5EF4-FFF2-40B4-BE49-F238E27FC236}">
                <a16:creationId xmlns:a16="http://schemas.microsoft.com/office/drawing/2014/main" id="{7F07A7EA-6106-4720-BC6D-C2D8ECFA5D86}"/>
              </a:ext>
            </a:extLst>
          </p:cNvPr>
          <p:cNvSpPr txBox="1"/>
          <p:nvPr/>
        </p:nvSpPr>
        <p:spPr>
          <a:xfrm>
            <a:off x="9801025" y="2580138"/>
            <a:ext cx="2228850" cy="1940957"/>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lvl="0"/>
            <a:r>
              <a:rPr lang="en-US" dirty="0"/>
              <a:t>Annual Capital Expenditures Survey (ACES)</a:t>
            </a:r>
          </a:p>
          <a:p>
            <a:pPr lvl="0"/>
            <a:r>
              <a:rPr lang="en-US" dirty="0"/>
              <a:t>Company Organization Survey (COS)</a:t>
            </a:r>
          </a:p>
        </p:txBody>
      </p:sp>
      <p:sp>
        <p:nvSpPr>
          <p:cNvPr id="15" name="TextBox 14">
            <a:extLst>
              <a:ext uri="{FF2B5EF4-FFF2-40B4-BE49-F238E27FC236}">
                <a16:creationId xmlns:a16="http://schemas.microsoft.com/office/drawing/2014/main" id="{442392C0-D239-4AD9-88A3-846BD27D15E2}"/>
              </a:ext>
            </a:extLst>
          </p:cNvPr>
          <p:cNvSpPr txBox="1"/>
          <p:nvPr/>
        </p:nvSpPr>
        <p:spPr>
          <a:xfrm>
            <a:off x="4057650" y="5512832"/>
            <a:ext cx="4347210" cy="83099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sz="2400" dirty="0"/>
              <a:t>Annual Integrated Economic Survey (AIES)</a:t>
            </a:r>
          </a:p>
        </p:txBody>
      </p:sp>
      <p:cxnSp>
        <p:nvCxnSpPr>
          <p:cNvPr id="17" name="Straight Arrow Connector 16">
            <a:extLst>
              <a:ext uri="{FF2B5EF4-FFF2-40B4-BE49-F238E27FC236}">
                <a16:creationId xmlns:a16="http://schemas.microsoft.com/office/drawing/2014/main" id="{DC9E65A4-95DF-4261-9A81-6DDD5BC9D3B7}"/>
              </a:ext>
            </a:extLst>
          </p:cNvPr>
          <p:cNvCxnSpPr>
            <a:cxnSpLocks/>
            <a:stCxn id="11" idx="2"/>
            <a:endCxn id="15" idx="0"/>
          </p:cNvCxnSpPr>
          <p:nvPr/>
        </p:nvCxnSpPr>
        <p:spPr>
          <a:xfrm>
            <a:off x="1283429" y="3735877"/>
            <a:ext cx="4947826" cy="17769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C31B45F-C01A-4580-8BD8-6DE659556D69}"/>
              </a:ext>
            </a:extLst>
          </p:cNvPr>
          <p:cNvCxnSpPr>
            <a:cxnSpLocks/>
            <a:stCxn id="12" idx="2"/>
            <a:endCxn id="15" idx="0"/>
          </p:cNvCxnSpPr>
          <p:nvPr/>
        </p:nvCxnSpPr>
        <p:spPr>
          <a:xfrm>
            <a:off x="3737509" y="3445246"/>
            <a:ext cx="2493746" cy="2067586"/>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3" name="Straight Arrow Connector 22">
            <a:extLst>
              <a:ext uri="{FF2B5EF4-FFF2-40B4-BE49-F238E27FC236}">
                <a16:creationId xmlns:a16="http://schemas.microsoft.com/office/drawing/2014/main" id="{A13D6210-75E3-4AA2-843F-1A7F2BA3766A}"/>
              </a:ext>
            </a:extLst>
          </p:cNvPr>
          <p:cNvCxnSpPr>
            <a:stCxn id="13" idx="2"/>
            <a:endCxn id="15" idx="0"/>
          </p:cNvCxnSpPr>
          <p:nvPr/>
        </p:nvCxnSpPr>
        <p:spPr>
          <a:xfrm flipH="1">
            <a:off x="6231255" y="3468106"/>
            <a:ext cx="2230115" cy="2044726"/>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25" name="Straight Arrow Connector 24">
            <a:extLst>
              <a:ext uri="{FF2B5EF4-FFF2-40B4-BE49-F238E27FC236}">
                <a16:creationId xmlns:a16="http://schemas.microsoft.com/office/drawing/2014/main" id="{DC9EEF59-B4A8-4D85-9A31-D2572F7944EC}"/>
              </a:ext>
            </a:extLst>
          </p:cNvPr>
          <p:cNvCxnSpPr>
            <a:stCxn id="14" idx="2"/>
            <a:endCxn id="15" idx="0"/>
          </p:cNvCxnSpPr>
          <p:nvPr/>
        </p:nvCxnSpPr>
        <p:spPr>
          <a:xfrm flipH="1">
            <a:off x="6231255" y="4588246"/>
            <a:ext cx="4684194" cy="924586"/>
          </a:xfrm>
          <a:prstGeom prst="straightConnector1">
            <a:avLst/>
          </a:prstGeom>
          <a:ln>
            <a:tailEnd type="triangle"/>
          </a:ln>
        </p:spPr>
        <p:style>
          <a:lnRef idx="1">
            <a:schemeClr val="accent3"/>
          </a:lnRef>
          <a:fillRef idx="0">
            <a:schemeClr val="accent3"/>
          </a:fillRef>
          <a:effectRef idx="0">
            <a:schemeClr val="accent3"/>
          </a:effectRef>
          <a:fontRef idx="minor">
            <a:schemeClr val="tx1"/>
          </a:fontRef>
        </p:style>
      </p:cxnSp>
      <p:cxnSp>
        <p:nvCxnSpPr>
          <p:cNvPr id="32" name="Straight Arrow Connector 31">
            <a:extLst>
              <a:ext uri="{FF2B5EF4-FFF2-40B4-BE49-F238E27FC236}">
                <a16:creationId xmlns:a16="http://schemas.microsoft.com/office/drawing/2014/main" id="{D0DEB0D3-38FB-4C5E-8031-E6A44F41228C}"/>
              </a:ext>
            </a:extLst>
          </p:cNvPr>
          <p:cNvCxnSpPr>
            <a:stCxn id="28" idx="2"/>
            <a:endCxn id="15" idx="0"/>
          </p:cNvCxnSpPr>
          <p:nvPr/>
        </p:nvCxnSpPr>
        <p:spPr>
          <a:xfrm>
            <a:off x="6096000" y="3440722"/>
            <a:ext cx="135255" cy="2072110"/>
          </a:xfrm>
          <a:prstGeom prst="straightConnector1">
            <a:avLst/>
          </a:prstGeom>
          <a:ln>
            <a:tailEnd type="triangle"/>
          </a:ln>
        </p:spPr>
        <p:style>
          <a:lnRef idx="1">
            <a:schemeClr val="accent4"/>
          </a:lnRef>
          <a:fillRef idx="0">
            <a:schemeClr val="accent4"/>
          </a:fillRef>
          <a:effectRef idx="0">
            <a:schemeClr val="accent4"/>
          </a:effectRef>
          <a:fontRef idx="minor">
            <a:schemeClr val="tx1"/>
          </a:fontRef>
        </p:style>
      </p:cxnSp>
      <p:sp>
        <p:nvSpPr>
          <p:cNvPr id="4" name="Slide Number Placeholder 3">
            <a:extLst>
              <a:ext uri="{FF2B5EF4-FFF2-40B4-BE49-F238E27FC236}">
                <a16:creationId xmlns:a16="http://schemas.microsoft.com/office/drawing/2014/main" id="{BA14D436-4B94-499C-8EEA-83FA4FD3FEDB}"/>
              </a:ext>
            </a:extLst>
          </p:cNvPr>
          <p:cNvSpPr>
            <a:spLocks noGrp="1"/>
          </p:cNvSpPr>
          <p:nvPr>
            <p:ph type="sldNum" sz="quarter" idx="12"/>
          </p:nvPr>
        </p:nvSpPr>
        <p:spPr/>
        <p:txBody>
          <a:bodyPr/>
          <a:lstStyle/>
          <a:p>
            <a:fld id="{FC63ECC8-719A-498E-B101-491B6A35558E}" type="slidenum">
              <a:rPr lang="en-US" smtClean="0"/>
              <a:t>4</a:t>
            </a:fld>
            <a:endParaRPr lang="en-US"/>
          </a:p>
        </p:txBody>
      </p:sp>
    </p:spTree>
    <p:extLst>
      <p:ext uri="{BB962C8B-B14F-4D97-AF65-F5344CB8AC3E}">
        <p14:creationId xmlns:p14="http://schemas.microsoft.com/office/powerpoint/2010/main" val="4291730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006E9-593A-4F99-B4E3-121570C00815}"/>
              </a:ext>
            </a:extLst>
          </p:cNvPr>
          <p:cNvSpPr>
            <a:spLocks noGrp="1"/>
          </p:cNvSpPr>
          <p:nvPr>
            <p:ph type="title"/>
          </p:nvPr>
        </p:nvSpPr>
        <p:spPr/>
        <p:txBody>
          <a:bodyPr/>
          <a:lstStyle/>
          <a:p>
            <a:r>
              <a:rPr lang="en-US" b="1" dirty="0"/>
              <a:t>Research Questions:</a:t>
            </a:r>
          </a:p>
        </p:txBody>
      </p:sp>
      <p:sp>
        <p:nvSpPr>
          <p:cNvPr id="3" name="Content Placeholder 2">
            <a:extLst>
              <a:ext uri="{FF2B5EF4-FFF2-40B4-BE49-F238E27FC236}">
                <a16:creationId xmlns:a16="http://schemas.microsoft.com/office/drawing/2014/main" id="{B86B64DA-A80C-4459-A21F-9B42E84F09C3}"/>
              </a:ext>
            </a:extLst>
          </p:cNvPr>
          <p:cNvSpPr>
            <a:spLocks noGrp="1"/>
          </p:cNvSpPr>
          <p:nvPr>
            <p:ph idx="1"/>
          </p:nvPr>
        </p:nvSpPr>
        <p:spPr/>
        <p:txBody>
          <a:bodyPr/>
          <a:lstStyle/>
          <a:p>
            <a:pPr marL="342900" indent="-342900">
              <a:buFont typeface="+mj-lt"/>
              <a:buAutoNum type="arabicPeriod"/>
            </a:pPr>
            <a:r>
              <a:rPr lang="en-US" b="1" dirty="0"/>
              <a:t>Definitions</a:t>
            </a:r>
            <a:r>
              <a:rPr lang="en-US" dirty="0"/>
              <a:t>:  how do businesses define themselves relative to the Census Bureau definitions?</a:t>
            </a:r>
          </a:p>
          <a:p>
            <a:pPr marL="342900" indent="-342900">
              <a:buFont typeface="+mj-lt"/>
              <a:buAutoNum type="arabicPeriod"/>
            </a:pPr>
            <a:endParaRPr lang="en-US" dirty="0"/>
          </a:p>
          <a:p>
            <a:pPr marL="342900" indent="-342900">
              <a:buFont typeface="+mj-lt"/>
              <a:buAutoNum type="arabicPeriod"/>
            </a:pPr>
            <a:r>
              <a:rPr lang="en-US" b="1" dirty="0"/>
              <a:t>Accessibility</a:t>
            </a:r>
            <a:r>
              <a:rPr lang="en-US" dirty="0"/>
              <a:t>:  how accessible are key data points at varying business units?</a:t>
            </a:r>
          </a:p>
          <a:p>
            <a:pPr marL="342900" indent="-342900">
              <a:buFont typeface="+mj-lt"/>
              <a:buAutoNum type="arabicPeriod"/>
            </a:pPr>
            <a:endParaRPr lang="en-US" dirty="0"/>
          </a:p>
          <a:p>
            <a:pPr marL="342900" indent="-342900">
              <a:buFont typeface="+mj-lt"/>
              <a:buAutoNum type="arabicPeriod"/>
            </a:pPr>
            <a:r>
              <a:rPr lang="en-US" b="1" dirty="0"/>
              <a:t>Burden</a:t>
            </a:r>
            <a:r>
              <a:rPr lang="en-US" dirty="0"/>
              <a:t>:  how resource intensive is gathering data at these varying business units?</a:t>
            </a:r>
          </a:p>
        </p:txBody>
      </p:sp>
      <p:sp>
        <p:nvSpPr>
          <p:cNvPr id="4" name="Slide Number Placeholder 3">
            <a:extLst>
              <a:ext uri="{FF2B5EF4-FFF2-40B4-BE49-F238E27FC236}">
                <a16:creationId xmlns:a16="http://schemas.microsoft.com/office/drawing/2014/main" id="{5FFA38EE-3DE1-4949-8465-DABD5E88A450}"/>
              </a:ext>
            </a:extLst>
          </p:cNvPr>
          <p:cNvSpPr>
            <a:spLocks noGrp="1"/>
          </p:cNvSpPr>
          <p:nvPr>
            <p:ph type="sldNum" sz="quarter" idx="12"/>
          </p:nvPr>
        </p:nvSpPr>
        <p:spPr/>
        <p:txBody>
          <a:bodyPr/>
          <a:lstStyle/>
          <a:p>
            <a:fld id="{FC63ECC8-719A-498E-B101-491B6A35558E}" type="slidenum">
              <a:rPr lang="en-US" smtClean="0"/>
              <a:t>5</a:t>
            </a:fld>
            <a:endParaRPr lang="en-US"/>
          </a:p>
        </p:txBody>
      </p:sp>
    </p:spTree>
    <p:extLst>
      <p:ext uri="{BB962C8B-B14F-4D97-AF65-F5344CB8AC3E}">
        <p14:creationId xmlns:p14="http://schemas.microsoft.com/office/powerpoint/2010/main" val="2838920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57A55EB-7256-4693-B9D5-98B219CF5C1C}"/>
              </a:ext>
            </a:extLst>
          </p:cNvPr>
          <p:cNvSpPr>
            <a:spLocks noGrp="1"/>
          </p:cNvSpPr>
          <p:nvPr>
            <p:ph type="title"/>
          </p:nvPr>
        </p:nvSpPr>
        <p:spPr/>
        <p:txBody>
          <a:bodyPr/>
          <a:lstStyle/>
          <a:p>
            <a:r>
              <a:rPr lang="en-US" dirty="0"/>
              <a:t>Record Keeping Study</a:t>
            </a:r>
          </a:p>
        </p:txBody>
      </p:sp>
      <p:sp>
        <p:nvSpPr>
          <p:cNvPr id="6" name="Text Placeholder 5">
            <a:extLst>
              <a:ext uri="{FF2B5EF4-FFF2-40B4-BE49-F238E27FC236}">
                <a16:creationId xmlns:a16="http://schemas.microsoft.com/office/drawing/2014/main" id="{EB8592ED-2DB9-49CD-A098-71C7C9D16D8B}"/>
              </a:ext>
            </a:extLst>
          </p:cNvPr>
          <p:cNvSpPr>
            <a:spLocks noGrp="1"/>
          </p:cNvSpPr>
          <p:nvPr>
            <p:ph type="body" idx="1"/>
          </p:nvPr>
        </p:nvSpPr>
        <p:spPr>
          <a:xfrm>
            <a:off x="839788" y="1503363"/>
            <a:ext cx="5157787" cy="823912"/>
          </a:xfrm>
        </p:spPr>
        <p:txBody>
          <a:bodyPr/>
          <a:lstStyle/>
          <a:p>
            <a:r>
              <a:rPr lang="en-US" dirty="0"/>
              <a:t>Research Overview:</a:t>
            </a:r>
          </a:p>
        </p:txBody>
      </p:sp>
      <p:sp>
        <p:nvSpPr>
          <p:cNvPr id="7" name="Content Placeholder 6">
            <a:extLst>
              <a:ext uri="{FF2B5EF4-FFF2-40B4-BE49-F238E27FC236}">
                <a16:creationId xmlns:a16="http://schemas.microsoft.com/office/drawing/2014/main" id="{908365A4-2F3D-4BE1-AD68-EAF03A338FB5}"/>
              </a:ext>
            </a:extLst>
          </p:cNvPr>
          <p:cNvSpPr>
            <a:spLocks noGrp="1"/>
          </p:cNvSpPr>
          <p:nvPr>
            <p:ph sz="half" idx="2"/>
          </p:nvPr>
        </p:nvSpPr>
        <p:spPr>
          <a:xfrm>
            <a:off x="839788" y="2327275"/>
            <a:ext cx="5157787" cy="3684588"/>
          </a:xfrm>
        </p:spPr>
        <p:txBody>
          <a:bodyPr>
            <a:normAutofit/>
          </a:bodyPr>
          <a:lstStyle/>
          <a:p>
            <a:r>
              <a:rPr lang="en-US" dirty="0"/>
              <a:t>29 interviews with medium-sized companies</a:t>
            </a:r>
          </a:p>
          <a:p>
            <a:r>
              <a:rPr lang="en-US" b="1" dirty="0"/>
              <a:t>Topics:</a:t>
            </a:r>
          </a:p>
          <a:p>
            <a:pPr lvl="1"/>
            <a:r>
              <a:rPr lang="en-US" dirty="0"/>
              <a:t>NAICS</a:t>
            </a:r>
          </a:p>
          <a:p>
            <a:pPr lvl="1"/>
            <a:r>
              <a:rPr lang="en-US" dirty="0"/>
              <a:t>Four key variables: sales/receipts/revenues; inventory; expenses; capital expenditures</a:t>
            </a:r>
          </a:p>
          <a:p>
            <a:pPr lvl="1"/>
            <a:r>
              <a:rPr lang="en-US" dirty="0"/>
              <a:t>Response process overall</a:t>
            </a:r>
          </a:p>
        </p:txBody>
      </p:sp>
      <p:sp>
        <p:nvSpPr>
          <p:cNvPr id="8" name="Text Placeholder 7">
            <a:extLst>
              <a:ext uri="{FF2B5EF4-FFF2-40B4-BE49-F238E27FC236}">
                <a16:creationId xmlns:a16="http://schemas.microsoft.com/office/drawing/2014/main" id="{2367314F-7859-48AB-8E0C-D8A327845EFC}"/>
              </a:ext>
            </a:extLst>
          </p:cNvPr>
          <p:cNvSpPr>
            <a:spLocks noGrp="1"/>
          </p:cNvSpPr>
          <p:nvPr>
            <p:ph type="body" sz="quarter" idx="3"/>
          </p:nvPr>
        </p:nvSpPr>
        <p:spPr>
          <a:xfrm>
            <a:off x="6172200" y="1503363"/>
            <a:ext cx="5183188" cy="823912"/>
          </a:xfrm>
        </p:spPr>
        <p:txBody>
          <a:bodyPr/>
          <a:lstStyle/>
          <a:p>
            <a:r>
              <a:rPr lang="en-US" dirty="0"/>
              <a:t>Major Findings:</a:t>
            </a:r>
          </a:p>
        </p:txBody>
      </p:sp>
      <p:sp>
        <p:nvSpPr>
          <p:cNvPr id="9" name="Content Placeholder 8">
            <a:extLst>
              <a:ext uri="{FF2B5EF4-FFF2-40B4-BE49-F238E27FC236}">
                <a16:creationId xmlns:a16="http://schemas.microsoft.com/office/drawing/2014/main" id="{BE020FA6-F0CD-43FD-9BD0-09F809C1BDFD}"/>
              </a:ext>
            </a:extLst>
          </p:cNvPr>
          <p:cNvSpPr>
            <a:spLocks noGrp="1"/>
          </p:cNvSpPr>
          <p:nvPr>
            <p:ph sz="quarter" idx="4"/>
          </p:nvPr>
        </p:nvSpPr>
        <p:spPr>
          <a:xfrm>
            <a:off x="6172200" y="2327275"/>
            <a:ext cx="5183188" cy="3684588"/>
          </a:xfrm>
        </p:spPr>
        <p:txBody>
          <a:bodyPr>
            <a:normAutofit/>
          </a:bodyPr>
          <a:lstStyle/>
          <a:p>
            <a:r>
              <a:rPr lang="en-US" dirty="0"/>
              <a:t>NAICS isn’t intuitive</a:t>
            </a:r>
          </a:p>
          <a:p>
            <a:endParaRPr lang="en-US" dirty="0"/>
          </a:p>
          <a:p>
            <a:r>
              <a:rPr lang="en-US" dirty="0"/>
              <a:t>Operating units vary</a:t>
            </a:r>
          </a:p>
          <a:p>
            <a:endParaRPr lang="en-US" dirty="0"/>
          </a:p>
          <a:p>
            <a:r>
              <a:rPr lang="en-US" dirty="0"/>
              <a:t>Company-level data are key</a:t>
            </a:r>
          </a:p>
        </p:txBody>
      </p:sp>
      <p:sp>
        <p:nvSpPr>
          <p:cNvPr id="4" name="Slide Number Placeholder 3">
            <a:extLst>
              <a:ext uri="{FF2B5EF4-FFF2-40B4-BE49-F238E27FC236}">
                <a16:creationId xmlns:a16="http://schemas.microsoft.com/office/drawing/2014/main" id="{70D795CD-789D-4F6C-BFAE-6D5682474137}"/>
              </a:ext>
            </a:extLst>
          </p:cNvPr>
          <p:cNvSpPr>
            <a:spLocks noGrp="1"/>
          </p:cNvSpPr>
          <p:nvPr>
            <p:ph type="sldNum" sz="quarter" idx="12"/>
          </p:nvPr>
        </p:nvSpPr>
        <p:spPr/>
        <p:txBody>
          <a:bodyPr/>
          <a:lstStyle/>
          <a:p>
            <a:fld id="{FC63ECC8-719A-498E-B101-491B6A35558E}" type="slidenum">
              <a:rPr lang="en-US" smtClean="0"/>
              <a:t>6</a:t>
            </a:fld>
            <a:endParaRPr lang="en-US"/>
          </a:p>
        </p:txBody>
      </p:sp>
      <p:sp>
        <p:nvSpPr>
          <p:cNvPr id="2" name="TextBox 1">
            <a:extLst>
              <a:ext uri="{FF2B5EF4-FFF2-40B4-BE49-F238E27FC236}">
                <a16:creationId xmlns:a16="http://schemas.microsoft.com/office/drawing/2014/main" id="{5CF16B3C-C3D0-852C-FD55-D6AB39BEF65C}"/>
              </a:ext>
            </a:extLst>
          </p:cNvPr>
          <p:cNvSpPr txBox="1"/>
          <p:nvPr/>
        </p:nvSpPr>
        <p:spPr>
          <a:xfrm>
            <a:off x="10147300" y="266700"/>
            <a:ext cx="1943100" cy="369332"/>
          </a:xfrm>
          <a:prstGeom prst="rect">
            <a:avLst/>
          </a:prstGeom>
          <a:noFill/>
        </p:spPr>
        <p:txBody>
          <a:bodyPr wrap="square" rtlCol="0">
            <a:spAutoFit/>
          </a:bodyPr>
          <a:lstStyle/>
          <a:p>
            <a:r>
              <a:rPr lang="en-US" dirty="0"/>
              <a:t>  29 RKS interviews</a:t>
            </a:r>
          </a:p>
        </p:txBody>
      </p:sp>
    </p:spTree>
    <p:extLst>
      <p:ext uri="{BB962C8B-B14F-4D97-AF65-F5344CB8AC3E}">
        <p14:creationId xmlns:p14="http://schemas.microsoft.com/office/powerpoint/2010/main" val="1520554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2DB18-475F-484E-9CF0-35D52CDB4B9D}"/>
              </a:ext>
            </a:extLst>
          </p:cNvPr>
          <p:cNvSpPr>
            <a:spLocks noGrp="1"/>
          </p:cNvSpPr>
          <p:nvPr>
            <p:ph type="title"/>
          </p:nvPr>
        </p:nvSpPr>
        <p:spPr/>
        <p:txBody>
          <a:bodyPr/>
          <a:lstStyle/>
          <a:p>
            <a:r>
              <a:rPr lang="en-US" dirty="0"/>
              <a:t>Data Accessibility Study</a:t>
            </a:r>
          </a:p>
        </p:txBody>
      </p:sp>
      <p:sp>
        <p:nvSpPr>
          <p:cNvPr id="3" name="Text Placeholder 2">
            <a:extLst>
              <a:ext uri="{FF2B5EF4-FFF2-40B4-BE49-F238E27FC236}">
                <a16:creationId xmlns:a16="http://schemas.microsoft.com/office/drawing/2014/main" id="{B4B58B2C-2E98-4632-8092-E79DAE79994A}"/>
              </a:ext>
            </a:extLst>
          </p:cNvPr>
          <p:cNvSpPr>
            <a:spLocks noGrp="1"/>
          </p:cNvSpPr>
          <p:nvPr>
            <p:ph type="body" idx="1"/>
          </p:nvPr>
        </p:nvSpPr>
        <p:spPr>
          <a:xfrm>
            <a:off x="839788" y="1516063"/>
            <a:ext cx="5157787" cy="823912"/>
          </a:xfrm>
        </p:spPr>
        <p:txBody>
          <a:bodyPr/>
          <a:lstStyle/>
          <a:p>
            <a:r>
              <a:rPr lang="en-US" dirty="0"/>
              <a:t>Research Overview:</a:t>
            </a:r>
          </a:p>
        </p:txBody>
      </p:sp>
      <p:sp>
        <p:nvSpPr>
          <p:cNvPr id="4" name="Content Placeholder 3">
            <a:extLst>
              <a:ext uri="{FF2B5EF4-FFF2-40B4-BE49-F238E27FC236}">
                <a16:creationId xmlns:a16="http://schemas.microsoft.com/office/drawing/2014/main" id="{9D82224D-3B93-4195-AB34-7D6AE7539778}"/>
              </a:ext>
            </a:extLst>
          </p:cNvPr>
          <p:cNvSpPr>
            <a:spLocks noGrp="1"/>
          </p:cNvSpPr>
          <p:nvPr>
            <p:ph sz="half" idx="2"/>
          </p:nvPr>
        </p:nvSpPr>
        <p:spPr>
          <a:xfrm>
            <a:off x="839788" y="2339975"/>
            <a:ext cx="5157787" cy="3684588"/>
          </a:xfrm>
        </p:spPr>
        <p:txBody>
          <a:bodyPr/>
          <a:lstStyle/>
          <a:p>
            <a:r>
              <a:rPr lang="en-US" dirty="0"/>
              <a:t>30 interviews with medium-sized companies</a:t>
            </a:r>
          </a:p>
          <a:p>
            <a:endParaRPr lang="en-US" dirty="0"/>
          </a:p>
          <a:p>
            <a:r>
              <a:rPr lang="en-US" b="1" dirty="0"/>
              <a:t>Topics:</a:t>
            </a:r>
          </a:p>
          <a:p>
            <a:pPr lvl="1"/>
            <a:r>
              <a:rPr lang="en-US" dirty="0"/>
              <a:t>Definitions and equivalencies</a:t>
            </a:r>
          </a:p>
          <a:p>
            <a:pPr lvl="1"/>
            <a:r>
              <a:rPr lang="en-US" dirty="0"/>
              <a:t>NAICS</a:t>
            </a:r>
          </a:p>
          <a:p>
            <a:pPr lvl="1"/>
            <a:r>
              <a:rPr lang="en-US" dirty="0"/>
              <a:t>Data accessibility by level and topic</a:t>
            </a:r>
          </a:p>
        </p:txBody>
      </p:sp>
      <p:sp>
        <p:nvSpPr>
          <p:cNvPr id="5" name="Text Placeholder 4">
            <a:extLst>
              <a:ext uri="{FF2B5EF4-FFF2-40B4-BE49-F238E27FC236}">
                <a16:creationId xmlns:a16="http://schemas.microsoft.com/office/drawing/2014/main" id="{6B6771D1-8C89-46FC-BBCA-0035D9D73A3C}"/>
              </a:ext>
            </a:extLst>
          </p:cNvPr>
          <p:cNvSpPr>
            <a:spLocks noGrp="1"/>
          </p:cNvSpPr>
          <p:nvPr>
            <p:ph type="body" sz="quarter" idx="3"/>
          </p:nvPr>
        </p:nvSpPr>
        <p:spPr>
          <a:xfrm>
            <a:off x="6172200" y="1516063"/>
            <a:ext cx="5183188" cy="823912"/>
          </a:xfrm>
        </p:spPr>
        <p:txBody>
          <a:bodyPr/>
          <a:lstStyle/>
          <a:p>
            <a:r>
              <a:rPr lang="en-US" dirty="0"/>
              <a:t>Major Findings:</a:t>
            </a:r>
          </a:p>
        </p:txBody>
      </p:sp>
      <p:sp>
        <p:nvSpPr>
          <p:cNvPr id="6" name="Content Placeholder 5">
            <a:extLst>
              <a:ext uri="{FF2B5EF4-FFF2-40B4-BE49-F238E27FC236}">
                <a16:creationId xmlns:a16="http://schemas.microsoft.com/office/drawing/2014/main" id="{EF7905FC-1895-4889-B90C-753060CF4986}"/>
              </a:ext>
            </a:extLst>
          </p:cNvPr>
          <p:cNvSpPr>
            <a:spLocks noGrp="1"/>
          </p:cNvSpPr>
          <p:nvPr>
            <p:ph sz="quarter" idx="4"/>
          </p:nvPr>
        </p:nvSpPr>
        <p:spPr>
          <a:xfrm>
            <a:off x="6172200" y="2339975"/>
            <a:ext cx="5183188" cy="3684588"/>
          </a:xfrm>
        </p:spPr>
        <p:txBody>
          <a:bodyPr/>
          <a:lstStyle/>
          <a:p>
            <a:r>
              <a:rPr lang="en-US" dirty="0"/>
              <a:t>NAICS is still challenging</a:t>
            </a:r>
            <a:br>
              <a:rPr lang="en-US" dirty="0"/>
            </a:br>
            <a:endParaRPr lang="en-US" dirty="0"/>
          </a:p>
          <a:p>
            <a:r>
              <a:rPr lang="en-US" dirty="0"/>
              <a:t>Accessibility ranges:</a:t>
            </a:r>
          </a:p>
          <a:p>
            <a:pPr lvl="1"/>
            <a:r>
              <a:rPr lang="en-US" dirty="0"/>
              <a:t>Company = most accessible</a:t>
            </a:r>
          </a:p>
          <a:p>
            <a:pPr lvl="1"/>
            <a:r>
              <a:rPr lang="en-US" dirty="0"/>
              <a:t>Industry = less accessible</a:t>
            </a:r>
          </a:p>
          <a:p>
            <a:pPr lvl="1"/>
            <a:endParaRPr lang="en-US" dirty="0"/>
          </a:p>
          <a:p>
            <a:r>
              <a:rPr lang="en-US" dirty="0"/>
              <a:t>State would be sum of establishments</a:t>
            </a:r>
          </a:p>
        </p:txBody>
      </p:sp>
      <p:sp>
        <p:nvSpPr>
          <p:cNvPr id="7" name="Slide Number Placeholder 6">
            <a:extLst>
              <a:ext uri="{FF2B5EF4-FFF2-40B4-BE49-F238E27FC236}">
                <a16:creationId xmlns:a16="http://schemas.microsoft.com/office/drawing/2014/main" id="{7FFCC24C-A87A-42C4-8E10-53136DBC5950}"/>
              </a:ext>
            </a:extLst>
          </p:cNvPr>
          <p:cNvSpPr>
            <a:spLocks noGrp="1"/>
          </p:cNvSpPr>
          <p:nvPr>
            <p:ph type="sldNum" sz="quarter" idx="12"/>
          </p:nvPr>
        </p:nvSpPr>
        <p:spPr/>
        <p:txBody>
          <a:bodyPr/>
          <a:lstStyle/>
          <a:p>
            <a:fld id="{FC63ECC8-719A-498E-B101-491B6A35558E}" type="slidenum">
              <a:rPr lang="en-US" smtClean="0"/>
              <a:t>7</a:t>
            </a:fld>
            <a:endParaRPr lang="en-US"/>
          </a:p>
        </p:txBody>
      </p:sp>
      <p:sp>
        <p:nvSpPr>
          <p:cNvPr id="9" name="TextBox 8">
            <a:extLst>
              <a:ext uri="{FF2B5EF4-FFF2-40B4-BE49-F238E27FC236}">
                <a16:creationId xmlns:a16="http://schemas.microsoft.com/office/drawing/2014/main" id="{8F252B7E-7DB5-9645-95CC-8122349DA100}"/>
              </a:ext>
            </a:extLst>
          </p:cNvPr>
          <p:cNvSpPr txBox="1"/>
          <p:nvPr/>
        </p:nvSpPr>
        <p:spPr>
          <a:xfrm>
            <a:off x="10045700" y="266700"/>
            <a:ext cx="2044700" cy="923330"/>
          </a:xfrm>
          <a:prstGeom prst="rect">
            <a:avLst/>
          </a:prstGeom>
          <a:noFill/>
        </p:spPr>
        <p:txBody>
          <a:bodyPr wrap="square" rtlCol="0">
            <a:spAutoFit/>
          </a:bodyPr>
          <a:lstStyle/>
          <a:p>
            <a:r>
              <a:rPr lang="en-US" dirty="0"/>
              <a:t>  29 RKS interviews</a:t>
            </a:r>
          </a:p>
          <a:p>
            <a:r>
              <a:rPr lang="en-US" dirty="0"/>
              <a:t>+</a:t>
            </a:r>
            <a:r>
              <a:rPr lang="en-US" u="sng" dirty="0"/>
              <a:t>30 DAS interviews</a:t>
            </a:r>
          </a:p>
          <a:p>
            <a:r>
              <a:rPr lang="en-US" dirty="0"/>
              <a:t>  59 total interviews</a:t>
            </a:r>
          </a:p>
        </p:txBody>
      </p:sp>
    </p:spTree>
    <p:extLst>
      <p:ext uri="{BB962C8B-B14F-4D97-AF65-F5344CB8AC3E}">
        <p14:creationId xmlns:p14="http://schemas.microsoft.com/office/powerpoint/2010/main" val="2051307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F527F-1B17-41EE-8202-AB97E4F32D2C}"/>
              </a:ext>
            </a:extLst>
          </p:cNvPr>
          <p:cNvSpPr>
            <a:spLocks noGrp="1"/>
          </p:cNvSpPr>
          <p:nvPr>
            <p:ph type="title"/>
          </p:nvPr>
        </p:nvSpPr>
        <p:spPr/>
        <p:txBody>
          <a:bodyPr/>
          <a:lstStyle/>
          <a:p>
            <a:r>
              <a:rPr lang="en-US" dirty="0"/>
              <a:t>Coordinated Collection Debriefing Study</a:t>
            </a:r>
          </a:p>
        </p:txBody>
      </p:sp>
      <p:sp>
        <p:nvSpPr>
          <p:cNvPr id="3" name="Text Placeholder 2">
            <a:extLst>
              <a:ext uri="{FF2B5EF4-FFF2-40B4-BE49-F238E27FC236}">
                <a16:creationId xmlns:a16="http://schemas.microsoft.com/office/drawing/2014/main" id="{7784E95C-82B8-4F12-841B-2712B0ECD1D7}"/>
              </a:ext>
            </a:extLst>
          </p:cNvPr>
          <p:cNvSpPr>
            <a:spLocks noGrp="1"/>
          </p:cNvSpPr>
          <p:nvPr>
            <p:ph type="body" idx="1"/>
          </p:nvPr>
        </p:nvSpPr>
        <p:spPr>
          <a:xfrm>
            <a:off x="839788" y="1516063"/>
            <a:ext cx="5157787" cy="823912"/>
          </a:xfrm>
        </p:spPr>
        <p:txBody>
          <a:bodyPr/>
          <a:lstStyle/>
          <a:p>
            <a:r>
              <a:rPr lang="en-US" dirty="0"/>
              <a:t>Research Overview:</a:t>
            </a:r>
          </a:p>
        </p:txBody>
      </p:sp>
      <p:sp>
        <p:nvSpPr>
          <p:cNvPr id="4" name="Content Placeholder 3">
            <a:extLst>
              <a:ext uri="{FF2B5EF4-FFF2-40B4-BE49-F238E27FC236}">
                <a16:creationId xmlns:a16="http://schemas.microsoft.com/office/drawing/2014/main" id="{11D7693C-3D87-4AC6-A808-DA49F86142FF}"/>
              </a:ext>
            </a:extLst>
          </p:cNvPr>
          <p:cNvSpPr>
            <a:spLocks noGrp="1"/>
          </p:cNvSpPr>
          <p:nvPr>
            <p:ph sz="half" idx="2"/>
          </p:nvPr>
        </p:nvSpPr>
        <p:spPr>
          <a:xfrm>
            <a:off x="839788" y="2339975"/>
            <a:ext cx="5157787" cy="3684588"/>
          </a:xfrm>
        </p:spPr>
        <p:txBody>
          <a:bodyPr>
            <a:normAutofit lnSpcReduction="10000"/>
          </a:bodyPr>
          <a:lstStyle/>
          <a:p>
            <a:r>
              <a:rPr lang="en-US" dirty="0"/>
              <a:t>35 interviews with responding companies</a:t>
            </a:r>
          </a:p>
          <a:p>
            <a:endParaRPr lang="en-US" sz="1200" dirty="0"/>
          </a:p>
          <a:p>
            <a:r>
              <a:rPr lang="en-US" dirty="0"/>
              <a:t>19 interviews with non-responding companies</a:t>
            </a:r>
          </a:p>
          <a:p>
            <a:endParaRPr lang="en-US" sz="1200" dirty="0"/>
          </a:p>
          <a:p>
            <a:r>
              <a:rPr lang="en-US" b="1" dirty="0"/>
              <a:t>Topics:</a:t>
            </a:r>
          </a:p>
          <a:p>
            <a:pPr lvl="1"/>
            <a:r>
              <a:rPr lang="en-US" dirty="0"/>
              <a:t>Evaluation of contact materials</a:t>
            </a:r>
          </a:p>
          <a:p>
            <a:pPr lvl="1"/>
            <a:r>
              <a:rPr lang="en-US" dirty="0"/>
              <a:t>Barriers to response</a:t>
            </a:r>
          </a:p>
          <a:p>
            <a:pPr lvl="1"/>
            <a:endParaRPr lang="en-US" dirty="0"/>
          </a:p>
        </p:txBody>
      </p:sp>
      <p:sp>
        <p:nvSpPr>
          <p:cNvPr id="5" name="Text Placeholder 4">
            <a:extLst>
              <a:ext uri="{FF2B5EF4-FFF2-40B4-BE49-F238E27FC236}">
                <a16:creationId xmlns:a16="http://schemas.microsoft.com/office/drawing/2014/main" id="{EE1F6852-0213-42F6-B652-859431EC20F6}"/>
              </a:ext>
            </a:extLst>
          </p:cNvPr>
          <p:cNvSpPr>
            <a:spLocks noGrp="1"/>
          </p:cNvSpPr>
          <p:nvPr>
            <p:ph type="body" sz="quarter" idx="3"/>
          </p:nvPr>
        </p:nvSpPr>
        <p:spPr>
          <a:xfrm>
            <a:off x="6172200" y="1516063"/>
            <a:ext cx="5183188" cy="823912"/>
          </a:xfrm>
        </p:spPr>
        <p:txBody>
          <a:bodyPr/>
          <a:lstStyle/>
          <a:p>
            <a:r>
              <a:rPr lang="en-US" dirty="0"/>
              <a:t>Major Findings:</a:t>
            </a:r>
          </a:p>
        </p:txBody>
      </p:sp>
      <p:sp>
        <p:nvSpPr>
          <p:cNvPr id="6" name="Content Placeholder 5">
            <a:extLst>
              <a:ext uri="{FF2B5EF4-FFF2-40B4-BE49-F238E27FC236}">
                <a16:creationId xmlns:a16="http://schemas.microsoft.com/office/drawing/2014/main" id="{73E88F98-A135-4B5F-B6F3-D4BBBBDEBDA5}"/>
              </a:ext>
            </a:extLst>
          </p:cNvPr>
          <p:cNvSpPr>
            <a:spLocks noGrp="1"/>
          </p:cNvSpPr>
          <p:nvPr>
            <p:ph sz="quarter" idx="4"/>
          </p:nvPr>
        </p:nvSpPr>
        <p:spPr>
          <a:xfrm>
            <a:off x="6172200" y="2339975"/>
            <a:ext cx="5183188" cy="3684588"/>
          </a:xfrm>
        </p:spPr>
        <p:txBody>
          <a:bodyPr>
            <a:normAutofit lnSpcReduction="10000"/>
          </a:bodyPr>
          <a:lstStyle/>
          <a:p>
            <a:r>
              <a:rPr lang="en-US" dirty="0"/>
              <a:t>Mixed results with communications</a:t>
            </a:r>
          </a:p>
          <a:p>
            <a:pPr lvl="1"/>
            <a:r>
              <a:rPr lang="en-US" dirty="0"/>
              <a:t>Letters and emails: COVID-impacted</a:t>
            </a:r>
          </a:p>
          <a:p>
            <a:pPr lvl="1"/>
            <a:r>
              <a:rPr lang="en-US" dirty="0"/>
              <a:t>Respondent portal: positive</a:t>
            </a:r>
          </a:p>
          <a:p>
            <a:pPr lvl="1"/>
            <a:r>
              <a:rPr lang="en-US" dirty="0"/>
              <a:t>Responsiveness:  less positive</a:t>
            </a:r>
          </a:p>
          <a:p>
            <a:pPr lvl="1"/>
            <a:endParaRPr lang="en-US" dirty="0"/>
          </a:p>
          <a:p>
            <a:r>
              <a:rPr lang="en-US" dirty="0"/>
              <a:t>Barriers to response can be external (company-related) or internal (survey-related)</a:t>
            </a:r>
          </a:p>
        </p:txBody>
      </p:sp>
      <p:sp>
        <p:nvSpPr>
          <p:cNvPr id="7" name="Slide Number Placeholder 6">
            <a:extLst>
              <a:ext uri="{FF2B5EF4-FFF2-40B4-BE49-F238E27FC236}">
                <a16:creationId xmlns:a16="http://schemas.microsoft.com/office/drawing/2014/main" id="{5677989F-4DC6-4ECE-84E7-91DA45D573E8}"/>
              </a:ext>
            </a:extLst>
          </p:cNvPr>
          <p:cNvSpPr>
            <a:spLocks noGrp="1"/>
          </p:cNvSpPr>
          <p:nvPr>
            <p:ph type="sldNum" sz="quarter" idx="12"/>
          </p:nvPr>
        </p:nvSpPr>
        <p:spPr/>
        <p:txBody>
          <a:bodyPr/>
          <a:lstStyle/>
          <a:p>
            <a:fld id="{FC63ECC8-719A-498E-B101-491B6A35558E}" type="slidenum">
              <a:rPr lang="en-US" smtClean="0"/>
              <a:t>8</a:t>
            </a:fld>
            <a:endParaRPr lang="en-US"/>
          </a:p>
        </p:txBody>
      </p:sp>
      <p:sp>
        <p:nvSpPr>
          <p:cNvPr id="8" name="TextBox 7">
            <a:extLst>
              <a:ext uri="{FF2B5EF4-FFF2-40B4-BE49-F238E27FC236}">
                <a16:creationId xmlns:a16="http://schemas.microsoft.com/office/drawing/2014/main" id="{9D3E86EC-A660-0A0C-A211-FB246FA3CA15}"/>
              </a:ext>
            </a:extLst>
          </p:cNvPr>
          <p:cNvSpPr txBox="1"/>
          <p:nvPr/>
        </p:nvSpPr>
        <p:spPr>
          <a:xfrm>
            <a:off x="9906000" y="266700"/>
            <a:ext cx="2184400" cy="1477328"/>
          </a:xfrm>
          <a:prstGeom prst="rect">
            <a:avLst/>
          </a:prstGeom>
          <a:noFill/>
        </p:spPr>
        <p:txBody>
          <a:bodyPr wrap="square" rtlCol="0">
            <a:spAutoFit/>
          </a:bodyPr>
          <a:lstStyle/>
          <a:p>
            <a:r>
              <a:rPr lang="en-US" dirty="0"/>
              <a:t>  29 RKS interviews</a:t>
            </a:r>
          </a:p>
          <a:p>
            <a:r>
              <a:rPr lang="en-US" dirty="0"/>
              <a:t>+30 DAS interviews</a:t>
            </a:r>
          </a:p>
          <a:p>
            <a:r>
              <a:rPr lang="en-US" dirty="0"/>
              <a:t>+35 R-CC interviews</a:t>
            </a:r>
          </a:p>
          <a:p>
            <a:r>
              <a:rPr lang="en-US" u="sng" dirty="0"/>
              <a:t>+19 NR-CC interviews</a:t>
            </a:r>
          </a:p>
          <a:p>
            <a:r>
              <a:rPr lang="en-US" dirty="0"/>
              <a:t>113 total interviews</a:t>
            </a:r>
          </a:p>
        </p:txBody>
      </p:sp>
    </p:spTree>
    <p:extLst>
      <p:ext uri="{BB962C8B-B14F-4D97-AF65-F5344CB8AC3E}">
        <p14:creationId xmlns:p14="http://schemas.microsoft.com/office/powerpoint/2010/main" val="375792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9B36C-1575-43F7-81E0-8E852351D313}"/>
              </a:ext>
            </a:extLst>
          </p:cNvPr>
          <p:cNvSpPr>
            <a:spLocks noGrp="1"/>
          </p:cNvSpPr>
          <p:nvPr>
            <p:ph type="title"/>
          </p:nvPr>
        </p:nvSpPr>
        <p:spPr/>
        <p:txBody>
          <a:bodyPr/>
          <a:lstStyle/>
          <a:p>
            <a:r>
              <a:rPr lang="en-US" dirty="0"/>
              <a:t>Survey Structure Study</a:t>
            </a:r>
          </a:p>
        </p:txBody>
      </p:sp>
      <p:sp>
        <p:nvSpPr>
          <p:cNvPr id="3" name="Text Placeholder 2">
            <a:extLst>
              <a:ext uri="{FF2B5EF4-FFF2-40B4-BE49-F238E27FC236}">
                <a16:creationId xmlns:a16="http://schemas.microsoft.com/office/drawing/2014/main" id="{988472C0-9C8E-4286-A56F-624B8EB4CBA1}"/>
              </a:ext>
            </a:extLst>
          </p:cNvPr>
          <p:cNvSpPr>
            <a:spLocks noGrp="1"/>
          </p:cNvSpPr>
          <p:nvPr>
            <p:ph type="body" idx="1"/>
          </p:nvPr>
        </p:nvSpPr>
        <p:spPr/>
        <p:txBody>
          <a:bodyPr/>
          <a:lstStyle/>
          <a:p>
            <a:r>
              <a:rPr lang="en-US" dirty="0"/>
              <a:t>Research Overview:</a:t>
            </a:r>
          </a:p>
        </p:txBody>
      </p:sp>
      <p:sp>
        <p:nvSpPr>
          <p:cNvPr id="4" name="Content Placeholder 3">
            <a:extLst>
              <a:ext uri="{FF2B5EF4-FFF2-40B4-BE49-F238E27FC236}">
                <a16:creationId xmlns:a16="http://schemas.microsoft.com/office/drawing/2014/main" id="{7F7B3F06-3BC3-4228-A952-2D67FF30AA60}"/>
              </a:ext>
            </a:extLst>
          </p:cNvPr>
          <p:cNvSpPr>
            <a:spLocks noGrp="1"/>
          </p:cNvSpPr>
          <p:nvPr>
            <p:ph sz="half" idx="2"/>
          </p:nvPr>
        </p:nvSpPr>
        <p:spPr/>
        <p:txBody>
          <a:bodyPr>
            <a:normAutofit fontScale="92500" lnSpcReduction="10000"/>
          </a:bodyPr>
          <a:lstStyle/>
          <a:p>
            <a:r>
              <a:rPr lang="en-US" dirty="0"/>
              <a:t>39 interviews</a:t>
            </a:r>
          </a:p>
          <a:p>
            <a:endParaRPr lang="en-US" dirty="0"/>
          </a:p>
          <a:p>
            <a:r>
              <a:rPr lang="en-US" b="1" dirty="0"/>
              <a:t>Topics:</a:t>
            </a:r>
          </a:p>
          <a:p>
            <a:pPr lvl="1"/>
            <a:r>
              <a:rPr lang="en-US" dirty="0"/>
              <a:t>Mock-ups of screens</a:t>
            </a:r>
          </a:p>
          <a:p>
            <a:pPr lvl="1"/>
            <a:r>
              <a:rPr lang="en-US" dirty="0"/>
              <a:t>Mode of completion</a:t>
            </a:r>
          </a:p>
          <a:p>
            <a:pPr lvl="1"/>
            <a:r>
              <a:rPr lang="en-US" dirty="0"/>
              <a:t>General impression</a:t>
            </a:r>
          </a:p>
        </p:txBody>
      </p:sp>
      <p:sp>
        <p:nvSpPr>
          <p:cNvPr id="5" name="Text Placeholder 4">
            <a:extLst>
              <a:ext uri="{FF2B5EF4-FFF2-40B4-BE49-F238E27FC236}">
                <a16:creationId xmlns:a16="http://schemas.microsoft.com/office/drawing/2014/main" id="{AD4A7577-0E43-44F0-8522-06FDBA15F6D8}"/>
              </a:ext>
            </a:extLst>
          </p:cNvPr>
          <p:cNvSpPr>
            <a:spLocks noGrp="1"/>
          </p:cNvSpPr>
          <p:nvPr>
            <p:ph type="body" sz="quarter" idx="3"/>
          </p:nvPr>
        </p:nvSpPr>
        <p:spPr/>
        <p:txBody>
          <a:bodyPr/>
          <a:lstStyle/>
          <a:p>
            <a:r>
              <a:rPr lang="en-US" dirty="0"/>
              <a:t>Major Findings:</a:t>
            </a:r>
          </a:p>
        </p:txBody>
      </p:sp>
      <p:sp>
        <p:nvSpPr>
          <p:cNvPr id="6" name="Content Placeholder 5">
            <a:extLst>
              <a:ext uri="{FF2B5EF4-FFF2-40B4-BE49-F238E27FC236}">
                <a16:creationId xmlns:a16="http://schemas.microsoft.com/office/drawing/2014/main" id="{60DFA3CE-803A-4478-9DEF-D0411723D564}"/>
              </a:ext>
            </a:extLst>
          </p:cNvPr>
          <p:cNvSpPr>
            <a:spLocks noGrp="1"/>
          </p:cNvSpPr>
          <p:nvPr>
            <p:ph sz="quarter" idx="4"/>
          </p:nvPr>
        </p:nvSpPr>
        <p:spPr/>
        <p:txBody>
          <a:bodyPr>
            <a:normAutofit fontScale="92500" lnSpcReduction="10000"/>
          </a:bodyPr>
          <a:lstStyle/>
          <a:p>
            <a:r>
              <a:rPr lang="en-US" dirty="0"/>
              <a:t>Unit and topic both play a role in response</a:t>
            </a:r>
          </a:p>
          <a:p>
            <a:endParaRPr lang="en-US" dirty="0"/>
          </a:p>
          <a:p>
            <a:r>
              <a:rPr lang="en-US" dirty="0"/>
              <a:t>NAICS is challenging</a:t>
            </a:r>
          </a:p>
          <a:p>
            <a:endParaRPr lang="en-US" dirty="0"/>
          </a:p>
          <a:p>
            <a:r>
              <a:rPr lang="en-US" dirty="0"/>
              <a:t>Respondent wants:</a:t>
            </a:r>
          </a:p>
          <a:p>
            <a:pPr lvl="1"/>
            <a:r>
              <a:rPr lang="en-US" dirty="0"/>
              <a:t>Spreadsheet</a:t>
            </a:r>
          </a:p>
          <a:p>
            <a:pPr lvl="1"/>
            <a:r>
              <a:rPr lang="en-US" dirty="0"/>
              <a:t>PDF previews</a:t>
            </a:r>
          </a:p>
          <a:p>
            <a:pPr lvl="1"/>
            <a:r>
              <a:rPr lang="en-US" dirty="0"/>
              <a:t>Ability to share the survey</a:t>
            </a:r>
          </a:p>
        </p:txBody>
      </p:sp>
      <p:sp>
        <p:nvSpPr>
          <p:cNvPr id="7" name="Slide Number Placeholder 6">
            <a:extLst>
              <a:ext uri="{FF2B5EF4-FFF2-40B4-BE49-F238E27FC236}">
                <a16:creationId xmlns:a16="http://schemas.microsoft.com/office/drawing/2014/main" id="{50D6D323-BBA7-439E-81F2-B54766BF8E7C}"/>
              </a:ext>
            </a:extLst>
          </p:cNvPr>
          <p:cNvSpPr>
            <a:spLocks noGrp="1"/>
          </p:cNvSpPr>
          <p:nvPr>
            <p:ph type="sldNum" sz="quarter" idx="12"/>
          </p:nvPr>
        </p:nvSpPr>
        <p:spPr/>
        <p:txBody>
          <a:bodyPr/>
          <a:lstStyle/>
          <a:p>
            <a:fld id="{FC63ECC8-719A-498E-B101-491B6A35558E}" type="slidenum">
              <a:rPr lang="en-US" smtClean="0"/>
              <a:t>9</a:t>
            </a:fld>
            <a:endParaRPr lang="en-US"/>
          </a:p>
        </p:txBody>
      </p:sp>
      <p:pic>
        <p:nvPicPr>
          <p:cNvPr id="9" name="Picture 2" descr="Flying DMC' Poster by Back To The Future | Displate">
            <a:extLst>
              <a:ext uri="{FF2B5EF4-FFF2-40B4-BE49-F238E27FC236}">
                <a16:creationId xmlns:a16="http://schemas.microsoft.com/office/drawing/2014/main" id="{7928EF2A-3AFA-49B7-9438-51DD0F03535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18681" y="2125662"/>
            <a:ext cx="3343193" cy="2387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D1D70B2D-ED5E-8F9F-7EBD-B38D7FFD411A}"/>
              </a:ext>
            </a:extLst>
          </p:cNvPr>
          <p:cNvSpPr txBox="1"/>
          <p:nvPr/>
        </p:nvSpPr>
        <p:spPr>
          <a:xfrm>
            <a:off x="9906000" y="266700"/>
            <a:ext cx="2184400" cy="1754326"/>
          </a:xfrm>
          <a:prstGeom prst="rect">
            <a:avLst/>
          </a:prstGeom>
          <a:noFill/>
        </p:spPr>
        <p:txBody>
          <a:bodyPr wrap="square" rtlCol="0">
            <a:spAutoFit/>
          </a:bodyPr>
          <a:lstStyle/>
          <a:p>
            <a:r>
              <a:rPr lang="en-US" dirty="0"/>
              <a:t>  29 RKS interviews</a:t>
            </a:r>
          </a:p>
          <a:p>
            <a:r>
              <a:rPr lang="en-US" dirty="0"/>
              <a:t>+30 DAS interviews</a:t>
            </a:r>
          </a:p>
          <a:p>
            <a:r>
              <a:rPr lang="en-US" dirty="0"/>
              <a:t>+35 R-CC interviews</a:t>
            </a:r>
          </a:p>
          <a:p>
            <a:r>
              <a:rPr lang="en-US" dirty="0"/>
              <a:t>+19 NR-CC interviews</a:t>
            </a:r>
          </a:p>
          <a:p>
            <a:r>
              <a:rPr lang="en-US" u="sng" dirty="0"/>
              <a:t>+39 SS interviews</a:t>
            </a:r>
          </a:p>
          <a:p>
            <a:r>
              <a:rPr lang="en-US" dirty="0"/>
              <a:t>152 total interviews</a:t>
            </a:r>
          </a:p>
        </p:txBody>
      </p:sp>
    </p:spTree>
    <p:extLst>
      <p:ext uri="{BB962C8B-B14F-4D97-AF65-F5344CB8AC3E}">
        <p14:creationId xmlns:p14="http://schemas.microsoft.com/office/powerpoint/2010/main" val="586836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Template 2-2021.potx" id="{28F4736B-E7C0-4966-A620-EF1962F541F3}" vid="{AE6E688F-739E-48BE-B422-607C0B352E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ocument_x0020_Type xmlns="e6db4f07-2e5e-4997-a3e4-76854ad13079">Minutes</Document_x0020_Typ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3DC7AC06673DB47AE3983B332D278A9" ma:contentTypeVersion="3" ma:contentTypeDescription="Create a new document." ma:contentTypeScope="" ma:versionID="24df3de390d737e792c5366cddaf9da8">
  <xsd:schema xmlns:xsd="http://www.w3.org/2001/XMLSchema" xmlns:xs="http://www.w3.org/2001/XMLSchema" xmlns:p="http://schemas.microsoft.com/office/2006/metadata/properties" xmlns:ns2="e6db4f07-2e5e-4997-a3e4-76854ad13079" xmlns:ns3="48fcb02c-68b6-4721-b044-ff19e869f574" targetNamespace="http://schemas.microsoft.com/office/2006/metadata/properties" ma:root="true" ma:fieldsID="277a4db21009f499ff9438ccd9951c18" ns2:_="" ns3:_="">
    <xsd:import namespace="e6db4f07-2e5e-4997-a3e4-76854ad13079"/>
    <xsd:import namespace="48fcb02c-68b6-4721-b044-ff19e869f574"/>
    <xsd:element name="properties">
      <xsd:complexType>
        <xsd:sequence>
          <xsd:element name="documentManagement">
            <xsd:complexType>
              <xsd:all>
                <xsd:element ref="ns2:Document_x0020_Typ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db4f07-2e5e-4997-a3e4-76854ad13079" elementFormDefault="qualified">
    <xsd:import namespace="http://schemas.microsoft.com/office/2006/documentManagement/types"/>
    <xsd:import namespace="http://schemas.microsoft.com/office/infopath/2007/PartnerControls"/>
    <xsd:element name="Document_x0020_Type" ma:index="8" nillable="true" ma:displayName="Document Type" ma:default="Minutes" ma:format="Dropdown" ma:internalName="Document_x0020_Type">
      <xsd:simpleType>
        <xsd:restriction base="dms:Choice">
          <xsd:enumeration value="Agenda"/>
          <xsd:enumeration value="Minutes"/>
          <xsd:enumeration value="Presentation"/>
          <xsd:enumeration value="Reference Guide"/>
          <xsd:enumeration value="Other"/>
        </xsd:restriction>
      </xsd:simpleType>
    </xsd:element>
  </xsd:schema>
  <xsd:schema xmlns:xsd="http://www.w3.org/2001/XMLSchema" xmlns:xs="http://www.w3.org/2001/XMLSchema" xmlns:dms="http://schemas.microsoft.com/office/2006/documentManagement/types" xmlns:pc="http://schemas.microsoft.com/office/infopath/2007/PartnerControls" targetNamespace="48fcb02c-68b6-4721-b044-ff19e869f574"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9D7FDE-784D-4DEC-B49C-6F84CF51374D}">
  <ds:schemaRefs>
    <ds:schemaRef ds:uri="http://purl.org/dc/terms/"/>
    <ds:schemaRef ds:uri="http://schemas.microsoft.com/sharepoint/v3"/>
    <ds:schemaRef ds:uri="http://schemas.openxmlformats.org/package/2006/metadata/core-properties"/>
    <ds:schemaRef ds:uri="http://schemas.microsoft.com/office/2006/documentManagement/types"/>
    <ds:schemaRef ds:uri="http://www.w3.org/XML/1998/namespace"/>
    <ds:schemaRef ds:uri="http://purl.org/dc/elements/1.1/"/>
    <ds:schemaRef ds:uri="http://purl.org/dc/dcmitype/"/>
    <ds:schemaRef ds:uri="http://schemas.microsoft.com/office/infopath/2007/PartnerControls"/>
    <ds:schemaRef ds:uri="b6330142-0c42-4f86-9235-3087764f206f"/>
    <ds:schemaRef ds:uri="http://schemas.microsoft.com/office/2006/metadata/properties"/>
  </ds:schemaRefs>
</ds:datastoreItem>
</file>

<file path=customXml/itemProps2.xml><?xml version="1.0" encoding="utf-8"?>
<ds:datastoreItem xmlns:ds="http://schemas.openxmlformats.org/officeDocument/2006/customXml" ds:itemID="{EAABB135-AD88-424B-A70F-93719B4573DA}">
  <ds:schemaRefs>
    <ds:schemaRef ds:uri="http://schemas.microsoft.com/sharepoint/v3/contenttype/forms"/>
  </ds:schemaRefs>
</ds:datastoreItem>
</file>

<file path=customXml/itemProps3.xml><?xml version="1.0" encoding="utf-8"?>
<ds:datastoreItem xmlns:ds="http://schemas.openxmlformats.org/officeDocument/2006/customXml" ds:itemID="{C19D1292-2093-44A4-A43B-8983E3BED1F8}"/>
</file>

<file path=docProps/app.xml><?xml version="1.0" encoding="utf-8"?>
<Properties xmlns="http://schemas.openxmlformats.org/officeDocument/2006/extended-properties" xmlns:vt="http://schemas.openxmlformats.org/officeDocument/2006/docPropsVTypes">
  <Template/>
  <TotalTime>676</TotalTime>
  <Words>4100</Words>
  <Application>Microsoft Office PowerPoint</Application>
  <PresentationFormat>Widescreen</PresentationFormat>
  <Paragraphs>296</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Rows and Columns and Respondents:  Designing a Respond-by-Spreadsheet Option with Respondents for the Annual Integrated Economic Survey</vt:lpstr>
      <vt:lpstr>20 years ago….</vt:lpstr>
      <vt:lpstr>PowerPoint Presentation</vt:lpstr>
      <vt:lpstr>Census Bureau Annual Economic Surveys</vt:lpstr>
      <vt:lpstr>Research Questions:</vt:lpstr>
      <vt:lpstr>Record Keeping Study</vt:lpstr>
      <vt:lpstr>Data Accessibility Study</vt:lpstr>
      <vt:lpstr>Coordinated Collection Debriefing Study</vt:lpstr>
      <vt:lpstr>Survey Structure Study</vt:lpstr>
      <vt:lpstr>PowerPoint Presentation</vt:lpstr>
      <vt:lpstr>AIES Pilot Phase I</vt:lpstr>
      <vt:lpstr>Key Pilot Phase I  Spreadsheet Findings</vt:lpstr>
      <vt:lpstr>AIES Pilot Phase II</vt:lpstr>
      <vt:lpstr>PowerPoint Presentation</vt:lpstr>
      <vt:lpstr>PowerPoint Presentation</vt:lpstr>
      <vt:lpstr>PowerPoint Presentation</vt:lpstr>
      <vt:lpstr>AIES Respondent Research Plan:  2023</vt:lpstr>
      <vt:lpstr>Thank you!</vt:lpstr>
    </vt:vector>
  </TitlesOfParts>
  <Company>Bureau of the Census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Victor E Romero (CENSUS/CNMP FED)</dc:creator>
  <cp:lastModifiedBy>Melissa A Cidade (CENSUS/EMD FED)</cp:lastModifiedBy>
  <cp:revision>31</cp:revision>
  <dcterms:created xsi:type="dcterms:W3CDTF">2021-02-25T17:22:02Z</dcterms:created>
  <dcterms:modified xsi:type="dcterms:W3CDTF">2023-04-04T21:45:37Z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0x01010003DC7AC06673DB47AE3983B332D278A9</vt:lpwstr>
  </property>
</Properties>
</file>