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7" r:id="rId5"/>
    <p:sldId id="258" r:id="rId6"/>
    <p:sldId id="259" r:id="rId7"/>
    <p:sldId id="286" r:id="rId8"/>
    <p:sldId id="266" r:id="rId9"/>
    <p:sldId id="267" r:id="rId10"/>
    <p:sldId id="272" r:id="rId11"/>
    <p:sldId id="287" r:id="rId12"/>
    <p:sldId id="290" r:id="rId13"/>
    <p:sldId id="291" r:id="rId14"/>
    <p:sldId id="265" r:id="rId15"/>
    <p:sldId id="292" r:id="rId16"/>
    <p:sldId id="343" r:id="rId17"/>
    <p:sldId id="344" r:id="rId18"/>
    <p:sldId id="345" r:id="rId19"/>
    <p:sldId id="285" r:id="rId20"/>
    <p:sldId id="347" r:id="rId21"/>
    <p:sldId id="346" r:id="rId22"/>
    <p:sldId id="349"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FF3300"/>
    <a:srgbClr val="FFFF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9201" autoAdjust="0"/>
  </p:normalViewPr>
  <p:slideViewPr>
    <p:cSldViewPr snapToGrid="0">
      <p:cViewPr varScale="1">
        <p:scale>
          <a:sx n="68" d="100"/>
          <a:sy n="68" d="100"/>
        </p:scale>
        <p:origin x="1262" y="53"/>
      </p:cViewPr>
      <p:guideLst/>
    </p:cSldViewPr>
  </p:slideViewPr>
  <p:outlineViewPr>
    <p:cViewPr>
      <p:scale>
        <a:sx n="33" d="100"/>
        <a:sy n="33" d="100"/>
      </p:scale>
      <p:origin x="0" y="-6948"/>
    </p:cViewPr>
  </p:outlineViewPr>
  <p:notesTextViewPr>
    <p:cViewPr>
      <p:scale>
        <a:sx n="1" d="1"/>
        <a:sy n="1" d="1"/>
      </p:scale>
      <p:origin x="0" y="0"/>
    </p:cViewPr>
  </p:notesTextViewPr>
  <p:notesViewPr>
    <p:cSldViewPr snapToGrid="0">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A235F9E-7F22-46ED-A69C-0DF20990157C}" type="datetimeFigureOut">
              <a:rPr lang="en-US" smtClean="0"/>
              <a:t>4/10/2023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6A33367-C7DD-4070-8A8A-4A94FB71ED67}" type="slidenum">
              <a:rPr lang="en-US" smtClean="0"/>
              <a:t>‹#›</a:t>
            </a:fld>
            <a:endParaRPr lang="en-US" dirty="0"/>
          </a:p>
        </p:txBody>
      </p:sp>
    </p:spTree>
    <p:extLst>
      <p:ext uri="{BB962C8B-B14F-4D97-AF65-F5344CB8AC3E}">
        <p14:creationId xmlns:p14="http://schemas.microsoft.com/office/powerpoint/2010/main" val="379885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a:t>
            </a:fld>
            <a:endParaRPr lang="en-US" dirty="0"/>
          </a:p>
        </p:txBody>
      </p:sp>
    </p:spTree>
    <p:extLst>
      <p:ext uri="{BB962C8B-B14F-4D97-AF65-F5344CB8AC3E}">
        <p14:creationId xmlns:p14="http://schemas.microsoft.com/office/powerpoint/2010/main" val="3022985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11</a:t>
            </a:fld>
            <a:endParaRPr lang="en-US" dirty="0"/>
          </a:p>
        </p:txBody>
      </p:sp>
    </p:spTree>
    <p:extLst>
      <p:ext uri="{BB962C8B-B14F-4D97-AF65-F5344CB8AC3E}">
        <p14:creationId xmlns:p14="http://schemas.microsoft.com/office/powerpoint/2010/main" val="2289501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13</a:t>
            </a:fld>
            <a:endParaRPr lang="en-US" dirty="0"/>
          </a:p>
        </p:txBody>
      </p:sp>
    </p:spTree>
    <p:extLst>
      <p:ext uri="{BB962C8B-B14F-4D97-AF65-F5344CB8AC3E}">
        <p14:creationId xmlns:p14="http://schemas.microsoft.com/office/powerpoint/2010/main" val="1026068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17</a:t>
            </a:fld>
            <a:endParaRPr lang="en-US" dirty="0"/>
          </a:p>
        </p:txBody>
      </p:sp>
    </p:spTree>
    <p:extLst>
      <p:ext uri="{BB962C8B-B14F-4D97-AF65-F5344CB8AC3E}">
        <p14:creationId xmlns:p14="http://schemas.microsoft.com/office/powerpoint/2010/main" val="2504583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19</a:t>
            </a:fld>
            <a:endParaRPr lang="en-US" dirty="0"/>
          </a:p>
        </p:txBody>
      </p:sp>
    </p:spTree>
    <p:extLst>
      <p:ext uri="{BB962C8B-B14F-4D97-AF65-F5344CB8AC3E}">
        <p14:creationId xmlns:p14="http://schemas.microsoft.com/office/powerpoint/2010/main" val="263992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CUI/SP-CENS-For Internal Use Only-Not Cleared for Public Release-Disclosure Prohibited—Title 13 U.S.C.-Disclosure Prohibited—Federal Tax Data Protected by Title 26 U.S.C </a:t>
            </a:r>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428639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a:t>CUI/SP-CENS-For Internal Use Only-Not Cleared for Public Release-Disclosure Prohibited—Title 13 U.S.C.-Disclosure Prohibited—Federal Tax Data Protected by Title 26 U.S.C </a:t>
            </a:r>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120302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a:t>CUI/SP-CENS-For Internal Use Only-Not Cleared for Public Release-Disclosure Prohibited—Title 13 U.S.C.-Disclosure Prohibited—Federal Tax Data Protected by Title 26 U.S.C </a:t>
            </a:r>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125711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a:t>CUI/SP-CENS-For Internal Use Only-Not Cleared for Public Release-Disclosure Prohibited—Title 13 U.S.C.-Disclosure Prohibited—Federal Tax Data Protected by Title 26 U.S.C </a:t>
            </a:r>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383500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a:t>CUI/SP-CENS-For Internal Use Only-Not Cleared for Public Release-Disclosure Prohibited—Title 13 U.S.C.-Disclosure Prohibited—Federal Tax Data Protected by Title 26 U.S.C </a:t>
            </a:r>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35010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a:t>CUI/SP-CENS-For Internal Use Only-Not Cleared for Public Release-Disclosure Prohibited—Title 13 U.S.C.-Disclosure Prohibited—Federal Tax Data Protected by Title 26 U.S.C </a:t>
            </a:r>
            <a:endParaRPr lang="en-US" dirty="0"/>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68667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r>
              <a:rPr lang="en-US"/>
              <a:t>CUI/SP-CENS-For Internal Use Only-Not Cleared for Public Release-Disclosure Prohibited—Title 13 U.S.C.-Disclosure Prohibited—Federal Tax Data Protected by Title 26 U.S.C </a:t>
            </a:r>
            <a:endParaRPr lang="en-US" dirty="0"/>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59955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endParaRPr lang="en-US" dirty="0"/>
          </a:p>
        </p:txBody>
      </p:sp>
      <p:sp>
        <p:nvSpPr>
          <p:cNvPr id="4" name="Footer Placeholder 3"/>
          <p:cNvSpPr>
            <a:spLocks noGrp="1"/>
          </p:cNvSpPr>
          <p:nvPr>
            <p:ph type="ftr" sz="quarter" idx="11"/>
          </p:nvPr>
        </p:nvSpPr>
        <p:spPr/>
        <p:txBody>
          <a:bodyPr/>
          <a:lstStyle/>
          <a:p>
            <a:r>
              <a:rPr lang="en-US"/>
              <a:t>CUI/SP-CENS-For Internal Use Only-Not Cleared for Public Release-Disclosure Prohibited—Title 13 U.S.C.-Disclosure Prohibited—Federal Tax Data Protected by Title 26 U.S.C </a:t>
            </a:r>
            <a:endParaRPr lang="en-US" dirty="0"/>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03069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endParaRPr lang="en-US" dirty="0"/>
          </a:p>
        </p:txBody>
      </p:sp>
      <p:sp>
        <p:nvSpPr>
          <p:cNvPr id="3" name="Footer Placeholder 2"/>
          <p:cNvSpPr>
            <a:spLocks noGrp="1"/>
          </p:cNvSpPr>
          <p:nvPr>
            <p:ph type="ftr" sz="quarter" idx="11"/>
          </p:nvPr>
        </p:nvSpPr>
        <p:spPr/>
        <p:txBody>
          <a:bodyPr/>
          <a:lstStyle/>
          <a:p>
            <a:r>
              <a:rPr lang="en-US"/>
              <a:t>CUI/SP-CENS-For Internal Use Only-Not Cleared for Public Release-Disclosure Prohibited—Title 13 U.S.C.-Disclosure Prohibited—Federal Tax Data Protected by Title 26 U.S.C </a:t>
            </a:r>
            <a:endParaRPr lang="en-US" dirty="0"/>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64034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a:t>CUI/SP-CENS-For Internal Use Only-Not Cleared for Public Release-Disclosure Prohibited—Title 13 U.S.C.-Disclosure Prohibited—Federal Tax Data Protected by Title 26 U.S.C </a:t>
            </a:r>
            <a:endParaRPr lang="en-US" dirty="0"/>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18291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a:t>CUI/SP-CENS-For Internal Use Only-Not Cleared for Public Release-Disclosure Prohibited—Title 13 U.S.C.-Disclosure Prohibited—Federal Tax Data Protected by Title 26 U.S.C </a:t>
            </a:r>
            <a:endParaRPr lang="en-US" dirty="0"/>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31947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CUI/SP-CENS-For Internal Use Only-Not Cleared for Public Release-Disclosure Prohibited—Title 13 U.S.C.-Disclosure Prohibited—Federal Tax Data Protected by Title 26 U.S.C </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dirty="0"/>
          </a:p>
        </p:txBody>
      </p:sp>
      <p:pic>
        <p:nvPicPr>
          <p:cNvPr id="8" name="Picture 7"/>
          <p:cNvPicPr>
            <a:picLocks noSelect="1"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23385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C059B8E-E1EF-45F3-8216-AE8A73592E97}"/>
              </a:ext>
            </a:extLst>
          </p:cNvPr>
          <p:cNvSpPr>
            <a:spLocks noGrp="1"/>
          </p:cNvSpPr>
          <p:nvPr>
            <p:ph type="sldNum" sz="quarter" idx="12"/>
          </p:nvPr>
        </p:nvSpPr>
        <p:spPr/>
        <p:txBody>
          <a:bodyPr/>
          <a:lstStyle/>
          <a:p>
            <a:fld id="{FC63ECC8-719A-498E-B101-491B6A35558E}" type="slidenum">
              <a:rPr lang="en-US" smtClean="0"/>
              <a:t>1</a:t>
            </a:fld>
            <a:endParaRPr lang="en-US" dirty="0"/>
          </a:p>
        </p:txBody>
      </p:sp>
      <p:sp>
        <p:nvSpPr>
          <p:cNvPr id="5" name="Title 1">
            <a:extLst>
              <a:ext uri="{FF2B5EF4-FFF2-40B4-BE49-F238E27FC236}">
                <a16:creationId xmlns:a16="http://schemas.microsoft.com/office/drawing/2014/main" id="{CCA950EC-D1EC-4DE8-82F6-E3845FE97706}"/>
              </a:ext>
            </a:extLst>
          </p:cNvPr>
          <p:cNvSpPr txBox="1">
            <a:spLocks/>
          </p:cNvSpPr>
          <p:nvPr/>
        </p:nvSpPr>
        <p:spPr>
          <a:xfrm>
            <a:off x="677333" y="778933"/>
            <a:ext cx="10938934" cy="485422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100" b="1" dirty="0">
                <a:solidFill>
                  <a:schemeClr val="tx2"/>
                </a:solidFill>
                <a:latin typeface="+mn-lt"/>
              </a:rPr>
              <a:t>Business Enterprise Research and Development Survey (BERD) Reporting Tools</a:t>
            </a:r>
          </a:p>
          <a:p>
            <a:endParaRPr lang="en-US" sz="3300" dirty="0">
              <a:solidFill>
                <a:schemeClr val="tx2"/>
              </a:solidFill>
              <a:latin typeface="+mn-lt"/>
            </a:endParaRPr>
          </a:p>
          <a:p>
            <a:r>
              <a:rPr lang="en-US" sz="3700" dirty="0">
                <a:solidFill>
                  <a:schemeClr val="tx2"/>
                </a:solidFill>
              </a:rPr>
              <a:t>Facilitating the reporting process</a:t>
            </a:r>
          </a:p>
          <a:p>
            <a:endParaRPr lang="en-US" sz="2700" dirty="0">
              <a:solidFill>
                <a:schemeClr val="tx2"/>
              </a:solidFill>
              <a:latin typeface="+mn-lt"/>
            </a:endParaRPr>
          </a:p>
          <a:p>
            <a:endParaRPr lang="en-US" sz="2700" dirty="0">
              <a:solidFill>
                <a:schemeClr val="tx2"/>
              </a:solidFill>
              <a:latin typeface="+mn-lt"/>
            </a:endParaRPr>
          </a:p>
          <a:p>
            <a:endParaRPr lang="en-US" sz="2700" dirty="0">
              <a:solidFill>
                <a:schemeClr val="tx2"/>
              </a:solidFill>
              <a:latin typeface="+mn-lt"/>
            </a:endParaRPr>
          </a:p>
          <a:p>
            <a:r>
              <a:rPr lang="en-US" sz="2700" dirty="0">
                <a:solidFill>
                  <a:schemeClr val="tx2"/>
                </a:solidFill>
                <a:latin typeface="+mn-lt"/>
              </a:rPr>
              <a:t>Michael Flaherty, Chief, Research, Development &amp; Innovation Surveys Branch</a:t>
            </a:r>
          </a:p>
          <a:p>
            <a:endParaRPr lang="en-US" sz="2700" b="1" dirty="0">
              <a:solidFill>
                <a:schemeClr val="tx2"/>
              </a:solidFill>
              <a:latin typeface="+mn-lt"/>
            </a:endParaRPr>
          </a:p>
          <a:p>
            <a:r>
              <a:rPr lang="en-US" sz="1800" i="1" dirty="0">
                <a:solidFill>
                  <a:schemeClr val="tx2"/>
                </a:solidFill>
                <a:latin typeface="+mn-lt"/>
              </a:rPr>
              <a:t>Any opinions and conclusions expressed herein are those of the author(s) and do not reflect the views of the U.S. Census Bureau. The Census Bureau has reviewed this data product for unauthorized disclosure of confidential information and has approved the disclosure avoidance practices applied (Approval ID: CBDRB-FY23-ESMD010-014).</a:t>
            </a:r>
          </a:p>
        </p:txBody>
      </p:sp>
    </p:spTree>
    <p:extLst>
      <p:ext uri="{BB962C8B-B14F-4D97-AF65-F5344CB8AC3E}">
        <p14:creationId xmlns:p14="http://schemas.microsoft.com/office/powerpoint/2010/main" val="4076913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D9BA7384-48F8-4560-90B3-4BDE81303C5C}"/>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b="1" kern="1200">
                <a:solidFill>
                  <a:srgbClr val="FFFFFF"/>
                </a:solidFill>
                <a:latin typeface="+mj-lt"/>
                <a:ea typeface="+mj-ea"/>
                <a:cs typeface="+mj-cs"/>
              </a:rPr>
              <a:t>BERD Reporting Tools:  Excel Workbooks</a:t>
            </a:r>
          </a:p>
        </p:txBody>
      </p:sp>
      <p:sp>
        <p:nvSpPr>
          <p:cNvPr id="4" name="Slide Number Placeholder 3">
            <a:extLst>
              <a:ext uri="{FF2B5EF4-FFF2-40B4-BE49-F238E27FC236}">
                <a16:creationId xmlns:a16="http://schemas.microsoft.com/office/drawing/2014/main" id="{DC51C765-DD68-4566-9429-D132ABA00067}"/>
              </a:ext>
            </a:extLst>
          </p:cNvPr>
          <p:cNvSpPr>
            <a:spLocks noGrp="1"/>
          </p:cNvSpPr>
          <p:nvPr>
            <p:ph type="sldNum" sz="quarter" idx="12"/>
          </p:nvPr>
        </p:nvSpPr>
        <p:spPr>
          <a:xfrm>
            <a:off x="11704319" y="6455664"/>
            <a:ext cx="448056" cy="365125"/>
          </a:xfrm>
        </p:spPr>
        <p:txBody>
          <a:bodyPr vert="horz" lIns="91440" tIns="45720" rIns="91440" bIns="45720" rtlCol="0" anchor="ctr">
            <a:normAutofit/>
          </a:bodyPr>
          <a:lstStyle/>
          <a:p>
            <a:pPr>
              <a:spcAft>
                <a:spcPts val="600"/>
              </a:spcAft>
            </a:pPr>
            <a:fld id="{FC63ECC8-719A-498E-B101-491B6A35558E}" type="slidenum">
              <a:rPr lang="en-US" sz="1100">
                <a:solidFill>
                  <a:schemeClr val="tx1">
                    <a:lumMod val="50000"/>
                    <a:lumOff val="50000"/>
                  </a:schemeClr>
                </a:solidFill>
              </a:rPr>
              <a:pPr>
                <a:spcAft>
                  <a:spcPts val="600"/>
                </a:spcAft>
              </a:pPr>
              <a:t>10</a:t>
            </a:fld>
            <a:endParaRPr lang="en-US" sz="1100">
              <a:solidFill>
                <a:schemeClr val="tx1">
                  <a:lumMod val="50000"/>
                  <a:lumOff val="50000"/>
                </a:schemeClr>
              </a:solidFill>
            </a:endParaRPr>
          </a:p>
        </p:txBody>
      </p:sp>
      <p:pic>
        <p:nvPicPr>
          <p:cNvPr id="3" name="Picture 2">
            <a:extLst>
              <a:ext uri="{FF2B5EF4-FFF2-40B4-BE49-F238E27FC236}">
                <a16:creationId xmlns:a16="http://schemas.microsoft.com/office/drawing/2014/main" id="{0167560B-2B3B-5EEC-33BE-D6E44A7F8E5D}"/>
              </a:ext>
            </a:extLst>
          </p:cNvPr>
          <p:cNvPicPr>
            <a:picLocks noChangeAspect="1"/>
          </p:cNvPicPr>
          <p:nvPr/>
        </p:nvPicPr>
        <p:blipFill>
          <a:blip r:embed="rId2"/>
          <a:stretch>
            <a:fillRect/>
          </a:stretch>
        </p:blipFill>
        <p:spPr>
          <a:xfrm>
            <a:off x="5415845" y="389509"/>
            <a:ext cx="5943600" cy="6066155"/>
          </a:xfrm>
          <a:prstGeom prst="rect">
            <a:avLst/>
          </a:prstGeom>
          <a:ln>
            <a:solidFill>
              <a:schemeClr val="tx1"/>
            </a:solidFill>
          </a:ln>
        </p:spPr>
      </p:pic>
    </p:spTree>
    <p:extLst>
      <p:ext uri="{BB962C8B-B14F-4D97-AF65-F5344CB8AC3E}">
        <p14:creationId xmlns:p14="http://schemas.microsoft.com/office/powerpoint/2010/main" val="1985200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0C315-38DB-41D1-ABD0-9BE430B21DB1}"/>
              </a:ext>
            </a:extLst>
          </p:cNvPr>
          <p:cNvSpPr>
            <a:spLocks noGrp="1"/>
          </p:cNvSpPr>
          <p:nvPr>
            <p:ph idx="1"/>
          </p:nvPr>
        </p:nvSpPr>
        <p:spPr>
          <a:xfrm>
            <a:off x="838199" y="1761067"/>
            <a:ext cx="10270067" cy="4165600"/>
          </a:xfrm>
        </p:spPr>
        <p:txBody>
          <a:bodyPr>
            <a:normAutofit lnSpcReduction="10000"/>
          </a:bodyPr>
          <a:lstStyle/>
          <a:p>
            <a:pPr>
              <a:lnSpc>
                <a:spcPct val="100000"/>
              </a:lnSpc>
            </a:pPr>
            <a:r>
              <a:rPr lang="en-US" sz="3200" b="0" i="0" dirty="0">
                <a:solidFill>
                  <a:srgbClr val="000000"/>
                </a:solidFill>
                <a:effectLst/>
                <a:latin typeface="Calibri" panose="020F0502020204030204" pitchFamily="34" charset="0"/>
              </a:rPr>
              <a:t>For large companies, the Consolidator tool </a:t>
            </a:r>
            <a:r>
              <a:rPr lang="en-US" sz="3200" dirty="0"/>
              <a:t>can be used to combine multiple versions of the same workbook.</a:t>
            </a:r>
          </a:p>
          <a:p>
            <a:pPr marL="685800" lvl="2">
              <a:lnSpc>
                <a:spcPct val="100000"/>
              </a:lnSpc>
              <a:spcBef>
                <a:spcPts val="1000"/>
              </a:spcBef>
            </a:pPr>
            <a:r>
              <a:rPr lang="en-US" sz="2800" dirty="0"/>
              <a:t>Respondent sends workbooks to their divisions or subsidiaries.</a:t>
            </a:r>
          </a:p>
          <a:p>
            <a:pPr marL="685800" lvl="2">
              <a:lnSpc>
                <a:spcPct val="100000"/>
              </a:lnSpc>
              <a:spcBef>
                <a:spcPts val="1000"/>
              </a:spcBef>
            </a:pPr>
            <a:r>
              <a:rPr lang="en-US" sz="2800" dirty="0"/>
              <a:t>Respondent uses Consolidator Tool to combine multiple workbooks of each section into single whole-company response that can be uploaded to the online reporting instrument.</a:t>
            </a:r>
          </a:p>
        </p:txBody>
      </p:sp>
      <p:sp>
        <p:nvSpPr>
          <p:cNvPr id="5" name="Slide Number Placeholder 4">
            <a:extLst>
              <a:ext uri="{FF2B5EF4-FFF2-40B4-BE49-F238E27FC236}">
                <a16:creationId xmlns:a16="http://schemas.microsoft.com/office/drawing/2014/main" id="{A6BFDB2E-C2A8-4951-8ACD-191A5C909961}"/>
              </a:ext>
            </a:extLst>
          </p:cNvPr>
          <p:cNvSpPr>
            <a:spLocks noGrp="1"/>
          </p:cNvSpPr>
          <p:nvPr>
            <p:ph type="sldNum" sz="quarter" idx="12"/>
          </p:nvPr>
        </p:nvSpPr>
        <p:spPr/>
        <p:txBody>
          <a:bodyPr/>
          <a:lstStyle/>
          <a:p>
            <a:fld id="{FC63ECC8-719A-498E-B101-491B6A35558E}" type="slidenum">
              <a:rPr lang="en-US" smtClean="0"/>
              <a:t>11</a:t>
            </a:fld>
            <a:endParaRPr lang="en-US" dirty="0"/>
          </a:p>
        </p:txBody>
      </p:sp>
      <p:sp>
        <p:nvSpPr>
          <p:cNvPr id="9" name="Title 1">
            <a:extLst>
              <a:ext uri="{FF2B5EF4-FFF2-40B4-BE49-F238E27FC236}">
                <a16:creationId xmlns:a16="http://schemas.microsoft.com/office/drawing/2014/main" id="{C2C03C66-1DB9-F67A-4696-2D86D4202C28}"/>
              </a:ext>
            </a:extLst>
          </p:cNvPr>
          <p:cNvSpPr txBox="1">
            <a:spLocks/>
          </p:cNvSpPr>
          <p:nvPr/>
        </p:nvSpPr>
        <p:spPr>
          <a:xfrm>
            <a:off x="838200" y="29829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accent1">
                    <a:lumMod val="75000"/>
                  </a:schemeClr>
                </a:solidFill>
              </a:rPr>
              <a:t>BERD Reporting Tools:  Consolidator</a:t>
            </a:r>
          </a:p>
        </p:txBody>
      </p:sp>
    </p:spTree>
    <p:extLst>
      <p:ext uri="{BB962C8B-B14F-4D97-AF65-F5344CB8AC3E}">
        <p14:creationId xmlns:p14="http://schemas.microsoft.com/office/powerpoint/2010/main" val="2653508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D9BA7384-48F8-4560-90B3-4BDE81303C5C}"/>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b="1" kern="1200" dirty="0">
                <a:solidFill>
                  <a:srgbClr val="FFFFFF"/>
                </a:solidFill>
                <a:latin typeface="+mj-lt"/>
                <a:ea typeface="+mj-ea"/>
                <a:cs typeface="+mj-cs"/>
              </a:rPr>
              <a:t>BERD Reporting Tools:  Consolidator</a:t>
            </a:r>
          </a:p>
        </p:txBody>
      </p:sp>
      <p:sp>
        <p:nvSpPr>
          <p:cNvPr id="4" name="Slide Number Placeholder 3">
            <a:extLst>
              <a:ext uri="{FF2B5EF4-FFF2-40B4-BE49-F238E27FC236}">
                <a16:creationId xmlns:a16="http://schemas.microsoft.com/office/drawing/2014/main" id="{DC51C765-DD68-4566-9429-D132ABA00067}"/>
              </a:ext>
            </a:extLst>
          </p:cNvPr>
          <p:cNvSpPr>
            <a:spLocks noGrp="1"/>
          </p:cNvSpPr>
          <p:nvPr>
            <p:ph type="sldNum" sz="quarter" idx="12"/>
          </p:nvPr>
        </p:nvSpPr>
        <p:spPr>
          <a:xfrm>
            <a:off x="11704319" y="6455664"/>
            <a:ext cx="448056" cy="365125"/>
          </a:xfrm>
        </p:spPr>
        <p:txBody>
          <a:bodyPr vert="horz" lIns="91440" tIns="45720" rIns="91440" bIns="45720" rtlCol="0" anchor="ctr">
            <a:normAutofit/>
          </a:bodyPr>
          <a:lstStyle/>
          <a:p>
            <a:pPr>
              <a:spcAft>
                <a:spcPts val="600"/>
              </a:spcAft>
            </a:pPr>
            <a:fld id="{FC63ECC8-719A-498E-B101-491B6A35558E}" type="slidenum">
              <a:rPr lang="en-US" sz="1100">
                <a:solidFill>
                  <a:schemeClr val="tx1">
                    <a:lumMod val="50000"/>
                    <a:lumOff val="50000"/>
                  </a:schemeClr>
                </a:solidFill>
              </a:rPr>
              <a:pPr>
                <a:spcAft>
                  <a:spcPts val="600"/>
                </a:spcAft>
              </a:pPr>
              <a:t>12</a:t>
            </a:fld>
            <a:endParaRPr lang="en-US" sz="1100">
              <a:solidFill>
                <a:schemeClr val="tx1">
                  <a:lumMod val="50000"/>
                  <a:lumOff val="50000"/>
                </a:schemeClr>
              </a:solidFill>
            </a:endParaRPr>
          </a:p>
        </p:txBody>
      </p:sp>
      <p:pic>
        <p:nvPicPr>
          <p:cNvPr id="6" name="Picture 5">
            <a:extLst>
              <a:ext uri="{FF2B5EF4-FFF2-40B4-BE49-F238E27FC236}">
                <a16:creationId xmlns:a16="http://schemas.microsoft.com/office/drawing/2014/main" id="{93DC65AC-D6E9-CC93-AF29-9BB29D4FD381}"/>
              </a:ext>
            </a:extLst>
          </p:cNvPr>
          <p:cNvPicPr>
            <a:picLocks noChangeAspect="1"/>
          </p:cNvPicPr>
          <p:nvPr/>
        </p:nvPicPr>
        <p:blipFill>
          <a:blip r:embed="rId2"/>
          <a:stretch>
            <a:fillRect/>
          </a:stretch>
        </p:blipFill>
        <p:spPr>
          <a:xfrm>
            <a:off x="4308529" y="192977"/>
            <a:ext cx="7128002" cy="6186311"/>
          </a:xfrm>
          <a:prstGeom prst="rect">
            <a:avLst/>
          </a:prstGeom>
        </p:spPr>
      </p:pic>
    </p:spTree>
    <p:extLst>
      <p:ext uri="{BB962C8B-B14F-4D97-AF65-F5344CB8AC3E}">
        <p14:creationId xmlns:p14="http://schemas.microsoft.com/office/powerpoint/2010/main" val="1471886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0C315-38DB-41D1-ABD0-9BE430B21DB1}"/>
              </a:ext>
            </a:extLst>
          </p:cNvPr>
          <p:cNvSpPr>
            <a:spLocks noGrp="1"/>
          </p:cNvSpPr>
          <p:nvPr>
            <p:ph idx="1"/>
          </p:nvPr>
        </p:nvSpPr>
        <p:spPr>
          <a:xfrm>
            <a:off x="838199" y="1761067"/>
            <a:ext cx="10270067" cy="4165600"/>
          </a:xfrm>
        </p:spPr>
        <p:txBody>
          <a:bodyPr>
            <a:normAutofit lnSpcReduction="10000"/>
          </a:bodyPr>
          <a:lstStyle/>
          <a:p>
            <a:pPr marR="0" lvl="0">
              <a:lnSpc>
                <a:spcPct val="110000"/>
              </a:lnSpc>
              <a:spcAft>
                <a:spcPts val="0"/>
              </a:spcAft>
            </a:pPr>
            <a:r>
              <a:rPr lang="en-US" dirty="0"/>
              <a:t>Users with survey access can share access with others.</a:t>
            </a:r>
          </a:p>
          <a:p>
            <a:pPr marR="0" lvl="0">
              <a:lnSpc>
                <a:spcPct val="110000"/>
              </a:lnSpc>
              <a:spcAft>
                <a:spcPts val="0"/>
              </a:spcAft>
            </a:pPr>
            <a:r>
              <a:rPr lang="en-US" dirty="0"/>
              <a:t>Email is sent to the ‘delegated’ person.</a:t>
            </a:r>
          </a:p>
          <a:p>
            <a:pPr marL="228600" lvl="1">
              <a:lnSpc>
                <a:spcPct val="110000"/>
              </a:lnSpc>
              <a:spcBef>
                <a:spcPts val="1000"/>
              </a:spcBef>
            </a:pPr>
            <a:r>
              <a:rPr lang="en-US" sz="2800" dirty="0"/>
              <a:t>Can share with multiple delegates.</a:t>
            </a:r>
          </a:p>
          <a:p>
            <a:pPr marL="228600" lvl="1">
              <a:lnSpc>
                <a:spcPct val="110000"/>
              </a:lnSpc>
              <a:spcBef>
                <a:spcPts val="1000"/>
              </a:spcBef>
            </a:pPr>
            <a:r>
              <a:rPr lang="en-US" sz="2800" dirty="0"/>
              <a:t>Can view status of request (sent, accepted, or revoked).</a:t>
            </a:r>
          </a:p>
          <a:p>
            <a:pPr marL="228600" lvl="1">
              <a:lnSpc>
                <a:spcPct val="110000"/>
              </a:lnSpc>
              <a:spcBef>
                <a:spcPts val="1000"/>
              </a:spcBef>
            </a:pPr>
            <a:r>
              <a:rPr lang="en-US" sz="2800" dirty="0"/>
              <a:t>Can resend request or delete access.</a:t>
            </a:r>
          </a:p>
          <a:p>
            <a:pPr marL="228600" lvl="1">
              <a:lnSpc>
                <a:spcPct val="110000"/>
              </a:lnSpc>
              <a:spcBef>
                <a:spcPts val="1000"/>
              </a:spcBef>
            </a:pPr>
            <a:r>
              <a:rPr lang="en-US" sz="2800" dirty="0"/>
              <a:t>Delegates receive email with instructions to log in or register for an account.</a:t>
            </a:r>
          </a:p>
          <a:p>
            <a:pPr marL="228600" lvl="1">
              <a:lnSpc>
                <a:spcPct val="110000"/>
              </a:lnSpc>
              <a:spcBef>
                <a:spcPts val="1000"/>
              </a:spcBef>
            </a:pPr>
            <a:endParaRPr lang="en-US" sz="2800" dirty="0"/>
          </a:p>
        </p:txBody>
      </p:sp>
      <p:sp>
        <p:nvSpPr>
          <p:cNvPr id="5" name="Slide Number Placeholder 4">
            <a:extLst>
              <a:ext uri="{FF2B5EF4-FFF2-40B4-BE49-F238E27FC236}">
                <a16:creationId xmlns:a16="http://schemas.microsoft.com/office/drawing/2014/main" id="{A6BFDB2E-C2A8-4951-8ACD-191A5C909961}"/>
              </a:ext>
            </a:extLst>
          </p:cNvPr>
          <p:cNvSpPr>
            <a:spLocks noGrp="1"/>
          </p:cNvSpPr>
          <p:nvPr>
            <p:ph type="sldNum" sz="quarter" idx="12"/>
          </p:nvPr>
        </p:nvSpPr>
        <p:spPr/>
        <p:txBody>
          <a:bodyPr/>
          <a:lstStyle/>
          <a:p>
            <a:fld id="{FC63ECC8-719A-498E-B101-491B6A35558E}" type="slidenum">
              <a:rPr lang="en-US" smtClean="0"/>
              <a:t>13</a:t>
            </a:fld>
            <a:endParaRPr lang="en-US" dirty="0"/>
          </a:p>
        </p:txBody>
      </p:sp>
      <p:sp>
        <p:nvSpPr>
          <p:cNvPr id="9" name="Title 1">
            <a:extLst>
              <a:ext uri="{FF2B5EF4-FFF2-40B4-BE49-F238E27FC236}">
                <a16:creationId xmlns:a16="http://schemas.microsoft.com/office/drawing/2014/main" id="{C2C03C66-1DB9-F67A-4696-2D86D4202C28}"/>
              </a:ext>
            </a:extLst>
          </p:cNvPr>
          <p:cNvSpPr txBox="1">
            <a:spLocks/>
          </p:cNvSpPr>
          <p:nvPr/>
        </p:nvSpPr>
        <p:spPr>
          <a:xfrm>
            <a:off x="838200" y="29829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accent1">
                    <a:lumMod val="75000"/>
                  </a:schemeClr>
                </a:solidFill>
              </a:rPr>
              <a:t>BERD Reporting Tools:  Delegation</a:t>
            </a:r>
          </a:p>
        </p:txBody>
      </p:sp>
    </p:spTree>
    <p:extLst>
      <p:ext uri="{BB962C8B-B14F-4D97-AF65-F5344CB8AC3E}">
        <p14:creationId xmlns:p14="http://schemas.microsoft.com/office/powerpoint/2010/main" val="4277621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D9BA7384-48F8-4560-90B3-4BDE81303C5C}"/>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b="1" kern="1200" dirty="0">
                <a:solidFill>
                  <a:srgbClr val="FFFFFF"/>
                </a:solidFill>
                <a:latin typeface="+mj-lt"/>
                <a:ea typeface="+mj-ea"/>
                <a:cs typeface="+mj-cs"/>
              </a:rPr>
              <a:t>BERD Reporting Tools:  Delegation</a:t>
            </a:r>
          </a:p>
        </p:txBody>
      </p:sp>
      <p:sp>
        <p:nvSpPr>
          <p:cNvPr id="4" name="Slide Number Placeholder 3">
            <a:extLst>
              <a:ext uri="{FF2B5EF4-FFF2-40B4-BE49-F238E27FC236}">
                <a16:creationId xmlns:a16="http://schemas.microsoft.com/office/drawing/2014/main" id="{DC51C765-DD68-4566-9429-D132ABA00067}"/>
              </a:ext>
            </a:extLst>
          </p:cNvPr>
          <p:cNvSpPr>
            <a:spLocks noGrp="1"/>
          </p:cNvSpPr>
          <p:nvPr>
            <p:ph type="sldNum" sz="quarter" idx="12"/>
          </p:nvPr>
        </p:nvSpPr>
        <p:spPr>
          <a:xfrm>
            <a:off x="11704319" y="6455664"/>
            <a:ext cx="448056" cy="365125"/>
          </a:xfrm>
        </p:spPr>
        <p:txBody>
          <a:bodyPr vert="horz" lIns="91440" tIns="45720" rIns="91440" bIns="45720" rtlCol="0" anchor="ctr">
            <a:normAutofit/>
          </a:bodyPr>
          <a:lstStyle/>
          <a:p>
            <a:pPr>
              <a:spcAft>
                <a:spcPts val="600"/>
              </a:spcAft>
            </a:pPr>
            <a:fld id="{FC63ECC8-719A-498E-B101-491B6A35558E}" type="slidenum">
              <a:rPr lang="en-US" sz="1100">
                <a:solidFill>
                  <a:schemeClr val="tx1">
                    <a:lumMod val="50000"/>
                    <a:lumOff val="50000"/>
                  </a:schemeClr>
                </a:solidFill>
              </a:rPr>
              <a:pPr>
                <a:spcAft>
                  <a:spcPts val="600"/>
                </a:spcAft>
              </a:pPr>
              <a:t>14</a:t>
            </a:fld>
            <a:endParaRPr lang="en-US" sz="1100">
              <a:solidFill>
                <a:schemeClr val="tx1">
                  <a:lumMod val="50000"/>
                  <a:lumOff val="50000"/>
                </a:schemeClr>
              </a:solidFill>
            </a:endParaRPr>
          </a:p>
        </p:txBody>
      </p:sp>
      <p:pic>
        <p:nvPicPr>
          <p:cNvPr id="3" name="Picture 2">
            <a:extLst>
              <a:ext uri="{FF2B5EF4-FFF2-40B4-BE49-F238E27FC236}">
                <a16:creationId xmlns:a16="http://schemas.microsoft.com/office/drawing/2014/main" id="{0C9BB0AA-0835-4D44-5877-C6B9272187FE}"/>
              </a:ext>
            </a:extLst>
          </p:cNvPr>
          <p:cNvPicPr>
            <a:picLocks noChangeAspect="1"/>
          </p:cNvPicPr>
          <p:nvPr/>
        </p:nvPicPr>
        <p:blipFill>
          <a:blip r:embed="rId2"/>
          <a:stretch>
            <a:fillRect/>
          </a:stretch>
        </p:blipFill>
        <p:spPr>
          <a:xfrm>
            <a:off x="4601043" y="0"/>
            <a:ext cx="5774554" cy="4380080"/>
          </a:xfrm>
          <a:prstGeom prst="rect">
            <a:avLst/>
          </a:prstGeom>
        </p:spPr>
      </p:pic>
      <p:sp>
        <p:nvSpPr>
          <p:cNvPr id="5" name="Rectangular Callout 10">
            <a:extLst>
              <a:ext uri="{FF2B5EF4-FFF2-40B4-BE49-F238E27FC236}">
                <a16:creationId xmlns:a16="http://schemas.microsoft.com/office/drawing/2014/main" id="{42B7DDA0-F40A-D508-AA95-50B873C08952}"/>
              </a:ext>
            </a:extLst>
          </p:cNvPr>
          <p:cNvSpPr/>
          <p:nvPr/>
        </p:nvSpPr>
        <p:spPr>
          <a:xfrm>
            <a:off x="8114954" y="1466031"/>
            <a:ext cx="1490598" cy="325677"/>
          </a:xfrm>
          <a:prstGeom prst="wedgeRectCallout">
            <a:avLst>
              <a:gd name="adj1" fmla="val -72249"/>
              <a:gd name="adj2" fmla="val 210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Delegated e-mail</a:t>
            </a:r>
          </a:p>
        </p:txBody>
      </p:sp>
      <p:pic>
        <p:nvPicPr>
          <p:cNvPr id="8" name="Picture 7">
            <a:extLst>
              <a:ext uri="{FF2B5EF4-FFF2-40B4-BE49-F238E27FC236}">
                <a16:creationId xmlns:a16="http://schemas.microsoft.com/office/drawing/2014/main" id="{AEE5B219-9B10-FE2D-E2D4-619C6C62A9EB}"/>
              </a:ext>
            </a:extLst>
          </p:cNvPr>
          <p:cNvPicPr>
            <a:picLocks noChangeAspect="1"/>
          </p:cNvPicPr>
          <p:nvPr/>
        </p:nvPicPr>
        <p:blipFill>
          <a:blip r:embed="rId3"/>
          <a:stretch>
            <a:fillRect/>
          </a:stretch>
        </p:blipFill>
        <p:spPr>
          <a:xfrm>
            <a:off x="6235591" y="4425859"/>
            <a:ext cx="5429103" cy="2241119"/>
          </a:xfrm>
          <a:prstGeom prst="rect">
            <a:avLst/>
          </a:prstGeom>
          <a:effectLst>
            <a:innerShdw blurRad="63500" dist="50800" dir="13500000">
              <a:srgbClr val="FF0000">
                <a:alpha val="50000"/>
              </a:srgbClr>
            </a:innerShdw>
          </a:effectLst>
        </p:spPr>
      </p:pic>
      <p:sp>
        <p:nvSpPr>
          <p:cNvPr id="9" name="Oval 8">
            <a:extLst>
              <a:ext uri="{FF2B5EF4-FFF2-40B4-BE49-F238E27FC236}">
                <a16:creationId xmlns:a16="http://schemas.microsoft.com/office/drawing/2014/main" id="{DCEC371E-B94F-CB38-785A-D3279627D4FC}"/>
              </a:ext>
            </a:extLst>
          </p:cNvPr>
          <p:cNvSpPr/>
          <p:nvPr/>
        </p:nvSpPr>
        <p:spPr>
          <a:xfrm>
            <a:off x="8264342" y="4934175"/>
            <a:ext cx="1371600" cy="361758"/>
          </a:xfrm>
          <a:prstGeom prst="ellipse">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D63BAD3-3DB9-B49D-CFFA-51FDBE599132}"/>
              </a:ext>
            </a:extLst>
          </p:cNvPr>
          <p:cNvSpPr/>
          <p:nvPr/>
        </p:nvSpPr>
        <p:spPr>
          <a:xfrm>
            <a:off x="9434509" y="5829483"/>
            <a:ext cx="732293" cy="257717"/>
          </a:xfrm>
          <a:prstGeom prst="ellipse">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B2E94AC-62E3-92CB-D9EB-7C1533631F01}"/>
              </a:ext>
            </a:extLst>
          </p:cNvPr>
          <p:cNvSpPr/>
          <p:nvPr/>
        </p:nvSpPr>
        <p:spPr>
          <a:xfrm>
            <a:off x="10513202" y="5839012"/>
            <a:ext cx="805091" cy="257718"/>
          </a:xfrm>
          <a:prstGeom prst="ellipse">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90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D9BA7384-48F8-4560-90B3-4BDE81303C5C}"/>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b="1" kern="1200" dirty="0">
                <a:solidFill>
                  <a:srgbClr val="FFFFFF"/>
                </a:solidFill>
                <a:latin typeface="+mj-lt"/>
                <a:ea typeface="+mj-ea"/>
                <a:cs typeface="+mj-cs"/>
              </a:rPr>
              <a:t>BERD Reporting Tools:  Delegation</a:t>
            </a:r>
          </a:p>
        </p:txBody>
      </p:sp>
      <p:sp>
        <p:nvSpPr>
          <p:cNvPr id="4" name="Slide Number Placeholder 3">
            <a:extLst>
              <a:ext uri="{FF2B5EF4-FFF2-40B4-BE49-F238E27FC236}">
                <a16:creationId xmlns:a16="http://schemas.microsoft.com/office/drawing/2014/main" id="{DC51C765-DD68-4566-9429-D132ABA00067}"/>
              </a:ext>
            </a:extLst>
          </p:cNvPr>
          <p:cNvSpPr>
            <a:spLocks noGrp="1"/>
          </p:cNvSpPr>
          <p:nvPr>
            <p:ph type="sldNum" sz="quarter" idx="12"/>
          </p:nvPr>
        </p:nvSpPr>
        <p:spPr>
          <a:xfrm>
            <a:off x="11704319" y="6455664"/>
            <a:ext cx="448056" cy="365125"/>
          </a:xfrm>
        </p:spPr>
        <p:txBody>
          <a:bodyPr vert="horz" lIns="91440" tIns="45720" rIns="91440" bIns="45720" rtlCol="0" anchor="ctr">
            <a:normAutofit/>
          </a:bodyPr>
          <a:lstStyle/>
          <a:p>
            <a:pPr>
              <a:spcAft>
                <a:spcPts val="600"/>
              </a:spcAft>
            </a:pPr>
            <a:fld id="{FC63ECC8-719A-498E-B101-491B6A35558E}" type="slidenum">
              <a:rPr lang="en-US" sz="1100">
                <a:solidFill>
                  <a:schemeClr val="tx1">
                    <a:lumMod val="50000"/>
                    <a:lumOff val="50000"/>
                  </a:schemeClr>
                </a:solidFill>
              </a:rPr>
              <a:pPr>
                <a:spcAft>
                  <a:spcPts val="600"/>
                </a:spcAft>
              </a:pPr>
              <a:t>15</a:t>
            </a:fld>
            <a:endParaRPr lang="en-US" sz="1100">
              <a:solidFill>
                <a:schemeClr val="tx1">
                  <a:lumMod val="50000"/>
                  <a:lumOff val="50000"/>
                </a:schemeClr>
              </a:solidFill>
            </a:endParaRPr>
          </a:p>
        </p:txBody>
      </p:sp>
      <p:pic>
        <p:nvPicPr>
          <p:cNvPr id="6" name="Picture 5">
            <a:extLst>
              <a:ext uri="{FF2B5EF4-FFF2-40B4-BE49-F238E27FC236}">
                <a16:creationId xmlns:a16="http://schemas.microsoft.com/office/drawing/2014/main" id="{33CDBBCB-DA72-D140-263D-8DBC7E2427AC}"/>
              </a:ext>
            </a:extLst>
          </p:cNvPr>
          <p:cNvPicPr>
            <a:picLocks noChangeAspect="1"/>
          </p:cNvPicPr>
          <p:nvPr/>
        </p:nvPicPr>
        <p:blipFill>
          <a:blip r:embed="rId2"/>
          <a:stretch>
            <a:fillRect/>
          </a:stretch>
        </p:blipFill>
        <p:spPr>
          <a:xfrm>
            <a:off x="4732229" y="1497616"/>
            <a:ext cx="7002568" cy="4514962"/>
          </a:xfrm>
          <a:prstGeom prst="rect">
            <a:avLst/>
          </a:prstGeom>
        </p:spPr>
      </p:pic>
      <p:sp>
        <p:nvSpPr>
          <p:cNvPr id="7" name="Rectangular Callout 2">
            <a:extLst>
              <a:ext uri="{FF2B5EF4-FFF2-40B4-BE49-F238E27FC236}">
                <a16:creationId xmlns:a16="http://schemas.microsoft.com/office/drawing/2014/main" id="{74D9C677-DB0C-AD91-FC22-DB650B36C1EF}"/>
              </a:ext>
            </a:extLst>
          </p:cNvPr>
          <p:cNvSpPr/>
          <p:nvPr/>
        </p:nvSpPr>
        <p:spPr>
          <a:xfrm>
            <a:off x="9918353" y="2823304"/>
            <a:ext cx="1816444" cy="605481"/>
          </a:xfrm>
          <a:prstGeom prst="wedgeRectCallout">
            <a:avLst>
              <a:gd name="adj1" fmla="val -58816"/>
              <a:gd name="adj2" fmla="val 5878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link to the Portal registration screen </a:t>
            </a:r>
          </a:p>
        </p:txBody>
      </p:sp>
    </p:spTree>
    <p:extLst>
      <p:ext uri="{BB962C8B-B14F-4D97-AF65-F5344CB8AC3E}">
        <p14:creationId xmlns:p14="http://schemas.microsoft.com/office/powerpoint/2010/main" val="466062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4B0CCE-7401-43C0-BAEC-ECA383C5230E}"/>
              </a:ext>
            </a:extLst>
          </p:cNvPr>
          <p:cNvSpPr>
            <a:spLocks noGrp="1"/>
          </p:cNvSpPr>
          <p:nvPr>
            <p:ph type="sldNum" sz="quarter" idx="12"/>
          </p:nvPr>
        </p:nvSpPr>
        <p:spPr/>
        <p:txBody>
          <a:bodyPr/>
          <a:lstStyle/>
          <a:p>
            <a:fld id="{FC63ECC8-719A-498E-B101-491B6A35558E}" type="slidenum">
              <a:rPr lang="en-US" smtClean="0"/>
              <a:t>16</a:t>
            </a:fld>
            <a:endParaRPr lang="en-US" dirty="0"/>
          </a:p>
        </p:txBody>
      </p:sp>
      <p:sp>
        <p:nvSpPr>
          <p:cNvPr id="5" name="TextBox 4">
            <a:extLst>
              <a:ext uri="{FF2B5EF4-FFF2-40B4-BE49-F238E27FC236}">
                <a16:creationId xmlns:a16="http://schemas.microsoft.com/office/drawing/2014/main" id="{3E0B4EBC-6620-4CDA-90C3-DD51ED56BF0E}"/>
              </a:ext>
            </a:extLst>
          </p:cNvPr>
          <p:cNvSpPr txBox="1"/>
          <p:nvPr/>
        </p:nvSpPr>
        <p:spPr>
          <a:xfrm>
            <a:off x="1704622" y="2763433"/>
            <a:ext cx="8782755" cy="665567"/>
          </a:xfrm>
          <a:prstGeom prst="rect">
            <a:avLst/>
          </a:prstGeom>
          <a:noFill/>
        </p:spPr>
        <p:txBody>
          <a:bodyPr wrap="square">
            <a:spAutoFit/>
          </a:bodyPr>
          <a:lstStyle/>
          <a:p>
            <a:pPr marR="0" lvl="0" indent="0" algn="ctr" fontAlgn="auto">
              <a:lnSpc>
                <a:spcPct val="70000"/>
              </a:lnSpc>
              <a:spcBef>
                <a:spcPct val="0"/>
              </a:spcBef>
              <a:spcAft>
                <a:spcPts val="0"/>
              </a:spcAft>
              <a:buClrTx/>
              <a:buSzTx/>
              <a:tabLst/>
              <a:defRPr/>
            </a:pPr>
            <a:r>
              <a:rPr lang="en-US" sz="5000" dirty="0">
                <a:solidFill>
                  <a:schemeClr val="tx2"/>
                </a:solidFill>
                <a:ea typeface="+mj-ea"/>
                <a:cs typeface="+mj-cs"/>
              </a:rPr>
              <a:t>Closing Thoughts</a:t>
            </a:r>
          </a:p>
        </p:txBody>
      </p:sp>
    </p:spTree>
    <p:extLst>
      <p:ext uri="{BB962C8B-B14F-4D97-AF65-F5344CB8AC3E}">
        <p14:creationId xmlns:p14="http://schemas.microsoft.com/office/powerpoint/2010/main" val="3076537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0C315-38DB-41D1-ABD0-9BE430B21DB1}"/>
              </a:ext>
            </a:extLst>
          </p:cNvPr>
          <p:cNvSpPr>
            <a:spLocks noGrp="1"/>
          </p:cNvSpPr>
          <p:nvPr>
            <p:ph idx="1"/>
          </p:nvPr>
        </p:nvSpPr>
        <p:spPr>
          <a:xfrm>
            <a:off x="838199" y="1761067"/>
            <a:ext cx="10270067" cy="4165600"/>
          </a:xfrm>
        </p:spPr>
        <p:txBody>
          <a:bodyPr>
            <a:normAutofit lnSpcReduction="10000"/>
          </a:bodyPr>
          <a:lstStyle/>
          <a:p>
            <a:pPr marR="0" lvl="0">
              <a:lnSpc>
                <a:spcPct val="110000"/>
              </a:lnSpc>
              <a:spcAft>
                <a:spcPts val="0"/>
              </a:spcAft>
            </a:pPr>
            <a:r>
              <a:rPr lang="en-US" dirty="0"/>
              <a:t>Excel Workbooks and Consolidator Tool are on the survey help site.</a:t>
            </a:r>
          </a:p>
          <a:p>
            <a:pPr marR="0" lvl="0">
              <a:lnSpc>
                <a:spcPct val="110000"/>
              </a:lnSpc>
              <a:spcAft>
                <a:spcPts val="0"/>
              </a:spcAft>
            </a:pPr>
            <a:r>
              <a:rPr lang="en-US" dirty="0"/>
              <a:t>Account Managers discuss the tools and their benefits with respondents through the course of their regular contacts.</a:t>
            </a:r>
          </a:p>
          <a:p>
            <a:pPr marL="228600" lvl="1">
              <a:lnSpc>
                <a:spcPct val="110000"/>
              </a:lnSpc>
              <a:spcBef>
                <a:spcPts val="1000"/>
              </a:spcBef>
            </a:pPr>
            <a:r>
              <a:rPr lang="en-US" sz="2800" dirty="0"/>
              <a:t>Within the online survey instrument, at the beginning of each section, we tell respondents </a:t>
            </a:r>
            <a:r>
              <a:rPr lang="en-US" sz="2800" b="1" dirty="0"/>
              <a:t>What does this section cover?</a:t>
            </a:r>
            <a:r>
              <a:rPr lang="en-US" sz="2800" dirty="0"/>
              <a:t>,</a:t>
            </a:r>
            <a:r>
              <a:rPr lang="en-US" sz="2800" b="1" dirty="0"/>
              <a:t> Who should answer this section?</a:t>
            </a:r>
            <a:r>
              <a:rPr lang="en-US" sz="2800" dirty="0"/>
              <a:t>, and provide links / information on Excel workbooks and delegation feature.</a:t>
            </a:r>
          </a:p>
          <a:p>
            <a:pPr marL="228600" lvl="1">
              <a:lnSpc>
                <a:spcPct val="110000"/>
              </a:lnSpc>
              <a:spcBef>
                <a:spcPts val="1000"/>
              </a:spcBef>
            </a:pPr>
            <a:endParaRPr lang="en-US" sz="2800" dirty="0"/>
          </a:p>
        </p:txBody>
      </p:sp>
      <p:sp>
        <p:nvSpPr>
          <p:cNvPr id="5" name="Slide Number Placeholder 4">
            <a:extLst>
              <a:ext uri="{FF2B5EF4-FFF2-40B4-BE49-F238E27FC236}">
                <a16:creationId xmlns:a16="http://schemas.microsoft.com/office/drawing/2014/main" id="{A6BFDB2E-C2A8-4951-8ACD-191A5C909961}"/>
              </a:ext>
            </a:extLst>
          </p:cNvPr>
          <p:cNvSpPr>
            <a:spLocks noGrp="1"/>
          </p:cNvSpPr>
          <p:nvPr>
            <p:ph type="sldNum" sz="quarter" idx="12"/>
          </p:nvPr>
        </p:nvSpPr>
        <p:spPr/>
        <p:txBody>
          <a:bodyPr/>
          <a:lstStyle/>
          <a:p>
            <a:fld id="{FC63ECC8-719A-498E-B101-491B6A35558E}" type="slidenum">
              <a:rPr lang="en-US" smtClean="0"/>
              <a:t>17</a:t>
            </a:fld>
            <a:endParaRPr lang="en-US" dirty="0"/>
          </a:p>
        </p:txBody>
      </p:sp>
      <p:sp>
        <p:nvSpPr>
          <p:cNvPr id="9" name="Title 1">
            <a:extLst>
              <a:ext uri="{FF2B5EF4-FFF2-40B4-BE49-F238E27FC236}">
                <a16:creationId xmlns:a16="http://schemas.microsoft.com/office/drawing/2014/main" id="{C2C03C66-1DB9-F67A-4696-2D86D4202C28}"/>
              </a:ext>
            </a:extLst>
          </p:cNvPr>
          <p:cNvSpPr txBox="1">
            <a:spLocks/>
          </p:cNvSpPr>
          <p:nvPr/>
        </p:nvSpPr>
        <p:spPr>
          <a:xfrm>
            <a:off x="838200" y="29829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0" i="0" dirty="0">
                <a:solidFill>
                  <a:srgbClr val="2E75B6"/>
                </a:solidFill>
                <a:effectLst/>
                <a:latin typeface="Calibri" panose="020F0502020204030204" pitchFamily="34" charset="0"/>
              </a:rPr>
              <a:t>How do we obtain buy in</a:t>
            </a:r>
            <a:r>
              <a:rPr lang="en-US" b="1" dirty="0">
                <a:solidFill>
                  <a:schemeClr val="accent1">
                    <a:lumMod val="75000"/>
                  </a:schemeClr>
                </a:solidFill>
              </a:rPr>
              <a:t>?</a:t>
            </a:r>
          </a:p>
        </p:txBody>
      </p:sp>
    </p:spTree>
    <p:extLst>
      <p:ext uri="{BB962C8B-B14F-4D97-AF65-F5344CB8AC3E}">
        <p14:creationId xmlns:p14="http://schemas.microsoft.com/office/powerpoint/2010/main" val="2053421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94B0CCE-7401-43C0-BAEC-ECA383C5230E}"/>
              </a:ext>
            </a:extLst>
          </p:cNvPr>
          <p:cNvSpPr>
            <a:spLocks noGrp="1"/>
          </p:cNvSpPr>
          <p:nvPr>
            <p:ph type="sldNum" sz="quarter" idx="12"/>
          </p:nvPr>
        </p:nvSpPr>
        <p:spPr/>
        <p:txBody>
          <a:bodyPr/>
          <a:lstStyle/>
          <a:p>
            <a:fld id="{FC63ECC8-719A-498E-B101-491B6A35558E}" type="slidenum">
              <a:rPr lang="en-US" smtClean="0"/>
              <a:t>18</a:t>
            </a:fld>
            <a:endParaRPr lang="en-US" dirty="0"/>
          </a:p>
        </p:txBody>
      </p:sp>
      <p:pic>
        <p:nvPicPr>
          <p:cNvPr id="1026" name="Picture 2">
            <a:extLst>
              <a:ext uri="{FF2B5EF4-FFF2-40B4-BE49-F238E27FC236}">
                <a16:creationId xmlns:a16="http://schemas.microsoft.com/office/drawing/2014/main" id="{46B7665B-C45E-539F-B45B-273449EBF6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550" y="977195"/>
            <a:ext cx="11010900" cy="461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2592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0C315-38DB-41D1-ABD0-9BE430B21DB1}"/>
              </a:ext>
            </a:extLst>
          </p:cNvPr>
          <p:cNvSpPr>
            <a:spLocks noGrp="1"/>
          </p:cNvSpPr>
          <p:nvPr>
            <p:ph idx="1"/>
          </p:nvPr>
        </p:nvSpPr>
        <p:spPr>
          <a:xfrm>
            <a:off x="838199" y="1761067"/>
            <a:ext cx="10270067" cy="4165600"/>
          </a:xfrm>
        </p:spPr>
        <p:txBody>
          <a:bodyPr>
            <a:normAutofit lnSpcReduction="10000"/>
          </a:bodyPr>
          <a:lstStyle/>
          <a:p>
            <a:pPr marR="0" lvl="0">
              <a:lnSpc>
                <a:spcPct val="110000"/>
              </a:lnSpc>
              <a:spcAft>
                <a:spcPts val="0"/>
              </a:spcAft>
            </a:pPr>
            <a:r>
              <a:rPr lang="en-US" sz="3200" dirty="0"/>
              <a:t>In a typical survey year:</a:t>
            </a:r>
          </a:p>
          <a:p>
            <a:pPr lvl="1">
              <a:lnSpc>
                <a:spcPct val="110000"/>
              </a:lnSpc>
            </a:pPr>
            <a:r>
              <a:rPr lang="en-US" sz="2800" dirty="0"/>
              <a:t>10-15% of respondents pass critical sections off to other departments to complete (HR, R&amp;D Strategy, IP Protection).</a:t>
            </a:r>
          </a:p>
          <a:p>
            <a:pPr lvl="1">
              <a:lnSpc>
                <a:spcPct val="110000"/>
              </a:lnSpc>
            </a:pPr>
            <a:r>
              <a:rPr lang="en-US" sz="2800" dirty="0"/>
              <a:t>~500 companies upload Excel workbooks.</a:t>
            </a:r>
          </a:p>
          <a:p>
            <a:pPr marL="685800" lvl="2">
              <a:lnSpc>
                <a:spcPct val="110000"/>
              </a:lnSpc>
              <a:spcBef>
                <a:spcPts val="1000"/>
              </a:spcBef>
            </a:pPr>
            <a:r>
              <a:rPr lang="en-US" sz="2800" dirty="0"/>
              <a:t>~2,000 companies make use of the Delegate feature.</a:t>
            </a:r>
          </a:p>
          <a:p>
            <a:pPr marL="228600" lvl="1">
              <a:lnSpc>
                <a:spcPct val="110000"/>
              </a:lnSpc>
              <a:spcBef>
                <a:spcPts val="1000"/>
              </a:spcBef>
            </a:pPr>
            <a:endParaRPr lang="en-US" sz="2800" dirty="0"/>
          </a:p>
        </p:txBody>
      </p:sp>
      <p:sp>
        <p:nvSpPr>
          <p:cNvPr id="5" name="Slide Number Placeholder 4">
            <a:extLst>
              <a:ext uri="{FF2B5EF4-FFF2-40B4-BE49-F238E27FC236}">
                <a16:creationId xmlns:a16="http://schemas.microsoft.com/office/drawing/2014/main" id="{A6BFDB2E-C2A8-4951-8ACD-191A5C909961}"/>
              </a:ext>
            </a:extLst>
          </p:cNvPr>
          <p:cNvSpPr>
            <a:spLocks noGrp="1"/>
          </p:cNvSpPr>
          <p:nvPr>
            <p:ph type="sldNum" sz="quarter" idx="12"/>
          </p:nvPr>
        </p:nvSpPr>
        <p:spPr/>
        <p:txBody>
          <a:bodyPr/>
          <a:lstStyle/>
          <a:p>
            <a:fld id="{FC63ECC8-719A-498E-B101-491B6A35558E}" type="slidenum">
              <a:rPr lang="en-US" smtClean="0"/>
              <a:t>19</a:t>
            </a:fld>
            <a:endParaRPr lang="en-US" dirty="0"/>
          </a:p>
        </p:txBody>
      </p:sp>
      <p:sp>
        <p:nvSpPr>
          <p:cNvPr id="9" name="Title 1">
            <a:extLst>
              <a:ext uri="{FF2B5EF4-FFF2-40B4-BE49-F238E27FC236}">
                <a16:creationId xmlns:a16="http://schemas.microsoft.com/office/drawing/2014/main" id="{C2C03C66-1DB9-F67A-4696-2D86D4202C28}"/>
              </a:ext>
            </a:extLst>
          </p:cNvPr>
          <p:cNvSpPr txBox="1">
            <a:spLocks/>
          </p:cNvSpPr>
          <p:nvPr/>
        </p:nvSpPr>
        <p:spPr>
          <a:xfrm>
            <a:off x="838200" y="29829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accent1">
                    <a:lumMod val="75000"/>
                  </a:schemeClr>
                </a:solidFill>
              </a:rPr>
              <a:t>Does it work?</a:t>
            </a:r>
          </a:p>
        </p:txBody>
      </p:sp>
    </p:spTree>
    <p:extLst>
      <p:ext uri="{BB962C8B-B14F-4D97-AF65-F5344CB8AC3E}">
        <p14:creationId xmlns:p14="http://schemas.microsoft.com/office/powerpoint/2010/main" val="1351887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64864-1F91-4E42-97B4-374E8186337E}"/>
              </a:ext>
            </a:extLst>
          </p:cNvPr>
          <p:cNvSpPr>
            <a:spLocks noGrp="1"/>
          </p:cNvSpPr>
          <p:nvPr>
            <p:ph type="title"/>
          </p:nvPr>
        </p:nvSpPr>
        <p:spPr>
          <a:xfrm>
            <a:off x="838200" y="376555"/>
            <a:ext cx="10515600" cy="1325563"/>
          </a:xfrm>
        </p:spPr>
        <p:txBody>
          <a:bodyPr/>
          <a:lstStyle/>
          <a:p>
            <a:r>
              <a:rPr lang="en-US" b="1" dirty="0">
                <a:solidFill>
                  <a:schemeClr val="accent1">
                    <a:lumMod val="75000"/>
                  </a:schemeClr>
                </a:solidFill>
              </a:rPr>
              <a:t>Outline</a:t>
            </a:r>
          </a:p>
        </p:txBody>
      </p:sp>
      <p:sp>
        <p:nvSpPr>
          <p:cNvPr id="3" name="Content Placeholder 2">
            <a:extLst>
              <a:ext uri="{FF2B5EF4-FFF2-40B4-BE49-F238E27FC236}">
                <a16:creationId xmlns:a16="http://schemas.microsoft.com/office/drawing/2014/main" id="{60E15384-45E0-422F-84D8-04FC7FB963F0}"/>
              </a:ext>
            </a:extLst>
          </p:cNvPr>
          <p:cNvSpPr>
            <a:spLocks noGrp="1"/>
          </p:cNvSpPr>
          <p:nvPr>
            <p:ph idx="1"/>
          </p:nvPr>
        </p:nvSpPr>
        <p:spPr>
          <a:xfrm>
            <a:off x="838200" y="1582878"/>
            <a:ext cx="10515600" cy="4174456"/>
          </a:xfrm>
        </p:spPr>
        <p:txBody>
          <a:bodyPr>
            <a:normAutofit fontScale="85000" lnSpcReduction="20000"/>
          </a:bodyPr>
          <a:lstStyle/>
          <a:p>
            <a:pPr marL="57150" indent="-171450" defTabSz="685800">
              <a:lnSpc>
                <a:spcPct val="150000"/>
              </a:lnSpc>
              <a:spcBef>
                <a:spcPts val="375"/>
              </a:spcBef>
              <a:defRPr/>
            </a:pPr>
            <a:r>
              <a:rPr kumimoji="0" lang="en-US" sz="3800" b="0" i="0" u="none" strike="noStrike" kern="1200" cap="none" spc="0" normalizeH="0" baseline="0" noProof="0" dirty="0">
                <a:ln>
                  <a:noFill/>
                </a:ln>
                <a:effectLst/>
                <a:uLnTx/>
                <a:uFillTx/>
                <a:ea typeface="+mn-ea"/>
                <a:cs typeface="Arial" panose="020B0604020202020204" pitchFamily="34" charset="0"/>
              </a:rPr>
              <a:t>Background</a:t>
            </a:r>
          </a:p>
          <a:p>
            <a:pPr marL="57150" marR="0" lvl="1" indent="-171450" defTabSz="685800" fontAlgn="auto">
              <a:lnSpc>
                <a:spcPct val="150000"/>
              </a:lnSpc>
              <a:spcBef>
                <a:spcPts val="375"/>
              </a:spcBef>
              <a:spcAft>
                <a:spcPts val="0"/>
              </a:spcAft>
              <a:buClrTx/>
              <a:buSzTx/>
              <a:tabLst/>
              <a:defRPr/>
            </a:pPr>
            <a:r>
              <a:rPr lang="en-US" sz="3800" dirty="0">
                <a:cs typeface="Arial" panose="020B0604020202020204" pitchFamily="34" charset="0"/>
              </a:rPr>
              <a:t>Outreach Activities</a:t>
            </a:r>
          </a:p>
          <a:p>
            <a:pPr marL="57150" marR="0" lvl="1" indent="-171450" defTabSz="685800" fontAlgn="auto">
              <a:lnSpc>
                <a:spcPct val="150000"/>
              </a:lnSpc>
              <a:spcBef>
                <a:spcPts val="375"/>
              </a:spcBef>
              <a:spcAft>
                <a:spcPts val="0"/>
              </a:spcAft>
              <a:buClrTx/>
              <a:buSzTx/>
              <a:tabLst/>
              <a:defRPr/>
            </a:pPr>
            <a:r>
              <a:rPr lang="en-US" sz="3800" dirty="0">
                <a:cs typeface="Arial" panose="020B0604020202020204" pitchFamily="34" charset="0"/>
              </a:rPr>
              <a:t>Lessons Learned</a:t>
            </a:r>
          </a:p>
          <a:p>
            <a:pPr marL="57150" marR="0" lvl="1" indent="-171450" defTabSz="685800" fontAlgn="auto">
              <a:lnSpc>
                <a:spcPct val="150000"/>
              </a:lnSpc>
              <a:spcBef>
                <a:spcPts val="375"/>
              </a:spcBef>
              <a:spcAft>
                <a:spcPts val="0"/>
              </a:spcAft>
              <a:buClrTx/>
              <a:buSzTx/>
              <a:tabLst/>
              <a:defRPr/>
            </a:pPr>
            <a:r>
              <a:rPr lang="en-US" sz="3800" dirty="0">
                <a:cs typeface="Arial" panose="020B0604020202020204" pitchFamily="34" charset="0"/>
              </a:rPr>
              <a:t>BERD Reporting Tools</a:t>
            </a:r>
          </a:p>
          <a:p>
            <a:pPr marL="57150" marR="0" lvl="1" indent="-171450" defTabSz="685800" fontAlgn="auto">
              <a:lnSpc>
                <a:spcPct val="150000"/>
              </a:lnSpc>
              <a:spcBef>
                <a:spcPts val="375"/>
              </a:spcBef>
              <a:spcAft>
                <a:spcPts val="0"/>
              </a:spcAft>
              <a:buClrTx/>
              <a:buSzTx/>
              <a:tabLst/>
              <a:defRPr/>
            </a:pPr>
            <a:r>
              <a:rPr lang="en-US" sz="3800" dirty="0">
                <a:cs typeface="Arial" panose="020B0604020202020204" pitchFamily="34" charset="0"/>
              </a:rPr>
              <a:t>Closing Thoughts</a:t>
            </a:r>
          </a:p>
          <a:p>
            <a:pPr marL="342900" marR="0" lvl="1" indent="0" algn="l" defTabSz="685800" rtl="0" eaLnBrk="1" fontAlgn="auto" latinLnBrk="0" hangingPunct="1">
              <a:lnSpc>
                <a:spcPct val="150000"/>
              </a:lnSpc>
              <a:spcBef>
                <a:spcPts val="375"/>
              </a:spcBef>
              <a:spcAft>
                <a:spcPts val="0"/>
              </a:spcAft>
              <a:buClrTx/>
              <a:buSzTx/>
              <a:buFont typeface="Arial" panose="020B0604020202020204" pitchFamily="34" charset="0"/>
              <a:buNone/>
              <a:tabLst/>
              <a:defRPr/>
            </a:pPr>
            <a:endParaRPr kumimoji="0" lang="en-US" b="0" i="0" u="none" strike="noStrike" kern="1200" cap="none" spc="0" normalizeH="0" baseline="0" noProof="0" dirty="0">
              <a:ln>
                <a:noFill/>
              </a:ln>
              <a:effectLst/>
              <a:uLnTx/>
              <a:uFillTx/>
              <a:ea typeface="+mn-ea"/>
              <a:cs typeface="Arial" panose="020B0604020202020204" pitchFamily="34" charset="0"/>
            </a:endParaRPr>
          </a:p>
        </p:txBody>
      </p:sp>
      <p:sp>
        <p:nvSpPr>
          <p:cNvPr id="4" name="Slide Number Placeholder 3">
            <a:extLst>
              <a:ext uri="{FF2B5EF4-FFF2-40B4-BE49-F238E27FC236}">
                <a16:creationId xmlns:a16="http://schemas.microsoft.com/office/drawing/2014/main" id="{40A00D7B-8529-42FD-891D-D8F969611428}"/>
              </a:ext>
            </a:extLst>
          </p:cNvPr>
          <p:cNvSpPr>
            <a:spLocks noGrp="1"/>
          </p:cNvSpPr>
          <p:nvPr>
            <p:ph type="sldNum" sz="quarter" idx="12"/>
          </p:nvPr>
        </p:nvSpPr>
        <p:spPr/>
        <p:txBody>
          <a:bodyPr/>
          <a:lstStyle/>
          <a:p>
            <a:fld id="{FC63ECC8-719A-498E-B101-491B6A35558E}" type="slidenum">
              <a:rPr lang="en-US" smtClean="0"/>
              <a:t>2</a:t>
            </a:fld>
            <a:endParaRPr lang="en-US" dirty="0"/>
          </a:p>
        </p:txBody>
      </p:sp>
    </p:spTree>
    <p:extLst>
      <p:ext uri="{BB962C8B-B14F-4D97-AF65-F5344CB8AC3E}">
        <p14:creationId xmlns:p14="http://schemas.microsoft.com/office/powerpoint/2010/main" val="183736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5F77A-4911-47E1-9155-982352BD1768}"/>
              </a:ext>
            </a:extLst>
          </p:cNvPr>
          <p:cNvSpPr>
            <a:spLocks noGrp="1"/>
          </p:cNvSpPr>
          <p:nvPr>
            <p:ph type="title"/>
          </p:nvPr>
        </p:nvSpPr>
        <p:spPr/>
        <p:txBody>
          <a:bodyPr/>
          <a:lstStyle/>
          <a:p>
            <a:r>
              <a:rPr lang="en-US" b="1" dirty="0">
                <a:solidFill>
                  <a:schemeClr val="accent5"/>
                </a:solidFill>
              </a:rPr>
              <a:t>Background</a:t>
            </a:r>
          </a:p>
        </p:txBody>
      </p:sp>
      <p:sp>
        <p:nvSpPr>
          <p:cNvPr id="3" name="Content Placeholder 2">
            <a:extLst>
              <a:ext uri="{FF2B5EF4-FFF2-40B4-BE49-F238E27FC236}">
                <a16:creationId xmlns:a16="http://schemas.microsoft.com/office/drawing/2014/main" id="{AFC25EEF-440F-4C87-9AEB-A4215451C6A4}"/>
              </a:ext>
            </a:extLst>
          </p:cNvPr>
          <p:cNvSpPr>
            <a:spLocks noGrp="1"/>
          </p:cNvSpPr>
          <p:nvPr>
            <p:ph idx="1"/>
          </p:nvPr>
        </p:nvSpPr>
        <p:spPr>
          <a:xfrm>
            <a:off x="838200" y="1690688"/>
            <a:ext cx="10515600" cy="4213401"/>
          </a:xfrm>
        </p:spPr>
        <p:txBody>
          <a:bodyPr>
            <a:normAutofit/>
          </a:bodyPr>
          <a:lstStyle/>
          <a:p>
            <a:pPr marL="285750" indent="-285750"/>
            <a:r>
              <a:rPr lang="en-US" sz="3200" dirty="0">
                <a:cs typeface="Arial" panose="020B0604020202020204" pitchFamily="34" charset="0"/>
              </a:rPr>
              <a:t>BERD is conducted under a joint partnership agreement with the National Center for Science and Engineering Statistics.</a:t>
            </a:r>
          </a:p>
          <a:p>
            <a:pPr marL="285750" indent="-285750">
              <a:buFont typeface="Arial" panose="020B0604020202020204" pitchFamily="34" charset="0"/>
              <a:buChar char="•"/>
            </a:pPr>
            <a:r>
              <a:rPr lang="en-US" sz="3200" dirty="0">
                <a:cs typeface="Arial" panose="020B0604020202020204" pitchFamily="34" charset="0"/>
              </a:rPr>
              <a:t>Mandatory Title 13 survey.</a:t>
            </a:r>
          </a:p>
          <a:p>
            <a:pPr marL="285750" indent="-285750">
              <a:buFont typeface="Arial" panose="020B0604020202020204" pitchFamily="34" charset="0"/>
              <a:buChar char="•"/>
            </a:pPr>
            <a:r>
              <a:rPr lang="en-US" sz="3200" dirty="0">
                <a:cs typeface="Arial" panose="020B0604020202020204" pitchFamily="34" charset="0"/>
              </a:rPr>
              <a:t>Reporting unit is the company (not establishment).</a:t>
            </a:r>
          </a:p>
          <a:p>
            <a:pPr marL="285750" indent="-285750">
              <a:buFont typeface="Arial" panose="020B0604020202020204" pitchFamily="34" charset="0"/>
              <a:buChar char="•"/>
            </a:pPr>
            <a:r>
              <a:rPr lang="en-US" sz="3200" dirty="0">
                <a:cs typeface="Arial" panose="020B0604020202020204" pitchFamily="34" charset="0"/>
              </a:rPr>
              <a:t>Target population: For-profit businesses with 10 or more U.S. employees. </a:t>
            </a:r>
          </a:p>
          <a:p>
            <a:endParaRPr lang="en-US" dirty="0"/>
          </a:p>
        </p:txBody>
      </p:sp>
      <p:sp>
        <p:nvSpPr>
          <p:cNvPr id="4" name="Slide Number Placeholder 3">
            <a:extLst>
              <a:ext uri="{FF2B5EF4-FFF2-40B4-BE49-F238E27FC236}">
                <a16:creationId xmlns:a16="http://schemas.microsoft.com/office/drawing/2014/main" id="{DEE06396-0825-46DA-987F-A9659C9B10D2}"/>
              </a:ext>
            </a:extLst>
          </p:cNvPr>
          <p:cNvSpPr>
            <a:spLocks noGrp="1"/>
          </p:cNvSpPr>
          <p:nvPr>
            <p:ph type="sldNum" sz="quarter" idx="12"/>
          </p:nvPr>
        </p:nvSpPr>
        <p:spPr/>
        <p:txBody>
          <a:bodyPr/>
          <a:lstStyle/>
          <a:p>
            <a:fld id="{FC63ECC8-719A-498E-B101-491B6A35558E}" type="slidenum">
              <a:rPr lang="en-US" smtClean="0"/>
              <a:t>3</a:t>
            </a:fld>
            <a:endParaRPr lang="en-US" dirty="0"/>
          </a:p>
        </p:txBody>
      </p:sp>
    </p:spTree>
    <p:extLst>
      <p:ext uri="{BB962C8B-B14F-4D97-AF65-F5344CB8AC3E}">
        <p14:creationId xmlns:p14="http://schemas.microsoft.com/office/powerpoint/2010/main" val="2998671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5F77A-4911-47E1-9155-982352BD1768}"/>
              </a:ext>
            </a:extLst>
          </p:cNvPr>
          <p:cNvSpPr>
            <a:spLocks noGrp="1"/>
          </p:cNvSpPr>
          <p:nvPr>
            <p:ph type="title"/>
          </p:nvPr>
        </p:nvSpPr>
        <p:spPr/>
        <p:txBody>
          <a:bodyPr/>
          <a:lstStyle/>
          <a:p>
            <a:r>
              <a:rPr lang="en-US" b="1" dirty="0">
                <a:solidFill>
                  <a:schemeClr val="accent5"/>
                </a:solidFill>
              </a:rPr>
              <a:t>Background</a:t>
            </a:r>
          </a:p>
        </p:txBody>
      </p:sp>
      <p:sp>
        <p:nvSpPr>
          <p:cNvPr id="3" name="Content Placeholder 2">
            <a:extLst>
              <a:ext uri="{FF2B5EF4-FFF2-40B4-BE49-F238E27FC236}">
                <a16:creationId xmlns:a16="http://schemas.microsoft.com/office/drawing/2014/main" id="{AFC25EEF-440F-4C87-9AEB-A4215451C6A4}"/>
              </a:ext>
            </a:extLst>
          </p:cNvPr>
          <p:cNvSpPr>
            <a:spLocks noGrp="1"/>
          </p:cNvSpPr>
          <p:nvPr>
            <p:ph idx="1"/>
          </p:nvPr>
        </p:nvSpPr>
        <p:spPr>
          <a:xfrm>
            <a:off x="838200" y="1690688"/>
            <a:ext cx="10515600" cy="4213401"/>
          </a:xfrm>
        </p:spPr>
        <p:txBody>
          <a:bodyPr>
            <a:normAutofit/>
          </a:bodyPr>
          <a:lstStyle/>
          <a:p>
            <a:pPr marL="285750" indent="-285750"/>
            <a:r>
              <a:rPr lang="en-US" sz="3200" dirty="0">
                <a:cs typeface="Arial" panose="020B0604020202020204" pitchFamily="34" charset="0"/>
              </a:rPr>
              <a:t>Businesses account for nearly 75% of all R&amp;D performance in the U.S.</a:t>
            </a:r>
          </a:p>
          <a:p>
            <a:pPr marL="285750" indent="-285750">
              <a:buFont typeface="Arial" panose="020B0604020202020204" pitchFamily="34" charset="0"/>
              <a:buChar char="•"/>
            </a:pPr>
            <a:r>
              <a:rPr lang="en-US" sz="3200" dirty="0">
                <a:cs typeface="Arial" panose="020B0604020202020204" pitchFamily="34" charset="0"/>
              </a:rPr>
              <a:t>Skewed distribution:</a:t>
            </a:r>
          </a:p>
          <a:p>
            <a:pPr marL="742950" lvl="1" indent="-285750"/>
            <a:r>
              <a:rPr lang="en-US" sz="2800" dirty="0">
                <a:cs typeface="Arial" panose="020B0604020202020204" pitchFamily="34" charset="0"/>
              </a:rPr>
              <a:t>~1 Million businesses in target population.</a:t>
            </a:r>
          </a:p>
          <a:p>
            <a:pPr marL="742950" lvl="1" indent="-285750"/>
            <a:r>
              <a:rPr lang="en-US" sz="2800" dirty="0">
                <a:cs typeface="Arial" panose="020B0604020202020204" pitchFamily="34" charset="0"/>
              </a:rPr>
              <a:t>30-40K have </a:t>
            </a:r>
            <a:r>
              <a:rPr lang="en-US" sz="2800" b="1" i="1" dirty="0">
                <a:cs typeface="Arial" panose="020B0604020202020204" pitchFamily="34" charset="0"/>
              </a:rPr>
              <a:t>any</a:t>
            </a:r>
            <a:r>
              <a:rPr lang="en-US" sz="2800" dirty="0">
                <a:cs typeface="Arial" panose="020B0604020202020204" pitchFamily="34" charset="0"/>
              </a:rPr>
              <a:t> R&amp;D activity. </a:t>
            </a:r>
          </a:p>
          <a:p>
            <a:pPr marL="742950" lvl="1" indent="-285750"/>
            <a:r>
              <a:rPr lang="en-US" sz="2800" dirty="0">
                <a:cs typeface="Arial" panose="020B0604020202020204" pitchFamily="34" charset="0"/>
              </a:rPr>
              <a:t>Top 500 account for ~80% of all business R&amp;D.</a:t>
            </a:r>
          </a:p>
          <a:p>
            <a:r>
              <a:rPr lang="en-US" sz="3200" dirty="0"/>
              <a:t>Large survey ─ over 600 data items.</a:t>
            </a:r>
          </a:p>
        </p:txBody>
      </p:sp>
      <p:sp>
        <p:nvSpPr>
          <p:cNvPr id="4" name="Slide Number Placeholder 3">
            <a:extLst>
              <a:ext uri="{FF2B5EF4-FFF2-40B4-BE49-F238E27FC236}">
                <a16:creationId xmlns:a16="http://schemas.microsoft.com/office/drawing/2014/main" id="{DEE06396-0825-46DA-987F-A9659C9B10D2}"/>
              </a:ext>
            </a:extLst>
          </p:cNvPr>
          <p:cNvSpPr>
            <a:spLocks noGrp="1"/>
          </p:cNvSpPr>
          <p:nvPr>
            <p:ph type="sldNum" sz="quarter" idx="12"/>
          </p:nvPr>
        </p:nvSpPr>
        <p:spPr/>
        <p:txBody>
          <a:bodyPr/>
          <a:lstStyle/>
          <a:p>
            <a:fld id="{FC63ECC8-719A-498E-B101-491B6A35558E}" type="slidenum">
              <a:rPr lang="en-US" smtClean="0"/>
              <a:t>4</a:t>
            </a:fld>
            <a:endParaRPr lang="en-US" dirty="0"/>
          </a:p>
        </p:txBody>
      </p:sp>
    </p:spTree>
    <p:extLst>
      <p:ext uri="{BB962C8B-B14F-4D97-AF65-F5344CB8AC3E}">
        <p14:creationId xmlns:p14="http://schemas.microsoft.com/office/powerpoint/2010/main" val="967298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0008A-A280-4BC3-8F8A-C2DFC2F26C28}"/>
              </a:ext>
            </a:extLst>
          </p:cNvPr>
          <p:cNvSpPr>
            <a:spLocks noGrp="1"/>
          </p:cNvSpPr>
          <p:nvPr>
            <p:ph type="title"/>
          </p:nvPr>
        </p:nvSpPr>
        <p:spPr>
          <a:xfrm>
            <a:off x="838200" y="311791"/>
            <a:ext cx="10515600" cy="1325563"/>
          </a:xfrm>
        </p:spPr>
        <p:txBody>
          <a:bodyPr/>
          <a:lstStyle/>
          <a:p>
            <a:r>
              <a:rPr lang="en-US" b="1" dirty="0">
                <a:solidFill>
                  <a:schemeClr val="accent1">
                    <a:lumMod val="75000"/>
                  </a:schemeClr>
                </a:solidFill>
              </a:rPr>
              <a:t>Outreach Activities</a:t>
            </a:r>
          </a:p>
        </p:txBody>
      </p:sp>
      <p:sp>
        <p:nvSpPr>
          <p:cNvPr id="3" name="Content Placeholder 2">
            <a:extLst>
              <a:ext uri="{FF2B5EF4-FFF2-40B4-BE49-F238E27FC236}">
                <a16:creationId xmlns:a16="http://schemas.microsoft.com/office/drawing/2014/main" id="{0D6EE89C-A50C-4D1B-B779-36139F64B364}"/>
              </a:ext>
            </a:extLst>
          </p:cNvPr>
          <p:cNvSpPr>
            <a:spLocks noGrp="1"/>
          </p:cNvSpPr>
          <p:nvPr>
            <p:ph idx="1"/>
          </p:nvPr>
        </p:nvSpPr>
        <p:spPr>
          <a:xfrm>
            <a:off x="756356" y="1614310"/>
            <a:ext cx="10597444" cy="4269117"/>
          </a:xfrm>
        </p:spPr>
        <p:txBody>
          <a:bodyPr>
            <a:normAutofit fontScale="32500" lnSpcReduction="20000"/>
          </a:bodyPr>
          <a:lstStyle/>
          <a:p>
            <a:pPr marL="283464" indent="-171450" defTabSz="685800">
              <a:lnSpc>
                <a:spcPct val="120000"/>
              </a:lnSpc>
              <a:spcBef>
                <a:spcPts val="0"/>
              </a:spcBef>
              <a:defRPr/>
            </a:pPr>
            <a:r>
              <a:rPr lang="en-US" sz="9800" dirty="0">
                <a:cs typeface="Arial" panose="020B0604020202020204" pitchFamily="34" charset="0"/>
              </a:rPr>
              <a:t>Business expert panel and cognitive testing as part of redesign process in 2008.</a:t>
            </a:r>
          </a:p>
          <a:p>
            <a:pPr marL="283464" indent="-171450" defTabSz="685800">
              <a:lnSpc>
                <a:spcPct val="150000"/>
              </a:lnSpc>
              <a:spcBef>
                <a:spcPts val="375"/>
              </a:spcBef>
              <a:defRPr/>
            </a:pPr>
            <a:r>
              <a:rPr lang="en-US" sz="9800" dirty="0">
                <a:cs typeface="Arial" panose="020B0604020202020204" pitchFamily="34" charset="0"/>
              </a:rPr>
              <a:t>Account Manager process.</a:t>
            </a:r>
          </a:p>
          <a:p>
            <a:pPr marL="283464" indent="-171450" defTabSz="685800">
              <a:lnSpc>
                <a:spcPct val="150000"/>
              </a:lnSpc>
              <a:spcBef>
                <a:spcPts val="375"/>
              </a:spcBef>
              <a:defRPr/>
            </a:pPr>
            <a:r>
              <a:rPr lang="en-US" sz="9800" dirty="0">
                <a:cs typeface="Arial" panose="020B0604020202020204" pitchFamily="34" charset="0"/>
              </a:rPr>
              <a:t>Post survey meetings.</a:t>
            </a:r>
          </a:p>
          <a:p>
            <a:endParaRPr lang="en-US" dirty="0"/>
          </a:p>
        </p:txBody>
      </p:sp>
      <p:sp>
        <p:nvSpPr>
          <p:cNvPr id="4" name="Slide Number Placeholder 3">
            <a:extLst>
              <a:ext uri="{FF2B5EF4-FFF2-40B4-BE49-F238E27FC236}">
                <a16:creationId xmlns:a16="http://schemas.microsoft.com/office/drawing/2014/main" id="{4D0EDF33-AEDD-4BFA-A888-4D24533C1F61}"/>
              </a:ext>
            </a:extLst>
          </p:cNvPr>
          <p:cNvSpPr>
            <a:spLocks noGrp="1"/>
          </p:cNvSpPr>
          <p:nvPr>
            <p:ph type="sldNum" sz="quarter" idx="12"/>
          </p:nvPr>
        </p:nvSpPr>
        <p:spPr/>
        <p:txBody>
          <a:bodyPr/>
          <a:lstStyle/>
          <a:p>
            <a:fld id="{FC63ECC8-719A-498E-B101-491B6A35558E}" type="slidenum">
              <a:rPr lang="en-US" smtClean="0"/>
              <a:t>5</a:t>
            </a:fld>
            <a:endParaRPr lang="en-US" dirty="0"/>
          </a:p>
        </p:txBody>
      </p:sp>
    </p:spTree>
    <p:extLst>
      <p:ext uri="{BB962C8B-B14F-4D97-AF65-F5344CB8AC3E}">
        <p14:creationId xmlns:p14="http://schemas.microsoft.com/office/powerpoint/2010/main" val="635042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A7384-48F8-4560-90B3-4BDE81303C5C}"/>
              </a:ext>
            </a:extLst>
          </p:cNvPr>
          <p:cNvSpPr>
            <a:spLocks noGrp="1"/>
          </p:cNvSpPr>
          <p:nvPr>
            <p:ph type="title"/>
          </p:nvPr>
        </p:nvSpPr>
        <p:spPr>
          <a:xfrm>
            <a:off x="838200" y="262249"/>
            <a:ext cx="10515600" cy="1325563"/>
          </a:xfrm>
        </p:spPr>
        <p:txBody>
          <a:bodyPr/>
          <a:lstStyle/>
          <a:p>
            <a:r>
              <a:rPr lang="en-US" b="1" dirty="0">
                <a:solidFill>
                  <a:schemeClr val="accent1">
                    <a:lumMod val="75000"/>
                  </a:schemeClr>
                </a:solidFill>
              </a:rPr>
              <a:t>Lessons Learned</a:t>
            </a:r>
          </a:p>
        </p:txBody>
      </p:sp>
      <p:sp>
        <p:nvSpPr>
          <p:cNvPr id="4" name="Slide Number Placeholder 3">
            <a:extLst>
              <a:ext uri="{FF2B5EF4-FFF2-40B4-BE49-F238E27FC236}">
                <a16:creationId xmlns:a16="http://schemas.microsoft.com/office/drawing/2014/main" id="{DC51C765-DD68-4566-9429-D132ABA00067}"/>
              </a:ext>
            </a:extLst>
          </p:cNvPr>
          <p:cNvSpPr>
            <a:spLocks noGrp="1"/>
          </p:cNvSpPr>
          <p:nvPr>
            <p:ph type="sldNum" sz="quarter" idx="12"/>
          </p:nvPr>
        </p:nvSpPr>
        <p:spPr/>
        <p:txBody>
          <a:bodyPr/>
          <a:lstStyle/>
          <a:p>
            <a:fld id="{FC63ECC8-719A-498E-B101-491B6A35558E}" type="slidenum">
              <a:rPr lang="en-US" smtClean="0"/>
              <a:t>6</a:t>
            </a:fld>
            <a:endParaRPr lang="en-US" dirty="0"/>
          </a:p>
        </p:txBody>
      </p:sp>
      <p:sp>
        <p:nvSpPr>
          <p:cNvPr id="7" name="Content Placeholder 2">
            <a:extLst>
              <a:ext uri="{FF2B5EF4-FFF2-40B4-BE49-F238E27FC236}">
                <a16:creationId xmlns:a16="http://schemas.microsoft.com/office/drawing/2014/main" id="{C96948BA-9CB4-54AC-A983-030F5F3BD317}"/>
              </a:ext>
            </a:extLst>
          </p:cNvPr>
          <p:cNvSpPr txBox="1">
            <a:spLocks/>
          </p:cNvSpPr>
          <p:nvPr/>
        </p:nvSpPr>
        <p:spPr>
          <a:xfrm>
            <a:off x="881944" y="1651624"/>
            <a:ext cx="10428111" cy="30970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b="0" i="0" dirty="0">
                <a:solidFill>
                  <a:srgbClr val="000000"/>
                </a:solidFill>
                <a:effectLst/>
              </a:rPr>
              <a:t>Data accuracy is highly dependent on who the respondent(s) is</a:t>
            </a:r>
            <a:r>
              <a:rPr lang="en-US" sz="3200" dirty="0"/>
              <a:t>. </a:t>
            </a:r>
          </a:p>
          <a:p>
            <a:pPr>
              <a:buFont typeface="Arial" pitchFamily="34" charset="0"/>
              <a:buChar char="•"/>
            </a:pPr>
            <a:r>
              <a:rPr lang="en-US" sz="3200" dirty="0"/>
              <a:t>The survey process </a:t>
            </a:r>
            <a:r>
              <a:rPr lang="en-US" sz="3200" baseline="0" dirty="0"/>
              <a:t>is generally more difficult for companies that have a more diverse accounting structure. </a:t>
            </a:r>
            <a:endParaRPr lang="en-US" sz="3200" dirty="0"/>
          </a:p>
        </p:txBody>
      </p:sp>
    </p:spTree>
    <p:extLst>
      <p:ext uri="{BB962C8B-B14F-4D97-AF65-F5344CB8AC3E}">
        <p14:creationId xmlns:p14="http://schemas.microsoft.com/office/powerpoint/2010/main" val="781452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56D73AB-1E52-4A16-8416-851E11D3F76E}"/>
              </a:ext>
            </a:extLst>
          </p:cNvPr>
          <p:cNvSpPr>
            <a:spLocks noGrp="1"/>
          </p:cNvSpPr>
          <p:nvPr>
            <p:ph type="sldNum" sz="quarter" idx="12"/>
          </p:nvPr>
        </p:nvSpPr>
        <p:spPr/>
        <p:txBody>
          <a:bodyPr/>
          <a:lstStyle/>
          <a:p>
            <a:fld id="{FC63ECC8-719A-498E-B101-491B6A35558E}" type="slidenum">
              <a:rPr lang="en-US" smtClean="0"/>
              <a:t>7</a:t>
            </a:fld>
            <a:endParaRPr lang="en-US" dirty="0"/>
          </a:p>
        </p:txBody>
      </p:sp>
      <p:sp>
        <p:nvSpPr>
          <p:cNvPr id="8" name="TextBox 7">
            <a:extLst>
              <a:ext uri="{FF2B5EF4-FFF2-40B4-BE49-F238E27FC236}">
                <a16:creationId xmlns:a16="http://schemas.microsoft.com/office/drawing/2014/main" id="{9B2CE6FF-95B3-4799-AE23-0C3D55AAEED6}"/>
              </a:ext>
            </a:extLst>
          </p:cNvPr>
          <p:cNvSpPr txBox="1"/>
          <p:nvPr/>
        </p:nvSpPr>
        <p:spPr>
          <a:xfrm>
            <a:off x="3048000" y="2826912"/>
            <a:ext cx="6096000" cy="665567"/>
          </a:xfrm>
          <a:prstGeom prst="rect">
            <a:avLst/>
          </a:prstGeom>
          <a:noFill/>
        </p:spPr>
        <p:txBody>
          <a:bodyPr wrap="square">
            <a:spAutoFit/>
          </a:bodyPr>
          <a:lstStyle/>
          <a:p>
            <a:pPr marR="0" lvl="0" indent="0" algn="ctr" fontAlgn="auto">
              <a:lnSpc>
                <a:spcPct val="70000"/>
              </a:lnSpc>
              <a:spcBef>
                <a:spcPct val="0"/>
              </a:spcBef>
              <a:spcAft>
                <a:spcPts val="0"/>
              </a:spcAft>
              <a:buClrTx/>
              <a:buSzTx/>
              <a:tabLst/>
              <a:defRPr/>
            </a:pPr>
            <a:r>
              <a:rPr lang="en-US" sz="5000" dirty="0">
                <a:solidFill>
                  <a:schemeClr val="tx2"/>
                </a:solidFill>
                <a:ea typeface="+mj-ea"/>
                <a:cs typeface="+mj-cs"/>
              </a:rPr>
              <a:t>BERD Reporting Tools</a:t>
            </a:r>
          </a:p>
        </p:txBody>
      </p:sp>
    </p:spTree>
    <p:extLst>
      <p:ext uri="{BB962C8B-B14F-4D97-AF65-F5344CB8AC3E}">
        <p14:creationId xmlns:p14="http://schemas.microsoft.com/office/powerpoint/2010/main" val="2214174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A7384-48F8-4560-90B3-4BDE81303C5C}"/>
              </a:ext>
            </a:extLst>
          </p:cNvPr>
          <p:cNvSpPr>
            <a:spLocks noGrp="1"/>
          </p:cNvSpPr>
          <p:nvPr>
            <p:ph type="title"/>
          </p:nvPr>
        </p:nvSpPr>
        <p:spPr>
          <a:xfrm>
            <a:off x="838200" y="262249"/>
            <a:ext cx="10515600" cy="1325563"/>
          </a:xfrm>
        </p:spPr>
        <p:txBody>
          <a:bodyPr/>
          <a:lstStyle/>
          <a:p>
            <a:r>
              <a:rPr lang="en-US" b="1" dirty="0">
                <a:solidFill>
                  <a:schemeClr val="accent1">
                    <a:lumMod val="75000"/>
                  </a:schemeClr>
                </a:solidFill>
              </a:rPr>
              <a:t>BERD Reporting Tools:  Excel Workbooks</a:t>
            </a:r>
          </a:p>
        </p:txBody>
      </p:sp>
      <p:sp>
        <p:nvSpPr>
          <p:cNvPr id="4" name="Slide Number Placeholder 3">
            <a:extLst>
              <a:ext uri="{FF2B5EF4-FFF2-40B4-BE49-F238E27FC236}">
                <a16:creationId xmlns:a16="http://schemas.microsoft.com/office/drawing/2014/main" id="{DC51C765-DD68-4566-9429-D132ABA00067}"/>
              </a:ext>
            </a:extLst>
          </p:cNvPr>
          <p:cNvSpPr>
            <a:spLocks noGrp="1"/>
          </p:cNvSpPr>
          <p:nvPr>
            <p:ph type="sldNum" sz="quarter" idx="12"/>
          </p:nvPr>
        </p:nvSpPr>
        <p:spPr/>
        <p:txBody>
          <a:bodyPr/>
          <a:lstStyle/>
          <a:p>
            <a:fld id="{FC63ECC8-719A-498E-B101-491B6A35558E}" type="slidenum">
              <a:rPr lang="en-US" smtClean="0"/>
              <a:t>8</a:t>
            </a:fld>
            <a:endParaRPr lang="en-US" dirty="0"/>
          </a:p>
        </p:txBody>
      </p:sp>
      <p:sp>
        <p:nvSpPr>
          <p:cNvPr id="7" name="Content Placeholder 2">
            <a:extLst>
              <a:ext uri="{FF2B5EF4-FFF2-40B4-BE49-F238E27FC236}">
                <a16:creationId xmlns:a16="http://schemas.microsoft.com/office/drawing/2014/main" id="{C96948BA-9CB4-54AC-A983-030F5F3BD317}"/>
              </a:ext>
            </a:extLst>
          </p:cNvPr>
          <p:cNvSpPr txBox="1">
            <a:spLocks/>
          </p:cNvSpPr>
          <p:nvPr/>
        </p:nvSpPr>
        <p:spPr>
          <a:xfrm>
            <a:off x="936978" y="1587812"/>
            <a:ext cx="10416822" cy="41262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Excel workbooks designed to mirror the survey form.</a:t>
            </a:r>
          </a:p>
          <a:p>
            <a:r>
              <a:rPr lang="en-US" dirty="0"/>
              <a:t>Each workbook represents a separate section in the survey.</a:t>
            </a:r>
          </a:p>
          <a:p>
            <a:r>
              <a:rPr lang="en-US" dirty="0"/>
              <a:t>Respondents can email individual workbooks to different areas of the company to complete (e.g., R&amp;D group, Human Resources, Legal).</a:t>
            </a:r>
          </a:p>
          <a:p>
            <a:r>
              <a:rPr lang="en-US" dirty="0"/>
              <a:t>The completed Excel workbooks can be uploaded directly into the online reporting instrument and data fields will be populated.</a:t>
            </a:r>
          </a:p>
          <a:p>
            <a:endParaRPr lang="en-US" sz="3200" dirty="0"/>
          </a:p>
        </p:txBody>
      </p:sp>
    </p:spTree>
    <p:extLst>
      <p:ext uri="{BB962C8B-B14F-4D97-AF65-F5344CB8AC3E}">
        <p14:creationId xmlns:p14="http://schemas.microsoft.com/office/powerpoint/2010/main" val="1214706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D9BA7384-48F8-4560-90B3-4BDE81303C5C}"/>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4000" b="1" kern="1200">
                <a:solidFill>
                  <a:srgbClr val="FFFFFF"/>
                </a:solidFill>
                <a:latin typeface="+mj-lt"/>
                <a:ea typeface="+mj-ea"/>
                <a:cs typeface="+mj-cs"/>
              </a:rPr>
              <a:t>BERD Reporting Tools:  Excel Workbooks</a:t>
            </a:r>
          </a:p>
        </p:txBody>
      </p:sp>
      <p:pic>
        <p:nvPicPr>
          <p:cNvPr id="5" name="Picture 4" descr="Table&#10;&#10;Description automatically generated with low confidence">
            <a:extLst>
              <a:ext uri="{FF2B5EF4-FFF2-40B4-BE49-F238E27FC236}">
                <a16:creationId xmlns:a16="http://schemas.microsoft.com/office/drawing/2014/main" id="{1793A45B-6C7F-D032-818C-0C27E1541F7E}"/>
              </a:ext>
            </a:extLst>
          </p:cNvPr>
          <p:cNvPicPr>
            <a:picLocks noChangeAspect="1"/>
          </p:cNvPicPr>
          <p:nvPr/>
        </p:nvPicPr>
        <p:blipFill>
          <a:blip r:embed="rId2"/>
          <a:stretch>
            <a:fillRect/>
          </a:stretch>
        </p:blipFill>
        <p:spPr>
          <a:xfrm>
            <a:off x="5486712" y="467208"/>
            <a:ext cx="5257180" cy="5923584"/>
          </a:xfrm>
          <a:prstGeom prst="rect">
            <a:avLst/>
          </a:prstGeom>
        </p:spPr>
      </p:pic>
      <p:sp>
        <p:nvSpPr>
          <p:cNvPr id="4" name="Slide Number Placeholder 3">
            <a:extLst>
              <a:ext uri="{FF2B5EF4-FFF2-40B4-BE49-F238E27FC236}">
                <a16:creationId xmlns:a16="http://schemas.microsoft.com/office/drawing/2014/main" id="{DC51C765-DD68-4566-9429-D132ABA00067}"/>
              </a:ext>
            </a:extLst>
          </p:cNvPr>
          <p:cNvSpPr>
            <a:spLocks noGrp="1"/>
          </p:cNvSpPr>
          <p:nvPr>
            <p:ph type="sldNum" sz="quarter" idx="12"/>
          </p:nvPr>
        </p:nvSpPr>
        <p:spPr>
          <a:xfrm>
            <a:off x="11704319" y="6455664"/>
            <a:ext cx="448056" cy="365125"/>
          </a:xfrm>
        </p:spPr>
        <p:txBody>
          <a:bodyPr vert="horz" lIns="91440" tIns="45720" rIns="91440" bIns="45720" rtlCol="0" anchor="ctr">
            <a:normAutofit/>
          </a:bodyPr>
          <a:lstStyle/>
          <a:p>
            <a:pPr>
              <a:spcAft>
                <a:spcPts val="600"/>
              </a:spcAft>
            </a:pPr>
            <a:fld id="{FC63ECC8-719A-498E-B101-491B6A35558E}" type="slidenum">
              <a:rPr lang="en-US" sz="1100">
                <a:solidFill>
                  <a:schemeClr val="tx1">
                    <a:lumMod val="50000"/>
                    <a:lumOff val="50000"/>
                  </a:schemeClr>
                </a:solidFill>
              </a:rPr>
              <a:pPr>
                <a:spcAft>
                  <a:spcPts val="600"/>
                </a:spcAft>
              </a:pPr>
              <a:t>9</a:t>
            </a:fld>
            <a:endParaRPr lang="en-US" sz="1100">
              <a:solidFill>
                <a:schemeClr val="tx1">
                  <a:lumMod val="50000"/>
                  <a:lumOff val="50000"/>
                </a:schemeClr>
              </a:solidFill>
            </a:endParaRPr>
          </a:p>
        </p:txBody>
      </p:sp>
    </p:spTree>
    <p:extLst>
      <p:ext uri="{BB962C8B-B14F-4D97-AF65-F5344CB8AC3E}">
        <p14:creationId xmlns:p14="http://schemas.microsoft.com/office/powerpoint/2010/main" val="2032327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EB23354E-5BB8-4862-BEE7-BC3FEB8D11B1}" vid="{3298F120-FA11-4377-A61F-DEF45B0F9C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_x0020_Type xmlns="e6db4f07-2e5e-4997-a3e4-76854ad13079">Minutes</Document_x0020_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3DC7AC06673DB47AE3983B332D278A9" ma:contentTypeVersion="3" ma:contentTypeDescription="Create a new document." ma:contentTypeScope="" ma:versionID="24df3de390d737e792c5366cddaf9da8">
  <xsd:schema xmlns:xsd="http://www.w3.org/2001/XMLSchema" xmlns:xs="http://www.w3.org/2001/XMLSchema" xmlns:p="http://schemas.microsoft.com/office/2006/metadata/properties" xmlns:ns2="e6db4f07-2e5e-4997-a3e4-76854ad13079" xmlns:ns3="48fcb02c-68b6-4721-b044-ff19e869f574" targetNamespace="http://schemas.microsoft.com/office/2006/metadata/properties" ma:root="true" ma:fieldsID="277a4db21009f499ff9438ccd9951c18" ns2:_="" ns3:_="">
    <xsd:import namespace="e6db4f07-2e5e-4997-a3e4-76854ad13079"/>
    <xsd:import namespace="48fcb02c-68b6-4721-b044-ff19e869f574"/>
    <xsd:element name="properties">
      <xsd:complexType>
        <xsd:sequence>
          <xsd:element name="documentManagement">
            <xsd:complexType>
              <xsd:all>
                <xsd:element ref="ns2:Document_x0020_Typ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db4f07-2e5e-4997-a3e4-76854ad13079" elementFormDefault="qualified">
    <xsd:import namespace="http://schemas.microsoft.com/office/2006/documentManagement/types"/>
    <xsd:import namespace="http://schemas.microsoft.com/office/infopath/2007/PartnerControls"/>
    <xsd:element name="Document_x0020_Type" ma:index="8" nillable="true" ma:displayName="Document Type" ma:default="Minutes" ma:format="Dropdown" ma:internalName="Document_x0020_Type">
      <xsd:simpleType>
        <xsd:restriction base="dms:Choice">
          <xsd:enumeration value="Agenda"/>
          <xsd:enumeration value="Minutes"/>
          <xsd:enumeration value="Presentation"/>
          <xsd:enumeration value="Reference Guide"/>
          <xsd:enumeration value="Other"/>
        </xsd:restriction>
      </xsd:simpleType>
    </xsd:element>
  </xsd:schema>
  <xsd:schema xmlns:xsd="http://www.w3.org/2001/XMLSchema" xmlns:xs="http://www.w3.org/2001/XMLSchema" xmlns:dms="http://schemas.microsoft.com/office/2006/documentManagement/types" xmlns:pc="http://schemas.microsoft.com/office/infopath/2007/PartnerControls" targetNamespace="48fcb02c-68b6-4721-b044-ff19e869f574"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9D7FDE-784D-4DEC-B49C-6F84CF51374D}">
  <ds:schemaRefs>
    <ds:schemaRef ds:uri="http://schemas.microsoft.com/office/2006/metadata/properties"/>
    <ds:schemaRef ds:uri="http://schemas.microsoft.com/sharepoint/v3"/>
    <ds:schemaRef ds:uri="http://purl.org/dc/terms/"/>
    <ds:schemaRef ds:uri="5b5dc115-56f0-4f6d-b900-187dba22236c"/>
    <ds:schemaRef ds:uri="http://www.w3.org/XML/1998/namespace"/>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b6330142-0c42-4f86-9235-3087764f206f"/>
    <ds:schemaRef ds:uri="http://purl.org/dc/elements/1.1/"/>
  </ds:schemaRefs>
</ds:datastoreItem>
</file>

<file path=customXml/itemProps2.xml><?xml version="1.0" encoding="utf-8"?>
<ds:datastoreItem xmlns:ds="http://schemas.openxmlformats.org/officeDocument/2006/customXml" ds:itemID="{EAABB135-AD88-424B-A70F-93719B4573DA}">
  <ds:schemaRefs>
    <ds:schemaRef ds:uri="http://schemas.microsoft.com/sharepoint/v3/contenttype/forms"/>
  </ds:schemaRefs>
</ds:datastoreItem>
</file>

<file path=customXml/itemProps3.xml><?xml version="1.0" encoding="utf-8"?>
<ds:datastoreItem xmlns:ds="http://schemas.openxmlformats.org/officeDocument/2006/customXml" ds:itemID="{0CE931C5-2D7F-4D0A-8116-32294FA351F7}"/>
</file>

<file path=docProps/app.xml><?xml version="1.0" encoding="utf-8"?>
<Properties xmlns="http://schemas.openxmlformats.org/officeDocument/2006/extended-properties" xmlns:vt="http://schemas.openxmlformats.org/officeDocument/2006/docPropsVTypes">
  <Template/>
  <TotalTime>3871</TotalTime>
  <Words>648</Words>
  <Application>Microsoft Office PowerPoint</Application>
  <PresentationFormat>Widescreen</PresentationFormat>
  <Paragraphs>92</Paragraphs>
  <Slides>19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Outline</vt:lpstr>
      <vt:lpstr>Background</vt:lpstr>
      <vt:lpstr>Background</vt:lpstr>
      <vt:lpstr>Outreach Activities</vt:lpstr>
      <vt:lpstr>Lessons Learned</vt:lpstr>
      <vt:lpstr>PowerPoint Presentation</vt:lpstr>
      <vt:lpstr>BERD Reporting Tools:  Excel Workbooks</vt:lpstr>
      <vt:lpstr>BERD Reporting Tools:  Excel Workbooks</vt:lpstr>
      <vt:lpstr>BERD Reporting Tools:  Excel Workbooks</vt:lpstr>
      <vt:lpstr>PowerPoint Presentation</vt:lpstr>
      <vt:lpstr>BERD Reporting Tools:  Consolidator</vt:lpstr>
      <vt:lpstr>PowerPoint Presentation</vt:lpstr>
      <vt:lpstr>BERD Reporting Tools:  Delegation</vt:lpstr>
      <vt:lpstr>BERD Reporting Tools:  Delegation</vt:lpstr>
      <vt:lpstr>PowerPoint Presentation</vt:lpstr>
      <vt:lpstr>PowerPoint Presentation</vt:lpstr>
      <vt:lpstr>PowerPoint Presentation</vt:lpstr>
      <vt:lpstr>PowerPoint Presentation</vt:lpstr>
    </vt:vector>
  </TitlesOfParts>
  <Company>Bureau of the Census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Victor E Romero (CENSUS/CNMP FED)</dc:creator>
  <cp:lastModifiedBy>Michael J Flaherty (CENSUS/ERD FED)</cp:lastModifiedBy>
  <cp:revision>217</cp:revision>
  <dcterms:created xsi:type="dcterms:W3CDTF">2021-02-25T17:22:02Z</dcterms:created>
  <dcterms:modified xsi:type="dcterms:W3CDTF">2023-04-10T17:39:31Z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0x01010003DC7AC06673DB47AE3983B332D278A9</vt:lpwstr>
  </property>
</Properties>
</file>