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1" r:id="rId4"/>
    <p:sldMasterId id="2147484013" r:id="rId5"/>
  </p:sldMasterIdLst>
  <p:notesMasterIdLst>
    <p:notesMasterId r:id="rId31"/>
  </p:notesMasterIdLst>
  <p:handoutMasterIdLst>
    <p:handoutMasterId r:id="rId32"/>
  </p:handoutMasterIdLst>
  <p:sldIdLst>
    <p:sldId id="657" r:id="rId6"/>
    <p:sldId id="662" r:id="rId7"/>
    <p:sldId id="658" r:id="rId8"/>
    <p:sldId id="663" r:id="rId9"/>
    <p:sldId id="682" r:id="rId10"/>
    <p:sldId id="692" r:id="rId11"/>
    <p:sldId id="693" r:id="rId12"/>
    <p:sldId id="694" r:id="rId13"/>
    <p:sldId id="672" r:id="rId14"/>
    <p:sldId id="680" r:id="rId15"/>
    <p:sldId id="671" r:id="rId16"/>
    <p:sldId id="674" r:id="rId17"/>
    <p:sldId id="675" r:id="rId18"/>
    <p:sldId id="678" r:id="rId19"/>
    <p:sldId id="676" r:id="rId20"/>
    <p:sldId id="679" r:id="rId21"/>
    <p:sldId id="681" r:id="rId22"/>
    <p:sldId id="690" r:id="rId23"/>
    <p:sldId id="685" r:id="rId24"/>
    <p:sldId id="683" r:id="rId25"/>
    <p:sldId id="689" r:id="rId26"/>
    <p:sldId id="687" r:id="rId27"/>
    <p:sldId id="688" r:id="rId28"/>
    <p:sldId id="667" r:id="rId29"/>
    <p:sldId id="652" r:id="rId30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47E"/>
    <a:srgbClr val="0F264A"/>
    <a:srgbClr val="00A3E0"/>
    <a:srgbClr val="D0DF00"/>
    <a:srgbClr val="C4A05A"/>
    <a:srgbClr val="B0008E"/>
    <a:srgbClr val="EA7600"/>
    <a:srgbClr val="CE0E2D"/>
    <a:srgbClr val="3EB2C7"/>
    <a:srgbClr val="E7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318B41-2674-4097-C3B8-7A0E3C7CBE42}" v="125" dt="2023-03-22T21:14:03.783"/>
    <p1510:client id="{116341AB-31DC-9C06-524F-70BD419C9C26}" v="1" dt="2023-04-05T20:04:13.160"/>
    <p1510:client id="{173CAC66-7A89-FA65-991B-17B3FCA9063E}" v="106" dt="2023-04-07T19:04:27.390"/>
    <p1510:client id="{27758813-A043-EA87-BC9D-1F2DBE2E3C41}" v="1" dt="2023-04-05T20:38:30.514"/>
    <p1510:client id="{2ABA384C-3667-29C9-8BA5-BA0C88D8B85A}" v="9" dt="2023-03-20T19:04:36.414"/>
    <p1510:client id="{30BCCBE2-132B-A6CD-E4FC-18AE679C7F39}" v="10" dt="2023-04-06T17:13:33.682"/>
    <p1510:client id="{37652B93-5066-BC9F-911C-AD556A9E15A5}" v="3" dt="2023-03-23T13:10:15.571"/>
    <p1510:client id="{3784C0AA-FB57-4C7B-C280-C254BC224E82}" v="3" dt="2023-03-23T13:10:17.612"/>
    <p1510:client id="{39534750-7BE4-E564-ABF7-2216F4671092}" v="5" dt="2023-04-06T17:05:31.884"/>
    <p1510:client id="{5B7EF691-95A3-1CF3-55B0-BCA83E4D38A6}" v="531" dt="2023-04-05T19:50:56.951"/>
    <p1510:client id="{5F791029-5287-5A51-90E9-E70D1B707157}" v="4" dt="2023-03-19T20:04:02.549"/>
    <p1510:client id="{7A16056C-B18E-7138-E448-DA3845BA325A}" v="1" dt="2023-03-21T11:54:15.570"/>
    <p1510:client id="{93410A9C-38C7-71FB-015C-2AC723D0AC42}" v="2" dt="2023-03-29T21:46:16.716"/>
    <p1510:client id="{94803ECD-3EF6-4BA6-87C6-65F9E1EAF8A1}" v="1999" dt="2023-03-19T18:42:14.180"/>
    <p1510:client id="{A2CBA264-3C0E-2C62-5E36-06AB37ED9390}" v="7" dt="2023-04-03T16:06:17.043"/>
    <p1510:client id="{B9F772D3-A6DE-4027-0550-0033650541F7}" v="23" dt="2023-04-05T20:38:14.487"/>
    <p1510:client id="{D450F392-D54C-729C-6D8D-27C30AC4BDA5}" v="40" dt="2023-04-05T20:55:26.243"/>
    <p1510:client id="{DAC22D1B-D2F0-0646-E200-7017D6D331ED}" v="49" dt="2023-03-21T20:54:49.184"/>
    <p1510:client id="{FE2BAFAF-0999-81DF-3D74-D77BB887EB4D}" v="69" dt="2023-03-21T20:50:01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473"/>
        <p:guide pos="2880"/>
        <p:guide orient="horz"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A08A9-9E39-44A2-8598-881348AAE4B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93DCDE-410D-44DA-AA2F-9EC1EC6C5DA1}">
      <dgm:prSet phldrT="[Text]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The Case Gets Set</a:t>
          </a:r>
          <a:r>
            <a:rPr lang="en-US" dirty="0"/>
            <a:t> to Screened Out Status</a:t>
          </a:r>
        </a:p>
      </dgm:t>
    </dgm:pt>
    <dgm:pt modelId="{F3FAEB0F-4B9B-4D71-A13A-1066FAC48EBC}" type="parTrans" cxnId="{95AE1385-6528-446F-BA01-D5DF8042993D}">
      <dgm:prSet/>
      <dgm:spPr/>
      <dgm:t>
        <a:bodyPr/>
        <a:lstStyle/>
        <a:p>
          <a:endParaRPr lang="en-US"/>
        </a:p>
      </dgm:t>
    </dgm:pt>
    <dgm:pt modelId="{5A4D0EAD-1E9A-4F22-93A2-E9DE2C007F70}" type="sibTrans" cxnId="{95AE1385-6528-446F-BA01-D5DF8042993D}">
      <dgm:prSet/>
      <dgm:spPr/>
      <dgm:t>
        <a:bodyPr/>
        <a:lstStyle/>
        <a:p>
          <a:endParaRPr lang="en-US"/>
        </a:p>
      </dgm:t>
    </dgm:pt>
    <dgm:pt modelId="{CD9FDF6F-4C71-4FBB-B492-F0F4F6C0F4CC}">
      <dgm:prSet phldrT="[Text]"/>
      <dgm:spPr/>
      <dgm:t>
        <a:bodyPr/>
        <a:lstStyle/>
        <a:p>
          <a:pPr rtl="0"/>
          <a:r>
            <a:rPr lang="en-US" dirty="0"/>
            <a:t>We Remove the Answer Indicating That They Can't Answer the Questions</a:t>
          </a:r>
        </a:p>
      </dgm:t>
    </dgm:pt>
    <dgm:pt modelId="{CFEBAB97-07D8-4A4E-B7F8-71660ECD8A07}" type="parTrans" cxnId="{D3F47524-79AB-4C9F-B612-E08FDED2475C}">
      <dgm:prSet/>
      <dgm:spPr/>
      <dgm:t>
        <a:bodyPr/>
        <a:lstStyle/>
        <a:p>
          <a:endParaRPr lang="en-US"/>
        </a:p>
      </dgm:t>
    </dgm:pt>
    <dgm:pt modelId="{854428CC-B7BB-409A-AAB6-3C6626694C05}" type="sibTrans" cxnId="{D3F47524-79AB-4C9F-B612-E08FDED2475C}">
      <dgm:prSet/>
      <dgm:spPr/>
      <dgm:t>
        <a:bodyPr/>
        <a:lstStyle/>
        <a:p>
          <a:endParaRPr lang="en-US"/>
        </a:p>
      </dgm:t>
    </dgm:pt>
    <dgm:pt modelId="{5710838C-D645-4C14-BBF3-A9FA201E9031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We Change the Case Status so that it Can be </a:t>
          </a:r>
          <a:r>
            <a:rPr lang="en-US" dirty="0" err="1">
              <a:latin typeface="Arial" panose="020B0604020202020204"/>
            </a:rPr>
            <a:t>Reaccessed</a:t>
          </a:r>
          <a:endParaRPr lang="en-US" dirty="0" err="1"/>
        </a:p>
      </dgm:t>
    </dgm:pt>
    <dgm:pt modelId="{A098AB08-11AE-4EBC-B223-BF0A0AE332C7}" type="parTrans" cxnId="{2D509EBC-FA72-4164-BFC1-1C94ED4E1A42}">
      <dgm:prSet/>
      <dgm:spPr/>
      <dgm:t>
        <a:bodyPr/>
        <a:lstStyle/>
        <a:p>
          <a:endParaRPr lang="en-US"/>
        </a:p>
      </dgm:t>
    </dgm:pt>
    <dgm:pt modelId="{EFDDDD2F-B29D-423C-BAFB-A9FDF1E39D02}" type="sibTrans" cxnId="{2D509EBC-FA72-4164-BFC1-1C94ED4E1A42}">
      <dgm:prSet/>
      <dgm:spPr/>
      <dgm:t>
        <a:bodyPr/>
        <a:lstStyle/>
        <a:p>
          <a:endParaRPr lang="en-US"/>
        </a:p>
      </dgm:t>
    </dgm:pt>
    <dgm:pt modelId="{582B35A3-2EDF-4FAF-BC40-57EAA6ADDD54}">
      <dgm:prSet phldrT="[Text]"/>
      <dgm:spPr/>
      <dgm:t>
        <a:bodyPr/>
        <a:lstStyle/>
        <a:p>
          <a:pPr rtl="0"/>
          <a:r>
            <a:rPr lang="en-US" dirty="0"/>
            <a:t>We Send </a:t>
          </a:r>
          <a:r>
            <a:rPr lang="en-US" dirty="0">
              <a:latin typeface="Arial" panose="020B0604020202020204"/>
            </a:rPr>
            <a:t>an Invitation Email to the Colleague</a:t>
          </a:r>
          <a:endParaRPr lang="en-US" dirty="0"/>
        </a:p>
      </dgm:t>
    </dgm:pt>
    <dgm:pt modelId="{5CB8C7DC-0B62-443A-BEDF-0E094321661C}" type="parTrans" cxnId="{4A2A057A-23A4-4BFD-AFF2-4AA64E45BDCA}">
      <dgm:prSet/>
      <dgm:spPr/>
      <dgm:t>
        <a:bodyPr/>
        <a:lstStyle/>
        <a:p>
          <a:endParaRPr lang="en-US"/>
        </a:p>
      </dgm:t>
    </dgm:pt>
    <dgm:pt modelId="{64FF0ACA-7498-4B11-B596-FD00927C895D}" type="sibTrans" cxnId="{4A2A057A-23A4-4BFD-AFF2-4AA64E45BDCA}">
      <dgm:prSet/>
      <dgm:spPr/>
      <dgm:t>
        <a:bodyPr/>
        <a:lstStyle/>
        <a:p>
          <a:endParaRPr lang="en-US"/>
        </a:p>
      </dgm:t>
    </dgm:pt>
    <dgm:pt modelId="{8A6D114D-E16C-44F9-9548-75D47352A688}">
      <dgm:prSet phldrT="[Text]"/>
      <dgm:spPr/>
      <dgm:t>
        <a:bodyPr/>
        <a:lstStyle/>
        <a:p>
          <a:pPr rtl="0"/>
          <a:r>
            <a:rPr lang="en-US" dirty="0"/>
            <a:t>They Provide </a:t>
          </a:r>
          <a:r>
            <a:rPr lang="en-US" dirty="0">
              <a:latin typeface="Arial" panose="020B0604020202020204"/>
            </a:rPr>
            <a:t>Name and Email</a:t>
          </a:r>
          <a:r>
            <a:rPr lang="en-US" dirty="0"/>
            <a:t> Address of </a:t>
          </a:r>
          <a:r>
            <a:rPr lang="en-US" dirty="0">
              <a:latin typeface="Arial" panose="020B0604020202020204"/>
            </a:rPr>
            <a:t>a Colleague</a:t>
          </a:r>
          <a:endParaRPr lang="en-US" dirty="0"/>
        </a:p>
      </dgm:t>
    </dgm:pt>
    <dgm:pt modelId="{F9CC4D93-F579-454F-9031-BC24B5F9EC32}" type="parTrans" cxnId="{5505F62F-0BDE-4EEE-9D6A-597179F9E78E}">
      <dgm:prSet/>
      <dgm:spPr/>
      <dgm:t>
        <a:bodyPr/>
        <a:lstStyle/>
        <a:p>
          <a:endParaRPr lang="en-US"/>
        </a:p>
      </dgm:t>
    </dgm:pt>
    <dgm:pt modelId="{61A211F1-249C-4ED8-8C0E-B3D49D158660}" type="sibTrans" cxnId="{5505F62F-0BDE-4EEE-9D6A-597179F9E78E}">
      <dgm:prSet/>
      <dgm:spPr/>
      <dgm:t>
        <a:bodyPr/>
        <a:lstStyle/>
        <a:p>
          <a:endParaRPr lang="en-US"/>
        </a:p>
      </dgm:t>
    </dgm:pt>
    <dgm:pt modelId="{C726F68E-0D54-4CF0-98AD-C4AE563E8350}" type="pres">
      <dgm:prSet presAssocID="{508A08A9-9E39-44A2-8598-881348AAE4B3}" presName="outerComposite" presStyleCnt="0">
        <dgm:presLayoutVars>
          <dgm:chMax val="5"/>
          <dgm:dir/>
          <dgm:resizeHandles val="exact"/>
        </dgm:presLayoutVars>
      </dgm:prSet>
      <dgm:spPr/>
    </dgm:pt>
    <dgm:pt modelId="{781A5E76-856E-405F-8368-8DA006CA4631}" type="pres">
      <dgm:prSet presAssocID="{508A08A9-9E39-44A2-8598-881348AAE4B3}" presName="dummyMaxCanvas" presStyleCnt="0">
        <dgm:presLayoutVars/>
      </dgm:prSet>
      <dgm:spPr/>
    </dgm:pt>
    <dgm:pt modelId="{A2FB264C-822E-42A3-B7F4-CAB91CA6BD6F}" type="pres">
      <dgm:prSet presAssocID="{508A08A9-9E39-44A2-8598-881348AAE4B3}" presName="FiveNodes_1" presStyleLbl="node1" presStyleIdx="0" presStyleCnt="5">
        <dgm:presLayoutVars>
          <dgm:bulletEnabled val="1"/>
        </dgm:presLayoutVars>
      </dgm:prSet>
      <dgm:spPr/>
    </dgm:pt>
    <dgm:pt modelId="{ADAEA27F-7EB4-4949-991B-8FA630CACBBC}" type="pres">
      <dgm:prSet presAssocID="{508A08A9-9E39-44A2-8598-881348AAE4B3}" presName="FiveNodes_2" presStyleLbl="node1" presStyleIdx="1" presStyleCnt="5">
        <dgm:presLayoutVars>
          <dgm:bulletEnabled val="1"/>
        </dgm:presLayoutVars>
      </dgm:prSet>
      <dgm:spPr/>
    </dgm:pt>
    <dgm:pt modelId="{7F5D6A0B-7DD2-4971-B594-DCD4D34073A5}" type="pres">
      <dgm:prSet presAssocID="{508A08A9-9E39-44A2-8598-881348AAE4B3}" presName="FiveNodes_3" presStyleLbl="node1" presStyleIdx="2" presStyleCnt="5">
        <dgm:presLayoutVars>
          <dgm:bulletEnabled val="1"/>
        </dgm:presLayoutVars>
      </dgm:prSet>
      <dgm:spPr/>
    </dgm:pt>
    <dgm:pt modelId="{45D13DCC-FEE0-489A-8E04-C4DC81CA2316}" type="pres">
      <dgm:prSet presAssocID="{508A08A9-9E39-44A2-8598-881348AAE4B3}" presName="FiveNodes_4" presStyleLbl="node1" presStyleIdx="3" presStyleCnt="5">
        <dgm:presLayoutVars>
          <dgm:bulletEnabled val="1"/>
        </dgm:presLayoutVars>
      </dgm:prSet>
      <dgm:spPr/>
    </dgm:pt>
    <dgm:pt modelId="{747EBC31-C93B-4E12-B64F-DD3AEE68691D}" type="pres">
      <dgm:prSet presAssocID="{508A08A9-9E39-44A2-8598-881348AAE4B3}" presName="FiveNodes_5" presStyleLbl="node1" presStyleIdx="4" presStyleCnt="5">
        <dgm:presLayoutVars>
          <dgm:bulletEnabled val="1"/>
        </dgm:presLayoutVars>
      </dgm:prSet>
      <dgm:spPr/>
    </dgm:pt>
    <dgm:pt modelId="{F7B0A31B-7962-475D-B036-4678A9F45056}" type="pres">
      <dgm:prSet presAssocID="{508A08A9-9E39-44A2-8598-881348AAE4B3}" presName="FiveConn_1-2" presStyleLbl="fgAccFollowNode1" presStyleIdx="0" presStyleCnt="4">
        <dgm:presLayoutVars>
          <dgm:bulletEnabled val="1"/>
        </dgm:presLayoutVars>
      </dgm:prSet>
      <dgm:spPr/>
    </dgm:pt>
    <dgm:pt modelId="{8B864A0B-B05E-439B-8C93-7CE121D43486}" type="pres">
      <dgm:prSet presAssocID="{508A08A9-9E39-44A2-8598-881348AAE4B3}" presName="FiveConn_2-3" presStyleLbl="fgAccFollowNode1" presStyleIdx="1" presStyleCnt="4">
        <dgm:presLayoutVars>
          <dgm:bulletEnabled val="1"/>
        </dgm:presLayoutVars>
      </dgm:prSet>
      <dgm:spPr/>
    </dgm:pt>
    <dgm:pt modelId="{90BA390D-A7C6-4EC4-9E70-28334B1F5B91}" type="pres">
      <dgm:prSet presAssocID="{508A08A9-9E39-44A2-8598-881348AAE4B3}" presName="FiveConn_3-4" presStyleLbl="fgAccFollowNode1" presStyleIdx="2" presStyleCnt="4">
        <dgm:presLayoutVars>
          <dgm:bulletEnabled val="1"/>
        </dgm:presLayoutVars>
      </dgm:prSet>
      <dgm:spPr/>
    </dgm:pt>
    <dgm:pt modelId="{72ED438A-EF98-4B5E-BE94-7DBD47CFE4E4}" type="pres">
      <dgm:prSet presAssocID="{508A08A9-9E39-44A2-8598-881348AAE4B3}" presName="FiveConn_4-5" presStyleLbl="fgAccFollowNode1" presStyleIdx="3" presStyleCnt="4">
        <dgm:presLayoutVars>
          <dgm:bulletEnabled val="1"/>
        </dgm:presLayoutVars>
      </dgm:prSet>
      <dgm:spPr/>
    </dgm:pt>
    <dgm:pt modelId="{62F70418-0D78-4D2D-ABA9-2575D9F36F98}" type="pres">
      <dgm:prSet presAssocID="{508A08A9-9E39-44A2-8598-881348AAE4B3}" presName="FiveNodes_1_text" presStyleLbl="node1" presStyleIdx="4" presStyleCnt="5">
        <dgm:presLayoutVars>
          <dgm:bulletEnabled val="1"/>
        </dgm:presLayoutVars>
      </dgm:prSet>
      <dgm:spPr/>
    </dgm:pt>
    <dgm:pt modelId="{01528430-996C-46BD-9F24-D1368BD3284E}" type="pres">
      <dgm:prSet presAssocID="{508A08A9-9E39-44A2-8598-881348AAE4B3}" presName="FiveNodes_2_text" presStyleLbl="node1" presStyleIdx="4" presStyleCnt="5">
        <dgm:presLayoutVars>
          <dgm:bulletEnabled val="1"/>
        </dgm:presLayoutVars>
      </dgm:prSet>
      <dgm:spPr/>
    </dgm:pt>
    <dgm:pt modelId="{D5AB7022-2F3E-484D-A265-F445D282B1C5}" type="pres">
      <dgm:prSet presAssocID="{508A08A9-9E39-44A2-8598-881348AAE4B3}" presName="FiveNodes_3_text" presStyleLbl="node1" presStyleIdx="4" presStyleCnt="5">
        <dgm:presLayoutVars>
          <dgm:bulletEnabled val="1"/>
        </dgm:presLayoutVars>
      </dgm:prSet>
      <dgm:spPr/>
    </dgm:pt>
    <dgm:pt modelId="{44707168-1EAD-4D03-8536-5D41AB9104B5}" type="pres">
      <dgm:prSet presAssocID="{508A08A9-9E39-44A2-8598-881348AAE4B3}" presName="FiveNodes_4_text" presStyleLbl="node1" presStyleIdx="4" presStyleCnt="5">
        <dgm:presLayoutVars>
          <dgm:bulletEnabled val="1"/>
        </dgm:presLayoutVars>
      </dgm:prSet>
      <dgm:spPr/>
    </dgm:pt>
    <dgm:pt modelId="{35F5B089-2BCC-4961-B2F3-5BCE28742194}" type="pres">
      <dgm:prSet presAssocID="{508A08A9-9E39-44A2-8598-881348AAE4B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527CC00-913E-42CD-AC93-3A4BC68940BC}" type="presOf" srcId="{8A6D114D-E16C-44F9-9548-75D47352A688}" destId="{62F70418-0D78-4D2D-ABA9-2575D9F36F98}" srcOrd="1" destOrd="0" presId="urn:microsoft.com/office/officeart/2005/8/layout/vProcess5"/>
    <dgm:cxn modelId="{58D92B22-4CF0-4341-AF39-9AC183829190}" type="presOf" srcId="{EFDDDD2F-B29D-423C-BAFB-A9FDF1E39D02}" destId="{72ED438A-EF98-4B5E-BE94-7DBD47CFE4E4}" srcOrd="0" destOrd="0" presId="urn:microsoft.com/office/officeart/2005/8/layout/vProcess5"/>
    <dgm:cxn modelId="{D3F47524-79AB-4C9F-B612-E08FDED2475C}" srcId="{508A08A9-9E39-44A2-8598-881348AAE4B3}" destId="{CD9FDF6F-4C71-4FBB-B492-F0F4F6C0F4CC}" srcOrd="2" destOrd="0" parTransId="{CFEBAB97-07D8-4A4E-B7F8-71660ECD8A07}" sibTransId="{854428CC-B7BB-409A-AAB6-3C6626694C05}"/>
    <dgm:cxn modelId="{5505F62F-0BDE-4EEE-9D6A-597179F9E78E}" srcId="{508A08A9-9E39-44A2-8598-881348AAE4B3}" destId="{8A6D114D-E16C-44F9-9548-75D47352A688}" srcOrd="0" destOrd="0" parTransId="{F9CC4D93-F579-454F-9031-BC24B5F9EC32}" sibTransId="{61A211F1-249C-4ED8-8C0E-B3D49D158660}"/>
    <dgm:cxn modelId="{609B1733-9F39-4295-93E8-F023F3DDE88E}" type="presOf" srcId="{9B93DCDE-410D-44DA-AA2F-9EC1EC6C5DA1}" destId="{01528430-996C-46BD-9F24-D1368BD3284E}" srcOrd="1" destOrd="0" presId="urn:microsoft.com/office/officeart/2005/8/layout/vProcess5"/>
    <dgm:cxn modelId="{9ED55139-6543-4ABC-B67A-BB317C6ED72D}" type="presOf" srcId="{8A6D114D-E16C-44F9-9548-75D47352A688}" destId="{A2FB264C-822E-42A3-B7F4-CAB91CA6BD6F}" srcOrd="0" destOrd="0" presId="urn:microsoft.com/office/officeart/2005/8/layout/vProcess5"/>
    <dgm:cxn modelId="{4522403B-AD8F-4373-96F9-D52433109EF5}" type="presOf" srcId="{582B35A3-2EDF-4FAF-BC40-57EAA6ADDD54}" destId="{747EBC31-C93B-4E12-B64F-DD3AEE68691D}" srcOrd="0" destOrd="0" presId="urn:microsoft.com/office/officeart/2005/8/layout/vProcess5"/>
    <dgm:cxn modelId="{919F4D47-9A77-471C-B678-F1EE6FC18DF9}" type="presOf" srcId="{61A211F1-249C-4ED8-8C0E-B3D49D158660}" destId="{F7B0A31B-7962-475D-B036-4678A9F45056}" srcOrd="0" destOrd="0" presId="urn:microsoft.com/office/officeart/2005/8/layout/vProcess5"/>
    <dgm:cxn modelId="{69FAD76F-AF41-4100-B7B6-85708CC130B5}" type="presOf" srcId="{CD9FDF6F-4C71-4FBB-B492-F0F4F6C0F4CC}" destId="{7F5D6A0B-7DD2-4971-B594-DCD4D34073A5}" srcOrd="0" destOrd="0" presId="urn:microsoft.com/office/officeart/2005/8/layout/vProcess5"/>
    <dgm:cxn modelId="{32691776-B9E5-448F-AF03-238773B0479E}" type="presOf" srcId="{9B93DCDE-410D-44DA-AA2F-9EC1EC6C5DA1}" destId="{ADAEA27F-7EB4-4949-991B-8FA630CACBBC}" srcOrd="0" destOrd="0" presId="urn:microsoft.com/office/officeart/2005/8/layout/vProcess5"/>
    <dgm:cxn modelId="{4A2A057A-23A4-4BFD-AFF2-4AA64E45BDCA}" srcId="{508A08A9-9E39-44A2-8598-881348AAE4B3}" destId="{582B35A3-2EDF-4FAF-BC40-57EAA6ADDD54}" srcOrd="4" destOrd="0" parTransId="{5CB8C7DC-0B62-443A-BEDF-0E094321661C}" sibTransId="{64FF0ACA-7498-4B11-B596-FD00927C895D}"/>
    <dgm:cxn modelId="{95AE1385-6528-446F-BA01-D5DF8042993D}" srcId="{508A08A9-9E39-44A2-8598-881348AAE4B3}" destId="{9B93DCDE-410D-44DA-AA2F-9EC1EC6C5DA1}" srcOrd="1" destOrd="0" parTransId="{F3FAEB0F-4B9B-4D71-A13A-1066FAC48EBC}" sibTransId="{5A4D0EAD-1E9A-4F22-93A2-E9DE2C007F70}"/>
    <dgm:cxn modelId="{AB8B3A8E-BBAB-47A6-8D4E-D77A218CB8E4}" type="presOf" srcId="{582B35A3-2EDF-4FAF-BC40-57EAA6ADDD54}" destId="{35F5B089-2BCC-4961-B2F3-5BCE28742194}" srcOrd="1" destOrd="0" presId="urn:microsoft.com/office/officeart/2005/8/layout/vProcess5"/>
    <dgm:cxn modelId="{A06E3992-5FD8-4029-BD0A-C73DB07A8DE4}" type="presOf" srcId="{508A08A9-9E39-44A2-8598-881348AAE4B3}" destId="{C726F68E-0D54-4CF0-98AD-C4AE563E8350}" srcOrd="0" destOrd="0" presId="urn:microsoft.com/office/officeart/2005/8/layout/vProcess5"/>
    <dgm:cxn modelId="{5CE08BA6-3676-4CE7-8906-41014FD6E43F}" type="presOf" srcId="{854428CC-B7BB-409A-AAB6-3C6626694C05}" destId="{90BA390D-A7C6-4EC4-9E70-28334B1F5B91}" srcOrd="0" destOrd="0" presId="urn:microsoft.com/office/officeart/2005/8/layout/vProcess5"/>
    <dgm:cxn modelId="{59EF31A9-2014-463E-A644-3301686932FE}" type="presOf" srcId="{5A4D0EAD-1E9A-4F22-93A2-E9DE2C007F70}" destId="{8B864A0B-B05E-439B-8C93-7CE121D43486}" srcOrd="0" destOrd="0" presId="urn:microsoft.com/office/officeart/2005/8/layout/vProcess5"/>
    <dgm:cxn modelId="{2D509EBC-FA72-4164-BFC1-1C94ED4E1A42}" srcId="{508A08A9-9E39-44A2-8598-881348AAE4B3}" destId="{5710838C-D645-4C14-BBF3-A9FA201E9031}" srcOrd="3" destOrd="0" parTransId="{A098AB08-11AE-4EBC-B223-BF0A0AE332C7}" sibTransId="{EFDDDD2F-B29D-423C-BAFB-A9FDF1E39D02}"/>
    <dgm:cxn modelId="{B99C2BC9-603C-426F-8823-580045126CCC}" type="presOf" srcId="{5710838C-D645-4C14-BBF3-A9FA201E9031}" destId="{45D13DCC-FEE0-489A-8E04-C4DC81CA2316}" srcOrd="0" destOrd="0" presId="urn:microsoft.com/office/officeart/2005/8/layout/vProcess5"/>
    <dgm:cxn modelId="{3905FDE0-CCF1-4C37-B192-1C5133BAED9C}" type="presOf" srcId="{5710838C-D645-4C14-BBF3-A9FA201E9031}" destId="{44707168-1EAD-4D03-8536-5D41AB9104B5}" srcOrd="1" destOrd="0" presId="urn:microsoft.com/office/officeart/2005/8/layout/vProcess5"/>
    <dgm:cxn modelId="{8B2D32F6-BBAB-4297-BA66-61419C5B296E}" type="presOf" srcId="{CD9FDF6F-4C71-4FBB-B492-F0F4F6C0F4CC}" destId="{D5AB7022-2F3E-484D-A265-F445D282B1C5}" srcOrd="1" destOrd="0" presId="urn:microsoft.com/office/officeart/2005/8/layout/vProcess5"/>
    <dgm:cxn modelId="{0D1D3DFE-C1F9-4B8B-8D53-B38F4DAE1A99}" type="presParOf" srcId="{C726F68E-0D54-4CF0-98AD-C4AE563E8350}" destId="{781A5E76-856E-405F-8368-8DA006CA4631}" srcOrd="0" destOrd="0" presId="urn:microsoft.com/office/officeart/2005/8/layout/vProcess5"/>
    <dgm:cxn modelId="{FAD6CB81-D743-446D-B3F9-BEE40B1E9661}" type="presParOf" srcId="{C726F68E-0D54-4CF0-98AD-C4AE563E8350}" destId="{A2FB264C-822E-42A3-B7F4-CAB91CA6BD6F}" srcOrd="1" destOrd="0" presId="urn:microsoft.com/office/officeart/2005/8/layout/vProcess5"/>
    <dgm:cxn modelId="{6214E199-82AE-4507-B59C-C0C2459C5FA1}" type="presParOf" srcId="{C726F68E-0D54-4CF0-98AD-C4AE563E8350}" destId="{ADAEA27F-7EB4-4949-991B-8FA630CACBBC}" srcOrd="2" destOrd="0" presId="urn:microsoft.com/office/officeart/2005/8/layout/vProcess5"/>
    <dgm:cxn modelId="{F5C7DBDB-BA52-419E-8A26-187BB554E47F}" type="presParOf" srcId="{C726F68E-0D54-4CF0-98AD-C4AE563E8350}" destId="{7F5D6A0B-7DD2-4971-B594-DCD4D34073A5}" srcOrd="3" destOrd="0" presId="urn:microsoft.com/office/officeart/2005/8/layout/vProcess5"/>
    <dgm:cxn modelId="{0BE9D46E-ED11-46AA-B34A-1353529BE41E}" type="presParOf" srcId="{C726F68E-0D54-4CF0-98AD-C4AE563E8350}" destId="{45D13DCC-FEE0-489A-8E04-C4DC81CA2316}" srcOrd="4" destOrd="0" presId="urn:microsoft.com/office/officeart/2005/8/layout/vProcess5"/>
    <dgm:cxn modelId="{F499516C-0C3B-494D-81E7-E5C9525FE29B}" type="presParOf" srcId="{C726F68E-0D54-4CF0-98AD-C4AE563E8350}" destId="{747EBC31-C93B-4E12-B64F-DD3AEE68691D}" srcOrd="5" destOrd="0" presId="urn:microsoft.com/office/officeart/2005/8/layout/vProcess5"/>
    <dgm:cxn modelId="{58B5FB35-1100-4852-BEAE-F850D3A018E9}" type="presParOf" srcId="{C726F68E-0D54-4CF0-98AD-C4AE563E8350}" destId="{F7B0A31B-7962-475D-B036-4678A9F45056}" srcOrd="6" destOrd="0" presId="urn:microsoft.com/office/officeart/2005/8/layout/vProcess5"/>
    <dgm:cxn modelId="{63344BE6-EE03-4C6F-909E-7CEC32F22902}" type="presParOf" srcId="{C726F68E-0D54-4CF0-98AD-C4AE563E8350}" destId="{8B864A0B-B05E-439B-8C93-7CE121D43486}" srcOrd="7" destOrd="0" presId="urn:microsoft.com/office/officeart/2005/8/layout/vProcess5"/>
    <dgm:cxn modelId="{A6897952-B89F-44C9-B943-0ACC7A905C0B}" type="presParOf" srcId="{C726F68E-0D54-4CF0-98AD-C4AE563E8350}" destId="{90BA390D-A7C6-4EC4-9E70-28334B1F5B91}" srcOrd="8" destOrd="0" presId="urn:microsoft.com/office/officeart/2005/8/layout/vProcess5"/>
    <dgm:cxn modelId="{BB35B734-3C72-40D8-8275-C9298BA9F8EB}" type="presParOf" srcId="{C726F68E-0D54-4CF0-98AD-C4AE563E8350}" destId="{72ED438A-EF98-4B5E-BE94-7DBD47CFE4E4}" srcOrd="9" destOrd="0" presId="urn:microsoft.com/office/officeart/2005/8/layout/vProcess5"/>
    <dgm:cxn modelId="{4525F7A8-289F-41A0-A6F5-3976A10480E3}" type="presParOf" srcId="{C726F68E-0D54-4CF0-98AD-C4AE563E8350}" destId="{62F70418-0D78-4D2D-ABA9-2575D9F36F98}" srcOrd="10" destOrd="0" presId="urn:microsoft.com/office/officeart/2005/8/layout/vProcess5"/>
    <dgm:cxn modelId="{878141D6-0A0B-4363-A56A-02AAF2489BF2}" type="presParOf" srcId="{C726F68E-0D54-4CF0-98AD-C4AE563E8350}" destId="{01528430-996C-46BD-9F24-D1368BD3284E}" srcOrd="11" destOrd="0" presId="urn:microsoft.com/office/officeart/2005/8/layout/vProcess5"/>
    <dgm:cxn modelId="{CA800E54-2EAF-4C9A-94D1-B8BCB8C4A865}" type="presParOf" srcId="{C726F68E-0D54-4CF0-98AD-C4AE563E8350}" destId="{D5AB7022-2F3E-484D-A265-F445D282B1C5}" srcOrd="12" destOrd="0" presId="urn:microsoft.com/office/officeart/2005/8/layout/vProcess5"/>
    <dgm:cxn modelId="{DD81EFC0-3939-4CE9-A72D-318107840F39}" type="presParOf" srcId="{C726F68E-0D54-4CF0-98AD-C4AE563E8350}" destId="{44707168-1EAD-4D03-8536-5D41AB9104B5}" srcOrd="13" destOrd="0" presId="urn:microsoft.com/office/officeart/2005/8/layout/vProcess5"/>
    <dgm:cxn modelId="{151D8D36-771E-4809-9D59-06698CE0369F}" type="presParOf" srcId="{C726F68E-0D54-4CF0-98AD-C4AE563E8350}" destId="{35F5B089-2BCC-4961-B2F3-5BCE287421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A08A9-9E39-44A2-8598-881348AAE4B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93DCDE-410D-44DA-AA2F-9EC1EC6C5DA1}">
      <dgm:prSet phldrT="[Text]"/>
      <dgm:spPr/>
      <dgm:t>
        <a:bodyPr/>
        <a:lstStyle/>
        <a:p>
          <a:pPr rtl="0"/>
          <a:r>
            <a:rPr lang="en-US"/>
            <a:t>An Email</a:t>
          </a:r>
          <a:r>
            <a:rPr lang="en-US">
              <a:latin typeface="Arial" panose="020B0604020202020204"/>
            </a:rPr>
            <a:t> is Triggered and Sent to the Colleague</a:t>
          </a:r>
          <a:endParaRPr lang="en-US"/>
        </a:p>
      </dgm:t>
    </dgm:pt>
    <dgm:pt modelId="{F3FAEB0F-4B9B-4D71-A13A-1066FAC48EBC}" type="parTrans" cxnId="{95AE1385-6528-446F-BA01-D5DF8042993D}">
      <dgm:prSet/>
      <dgm:spPr/>
      <dgm:t>
        <a:bodyPr/>
        <a:lstStyle/>
        <a:p>
          <a:endParaRPr lang="en-US"/>
        </a:p>
      </dgm:t>
    </dgm:pt>
    <dgm:pt modelId="{5A4D0EAD-1E9A-4F22-93A2-E9DE2C007F70}" type="sibTrans" cxnId="{95AE1385-6528-446F-BA01-D5DF8042993D}">
      <dgm:prSet/>
      <dgm:spPr/>
      <dgm:t>
        <a:bodyPr/>
        <a:lstStyle/>
        <a:p>
          <a:endParaRPr lang="en-US"/>
        </a:p>
      </dgm:t>
    </dgm:pt>
    <dgm:pt modelId="{BC1B290D-5200-4E4C-ABC8-0E5E8B8E9FF5}">
      <dgm:prSet phldrT="[Text]"/>
      <dgm:spPr/>
      <dgm:t>
        <a:bodyPr/>
        <a:lstStyle/>
        <a:p>
          <a:pPr rtl="0"/>
          <a:r>
            <a:rPr lang="en-US"/>
            <a:t>They Provide </a:t>
          </a:r>
          <a:r>
            <a:rPr lang="en-US">
              <a:latin typeface="Arial" panose="020B0604020202020204"/>
            </a:rPr>
            <a:t>the Name and Email</a:t>
          </a:r>
          <a:r>
            <a:rPr lang="en-US"/>
            <a:t> Address of </a:t>
          </a:r>
          <a:r>
            <a:rPr lang="en-US">
              <a:latin typeface="Arial" panose="020B0604020202020204"/>
            </a:rPr>
            <a:t>a </a:t>
          </a:r>
          <a:r>
            <a:rPr lang="en-US"/>
            <a:t>Colleague</a:t>
          </a:r>
        </a:p>
      </dgm:t>
    </dgm:pt>
    <dgm:pt modelId="{91D4DFD8-BC04-42C1-AB4C-E23496101630}" type="parTrans" cxnId="{D6012AFB-2153-4E91-86C7-6E30F3A2A6BD}">
      <dgm:prSet/>
      <dgm:spPr/>
      <dgm:t>
        <a:bodyPr/>
        <a:lstStyle/>
        <a:p>
          <a:endParaRPr lang="en-US"/>
        </a:p>
      </dgm:t>
    </dgm:pt>
    <dgm:pt modelId="{A5502EFE-D1F6-4975-818B-8E8AB5998B38}" type="sibTrans" cxnId="{D6012AFB-2153-4E91-86C7-6E30F3A2A6BD}">
      <dgm:prSet/>
      <dgm:spPr/>
      <dgm:t>
        <a:bodyPr/>
        <a:lstStyle/>
        <a:p>
          <a:endParaRPr lang="en-US"/>
        </a:p>
      </dgm:t>
    </dgm:pt>
    <dgm:pt modelId="{C726F68E-0D54-4CF0-98AD-C4AE563E8350}" type="pres">
      <dgm:prSet presAssocID="{508A08A9-9E39-44A2-8598-881348AAE4B3}" presName="outerComposite" presStyleCnt="0">
        <dgm:presLayoutVars>
          <dgm:chMax val="5"/>
          <dgm:dir/>
          <dgm:resizeHandles val="exact"/>
        </dgm:presLayoutVars>
      </dgm:prSet>
      <dgm:spPr/>
    </dgm:pt>
    <dgm:pt modelId="{781A5E76-856E-405F-8368-8DA006CA4631}" type="pres">
      <dgm:prSet presAssocID="{508A08A9-9E39-44A2-8598-881348AAE4B3}" presName="dummyMaxCanvas" presStyleCnt="0">
        <dgm:presLayoutVars/>
      </dgm:prSet>
      <dgm:spPr/>
    </dgm:pt>
    <dgm:pt modelId="{37740BD0-88E6-413A-A384-DBAB4A358067}" type="pres">
      <dgm:prSet presAssocID="{508A08A9-9E39-44A2-8598-881348AAE4B3}" presName="TwoNodes_1" presStyleLbl="node1" presStyleIdx="0" presStyleCnt="2" custScaleX="112977">
        <dgm:presLayoutVars>
          <dgm:bulletEnabled val="1"/>
        </dgm:presLayoutVars>
      </dgm:prSet>
      <dgm:spPr/>
    </dgm:pt>
    <dgm:pt modelId="{C1F9CE11-A0AD-4384-8711-2CADB9EFE190}" type="pres">
      <dgm:prSet presAssocID="{508A08A9-9E39-44A2-8598-881348AAE4B3}" presName="TwoNodes_2" presStyleLbl="node1" presStyleIdx="1" presStyleCnt="2" custScaleX="117647">
        <dgm:presLayoutVars>
          <dgm:bulletEnabled val="1"/>
        </dgm:presLayoutVars>
      </dgm:prSet>
      <dgm:spPr/>
    </dgm:pt>
    <dgm:pt modelId="{3341DD98-4D5C-42EF-A46E-09814B5829C3}" type="pres">
      <dgm:prSet presAssocID="{508A08A9-9E39-44A2-8598-881348AAE4B3}" presName="TwoConn_1-2" presStyleLbl="fgAccFollowNode1" presStyleIdx="0" presStyleCnt="1">
        <dgm:presLayoutVars>
          <dgm:bulletEnabled val="1"/>
        </dgm:presLayoutVars>
      </dgm:prSet>
      <dgm:spPr/>
    </dgm:pt>
    <dgm:pt modelId="{1029781E-F4D4-4232-840A-5C42EB12E631}" type="pres">
      <dgm:prSet presAssocID="{508A08A9-9E39-44A2-8598-881348AAE4B3}" presName="TwoNodes_1_text" presStyleLbl="node1" presStyleIdx="1" presStyleCnt="2">
        <dgm:presLayoutVars>
          <dgm:bulletEnabled val="1"/>
        </dgm:presLayoutVars>
      </dgm:prSet>
      <dgm:spPr/>
    </dgm:pt>
    <dgm:pt modelId="{55610686-6B95-4EE4-9147-38CD051C3600}" type="pres">
      <dgm:prSet presAssocID="{508A08A9-9E39-44A2-8598-881348AAE4B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BDD9A017-68A5-4F28-B1B0-81518485E0B9}" type="presOf" srcId="{BC1B290D-5200-4E4C-ABC8-0E5E8B8E9FF5}" destId="{1029781E-F4D4-4232-840A-5C42EB12E631}" srcOrd="1" destOrd="0" presId="urn:microsoft.com/office/officeart/2005/8/layout/vProcess5"/>
    <dgm:cxn modelId="{D1AED66E-0752-4034-B9BE-3FC6896E0A26}" type="presOf" srcId="{9B93DCDE-410D-44DA-AA2F-9EC1EC6C5DA1}" destId="{55610686-6B95-4EE4-9147-38CD051C3600}" srcOrd="1" destOrd="0" presId="urn:microsoft.com/office/officeart/2005/8/layout/vProcess5"/>
    <dgm:cxn modelId="{95AE1385-6528-446F-BA01-D5DF8042993D}" srcId="{508A08A9-9E39-44A2-8598-881348AAE4B3}" destId="{9B93DCDE-410D-44DA-AA2F-9EC1EC6C5DA1}" srcOrd="1" destOrd="0" parTransId="{F3FAEB0F-4B9B-4D71-A13A-1066FAC48EBC}" sibTransId="{5A4D0EAD-1E9A-4F22-93A2-E9DE2C007F70}"/>
    <dgm:cxn modelId="{A06E3992-5FD8-4029-BD0A-C73DB07A8DE4}" type="presOf" srcId="{508A08A9-9E39-44A2-8598-881348AAE4B3}" destId="{C726F68E-0D54-4CF0-98AD-C4AE563E8350}" srcOrd="0" destOrd="0" presId="urn:microsoft.com/office/officeart/2005/8/layout/vProcess5"/>
    <dgm:cxn modelId="{8ABD6F9E-A8A6-4A12-8E6A-EDD6A75C4DB6}" type="presOf" srcId="{BC1B290D-5200-4E4C-ABC8-0E5E8B8E9FF5}" destId="{37740BD0-88E6-413A-A384-DBAB4A358067}" srcOrd="0" destOrd="0" presId="urn:microsoft.com/office/officeart/2005/8/layout/vProcess5"/>
    <dgm:cxn modelId="{A087D2AC-9053-4D40-B861-5A40F2FE6BA8}" type="presOf" srcId="{9B93DCDE-410D-44DA-AA2F-9EC1EC6C5DA1}" destId="{C1F9CE11-A0AD-4384-8711-2CADB9EFE190}" srcOrd="0" destOrd="0" presId="urn:microsoft.com/office/officeart/2005/8/layout/vProcess5"/>
    <dgm:cxn modelId="{6C9CC9D5-0E72-42E8-BBCB-D9EB4E3E77AF}" type="presOf" srcId="{A5502EFE-D1F6-4975-818B-8E8AB5998B38}" destId="{3341DD98-4D5C-42EF-A46E-09814B5829C3}" srcOrd="0" destOrd="0" presId="urn:microsoft.com/office/officeart/2005/8/layout/vProcess5"/>
    <dgm:cxn modelId="{D6012AFB-2153-4E91-86C7-6E30F3A2A6BD}" srcId="{508A08A9-9E39-44A2-8598-881348AAE4B3}" destId="{BC1B290D-5200-4E4C-ABC8-0E5E8B8E9FF5}" srcOrd="0" destOrd="0" parTransId="{91D4DFD8-BC04-42C1-AB4C-E23496101630}" sibTransId="{A5502EFE-D1F6-4975-818B-8E8AB5998B38}"/>
    <dgm:cxn modelId="{0D1D3DFE-C1F9-4B8B-8D53-B38F4DAE1A99}" type="presParOf" srcId="{C726F68E-0D54-4CF0-98AD-C4AE563E8350}" destId="{781A5E76-856E-405F-8368-8DA006CA4631}" srcOrd="0" destOrd="0" presId="urn:microsoft.com/office/officeart/2005/8/layout/vProcess5"/>
    <dgm:cxn modelId="{669BE744-53D4-457F-BBC9-47F48B2C8BD3}" type="presParOf" srcId="{C726F68E-0D54-4CF0-98AD-C4AE563E8350}" destId="{37740BD0-88E6-413A-A384-DBAB4A358067}" srcOrd="1" destOrd="0" presId="urn:microsoft.com/office/officeart/2005/8/layout/vProcess5"/>
    <dgm:cxn modelId="{056E9DC6-2B66-4A38-A1A8-E2A0A3712E7D}" type="presParOf" srcId="{C726F68E-0D54-4CF0-98AD-C4AE563E8350}" destId="{C1F9CE11-A0AD-4384-8711-2CADB9EFE190}" srcOrd="2" destOrd="0" presId="urn:microsoft.com/office/officeart/2005/8/layout/vProcess5"/>
    <dgm:cxn modelId="{6536D135-1FAC-4875-A117-31D6C0BAEF66}" type="presParOf" srcId="{C726F68E-0D54-4CF0-98AD-C4AE563E8350}" destId="{3341DD98-4D5C-42EF-A46E-09814B5829C3}" srcOrd="3" destOrd="0" presId="urn:microsoft.com/office/officeart/2005/8/layout/vProcess5"/>
    <dgm:cxn modelId="{642D8A3E-41DE-4C2F-B308-450BCDCFC8CB}" type="presParOf" srcId="{C726F68E-0D54-4CF0-98AD-C4AE563E8350}" destId="{1029781E-F4D4-4232-840A-5C42EB12E631}" srcOrd="4" destOrd="0" presId="urn:microsoft.com/office/officeart/2005/8/layout/vProcess5"/>
    <dgm:cxn modelId="{A56F2AC2-0DE7-4886-9D04-C447A57C47EA}" type="presParOf" srcId="{C726F68E-0D54-4CF0-98AD-C4AE563E8350}" destId="{55610686-6B95-4EE4-9147-38CD051C360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B264C-822E-42A3-B7F4-CAB91CA6BD6F}">
      <dsp:nvSpPr>
        <dsp:cNvPr id="0" name=""/>
        <dsp:cNvSpPr/>
      </dsp:nvSpPr>
      <dsp:spPr>
        <a:xfrm>
          <a:off x="0" y="0"/>
          <a:ext cx="4693920" cy="783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They Provide </a:t>
          </a:r>
          <a:r>
            <a:rPr lang="en-US" sz="1600" kern="1200" dirty="0">
              <a:latin typeface="Arial" panose="020B0604020202020204"/>
            </a:rPr>
            <a:t>Name and Email</a:t>
          </a:r>
          <a:r>
            <a:rPr lang="en-US" sz="1600" kern="1200" dirty="0"/>
            <a:t> Address of </a:t>
          </a:r>
          <a:r>
            <a:rPr lang="en-US" sz="1600" kern="1200" dirty="0">
              <a:latin typeface="Arial" panose="020B0604020202020204"/>
            </a:rPr>
            <a:t>a Colleague</a:t>
          </a:r>
          <a:endParaRPr lang="en-US" sz="1600" kern="1200" dirty="0"/>
        </a:p>
      </dsp:txBody>
      <dsp:txXfrm>
        <a:off x="22937" y="22937"/>
        <a:ext cx="3757248" cy="737244"/>
      </dsp:txXfrm>
    </dsp:sp>
    <dsp:sp modelId="{ADAEA27F-7EB4-4949-991B-8FA630CACBBC}">
      <dsp:nvSpPr>
        <dsp:cNvPr id="0" name=""/>
        <dsp:cNvSpPr/>
      </dsp:nvSpPr>
      <dsp:spPr>
        <a:xfrm>
          <a:off x="350520" y="891884"/>
          <a:ext cx="4693920" cy="783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/>
            </a:rPr>
            <a:t>The Case Gets Set</a:t>
          </a:r>
          <a:r>
            <a:rPr lang="en-US" sz="1600" kern="1200" dirty="0"/>
            <a:t> to Screened Out Status</a:t>
          </a:r>
        </a:p>
      </dsp:txBody>
      <dsp:txXfrm>
        <a:off x="373457" y="914821"/>
        <a:ext cx="3788499" cy="737244"/>
      </dsp:txXfrm>
    </dsp:sp>
    <dsp:sp modelId="{7F5D6A0B-7DD2-4971-B594-DCD4D34073A5}">
      <dsp:nvSpPr>
        <dsp:cNvPr id="0" name=""/>
        <dsp:cNvSpPr/>
      </dsp:nvSpPr>
      <dsp:spPr>
        <a:xfrm>
          <a:off x="701039" y="1783769"/>
          <a:ext cx="4693920" cy="783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 Remove the Answer Indicating That They Can't Answer the Questions</a:t>
          </a:r>
        </a:p>
      </dsp:txBody>
      <dsp:txXfrm>
        <a:off x="723976" y="1806706"/>
        <a:ext cx="3788499" cy="737244"/>
      </dsp:txXfrm>
    </dsp:sp>
    <dsp:sp modelId="{45D13DCC-FEE0-489A-8E04-C4DC81CA2316}">
      <dsp:nvSpPr>
        <dsp:cNvPr id="0" name=""/>
        <dsp:cNvSpPr/>
      </dsp:nvSpPr>
      <dsp:spPr>
        <a:xfrm>
          <a:off x="1051559" y="2675654"/>
          <a:ext cx="4693920" cy="783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/>
            </a:rPr>
            <a:t>We Change the Case Status so that it Can be </a:t>
          </a:r>
          <a:r>
            <a:rPr lang="en-US" sz="1600" kern="1200" dirty="0" err="1">
              <a:latin typeface="Arial" panose="020B0604020202020204"/>
            </a:rPr>
            <a:t>Reaccessed</a:t>
          </a:r>
          <a:endParaRPr lang="en-US" sz="1600" kern="1200" dirty="0" err="1"/>
        </a:p>
      </dsp:txBody>
      <dsp:txXfrm>
        <a:off x="1074496" y="2698591"/>
        <a:ext cx="3788499" cy="737244"/>
      </dsp:txXfrm>
    </dsp:sp>
    <dsp:sp modelId="{747EBC31-C93B-4E12-B64F-DD3AEE68691D}">
      <dsp:nvSpPr>
        <dsp:cNvPr id="0" name=""/>
        <dsp:cNvSpPr/>
      </dsp:nvSpPr>
      <dsp:spPr>
        <a:xfrm>
          <a:off x="1402079" y="3567538"/>
          <a:ext cx="4693920" cy="783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 Send </a:t>
          </a:r>
          <a:r>
            <a:rPr lang="en-US" sz="1600" kern="1200" dirty="0">
              <a:latin typeface="Arial" panose="020B0604020202020204"/>
            </a:rPr>
            <a:t>an Invitation Email to the Colleague</a:t>
          </a:r>
          <a:endParaRPr lang="en-US" sz="1600" kern="1200" dirty="0"/>
        </a:p>
      </dsp:txBody>
      <dsp:txXfrm>
        <a:off x="1425016" y="3590475"/>
        <a:ext cx="3788499" cy="737244"/>
      </dsp:txXfrm>
    </dsp:sp>
    <dsp:sp modelId="{F7B0A31B-7962-475D-B036-4678A9F45056}">
      <dsp:nvSpPr>
        <dsp:cNvPr id="0" name=""/>
        <dsp:cNvSpPr/>
      </dsp:nvSpPr>
      <dsp:spPr>
        <a:xfrm>
          <a:off x="4184893" y="572111"/>
          <a:ext cx="509026" cy="5090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299424" y="572111"/>
        <a:ext cx="279964" cy="383042"/>
      </dsp:txXfrm>
    </dsp:sp>
    <dsp:sp modelId="{8B864A0B-B05E-439B-8C93-7CE121D43486}">
      <dsp:nvSpPr>
        <dsp:cNvPr id="0" name=""/>
        <dsp:cNvSpPr/>
      </dsp:nvSpPr>
      <dsp:spPr>
        <a:xfrm>
          <a:off x="4535413" y="1463996"/>
          <a:ext cx="509026" cy="5090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649944" y="1463996"/>
        <a:ext cx="279964" cy="383042"/>
      </dsp:txXfrm>
    </dsp:sp>
    <dsp:sp modelId="{90BA390D-A7C6-4EC4-9E70-28334B1F5B91}">
      <dsp:nvSpPr>
        <dsp:cNvPr id="0" name=""/>
        <dsp:cNvSpPr/>
      </dsp:nvSpPr>
      <dsp:spPr>
        <a:xfrm>
          <a:off x="4885933" y="2342828"/>
          <a:ext cx="509026" cy="5090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000464" y="2342828"/>
        <a:ext cx="279964" cy="383042"/>
      </dsp:txXfrm>
    </dsp:sp>
    <dsp:sp modelId="{72ED438A-EF98-4B5E-BE94-7DBD47CFE4E4}">
      <dsp:nvSpPr>
        <dsp:cNvPr id="0" name=""/>
        <dsp:cNvSpPr/>
      </dsp:nvSpPr>
      <dsp:spPr>
        <a:xfrm>
          <a:off x="5236453" y="3243414"/>
          <a:ext cx="509026" cy="5090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350984" y="3243414"/>
        <a:ext cx="279964" cy="383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40BD0-88E6-413A-A384-DBAB4A358067}">
      <dsp:nvSpPr>
        <dsp:cNvPr id="0" name=""/>
        <dsp:cNvSpPr/>
      </dsp:nvSpPr>
      <dsp:spPr>
        <a:xfrm>
          <a:off x="-341699" y="0"/>
          <a:ext cx="5042345" cy="1339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They Provide </a:t>
          </a:r>
          <a:r>
            <a:rPr lang="en-US" sz="2300" kern="1200">
              <a:latin typeface="Arial" panose="020B0604020202020204"/>
            </a:rPr>
            <a:t>the Name and Email</a:t>
          </a:r>
          <a:r>
            <a:rPr lang="en-US" sz="2300" kern="1200"/>
            <a:t> Address of </a:t>
          </a:r>
          <a:r>
            <a:rPr lang="en-US" sz="2300" kern="1200">
              <a:latin typeface="Arial" panose="020B0604020202020204"/>
            </a:rPr>
            <a:t>a </a:t>
          </a:r>
          <a:r>
            <a:rPr lang="en-US" sz="2300" kern="1200"/>
            <a:t>Colleague</a:t>
          </a:r>
        </a:p>
      </dsp:txBody>
      <dsp:txXfrm>
        <a:off x="-302456" y="39243"/>
        <a:ext cx="3487990" cy="1261354"/>
      </dsp:txXfrm>
    </dsp:sp>
    <dsp:sp modelId="{C1F9CE11-A0AD-4384-8711-2CADB9EFE190}">
      <dsp:nvSpPr>
        <dsp:cNvPr id="0" name=""/>
        <dsp:cNvSpPr/>
      </dsp:nvSpPr>
      <dsp:spPr>
        <a:xfrm>
          <a:off x="341702" y="1637583"/>
          <a:ext cx="5250775" cy="1339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 Email</a:t>
          </a:r>
          <a:r>
            <a:rPr lang="en-US" sz="2300" kern="1200">
              <a:latin typeface="Arial" panose="020B0604020202020204"/>
            </a:rPr>
            <a:t> is Triggered and Sent to the Colleague</a:t>
          </a:r>
          <a:endParaRPr lang="en-US" sz="2300" kern="1200"/>
        </a:p>
      </dsp:txBody>
      <dsp:txXfrm>
        <a:off x="380945" y="1676826"/>
        <a:ext cx="3221098" cy="1261354"/>
      </dsp:txXfrm>
    </dsp:sp>
    <dsp:sp modelId="{3341DD98-4D5C-42EF-A46E-09814B5829C3}">
      <dsp:nvSpPr>
        <dsp:cNvPr id="0" name=""/>
        <dsp:cNvSpPr/>
      </dsp:nvSpPr>
      <dsp:spPr>
        <a:xfrm>
          <a:off x="3540157" y="1053263"/>
          <a:ext cx="870896" cy="870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736109" y="1053263"/>
        <a:ext cx="478992" cy="65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209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algn="r"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209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algn="r"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fld id="{F14AD3AF-E853-41DD-9C6B-15765745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820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7" y="4409758"/>
            <a:ext cx="5121488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515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9515"/>
            <a:ext cx="302820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86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ea typeface="ヒラギノ角ゴ Pro W3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9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7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6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3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3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latin typeface="Arial"/>
              <a:ea typeface="ヒラギノ角ゴ Pro W3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latin typeface="Arial"/>
              <a:ea typeface="ヒラギノ角ゴ Pro W3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6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9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31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latin typeface="Arial"/>
              <a:ea typeface="ヒラギノ角ゴ Pro W3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6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ヒラギノ角ゴ Pro W3"/>
                <a:cs typeface="Calibri"/>
              </a:rPr>
              <a:t>Now moving onto format2. Dynamic rows with fixed columns. </a:t>
            </a:r>
            <a:endParaRPr lang="en-US"/>
          </a:p>
          <a:p>
            <a:r>
              <a:rPr lang="en-US">
                <a:latin typeface="Calibri"/>
                <a:ea typeface="ヒラギノ角ゴ Pro W3"/>
                <a:cs typeface="Calibri"/>
              </a:rPr>
              <a:t>This is the 2nd variant of the dynamic table that was implemented.</a:t>
            </a:r>
            <a:endParaRPr lang="en-US"/>
          </a:p>
          <a:p>
            <a:r>
              <a:rPr lang="en-US">
                <a:latin typeface="Calibri"/>
                <a:ea typeface="ヒラギノ角ゴ Pro W3"/>
                <a:cs typeface="Calibri"/>
              </a:rPr>
              <a:t>In this scenario we have a fixed header with different domains populated if data isn't collected from the base question,  </a:t>
            </a:r>
            <a:r>
              <a:rPr lang="en-US">
                <a:latin typeface="Arial"/>
                <a:ea typeface="ヒラギノ角ゴ Pro W3"/>
                <a:cs typeface="Arial"/>
              </a:rPr>
              <a:t>that is if the columns 1 &amp; 4 are selected from the base question then all those rows will be displayed in this table.</a:t>
            </a:r>
          </a:p>
          <a:p>
            <a:r>
              <a:rPr lang="en-US">
                <a:latin typeface="Arial"/>
                <a:ea typeface="ヒラギノ角ゴ Pro W3"/>
                <a:cs typeface="Arial"/>
              </a:rPr>
              <a:t>On this slide we are showing only 2 domains because only these 2 rows had data from the base question based on the selection criteria. In reality we can have a table with </a:t>
            </a:r>
            <a:r>
              <a:rPr lang="en-US" err="1">
                <a:latin typeface="Arial"/>
                <a:ea typeface="ヒラギノ角ゴ Pro W3"/>
                <a:cs typeface="Arial"/>
              </a:rPr>
              <a:t>upto</a:t>
            </a:r>
            <a:r>
              <a:rPr lang="en-US">
                <a:latin typeface="Arial"/>
                <a:ea typeface="ヒラギノ角ゴ Pro W3"/>
                <a:cs typeface="Arial"/>
              </a:rPr>
              <a:t> 17 rows.</a:t>
            </a:r>
          </a:p>
          <a:p>
            <a:endParaRPr lang="en-US">
              <a:latin typeface="Calibri"/>
              <a:ea typeface="ヒラギノ角ゴ Pro W3"/>
              <a:cs typeface="Calibri"/>
            </a:endParaRPr>
          </a:p>
          <a:p>
            <a:endParaRPr lang="en-US">
              <a:latin typeface="Calibri"/>
              <a:cs typeface="Calibri"/>
            </a:endParaRP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9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/>
        </p:blipFill>
        <p:spPr>
          <a:xfrm>
            <a:off x="3962400" y="1"/>
            <a:ext cx="5201116" cy="46639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ED81528-7BE5-8240-B3F7-7581CFA993BB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95BF82BD-0602-1845-B870-F0F9F8575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79475-7FE7-704F-96FB-9C1D46D5F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5275567"/>
            <a:ext cx="1206500" cy="558800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5AC64515-2573-A54D-8C70-ABDEEAFCF5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8DA85-61E5-F64B-9F6A-DD9A4EF815BD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95958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182880"/>
            <a:ext cx="8842248" cy="763285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2"/>
            <a:ext cx="8842248" cy="1280351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7338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07"/>
          <a:stretch/>
        </p:blipFill>
        <p:spPr>
          <a:xfrm>
            <a:off x="0" y="7450"/>
            <a:ext cx="9144000" cy="37337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699903"/>
            <a:ext cx="6781800" cy="763285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35A3D7B-6B7C-ED4F-9433-DE2490285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F6A6C95-5BEB-D74F-A2EA-6B392D9B3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E6D566-749E-3A4F-B010-9244406C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3918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290800"/>
            <a:ext cx="9144000" cy="65672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E9AF1-E1B5-4545-97D5-DEBD3F555475}"/>
              </a:ext>
            </a:extLst>
          </p:cNvPr>
          <p:cNvSpPr/>
          <p:nvPr userDrawn="1"/>
        </p:nvSpPr>
        <p:spPr bwMode="auto">
          <a:xfrm>
            <a:off x="0" y="1532034"/>
            <a:ext cx="9144000" cy="501684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14C29D-AA17-9A4A-B77F-9236F0F09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/>
          <a:stretch/>
        </p:blipFill>
        <p:spPr>
          <a:xfrm>
            <a:off x="0" y="-3161"/>
            <a:ext cx="9144000" cy="6840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346175"/>
            <a:ext cx="1088136" cy="438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4A9458-44E0-B648-B24A-8D3A24A755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/>
        </p:blipFill>
        <p:spPr>
          <a:xfrm>
            <a:off x="3962400" y="1"/>
            <a:ext cx="5201116" cy="4663945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A47128-5E4A-7347-B36B-4896782A71A3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55EE6F6-18B2-BC46-A2EA-966E41518B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40484-49C5-8742-BDD2-DB1CE8628FFD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B27A5716-B40A-A14A-9E04-14AB9C9C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310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290800"/>
            <a:ext cx="9144000" cy="65672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14C29D-AA17-9A4A-B77F-9236F0F09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/>
          <a:stretch/>
        </p:blipFill>
        <p:spPr>
          <a:xfrm>
            <a:off x="0" y="-3161"/>
            <a:ext cx="9144000" cy="6840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346175"/>
            <a:ext cx="1088136" cy="438277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A47128-5E4A-7347-B36B-4896782A71A3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55EE6F6-18B2-BC46-A2EA-966E41518B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40484-49C5-8742-BDD2-DB1CE8628FFD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B27A5716-B40A-A14A-9E04-14AB9C9C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00961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/Blu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290800"/>
            <a:ext cx="9144000" cy="65672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14C29D-AA17-9A4A-B77F-9236F0F09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/>
          <a:stretch/>
        </p:blipFill>
        <p:spPr>
          <a:xfrm>
            <a:off x="0" y="-3161"/>
            <a:ext cx="9144000" cy="6840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346175"/>
            <a:ext cx="1088136" cy="4382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A47128-5E4A-7347-B36B-4896782A71A3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55EE6F6-18B2-BC46-A2EA-966E41518B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40484-49C5-8742-BDD2-DB1CE8628FFD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B27A5716-B40A-A14A-9E04-14AB9C9C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pic>
        <p:nvPicPr>
          <p:cNvPr id="12" name="Picture 11" descr="A close up of a necklace&#10;&#10;Description automatically generated">
            <a:extLst>
              <a:ext uri="{FF2B5EF4-FFF2-40B4-BE49-F238E27FC236}">
                <a16:creationId xmlns:a16="http://schemas.microsoft.com/office/drawing/2014/main" id="{6145B452-1069-1E4A-A4E6-4302D1098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20"/>
          <a:stretch/>
        </p:blipFill>
        <p:spPr>
          <a:xfrm>
            <a:off x="2017540" y="2824"/>
            <a:ext cx="7158555" cy="646988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75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19201"/>
            <a:ext cx="8842248" cy="4729163"/>
          </a:xfrm>
          <a:prstGeom prst="rect">
            <a:avLst/>
          </a:prstGeom>
        </p:spPr>
        <p:txBody>
          <a:bodyPr/>
          <a:lstStyle>
            <a:lvl1pPr marL="300559" indent="-300559">
              <a:buFont typeface="Courier New" panose="02070309020205020404" pitchFamily="49" charset="0"/>
              <a:buChar char="o"/>
              <a:defRPr/>
            </a:lvl1pPr>
            <a:lvl2pPr marL="609585" indent="-309026">
              <a:buFont typeface="Arial" panose="020B0604020202020204" pitchFamily="34" charset="0"/>
              <a:buChar char="•"/>
              <a:defRPr/>
            </a:lvl2pPr>
            <a:lvl3pPr marL="905911" indent="-296326"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6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necklace&#10;&#10;Description automatically generated">
            <a:extLst>
              <a:ext uri="{FF2B5EF4-FFF2-40B4-BE49-F238E27FC236}">
                <a16:creationId xmlns:a16="http://schemas.microsoft.com/office/drawing/2014/main" id="{77FF2BB6-F88B-7845-AC4C-AA524A8DB4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67"/>
          <a:stretch/>
        </p:blipFill>
        <p:spPr>
          <a:xfrm>
            <a:off x="2017541" y="2824"/>
            <a:ext cx="7126460" cy="646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458724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19200"/>
            <a:ext cx="458724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346175"/>
            <a:ext cx="1088136" cy="438277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BBE33F-0F18-3E4F-90D6-31ACAD4E1DC5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ooter Placeholder 9">
            <a:extLst>
              <a:ext uri="{FF2B5EF4-FFF2-40B4-BE49-F238E27FC236}">
                <a16:creationId xmlns:a16="http://schemas.microsoft.com/office/drawing/2014/main" id="{197015B4-9CD5-1641-B9B6-4D3A7DAE7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AC87EB9-7CB4-BC46-B487-92B6D475D2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4125B5-A142-4545-B31A-7C0E86ED168B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217497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necklace&#10;&#10;Description automatically generated">
            <a:extLst>
              <a:ext uri="{FF2B5EF4-FFF2-40B4-BE49-F238E27FC236}">
                <a16:creationId xmlns:a16="http://schemas.microsoft.com/office/drawing/2014/main" id="{2956E69D-A1A3-5A41-88AC-98D706BC6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13"/>
          <a:stretch/>
        </p:blipFill>
        <p:spPr>
          <a:xfrm flipH="1">
            <a:off x="-1" y="2824"/>
            <a:ext cx="7131431" cy="64698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82880"/>
            <a:ext cx="510540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19200"/>
            <a:ext cx="510540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3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0"/>
            <a:ext cx="8842248" cy="129540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701800"/>
            <a:ext cx="8842248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21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37162" y="1219200"/>
            <a:ext cx="4206241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1219200"/>
            <a:ext cx="4407408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9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0"/>
            <a:ext cx="8842248" cy="128016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" y="1691640"/>
            <a:ext cx="4331208" cy="45821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691640"/>
            <a:ext cx="4331208" cy="4582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4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182880"/>
            <a:ext cx="8842248" cy="763285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61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2"/>
            <a:ext cx="8842248" cy="1280351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0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07"/>
          <a:stretch/>
        </p:blipFill>
        <p:spPr>
          <a:xfrm>
            <a:off x="0" y="0"/>
            <a:ext cx="9144000" cy="37337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699903"/>
            <a:ext cx="6781800" cy="763285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26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4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2FDBB3-20AD-0642-85B4-30E9C29B1F61}"/>
              </a:ext>
            </a:extLst>
          </p:cNvPr>
          <p:cNvSpPr/>
          <p:nvPr userDrawn="1"/>
        </p:nvSpPr>
        <p:spPr>
          <a:xfrm>
            <a:off x="0" y="6513692"/>
            <a:ext cx="9144000" cy="350405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 userDrawn="1"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DE6614-EFAC-4240-BEB1-45E0850FA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5275567"/>
            <a:ext cx="1206500" cy="55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68EF52-B769-A649-BA3E-BCF06AC465D0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3C9F1318-6B2A-574F-8BCD-1B6C15B602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8" name="Picture 17" descr="A close up of a necklace&#10;&#10;Description automatically generated">
            <a:extLst>
              <a:ext uri="{FF2B5EF4-FFF2-40B4-BE49-F238E27FC236}">
                <a16:creationId xmlns:a16="http://schemas.microsoft.com/office/drawing/2014/main" id="{3B7433BA-EE6D-5E44-B352-CB0D4A4FA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67"/>
          <a:stretch/>
        </p:blipFill>
        <p:spPr>
          <a:xfrm>
            <a:off x="2017541" y="20150"/>
            <a:ext cx="7126460" cy="6469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19201"/>
            <a:ext cx="8842248" cy="4729163"/>
          </a:xfrm>
          <a:prstGeom prst="rect">
            <a:avLst/>
          </a:prstGeom>
        </p:spPr>
        <p:txBody>
          <a:bodyPr/>
          <a:lstStyle>
            <a:lvl1pPr marL="300559" indent="-300559">
              <a:buFont typeface="Courier New" panose="02070309020205020404" pitchFamily="49" charset="0"/>
              <a:buChar char="o"/>
              <a:defRPr/>
            </a:lvl1pPr>
            <a:lvl2pPr marL="609585" indent="-309026">
              <a:buFont typeface="Arial" panose="020B0604020202020204" pitchFamily="34" charset="0"/>
              <a:buChar char="•"/>
              <a:defRPr/>
            </a:lvl2pPr>
            <a:lvl3pPr marL="905911" indent="-296326"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necklace&#10;&#10;Description automatically generated">
            <a:extLst>
              <a:ext uri="{FF2B5EF4-FFF2-40B4-BE49-F238E27FC236}">
                <a16:creationId xmlns:a16="http://schemas.microsoft.com/office/drawing/2014/main" id="{04F70DC9-7BBA-8045-B629-85546A2D1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67"/>
          <a:stretch/>
        </p:blipFill>
        <p:spPr>
          <a:xfrm>
            <a:off x="2017541" y="2824"/>
            <a:ext cx="7126460" cy="646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458724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19200"/>
            <a:ext cx="458724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4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8A772A64-9A3E-A647-8BD3-6D1579C19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13"/>
          <a:stretch/>
        </p:blipFill>
        <p:spPr>
          <a:xfrm flipH="1">
            <a:off x="-1" y="2824"/>
            <a:ext cx="7131431" cy="64698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82880"/>
            <a:ext cx="510540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19200"/>
            <a:ext cx="510540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9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0"/>
            <a:ext cx="8842248" cy="129540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701800"/>
            <a:ext cx="8842248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37162" y="1219200"/>
            <a:ext cx="4206241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1219200"/>
            <a:ext cx="4407408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0"/>
            <a:ext cx="8842248" cy="128016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" y="1691640"/>
            <a:ext cx="4331208" cy="45821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691640"/>
            <a:ext cx="4331208" cy="4582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82880"/>
            <a:ext cx="8842248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" y="1217592"/>
            <a:ext cx="8842248" cy="51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522720"/>
            <a:ext cx="347472" cy="29260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3" r:id="rId2"/>
    <p:sldLayoutId id="2147483992" r:id="rId3"/>
    <p:sldLayoutId id="2147483994" r:id="rId4"/>
    <p:sldLayoutId id="2147484006" r:id="rId5"/>
    <p:sldLayoutId id="2147484007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2" r:id="rId12"/>
    <p:sldLayoutId id="2147484000" r:id="rId13"/>
    <p:sldLayoutId id="2147484008" r:id="rId14"/>
  </p:sldLayoutIdLst>
  <p:hf sldNum="0" hd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accent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300559" indent="-300559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09585" indent="-3090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1800">
          <a:solidFill>
            <a:schemeClr val="bg2">
              <a:lumMod val="50000"/>
            </a:schemeClr>
          </a:solidFill>
          <a:latin typeface="+mn-lt"/>
          <a:cs typeface="+mn-cs"/>
        </a:defRPr>
      </a:lvl2pPr>
      <a:lvl3pPr marL="905911" indent="-2963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1600">
          <a:solidFill>
            <a:schemeClr val="bg2">
              <a:lumMod val="50000"/>
            </a:schemeClr>
          </a:solidFill>
          <a:latin typeface="+mn-lt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8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D0769B-938A-C542-923A-DB040D48BFA7}"/>
              </a:ext>
            </a:extLst>
          </p:cNvPr>
          <p:cNvSpPr/>
          <p:nvPr userDrawn="1"/>
        </p:nvSpPr>
        <p:spPr bwMode="auto">
          <a:xfrm>
            <a:off x="0" y="1081885"/>
            <a:ext cx="9144000" cy="559323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483FE0-0472-C648-976E-F4AEDEA52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/>
          <a:stretch/>
        </p:blipFill>
        <p:spPr>
          <a:xfrm>
            <a:off x="0" y="-3161"/>
            <a:ext cx="9144000" cy="68408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82880"/>
            <a:ext cx="8842248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" y="1217592"/>
            <a:ext cx="8842248" cy="51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522720"/>
            <a:ext cx="347472" cy="29260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3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28" r:id="rId2"/>
    <p:sldLayoutId id="2147484029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</p:sldLayoutIdLst>
  <p:hf sldNum="0" hd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bg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300559" indent="-300559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09585" indent="-3090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1800">
          <a:solidFill>
            <a:schemeClr val="bg1"/>
          </a:solidFill>
          <a:latin typeface="+mn-lt"/>
          <a:cs typeface="+mn-cs"/>
        </a:defRPr>
      </a:lvl2pPr>
      <a:lvl3pPr marL="905911" indent="-2963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1600">
          <a:solidFill>
            <a:schemeClr val="bg1"/>
          </a:solidFill>
          <a:latin typeface="+mn-lt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8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BADC53-7A9B-9345-AB17-F04EB62D1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442" y="393056"/>
            <a:ext cx="7799199" cy="1034528"/>
          </a:xfrm>
        </p:spPr>
        <p:txBody>
          <a:bodyPr/>
          <a:lstStyle/>
          <a:p>
            <a:r>
              <a:rPr lang="en-US" dirty="0">
                <a:latin typeface="Arial Narrow"/>
              </a:rPr>
              <a:t>Programming to Pass a Survey to Another Respondent and to Create Dynamic Question Headers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55AEA7-3DED-1448-8349-6A77D03FA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0442" y="2349498"/>
            <a:ext cx="3671961" cy="1079501"/>
          </a:xfrm>
        </p:spPr>
        <p:txBody>
          <a:bodyPr/>
          <a:lstStyle/>
          <a:p>
            <a:r>
              <a:rPr lang="en-US" sz="1800"/>
              <a:t>Presenters and Authors:</a:t>
            </a:r>
          </a:p>
          <a:p>
            <a:r>
              <a:rPr lang="en-US" sz="1800">
                <a:solidFill>
                  <a:schemeClr val="tx1"/>
                </a:solidFill>
              </a:rPr>
              <a:t>Matthew Bensen, RTI International</a:t>
            </a:r>
          </a:p>
          <a:p>
            <a:r>
              <a:rPr lang="en-US" sz="1800">
                <a:solidFill>
                  <a:schemeClr val="tx1"/>
                </a:solidFill>
              </a:rPr>
              <a:t>Ansu Koshy, RTI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27764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B77BB8-7EA8-554A-131C-96341598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/>
              </a:rPr>
              <a:t>Email Addresses In Voxco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B6230-56B4-CFB7-82A3-08F3B5E8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" y="1042891"/>
            <a:ext cx="8842248" cy="5171297"/>
          </a:xfrm>
        </p:spPr>
        <p:txBody>
          <a:bodyPr/>
          <a:lstStyle/>
          <a:p>
            <a:pPr marL="0" indent="0">
              <a:buNone/>
            </a:pPr>
            <a:endParaRPr lang="en-US">
              <a:cs typeface="Arial"/>
            </a:endParaRPr>
          </a:p>
          <a:p>
            <a:pPr marL="300355" lvl="1" indent="0">
              <a:buNone/>
            </a:pPr>
            <a:endParaRPr lang="en-US">
              <a:cs typeface="Arial"/>
            </a:endParaRPr>
          </a:p>
          <a:p>
            <a:pPr marL="300355" lvl="1" indent="0">
              <a:buNone/>
            </a:pPr>
            <a:endParaRPr lang="en-US">
              <a:cs typeface="Arial"/>
            </a:endParaRPr>
          </a:p>
          <a:p>
            <a:pPr marL="300355" lvl="1" indent="0">
              <a:buNone/>
            </a:pPr>
            <a:endParaRPr lang="en-US">
              <a:cs typeface="Arial"/>
            </a:endParaRPr>
          </a:p>
          <a:p>
            <a:pPr marL="608965" lvl="1" indent="-308610">
              <a:buFont typeface="Arial" panose="02070309020205020404" pitchFamily="49" charset="0"/>
              <a:buChar char="•"/>
            </a:pPr>
            <a:r>
              <a:rPr lang="en-US" sz="2000">
                <a:ea typeface="+mn-ea"/>
                <a:cs typeface="Arial" panose="020B0604020202020204"/>
              </a:rPr>
              <a:t>Doesn’t update the case's email address</a:t>
            </a:r>
          </a:p>
          <a:p>
            <a:pPr marL="300355" indent="-300355"/>
            <a:endParaRPr lang="en-US">
              <a:cs typeface="Arial" panose="020B0604020202020204"/>
            </a:endParaRPr>
          </a:p>
          <a:p>
            <a:pPr marL="300355" indent="-300355"/>
            <a:endParaRPr lang="en-US">
              <a:cs typeface="Arial" panose="020B0604020202020204"/>
            </a:endParaRPr>
          </a:p>
          <a:p>
            <a:pPr marL="300355" lvl="1" indent="0">
              <a:buNone/>
            </a:pPr>
            <a:endParaRPr lang="en-US">
              <a:cs typeface="Arial" panose="020B0604020202020204"/>
            </a:endParaRPr>
          </a:p>
          <a:p>
            <a:pPr marL="608965" lvl="1" indent="-308610"/>
            <a:endParaRPr lang="en-US">
              <a:cs typeface="Arial" panose="020B0604020202020204"/>
            </a:endParaRPr>
          </a:p>
          <a:p>
            <a:pPr marL="300355" indent="-300355"/>
            <a:endParaRPr lang="en-US">
              <a:cs typeface="Arial" panose="020B0604020202020204"/>
            </a:endParaRPr>
          </a:p>
          <a:p>
            <a:pPr marL="608965" lvl="1" indent="-308610"/>
            <a:endParaRPr lang="en-US">
              <a:cs typeface="Arial" panose="020B0604020202020204"/>
            </a:endParaRPr>
          </a:p>
          <a:p>
            <a:pPr marL="608965" lvl="1" indent="-308610"/>
            <a:r>
              <a:rPr lang="en-US" sz="2000">
                <a:cs typeface="Arial" panose="020B0604020202020204"/>
              </a:rPr>
              <a:t>Updates the case's email address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2B3F46-D052-E695-1ABA-319783D08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31" y="1481266"/>
            <a:ext cx="1666875" cy="828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ADDF18-54E4-0C5A-8C71-60259B401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30" y="3860948"/>
            <a:ext cx="1666875" cy="828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6AD2B2-CAC9-CBBC-6CB4-9A5487116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5" y="1543802"/>
            <a:ext cx="1000125" cy="70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4AD5D0-39A8-4C8B-DEB5-5D689363C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37" y="4026867"/>
            <a:ext cx="10763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1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2AD0-466D-0C15-7986-1EBD8276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Message Referring First Respondent Would See</a:t>
            </a: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1244A-C5A9-8441-DA55-A133DB4A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2266950"/>
            <a:ext cx="56483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7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0C8D04-5D85-0402-E516-3CE85E35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</p:spPr>
        <p:txBody>
          <a:bodyPr wrap="square" anchor="ctr">
            <a:normAutofit/>
          </a:bodyPr>
          <a:lstStyle/>
          <a:p>
            <a:r>
              <a:rPr lang="en-US" b="1"/>
              <a:t>Two Types of First Email for “Referred” Respondent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B9E953-EFF1-9731-65BA-142024F31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284798"/>
            <a:ext cx="8842248" cy="4597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841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0C8D04-5D85-0402-E516-3CE85E35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Two Types of First Email for “Referred” Respondent</a:t>
            </a:r>
            <a:endParaRPr lang="en-US" sz="2400"/>
          </a:p>
        </p:txBody>
      </p:sp>
      <p:pic>
        <p:nvPicPr>
          <p:cNvPr id="2" name="Picture 3" descr="Text, letter&#10;&#10;Description automatically generated">
            <a:extLst>
              <a:ext uri="{FF2B5EF4-FFF2-40B4-BE49-F238E27FC236}">
                <a16:creationId xmlns:a16="http://schemas.microsoft.com/office/drawing/2014/main" id="{8831FB5E-5739-C9B6-290D-612F0670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89" y="1475550"/>
            <a:ext cx="6347336" cy="2570328"/>
          </a:xfrm>
          <a:prstGeom prst="rect">
            <a:avLst/>
          </a:prstGeom>
        </p:spPr>
      </p:pic>
      <p:pic>
        <p:nvPicPr>
          <p:cNvPr id="5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9E72C94-65C5-2894-D900-170AEE998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472" y="4169171"/>
            <a:ext cx="5803490" cy="18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1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A04C-59A4-40E8-8DD3-FBCDA178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7" y="2175154"/>
            <a:ext cx="8842248" cy="984510"/>
          </a:xfrm>
        </p:spPr>
        <p:txBody>
          <a:bodyPr/>
          <a:lstStyle/>
          <a:p>
            <a:pPr algn="ctr"/>
            <a:r>
              <a:rPr lang="en-US" sz="3600">
                <a:latin typeface="Arial Narrow"/>
              </a:rPr>
              <a:t>Challenge 1 Summary: </a:t>
            </a:r>
            <a:br>
              <a:rPr lang="en-US" sz="3600">
                <a:latin typeface="Arial Narrow"/>
              </a:rPr>
            </a:br>
            <a:r>
              <a:rPr lang="en-US" sz="3600">
                <a:latin typeface="Arial Narrow"/>
              </a:rPr>
              <a:t>Two Main Scenarios</a:t>
            </a:r>
          </a:p>
        </p:txBody>
      </p:sp>
    </p:spTree>
    <p:extLst>
      <p:ext uri="{BB962C8B-B14F-4D97-AF65-F5344CB8AC3E}">
        <p14:creationId xmlns:p14="http://schemas.microsoft.com/office/powerpoint/2010/main" val="2431096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653A-57E8-2B2B-12D8-3D71C74B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4888"/>
            <a:ext cx="8842248" cy="763285"/>
          </a:xfrm>
        </p:spPr>
        <p:txBody>
          <a:bodyPr/>
          <a:lstStyle/>
          <a:p>
            <a:r>
              <a:rPr lang="en-US" sz="2400" b="1" u="sng"/>
              <a:t>Scenario 1</a:t>
            </a:r>
            <a:r>
              <a:rPr lang="en-US" sz="2400" b="1"/>
              <a:t>: Person Immediately Informs They Aren’t The Right Person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390C0B-179B-B1F2-3E9B-62F7F75E1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888353"/>
              </p:ext>
            </p:extLst>
          </p:nvPr>
        </p:nvGraphicFramePr>
        <p:xfrm>
          <a:off x="1524000" y="1253671"/>
          <a:ext cx="6096000" cy="435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48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653A-57E8-2B2B-12D8-3D71C74B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4888"/>
            <a:ext cx="8842248" cy="763285"/>
          </a:xfrm>
        </p:spPr>
        <p:txBody>
          <a:bodyPr/>
          <a:lstStyle/>
          <a:p>
            <a:r>
              <a:rPr lang="en-US" sz="2400" b="1" u="sng"/>
              <a:t>Scenario 2</a:t>
            </a:r>
            <a:r>
              <a:rPr lang="en-US" sz="2400" b="1"/>
              <a:t>: Person Informs They Aren’t The Right Person After 	   	       Answering Some Substantive Questions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390C0B-179B-B1F2-3E9B-62F7F75E1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1169715"/>
              </p:ext>
            </p:extLst>
          </p:nvPr>
        </p:nvGraphicFramePr>
        <p:xfrm>
          <a:off x="1523999" y="1253671"/>
          <a:ext cx="5250778" cy="2977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59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4B1F-5F83-0FD9-8187-73F44DBD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5" y="2111269"/>
            <a:ext cx="8842248" cy="763285"/>
          </a:xfrm>
        </p:spPr>
        <p:txBody>
          <a:bodyPr/>
          <a:lstStyle/>
          <a:p>
            <a:pPr algn="ctr"/>
            <a:r>
              <a:rPr lang="en-US"/>
              <a:t>Challenge 2:</a:t>
            </a:r>
            <a:br>
              <a:rPr lang="en-US"/>
            </a:br>
            <a:r>
              <a:rPr lang="en-US"/>
              <a:t>Create Dynamic Grid/Table Questions</a:t>
            </a:r>
          </a:p>
        </p:txBody>
      </p:sp>
    </p:spTree>
    <p:extLst>
      <p:ext uri="{BB962C8B-B14F-4D97-AF65-F5344CB8AC3E}">
        <p14:creationId xmlns:p14="http://schemas.microsoft.com/office/powerpoint/2010/main" val="85197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168542-D6E5-8C1F-BB7E-9CA452035C91}"/>
              </a:ext>
            </a:extLst>
          </p:cNvPr>
          <p:cNvSpPr txBox="1"/>
          <p:nvPr/>
        </p:nvSpPr>
        <p:spPr>
          <a:xfrm>
            <a:off x="488886" y="642797"/>
            <a:ext cx="128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A347E"/>
                </a:solidFill>
              </a:rPr>
              <a:t>Base Question</a:t>
            </a:r>
          </a:p>
        </p:txBody>
      </p:sp>
      <p:pic>
        <p:nvPicPr>
          <p:cNvPr id="2" name="Picture 2" descr="Application&#10;&#10;Description automatically generated">
            <a:extLst>
              <a:ext uri="{FF2B5EF4-FFF2-40B4-BE49-F238E27FC236}">
                <a16:creationId xmlns:a16="http://schemas.microsoft.com/office/drawing/2014/main" id="{85F0E087-8B34-0E2B-0D41-7986CD58E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844" y="328152"/>
            <a:ext cx="4522223" cy="58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60C0-9594-B9FE-C94E-410E98CE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" y="2066001"/>
            <a:ext cx="8842248" cy="763285"/>
          </a:xfrm>
        </p:spPr>
        <p:txBody>
          <a:bodyPr/>
          <a:lstStyle/>
          <a:p>
            <a:pPr algn="ctr"/>
            <a:r>
              <a:rPr lang="en-US"/>
              <a:t>Two Formats of Grid/Table Questions</a:t>
            </a:r>
          </a:p>
        </p:txBody>
      </p:sp>
    </p:spTree>
    <p:extLst>
      <p:ext uri="{BB962C8B-B14F-4D97-AF65-F5344CB8AC3E}">
        <p14:creationId xmlns:p14="http://schemas.microsoft.com/office/powerpoint/2010/main" val="149930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551A0-2DD3-9B6F-6994-8D27BF90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 Narrow"/>
              </a:rPr>
              <a:t>Survey Information: Basics</a:t>
            </a:r>
            <a:endParaRPr lang="en-US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E0BE9-1534-DE5C-BB89-0DB204AF4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0355" indent="-300355"/>
            <a:r>
              <a:rPr lang="en-US" dirty="0"/>
              <a:t>We used the </a:t>
            </a:r>
            <a:r>
              <a:rPr lang="en-US" dirty="0" err="1"/>
              <a:t>Voxco</a:t>
            </a:r>
            <a:r>
              <a:rPr lang="en-US" dirty="0"/>
              <a:t> platform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>
              <a:cs typeface="Arial"/>
            </a:endParaRPr>
          </a:p>
          <a:p>
            <a:pPr marL="300355" indent="-300355"/>
            <a:endParaRPr lang="en-US">
              <a:cs typeface="Arial"/>
            </a:endParaRPr>
          </a:p>
          <a:p>
            <a:pPr marL="300355" indent="-300355"/>
            <a:r>
              <a:rPr lang="en-US" dirty="0"/>
              <a:t>Web only survey</a:t>
            </a:r>
            <a:endParaRPr lang="en-US" dirty="0">
              <a:cs typeface="Arial"/>
            </a:endParaRPr>
          </a:p>
          <a:p>
            <a:pPr marL="300355" indent="-300355"/>
            <a:r>
              <a:rPr lang="en-US" dirty="0"/>
              <a:t>We emailed intended respondents, one per case, a unique link to enter the survey</a:t>
            </a:r>
          </a:p>
          <a:p>
            <a:pPr marL="300355" indent="-300355"/>
            <a:r>
              <a:rPr lang="en-US" dirty="0"/>
              <a:t>Our client was a federal agency and respondents were from that same federal agency</a:t>
            </a:r>
            <a:endParaRPr lang="en-US" dirty="0">
              <a:cs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8387A-929E-A933-A270-8A177395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99" y="1545870"/>
            <a:ext cx="2250523" cy="8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85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25DB3B-87F4-A44D-F3F4-32E6AD81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1: Unique Sets of Questions Per Domain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C73854-7810-058D-67C6-D1F5BE7C4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3" y="3278187"/>
            <a:ext cx="7762875" cy="1390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50B472-2A10-BBA6-28FE-F26CD29DE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16" y="1025057"/>
            <a:ext cx="7829550" cy="2105025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267ED086-84D9-09EB-7912-2B316B333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877" y="4904632"/>
            <a:ext cx="2853812" cy="116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5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3139-D7D5-673C-6F10-1B83BC64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Unique Sets of Questions Per Domain, Programmer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D42C3-C3B2-3DCF-1D33-FD6B3BB2C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" y="1825478"/>
            <a:ext cx="8842248" cy="32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58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25DB3B-87F4-A44D-F3F4-32E6AD81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1295400"/>
          </a:xfrm>
        </p:spPr>
        <p:txBody>
          <a:bodyPr wrap="square" anchor="ctr">
            <a:normAutofit/>
          </a:bodyPr>
          <a:lstStyle/>
          <a:p>
            <a:r>
              <a:rPr lang="en-US"/>
              <a:t>Format 2: Dynamic Rows With Fixed Columns</a:t>
            </a: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EE39168-624C-5E21-6B69-B4176222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08" y="1212655"/>
            <a:ext cx="8713200" cy="3181332"/>
          </a:xfrm>
          <a:prstGeom prst="rect">
            <a:avLst/>
          </a:prstGeom>
          <a:noFill/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0373991-45A9-D15C-01AC-3A58CFE97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014" y="4746119"/>
            <a:ext cx="3185651" cy="14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93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E588-D282-875B-A571-0BE537B6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Rows With Fixed Columns, Programmer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CA4AC-5DAE-C0E6-33CB-83CD2A1C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" y="1535682"/>
            <a:ext cx="8842248" cy="42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00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87837A-ADDD-D5DF-AA87-04337765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581A5-ED67-2469-014B-55BED41DD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219201"/>
            <a:ext cx="8842248" cy="2302597"/>
          </a:xfrm>
        </p:spPr>
        <p:txBody>
          <a:bodyPr/>
          <a:lstStyle/>
          <a:p>
            <a:pPr marL="300355" indent="-300355"/>
            <a:r>
              <a:rPr lang="en-US"/>
              <a:t>For knowledge-based surveys, to maximize the chance to get responses to all questions, you can craft a creative solution to allow more than one person to provide answers toward completing a case</a:t>
            </a:r>
          </a:p>
          <a:p>
            <a:pPr marL="0" indent="0">
              <a:buNone/>
            </a:pPr>
            <a:endParaRPr lang="en-US"/>
          </a:p>
          <a:p>
            <a:pPr marL="300355" indent="-300355"/>
            <a:r>
              <a:rPr lang="en-US"/>
              <a:t>You can use responses to a base question to build dynamic table/grid questions</a:t>
            </a:r>
            <a:endParaRPr lang="en-US">
              <a:cs typeface="Arial"/>
            </a:endParaRPr>
          </a:p>
          <a:p>
            <a:pPr marL="300355" indent="-300355"/>
            <a:endParaRPr lang="en-US">
              <a:cs typeface="Arial"/>
            </a:endParaRPr>
          </a:p>
        </p:txBody>
      </p:sp>
      <p:pic>
        <p:nvPicPr>
          <p:cNvPr id="6" name="Picture 5" descr="Two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2E34F0D6-6A4B-CB74-68C2-925326572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90" y="3105339"/>
            <a:ext cx="5278171" cy="315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81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8" r="15529"/>
          <a:stretch/>
        </p:blipFill>
        <p:spPr bwMode="auto">
          <a:xfrm>
            <a:off x="0" y="1"/>
            <a:ext cx="9144000" cy="651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4444" y="5482707"/>
            <a:ext cx="6979356" cy="104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>
                <a:solidFill>
                  <a:schemeClr val="bg1"/>
                </a:solidFill>
              </a:rPr>
              <a:t>Thank you</a:t>
            </a:r>
          </a:p>
          <a:p>
            <a:pPr>
              <a:lnSpc>
                <a:spcPct val="70000"/>
              </a:lnSpc>
            </a:pPr>
            <a:endParaRPr 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Matt Bensen| email mbensen@rti.org</a:t>
            </a:r>
          </a:p>
          <a:p>
            <a:pPr>
              <a:lnSpc>
                <a:spcPct val="7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Ansu Koshy | email akoshy@rti.org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71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 Narrow"/>
              </a:rPr>
              <a:t>Survey Information: Purpose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BE5D0-15B0-C041-9C52-F219E612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64" y="923367"/>
            <a:ext cx="8842248" cy="1508234"/>
          </a:xfrm>
        </p:spPr>
        <p:txBody>
          <a:bodyPr/>
          <a:lstStyle/>
          <a:p>
            <a:pPr marL="300355" indent="-300355"/>
            <a:r>
              <a:rPr lang="en-US" sz="2400"/>
              <a:t>"Gather your input about data collection by grantees of your agency or office."</a:t>
            </a:r>
            <a:endParaRPr lang="en-US"/>
          </a:p>
          <a:p>
            <a:pPr marL="300355" indent="-300355"/>
            <a:r>
              <a:rPr lang="en-US" sz="2400"/>
              <a:t>"To understand the array of data collected and the ways those data may be used across a variety of programs."</a:t>
            </a:r>
            <a:endParaRPr lang="en-US">
              <a:cs typeface="Arial" panose="020B0604020202020204"/>
            </a:endParaRPr>
          </a:p>
          <a:p>
            <a:pPr marL="300355" indent="-300355"/>
            <a:endParaRPr lang="en-US" sz="2400">
              <a:cs typeface="Arial"/>
            </a:endParaRPr>
          </a:p>
        </p:txBody>
      </p:sp>
      <p:pic>
        <p:nvPicPr>
          <p:cNvPr id="2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6DF8F35-B64A-12F8-BA57-2B9C6FC74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56" y="2557420"/>
            <a:ext cx="5176683" cy="1641765"/>
          </a:xfrm>
          <a:prstGeom prst="rect">
            <a:avLst/>
          </a:prstGeom>
        </p:spPr>
      </p:pic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BA2E78-5A3F-DA50-E484-6FC904043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884" y="4256386"/>
            <a:ext cx="4264126" cy="22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F5DC7F-2343-61B3-5E0D-91A31B5C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1280160"/>
          </a:xfrm>
        </p:spPr>
        <p:txBody>
          <a:bodyPr wrap="square" anchor="ctr">
            <a:normAutofit/>
          </a:bodyPr>
          <a:lstStyle/>
          <a:p>
            <a:r>
              <a:rPr lang="en-US" b="1"/>
              <a:t>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8C960-C468-190A-7AEA-F2A92794CB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0876" y="1463040"/>
            <a:ext cx="8842247" cy="1200850"/>
          </a:xfrm>
        </p:spPr>
        <p:txBody>
          <a:bodyPr wrap="square" anchor="t">
            <a:normAutofit/>
          </a:bodyPr>
          <a:lstStyle/>
          <a:p>
            <a:pPr marL="300355" indent="-300355"/>
            <a:r>
              <a:rPr lang="en-US" dirty="0"/>
              <a:t>Some respondents may not be able to answer the questions</a:t>
            </a:r>
          </a:p>
          <a:p>
            <a:pPr marL="300355" indent="-300355"/>
            <a:r>
              <a:rPr lang="en-US" dirty="0"/>
              <a:t>We needed to create two types of dynamic tables/grids</a:t>
            </a:r>
            <a:endParaRPr lang="en-US" dirty="0">
              <a:cs typeface="Arial"/>
            </a:endParaRPr>
          </a:p>
          <a:p>
            <a:pPr marL="300355" indent="-300355"/>
            <a:endParaRPr lang="en-US">
              <a:cs typeface="Arial"/>
            </a:endParaRPr>
          </a:p>
        </p:txBody>
      </p:sp>
      <p:pic>
        <p:nvPicPr>
          <p:cNvPr id="8" name="Picture 7" descr="A person walking up a flight of stairs&#10;&#10;Description automatically generated with low confidence">
            <a:extLst>
              <a:ext uri="{FF2B5EF4-FFF2-40B4-BE49-F238E27FC236}">
                <a16:creationId xmlns:a16="http://schemas.microsoft.com/office/drawing/2014/main" id="{BBBD0938-31F8-09AA-B677-E86FBA4DA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75" y="2962470"/>
            <a:ext cx="4938694" cy="28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0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4B1F-5F83-0FD9-8187-73F44DBD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5" y="2111269"/>
            <a:ext cx="8842248" cy="763285"/>
          </a:xfrm>
        </p:spPr>
        <p:txBody>
          <a:bodyPr/>
          <a:lstStyle/>
          <a:p>
            <a:pPr algn="ctr"/>
            <a:r>
              <a:rPr lang="en-US"/>
              <a:t>Challenge 1:</a:t>
            </a:r>
            <a:br>
              <a:rPr lang="en-US"/>
            </a:br>
            <a:r>
              <a:rPr lang="en-US"/>
              <a:t>Respondent Not Able to Answer Any or Every Question</a:t>
            </a:r>
          </a:p>
        </p:txBody>
      </p:sp>
    </p:spTree>
    <p:extLst>
      <p:ext uri="{BB962C8B-B14F-4D97-AF65-F5344CB8AC3E}">
        <p14:creationId xmlns:p14="http://schemas.microsoft.com/office/powerpoint/2010/main" val="284919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171C7DE-A765-C0D5-948D-2468B73E8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475699"/>
              </p:ext>
            </p:extLst>
          </p:nvPr>
        </p:nvGraphicFramePr>
        <p:xfrm>
          <a:off x="1126776" y="1681021"/>
          <a:ext cx="7084082" cy="217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041">
                  <a:extLst>
                    <a:ext uri="{9D8B030D-6E8A-4147-A177-3AD203B41FA5}">
                      <a16:colId xmlns:a16="http://schemas.microsoft.com/office/drawing/2014/main" val="2562336958"/>
                    </a:ext>
                  </a:extLst>
                </a:gridCol>
                <a:gridCol w="3542041">
                  <a:extLst>
                    <a:ext uri="{9D8B030D-6E8A-4147-A177-3AD203B41FA5}">
                      <a16:colId xmlns:a16="http://schemas.microsoft.com/office/drawing/2014/main" val="1777804384"/>
                    </a:ext>
                  </a:extLst>
                </a:gridCol>
              </a:tblGrid>
              <a:tr h="725625">
                <a:tc>
                  <a:txBody>
                    <a:bodyPr/>
                    <a:lstStyle/>
                    <a:p>
                      <a:r>
                        <a:rPr lang="en-US"/>
                        <a:t>Survey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Consequence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5077833"/>
                  </a:ext>
                </a:extLst>
              </a:tr>
              <a:tr h="725625">
                <a:tc>
                  <a:txBody>
                    <a:bodyPr/>
                    <a:lstStyle/>
                    <a:p>
                      <a:r>
                        <a:rPr lang="en-US"/>
                        <a:t>Screened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Can not reenter survey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167101"/>
                  </a:ext>
                </a:extLst>
              </a:tr>
              <a:tr h="725625">
                <a:tc>
                  <a:txBody>
                    <a:bodyPr/>
                    <a:lstStyle/>
                    <a:p>
                      <a:r>
                        <a:rPr lang="en-US"/>
                        <a:t>Interrupted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Can reenter survey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769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99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2AD0-466D-0C15-7986-1EBD8276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Not Right Person to Complete Any of the Survey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8EF7B-1D6E-55A1-7C22-80C5B5D036FD}"/>
              </a:ext>
            </a:extLst>
          </p:cNvPr>
          <p:cNvSpPr txBox="1"/>
          <p:nvPr/>
        </p:nvSpPr>
        <p:spPr>
          <a:xfrm>
            <a:off x="2852154" y="4226401"/>
            <a:ext cx="591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A “No” answer results in a Screened-Out status, preventing further survey entry.</a:t>
            </a: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73E26A4-AD3D-2EF5-CA81-0A39120DE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1" y="1431502"/>
            <a:ext cx="7628602" cy="236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1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2AD0-466D-0C15-7986-1EBD8276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Not Right Person to Complete All Parts of the Survey</a:t>
            </a:r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D56FE-708B-EB64-0ECD-42C38224D09C}"/>
              </a:ext>
            </a:extLst>
          </p:cNvPr>
          <p:cNvSpPr txBox="1"/>
          <p:nvPr/>
        </p:nvSpPr>
        <p:spPr>
          <a:xfrm>
            <a:off x="4572000" y="5122506"/>
            <a:ext cx="3816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Clicking “Ask a colleague” results in Interrupted status, which allows for subsequent survey entry.</a:t>
            </a: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F318DE-A37C-84CE-FA76-80252A6A5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30" y="1390371"/>
            <a:ext cx="7296763" cy="31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9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2AD0-466D-0C15-7986-1EBD8276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</p:spPr>
        <p:txBody>
          <a:bodyPr wrap="square" anchor="ctr">
            <a:normAutofit/>
          </a:bodyPr>
          <a:lstStyle/>
          <a:p>
            <a:r>
              <a:rPr lang="en-US" b="1"/>
              <a:t>Gather Information For Contacting Second Person</a:t>
            </a:r>
            <a:endParaRPr lang="en-US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4A55D9-2719-79EF-1866-BA743F4C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95" y="1481786"/>
            <a:ext cx="8842248" cy="3890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7900464"/>
      </p:ext>
    </p:extLst>
  </p:cSld>
  <p:clrMapOvr>
    <a:masterClrMapping/>
  </p:clrMapOvr>
</p:sld>
</file>

<file path=ppt/theme/theme1.xml><?xml version="1.0" encoding="utf-8"?>
<a:theme xmlns:a="http://schemas.openxmlformats.org/drawingml/2006/main" name="RTI Corporate (Whit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TI_PPT_standard.potx  -  Read-Only" id="{E775BC9E-3717-42BA-8071-0CAC6A06E858}" vid="{60A894BD-55BC-49C1-B6D8-B187B97EF6BF}"/>
    </a:ext>
  </a:extLst>
</a:theme>
</file>

<file path=ppt/theme/theme2.xml><?xml version="1.0" encoding="utf-8"?>
<a:theme xmlns:a="http://schemas.openxmlformats.org/drawingml/2006/main" name="RTI Corporate Blu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TI_PPT_standard.potx  -  Read-Only" id="{E775BC9E-3717-42BA-8071-0CAC6A06E858}" vid="{924C167D-55F7-440A-A719-425FBC0F43D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C7AC06673DB47AE3983B332D278A9" ma:contentTypeVersion="3" ma:contentTypeDescription="Create a new document." ma:contentTypeScope="" ma:versionID="24df3de390d737e792c5366cddaf9da8">
  <xsd:schema xmlns:xsd="http://www.w3.org/2001/XMLSchema" xmlns:xs="http://www.w3.org/2001/XMLSchema" xmlns:p="http://schemas.microsoft.com/office/2006/metadata/properties" xmlns:ns2="e6db4f07-2e5e-4997-a3e4-76854ad13079" xmlns:ns3="48fcb02c-68b6-4721-b044-ff19e869f574" targetNamespace="http://schemas.microsoft.com/office/2006/metadata/properties" ma:root="true" ma:fieldsID="277a4db21009f499ff9438ccd9951c18" ns2:_="" ns3:_="">
    <xsd:import namespace="e6db4f07-2e5e-4997-a3e4-76854ad13079"/>
    <xsd:import namespace="48fcb02c-68b6-4721-b044-ff19e869f57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4f07-2e5e-4997-a3e4-76854ad1307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fault="Minutes" ma:format="Dropdown" ma:internalName="Document_x0020_Type">
      <xsd:simpleType>
        <xsd:restriction base="dms:Choice">
          <xsd:enumeration value="Agenda"/>
          <xsd:enumeration value="Minutes"/>
          <xsd:enumeration value="Presentation"/>
          <xsd:enumeration value="Reference Guide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cb02c-68b6-4721-b044-ff19e869f57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6db4f07-2e5e-4997-a3e4-76854ad13079">Minutes</Document_x0020_Type>
  </documentManagement>
</p:properties>
</file>

<file path=customXml/itemProps1.xml><?xml version="1.0" encoding="utf-8"?>
<ds:datastoreItem xmlns:ds="http://schemas.openxmlformats.org/officeDocument/2006/customXml" ds:itemID="{A9466EE0-959F-431F-97ED-A925EF99E9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BE2376-56F3-4B3F-8E6E-09D3FB94100A}"/>
</file>

<file path=customXml/itemProps3.xml><?xml version="1.0" encoding="utf-8"?>
<ds:datastoreItem xmlns:ds="http://schemas.openxmlformats.org/officeDocument/2006/customXml" ds:itemID="{9B9CB693-0DEF-4114-9482-174E83C8CC11}">
  <ds:schemaRefs>
    <ds:schemaRef ds:uri="875bb054-f2b3-4b76-a793-0cfc50037577"/>
    <ds:schemaRef ds:uri="893535dc-a6ba-4ab3-bc6b-b8b74b13bb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609</Words>
  <Application>Microsoft Office PowerPoint</Application>
  <PresentationFormat>On-screen Show (4:3)</PresentationFormat>
  <Paragraphs>86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Courier New</vt:lpstr>
      <vt:lpstr>System Font Regular</vt:lpstr>
      <vt:lpstr>Wingdings</vt:lpstr>
      <vt:lpstr>RTI Corporate (White)</vt:lpstr>
      <vt:lpstr>RTI Corporate Blue)</vt:lpstr>
      <vt:lpstr>Programming to Pass a Survey to Another Respondent and to Create Dynamic Question Headers</vt:lpstr>
      <vt:lpstr>Survey Information: Basics</vt:lpstr>
      <vt:lpstr>Survey Information: Purpose</vt:lpstr>
      <vt:lpstr>Challenges</vt:lpstr>
      <vt:lpstr>Challenge 1: Respondent Not Able to Answer Any or Every Question</vt:lpstr>
      <vt:lpstr>PowerPoint Presentation</vt:lpstr>
      <vt:lpstr>Not Right Person to Complete Any of the Survey</vt:lpstr>
      <vt:lpstr>Not Right Person to Complete All Parts of the Survey</vt:lpstr>
      <vt:lpstr>Gather Information For Contacting Second Person</vt:lpstr>
      <vt:lpstr>Email Addresses In Voxco</vt:lpstr>
      <vt:lpstr>Message Referring First Respondent Would See</vt:lpstr>
      <vt:lpstr>Two Types of First Email for “Referred” Respondent</vt:lpstr>
      <vt:lpstr>Two Types of First Email for “Referred” Respondent</vt:lpstr>
      <vt:lpstr>Challenge 1 Summary:  Two Main Scenarios</vt:lpstr>
      <vt:lpstr>Scenario 1: Person Immediately Informs They Aren’t The Right Person</vt:lpstr>
      <vt:lpstr>Scenario 2: Person Informs They Aren’t The Right Person After             Answering Some Substantive Questions</vt:lpstr>
      <vt:lpstr>Challenge 2: Create Dynamic Grid/Table Questions</vt:lpstr>
      <vt:lpstr>PowerPoint Presentation</vt:lpstr>
      <vt:lpstr>Two Formats of Grid/Table Questions</vt:lpstr>
      <vt:lpstr>Format 1: Unique Sets of Questions Per Domain</vt:lpstr>
      <vt:lpstr>Unique Sets of Questions Per Domain, Programmer View</vt:lpstr>
      <vt:lpstr>Format 2: Dynamic Rows With Fixed Columns</vt:lpstr>
      <vt:lpstr>Dynamic Rows With Fixed Columns, Programmer View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 – FY22 Total Rewards Strategy</dc:title>
  <dc:creator>Clifford, Alisa</dc:creator>
  <cp:lastModifiedBy>Bensen, Matthew</cp:lastModifiedBy>
  <cp:revision>37</cp:revision>
  <dcterms:created xsi:type="dcterms:W3CDTF">2020-08-14T18:08:46Z</dcterms:created>
  <dcterms:modified xsi:type="dcterms:W3CDTF">2023-04-07T19:08:28Z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0x01010003DC7AC06673DB47AE3983B332D278A9</vt:lpwstr>
  </property>
  <property fmtid="{D5CDD505-2E9C-101B-9397-08002B2CF9AE}" pid="3" name="MediaServiceImageTags">
    <vt:lpwstr/>
  </property>
</Properties>
</file>