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Lst>
  <p:notesMasterIdLst>
    <p:notesMasterId r:id="rId25"/>
  </p:notesMasterIdLst>
  <p:sldIdLst>
    <p:sldId id="314" r:id="rId7"/>
    <p:sldId id="257" r:id="rId8"/>
    <p:sldId id="262" r:id="rId9"/>
    <p:sldId id="295" r:id="rId10"/>
    <p:sldId id="319" r:id="rId11"/>
    <p:sldId id="317" r:id="rId12"/>
    <p:sldId id="324" r:id="rId13"/>
    <p:sldId id="322" r:id="rId14"/>
    <p:sldId id="323" r:id="rId15"/>
    <p:sldId id="325" r:id="rId16"/>
    <p:sldId id="326" r:id="rId17"/>
    <p:sldId id="321" r:id="rId18"/>
    <p:sldId id="327" r:id="rId19"/>
    <p:sldId id="328" r:id="rId20"/>
    <p:sldId id="329" r:id="rId21"/>
    <p:sldId id="330" r:id="rId22"/>
    <p:sldId id="331" r:id="rId23"/>
    <p:sldId id="3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79476494-BAEA-4F9C-9EF6-E02DD9A8F28D}">
          <p14:sldIdLst>
            <p14:sldId id="314"/>
            <p14:sldId id="257"/>
            <p14:sldId id="262"/>
            <p14:sldId id="295"/>
            <p14:sldId id="319"/>
            <p14:sldId id="317"/>
            <p14:sldId id="324"/>
            <p14:sldId id="322"/>
            <p14:sldId id="323"/>
            <p14:sldId id="325"/>
            <p14:sldId id="326"/>
            <p14:sldId id="321"/>
            <p14:sldId id="327"/>
            <p14:sldId id="328"/>
            <p14:sldId id="329"/>
            <p14:sldId id="330"/>
            <p14:sldId id="331"/>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1A0"/>
    <a:srgbClr val="0B1E34"/>
    <a:srgbClr val="20557D"/>
    <a:srgbClr val="83D2F5"/>
    <a:srgbClr val="0C1E33"/>
    <a:srgbClr val="004764"/>
    <a:srgbClr val="A0A0A0"/>
    <a:srgbClr val="498CB5"/>
    <a:srgbClr val="266A8F"/>
    <a:srgbClr val="1E5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32" autoAdjust="0"/>
  </p:normalViewPr>
  <p:slideViewPr>
    <p:cSldViewPr snapToGrid="0">
      <p:cViewPr varScale="1">
        <p:scale>
          <a:sx n="73" d="100"/>
          <a:sy n="73" d="100"/>
        </p:scale>
        <p:origin x="9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27"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9C5A2-0B7C-41FB-BC2E-B66F1CA9593E}"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B769-90BD-4345-BC32-49FD039017ED}" type="slidenum">
              <a:rPr lang="en-US" smtClean="0"/>
              <a:t>‹#›</a:t>
            </a:fld>
            <a:endParaRPr lang="en-US"/>
          </a:p>
        </p:txBody>
      </p:sp>
    </p:spTree>
    <p:extLst>
      <p:ext uri="{BB962C8B-B14F-4D97-AF65-F5344CB8AC3E}">
        <p14:creationId xmlns:p14="http://schemas.microsoft.com/office/powerpoint/2010/main" val="301606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morning. I am George Zipf, Chief Statistician in Audits for the Office of Inspector General at the Department of Transportation. I’m pleased to be here and present this morning. The ideas presented here began with an audit where I was asked to take some geographic data and create a design that allowed for estimation at the national level, based on travel to some randomly selected sites. That led to the development of some R functions which are now public, and also this presentation.</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a:t>
            </a:fld>
            <a:endParaRPr lang="en-US"/>
          </a:p>
        </p:txBody>
      </p:sp>
    </p:spTree>
    <p:extLst>
      <p:ext uri="{BB962C8B-B14F-4D97-AF65-F5344CB8AC3E}">
        <p14:creationId xmlns:p14="http://schemas.microsoft.com/office/powerpoint/2010/main" val="268440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feature that the </a:t>
            </a:r>
            <a:r>
              <a:rPr lang="en-US" sz="1200" kern="1200" dirty="0" err="1" smtClean="0">
                <a:solidFill>
                  <a:schemeClr val="tx1"/>
                </a:solidFill>
                <a:effectLst/>
                <a:latin typeface="+mn-lt"/>
                <a:ea typeface="+mn-ea"/>
                <a:cs typeface="+mn-cs"/>
              </a:rPr>
              <a:t>GeoDistPSU</a:t>
            </a:r>
            <a:r>
              <a:rPr lang="en-US" sz="1200" kern="1200" dirty="0" smtClean="0">
                <a:solidFill>
                  <a:schemeClr val="tx1"/>
                </a:solidFill>
                <a:effectLst/>
                <a:latin typeface="+mn-lt"/>
                <a:ea typeface="+mn-ea"/>
                <a:cs typeface="+mn-cs"/>
              </a:rPr>
              <a:t> function has is that the PSU centroid means are output and can be graphed. There are 88 PSUs here. Again from an operations standpoint, this looks easier to navigate.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10</a:t>
            </a:fld>
            <a:endParaRPr lang="en-US"/>
          </a:p>
        </p:txBody>
      </p:sp>
    </p:spTree>
    <p:extLst>
      <p:ext uri="{BB962C8B-B14F-4D97-AF65-F5344CB8AC3E}">
        <p14:creationId xmlns:p14="http://schemas.microsoft.com/office/powerpoint/2010/main" val="385429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GeoDistPSU</a:t>
            </a:r>
            <a:r>
              <a:rPr lang="en-US" sz="1200" kern="1200" dirty="0" smtClean="0">
                <a:solidFill>
                  <a:schemeClr val="tx1"/>
                </a:solidFill>
                <a:effectLst/>
                <a:latin typeface="+mn-lt"/>
                <a:ea typeface="+mn-ea"/>
                <a:cs typeface="+mn-cs"/>
              </a:rPr>
              <a:t> also outputs the maximum within-PSU distance. As a reality check, it can be seen that the maximum distance is in fact 100 miles. Where the maximum distance is 0, the PSU has only a single secondary sampling unit within it.</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11</a:t>
            </a:fld>
            <a:endParaRPr lang="en-US"/>
          </a:p>
        </p:txBody>
      </p:sp>
    </p:spTree>
    <p:extLst>
      <p:ext uri="{BB962C8B-B14F-4D97-AF65-F5344CB8AC3E}">
        <p14:creationId xmlns:p14="http://schemas.microsoft.com/office/powerpoint/2010/main" val="216945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12</a:t>
            </a:fld>
            <a:endParaRPr lang="en-US"/>
          </a:p>
        </p:txBody>
      </p:sp>
    </p:spTree>
    <p:extLst>
      <p:ext uri="{BB962C8B-B14F-4D97-AF65-F5344CB8AC3E}">
        <p14:creationId xmlns:p14="http://schemas.microsoft.com/office/powerpoint/2010/main" val="286277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13</a:t>
            </a:fld>
            <a:endParaRPr lang="en-US"/>
          </a:p>
        </p:txBody>
      </p:sp>
    </p:spTree>
    <p:extLst>
      <p:ext uri="{BB962C8B-B14F-4D97-AF65-F5344CB8AC3E}">
        <p14:creationId xmlns:p14="http://schemas.microsoft.com/office/powerpoint/2010/main" val="348903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histogram of the Measure of Size variable across the PSUs as created by </a:t>
            </a:r>
            <a:r>
              <a:rPr lang="en-US" sz="1200" kern="1200" dirty="0" err="1" smtClean="0">
                <a:solidFill>
                  <a:schemeClr val="tx1"/>
                </a:solidFill>
                <a:effectLst/>
                <a:latin typeface="+mn-lt"/>
                <a:ea typeface="+mn-ea"/>
                <a:cs typeface="+mn-cs"/>
              </a:rPr>
              <a:t>GeoDistPSU</a:t>
            </a:r>
            <a:r>
              <a:rPr lang="en-US" sz="1200" kern="1200" dirty="0" smtClean="0">
                <a:solidFill>
                  <a:schemeClr val="tx1"/>
                </a:solidFill>
                <a:effectLst/>
                <a:latin typeface="+mn-lt"/>
                <a:ea typeface="+mn-ea"/>
                <a:cs typeface="+mn-cs"/>
              </a:rPr>
              <a:t>. Of the 88 PSUs, there are many in the middle and a few on the right. Because of the skew, it is advisable to try to split some PSUs so that the Measure of Size is more evenly distributed.</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14</a:t>
            </a:fld>
            <a:endParaRPr lang="en-US"/>
          </a:p>
        </p:txBody>
      </p:sp>
    </p:spTree>
    <p:extLst>
      <p:ext uri="{BB962C8B-B14F-4D97-AF65-F5344CB8AC3E}">
        <p14:creationId xmlns:p14="http://schemas.microsoft.com/office/powerpoint/2010/main" val="253656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15</a:t>
            </a:fld>
            <a:endParaRPr lang="en-US"/>
          </a:p>
        </p:txBody>
      </p:sp>
    </p:spTree>
    <p:extLst>
      <p:ext uri="{BB962C8B-B14F-4D97-AF65-F5344CB8AC3E}">
        <p14:creationId xmlns:p14="http://schemas.microsoft.com/office/powerpoint/2010/main" val="379351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example, there were originally 88 PSUs. After splitting the high-MOS PSUs, there are now 103 PSUs. There is still one certainty but overall, there is much less of a skew and the measure of size is more </a:t>
            </a:r>
            <a:r>
              <a:rPr lang="en-US" sz="1200" kern="1200" smtClean="0">
                <a:solidFill>
                  <a:schemeClr val="tx1"/>
                </a:solidFill>
                <a:effectLst/>
                <a:latin typeface="+mn-lt"/>
                <a:ea typeface="+mn-ea"/>
                <a:cs typeface="+mn-cs"/>
              </a:rPr>
              <a:t>evenly distributed.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16</a:t>
            </a:fld>
            <a:endParaRPr lang="en-US"/>
          </a:p>
        </p:txBody>
      </p:sp>
    </p:spTree>
    <p:extLst>
      <p:ext uri="{BB962C8B-B14F-4D97-AF65-F5344CB8AC3E}">
        <p14:creationId xmlns:p14="http://schemas.microsoft.com/office/powerpoint/2010/main" val="1598670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PSUs can be used as inputs into a two stage sample design. </a:t>
            </a:r>
            <a:r>
              <a:rPr lang="en-US" sz="1200" kern="1200" dirty="0" err="1" smtClean="0">
                <a:solidFill>
                  <a:schemeClr val="tx1"/>
                </a:solidFill>
                <a:effectLst/>
                <a:latin typeface="+mn-lt"/>
                <a:ea typeface="+mn-ea"/>
                <a:cs typeface="+mn-cs"/>
              </a:rPr>
              <a:t>PracTools</a:t>
            </a:r>
            <a:r>
              <a:rPr lang="en-US" sz="1200" kern="1200" dirty="0" smtClean="0">
                <a:solidFill>
                  <a:schemeClr val="tx1"/>
                </a:solidFill>
                <a:effectLst/>
                <a:latin typeface="+mn-lt"/>
                <a:ea typeface="+mn-ea"/>
                <a:cs typeface="+mn-cs"/>
              </a:rPr>
              <a:t> offers several functions for this. For purposes here, this is outside the scope of the presentation.</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17</a:t>
            </a:fld>
            <a:endParaRPr lang="en-US"/>
          </a:p>
        </p:txBody>
      </p:sp>
    </p:spTree>
    <p:extLst>
      <p:ext uri="{BB962C8B-B14F-4D97-AF65-F5344CB8AC3E}">
        <p14:creationId xmlns:p14="http://schemas.microsoft.com/office/powerpoint/2010/main" val="309865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18</a:t>
            </a:fld>
            <a:endParaRPr lang="en-US"/>
          </a:p>
        </p:txBody>
      </p:sp>
    </p:spTree>
    <p:extLst>
      <p:ext uri="{BB962C8B-B14F-4D97-AF65-F5344CB8AC3E}">
        <p14:creationId xmlns:p14="http://schemas.microsoft.com/office/powerpoint/2010/main" val="289163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2</a:t>
            </a:fld>
            <a:endParaRPr lang="en-US"/>
          </a:p>
        </p:txBody>
      </p:sp>
    </p:spTree>
    <p:extLst>
      <p:ext uri="{BB962C8B-B14F-4D97-AF65-F5344CB8AC3E}">
        <p14:creationId xmlns:p14="http://schemas.microsoft.com/office/powerpoint/2010/main" val="286212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imagine that when most of us think of geographic data, we think of the data products produced by the US Census. At whatever its level of granularity, it is contiguous with other geographic data, and often has matching auxiliary information. However, some geographic data does not meet this criteria. Examples include airports, or manufacturing facilities, or business or educational establishments. Geography can be very important here, but grouping the data geographically may have design challenges unique to the data.</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3</a:t>
            </a:fld>
            <a:endParaRPr lang="en-US"/>
          </a:p>
        </p:txBody>
      </p:sp>
    </p:spTree>
    <p:extLst>
      <p:ext uri="{BB962C8B-B14F-4D97-AF65-F5344CB8AC3E}">
        <p14:creationId xmlns:p14="http://schemas.microsoft.com/office/powerpoint/2010/main" val="23831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here is a chart of 381 aviation manufacturing facilities. While the data is public, I am masking it a little here, just on general principal.  Just by looking at it, some groupings seem obvious; possibly the Seattle area, or Chicago. But how should the facilities in Ohio be grouped? </a:t>
            </a:r>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4</a:t>
            </a:fld>
            <a:endParaRPr lang="en-US"/>
          </a:p>
        </p:txBody>
      </p:sp>
    </p:spTree>
    <p:extLst>
      <p:ext uri="{BB962C8B-B14F-4D97-AF65-F5344CB8AC3E}">
        <p14:creationId xmlns:p14="http://schemas.microsoft.com/office/powerpoint/2010/main" val="79018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I begin to show how the geographic units may be grouped, let me discuss </a:t>
            </a:r>
            <a:r>
              <a:rPr lang="en-US" sz="1200" kern="1200" dirty="0" err="1" smtClean="0">
                <a:solidFill>
                  <a:schemeClr val="tx1"/>
                </a:solidFill>
                <a:effectLst/>
                <a:latin typeface="+mn-lt"/>
                <a:ea typeface="+mn-ea"/>
                <a:cs typeface="+mn-cs"/>
              </a:rPr>
              <a:t>PracTools</a:t>
            </a:r>
            <a:r>
              <a:rPr lang="en-US" sz="1200" kern="1200" dirty="0" smtClean="0">
                <a:solidFill>
                  <a:schemeClr val="tx1"/>
                </a:solidFill>
                <a:effectLst/>
                <a:latin typeface="+mn-lt"/>
                <a:ea typeface="+mn-ea"/>
                <a:cs typeface="+mn-cs"/>
              </a:rPr>
              <a:t>, the R package that contains the functions. R </a:t>
            </a:r>
            <a:r>
              <a:rPr lang="en-US" sz="1200" kern="1200" dirty="0" err="1" smtClean="0">
                <a:solidFill>
                  <a:schemeClr val="tx1"/>
                </a:solidFill>
                <a:effectLst/>
                <a:latin typeface="+mn-lt"/>
                <a:ea typeface="+mn-ea"/>
                <a:cs typeface="+mn-cs"/>
              </a:rPr>
              <a:t>PracTools</a:t>
            </a:r>
            <a:r>
              <a:rPr lang="en-US" sz="1200" kern="1200" dirty="0" smtClean="0">
                <a:solidFill>
                  <a:schemeClr val="tx1"/>
                </a:solidFill>
                <a:effectLst/>
                <a:latin typeface="+mn-lt"/>
                <a:ea typeface="+mn-ea"/>
                <a:cs typeface="+mn-cs"/>
              </a:rPr>
              <a:t> provides functions to design and weight survey samples. [Read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5</a:t>
            </a:fld>
            <a:endParaRPr lang="en-US"/>
          </a:p>
        </p:txBody>
      </p:sp>
    </p:spTree>
    <p:extLst>
      <p:ext uri="{BB962C8B-B14F-4D97-AF65-F5344CB8AC3E}">
        <p14:creationId xmlns:p14="http://schemas.microsoft.com/office/powerpoint/2010/main" val="171442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6</a:t>
            </a:fld>
            <a:endParaRPr lang="en-US"/>
          </a:p>
        </p:txBody>
      </p:sp>
    </p:spTree>
    <p:extLst>
      <p:ext uri="{BB962C8B-B14F-4D97-AF65-F5344CB8AC3E}">
        <p14:creationId xmlns:p14="http://schemas.microsoft.com/office/powerpoint/2010/main" val="268259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here is the location of all the aviation manufacturing facilities.</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7</a:t>
            </a:fld>
            <a:endParaRPr lang="en-US"/>
          </a:p>
        </p:txBody>
      </p:sp>
    </p:spTree>
    <p:extLst>
      <p:ext uri="{BB962C8B-B14F-4D97-AF65-F5344CB8AC3E}">
        <p14:creationId xmlns:p14="http://schemas.microsoft.com/office/powerpoint/2010/main" val="138603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here are the same </a:t>
            </a:r>
            <a:r>
              <a:rPr lang="en-US" sz="1200" kern="1200" dirty="0" err="1" smtClean="0">
                <a:solidFill>
                  <a:schemeClr val="tx1"/>
                </a:solidFill>
                <a:effectLst/>
                <a:latin typeface="+mn-lt"/>
                <a:ea typeface="+mn-ea"/>
                <a:cs typeface="+mn-cs"/>
              </a:rPr>
              <a:t>facilties</a:t>
            </a:r>
            <a:r>
              <a:rPr lang="en-US" sz="1200" kern="1200" dirty="0" smtClean="0">
                <a:solidFill>
                  <a:schemeClr val="tx1"/>
                </a:solidFill>
                <a:effectLst/>
                <a:latin typeface="+mn-lt"/>
                <a:ea typeface="+mn-ea"/>
                <a:cs typeface="+mn-cs"/>
              </a:rPr>
              <a:t> color-coded into PSUs that have a maximum 100 miles distance within any particular cluster. The cluster linkage algorithm used is the “complete” method, which merges clusters based on the maximum distance in two adjoining clusters. This approach guarantees a fixed maximum distance within a cluster. This can be critical if travel within the PSUs is involved.</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8</a:t>
            </a:fld>
            <a:endParaRPr lang="en-US"/>
          </a:p>
        </p:txBody>
      </p:sp>
    </p:spTree>
    <p:extLst>
      <p:ext uri="{BB962C8B-B14F-4D97-AF65-F5344CB8AC3E}">
        <p14:creationId xmlns:p14="http://schemas.microsoft.com/office/powerpoint/2010/main" val="388102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close up of the southern region. The idea here is to give an example with more granularity. While the colors are R’s default, this map does provide some better perspective.</a:t>
            </a:r>
          </a:p>
          <a:p>
            <a:endParaRPr lang="en-US" dirty="0"/>
          </a:p>
        </p:txBody>
      </p:sp>
      <p:sp>
        <p:nvSpPr>
          <p:cNvPr id="4" name="Slide Number Placeholder 3"/>
          <p:cNvSpPr>
            <a:spLocks noGrp="1"/>
          </p:cNvSpPr>
          <p:nvPr>
            <p:ph type="sldNum" sz="quarter" idx="10"/>
          </p:nvPr>
        </p:nvSpPr>
        <p:spPr/>
        <p:txBody>
          <a:bodyPr/>
          <a:lstStyle/>
          <a:p>
            <a:fld id="{EF7BB769-90BD-4345-BC32-49FD039017ED}" type="slidenum">
              <a:rPr lang="en-US" smtClean="0"/>
              <a:t>9</a:t>
            </a:fld>
            <a:endParaRPr lang="en-US"/>
          </a:p>
        </p:txBody>
      </p:sp>
    </p:spTree>
    <p:extLst>
      <p:ext uri="{BB962C8B-B14F-4D97-AF65-F5344CB8AC3E}">
        <p14:creationId xmlns:p14="http://schemas.microsoft.com/office/powerpoint/2010/main" val="3817095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p:cNvSpPr>
            <a:spLocks noGrp="1"/>
          </p:cNvSpPr>
          <p:nvPr>
            <p:ph type="ctrTitle"/>
          </p:nvPr>
        </p:nvSpPr>
        <p:spPr>
          <a:xfrm>
            <a:off x="1524000" y="4406747"/>
            <a:ext cx="9144000" cy="1421176"/>
          </a:xfrm>
        </p:spPr>
        <p:txBody>
          <a:bodyPr anchor="ctr">
            <a:noAutofit/>
          </a:bodyPr>
          <a:lstStyle>
            <a:lvl1pPr algn="ctr">
              <a:defRPr sz="4000" i="1">
                <a:solidFill>
                  <a:srgbClr val="004764"/>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5827924"/>
            <a:ext cx="9144000" cy="6940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46225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4219" y="457200"/>
            <a:ext cx="4230661"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006340" y="457201"/>
            <a:ext cx="6649966"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4219" y="2057400"/>
            <a:ext cx="4230661"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DOT-OIG Presentation Title</a:t>
            </a:r>
            <a:endParaRPr lang="en-US"/>
          </a:p>
        </p:txBody>
      </p:sp>
      <p:sp>
        <p:nvSpPr>
          <p:cNvPr id="8"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284373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29200" y="457200"/>
            <a:ext cx="6627106" cy="577215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r>
              <a:rPr lang="en-US" smtClean="0"/>
              <a:t>DOT-OIG Presentation Title</a:t>
            </a:r>
            <a:endParaRPr lang="en-US"/>
          </a:p>
        </p:txBody>
      </p:sp>
      <p:sp>
        <p:nvSpPr>
          <p:cNvPr id="8"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
        <p:nvSpPr>
          <p:cNvPr id="9" name="Title 1"/>
          <p:cNvSpPr>
            <a:spLocks noGrp="1"/>
          </p:cNvSpPr>
          <p:nvPr>
            <p:ph type="title"/>
          </p:nvPr>
        </p:nvSpPr>
        <p:spPr>
          <a:xfrm>
            <a:off x="524219" y="457200"/>
            <a:ext cx="4230661" cy="1600200"/>
          </a:xfrm>
        </p:spPr>
        <p:txBody>
          <a:bodyPr anchor="b"/>
          <a:lstStyle>
            <a:lvl1pPr>
              <a:defRPr sz="3200"/>
            </a:lvl1pPr>
          </a:lstStyle>
          <a:p>
            <a:r>
              <a:rPr lang="en-US" smtClean="0"/>
              <a:t>Click to edit Master title style</a:t>
            </a:r>
            <a:endParaRPr lang="en-US" dirty="0"/>
          </a:p>
        </p:txBody>
      </p:sp>
      <p:sp>
        <p:nvSpPr>
          <p:cNvPr id="10" name="Text Placeholder 3"/>
          <p:cNvSpPr>
            <a:spLocks noGrp="1"/>
          </p:cNvSpPr>
          <p:nvPr>
            <p:ph type="body" sz="half" idx="2"/>
          </p:nvPr>
        </p:nvSpPr>
        <p:spPr>
          <a:xfrm>
            <a:off x="524219" y="2057398"/>
            <a:ext cx="4230661" cy="4071367"/>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1214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24219" y="365125"/>
            <a:ext cx="11132087"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24219" y="1825625"/>
            <a:ext cx="11132087"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DOT-OIG Presentation Title</a:t>
            </a:r>
            <a:endParaRPr lang="en-US"/>
          </a:p>
        </p:txBody>
      </p:sp>
      <p:sp>
        <p:nvSpPr>
          <p:cNvPr id="7"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267084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7406"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4219" y="365125"/>
            <a:ext cx="8388887"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8"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152025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8082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tline">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60569"/>
          </a:xfrm>
          <a:prstGeom prst="rect">
            <a:avLst/>
          </a:prstGeom>
        </p:spPr>
      </p:pic>
    </p:spTree>
    <p:extLst>
      <p:ext uri="{BB962C8B-B14F-4D97-AF65-F5344CB8AC3E}">
        <p14:creationId xmlns:p14="http://schemas.microsoft.com/office/powerpoint/2010/main" val="213209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5B13215-0C1B-49AF-A328-F3BE2CB80F0F}"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DOT-OIG Presentation Title Here</a:t>
            </a:r>
            <a:endParaRPr lang="en-US" dirty="0"/>
          </a:p>
        </p:txBody>
      </p:sp>
      <p:sp>
        <p:nvSpPr>
          <p:cNvPr id="5" name="Rectangle 4"/>
          <p:cNvSpPr/>
          <p:nvPr userDrawn="1"/>
        </p:nvSpPr>
        <p:spPr>
          <a:xfrm>
            <a:off x="0" y="6104021"/>
            <a:ext cx="12192000" cy="75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noChangeAspect="1"/>
          </p:cNvSpPr>
          <p:nvPr>
            <p:ph idx="1" hasCustomPrompt="1"/>
          </p:nvPr>
        </p:nvSpPr>
        <p:spPr>
          <a:xfrm>
            <a:off x="838200" y="1914066"/>
            <a:ext cx="10515600" cy="4486275"/>
          </a:xfrm>
        </p:spPr>
        <p:txBody>
          <a:bodyPr>
            <a:normAutofit fontScale="92500" lnSpcReduction="20000"/>
          </a:bodyPr>
          <a:lstStyle>
            <a:lvl1pPr>
              <a:defRPr>
                <a:solidFill>
                  <a:schemeClr val="bg2">
                    <a:lumMod val="10000"/>
                  </a:schemeClr>
                </a:solidFill>
              </a:defRPr>
            </a:lvl1pPr>
            <a:lvl2pPr>
              <a:defRPr>
                <a:solidFill>
                  <a:schemeClr val="bg2">
                    <a:lumMod val="10000"/>
                  </a:schemeClr>
                </a:solidFill>
              </a:defRPr>
            </a:lvl2pPr>
          </a:lstStyle>
          <a:p>
            <a:pPr marL="0" indent="0">
              <a:buNone/>
            </a:pPr>
            <a:r>
              <a:rPr lang="en-US" dirty="0" smtClean="0"/>
              <a:t>The following template has provided various layout options for your presentation needs. </a:t>
            </a:r>
          </a:p>
          <a:p>
            <a:r>
              <a:rPr lang="en-US" dirty="0" smtClean="0"/>
              <a:t>There are both “light” and “dark” versions of some layout options, you may combine these layout versions as you see fit (e.g. “Comparison” &gt; “Dark Two Content” &gt; “Content with Caption”)</a:t>
            </a:r>
          </a:p>
          <a:p>
            <a:r>
              <a:rPr lang="en-US" dirty="0" smtClean="0"/>
              <a:t>The content (text, images, etc.) available in this template is only a place holder. You may remove any content you do not need. </a:t>
            </a:r>
          </a:p>
          <a:p>
            <a:pPr lvl="1"/>
            <a:r>
              <a:rPr lang="en-US" dirty="0" smtClean="0"/>
              <a:t>We recommend always a “Title Slide,” “Hotline” slide, and an Agenda slide. </a:t>
            </a:r>
          </a:p>
          <a:p>
            <a:r>
              <a:rPr lang="en-US" dirty="0" smtClean="0"/>
              <a:t>This template is organized with sections (shown to the left, “Instructions,” “Introduction,” etc.). You can chose to keep the sections or remove them. </a:t>
            </a:r>
          </a:p>
          <a:p>
            <a:pPr lvl="1"/>
            <a:r>
              <a:rPr lang="en-US" dirty="0" smtClean="0"/>
              <a:t>To remove/rename sections: 1. Right-click the section you would like to remove/rename. 2. Select the action you would like to take.</a:t>
            </a:r>
          </a:p>
          <a:p>
            <a:r>
              <a:rPr lang="en-US" dirty="0" smtClean="0"/>
              <a:t>Should you encounter issues with this template submit a ticket to the Communication’s Team on ChangeGear.</a:t>
            </a:r>
          </a:p>
        </p:txBody>
      </p:sp>
      <p:pic>
        <p:nvPicPr>
          <p:cNvPr id="21" name="Picture 20" title="Intructions Delete or hide this slide prior to presenting or distributi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4594" y="492444"/>
            <a:ext cx="7882811" cy="1280271"/>
          </a:xfrm>
          <a:prstGeom prst="rect">
            <a:avLst/>
          </a:prstGeom>
        </p:spPr>
      </p:pic>
    </p:spTree>
    <p:extLst>
      <p:ext uri="{BB962C8B-B14F-4D97-AF65-F5344CB8AC3E}">
        <p14:creationId xmlns:p14="http://schemas.microsoft.com/office/powerpoint/2010/main" val="2754398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Opt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09600" y="3426624"/>
            <a:ext cx="9144000" cy="1421176"/>
          </a:xfrm>
        </p:spPr>
        <p:txBody>
          <a:bodyPr anchor="b">
            <a:noAutofit/>
          </a:bodyPr>
          <a:lstStyle>
            <a:lvl1pPr algn="l">
              <a:defRPr sz="4000" i="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847801"/>
            <a:ext cx="9144000" cy="69406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6495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694" y="1825625"/>
            <a:ext cx="11120612" cy="4351338"/>
          </a:xfrm>
        </p:spPr>
        <p:txBody>
          <a:bodyPr/>
          <a:lstStyle>
            <a:lvl1pPr>
              <a:defRPr sz="2400" baseline="0">
                <a:solidFill>
                  <a:schemeClr val="bg1"/>
                </a:solidFill>
                <a:latin typeface="Segoe UI" panose="020B0502040204020203" pitchFamily="34" charset="0"/>
                <a:cs typeface="Segoe UI" panose="020B0502040204020203" pitchFamily="34" charset="0"/>
              </a:defRPr>
            </a:lvl1pPr>
            <a:lvl2pPr>
              <a:defRPr sz="2000" baseline="0">
                <a:solidFill>
                  <a:schemeClr val="bg1"/>
                </a:solidFill>
                <a:latin typeface="Segoe UI" panose="020B0502040204020203" pitchFamily="34" charset="0"/>
                <a:cs typeface="Segoe UI" panose="020B0502040204020203" pitchFamily="34" charset="0"/>
              </a:defRPr>
            </a:lvl2pPr>
            <a:lvl3pPr>
              <a:defRPr sz="1800" baseline="0">
                <a:solidFill>
                  <a:schemeClr val="bg1"/>
                </a:solidFill>
                <a:latin typeface="Segoe UI" panose="020B0502040204020203" pitchFamily="34" charset="0"/>
                <a:cs typeface="Segoe UI" panose="020B0502040204020203" pitchFamily="34" charset="0"/>
              </a:defRPr>
            </a:lvl3pPr>
            <a:lvl4pPr>
              <a:defRPr sz="1600" baseline="0">
                <a:solidFill>
                  <a:schemeClr val="bg1"/>
                </a:solidFill>
                <a:latin typeface="Segoe UI" panose="020B0502040204020203" pitchFamily="34" charset="0"/>
                <a:cs typeface="Segoe UI" panose="020B0502040204020203" pitchFamily="34" charset="0"/>
              </a:defRPr>
            </a:lvl4pPr>
            <a:lvl5pPr>
              <a:defRPr sz="1600" baseline="0">
                <a:solidFill>
                  <a:schemeClr val="bg1"/>
                </a:solidFill>
                <a:latin typeface="Segoe UI" panose="020B0502040204020203" pitchFamily="34" charset="0"/>
                <a:cs typeface="Segoe UI" panose="020B05020402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535695" y="365125"/>
            <a:ext cx="11120611" cy="1325563"/>
          </a:xfrm>
        </p:spPr>
        <p:txBody>
          <a:bodyPr>
            <a:normAutofit/>
          </a:bodyPr>
          <a:lstStyle>
            <a:lvl1pPr>
              <a:defRPr sz="3200">
                <a:solidFill>
                  <a:schemeClr val="bg1"/>
                </a:solidFill>
              </a:defRPr>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524219" y="6300749"/>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7" name="Slide Number Placeholder 5"/>
          <p:cNvSpPr>
            <a:spLocks noGrp="1"/>
          </p:cNvSpPr>
          <p:nvPr>
            <p:ph type="sldNum" sz="quarter" idx="4"/>
          </p:nvPr>
        </p:nvSpPr>
        <p:spPr>
          <a:xfrm>
            <a:off x="8913106" y="6300749"/>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144892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524219" y="1690688"/>
            <a:ext cx="5487961" cy="44989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4"/>
          </p:nvPr>
        </p:nvSpPr>
        <p:spPr>
          <a:xfrm>
            <a:off x="6179821" y="1690688"/>
            <a:ext cx="5487961" cy="44989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535695" y="365125"/>
            <a:ext cx="11120611" cy="1325563"/>
          </a:xfrm>
        </p:spPr>
        <p:txBody>
          <a:bodyPr>
            <a:normAutofit/>
          </a:bodyPr>
          <a:lstStyle>
            <a:lvl1pPr>
              <a:defRPr sz="320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524219" y="6300749"/>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8" name="Slide Number Placeholder 5"/>
          <p:cNvSpPr>
            <a:spLocks noGrp="1"/>
          </p:cNvSpPr>
          <p:nvPr>
            <p:ph type="sldNum" sz="quarter" idx="4"/>
          </p:nvPr>
        </p:nvSpPr>
        <p:spPr>
          <a:xfrm>
            <a:off x="8913106" y="6300749"/>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48931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694" y="1825625"/>
            <a:ext cx="11120612" cy="4351338"/>
          </a:xfrm>
        </p:spPr>
        <p:txBody>
          <a:bodyPr/>
          <a:lstStyle>
            <a:lvl1pPr>
              <a:defRPr sz="2400" baseline="0">
                <a:solidFill>
                  <a:schemeClr val="tx1"/>
                </a:solidFill>
                <a:latin typeface="Segoe UI" panose="020B0502040204020203" pitchFamily="34" charset="0"/>
                <a:cs typeface="Segoe UI" panose="020B0502040204020203" pitchFamily="34" charset="0"/>
              </a:defRPr>
            </a:lvl1pPr>
            <a:lvl2pPr>
              <a:defRPr sz="2000" baseline="0">
                <a:solidFill>
                  <a:schemeClr val="tx1"/>
                </a:solidFill>
                <a:latin typeface="Segoe UI" panose="020B0502040204020203" pitchFamily="34" charset="0"/>
                <a:cs typeface="Segoe UI" panose="020B0502040204020203" pitchFamily="34" charset="0"/>
              </a:defRPr>
            </a:lvl2pPr>
            <a:lvl3pPr>
              <a:defRPr sz="1800" baseline="0">
                <a:solidFill>
                  <a:schemeClr val="tx1"/>
                </a:solidFill>
                <a:latin typeface="Segoe UI" panose="020B0502040204020203" pitchFamily="34" charset="0"/>
                <a:cs typeface="Segoe UI" panose="020B0502040204020203" pitchFamily="34" charset="0"/>
              </a:defRPr>
            </a:lvl3pPr>
            <a:lvl4pPr>
              <a:defRPr sz="1600" baseline="0">
                <a:solidFill>
                  <a:schemeClr val="tx1"/>
                </a:solidFill>
                <a:latin typeface="Segoe UI" panose="020B0502040204020203" pitchFamily="34" charset="0"/>
                <a:cs typeface="Segoe UI" panose="020B0502040204020203" pitchFamily="34" charset="0"/>
              </a:defRPr>
            </a:lvl4pPr>
            <a:lvl5pPr>
              <a:defRPr sz="1600" baseline="0">
                <a:solidFill>
                  <a:schemeClr val="tx1"/>
                </a:solidFill>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535695" y="365125"/>
            <a:ext cx="11120611" cy="1325563"/>
          </a:xfrm>
        </p:spPr>
        <p:txBody>
          <a:bodyPr>
            <a:normAutofit/>
          </a:bodyPr>
          <a:lstStyle>
            <a:lvl1pPr>
              <a:defRPr sz="3200"/>
            </a:lvl1pPr>
          </a:lstStyle>
          <a:p>
            <a:r>
              <a:rPr lang="en-US" smtClean="0"/>
              <a:t>Click to edit Master title style</a:t>
            </a:r>
            <a:endParaRPr lang="en-US" dirty="0"/>
          </a:p>
        </p:txBody>
      </p:sp>
      <p:sp>
        <p:nvSpPr>
          <p:cNvPr id="6"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7"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63274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219" y="1681163"/>
            <a:ext cx="548796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24219" y="2505075"/>
            <a:ext cx="5487961"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3"/>
          </p:nvPr>
        </p:nvSpPr>
        <p:spPr>
          <a:xfrm>
            <a:off x="6179821" y="1681163"/>
            <a:ext cx="548796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6" name="Content Placeholder 3"/>
          <p:cNvSpPr>
            <a:spLocks noGrp="1"/>
          </p:cNvSpPr>
          <p:nvPr>
            <p:ph sz="half" idx="14"/>
          </p:nvPr>
        </p:nvSpPr>
        <p:spPr>
          <a:xfrm>
            <a:off x="6179821" y="2505075"/>
            <a:ext cx="5487961"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535695" y="365125"/>
            <a:ext cx="11120611" cy="1325563"/>
          </a:xfrm>
        </p:spPr>
        <p:txBody>
          <a:bodyPr>
            <a:normAutofit/>
          </a:bodyPr>
          <a:lstStyle>
            <a:lvl1pPr>
              <a:defRPr sz="320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524219" y="6300749"/>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10" name="Slide Number Placeholder 5"/>
          <p:cNvSpPr>
            <a:spLocks noGrp="1"/>
          </p:cNvSpPr>
          <p:nvPr>
            <p:ph type="sldNum" sz="quarter" idx="4"/>
          </p:nvPr>
        </p:nvSpPr>
        <p:spPr>
          <a:xfrm>
            <a:off x="8913106" y="6300749"/>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2134544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694" y="1690688"/>
            <a:ext cx="11120612" cy="2374901"/>
          </a:xfrm>
        </p:spPr>
        <p:txBody>
          <a:bodyPr/>
          <a:lstStyle>
            <a:lvl1pPr>
              <a:defRPr sz="2400" baseline="0">
                <a:solidFill>
                  <a:schemeClr val="bg1"/>
                </a:solidFill>
                <a:latin typeface="Segoe UI" panose="020B0502040204020203" pitchFamily="34" charset="0"/>
                <a:cs typeface="Segoe UI" panose="020B0502040204020203" pitchFamily="34" charset="0"/>
              </a:defRPr>
            </a:lvl1pPr>
            <a:lvl2pPr>
              <a:defRPr sz="2000" baseline="0">
                <a:solidFill>
                  <a:schemeClr val="bg1"/>
                </a:solidFill>
                <a:latin typeface="Segoe UI" panose="020B0502040204020203" pitchFamily="34" charset="0"/>
                <a:cs typeface="Segoe UI" panose="020B0502040204020203" pitchFamily="34" charset="0"/>
              </a:defRPr>
            </a:lvl2pPr>
            <a:lvl3pPr>
              <a:defRPr sz="1800" baseline="0">
                <a:solidFill>
                  <a:schemeClr val="bg1"/>
                </a:solidFill>
                <a:latin typeface="Segoe UI" panose="020B0502040204020203" pitchFamily="34" charset="0"/>
                <a:cs typeface="Segoe UI" panose="020B0502040204020203" pitchFamily="34" charset="0"/>
              </a:defRPr>
            </a:lvl3pPr>
            <a:lvl4pPr>
              <a:defRPr sz="1600" baseline="0">
                <a:solidFill>
                  <a:schemeClr val="bg1"/>
                </a:solidFill>
                <a:latin typeface="Segoe UI" panose="020B0502040204020203" pitchFamily="34" charset="0"/>
                <a:cs typeface="Segoe UI" panose="020B0502040204020203" pitchFamily="34" charset="0"/>
              </a:defRPr>
            </a:lvl4pPr>
            <a:lvl5pPr>
              <a:defRPr sz="1600" baseline="0">
                <a:solidFill>
                  <a:schemeClr val="bg1"/>
                </a:solidFill>
                <a:latin typeface="Segoe UI" panose="020B0502040204020203" pitchFamily="34" charset="0"/>
                <a:cs typeface="Segoe UI" panose="020B05020402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535695" y="365125"/>
            <a:ext cx="11120611" cy="1325563"/>
          </a:xfrm>
        </p:spPr>
        <p:txBody>
          <a:bodyPr>
            <a:normAutofit/>
          </a:bodyPr>
          <a:lstStyle>
            <a:lvl1pPr>
              <a:defRPr sz="3200"/>
            </a:lvl1pPr>
          </a:lstStyle>
          <a:p>
            <a:r>
              <a:rPr lang="en-US" dirty="0" smtClean="0"/>
              <a:t>Click to edit Master title style</a:t>
            </a:r>
            <a:endParaRPr lang="en-US" dirty="0"/>
          </a:p>
        </p:txBody>
      </p:sp>
      <p:sp>
        <p:nvSpPr>
          <p:cNvPr id="6" name="Content Placeholder 2"/>
          <p:cNvSpPr>
            <a:spLocks noGrp="1"/>
          </p:cNvSpPr>
          <p:nvPr>
            <p:ph idx="13"/>
          </p:nvPr>
        </p:nvSpPr>
        <p:spPr>
          <a:xfrm>
            <a:off x="524219" y="4200526"/>
            <a:ext cx="11120612" cy="2098388"/>
          </a:xfrm>
        </p:spPr>
        <p:txBody>
          <a:bodyPr/>
          <a:lstStyle>
            <a:lvl1pPr>
              <a:defRPr sz="2400" baseline="0">
                <a:solidFill>
                  <a:schemeClr val="bg1"/>
                </a:solidFill>
                <a:latin typeface="Segoe UI" panose="020B0502040204020203" pitchFamily="34" charset="0"/>
                <a:cs typeface="Segoe UI" panose="020B0502040204020203" pitchFamily="34" charset="0"/>
              </a:defRPr>
            </a:lvl1pPr>
            <a:lvl2pPr>
              <a:defRPr sz="2000" baseline="0">
                <a:solidFill>
                  <a:schemeClr val="bg1"/>
                </a:solidFill>
                <a:latin typeface="Segoe UI" panose="020B0502040204020203" pitchFamily="34" charset="0"/>
                <a:cs typeface="Segoe UI" panose="020B0502040204020203" pitchFamily="34" charset="0"/>
              </a:defRPr>
            </a:lvl2pPr>
            <a:lvl3pPr>
              <a:defRPr sz="1800" baseline="0">
                <a:solidFill>
                  <a:schemeClr val="bg1"/>
                </a:solidFill>
                <a:latin typeface="Segoe UI" panose="020B0502040204020203" pitchFamily="34" charset="0"/>
                <a:cs typeface="Segoe UI" panose="020B0502040204020203" pitchFamily="34" charset="0"/>
              </a:defRPr>
            </a:lvl3pPr>
            <a:lvl4pPr>
              <a:defRPr sz="1600" baseline="0">
                <a:solidFill>
                  <a:schemeClr val="bg1"/>
                </a:solidFill>
                <a:latin typeface="Segoe UI" panose="020B0502040204020203" pitchFamily="34" charset="0"/>
                <a:cs typeface="Segoe UI" panose="020B0502040204020203" pitchFamily="34" charset="0"/>
              </a:defRPr>
            </a:lvl4pPr>
            <a:lvl5pPr>
              <a:defRPr sz="1600" baseline="0">
                <a:solidFill>
                  <a:schemeClr val="bg1"/>
                </a:solidFill>
                <a:latin typeface="Segoe UI" panose="020B0502040204020203" pitchFamily="34" charset="0"/>
                <a:cs typeface="Segoe UI" panose="020B05020402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524219" y="6300749"/>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8" name="Slide Number Placeholder 5"/>
          <p:cNvSpPr>
            <a:spLocks noGrp="1"/>
          </p:cNvSpPr>
          <p:nvPr>
            <p:ph type="sldNum" sz="quarter" idx="4"/>
          </p:nvPr>
        </p:nvSpPr>
        <p:spPr>
          <a:xfrm>
            <a:off x="8913106" y="6300749"/>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395214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5695" y="365125"/>
            <a:ext cx="11120611" cy="1325563"/>
          </a:xfrm>
        </p:spPr>
        <p:txBody>
          <a:bodyPr>
            <a:normAutofit/>
          </a:bodyPr>
          <a:lstStyle>
            <a:lvl1pPr>
              <a:defRPr sz="32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DOT-OIG Presentation Title</a:t>
            </a:r>
            <a:endParaRPr lang="en-US"/>
          </a:p>
        </p:txBody>
      </p:sp>
      <p:sp>
        <p:nvSpPr>
          <p:cNvPr id="5"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439332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DOT-OIG Presentation Title</a:t>
            </a:r>
            <a:endParaRPr lang="en-US"/>
          </a:p>
        </p:txBody>
      </p:sp>
      <p:sp>
        <p:nvSpPr>
          <p:cNvPr id="5"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365319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4219" y="457200"/>
            <a:ext cx="4230661"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006340" y="457201"/>
            <a:ext cx="6649966"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24219" y="2057400"/>
            <a:ext cx="4230661"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6" name="Footer Placeholder 5"/>
          <p:cNvSpPr>
            <a:spLocks noGrp="1"/>
          </p:cNvSpPr>
          <p:nvPr>
            <p:ph type="ftr" sz="quarter" idx="11"/>
          </p:nvPr>
        </p:nvSpPr>
        <p:spPr/>
        <p:txBody>
          <a:bodyPr/>
          <a:lstStyle/>
          <a:p>
            <a:r>
              <a:rPr lang="en-US" smtClean="0"/>
              <a:t>DOT-OIG Presentation Title</a:t>
            </a:r>
            <a:endParaRPr lang="en-US"/>
          </a:p>
        </p:txBody>
      </p:sp>
      <p:sp>
        <p:nvSpPr>
          <p:cNvPr id="8"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2729353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29200" y="457200"/>
            <a:ext cx="6627106" cy="577215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p:cNvSpPr>
            <a:spLocks noGrp="1"/>
          </p:cNvSpPr>
          <p:nvPr>
            <p:ph type="ftr" sz="quarter" idx="11"/>
          </p:nvPr>
        </p:nvSpPr>
        <p:spPr/>
        <p:txBody>
          <a:bodyPr/>
          <a:lstStyle/>
          <a:p>
            <a:r>
              <a:rPr lang="en-US" smtClean="0"/>
              <a:t>DOT-OIG Presentation Title</a:t>
            </a:r>
            <a:endParaRPr lang="en-US"/>
          </a:p>
        </p:txBody>
      </p:sp>
      <p:sp>
        <p:nvSpPr>
          <p:cNvPr id="8"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
        <p:nvSpPr>
          <p:cNvPr id="9" name="Title 1"/>
          <p:cNvSpPr>
            <a:spLocks noGrp="1"/>
          </p:cNvSpPr>
          <p:nvPr>
            <p:ph type="title"/>
          </p:nvPr>
        </p:nvSpPr>
        <p:spPr>
          <a:xfrm>
            <a:off x="524219" y="457200"/>
            <a:ext cx="4230661" cy="1600200"/>
          </a:xfrm>
        </p:spPr>
        <p:txBody>
          <a:bodyPr anchor="b"/>
          <a:lstStyle>
            <a:lvl1pPr>
              <a:defRPr sz="3200"/>
            </a:lvl1pPr>
          </a:lstStyle>
          <a:p>
            <a:r>
              <a:rPr lang="en-US" dirty="0" smtClean="0"/>
              <a:t>Click to edit Master title style</a:t>
            </a:r>
            <a:endParaRPr lang="en-US" dirty="0"/>
          </a:p>
        </p:txBody>
      </p:sp>
      <p:sp>
        <p:nvSpPr>
          <p:cNvPr id="10" name="Text Placeholder 3"/>
          <p:cNvSpPr>
            <a:spLocks noGrp="1"/>
          </p:cNvSpPr>
          <p:nvPr>
            <p:ph type="body" sz="half" idx="2"/>
          </p:nvPr>
        </p:nvSpPr>
        <p:spPr>
          <a:xfrm>
            <a:off x="524219" y="2057398"/>
            <a:ext cx="4230661" cy="4071367"/>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2184229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24219" y="365125"/>
            <a:ext cx="11132087" cy="1325563"/>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24219" y="1825625"/>
            <a:ext cx="11132087"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DOT-OIG Presentation Title</a:t>
            </a:r>
            <a:endParaRPr lang="en-US"/>
          </a:p>
        </p:txBody>
      </p:sp>
      <p:sp>
        <p:nvSpPr>
          <p:cNvPr id="7"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1724528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7406"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4219" y="365125"/>
            <a:ext cx="8388887"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DOT-OIG Presentation Title</a:t>
            </a:r>
            <a:endParaRPr lang="en-US"/>
          </a:p>
        </p:txBody>
      </p:sp>
      <p:sp>
        <p:nvSpPr>
          <p:cNvPr id="7"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39115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2" name="Title 1"/>
          <p:cNvSpPr>
            <a:spLocks noGrp="1"/>
          </p:cNvSpPr>
          <p:nvPr>
            <p:ph type="title"/>
          </p:nvPr>
        </p:nvSpPr>
        <p:spPr>
          <a:xfrm>
            <a:off x="535695" y="365125"/>
            <a:ext cx="11120611" cy="1325563"/>
          </a:xfrm>
        </p:spPr>
        <p:txBody>
          <a:bodyPr>
            <a:normAutofit/>
          </a:bodyPr>
          <a:lstStyle>
            <a:lvl1pPr>
              <a:defRPr sz="3200"/>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6"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9266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6" name="Title 1"/>
          <p:cNvSpPr>
            <a:spLocks noGrp="1"/>
          </p:cNvSpPr>
          <p:nvPr>
            <p:ph type="ctrTitle"/>
          </p:nvPr>
        </p:nvSpPr>
        <p:spPr>
          <a:xfrm>
            <a:off x="689610" y="3949547"/>
            <a:ext cx="9144000" cy="1421176"/>
          </a:xfrm>
        </p:spPr>
        <p:txBody>
          <a:bodyPr anchor="b">
            <a:noAutofit/>
          </a:bodyPr>
          <a:lstStyle>
            <a:lvl1pPr algn="l">
              <a:defRPr sz="4000" i="1">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689610" y="5370724"/>
            <a:ext cx="9144000" cy="69406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9493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3"/>
          <p:cNvSpPr>
            <a:spLocks noGrp="1"/>
          </p:cNvSpPr>
          <p:nvPr>
            <p:ph sz="half" idx="2"/>
          </p:nvPr>
        </p:nvSpPr>
        <p:spPr>
          <a:xfrm>
            <a:off x="524219" y="1690688"/>
            <a:ext cx="5487961"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14"/>
          </p:nvPr>
        </p:nvSpPr>
        <p:spPr>
          <a:xfrm>
            <a:off x="6179821" y="1690688"/>
            <a:ext cx="5487961"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535695" y="365125"/>
            <a:ext cx="11120611" cy="1325563"/>
          </a:xfrm>
        </p:spPr>
        <p:txBody>
          <a:bodyPr>
            <a:normAutofit/>
          </a:bodyPr>
          <a:lstStyle>
            <a:lvl1pPr>
              <a:defRPr sz="3200"/>
            </a:lvl1pPr>
          </a:lstStyle>
          <a:p>
            <a:r>
              <a:rPr lang="en-US" smtClean="0"/>
              <a:t>Click to edit Master title style</a:t>
            </a:r>
            <a:endParaRPr lang="en-US" dirty="0"/>
          </a:p>
        </p:txBody>
      </p:sp>
      <p:sp>
        <p:nvSpPr>
          <p:cNvPr id="7"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8"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251017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219" y="1681163"/>
            <a:ext cx="5487961" cy="823912"/>
          </a:xfrm>
        </p:spPr>
        <p:txBody>
          <a:bodyPr anchor="b"/>
          <a:lstStyle>
            <a:lvl1pPr marL="0" indent="0">
              <a:buNone/>
              <a:defRPr sz="2400" b="1">
                <a:solidFill>
                  <a:srgbClr val="0047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24219" y="2505075"/>
            <a:ext cx="54879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3"/>
          </p:nvPr>
        </p:nvSpPr>
        <p:spPr>
          <a:xfrm>
            <a:off x="6179821" y="1681163"/>
            <a:ext cx="5487961" cy="823912"/>
          </a:xfrm>
        </p:spPr>
        <p:txBody>
          <a:bodyPr anchor="b"/>
          <a:lstStyle>
            <a:lvl1pPr marL="0" indent="0">
              <a:buNone/>
              <a:defRPr sz="2400" b="1">
                <a:solidFill>
                  <a:srgbClr val="0047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Content Placeholder 3"/>
          <p:cNvSpPr>
            <a:spLocks noGrp="1"/>
          </p:cNvSpPr>
          <p:nvPr>
            <p:ph sz="half" idx="14"/>
          </p:nvPr>
        </p:nvSpPr>
        <p:spPr>
          <a:xfrm>
            <a:off x="6179821" y="2505075"/>
            <a:ext cx="54879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535695" y="365125"/>
            <a:ext cx="11120611" cy="1325563"/>
          </a:xfrm>
        </p:spPr>
        <p:txBody>
          <a:bodyPr>
            <a:normAutofit/>
          </a:bodyPr>
          <a:lstStyle>
            <a:lvl1pPr>
              <a:defRPr sz="320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10"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269095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694" y="1690688"/>
            <a:ext cx="11120612" cy="2374901"/>
          </a:xfrm>
        </p:spPr>
        <p:txBody>
          <a:bodyPr/>
          <a:lstStyle>
            <a:lvl1pPr>
              <a:defRPr sz="2400" baseline="0">
                <a:solidFill>
                  <a:schemeClr val="tx1"/>
                </a:solidFill>
                <a:latin typeface="Segoe UI" panose="020B0502040204020203" pitchFamily="34" charset="0"/>
                <a:cs typeface="Segoe UI" panose="020B0502040204020203" pitchFamily="34" charset="0"/>
              </a:defRPr>
            </a:lvl1pPr>
            <a:lvl2pPr>
              <a:defRPr sz="2000" baseline="0">
                <a:solidFill>
                  <a:schemeClr val="tx1"/>
                </a:solidFill>
                <a:latin typeface="Segoe UI" panose="020B0502040204020203" pitchFamily="34" charset="0"/>
                <a:cs typeface="Segoe UI" panose="020B0502040204020203" pitchFamily="34" charset="0"/>
              </a:defRPr>
            </a:lvl2pPr>
            <a:lvl3pPr>
              <a:defRPr sz="1800" baseline="0">
                <a:solidFill>
                  <a:schemeClr val="tx1"/>
                </a:solidFill>
                <a:latin typeface="Segoe UI" panose="020B0502040204020203" pitchFamily="34" charset="0"/>
                <a:cs typeface="Segoe UI" panose="020B0502040204020203" pitchFamily="34" charset="0"/>
              </a:defRPr>
            </a:lvl3pPr>
            <a:lvl4pPr>
              <a:defRPr sz="1600" baseline="0">
                <a:solidFill>
                  <a:schemeClr val="tx1"/>
                </a:solidFill>
                <a:latin typeface="Segoe UI" panose="020B0502040204020203" pitchFamily="34" charset="0"/>
                <a:cs typeface="Segoe UI" panose="020B0502040204020203" pitchFamily="34" charset="0"/>
              </a:defRPr>
            </a:lvl4pPr>
            <a:lvl5pPr>
              <a:defRPr sz="1600" baseline="0">
                <a:solidFill>
                  <a:schemeClr val="tx1"/>
                </a:solidFill>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535695" y="365125"/>
            <a:ext cx="11120611" cy="1325563"/>
          </a:xfrm>
        </p:spPr>
        <p:txBody>
          <a:bodyPr>
            <a:normAutofit/>
          </a:bodyPr>
          <a:lstStyle>
            <a:lvl1pPr>
              <a:defRPr sz="3200"/>
            </a:lvl1pPr>
          </a:lstStyle>
          <a:p>
            <a:r>
              <a:rPr lang="en-US" smtClean="0"/>
              <a:t>Click to edit Master title style</a:t>
            </a:r>
            <a:endParaRPr lang="en-US" dirty="0"/>
          </a:p>
        </p:txBody>
      </p:sp>
      <p:sp>
        <p:nvSpPr>
          <p:cNvPr id="6" name="Content Placeholder 2"/>
          <p:cNvSpPr>
            <a:spLocks noGrp="1"/>
          </p:cNvSpPr>
          <p:nvPr>
            <p:ph idx="13"/>
          </p:nvPr>
        </p:nvSpPr>
        <p:spPr>
          <a:xfrm>
            <a:off x="524219" y="4200526"/>
            <a:ext cx="11120612" cy="2098388"/>
          </a:xfrm>
        </p:spPr>
        <p:txBody>
          <a:bodyPr/>
          <a:lstStyle>
            <a:lvl1pPr>
              <a:defRPr sz="2400" baseline="0">
                <a:solidFill>
                  <a:schemeClr val="tx1"/>
                </a:solidFill>
                <a:latin typeface="Segoe UI" panose="020B0502040204020203" pitchFamily="34" charset="0"/>
                <a:cs typeface="Segoe UI" panose="020B0502040204020203" pitchFamily="34" charset="0"/>
              </a:defRPr>
            </a:lvl1pPr>
            <a:lvl2pPr>
              <a:defRPr sz="2000" baseline="0">
                <a:solidFill>
                  <a:schemeClr val="tx1"/>
                </a:solidFill>
                <a:latin typeface="Segoe UI" panose="020B0502040204020203" pitchFamily="34" charset="0"/>
                <a:cs typeface="Segoe UI" panose="020B0502040204020203" pitchFamily="34" charset="0"/>
              </a:defRPr>
            </a:lvl2pPr>
            <a:lvl3pPr>
              <a:defRPr sz="1800" baseline="0">
                <a:solidFill>
                  <a:schemeClr val="tx1"/>
                </a:solidFill>
                <a:latin typeface="Segoe UI" panose="020B0502040204020203" pitchFamily="34" charset="0"/>
                <a:cs typeface="Segoe UI" panose="020B0502040204020203" pitchFamily="34" charset="0"/>
              </a:defRPr>
            </a:lvl3pPr>
            <a:lvl4pPr>
              <a:defRPr sz="1600" baseline="0">
                <a:solidFill>
                  <a:schemeClr val="tx1"/>
                </a:solidFill>
                <a:latin typeface="Segoe UI" panose="020B0502040204020203" pitchFamily="34" charset="0"/>
                <a:cs typeface="Segoe UI" panose="020B0502040204020203" pitchFamily="34" charset="0"/>
              </a:defRPr>
            </a:lvl4pPr>
            <a:lvl5pPr>
              <a:defRPr sz="1600" baseline="0">
                <a:solidFill>
                  <a:schemeClr val="tx1"/>
                </a:solidFill>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8"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23991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5695" y="365125"/>
            <a:ext cx="11120611" cy="1325563"/>
          </a:xfrm>
        </p:spPr>
        <p:txBody>
          <a:bodyPr>
            <a:normAutofit/>
          </a:bodyPr>
          <a:lstStyle>
            <a:lvl1pPr>
              <a:defRPr sz="3200"/>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DOT-OIG Presentation Title</a:t>
            </a:r>
            <a:endParaRPr lang="en-US"/>
          </a:p>
        </p:txBody>
      </p:sp>
      <p:sp>
        <p:nvSpPr>
          <p:cNvPr id="5"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158317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DOT-OIG Presentation Title</a:t>
            </a:r>
            <a:endParaRPr lang="en-US"/>
          </a:p>
        </p:txBody>
      </p:sp>
      <p:sp>
        <p:nvSpPr>
          <p:cNvPr id="5" name="Slide Number Placeholder 4"/>
          <p:cNvSpPr>
            <a:spLocks noGrp="1"/>
          </p:cNvSpPr>
          <p:nvPr>
            <p:ph type="sldNum" sz="quarter" idx="12"/>
          </p:nvPr>
        </p:nvSpPr>
        <p:spPr>
          <a:xfrm>
            <a:off x="8913106" y="6433851"/>
            <a:ext cx="2743200" cy="424149"/>
          </a:xfrm>
        </p:spPr>
        <p:txBody>
          <a:bodyPr/>
          <a:lstStyle/>
          <a:p>
            <a:fld id="{83142E6C-2A4D-40B2-B19A-046A8497E168}" type="slidenum">
              <a:rPr lang="en-US" smtClean="0"/>
              <a:t>‹#›</a:t>
            </a:fld>
            <a:endParaRPr lang="en-US"/>
          </a:p>
        </p:txBody>
      </p:sp>
    </p:spTree>
    <p:extLst>
      <p:ext uri="{BB962C8B-B14F-4D97-AF65-F5344CB8AC3E}">
        <p14:creationId xmlns:p14="http://schemas.microsoft.com/office/powerpoint/2010/main" val="35670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24219" y="6302375"/>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6" name="Slide Number Placeholder 5"/>
          <p:cNvSpPr>
            <a:spLocks noGrp="1"/>
          </p:cNvSpPr>
          <p:nvPr>
            <p:ph type="sldNum" sz="quarter" idx="4"/>
          </p:nvPr>
        </p:nvSpPr>
        <p:spPr>
          <a:xfrm>
            <a:off x="8913106" y="6302375"/>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1484369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3" r:id="rId7"/>
    <p:sldLayoutId id="2147483654" r:id="rId8"/>
    <p:sldLayoutId id="2147483655" r:id="rId9"/>
    <p:sldLayoutId id="2147483656" r:id="rId10"/>
    <p:sldLayoutId id="2147483657" r:id="rId11"/>
    <p:sldLayoutId id="2147483658" r:id="rId12"/>
    <p:sldLayoutId id="2147483659" r:id="rId13"/>
    <p:sldLayoutId id="2147483662" r:id="rId14"/>
    <p:sldLayoutId id="2147483664" r:id="rId15"/>
    <p:sldLayoutId id="2147483684" r:id="rId16"/>
  </p:sldLayoutIdLst>
  <p:hf hdr="0" dt="0"/>
  <p:txStyles>
    <p:titleStyle>
      <a:lvl1pPr algn="l" defTabSz="914400" rtl="0" eaLnBrk="1" latinLnBrk="0" hangingPunct="1">
        <a:lnSpc>
          <a:spcPct val="90000"/>
        </a:lnSpc>
        <a:spcBef>
          <a:spcPct val="0"/>
        </a:spcBef>
        <a:buNone/>
        <a:defRPr sz="3200" kern="1200">
          <a:solidFill>
            <a:srgbClr val="004764"/>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004764"/>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004764"/>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004764"/>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004764"/>
        </a:buClr>
        <a:buFont typeface="Segoe UI"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004764"/>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24219" y="6300749"/>
            <a:ext cx="4114800" cy="546099"/>
          </a:xfrm>
          <a:prstGeom prst="rect">
            <a:avLst/>
          </a:prstGeom>
        </p:spPr>
        <p:txBody>
          <a:bodyPr vert="horz" lIns="91440" tIns="45720" rIns="91440" bIns="45720" rtlCol="0" anchor="ctr"/>
          <a:lstStyle>
            <a:lvl1pPr algn="l">
              <a:defRPr sz="1200">
                <a:solidFill>
                  <a:srgbClr val="004764"/>
                </a:solidFill>
              </a:defRPr>
            </a:lvl1pPr>
          </a:lstStyle>
          <a:p>
            <a:r>
              <a:rPr lang="en-US" dirty="0" smtClean="0"/>
              <a:t>DOT-OIG Presentation Title</a:t>
            </a:r>
            <a:endParaRPr lang="en-US" dirty="0"/>
          </a:p>
        </p:txBody>
      </p:sp>
      <p:sp>
        <p:nvSpPr>
          <p:cNvPr id="6" name="Slide Number Placeholder 5"/>
          <p:cNvSpPr>
            <a:spLocks noGrp="1"/>
          </p:cNvSpPr>
          <p:nvPr>
            <p:ph type="sldNum" sz="quarter" idx="4"/>
          </p:nvPr>
        </p:nvSpPr>
        <p:spPr>
          <a:xfrm>
            <a:off x="8913106" y="6300749"/>
            <a:ext cx="2743200" cy="546099"/>
          </a:xfrm>
          <a:prstGeom prst="rect">
            <a:avLst/>
          </a:prstGeom>
        </p:spPr>
        <p:txBody>
          <a:bodyPr vert="horz" lIns="91440" tIns="45720" rIns="91440" bIns="45720" rtlCol="0" anchor="ctr"/>
          <a:lstStyle>
            <a:lvl1pPr algn="r">
              <a:defRPr sz="1200">
                <a:solidFill>
                  <a:schemeClr val="bg1"/>
                </a:solidFill>
              </a:defRPr>
            </a:lvl1pPr>
          </a:lstStyle>
          <a:p>
            <a:fld id="{83142E6C-2A4D-40B2-B19A-046A8497E168}" type="slidenum">
              <a:rPr lang="en-US" smtClean="0"/>
              <a:pPr/>
              <a:t>‹#›</a:t>
            </a:fld>
            <a:endParaRPr lang="en-US" dirty="0"/>
          </a:p>
        </p:txBody>
      </p:sp>
    </p:spTree>
    <p:extLst>
      <p:ext uri="{BB962C8B-B14F-4D97-AF65-F5344CB8AC3E}">
        <p14:creationId xmlns:p14="http://schemas.microsoft.com/office/powerpoint/2010/main" val="960331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32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bg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chemeClr val="bg1"/>
        </a:buClr>
        <a:buFont typeface="Segoe UI" panose="020B0502040204020203" pitchFamily="34" charset="0"/>
        <a:buChar char="-"/>
        <a:defRPr sz="2000" kern="1200">
          <a:solidFill>
            <a:schemeClr val="bg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bg1"/>
        </a:buClr>
        <a:buFont typeface="Segoe UI" panose="020B0502040204020203" pitchFamily="34" charset="0"/>
        <a:buChar char="-"/>
        <a:defRPr sz="1600" kern="1200">
          <a:solidFill>
            <a:schemeClr val="bg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ran.r-project.org/package=tidygeocod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ran.r-project.org/web/packages/PracTools/vignettes/Distance-and-MOS-PSU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3426624"/>
            <a:ext cx="10984992" cy="1421176"/>
          </a:xfrm>
        </p:spPr>
        <p:txBody>
          <a:bodyPr anchor="t" anchorCtr="0"/>
          <a:lstStyle/>
          <a:p>
            <a:r>
              <a:rPr lang="en-US" dirty="0"/>
              <a:t>C</a:t>
            </a:r>
            <a:r>
              <a:rPr lang="en-US" dirty="0" smtClean="0"/>
              <a:t>reating Geography-based PSUs in R </a:t>
            </a:r>
            <a:r>
              <a:rPr lang="en-US" dirty="0" err="1" smtClean="0"/>
              <a:t>PracTools</a:t>
            </a:r>
            <a:endParaRPr lang="en-US" dirty="0"/>
          </a:p>
        </p:txBody>
      </p:sp>
      <p:sp>
        <p:nvSpPr>
          <p:cNvPr id="3" name="Subtitle 2"/>
          <p:cNvSpPr>
            <a:spLocks noGrp="1"/>
          </p:cNvSpPr>
          <p:nvPr>
            <p:ph type="subTitle" idx="1"/>
          </p:nvPr>
        </p:nvSpPr>
        <p:spPr>
          <a:xfrm>
            <a:off x="609600" y="4847801"/>
            <a:ext cx="9144000" cy="786083"/>
          </a:xfrm>
        </p:spPr>
        <p:txBody>
          <a:bodyPr>
            <a:normAutofit fontScale="92500" lnSpcReduction="10000"/>
          </a:bodyPr>
          <a:lstStyle/>
          <a:p>
            <a:r>
              <a:rPr lang="en-US" dirty="0" smtClean="0"/>
              <a:t>George Zipf, Chief Statistician, JA-2 Audits</a:t>
            </a:r>
          </a:p>
          <a:p>
            <a:r>
              <a:rPr lang="en-US" dirty="0" smtClean="0"/>
              <a:t>Department of Transportation, Office of Inspector General</a:t>
            </a:r>
          </a:p>
          <a:p>
            <a:endParaRPr lang="en-US" dirty="0"/>
          </a:p>
        </p:txBody>
      </p:sp>
    </p:spTree>
    <p:extLst>
      <p:ext uri="{BB962C8B-B14F-4D97-AF65-F5344CB8AC3E}">
        <p14:creationId xmlns:p14="http://schemas.microsoft.com/office/powerpoint/2010/main" val="1133468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Geography-based </a:t>
            </a:r>
            <a:r>
              <a:rPr lang="en-US" dirty="0" smtClean="0"/>
              <a:t>PSUs, centroid means</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10</a:t>
            </a:fld>
            <a:endParaRPr lang="en-US"/>
          </a:p>
        </p:txBody>
      </p:sp>
      <p:pic>
        <p:nvPicPr>
          <p:cNvPr id="2" name="Picture 1"/>
          <p:cNvPicPr>
            <a:picLocks noChangeAspect="1"/>
          </p:cNvPicPr>
          <p:nvPr/>
        </p:nvPicPr>
        <p:blipFill>
          <a:blip r:embed="rId3"/>
          <a:stretch>
            <a:fillRect/>
          </a:stretch>
        </p:blipFill>
        <p:spPr>
          <a:xfrm>
            <a:off x="2945653" y="1393175"/>
            <a:ext cx="6300693" cy="4798646"/>
          </a:xfrm>
          <a:prstGeom prst="rect">
            <a:avLst/>
          </a:prstGeom>
        </p:spPr>
      </p:pic>
    </p:spTree>
    <p:extLst>
      <p:ext uri="{BB962C8B-B14F-4D97-AF65-F5344CB8AC3E}">
        <p14:creationId xmlns:p14="http://schemas.microsoft.com/office/powerpoint/2010/main" val="1955000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a:t>
            </a:r>
            <a:r>
              <a:rPr lang="en-US" dirty="0" smtClean="0"/>
              <a:t>Maximum within-PSU Distance</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11</a:t>
            </a:fld>
            <a:endParaRPr lang="en-US"/>
          </a:p>
        </p:txBody>
      </p:sp>
      <p:pic>
        <p:nvPicPr>
          <p:cNvPr id="4" name="Picture 3"/>
          <p:cNvPicPr>
            <a:picLocks noChangeAspect="1"/>
          </p:cNvPicPr>
          <p:nvPr/>
        </p:nvPicPr>
        <p:blipFill>
          <a:blip r:embed="rId3"/>
          <a:stretch>
            <a:fillRect/>
          </a:stretch>
        </p:blipFill>
        <p:spPr>
          <a:xfrm>
            <a:off x="1365599" y="1427754"/>
            <a:ext cx="9460802" cy="4734540"/>
          </a:xfrm>
          <a:prstGeom prst="rect">
            <a:avLst/>
          </a:prstGeom>
        </p:spPr>
      </p:pic>
    </p:spTree>
    <p:extLst>
      <p:ext uri="{BB962C8B-B14F-4D97-AF65-F5344CB8AC3E}">
        <p14:creationId xmlns:p14="http://schemas.microsoft.com/office/powerpoint/2010/main" val="390151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err="1" smtClean="0"/>
              <a:t>GeoDistPSU</a:t>
            </a:r>
            <a:r>
              <a:rPr lang="en-US" dirty="0" smtClean="0"/>
              <a:t> outputs the following values:</a:t>
            </a:r>
          </a:p>
          <a:p>
            <a:pPr lvl="1"/>
            <a:r>
              <a:rPr lang="en-US" dirty="0" smtClean="0"/>
              <a:t>A data frame at the geographic unit level with:</a:t>
            </a:r>
          </a:p>
          <a:p>
            <a:pPr lvl="2"/>
            <a:r>
              <a:rPr lang="en-US" dirty="0" err="1" smtClean="0"/>
              <a:t>InputID</a:t>
            </a:r>
            <a:r>
              <a:rPr lang="en-US" dirty="0" smtClean="0"/>
              <a:t> if assigned (for merging with original sampling frame); and</a:t>
            </a:r>
          </a:p>
          <a:p>
            <a:pPr lvl="2"/>
            <a:r>
              <a:rPr lang="en-US" dirty="0" smtClean="0"/>
              <a:t>PSU assigned to each input record</a:t>
            </a:r>
          </a:p>
          <a:p>
            <a:pPr lvl="1"/>
            <a:r>
              <a:rPr lang="en-US" dirty="0" smtClean="0"/>
              <a:t>A data frame at the PSU level with:</a:t>
            </a:r>
          </a:p>
          <a:p>
            <a:pPr lvl="2"/>
            <a:r>
              <a:rPr lang="en-US" dirty="0" smtClean="0"/>
              <a:t>The number of secondary sampling units (SSUs) assigned to the geography-based PSU;</a:t>
            </a:r>
          </a:p>
          <a:p>
            <a:pPr lvl="2"/>
            <a:r>
              <a:rPr lang="en-US" dirty="0" smtClean="0"/>
              <a:t>The PSU mean longitude and latitude; and</a:t>
            </a:r>
          </a:p>
          <a:p>
            <a:pPr lvl="2"/>
            <a:r>
              <a:rPr lang="en-US" dirty="0" smtClean="0"/>
              <a:t>The maximum within-PSU distance among the SSUs assigned to the PSU, in the unit measurement (miles or kilometers) as entered</a:t>
            </a:r>
          </a:p>
          <a:p>
            <a:r>
              <a:rPr lang="en-US" dirty="0" smtClean="0"/>
              <a:t>Clustering is performed using the complete linkage method to ensure maximum distance requirements are met</a:t>
            </a:r>
            <a:endParaRPr lang="en-US" dirty="0"/>
          </a:p>
        </p:txBody>
      </p:sp>
      <p:sp>
        <p:nvSpPr>
          <p:cNvPr id="3" name="Title 2"/>
          <p:cNvSpPr>
            <a:spLocks noGrp="1"/>
          </p:cNvSpPr>
          <p:nvPr>
            <p:ph type="title"/>
          </p:nvPr>
        </p:nvSpPr>
        <p:spPr/>
        <p:txBody>
          <a:bodyPr/>
          <a:lstStyle/>
          <a:p>
            <a:r>
              <a:rPr lang="en-US" dirty="0" err="1" smtClean="0"/>
              <a:t>PracTools</a:t>
            </a:r>
            <a:r>
              <a:rPr lang="en-US" dirty="0" smtClean="0"/>
              <a:t>::</a:t>
            </a:r>
            <a:r>
              <a:rPr lang="en-US" dirty="0" err="1" smtClean="0"/>
              <a:t>GeoDistPSU</a:t>
            </a:r>
            <a:r>
              <a:rPr lang="en-US" dirty="0" smtClean="0"/>
              <a:t> Output</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12</a:t>
            </a:fld>
            <a:endParaRPr lang="en-US"/>
          </a:p>
        </p:txBody>
      </p:sp>
    </p:spTree>
    <p:extLst>
      <p:ext uri="{BB962C8B-B14F-4D97-AF65-F5344CB8AC3E}">
        <p14:creationId xmlns:p14="http://schemas.microsoft.com/office/powerpoint/2010/main" val="2917183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lstStyle/>
              <a:p>
                <a:r>
                  <a:rPr lang="en-US" dirty="0" smtClean="0"/>
                  <a:t>Measure of Size (MOS) is the relative size of a variable:</a:t>
                </a:r>
              </a:p>
              <a:p>
                <a:pPr lvl="1"/>
                <a:r>
                  <a:rPr lang="en-US" dirty="0" smtClean="0"/>
                  <a:t>MOS variable is the variable used to determine probability of selection in a probability proportional to size (PPS) sample design</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𝑈</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smtClean="0"/>
                  <a:t> is the MOS variable</a:t>
                </a:r>
                <a:endParaRPr lang="en-US" dirty="0" smtClean="0"/>
              </a:p>
              <a:p>
                <a:pPr lvl="1"/>
                <a:r>
                  <a:rPr lang="en-US" dirty="0" smtClean="0"/>
                  <a:t>For a sample size of n, the probability of selection is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endParaRPr lang="en-US" dirty="0" smtClean="0"/>
              </a:p>
              <a:p>
                <a:r>
                  <a:rPr lang="en-US" dirty="0" smtClean="0"/>
                  <a:t>The previous chart of PSU centroids does not take MOS into account</a:t>
                </a:r>
              </a:p>
              <a:p>
                <a:pPr lvl="1"/>
                <a:r>
                  <a:rPr lang="en-US" dirty="0" smtClean="0"/>
                  <a:t>SRS: </a:t>
                </a:r>
                <a:r>
                  <a:rPr lang="en-US" dirty="0" smtClean="0"/>
                  <a:t>MOS is not </a:t>
                </a:r>
                <a:r>
                  <a:rPr lang="en-US" dirty="0" smtClean="0"/>
                  <a:t>an issue</a:t>
                </a:r>
              </a:p>
              <a:p>
                <a:pPr lvl="1"/>
                <a:r>
                  <a:rPr lang="en-US" dirty="0" smtClean="0"/>
                  <a:t>PPS: Some PSUs may need to be split for a more even MOS distribution</a:t>
                </a:r>
              </a:p>
              <a:p>
                <a:r>
                  <a:rPr lang="en-US" dirty="0" smtClean="0"/>
                  <a:t>Preliminary sample size required</a:t>
                </a:r>
              </a:p>
              <a:p>
                <a:r>
                  <a:rPr lang="en-US" dirty="0" smtClean="0"/>
                  <a:t>Sampling units with an inclusion probability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𝑖</m:t>
                        </m:r>
                      </m:sub>
                    </m:sSub>
                  </m:oMath>
                </a14:m>
                <a:r>
                  <a:rPr lang="en-US" dirty="0" smtClean="0"/>
                  <a:t> equal to 1, or above a selected threshold </a:t>
                </a:r>
                <a:r>
                  <a:rPr lang="en-US" dirty="0" smtClean="0"/>
                  <a:t>value, </a:t>
                </a:r>
                <a:r>
                  <a:rPr lang="en-US" dirty="0" smtClean="0"/>
                  <a:t>are certainties</a:t>
                </a:r>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768" t="-182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Measure of Size</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13</a:t>
            </a:fld>
            <a:endParaRPr lang="en-US"/>
          </a:p>
        </p:txBody>
      </p:sp>
    </p:spTree>
    <p:extLst>
      <p:ext uri="{BB962C8B-B14F-4D97-AF65-F5344CB8AC3E}">
        <p14:creationId xmlns:p14="http://schemas.microsoft.com/office/powerpoint/2010/main" val="209928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a:t>
            </a:r>
            <a:r>
              <a:rPr lang="en-US" dirty="0" smtClean="0"/>
              <a:t>MOS from </a:t>
            </a:r>
            <a:r>
              <a:rPr lang="en-US" dirty="0" err="1" smtClean="0"/>
              <a:t>GeoDistPSU</a:t>
            </a:r>
            <a:r>
              <a:rPr lang="en-US" dirty="0" smtClean="0"/>
              <a:t> PSUs</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14</a:t>
            </a:fld>
            <a:endParaRPr lang="en-US"/>
          </a:p>
        </p:txBody>
      </p:sp>
      <p:pic>
        <p:nvPicPr>
          <p:cNvPr id="2" name="Picture 1"/>
          <p:cNvPicPr>
            <a:picLocks noChangeAspect="1"/>
          </p:cNvPicPr>
          <p:nvPr/>
        </p:nvPicPr>
        <p:blipFill>
          <a:blip r:embed="rId3"/>
          <a:stretch>
            <a:fillRect/>
          </a:stretch>
        </p:blipFill>
        <p:spPr>
          <a:xfrm>
            <a:off x="1449182" y="1341519"/>
            <a:ext cx="9293635" cy="4842817"/>
          </a:xfrm>
          <a:prstGeom prst="rect">
            <a:avLst/>
          </a:prstGeom>
        </p:spPr>
      </p:pic>
    </p:spTree>
    <p:extLst>
      <p:ext uri="{BB962C8B-B14F-4D97-AF65-F5344CB8AC3E}">
        <p14:creationId xmlns:p14="http://schemas.microsoft.com/office/powerpoint/2010/main" val="3478164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PracTools</a:t>
            </a:r>
            <a:r>
              <a:rPr lang="en-US" dirty="0" smtClean="0"/>
              <a:t>::</a:t>
            </a:r>
            <a:r>
              <a:rPr lang="en-US" dirty="0" err="1" smtClean="0"/>
              <a:t>GeoDistMOS</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15</a:t>
            </a:fld>
            <a:endParaRPr lang="en-US"/>
          </a:p>
        </p:txBody>
      </p:sp>
      <p:grpSp>
        <p:nvGrpSpPr>
          <p:cNvPr id="7" name="Group 6"/>
          <p:cNvGrpSpPr/>
          <p:nvPr/>
        </p:nvGrpSpPr>
        <p:grpSpPr>
          <a:xfrm>
            <a:off x="3024412" y="1419296"/>
            <a:ext cx="6143175" cy="4785468"/>
            <a:chOff x="2690812" y="1665103"/>
            <a:chExt cx="6143175" cy="4785468"/>
          </a:xfrm>
        </p:grpSpPr>
        <p:pic>
          <p:nvPicPr>
            <p:cNvPr id="4" name="Picture 3"/>
            <p:cNvPicPr>
              <a:picLocks noChangeAspect="1"/>
            </p:cNvPicPr>
            <p:nvPr/>
          </p:nvPicPr>
          <p:blipFill>
            <a:blip r:embed="rId3"/>
            <a:stretch>
              <a:fillRect/>
            </a:stretch>
          </p:blipFill>
          <p:spPr>
            <a:xfrm>
              <a:off x="2690812" y="1665103"/>
              <a:ext cx="5863253" cy="2378103"/>
            </a:xfrm>
            <a:prstGeom prst="rect">
              <a:avLst/>
            </a:prstGeom>
          </p:spPr>
        </p:pic>
        <p:pic>
          <p:nvPicPr>
            <p:cNvPr id="6" name="Picture 5"/>
            <p:cNvPicPr>
              <a:picLocks noChangeAspect="1"/>
            </p:cNvPicPr>
            <p:nvPr/>
          </p:nvPicPr>
          <p:blipFill>
            <a:blip r:embed="rId4"/>
            <a:stretch>
              <a:fillRect/>
            </a:stretch>
          </p:blipFill>
          <p:spPr>
            <a:xfrm>
              <a:off x="2690812" y="3895011"/>
              <a:ext cx="6143175" cy="2555560"/>
            </a:xfrm>
            <a:prstGeom prst="rect">
              <a:avLst/>
            </a:prstGeom>
          </p:spPr>
        </p:pic>
      </p:grpSp>
    </p:spTree>
    <p:extLst>
      <p:ext uri="{BB962C8B-B14F-4D97-AF65-F5344CB8AC3E}">
        <p14:creationId xmlns:p14="http://schemas.microsoft.com/office/powerpoint/2010/main" val="277954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a:t>
            </a:r>
            <a:r>
              <a:rPr lang="en-US" dirty="0" smtClean="0"/>
              <a:t>MOS from </a:t>
            </a:r>
            <a:r>
              <a:rPr lang="en-US" dirty="0" err="1" smtClean="0"/>
              <a:t>GeoDistMOS</a:t>
            </a:r>
            <a:r>
              <a:rPr lang="en-US" dirty="0" smtClean="0"/>
              <a:t> PSUs</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16</a:t>
            </a:fld>
            <a:endParaRPr lang="en-US"/>
          </a:p>
        </p:txBody>
      </p:sp>
      <p:pic>
        <p:nvPicPr>
          <p:cNvPr id="4" name="Picture 3"/>
          <p:cNvPicPr>
            <a:picLocks noChangeAspect="1"/>
          </p:cNvPicPr>
          <p:nvPr/>
        </p:nvPicPr>
        <p:blipFill>
          <a:blip r:embed="rId3"/>
          <a:stretch>
            <a:fillRect/>
          </a:stretch>
        </p:blipFill>
        <p:spPr>
          <a:xfrm>
            <a:off x="1571932" y="1568626"/>
            <a:ext cx="9048135" cy="4651506"/>
          </a:xfrm>
          <a:prstGeom prst="rect">
            <a:avLst/>
          </a:prstGeom>
        </p:spPr>
      </p:pic>
    </p:spTree>
    <p:extLst>
      <p:ext uri="{BB962C8B-B14F-4D97-AF65-F5344CB8AC3E}">
        <p14:creationId xmlns:p14="http://schemas.microsoft.com/office/powerpoint/2010/main" val="1447338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By creating geography-based PSUs from geographic sampling units, a two-stage design is likely</a:t>
            </a:r>
          </a:p>
          <a:p>
            <a:r>
              <a:rPr lang="en-US" dirty="0" err="1" smtClean="0"/>
              <a:t>PracTools</a:t>
            </a:r>
            <a:r>
              <a:rPr lang="en-US" dirty="0" smtClean="0"/>
              <a:t> offers functions such as BW2stageSRS and BW2stagePPS to determine the level of homogeneity in each PSU, which can be used to inform the optimal number of PSUs and sampling units within PSUs</a:t>
            </a:r>
            <a:endParaRPr lang="en-US" dirty="0"/>
          </a:p>
        </p:txBody>
      </p:sp>
      <p:sp>
        <p:nvSpPr>
          <p:cNvPr id="3" name="Title 2"/>
          <p:cNvSpPr>
            <a:spLocks noGrp="1"/>
          </p:cNvSpPr>
          <p:nvPr>
            <p:ph type="title"/>
          </p:nvPr>
        </p:nvSpPr>
        <p:spPr/>
        <p:txBody>
          <a:bodyPr/>
          <a:lstStyle/>
          <a:p>
            <a:r>
              <a:rPr lang="en-US" dirty="0" err="1" smtClean="0"/>
              <a:t>GeoDist</a:t>
            </a:r>
            <a:r>
              <a:rPr lang="en-US" dirty="0" smtClean="0"/>
              <a:t> functions and Sample Size</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17</a:t>
            </a:fld>
            <a:endParaRPr lang="en-US"/>
          </a:p>
        </p:txBody>
      </p:sp>
    </p:spTree>
    <p:extLst>
      <p:ext uri="{BB962C8B-B14F-4D97-AF65-F5344CB8AC3E}">
        <p14:creationId xmlns:p14="http://schemas.microsoft.com/office/powerpoint/2010/main" val="3521243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 </a:t>
            </a:r>
            <a:r>
              <a:rPr lang="en-US" dirty="0" err="1" smtClean="0"/>
              <a:t>PracTools</a:t>
            </a:r>
            <a:r>
              <a:rPr lang="en-US" dirty="0" smtClean="0"/>
              <a:t> is an excellent package for survey design</a:t>
            </a:r>
          </a:p>
          <a:p>
            <a:r>
              <a:rPr lang="en-US" dirty="0" err="1" smtClean="0"/>
              <a:t>PracTools</a:t>
            </a:r>
            <a:r>
              <a:rPr lang="en-US" dirty="0" smtClean="0"/>
              <a:t>::</a:t>
            </a:r>
            <a:r>
              <a:rPr lang="en-US" dirty="0" err="1" smtClean="0"/>
              <a:t>GeoDistPSU</a:t>
            </a:r>
            <a:r>
              <a:rPr lang="en-US" dirty="0" smtClean="0"/>
              <a:t> can take sampling units with longitude and latitude values and group them such that the geography-based PSU has a maximum within-PSU distance</a:t>
            </a:r>
          </a:p>
          <a:p>
            <a:r>
              <a:rPr lang="en-US" dirty="0" err="1" smtClean="0"/>
              <a:t>PracTools</a:t>
            </a:r>
            <a:r>
              <a:rPr lang="en-US" dirty="0" smtClean="0"/>
              <a:t>::</a:t>
            </a:r>
            <a:r>
              <a:rPr lang="en-US" dirty="0" err="1" smtClean="0"/>
              <a:t>GeoDistMOS</a:t>
            </a:r>
            <a:r>
              <a:rPr lang="en-US" dirty="0" smtClean="0"/>
              <a:t> can take the output from </a:t>
            </a:r>
            <a:r>
              <a:rPr lang="en-US" dirty="0" err="1" smtClean="0"/>
              <a:t>GeoDistPSU</a:t>
            </a:r>
            <a:r>
              <a:rPr lang="en-US" dirty="0" smtClean="0"/>
              <a:t> and split PSUs that exceed a measure of size threshold</a:t>
            </a:r>
          </a:p>
          <a:p>
            <a:r>
              <a:rPr lang="en-US" dirty="0" smtClean="0"/>
              <a:t>The output can also be used to develop two-stage sample sizes</a:t>
            </a:r>
          </a:p>
          <a:p>
            <a:r>
              <a:rPr lang="en-US" dirty="0" smtClean="0"/>
              <a:t>References:</a:t>
            </a:r>
          </a:p>
          <a:p>
            <a:pPr lvl="1"/>
            <a:r>
              <a:rPr lang="en-US" dirty="0" err="1" smtClean="0"/>
              <a:t>tidygeocoder</a:t>
            </a:r>
            <a:r>
              <a:rPr lang="en-US" dirty="0" smtClean="0"/>
              <a:t> (</a:t>
            </a:r>
            <a:r>
              <a:rPr lang="en-US" u="sng" dirty="0" smtClean="0">
                <a:hlinkClick r:id="rId3"/>
              </a:rPr>
              <a:t>https</a:t>
            </a:r>
            <a:r>
              <a:rPr lang="en-US" u="sng" dirty="0">
                <a:hlinkClick r:id="rId3"/>
              </a:rPr>
              <a:t>://</a:t>
            </a:r>
            <a:r>
              <a:rPr lang="en-US" u="sng" dirty="0" smtClean="0">
                <a:hlinkClick r:id="rId3"/>
              </a:rPr>
              <a:t>CRAN.R-project.org/package=tidygeocoder</a:t>
            </a:r>
            <a:r>
              <a:rPr lang="en-US" u="sng" dirty="0"/>
              <a:t>)</a:t>
            </a:r>
            <a:endParaRPr lang="en-US" dirty="0" smtClean="0"/>
          </a:p>
          <a:p>
            <a:pPr lvl="1"/>
            <a:r>
              <a:rPr lang="en-US" dirty="0" err="1" smtClean="0"/>
              <a:t>PracTools</a:t>
            </a:r>
            <a:r>
              <a:rPr lang="en-US" dirty="0"/>
              <a:t> vignette (</a:t>
            </a:r>
            <a:r>
              <a:rPr lang="en-US" dirty="0">
                <a:hlinkClick r:id="rId4"/>
              </a:rPr>
              <a:t>https://</a:t>
            </a:r>
            <a:r>
              <a:rPr lang="en-US" dirty="0" smtClean="0">
                <a:hlinkClick r:id="rId4"/>
              </a:rPr>
              <a:t>cran.r-project.org/web/packages/PracTools/vignettes/Distance-and-MOS-PSUs.html</a:t>
            </a:r>
            <a:r>
              <a:rPr lang="en-US" dirty="0" smtClean="0"/>
              <a:t>) </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18</a:t>
            </a:fld>
            <a:endParaRPr lang="en-US"/>
          </a:p>
        </p:txBody>
      </p:sp>
    </p:spTree>
    <p:extLst>
      <p:ext uri="{BB962C8B-B14F-4D97-AF65-F5344CB8AC3E}">
        <p14:creationId xmlns:p14="http://schemas.microsoft.com/office/powerpoint/2010/main" val="3812251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Footer Placeholder 2"/>
          <p:cNvSpPr>
            <a:spLocks noGrp="1"/>
          </p:cNvSpPr>
          <p:nvPr>
            <p:ph type="ftr" sz="quarter" idx="3"/>
          </p:nvPr>
        </p:nvSpPr>
        <p:spPr/>
        <p:txBody>
          <a:bodyPr/>
          <a:lstStyle/>
          <a:p>
            <a:r>
              <a:rPr lang="en-US" dirty="0" err="1" smtClean="0"/>
              <a:t>FedCASIC</a:t>
            </a:r>
            <a:r>
              <a:rPr lang="en-US" dirty="0" smtClean="0"/>
              <a:t> 2023: Creating Geography-based PSUs</a:t>
            </a:r>
            <a:endParaRPr lang="en-US" dirty="0"/>
          </a:p>
        </p:txBody>
      </p:sp>
      <p:sp>
        <p:nvSpPr>
          <p:cNvPr id="4" name="Slide Number Placeholder 3"/>
          <p:cNvSpPr>
            <a:spLocks noGrp="1"/>
          </p:cNvSpPr>
          <p:nvPr>
            <p:ph type="sldNum" sz="quarter" idx="4"/>
          </p:nvPr>
        </p:nvSpPr>
        <p:spPr/>
        <p:txBody>
          <a:bodyPr/>
          <a:lstStyle/>
          <a:p>
            <a:fld id="{83142E6C-2A4D-40B2-B19A-046A8497E168}" type="slidenum">
              <a:rPr lang="en-US" smtClean="0"/>
              <a:pPr/>
              <a:t>2</a:t>
            </a:fld>
            <a:endParaRPr lang="en-US"/>
          </a:p>
        </p:txBody>
      </p:sp>
      <p:cxnSp>
        <p:nvCxnSpPr>
          <p:cNvPr id="6" name="Straight Connector 5"/>
          <p:cNvCxnSpPr/>
          <p:nvPr/>
        </p:nvCxnSpPr>
        <p:spPr>
          <a:xfrm>
            <a:off x="919396" y="1866857"/>
            <a:ext cx="0" cy="3876915"/>
          </a:xfrm>
          <a:prstGeom prst="line">
            <a:avLst/>
          </a:prstGeom>
          <a:ln w="57150">
            <a:solidFill>
              <a:srgbClr val="A0A0A0"/>
            </a:solidFill>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376255" y="1871693"/>
            <a:ext cx="10548014" cy="338554"/>
          </a:xfrm>
          <a:prstGeom prst="rect">
            <a:avLst/>
          </a:prstGeom>
          <a:noFill/>
        </p:spPr>
        <p:txBody>
          <a:bodyPr wrap="square" rtlCol="0">
            <a:spAutoFit/>
          </a:bodyPr>
          <a:lstStyle/>
          <a:p>
            <a:r>
              <a:rPr lang="en-US" sz="1600" b="1" dirty="0" smtClean="0">
                <a:solidFill>
                  <a:srgbClr val="004764"/>
                </a:solidFill>
                <a:latin typeface="Segoe UI" panose="020B0502040204020203" pitchFamily="34" charset="0"/>
                <a:cs typeface="Segoe UI" panose="020B0502040204020203" pitchFamily="34" charset="0"/>
              </a:rPr>
              <a:t>Introduction</a:t>
            </a:r>
          </a:p>
        </p:txBody>
      </p:sp>
      <p:sp>
        <p:nvSpPr>
          <p:cNvPr id="8" name="TextBox 7"/>
          <p:cNvSpPr txBox="1"/>
          <p:nvPr/>
        </p:nvSpPr>
        <p:spPr>
          <a:xfrm>
            <a:off x="1376255" y="2798743"/>
            <a:ext cx="10548014" cy="338554"/>
          </a:xfrm>
          <a:prstGeom prst="rect">
            <a:avLst/>
          </a:prstGeom>
          <a:noFill/>
        </p:spPr>
        <p:txBody>
          <a:bodyPr wrap="square" rtlCol="0">
            <a:spAutoFit/>
          </a:bodyPr>
          <a:lstStyle/>
          <a:p>
            <a:r>
              <a:rPr lang="en-US" sz="1600" b="1" dirty="0" smtClean="0">
                <a:solidFill>
                  <a:srgbClr val="004764"/>
                </a:solidFill>
                <a:latin typeface="Segoe UI" panose="020B0502040204020203" pitchFamily="34" charset="0"/>
                <a:cs typeface="Segoe UI" panose="020B0502040204020203" pitchFamily="34" charset="0"/>
              </a:rPr>
              <a:t>Review of Problem: How to create Primary Sampling Units from Geography-based sampling units</a:t>
            </a:r>
            <a:endParaRPr lang="en-US" sz="1600" b="1" dirty="0">
              <a:solidFill>
                <a:srgbClr val="004764"/>
              </a:solidFill>
              <a:latin typeface="Segoe UI" panose="020B0502040204020203" pitchFamily="34" charset="0"/>
              <a:cs typeface="Segoe UI" panose="020B0502040204020203" pitchFamily="34" charset="0"/>
            </a:endParaRPr>
          </a:p>
        </p:txBody>
      </p:sp>
      <p:sp>
        <p:nvSpPr>
          <p:cNvPr id="9" name="TextBox 8"/>
          <p:cNvSpPr txBox="1"/>
          <p:nvPr/>
        </p:nvSpPr>
        <p:spPr>
          <a:xfrm>
            <a:off x="1376255" y="3725793"/>
            <a:ext cx="10548014" cy="338554"/>
          </a:xfrm>
          <a:prstGeom prst="rect">
            <a:avLst/>
          </a:prstGeom>
          <a:noFill/>
        </p:spPr>
        <p:txBody>
          <a:bodyPr wrap="square" rtlCol="0">
            <a:spAutoFit/>
          </a:bodyPr>
          <a:lstStyle/>
          <a:p>
            <a:r>
              <a:rPr lang="en-US" sz="1600" b="1" dirty="0" smtClean="0">
                <a:solidFill>
                  <a:srgbClr val="004764"/>
                </a:solidFill>
                <a:latin typeface="Segoe UI" panose="020B0502040204020203" pitchFamily="34" charset="0"/>
                <a:cs typeface="Segoe UI" panose="020B0502040204020203" pitchFamily="34" charset="0"/>
              </a:rPr>
              <a:t>Review of </a:t>
            </a:r>
            <a:r>
              <a:rPr lang="en-US" sz="1600" b="1" i="1" dirty="0" smtClean="0">
                <a:solidFill>
                  <a:srgbClr val="004764"/>
                </a:solidFill>
                <a:latin typeface="Segoe UI" panose="020B0502040204020203" pitchFamily="34" charset="0"/>
                <a:cs typeface="Segoe UI" panose="020B0502040204020203" pitchFamily="34" charset="0"/>
              </a:rPr>
              <a:t>an</a:t>
            </a:r>
            <a:r>
              <a:rPr lang="en-US" sz="1600" b="1" dirty="0" smtClean="0">
                <a:solidFill>
                  <a:srgbClr val="004764"/>
                </a:solidFill>
                <a:latin typeface="Segoe UI" panose="020B0502040204020203" pitchFamily="34" charset="0"/>
                <a:cs typeface="Segoe UI" panose="020B0502040204020203" pitchFamily="34" charset="0"/>
              </a:rPr>
              <a:t> Approach: Clustering and Measure of Size constraints</a:t>
            </a:r>
            <a:endParaRPr lang="en-US" sz="1600" b="1" dirty="0">
              <a:solidFill>
                <a:srgbClr val="004764"/>
              </a:solidFill>
              <a:latin typeface="Segoe UI" panose="020B0502040204020203" pitchFamily="34" charset="0"/>
              <a:cs typeface="Segoe UI" panose="020B0502040204020203" pitchFamily="34" charset="0"/>
            </a:endParaRPr>
          </a:p>
        </p:txBody>
      </p:sp>
      <p:sp>
        <p:nvSpPr>
          <p:cNvPr id="10" name="TextBox 9"/>
          <p:cNvSpPr txBox="1"/>
          <p:nvPr/>
        </p:nvSpPr>
        <p:spPr>
          <a:xfrm>
            <a:off x="1376255" y="4652843"/>
            <a:ext cx="10548014" cy="338554"/>
          </a:xfrm>
          <a:prstGeom prst="rect">
            <a:avLst/>
          </a:prstGeom>
          <a:noFill/>
        </p:spPr>
        <p:txBody>
          <a:bodyPr wrap="square" rtlCol="0">
            <a:spAutoFit/>
          </a:bodyPr>
          <a:lstStyle/>
          <a:p>
            <a:r>
              <a:rPr lang="en-US" sz="1600" b="1" dirty="0" smtClean="0">
                <a:solidFill>
                  <a:srgbClr val="004764"/>
                </a:solidFill>
                <a:latin typeface="Segoe UI" panose="020B0502040204020203" pitchFamily="34" charset="0"/>
                <a:cs typeface="Segoe UI" panose="020B0502040204020203" pitchFamily="34" charset="0"/>
              </a:rPr>
              <a:t>Example</a:t>
            </a:r>
            <a:endParaRPr lang="en-US" sz="1600" b="1" dirty="0">
              <a:solidFill>
                <a:srgbClr val="004764"/>
              </a:solidFill>
              <a:latin typeface="Segoe UI" panose="020B0502040204020203" pitchFamily="34" charset="0"/>
              <a:cs typeface="Segoe UI" panose="020B0502040204020203" pitchFamily="34" charset="0"/>
            </a:endParaRPr>
          </a:p>
        </p:txBody>
      </p:sp>
      <p:sp>
        <p:nvSpPr>
          <p:cNvPr id="11" name="TextBox 10"/>
          <p:cNvSpPr txBox="1"/>
          <p:nvPr/>
        </p:nvSpPr>
        <p:spPr>
          <a:xfrm>
            <a:off x="1376254" y="5579892"/>
            <a:ext cx="10548015" cy="338554"/>
          </a:xfrm>
          <a:prstGeom prst="rect">
            <a:avLst/>
          </a:prstGeom>
          <a:noFill/>
        </p:spPr>
        <p:txBody>
          <a:bodyPr wrap="square" rtlCol="0">
            <a:spAutoFit/>
          </a:bodyPr>
          <a:lstStyle/>
          <a:p>
            <a:r>
              <a:rPr lang="en-US" sz="1600" b="1" dirty="0" smtClean="0">
                <a:solidFill>
                  <a:srgbClr val="004764"/>
                </a:solidFill>
                <a:latin typeface="Segoe UI" panose="020B0502040204020203" pitchFamily="34" charset="0"/>
                <a:cs typeface="Segoe UI" panose="020B0502040204020203" pitchFamily="34" charset="0"/>
              </a:rPr>
              <a:t>Sample Size / References / Q&amp;A</a:t>
            </a:r>
          </a:p>
        </p:txBody>
      </p:sp>
      <p:sp>
        <p:nvSpPr>
          <p:cNvPr id="13" name="Oval 12"/>
          <p:cNvSpPr/>
          <p:nvPr/>
        </p:nvSpPr>
        <p:spPr>
          <a:xfrm>
            <a:off x="649574" y="1771148"/>
            <a:ext cx="539645" cy="539645"/>
          </a:xfrm>
          <a:prstGeom prst="ellipse">
            <a:avLst/>
          </a:prstGeom>
          <a:solidFill>
            <a:srgbClr val="004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0259" y="1866912"/>
            <a:ext cx="538960" cy="349347"/>
          </a:xfrm>
          <a:prstGeom prst="rect">
            <a:avLst/>
          </a:prstGeom>
          <a:noFill/>
        </p:spPr>
        <p:txBody>
          <a:bodyPr wrap="square" rtlCol="0">
            <a:spAutoFit/>
          </a:bodyPr>
          <a:lstStyle/>
          <a:p>
            <a:pPr algn="ctr"/>
            <a:r>
              <a:rPr lang="en-US" sz="1600" b="1" dirty="0" smtClean="0">
                <a:solidFill>
                  <a:schemeClr val="bg1"/>
                </a:solidFill>
                <a:latin typeface="Segoe UI" panose="020B0502040204020203" pitchFamily="34" charset="0"/>
                <a:cs typeface="Segoe UI" panose="020B0502040204020203" pitchFamily="34" charset="0"/>
              </a:rPr>
              <a:t>1</a:t>
            </a:r>
            <a:endParaRPr lang="en-US" sz="1600" b="1" dirty="0">
              <a:solidFill>
                <a:schemeClr val="bg1"/>
              </a:solidFill>
              <a:latin typeface="Segoe UI" panose="020B0502040204020203" pitchFamily="34" charset="0"/>
              <a:cs typeface="Segoe UI" panose="020B0502040204020203" pitchFamily="34" charset="0"/>
            </a:endParaRPr>
          </a:p>
        </p:txBody>
      </p:sp>
      <p:sp>
        <p:nvSpPr>
          <p:cNvPr id="16" name="Oval 15"/>
          <p:cNvSpPr/>
          <p:nvPr/>
        </p:nvSpPr>
        <p:spPr>
          <a:xfrm>
            <a:off x="649574" y="2696849"/>
            <a:ext cx="539645" cy="539645"/>
          </a:xfrm>
          <a:prstGeom prst="ellipse">
            <a:avLst/>
          </a:prstGeom>
          <a:solidFill>
            <a:srgbClr val="004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3002" y="2785786"/>
            <a:ext cx="538960" cy="349347"/>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2</a:t>
            </a:r>
          </a:p>
        </p:txBody>
      </p:sp>
      <p:sp>
        <p:nvSpPr>
          <p:cNvPr id="19" name="Oval 18"/>
          <p:cNvSpPr/>
          <p:nvPr/>
        </p:nvSpPr>
        <p:spPr>
          <a:xfrm>
            <a:off x="649574" y="3622550"/>
            <a:ext cx="539645" cy="539645"/>
          </a:xfrm>
          <a:prstGeom prst="ellipse">
            <a:avLst/>
          </a:prstGeom>
          <a:solidFill>
            <a:srgbClr val="004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5253" y="3723150"/>
            <a:ext cx="538960" cy="349347"/>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3</a:t>
            </a:r>
          </a:p>
        </p:txBody>
      </p:sp>
      <p:sp>
        <p:nvSpPr>
          <p:cNvPr id="22" name="Oval 21"/>
          <p:cNvSpPr/>
          <p:nvPr/>
        </p:nvSpPr>
        <p:spPr>
          <a:xfrm>
            <a:off x="652317" y="4548251"/>
            <a:ext cx="539645" cy="539645"/>
          </a:xfrm>
          <a:prstGeom prst="ellipse">
            <a:avLst/>
          </a:prstGeom>
          <a:solidFill>
            <a:srgbClr val="004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2317" y="4643198"/>
            <a:ext cx="538960" cy="349347"/>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4</a:t>
            </a:r>
          </a:p>
        </p:txBody>
      </p:sp>
      <p:sp>
        <p:nvSpPr>
          <p:cNvPr id="25" name="Oval 24"/>
          <p:cNvSpPr/>
          <p:nvPr/>
        </p:nvSpPr>
        <p:spPr>
          <a:xfrm>
            <a:off x="649574" y="5473951"/>
            <a:ext cx="539645" cy="539645"/>
          </a:xfrm>
          <a:prstGeom prst="ellipse">
            <a:avLst/>
          </a:prstGeom>
          <a:solidFill>
            <a:srgbClr val="004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9574" y="5569099"/>
            <a:ext cx="538960" cy="349347"/>
          </a:xfrm>
          <a:prstGeom prst="rect">
            <a:avLst/>
          </a:prstGeom>
          <a:noFill/>
        </p:spPr>
        <p:txBody>
          <a:bodyPr wrap="square"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5</a:t>
            </a:r>
          </a:p>
        </p:txBody>
      </p:sp>
    </p:spTree>
    <p:extLst>
      <p:ext uri="{BB962C8B-B14F-4D97-AF65-F5344CB8AC3E}">
        <p14:creationId xmlns:p14="http://schemas.microsoft.com/office/powerpoint/2010/main" val="2378913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Census tracts</a:t>
            </a:r>
          </a:p>
          <a:p>
            <a:pPr lvl="1"/>
            <a:r>
              <a:rPr lang="en-US" dirty="0" smtClean="0"/>
              <a:t>Already contiguous.</a:t>
            </a:r>
          </a:p>
          <a:p>
            <a:pPr lvl="1"/>
            <a:r>
              <a:rPr lang="en-US" dirty="0" smtClean="0"/>
              <a:t>Frequently agglomerated according to the survey design requirements </a:t>
            </a:r>
          </a:p>
          <a:p>
            <a:r>
              <a:rPr lang="en-US" dirty="0" smtClean="0"/>
              <a:t>Other Examples:</a:t>
            </a:r>
          </a:p>
          <a:p>
            <a:pPr lvl="1"/>
            <a:r>
              <a:rPr lang="en-US" dirty="0" smtClean="0"/>
              <a:t>Airports</a:t>
            </a:r>
          </a:p>
          <a:p>
            <a:pPr lvl="1"/>
            <a:r>
              <a:rPr lang="en-US" dirty="0" smtClean="0"/>
              <a:t>Manufacturing facilities</a:t>
            </a:r>
          </a:p>
          <a:p>
            <a:pPr lvl="1"/>
            <a:r>
              <a:rPr lang="en-US" dirty="0" smtClean="0"/>
              <a:t>Business establishments</a:t>
            </a:r>
          </a:p>
          <a:p>
            <a:r>
              <a:rPr lang="en-US" dirty="0" smtClean="0"/>
              <a:t>The other examples provided are not contiguous and but still may need to be grouped together for operations and/or estimation requirements</a:t>
            </a:r>
          </a:p>
          <a:p>
            <a:pPr lvl="1"/>
            <a:endParaRPr lang="en-US" dirty="0"/>
          </a:p>
        </p:txBody>
      </p:sp>
      <p:sp>
        <p:nvSpPr>
          <p:cNvPr id="3" name="Title 2"/>
          <p:cNvSpPr>
            <a:spLocks noGrp="1"/>
          </p:cNvSpPr>
          <p:nvPr>
            <p:ph type="title"/>
          </p:nvPr>
        </p:nvSpPr>
        <p:spPr/>
        <p:txBody>
          <a:bodyPr/>
          <a:lstStyle/>
          <a:p>
            <a:r>
              <a:rPr lang="en-US" dirty="0" smtClean="0"/>
              <a:t>Geographic Data: Examples and Challenges</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3</a:t>
            </a:fld>
            <a:endParaRPr lang="en-US"/>
          </a:p>
        </p:txBody>
      </p:sp>
    </p:spTree>
    <p:extLst>
      <p:ext uri="{BB962C8B-B14F-4D97-AF65-F5344CB8AC3E}">
        <p14:creationId xmlns:p14="http://schemas.microsoft.com/office/powerpoint/2010/main" val="3034833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Facilities</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4</a:t>
            </a:fld>
            <a:endParaRPr lang="en-US"/>
          </a:p>
        </p:txBody>
      </p:sp>
      <p:pic>
        <p:nvPicPr>
          <p:cNvPr id="27" name="Picture 26"/>
          <p:cNvPicPr>
            <a:picLocks noChangeAspect="1"/>
          </p:cNvPicPr>
          <p:nvPr/>
        </p:nvPicPr>
        <p:blipFill>
          <a:blip r:embed="rId3"/>
          <a:stretch>
            <a:fillRect/>
          </a:stretch>
        </p:blipFill>
        <p:spPr>
          <a:xfrm>
            <a:off x="2868644" y="1375601"/>
            <a:ext cx="6454712" cy="4815420"/>
          </a:xfrm>
          <a:prstGeom prst="rect">
            <a:avLst/>
          </a:prstGeom>
        </p:spPr>
      </p:pic>
    </p:spTree>
    <p:extLst>
      <p:ext uri="{BB962C8B-B14F-4D97-AF65-F5344CB8AC3E}">
        <p14:creationId xmlns:p14="http://schemas.microsoft.com/office/powerpoint/2010/main" val="263524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err="1" smtClean="0"/>
              <a:t>PracTools</a:t>
            </a:r>
            <a:r>
              <a:rPr lang="en-US" dirty="0" smtClean="0"/>
              <a:t> is an R package that provides functions to design and weight survey samples, including:</a:t>
            </a:r>
          </a:p>
          <a:p>
            <a:pPr lvl="1"/>
            <a:endParaRPr lang="en-US" dirty="0" smtClean="0"/>
          </a:p>
          <a:p>
            <a:pPr lvl="1"/>
            <a:r>
              <a:rPr lang="en-US" dirty="0" smtClean="0"/>
              <a:t>Sample </a:t>
            </a:r>
            <a:r>
              <a:rPr lang="en-US" dirty="0"/>
              <a:t>size calculation for survey samples using stratified or clustered one-, two-, and three-stage sample designs, and single-stage audit sample </a:t>
            </a:r>
            <a:r>
              <a:rPr lang="en-US" dirty="0" smtClean="0"/>
              <a:t>designs</a:t>
            </a:r>
          </a:p>
          <a:p>
            <a:pPr lvl="1"/>
            <a:endParaRPr lang="en-US" dirty="0" smtClean="0"/>
          </a:p>
          <a:p>
            <a:pPr lvl="1"/>
            <a:r>
              <a:rPr lang="en-US" dirty="0" smtClean="0"/>
              <a:t>Grouping </a:t>
            </a:r>
            <a:r>
              <a:rPr lang="en-US" dirty="0"/>
              <a:t>geographic units accounting for distances apart and measures of size</a:t>
            </a:r>
            <a:endParaRPr lang="en-US" dirty="0" smtClean="0"/>
          </a:p>
          <a:p>
            <a:pPr lvl="1"/>
            <a:endParaRPr lang="en-US" dirty="0" smtClean="0"/>
          </a:p>
          <a:p>
            <a:pPr lvl="1"/>
            <a:r>
              <a:rPr lang="en-US" dirty="0" smtClean="0"/>
              <a:t>Computing </a:t>
            </a:r>
            <a:r>
              <a:rPr lang="en-US" dirty="0"/>
              <a:t>variance components for multistage designs and sample sizes in two-phase designs</a:t>
            </a:r>
          </a:p>
        </p:txBody>
      </p:sp>
      <p:sp>
        <p:nvSpPr>
          <p:cNvPr id="3" name="Title 2"/>
          <p:cNvSpPr>
            <a:spLocks noGrp="1"/>
          </p:cNvSpPr>
          <p:nvPr>
            <p:ph type="title"/>
          </p:nvPr>
        </p:nvSpPr>
        <p:spPr/>
        <p:txBody>
          <a:bodyPr/>
          <a:lstStyle/>
          <a:p>
            <a:r>
              <a:rPr lang="en-US" dirty="0" smtClean="0"/>
              <a:t>R </a:t>
            </a:r>
            <a:r>
              <a:rPr lang="en-US" dirty="0" err="1" smtClean="0"/>
              <a:t>PracTools</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5</a:t>
            </a:fld>
            <a:endParaRPr lang="en-US"/>
          </a:p>
        </p:txBody>
      </p:sp>
    </p:spTree>
    <p:extLst>
      <p:ext uri="{BB962C8B-B14F-4D97-AF65-F5344CB8AC3E}">
        <p14:creationId xmlns:p14="http://schemas.microsoft.com/office/powerpoint/2010/main" val="182333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PracTools</a:t>
            </a:r>
            <a:r>
              <a:rPr lang="en-US" dirty="0" smtClean="0"/>
              <a:t>::</a:t>
            </a:r>
            <a:r>
              <a:rPr lang="en-US" dirty="0" err="1" smtClean="0"/>
              <a:t>GeoDistPSU</a:t>
            </a:r>
            <a:endParaRPr lang="en-US" dirty="0"/>
          </a:p>
        </p:txBody>
      </p:sp>
      <p:sp>
        <p:nvSpPr>
          <p:cNvPr id="2" name="Footer Placeholder 1"/>
          <p:cNvSpPr>
            <a:spLocks noGrp="1"/>
          </p:cNvSpPr>
          <p:nvPr>
            <p:ph type="ftr" sz="quarter" idx="3"/>
          </p:nvPr>
        </p:nvSpPr>
        <p:spPr/>
        <p:txBody>
          <a:bodyPr/>
          <a:lstStyle/>
          <a:p>
            <a:r>
              <a:rPr lang="en-US" dirty="0" err="1"/>
              <a:t>FedCASIC</a:t>
            </a:r>
            <a:r>
              <a:rPr lang="en-US" dirty="0"/>
              <a:t> 2023: Creating Geography-based PSUs</a:t>
            </a:r>
          </a:p>
        </p:txBody>
      </p:sp>
      <p:sp>
        <p:nvSpPr>
          <p:cNvPr id="5" name="Slide Number Placeholder 4"/>
          <p:cNvSpPr>
            <a:spLocks noGrp="1"/>
          </p:cNvSpPr>
          <p:nvPr>
            <p:ph type="sldNum" sz="quarter" idx="4"/>
          </p:nvPr>
        </p:nvSpPr>
        <p:spPr/>
        <p:txBody>
          <a:bodyPr/>
          <a:lstStyle/>
          <a:p>
            <a:fld id="{83142E6C-2A4D-40B2-B19A-046A8497E168}" type="slidenum">
              <a:rPr lang="en-US" smtClean="0"/>
              <a:pPr/>
              <a:t>6</a:t>
            </a:fld>
            <a:endParaRPr lang="en-US"/>
          </a:p>
        </p:txBody>
      </p:sp>
      <p:pic>
        <p:nvPicPr>
          <p:cNvPr id="8" name="Picture 7"/>
          <p:cNvPicPr>
            <a:picLocks noChangeAspect="1"/>
          </p:cNvPicPr>
          <p:nvPr/>
        </p:nvPicPr>
        <p:blipFill>
          <a:blip r:embed="rId3"/>
          <a:stretch>
            <a:fillRect/>
          </a:stretch>
        </p:blipFill>
        <p:spPr>
          <a:xfrm>
            <a:off x="2314575" y="1510665"/>
            <a:ext cx="7562850" cy="4476750"/>
          </a:xfrm>
          <a:prstGeom prst="rect">
            <a:avLst/>
          </a:prstGeom>
        </p:spPr>
      </p:pic>
    </p:spTree>
    <p:extLst>
      <p:ext uri="{BB962C8B-B14F-4D97-AF65-F5344CB8AC3E}">
        <p14:creationId xmlns:p14="http://schemas.microsoft.com/office/powerpoint/2010/main" val="2248816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Facilities</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7</a:t>
            </a:fld>
            <a:endParaRPr lang="en-US"/>
          </a:p>
        </p:txBody>
      </p:sp>
      <p:pic>
        <p:nvPicPr>
          <p:cNvPr id="27" name="Picture 26"/>
          <p:cNvPicPr>
            <a:picLocks noChangeAspect="1"/>
          </p:cNvPicPr>
          <p:nvPr/>
        </p:nvPicPr>
        <p:blipFill>
          <a:blip r:embed="rId3"/>
          <a:stretch>
            <a:fillRect/>
          </a:stretch>
        </p:blipFill>
        <p:spPr>
          <a:xfrm>
            <a:off x="2868644" y="1375601"/>
            <a:ext cx="6454712" cy="4815420"/>
          </a:xfrm>
          <a:prstGeom prst="rect">
            <a:avLst/>
          </a:prstGeom>
        </p:spPr>
      </p:pic>
    </p:spTree>
    <p:extLst>
      <p:ext uri="{BB962C8B-B14F-4D97-AF65-F5344CB8AC3E}">
        <p14:creationId xmlns:p14="http://schemas.microsoft.com/office/powerpoint/2010/main" val="279281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Geography-based PSUs</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8</a:t>
            </a:fld>
            <a:endParaRPr lang="en-US"/>
          </a:p>
        </p:txBody>
      </p:sp>
      <p:pic>
        <p:nvPicPr>
          <p:cNvPr id="2" name="Picture 1"/>
          <p:cNvPicPr>
            <a:picLocks noChangeAspect="1"/>
          </p:cNvPicPr>
          <p:nvPr/>
        </p:nvPicPr>
        <p:blipFill>
          <a:blip r:embed="rId3"/>
          <a:stretch>
            <a:fillRect/>
          </a:stretch>
        </p:blipFill>
        <p:spPr>
          <a:xfrm>
            <a:off x="2862357" y="1300693"/>
            <a:ext cx="6467285" cy="5000056"/>
          </a:xfrm>
          <a:prstGeom prst="rect">
            <a:avLst/>
          </a:prstGeom>
        </p:spPr>
      </p:pic>
    </p:spTree>
    <p:extLst>
      <p:ext uri="{BB962C8B-B14F-4D97-AF65-F5344CB8AC3E}">
        <p14:creationId xmlns:p14="http://schemas.microsoft.com/office/powerpoint/2010/main" val="148109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Geography-based </a:t>
            </a:r>
            <a:r>
              <a:rPr lang="en-US" dirty="0" smtClean="0"/>
              <a:t>PSUs, detail</a:t>
            </a:r>
            <a:endParaRPr lang="en-US" dirty="0"/>
          </a:p>
        </p:txBody>
      </p:sp>
      <p:sp>
        <p:nvSpPr>
          <p:cNvPr id="17" name="Footer Placeholder 3"/>
          <p:cNvSpPr>
            <a:spLocks noGrp="1"/>
          </p:cNvSpPr>
          <p:nvPr>
            <p:ph type="ftr" sz="quarter" idx="3"/>
          </p:nvPr>
        </p:nvSpPr>
        <p:spPr>
          <a:xfrm>
            <a:off x="524219" y="6300749"/>
            <a:ext cx="4114800" cy="546099"/>
          </a:xfrm>
        </p:spPr>
        <p:txBody>
          <a:bodyPr/>
          <a:lstStyle/>
          <a:p>
            <a:r>
              <a:rPr lang="en-US" dirty="0" err="1"/>
              <a:t>FedCASIC</a:t>
            </a:r>
            <a:r>
              <a:rPr lang="en-US" dirty="0"/>
              <a:t> 2023: Creating Geography-based PSUs</a:t>
            </a:r>
          </a:p>
        </p:txBody>
      </p:sp>
      <p:sp>
        <p:nvSpPr>
          <p:cNvPr id="18" name="Slide Number Placeholder 4"/>
          <p:cNvSpPr>
            <a:spLocks noGrp="1"/>
          </p:cNvSpPr>
          <p:nvPr>
            <p:ph type="sldNum" sz="quarter" idx="4"/>
          </p:nvPr>
        </p:nvSpPr>
        <p:spPr>
          <a:xfrm>
            <a:off x="8913106" y="6300749"/>
            <a:ext cx="2743200" cy="546099"/>
          </a:xfrm>
        </p:spPr>
        <p:txBody>
          <a:bodyPr/>
          <a:lstStyle/>
          <a:p>
            <a:fld id="{83142E6C-2A4D-40B2-B19A-046A8497E168}" type="slidenum">
              <a:rPr lang="en-US" smtClean="0"/>
              <a:pPr/>
              <a:t>9</a:t>
            </a:fld>
            <a:endParaRPr lang="en-US"/>
          </a:p>
        </p:txBody>
      </p:sp>
      <p:pic>
        <p:nvPicPr>
          <p:cNvPr id="4" name="Picture 3"/>
          <p:cNvPicPr>
            <a:picLocks noChangeAspect="1"/>
          </p:cNvPicPr>
          <p:nvPr/>
        </p:nvPicPr>
        <p:blipFill>
          <a:blip r:embed="rId3"/>
          <a:stretch>
            <a:fillRect/>
          </a:stretch>
        </p:blipFill>
        <p:spPr>
          <a:xfrm>
            <a:off x="3701419" y="1365504"/>
            <a:ext cx="4789162" cy="4789162"/>
          </a:xfrm>
          <a:prstGeom prst="rect">
            <a:avLst/>
          </a:prstGeom>
        </p:spPr>
      </p:pic>
    </p:spTree>
    <p:extLst>
      <p:ext uri="{BB962C8B-B14F-4D97-AF65-F5344CB8AC3E}">
        <p14:creationId xmlns:p14="http://schemas.microsoft.com/office/powerpoint/2010/main" val="36247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OIG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OT-OIG Presentation (3.15.22)" id="{DD0BB969-1A11-4204-9652-F9A3D86B46A1}" vid="{F7173508-249C-4112-A1C3-E200B9D06DA5}"/>
    </a:ext>
  </a:extLst>
</a:theme>
</file>

<file path=ppt/theme/theme2.xml><?xml version="1.0" encoding="utf-8"?>
<a:theme xmlns:a="http://schemas.openxmlformats.org/drawingml/2006/main" name="Dark OIG Theme">
  <a:themeElements>
    <a:clrScheme name="Custom 1">
      <a:dk1>
        <a:srgbClr val="0A1E34"/>
      </a:dk1>
      <a:lt1>
        <a:sysClr val="window" lastClr="FFFFFF"/>
      </a:lt1>
      <a:dk2>
        <a:srgbClr val="22557D"/>
      </a:dk2>
      <a:lt2>
        <a:srgbClr val="E7E6E6"/>
      </a:lt2>
      <a:accent1>
        <a:srgbClr val="22557D"/>
      </a:accent1>
      <a:accent2>
        <a:srgbClr val="59A5D6"/>
      </a:accent2>
      <a:accent3>
        <a:srgbClr val="85D1F4"/>
      </a:accent3>
      <a:accent4>
        <a:srgbClr val="AC2728"/>
      </a:accent4>
      <a:accent5>
        <a:srgbClr val="6D6E70"/>
      </a:accent5>
      <a:accent6>
        <a:srgbClr val="A0A1A2"/>
      </a:accent6>
      <a:hlink>
        <a:srgbClr val="59A5D6"/>
      </a:hlink>
      <a:folHlink>
        <a:srgbClr val="59A5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OT-OIG Presentation (3.15.22)" id="{DD0BB969-1A11-4204-9652-F9A3D86B46A1}" vid="{EED1A839-F9E8-42CC-94F9-DE3E2EED63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Guidance &amp; Templates</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1C7F8D-91D4-4840-A93C-7646827AEEF0}"/>
</file>

<file path=customXml/itemProps2.xml><?xml version="1.0" encoding="utf-8"?>
<ds:datastoreItem xmlns:ds="http://schemas.openxmlformats.org/officeDocument/2006/customXml" ds:itemID="{69FB18E6-4948-4F37-B42D-7AE9F4951991}">
  <ds:schemaRefs>
    <ds:schemaRef ds:uri="http://purl.org/dc/terms/"/>
    <ds:schemaRef ds:uri="http://schemas.openxmlformats.org/package/2006/metadata/core-properties"/>
    <ds:schemaRef ds:uri="6845133f-4cdf-40af-87f8-377cc5cdc39f"/>
    <ds:schemaRef ds:uri="http://purl.org/dc/dcmitype/"/>
    <ds:schemaRef ds:uri="6efb6b32-3383-4bdd-88cb-7182255844a5"/>
    <ds:schemaRef ds:uri="http://purl.org/dc/elements/1.1/"/>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9f0a4355-dc14-4e3f-9d8b-2ac30c59eaea"/>
    <ds:schemaRef ds:uri="http://www.w3.org/XML/1998/namespace"/>
  </ds:schemaRefs>
</ds:datastoreItem>
</file>

<file path=customXml/itemProps3.xml><?xml version="1.0" encoding="utf-8"?>
<ds:datastoreItem xmlns:ds="http://schemas.openxmlformats.org/officeDocument/2006/customXml" ds:itemID="{77A444BE-DEA6-45E5-ACA8-4946A325FD74}"/>
</file>

<file path=customXml/itemProps4.xml><?xml version="1.0" encoding="utf-8"?>
<ds:datastoreItem xmlns:ds="http://schemas.openxmlformats.org/officeDocument/2006/customXml" ds:itemID="{956BC94E-1AC1-44CC-AAB6-481F85C7CA4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2022 DOT-OIG Presentation (3.15.22)</Template>
  <TotalTime>1281</TotalTime>
  <Words>1414</Words>
  <Application>Microsoft Office PowerPoint</Application>
  <PresentationFormat>Widescreen</PresentationFormat>
  <Paragraphs>142</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Cambria Math</vt:lpstr>
      <vt:lpstr>Segoe UI</vt:lpstr>
      <vt:lpstr>Segoe UI Black</vt:lpstr>
      <vt:lpstr>Segoe UI Semibold</vt:lpstr>
      <vt:lpstr>Light OIG Theme</vt:lpstr>
      <vt:lpstr>Dark OIG Theme</vt:lpstr>
      <vt:lpstr>Creating Geography-based PSUs in R PracTools</vt:lpstr>
      <vt:lpstr>Agenda</vt:lpstr>
      <vt:lpstr>Geographic Data: Examples and Challenges</vt:lpstr>
      <vt:lpstr>Example: Facilities</vt:lpstr>
      <vt:lpstr>R PracTools</vt:lpstr>
      <vt:lpstr>PracTools::GeoDistPSU</vt:lpstr>
      <vt:lpstr>Example: Facilities</vt:lpstr>
      <vt:lpstr>Example: Geography-based PSUs</vt:lpstr>
      <vt:lpstr>Example: Geography-based PSUs, detail</vt:lpstr>
      <vt:lpstr>Example: Geography-based PSUs, centroid means</vt:lpstr>
      <vt:lpstr>Example: Maximum within-PSU Distance</vt:lpstr>
      <vt:lpstr>PracTools::GeoDistPSU Output</vt:lpstr>
      <vt:lpstr>Measure of Size</vt:lpstr>
      <vt:lpstr>Example: MOS from GeoDistPSU PSUs</vt:lpstr>
      <vt:lpstr>PracTools::GeoDistMOS</vt:lpstr>
      <vt:lpstr>Example: MOS from GeoDistMOS PSUs</vt:lpstr>
      <vt:lpstr>GeoDist functions and Sample Size</vt:lpstr>
      <vt:lpstr>Summary</vt:lpstr>
    </vt:vector>
  </TitlesOfParts>
  <Company>USDOT-OIG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Zipf, George</dc:creator>
  <cp:keywords>DOT, OIG, Transportation</cp:keywords>
  <cp:lastModifiedBy>Zipf, George</cp:lastModifiedBy>
  <cp:revision>32</cp:revision>
  <dcterms:created xsi:type="dcterms:W3CDTF">2023-03-21T19:03:39Z</dcterms:created>
  <dcterms:modified xsi:type="dcterms:W3CDTF">2023-03-29T14:55:38Z</dcterms:modified>
  <cp:category>DOT-OIG Presentation (3.15.22)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y fmtid="{D5CDD505-2E9C-101B-9397-08002B2CF9AE}" pid="3" name="_dlc_DocIdItemGuid">
    <vt:lpwstr>8ee6ea90-0b1f-4935-bfdb-313abbce0428</vt:lpwstr>
  </property>
</Properties>
</file>