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5" r:id="rId6"/>
    <p:sldId id="276" r:id="rId7"/>
    <p:sldId id="267" r:id="rId8"/>
    <p:sldId id="273" r:id="rId9"/>
    <p:sldId id="277" r:id="rId10"/>
    <p:sldId id="278" r:id="rId11"/>
    <p:sldId id="27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LFS Response Rates Over Time</c:v>
          </c:tx>
          <c:spPr>
            <a:ln w="6350" cap="rnd">
              <a:solidFill>
                <a:schemeClr val="tx2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6350">
                <a:solidFill>
                  <a:schemeClr val="accent1"/>
                </a:solidFill>
              </a:ln>
              <a:effectLst/>
            </c:spPr>
          </c:marker>
          <c:cat>
            <c:strRef>
              <c:f>Sheet1!$C$2:$BL$2</c:f>
              <c:strCache>
                <c:ptCount val="62"/>
                <c:pt idx="0">
                  <c:v>201801</c:v>
                </c:pt>
                <c:pt idx="1">
                  <c:v>201802</c:v>
                </c:pt>
                <c:pt idx="2">
                  <c:v>201803</c:v>
                </c:pt>
                <c:pt idx="3">
                  <c:v>201804</c:v>
                </c:pt>
                <c:pt idx="4">
                  <c:v>201805</c:v>
                </c:pt>
                <c:pt idx="5">
                  <c:v>201806</c:v>
                </c:pt>
                <c:pt idx="6">
                  <c:v>201807</c:v>
                </c:pt>
                <c:pt idx="7">
                  <c:v>201808</c:v>
                </c:pt>
                <c:pt idx="8">
                  <c:v>201809</c:v>
                </c:pt>
                <c:pt idx="9">
                  <c:v>201810</c:v>
                </c:pt>
                <c:pt idx="10">
                  <c:v>201811</c:v>
                </c:pt>
                <c:pt idx="11">
                  <c:v>201812</c:v>
                </c:pt>
                <c:pt idx="12">
                  <c:v>201901</c:v>
                </c:pt>
                <c:pt idx="13">
                  <c:v>201902</c:v>
                </c:pt>
                <c:pt idx="14">
                  <c:v>201903</c:v>
                </c:pt>
                <c:pt idx="15">
                  <c:v>201904</c:v>
                </c:pt>
                <c:pt idx="16">
                  <c:v>201905</c:v>
                </c:pt>
                <c:pt idx="17">
                  <c:v>201906</c:v>
                </c:pt>
                <c:pt idx="18">
                  <c:v>201907</c:v>
                </c:pt>
                <c:pt idx="19">
                  <c:v>201908</c:v>
                </c:pt>
                <c:pt idx="20">
                  <c:v>201909</c:v>
                </c:pt>
                <c:pt idx="21">
                  <c:v>201910</c:v>
                </c:pt>
                <c:pt idx="22">
                  <c:v>201911</c:v>
                </c:pt>
                <c:pt idx="23">
                  <c:v>201912</c:v>
                </c:pt>
                <c:pt idx="24">
                  <c:v>202001</c:v>
                </c:pt>
                <c:pt idx="25">
                  <c:v>202002</c:v>
                </c:pt>
                <c:pt idx="26">
                  <c:v>202003</c:v>
                </c:pt>
                <c:pt idx="27">
                  <c:v>202004</c:v>
                </c:pt>
                <c:pt idx="28">
                  <c:v>202005</c:v>
                </c:pt>
                <c:pt idx="29">
                  <c:v>202006</c:v>
                </c:pt>
                <c:pt idx="30">
                  <c:v>202007</c:v>
                </c:pt>
                <c:pt idx="31">
                  <c:v>202008</c:v>
                </c:pt>
                <c:pt idx="32">
                  <c:v>202009</c:v>
                </c:pt>
                <c:pt idx="33">
                  <c:v>202010</c:v>
                </c:pt>
                <c:pt idx="34">
                  <c:v>202011</c:v>
                </c:pt>
                <c:pt idx="35">
                  <c:v>202012</c:v>
                </c:pt>
                <c:pt idx="36">
                  <c:v>202101</c:v>
                </c:pt>
                <c:pt idx="37">
                  <c:v>202102</c:v>
                </c:pt>
                <c:pt idx="38">
                  <c:v>202103</c:v>
                </c:pt>
                <c:pt idx="39">
                  <c:v>202104</c:v>
                </c:pt>
                <c:pt idx="40">
                  <c:v>202105</c:v>
                </c:pt>
                <c:pt idx="41">
                  <c:v>202106</c:v>
                </c:pt>
                <c:pt idx="42">
                  <c:v>202107</c:v>
                </c:pt>
                <c:pt idx="43">
                  <c:v>202108</c:v>
                </c:pt>
                <c:pt idx="44">
                  <c:v>202109</c:v>
                </c:pt>
                <c:pt idx="45">
                  <c:v>202110</c:v>
                </c:pt>
                <c:pt idx="46">
                  <c:v>202111</c:v>
                </c:pt>
                <c:pt idx="47">
                  <c:v>202112</c:v>
                </c:pt>
                <c:pt idx="48">
                  <c:v>202201</c:v>
                </c:pt>
                <c:pt idx="49">
                  <c:v>202202</c:v>
                </c:pt>
                <c:pt idx="50">
                  <c:v>202203</c:v>
                </c:pt>
                <c:pt idx="51">
                  <c:v>202204</c:v>
                </c:pt>
                <c:pt idx="52">
                  <c:v>202205</c:v>
                </c:pt>
                <c:pt idx="53">
                  <c:v>202206</c:v>
                </c:pt>
                <c:pt idx="54">
                  <c:v>202207</c:v>
                </c:pt>
                <c:pt idx="55">
                  <c:v>202208</c:v>
                </c:pt>
                <c:pt idx="56">
                  <c:v>202209</c:v>
                </c:pt>
                <c:pt idx="57">
                  <c:v>202210</c:v>
                </c:pt>
                <c:pt idx="58">
                  <c:v>202211</c:v>
                </c:pt>
                <c:pt idx="59">
                  <c:v>202212</c:v>
                </c:pt>
                <c:pt idx="60">
                  <c:v>202301</c:v>
                </c:pt>
                <c:pt idx="61">
                  <c:v>202302</c:v>
                </c:pt>
              </c:strCache>
            </c:strRef>
          </c:cat>
          <c:val>
            <c:numRef>
              <c:f>Sheet1!$C$16:$BL$16</c:f>
              <c:numCache>
                <c:formatCode>0.0%</c:formatCode>
                <c:ptCount val="62"/>
                <c:pt idx="0">
                  <c:v>0.88383277839437691</c:v>
                </c:pt>
                <c:pt idx="1">
                  <c:v>0.87792436235707993</c:v>
                </c:pt>
                <c:pt idx="2">
                  <c:v>0.87818268198694394</c:v>
                </c:pt>
                <c:pt idx="3">
                  <c:v>0.884678805739747</c:v>
                </c:pt>
                <c:pt idx="4">
                  <c:v>0.87216346827286695</c:v>
                </c:pt>
                <c:pt idx="5">
                  <c:v>0.87293137978286095</c:v>
                </c:pt>
                <c:pt idx="6">
                  <c:v>0.86001765225066196</c:v>
                </c:pt>
                <c:pt idx="7">
                  <c:v>0.86576586161648394</c:v>
                </c:pt>
                <c:pt idx="8">
                  <c:v>0.88032104214122997</c:v>
                </c:pt>
                <c:pt idx="9">
                  <c:v>0.87962286345732299</c:v>
                </c:pt>
                <c:pt idx="10">
                  <c:v>0.86985375226844097</c:v>
                </c:pt>
                <c:pt idx="11">
                  <c:v>0.8787586773024969</c:v>
                </c:pt>
                <c:pt idx="12">
                  <c:v>0.87250597851304601</c:v>
                </c:pt>
                <c:pt idx="13">
                  <c:v>0.87488132982248701</c:v>
                </c:pt>
                <c:pt idx="14">
                  <c:v>0.87395078299776296</c:v>
                </c:pt>
                <c:pt idx="15">
                  <c:v>0.88036464384663504</c:v>
                </c:pt>
                <c:pt idx="16">
                  <c:v>0.87290910066729888</c:v>
                </c:pt>
                <c:pt idx="17">
                  <c:v>0.87684685006975993</c:v>
                </c:pt>
                <c:pt idx="18">
                  <c:v>0.86767052074930506</c:v>
                </c:pt>
                <c:pt idx="19">
                  <c:v>0.87590925459128599</c:v>
                </c:pt>
                <c:pt idx="20">
                  <c:v>0.88942194543512498</c:v>
                </c:pt>
                <c:pt idx="21">
                  <c:v>0.88878171295453701</c:v>
                </c:pt>
                <c:pt idx="22">
                  <c:v>0.884973319492251</c:v>
                </c:pt>
                <c:pt idx="23">
                  <c:v>0.87836060783167691</c:v>
                </c:pt>
                <c:pt idx="24">
                  <c:v>0.88408169203629994</c:v>
                </c:pt>
                <c:pt idx="25">
                  <c:v>0.87563566606945697</c:v>
                </c:pt>
                <c:pt idx="26">
                  <c:v>0.76984779999999997</c:v>
                </c:pt>
                <c:pt idx="27">
                  <c:v>0.73</c:v>
                </c:pt>
                <c:pt idx="28">
                  <c:v>0.66400000000000003</c:v>
                </c:pt>
                <c:pt idx="29">
                  <c:v>0.66700000000000004</c:v>
                </c:pt>
                <c:pt idx="30">
                  <c:v>0.65300000000000002</c:v>
                </c:pt>
                <c:pt idx="31">
                  <c:v>0.65900000000000003</c:v>
                </c:pt>
                <c:pt idx="32">
                  <c:v>0.64300000000000002</c:v>
                </c:pt>
                <c:pt idx="33">
                  <c:v>0.65200000000000002</c:v>
                </c:pt>
                <c:pt idx="34">
                  <c:v>0.64800000000000002</c:v>
                </c:pt>
                <c:pt idx="35">
                  <c:v>0.63900000000000001</c:v>
                </c:pt>
                <c:pt idx="36">
                  <c:v>0.64500000000000002</c:v>
                </c:pt>
                <c:pt idx="37">
                  <c:v>0.65200000000000002</c:v>
                </c:pt>
                <c:pt idx="38">
                  <c:v>0.66300000000000003</c:v>
                </c:pt>
                <c:pt idx="39">
                  <c:v>0.66500000000000004</c:v>
                </c:pt>
                <c:pt idx="40">
                  <c:v>0.66200000000000003</c:v>
                </c:pt>
                <c:pt idx="41">
                  <c:v>0.64700000000000002</c:v>
                </c:pt>
                <c:pt idx="42">
                  <c:v>0.63900000000000001</c:v>
                </c:pt>
                <c:pt idx="43">
                  <c:v>0.63900000000000001</c:v>
                </c:pt>
                <c:pt idx="44">
                  <c:v>0.628</c:v>
                </c:pt>
                <c:pt idx="45">
                  <c:v>0.629</c:v>
                </c:pt>
                <c:pt idx="46">
                  <c:v>0.629</c:v>
                </c:pt>
                <c:pt idx="47">
                  <c:v>0.629</c:v>
                </c:pt>
                <c:pt idx="48">
                  <c:v>0.64500000000000002</c:v>
                </c:pt>
                <c:pt idx="49">
                  <c:v>0.65600000000000003</c:v>
                </c:pt>
                <c:pt idx="50">
                  <c:v>0.66400000000000003</c:v>
                </c:pt>
                <c:pt idx="51">
                  <c:v>0.66400000000000003</c:v>
                </c:pt>
                <c:pt idx="52">
                  <c:v>0.66700000000000004</c:v>
                </c:pt>
                <c:pt idx="53">
                  <c:v>0.67200000000000004</c:v>
                </c:pt>
                <c:pt idx="54">
                  <c:v>0.68600000000000005</c:v>
                </c:pt>
                <c:pt idx="55">
                  <c:v>0.68100000000000005</c:v>
                </c:pt>
                <c:pt idx="56">
                  <c:v>0.68400000000000005</c:v>
                </c:pt>
                <c:pt idx="57">
                  <c:v>0.68300000000000005</c:v>
                </c:pt>
                <c:pt idx="58">
                  <c:v>0.68100000000000005</c:v>
                </c:pt>
                <c:pt idx="59">
                  <c:v>0.68200000000000005</c:v>
                </c:pt>
                <c:pt idx="60">
                  <c:v>0.70199999999999996</c:v>
                </c:pt>
                <c:pt idx="61">
                  <c:v>0.70599999999999996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5A-41A4-A98B-321FE2E20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648744"/>
        <c:axId val="129649528"/>
      </c:lineChart>
      <c:catAx>
        <c:axId val="129648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49528"/>
        <c:crosses val="autoZero"/>
        <c:auto val="1"/>
        <c:lblAlgn val="ctr"/>
        <c:lblOffset val="100"/>
        <c:noMultiLvlLbl val="0"/>
      </c:catAx>
      <c:valAx>
        <c:axId val="129649528"/>
        <c:scaling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48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9F8AA-1C32-41D2-8E9A-0613CA6F2BB5}" type="datetimeFigureOut">
              <a:rPr lang="en-US" smtClean="0"/>
              <a:t>4/4/2023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2EB0D-3DCE-4E86-BFE9-5647E865A5D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36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62EB0D-3DCE-4E86-BFE9-5647E865A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41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D3F81D-1BD8-492D-8591-1039129C168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414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2EB0D-3DCE-4E86-BFE9-5647E865A5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3892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62EB0D-3DCE-4E86-BFE9-5647E865A5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1623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03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452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80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201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3031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3042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495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016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323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0013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4212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FD0E-B558-47BD-9DC8-CA90F3806298}" type="datetimeFigureOut">
              <a:rPr lang="en-CA" smtClean="0"/>
              <a:t>2023-04-04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88F7-12D2-4BB6-A26C-BD62DCD3EFB9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409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4973" y="891775"/>
            <a:ext cx="10100807" cy="2387600"/>
          </a:xfrm>
        </p:spPr>
        <p:txBody>
          <a:bodyPr>
            <a:normAutofit/>
          </a:bodyPr>
          <a:lstStyle/>
          <a:p>
            <a:r>
              <a:rPr lang="en-CA" sz="3600" dirty="0"/>
              <a:t>Collection and Research Initiatives for Non-Response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0654" y="3355450"/>
            <a:ext cx="10010692" cy="17095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dirty="0"/>
              <a:t>Cindy Ubartas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dirty="0"/>
              <a:t>Chief, Research and Innovation Section, Collection Planning and Research Division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dirty="0"/>
              <a:t>Statistics Canada</a:t>
            </a:r>
          </a:p>
        </p:txBody>
      </p:sp>
    </p:spTree>
    <p:extLst>
      <p:ext uri="{BB962C8B-B14F-4D97-AF65-F5344CB8AC3E}">
        <p14:creationId xmlns:p14="http://schemas.microsoft.com/office/powerpoint/2010/main" val="3390350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365125"/>
            <a:ext cx="11902751" cy="1325563"/>
          </a:xfrm>
        </p:spPr>
        <p:txBody>
          <a:bodyPr/>
          <a:lstStyle/>
          <a:p>
            <a:r>
              <a:rPr lang="en-CA" dirty="0"/>
              <a:t>Research projects on non-response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5864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u="sng" dirty="0"/>
              <a:t>Non-response Bias Study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Non-response follow-up (NRFU) survey to get more insights on the characteristics of non-respondents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Short (15-minutes) EQ developed in our collection system with accelerated timelines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Could potentially help detecting the presence of bias among respondents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First candidate: International Study of Adults (ISA) in May 2023</a:t>
            </a:r>
          </a:p>
          <a:p>
            <a:pPr marL="457200" lvl="1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Will also serve as an example to establish a framework (standard collection vehicle) for future NRFU evaluations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92035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365125"/>
            <a:ext cx="11902751" cy="1325563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5864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Thank you!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b="1" dirty="0"/>
              <a:t>Questions?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en-CA" dirty="0"/>
              <a:t>cindy.ubartas@statcan.gc.ca</a:t>
            </a:r>
          </a:p>
        </p:txBody>
      </p:sp>
    </p:spTree>
    <p:extLst>
      <p:ext uri="{BB962C8B-B14F-4D97-AF65-F5344CB8AC3E}">
        <p14:creationId xmlns:p14="http://schemas.microsoft.com/office/powerpoint/2010/main" val="330773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Data Collection Operations at Statistics Canada</a:t>
            </a:r>
          </a:p>
          <a:p>
            <a:r>
              <a:rPr lang="en-CA" dirty="0"/>
              <a:t>Context</a:t>
            </a:r>
          </a:p>
          <a:p>
            <a:r>
              <a:rPr lang="en-CA" dirty="0"/>
              <a:t>Factors that contributed to declining response rates in social surveys</a:t>
            </a:r>
          </a:p>
          <a:p>
            <a:r>
              <a:rPr lang="en-CA" dirty="0"/>
              <a:t>Current state of collection</a:t>
            </a:r>
          </a:p>
          <a:p>
            <a:r>
              <a:rPr lang="en-CA" dirty="0"/>
              <a:t>Initiatives to better understand non-response and improve response rates</a:t>
            </a:r>
          </a:p>
        </p:txBody>
      </p:sp>
    </p:spTree>
    <p:extLst>
      <p:ext uri="{BB962C8B-B14F-4D97-AF65-F5344CB8AC3E}">
        <p14:creationId xmlns:p14="http://schemas.microsoft.com/office/powerpoint/2010/main" val="361656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787" y="365125"/>
            <a:ext cx="11370364" cy="1325563"/>
          </a:xfrm>
        </p:spPr>
        <p:txBody>
          <a:bodyPr/>
          <a:lstStyle/>
          <a:p>
            <a:r>
              <a:rPr lang="en-CA" dirty="0"/>
              <a:t>Data Collection Operations at Statistics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altLang="en-US" dirty="0"/>
              <a:t>Statistics Canada conducts all national social and economic surveys across the country </a:t>
            </a:r>
          </a:p>
          <a:p>
            <a:pPr lvl="1"/>
            <a:r>
              <a:rPr lang="en-CA" altLang="en-US" dirty="0"/>
              <a:t>More centralized than US statistical organizations</a:t>
            </a:r>
          </a:p>
          <a:p>
            <a:r>
              <a:rPr lang="fr-CA" altLang="en-US" dirty="0"/>
              <a:t>5 Computer-</a:t>
            </a:r>
            <a:r>
              <a:rPr lang="fr-CA" altLang="en-US" dirty="0" err="1"/>
              <a:t>Assisted</a:t>
            </a:r>
            <a:r>
              <a:rPr lang="fr-CA" altLang="en-US" dirty="0"/>
              <a:t> </a:t>
            </a:r>
            <a:r>
              <a:rPr lang="fr-CA" altLang="en-US" dirty="0" err="1"/>
              <a:t>Telephone</a:t>
            </a:r>
            <a:r>
              <a:rPr lang="fr-CA" altLang="en-US" dirty="0"/>
              <a:t> Interview (CATI) call centres</a:t>
            </a:r>
          </a:p>
          <a:p>
            <a:pPr lvl="1"/>
            <a:r>
              <a:rPr lang="en-CA" altLang="en-US" sz="2400" dirty="0"/>
              <a:t>National sample for CATI as opposed to sample assigned to a specific call centre</a:t>
            </a:r>
          </a:p>
          <a:p>
            <a:pPr lvl="1"/>
            <a:r>
              <a:rPr lang="fr-CA" altLang="en-US" dirty="0"/>
              <a:t>Most interviewers are </a:t>
            </a:r>
            <a:r>
              <a:rPr lang="fr-CA" altLang="en-US" dirty="0" err="1"/>
              <a:t>still</a:t>
            </a:r>
            <a:r>
              <a:rPr lang="fr-CA" altLang="en-US" dirty="0"/>
              <a:t> </a:t>
            </a:r>
            <a:r>
              <a:rPr lang="fr-CA" altLang="en-US" dirty="0" err="1"/>
              <a:t>working</a:t>
            </a:r>
            <a:r>
              <a:rPr lang="fr-CA" altLang="en-US" dirty="0"/>
              <a:t> </a:t>
            </a:r>
            <a:r>
              <a:rPr lang="fr-CA" altLang="en-US" dirty="0" err="1"/>
              <a:t>from</a:t>
            </a:r>
            <a:r>
              <a:rPr lang="fr-CA" altLang="en-US" dirty="0"/>
              <a:t> home</a:t>
            </a:r>
          </a:p>
          <a:p>
            <a:r>
              <a:rPr lang="en-CA" altLang="en-US" sz="2800" dirty="0"/>
              <a:t>5 </a:t>
            </a:r>
            <a:r>
              <a:rPr lang="fr-CA" altLang="en-US" dirty="0"/>
              <a:t>Computer-</a:t>
            </a:r>
            <a:r>
              <a:rPr lang="fr-CA" altLang="en-US" dirty="0" err="1"/>
              <a:t>Assisted</a:t>
            </a:r>
            <a:r>
              <a:rPr lang="fr-CA" altLang="en-US" dirty="0"/>
              <a:t> </a:t>
            </a:r>
            <a:r>
              <a:rPr lang="fr-CA" altLang="en-US" dirty="0" err="1"/>
              <a:t>Personal</a:t>
            </a:r>
            <a:r>
              <a:rPr lang="fr-CA" altLang="en-US" dirty="0"/>
              <a:t> Interview (</a:t>
            </a:r>
            <a:r>
              <a:rPr lang="en-CA" altLang="en-US" sz="2800" dirty="0"/>
              <a:t>CAPI) offices </a:t>
            </a:r>
          </a:p>
          <a:p>
            <a:r>
              <a:rPr lang="en-CA" altLang="en-US" dirty="0"/>
              <a:t>Vast majority of surveys are multi-mode (e.g. Web/CATI/CAPI) </a:t>
            </a:r>
          </a:p>
          <a:p>
            <a:pPr lvl="1"/>
            <a:r>
              <a:rPr lang="en-CA" altLang="en-US" dirty="0"/>
              <a:t>Web collection: Electronic Questionnaire (EQ)</a:t>
            </a:r>
          </a:p>
          <a:p>
            <a:pPr marL="228600" lvl="1">
              <a:spcBef>
                <a:spcPts val="1000"/>
              </a:spcBef>
            </a:pPr>
            <a:r>
              <a:rPr lang="en-CA" altLang="en-US" sz="2800" dirty="0"/>
              <a:t>One single questionnaire for all modes</a:t>
            </a:r>
          </a:p>
        </p:txBody>
      </p:sp>
    </p:spTree>
    <p:extLst>
      <p:ext uri="{BB962C8B-B14F-4D97-AF65-F5344CB8AC3E}">
        <p14:creationId xmlns:p14="http://schemas.microsoft.com/office/powerpoint/2010/main" val="322651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794" y="1503408"/>
            <a:ext cx="10515600" cy="4351338"/>
          </a:xfrm>
        </p:spPr>
        <p:txBody>
          <a:bodyPr>
            <a:normAutofit/>
          </a:bodyPr>
          <a:lstStyle/>
          <a:p>
            <a:r>
              <a:rPr lang="en-CA" dirty="0"/>
              <a:t>Downward trend in response rates in social surveys</a:t>
            </a:r>
          </a:p>
          <a:p>
            <a:pPr lvl="1"/>
            <a:r>
              <a:rPr lang="en-CA" dirty="0"/>
              <a:t>Example: Labour Force Survey (LFS) is mandatory in Canada</a:t>
            </a:r>
          </a:p>
          <a:p>
            <a:pPr lvl="1"/>
            <a:r>
              <a:rPr lang="en-CA" dirty="0"/>
              <a:t>Stable response rate observed in 2015-2016 (≈ 90%)</a:t>
            </a:r>
          </a:p>
          <a:p>
            <a:pPr marL="0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B146676-4510-CF28-E0A4-89D1E0FA19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555547"/>
              </p:ext>
            </p:extLst>
          </p:nvPr>
        </p:nvGraphicFramePr>
        <p:xfrm>
          <a:off x="3396923" y="2803671"/>
          <a:ext cx="4419209" cy="3051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9320752-3C19-2DBB-901D-B8C1FDFB7E12}"/>
              </a:ext>
            </a:extLst>
          </p:cNvPr>
          <p:cNvCxnSpPr/>
          <p:nvPr/>
        </p:nvCxnSpPr>
        <p:spPr>
          <a:xfrm flipH="1">
            <a:off x="5606527" y="3903970"/>
            <a:ext cx="417094" cy="40907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F1C1D2ED-149D-BAB0-5A54-1FCD0D862A38}"/>
              </a:ext>
            </a:extLst>
          </p:cNvPr>
          <p:cNvSpPr txBox="1"/>
          <p:nvPr/>
        </p:nvSpPr>
        <p:spPr>
          <a:xfrm>
            <a:off x="5940493" y="3679077"/>
            <a:ext cx="1744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Impact of the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Pandemic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2A2442-BA66-AE79-193A-A5B86AB3A742}"/>
              </a:ext>
            </a:extLst>
          </p:cNvPr>
          <p:cNvCxnSpPr/>
          <p:nvPr/>
        </p:nvCxnSpPr>
        <p:spPr>
          <a:xfrm flipV="1">
            <a:off x="6732389" y="4725359"/>
            <a:ext cx="160421" cy="3690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0528A9EA-BD6A-6C5C-D5CF-EA5A0C7B075D}"/>
              </a:ext>
            </a:extLst>
          </p:cNvPr>
          <p:cNvSpPr txBox="1"/>
          <p:nvPr/>
        </p:nvSpPr>
        <p:spPr>
          <a:xfrm>
            <a:off x="5459612" y="5012887"/>
            <a:ext cx="2350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Slight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increase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since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kumimoji="0" lang="fr-FR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beginning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of 2022</a:t>
            </a:r>
          </a:p>
        </p:txBody>
      </p:sp>
    </p:spTree>
    <p:extLst>
      <p:ext uri="{BB962C8B-B14F-4D97-AF65-F5344CB8AC3E}">
        <p14:creationId xmlns:p14="http://schemas.microsoft.com/office/powerpoint/2010/main" val="252348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Factors/challenges that contributed to declining response rates in social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CA" dirty="0"/>
              <a:t>Changes in respondent behaviour and preference in terms of communication channels </a:t>
            </a:r>
          </a:p>
          <a:p>
            <a:r>
              <a:rPr lang="en-CA" dirty="0"/>
              <a:t>Requirements for timely data increased with the pandemic </a:t>
            </a:r>
          </a:p>
          <a:p>
            <a:r>
              <a:rPr lang="en-CA" dirty="0"/>
              <a:t>New data requirements identified by the Disaggregated Data Initiative</a:t>
            </a:r>
          </a:p>
          <a:p>
            <a:pPr lvl="1"/>
            <a:r>
              <a:rPr lang="fr-CA" dirty="0" err="1"/>
              <a:t>Launched</a:t>
            </a:r>
            <a:r>
              <a:rPr lang="fr-CA" dirty="0"/>
              <a:t> in </a:t>
            </a:r>
            <a:r>
              <a:rPr lang="fr-CA" dirty="0" err="1"/>
              <a:t>fall</a:t>
            </a:r>
            <a:r>
              <a:rPr lang="fr-CA" dirty="0"/>
              <a:t> 2021</a:t>
            </a:r>
            <a:endParaRPr lang="en-US" dirty="0"/>
          </a:p>
          <a:p>
            <a:pPr lvl="1"/>
            <a:r>
              <a:rPr lang="en-CA" dirty="0"/>
              <a:t>Objective: obtain statistical information that highlights the experiences of specific population groups (e.g. Indigenous peoples, racialized populations, people living with disabilities) </a:t>
            </a:r>
          </a:p>
          <a:p>
            <a:pPr lvl="1"/>
            <a:r>
              <a:rPr lang="en-CA" dirty="0"/>
              <a:t>Need to maximize responses in short collection periods with large sample sizes</a:t>
            </a:r>
          </a:p>
          <a:p>
            <a:r>
              <a:rPr lang="en-CA" dirty="0"/>
              <a:t>Large number of interviewers hired during the pandemic</a:t>
            </a:r>
          </a:p>
          <a:p>
            <a:pPr lvl="1"/>
            <a:r>
              <a:rPr lang="en-CA" dirty="0"/>
              <a:t>Large employee turnover throughout the pandemic </a:t>
            </a:r>
          </a:p>
        </p:txBody>
      </p:sp>
    </p:spTree>
    <p:extLst>
      <p:ext uri="{BB962C8B-B14F-4D97-AF65-F5344CB8AC3E}">
        <p14:creationId xmlns:p14="http://schemas.microsoft.com/office/powerpoint/2010/main" val="120868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Current state of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CA" dirty="0"/>
              <a:t>EQ works really well in general</a:t>
            </a:r>
          </a:p>
          <a:p>
            <a:pPr lvl="1"/>
            <a:r>
              <a:rPr lang="en-CA" dirty="0"/>
              <a:t>Between 15% to 35% response rates in EQ</a:t>
            </a:r>
          </a:p>
          <a:p>
            <a:pPr lvl="1"/>
            <a:r>
              <a:rPr lang="en-CA" dirty="0"/>
              <a:t>Generic electronic questionnaire (EQ) platform developed many years ago</a:t>
            </a:r>
          </a:p>
          <a:p>
            <a:pPr lvl="1"/>
            <a:r>
              <a:rPr lang="en-CA" dirty="0"/>
              <a:t>In addition to traditional paper letters, the ability to send mass emails and SMS was developed </a:t>
            </a:r>
          </a:p>
          <a:p>
            <a:pPr lvl="2"/>
            <a:r>
              <a:rPr lang="en-CA" dirty="0"/>
              <a:t>Modes of contacts added to the collection strategies</a:t>
            </a:r>
          </a:p>
          <a:p>
            <a:r>
              <a:rPr lang="en-CA" dirty="0"/>
              <a:t>Back to regular CAPI since the fall 2022</a:t>
            </a:r>
          </a:p>
          <a:p>
            <a:pPr lvl="1"/>
            <a:r>
              <a:rPr lang="en-CA" dirty="0"/>
              <a:t>Results mitigated </a:t>
            </a:r>
          </a:p>
          <a:p>
            <a:pPr lvl="1"/>
            <a:r>
              <a:rPr lang="en-CA" dirty="0"/>
              <a:t>Requirements now different for conducting in-person interviews</a:t>
            </a:r>
          </a:p>
          <a:p>
            <a:r>
              <a:rPr lang="en-CA" dirty="0"/>
              <a:t>CATI collection</a:t>
            </a:r>
          </a:p>
          <a:p>
            <a:pPr lvl="1"/>
            <a:r>
              <a:rPr lang="en-CA" dirty="0"/>
              <a:t>Large variations between surveys</a:t>
            </a:r>
          </a:p>
          <a:p>
            <a:pPr lvl="1"/>
            <a:r>
              <a:rPr lang="en-CA" dirty="0"/>
              <a:t>Improvement observed for some of them in the last few months</a:t>
            </a:r>
          </a:p>
        </p:txBody>
      </p:sp>
    </p:spTree>
    <p:extLst>
      <p:ext uri="{BB962C8B-B14F-4D97-AF65-F5344CB8AC3E}">
        <p14:creationId xmlns:p14="http://schemas.microsoft.com/office/powerpoint/2010/main" val="1617015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630"/>
            <a:ext cx="10515600" cy="1325563"/>
          </a:xfrm>
        </p:spPr>
        <p:txBody>
          <a:bodyPr/>
          <a:lstStyle/>
          <a:p>
            <a:r>
              <a:rPr lang="en-CA" dirty="0"/>
              <a:t>What are the short/mid-term plans?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743"/>
            <a:ext cx="10515600" cy="4955419"/>
          </a:xfrm>
        </p:spPr>
        <p:txBody>
          <a:bodyPr>
            <a:normAutofit fontScale="55000" lnSpcReduction="20000"/>
          </a:bodyPr>
          <a:lstStyle/>
          <a:p>
            <a:r>
              <a:rPr lang="en-CA" sz="4400" dirty="0"/>
              <a:t>Action items to improve CAPI results</a:t>
            </a:r>
          </a:p>
          <a:p>
            <a:pPr lvl="1"/>
            <a:r>
              <a:rPr lang="en-CA" sz="3300" dirty="0"/>
              <a:t>Hiring still ongoing</a:t>
            </a:r>
          </a:p>
          <a:p>
            <a:pPr lvl="1"/>
            <a:r>
              <a:rPr lang="en-CA" sz="3300" dirty="0"/>
              <a:t>Focus on training and monitoring (including recordings of parts of interviews eventually)</a:t>
            </a:r>
          </a:p>
          <a:p>
            <a:pPr lvl="2"/>
            <a:r>
              <a:rPr lang="en-CA" sz="2900" dirty="0"/>
              <a:t>Improved reports to help the regional offices keep track of performance of their interviewers</a:t>
            </a:r>
          </a:p>
          <a:p>
            <a:pPr lvl="1"/>
            <a:r>
              <a:rPr lang="en-CA" sz="3300" dirty="0"/>
              <a:t>Potentially offer virtual interviewing (e.g., videoconferences) as an option </a:t>
            </a:r>
          </a:p>
          <a:p>
            <a:pPr lvl="2"/>
            <a:r>
              <a:rPr lang="en-CA" sz="2900" dirty="0"/>
              <a:t>Research project this year: explore people’s interest according to their characteristics &amp; determine how it could work in practice</a:t>
            </a:r>
          </a:p>
          <a:p>
            <a:r>
              <a:rPr lang="en-US" sz="4400" dirty="0"/>
              <a:t>Reintroduce the use of CATI Adaptive Collection Design</a:t>
            </a:r>
          </a:p>
          <a:p>
            <a:pPr lvl="1"/>
            <a:r>
              <a:rPr lang="en-CA" sz="3300" dirty="0"/>
              <a:t>Currently testing new functionalities in our collection system to facilitate this process</a:t>
            </a:r>
          </a:p>
          <a:p>
            <a:pPr lvl="1"/>
            <a:r>
              <a:rPr lang="en-US" sz="3300" dirty="0"/>
              <a:t>LFS: units are in collection for 6 months, so could take advantage of collection characteristics from the previous cycles</a:t>
            </a:r>
          </a:p>
          <a:p>
            <a:r>
              <a:rPr lang="en-CA" sz="4000" dirty="0"/>
              <a:t>Pursue the use of a mobile application to collect data</a:t>
            </a:r>
          </a:p>
          <a:p>
            <a:pPr lvl="1"/>
            <a:r>
              <a:rPr lang="en-CA" sz="3600" dirty="0"/>
              <a:t>Convenient way for respondents to complete some of the most burdensome surveys</a:t>
            </a:r>
          </a:p>
          <a:p>
            <a:pPr lvl="1"/>
            <a:r>
              <a:rPr lang="en-CA" sz="3600" dirty="0"/>
              <a:t>Example: Diary used for the Survey of Household Spending  </a:t>
            </a:r>
          </a:p>
          <a:p>
            <a:pPr lvl="1"/>
            <a:r>
              <a:rPr lang="en-CA" sz="3600" dirty="0"/>
              <a:t>Pilot project done in the fall 2021 with subjective well-being in Canada (Vitali-T-Stat)</a:t>
            </a:r>
          </a:p>
          <a:p>
            <a:pPr lvl="2"/>
            <a:r>
              <a:rPr lang="en-CA" sz="3200" dirty="0"/>
              <a:t>Requires strong communication between a wide range of internal partners and App Store</a:t>
            </a:r>
            <a:endParaRPr lang="en-CA" sz="3200" strike="sngStrike" dirty="0"/>
          </a:p>
          <a:p>
            <a:pPr lvl="2"/>
            <a:r>
              <a:rPr lang="en-CA" sz="3200" dirty="0"/>
              <a:t>Need experienced developers with mobile-phone applications and extensive testing at each phase of the project</a:t>
            </a:r>
          </a:p>
          <a:p>
            <a:pPr marL="0" indent="0">
              <a:buNone/>
            </a:pPr>
            <a:endParaRPr lang="en-CA" sz="4000" dirty="0"/>
          </a:p>
          <a:p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92976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365125"/>
            <a:ext cx="11902751" cy="1325563"/>
          </a:xfrm>
        </p:spPr>
        <p:txBody>
          <a:bodyPr/>
          <a:lstStyle/>
          <a:p>
            <a:r>
              <a:rPr lang="en-CA" dirty="0"/>
              <a:t>Research projects on non-response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5864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u="sng" dirty="0"/>
              <a:t>Segmentation</a:t>
            </a:r>
          </a:p>
          <a:p>
            <a:r>
              <a:rPr lang="en-CA" dirty="0"/>
              <a:t>Used with success for the 2016 and the 2021 Censuses</a:t>
            </a:r>
          </a:p>
          <a:p>
            <a:r>
              <a:rPr lang="en-CA" dirty="0"/>
              <a:t>Main ideas:</a:t>
            </a:r>
          </a:p>
          <a:p>
            <a:pPr lvl="1"/>
            <a:r>
              <a:rPr lang="en-CA" dirty="0"/>
              <a:t>Divide population into homogeneous groups in terms of response/contact rates </a:t>
            </a:r>
          </a:p>
          <a:p>
            <a:pPr lvl="1"/>
            <a:r>
              <a:rPr lang="en-CA" dirty="0"/>
              <a:t>Target more difficult groups using public relations communication campaign</a:t>
            </a:r>
          </a:p>
          <a:p>
            <a:r>
              <a:rPr lang="en-CA" dirty="0"/>
              <a:t>Examples for surveys: </a:t>
            </a:r>
          </a:p>
          <a:p>
            <a:pPr lvl="1"/>
            <a:r>
              <a:rPr lang="en-CA" dirty="0"/>
              <a:t>Short video clips highlighting our survey data</a:t>
            </a:r>
            <a:r>
              <a:rPr lang="en-CA" dirty="0">
                <a:latin typeface="Calibri" panose="020F0502020204030204" pitchFamily="34" charset="0"/>
              </a:rPr>
              <a:t>, on topics selected to attract the attention of these segments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Short articles made available to the public through social media and community-level media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Special landing page on our website where all the tools for this campaign are available</a:t>
            </a:r>
          </a:p>
          <a:p>
            <a:pPr lvl="1"/>
            <a:r>
              <a:rPr lang="en-CA" dirty="0">
                <a:latin typeface="Calibri" panose="020F0502020204030204" pitchFamily="34" charset="0"/>
              </a:rPr>
              <a:t>Develop an insert to mail to selected households at the same time than the introduction letters</a:t>
            </a:r>
          </a:p>
          <a:p>
            <a:pPr lvl="1"/>
            <a:r>
              <a:rPr lang="en-CA" dirty="0"/>
              <a:t>Develop partnerships with organisations that could make these groups more aware of our surveys and their benefits</a:t>
            </a:r>
          </a:p>
          <a:p>
            <a:r>
              <a:rPr lang="en-CA" dirty="0"/>
              <a:t>Objective: apply this campaign for the LFS</a:t>
            </a:r>
          </a:p>
          <a:p>
            <a:pPr lvl="1"/>
            <a:r>
              <a:rPr lang="en-CA" dirty="0"/>
              <a:t>Currently looking at characteristics of non-respondents to identify targeted subgroups</a:t>
            </a:r>
          </a:p>
        </p:txBody>
      </p:sp>
    </p:spTree>
    <p:extLst>
      <p:ext uri="{BB962C8B-B14F-4D97-AF65-F5344CB8AC3E}">
        <p14:creationId xmlns:p14="http://schemas.microsoft.com/office/powerpoint/2010/main" val="1930384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9" y="365125"/>
            <a:ext cx="11902751" cy="1325563"/>
          </a:xfrm>
        </p:spPr>
        <p:txBody>
          <a:bodyPr/>
          <a:lstStyle/>
          <a:p>
            <a:r>
              <a:rPr lang="en-CA" dirty="0"/>
              <a:t>Research projects on non-response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5576"/>
            <a:ext cx="10515600" cy="45864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u="sng" dirty="0"/>
              <a:t>Analysis of feedback from the interviewers</a:t>
            </a:r>
          </a:p>
          <a:p>
            <a:r>
              <a:rPr lang="en-CA" dirty="0"/>
              <a:t>Notes provided during the attempts and debriefing questionnaires</a:t>
            </a:r>
          </a:p>
          <a:p>
            <a:pPr lvl="1"/>
            <a:r>
              <a:rPr lang="en-CA" sz="2200" dirty="0"/>
              <a:t>Could potentially add observations on the field (presence of children, neighbourhood, etc.)</a:t>
            </a:r>
          </a:p>
          <a:p>
            <a:r>
              <a:rPr lang="en-US" dirty="0"/>
              <a:t>Need parsing/use of artificial intelligence methods to better analyze results </a:t>
            </a:r>
          </a:p>
          <a:p>
            <a:r>
              <a:rPr lang="en-US" dirty="0"/>
              <a:t>Can help understand:</a:t>
            </a:r>
          </a:p>
          <a:p>
            <a:pPr lvl="1"/>
            <a:r>
              <a:rPr lang="en-US" dirty="0"/>
              <a:t>Characteristics of non-respondents</a:t>
            </a:r>
          </a:p>
          <a:p>
            <a:pPr lvl="1"/>
            <a:r>
              <a:rPr lang="en-US" dirty="0"/>
              <a:t>Reasons for non-response, including understanding/interpretation of the questions 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Short-term: can improve the overall quality of the next iteration of a questionnaire for a survey</a:t>
            </a:r>
          </a:p>
          <a:p>
            <a:pPr lvl="1"/>
            <a:r>
              <a:rPr lang="en-US" dirty="0"/>
              <a:t>Long-term: could modify our communication material (letters, introduction messages in CATI/CAPI) based on the respondent’s profile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945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DC7AC06673DB47AE3983B332D278A9" ma:contentTypeVersion="3" ma:contentTypeDescription="Create a new document." ma:contentTypeScope="" ma:versionID="24df3de390d737e792c5366cddaf9da8">
  <xsd:schema xmlns:xsd="http://www.w3.org/2001/XMLSchema" xmlns:xs="http://www.w3.org/2001/XMLSchema" xmlns:p="http://schemas.microsoft.com/office/2006/metadata/properties" xmlns:ns2="e6db4f07-2e5e-4997-a3e4-76854ad13079" xmlns:ns3="48fcb02c-68b6-4721-b044-ff19e869f574" targetNamespace="http://schemas.microsoft.com/office/2006/metadata/properties" ma:root="true" ma:fieldsID="277a4db21009f499ff9438ccd9951c18" ns2:_="" ns3:_="">
    <xsd:import namespace="e6db4f07-2e5e-4997-a3e4-76854ad13079"/>
    <xsd:import namespace="48fcb02c-68b6-4721-b044-ff19e869f57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b4f07-2e5e-4997-a3e4-76854ad13079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default="Minutes" ma:format="Dropdown" ma:internalName="Document_x0020_Type">
      <xsd:simpleType>
        <xsd:restriction base="dms:Choice">
          <xsd:enumeration value="Agenda"/>
          <xsd:enumeration value="Minutes"/>
          <xsd:enumeration value="Presentation"/>
          <xsd:enumeration value="Reference Guide"/>
          <xsd:enumeration value="Othe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cb02c-68b6-4721-b044-ff19e869f574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e6db4f07-2e5e-4997-a3e4-76854ad13079">Minutes</Document_x0020_Type>
  </documentManagement>
</p:properties>
</file>

<file path=customXml/itemProps1.xml><?xml version="1.0" encoding="utf-8"?>
<ds:datastoreItem xmlns:ds="http://schemas.openxmlformats.org/officeDocument/2006/customXml" ds:itemID="{14E3DCC4-6C27-471B-A8A8-A91B2E8F163D}"/>
</file>

<file path=customXml/itemProps2.xml><?xml version="1.0" encoding="utf-8"?>
<ds:datastoreItem xmlns:ds="http://schemas.openxmlformats.org/officeDocument/2006/customXml" ds:itemID="{EB6F3F30-2DBA-458D-8B2E-1AEBC4350212}"/>
</file>

<file path=customXml/itemProps3.xml><?xml version="1.0" encoding="utf-8"?>
<ds:datastoreItem xmlns:ds="http://schemas.openxmlformats.org/officeDocument/2006/customXml" ds:itemID="{664BD3EC-3FDE-492A-A8B1-3319F2C7235D}"/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916</Words>
  <Application>Microsoft Office PowerPoint</Application>
  <PresentationFormat>Grand écran</PresentationFormat>
  <Paragraphs>107</Paragraphs>
  <Slides>11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Collection and Research Initiatives for Non-Response</vt:lpstr>
      <vt:lpstr>Outline</vt:lpstr>
      <vt:lpstr>Data Collection Operations at Statistics Canada</vt:lpstr>
      <vt:lpstr>Context</vt:lpstr>
      <vt:lpstr>Factors/challenges that contributed to declining response rates in social surveys</vt:lpstr>
      <vt:lpstr>Current state of collection</vt:lpstr>
      <vt:lpstr>What are the short/mid-term plans?</vt:lpstr>
      <vt:lpstr>Research projects on non-response </vt:lpstr>
      <vt:lpstr>Research projects on non-response </vt:lpstr>
      <vt:lpstr>Research projects on non-response </vt:lpstr>
      <vt:lpstr>Présentation PowerPoint</vt:lpstr>
    </vt:vector>
  </TitlesOfParts>
  <Company>StatCan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Mitrovic, Nikola - OCE/BCR</dc:creator>
  <cp:lastModifiedBy>Ubartas, Cindy (StatCan)</cp:lastModifiedBy>
  <cp:revision>89</cp:revision>
  <dcterms:created xsi:type="dcterms:W3CDTF">2021-04-26T17:19:50Z</dcterms:created>
  <dcterms:modified xsi:type="dcterms:W3CDTF">2023-04-04T14:58:18Z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0x01010003DC7AC06673DB47AE3983B332D278A9</vt:lpwstr>
  </property>
</Properties>
</file>