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70" r:id="rId5"/>
    <p:sldMasterId id="2147483672" r:id="rId6"/>
    <p:sldMasterId id="2147483706" r:id="rId7"/>
  </p:sldMasterIdLst>
  <p:notesMasterIdLst>
    <p:notesMasterId r:id="rId25"/>
  </p:notesMasterIdLst>
  <p:handoutMasterIdLst>
    <p:handoutMasterId r:id="rId26"/>
  </p:handoutMasterIdLst>
  <p:sldIdLst>
    <p:sldId id="260" r:id="rId8"/>
    <p:sldId id="312" r:id="rId9"/>
    <p:sldId id="310" r:id="rId10"/>
    <p:sldId id="276" r:id="rId11"/>
    <p:sldId id="306" r:id="rId12"/>
    <p:sldId id="316" r:id="rId13"/>
    <p:sldId id="317" r:id="rId14"/>
    <p:sldId id="318" r:id="rId15"/>
    <p:sldId id="303" r:id="rId16"/>
    <p:sldId id="299" r:id="rId17"/>
    <p:sldId id="300" r:id="rId18"/>
    <p:sldId id="319" r:id="rId19"/>
    <p:sldId id="301" r:id="rId20"/>
    <p:sldId id="302" r:id="rId21"/>
    <p:sldId id="315" r:id="rId22"/>
    <p:sldId id="279" r:id="rId23"/>
    <p:sldId id="30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60870" autoAdjust="0"/>
  </p:normalViewPr>
  <p:slideViewPr>
    <p:cSldViewPr snapToGrid="0">
      <p:cViewPr varScale="1">
        <p:scale>
          <a:sx n="69" d="100"/>
          <a:sy n="69" d="100"/>
        </p:scale>
        <p:origin x="22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, Daniel-BLS" userId="62922c30-5e71-468e-9585-6b50306b7035" providerId="ADAL" clId="{49BFF00F-3A84-4D34-84E7-AFE9EACA6EB7}"/>
    <pc:docChg chg="modSld">
      <pc:chgData name="Todd, Daniel-BLS" userId="62922c30-5e71-468e-9585-6b50306b7035" providerId="ADAL" clId="{49BFF00F-3A84-4D34-84E7-AFE9EACA6EB7}" dt="2023-04-13T17:54:14.086" v="17" actId="20577"/>
      <pc:docMkLst>
        <pc:docMk/>
      </pc:docMkLst>
      <pc:sldChg chg="modNotesTx">
        <pc:chgData name="Todd, Daniel-BLS" userId="62922c30-5e71-468e-9585-6b50306b7035" providerId="ADAL" clId="{49BFF00F-3A84-4D34-84E7-AFE9EACA6EB7}" dt="2023-04-13T17:54:14.086" v="17" actId="20577"/>
        <pc:sldMkLst>
          <pc:docMk/>
          <pc:sldMk cId="3996251647" sldId="260"/>
        </pc:sldMkLst>
      </pc:sldChg>
      <pc:sldChg chg="modNotesTx">
        <pc:chgData name="Todd, Daniel-BLS" userId="62922c30-5e71-468e-9585-6b50306b7035" providerId="ADAL" clId="{49BFF00F-3A84-4D34-84E7-AFE9EACA6EB7}" dt="2023-04-13T17:53:18.688" v="3" actId="20577"/>
        <pc:sldMkLst>
          <pc:docMk/>
          <pc:sldMk cId="3743960342" sldId="276"/>
        </pc:sldMkLst>
      </pc:sldChg>
      <pc:sldChg chg="modNotesTx">
        <pc:chgData name="Todd, Daniel-BLS" userId="62922c30-5e71-468e-9585-6b50306b7035" providerId="ADAL" clId="{49BFF00F-3A84-4D34-84E7-AFE9EACA6EB7}" dt="2023-04-13T17:54:04.988" v="16" actId="20577"/>
        <pc:sldMkLst>
          <pc:docMk/>
          <pc:sldMk cId="2142506846" sldId="279"/>
        </pc:sldMkLst>
      </pc:sldChg>
      <pc:sldChg chg="modNotesTx">
        <pc:chgData name="Todd, Daniel-BLS" userId="62922c30-5e71-468e-9585-6b50306b7035" providerId="ADAL" clId="{49BFF00F-3A84-4D34-84E7-AFE9EACA6EB7}" dt="2023-04-13T17:53:43.645" v="10" actId="20577"/>
        <pc:sldMkLst>
          <pc:docMk/>
          <pc:sldMk cId="1202203695" sldId="299"/>
        </pc:sldMkLst>
      </pc:sldChg>
      <pc:sldChg chg="modNotesTx">
        <pc:chgData name="Todd, Daniel-BLS" userId="62922c30-5e71-468e-9585-6b50306b7035" providerId="ADAL" clId="{49BFF00F-3A84-4D34-84E7-AFE9EACA6EB7}" dt="2023-04-13T17:53:47.579" v="11" actId="20577"/>
        <pc:sldMkLst>
          <pc:docMk/>
          <pc:sldMk cId="204957663" sldId="300"/>
        </pc:sldMkLst>
      </pc:sldChg>
      <pc:sldChg chg="modNotesTx">
        <pc:chgData name="Todd, Daniel-BLS" userId="62922c30-5e71-468e-9585-6b50306b7035" providerId="ADAL" clId="{49BFF00F-3A84-4D34-84E7-AFE9EACA6EB7}" dt="2023-04-13T17:53:53.360" v="13" actId="20577"/>
        <pc:sldMkLst>
          <pc:docMk/>
          <pc:sldMk cId="2888870693" sldId="301"/>
        </pc:sldMkLst>
      </pc:sldChg>
      <pc:sldChg chg="modNotesTx">
        <pc:chgData name="Todd, Daniel-BLS" userId="62922c30-5e71-468e-9585-6b50306b7035" providerId="ADAL" clId="{49BFF00F-3A84-4D34-84E7-AFE9EACA6EB7}" dt="2023-04-13T17:53:59.464" v="14" actId="20577"/>
        <pc:sldMkLst>
          <pc:docMk/>
          <pc:sldMk cId="4240385822" sldId="302"/>
        </pc:sldMkLst>
      </pc:sldChg>
      <pc:sldChg chg="modNotesTx">
        <pc:chgData name="Todd, Daniel-BLS" userId="62922c30-5e71-468e-9585-6b50306b7035" providerId="ADAL" clId="{49BFF00F-3A84-4D34-84E7-AFE9EACA6EB7}" dt="2023-04-13T17:53:40.978" v="9" actId="20577"/>
        <pc:sldMkLst>
          <pc:docMk/>
          <pc:sldMk cId="3421193476" sldId="303"/>
        </pc:sldMkLst>
      </pc:sldChg>
      <pc:sldChg chg="modNotesTx">
        <pc:chgData name="Todd, Daniel-BLS" userId="62922c30-5e71-468e-9585-6b50306b7035" providerId="ADAL" clId="{49BFF00F-3A84-4D34-84E7-AFE9EACA6EB7}" dt="2023-04-13T17:53:26.804" v="5" actId="20577"/>
        <pc:sldMkLst>
          <pc:docMk/>
          <pc:sldMk cId="2640385650" sldId="306"/>
        </pc:sldMkLst>
      </pc:sldChg>
      <pc:sldChg chg="modNotesTx">
        <pc:chgData name="Todd, Daniel-BLS" userId="62922c30-5e71-468e-9585-6b50306b7035" providerId="ADAL" clId="{49BFF00F-3A84-4D34-84E7-AFE9EACA6EB7}" dt="2023-04-13T17:53:16.706" v="2" actId="20577"/>
        <pc:sldMkLst>
          <pc:docMk/>
          <pc:sldMk cId="2693691938" sldId="310"/>
        </pc:sldMkLst>
      </pc:sldChg>
      <pc:sldChg chg="modNotesTx">
        <pc:chgData name="Todd, Daniel-BLS" userId="62922c30-5e71-468e-9585-6b50306b7035" providerId="ADAL" clId="{49BFF00F-3A84-4D34-84E7-AFE9EACA6EB7}" dt="2023-04-13T17:53:14.781" v="1" actId="20577"/>
        <pc:sldMkLst>
          <pc:docMk/>
          <pc:sldMk cId="1506525615" sldId="312"/>
        </pc:sldMkLst>
      </pc:sldChg>
      <pc:sldChg chg="modNotesTx">
        <pc:chgData name="Todd, Daniel-BLS" userId="62922c30-5e71-468e-9585-6b50306b7035" providerId="ADAL" clId="{49BFF00F-3A84-4D34-84E7-AFE9EACA6EB7}" dt="2023-04-13T17:54:03.142" v="15" actId="20577"/>
        <pc:sldMkLst>
          <pc:docMk/>
          <pc:sldMk cId="851358675" sldId="315"/>
        </pc:sldMkLst>
      </pc:sldChg>
      <pc:sldChg chg="modNotesTx">
        <pc:chgData name="Todd, Daniel-BLS" userId="62922c30-5e71-468e-9585-6b50306b7035" providerId="ADAL" clId="{49BFF00F-3A84-4D34-84E7-AFE9EACA6EB7}" dt="2023-04-13T17:53:30.739" v="6" actId="20577"/>
        <pc:sldMkLst>
          <pc:docMk/>
          <pc:sldMk cId="3551353902" sldId="316"/>
        </pc:sldMkLst>
      </pc:sldChg>
      <pc:sldChg chg="modNotesTx">
        <pc:chgData name="Todd, Daniel-BLS" userId="62922c30-5e71-468e-9585-6b50306b7035" providerId="ADAL" clId="{49BFF00F-3A84-4D34-84E7-AFE9EACA6EB7}" dt="2023-04-13T17:53:33.169" v="7" actId="20577"/>
        <pc:sldMkLst>
          <pc:docMk/>
          <pc:sldMk cId="2183501889" sldId="317"/>
        </pc:sldMkLst>
      </pc:sldChg>
      <pc:sldChg chg="modNotesTx">
        <pc:chgData name="Todd, Daniel-BLS" userId="62922c30-5e71-468e-9585-6b50306b7035" providerId="ADAL" clId="{49BFF00F-3A84-4D34-84E7-AFE9EACA6EB7}" dt="2023-04-13T17:53:36.943" v="8" actId="20577"/>
        <pc:sldMkLst>
          <pc:docMk/>
          <pc:sldMk cId="3910404147" sldId="318"/>
        </pc:sldMkLst>
      </pc:sldChg>
      <pc:sldChg chg="modNotesTx">
        <pc:chgData name="Todd, Daniel-BLS" userId="62922c30-5e71-468e-9585-6b50306b7035" providerId="ADAL" clId="{49BFF00F-3A84-4D34-84E7-AFE9EACA6EB7}" dt="2023-04-13T17:53:51.313" v="12" actId="20577"/>
        <pc:sldMkLst>
          <pc:docMk/>
          <pc:sldMk cId="1019906669" sldId="3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3729C-CE95-4E4D-9410-8BDE317B5AB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A494C-C450-49BC-9D59-958EDA40F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4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4513" y="1279525"/>
            <a:ext cx="4370387" cy="245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248" y="4324340"/>
            <a:ext cx="5681980" cy="5395259"/>
          </a:xfrm>
        </p:spPr>
        <p:txBody>
          <a:bodyPr/>
          <a:lstStyle/>
          <a:p>
            <a:pPr marL="0" indent="0">
              <a:buFont typeface="+mj-lt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54A61-6238-43B6-A8FB-54E1ABD47BBE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9229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83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6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322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9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01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351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3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72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145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79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77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08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30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494C-C450-49BC-9D59-958EDA40F56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658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A494C-C450-49BC-9D59-958EDA40F5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65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62A3-4AF1-21C6-09AC-0E2BDFB59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91980-99DD-F5B7-05C0-83F6E8FA7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39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7355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ACC90-5AED-2BC0-9995-F81913C0D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5808B-37A9-61F1-D52B-E73C2357A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3562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Click,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57401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3413311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section style</a:t>
            </a:r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9298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(not recommended)</a:t>
            </a:r>
          </a:p>
          <a:p>
            <a:pPr lvl="4"/>
            <a:endParaRPr lang="en-US"/>
          </a:p>
          <a:p>
            <a:pPr lvl="3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  <p:sldLayoutId id="2147483701" r:id="rId8"/>
    <p:sldLayoutId id="2147483703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5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pos="7368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langdetec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" y="443483"/>
            <a:ext cx="11201400" cy="1527048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The Effects of Translation on Machine Learning Models: </a:t>
            </a:r>
            <a:br>
              <a:rPr lang="en-US" sz="5400" dirty="0"/>
            </a:br>
            <a:r>
              <a:rPr lang="en-US" sz="5400" dirty="0"/>
              <a:t>A Case Study from the SOII Autocoder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54727" y="3569855"/>
            <a:ext cx="9282545" cy="1854201"/>
          </a:xfrm>
          <a:prstGeom prst="rect">
            <a:avLst/>
          </a:prstGeom>
        </p:spPr>
        <p:txBody>
          <a:bodyPr anchor="t"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Daniel Todd</a:t>
            </a:r>
          </a:p>
          <a:p>
            <a:r>
              <a:rPr lang="en-US" dirty="0"/>
              <a:t>Data Scientist</a:t>
            </a:r>
          </a:p>
          <a:p>
            <a:r>
              <a:rPr lang="en-US" dirty="0"/>
              <a:t>Bureau of Labor Statistics</a:t>
            </a:r>
          </a:p>
          <a:p>
            <a:r>
              <a:rPr lang="en-US" dirty="0"/>
              <a:t>Office of Compensation and Working Conditions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25209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XLM-Roberta Results (All U.S./Territories)</a:t>
            </a: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113FC0F5-241B-4022-9EA5-CDEEF5CB0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542" y="996509"/>
            <a:ext cx="5774458" cy="4864981"/>
          </a:xfrm>
          <a:prstGeom prst="rect">
            <a:avLst/>
          </a:prstGeom>
          <a:noFill/>
        </p:spPr>
      </p:pic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9C6D3D1F-3D96-4BA8-B5D3-F0249DEA75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7892" y="1256708"/>
            <a:ext cx="5314950" cy="4401004"/>
          </a:xfrm>
        </p:spPr>
        <p:txBody>
          <a:bodyPr/>
          <a:lstStyle/>
          <a:p>
            <a:r>
              <a:rPr lang="en-US" dirty="0"/>
              <a:t>98% of US Cases detected as English</a:t>
            </a:r>
          </a:p>
          <a:p>
            <a:endParaRPr lang="en-US" dirty="0"/>
          </a:p>
          <a:p>
            <a:r>
              <a:rPr lang="en-US" dirty="0"/>
              <a:t>No State/Territory besides Puerto Rico had less than 97.5% of cases in English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1ABDFA-A48A-7311-284E-5C6A0DC2183F}"/>
              </a:ext>
            </a:extLst>
          </p:cNvPr>
          <p:cNvSpPr txBox="1"/>
          <p:nvPr/>
        </p:nvSpPr>
        <p:spPr>
          <a:xfrm>
            <a:off x="5788991" y="6224200"/>
            <a:ext cx="4433454" cy="55418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47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*All shown languages were predicted*</a:t>
            </a:r>
          </a:p>
        </p:txBody>
      </p:sp>
    </p:spTree>
    <p:extLst>
      <p:ext uri="{BB962C8B-B14F-4D97-AF65-F5344CB8AC3E}">
        <p14:creationId xmlns:p14="http://schemas.microsoft.com/office/powerpoint/2010/main" val="1202203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25CA81-72BB-4430-B6B0-802F1A047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700" y="823119"/>
            <a:ext cx="5080000" cy="548133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Translation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AFC55E0E-E720-4A21-A7E0-C04DE370310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5300" y="1371600"/>
            <a:ext cx="5314950" cy="4401004"/>
          </a:xfrm>
        </p:spPr>
        <p:txBody>
          <a:bodyPr/>
          <a:lstStyle/>
          <a:p>
            <a:r>
              <a:rPr lang="en-US" dirty="0"/>
              <a:t>Each Reviewer given 100 unique translated cases</a:t>
            </a:r>
          </a:p>
          <a:p>
            <a:r>
              <a:rPr lang="en-US" dirty="0"/>
              <a:t>62.5% of Spanish Translations Acceptable</a:t>
            </a:r>
          </a:p>
          <a:p>
            <a:r>
              <a:rPr lang="en-US" dirty="0"/>
              <a:t>57.5% of Portuguese Translations Acceptable</a:t>
            </a:r>
          </a:p>
          <a:p>
            <a:r>
              <a:rPr lang="es-ES" dirty="0" err="1"/>
              <a:t>Translation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 : </a:t>
            </a:r>
          </a:p>
          <a:p>
            <a:pPr lvl="2"/>
            <a:r>
              <a:rPr lang="es-ES" dirty="0"/>
              <a:t>opus-</a:t>
            </a:r>
            <a:r>
              <a:rPr lang="es-ES" dirty="0" err="1"/>
              <a:t>mt</a:t>
            </a:r>
            <a:r>
              <a:rPr lang="es-ES" dirty="0"/>
              <a:t>-es-en (https://huggingface.co/Helsinki-NLP/opus-mt-es-en)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Model Training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C7E939D8-1846-36FB-534B-FDDE78A6A5C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7892" y="1256708"/>
            <a:ext cx="8914962" cy="4401004"/>
          </a:xfrm>
        </p:spPr>
        <p:txBody>
          <a:bodyPr/>
          <a:lstStyle/>
          <a:p>
            <a:r>
              <a:rPr lang="en-US" dirty="0"/>
              <a:t>Two identical models were trained</a:t>
            </a:r>
          </a:p>
          <a:p>
            <a:endParaRPr lang="en-US" dirty="0"/>
          </a:p>
          <a:p>
            <a:r>
              <a:rPr lang="en-US" dirty="0"/>
              <a:t>One trained using translated inputs</a:t>
            </a:r>
          </a:p>
          <a:p>
            <a:endParaRPr lang="en-US" dirty="0"/>
          </a:p>
          <a:p>
            <a:r>
              <a:rPr lang="en-US" dirty="0"/>
              <a:t>Other trained using non-translated inputs</a:t>
            </a:r>
          </a:p>
          <a:p>
            <a:endParaRPr lang="en-US" dirty="0"/>
          </a:p>
          <a:p>
            <a:r>
              <a:rPr lang="en-US" dirty="0"/>
              <a:t>Both have identical outputs</a:t>
            </a:r>
          </a:p>
        </p:txBody>
      </p:sp>
    </p:spTree>
    <p:extLst>
      <p:ext uri="{BB962C8B-B14F-4D97-AF65-F5344CB8AC3E}">
        <p14:creationId xmlns:p14="http://schemas.microsoft.com/office/powerpoint/2010/main" val="101990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SOII Autocoder Results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FE13B55-006D-43D5-BB91-4ECEB38A7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83549"/>
              </p:ext>
            </p:extLst>
          </p:nvPr>
        </p:nvGraphicFramePr>
        <p:xfrm>
          <a:off x="356826" y="1901370"/>
          <a:ext cx="5050971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545">
                  <a:extLst>
                    <a:ext uri="{9D8B030D-6E8A-4147-A177-3AD203B41FA5}">
                      <a16:colId xmlns:a16="http://schemas.microsoft.com/office/drawing/2014/main" val="2093661433"/>
                    </a:ext>
                  </a:extLst>
                </a:gridCol>
                <a:gridCol w="1704213">
                  <a:extLst>
                    <a:ext uri="{9D8B030D-6E8A-4147-A177-3AD203B41FA5}">
                      <a16:colId xmlns:a16="http://schemas.microsoft.com/office/drawing/2014/main" val="1270585220"/>
                    </a:ext>
                  </a:extLst>
                </a:gridCol>
                <a:gridCol w="1704213">
                  <a:extLst>
                    <a:ext uri="{9D8B030D-6E8A-4147-A177-3AD203B41FA5}">
                      <a16:colId xmlns:a16="http://schemas.microsoft.com/office/drawing/2014/main" val="3966292861"/>
                    </a:ext>
                  </a:extLst>
                </a:gridCol>
              </a:tblGrid>
              <a:tr h="7240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Not Translated Accuracy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Translated Accuracy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1941555"/>
                  </a:ext>
                </a:extLst>
              </a:tr>
              <a:tr h="7240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Gold Standard Dataset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81.36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81.09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2829939"/>
                  </a:ext>
                </a:extLst>
              </a:tr>
              <a:tr h="1094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Puerto Rico Holdout Dataset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76.67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74.83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009296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B2AE9D8-5659-4BC8-B2C8-52DF2B97D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454908"/>
              </p:ext>
            </p:extLst>
          </p:nvPr>
        </p:nvGraphicFramePr>
        <p:xfrm>
          <a:off x="6784203" y="1901370"/>
          <a:ext cx="5050971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545">
                  <a:extLst>
                    <a:ext uri="{9D8B030D-6E8A-4147-A177-3AD203B41FA5}">
                      <a16:colId xmlns:a16="http://schemas.microsoft.com/office/drawing/2014/main" val="129700937"/>
                    </a:ext>
                  </a:extLst>
                </a:gridCol>
                <a:gridCol w="1704213">
                  <a:extLst>
                    <a:ext uri="{9D8B030D-6E8A-4147-A177-3AD203B41FA5}">
                      <a16:colId xmlns:a16="http://schemas.microsoft.com/office/drawing/2014/main" val="2032312294"/>
                    </a:ext>
                  </a:extLst>
                </a:gridCol>
                <a:gridCol w="1704213">
                  <a:extLst>
                    <a:ext uri="{9D8B030D-6E8A-4147-A177-3AD203B41FA5}">
                      <a16:colId xmlns:a16="http://schemas.microsoft.com/office/drawing/2014/main" val="25432116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Not Translated F-1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Translated F-1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206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Gold Standard Dataset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54.51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53.92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8535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Puerto Rico Holdout Dataset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48.63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47.94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484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70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B892A8-5030-4EFE-9050-79D85EC331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5300" y="1371600"/>
            <a:ext cx="10172700" cy="4401004"/>
          </a:xfrm>
        </p:spPr>
        <p:txBody>
          <a:bodyPr/>
          <a:lstStyle/>
          <a:p>
            <a:r>
              <a:rPr lang="en-US" dirty="0"/>
              <a:t>Observed decrease in both primary recorded metrics on both test cases</a:t>
            </a:r>
          </a:p>
          <a:p>
            <a:r>
              <a:rPr lang="en-US" dirty="0"/>
              <a:t>Implies Autocoder:</a:t>
            </a:r>
          </a:p>
          <a:p>
            <a:pPr lvl="1"/>
            <a:r>
              <a:rPr lang="en-US" dirty="0"/>
              <a:t>Can correctly code cases in Spanish</a:t>
            </a:r>
          </a:p>
          <a:p>
            <a:pPr lvl="1"/>
            <a:r>
              <a:rPr lang="en-US" dirty="0"/>
              <a:t>Detection/Translations are insufficient at providing useful information to the Neural network</a:t>
            </a:r>
          </a:p>
          <a:p>
            <a:r>
              <a:rPr lang="en-US" dirty="0"/>
              <a:t>Only approximately 1% of all U.S. cases are believed to be in Spanish including Puerto Rican cases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50D04AF-043E-4F4A-B54B-62EFE77C7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424038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B892A8-5030-4EFE-9050-79D85EC331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2523" y="1228498"/>
            <a:ext cx="10172700" cy="4401004"/>
          </a:xfrm>
        </p:spPr>
        <p:txBody>
          <a:bodyPr/>
          <a:lstStyle/>
          <a:p>
            <a:r>
              <a:rPr lang="en-US" sz="2800" dirty="0"/>
              <a:t>Computer Assisted Coding (CAC) Team</a:t>
            </a:r>
          </a:p>
          <a:p>
            <a:pPr lvl="1"/>
            <a:r>
              <a:rPr lang="en-US" sz="2400" dirty="0"/>
              <a:t>David Oh</a:t>
            </a:r>
          </a:p>
          <a:p>
            <a:pPr lvl="1"/>
            <a:r>
              <a:rPr lang="en-US" sz="2400" dirty="0"/>
              <a:t>Robert Deetz</a:t>
            </a:r>
          </a:p>
          <a:p>
            <a:pPr lvl="1"/>
            <a:r>
              <a:rPr lang="en-US" sz="2400" dirty="0"/>
              <a:t>Drake Gibson</a:t>
            </a:r>
          </a:p>
          <a:p>
            <a:pPr lvl="1"/>
            <a:r>
              <a:rPr lang="en-US" sz="2400" dirty="0"/>
              <a:t>Matt Gunter</a:t>
            </a:r>
          </a:p>
          <a:p>
            <a:pPr lvl="1"/>
            <a:r>
              <a:rPr lang="en-US" sz="2400" dirty="0"/>
              <a:t>Matthew Haines</a:t>
            </a:r>
          </a:p>
          <a:p>
            <a:pPr lvl="1"/>
            <a:r>
              <a:rPr lang="en-US" sz="2400" dirty="0"/>
              <a:t>Kolby Houghton</a:t>
            </a:r>
          </a:p>
          <a:p>
            <a:pPr lvl="1"/>
            <a:r>
              <a:rPr lang="en-US" sz="2400" dirty="0"/>
              <a:t>David </a:t>
            </a:r>
            <a:r>
              <a:rPr lang="en-US" sz="2400" dirty="0" err="1"/>
              <a:t>Losada</a:t>
            </a:r>
            <a:endParaRPr lang="en-US" sz="2400" dirty="0"/>
          </a:p>
          <a:p>
            <a:r>
              <a:rPr lang="en-US" sz="2800" dirty="0"/>
              <a:t>Spanish Translation Reviewers</a:t>
            </a:r>
          </a:p>
          <a:p>
            <a:pPr lvl="1"/>
            <a:r>
              <a:rPr lang="en-US" sz="2400" dirty="0"/>
              <a:t>Leah Dove</a:t>
            </a:r>
          </a:p>
          <a:p>
            <a:pPr lvl="1"/>
            <a:r>
              <a:rPr lang="en-US" sz="2400" dirty="0"/>
              <a:t>Alessandra De La Pava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50D04AF-043E-4F4A-B54B-62EFE77C7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/>
          <a:lstStyle/>
          <a:p>
            <a:r>
              <a:rPr lang="en-US" dirty="0"/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85135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115FE-8AEF-4BD5-A0FB-38AF48E5C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4665" y="1605207"/>
            <a:ext cx="6702669" cy="3992563"/>
          </a:xfrm>
        </p:spPr>
        <p:txBody>
          <a:bodyPr/>
          <a:lstStyle/>
          <a:p>
            <a:pPr marL="0" indent="0" algn="ctr">
              <a:buNone/>
            </a:pPr>
            <a:endParaRPr lang="en-US" sz="6600" dirty="0"/>
          </a:p>
          <a:p>
            <a:pPr marL="0" indent="0" algn="ctr">
              <a:buNone/>
            </a:pPr>
            <a:r>
              <a:rPr lang="en-US" sz="6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42506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D258-2971-41F9-B7CC-81677793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429000"/>
            <a:ext cx="11201400" cy="3860800"/>
          </a:xfrm>
        </p:spPr>
        <p:txBody>
          <a:bodyPr/>
          <a:lstStyle/>
          <a:p>
            <a:r>
              <a:rPr lang="en-US" sz="3200" dirty="0"/>
              <a:t>Daniel Todd</a:t>
            </a:r>
            <a:br>
              <a:rPr lang="en-US" sz="3200" dirty="0"/>
            </a:br>
            <a:r>
              <a:rPr lang="en-US" sz="3200" dirty="0"/>
              <a:t>Bureau of Labor Statistics</a:t>
            </a:r>
            <a:br>
              <a:rPr lang="en-US" sz="3200" dirty="0"/>
            </a:br>
            <a:r>
              <a:rPr lang="en-US" sz="3200" dirty="0"/>
              <a:t>Office of Compensation and Working Conditions</a:t>
            </a:r>
            <a:br>
              <a:rPr lang="en-US" sz="3200" dirty="0"/>
            </a:br>
            <a:r>
              <a:rPr lang="en-US" sz="3200" dirty="0"/>
              <a:t>Todd.Daniel@bls.gov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115FE-8AEF-4BD5-A0FB-38AF48E5C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4665" y="430306"/>
            <a:ext cx="6702669" cy="1503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Contact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6786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822011-CF6C-C226-9EC7-C9742020B208}"/>
              </a:ext>
            </a:extLst>
          </p:cNvPr>
          <p:cNvSpPr txBox="1">
            <a:spLocks/>
          </p:cNvSpPr>
          <p:nvPr/>
        </p:nvSpPr>
        <p:spPr>
          <a:xfrm>
            <a:off x="495300" y="274638"/>
            <a:ext cx="11201400" cy="10969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9216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Survey of Occupational Injuries and Illnesses (SOII)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21213D-1B5C-4E9D-1FA1-F1E489434CFD}"/>
              </a:ext>
            </a:extLst>
          </p:cNvPr>
          <p:cNvSpPr txBox="1">
            <a:spLocks/>
          </p:cNvSpPr>
          <p:nvPr/>
        </p:nvSpPr>
        <p:spPr>
          <a:xfrm>
            <a:off x="362607" y="2335020"/>
            <a:ext cx="11098924" cy="48947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9216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Establishment survey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&gt;200k </a:t>
            </a:r>
            <a:r>
              <a:rPr lang="en-US" dirty="0"/>
              <a:t>injuries reported/year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Information such as: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+mn-lt"/>
              </a:rPr>
              <a:t>Job title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+mn-lt"/>
              </a:rPr>
              <a:t>Source of injury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+mn-lt"/>
              </a:rPr>
              <a:t>Part injured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2800" b="0" dirty="0">
                <a:latin typeface="+mn-lt"/>
              </a:rPr>
              <a:t>Etc.</a:t>
            </a:r>
          </a:p>
          <a:p>
            <a:pPr lvl="2" algn="l"/>
            <a:endParaRPr lang="en-US" b="0" dirty="0">
              <a:latin typeface="+mn-lt"/>
            </a:endParaRP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endParaRPr lang="en-US" b="0" dirty="0">
              <a:latin typeface="+mn-lt"/>
            </a:endParaRP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E7022C-D70C-DA54-98CC-C98880BF5BB4}"/>
              </a:ext>
            </a:extLst>
          </p:cNvPr>
          <p:cNvSpPr txBox="1"/>
          <p:nvPr/>
        </p:nvSpPr>
        <p:spPr>
          <a:xfrm>
            <a:off x="901700" y="3626069"/>
            <a:ext cx="2818962" cy="167459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52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822011-CF6C-C226-9EC7-C9742020B208}"/>
              </a:ext>
            </a:extLst>
          </p:cNvPr>
          <p:cNvSpPr txBox="1">
            <a:spLocks/>
          </p:cNvSpPr>
          <p:nvPr/>
        </p:nvSpPr>
        <p:spPr>
          <a:xfrm>
            <a:off x="495300" y="274638"/>
            <a:ext cx="11201400" cy="10969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9216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SOII Case Coding Example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2BCAF47E-4435-F700-B2E4-41FB56BB4E95}"/>
              </a:ext>
            </a:extLst>
          </p:cNvPr>
          <p:cNvSpPr txBox="1">
            <a:spLocks/>
          </p:cNvSpPr>
          <p:nvPr/>
        </p:nvSpPr>
        <p:spPr bwMode="auto">
          <a:xfrm>
            <a:off x="1080069" y="1178654"/>
            <a:ext cx="4403721" cy="50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800" b="1" u="sng" dirty="0"/>
              <a:t>Example Narrative</a:t>
            </a:r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/>
              <a:t>Job title</a:t>
            </a:r>
            <a:r>
              <a:rPr lang="en-US" sz="2000" dirty="0"/>
              <a:t>: Sanitation worker</a:t>
            </a:r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endParaRPr lang="en-US" sz="2000" b="1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/>
              <a:t>What was the employee doing just before the incident?</a:t>
            </a: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/>
              <a:t>Mopping floor in gym</a:t>
            </a:r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endParaRPr lang="en-US" sz="2000" b="1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/>
              <a:t>What happened?</a:t>
            </a: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/>
              <a:t>slipped on wet floor and fell</a:t>
            </a:r>
            <a:endParaRPr lang="en-US" sz="2000" b="1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/>
              <a:t>What part of the body was affected?</a:t>
            </a: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/>
              <a:t>fractured right arm</a:t>
            </a:r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/>
              <a:t>What object directly harmed the employee?</a:t>
            </a:r>
            <a:endParaRPr lang="en-US" sz="2000" dirty="0"/>
          </a:p>
          <a:p>
            <a:pPr marL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/>
              <a:t>wet floor</a:t>
            </a:r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6CC0F203-977E-BB64-B68F-B86058B6C57D}"/>
              </a:ext>
            </a:extLst>
          </p:cNvPr>
          <p:cNvSpPr txBox="1">
            <a:spLocks/>
          </p:cNvSpPr>
          <p:nvPr/>
        </p:nvSpPr>
        <p:spPr bwMode="auto">
          <a:xfrm>
            <a:off x="7301591" y="2163763"/>
            <a:ext cx="381033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800" b="1" u="sng" dirty="0"/>
              <a:t>Codes Assigned</a:t>
            </a:r>
          </a:p>
          <a:p>
            <a:pPr>
              <a:buFont typeface="Wingdings" pitchFamily="2" charset="2"/>
              <a:buNone/>
            </a:pPr>
            <a:r>
              <a:rPr lang="en-US" sz="2000" b="1" dirty="0"/>
              <a:t>Occupation</a:t>
            </a:r>
            <a:r>
              <a:rPr lang="en-US" sz="2000" dirty="0"/>
              <a:t>: 37-2011 (Janitor)</a:t>
            </a:r>
          </a:p>
          <a:p>
            <a:pPr>
              <a:buFont typeface="Wingdings" pitchFamily="2" charset="2"/>
              <a:buNone/>
            </a:pPr>
            <a:r>
              <a:rPr lang="en-US" sz="2000" b="1" dirty="0"/>
              <a:t>Nature</a:t>
            </a:r>
            <a:r>
              <a:rPr lang="en-US" sz="2000" dirty="0"/>
              <a:t>: 111 (Fracture)</a:t>
            </a:r>
          </a:p>
          <a:p>
            <a:pPr>
              <a:buFont typeface="Wingdings" pitchFamily="2" charset="2"/>
              <a:buNone/>
            </a:pPr>
            <a:r>
              <a:rPr lang="en-US" sz="2000" b="1" dirty="0"/>
              <a:t>Part</a:t>
            </a:r>
            <a:r>
              <a:rPr lang="en-US" sz="2000" dirty="0"/>
              <a:t>: 420 (Arm)</a:t>
            </a:r>
          </a:p>
          <a:p>
            <a:pPr>
              <a:buFont typeface="Wingdings" pitchFamily="2" charset="2"/>
              <a:buNone/>
            </a:pPr>
            <a:r>
              <a:rPr lang="en-US" sz="2000" b="1" dirty="0"/>
              <a:t>Event</a:t>
            </a:r>
            <a:r>
              <a:rPr lang="en-US" sz="2000" dirty="0"/>
              <a:t>: 422 (Fall, slipping)</a:t>
            </a:r>
          </a:p>
          <a:p>
            <a:pPr>
              <a:buFont typeface="Wingdings" pitchFamily="2" charset="2"/>
              <a:buNone/>
            </a:pPr>
            <a:r>
              <a:rPr lang="en-US" sz="2000" b="1" dirty="0"/>
              <a:t>Source</a:t>
            </a:r>
            <a:r>
              <a:rPr lang="en-US" sz="2000" dirty="0"/>
              <a:t>: 6620 (Floor)</a:t>
            </a:r>
          </a:p>
        </p:txBody>
      </p:sp>
      <p:sp>
        <p:nvSpPr>
          <p:cNvPr id="5" name="Right Arrow 1">
            <a:extLst>
              <a:ext uri="{FF2B5EF4-FFF2-40B4-BE49-F238E27FC236}">
                <a16:creationId xmlns:a16="http://schemas.microsoft.com/office/drawing/2014/main" id="{C68C4962-B0FA-61BE-8B98-4B1D71EFE36D}"/>
              </a:ext>
            </a:extLst>
          </p:cNvPr>
          <p:cNvSpPr/>
          <p:nvPr/>
        </p:nvSpPr>
        <p:spPr>
          <a:xfrm>
            <a:off x="5483790" y="2940742"/>
            <a:ext cx="1448421" cy="956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9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B892A8-5030-4EFE-9050-79D85EC331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5300" y="1371600"/>
            <a:ext cx="5314950" cy="4401004"/>
          </a:xfrm>
        </p:spPr>
        <p:txBody>
          <a:bodyPr/>
          <a:lstStyle/>
          <a:p>
            <a:r>
              <a:rPr lang="en-US" dirty="0"/>
              <a:t>Known Spanish cases exist in our dataset</a:t>
            </a:r>
          </a:p>
          <a:p>
            <a:pPr lvl="1"/>
            <a:r>
              <a:rPr lang="en-US" dirty="0"/>
              <a:t>Unknown how many</a:t>
            </a:r>
          </a:p>
          <a:p>
            <a:pPr lvl="1"/>
            <a:r>
              <a:rPr lang="en-US" dirty="0"/>
              <a:t>Not labeled as “Spanish”</a:t>
            </a:r>
          </a:p>
          <a:p>
            <a:r>
              <a:rPr lang="en-US" dirty="0"/>
              <a:t>Unknown effects on SOII Autocoder performance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50D04AF-043E-4F4A-B54B-62EFE77C7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7925" y="274638"/>
            <a:ext cx="11201400" cy="1096962"/>
          </a:xfrm>
        </p:spPr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40E4B387-03A4-4F75-B9D9-D11D664BAA86}"/>
              </a:ext>
            </a:extLst>
          </p:cNvPr>
          <p:cNvSpPr txBox="1">
            <a:spLocks/>
          </p:cNvSpPr>
          <p:nvPr/>
        </p:nvSpPr>
        <p:spPr bwMode="auto">
          <a:xfrm>
            <a:off x="6381750" y="1371600"/>
            <a:ext cx="5314950" cy="440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Char char="v"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Would detecting and translating Spanish cases to English improve Autocoder performance?</a:t>
            </a:r>
          </a:p>
        </p:txBody>
      </p:sp>
      <p:sp>
        <p:nvSpPr>
          <p:cNvPr id="12" name="Title 9">
            <a:extLst>
              <a:ext uri="{FF2B5EF4-FFF2-40B4-BE49-F238E27FC236}">
                <a16:creationId xmlns:a16="http://schemas.microsoft.com/office/drawing/2014/main" id="{9F069957-5C23-4CE7-ACF6-355E99D94EE2}"/>
              </a:ext>
            </a:extLst>
          </p:cNvPr>
          <p:cNvSpPr txBox="1">
            <a:spLocks/>
          </p:cNvSpPr>
          <p:nvPr/>
        </p:nvSpPr>
        <p:spPr bwMode="auto">
          <a:xfrm>
            <a:off x="3438525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9216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en-US" dirty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374396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ABF-154B-CAA8-A9A0-6517760A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59688-A8DB-08C7-765C-E3CCA5FC77D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9634" y="1200150"/>
            <a:ext cx="10997515" cy="4841875"/>
          </a:xfrm>
        </p:spPr>
        <p:txBody>
          <a:bodyPr/>
          <a:lstStyle/>
          <a:p>
            <a:r>
              <a:rPr lang="en-US" dirty="0"/>
              <a:t>Compare the Autocoders performance when trained w/ Spanish &amp; English cases (current method) to Autocoder trained on just English cases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Detection</a:t>
            </a:r>
          </a:p>
          <a:p>
            <a:pPr marL="457200" lvl="1" indent="0">
              <a:buNone/>
            </a:pPr>
            <a:r>
              <a:rPr lang="en-US" sz="2400" dirty="0"/>
              <a:t>- We don’t know which cases are in Spanish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Translation</a:t>
            </a:r>
          </a:p>
          <a:p>
            <a:pPr marL="457200" lvl="1" indent="0">
              <a:buNone/>
            </a:pPr>
            <a:r>
              <a:rPr lang="en-US" sz="2400" dirty="0"/>
              <a:t>- Once we have an idea of which cases are Spanish, we need to translate them to English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Evaluation</a:t>
            </a:r>
          </a:p>
          <a:p>
            <a:pPr marL="457200" lvl="1" indent="0">
              <a:buNone/>
            </a:pPr>
            <a:r>
              <a:rPr lang="en-US" sz="2400" dirty="0"/>
              <a:t>- How did we do at detecting and translating since there are no labels for us to manually compute a metric.</a:t>
            </a:r>
          </a:p>
        </p:txBody>
      </p:sp>
    </p:spTree>
    <p:extLst>
      <p:ext uri="{BB962C8B-B14F-4D97-AF65-F5344CB8AC3E}">
        <p14:creationId xmlns:p14="http://schemas.microsoft.com/office/powerpoint/2010/main" val="264038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22F4-F018-3CDD-B41D-9EA2A400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F38FE-9C4C-F4AA-1ED6-A6E6CB1568C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380" y="1092381"/>
            <a:ext cx="10965303" cy="4401004"/>
          </a:xfrm>
        </p:spPr>
        <p:txBody>
          <a:bodyPr/>
          <a:lstStyle/>
          <a:p>
            <a:r>
              <a:rPr lang="en-US" dirty="0"/>
              <a:t>Several options exist</a:t>
            </a:r>
          </a:p>
          <a:p>
            <a:pPr lvl="1"/>
            <a:r>
              <a:rPr lang="en-US" dirty="0"/>
              <a:t>Most tend to use ML</a:t>
            </a:r>
          </a:p>
          <a:p>
            <a:r>
              <a:rPr lang="en-US" dirty="0"/>
              <a:t>Needed to be run locally to protect data privacy (can't use google translate)</a:t>
            </a:r>
          </a:p>
          <a:p>
            <a:r>
              <a:rPr lang="en-US" dirty="0"/>
              <a:t>Two Detection methods investigated:</a:t>
            </a:r>
          </a:p>
          <a:p>
            <a:pPr lvl="1"/>
            <a:r>
              <a:rPr lang="en-US" dirty="0"/>
              <a:t>Langdetect – (Non-Deterministic) </a:t>
            </a:r>
            <a:r>
              <a:rPr lang="en-US" dirty="0">
                <a:hlinkClick r:id="rId3"/>
              </a:rPr>
              <a:t>https://pypi.org/project/langdetect/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xlm</a:t>
            </a:r>
            <a:r>
              <a:rPr lang="en-US" dirty="0"/>
              <a:t>-Roberta-base-language-detection – (Deterministic) https://huggingface.co/papluca/xlm-roberta-base-language-detection</a:t>
            </a:r>
          </a:p>
        </p:txBody>
      </p:sp>
    </p:spTree>
    <p:extLst>
      <p:ext uri="{BB962C8B-B14F-4D97-AF65-F5344CB8AC3E}">
        <p14:creationId xmlns:p14="http://schemas.microsoft.com/office/powerpoint/2010/main" val="355135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91" y="-8584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Langdetect Results (PR Subset)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9C6D3D1F-3D96-4BA8-B5D3-F0249DEA75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5600" y="1071753"/>
            <a:ext cx="5621130" cy="4401004"/>
          </a:xfrm>
        </p:spPr>
        <p:txBody>
          <a:bodyPr/>
          <a:lstStyle/>
          <a:p>
            <a:r>
              <a:rPr lang="en-US" dirty="0"/>
              <a:t>&lt;50% of cases labelled “None”</a:t>
            </a:r>
          </a:p>
          <a:p>
            <a:endParaRPr lang="en-US" dirty="0"/>
          </a:p>
          <a:p>
            <a:r>
              <a:rPr lang="en-US" dirty="0"/>
              <a:t>Excluding none predictions, &lt;31% of cases labelled as languages other than Spanish/English</a:t>
            </a:r>
          </a:p>
          <a:p>
            <a:endParaRPr lang="en-US" dirty="0"/>
          </a:p>
          <a:p>
            <a:r>
              <a:rPr lang="en-US" dirty="0"/>
              <a:t>High error rate with large portion of cases unclassified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D61516-92CE-DAC5-559B-3D71F387CE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179" r="11584"/>
          <a:stretch/>
        </p:blipFill>
        <p:spPr>
          <a:xfrm>
            <a:off x="5788991" y="846464"/>
            <a:ext cx="6403009" cy="48515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686EC-B20A-3C07-521F-C53EDB372921}"/>
              </a:ext>
            </a:extLst>
          </p:cNvPr>
          <p:cNvSpPr txBox="1"/>
          <p:nvPr/>
        </p:nvSpPr>
        <p:spPr>
          <a:xfrm>
            <a:off x="5788991" y="6224200"/>
            <a:ext cx="4433454" cy="55418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47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*All shown languages were predicted*</a:t>
            </a:r>
          </a:p>
        </p:txBody>
      </p:sp>
    </p:spTree>
    <p:extLst>
      <p:ext uri="{BB962C8B-B14F-4D97-AF65-F5344CB8AC3E}">
        <p14:creationId xmlns:p14="http://schemas.microsoft.com/office/powerpoint/2010/main" val="2183501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91" y="-8584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XLM-Roberta Results (PR Subset)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9C6D3D1F-3D96-4BA8-B5D3-F0249DEA75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6509" y="824426"/>
            <a:ext cx="5621130" cy="4401004"/>
          </a:xfrm>
        </p:spPr>
        <p:txBody>
          <a:bodyPr/>
          <a:lstStyle/>
          <a:p>
            <a:r>
              <a:rPr lang="en-US" dirty="0"/>
              <a:t>70% of Puerto Rican Cases detected as Spanish</a:t>
            </a:r>
          </a:p>
          <a:p>
            <a:endParaRPr lang="en-US" dirty="0"/>
          </a:p>
          <a:p>
            <a:r>
              <a:rPr lang="en-US" dirty="0"/>
              <a:t>&lt;7% of cases labelled as languages other than Spanish/English</a:t>
            </a:r>
          </a:p>
          <a:p>
            <a:endParaRPr lang="en-US" dirty="0"/>
          </a:p>
          <a:p>
            <a:r>
              <a:rPr lang="en-US" dirty="0"/>
              <a:t>After Spanish/English the next most frequently predicted language is Portuguese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415670-1560-3DA9-08FF-B04457140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729" y="802848"/>
            <a:ext cx="6215271" cy="50369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97FB49-BC21-39D8-ACA6-1EFB8FF59B68}"/>
              </a:ext>
            </a:extLst>
          </p:cNvPr>
          <p:cNvSpPr txBox="1"/>
          <p:nvPr/>
        </p:nvSpPr>
        <p:spPr>
          <a:xfrm>
            <a:off x="5788991" y="6224200"/>
            <a:ext cx="4433454" cy="55418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47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*All shown languages were predicted*</a:t>
            </a:r>
          </a:p>
        </p:txBody>
      </p:sp>
    </p:spTree>
    <p:extLst>
      <p:ext uri="{BB962C8B-B14F-4D97-AF65-F5344CB8AC3E}">
        <p14:creationId xmlns:p14="http://schemas.microsoft.com/office/powerpoint/2010/main" val="3910404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B8C745-A410-4A78-8860-394B99D3D7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37" r="15608" b="8319"/>
          <a:stretch/>
        </p:blipFill>
        <p:spPr>
          <a:xfrm>
            <a:off x="6149604" y="825500"/>
            <a:ext cx="5547096" cy="51943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EC02E66-7D83-482A-8805-52483FF9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11201400" cy="1096962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Extrapolation on Puerto Rico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E0768996-0996-4E88-9B86-E1D20FF281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8300" y="1222148"/>
            <a:ext cx="5314950" cy="4401004"/>
          </a:xfrm>
        </p:spPr>
        <p:txBody>
          <a:bodyPr/>
          <a:lstStyle/>
          <a:p>
            <a:r>
              <a:rPr lang="en-US" dirty="0"/>
              <a:t>300 cases randomly selected</a:t>
            </a:r>
          </a:p>
          <a:p>
            <a:endParaRPr lang="en-US" dirty="0"/>
          </a:p>
          <a:p>
            <a:r>
              <a:rPr lang="en-US" dirty="0"/>
              <a:t>31% False Negative Rate</a:t>
            </a:r>
          </a:p>
          <a:p>
            <a:pPr marL="0" indent="0">
              <a:buNone/>
            </a:pPr>
            <a:r>
              <a:rPr lang="en-US" dirty="0"/>
              <a:t>(Predicted English but was Spanish)</a:t>
            </a:r>
          </a:p>
          <a:p>
            <a:endParaRPr lang="en-US" dirty="0"/>
          </a:p>
          <a:p>
            <a:r>
              <a:rPr lang="en-US" dirty="0"/>
              <a:t>2% False Positive Rate</a:t>
            </a:r>
          </a:p>
          <a:p>
            <a:pPr marL="0" indent="0">
              <a:buNone/>
            </a:pPr>
            <a:r>
              <a:rPr lang="en-US" dirty="0"/>
              <a:t>(Predicted Spanish but was English)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934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_Brand_core_widescreen_slides.potx [Read-Only]" id="{06F7DB94-CEE2-4A8D-A99B-57F72F33B500}" vid="{071CD944-F5B2-4BD1-B5CF-07A7E4B5BE6E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_Brand_core_widescreen_slides.potx [Read-Only]" id="{06F7DB94-CEE2-4A8D-A99B-57F72F33B500}" vid="{25014733-F476-4DF8-B53F-50DA0010B565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_Brand_core_widescreen_slides.potx [Read-Only]" id="{06F7DB94-CEE2-4A8D-A99B-57F72F33B500}" vid="{F0606FB9-DEB2-41BD-9403-5348F5BFE6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 [Read-Only]" id="{18C5214B-3330-41F5-B565-0B1526BCA77C}" vid="{46D347EB-428A-4425-AAEA-C4B5DC910F07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DC7AC06673DB47AE3983B332D278A9" ma:contentTypeVersion="3" ma:contentTypeDescription="Create a new document." ma:contentTypeScope="" ma:versionID="24df3de390d737e792c5366cddaf9da8">
  <xsd:schema xmlns:xsd="http://www.w3.org/2001/XMLSchema" xmlns:xs="http://www.w3.org/2001/XMLSchema" xmlns:p="http://schemas.microsoft.com/office/2006/metadata/properties" xmlns:ns2="e6db4f07-2e5e-4997-a3e4-76854ad13079" xmlns:ns3="48fcb02c-68b6-4721-b044-ff19e869f574" targetNamespace="http://schemas.microsoft.com/office/2006/metadata/properties" ma:root="true" ma:fieldsID="277a4db21009f499ff9438ccd9951c18" ns2:_="" ns3:_="">
    <xsd:import namespace="e6db4f07-2e5e-4997-a3e4-76854ad13079"/>
    <xsd:import namespace="48fcb02c-68b6-4721-b044-ff19e869f574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b4f07-2e5e-4997-a3e4-76854ad13079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default="Minutes" ma:format="Dropdown" ma:internalName="Document_x0020_Type">
      <xsd:simpleType>
        <xsd:restriction base="dms:Choice">
          <xsd:enumeration value="Agenda"/>
          <xsd:enumeration value="Minutes"/>
          <xsd:enumeration value="Presentation"/>
          <xsd:enumeration value="Reference Guide"/>
          <xsd:enumeration value="O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cb02c-68b6-4721-b044-ff19e869f574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ocument_x0020_Type xmlns="e6db4f07-2e5e-4997-a3e4-76854ad13079">Minutes</Document_x0020_Type>
  </documentManagement>
</p:properties>
</file>

<file path=customXml/itemProps1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DA04C2-93DC-4F12-9328-2BCD57542EFD}"/>
</file>

<file path=customXml/itemProps3.xml><?xml version="1.0" encoding="utf-8"?>
<ds:datastoreItem xmlns:ds="http://schemas.openxmlformats.org/officeDocument/2006/customXml" ds:itemID="{E47A7B0C-0821-433A-8EA6-FE22DFCAEA69}">
  <ds:schemaRefs>
    <ds:schemaRef ds:uri="3c6207ad-6946-4196-9bca-8a2dc194898d"/>
    <ds:schemaRef ds:uri="d25f746a-e172-4c96-a70e-828718bb90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</Template>
  <TotalTime>25080</TotalTime>
  <Words>710</Words>
  <Application>Microsoft Office PowerPoint</Application>
  <PresentationFormat>Widescreen</PresentationFormat>
  <Paragraphs>156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1_Custom Design</vt:lpstr>
      <vt:lpstr>The Effects of Translation on Machine Learning Models:  A Case Study from the SOII Autocoder</vt:lpstr>
      <vt:lpstr>PowerPoint Presentation</vt:lpstr>
      <vt:lpstr>PowerPoint Presentation</vt:lpstr>
      <vt:lpstr>Problem</vt:lpstr>
      <vt:lpstr>Approach</vt:lpstr>
      <vt:lpstr>Language Detection</vt:lpstr>
      <vt:lpstr>Langdetect Results (PR Subset)</vt:lpstr>
      <vt:lpstr>XLM-Roberta Results (PR Subset)</vt:lpstr>
      <vt:lpstr>Extrapolation on Puerto Rico</vt:lpstr>
      <vt:lpstr>XLM-Roberta Results (All U.S./Territories)</vt:lpstr>
      <vt:lpstr>Translation</vt:lpstr>
      <vt:lpstr>Model Training</vt:lpstr>
      <vt:lpstr>SOII Autocoder Results</vt:lpstr>
      <vt:lpstr>Conclusions</vt:lpstr>
      <vt:lpstr>Acknowledgements</vt:lpstr>
      <vt:lpstr>PowerPoint Presentation</vt:lpstr>
      <vt:lpstr>Daniel Todd Bureau of Labor Statistics Office of Compensation and Working Conditions Todd.Daniel@bls.gov</vt:lpstr>
    </vt:vector>
  </TitlesOfParts>
  <Company>Bureau of Labor Statistics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Wallace, Alisha - BLS</dc:creator>
  <cp:lastModifiedBy>Todd, Daniel-BLS</cp:lastModifiedBy>
  <cp:revision>4</cp:revision>
  <dcterms:created xsi:type="dcterms:W3CDTF">2022-06-16T19:23:27Z</dcterms:created>
  <dcterms:modified xsi:type="dcterms:W3CDTF">2023-04-13T17:54:17Z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0x01010003DC7AC06673DB47AE3983B332D278A9</vt:lpwstr>
  </property>
</Properties>
</file>