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76" r:id="rId5"/>
    <p:sldId id="257" r:id="rId6"/>
    <p:sldId id="258" r:id="rId7"/>
    <p:sldId id="293" r:id="rId8"/>
    <p:sldId id="259" r:id="rId9"/>
    <p:sldId id="279" r:id="rId10"/>
    <p:sldId id="283" r:id="rId11"/>
    <p:sldId id="281" r:id="rId12"/>
    <p:sldId id="287" r:id="rId13"/>
    <p:sldId id="290" r:id="rId14"/>
    <p:sldId id="338" r:id="rId15"/>
    <p:sldId id="340" r:id="rId16"/>
    <p:sldId id="339" r:id="rId17"/>
    <p:sldId id="286" r:id="rId18"/>
    <p:sldId id="297" r:id="rId19"/>
    <p:sldId id="304" r:id="rId20"/>
    <p:sldId id="303" r:id="rId21"/>
    <p:sldId id="305" r:id="rId22"/>
    <p:sldId id="307" r:id="rId23"/>
    <p:sldId id="296" r:id="rId24"/>
    <p:sldId id="308" r:id="rId25"/>
    <p:sldId id="313" r:id="rId26"/>
    <p:sldId id="320" r:id="rId27"/>
    <p:sldId id="321" r:id="rId28"/>
    <p:sldId id="324" r:id="rId29"/>
    <p:sldId id="325" r:id="rId30"/>
    <p:sldId id="327" r:id="rId31"/>
    <p:sldId id="260" r:id="rId32"/>
    <p:sldId id="265"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44" autoAdjust="0"/>
  </p:normalViewPr>
  <p:slideViewPr>
    <p:cSldViewPr snapToGrid="0">
      <p:cViewPr varScale="1">
        <p:scale>
          <a:sx n="105" d="100"/>
          <a:sy n="105" d="100"/>
        </p:scale>
        <p:origin x="77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4/11/2023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524688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April 12, 2023</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April 12, 2023</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THE TRANSFORMATION OF CIDA</a:t>
            </a:r>
            <a:endParaRPr lang="en-US" dirty="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April 12, 2023</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April 12, 2023</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April 12, 2023</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THE TRANSFORMATION OF CIDA</a:t>
            </a:r>
            <a:endParaRPr lang="en-US" dirty="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April 12, 2023</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THE TRANSFORMATION OF CIDA</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April 12, 2023</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April 12, 2023</a:t>
            </a:r>
            <a:endParaRPr lang="en-US" dirty="0"/>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April 12, 2023</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April 12, 2023</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April 12, 2023</a:t>
            </a:r>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THE TRANSFORMATION OF CIDA</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April 12, 2023</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April 12, 2023</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12, 2023</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1" y="3209544"/>
            <a:ext cx="5336934" cy="1417320"/>
          </a:xfrm>
        </p:spPr>
        <p:txBody>
          <a:bodyPr/>
          <a:lstStyle/>
          <a:p>
            <a:pPr algn="ctr"/>
            <a:r>
              <a:rPr lang="en-US" sz="3200" dirty="0"/>
              <a:t>The transformation of </a:t>
            </a:r>
            <a:r>
              <a:rPr lang="en-US" sz="3200" dirty="0" err="1"/>
              <a:t>cida</a:t>
            </a:r>
            <a:r>
              <a:rPr lang="en-US" sz="3200" dirty="0"/>
              <a:t> </a:t>
            </a:r>
            <a:br>
              <a:rPr lang="en-US" sz="3200" dirty="0"/>
            </a:br>
            <a:r>
              <a:rPr lang="en-US" sz="3200" dirty="0"/>
              <a:t>(formerly </a:t>
            </a:r>
            <a:r>
              <a:rPr lang="en-US" sz="3200" dirty="0" err="1"/>
              <a:t>cari</a:t>
            </a:r>
            <a:r>
              <a:rPr lang="en-US" sz="3200" dirty="0"/>
              <a:t>)</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5925312" y="4828033"/>
            <a:ext cx="5432499" cy="1261871"/>
          </a:xfrm>
        </p:spPr>
        <p:txBody>
          <a:bodyPr>
            <a:normAutofit/>
          </a:bodyPr>
          <a:lstStyle/>
          <a:p>
            <a:r>
              <a:rPr lang="en-US" dirty="0" err="1"/>
              <a:t>FedCASIC</a:t>
            </a:r>
            <a:r>
              <a:rPr lang="en-US" dirty="0"/>
              <a:t> Presentation: April 12, 2023</a:t>
            </a:r>
          </a:p>
          <a:p>
            <a:r>
              <a:rPr lang="en-US" dirty="0"/>
              <a:t>Joanne N. Carruba  Chief,  Master Control Development Branch, Application and Services Division (ADSD)</a:t>
            </a:r>
          </a:p>
        </p:txBody>
      </p:sp>
      <p:pic>
        <p:nvPicPr>
          <p:cNvPr id="4" name="Picture 3">
            <a:extLst>
              <a:ext uri="{FF2B5EF4-FFF2-40B4-BE49-F238E27FC236}">
                <a16:creationId xmlns:a16="http://schemas.microsoft.com/office/drawing/2014/main" id="{F5022BFF-53C9-B292-A433-56C238C54007}"/>
              </a:ext>
            </a:extLst>
          </p:cNvPr>
          <p:cNvPicPr>
            <a:picLocks noChangeAspect="1"/>
          </p:cNvPicPr>
          <p:nvPr/>
        </p:nvPicPr>
        <p:blipFill>
          <a:blip r:embed="rId3"/>
          <a:stretch>
            <a:fillRect/>
          </a:stretch>
        </p:blipFill>
        <p:spPr>
          <a:xfrm>
            <a:off x="263118" y="5439224"/>
            <a:ext cx="1823298" cy="917126"/>
          </a:xfrm>
          <a:prstGeom prst="rect">
            <a:avLst/>
          </a:prstGeom>
        </p:spPr>
      </p:pic>
    </p:spTree>
    <p:extLst>
      <p:ext uri="{BB962C8B-B14F-4D97-AF65-F5344CB8AC3E}">
        <p14:creationId xmlns:p14="http://schemas.microsoft.com/office/powerpoint/2010/main" val="239815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401216"/>
            <a:ext cx="8421688" cy="727788"/>
          </a:xfrm>
        </p:spPr>
        <p:txBody>
          <a:bodyPr>
            <a:normAutofit fontScale="90000"/>
          </a:bodyPr>
          <a:lstStyle/>
          <a:p>
            <a:r>
              <a:rPr lang="en-US" dirty="0"/>
              <a:t>Case view: Record X Question: Review recordings</a:t>
            </a:r>
          </a:p>
        </p:txBody>
      </p:sp>
      <p:sp>
        <p:nvSpPr>
          <p:cNvPr id="9" name="Date Placeholder 8">
            <a:extLst>
              <a:ext uri="{FF2B5EF4-FFF2-40B4-BE49-F238E27FC236}">
                <a16:creationId xmlns:a16="http://schemas.microsoft.com/office/drawing/2014/main" id="{B86AD343-7149-4E7C-BD28-3080F25980CF}"/>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
        <p:nvSpPr>
          <p:cNvPr id="26" name="TextBox 25">
            <a:extLst>
              <a:ext uri="{FF2B5EF4-FFF2-40B4-BE49-F238E27FC236}">
                <a16:creationId xmlns:a16="http://schemas.microsoft.com/office/drawing/2014/main" id="{A5572F1E-31E3-0AEE-61F3-827507338546}"/>
              </a:ext>
            </a:extLst>
          </p:cNvPr>
          <p:cNvSpPr txBox="1"/>
          <p:nvPr/>
        </p:nvSpPr>
        <p:spPr>
          <a:xfrm>
            <a:off x="522343" y="1988191"/>
            <a:ext cx="1287625" cy="4401205"/>
          </a:xfrm>
          <a:prstGeom prst="rect">
            <a:avLst/>
          </a:prstGeom>
          <a:solidFill>
            <a:schemeClr val="accent1">
              <a:lumMod val="90000"/>
            </a:schemeClr>
          </a:solidFill>
        </p:spPr>
        <p:txBody>
          <a:bodyPr wrap="square" rtlCol="0">
            <a:spAutoFit/>
          </a:bodyPr>
          <a:lstStyle/>
          <a:p>
            <a:r>
              <a:rPr lang="en-US" sz="1400" dirty="0"/>
              <a:t>Record X Question is used by Survey Staff read only role. </a:t>
            </a:r>
          </a:p>
          <a:p>
            <a:endParaRPr lang="en-US" sz="1400" b="1" dirty="0"/>
          </a:p>
          <a:p>
            <a:r>
              <a:rPr lang="en-US" sz="1400" dirty="0"/>
              <a:t>Filters by Survey &amp; Question Name</a:t>
            </a:r>
          </a:p>
          <a:p>
            <a:endParaRPr lang="en-US" sz="1400" dirty="0"/>
          </a:p>
          <a:p>
            <a:r>
              <a:rPr lang="en-US" sz="1400" dirty="0"/>
              <a:t>Number of Recordings per Question</a:t>
            </a:r>
          </a:p>
          <a:p>
            <a:r>
              <a:rPr lang="en-US" sz="1400" dirty="0"/>
              <a:t>Review recordings for all same question within entire survey sample</a:t>
            </a:r>
          </a:p>
        </p:txBody>
      </p:sp>
      <p:pic>
        <p:nvPicPr>
          <p:cNvPr id="8" name="Picture 7">
            <a:extLst>
              <a:ext uri="{FF2B5EF4-FFF2-40B4-BE49-F238E27FC236}">
                <a16:creationId xmlns:a16="http://schemas.microsoft.com/office/drawing/2014/main" id="{B33F7547-E6E9-5DBD-7ED7-E8CACB8D20D2}"/>
              </a:ext>
            </a:extLst>
          </p:cNvPr>
          <p:cNvPicPr>
            <a:picLocks noChangeAspect="1"/>
          </p:cNvPicPr>
          <p:nvPr/>
        </p:nvPicPr>
        <p:blipFill>
          <a:blip r:embed="rId2"/>
          <a:stretch>
            <a:fillRect/>
          </a:stretch>
        </p:blipFill>
        <p:spPr>
          <a:xfrm>
            <a:off x="1935025" y="1129004"/>
            <a:ext cx="9426551" cy="5106048"/>
          </a:xfrm>
          <a:prstGeom prst="rect">
            <a:avLst/>
          </a:prstGeom>
        </p:spPr>
      </p:pic>
    </p:spTree>
    <p:extLst>
      <p:ext uri="{BB962C8B-B14F-4D97-AF65-F5344CB8AC3E}">
        <p14:creationId xmlns:p14="http://schemas.microsoft.com/office/powerpoint/2010/main" val="12001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517523"/>
          </a:xfrm>
        </p:spPr>
        <p:txBody>
          <a:bodyPr>
            <a:normAutofit fontScale="90000"/>
          </a:bodyPr>
          <a:lstStyle/>
          <a:p>
            <a:r>
              <a:rPr lang="en-US" dirty="0"/>
              <a:t>CASE View: Coding</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3" name="TextBox 2">
            <a:extLst>
              <a:ext uri="{FF2B5EF4-FFF2-40B4-BE49-F238E27FC236}">
                <a16:creationId xmlns:a16="http://schemas.microsoft.com/office/drawing/2014/main" id="{756834C0-8392-D77D-E1A1-B19953A243AE}"/>
              </a:ext>
            </a:extLst>
          </p:cNvPr>
          <p:cNvSpPr txBox="1"/>
          <p:nvPr/>
        </p:nvSpPr>
        <p:spPr>
          <a:xfrm>
            <a:off x="578498" y="1716833"/>
            <a:ext cx="2155371" cy="4801314"/>
          </a:xfrm>
          <a:prstGeom prst="rect">
            <a:avLst/>
          </a:prstGeom>
          <a:solidFill>
            <a:schemeClr val="accent1"/>
          </a:solidFill>
        </p:spPr>
        <p:txBody>
          <a:bodyPr wrap="square" rtlCol="0">
            <a:spAutoFit/>
          </a:bodyPr>
          <a:lstStyle/>
          <a:p>
            <a:r>
              <a:rPr lang="en-US" dirty="0"/>
              <a:t>Users with the Coder role can code cases for a survey.</a:t>
            </a:r>
          </a:p>
          <a:p>
            <a:endParaRPr lang="en-US" dirty="0"/>
          </a:p>
          <a:p>
            <a:r>
              <a:rPr lang="en-US" dirty="0"/>
              <a:t>Coder can select</a:t>
            </a:r>
          </a:p>
          <a:p>
            <a:r>
              <a:rPr lang="en-US" dirty="0"/>
              <a:t>cases to code or skip.</a:t>
            </a:r>
          </a:p>
          <a:p>
            <a:endParaRPr lang="en-US" dirty="0"/>
          </a:p>
          <a:p>
            <a:r>
              <a:rPr lang="en-US" dirty="0"/>
              <a:t>Coder can filter cases to code based on case status or </a:t>
            </a:r>
            <a:r>
              <a:rPr lang="en-US" dirty="0" err="1"/>
              <a:t>caseid</a:t>
            </a:r>
            <a:r>
              <a:rPr lang="en-US" dirty="0"/>
              <a:t>.</a:t>
            </a:r>
          </a:p>
          <a:p>
            <a:endParaRPr lang="en-US" dirty="0"/>
          </a:p>
          <a:p>
            <a:r>
              <a:rPr lang="en-US" i="1" dirty="0"/>
              <a:t>CE is presenting more information on this topic.</a:t>
            </a:r>
          </a:p>
          <a:p>
            <a:endParaRPr lang="en-US" dirty="0"/>
          </a:p>
        </p:txBody>
      </p:sp>
      <p:pic>
        <p:nvPicPr>
          <p:cNvPr id="4" name="Picture 3">
            <a:extLst>
              <a:ext uri="{FF2B5EF4-FFF2-40B4-BE49-F238E27FC236}">
                <a16:creationId xmlns:a16="http://schemas.microsoft.com/office/drawing/2014/main" id="{0653BB2E-2D31-0A24-7DBF-FD06D606CF19}"/>
              </a:ext>
            </a:extLst>
          </p:cNvPr>
          <p:cNvPicPr>
            <a:picLocks noChangeAspect="1"/>
          </p:cNvPicPr>
          <p:nvPr/>
        </p:nvPicPr>
        <p:blipFill>
          <a:blip r:embed="rId2"/>
          <a:stretch>
            <a:fillRect/>
          </a:stretch>
        </p:blipFill>
        <p:spPr>
          <a:xfrm>
            <a:off x="2865017" y="1297279"/>
            <a:ext cx="8857285" cy="4982223"/>
          </a:xfrm>
          <a:prstGeom prst="rect">
            <a:avLst/>
          </a:prstGeom>
        </p:spPr>
      </p:pic>
    </p:spTree>
    <p:extLst>
      <p:ext uri="{BB962C8B-B14F-4D97-AF65-F5344CB8AC3E}">
        <p14:creationId xmlns:p14="http://schemas.microsoft.com/office/powerpoint/2010/main" val="60039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517523"/>
          </a:xfrm>
        </p:spPr>
        <p:txBody>
          <a:bodyPr>
            <a:normAutofit fontScale="90000"/>
          </a:bodyPr>
          <a:lstStyle/>
          <a:p>
            <a:r>
              <a:rPr lang="en-US" dirty="0"/>
              <a:t>CASE View: Coding</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
        <p:nvSpPr>
          <p:cNvPr id="3" name="TextBox 2">
            <a:extLst>
              <a:ext uri="{FF2B5EF4-FFF2-40B4-BE49-F238E27FC236}">
                <a16:creationId xmlns:a16="http://schemas.microsoft.com/office/drawing/2014/main" id="{756834C0-8392-D77D-E1A1-B19953A243AE}"/>
              </a:ext>
            </a:extLst>
          </p:cNvPr>
          <p:cNvSpPr txBox="1"/>
          <p:nvPr/>
        </p:nvSpPr>
        <p:spPr>
          <a:xfrm>
            <a:off x="407048" y="1716833"/>
            <a:ext cx="1802752" cy="3970318"/>
          </a:xfrm>
          <a:prstGeom prst="rect">
            <a:avLst/>
          </a:prstGeom>
          <a:solidFill>
            <a:schemeClr val="accent1"/>
          </a:solidFill>
        </p:spPr>
        <p:txBody>
          <a:bodyPr wrap="square" rtlCol="0">
            <a:spAutoFit/>
          </a:bodyPr>
          <a:lstStyle/>
          <a:p>
            <a:r>
              <a:rPr lang="en-US" dirty="0"/>
              <a:t>This is an example of a Coding Survey that doesn’t have  Utterances configured.</a:t>
            </a:r>
          </a:p>
          <a:p>
            <a:endParaRPr lang="en-US" dirty="0"/>
          </a:p>
          <a:p>
            <a:r>
              <a:rPr lang="en-US" b="1" dirty="0"/>
              <a:t>Every Survey Question will have the same Coding Questions.</a:t>
            </a:r>
          </a:p>
          <a:p>
            <a:endParaRPr lang="en-US" dirty="0"/>
          </a:p>
        </p:txBody>
      </p:sp>
      <p:pic>
        <p:nvPicPr>
          <p:cNvPr id="5" name="Picture 4">
            <a:extLst>
              <a:ext uri="{FF2B5EF4-FFF2-40B4-BE49-F238E27FC236}">
                <a16:creationId xmlns:a16="http://schemas.microsoft.com/office/drawing/2014/main" id="{5CFFECA0-C034-0AAF-AAE9-465FC51E43A3}"/>
              </a:ext>
            </a:extLst>
          </p:cNvPr>
          <p:cNvPicPr>
            <a:picLocks noChangeAspect="1"/>
          </p:cNvPicPr>
          <p:nvPr/>
        </p:nvPicPr>
        <p:blipFill>
          <a:blip r:embed="rId2"/>
          <a:stretch>
            <a:fillRect/>
          </a:stretch>
        </p:blipFill>
        <p:spPr>
          <a:xfrm>
            <a:off x="2325243" y="1150938"/>
            <a:ext cx="9379983" cy="5080825"/>
          </a:xfrm>
          <a:prstGeom prst="rect">
            <a:avLst/>
          </a:prstGeom>
        </p:spPr>
      </p:pic>
    </p:spTree>
    <p:extLst>
      <p:ext uri="{BB962C8B-B14F-4D97-AF65-F5344CB8AC3E}">
        <p14:creationId xmlns:p14="http://schemas.microsoft.com/office/powerpoint/2010/main" val="7427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517523"/>
          </a:xfrm>
        </p:spPr>
        <p:txBody>
          <a:bodyPr>
            <a:normAutofit fontScale="90000"/>
          </a:bodyPr>
          <a:lstStyle/>
          <a:p>
            <a:r>
              <a:rPr lang="en-US" dirty="0"/>
              <a:t>CASE View: Coding</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3" name="TextBox 2">
            <a:extLst>
              <a:ext uri="{FF2B5EF4-FFF2-40B4-BE49-F238E27FC236}">
                <a16:creationId xmlns:a16="http://schemas.microsoft.com/office/drawing/2014/main" id="{756834C0-8392-D77D-E1A1-B19953A243AE}"/>
              </a:ext>
            </a:extLst>
          </p:cNvPr>
          <p:cNvSpPr txBox="1"/>
          <p:nvPr/>
        </p:nvSpPr>
        <p:spPr>
          <a:xfrm>
            <a:off x="300746" y="1660849"/>
            <a:ext cx="2155371" cy="3139321"/>
          </a:xfrm>
          <a:prstGeom prst="rect">
            <a:avLst/>
          </a:prstGeom>
          <a:solidFill>
            <a:schemeClr val="accent1"/>
          </a:solidFill>
        </p:spPr>
        <p:txBody>
          <a:bodyPr wrap="square" rtlCol="0">
            <a:spAutoFit/>
          </a:bodyPr>
          <a:lstStyle/>
          <a:p>
            <a:r>
              <a:rPr lang="en-US" dirty="0"/>
              <a:t>This is an example of a Coding Survey that has Utterances configured.</a:t>
            </a:r>
          </a:p>
          <a:p>
            <a:endParaRPr lang="en-US" dirty="0"/>
          </a:p>
          <a:p>
            <a:r>
              <a:rPr lang="en-US" b="1" dirty="0"/>
              <a:t>Coding Groups/Questions can be assigned to particular Survey Questions.</a:t>
            </a:r>
          </a:p>
          <a:p>
            <a:endParaRPr lang="en-US" dirty="0"/>
          </a:p>
        </p:txBody>
      </p:sp>
      <p:pic>
        <p:nvPicPr>
          <p:cNvPr id="5" name="Picture 4">
            <a:extLst>
              <a:ext uri="{FF2B5EF4-FFF2-40B4-BE49-F238E27FC236}">
                <a16:creationId xmlns:a16="http://schemas.microsoft.com/office/drawing/2014/main" id="{ED92E243-580E-9A7D-4914-44F89D3A7656}"/>
              </a:ext>
            </a:extLst>
          </p:cNvPr>
          <p:cNvPicPr>
            <a:picLocks noChangeAspect="1"/>
          </p:cNvPicPr>
          <p:nvPr/>
        </p:nvPicPr>
        <p:blipFill>
          <a:blip r:embed="rId2"/>
          <a:stretch>
            <a:fillRect/>
          </a:stretch>
        </p:blipFill>
        <p:spPr>
          <a:xfrm>
            <a:off x="2547257" y="1148126"/>
            <a:ext cx="9343997" cy="5061332"/>
          </a:xfrm>
          <a:prstGeom prst="rect">
            <a:avLst/>
          </a:prstGeom>
        </p:spPr>
      </p:pic>
    </p:spTree>
    <p:extLst>
      <p:ext uri="{BB962C8B-B14F-4D97-AF65-F5344CB8AC3E}">
        <p14:creationId xmlns:p14="http://schemas.microsoft.com/office/powerpoint/2010/main" val="150848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p:txBody>
          <a:bodyPr/>
          <a:lstStyle/>
          <a:p>
            <a:r>
              <a:rPr lang="en-US" dirty="0"/>
              <a:t>Coding management: configure survey</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10" name="Picture 9">
            <a:extLst>
              <a:ext uri="{FF2B5EF4-FFF2-40B4-BE49-F238E27FC236}">
                <a16:creationId xmlns:a16="http://schemas.microsoft.com/office/drawing/2014/main" id="{1EFCFB32-F76C-2229-A08B-46140AF24FAF}"/>
              </a:ext>
            </a:extLst>
          </p:cNvPr>
          <p:cNvPicPr>
            <a:picLocks noChangeAspect="1"/>
          </p:cNvPicPr>
          <p:nvPr/>
        </p:nvPicPr>
        <p:blipFill>
          <a:blip r:embed="rId2"/>
          <a:stretch>
            <a:fillRect/>
          </a:stretch>
        </p:blipFill>
        <p:spPr>
          <a:xfrm>
            <a:off x="2209800" y="1413458"/>
            <a:ext cx="9125339" cy="4942892"/>
          </a:xfrm>
          <a:prstGeom prst="rect">
            <a:avLst/>
          </a:prstGeom>
        </p:spPr>
      </p:pic>
      <p:sp>
        <p:nvSpPr>
          <p:cNvPr id="11" name="TextBox 10">
            <a:extLst>
              <a:ext uri="{FF2B5EF4-FFF2-40B4-BE49-F238E27FC236}">
                <a16:creationId xmlns:a16="http://schemas.microsoft.com/office/drawing/2014/main" id="{77A2043F-7139-D99B-D547-64088B7CE1DC}"/>
              </a:ext>
            </a:extLst>
          </p:cNvPr>
          <p:cNvSpPr txBox="1"/>
          <p:nvPr/>
        </p:nvSpPr>
        <p:spPr>
          <a:xfrm>
            <a:off x="167949" y="1413458"/>
            <a:ext cx="1782147" cy="3785652"/>
          </a:xfrm>
          <a:prstGeom prst="rect">
            <a:avLst/>
          </a:prstGeom>
          <a:solidFill>
            <a:schemeClr val="accent1">
              <a:lumMod val="75000"/>
            </a:schemeClr>
          </a:solidFill>
        </p:spPr>
        <p:txBody>
          <a:bodyPr wrap="square" rtlCol="0">
            <a:spAutoFit/>
          </a:bodyPr>
          <a:lstStyle/>
          <a:p>
            <a:r>
              <a:rPr lang="en-US" sz="1600" dirty="0"/>
              <a:t>The Research Manager role has the privileges to Configure Surveys the 3 types of Coding Component Types (Behavior Coding, Coaching, Quality Assurance). </a:t>
            </a:r>
          </a:p>
          <a:p>
            <a:endParaRPr lang="en-US" sz="1600" dirty="0"/>
          </a:p>
          <a:p>
            <a:r>
              <a:rPr lang="en-US" sz="1600" dirty="0"/>
              <a:t>Filter on Coding Status (New, Created, Locked) and Survey.</a:t>
            </a:r>
          </a:p>
        </p:txBody>
      </p:sp>
    </p:spTree>
    <p:extLst>
      <p:ext uri="{BB962C8B-B14F-4D97-AF65-F5344CB8AC3E}">
        <p14:creationId xmlns:p14="http://schemas.microsoft.com/office/powerpoint/2010/main" val="246292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p:txBody>
          <a:bodyPr/>
          <a:lstStyle/>
          <a:p>
            <a:r>
              <a:rPr lang="en-US" dirty="0"/>
              <a:t>configure survey: Sampling data</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29583" y="1626950"/>
            <a:ext cx="1782147" cy="4031873"/>
          </a:xfrm>
          <a:prstGeom prst="rect">
            <a:avLst/>
          </a:prstGeom>
          <a:solidFill>
            <a:schemeClr val="accent1">
              <a:lumMod val="75000"/>
            </a:schemeClr>
          </a:solidFill>
        </p:spPr>
        <p:txBody>
          <a:bodyPr wrap="square" rtlCol="0">
            <a:spAutoFit/>
          </a:bodyPr>
          <a:lstStyle/>
          <a:p>
            <a:r>
              <a:rPr lang="en-US" sz="1600" dirty="0"/>
              <a:t>Sampling Data allows the user to choose a Default Sample Rate of cases for an interviewer within a survey.  If there is not enough cases for the sampling rate a Default Minimum is chosen.</a:t>
            </a:r>
          </a:p>
          <a:p>
            <a:endParaRPr lang="en-US" sz="1600" dirty="0"/>
          </a:p>
          <a:p>
            <a:r>
              <a:rPr lang="en-US" sz="1600" dirty="0"/>
              <a:t>Can be applied to all coding components.</a:t>
            </a:r>
          </a:p>
        </p:txBody>
      </p:sp>
      <p:pic>
        <p:nvPicPr>
          <p:cNvPr id="7" name="Picture 6">
            <a:extLst>
              <a:ext uri="{FF2B5EF4-FFF2-40B4-BE49-F238E27FC236}">
                <a16:creationId xmlns:a16="http://schemas.microsoft.com/office/drawing/2014/main" id="{5FB6C480-5319-E6F6-9389-D2227A019904}"/>
              </a:ext>
            </a:extLst>
          </p:cNvPr>
          <p:cNvPicPr>
            <a:picLocks noChangeAspect="1"/>
          </p:cNvPicPr>
          <p:nvPr/>
        </p:nvPicPr>
        <p:blipFill>
          <a:blip r:embed="rId2"/>
          <a:stretch>
            <a:fillRect/>
          </a:stretch>
        </p:blipFill>
        <p:spPr>
          <a:xfrm>
            <a:off x="2189585" y="1401731"/>
            <a:ext cx="9164215" cy="4963949"/>
          </a:xfrm>
          <a:prstGeom prst="rect">
            <a:avLst/>
          </a:prstGeom>
        </p:spPr>
      </p:pic>
    </p:spTree>
    <p:extLst>
      <p:ext uri="{BB962C8B-B14F-4D97-AF65-F5344CB8AC3E}">
        <p14:creationId xmlns:p14="http://schemas.microsoft.com/office/powerpoint/2010/main" val="307827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a:xfrm>
            <a:off x="838200" y="416441"/>
            <a:ext cx="10515600" cy="1325563"/>
          </a:xfrm>
        </p:spPr>
        <p:txBody>
          <a:bodyPr/>
          <a:lstStyle/>
          <a:p>
            <a:r>
              <a:rPr lang="en-US" dirty="0"/>
              <a:t>configure survey: Group/questions/option</a:t>
            </a:r>
            <a:br>
              <a:rPr lang="en-US" dirty="0"/>
            </a:br>
            <a:r>
              <a:rPr lang="en-US" b="1" dirty="0"/>
              <a:t>group</a:t>
            </a:r>
            <a:r>
              <a:rPr lang="en-US" dirty="0"/>
              <a:t> Additions &amp; updates</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7" y="2239347"/>
            <a:ext cx="1782147" cy="3293209"/>
          </a:xfrm>
          <a:prstGeom prst="rect">
            <a:avLst/>
          </a:prstGeom>
          <a:solidFill>
            <a:schemeClr val="accent1">
              <a:lumMod val="75000"/>
            </a:schemeClr>
          </a:solidFill>
        </p:spPr>
        <p:txBody>
          <a:bodyPr wrap="square" rtlCol="0">
            <a:spAutoFit/>
          </a:bodyPr>
          <a:lstStyle/>
          <a:p>
            <a:r>
              <a:rPr lang="en-US" sz="1600" dirty="0"/>
              <a:t>This view allows the user to create/add groups of coding questions, specify if they are Case Level, Required, and/or Active.</a:t>
            </a:r>
          </a:p>
          <a:p>
            <a:endParaRPr lang="en-US" sz="1600" dirty="0"/>
          </a:p>
          <a:p>
            <a:r>
              <a:rPr lang="en-US" sz="1600" dirty="0"/>
              <a:t>Groups can be updated or added using the yellow edit button</a:t>
            </a:r>
          </a:p>
        </p:txBody>
      </p:sp>
      <p:pic>
        <p:nvPicPr>
          <p:cNvPr id="8" name="Picture 7">
            <a:extLst>
              <a:ext uri="{FF2B5EF4-FFF2-40B4-BE49-F238E27FC236}">
                <a16:creationId xmlns:a16="http://schemas.microsoft.com/office/drawing/2014/main" id="{C715DD8F-F53E-2D01-2E6E-6014AFB00A9F}"/>
              </a:ext>
            </a:extLst>
          </p:cNvPr>
          <p:cNvPicPr>
            <a:picLocks noChangeAspect="1"/>
          </p:cNvPicPr>
          <p:nvPr/>
        </p:nvPicPr>
        <p:blipFill>
          <a:blip r:embed="rId2"/>
          <a:stretch>
            <a:fillRect/>
          </a:stretch>
        </p:blipFill>
        <p:spPr>
          <a:xfrm>
            <a:off x="2062064" y="1575638"/>
            <a:ext cx="8707772" cy="4716710"/>
          </a:xfrm>
          <a:prstGeom prst="rect">
            <a:avLst/>
          </a:prstGeom>
        </p:spPr>
      </p:pic>
    </p:spTree>
    <p:extLst>
      <p:ext uri="{BB962C8B-B14F-4D97-AF65-F5344CB8AC3E}">
        <p14:creationId xmlns:p14="http://schemas.microsoft.com/office/powerpoint/2010/main" val="244030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a:xfrm>
            <a:off x="838200" y="416441"/>
            <a:ext cx="10515600" cy="1325563"/>
          </a:xfrm>
        </p:spPr>
        <p:txBody>
          <a:bodyPr/>
          <a:lstStyle/>
          <a:p>
            <a:r>
              <a:rPr lang="en-US" dirty="0"/>
              <a:t>configure survey: Group/questions/option</a:t>
            </a:r>
            <a:br>
              <a:rPr lang="en-US" dirty="0"/>
            </a:br>
            <a:r>
              <a:rPr lang="en-US" b="1" dirty="0"/>
              <a:t>Question</a:t>
            </a:r>
            <a:r>
              <a:rPr lang="en-US" dirty="0"/>
              <a:t> additions &amp; updates</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7" y="2239347"/>
            <a:ext cx="1782147" cy="1815882"/>
          </a:xfrm>
          <a:prstGeom prst="rect">
            <a:avLst/>
          </a:prstGeom>
          <a:solidFill>
            <a:schemeClr val="accent1">
              <a:lumMod val="75000"/>
            </a:schemeClr>
          </a:solidFill>
        </p:spPr>
        <p:txBody>
          <a:bodyPr wrap="square" rtlCol="0">
            <a:spAutoFit/>
          </a:bodyPr>
          <a:lstStyle/>
          <a:p>
            <a:r>
              <a:rPr lang="en-US" sz="1600" dirty="0"/>
              <a:t>Question added to the Group.  Question can be updated or removed using the yellow edit button</a:t>
            </a:r>
          </a:p>
        </p:txBody>
      </p:sp>
      <p:pic>
        <p:nvPicPr>
          <p:cNvPr id="8" name="Picture 7">
            <a:extLst>
              <a:ext uri="{FF2B5EF4-FFF2-40B4-BE49-F238E27FC236}">
                <a16:creationId xmlns:a16="http://schemas.microsoft.com/office/drawing/2014/main" id="{E09127F2-03FB-3F80-F546-765D5DFEB40B}"/>
              </a:ext>
            </a:extLst>
          </p:cNvPr>
          <p:cNvPicPr>
            <a:picLocks noChangeAspect="1"/>
          </p:cNvPicPr>
          <p:nvPr/>
        </p:nvPicPr>
        <p:blipFill>
          <a:blip r:embed="rId2"/>
          <a:stretch>
            <a:fillRect/>
          </a:stretch>
        </p:blipFill>
        <p:spPr>
          <a:xfrm>
            <a:off x="2062064" y="1559595"/>
            <a:ext cx="8716161" cy="4721254"/>
          </a:xfrm>
          <a:prstGeom prst="rect">
            <a:avLst/>
          </a:prstGeom>
        </p:spPr>
      </p:pic>
    </p:spTree>
    <p:extLst>
      <p:ext uri="{BB962C8B-B14F-4D97-AF65-F5344CB8AC3E}">
        <p14:creationId xmlns:p14="http://schemas.microsoft.com/office/powerpoint/2010/main" val="103043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a:xfrm>
            <a:off x="838200" y="416441"/>
            <a:ext cx="10515600" cy="1325563"/>
          </a:xfrm>
        </p:spPr>
        <p:txBody>
          <a:bodyPr/>
          <a:lstStyle/>
          <a:p>
            <a:r>
              <a:rPr lang="en-US" dirty="0"/>
              <a:t>configure survey: preview</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8" y="2314575"/>
            <a:ext cx="1551400" cy="3785652"/>
          </a:xfrm>
          <a:prstGeom prst="rect">
            <a:avLst/>
          </a:prstGeom>
          <a:solidFill>
            <a:schemeClr val="accent1">
              <a:lumMod val="75000"/>
            </a:schemeClr>
          </a:solidFill>
        </p:spPr>
        <p:txBody>
          <a:bodyPr wrap="square" rtlCol="0">
            <a:spAutoFit/>
          </a:bodyPr>
          <a:lstStyle/>
          <a:p>
            <a:r>
              <a:rPr lang="en-US" sz="1600" dirty="0"/>
              <a:t>The user can review the groups and questions created for a survey with the Preview tab. </a:t>
            </a:r>
          </a:p>
          <a:p>
            <a:endParaRPr lang="en-US" sz="1600" dirty="0"/>
          </a:p>
          <a:p>
            <a:r>
              <a:rPr lang="en-US" sz="1600" dirty="0"/>
              <a:t>This shows what the coder will see for each type of Group and Question when coding.</a:t>
            </a:r>
          </a:p>
        </p:txBody>
      </p:sp>
      <p:pic>
        <p:nvPicPr>
          <p:cNvPr id="10" name="Picture 9">
            <a:extLst>
              <a:ext uri="{FF2B5EF4-FFF2-40B4-BE49-F238E27FC236}">
                <a16:creationId xmlns:a16="http://schemas.microsoft.com/office/drawing/2014/main" id="{52091B7A-F8CA-19DB-8FF8-1BE05F180392}"/>
              </a:ext>
            </a:extLst>
          </p:cNvPr>
          <p:cNvPicPr>
            <a:picLocks noChangeAspect="1"/>
          </p:cNvPicPr>
          <p:nvPr/>
        </p:nvPicPr>
        <p:blipFill>
          <a:blip r:embed="rId2"/>
          <a:stretch>
            <a:fillRect/>
          </a:stretch>
        </p:blipFill>
        <p:spPr>
          <a:xfrm>
            <a:off x="2062065" y="1533525"/>
            <a:ext cx="9060987" cy="4908034"/>
          </a:xfrm>
          <a:prstGeom prst="rect">
            <a:avLst/>
          </a:prstGeom>
        </p:spPr>
      </p:pic>
    </p:spTree>
    <p:extLst>
      <p:ext uri="{BB962C8B-B14F-4D97-AF65-F5344CB8AC3E}">
        <p14:creationId xmlns:p14="http://schemas.microsoft.com/office/powerpoint/2010/main" val="240909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a:xfrm>
            <a:off x="838200" y="416442"/>
            <a:ext cx="10515600" cy="823912"/>
          </a:xfrm>
        </p:spPr>
        <p:txBody>
          <a:bodyPr/>
          <a:lstStyle/>
          <a:p>
            <a:r>
              <a:rPr lang="en-US" dirty="0"/>
              <a:t>configure survey: reasons</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7" y="2239347"/>
            <a:ext cx="1483569" cy="3046988"/>
          </a:xfrm>
          <a:prstGeom prst="rect">
            <a:avLst/>
          </a:prstGeom>
          <a:solidFill>
            <a:schemeClr val="accent1">
              <a:lumMod val="75000"/>
            </a:schemeClr>
          </a:solidFill>
        </p:spPr>
        <p:txBody>
          <a:bodyPr wrap="square" rtlCol="0">
            <a:spAutoFit/>
          </a:bodyPr>
          <a:lstStyle/>
          <a:p>
            <a:r>
              <a:rPr lang="en-US" sz="1600" dirty="0"/>
              <a:t>Coders may need to skip questions that cannot be coded. </a:t>
            </a:r>
          </a:p>
          <a:p>
            <a:endParaRPr lang="en-US" sz="1600" dirty="0"/>
          </a:p>
          <a:p>
            <a:r>
              <a:rPr lang="en-US" sz="1600" dirty="0"/>
              <a:t>Reasons for not coding cases can be customized here, and used during coding.</a:t>
            </a:r>
          </a:p>
        </p:txBody>
      </p:sp>
      <p:pic>
        <p:nvPicPr>
          <p:cNvPr id="7" name="Picture 6">
            <a:extLst>
              <a:ext uri="{FF2B5EF4-FFF2-40B4-BE49-F238E27FC236}">
                <a16:creationId xmlns:a16="http://schemas.microsoft.com/office/drawing/2014/main" id="{CFD3218F-EEB8-F3C7-155C-14C32FCDC132}"/>
              </a:ext>
            </a:extLst>
          </p:cNvPr>
          <p:cNvPicPr>
            <a:picLocks noChangeAspect="1"/>
          </p:cNvPicPr>
          <p:nvPr/>
        </p:nvPicPr>
        <p:blipFill>
          <a:blip r:embed="rId2"/>
          <a:stretch>
            <a:fillRect/>
          </a:stretch>
        </p:blipFill>
        <p:spPr>
          <a:xfrm>
            <a:off x="2052734" y="1240354"/>
            <a:ext cx="9444916" cy="5115996"/>
          </a:xfrm>
          <a:prstGeom prst="rect">
            <a:avLst/>
          </a:prstGeom>
        </p:spPr>
      </p:pic>
    </p:spTree>
    <p:extLst>
      <p:ext uri="{BB962C8B-B14F-4D97-AF65-F5344CB8AC3E}">
        <p14:creationId xmlns:p14="http://schemas.microsoft.com/office/powerpoint/2010/main" val="351142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534838"/>
            <a:ext cx="2895600" cy="1050681"/>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1979801"/>
            <a:ext cx="4202804" cy="4067315"/>
          </a:xfrm>
        </p:spPr>
        <p:txBody>
          <a:bodyPr>
            <a:normAutofit lnSpcReduction="10000"/>
          </a:bodyPr>
          <a:lstStyle/>
          <a:p>
            <a:r>
              <a:rPr lang="en-US" dirty="0"/>
              <a:t>OVERVIEW</a:t>
            </a:r>
          </a:p>
          <a:p>
            <a:r>
              <a:rPr lang="en-US" dirty="0"/>
              <a:t>SYSTEM TRANSFORMATION</a:t>
            </a:r>
          </a:p>
          <a:p>
            <a:r>
              <a:rPr lang="en-US" dirty="0"/>
              <a:t>TIMELINE</a:t>
            </a:r>
          </a:p>
          <a:p>
            <a:r>
              <a:rPr lang="en-US" dirty="0"/>
              <a:t>USER INTERFACE FEATURES</a:t>
            </a:r>
          </a:p>
          <a:p>
            <a:pPr lvl="1"/>
            <a:r>
              <a:rPr lang="en-US" dirty="0"/>
              <a:t>CASE VIEW</a:t>
            </a:r>
          </a:p>
          <a:p>
            <a:pPr lvl="1"/>
            <a:r>
              <a:rPr lang="en-US" dirty="0"/>
              <a:t>CODING MANAGEMENT</a:t>
            </a:r>
          </a:p>
          <a:p>
            <a:pPr lvl="1"/>
            <a:r>
              <a:rPr lang="en-US" dirty="0"/>
              <a:t>CODING</a:t>
            </a:r>
          </a:p>
          <a:p>
            <a:pPr lvl="1"/>
            <a:r>
              <a:rPr lang="en-US" dirty="0"/>
              <a:t>REPORTS</a:t>
            </a:r>
          </a:p>
          <a:p>
            <a:r>
              <a:rPr lang="en-US" dirty="0"/>
              <a:t>CHALLENGES/SOLUTIONS</a:t>
            </a:r>
          </a:p>
          <a:p>
            <a:r>
              <a:rPr lang="en-US" dirty="0"/>
              <a:t>FUTURE OF CIDA</a:t>
            </a:r>
          </a:p>
          <a:p>
            <a:pPr marL="285750" indent="-28575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a:t>April 12, 2023</a:t>
            </a:r>
            <a:endParaRPr lang="en-US" dirty="0"/>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p:txBody>
          <a:bodyPr/>
          <a:lstStyle/>
          <a:p>
            <a:r>
              <a:rPr lang="en-US" dirty="0"/>
              <a:t>configure survey: group question mapping</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427653" y="1499635"/>
            <a:ext cx="1782147" cy="4770537"/>
          </a:xfrm>
          <a:prstGeom prst="rect">
            <a:avLst/>
          </a:prstGeom>
          <a:solidFill>
            <a:schemeClr val="accent1">
              <a:lumMod val="75000"/>
            </a:schemeClr>
          </a:solidFill>
        </p:spPr>
        <p:txBody>
          <a:bodyPr wrap="square" rtlCol="0">
            <a:spAutoFit/>
          </a:bodyPr>
          <a:lstStyle/>
          <a:p>
            <a:r>
              <a:rPr lang="en-US" sz="1600" dirty="0"/>
              <a:t>This tab is only visible if survey has the Utterance toggle set on. </a:t>
            </a:r>
          </a:p>
          <a:p>
            <a:endParaRPr lang="en-US" sz="1600" dirty="0"/>
          </a:p>
          <a:p>
            <a:r>
              <a:rPr lang="en-US" sz="1600" dirty="0"/>
              <a:t>Allows you to associate Coding Group Questions to particular Survey Questions </a:t>
            </a:r>
          </a:p>
          <a:p>
            <a:endParaRPr lang="en-US" sz="1600" dirty="0"/>
          </a:p>
          <a:p>
            <a:r>
              <a:rPr lang="en-US" sz="1600" dirty="0"/>
              <a:t>This page allows the user to add coding Groups/Questions down to the survey question level (Utterance level) too</a:t>
            </a:r>
          </a:p>
        </p:txBody>
      </p:sp>
      <p:pic>
        <p:nvPicPr>
          <p:cNvPr id="7" name="Picture 6">
            <a:extLst>
              <a:ext uri="{FF2B5EF4-FFF2-40B4-BE49-F238E27FC236}">
                <a16:creationId xmlns:a16="http://schemas.microsoft.com/office/drawing/2014/main" id="{58E265DF-68AD-E70E-51AD-ADFC2B6CAF0A}"/>
              </a:ext>
            </a:extLst>
          </p:cNvPr>
          <p:cNvPicPr>
            <a:picLocks noChangeAspect="1"/>
          </p:cNvPicPr>
          <p:nvPr/>
        </p:nvPicPr>
        <p:blipFill>
          <a:blip r:embed="rId2"/>
          <a:stretch>
            <a:fillRect/>
          </a:stretch>
        </p:blipFill>
        <p:spPr>
          <a:xfrm>
            <a:off x="2457061" y="1413458"/>
            <a:ext cx="9125339" cy="4942892"/>
          </a:xfrm>
          <a:prstGeom prst="rect">
            <a:avLst/>
          </a:prstGeom>
        </p:spPr>
      </p:pic>
    </p:spTree>
    <p:extLst>
      <p:ext uri="{BB962C8B-B14F-4D97-AF65-F5344CB8AC3E}">
        <p14:creationId xmlns:p14="http://schemas.microsoft.com/office/powerpoint/2010/main" val="324739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a:xfrm>
            <a:off x="838200" y="365126"/>
            <a:ext cx="10515600" cy="689234"/>
          </a:xfrm>
        </p:spPr>
        <p:txBody>
          <a:bodyPr/>
          <a:lstStyle/>
          <a:p>
            <a:r>
              <a:rPr lang="en-US" dirty="0"/>
              <a:t>Coding management: case assignment</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7" y="2239347"/>
            <a:ext cx="1782147" cy="2308324"/>
          </a:xfrm>
          <a:prstGeom prst="rect">
            <a:avLst/>
          </a:prstGeom>
          <a:solidFill>
            <a:schemeClr val="accent1">
              <a:lumMod val="75000"/>
            </a:schemeClr>
          </a:solidFill>
        </p:spPr>
        <p:txBody>
          <a:bodyPr wrap="square" rtlCol="0">
            <a:spAutoFit/>
          </a:bodyPr>
          <a:lstStyle/>
          <a:p>
            <a:r>
              <a:rPr lang="en-US" dirty="0"/>
              <a:t>This screen displays case information  and allows user to manually assign and unassign cases to Coders</a:t>
            </a:r>
          </a:p>
        </p:txBody>
      </p:sp>
      <p:pic>
        <p:nvPicPr>
          <p:cNvPr id="9" name="Picture 8">
            <a:extLst>
              <a:ext uri="{FF2B5EF4-FFF2-40B4-BE49-F238E27FC236}">
                <a16:creationId xmlns:a16="http://schemas.microsoft.com/office/drawing/2014/main" id="{FB6105AE-0B77-9989-2E49-CBC7123C755F}"/>
              </a:ext>
            </a:extLst>
          </p:cNvPr>
          <p:cNvPicPr>
            <a:picLocks noChangeAspect="1"/>
          </p:cNvPicPr>
          <p:nvPr/>
        </p:nvPicPr>
        <p:blipFill>
          <a:blip r:embed="rId2"/>
          <a:stretch>
            <a:fillRect/>
          </a:stretch>
        </p:blipFill>
        <p:spPr>
          <a:xfrm>
            <a:off x="2209800" y="1054360"/>
            <a:ext cx="9334500" cy="5056188"/>
          </a:xfrm>
          <a:prstGeom prst="rect">
            <a:avLst/>
          </a:prstGeom>
        </p:spPr>
      </p:pic>
    </p:spTree>
    <p:extLst>
      <p:ext uri="{BB962C8B-B14F-4D97-AF65-F5344CB8AC3E}">
        <p14:creationId xmlns:p14="http://schemas.microsoft.com/office/powerpoint/2010/main" val="168458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016-67E8-DB91-9643-83710D3B4B57}"/>
              </a:ext>
            </a:extLst>
          </p:cNvPr>
          <p:cNvSpPr>
            <a:spLocks noGrp="1"/>
          </p:cNvSpPr>
          <p:nvPr>
            <p:ph type="title"/>
          </p:nvPr>
        </p:nvSpPr>
        <p:spPr/>
        <p:txBody>
          <a:bodyPr/>
          <a:lstStyle/>
          <a:p>
            <a:r>
              <a:rPr lang="en-US" dirty="0"/>
              <a:t>Coding management: configure questions</a:t>
            </a:r>
          </a:p>
        </p:txBody>
      </p:sp>
      <p:sp>
        <p:nvSpPr>
          <p:cNvPr id="4" name="Date Placeholder 3">
            <a:extLst>
              <a:ext uri="{FF2B5EF4-FFF2-40B4-BE49-F238E27FC236}">
                <a16:creationId xmlns:a16="http://schemas.microsoft.com/office/drawing/2014/main" id="{807CE28A-A799-BD61-506F-C749430ACC0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2B6C15D-B389-B22B-3B3D-9378CE8942BA}"/>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803FBCD2-31FB-866E-99BA-4D7A0916032E}"/>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11" name="TextBox 10">
            <a:extLst>
              <a:ext uri="{FF2B5EF4-FFF2-40B4-BE49-F238E27FC236}">
                <a16:creationId xmlns:a16="http://schemas.microsoft.com/office/drawing/2014/main" id="{77A2043F-7139-D99B-D547-64088B7CE1DC}"/>
              </a:ext>
            </a:extLst>
          </p:cNvPr>
          <p:cNvSpPr txBox="1"/>
          <p:nvPr/>
        </p:nvSpPr>
        <p:spPr>
          <a:xfrm>
            <a:off x="279918" y="2239347"/>
            <a:ext cx="1595536" cy="3416320"/>
          </a:xfrm>
          <a:prstGeom prst="rect">
            <a:avLst/>
          </a:prstGeom>
          <a:solidFill>
            <a:schemeClr val="accent1">
              <a:lumMod val="75000"/>
            </a:schemeClr>
          </a:solidFill>
        </p:spPr>
        <p:txBody>
          <a:bodyPr wrap="square" rtlCol="0">
            <a:spAutoFit/>
          </a:bodyPr>
          <a:lstStyle/>
          <a:p>
            <a:r>
              <a:rPr lang="en-US" dirty="0"/>
              <a:t>Buffer questions are loaded at the onset of survey registration. </a:t>
            </a:r>
          </a:p>
          <a:p>
            <a:endParaRPr lang="en-US" dirty="0"/>
          </a:p>
          <a:p>
            <a:r>
              <a:rPr lang="en-US" dirty="0"/>
              <a:t>They can be modified manually  using this screen.</a:t>
            </a:r>
          </a:p>
        </p:txBody>
      </p:sp>
      <p:pic>
        <p:nvPicPr>
          <p:cNvPr id="13" name="Picture 12">
            <a:extLst>
              <a:ext uri="{FF2B5EF4-FFF2-40B4-BE49-F238E27FC236}">
                <a16:creationId xmlns:a16="http://schemas.microsoft.com/office/drawing/2014/main" id="{A0B31DEF-68D6-9C0A-8881-502A4EE90DE4}"/>
              </a:ext>
            </a:extLst>
          </p:cNvPr>
          <p:cNvPicPr>
            <a:picLocks noChangeAspect="1"/>
          </p:cNvPicPr>
          <p:nvPr/>
        </p:nvPicPr>
        <p:blipFill>
          <a:blip r:embed="rId2"/>
          <a:stretch>
            <a:fillRect/>
          </a:stretch>
        </p:blipFill>
        <p:spPr>
          <a:xfrm>
            <a:off x="1990725" y="1552575"/>
            <a:ext cx="8733692" cy="4730750"/>
          </a:xfrm>
          <a:prstGeom prst="rect">
            <a:avLst/>
          </a:prstGeom>
        </p:spPr>
      </p:pic>
    </p:spTree>
    <p:extLst>
      <p:ext uri="{BB962C8B-B14F-4D97-AF65-F5344CB8AC3E}">
        <p14:creationId xmlns:p14="http://schemas.microsoft.com/office/powerpoint/2010/main" val="1846121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522515"/>
            <a:ext cx="8421688" cy="365125"/>
          </a:xfrm>
        </p:spPr>
        <p:txBody>
          <a:bodyPr>
            <a:normAutofit fontScale="90000"/>
          </a:bodyPr>
          <a:lstStyle/>
          <a:p>
            <a:r>
              <a:rPr lang="en-US" dirty="0"/>
              <a:t>Reports: Question Duration</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pic>
        <p:nvPicPr>
          <p:cNvPr id="4" name="Picture 3">
            <a:extLst>
              <a:ext uri="{FF2B5EF4-FFF2-40B4-BE49-F238E27FC236}">
                <a16:creationId xmlns:a16="http://schemas.microsoft.com/office/drawing/2014/main" id="{FE371631-F792-DFB3-E73F-17F2F601315D}"/>
              </a:ext>
            </a:extLst>
          </p:cNvPr>
          <p:cNvPicPr>
            <a:picLocks noChangeAspect="1"/>
          </p:cNvPicPr>
          <p:nvPr/>
        </p:nvPicPr>
        <p:blipFill>
          <a:blip r:embed="rId2"/>
          <a:stretch>
            <a:fillRect/>
          </a:stretch>
        </p:blipFill>
        <p:spPr>
          <a:xfrm>
            <a:off x="2024743" y="966043"/>
            <a:ext cx="9461241" cy="5124838"/>
          </a:xfrm>
          <a:prstGeom prst="rect">
            <a:avLst/>
          </a:prstGeom>
        </p:spPr>
      </p:pic>
      <p:sp>
        <p:nvSpPr>
          <p:cNvPr id="3" name="TextBox 2">
            <a:extLst>
              <a:ext uri="{FF2B5EF4-FFF2-40B4-BE49-F238E27FC236}">
                <a16:creationId xmlns:a16="http://schemas.microsoft.com/office/drawing/2014/main" id="{6C9B8FEA-6AC0-6A39-B58B-C20546B5D525}"/>
              </a:ext>
            </a:extLst>
          </p:cNvPr>
          <p:cNvSpPr txBox="1"/>
          <p:nvPr/>
        </p:nvSpPr>
        <p:spPr>
          <a:xfrm>
            <a:off x="192024" y="1221338"/>
            <a:ext cx="1385105" cy="3970318"/>
          </a:xfrm>
          <a:prstGeom prst="rect">
            <a:avLst/>
          </a:prstGeom>
          <a:solidFill>
            <a:schemeClr val="accent1">
              <a:lumMod val="90000"/>
            </a:schemeClr>
          </a:solidFill>
        </p:spPr>
        <p:txBody>
          <a:bodyPr wrap="square" rtlCol="0">
            <a:spAutoFit/>
          </a:bodyPr>
          <a:lstStyle/>
          <a:p>
            <a:r>
              <a:rPr lang="en-US" dirty="0"/>
              <a:t>Survey staff has read only view to their survey data.  </a:t>
            </a:r>
          </a:p>
          <a:p>
            <a:endParaRPr lang="en-US" dirty="0"/>
          </a:p>
          <a:p>
            <a:r>
              <a:rPr lang="en-US" dirty="0"/>
              <a:t>This report displays the various duration times and number of records per question</a:t>
            </a:r>
          </a:p>
        </p:txBody>
      </p:sp>
    </p:spTree>
    <p:extLst>
      <p:ext uri="{BB962C8B-B14F-4D97-AF65-F5344CB8AC3E}">
        <p14:creationId xmlns:p14="http://schemas.microsoft.com/office/powerpoint/2010/main" val="62960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560512" y="619966"/>
            <a:ext cx="8421688" cy="365125"/>
          </a:xfrm>
        </p:spPr>
        <p:txBody>
          <a:bodyPr>
            <a:normAutofit fontScale="90000"/>
          </a:bodyPr>
          <a:lstStyle/>
          <a:p>
            <a:r>
              <a:rPr lang="en-US" dirty="0"/>
              <a:t>Reports: question frequency</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pic>
        <p:nvPicPr>
          <p:cNvPr id="5" name="Picture 4">
            <a:extLst>
              <a:ext uri="{FF2B5EF4-FFF2-40B4-BE49-F238E27FC236}">
                <a16:creationId xmlns:a16="http://schemas.microsoft.com/office/drawing/2014/main" id="{527A3261-33D2-5B96-1E6C-6355994B3305}"/>
              </a:ext>
            </a:extLst>
          </p:cNvPr>
          <p:cNvPicPr>
            <a:picLocks noChangeAspect="1"/>
          </p:cNvPicPr>
          <p:nvPr/>
        </p:nvPicPr>
        <p:blipFill>
          <a:blip r:embed="rId2"/>
          <a:stretch>
            <a:fillRect/>
          </a:stretch>
        </p:blipFill>
        <p:spPr>
          <a:xfrm>
            <a:off x="1688841" y="1042438"/>
            <a:ext cx="9591869" cy="5195596"/>
          </a:xfrm>
          <a:prstGeom prst="rect">
            <a:avLst/>
          </a:prstGeom>
        </p:spPr>
      </p:pic>
      <p:sp>
        <p:nvSpPr>
          <p:cNvPr id="3" name="TextBox 2">
            <a:extLst>
              <a:ext uri="{FF2B5EF4-FFF2-40B4-BE49-F238E27FC236}">
                <a16:creationId xmlns:a16="http://schemas.microsoft.com/office/drawing/2014/main" id="{B6852C75-10C0-E0DE-DEE8-67503D99D4CA}"/>
              </a:ext>
            </a:extLst>
          </p:cNvPr>
          <p:cNvSpPr txBox="1"/>
          <p:nvPr/>
        </p:nvSpPr>
        <p:spPr>
          <a:xfrm>
            <a:off x="289249" y="1427584"/>
            <a:ext cx="1194318" cy="4524315"/>
          </a:xfrm>
          <a:prstGeom prst="rect">
            <a:avLst/>
          </a:prstGeom>
          <a:solidFill>
            <a:schemeClr val="accent1">
              <a:lumMod val="90000"/>
            </a:schemeClr>
          </a:solidFill>
        </p:spPr>
        <p:txBody>
          <a:bodyPr wrap="square" rtlCol="0">
            <a:spAutoFit/>
          </a:bodyPr>
          <a:lstStyle/>
          <a:p>
            <a:r>
              <a:rPr lang="en-US" sz="1600" dirty="0"/>
              <a:t>Displays the amount of times the users listened to questions, and last listened to date. </a:t>
            </a:r>
          </a:p>
          <a:p>
            <a:endParaRPr lang="en-US" sz="1600" dirty="0"/>
          </a:p>
          <a:p>
            <a:r>
              <a:rPr lang="en-US" sz="1600" dirty="0"/>
              <a:t>Shows which questions are buffer questions and toggle to hide them</a:t>
            </a:r>
          </a:p>
        </p:txBody>
      </p:sp>
    </p:spTree>
    <p:extLst>
      <p:ext uri="{BB962C8B-B14F-4D97-AF65-F5344CB8AC3E}">
        <p14:creationId xmlns:p14="http://schemas.microsoft.com/office/powerpoint/2010/main" val="1785356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522515"/>
            <a:ext cx="8421688" cy="365125"/>
          </a:xfrm>
        </p:spPr>
        <p:txBody>
          <a:bodyPr>
            <a:normAutofit fontScale="90000"/>
          </a:bodyPr>
          <a:lstStyle/>
          <a:p>
            <a:r>
              <a:rPr lang="en-US" dirty="0"/>
              <a:t>Reports: survey information</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pic>
        <p:nvPicPr>
          <p:cNvPr id="5" name="Picture 4">
            <a:extLst>
              <a:ext uri="{FF2B5EF4-FFF2-40B4-BE49-F238E27FC236}">
                <a16:creationId xmlns:a16="http://schemas.microsoft.com/office/drawing/2014/main" id="{9F016970-AA31-A427-EEAE-C81F100414AF}"/>
              </a:ext>
            </a:extLst>
          </p:cNvPr>
          <p:cNvPicPr>
            <a:picLocks noChangeAspect="1"/>
          </p:cNvPicPr>
          <p:nvPr/>
        </p:nvPicPr>
        <p:blipFill>
          <a:blip r:embed="rId2"/>
          <a:stretch>
            <a:fillRect/>
          </a:stretch>
        </p:blipFill>
        <p:spPr>
          <a:xfrm>
            <a:off x="1726163" y="831008"/>
            <a:ext cx="9843796" cy="5332056"/>
          </a:xfrm>
          <a:prstGeom prst="rect">
            <a:avLst/>
          </a:prstGeom>
        </p:spPr>
      </p:pic>
      <p:sp>
        <p:nvSpPr>
          <p:cNvPr id="6" name="TextBox 5">
            <a:extLst>
              <a:ext uri="{FF2B5EF4-FFF2-40B4-BE49-F238E27FC236}">
                <a16:creationId xmlns:a16="http://schemas.microsoft.com/office/drawing/2014/main" id="{AFFA76CE-471D-E4DD-067B-354090389A91}"/>
              </a:ext>
            </a:extLst>
          </p:cNvPr>
          <p:cNvSpPr txBox="1"/>
          <p:nvPr/>
        </p:nvSpPr>
        <p:spPr>
          <a:xfrm>
            <a:off x="393192" y="1636776"/>
            <a:ext cx="1152144" cy="1754326"/>
          </a:xfrm>
          <a:prstGeom prst="rect">
            <a:avLst/>
          </a:prstGeom>
          <a:solidFill>
            <a:schemeClr val="accent1">
              <a:lumMod val="90000"/>
            </a:schemeClr>
          </a:solidFill>
        </p:spPr>
        <p:txBody>
          <a:bodyPr wrap="square" rtlCol="0">
            <a:spAutoFit/>
          </a:bodyPr>
          <a:lstStyle/>
          <a:p>
            <a:r>
              <a:rPr lang="en-US" dirty="0"/>
              <a:t>Display various attributes about the survey cases.</a:t>
            </a:r>
          </a:p>
        </p:txBody>
      </p:sp>
    </p:spTree>
    <p:extLst>
      <p:ext uri="{BB962C8B-B14F-4D97-AF65-F5344CB8AC3E}">
        <p14:creationId xmlns:p14="http://schemas.microsoft.com/office/powerpoint/2010/main" val="268669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205273"/>
            <a:ext cx="8421688" cy="682367"/>
          </a:xfrm>
        </p:spPr>
        <p:txBody>
          <a:bodyPr>
            <a:normAutofit fontScale="90000"/>
          </a:bodyPr>
          <a:lstStyle/>
          <a:p>
            <a:r>
              <a:rPr lang="en-US" dirty="0"/>
              <a:t>Reports: survey code</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pic>
        <p:nvPicPr>
          <p:cNvPr id="4" name="Picture 3">
            <a:extLst>
              <a:ext uri="{FF2B5EF4-FFF2-40B4-BE49-F238E27FC236}">
                <a16:creationId xmlns:a16="http://schemas.microsoft.com/office/drawing/2014/main" id="{81BB5FE4-CF22-CA66-2D5F-624DA9A6C225}"/>
              </a:ext>
            </a:extLst>
          </p:cNvPr>
          <p:cNvPicPr>
            <a:picLocks noChangeAspect="1"/>
          </p:cNvPicPr>
          <p:nvPr/>
        </p:nvPicPr>
        <p:blipFill>
          <a:blip r:embed="rId2"/>
          <a:stretch>
            <a:fillRect/>
          </a:stretch>
        </p:blipFill>
        <p:spPr>
          <a:xfrm>
            <a:off x="1706474" y="859854"/>
            <a:ext cx="9771548" cy="5496496"/>
          </a:xfrm>
          <a:prstGeom prst="rect">
            <a:avLst/>
          </a:prstGeom>
        </p:spPr>
      </p:pic>
      <p:sp>
        <p:nvSpPr>
          <p:cNvPr id="5" name="TextBox 4">
            <a:extLst>
              <a:ext uri="{FF2B5EF4-FFF2-40B4-BE49-F238E27FC236}">
                <a16:creationId xmlns:a16="http://schemas.microsoft.com/office/drawing/2014/main" id="{74B8DC4C-D9DF-73B0-7B5C-BA438356822E}"/>
              </a:ext>
            </a:extLst>
          </p:cNvPr>
          <p:cNvSpPr txBox="1"/>
          <p:nvPr/>
        </p:nvSpPr>
        <p:spPr>
          <a:xfrm>
            <a:off x="137160" y="2368296"/>
            <a:ext cx="1430383" cy="2308324"/>
          </a:xfrm>
          <a:prstGeom prst="rect">
            <a:avLst/>
          </a:prstGeom>
          <a:noFill/>
        </p:spPr>
        <p:txBody>
          <a:bodyPr wrap="square" rtlCol="0">
            <a:spAutoFit/>
          </a:bodyPr>
          <a:lstStyle/>
          <a:p>
            <a:r>
              <a:rPr lang="en-US" dirty="0"/>
              <a:t>Display coding data for survey, including score information.</a:t>
            </a:r>
          </a:p>
          <a:p>
            <a:endParaRPr lang="en-US" dirty="0"/>
          </a:p>
          <a:p>
            <a:r>
              <a:rPr lang="en-US" i="1" dirty="0"/>
              <a:t>Used by CE</a:t>
            </a:r>
          </a:p>
        </p:txBody>
      </p:sp>
    </p:spTree>
    <p:extLst>
      <p:ext uri="{BB962C8B-B14F-4D97-AF65-F5344CB8AC3E}">
        <p14:creationId xmlns:p14="http://schemas.microsoft.com/office/powerpoint/2010/main" val="306595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522515"/>
            <a:ext cx="8421688" cy="365125"/>
          </a:xfrm>
        </p:spPr>
        <p:txBody>
          <a:bodyPr>
            <a:normAutofit fontScale="90000"/>
          </a:bodyPr>
          <a:lstStyle/>
          <a:p>
            <a:r>
              <a:rPr lang="en-US" dirty="0"/>
              <a:t>Reports: response frequency </a:t>
            </a:r>
            <a:br>
              <a:rPr lang="en-US" dirty="0"/>
            </a:br>
            <a:endParaRPr lang="en-US"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dirty="0"/>
          </a:p>
        </p:txBody>
      </p:sp>
      <p:pic>
        <p:nvPicPr>
          <p:cNvPr id="4" name="Picture 3">
            <a:extLst>
              <a:ext uri="{FF2B5EF4-FFF2-40B4-BE49-F238E27FC236}">
                <a16:creationId xmlns:a16="http://schemas.microsoft.com/office/drawing/2014/main" id="{24003340-E553-7D58-8BD3-1789D4DB72FD}"/>
              </a:ext>
            </a:extLst>
          </p:cNvPr>
          <p:cNvPicPr>
            <a:picLocks noChangeAspect="1"/>
          </p:cNvPicPr>
          <p:nvPr/>
        </p:nvPicPr>
        <p:blipFill>
          <a:blip r:embed="rId2"/>
          <a:stretch>
            <a:fillRect/>
          </a:stretch>
        </p:blipFill>
        <p:spPr>
          <a:xfrm>
            <a:off x="1885156" y="887640"/>
            <a:ext cx="9653115" cy="5228771"/>
          </a:xfrm>
          <a:prstGeom prst="rect">
            <a:avLst/>
          </a:prstGeom>
        </p:spPr>
      </p:pic>
      <p:sp>
        <p:nvSpPr>
          <p:cNvPr id="3" name="TextBox 2">
            <a:extLst>
              <a:ext uri="{FF2B5EF4-FFF2-40B4-BE49-F238E27FC236}">
                <a16:creationId xmlns:a16="http://schemas.microsoft.com/office/drawing/2014/main" id="{498272BF-CB75-3C63-8EB7-DFF73179F86F}"/>
              </a:ext>
            </a:extLst>
          </p:cNvPr>
          <p:cNvSpPr txBox="1"/>
          <p:nvPr/>
        </p:nvSpPr>
        <p:spPr>
          <a:xfrm>
            <a:off x="391886" y="2258008"/>
            <a:ext cx="1166326" cy="2862322"/>
          </a:xfrm>
          <a:prstGeom prst="rect">
            <a:avLst/>
          </a:prstGeom>
          <a:noFill/>
        </p:spPr>
        <p:txBody>
          <a:bodyPr wrap="square" rtlCol="0">
            <a:spAutoFit/>
          </a:bodyPr>
          <a:lstStyle/>
          <a:p>
            <a:r>
              <a:rPr lang="en-US" dirty="0"/>
              <a:t>Displays  coding question data using pie or bar charts.</a:t>
            </a:r>
          </a:p>
          <a:p>
            <a:endParaRPr lang="en-US" dirty="0"/>
          </a:p>
          <a:p>
            <a:r>
              <a:rPr lang="en-US" i="1" dirty="0"/>
              <a:t>Used by CE</a:t>
            </a:r>
          </a:p>
        </p:txBody>
      </p:sp>
    </p:spTree>
    <p:extLst>
      <p:ext uri="{BB962C8B-B14F-4D97-AF65-F5344CB8AC3E}">
        <p14:creationId xmlns:p14="http://schemas.microsoft.com/office/powerpoint/2010/main" val="409329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CURRENT Challenges &amp; Possible solutions</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2933700" y="2043405"/>
            <a:ext cx="3162300" cy="465788"/>
          </a:xfrm>
        </p:spPr>
        <p:txBody>
          <a:bodyPr/>
          <a:lstStyle/>
          <a:p>
            <a:r>
              <a:rPr lang="en-US" dirty="0"/>
              <a:t>CHALLENGES</a:t>
            </a:r>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2933700" y="2584581"/>
            <a:ext cx="3924300" cy="2780522"/>
          </a:xfrm>
        </p:spPr>
        <p:txBody>
          <a:bodyPr>
            <a:normAutofit fontScale="77500" lnSpcReduction="20000"/>
          </a:bodyPr>
          <a:lstStyle/>
          <a:p>
            <a:r>
              <a:rPr lang="en-US" dirty="0"/>
              <a:t>1. Field Rep (FR) Laptops sometimes have microphones settings off and/or audio settings low. </a:t>
            </a:r>
          </a:p>
          <a:p>
            <a:r>
              <a:rPr lang="en-US" dirty="0"/>
              <a:t>2. For CAPI interviews, you can clearly here the FR​, but not the respondent.  Maybe related to social distancing/masking.  </a:t>
            </a:r>
          </a:p>
          <a:p>
            <a:r>
              <a:rPr lang="en-US" dirty="0"/>
              <a:t>3. Our testing of external microphones compatible with our laptops, did not prove for better recordings.  Large external microphones may bother respondents; large or small devices may get lost/broken by </a:t>
            </a:r>
            <a:r>
              <a:rPr lang="en-US" dirty="0" err="1"/>
              <a:t>FRs.</a:t>
            </a:r>
            <a:endParaRPr lang="en-US" dirty="0"/>
          </a:p>
          <a:p>
            <a:r>
              <a:rPr lang="en-US" dirty="0"/>
              <a:t>4. FRs that call respondents, cannot hear respondents due to head phones using their cell phones.</a:t>
            </a:r>
          </a:p>
          <a:p>
            <a:r>
              <a:rPr lang="en-US" dirty="0"/>
              <a:t>5. Laptops that have defective microphone or audio</a:t>
            </a:r>
          </a:p>
          <a:p>
            <a:r>
              <a:rPr lang="en-US" dirty="0"/>
              <a:t>6. User Review and Coding burden 1000s of cases/questions manually </a:t>
            </a:r>
          </a:p>
          <a:p>
            <a:endParaRPr lang="en-US" dirty="0"/>
          </a:p>
        </p:txBody>
      </p:sp>
      <p:sp>
        <p:nvSpPr>
          <p:cNvPr id="5" name="Text Placeholder 4">
            <a:extLst>
              <a:ext uri="{FF2B5EF4-FFF2-40B4-BE49-F238E27FC236}">
                <a16:creationId xmlns:a16="http://schemas.microsoft.com/office/drawing/2014/main" id="{91CDEC5F-B8EE-4BC1-843F-13135E6E7AB2}"/>
              </a:ext>
            </a:extLst>
          </p:cNvPr>
          <p:cNvSpPr>
            <a:spLocks noGrp="1"/>
          </p:cNvSpPr>
          <p:nvPr>
            <p:ph type="body" sz="quarter" idx="3"/>
          </p:nvPr>
        </p:nvSpPr>
        <p:spPr>
          <a:xfrm>
            <a:off x="7410173" y="1968759"/>
            <a:ext cx="3943627" cy="540433"/>
          </a:xfrm>
        </p:spPr>
        <p:txBody>
          <a:bodyPr/>
          <a:lstStyle/>
          <a:p>
            <a:r>
              <a:rPr lang="en-US" dirty="0"/>
              <a:t>POSSIBLE SOLUTIONS</a:t>
            </a:r>
          </a:p>
        </p:txBody>
      </p:sp>
      <p:sp>
        <p:nvSpPr>
          <p:cNvPr id="6" name="Content Placeholder 5">
            <a:extLst>
              <a:ext uri="{FF2B5EF4-FFF2-40B4-BE49-F238E27FC236}">
                <a16:creationId xmlns:a16="http://schemas.microsoft.com/office/drawing/2014/main" id="{50B65871-FA95-449A-B8BC-90486DE532EF}"/>
              </a:ext>
            </a:extLst>
          </p:cNvPr>
          <p:cNvSpPr>
            <a:spLocks noGrp="1"/>
          </p:cNvSpPr>
          <p:nvPr>
            <p:ph sz="quarter" idx="4"/>
          </p:nvPr>
        </p:nvSpPr>
        <p:spPr>
          <a:xfrm>
            <a:off x="7410173" y="2584579"/>
            <a:ext cx="3943627" cy="3381243"/>
          </a:xfrm>
        </p:spPr>
        <p:txBody>
          <a:bodyPr>
            <a:normAutofit fontScale="77500" lnSpcReduction="20000"/>
          </a:bodyPr>
          <a:lstStyle/>
          <a:p>
            <a:r>
              <a:rPr lang="en-US" dirty="0"/>
              <a:t>​1. Add non-zero byte empty audio file alerts into CIDA to flag FRs/cases with possible settings problems.  Have Help Desk talk to FR.</a:t>
            </a:r>
          </a:p>
          <a:p>
            <a:r>
              <a:rPr lang="en-US" dirty="0"/>
              <a:t>2.Not sure how to deal with this, maybe try to get the laptop microphones as close to respondent as possible. </a:t>
            </a:r>
          </a:p>
          <a:p>
            <a:r>
              <a:rPr lang="en-US" dirty="0"/>
              <a:t>3. Open to looking for other external device alternatives if they become known to us.</a:t>
            </a:r>
          </a:p>
          <a:p>
            <a:r>
              <a:rPr lang="en-US" dirty="0"/>
              <a:t>4. Due to privacy issues, cannot request FR to do otherwise.  Look into alternatives for cell phone calls, using some laptop software or other.</a:t>
            </a:r>
          </a:p>
          <a:p>
            <a:r>
              <a:rPr lang="en-US" dirty="0"/>
              <a:t>5. Continue to identify cases that have zero byte recordings &amp; report to Help Desk/Authoring team – this is an indicator of possible driver corruption.  Also, CAPI Device team has a system perform remote checks to laptops, identify faulty drivers, and fix them.</a:t>
            </a:r>
          </a:p>
          <a:p>
            <a:r>
              <a:rPr lang="en-US" dirty="0"/>
              <a:t>6. CIDA is currently developing an auto-coding/scoring module to bulk transcribe audio recordings, and perform data analysis on that data along with survey data captured.</a:t>
            </a:r>
          </a:p>
        </p:txBody>
      </p:sp>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166378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895468" y="1390261"/>
            <a:ext cx="6696075" cy="811763"/>
          </a:xfrm>
        </p:spPr>
        <p:txBody>
          <a:bodyPr>
            <a:normAutofit fontScale="90000"/>
          </a:bodyPr>
          <a:lstStyle/>
          <a:p>
            <a:r>
              <a:rPr lang="en-US" dirty="0"/>
              <a:t>     FUTURE OF CIDA: AUTO-CODING</a:t>
            </a:r>
            <a:br>
              <a:rPr lang="en-US" dirty="0"/>
            </a:br>
            <a:br>
              <a:rPr lang="en-US" dirty="0"/>
            </a:br>
            <a:br>
              <a:rPr lang="en-US" dirty="0"/>
            </a:br>
            <a:r>
              <a:rPr lang="en-US" dirty="0"/>
              <a:t>BELOW IS THE FUNCTIONALITY WE ARE WORKING ON: </a:t>
            </a:r>
            <a:br>
              <a:rPr lang="en-US" dirty="0"/>
            </a:br>
            <a:endParaRPr lang="en-US" sz="1600" dirty="0"/>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29</a:t>
            </a:fld>
            <a:endParaRPr lang="en-US" dirty="0"/>
          </a:p>
        </p:txBody>
      </p:sp>
      <p:sp>
        <p:nvSpPr>
          <p:cNvPr id="9" name="TextBox 8">
            <a:extLst>
              <a:ext uri="{FF2B5EF4-FFF2-40B4-BE49-F238E27FC236}">
                <a16:creationId xmlns:a16="http://schemas.microsoft.com/office/drawing/2014/main" id="{BFCDD138-52DD-1682-2013-51F86A7A5F8F}"/>
              </a:ext>
            </a:extLst>
          </p:cNvPr>
          <p:cNvSpPr txBox="1"/>
          <p:nvPr/>
        </p:nvSpPr>
        <p:spPr>
          <a:xfrm>
            <a:off x="4823927" y="2202024"/>
            <a:ext cx="6139542" cy="4247317"/>
          </a:xfrm>
          <a:prstGeom prst="rect">
            <a:avLst/>
          </a:prstGeom>
          <a:noFill/>
        </p:spPr>
        <p:txBody>
          <a:bodyPr wrap="square" rtlCol="0">
            <a:spAutoFit/>
          </a:bodyPr>
          <a:lstStyle/>
          <a:p>
            <a:r>
              <a:rPr lang="en-US" dirty="0"/>
              <a:t>1. Transcribe audio recordings for all cases as they check-in from the field.</a:t>
            </a:r>
          </a:p>
          <a:p>
            <a:r>
              <a:rPr lang="en-US" dirty="0"/>
              <a:t>2. Find the number of speakers within each audio.</a:t>
            </a:r>
          </a:p>
          <a:p>
            <a:r>
              <a:rPr lang="en-US" dirty="0"/>
              <a:t>3. Calculate talk speed of actors within the audio</a:t>
            </a:r>
          </a:p>
          <a:p>
            <a:r>
              <a:rPr lang="en-US" dirty="0"/>
              <a:t>4. Use machine learning to detect speaker emotion (happy, calm, angry).</a:t>
            </a:r>
          </a:p>
          <a:p>
            <a:r>
              <a:rPr lang="en-US" dirty="0"/>
              <a:t>5. Compute audio length deviation from the mean of audios of the same question in a survey.</a:t>
            </a:r>
          </a:p>
          <a:p>
            <a:r>
              <a:rPr lang="en-US" dirty="0"/>
              <a:t>6. Find confidence in answers (detect amount of silence between question and response)</a:t>
            </a:r>
          </a:p>
          <a:p>
            <a:r>
              <a:rPr lang="en-US" dirty="0"/>
              <a:t>7. Find out how well interviewer is sticking the question “script”</a:t>
            </a:r>
          </a:p>
          <a:p>
            <a:r>
              <a:rPr lang="en-US" dirty="0"/>
              <a:t>8. Compare how well respondent answers are being recorded by interviewer.</a:t>
            </a:r>
          </a:p>
          <a:p>
            <a:endParaRPr lang="en-US" dirty="0"/>
          </a:p>
        </p:txBody>
      </p:sp>
    </p:spTree>
    <p:extLst>
      <p:ext uri="{BB962C8B-B14F-4D97-AF65-F5344CB8AC3E}">
        <p14:creationId xmlns:p14="http://schemas.microsoft.com/office/powerpoint/2010/main" val="74437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292609"/>
            <a:ext cx="5111750" cy="561405"/>
          </a:xfrm>
        </p:spPr>
        <p:txBody>
          <a:bodyPr/>
          <a:lstStyle/>
          <a:p>
            <a:r>
              <a:rPr lang="en-US" dirty="0"/>
              <a:t>overview</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854014"/>
            <a:ext cx="5474953" cy="5135306"/>
          </a:xfrm>
        </p:spPr>
        <p:txBody>
          <a:bodyPr>
            <a:noAutofit/>
          </a:bodyPr>
          <a:lstStyle/>
          <a:p>
            <a:r>
              <a:rPr lang="en-US" sz="1800" dirty="0"/>
              <a:t>At Census, the CARI (Computer Audio Recorded Interview) application survey operations and system maintenance were always resource intensive since its conception in 2010. CARI was re-branded as CIDA (CARI Interactive Data Access) System after major portions of the UI and batch processing were redesigned a decade later.  CIDA’s new technologies allow for more flexibility to maintain and modify.  Many recent enhancements to CIDA provide customers more features to save time and provide better analytics.  At this </a:t>
            </a:r>
            <a:r>
              <a:rPr lang="en-US" sz="1800" dirty="0" err="1"/>
              <a:t>FEDCasic</a:t>
            </a:r>
            <a:r>
              <a:rPr lang="en-US" sz="1800" dirty="0"/>
              <a:t> session we will discuss the innovations of CIDA, as well as current challenges and future plans.</a:t>
            </a:r>
          </a:p>
          <a:p>
            <a:r>
              <a:rPr lang="en-US" sz="1800" b="1" dirty="0"/>
              <a:t>***All screen shots for this presentation were taken from the CIDA </a:t>
            </a:r>
            <a:r>
              <a:rPr lang="en-US" sz="1800" b="1" i="1" dirty="0"/>
              <a:t>Development &amp; Test</a:t>
            </a:r>
            <a:r>
              <a:rPr lang="en-US" sz="1800" b="1" dirty="0"/>
              <a:t> platforms.  All data shown is from CE Test Data sets. </a:t>
            </a:r>
          </a:p>
          <a:p>
            <a:endParaRPr lang="en-US" sz="1800" dirty="0"/>
          </a:p>
          <a:p>
            <a:endParaRPr lang="en-US" sz="1800" dirty="0"/>
          </a:p>
          <a:p>
            <a:endParaRPr lang="en-US" sz="1800" dirty="0"/>
          </a:p>
          <a:p>
            <a:endParaRPr lang="en-US" sz="18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1615736"/>
            <a:ext cx="6546210" cy="1524735"/>
          </a:xfrm>
        </p:spPr>
        <p:txBody>
          <a:bodyPr/>
          <a:lstStyle/>
          <a:p>
            <a:pPr algn="ctr"/>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4050792"/>
            <a:ext cx="4179570" cy="1191472"/>
          </a:xfrm>
        </p:spPr>
        <p:txBody>
          <a:bodyPr>
            <a:normAutofit/>
          </a:bodyPr>
          <a:lstStyle/>
          <a:p>
            <a:r>
              <a:rPr lang="en-US" dirty="0"/>
              <a:t>Joanne N. Carruba</a:t>
            </a:r>
          </a:p>
          <a:p>
            <a:r>
              <a:rPr lang="en-US" dirty="0"/>
              <a:t>Joanne.n.Carruba@census.gov</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30</a:t>
            </a:fld>
            <a:endParaRPr lang="en-US" dirty="0"/>
          </a:p>
        </p:txBody>
      </p:sp>
      <p:pic>
        <p:nvPicPr>
          <p:cNvPr id="7" name="Picture 6">
            <a:extLst>
              <a:ext uri="{FF2B5EF4-FFF2-40B4-BE49-F238E27FC236}">
                <a16:creationId xmlns:a16="http://schemas.microsoft.com/office/drawing/2014/main" id="{34017B05-8955-F6AE-C099-AAF82FEEADA8}"/>
              </a:ext>
            </a:extLst>
          </p:cNvPr>
          <p:cNvPicPr>
            <a:picLocks noChangeAspect="1"/>
          </p:cNvPicPr>
          <p:nvPr/>
        </p:nvPicPr>
        <p:blipFill>
          <a:blip r:embed="rId2"/>
          <a:stretch>
            <a:fillRect/>
          </a:stretch>
        </p:blipFill>
        <p:spPr>
          <a:xfrm>
            <a:off x="9579428" y="5140644"/>
            <a:ext cx="1823298" cy="917126"/>
          </a:xfrm>
          <a:prstGeom prst="rect">
            <a:avLst/>
          </a:prstGeom>
        </p:spPr>
      </p:pic>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System transformation</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2933700" y="2776936"/>
            <a:ext cx="3924300" cy="823912"/>
          </a:xfrm>
        </p:spPr>
        <p:txBody>
          <a:bodyPr/>
          <a:lstStyle/>
          <a:p>
            <a:r>
              <a:rPr lang="en-US" dirty="0"/>
              <a:t>WEB APPLICATION</a:t>
            </a:r>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2933700" y="3834606"/>
            <a:ext cx="3924300" cy="1997867"/>
          </a:xfrm>
        </p:spPr>
        <p:txBody>
          <a:bodyPr>
            <a:normAutofit fontScale="77500" lnSpcReduction="20000"/>
          </a:bodyPr>
          <a:lstStyle/>
          <a:p>
            <a:r>
              <a:rPr lang="en-US" dirty="0"/>
              <a:t>GUI migrated from asp.net/Telerik to Angular </a:t>
            </a:r>
          </a:p>
          <a:p>
            <a:r>
              <a:rPr lang="en-US" dirty="0"/>
              <a:t>Business Logic went from vb.net to Java with Spring Boot</a:t>
            </a:r>
          </a:p>
          <a:p>
            <a:r>
              <a:rPr lang="en-US" dirty="0"/>
              <a:t>PL/SQL to HIBERNATE</a:t>
            </a:r>
          </a:p>
          <a:p>
            <a:r>
              <a:rPr lang="en-US" dirty="0"/>
              <a:t>Web Server moved from Windows to Linux RHEL</a:t>
            </a:r>
          </a:p>
          <a:p>
            <a:r>
              <a:rPr lang="en-US" dirty="0"/>
              <a:t>​​Oracle database stayed the same​, but had modifications</a:t>
            </a:r>
          </a:p>
        </p:txBody>
      </p:sp>
      <p:sp>
        <p:nvSpPr>
          <p:cNvPr id="5" name="Text Placeholder 4">
            <a:extLst>
              <a:ext uri="{FF2B5EF4-FFF2-40B4-BE49-F238E27FC236}">
                <a16:creationId xmlns:a16="http://schemas.microsoft.com/office/drawing/2014/main" id="{91CDEC5F-B8EE-4BC1-843F-13135E6E7AB2}"/>
              </a:ext>
            </a:extLst>
          </p:cNvPr>
          <p:cNvSpPr>
            <a:spLocks noGrp="1"/>
          </p:cNvSpPr>
          <p:nvPr>
            <p:ph type="body" sz="quarter" idx="3"/>
          </p:nvPr>
        </p:nvSpPr>
        <p:spPr>
          <a:xfrm>
            <a:off x="7410173" y="2776936"/>
            <a:ext cx="3943627" cy="823912"/>
          </a:xfrm>
        </p:spPr>
        <p:txBody>
          <a:bodyPr/>
          <a:lstStyle/>
          <a:p>
            <a:r>
              <a:rPr lang="en-US" dirty="0"/>
              <a:t>BATCH PROCESSING</a:t>
            </a:r>
          </a:p>
        </p:txBody>
      </p:sp>
      <p:sp>
        <p:nvSpPr>
          <p:cNvPr id="6" name="Content Placeholder 5">
            <a:extLst>
              <a:ext uri="{FF2B5EF4-FFF2-40B4-BE49-F238E27FC236}">
                <a16:creationId xmlns:a16="http://schemas.microsoft.com/office/drawing/2014/main" id="{50B65871-FA95-449A-B8BC-90486DE532EF}"/>
              </a:ext>
            </a:extLst>
          </p:cNvPr>
          <p:cNvSpPr>
            <a:spLocks noGrp="1"/>
          </p:cNvSpPr>
          <p:nvPr>
            <p:ph sz="quarter" idx="4"/>
          </p:nvPr>
        </p:nvSpPr>
        <p:spPr>
          <a:xfrm>
            <a:off x="7410173" y="3712464"/>
            <a:ext cx="3943627" cy="2120009"/>
          </a:xfrm>
        </p:spPr>
        <p:txBody>
          <a:bodyPr>
            <a:normAutofit fontScale="77500" lnSpcReduction="20000"/>
          </a:bodyPr>
          <a:lstStyle/>
          <a:p>
            <a:r>
              <a:rPr lang="en-US" dirty="0"/>
              <a:t>Code was migrated from PL/SQL to  Java/HIBERNATE/Spring batch</a:t>
            </a:r>
          </a:p>
          <a:p>
            <a:r>
              <a:rPr lang="en-US" dirty="0"/>
              <a:t>​​Authors package Friendly Question Name File within Instrument, Master Control System (MCS) delivers to CIDA directory for pickup</a:t>
            </a:r>
          </a:p>
          <a:p>
            <a:r>
              <a:rPr lang="en-US" dirty="0"/>
              <a:t>MCS Decoupled from CIDA Data Load Processing</a:t>
            </a:r>
          </a:p>
          <a:p>
            <a:r>
              <a:rPr lang="en-US" dirty="0"/>
              <a:t>MCS creates data files from completed cases for CIDA</a:t>
            </a:r>
          </a:p>
          <a:p>
            <a:r>
              <a:rPr lang="en-US" dirty="0"/>
              <a:t>MCS/CIDA </a:t>
            </a:r>
            <a:r>
              <a:rPr lang="en-US"/>
              <a:t>have the option </a:t>
            </a:r>
            <a:r>
              <a:rPr lang="en-US" dirty="0"/>
              <a:t>to add survey specific variables to CIDA system via Survey Specific File (SSF)</a:t>
            </a:r>
          </a:p>
        </p:txBody>
      </p:sp>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a:t>THE TRANSFORMATION OF CIDA</a:t>
            </a:r>
            <a:endParaRPr lang="en-US"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235254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lstStyle/>
          <a:p>
            <a:r>
              <a:rPr lang="en-US" dirty="0"/>
              <a:t>TIMELINE</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dirty="0"/>
              <a:t>2010</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dirty="0"/>
              <a:t>2015</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lstStyle/>
          <a:p>
            <a:r>
              <a:rPr lang="en-US" dirty="0"/>
              <a:t>2020-2022</a:t>
            </a:r>
          </a:p>
        </p:txBody>
      </p:sp>
      <p:sp>
        <p:nvSpPr>
          <p:cNvPr id="6" name="Text Placeholder 5">
            <a:extLst>
              <a:ext uri="{FF2B5EF4-FFF2-40B4-BE49-F238E27FC236}">
                <a16:creationId xmlns:a16="http://schemas.microsoft.com/office/drawing/2014/main" id="{F30780D1-5C1B-411C-81ED-7B9970FCBF8A}"/>
              </a:ext>
            </a:extLst>
          </p:cNvPr>
          <p:cNvSpPr>
            <a:spLocks noGrp="1"/>
          </p:cNvSpPr>
          <p:nvPr>
            <p:ph type="body" sz="quarter" idx="16"/>
          </p:nvPr>
        </p:nvSpPr>
        <p:spPr>
          <a:xfrm>
            <a:off x="1922756" y="4736748"/>
            <a:ext cx="2141764" cy="514350"/>
          </a:xfrm>
        </p:spPr>
        <p:txBody>
          <a:bodyPr/>
          <a:lstStyle/>
          <a:p>
            <a:r>
              <a:rPr lang="en-US" dirty="0"/>
              <a:t>2022</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401536" y="1613528"/>
            <a:ext cx="5102680" cy="1010842"/>
          </a:xfrm>
        </p:spPr>
        <p:txBody>
          <a:bodyPr>
            <a:normAutofit/>
          </a:bodyPr>
          <a:lstStyle/>
          <a:p>
            <a:r>
              <a:rPr lang="en-US" dirty="0"/>
              <a:t>RTI/TMO Collaboration to build CARI for Production ACS operations</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986029" y="2682564"/>
            <a:ext cx="5102680" cy="1010842"/>
          </a:xfrm>
        </p:spPr>
        <p:txBody>
          <a:bodyPr>
            <a:normAutofit/>
          </a:bodyPr>
          <a:lstStyle/>
          <a:p>
            <a:r>
              <a:rPr lang="en-US" dirty="0"/>
              <a:t>Survey of Income Program Participation: Production Using CARI to Present</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576938" y="3755394"/>
            <a:ext cx="5102680" cy="1010842"/>
          </a:xfrm>
        </p:spPr>
        <p:txBody>
          <a:bodyPr>
            <a:normAutofit/>
          </a:bodyPr>
          <a:lstStyle/>
          <a:p>
            <a:r>
              <a:rPr lang="en-US" dirty="0"/>
              <a:t>ADSD: Migrate to new technologies to create CIDA; decouple batch load processing from MCS for independence</a:t>
            </a:r>
          </a:p>
        </p:txBody>
      </p:sp>
      <p:sp>
        <p:nvSpPr>
          <p:cNvPr id="15" name="Text Placeholder 14">
            <a:extLst>
              <a:ext uri="{FF2B5EF4-FFF2-40B4-BE49-F238E27FC236}">
                <a16:creationId xmlns:a16="http://schemas.microsoft.com/office/drawing/2014/main" id="{9405A1F0-98C1-4B11-8D9A-3C009ADC44D0}"/>
              </a:ext>
            </a:extLst>
          </p:cNvPr>
          <p:cNvSpPr>
            <a:spLocks noGrp="1"/>
          </p:cNvSpPr>
          <p:nvPr>
            <p:ph type="body" sz="quarter" idx="20"/>
          </p:nvPr>
        </p:nvSpPr>
        <p:spPr>
          <a:xfrm>
            <a:off x="6175280" y="4824430"/>
            <a:ext cx="5102680" cy="1010842"/>
          </a:xfrm>
        </p:spPr>
        <p:txBody>
          <a:bodyPr>
            <a:normAutofit/>
          </a:bodyPr>
          <a:lstStyle/>
          <a:p>
            <a:r>
              <a:rPr lang="en-US" dirty="0"/>
              <a:t>Consumer Expenditure: Monthly Production Coding Operations to Present</a:t>
            </a:r>
          </a:p>
        </p:txBody>
      </p:sp>
      <p:sp>
        <p:nvSpPr>
          <p:cNvPr id="16" name="Date Placeholder 15">
            <a:extLst>
              <a:ext uri="{FF2B5EF4-FFF2-40B4-BE49-F238E27FC236}">
                <a16:creationId xmlns:a16="http://schemas.microsoft.com/office/drawing/2014/main" id="{24238BD7-9B10-4E64-B1B4-FDE6DD70AA60}"/>
              </a:ext>
            </a:extLst>
          </p:cNvPr>
          <p:cNvSpPr>
            <a:spLocks noGrp="1"/>
          </p:cNvSpPr>
          <p:nvPr>
            <p:ph type="dt" sz="half" idx="10"/>
          </p:nvPr>
        </p:nvSpPr>
        <p:spPr>
          <a:xfrm>
            <a:off x="838200" y="6356350"/>
            <a:ext cx="2743200" cy="365125"/>
          </a:xfrm>
        </p:spPr>
        <p:txBody>
          <a:bodyPr/>
          <a:lstStyle/>
          <a:p>
            <a:r>
              <a:rPr lang="en-US"/>
              <a:t>April 12, 2023</a:t>
            </a:r>
            <a:endParaRPr lang="en-US" dirty="0"/>
          </a:p>
        </p:txBody>
      </p:sp>
      <p:sp>
        <p:nvSpPr>
          <p:cNvPr id="17" name="Footer Placeholder 16">
            <a:extLst>
              <a:ext uri="{FF2B5EF4-FFF2-40B4-BE49-F238E27FC236}">
                <a16:creationId xmlns:a16="http://schemas.microsoft.com/office/drawing/2014/main" id="{CD3D67B7-A821-49FC-94BE-19EDE9D319A5}"/>
              </a:ext>
            </a:extLst>
          </p:cNvPr>
          <p:cNvSpPr>
            <a:spLocks noGrp="1"/>
          </p:cNvSpPr>
          <p:nvPr>
            <p:ph type="ftr" sz="quarter" idx="11"/>
          </p:nvPr>
        </p:nvSpPr>
        <p:spPr>
          <a:xfrm>
            <a:off x="6749143" y="6356350"/>
            <a:ext cx="3775981" cy="365125"/>
          </a:xfrm>
        </p:spPr>
        <p:txBody>
          <a:bodyPr/>
          <a:lstStyle/>
          <a:p>
            <a:r>
              <a:rPr lang="en-US"/>
              <a:t>THE TRANSFORMATION OF CIDA</a:t>
            </a:r>
            <a:endParaRPr lang="en-US" dirty="0"/>
          </a:p>
        </p:txBody>
      </p:sp>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10810874" y="6356350"/>
            <a:ext cx="542925"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3210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E9A7-245D-1CB3-BE25-D5E23BA4396A}"/>
              </a:ext>
            </a:extLst>
          </p:cNvPr>
          <p:cNvSpPr>
            <a:spLocks noGrp="1"/>
          </p:cNvSpPr>
          <p:nvPr>
            <p:ph type="title"/>
          </p:nvPr>
        </p:nvSpPr>
        <p:spPr/>
        <p:txBody>
          <a:bodyPr/>
          <a:lstStyle/>
          <a:p>
            <a:r>
              <a:rPr lang="en-US" dirty="0"/>
              <a:t>User INTERFACE FEATURES</a:t>
            </a:r>
          </a:p>
        </p:txBody>
      </p:sp>
      <p:sp>
        <p:nvSpPr>
          <p:cNvPr id="4" name="Date Placeholder 3">
            <a:extLst>
              <a:ext uri="{FF2B5EF4-FFF2-40B4-BE49-F238E27FC236}">
                <a16:creationId xmlns:a16="http://schemas.microsoft.com/office/drawing/2014/main" id="{25D654D3-92CC-DDB7-38AB-63E1EDD06B8B}"/>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01F251C4-1B42-1967-9593-F85B23AFE14C}"/>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22DD746A-0AF2-EA41-E925-A49418947CB5}"/>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8" name="Picture 7">
            <a:extLst>
              <a:ext uri="{FF2B5EF4-FFF2-40B4-BE49-F238E27FC236}">
                <a16:creationId xmlns:a16="http://schemas.microsoft.com/office/drawing/2014/main" id="{EAC5BC7B-895F-E801-C5EF-488952080554}"/>
              </a:ext>
            </a:extLst>
          </p:cNvPr>
          <p:cNvPicPr>
            <a:picLocks noChangeAspect="1"/>
          </p:cNvPicPr>
          <p:nvPr/>
        </p:nvPicPr>
        <p:blipFill>
          <a:blip r:embed="rId2"/>
          <a:stretch>
            <a:fillRect/>
          </a:stretch>
        </p:blipFill>
        <p:spPr>
          <a:xfrm>
            <a:off x="1556839" y="1848597"/>
            <a:ext cx="9078321" cy="4349844"/>
          </a:xfrm>
          <a:prstGeom prst="rect">
            <a:avLst/>
          </a:prstGeom>
        </p:spPr>
      </p:pic>
    </p:spTree>
    <p:extLst>
      <p:ext uri="{BB962C8B-B14F-4D97-AF65-F5344CB8AC3E}">
        <p14:creationId xmlns:p14="http://schemas.microsoft.com/office/powerpoint/2010/main" val="264464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5A4B-BBD5-527F-B543-590805F37768}"/>
              </a:ext>
            </a:extLst>
          </p:cNvPr>
          <p:cNvSpPr>
            <a:spLocks noGrp="1"/>
          </p:cNvSpPr>
          <p:nvPr>
            <p:ph type="title"/>
          </p:nvPr>
        </p:nvSpPr>
        <p:spPr/>
        <p:txBody>
          <a:bodyPr/>
          <a:lstStyle/>
          <a:p>
            <a:r>
              <a:rPr lang="en-US" dirty="0"/>
              <a:t>Case view: review case</a:t>
            </a:r>
          </a:p>
        </p:txBody>
      </p:sp>
      <p:sp>
        <p:nvSpPr>
          <p:cNvPr id="4" name="Date Placeholder 3">
            <a:extLst>
              <a:ext uri="{FF2B5EF4-FFF2-40B4-BE49-F238E27FC236}">
                <a16:creationId xmlns:a16="http://schemas.microsoft.com/office/drawing/2014/main" id="{190EAF6B-B769-E3FB-17FF-DDB9A7A5E443}"/>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2B74D2FA-B009-5FB2-0FEE-08071012DFE0}"/>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B62FCC27-DAB2-DE55-35FD-486109FE7F1D}"/>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8" name="Picture 7">
            <a:extLst>
              <a:ext uri="{FF2B5EF4-FFF2-40B4-BE49-F238E27FC236}">
                <a16:creationId xmlns:a16="http://schemas.microsoft.com/office/drawing/2014/main" id="{3B856BA1-95B9-5CFA-0B4C-B774AF52CEBA}"/>
              </a:ext>
            </a:extLst>
          </p:cNvPr>
          <p:cNvPicPr>
            <a:picLocks noChangeAspect="1"/>
          </p:cNvPicPr>
          <p:nvPr/>
        </p:nvPicPr>
        <p:blipFill>
          <a:blip r:embed="rId2"/>
          <a:stretch>
            <a:fillRect/>
          </a:stretch>
        </p:blipFill>
        <p:spPr>
          <a:xfrm>
            <a:off x="614265" y="1291317"/>
            <a:ext cx="9350829" cy="5065033"/>
          </a:xfrm>
          <a:prstGeom prst="rect">
            <a:avLst/>
          </a:prstGeom>
        </p:spPr>
      </p:pic>
      <p:sp>
        <p:nvSpPr>
          <p:cNvPr id="11" name="TextBox 10">
            <a:extLst>
              <a:ext uri="{FF2B5EF4-FFF2-40B4-BE49-F238E27FC236}">
                <a16:creationId xmlns:a16="http://schemas.microsoft.com/office/drawing/2014/main" id="{FA50E47A-BABF-B306-388D-4C3349CE071C}"/>
              </a:ext>
            </a:extLst>
          </p:cNvPr>
          <p:cNvSpPr txBox="1"/>
          <p:nvPr/>
        </p:nvSpPr>
        <p:spPr>
          <a:xfrm>
            <a:off x="10269152" y="1291317"/>
            <a:ext cx="1635154" cy="4678204"/>
          </a:xfrm>
          <a:prstGeom prst="rect">
            <a:avLst/>
          </a:prstGeom>
          <a:solidFill>
            <a:schemeClr val="accent1">
              <a:lumMod val="90000"/>
            </a:schemeClr>
          </a:solidFill>
        </p:spPr>
        <p:txBody>
          <a:bodyPr wrap="square" rtlCol="0">
            <a:spAutoFit/>
          </a:bodyPr>
          <a:lstStyle/>
          <a:p>
            <a:r>
              <a:rPr lang="en-US" sz="1400" dirty="0"/>
              <a:t>Case View is used by Survey Staff read only role.</a:t>
            </a:r>
          </a:p>
          <a:p>
            <a:endParaRPr lang="en-US" sz="1400" dirty="0"/>
          </a:p>
          <a:p>
            <a:r>
              <a:rPr lang="en-US" sz="1400" dirty="0"/>
              <a:t>After the case is selected, Survey Specific Fields are displayed</a:t>
            </a:r>
          </a:p>
          <a:p>
            <a:endParaRPr lang="en-US" sz="1400" dirty="0"/>
          </a:p>
          <a:p>
            <a:r>
              <a:rPr lang="en-US" sz="1400" dirty="0"/>
              <a:t>User can either refilter for a different case or review the case currently selected.</a:t>
            </a:r>
          </a:p>
          <a:p>
            <a:endParaRPr lang="en-US" sz="1400" dirty="0"/>
          </a:p>
          <a:p>
            <a:r>
              <a:rPr lang="en-US" sz="1400" dirty="0"/>
              <a:t>The number of cases associated with a particular filter is noted within ()s.</a:t>
            </a:r>
          </a:p>
          <a:p>
            <a:r>
              <a:rPr lang="en-US" dirty="0"/>
              <a:t>  </a:t>
            </a:r>
          </a:p>
        </p:txBody>
      </p:sp>
    </p:spTree>
    <p:extLst>
      <p:ext uri="{BB962C8B-B14F-4D97-AF65-F5344CB8AC3E}">
        <p14:creationId xmlns:p14="http://schemas.microsoft.com/office/powerpoint/2010/main" val="45872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8444-4DA8-985C-4174-E63969F39C4E}"/>
              </a:ext>
            </a:extLst>
          </p:cNvPr>
          <p:cNvSpPr>
            <a:spLocks noGrp="1"/>
          </p:cNvSpPr>
          <p:nvPr>
            <p:ph type="title"/>
          </p:nvPr>
        </p:nvSpPr>
        <p:spPr/>
        <p:txBody>
          <a:bodyPr/>
          <a:lstStyle/>
          <a:p>
            <a:r>
              <a:rPr lang="en-US" dirty="0"/>
              <a:t>Case view: review case question images &amp; recordings  </a:t>
            </a:r>
          </a:p>
        </p:txBody>
      </p:sp>
      <p:sp>
        <p:nvSpPr>
          <p:cNvPr id="4" name="Date Placeholder 3">
            <a:extLst>
              <a:ext uri="{FF2B5EF4-FFF2-40B4-BE49-F238E27FC236}">
                <a16:creationId xmlns:a16="http://schemas.microsoft.com/office/drawing/2014/main" id="{764F40D8-7FAC-3231-AA7B-3D9761210B33}"/>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1C046527-70BB-C07F-2617-D5A376463CE3}"/>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BFC865DD-384B-0ABE-3245-D2C095BC9734}"/>
              </a:ext>
            </a:extLst>
          </p:cNvPr>
          <p:cNvSpPr>
            <a:spLocks noGrp="1"/>
          </p:cNvSpPr>
          <p:nvPr>
            <p:ph type="sldNum" sz="quarter" idx="12"/>
          </p:nvPr>
        </p:nvSpPr>
        <p:spPr/>
        <p:txBody>
          <a:bodyPr/>
          <a:lstStyle/>
          <a:p>
            <a:fld id="{A49DFD55-3C28-40EF-9E31-A92D2E4017FF}" type="slidenum">
              <a:rPr lang="en-US" smtClean="0"/>
              <a:pPr/>
              <a:t>8</a:t>
            </a:fld>
            <a:endParaRPr lang="en-US" dirty="0"/>
          </a:p>
        </p:txBody>
      </p:sp>
      <p:pic>
        <p:nvPicPr>
          <p:cNvPr id="8" name="Picture 7">
            <a:extLst>
              <a:ext uri="{FF2B5EF4-FFF2-40B4-BE49-F238E27FC236}">
                <a16:creationId xmlns:a16="http://schemas.microsoft.com/office/drawing/2014/main" id="{F05E8436-7319-4206-12FE-12818C678F3D}"/>
              </a:ext>
            </a:extLst>
          </p:cNvPr>
          <p:cNvPicPr>
            <a:picLocks noChangeAspect="1"/>
          </p:cNvPicPr>
          <p:nvPr/>
        </p:nvPicPr>
        <p:blipFill>
          <a:blip r:embed="rId2"/>
          <a:stretch>
            <a:fillRect/>
          </a:stretch>
        </p:blipFill>
        <p:spPr>
          <a:xfrm>
            <a:off x="838200" y="1509357"/>
            <a:ext cx="8865576" cy="4802187"/>
          </a:xfrm>
          <a:prstGeom prst="rect">
            <a:avLst/>
          </a:prstGeom>
        </p:spPr>
      </p:pic>
      <p:sp>
        <p:nvSpPr>
          <p:cNvPr id="9" name="TextBox 8">
            <a:extLst>
              <a:ext uri="{FF2B5EF4-FFF2-40B4-BE49-F238E27FC236}">
                <a16:creationId xmlns:a16="http://schemas.microsoft.com/office/drawing/2014/main" id="{BFB95D6B-AD7C-7F8A-D801-20883A48EEFC}"/>
              </a:ext>
            </a:extLst>
          </p:cNvPr>
          <p:cNvSpPr txBox="1"/>
          <p:nvPr/>
        </p:nvSpPr>
        <p:spPr>
          <a:xfrm>
            <a:off x="9831198" y="1098645"/>
            <a:ext cx="1979802" cy="5262979"/>
          </a:xfrm>
          <a:prstGeom prst="rect">
            <a:avLst/>
          </a:prstGeom>
          <a:solidFill>
            <a:schemeClr val="accent1">
              <a:lumMod val="90000"/>
            </a:schemeClr>
          </a:solidFill>
        </p:spPr>
        <p:txBody>
          <a:bodyPr wrap="square" rtlCol="0">
            <a:spAutoFit/>
          </a:bodyPr>
          <a:lstStyle/>
          <a:p>
            <a:r>
              <a:rPr lang="en-US" sz="1200" dirty="0"/>
              <a:t>Displays Survey Specific Variables, Case Notes, List of Questions, and Highlight/Audio player for Current Question</a:t>
            </a:r>
          </a:p>
          <a:p>
            <a:endParaRPr lang="en-US" sz="1200" dirty="0"/>
          </a:p>
          <a:p>
            <a:r>
              <a:rPr lang="en-US" sz="1200" dirty="0"/>
              <a:t>Ability to Filter to Specific Questions</a:t>
            </a:r>
          </a:p>
          <a:p>
            <a:endParaRPr lang="en-US" sz="1200" dirty="0"/>
          </a:p>
          <a:p>
            <a:r>
              <a:rPr lang="en-US" sz="1200" dirty="0"/>
              <a:t>Default Settings: Skip Empty; Auto Play; Hide Buffer; Show &amp; Bundle Duplicates, no Play</a:t>
            </a:r>
          </a:p>
          <a:p>
            <a:endParaRPr lang="en-US" sz="1200" dirty="0"/>
          </a:p>
          <a:p>
            <a:r>
              <a:rPr lang="en-US" sz="1200" dirty="0"/>
              <a:t>Mark as Empty Button</a:t>
            </a:r>
          </a:p>
          <a:p>
            <a:endParaRPr lang="en-US" sz="1200" dirty="0"/>
          </a:p>
          <a:p>
            <a:r>
              <a:rPr lang="en-US" sz="1200" dirty="0"/>
              <a:t>Buffer Questions Noted </a:t>
            </a:r>
          </a:p>
          <a:p>
            <a:endParaRPr lang="en-US" sz="1200" dirty="0"/>
          </a:p>
          <a:p>
            <a:r>
              <a:rPr lang="en-US" sz="1200" dirty="0"/>
              <a:t>Choose number of Questions displayed on page</a:t>
            </a:r>
          </a:p>
          <a:p>
            <a:endParaRPr lang="en-US" sz="1200" dirty="0"/>
          </a:p>
          <a:p>
            <a:r>
              <a:rPr lang="en-US" sz="1200" dirty="0"/>
              <a:t>Recordings are displayed in the order they are recorded.  However you can sort them by Question, Date &amp; Time as well as Duration</a:t>
            </a:r>
          </a:p>
        </p:txBody>
      </p:sp>
    </p:spTree>
    <p:extLst>
      <p:ext uri="{BB962C8B-B14F-4D97-AF65-F5344CB8AC3E}">
        <p14:creationId xmlns:p14="http://schemas.microsoft.com/office/powerpoint/2010/main" val="104435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CF20-FDE2-1851-1C8F-56ED63F35E43}"/>
              </a:ext>
            </a:extLst>
          </p:cNvPr>
          <p:cNvSpPr>
            <a:spLocks noGrp="1"/>
          </p:cNvSpPr>
          <p:nvPr>
            <p:ph type="title"/>
          </p:nvPr>
        </p:nvSpPr>
        <p:spPr/>
        <p:txBody>
          <a:bodyPr/>
          <a:lstStyle/>
          <a:p>
            <a:r>
              <a:rPr lang="en-US" dirty="0"/>
              <a:t>Case view: Duplicates &amp; Mark as empty</a:t>
            </a:r>
          </a:p>
        </p:txBody>
      </p:sp>
      <p:sp>
        <p:nvSpPr>
          <p:cNvPr id="4" name="Date Placeholder 3">
            <a:extLst>
              <a:ext uri="{FF2B5EF4-FFF2-40B4-BE49-F238E27FC236}">
                <a16:creationId xmlns:a16="http://schemas.microsoft.com/office/drawing/2014/main" id="{5A2D0111-C5BC-0E6F-B664-78168FB8B0D0}"/>
              </a:ext>
            </a:extLst>
          </p:cNvPr>
          <p:cNvSpPr>
            <a:spLocks noGrp="1"/>
          </p:cNvSpPr>
          <p:nvPr>
            <p:ph type="dt" sz="half" idx="10"/>
          </p:nvPr>
        </p:nvSpPr>
        <p:spPr/>
        <p:txBody>
          <a:bodyPr/>
          <a:lstStyle/>
          <a:p>
            <a:r>
              <a:rPr lang="en-US"/>
              <a:t>April 12, 2023</a:t>
            </a:r>
            <a:endParaRPr lang="en-US" dirty="0"/>
          </a:p>
        </p:txBody>
      </p:sp>
      <p:sp>
        <p:nvSpPr>
          <p:cNvPr id="5" name="Footer Placeholder 4">
            <a:extLst>
              <a:ext uri="{FF2B5EF4-FFF2-40B4-BE49-F238E27FC236}">
                <a16:creationId xmlns:a16="http://schemas.microsoft.com/office/drawing/2014/main" id="{D63DAD96-D7EF-BC7B-A810-0EA3E1C23B7E}"/>
              </a:ext>
            </a:extLst>
          </p:cNvPr>
          <p:cNvSpPr>
            <a:spLocks noGrp="1"/>
          </p:cNvSpPr>
          <p:nvPr>
            <p:ph type="ftr" sz="quarter" idx="11"/>
          </p:nvPr>
        </p:nvSpPr>
        <p:spPr/>
        <p:txBody>
          <a:bodyPr/>
          <a:lstStyle/>
          <a:p>
            <a:r>
              <a:rPr lang="en-US"/>
              <a:t>THE TRANSFORMATION OF CIDA</a:t>
            </a:r>
            <a:endParaRPr lang="en-US" dirty="0"/>
          </a:p>
        </p:txBody>
      </p:sp>
      <p:sp>
        <p:nvSpPr>
          <p:cNvPr id="6" name="Slide Number Placeholder 5">
            <a:extLst>
              <a:ext uri="{FF2B5EF4-FFF2-40B4-BE49-F238E27FC236}">
                <a16:creationId xmlns:a16="http://schemas.microsoft.com/office/drawing/2014/main" id="{BB4872EF-496A-D902-1AB0-7E4D0485447C}"/>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8" name="Picture 7">
            <a:extLst>
              <a:ext uri="{FF2B5EF4-FFF2-40B4-BE49-F238E27FC236}">
                <a16:creationId xmlns:a16="http://schemas.microsoft.com/office/drawing/2014/main" id="{1208DA5C-41B0-81E6-23ED-F2D5011E2684}"/>
              </a:ext>
            </a:extLst>
          </p:cNvPr>
          <p:cNvPicPr>
            <a:picLocks noChangeAspect="1"/>
          </p:cNvPicPr>
          <p:nvPr/>
        </p:nvPicPr>
        <p:blipFill>
          <a:blip r:embed="rId2"/>
          <a:stretch>
            <a:fillRect/>
          </a:stretch>
        </p:blipFill>
        <p:spPr>
          <a:xfrm>
            <a:off x="1099457" y="1643946"/>
            <a:ext cx="8466307" cy="4585916"/>
          </a:xfrm>
          <a:prstGeom prst="rect">
            <a:avLst/>
          </a:prstGeom>
        </p:spPr>
      </p:pic>
      <p:sp>
        <p:nvSpPr>
          <p:cNvPr id="3" name="TextBox 2">
            <a:extLst>
              <a:ext uri="{FF2B5EF4-FFF2-40B4-BE49-F238E27FC236}">
                <a16:creationId xmlns:a16="http://schemas.microsoft.com/office/drawing/2014/main" id="{099DE4E2-AE0A-1FEB-E2DA-1F2B2B133759}"/>
              </a:ext>
            </a:extLst>
          </p:cNvPr>
          <p:cNvSpPr txBox="1"/>
          <p:nvPr/>
        </p:nvSpPr>
        <p:spPr>
          <a:xfrm>
            <a:off x="10010192" y="1397748"/>
            <a:ext cx="1343608" cy="4662815"/>
          </a:xfrm>
          <a:prstGeom prst="rect">
            <a:avLst/>
          </a:prstGeom>
          <a:solidFill>
            <a:schemeClr val="accent1">
              <a:lumMod val="90000"/>
            </a:schemeClr>
          </a:solidFill>
        </p:spPr>
        <p:txBody>
          <a:bodyPr wrap="square" rtlCol="0">
            <a:spAutoFit/>
          </a:bodyPr>
          <a:lstStyle/>
          <a:p>
            <a:r>
              <a:rPr lang="en-US" sz="1100" dirty="0"/>
              <a:t>Duplicate recordings for the same question can occur if the Field Rep returns back to the screen with that same question within the instrument anytime prior to the case being completed</a:t>
            </a:r>
          </a:p>
          <a:p>
            <a:endParaRPr lang="en-US" sz="1100" dirty="0"/>
          </a:p>
          <a:p>
            <a:r>
              <a:rPr lang="en-US" sz="1100" dirty="0"/>
              <a:t>CIDA allows you to listen/view duplicate recording, and bundle them together.  </a:t>
            </a:r>
          </a:p>
          <a:p>
            <a:endParaRPr lang="en-US" sz="1100" dirty="0"/>
          </a:p>
          <a:p>
            <a:r>
              <a:rPr lang="en-US" sz="1100" dirty="0"/>
              <a:t>Users can mark cases as empty if they find case is not audible and flag for others not to waste time listening.</a:t>
            </a:r>
          </a:p>
        </p:txBody>
      </p:sp>
    </p:spTree>
    <p:extLst>
      <p:ext uri="{BB962C8B-B14F-4D97-AF65-F5344CB8AC3E}">
        <p14:creationId xmlns:p14="http://schemas.microsoft.com/office/powerpoint/2010/main" val="1245742567"/>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9EA93376-013A-4011-95B1-AF4275EC8528}"/>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{86E20708-5A40-43AC-A544-D0B3F257415C}tf67328976_win32</Template>
  <TotalTime>4206</TotalTime>
  <Words>1923</Words>
  <Application>Microsoft Office PowerPoint</Application>
  <PresentationFormat>Widescreen</PresentationFormat>
  <Paragraphs>262</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Tenorite</vt:lpstr>
      <vt:lpstr>Office Theme</vt:lpstr>
      <vt:lpstr>The transformation of cida  (formerly cari)</vt:lpstr>
      <vt:lpstr>Agenda</vt:lpstr>
      <vt:lpstr>overview</vt:lpstr>
      <vt:lpstr>System transformation</vt:lpstr>
      <vt:lpstr>TIMELINE</vt:lpstr>
      <vt:lpstr>User INTERFACE FEATURES</vt:lpstr>
      <vt:lpstr>Case view: review case</vt:lpstr>
      <vt:lpstr>Case view: review case question images &amp; recordings  </vt:lpstr>
      <vt:lpstr>Case view: Duplicates &amp; Mark as empty</vt:lpstr>
      <vt:lpstr>Case view: Record X Question: Review recordings</vt:lpstr>
      <vt:lpstr>CASE View: Coding </vt:lpstr>
      <vt:lpstr>CASE View: Coding </vt:lpstr>
      <vt:lpstr>CASE View: Coding </vt:lpstr>
      <vt:lpstr>Coding management: configure survey</vt:lpstr>
      <vt:lpstr>configure survey: Sampling data</vt:lpstr>
      <vt:lpstr>configure survey: Group/questions/option group Additions &amp; updates</vt:lpstr>
      <vt:lpstr>configure survey: Group/questions/option Question additions &amp; updates</vt:lpstr>
      <vt:lpstr>configure survey: preview</vt:lpstr>
      <vt:lpstr>configure survey: reasons</vt:lpstr>
      <vt:lpstr>configure survey: group question mapping</vt:lpstr>
      <vt:lpstr>Coding management: case assignment</vt:lpstr>
      <vt:lpstr>Coding management: configure questions</vt:lpstr>
      <vt:lpstr>Reports: Question Duration </vt:lpstr>
      <vt:lpstr>Reports: question frequency </vt:lpstr>
      <vt:lpstr>Reports: survey information </vt:lpstr>
      <vt:lpstr>Reports: survey code </vt:lpstr>
      <vt:lpstr>Reports: response frequency  </vt:lpstr>
      <vt:lpstr>CURRENT Challenges &amp; Possible solutions</vt:lpstr>
      <vt:lpstr>     FUTURE OF CIDA: AUTO-CODING   BELOW IS THE FUNCTIONALITY WE ARE WORKING ON:  </vt:lpstr>
      <vt:lpstr>THANK YOU</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Joanne N Carruba (CENSUS/ADSD FED)</dc:creator>
  <cp:lastModifiedBy>Joanne N Carruba (CENSUS/ADSD FED)</cp:lastModifiedBy>
  <cp:revision>57</cp:revision>
  <dcterms:created xsi:type="dcterms:W3CDTF">2023-02-16T20:15:12Z</dcterms:created>
  <dcterms:modified xsi:type="dcterms:W3CDTF">2023-04-11T17:33:21Z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ies>
</file>