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6"/>
  </p:sldMasterIdLst>
  <p:notesMasterIdLst>
    <p:notesMasterId r:id="rId42"/>
  </p:notesMasterIdLst>
  <p:sldIdLst>
    <p:sldId id="268" r:id="rId7"/>
    <p:sldId id="269" r:id="rId8"/>
    <p:sldId id="270" r:id="rId9"/>
    <p:sldId id="272" r:id="rId10"/>
    <p:sldId id="273" r:id="rId11"/>
    <p:sldId id="275" r:id="rId12"/>
    <p:sldId id="397" r:id="rId13"/>
    <p:sldId id="358" r:id="rId14"/>
    <p:sldId id="375" r:id="rId15"/>
    <p:sldId id="395" r:id="rId16"/>
    <p:sldId id="377" r:id="rId17"/>
    <p:sldId id="394" r:id="rId18"/>
    <p:sldId id="361" r:id="rId19"/>
    <p:sldId id="391" r:id="rId20"/>
    <p:sldId id="392" r:id="rId21"/>
    <p:sldId id="393" r:id="rId22"/>
    <p:sldId id="403" r:id="rId23"/>
    <p:sldId id="398" r:id="rId24"/>
    <p:sldId id="378" r:id="rId25"/>
    <p:sldId id="363" r:id="rId26"/>
    <p:sldId id="404" r:id="rId27"/>
    <p:sldId id="364" r:id="rId28"/>
    <p:sldId id="380" r:id="rId29"/>
    <p:sldId id="381" r:id="rId30"/>
    <p:sldId id="382" r:id="rId31"/>
    <p:sldId id="383" r:id="rId32"/>
    <p:sldId id="385" r:id="rId33"/>
    <p:sldId id="386" r:id="rId34"/>
    <p:sldId id="384" r:id="rId35"/>
    <p:sldId id="399" r:id="rId36"/>
    <p:sldId id="400" r:id="rId37"/>
    <p:sldId id="401" r:id="rId38"/>
    <p:sldId id="402" r:id="rId39"/>
    <p:sldId id="379" r:id="rId40"/>
    <p:sldId id="389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5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95" autoAdjust="0"/>
    <p:restoredTop sz="88547" autoAdjust="0"/>
  </p:normalViewPr>
  <p:slideViewPr>
    <p:cSldViewPr>
      <p:cViewPr varScale="1">
        <p:scale>
          <a:sx n="83" d="100"/>
          <a:sy n="83" d="100"/>
        </p:scale>
        <p:origin x="3152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36" Type="http://schemas.openxmlformats.org/officeDocument/2006/relationships/slide" Target="slides/slide30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sons, Joe - REE-NASS" userId="3be6002c-1e28-4d48-a960-f3415730c23e" providerId="ADAL" clId="{32AF8D53-8ACD-47D8-AD6C-252CE7A5BB32}"/>
    <pc:docChg chg="delSld">
      <pc:chgData name="Parsons, Joe - REE-NASS" userId="3be6002c-1e28-4d48-a960-f3415730c23e" providerId="ADAL" clId="{32AF8D53-8ACD-47D8-AD6C-252CE7A5BB32}" dt="2023-04-11T15:08:56.673" v="0" actId="47"/>
      <pc:docMkLst>
        <pc:docMk/>
      </pc:docMkLst>
      <pc:sldChg chg="del">
        <pc:chgData name="Parsons, Joe - REE-NASS" userId="3be6002c-1e28-4d48-a960-f3415730c23e" providerId="ADAL" clId="{32AF8D53-8ACD-47D8-AD6C-252CE7A5BB32}" dt="2023-04-11T15:08:56.673" v="0" actId="47"/>
        <pc:sldMkLst>
          <pc:docMk/>
          <pc:sldMk cId="22775364" sldId="357"/>
        </pc:sldMkLst>
      </pc:sldChg>
      <pc:sldChg chg="del">
        <pc:chgData name="Parsons, Joe - REE-NASS" userId="3be6002c-1e28-4d48-a960-f3415730c23e" providerId="ADAL" clId="{32AF8D53-8ACD-47D8-AD6C-252CE7A5BB32}" dt="2023-04-11T15:08:56.673" v="0" actId="47"/>
        <pc:sldMkLst>
          <pc:docMk/>
          <pc:sldMk cId="3372386557" sldId="359"/>
        </pc:sldMkLst>
      </pc:sldChg>
      <pc:sldChg chg="del">
        <pc:chgData name="Parsons, Joe - REE-NASS" userId="3be6002c-1e28-4d48-a960-f3415730c23e" providerId="ADAL" clId="{32AF8D53-8ACD-47D8-AD6C-252CE7A5BB32}" dt="2023-04-11T15:08:56.673" v="0" actId="47"/>
        <pc:sldMkLst>
          <pc:docMk/>
          <pc:sldMk cId="2723586129" sldId="365"/>
        </pc:sldMkLst>
      </pc:sldChg>
      <pc:sldChg chg="del">
        <pc:chgData name="Parsons, Joe - REE-NASS" userId="3be6002c-1e28-4d48-a960-f3415730c23e" providerId="ADAL" clId="{32AF8D53-8ACD-47D8-AD6C-252CE7A5BB32}" dt="2023-04-11T15:08:56.673" v="0" actId="47"/>
        <pc:sldMkLst>
          <pc:docMk/>
          <pc:sldMk cId="3473340229" sldId="39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Households</a:t>
            </a:r>
            <a:r>
              <a:rPr lang="en-US" baseline="0" dirty="0"/>
              <a:t> Comparison:</a:t>
            </a:r>
          </a:p>
          <a:p>
            <a:pPr>
              <a:defRPr/>
            </a:pPr>
            <a:r>
              <a:rPr lang="en-US" baseline="0" dirty="0"/>
              <a:t>American Community Survey </a:t>
            </a:r>
          </a:p>
          <a:p>
            <a:pPr>
              <a:defRPr/>
            </a:pPr>
            <a:r>
              <a:rPr lang="en-US" baseline="0" dirty="0"/>
              <a:t>vs </a:t>
            </a:r>
          </a:p>
          <a:p>
            <a:pPr>
              <a:defRPr/>
            </a:pPr>
            <a:r>
              <a:rPr lang="en-US" baseline="0" dirty="0"/>
              <a:t>NASS Technology Use Survey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American Community Survey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A08-43C2-869F-CBE08F097D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Home or Farm With Computer</c:v>
                </c:pt>
                <c:pt idx="1">
                  <c:v>Broadband Internet Connection</c:v>
                </c:pt>
                <c:pt idx="2">
                  <c:v>Any Internet Connection</c:v>
                </c:pt>
              </c:strCache>
            </c:strRef>
          </c:cat>
          <c:val>
            <c:numRef>
              <c:f>Sheet1!$B$2:$D$2</c:f>
              <c:numCache>
                <c:formatCode>0%</c:formatCode>
                <c:ptCount val="3"/>
                <c:pt idx="0" formatCode="0.00%">
                  <c:v>0.93100000000000005</c:v>
                </c:pt>
                <c:pt idx="1">
                  <c:v>0.87</c:v>
                </c:pt>
                <c:pt idx="2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08-43C2-869F-CBE08F097D9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NASS Computer Use (2021)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Home or Farm With Computer</c:v>
                </c:pt>
                <c:pt idx="1">
                  <c:v>Broadband Internet Connection</c:v>
                </c:pt>
                <c:pt idx="2">
                  <c:v>Any Internet Connection</c:v>
                </c:pt>
              </c:strCache>
            </c:strRef>
          </c:cat>
          <c:val>
            <c:numRef>
              <c:f>Sheet1!$B$3:$D$3</c:f>
              <c:numCache>
                <c:formatCode>0%</c:formatCode>
                <c:ptCount val="3"/>
                <c:pt idx="0">
                  <c:v>0.67</c:v>
                </c:pt>
                <c:pt idx="1">
                  <c:v>0.5</c:v>
                </c:pt>
                <c:pt idx="2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08-43C2-869F-CBE08F097D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6930095"/>
        <c:axId val="1146928847"/>
      </c:barChart>
      <c:catAx>
        <c:axId val="1146930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6928847"/>
        <c:crosses val="autoZero"/>
        <c:auto val="1"/>
        <c:lblAlgn val="ctr"/>
        <c:lblOffset val="100"/>
        <c:noMultiLvlLbl val="0"/>
      </c:catAx>
      <c:valAx>
        <c:axId val="1146928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6930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7T11:23:53.5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2,'177'-2,"191"4,-342 1,1 1,-1 1,48 17,-14-4,-34-12,26 2,14 2,46 18,-38-9,119 16,13-10,-82-7,160 0,-232-19,78-11,-102 7,-1 0,46-17,-58 18,-1 0,1 0,-1 2,29-2,63 5,-44 0,442-1,-476-1,0-2,52-12,-46 8,46-5,23 10,-62 3,73-9,-45 1,130 1,-183 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7T11:24:53.2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61,'775'0,"-736"-1,-1-2,1-2,68-17,-76 14,1 1,0 1,0 2,34 0,-25 5,65 11,-40-5,0-3,85-5,-44-1,-71 2,0 1,50 10,182 40,-178-36,1-4,136-1,-50-10,-160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7T20:44:10.2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2,'177'-2,"191"4,-342 1,1 1,-1 1,48 17,-14-4,-34-12,26 2,14 2,46 18,-38-9,119 16,13-10,-82-7,160 0,-232-19,78-11,-102 7,-1 0,46-17,-58 18,-1 0,1 0,-1 2,29-2,63 5,-44 0,442-1,-476-1,0-2,52-12,-46 8,46-5,23 10,-62 3,73-9,-45 1,130 1,-183 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07T20:44:44.8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2,'177'-2,"191"4,-342 1,1 1,-1 1,48 17,-14-4,-34-12,26 2,14 2,46 18,-38-9,119 16,13-10,-82-7,160 0,-232-19,78-11,-102 7,-1 0,46-17,-58 18,-1 0,1 0,-1 2,29-2,63 5,-44 0,442-1,-476-1,0-2,52-12,-46 8,46-5,23 10,-62 3,73-9,-45 1,130 1,-183 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0BB49-E481-4BE8-BE4C-4FDF3A69145C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EE241-4EAD-455D-BB04-EB35E15045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E241-4EAD-455D-BB04-EB35E150454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876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E241-4EAD-455D-BB04-EB35E150454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672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E241-4EAD-455D-BB04-EB35E150454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293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E241-4EAD-455D-BB04-EB35E150454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753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E241-4EAD-455D-BB04-EB35E150454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453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EE241-4EAD-455D-BB04-EB35E150454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245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21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4569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71600"/>
            <a:ext cx="8229600" cy="4495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1422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0"/>
            <a:ext cx="2057400" cy="5135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0"/>
            <a:ext cx="6019800" cy="51355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5258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696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949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193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192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4639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1679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5434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7748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728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62001"/>
            <a:ext cx="5111750" cy="4832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24051"/>
            <a:ext cx="3008313" cy="3670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3960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9579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33400"/>
            <a:ext cx="5486400" cy="3889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062537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497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6017036"/>
            <a:ext cx="8989691" cy="840964"/>
            <a:chOff x="0" y="6017036"/>
            <a:chExt cx="8989691" cy="840964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0" y="6017036"/>
              <a:ext cx="8989691" cy="840964"/>
              <a:chOff x="0" y="6017036"/>
              <a:chExt cx="8989691" cy="840964"/>
            </a:xfrm>
          </p:grpSpPr>
          <p:pic>
            <p:nvPicPr>
              <p:cNvPr id="8" name="Picture 7"/>
              <p:cNvPicPr>
                <a:picLocks noChangeAspect="1"/>
              </p:cNvPicPr>
              <p:nvPr userDrawn="1"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940"/>
              <a:stretch/>
            </p:blipFill>
            <p:spPr>
              <a:xfrm>
                <a:off x="0" y="6017036"/>
                <a:ext cx="8052179" cy="840964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00" y="6172200"/>
                <a:ext cx="607691" cy="609600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990600" y="6251417"/>
              <a:ext cx="3627434" cy="37798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696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612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customXml" Target="../ink/ink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685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Modernizing Agricultural Statistics through </a:t>
            </a:r>
            <a:b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Technology and Innovation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Federal Computer Assisted Survey Information Collection (FedCASIC) Workshop</a:t>
            </a:r>
            <a:b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  <a:p>
            <a:r>
              <a:rPr lang="en-US" dirty="0"/>
              <a:t>Joseph L. Parsons</a:t>
            </a:r>
          </a:p>
          <a:p>
            <a:r>
              <a:rPr lang="en-US" dirty="0"/>
              <a:t>Director, Methodology Division</a:t>
            </a:r>
          </a:p>
          <a:p>
            <a:r>
              <a:rPr lang="en-US" dirty="0"/>
              <a:t>Chair, USDA Agricultural Statistics Board</a:t>
            </a:r>
          </a:p>
        </p:txBody>
      </p:sp>
    </p:spTree>
    <p:extLst>
      <p:ext uri="{BB962C8B-B14F-4D97-AF65-F5344CB8AC3E}">
        <p14:creationId xmlns:p14="http://schemas.microsoft.com/office/powerpoint/2010/main" val="3796934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the </a:t>
            </a:r>
            <a:br>
              <a:rPr lang="en-US" dirty="0"/>
            </a:br>
            <a:r>
              <a:rPr lang="en-US" dirty="0"/>
              <a:t>Farm Producer Population</a:t>
            </a:r>
            <a:endParaRPr lang="en-US" sz="3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2CCDC-A11C-9E73-BB0B-BDFEDE40F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916" y="1066800"/>
            <a:ext cx="6392167" cy="518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39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/>
              <a:t>Technology Access and Use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29F0C09-4E49-4974-FF6B-E6535FE304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1786905"/>
              </p:ext>
            </p:extLst>
          </p:nvPr>
        </p:nvGraphicFramePr>
        <p:xfrm>
          <a:off x="781050" y="1002506"/>
          <a:ext cx="77724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3268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2F7B9-5AF7-C63B-F827-36B54F295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Technology Access and Use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8954AB-E06A-CC05-8BE9-B18FA41BD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90600"/>
            <a:ext cx="6934200" cy="519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01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B2732-4904-DE15-06CE-347ABD829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Attributes of Populations of Interest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11D2357-FADF-A76B-F952-165E5EB88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066800"/>
            <a:ext cx="6934200" cy="5023953"/>
          </a:xfrm>
        </p:spPr>
      </p:pic>
    </p:spTree>
    <p:extLst>
      <p:ext uri="{BB962C8B-B14F-4D97-AF65-F5344CB8AC3E}">
        <p14:creationId xmlns:p14="http://schemas.microsoft.com/office/powerpoint/2010/main" val="1675920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B2732-4904-DE15-06CE-347ABD829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Attributes of Populations of Interest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09CE6E-FFA2-FAD2-8604-D58B75D6B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947" y="990600"/>
            <a:ext cx="6694105" cy="5205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26FB29-1736-7E2D-915C-BBAB7845A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825" y="838200"/>
            <a:ext cx="1656940" cy="113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58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B2732-4904-DE15-06CE-347ABD829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Attributes of Populations of Interest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37183B-0DCF-896A-860E-2BBB7CA69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54869"/>
            <a:ext cx="8153400" cy="499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71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B2732-4904-DE15-06CE-347ABD829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Attributes of Populations of Interest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6C84A7-0979-87EA-1013-551B4EF6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53" y="1359325"/>
            <a:ext cx="8309294" cy="4123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6986EB-42F6-2385-CCBE-7162698C0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724400"/>
            <a:ext cx="2762668" cy="136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65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1B071-9886-0943-3E4A-932EEF73E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Attributes of Populations of Interest</a:t>
            </a:r>
            <a:br>
              <a:rPr lang="en-US" dirty="0"/>
            </a:br>
            <a:r>
              <a:rPr lang="en-US" sz="2700" dirty="0"/>
              <a:t>Cropland Planted by Crop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046EAE-3FD3-15EF-115F-C4E98AFFA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" y="1219200"/>
            <a:ext cx="9144000" cy="50376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2ADF79-D297-8D84-697B-1EE785615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825" y="838200"/>
            <a:ext cx="1656940" cy="113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00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D3CD9-E6AC-40B8-3B4D-6FB0BA5A7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Skewness and Sampling in the Annual Survey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2FB54-03A0-FFA7-4931-372DF4995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Cattle sample selection example for one state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77D064-755C-8861-04DF-721DA7512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" y="2302252"/>
            <a:ext cx="9035888" cy="310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64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76962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Skewness and Sampling in the Annual Survey Program</a:t>
            </a:r>
            <a:endParaRPr lang="en-US" sz="33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41D20B-2C1B-679F-03FE-74B35031C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Skewness of Populations of interest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B3DBE0-2078-CFCE-88AD-B11478D96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209800"/>
            <a:ext cx="6744641" cy="353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25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 little about me and NASS</a:t>
            </a:r>
            <a:br>
              <a:rPr lang="en-US" dirty="0"/>
            </a:br>
            <a:endParaRPr lang="en-US" dirty="0"/>
          </a:p>
          <a:p>
            <a:r>
              <a:rPr lang="en-US" dirty="0"/>
              <a:t>A discussion of “essential operating </a:t>
            </a:r>
            <a:br>
              <a:rPr lang="en-US" dirty="0"/>
            </a:br>
            <a:r>
              <a:rPr lang="en-US" dirty="0"/>
              <a:t>conditions”</a:t>
            </a:r>
            <a:br>
              <a:rPr lang="en-US" dirty="0"/>
            </a:br>
            <a:endParaRPr lang="en-US" dirty="0"/>
          </a:p>
          <a:p>
            <a:r>
              <a:rPr lang="en-US" dirty="0"/>
              <a:t>How those operating conditions inform current strategies and influence how we think about modernization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Some examples from our modernization journey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 road ahead and discussion</a:t>
            </a:r>
          </a:p>
        </p:txBody>
      </p:sp>
      <p:pic>
        <p:nvPicPr>
          <p:cNvPr id="4" name="Picture 3" descr="A picture containing tree, sky, outdoor, plant&#10;&#10;Description automatically generated">
            <a:extLst>
              <a:ext uri="{FF2B5EF4-FFF2-40B4-BE49-F238E27FC236}">
                <a16:creationId xmlns:a16="http://schemas.microsoft.com/office/drawing/2014/main" id="{CB1A4696-31A0-7EF1-FF5B-BCC2D93E8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4900" y="5016500"/>
            <a:ext cx="1727200" cy="1295400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FEF2A12-8649-1B75-748C-9EAB6CAEA0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56" y="1063725"/>
            <a:ext cx="1569244" cy="22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57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9C4256-CF58-6DD7-8BF7-99C4B0748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8674"/>
            <a:ext cx="9144000" cy="498065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3FD8C6A-18EB-3C22-DBA0-71314A196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Timelines and Deadlines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9685E-2AF3-5AB0-54B0-44E5D8A9D5A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2672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2F8DE7F-9677-2226-0C70-91CBA8D03045}"/>
                  </a:ext>
                </a:extLst>
              </p14:cNvPr>
              <p14:cNvContentPartPr/>
              <p14:nvPr/>
            </p14:nvContentPartPr>
            <p14:xfrm>
              <a:off x="152400" y="3581400"/>
              <a:ext cx="1357920" cy="79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2F8DE7F-9677-2226-0C70-91CBA8D0304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86" y="3473400"/>
                <a:ext cx="1465589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07EC6D7-0389-8F87-98C3-FE53ED8F5629}"/>
                  </a:ext>
                </a:extLst>
              </p14:cNvPr>
              <p14:cNvContentPartPr/>
              <p14:nvPr/>
            </p14:nvContentPartPr>
            <p14:xfrm>
              <a:off x="399143" y="5823840"/>
              <a:ext cx="992160" cy="43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07EC6D7-0389-8F87-98C3-FE53ED8F562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5163" y="5715840"/>
                <a:ext cx="1099761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3BFEB43-5C9A-A211-C62F-EA36F775AEEF}"/>
                  </a:ext>
                </a:extLst>
              </p14:cNvPr>
              <p14:cNvContentPartPr/>
              <p14:nvPr/>
            </p14:nvContentPartPr>
            <p14:xfrm>
              <a:off x="76200" y="3335082"/>
              <a:ext cx="1357920" cy="79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3BFEB43-5C9A-A211-C62F-EA36F775AE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86" y="3227082"/>
                <a:ext cx="1465589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5B22374-7F4E-FD74-79E5-84C81CF47253}"/>
                  </a:ext>
                </a:extLst>
              </p14:cNvPr>
              <p14:cNvContentPartPr/>
              <p14:nvPr/>
            </p14:nvContentPartPr>
            <p14:xfrm>
              <a:off x="235440" y="4367674"/>
              <a:ext cx="1357920" cy="799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5B22374-7F4E-FD74-79E5-84C81CF472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1426" y="4259674"/>
                <a:ext cx="1465589" cy="29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96570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A1832-F5B9-62E1-8C24-136D645E2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Modes of Collection and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2EDC2-5F25-EB4A-231E-826C53C3A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For many surveys we segment the sample and use all modes – depend of the survey</a:t>
            </a:r>
          </a:p>
          <a:p>
            <a:pPr lvl="1"/>
            <a:r>
              <a:rPr lang="en-US" dirty="0"/>
              <a:t>Mail – questionnaires - send online survey codes, promotional messaging – USPS service variability</a:t>
            </a:r>
          </a:p>
          <a:p>
            <a:pPr lvl="1"/>
            <a:r>
              <a:rPr lang="en-US" dirty="0"/>
              <a:t>Email – for survey reminders </a:t>
            </a:r>
          </a:p>
          <a:p>
            <a:pPr lvl="1"/>
            <a:r>
              <a:rPr lang="en-US" dirty="0"/>
              <a:t>CASI, CATI, and CAPI </a:t>
            </a:r>
          </a:p>
          <a:p>
            <a:pPr lvl="1"/>
            <a:r>
              <a:rPr lang="en-US" dirty="0"/>
              <a:t>Enumerate from paper</a:t>
            </a:r>
          </a:p>
          <a:p>
            <a:r>
              <a:rPr lang="en-US" dirty="0"/>
              <a:t>Reduced reliance on paper but still needed in some cases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902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C2F3B-80CD-E390-A676-97593B057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Declining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9685E-2AF3-5AB0-54B0-44E5D8A9D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72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Mode of collection – all of the above.  Will avoid calling some folks – let the mail work.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D9957-30C1-AD8A-33B0-D066F7397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545"/>
            <a:ext cx="9144000" cy="366921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86428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03C43-16F3-ED90-D419-7C0425805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What Supporting a Federal Statistical Agency Must Feel Like for IT Service Providers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6F95B3-1EF4-F48E-6F1F-9C038AFDA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4223" y="1219200"/>
            <a:ext cx="3275554" cy="4267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26093-F3EF-8D00-9721-75233834D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19737"/>
            <a:ext cx="9144000" cy="42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43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10C92-0005-37E9-972C-46BD87783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Perceived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6317C-F6CC-81FC-8588-413A463F2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Budget is mostly “People”</a:t>
            </a:r>
          </a:p>
          <a:p>
            <a:r>
              <a:rPr lang="en-US" dirty="0"/>
              <a:t>Labor costs</a:t>
            </a:r>
          </a:p>
          <a:p>
            <a:r>
              <a:rPr lang="en-US" dirty="0"/>
              <a:t>Retention</a:t>
            </a:r>
          </a:p>
          <a:p>
            <a:r>
              <a:rPr lang="en-US" dirty="0"/>
              <a:t>Productivity</a:t>
            </a:r>
          </a:p>
          <a:p>
            <a:r>
              <a:rPr lang="en-US" dirty="0"/>
              <a:t>Use of “other” data and tools</a:t>
            </a:r>
          </a:p>
          <a:p>
            <a:r>
              <a:rPr lang="en-US" dirty="0"/>
              <a:t>Easy for respondents and data users</a:t>
            </a:r>
          </a:p>
          <a:p>
            <a:r>
              <a:rPr lang="en-US" dirty="0"/>
              <a:t>Nimble, flexible, adaptable, extensible</a:t>
            </a:r>
          </a:p>
          <a:p>
            <a:r>
              <a:rPr lang="en-US" dirty="0"/>
              <a:t>Relevant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787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5FB7BB-A156-9250-C068-93BA7D26A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Brief 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4FC10-EBA1-43EE-6BBE-AC8D174EE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66801"/>
            <a:ext cx="4451611" cy="297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139F06-2726-3F49-1163-CC4978248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352800"/>
            <a:ext cx="4448960" cy="2755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DE4CD3-94BF-C336-2533-2DAD5F473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088232"/>
            <a:ext cx="317274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61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E8993D-07A2-3643-A3F5-4DD3CA5CB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Covid Adaption</a:t>
            </a:r>
            <a:br>
              <a:rPr lang="en-US" dirty="0"/>
            </a:br>
            <a:r>
              <a:rPr lang="en-US" dirty="0"/>
              <a:t>June Area Tools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5E3B8A-F590-3105-B306-DF8BB9A53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Team created two new tools under time pressure to allow for an important land-based survey to be conducted.</a:t>
            </a:r>
          </a:p>
          <a:p>
            <a:r>
              <a:rPr lang="en-US" dirty="0"/>
              <a:t>Screening Tool – help enumerators unable to face-to-face canvass have “best” contact information at their fingertips</a:t>
            </a:r>
          </a:p>
          <a:p>
            <a:r>
              <a:rPr lang="en-US" dirty="0"/>
              <a:t>June Area Tool to aid in otherwise manual imputations.</a:t>
            </a:r>
          </a:p>
        </p:txBody>
      </p:sp>
    </p:spTree>
    <p:extLst>
      <p:ext uri="{BB962C8B-B14F-4D97-AF65-F5344CB8AC3E}">
        <p14:creationId xmlns:p14="http://schemas.microsoft.com/office/powerpoint/2010/main" val="1574626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A84A3B-C53C-2586-B108-9EA00AE04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1143000"/>
            <a:ext cx="8648700" cy="5053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3A76AF-FEC4-7A27-0DD6-7FDF6A532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UNECE Generic Statistical Business Process Model</a:t>
            </a:r>
          </a:p>
        </p:txBody>
      </p:sp>
    </p:spTree>
    <p:extLst>
      <p:ext uri="{BB962C8B-B14F-4D97-AF65-F5344CB8AC3E}">
        <p14:creationId xmlns:p14="http://schemas.microsoft.com/office/powerpoint/2010/main" val="3885504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EE139-D186-2E79-09F3-F1CA5EC2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Data Factory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E27701D3-8FE9-9A25-913F-C0329F233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4412"/>
            <a:ext cx="8957062" cy="236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2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6436-8212-FA88-6117-25A32D2D0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Major Modernization Efforts</a:t>
            </a:r>
            <a:br>
              <a:rPr lang="en-US" dirty="0"/>
            </a:br>
            <a:r>
              <a:rPr lang="en-US" sz="2700" dirty="0"/>
              <a:t>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66557-0AAB-0B1F-2071-DB3BA2186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6934200" cy="4267200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/>
              <a:t>Develop a more efficient and streamlined approach to all frames maintenance, presurvey, and data collection activities</a:t>
            </a:r>
          </a:p>
          <a:p>
            <a:pPr lvl="1"/>
            <a:r>
              <a:rPr lang="en-US" dirty="0"/>
              <a:t>Document current and future business rules and processing flows</a:t>
            </a:r>
          </a:p>
          <a:p>
            <a:pPr lvl="1"/>
            <a:r>
              <a:rPr lang="en-US" dirty="0"/>
              <a:t>Develop a more efficient and streamlined enterprise platform for all frames maintenance, presurvey,  and data collection activities. </a:t>
            </a:r>
          </a:p>
          <a:p>
            <a:pPr lvl="1"/>
            <a:r>
              <a:rPr lang="en-US" dirty="0"/>
              <a:t>Sunset legacy systems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Recent work examples</a:t>
            </a:r>
            <a:r>
              <a:rPr lang="en-US" dirty="0"/>
              <a:t>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b="0" kern="120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Met with Census Bureau to discuss their current data collection enterprise development.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b="0" kern="120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Completed deep-dive review of 90% of the 25 applications within project scope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Impact</a:t>
            </a:r>
          </a:p>
          <a:p>
            <a:pPr lvl="1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Improved customer experience -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b="0" dirty="0">
                <a:solidFill>
                  <a:schemeClr val="accent4">
                    <a:lumMod val="50000"/>
                  </a:schemeClr>
                </a:solidFill>
              </a:rPr>
              <a:t>New platform will include enhancements such as 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displaying previously reported survey data, streamlined access </a:t>
            </a:r>
            <a:r>
              <a:rPr lang="en-US" b="0" dirty="0">
                <a:solidFill>
                  <a:schemeClr val="accent4">
                    <a:lumMod val="50000"/>
                  </a:schemeClr>
                </a:solidFill>
              </a:rPr>
              <a:t>to all available surveys, and customizable landing page for the respondents.  </a:t>
            </a:r>
            <a:r>
              <a:rPr lang="en-US" dirty="0"/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E89EDA-B7BD-744E-9E0A-FE2956FC6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2133600"/>
            <a:ext cx="1467055" cy="351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53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USDA’s National Agricultural Statistics Service (NASS)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NASS Mission: The National Agricultural Statistics Service provides timely, accurate, and useful statistics in service to U.S. agriculture.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Collect, assemble, process, and disseminate U.S. agricultural data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Conduct and publish hundreds of annual surveys and censuses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Conduct the detailed Census of Agriculture every 5 years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Partner with other USDA and other federal agencies, state ag departments, universities, and others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Conduct research to advance statistical science</a:t>
            </a:r>
            <a:br>
              <a:rPr lang="en-US" dirty="0"/>
            </a:br>
            <a:endParaRPr lang="en-US" dirty="0"/>
          </a:p>
          <a:p>
            <a:r>
              <a:rPr lang="en-US" dirty="0"/>
              <a:t>Approximately 850 federal staff across</a:t>
            </a:r>
            <a:br>
              <a:rPr lang="en-US" dirty="0"/>
            </a:br>
            <a:r>
              <a:rPr lang="en-US" dirty="0"/>
              <a:t>the country, 2,500 enumerators collecting </a:t>
            </a:r>
            <a:br>
              <a:rPr lang="en-US" dirty="0"/>
            </a:br>
            <a:r>
              <a:rPr lang="en-US" dirty="0"/>
              <a:t>data, 12 Regional offices, 5 calling centers, </a:t>
            </a:r>
            <a:br>
              <a:rPr lang="en-US" dirty="0"/>
            </a:br>
            <a:r>
              <a:rPr lang="en-US" dirty="0"/>
              <a:t>National Operations Center in St. Louis, </a:t>
            </a:r>
            <a:br>
              <a:rPr lang="en-US" dirty="0"/>
            </a:br>
            <a:r>
              <a:rPr lang="en-US" dirty="0"/>
              <a:t>HQ in Washington, DC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E402EC-F2F7-A105-FA1E-15AC85E63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519" y="3886198"/>
            <a:ext cx="4505023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50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6436-8212-FA88-6117-25A32D2D0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Major Modernization Efforts</a:t>
            </a:r>
            <a:br>
              <a:rPr lang="en-US" dirty="0"/>
            </a:br>
            <a:r>
              <a:rPr lang="en-US" sz="2700" dirty="0"/>
              <a:t>Editing and Imputation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66557-0AAB-0B1F-2071-DB3BA2186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b="1" dirty="0"/>
              <a:t>A single platform for editing and imputation for all NASS surveys and the Census of Agriculture</a:t>
            </a:r>
          </a:p>
          <a:p>
            <a:pPr lvl="1"/>
            <a:r>
              <a:rPr lang="en-US" dirty="0"/>
              <a:t>automation and more advanced imputation  techniques to the editing process</a:t>
            </a:r>
          </a:p>
          <a:p>
            <a:pPr lvl="1"/>
            <a:r>
              <a:rPr lang="en-US" dirty="0"/>
              <a:t>modularized and generalized for a repeatable and data driven standard and efficient future enhancement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Recent work examples</a:t>
            </a:r>
          </a:p>
          <a:p>
            <a:pPr lvl="1"/>
            <a:r>
              <a:rPr lang="en-US" dirty="0"/>
              <a:t>Created and automated parsing program that pulls edit rules and actions out of the existing Blaise code and translates them into specifications and usable R code. </a:t>
            </a:r>
          </a:p>
          <a:p>
            <a:pPr lvl="1"/>
            <a:r>
              <a:rPr lang="en-US" dirty="0"/>
              <a:t>Moved development to the cloud for faster data processing</a:t>
            </a:r>
          </a:p>
          <a:p>
            <a:pPr lvl="1"/>
            <a:r>
              <a:rPr lang="en-US" dirty="0"/>
              <a:t>Testing of corrected and imputed data has begun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Impact</a:t>
            </a:r>
          </a:p>
          <a:p>
            <a:pPr lvl="1"/>
            <a:r>
              <a:rPr lang="en-US" dirty="0"/>
              <a:t>Reallocate staff time from repetitive manual editing to subject matter </a:t>
            </a:r>
            <a:br>
              <a:rPr lang="en-US" dirty="0"/>
            </a:br>
            <a:r>
              <a:rPr lang="en-US" dirty="0"/>
              <a:t>expert analysis</a:t>
            </a:r>
          </a:p>
          <a:p>
            <a:pPr lvl="1"/>
            <a:r>
              <a:rPr lang="en-US" dirty="0"/>
              <a:t>Only one editing platform to learn and support</a:t>
            </a:r>
          </a:p>
          <a:p>
            <a:pPr lvl="1"/>
            <a:r>
              <a:rPr lang="en-US" dirty="0"/>
              <a:t>Gradual implementation to facilitate culture change and allow for robust staff feedback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2C0C06-FAD3-DEE5-CB08-2FE5406028FE}"/>
              </a:ext>
            </a:extLst>
          </p:cNvPr>
          <p:cNvGrpSpPr/>
          <p:nvPr/>
        </p:nvGrpSpPr>
        <p:grpSpPr>
          <a:xfrm>
            <a:off x="6858000" y="3505200"/>
            <a:ext cx="1505160" cy="1505160"/>
            <a:chOff x="7162800" y="762000"/>
            <a:chExt cx="1505160" cy="15051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A7A362-6B82-0930-F4EF-29A9BED01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2800" y="762000"/>
              <a:ext cx="1448002" cy="77163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2EDE98-F675-67E2-6935-E3EB82771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2800" y="1533633"/>
              <a:ext cx="1505160" cy="733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5178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6436-8212-FA88-6117-25A32D2D0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Major Modernization Efforts</a:t>
            </a:r>
            <a:br>
              <a:rPr lang="en-US" dirty="0"/>
            </a:br>
            <a:r>
              <a:rPr lang="en-US" sz="2700" dirty="0"/>
              <a:t>Modelling and Geospatial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66557-0AAB-0B1F-2071-DB3BA2186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3200" b="1" i="0" u="none" strike="noStrike" baseline="0" noProof="0" dirty="0">
                <a:ln>
                  <a:noFill/>
                </a:ln>
                <a:latin typeface="Arial"/>
              </a:rPr>
              <a:t>Modernize the application of survey and non-survey data in modeling and imputation activities</a:t>
            </a:r>
          </a:p>
          <a:p>
            <a:pPr lvl="1"/>
            <a:r>
              <a:rPr lang="en-US" b="0" dirty="0">
                <a:ln>
                  <a:noFill/>
                </a:ln>
              </a:rPr>
              <a:t>Integrate non-survey data with survey data to produce the best possible agricultural estimates </a:t>
            </a:r>
          </a:p>
          <a:p>
            <a:pPr lvl="1"/>
            <a:r>
              <a:rPr lang="en-US" b="0" dirty="0">
                <a:ln>
                  <a:noFill/>
                </a:ln>
              </a:rPr>
              <a:t>Automate the ingestion and integration of non-survey data into NASS systems</a:t>
            </a:r>
          </a:p>
          <a:p>
            <a:pPr lvl="1"/>
            <a:r>
              <a:rPr lang="en-US" b="0" dirty="0">
                <a:ln>
                  <a:noFill/>
                </a:ln>
              </a:rPr>
              <a:t>Provide novel data products and workflows born from cloud computing capabilities and rich data sources</a:t>
            </a:r>
          </a:p>
          <a:p>
            <a:r>
              <a:rPr lang="en-US" b="1" dirty="0"/>
              <a:t>Recent work</a:t>
            </a:r>
          </a:p>
          <a:p>
            <a:pPr lvl="1"/>
            <a:r>
              <a:rPr lang="en-US" b="0" dirty="0">
                <a:ln>
                  <a:noFill/>
                </a:ln>
              </a:rPr>
              <a:t>Created and implemented a prediction of crops planted at a field level for improved imputation in an area based study</a:t>
            </a:r>
          </a:p>
          <a:p>
            <a:pPr lvl="1"/>
            <a:r>
              <a:rPr lang="en-US" b="0" dirty="0">
                <a:ln>
                  <a:noFill/>
                </a:ln>
              </a:rPr>
              <a:t>Produced modeled early season estimates of planted acres for select crops and regions </a:t>
            </a:r>
          </a:p>
          <a:p>
            <a:pPr lvl="1"/>
            <a:r>
              <a:rPr lang="en-US" b="0" dirty="0">
                <a:ln>
                  <a:noFill/>
                </a:ln>
              </a:rPr>
              <a:t>Developed and automated creation of new geospatial product</a:t>
            </a:r>
          </a:p>
          <a:p>
            <a:pPr lvl="1"/>
            <a:r>
              <a:rPr lang="en-US" b="0" dirty="0">
                <a:ln>
                  <a:noFill/>
                </a:ln>
              </a:rPr>
              <a:t>Automated workflows for complex georeferencing processes</a:t>
            </a:r>
          </a:p>
          <a:p>
            <a:pPr lvl="1"/>
            <a:endParaRPr lang="en-US" b="0" dirty="0">
              <a:ln>
                <a:noFill/>
              </a:ln>
            </a:endParaRPr>
          </a:p>
          <a:p>
            <a:r>
              <a:rPr lang="en-US" b="1" dirty="0"/>
              <a:t>Impact</a:t>
            </a:r>
          </a:p>
          <a:p>
            <a:pPr lvl="1"/>
            <a:r>
              <a:rPr lang="en-US" dirty="0"/>
              <a:t>Improve survey processes with auxiliary data, make better </a:t>
            </a:r>
            <a:br>
              <a:rPr lang="en-US" dirty="0"/>
            </a:br>
            <a:r>
              <a:rPr lang="en-US" dirty="0"/>
              <a:t>principled use of “other”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299DA7-2285-23D1-54AC-F4A9FA19E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4267200"/>
            <a:ext cx="1448002" cy="13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4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6436-8212-FA88-6117-25A32D2D0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Major Modernization Efforts</a:t>
            </a:r>
            <a:br>
              <a:rPr lang="en-US" dirty="0"/>
            </a:br>
            <a:r>
              <a:rPr lang="en-US" sz="2700" dirty="0"/>
              <a:t>Data Dissemination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66557-0AAB-0B1F-2071-DB3BA2186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3200" b="1" i="0" u="none" strike="noStrike" baseline="0" noProof="0" dirty="0">
                <a:ln>
                  <a:noFill/>
                </a:ln>
                <a:latin typeface="Arial"/>
              </a:rPr>
              <a:t>Modernize the data dissemination function internally and how we expose data to the public </a:t>
            </a:r>
          </a:p>
          <a:p>
            <a:pPr lvl="1"/>
            <a:r>
              <a:rPr lang="en-US" dirty="0"/>
              <a:t>U</a:t>
            </a:r>
            <a:r>
              <a:rPr lang="en-US" b="0" dirty="0">
                <a:ln>
                  <a:noFill/>
                </a:ln>
              </a:rPr>
              <a:t>ser-friendly “Landing Pages” categories of releases.</a:t>
            </a:r>
          </a:p>
          <a:p>
            <a:pPr lvl="1"/>
            <a:r>
              <a:rPr lang="en-US" b="0" dirty="0">
                <a:ln>
                  <a:noFill/>
                </a:ln>
              </a:rPr>
              <a:t>Scalable and standardized with all types of NASS estimate data sources. </a:t>
            </a:r>
          </a:p>
          <a:p>
            <a:pPr lvl="1"/>
            <a:r>
              <a:rPr lang="en-US" b="0" dirty="0">
                <a:ln>
                  <a:noFill/>
                </a:ln>
              </a:rPr>
              <a:t>The landing pages and user experiences provides API endpoints</a:t>
            </a:r>
            <a:br>
              <a:rPr lang="en-US" b="0" dirty="0">
                <a:ln>
                  <a:noFill/>
                </a:ln>
              </a:rPr>
            </a:br>
            <a:endParaRPr lang="en-US" b="0" dirty="0">
              <a:ln>
                <a:noFill/>
              </a:ln>
            </a:endParaRPr>
          </a:p>
          <a:p>
            <a:r>
              <a:rPr lang="en-US" b="1" dirty="0"/>
              <a:t>Recent work</a:t>
            </a:r>
          </a:p>
          <a:p>
            <a:pPr lvl="1"/>
            <a:r>
              <a:rPr lang="en-US" b="0" dirty="0">
                <a:ln>
                  <a:noFill/>
                </a:ln>
              </a:rPr>
              <a:t>Milk Production was released on December 19, 2022 in parallel with the existing release </a:t>
            </a:r>
            <a:br>
              <a:rPr lang="en-US" b="0" dirty="0">
                <a:ln>
                  <a:noFill/>
                </a:ln>
              </a:rPr>
            </a:br>
            <a:r>
              <a:rPr lang="en-US" b="0" dirty="0">
                <a:ln>
                  <a:noFill/>
                </a:ln>
              </a:rPr>
              <a:t>products and systems, and is continuing to be released monthly.</a:t>
            </a:r>
          </a:p>
          <a:p>
            <a:pPr lvl="1"/>
            <a:r>
              <a:rPr lang="en-US" b="0" dirty="0">
                <a:ln>
                  <a:noFill/>
                </a:ln>
              </a:rPr>
              <a:t>Farms and Land in Farms was thoroughly tested and is near completion.</a:t>
            </a:r>
          </a:p>
          <a:p>
            <a:pPr lvl="1"/>
            <a:r>
              <a:rPr lang="en-US" b="0" dirty="0">
                <a:ln>
                  <a:noFill/>
                </a:ln>
              </a:rPr>
              <a:t>The Release Approval Process is becoming more efficient with defined standards and </a:t>
            </a:r>
            <a:br>
              <a:rPr lang="en-US" b="0" dirty="0">
                <a:ln>
                  <a:noFill/>
                </a:ln>
              </a:rPr>
            </a:br>
            <a:r>
              <a:rPr lang="en-US" b="0" dirty="0">
                <a:ln>
                  <a:noFill/>
                </a:ln>
              </a:rPr>
              <a:t>releases  from the operational database</a:t>
            </a:r>
            <a:br>
              <a:rPr lang="en-US" b="0" dirty="0">
                <a:ln>
                  <a:noFill/>
                </a:ln>
              </a:rPr>
            </a:br>
            <a:endParaRPr lang="en-US" b="0" dirty="0">
              <a:ln>
                <a:noFill/>
              </a:ln>
            </a:endParaRPr>
          </a:p>
          <a:p>
            <a:r>
              <a:rPr lang="en-US" b="1" dirty="0"/>
              <a:t>Impact</a:t>
            </a:r>
          </a:p>
          <a:p>
            <a:pPr lvl="1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Easy to use, vastly easier to find and consume the data users are seeking without </a:t>
            </a:r>
            <a:br>
              <a:rPr lang="en-US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needing detailed knowledge of NASS survey programs. </a:t>
            </a:r>
          </a:p>
          <a:p>
            <a:pPr lvl="1"/>
            <a:r>
              <a:rPr lang="en-US" sz="2800" b="0" kern="120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Release processes will be automated and data-driven</a:t>
            </a:r>
          </a:p>
          <a:p>
            <a:pPr lvl="1"/>
            <a:r>
              <a:rPr lang="en-US" sz="2800" b="0" kern="120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Less time and energy needed to assure error-free dissemination</a:t>
            </a:r>
          </a:p>
          <a:p>
            <a:pPr lvl="1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API’s throughout allow users to create value easily integrating NASS data, improves </a:t>
            </a:r>
            <a:br>
              <a:rPr lang="en-US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search results and machine to machine use.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22C7E0-9795-5CCE-7942-74EEDAFFE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2209800"/>
            <a:ext cx="1400370" cy="33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045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6436-8212-FA88-6117-25A32D2D0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Major Modernization Efforts</a:t>
            </a:r>
            <a:br>
              <a:rPr lang="en-US" dirty="0"/>
            </a:br>
            <a:r>
              <a:rPr lang="en-US" sz="2700" dirty="0"/>
              <a:t>Cloud and the “on deck circle”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66557-0AAB-0B1F-2071-DB3BA2186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b="1" i="0" u="none" strike="noStrike" baseline="0" noProof="0" dirty="0">
                <a:ln>
                  <a:noFill/>
                </a:ln>
                <a:latin typeface="Arial"/>
              </a:rPr>
              <a:t>Modernize </a:t>
            </a:r>
            <a:r>
              <a:rPr lang="en-US" b="1" dirty="0">
                <a:latin typeface="Arial"/>
              </a:rPr>
              <a:t>and simplify our computing platform</a:t>
            </a:r>
            <a:endParaRPr lang="en-US" sz="3200" b="1" i="0" u="none" strike="noStrike" baseline="0" noProof="0" dirty="0">
              <a:ln>
                <a:noFill/>
              </a:ln>
              <a:latin typeface="Arial"/>
            </a:endParaRPr>
          </a:p>
          <a:p>
            <a:pPr lvl="1"/>
            <a:r>
              <a:rPr lang="en-US" dirty="0"/>
              <a:t>Moving to REE CIPSEA Microsoft Azure cloud significant movement so far with a full roadmap for all NASS computing in the cloud</a:t>
            </a:r>
          </a:p>
          <a:p>
            <a:pPr lvl="1"/>
            <a:r>
              <a:rPr lang="en-US" dirty="0"/>
              <a:t>Many to “one” or at least “few”</a:t>
            </a:r>
            <a:br>
              <a:rPr lang="en-US" dirty="0"/>
            </a:br>
            <a:endParaRPr lang="en-US" dirty="0"/>
          </a:p>
          <a:p>
            <a:r>
              <a:rPr lang="en-US" dirty="0"/>
              <a:t>Other work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 “on deck” circle – some ways to prepare for change and modernization</a:t>
            </a:r>
            <a:br>
              <a:rPr lang="en-US" dirty="0"/>
            </a:br>
            <a:endParaRPr lang="en-US" dirty="0"/>
          </a:p>
          <a:p>
            <a:pPr lvl="1"/>
            <a:endParaRPr lang="en-US" b="0" dirty="0">
              <a:ln>
                <a:noFill/>
              </a:ln>
            </a:endParaRPr>
          </a:p>
          <a:p>
            <a:pPr lvl="1"/>
            <a:endParaRPr lang="en-US" dirty="0"/>
          </a:p>
          <a:p>
            <a:pPr lvl="1"/>
            <a:endParaRPr lang="en-US" b="0" dirty="0">
              <a:ln>
                <a:noFill/>
              </a:ln>
            </a:endParaRPr>
          </a:p>
          <a:p>
            <a:pPr lvl="1"/>
            <a:endParaRPr lang="en-US" dirty="0"/>
          </a:p>
          <a:p>
            <a:pPr lvl="1"/>
            <a:endParaRPr lang="en-US" b="0" dirty="0">
              <a:ln>
                <a:noFill/>
              </a:ln>
            </a:endParaRPr>
          </a:p>
          <a:p>
            <a:pPr lvl="1"/>
            <a:endParaRPr lang="en-US" dirty="0"/>
          </a:p>
          <a:p>
            <a:pPr lvl="1"/>
            <a:endParaRPr lang="en-US" b="0" dirty="0">
              <a:ln>
                <a:noFill/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28E0B-BB06-B1A5-A929-9F6CDBAFD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164" y="2993231"/>
            <a:ext cx="2162477" cy="543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3B269-ABB0-A01D-78A9-A46771586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636" y="5114873"/>
            <a:ext cx="1457528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33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C2F3B-80CD-E390-A676-97593B057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9685E-2AF3-5AB0-54B0-44E5D8A9D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Modernization and change is not optional</a:t>
            </a:r>
            <a:br>
              <a:rPr lang="en-US" dirty="0"/>
            </a:br>
            <a:endParaRPr lang="en-US" dirty="0"/>
          </a:p>
          <a:p>
            <a:r>
              <a:rPr lang="en-US" dirty="0"/>
              <a:t>Some Ideas on improving your odds of success</a:t>
            </a:r>
          </a:p>
          <a:p>
            <a:pPr lvl="1"/>
            <a:r>
              <a:rPr lang="en-US" dirty="0"/>
              <a:t>Process change and cultural change</a:t>
            </a:r>
          </a:p>
          <a:p>
            <a:pPr lvl="1"/>
            <a:r>
              <a:rPr lang="en-US" dirty="0"/>
              <a:t>Change is hard work</a:t>
            </a:r>
          </a:p>
          <a:p>
            <a:pPr lvl="1"/>
            <a:r>
              <a:rPr lang="en-US" dirty="0"/>
              <a:t>Projects take time</a:t>
            </a:r>
          </a:p>
          <a:p>
            <a:pPr lvl="1"/>
            <a:r>
              <a:rPr lang="en-US" dirty="0"/>
              <a:t>Operationalizing requires diligence </a:t>
            </a:r>
          </a:p>
          <a:p>
            <a:pPr lvl="1"/>
            <a:r>
              <a:rPr lang="en-US" dirty="0"/>
              <a:t>Be an optimist and a realist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683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874C4E-DE1F-B7DD-1D7C-B6617465A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08781"/>
            <a:ext cx="7772400" cy="1470025"/>
          </a:xfrm>
        </p:spPr>
        <p:txBody>
          <a:bodyPr/>
          <a:lstStyle/>
          <a:p>
            <a:r>
              <a:rPr lang="en-US" dirty="0"/>
              <a:t>Joe.Parsons@usda.gov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90B1D5B-7B83-CE88-F208-FA520D766D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Picture 5" descr="A picture containing tree, sky, outdoor, plant&#10;&#10;Description automatically generated">
            <a:extLst>
              <a:ext uri="{FF2B5EF4-FFF2-40B4-BE49-F238E27FC236}">
                <a16:creationId xmlns:a16="http://schemas.microsoft.com/office/drawing/2014/main" id="{1056A8B4-2125-B9C5-BB05-A5FE799E8D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2000" y="17018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20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NASS Data Products and Services</a:t>
            </a:r>
            <a:br>
              <a:rPr lang="en-US" dirty="0"/>
            </a:br>
            <a:r>
              <a:rPr lang="en-US" sz="3300" dirty="0"/>
              <a:t>Begin with the end in mind!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41D20B-2C1B-679F-03FE-74B35031C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2586" y="1600200"/>
            <a:ext cx="4038600" cy="4191000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Provides a detailed description of NASS reports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Organized by topic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Includes a release dates calendar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008AE9-B7E2-7354-9634-BC4A5D63DB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84880" y="1600200"/>
            <a:ext cx="3183240" cy="4191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02CE8F-6363-CE26-F1C3-6FE6E2BE8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823" y="3276600"/>
            <a:ext cx="4328535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59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NASS Data Products and Services</a:t>
            </a:r>
            <a:br>
              <a:rPr lang="en-US" dirty="0"/>
            </a:br>
            <a:r>
              <a:rPr lang="en-US" sz="3300" dirty="0"/>
              <a:t>Census of Agriculture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41D20B-2C1B-679F-03FE-74B35031C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85750" indent="-285750"/>
            <a:r>
              <a:rPr lang="en-US" dirty="0"/>
              <a:t>At 180+ years old, the Census of Agriculture tells the story of U.S. agriculture. It provides the only source of uniform, comprehensive and impartial agricultural data for every county in the nation.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Data include:</a:t>
            </a:r>
          </a:p>
          <a:p>
            <a:pPr lvl="1"/>
            <a:r>
              <a:rPr lang="en-US" dirty="0"/>
              <a:t>Farm counts and numbers of agricultural producers</a:t>
            </a:r>
          </a:p>
          <a:p>
            <a:pPr lvl="1"/>
            <a:r>
              <a:rPr lang="en-US" dirty="0"/>
              <a:t>Commodities </a:t>
            </a:r>
          </a:p>
          <a:p>
            <a:pPr lvl="1"/>
            <a:r>
              <a:rPr lang="en-US" dirty="0"/>
              <a:t>Economics of farming</a:t>
            </a:r>
          </a:p>
          <a:p>
            <a:pPr lvl="1"/>
            <a:r>
              <a:rPr lang="en-US" dirty="0"/>
              <a:t>Land usage</a:t>
            </a:r>
          </a:p>
          <a:p>
            <a:pPr lvl="1"/>
            <a:r>
              <a:rPr lang="en-US" dirty="0"/>
              <a:t>Demographic data for agricultural producers</a:t>
            </a:r>
          </a:p>
        </p:txBody>
      </p:sp>
    </p:spTree>
    <p:extLst>
      <p:ext uri="{BB962C8B-B14F-4D97-AF65-F5344CB8AC3E}">
        <p14:creationId xmlns:p14="http://schemas.microsoft.com/office/powerpoint/2010/main" val="2783286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NASS Data Products and Services</a:t>
            </a:r>
            <a:br>
              <a:rPr lang="en-US" dirty="0"/>
            </a:br>
            <a:r>
              <a:rPr lang="en-US" sz="3300" dirty="0"/>
              <a:t>Agricultural Statistics are Multi-dimensional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41D20B-2C1B-679F-03FE-74B35031C0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5715000" cy="4191000"/>
          </a:xfrm>
        </p:spPr>
        <p:txBody>
          <a:bodyPr>
            <a:normAutofit/>
          </a:bodyPr>
          <a:lstStyle/>
          <a:p>
            <a:pPr marL="285750" indent="-285750"/>
            <a:r>
              <a:rPr lang="en-US" dirty="0"/>
              <a:t>Estimate the supply function of domestic food, feed and fiber (excluding imports and exports).  </a:t>
            </a:r>
            <a:br>
              <a:rPr lang="en-US" dirty="0"/>
            </a:br>
            <a:endParaRPr lang="en-US" dirty="0"/>
          </a:p>
          <a:p>
            <a:r>
              <a:rPr lang="en-US" dirty="0"/>
              <a:t>Economic, Demographic and Environmental Data</a:t>
            </a:r>
            <a:br>
              <a:rPr lang="en-US" dirty="0"/>
            </a:br>
            <a:endParaRPr lang="en-US" dirty="0"/>
          </a:p>
          <a:p>
            <a:r>
              <a:rPr lang="en-US" dirty="0"/>
              <a:t>Geospatial data products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79D64-1B0E-A090-14AA-157C41CA6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572000"/>
            <a:ext cx="3504670" cy="167640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C6C80FB-13D4-08B1-0656-DA219D51C5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1574007"/>
            <a:ext cx="1905000" cy="294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52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B08512-30FF-9D2C-4A19-438B172F2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NASS Data Products and Services</a:t>
            </a:r>
            <a:br>
              <a:rPr lang="en-US" dirty="0"/>
            </a:br>
            <a:r>
              <a:rPr lang="en-US" sz="2700" dirty="0"/>
              <a:t>Operational Cadence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60A76B-90C5-F3BD-6C77-D4C72498A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3012"/>
            <a:ext cx="9144000" cy="361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50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Essential Operating Conditions</a:t>
            </a:r>
            <a:br>
              <a:rPr lang="en-US" dirty="0"/>
            </a:br>
            <a:endParaRPr lang="en-US" sz="33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41D20B-2C1B-679F-03FE-74B35031C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3980"/>
            <a:ext cx="8229600" cy="4645819"/>
          </a:xfrm>
        </p:spPr>
        <p:txBody>
          <a:bodyPr>
            <a:normAutofit fontScale="77500" lnSpcReduction="20000"/>
          </a:bodyPr>
          <a:lstStyle/>
          <a:p>
            <a:pPr marL="285750" indent="-285750"/>
            <a:r>
              <a:rPr lang="en-US" dirty="0"/>
              <a:t>“Essential Operating Conditions” made up term …. which monitor certain essential operating conditions of a fired boiler and which will shut down the boiler in the proper sequence when any of the these conditions vary from set limits…  </a:t>
            </a:r>
            <a:r>
              <a:rPr lang="en-US" b="1" dirty="0"/>
              <a:t>non-negotiable parameters or just the conditions under which the work will take place  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endParaRPr lang="en-US" b="1" dirty="0"/>
          </a:p>
          <a:p>
            <a:pPr marL="685800"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EE17B7-347A-CD56-58E5-5865C166F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581400"/>
            <a:ext cx="7848600" cy="138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91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Essential Operating Conditions </a:t>
            </a:r>
            <a:r>
              <a:rPr lang="en-US" sz="3300" dirty="0"/>
              <a:t>Timescale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41D20B-2C1B-679F-03FE-74B35031C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23" y="1373980"/>
            <a:ext cx="8229600" cy="4645819"/>
          </a:xfrm>
        </p:spPr>
        <p:txBody>
          <a:bodyPr>
            <a:normAutofit fontScale="62500" lnSpcReduction="20000"/>
          </a:bodyPr>
          <a:lstStyle/>
          <a:p>
            <a:pPr marL="285750" indent="-285750"/>
            <a:endParaRPr lang="en-US" b="1" dirty="0"/>
          </a:p>
          <a:p>
            <a:pPr marL="285750" indent="-285750"/>
            <a:r>
              <a:rPr lang="en-US" dirty="0"/>
              <a:t>Timescale Essential Operating Condition</a:t>
            </a:r>
          </a:p>
          <a:p>
            <a:pPr marL="685800" lvl="1"/>
            <a:r>
              <a:rPr lang="en-US" dirty="0"/>
              <a:t>Timescale and “Shelf life” for Data Products vary greatly depending on use </a:t>
            </a:r>
          </a:p>
          <a:p>
            <a:pPr marL="1085850" lvl="2"/>
            <a:r>
              <a:rPr lang="en-US" dirty="0"/>
              <a:t>Weekly Broiler &amp; Crop Conditions</a:t>
            </a:r>
            <a:br>
              <a:rPr lang="en-US" dirty="0"/>
            </a:br>
            <a:endParaRPr lang="en-US" dirty="0"/>
          </a:p>
          <a:p>
            <a:pPr marL="1085850" lvl="2"/>
            <a:r>
              <a:rPr lang="en-US" dirty="0"/>
              <a:t>Grain Stocks, Prospective Plantings (PFEI expectations)</a:t>
            </a:r>
          </a:p>
          <a:p>
            <a:pPr marL="1543050" lvl="3"/>
            <a:r>
              <a:rPr lang="en-US" dirty="0"/>
              <a:t>From OMB Statistical Policy Directive 3… “reference period and the public release date for a series issued quarterly or more frequently should be at most 22 working days.” </a:t>
            </a:r>
            <a:br>
              <a:rPr lang="en-US" dirty="0"/>
            </a:br>
            <a:endParaRPr lang="en-US" dirty="0"/>
          </a:p>
          <a:p>
            <a:pPr marL="1085850" lvl="2"/>
            <a:r>
              <a:rPr lang="en-US" dirty="0"/>
              <a:t>Census of Agriculture or Tenure, Ownership and Transition of Agricultural Land (TOTAL)</a:t>
            </a:r>
            <a:br>
              <a:rPr lang="en-US" dirty="0"/>
            </a:br>
            <a:endParaRPr lang="en-US" dirty="0"/>
          </a:p>
          <a:p>
            <a:pPr marL="285750"/>
            <a:r>
              <a:rPr lang="en-US" dirty="0"/>
              <a:t>Timescale for the data releases affects data collection and processing strategies and opportunities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685800" lvl="1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3EDDA8-3A45-3E08-2EBF-EE726EE4217F}"/>
              </a:ext>
            </a:extLst>
          </p:cNvPr>
          <p:cNvGrpSpPr/>
          <p:nvPr/>
        </p:nvGrpSpPr>
        <p:grpSpPr>
          <a:xfrm>
            <a:off x="411971" y="4876027"/>
            <a:ext cx="7579519" cy="1215985"/>
            <a:chOff x="757237" y="2372796"/>
            <a:chExt cx="7579519" cy="12159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6B4256-E347-587B-4281-864891432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60303" y="2416969"/>
              <a:ext cx="1423394" cy="10732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C68278-62E8-E8E5-062B-B749C91B0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1250" y="2372796"/>
              <a:ext cx="1755506" cy="116161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469D3C6-54A7-44E8-5EB3-53A426CB2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7237" y="2438400"/>
              <a:ext cx="1306585" cy="1150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3258136"/>
      </p:ext>
    </p:extLst>
  </p:cSld>
  <p:clrMapOvr>
    <a:masterClrMapping/>
  </p:clrMapOvr>
</p:sld>
</file>

<file path=ppt/theme/theme1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DC7AC06673DB47AE3983B332D278A9" ma:contentTypeVersion="3" ma:contentTypeDescription="Create a new document." ma:contentTypeScope="" ma:versionID="24df3de390d737e792c5366cddaf9da8">
  <xsd:schema xmlns:xsd="http://www.w3.org/2001/XMLSchema" xmlns:xs="http://www.w3.org/2001/XMLSchema" xmlns:p="http://schemas.microsoft.com/office/2006/metadata/properties" xmlns:ns2="e6db4f07-2e5e-4997-a3e4-76854ad13079" xmlns:ns3="48fcb02c-68b6-4721-b044-ff19e869f574" targetNamespace="http://schemas.microsoft.com/office/2006/metadata/properties" ma:root="true" ma:fieldsID="277a4db21009f499ff9438ccd9951c18" ns2:_="" ns3:_="">
    <xsd:import namespace="e6db4f07-2e5e-4997-a3e4-76854ad13079"/>
    <xsd:import namespace="48fcb02c-68b6-4721-b044-ff19e869f57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db4f07-2e5e-4997-a3e4-76854ad13079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8" nillable="true" ma:displayName="Document Type" ma:default="Minutes" ma:format="Dropdown" ma:internalName="Document_x0020_Type">
      <xsd:simpleType>
        <xsd:restriction base="dms:Choice">
          <xsd:enumeration value="Agenda"/>
          <xsd:enumeration value="Minutes"/>
          <xsd:enumeration value="Presentation"/>
          <xsd:enumeration value="Reference Guide"/>
          <xsd:enumeration value="O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fcb02c-68b6-4721-b044-ff19e869f574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Type xmlns="e6db4f07-2e5e-4997-a3e4-76854ad13079">269;#Routine correspondence files * 500|610bdd87-09de-4074-8d67-48ea44d0be52</Document_x0020_Type>
  </documentManagement>
</p:properties>
</file>

<file path=customXml/item4.xml><?xml version="1.0" encoding="utf-8"?>
<?mso-contentType ?>
<FormUrls xmlns="http://schemas.microsoft.com/sharepoint/v3/contenttype/forms/url">
  <Display>FormsApp/UFRuntime.aspx?remoteAppUrl=https://formso365.nintex.com&amp;SPAppWebUrl=https://usdagcc-e489375fbe2ca1.sharepoint.com/sites/NASSportal/NASSdocs/FormsApp&amp;SPHostUrl=https://usdagcc.sharepoint.com/sites/NASSportal/NASSdocs/&amp;ctype=0x0101003BF80837F2A07B469DC41AB2DF94C6320009B25E06BF82C6418529DBC92E44F893&amp;client_id=73d49b7f-c0a4-4891-b2bb-65f7f7142c79&amp;mode=2</Display>
  <Edit>FormsApp/UFRuntime.aspx?remoteAppUrl=https://formso365.nintex.com&amp;SPAppWebUrl=https://usdagcc-e489375fbe2ca1.sharepoint.com/sites/NASSportal/NASSdocs/FormsApp&amp;SPHostUrl=https://usdagcc.sharepoint.com/sites/NASSportal/NASSdocs/&amp;ctype=0x0101003BF80837F2A07B469DC41AB2DF94C6320009B25E06BF82C6418529DBC92E44F893&amp;client_id=73d49b7f-c0a4-4891-b2bb-65f7f7142c79&amp;mode=1</Edit>
  <New>FormsApp/UFRuntime.aspx?remoteAppUrl=https://formso365.nintex.com&amp;SPAppWebUrl=https://usdagcc-e489375fbe2ca1.sharepoint.com/sites/NASSportal/NASSdocs/FormsApp&amp;SPHostUrl=https://usdagcc.sharepoint.com/sites/NASSportal/NASSdocs/&amp;ctype=0x0101003BF80837F2A07B469DC41AB2DF94C6320009B25E06BF82C6418529DBC92E44F893&amp;client_id=73d49b7f-c0a4-4891-b2bb-65f7f7142c79&amp;mode=0</New>
</FormUrl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39D6E38-A763-4957-BD1F-838D54D15761}"/>
</file>

<file path=customXml/itemProps2.xml><?xml version="1.0" encoding="utf-8"?>
<ds:datastoreItem xmlns:ds="http://schemas.openxmlformats.org/officeDocument/2006/customXml" ds:itemID="{B0F674D2-220A-4A00-A47D-557357729B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DE951C-AD67-4E3B-A29D-21927271FE33}">
  <ds:schemaRefs>
    <ds:schemaRef ds:uri="http://schemas.microsoft.com/office/2006/metadata/properties"/>
    <ds:schemaRef ds:uri="http://schemas.microsoft.com/office/infopath/2007/PartnerControls"/>
    <ds:schemaRef ds:uri="4e974542-5edc-4232-aa4c-d083a8df847c"/>
    <ds:schemaRef ds:uri="73fb875a-8af9-4255-b008-0995492d31cd"/>
    <ds:schemaRef ds:uri="e53944dc-2f8c-4705-87a5-3476f8dfe585"/>
    <ds:schemaRef ds:uri="2ac02eac-2c06-43cf-a7ca-c7990c261205"/>
    <ds:schemaRef ds:uri="9f25bf81-2355-45c3-a4d5-f070f79acb21"/>
  </ds:schemaRefs>
</ds:datastoreItem>
</file>

<file path=customXml/itemProps4.xml><?xml version="1.0" encoding="utf-8"?>
<ds:datastoreItem xmlns:ds="http://schemas.openxmlformats.org/officeDocument/2006/customXml" ds:itemID="{0E3BAA1D-90DE-41D2-89E7-390185C22F65}">
  <ds:schemaRefs>
    <ds:schemaRef ds:uri="http://schemas.microsoft.com/sharepoint/v3/contenttype/forms/url"/>
  </ds:schemaRefs>
</ds:datastoreItem>
</file>

<file path=customXml/itemProps5.xml><?xml version="1.0" encoding="utf-8"?>
<ds:datastoreItem xmlns:ds="http://schemas.openxmlformats.org/officeDocument/2006/customXml" ds:itemID="{5E53CFF9-057F-45B2-A300-E635928128BA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11957</TotalTime>
  <Words>1507</Words>
  <Application>Microsoft Office PowerPoint</Application>
  <PresentationFormat>On-screen Show (4:3)</PresentationFormat>
  <Paragraphs>171</Paragraphs>
  <Slides>35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14_Custom Design</vt:lpstr>
      <vt:lpstr>Modernizing Agricultural Statistics through  Technology and Innovation</vt:lpstr>
      <vt:lpstr>Outline of Remarks</vt:lpstr>
      <vt:lpstr>USDA’s National Agricultural Statistics Service (NASS)</vt:lpstr>
      <vt:lpstr>NASS Data Products and Services Begin with the end in mind!</vt:lpstr>
      <vt:lpstr>NASS Data Products and Services Census of Agriculture</vt:lpstr>
      <vt:lpstr>NASS Data Products and Services Agricultural Statistics are Multi-dimensional</vt:lpstr>
      <vt:lpstr>NASS Data Products and Services Operational Cadence</vt:lpstr>
      <vt:lpstr>Essential Operating Conditions </vt:lpstr>
      <vt:lpstr>Essential Operating Conditions Timescale</vt:lpstr>
      <vt:lpstr>Characteristics of the  Farm Producer Population</vt:lpstr>
      <vt:lpstr>Technology Access and Use</vt:lpstr>
      <vt:lpstr>Technology Access and Use</vt:lpstr>
      <vt:lpstr>Attributes of Populations of Interest</vt:lpstr>
      <vt:lpstr>Attributes of Populations of Interest</vt:lpstr>
      <vt:lpstr>Attributes of Populations of Interest</vt:lpstr>
      <vt:lpstr>Attributes of Populations of Interest</vt:lpstr>
      <vt:lpstr>Attributes of Populations of Interest Cropland Planted by Crop</vt:lpstr>
      <vt:lpstr>Skewness and Sampling in the Annual Survey Program</vt:lpstr>
      <vt:lpstr>Skewness and Sampling in the Annual Survey Program</vt:lpstr>
      <vt:lpstr>Timelines and Deadlines</vt:lpstr>
      <vt:lpstr>Modes of Collection and Engagement</vt:lpstr>
      <vt:lpstr>Declining Response</vt:lpstr>
      <vt:lpstr>What Supporting a Federal Statistical Agency Must Feel Like for IT Service Providers</vt:lpstr>
      <vt:lpstr>Perceived Needs</vt:lpstr>
      <vt:lpstr>A Brief Story</vt:lpstr>
      <vt:lpstr>Covid Adaption June Area Tools</vt:lpstr>
      <vt:lpstr>UNECE Generic Statistical Business Process Model</vt:lpstr>
      <vt:lpstr>Azure Data Factory</vt:lpstr>
      <vt:lpstr>Major Modernization Efforts Data Collection</vt:lpstr>
      <vt:lpstr>Major Modernization Efforts Editing and Imputation</vt:lpstr>
      <vt:lpstr>Major Modernization Efforts Modelling and Geospatial Estimation</vt:lpstr>
      <vt:lpstr>Major Modernization Efforts Data Dissemination</vt:lpstr>
      <vt:lpstr>Major Modernization Efforts Cloud and the “on deck circle”</vt:lpstr>
      <vt:lpstr>Some Comments</vt:lpstr>
      <vt:lpstr>Joe.Parsons@usda.gov </vt:lpstr>
    </vt:vector>
  </TitlesOfParts>
  <Company>USDA - NASS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NASS PPT Template Option 4</dc:title>
  <dc:creator>Karissa Jobman</dc:creator>
  <cp:lastModifiedBy>Parsons, Joe - REE-NASS</cp:lastModifiedBy>
  <cp:revision>93</cp:revision>
  <dcterms:created xsi:type="dcterms:W3CDTF">2012-07-10T15:52:31Z</dcterms:created>
  <dcterms:modified xsi:type="dcterms:W3CDTF">2023-04-11T15:09:00Z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0x01010003DC7AC06673DB47AE3983B332D278A9</vt:lpwstr>
  </property>
  <property fmtid="{D5CDD505-2E9C-101B-9397-08002B2CF9AE}" pid="3" name="_dlc_DocIdItemGuid">
    <vt:lpwstr>76948caf-9651-4360-9731-39c1b5898b73</vt:lpwstr>
  </property>
  <property fmtid="{D5CDD505-2E9C-101B-9397-08002B2CF9AE}" pid="4" name="Org Units">
    <vt:lpwstr>77;#PAO|f084ad81-e6cf-4995-a23a-022d61cd5175</vt:lpwstr>
  </property>
  <property fmtid="{D5CDD505-2E9C-101B-9397-08002B2CF9AE}" pid="5" name="Document Type">
    <vt:lpwstr>269;#Routine correspondence files * 500|610bdd87-09de-4074-8d67-48ea44d0be52</vt:lpwstr>
  </property>
  <property fmtid="{D5CDD505-2E9C-101B-9397-08002B2CF9AE}" pid="6" name="Order">
    <vt:r8>14200</vt:r8>
  </property>
  <property fmtid="{D5CDD505-2E9C-101B-9397-08002B2CF9AE}" pid="7" name="ShowInView">
    <vt:lpwstr/>
  </property>
  <property fmtid="{D5CDD505-2E9C-101B-9397-08002B2CF9AE}" pid="8" name="Approval Status">
    <vt:lpwstr>Approved</vt:lpwstr>
  </property>
  <property fmtid="{D5CDD505-2E9C-101B-9397-08002B2CF9AE}" pid="9" name="PDF">
    <vt:lpwstr>Do not Convert to a PDF</vt:lpwstr>
  </property>
  <property fmtid="{D5CDD505-2E9C-101B-9397-08002B2CF9AE}" pid="10" name="bb cat txt1">
    <vt:lpwstr>22;#NASS</vt:lpwstr>
  </property>
  <property fmtid="{D5CDD505-2E9C-101B-9397-08002B2CF9AE}" pid="11" name="Survey1">
    <vt:lpwstr/>
  </property>
  <property fmtid="{D5CDD505-2E9C-101B-9397-08002B2CF9AE}" pid="12" name="Doc Category1">
    <vt:lpwstr>367;#Template * 15|afe787b5-1f2c-48d8-91f3-57b5b96e540d</vt:lpwstr>
  </property>
  <property fmtid="{D5CDD505-2E9C-101B-9397-08002B2CF9AE}" pid="13" name="Doc Category0">
    <vt:lpwstr/>
  </property>
  <property fmtid="{D5CDD505-2E9C-101B-9397-08002B2CF9AE}" pid="14" name="Survey0">
    <vt:lpwstr/>
  </property>
  <property fmtid="{D5CDD505-2E9C-101B-9397-08002B2CF9AE}" pid="15" name="WorkflowChangePath">
    <vt:lpwstr>e01f5168-0829-4412-8f65-c6dd6dbc70dc,6;e01f5168-0829-4412-8f65-c6dd6dbc70dc,6;e01f5168-0829-4412-8f65-c6dd6dbc70dc,6;e01f5168-0829-4412-8f65-c6dd6dbc70dc,6;e01f5168-0829-4412-8f65-c6dd6dbc70dc,7;e01f5168-0829-4412-8f65-c6dd6dbc70dc,7;e01f5168-0829-4412-8f65-c6dd6dbc70dc,7;e01f5168-0829-4412-8f65-c6dd6dbc70dc,7;e01f5168-0829-4412-8f65-c6dd6dbc70dc,8;bc5cc01c-1a18-4bd8-9c4f-6f3e2613f736,9;bc5cc01c-1a18-4bd8-9c4f-6f3e2613f736,9;bc5cc01c-1a18-4bd8-9c4f-6f3e2613f736,9;bc5cc01c-1a18-4bd8-9c4f-6f3e2613f736,9;bc5cc01c-1a18-4bd8-9c4f-6f3e2613f736,9;bc5cc01c-1a18-4bd8-9c4f-6f3e2613f736,9;792ba9f1-b03d-4f0b-bd6c-c6dd95051900,10;792ba9f1-b03d-4f0b-bd6c-c6dd95051900,10;792ba9f1-b03d-4f0b-bd6c-c6dd95051900,10;792ba9f1-b03d-4f0b-bd6c-c6dd95051900,10;792ba9f1-b03d-4f0b-bd6c-c6dd95051900,10;792ba9f1-b03d-4f0b-bd6c-c6dd95051900,11;792ba9f1-b03d-4f0b-bd6c-c6dd95051900,12;792ba9f1-b03d-4f0b-bd6c-c6dd95051900,13;44539c57-ba9c-444e-b461-930b28e9030d,14;675e63ba-8486-43fe-b376-c271a84d0b15,17;675e63ba-8486-43fe-b376-c271a84d0b15,17;675e63ba-8486-43fe-b376-c271a84d0b15,17;675e63ba-8486-43fe-b376-c271a84d0b15,17;675e63ba-8486-43fe-b376-c271a84d0b15,18;675e63ba-8486-43fe-b376-c271a84d0b15,18;7bfd433f-2558-4da9-adb0-5a7c7d07ce81,22;7bfd433f-2558-4da9-adb0-5a7c7d07ce81,22;</vt:lpwstr>
  </property>
  <property fmtid="{D5CDD505-2E9C-101B-9397-08002B2CF9AE}" pid="16" name="bb-cat-txt1">
    <vt:lpwstr>22;#NASS</vt:lpwstr>
  </property>
  <property fmtid="{D5CDD505-2E9C-101B-9397-08002B2CF9AE}" pid="17" name="Expiration_d">
    <vt:filetime>2016-08-06T04:00:00Z</vt:filetime>
  </property>
  <property fmtid="{D5CDD505-2E9C-101B-9397-08002B2CF9AE}" pid="18" name="URL">
    <vt:lpwstr>http://nassportal/NASSdocs/Documents/CR_NASS_PPT_Template_Option_4.pptx, http://nassportal/NASSdocs/Documents/CR_NASS_PPT_Template_Option_4.pptx</vt:lpwstr>
  </property>
  <property fmtid="{D5CDD505-2E9C-101B-9397-08002B2CF9AE}" pid="19" name="Doc Category">
    <vt:lpwstr>15</vt:lpwstr>
  </property>
  <property fmtid="{D5CDD505-2E9C-101B-9397-08002B2CF9AE}" pid="20" name="AP">
    <vt:lpwstr>Yes</vt:lpwstr>
  </property>
  <property fmtid="{D5CDD505-2E9C-101B-9397-08002B2CF9AE}" pid="21" name="gcc-DC2- Received New Doc2">
    <vt:lpwstr>, </vt:lpwstr>
  </property>
</Properties>
</file>