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257" r:id="rId5"/>
    <p:sldId id="258" r:id="rId6"/>
    <p:sldId id="293" r:id="rId7"/>
    <p:sldId id="294" r:id="rId8"/>
    <p:sldId id="280" r:id="rId9"/>
    <p:sldId id="263" r:id="rId10"/>
    <p:sldId id="264" r:id="rId11"/>
    <p:sldId id="281" r:id="rId12"/>
    <p:sldId id="265" r:id="rId13"/>
    <p:sldId id="266" r:id="rId14"/>
    <p:sldId id="267" r:id="rId15"/>
    <p:sldId id="269" r:id="rId16"/>
    <p:sldId id="270" r:id="rId17"/>
    <p:sldId id="283" r:id="rId18"/>
    <p:sldId id="272" r:id="rId19"/>
    <p:sldId id="284" r:id="rId20"/>
    <p:sldId id="274" r:id="rId21"/>
    <p:sldId id="275" r:id="rId22"/>
    <p:sldId id="276" r:id="rId23"/>
    <p:sldId id="277" r:id="rId24"/>
    <p:sldId id="286" r:id="rId25"/>
    <p:sldId id="292" r:id="rId26"/>
    <p:sldId id="279" r:id="rId27"/>
    <p:sldId id="285" r:id="rId28"/>
    <p:sldId id="288" r:id="rId29"/>
    <p:sldId id="287" r:id="rId30"/>
    <p:sldId id="289" r:id="rId31"/>
    <p:sldId id="290" r:id="rId3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33" autoAdjust="0"/>
    <p:restoredTop sz="94660"/>
  </p:normalViewPr>
  <p:slideViewPr>
    <p:cSldViewPr snapToGrid="0">
      <p:cViewPr varScale="1">
        <p:scale>
          <a:sx n="66" d="100"/>
          <a:sy n="66" d="100"/>
        </p:scale>
        <p:origin x="79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235F9E-7F22-46ED-A69C-0DF20990157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A33367-C7DD-4070-8A8A-4A94FB71E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5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9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2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1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0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06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77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5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95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45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2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3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Select="1"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5" y="5796743"/>
            <a:ext cx="1810669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9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245DB-6C20-487C-8563-511AA9890B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Usability of QR codes as a method to access a mobile survey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998297-4EB0-4E7D-84DD-8C5367BD60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Alda Rivas</a:t>
            </a:r>
          </a:p>
          <a:p>
            <a:r>
              <a:rPr lang="en-US" dirty="0"/>
              <a:t>April 16th, 2024</a:t>
            </a:r>
          </a:p>
          <a:p>
            <a:r>
              <a:rPr lang="en-US" dirty="0" err="1"/>
              <a:t>FedCASIC</a:t>
            </a:r>
            <a:r>
              <a:rPr lang="en-US" dirty="0"/>
              <a:t>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80D56-D72F-4052-963A-547F045A2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412AD2-7254-44DB-A3B2-14A3B8620F04}"/>
              </a:ext>
            </a:extLst>
          </p:cNvPr>
          <p:cNvSpPr txBox="1"/>
          <p:nvPr/>
        </p:nvSpPr>
        <p:spPr>
          <a:xfrm>
            <a:off x="2609850" y="5584805"/>
            <a:ext cx="7277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Any opinions and conclusions expressed herein are those of the author and do not reflect the views of the U.S. Census Bureau. </a:t>
            </a:r>
          </a:p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Disclosure Review: CBDRB-FY23-CBSM002-005</a:t>
            </a:r>
          </a:p>
        </p:txBody>
      </p:sp>
    </p:spTree>
    <p:extLst>
      <p:ext uri="{BB962C8B-B14F-4D97-AF65-F5344CB8AC3E}">
        <p14:creationId xmlns:p14="http://schemas.microsoft.com/office/powerpoint/2010/main" val="1100600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4D32D-74AB-4998-9081-CB64934D4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Usability of QR codes: Round 1 (General population)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96A2F-88AE-4FE4-927B-BFC6ABDED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10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D9D4FC5-A5A9-41EF-B67E-28F8D5CD5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4649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20 iPhone users. Mean age: 29.9 years (SD: 11.9 years; range: 18-66 years). </a:t>
            </a:r>
          </a:p>
          <a:p>
            <a:endParaRPr lang="en-US" dirty="0"/>
          </a:p>
          <a:p>
            <a:r>
              <a:rPr lang="en-US" dirty="0"/>
              <a:t>Usability task: </a:t>
            </a:r>
          </a:p>
          <a:p>
            <a:r>
              <a:rPr lang="en-US" dirty="0"/>
              <a:t>Users completed a survey online while sharing their desktop/laptop screen (remote session). </a:t>
            </a:r>
          </a:p>
          <a:p>
            <a:r>
              <a:rPr lang="en-US" dirty="0"/>
              <a:t>Users were presented with a QR code and instructions to continue the survey on their smartphone.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3D59E7-85F6-4C47-B435-56CD2FB31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626" y="2176463"/>
            <a:ext cx="5013987" cy="32339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80004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5E9B7-B94E-4E20-B7A2-4C69FF597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1: Findings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93C28-CF74-4BF6-84BE-8E2470D4C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Effectiveness: 100% of the sample was able to access the survey in their smartphone through the QR code.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Efficiency: 12.4 seconds average time to access survey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Satisfaction</a:t>
            </a:r>
          </a:p>
          <a:p>
            <a:pPr lvl="1"/>
            <a:r>
              <a:rPr lang="en-US" dirty="0"/>
              <a:t>Difficulty: 100% Extremely easy</a:t>
            </a:r>
          </a:p>
          <a:p>
            <a:pPr lvl="1"/>
            <a:r>
              <a:rPr lang="en-US" dirty="0"/>
              <a:t>Perceived likelihood: 90% likely to access a survey using a QR code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No usability issues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17AF7-3CA0-4E9C-8804-7A3699DB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81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3B2BE-5C39-4666-B67B-71CEEA894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Impressions about instructions on invite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41BEB-DB9E-49FE-A001-BCE04096D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F648B4-83BC-4BDF-9C43-0C9BBB69F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429" y="1412281"/>
            <a:ext cx="6885714" cy="49619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CC4614-21BC-45F1-80A4-E30F25955F5F}"/>
              </a:ext>
            </a:extLst>
          </p:cNvPr>
          <p:cNvSpPr/>
          <p:nvPr/>
        </p:nvSpPr>
        <p:spPr>
          <a:xfrm>
            <a:off x="3774831" y="4815100"/>
            <a:ext cx="4642338" cy="15349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68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A42AA-85F7-42E0-BB65-55D20BC41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people without QR code experience be able to follow the instructions?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DEC5B6-052E-481F-BA82-6F25CBEAA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13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7CE723B-7B00-46C5-9D90-08FBB114F572}"/>
              </a:ext>
            </a:extLst>
          </p:cNvPr>
          <p:cNvSpPr txBox="1">
            <a:spLocks/>
          </p:cNvSpPr>
          <p:nvPr/>
        </p:nvSpPr>
        <p:spPr>
          <a:xfrm>
            <a:off x="559276" y="2141537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Users thought older people or non-tech savvy people would not know </a:t>
            </a:r>
          </a:p>
          <a:p>
            <a:pPr lvl="2"/>
            <a:r>
              <a:rPr lang="en-US" dirty="0"/>
              <a:t>Use phone camera </a:t>
            </a:r>
          </a:p>
          <a:p>
            <a:pPr lvl="2"/>
            <a:r>
              <a:rPr lang="en-US" dirty="0"/>
              <a:t>Don’t take a picture</a:t>
            </a:r>
          </a:p>
          <a:p>
            <a:pPr lvl="2"/>
            <a:r>
              <a:rPr lang="en-US" dirty="0"/>
              <a:t>Hover</a:t>
            </a:r>
          </a:p>
          <a:p>
            <a:pPr lvl="2"/>
            <a:r>
              <a:rPr lang="en-US" dirty="0"/>
              <a:t>Code</a:t>
            </a:r>
          </a:p>
          <a:p>
            <a:pPr lvl="2"/>
            <a:r>
              <a:rPr lang="en-US" dirty="0"/>
              <a:t>How to solve issues (not properly focused) </a:t>
            </a:r>
          </a:p>
          <a:p>
            <a:pPr lvl="2"/>
            <a:r>
              <a:rPr lang="en-US" dirty="0"/>
              <a:t>Having to wait for the link to appear (not immediate)</a:t>
            </a:r>
          </a:p>
          <a:p>
            <a:pPr lvl="2"/>
            <a:r>
              <a:rPr lang="en-US" dirty="0"/>
              <a:t>How to “follow” the link (tap)</a:t>
            </a:r>
          </a:p>
          <a:p>
            <a:pPr lvl="2"/>
            <a:endParaRPr lang="en-US" dirty="0"/>
          </a:p>
          <a:p>
            <a:pPr marL="914400" lvl="2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C9FF62-4CC0-4C24-8759-A26C075FE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394" y="3058539"/>
            <a:ext cx="5421105" cy="169965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2799910-5795-454C-8090-EF8D3FDCE557}"/>
              </a:ext>
            </a:extLst>
          </p:cNvPr>
          <p:cNvCxnSpPr>
            <a:cxnSpLocks/>
          </p:cNvCxnSpPr>
          <p:nvPr/>
        </p:nvCxnSpPr>
        <p:spPr>
          <a:xfrm>
            <a:off x="7849773" y="3988035"/>
            <a:ext cx="8581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319EDA-02DD-4C9E-B1C9-EF7BBE53B206}"/>
              </a:ext>
            </a:extLst>
          </p:cNvPr>
          <p:cNvCxnSpPr>
            <a:cxnSpLocks/>
          </p:cNvCxnSpPr>
          <p:nvPr/>
        </p:nvCxnSpPr>
        <p:spPr>
          <a:xfrm>
            <a:off x="6991644" y="4238908"/>
            <a:ext cx="4642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D8B77D-3256-4A18-9B8F-FFCF12847941}"/>
              </a:ext>
            </a:extLst>
          </p:cNvPr>
          <p:cNvCxnSpPr>
            <a:cxnSpLocks/>
          </p:cNvCxnSpPr>
          <p:nvPr/>
        </p:nvCxnSpPr>
        <p:spPr>
          <a:xfrm>
            <a:off x="8187397" y="4238908"/>
            <a:ext cx="4642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FB4B82-7A0F-4548-86E2-D32AD5F54B4F}"/>
              </a:ext>
            </a:extLst>
          </p:cNvPr>
          <p:cNvCxnSpPr>
            <a:cxnSpLocks/>
          </p:cNvCxnSpPr>
          <p:nvPr/>
        </p:nvCxnSpPr>
        <p:spPr>
          <a:xfrm>
            <a:off x="7019780" y="4478063"/>
            <a:ext cx="4642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521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4D32D-74AB-4998-9081-CB64934D4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Usability of QR codes: Round 2 (Adults 55+ years old)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96A2F-88AE-4FE4-927B-BFC6ABDED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D9D4FC5-A5A9-41EF-B67E-28F8D5CD5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39350" cy="4351338"/>
          </a:xfrm>
        </p:spPr>
        <p:txBody>
          <a:bodyPr>
            <a:normAutofit/>
          </a:bodyPr>
          <a:lstStyle/>
          <a:p>
            <a:r>
              <a:rPr lang="en-US" dirty="0"/>
              <a:t>19 users. Mean age: 63.68 years (SD: 7.8 years; range: 55-76 years). </a:t>
            </a:r>
          </a:p>
          <a:p>
            <a:r>
              <a:rPr lang="en-US" dirty="0"/>
              <a:t>Community centers in a metropolitan area in Texas.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Usability task: </a:t>
            </a:r>
          </a:p>
          <a:p>
            <a:r>
              <a:rPr lang="en-US" dirty="0"/>
              <a:t>Users were given a paper invite and received the instructions: “</a:t>
            </a:r>
            <a:r>
              <a:rPr lang="en-US" i="1" dirty="0"/>
              <a:t>Imagine that you are at home and received this invitation in your mailbox. If you wanted to complete the census following the instructions in this invite, What would you do?”</a:t>
            </a:r>
          </a:p>
        </p:txBody>
      </p:sp>
    </p:spTree>
    <p:extLst>
      <p:ext uri="{BB962C8B-B14F-4D97-AF65-F5344CB8AC3E}">
        <p14:creationId xmlns:p14="http://schemas.microsoft.com/office/powerpoint/2010/main" val="1828019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D6F67-2B5C-4311-A840-76D610813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Material: Paper invite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84F3C-0966-4E7D-8C5E-FE25DF196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EDB961-206A-442E-A7A8-92BA82B5E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566" y="1555783"/>
            <a:ext cx="6096313" cy="44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97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5E9B7-B94E-4E20-B7A2-4C69FF597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2: Findings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93C28-CF74-4BF6-84BE-8E2470D4C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10 users previous experience using QR codes. 9 users no experience, but familiar with QR codes.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Effectiveness: 74% of the sample (14 out of 19 users) was able to access the survey in their smartphone through the QR code.</a:t>
            </a:r>
          </a:p>
          <a:p>
            <a:pPr lvl="1"/>
            <a:r>
              <a:rPr lang="en-US" dirty="0"/>
              <a:t>5 unsuccessful scans: 4 users without previous QR code experience.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Efficiency: 31.21 seconds (SD: 33.27 sec; range: 4 sec – 128 sec) average time to access survey.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Satisfaction</a:t>
            </a:r>
          </a:p>
          <a:p>
            <a:pPr lvl="1"/>
            <a:r>
              <a:rPr lang="en-US" dirty="0"/>
              <a:t>Difficulty: 2.10 (1 = “Extremely easy” – 7 = “Extremely Difficult”).</a:t>
            </a:r>
          </a:p>
          <a:p>
            <a:pPr lvl="1"/>
            <a:r>
              <a:rPr lang="en-US" dirty="0"/>
              <a:t>Preference: 16: Scan; 2: Type; 1: No preference.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17AF7-3CA0-4E9C-8804-7A3699DB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15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7D678-2EF8-4E12-9794-BD5412CFE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2: Usability issue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81E94-7729-4DAA-A1F2-4A0B2B8E9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Presentation of notification with link is not standardized across different operating systems.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Users do not recognize the notification as the link to be tapped and open the survey.</a:t>
            </a:r>
          </a:p>
          <a:p>
            <a:endParaRPr lang="en-US" dirty="0"/>
          </a:p>
          <a:p>
            <a:r>
              <a:rPr lang="en-US" dirty="0"/>
              <a:t>Two users (iPhone) were unable to complete the task, and 8 users (7iPhone, one Android) had increased time on task.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D3FA8-50BE-492C-BBE8-D1007069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94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6F69D-8D0C-4A89-A656-31A2D2EBE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Notification is not standardized across different OS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135D93C-8EB6-4A0B-BAAF-A937DBD95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830" y="2055345"/>
            <a:ext cx="2577816" cy="382809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D9FEEC-7B35-4547-82A2-ECB1FBF3D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34E1137C-4EEC-4ABA-A76F-531647168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33" y="2055346"/>
            <a:ext cx="2141340" cy="3828093"/>
          </a:xfrm>
          <a:prstGeom prst="rect">
            <a:avLst/>
          </a:prstGeom>
        </p:spPr>
      </p:pic>
      <p:pic>
        <p:nvPicPr>
          <p:cNvPr id="6" name="Picture 5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12F58916-CB44-41DD-A0F7-20EDEA4F14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1" y="1888743"/>
            <a:ext cx="1632208" cy="39946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4EFA148-21AC-4563-9F89-33D5103B4EAB}"/>
              </a:ext>
            </a:extLst>
          </p:cNvPr>
          <p:cNvSpPr/>
          <p:nvPr/>
        </p:nvSpPr>
        <p:spPr>
          <a:xfrm>
            <a:off x="876300" y="2026171"/>
            <a:ext cx="2228673" cy="7075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4F5DFF-8260-4CCF-A6AC-2D515695185C}"/>
              </a:ext>
            </a:extLst>
          </p:cNvPr>
          <p:cNvSpPr/>
          <p:nvPr/>
        </p:nvSpPr>
        <p:spPr>
          <a:xfrm>
            <a:off x="4733926" y="4293120"/>
            <a:ext cx="1800224" cy="10408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775B22-8D2D-4058-B756-C65150B2B7AE}"/>
              </a:ext>
            </a:extLst>
          </p:cNvPr>
          <p:cNvSpPr/>
          <p:nvPr/>
        </p:nvSpPr>
        <p:spPr>
          <a:xfrm>
            <a:off x="8953500" y="4914900"/>
            <a:ext cx="134285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01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61BFA-BDE5-42A8-8530-9B8524105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2: Usability issue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55EBA-B018-49D8-8CAE-B182BAF9B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 clear how to focus QR code on camera.</a:t>
            </a:r>
          </a:p>
          <a:p>
            <a:r>
              <a:rPr lang="en-US" dirty="0"/>
              <a:t>One user opened the camera and focused the whole invite instead of just the QR code.</a:t>
            </a:r>
          </a:p>
          <a:p>
            <a:r>
              <a:rPr lang="en-US" dirty="0"/>
              <a:t>One user focused the postage (stamp) in the camera instead of QR code.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473F0-D46C-476A-8444-544A40345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28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B609C-218A-4D00-B3A4-BE3F21E56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Background: Current statistics for use of Internet and smartphone in the United States.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8AB48-4EB4-4F01-89CC-85A644864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Adults in the United States</a:t>
            </a:r>
          </a:p>
          <a:p>
            <a:pPr lvl="1"/>
            <a:r>
              <a:rPr lang="en-US" dirty="0"/>
              <a:t>93% of adults conduct activities online (Pew 2021a).</a:t>
            </a:r>
          </a:p>
          <a:p>
            <a:pPr lvl="1"/>
            <a:r>
              <a:rPr lang="en-US" dirty="0"/>
              <a:t>85% of adults have a smartphone that connects to the internet (Pew 2021b).</a:t>
            </a:r>
          </a:p>
          <a:p>
            <a:pPr lvl="1"/>
            <a:r>
              <a:rPr lang="en-US" dirty="0"/>
              <a:t>For 15% of adults, smartphone is the only device connected to the internet (Pew 2021b).</a:t>
            </a:r>
          </a:p>
          <a:p>
            <a:endParaRPr lang="en-US" dirty="0"/>
          </a:p>
          <a:p>
            <a:r>
              <a:rPr lang="en-US" dirty="0"/>
              <a:t>Older adults in the United States</a:t>
            </a:r>
          </a:p>
          <a:p>
            <a:pPr lvl="1"/>
            <a:r>
              <a:rPr lang="en-US" dirty="0"/>
              <a:t>75% of older adults (65-74 years) conduct activities online (Pew 2021a).</a:t>
            </a:r>
          </a:p>
          <a:p>
            <a:pPr lvl="1"/>
            <a:r>
              <a:rPr lang="en-US" dirty="0"/>
              <a:t>61% of older adults (65-74 years) have a smartphone that connects to the internet (Pew 2021c).</a:t>
            </a:r>
          </a:p>
          <a:p>
            <a:pPr lvl="1"/>
            <a:r>
              <a:rPr lang="en-US" dirty="0"/>
              <a:t>For 12% of adults (65+ years), smartphone is the only device connected to the internet (Pew 2021a)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626EE3-80BC-4715-B310-4AC14EE3C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27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6ACA-FBB2-4DE8-BEF3-1DF1C9FE5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2: Usability issue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4DA77-9DEF-475D-9B60-6D3B88CCF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3127"/>
            <a:ext cx="4953000" cy="23185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Extra step before tapping on link.</a:t>
            </a:r>
          </a:p>
          <a:p>
            <a:r>
              <a:rPr lang="en-US" dirty="0"/>
              <a:t>After scanning, notification appears “Show options” then “Select browser”.</a:t>
            </a:r>
          </a:p>
          <a:p>
            <a:r>
              <a:rPr lang="en-US" dirty="0"/>
              <a:t>2 users prevented from completing task.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813C06-6CC0-49AE-8455-2CFCD9C8B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C45048-1223-4D6F-BCF0-45EE5AA3A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793" y="1965938"/>
            <a:ext cx="2602708" cy="319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26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6B9AD-ADDF-4D92-B53C-640A1A1B0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2: Usability issue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A7E3F-41AD-46AE-AFAD-0DED69547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Taking a picture</a:t>
            </a:r>
          </a:p>
          <a:p>
            <a:pPr lvl="1"/>
            <a:r>
              <a:rPr lang="en-US" dirty="0"/>
              <a:t>After not seeing or recognizing the link, 6 users took a picture.</a:t>
            </a:r>
          </a:p>
          <a:p>
            <a:pPr lvl="2"/>
            <a:r>
              <a:rPr lang="en-US" dirty="0"/>
              <a:t> 4 users thought that taking a picture was part of the process. </a:t>
            </a:r>
          </a:p>
          <a:p>
            <a:pPr lvl="2"/>
            <a:r>
              <a:rPr lang="en-US" dirty="0"/>
              <a:t>2 users stated that they took a picture because there was nothing else to do.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14C16-B8CB-4D43-9E00-1FA46DE5A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66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6313A-230F-4B0C-8441-60ACB9F3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changes to instructions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FBB92-8A3E-4334-9385-8591A4EBD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22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F1ED43-3DDF-4992-B800-5C8778412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131" y="2121546"/>
            <a:ext cx="5251524" cy="11585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2FBA0E-488E-4E9B-AA12-94CFCD6CE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978" y="4088649"/>
            <a:ext cx="5251524" cy="119622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89F9227-AD96-4B10-95CD-FB302979CEFD}"/>
              </a:ext>
            </a:extLst>
          </p:cNvPr>
          <p:cNvCxnSpPr/>
          <p:nvPr/>
        </p:nvCxnSpPr>
        <p:spPr>
          <a:xfrm>
            <a:off x="7952763" y="4983061"/>
            <a:ext cx="11073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7EE4A6-4723-4FD1-97E0-9AC56C1C4FD6}"/>
              </a:ext>
            </a:extLst>
          </p:cNvPr>
          <p:cNvCxnSpPr>
            <a:cxnSpLocks/>
          </p:cNvCxnSpPr>
          <p:nvPr/>
        </p:nvCxnSpPr>
        <p:spPr>
          <a:xfrm>
            <a:off x="9714451" y="4313340"/>
            <a:ext cx="6911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5318FEB-FD19-41F4-BE8B-4E4CB7DBC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8502" y="4088648"/>
            <a:ext cx="719328" cy="11962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DBDAE73-B803-42E1-A0CA-06B7CB5BF626}"/>
              </a:ext>
            </a:extLst>
          </p:cNvPr>
          <p:cNvSpPr/>
          <p:nvPr/>
        </p:nvSpPr>
        <p:spPr>
          <a:xfrm>
            <a:off x="10598502" y="4088648"/>
            <a:ext cx="691104" cy="11962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16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8E23D-F8ED-4809-9890-7561F21A1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D4246-AFE6-42D4-8A96-C90919377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usability issues are outside of our control: </a:t>
            </a:r>
          </a:p>
          <a:p>
            <a:pPr lvl="1"/>
            <a:r>
              <a:rPr lang="en-US" dirty="0"/>
              <a:t>Different presentation of notifications and different steps in process across different OS.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Not realistic to include instructions for these issues on invite.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7E19A-2039-4495-9803-68CF9A506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3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207CF-676E-4DD1-9B71-870A04B69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FF64B-FBB1-4AD1-9F35-497084832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effectiveness (14 out of 19 users) completed the task. </a:t>
            </a:r>
          </a:p>
          <a:p>
            <a:r>
              <a:rPr lang="en-US" dirty="0"/>
              <a:t>High satisfaction: 16 out of 19 users would prefer to scan a QR code than to type a website on their smartphone.</a:t>
            </a:r>
          </a:p>
          <a:p>
            <a:r>
              <a:rPr lang="en-US" dirty="0"/>
              <a:t>All users in sample familiar with QR codes.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92BADF-2440-4155-AD51-BA127FDF4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47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E4ACC-00F8-46E9-8EF7-2C5FE578E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good news: Easy to learn process that avoids mistakes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0230F-F788-4E37-93AE-110BC9DBD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Users spontaneously expressed being “happy” about the current prevalence of QR codes because it helps them prevent mistakes and motivates them to visit a site (they would think twice before opening a webpage if they had to type). </a:t>
            </a:r>
          </a:p>
          <a:p>
            <a:r>
              <a:rPr lang="en-US" dirty="0"/>
              <a:t>Easy to learn: “Once you’ve done it a couple of times, you won’t have any problems.”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0C752-3936-42B8-B1EB-1950880BF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9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DC650-B4E6-420E-B834-C8931FB0F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50968-CB9A-4EF9-89F8-DB8D04183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Given widespread presence of QR code in daily activities, familiarity with this process will increase across the US population. </a:t>
            </a:r>
          </a:p>
          <a:p>
            <a:r>
              <a:rPr lang="en-US" dirty="0"/>
              <a:t>High usability (high effectiveness, efficiency, and satisfaction rates). </a:t>
            </a:r>
          </a:p>
          <a:p>
            <a:r>
              <a:rPr lang="en-US" dirty="0"/>
              <a:t>Process easy to learn.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Including a QR code in paper invite is a viable way for respondents to access a survey and potentially lead to higher response rates for mobile surveys.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DEC8E-D9DC-4CFB-8A3B-950205DA7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93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929B0-45ED-46CF-B0C7-E6FDCF60C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41B4F-05CE-4C35-8EC3-7F05357C0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New Round of usability evaluation:</a:t>
            </a:r>
          </a:p>
          <a:p>
            <a:pPr lvl="1"/>
            <a:r>
              <a:rPr lang="en-US" dirty="0"/>
              <a:t>Spanish speakers.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3E8D2-CE60-4F9B-BE83-037F90D2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851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B9249-C663-4410-BA5B-EEDECAE4B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D3268-1DE8-42B4-8022-53C6A1605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AF39A-308C-42CD-9B29-58598BFCB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8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84B2-32C3-4004-8054-B6789CC95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 conducted online: Surveys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C53DC-C0B5-480A-BC48-6CE08FD0F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proportion of respondents complete surveys online</a:t>
            </a:r>
          </a:p>
          <a:p>
            <a:pPr lvl="1"/>
            <a:r>
              <a:rPr lang="en-US" dirty="0"/>
              <a:t>80% of 2020 Census self-respondents completed the form online (US Census Bureau, 2021).</a:t>
            </a:r>
          </a:p>
          <a:p>
            <a:endParaRPr lang="en-US" dirty="0"/>
          </a:p>
          <a:p>
            <a:r>
              <a:rPr lang="en-US" dirty="0"/>
              <a:t>Problem:</a:t>
            </a:r>
          </a:p>
          <a:p>
            <a:pPr lvl="1"/>
            <a:r>
              <a:rPr lang="en-US" dirty="0"/>
              <a:t>Entering a web address in a smartphone is cumbersome, particularly when the address is long or includes an alphanumeric string. </a:t>
            </a:r>
          </a:p>
          <a:p>
            <a:pPr lvl="1"/>
            <a:r>
              <a:rPr lang="en-US" dirty="0"/>
              <a:t>Fine motor movements are a challenge for older adults (</a:t>
            </a:r>
            <a:r>
              <a:rPr lang="en-US" dirty="0" err="1"/>
              <a:t>Corti</a:t>
            </a:r>
            <a:r>
              <a:rPr lang="en-US" dirty="0"/>
              <a:t> et al., 2017).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1B8CA1-0C67-4860-9895-002875D9B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06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2C70B-7106-4D71-9646-BE040FA40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Solution: </a:t>
            </a:r>
            <a:br>
              <a:rPr lang="en-US" dirty="0"/>
            </a:br>
            <a:r>
              <a:rPr lang="en-US" dirty="0"/>
              <a:t>Quick Response (QR) codes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92B5A-4E9C-4FC6-986F-6027A345E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9706510-1411-493C-97E8-AEE9C3C660B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dirty="0"/>
              <a:t>A matrix code consisting of black and white squares. </a:t>
            </a:r>
          </a:p>
          <a:p>
            <a:r>
              <a:rPr lang="en-US" dirty="0"/>
              <a:t>Used for storing URLs.</a:t>
            </a:r>
          </a:p>
          <a:p>
            <a:r>
              <a:rPr lang="en-US" dirty="0"/>
              <a:t>Read by the camera on a smartphone.</a:t>
            </a:r>
          </a:p>
          <a:p>
            <a:r>
              <a:rPr lang="en-US" dirty="0"/>
              <a:t>Have existed for over 30 years</a:t>
            </a:r>
          </a:p>
          <a:p>
            <a:r>
              <a:rPr lang="en-US" dirty="0"/>
              <a:t>More popular after the 2020 Covid pandemic (</a:t>
            </a:r>
            <a:r>
              <a:rPr lang="en-US" dirty="0" err="1"/>
              <a:t>Ceci</a:t>
            </a:r>
            <a:r>
              <a:rPr lang="en-US" dirty="0"/>
              <a:t>, 2023)</a:t>
            </a:r>
          </a:p>
          <a:p>
            <a:endParaRPr lang="en-US" dirty="0"/>
          </a:p>
        </p:txBody>
      </p:sp>
      <p:pic>
        <p:nvPicPr>
          <p:cNvPr id="6" name="Content Placeholder 10" descr="Qr code&#10;&#10;Description automatically generated">
            <a:extLst>
              <a:ext uri="{FF2B5EF4-FFF2-40B4-BE49-F238E27FC236}">
                <a16:creationId xmlns:a16="http://schemas.microsoft.com/office/drawing/2014/main" id="{E89EB622-BF65-4EAD-AFA4-6E72D3AC1B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3" t="12224" r="9568" b="10006"/>
          <a:stretch/>
        </p:blipFill>
        <p:spPr>
          <a:xfrm>
            <a:off x="7535931" y="2372135"/>
            <a:ext cx="3057939" cy="298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8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7BA37-5106-4FB7-8829-CD6B0C296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80503-8A64-4473-BA22-CB92402B5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QR codes on mailed invites could help the Census leverage technology to:</a:t>
            </a:r>
          </a:p>
          <a:p>
            <a:pPr lvl="1"/>
            <a:r>
              <a:rPr lang="en-US" dirty="0"/>
              <a:t>Encourage survey responses. </a:t>
            </a:r>
          </a:p>
          <a:p>
            <a:pPr lvl="1"/>
            <a:r>
              <a:rPr lang="en-US" dirty="0"/>
              <a:t>Improve the user experience.</a:t>
            </a:r>
          </a:p>
          <a:p>
            <a:pPr lvl="1"/>
            <a:r>
              <a:rPr lang="en-US" dirty="0"/>
              <a:t>Reduce respondent burden.</a:t>
            </a:r>
          </a:p>
          <a:p>
            <a:pPr lvl="1"/>
            <a:r>
              <a:rPr lang="en-US" dirty="0"/>
              <a:t>Reduce costs associated with post-processing (non-ID linking), non-response follow-ups, and phone support.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77EF6-469A-4ABE-8541-022CAE825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62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CCCED-CE73-4E6D-BE01-B98328E08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Marlar</a:t>
            </a:r>
            <a:r>
              <a:rPr lang="en-US" dirty="0"/>
              <a:t> (2018)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448EE-F018-464D-A933-2FB439A0E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Experimental conditions:</a:t>
            </a:r>
          </a:p>
          <a:p>
            <a:pPr lvl="1"/>
            <a:r>
              <a:rPr lang="en-US" dirty="0"/>
              <a:t>1) </a:t>
            </a:r>
            <a:r>
              <a:rPr lang="en-US"/>
              <a:t>URL  </a:t>
            </a:r>
            <a:endParaRPr lang="en-US" dirty="0"/>
          </a:p>
          <a:p>
            <a:pPr lvl="1"/>
            <a:r>
              <a:rPr lang="en-US" dirty="0"/>
              <a:t>2) QR code</a:t>
            </a:r>
          </a:p>
          <a:p>
            <a:pPr lvl="1"/>
            <a:r>
              <a:rPr lang="en-US" dirty="0"/>
              <a:t>3) URL or QR code</a:t>
            </a:r>
          </a:p>
          <a:p>
            <a:r>
              <a:rPr lang="en-US" dirty="0"/>
              <a:t>No difference in response rates across the three conditions. </a:t>
            </a:r>
          </a:p>
          <a:p>
            <a:r>
              <a:rPr lang="en-US" dirty="0"/>
              <a:t>4% of respondents chose to access the survey through QR code. </a:t>
            </a:r>
          </a:p>
          <a:p>
            <a:r>
              <a:rPr lang="en-US" dirty="0"/>
              <a:t>QR code condition higher paper response than other conditions.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90DF0-4C7D-46CE-8F55-DA80CF04C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90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AB798-A0F0-4F8D-A9BF-78BF72F37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</a:t>
            </a:r>
            <a:r>
              <a:rPr lang="en-US" dirty="0" err="1"/>
              <a:t>Marlar</a:t>
            </a:r>
            <a:r>
              <a:rPr lang="en-US" dirty="0"/>
              <a:t> (2018)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1C5CB-CC60-4480-9C2D-E9D844B8C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Study conducted in 2017 (pre-pandemic).</a:t>
            </a:r>
          </a:p>
          <a:p>
            <a:r>
              <a:rPr lang="en-US" dirty="0"/>
              <a:t>Instructions: “Scan the QR code to access the website and complete the survey online.”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9A4D88-8A87-4542-82BE-C90366019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5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026BF-1BEE-41CF-AF02-BB82BB2F2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for new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16F32-69FB-4049-A837-05FF71B07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current prevalence of QR codes in the mainstream combined with more detailed instructions may render QR codes as a viable option to complete a survey on a smartphone. </a:t>
            </a:r>
          </a:p>
          <a:p>
            <a:endParaRPr lang="en-US" dirty="0"/>
          </a:p>
          <a:p>
            <a:r>
              <a:rPr lang="en-US" dirty="0"/>
              <a:t>Research Questions: </a:t>
            </a:r>
          </a:p>
          <a:p>
            <a:pPr lvl="1"/>
            <a:r>
              <a:rPr lang="en-US" dirty="0"/>
              <a:t>What is the usability QR codes as a method to access a mobile survey?</a:t>
            </a:r>
          </a:p>
          <a:p>
            <a:pPr lvl="1"/>
            <a:r>
              <a:rPr lang="en-US" dirty="0"/>
              <a:t>What is the optimal wording of instruction to allow non-tech savvy respondents to access a survey using a QR code?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635898-38BB-476F-88F2-E529AA97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16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CAB49-63F4-4377-B790-C57D927BD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294DC-0719-4F84-B773-1AB93A333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Two rounds of usability evaluations of QR codes:</a:t>
            </a:r>
          </a:p>
          <a:p>
            <a:endParaRPr lang="en-US" dirty="0"/>
          </a:p>
          <a:p>
            <a:r>
              <a:rPr lang="en-US" dirty="0"/>
              <a:t>Usability evaluation (General population)</a:t>
            </a:r>
          </a:p>
          <a:p>
            <a:pPr lvl="1"/>
            <a:r>
              <a:rPr lang="en-US" dirty="0"/>
              <a:t>Summer 2022</a:t>
            </a:r>
          </a:p>
          <a:p>
            <a:pPr lvl="1"/>
            <a:r>
              <a:rPr lang="en-US" dirty="0"/>
              <a:t>Remote</a:t>
            </a:r>
          </a:p>
          <a:p>
            <a:endParaRPr lang="en-US" dirty="0"/>
          </a:p>
          <a:p>
            <a:r>
              <a:rPr lang="en-US" dirty="0"/>
              <a:t>Usability evaluation (Adults 55+ years)</a:t>
            </a:r>
          </a:p>
          <a:p>
            <a:pPr lvl="1"/>
            <a:r>
              <a:rPr lang="en-US" dirty="0"/>
              <a:t>In-person</a:t>
            </a:r>
          </a:p>
          <a:p>
            <a:pPr lvl="1"/>
            <a:r>
              <a:rPr lang="en-US" dirty="0"/>
              <a:t>Fall 2022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ABCC6-58D8-4C83-BD41-E88487DE3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63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3354E-5BB8-4862-BEE7-BC3FEB8D11B1}" vid="{3298F120-FA11-4377-A61F-DEF45B0F9C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outingRuleDescription xmlns="http://schemas.microsoft.com/sharepoint/v3">Current Approved Template</RoutingRuleDescription>
    <CIDBDocumentClassification xmlns="5b5dc115-56f0-4f6d-b900-187dba22236c">Template</CIDBDocumentClassif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C316DE1604D74BBEEC6DCFD37AAD16" ma:contentTypeVersion="5" ma:contentTypeDescription="Create a new document." ma:contentTypeScope="" ma:versionID="48ad57f3edf4ab112b514b9cbd0800b9">
  <xsd:schema xmlns:xsd="http://www.w3.org/2001/XMLSchema" xmlns:xs="http://www.w3.org/2001/XMLSchema" xmlns:p="http://schemas.microsoft.com/office/2006/metadata/properties" xmlns:ns1="http://schemas.microsoft.com/sharepoint/v3" xmlns:ns2="b6330142-0c42-4f86-9235-3087764f206f" xmlns:ns3="5b5dc115-56f0-4f6d-b900-187dba22236c" targetNamespace="http://schemas.microsoft.com/office/2006/metadata/properties" ma:root="true" ma:fieldsID="2cd881644bc0ef7b0e80cced2635cf39" ns1:_="" ns2:_="" ns3:_="">
    <xsd:import namespace="http://schemas.microsoft.com/sharepoint/v3"/>
    <xsd:import namespace="b6330142-0c42-4f86-9235-3087764f206f"/>
    <xsd:import namespace="5b5dc115-56f0-4f6d-b900-187dba22236c"/>
    <xsd:element name="properties">
      <xsd:complexType>
        <xsd:sequence>
          <xsd:element name="documentManagement">
            <xsd:complexType>
              <xsd:all>
                <xsd:element ref="ns1:RoutingRuleDescription" minOccurs="0"/>
                <xsd:element ref="ns2:MediaServiceMetadata" minOccurs="0"/>
                <xsd:element ref="ns2:MediaServiceFastMetadata" minOccurs="0"/>
                <xsd:element ref="ns3:CIDBDocumentClassifi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8" nillable="true" ma:displayName="Description" ma:internalName="Description0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30142-0c42-4f86-9235-3087764f20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5dc115-56f0-4f6d-b900-187dba22236c" elementFormDefault="qualified">
    <xsd:import namespace="http://schemas.microsoft.com/office/2006/documentManagement/types"/>
    <xsd:import namespace="http://schemas.microsoft.com/office/infopath/2007/PartnerControls"/>
    <xsd:element name="CIDBDocumentClassification" ma:index="11" nillable="true" ma:displayName="CIDBDocumentClassification" ma:default="How To" ma:format="RadioButtons" ma:internalName="CIDBDocumentClassification">
      <xsd:simpleType>
        <xsd:restriction base="dms:Choice">
          <xsd:enumeration value="How To"/>
          <xsd:enumeration value="Template"/>
          <xsd:enumeration value="Instructio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ABB135-AD88-424B-A70F-93719B4573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9D7FDE-784D-4DEC-B49C-6F84CF51374D}">
  <ds:schemaRefs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f42af4b1-c551-450a-9f89-76df0847d194"/>
    <ds:schemaRef ds:uri="http://schemas.microsoft.com/office/2006/metadata/properties"/>
    <ds:schemaRef ds:uri="http://schemas.openxmlformats.org/package/2006/metadata/core-properties"/>
    <ds:schemaRef ds:uri="caecc2cd-c125-47bb-b7d8-61f5602bf9df"/>
    <ds:schemaRef ds:uri="http://purl.org/dc/dcmitype/"/>
    <ds:schemaRef ds:uri="http://schemas.microsoft.com/sharepoint/v3"/>
    <ds:schemaRef ds:uri="5b5dc115-56f0-4f6d-b900-187dba22236c"/>
  </ds:schemaRefs>
</ds:datastoreItem>
</file>

<file path=customXml/itemProps3.xml><?xml version="1.0" encoding="utf-8"?>
<ds:datastoreItem xmlns:ds="http://schemas.openxmlformats.org/officeDocument/2006/customXml" ds:itemID="{CB7FAFDD-3CCE-4B9C-8B38-7618B5D44C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6330142-0c42-4f86-9235-3087764f206f"/>
    <ds:schemaRef ds:uri="5b5dc115-56f0-4f6d-b900-187dba2223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2-2021-1</Template>
  <TotalTime>742</TotalTime>
  <Words>1418</Words>
  <Application>Microsoft Office PowerPoint</Application>
  <PresentationFormat>Widescreen</PresentationFormat>
  <Paragraphs>186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Usability of QR codes as a method to access a mobile survey</vt:lpstr>
      <vt:lpstr>Background: Current statistics for use of Internet and smartphone in the United States.</vt:lpstr>
      <vt:lpstr>Activities conducted online: Surveys</vt:lpstr>
      <vt:lpstr>Potential Solution:  Quick Response (QR) codes</vt:lpstr>
      <vt:lpstr>Potential Benefits</vt:lpstr>
      <vt:lpstr>Marlar (2018)</vt:lpstr>
      <vt:lpstr>Limitations of Marlar (2018)</vt:lpstr>
      <vt:lpstr>Need for new research</vt:lpstr>
      <vt:lpstr>Our studies</vt:lpstr>
      <vt:lpstr>Usability of QR codes: Round 1 (General population)</vt:lpstr>
      <vt:lpstr>Round 1: Findings </vt:lpstr>
      <vt:lpstr>Impressions about instructions on invite</vt:lpstr>
      <vt:lpstr>Would people without QR code experience be able to follow the instructions?</vt:lpstr>
      <vt:lpstr>Usability of QR codes: Round 2 (Adults 55+ years old)</vt:lpstr>
      <vt:lpstr>Material: Paper invite</vt:lpstr>
      <vt:lpstr>Round 2: Findings </vt:lpstr>
      <vt:lpstr>Round 2: Usability issue 1 </vt:lpstr>
      <vt:lpstr>Notification is not standardized across different OS </vt:lpstr>
      <vt:lpstr>Round 2: Usability issue 2</vt:lpstr>
      <vt:lpstr>Round 2: Usability issue 3</vt:lpstr>
      <vt:lpstr>Round 2: Usability issue 4</vt:lpstr>
      <vt:lpstr>Recommended changes to instructions</vt:lpstr>
      <vt:lpstr>Limitations</vt:lpstr>
      <vt:lpstr>Good news</vt:lpstr>
      <vt:lpstr>More good news: Easy to learn process that avoids mistakes</vt:lpstr>
      <vt:lpstr>Conclusions</vt:lpstr>
      <vt:lpstr>Future directions</vt:lpstr>
      <vt:lpstr>Thank you!</vt:lpstr>
    </vt:vector>
  </TitlesOfParts>
  <Company>Bureau of the Census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 Pascale (CENSUS/CBSM FED)</dc:creator>
  <cp:lastModifiedBy>Alda G Rivas (CENSUS/CBSM FED)</cp:lastModifiedBy>
  <cp:revision>36</cp:revision>
  <dcterms:created xsi:type="dcterms:W3CDTF">2022-04-06T19:50:03Z</dcterms:created>
  <dcterms:modified xsi:type="dcterms:W3CDTF">2024-04-15T12:55:36Z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0x01010031C316DE1604D74BBEEC6DCFD37AAD16</vt:lpwstr>
  </property>
</Properties>
</file>