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8" r:id="rId4"/>
  </p:sldMasterIdLst>
  <p:notesMasterIdLst>
    <p:notesMasterId r:id="rId34"/>
  </p:notesMasterIdLst>
  <p:handoutMasterIdLst>
    <p:handoutMasterId r:id="rId35"/>
  </p:handoutMasterIdLst>
  <p:sldIdLst>
    <p:sldId id="819" r:id="rId5"/>
    <p:sldId id="820" r:id="rId6"/>
    <p:sldId id="821" r:id="rId7"/>
    <p:sldId id="818" r:id="rId8"/>
    <p:sldId id="772" r:id="rId9"/>
    <p:sldId id="795" r:id="rId10"/>
    <p:sldId id="786" r:id="rId11"/>
    <p:sldId id="794" r:id="rId12"/>
    <p:sldId id="700" r:id="rId13"/>
    <p:sldId id="804" r:id="rId14"/>
    <p:sldId id="777" r:id="rId15"/>
    <p:sldId id="719" r:id="rId16"/>
    <p:sldId id="791" r:id="rId17"/>
    <p:sldId id="776" r:id="rId18"/>
    <p:sldId id="801" r:id="rId19"/>
    <p:sldId id="793" r:id="rId20"/>
    <p:sldId id="779" r:id="rId21"/>
    <p:sldId id="807" r:id="rId22"/>
    <p:sldId id="808" r:id="rId23"/>
    <p:sldId id="810" r:id="rId24"/>
    <p:sldId id="823" r:id="rId25"/>
    <p:sldId id="824" r:id="rId26"/>
    <p:sldId id="762" r:id="rId27"/>
    <p:sldId id="826" r:id="rId28"/>
    <p:sldId id="825" r:id="rId29"/>
    <p:sldId id="802" r:id="rId30"/>
    <p:sldId id="803" r:id="rId31"/>
    <p:sldId id="812" r:id="rId32"/>
    <p:sldId id="701" r:id="rId3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7FE883-7F7B-DB05-94D4-05BC51C07537}" name="Mohammed, Anwar" initials="MA" userId="S::amohammed@rti.org::7ce12a3c-c8fa-43de-9fd5-0304df96e60b" providerId="AD"/>
  <p188:author id="{0FB44BF9-4F4E-402E-48E7-5A0F60DDB1B1}" name="Dave, Gauri" initials="DG" userId="S::gdave@rti.org::daf16d90-f6e2-46e4-a8c2-fdc2ea51b14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hatriya, Neha" initials="KN" lastIdx="15" clrIdx="0">
    <p:extLst>
      <p:ext uri="{19B8F6BF-5375-455C-9EA6-DF929625EA0E}">
        <p15:presenceInfo xmlns:p15="http://schemas.microsoft.com/office/powerpoint/2012/main" userId="S::nkshatriya@rti.org::a1736659-058d-46ba-a996-4aa6f0c012d8" providerId="AD"/>
      </p:ext>
    </p:extLst>
  </p:cmAuthor>
  <p:cmAuthor id="2" name="Dave, Gauri" initials="DG" lastIdx="1" clrIdx="1">
    <p:extLst>
      <p:ext uri="{19B8F6BF-5375-455C-9EA6-DF929625EA0E}">
        <p15:presenceInfo xmlns:p15="http://schemas.microsoft.com/office/powerpoint/2012/main" userId="S::gdave@rti.org::daf16d90-f6e2-46e4-a8c2-fdc2ea51b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F311A"/>
    <a:srgbClr val="FF0000"/>
    <a:srgbClr val="5D9732"/>
    <a:srgbClr val="003F82"/>
    <a:srgbClr val="F7C685"/>
    <a:srgbClr val="FF6600"/>
    <a:srgbClr val="FF9966"/>
    <a:srgbClr val="FF0066"/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A8DB6-C42D-4DD0-A759-174ABC144F4E}" v="3" dt="2024-04-15T20:17:55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699" autoAdjust="0"/>
  </p:normalViewPr>
  <p:slideViewPr>
    <p:cSldViewPr snapToGrid="0">
      <p:cViewPr varScale="1">
        <p:scale>
          <a:sx n="99" d="100"/>
          <a:sy n="99" d="100"/>
        </p:scale>
        <p:origin x="994" y="77"/>
      </p:cViewPr>
      <p:guideLst>
        <p:guide orient="horz" pos="25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, Gauri" userId="daf16d90-f6e2-46e4-a8c2-fdc2ea51b145" providerId="ADAL" clId="{DB67AD79-46C5-4EDA-85A5-C5976C3BF880}"/>
    <pc:docChg chg="modSld">
      <pc:chgData name="Dave, Gauri" userId="daf16d90-f6e2-46e4-a8c2-fdc2ea51b145" providerId="ADAL" clId="{DB67AD79-46C5-4EDA-85A5-C5976C3BF880}" dt="2024-04-15T20:12:42.241" v="1" actId="20577"/>
      <pc:docMkLst>
        <pc:docMk/>
      </pc:docMkLst>
      <pc:sldChg chg="modNotesTx">
        <pc:chgData name="Dave, Gauri" userId="daf16d90-f6e2-46e4-a8c2-fdc2ea51b145" providerId="ADAL" clId="{DB67AD79-46C5-4EDA-85A5-C5976C3BF880}" dt="2024-04-15T20:12:42.241" v="1" actId="20577"/>
        <pc:sldMkLst>
          <pc:docMk/>
          <pc:sldMk cId="2836253737" sldId="819"/>
        </pc:sldMkLst>
      </pc:sldChg>
    </pc:docChg>
  </pc:docChgLst>
  <pc:docChgLst>
    <pc:chgData name="Dave, Gauri" userId="daf16d90-f6e2-46e4-a8c2-fdc2ea51b145" providerId="ADAL" clId="{A45A8DB6-C42D-4DD0-A759-174ABC144F4E}"/>
    <pc:docChg chg="modSld">
      <pc:chgData name="Dave, Gauri" userId="daf16d90-f6e2-46e4-a8c2-fdc2ea51b145" providerId="ADAL" clId="{A45A8DB6-C42D-4DD0-A759-174ABC144F4E}" dt="2024-04-15T20:22:21.855" v="58" actId="14100"/>
      <pc:docMkLst>
        <pc:docMk/>
      </pc:docMkLst>
      <pc:sldChg chg="modNotesTx">
        <pc:chgData name="Dave, Gauri" userId="daf16d90-f6e2-46e4-a8c2-fdc2ea51b145" providerId="ADAL" clId="{A45A8DB6-C42D-4DD0-A759-174ABC144F4E}" dt="2024-04-15T20:15:54.812" v="8" actId="6549"/>
        <pc:sldMkLst>
          <pc:docMk/>
          <pc:sldMk cId="1656516092" sldId="700"/>
        </pc:sldMkLst>
      </pc:sldChg>
      <pc:sldChg chg="modNotesTx">
        <pc:chgData name="Dave, Gauri" userId="daf16d90-f6e2-46e4-a8c2-fdc2ea51b145" providerId="ADAL" clId="{A45A8DB6-C42D-4DD0-A759-174ABC144F4E}" dt="2024-04-15T20:20:14.205" v="45" actId="6549"/>
        <pc:sldMkLst>
          <pc:docMk/>
          <pc:sldMk cId="2843114478" sldId="701"/>
        </pc:sldMkLst>
      </pc:sldChg>
      <pc:sldChg chg="modSp mod modNotesTx">
        <pc:chgData name="Dave, Gauri" userId="daf16d90-f6e2-46e4-a8c2-fdc2ea51b145" providerId="ADAL" clId="{A45A8DB6-C42D-4DD0-A759-174ABC144F4E}" dt="2024-04-15T20:21:11.675" v="52" actId="14100"/>
        <pc:sldMkLst>
          <pc:docMk/>
          <pc:sldMk cId="1872972008" sldId="719"/>
        </pc:sldMkLst>
        <pc:spChg chg="mod">
          <ac:chgData name="Dave, Gauri" userId="daf16d90-f6e2-46e4-a8c2-fdc2ea51b145" providerId="ADAL" clId="{A45A8DB6-C42D-4DD0-A759-174ABC144F4E}" dt="2024-04-15T20:21:11.675" v="52" actId="14100"/>
          <ac:spMkLst>
            <pc:docMk/>
            <pc:sldMk cId="1872972008" sldId="719"/>
            <ac:spMk id="3" creationId="{BF1D5CD7-8EE7-9F47-96A3-D4FFA961AED4}"/>
          </ac:spMkLst>
        </pc:spChg>
      </pc:sldChg>
      <pc:sldChg chg="modNotesTx">
        <pc:chgData name="Dave, Gauri" userId="daf16d90-f6e2-46e4-a8c2-fdc2ea51b145" providerId="ADAL" clId="{A45A8DB6-C42D-4DD0-A759-174ABC144F4E}" dt="2024-04-15T20:18:50.462" v="25" actId="6549"/>
        <pc:sldMkLst>
          <pc:docMk/>
          <pc:sldMk cId="479515072" sldId="762"/>
        </pc:sldMkLst>
      </pc:sldChg>
      <pc:sldChg chg="modNotesTx">
        <pc:chgData name="Dave, Gauri" userId="daf16d90-f6e2-46e4-a8c2-fdc2ea51b145" providerId="ADAL" clId="{A45A8DB6-C42D-4DD0-A759-174ABC144F4E}" dt="2024-04-15T20:15:31.870" v="4" actId="6549"/>
        <pc:sldMkLst>
          <pc:docMk/>
          <pc:sldMk cId="493404363" sldId="772"/>
        </pc:sldMkLst>
      </pc:sldChg>
      <pc:sldChg chg="modSp mod modNotesTx">
        <pc:chgData name="Dave, Gauri" userId="daf16d90-f6e2-46e4-a8c2-fdc2ea51b145" providerId="ADAL" clId="{A45A8DB6-C42D-4DD0-A759-174ABC144F4E}" dt="2024-04-15T20:21:21.616" v="53" actId="14100"/>
        <pc:sldMkLst>
          <pc:docMk/>
          <pc:sldMk cId="311978275" sldId="776"/>
        </pc:sldMkLst>
        <pc:spChg chg="mod">
          <ac:chgData name="Dave, Gauri" userId="daf16d90-f6e2-46e4-a8c2-fdc2ea51b145" providerId="ADAL" clId="{A45A8DB6-C42D-4DD0-A759-174ABC144F4E}" dt="2024-04-15T20:21:21.616" v="53" actId="14100"/>
          <ac:spMkLst>
            <pc:docMk/>
            <pc:sldMk cId="311978275" sldId="776"/>
            <ac:spMk id="3" creationId="{BF1D5CD7-8EE7-9F47-96A3-D4FFA961AED4}"/>
          </ac:spMkLst>
        </pc:spChg>
      </pc:sldChg>
      <pc:sldChg chg="modSp mod modNotesTx">
        <pc:chgData name="Dave, Gauri" userId="daf16d90-f6e2-46e4-a8c2-fdc2ea51b145" providerId="ADAL" clId="{A45A8DB6-C42D-4DD0-A759-174ABC144F4E}" dt="2024-04-15T20:21:04.331" v="51" actId="14100"/>
        <pc:sldMkLst>
          <pc:docMk/>
          <pc:sldMk cId="3830033172" sldId="777"/>
        </pc:sldMkLst>
        <pc:spChg chg="mod">
          <ac:chgData name="Dave, Gauri" userId="daf16d90-f6e2-46e4-a8c2-fdc2ea51b145" providerId="ADAL" clId="{A45A8DB6-C42D-4DD0-A759-174ABC144F4E}" dt="2024-04-15T20:21:04.331" v="51" actId="14100"/>
          <ac:spMkLst>
            <pc:docMk/>
            <pc:sldMk cId="3830033172" sldId="777"/>
            <ac:spMk id="3" creationId="{BF1D5CD7-8EE7-9F47-96A3-D4FFA961AED4}"/>
          </ac:spMkLst>
        </pc:spChg>
      </pc:sldChg>
      <pc:sldChg chg="modNotesTx">
        <pc:chgData name="Dave, Gauri" userId="daf16d90-f6e2-46e4-a8c2-fdc2ea51b145" providerId="ADAL" clId="{A45A8DB6-C42D-4DD0-A759-174ABC144F4E}" dt="2024-04-15T20:18:20.719" v="19" actId="6549"/>
        <pc:sldMkLst>
          <pc:docMk/>
          <pc:sldMk cId="330197709" sldId="779"/>
        </pc:sldMkLst>
      </pc:sldChg>
      <pc:sldChg chg="modNotesTx">
        <pc:chgData name="Dave, Gauri" userId="daf16d90-f6e2-46e4-a8c2-fdc2ea51b145" providerId="ADAL" clId="{A45A8DB6-C42D-4DD0-A759-174ABC144F4E}" dt="2024-04-15T20:15:43.748" v="6" actId="6549"/>
        <pc:sldMkLst>
          <pc:docMk/>
          <pc:sldMk cId="476065546" sldId="786"/>
        </pc:sldMkLst>
      </pc:sldChg>
      <pc:sldChg chg="modAnim modNotesTx">
        <pc:chgData name="Dave, Gauri" userId="daf16d90-f6e2-46e4-a8c2-fdc2ea51b145" providerId="ADAL" clId="{A45A8DB6-C42D-4DD0-A759-174ABC144F4E}" dt="2024-04-15T20:17:55.282" v="16"/>
        <pc:sldMkLst>
          <pc:docMk/>
          <pc:sldMk cId="2034116017" sldId="791"/>
        </pc:sldMkLst>
      </pc:sldChg>
      <pc:sldChg chg="modNotesTx">
        <pc:chgData name="Dave, Gauri" userId="daf16d90-f6e2-46e4-a8c2-fdc2ea51b145" providerId="ADAL" clId="{A45A8DB6-C42D-4DD0-A759-174ABC144F4E}" dt="2024-04-15T20:18:15.832" v="18" actId="6549"/>
        <pc:sldMkLst>
          <pc:docMk/>
          <pc:sldMk cId="3814402670" sldId="793"/>
        </pc:sldMkLst>
      </pc:sldChg>
      <pc:sldChg chg="modSp mod modNotesTx">
        <pc:chgData name="Dave, Gauri" userId="daf16d90-f6e2-46e4-a8c2-fdc2ea51b145" providerId="ADAL" clId="{A45A8DB6-C42D-4DD0-A759-174ABC144F4E}" dt="2024-04-15T20:20:43.358" v="49" actId="1038"/>
        <pc:sldMkLst>
          <pc:docMk/>
          <pc:sldMk cId="3867724768" sldId="794"/>
        </pc:sldMkLst>
        <pc:spChg chg="mod">
          <ac:chgData name="Dave, Gauri" userId="daf16d90-f6e2-46e4-a8c2-fdc2ea51b145" providerId="ADAL" clId="{A45A8DB6-C42D-4DD0-A759-174ABC144F4E}" dt="2024-04-15T20:20:43.358" v="49" actId="1038"/>
          <ac:spMkLst>
            <pc:docMk/>
            <pc:sldMk cId="3867724768" sldId="794"/>
            <ac:spMk id="4" creationId="{C7918E33-60E1-2207-4816-78E7BCDEC13D}"/>
          </ac:spMkLst>
        </pc:spChg>
      </pc:sldChg>
      <pc:sldChg chg="modNotesTx">
        <pc:chgData name="Dave, Gauri" userId="daf16d90-f6e2-46e4-a8c2-fdc2ea51b145" providerId="ADAL" clId="{A45A8DB6-C42D-4DD0-A759-174ABC144F4E}" dt="2024-04-15T20:15:36.997" v="5" actId="6549"/>
        <pc:sldMkLst>
          <pc:docMk/>
          <pc:sldMk cId="2330969255" sldId="795"/>
        </pc:sldMkLst>
      </pc:sldChg>
      <pc:sldChg chg="modNotesTx">
        <pc:chgData name="Dave, Gauri" userId="daf16d90-f6e2-46e4-a8c2-fdc2ea51b145" providerId="ADAL" clId="{A45A8DB6-C42D-4DD0-A759-174ABC144F4E}" dt="2024-04-15T20:18:10.359" v="17" actId="6549"/>
        <pc:sldMkLst>
          <pc:docMk/>
          <pc:sldMk cId="175008387" sldId="801"/>
        </pc:sldMkLst>
      </pc:sldChg>
      <pc:sldChg chg="modSp mod modNotesTx">
        <pc:chgData name="Dave, Gauri" userId="daf16d90-f6e2-46e4-a8c2-fdc2ea51b145" providerId="ADAL" clId="{A45A8DB6-C42D-4DD0-A759-174ABC144F4E}" dt="2024-04-15T20:22:21.855" v="58" actId="14100"/>
        <pc:sldMkLst>
          <pc:docMk/>
          <pc:sldMk cId="3527889649" sldId="802"/>
        </pc:sldMkLst>
        <pc:spChg chg="mod">
          <ac:chgData name="Dave, Gauri" userId="daf16d90-f6e2-46e4-a8c2-fdc2ea51b145" providerId="ADAL" clId="{A45A8DB6-C42D-4DD0-A759-174ABC144F4E}" dt="2024-04-15T20:22:21.855" v="58" actId="14100"/>
          <ac:spMkLst>
            <pc:docMk/>
            <pc:sldMk cId="3527889649" sldId="802"/>
            <ac:spMk id="3" creationId="{BF1D5CD7-8EE7-9F47-96A3-D4FFA961AED4}"/>
          </ac:spMkLst>
        </pc:spChg>
      </pc:sldChg>
      <pc:sldChg chg="modNotesTx">
        <pc:chgData name="Dave, Gauri" userId="daf16d90-f6e2-46e4-a8c2-fdc2ea51b145" providerId="ADAL" clId="{A45A8DB6-C42D-4DD0-A759-174ABC144F4E}" dt="2024-04-15T20:20:01.403" v="43" actId="6549"/>
        <pc:sldMkLst>
          <pc:docMk/>
          <pc:sldMk cId="3005912072" sldId="803"/>
        </pc:sldMkLst>
      </pc:sldChg>
      <pc:sldChg chg="modSp mod modNotesTx">
        <pc:chgData name="Dave, Gauri" userId="daf16d90-f6e2-46e4-a8c2-fdc2ea51b145" providerId="ADAL" clId="{A45A8DB6-C42D-4DD0-A759-174ABC144F4E}" dt="2024-04-15T20:20:55.324" v="50" actId="14100"/>
        <pc:sldMkLst>
          <pc:docMk/>
          <pc:sldMk cId="937907809" sldId="804"/>
        </pc:sldMkLst>
        <pc:spChg chg="mod">
          <ac:chgData name="Dave, Gauri" userId="daf16d90-f6e2-46e4-a8c2-fdc2ea51b145" providerId="ADAL" clId="{A45A8DB6-C42D-4DD0-A759-174ABC144F4E}" dt="2024-04-15T20:20:55.324" v="50" actId="14100"/>
          <ac:spMkLst>
            <pc:docMk/>
            <pc:sldMk cId="937907809" sldId="804"/>
            <ac:spMk id="3" creationId="{BF1D5CD7-8EE7-9F47-96A3-D4FFA961AED4}"/>
          </ac:spMkLst>
        </pc:spChg>
      </pc:sldChg>
      <pc:sldChg chg="modSp mod modNotesTx">
        <pc:chgData name="Dave, Gauri" userId="daf16d90-f6e2-46e4-a8c2-fdc2ea51b145" providerId="ADAL" clId="{A45A8DB6-C42D-4DD0-A759-174ABC144F4E}" dt="2024-04-15T20:21:35.761" v="54" actId="14100"/>
        <pc:sldMkLst>
          <pc:docMk/>
          <pc:sldMk cId="703575057" sldId="807"/>
        </pc:sldMkLst>
        <pc:spChg chg="mod">
          <ac:chgData name="Dave, Gauri" userId="daf16d90-f6e2-46e4-a8c2-fdc2ea51b145" providerId="ADAL" clId="{A45A8DB6-C42D-4DD0-A759-174ABC144F4E}" dt="2024-04-15T20:21:35.761" v="54" actId="14100"/>
          <ac:spMkLst>
            <pc:docMk/>
            <pc:sldMk cId="703575057" sldId="807"/>
            <ac:spMk id="3" creationId="{BF1D5CD7-8EE7-9F47-96A3-D4FFA961AED4}"/>
          </ac:spMkLst>
        </pc:spChg>
      </pc:sldChg>
      <pc:sldChg chg="modNotesTx">
        <pc:chgData name="Dave, Gauri" userId="daf16d90-f6e2-46e4-a8c2-fdc2ea51b145" providerId="ADAL" clId="{A45A8DB6-C42D-4DD0-A759-174ABC144F4E}" dt="2024-04-15T20:18:31.917" v="21" actId="6549"/>
        <pc:sldMkLst>
          <pc:docMk/>
          <pc:sldMk cId="3624732847" sldId="808"/>
        </pc:sldMkLst>
      </pc:sldChg>
      <pc:sldChg chg="modSp mod modNotesTx">
        <pc:chgData name="Dave, Gauri" userId="daf16d90-f6e2-46e4-a8c2-fdc2ea51b145" providerId="ADAL" clId="{A45A8DB6-C42D-4DD0-A759-174ABC144F4E}" dt="2024-04-15T20:21:43.652" v="55" actId="14100"/>
        <pc:sldMkLst>
          <pc:docMk/>
          <pc:sldMk cId="2925692752" sldId="810"/>
        </pc:sldMkLst>
        <pc:spChg chg="mod">
          <ac:chgData name="Dave, Gauri" userId="daf16d90-f6e2-46e4-a8c2-fdc2ea51b145" providerId="ADAL" clId="{A45A8DB6-C42D-4DD0-A759-174ABC144F4E}" dt="2024-04-15T20:21:43.652" v="55" actId="14100"/>
          <ac:spMkLst>
            <pc:docMk/>
            <pc:sldMk cId="2925692752" sldId="810"/>
            <ac:spMk id="3" creationId="{BF1D5CD7-8EE7-9F47-96A3-D4FFA961AED4}"/>
          </ac:spMkLst>
        </pc:spChg>
      </pc:sldChg>
      <pc:sldChg chg="modNotesTx">
        <pc:chgData name="Dave, Gauri" userId="daf16d90-f6e2-46e4-a8c2-fdc2ea51b145" providerId="ADAL" clId="{A45A8DB6-C42D-4DD0-A759-174ABC144F4E}" dt="2024-04-15T20:20:06.638" v="44" actId="6549"/>
        <pc:sldMkLst>
          <pc:docMk/>
          <pc:sldMk cId="1837511832" sldId="812"/>
        </pc:sldMkLst>
      </pc:sldChg>
      <pc:sldChg chg="modNotesTx">
        <pc:chgData name="Dave, Gauri" userId="daf16d90-f6e2-46e4-a8c2-fdc2ea51b145" providerId="ADAL" clId="{A45A8DB6-C42D-4DD0-A759-174ABC144F4E}" dt="2024-04-15T20:15:25.948" v="3" actId="6549"/>
        <pc:sldMkLst>
          <pc:docMk/>
          <pc:sldMk cId="3092001596" sldId="818"/>
        </pc:sldMkLst>
      </pc:sldChg>
      <pc:sldChg chg="modNotesTx">
        <pc:chgData name="Dave, Gauri" userId="daf16d90-f6e2-46e4-a8c2-fdc2ea51b145" providerId="ADAL" clId="{A45A8DB6-C42D-4DD0-A759-174ABC144F4E}" dt="2024-04-15T20:15:11.306" v="0" actId="6549"/>
        <pc:sldMkLst>
          <pc:docMk/>
          <pc:sldMk cId="2836253737" sldId="819"/>
        </pc:sldMkLst>
      </pc:sldChg>
      <pc:sldChg chg="modNotesTx">
        <pc:chgData name="Dave, Gauri" userId="daf16d90-f6e2-46e4-a8c2-fdc2ea51b145" providerId="ADAL" clId="{A45A8DB6-C42D-4DD0-A759-174ABC144F4E}" dt="2024-04-15T20:15:16.840" v="1" actId="6549"/>
        <pc:sldMkLst>
          <pc:docMk/>
          <pc:sldMk cId="836116216" sldId="820"/>
        </pc:sldMkLst>
      </pc:sldChg>
      <pc:sldChg chg="modNotesTx">
        <pc:chgData name="Dave, Gauri" userId="daf16d90-f6e2-46e4-a8c2-fdc2ea51b145" providerId="ADAL" clId="{A45A8DB6-C42D-4DD0-A759-174ABC144F4E}" dt="2024-04-15T20:15:21.017" v="2" actId="6549"/>
        <pc:sldMkLst>
          <pc:docMk/>
          <pc:sldMk cId="951890522" sldId="821"/>
        </pc:sldMkLst>
      </pc:sldChg>
      <pc:sldChg chg="modSp mod modNotesTx">
        <pc:chgData name="Dave, Gauri" userId="daf16d90-f6e2-46e4-a8c2-fdc2ea51b145" providerId="ADAL" clId="{A45A8DB6-C42D-4DD0-A759-174ABC144F4E}" dt="2024-04-15T20:21:57.042" v="56" actId="14100"/>
        <pc:sldMkLst>
          <pc:docMk/>
          <pc:sldMk cId="2404263515" sldId="823"/>
        </pc:sldMkLst>
        <pc:spChg chg="mod">
          <ac:chgData name="Dave, Gauri" userId="daf16d90-f6e2-46e4-a8c2-fdc2ea51b145" providerId="ADAL" clId="{A45A8DB6-C42D-4DD0-A759-174ABC144F4E}" dt="2024-04-15T20:21:57.042" v="56" actId="14100"/>
          <ac:spMkLst>
            <pc:docMk/>
            <pc:sldMk cId="2404263515" sldId="823"/>
            <ac:spMk id="3" creationId="{BF1D5CD7-8EE7-9F47-96A3-D4FFA961AED4}"/>
          </ac:spMkLst>
        </pc:spChg>
      </pc:sldChg>
      <pc:sldChg chg="modSp mod modNotesTx">
        <pc:chgData name="Dave, Gauri" userId="daf16d90-f6e2-46e4-a8c2-fdc2ea51b145" providerId="ADAL" clId="{A45A8DB6-C42D-4DD0-A759-174ABC144F4E}" dt="2024-04-15T20:22:09.683" v="57" actId="14100"/>
        <pc:sldMkLst>
          <pc:docMk/>
          <pc:sldMk cId="1949546022" sldId="824"/>
        </pc:sldMkLst>
        <pc:spChg chg="mod">
          <ac:chgData name="Dave, Gauri" userId="daf16d90-f6e2-46e4-a8c2-fdc2ea51b145" providerId="ADAL" clId="{A45A8DB6-C42D-4DD0-A759-174ABC144F4E}" dt="2024-04-15T20:22:09.683" v="57" actId="14100"/>
          <ac:spMkLst>
            <pc:docMk/>
            <pc:sldMk cId="1949546022" sldId="824"/>
            <ac:spMk id="3" creationId="{BF1D5CD7-8EE7-9F47-96A3-D4FFA961AED4}"/>
          </ac:spMkLst>
        </pc:spChg>
      </pc:sldChg>
      <pc:sldChg chg="modNotesTx">
        <pc:chgData name="Dave, Gauri" userId="daf16d90-f6e2-46e4-a8c2-fdc2ea51b145" providerId="ADAL" clId="{A45A8DB6-C42D-4DD0-A759-174ABC144F4E}" dt="2024-04-15T20:19:51.884" v="41" actId="6549"/>
        <pc:sldMkLst>
          <pc:docMk/>
          <pc:sldMk cId="2142400153" sldId="825"/>
        </pc:sldMkLst>
      </pc:sldChg>
      <pc:sldChg chg="modSp mod modNotesTx">
        <pc:chgData name="Dave, Gauri" userId="daf16d90-f6e2-46e4-a8c2-fdc2ea51b145" providerId="ADAL" clId="{A45A8DB6-C42D-4DD0-A759-174ABC144F4E}" dt="2024-04-15T20:19:39.789" v="40" actId="1038"/>
        <pc:sldMkLst>
          <pc:docMk/>
          <pc:sldMk cId="3782939480" sldId="826"/>
        </pc:sldMkLst>
        <pc:spChg chg="mod">
          <ac:chgData name="Dave, Gauri" userId="daf16d90-f6e2-46e4-a8c2-fdc2ea51b145" providerId="ADAL" clId="{A45A8DB6-C42D-4DD0-A759-174ABC144F4E}" dt="2024-04-15T20:19:28.967" v="38" actId="14100"/>
          <ac:spMkLst>
            <pc:docMk/>
            <pc:sldMk cId="3782939480" sldId="826"/>
            <ac:spMk id="3" creationId="{BF1D5CD7-8EE7-9F47-96A3-D4FFA961AED4}"/>
          </ac:spMkLst>
        </pc:spChg>
        <pc:picChg chg="mod">
          <ac:chgData name="Dave, Gauri" userId="daf16d90-f6e2-46e4-a8c2-fdc2ea51b145" providerId="ADAL" clId="{A45A8DB6-C42D-4DD0-A759-174ABC144F4E}" dt="2024-04-15T20:19:39.789" v="40" actId="1038"/>
          <ac:picMkLst>
            <pc:docMk/>
            <pc:sldMk cId="3782939480" sldId="826"/>
            <ac:picMk id="12" creationId="{4E83FC35-2C89-405E-A714-B1C71F7DC210}"/>
          </ac:picMkLst>
        </pc:picChg>
        <pc:picChg chg="mod">
          <ac:chgData name="Dave, Gauri" userId="daf16d90-f6e2-46e4-a8c2-fdc2ea51b145" providerId="ADAL" clId="{A45A8DB6-C42D-4DD0-A759-174ABC144F4E}" dt="2024-04-15T20:19:35.868" v="39" actId="14100"/>
          <ac:picMkLst>
            <pc:docMk/>
            <pc:sldMk cId="3782939480" sldId="826"/>
            <ac:picMk id="13" creationId="{9E94DA4D-C0E0-6306-B0C0-A51D954E3E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35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t" anchorCtr="0" compatLnSpc="1">
            <a:prstTxWarp prst="textNoShape">
              <a:avLst/>
            </a:prstTxWarp>
          </a:bodyPr>
          <a:lstStyle>
            <a:lvl1pPr defTabSz="949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183" y="0"/>
            <a:ext cx="317135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t" anchorCtr="0" compatLnSpc="1">
            <a:prstTxWarp prst="textNoShape">
              <a:avLst/>
            </a:prstTxWarp>
          </a:bodyPr>
          <a:lstStyle>
            <a:lvl1pPr algn="r" defTabSz="949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96"/>
            <a:ext cx="317135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b" anchorCtr="0" compatLnSpc="1">
            <a:prstTxWarp prst="textNoShape">
              <a:avLst/>
            </a:prstTxWarp>
          </a:bodyPr>
          <a:lstStyle>
            <a:lvl1pPr defTabSz="949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183" y="9119496"/>
            <a:ext cx="317135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b" anchorCtr="0" compatLnSpc="1">
            <a:prstTxWarp prst="textNoShape">
              <a:avLst/>
            </a:prstTxWarp>
          </a:bodyPr>
          <a:lstStyle>
            <a:lvl1pPr algn="r" defTabSz="949143">
              <a:defRPr sz="1200">
                <a:latin typeface="Arial" charset="0"/>
              </a:defRPr>
            </a:lvl1pPr>
          </a:lstStyle>
          <a:p>
            <a:pPr>
              <a:defRPr/>
            </a:pPr>
            <a:fld id="{F14AD3AF-E853-41DD-9C6B-1576574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6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35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2" y="0"/>
            <a:ext cx="317135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570"/>
            <a:ext cx="5363595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7135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2" y="9121140"/>
            <a:ext cx="317135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6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8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15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7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43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4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68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39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strike="sng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94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4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11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27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72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9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9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8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64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5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7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3948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1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6536268"/>
            <a:ext cx="9144000" cy="3217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2057400" y="6567487"/>
            <a:ext cx="435703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rPr>
              <a:t>RTI International is a registered trademark and a trade name of Research Triangle  Institute.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7255934" y="6519334"/>
            <a:ext cx="1160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www.rti.org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498157"/>
            <a:ext cx="6477000" cy="676687"/>
          </a:xfrm>
          <a:noFill/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600200"/>
            <a:ext cx="6400800" cy="457200"/>
          </a:xfrm>
        </p:spPr>
        <p:txBody>
          <a:bodyPr/>
          <a:lstStyle>
            <a:lvl1pPr marL="0" indent="0"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1" charset="2"/>
              <a:buNone/>
              <a:defRPr lang="en-US" sz="2000" kern="120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6900"/>
            <a:ext cx="914400" cy="3683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362200" y="2133600"/>
            <a:ext cx="6400800" cy="685800"/>
          </a:xfrm>
        </p:spPr>
        <p:txBody>
          <a:bodyPr/>
          <a:lstStyle>
            <a:lvl1pPr marL="0" indent="0" algn="r">
              <a:buNone/>
              <a:defRPr lang="en-US" sz="16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"/>
            <a:ext cx="9140825" cy="530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825" cy="530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/Map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E9AF1-E1B5-4545-97D5-DEBD3F555475}"/>
              </a:ext>
            </a:extLst>
          </p:cNvPr>
          <p:cNvSpPr/>
          <p:nvPr userDrawn="1"/>
        </p:nvSpPr>
        <p:spPr bwMode="auto">
          <a:xfrm>
            <a:off x="0" y="1532034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4A9458-44E0-B648-B24A-8D3A24A755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1"/>
            <a:ext cx="5201116" cy="4663945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9775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4000" cy="1068387"/>
          </a:xfrm>
        </p:spPr>
        <p:txBody>
          <a:bodyPr lIns="182880" tIns="91440" rIns="182880" bIns="91440"/>
          <a:lstStyle>
            <a:lvl1pPr marL="0">
              <a:lnSpc>
                <a:spcPts val="33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>
            <a:lvl1pPr>
              <a:defRPr sz="2400"/>
            </a:lvl1pPr>
            <a:lvl2pPr marL="685800" indent="-347472">
              <a:buFont typeface="Arial" pitchFamily="34" charset="0"/>
              <a:buChar char="–"/>
              <a:defRPr sz="2000"/>
            </a:lvl2pPr>
            <a:lvl3pPr marL="1078992" indent="-402336">
              <a:buFont typeface="Wingdings" pitchFamily="2" charset="2"/>
              <a:buChar char="§"/>
              <a:defRPr sz="1600"/>
            </a:lvl3pPr>
            <a:lvl4pPr marL="1031875" indent="-228600"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4800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1447800" cy="304800"/>
          </a:xfr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886200" cy="4068763"/>
          </a:xfrm>
        </p:spPr>
        <p:txBody>
          <a:bodyPr/>
          <a:lstStyle>
            <a:lvl1pPr>
              <a:defRPr sz="2400"/>
            </a:lvl1pPr>
            <a:lvl2pPr marL="685800" indent="-347472">
              <a:buFont typeface="Arial" pitchFamily="34" charset="0"/>
              <a:buChar char="–"/>
              <a:defRPr sz="2000"/>
            </a:lvl2pPr>
            <a:lvl3pPr marL="1078992" indent="-402336">
              <a:buFont typeface="Wingdings" pitchFamily="2" charset="2"/>
              <a:buChar char="§"/>
              <a:defRPr sz="1600"/>
            </a:lvl3pPr>
            <a:lvl4pPr marL="1031875" indent="-228600"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886200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33867" y="0"/>
            <a:ext cx="9140825" cy="1068387"/>
          </a:xfrm>
        </p:spPr>
        <p:txBody>
          <a:bodyPr lIns="182880" tIns="91440" rIns="182880" bIns="91440"/>
          <a:lstStyle>
            <a:lvl1pPr marL="0">
              <a:lnSpc>
                <a:spcPts val="33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400"/>
            <a:ext cx="9140825" cy="1068387"/>
          </a:xfrm>
        </p:spPr>
        <p:txBody>
          <a:bodyPr lIns="182880" tIns="91440" rIns="182880" bIns="91440"/>
          <a:lstStyle>
            <a:lvl1pPr marL="0">
              <a:lnSpc>
                <a:spcPts val="33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3733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743200"/>
            <a:ext cx="6477000" cy="676687"/>
          </a:xfrm>
          <a:noFill/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Ar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1447800" cy="304800"/>
          </a:xfrm>
          <a:prstGeom prst="rect">
            <a:avLst/>
          </a:prstGeom>
          <a:solidFill>
            <a:srgbClr val="BF311A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53199"/>
            <a:ext cx="457200" cy="304801"/>
          </a:xfrm>
          <a:prstGeom prst="rect">
            <a:avLst/>
          </a:prstGeom>
          <a:solidFill>
            <a:srgbClr val="04294A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91" r:id="rId11"/>
    <p:sldLayoutId id="2147483992" r:id="rId12"/>
    <p:sldLayoutId id="2147483996" r:id="rId13"/>
  </p:sldLayoutIdLst>
  <p:hf sldNum="0" hdr="0" ftr="0" dt="0"/>
  <p:txStyles>
    <p:titleStyle>
      <a:lvl1pPr marL="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06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693738" indent="-2365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E6CE15-7234-A0FA-B541-A75F6443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32" y="604270"/>
            <a:ext cx="6477000" cy="67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marL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>
                <a:solidFill>
                  <a:schemeClr val="tx1"/>
                </a:solidFill>
              </a:rPr>
              <a:t>Testing Web Surveys for Accessibility</a:t>
            </a:r>
            <a:endParaRPr lang="en-US" ker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700AE76-1EDB-34E5-8315-2959F2F95658}"/>
              </a:ext>
            </a:extLst>
          </p:cNvPr>
          <p:cNvSpPr txBox="1">
            <a:spLocks/>
          </p:cNvSpPr>
          <p:nvPr/>
        </p:nvSpPr>
        <p:spPr bwMode="auto">
          <a:xfrm>
            <a:off x="758732" y="1374340"/>
            <a:ext cx="5272160" cy="9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09585" indent="-3090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cs typeface="+mn-cs"/>
              </a:defRPr>
            </a:lvl2pPr>
            <a:lvl3pPr marL="905911" indent="-2963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System Font Regular"/>
              <a:buChar char="-"/>
              <a:defRPr sz="1600">
                <a:solidFill>
                  <a:schemeClr val="bg1"/>
                </a:solidFill>
                <a:latin typeface="+mn-lt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+mn-lt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000" b="1" i="1" kern="0">
                <a:solidFill>
                  <a:schemeClr val="tx1"/>
                </a:solidFill>
                <a:latin typeface="Arial Narrow"/>
              </a:rPr>
              <a:t>Gauri Dave, Neha Kshatriya</a:t>
            </a:r>
          </a:p>
          <a:p>
            <a:pPr>
              <a:defRPr/>
            </a:pPr>
            <a:r>
              <a:rPr lang="en-US" sz="1600" b="1" i="1" ker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Anwar Mohammed, Al-Nisa Berry </a:t>
            </a:r>
          </a:p>
          <a:p>
            <a:pPr eaLnBrk="1" hangingPunct="1">
              <a:defRPr/>
            </a:pPr>
            <a:endParaRPr lang="en-US" sz="1600" b="1" i="1" kern="0">
              <a:solidFill>
                <a:schemeClr val="tx1">
                  <a:lumMod val="75000"/>
                  <a:lumOff val="25000"/>
                </a:schemeClr>
              </a:solidFill>
              <a:latin typeface="Arial Narrow"/>
            </a:endParaRPr>
          </a:p>
          <a:p>
            <a:endParaRPr lang="en-US" b="1" kern="0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B26E6-E61E-563E-CF1A-035A7892B894}"/>
              </a:ext>
            </a:extLst>
          </p:cNvPr>
          <p:cNvSpPr/>
          <p:nvPr/>
        </p:nvSpPr>
        <p:spPr>
          <a:xfrm>
            <a:off x="1499616" y="5287258"/>
            <a:ext cx="7510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latin typeface="+mj-lt"/>
              </a:rPr>
              <a:t>Federal Computer Assisted Survey Information Collection (FedCASIC)</a:t>
            </a:r>
            <a:endParaRPr lang="en-US" sz="2000" b="1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E42BF-C502-C713-1495-7D23F4B4381D}"/>
              </a:ext>
            </a:extLst>
          </p:cNvPr>
          <p:cNvSpPr/>
          <p:nvPr/>
        </p:nvSpPr>
        <p:spPr>
          <a:xfrm>
            <a:off x="5891363" y="5687368"/>
            <a:ext cx="3026229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rial Narrow"/>
                <a:ea typeface="ヒラギノ角ゴ Pro W3"/>
              </a:rPr>
              <a:t>April 16, 2024</a:t>
            </a:r>
          </a:p>
        </p:txBody>
      </p:sp>
      <p:pic>
        <p:nvPicPr>
          <p:cNvPr id="9" name="Picture 100" descr="MS JOB PREPERATION">
            <a:extLst>
              <a:ext uri="{FF2B5EF4-FFF2-40B4-BE49-F238E27FC236}">
                <a16:creationId xmlns:a16="http://schemas.microsoft.com/office/drawing/2014/main" id="{0866B533-6E92-C085-79BF-65687DC4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63" y="268120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5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Focus Visible – Non-Compliant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A00E6-5553-3B13-A13F-C6B55804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77" y="731837"/>
            <a:ext cx="8548823" cy="5795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3FC35-2C89-405E-A714-B1C71F7DC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940" y="5827731"/>
            <a:ext cx="750989" cy="9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0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Focus Visible–Compliant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878FD-A8DA-4F66-E78B-2BF1BEB8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798101"/>
            <a:ext cx="8510470" cy="575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77975-901D-4A20-B618-DD0764F6C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99" y="5738865"/>
            <a:ext cx="816935" cy="10325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D57F55-8F2F-72AC-CF89-C0D763EC4854}"/>
              </a:ext>
            </a:extLst>
          </p:cNvPr>
          <p:cNvSpPr/>
          <p:nvPr/>
        </p:nvSpPr>
        <p:spPr bwMode="auto">
          <a:xfrm>
            <a:off x="2102896" y="2781748"/>
            <a:ext cx="2773904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0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BF69DB-6E54-67B0-40D1-40F08952B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742723"/>
            <a:ext cx="8553450" cy="5791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Focus Visible – Compliant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FED25-FA42-D94B-2BCE-441C7055B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99" y="5738865"/>
            <a:ext cx="816935" cy="103252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E6BF07-B126-88C8-786A-AC6C2A0DDD81}"/>
              </a:ext>
            </a:extLst>
          </p:cNvPr>
          <p:cNvSpPr/>
          <p:nvPr/>
        </p:nvSpPr>
        <p:spPr bwMode="auto">
          <a:xfrm>
            <a:off x="5321148" y="3558448"/>
            <a:ext cx="1277956" cy="506776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9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Focus order meaning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ontent Placeholder 2" descr="Keyboard Access - WCAG 2.0 Requirement 2.1.1 &#10;Who is impacted?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533"/>
          </a:xfrm>
        </p:spPr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13" name="Content Placeholder 2" descr="Keyboard Access - WCAG 2.0 Requirement 2.1.1 &#10;Who is impacted?&#10;">
            <a:extLst>
              <a:ext uri="{FF2B5EF4-FFF2-40B4-BE49-F238E27FC236}">
                <a16:creationId xmlns:a16="http://schemas.microsoft.com/office/drawing/2014/main" id="{5C47C5B0-1582-4783-9E4E-EC786B6380EC}"/>
              </a:ext>
            </a:extLst>
          </p:cNvPr>
          <p:cNvSpPr txBox="1">
            <a:spLocks/>
          </p:cNvSpPr>
          <p:nvPr/>
        </p:nvSpPr>
        <p:spPr bwMode="auto">
          <a:xfrm>
            <a:off x="457200" y="951463"/>
            <a:ext cx="7726218" cy="41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b="1" kern="0" dirty="0">
                <a:latin typeface="+mj-lt"/>
              </a:rPr>
              <a:t>WCAG 2.0 Requirement 2.4.3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kern="0" dirty="0">
                <a:latin typeface="+mj-lt"/>
                <a:ea typeface="ヒラギノ角ゴ Pro W3"/>
              </a:rPr>
              <a:t>The navigation order of focusable elements MUST be logical and intuitive.</a:t>
            </a:r>
            <a:endParaRPr lang="en-US" dirty="0"/>
          </a:p>
          <a:p>
            <a:pPr marL="66675" indent="0">
              <a:spcBef>
                <a:spcPts val="600"/>
              </a:spcBef>
              <a:buNone/>
            </a:pPr>
            <a:endParaRPr lang="en-US" b="1" kern="0" dirty="0">
              <a:latin typeface="+mj-lt"/>
            </a:endParaRPr>
          </a:p>
          <a:p>
            <a:pPr marL="66675" indent="0">
              <a:spcBef>
                <a:spcPts val="600"/>
              </a:spcBef>
              <a:buNone/>
            </a:pPr>
            <a:r>
              <a:rPr lang="en-US" b="1" kern="0" dirty="0">
                <a:latin typeface="+mj-lt"/>
              </a:rPr>
              <a:t>Why is it important?</a:t>
            </a:r>
          </a:p>
          <a:p>
            <a:pPr marL="523558" indent="-457200">
              <a:spcBef>
                <a:spcPts val="600"/>
              </a:spcBef>
            </a:pPr>
            <a:r>
              <a:rPr lang="en-US" kern="0" dirty="0">
                <a:latin typeface="+mj-lt"/>
              </a:rPr>
              <a:t>Guides user with logical, usable focus order</a:t>
            </a:r>
          </a:p>
          <a:p>
            <a:pPr marL="523558" indent="-457200">
              <a:spcBef>
                <a:spcPts val="600"/>
              </a:spcBef>
            </a:pPr>
            <a:r>
              <a:rPr lang="en-US" kern="0" dirty="0">
                <a:latin typeface="+mj-lt"/>
              </a:rPr>
              <a:t>User can get confused if focus goes to unexpected content </a:t>
            </a:r>
          </a:p>
          <a:p>
            <a:pPr marL="523558" indent="-457200">
              <a:spcBef>
                <a:spcPts val="600"/>
              </a:spcBef>
            </a:pPr>
            <a:endParaRPr lang="en-US" sz="2800" b="1" kern="0" dirty="0">
              <a:latin typeface="+mj-lt"/>
            </a:endParaRPr>
          </a:p>
          <a:p>
            <a:pPr lvl="1" indent="-220345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400" kern="0" dirty="0">
              <a:latin typeface="+mj-lt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374DD0E-6F27-406D-85F3-D5FC44401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76" y="5739271"/>
            <a:ext cx="1608395" cy="10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ECD76-50BA-AE91-E550-F15F32879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766" y="5326259"/>
            <a:ext cx="1661304" cy="13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1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Focus order meaning – Non-Compliant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0048D-3437-98CE-1DD3-3263D340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469"/>
            <a:ext cx="9144000" cy="5669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3FC35-2C89-405E-A714-B1C71F7DC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382" y="5851901"/>
            <a:ext cx="750989" cy="9993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EF03B7-DCD4-C86B-91C8-95830F0B4A45}"/>
              </a:ext>
            </a:extLst>
          </p:cNvPr>
          <p:cNvSpPr/>
          <p:nvPr/>
        </p:nvSpPr>
        <p:spPr bwMode="auto">
          <a:xfrm>
            <a:off x="605790" y="2880360"/>
            <a:ext cx="101727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CBE790-8D49-2B55-3777-00EC888F0BF9}"/>
              </a:ext>
            </a:extLst>
          </p:cNvPr>
          <p:cNvSpPr/>
          <p:nvPr/>
        </p:nvSpPr>
        <p:spPr bwMode="auto">
          <a:xfrm>
            <a:off x="605790" y="3398520"/>
            <a:ext cx="101727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9C2F9D-0B30-6B0F-23FD-E5AF1BA2C0CF}"/>
              </a:ext>
            </a:extLst>
          </p:cNvPr>
          <p:cNvSpPr/>
          <p:nvPr/>
        </p:nvSpPr>
        <p:spPr bwMode="auto">
          <a:xfrm>
            <a:off x="874940" y="3858317"/>
            <a:ext cx="74812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99C7D5-84B7-B359-A4DC-340F2291DC6E}"/>
              </a:ext>
            </a:extLst>
          </p:cNvPr>
          <p:cNvSpPr/>
          <p:nvPr/>
        </p:nvSpPr>
        <p:spPr bwMode="auto">
          <a:xfrm>
            <a:off x="874940" y="4358730"/>
            <a:ext cx="74812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677545-5B71-0E45-A43D-F96DAB097293}"/>
              </a:ext>
            </a:extLst>
          </p:cNvPr>
          <p:cNvSpPr/>
          <p:nvPr/>
        </p:nvSpPr>
        <p:spPr bwMode="auto">
          <a:xfrm>
            <a:off x="5166360" y="2895102"/>
            <a:ext cx="99441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7373696-6EFC-88E1-6FC7-FA5F4BCBDD76}"/>
              </a:ext>
            </a:extLst>
          </p:cNvPr>
          <p:cNvSpPr/>
          <p:nvPr/>
        </p:nvSpPr>
        <p:spPr bwMode="auto">
          <a:xfrm>
            <a:off x="5166360" y="3360261"/>
            <a:ext cx="99441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86BBEC-A075-76E2-440F-73D36EA48FF8}"/>
              </a:ext>
            </a:extLst>
          </p:cNvPr>
          <p:cNvSpPr/>
          <p:nvPr/>
        </p:nvSpPr>
        <p:spPr bwMode="auto">
          <a:xfrm>
            <a:off x="5417820" y="4342277"/>
            <a:ext cx="781049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314B80-B9CC-1DB7-648B-20D87677EFF9}"/>
              </a:ext>
            </a:extLst>
          </p:cNvPr>
          <p:cNvSpPr/>
          <p:nvPr/>
        </p:nvSpPr>
        <p:spPr bwMode="auto">
          <a:xfrm>
            <a:off x="4462413" y="3881177"/>
            <a:ext cx="584934" cy="354205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BEA872-3605-63AA-FC69-CFBE2B064D3F}"/>
              </a:ext>
            </a:extLst>
          </p:cNvPr>
          <p:cNvSpPr/>
          <p:nvPr/>
        </p:nvSpPr>
        <p:spPr bwMode="auto">
          <a:xfrm>
            <a:off x="6514098" y="3864849"/>
            <a:ext cx="459204" cy="354205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B25EEE-03DD-A160-92BC-738BB08CEDDC}"/>
              </a:ext>
            </a:extLst>
          </p:cNvPr>
          <p:cNvSpPr/>
          <p:nvPr/>
        </p:nvSpPr>
        <p:spPr bwMode="auto">
          <a:xfrm>
            <a:off x="6720840" y="2103120"/>
            <a:ext cx="228600" cy="14701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7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Focus order meaning – 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0048D-3437-98CE-1DD3-3263D340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469"/>
            <a:ext cx="9144000" cy="566964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EF03B7-DCD4-C86B-91C8-95830F0B4A45}"/>
              </a:ext>
            </a:extLst>
          </p:cNvPr>
          <p:cNvSpPr/>
          <p:nvPr/>
        </p:nvSpPr>
        <p:spPr bwMode="auto">
          <a:xfrm>
            <a:off x="605790" y="2880360"/>
            <a:ext cx="101727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CBE790-8D49-2B55-3777-00EC888F0BF9}"/>
              </a:ext>
            </a:extLst>
          </p:cNvPr>
          <p:cNvSpPr/>
          <p:nvPr/>
        </p:nvSpPr>
        <p:spPr bwMode="auto">
          <a:xfrm>
            <a:off x="605790" y="3398520"/>
            <a:ext cx="101727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9C2F9D-0B30-6B0F-23FD-E5AF1BA2C0CF}"/>
              </a:ext>
            </a:extLst>
          </p:cNvPr>
          <p:cNvSpPr/>
          <p:nvPr/>
        </p:nvSpPr>
        <p:spPr bwMode="auto">
          <a:xfrm>
            <a:off x="874940" y="3858317"/>
            <a:ext cx="74812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99C7D5-84B7-B359-A4DC-340F2291DC6E}"/>
              </a:ext>
            </a:extLst>
          </p:cNvPr>
          <p:cNvSpPr/>
          <p:nvPr/>
        </p:nvSpPr>
        <p:spPr bwMode="auto">
          <a:xfrm>
            <a:off x="874940" y="4358730"/>
            <a:ext cx="74812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677545-5B71-0E45-A43D-F96DAB097293}"/>
              </a:ext>
            </a:extLst>
          </p:cNvPr>
          <p:cNvSpPr/>
          <p:nvPr/>
        </p:nvSpPr>
        <p:spPr bwMode="auto">
          <a:xfrm>
            <a:off x="5166360" y="2895102"/>
            <a:ext cx="99441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7373696-6EFC-88E1-6FC7-FA5F4BCBDD76}"/>
              </a:ext>
            </a:extLst>
          </p:cNvPr>
          <p:cNvSpPr/>
          <p:nvPr/>
        </p:nvSpPr>
        <p:spPr bwMode="auto">
          <a:xfrm>
            <a:off x="5166360" y="3360261"/>
            <a:ext cx="994410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86BBEC-A075-76E2-440F-73D36EA48FF8}"/>
              </a:ext>
            </a:extLst>
          </p:cNvPr>
          <p:cNvSpPr/>
          <p:nvPr/>
        </p:nvSpPr>
        <p:spPr bwMode="auto">
          <a:xfrm>
            <a:off x="5417820" y="4342277"/>
            <a:ext cx="781049" cy="38862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314B80-B9CC-1DB7-648B-20D87677EFF9}"/>
              </a:ext>
            </a:extLst>
          </p:cNvPr>
          <p:cNvSpPr/>
          <p:nvPr/>
        </p:nvSpPr>
        <p:spPr bwMode="auto">
          <a:xfrm>
            <a:off x="4462413" y="3881177"/>
            <a:ext cx="584934" cy="354205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BEA872-3605-63AA-FC69-CFBE2B064D3F}"/>
              </a:ext>
            </a:extLst>
          </p:cNvPr>
          <p:cNvSpPr/>
          <p:nvPr/>
        </p:nvSpPr>
        <p:spPr bwMode="auto">
          <a:xfrm>
            <a:off x="6514098" y="3864849"/>
            <a:ext cx="459204" cy="354205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B25EEE-03DD-A160-92BC-738BB08CEDDC}"/>
              </a:ext>
            </a:extLst>
          </p:cNvPr>
          <p:cNvSpPr/>
          <p:nvPr/>
        </p:nvSpPr>
        <p:spPr bwMode="auto">
          <a:xfrm>
            <a:off x="6720840" y="2103120"/>
            <a:ext cx="228600" cy="14701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E5AB4-BF92-9D8B-C730-7F2049A92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555" y="5751928"/>
            <a:ext cx="816935" cy="10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Change Notify 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2" descr="Keyboard Access - WCAG 2.0 Requirement 2.1.1 &#10;Who is impacted?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533"/>
          </a:xfrm>
        </p:spPr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13" name="Content Placeholder 2" descr="Keyboard Access - WCAG 2.0 Requirement 2.1.1 &#10;Who is impacted?&#10;">
            <a:extLst>
              <a:ext uri="{FF2B5EF4-FFF2-40B4-BE49-F238E27FC236}">
                <a16:creationId xmlns:a16="http://schemas.microsoft.com/office/drawing/2014/main" id="{5C47C5B0-1582-4783-9E4E-EC786B6380EC}"/>
              </a:ext>
            </a:extLst>
          </p:cNvPr>
          <p:cNvSpPr txBox="1">
            <a:spLocks/>
          </p:cNvSpPr>
          <p:nvPr/>
        </p:nvSpPr>
        <p:spPr bwMode="auto">
          <a:xfrm>
            <a:off x="457200" y="951463"/>
            <a:ext cx="7726218" cy="41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b="1" kern="0">
                <a:latin typeface="+mj-lt"/>
              </a:rPr>
              <a:t>WCAG 2.0 Requirement: 4.1.2</a:t>
            </a:r>
            <a:endParaRPr lang="en-US"/>
          </a:p>
          <a:p>
            <a:pPr marL="0" indent="0">
              <a:spcBef>
                <a:spcPct val="0"/>
              </a:spcBef>
              <a:buNone/>
            </a:pPr>
            <a:r>
              <a:rPr lang="en-US" kern="0">
                <a:latin typeface="+mj-lt"/>
                <a:ea typeface="ヒラギノ角ゴ Pro W3"/>
              </a:rPr>
              <a:t>The page provides notification of each form-related change in content. </a:t>
            </a:r>
            <a:endParaRPr lang="en-US"/>
          </a:p>
          <a:p>
            <a:pPr marL="66675" indent="0">
              <a:spcBef>
                <a:spcPts val="600"/>
              </a:spcBef>
              <a:buNone/>
            </a:pPr>
            <a:endParaRPr lang="en-US" b="1" kern="0">
              <a:latin typeface="+mj-lt"/>
            </a:endParaRPr>
          </a:p>
          <a:p>
            <a:pPr marL="66675" indent="0">
              <a:spcBef>
                <a:spcPts val="600"/>
              </a:spcBef>
              <a:buNone/>
            </a:pPr>
            <a:r>
              <a:rPr lang="en-US" b="1" kern="0">
                <a:latin typeface="+mj-lt"/>
              </a:rPr>
              <a:t>Why is it important?</a:t>
            </a:r>
          </a:p>
          <a:p>
            <a:pPr marL="66675" indent="0">
              <a:spcBef>
                <a:spcPts val="600"/>
              </a:spcBef>
              <a:buNone/>
            </a:pPr>
            <a:r>
              <a:rPr lang="en-US" kern="0">
                <a:latin typeface="+mj-lt"/>
                <a:ea typeface="ヒラギノ角ゴ Pro W3"/>
              </a:rPr>
              <a:t>When changes occur to the content the survey must - </a:t>
            </a:r>
          </a:p>
          <a:p>
            <a:pPr marL="409575" indent="-342900">
              <a:spcBef>
                <a:spcPts val="600"/>
              </a:spcBef>
            </a:pPr>
            <a:r>
              <a:rPr lang="en-US" kern="0">
                <a:latin typeface="+mj-lt"/>
                <a:ea typeface="ヒラギノ角ゴ Pro W3"/>
              </a:rPr>
              <a:t>Provides sufficient notification of the change</a:t>
            </a:r>
          </a:p>
          <a:p>
            <a:pPr marL="409575" indent="-342900">
              <a:spcBef>
                <a:spcPts val="600"/>
              </a:spcBef>
            </a:pPr>
            <a:r>
              <a:rPr lang="en-US" kern="0">
                <a:latin typeface="+mj-lt"/>
                <a:ea typeface="ヒラギノ角ゴ Pro W3"/>
              </a:rPr>
              <a:t>Provide adequate description of the change  </a:t>
            </a:r>
          </a:p>
          <a:p>
            <a:pPr marL="66675" indent="0">
              <a:spcBef>
                <a:spcPts val="600"/>
              </a:spcBef>
              <a:buNone/>
            </a:pPr>
            <a:endParaRPr lang="en-US" kern="0">
              <a:latin typeface="+mj-lt"/>
              <a:ea typeface="ヒラギノ角ゴ Pro W3"/>
            </a:endParaRPr>
          </a:p>
          <a:p>
            <a:pPr marL="236220" lvl="1" indent="0">
              <a:spcBef>
                <a:spcPts val="600"/>
              </a:spcBef>
              <a:buNone/>
            </a:pPr>
            <a:endParaRPr lang="en-US" sz="2400" b="1" kern="0">
              <a:latin typeface="+mj-lt"/>
            </a:endParaRPr>
          </a:p>
          <a:p>
            <a:pPr lvl="1" indent="-220345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400" kern="0">
              <a:latin typeface="+mj-lt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374DD0E-6F27-406D-85F3-D5FC44401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76" y="5739271"/>
            <a:ext cx="1608395" cy="10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Change Notify Form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0B463C08-65E1-8766-6D9C-0B6010A1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054"/>
            <a:ext cx="9106728" cy="51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579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Change Notify Form–Non-Compliant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6B2E545-CFDE-7FEA-D0E3-4D14F930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9" y="1031184"/>
            <a:ext cx="8933464" cy="5056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EBC821-8C53-11CA-D535-C021AAEEF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178" y="5552326"/>
            <a:ext cx="74987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7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Change Notify Form–Compliant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08010-C5BB-16D4-824D-6E1A24DA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3006"/>
            <a:ext cx="9144000" cy="5572125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B8A1118-A76B-A035-A066-C0A4F81D1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4668"/>
            <a:ext cx="9144000" cy="5580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A0D57D-2179-6BF8-2A6F-33BB81D31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983" y="5673073"/>
            <a:ext cx="816935" cy="10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C0F6-DA43-972C-9F36-AD15B898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3B9F0B8-75A8-015E-1E94-C20D5AF7C27A}"/>
              </a:ext>
            </a:extLst>
          </p:cNvPr>
          <p:cNvSpPr txBox="1">
            <a:spLocks/>
          </p:cNvSpPr>
          <p:nvPr/>
        </p:nvSpPr>
        <p:spPr bwMode="auto">
          <a:xfrm>
            <a:off x="-8965" y="0"/>
            <a:ext cx="9152929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/>
              <a:t>What is Web Accessibility?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A91BAB-6EA5-45C8-5FC9-F5377B762FDA}"/>
              </a:ext>
            </a:extLst>
          </p:cNvPr>
          <p:cNvSpPr txBox="1">
            <a:spLocks/>
          </p:cNvSpPr>
          <p:nvPr/>
        </p:nvSpPr>
        <p:spPr bwMode="auto">
          <a:xfrm>
            <a:off x="676275" y="1276350"/>
            <a:ext cx="8001525" cy="511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>
                <a:latin typeface="Arial Narrow"/>
              </a:rPr>
              <a:t>Web Accessibility refers to providing equal access to all electronic and information technology content regardless of user’s disability. </a:t>
            </a:r>
          </a:p>
          <a:p>
            <a:pPr marL="0" indent="0">
              <a:buFont typeface="Wingdings" pitchFamily="2" charset="2"/>
              <a:buNone/>
            </a:pPr>
            <a:endParaRPr lang="en-US" kern="0">
              <a:latin typeface="Arial Narrow" panose="020B0606020202030204" pitchFamily="34" charset="0"/>
              <a:ea typeface="+mn-lt"/>
              <a:cs typeface="+mn-lt"/>
            </a:endParaRPr>
          </a:p>
          <a:p>
            <a:pPr marL="0" indent="0">
              <a:buFont typeface="Wingdings" pitchFamily="2" charset="2"/>
              <a:buNone/>
            </a:pPr>
            <a:r>
              <a:rPr lang="en-US" kern="0">
                <a:ea typeface="+mn-lt"/>
                <a:cs typeface="+mn-lt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sz="1600" kern="0"/>
          </a:p>
          <a:p>
            <a:pPr marL="0" indent="0">
              <a:buFont typeface="Wingdings" pitchFamily="2" charset="2"/>
              <a:buNone/>
            </a:pPr>
            <a:endParaRPr lang="en-US" kern="0"/>
          </a:p>
        </p:txBody>
      </p:sp>
      <p:pic>
        <p:nvPicPr>
          <p:cNvPr id="6" name="Picture 5" descr="A computer screen with icons around it&#10;&#10;Description automatically generated">
            <a:extLst>
              <a:ext uri="{FF2B5EF4-FFF2-40B4-BE49-F238E27FC236}">
                <a16:creationId xmlns:a16="http://schemas.microsoft.com/office/drawing/2014/main" id="{98EC4ABB-CDA2-4798-6440-9A25D498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122" y="4821842"/>
            <a:ext cx="2242678" cy="141703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84AD9F-41FE-C19B-EAEA-12B37D347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199"/>
            <a:ext cx="457200" cy="304801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1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Change Notify Form 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248D7-61ED-0645-DBFC-BD3F40E1F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2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7E7EDC-B74D-B1B7-E16E-5BF0AAF0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514350"/>
            <a:ext cx="7791450" cy="58293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Change Notify Form– Non-Compliant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6E88D-96E7-9B68-53AE-CF6143E8B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926" y="5800523"/>
            <a:ext cx="749873" cy="999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D0CA1A-8C4E-8654-A076-2DFE29D9B666}"/>
              </a:ext>
            </a:extLst>
          </p:cNvPr>
          <p:cNvSpPr txBox="1"/>
          <p:nvPr/>
        </p:nvSpPr>
        <p:spPr>
          <a:xfrm>
            <a:off x="486833" y="3863181"/>
            <a:ext cx="423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“Date of last visit to clinic”</a:t>
            </a:r>
            <a:endParaRPr lang="en-US" sz="280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6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833205-A0CD-B5E9-6263-8A62E70B6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9433"/>
            <a:ext cx="7791450" cy="58293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Change Notify Form– 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A9DB6-4F07-1A8D-E1C0-D1C933972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332" y="5821590"/>
            <a:ext cx="816935" cy="1036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D468EF-F5C4-6C55-B8CB-F7EBC6E9DE1C}"/>
              </a:ext>
            </a:extLst>
          </p:cNvPr>
          <p:cNvSpPr txBox="1"/>
          <p:nvPr/>
        </p:nvSpPr>
        <p:spPr>
          <a:xfrm>
            <a:off x="486833" y="3863181"/>
            <a:ext cx="4233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“Date of last visit to clinic</a:t>
            </a:r>
          </a:p>
          <a:p>
            <a:r>
              <a:rPr lang="en-US" sz="2800" kern="10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(Opens calendar)</a:t>
            </a:r>
            <a:r>
              <a:rPr lang="en-US" sz="2800" kern="1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280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3A8A-636F-4D35-8F33-F42739AF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Non-Text</a:t>
            </a:r>
            <a:r>
              <a:rPr lang="en-US" baseline="0"/>
              <a:t> Content</a:t>
            </a:r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87F2797-22A8-4C72-9F82-D04798E8EE72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>
                <a:ea typeface="+mj-lt"/>
                <a:cs typeface="+mj-lt"/>
              </a:rPr>
              <a:t>Error Prevention</a:t>
            </a:r>
            <a:endParaRPr lang="en-US" kern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28BDE-42E1-451F-A8B1-B07C78439AA5}"/>
              </a:ext>
            </a:extLst>
          </p:cNvPr>
          <p:cNvSpPr txBox="1">
            <a:spLocks/>
          </p:cNvSpPr>
          <p:nvPr/>
        </p:nvSpPr>
        <p:spPr bwMode="auto">
          <a:xfrm>
            <a:off x="347254" y="977190"/>
            <a:ext cx="8220600" cy="532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b="1" kern="0">
                <a:latin typeface="+mj-lt"/>
                <a:ea typeface="+mn-lt"/>
                <a:cs typeface="+mn-lt"/>
              </a:rPr>
              <a:t>WCAG 2.0 Requirement 3.3.4</a:t>
            </a:r>
            <a:endParaRPr lang="en-US" b="1">
              <a:latin typeface="+mj-lt"/>
              <a:ea typeface="ヒラギノ角ゴ Pro W3" pitchFamily="1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latin typeface="+mj-lt"/>
              </a:rPr>
              <a:t>The web page allows to the user to check, reverse, and or confirm submission. (Legal, Financial, Data)</a:t>
            </a:r>
          </a:p>
          <a:p>
            <a:pPr marL="0" indent="0">
              <a:spcBef>
                <a:spcPts val="600"/>
              </a:spcBef>
              <a:buNone/>
            </a:pPr>
            <a:endParaRPr lang="en-US" kern="0">
              <a:latin typeface="+mj-lt"/>
              <a:ea typeface="+mn-lt"/>
              <a:cs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kern="0">
                <a:latin typeface="+mj-lt"/>
                <a:ea typeface="+mn-lt"/>
                <a:cs typeface="+mn-lt"/>
              </a:rPr>
              <a:t>Why is it important?</a:t>
            </a:r>
            <a:endParaRPr lang="en-US" b="1" kern="0">
              <a:latin typeface="+mj-lt"/>
            </a:endParaRPr>
          </a:p>
          <a:p>
            <a:pPr marL="630238" indent="-342900">
              <a:spcBef>
                <a:spcPts val="600"/>
              </a:spcBef>
            </a:pPr>
            <a:r>
              <a:rPr lang="en-US" kern="0">
                <a:latin typeface="+mj-lt"/>
              </a:rPr>
              <a:t>Preventing errors in the first place is better than detecting errors.</a:t>
            </a:r>
          </a:p>
          <a:p>
            <a:pPr marL="630238" indent="-342900">
              <a:spcBef>
                <a:spcPts val="600"/>
              </a:spcBef>
            </a:pPr>
            <a:r>
              <a:rPr lang="en-US" kern="0">
                <a:latin typeface="+mj-lt"/>
              </a:rPr>
              <a:t>Providing safeguards to avoid serious consequences.</a:t>
            </a:r>
          </a:p>
          <a:p>
            <a:pPr marL="630238" indent="-342900">
              <a:spcBef>
                <a:spcPts val="600"/>
              </a:spcBef>
            </a:pPr>
            <a:endParaRPr lang="en-US" kern="0">
              <a:latin typeface="+mj-lt"/>
            </a:endParaRPr>
          </a:p>
          <a:p>
            <a:pPr lvl="1" indent="0">
              <a:spcBef>
                <a:spcPts val="600"/>
              </a:spcBef>
              <a:buNone/>
            </a:pPr>
            <a:endParaRPr lang="en-US" kern="0"/>
          </a:p>
          <a:p>
            <a:pPr marL="66675" indent="0">
              <a:spcBef>
                <a:spcPts val="600"/>
              </a:spcBef>
              <a:buNone/>
            </a:pPr>
            <a:endParaRPr lang="en-US" kern="0"/>
          </a:p>
          <a:p>
            <a:pPr marL="0" indent="0">
              <a:spcBef>
                <a:spcPts val="600"/>
              </a:spcBef>
              <a:buNone/>
            </a:pPr>
            <a:endParaRPr lang="en-US" kern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7CE8DD-93F8-412A-8F83-4F31EAE83F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4800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0A829-BBC3-EEF8-3296-B046B9E0D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770" y="5527342"/>
            <a:ext cx="2238976" cy="11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E94DA4D-C0E0-6306-B0C0-A51D954E3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873223"/>
            <a:ext cx="9115864" cy="5505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Error Prevention – Non-Compliant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3FC35-2C89-405E-A714-B1C71F7DC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255" y="5814668"/>
            <a:ext cx="750989" cy="9993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D88DB6-7CC6-319C-7F8C-CAB94A3CD904}"/>
              </a:ext>
            </a:extLst>
          </p:cNvPr>
          <p:cNvSpPr/>
          <p:nvPr/>
        </p:nvSpPr>
        <p:spPr bwMode="auto">
          <a:xfrm>
            <a:off x="5646370" y="4983479"/>
            <a:ext cx="1813560" cy="844252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DC19E8-C4EF-DE86-F833-FE273636CA20}"/>
              </a:ext>
            </a:extLst>
          </p:cNvPr>
          <p:cNvSpPr/>
          <p:nvPr/>
        </p:nvSpPr>
        <p:spPr bwMode="auto">
          <a:xfrm>
            <a:off x="1017270" y="4251643"/>
            <a:ext cx="1724439" cy="480378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4C1686-C574-A1D2-69E7-5B0564BCBC89}"/>
              </a:ext>
            </a:extLst>
          </p:cNvPr>
          <p:cNvSpPr/>
          <p:nvPr/>
        </p:nvSpPr>
        <p:spPr bwMode="auto">
          <a:xfrm>
            <a:off x="4343400" y="4255136"/>
            <a:ext cx="1903012" cy="480378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9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1F5E92-6AA6-C844-59E3-4C3E26B2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" y="1042036"/>
            <a:ext cx="9144000" cy="5505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Error Prevention – 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C1DA3-4573-3BAF-7C2B-9E9266C3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332" y="5650901"/>
            <a:ext cx="816935" cy="10546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12DB85-AC46-C641-F45F-157584FB9B3F}"/>
              </a:ext>
            </a:extLst>
          </p:cNvPr>
          <p:cNvSpPr/>
          <p:nvPr/>
        </p:nvSpPr>
        <p:spPr bwMode="auto">
          <a:xfrm>
            <a:off x="1477010" y="5159546"/>
            <a:ext cx="2366010" cy="777399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4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22A5C4-8651-854C-6A9E-E2013F8D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6232"/>
            <a:ext cx="9144000" cy="56627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Error Prevention –Compliant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FA4C03-21A5-1483-FE08-347D88D25F31}"/>
              </a:ext>
            </a:extLst>
          </p:cNvPr>
          <p:cNvSpPr/>
          <p:nvPr/>
        </p:nvSpPr>
        <p:spPr bwMode="auto">
          <a:xfrm>
            <a:off x="5989320" y="5166359"/>
            <a:ext cx="1485900" cy="731837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811F22-5524-C099-3BC3-01CA6F1D49EE}"/>
              </a:ext>
            </a:extLst>
          </p:cNvPr>
          <p:cNvSpPr/>
          <p:nvPr/>
        </p:nvSpPr>
        <p:spPr bwMode="auto">
          <a:xfrm>
            <a:off x="701040" y="1828801"/>
            <a:ext cx="3470910" cy="594360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22184-F3AC-59A0-6A52-94A286C4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065" y="5803301"/>
            <a:ext cx="816935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ntact card&#10;&#10;Description automatically generated">
            <a:extLst>
              <a:ext uri="{FF2B5EF4-FFF2-40B4-BE49-F238E27FC236}">
                <a16:creationId xmlns:a16="http://schemas.microsoft.com/office/drawing/2014/main" id="{C03CFB75-419D-931D-AA6C-EC3F92C61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4258"/>
            <a:ext cx="9144000" cy="56811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579"/>
            <a:ext cx="9144000" cy="7318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Error Prevention – Compliant</a:t>
            </a:r>
          </a:p>
        </p:txBody>
      </p:sp>
      <p:sp>
        <p:nvSpPr>
          <p:cNvPr id="9" name="Content Placeholder 2" descr="Resize Text - WCAG 2.0 Requirement 1.4.4&#10;Non-Complaint Example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4FA35-E2CD-EC82-321C-6598E022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065" y="5508786"/>
            <a:ext cx="816935" cy="1054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575CE-DD71-8FBE-3B7A-CC2A31513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764" y="4928581"/>
            <a:ext cx="239593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Content Placeholder 2" descr="Conclusion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533"/>
          </a:xfrm>
        </p:spPr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47C5B0-1582-4783-9E4E-EC786B6380EC}"/>
              </a:ext>
            </a:extLst>
          </p:cNvPr>
          <p:cNvSpPr txBox="1">
            <a:spLocks/>
          </p:cNvSpPr>
          <p:nvPr/>
        </p:nvSpPr>
        <p:spPr bwMode="auto">
          <a:xfrm>
            <a:off x="466200" y="990600"/>
            <a:ext cx="8220600" cy="532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>
                <a:effectLst/>
                <a:latin typeface="+mj-lt"/>
              </a:rPr>
              <a:t>508 compliance is a law that requires all Federal electronic content to be accessible for everyone including people with disability. </a:t>
            </a:r>
          </a:p>
          <a:p>
            <a:r>
              <a:rPr lang="en-US">
                <a:effectLst/>
                <a:latin typeface="+mj-lt"/>
                <a:ea typeface="Times New Roman" panose="02020603050405020304" pitchFamily="18" charset="0"/>
              </a:rPr>
              <a:t>The WCAG are  the standards for web compliance which explains how to make web content accessible to people with disabilities.</a:t>
            </a:r>
            <a:endParaRPr lang="en-US">
              <a:effectLst/>
              <a:latin typeface="+mj-lt"/>
            </a:endParaRPr>
          </a:p>
          <a:p>
            <a:pPr algn="l"/>
            <a:r>
              <a:rPr lang="en-US" b="0" i="0">
                <a:effectLst/>
                <a:latin typeface="+mj-lt"/>
              </a:rPr>
              <a:t>Understanding and implementing web accessibility is more than a legal or ethical obligation.</a:t>
            </a:r>
          </a:p>
          <a:p>
            <a:pPr algn="l"/>
            <a:r>
              <a:rPr lang="en-US">
                <a:latin typeface="+mj-lt"/>
              </a:rPr>
              <a:t>Web Surveys with accessibility are essential in data collection and critical in decision-making. </a:t>
            </a:r>
            <a:endParaRPr lang="en-US">
              <a:effectLst/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>
              <a:latin typeface="+mj-lt"/>
            </a:endParaRPr>
          </a:p>
          <a:p>
            <a:pPr>
              <a:spcBef>
                <a:spcPts val="600"/>
              </a:spcBef>
            </a:pPr>
            <a:endParaRPr lang="en-US">
              <a:latin typeface="+mj-lt"/>
            </a:endParaRPr>
          </a:p>
          <a:p>
            <a:pPr>
              <a:spcBef>
                <a:spcPts val="600"/>
              </a:spcBef>
            </a:pPr>
            <a:endParaRPr lang="en-US">
              <a:latin typeface="+mj-lt"/>
            </a:endParaRPr>
          </a:p>
          <a:p>
            <a:pPr>
              <a:spcBef>
                <a:spcPts val="600"/>
              </a:spcBef>
            </a:pPr>
            <a:endParaRPr lang="en-US">
              <a:latin typeface="+mj-lt"/>
            </a:endParaRPr>
          </a:p>
          <a:p>
            <a:pPr>
              <a:spcBef>
                <a:spcPts val="600"/>
              </a:spcBef>
            </a:pPr>
            <a:endParaRPr lang="en-US" kern="0">
              <a:latin typeface="+mj-lt"/>
            </a:endParaRPr>
          </a:p>
        </p:txBody>
      </p:sp>
      <p:pic>
        <p:nvPicPr>
          <p:cNvPr id="11" name="Picture 2" descr="What are the Most Important PDF Accessibility Standards?">
            <a:extLst>
              <a:ext uri="{FF2B5EF4-FFF2-40B4-BE49-F238E27FC236}">
                <a16:creationId xmlns:a16="http://schemas.microsoft.com/office/drawing/2014/main" id="{35A867A6-EFBC-4E5E-94C5-A16BEF94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85" y="5284520"/>
            <a:ext cx="1724025" cy="14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11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You!!</a:t>
            </a:r>
          </a:p>
        </p:txBody>
      </p:sp>
      <p:pic>
        <p:nvPicPr>
          <p:cNvPr id="14" name="Picture 2" descr="Horizon Building">
            <a:extLst>
              <a:ext uri="{FF2B5EF4-FFF2-40B4-BE49-F238E27FC236}">
                <a16:creationId xmlns:a16="http://schemas.microsoft.com/office/drawing/2014/main" id="{0CD0BD80-BE38-4BA3-80B7-05F8A2879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014"/>
            <a:ext cx="9144000" cy="45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5CB2F566-005B-4910-B835-96C09E60BBC2}"/>
              </a:ext>
            </a:extLst>
          </p:cNvPr>
          <p:cNvSpPr txBox="1">
            <a:spLocks/>
          </p:cNvSpPr>
          <p:nvPr/>
        </p:nvSpPr>
        <p:spPr bwMode="auto">
          <a:xfrm>
            <a:off x="0" y="2540"/>
            <a:ext cx="9144000" cy="20605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3600" b="1" kern="0"/>
              <a:t>Thank You!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18BE61C6-74E4-470F-8C63-647E58027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5919"/>
            <a:ext cx="5110480" cy="148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kern="0">
                <a:solidFill>
                  <a:schemeClr val="bg1"/>
                </a:solidFill>
                <a:latin typeface="+mj-lt"/>
              </a:rPr>
              <a:t>Gauri Dave</a:t>
            </a:r>
          </a:p>
          <a:p>
            <a:pPr>
              <a:buFont typeface="Wingdings" pitchFamily="2" charset="2"/>
              <a:buNone/>
            </a:pPr>
            <a:r>
              <a:rPr lang="en-US" sz="2000" kern="0">
                <a:solidFill>
                  <a:schemeClr val="bg1"/>
                </a:solidFill>
                <a:latin typeface="+mj-lt"/>
              </a:rPr>
              <a:t>919-985-5682</a:t>
            </a:r>
          </a:p>
          <a:p>
            <a:pPr>
              <a:buFont typeface="Wingdings" pitchFamily="2" charset="2"/>
              <a:buNone/>
            </a:pPr>
            <a:r>
              <a:rPr lang="en-US" sz="2000" kern="0">
                <a:solidFill>
                  <a:schemeClr val="bg1"/>
                </a:solidFill>
                <a:latin typeface="+mj-lt"/>
              </a:rPr>
              <a:t>gdave@rti.org</a:t>
            </a:r>
          </a:p>
          <a:p>
            <a:pPr>
              <a:buFont typeface="Wingdings" pitchFamily="2" charset="2"/>
              <a:buNone/>
            </a:pPr>
            <a:endParaRPr lang="en-US" kern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2173738-8B19-4AB9-BFA6-AE01203E6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920" y="375919"/>
            <a:ext cx="5110480" cy="148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kern="0">
                <a:solidFill>
                  <a:schemeClr val="bg1"/>
                </a:solidFill>
                <a:latin typeface="+mj-lt"/>
              </a:rPr>
              <a:t>Neha Kshatriya</a:t>
            </a:r>
          </a:p>
          <a:p>
            <a:pPr>
              <a:buFont typeface="Wingdings" pitchFamily="2" charset="2"/>
              <a:buNone/>
            </a:pPr>
            <a:r>
              <a:rPr lang="en-US" sz="2000" kern="0">
                <a:solidFill>
                  <a:schemeClr val="bg1"/>
                </a:solidFill>
                <a:latin typeface="+mj-lt"/>
              </a:rPr>
              <a:t>919-758-2878</a:t>
            </a:r>
          </a:p>
          <a:p>
            <a:pPr>
              <a:buFont typeface="Wingdings" pitchFamily="2" charset="2"/>
              <a:buNone/>
            </a:pPr>
            <a:r>
              <a:rPr lang="en-US" sz="2000" kern="0">
                <a:solidFill>
                  <a:schemeClr val="bg1"/>
                </a:solidFill>
                <a:latin typeface="+mj-lt"/>
              </a:rPr>
              <a:t>nkshatriya@rti.org</a:t>
            </a:r>
          </a:p>
          <a:p>
            <a:pPr>
              <a:buFont typeface="Wingdings" pitchFamily="2" charset="2"/>
              <a:buNone/>
            </a:pP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4311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2DA3-6A98-86CD-142F-196B052F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EA01612-DB57-FB9E-7DC0-6929D49A29CA}"/>
              </a:ext>
            </a:extLst>
          </p:cNvPr>
          <p:cNvSpPr txBox="1">
            <a:spLocks/>
          </p:cNvSpPr>
          <p:nvPr/>
        </p:nvSpPr>
        <p:spPr bwMode="auto">
          <a:xfrm>
            <a:off x="1" y="0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/>
              <a:t>What is Section 508?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070713-31C9-F554-0FD9-7F7CB005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4" y="1285875"/>
            <a:ext cx="8039625" cy="510788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An amendment of the US Rehabilitation Act of 1973, and a federal law mandating that all </a:t>
            </a:r>
            <a:r>
              <a:rPr lang="en-US">
                <a:solidFill>
                  <a:srgbClr val="003F82"/>
                </a:solidFill>
                <a:latin typeface="+mj-lt"/>
              </a:rPr>
              <a:t>electronic and information technology </a:t>
            </a:r>
            <a:r>
              <a:rPr lang="en-US">
                <a:latin typeface="+mj-lt"/>
              </a:rPr>
              <a:t>developed and used by the federal government are </a:t>
            </a:r>
            <a:r>
              <a:rPr lang="en-US">
                <a:solidFill>
                  <a:srgbClr val="003F82"/>
                </a:solidFill>
                <a:latin typeface="+mj-lt"/>
              </a:rPr>
              <a:t>equally accessible </a:t>
            </a:r>
            <a:r>
              <a:rPr lang="en-US">
                <a:latin typeface="+mj-lt"/>
              </a:rPr>
              <a:t>to the general public, those with and without disabilities</a:t>
            </a:r>
            <a:r>
              <a:rPr lang="en-US">
                <a:latin typeface="Arial Narrow"/>
              </a:rPr>
              <a:t>.</a:t>
            </a:r>
          </a:p>
          <a:p>
            <a:pPr marL="0" indent="0">
              <a:buNone/>
            </a:pPr>
            <a:endParaRPr lang="en-US">
              <a:latin typeface="Arial Narrow"/>
            </a:endParaRPr>
          </a:p>
          <a:p>
            <a:pPr marL="0" indent="0">
              <a:buNone/>
            </a:pPr>
            <a:endParaRPr lang="en-US">
              <a:latin typeface="Arial Narrow"/>
            </a:endParaRPr>
          </a:p>
          <a:p>
            <a:pPr marL="0" indent="0">
              <a:buNone/>
            </a:pPr>
            <a:endParaRPr lang="en-US">
              <a:latin typeface="Arial Narrow" panose="020B0606020202030204" pitchFamily="34" charset="0"/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latin typeface="Arial Narrow" panose="020B0606020202030204" pitchFamily="34" charset="0"/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6" descr="Section 508 of the Rehabilitation Act">
            <a:extLst>
              <a:ext uri="{FF2B5EF4-FFF2-40B4-BE49-F238E27FC236}">
                <a16:creationId xmlns:a16="http://schemas.microsoft.com/office/drawing/2014/main" id="{059D5100-B196-0C54-8A86-736F7696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79" y="4819649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C3098D-8F68-71BC-DE43-323CA0B17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199"/>
            <a:ext cx="457200" cy="304801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9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Web Accessibility - </a:t>
            </a:r>
            <a:r>
              <a:rPr lang="en-US" kern="0">
                <a:latin typeface="+mj-lt"/>
              </a:rPr>
              <a:t>Why is it important?</a:t>
            </a:r>
            <a:endParaRPr lang="en-US"/>
          </a:p>
        </p:txBody>
      </p:sp>
      <p:sp>
        <p:nvSpPr>
          <p:cNvPr id="9" name="Content Placeholder 2" descr="Keyboard Access - WCAG 2.0 Requirement 2.1.1 &#10;Why is it important?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533"/>
          </a:xfrm>
        </p:spPr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47C5B0-1582-4783-9E4E-EC786B6380EC}"/>
              </a:ext>
            </a:extLst>
          </p:cNvPr>
          <p:cNvSpPr txBox="1">
            <a:spLocks/>
          </p:cNvSpPr>
          <p:nvPr/>
        </p:nvSpPr>
        <p:spPr bwMode="auto">
          <a:xfrm>
            <a:off x="457200" y="1157867"/>
            <a:ext cx="7893222" cy="49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7975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kern="0">
                <a:latin typeface="+mj-lt"/>
              </a:rPr>
              <a:t>It’s inclusive and gives equal access to all</a:t>
            </a:r>
          </a:p>
          <a:p>
            <a:pPr marL="57975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kern="0">
                <a:latin typeface="+mj-lt"/>
              </a:rPr>
              <a:t>Legal Compliance</a:t>
            </a:r>
          </a:p>
          <a:p>
            <a:pPr marL="57975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kern="0">
                <a:latin typeface="+mj-lt"/>
              </a:rPr>
              <a:t>Improved User Experience</a:t>
            </a:r>
          </a:p>
          <a:p>
            <a:pPr marL="57975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kern="0">
                <a:latin typeface="+mj-lt"/>
                <a:ea typeface="ヒラギノ角ゴ Pro W3"/>
              </a:rPr>
              <a:t>More Customers</a:t>
            </a:r>
            <a:endParaRPr lang="en-US" sz="2400" kern="0"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E46E40-A080-F1E6-0D94-E21124814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199"/>
            <a:ext cx="457200" cy="304801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F30F1-0E43-BC92-AF8B-1F64A65D1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71" y="5003074"/>
            <a:ext cx="3324928" cy="16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/>
              <a:t>Who is Impacted?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B71A1B1-E89B-4ABB-B8B7-8F68B21EF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199"/>
            <a:ext cx="457200" cy="304801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5B522-F41A-0DF3-55C6-E0F8E0C7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286"/>
            <a:ext cx="9144000" cy="50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0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5BF06BE-6861-2CE5-B126-45879FC2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09600"/>
          </a:xfrm>
        </p:spPr>
        <p:txBody>
          <a:bodyPr/>
          <a:lstStyle/>
          <a:p>
            <a:r>
              <a:rPr lang="en-US"/>
              <a:t>Some stats: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9B1A2-37DC-5883-00D5-C15549AD0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2514424"/>
            <a:ext cx="7334250" cy="3838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36E902-5697-058F-2BEA-2F5132C70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1019087"/>
            <a:ext cx="7334250" cy="108585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361A5E9-F342-AE65-5D79-EDCF38FBD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199"/>
            <a:ext cx="457200" cy="304801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918E33-60E1-2207-4816-78E7BCDE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37" y="2"/>
            <a:ext cx="9140825" cy="59831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Arial Narrow"/>
                <a:cs typeface="Arial"/>
              </a:rPr>
              <a:t>Challenges of 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Arial"/>
              </a:rPr>
              <a:t> 508 Compliance </a:t>
            </a:r>
            <a:r>
              <a:rPr lang="en-US">
                <a:solidFill>
                  <a:srgbClr val="FFFFFF"/>
                </a:solidFill>
                <a:latin typeface="Arial Narrow"/>
                <a:cs typeface="Arial"/>
              </a:rPr>
              <a:t>testing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FF802-2BA8-31F2-5429-7A56CE2FE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063" y="1046601"/>
            <a:ext cx="7730270" cy="5079561"/>
          </a:xfrm>
        </p:spPr>
        <p:txBody>
          <a:bodyPr/>
          <a:lstStyle/>
          <a:p>
            <a:pPr marL="287020" indent="-287020"/>
            <a:r>
              <a:rPr lang="en-US">
                <a:latin typeface="+mj-lt"/>
                <a:ea typeface="ヒラギノ角ゴ Pro W3"/>
              </a:rPr>
              <a:t>Understanding the WCAG or accessibility guidelines </a:t>
            </a:r>
            <a:endParaRPr lang="en-US">
              <a:latin typeface="+mj-lt"/>
              <a:ea typeface="ヒラギノ角ゴ Pro W3" pitchFamily="1" charset="-128"/>
            </a:endParaRPr>
          </a:p>
          <a:p>
            <a:pPr marL="287020" indent="-287020"/>
            <a:r>
              <a:rPr lang="en-US">
                <a:latin typeface="+mj-lt"/>
                <a:ea typeface="ヒラギノ角ゴ Pro W3"/>
              </a:rPr>
              <a:t>Integrating accessibility into development processes</a:t>
            </a:r>
          </a:p>
          <a:p>
            <a:pPr marL="287020" indent="-287020"/>
            <a:r>
              <a:rPr lang="en-US">
                <a:latin typeface="+mj-lt"/>
                <a:ea typeface="ヒラギノ角ゴ Pro W3" pitchFamily="1" charset="-128"/>
              </a:rPr>
              <a:t>Testing and Quality Assurance</a:t>
            </a:r>
          </a:p>
          <a:p>
            <a:pPr marL="287020" indent="-287020"/>
            <a:endParaRPr lang="en-US">
              <a:latin typeface="+mj-lt"/>
              <a:ea typeface="ヒラギノ角ゴ Pro W3" pitchFamily="1" charset="-128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B74486A-D089-A08D-C5DC-04AC9B030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199"/>
            <a:ext cx="457200" cy="304801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4103F-36CA-7136-BBB3-AD3DA04D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22" y="5426082"/>
            <a:ext cx="2103807" cy="11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6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9BA120-AF19-599C-730B-45EEA1A74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345" y="1407493"/>
            <a:ext cx="3886200" cy="4755360"/>
          </a:xfrm>
        </p:spPr>
        <p:txBody>
          <a:bodyPr/>
          <a:lstStyle/>
          <a:p>
            <a:r>
              <a:rPr lang="en-US" b="1">
                <a:latin typeface="+mj-lt"/>
              </a:rPr>
              <a:t>Keyboard Accessibility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Keyboard Access		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No Keystroke Timing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No Keyboard Trap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Focus Visible 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On Focus (Change of Context)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Focus Order Meaning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Focus Order Reveal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Focus Order Return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918E33-60E1-2207-4816-78E7BCDE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" y="2"/>
            <a:ext cx="9140825" cy="598310"/>
          </a:xfrm>
        </p:spPr>
        <p:txBody>
          <a:bodyPr/>
          <a:lstStyle/>
          <a:p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Arial"/>
              </a:rPr>
              <a:t>Some 508 Compliance Requirements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DFDA1-74D8-EFB3-3387-1E3B43FC8719}"/>
              </a:ext>
            </a:extLst>
          </p:cNvPr>
          <p:cNvSpPr txBox="1"/>
          <p:nvPr/>
        </p:nvSpPr>
        <p:spPr>
          <a:xfrm>
            <a:off x="440267" y="818236"/>
            <a:ext cx="6918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Total of 61 success criteria's (requirements)  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AF20B4-ED22-9DC3-1E4A-064DAFDE3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199"/>
            <a:ext cx="457200" cy="304801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FACD7F-6194-2996-FED8-7708AA64AEA1}"/>
              </a:ext>
            </a:extLst>
          </p:cNvPr>
          <p:cNvSpPr>
            <a:spLocks noGrp="1"/>
          </p:cNvSpPr>
          <p:nvPr/>
        </p:nvSpPr>
        <p:spPr bwMode="auto">
          <a:xfrm>
            <a:off x="4777189" y="1407493"/>
            <a:ext cx="3886200" cy="46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>
                <a:latin typeface="+mj-lt"/>
              </a:rPr>
              <a:t>Forms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Label Descriptive		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Programmatic Label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On input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Change Notify Form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Error Identification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Error Suggestion</a:t>
            </a:r>
          </a:p>
          <a:p>
            <a:pPr marL="457200" marR="0" lvl="1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Arial" charset="0"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Error Prevention</a:t>
            </a:r>
          </a:p>
          <a:p>
            <a:pPr marL="0" indent="0">
              <a:buNone/>
            </a:pPr>
            <a:endParaRPr lang="en-US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7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/>
              <a:t>Focus Visible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8667-E387-4A00-A546-C7357ABD0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2" descr="Keyboard Access - WCAG 2.0 Requirement 2.1.1 &#10;Who is impacted?">
            <a:extLst>
              <a:ext uri="{FF2B5EF4-FFF2-40B4-BE49-F238E27FC236}">
                <a16:creationId xmlns:a16="http://schemas.microsoft.com/office/drawing/2014/main" id="{49BB5B23-3E3C-4C0C-95E0-36A0389B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533"/>
          </a:xfrm>
        </p:spPr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13" name="Content Placeholder 2" descr="Keyboard Access - WCAG 2.0 Requirement 2.1.1 &#10;Who is impacted?&#10;">
            <a:extLst>
              <a:ext uri="{FF2B5EF4-FFF2-40B4-BE49-F238E27FC236}">
                <a16:creationId xmlns:a16="http://schemas.microsoft.com/office/drawing/2014/main" id="{5C47C5B0-1582-4783-9E4E-EC786B6380EC}"/>
              </a:ext>
            </a:extLst>
          </p:cNvPr>
          <p:cNvSpPr txBox="1">
            <a:spLocks/>
          </p:cNvSpPr>
          <p:nvPr/>
        </p:nvSpPr>
        <p:spPr bwMode="auto">
          <a:xfrm>
            <a:off x="457200" y="951463"/>
            <a:ext cx="7726218" cy="41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937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b="1" kern="0" dirty="0">
                <a:latin typeface="+mj-lt"/>
              </a:rPr>
              <a:t>WCAG 2.0 Requirement 2.4.7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kern="0" dirty="0">
                <a:latin typeface="+mj-lt"/>
                <a:ea typeface="ヒラギノ角ゴ Pro W3"/>
              </a:rPr>
              <a:t>A visible indication of focus is provided when focus is on the interface component. </a:t>
            </a:r>
          </a:p>
          <a:p>
            <a:pPr marL="66675" indent="0">
              <a:spcBef>
                <a:spcPts val="600"/>
              </a:spcBef>
              <a:buNone/>
            </a:pPr>
            <a:endParaRPr lang="en-US" b="1" kern="0" dirty="0">
              <a:latin typeface="+mj-lt"/>
            </a:endParaRPr>
          </a:p>
          <a:p>
            <a:pPr marL="66675" indent="0">
              <a:spcBef>
                <a:spcPts val="600"/>
              </a:spcBef>
              <a:buNone/>
            </a:pPr>
            <a:r>
              <a:rPr lang="en-US" b="1" kern="0" dirty="0">
                <a:latin typeface="+mj-lt"/>
              </a:rPr>
              <a:t>Why is it important?</a:t>
            </a:r>
          </a:p>
          <a:p>
            <a:pPr marL="409575" indent="-342900">
              <a:spcBef>
                <a:spcPts val="600"/>
              </a:spcBef>
            </a:pPr>
            <a:r>
              <a:rPr lang="en-US" kern="0" dirty="0">
                <a:latin typeface="+mj-lt"/>
                <a:ea typeface="ヒラギノ角ゴ Pro W3"/>
              </a:rPr>
              <a:t>Provides a solid visual cue on interactive elements. </a:t>
            </a:r>
          </a:p>
          <a:p>
            <a:pPr marL="409575" indent="-342900">
              <a:spcBef>
                <a:spcPts val="600"/>
              </a:spcBef>
            </a:pPr>
            <a:r>
              <a:rPr lang="en-US" kern="0" dirty="0">
                <a:latin typeface="+mj-lt"/>
                <a:ea typeface="ヒラギノ角ゴ Pro W3"/>
              </a:rPr>
              <a:t>Help to identify where the focus is located. </a:t>
            </a:r>
          </a:p>
          <a:p>
            <a:pPr marL="66675" indent="0">
              <a:spcBef>
                <a:spcPts val="600"/>
              </a:spcBef>
              <a:buNone/>
            </a:pPr>
            <a:endParaRPr lang="en-US" kern="0" dirty="0">
              <a:latin typeface="+mj-lt"/>
              <a:ea typeface="ヒラギノ角ゴ Pro W3"/>
            </a:endParaRPr>
          </a:p>
          <a:p>
            <a:pPr marL="66675" indent="0">
              <a:spcBef>
                <a:spcPts val="600"/>
              </a:spcBef>
              <a:buNone/>
            </a:pPr>
            <a:endParaRPr lang="en-US" kern="0" dirty="0">
              <a:latin typeface="+mj-lt"/>
              <a:ea typeface="ヒラギノ角ゴ Pro W3"/>
            </a:endParaRPr>
          </a:p>
          <a:p>
            <a:pPr marL="236220" lvl="1" indent="0">
              <a:spcBef>
                <a:spcPts val="600"/>
              </a:spcBef>
              <a:buNone/>
            </a:pPr>
            <a:endParaRPr lang="en-US" sz="2400" b="1" kern="0" dirty="0">
              <a:latin typeface="+mj-lt"/>
            </a:endParaRPr>
          </a:p>
          <a:p>
            <a:pPr lvl="1" indent="-220345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400" kern="0" dirty="0">
              <a:latin typeface="+mj-lt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374DD0E-6F27-406D-85F3-D5FC44401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76" y="5739271"/>
            <a:ext cx="1608395" cy="10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5F510B-C7AE-F32A-F9AB-B94CA4AB6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30" y="5349121"/>
            <a:ext cx="1767993" cy="13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TI Corporate">
  <a:themeElements>
    <a:clrScheme name="RTI Them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85295"/>
      </a:accent1>
      <a:accent2>
        <a:srgbClr val="D06F1A"/>
      </a:accent2>
      <a:accent3>
        <a:srgbClr val="B1953A"/>
      </a:accent3>
      <a:accent4>
        <a:srgbClr val="FFC525"/>
      </a:accent4>
      <a:accent5>
        <a:srgbClr val="5D9732"/>
      </a:accent5>
      <a:accent6>
        <a:srgbClr val="4F2683"/>
      </a:accent6>
      <a:hlink>
        <a:srgbClr val="0045C7"/>
      </a:hlink>
      <a:folHlink>
        <a:srgbClr val="5D6EC9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F9131A37AC44195FD3653753E34AF" ma:contentTypeVersion="14" ma:contentTypeDescription="Create a new document." ma:contentTypeScope="" ma:versionID="555e9a4f2e5ce3f1887444cc2e6ce9b5">
  <xsd:schema xmlns:xsd="http://www.w3.org/2001/XMLSchema" xmlns:xs="http://www.w3.org/2001/XMLSchema" xmlns:p="http://schemas.microsoft.com/office/2006/metadata/properties" xmlns:ns2="a5295633-10d7-4174-acb4-bc9c7da4f00b" xmlns:ns3="c42d2fb3-c028-49ae-8b77-3f481d8cc1c4" targetNamespace="http://schemas.microsoft.com/office/2006/metadata/properties" ma:root="true" ma:fieldsID="ca9bb81681f7a9b9f255a3aa3e82600e" ns2:_="" ns3:_="">
    <xsd:import namespace="a5295633-10d7-4174-acb4-bc9c7da4f00b"/>
    <xsd:import namespace="c42d2fb3-c028-49ae-8b77-3f481d8cc1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95633-10d7-4174-acb4-bc9c7da4f0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d2fb3-c028-49ae-8b77-3f481d8cc1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73AA6-A844-4763-9121-A03A0957B8FA}">
  <ds:schemaRefs>
    <ds:schemaRef ds:uri="a5295633-10d7-4174-acb4-bc9c7da4f00b"/>
    <ds:schemaRef ds:uri="c42d2fb3-c028-49ae-8b77-3f481d8cc1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CF83FA-39A6-4BBF-A53D-41A3D8706A8C}">
  <ds:schemaRefs>
    <ds:schemaRef ds:uri="a5295633-10d7-4174-acb4-bc9c7da4f00b"/>
    <ds:schemaRef ds:uri="c42d2fb3-c028-49ae-8b77-3f481d8cc1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ED7B4C-CE54-44E5-B80B-A9FCD60C4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631</Words>
  <Application>Microsoft Office PowerPoint</Application>
  <PresentationFormat>On-screen Show (4:3)</PresentationFormat>
  <Paragraphs>173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Wingdings</vt:lpstr>
      <vt:lpstr>1_RTI Corporate</vt:lpstr>
      <vt:lpstr>PowerPoint Presentation</vt:lpstr>
      <vt:lpstr>PowerPoint Presentation</vt:lpstr>
      <vt:lpstr>PowerPoint Presentation</vt:lpstr>
      <vt:lpstr>Web Accessibility - Why is it important?</vt:lpstr>
      <vt:lpstr>Who is Impacted?</vt:lpstr>
      <vt:lpstr>Some stats:</vt:lpstr>
      <vt:lpstr>Challenges of  508 Compliance testing</vt:lpstr>
      <vt:lpstr>Some 508 Compliance Requirements</vt:lpstr>
      <vt:lpstr>Focus Visible</vt:lpstr>
      <vt:lpstr>Focus Visible – Non-Compliant</vt:lpstr>
      <vt:lpstr>Focus Visible–Compliant</vt:lpstr>
      <vt:lpstr>Focus Visible – Compliant</vt:lpstr>
      <vt:lpstr>Focus order meaning</vt:lpstr>
      <vt:lpstr>Focus order meaning – Non-Compliant</vt:lpstr>
      <vt:lpstr>Focus order meaning – Compliant</vt:lpstr>
      <vt:lpstr>Change Notify Form</vt:lpstr>
      <vt:lpstr>Change Notify Form</vt:lpstr>
      <vt:lpstr>Change Notify Form–Non-Compliant</vt:lpstr>
      <vt:lpstr>Change Notify Form–Compliant</vt:lpstr>
      <vt:lpstr>Change Notify Form </vt:lpstr>
      <vt:lpstr>Change Notify Form– Non-Compliant</vt:lpstr>
      <vt:lpstr>Change Notify Form– Compliant</vt:lpstr>
      <vt:lpstr>Non-Text Content</vt:lpstr>
      <vt:lpstr>Error Prevention – Non-Compliant</vt:lpstr>
      <vt:lpstr>Error Prevention – Compliant</vt:lpstr>
      <vt:lpstr>Error Prevention –Compliant</vt:lpstr>
      <vt:lpstr>Error Prevention – Compliant</vt:lpstr>
      <vt:lpstr>Conclusion</vt:lpstr>
      <vt:lpstr>Thank You!!</vt:lpstr>
    </vt:vector>
  </TitlesOfParts>
  <Company>RTI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Weaver</dc:creator>
  <cp:lastModifiedBy>Dave, Gauri</cp:lastModifiedBy>
  <cp:revision>1</cp:revision>
  <cp:lastPrinted>2015-02-26T21:59:00Z</cp:lastPrinted>
  <dcterms:created xsi:type="dcterms:W3CDTF">2012-01-17T23:59:53Z</dcterms:created>
  <dcterms:modified xsi:type="dcterms:W3CDTF">2024-04-15T22:01:06Z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0x0101005F0F9131A37AC44195FD3653753E34AF</vt:lpwstr>
  </property>
</Properties>
</file>