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omments/modernComment_110_1352336C.xml" ContentType="application/vnd.ms-powerpoint.comments+xml"/>
  <Override PartName="/ppt/notesSlides/notesSlide4.xml" ContentType="application/vnd.openxmlformats-officedocument.presentationml.notesSlide+xml"/>
  <Override PartName="/ppt/comments/modernComment_124_7AB620E1.xml" ContentType="application/vnd.ms-powerpoint.comments+xml"/>
  <Override PartName="/ppt/notesSlides/notesSlide5.xml" ContentType="application/vnd.openxmlformats-officedocument.presentationml.notesSlide+xml"/>
  <Override PartName="/ppt/comments/modernComment_112_A6538DA8.xml" ContentType="application/vnd.ms-powerpoint.comments+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comments/modernComment_114_7AF9F791.xml" ContentType="application/vnd.ms-powerpoint.comments+xml"/>
  <Override PartName="/ppt/comments/modernComment_115_FC0A8B7.xml" ContentType="application/vnd.ms-powerpoint.comments+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8.xml" ContentType="application/vnd.openxmlformats-officedocument.presentationml.notesSlide+xml"/>
  <Override PartName="/ppt/comments/modernComment_116_58B74164.xml" ContentType="application/vnd.ms-powerpoint.comments+xml"/>
  <Override PartName="/ppt/notesSlides/notesSlide9.xml" ContentType="application/vnd.openxmlformats-officedocument.presentationml.notesSlide+xml"/>
  <Override PartName="/ppt/comments/modernComment_117_6BE20C94.xml" ContentType="application/vnd.ms-powerpoint.comments+xml"/>
  <Override PartName="/ppt/notesSlides/notesSlide10.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omments/modernComment_107_8D11EFE6.xml" ContentType="application/vnd.ms-powerpoint.comments+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6"/>
  </p:notesMasterIdLst>
  <p:sldIdLst>
    <p:sldId id="257" r:id="rId5"/>
    <p:sldId id="296" r:id="rId6"/>
    <p:sldId id="272" r:id="rId7"/>
    <p:sldId id="292" r:id="rId8"/>
    <p:sldId id="274" r:id="rId9"/>
    <p:sldId id="291" r:id="rId10"/>
    <p:sldId id="275" r:id="rId11"/>
    <p:sldId id="294" r:id="rId12"/>
    <p:sldId id="276" r:id="rId13"/>
    <p:sldId id="277" r:id="rId14"/>
    <p:sldId id="278" r:id="rId15"/>
    <p:sldId id="279" r:id="rId16"/>
    <p:sldId id="280" r:id="rId17"/>
    <p:sldId id="281" r:id="rId18"/>
    <p:sldId id="282" r:id="rId19"/>
    <p:sldId id="295" r:id="rId20"/>
    <p:sldId id="263" r:id="rId21"/>
    <p:sldId id="283" r:id="rId22"/>
    <p:sldId id="264" r:id="rId23"/>
    <p:sldId id="297" r:id="rId24"/>
    <p:sldId id="268" r:id="rId25"/>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B2EA497-69DF-450E-185F-3C162AC83AAC}" name="Jess Huang (CENSUS/ERD CTR)" initials="JH(C" userId="S::jessica.l.huang@census.gov::95a93b39-915e-45af-b8a7-87ba0e46443c" providerId="AD"/>
  <p188:author id="{63B9D19C-EE57-18C0-21CE-E8F7CAFC0481}" name="Carla Medalia (CENSUS/ERD FED)" initials="CM(F" userId="S::carla.medalia@census.gov::ab270890-8a71-4261-bb69-22a8a6e70a9e"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0ACC29C-7220-4759-8C2D-6A8DC103F1E1}" v="218" dt="2024-04-11T18:51:11.664"/>
    <p1510:client id="{82132CFD-2925-4FB6-83CF-AF6DBABEE33F}" v="1" dt="2024-04-11T16:46:40.546"/>
    <p1510:client id="{F3E15CE6-0C99-4DFB-84B0-CC6BE003AA38}" v="78" dt="2024-04-11T21:50:58.30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5" autoAdjust="0"/>
    <p:restoredTop sz="84674" autoAdjust="0"/>
  </p:normalViewPr>
  <p:slideViewPr>
    <p:cSldViewPr snapToGrid="0">
      <p:cViewPr varScale="1">
        <p:scale>
          <a:sx n="95" d="100"/>
          <a:sy n="95" d="100"/>
        </p:scale>
        <p:origin x="12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uang, Jessica L" clId="Web-{82132CFD-2925-4FB6-83CF-AF6DBABEE33F}"/>
    <pc:docChg chg="modSld">
      <pc:chgData name="Huang, Jessica L" userId="" providerId="" clId="Web-{82132CFD-2925-4FB6-83CF-AF6DBABEE33F}" dt="2024-04-11T16:46:39.093" v="0" actId="20577"/>
      <pc:docMkLst>
        <pc:docMk/>
      </pc:docMkLst>
      <pc:sldChg chg="modSp modCm">
        <pc:chgData name="Huang, Jessica L" userId="" providerId="" clId="Web-{82132CFD-2925-4FB6-83CF-AF6DBABEE33F}" dt="2024-04-11T16:46:39.093" v="0" actId="20577"/>
        <pc:sldMkLst>
          <pc:docMk/>
          <pc:sldMk cId="1809976468" sldId="279"/>
        </pc:sldMkLst>
        <pc:spChg chg="mod">
          <ac:chgData name="Huang, Jessica L" userId="" providerId="" clId="Web-{82132CFD-2925-4FB6-83CF-AF6DBABEE33F}" dt="2024-04-11T16:46:39.093" v="0" actId="20577"/>
          <ac:spMkLst>
            <pc:docMk/>
            <pc:sldMk cId="1809976468" sldId="279"/>
            <ac:spMk id="3" creationId="{AA088D5A-28D4-477D-DBF4-EC31B79E1780}"/>
          </ac:spMkLst>
        </pc:spChg>
        <pc:extLst>
          <p:ext xmlns:p="http://schemas.openxmlformats.org/presentationml/2006/main" uri="{D6D511B9-2390-475A-947B-AFAB55BFBCF1}">
            <pc226:cmChg xmlns:pc226="http://schemas.microsoft.com/office/powerpoint/2022/06/main/command" chg="mod">
              <pc226:chgData name="Huang, Jessica L" userId="" providerId="" clId="Web-{82132CFD-2925-4FB6-83CF-AF6DBABEE33F}" dt="2024-04-11T16:46:39.093" v="0" actId="20577"/>
              <pc2:cmMkLst xmlns:pc2="http://schemas.microsoft.com/office/powerpoint/2019/9/main/command">
                <pc:docMk/>
                <pc:sldMk cId="1809976468" sldId="279"/>
                <pc2:cmMk id="{4E453BDD-02E9-44E3-8971-13934701B07D}"/>
              </pc2:cmMkLst>
            </pc226:cmChg>
          </p:ext>
        </pc:extLst>
      </pc:sldChg>
    </pc:docChg>
  </pc:docChgLst>
  <pc:docChgLst>
    <pc:chgData name="Huang, Jessica L" clId="Web-{80ACC29C-7220-4759-8C2D-6A8DC103F1E1}"/>
    <pc:docChg chg="addSld modSld">
      <pc:chgData name="Huang, Jessica L" userId="" providerId="" clId="Web-{80ACC29C-7220-4759-8C2D-6A8DC103F1E1}" dt="2024-04-11T20:00:23.635" v="190" actId="20577"/>
      <pc:docMkLst>
        <pc:docMk/>
      </pc:docMkLst>
      <pc:sldChg chg="modSp">
        <pc:chgData name="Huang, Jessica L" userId="" providerId="" clId="Web-{80ACC29C-7220-4759-8C2D-6A8DC103F1E1}" dt="2024-04-11T18:46:08.045" v="171" actId="20577"/>
        <pc:sldMkLst>
          <pc:docMk/>
          <pc:sldMk cId="2366762982" sldId="263"/>
        </pc:sldMkLst>
        <pc:spChg chg="mod">
          <ac:chgData name="Huang, Jessica L" userId="" providerId="" clId="Web-{80ACC29C-7220-4759-8C2D-6A8DC103F1E1}" dt="2024-04-11T18:46:08.045" v="171" actId="20577"/>
          <ac:spMkLst>
            <pc:docMk/>
            <pc:sldMk cId="2366762982" sldId="263"/>
            <ac:spMk id="5" creationId="{D199542F-7495-585D-CE35-52858BD236DD}"/>
          </ac:spMkLst>
        </pc:spChg>
        <pc:spChg chg="mod">
          <ac:chgData name="Huang, Jessica L" userId="" providerId="" clId="Web-{80ACC29C-7220-4759-8C2D-6A8DC103F1E1}" dt="2024-04-11T17:43:34.268" v="25" actId="20577"/>
          <ac:spMkLst>
            <pc:docMk/>
            <pc:sldMk cId="2366762982" sldId="263"/>
            <ac:spMk id="14" creationId="{7AB926FE-94A1-2245-77BA-7C30A28F00A4}"/>
          </ac:spMkLst>
        </pc:spChg>
        <pc:spChg chg="mod">
          <ac:chgData name="Huang, Jessica L" userId="" providerId="" clId="Web-{80ACC29C-7220-4759-8C2D-6A8DC103F1E1}" dt="2024-04-11T17:43:26.502" v="21" actId="20577"/>
          <ac:spMkLst>
            <pc:docMk/>
            <pc:sldMk cId="2366762982" sldId="263"/>
            <ac:spMk id="15" creationId="{425AD1E9-2A79-5559-7CBC-484B1C88A730}"/>
          </ac:spMkLst>
        </pc:spChg>
        <pc:spChg chg="mod">
          <ac:chgData name="Huang, Jessica L" userId="" providerId="" clId="Web-{80ACC29C-7220-4759-8C2D-6A8DC103F1E1}" dt="2024-04-11T17:43:44.441" v="30" actId="1076"/>
          <ac:spMkLst>
            <pc:docMk/>
            <pc:sldMk cId="2366762982" sldId="263"/>
            <ac:spMk id="16" creationId="{1A091BBD-7DE9-658B-EE33-1D2BBDF81A04}"/>
          </ac:spMkLst>
        </pc:spChg>
        <pc:spChg chg="mod">
          <ac:chgData name="Huang, Jessica L" userId="" providerId="" clId="Web-{80ACC29C-7220-4759-8C2D-6A8DC103F1E1}" dt="2024-04-11T17:43:02.814" v="13" actId="1076"/>
          <ac:spMkLst>
            <pc:docMk/>
            <pc:sldMk cId="2366762982" sldId="263"/>
            <ac:spMk id="25" creationId="{7141D6BD-E517-6047-14F1-BC1610D92CD7}"/>
          </ac:spMkLst>
        </pc:spChg>
      </pc:sldChg>
      <pc:sldChg chg="modSp add mod modShow modCm">
        <pc:chgData name="Huang, Jessica L" userId="" providerId="" clId="Web-{80ACC29C-7220-4759-8C2D-6A8DC103F1E1}" dt="2024-04-11T18:51:11.664" v="189"/>
        <pc:sldMkLst>
          <pc:docMk/>
          <pc:sldMk cId="2790493608" sldId="274"/>
        </pc:sldMkLst>
        <pc:spChg chg="mod">
          <ac:chgData name="Huang, Jessica L" userId="" providerId="" clId="Web-{80ACC29C-7220-4759-8C2D-6A8DC103F1E1}" dt="2024-04-11T18:50:47.897" v="179" actId="20577"/>
          <ac:spMkLst>
            <pc:docMk/>
            <pc:sldMk cId="2790493608" sldId="274"/>
            <ac:spMk id="2" creationId="{737A36D5-DD92-FF5A-299C-375B7150CF86}"/>
          </ac:spMkLst>
        </pc:spChg>
        <pc:spChg chg="mod">
          <ac:chgData name="Huang, Jessica L" userId="" providerId="" clId="Web-{80ACC29C-7220-4759-8C2D-6A8DC103F1E1}" dt="2024-04-11T18:51:08.007" v="188" actId="20577"/>
          <ac:spMkLst>
            <pc:docMk/>
            <pc:sldMk cId="2790493608" sldId="274"/>
            <ac:spMk id="3" creationId="{51E213DE-AC5E-092A-F454-3E681515DED9}"/>
          </ac:spMkLst>
        </pc:spChg>
        <pc:extLst>
          <p:ext xmlns:p="http://schemas.openxmlformats.org/presentationml/2006/main" uri="{D6D511B9-2390-475A-947B-AFAB55BFBCF1}">
            <pc226:cmChg xmlns:pc226="http://schemas.microsoft.com/office/powerpoint/2022/06/main/command" chg="mod">
              <pc226:chgData name="Huang, Jessica L" userId="" providerId="" clId="Web-{80ACC29C-7220-4759-8C2D-6A8DC103F1E1}" dt="2024-04-11T18:50:35.756" v="173"/>
              <pc2:cmMkLst xmlns:pc2="http://schemas.microsoft.com/office/powerpoint/2019/9/main/command">
                <pc:docMk/>
                <pc:sldMk cId="2790493608" sldId="274"/>
                <pc2:cmMk id="{2F82CFB6-E140-4A6E-8227-0BF155083991}"/>
              </pc2:cmMkLst>
            </pc226:cmChg>
          </p:ext>
        </pc:extLst>
      </pc:sldChg>
      <pc:sldChg chg="modSp modCm">
        <pc:chgData name="Huang, Jessica L" userId="" providerId="" clId="Web-{80ACC29C-7220-4759-8C2D-6A8DC103F1E1}" dt="2024-04-11T20:00:23.635" v="190" actId="20577"/>
        <pc:sldMkLst>
          <pc:docMk/>
          <pc:sldMk cId="1488404836" sldId="278"/>
        </pc:sldMkLst>
        <pc:spChg chg="mod">
          <ac:chgData name="Huang, Jessica L" userId="" providerId="" clId="Web-{80ACC29C-7220-4759-8C2D-6A8DC103F1E1}" dt="2024-04-11T20:00:23.635" v="190" actId="20577"/>
          <ac:spMkLst>
            <pc:docMk/>
            <pc:sldMk cId="1488404836" sldId="278"/>
            <ac:spMk id="3" creationId="{46033178-C6C6-AF9A-D654-B5CF30D890E2}"/>
          </ac:spMkLst>
        </pc:spChg>
        <pc:extLst>
          <p:ext xmlns:p="http://schemas.openxmlformats.org/presentationml/2006/main" uri="{D6D511B9-2390-475A-947B-AFAB55BFBCF1}">
            <pc226:cmChg xmlns:pc226="http://schemas.microsoft.com/office/powerpoint/2022/06/main/command" chg="mod">
              <pc226:chgData name="Huang, Jessica L" userId="" providerId="" clId="Web-{80ACC29C-7220-4759-8C2D-6A8DC103F1E1}" dt="2024-04-11T20:00:23.635" v="190" actId="20577"/>
              <pc2:cmMkLst xmlns:pc2="http://schemas.microsoft.com/office/powerpoint/2019/9/main/command">
                <pc:docMk/>
                <pc:sldMk cId="1488404836" sldId="278"/>
                <pc2:cmMk id="{18002A22-2D3C-4CC4-A7D8-EDF6695811A7}"/>
              </pc2:cmMkLst>
            </pc226:cmChg>
            <pc226:cmChg xmlns:pc226="http://schemas.microsoft.com/office/powerpoint/2022/06/main/command" chg="mod">
              <pc226:chgData name="Huang, Jessica L" userId="" providerId="" clId="Web-{80ACC29C-7220-4759-8C2D-6A8DC103F1E1}" dt="2024-04-11T20:00:23.635" v="190" actId="20577"/>
              <pc2:cmMkLst xmlns:pc2="http://schemas.microsoft.com/office/powerpoint/2019/9/main/command">
                <pc:docMk/>
                <pc:sldMk cId="1488404836" sldId="278"/>
                <pc2:cmMk id="{EB6F8858-79B6-411F-8BBC-63660A96285B}"/>
              </pc2:cmMkLst>
            </pc226:cmChg>
            <pc226:cmChg xmlns:pc226="http://schemas.microsoft.com/office/powerpoint/2022/06/main/command" chg="mod">
              <pc226:chgData name="Huang, Jessica L" userId="" providerId="" clId="Web-{80ACC29C-7220-4759-8C2D-6A8DC103F1E1}" dt="2024-04-11T20:00:23.635" v="190" actId="20577"/>
              <pc2:cmMkLst xmlns:pc2="http://schemas.microsoft.com/office/powerpoint/2019/9/main/command">
                <pc:docMk/>
                <pc:sldMk cId="1488404836" sldId="278"/>
                <pc2:cmMk id="{6584F473-89A5-407A-A46E-D77A455DA0AD}"/>
              </pc2:cmMkLst>
            </pc226:cmChg>
          </p:ext>
        </pc:extLst>
      </pc:sldChg>
      <pc:sldChg chg="modSp">
        <pc:chgData name="Huang, Jessica L" userId="" providerId="" clId="Web-{80ACC29C-7220-4759-8C2D-6A8DC103F1E1}" dt="2024-04-11T18:42:31.069" v="53" actId="20577"/>
        <pc:sldMkLst>
          <pc:docMk/>
          <pc:sldMk cId="700298336" sldId="281"/>
        </pc:sldMkLst>
        <pc:spChg chg="mod">
          <ac:chgData name="Huang, Jessica L" userId="" providerId="" clId="Web-{80ACC29C-7220-4759-8C2D-6A8DC103F1E1}" dt="2024-04-11T18:42:31.069" v="53" actId="20577"/>
          <ac:spMkLst>
            <pc:docMk/>
            <pc:sldMk cId="700298336" sldId="281"/>
            <ac:spMk id="3" creationId="{250D7FDF-3F85-BE43-68DB-171D8F584141}"/>
          </ac:spMkLst>
        </pc:spChg>
      </pc:sldChg>
      <pc:sldChg chg="modSp">
        <pc:chgData name="Huang, Jessica L" userId="" providerId="" clId="Web-{80ACC29C-7220-4759-8C2D-6A8DC103F1E1}" dt="2024-04-11T18:45:17.262" v="122" actId="20577"/>
        <pc:sldMkLst>
          <pc:docMk/>
          <pc:sldMk cId="3205792076" sldId="283"/>
        </pc:sldMkLst>
        <pc:spChg chg="mod">
          <ac:chgData name="Huang, Jessica L" userId="" providerId="" clId="Web-{80ACC29C-7220-4759-8C2D-6A8DC103F1E1}" dt="2024-04-11T18:45:17.262" v="122" actId="20577"/>
          <ac:spMkLst>
            <pc:docMk/>
            <pc:sldMk cId="3205792076" sldId="283"/>
            <ac:spMk id="3" creationId="{A28133FC-A4EC-0D22-EAA7-BD491937D3F0}"/>
          </ac:spMkLst>
        </pc:spChg>
      </pc:sldChg>
      <pc:sldChg chg="modSp modCm">
        <pc:chgData name="Huang, Jessica L" userId="" providerId="" clId="Web-{80ACC29C-7220-4759-8C2D-6A8DC103F1E1}" dt="2024-04-11T18:35:02.195" v="39" actId="20577"/>
        <pc:sldMkLst>
          <pc:docMk/>
          <pc:sldMk cId="2058756321" sldId="292"/>
        </pc:sldMkLst>
        <pc:spChg chg="mod">
          <ac:chgData name="Huang, Jessica L" userId="" providerId="" clId="Web-{80ACC29C-7220-4759-8C2D-6A8DC103F1E1}" dt="2024-04-11T18:35:02.195" v="39" actId="20577"/>
          <ac:spMkLst>
            <pc:docMk/>
            <pc:sldMk cId="2058756321" sldId="292"/>
            <ac:spMk id="3" creationId="{A44FE767-CA85-38AD-C117-D1EFFC8C331C}"/>
          </ac:spMkLst>
        </pc:spChg>
        <pc:extLst>
          <p:ext xmlns:p="http://schemas.openxmlformats.org/presentationml/2006/main" uri="{D6D511B9-2390-475A-947B-AFAB55BFBCF1}">
            <pc226:cmChg xmlns:pc226="http://schemas.microsoft.com/office/powerpoint/2022/06/main/command" chg="mod">
              <pc226:chgData name="Huang, Jessica L" userId="" providerId="" clId="Web-{80ACC29C-7220-4759-8C2D-6A8DC103F1E1}" dt="2024-04-11T18:35:02.133" v="38" actId="20577"/>
              <pc2:cmMkLst xmlns:pc2="http://schemas.microsoft.com/office/powerpoint/2019/9/main/command">
                <pc:docMk/>
                <pc:sldMk cId="2058756321" sldId="292"/>
                <pc2:cmMk id="{D272745D-4D99-4996-B9D6-2C207A21EE95}"/>
              </pc2:cmMkLst>
            </pc226:cmChg>
          </p:ext>
        </pc:extLst>
      </pc:sldChg>
      <pc:sldChg chg="modSp">
        <pc:chgData name="Huang, Jessica L" userId="" providerId="" clId="Web-{80ACC29C-7220-4759-8C2D-6A8DC103F1E1}" dt="2024-04-11T18:43:37.305" v="88" actId="20577"/>
        <pc:sldMkLst>
          <pc:docMk/>
          <pc:sldMk cId="733443875" sldId="294"/>
        </pc:sldMkLst>
        <pc:spChg chg="mod">
          <ac:chgData name="Huang, Jessica L" userId="" providerId="" clId="Web-{80ACC29C-7220-4759-8C2D-6A8DC103F1E1}" dt="2024-04-11T18:43:37.305" v="88" actId="20577"/>
          <ac:spMkLst>
            <pc:docMk/>
            <pc:sldMk cId="733443875" sldId="294"/>
            <ac:spMk id="3" creationId="{2044A28A-A3ED-83F1-24E8-747A97F5D344}"/>
          </ac:spMkLst>
        </pc:spChg>
      </pc:sldChg>
      <pc:sldChg chg="modSp">
        <pc:chgData name="Huang, Jessica L" userId="" providerId="" clId="Web-{80ACC29C-7220-4759-8C2D-6A8DC103F1E1}" dt="2024-04-11T18:44:18.541" v="97" actId="20577"/>
        <pc:sldMkLst>
          <pc:docMk/>
          <pc:sldMk cId="2070024547" sldId="297"/>
        </pc:sldMkLst>
        <pc:spChg chg="mod">
          <ac:chgData name="Huang, Jessica L" userId="" providerId="" clId="Web-{80ACC29C-7220-4759-8C2D-6A8DC103F1E1}" dt="2024-04-11T18:44:18.541" v="97" actId="20577"/>
          <ac:spMkLst>
            <pc:docMk/>
            <pc:sldMk cId="2070024547" sldId="297"/>
            <ac:spMk id="3" creationId="{FACE8FAE-DDC9-97E2-3E94-B8BC813DFF1F}"/>
          </ac:spMkLst>
        </pc:spChg>
      </pc:sldChg>
    </pc:docChg>
  </pc:docChgLst>
  <pc:docChgLst>
    <pc:chgData name="Huang, Jessica L" clId="Web-{F3E15CE6-0C99-4DFB-84B0-CC6BE003AA38}"/>
    <pc:docChg chg="modSld">
      <pc:chgData name="Huang, Jessica L" userId="" providerId="" clId="Web-{F3E15CE6-0C99-4DFB-84B0-CC6BE003AA38}" dt="2024-04-11T21:50:57.137" v="86" actId="20577"/>
      <pc:docMkLst>
        <pc:docMk/>
      </pc:docMkLst>
      <pc:sldChg chg="modSp">
        <pc:chgData name="Huang, Jessica L" userId="" providerId="" clId="Web-{F3E15CE6-0C99-4DFB-84B0-CC6BE003AA38}" dt="2024-04-11T21:50:57.137" v="86" actId="20577"/>
        <pc:sldMkLst>
          <pc:docMk/>
          <pc:sldMk cId="649025451" sldId="264"/>
        </pc:sldMkLst>
        <pc:spChg chg="mod">
          <ac:chgData name="Huang, Jessica L" userId="" providerId="" clId="Web-{F3E15CE6-0C99-4DFB-84B0-CC6BE003AA38}" dt="2024-04-11T21:50:57.137" v="86" actId="20577"/>
          <ac:spMkLst>
            <pc:docMk/>
            <pc:sldMk cId="649025451" sldId="264"/>
            <ac:spMk id="3" creationId="{A1D17D3D-9925-805B-83CF-1A69310AB759}"/>
          </ac:spMkLst>
        </pc:spChg>
      </pc:sldChg>
      <pc:sldChg chg="addSp delSp modSp modCm">
        <pc:chgData name="Huang, Jessica L" userId="" providerId="" clId="Web-{F3E15CE6-0C99-4DFB-84B0-CC6BE003AA38}" dt="2024-04-11T21:47:57.843" v="29" actId="1076"/>
        <pc:sldMkLst>
          <pc:docMk/>
          <pc:sldMk cId="1488404836" sldId="278"/>
        </pc:sldMkLst>
        <pc:spChg chg="mod">
          <ac:chgData name="Huang, Jessica L" userId="" providerId="" clId="Web-{F3E15CE6-0C99-4DFB-84B0-CC6BE003AA38}" dt="2024-04-11T21:13:55.096" v="24" actId="20577"/>
          <ac:spMkLst>
            <pc:docMk/>
            <pc:sldMk cId="1488404836" sldId="278"/>
            <ac:spMk id="3" creationId="{46033178-C6C6-AF9A-D654-B5CF30D890E2}"/>
          </ac:spMkLst>
        </pc:spChg>
        <pc:graphicFrameChg chg="del">
          <ac:chgData name="Huang, Jessica L" userId="" providerId="" clId="Web-{F3E15CE6-0C99-4DFB-84B0-CC6BE003AA38}" dt="2024-04-11T21:47:48.061" v="25"/>
          <ac:graphicFrameMkLst>
            <pc:docMk/>
            <pc:sldMk cId="1488404836" sldId="278"/>
            <ac:graphicFrameMk id="10" creationId="{F76762A3-A1DC-42DE-8193-D1C62D83F13B}"/>
          </ac:graphicFrameMkLst>
        </pc:graphicFrameChg>
        <pc:picChg chg="add mod">
          <ac:chgData name="Huang, Jessica L" userId="" providerId="" clId="Web-{F3E15CE6-0C99-4DFB-84B0-CC6BE003AA38}" dt="2024-04-11T21:47:57.843" v="29" actId="1076"/>
          <ac:picMkLst>
            <pc:docMk/>
            <pc:sldMk cId="1488404836" sldId="278"/>
            <ac:picMk id="6" creationId="{276B4CE6-79E7-8E40-AAA3-250CCD1573F6}"/>
          </ac:picMkLst>
        </pc:picChg>
        <pc:extLst>
          <p:ext xmlns:p="http://schemas.openxmlformats.org/presentationml/2006/main" uri="{D6D511B9-2390-475A-947B-AFAB55BFBCF1}">
            <pc226:cmChg xmlns:pc226="http://schemas.microsoft.com/office/powerpoint/2022/06/main/command" chg="mod">
              <pc226:chgData name="Huang, Jessica L" userId="" providerId="" clId="Web-{F3E15CE6-0C99-4DFB-84B0-CC6BE003AA38}" dt="2024-04-11T21:13:11.110" v="7" actId="20577"/>
              <pc2:cmMkLst xmlns:pc2="http://schemas.microsoft.com/office/powerpoint/2019/9/main/command">
                <pc:docMk/>
                <pc:sldMk cId="1488404836" sldId="278"/>
                <pc2:cmMk id="{18002A22-2D3C-4CC4-A7D8-EDF6695811A7}"/>
              </pc2:cmMkLst>
            </pc226:cmChg>
            <pc226:cmChg xmlns:pc226="http://schemas.microsoft.com/office/powerpoint/2022/06/main/command" chg="mod">
              <pc226:chgData name="Huang, Jessica L" userId="" providerId="" clId="Web-{F3E15CE6-0C99-4DFB-84B0-CC6BE003AA38}" dt="2024-04-11T21:13:54.080" v="23" actId="20577"/>
              <pc2:cmMkLst xmlns:pc2="http://schemas.microsoft.com/office/powerpoint/2019/9/main/command">
                <pc:docMk/>
                <pc:sldMk cId="1488404836" sldId="278"/>
                <pc2:cmMk id="{EB6F8858-79B6-411F-8BBC-63660A96285B}"/>
              </pc2:cmMkLst>
            </pc226:cmChg>
            <pc226:cmChg xmlns:pc226="http://schemas.microsoft.com/office/powerpoint/2022/06/main/command" chg="mod">
              <pc226:chgData name="Huang, Jessica L" userId="" providerId="" clId="Web-{F3E15CE6-0C99-4DFB-84B0-CC6BE003AA38}" dt="2024-04-11T21:13:54.080" v="23" actId="20577"/>
              <pc2:cmMkLst xmlns:pc2="http://schemas.microsoft.com/office/powerpoint/2019/9/main/command">
                <pc:docMk/>
                <pc:sldMk cId="1488404836" sldId="278"/>
                <pc2:cmMk id="{6584F473-89A5-407A-A46E-D77A455DA0AD}"/>
              </pc2:cmMkLst>
            </pc226:cmChg>
          </p:ext>
        </pc:extLst>
      </pc:sldChg>
      <pc:sldChg chg="modSp modCm">
        <pc:chgData name="Huang, Jessica L" userId="" providerId="" clId="Web-{F3E15CE6-0C99-4DFB-84B0-CC6BE003AA38}" dt="2024-04-11T21:48:43.784" v="35" actId="20577"/>
        <pc:sldMkLst>
          <pc:docMk/>
          <pc:sldMk cId="1809976468" sldId="279"/>
        </pc:sldMkLst>
        <pc:spChg chg="mod">
          <ac:chgData name="Huang, Jessica L" userId="" providerId="" clId="Web-{F3E15CE6-0C99-4DFB-84B0-CC6BE003AA38}" dt="2024-04-11T21:48:43.784" v="35" actId="20577"/>
          <ac:spMkLst>
            <pc:docMk/>
            <pc:sldMk cId="1809976468" sldId="279"/>
            <ac:spMk id="3" creationId="{AA088D5A-28D4-477D-DBF4-EC31B79E1780}"/>
          </ac:spMkLst>
        </pc:spChg>
        <pc:extLst>
          <p:ext xmlns:p="http://schemas.openxmlformats.org/presentationml/2006/main" uri="{D6D511B9-2390-475A-947B-AFAB55BFBCF1}">
            <pc226:cmChg xmlns:pc226="http://schemas.microsoft.com/office/powerpoint/2022/06/main/command" chg="mod">
              <pc226:chgData name="Huang, Jessica L" userId="" providerId="" clId="Web-{F3E15CE6-0C99-4DFB-84B0-CC6BE003AA38}" dt="2024-04-11T21:48:43.784" v="35" actId="20577"/>
              <pc2:cmMkLst xmlns:pc2="http://schemas.microsoft.com/office/powerpoint/2019/9/main/command">
                <pc:docMk/>
                <pc:sldMk cId="1809976468" sldId="279"/>
                <pc2:cmMk id="{4E453BDD-02E9-44E3-8971-13934701B07D}"/>
              </pc2:cmMkLst>
            </pc226:cmChg>
          </p:ext>
        </pc:extLst>
      </pc:sldChg>
      <pc:sldChg chg="modSp">
        <pc:chgData name="Huang, Jessica L" userId="" providerId="" clId="Web-{F3E15CE6-0C99-4DFB-84B0-CC6BE003AA38}" dt="2024-04-11T21:50:34.995" v="74" actId="20577"/>
        <pc:sldMkLst>
          <pc:docMk/>
          <pc:sldMk cId="3205792076" sldId="283"/>
        </pc:sldMkLst>
        <pc:spChg chg="mod">
          <ac:chgData name="Huang, Jessica L" userId="" providerId="" clId="Web-{F3E15CE6-0C99-4DFB-84B0-CC6BE003AA38}" dt="2024-04-11T21:50:34.995" v="74" actId="20577"/>
          <ac:spMkLst>
            <pc:docMk/>
            <pc:sldMk cId="3205792076" sldId="283"/>
            <ac:spMk id="3" creationId="{A28133FC-A4EC-0D22-EAA7-BD491937D3F0}"/>
          </ac:spMkLst>
        </pc:spChg>
      </pc:sldChg>
      <pc:sldChg chg="modSp">
        <pc:chgData name="Huang, Jessica L" userId="" providerId="" clId="Web-{F3E15CE6-0C99-4DFB-84B0-CC6BE003AA38}" dt="2024-04-11T21:49:44.851" v="46" actId="14100"/>
        <pc:sldMkLst>
          <pc:docMk/>
          <pc:sldMk cId="3508426384" sldId="291"/>
        </pc:sldMkLst>
        <pc:spChg chg="mod">
          <ac:chgData name="Huang, Jessica L" userId="" providerId="" clId="Web-{F3E15CE6-0C99-4DFB-84B0-CC6BE003AA38}" dt="2024-04-11T21:49:44.851" v="46" actId="14100"/>
          <ac:spMkLst>
            <pc:docMk/>
            <pc:sldMk cId="3508426384" sldId="291"/>
            <ac:spMk id="34" creationId="{2FCA40A6-D977-DB20-5B08-3C7E341378D7}"/>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file:///\\it171oafs-oa17.boc.ad.census.gov\ECON_SHARE\QPC\QPC\Jess\contact-information\response%20rates.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0" i="0" u="none" strike="noStrike" kern="1200" spc="0" baseline="0">
                <a:solidFill>
                  <a:schemeClr val="tx1">
                    <a:lumMod val="65000"/>
                    <a:lumOff val="35000"/>
                  </a:schemeClr>
                </a:solidFill>
                <a:latin typeface="+mn-lt"/>
                <a:ea typeface="+mn-ea"/>
                <a:cs typeface="+mn-cs"/>
              </a:defRPr>
            </a:pPr>
            <a:r>
              <a:rPr lang="en-US" sz="2000"/>
              <a:t>Email Prevalence Pre- and Post- Intervention</a:t>
            </a:r>
          </a:p>
        </c:rich>
      </c:tx>
      <c:overlay val="0"/>
      <c:spPr>
        <a:noFill/>
        <a:ln>
          <a:noFill/>
        </a:ln>
        <a:effectLst/>
      </c:spPr>
      <c:txPr>
        <a:bodyPr rot="0" spcFirstLastPara="1" vertOverflow="ellipsis" vert="horz" wrap="square" anchor="ctr" anchorCtr="1"/>
        <a:lstStyle/>
        <a:p>
          <a:pPr>
            <a:defRPr sz="20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spPr>
            <a:ln w="28575" cap="rnd">
              <a:solidFill>
                <a:schemeClr val="accent1"/>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'summary of intervention'!$B$33:$B$34</c:f>
              <c:strCache>
                <c:ptCount val="2"/>
                <c:pt idx="0">
                  <c:v>2022Q2 Pre- Intervention</c:v>
                </c:pt>
                <c:pt idx="1">
                  <c:v>2022Q2 Post- Intervention</c:v>
                </c:pt>
              </c:strCache>
            </c:strRef>
          </c:cat>
          <c:val>
            <c:numRef>
              <c:f>'summary of intervention'!$C$33:$C$34</c:f>
              <c:numCache>
                <c:formatCode>0.0%</c:formatCode>
                <c:ptCount val="2"/>
                <c:pt idx="0">
                  <c:v>0.75700000000000001</c:v>
                </c:pt>
                <c:pt idx="1">
                  <c:v>0.82399999999999995</c:v>
                </c:pt>
              </c:numCache>
            </c:numRef>
          </c:val>
          <c:smooth val="0"/>
          <c:extLst>
            <c:ext xmlns:c16="http://schemas.microsoft.com/office/drawing/2014/chart" uri="{C3380CC4-5D6E-409C-BE32-E72D297353CC}">
              <c16:uniqueId val="{00000000-6A03-4E83-A980-269F2D36A390}"/>
            </c:ext>
          </c:extLst>
        </c:ser>
        <c:dLbls>
          <c:dLblPos val="t"/>
          <c:showLegendKey val="0"/>
          <c:showVal val="1"/>
          <c:showCatName val="0"/>
          <c:showSerName val="0"/>
          <c:showPercent val="0"/>
          <c:showBubbleSize val="0"/>
        </c:dLbls>
        <c:smooth val="0"/>
        <c:axId val="1286962591"/>
        <c:axId val="1282003263"/>
      </c:lineChart>
      <c:catAx>
        <c:axId val="128696259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282003263"/>
        <c:crosses val="autoZero"/>
        <c:auto val="1"/>
        <c:lblAlgn val="ctr"/>
        <c:lblOffset val="100"/>
        <c:noMultiLvlLbl val="0"/>
      </c:catAx>
      <c:valAx>
        <c:axId val="1282003263"/>
        <c:scaling>
          <c:orientation val="minMax"/>
          <c:max val="1"/>
          <c:min val="0"/>
        </c:scaling>
        <c:delete val="0"/>
        <c:axPos val="l"/>
        <c:majorGridlines>
          <c:spPr>
            <a:ln w="9525" cap="flat" cmpd="sng" algn="ctr">
              <a:solidFill>
                <a:schemeClr val="tx1">
                  <a:lumMod val="15000"/>
                  <a:lumOff val="85000"/>
                </a:schemeClr>
              </a:solidFill>
              <a:round/>
            </a:ln>
            <a:effectLst/>
          </c:spPr>
        </c:majorGridlines>
        <c:title>
          <c:tx>
            <c:rich>
              <a:bodyPr rot="0" spcFirstLastPara="1" vertOverflow="ellipsis" wrap="square" anchor="ctr" anchorCtr="1"/>
              <a:lstStyle/>
              <a:p>
                <a:pPr>
                  <a:defRPr sz="1200" b="0" i="0" u="none" strike="noStrike" kern="1200" baseline="0">
                    <a:solidFill>
                      <a:schemeClr val="tx1">
                        <a:lumMod val="65000"/>
                        <a:lumOff val="35000"/>
                      </a:schemeClr>
                    </a:solidFill>
                    <a:latin typeface="+mn-lt"/>
                    <a:ea typeface="+mn-ea"/>
                    <a:cs typeface="+mn-cs"/>
                  </a:defRPr>
                </a:pPr>
                <a:r>
                  <a:rPr lang="en-US" sz="1200"/>
                  <a:t>Email</a:t>
                </a:r>
                <a:r>
                  <a:rPr lang="en-US" sz="1200" baseline="0"/>
                  <a:t> Prevalence</a:t>
                </a:r>
                <a:endParaRPr lang="en-US" sz="1200"/>
              </a:p>
            </c:rich>
          </c:tx>
          <c:overlay val="0"/>
          <c:spPr>
            <a:noFill/>
            <a:ln>
              <a:noFill/>
            </a:ln>
            <a:effectLst/>
          </c:spPr>
          <c:txPr>
            <a:bodyPr rot="0" spcFirstLastPara="1" vertOverflow="ellipsis"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286962591"/>
        <c:crosses val="autoZero"/>
        <c:crossBetween val="between"/>
      </c:valAx>
      <c:spPr>
        <a:noFill/>
        <a:ln>
          <a:noFill/>
        </a:ln>
        <a:effectLst/>
      </c:spPr>
    </c:plotArea>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omments/modernComment_107_8D11EFE6.xml><?xml version="1.0" encoding="utf-8"?>
<p188:cmLst xmlns:a="http://schemas.openxmlformats.org/drawingml/2006/main" xmlns:r="http://schemas.openxmlformats.org/officeDocument/2006/relationships" xmlns:p188="http://schemas.microsoft.com/office/powerpoint/2018/8/main">
  <p188:cm id="{B8405100-91A2-4F1E-9F00-5611C5B1BD6E}" authorId="{63B9D19C-EE57-18C0-21CE-E8F7CAFC0481}" status="resolved" created="2024-04-10T13:04:59.321" complete="100000">
    <pc:sldMkLst xmlns:pc="http://schemas.microsoft.com/office/powerpoint/2013/main/command">
      <pc:docMk/>
      <pc:sldMk cId="2366762982" sldId="263"/>
    </pc:sldMkLst>
    <p188:replyLst>
      <p188:reply id="{A84EC91D-2B22-46DE-967E-DDF49FA39EDC}" authorId="{3B2EA497-69DF-450E-185F-3C162AC83AAC}" created="2024-04-10T17:36:40.225">
        <p188:txBody>
          <a:bodyPr/>
          <a:lstStyle/>
          <a:p>
            <a:r>
              <a:rPr lang="en-US"/>
              <a:t>Sounds good!</a:t>
            </a:r>
          </a:p>
        </p188:txBody>
      </p188:reply>
    </p188:replyLst>
    <p188:txBody>
      <a:bodyPr/>
      <a:lstStyle/>
      <a:p>
        <a:r>
          <a:rPr lang="en-US"/>
          <a:t>I'm having a little trouble following this slide; would love to chat about it!</a:t>
        </a:r>
      </a:p>
    </p188:txBody>
  </p188:cm>
</p188:cmLst>
</file>

<file path=ppt/comments/modernComment_110_1352336C.xml><?xml version="1.0" encoding="utf-8"?>
<p188:cmLst xmlns:a="http://schemas.openxmlformats.org/drawingml/2006/main" xmlns:r="http://schemas.openxmlformats.org/officeDocument/2006/relationships" xmlns:p188="http://schemas.microsoft.com/office/powerpoint/2018/8/main">
  <p188:cm id="{CE64E9F8-984E-4EA1-94BF-AC845D32489E}" authorId="{63B9D19C-EE57-18C0-21CE-E8F7CAFC0481}" status="resolved" created="2024-04-10T12:45:48.010" complete="100000">
    <ac:deMkLst xmlns:ac="http://schemas.microsoft.com/office/drawing/2013/main/command">
      <pc:docMk xmlns:pc="http://schemas.microsoft.com/office/powerpoint/2013/main/command"/>
      <pc:sldMk xmlns:pc="http://schemas.microsoft.com/office/powerpoint/2013/main/command" cId="324154220" sldId="272"/>
      <ac:spMk id="2" creationId="{B2DB470A-8B40-C675-FFDB-13FE2AD67F1E}"/>
    </ac:deMkLst>
    <p188:replyLst>
      <p188:reply id="{56330288-2DEF-4FC6-B48E-4EDFC683667E}" authorId="{63B9D19C-EE57-18C0-21CE-E8F7CAFC0481}" created="2024-04-10T12:46:32.641">
        <p188:txBody>
          <a:bodyPr/>
          <a:lstStyle/>
          <a:p>
            <a:r>
              <a:rPr lang="en-US"/>
              <a:t>I guess then you could have a second intro slide that shows the capacity utilization rate, but the item numbers don't seem relevant to the audience unless I am missing something</a:t>
            </a:r>
          </a:p>
        </p188:txBody>
      </p188:reply>
    </p188:replyLst>
    <p188:txBody>
      <a:bodyPr/>
      <a:lstStyle/>
      <a:p>
        <a:r>
          <a:rPr lang="en-US"/>
          <a:t>This is too much for an intro slide; the first bullet is good, but then you need a second bullet that talks about purpose of the survey (pull from official language online)</a:t>
        </a:r>
      </a:p>
    </p188:txBody>
  </p188:cm>
</p188:cmLst>
</file>

<file path=ppt/comments/modernComment_112_A6538DA8.xml><?xml version="1.0" encoding="utf-8"?>
<p188:cmLst xmlns:a="http://schemas.openxmlformats.org/drawingml/2006/main" xmlns:r="http://schemas.openxmlformats.org/officeDocument/2006/relationships" xmlns:p188="http://schemas.microsoft.com/office/powerpoint/2018/8/main">
  <p188:cm id="{2F82CFB6-E140-4A6E-8227-0BF155083991}" authorId="{63B9D19C-EE57-18C0-21CE-E8F7CAFC0481}" status="resolved" created="2024-04-10T12:50:03.828" complete="100000">
    <ac:deMkLst xmlns:ac="http://schemas.microsoft.com/office/drawing/2013/main/command">
      <pc:docMk xmlns:pc="http://schemas.microsoft.com/office/powerpoint/2013/main/command"/>
      <pc:sldMk xmlns:pc="http://schemas.microsoft.com/office/powerpoint/2013/main/command" cId="2790493608" sldId="274"/>
      <ac:spMk id="10" creationId="{61F54F4B-C5B7-E0CB-487A-C7AEC0B75B1B}"/>
    </ac:deMkLst>
    <p188:replyLst>
      <p188:reply id="{780F2C25-B843-4DD3-A1F8-895AEFDC2470}" authorId="{63B9D19C-EE57-18C0-21CE-E8F7CAFC0481}" created="2024-04-10T12:50:45.764">
        <p188:txBody>
          <a:bodyPr/>
          <a:lstStyle/>
          <a:p>
            <a:r>
              <a:rPr lang="en-US"/>
              <a:t>Also - are all of these surveys at same level as QPC? QPC is plant… worth maybe mentioning?</a:t>
            </a:r>
          </a:p>
        </p188:txBody>
      </p188:reply>
    </p188:replyLst>
    <p188:txBody>
      <a:bodyPr/>
      <a:lstStyle/>
      <a:p>
        <a:r>
          <a:rPr lang="en-US"/>
          <a:t>The audience won't know what these acronyms mean;</a:t>
        </a:r>
      </a:p>
    </p188:txBody>
  </p188:cm>
</p188:cmLst>
</file>

<file path=ppt/comments/modernComment_114_7AF9F791.xml><?xml version="1.0" encoding="utf-8"?>
<p188:cmLst xmlns:a="http://schemas.openxmlformats.org/drawingml/2006/main" xmlns:r="http://schemas.openxmlformats.org/officeDocument/2006/relationships" xmlns:p188="http://schemas.microsoft.com/office/powerpoint/2018/8/main">
  <p188:cm id="{22158AEE-CF91-4F84-821A-23079C55CF14}" authorId="{63B9D19C-EE57-18C0-21CE-E8F7CAFC0481}" status="resolved" created="2024-04-10T12:53:32.723" complete="100000">
    <ac:txMkLst xmlns:ac="http://schemas.microsoft.com/office/drawing/2013/main/command">
      <pc:docMk xmlns:pc="http://schemas.microsoft.com/office/powerpoint/2013/main/command"/>
      <pc:sldMk xmlns:pc="http://schemas.microsoft.com/office/powerpoint/2013/main/command" cId="2063202193" sldId="276"/>
      <ac:spMk id="3" creationId="{AA5CBD21-9FDC-138B-8B8E-4255826262DE}"/>
      <ac:txMk cp="89" len="16">
        <ac:context len="528" hash="1086282927"/>
      </ac:txMk>
    </ac:txMkLst>
    <p188:pos x="4495800" y="1946275"/>
    <p188:txBody>
      <a:bodyPr/>
      <a:lstStyle/>
      <a:p>
        <a:r>
          <a:rPr lang="en-US"/>
          <a:t>Business Register</a:t>
        </a:r>
      </a:p>
    </p188:txBody>
  </p188:cm>
  <p188:cm id="{D7F3B7B0-5FD9-4930-9599-3F1D438DB10A}" authorId="{63B9D19C-EE57-18C0-21CE-E8F7CAFC0481}" status="resolved" created="2024-04-10T12:53:53.181" complete="100000">
    <ac:txMkLst xmlns:ac="http://schemas.microsoft.com/office/drawing/2013/main/command">
      <pc:docMk xmlns:pc="http://schemas.microsoft.com/office/powerpoint/2013/main/command"/>
      <pc:sldMk xmlns:pc="http://schemas.microsoft.com/office/powerpoint/2013/main/command" cId="2063202193" sldId="276"/>
      <ac:spMk id="3" creationId="{AA5CBD21-9FDC-138B-8B8E-4255826262DE}"/>
      <ac:txMk cp="265" len="5">
        <ac:context len="528" hash="1086282927"/>
      </ac:txMk>
    </ac:txMkLst>
    <p188:pos x="8020050" y="2670175"/>
    <p188:txBody>
      <a:bodyPr/>
      <a:lstStyle/>
      <a:p>
        <a:r>
          <a:rPr lang="en-US"/>
          <a:t>Census Bureau</a:t>
        </a:r>
      </a:p>
    </p188:txBody>
  </p188:cm>
  <p188:cm id="{3FC481D4-1BE1-4137-A974-15D003292204}" authorId="{63B9D19C-EE57-18C0-21CE-E8F7CAFC0481}" status="resolved" created="2024-04-10T12:54:14.118" complete="100000">
    <ac:txMkLst xmlns:ac="http://schemas.microsoft.com/office/drawing/2013/main/command">
      <pc:docMk xmlns:pc="http://schemas.microsoft.com/office/powerpoint/2013/main/command"/>
      <pc:sldMk xmlns:pc="http://schemas.microsoft.com/office/powerpoint/2013/main/command" cId="2063202193" sldId="276"/>
      <ac:spMk id="3" creationId="{AA5CBD21-9FDC-138B-8B8E-4255826262DE}"/>
      <ac:txMk cp="278" len="8">
        <ac:context len="528" hash="1086282927"/>
      </ac:txMk>
    </ac:txMkLst>
    <p188:pos x="2228850" y="3003550"/>
    <p188:txBody>
      <a:bodyPr/>
      <a:lstStyle/>
      <a:p>
        <a:r>
          <a:rPr lang="en-US"/>
          <a:t>This seems super time intensive</a:t>
        </a:r>
      </a:p>
    </p188:txBody>
  </p188:cm>
</p188:cmLst>
</file>

<file path=ppt/comments/modernComment_115_FC0A8B7.xml><?xml version="1.0" encoding="utf-8"?>
<p188:cmLst xmlns:a="http://schemas.openxmlformats.org/drawingml/2006/main" xmlns:r="http://schemas.openxmlformats.org/officeDocument/2006/relationships" xmlns:p188="http://schemas.microsoft.com/office/powerpoint/2018/8/main">
  <p188:cm id="{0A826BC1-5D65-4917-8140-97F82968CF4F}" authorId="{63B9D19C-EE57-18C0-21CE-E8F7CAFC0481}" status="resolved" created="2024-04-10T12:54:52.901" complete="100000">
    <ac:txMkLst xmlns:ac="http://schemas.microsoft.com/office/drawing/2013/main/command">
      <pc:docMk xmlns:pc="http://schemas.microsoft.com/office/powerpoint/2013/main/command"/>
      <pc:sldMk xmlns:pc="http://schemas.microsoft.com/office/powerpoint/2013/main/command" cId="264284343" sldId="277"/>
      <ac:spMk id="3" creationId="{46033178-C6C6-AF9A-D654-B5CF30D890E2}"/>
      <ac:txMk cp="298" len="3">
        <ac:context len="331" hash="2867177837"/>
      </ac:txMk>
    </ac:txMkLst>
    <p188:pos x="4676775" y="1041400"/>
    <p188:txBody>
      <a:bodyPr/>
      <a:lstStyle/>
      <a:p>
        <a:r>
          <a:rPr lang="en-US"/>
          <a:t>Percentage points; percent would be a different calculation</a:t>
        </a:r>
      </a:p>
    </p188:txBody>
  </p188:cm>
  <p188:cm id="{E5109B0B-9284-4911-BD5F-D303DC04335B}" authorId="{63B9D19C-EE57-18C0-21CE-E8F7CAFC0481}" status="resolved" created="2024-04-10T12:55:31.771" complete="100000">
    <ac:deMkLst xmlns:ac="http://schemas.microsoft.com/office/drawing/2013/main/command">
      <pc:docMk xmlns:pc="http://schemas.microsoft.com/office/powerpoint/2013/main/command"/>
      <pc:sldMk xmlns:pc="http://schemas.microsoft.com/office/powerpoint/2013/main/command" cId="264284343" sldId="277"/>
      <ac:spMk id="4" creationId="{8EA6436D-B697-6A95-6B56-B33C74F0077A}"/>
    </ac:deMkLst>
    <p188:txBody>
      <a:bodyPr/>
      <a:lstStyle/>
      <a:p>
        <a:r>
          <a:rPr lang="en-US"/>
          <a:t>Y axis - you don't need to show decimals </a:t>
        </a:r>
      </a:p>
    </p188:txBody>
  </p188:cm>
  <p188:cm id="{D308BBFE-B8FF-4475-893D-CB8267B3DDB5}" authorId="{63B9D19C-EE57-18C0-21CE-E8F7CAFC0481}" status="resolved" created="2024-04-10T12:56:01.394" complete="100000">
    <ac:deMkLst xmlns:ac="http://schemas.microsoft.com/office/drawing/2013/main/command">
      <pc:docMk xmlns:pc="http://schemas.microsoft.com/office/powerpoint/2013/main/command"/>
      <pc:sldMk xmlns:pc="http://schemas.microsoft.com/office/powerpoint/2013/main/command" cId="264284343" sldId="277"/>
      <ac:graphicFrameMk id="6" creationId="{FDB046E3-7FC0-30B1-2CD7-EBA06302444D}"/>
    </ac:deMkLst>
    <p188:txBody>
      <a:bodyPr/>
      <a:lstStyle/>
      <a:p>
        <a:r>
          <a:rPr lang="en-US"/>
          <a:t>This box jus shows same as chart; suggest picking one and increase size</a:t>
        </a:r>
      </a:p>
    </p188:txBody>
  </p188:cm>
</p188:cmLst>
</file>

<file path=ppt/comments/modernComment_116_58B74164.xml><?xml version="1.0" encoding="utf-8"?>
<p188:cmLst xmlns:a="http://schemas.openxmlformats.org/drawingml/2006/main" xmlns:r="http://schemas.openxmlformats.org/officeDocument/2006/relationships" xmlns:p188="http://schemas.microsoft.com/office/powerpoint/2018/8/main">
  <p188:cm id="{6584F473-89A5-407A-A46E-D77A455DA0AD}" authorId="{63B9D19C-EE57-18C0-21CE-E8F7CAFC0481}" status="resolved" created="2024-04-10T12:56:23.830" complete="100000">
    <ac:txMkLst xmlns:ac="http://schemas.microsoft.com/office/drawing/2013/main/command">
      <pc:docMk xmlns:pc="http://schemas.microsoft.com/office/powerpoint/2013/main/command"/>
      <pc:sldMk xmlns:pc="http://schemas.microsoft.com/office/powerpoint/2013/main/command" cId="1488404836" sldId="278"/>
      <ac:spMk id="3" creationId="{46033178-C6C6-AF9A-D654-B5CF30D890E2}"/>
      <ac:txMk cp="136">
        <ac:context len="200" hash="4090385978"/>
      </ac:txMk>
    </ac:txMkLst>
    <p188:pos x="2057400" y="660400"/>
    <p188:replyLst>
      <p188:reply id="{66BCC49F-7FA2-4D49-B1C3-A414852352A6}" authorId="{63B9D19C-EE57-18C0-21CE-E8F7CAFC0481}" created="2024-04-10T12:57:59.883">
        <p188:txBody>
          <a:bodyPr/>
          <a:lstStyle/>
          <a:p>
            <a:r>
              <a:rPr lang="en-US"/>
              <a:t>Ok I see you did below ☺️</a:t>
            </a:r>
          </a:p>
        </p188:txBody>
      </p188:reply>
    </p188:replyLst>
    <p188:txBody>
      <a:bodyPr/>
      <a:lstStyle/>
      <a:p>
        <a:r>
          <a:rPr lang="en-US"/>
          <a:t>You will need to stat test this</a:t>
        </a:r>
      </a:p>
    </p188:txBody>
  </p188:cm>
  <p188:cm id="{EB6F8858-79B6-411F-8BBC-63660A96285B}" authorId="{63B9D19C-EE57-18C0-21CE-E8F7CAFC0481}" status="resolved" created="2024-04-10T12:56:31.480" complete="100000">
    <ac:txMkLst xmlns:ac="http://schemas.microsoft.com/office/drawing/2013/main/command">
      <pc:docMk xmlns:pc="http://schemas.microsoft.com/office/powerpoint/2013/main/command"/>
      <pc:sldMk xmlns:pc="http://schemas.microsoft.com/office/powerpoint/2013/main/command" cId="1488404836" sldId="278"/>
      <ac:spMk id="3" creationId="{46033178-C6C6-AF9A-D654-B5CF30D890E2}"/>
      <ac:txMk cp="163">
        <ac:context len="200" hash="4090385978"/>
      </ac:txMk>
    </ac:txMkLst>
    <p188:pos x="1485900" y="1041400"/>
    <p188:txBody>
      <a:bodyPr/>
      <a:lstStyle/>
      <a:p>
        <a:r>
          <a:rPr lang="en-US"/>
          <a:t>Percentage points
</a:t>
        </a:r>
      </a:p>
    </p188:txBody>
  </p188:cm>
  <p188:cm id="{AEAC0781-8FBF-47DC-A246-892D1D5024D9}" authorId="{63B9D19C-EE57-18C0-21CE-E8F7CAFC0481}" status="resolved" created="2024-04-10T12:56:39.536" complete="100000">
    <ac:txMkLst xmlns:ac="http://schemas.microsoft.com/office/drawing/2013/main/command">
      <pc:docMk xmlns:pc="http://schemas.microsoft.com/office/powerpoint/2013/main/command"/>
      <pc:sldMk xmlns:pc="http://schemas.microsoft.com/office/powerpoint/2013/main/command" cId="1488404836" sldId="278"/>
      <ac:spMk id="3" creationId="{46033178-C6C6-AF9A-D654-B5CF30D890E2}"/>
      <ac:txMk cp="269">
        <ac:context len="270" hash="996928558"/>
      </ac:txMk>
    </ac:txMkLst>
    <p188:pos x="3543300" y="1422400"/>
    <p188:txBody>
      <a:bodyPr/>
      <a:lstStyle/>
      <a:p>
        <a:r>
          <a:rPr lang="en-US"/>
          <a:t>Percentage point</a:t>
        </a:r>
      </a:p>
    </p188:txBody>
  </p188:cm>
  <p188:cm id="{F35F410C-7E6C-43B3-BF59-30F7607ABC74}" authorId="{63B9D19C-EE57-18C0-21CE-E8F7CAFC0481}" status="resolved" created="2024-04-10T12:57:18.828" complete="100000">
    <ac:deMkLst xmlns:ac="http://schemas.microsoft.com/office/drawing/2013/main/command">
      <pc:docMk xmlns:pc="http://schemas.microsoft.com/office/powerpoint/2013/main/command"/>
      <pc:sldMk xmlns:pc="http://schemas.microsoft.com/office/powerpoint/2013/main/command" cId="1488404836" sldId="278"/>
      <ac:graphicFrameMk id="7" creationId="{B53A4F23-85FB-A826-D8D9-FC482056ADFE}"/>
    </ac:deMkLst>
    <p188:replyLst>
      <p188:reply id="{AFAB5C62-EDFA-4F84-918B-AD3B5C384205}" authorId="{3B2EA497-69DF-450E-185F-3C162AC83AAC}" created="2024-04-10T17:36:09.502">
        <p188:txBody>
          <a:bodyPr/>
          <a:lstStyle/>
          <a:p>
            <a:r>
              <a:rPr lang="en-US"/>
              <a:t>The '6.7%' labels?</a:t>
            </a:r>
          </a:p>
        </p188:txBody>
      </p188:reply>
      <p188:reply id="{27EABB92-D8C1-4431-8A6C-74ADBE828D90}" authorId="{3B2EA497-69DF-450E-185F-3C162AC83AAC}" created="2024-04-10T17:51:53.642">
        <p188:txBody>
          <a:bodyPr/>
          <a:lstStyle/>
          <a:p>
            <a:r>
              <a:rPr lang="en-US"/>
              <a:t>Y-axis</a:t>
            </a:r>
          </a:p>
        </p188:txBody>
      </p188:reply>
    </p188:replyLst>
    <p188:txBody>
      <a:bodyPr/>
      <a:lstStyle/>
      <a:p>
        <a:r>
          <a:rPr lang="en-US"/>
          <a:t>If you are labeling figure directly, you shouldn't obscure the line w/ the labels</a:t>
        </a:r>
      </a:p>
    </p188:txBody>
  </p188:cm>
  <p188:cm id="{7D0977A3-7B56-4D66-9CC4-46764FD52A61}" authorId="{63B9D19C-EE57-18C0-21CE-E8F7CAFC0481}" status="resolved" created="2024-04-10T12:58:23.438" complete="100000">
    <ac:deMkLst xmlns:ac="http://schemas.microsoft.com/office/drawing/2013/main/command">
      <pc:docMk xmlns:pc="http://schemas.microsoft.com/office/powerpoint/2013/main/command"/>
      <pc:sldMk xmlns:pc="http://schemas.microsoft.com/office/powerpoint/2013/main/command" cId="1488404836" sldId="278"/>
      <ac:graphicFrameMk id="8" creationId="{8574DB24-C207-70F2-BA46-8C81E411FA5C}"/>
    </ac:deMkLst>
    <p188:txBody>
      <a:bodyPr/>
      <a:lstStyle/>
      <a:p>
        <a:r>
          <a:rPr lang="en-US"/>
          <a:t>These tables are redundant; you will need for stat testing but not in presentation; make fig bigger</a:t>
        </a:r>
      </a:p>
    </p188:txBody>
  </p188:cm>
  <p188:cm id="{18002A22-2D3C-4CC4-A7D8-EDF6695811A7}" authorId="{63B9D19C-EE57-18C0-21CE-E8F7CAFC0481}" status="resolved" created="2024-04-10T12:58:35.755" complete="100000">
    <ac:txMkLst xmlns:ac="http://schemas.microsoft.com/office/drawing/2013/main/command">
      <pc:docMk xmlns:pc="http://schemas.microsoft.com/office/powerpoint/2013/main/command"/>
      <pc:sldMk xmlns:pc="http://schemas.microsoft.com/office/powerpoint/2013/main/command" cId="1488404836" sldId="278"/>
      <ac:spMk id="3" creationId="{46033178-C6C6-AF9A-D654-B5CF30D890E2}"/>
      <ac:txMk cp="253">
        <ac:context len="254" hash="1033017882"/>
      </ac:txMk>
    </ac:txMkLst>
    <p188:pos x="4143375" y="1041400"/>
    <p188:txBody>
      <a:bodyPr/>
      <a:lstStyle/>
      <a:p>
        <a:r>
          <a:rPr lang="en-US"/>
          <a:t>Talk about experiment! What did you do?</a:t>
        </a:r>
      </a:p>
    </p188:txBody>
  </p188:cm>
  <p188:cm id="{9102E030-CA02-4E69-BB92-49C01B206E1C}" authorId="{63B9D19C-EE57-18C0-21CE-E8F7CAFC0481}" status="resolved" created="2024-04-10T13:01:31.780" complete="100000">
    <ac:txMkLst xmlns:ac="http://schemas.microsoft.com/office/drawing/2013/main/command">
      <pc:docMk xmlns:pc="http://schemas.microsoft.com/office/powerpoint/2013/main/command"/>
      <pc:sldMk xmlns:pc="http://schemas.microsoft.com/office/powerpoint/2013/main/command" cId="1488404836" sldId="278"/>
      <ac:spMk id="3" creationId="{46033178-C6C6-AF9A-D654-B5CF30D890E2}"/>
      <ac:txMk cp="269">
        <ac:context len="270" hash="996928558"/>
      </ac:txMk>
    </ac:txMkLst>
    <p188:pos x="5257800" y="1422400"/>
    <p188:replyLst>
      <p188:reply id="{C5C70609-F184-4D8D-9CF3-DB4C6B50C546}" authorId="{3B2EA497-69DF-450E-185F-3C162AC83AAC}" created="2024-04-10T17:36:27.629">
        <p188:txBody>
          <a:bodyPr/>
          <a:lstStyle/>
          <a:p>
            <a:r>
              <a:rPr lang="en-US"/>
              <a:t>Love this! Something to discuss!</a:t>
            </a:r>
          </a:p>
        </p188:txBody>
      </p188:reply>
    </p188:replyLst>
    <p188:txBody>
      <a:bodyPr/>
      <a:lstStyle/>
      <a:p>
        <a:r>
          <a:rPr lang="en-US"/>
          <a:t>I actually don't know if I agree with this 0.3% as a relevant #. Isn't the 5.2% more helpful? You only did experiment on small sample, so you would extrapolate the success of that experiment beyond to entire sample, right?</a:t>
        </a:r>
      </a:p>
    </p188:txBody>
  </p188:cm>
</p188:cmLst>
</file>

<file path=ppt/comments/modernComment_117_6BE20C94.xml><?xml version="1.0" encoding="utf-8"?>
<p188:cmLst xmlns:a="http://schemas.openxmlformats.org/drawingml/2006/main" xmlns:r="http://schemas.openxmlformats.org/officeDocument/2006/relationships" xmlns:p188="http://schemas.microsoft.com/office/powerpoint/2018/8/main">
  <p188:cm id="{4E453BDD-02E9-44E3-8971-13934701B07D}" authorId="{63B9D19C-EE57-18C0-21CE-E8F7CAFC0481}" status="resolved" created="2024-04-10T13:02:11.284" complete="100000">
    <ac:txMkLst xmlns:ac="http://schemas.microsoft.com/office/drawing/2013/main/command">
      <pc:docMk xmlns:pc="http://schemas.microsoft.com/office/powerpoint/2013/main/command"/>
      <pc:sldMk xmlns:pc="http://schemas.microsoft.com/office/powerpoint/2013/main/command" cId="1809976468" sldId="279"/>
      <ac:spMk id="3" creationId="{AA088D5A-28D4-477D-DBF4-EC31B79E1780}"/>
      <ac:txMk cp="226" len="10">
        <ac:context len="237" hash="1848879525"/>
      </ac:txMk>
    </ac:txMkLst>
    <p188:pos x="4819650" y="3117850"/>
    <p188:txBody>
      <a:bodyPr/>
      <a:lstStyle/>
      <a:p>
        <a:r>
          <a:rPr lang="en-US"/>
          <a:t>Ok glad you are bringing this up here; suggest doubling down on the manual effort in earlier slide when you introduce project 1</a:t>
        </a:r>
      </a:p>
    </p188:txBody>
  </p188:cm>
</p188:cmLst>
</file>

<file path=ppt/comments/modernComment_124_7AB620E1.xml><?xml version="1.0" encoding="utf-8"?>
<p188:cmLst xmlns:a="http://schemas.openxmlformats.org/drawingml/2006/main" xmlns:r="http://schemas.openxmlformats.org/officeDocument/2006/relationships" xmlns:p188="http://schemas.microsoft.com/office/powerpoint/2018/8/main">
  <p188:cm id="{D272745D-4D99-4996-B9D6-2C207A21EE95}" authorId="{63B9D19C-EE57-18C0-21CE-E8F7CAFC0481}" status="resolved" created="2024-04-10T12:47:57.093" complete="100000">
    <ac:txMkLst xmlns:ac="http://schemas.microsoft.com/office/drawing/2013/main/command">
      <pc:docMk xmlns:pc="http://schemas.microsoft.com/office/powerpoint/2013/main/command"/>
      <pc:sldMk xmlns:pc="http://schemas.microsoft.com/office/powerpoint/2013/main/command" cId="2058756321" sldId="292"/>
      <ac:spMk id="3" creationId="{A44FE767-CA85-38AD-C117-D1EFFC8C331C}"/>
      <ac:txMk cp="92" len="27">
        <ac:context len="295" hash="2455621816"/>
      </ac:txMk>
    </ac:txMkLst>
    <p188:pos x="4838700" y="3013075"/>
    <p188:replyLst>
      <p188:reply id="{70F9348F-6966-4DDA-9018-D61363D744EB}" authorId="{63B9D19C-EE57-18C0-21CE-E8F7CAFC0481}" created="2024-04-10T12:49:02.908">
        <p188:txBody>
          <a:bodyPr/>
          <a:lstStyle/>
          <a:p>
            <a:r>
              <a:rPr lang="en-US"/>
              <a:t>Also, I would flip the order here and talk first about declining response rates; how you are going to dig in to the communication strategy to see if there are places we can improve response rates by modifying  communication strategy</a:t>
            </a:r>
          </a:p>
        </p188:txBody>
      </p188:reply>
      <p188:reply id="{AD132C12-6B74-4517-B346-C656BBF5B0FD}" authorId="{63B9D19C-EE57-18C0-21CE-E8F7CAFC0481}" created="2024-04-10T12:53:03.014">
        <p188:txBody>
          <a:bodyPr/>
          <a:lstStyle/>
          <a:p>
            <a:r>
              <a:rPr lang="en-US"/>
              <a:t>Also - this is def a response rate? I know kevin will ask</a:t>
            </a:r>
          </a:p>
        </p188:txBody>
      </p188:reply>
      <p188:reply id="{A58D918D-DFC2-4A87-813F-ACD5BDFB211B}" authorId="{3B2EA497-69DF-450E-185F-3C162AC83AAC}" created="2024-04-10T17:35:35.954">
        <p188:txBody>
          <a:bodyPr/>
          <a:lstStyle/>
          <a:p>
            <a:r>
              <a:rPr lang="en-US"/>
              <a:t>What would kevin's question be? About if I'm using the census definition of response rate?</a:t>
            </a:r>
          </a:p>
        </p188:txBody>
      </p188:reply>
    </p188:replyLst>
    <p188:txBody>
      <a:bodyPr/>
      <a:lstStyle/>
      <a:p>
        <a:r>
          <a:rPr lang="en-US"/>
          <a:t>You need to motivate the presentation more with story about declining response rates; need to maintain/improve response rates to ensure quality data, reduce nonresponse bias, etc. (again, pull from official language)</a:t>
        </a:r>
      </a:p>
    </p188:txBody>
  </p188:cm>
</p188:cmLst>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3F9CD66-C1E2-47F8-BCF4-8BEF07E1EE1E}" type="doc">
      <dgm:prSet loTypeId="urn:microsoft.com/office/officeart/2008/layout/AlternatingHexagons" loCatId="list" qsTypeId="urn:microsoft.com/office/officeart/2005/8/quickstyle/simple1" qsCatId="simple" csTypeId="urn:microsoft.com/office/officeart/2005/8/colors/accent1_2" csCatId="accent1" phldr="1"/>
      <dgm:spPr/>
      <dgm:t>
        <a:bodyPr/>
        <a:lstStyle/>
        <a:p>
          <a:endParaRPr lang="en-US"/>
        </a:p>
      </dgm:t>
    </dgm:pt>
    <dgm:pt modelId="{7F9401D4-9C94-4132-80D0-8BCBC5D96169}">
      <dgm:prSet phldrT="[Text]"/>
      <dgm:spPr/>
      <dgm:t>
        <a:bodyPr/>
        <a:lstStyle/>
        <a:p>
          <a:r>
            <a:rPr lang="en-US" dirty="0"/>
            <a:t>Annual Survey of Manufactures (ASM)</a:t>
          </a:r>
        </a:p>
      </dgm:t>
    </dgm:pt>
    <dgm:pt modelId="{14A327BF-CEDB-4341-932E-EE34C6BE8D4B}" type="parTrans" cxnId="{39EA787B-A98C-49BA-BF9A-9B0E3B7D76B2}">
      <dgm:prSet/>
      <dgm:spPr/>
      <dgm:t>
        <a:bodyPr/>
        <a:lstStyle/>
        <a:p>
          <a:endParaRPr lang="en-US"/>
        </a:p>
      </dgm:t>
    </dgm:pt>
    <dgm:pt modelId="{0CB315F9-B2BA-4DAA-BA03-97DF94319AD3}" type="sibTrans" cxnId="{39EA787B-A98C-49BA-BF9A-9B0E3B7D76B2}">
      <dgm:prSet/>
      <dgm:spPr/>
      <dgm:t>
        <a:bodyPr/>
        <a:lstStyle/>
        <a:p>
          <a:r>
            <a:rPr lang="en-US" dirty="0"/>
            <a:t>Economic Census (EC)</a:t>
          </a:r>
        </a:p>
      </dgm:t>
    </dgm:pt>
    <dgm:pt modelId="{0CD83295-FBDE-431D-98E2-0F834E81720A}">
      <dgm:prSet phldrT="[Text]"/>
      <dgm:spPr/>
      <dgm:t>
        <a:bodyPr/>
        <a:lstStyle/>
        <a:p>
          <a:r>
            <a:rPr lang="en-US" dirty="0"/>
            <a:t>Quarterly Survey of Plant Utilization</a:t>
          </a:r>
        </a:p>
      </dgm:t>
    </dgm:pt>
    <dgm:pt modelId="{EAD4C819-589B-4E13-A4C1-AF7B0D478AEB}" type="parTrans" cxnId="{CFA40DEE-2656-4FFC-9D4B-12BCDFAD7299}">
      <dgm:prSet/>
      <dgm:spPr/>
      <dgm:t>
        <a:bodyPr/>
        <a:lstStyle/>
        <a:p>
          <a:endParaRPr lang="en-US"/>
        </a:p>
      </dgm:t>
    </dgm:pt>
    <dgm:pt modelId="{1A4028AE-70AA-41CF-B2C0-B272A19FC283}" type="sibTrans" cxnId="{CFA40DEE-2656-4FFC-9D4B-12BCDFAD7299}">
      <dgm:prSet/>
      <dgm:spPr/>
      <dgm:t>
        <a:bodyPr/>
        <a:lstStyle/>
        <a:p>
          <a:r>
            <a:rPr lang="en-US" dirty="0"/>
            <a:t>Annual Business Survey (ABS)</a:t>
          </a:r>
        </a:p>
      </dgm:t>
    </dgm:pt>
    <dgm:pt modelId="{B7A98193-6360-4055-92EF-F5158377E4F0}">
      <dgm:prSet phldrT="[Text]"/>
      <dgm:spPr/>
      <dgm:t>
        <a:bodyPr/>
        <a:lstStyle/>
        <a:p>
          <a:r>
            <a:rPr lang="en-US" dirty="0"/>
            <a:t>And more!</a:t>
          </a:r>
        </a:p>
      </dgm:t>
    </dgm:pt>
    <dgm:pt modelId="{7471A3D3-8D0C-4714-B81F-69A813FB60DE}" type="parTrans" cxnId="{5BE40B32-7F69-4A1B-AE45-EAFB291E6C21}">
      <dgm:prSet/>
      <dgm:spPr/>
      <dgm:t>
        <a:bodyPr/>
        <a:lstStyle/>
        <a:p>
          <a:endParaRPr lang="en-US"/>
        </a:p>
      </dgm:t>
    </dgm:pt>
    <dgm:pt modelId="{439BCA9C-AE88-41C3-B14B-229F10DF7C2E}" type="sibTrans" cxnId="{5BE40B32-7F69-4A1B-AE45-EAFB291E6C21}">
      <dgm:prSet/>
      <dgm:spPr/>
      <dgm:t>
        <a:bodyPr/>
        <a:lstStyle/>
        <a:p>
          <a:r>
            <a:rPr lang="en-US" dirty="0"/>
            <a:t>Manufacturers’ Shipments, Inventories, and Orders (M3)</a:t>
          </a:r>
        </a:p>
      </dgm:t>
    </dgm:pt>
    <dgm:pt modelId="{72BCC44B-DED9-4647-B9AE-46FCB1FF1285}" type="pres">
      <dgm:prSet presAssocID="{F3F9CD66-C1E2-47F8-BCF4-8BEF07E1EE1E}" presName="Name0" presStyleCnt="0">
        <dgm:presLayoutVars>
          <dgm:chMax/>
          <dgm:chPref/>
          <dgm:dir/>
          <dgm:animLvl val="lvl"/>
        </dgm:presLayoutVars>
      </dgm:prSet>
      <dgm:spPr/>
    </dgm:pt>
    <dgm:pt modelId="{16626C5D-0B19-42D2-81CE-93F196027F15}" type="pres">
      <dgm:prSet presAssocID="{7F9401D4-9C94-4132-80D0-8BCBC5D96169}" presName="composite" presStyleCnt="0"/>
      <dgm:spPr/>
    </dgm:pt>
    <dgm:pt modelId="{DDEAB417-E7F9-4BAF-ACA7-6CD30C6B7A6B}" type="pres">
      <dgm:prSet presAssocID="{7F9401D4-9C94-4132-80D0-8BCBC5D96169}" presName="Parent1" presStyleLbl="node1" presStyleIdx="0" presStyleCnt="6">
        <dgm:presLayoutVars>
          <dgm:chMax val="1"/>
          <dgm:chPref val="1"/>
          <dgm:bulletEnabled val="1"/>
        </dgm:presLayoutVars>
      </dgm:prSet>
      <dgm:spPr/>
    </dgm:pt>
    <dgm:pt modelId="{A17FC002-94C2-4FED-AE99-47B6C4A3CF5E}" type="pres">
      <dgm:prSet presAssocID="{7F9401D4-9C94-4132-80D0-8BCBC5D96169}" presName="Childtext1" presStyleLbl="revTx" presStyleIdx="0" presStyleCnt="3">
        <dgm:presLayoutVars>
          <dgm:chMax val="0"/>
          <dgm:chPref val="0"/>
          <dgm:bulletEnabled val="1"/>
        </dgm:presLayoutVars>
      </dgm:prSet>
      <dgm:spPr/>
    </dgm:pt>
    <dgm:pt modelId="{40F8A760-53CB-4F29-B077-DDE5C3B6DA5F}" type="pres">
      <dgm:prSet presAssocID="{7F9401D4-9C94-4132-80D0-8BCBC5D96169}" presName="BalanceSpacing" presStyleCnt="0"/>
      <dgm:spPr/>
    </dgm:pt>
    <dgm:pt modelId="{AF94C513-A530-4560-B5C0-14344D91BA64}" type="pres">
      <dgm:prSet presAssocID="{7F9401D4-9C94-4132-80D0-8BCBC5D96169}" presName="BalanceSpacing1" presStyleCnt="0"/>
      <dgm:spPr/>
    </dgm:pt>
    <dgm:pt modelId="{CF418ADC-D8CC-49F4-868E-0D789C53EA1E}" type="pres">
      <dgm:prSet presAssocID="{0CB315F9-B2BA-4DAA-BA03-97DF94319AD3}" presName="Accent1Text" presStyleLbl="node1" presStyleIdx="1" presStyleCnt="6"/>
      <dgm:spPr/>
    </dgm:pt>
    <dgm:pt modelId="{525EA67C-1C54-407A-84F2-29A3B9C106ED}" type="pres">
      <dgm:prSet presAssocID="{0CB315F9-B2BA-4DAA-BA03-97DF94319AD3}" presName="spaceBetweenRectangles" presStyleCnt="0"/>
      <dgm:spPr/>
    </dgm:pt>
    <dgm:pt modelId="{E2483D3B-15BC-45E8-A47F-B2FDA84A0415}" type="pres">
      <dgm:prSet presAssocID="{0CD83295-FBDE-431D-98E2-0F834E81720A}" presName="composite" presStyleCnt="0"/>
      <dgm:spPr/>
    </dgm:pt>
    <dgm:pt modelId="{16853332-453C-4E82-83ED-F59A212D3EFC}" type="pres">
      <dgm:prSet presAssocID="{0CD83295-FBDE-431D-98E2-0F834E81720A}" presName="Parent1" presStyleLbl="node1" presStyleIdx="2" presStyleCnt="6">
        <dgm:presLayoutVars>
          <dgm:chMax val="1"/>
          <dgm:chPref val="1"/>
          <dgm:bulletEnabled val="1"/>
        </dgm:presLayoutVars>
      </dgm:prSet>
      <dgm:spPr/>
    </dgm:pt>
    <dgm:pt modelId="{AED1FC2C-BA27-4E2E-B74B-AE691DE4DAC9}" type="pres">
      <dgm:prSet presAssocID="{0CD83295-FBDE-431D-98E2-0F834E81720A}" presName="Childtext1" presStyleLbl="revTx" presStyleIdx="1" presStyleCnt="3">
        <dgm:presLayoutVars>
          <dgm:chMax val="0"/>
          <dgm:chPref val="0"/>
          <dgm:bulletEnabled val="1"/>
        </dgm:presLayoutVars>
      </dgm:prSet>
      <dgm:spPr/>
    </dgm:pt>
    <dgm:pt modelId="{5C080BB2-B24D-4E99-BC92-269BE58DF9AF}" type="pres">
      <dgm:prSet presAssocID="{0CD83295-FBDE-431D-98E2-0F834E81720A}" presName="BalanceSpacing" presStyleCnt="0"/>
      <dgm:spPr/>
    </dgm:pt>
    <dgm:pt modelId="{BA3A2496-2D75-41B6-AD1E-542688145CD8}" type="pres">
      <dgm:prSet presAssocID="{0CD83295-FBDE-431D-98E2-0F834E81720A}" presName="BalanceSpacing1" presStyleCnt="0"/>
      <dgm:spPr/>
    </dgm:pt>
    <dgm:pt modelId="{E98DEBEF-6733-456C-8998-092E3A99B0B5}" type="pres">
      <dgm:prSet presAssocID="{1A4028AE-70AA-41CF-B2C0-B272A19FC283}" presName="Accent1Text" presStyleLbl="node1" presStyleIdx="3" presStyleCnt="6"/>
      <dgm:spPr/>
    </dgm:pt>
    <dgm:pt modelId="{207EE1B7-1000-4656-BFCC-DB34D755CF96}" type="pres">
      <dgm:prSet presAssocID="{1A4028AE-70AA-41CF-B2C0-B272A19FC283}" presName="spaceBetweenRectangles" presStyleCnt="0"/>
      <dgm:spPr/>
    </dgm:pt>
    <dgm:pt modelId="{01FC1BA3-18A1-4ADB-8FCD-6C40A70309EA}" type="pres">
      <dgm:prSet presAssocID="{B7A98193-6360-4055-92EF-F5158377E4F0}" presName="composite" presStyleCnt="0"/>
      <dgm:spPr/>
    </dgm:pt>
    <dgm:pt modelId="{745748A7-CB58-4ABD-A052-132B89AD2773}" type="pres">
      <dgm:prSet presAssocID="{B7A98193-6360-4055-92EF-F5158377E4F0}" presName="Parent1" presStyleLbl="node1" presStyleIdx="4" presStyleCnt="6">
        <dgm:presLayoutVars>
          <dgm:chMax val="1"/>
          <dgm:chPref val="1"/>
          <dgm:bulletEnabled val="1"/>
        </dgm:presLayoutVars>
      </dgm:prSet>
      <dgm:spPr/>
    </dgm:pt>
    <dgm:pt modelId="{1C05611A-5FD2-4E4D-BA66-861CA52B206F}" type="pres">
      <dgm:prSet presAssocID="{B7A98193-6360-4055-92EF-F5158377E4F0}" presName="Childtext1" presStyleLbl="revTx" presStyleIdx="2" presStyleCnt="3">
        <dgm:presLayoutVars>
          <dgm:chMax val="0"/>
          <dgm:chPref val="0"/>
          <dgm:bulletEnabled val="1"/>
        </dgm:presLayoutVars>
      </dgm:prSet>
      <dgm:spPr/>
    </dgm:pt>
    <dgm:pt modelId="{9B505C75-05AE-4924-81AD-1034DF792EDF}" type="pres">
      <dgm:prSet presAssocID="{B7A98193-6360-4055-92EF-F5158377E4F0}" presName="BalanceSpacing" presStyleCnt="0"/>
      <dgm:spPr/>
    </dgm:pt>
    <dgm:pt modelId="{778C17A2-EA17-42DE-85B1-B915B8693CC6}" type="pres">
      <dgm:prSet presAssocID="{B7A98193-6360-4055-92EF-F5158377E4F0}" presName="BalanceSpacing1" presStyleCnt="0"/>
      <dgm:spPr/>
    </dgm:pt>
    <dgm:pt modelId="{50BAF420-464B-4FC0-B876-907DFFC78765}" type="pres">
      <dgm:prSet presAssocID="{439BCA9C-AE88-41C3-B14B-229F10DF7C2E}" presName="Accent1Text" presStyleLbl="node1" presStyleIdx="5" presStyleCnt="6"/>
      <dgm:spPr/>
    </dgm:pt>
  </dgm:ptLst>
  <dgm:cxnLst>
    <dgm:cxn modelId="{A1463E27-22FB-4BE6-940C-843D254A8127}" type="presOf" srcId="{F3F9CD66-C1E2-47F8-BCF4-8BEF07E1EE1E}" destId="{72BCC44B-DED9-4647-B9AE-46FCB1FF1285}" srcOrd="0" destOrd="0" presId="urn:microsoft.com/office/officeart/2008/layout/AlternatingHexagons"/>
    <dgm:cxn modelId="{34664B2E-79E4-4A65-94A7-CC4561B55CCE}" type="presOf" srcId="{7F9401D4-9C94-4132-80D0-8BCBC5D96169}" destId="{DDEAB417-E7F9-4BAF-ACA7-6CD30C6B7A6B}" srcOrd="0" destOrd="0" presId="urn:microsoft.com/office/officeart/2008/layout/AlternatingHexagons"/>
    <dgm:cxn modelId="{5BE40B32-7F69-4A1B-AE45-EAFB291E6C21}" srcId="{F3F9CD66-C1E2-47F8-BCF4-8BEF07E1EE1E}" destId="{B7A98193-6360-4055-92EF-F5158377E4F0}" srcOrd="2" destOrd="0" parTransId="{7471A3D3-8D0C-4714-B81F-69A813FB60DE}" sibTransId="{439BCA9C-AE88-41C3-B14B-229F10DF7C2E}"/>
    <dgm:cxn modelId="{539DAD74-6424-4CD5-9EDD-E899EDCCAC6A}" type="presOf" srcId="{B7A98193-6360-4055-92EF-F5158377E4F0}" destId="{745748A7-CB58-4ABD-A052-132B89AD2773}" srcOrd="0" destOrd="0" presId="urn:microsoft.com/office/officeart/2008/layout/AlternatingHexagons"/>
    <dgm:cxn modelId="{39EA787B-A98C-49BA-BF9A-9B0E3B7D76B2}" srcId="{F3F9CD66-C1E2-47F8-BCF4-8BEF07E1EE1E}" destId="{7F9401D4-9C94-4132-80D0-8BCBC5D96169}" srcOrd="0" destOrd="0" parTransId="{14A327BF-CEDB-4341-932E-EE34C6BE8D4B}" sibTransId="{0CB315F9-B2BA-4DAA-BA03-97DF94319AD3}"/>
    <dgm:cxn modelId="{B6B5B385-BB03-4FA0-B311-75FBCF9FA4C7}" type="presOf" srcId="{1A4028AE-70AA-41CF-B2C0-B272A19FC283}" destId="{E98DEBEF-6733-456C-8998-092E3A99B0B5}" srcOrd="0" destOrd="0" presId="urn:microsoft.com/office/officeart/2008/layout/AlternatingHexagons"/>
    <dgm:cxn modelId="{CE201B89-E2AB-4750-82A4-D91DBDF8C6F3}" type="presOf" srcId="{439BCA9C-AE88-41C3-B14B-229F10DF7C2E}" destId="{50BAF420-464B-4FC0-B876-907DFFC78765}" srcOrd="0" destOrd="0" presId="urn:microsoft.com/office/officeart/2008/layout/AlternatingHexagons"/>
    <dgm:cxn modelId="{626E219D-B33A-4FFC-9BE3-6672A0035B4B}" type="presOf" srcId="{0CB315F9-B2BA-4DAA-BA03-97DF94319AD3}" destId="{CF418ADC-D8CC-49F4-868E-0D789C53EA1E}" srcOrd="0" destOrd="0" presId="urn:microsoft.com/office/officeart/2008/layout/AlternatingHexagons"/>
    <dgm:cxn modelId="{EE41AEA8-8F39-4C53-9C5E-4562E6A73FC7}" type="presOf" srcId="{0CD83295-FBDE-431D-98E2-0F834E81720A}" destId="{16853332-453C-4E82-83ED-F59A212D3EFC}" srcOrd="0" destOrd="0" presId="urn:microsoft.com/office/officeart/2008/layout/AlternatingHexagons"/>
    <dgm:cxn modelId="{CFA40DEE-2656-4FFC-9D4B-12BCDFAD7299}" srcId="{F3F9CD66-C1E2-47F8-BCF4-8BEF07E1EE1E}" destId="{0CD83295-FBDE-431D-98E2-0F834E81720A}" srcOrd="1" destOrd="0" parTransId="{EAD4C819-589B-4E13-A4C1-AF7B0D478AEB}" sibTransId="{1A4028AE-70AA-41CF-B2C0-B272A19FC283}"/>
    <dgm:cxn modelId="{6705B027-28C4-4B4D-90F2-773AF003D112}" type="presParOf" srcId="{72BCC44B-DED9-4647-B9AE-46FCB1FF1285}" destId="{16626C5D-0B19-42D2-81CE-93F196027F15}" srcOrd="0" destOrd="0" presId="urn:microsoft.com/office/officeart/2008/layout/AlternatingHexagons"/>
    <dgm:cxn modelId="{8165A225-CC27-4595-9BF1-6A78F42BC56B}" type="presParOf" srcId="{16626C5D-0B19-42D2-81CE-93F196027F15}" destId="{DDEAB417-E7F9-4BAF-ACA7-6CD30C6B7A6B}" srcOrd="0" destOrd="0" presId="urn:microsoft.com/office/officeart/2008/layout/AlternatingHexagons"/>
    <dgm:cxn modelId="{83039F7A-4868-4751-A12B-47B6AD2D4F68}" type="presParOf" srcId="{16626C5D-0B19-42D2-81CE-93F196027F15}" destId="{A17FC002-94C2-4FED-AE99-47B6C4A3CF5E}" srcOrd="1" destOrd="0" presId="urn:microsoft.com/office/officeart/2008/layout/AlternatingHexagons"/>
    <dgm:cxn modelId="{A8397118-7FC2-4B7E-A3F2-649C21D65F37}" type="presParOf" srcId="{16626C5D-0B19-42D2-81CE-93F196027F15}" destId="{40F8A760-53CB-4F29-B077-DDE5C3B6DA5F}" srcOrd="2" destOrd="0" presId="urn:microsoft.com/office/officeart/2008/layout/AlternatingHexagons"/>
    <dgm:cxn modelId="{C48B76FF-AB7B-47B6-BF9C-1367C5F253AA}" type="presParOf" srcId="{16626C5D-0B19-42D2-81CE-93F196027F15}" destId="{AF94C513-A530-4560-B5C0-14344D91BA64}" srcOrd="3" destOrd="0" presId="urn:microsoft.com/office/officeart/2008/layout/AlternatingHexagons"/>
    <dgm:cxn modelId="{B2FA3200-6745-4A61-B15F-2F26C9B5A576}" type="presParOf" srcId="{16626C5D-0B19-42D2-81CE-93F196027F15}" destId="{CF418ADC-D8CC-49F4-868E-0D789C53EA1E}" srcOrd="4" destOrd="0" presId="urn:microsoft.com/office/officeart/2008/layout/AlternatingHexagons"/>
    <dgm:cxn modelId="{06284CE6-51AE-411F-8F4F-129AEC10D84E}" type="presParOf" srcId="{72BCC44B-DED9-4647-B9AE-46FCB1FF1285}" destId="{525EA67C-1C54-407A-84F2-29A3B9C106ED}" srcOrd="1" destOrd="0" presId="urn:microsoft.com/office/officeart/2008/layout/AlternatingHexagons"/>
    <dgm:cxn modelId="{4FEB5BA5-4D4E-4DCD-84CE-D5C1E413E640}" type="presParOf" srcId="{72BCC44B-DED9-4647-B9AE-46FCB1FF1285}" destId="{E2483D3B-15BC-45E8-A47F-B2FDA84A0415}" srcOrd="2" destOrd="0" presId="urn:microsoft.com/office/officeart/2008/layout/AlternatingHexagons"/>
    <dgm:cxn modelId="{417D8489-D04E-470B-829F-9BA15E67A15A}" type="presParOf" srcId="{E2483D3B-15BC-45E8-A47F-B2FDA84A0415}" destId="{16853332-453C-4E82-83ED-F59A212D3EFC}" srcOrd="0" destOrd="0" presId="urn:microsoft.com/office/officeart/2008/layout/AlternatingHexagons"/>
    <dgm:cxn modelId="{65595D80-4819-4768-89C3-BFD5E9AEB0D2}" type="presParOf" srcId="{E2483D3B-15BC-45E8-A47F-B2FDA84A0415}" destId="{AED1FC2C-BA27-4E2E-B74B-AE691DE4DAC9}" srcOrd="1" destOrd="0" presId="urn:microsoft.com/office/officeart/2008/layout/AlternatingHexagons"/>
    <dgm:cxn modelId="{7EF288D6-DCCB-4466-83A9-5D0E41781D2E}" type="presParOf" srcId="{E2483D3B-15BC-45E8-A47F-B2FDA84A0415}" destId="{5C080BB2-B24D-4E99-BC92-269BE58DF9AF}" srcOrd="2" destOrd="0" presId="urn:microsoft.com/office/officeart/2008/layout/AlternatingHexagons"/>
    <dgm:cxn modelId="{B7ACF4F3-B6A3-49DD-9B1B-FBF33F59A157}" type="presParOf" srcId="{E2483D3B-15BC-45E8-A47F-B2FDA84A0415}" destId="{BA3A2496-2D75-41B6-AD1E-542688145CD8}" srcOrd="3" destOrd="0" presId="urn:microsoft.com/office/officeart/2008/layout/AlternatingHexagons"/>
    <dgm:cxn modelId="{9C018762-4458-4E14-95AF-2E84E576E442}" type="presParOf" srcId="{E2483D3B-15BC-45E8-A47F-B2FDA84A0415}" destId="{E98DEBEF-6733-456C-8998-092E3A99B0B5}" srcOrd="4" destOrd="0" presId="urn:microsoft.com/office/officeart/2008/layout/AlternatingHexagons"/>
    <dgm:cxn modelId="{7AA9C544-3200-41C7-A879-6722C0FD7CEC}" type="presParOf" srcId="{72BCC44B-DED9-4647-B9AE-46FCB1FF1285}" destId="{207EE1B7-1000-4656-BFCC-DB34D755CF96}" srcOrd="3" destOrd="0" presId="urn:microsoft.com/office/officeart/2008/layout/AlternatingHexagons"/>
    <dgm:cxn modelId="{349CC318-AF7D-4BE0-A0B8-31DD993C5B5C}" type="presParOf" srcId="{72BCC44B-DED9-4647-B9AE-46FCB1FF1285}" destId="{01FC1BA3-18A1-4ADB-8FCD-6C40A70309EA}" srcOrd="4" destOrd="0" presId="urn:microsoft.com/office/officeart/2008/layout/AlternatingHexagons"/>
    <dgm:cxn modelId="{B86AFD74-869E-48D5-B78B-966D9C4CAB09}" type="presParOf" srcId="{01FC1BA3-18A1-4ADB-8FCD-6C40A70309EA}" destId="{745748A7-CB58-4ABD-A052-132B89AD2773}" srcOrd="0" destOrd="0" presId="urn:microsoft.com/office/officeart/2008/layout/AlternatingHexagons"/>
    <dgm:cxn modelId="{D7E97FA3-E008-4D3B-900D-21B87FCC1793}" type="presParOf" srcId="{01FC1BA3-18A1-4ADB-8FCD-6C40A70309EA}" destId="{1C05611A-5FD2-4E4D-BA66-861CA52B206F}" srcOrd="1" destOrd="0" presId="urn:microsoft.com/office/officeart/2008/layout/AlternatingHexagons"/>
    <dgm:cxn modelId="{F227B54C-814D-496C-A525-230D4BF61FEB}" type="presParOf" srcId="{01FC1BA3-18A1-4ADB-8FCD-6C40A70309EA}" destId="{9B505C75-05AE-4924-81AD-1034DF792EDF}" srcOrd="2" destOrd="0" presId="urn:microsoft.com/office/officeart/2008/layout/AlternatingHexagons"/>
    <dgm:cxn modelId="{FB34040D-4940-43DE-84D5-E178B3AA13C5}" type="presParOf" srcId="{01FC1BA3-18A1-4ADB-8FCD-6C40A70309EA}" destId="{778C17A2-EA17-42DE-85B1-B915B8693CC6}" srcOrd="3" destOrd="0" presId="urn:microsoft.com/office/officeart/2008/layout/AlternatingHexagons"/>
    <dgm:cxn modelId="{D099E378-42EC-4702-9375-F461456D6248}" type="presParOf" srcId="{01FC1BA3-18A1-4ADB-8FCD-6C40A70309EA}" destId="{50BAF420-464B-4FC0-B876-907DFFC78765}" srcOrd="4" destOrd="0" presId="urn:microsoft.com/office/officeart/2008/layout/AlternatingHexagon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3F9CD66-C1E2-47F8-BCF4-8BEF07E1EE1E}" type="doc">
      <dgm:prSet loTypeId="urn:microsoft.com/office/officeart/2008/layout/AlternatingHexagons" loCatId="list" qsTypeId="urn:microsoft.com/office/officeart/2005/8/quickstyle/simple1" qsCatId="simple" csTypeId="urn:microsoft.com/office/officeart/2005/8/colors/accent1_2" csCatId="accent1" phldr="1"/>
      <dgm:spPr/>
      <dgm:t>
        <a:bodyPr/>
        <a:lstStyle/>
        <a:p>
          <a:endParaRPr lang="en-US"/>
        </a:p>
      </dgm:t>
    </dgm:pt>
    <dgm:pt modelId="{0CD83295-FBDE-431D-98E2-0F834E81720A}">
      <dgm:prSet phldrT="[Text]"/>
      <dgm:spPr/>
      <dgm:t>
        <a:bodyPr/>
        <a:lstStyle/>
        <a:p>
          <a:r>
            <a:rPr lang="en-US" dirty="0"/>
            <a:t>QPC contact information</a:t>
          </a:r>
        </a:p>
      </dgm:t>
    </dgm:pt>
    <dgm:pt modelId="{EAD4C819-589B-4E13-A4C1-AF7B0D478AEB}" type="parTrans" cxnId="{CFA40DEE-2656-4FFC-9D4B-12BCDFAD7299}">
      <dgm:prSet/>
      <dgm:spPr/>
      <dgm:t>
        <a:bodyPr/>
        <a:lstStyle/>
        <a:p>
          <a:endParaRPr lang="en-US"/>
        </a:p>
      </dgm:t>
    </dgm:pt>
    <dgm:pt modelId="{1A4028AE-70AA-41CF-B2C0-B272A19FC283}" type="sibTrans" cxnId="{CFA40DEE-2656-4FFC-9D4B-12BCDFAD7299}">
      <dgm:prSet/>
      <dgm:spPr>
        <a:solidFill>
          <a:schemeClr val="bg1"/>
        </a:solidFill>
      </dgm:spPr>
      <dgm:t>
        <a:bodyPr/>
        <a:lstStyle/>
        <a:p>
          <a:endParaRPr lang="en-US" dirty="0"/>
        </a:p>
      </dgm:t>
    </dgm:pt>
    <dgm:pt modelId="{72BCC44B-DED9-4647-B9AE-46FCB1FF1285}" type="pres">
      <dgm:prSet presAssocID="{F3F9CD66-C1E2-47F8-BCF4-8BEF07E1EE1E}" presName="Name0" presStyleCnt="0">
        <dgm:presLayoutVars>
          <dgm:chMax/>
          <dgm:chPref/>
          <dgm:dir/>
          <dgm:animLvl val="lvl"/>
        </dgm:presLayoutVars>
      </dgm:prSet>
      <dgm:spPr/>
    </dgm:pt>
    <dgm:pt modelId="{E2483D3B-15BC-45E8-A47F-B2FDA84A0415}" type="pres">
      <dgm:prSet presAssocID="{0CD83295-FBDE-431D-98E2-0F834E81720A}" presName="composite" presStyleCnt="0"/>
      <dgm:spPr/>
    </dgm:pt>
    <dgm:pt modelId="{16853332-453C-4E82-83ED-F59A212D3EFC}" type="pres">
      <dgm:prSet presAssocID="{0CD83295-FBDE-431D-98E2-0F834E81720A}" presName="Parent1" presStyleLbl="node1" presStyleIdx="0" presStyleCnt="2" custLinFactX="116165" custLinFactY="-10743" custLinFactNeighborX="200000" custLinFactNeighborY="-100000">
        <dgm:presLayoutVars>
          <dgm:chMax val="1"/>
          <dgm:chPref val="1"/>
          <dgm:bulletEnabled val="1"/>
        </dgm:presLayoutVars>
      </dgm:prSet>
      <dgm:spPr/>
    </dgm:pt>
    <dgm:pt modelId="{AED1FC2C-BA27-4E2E-B74B-AE691DE4DAC9}" type="pres">
      <dgm:prSet presAssocID="{0CD83295-FBDE-431D-98E2-0F834E81720A}" presName="Childtext1" presStyleLbl="revTx" presStyleIdx="0" presStyleCnt="1">
        <dgm:presLayoutVars>
          <dgm:chMax val="0"/>
          <dgm:chPref val="0"/>
          <dgm:bulletEnabled val="1"/>
        </dgm:presLayoutVars>
      </dgm:prSet>
      <dgm:spPr/>
    </dgm:pt>
    <dgm:pt modelId="{5C080BB2-B24D-4E99-BC92-269BE58DF9AF}" type="pres">
      <dgm:prSet presAssocID="{0CD83295-FBDE-431D-98E2-0F834E81720A}" presName="BalanceSpacing" presStyleCnt="0"/>
      <dgm:spPr/>
    </dgm:pt>
    <dgm:pt modelId="{BA3A2496-2D75-41B6-AD1E-542688145CD8}" type="pres">
      <dgm:prSet presAssocID="{0CD83295-FBDE-431D-98E2-0F834E81720A}" presName="BalanceSpacing1" presStyleCnt="0"/>
      <dgm:spPr/>
    </dgm:pt>
    <dgm:pt modelId="{E98DEBEF-6733-456C-8998-092E3A99B0B5}" type="pres">
      <dgm:prSet presAssocID="{1A4028AE-70AA-41CF-B2C0-B272A19FC283}" presName="Accent1Text" presStyleLbl="node1" presStyleIdx="1" presStyleCnt="2" custLinFactX="21693" custLinFactNeighborX="100000" custLinFactNeighborY="-61280"/>
      <dgm:spPr/>
    </dgm:pt>
  </dgm:ptLst>
  <dgm:cxnLst>
    <dgm:cxn modelId="{A1463E27-22FB-4BE6-940C-843D254A8127}" type="presOf" srcId="{F3F9CD66-C1E2-47F8-BCF4-8BEF07E1EE1E}" destId="{72BCC44B-DED9-4647-B9AE-46FCB1FF1285}" srcOrd="0" destOrd="0" presId="urn:microsoft.com/office/officeart/2008/layout/AlternatingHexagons"/>
    <dgm:cxn modelId="{B6B5B385-BB03-4FA0-B311-75FBCF9FA4C7}" type="presOf" srcId="{1A4028AE-70AA-41CF-B2C0-B272A19FC283}" destId="{E98DEBEF-6733-456C-8998-092E3A99B0B5}" srcOrd="0" destOrd="0" presId="urn:microsoft.com/office/officeart/2008/layout/AlternatingHexagons"/>
    <dgm:cxn modelId="{EE41AEA8-8F39-4C53-9C5E-4562E6A73FC7}" type="presOf" srcId="{0CD83295-FBDE-431D-98E2-0F834E81720A}" destId="{16853332-453C-4E82-83ED-F59A212D3EFC}" srcOrd="0" destOrd="0" presId="urn:microsoft.com/office/officeart/2008/layout/AlternatingHexagons"/>
    <dgm:cxn modelId="{CFA40DEE-2656-4FFC-9D4B-12BCDFAD7299}" srcId="{F3F9CD66-C1E2-47F8-BCF4-8BEF07E1EE1E}" destId="{0CD83295-FBDE-431D-98E2-0F834E81720A}" srcOrd="0" destOrd="0" parTransId="{EAD4C819-589B-4E13-A4C1-AF7B0D478AEB}" sibTransId="{1A4028AE-70AA-41CF-B2C0-B272A19FC283}"/>
    <dgm:cxn modelId="{4FEB5BA5-4D4E-4DCD-84CE-D5C1E413E640}" type="presParOf" srcId="{72BCC44B-DED9-4647-B9AE-46FCB1FF1285}" destId="{E2483D3B-15BC-45E8-A47F-B2FDA84A0415}" srcOrd="0" destOrd="0" presId="urn:microsoft.com/office/officeart/2008/layout/AlternatingHexagons"/>
    <dgm:cxn modelId="{417D8489-D04E-470B-829F-9BA15E67A15A}" type="presParOf" srcId="{E2483D3B-15BC-45E8-A47F-B2FDA84A0415}" destId="{16853332-453C-4E82-83ED-F59A212D3EFC}" srcOrd="0" destOrd="0" presId="urn:microsoft.com/office/officeart/2008/layout/AlternatingHexagons"/>
    <dgm:cxn modelId="{65595D80-4819-4768-89C3-BFD5E9AEB0D2}" type="presParOf" srcId="{E2483D3B-15BC-45E8-A47F-B2FDA84A0415}" destId="{AED1FC2C-BA27-4E2E-B74B-AE691DE4DAC9}" srcOrd="1" destOrd="0" presId="urn:microsoft.com/office/officeart/2008/layout/AlternatingHexagons"/>
    <dgm:cxn modelId="{7EF288D6-DCCB-4466-83A9-5D0E41781D2E}" type="presParOf" srcId="{E2483D3B-15BC-45E8-A47F-B2FDA84A0415}" destId="{5C080BB2-B24D-4E99-BC92-269BE58DF9AF}" srcOrd="2" destOrd="0" presId="urn:microsoft.com/office/officeart/2008/layout/AlternatingHexagons"/>
    <dgm:cxn modelId="{B7ACF4F3-B6A3-49DD-9B1B-FBF33F59A157}" type="presParOf" srcId="{E2483D3B-15BC-45E8-A47F-B2FDA84A0415}" destId="{BA3A2496-2D75-41B6-AD1E-542688145CD8}" srcOrd="3" destOrd="0" presId="urn:microsoft.com/office/officeart/2008/layout/AlternatingHexagons"/>
    <dgm:cxn modelId="{9C018762-4458-4E14-95AF-2E84E576E442}" type="presParOf" srcId="{E2483D3B-15BC-45E8-A47F-B2FDA84A0415}" destId="{E98DEBEF-6733-456C-8998-092E3A99B0B5}" srcOrd="4" destOrd="0" presId="urn:microsoft.com/office/officeart/2008/layout/AlternatingHexagon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3F9CD66-C1E2-47F8-BCF4-8BEF07E1EE1E}" type="doc">
      <dgm:prSet loTypeId="urn:microsoft.com/office/officeart/2008/layout/AlternatingHexagons" loCatId="list" qsTypeId="urn:microsoft.com/office/officeart/2005/8/quickstyle/simple1" qsCatId="simple" csTypeId="urn:microsoft.com/office/officeart/2005/8/colors/accent1_2" csCatId="accent1" phldr="1"/>
      <dgm:spPr/>
      <dgm:t>
        <a:bodyPr/>
        <a:lstStyle/>
        <a:p>
          <a:endParaRPr lang="en-US"/>
        </a:p>
      </dgm:t>
    </dgm:pt>
    <dgm:pt modelId="{7F9401D4-9C94-4132-80D0-8BCBC5D96169}">
      <dgm:prSet phldrT="[Text]"/>
      <dgm:spPr/>
      <dgm:t>
        <a:bodyPr/>
        <a:lstStyle/>
        <a:p>
          <a:r>
            <a:rPr lang="en-US" dirty="0"/>
            <a:t>ASM contact information</a:t>
          </a:r>
        </a:p>
      </dgm:t>
    </dgm:pt>
    <dgm:pt modelId="{14A327BF-CEDB-4341-932E-EE34C6BE8D4B}" type="parTrans" cxnId="{39EA787B-A98C-49BA-BF9A-9B0E3B7D76B2}">
      <dgm:prSet/>
      <dgm:spPr/>
      <dgm:t>
        <a:bodyPr/>
        <a:lstStyle/>
        <a:p>
          <a:endParaRPr lang="en-US"/>
        </a:p>
      </dgm:t>
    </dgm:pt>
    <dgm:pt modelId="{0CB315F9-B2BA-4DAA-BA03-97DF94319AD3}" type="sibTrans" cxnId="{39EA787B-A98C-49BA-BF9A-9B0E3B7D76B2}">
      <dgm:prSet/>
      <dgm:spPr/>
      <dgm:t>
        <a:bodyPr/>
        <a:lstStyle/>
        <a:p>
          <a:r>
            <a:rPr lang="en-US" dirty="0"/>
            <a:t>EC contact information</a:t>
          </a:r>
        </a:p>
      </dgm:t>
    </dgm:pt>
    <dgm:pt modelId="{B7A98193-6360-4055-92EF-F5158377E4F0}">
      <dgm:prSet phldrT="[Text]"/>
      <dgm:spPr/>
      <dgm:t>
        <a:bodyPr/>
        <a:lstStyle/>
        <a:p>
          <a:r>
            <a:rPr lang="en-US" dirty="0"/>
            <a:t>And more!</a:t>
          </a:r>
        </a:p>
      </dgm:t>
    </dgm:pt>
    <dgm:pt modelId="{7471A3D3-8D0C-4714-B81F-69A813FB60DE}" type="parTrans" cxnId="{5BE40B32-7F69-4A1B-AE45-EAFB291E6C21}">
      <dgm:prSet/>
      <dgm:spPr/>
      <dgm:t>
        <a:bodyPr/>
        <a:lstStyle/>
        <a:p>
          <a:endParaRPr lang="en-US"/>
        </a:p>
      </dgm:t>
    </dgm:pt>
    <dgm:pt modelId="{439BCA9C-AE88-41C3-B14B-229F10DF7C2E}" type="sibTrans" cxnId="{5BE40B32-7F69-4A1B-AE45-EAFB291E6C21}">
      <dgm:prSet/>
      <dgm:spPr/>
      <dgm:t>
        <a:bodyPr/>
        <a:lstStyle/>
        <a:p>
          <a:r>
            <a:rPr lang="en-US" dirty="0"/>
            <a:t>M3 contact information</a:t>
          </a:r>
        </a:p>
      </dgm:t>
    </dgm:pt>
    <dgm:pt modelId="{72BCC44B-DED9-4647-B9AE-46FCB1FF1285}" type="pres">
      <dgm:prSet presAssocID="{F3F9CD66-C1E2-47F8-BCF4-8BEF07E1EE1E}" presName="Name0" presStyleCnt="0">
        <dgm:presLayoutVars>
          <dgm:chMax/>
          <dgm:chPref/>
          <dgm:dir/>
          <dgm:animLvl val="lvl"/>
        </dgm:presLayoutVars>
      </dgm:prSet>
      <dgm:spPr/>
    </dgm:pt>
    <dgm:pt modelId="{16626C5D-0B19-42D2-81CE-93F196027F15}" type="pres">
      <dgm:prSet presAssocID="{7F9401D4-9C94-4132-80D0-8BCBC5D96169}" presName="composite" presStyleCnt="0"/>
      <dgm:spPr/>
    </dgm:pt>
    <dgm:pt modelId="{DDEAB417-E7F9-4BAF-ACA7-6CD30C6B7A6B}" type="pres">
      <dgm:prSet presAssocID="{7F9401D4-9C94-4132-80D0-8BCBC5D96169}" presName="Parent1" presStyleLbl="node1" presStyleIdx="0" presStyleCnt="4">
        <dgm:presLayoutVars>
          <dgm:chMax val="1"/>
          <dgm:chPref val="1"/>
          <dgm:bulletEnabled val="1"/>
        </dgm:presLayoutVars>
      </dgm:prSet>
      <dgm:spPr/>
    </dgm:pt>
    <dgm:pt modelId="{A17FC002-94C2-4FED-AE99-47B6C4A3CF5E}" type="pres">
      <dgm:prSet presAssocID="{7F9401D4-9C94-4132-80D0-8BCBC5D96169}" presName="Childtext1" presStyleLbl="revTx" presStyleIdx="0" presStyleCnt="2">
        <dgm:presLayoutVars>
          <dgm:chMax val="0"/>
          <dgm:chPref val="0"/>
          <dgm:bulletEnabled val="1"/>
        </dgm:presLayoutVars>
      </dgm:prSet>
      <dgm:spPr/>
    </dgm:pt>
    <dgm:pt modelId="{40F8A760-53CB-4F29-B077-DDE5C3B6DA5F}" type="pres">
      <dgm:prSet presAssocID="{7F9401D4-9C94-4132-80D0-8BCBC5D96169}" presName="BalanceSpacing" presStyleCnt="0"/>
      <dgm:spPr/>
    </dgm:pt>
    <dgm:pt modelId="{AF94C513-A530-4560-B5C0-14344D91BA64}" type="pres">
      <dgm:prSet presAssocID="{7F9401D4-9C94-4132-80D0-8BCBC5D96169}" presName="BalanceSpacing1" presStyleCnt="0"/>
      <dgm:spPr/>
    </dgm:pt>
    <dgm:pt modelId="{CF418ADC-D8CC-49F4-868E-0D789C53EA1E}" type="pres">
      <dgm:prSet presAssocID="{0CB315F9-B2BA-4DAA-BA03-97DF94319AD3}" presName="Accent1Text" presStyleLbl="node1" presStyleIdx="1" presStyleCnt="4"/>
      <dgm:spPr/>
    </dgm:pt>
    <dgm:pt modelId="{525EA67C-1C54-407A-84F2-29A3B9C106ED}" type="pres">
      <dgm:prSet presAssocID="{0CB315F9-B2BA-4DAA-BA03-97DF94319AD3}" presName="spaceBetweenRectangles" presStyleCnt="0"/>
      <dgm:spPr/>
    </dgm:pt>
    <dgm:pt modelId="{01FC1BA3-18A1-4ADB-8FCD-6C40A70309EA}" type="pres">
      <dgm:prSet presAssocID="{B7A98193-6360-4055-92EF-F5158377E4F0}" presName="composite" presStyleCnt="0"/>
      <dgm:spPr/>
    </dgm:pt>
    <dgm:pt modelId="{745748A7-CB58-4ABD-A052-132B89AD2773}" type="pres">
      <dgm:prSet presAssocID="{B7A98193-6360-4055-92EF-F5158377E4F0}" presName="Parent1" presStyleLbl="node1" presStyleIdx="2" presStyleCnt="4">
        <dgm:presLayoutVars>
          <dgm:chMax val="1"/>
          <dgm:chPref val="1"/>
          <dgm:bulletEnabled val="1"/>
        </dgm:presLayoutVars>
      </dgm:prSet>
      <dgm:spPr/>
    </dgm:pt>
    <dgm:pt modelId="{1C05611A-5FD2-4E4D-BA66-861CA52B206F}" type="pres">
      <dgm:prSet presAssocID="{B7A98193-6360-4055-92EF-F5158377E4F0}" presName="Childtext1" presStyleLbl="revTx" presStyleIdx="1" presStyleCnt="2">
        <dgm:presLayoutVars>
          <dgm:chMax val="0"/>
          <dgm:chPref val="0"/>
          <dgm:bulletEnabled val="1"/>
        </dgm:presLayoutVars>
      </dgm:prSet>
      <dgm:spPr/>
    </dgm:pt>
    <dgm:pt modelId="{9B505C75-05AE-4924-81AD-1034DF792EDF}" type="pres">
      <dgm:prSet presAssocID="{B7A98193-6360-4055-92EF-F5158377E4F0}" presName="BalanceSpacing" presStyleCnt="0"/>
      <dgm:spPr/>
    </dgm:pt>
    <dgm:pt modelId="{778C17A2-EA17-42DE-85B1-B915B8693CC6}" type="pres">
      <dgm:prSet presAssocID="{B7A98193-6360-4055-92EF-F5158377E4F0}" presName="BalanceSpacing1" presStyleCnt="0"/>
      <dgm:spPr/>
    </dgm:pt>
    <dgm:pt modelId="{50BAF420-464B-4FC0-B876-907DFFC78765}" type="pres">
      <dgm:prSet presAssocID="{439BCA9C-AE88-41C3-B14B-229F10DF7C2E}" presName="Accent1Text" presStyleLbl="node1" presStyleIdx="3" presStyleCnt="4"/>
      <dgm:spPr/>
    </dgm:pt>
  </dgm:ptLst>
  <dgm:cxnLst>
    <dgm:cxn modelId="{A1463E27-22FB-4BE6-940C-843D254A8127}" type="presOf" srcId="{F3F9CD66-C1E2-47F8-BCF4-8BEF07E1EE1E}" destId="{72BCC44B-DED9-4647-B9AE-46FCB1FF1285}" srcOrd="0" destOrd="0" presId="urn:microsoft.com/office/officeart/2008/layout/AlternatingHexagons"/>
    <dgm:cxn modelId="{34664B2E-79E4-4A65-94A7-CC4561B55CCE}" type="presOf" srcId="{7F9401D4-9C94-4132-80D0-8BCBC5D96169}" destId="{DDEAB417-E7F9-4BAF-ACA7-6CD30C6B7A6B}" srcOrd="0" destOrd="0" presId="urn:microsoft.com/office/officeart/2008/layout/AlternatingHexagons"/>
    <dgm:cxn modelId="{5BE40B32-7F69-4A1B-AE45-EAFB291E6C21}" srcId="{F3F9CD66-C1E2-47F8-BCF4-8BEF07E1EE1E}" destId="{B7A98193-6360-4055-92EF-F5158377E4F0}" srcOrd="1" destOrd="0" parTransId="{7471A3D3-8D0C-4714-B81F-69A813FB60DE}" sibTransId="{439BCA9C-AE88-41C3-B14B-229F10DF7C2E}"/>
    <dgm:cxn modelId="{539DAD74-6424-4CD5-9EDD-E899EDCCAC6A}" type="presOf" srcId="{B7A98193-6360-4055-92EF-F5158377E4F0}" destId="{745748A7-CB58-4ABD-A052-132B89AD2773}" srcOrd="0" destOrd="0" presId="urn:microsoft.com/office/officeart/2008/layout/AlternatingHexagons"/>
    <dgm:cxn modelId="{39EA787B-A98C-49BA-BF9A-9B0E3B7D76B2}" srcId="{F3F9CD66-C1E2-47F8-BCF4-8BEF07E1EE1E}" destId="{7F9401D4-9C94-4132-80D0-8BCBC5D96169}" srcOrd="0" destOrd="0" parTransId="{14A327BF-CEDB-4341-932E-EE34C6BE8D4B}" sibTransId="{0CB315F9-B2BA-4DAA-BA03-97DF94319AD3}"/>
    <dgm:cxn modelId="{CE201B89-E2AB-4750-82A4-D91DBDF8C6F3}" type="presOf" srcId="{439BCA9C-AE88-41C3-B14B-229F10DF7C2E}" destId="{50BAF420-464B-4FC0-B876-907DFFC78765}" srcOrd="0" destOrd="0" presId="urn:microsoft.com/office/officeart/2008/layout/AlternatingHexagons"/>
    <dgm:cxn modelId="{626E219D-B33A-4FFC-9BE3-6672A0035B4B}" type="presOf" srcId="{0CB315F9-B2BA-4DAA-BA03-97DF94319AD3}" destId="{CF418ADC-D8CC-49F4-868E-0D789C53EA1E}" srcOrd="0" destOrd="0" presId="urn:microsoft.com/office/officeart/2008/layout/AlternatingHexagons"/>
    <dgm:cxn modelId="{6705B027-28C4-4B4D-90F2-773AF003D112}" type="presParOf" srcId="{72BCC44B-DED9-4647-B9AE-46FCB1FF1285}" destId="{16626C5D-0B19-42D2-81CE-93F196027F15}" srcOrd="0" destOrd="0" presId="urn:microsoft.com/office/officeart/2008/layout/AlternatingHexagons"/>
    <dgm:cxn modelId="{8165A225-CC27-4595-9BF1-6A78F42BC56B}" type="presParOf" srcId="{16626C5D-0B19-42D2-81CE-93F196027F15}" destId="{DDEAB417-E7F9-4BAF-ACA7-6CD30C6B7A6B}" srcOrd="0" destOrd="0" presId="urn:microsoft.com/office/officeart/2008/layout/AlternatingHexagons"/>
    <dgm:cxn modelId="{83039F7A-4868-4751-A12B-47B6AD2D4F68}" type="presParOf" srcId="{16626C5D-0B19-42D2-81CE-93F196027F15}" destId="{A17FC002-94C2-4FED-AE99-47B6C4A3CF5E}" srcOrd="1" destOrd="0" presId="urn:microsoft.com/office/officeart/2008/layout/AlternatingHexagons"/>
    <dgm:cxn modelId="{A8397118-7FC2-4B7E-A3F2-649C21D65F37}" type="presParOf" srcId="{16626C5D-0B19-42D2-81CE-93F196027F15}" destId="{40F8A760-53CB-4F29-B077-DDE5C3B6DA5F}" srcOrd="2" destOrd="0" presId="urn:microsoft.com/office/officeart/2008/layout/AlternatingHexagons"/>
    <dgm:cxn modelId="{C48B76FF-AB7B-47B6-BF9C-1367C5F253AA}" type="presParOf" srcId="{16626C5D-0B19-42D2-81CE-93F196027F15}" destId="{AF94C513-A530-4560-B5C0-14344D91BA64}" srcOrd="3" destOrd="0" presId="urn:microsoft.com/office/officeart/2008/layout/AlternatingHexagons"/>
    <dgm:cxn modelId="{B2FA3200-6745-4A61-B15F-2F26C9B5A576}" type="presParOf" srcId="{16626C5D-0B19-42D2-81CE-93F196027F15}" destId="{CF418ADC-D8CC-49F4-868E-0D789C53EA1E}" srcOrd="4" destOrd="0" presId="urn:microsoft.com/office/officeart/2008/layout/AlternatingHexagons"/>
    <dgm:cxn modelId="{06284CE6-51AE-411F-8F4F-129AEC10D84E}" type="presParOf" srcId="{72BCC44B-DED9-4647-B9AE-46FCB1FF1285}" destId="{525EA67C-1C54-407A-84F2-29A3B9C106ED}" srcOrd="1" destOrd="0" presId="urn:microsoft.com/office/officeart/2008/layout/AlternatingHexagons"/>
    <dgm:cxn modelId="{349CC318-AF7D-4BE0-A0B8-31DD993C5B5C}" type="presParOf" srcId="{72BCC44B-DED9-4647-B9AE-46FCB1FF1285}" destId="{01FC1BA3-18A1-4ADB-8FCD-6C40A70309EA}" srcOrd="2" destOrd="0" presId="urn:microsoft.com/office/officeart/2008/layout/AlternatingHexagons"/>
    <dgm:cxn modelId="{B86AFD74-869E-48D5-B78B-966D9C4CAB09}" type="presParOf" srcId="{01FC1BA3-18A1-4ADB-8FCD-6C40A70309EA}" destId="{745748A7-CB58-4ABD-A052-132B89AD2773}" srcOrd="0" destOrd="0" presId="urn:microsoft.com/office/officeart/2008/layout/AlternatingHexagons"/>
    <dgm:cxn modelId="{D7E97FA3-E008-4D3B-900D-21B87FCC1793}" type="presParOf" srcId="{01FC1BA3-18A1-4ADB-8FCD-6C40A70309EA}" destId="{1C05611A-5FD2-4E4D-BA66-861CA52B206F}" srcOrd="1" destOrd="0" presId="urn:microsoft.com/office/officeart/2008/layout/AlternatingHexagons"/>
    <dgm:cxn modelId="{F227B54C-814D-496C-A525-230D4BF61FEB}" type="presParOf" srcId="{01FC1BA3-18A1-4ADB-8FCD-6C40A70309EA}" destId="{9B505C75-05AE-4924-81AD-1034DF792EDF}" srcOrd="2" destOrd="0" presId="urn:microsoft.com/office/officeart/2008/layout/AlternatingHexagons"/>
    <dgm:cxn modelId="{FB34040D-4940-43DE-84D5-E178B3AA13C5}" type="presParOf" srcId="{01FC1BA3-18A1-4ADB-8FCD-6C40A70309EA}" destId="{778C17A2-EA17-42DE-85B1-B915B8693CC6}" srcOrd="3" destOrd="0" presId="urn:microsoft.com/office/officeart/2008/layout/AlternatingHexagons"/>
    <dgm:cxn modelId="{D099E378-42EC-4702-9375-F461456D6248}" type="presParOf" srcId="{01FC1BA3-18A1-4ADB-8FCD-6C40A70309EA}" destId="{50BAF420-464B-4FC0-B876-907DFFC78765}" srcOrd="4" destOrd="0" presId="urn:microsoft.com/office/officeart/2008/layout/AlternatingHexagons"/>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EAB417-E7F9-4BAF-ACA7-6CD30C6B7A6B}">
      <dsp:nvSpPr>
        <dsp:cNvPr id="0" name=""/>
        <dsp:cNvSpPr/>
      </dsp:nvSpPr>
      <dsp:spPr>
        <a:xfrm rot="5400000">
          <a:off x="2795490" y="106960"/>
          <a:ext cx="1611394" cy="1401913"/>
        </a:xfrm>
        <a:prstGeom prst="hexagon">
          <a:avLst>
            <a:gd name="adj" fmla="val 2500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Annual Survey of Manufactures (ASM)</a:t>
          </a:r>
        </a:p>
      </dsp:txBody>
      <dsp:txXfrm rot="-5400000">
        <a:off x="3118695" y="253329"/>
        <a:ext cx="964983" cy="1109176"/>
      </dsp:txXfrm>
    </dsp:sp>
    <dsp:sp modelId="{A17FC002-94C2-4FED-AE99-47B6C4A3CF5E}">
      <dsp:nvSpPr>
        <dsp:cNvPr id="0" name=""/>
        <dsp:cNvSpPr/>
      </dsp:nvSpPr>
      <dsp:spPr>
        <a:xfrm>
          <a:off x="4344685" y="324499"/>
          <a:ext cx="1798316" cy="966836"/>
        </a:xfrm>
        <a:prstGeom prst="rect">
          <a:avLst/>
        </a:prstGeom>
        <a:noFill/>
        <a:ln>
          <a:noFill/>
        </a:ln>
        <a:effectLst/>
      </dsp:spPr>
      <dsp:style>
        <a:lnRef idx="0">
          <a:scrgbClr r="0" g="0" b="0"/>
        </a:lnRef>
        <a:fillRef idx="0">
          <a:scrgbClr r="0" g="0" b="0"/>
        </a:fillRef>
        <a:effectRef idx="0">
          <a:scrgbClr r="0" g="0" b="0"/>
        </a:effectRef>
        <a:fontRef idx="minor"/>
      </dsp:style>
    </dsp:sp>
    <dsp:sp modelId="{CF418ADC-D8CC-49F4-868E-0D789C53EA1E}">
      <dsp:nvSpPr>
        <dsp:cNvPr id="0" name=""/>
        <dsp:cNvSpPr/>
      </dsp:nvSpPr>
      <dsp:spPr>
        <a:xfrm rot="5400000">
          <a:off x="1281424" y="106960"/>
          <a:ext cx="1611394" cy="1401913"/>
        </a:xfrm>
        <a:prstGeom prst="hexagon">
          <a:avLst>
            <a:gd name="adj" fmla="val 2500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44550">
            <a:lnSpc>
              <a:spcPct val="90000"/>
            </a:lnSpc>
            <a:spcBef>
              <a:spcPct val="0"/>
            </a:spcBef>
            <a:spcAft>
              <a:spcPct val="35000"/>
            </a:spcAft>
            <a:buNone/>
          </a:pPr>
          <a:r>
            <a:rPr lang="en-US" sz="1900" kern="1200" dirty="0"/>
            <a:t>Economic Census (EC)</a:t>
          </a:r>
        </a:p>
      </dsp:txBody>
      <dsp:txXfrm rot="-5400000">
        <a:off x="1604629" y="253329"/>
        <a:ext cx="964983" cy="1109176"/>
      </dsp:txXfrm>
    </dsp:sp>
    <dsp:sp modelId="{16853332-453C-4E82-83ED-F59A212D3EFC}">
      <dsp:nvSpPr>
        <dsp:cNvPr id="0" name=""/>
        <dsp:cNvSpPr/>
      </dsp:nvSpPr>
      <dsp:spPr>
        <a:xfrm rot="5400000">
          <a:off x="2035557" y="1474712"/>
          <a:ext cx="1611394" cy="1401913"/>
        </a:xfrm>
        <a:prstGeom prst="hexagon">
          <a:avLst>
            <a:gd name="adj" fmla="val 2500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Quarterly Survey of Plant Utilization</a:t>
          </a:r>
        </a:p>
      </dsp:txBody>
      <dsp:txXfrm rot="-5400000">
        <a:off x="2358762" y="1621081"/>
        <a:ext cx="964983" cy="1109176"/>
      </dsp:txXfrm>
    </dsp:sp>
    <dsp:sp modelId="{AED1FC2C-BA27-4E2E-B74B-AE691DE4DAC9}">
      <dsp:nvSpPr>
        <dsp:cNvPr id="0" name=""/>
        <dsp:cNvSpPr/>
      </dsp:nvSpPr>
      <dsp:spPr>
        <a:xfrm>
          <a:off x="341981" y="1692250"/>
          <a:ext cx="1740305" cy="966836"/>
        </a:xfrm>
        <a:prstGeom prst="rect">
          <a:avLst/>
        </a:prstGeom>
        <a:noFill/>
        <a:ln>
          <a:noFill/>
        </a:ln>
        <a:effectLst/>
      </dsp:spPr>
      <dsp:style>
        <a:lnRef idx="0">
          <a:scrgbClr r="0" g="0" b="0"/>
        </a:lnRef>
        <a:fillRef idx="0">
          <a:scrgbClr r="0" g="0" b="0"/>
        </a:fillRef>
        <a:effectRef idx="0">
          <a:scrgbClr r="0" g="0" b="0"/>
        </a:effectRef>
        <a:fontRef idx="minor"/>
      </dsp:style>
    </dsp:sp>
    <dsp:sp modelId="{E98DEBEF-6733-456C-8998-092E3A99B0B5}">
      <dsp:nvSpPr>
        <dsp:cNvPr id="0" name=""/>
        <dsp:cNvSpPr/>
      </dsp:nvSpPr>
      <dsp:spPr>
        <a:xfrm rot="5400000">
          <a:off x="3549623" y="1474712"/>
          <a:ext cx="1611394" cy="1401913"/>
        </a:xfrm>
        <a:prstGeom prst="hexagon">
          <a:avLst>
            <a:gd name="adj" fmla="val 2500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44550">
            <a:lnSpc>
              <a:spcPct val="90000"/>
            </a:lnSpc>
            <a:spcBef>
              <a:spcPct val="0"/>
            </a:spcBef>
            <a:spcAft>
              <a:spcPct val="35000"/>
            </a:spcAft>
            <a:buNone/>
          </a:pPr>
          <a:r>
            <a:rPr lang="en-US" sz="1900" kern="1200" dirty="0"/>
            <a:t>Annual Business Survey (ABS)</a:t>
          </a:r>
        </a:p>
      </dsp:txBody>
      <dsp:txXfrm rot="-5400000">
        <a:off x="3872828" y="1621081"/>
        <a:ext cx="964983" cy="1109176"/>
      </dsp:txXfrm>
    </dsp:sp>
    <dsp:sp modelId="{745748A7-CB58-4ABD-A052-132B89AD2773}">
      <dsp:nvSpPr>
        <dsp:cNvPr id="0" name=""/>
        <dsp:cNvSpPr/>
      </dsp:nvSpPr>
      <dsp:spPr>
        <a:xfrm rot="5400000">
          <a:off x="2795490" y="2842464"/>
          <a:ext cx="1611394" cy="1401913"/>
        </a:xfrm>
        <a:prstGeom prst="hexagon">
          <a:avLst>
            <a:gd name="adj" fmla="val 2500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And more!</a:t>
          </a:r>
        </a:p>
      </dsp:txBody>
      <dsp:txXfrm rot="-5400000">
        <a:off x="3118695" y="2988833"/>
        <a:ext cx="964983" cy="1109176"/>
      </dsp:txXfrm>
    </dsp:sp>
    <dsp:sp modelId="{1C05611A-5FD2-4E4D-BA66-861CA52B206F}">
      <dsp:nvSpPr>
        <dsp:cNvPr id="0" name=""/>
        <dsp:cNvSpPr/>
      </dsp:nvSpPr>
      <dsp:spPr>
        <a:xfrm>
          <a:off x="4344685" y="3060002"/>
          <a:ext cx="1798316" cy="966836"/>
        </a:xfrm>
        <a:prstGeom prst="rect">
          <a:avLst/>
        </a:prstGeom>
        <a:noFill/>
        <a:ln>
          <a:noFill/>
        </a:ln>
        <a:effectLst/>
      </dsp:spPr>
      <dsp:style>
        <a:lnRef idx="0">
          <a:scrgbClr r="0" g="0" b="0"/>
        </a:lnRef>
        <a:fillRef idx="0">
          <a:scrgbClr r="0" g="0" b="0"/>
        </a:fillRef>
        <a:effectRef idx="0">
          <a:scrgbClr r="0" g="0" b="0"/>
        </a:effectRef>
        <a:fontRef idx="minor"/>
      </dsp:style>
    </dsp:sp>
    <dsp:sp modelId="{50BAF420-464B-4FC0-B876-907DFFC78765}">
      <dsp:nvSpPr>
        <dsp:cNvPr id="0" name=""/>
        <dsp:cNvSpPr/>
      </dsp:nvSpPr>
      <dsp:spPr>
        <a:xfrm rot="5400000">
          <a:off x="1281424" y="2842464"/>
          <a:ext cx="1611394" cy="1401913"/>
        </a:xfrm>
        <a:prstGeom prst="hexagon">
          <a:avLst>
            <a:gd name="adj" fmla="val 2500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r>
            <a:rPr lang="en-US" sz="1200" kern="1200" dirty="0"/>
            <a:t>Manufacturers’ Shipments, Inventories, and Orders (M3)</a:t>
          </a:r>
        </a:p>
      </dsp:txBody>
      <dsp:txXfrm rot="-5400000">
        <a:off x="1604629" y="2988833"/>
        <a:ext cx="964983" cy="110917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853332-453C-4E82-83ED-F59A212D3EFC}">
      <dsp:nvSpPr>
        <dsp:cNvPr id="0" name=""/>
        <dsp:cNvSpPr/>
      </dsp:nvSpPr>
      <dsp:spPr>
        <a:xfrm rot="5400000">
          <a:off x="4800688" y="117089"/>
          <a:ext cx="1801384" cy="1567204"/>
        </a:xfrm>
        <a:prstGeom prst="hexagon">
          <a:avLst>
            <a:gd name="adj" fmla="val 2500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QPC contact information</a:t>
          </a:r>
        </a:p>
      </dsp:txBody>
      <dsp:txXfrm rot="-5400000">
        <a:off x="5162001" y="280715"/>
        <a:ext cx="1078758" cy="1239952"/>
      </dsp:txXfrm>
    </dsp:sp>
    <dsp:sp modelId="{AED1FC2C-BA27-4E2E-B74B-AE691DE4DAC9}">
      <dsp:nvSpPr>
        <dsp:cNvPr id="0" name=""/>
        <dsp:cNvSpPr/>
      </dsp:nvSpPr>
      <dsp:spPr>
        <a:xfrm>
          <a:off x="4474638" y="1635253"/>
          <a:ext cx="2010344" cy="1080830"/>
        </a:xfrm>
        <a:prstGeom prst="rect">
          <a:avLst/>
        </a:prstGeom>
        <a:noFill/>
        <a:ln>
          <a:noFill/>
        </a:ln>
        <a:effectLst/>
      </dsp:spPr>
      <dsp:style>
        <a:lnRef idx="0">
          <a:scrgbClr r="0" g="0" b="0"/>
        </a:lnRef>
        <a:fillRef idx="0">
          <a:scrgbClr r="0" g="0" b="0"/>
        </a:fillRef>
        <a:effectRef idx="0">
          <a:scrgbClr r="0" g="0" b="0"/>
        </a:effectRef>
        <a:fontRef idx="minor"/>
      </dsp:style>
    </dsp:sp>
    <dsp:sp modelId="{E98DEBEF-6733-456C-8998-092E3A99B0B5}">
      <dsp:nvSpPr>
        <dsp:cNvPr id="0" name=""/>
        <dsp:cNvSpPr/>
      </dsp:nvSpPr>
      <dsp:spPr>
        <a:xfrm rot="5400000">
          <a:off x="2957384" y="288178"/>
          <a:ext cx="1801384" cy="1567204"/>
        </a:xfrm>
        <a:prstGeom prst="hexagon">
          <a:avLst>
            <a:gd name="adj" fmla="val 25000"/>
            <a:gd name="vf" fmla="val 115470"/>
          </a:avLst>
        </a:prstGeom>
        <a:solidFill>
          <a:schemeClr val="bg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endParaRPr lang="en-US" sz="3600" kern="1200" dirty="0"/>
        </a:p>
      </dsp:txBody>
      <dsp:txXfrm rot="-5400000">
        <a:off x="3318697" y="451804"/>
        <a:ext cx="1078758" cy="123995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EAB417-E7F9-4BAF-ACA7-6CD30C6B7A6B}">
      <dsp:nvSpPr>
        <dsp:cNvPr id="0" name=""/>
        <dsp:cNvSpPr/>
      </dsp:nvSpPr>
      <dsp:spPr>
        <a:xfrm rot="5400000">
          <a:off x="2742787" y="627559"/>
          <a:ext cx="1801384" cy="1567204"/>
        </a:xfrm>
        <a:prstGeom prst="hexagon">
          <a:avLst>
            <a:gd name="adj" fmla="val 2500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ASM contact information</a:t>
          </a:r>
        </a:p>
      </dsp:txBody>
      <dsp:txXfrm rot="-5400000">
        <a:off x="3104100" y="791185"/>
        <a:ext cx="1078758" cy="1239952"/>
      </dsp:txXfrm>
    </dsp:sp>
    <dsp:sp modelId="{A17FC002-94C2-4FED-AE99-47B6C4A3CF5E}">
      <dsp:nvSpPr>
        <dsp:cNvPr id="0" name=""/>
        <dsp:cNvSpPr/>
      </dsp:nvSpPr>
      <dsp:spPr>
        <a:xfrm>
          <a:off x="4474638" y="870746"/>
          <a:ext cx="2010344" cy="1080830"/>
        </a:xfrm>
        <a:prstGeom prst="rect">
          <a:avLst/>
        </a:prstGeom>
        <a:noFill/>
        <a:ln>
          <a:noFill/>
        </a:ln>
        <a:effectLst/>
      </dsp:spPr>
      <dsp:style>
        <a:lnRef idx="0">
          <a:scrgbClr r="0" g="0" b="0"/>
        </a:lnRef>
        <a:fillRef idx="0">
          <a:scrgbClr r="0" g="0" b="0"/>
        </a:fillRef>
        <a:effectRef idx="0">
          <a:scrgbClr r="0" g="0" b="0"/>
        </a:effectRef>
        <a:fontRef idx="minor"/>
      </dsp:style>
    </dsp:sp>
    <dsp:sp modelId="{CF418ADC-D8CC-49F4-868E-0D789C53EA1E}">
      <dsp:nvSpPr>
        <dsp:cNvPr id="0" name=""/>
        <dsp:cNvSpPr/>
      </dsp:nvSpPr>
      <dsp:spPr>
        <a:xfrm rot="5400000">
          <a:off x="1050206" y="627559"/>
          <a:ext cx="1801384" cy="1567204"/>
        </a:xfrm>
        <a:prstGeom prst="hexagon">
          <a:avLst>
            <a:gd name="adj" fmla="val 2500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r>
            <a:rPr lang="en-US" sz="1700" kern="1200" dirty="0"/>
            <a:t>EC contact information</a:t>
          </a:r>
        </a:p>
      </dsp:txBody>
      <dsp:txXfrm rot="-5400000">
        <a:off x="1411519" y="791185"/>
        <a:ext cx="1078758" cy="1239952"/>
      </dsp:txXfrm>
    </dsp:sp>
    <dsp:sp modelId="{745748A7-CB58-4ABD-A052-132B89AD2773}">
      <dsp:nvSpPr>
        <dsp:cNvPr id="0" name=""/>
        <dsp:cNvSpPr/>
      </dsp:nvSpPr>
      <dsp:spPr>
        <a:xfrm rot="5400000">
          <a:off x="1893254" y="2156574"/>
          <a:ext cx="1801384" cy="1567204"/>
        </a:xfrm>
        <a:prstGeom prst="hexagon">
          <a:avLst>
            <a:gd name="adj" fmla="val 2500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And more!</a:t>
          </a:r>
        </a:p>
      </dsp:txBody>
      <dsp:txXfrm rot="-5400000">
        <a:off x="2254567" y="2320200"/>
        <a:ext cx="1078758" cy="1239952"/>
      </dsp:txXfrm>
    </dsp:sp>
    <dsp:sp modelId="{1C05611A-5FD2-4E4D-BA66-861CA52B206F}">
      <dsp:nvSpPr>
        <dsp:cNvPr id="0" name=""/>
        <dsp:cNvSpPr/>
      </dsp:nvSpPr>
      <dsp:spPr>
        <a:xfrm>
          <a:off x="0" y="2399761"/>
          <a:ext cx="1945494" cy="1080830"/>
        </a:xfrm>
        <a:prstGeom prst="rect">
          <a:avLst/>
        </a:prstGeom>
        <a:noFill/>
        <a:ln>
          <a:noFill/>
        </a:ln>
        <a:effectLst/>
      </dsp:spPr>
      <dsp:style>
        <a:lnRef idx="0">
          <a:scrgbClr r="0" g="0" b="0"/>
        </a:lnRef>
        <a:fillRef idx="0">
          <a:scrgbClr r="0" g="0" b="0"/>
        </a:fillRef>
        <a:effectRef idx="0">
          <a:scrgbClr r="0" g="0" b="0"/>
        </a:effectRef>
        <a:fontRef idx="minor"/>
      </dsp:style>
    </dsp:sp>
    <dsp:sp modelId="{50BAF420-464B-4FC0-B876-907DFFC78765}">
      <dsp:nvSpPr>
        <dsp:cNvPr id="0" name=""/>
        <dsp:cNvSpPr/>
      </dsp:nvSpPr>
      <dsp:spPr>
        <a:xfrm rot="5400000">
          <a:off x="3585835" y="2156574"/>
          <a:ext cx="1801384" cy="1567204"/>
        </a:xfrm>
        <a:prstGeom prst="hexagon">
          <a:avLst>
            <a:gd name="adj" fmla="val 2500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r>
            <a:rPr lang="en-US" sz="1700" kern="1200" dirty="0"/>
            <a:t>M3 contact information</a:t>
          </a:r>
        </a:p>
      </dsp:txBody>
      <dsp:txXfrm rot="-5400000">
        <a:off x="3947148" y="2320200"/>
        <a:ext cx="1078758" cy="1239952"/>
      </dsp:txXfrm>
    </dsp:sp>
  </dsp:spTree>
</dsp:drawing>
</file>

<file path=ppt/diagrams/layout1.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EA235F9E-7F22-46ED-A69C-0DF20990157C}" type="datetimeFigureOut">
              <a:rPr lang="en-US" smtClean="0"/>
              <a:t>4/16/2024</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F6A33367-C7DD-4070-8A8A-4A94FB71ED67}" type="slidenum">
              <a:rPr lang="en-US" smtClean="0"/>
              <a:t>‹#›</a:t>
            </a:fld>
            <a:endParaRPr lang="en-US"/>
          </a:p>
        </p:txBody>
      </p:sp>
    </p:spTree>
    <p:extLst>
      <p:ext uri="{BB962C8B-B14F-4D97-AF65-F5344CB8AC3E}">
        <p14:creationId xmlns:p14="http://schemas.microsoft.com/office/powerpoint/2010/main" val="37988597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DRB Clearance Number: </a:t>
            </a:r>
            <a:r>
              <a:rPr lang="en-US" b="0" i="0" dirty="0">
                <a:solidFill>
                  <a:srgbClr val="0C64C0"/>
                </a:solidFill>
                <a:effectLst/>
                <a:latin typeface="Calibri" panose="020F0502020204030204" pitchFamily="34" charset="0"/>
              </a:rPr>
              <a:t>CBDRB-FY24-0259</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Cleared for Public Release</a:t>
            </a:r>
          </a:p>
          <a:p>
            <a:endParaRPr lang="en-US" dirty="0"/>
          </a:p>
        </p:txBody>
      </p:sp>
      <p:sp>
        <p:nvSpPr>
          <p:cNvPr id="4" name="Slide Number Placeholder 3"/>
          <p:cNvSpPr>
            <a:spLocks noGrp="1"/>
          </p:cNvSpPr>
          <p:nvPr>
            <p:ph type="sldNum" sz="quarter" idx="5"/>
          </p:nvPr>
        </p:nvSpPr>
        <p:spPr/>
        <p:txBody>
          <a:bodyPr/>
          <a:lstStyle/>
          <a:p>
            <a:fld id="{F6A33367-C7DD-4070-8A8A-4A94FB71ED67}" type="slidenum">
              <a:rPr lang="en-US" smtClean="0"/>
              <a:t>1</a:t>
            </a:fld>
            <a:endParaRPr lang="en-US"/>
          </a:p>
        </p:txBody>
      </p:sp>
    </p:spTree>
    <p:extLst>
      <p:ext uri="{BB962C8B-B14F-4D97-AF65-F5344CB8AC3E}">
        <p14:creationId xmlns:p14="http://schemas.microsoft.com/office/powerpoint/2010/main" val="33576225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Sanity checks – email contains key words from the contact name, company name, company city</a:t>
            </a:r>
          </a:p>
          <a:p>
            <a:endParaRPr lang="en-US" dirty="0"/>
          </a:p>
        </p:txBody>
      </p:sp>
      <p:sp>
        <p:nvSpPr>
          <p:cNvPr id="4" name="Slide Number Placeholder 3"/>
          <p:cNvSpPr>
            <a:spLocks noGrp="1"/>
          </p:cNvSpPr>
          <p:nvPr>
            <p:ph type="sldNum" sz="quarter" idx="5"/>
          </p:nvPr>
        </p:nvSpPr>
        <p:spPr/>
        <p:txBody>
          <a:bodyPr/>
          <a:lstStyle/>
          <a:p>
            <a:fld id="{D980CEF5-8658-47DA-BCA2-AD05240A9E24}" type="slidenum">
              <a:rPr lang="en-US" smtClean="0"/>
              <a:t>15</a:t>
            </a:fld>
            <a:endParaRPr lang="en-US"/>
          </a:p>
        </p:txBody>
      </p:sp>
    </p:spTree>
    <p:extLst>
      <p:ext uri="{BB962C8B-B14F-4D97-AF65-F5344CB8AC3E}">
        <p14:creationId xmlns:p14="http://schemas.microsoft.com/office/powerpoint/2010/main" val="10091467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Sanity checks – email contains key words from the contact name, company name, company city</a:t>
            </a:r>
          </a:p>
          <a:p>
            <a:endParaRPr lang="en-US" dirty="0"/>
          </a:p>
        </p:txBody>
      </p:sp>
      <p:sp>
        <p:nvSpPr>
          <p:cNvPr id="4" name="Slide Number Placeholder 3"/>
          <p:cNvSpPr>
            <a:spLocks noGrp="1"/>
          </p:cNvSpPr>
          <p:nvPr>
            <p:ph type="sldNum" sz="quarter" idx="5"/>
          </p:nvPr>
        </p:nvSpPr>
        <p:spPr/>
        <p:txBody>
          <a:bodyPr/>
          <a:lstStyle/>
          <a:p>
            <a:fld id="{D980CEF5-8658-47DA-BCA2-AD05240A9E24}" type="slidenum">
              <a:rPr lang="en-US" smtClean="0"/>
              <a:t>16</a:t>
            </a:fld>
            <a:endParaRPr lang="en-US"/>
          </a:p>
        </p:txBody>
      </p:sp>
    </p:spTree>
    <p:extLst>
      <p:ext uri="{BB962C8B-B14F-4D97-AF65-F5344CB8AC3E}">
        <p14:creationId xmlns:p14="http://schemas.microsoft.com/office/powerpoint/2010/main" val="23221527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nana used to say to </a:t>
            </a:r>
            <a:r>
              <a:rPr lang="en-US" dirty="0" err="1"/>
              <a:t>carla</a:t>
            </a:r>
            <a:r>
              <a:rPr lang="en-US" dirty="0"/>
              <a:t> what are you trying to say, now write that, make it match </a:t>
            </a:r>
          </a:p>
          <a:p>
            <a:r>
              <a:rPr lang="en-US" dirty="0"/>
              <a:t>- Carla big picture – high level, step back and remove the tangents and move to the appendix, who are your stakeholders, statisticians who are working on a survey at BLS, email addresses for contacting businesses, we are taking advantage of data that are already available.</a:t>
            </a:r>
          </a:p>
          <a:p>
            <a:r>
              <a:rPr lang="en-US" dirty="0"/>
              <a:t>- do you need the percentages</a:t>
            </a:r>
          </a:p>
          <a:p>
            <a:r>
              <a:rPr lang="en-US" dirty="0"/>
              <a:t>- have you validated the 150? Put that down, that’s important and counts</a:t>
            </a:r>
          </a:p>
          <a:p>
            <a:endParaRPr lang="en-US" dirty="0"/>
          </a:p>
          <a:p>
            <a:endParaRPr lang="en-US" dirty="0"/>
          </a:p>
        </p:txBody>
      </p:sp>
      <p:sp>
        <p:nvSpPr>
          <p:cNvPr id="4" name="Slide Number Placeholder 3"/>
          <p:cNvSpPr>
            <a:spLocks noGrp="1"/>
          </p:cNvSpPr>
          <p:nvPr>
            <p:ph type="sldNum" sz="quarter" idx="5"/>
          </p:nvPr>
        </p:nvSpPr>
        <p:spPr/>
        <p:txBody>
          <a:bodyPr/>
          <a:lstStyle/>
          <a:p>
            <a:fld id="{D980CEF5-8658-47DA-BCA2-AD05240A9E24}" type="slidenum">
              <a:rPr lang="en-US" smtClean="0"/>
              <a:t>17</a:t>
            </a:fld>
            <a:endParaRPr lang="en-US"/>
          </a:p>
        </p:txBody>
      </p:sp>
    </p:spTree>
    <p:extLst>
      <p:ext uri="{BB962C8B-B14F-4D97-AF65-F5344CB8AC3E}">
        <p14:creationId xmlns:p14="http://schemas.microsoft.com/office/powerpoint/2010/main" val="22293588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Practice a couple times, be under the 15 minutes, make it smooth for </a:t>
            </a:r>
            <a:r>
              <a:rPr lang="en-US" dirty="0" err="1"/>
              <a:t>kevin</a:t>
            </a:r>
            <a:endParaRPr lang="en-US" dirty="0"/>
          </a:p>
        </p:txBody>
      </p:sp>
      <p:sp>
        <p:nvSpPr>
          <p:cNvPr id="4" name="Slide Number Placeholder 3"/>
          <p:cNvSpPr>
            <a:spLocks noGrp="1"/>
          </p:cNvSpPr>
          <p:nvPr>
            <p:ph type="sldNum" sz="quarter" idx="5"/>
          </p:nvPr>
        </p:nvSpPr>
        <p:spPr/>
        <p:txBody>
          <a:bodyPr/>
          <a:lstStyle/>
          <a:p>
            <a:fld id="{D980CEF5-8658-47DA-BCA2-AD05240A9E24}" type="slidenum">
              <a:rPr lang="en-US" smtClean="0"/>
              <a:t>21</a:t>
            </a:fld>
            <a:endParaRPr lang="en-US"/>
          </a:p>
        </p:txBody>
      </p:sp>
    </p:spTree>
    <p:extLst>
      <p:ext uri="{BB962C8B-B14F-4D97-AF65-F5344CB8AC3E}">
        <p14:creationId xmlns:p14="http://schemas.microsoft.com/office/powerpoint/2010/main" val="21381421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effectLst/>
              </a:rPr>
              <a:t>The Census Bureau has reviewed this data product to ensure appropriate access, use, and disclosure avoidance protection of the confidential source data used to produce this product (Disclosure Review Board (DRB) approval number: </a:t>
            </a:r>
            <a:r>
              <a:rPr lang="en-US" b="1" dirty="0"/>
              <a:t>CBDRB‑FY24‑</a:t>
            </a:r>
            <a:r>
              <a:rPr lang="en-US" b="0" i="0" dirty="0">
                <a:solidFill>
                  <a:srgbClr val="0C64C0"/>
                </a:solidFill>
                <a:effectLst/>
                <a:latin typeface="Calibri" panose="020F0502020204030204" pitchFamily="34" charset="0"/>
              </a:rPr>
              <a:t>0259</a:t>
            </a:r>
            <a:r>
              <a:rPr lang="en-US" dirty="0">
                <a:effectLst/>
              </a:rPr>
              <a:t>).</a:t>
            </a:r>
            <a:endParaRPr lang="en-US" dirty="0"/>
          </a:p>
        </p:txBody>
      </p:sp>
      <p:sp>
        <p:nvSpPr>
          <p:cNvPr id="4" name="Slide Number Placeholder 3"/>
          <p:cNvSpPr>
            <a:spLocks noGrp="1"/>
          </p:cNvSpPr>
          <p:nvPr>
            <p:ph type="sldNum" sz="quarter" idx="5"/>
          </p:nvPr>
        </p:nvSpPr>
        <p:spPr/>
        <p:txBody>
          <a:bodyPr/>
          <a:lstStyle/>
          <a:p>
            <a:fld id="{F6A33367-C7DD-4070-8A8A-4A94FB71ED67}" type="slidenum">
              <a:rPr lang="en-US" smtClean="0"/>
              <a:t>2</a:t>
            </a:fld>
            <a:endParaRPr lang="en-US"/>
          </a:p>
        </p:txBody>
      </p:sp>
    </p:spTree>
    <p:extLst>
      <p:ext uri="{BB962C8B-B14F-4D97-AF65-F5344CB8AC3E}">
        <p14:creationId xmlns:p14="http://schemas.microsoft.com/office/powerpoint/2010/main" val="24895273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introduce our case, </a:t>
            </a:r>
          </a:p>
          <a:p>
            <a:r>
              <a:rPr lang="en-US" dirty="0"/>
              <a:t>The federal reserve board for understanding capacity usage across different industries</a:t>
            </a:r>
          </a:p>
          <a:p>
            <a:r>
              <a:rPr lang="en-US" dirty="0"/>
              <a:t>The defense logistics agency for understanding what’s extra production is possible in times of emergency</a:t>
            </a:r>
          </a:p>
        </p:txBody>
      </p:sp>
      <p:sp>
        <p:nvSpPr>
          <p:cNvPr id="4" name="Slide Number Placeholder 3"/>
          <p:cNvSpPr>
            <a:spLocks noGrp="1"/>
          </p:cNvSpPr>
          <p:nvPr>
            <p:ph type="sldNum" sz="quarter" idx="5"/>
          </p:nvPr>
        </p:nvSpPr>
        <p:spPr/>
        <p:txBody>
          <a:bodyPr/>
          <a:lstStyle/>
          <a:p>
            <a:fld id="{D980CEF5-8658-47DA-BCA2-AD05240A9E24}" type="slidenum">
              <a:rPr lang="en-US" smtClean="0"/>
              <a:t>3</a:t>
            </a:fld>
            <a:endParaRPr lang="en-US"/>
          </a:p>
        </p:txBody>
      </p:sp>
    </p:spTree>
    <p:extLst>
      <p:ext uri="{BB962C8B-B14F-4D97-AF65-F5344CB8AC3E}">
        <p14:creationId xmlns:p14="http://schemas.microsoft.com/office/powerpoint/2010/main" val="8259134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story of this project starts in 2022Q1</a:t>
            </a:r>
          </a:p>
        </p:txBody>
      </p:sp>
      <p:sp>
        <p:nvSpPr>
          <p:cNvPr id="4" name="Slide Number Placeholder 3"/>
          <p:cNvSpPr>
            <a:spLocks noGrp="1"/>
          </p:cNvSpPr>
          <p:nvPr>
            <p:ph type="sldNum" sz="quarter" idx="5"/>
          </p:nvPr>
        </p:nvSpPr>
        <p:spPr/>
        <p:txBody>
          <a:bodyPr/>
          <a:lstStyle/>
          <a:p>
            <a:fld id="{D980CEF5-8658-47DA-BCA2-AD05240A9E24}" type="slidenum">
              <a:rPr lang="en-US" smtClean="0"/>
              <a:t>4</a:t>
            </a:fld>
            <a:endParaRPr lang="en-US"/>
          </a:p>
        </p:txBody>
      </p:sp>
    </p:spTree>
    <p:extLst>
      <p:ext uri="{BB962C8B-B14F-4D97-AF65-F5344CB8AC3E}">
        <p14:creationId xmlns:p14="http://schemas.microsoft.com/office/powerpoint/2010/main" val="4794646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Lots of QPC communication strategy relies on email contact information</a:t>
            </a:r>
          </a:p>
        </p:txBody>
      </p:sp>
      <p:sp>
        <p:nvSpPr>
          <p:cNvPr id="4" name="Slide Number Placeholder 3"/>
          <p:cNvSpPr>
            <a:spLocks noGrp="1"/>
          </p:cNvSpPr>
          <p:nvPr>
            <p:ph type="sldNum" sz="quarter" idx="5"/>
          </p:nvPr>
        </p:nvSpPr>
        <p:spPr/>
        <p:txBody>
          <a:bodyPr/>
          <a:lstStyle/>
          <a:p>
            <a:fld id="{D980CEF5-8658-47DA-BCA2-AD05240A9E24}" type="slidenum">
              <a:rPr lang="en-US" smtClean="0"/>
              <a:t>5</a:t>
            </a:fld>
            <a:endParaRPr lang="en-US"/>
          </a:p>
        </p:txBody>
      </p:sp>
    </p:spTree>
    <p:extLst>
      <p:ext uri="{BB962C8B-B14F-4D97-AF65-F5344CB8AC3E}">
        <p14:creationId xmlns:p14="http://schemas.microsoft.com/office/powerpoint/2010/main" val="5652007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Here’s some extra context that drew my attention to the importance of emails</a:t>
            </a:r>
          </a:p>
          <a:p>
            <a:endParaRPr lang="en-US" dirty="0"/>
          </a:p>
          <a:p>
            <a:r>
              <a:rPr lang="en-US" dirty="0"/>
              <a:t>When a business doesn’t have an email in our database, it has downstream effects, they don’t have this low friction method of registering in the online portal, and it might be a contributor to extremely low response rates.</a:t>
            </a:r>
          </a:p>
        </p:txBody>
      </p:sp>
      <p:sp>
        <p:nvSpPr>
          <p:cNvPr id="4" name="Slide Number Placeholder 3"/>
          <p:cNvSpPr>
            <a:spLocks noGrp="1"/>
          </p:cNvSpPr>
          <p:nvPr>
            <p:ph type="sldNum" sz="quarter" idx="5"/>
          </p:nvPr>
        </p:nvSpPr>
        <p:spPr/>
        <p:txBody>
          <a:bodyPr/>
          <a:lstStyle/>
          <a:p>
            <a:fld id="{D980CEF5-8658-47DA-BCA2-AD05240A9E24}" type="slidenum">
              <a:rPr lang="en-US" smtClean="0"/>
              <a:t>6</a:t>
            </a:fld>
            <a:endParaRPr lang="en-US"/>
          </a:p>
        </p:txBody>
      </p:sp>
    </p:spTree>
    <p:extLst>
      <p:ext uri="{BB962C8B-B14F-4D97-AF65-F5344CB8AC3E}">
        <p14:creationId xmlns:p14="http://schemas.microsoft.com/office/powerpoint/2010/main" val="33430931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Another branch queried across survey specific databases to collect contact information insertions and changes</a:t>
            </a:r>
          </a:p>
          <a:p>
            <a:r>
              <a:rPr lang="en-US" dirty="0"/>
              <a:t>The QPC staff manually sorted through hundreds of emails</a:t>
            </a:r>
          </a:p>
        </p:txBody>
      </p:sp>
      <p:sp>
        <p:nvSpPr>
          <p:cNvPr id="4" name="Slide Number Placeholder 3"/>
          <p:cNvSpPr>
            <a:spLocks noGrp="1"/>
          </p:cNvSpPr>
          <p:nvPr>
            <p:ph type="sldNum" sz="quarter" idx="5"/>
          </p:nvPr>
        </p:nvSpPr>
        <p:spPr/>
        <p:txBody>
          <a:bodyPr/>
          <a:lstStyle/>
          <a:p>
            <a:fld id="{D980CEF5-8658-47DA-BCA2-AD05240A9E24}" type="slidenum">
              <a:rPr lang="en-US" smtClean="0"/>
              <a:t>9</a:t>
            </a:fld>
            <a:endParaRPr lang="en-US"/>
          </a:p>
        </p:txBody>
      </p:sp>
    </p:spTree>
    <p:extLst>
      <p:ext uri="{BB962C8B-B14F-4D97-AF65-F5344CB8AC3E}">
        <p14:creationId xmlns:p14="http://schemas.microsoft.com/office/powerpoint/2010/main" val="20280424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Explain context on this is the folks without emails</a:t>
            </a:r>
          </a:p>
          <a:p>
            <a:r>
              <a:rPr lang="en-US" dirty="0"/>
              <a:t>Method – there’s more to explore beyond our scope/ sample</a:t>
            </a:r>
          </a:p>
          <a:p>
            <a:r>
              <a:rPr lang="en-US" dirty="0"/>
              <a:t>If you had the magic dataset, would this 5.2% be possible</a:t>
            </a:r>
          </a:p>
          <a:p>
            <a:endParaRPr lang="en-US" dirty="0"/>
          </a:p>
        </p:txBody>
      </p:sp>
      <p:sp>
        <p:nvSpPr>
          <p:cNvPr id="4" name="Slide Number Placeholder 3"/>
          <p:cNvSpPr>
            <a:spLocks noGrp="1"/>
          </p:cNvSpPr>
          <p:nvPr>
            <p:ph type="sldNum" sz="quarter" idx="5"/>
          </p:nvPr>
        </p:nvSpPr>
        <p:spPr/>
        <p:txBody>
          <a:bodyPr/>
          <a:lstStyle/>
          <a:p>
            <a:fld id="{D980CEF5-8658-47DA-BCA2-AD05240A9E24}" type="slidenum">
              <a:rPr lang="en-US" smtClean="0"/>
              <a:t>11</a:t>
            </a:fld>
            <a:endParaRPr lang="en-US"/>
          </a:p>
        </p:txBody>
      </p:sp>
    </p:spTree>
    <p:extLst>
      <p:ext uri="{BB962C8B-B14F-4D97-AF65-F5344CB8AC3E}">
        <p14:creationId xmlns:p14="http://schemas.microsoft.com/office/powerpoint/2010/main" val="4536350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5.2 percentage points (a promising change compared to our </a:t>
            </a:r>
            <a:r>
              <a:rPr lang="en-US" dirty="0" err="1"/>
              <a:t>initiall</a:t>
            </a:r>
            <a:r>
              <a:rPr lang="en-US" dirty="0"/>
              <a:t> 1.6% response rate)</a:t>
            </a:r>
          </a:p>
          <a:p>
            <a:endParaRPr lang="en-US" dirty="0"/>
          </a:p>
        </p:txBody>
      </p:sp>
      <p:sp>
        <p:nvSpPr>
          <p:cNvPr id="4" name="Slide Number Placeholder 3"/>
          <p:cNvSpPr>
            <a:spLocks noGrp="1"/>
          </p:cNvSpPr>
          <p:nvPr>
            <p:ph type="sldNum" sz="quarter" idx="5"/>
          </p:nvPr>
        </p:nvSpPr>
        <p:spPr/>
        <p:txBody>
          <a:bodyPr/>
          <a:lstStyle/>
          <a:p>
            <a:fld id="{D980CEF5-8658-47DA-BCA2-AD05240A9E24}" type="slidenum">
              <a:rPr lang="en-US" smtClean="0"/>
              <a:t>12</a:t>
            </a:fld>
            <a:endParaRPr lang="en-US"/>
          </a:p>
        </p:txBody>
      </p:sp>
    </p:spTree>
    <p:extLst>
      <p:ext uri="{BB962C8B-B14F-4D97-AF65-F5344CB8AC3E}">
        <p14:creationId xmlns:p14="http://schemas.microsoft.com/office/powerpoint/2010/main" val="3617326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DRB Clearance Number: CBDRB-FY24-0259 Cleared for Public Release</a:t>
            </a:r>
          </a:p>
        </p:txBody>
      </p:sp>
      <p:sp>
        <p:nvSpPr>
          <p:cNvPr id="6" name="Slide Number Placeholder 5"/>
          <p:cNvSpPr>
            <a:spLocks noGrp="1"/>
          </p:cNvSpPr>
          <p:nvPr>
            <p:ph type="sldNum" sz="quarter" idx="12"/>
          </p:nvPr>
        </p:nvSpPr>
        <p:spPr/>
        <p:txBody>
          <a:bodyPr/>
          <a:lstStyle/>
          <a:p>
            <a:fld id="{FC63ECC8-719A-498E-B101-491B6A35558E}" type="slidenum">
              <a:rPr lang="en-US" smtClean="0"/>
              <a:t>‹#›</a:t>
            </a:fld>
            <a:endParaRPr lang="en-US"/>
          </a:p>
        </p:txBody>
      </p:sp>
    </p:spTree>
    <p:extLst>
      <p:ext uri="{BB962C8B-B14F-4D97-AF65-F5344CB8AC3E}">
        <p14:creationId xmlns:p14="http://schemas.microsoft.com/office/powerpoint/2010/main" val="42863977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2438400" y="6319447"/>
            <a:ext cx="2743200" cy="365125"/>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r>
              <a:rPr lang="en-US"/>
              <a:t>DRB Clearance Number: CBDRB-FY24-0259 Cleared for Public Release</a:t>
            </a:r>
          </a:p>
        </p:txBody>
      </p:sp>
      <p:sp>
        <p:nvSpPr>
          <p:cNvPr id="6" name="Slide Number Placeholder 5"/>
          <p:cNvSpPr>
            <a:spLocks noGrp="1"/>
          </p:cNvSpPr>
          <p:nvPr>
            <p:ph type="sldNum" sz="quarter" idx="12"/>
          </p:nvPr>
        </p:nvSpPr>
        <p:spPr/>
        <p:txBody>
          <a:bodyPr/>
          <a:lstStyle/>
          <a:p>
            <a:fld id="{FC63ECC8-719A-498E-B101-491B6A35558E}" type="slidenum">
              <a:rPr lang="en-US" smtClean="0"/>
              <a:t>‹#›</a:t>
            </a:fld>
            <a:endParaRPr lang="en-US"/>
          </a:p>
        </p:txBody>
      </p:sp>
    </p:spTree>
    <p:extLst>
      <p:ext uri="{BB962C8B-B14F-4D97-AF65-F5344CB8AC3E}">
        <p14:creationId xmlns:p14="http://schemas.microsoft.com/office/powerpoint/2010/main" val="12030208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2438400" y="6319447"/>
            <a:ext cx="2743200" cy="365125"/>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r>
              <a:rPr lang="en-US"/>
              <a:t>DRB Clearance Number: CBDRB-FY24-0259 Cleared for Public Release</a:t>
            </a:r>
          </a:p>
        </p:txBody>
      </p:sp>
      <p:sp>
        <p:nvSpPr>
          <p:cNvPr id="6" name="Slide Number Placeholder 5"/>
          <p:cNvSpPr>
            <a:spLocks noGrp="1"/>
          </p:cNvSpPr>
          <p:nvPr>
            <p:ph type="sldNum" sz="quarter" idx="12"/>
          </p:nvPr>
        </p:nvSpPr>
        <p:spPr/>
        <p:txBody>
          <a:bodyPr/>
          <a:lstStyle/>
          <a:p>
            <a:fld id="{FC63ECC8-719A-498E-B101-491B6A35558E}" type="slidenum">
              <a:rPr lang="en-US" smtClean="0"/>
              <a:t>‹#›</a:t>
            </a:fld>
            <a:endParaRPr lang="en-US"/>
          </a:p>
        </p:txBody>
      </p:sp>
    </p:spTree>
    <p:extLst>
      <p:ext uri="{BB962C8B-B14F-4D97-AF65-F5344CB8AC3E}">
        <p14:creationId xmlns:p14="http://schemas.microsoft.com/office/powerpoint/2010/main" val="12571175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2438400" y="6319447"/>
            <a:ext cx="2743200" cy="365125"/>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r>
              <a:rPr lang="en-US"/>
              <a:t>DRB Clearance Number: CBDRB-FY24-0259 Cleared for Public Release</a:t>
            </a:r>
          </a:p>
        </p:txBody>
      </p:sp>
      <p:sp>
        <p:nvSpPr>
          <p:cNvPr id="6" name="Slide Number Placeholder 5"/>
          <p:cNvSpPr>
            <a:spLocks noGrp="1"/>
          </p:cNvSpPr>
          <p:nvPr>
            <p:ph type="sldNum" sz="quarter" idx="12"/>
          </p:nvPr>
        </p:nvSpPr>
        <p:spPr/>
        <p:txBody>
          <a:bodyPr/>
          <a:lstStyle/>
          <a:p>
            <a:fld id="{FC63ECC8-719A-498E-B101-491B6A35558E}" type="slidenum">
              <a:rPr lang="en-US" smtClean="0"/>
              <a:t>‹#›</a:t>
            </a:fld>
            <a:endParaRPr lang="en-US"/>
          </a:p>
        </p:txBody>
      </p:sp>
    </p:spTree>
    <p:extLst>
      <p:ext uri="{BB962C8B-B14F-4D97-AF65-F5344CB8AC3E}">
        <p14:creationId xmlns:p14="http://schemas.microsoft.com/office/powerpoint/2010/main" val="38350031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2438400" y="6319447"/>
            <a:ext cx="2743200" cy="365125"/>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r>
              <a:rPr lang="en-US"/>
              <a:t>DRB Clearance Number: CBDRB-FY24-0259 Cleared for Public Release</a:t>
            </a:r>
          </a:p>
        </p:txBody>
      </p:sp>
      <p:sp>
        <p:nvSpPr>
          <p:cNvPr id="6" name="Slide Number Placeholder 5"/>
          <p:cNvSpPr>
            <a:spLocks noGrp="1"/>
          </p:cNvSpPr>
          <p:nvPr>
            <p:ph type="sldNum" sz="quarter" idx="12"/>
          </p:nvPr>
        </p:nvSpPr>
        <p:spPr/>
        <p:txBody>
          <a:bodyPr/>
          <a:lstStyle/>
          <a:p>
            <a:fld id="{FC63ECC8-719A-498E-B101-491B6A35558E}" type="slidenum">
              <a:rPr lang="en-US" smtClean="0"/>
              <a:t>‹#›</a:t>
            </a:fld>
            <a:endParaRPr lang="en-US"/>
          </a:p>
        </p:txBody>
      </p:sp>
    </p:spTree>
    <p:extLst>
      <p:ext uri="{BB962C8B-B14F-4D97-AF65-F5344CB8AC3E}">
        <p14:creationId xmlns:p14="http://schemas.microsoft.com/office/powerpoint/2010/main" val="23501063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2438400" y="6319447"/>
            <a:ext cx="2743200" cy="365125"/>
          </a:xfrm>
          <a:prstGeom prst="rect">
            <a:avLst/>
          </a:prstGeom>
        </p:spPr>
        <p:txBody>
          <a:bodyPr/>
          <a:lstStyle/>
          <a:p>
            <a:endParaRPr lang="en-US"/>
          </a:p>
        </p:txBody>
      </p:sp>
      <p:sp>
        <p:nvSpPr>
          <p:cNvPr id="6" name="Footer Placeholder 5"/>
          <p:cNvSpPr>
            <a:spLocks noGrp="1"/>
          </p:cNvSpPr>
          <p:nvPr>
            <p:ph type="ftr" sz="quarter" idx="11"/>
          </p:nvPr>
        </p:nvSpPr>
        <p:spPr/>
        <p:txBody>
          <a:bodyPr/>
          <a:lstStyle/>
          <a:p>
            <a:r>
              <a:rPr lang="en-US"/>
              <a:t>DRB Clearance Number: CBDRB-FY24-0259 Cleared for Public Release</a:t>
            </a:r>
          </a:p>
        </p:txBody>
      </p:sp>
      <p:sp>
        <p:nvSpPr>
          <p:cNvPr id="7" name="Slide Number Placeholder 6"/>
          <p:cNvSpPr>
            <a:spLocks noGrp="1"/>
          </p:cNvSpPr>
          <p:nvPr>
            <p:ph type="sldNum" sz="quarter" idx="12"/>
          </p:nvPr>
        </p:nvSpPr>
        <p:spPr/>
        <p:txBody>
          <a:bodyPr/>
          <a:lstStyle/>
          <a:p>
            <a:fld id="{FC63ECC8-719A-498E-B101-491B6A35558E}" type="slidenum">
              <a:rPr lang="en-US" smtClean="0"/>
              <a:t>‹#›</a:t>
            </a:fld>
            <a:endParaRPr lang="en-US"/>
          </a:p>
        </p:txBody>
      </p:sp>
    </p:spTree>
    <p:extLst>
      <p:ext uri="{BB962C8B-B14F-4D97-AF65-F5344CB8AC3E}">
        <p14:creationId xmlns:p14="http://schemas.microsoft.com/office/powerpoint/2010/main" val="26866773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2438400" y="6319447"/>
            <a:ext cx="2743200" cy="365125"/>
          </a:xfrm>
          <a:prstGeom prst="rect">
            <a:avLst/>
          </a:prstGeom>
        </p:spPr>
        <p:txBody>
          <a:bodyPr/>
          <a:lstStyle/>
          <a:p>
            <a:endParaRPr lang="en-US"/>
          </a:p>
        </p:txBody>
      </p:sp>
      <p:sp>
        <p:nvSpPr>
          <p:cNvPr id="8" name="Footer Placeholder 7"/>
          <p:cNvSpPr>
            <a:spLocks noGrp="1"/>
          </p:cNvSpPr>
          <p:nvPr>
            <p:ph type="ftr" sz="quarter" idx="11"/>
          </p:nvPr>
        </p:nvSpPr>
        <p:spPr/>
        <p:txBody>
          <a:bodyPr/>
          <a:lstStyle/>
          <a:p>
            <a:r>
              <a:rPr lang="en-US"/>
              <a:t>DRB Clearance Number: CBDRB-FY24-0259 Cleared for Public Release</a:t>
            </a:r>
          </a:p>
        </p:txBody>
      </p:sp>
      <p:sp>
        <p:nvSpPr>
          <p:cNvPr id="9" name="Slide Number Placeholder 8"/>
          <p:cNvSpPr>
            <a:spLocks noGrp="1"/>
          </p:cNvSpPr>
          <p:nvPr>
            <p:ph type="sldNum" sz="quarter" idx="12"/>
          </p:nvPr>
        </p:nvSpPr>
        <p:spPr/>
        <p:txBody>
          <a:bodyPr/>
          <a:lstStyle/>
          <a:p>
            <a:fld id="{FC63ECC8-719A-498E-B101-491B6A35558E}" type="slidenum">
              <a:rPr lang="en-US" smtClean="0"/>
              <a:t>‹#›</a:t>
            </a:fld>
            <a:endParaRPr lang="en-US"/>
          </a:p>
        </p:txBody>
      </p:sp>
    </p:spTree>
    <p:extLst>
      <p:ext uri="{BB962C8B-B14F-4D97-AF65-F5344CB8AC3E}">
        <p14:creationId xmlns:p14="http://schemas.microsoft.com/office/powerpoint/2010/main" val="25995593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2438400" y="6319447"/>
            <a:ext cx="2743200" cy="365125"/>
          </a:xfrm>
          <a:prstGeom prst="rect">
            <a:avLst/>
          </a:prstGeom>
        </p:spPr>
        <p:txBody>
          <a:bodyPr/>
          <a:lstStyle/>
          <a:p>
            <a:endParaRPr lang="en-US"/>
          </a:p>
        </p:txBody>
      </p:sp>
      <p:sp>
        <p:nvSpPr>
          <p:cNvPr id="4" name="Footer Placeholder 3"/>
          <p:cNvSpPr>
            <a:spLocks noGrp="1"/>
          </p:cNvSpPr>
          <p:nvPr>
            <p:ph type="ftr" sz="quarter" idx="11"/>
          </p:nvPr>
        </p:nvSpPr>
        <p:spPr/>
        <p:txBody>
          <a:bodyPr/>
          <a:lstStyle/>
          <a:p>
            <a:r>
              <a:rPr lang="en-US"/>
              <a:t>DRB Clearance Number: CBDRB-FY24-0259 Cleared for Public Release</a:t>
            </a:r>
          </a:p>
        </p:txBody>
      </p:sp>
      <p:sp>
        <p:nvSpPr>
          <p:cNvPr id="5" name="Slide Number Placeholder 4"/>
          <p:cNvSpPr>
            <a:spLocks noGrp="1"/>
          </p:cNvSpPr>
          <p:nvPr>
            <p:ph type="sldNum" sz="quarter" idx="12"/>
          </p:nvPr>
        </p:nvSpPr>
        <p:spPr/>
        <p:txBody>
          <a:bodyPr/>
          <a:lstStyle/>
          <a:p>
            <a:fld id="{FC63ECC8-719A-498E-B101-491B6A35558E}" type="slidenum">
              <a:rPr lang="en-US" smtClean="0"/>
              <a:t>‹#›</a:t>
            </a:fld>
            <a:endParaRPr lang="en-US"/>
          </a:p>
        </p:txBody>
      </p:sp>
    </p:spTree>
    <p:extLst>
      <p:ext uri="{BB962C8B-B14F-4D97-AF65-F5344CB8AC3E}">
        <p14:creationId xmlns:p14="http://schemas.microsoft.com/office/powerpoint/2010/main" val="20306950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2438400" y="6319447"/>
            <a:ext cx="2743200" cy="365125"/>
          </a:xfrm>
          <a:prstGeom prst="rect">
            <a:avLst/>
          </a:prstGeom>
        </p:spPr>
        <p:txBody>
          <a:bodyPr/>
          <a:lstStyle/>
          <a:p>
            <a:endParaRPr lang="en-US"/>
          </a:p>
        </p:txBody>
      </p:sp>
      <p:sp>
        <p:nvSpPr>
          <p:cNvPr id="3" name="Footer Placeholder 2"/>
          <p:cNvSpPr>
            <a:spLocks noGrp="1"/>
          </p:cNvSpPr>
          <p:nvPr>
            <p:ph type="ftr" sz="quarter" idx="11"/>
          </p:nvPr>
        </p:nvSpPr>
        <p:spPr/>
        <p:txBody>
          <a:bodyPr/>
          <a:lstStyle/>
          <a:p>
            <a:r>
              <a:rPr lang="en-US"/>
              <a:t>DRB Clearance Number: CBDRB-FY24-0259 Cleared for Public Release</a:t>
            </a:r>
          </a:p>
        </p:txBody>
      </p:sp>
      <p:sp>
        <p:nvSpPr>
          <p:cNvPr id="4" name="Slide Number Placeholder 3"/>
          <p:cNvSpPr>
            <a:spLocks noGrp="1"/>
          </p:cNvSpPr>
          <p:nvPr>
            <p:ph type="sldNum" sz="quarter" idx="12"/>
          </p:nvPr>
        </p:nvSpPr>
        <p:spPr/>
        <p:txBody>
          <a:bodyPr/>
          <a:lstStyle/>
          <a:p>
            <a:fld id="{FC63ECC8-719A-498E-B101-491B6A35558E}" type="slidenum">
              <a:rPr lang="en-US" smtClean="0"/>
              <a:t>‹#›</a:t>
            </a:fld>
            <a:endParaRPr lang="en-US"/>
          </a:p>
        </p:txBody>
      </p:sp>
    </p:spTree>
    <p:extLst>
      <p:ext uri="{BB962C8B-B14F-4D97-AF65-F5344CB8AC3E}">
        <p14:creationId xmlns:p14="http://schemas.microsoft.com/office/powerpoint/2010/main" val="26403450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2438400" y="6319447"/>
            <a:ext cx="2743200" cy="365125"/>
          </a:xfrm>
          <a:prstGeom prst="rect">
            <a:avLst/>
          </a:prstGeom>
        </p:spPr>
        <p:txBody>
          <a:bodyPr/>
          <a:lstStyle/>
          <a:p>
            <a:endParaRPr lang="en-US"/>
          </a:p>
        </p:txBody>
      </p:sp>
      <p:sp>
        <p:nvSpPr>
          <p:cNvPr id="6" name="Footer Placeholder 5"/>
          <p:cNvSpPr>
            <a:spLocks noGrp="1"/>
          </p:cNvSpPr>
          <p:nvPr>
            <p:ph type="ftr" sz="quarter" idx="11"/>
          </p:nvPr>
        </p:nvSpPr>
        <p:spPr/>
        <p:txBody>
          <a:bodyPr/>
          <a:lstStyle/>
          <a:p>
            <a:r>
              <a:rPr lang="en-US"/>
              <a:t>DRB Clearance Number: CBDRB-FY24-0259 Cleared for Public Release</a:t>
            </a:r>
          </a:p>
        </p:txBody>
      </p:sp>
      <p:sp>
        <p:nvSpPr>
          <p:cNvPr id="7" name="Slide Number Placeholder 6"/>
          <p:cNvSpPr>
            <a:spLocks noGrp="1"/>
          </p:cNvSpPr>
          <p:nvPr>
            <p:ph type="sldNum" sz="quarter" idx="12"/>
          </p:nvPr>
        </p:nvSpPr>
        <p:spPr/>
        <p:txBody>
          <a:bodyPr/>
          <a:lstStyle/>
          <a:p>
            <a:fld id="{FC63ECC8-719A-498E-B101-491B6A35558E}" type="slidenum">
              <a:rPr lang="en-US" smtClean="0"/>
              <a:t>‹#›</a:t>
            </a:fld>
            <a:endParaRPr lang="en-US"/>
          </a:p>
        </p:txBody>
      </p:sp>
    </p:spTree>
    <p:extLst>
      <p:ext uri="{BB962C8B-B14F-4D97-AF65-F5344CB8AC3E}">
        <p14:creationId xmlns:p14="http://schemas.microsoft.com/office/powerpoint/2010/main" val="18291279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2438400" y="6319447"/>
            <a:ext cx="2743200" cy="365125"/>
          </a:xfrm>
          <a:prstGeom prst="rect">
            <a:avLst/>
          </a:prstGeom>
        </p:spPr>
        <p:txBody>
          <a:bodyPr/>
          <a:lstStyle/>
          <a:p>
            <a:endParaRPr lang="en-US"/>
          </a:p>
        </p:txBody>
      </p:sp>
      <p:sp>
        <p:nvSpPr>
          <p:cNvPr id="6" name="Footer Placeholder 5"/>
          <p:cNvSpPr>
            <a:spLocks noGrp="1"/>
          </p:cNvSpPr>
          <p:nvPr>
            <p:ph type="ftr" sz="quarter" idx="11"/>
          </p:nvPr>
        </p:nvSpPr>
        <p:spPr/>
        <p:txBody>
          <a:bodyPr/>
          <a:lstStyle/>
          <a:p>
            <a:r>
              <a:rPr lang="en-US"/>
              <a:t>DRB Clearance Number: CBDRB-FY24-0259 Cleared for Public Release</a:t>
            </a:r>
          </a:p>
        </p:txBody>
      </p:sp>
      <p:sp>
        <p:nvSpPr>
          <p:cNvPr id="7" name="Slide Number Placeholder 6"/>
          <p:cNvSpPr>
            <a:spLocks noGrp="1"/>
          </p:cNvSpPr>
          <p:nvPr>
            <p:ph type="sldNum" sz="quarter" idx="12"/>
          </p:nvPr>
        </p:nvSpPr>
        <p:spPr/>
        <p:txBody>
          <a:bodyPr/>
          <a:lstStyle/>
          <a:p>
            <a:fld id="{FC63ECC8-719A-498E-B101-491B6A35558E}" type="slidenum">
              <a:rPr lang="en-US" smtClean="0"/>
              <a:t>‹#›</a:t>
            </a:fld>
            <a:endParaRPr lang="en-US"/>
          </a:p>
        </p:txBody>
      </p:sp>
    </p:spTree>
    <p:extLst>
      <p:ext uri="{BB962C8B-B14F-4D97-AF65-F5344CB8AC3E}">
        <p14:creationId xmlns:p14="http://schemas.microsoft.com/office/powerpoint/2010/main" val="3194733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DRB Clearance Number: CBDRB-FY24-0259 Cleared for Public Release</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63ECC8-719A-498E-B101-491B6A35558E}" type="slidenum">
              <a:rPr lang="en-US" smtClean="0"/>
              <a:t>‹#›</a:t>
            </a:fld>
            <a:endParaRPr lang="en-US"/>
          </a:p>
        </p:txBody>
      </p:sp>
      <p:pic>
        <p:nvPicPr>
          <p:cNvPr id="8" name="Picture 7"/>
          <p:cNvPicPr>
            <a:picLocks noSelect="1" noChangeAspect="1"/>
          </p:cNvPicPr>
          <p:nvPr userDrawn="1"/>
        </p:nvPicPr>
        <p:blipFill>
          <a:blip r:embed="rId13">
            <a:extLst>
              <a:ext uri="{28A0092B-C50C-407E-A947-70E740481C1C}">
                <a14:useLocalDpi xmlns:a14="http://schemas.microsoft.com/office/drawing/2010/main" val="0"/>
              </a:ext>
            </a:extLst>
          </a:blip>
          <a:stretch>
            <a:fillRect/>
          </a:stretch>
        </p:blipFill>
        <p:spPr>
          <a:xfrm>
            <a:off x="115325" y="5796743"/>
            <a:ext cx="1810669" cy="1030313"/>
          </a:xfrm>
          <a:prstGeom prst="rect">
            <a:avLst/>
          </a:prstGeom>
        </p:spPr>
      </p:pic>
    </p:spTree>
    <p:extLst>
      <p:ext uri="{BB962C8B-B14F-4D97-AF65-F5344CB8AC3E}">
        <p14:creationId xmlns:p14="http://schemas.microsoft.com/office/powerpoint/2010/main" val="23385936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1.xml"/><Relationship Id="rId2" Type="http://schemas.microsoft.com/office/2018/10/relationships/comments" Target="../comments/modernComment_115_FC0A8B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microsoft.com/office/2018/10/relationships/comments" Target="../comments/modernComment_116_58B74164.xm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microsoft.com/office/2018/10/relationships/comments" Target="../comments/modernComment_117_6BE20C94.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diagramData" Target="../diagrams/data3.xml"/><Relationship Id="rId13" Type="http://schemas.openxmlformats.org/officeDocument/2006/relationships/image" Target="../media/image6.png"/><Relationship Id="rId3" Type="http://schemas.openxmlformats.org/officeDocument/2006/relationships/diagramData" Target="../diagrams/data2.xml"/><Relationship Id="rId7" Type="http://schemas.microsoft.com/office/2007/relationships/diagramDrawing" Target="../diagrams/drawing2.xml"/><Relationship Id="rId12" Type="http://schemas.microsoft.com/office/2007/relationships/diagramDrawing" Target="../diagrams/drawing3.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2.xml"/><Relationship Id="rId11" Type="http://schemas.openxmlformats.org/officeDocument/2006/relationships/diagramColors" Target="../diagrams/colors3.xml"/><Relationship Id="rId5" Type="http://schemas.openxmlformats.org/officeDocument/2006/relationships/diagramQuickStyle" Target="../diagrams/quickStyle2.xml"/><Relationship Id="rId10" Type="http://schemas.openxmlformats.org/officeDocument/2006/relationships/diagramQuickStyle" Target="../diagrams/quickStyle3.xml"/><Relationship Id="rId4" Type="http://schemas.openxmlformats.org/officeDocument/2006/relationships/diagramLayout" Target="../diagrams/layout2.xml"/><Relationship Id="rId9" Type="http://schemas.openxmlformats.org/officeDocument/2006/relationships/diagramLayout" Target="../diagrams/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microsoft.com/office/2018/10/relationships/comments" Target="../comments/modernComment_107_8D11EFE6.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microsoft.com/office/2018/10/relationships/comments" Target="../comments/modernComment_110_1352336C.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microsoft.com/office/2018/10/relationships/comments" Target="../comments/modernComment_124_7AB620E1.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microsoft.com/office/2018/10/relationships/comments" Target="../comments/modernComment_112_A6538DA8.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3" Type="http://schemas.microsoft.com/office/2018/10/relationships/comments" Target="../comments/modernComment_114_7AF9F791.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60455-289F-D7C4-A14A-1A7EE2F02B0C}"/>
              </a:ext>
            </a:extLst>
          </p:cNvPr>
          <p:cNvSpPr>
            <a:spLocks noGrp="1"/>
          </p:cNvSpPr>
          <p:nvPr>
            <p:ph type="ctrTitle"/>
          </p:nvPr>
        </p:nvSpPr>
        <p:spPr/>
        <p:txBody>
          <a:bodyPr>
            <a:normAutofit fontScale="90000"/>
          </a:bodyPr>
          <a:lstStyle/>
          <a:p>
            <a:pPr algn="l"/>
            <a:r>
              <a:rPr lang="en-US" dirty="0"/>
              <a:t>Automatically Mining Contact Information To Improve Survey Response Rates</a:t>
            </a:r>
          </a:p>
        </p:txBody>
      </p:sp>
      <p:sp>
        <p:nvSpPr>
          <p:cNvPr id="3" name="Subtitle 2">
            <a:extLst>
              <a:ext uri="{FF2B5EF4-FFF2-40B4-BE49-F238E27FC236}">
                <a16:creationId xmlns:a16="http://schemas.microsoft.com/office/drawing/2014/main" id="{D2485DC5-E57E-72A2-F231-01447C6327E3}"/>
              </a:ext>
            </a:extLst>
          </p:cNvPr>
          <p:cNvSpPr>
            <a:spLocks noGrp="1"/>
          </p:cNvSpPr>
          <p:nvPr>
            <p:ph type="subTitle" idx="1"/>
          </p:nvPr>
        </p:nvSpPr>
        <p:spPr>
          <a:xfrm>
            <a:off x="1524000" y="4121392"/>
            <a:ext cx="9144000" cy="1378631"/>
          </a:xfrm>
        </p:spPr>
        <p:txBody>
          <a:bodyPr>
            <a:normAutofit fontScale="85000" lnSpcReduction="20000"/>
          </a:bodyPr>
          <a:lstStyle/>
          <a:p>
            <a:pPr algn="l"/>
            <a:r>
              <a:rPr lang="en-US" dirty="0"/>
              <a:t>Jessica Huang, U.S. Census Bureau</a:t>
            </a:r>
          </a:p>
          <a:p>
            <a:pPr algn="l"/>
            <a:r>
              <a:rPr lang="en-US" dirty="0"/>
              <a:t>Christian Moscardi, U.S. Census Bureau</a:t>
            </a:r>
          </a:p>
          <a:p>
            <a:pPr algn="l"/>
            <a:r>
              <a:rPr lang="en-US" dirty="0">
                <a:solidFill>
                  <a:schemeClr val="bg2">
                    <a:lumMod val="75000"/>
                  </a:schemeClr>
                </a:solidFill>
              </a:rPr>
              <a:t>Federal Computer Assisted Survey Information Collection (FedCASIC)</a:t>
            </a:r>
          </a:p>
          <a:p>
            <a:pPr algn="l"/>
            <a:r>
              <a:rPr lang="en-US" dirty="0">
                <a:solidFill>
                  <a:schemeClr val="bg2">
                    <a:lumMod val="75000"/>
                  </a:schemeClr>
                </a:solidFill>
              </a:rPr>
              <a:t>April 16, 2024</a:t>
            </a:r>
          </a:p>
        </p:txBody>
      </p:sp>
      <p:sp>
        <p:nvSpPr>
          <p:cNvPr id="4" name="Footer Placeholder 3">
            <a:extLst>
              <a:ext uri="{FF2B5EF4-FFF2-40B4-BE49-F238E27FC236}">
                <a16:creationId xmlns:a16="http://schemas.microsoft.com/office/drawing/2014/main" id="{F2E630C0-D90F-39CF-8476-099976AB6ABD}"/>
              </a:ext>
            </a:extLst>
          </p:cNvPr>
          <p:cNvSpPr>
            <a:spLocks noGrp="1"/>
          </p:cNvSpPr>
          <p:nvPr>
            <p:ph type="ftr" sz="quarter" idx="11"/>
          </p:nvPr>
        </p:nvSpPr>
        <p:spPr/>
        <p:txBody>
          <a:bodyPr/>
          <a:lstStyle/>
          <a:p>
            <a:r>
              <a:rPr lang="en-US" dirty="0"/>
              <a:t>DRB Clearance Number: CBDRB-FY24-0259 Cleared for Public Release</a:t>
            </a:r>
          </a:p>
        </p:txBody>
      </p:sp>
      <p:sp>
        <p:nvSpPr>
          <p:cNvPr id="5" name="Slide Number Placeholder 4">
            <a:extLst>
              <a:ext uri="{FF2B5EF4-FFF2-40B4-BE49-F238E27FC236}">
                <a16:creationId xmlns:a16="http://schemas.microsoft.com/office/drawing/2014/main" id="{9BD6709B-5556-C86C-D95D-58217D102897}"/>
              </a:ext>
            </a:extLst>
          </p:cNvPr>
          <p:cNvSpPr>
            <a:spLocks noGrp="1"/>
          </p:cNvSpPr>
          <p:nvPr>
            <p:ph type="sldNum" sz="quarter" idx="12"/>
          </p:nvPr>
        </p:nvSpPr>
        <p:spPr/>
        <p:txBody>
          <a:bodyPr/>
          <a:lstStyle/>
          <a:p>
            <a:fld id="{FC63ECC8-719A-498E-B101-491B6A35558E}" type="slidenum">
              <a:rPr lang="en-US" smtClean="0"/>
              <a:t>1</a:t>
            </a:fld>
            <a:endParaRPr lang="en-US" dirty="0"/>
          </a:p>
        </p:txBody>
      </p:sp>
      <p:sp>
        <p:nvSpPr>
          <p:cNvPr id="7" name="TextBox 6">
            <a:extLst>
              <a:ext uri="{FF2B5EF4-FFF2-40B4-BE49-F238E27FC236}">
                <a16:creationId xmlns:a16="http://schemas.microsoft.com/office/drawing/2014/main" id="{2609C037-6DC7-A750-4952-78FB33EDF01C}"/>
              </a:ext>
            </a:extLst>
          </p:cNvPr>
          <p:cNvSpPr txBox="1"/>
          <p:nvPr/>
        </p:nvSpPr>
        <p:spPr>
          <a:xfrm>
            <a:off x="1523999" y="3556709"/>
            <a:ext cx="8956431" cy="461665"/>
          </a:xfrm>
          <a:prstGeom prst="rect">
            <a:avLst/>
          </a:prstGeom>
          <a:noFill/>
        </p:spPr>
        <p:txBody>
          <a:bodyPr wrap="square">
            <a:spAutoFit/>
          </a:bodyPr>
          <a:lstStyle/>
          <a:p>
            <a:r>
              <a:rPr lang="en-US" sz="2400" dirty="0"/>
              <a:t>Applications in the Quarterly Survey of Plant Capacity Utilization (QPC)</a:t>
            </a:r>
          </a:p>
        </p:txBody>
      </p:sp>
    </p:spTree>
    <p:extLst>
      <p:ext uri="{BB962C8B-B14F-4D97-AF65-F5344CB8AC3E}">
        <p14:creationId xmlns:p14="http://schemas.microsoft.com/office/powerpoint/2010/main" val="41727702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BD5E9D-8251-38D3-A7F3-E85C5D8FF24D}"/>
              </a:ext>
            </a:extLst>
          </p:cNvPr>
          <p:cNvSpPr>
            <a:spLocks noGrp="1"/>
          </p:cNvSpPr>
          <p:nvPr>
            <p:ph type="title"/>
          </p:nvPr>
        </p:nvSpPr>
        <p:spPr/>
        <p:txBody>
          <a:bodyPr/>
          <a:lstStyle/>
          <a:p>
            <a:r>
              <a:rPr lang="en-US" dirty="0"/>
              <a:t>Results: Intervention Effects on Email Prevalence Rate</a:t>
            </a:r>
          </a:p>
        </p:txBody>
      </p:sp>
      <p:sp>
        <p:nvSpPr>
          <p:cNvPr id="3" name="Content Placeholder 2">
            <a:extLst>
              <a:ext uri="{FF2B5EF4-FFF2-40B4-BE49-F238E27FC236}">
                <a16:creationId xmlns:a16="http://schemas.microsoft.com/office/drawing/2014/main" id="{46033178-C6C6-AF9A-D654-B5CF30D890E2}"/>
              </a:ext>
            </a:extLst>
          </p:cNvPr>
          <p:cNvSpPr>
            <a:spLocks noGrp="1"/>
          </p:cNvSpPr>
          <p:nvPr>
            <p:ph idx="1"/>
          </p:nvPr>
        </p:nvSpPr>
        <p:spPr>
          <a:xfrm>
            <a:off x="838200" y="1825625"/>
            <a:ext cx="4075323" cy="4351338"/>
          </a:xfrm>
        </p:spPr>
        <p:txBody>
          <a:bodyPr>
            <a:normAutofit fontScale="85000" lnSpcReduction="20000"/>
          </a:bodyPr>
          <a:lstStyle/>
          <a:p>
            <a:r>
              <a:rPr lang="en-US" b="1" dirty="0">
                <a:solidFill>
                  <a:schemeClr val="accent1"/>
                </a:solidFill>
              </a:rPr>
              <a:t>Email Prevalence </a:t>
            </a:r>
            <a:r>
              <a:rPr lang="en-US" dirty="0"/>
              <a:t>= Number of Businesses for which QPC Does Have an Email / Number of Businesses</a:t>
            </a:r>
          </a:p>
          <a:p>
            <a:r>
              <a:rPr lang="en-US" dirty="0"/>
              <a:t>In 2022Q1, for </a:t>
            </a:r>
            <a:r>
              <a:rPr lang="en-US" b="1" dirty="0">
                <a:solidFill>
                  <a:schemeClr val="accent1"/>
                </a:solidFill>
              </a:rPr>
              <a:t>75.7%</a:t>
            </a:r>
            <a:r>
              <a:rPr lang="en-US" dirty="0"/>
              <a:t> of sampled businesses, QPC did have email contact information</a:t>
            </a:r>
          </a:p>
          <a:p>
            <a:r>
              <a:rPr lang="en-US" dirty="0"/>
              <a:t>The contact information mining intervention added 450 new emails, significantly increased the email prevalence rate by </a:t>
            </a:r>
            <a:r>
              <a:rPr lang="en-US" b="1" dirty="0">
                <a:solidFill>
                  <a:schemeClr val="accent1"/>
                </a:solidFill>
              </a:rPr>
              <a:t>6.7 percentage points</a:t>
            </a:r>
            <a:r>
              <a:rPr lang="en-US" dirty="0"/>
              <a:t> (p &lt; 0.01)</a:t>
            </a:r>
          </a:p>
        </p:txBody>
      </p:sp>
      <p:graphicFrame>
        <p:nvGraphicFramePr>
          <p:cNvPr id="7" name="Chart 6">
            <a:extLst>
              <a:ext uri="{FF2B5EF4-FFF2-40B4-BE49-F238E27FC236}">
                <a16:creationId xmlns:a16="http://schemas.microsoft.com/office/drawing/2014/main" id="{15D6D01B-E5A8-AFA5-9CE8-64F5FDF389DD}"/>
              </a:ext>
            </a:extLst>
          </p:cNvPr>
          <p:cNvGraphicFramePr>
            <a:graphicFrameLocks/>
          </p:cNvGraphicFramePr>
          <p:nvPr/>
        </p:nvGraphicFramePr>
        <p:xfrm>
          <a:off x="5182518" y="1825625"/>
          <a:ext cx="6171282" cy="3627724"/>
        </p:xfrm>
        <a:graphic>
          <a:graphicData uri="http://schemas.openxmlformats.org/drawingml/2006/chart">
            <c:chart xmlns:c="http://schemas.openxmlformats.org/drawingml/2006/chart" xmlns:r="http://schemas.openxmlformats.org/officeDocument/2006/relationships" r:id="rId3"/>
          </a:graphicData>
        </a:graphic>
      </p:graphicFrame>
      <p:sp>
        <p:nvSpPr>
          <p:cNvPr id="4" name="Footer Placeholder 3">
            <a:extLst>
              <a:ext uri="{FF2B5EF4-FFF2-40B4-BE49-F238E27FC236}">
                <a16:creationId xmlns:a16="http://schemas.microsoft.com/office/drawing/2014/main" id="{8EA6436D-B697-6A95-6B56-B33C74F0077A}"/>
              </a:ext>
            </a:extLst>
          </p:cNvPr>
          <p:cNvSpPr>
            <a:spLocks noGrp="1"/>
          </p:cNvSpPr>
          <p:nvPr>
            <p:ph type="ftr" sz="quarter" idx="11"/>
          </p:nvPr>
        </p:nvSpPr>
        <p:spPr/>
        <p:txBody>
          <a:bodyPr/>
          <a:lstStyle/>
          <a:p>
            <a:r>
              <a:rPr lang="en-US"/>
              <a:t>DRB Clearance Number: CBDRB-FY24-0259 Cleared for Public Release</a:t>
            </a:r>
          </a:p>
        </p:txBody>
      </p:sp>
      <p:sp>
        <p:nvSpPr>
          <p:cNvPr id="5" name="Slide Number Placeholder 4">
            <a:extLst>
              <a:ext uri="{FF2B5EF4-FFF2-40B4-BE49-F238E27FC236}">
                <a16:creationId xmlns:a16="http://schemas.microsoft.com/office/drawing/2014/main" id="{3C4F21C8-2840-3C6D-C737-1DD5A17792E3}"/>
              </a:ext>
            </a:extLst>
          </p:cNvPr>
          <p:cNvSpPr>
            <a:spLocks noGrp="1"/>
          </p:cNvSpPr>
          <p:nvPr>
            <p:ph type="sldNum" sz="quarter" idx="12"/>
          </p:nvPr>
        </p:nvSpPr>
        <p:spPr/>
        <p:txBody>
          <a:bodyPr/>
          <a:lstStyle/>
          <a:p>
            <a:fld id="{0A00D40F-15D8-435E-82D9-FA562CBB47A6}" type="slidenum">
              <a:rPr lang="en-US" smtClean="0"/>
              <a:t>10</a:t>
            </a:fld>
            <a:endParaRPr lang="en-US"/>
          </a:p>
        </p:txBody>
      </p:sp>
    </p:spTree>
    <p:extLst>
      <p:ext uri="{BB962C8B-B14F-4D97-AF65-F5344CB8AC3E}">
        <p14:creationId xmlns:p14="http://schemas.microsoft.com/office/powerpoint/2010/main" val="264284343"/>
      </p:ext>
    </p:extLst>
  </p:cSld>
  <p:clrMapOvr>
    <a:masterClrMapping/>
  </p:clrMapOvr>
  <p:extLst>
    <p:ext uri="{6950BFC3-D8DA-4A85-94F7-54DA5524770B}">
      <p188:commentRel xmlns:p188="http://schemas.microsoft.com/office/powerpoint/2018/8/main" r:id="rId2"/>
    </p:ext>
  </p:extLs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BD5E9D-8251-38D3-A7F3-E85C5D8FF24D}"/>
              </a:ext>
            </a:extLst>
          </p:cNvPr>
          <p:cNvSpPr>
            <a:spLocks noGrp="1"/>
          </p:cNvSpPr>
          <p:nvPr>
            <p:ph type="title"/>
          </p:nvPr>
        </p:nvSpPr>
        <p:spPr>
          <a:xfrm>
            <a:off x="838199" y="365125"/>
            <a:ext cx="10762561" cy="1325563"/>
          </a:xfrm>
        </p:spPr>
        <p:txBody>
          <a:bodyPr>
            <a:normAutofit fontScale="90000"/>
          </a:bodyPr>
          <a:lstStyle/>
          <a:p>
            <a:r>
              <a:rPr lang="en-US" dirty="0"/>
              <a:t>Results: Intervention Effects on Response Rate for Businesses without Contact Information in 2022Q1</a:t>
            </a:r>
          </a:p>
        </p:txBody>
      </p:sp>
      <p:sp>
        <p:nvSpPr>
          <p:cNvPr id="3" name="Content Placeholder 2">
            <a:extLst>
              <a:ext uri="{FF2B5EF4-FFF2-40B4-BE49-F238E27FC236}">
                <a16:creationId xmlns:a16="http://schemas.microsoft.com/office/drawing/2014/main" id="{46033178-C6C6-AF9A-D654-B5CF30D890E2}"/>
              </a:ext>
            </a:extLst>
          </p:cNvPr>
          <p:cNvSpPr>
            <a:spLocks noGrp="1"/>
          </p:cNvSpPr>
          <p:nvPr>
            <p:ph idx="1"/>
          </p:nvPr>
        </p:nvSpPr>
        <p:spPr>
          <a:xfrm>
            <a:off x="985090" y="2158629"/>
            <a:ext cx="3480412" cy="3577687"/>
          </a:xfrm>
        </p:spPr>
        <p:txBody>
          <a:bodyPr vert="horz" lIns="91440" tIns="45720" rIns="91440" bIns="45720" rtlCol="0" anchor="t">
            <a:normAutofit/>
          </a:bodyPr>
          <a:lstStyle/>
          <a:p>
            <a:r>
              <a:rPr lang="en-US" sz="2200" dirty="0"/>
              <a:t>Group 1 = 450 businesses with new emails</a:t>
            </a:r>
            <a:endParaRPr lang="en-US" dirty="0">
              <a:cs typeface="Calibri"/>
            </a:endParaRPr>
          </a:p>
          <a:p>
            <a:r>
              <a:rPr lang="en-US" sz="2200" dirty="0"/>
              <a:t>Group 2 = 1100 businesses without contact information in 2022Q1 and not in the intervention</a:t>
            </a:r>
            <a:endParaRPr lang="en-US" sz="2200" dirty="0">
              <a:cs typeface="Calibri"/>
            </a:endParaRPr>
          </a:p>
          <a:p>
            <a:r>
              <a:rPr lang="en-US" sz="2000" dirty="0"/>
              <a:t>The contact mining intervention increased response rate in group 1</a:t>
            </a:r>
            <a:endParaRPr lang="en-US" sz="2000" dirty="0">
              <a:cs typeface="Calibri"/>
            </a:endParaRPr>
          </a:p>
        </p:txBody>
      </p:sp>
      <p:sp>
        <p:nvSpPr>
          <p:cNvPr id="4" name="Footer Placeholder 3">
            <a:extLst>
              <a:ext uri="{FF2B5EF4-FFF2-40B4-BE49-F238E27FC236}">
                <a16:creationId xmlns:a16="http://schemas.microsoft.com/office/drawing/2014/main" id="{E2D2F5DD-5A00-22B7-E6CA-2E6A187AE067}"/>
              </a:ext>
            </a:extLst>
          </p:cNvPr>
          <p:cNvSpPr>
            <a:spLocks noGrp="1"/>
          </p:cNvSpPr>
          <p:nvPr>
            <p:ph type="ftr" sz="quarter" idx="11"/>
          </p:nvPr>
        </p:nvSpPr>
        <p:spPr/>
        <p:txBody>
          <a:bodyPr/>
          <a:lstStyle/>
          <a:p>
            <a:r>
              <a:rPr lang="en-US"/>
              <a:t>DRB Clearance Number: CBDRB-FY24-0259 Cleared for Public Release</a:t>
            </a:r>
          </a:p>
        </p:txBody>
      </p:sp>
      <p:sp>
        <p:nvSpPr>
          <p:cNvPr id="5" name="Slide Number Placeholder 4">
            <a:extLst>
              <a:ext uri="{FF2B5EF4-FFF2-40B4-BE49-F238E27FC236}">
                <a16:creationId xmlns:a16="http://schemas.microsoft.com/office/drawing/2014/main" id="{73B002B0-3C23-81B8-A5DC-C70E3F24E8BC}"/>
              </a:ext>
            </a:extLst>
          </p:cNvPr>
          <p:cNvSpPr>
            <a:spLocks noGrp="1"/>
          </p:cNvSpPr>
          <p:nvPr>
            <p:ph type="sldNum" sz="quarter" idx="12"/>
          </p:nvPr>
        </p:nvSpPr>
        <p:spPr/>
        <p:txBody>
          <a:bodyPr/>
          <a:lstStyle/>
          <a:p>
            <a:fld id="{0A00D40F-15D8-435E-82D9-FA562CBB47A6}" type="slidenum">
              <a:rPr lang="en-US" smtClean="0"/>
              <a:t>11</a:t>
            </a:fld>
            <a:endParaRPr lang="en-US"/>
          </a:p>
        </p:txBody>
      </p:sp>
      <p:pic>
        <p:nvPicPr>
          <p:cNvPr id="6" name="Picture 5" descr="A graph with a line and a line&#10;&#10;Description automatically generated">
            <a:extLst>
              <a:ext uri="{FF2B5EF4-FFF2-40B4-BE49-F238E27FC236}">
                <a16:creationId xmlns:a16="http://schemas.microsoft.com/office/drawing/2014/main" id="{276B4CE6-79E7-8E40-AAA3-250CCD1573F6}"/>
              </a:ext>
            </a:extLst>
          </p:cNvPr>
          <p:cNvPicPr>
            <a:picLocks noChangeAspect="1"/>
          </p:cNvPicPr>
          <p:nvPr/>
        </p:nvPicPr>
        <p:blipFill>
          <a:blip r:embed="rId4"/>
          <a:stretch>
            <a:fillRect/>
          </a:stretch>
        </p:blipFill>
        <p:spPr>
          <a:xfrm>
            <a:off x="5041738" y="1809991"/>
            <a:ext cx="6005332" cy="4028955"/>
          </a:xfrm>
          <a:prstGeom prst="rect">
            <a:avLst/>
          </a:prstGeom>
        </p:spPr>
      </p:pic>
    </p:spTree>
    <p:extLst>
      <p:ext uri="{BB962C8B-B14F-4D97-AF65-F5344CB8AC3E}">
        <p14:creationId xmlns:p14="http://schemas.microsoft.com/office/powerpoint/2010/main" val="1488404836"/>
      </p:ext>
    </p:extLst>
  </p:cSld>
  <p:clrMapOvr>
    <a:masterClrMapping/>
  </p:clrMapOvr>
  <p:extLst>
    <p:ext uri="{6950BFC3-D8DA-4A85-94F7-54DA5524770B}">
      <p188:commentRel xmlns:p188="http://schemas.microsoft.com/office/powerpoint/2018/8/main" r:id="rId3"/>
    </p:ext>
  </p:extLs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AFBEFD-2CB0-C85E-01F2-CBD4CFE19CF7}"/>
              </a:ext>
            </a:extLst>
          </p:cNvPr>
          <p:cNvSpPr>
            <a:spLocks noGrp="1"/>
          </p:cNvSpPr>
          <p:nvPr>
            <p:ph type="title"/>
          </p:nvPr>
        </p:nvSpPr>
        <p:spPr/>
        <p:txBody>
          <a:bodyPr/>
          <a:lstStyle/>
          <a:p>
            <a:r>
              <a:rPr lang="en-US" dirty="0"/>
              <a:t>Discussion: Mining Contact Information</a:t>
            </a:r>
          </a:p>
        </p:txBody>
      </p:sp>
      <p:sp>
        <p:nvSpPr>
          <p:cNvPr id="3" name="Content Placeholder 2">
            <a:extLst>
              <a:ext uri="{FF2B5EF4-FFF2-40B4-BE49-F238E27FC236}">
                <a16:creationId xmlns:a16="http://schemas.microsoft.com/office/drawing/2014/main" id="{AA088D5A-28D4-477D-DBF4-EC31B79E1780}"/>
              </a:ext>
            </a:extLst>
          </p:cNvPr>
          <p:cNvSpPr>
            <a:spLocks noGrp="1"/>
          </p:cNvSpPr>
          <p:nvPr>
            <p:ph idx="1"/>
          </p:nvPr>
        </p:nvSpPr>
        <p:spPr/>
        <p:txBody>
          <a:bodyPr vert="horz" lIns="91440" tIns="45720" rIns="91440" bIns="45720" rtlCol="0" anchor="t">
            <a:normAutofit/>
          </a:bodyPr>
          <a:lstStyle/>
          <a:p>
            <a:r>
              <a:rPr lang="en-US" dirty="0"/>
              <a:t>The data suggests mining contact information across Census Bureau survey could be a powerful tool to increase response rate </a:t>
            </a:r>
          </a:p>
          <a:p>
            <a:r>
              <a:rPr lang="en-US" dirty="0"/>
              <a:t>Barriers to Continued Usage</a:t>
            </a:r>
          </a:p>
          <a:p>
            <a:pPr lvl="1"/>
            <a:r>
              <a:rPr lang="en-US" dirty="0"/>
              <a:t>Time intensive</a:t>
            </a:r>
          </a:p>
          <a:p>
            <a:pPr lvl="1"/>
            <a:r>
              <a:rPr lang="en-US" dirty="0"/>
              <a:t>Effort intensive</a:t>
            </a:r>
          </a:p>
          <a:p>
            <a:pPr lvl="1"/>
            <a:r>
              <a:rPr lang="en-US" dirty="0"/>
              <a:t>Is not very scalable</a:t>
            </a:r>
          </a:p>
          <a:p>
            <a:r>
              <a:rPr lang="en-US" dirty="0"/>
              <a:t>Potential Solution: Automation</a:t>
            </a:r>
          </a:p>
        </p:txBody>
      </p:sp>
      <p:sp>
        <p:nvSpPr>
          <p:cNvPr id="4" name="Footer Placeholder 3">
            <a:extLst>
              <a:ext uri="{FF2B5EF4-FFF2-40B4-BE49-F238E27FC236}">
                <a16:creationId xmlns:a16="http://schemas.microsoft.com/office/drawing/2014/main" id="{134273E6-5941-A229-476A-3EFDF364CEE5}"/>
              </a:ext>
            </a:extLst>
          </p:cNvPr>
          <p:cNvSpPr>
            <a:spLocks noGrp="1"/>
          </p:cNvSpPr>
          <p:nvPr>
            <p:ph type="ftr" sz="quarter" idx="11"/>
          </p:nvPr>
        </p:nvSpPr>
        <p:spPr/>
        <p:txBody>
          <a:bodyPr/>
          <a:lstStyle/>
          <a:p>
            <a:r>
              <a:rPr lang="en-US"/>
              <a:t>DRB Clearance Number: CBDRB-FY24-0259 Cleared for Public Release</a:t>
            </a:r>
          </a:p>
        </p:txBody>
      </p:sp>
      <p:sp>
        <p:nvSpPr>
          <p:cNvPr id="5" name="Slide Number Placeholder 4">
            <a:extLst>
              <a:ext uri="{FF2B5EF4-FFF2-40B4-BE49-F238E27FC236}">
                <a16:creationId xmlns:a16="http://schemas.microsoft.com/office/drawing/2014/main" id="{C6269119-BDE6-9D53-6395-D74B326FBB13}"/>
              </a:ext>
            </a:extLst>
          </p:cNvPr>
          <p:cNvSpPr>
            <a:spLocks noGrp="1"/>
          </p:cNvSpPr>
          <p:nvPr>
            <p:ph type="sldNum" sz="quarter" idx="12"/>
          </p:nvPr>
        </p:nvSpPr>
        <p:spPr/>
        <p:txBody>
          <a:bodyPr/>
          <a:lstStyle/>
          <a:p>
            <a:fld id="{0A00D40F-15D8-435E-82D9-FA562CBB47A6}" type="slidenum">
              <a:rPr lang="en-US" smtClean="0"/>
              <a:t>12</a:t>
            </a:fld>
            <a:endParaRPr lang="en-US"/>
          </a:p>
        </p:txBody>
      </p:sp>
    </p:spTree>
    <p:extLst>
      <p:ext uri="{BB962C8B-B14F-4D97-AF65-F5344CB8AC3E}">
        <p14:creationId xmlns:p14="http://schemas.microsoft.com/office/powerpoint/2010/main" val="1809976468"/>
      </p:ext>
    </p:extLst>
  </p:cSld>
  <p:clrMapOvr>
    <a:masterClrMapping/>
  </p:clrMapOvr>
  <p:extLst>
    <p:ext uri="{6950BFC3-D8DA-4A85-94F7-54DA5524770B}">
      <p188:commentRel xmlns:p188="http://schemas.microsoft.com/office/powerpoint/2018/8/main" r:id="rId3"/>
    </p:ext>
  </p:extLs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96A9DD-F45C-46D5-2285-B6BAAC18BF6A}"/>
              </a:ext>
            </a:extLst>
          </p:cNvPr>
          <p:cNvSpPr>
            <a:spLocks noGrp="1"/>
          </p:cNvSpPr>
          <p:nvPr>
            <p:ph type="title"/>
          </p:nvPr>
        </p:nvSpPr>
        <p:spPr/>
        <p:txBody>
          <a:bodyPr/>
          <a:lstStyle/>
          <a:p>
            <a:r>
              <a:rPr lang="en-US" dirty="0"/>
              <a:t>Project Goal 2: Tool Development of Automated Contact Mining</a:t>
            </a:r>
          </a:p>
        </p:txBody>
      </p:sp>
      <p:sp>
        <p:nvSpPr>
          <p:cNvPr id="3" name="Text Placeholder 2">
            <a:extLst>
              <a:ext uri="{FF2B5EF4-FFF2-40B4-BE49-F238E27FC236}">
                <a16:creationId xmlns:a16="http://schemas.microsoft.com/office/drawing/2014/main" id="{72C044C6-83F7-D9A5-C380-DF2C44122EFC}"/>
              </a:ext>
            </a:extLst>
          </p:cNvPr>
          <p:cNvSpPr>
            <a:spLocks noGrp="1"/>
          </p:cNvSpPr>
          <p:nvPr>
            <p:ph type="body" idx="1"/>
          </p:nvPr>
        </p:nvSpPr>
        <p:spPr/>
        <p:txBody>
          <a:bodyPr/>
          <a:lstStyle/>
          <a:p>
            <a:r>
              <a:rPr lang="en-US" dirty="0"/>
              <a:t>Can we build automated contact mining that effectively replicates manual efforts?</a:t>
            </a:r>
          </a:p>
        </p:txBody>
      </p:sp>
      <p:sp>
        <p:nvSpPr>
          <p:cNvPr id="4" name="Footer Placeholder 3">
            <a:extLst>
              <a:ext uri="{FF2B5EF4-FFF2-40B4-BE49-F238E27FC236}">
                <a16:creationId xmlns:a16="http://schemas.microsoft.com/office/drawing/2014/main" id="{B4AD1DE3-1057-75EA-607B-DA27E2AE528F}"/>
              </a:ext>
            </a:extLst>
          </p:cNvPr>
          <p:cNvSpPr>
            <a:spLocks noGrp="1"/>
          </p:cNvSpPr>
          <p:nvPr>
            <p:ph type="ftr" sz="quarter" idx="11"/>
          </p:nvPr>
        </p:nvSpPr>
        <p:spPr/>
        <p:txBody>
          <a:bodyPr/>
          <a:lstStyle/>
          <a:p>
            <a:r>
              <a:rPr lang="en-US"/>
              <a:t>DRB Clearance Number: CBDRB-FY24-0259 Cleared for Public Release</a:t>
            </a:r>
          </a:p>
        </p:txBody>
      </p:sp>
      <p:sp>
        <p:nvSpPr>
          <p:cNvPr id="5" name="Slide Number Placeholder 4">
            <a:extLst>
              <a:ext uri="{FF2B5EF4-FFF2-40B4-BE49-F238E27FC236}">
                <a16:creationId xmlns:a16="http://schemas.microsoft.com/office/drawing/2014/main" id="{632A324D-57D3-5CF3-C9E4-5370668BA9FB}"/>
              </a:ext>
            </a:extLst>
          </p:cNvPr>
          <p:cNvSpPr>
            <a:spLocks noGrp="1"/>
          </p:cNvSpPr>
          <p:nvPr>
            <p:ph type="sldNum" sz="quarter" idx="12"/>
          </p:nvPr>
        </p:nvSpPr>
        <p:spPr/>
        <p:txBody>
          <a:bodyPr/>
          <a:lstStyle/>
          <a:p>
            <a:fld id="{0A00D40F-15D8-435E-82D9-FA562CBB47A6}" type="slidenum">
              <a:rPr lang="en-US" smtClean="0"/>
              <a:t>13</a:t>
            </a:fld>
            <a:endParaRPr lang="en-US"/>
          </a:p>
        </p:txBody>
      </p:sp>
    </p:spTree>
    <p:extLst>
      <p:ext uri="{BB962C8B-B14F-4D97-AF65-F5344CB8AC3E}">
        <p14:creationId xmlns:p14="http://schemas.microsoft.com/office/powerpoint/2010/main" val="27662234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E7BB7E-FFCF-8975-8972-CC8B43032C82}"/>
              </a:ext>
            </a:extLst>
          </p:cNvPr>
          <p:cNvSpPr>
            <a:spLocks noGrp="1"/>
          </p:cNvSpPr>
          <p:nvPr>
            <p:ph type="title"/>
          </p:nvPr>
        </p:nvSpPr>
        <p:spPr/>
        <p:txBody>
          <a:bodyPr/>
          <a:lstStyle/>
          <a:p>
            <a:r>
              <a:rPr lang="en-US" dirty="0"/>
              <a:t>Introduction: Automatically Mining Contact Information</a:t>
            </a:r>
          </a:p>
        </p:txBody>
      </p:sp>
      <p:sp>
        <p:nvSpPr>
          <p:cNvPr id="3" name="Content Placeholder 2">
            <a:extLst>
              <a:ext uri="{FF2B5EF4-FFF2-40B4-BE49-F238E27FC236}">
                <a16:creationId xmlns:a16="http://schemas.microsoft.com/office/drawing/2014/main" id="{250D7FDF-3F85-BE43-68DB-171D8F584141}"/>
              </a:ext>
            </a:extLst>
          </p:cNvPr>
          <p:cNvSpPr>
            <a:spLocks noGrp="1"/>
          </p:cNvSpPr>
          <p:nvPr>
            <p:ph idx="1"/>
          </p:nvPr>
        </p:nvSpPr>
        <p:spPr/>
        <p:txBody>
          <a:bodyPr vert="horz" lIns="91440" tIns="45720" rIns="91440" bIns="45720" rtlCol="0" anchor="t">
            <a:normAutofit/>
          </a:bodyPr>
          <a:lstStyle/>
          <a:p>
            <a:pPr marL="0" indent="0">
              <a:buNone/>
            </a:pPr>
            <a:r>
              <a:rPr lang="en-US" dirty="0"/>
              <a:t>Benefits of Automation</a:t>
            </a:r>
          </a:p>
          <a:p>
            <a:r>
              <a:rPr lang="en-US" dirty="0"/>
              <a:t>Saves manual work/ time</a:t>
            </a:r>
          </a:p>
          <a:p>
            <a:r>
              <a:rPr lang="en-US" dirty="0"/>
              <a:t>Can be more systematic/ less error prone</a:t>
            </a:r>
          </a:p>
          <a:p>
            <a:r>
              <a:rPr lang="en-US" dirty="0"/>
              <a:t>Is scalable to many businesses and surveys</a:t>
            </a:r>
          </a:p>
          <a:p>
            <a:pPr marL="0" indent="0">
              <a:buNone/>
            </a:pPr>
            <a:endParaRPr lang="en-US" dirty="0"/>
          </a:p>
          <a:p>
            <a:pPr marL="0" indent="0">
              <a:buNone/>
            </a:pPr>
            <a:r>
              <a:rPr lang="en-US" dirty="0"/>
              <a:t>Challenges of Automation</a:t>
            </a:r>
          </a:p>
          <a:p>
            <a:r>
              <a:rPr lang="en-US" dirty="0"/>
              <a:t>Can it replicate the manual process of mining contact information?</a:t>
            </a:r>
            <a:endParaRPr lang="en-US" dirty="0">
              <a:cs typeface="Calibri"/>
            </a:endParaRPr>
          </a:p>
        </p:txBody>
      </p:sp>
      <p:sp>
        <p:nvSpPr>
          <p:cNvPr id="4" name="Footer Placeholder 3">
            <a:extLst>
              <a:ext uri="{FF2B5EF4-FFF2-40B4-BE49-F238E27FC236}">
                <a16:creationId xmlns:a16="http://schemas.microsoft.com/office/drawing/2014/main" id="{EFB8EAEB-3B52-2473-502F-171469F12E89}"/>
              </a:ext>
            </a:extLst>
          </p:cNvPr>
          <p:cNvSpPr>
            <a:spLocks noGrp="1"/>
          </p:cNvSpPr>
          <p:nvPr>
            <p:ph type="ftr" sz="quarter" idx="11"/>
          </p:nvPr>
        </p:nvSpPr>
        <p:spPr/>
        <p:txBody>
          <a:bodyPr/>
          <a:lstStyle/>
          <a:p>
            <a:r>
              <a:rPr lang="en-US"/>
              <a:t>DRB Clearance Number: CBDRB-FY24-0259 Cleared for Public Release</a:t>
            </a:r>
          </a:p>
        </p:txBody>
      </p:sp>
      <p:sp>
        <p:nvSpPr>
          <p:cNvPr id="5" name="Slide Number Placeholder 4">
            <a:extLst>
              <a:ext uri="{FF2B5EF4-FFF2-40B4-BE49-F238E27FC236}">
                <a16:creationId xmlns:a16="http://schemas.microsoft.com/office/drawing/2014/main" id="{AD8D1AE4-C212-EB41-6785-C3770A183057}"/>
              </a:ext>
            </a:extLst>
          </p:cNvPr>
          <p:cNvSpPr>
            <a:spLocks noGrp="1"/>
          </p:cNvSpPr>
          <p:nvPr>
            <p:ph type="sldNum" sz="quarter" idx="12"/>
          </p:nvPr>
        </p:nvSpPr>
        <p:spPr/>
        <p:txBody>
          <a:bodyPr/>
          <a:lstStyle/>
          <a:p>
            <a:fld id="{0A00D40F-15D8-435E-82D9-FA562CBB47A6}" type="slidenum">
              <a:rPr lang="en-US" smtClean="0"/>
              <a:t>14</a:t>
            </a:fld>
            <a:endParaRPr lang="en-US"/>
          </a:p>
        </p:txBody>
      </p:sp>
    </p:spTree>
    <p:extLst>
      <p:ext uri="{BB962C8B-B14F-4D97-AF65-F5344CB8AC3E}">
        <p14:creationId xmlns:p14="http://schemas.microsoft.com/office/powerpoint/2010/main" val="7002983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4" name="Straight Connector 23">
            <a:extLst>
              <a:ext uri="{FF2B5EF4-FFF2-40B4-BE49-F238E27FC236}">
                <a16:creationId xmlns:a16="http://schemas.microsoft.com/office/drawing/2014/main" id="{6B2D14CF-CA85-D75E-3FAA-03CFABA8B732}"/>
              </a:ext>
            </a:extLst>
          </p:cNvPr>
          <p:cNvCxnSpPr/>
          <p:nvPr/>
        </p:nvCxnSpPr>
        <p:spPr>
          <a:xfrm flipH="1" flipV="1">
            <a:off x="8107680" y="2927758"/>
            <a:ext cx="1397218" cy="2351555"/>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8" name="Diagram 7">
            <a:extLst>
              <a:ext uri="{FF2B5EF4-FFF2-40B4-BE49-F238E27FC236}">
                <a16:creationId xmlns:a16="http://schemas.microsoft.com/office/drawing/2014/main" id="{EB5E98C8-2B6C-B43D-9A97-A4BAC23A70F1}"/>
              </a:ext>
            </a:extLst>
          </p:cNvPr>
          <p:cNvGraphicFramePr/>
          <p:nvPr/>
        </p:nvGraphicFramePr>
        <p:xfrm>
          <a:off x="5402216" y="1578687"/>
          <a:ext cx="6484983"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le 1">
            <a:extLst>
              <a:ext uri="{FF2B5EF4-FFF2-40B4-BE49-F238E27FC236}">
                <a16:creationId xmlns:a16="http://schemas.microsoft.com/office/drawing/2014/main" id="{689A857B-5621-BF02-2EFA-5AB9F363384C}"/>
              </a:ext>
            </a:extLst>
          </p:cNvPr>
          <p:cNvSpPr>
            <a:spLocks noGrp="1"/>
          </p:cNvSpPr>
          <p:nvPr>
            <p:ph type="title"/>
          </p:nvPr>
        </p:nvSpPr>
        <p:spPr>
          <a:xfrm>
            <a:off x="838200" y="365125"/>
            <a:ext cx="5614851" cy="1325563"/>
          </a:xfrm>
        </p:spPr>
        <p:txBody>
          <a:bodyPr/>
          <a:lstStyle/>
          <a:p>
            <a:r>
              <a:rPr lang="en-US" dirty="0"/>
              <a:t>Methods: Automated Contact Mining Design</a:t>
            </a:r>
          </a:p>
        </p:txBody>
      </p:sp>
      <p:sp>
        <p:nvSpPr>
          <p:cNvPr id="3" name="Content Placeholder 2">
            <a:extLst>
              <a:ext uri="{FF2B5EF4-FFF2-40B4-BE49-F238E27FC236}">
                <a16:creationId xmlns:a16="http://schemas.microsoft.com/office/drawing/2014/main" id="{B82B50FE-843B-DFE1-CB84-BBAB4BF95FCE}"/>
              </a:ext>
            </a:extLst>
          </p:cNvPr>
          <p:cNvSpPr>
            <a:spLocks noGrp="1"/>
          </p:cNvSpPr>
          <p:nvPr>
            <p:ph idx="1"/>
          </p:nvPr>
        </p:nvSpPr>
        <p:spPr>
          <a:xfrm>
            <a:off x="838201" y="1825625"/>
            <a:ext cx="5096690" cy="4104400"/>
          </a:xfrm>
        </p:spPr>
        <p:txBody>
          <a:bodyPr>
            <a:normAutofit fontScale="70000" lnSpcReduction="20000"/>
          </a:bodyPr>
          <a:lstStyle/>
          <a:p>
            <a:r>
              <a:rPr lang="en-US" b="1" dirty="0"/>
              <a:t>Simplicity</a:t>
            </a:r>
            <a:r>
              <a:rPr lang="en-US" dirty="0"/>
              <a:t>: no regressions, just ranked preferences (based on recency, survey comparability to QPC, establishments over enterprises, quality of the email entry)</a:t>
            </a:r>
            <a:endParaRPr lang="en-US" b="1" dirty="0"/>
          </a:p>
          <a:p>
            <a:r>
              <a:rPr lang="en-US" b="1" dirty="0"/>
              <a:t>Inexpensive</a:t>
            </a:r>
            <a:r>
              <a:rPr lang="en-US" dirty="0"/>
              <a:t>: when possible, we use open-source Python over SAS</a:t>
            </a:r>
            <a:endParaRPr lang="en-US" b="1" dirty="0"/>
          </a:p>
          <a:p>
            <a:r>
              <a:rPr lang="en-US" b="1" dirty="0"/>
              <a:t>Ease of Use</a:t>
            </a:r>
            <a:r>
              <a:rPr lang="en-US" dirty="0"/>
              <a:t>: integrated into existing analyst software (</a:t>
            </a:r>
            <a:r>
              <a:rPr lang="en-US" dirty="0" err="1"/>
              <a:t>StEPS</a:t>
            </a:r>
            <a:r>
              <a:rPr lang="en-US" dirty="0"/>
              <a:t> II)</a:t>
            </a:r>
          </a:p>
          <a:p>
            <a:r>
              <a:rPr lang="en-US" b="1" dirty="0"/>
              <a:t>Reasonable</a:t>
            </a:r>
            <a:r>
              <a:rPr lang="en-US" dirty="0"/>
              <a:t>: we build in contact information sanity checks</a:t>
            </a:r>
          </a:p>
          <a:p>
            <a:r>
              <a:rPr lang="en-US" b="1" dirty="0"/>
              <a:t>Visibility</a:t>
            </a:r>
            <a:r>
              <a:rPr lang="en-US" dirty="0"/>
              <a:t>: every step generates outputs that the analysts can verify and intervene as needed</a:t>
            </a:r>
          </a:p>
          <a:p>
            <a:r>
              <a:rPr lang="en-US" b="1" dirty="0"/>
              <a:t>Effectiveness</a:t>
            </a:r>
            <a:r>
              <a:rPr lang="en-US" dirty="0"/>
              <a:t>: replicate the decision making of the analyst</a:t>
            </a:r>
          </a:p>
        </p:txBody>
      </p:sp>
      <p:sp>
        <p:nvSpPr>
          <p:cNvPr id="4" name="Rectangle 3">
            <a:extLst>
              <a:ext uri="{FF2B5EF4-FFF2-40B4-BE49-F238E27FC236}">
                <a16:creationId xmlns:a16="http://schemas.microsoft.com/office/drawing/2014/main" id="{73F72F75-3109-7D5F-2875-0D2117580C94}"/>
              </a:ext>
            </a:extLst>
          </p:cNvPr>
          <p:cNvSpPr/>
          <p:nvPr/>
        </p:nvSpPr>
        <p:spPr>
          <a:xfrm>
            <a:off x="6653349" y="374138"/>
            <a:ext cx="1410788" cy="778192"/>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Analyst Local Machine</a:t>
            </a:r>
          </a:p>
        </p:txBody>
      </p:sp>
      <p:sp>
        <p:nvSpPr>
          <p:cNvPr id="5" name="Rectangle 4">
            <a:extLst>
              <a:ext uri="{FF2B5EF4-FFF2-40B4-BE49-F238E27FC236}">
                <a16:creationId xmlns:a16="http://schemas.microsoft.com/office/drawing/2014/main" id="{7B351D5F-AA87-650F-003D-D8BB9D43D8D9}"/>
              </a:ext>
            </a:extLst>
          </p:cNvPr>
          <p:cNvSpPr/>
          <p:nvPr/>
        </p:nvSpPr>
        <p:spPr>
          <a:xfrm>
            <a:off x="8799504" y="374138"/>
            <a:ext cx="1410788" cy="778192"/>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err="1"/>
              <a:t>StEPS</a:t>
            </a:r>
            <a:r>
              <a:rPr lang="en-US" dirty="0"/>
              <a:t> II Interface</a:t>
            </a:r>
          </a:p>
        </p:txBody>
      </p:sp>
      <p:sp>
        <p:nvSpPr>
          <p:cNvPr id="7" name="Rectangle 6">
            <a:extLst>
              <a:ext uri="{FF2B5EF4-FFF2-40B4-BE49-F238E27FC236}">
                <a16:creationId xmlns:a16="http://schemas.microsoft.com/office/drawing/2014/main" id="{FE175D4E-63E4-6A0C-5DBB-0629B8DF0EDB}"/>
              </a:ext>
            </a:extLst>
          </p:cNvPr>
          <p:cNvSpPr/>
          <p:nvPr/>
        </p:nvSpPr>
        <p:spPr>
          <a:xfrm>
            <a:off x="7402286" y="2112306"/>
            <a:ext cx="1410788" cy="778192"/>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Business Register</a:t>
            </a:r>
          </a:p>
        </p:txBody>
      </p:sp>
      <p:graphicFrame>
        <p:nvGraphicFramePr>
          <p:cNvPr id="9" name="Diagram 8">
            <a:extLst>
              <a:ext uri="{FF2B5EF4-FFF2-40B4-BE49-F238E27FC236}">
                <a16:creationId xmlns:a16="http://schemas.microsoft.com/office/drawing/2014/main" id="{032F6050-B127-4F85-FC6E-EE427A132731}"/>
              </a:ext>
            </a:extLst>
          </p:cNvPr>
          <p:cNvGraphicFramePr/>
          <p:nvPr/>
        </p:nvGraphicFramePr>
        <p:xfrm>
          <a:off x="5402217" y="2927759"/>
          <a:ext cx="6484983" cy="4351338"/>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cxnSp>
        <p:nvCxnSpPr>
          <p:cNvPr id="11" name="Straight Connector 10">
            <a:extLst>
              <a:ext uri="{FF2B5EF4-FFF2-40B4-BE49-F238E27FC236}">
                <a16:creationId xmlns:a16="http://schemas.microsoft.com/office/drawing/2014/main" id="{9FE54873-EDCD-8C35-8D39-439957AB7097}"/>
              </a:ext>
            </a:extLst>
          </p:cNvPr>
          <p:cNvCxnSpPr>
            <a:stCxn id="4" idx="3"/>
            <a:endCxn id="5" idx="1"/>
          </p:cNvCxnSpPr>
          <p:nvPr/>
        </p:nvCxnSpPr>
        <p:spPr>
          <a:xfrm>
            <a:off x="8064137" y="763234"/>
            <a:ext cx="73536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8747659E-38A7-10D5-65E1-F7C8B27744C7}"/>
              </a:ext>
            </a:extLst>
          </p:cNvPr>
          <p:cNvCxnSpPr>
            <a:stCxn id="5" idx="2"/>
          </p:cNvCxnSpPr>
          <p:nvPr/>
        </p:nvCxnSpPr>
        <p:spPr>
          <a:xfrm>
            <a:off x="9504898" y="1152330"/>
            <a:ext cx="1193582" cy="6732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6425F372-D482-D4DA-596D-97E84BDB0DC5}"/>
              </a:ext>
            </a:extLst>
          </p:cNvPr>
          <p:cNvCxnSpPr>
            <a:stCxn id="5" idx="2"/>
          </p:cNvCxnSpPr>
          <p:nvPr/>
        </p:nvCxnSpPr>
        <p:spPr>
          <a:xfrm flipH="1">
            <a:off x="8107680" y="1152330"/>
            <a:ext cx="1397218" cy="959976"/>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C813ED3A-DA6A-8AB7-4170-8F30527B3E2E}"/>
              </a:ext>
            </a:extLst>
          </p:cNvPr>
          <p:cNvCxnSpPr/>
          <p:nvPr/>
        </p:nvCxnSpPr>
        <p:spPr>
          <a:xfrm flipV="1">
            <a:off x="7785463" y="2927759"/>
            <a:ext cx="322217" cy="703715"/>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CF32B794-2EE1-555A-158C-CBA6E2F5A912}"/>
              </a:ext>
            </a:extLst>
          </p:cNvPr>
          <p:cNvCxnSpPr>
            <a:cxnSpLocks/>
          </p:cNvCxnSpPr>
          <p:nvPr/>
        </p:nvCxnSpPr>
        <p:spPr>
          <a:xfrm flipH="1" flipV="1">
            <a:off x="8107680" y="2927758"/>
            <a:ext cx="615406" cy="722919"/>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C332E310-1E50-A112-340D-D7712B6AB774}"/>
              </a:ext>
            </a:extLst>
          </p:cNvPr>
          <p:cNvCxnSpPr/>
          <p:nvPr/>
        </p:nvCxnSpPr>
        <p:spPr>
          <a:xfrm flipV="1">
            <a:off x="7946571" y="2927758"/>
            <a:ext cx="161109" cy="2175670"/>
          </a:xfrm>
          <a:prstGeom prst="line">
            <a:avLst/>
          </a:prstGeom>
        </p:spPr>
        <p:style>
          <a:lnRef idx="1">
            <a:schemeClr val="accent1"/>
          </a:lnRef>
          <a:fillRef idx="0">
            <a:schemeClr val="accent1"/>
          </a:fillRef>
          <a:effectRef idx="0">
            <a:schemeClr val="accent1"/>
          </a:effectRef>
          <a:fontRef idx="minor">
            <a:schemeClr val="tx1"/>
          </a:fontRef>
        </p:style>
      </p:cxnSp>
      <p:sp>
        <p:nvSpPr>
          <p:cNvPr id="6" name="Footer Placeholder 5">
            <a:extLst>
              <a:ext uri="{FF2B5EF4-FFF2-40B4-BE49-F238E27FC236}">
                <a16:creationId xmlns:a16="http://schemas.microsoft.com/office/drawing/2014/main" id="{17050730-720E-DB8B-370B-36E4B5E246A9}"/>
              </a:ext>
            </a:extLst>
          </p:cNvPr>
          <p:cNvSpPr>
            <a:spLocks noGrp="1"/>
          </p:cNvSpPr>
          <p:nvPr>
            <p:ph type="ftr" sz="quarter" idx="11"/>
          </p:nvPr>
        </p:nvSpPr>
        <p:spPr>
          <a:xfrm>
            <a:off x="4038600" y="6356350"/>
            <a:ext cx="3363686" cy="365125"/>
          </a:xfrm>
        </p:spPr>
        <p:txBody>
          <a:bodyPr/>
          <a:lstStyle/>
          <a:p>
            <a:r>
              <a:rPr lang="en-US" dirty="0"/>
              <a:t>DRB Clearance Number: CBDRB-FY24-0259 Cleared for Public Release</a:t>
            </a:r>
          </a:p>
        </p:txBody>
      </p:sp>
      <p:sp>
        <p:nvSpPr>
          <p:cNvPr id="10" name="Slide Number Placeholder 9">
            <a:extLst>
              <a:ext uri="{FF2B5EF4-FFF2-40B4-BE49-F238E27FC236}">
                <a16:creationId xmlns:a16="http://schemas.microsoft.com/office/drawing/2014/main" id="{C865B0A7-8DC8-3394-9280-CDA7714F8DAE}"/>
              </a:ext>
            </a:extLst>
          </p:cNvPr>
          <p:cNvSpPr>
            <a:spLocks noGrp="1"/>
          </p:cNvSpPr>
          <p:nvPr>
            <p:ph type="sldNum" sz="quarter" idx="12"/>
          </p:nvPr>
        </p:nvSpPr>
        <p:spPr/>
        <p:txBody>
          <a:bodyPr/>
          <a:lstStyle/>
          <a:p>
            <a:fld id="{0A00D40F-15D8-435E-82D9-FA562CBB47A6}" type="slidenum">
              <a:rPr lang="en-US" smtClean="0"/>
              <a:t>15</a:t>
            </a:fld>
            <a:endParaRPr lang="en-US"/>
          </a:p>
        </p:txBody>
      </p:sp>
      <p:pic>
        <p:nvPicPr>
          <p:cNvPr id="1026" name="Picture 2" descr="Play button - Free interface icons">
            <a:extLst>
              <a:ext uri="{FF2B5EF4-FFF2-40B4-BE49-F238E27FC236}">
                <a16:creationId xmlns:a16="http://schemas.microsoft.com/office/drawing/2014/main" id="{549A0F9E-2569-4E03-2FA8-3F4273C41635}"/>
              </a:ext>
            </a:extLst>
          </p:cNvPr>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0258992" y="566149"/>
            <a:ext cx="390787" cy="390787"/>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2" descr="Play button - Free interface icons">
            <a:extLst>
              <a:ext uri="{FF2B5EF4-FFF2-40B4-BE49-F238E27FC236}">
                <a16:creationId xmlns:a16="http://schemas.microsoft.com/office/drawing/2014/main" id="{A41A573B-4574-31CF-6B5B-166D285D67FA}"/>
              </a:ext>
            </a:extLst>
          </p:cNvPr>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8107680" y="557591"/>
            <a:ext cx="390787" cy="3907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947321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9A857B-5621-BF02-2EFA-5AB9F363384C}"/>
              </a:ext>
            </a:extLst>
          </p:cNvPr>
          <p:cNvSpPr>
            <a:spLocks noGrp="1"/>
          </p:cNvSpPr>
          <p:nvPr>
            <p:ph type="title"/>
          </p:nvPr>
        </p:nvSpPr>
        <p:spPr>
          <a:xfrm>
            <a:off x="838200" y="365125"/>
            <a:ext cx="10520190" cy="1325563"/>
          </a:xfrm>
        </p:spPr>
        <p:txBody>
          <a:bodyPr>
            <a:normAutofit/>
          </a:bodyPr>
          <a:lstStyle/>
          <a:p>
            <a:r>
              <a:rPr lang="en-US" dirty="0"/>
              <a:t>Methods: Automated Contact Mining Evaluation</a:t>
            </a:r>
          </a:p>
        </p:txBody>
      </p:sp>
      <p:sp>
        <p:nvSpPr>
          <p:cNvPr id="3" name="Content Placeholder 2">
            <a:extLst>
              <a:ext uri="{FF2B5EF4-FFF2-40B4-BE49-F238E27FC236}">
                <a16:creationId xmlns:a16="http://schemas.microsoft.com/office/drawing/2014/main" id="{B82B50FE-843B-DFE1-CB84-BBAB4BF95FCE}"/>
              </a:ext>
            </a:extLst>
          </p:cNvPr>
          <p:cNvSpPr>
            <a:spLocks noGrp="1"/>
          </p:cNvSpPr>
          <p:nvPr>
            <p:ph idx="1"/>
          </p:nvPr>
        </p:nvSpPr>
        <p:spPr>
          <a:xfrm>
            <a:off x="838201" y="1825625"/>
            <a:ext cx="5257800" cy="4587818"/>
          </a:xfrm>
        </p:spPr>
        <p:txBody>
          <a:bodyPr>
            <a:normAutofit/>
          </a:bodyPr>
          <a:lstStyle/>
          <a:p>
            <a:r>
              <a:rPr lang="en-US" dirty="0" err="1"/>
              <a:t>Backtest</a:t>
            </a:r>
            <a:r>
              <a:rPr lang="en-US" dirty="0"/>
              <a:t> automated contact mining to 2022Q1 pre-intervention versions of QPC contact information, of Census contact information</a:t>
            </a:r>
          </a:p>
          <a:p>
            <a:r>
              <a:rPr lang="en-US" dirty="0"/>
              <a:t>Compare and contrast the email contact information found by the manual method and the automated method</a:t>
            </a:r>
          </a:p>
          <a:p>
            <a:endParaRPr lang="en-US" dirty="0"/>
          </a:p>
        </p:txBody>
      </p:sp>
      <p:sp>
        <p:nvSpPr>
          <p:cNvPr id="6" name="Oval 5">
            <a:extLst>
              <a:ext uri="{FF2B5EF4-FFF2-40B4-BE49-F238E27FC236}">
                <a16:creationId xmlns:a16="http://schemas.microsoft.com/office/drawing/2014/main" id="{79E6BEB2-6C6B-68F0-A576-8A84AA3B5656}"/>
              </a:ext>
            </a:extLst>
          </p:cNvPr>
          <p:cNvSpPr/>
          <p:nvPr/>
        </p:nvSpPr>
        <p:spPr>
          <a:xfrm>
            <a:off x="7292910" y="3071199"/>
            <a:ext cx="2352675" cy="2290762"/>
          </a:xfrm>
          <a:prstGeom prst="ellipse">
            <a:avLst/>
          </a:prstGeom>
          <a:solidFill>
            <a:schemeClr val="accent1">
              <a:alpha val="66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AB72A8AC-470B-B59E-1120-2F921B32E138}"/>
              </a:ext>
            </a:extLst>
          </p:cNvPr>
          <p:cNvSpPr/>
          <p:nvPr/>
        </p:nvSpPr>
        <p:spPr>
          <a:xfrm>
            <a:off x="8527727" y="3071199"/>
            <a:ext cx="2352675" cy="2290762"/>
          </a:xfrm>
          <a:prstGeom prst="ellipse">
            <a:avLst/>
          </a:prstGeom>
          <a:solidFill>
            <a:schemeClr val="accent1">
              <a:alpha val="66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258E6361-6AC9-29BA-5FA3-8D1EC34DFFA5}"/>
              </a:ext>
            </a:extLst>
          </p:cNvPr>
          <p:cNvSpPr txBox="1"/>
          <p:nvPr/>
        </p:nvSpPr>
        <p:spPr>
          <a:xfrm>
            <a:off x="7711561" y="1690689"/>
            <a:ext cx="1391055" cy="1200329"/>
          </a:xfrm>
          <a:prstGeom prst="rect">
            <a:avLst/>
          </a:prstGeom>
          <a:noFill/>
        </p:spPr>
        <p:txBody>
          <a:bodyPr wrap="square" rtlCol="0">
            <a:spAutoFit/>
          </a:bodyPr>
          <a:lstStyle/>
          <a:p>
            <a:pPr algn="ctr"/>
            <a:r>
              <a:rPr lang="en-US" dirty="0"/>
              <a:t>Emails Found by Manual Method</a:t>
            </a:r>
          </a:p>
        </p:txBody>
      </p:sp>
      <p:sp>
        <p:nvSpPr>
          <p:cNvPr id="14" name="TextBox 13">
            <a:extLst>
              <a:ext uri="{FF2B5EF4-FFF2-40B4-BE49-F238E27FC236}">
                <a16:creationId xmlns:a16="http://schemas.microsoft.com/office/drawing/2014/main" id="{7955347A-6202-D906-5393-96C9395F2ABB}"/>
              </a:ext>
            </a:extLst>
          </p:cNvPr>
          <p:cNvSpPr txBox="1"/>
          <p:nvPr/>
        </p:nvSpPr>
        <p:spPr>
          <a:xfrm>
            <a:off x="9208518" y="1690688"/>
            <a:ext cx="1391055" cy="1200329"/>
          </a:xfrm>
          <a:prstGeom prst="rect">
            <a:avLst/>
          </a:prstGeom>
          <a:noFill/>
        </p:spPr>
        <p:txBody>
          <a:bodyPr wrap="square" rtlCol="0">
            <a:spAutoFit/>
          </a:bodyPr>
          <a:lstStyle/>
          <a:p>
            <a:pPr algn="ctr"/>
            <a:r>
              <a:rPr lang="en-US" dirty="0"/>
              <a:t>Emails Found by Automated Match</a:t>
            </a:r>
          </a:p>
        </p:txBody>
      </p:sp>
      <p:sp>
        <p:nvSpPr>
          <p:cNvPr id="4" name="Footer Placeholder 3">
            <a:extLst>
              <a:ext uri="{FF2B5EF4-FFF2-40B4-BE49-F238E27FC236}">
                <a16:creationId xmlns:a16="http://schemas.microsoft.com/office/drawing/2014/main" id="{31C97C17-4DBE-8E0A-3A30-79E6F68E0247}"/>
              </a:ext>
            </a:extLst>
          </p:cNvPr>
          <p:cNvSpPr>
            <a:spLocks noGrp="1"/>
          </p:cNvSpPr>
          <p:nvPr>
            <p:ph type="ftr" sz="quarter" idx="11"/>
          </p:nvPr>
        </p:nvSpPr>
        <p:spPr/>
        <p:txBody>
          <a:bodyPr/>
          <a:lstStyle/>
          <a:p>
            <a:r>
              <a:rPr lang="en-US"/>
              <a:t>DRB Clearance Number: CBDRB-FY24-0259 Cleared for Public Release</a:t>
            </a:r>
          </a:p>
        </p:txBody>
      </p:sp>
      <p:sp>
        <p:nvSpPr>
          <p:cNvPr id="5" name="Slide Number Placeholder 4">
            <a:extLst>
              <a:ext uri="{FF2B5EF4-FFF2-40B4-BE49-F238E27FC236}">
                <a16:creationId xmlns:a16="http://schemas.microsoft.com/office/drawing/2014/main" id="{22E3EF2E-5860-69ED-02B9-B7786D937AB8}"/>
              </a:ext>
            </a:extLst>
          </p:cNvPr>
          <p:cNvSpPr>
            <a:spLocks noGrp="1"/>
          </p:cNvSpPr>
          <p:nvPr>
            <p:ph type="sldNum" sz="quarter" idx="12"/>
          </p:nvPr>
        </p:nvSpPr>
        <p:spPr/>
        <p:txBody>
          <a:bodyPr/>
          <a:lstStyle/>
          <a:p>
            <a:fld id="{0A00D40F-15D8-435E-82D9-FA562CBB47A6}" type="slidenum">
              <a:rPr lang="en-US" smtClean="0"/>
              <a:t>16</a:t>
            </a:fld>
            <a:endParaRPr lang="en-US"/>
          </a:p>
        </p:txBody>
      </p:sp>
    </p:spTree>
    <p:extLst>
      <p:ext uri="{BB962C8B-B14F-4D97-AF65-F5344CB8AC3E}">
        <p14:creationId xmlns:p14="http://schemas.microsoft.com/office/powerpoint/2010/main" val="34256197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7B9992-DB8F-EC06-20AE-425ED3CE0968}"/>
              </a:ext>
            </a:extLst>
          </p:cNvPr>
          <p:cNvSpPr>
            <a:spLocks noGrp="1"/>
          </p:cNvSpPr>
          <p:nvPr>
            <p:ph type="title"/>
          </p:nvPr>
        </p:nvSpPr>
        <p:spPr/>
        <p:txBody>
          <a:bodyPr/>
          <a:lstStyle/>
          <a:p>
            <a:r>
              <a:rPr lang="en-US" dirty="0"/>
              <a:t>Results: Automated Contact Mining</a:t>
            </a:r>
          </a:p>
        </p:txBody>
      </p:sp>
      <p:sp>
        <p:nvSpPr>
          <p:cNvPr id="5" name="Content Placeholder 2">
            <a:extLst>
              <a:ext uri="{FF2B5EF4-FFF2-40B4-BE49-F238E27FC236}">
                <a16:creationId xmlns:a16="http://schemas.microsoft.com/office/drawing/2014/main" id="{D199542F-7495-585D-CE35-52858BD236DD}"/>
              </a:ext>
            </a:extLst>
          </p:cNvPr>
          <p:cNvSpPr txBox="1">
            <a:spLocks/>
          </p:cNvSpPr>
          <p:nvPr/>
        </p:nvSpPr>
        <p:spPr>
          <a:xfrm>
            <a:off x="799359" y="1828028"/>
            <a:ext cx="6695541" cy="3941708"/>
          </a:xfrm>
          <a:prstGeom prst="rect">
            <a:avLst/>
          </a:prstGeom>
        </p:spPr>
        <p:txBody>
          <a:bodyPr vert="horz" lIns="91440" tIns="45720" rIns="91440" bIns="45720" rtlCol="0" anchor="t">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The automated method found many of the emails found by the manual method</a:t>
            </a:r>
          </a:p>
          <a:p>
            <a:pPr lvl="1"/>
            <a:r>
              <a:rPr lang="en-US" dirty="0"/>
              <a:t>The automated mining finds a match for 450* of the 470* manually mined cases (96%)</a:t>
            </a:r>
            <a:endParaRPr lang="en-US" dirty="0">
              <a:cs typeface="Calibri"/>
            </a:endParaRPr>
          </a:p>
          <a:p>
            <a:r>
              <a:rPr lang="en-US" dirty="0"/>
              <a:t>The automated method exactly replicated the manual method in 400* of 450* cases (91%)</a:t>
            </a:r>
          </a:p>
          <a:p>
            <a:r>
              <a:rPr lang="en-US" dirty="0"/>
              <a:t>The automated method found 150* extra emails, these extra cases were validated by survey staff (32% more)</a:t>
            </a:r>
          </a:p>
          <a:p>
            <a:pPr lvl="1"/>
            <a:r>
              <a:rPr lang="en-US" dirty="0">
                <a:cs typeface="Calibri" panose="020F0502020204030204"/>
              </a:rPr>
              <a:t>Ongoing challenge: it's not easy to translate a human process into an automated program</a:t>
            </a:r>
          </a:p>
        </p:txBody>
      </p:sp>
      <p:sp>
        <p:nvSpPr>
          <p:cNvPr id="10" name="Oval 9">
            <a:extLst>
              <a:ext uri="{FF2B5EF4-FFF2-40B4-BE49-F238E27FC236}">
                <a16:creationId xmlns:a16="http://schemas.microsoft.com/office/drawing/2014/main" id="{A3C92DC0-72D5-B731-EA5E-CCB71D24776C}"/>
              </a:ext>
            </a:extLst>
          </p:cNvPr>
          <p:cNvSpPr/>
          <p:nvPr/>
        </p:nvSpPr>
        <p:spPr>
          <a:xfrm>
            <a:off x="7931888" y="2121576"/>
            <a:ext cx="2352675" cy="2290762"/>
          </a:xfrm>
          <a:prstGeom prst="ellipse">
            <a:avLst/>
          </a:prstGeom>
          <a:solidFill>
            <a:schemeClr val="accent1">
              <a:alpha val="66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E6E1CB6C-07A4-3373-0377-8FFB83B111E2}"/>
              </a:ext>
            </a:extLst>
          </p:cNvPr>
          <p:cNvSpPr/>
          <p:nvPr/>
        </p:nvSpPr>
        <p:spPr>
          <a:xfrm>
            <a:off x="9183785" y="2121576"/>
            <a:ext cx="2352675" cy="2290762"/>
          </a:xfrm>
          <a:prstGeom prst="ellipse">
            <a:avLst/>
          </a:prstGeom>
          <a:solidFill>
            <a:schemeClr val="accent1">
              <a:alpha val="66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7BFC318D-9F4E-07BB-F4A3-FC4C2F5178B4}"/>
              </a:ext>
            </a:extLst>
          </p:cNvPr>
          <p:cNvSpPr txBox="1"/>
          <p:nvPr/>
        </p:nvSpPr>
        <p:spPr>
          <a:xfrm>
            <a:off x="8328505" y="1690689"/>
            <a:ext cx="1391055" cy="430887"/>
          </a:xfrm>
          <a:prstGeom prst="rect">
            <a:avLst/>
          </a:prstGeom>
          <a:noFill/>
        </p:spPr>
        <p:txBody>
          <a:bodyPr wrap="square" rtlCol="0">
            <a:spAutoFit/>
          </a:bodyPr>
          <a:lstStyle/>
          <a:p>
            <a:pPr algn="ctr"/>
            <a:r>
              <a:rPr lang="en-US" sz="1100" dirty="0"/>
              <a:t>Emails found by Manual Method</a:t>
            </a:r>
          </a:p>
        </p:txBody>
      </p:sp>
      <p:sp>
        <p:nvSpPr>
          <p:cNvPr id="13" name="TextBox 12">
            <a:extLst>
              <a:ext uri="{FF2B5EF4-FFF2-40B4-BE49-F238E27FC236}">
                <a16:creationId xmlns:a16="http://schemas.microsoft.com/office/drawing/2014/main" id="{F72EC97B-D126-E2C6-95B2-305C4E6BB305}"/>
              </a:ext>
            </a:extLst>
          </p:cNvPr>
          <p:cNvSpPr txBox="1"/>
          <p:nvPr/>
        </p:nvSpPr>
        <p:spPr>
          <a:xfrm>
            <a:off x="9825462" y="1690688"/>
            <a:ext cx="1391055" cy="430887"/>
          </a:xfrm>
          <a:prstGeom prst="rect">
            <a:avLst/>
          </a:prstGeom>
          <a:noFill/>
        </p:spPr>
        <p:txBody>
          <a:bodyPr wrap="square" rtlCol="0">
            <a:spAutoFit/>
          </a:bodyPr>
          <a:lstStyle/>
          <a:p>
            <a:pPr algn="ctr"/>
            <a:r>
              <a:rPr lang="en-US" sz="1100" dirty="0"/>
              <a:t>Emails found by Automated Method</a:t>
            </a:r>
          </a:p>
        </p:txBody>
      </p:sp>
      <p:sp>
        <p:nvSpPr>
          <p:cNvPr id="14" name="TextBox 13">
            <a:extLst>
              <a:ext uri="{FF2B5EF4-FFF2-40B4-BE49-F238E27FC236}">
                <a16:creationId xmlns:a16="http://schemas.microsoft.com/office/drawing/2014/main" id="{7AB926FE-94A1-2245-77BA-7C30A28F00A4}"/>
              </a:ext>
            </a:extLst>
          </p:cNvPr>
          <p:cNvSpPr txBox="1"/>
          <p:nvPr/>
        </p:nvSpPr>
        <p:spPr>
          <a:xfrm>
            <a:off x="7931428" y="3014125"/>
            <a:ext cx="1235278" cy="523220"/>
          </a:xfrm>
          <a:prstGeom prst="rect">
            <a:avLst/>
          </a:prstGeom>
          <a:noFill/>
        </p:spPr>
        <p:txBody>
          <a:bodyPr wrap="square" lIns="91440" tIns="45720" rIns="91440" bIns="45720" rtlCol="0" anchor="t">
            <a:spAutoFit/>
          </a:bodyPr>
          <a:lstStyle/>
          <a:p>
            <a:pPr algn="ctr"/>
            <a:r>
              <a:rPr lang="en-US" sz="1400" dirty="0">
                <a:solidFill>
                  <a:schemeClr val="bg1"/>
                </a:solidFill>
              </a:rPr>
              <a:t>20* </a:t>
            </a:r>
          </a:p>
          <a:p>
            <a:pPr algn="ctr"/>
            <a:r>
              <a:rPr lang="en-US" sz="1400" dirty="0">
                <a:solidFill>
                  <a:schemeClr val="bg1"/>
                </a:solidFill>
              </a:rPr>
              <a:t>businesses</a:t>
            </a:r>
            <a:endParaRPr lang="en-US" sz="1400" dirty="0">
              <a:solidFill>
                <a:schemeClr val="bg1"/>
              </a:solidFill>
              <a:cs typeface="Calibri"/>
            </a:endParaRPr>
          </a:p>
        </p:txBody>
      </p:sp>
      <p:sp>
        <p:nvSpPr>
          <p:cNvPr id="15" name="TextBox 14">
            <a:extLst>
              <a:ext uri="{FF2B5EF4-FFF2-40B4-BE49-F238E27FC236}">
                <a16:creationId xmlns:a16="http://schemas.microsoft.com/office/drawing/2014/main" id="{425AD1E9-2A79-5559-7CBC-484B1C88A730}"/>
              </a:ext>
            </a:extLst>
          </p:cNvPr>
          <p:cNvSpPr txBox="1"/>
          <p:nvPr/>
        </p:nvSpPr>
        <p:spPr>
          <a:xfrm>
            <a:off x="9212012" y="2992736"/>
            <a:ext cx="1092433" cy="523220"/>
          </a:xfrm>
          <a:prstGeom prst="rect">
            <a:avLst/>
          </a:prstGeom>
          <a:noFill/>
        </p:spPr>
        <p:txBody>
          <a:bodyPr wrap="square" lIns="91440" tIns="45720" rIns="91440" bIns="45720" rtlCol="0" anchor="t">
            <a:spAutoFit/>
          </a:bodyPr>
          <a:lstStyle/>
          <a:p>
            <a:pPr algn="ctr"/>
            <a:r>
              <a:rPr lang="en-US" sz="1400" dirty="0">
                <a:solidFill>
                  <a:schemeClr val="bg1"/>
                </a:solidFill>
              </a:rPr>
              <a:t>450* </a:t>
            </a:r>
          </a:p>
          <a:p>
            <a:pPr algn="ctr"/>
            <a:r>
              <a:rPr lang="en-US" sz="1400" dirty="0">
                <a:solidFill>
                  <a:schemeClr val="bg1"/>
                </a:solidFill>
              </a:rPr>
              <a:t>businesses</a:t>
            </a:r>
            <a:endParaRPr lang="en-US" sz="1400" dirty="0">
              <a:solidFill>
                <a:schemeClr val="bg1"/>
              </a:solidFill>
              <a:cs typeface="Calibri"/>
            </a:endParaRPr>
          </a:p>
        </p:txBody>
      </p:sp>
      <p:sp>
        <p:nvSpPr>
          <p:cNvPr id="16" name="TextBox 15">
            <a:extLst>
              <a:ext uri="{FF2B5EF4-FFF2-40B4-BE49-F238E27FC236}">
                <a16:creationId xmlns:a16="http://schemas.microsoft.com/office/drawing/2014/main" id="{1A091BBD-7DE9-658B-EE33-1D2BBDF81A04}"/>
              </a:ext>
            </a:extLst>
          </p:cNvPr>
          <p:cNvSpPr txBox="1"/>
          <p:nvPr/>
        </p:nvSpPr>
        <p:spPr>
          <a:xfrm>
            <a:off x="10213263" y="3013669"/>
            <a:ext cx="1391055" cy="523220"/>
          </a:xfrm>
          <a:prstGeom prst="rect">
            <a:avLst/>
          </a:prstGeom>
          <a:noFill/>
        </p:spPr>
        <p:txBody>
          <a:bodyPr wrap="square" lIns="91440" tIns="45720" rIns="91440" bIns="45720" rtlCol="0" anchor="t">
            <a:spAutoFit/>
          </a:bodyPr>
          <a:lstStyle/>
          <a:p>
            <a:pPr algn="ctr"/>
            <a:r>
              <a:rPr lang="en-US" sz="1400" dirty="0">
                <a:solidFill>
                  <a:schemeClr val="bg1"/>
                </a:solidFill>
              </a:rPr>
              <a:t>150* </a:t>
            </a:r>
            <a:endParaRPr lang="en-US" sz="1400" dirty="0">
              <a:solidFill>
                <a:schemeClr val="bg1"/>
              </a:solidFill>
              <a:cs typeface="Calibri"/>
            </a:endParaRPr>
          </a:p>
          <a:p>
            <a:pPr algn="ctr"/>
            <a:r>
              <a:rPr lang="en-US" sz="1400" dirty="0">
                <a:solidFill>
                  <a:schemeClr val="bg1"/>
                </a:solidFill>
              </a:rPr>
              <a:t>businesses</a:t>
            </a:r>
            <a:endParaRPr lang="en-US" sz="1400" dirty="0">
              <a:solidFill>
                <a:schemeClr val="bg1"/>
              </a:solidFill>
              <a:cs typeface="Calibri"/>
            </a:endParaRPr>
          </a:p>
        </p:txBody>
      </p:sp>
      <p:sp>
        <p:nvSpPr>
          <p:cNvPr id="17" name="TextBox 16">
            <a:extLst>
              <a:ext uri="{FF2B5EF4-FFF2-40B4-BE49-F238E27FC236}">
                <a16:creationId xmlns:a16="http://schemas.microsoft.com/office/drawing/2014/main" id="{7ABFFB56-844B-F2C6-9C22-22FADE44FF3F}"/>
              </a:ext>
            </a:extLst>
          </p:cNvPr>
          <p:cNvSpPr txBox="1"/>
          <p:nvPr/>
        </p:nvSpPr>
        <p:spPr>
          <a:xfrm>
            <a:off x="8208530" y="4949227"/>
            <a:ext cx="1391055" cy="1154162"/>
          </a:xfrm>
          <a:prstGeom prst="rect">
            <a:avLst/>
          </a:prstGeom>
          <a:noFill/>
        </p:spPr>
        <p:txBody>
          <a:bodyPr wrap="square" rtlCol="0">
            <a:spAutoFit/>
          </a:bodyPr>
          <a:lstStyle/>
          <a:p>
            <a:pPr algn="ctr"/>
            <a:r>
              <a:rPr lang="en-US" sz="1100" dirty="0"/>
              <a:t>Automated Method Email = Manual Method Email </a:t>
            </a:r>
          </a:p>
          <a:p>
            <a:pPr algn="ctr"/>
            <a:r>
              <a:rPr lang="en-US" dirty="0"/>
              <a:t>400* businesses</a:t>
            </a:r>
          </a:p>
        </p:txBody>
      </p:sp>
      <p:sp>
        <p:nvSpPr>
          <p:cNvPr id="18" name="TextBox 17">
            <a:extLst>
              <a:ext uri="{FF2B5EF4-FFF2-40B4-BE49-F238E27FC236}">
                <a16:creationId xmlns:a16="http://schemas.microsoft.com/office/drawing/2014/main" id="{CD6BCA21-B05D-2674-AC74-C19FE16305B0}"/>
              </a:ext>
            </a:extLst>
          </p:cNvPr>
          <p:cNvSpPr txBox="1"/>
          <p:nvPr/>
        </p:nvSpPr>
        <p:spPr>
          <a:xfrm>
            <a:off x="9936811" y="4955736"/>
            <a:ext cx="1391055" cy="1154162"/>
          </a:xfrm>
          <a:prstGeom prst="rect">
            <a:avLst/>
          </a:prstGeom>
          <a:noFill/>
        </p:spPr>
        <p:txBody>
          <a:bodyPr wrap="square" rtlCol="0">
            <a:spAutoFit/>
          </a:bodyPr>
          <a:lstStyle/>
          <a:p>
            <a:pPr algn="ctr"/>
            <a:r>
              <a:rPr lang="en-US" sz="1100" dirty="0"/>
              <a:t>Automated Method Email </a:t>
            </a:r>
            <a:r>
              <a:rPr lang="en-US" sz="1100" u="none" strike="noStrike" dirty="0">
                <a:effectLst/>
                <a:latin typeface="+mn-lt"/>
              </a:rPr>
              <a:t>≠ </a:t>
            </a:r>
            <a:r>
              <a:rPr lang="en-US" sz="1100" dirty="0"/>
              <a:t>Manual Method Email</a:t>
            </a:r>
          </a:p>
          <a:p>
            <a:pPr algn="ctr"/>
            <a:r>
              <a:rPr lang="en-US" dirty="0"/>
              <a:t>40* businesses</a:t>
            </a:r>
          </a:p>
        </p:txBody>
      </p:sp>
      <p:cxnSp>
        <p:nvCxnSpPr>
          <p:cNvPr id="22" name="Straight Arrow Connector 21">
            <a:extLst>
              <a:ext uri="{FF2B5EF4-FFF2-40B4-BE49-F238E27FC236}">
                <a16:creationId xmlns:a16="http://schemas.microsoft.com/office/drawing/2014/main" id="{2127F69D-B13F-92A8-9EF6-7174643103FC}"/>
              </a:ext>
            </a:extLst>
          </p:cNvPr>
          <p:cNvCxnSpPr>
            <a:endCxn id="17" idx="0"/>
          </p:cNvCxnSpPr>
          <p:nvPr/>
        </p:nvCxnSpPr>
        <p:spPr>
          <a:xfrm flipH="1">
            <a:off x="8904058" y="3737400"/>
            <a:ext cx="815501" cy="121182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7EB1FF77-AAF2-B03D-768D-B5732EA76CF8}"/>
              </a:ext>
            </a:extLst>
          </p:cNvPr>
          <p:cNvCxnSpPr>
            <a:endCxn id="18" idx="0"/>
          </p:cNvCxnSpPr>
          <p:nvPr/>
        </p:nvCxnSpPr>
        <p:spPr>
          <a:xfrm>
            <a:off x="9719559" y="3737400"/>
            <a:ext cx="912780" cy="121833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7141D6BD-E517-6047-14F1-BC1610D92CD7}"/>
              </a:ext>
            </a:extLst>
          </p:cNvPr>
          <p:cNvSpPr txBox="1"/>
          <p:nvPr/>
        </p:nvSpPr>
        <p:spPr>
          <a:xfrm>
            <a:off x="7103197" y="3683"/>
            <a:ext cx="4698742" cy="430887"/>
          </a:xfrm>
          <a:prstGeom prst="rect">
            <a:avLst/>
          </a:prstGeom>
          <a:noFill/>
        </p:spPr>
        <p:txBody>
          <a:bodyPr wrap="square" lIns="91440" tIns="45720" rIns="91440" bIns="45720" rtlCol="0" anchor="t">
            <a:spAutoFit/>
          </a:bodyPr>
          <a:lstStyle/>
          <a:p>
            <a:r>
              <a:rPr lang="en-US" sz="1100" dirty="0"/>
              <a:t>*rounded child values don’t add to parent values due to disclosure avoidance policy procedures</a:t>
            </a:r>
          </a:p>
        </p:txBody>
      </p:sp>
      <p:sp>
        <p:nvSpPr>
          <p:cNvPr id="3" name="Footer Placeholder 2">
            <a:extLst>
              <a:ext uri="{FF2B5EF4-FFF2-40B4-BE49-F238E27FC236}">
                <a16:creationId xmlns:a16="http://schemas.microsoft.com/office/drawing/2014/main" id="{2706DB9F-74CF-C9E9-CA68-E42521A45A2E}"/>
              </a:ext>
            </a:extLst>
          </p:cNvPr>
          <p:cNvSpPr>
            <a:spLocks noGrp="1"/>
          </p:cNvSpPr>
          <p:nvPr>
            <p:ph type="ftr" sz="quarter" idx="11"/>
          </p:nvPr>
        </p:nvSpPr>
        <p:spPr/>
        <p:txBody>
          <a:bodyPr/>
          <a:lstStyle/>
          <a:p>
            <a:r>
              <a:rPr lang="en-US"/>
              <a:t>DRB Clearance Number: CBDRB-FY24-0259 Cleared for Public Release</a:t>
            </a:r>
          </a:p>
        </p:txBody>
      </p:sp>
      <p:sp>
        <p:nvSpPr>
          <p:cNvPr id="4" name="Slide Number Placeholder 3">
            <a:extLst>
              <a:ext uri="{FF2B5EF4-FFF2-40B4-BE49-F238E27FC236}">
                <a16:creationId xmlns:a16="http://schemas.microsoft.com/office/drawing/2014/main" id="{0B1D0E2C-2C40-33FF-C0C9-C9F6FA32829D}"/>
              </a:ext>
            </a:extLst>
          </p:cNvPr>
          <p:cNvSpPr>
            <a:spLocks noGrp="1"/>
          </p:cNvSpPr>
          <p:nvPr>
            <p:ph type="sldNum" sz="quarter" idx="12"/>
          </p:nvPr>
        </p:nvSpPr>
        <p:spPr/>
        <p:txBody>
          <a:bodyPr/>
          <a:lstStyle/>
          <a:p>
            <a:fld id="{0A00D40F-15D8-435E-82D9-FA562CBB47A6}" type="slidenum">
              <a:rPr lang="en-US" smtClean="0"/>
              <a:t>17</a:t>
            </a:fld>
            <a:endParaRPr lang="en-US" dirty="0"/>
          </a:p>
        </p:txBody>
      </p:sp>
    </p:spTree>
    <p:extLst>
      <p:ext uri="{BB962C8B-B14F-4D97-AF65-F5344CB8AC3E}">
        <p14:creationId xmlns:p14="http://schemas.microsoft.com/office/powerpoint/2010/main" val="2366762982"/>
      </p:ext>
    </p:extLst>
  </p:cSld>
  <p:clrMapOvr>
    <a:masterClrMapping/>
  </p:clrMapOvr>
  <p:extLst>
    <p:ext uri="{6950BFC3-D8DA-4A85-94F7-54DA5524770B}">
      <p188:commentRel xmlns:p188="http://schemas.microsoft.com/office/powerpoint/2018/8/main" r:id="rId3"/>
    </p:ext>
  </p:extLs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35A220-1583-4439-0361-0B958437CFA6}"/>
              </a:ext>
            </a:extLst>
          </p:cNvPr>
          <p:cNvSpPr>
            <a:spLocks noGrp="1"/>
          </p:cNvSpPr>
          <p:nvPr>
            <p:ph type="title"/>
          </p:nvPr>
        </p:nvSpPr>
        <p:spPr/>
        <p:txBody>
          <a:bodyPr/>
          <a:lstStyle/>
          <a:p>
            <a:r>
              <a:rPr lang="en-US" dirty="0"/>
              <a:t>Discussion: Automated Contact Mining</a:t>
            </a:r>
          </a:p>
        </p:txBody>
      </p:sp>
      <p:sp>
        <p:nvSpPr>
          <p:cNvPr id="3" name="Content Placeholder 2">
            <a:extLst>
              <a:ext uri="{FF2B5EF4-FFF2-40B4-BE49-F238E27FC236}">
                <a16:creationId xmlns:a16="http://schemas.microsoft.com/office/drawing/2014/main" id="{A28133FC-A4EC-0D22-EAA7-BD491937D3F0}"/>
              </a:ext>
            </a:extLst>
          </p:cNvPr>
          <p:cNvSpPr>
            <a:spLocks noGrp="1"/>
          </p:cNvSpPr>
          <p:nvPr>
            <p:ph idx="1"/>
          </p:nvPr>
        </p:nvSpPr>
        <p:spPr/>
        <p:txBody>
          <a:bodyPr vert="horz" lIns="91440" tIns="45720" rIns="91440" bIns="45720" rtlCol="0" anchor="t">
            <a:normAutofit/>
          </a:bodyPr>
          <a:lstStyle/>
          <a:p>
            <a:r>
              <a:rPr lang="en-US" dirty="0"/>
              <a:t>The automated contact mining promisingly replicates manual efforts in mining emails across Census. </a:t>
            </a:r>
            <a:endParaRPr lang="en-US" dirty="0">
              <a:ea typeface="Calibri"/>
              <a:cs typeface="Calibri"/>
            </a:endParaRPr>
          </a:p>
          <a:p>
            <a:r>
              <a:rPr lang="en-US" dirty="0"/>
              <a:t>Automated contact mining is accurate, systematic, inexpensive, scalable</a:t>
            </a:r>
            <a:endParaRPr lang="en-US" dirty="0">
              <a:cs typeface="Calibri"/>
            </a:endParaRPr>
          </a:p>
          <a:p>
            <a:r>
              <a:rPr lang="en-US" dirty="0"/>
              <a:t>Implementation Challenge: With this powerful tool despite minimal resources, how often should we contact mine?</a:t>
            </a:r>
          </a:p>
        </p:txBody>
      </p:sp>
      <p:sp>
        <p:nvSpPr>
          <p:cNvPr id="4" name="Footer Placeholder 3">
            <a:extLst>
              <a:ext uri="{FF2B5EF4-FFF2-40B4-BE49-F238E27FC236}">
                <a16:creationId xmlns:a16="http://schemas.microsoft.com/office/drawing/2014/main" id="{6999FF9D-5151-4BC9-369F-3B640D940B9C}"/>
              </a:ext>
            </a:extLst>
          </p:cNvPr>
          <p:cNvSpPr>
            <a:spLocks noGrp="1"/>
          </p:cNvSpPr>
          <p:nvPr>
            <p:ph type="ftr" sz="quarter" idx="11"/>
          </p:nvPr>
        </p:nvSpPr>
        <p:spPr/>
        <p:txBody>
          <a:bodyPr/>
          <a:lstStyle/>
          <a:p>
            <a:r>
              <a:rPr lang="en-US"/>
              <a:t>DRB Clearance Number: CBDRB-FY24-0259 Cleared for Public Release</a:t>
            </a:r>
          </a:p>
        </p:txBody>
      </p:sp>
      <p:sp>
        <p:nvSpPr>
          <p:cNvPr id="5" name="Slide Number Placeholder 4">
            <a:extLst>
              <a:ext uri="{FF2B5EF4-FFF2-40B4-BE49-F238E27FC236}">
                <a16:creationId xmlns:a16="http://schemas.microsoft.com/office/drawing/2014/main" id="{DB287583-7836-D527-EEF8-331D585581D2}"/>
              </a:ext>
            </a:extLst>
          </p:cNvPr>
          <p:cNvSpPr>
            <a:spLocks noGrp="1"/>
          </p:cNvSpPr>
          <p:nvPr>
            <p:ph type="sldNum" sz="quarter" idx="12"/>
          </p:nvPr>
        </p:nvSpPr>
        <p:spPr/>
        <p:txBody>
          <a:bodyPr/>
          <a:lstStyle/>
          <a:p>
            <a:fld id="{0A00D40F-15D8-435E-82D9-FA562CBB47A6}" type="slidenum">
              <a:rPr lang="en-US" smtClean="0"/>
              <a:t>18</a:t>
            </a:fld>
            <a:endParaRPr lang="en-US"/>
          </a:p>
        </p:txBody>
      </p:sp>
    </p:spTree>
    <p:extLst>
      <p:ext uri="{BB962C8B-B14F-4D97-AF65-F5344CB8AC3E}">
        <p14:creationId xmlns:p14="http://schemas.microsoft.com/office/powerpoint/2010/main" val="32057920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583BC-1A7D-2AD5-7C72-5153B0945520}"/>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A1D17D3D-9925-805B-83CF-1A69310AB759}"/>
              </a:ext>
            </a:extLst>
          </p:cNvPr>
          <p:cNvSpPr>
            <a:spLocks noGrp="1"/>
          </p:cNvSpPr>
          <p:nvPr>
            <p:ph idx="1"/>
          </p:nvPr>
        </p:nvSpPr>
        <p:spPr/>
        <p:txBody>
          <a:bodyPr vert="horz" lIns="91440" tIns="45720" rIns="91440" bIns="45720" rtlCol="0" anchor="t">
            <a:normAutofit/>
          </a:bodyPr>
          <a:lstStyle/>
          <a:p>
            <a:r>
              <a:rPr lang="en-US" dirty="0"/>
              <a:t>Our findings suggests that finding emails for businesses could be a powerful tool to increase response rates</a:t>
            </a:r>
          </a:p>
          <a:p>
            <a:r>
              <a:rPr lang="en-US" dirty="0"/>
              <a:t>We’ve built an automated tool for finding emails that effectively replicates manual efforts</a:t>
            </a:r>
          </a:p>
          <a:p>
            <a:r>
              <a:rPr lang="en-US" dirty="0"/>
              <a:t>Future investigations</a:t>
            </a:r>
          </a:p>
          <a:p>
            <a:pPr lvl="1"/>
            <a:r>
              <a:rPr lang="en-US" dirty="0"/>
              <a:t>How often should we mine contact information?</a:t>
            </a:r>
          </a:p>
          <a:p>
            <a:pPr lvl="1"/>
            <a:r>
              <a:rPr lang="en-US" dirty="0"/>
              <a:t>How do we make automated contact mining user friendly?</a:t>
            </a:r>
          </a:p>
          <a:p>
            <a:pPr lvl="1"/>
            <a:r>
              <a:rPr lang="en-US" dirty="0"/>
              <a:t>What other surveys across Census could benefit from this work? How could we generally strategize about reducing siloed contact information at Census?</a:t>
            </a:r>
          </a:p>
          <a:p>
            <a:pPr lvl="1"/>
            <a:endParaRPr lang="en-US" dirty="0"/>
          </a:p>
        </p:txBody>
      </p:sp>
      <p:sp>
        <p:nvSpPr>
          <p:cNvPr id="4" name="Footer Placeholder 3">
            <a:extLst>
              <a:ext uri="{FF2B5EF4-FFF2-40B4-BE49-F238E27FC236}">
                <a16:creationId xmlns:a16="http://schemas.microsoft.com/office/drawing/2014/main" id="{95AE7374-9B34-484A-1BD4-4B4F8C25256F}"/>
              </a:ext>
            </a:extLst>
          </p:cNvPr>
          <p:cNvSpPr>
            <a:spLocks noGrp="1"/>
          </p:cNvSpPr>
          <p:nvPr>
            <p:ph type="ftr" sz="quarter" idx="11"/>
          </p:nvPr>
        </p:nvSpPr>
        <p:spPr/>
        <p:txBody>
          <a:bodyPr/>
          <a:lstStyle/>
          <a:p>
            <a:r>
              <a:rPr lang="en-US"/>
              <a:t>DRB Clearance Number: CBDRB-FY24-0259 Cleared for Public Release</a:t>
            </a:r>
          </a:p>
        </p:txBody>
      </p:sp>
      <p:sp>
        <p:nvSpPr>
          <p:cNvPr id="5" name="Slide Number Placeholder 4">
            <a:extLst>
              <a:ext uri="{FF2B5EF4-FFF2-40B4-BE49-F238E27FC236}">
                <a16:creationId xmlns:a16="http://schemas.microsoft.com/office/drawing/2014/main" id="{8465D7F7-3033-3A15-09C3-765554693763}"/>
              </a:ext>
            </a:extLst>
          </p:cNvPr>
          <p:cNvSpPr>
            <a:spLocks noGrp="1"/>
          </p:cNvSpPr>
          <p:nvPr>
            <p:ph type="sldNum" sz="quarter" idx="12"/>
          </p:nvPr>
        </p:nvSpPr>
        <p:spPr/>
        <p:txBody>
          <a:bodyPr/>
          <a:lstStyle/>
          <a:p>
            <a:fld id="{0A00D40F-15D8-435E-82D9-FA562CBB47A6}" type="slidenum">
              <a:rPr lang="en-US" smtClean="0"/>
              <a:t>19</a:t>
            </a:fld>
            <a:endParaRPr lang="en-US"/>
          </a:p>
        </p:txBody>
      </p:sp>
    </p:spTree>
    <p:extLst>
      <p:ext uri="{BB962C8B-B14F-4D97-AF65-F5344CB8AC3E}">
        <p14:creationId xmlns:p14="http://schemas.microsoft.com/office/powerpoint/2010/main" val="6490254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552276-6977-9C2D-DC37-B75A6F049E86}"/>
              </a:ext>
            </a:extLst>
          </p:cNvPr>
          <p:cNvSpPr>
            <a:spLocks noGrp="1"/>
          </p:cNvSpPr>
          <p:nvPr>
            <p:ph type="title"/>
          </p:nvPr>
        </p:nvSpPr>
        <p:spPr/>
        <p:txBody>
          <a:bodyPr/>
          <a:lstStyle/>
          <a:p>
            <a:r>
              <a:rPr lang="en-US" dirty="0"/>
              <a:t>Disclaimers</a:t>
            </a:r>
          </a:p>
        </p:txBody>
      </p:sp>
      <p:sp>
        <p:nvSpPr>
          <p:cNvPr id="3" name="Content Placeholder 2">
            <a:extLst>
              <a:ext uri="{FF2B5EF4-FFF2-40B4-BE49-F238E27FC236}">
                <a16:creationId xmlns:a16="http://schemas.microsoft.com/office/drawing/2014/main" id="{E5D62690-35D2-6E2C-3D86-87F0A9CE3AC6}"/>
              </a:ext>
            </a:extLst>
          </p:cNvPr>
          <p:cNvSpPr>
            <a:spLocks noGrp="1"/>
          </p:cNvSpPr>
          <p:nvPr>
            <p:ph idx="1"/>
          </p:nvPr>
        </p:nvSpPr>
        <p:spPr/>
        <p:txBody>
          <a:bodyPr/>
          <a:lstStyle/>
          <a:p>
            <a:pPr marL="0" indent="0">
              <a:buNone/>
            </a:pPr>
            <a:r>
              <a:rPr lang="en-US" dirty="0"/>
              <a:t>This presentation is released to inform interested parties of ongoing research and to encourage discussion. Any views expressed are those of the author[s] and not those of the U.S. Census Bureau.</a:t>
            </a:r>
          </a:p>
          <a:p>
            <a:pPr marL="0" indent="0">
              <a:buNone/>
            </a:pPr>
            <a:r>
              <a:rPr lang="en-US" dirty="0"/>
              <a:t>The Census Bureau has reviewed this data product to ensure appropriate access, use, and disclosure avoidance protection of the confidential source data (Disclosure Review Board (DRB) approval number: CBDRB-FY24-0259).</a:t>
            </a:r>
          </a:p>
        </p:txBody>
      </p:sp>
      <p:sp>
        <p:nvSpPr>
          <p:cNvPr id="4" name="Footer Placeholder 3">
            <a:extLst>
              <a:ext uri="{FF2B5EF4-FFF2-40B4-BE49-F238E27FC236}">
                <a16:creationId xmlns:a16="http://schemas.microsoft.com/office/drawing/2014/main" id="{B298BEFB-5D87-2CD5-D137-98CB43272113}"/>
              </a:ext>
            </a:extLst>
          </p:cNvPr>
          <p:cNvSpPr>
            <a:spLocks noGrp="1"/>
          </p:cNvSpPr>
          <p:nvPr>
            <p:ph type="ftr" sz="quarter" idx="11"/>
          </p:nvPr>
        </p:nvSpPr>
        <p:spPr/>
        <p:txBody>
          <a:bodyPr/>
          <a:lstStyle/>
          <a:p>
            <a:r>
              <a:rPr lang="en-US"/>
              <a:t>DRB Clearance Number: CBDRB-FY24-0259 Cleared for Public Release</a:t>
            </a:r>
          </a:p>
        </p:txBody>
      </p:sp>
      <p:sp>
        <p:nvSpPr>
          <p:cNvPr id="5" name="Slide Number Placeholder 4">
            <a:extLst>
              <a:ext uri="{FF2B5EF4-FFF2-40B4-BE49-F238E27FC236}">
                <a16:creationId xmlns:a16="http://schemas.microsoft.com/office/drawing/2014/main" id="{A02E1E42-3CA6-729F-9F43-73A352A16858}"/>
              </a:ext>
            </a:extLst>
          </p:cNvPr>
          <p:cNvSpPr>
            <a:spLocks noGrp="1"/>
          </p:cNvSpPr>
          <p:nvPr>
            <p:ph type="sldNum" sz="quarter" idx="12"/>
          </p:nvPr>
        </p:nvSpPr>
        <p:spPr/>
        <p:txBody>
          <a:bodyPr/>
          <a:lstStyle/>
          <a:p>
            <a:fld id="{FC63ECC8-719A-498E-B101-491B6A35558E}" type="slidenum">
              <a:rPr lang="en-US" smtClean="0"/>
              <a:t>2</a:t>
            </a:fld>
            <a:endParaRPr lang="en-US"/>
          </a:p>
        </p:txBody>
      </p:sp>
    </p:spTree>
    <p:extLst>
      <p:ext uri="{BB962C8B-B14F-4D97-AF65-F5344CB8AC3E}">
        <p14:creationId xmlns:p14="http://schemas.microsoft.com/office/powerpoint/2010/main" val="33080691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909C17-EAB5-BD35-2759-5AAEBE12898E}"/>
              </a:ext>
            </a:extLst>
          </p:cNvPr>
          <p:cNvSpPr>
            <a:spLocks noGrp="1"/>
          </p:cNvSpPr>
          <p:nvPr>
            <p:ph type="title"/>
          </p:nvPr>
        </p:nvSpPr>
        <p:spPr/>
        <p:txBody>
          <a:bodyPr/>
          <a:lstStyle/>
          <a:p>
            <a:r>
              <a:rPr lang="en-US" dirty="0"/>
              <a:t>Acknowledgements</a:t>
            </a:r>
          </a:p>
        </p:txBody>
      </p:sp>
      <p:sp>
        <p:nvSpPr>
          <p:cNvPr id="3" name="Content Placeholder 2">
            <a:extLst>
              <a:ext uri="{FF2B5EF4-FFF2-40B4-BE49-F238E27FC236}">
                <a16:creationId xmlns:a16="http://schemas.microsoft.com/office/drawing/2014/main" id="{FACE8FAE-DDC9-97E2-3E94-B8BC813DFF1F}"/>
              </a:ext>
            </a:extLst>
          </p:cNvPr>
          <p:cNvSpPr>
            <a:spLocks noGrp="1"/>
          </p:cNvSpPr>
          <p:nvPr>
            <p:ph idx="1"/>
          </p:nvPr>
        </p:nvSpPr>
        <p:spPr/>
        <p:txBody>
          <a:bodyPr vert="horz" lIns="91440" tIns="45720" rIns="91440" bIns="45720" rtlCol="0" anchor="t">
            <a:normAutofit/>
          </a:bodyPr>
          <a:lstStyle/>
          <a:p>
            <a:pPr marL="0" indent="0">
              <a:buNone/>
            </a:pPr>
            <a:r>
              <a:rPr lang="en-US" dirty="0">
                <a:cs typeface="Calibri"/>
              </a:rPr>
              <a:t>Shalise </a:t>
            </a:r>
            <a:r>
              <a:rPr lang="en-US" dirty="0" err="1">
                <a:cs typeface="Calibri"/>
              </a:rPr>
              <a:t>Ayromloo</a:t>
            </a:r>
            <a:r>
              <a:rPr lang="en-US" dirty="0">
                <a:cs typeface="Calibri"/>
              </a:rPr>
              <a:t>, U.S. Census Bureau</a:t>
            </a:r>
          </a:p>
          <a:p>
            <a:pPr marL="0" indent="0">
              <a:buNone/>
            </a:pPr>
            <a:r>
              <a:rPr lang="en-US" dirty="0"/>
              <a:t>Mary Susan Bucci, U.S. Census Bureau</a:t>
            </a:r>
            <a:endParaRPr lang="en-US" dirty="0">
              <a:cs typeface="Calibri"/>
            </a:endParaRPr>
          </a:p>
          <a:p>
            <a:pPr marL="0" indent="0">
              <a:buNone/>
            </a:pPr>
            <a:r>
              <a:rPr lang="en-US" dirty="0"/>
              <a:t>Stephen Cox, U.S. Census Bureau</a:t>
            </a:r>
          </a:p>
          <a:p>
            <a:pPr marL="0" indent="0">
              <a:buNone/>
            </a:pPr>
            <a:r>
              <a:rPr lang="en-US" dirty="0"/>
              <a:t>Christina </a:t>
            </a:r>
            <a:r>
              <a:rPr lang="en-US" dirty="0" err="1"/>
              <a:t>Gouvatsos</a:t>
            </a:r>
            <a:r>
              <a:rPr lang="en-US" dirty="0"/>
              <a:t>, U.S. Census Bureau</a:t>
            </a:r>
          </a:p>
          <a:p>
            <a:pPr marL="0" indent="0">
              <a:buNone/>
            </a:pPr>
            <a:r>
              <a:rPr lang="en-US" dirty="0"/>
              <a:t>Carla Medalia, U.S. Census Bureau</a:t>
            </a:r>
          </a:p>
          <a:p>
            <a:pPr marL="0" indent="0">
              <a:buNone/>
            </a:pPr>
            <a:r>
              <a:rPr lang="en-US" dirty="0"/>
              <a:t>Thong Minh Nguyen, U.S. Census Bureau</a:t>
            </a:r>
          </a:p>
        </p:txBody>
      </p:sp>
      <p:sp>
        <p:nvSpPr>
          <p:cNvPr id="4" name="Footer Placeholder 3">
            <a:extLst>
              <a:ext uri="{FF2B5EF4-FFF2-40B4-BE49-F238E27FC236}">
                <a16:creationId xmlns:a16="http://schemas.microsoft.com/office/drawing/2014/main" id="{4B164429-70FA-3388-E762-F60E799C22BD}"/>
              </a:ext>
            </a:extLst>
          </p:cNvPr>
          <p:cNvSpPr>
            <a:spLocks noGrp="1"/>
          </p:cNvSpPr>
          <p:nvPr>
            <p:ph type="ftr" sz="quarter" idx="11"/>
          </p:nvPr>
        </p:nvSpPr>
        <p:spPr/>
        <p:txBody>
          <a:bodyPr/>
          <a:lstStyle/>
          <a:p>
            <a:r>
              <a:rPr lang="en-US"/>
              <a:t>DRB Clearance Number: CBDRB-FY24-0259 Cleared for Public Release</a:t>
            </a:r>
          </a:p>
        </p:txBody>
      </p:sp>
      <p:sp>
        <p:nvSpPr>
          <p:cNvPr id="5" name="Slide Number Placeholder 4">
            <a:extLst>
              <a:ext uri="{FF2B5EF4-FFF2-40B4-BE49-F238E27FC236}">
                <a16:creationId xmlns:a16="http://schemas.microsoft.com/office/drawing/2014/main" id="{B502EC13-5D6F-1E70-926A-47C9A9306820}"/>
              </a:ext>
            </a:extLst>
          </p:cNvPr>
          <p:cNvSpPr>
            <a:spLocks noGrp="1"/>
          </p:cNvSpPr>
          <p:nvPr>
            <p:ph type="sldNum" sz="quarter" idx="12"/>
          </p:nvPr>
        </p:nvSpPr>
        <p:spPr/>
        <p:txBody>
          <a:bodyPr/>
          <a:lstStyle/>
          <a:p>
            <a:fld id="{FC63ECC8-719A-498E-B101-491B6A35558E}" type="slidenum">
              <a:rPr lang="en-US" smtClean="0"/>
              <a:t>20</a:t>
            </a:fld>
            <a:endParaRPr lang="en-US"/>
          </a:p>
        </p:txBody>
      </p:sp>
    </p:spTree>
    <p:extLst>
      <p:ext uri="{BB962C8B-B14F-4D97-AF65-F5344CB8AC3E}">
        <p14:creationId xmlns:p14="http://schemas.microsoft.com/office/powerpoint/2010/main" val="20700245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755893-50BE-3773-6040-E0F5704668A0}"/>
              </a:ext>
            </a:extLst>
          </p:cNvPr>
          <p:cNvSpPr>
            <a:spLocks noGrp="1"/>
          </p:cNvSpPr>
          <p:nvPr>
            <p:ph type="title"/>
          </p:nvPr>
        </p:nvSpPr>
        <p:spPr/>
        <p:txBody>
          <a:bodyPr/>
          <a:lstStyle/>
          <a:p>
            <a:pPr algn="ctr"/>
            <a:r>
              <a:rPr lang="en-US" dirty="0"/>
              <a:t>Questions or Ideas?</a:t>
            </a:r>
          </a:p>
        </p:txBody>
      </p:sp>
      <p:sp>
        <p:nvSpPr>
          <p:cNvPr id="3" name="Text Placeholder 2">
            <a:extLst>
              <a:ext uri="{FF2B5EF4-FFF2-40B4-BE49-F238E27FC236}">
                <a16:creationId xmlns:a16="http://schemas.microsoft.com/office/drawing/2014/main" id="{E1636802-66A0-1DB6-8BA6-36B7D336EA61}"/>
              </a:ext>
            </a:extLst>
          </p:cNvPr>
          <p:cNvSpPr>
            <a:spLocks noGrp="1"/>
          </p:cNvSpPr>
          <p:nvPr>
            <p:ph type="body" idx="1"/>
          </p:nvPr>
        </p:nvSpPr>
        <p:spPr/>
        <p:txBody>
          <a:bodyPr/>
          <a:lstStyle/>
          <a:p>
            <a:pPr algn="ctr"/>
            <a:r>
              <a:rPr lang="en-US" dirty="0"/>
              <a:t>jessica.l.huang@census.gov</a:t>
            </a:r>
          </a:p>
        </p:txBody>
      </p:sp>
      <p:sp>
        <p:nvSpPr>
          <p:cNvPr id="4" name="Footer Placeholder 3">
            <a:extLst>
              <a:ext uri="{FF2B5EF4-FFF2-40B4-BE49-F238E27FC236}">
                <a16:creationId xmlns:a16="http://schemas.microsoft.com/office/drawing/2014/main" id="{29020591-6F5D-3796-D9B2-AED6B5AB9A35}"/>
              </a:ext>
            </a:extLst>
          </p:cNvPr>
          <p:cNvSpPr>
            <a:spLocks noGrp="1"/>
          </p:cNvSpPr>
          <p:nvPr>
            <p:ph type="ftr" sz="quarter" idx="11"/>
          </p:nvPr>
        </p:nvSpPr>
        <p:spPr/>
        <p:txBody>
          <a:bodyPr/>
          <a:lstStyle/>
          <a:p>
            <a:r>
              <a:rPr lang="en-US" dirty="0"/>
              <a:t>DRB Clearance Number: CBDRB-FY24-0259 Cleared for Public Release</a:t>
            </a:r>
          </a:p>
        </p:txBody>
      </p:sp>
      <p:sp>
        <p:nvSpPr>
          <p:cNvPr id="5" name="Slide Number Placeholder 4">
            <a:extLst>
              <a:ext uri="{FF2B5EF4-FFF2-40B4-BE49-F238E27FC236}">
                <a16:creationId xmlns:a16="http://schemas.microsoft.com/office/drawing/2014/main" id="{141F6529-06F9-9F74-A689-D2A044E36FFF}"/>
              </a:ext>
            </a:extLst>
          </p:cNvPr>
          <p:cNvSpPr>
            <a:spLocks noGrp="1"/>
          </p:cNvSpPr>
          <p:nvPr>
            <p:ph type="sldNum" sz="quarter" idx="12"/>
          </p:nvPr>
        </p:nvSpPr>
        <p:spPr/>
        <p:txBody>
          <a:bodyPr/>
          <a:lstStyle/>
          <a:p>
            <a:fld id="{0A00D40F-15D8-435E-82D9-FA562CBB47A6}" type="slidenum">
              <a:rPr lang="en-US" smtClean="0"/>
              <a:t>21</a:t>
            </a:fld>
            <a:endParaRPr lang="en-US"/>
          </a:p>
        </p:txBody>
      </p:sp>
    </p:spTree>
    <p:extLst>
      <p:ext uri="{BB962C8B-B14F-4D97-AF65-F5344CB8AC3E}">
        <p14:creationId xmlns:p14="http://schemas.microsoft.com/office/powerpoint/2010/main" val="30387396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B470A-8B40-C675-FFDB-13FE2AD67F1E}"/>
              </a:ext>
            </a:extLst>
          </p:cNvPr>
          <p:cNvSpPr>
            <a:spLocks noGrp="1"/>
          </p:cNvSpPr>
          <p:nvPr>
            <p:ph type="title"/>
          </p:nvPr>
        </p:nvSpPr>
        <p:spPr/>
        <p:txBody>
          <a:bodyPr/>
          <a:lstStyle/>
          <a:p>
            <a:r>
              <a:rPr lang="en-US" dirty="0"/>
              <a:t>Introduction: What is QPC?</a:t>
            </a:r>
          </a:p>
        </p:txBody>
      </p:sp>
      <p:sp>
        <p:nvSpPr>
          <p:cNvPr id="3" name="Content Placeholder 2">
            <a:extLst>
              <a:ext uri="{FF2B5EF4-FFF2-40B4-BE49-F238E27FC236}">
                <a16:creationId xmlns:a16="http://schemas.microsoft.com/office/drawing/2014/main" id="{FB666A3C-E989-43DB-66D8-3130803DFA08}"/>
              </a:ext>
            </a:extLst>
          </p:cNvPr>
          <p:cNvSpPr>
            <a:spLocks noGrp="1"/>
          </p:cNvSpPr>
          <p:nvPr>
            <p:ph idx="1"/>
          </p:nvPr>
        </p:nvSpPr>
        <p:spPr>
          <a:xfrm>
            <a:off x="838200" y="1825625"/>
            <a:ext cx="4546600" cy="4351338"/>
          </a:xfrm>
        </p:spPr>
        <p:txBody>
          <a:bodyPr>
            <a:normAutofit/>
          </a:bodyPr>
          <a:lstStyle/>
          <a:p>
            <a:r>
              <a:rPr lang="en-US" dirty="0"/>
              <a:t>The Quarterly Survey of Plant Capacity Utilization (QPC) is the only source for quarterly statistics on U.S. industrial plant capacity</a:t>
            </a:r>
          </a:p>
          <a:p>
            <a:r>
              <a:rPr lang="en-US" dirty="0"/>
              <a:t>A joint effort from the Federal Reserve Board (FRB), the Defense Logistics Agency (DLA), and the Census Bureau</a:t>
            </a:r>
          </a:p>
        </p:txBody>
      </p:sp>
      <p:pic>
        <p:nvPicPr>
          <p:cNvPr id="1028" name="Picture 4" descr="Federal Reserve Board - Home">
            <a:extLst>
              <a:ext uri="{FF2B5EF4-FFF2-40B4-BE49-F238E27FC236}">
                <a16:creationId xmlns:a16="http://schemas.microsoft.com/office/drawing/2014/main" id="{668AED66-1411-3494-D264-91D9DA3F4DC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706672" y="335134"/>
            <a:ext cx="2980981" cy="2980981"/>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U.S. Defense Logistics Agency Funds RecycLiCo Battery Materials to Advance  Manganese Stockpile - RecycLiCo Battery Materials">
            <a:extLst>
              <a:ext uri="{FF2B5EF4-FFF2-40B4-BE49-F238E27FC236}">
                <a16:creationId xmlns:a16="http://schemas.microsoft.com/office/drawing/2014/main" id="{41B6DBF6-A0FC-85CE-DB89-1CF53808DE02}"/>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l="10482" t="15422" r="58705" b="15341"/>
          <a:stretch/>
        </p:blipFill>
        <p:spPr bwMode="auto">
          <a:xfrm>
            <a:off x="8995298" y="3511895"/>
            <a:ext cx="2358502" cy="2980981"/>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undefined">
            <a:extLst>
              <a:ext uri="{FF2B5EF4-FFF2-40B4-BE49-F238E27FC236}">
                <a16:creationId xmlns:a16="http://schemas.microsoft.com/office/drawing/2014/main" id="{95CAFB45-66B6-7775-B11A-C25244DBF536}"/>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638331" y="2104490"/>
            <a:ext cx="2814809" cy="2814809"/>
          </a:xfrm>
          <a:prstGeom prst="rect">
            <a:avLst/>
          </a:prstGeom>
          <a:noFill/>
          <a:extLst>
            <a:ext uri="{909E8E84-426E-40DD-AFC4-6F175D3DCCD1}">
              <a14:hiddenFill xmlns:a14="http://schemas.microsoft.com/office/drawing/2010/main">
                <a:solidFill>
                  <a:srgbClr val="FFFFFF"/>
                </a:solidFill>
              </a14:hiddenFill>
            </a:ext>
          </a:extLst>
        </p:spPr>
      </p:pic>
      <p:sp>
        <p:nvSpPr>
          <p:cNvPr id="4" name="Footer Placeholder 3">
            <a:extLst>
              <a:ext uri="{FF2B5EF4-FFF2-40B4-BE49-F238E27FC236}">
                <a16:creationId xmlns:a16="http://schemas.microsoft.com/office/drawing/2014/main" id="{E960163A-3805-1F63-E7A9-79A8054F27C4}"/>
              </a:ext>
            </a:extLst>
          </p:cNvPr>
          <p:cNvSpPr>
            <a:spLocks noGrp="1"/>
          </p:cNvSpPr>
          <p:nvPr>
            <p:ph type="ftr" sz="quarter" idx="11"/>
          </p:nvPr>
        </p:nvSpPr>
        <p:spPr/>
        <p:txBody>
          <a:bodyPr/>
          <a:lstStyle/>
          <a:p>
            <a:r>
              <a:rPr lang="en-US"/>
              <a:t>DRB Clearance Number: CBDRB-FY24-0259 Cleared for Public Release</a:t>
            </a:r>
          </a:p>
        </p:txBody>
      </p:sp>
      <p:sp>
        <p:nvSpPr>
          <p:cNvPr id="5" name="Slide Number Placeholder 4">
            <a:extLst>
              <a:ext uri="{FF2B5EF4-FFF2-40B4-BE49-F238E27FC236}">
                <a16:creationId xmlns:a16="http://schemas.microsoft.com/office/drawing/2014/main" id="{64EA793B-97D4-897E-EEE1-CE8F690A5391}"/>
              </a:ext>
            </a:extLst>
          </p:cNvPr>
          <p:cNvSpPr>
            <a:spLocks noGrp="1"/>
          </p:cNvSpPr>
          <p:nvPr>
            <p:ph type="sldNum" sz="quarter" idx="12"/>
          </p:nvPr>
        </p:nvSpPr>
        <p:spPr/>
        <p:txBody>
          <a:bodyPr/>
          <a:lstStyle/>
          <a:p>
            <a:fld id="{0A00D40F-15D8-435E-82D9-FA562CBB47A6}" type="slidenum">
              <a:rPr lang="en-US" smtClean="0"/>
              <a:t>3</a:t>
            </a:fld>
            <a:endParaRPr lang="en-US"/>
          </a:p>
        </p:txBody>
      </p:sp>
    </p:spTree>
    <p:extLst>
      <p:ext uri="{BB962C8B-B14F-4D97-AF65-F5344CB8AC3E}">
        <p14:creationId xmlns:p14="http://schemas.microsoft.com/office/powerpoint/2010/main" val="324154220"/>
      </p:ext>
    </p:extLst>
  </p:cSld>
  <p:clrMapOvr>
    <a:masterClrMapping/>
  </p:clrMapOvr>
  <p:extLst>
    <p:ext uri="{6950BFC3-D8DA-4A85-94F7-54DA5524770B}">
      <p188:commentRel xmlns:p188="http://schemas.microsoft.com/office/powerpoint/2018/8/main" r:id="rId3"/>
    </p:ext>
  </p:extLs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CCF2C4-06D8-2FA6-3E59-0052A945F295}"/>
              </a:ext>
            </a:extLst>
          </p:cNvPr>
          <p:cNvSpPr>
            <a:spLocks noGrp="1"/>
          </p:cNvSpPr>
          <p:nvPr>
            <p:ph type="title"/>
          </p:nvPr>
        </p:nvSpPr>
        <p:spPr>
          <a:xfrm>
            <a:off x="838200" y="365125"/>
            <a:ext cx="11026966" cy="1325563"/>
          </a:xfrm>
        </p:spPr>
        <p:txBody>
          <a:bodyPr/>
          <a:lstStyle/>
          <a:p>
            <a:r>
              <a:rPr lang="en-US" dirty="0"/>
              <a:t>Introduction: Response Rates</a:t>
            </a:r>
          </a:p>
        </p:txBody>
      </p:sp>
      <p:sp>
        <p:nvSpPr>
          <p:cNvPr id="3" name="Content Placeholder 2">
            <a:extLst>
              <a:ext uri="{FF2B5EF4-FFF2-40B4-BE49-F238E27FC236}">
                <a16:creationId xmlns:a16="http://schemas.microsoft.com/office/drawing/2014/main" id="{A44FE767-CA85-38AD-C117-D1EFFC8C331C}"/>
              </a:ext>
            </a:extLst>
          </p:cNvPr>
          <p:cNvSpPr>
            <a:spLocks noGrp="1"/>
          </p:cNvSpPr>
          <p:nvPr>
            <p:ph idx="1"/>
          </p:nvPr>
        </p:nvSpPr>
        <p:spPr>
          <a:xfrm>
            <a:off x="838201" y="1825624"/>
            <a:ext cx="10476122" cy="4431957"/>
          </a:xfrm>
        </p:spPr>
        <p:txBody>
          <a:bodyPr vert="horz" lIns="91440" tIns="45720" rIns="91440" bIns="45720" rtlCol="0" anchor="t">
            <a:normAutofit/>
          </a:bodyPr>
          <a:lstStyle/>
          <a:p>
            <a:r>
              <a:rPr lang="en-US" dirty="0"/>
              <a:t>The QPC is not immune to declining response rates affecting nonresponse bias, data quality </a:t>
            </a:r>
          </a:p>
          <a:p>
            <a:r>
              <a:rPr lang="en-US" dirty="0"/>
              <a:t>2022Q1 Response Rate: </a:t>
            </a:r>
            <a:r>
              <a:rPr lang="en-US" b="1" dirty="0"/>
              <a:t>36.0%</a:t>
            </a:r>
          </a:p>
          <a:p>
            <a:pPr lvl="1"/>
            <a:r>
              <a:rPr lang="en-US" dirty="0"/>
              <a:t>In 2022Q1, for </a:t>
            </a:r>
            <a:r>
              <a:rPr lang="en-US" dirty="0">
                <a:solidFill>
                  <a:schemeClr val="accent1"/>
                </a:solidFill>
              </a:rPr>
              <a:t>24.3% </a:t>
            </a:r>
            <a:r>
              <a:rPr lang="en-US" dirty="0"/>
              <a:t>of sampled businesses, QPC did not have email contact information</a:t>
            </a:r>
          </a:p>
          <a:p>
            <a:pPr lvl="1"/>
            <a:r>
              <a:rPr lang="en-US" dirty="0"/>
              <a:t>Of those, we observed a </a:t>
            </a:r>
            <a:r>
              <a:rPr lang="en-US" b="1" dirty="0"/>
              <a:t>1.6%</a:t>
            </a:r>
            <a:r>
              <a:rPr lang="en-US" dirty="0"/>
              <a:t> response rate </a:t>
            </a:r>
          </a:p>
          <a:p>
            <a:r>
              <a:rPr lang="en-US" dirty="0"/>
              <a:t>Can we do better than a 1.6% response rate?</a:t>
            </a:r>
          </a:p>
        </p:txBody>
      </p:sp>
      <p:sp>
        <p:nvSpPr>
          <p:cNvPr id="4" name="Footer Placeholder 3">
            <a:extLst>
              <a:ext uri="{FF2B5EF4-FFF2-40B4-BE49-F238E27FC236}">
                <a16:creationId xmlns:a16="http://schemas.microsoft.com/office/drawing/2014/main" id="{27185596-1DCB-6C1D-F525-F0FE46199967}"/>
              </a:ext>
            </a:extLst>
          </p:cNvPr>
          <p:cNvSpPr>
            <a:spLocks noGrp="1"/>
          </p:cNvSpPr>
          <p:nvPr>
            <p:ph type="ftr" sz="quarter" idx="11"/>
          </p:nvPr>
        </p:nvSpPr>
        <p:spPr/>
        <p:txBody>
          <a:bodyPr/>
          <a:lstStyle/>
          <a:p>
            <a:r>
              <a:rPr lang="en-US"/>
              <a:t>DRB Clearance Number: CBDRB-FY24-0259 Cleared for Public Release</a:t>
            </a:r>
          </a:p>
        </p:txBody>
      </p:sp>
      <p:sp>
        <p:nvSpPr>
          <p:cNvPr id="5" name="Slide Number Placeholder 4">
            <a:extLst>
              <a:ext uri="{FF2B5EF4-FFF2-40B4-BE49-F238E27FC236}">
                <a16:creationId xmlns:a16="http://schemas.microsoft.com/office/drawing/2014/main" id="{AEE28545-22E8-3B87-C49F-AD0B526FFFF7}"/>
              </a:ext>
            </a:extLst>
          </p:cNvPr>
          <p:cNvSpPr>
            <a:spLocks noGrp="1"/>
          </p:cNvSpPr>
          <p:nvPr>
            <p:ph type="sldNum" sz="quarter" idx="12"/>
          </p:nvPr>
        </p:nvSpPr>
        <p:spPr/>
        <p:txBody>
          <a:bodyPr/>
          <a:lstStyle/>
          <a:p>
            <a:fld id="{0A00D40F-15D8-435E-82D9-FA562CBB47A6}" type="slidenum">
              <a:rPr lang="en-US" smtClean="0"/>
              <a:t>4</a:t>
            </a:fld>
            <a:endParaRPr lang="en-US"/>
          </a:p>
        </p:txBody>
      </p:sp>
    </p:spTree>
    <p:extLst>
      <p:ext uri="{BB962C8B-B14F-4D97-AF65-F5344CB8AC3E}">
        <p14:creationId xmlns:p14="http://schemas.microsoft.com/office/powerpoint/2010/main" val="2058756321"/>
      </p:ext>
    </p:extLst>
  </p:cSld>
  <p:clrMapOvr>
    <a:masterClrMapping/>
  </p:clrMapOvr>
  <p:extLst>
    <p:ext uri="{6950BFC3-D8DA-4A85-94F7-54DA5524770B}">
      <p188:commentRel xmlns:p188="http://schemas.microsoft.com/office/powerpoint/2018/8/main" r:id="rId3"/>
    </p:ext>
  </p:extLs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7A36D5-DD92-FF5A-299C-375B7150CF86}"/>
              </a:ext>
            </a:extLst>
          </p:cNvPr>
          <p:cNvSpPr>
            <a:spLocks noGrp="1"/>
          </p:cNvSpPr>
          <p:nvPr>
            <p:ph type="title"/>
          </p:nvPr>
        </p:nvSpPr>
        <p:spPr>
          <a:xfrm>
            <a:off x="838200" y="365125"/>
            <a:ext cx="10476123" cy="1325563"/>
          </a:xfrm>
        </p:spPr>
        <p:txBody>
          <a:bodyPr/>
          <a:lstStyle/>
          <a:p>
            <a:r>
              <a:rPr lang="en-US" dirty="0"/>
              <a:t>Introduction: QPC Communication Strategy</a:t>
            </a:r>
            <a:endParaRPr lang="en-US" dirty="0">
              <a:solidFill>
                <a:schemeClr val="accent1"/>
              </a:solidFill>
            </a:endParaRPr>
          </a:p>
        </p:txBody>
      </p:sp>
      <p:sp>
        <p:nvSpPr>
          <p:cNvPr id="3" name="Content Placeholder 2">
            <a:extLst>
              <a:ext uri="{FF2B5EF4-FFF2-40B4-BE49-F238E27FC236}">
                <a16:creationId xmlns:a16="http://schemas.microsoft.com/office/drawing/2014/main" id="{51E213DE-AC5E-092A-F454-3E681515DED9}"/>
              </a:ext>
            </a:extLst>
          </p:cNvPr>
          <p:cNvSpPr txBox="1">
            <a:spLocks/>
          </p:cNvSpPr>
          <p:nvPr/>
        </p:nvSpPr>
        <p:spPr>
          <a:xfrm>
            <a:off x="838200" y="1843863"/>
            <a:ext cx="10586293" cy="4649012"/>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cs typeface="Calibri"/>
              </a:rPr>
              <a:t>QPC is a voluntary survey</a:t>
            </a:r>
            <a:endParaRPr lang="en-US" b="1" dirty="0">
              <a:solidFill>
                <a:schemeClr val="accent1"/>
              </a:solidFill>
              <a:cs typeface="Calibri"/>
            </a:endParaRPr>
          </a:p>
          <a:p>
            <a:pPr marL="0" indent="0">
              <a:buNone/>
            </a:pPr>
            <a:r>
              <a:rPr lang="en-US" dirty="0"/>
              <a:t>QPC Communication Strategy</a:t>
            </a:r>
          </a:p>
          <a:p>
            <a:pPr marL="914400" lvl="1" indent="-457200">
              <a:buFont typeface="+mj-lt"/>
              <a:buAutoNum type="arabicPeriod"/>
            </a:pPr>
            <a:r>
              <a:rPr lang="en-US" dirty="0"/>
              <a:t>Mail out physical letter &amp; mail out </a:t>
            </a:r>
            <a:r>
              <a:rPr lang="en-US" b="1" dirty="0">
                <a:solidFill>
                  <a:schemeClr val="accent1"/>
                </a:solidFill>
              </a:rPr>
              <a:t>email</a:t>
            </a:r>
          </a:p>
          <a:p>
            <a:pPr marL="914400" lvl="1" indent="-457200">
              <a:buFont typeface="+mj-lt"/>
              <a:buAutoNum type="arabicPeriod"/>
            </a:pPr>
            <a:r>
              <a:rPr lang="en-US" dirty="0"/>
              <a:t>Reminder </a:t>
            </a:r>
            <a:r>
              <a:rPr lang="en-US" b="1" dirty="0">
                <a:solidFill>
                  <a:schemeClr val="accent1"/>
                </a:solidFill>
              </a:rPr>
              <a:t>email</a:t>
            </a:r>
            <a:endParaRPr lang="en-US" dirty="0"/>
          </a:p>
          <a:p>
            <a:pPr marL="914400" lvl="1" indent="-457200">
              <a:buFont typeface="+mj-lt"/>
              <a:buAutoNum type="arabicPeriod"/>
            </a:pPr>
            <a:r>
              <a:rPr lang="en-US" dirty="0"/>
              <a:t>ROBO calls</a:t>
            </a:r>
          </a:p>
          <a:p>
            <a:pPr marL="914400" lvl="1" indent="-457200">
              <a:buFont typeface="+mj-lt"/>
              <a:buAutoNum type="arabicPeriod"/>
            </a:pPr>
            <a:r>
              <a:rPr lang="en-US" dirty="0"/>
              <a:t>Follow-up </a:t>
            </a:r>
            <a:r>
              <a:rPr lang="en-US" b="1" dirty="0">
                <a:solidFill>
                  <a:schemeClr val="accent1"/>
                </a:solidFill>
              </a:rPr>
              <a:t>email</a:t>
            </a:r>
          </a:p>
          <a:p>
            <a:pPr marL="914400" lvl="1" indent="-457200">
              <a:buFont typeface="+mj-lt"/>
              <a:buAutoNum type="arabicPeriod"/>
            </a:pPr>
            <a:r>
              <a:rPr lang="en-US" dirty="0"/>
              <a:t>Limited telephone follow-up</a:t>
            </a:r>
          </a:p>
        </p:txBody>
      </p:sp>
      <p:sp>
        <p:nvSpPr>
          <p:cNvPr id="4" name="Footer Placeholder 3">
            <a:extLst>
              <a:ext uri="{FF2B5EF4-FFF2-40B4-BE49-F238E27FC236}">
                <a16:creationId xmlns:a16="http://schemas.microsoft.com/office/drawing/2014/main" id="{608B8896-72C1-524F-E4A8-926CB7F765C9}"/>
              </a:ext>
            </a:extLst>
          </p:cNvPr>
          <p:cNvSpPr>
            <a:spLocks noGrp="1"/>
          </p:cNvSpPr>
          <p:nvPr>
            <p:ph type="ftr" sz="quarter" idx="11"/>
          </p:nvPr>
        </p:nvSpPr>
        <p:spPr/>
        <p:txBody>
          <a:bodyPr/>
          <a:lstStyle/>
          <a:p>
            <a:r>
              <a:rPr lang="en-US"/>
              <a:t>DRB Clearance Number: CBDRB-FY24-0259 Cleared for Public Release</a:t>
            </a:r>
          </a:p>
        </p:txBody>
      </p:sp>
      <p:sp>
        <p:nvSpPr>
          <p:cNvPr id="5" name="Slide Number Placeholder 4">
            <a:extLst>
              <a:ext uri="{FF2B5EF4-FFF2-40B4-BE49-F238E27FC236}">
                <a16:creationId xmlns:a16="http://schemas.microsoft.com/office/drawing/2014/main" id="{835B1509-B195-C87D-0D86-504699D3B0E9}"/>
              </a:ext>
            </a:extLst>
          </p:cNvPr>
          <p:cNvSpPr>
            <a:spLocks noGrp="1"/>
          </p:cNvSpPr>
          <p:nvPr>
            <p:ph type="sldNum" sz="quarter" idx="12"/>
          </p:nvPr>
        </p:nvSpPr>
        <p:spPr/>
        <p:txBody>
          <a:bodyPr/>
          <a:lstStyle/>
          <a:p>
            <a:fld id="{0A00D40F-15D8-435E-82D9-FA562CBB47A6}" type="slidenum">
              <a:rPr lang="en-US" smtClean="0"/>
              <a:t>5</a:t>
            </a:fld>
            <a:endParaRPr lang="en-US"/>
          </a:p>
        </p:txBody>
      </p:sp>
    </p:spTree>
    <p:extLst>
      <p:ext uri="{BB962C8B-B14F-4D97-AF65-F5344CB8AC3E}">
        <p14:creationId xmlns:p14="http://schemas.microsoft.com/office/powerpoint/2010/main" val="2790493608"/>
      </p:ext>
    </p:extLst>
  </p:cSld>
  <p:clrMapOvr>
    <a:masterClrMapping/>
  </p:clrMapOvr>
  <p:extLst>
    <p:ext uri="{6950BFC3-D8DA-4A85-94F7-54DA5524770B}">
      <p188:commentRel xmlns:p188="http://schemas.microsoft.com/office/powerpoint/2018/8/main" r:id="rId3"/>
    </p:ext>
  </p:extLs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B3382D-F25A-060A-0BF2-02DB33B5B097}"/>
              </a:ext>
            </a:extLst>
          </p:cNvPr>
          <p:cNvSpPr>
            <a:spLocks noGrp="1"/>
          </p:cNvSpPr>
          <p:nvPr>
            <p:ph type="title"/>
          </p:nvPr>
        </p:nvSpPr>
        <p:spPr/>
        <p:txBody>
          <a:bodyPr/>
          <a:lstStyle/>
          <a:p>
            <a:r>
              <a:rPr lang="en-US" dirty="0"/>
              <a:t>Introduction: Email Contact Information is Important</a:t>
            </a:r>
          </a:p>
        </p:txBody>
      </p:sp>
      <p:sp>
        <p:nvSpPr>
          <p:cNvPr id="16" name="TextBox 15">
            <a:extLst>
              <a:ext uri="{FF2B5EF4-FFF2-40B4-BE49-F238E27FC236}">
                <a16:creationId xmlns:a16="http://schemas.microsoft.com/office/drawing/2014/main" id="{E2975AE4-AA9D-D4D4-894B-7A1CE9865BBF}"/>
              </a:ext>
            </a:extLst>
          </p:cNvPr>
          <p:cNvSpPr txBox="1"/>
          <p:nvPr/>
        </p:nvSpPr>
        <p:spPr>
          <a:xfrm>
            <a:off x="0" y="6581001"/>
            <a:ext cx="3681334" cy="276999"/>
          </a:xfrm>
          <a:prstGeom prst="rect">
            <a:avLst/>
          </a:prstGeom>
          <a:noFill/>
        </p:spPr>
        <p:txBody>
          <a:bodyPr wrap="square">
            <a:spAutoFit/>
          </a:bodyPr>
          <a:lstStyle/>
          <a:p>
            <a:r>
              <a:rPr lang="en-US" sz="1200" dirty="0"/>
              <a:t>* Only ‘active’ businesses are eligible for response rate</a:t>
            </a:r>
          </a:p>
        </p:txBody>
      </p:sp>
      <p:cxnSp>
        <p:nvCxnSpPr>
          <p:cNvPr id="17" name="Straight Arrow Connector 16">
            <a:extLst>
              <a:ext uri="{FF2B5EF4-FFF2-40B4-BE49-F238E27FC236}">
                <a16:creationId xmlns:a16="http://schemas.microsoft.com/office/drawing/2014/main" id="{4B77E6F2-9483-834B-0229-7884515C83EC}"/>
              </a:ext>
            </a:extLst>
          </p:cNvPr>
          <p:cNvCxnSpPr>
            <a:cxnSpLocks/>
          </p:cNvCxnSpPr>
          <p:nvPr/>
        </p:nvCxnSpPr>
        <p:spPr>
          <a:xfrm>
            <a:off x="4937121" y="3844596"/>
            <a:ext cx="65385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8" name="Rectangle 17">
            <a:extLst>
              <a:ext uri="{FF2B5EF4-FFF2-40B4-BE49-F238E27FC236}">
                <a16:creationId xmlns:a16="http://schemas.microsoft.com/office/drawing/2014/main" id="{4E556777-0035-FE68-93C3-AE1C3D653435}"/>
              </a:ext>
            </a:extLst>
          </p:cNvPr>
          <p:cNvSpPr/>
          <p:nvPr/>
        </p:nvSpPr>
        <p:spPr>
          <a:xfrm>
            <a:off x="7050358" y="3671372"/>
            <a:ext cx="1188720" cy="118872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t>Businesses that Register in the Online Portal</a:t>
            </a:r>
          </a:p>
        </p:txBody>
      </p:sp>
      <p:cxnSp>
        <p:nvCxnSpPr>
          <p:cNvPr id="19" name="Straight Arrow Connector 18">
            <a:extLst>
              <a:ext uri="{FF2B5EF4-FFF2-40B4-BE49-F238E27FC236}">
                <a16:creationId xmlns:a16="http://schemas.microsoft.com/office/drawing/2014/main" id="{507A3BAC-3A80-2508-1510-018D885AEC03}"/>
              </a:ext>
            </a:extLst>
          </p:cNvPr>
          <p:cNvCxnSpPr/>
          <p:nvPr/>
        </p:nvCxnSpPr>
        <p:spPr>
          <a:xfrm>
            <a:off x="2829068" y="3814941"/>
            <a:ext cx="130118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11EB927C-6202-F737-0C05-CDE39A475B0D}"/>
              </a:ext>
            </a:extLst>
          </p:cNvPr>
          <p:cNvCxnSpPr>
            <a:cxnSpLocks/>
          </p:cNvCxnSpPr>
          <p:nvPr/>
        </p:nvCxnSpPr>
        <p:spPr>
          <a:xfrm>
            <a:off x="2797008" y="4620567"/>
            <a:ext cx="209196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6F8C947A-C306-0325-1015-4D1B31562948}"/>
              </a:ext>
            </a:extLst>
          </p:cNvPr>
          <p:cNvSpPr txBox="1"/>
          <p:nvPr/>
        </p:nvSpPr>
        <p:spPr>
          <a:xfrm>
            <a:off x="3022764" y="3359367"/>
            <a:ext cx="1119039" cy="461665"/>
          </a:xfrm>
          <a:prstGeom prst="rect">
            <a:avLst/>
          </a:prstGeom>
          <a:noFill/>
        </p:spPr>
        <p:txBody>
          <a:bodyPr wrap="square" rtlCol="0">
            <a:spAutoFit/>
          </a:bodyPr>
          <a:lstStyle/>
          <a:p>
            <a:r>
              <a:rPr lang="en-US" sz="1200" dirty="0"/>
              <a:t>Physical letter mailed out</a:t>
            </a:r>
          </a:p>
        </p:txBody>
      </p:sp>
      <p:sp>
        <p:nvSpPr>
          <p:cNvPr id="22" name="TextBox 21">
            <a:extLst>
              <a:ext uri="{FF2B5EF4-FFF2-40B4-BE49-F238E27FC236}">
                <a16:creationId xmlns:a16="http://schemas.microsoft.com/office/drawing/2014/main" id="{0EAE6DBE-CA02-A38E-BBE0-22069C898993}"/>
              </a:ext>
            </a:extLst>
          </p:cNvPr>
          <p:cNvSpPr txBox="1"/>
          <p:nvPr/>
        </p:nvSpPr>
        <p:spPr>
          <a:xfrm>
            <a:off x="3022764" y="4608605"/>
            <a:ext cx="939554" cy="276999"/>
          </a:xfrm>
          <a:prstGeom prst="rect">
            <a:avLst/>
          </a:prstGeom>
          <a:noFill/>
        </p:spPr>
        <p:txBody>
          <a:bodyPr wrap="square" rtlCol="0">
            <a:spAutoFit/>
          </a:bodyPr>
          <a:lstStyle/>
          <a:p>
            <a:r>
              <a:rPr lang="en-US" sz="1200" dirty="0"/>
              <a:t>Email sent</a:t>
            </a:r>
          </a:p>
        </p:txBody>
      </p:sp>
      <p:cxnSp>
        <p:nvCxnSpPr>
          <p:cNvPr id="23" name="Straight Arrow Connector 22">
            <a:extLst>
              <a:ext uri="{FF2B5EF4-FFF2-40B4-BE49-F238E27FC236}">
                <a16:creationId xmlns:a16="http://schemas.microsoft.com/office/drawing/2014/main" id="{F75EF3DF-38DB-AA3B-4119-80ACD2FA25DB}"/>
              </a:ext>
            </a:extLst>
          </p:cNvPr>
          <p:cNvCxnSpPr>
            <a:cxnSpLocks/>
          </p:cNvCxnSpPr>
          <p:nvPr/>
        </p:nvCxnSpPr>
        <p:spPr>
          <a:xfrm>
            <a:off x="6422268" y="3818216"/>
            <a:ext cx="65385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4" name="Rectangle 23">
            <a:extLst>
              <a:ext uri="{FF2B5EF4-FFF2-40B4-BE49-F238E27FC236}">
                <a16:creationId xmlns:a16="http://schemas.microsoft.com/office/drawing/2014/main" id="{B8FAC805-786A-3619-93AA-183747FDFBA5}"/>
              </a:ext>
            </a:extLst>
          </p:cNvPr>
          <p:cNvSpPr/>
          <p:nvPr/>
        </p:nvSpPr>
        <p:spPr>
          <a:xfrm>
            <a:off x="5590973" y="3604595"/>
            <a:ext cx="1103766" cy="48537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t>Type link into browser</a:t>
            </a:r>
          </a:p>
        </p:txBody>
      </p:sp>
      <p:sp>
        <p:nvSpPr>
          <p:cNvPr id="25" name="Rectangle 24">
            <a:extLst>
              <a:ext uri="{FF2B5EF4-FFF2-40B4-BE49-F238E27FC236}">
                <a16:creationId xmlns:a16="http://schemas.microsoft.com/office/drawing/2014/main" id="{B1E52B40-7213-36D0-A047-9BB3EC508EE3}"/>
              </a:ext>
            </a:extLst>
          </p:cNvPr>
          <p:cNvSpPr/>
          <p:nvPr/>
        </p:nvSpPr>
        <p:spPr>
          <a:xfrm>
            <a:off x="4131588" y="3589210"/>
            <a:ext cx="1103766" cy="48537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t>Open browser</a:t>
            </a:r>
          </a:p>
        </p:txBody>
      </p:sp>
      <p:sp>
        <p:nvSpPr>
          <p:cNvPr id="26" name="Rectangle 25">
            <a:extLst>
              <a:ext uri="{FF2B5EF4-FFF2-40B4-BE49-F238E27FC236}">
                <a16:creationId xmlns:a16="http://schemas.microsoft.com/office/drawing/2014/main" id="{8950367A-BF86-6E82-CD48-279EC845E991}"/>
              </a:ext>
            </a:extLst>
          </p:cNvPr>
          <p:cNvSpPr/>
          <p:nvPr/>
        </p:nvSpPr>
        <p:spPr>
          <a:xfrm>
            <a:off x="4888974" y="4400225"/>
            <a:ext cx="1103766" cy="485379"/>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t>Click link to online portal</a:t>
            </a:r>
          </a:p>
        </p:txBody>
      </p:sp>
      <p:cxnSp>
        <p:nvCxnSpPr>
          <p:cNvPr id="27" name="Straight Arrow Connector 26">
            <a:extLst>
              <a:ext uri="{FF2B5EF4-FFF2-40B4-BE49-F238E27FC236}">
                <a16:creationId xmlns:a16="http://schemas.microsoft.com/office/drawing/2014/main" id="{59D443F5-B30F-8C4B-F719-1773CA5F375B}"/>
              </a:ext>
            </a:extLst>
          </p:cNvPr>
          <p:cNvCxnSpPr>
            <a:cxnSpLocks/>
          </p:cNvCxnSpPr>
          <p:nvPr/>
        </p:nvCxnSpPr>
        <p:spPr>
          <a:xfrm>
            <a:off x="4985394" y="4675587"/>
            <a:ext cx="209196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8" name="Rectangle 27">
            <a:extLst>
              <a:ext uri="{FF2B5EF4-FFF2-40B4-BE49-F238E27FC236}">
                <a16:creationId xmlns:a16="http://schemas.microsoft.com/office/drawing/2014/main" id="{C0E4FDF6-47B1-517B-9844-2A748B9CC64C}"/>
              </a:ext>
            </a:extLst>
          </p:cNvPr>
          <p:cNvSpPr/>
          <p:nvPr/>
        </p:nvSpPr>
        <p:spPr>
          <a:xfrm>
            <a:off x="8594697" y="3671372"/>
            <a:ext cx="1188720" cy="118872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t>Businesses that Check In</a:t>
            </a:r>
          </a:p>
        </p:txBody>
      </p:sp>
      <p:sp>
        <p:nvSpPr>
          <p:cNvPr id="29" name="Rectangle 28">
            <a:extLst>
              <a:ext uri="{FF2B5EF4-FFF2-40B4-BE49-F238E27FC236}">
                <a16:creationId xmlns:a16="http://schemas.microsoft.com/office/drawing/2014/main" id="{60D4E026-D411-03BE-1A42-C1590E3DAAA2}"/>
              </a:ext>
            </a:extLst>
          </p:cNvPr>
          <p:cNvSpPr/>
          <p:nvPr/>
        </p:nvSpPr>
        <p:spPr>
          <a:xfrm>
            <a:off x="10107772" y="3671372"/>
            <a:ext cx="1188720" cy="118872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200" dirty="0"/>
              <a:t>Businesses that Provide a Quality Response</a:t>
            </a:r>
          </a:p>
        </p:txBody>
      </p:sp>
      <p:cxnSp>
        <p:nvCxnSpPr>
          <p:cNvPr id="30" name="Straight Arrow Connector 29">
            <a:extLst>
              <a:ext uri="{FF2B5EF4-FFF2-40B4-BE49-F238E27FC236}">
                <a16:creationId xmlns:a16="http://schemas.microsoft.com/office/drawing/2014/main" id="{FDA45C83-C6FA-2F53-98BB-10988DBD3274}"/>
              </a:ext>
            </a:extLst>
          </p:cNvPr>
          <p:cNvCxnSpPr>
            <a:endCxn id="28" idx="1"/>
          </p:cNvCxnSpPr>
          <p:nvPr/>
        </p:nvCxnSpPr>
        <p:spPr>
          <a:xfrm>
            <a:off x="8270342" y="4265732"/>
            <a:ext cx="32435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a:extLst>
              <a:ext uri="{FF2B5EF4-FFF2-40B4-BE49-F238E27FC236}">
                <a16:creationId xmlns:a16="http://schemas.microsoft.com/office/drawing/2014/main" id="{FE33D32F-A361-C1A6-AD46-EEBCFB3243C6}"/>
              </a:ext>
            </a:extLst>
          </p:cNvPr>
          <p:cNvCxnSpPr>
            <a:stCxn id="28" idx="3"/>
            <a:endCxn id="29" idx="1"/>
          </p:cNvCxnSpPr>
          <p:nvPr/>
        </p:nvCxnSpPr>
        <p:spPr>
          <a:xfrm>
            <a:off x="9783417" y="4265732"/>
            <a:ext cx="32435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2" name="Rectangle 31">
            <a:extLst>
              <a:ext uri="{FF2B5EF4-FFF2-40B4-BE49-F238E27FC236}">
                <a16:creationId xmlns:a16="http://schemas.microsoft.com/office/drawing/2014/main" id="{596B0C7F-CC76-7002-1C35-6F95ECD053A9}"/>
              </a:ext>
            </a:extLst>
          </p:cNvPr>
          <p:cNvSpPr/>
          <p:nvPr/>
        </p:nvSpPr>
        <p:spPr>
          <a:xfrm>
            <a:off x="1031746" y="3391843"/>
            <a:ext cx="1828800" cy="18288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All Sampled Businesses*</a:t>
            </a:r>
          </a:p>
        </p:txBody>
      </p:sp>
      <p:sp>
        <p:nvSpPr>
          <p:cNvPr id="33" name="Rectangle 32">
            <a:extLst>
              <a:ext uri="{FF2B5EF4-FFF2-40B4-BE49-F238E27FC236}">
                <a16:creationId xmlns:a16="http://schemas.microsoft.com/office/drawing/2014/main" id="{502BE32A-3096-71D7-0188-6EA4136FD55C}"/>
              </a:ext>
            </a:extLst>
          </p:cNvPr>
          <p:cNvSpPr/>
          <p:nvPr/>
        </p:nvSpPr>
        <p:spPr>
          <a:xfrm>
            <a:off x="2976298" y="4314590"/>
            <a:ext cx="3916574" cy="1243514"/>
          </a:xfrm>
          <a:prstGeom prst="rect">
            <a:avLst/>
          </a:prstGeom>
          <a:noFill/>
          <a:ln w="381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a:extLst>
              <a:ext uri="{FF2B5EF4-FFF2-40B4-BE49-F238E27FC236}">
                <a16:creationId xmlns:a16="http://schemas.microsoft.com/office/drawing/2014/main" id="{2FCA40A6-D977-DB20-5B08-3C7E341378D7}"/>
              </a:ext>
            </a:extLst>
          </p:cNvPr>
          <p:cNvSpPr txBox="1"/>
          <p:nvPr/>
        </p:nvSpPr>
        <p:spPr>
          <a:xfrm>
            <a:off x="3051700" y="4939742"/>
            <a:ext cx="3835116" cy="523220"/>
          </a:xfrm>
          <a:prstGeom prst="rect">
            <a:avLst/>
          </a:prstGeom>
          <a:noFill/>
        </p:spPr>
        <p:txBody>
          <a:bodyPr wrap="square" lIns="91440" tIns="45720" rIns="91440" bIns="45720" rtlCol="0" anchor="t">
            <a:spAutoFit/>
          </a:bodyPr>
          <a:lstStyle/>
          <a:p>
            <a:r>
              <a:rPr lang="en-US" sz="1400" dirty="0">
                <a:solidFill>
                  <a:schemeClr val="accent1"/>
                </a:solidFill>
              </a:rPr>
              <a:t>24.3%</a:t>
            </a:r>
            <a:r>
              <a:rPr lang="en-US" sz="1400" dirty="0"/>
              <a:t> of businesses do not have access to this low friction method of logging into the online portal</a:t>
            </a:r>
          </a:p>
        </p:txBody>
      </p:sp>
      <p:sp>
        <p:nvSpPr>
          <p:cNvPr id="35" name="TextBox 34">
            <a:extLst>
              <a:ext uri="{FF2B5EF4-FFF2-40B4-BE49-F238E27FC236}">
                <a16:creationId xmlns:a16="http://schemas.microsoft.com/office/drawing/2014/main" id="{009034B9-DF43-61C0-F5CA-7C9C2BDA2F68}"/>
              </a:ext>
            </a:extLst>
          </p:cNvPr>
          <p:cNvSpPr txBox="1"/>
          <p:nvPr/>
        </p:nvSpPr>
        <p:spPr>
          <a:xfrm>
            <a:off x="975018" y="2864141"/>
            <a:ext cx="10268024" cy="461665"/>
          </a:xfrm>
          <a:prstGeom prst="rect">
            <a:avLst/>
          </a:prstGeom>
          <a:noFill/>
        </p:spPr>
        <p:txBody>
          <a:bodyPr wrap="square" rtlCol="0">
            <a:spAutoFit/>
          </a:bodyPr>
          <a:lstStyle/>
          <a:p>
            <a:pPr algn="ctr"/>
            <a:r>
              <a:rPr lang="en-US" sz="2400" u="sng" dirty="0"/>
              <a:t>Survey Funnel</a:t>
            </a:r>
          </a:p>
        </p:txBody>
      </p:sp>
      <p:sp>
        <p:nvSpPr>
          <p:cNvPr id="36" name="Rectangle 35">
            <a:extLst>
              <a:ext uri="{FF2B5EF4-FFF2-40B4-BE49-F238E27FC236}">
                <a16:creationId xmlns:a16="http://schemas.microsoft.com/office/drawing/2014/main" id="{4165BC6D-3A3E-D462-A83F-C3FC75B10F68}"/>
              </a:ext>
            </a:extLst>
          </p:cNvPr>
          <p:cNvSpPr/>
          <p:nvPr/>
        </p:nvSpPr>
        <p:spPr>
          <a:xfrm>
            <a:off x="838200" y="2889232"/>
            <a:ext cx="10670740" cy="2847173"/>
          </a:xfrm>
          <a:prstGeom prst="rect">
            <a:avLst/>
          </a:prstGeom>
          <a:noFill/>
          <a:ln w="381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Content Placeholder 2">
            <a:extLst>
              <a:ext uri="{FF2B5EF4-FFF2-40B4-BE49-F238E27FC236}">
                <a16:creationId xmlns:a16="http://schemas.microsoft.com/office/drawing/2014/main" id="{BAB903FD-4551-78BE-13C0-F32462608127}"/>
              </a:ext>
            </a:extLst>
          </p:cNvPr>
          <p:cNvSpPr txBox="1">
            <a:spLocks/>
          </p:cNvSpPr>
          <p:nvPr/>
        </p:nvSpPr>
        <p:spPr>
          <a:xfrm>
            <a:off x="913236" y="1742379"/>
            <a:ext cx="10383256" cy="1055966"/>
          </a:xfrm>
          <a:prstGeom prst="rect">
            <a:avLst/>
          </a:prstGeom>
        </p:spPr>
        <p:txBody>
          <a:bodyPr vert="horz" lIns="91440" tIns="45720" rIns="91440" bIns="45720" rtlCol="0">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Once a business registers online, most continue to check in and provide a quality response</a:t>
            </a:r>
          </a:p>
          <a:p>
            <a:r>
              <a:rPr lang="en-US" dirty="0"/>
              <a:t>The most drop-off occurs when businesses are asked to register in the online portal</a:t>
            </a:r>
          </a:p>
          <a:p>
            <a:r>
              <a:rPr lang="en-US" dirty="0"/>
              <a:t>Can we improve response rates by finding missing email contact information?</a:t>
            </a:r>
          </a:p>
        </p:txBody>
      </p:sp>
      <p:sp>
        <p:nvSpPr>
          <p:cNvPr id="3" name="Footer Placeholder 2">
            <a:extLst>
              <a:ext uri="{FF2B5EF4-FFF2-40B4-BE49-F238E27FC236}">
                <a16:creationId xmlns:a16="http://schemas.microsoft.com/office/drawing/2014/main" id="{5BDA551A-21E8-6C46-0C25-62602461DC4A}"/>
              </a:ext>
            </a:extLst>
          </p:cNvPr>
          <p:cNvSpPr>
            <a:spLocks noGrp="1"/>
          </p:cNvSpPr>
          <p:nvPr>
            <p:ph type="ftr" sz="quarter" idx="11"/>
          </p:nvPr>
        </p:nvSpPr>
        <p:spPr>
          <a:xfrm>
            <a:off x="4038600" y="6356350"/>
            <a:ext cx="4114800" cy="365125"/>
          </a:xfrm>
        </p:spPr>
        <p:txBody>
          <a:bodyPr/>
          <a:lstStyle/>
          <a:p>
            <a:r>
              <a:rPr lang="en-US"/>
              <a:t>DRB Clearance Number: CBDRB-FY24-0259 Cleared for Public Release</a:t>
            </a:r>
          </a:p>
        </p:txBody>
      </p:sp>
      <p:sp>
        <p:nvSpPr>
          <p:cNvPr id="4" name="Slide Number Placeholder 3">
            <a:extLst>
              <a:ext uri="{FF2B5EF4-FFF2-40B4-BE49-F238E27FC236}">
                <a16:creationId xmlns:a16="http://schemas.microsoft.com/office/drawing/2014/main" id="{269CC2AB-E470-4003-35CE-59538A677BD6}"/>
              </a:ext>
            </a:extLst>
          </p:cNvPr>
          <p:cNvSpPr>
            <a:spLocks noGrp="1"/>
          </p:cNvSpPr>
          <p:nvPr>
            <p:ph type="sldNum" sz="quarter" idx="12"/>
          </p:nvPr>
        </p:nvSpPr>
        <p:spPr>
          <a:xfrm>
            <a:off x="8610600" y="6356350"/>
            <a:ext cx="2743200" cy="365125"/>
          </a:xfrm>
        </p:spPr>
        <p:txBody>
          <a:bodyPr/>
          <a:lstStyle/>
          <a:p>
            <a:fld id="{0A00D40F-15D8-435E-82D9-FA562CBB47A6}" type="slidenum">
              <a:rPr lang="en-US" smtClean="0"/>
              <a:t>6</a:t>
            </a:fld>
            <a:endParaRPr lang="en-US"/>
          </a:p>
        </p:txBody>
      </p:sp>
    </p:spTree>
    <p:extLst>
      <p:ext uri="{BB962C8B-B14F-4D97-AF65-F5344CB8AC3E}">
        <p14:creationId xmlns:p14="http://schemas.microsoft.com/office/powerpoint/2010/main" val="35084263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CD09C6-7DE0-8955-99CE-0CD09EB3622A}"/>
              </a:ext>
            </a:extLst>
          </p:cNvPr>
          <p:cNvSpPr>
            <a:spLocks noGrp="1"/>
          </p:cNvSpPr>
          <p:nvPr>
            <p:ph type="title"/>
          </p:nvPr>
        </p:nvSpPr>
        <p:spPr/>
        <p:txBody>
          <a:bodyPr/>
          <a:lstStyle/>
          <a:p>
            <a:r>
              <a:rPr lang="en-US" dirty="0"/>
              <a:t>Project Goal 1: Proof of Concept for Mining Contact Information </a:t>
            </a:r>
          </a:p>
        </p:txBody>
      </p:sp>
      <p:sp>
        <p:nvSpPr>
          <p:cNvPr id="3" name="Text Placeholder 2">
            <a:extLst>
              <a:ext uri="{FF2B5EF4-FFF2-40B4-BE49-F238E27FC236}">
                <a16:creationId xmlns:a16="http://schemas.microsoft.com/office/drawing/2014/main" id="{4F9FBE6B-A684-EC81-2018-2BFBC072D0D1}"/>
              </a:ext>
            </a:extLst>
          </p:cNvPr>
          <p:cNvSpPr>
            <a:spLocks noGrp="1"/>
          </p:cNvSpPr>
          <p:nvPr>
            <p:ph type="body" idx="1"/>
          </p:nvPr>
        </p:nvSpPr>
        <p:spPr/>
        <p:txBody>
          <a:bodyPr/>
          <a:lstStyle/>
          <a:p>
            <a:r>
              <a:rPr lang="en-US" dirty="0"/>
              <a:t>Can we increase QPC response rates by gathering contact information?</a:t>
            </a:r>
          </a:p>
        </p:txBody>
      </p:sp>
      <p:sp>
        <p:nvSpPr>
          <p:cNvPr id="4" name="Footer Placeholder 3">
            <a:extLst>
              <a:ext uri="{FF2B5EF4-FFF2-40B4-BE49-F238E27FC236}">
                <a16:creationId xmlns:a16="http://schemas.microsoft.com/office/drawing/2014/main" id="{6B6BA49C-57AA-3792-C14C-1B4B81595F3C}"/>
              </a:ext>
            </a:extLst>
          </p:cNvPr>
          <p:cNvSpPr>
            <a:spLocks noGrp="1"/>
          </p:cNvSpPr>
          <p:nvPr>
            <p:ph type="ftr" sz="quarter" idx="11"/>
          </p:nvPr>
        </p:nvSpPr>
        <p:spPr/>
        <p:txBody>
          <a:bodyPr/>
          <a:lstStyle/>
          <a:p>
            <a:r>
              <a:rPr lang="en-US"/>
              <a:t>DRB Clearance Number: CBDRB-FY24-0259 Cleared for Public Release</a:t>
            </a:r>
          </a:p>
        </p:txBody>
      </p:sp>
      <p:sp>
        <p:nvSpPr>
          <p:cNvPr id="5" name="Slide Number Placeholder 4">
            <a:extLst>
              <a:ext uri="{FF2B5EF4-FFF2-40B4-BE49-F238E27FC236}">
                <a16:creationId xmlns:a16="http://schemas.microsoft.com/office/drawing/2014/main" id="{374FE920-256D-E163-B394-C0E5E892DC03}"/>
              </a:ext>
            </a:extLst>
          </p:cNvPr>
          <p:cNvSpPr>
            <a:spLocks noGrp="1"/>
          </p:cNvSpPr>
          <p:nvPr>
            <p:ph type="sldNum" sz="quarter" idx="12"/>
          </p:nvPr>
        </p:nvSpPr>
        <p:spPr/>
        <p:txBody>
          <a:bodyPr/>
          <a:lstStyle/>
          <a:p>
            <a:fld id="{0A00D40F-15D8-435E-82D9-FA562CBB47A6}" type="slidenum">
              <a:rPr lang="en-US" smtClean="0"/>
              <a:t>7</a:t>
            </a:fld>
            <a:endParaRPr lang="en-US"/>
          </a:p>
        </p:txBody>
      </p:sp>
    </p:spTree>
    <p:extLst>
      <p:ext uri="{BB962C8B-B14F-4D97-AF65-F5344CB8AC3E}">
        <p14:creationId xmlns:p14="http://schemas.microsoft.com/office/powerpoint/2010/main" val="13493907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8865A2-A57D-F865-CC06-5A4DB9E8A9A0}"/>
              </a:ext>
            </a:extLst>
          </p:cNvPr>
          <p:cNvSpPr>
            <a:spLocks noGrp="1"/>
          </p:cNvSpPr>
          <p:nvPr>
            <p:ph type="title"/>
          </p:nvPr>
        </p:nvSpPr>
        <p:spPr>
          <a:xfrm>
            <a:off x="838200" y="365125"/>
            <a:ext cx="6484983" cy="2234856"/>
          </a:xfrm>
        </p:spPr>
        <p:txBody>
          <a:bodyPr>
            <a:normAutofit/>
          </a:bodyPr>
          <a:lstStyle/>
          <a:p>
            <a:r>
              <a:rPr lang="en-US" dirty="0"/>
              <a:t>Introduction: Where else could we find business email contact information?</a:t>
            </a:r>
          </a:p>
        </p:txBody>
      </p:sp>
      <p:sp>
        <p:nvSpPr>
          <p:cNvPr id="3" name="Content Placeholder 2">
            <a:extLst>
              <a:ext uri="{FF2B5EF4-FFF2-40B4-BE49-F238E27FC236}">
                <a16:creationId xmlns:a16="http://schemas.microsoft.com/office/drawing/2014/main" id="{2044A28A-A3ED-83F1-24E8-747A97F5D344}"/>
              </a:ext>
            </a:extLst>
          </p:cNvPr>
          <p:cNvSpPr>
            <a:spLocks noGrp="1"/>
          </p:cNvSpPr>
          <p:nvPr>
            <p:ph idx="1"/>
          </p:nvPr>
        </p:nvSpPr>
        <p:spPr>
          <a:xfrm>
            <a:off x="838200" y="2881327"/>
            <a:ext cx="5628701" cy="3067297"/>
          </a:xfrm>
        </p:spPr>
        <p:txBody>
          <a:bodyPr vert="horz" lIns="91440" tIns="45720" rIns="91440" bIns="45720" rtlCol="0" anchor="t">
            <a:normAutofit fontScale="92500" lnSpcReduction="20000"/>
          </a:bodyPr>
          <a:lstStyle/>
          <a:p>
            <a:r>
              <a:rPr lang="en-US" dirty="0"/>
              <a:t>At Census Bureau, QPC is just one business survey equipped with contact information</a:t>
            </a:r>
          </a:p>
          <a:p>
            <a:r>
              <a:rPr lang="en-US" dirty="0"/>
              <a:t>Challenges: </a:t>
            </a:r>
          </a:p>
          <a:p>
            <a:pPr lvl="1"/>
            <a:r>
              <a:rPr lang="en-US" dirty="0"/>
              <a:t>Contact information is siloed across survey specific databases</a:t>
            </a:r>
          </a:p>
          <a:p>
            <a:pPr lvl="1"/>
            <a:r>
              <a:rPr lang="en-US" dirty="0"/>
              <a:t>How do we choose among lots of possible emails? We could have lots of good contact information but which is actionable by QPC?</a:t>
            </a:r>
            <a:endParaRPr lang="en-US" dirty="0">
              <a:cs typeface="Calibri"/>
            </a:endParaRPr>
          </a:p>
          <a:p>
            <a:endParaRPr lang="en-US" dirty="0"/>
          </a:p>
        </p:txBody>
      </p:sp>
      <p:graphicFrame>
        <p:nvGraphicFramePr>
          <p:cNvPr id="4" name="Diagram 3">
            <a:extLst>
              <a:ext uri="{FF2B5EF4-FFF2-40B4-BE49-F238E27FC236}">
                <a16:creationId xmlns:a16="http://schemas.microsoft.com/office/drawing/2014/main" id="{FF1C4CA0-3FBA-F683-110E-4BAD62AD74E0}"/>
              </a:ext>
            </a:extLst>
          </p:cNvPr>
          <p:cNvGraphicFramePr/>
          <p:nvPr>
            <p:extLst>
              <p:ext uri="{D42A27DB-BD31-4B8C-83A1-F6EECF244321}">
                <p14:modId xmlns:p14="http://schemas.microsoft.com/office/powerpoint/2010/main" val="17553324"/>
              </p:ext>
            </p:extLst>
          </p:nvPr>
        </p:nvGraphicFramePr>
        <p:xfrm>
          <a:off x="6651171" y="1816190"/>
          <a:ext cx="6484983"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a:extLst>
              <a:ext uri="{FF2B5EF4-FFF2-40B4-BE49-F238E27FC236}">
                <a16:creationId xmlns:a16="http://schemas.microsoft.com/office/drawing/2014/main" id="{8666BAEE-8F77-141D-1F96-29119CE8F4A1}"/>
              </a:ext>
            </a:extLst>
          </p:cNvPr>
          <p:cNvSpPr txBox="1"/>
          <p:nvPr/>
        </p:nvSpPr>
        <p:spPr>
          <a:xfrm>
            <a:off x="7516221" y="365125"/>
            <a:ext cx="4153989" cy="1077218"/>
          </a:xfrm>
          <a:prstGeom prst="rect">
            <a:avLst/>
          </a:prstGeom>
          <a:noFill/>
        </p:spPr>
        <p:txBody>
          <a:bodyPr wrap="square" rtlCol="0">
            <a:spAutoFit/>
          </a:bodyPr>
          <a:lstStyle/>
          <a:p>
            <a:pPr algn="ctr"/>
            <a:r>
              <a:rPr lang="en-US" sz="3200" dirty="0"/>
              <a:t>Surveys for Businesses at the Census Bureau</a:t>
            </a:r>
          </a:p>
        </p:txBody>
      </p:sp>
      <p:sp>
        <p:nvSpPr>
          <p:cNvPr id="6" name="Footer Placeholder 5">
            <a:extLst>
              <a:ext uri="{FF2B5EF4-FFF2-40B4-BE49-F238E27FC236}">
                <a16:creationId xmlns:a16="http://schemas.microsoft.com/office/drawing/2014/main" id="{E8FF8123-011C-1AEF-B171-DD2F136186E6}"/>
              </a:ext>
            </a:extLst>
          </p:cNvPr>
          <p:cNvSpPr>
            <a:spLocks noGrp="1"/>
          </p:cNvSpPr>
          <p:nvPr>
            <p:ph type="ftr" sz="quarter" idx="11"/>
          </p:nvPr>
        </p:nvSpPr>
        <p:spPr/>
        <p:txBody>
          <a:bodyPr/>
          <a:lstStyle/>
          <a:p>
            <a:r>
              <a:rPr lang="en-US"/>
              <a:t>DRB Clearance Number: CBDRB-FY24-0259 Cleared for Public Release</a:t>
            </a:r>
          </a:p>
        </p:txBody>
      </p:sp>
      <p:sp>
        <p:nvSpPr>
          <p:cNvPr id="7" name="Slide Number Placeholder 6">
            <a:extLst>
              <a:ext uri="{FF2B5EF4-FFF2-40B4-BE49-F238E27FC236}">
                <a16:creationId xmlns:a16="http://schemas.microsoft.com/office/drawing/2014/main" id="{42E009AE-4FF7-F228-D806-C78CAF3A81F0}"/>
              </a:ext>
            </a:extLst>
          </p:cNvPr>
          <p:cNvSpPr>
            <a:spLocks noGrp="1"/>
          </p:cNvSpPr>
          <p:nvPr>
            <p:ph type="sldNum" sz="quarter" idx="12"/>
          </p:nvPr>
        </p:nvSpPr>
        <p:spPr/>
        <p:txBody>
          <a:bodyPr/>
          <a:lstStyle/>
          <a:p>
            <a:fld id="{0A00D40F-15D8-435E-82D9-FA562CBB47A6}" type="slidenum">
              <a:rPr lang="en-US" smtClean="0"/>
              <a:t>8</a:t>
            </a:fld>
            <a:endParaRPr lang="en-US"/>
          </a:p>
        </p:txBody>
      </p:sp>
    </p:spTree>
    <p:extLst>
      <p:ext uri="{BB962C8B-B14F-4D97-AF65-F5344CB8AC3E}">
        <p14:creationId xmlns:p14="http://schemas.microsoft.com/office/powerpoint/2010/main" val="7334438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E9B974-2E18-ED48-E7C6-F70A2139D946}"/>
              </a:ext>
            </a:extLst>
          </p:cNvPr>
          <p:cNvSpPr>
            <a:spLocks noGrp="1"/>
          </p:cNvSpPr>
          <p:nvPr>
            <p:ph type="title"/>
          </p:nvPr>
        </p:nvSpPr>
        <p:spPr>
          <a:xfrm>
            <a:off x="838200" y="365125"/>
            <a:ext cx="6377848" cy="1325563"/>
          </a:xfrm>
        </p:spPr>
        <p:txBody>
          <a:bodyPr/>
          <a:lstStyle/>
          <a:p>
            <a:r>
              <a:rPr lang="en-US" dirty="0"/>
              <a:t>Methods: Manually Mining Contact Information</a:t>
            </a:r>
          </a:p>
        </p:txBody>
      </p:sp>
      <p:sp>
        <p:nvSpPr>
          <p:cNvPr id="3" name="Content Placeholder 2">
            <a:extLst>
              <a:ext uri="{FF2B5EF4-FFF2-40B4-BE49-F238E27FC236}">
                <a16:creationId xmlns:a16="http://schemas.microsoft.com/office/drawing/2014/main" id="{AA5CBD21-9FDC-138B-8B8E-4255826262DE}"/>
              </a:ext>
            </a:extLst>
          </p:cNvPr>
          <p:cNvSpPr>
            <a:spLocks noGrp="1"/>
          </p:cNvSpPr>
          <p:nvPr>
            <p:ph idx="1"/>
          </p:nvPr>
        </p:nvSpPr>
        <p:spPr>
          <a:xfrm>
            <a:off x="838200" y="1825624"/>
            <a:ext cx="10310870" cy="4592639"/>
          </a:xfrm>
        </p:spPr>
        <p:txBody>
          <a:bodyPr>
            <a:normAutofit/>
          </a:bodyPr>
          <a:lstStyle/>
          <a:p>
            <a:pPr marL="514350" indent="-514350">
              <a:buFont typeface="+mj-lt"/>
              <a:buAutoNum type="arabicPeriod"/>
            </a:pPr>
            <a:r>
              <a:rPr lang="en-US" dirty="0"/>
              <a:t>Collect contact information updates from any survey in one centralized location, in the Business Register.</a:t>
            </a:r>
          </a:p>
          <a:p>
            <a:pPr marL="514350" indent="-514350">
              <a:buFont typeface="+mj-lt"/>
              <a:buAutoNum type="arabicPeriod"/>
            </a:pPr>
            <a:r>
              <a:rPr lang="en-US" dirty="0"/>
              <a:t>Manually search through hundreds of emails. For each business missing contact information in QPC:</a:t>
            </a:r>
          </a:p>
          <a:p>
            <a:pPr lvl="1"/>
            <a:r>
              <a:rPr lang="en-US" dirty="0"/>
              <a:t>Search for any emails we have for that business across the Census Bureau</a:t>
            </a:r>
          </a:p>
          <a:p>
            <a:pPr lvl="1"/>
            <a:r>
              <a:rPr lang="en-US" dirty="0"/>
              <a:t>Manually decide on the most promising email (based on recency, survey comparability to QPC, contact title, establishments over enterprises, quality of the email entry, domain name)</a:t>
            </a:r>
          </a:p>
          <a:p>
            <a:pPr marL="514350" indent="-514350">
              <a:buFont typeface="+mj-lt"/>
              <a:buAutoNum type="arabicPeriod"/>
            </a:pPr>
            <a:r>
              <a:rPr lang="en-US" dirty="0"/>
              <a:t>Enter the new email into the QPC system for the next survey cycle.	</a:t>
            </a:r>
          </a:p>
          <a:p>
            <a:pPr lvl="1"/>
            <a:endParaRPr lang="en-US" dirty="0"/>
          </a:p>
        </p:txBody>
      </p:sp>
      <p:sp>
        <p:nvSpPr>
          <p:cNvPr id="4" name="Footer Placeholder 3">
            <a:extLst>
              <a:ext uri="{FF2B5EF4-FFF2-40B4-BE49-F238E27FC236}">
                <a16:creationId xmlns:a16="http://schemas.microsoft.com/office/drawing/2014/main" id="{5B3BECE7-E83A-AF20-8074-AA900805617C}"/>
              </a:ext>
            </a:extLst>
          </p:cNvPr>
          <p:cNvSpPr>
            <a:spLocks noGrp="1"/>
          </p:cNvSpPr>
          <p:nvPr>
            <p:ph type="ftr" sz="quarter" idx="11"/>
          </p:nvPr>
        </p:nvSpPr>
        <p:spPr/>
        <p:txBody>
          <a:bodyPr/>
          <a:lstStyle/>
          <a:p>
            <a:r>
              <a:rPr lang="en-US"/>
              <a:t>DRB Clearance Number: CBDRB-FY24-0259 Cleared for Public Release</a:t>
            </a:r>
          </a:p>
        </p:txBody>
      </p:sp>
      <p:sp>
        <p:nvSpPr>
          <p:cNvPr id="5" name="Slide Number Placeholder 4">
            <a:extLst>
              <a:ext uri="{FF2B5EF4-FFF2-40B4-BE49-F238E27FC236}">
                <a16:creationId xmlns:a16="http://schemas.microsoft.com/office/drawing/2014/main" id="{A01BD0ED-E2C0-79D5-EA5E-1F6A8373B82A}"/>
              </a:ext>
            </a:extLst>
          </p:cNvPr>
          <p:cNvSpPr>
            <a:spLocks noGrp="1"/>
          </p:cNvSpPr>
          <p:nvPr>
            <p:ph type="sldNum" sz="quarter" idx="12"/>
          </p:nvPr>
        </p:nvSpPr>
        <p:spPr/>
        <p:txBody>
          <a:bodyPr/>
          <a:lstStyle/>
          <a:p>
            <a:fld id="{0A00D40F-15D8-435E-82D9-FA562CBB47A6}" type="slidenum">
              <a:rPr lang="en-US" smtClean="0"/>
              <a:t>9</a:t>
            </a:fld>
            <a:endParaRPr lang="en-US"/>
          </a:p>
        </p:txBody>
      </p:sp>
    </p:spTree>
    <p:extLst>
      <p:ext uri="{BB962C8B-B14F-4D97-AF65-F5344CB8AC3E}">
        <p14:creationId xmlns:p14="http://schemas.microsoft.com/office/powerpoint/2010/main" val="2063202193"/>
      </p:ext>
    </p:extLst>
  </p:cSld>
  <p:clrMapOvr>
    <a:masterClrMapping/>
  </p:clrMapOvr>
  <p:extLst>
    <p:ext uri="{6950BFC3-D8DA-4A85-94F7-54DA5524770B}">
      <p188:commentRel xmlns:p188="http://schemas.microsoft.com/office/powerpoint/2018/8/main" r:id="rId3"/>
    </p:ext>
  </p:extLs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PT Standard Template Document Labeling Version 11-25-2019" id="{2B29FCDE-9991-402A-BF7C-68A845CABF27}" vid="{4C5D4FD4-241C-44A8-88F4-A8E870F593C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9FE28DCF60A55469A767A693C98DF30" ma:contentTypeVersion="11" ma:contentTypeDescription="Create a new document." ma:contentTypeScope="" ma:versionID="fd15eec54e9a16b88682b5772339e0fc">
  <xsd:schema xmlns:xsd="http://www.w3.org/2001/XMLSchema" xmlns:xs="http://www.w3.org/2001/XMLSchema" xmlns:p="http://schemas.microsoft.com/office/2006/metadata/properties" xmlns:ns3="caecc2cd-c125-47bb-b7d8-61f5602bf9df" xmlns:ns4="f42af4b1-c551-450a-9f89-76df0847d194" targetNamespace="http://schemas.microsoft.com/office/2006/metadata/properties" ma:root="true" ma:fieldsID="b9f4a88b264629eea6c93697b8a79db7" ns3:_="" ns4:_="">
    <xsd:import namespace="caecc2cd-c125-47bb-b7d8-61f5602bf9df"/>
    <xsd:import namespace="f42af4b1-c551-450a-9f89-76df0847d194"/>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GenerationTime" minOccurs="0"/>
                <xsd:element ref="ns4:MediaServiceEventHashCode" minOccurs="0"/>
                <xsd:element ref="ns4: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aecc2cd-c125-47bb-b7d8-61f5602bf9df"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42af4b1-c551-450a-9f89-76df0847d194"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AutoTags" ma:index="14" nillable="true" ma:displayName="MediaServiceAuto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D92B14D-EDFD-4FDD-92C0-0DF7EDA55EC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aecc2cd-c125-47bb-b7d8-61f5602bf9df"/>
    <ds:schemaRef ds:uri="f42af4b1-c551-450a-9f89-76df0847d19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29D7FDE-784D-4DEC-B49C-6F84CF51374D}">
  <ds:schemaRefs>
    <ds:schemaRef ds:uri="http://purl.org/dc/terms/"/>
    <ds:schemaRef ds:uri="http://schemas.microsoft.com/office/2006/documentManagement/types"/>
    <ds:schemaRef ds:uri="http://www.w3.org/XML/1998/namespace"/>
    <ds:schemaRef ds:uri="http://schemas.microsoft.com/office/infopath/2007/PartnerControls"/>
    <ds:schemaRef ds:uri="http://purl.org/dc/elements/1.1/"/>
    <ds:schemaRef ds:uri="f42af4b1-c551-450a-9f89-76df0847d194"/>
    <ds:schemaRef ds:uri="http://schemas.microsoft.com/office/2006/metadata/properties"/>
    <ds:schemaRef ds:uri="http://schemas.openxmlformats.org/package/2006/metadata/core-properties"/>
    <ds:schemaRef ds:uri="caecc2cd-c125-47bb-b7d8-61f5602bf9df"/>
    <ds:schemaRef ds:uri="http://purl.org/dc/dcmitype/"/>
  </ds:schemaRefs>
</ds:datastoreItem>
</file>

<file path=customXml/itemProps3.xml><?xml version="1.0" encoding="utf-8"?>
<ds:datastoreItem xmlns:ds="http://schemas.openxmlformats.org/officeDocument/2006/customXml" ds:itemID="{EAABB135-AD88-424B-A70F-93719B4573D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PPT Standard Template Document Labeling Version 11-25-2019</Template>
  <TotalTime>215</TotalTime>
  <Words>1943</Words>
  <Application>Microsoft Office PowerPoint</Application>
  <PresentationFormat>Widescreen</PresentationFormat>
  <Paragraphs>227</Paragraphs>
  <Slides>21</Slides>
  <Notes>13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Calibri Light</vt:lpstr>
      <vt:lpstr>Office Theme</vt:lpstr>
      <vt:lpstr>Automatically Mining Contact Information To Improve Survey Response Rates</vt:lpstr>
      <vt:lpstr>Disclaimers</vt:lpstr>
      <vt:lpstr>Introduction: What is QPC?</vt:lpstr>
      <vt:lpstr>Introduction: Response Rates</vt:lpstr>
      <vt:lpstr>Introduction: QPC Communication Strategy</vt:lpstr>
      <vt:lpstr>Introduction: Email Contact Information is Important</vt:lpstr>
      <vt:lpstr>Project Goal 1: Proof of Concept for Mining Contact Information </vt:lpstr>
      <vt:lpstr>Introduction: Where else could we find business email contact information?</vt:lpstr>
      <vt:lpstr>Methods: Manually Mining Contact Information</vt:lpstr>
      <vt:lpstr>Results: Intervention Effects on Email Prevalence Rate</vt:lpstr>
      <vt:lpstr>Results: Intervention Effects on Response Rate for Businesses without Contact Information in 2022Q1</vt:lpstr>
      <vt:lpstr>Discussion: Mining Contact Information</vt:lpstr>
      <vt:lpstr>Project Goal 2: Tool Development of Automated Contact Mining</vt:lpstr>
      <vt:lpstr>Introduction: Automatically Mining Contact Information</vt:lpstr>
      <vt:lpstr>Methods: Automated Contact Mining Design</vt:lpstr>
      <vt:lpstr>Methods: Automated Contact Mining Evaluation</vt:lpstr>
      <vt:lpstr>Results: Automated Contact Mining</vt:lpstr>
      <vt:lpstr>Discussion: Automated Contact Mining</vt:lpstr>
      <vt:lpstr>Conclusion</vt:lpstr>
      <vt:lpstr>Acknowledgements</vt:lpstr>
      <vt:lpstr>Questions or Ideas?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Jess Huang (CENSUS/ERD CTR)</dc:creator>
  <cp:lastModifiedBy>Jess Huang (CENSUS/ERD CTR)</cp:lastModifiedBy>
  <cp:revision>88</cp:revision>
  <dcterms:created xsi:type="dcterms:W3CDTF">2024-04-11T14:06:14Z</dcterms:created>
  <dcterms:modified xsi:type="dcterms:W3CDTF">2024-04-16T16:46:15Z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0x01010019FE28DCF60A55469A767A693C98DF30</vt:lpwstr>
  </property>
</Properties>
</file>