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1"/>
  </p:notesMasterIdLst>
  <p:sldIdLst>
    <p:sldId id="257" r:id="rId6"/>
    <p:sldId id="259" r:id="rId7"/>
    <p:sldId id="517" r:id="rId8"/>
    <p:sldId id="522" r:id="rId9"/>
    <p:sldId id="529" r:id="rId10"/>
    <p:sldId id="342" r:id="rId11"/>
    <p:sldId id="344" r:id="rId12"/>
    <p:sldId id="407" r:id="rId13"/>
    <p:sldId id="530" r:id="rId14"/>
    <p:sldId id="526" r:id="rId15"/>
    <p:sldId id="429" r:id="rId16"/>
    <p:sldId id="296" r:id="rId17"/>
    <p:sldId id="466" r:id="rId18"/>
    <p:sldId id="508" r:id="rId19"/>
    <p:sldId id="515" r:id="rId20"/>
    <p:sldId id="436" r:id="rId21"/>
    <p:sldId id="456" r:id="rId22"/>
    <p:sldId id="439" r:id="rId23"/>
    <p:sldId id="441" r:id="rId24"/>
    <p:sldId id="464" r:id="rId25"/>
    <p:sldId id="511" r:id="rId26"/>
    <p:sldId id="271" r:id="rId27"/>
    <p:sldId id="437" r:id="rId28"/>
    <p:sldId id="527" r:id="rId29"/>
    <p:sldId id="49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78" d="100"/>
          <a:sy n="78" d="100"/>
        </p:scale>
        <p:origin x="64" y="64"/>
      </p:cViewPr>
      <p:guideLst/>
    </p:cSldViewPr>
  </p:slideViewPr>
  <p:notesTextViewPr>
    <p:cViewPr>
      <p:scale>
        <a:sx n="1" d="1"/>
        <a:sy n="1" d="1"/>
      </p:scale>
      <p:origin x="0" y="0"/>
    </p:cViewPr>
  </p:notesTextViewPr>
  <p:sorterViewPr>
    <p:cViewPr>
      <p:scale>
        <a:sx n="100" d="100"/>
        <a:sy n="100" d="100"/>
      </p:scale>
      <p:origin x="0" y="-3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19669E-D196-4B0C-BF30-284FFA28A35B}" type="slidenum">
              <a:rPr lang="en-US" smtClean="0"/>
              <a:t>25</a:t>
            </a:fld>
            <a:endParaRPr lang="en-US"/>
          </a:p>
        </p:txBody>
      </p:sp>
    </p:spTree>
    <p:extLst>
      <p:ext uri="{BB962C8B-B14F-4D97-AF65-F5344CB8AC3E}">
        <p14:creationId xmlns:p14="http://schemas.microsoft.com/office/powerpoint/2010/main" val="239597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5EAA6-14E2-46F3-9F94-7363239806E3}"/>
              </a:ext>
            </a:extLst>
          </p:cNvPr>
          <p:cNvSpPr>
            <a:spLocks noGrp="1"/>
          </p:cNvSpPr>
          <p:nvPr>
            <p:ph type="ctrTitle"/>
          </p:nvPr>
        </p:nvSpPr>
        <p:spPr>
          <a:xfrm>
            <a:off x="1045029" y="641846"/>
            <a:ext cx="10458450" cy="2408446"/>
          </a:xfrm>
        </p:spPr>
        <p:txBody>
          <a:bodyPr>
            <a:noAutofit/>
          </a:bodyPr>
          <a:lstStyle/>
          <a:p>
            <a:pPr algn="l"/>
            <a:r>
              <a:rPr lang="en-US" sz="3900" dirty="0"/>
              <a:t>Would you prefer to contact them, or shall we? Working with organizational gatekeepers to invite group quarters residents to respond to an online questionnaire.</a:t>
            </a:r>
          </a:p>
        </p:txBody>
      </p:sp>
      <p:sp>
        <p:nvSpPr>
          <p:cNvPr id="6" name="Subtitle 5">
            <a:extLst>
              <a:ext uri="{FF2B5EF4-FFF2-40B4-BE49-F238E27FC236}">
                <a16:creationId xmlns:a16="http://schemas.microsoft.com/office/drawing/2014/main" id="{A0A8C7A1-7A52-4A81-A501-13B031E014FA}"/>
              </a:ext>
            </a:extLst>
          </p:cNvPr>
          <p:cNvSpPr>
            <a:spLocks noGrp="1"/>
          </p:cNvSpPr>
          <p:nvPr>
            <p:ph type="subTitle" idx="1"/>
          </p:nvPr>
        </p:nvSpPr>
        <p:spPr>
          <a:xfrm>
            <a:off x="3037114" y="3429000"/>
            <a:ext cx="7630886" cy="2040656"/>
          </a:xfrm>
        </p:spPr>
        <p:txBody>
          <a:bodyPr>
            <a:noAutofit/>
          </a:bodyPr>
          <a:lstStyle/>
          <a:p>
            <a:pPr algn="l"/>
            <a:r>
              <a:rPr lang="en-US" sz="2600" dirty="0"/>
              <a:t>Alfred “Dave” Tuttle, U.S. Census Bureau</a:t>
            </a:r>
          </a:p>
          <a:p>
            <a:pPr algn="l"/>
            <a:r>
              <a:rPr lang="en-US" sz="2600" dirty="0"/>
              <a:t>Federal Computer Assisted Survey Information Collection (</a:t>
            </a:r>
            <a:r>
              <a:rPr lang="en-US" sz="2600" dirty="0" err="1"/>
              <a:t>FedCASIC</a:t>
            </a:r>
            <a:r>
              <a:rPr lang="en-US" sz="2600" dirty="0"/>
              <a:t>) Workshop</a:t>
            </a:r>
          </a:p>
          <a:p>
            <a:pPr algn="l"/>
            <a:r>
              <a:rPr lang="en-US" sz="2600" dirty="0"/>
              <a:t>April 16, 2024</a:t>
            </a:r>
          </a:p>
        </p:txBody>
      </p:sp>
      <p:sp>
        <p:nvSpPr>
          <p:cNvPr id="7" name="Subtitle 2">
            <a:extLst>
              <a:ext uri="{FF2B5EF4-FFF2-40B4-BE49-F238E27FC236}">
                <a16:creationId xmlns:a16="http://schemas.microsoft.com/office/drawing/2014/main" id="{331F82DC-7B45-4C6C-AC3D-60E317716406}"/>
              </a:ext>
            </a:extLst>
          </p:cNvPr>
          <p:cNvSpPr txBox="1"/>
          <p:nvPr/>
        </p:nvSpPr>
        <p:spPr>
          <a:xfrm>
            <a:off x="5674179" y="5469656"/>
            <a:ext cx="3910692"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numCol="1">
            <a:spAutoFit/>
          </a:bodyPr>
          <a:lstStyle>
            <a:lvl1pPr>
              <a:defRPr>
                <a:solidFill>
                  <a:srgbClr val="808080"/>
                </a:solidFill>
              </a:defRPr>
            </a:lvl1pPr>
          </a:lstStyle>
          <a:p>
            <a:r>
              <a:rPr sz="1600" dirty="0"/>
              <a:t>Any views expressed are those of the author and not those of the </a:t>
            </a:r>
            <a:r>
              <a:rPr lang="en-US" sz="1600" dirty="0"/>
              <a:t>U.S. </a:t>
            </a:r>
            <a:r>
              <a:rPr sz="1600" dirty="0"/>
              <a:t>Census Bureau.</a:t>
            </a:r>
            <a:r>
              <a:rPr lang="en-US" sz="1600" dirty="0"/>
              <a:t> </a:t>
            </a:r>
          </a:p>
          <a:p>
            <a:r>
              <a:rPr lang="en-US" sz="1600" dirty="0"/>
              <a:t>CBDRB-FY24-CBSM002-048</a:t>
            </a:r>
          </a:p>
        </p:txBody>
      </p:sp>
    </p:spTree>
    <p:extLst>
      <p:ext uri="{BB962C8B-B14F-4D97-AF65-F5344CB8AC3E}">
        <p14:creationId xmlns:p14="http://schemas.microsoft.com/office/powerpoint/2010/main" val="101765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1486-5800-D5BD-1E66-5F283530C536}"/>
              </a:ext>
            </a:extLst>
          </p:cNvPr>
          <p:cNvSpPr>
            <a:spLocks noGrp="1"/>
          </p:cNvSpPr>
          <p:nvPr>
            <p:ph type="title"/>
          </p:nvPr>
        </p:nvSpPr>
        <p:spPr/>
        <p:txBody>
          <a:bodyPr/>
          <a:lstStyle/>
          <a:p>
            <a:r>
              <a:rPr lang="en-US" dirty="0"/>
              <a:t>Challenges for universities</a:t>
            </a:r>
          </a:p>
        </p:txBody>
      </p:sp>
      <p:sp>
        <p:nvSpPr>
          <p:cNvPr id="3" name="Content Placeholder 2">
            <a:extLst>
              <a:ext uri="{FF2B5EF4-FFF2-40B4-BE49-F238E27FC236}">
                <a16:creationId xmlns:a16="http://schemas.microsoft.com/office/drawing/2014/main" id="{786A0278-9A6D-8D01-EBF0-35D6EE08B6EA}"/>
              </a:ext>
            </a:extLst>
          </p:cNvPr>
          <p:cNvSpPr>
            <a:spLocks noGrp="1"/>
          </p:cNvSpPr>
          <p:nvPr>
            <p:ph idx="1"/>
          </p:nvPr>
        </p:nvSpPr>
        <p:spPr>
          <a:xfrm>
            <a:off x="838199" y="1825625"/>
            <a:ext cx="10722429" cy="4351338"/>
          </a:xfrm>
        </p:spPr>
        <p:txBody>
          <a:bodyPr>
            <a:normAutofit fontScale="92500"/>
          </a:bodyPr>
          <a:lstStyle/>
          <a:p>
            <a:r>
              <a:rPr lang="en-US" dirty="0"/>
              <a:t>University students’ contact information is protected by the Family Educational Rights and Privacy Act (FERPA). </a:t>
            </a:r>
          </a:p>
          <a:p>
            <a:pPr marL="457200" lvl="1" indent="0">
              <a:buNone/>
            </a:pPr>
            <a:endParaRPr lang="en-US" sz="200" dirty="0"/>
          </a:p>
          <a:p>
            <a:pPr marL="457200" lvl="1" indent="0">
              <a:buNone/>
            </a:pPr>
            <a:r>
              <a:rPr lang="en-US" dirty="0"/>
              <a:t>“Our students are given the option to have confidential records... So it's possible, even using this method, I wouldn't be able to give you the full list of our residents.”</a:t>
            </a:r>
          </a:p>
          <a:p>
            <a:pPr marL="457200" lvl="1" indent="0">
              <a:buNone/>
            </a:pPr>
            <a:endParaRPr lang="en-US" sz="200" dirty="0"/>
          </a:p>
          <a:p>
            <a:pPr marL="457200" lvl="1" indent="0">
              <a:buNone/>
            </a:pPr>
            <a:r>
              <a:rPr lang="en-US" dirty="0"/>
              <a:t>“Around a quarter of our students opted out of directory information [sharing].” </a:t>
            </a:r>
          </a:p>
          <a:p>
            <a:pPr marL="457200" lvl="1" indent="0">
              <a:buNone/>
            </a:pPr>
            <a:endParaRPr lang="en-US" sz="1300" dirty="0"/>
          </a:p>
          <a:p>
            <a:r>
              <a:rPr lang="en-US" dirty="0"/>
              <a:t>Concerns about time and effort required to follow up with nonrespondents:</a:t>
            </a:r>
          </a:p>
          <a:p>
            <a:pPr marL="457200" lvl="1" indent="0">
              <a:buNone/>
            </a:pPr>
            <a:endParaRPr lang="en-US" sz="200" dirty="0"/>
          </a:p>
          <a:p>
            <a:pPr marL="457200" lvl="1" indent="0">
              <a:buNone/>
            </a:pPr>
            <a:r>
              <a:rPr lang="en-US" dirty="0"/>
              <a:t>“I think it just depends on my workload, how feasible it would be… It might be easier to let the students complete their own form, and at the same time… there may be more follow-up that needs to be done… So it might be more efficient and easier for me to provide all the data.”</a:t>
            </a:r>
          </a:p>
          <a:p>
            <a:endParaRPr lang="en-US" dirty="0"/>
          </a:p>
        </p:txBody>
      </p:sp>
      <p:sp>
        <p:nvSpPr>
          <p:cNvPr id="4" name="Slide Number Placeholder 3">
            <a:extLst>
              <a:ext uri="{FF2B5EF4-FFF2-40B4-BE49-F238E27FC236}">
                <a16:creationId xmlns:a16="http://schemas.microsoft.com/office/drawing/2014/main" id="{AB9E8EF8-EC81-FD29-F476-9A3EF62BA19B}"/>
              </a:ext>
            </a:extLst>
          </p:cNvPr>
          <p:cNvSpPr>
            <a:spLocks noGrp="1"/>
          </p:cNvSpPr>
          <p:nvPr>
            <p:ph type="sldNum" sz="quarter" idx="12"/>
          </p:nvPr>
        </p:nvSpPr>
        <p:spPr/>
        <p:txBody>
          <a:bodyPr/>
          <a:lstStyle/>
          <a:p>
            <a:fld id="{FC63ECC8-719A-498E-B101-491B6A35558E}" type="slidenum">
              <a:rPr lang="en-US" smtClean="0"/>
              <a:t>10</a:t>
            </a:fld>
            <a:endParaRPr lang="en-US"/>
          </a:p>
        </p:txBody>
      </p:sp>
      <p:sp>
        <p:nvSpPr>
          <p:cNvPr id="5" name="TextBox 4">
            <a:extLst>
              <a:ext uri="{FF2B5EF4-FFF2-40B4-BE49-F238E27FC236}">
                <a16:creationId xmlns:a16="http://schemas.microsoft.com/office/drawing/2014/main" id="{91836A82-7A61-82FF-D994-BE97DCB427CE}"/>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327828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E8D4-FBCE-561C-854E-CD90290DE4A6}"/>
              </a:ext>
            </a:extLst>
          </p:cNvPr>
          <p:cNvSpPr>
            <a:spLocks noGrp="1"/>
          </p:cNvSpPr>
          <p:nvPr>
            <p:ph type="title"/>
          </p:nvPr>
        </p:nvSpPr>
        <p:spPr>
          <a:xfrm>
            <a:off x="838200" y="681037"/>
            <a:ext cx="10515600" cy="2102983"/>
          </a:xfrm>
        </p:spPr>
        <p:txBody>
          <a:bodyPr>
            <a:normAutofit/>
          </a:bodyPr>
          <a:lstStyle/>
          <a:p>
            <a:r>
              <a:rPr lang="en-US" dirty="0"/>
              <a:t>GQ administrators’ opinions about expected tasks, and their processes for sending invitations and identifying nonrespondents</a:t>
            </a:r>
          </a:p>
        </p:txBody>
      </p:sp>
      <p:sp>
        <p:nvSpPr>
          <p:cNvPr id="3" name="Content Placeholder 2">
            <a:extLst>
              <a:ext uri="{FF2B5EF4-FFF2-40B4-BE49-F238E27FC236}">
                <a16:creationId xmlns:a16="http://schemas.microsoft.com/office/drawing/2014/main" id="{7669D226-AA26-CA00-0E8B-FB082E3FCDD7}"/>
              </a:ext>
            </a:extLst>
          </p:cNvPr>
          <p:cNvSpPr>
            <a:spLocks noGrp="1"/>
          </p:cNvSpPr>
          <p:nvPr>
            <p:ph idx="1"/>
          </p:nvPr>
        </p:nvSpPr>
        <p:spPr>
          <a:xfrm>
            <a:off x="838200" y="2930979"/>
            <a:ext cx="10515600" cy="3245983"/>
          </a:xfrm>
        </p:spPr>
        <p:txBody>
          <a:bodyPr>
            <a:normAutofit/>
          </a:bodyPr>
          <a:lstStyle/>
          <a:p>
            <a:pPr marL="0" indent="0">
              <a:buNone/>
            </a:pPr>
            <a:r>
              <a:rPr lang="en-US" sz="2800" dirty="0"/>
              <a:t>Option 1 – GQ administrators provide residents’ names and email 		         addresses to the Census Bureau.</a:t>
            </a:r>
          </a:p>
          <a:p>
            <a:pPr marL="0" indent="0">
              <a:buNone/>
            </a:pPr>
            <a:r>
              <a:rPr lang="en-US" sz="2800" dirty="0"/>
              <a:t>Option 2 – GQ administrators distribute emails themselves.</a:t>
            </a:r>
          </a:p>
          <a:p>
            <a:endParaRPr lang="en-US" dirty="0"/>
          </a:p>
        </p:txBody>
      </p:sp>
      <p:sp>
        <p:nvSpPr>
          <p:cNvPr id="4" name="Slide Number Placeholder 3">
            <a:extLst>
              <a:ext uri="{FF2B5EF4-FFF2-40B4-BE49-F238E27FC236}">
                <a16:creationId xmlns:a16="http://schemas.microsoft.com/office/drawing/2014/main" id="{C8721A47-D70E-0B40-E999-909C5081CF3A}"/>
              </a:ext>
            </a:extLst>
          </p:cNvPr>
          <p:cNvSpPr>
            <a:spLocks noGrp="1"/>
          </p:cNvSpPr>
          <p:nvPr>
            <p:ph type="sldNum" sz="quarter" idx="12"/>
          </p:nvPr>
        </p:nvSpPr>
        <p:spPr/>
        <p:txBody>
          <a:bodyPr/>
          <a:lstStyle/>
          <a:p>
            <a:fld id="{5777F966-FEF7-4B16-8BFF-5C3FDBA749D5}" type="slidenum">
              <a:rPr lang="en-US" smtClean="0"/>
              <a:t>11</a:t>
            </a:fld>
            <a:endParaRPr lang="en-US"/>
          </a:p>
        </p:txBody>
      </p:sp>
    </p:spTree>
    <p:extLst>
      <p:ext uri="{BB962C8B-B14F-4D97-AF65-F5344CB8AC3E}">
        <p14:creationId xmlns:p14="http://schemas.microsoft.com/office/powerpoint/2010/main" val="351835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B1393B-C9F9-7E3D-4843-DB2DD38CBC3E}"/>
              </a:ext>
            </a:extLst>
          </p:cNvPr>
          <p:cNvSpPr/>
          <p:nvPr/>
        </p:nvSpPr>
        <p:spPr>
          <a:xfrm>
            <a:off x="1657884" y="6619658"/>
            <a:ext cx="1922666" cy="2383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825" dirty="0"/>
              <a:t>27  Enter roster in online spreadsheet</a:t>
            </a:r>
          </a:p>
        </p:txBody>
      </p:sp>
      <p:grpSp>
        <p:nvGrpSpPr>
          <p:cNvPr id="3" name="Group 2">
            <a:extLst>
              <a:ext uri="{FF2B5EF4-FFF2-40B4-BE49-F238E27FC236}">
                <a16:creationId xmlns:a16="http://schemas.microsoft.com/office/drawing/2014/main" id="{F65215F0-9B96-E4BA-0ADD-05990723F5E0}"/>
              </a:ext>
            </a:extLst>
          </p:cNvPr>
          <p:cNvGrpSpPr/>
          <p:nvPr/>
        </p:nvGrpSpPr>
        <p:grpSpPr>
          <a:xfrm>
            <a:off x="3808145" y="610055"/>
            <a:ext cx="6976876" cy="5190077"/>
            <a:chOff x="2169978" y="182881"/>
            <a:chExt cx="7814210" cy="6361043"/>
          </a:xfrm>
        </p:grpSpPr>
        <p:pic>
          <p:nvPicPr>
            <p:cNvPr id="15" name="Picture 14">
              <a:extLst>
                <a:ext uri="{FF2B5EF4-FFF2-40B4-BE49-F238E27FC236}">
                  <a16:creationId xmlns:a16="http://schemas.microsoft.com/office/drawing/2014/main" id="{7B3746FB-4E5E-2764-F5C4-C10207730C85}"/>
                </a:ext>
              </a:extLst>
            </p:cNvPr>
            <p:cNvPicPr>
              <a:picLocks noChangeAspect="1"/>
            </p:cNvPicPr>
            <p:nvPr/>
          </p:nvPicPr>
          <p:blipFill rotWithShape="1">
            <a:blip r:embed="rId2"/>
            <a:srcRect b="1546"/>
            <a:stretch/>
          </p:blipFill>
          <p:spPr>
            <a:xfrm>
              <a:off x="2169978" y="182881"/>
              <a:ext cx="7814210" cy="6361043"/>
            </a:xfrm>
            <a:prstGeom prst="rect">
              <a:avLst/>
            </a:prstGeom>
          </p:spPr>
        </p:pic>
        <p:pic>
          <p:nvPicPr>
            <p:cNvPr id="2" name="Picture 1">
              <a:extLst>
                <a:ext uri="{FF2B5EF4-FFF2-40B4-BE49-F238E27FC236}">
                  <a16:creationId xmlns:a16="http://schemas.microsoft.com/office/drawing/2014/main" id="{C6C4C836-B21C-3DE0-1FBC-639957128EEE}"/>
                </a:ext>
              </a:extLst>
            </p:cNvPr>
            <p:cNvPicPr>
              <a:picLocks noChangeAspect="1"/>
            </p:cNvPicPr>
            <p:nvPr/>
          </p:nvPicPr>
          <p:blipFill rotWithShape="1">
            <a:blip r:embed="rId3"/>
            <a:srcRect l="14450" t="19408" b="31425"/>
            <a:stretch/>
          </p:blipFill>
          <p:spPr>
            <a:xfrm>
              <a:off x="2523114" y="2728736"/>
              <a:ext cx="7268803" cy="2978911"/>
            </a:xfrm>
            <a:prstGeom prst="rect">
              <a:avLst/>
            </a:prstGeom>
            <a:ln>
              <a:solidFill>
                <a:schemeClr val="bg1">
                  <a:lumMod val="50000"/>
                </a:schemeClr>
              </a:solidFill>
            </a:ln>
          </p:spPr>
        </p:pic>
      </p:grpSp>
      <p:pic>
        <p:nvPicPr>
          <p:cNvPr id="4" name="Picture 3">
            <a:extLst>
              <a:ext uri="{FF2B5EF4-FFF2-40B4-BE49-F238E27FC236}">
                <a16:creationId xmlns:a16="http://schemas.microsoft.com/office/drawing/2014/main" id="{3D70BCC1-8769-DF05-5747-F003F00F34C7}"/>
              </a:ext>
            </a:extLst>
          </p:cNvPr>
          <p:cNvPicPr>
            <a:picLocks noChangeAspect="1"/>
          </p:cNvPicPr>
          <p:nvPr/>
        </p:nvPicPr>
        <p:blipFill rotWithShape="1">
          <a:blip r:embed="rId3"/>
          <a:srcRect t="-2" b="29167"/>
          <a:stretch/>
        </p:blipFill>
        <p:spPr>
          <a:xfrm>
            <a:off x="5402173" y="3224885"/>
            <a:ext cx="5951627" cy="3069972"/>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A8F3180C-0686-F722-CB82-ADEBDA0EE9C4}"/>
              </a:ext>
            </a:extLst>
          </p:cNvPr>
          <p:cNvSpPr>
            <a:spLocks noGrp="1"/>
          </p:cNvSpPr>
          <p:nvPr>
            <p:ph type="sldNum" sz="quarter" idx="12"/>
          </p:nvPr>
        </p:nvSpPr>
        <p:spPr/>
        <p:txBody>
          <a:bodyPr/>
          <a:lstStyle/>
          <a:p>
            <a:fld id="{FC63ECC8-719A-498E-B101-491B6A35558E}" type="slidenum">
              <a:rPr lang="en-US" smtClean="0"/>
              <a:t>12</a:t>
            </a:fld>
            <a:endParaRPr lang="en-US"/>
          </a:p>
        </p:txBody>
      </p:sp>
      <p:sp>
        <p:nvSpPr>
          <p:cNvPr id="7" name="Content Placeholder 2">
            <a:extLst>
              <a:ext uri="{FF2B5EF4-FFF2-40B4-BE49-F238E27FC236}">
                <a16:creationId xmlns:a16="http://schemas.microsoft.com/office/drawing/2014/main" id="{06A6CF1E-16AA-82C6-76E1-A8E02739E55C}"/>
              </a:ext>
            </a:extLst>
          </p:cNvPr>
          <p:cNvSpPr>
            <a:spLocks noGrp="1"/>
          </p:cNvSpPr>
          <p:nvPr>
            <p:ph idx="1"/>
          </p:nvPr>
        </p:nvSpPr>
        <p:spPr>
          <a:xfrm>
            <a:off x="392752" y="828788"/>
            <a:ext cx="3415393" cy="4351338"/>
          </a:xfrm>
        </p:spPr>
        <p:txBody>
          <a:bodyPr/>
          <a:lstStyle/>
          <a:p>
            <a:pPr marL="0" indent="0">
              <a:buNone/>
            </a:pPr>
            <a:r>
              <a:rPr lang="en-US" dirty="0"/>
              <a:t>Option 1 – Provide residents’ contact info to the Census Bureau using a web-based spreadsheet or an Excel template</a:t>
            </a:r>
          </a:p>
        </p:txBody>
      </p:sp>
    </p:spTree>
    <p:extLst>
      <p:ext uri="{BB962C8B-B14F-4D97-AF65-F5344CB8AC3E}">
        <p14:creationId xmlns:p14="http://schemas.microsoft.com/office/powerpoint/2010/main" val="2942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EE4A-68C9-ED9F-51E6-BF3BF4554FDB}"/>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ea typeface="+mn-ea"/>
                <a:cs typeface="+mn-cs"/>
              </a:rPr>
              <a:t>Providing GQ residents’ contact information</a:t>
            </a:r>
            <a:endParaRPr lang="en-US" dirty="0"/>
          </a:p>
        </p:txBody>
      </p:sp>
      <p:sp>
        <p:nvSpPr>
          <p:cNvPr id="3" name="Content Placeholder 2">
            <a:extLst>
              <a:ext uri="{FF2B5EF4-FFF2-40B4-BE49-F238E27FC236}">
                <a16:creationId xmlns:a16="http://schemas.microsoft.com/office/drawing/2014/main" id="{0AD07E77-6CCB-0A76-DB7B-7318E3B55493}"/>
              </a:ext>
            </a:extLst>
          </p:cNvPr>
          <p:cNvSpPr>
            <a:spLocks noGrp="1"/>
          </p:cNvSpPr>
          <p:nvPr>
            <p:ph idx="1"/>
          </p:nvPr>
        </p:nvSpPr>
        <p:spPr>
          <a:xfrm>
            <a:off x="838200" y="1825625"/>
            <a:ext cx="10515600" cy="4117975"/>
          </a:xfrm>
        </p:spPr>
        <p:txBody>
          <a:bodyPr>
            <a:normAutofit/>
          </a:bodyPr>
          <a:lstStyle/>
          <a:p>
            <a:r>
              <a:rPr lang="en-US" dirty="0"/>
              <a:t>Most administrators had no concerns about sharing residents’ info:</a:t>
            </a:r>
          </a:p>
          <a:p>
            <a:pPr marL="457200" lvl="1" indent="0">
              <a:buNone/>
            </a:pPr>
            <a:endParaRPr lang="en-US" sz="200" dirty="0"/>
          </a:p>
          <a:p>
            <a:pPr marL="457200" lvl="1" indent="0">
              <a:buNone/>
            </a:pPr>
            <a:r>
              <a:rPr lang="en-US" dirty="0"/>
              <a:t>“Because you're a federal agency asking for this information for administrative purposes, we would give you that information. That's totally appropriate.”</a:t>
            </a:r>
          </a:p>
          <a:p>
            <a:pPr marL="457200" lvl="1" indent="0">
              <a:buNone/>
            </a:pPr>
            <a:endParaRPr lang="en-US" sz="100" dirty="0"/>
          </a:p>
          <a:p>
            <a:pPr marL="0" indent="0" defTabSz="457200">
              <a:buNone/>
            </a:pPr>
            <a:endParaRPr lang="en-US" sz="200" dirty="0"/>
          </a:p>
          <a:p>
            <a:pPr defTabSz="457200"/>
            <a:r>
              <a:rPr lang="en-US" dirty="0"/>
              <a:t>Contact info would typically be exported from a database or existing document and copied into the Excel template:</a:t>
            </a:r>
          </a:p>
          <a:p>
            <a:pPr marL="457200" lvl="1" indent="0" defTabSz="457200">
              <a:buNone/>
            </a:pPr>
            <a:endParaRPr lang="en-US" sz="200" dirty="0"/>
          </a:p>
          <a:p>
            <a:pPr marL="457200" lvl="1" indent="0" defTabSz="457200">
              <a:buNone/>
            </a:pPr>
            <a:r>
              <a:rPr lang="en-US" dirty="0"/>
              <a:t>“I create reports in Access which can be downloaded in Excel spreadsheets, so I would just copy the format that you guys have and just cut and paste it.”</a:t>
            </a:r>
          </a:p>
          <a:p>
            <a:pPr marL="457200" lvl="1" indent="0">
              <a:buNone/>
            </a:pPr>
            <a:endParaRPr lang="en-US" dirty="0"/>
          </a:p>
        </p:txBody>
      </p:sp>
      <p:sp>
        <p:nvSpPr>
          <p:cNvPr id="4" name="Slide Number Placeholder 3">
            <a:extLst>
              <a:ext uri="{FF2B5EF4-FFF2-40B4-BE49-F238E27FC236}">
                <a16:creationId xmlns:a16="http://schemas.microsoft.com/office/drawing/2014/main" id="{92FE5854-30BB-0D52-41EF-BF75D1FF4145}"/>
              </a:ext>
            </a:extLst>
          </p:cNvPr>
          <p:cNvSpPr>
            <a:spLocks noGrp="1"/>
          </p:cNvSpPr>
          <p:nvPr>
            <p:ph type="sldNum" sz="quarter" idx="12"/>
          </p:nvPr>
        </p:nvSpPr>
        <p:spPr/>
        <p:txBody>
          <a:bodyPr/>
          <a:lstStyle/>
          <a:p>
            <a:fld id="{5777F966-FEF7-4B16-8BFF-5C3FDBA749D5}" type="slidenum">
              <a:rPr lang="en-US" smtClean="0"/>
              <a:t>13</a:t>
            </a:fld>
            <a:endParaRPr lang="en-US"/>
          </a:p>
        </p:txBody>
      </p:sp>
      <p:sp>
        <p:nvSpPr>
          <p:cNvPr id="5" name="TextBox 4">
            <a:extLst>
              <a:ext uri="{FF2B5EF4-FFF2-40B4-BE49-F238E27FC236}">
                <a16:creationId xmlns:a16="http://schemas.microsoft.com/office/drawing/2014/main" id="{AB31C1D3-8339-C2F6-96E1-67761AA7A8FB}"/>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21930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BCA38D-5F92-D5AE-2F07-4E4BF96E189E}"/>
              </a:ext>
            </a:extLst>
          </p:cNvPr>
          <p:cNvPicPr>
            <a:picLocks noChangeAspect="1"/>
          </p:cNvPicPr>
          <p:nvPr/>
        </p:nvPicPr>
        <p:blipFill>
          <a:blip r:embed="rId2"/>
          <a:stretch>
            <a:fillRect/>
          </a:stretch>
        </p:blipFill>
        <p:spPr>
          <a:xfrm>
            <a:off x="4426068" y="914400"/>
            <a:ext cx="7268590" cy="5384800"/>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8F5D8339-8056-76D2-F9F2-A3F62B823C29}"/>
              </a:ext>
            </a:extLst>
          </p:cNvPr>
          <p:cNvSpPr>
            <a:spLocks noGrp="1"/>
          </p:cNvSpPr>
          <p:nvPr>
            <p:ph type="sldNum" sz="quarter" idx="12"/>
          </p:nvPr>
        </p:nvSpPr>
        <p:spPr/>
        <p:txBody>
          <a:bodyPr/>
          <a:lstStyle/>
          <a:p>
            <a:fld id="{FC63ECC8-719A-498E-B101-491B6A35558E}" type="slidenum">
              <a:rPr lang="en-US" smtClean="0"/>
              <a:t>14</a:t>
            </a:fld>
            <a:endParaRPr lang="en-US"/>
          </a:p>
        </p:txBody>
      </p:sp>
      <p:sp>
        <p:nvSpPr>
          <p:cNvPr id="5" name="Content Placeholder 2">
            <a:extLst>
              <a:ext uri="{FF2B5EF4-FFF2-40B4-BE49-F238E27FC236}">
                <a16:creationId xmlns:a16="http://schemas.microsoft.com/office/drawing/2014/main" id="{127BFDC6-272F-B9DB-EF08-17A8DB70A4DD}"/>
              </a:ext>
            </a:extLst>
          </p:cNvPr>
          <p:cNvSpPr>
            <a:spLocks noGrp="1"/>
          </p:cNvSpPr>
          <p:nvPr>
            <p:ph idx="1"/>
          </p:nvPr>
        </p:nvSpPr>
        <p:spPr>
          <a:xfrm>
            <a:off x="356507" y="813254"/>
            <a:ext cx="3782786" cy="4052660"/>
          </a:xfrm>
        </p:spPr>
        <p:txBody>
          <a:bodyPr>
            <a:normAutofit/>
          </a:bodyPr>
          <a:lstStyle/>
          <a:p>
            <a:pPr marL="0" indent="0">
              <a:buNone/>
            </a:pPr>
            <a:r>
              <a:rPr lang="en-US" sz="3000" dirty="0"/>
              <a:t>Option 2, step 1 </a:t>
            </a:r>
          </a:p>
          <a:p>
            <a:r>
              <a:rPr lang="en-US" dirty="0"/>
              <a:t>Download Excel spreadsheet containing unique login IDs for email distribution</a:t>
            </a:r>
          </a:p>
          <a:p>
            <a:r>
              <a:rPr lang="en-US" dirty="0"/>
              <a:t>Enter residents’ names and email addresses to assign login IDs </a:t>
            </a:r>
          </a:p>
        </p:txBody>
      </p:sp>
      <p:sp>
        <p:nvSpPr>
          <p:cNvPr id="4" name="Oval 3">
            <a:extLst>
              <a:ext uri="{FF2B5EF4-FFF2-40B4-BE49-F238E27FC236}">
                <a16:creationId xmlns:a16="http://schemas.microsoft.com/office/drawing/2014/main" id="{4AFB1E11-3EF9-ACF2-87FF-CA744E6E9CBB}"/>
              </a:ext>
            </a:extLst>
          </p:cNvPr>
          <p:cNvSpPr/>
          <p:nvPr/>
        </p:nvSpPr>
        <p:spPr>
          <a:xfrm>
            <a:off x="6376307" y="1926159"/>
            <a:ext cx="4596493" cy="62926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226FD-0922-866A-347D-0B6A4C3AF69B}"/>
              </a:ext>
            </a:extLst>
          </p:cNvPr>
          <p:cNvSpPr>
            <a:spLocks noGrp="1"/>
          </p:cNvSpPr>
          <p:nvPr>
            <p:ph idx="1"/>
          </p:nvPr>
        </p:nvSpPr>
        <p:spPr>
          <a:xfrm>
            <a:off x="615826" y="674461"/>
            <a:ext cx="5221638" cy="4351338"/>
          </a:xfrm>
        </p:spPr>
        <p:txBody>
          <a:bodyPr/>
          <a:lstStyle/>
          <a:p>
            <a:pPr marL="0" indent="0">
              <a:buNone/>
            </a:pPr>
            <a:r>
              <a:rPr lang="en-US" dirty="0"/>
              <a:t>Option 2, step 2  </a:t>
            </a:r>
          </a:p>
          <a:p>
            <a:r>
              <a:rPr lang="en-US" dirty="0"/>
              <a:t>Download an email template</a:t>
            </a:r>
          </a:p>
          <a:p>
            <a:r>
              <a:rPr lang="en-US" dirty="0"/>
              <a:t>Populate emails with unique login IDs for specific individuals, and send them</a:t>
            </a:r>
          </a:p>
          <a:p>
            <a:endParaRPr lang="en-US" dirty="0"/>
          </a:p>
        </p:txBody>
      </p:sp>
      <p:sp>
        <p:nvSpPr>
          <p:cNvPr id="4" name="Slide Number Placeholder 3">
            <a:extLst>
              <a:ext uri="{FF2B5EF4-FFF2-40B4-BE49-F238E27FC236}">
                <a16:creationId xmlns:a16="http://schemas.microsoft.com/office/drawing/2014/main" id="{1A44A6CB-7552-F71D-9AB6-EF4B9C840F67}"/>
              </a:ext>
            </a:extLst>
          </p:cNvPr>
          <p:cNvSpPr>
            <a:spLocks noGrp="1"/>
          </p:cNvSpPr>
          <p:nvPr>
            <p:ph type="sldNum" sz="quarter" idx="12"/>
          </p:nvPr>
        </p:nvSpPr>
        <p:spPr>
          <a:xfrm>
            <a:off x="8610600" y="6371108"/>
            <a:ext cx="2743200" cy="365125"/>
          </a:xfrm>
        </p:spPr>
        <p:txBody>
          <a:bodyPr/>
          <a:lstStyle/>
          <a:p>
            <a:fld id="{FC63ECC8-719A-498E-B101-491B6A35558E}" type="slidenum">
              <a:rPr lang="en-US" smtClean="0"/>
              <a:t>15</a:t>
            </a:fld>
            <a:endParaRPr lang="en-US"/>
          </a:p>
        </p:txBody>
      </p:sp>
      <p:pic>
        <p:nvPicPr>
          <p:cNvPr id="6" name="Picture 5">
            <a:extLst>
              <a:ext uri="{FF2B5EF4-FFF2-40B4-BE49-F238E27FC236}">
                <a16:creationId xmlns:a16="http://schemas.microsoft.com/office/drawing/2014/main" id="{F483B9A0-7CC0-2B59-696C-D1791B969A3B}"/>
              </a:ext>
            </a:extLst>
          </p:cNvPr>
          <p:cNvPicPr>
            <a:picLocks noChangeAspect="1"/>
          </p:cNvPicPr>
          <p:nvPr/>
        </p:nvPicPr>
        <p:blipFill rotWithShape="1">
          <a:blip r:embed="rId2"/>
          <a:srcRect b="39828"/>
          <a:stretch/>
        </p:blipFill>
        <p:spPr>
          <a:xfrm>
            <a:off x="7518341" y="674461"/>
            <a:ext cx="3835459" cy="2868839"/>
          </a:xfrm>
          <a:prstGeom prst="rect">
            <a:avLst/>
          </a:prstGeom>
          <a:ln>
            <a:solidFill>
              <a:schemeClr val="bg1">
                <a:lumMod val="50000"/>
              </a:schemeClr>
            </a:solidFill>
          </a:ln>
        </p:spPr>
      </p:pic>
      <p:sp>
        <p:nvSpPr>
          <p:cNvPr id="7" name="Oval 6">
            <a:extLst>
              <a:ext uri="{FF2B5EF4-FFF2-40B4-BE49-F238E27FC236}">
                <a16:creationId xmlns:a16="http://schemas.microsoft.com/office/drawing/2014/main" id="{03914734-2236-6780-1923-74215D85EFFF}"/>
              </a:ext>
            </a:extLst>
          </p:cNvPr>
          <p:cNvSpPr/>
          <p:nvPr/>
        </p:nvSpPr>
        <p:spPr>
          <a:xfrm>
            <a:off x="8800063" y="1926159"/>
            <a:ext cx="1581867" cy="33349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0954933-35F0-963B-6631-BCD1C9528945}"/>
              </a:ext>
            </a:extLst>
          </p:cNvPr>
          <p:cNvPicPr>
            <a:picLocks noChangeAspect="1"/>
          </p:cNvPicPr>
          <p:nvPr/>
        </p:nvPicPr>
        <p:blipFill rotWithShape="1">
          <a:blip r:embed="rId3"/>
          <a:srcRect b="60916"/>
          <a:stretch/>
        </p:blipFill>
        <p:spPr>
          <a:xfrm>
            <a:off x="249628" y="3637494"/>
            <a:ext cx="7243586" cy="2097384"/>
          </a:xfrm>
          <a:prstGeom prst="rect">
            <a:avLst/>
          </a:prstGeom>
          <a:ln>
            <a:solidFill>
              <a:schemeClr val="bg1">
                <a:lumMod val="50000"/>
              </a:schemeClr>
            </a:solidFill>
          </a:ln>
        </p:spPr>
      </p:pic>
      <p:sp>
        <p:nvSpPr>
          <p:cNvPr id="11" name="Oval 10">
            <a:extLst>
              <a:ext uri="{FF2B5EF4-FFF2-40B4-BE49-F238E27FC236}">
                <a16:creationId xmlns:a16="http://schemas.microsoft.com/office/drawing/2014/main" id="{4215C999-59B7-018C-37F3-55242A3932B1}"/>
              </a:ext>
            </a:extLst>
          </p:cNvPr>
          <p:cNvSpPr/>
          <p:nvPr/>
        </p:nvSpPr>
        <p:spPr>
          <a:xfrm>
            <a:off x="1345234" y="4871216"/>
            <a:ext cx="1391146" cy="3091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E699C7E-56C2-A682-5600-C287D27505FC}"/>
              </a:ext>
            </a:extLst>
          </p:cNvPr>
          <p:cNvCxnSpPr>
            <a:cxnSpLocks/>
            <a:stCxn id="11" idx="6"/>
            <a:endCxn id="7" idx="3"/>
          </p:cNvCxnSpPr>
          <p:nvPr/>
        </p:nvCxnSpPr>
        <p:spPr>
          <a:xfrm flipV="1">
            <a:off x="2736380" y="2210816"/>
            <a:ext cx="6295342" cy="2814983"/>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60B2-9250-03C9-D3B4-5AEA0903ABB1}"/>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ea typeface="+mn-ea"/>
                <a:cs typeface="+mn-cs"/>
              </a:rPr>
              <a:t>Creating and sending emails</a:t>
            </a:r>
            <a:endParaRPr lang="en-US" dirty="0"/>
          </a:p>
        </p:txBody>
      </p:sp>
      <p:sp>
        <p:nvSpPr>
          <p:cNvPr id="3" name="Content Placeholder 2">
            <a:extLst>
              <a:ext uri="{FF2B5EF4-FFF2-40B4-BE49-F238E27FC236}">
                <a16:creationId xmlns:a16="http://schemas.microsoft.com/office/drawing/2014/main" id="{DF25BA02-54F3-CEFE-14D5-5E24F3DA7E47}"/>
              </a:ext>
            </a:extLst>
          </p:cNvPr>
          <p:cNvSpPr>
            <a:spLocks noGrp="1"/>
          </p:cNvSpPr>
          <p:nvPr>
            <p:ph idx="1"/>
          </p:nvPr>
        </p:nvSpPr>
        <p:spPr/>
        <p:txBody>
          <a:bodyPr/>
          <a:lstStyle/>
          <a:p>
            <a:r>
              <a:rPr lang="en-US" dirty="0"/>
              <a:t>Administrators described various methods for sending login info by email:</a:t>
            </a:r>
          </a:p>
          <a:p>
            <a:pPr lvl="1"/>
            <a:r>
              <a:rPr lang="en-US" dirty="0"/>
              <a:t>Manually creating and sending individual emails</a:t>
            </a:r>
          </a:p>
          <a:p>
            <a:pPr lvl="1"/>
            <a:r>
              <a:rPr lang="en-US" dirty="0"/>
              <a:t>Automated methods for sending bulk emails</a:t>
            </a:r>
          </a:p>
          <a:p>
            <a:pPr lvl="2"/>
            <a:r>
              <a:rPr lang="en-US" sz="2400" dirty="0"/>
              <a:t>Microsoft Word mail merge</a:t>
            </a:r>
          </a:p>
          <a:p>
            <a:pPr lvl="2"/>
            <a:r>
              <a:rPr lang="en-US" sz="2400" dirty="0"/>
              <a:t>In-house email system</a:t>
            </a:r>
          </a:p>
        </p:txBody>
      </p:sp>
      <p:sp>
        <p:nvSpPr>
          <p:cNvPr id="4" name="Slide Number Placeholder 3">
            <a:extLst>
              <a:ext uri="{FF2B5EF4-FFF2-40B4-BE49-F238E27FC236}">
                <a16:creationId xmlns:a16="http://schemas.microsoft.com/office/drawing/2014/main" id="{7F86723E-BB58-A35E-22FB-E0CC178A1051}"/>
              </a:ext>
            </a:extLst>
          </p:cNvPr>
          <p:cNvSpPr>
            <a:spLocks noGrp="1"/>
          </p:cNvSpPr>
          <p:nvPr>
            <p:ph type="sldNum" sz="quarter" idx="12"/>
          </p:nvPr>
        </p:nvSpPr>
        <p:spPr/>
        <p:txBody>
          <a:bodyPr/>
          <a:lstStyle/>
          <a:p>
            <a:fld id="{5777F966-FEF7-4B16-8BFF-5C3FDBA749D5}" type="slidenum">
              <a:rPr lang="en-US" smtClean="0"/>
              <a:t>16</a:t>
            </a:fld>
            <a:endParaRPr lang="en-US"/>
          </a:p>
        </p:txBody>
      </p:sp>
    </p:spTree>
    <p:extLst>
      <p:ext uri="{BB962C8B-B14F-4D97-AF65-F5344CB8AC3E}">
        <p14:creationId xmlns:p14="http://schemas.microsoft.com/office/powerpoint/2010/main" val="401602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1FAF-7134-E8B1-F2C8-3058AE357384}"/>
              </a:ext>
            </a:extLst>
          </p:cNvPr>
          <p:cNvSpPr>
            <a:spLocks noGrp="1"/>
          </p:cNvSpPr>
          <p:nvPr>
            <p:ph type="title"/>
          </p:nvPr>
        </p:nvSpPr>
        <p:spPr/>
        <p:txBody>
          <a:bodyPr/>
          <a:lstStyle/>
          <a:p>
            <a:r>
              <a:rPr lang="en-US" dirty="0"/>
              <a:t>Creating and sending emails manually</a:t>
            </a:r>
          </a:p>
        </p:txBody>
      </p:sp>
      <p:sp>
        <p:nvSpPr>
          <p:cNvPr id="3" name="Content Placeholder 2">
            <a:extLst>
              <a:ext uri="{FF2B5EF4-FFF2-40B4-BE49-F238E27FC236}">
                <a16:creationId xmlns:a16="http://schemas.microsoft.com/office/drawing/2014/main" id="{B3FBDE7F-1181-E6A4-2272-85519455FB1A}"/>
              </a:ext>
            </a:extLst>
          </p:cNvPr>
          <p:cNvSpPr>
            <a:spLocks noGrp="1"/>
          </p:cNvSpPr>
          <p:nvPr>
            <p:ph idx="1"/>
          </p:nvPr>
        </p:nvSpPr>
        <p:spPr/>
        <p:txBody>
          <a:bodyPr>
            <a:normAutofit/>
          </a:bodyPr>
          <a:lstStyle/>
          <a:p>
            <a:r>
              <a:rPr lang="en-US" dirty="0"/>
              <a:t>Some administrators said they might have to manually copy/paste text from the template and information specific to each recipient into emails one at a time.</a:t>
            </a:r>
          </a:p>
          <a:p>
            <a:r>
              <a:rPr lang="en-US" dirty="0"/>
              <a:t>Concerns about time involved, chances for error:</a:t>
            </a:r>
            <a:endParaRPr lang="en-US" sz="600" dirty="0"/>
          </a:p>
          <a:p>
            <a:pPr marL="457200" lvl="1" indent="0">
              <a:buNone/>
            </a:pPr>
            <a:r>
              <a:rPr lang="en-US" dirty="0"/>
              <a:t>“If I'm doing it three hundred times, I'm spending a week doing this work, instead of running a campus. That becomes very complicated, the bigger the student population is. And I still think there's room for errors, even with cutting and pasting… There's a lot that I'm doing that I could very easily make a mistake on.”</a:t>
            </a:r>
          </a:p>
        </p:txBody>
      </p:sp>
      <p:sp>
        <p:nvSpPr>
          <p:cNvPr id="4" name="Slide Number Placeholder 3">
            <a:extLst>
              <a:ext uri="{FF2B5EF4-FFF2-40B4-BE49-F238E27FC236}">
                <a16:creationId xmlns:a16="http://schemas.microsoft.com/office/drawing/2014/main" id="{F1F5FF25-C188-A944-FE6B-95E496EE6D1E}"/>
              </a:ext>
            </a:extLst>
          </p:cNvPr>
          <p:cNvSpPr>
            <a:spLocks noGrp="1"/>
          </p:cNvSpPr>
          <p:nvPr>
            <p:ph type="sldNum" sz="quarter" idx="12"/>
          </p:nvPr>
        </p:nvSpPr>
        <p:spPr/>
        <p:txBody>
          <a:bodyPr/>
          <a:lstStyle/>
          <a:p>
            <a:fld id="{5777F966-FEF7-4B16-8BFF-5C3FDBA749D5}" type="slidenum">
              <a:rPr lang="en-US" smtClean="0"/>
              <a:t>17</a:t>
            </a:fld>
            <a:endParaRPr lang="en-US"/>
          </a:p>
        </p:txBody>
      </p:sp>
      <p:sp>
        <p:nvSpPr>
          <p:cNvPr id="5" name="TextBox 4">
            <a:extLst>
              <a:ext uri="{FF2B5EF4-FFF2-40B4-BE49-F238E27FC236}">
                <a16:creationId xmlns:a16="http://schemas.microsoft.com/office/drawing/2014/main" id="{969175FF-167B-DC97-BAB5-1BF51F8480F5}"/>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173524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8D26-3987-9467-5EB1-ACBC40380B85}"/>
              </a:ext>
            </a:extLst>
          </p:cNvPr>
          <p:cNvSpPr>
            <a:spLocks noGrp="1"/>
          </p:cNvSpPr>
          <p:nvPr>
            <p:ph type="title"/>
          </p:nvPr>
        </p:nvSpPr>
        <p:spPr/>
        <p:txBody>
          <a:bodyPr/>
          <a:lstStyle/>
          <a:p>
            <a:r>
              <a:rPr lang="en-US" dirty="0"/>
              <a:t>Microsoft Word mail merge </a:t>
            </a:r>
          </a:p>
        </p:txBody>
      </p:sp>
      <p:sp>
        <p:nvSpPr>
          <p:cNvPr id="3" name="Content Placeholder 2">
            <a:extLst>
              <a:ext uri="{FF2B5EF4-FFF2-40B4-BE49-F238E27FC236}">
                <a16:creationId xmlns:a16="http://schemas.microsoft.com/office/drawing/2014/main" id="{1A21C071-788F-EA2F-512D-2FA44FD40E76}"/>
              </a:ext>
            </a:extLst>
          </p:cNvPr>
          <p:cNvSpPr>
            <a:spLocks noGrp="1"/>
          </p:cNvSpPr>
          <p:nvPr>
            <p:ph idx="1"/>
          </p:nvPr>
        </p:nvSpPr>
        <p:spPr>
          <a:xfrm>
            <a:off x="838200" y="1768475"/>
            <a:ext cx="10515600" cy="4351338"/>
          </a:xfrm>
        </p:spPr>
        <p:txBody>
          <a:bodyPr/>
          <a:lstStyle/>
          <a:p>
            <a:r>
              <a:rPr lang="en-US" dirty="0"/>
              <a:t>Some administrators would create an email template in Word and use mail merge to populate it with person-specific information based on the spreadsheet containing login IDs and contact information:</a:t>
            </a:r>
          </a:p>
          <a:p>
            <a:pPr marL="457200" lvl="1" indent="0">
              <a:buNone/>
            </a:pPr>
            <a:endParaRPr lang="en-US" sz="200" dirty="0"/>
          </a:p>
          <a:p>
            <a:pPr marL="457200" lvl="1" indent="0">
              <a:buNone/>
            </a:pPr>
            <a:r>
              <a:rPr lang="en-US" dirty="0"/>
              <a:t>“I would do it in Word and use the merge wizard. You already have a sample instruction letter and reminder letter written, so that part you'd save time on. So you'd just copy and paste it into a Word document and add your fields with your data and do the merge.”</a:t>
            </a:r>
          </a:p>
        </p:txBody>
      </p:sp>
      <p:sp>
        <p:nvSpPr>
          <p:cNvPr id="4" name="Slide Number Placeholder 3">
            <a:extLst>
              <a:ext uri="{FF2B5EF4-FFF2-40B4-BE49-F238E27FC236}">
                <a16:creationId xmlns:a16="http://schemas.microsoft.com/office/drawing/2014/main" id="{ACE0D2CF-ADB6-1D10-69CD-250BB95803CD}"/>
              </a:ext>
            </a:extLst>
          </p:cNvPr>
          <p:cNvSpPr>
            <a:spLocks noGrp="1"/>
          </p:cNvSpPr>
          <p:nvPr>
            <p:ph type="sldNum" sz="quarter" idx="12"/>
          </p:nvPr>
        </p:nvSpPr>
        <p:spPr/>
        <p:txBody>
          <a:bodyPr/>
          <a:lstStyle/>
          <a:p>
            <a:fld id="{5777F966-FEF7-4B16-8BFF-5C3FDBA749D5}" type="slidenum">
              <a:rPr lang="en-US" smtClean="0"/>
              <a:t>18</a:t>
            </a:fld>
            <a:endParaRPr lang="en-US"/>
          </a:p>
        </p:txBody>
      </p:sp>
      <p:pic>
        <p:nvPicPr>
          <p:cNvPr id="5" name="Picture 4">
            <a:extLst>
              <a:ext uri="{FF2B5EF4-FFF2-40B4-BE49-F238E27FC236}">
                <a16:creationId xmlns:a16="http://schemas.microsoft.com/office/drawing/2014/main" id="{C53B6DE6-4AB4-26C3-3633-9540C82ED1FC}"/>
              </a:ext>
            </a:extLst>
          </p:cNvPr>
          <p:cNvPicPr>
            <a:picLocks noChangeAspect="1"/>
          </p:cNvPicPr>
          <p:nvPr/>
        </p:nvPicPr>
        <p:blipFill rotWithShape="1">
          <a:blip r:embed="rId2"/>
          <a:srcRect l="6720" t="24850" r="30917" b="67565"/>
          <a:stretch/>
        </p:blipFill>
        <p:spPr>
          <a:xfrm>
            <a:off x="2490108" y="4906736"/>
            <a:ext cx="7343640" cy="1110341"/>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2485C979-5690-0157-737C-66651B67A9E1}"/>
              </a:ext>
            </a:extLst>
          </p:cNvPr>
          <p:cNvSpPr txBox="1"/>
          <p:nvPr/>
        </p:nvSpPr>
        <p:spPr>
          <a:xfrm>
            <a:off x="6527988" y="5432805"/>
            <a:ext cx="1636298" cy="400110"/>
          </a:xfrm>
          <a:prstGeom prst="rect">
            <a:avLst/>
          </a:prstGeom>
          <a:noFill/>
        </p:spPr>
        <p:txBody>
          <a:bodyPr wrap="square" rtlCol="0">
            <a:spAutoFit/>
          </a:bodyPr>
          <a:lstStyle/>
          <a:p>
            <a:r>
              <a:rPr lang="en-US" sz="2000" dirty="0"/>
              <a:t>&lt;&lt;</a:t>
            </a:r>
            <a:r>
              <a:rPr lang="en-US" sz="2000" dirty="0" err="1"/>
              <a:t>LoginID</a:t>
            </a:r>
            <a:r>
              <a:rPr lang="en-US" sz="2000" dirty="0"/>
              <a:t>&gt;&gt;</a:t>
            </a:r>
          </a:p>
        </p:txBody>
      </p:sp>
      <p:sp>
        <p:nvSpPr>
          <p:cNvPr id="7" name="Oval 6">
            <a:extLst>
              <a:ext uri="{FF2B5EF4-FFF2-40B4-BE49-F238E27FC236}">
                <a16:creationId xmlns:a16="http://schemas.microsoft.com/office/drawing/2014/main" id="{257702DE-E453-3DA8-D16D-ECFA1AF97B70}"/>
              </a:ext>
            </a:extLst>
          </p:cNvPr>
          <p:cNvSpPr/>
          <p:nvPr/>
        </p:nvSpPr>
        <p:spPr>
          <a:xfrm>
            <a:off x="6188529" y="5298806"/>
            <a:ext cx="2220685" cy="6751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23DCC-7DEB-8F03-2563-8DFE8F62F6EA}"/>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20494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CD46-5554-47A3-A8C9-B9E685617F18}"/>
              </a:ext>
            </a:extLst>
          </p:cNvPr>
          <p:cNvSpPr>
            <a:spLocks noGrp="1"/>
          </p:cNvSpPr>
          <p:nvPr>
            <p:ph type="title"/>
          </p:nvPr>
        </p:nvSpPr>
        <p:spPr/>
        <p:txBody>
          <a:bodyPr/>
          <a:lstStyle/>
          <a:p>
            <a:r>
              <a:rPr lang="en-US" dirty="0"/>
              <a:t>In-house email systems</a:t>
            </a:r>
          </a:p>
        </p:txBody>
      </p:sp>
      <p:sp>
        <p:nvSpPr>
          <p:cNvPr id="3" name="Content Placeholder 2">
            <a:extLst>
              <a:ext uri="{FF2B5EF4-FFF2-40B4-BE49-F238E27FC236}">
                <a16:creationId xmlns:a16="http://schemas.microsoft.com/office/drawing/2014/main" id="{98630728-B9D5-9E1F-6792-3553AB4D9232}"/>
              </a:ext>
            </a:extLst>
          </p:cNvPr>
          <p:cNvSpPr>
            <a:spLocks noGrp="1"/>
          </p:cNvSpPr>
          <p:nvPr>
            <p:ph idx="1"/>
          </p:nvPr>
        </p:nvSpPr>
        <p:spPr/>
        <p:txBody>
          <a:bodyPr/>
          <a:lstStyle/>
          <a:p>
            <a:r>
              <a:rPr lang="en-US" dirty="0"/>
              <a:t>Some university administrators referred to sophisticated systems used for communicating with students, including </a:t>
            </a:r>
            <a:r>
              <a:rPr lang="en-US" dirty="0" err="1"/>
              <a:t>StarRez</a:t>
            </a:r>
            <a:r>
              <a:rPr lang="en-US" dirty="0"/>
              <a:t> and Salesforce:</a:t>
            </a:r>
          </a:p>
          <a:p>
            <a:pPr marL="457200" lvl="1" indent="0">
              <a:buNone/>
            </a:pPr>
            <a:endParaRPr lang="en-US" sz="200" dirty="0"/>
          </a:p>
          <a:p>
            <a:pPr marL="457200" lvl="1" indent="0">
              <a:buNone/>
            </a:pPr>
            <a:r>
              <a:rPr lang="en-US" dirty="0"/>
              <a:t>“We have a system called </a:t>
            </a:r>
            <a:r>
              <a:rPr lang="en-US" dirty="0" err="1"/>
              <a:t>StarRez</a:t>
            </a:r>
            <a:r>
              <a:rPr lang="en-US" dirty="0"/>
              <a:t>, they use it to manage (housing) contracts, and so I can query the system for a list of students by residence hall, and I can also send emails through that.”</a:t>
            </a:r>
          </a:p>
        </p:txBody>
      </p:sp>
      <p:sp>
        <p:nvSpPr>
          <p:cNvPr id="4" name="Slide Number Placeholder 3">
            <a:extLst>
              <a:ext uri="{FF2B5EF4-FFF2-40B4-BE49-F238E27FC236}">
                <a16:creationId xmlns:a16="http://schemas.microsoft.com/office/drawing/2014/main" id="{C3068C0A-FF9F-D266-DE03-96BA5519368D}"/>
              </a:ext>
            </a:extLst>
          </p:cNvPr>
          <p:cNvSpPr>
            <a:spLocks noGrp="1"/>
          </p:cNvSpPr>
          <p:nvPr>
            <p:ph type="sldNum" sz="quarter" idx="12"/>
          </p:nvPr>
        </p:nvSpPr>
        <p:spPr/>
        <p:txBody>
          <a:bodyPr/>
          <a:lstStyle/>
          <a:p>
            <a:fld id="{5777F966-FEF7-4B16-8BFF-5C3FDBA749D5}" type="slidenum">
              <a:rPr lang="en-US" smtClean="0"/>
              <a:t>19</a:t>
            </a:fld>
            <a:endParaRPr lang="en-US"/>
          </a:p>
        </p:txBody>
      </p:sp>
      <p:sp>
        <p:nvSpPr>
          <p:cNvPr id="5" name="TextBox 4">
            <a:extLst>
              <a:ext uri="{FF2B5EF4-FFF2-40B4-BE49-F238E27FC236}">
                <a16:creationId xmlns:a16="http://schemas.microsoft.com/office/drawing/2014/main" id="{DD0F082B-3132-E16A-0791-47665FA49060}"/>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397473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0DFE-DE3A-6614-E8CF-0651B0583C4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CD78359-FE38-AA38-F05C-58ADED281305}"/>
              </a:ext>
            </a:extLst>
          </p:cNvPr>
          <p:cNvSpPr>
            <a:spLocks noGrp="1"/>
          </p:cNvSpPr>
          <p:nvPr>
            <p:ph idx="1"/>
          </p:nvPr>
        </p:nvSpPr>
        <p:spPr>
          <a:xfrm>
            <a:off x="838200" y="1690688"/>
            <a:ext cx="10515600" cy="4486275"/>
          </a:xfrm>
        </p:spPr>
        <p:txBody>
          <a:bodyPr>
            <a:normAutofit/>
          </a:bodyPr>
          <a:lstStyle/>
          <a:p>
            <a:r>
              <a:rPr lang="en-US" dirty="0"/>
              <a:t>Group quarters (GQs) are places where people live or stay in a group living arrangement provided by an organization.</a:t>
            </a:r>
          </a:p>
          <a:p>
            <a:pPr lvl="1"/>
            <a:r>
              <a:rPr lang="en-US" dirty="0"/>
              <a:t>University student housing, military quarters, worker dormitories, etc. </a:t>
            </a:r>
          </a:p>
          <a:p>
            <a:r>
              <a:rPr lang="en-US" dirty="0"/>
              <a:t>GQ residents are sampled by some Census Bureau surveys (certain GQ types) and enumerated by the decennial census.</a:t>
            </a:r>
          </a:p>
          <a:p>
            <a:r>
              <a:rPr lang="en-US" dirty="0"/>
              <a:t>GQ residents’ data are collected various ways, such as:</a:t>
            </a:r>
          </a:p>
          <a:p>
            <a:pPr lvl="1"/>
            <a:r>
              <a:rPr lang="en-US" dirty="0"/>
              <a:t>In-person interviews</a:t>
            </a:r>
          </a:p>
          <a:p>
            <a:pPr lvl="1"/>
            <a:r>
              <a:rPr lang="en-US" dirty="0"/>
              <a:t>Paper questionnaires</a:t>
            </a:r>
          </a:p>
          <a:p>
            <a:pPr lvl="1"/>
            <a:r>
              <a:rPr lang="en-US" dirty="0"/>
              <a:t>Records-based proxy response by GQ organizations</a:t>
            </a:r>
          </a:p>
        </p:txBody>
      </p:sp>
      <p:sp>
        <p:nvSpPr>
          <p:cNvPr id="4" name="Slide Number Placeholder 3">
            <a:extLst>
              <a:ext uri="{FF2B5EF4-FFF2-40B4-BE49-F238E27FC236}">
                <a16:creationId xmlns:a16="http://schemas.microsoft.com/office/drawing/2014/main" id="{C5DDCCDA-86D2-090B-3CBA-704C200A56FC}"/>
              </a:ext>
            </a:extLst>
          </p:cNvPr>
          <p:cNvSpPr>
            <a:spLocks noGrp="1"/>
          </p:cNvSpPr>
          <p:nvPr>
            <p:ph type="sldNum" sz="quarter" idx="12"/>
          </p:nvPr>
        </p:nvSpPr>
        <p:spPr/>
        <p:txBody>
          <a:bodyPr/>
          <a:lstStyle/>
          <a:p>
            <a:fld id="{FC63ECC8-719A-498E-B101-491B6A35558E}" type="slidenum">
              <a:rPr lang="en-US" smtClean="0"/>
              <a:t>2</a:t>
            </a:fld>
            <a:endParaRPr lang="en-US"/>
          </a:p>
        </p:txBody>
      </p:sp>
    </p:spTree>
    <p:extLst>
      <p:ext uri="{BB962C8B-B14F-4D97-AF65-F5344CB8AC3E}">
        <p14:creationId xmlns:p14="http://schemas.microsoft.com/office/powerpoint/2010/main" val="286711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8280-FDF5-74B6-04A2-E452F091AC88}"/>
              </a:ext>
            </a:extLst>
          </p:cNvPr>
          <p:cNvSpPr>
            <a:spLocks noGrp="1"/>
          </p:cNvSpPr>
          <p:nvPr>
            <p:ph type="title"/>
          </p:nvPr>
        </p:nvSpPr>
        <p:spPr>
          <a:xfrm>
            <a:off x="838200" y="365125"/>
            <a:ext cx="10515600" cy="1058979"/>
          </a:xfrm>
        </p:spPr>
        <p:txBody>
          <a:bodyPr/>
          <a:lstStyle/>
          <a:p>
            <a:r>
              <a:rPr lang="en-US" dirty="0"/>
              <a:t>Excel template</a:t>
            </a:r>
          </a:p>
        </p:txBody>
      </p:sp>
      <p:sp>
        <p:nvSpPr>
          <p:cNvPr id="3" name="Content Placeholder 2">
            <a:extLst>
              <a:ext uri="{FF2B5EF4-FFF2-40B4-BE49-F238E27FC236}">
                <a16:creationId xmlns:a16="http://schemas.microsoft.com/office/drawing/2014/main" id="{3B929526-B766-CBD3-7C62-75D04346C4AC}"/>
              </a:ext>
            </a:extLst>
          </p:cNvPr>
          <p:cNvSpPr>
            <a:spLocks noGrp="1"/>
          </p:cNvSpPr>
          <p:nvPr>
            <p:ph idx="1"/>
          </p:nvPr>
        </p:nvSpPr>
        <p:spPr>
          <a:xfrm>
            <a:off x="838200" y="1534887"/>
            <a:ext cx="10515600" cy="4245428"/>
          </a:xfrm>
        </p:spPr>
        <p:txBody>
          <a:bodyPr/>
          <a:lstStyle/>
          <a:p>
            <a:r>
              <a:rPr lang="en-US" dirty="0"/>
              <a:t>GQ administrators indicated that spreadsheets with login info would be easy to use to automate the creation and distribution of invitation emails.</a:t>
            </a:r>
          </a:p>
          <a:p>
            <a:pPr marL="457200" lvl="1" indent="0">
              <a:buNone/>
            </a:pPr>
            <a:endParaRPr lang="en-US" sz="200" dirty="0"/>
          </a:p>
          <a:p>
            <a:pPr marL="457200" lvl="1" indent="0">
              <a:buNone/>
            </a:pPr>
            <a:r>
              <a:rPr lang="en-US" dirty="0"/>
              <a:t>“This is pretty easy to automate out of… We've got our login IDs, our resident name and the targeted email address, so I've got everything I need to generate an email.”</a:t>
            </a:r>
          </a:p>
        </p:txBody>
      </p:sp>
      <p:sp>
        <p:nvSpPr>
          <p:cNvPr id="4" name="Slide Number Placeholder 3">
            <a:extLst>
              <a:ext uri="{FF2B5EF4-FFF2-40B4-BE49-F238E27FC236}">
                <a16:creationId xmlns:a16="http://schemas.microsoft.com/office/drawing/2014/main" id="{E012682A-D5A7-1B62-978C-9EB93FB60765}"/>
              </a:ext>
            </a:extLst>
          </p:cNvPr>
          <p:cNvSpPr>
            <a:spLocks noGrp="1"/>
          </p:cNvSpPr>
          <p:nvPr>
            <p:ph type="sldNum" sz="quarter" idx="12"/>
          </p:nvPr>
        </p:nvSpPr>
        <p:spPr/>
        <p:txBody>
          <a:bodyPr/>
          <a:lstStyle/>
          <a:p>
            <a:fld id="{5777F966-FEF7-4B16-8BFF-5C3FDBA749D5}" type="slidenum">
              <a:rPr lang="en-US" smtClean="0"/>
              <a:t>20</a:t>
            </a:fld>
            <a:endParaRPr lang="en-US"/>
          </a:p>
        </p:txBody>
      </p:sp>
      <p:pic>
        <p:nvPicPr>
          <p:cNvPr id="5" name="Picture 4">
            <a:extLst>
              <a:ext uri="{FF2B5EF4-FFF2-40B4-BE49-F238E27FC236}">
                <a16:creationId xmlns:a16="http://schemas.microsoft.com/office/drawing/2014/main" id="{F900CA58-3AF9-EDCD-A67A-8724FC1DB3E5}"/>
              </a:ext>
            </a:extLst>
          </p:cNvPr>
          <p:cNvPicPr>
            <a:picLocks noChangeAspect="1"/>
          </p:cNvPicPr>
          <p:nvPr/>
        </p:nvPicPr>
        <p:blipFill rotWithShape="1">
          <a:blip r:embed="rId2"/>
          <a:srcRect r="17373" b="63308"/>
          <a:stretch/>
        </p:blipFill>
        <p:spPr>
          <a:xfrm>
            <a:off x="2687647" y="3918858"/>
            <a:ext cx="7023530" cy="2310606"/>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862A7F79-FCA6-66A3-566A-6152465652BD}"/>
              </a:ext>
            </a:extLst>
          </p:cNvPr>
          <p:cNvSpPr txBox="1"/>
          <p:nvPr/>
        </p:nvSpPr>
        <p:spPr>
          <a:xfrm>
            <a:off x="4793455" y="6446379"/>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245292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7288B4-D3E6-C7B4-069E-202C14402A29}"/>
              </a:ext>
            </a:extLst>
          </p:cNvPr>
          <p:cNvGrpSpPr/>
          <p:nvPr/>
        </p:nvGrpSpPr>
        <p:grpSpPr>
          <a:xfrm>
            <a:off x="3455554" y="620486"/>
            <a:ext cx="8394398" cy="5592958"/>
            <a:chOff x="3119290" y="-89811"/>
            <a:chExt cx="8704140" cy="6384898"/>
          </a:xfrm>
        </p:grpSpPr>
        <p:pic>
          <p:nvPicPr>
            <p:cNvPr id="35" name="Picture 34">
              <a:extLst>
                <a:ext uri="{FF2B5EF4-FFF2-40B4-BE49-F238E27FC236}">
                  <a16:creationId xmlns:a16="http://schemas.microsoft.com/office/drawing/2014/main" id="{62172749-6290-2556-4FB5-577CECB26CD4}"/>
                </a:ext>
              </a:extLst>
            </p:cNvPr>
            <p:cNvPicPr>
              <a:picLocks noChangeAspect="1"/>
            </p:cNvPicPr>
            <p:nvPr/>
          </p:nvPicPr>
          <p:blipFill rotWithShape="1">
            <a:blip r:embed="rId2"/>
            <a:srcRect t="4974" b="998"/>
            <a:stretch/>
          </p:blipFill>
          <p:spPr>
            <a:xfrm>
              <a:off x="3119290" y="-89811"/>
              <a:ext cx="8704140" cy="6384898"/>
            </a:xfrm>
            <a:prstGeom prst="rect">
              <a:avLst/>
            </a:prstGeom>
          </p:spPr>
        </p:pic>
        <p:sp>
          <p:nvSpPr>
            <p:cNvPr id="7" name="Rectangle 6">
              <a:extLst>
                <a:ext uri="{FF2B5EF4-FFF2-40B4-BE49-F238E27FC236}">
                  <a16:creationId xmlns:a16="http://schemas.microsoft.com/office/drawing/2014/main" id="{559B927D-D70C-C100-F9C2-0A92312232AE}"/>
                </a:ext>
              </a:extLst>
            </p:cNvPr>
            <p:cNvSpPr/>
            <p:nvPr/>
          </p:nvSpPr>
          <p:spPr>
            <a:xfrm>
              <a:off x="3583172" y="2126512"/>
              <a:ext cx="7963786" cy="3997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1C17C17F-0C2C-7F22-CC1A-A346F7F322E6}"/>
              </a:ext>
            </a:extLst>
          </p:cNvPr>
          <p:cNvSpPr>
            <a:spLocks noGrp="1"/>
          </p:cNvSpPr>
          <p:nvPr>
            <p:ph type="sldNum" sz="quarter" idx="12"/>
          </p:nvPr>
        </p:nvSpPr>
        <p:spPr/>
        <p:txBody>
          <a:bodyPr/>
          <a:lstStyle/>
          <a:p>
            <a:fld id="{FC63ECC8-719A-498E-B101-491B6A35558E}" type="slidenum">
              <a:rPr lang="en-US" smtClean="0"/>
              <a:t>21</a:t>
            </a:fld>
            <a:endParaRPr lang="en-US"/>
          </a:p>
        </p:txBody>
      </p:sp>
      <p:graphicFrame>
        <p:nvGraphicFramePr>
          <p:cNvPr id="4" name="Table 5">
            <a:extLst>
              <a:ext uri="{FF2B5EF4-FFF2-40B4-BE49-F238E27FC236}">
                <a16:creationId xmlns:a16="http://schemas.microsoft.com/office/drawing/2014/main" id="{846B6BE1-20C7-1967-2D33-C426ECDCA37D}"/>
              </a:ext>
            </a:extLst>
          </p:cNvPr>
          <p:cNvGraphicFramePr>
            <a:graphicFrameLocks noGrp="1" noChangeAspect="1"/>
          </p:cNvGraphicFramePr>
          <p:nvPr>
            <p:ph idx="1"/>
            <p:extLst>
              <p:ext uri="{D42A27DB-BD31-4B8C-83A1-F6EECF244321}">
                <p14:modId xmlns:p14="http://schemas.microsoft.com/office/powerpoint/2010/main" val="2026816308"/>
              </p:ext>
            </p:extLst>
          </p:nvPr>
        </p:nvGraphicFramePr>
        <p:xfrm>
          <a:off x="4053476" y="2593052"/>
          <a:ext cx="7390129" cy="2654060"/>
        </p:xfrm>
        <a:graphic>
          <a:graphicData uri="http://schemas.openxmlformats.org/drawingml/2006/table">
            <a:tbl>
              <a:tblPr firstRow="1" bandRow="1">
                <a:tableStyleId>{5C22544A-7EE6-4342-B048-85BDC9FD1C3A}</a:tableStyleId>
              </a:tblPr>
              <a:tblGrid>
                <a:gridCol w="1031475">
                  <a:extLst>
                    <a:ext uri="{9D8B030D-6E8A-4147-A177-3AD203B41FA5}">
                      <a16:colId xmlns:a16="http://schemas.microsoft.com/office/drawing/2014/main" val="3866602235"/>
                    </a:ext>
                  </a:extLst>
                </a:gridCol>
                <a:gridCol w="1082162">
                  <a:extLst>
                    <a:ext uri="{9D8B030D-6E8A-4147-A177-3AD203B41FA5}">
                      <a16:colId xmlns:a16="http://schemas.microsoft.com/office/drawing/2014/main" val="1637272582"/>
                    </a:ext>
                  </a:extLst>
                </a:gridCol>
                <a:gridCol w="1315321">
                  <a:extLst>
                    <a:ext uri="{9D8B030D-6E8A-4147-A177-3AD203B41FA5}">
                      <a16:colId xmlns:a16="http://schemas.microsoft.com/office/drawing/2014/main" val="2395732146"/>
                    </a:ext>
                  </a:extLst>
                </a:gridCol>
                <a:gridCol w="1216347">
                  <a:extLst>
                    <a:ext uri="{9D8B030D-6E8A-4147-A177-3AD203B41FA5}">
                      <a16:colId xmlns:a16="http://schemas.microsoft.com/office/drawing/2014/main" val="1886086781"/>
                    </a:ext>
                  </a:extLst>
                </a:gridCol>
                <a:gridCol w="996130">
                  <a:extLst>
                    <a:ext uri="{9D8B030D-6E8A-4147-A177-3AD203B41FA5}">
                      <a16:colId xmlns:a16="http://schemas.microsoft.com/office/drawing/2014/main" val="2839158370"/>
                    </a:ext>
                  </a:extLst>
                </a:gridCol>
                <a:gridCol w="859140">
                  <a:extLst>
                    <a:ext uri="{9D8B030D-6E8A-4147-A177-3AD203B41FA5}">
                      <a16:colId xmlns:a16="http://schemas.microsoft.com/office/drawing/2014/main" val="1590244893"/>
                    </a:ext>
                  </a:extLst>
                </a:gridCol>
                <a:gridCol w="889554">
                  <a:extLst>
                    <a:ext uri="{9D8B030D-6E8A-4147-A177-3AD203B41FA5}">
                      <a16:colId xmlns:a16="http://schemas.microsoft.com/office/drawing/2014/main" val="553354765"/>
                    </a:ext>
                  </a:extLst>
                </a:gridCol>
              </a:tblGrid>
              <a:tr h="549445">
                <a:tc>
                  <a:txBody>
                    <a:bodyPr/>
                    <a:lstStyle/>
                    <a:p>
                      <a:r>
                        <a:rPr lang="en-US" sz="1100" dirty="0">
                          <a:ln>
                            <a:noFill/>
                          </a:ln>
                          <a:solidFill>
                            <a:schemeClr val="tx1"/>
                          </a:solidFill>
                        </a:rPr>
                        <a:t>Facility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Group Quarters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Group Quarters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Number of persons living or staying there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Residents who have not responded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Residents who have responded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2009861"/>
                  </a:ext>
                </a:extLst>
              </a:tr>
              <a:tr h="394474">
                <a:tc>
                  <a:txBody>
                    <a:bodyPr/>
                    <a:lstStyle/>
                    <a:p>
                      <a:r>
                        <a:rPr lang="en-US" sz="1100" dirty="0">
                          <a:ln>
                            <a:noFill/>
                          </a:ln>
                          <a:solidFill>
                            <a:schemeClr val="tx1"/>
                          </a:solidFill>
                        </a:rPr>
                        <a:t>XYZ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Residence Hall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n>
                            <a:noFill/>
                          </a:ln>
                          <a:solidFill>
                            <a:schemeClr val="tx1"/>
                          </a:solidFill>
                        </a:rPr>
                        <a:t>4600 Sliver Hill Rd. Suitland, MD 20322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u="sng" dirty="0">
                          <a:ln>
                            <a:noFill/>
                          </a:ln>
                          <a:solidFill>
                            <a:srgbClr val="0070C0"/>
                          </a:solidFill>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245690"/>
                  </a:ext>
                </a:extLst>
              </a:tr>
              <a:tr h="394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XYZ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Residence Hall B</a:t>
                      </a:r>
                      <a:endParaRPr lang="en-US" sz="11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4610 </a:t>
                      </a:r>
                      <a:r>
                        <a:rPr lang="en-US" sz="1100" dirty="0">
                          <a:ln>
                            <a:noFill/>
                          </a:ln>
                          <a:solidFill>
                            <a:schemeClr val="tx1"/>
                          </a:solidFill>
                        </a:rPr>
                        <a:t>Sliver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Hill Rd. Suitland, MD 20322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u="sng" dirty="0">
                          <a:ln>
                            <a:noFill/>
                          </a:ln>
                          <a:solidFill>
                            <a:srgbClr val="0070C0"/>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5837446"/>
                  </a:ext>
                </a:extLst>
              </a:tr>
              <a:tr h="394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XYZ University</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Residence Hall C</a:t>
                      </a:r>
                      <a:endParaRPr lang="en-US" sz="11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4620 </a:t>
                      </a:r>
                      <a:r>
                        <a:rPr lang="en-US" sz="1100" dirty="0">
                          <a:ln>
                            <a:noFill/>
                          </a:ln>
                          <a:solidFill>
                            <a:schemeClr val="tx1"/>
                          </a:solidFill>
                        </a:rPr>
                        <a:t>Sliver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Hill Rd. Suitland, MD 20322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u="sng" dirty="0">
                          <a:ln>
                            <a:noFill/>
                          </a:ln>
                          <a:solidFill>
                            <a:srgbClr val="0070C0"/>
                          </a:solidFill>
                        </a:rPr>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772692"/>
                  </a:ext>
                </a:extLst>
              </a:tr>
              <a:tr h="394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XYZ University</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Residence Hall D</a:t>
                      </a:r>
                      <a:endParaRPr lang="en-US" sz="1100"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4630 </a:t>
                      </a:r>
                      <a:r>
                        <a:rPr lang="en-US" sz="1100" dirty="0">
                          <a:ln>
                            <a:noFill/>
                          </a:ln>
                          <a:solidFill>
                            <a:schemeClr val="tx1"/>
                          </a:solidFill>
                        </a:rPr>
                        <a:t>Sliver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Hill Rd. Suitland, MD 20322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u="sng" dirty="0">
                          <a:ln>
                            <a:noFill/>
                          </a:ln>
                          <a:solidFill>
                            <a:srgbClr val="0070C0"/>
                          </a:solidFill>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n>
                            <a:noFill/>
                          </a:ln>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481607"/>
                  </a:ext>
                </a:extLst>
              </a:tr>
              <a:tr h="3528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100" b="1" dirty="0">
                        <a:ln>
                          <a:no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ln>
                            <a:noFill/>
                          </a:ln>
                          <a:solidFill>
                            <a:schemeClr val="tx1"/>
                          </a:solidFill>
                        </a:rPr>
                        <a:t>708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ln>
                            <a:noFill/>
                          </a:ln>
                          <a:solidFill>
                            <a:schemeClr val="tx1"/>
                          </a:solidFill>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ln>
                            <a:noFill/>
                          </a:ln>
                          <a:solidFill>
                            <a:schemeClr val="tx1"/>
                          </a:solidFill>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ln>
                            <a:noFill/>
                          </a:ln>
                          <a:solidFill>
                            <a:schemeClr val="tx1"/>
                          </a:solidFill>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994360"/>
                  </a:ext>
                </a:extLst>
              </a:tr>
            </a:tbl>
          </a:graphicData>
        </a:graphic>
      </p:graphicFrame>
      <p:sp>
        <p:nvSpPr>
          <p:cNvPr id="6" name="Content Placeholder 2">
            <a:extLst>
              <a:ext uri="{FF2B5EF4-FFF2-40B4-BE49-F238E27FC236}">
                <a16:creationId xmlns:a16="http://schemas.microsoft.com/office/drawing/2014/main" id="{E7C7F4BB-DFF7-64BC-D778-E8CD3DAE2BBB}"/>
              </a:ext>
            </a:extLst>
          </p:cNvPr>
          <p:cNvSpPr txBox="1">
            <a:spLocks/>
          </p:cNvSpPr>
          <p:nvPr/>
        </p:nvSpPr>
        <p:spPr>
          <a:xfrm>
            <a:off x="244930" y="749190"/>
            <a:ext cx="3210624" cy="51944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Report Dashboard</a:t>
            </a:r>
          </a:p>
          <a:p>
            <a:r>
              <a:rPr lang="en-US" sz="2400" dirty="0"/>
              <a:t>Option 1 or 2 – GQ administrators would use the Report Dashboard to monitor response rates for specific GQs.</a:t>
            </a:r>
          </a:p>
          <a:p>
            <a:r>
              <a:rPr lang="en-US" sz="2400" dirty="0"/>
              <a:t>Option 2 – Admins would obtain names of respondents to use to identify nonrespondents who need reminder emails.</a:t>
            </a:r>
          </a:p>
          <a:p>
            <a:r>
              <a:rPr lang="en-US" sz="2400" dirty="0"/>
              <a:t>Admins would have to take an oath of nondisclosure to use the Dashboard.</a:t>
            </a:r>
          </a:p>
        </p:txBody>
      </p:sp>
      <p:sp>
        <p:nvSpPr>
          <p:cNvPr id="2" name="Oval 1">
            <a:extLst>
              <a:ext uri="{FF2B5EF4-FFF2-40B4-BE49-F238E27FC236}">
                <a16:creationId xmlns:a16="http://schemas.microsoft.com/office/drawing/2014/main" id="{672E6F3D-1AE1-0F0E-FC20-2B8649A2B4DF}"/>
              </a:ext>
            </a:extLst>
          </p:cNvPr>
          <p:cNvSpPr/>
          <p:nvPr/>
        </p:nvSpPr>
        <p:spPr>
          <a:xfrm>
            <a:off x="9544050" y="2412354"/>
            <a:ext cx="1144360" cy="283475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5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9711-B217-2F65-F0D2-21767A1EC3EE}"/>
              </a:ext>
            </a:extLst>
          </p:cNvPr>
          <p:cNvSpPr>
            <a:spLocks noGrp="1"/>
          </p:cNvSpPr>
          <p:nvPr>
            <p:ph type="title"/>
          </p:nvPr>
        </p:nvSpPr>
        <p:spPr>
          <a:xfrm>
            <a:off x="838200" y="315998"/>
            <a:ext cx="10515600" cy="1325563"/>
          </a:xfrm>
        </p:spPr>
        <p:txBody>
          <a:bodyPr/>
          <a:lstStyle/>
          <a:p>
            <a:r>
              <a:rPr lang="en-US" dirty="0"/>
              <a:t>Report Dashboard</a:t>
            </a:r>
          </a:p>
        </p:txBody>
      </p:sp>
      <p:sp>
        <p:nvSpPr>
          <p:cNvPr id="6" name="Slide Number Placeholder 5">
            <a:extLst>
              <a:ext uri="{FF2B5EF4-FFF2-40B4-BE49-F238E27FC236}">
                <a16:creationId xmlns:a16="http://schemas.microsoft.com/office/drawing/2014/main" id="{C872DFEB-EA71-4F91-931E-21F428EE4727}"/>
              </a:ext>
            </a:extLst>
          </p:cNvPr>
          <p:cNvSpPr>
            <a:spLocks noGrp="1"/>
          </p:cNvSpPr>
          <p:nvPr>
            <p:ph type="sldNum" sz="quarter" idx="12"/>
          </p:nvPr>
        </p:nvSpPr>
        <p:spPr/>
        <p:txBody>
          <a:bodyPr/>
          <a:lstStyle/>
          <a:p>
            <a:fld id="{5777F966-FEF7-4B16-8BFF-5C3FDBA749D5}" type="slidenum">
              <a:rPr lang="en-US" smtClean="0"/>
              <a:t>22</a:t>
            </a:fld>
            <a:endParaRPr lang="en-US"/>
          </a:p>
        </p:txBody>
      </p:sp>
      <p:sp>
        <p:nvSpPr>
          <p:cNvPr id="3" name="Content Placeholder 2">
            <a:extLst>
              <a:ext uri="{FF2B5EF4-FFF2-40B4-BE49-F238E27FC236}">
                <a16:creationId xmlns:a16="http://schemas.microsoft.com/office/drawing/2014/main" id="{6DDAA613-DC66-8771-695D-97E345064C0E}"/>
              </a:ext>
            </a:extLst>
          </p:cNvPr>
          <p:cNvSpPr>
            <a:spLocks noGrp="1"/>
          </p:cNvSpPr>
          <p:nvPr>
            <p:ph idx="1"/>
          </p:nvPr>
        </p:nvSpPr>
        <p:spPr>
          <a:xfrm>
            <a:off x="838198" y="1560363"/>
            <a:ext cx="10730595" cy="4906939"/>
          </a:xfrm>
        </p:spPr>
        <p:txBody>
          <a:bodyPr>
            <a:normAutofit/>
          </a:bodyPr>
          <a:lstStyle/>
          <a:p>
            <a:endParaRPr lang="en-US" dirty="0"/>
          </a:p>
          <a:p>
            <a:pPr marL="0" indent="0">
              <a:buNone/>
            </a:pPr>
            <a:r>
              <a:rPr lang="en-US" dirty="0"/>
              <a:t>“I think that would be really good… You want to get 100% participation.”</a:t>
            </a:r>
          </a:p>
          <a:p>
            <a:pPr marL="0" indent="0">
              <a:buNone/>
            </a:pPr>
            <a:endParaRPr lang="en-US" sz="300" dirty="0"/>
          </a:p>
          <a:p>
            <a:pPr marL="0" indent="0">
              <a:buNone/>
            </a:pPr>
            <a:r>
              <a:rPr lang="en-US" dirty="0"/>
              <a:t>“I like the Dashboard so you can see what the completion rates are.”</a:t>
            </a:r>
          </a:p>
          <a:p>
            <a:pPr marL="0" indent="0">
              <a:buNone/>
            </a:pPr>
            <a:endParaRPr lang="en-US" sz="200" dirty="0"/>
          </a:p>
          <a:p>
            <a:pPr marL="0" indent="0">
              <a:buNone/>
            </a:pPr>
            <a:r>
              <a:rPr lang="en-US" dirty="0"/>
              <a:t>“If I click on the residents who have responded I'll get a list of names who have.”</a:t>
            </a:r>
          </a:p>
          <a:p>
            <a:endParaRPr lang="en-US" dirty="0"/>
          </a:p>
        </p:txBody>
      </p:sp>
      <p:sp>
        <p:nvSpPr>
          <p:cNvPr id="4" name="TextBox 3">
            <a:extLst>
              <a:ext uri="{FF2B5EF4-FFF2-40B4-BE49-F238E27FC236}">
                <a16:creationId xmlns:a16="http://schemas.microsoft.com/office/drawing/2014/main" id="{01092887-E491-6960-15E4-C43065057899}"/>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426201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D89D-63FE-60F3-29C4-2028D6ACFEB8}"/>
              </a:ext>
            </a:extLst>
          </p:cNvPr>
          <p:cNvSpPr>
            <a:spLocks noGrp="1"/>
          </p:cNvSpPr>
          <p:nvPr>
            <p:ph type="title"/>
          </p:nvPr>
        </p:nvSpPr>
        <p:spPr/>
        <p:txBody>
          <a:bodyPr>
            <a:normAutofit/>
          </a:bodyPr>
          <a:lstStyle/>
          <a:p>
            <a:r>
              <a:rPr lang="en-US" dirty="0">
                <a:solidFill>
                  <a:prstClr val="black"/>
                </a:solidFill>
                <a:ea typeface="+mn-ea"/>
                <a:cs typeface="+mn-cs"/>
              </a:rPr>
              <a:t>Identifying nonrespondents</a:t>
            </a:r>
            <a:endParaRPr lang="en-US" dirty="0"/>
          </a:p>
        </p:txBody>
      </p:sp>
      <p:sp>
        <p:nvSpPr>
          <p:cNvPr id="3" name="Content Placeholder 2">
            <a:extLst>
              <a:ext uri="{FF2B5EF4-FFF2-40B4-BE49-F238E27FC236}">
                <a16:creationId xmlns:a16="http://schemas.microsoft.com/office/drawing/2014/main" id="{491A2BF4-A7FC-411C-E00C-8BF1511EC046}"/>
              </a:ext>
            </a:extLst>
          </p:cNvPr>
          <p:cNvSpPr>
            <a:spLocks noGrp="1"/>
          </p:cNvSpPr>
          <p:nvPr>
            <p:ph idx="1"/>
          </p:nvPr>
        </p:nvSpPr>
        <p:spPr/>
        <p:txBody>
          <a:bodyPr>
            <a:normAutofit/>
          </a:bodyPr>
          <a:lstStyle/>
          <a:p>
            <a:r>
              <a:rPr lang="en-US" dirty="0"/>
              <a:t>Admins would identify nonrespondents by comparing the original list to a list of those who responded using Excel functions.</a:t>
            </a:r>
          </a:p>
          <a:p>
            <a:pPr marL="457200" lvl="1" indent="0">
              <a:buNone/>
            </a:pPr>
            <a:endParaRPr lang="en-US" sz="200" dirty="0"/>
          </a:p>
          <a:p>
            <a:pPr marL="457200" lvl="1" indent="0">
              <a:buNone/>
            </a:pPr>
            <a:r>
              <a:rPr lang="en-US" dirty="0"/>
              <a:t>“That would be pretty easy. If you had two Excel files you could use the compare function… Though you'd have to be aware that Excel can do that.”</a:t>
            </a:r>
          </a:p>
          <a:p>
            <a:pPr marL="457200" lvl="1" indent="0">
              <a:buNone/>
            </a:pPr>
            <a:endParaRPr lang="en-US" sz="1200" dirty="0"/>
          </a:p>
          <a:p>
            <a:r>
              <a:rPr lang="en-US" dirty="0"/>
              <a:t>Admins said it would be easier if they had a list of </a:t>
            </a:r>
            <a:r>
              <a:rPr lang="en-US" i="1" dirty="0"/>
              <a:t>non</a:t>
            </a:r>
            <a:r>
              <a:rPr lang="en-US" dirty="0"/>
              <a:t>respondents rather than those who responded. </a:t>
            </a:r>
          </a:p>
          <a:p>
            <a:pPr lvl="1"/>
            <a:r>
              <a:rPr lang="en-US" dirty="0"/>
              <a:t>One suggested providing unused IDs to make it easier to identify nonrespondents.</a:t>
            </a:r>
          </a:p>
          <a:p>
            <a:pPr marL="457200" lvl="1" indent="0">
              <a:buNone/>
            </a:pPr>
            <a:endParaRPr lang="en-US" dirty="0"/>
          </a:p>
        </p:txBody>
      </p:sp>
      <p:sp>
        <p:nvSpPr>
          <p:cNvPr id="4" name="Slide Number Placeholder 3">
            <a:extLst>
              <a:ext uri="{FF2B5EF4-FFF2-40B4-BE49-F238E27FC236}">
                <a16:creationId xmlns:a16="http://schemas.microsoft.com/office/drawing/2014/main" id="{0D454272-F49F-8635-55FD-C9E45283B60A}"/>
              </a:ext>
            </a:extLst>
          </p:cNvPr>
          <p:cNvSpPr>
            <a:spLocks noGrp="1"/>
          </p:cNvSpPr>
          <p:nvPr>
            <p:ph type="sldNum" sz="quarter" idx="12"/>
          </p:nvPr>
        </p:nvSpPr>
        <p:spPr/>
        <p:txBody>
          <a:bodyPr/>
          <a:lstStyle/>
          <a:p>
            <a:fld id="{5777F966-FEF7-4B16-8BFF-5C3FDBA749D5}" type="slidenum">
              <a:rPr lang="en-US" smtClean="0"/>
              <a:t>23</a:t>
            </a:fld>
            <a:endParaRPr lang="en-US"/>
          </a:p>
        </p:txBody>
      </p:sp>
      <p:sp>
        <p:nvSpPr>
          <p:cNvPr id="5" name="TextBox 4">
            <a:extLst>
              <a:ext uri="{FF2B5EF4-FFF2-40B4-BE49-F238E27FC236}">
                <a16:creationId xmlns:a16="http://schemas.microsoft.com/office/drawing/2014/main" id="{E5E9812D-E943-0F60-FD10-069926A6106E}"/>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205870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FC49-2DF6-4454-3AC8-9C74D6E21DEE}"/>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41B15FF-FDA5-2BA0-104C-E5E13054D69B}"/>
              </a:ext>
            </a:extLst>
          </p:cNvPr>
          <p:cNvSpPr>
            <a:spLocks noGrp="1"/>
          </p:cNvSpPr>
          <p:nvPr>
            <p:ph idx="1"/>
          </p:nvPr>
        </p:nvSpPr>
        <p:spPr/>
        <p:txBody>
          <a:bodyPr/>
          <a:lstStyle/>
          <a:p>
            <a:r>
              <a:rPr lang="en-US" dirty="0"/>
              <a:t>Findings support the development of GQ resident self-response options that rely on assistance from GQ administrators.</a:t>
            </a:r>
          </a:p>
          <a:p>
            <a:r>
              <a:rPr lang="en-US" dirty="0"/>
              <a:t>Option 1  </a:t>
            </a:r>
          </a:p>
          <a:p>
            <a:pPr lvl="1"/>
            <a:r>
              <a:rPr lang="en-US" dirty="0"/>
              <a:t>Most admins said residents’ contact info can be shared with the Census Bureau and is easy to provide.</a:t>
            </a:r>
          </a:p>
          <a:p>
            <a:r>
              <a:rPr lang="en-US" dirty="0"/>
              <a:t>Option 2 </a:t>
            </a:r>
          </a:p>
          <a:p>
            <a:pPr lvl="1"/>
            <a:r>
              <a:rPr lang="en-US" dirty="0"/>
              <a:t>Some admins know how to send numerous, personalized emails.</a:t>
            </a:r>
          </a:p>
          <a:p>
            <a:pPr lvl="1"/>
            <a:r>
              <a:rPr lang="en-US" dirty="0"/>
              <a:t>Some may need guidance in using Microsoft Word mail merge and basic Excel functions.</a:t>
            </a:r>
          </a:p>
          <a:p>
            <a:pPr lvl="1"/>
            <a:r>
              <a:rPr lang="en-US" dirty="0"/>
              <a:t>Concerns about burden and efficiency for larger organizations.</a:t>
            </a:r>
          </a:p>
        </p:txBody>
      </p:sp>
      <p:sp>
        <p:nvSpPr>
          <p:cNvPr id="4" name="Slide Number Placeholder 3">
            <a:extLst>
              <a:ext uri="{FF2B5EF4-FFF2-40B4-BE49-F238E27FC236}">
                <a16:creationId xmlns:a16="http://schemas.microsoft.com/office/drawing/2014/main" id="{C247419C-A3D9-7273-A1C3-446E38FB1579}"/>
              </a:ext>
            </a:extLst>
          </p:cNvPr>
          <p:cNvSpPr>
            <a:spLocks noGrp="1"/>
          </p:cNvSpPr>
          <p:nvPr>
            <p:ph type="sldNum" sz="quarter" idx="12"/>
          </p:nvPr>
        </p:nvSpPr>
        <p:spPr/>
        <p:txBody>
          <a:bodyPr/>
          <a:lstStyle/>
          <a:p>
            <a:fld id="{FC63ECC8-719A-498E-B101-491B6A35558E}" type="slidenum">
              <a:rPr lang="en-US" smtClean="0"/>
              <a:t>24</a:t>
            </a:fld>
            <a:endParaRPr lang="en-US"/>
          </a:p>
        </p:txBody>
      </p:sp>
    </p:spTree>
    <p:extLst>
      <p:ext uri="{BB962C8B-B14F-4D97-AF65-F5344CB8AC3E}">
        <p14:creationId xmlns:p14="http://schemas.microsoft.com/office/powerpoint/2010/main" val="226443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E653-BABD-6332-3D1A-8AA0737D5604}"/>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0F21F2F9-FC61-987F-6C9F-F165AFB8A0E0}"/>
              </a:ext>
            </a:extLst>
          </p:cNvPr>
          <p:cNvSpPr>
            <a:spLocks noGrp="1"/>
          </p:cNvSpPr>
          <p:nvPr>
            <p:ph idx="1"/>
          </p:nvPr>
        </p:nvSpPr>
        <p:spPr/>
        <p:txBody>
          <a:bodyPr/>
          <a:lstStyle/>
          <a:p>
            <a:pPr marL="0" indent="0">
              <a:buNone/>
            </a:pPr>
            <a:r>
              <a:rPr lang="en-US" dirty="0"/>
              <a:t>Please direct questions or comments to:</a:t>
            </a:r>
          </a:p>
          <a:p>
            <a:pPr marL="0" indent="0">
              <a:buNone/>
            </a:pPr>
            <a:r>
              <a:rPr lang="en-US" dirty="0"/>
              <a:t>Dave Tuttle</a:t>
            </a:r>
          </a:p>
          <a:p>
            <a:pPr marL="0" indent="0">
              <a:buNone/>
            </a:pPr>
            <a:r>
              <a:rPr lang="en-US" dirty="0"/>
              <a:t>alfred.d.tuttle@census.gov</a:t>
            </a:r>
          </a:p>
        </p:txBody>
      </p:sp>
      <p:sp>
        <p:nvSpPr>
          <p:cNvPr id="4" name="Slide Number Placeholder 3">
            <a:extLst>
              <a:ext uri="{FF2B5EF4-FFF2-40B4-BE49-F238E27FC236}">
                <a16:creationId xmlns:a16="http://schemas.microsoft.com/office/drawing/2014/main" id="{8EAEDC69-A0A2-A63A-D3FE-705FABAE8728}"/>
              </a:ext>
            </a:extLst>
          </p:cNvPr>
          <p:cNvSpPr>
            <a:spLocks noGrp="1"/>
          </p:cNvSpPr>
          <p:nvPr>
            <p:ph type="sldNum" sz="quarter" idx="12"/>
          </p:nvPr>
        </p:nvSpPr>
        <p:spPr/>
        <p:txBody>
          <a:bodyPr/>
          <a:lstStyle/>
          <a:p>
            <a:fld id="{5777F966-FEF7-4B16-8BFF-5C3FDBA749D5}" type="slidenum">
              <a:rPr lang="en-US" smtClean="0"/>
              <a:t>25</a:t>
            </a:fld>
            <a:endParaRPr lang="en-US"/>
          </a:p>
        </p:txBody>
      </p:sp>
    </p:spTree>
    <p:extLst>
      <p:ext uri="{BB962C8B-B14F-4D97-AF65-F5344CB8AC3E}">
        <p14:creationId xmlns:p14="http://schemas.microsoft.com/office/powerpoint/2010/main" val="201537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4A94-1C6A-B635-3B9E-562087266358}"/>
              </a:ext>
            </a:extLst>
          </p:cNvPr>
          <p:cNvSpPr>
            <a:spLocks noGrp="1"/>
          </p:cNvSpPr>
          <p:nvPr>
            <p:ph type="title"/>
          </p:nvPr>
        </p:nvSpPr>
        <p:spPr/>
        <p:txBody>
          <a:bodyPr/>
          <a:lstStyle/>
          <a:p>
            <a:r>
              <a:rPr lang="en-US" dirty="0"/>
              <a:t>New idea – GQ resident web questionnaire</a:t>
            </a:r>
          </a:p>
        </p:txBody>
      </p:sp>
      <p:sp>
        <p:nvSpPr>
          <p:cNvPr id="3" name="Content Placeholder 2">
            <a:extLst>
              <a:ext uri="{FF2B5EF4-FFF2-40B4-BE49-F238E27FC236}">
                <a16:creationId xmlns:a16="http://schemas.microsoft.com/office/drawing/2014/main" id="{466E6177-00D4-DB69-54C7-3FE0CB67968A}"/>
              </a:ext>
            </a:extLst>
          </p:cNvPr>
          <p:cNvSpPr>
            <a:spLocks noGrp="1"/>
          </p:cNvSpPr>
          <p:nvPr>
            <p:ph idx="1"/>
          </p:nvPr>
        </p:nvSpPr>
        <p:spPr/>
        <p:txBody>
          <a:bodyPr>
            <a:normAutofit/>
          </a:bodyPr>
          <a:lstStyle/>
          <a:p>
            <a:r>
              <a:rPr lang="en-US" sz="2600" dirty="0"/>
              <a:t>Can we create an option for residents of GQs to respond through an electronic questionnaire? </a:t>
            </a:r>
          </a:p>
          <a:p>
            <a:r>
              <a:rPr lang="en-US" sz="2600" dirty="0"/>
              <a:t>Benefits:</a:t>
            </a:r>
          </a:p>
          <a:p>
            <a:pPr lvl="1"/>
            <a:r>
              <a:rPr lang="en-US" dirty="0"/>
              <a:t>Enable GQ residents to provide their own data conveniently</a:t>
            </a:r>
          </a:p>
          <a:p>
            <a:pPr lvl="1"/>
            <a:r>
              <a:rPr lang="en-US" dirty="0"/>
              <a:t>Improve efficiency and reduce cost of data collection</a:t>
            </a:r>
          </a:p>
          <a:p>
            <a:pPr lvl="1"/>
            <a:r>
              <a:rPr lang="en-US" dirty="0"/>
              <a:t>Collect more-complete responses than records-based proxy response</a:t>
            </a:r>
          </a:p>
          <a:p>
            <a:r>
              <a:rPr lang="en-US" sz="2600" dirty="0"/>
              <a:t>Challenge:</a:t>
            </a:r>
          </a:p>
          <a:p>
            <a:pPr lvl="1"/>
            <a:r>
              <a:rPr lang="en-US" dirty="0"/>
              <a:t>Coordination with GQ administrators to facilitate residents’ access to the instrument</a:t>
            </a:r>
          </a:p>
          <a:p>
            <a:pPr lvl="1"/>
            <a:endParaRPr lang="en-US" dirty="0"/>
          </a:p>
        </p:txBody>
      </p:sp>
      <p:sp>
        <p:nvSpPr>
          <p:cNvPr id="4" name="Slide Number Placeholder 3">
            <a:extLst>
              <a:ext uri="{FF2B5EF4-FFF2-40B4-BE49-F238E27FC236}">
                <a16:creationId xmlns:a16="http://schemas.microsoft.com/office/drawing/2014/main" id="{169C0262-68E7-BDA0-1CE7-8A88CB4841D2}"/>
              </a:ext>
            </a:extLst>
          </p:cNvPr>
          <p:cNvSpPr>
            <a:spLocks noGrp="1"/>
          </p:cNvSpPr>
          <p:nvPr>
            <p:ph type="sldNum" sz="quarter" idx="12"/>
          </p:nvPr>
        </p:nvSpPr>
        <p:spPr/>
        <p:txBody>
          <a:bodyPr/>
          <a:lstStyle/>
          <a:p>
            <a:fld id="{FC63ECC8-719A-498E-B101-491B6A35558E}" type="slidenum">
              <a:rPr lang="en-US" smtClean="0"/>
              <a:t>3</a:t>
            </a:fld>
            <a:endParaRPr lang="en-US"/>
          </a:p>
        </p:txBody>
      </p:sp>
    </p:spTree>
    <p:extLst>
      <p:ext uri="{BB962C8B-B14F-4D97-AF65-F5344CB8AC3E}">
        <p14:creationId xmlns:p14="http://schemas.microsoft.com/office/powerpoint/2010/main" val="277368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D02F-8BC6-28E3-58EE-976B64D55DB1}"/>
              </a:ext>
            </a:extLst>
          </p:cNvPr>
          <p:cNvSpPr>
            <a:spLocks noGrp="1"/>
          </p:cNvSpPr>
          <p:nvPr>
            <p:ph type="title"/>
          </p:nvPr>
        </p:nvSpPr>
        <p:spPr/>
        <p:txBody>
          <a:bodyPr/>
          <a:lstStyle/>
          <a:p>
            <a:r>
              <a:rPr lang="en-US" dirty="0"/>
              <a:t>How would it work?</a:t>
            </a:r>
          </a:p>
        </p:txBody>
      </p:sp>
      <p:sp>
        <p:nvSpPr>
          <p:cNvPr id="3" name="Content Placeholder 2">
            <a:extLst>
              <a:ext uri="{FF2B5EF4-FFF2-40B4-BE49-F238E27FC236}">
                <a16:creationId xmlns:a16="http://schemas.microsoft.com/office/drawing/2014/main" id="{725E29C6-790B-DA0F-95E5-E9A2EC6C88DE}"/>
              </a:ext>
            </a:extLst>
          </p:cNvPr>
          <p:cNvSpPr>
            <a:spLocks noGrp="1"/>
          </p:cNvSpPr>
          <p:nvPr>
            <p:ph idx="1"/>
          </p:nvPr>
        </p:nvSpPr>
        <p:spPr/>
        <p:txBody>
          <a:bodyPr/>
          <a:lstStyle/>
          <a:p>
            <a:r>
              <a:rPr lang="en-US" dirty="0"/>
              <a:t>GQ residents would receive email invitations with a URL and login ID</a:t>
            </a:r>
          </a:p>
        </p:txBody>
      </p:sp>
      <p:sp>
        <p:nvSpPr>
          <p:cNvPr id="4" name="Slide Number Placeholder 3">
            <a:extLst>
              <a:ext uri="{FF2B5EF4-FFF2-40B4-BE49-F238E27FC236}">
                <a16:creationId xmlns:a16="http://schemas.microsoft.com/office/drawing/2014/main" id="{5338F51D-1816-A556-FCEB-96C8E27ED1CB}"/>
              </a:ext>
            </a:extLst>
          </p:cNvPr>
          <p:cNvSpPr>
            <a:spLocks noGrp="1"/>
          </p:cNvSpPr>
          <p:nvPr>
            <p:ph type="sldNum" sz="quarter" idx="12"/>
          </p:nvPr>
        </p:nvSpPr>
        <p:spPr/>
        <p:txBody>
          <a:bodyPr/>
          <a:lstStyle/>
          <a:p>
            <a:fld id="{FC63ECC8-719A-498E-B101-491B6A35558E}" type="slidenum">
              <a:rPr lang="en-US" smtClean="0"/>
              <a:t>4</a:t>
            </a:fld>
            <a:endParaRPr lang="en-US"/>
          </a:p>
        </p:txBody>
      </p:sp>
      <p:pic>
        <p:nvPicPr>
          <p:cNvPr id="5" name="Picture 4">
            <a:extLst>
              <a:ext uri="{FF2B5EF4-FFF2-40B4-BE49-F238E27FC236}">
                <a16:creationId xmlns:a16="http://schemas.microsoft.com/office/drawing/2014/main" id="{A777DEB6-555B-637D-159D-450ABCC6A3C6}"/>
              </a:ext>
            </a:extLst>
          </p:cNvPr>
          <p:cNvPicPr>
            <a:picLocks noChangeAspect="1"/>
          </p:cNvPicPr>
          <p:nvPr/>
        </p:nvPicPr>
        <p:blipFill rotWithShape="1">
          <a:blip r:embed="rId2"/>
          <a:srcRect l="3669" t="12692" r="3262" b="67565"/>
          <a:stretch/>
        </p:blipFill>
        <p:spPr>
          <a:xfrm>
            <a:off x="1853967" y="2966709"/>
            <a:ext cx="7766630" cy="2048167"/>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6E72B5E6-2B96-128C-DF30-C6EF0492B831}"/>
              </a:ext>
            </a:extLst>
          </p:cNvPr>
          <p:cNvSpPr txBox="1"/>
          <p:nvPr/>
        </p:nvSpPr>
        <p:spPr>
          <a:xfrm>
            <a:off x="5131895" y="4575062"/>
            <a:ext cx="19383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ABCSAND123S</a:t>
            </a:r>
          </a:p>
        </p:txBody>
      </p:sp>
    </p:spTree>
    <p:extLst>
      <p:ext uri="{BB962C8B-B14F-4D97-AF65-F5344CB8AC3E}">
        <p14:creationId xmlns:p14="http://schemas.microsoft.com/office/powerpoint/2010/main" val="354014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D02F-8BC6-28E3-58EE-976B64D55DB1}"/>
              </a:ext>
            </a:extLst>
          </p:cNvPr>
          <p:cNvSpPr>
            <a:spLocks noGrp="1"/>
          </p:cNvSpPr>
          <p:nvPr>
            <p:ph type="title"/>
          </p:nvPr>
        </p:nvSpPr>
        <p:spPr>
          <a:xfrm>
            <a:off x="838199" y="365125"/>
            <a:ext cx="10893879" cy="1325563"/>
          </a:xfrm>
        </p:spPr>
        <p:txBody>
          <a:bodyPr/>
          <a:lstStyle/>
          <a:p>
            <a:r>
              <a:rPr lang="en-US" dirty="0"/>
              <a:t>How would it work for GQ administrators?</a:t>
            </a:r>
          </a:p>
        </p:txBody>
      </p:sp>
      <p:sp>
        <p:nvSpPr>
          <p:cNvPr id="3" name="Content Placeholder 2">
            <a:extLst>
              <a:ext uri="{FF2B5EF4-FFF2-40B4-BE49-F238E27FC236}">
                <a16:creationId xmlns:a16="http://schemas.microsoft.com/office/drawing/2014/main" id="{725E29C6-790B-DA0F-95E5-E9A2EC6C88DE}"/>
              </a:ext>
            </a:extLst>
          </p:cNvPr>
          <p:cNvSpPr>
            <a:spLocks noGrp="1"/>
          </p:cNvSpPr>
          <p:nvPr>
            <p:ph idx="1"/>
          </p:nvPr>
        </p:nvSpPr>
        <p:spPr>
          <a:xfrm>
            <a:off x="838200" y="1825625"/>
            <a:ext cx="7048500" cy="2127476"/>
          </a:xfrm>
        </p:spPr>
        <p:txBody>
          <a:bodyPr>
            <a:normAutofit lnSpcReduction="10000"/>
          </a:bodyPr>
          <a:lstStyle/>
          <a:p>
            <a:pPr marL="0" indent="0">
              <a:buNone/>
            </a:pPr>
            <a:r>
              <a:rPr lang="en-US" sz="2600" dirty="0"/>
              <a:t>GQ administrators would either: </a:t>
            </a:r>
          </a:p>
          <a:p>
            <a:pPr marL="514350" indent="-514350">
              <a:buFont typeface="+mj-lt"/>
              <a:buAutoNum type="arabicPeriod"/>
            </a:pPr>
            <a:r>
              <a:rPr lang="en-US" sz="2600" dirty="0"/>
              <a:t>Provide residents’ contact info so Census Bureau can email residents directly, or</a:t>
            </a:r>
          </a:p>
          <a:p>
            <a:pPr marL="514350" indent="-514350">
              <a:buFont typeface="+mj-lt"/>
              <a:buAutoNum type="arabicPeriod"/>
            </a:pPr>
            <a:r>
              <a:rPr lang="en-US" sz="2600" dirty="0"/>
              <a:t>Create and distribute emails to residents themselves</a:t>
            </a:r>
          </a:p>
        </p:txBody>
      </p:sp>
      <p:sp>
        <p:nvSpPr>
          <p:cNvPr id="4" name="Slide Number Placeholder 3">
            <a:extLst>
              <a:ext uri="{FF2B5EF4-FFF2-40B4-BE49-F238E27FC236}">
                <a16:creationId xmlns:a16="http://schemas.microsoft.com/office/drawing/2014/main" id="{5338F51D-1816-A556-FCEB-96C8E27ED1CB}"/>
              </a:ext>
            </a:extLst>
          </p:cNvPr>
          <p:cNvSpPr>
            <a:spLocks noGrp="1"/>
          </p:cNvSpPr>
          <p:nvPr>
            <p:ph type="sldNum" sz="quarter" idx="12"/>
          </p:nvPr>
        </p:nvSpPr>
        <p:spPr/>
        <p:txBody>
          <a:bodyPr/>
          <a:lstStyle/>
          <a:p>
            <a:fld id="{FC63ECC8-719A-498E-B101-491B6A35558E}" type="slidenum">
              <a:rPr lang="en-US" smtClean="0"/>
              <a:t>5</a:t>
            </a:fld>
            <a:endParaRPr lang="en-US"/>
          </a:p>
        </p:txBody>
      </p:sp>
      <p:sp>
        <p:nvSpPr>
          <p:cNvPr id="7" name="Content Placeholder 2">
            <a:extLst>
              <a:ext uri="{FF2B5EF4-FFF2-40B4-BE49-F238E27FC236}">
                <a16:creationId xmlns:a16="http://schemas.microsoft.com/office/drawing/2014/main" id="{CF347603-97E6-BDEE-1EAE-78517C5DC352}"/>
              </a:ext>
            </a:extLst>
          </p:cNvPr>
          <p:cNvSpPr txBox="1">
            <a:spLocks/>
          </p:cNvSpPr>
          <p:nvPr/>
        </p:nvSpPr>
        <p:spPr>
          <a:xfrm>
            <a:off x="838198" y="4065814"/>
            <a:ext cx="6777991" cy="2127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u="sng" dirty="0"/>
              <a:t>Administrator Dashboard</a:t>
            </a:r>
            <a:r>
              <a:rPr lang="en-US" sz="2600" dirty="0"/>
              <a:t> would enable GQ admins to facilitate residents’ access to the web questionnaire.</a:t>
            </a:r>
          </a:p>
          <a:p>
            <a:pPr marL="0" indent="0">
              <a:buNone/>
            </a:pPr>
            <a:endParaRPr lang="en-US" sz="2000" dirty="0">
              <a:highlight>
                <a:srgbClr val="FFFF00"/>
              </a:highlight>
            </a:endParaRPr>
          </a:p>
          <a:p>
            <a:endParaRPr lang="en-US" dirty="0"/>
          </a:p>
        </p:txBody>
      </p:sp>
      <p:pic>
        <p:nvPicPr>
          <p:cNvPr id="8" name="Picture 7">
            <a:extLst>
              <a:ext uri="{FF2B5EF4-FFF2-40B4-BE49-F238E27FC236}">
                <a16:creationId xmlns:a16="http://schemas.microsoft.com/office/drawing/2014/main" id="{482A3BC0-AD40-654A-14E5-914351521024}"/>
              </a:ext>
            </a:extLst>
          </p:cNvPr>
          <p:cNvPicPr>
            <a:picLocks noChangeAspect="1"/>
          </p:cNvPicPr>
          <p:nvPr/>
        </p:nvPicPr>
        <p:blipFill rotWithShape="1">
          <a:blip r:embed="rId2"/>
          <a:srcRect t="1351" r="10279" b="4032"/>
          <a:stretch/>
        </p:blipFill>
        <p:spPr>
          <a:xfrm>
            <a:off x="7994468" y="3070207"/>
            <a:ext cx="3737610" cy="3241693"/>
          </a:xfrm>
          <a:prstGeom prst="rect">
            <a:avLst/>
          </a:prstGeom>
        </p:spPr>
      </p:pic>
    </p:spTree>
    <p:extLst>
      <p:ext uri="{BB962C8B-B14F-4D97-AF65-F5344CB8AC3E}">
        <p14:creationId xmlns:p14="http://schemas.microsoft.com/office/powerpoint/2010/main" val="355840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9905-7AA3-2058-C641-59BE37873AE2}"/>
              </a:ext>
            </a:extLst>
          </p:cNvPr>
          <p:cNvSpPr>
            <a:spLocks noGrp="1"/>
          </p:cNvSpPr>
          <p:nvPr>
            <p:ph type="title"/>
          </p:nvPr>
        </p:nvSpPr>
        <p:spPr/>
        <p:txBody>
          <a:bodyPr/>
          <a:lstStyle/>
          <a:p>
            <a:r>
              <a:rPr lang="en-US" dirty="0"/>
              <a:t>Wireframe usability interviews</a:t>
            </a:r>
          </a:p>
        </p:txBody>
      </p:sp>
      <p:sp>
        <p:nvSpPr>
          <p:cNvPr id="3" name="Content Placeholder 2">
            <a:extLst>
              <a:ext uri="{FF2B5EF4-FFF2-40B4-BE49-F238E27FC236}">
                <a16:creationId xmlns:a16="http://schemas.microsoft.com/office/drawing/2014/main" id="{521443E6-6EC9-CAB0-754A-B3117D02118B}"/>
              </a:ext>
            </a:extLst>
          </p:cNvPr>
          <p:cNvSpPr>
            <a:spLocks noGrp="1"/>
          </p:cNvSpPr>
          <p:nvPr>
            <p:ph idx="1"/>
          </p:nvPr>
        </p:nvSpPr>
        <p:spPr>
          <a:xfrm>
            <a:off x="838200" y="1825625"/>
            <a:ext cx="10515600" cy="4191454"/>
          </a:xfrm>
        </p:spPr>
        <p:txBody>
          <a:bodyPr>
            <a:normAutofit/>
          </a:bodyPr>
          <a:lstStyle/>
          <a:p>
            <a:r>
              <a:rPr lang="en-US" dirty="0"/>
              <a:t>Usability interviews to test wireframe mockups of Administrator Dashboard</a:t>
            </a:r>
          </a:p>
          <a:p>
            <a:pPr lvl="1"/>
            <a:r>
              <a:rPr lang="en-US" dirty="0"/>
              <a:t>7 administrators from GQ organizations across the U.S. – universities, religious quarters, workers’ quarters</a:t>
            </a:r>
          </a:p>
          <a:p>
            <a:pPr lvl="1"/>
            <a:r>
              <a:rPr lang="en-US" dirty="0"/>
              <a:t>Most were virtual (Teams) interviews, one was in-person.</a:t>
            </a:r>
          </a:p>
          <a:p>
            <a:pPr lvl="1"/>
            <a:r>
              <a:rPr lang="en-US" dirty="0"/>
              <a:t>Participants were recruited by email using frame contact data.</a:t>
            </a:r>
          </a:p>
          <a:p>
            <a:r>
              <a:rPr lang="en-US" dirty="0"/>
              <a:t>Goals:</a:t>
            </a:r>
          </a:p>
          <a:p>
            <a:pPr lvl="1"/>
            <a:r>
              <a:rPr lang="en-US" dirty="0"/>
              <a:t>Get feedback on email invitations/web questionnaire concept</a:t>
            </a:r>
          </a:p>
          <a:p>
            <a:pPr lvl="1"/>
            <a:r>
              <a:rPr lang="en-US" dirty="0"/>
              <a:t>Evaluate draft screens prior to development of a prototype</a:t>
            </a:r>
          </a:p>
          <a:p>
            <a:pPr lvl="1"/>
            <a:r>
              <a:rPr lang="en-US" dirty="0"/>
              <a:t>Identify needed functionality</a:t>
            </a:r>
          </a:p>
        </p:txBody>
      </p:sp>
      <p:sp>
        <p:nvSpPr>
          <p:cNvPr id="4" name="Slide Number Placeholder 3">
            <a:extLst>
              <a:ext uri="{FF2B5EF4-FFF2-40B4-BE49-F238E27FC236}">
                <a16:creationId xmlns:a16="http://schemas.microsoft.com/office/drawing/2014/main" id="{F8A74CFF-F38F-14FE-17CE-F718615FF548}"/>
              </a:ext>
            </a:extLst>
          </p:cNvPr>
          <p:cNvSpPr>
            <a:spLocks noGrp="1"/>
          </p:cNvSpPr>
          <p:nvPr>
            <p:ph type="sldNum" sz="quarter" idx="12"/>
          </p:nvPr>
        </p:nvSpPr>
        <p:spPr/>
        <p:txBody>
          <a:bodyPr/>
          <a:lstStyle/>
          <a:p>
            <a:fld id="{5777F966-FEF7-4B16-8BFF-5C3FDBA749D5}" type="slidenum">
              <a:rPr lang="en-US" smtClean="0"/>
              <a:t>6</a:t>
            </a:fld>
            <a:endParaRPr lang="en-US"/>
          </a:p>
        </p:txBody>
      </p:sp>
    </p:spTree>
    <p:extLst>
      <p:ext uri="{BB962C8B-B14F-4D97-AF65-F5344CB8AC3E}">
        <p14:creationId xmlns:p14="http://schemas.microsoft.com/office/powerpoint/2010/main" val="304959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9D81-58F6-7DD4-ECCC-B657FA986968}"/>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BCC2965C-8617-5B85-C9ED-85A7463EB9C8}"/>
              </a:ext>
            </a:extLst>
          </p:cNvPr>
          <p:cNvSpPr>
            <a:spLocks noGrp="1"/>
          </p:cNvSpPr>
          <p:nvPr>
            <p:ph idx="1"/>
          </p:nvPr>
        </p:nvSpPr>
        <p:spPr/>
        <p:txBody>
          <a:bodyPr>
            <a:normAutofit/>
          </a:bodyPr>
          <a:lstStyle/>
          <a:p>
            <a:pPr marL="0" indent="0">
              <a:buNone/>
            </a:pPr>
            <a:r>
              <a:rPr lang="en-US" dirty="0"/>
              <a:t>What do GQ administrators think about:</a:t>
            </a:r>
          </a:p>
          <a:p>
            <a:pPr marL="514350" indent="-514350">
              <a:buFont typeface="+mj-lt"/>
              <a:buAutoNum type="arabicPeriod"/>
            </a:pPr>
            <a:r>
              <a:rPr lang="en-US" dirty="0"/>
              <a:t>The feasibility of contacting GQ residents by email to complete a web questionnaire?</a:t>
            </a:r>
          </a:p>
          <a:p>
            <a:pPr marL="514350" indent="-514350">
              <a:buFont typeface="+mj-lt"/>
              <a:buAutoNum type="arabicPeriod"/>
            </a:pPr>
            <a:r>
              <a:rPr lang="en-US" dirty="0"/>
              <a:t>The tasks they (administrators) would be asked to perform, and how would they carry them out?</a:t>
            </a:r>
          </a:p>
        </p:txBody>
      </p:sp>
      <p:sp>
        <p:nvSpPr>
          <p:cNvPr id="4" name="Slide Number Placeholder 3">
            <a:extLst>
              <a:ext uri="{FF2B5EF4-FFF2-40B4-BE49-F238E27FC236}">
                <a16:creationId xmlns:a16="http://schemas.microsoft.com/office/drawing/2014/main" id="{E68EE4B3-6437-FDFF-9C18-5AB0270A4EDF}"/>
              </a:ext>
            </a:extLst>
          </p:cNvPr>
          <p:cNvSpPr>
            <a:spLocks noGrp="1"/>
          </p:cNvSpPr>
          <p:nvPr>
            <p:ph type="sldNum" sz="quarter" idx="12"/>
          </p:nvPr>
        </p:nvSpPr>
        <p:spPr/>
        <p:txBody>
          <a:bodyPr/>
          <a:lstStyle/>
          <a:p>
            <a:fld id="{5777F966-FEF7-4B16-8BFF-5C3FDBA749D5}" type="slidenum">
              <a:rPr lang="en-US" smtClean="0"/>
              <a:t>7</a:t>
            </a:fld>
            <a:endParaRPr lang="en-US"/>
          </a:p>
        </p:txBody>
      </p:sp>
    </p:spTree>
    <p:extLst>
      <p:ext uri="{BB962C8B-B14F-4D97-AF65-F5344CB8AC3E}">
        <p14:creationId xmlns:p14="http://schemas.microsoft.com/office/powerpoint/2010/main" val="292299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6E4E-F440-EC4B-DDF4-03E33B38F541}"/>
              </a:ext>
            </a:extLst>
          </p:cNvPr>
          <p:cNvSpPr>
            <a:spLocks noGrp="1"/>
          </p:cNvSpPr>
          <p:nvPr>
            <p:ph type="title"/>
          </p:nvPr>
        </p:nvSpPr>
        <p:spPr/>
        <p:txBody>
          <a:bodyPr>
            <a:normAutofit fontScale="90000"/>
          </a:bodyPr>
          <a:lstStyle/>
          <a:p>
            <a:r>
              <a:rPr lang="en-US" dirty="0">
                <a:solidFill>
                  <a:prstClr val="black"/>
                </a:solidFill>
              </a:rPr>
              <a:t>GQ administrators’ opinions about web questionnaire and email invitations for residents</a:t>
            </a:r>
            <a:endParaRPr lang="en-US" dirty="0"/>
          </a:p>
        </p:txBody>
      </p:sp>
      <p:sp>
        <p:nvSpPr>
          <p:cNvPr id="3" name="Content Placeholder 2">
            <a:extLst>
              <a:ext uri="{FF2B5EF4-FFF2-40B4-BE49-F238E27FC236}">
                <a16:creationId xmlns:a16="http://schemas.microsoft.com/office/drawing/2014/main" id="{0ACC8D06-931C-94DE-E323-E3B36E67F8B7}"/>
              </a:ext>
            </a:extLst>
          </p:cNvPr>
          <p:cNvSpPr>
            <a:spLocks noGrp="1"/>
          </p:cNvSpPr>
          <p:nvPr>
            <p:ph idx="1"/>
          </p:nvPr>
        </p:nvSpPr>
        <p:spPr>
          <a:xfrm>
            <a:off x="838200" y="1825625"/>
            <a:ext cx="9644744" cy="4351338"/>
          </a:xfrm>
        </p:spPr>
        <p:txBody>
          <a:bodyPr>
            <a:normAutofit/>
          </a:bodyPr>
          <a:lstStyle/>
          <a:p>
            <a:r>
              <a:rPr lang="en-US" dirty="0"/>
              <a:t>Most thought it is a good idea and saw advantages:</a:t>
            </a:r>
          </a:p>
          <a:p>
            <a:pPr lvl="1"/>
            <a:r>
              <a:rPr lang="en-US" dirty="0"/>
              <a:t>Allowing residents to respond for themselves easily</a:t>
            </a:r>
          </a:p>
          <a:p>
            <a:pPr lvl="1"/>
            <a:r>
              <a:rPr lang="en-US" dirty="0"/>
              <a:t>Collecting more-complete data</a:t>
            </a:r>
          </a:p>
          <a:p>
            <a:pPr lvl="1"/>
            <a:r>
              <a:rPr lang="en-US" dirty="0"/>
              <a:t>Younger GQ residents are:</a:t>
            </a:r>
          </a:p>
          <a:p>
            <a:pPr lvl="2"/>
            <a:r>
              <a:rPr lang="en-US" dirty="0"/>
              <a:t>Comfortable with online forms </a:t>
            </a:r>
          </a:p>
          <a:p>
            <a:pPr lvl="2"/>
            <a:r>
              <a:rPr lang="en-US" dirty="0"/>
              <a:t>More likely to respond to email with a link</a:t>
            </a:r>
          </a:p>
          <a:p>
            <a:pPr marL="0" indent="0">
              <a:buNone/>
            </a:pPr>
            <a:endParaRPr lang="en-US" sz="1200" dirty="0"/>
          </a:p>
          <a:p>
            <a:pPr marL="457200" lvl="1" indent="0">
              <a:buNone/>
            </a:pPr>
            <a:r>
              <a:rPr lang="en-US" dirty="0"/>
              <a:t>“Their email address is something simple [to provide], and if they can click on a link and go to it, it'll definitely be the easiest for them.”</a:t>
            </a:r>
          </a:p>
          <a:p>
            <a:endParaRPr lang="en-US" dirty="0"/>
          </a:p>
        </p:txBody>
      </p:sp>
      <p:sp>
        <p:nvSpPr>
          <p:cNvPr id="4" name="Slide Number Placeholder 3">
            <a:extLst>
              <a:ext uri="{FF2B5EF4-FFF2-40B4-BE49-F238E27FC236}">
                <a16:creationId xmlns:a16="http://schemas.microsoft.com/office/drawing/2014/main" id="{A8A519AA-063F-DF95-EE55-0B17CC481F98}"/>
              </a:ext>
            </a:extLst>
          </p:cNvPr>
          <p:cNvSpPr>
            <a:spLocks noGrp="1"/>
          </p:cNvSpPr>
          <p:nvPr>
            <p:ph type="sldNum" sz="quarter" idx="12"/>
          </p:nvPr>
        </p:nvSpPr>
        <p:spPr/>
        <p:txBody>
          <a:bodyPr/>
          <a:lstStyle/>
          <a:p>
            <a:fld id="{5777F966-FEF7-4B16-8BFF-5C3FDBA749D5}" type="slidenum">
              <a:rPr lang="en-US" smtClean="0"/>
              <a:t>8</a:t>
            </a:fld>
            <a:endParaRPr lang="en-US"/>
          </a:p>
        </p:txBody>
      </p:sp>
      <p:sp>
        <p:nvSpPr>
          <p:cNvPr id="6" name="TextBox 5">
            <a:extLst>
              <a:ext uri="{FF2B5EF4-FFF2-40B4-BE49-F238E27FC236}">
                <a16:creationId xmlns:a16="http://schemas.microsoft.com/office/drawing/2014/main" id="{58325D41-FA31-A4C7-798B-FF8A08DF7D52}"/>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393005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A8CD-B34E-5BA0-F878-E6E0528BC0D0}"/>
              </a:ext>
            </a:extLst>
          </p:cNvPr>
          <p:cNvSpPr>
            <a:spLocks noGrp="1"/>
          </p:cNvSpPr>
          <p:nvPr>
            <p:ph type="title"/>
          </p:nvPr>
        </p:nvSpPr>
        <p:spPr>
          <a:xfrm>
            <a:off x="838200" y="365126"/>
            <a:ext cx="10515600" cy="908504"/>
          </a:xfrm>
        </p:spPr>
        <p:txBody>
          <a:bodyPr/>
          <a:lstStyle/>
          <a:p>
            <a:r>
              <a:rPr lang="en-US" dirty="0"/>
              <a:t>Experience with surveys of GQ residents</a:t>
            </a:r>
          </a:p>
        </p:txBody>
      </p:sp>
      <p:sp>
        <p:nvSpPr>
          <p:cNvPr id="3" name="Content Placeholder 2">
            <a:extLst>
              <a:ext uri="{FF2B5EF4-FFF2-40B4-BE49-F238E27FC236}">
                <a16:creationId xmlns:a16="http://schemas.microsoft.com/office/drawing/2014/main" id="{C0BF0DEA-827B-D0DD-6378-EC978416B3C8}"/>
              </a:ext>
            </a:extLst>
          </p:cNvPr>
          <p:cNvSpPr>
            <a:spLocks noGrp="1"/>
          </p:cNvSpPr>
          <p:nvPr>
            <p:ph idx="1"/>
          </p:nvPr>
        </p:nvSpPr>
        <p:spPr>
          <a:xfrm>
            <a:off x="838200" y="1534886"/>
            <a:ext cx="10583636" cy="4642077"/>
          </a:xfrm>
        </p:spPr>
        <p:txBody>
          <a:bodyPr>
            <a:normAutofit/>
          </a:bodyPr>
          <a:lstStyle/>
          <a:p>
            <a:r>
              <a:rPr lang="en-US" sz="2600" dirty="0"/>
              <a:t>GQ admins had ideas about optimal strategies and anticipated challenges:</a:t>
            </a:r>
          </a:p>
          <a:p>
            <a:pPr lvl="1"/>
            <a:r>
              <a:rPr lang="en-US" sz="2200" dirty="0"/>
              <a:t>Communicating with residents through various channels – Email, in-person outreach by local staff, etc. </a:t>
            </a:r>
          </a:p>
          <a:p>
            <a:pPr lvl="1"/>
            <a:r>
              <a:rPr lang="en-US" sz="2200" dirty="0"/>
              <a:t>Motivating and assisting</a:t>
            </a:r>
          </a:p>
          <a:p>
            <a:pPr lvl="1"/>
            <a:r>
              <a:rPr lang="en-US" sz="2200" dirty="0"/>
              <a:t>Identifying nonrespondents to target for reminders</a:t>
            </a:r>
          </a:p>
          <a:p>
            <a:pPr marL="457200" lvl="1" indent="0">
              <a:buNone/>
            </a:pPr>
            <a:endParaRPr lang="en-US" sz="1200" dirty="0"/>
          </a:p>
          <a:p>
            <a:pPr marL="457200" lvl="1" indent="0">
              <a:buNone/>
            </a:pPr>
            <a:r>
              <a:rPr lang="en-US" sz="2200" dirty="0"/>
              <a:t>“I would send out an email and say, hey, the Census Bureau is about to send you an email with a survey. We would like 100% completion because by doing so you provide resources to our community.”</a:t>
            </a:r>
          </a:p>
          <a:p>
            <a:pPr marL="457200" lvl="1" indent="0">
              <a:buNone/>
            </a:pPr>
            <a:endParaRPr lang="en-US" sz="600" dirty="0"/>
          </a:p>
          <a:p>
            <a:pPr marL="457200" lvl="1" indent="0">
              <a:buNone/>
            </a:pPr>
            <a:r>
              <a:rPr lang="en-US" sz="2200" dirty="0"/>
              <a:t>“I would have to engage folks who work more directly with the students… following up with students individually so it's more personable and not just an email from somebody they've never heard from.”</a:t>
            </a:r>
          </a:p>
          <a:p>
            <a:pPr marL="0" indent="0">
              <a:buNone/>
            </a:pPr>
            <a:endParaRPr lang="en-US" dirty="0"/>
          </a:p>
        </p:txBody>
      </p:sp>
      <p:sp>
        <p:nvSpPr>
          <p:cNvPr id="4" name="Slide Number Placeholder 3">
            <a:extLst>
              <a:ext uri="{FF2B5EF4-FFF2-40B4-BE49-F238E27FC236}">
                <a16:creationId xmlns:a16="http://schemas.microsoft.com/office/drawing/2014/main" id="{2853A609-EBA8-DC9D-5E20-89486016C9F5}"/>
              </a:ext>
            </a:extLst>
          </p:cNvPr>
          <p:cNvSpPr>
            <a:spLocks noGrp="1"/>
          </p:cNvSpPr>
          <p:nvPr>
            <p:ph type="sldNum" sz="quarter" idx="12"/>
          </p:nvPr>
        </p:nvSpPr>
        <p:spPr/>
        <p:txBody>
          <a:bodyPr/>
          <a:lstStyle/>
          <a:p>
            <a:fld id="{FC63ECC8-719A-498E-B101-491B6A35558E}" type="slidenum">
              <a:rPr lang="en-US" smtClean="0"/>
              <a:t>9</a:t>
            </a:fld>
            <a:endParaRPr lang="en-US"/>
          </a:p>
        </p:txBody>
      </p:sp>
      <p:sp>
        <p:nvSpPr>
          <p:cNvPr id="5" name="TextBox 4">
            <a:extLst>
              <a:ext uri="{FF2B5EF4-FFF2-40B4-BE49-F238E27FC236}">
                <a16:creationId xmlns:a16="http://schemas.microsoft.com/office/drawing/2014/main" id="{907C6D36-FF46-E4C2-A71A-DC8C4FF7DD5A}"/>
              </a:ext>
            </a:extLst>
          </p:cNvPr>
          <p:cNvSpPr txBox="1"/>
          <p:nvPr/>
        </p:nvSpPr>
        <p:spPr>
          <a:xfrm>
            <a:off x="4793455" y="6176963"/>
            <a:ext cx="2811915" cy="307777"/>
          </a:xfrm>
          <a:prstGeom prst="rect">
            <a:avLst/>
          </a:prstGeom>
          <a:noFill/>
        </p:spPr>
        <p:txBody>
          <a:bodyPr wrap="square">
            <a:spAutoFit/>
          </a:bodyPr>
          <a:lstStyle/>
          <a:p>
            <a:r>
              <a:rPr lang="en-US" sz="1400" dirty="0"/>
              <a:t>CBDRB-FY24-CBSM002-048</a:t>
            </a:r>
          </a:p>
        </p:txBody>
      </p:sp>
    </p:spTree>
    <p:extLst>
      <p:ext uri="{BB962C8B-B14F-4D97-AF65-F5344CB8AC3E}">
        <p14:creationId xmlns:p14="http://schemas.microsoft.com/office/powerpoint/2010/main" val="1178632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25E5B91-B436-4162-A081-C311A43454A0}" vid="{37BBA16A-A9BD-43AE-B06B-EE65E2992C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temNotes xmlns="8557a95a-962d-47e7-8af1-548f79049771">Includes detailed Document Labeling Instructions.  11/27/19</ItemNotes>
    <_dlc_DocId xmlns="8557a95a-962d-47e7-8af1-548f79049771">CNMPDOCID-171-171</_dlc_DocId>
    <_dlc_DocIdUrl xmlns="8557a95a-962d-47e7-8af1-548f79049771">
      <Url>https://collab.ecm.census.gov/div/cnmp/intranet/CIDB/_layouts/DocIdRedir.aspx?ID=CNMPDOCID-171-171</Url>
      <Description>CNMPDOCID-171-171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971125EC-CC3A-4E95-8A61-CDD29E76E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D7FDE-784D-4DEC-B49C-6F84CF51374D}">
  <ds:schemaRefs>
    <ds:schemaRef ds:uri="http://schemas.microsoft.com/office/2006/metadata/properties"/>
    <ds:schemaRef ds:uri="http://schemas.microsoft.com/office/infopath/2007/PartnerControls"/>
    <ds:schemaRef ds:uri="8557a95a-962d-47e7-8af1-548f79049771"/>
  </ds:schemaRefs>
</ds:datastoreItem>
</file>

<file path=customXml/itemProps4.xml><?xml version="1.0" encoding="utf-8"?>
<ds:datastoreItem xmlns:ds="http://schemas.openxmlformats.org/officeDocument/2006/customXml" ds:itemID="{6C73D5BB-BE0A-472C-A994-47939A3C776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 Standard - Labeling Info Version 11-27-2019 TEMPLATE</Template>
  <TotalTime>3009</TotalTime>
  <Words>1760</Words>
  <Application>Microsoft Office PowerPoint</Application>
  <PresentationFormat>Widescreen</PresentationFormat>
  <Paragraphs>219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Would you prefer to contact them, or shall we? Working with organizational gatekeepers to invite group quarters residents to respond to an online questionnaire.</vt:lpstr>
      <vt:lpstr>Background</vt:lpstr>
      <vt:lpstr>New idea – GQ resident web questionnaire</vt:lpstr>
      <vt:lpstr>How would it work?</vt:lpstr>
      <vt:lpstr>How would it work for GQ administrators?</vt:lpstr>
      <vt:lpstr>Wireframe usability interviews</vt:lpstr>
      <vt:lpstr>Research questions</vt:lpstr>
      <vt:lpstr>GQ administrators’ opinions about web questionnaire and email invitations for residents</vt:lpstr>
      <vt:lpstr>Experience with surveys of GQ residents</vt:lpstr>
      <vt:lpstr>Challenges for universities</vt:lpstr>
      <vt:lpstr>GQ administrators’ opinions about expected tasks, and their processes for sending invitations and identifying nonrespondents</vt:lpstr>
      <vt:lpstr>PowerPoint Presentation</vt:lpstr>
      <vt:lpstr>Providing GQ residents’ contact information</vt:lpstr>
      <vt:lpstr>PowerPoint Presentation</vt:lpstr>
      <vt:lpstr>PowerPoint Presentation</vt:lpstr>
      <vt:lpstr>Creating and sending emails</vt:lpstr>
      <vt:lpstr>Creating and sending emails manually</vt:lpstr>
      <vt:lpstr>Microsoft Word mail merge </vt:lpstr>
      <vt:lpstr>In-house email systems</vt:lpstr>
      <vt:lpstr>Excel template</vt:lpstr>
      <vt:lpstr>PowerPoint Presentation</vt:lpstr>
      <vt:lpstr>Report Dashboard</vt:lpstr>
      <vt:lpstr>Identifying nonrespondents</vt:lpstr>
      <vt:lpstr>Takeaways</vt:lpstr>
      <vt:lpstr>Thanks!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D Tuttle (CENSUS/CBSM FED)</dc:creator>
  <cp:lastModifiedBy>Alfred D Tuttle (CENSUS/CBSM FED)</cp:lastModifiedBy>
  <cp:revision>79</cp:revision>
  <dcterms:created xsi:type="dcterms:W3CDTF">2021-03-16T14:26:58Z</dcterms:created>
  <dcterms:modified xsi:type="dcterms:W3CDTF">2024-04-11T12:25:20Z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0x01010036213640342B0D4180DE23B27D24F75A</vt:lpwstr>
  </property>
  <property fmtid="{D5CDD505-2E9C-101B-9397-08002B2CF9AE}" pid="3" name="_dlc_DocIdItemGuid">
    <vt:lpwstr>7e545a38-8323-4920-9589-77786d0b2dfb</vt:lpwstr>
  </property>
</Properties>
</file>