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 id="2147483699" r:id="rId5"/>
  </p:sldMasterIdLst>
  <p:notesMasterIdLst>
    <p:notesMasterId r:id="rId50"/>
  </p:notesMasterIdLst>
  <p:handoutMasterIdLst>
    <p:handoutMasterId r:id="rId51"/>
  </p:handoutMasterIdLst>
  <p:sldIdLst>
    <p:sldId id="1118" r:id="rId6"/>
    <p:sldId id="418" r:id="rId7"/>
    <p:sldId id="853" r:id="rId8"/>
    <p:sldId id="854" r:id="rId9"/>
    <p:sldId id="979" r:id="rId10"/>
    <p:sldId id="1119" r:id="rId11"/>
    <p:sldId id="980" r:id="rId12"/>
    <p:sldId id="1120" r:id="rId13"/>
    <p:sldId id="862" r:id="rId14"/>
    <p:sldId id="1121" r:id="rId15"/>
    <p:sldId id="1037" r:id="rId16"/>
    <p:sldId id="1023" r:id="rId17"/>
    <p:sldId id="1123" r:id="rId18"/>
    <p:sldId id="884" r:id="rId19"/>
    <p:sldId id="1074" r:id="rId20"/>
    <p:sldId id="1075" r:id="rId21"/>
    <p:sldId id="1071" r:id="rId22"/>
    <p:sldId id="1035" r:id="rId23"/>
    <p:sldId id="1124" r:id="rId24"/>
    <p:sldId id="1052" r:id="rId25"/>
    <p:sldId id="1125" r:id="rId26"/>
    <p:sldId id="1126" r:id="rId27"/>
    <p:sldId id="1045" r:id="rId28"/>
    <p:sldId id="983" r:id="rId29"/>
    <p:sldId id="1115" r:id="rId30"/>
    <p:sldId id="1117" r:id="rId31"/>
    <p:sldId id="951" r:id="rId32"/>
    <p:sldId id="970" r:id="rId33"/>
    <p:sldId id="912" r:id="rId34"/>
    <p:sldId id="913" r:id="rId35"/>
    <p:sldId id="914" r:id="rId36"/>
    <p:sldId id="915" r:id="rId37"/>
    <p:sldId id="916" r:id="rId38"/>
    <p:sldId id="917" r:id="rId39"/>
    <p:sldId id="918" r:id="rId40"/>
    <p:sldId id="940" r:id="rId41"/>
    <p:sldId id="941" r:id="rId42"/>
    <p:sldId id="942" r:id="rId43"/>
    <p:sldId id="1067" r:id="rId44"/>
    <p:sldId id="945" r:id="rId45"/>
    <p:sldId id="948" r:id="rId46"/>
    <p:sldId id="1064" r:id="rId47"/>
    <p:sldId id="949" r:id="rId48"/>
    <p:sldId id="947" r:id="rId49"/>
  </p:sldIdLst>
  <p:sldSz cx="9144000" cy="5143500" type="screen16x9"/>
  <p:notesSz cx="7315200" cy="9601200"/>
  <p:embeddedFontLst>
    <p:embeddedFont>
      <p:font typeface="Corbel" panose="020B0503020204020204" pitchFamily="34" charset="0"/>
      <p:regular r:id="rId52"/>
      <p:bold r:id="rId53"/>
      <p:italic r:id="rId54"/>
      <p:boldItalic r:id="rId55"/>
    </p:embeddedFont>
    <p:embeddedFont>
      <p:font typeface="Franklin Gothic Book" panose="020B0503020102020204" pitchFamily="34" charset="0"/>
      <p:regular r:id="rId56"/>
      <p:italic r:id="rId57"/>
    </p:embeddedFont>
    <p:embeddedFont>
      <p:font typeface="Franklin Gothic Medium" panose="020B0603020102020204" pitchFamily="34" charset="0"/>
      <p:regular r:id="rId58"/>
      <p:italic r:id="rId59"/>
    </p:embeddedFont>
    <p:embeddedFont>
      <p:font typeface="FrankRuehl" panose="020E0503060101010101" pitchFamily="34" charset="-79"/>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2880" userDrawn="1">
          <p15:clr>
            <a:srgbClr val="A4A3A4"/>
          </p15:clr>
        </p15:guide>
        <p15:guide id="3" orient="horz" pos="16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3F5238-8634-E21B-4ECA-7CC616EAC3DB}" name="Marisa Pelczar" initials="MP" userId="S::mpelczar@imls.gov::08d62d53-a13a-43b1-9646-7df402954143" providerId="AD"/>
  <p188:author id="{C8F73365-0D19-50FA-E70F-C1F8983BE7EC}" name="Ai Rene Ong" initials="AO" userId="Ai Rene Ong" providerId="None"/>
  <p188:author id="{D1272499-E909-E3BD-9EE1-27572A78B2ED}" name="AIR" initials="AIR" userId="AIR" providerId="None"/>
  <p188:author id="{9402BCB5-6579-03B4-FA23-897B2F73002B}" name="Guest User" initials="GU" userId="S::urn:spo:anon#2c8b150b92cc135854215f6d37b48118cbfdd3cf2884265872dd532452c09f23::" providerId="AD"/>
  <p188:author id="{C638BEBB-FBF2-0C9B-7908-89DA6896E88A}" name="Chaplin, Kirsten" initials="CK" userId="S::kchaplin@air.org::4887a9c8-9f64-48cc-8e08-c22cbe801061" providerId="AD"/>
  <p188:author id="{AFE91DCA-8A5D-E635-9A98-A797CC1694D8}" name="Ong, Ai Rene" initials="OR" userId="S::aong@air.org::b47c04ff-e50a-47eb-98fa-eb9c26aec7e1" providerId="AD"/>
  <p188:author id="{14A734CC-7277-EF5F-7C7C-7FDFECACF5E3}" name="Guest User" initials="GU" userId="S::urn:spo:anon#f3de573c3c78d6939dc25c6c2e2f34ae16aeea565ac7bcd7a11b53fe5701be09::" providerId="AD"/>
  <p188:author id="{48530BF5-1AA3-D969-7988-FC7FE9E848D9}" name="Megra, Mahi" initials="MM" userId="S::mwmegra@air.org::44882b4f-a713-4601-9796-a911a79a1b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mily Plagman" initials="EP" lastIdx="2" clrIdx="6">
    <p:extLst>
      <p:ext uri="{19B8F6BF-5375-455C-9EA6-DF929625EA0E}">
        <p15:presenceInfo xmlns:p15="http://schemas.microsoft.com/office/powerpoint/2012/main" userId="S::eplagman@imls.gov::45e43b7a-785a-4be7-8a5e-02098d1c8620" providerId="AD"/>
      </p:ext>
    </p:extLst>
  </p:cmAuthor>
  <p:cmAuthor id="1" name="Matthew Birnbaum" initials="MB" lastIdx="44" clrIdx="0">
    <p:extLst>
      <p:ext uri="{19B8F6BF-5375-455C-9EA6-DF929625EA0E}">
        <p15:presenceInfo xmlns:p15="http://schemas.microsoft.com/office/powerpoint/2012/main" userId="S::mbirnbaum@imls.gov::907f52c3-8286-4748-9a33-8561e2949ec3" providerId="AD"/>
      </p:ext>
    </p:extLst>
  </p:cmAuthor>
  <p:cmAuthor id="8" name="Guest User" initials="GU" lastIdx="3" clrIdx="7">
    <p:extLst>
      <p:ext uri="{19B8F6BF-5375-455C-9EA6-DF929625EA0E}">
        <p15:presenceInfo xmlns:p15="http://schemas.microsoft.com/office/powerpoint/2012/main" userId="S::urn:spo:anon#4bf6007ed1b58a9e617a64fd8937d7864f6fbd3a4a3e11316af4fdc69a4962d7::" providerId="AD"/>
      </p:ext>
    </p:extLst>
  </p:cmAuthor>
  <p:cmAuthor id="2" name="Lisa Frehill" initials="LF" lastIdx="8" clrIdx="1">
    <p:extLst>
      <p:ext uri="{19B8F6BF-5375-455C-9EA6-DF929625EA0E}">
        <p15:presenceInfo xmlns:p15="http://schemas.microsoft.com/office/powerpoint/2012/main" userId="S::lfrehill@imls.gov::b7238f6e-4b0f-4b06-ac43-4de3af12d34d" providerId="AD"/>
      </p:ext>
    </p:extLst>
  </p:cmAuthor>
  <p:cmAuthor id="3" name="Lisa" initials="L" lastIdx="4" clrIdx="2">
    <p:extLst>
      <p:ext uri="{19B8F6BF-5375-455C-9EA6-DF929625EA0E}">
        <p15:presenceInfo xmlns:p15="http://schemas.microsoft.com/office/powerpoint/2012/main" userId="Lisa" providerId="None"/>
      </p:ext>
    </p:extLst>
  </p:cmAuthor>
  <p:cmAuthor id="4" name="Marisa Pelczar" initials="MP" lastIdx="42" clrIdx="3">
    <p:extLst>
      <p:ext uri="{19B8F6BF-5375-455C-9EA6-DF929625EA0E}">
        <p15:presenceInfo xmlns:p15="http://schemas.microsoft.com/office/powerpoint/2012/main" userId="S::mpelczar@imls.gov::08d62d53-a13a-43b1-9646-7df402954143" providerId="AD"/>
      </p:ext>
    </p:extLst>
  </p:cmAuthor>
  <p:cmAuthor id="5" name="Marisa Pelczar" initials="MP [2]" lastIdx="1" clrIdx="4">
    <p:extLst>
      <p:ext uri="{19B8F6BF-5375-455C-9EA6-DF929625EA0E}">
        <p15:presenceInfo xmlns:p15="http://schemas.microsoft.com/office/powerpoint/2012/main" userId="Marisa Pelczar" providerId="None"/>
      </p:ext>
    </p:extLst>
  </p:cmAuthor>
  <p:cmAuthor id="6" name="Nielsen, Evan" initials="NE" lastIdx="26" clrIdx="5">
    <p:extLst>
      <p:ext uri="{19B8F6BF-5375-455C-9EA6-DF929625EA0E}">
        <p15:presenceInfo xmlns:p15="http://schemas.microsoft.com/office/powerpoint/2012/main" userId="S::enielsen_air.org#ext#@imls.gov::c90b3bb0-8dbe-4a98-a51f-14b5de2272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9D9D9"/>
    <a:srgbClr val="FFFFCC"/>
    <a:srgbClr val="D0E9E0"/>
    <a:srgbClr val="9AADA4"/>
    <a:srgbClr val="5A937C"/>
    <a:srgbClr val="2E6652"/>
    <a:srgbClr val="FFFFFF"/>
    <a:srgbClr val="62A3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D7A91C-D326-4AE1-A7CB-73862D8CE9A1}">
  <a:tblStyle styleId="{0BD7A91C-D326-4AE1-A7CB-73862D8CE9A1}"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57286" autoAdjust="0"/>
  </p:normalViewPr>
  <p:slideViewPr>
    <p:cSldViewPr snapToGrid="0" showGuides="1">
      <p:cViewPr varScale="1">
        <p:scale>
          <a:sx n="50" d="100"/>
          <a:sy n="50" d="100"/>
        </p:scale>
        <p:origin x="1848" y="24"/>
      </p:cViewPr>
      <p:guideLst>
        <p:guide pos="2880"/>
        <p:guide orient="horz" pos="1644"/>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AE806-35D2-4B44-8EFC-6103FA910EEE}" type="doc">
      <dgm:prSet loTypeId="urn:microsoft.com/office/officeart/2005/8/layout/vList3" loCatId="list" qsTypeId="urn:microsoft.com/office/officeart/2005/8/quickstyle/simple1" qsCatId="simple" csTypeId="urn:microsoft.com/office/officeart/2005/8/colors/accent1_2" csCatId="accent1" phldr="1"/>
      <dgm:spPr/>
    </dgm:pt>
    <dgm:pt modelId="{2530C900-6019-4228-A72E-65D9ACA30780}">
      <dgm:prSet phldrT="[Text]" custT="1"/>
      <dgm:spPr>
        <a:solidFill>
          <a:srgbClr val="F2F2F2"/>
        </a:solidFill>
        <a:ln>
          <a:solidFill>
            <a:srgbClr val="F2F2F2"/>
          </a:solidFill>
        </a:ln>
      </dgm:spPr>
      <dgm:t>
        <a:bodyPr/>
        <a:lstStyle/>
        <a:p>
          <a:r>
            <a:rPr lang="en-US" sz="1400" dirty="0">
              <a:solidFill>
                <a:schemeClr val="tx1"/>
              </a:solidFill>
              <a:latin typeface="Arial" panose="020B0604020202020204" pitchFamily="34" charset="0"/>
              <a:cs typeface="Arial" panose="020B0604020202020204" pitchFamily="34" charset="0"/>
            </a:rPr>
            <a:t>Despite efforts to deduplicate and clean the frame, there may still be duplicates where the same institution may have multiple names and/or changed names</a:t>
          </a:r>
          <a:endParaRPr lang="en-US" sz="1400" dirty="0">
            <a:solidFill>
              <a:schemeClr val="tx1"/>
            </a:solidFill>
          </a:endParaRPr>
        </a:p>
      </dgm:t>
    </dgm:pt>
    <dgm:pt modelId="{B6C7C85A-541C-4A1E-892D-57CE928F1D08}" type="parTrans" cxnId="{4A80CADB-7349-4DE2-ABE5-AFC886503A77}">
      <dgm:prSet/>
      <dgm:spPr/>
      <dgm:t>
        <a:bodyPr/>
        <a:lstStyle/>
        <a:p>
          <a:endParaRPr lang="en-US" sz="1400"/>
        </a:p>
      </dgm:t>
    </dgm:pt>
    <dgm:pt modelId="{46BEB513-7A35-488E-82F5-9C715C10FD20}" type="sibTrans" cxnId="{4A80CADB-7349-4DE2-ABE5-AFC886503A77}">
      <dgm:prSet/>
      <dgm:spPr/>
      <dgm:t>
        <a:bodyPr/>
        <a:lstStyle/>
        <a:p>
          <a:endParaRPr lang="en-US" sz="1400"/>
        </a:p>
      </dgm:t>
    </dgm:pt>
    <dgm:pt modelId="{40FF53FD-FD23-4ECA-B3AC-0ED2600B349D}">
      <dgm:prSet phldrT="[Text]" custT="1"/>
      <dgm:spPr>
        <a:solidFill>
          <a:srgbClr val="F2F2F2"/>
        </a:solidFill>
        <a:ln>
          <a:solidFill>
            <a:srgbClr val="F2F2F2"/>
          </a:solidFill>
        </a:ln>
      </dgm:spPr>
      <dgm:t>
        <a:bodyPr/>
        <a:lstStyle/>
        <a:p>
          <a:r>
            <a:rPr lang="en-US" sz="1400" dirty="0">
              <a:solidFill>
                <a:schemeClr val="tx1"/>
              </a:solidFill>
              <a:latin typeface="Arial" panose="020B0604020202020204" pitchFamily="34" charset="0"/>
              <a:cs typeface="Arial" panose="020B0604020202020204" pitchFamily="34" charset="0"/>
            </a:rPr>
            <a:t>The frame may still be missing smaller museums: these museums are more likely to have been omitted from Yelp as they receive less of the foot traffic that would lead to their inclusion</a:t>
          </a:r>
          <a:endParaRPr lang="en-US" sz="1400" dirty="0">
            <a:solidFill>
              <a:schemeClr val="tx1"/>
            </a:solidFill>
          </a:endParaRPr>
        </a:p>
      </dgm:t>
    </dgm:pt>
    <dgm:pt modelId="{6132719D-4DEF-460D-8C4F-0BEFB016DFCA}" type="parTrans" cxnId="{604F2FFB-DB76-46F9-BCB3-5EF62E1370AA}">
      <dgm:prSet/>
      <dgm:spPr/>
      <dgm:t>
        <a:bodyPr/>
        <a:lstStyle/>
        <a:p>
          <a:endParaRPr lang="en-US" sz="1400"/>
        </a:p>
      </dgm:t>
    </dgm:pt>
    <dgm:pt modelId="{6F580337-9FE4-49D9-B399-9AD3FF511B5F}" type="sibTrans" cxnId="{604F2FFB-DB76-46F9-BCB3-5EF62E1370AA}">
      <dgm:prSet/>
      <dgm:spPr/>
      <dgm:t>
        <a:bodyPr/>
        <a:lstStyle/>
        <a:p>
          <a:endParaRPr lang="en-US" sz="1400"/>
        </a:p>
      </dgm:t>
    </dgm:pt>
    <dgm:pt modelId="{B6B408CC-9759-4E8D-8FCA-EEEB37B78292}">
      <dgm:prSet phldrT="[Text]" custT="1"/>
      <dgm:spPr>
        <a:solidFill>
          <a:srgbClr val="F2F2F2"/>
        </a:solidFill>
        <a:ln>
          <a:solidFill>
            <a:srgbClr val="F2F2F2"/>
          </a:solidFill>
        </a:ln>
      </dgm:spPr>
      <dgm:t>
        <a:bodyPr/>
        <a:lstStyle/>
        <a:p>
          <a:r>
            <a:rPr lang="en-US" sz="1400" dirty="0">
              <a:solidFill>
                <a:schemeClr val="tx1"/>
              </a:solidFill>
              <a:latin typeface="Arial" panose="020B0604020202020204" pitchFamily="34" charset="0"/>
              <a:cs typeface="Arial" panose="020B0604020202020204" pitchFamily="34" charset="0"/>
            </a:rPr>
            <a:t>The frame likely includes some records that are not museums by IMLS definition (e.g., for-profit museums that would be screened out while taking the NMS), and/or non-museums that were not caught during manual data cleaning</a:t>
          </a:r>
          <a:endParaRPr lang="en-US" sz="1400" dirty="0">
            <a:solidFill>
              <a:schemeClr val="tx1"/>
            </a:solidFill>
          </a:endParaRPr>
        </a:p>
      </dgm:t>
    </dgm:pt>
    <dgm:pt modelId="{EB4EB460-DF6B-4C17-90E0-6E0F9A4EFA9B}" type="parTrans" cxnId="{12CA86CA-0F3E-4FBC-8549-3812C4FA57FA}">
      <dgm:prSet/>
      <dgm:spPr/>
      <dgm:t>
        <a:bodyPr/>
        <a:lstStyle/>
        <a:p>
          <a:endParaRPr lang="en-US" sz="1400"/>
        </a:p>
      </dgm:t>
    </dgm:pt>
    <dgm:pt modelId="{706800E7-7E35-4874-AD26-D14800A530EB}" type="sibTrans" cxnId="{12CA86CA-0F3E-4FBC-8549-3812C4FA57FA}">
      <dgm:prSet/>
      <dgm:spPr/>
      <dgm:t>
        <a:bodyPr/>
        <a:lstStyle/>
        <a:p>
          <a:endParaRPr lang="en-US" sz="1400"/>
        </a:p>
      </dgm:t>
    </dgm:pt>
    <dgm:pt modelId="{880DF743-0BE8-40F8-8590-43448200AC8D}">
      <dgm:prSet custT="1"/>
      <dgm:spPr>
        <a:solidFill>
          <a:srgbClr val="F2F2F2"/>
        </a:solidFill>
        <a:ln>
          <a:solidFill>
            <a:srgbClr val="F2F2F2"/>
          </a:solidFill>
        </a:ln>
      </dgm:spPr>
      <dgm:t>
        <a:bodyPr/>
        <a:lstStyle/>
        <a:p>
          <a:r>
            <a:rPr lang="en-US" sz="1400" dirty="0">
              <a:solidFill>
                <a:schemeClr val="tx1"/>
              </a:solidFill>
              <a:latin typeface="Arial" panose="020B0604020202020204" pitchFamily="34" charset="0"/>
              <a:cs typeface="Arial" panose="020B0604020202020204" pitchFamily="34" charset="0"/>
            </a:rPr>
            <a:t>Contact information is still missing for many records and needs to be updated wherever possible</a:t>
          </a:r>
        </a:p>
      </dgm:t>
    </dgm:pt>
    <dgm:pt modelId="{E2178395-2D1C-41EB-AD2B-DED9E8C02507}" type="parTrans" cxnId="{71450EAF-8F21-4CDF-9820-955498E4363C}">
      <dgm:prSet/>
      <dgm:spPr/>
      <dgm:t>
        <a:bodyPr/>
        <a:lstStyle/>
        <a:p>
          <a:endParaRPr lang="en-US" sz="1400"/>
        </a:p>
      </dgm:t>
    </dgm:pt>
    <dgm:pt modelId="{9EFB6031-C8C5-406D-BE27-B9923B15995B}" type="sibTrans" cxnId="{71450EAF-8F21-4CDF-9820-955498E4363C}">
      <dgm:prSet/>
      <dgm:spPr/>
      <dgm:t>
        <a:bodyPr/>
        <a:lstStyle/>
        <a:p>
          <a:endParaRPr lang="en-US" sz="1400"/>
        </a:p>
      </dgm:t>
    </dgm:pt>
    <dgm:pt modelId="{FD1BA5E8-8144-4294-9F0B-54B76EC5435F}" type="pres">
      <dgm:prSet presAssocID="{BD2AE806-35D2-4B44-8EFC-6103FA910EEE}" presName="linearFlow" presStyleCnt="0">
        <dgm:presLayoutVars>
          <dgm:dir/>
          <dgm:resizeHandles val="exact"/>
        </dgm:presLayoutVars>
      </dgm:prSet>
      <dgm:spPr/>
    </dgm:pt>
    <dgm:pt modelId="{95E96BE1-00F2-4B88-ABA5-435A1744AA61}" type="pres">
      <dgm:prSet presAssocID="{2530C900-6019-4228-A72E-65D9ACA30780}" presName="composite" presStyleCnt="0"/>
      <dgm:spPr/>
    </dgm:pt>
    <dgm:pt modelId="{65721CDA-8ADB-4CAE-9A8C-E0083D20CE77}" type="pres">
      <dgm:prSet presAssocID="{2530C900-6019-4228-A72E-65D9ACA30780}" presName="imgShp" presStyleLbl="fgImgPlace1" presStyleIdx="0" presStyleCnt="4" custScaleX="88175" custScaleY="88175"/>
      <dgm:spPr>
        <a:solidFill>
          <a:schemeClr val="accent3">
            <a:lumMod val="50000"/>
          </a:schemeClr>
        </a:solidFill>
      </dgm:spPr>
    </dgm:pt>
    <dgm:pt modelId="{49BF9463-ECB0-438D-B5F4-EB44694CBB3F}" type="pres">
      <dgm:prSet presAssocID="{2530C900-6019-4228-A72E-65D9ACA30780}" presName="txShp" presStyleLbl="node1" presStyleIdx="0" presStyleCnt="4">
        <dgm:presLayoutVars>
          <dgm:bulletEnabled val="1"/>
        </dgm:presLayoutVars>
      </dgm:prSet>
      <dgm:spPr/>
    </dgm:pt>
    <dgm:pt modelId="{DDD481FC-D612-4A83-8E5A-0557BD011FBD}" type="pres">
      <dgm:prSet presAssocID="{46BEB513-7A35-488E-82F5-9C715C10FD20}" presName="spacing" presStyleCnt="0"/>
      <dgm:spPr/>
    </dgm:pt>
    <dgm:pt modelId="{E4C8DFB8-2311-4B01-A4F0-3CDFF263D813}" type="pres">
      <dgm:prSet presAssocID="{40FF53FD-FD23-4ECA-B3AC-0ED2600B349D}" presName="composite" presStyleCnt="0"/>
      <dgm:spPr/>
    </dgm:pt>
    <dgm:pt modelId="{DAE92C93-4D3F-4276-A83B-060FFEA92DA2}" type="pres">
      <dgm:prSet presAssocID="{40FF53FD-FD23-4ECA-B3AC-0ED2600B349D}" presName="imgShp" presStyleLbl="fgImgPlace1" presStyleIdx="1" presStyleCnt="4" custScaleX="88175" custScaleY="88175" custLinFactNeighborX="1756" custLinFactNeighborY="2314"/>
      <dgm:spPr>
        <a:solidFill>
          <a:schemeClr val="accent3">
            <a:lumMod val="50000"/>
          </a:schemeClr>
        </a:solidFill>
        <a:ln>
          <a:solidFill>
            <a:schemeClr val="accent3">
              <a:lumMod val="50000"/>
            </a:schemeClr>
          </a:solidFill>
        </a:ln>
      </dgm:spPr>
    </dgm:pt>
    <dgm:pt modelId="{C9C7E5E1-805E-48D8-BFE2-C8AB9D7B8693}" type="pres">
      <dgm:prSet presAssocID="{40FF53FD-FD23-4ECA-B3AC-0ED2600B349D}" presName="txShp" presStyleLbl="node1" presStyleIdx="1" presStyleCnt="4" custScaleY="164011">
        <dgm:presLayoutVars>
          <dgm:bulletEnabled val="1"/>
        </dgm:presLayoutVars>
      </dgm:prSet>
      <dgm:spPr/>
    </dgm:pt>
    <dgm:pt modelId="{BE6DEA5F-BF97-4AD0-AFB9-999EB28793B4}" type="pres">
      <dgm:prSet presAssocID="{6F580337-9FE4-49D9-B399-9AD3FF511B5F}" presName="spacing" presStyleCnt="0"/>
      <dgm:spPr/>
    </dgm:pt>
    <dgm:pt modelId="{32A4C4AE-91F9-4F44-A4B5-C5CF7E2CA7F4}" type="pres">
      <dgm:prSet presAssocID="{B6B408CC-9759-4E8D-8FCA-EEEB37B78292}" presName="composite" presStyleCnt="0"/>
      <dgm:spPr/>
    </dgm:pt>
    <dgm:pt modelId="{A2FA54D5-0E60-4272-8D86-E1AE82C9D765}" type="pres">
      <dgm:prSet presAssocID="{B6B408CC-9759-4E8D-8FCA-EEEB37B78292}" presName="imgShp" presStyleLbl="fgImgPlace1" presStyleIdx="2" presStyleCnt="4" custScaleX="88175" custScaleY="88175"/>
      <dgm:spPr>
        <a:solidFill>
          <a:schemeClr val="accent3">
            <a:lumMod val="50000"/>
          </a:schemeClr>
        </a:solidFill>
        <a:ln>
          <a:solidFill>
            <a:schemeClr val="accent3">
              <a:lumMod val="50000"/>
            </a:schemeClr>
          </a:solidFill>
        </a:ln>
      </dgm:spPr>
    </dgm:pt>
    <dgm:pt modelId="{F1BB0354-7F5C-4CD2-B908-A70C8C9BA896}" type="pres">
      <dgm:prSet presAssocID="{B6B408CC-9759-4E8D-8FCA-EEEB37B78292}" presName="txShp" presStyleLbl="node1" presStyleIdx="2" presStyleCnt="4" custScaleY="159237">
        <dgm:presLayoutVars>
          <dgm:bulletEnabled val="1"/>
        </dgm:presLayoutVars>
      </dgm:prSet>
      <dgm:spPr/>
    </dgm:pt>
    <dgm:pt modelId="{F3AC12CA-0A22-4207-91FD-11B5A856F221}" type="pres">
      <dgm:prSet presAssocID="{706800E7-7E35-4874-AD26-D14800A530EB}" presName="spacing" presStyleCnt="0"/>
      <dgm:spPr/>
    </dgm:pt>
    <dgm:pt modelId="{5C680F79-9BD3-4FFE-97A6-0B1DE93AE211}" type="pres">
      <dgm:prSet presAssocID="{880DF743-0BE8-40F8-8590-43448200AC8D}" presName="composite" presStyleCnt="0"/>
      <dgm:spPr/>
    </dgm:pt>
    <dgm:pt modelId="{F328CD93-27B4-455F-93E3-B95AB23B58F4}" type="pres">
      <dgm:prSet presAssocID="{880DF743-0BE8-40F8-8590-43448200AC8D}" presName="imgShp" presStyleLbl="fgImgPlace1" presStyleIdx="3" presStyleCnt="4" custScaleX="88175" custScaleY="88175"/>
      <dgm:spPr>
        <a:solidFill>
          <a:schemeClr val="accent3">
            <a:lumMod val="50000"/>
          </a:schemeClr>
        </a:solidFill>
        <a:ln>
          <a:solidFill>
            <a:schemeClr val="accent3">
              <a:lumMod val="50000"/>
            </a:schemeClr>
          </a:solidFill>
        </a:ln>
      </dgm:spPr>
    </dgm:pt>
    <dgm:pt modelId="{2FDE279B-DFBB-4254-BA4D-E166927D1B16}" type="pres">
      <dgm:prSet presAssocID="{880DF743-0BE8-40F8-8590-43448200AC8D}" presName="txShp" presStyleLbl="node1" presStyleIdx="3" presStyleCnt="4">
        <dgm:presLayoutVars>
          <dgm:bulletEnabled val="1"/>
        </dgm:presLayoutVars>
      </dgm:prSet>
      <dgm:spPr/>
    </dgm:pt>
  </dgm:ptLst>
  <dgm:cxnLst>
    <dgm:cxn modelId="{B677620E-4864-4480-97F3-7580C8F329E5}" type="presOf" srcId="{40FF53FD-FD23-4ECA-B3AC-0ED2600B349D}" destId="{C9C7E5E1-805E-48D8-BFE2-C8AB9D7B8693}" srcOrd="0" destOrd="0" presId="urn:microsoft.com/office/officeart/2005/8/layout/vList3"/>
    <dgm:cxn modelId="{485CB15F-1163-4142-B8CD-390F6D2521E1}" type="presOf" srcId="{880DF743-0BE8-40F8-8590-43448200AC8D}" destId="{2FDE279B-DFBB-4254-BA4D-E166927D1B16}" srcOrd="0" destOrd="0" presId="urn:microsoft.com/office/officeart/2005/8/layout/vList3"/>
    <dgm:cxn modelId="{A5B83353-DB29-4F1E-BCF2-BBBEC481781B}" type="presOf" srcId="{BD2AE806-35D2-4B44-8EFC-6103FA910EEE}" destId="{FD1BA5E8-8144-4294-9F0B-54B76EC5435F}" srcOrd="0" destOrd="0" presId="urn:microsoft.com/office/officeart/2005/8/layout/vList3"/>
    <dgm:cxn modelId="{44CEB795-C358-464C-86E1-F2A1E4544869}" type="presOf" srcId="{B6B408CC-9759-4E8D-8FCA-EEEB37B78292}" destId="{F1BB0354-7F5C-4CD2-B908-A70C8C9BA896}" srcOrd="0" destOrd="0" presId="urn:microsoft.com/office/officeart/2005/8/layout/vList3"/>
    <dgm:cxn modelId="{71450EAF-8F21-4CDF-9820-955498E4363C}" srcId="{BD2AE806-35D2-4B44-8EFC-6103FA910EEE}" destId="{880DF743-0BE8-40F8-8590-43448200AC8D}" srcOrd="3" destOrd="0" parTransId="{E2178395-2D1C-41EB-AD2B-DED9E8C02507}" sibTransId="{9EFB6031-C8C5-406D-BE27-B9923B15995B}"/>
    <dgm:cxn modelId="{249C3EC6-FC44-480E-932D-73489B288716}" type="presOf" srcId="{2530C900-6019-4228-A72E-65D9ACA30780}" destId="{49BF9463-ECB0-438D-B5F4-EB44694CBB3F}" srcOrd="0" destOrd="0" presId="urn:microsoft.com/office/officeart/2005/8/layout/vList3"/>
    <dgm:cxn modelId="{12CA86CA-0F3E-4FBC-8549-3812C4FA57FA}" srcId="{BD2AE806-35D2-4B44-8EFC-6103FA910EEE}" destId="{B6B408CC-9759-4E8D-8FCA-EEEB37B78292}" srcOrd="2" destOrd="0" parTransId="{EB4EB460-DF6B-4C17-90E0-6E0F9A4EFA9B}" sibTransId="{706800E7-7E35-4874-AD26-D14800A530EB}"/>
    <dgm:cxn modelId="{4A80CADB-7349-4DE2-ABE5-AFC886503A77}" srcId="{BD2AE806-35D2-4B44-8EFC-6103FA910EEE}" destId="{2530C900-6019-4228-A72E-65D9ACA30780}" srcOrd="0" destOrd="0" parTransId="{B6C7C85A-541C-4A1E-892D-57CE928F1D08}" sibTransId="{46BEB513-7A35-488E-82F5-9C715C10FD20}"/>
    <dgm:cxn modelId="{604F2FFB-DB76-46F9-BCB3-5EF62E1370AA}" srcId="{BD2AE806-35D2-4B44-8EFC-6103FA910EEE}" destId="{40FF53FD-FD23-4ECA-B3AC-0ED2600B349D}" srcOrd="1" destOrd="0" parTransId="{6132719D-4DEF-460D-8C4F-0BEFB016DFCA}" sibTransId="{6F580337-9FE4-49D9-B399-9AD3FF511B5F}"/>
    <dgm:cxn modelId="{26083CDF-3AF4-4477-8F49-9E374216824A}" type="presParOf" srcId="{FD1BA5E8-8144-4294-9F0B-54B76EC5435F}" destId="{95E96BE1-00F2-4B88-ABA5-435A1744AA61}" srcOrd="0" destOrd="0" presId="urn:microsoft.com/office/officeart/2005/8/layout/vList3"/>
    <dgm:cxn modelId="{56150E3D-2BD8-42ED-849D-05500CC03A9E}" type="presParOf" srcId="{95E96BE1-00F2-4B88-ABA5-435A1744AA61}" destId="{65721CDA-8ADB-4CAE-9A8C-E0083D20CE77}" srcOrd="0" destOrd="0" presId="urn:microsoft.com/office/officeart/2005/8/layout/vList3"/>
    <dgm:cxn modelId="{6C6EE91D-A392-4EDC-95E6-511D557EFADF}" type="presParOf" srcId="{95E96BE1-00F2-4B88-ABA5-435A1744AA61}" destId="{49BF9463-ECB0-438D-B5F4-EB44694CBB3F}" srcOrd="1" destOrd="0" presId="urn:microsoft.com/office/officeart/2005/8/layout/vList3"/>
    <dgm:cxn modelId="{A60EE034-D452-4C47-8695-23CA4320B5CB}" type="presParOf" srcId="{FD1BA5E8-8144-4294-9F0B-54B76EC5435F}" destId="{DDD481FC-D612-4A83-8E5A-0557BD011FBD}" srcOrd="1" destOrd="0" presId="urn:microsoft.com/office/officeart/2005/8/layout/vList3"/>
    <dgm:cxn modelId="{080E9CE7-2A54-458A-85DC-AD1B3636AC77}" type="presParOf" srcId="{FD1BA5E8-8144-4294-9F0B-54B76EC5435F}" destId="{E4C8DFB8-2311-4B01-A4F0-3CDFF263D813}" srcOrd="2" destOrd="0" presId="urn:microsoft.com/office/officeart/2005/8/layout/vList3"/>
    <dgm:cxn modelId="{CF44B5D3-C8A1-42CF-A7EB-89975350989E}" type="presParOf" srcId="{E4C8DFB8-2311-4B01-A4F0-3CDFF263D813}" destId="{DAE92C93-4D3F-4276-A83B-060FFEA92DA2}" srcOrd="0" destOrd="0" presId="urn:microsoft.com/office/officeart/2005/8/layout/vList3"/>
    <dgm:cxn modelId="{0E778BD3-5659-4B6A-85EB-FC53A5C49B2E}" type="presParOf" srcId="{E4C8DFB8-2311-4B01-A4F0-3CDFF263D813}" destId="{C9C7E5E1-805E-48D8-BFE2-C8AB9D7B8693}" srcOrd="1" destOrd="0" presId="urn:microsoft.com/office/officeart/2005/8/layout/vList3"/>
    <dgm:cxn modelId="{D3545689-5E9D-42E3-8D89-A76D4EDC3825}" type="presParOf" srcId="{FD1BA5E8-8144-4294-9F0B-54B76EC5435F}" destId="{BE6DEA5F-BF97-4AD0-AFB9-999EB28793B4}" srcOrd="3" destOrd="0" presId="urn:microsoft.com/office/officeart/2005/8/layout/vList3"/>
    <dgm:cxn modelId="{142C3BBB-10F8-4890-8C90-3780ED3F20BE}" type="presParOf" srcId="{FD1BA5E8-8144-4294-9F0B-54B76EC5435F}" destId="{32A4C4AE-91F9-4F44-A4B5-C5CF7E2CA7F4}" srcOrd="4" destOrd="0" presId="urn:microsoft.com/office/officeart/2005/8/layout/vList3"/>
    <dgm:cxn modelId="{D39069A2-247C-49AA-AC1B-2D098F89A1C2}" type="presParOf" srcId="{32A4C4AE-91F9-4F44-A4B5-C5CF7E2CA7F4}" destId="{A2FA54D5-0E60-4272-8D86-E1AE82C9D765}" srcOrd="0" destOrd="0" presId="urn:microsoft.com/office/officeart/2005/8/layout/vList3"/>
    <dgm:cxn modelId="{C3B2A35B-C210-46EB-9F84-C036B8752A77}" type="presParOf" srcId="{32A4C4AE-91F9-4F44-A4B5-C5CF7E2CA7F4}" destId="{F1BB0354-7F5C-4CD2-B908-A70C8C9BA896}" srcOrd="1" destOrd="0" presId="urn:microsoft.com/office/officeart/2005/8/layout/vList3"/>
    <dgm:cxn modelId="{70460EB4-B356-4781-B294-CEF7D079F6F0}" type="presParOf" srcId="{FD1BA5E8-8144-4294-9F0B-54B76EC5435F}" destId="{F3AC12CA-0A22-4207-91FD-11B5A856F221}" srcOrd="5" destOrd="0" presId="urn:microsoft.com/office/officeart/2005/8/layout/vList3"/>
    <dgm:cxn modelId="{91E3D9D4-4B60-4776-8587-7C89396B332D}" type="presParOf" srcId="{FD1BA5E8-8144-4294-9F0B-54B76EC5435F}" destId="{5C680F79-9BD3-4FFE-97A6-0B1DE93AE211}" srcOrd="6" destOrd="0" presId="urn:microsoft.com/office/officeart/2005/8/layout/vList3"/>
    <dgm:cxn modelId="{1D253D53-988C-497E-AA6B-3465C26715F3}" type="presParOf" srcId="{5C680F79-9BD3-4FFE-97A6-0B1DE93AE211}" destId="{F328CD93-27B4-455F-93E3-B95AB23B58F4}" srcOrd="0" destOrd="0" presId="urn:microsoft.com/office/officeart/2005/8/layout/vList3"/>
    <dgm:cxn modelId="{54FDBBB5-1B49-4DEE-9F93-51C0C50506EF}" type="presParOf" srcId="{5C680F79-9BD3-4FFE-97A6-0B1DE93AE211}" destId="{2FDE279B-DFBB-4254-BA4D-E166927D1B16}" srcOrd="1" destOrd="0" presId="urn:microsoft.com/office/officeart/2005/8/layout/vList3"/>
  </dgm:cxnLst>
  <dgm:bg>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F9463-ECB0-438D-B5F4-EB44694CBB3F}">
      <dsp:nvSpPr>
        <dsp:cNvPr id="0" name=""/>
        <dsp:cNvSpPr/>
      </dsp:nvSpPr>
      <dsp:spPr>
        <a:xfrm rot="10800000">
          <a:off x="1432518" y="3243"/>
          <a:ext cx="5107839" cy="662126"/>
        </a:xfrm>
        <a:prstGeom prst="homePlate">
          <a:avLst/>
        </a:prstGeom>
        <a:solidFill>
          <a:srgbClr val="F2F2F2"/>
        </a:solidFill>
        <a:ln w="12700" cap="flat" cmpd="sng" algn="ctr">
          <a:solidFill>
            <a:srgbClr val="F2F2F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97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Despite efforts to deduplicate and clean the frame, there may still be duplicates where the same institution may have multiple names and/or changed names</a:t>
          </a:r>
          <a:endParaRPr lang="en-US" sz="1400" kern="1200" dirty="0">
            <a:solidFill>
              <a:schemeClr val="tx1"/>
            </a:solidFill>
          </a:endParaRPr>
        </a:p>
      </dsp:txBody>
      <dsp:txXfrm rot="10800000">
        <a:off x="1598049" y="3243"/>
        <a:ext cx="4942308" cy="662126"/>
      </dsp:txXfrm>
    </dsp:sp>
    <dsp:sp modelId="{65721CDA-8ADB-4CAE-9A8C-E0083D20CE77}">
      <dsp:nvSpPr>
        <dsp:cNvPr id="0" name=""/>
        <dsp:cNvSpPr/>
      </dsp:nvSpPr>
      <dsp:spPr>
        <a:xfrm>
          <a:off x="1140603" y="42391"/>
          <a:ext cx="583830" cy="583830"/>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C7E5E1-805E-48D8-BFE2-C8AB9D7B8693}">
      <dsp:nvSpPr>
        <dsp:cNvPr id="0" name=""/>
        <dsp:cNvSpPr/>
      </dsp:nvSpPr>
      <dsp:spPr>
        <a:xfrm rot="10800000">
          <a:off x="1432518" y="863019"/>
          <a:ext cx="5107839" cy="1085960"/>
        </a:xfrm>
        <a:prstGeom prst="homePlate">
          <a:avLst/>
        </a:prstGeom>
        <a:solidFill>
          <a:srgbClr val="F2F2F2"/>
        </a:solidFill>
        <a:ln w="12700" cap="flat" cmpd="sng" algn="ctr">
          <a:solidFill>
            <a:srgbClr val="F2F2F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97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The frame may still be missing smaller museums: these museums are more likely to have been omitted from Yelp as they receive less of the foot traffic that would lead to their inclusion</a:t>
          </a:r>
          <a:endParaRPr lang="en-US" sz="1400" kern="1200" dirty="0">
            <a:solidFill>
              <a:schemeClr val="tx1"/>
            </a:solidFill>
          </a:endParaRPr>
        </a:p>
      </dsp:txBody>
      <dsp:txXfrm rot="10800000">
        <a:off x="1704008" y="863019"/>
        <a:ext cx="4836349" cy="1085960"/>
      </dsp:txXfrm>
    </dsp:sp>
    <dsp:sp modelId="{DAE92C93-4D3F-4276-A83B-060FFEA92DA2}">
      <dsp:nvSpPr>
        <dsp:cNvPr id="0" name=""/>
        <dsp:cNvSpPr/>
      </dsp:nvSpPr>
      <dsp:spPr>
        <a:xfrm>
          <a:off x="1152230" y="1129406"/>
          <a:ext cx="583830" cy="583830"/>
        </a:xfrm>
        <a:prstGeom prst="ellipse">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1BB0354-7F5C-4CD2-B908-A70C8C9BA896}">
      <dsp:nvSpPr>
        <dsp:cNvPr id="0" name=""/>
        <dsp:cNvSpPr/>
      </dsp:nvSpPr>
      <dsp:spPr>
        <a:xfrm rot="10800000">
          <a:off x="1432518" y="2146629"/>
          <a:ext cx="5107839" cy="1054350"/>
        </a:xfrm>
        <a:prstGeom prst="homePlate">
          <a:avLst/>
        </a:prstGeom>
        <a:solidFill>
          <a:srgbClr val="F2F2F2"/>
        </a:solidFill>
        <a:ln w="12700" cap="flat" cmpd="sng" algn="ctr">
          <a:solidFill>
            <a:srgbClr val="F2F2F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97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The frame likely includes some records that are not museums by IMLS definition (e.g., for-profit museums that would be screened out while taking the NMS), and/or non-museums that were not caught during manual data cleaning</a:t>
          </a:r>
          <a:endParaRPr lang="en-US" sz="1400" kern="1200" dirty="0">
            <a:solidFill>
              <a:schemeClr val="tx1"/>
            </a:solidFill>
          </a:endParaRPr>
        </a:p>
      </dsp:txBody>
      <dsp:txXfrm rot="10800000">
        <a:off x="1696105" y="2146629"/>
        <a:ext cx="4844252" cy="1054350"/>
      </dsp:txXfrm>
    </dsp:sp>
    <dsp:sp modelId="{A2FA54D5-0E60-4272-8D86-E1AE82C9D765}">
      <dsp:nvSpPr>
        <dsp:cNvPr id="0" name=""/>
        <dsp:cNvSpPr/>
      </dsp:nvSpPr>
      <dsp:spPr>
        <a:xfrm>
          <a:off x="1140603" y="2381890"/>
          <a:ext cx="583830" cy="583830"/>
        </a:xfrm>
        <a:prstGeom prst="ellipse">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2FDE279B-DFBB-4254-BA4D-E166927D1B16}">
      <dsp:nvSpPr>
        <dsp:cNvPr id="0" name=""/>
        <dsp:cNvSpPr/>
      </dsp:nvSpPr>
      <dsp:spPr>
        <a:xfrm rot="10800000">
          <a:off x="1432518" y="3398630"/>
          <a:ext cx="5107839" cy="662126"/>
        </a:xfrm>
        <a:prstGeom prst="homePlate">
          <a:avLst/>
        </a:prstGeom>
        <a:solidFill>
          <a:srgbClr val="F2F2F2"/>
        </a:solidFill>
        <a:ln w="12700" cap="flat" cmpd="sng" algn="ctr">
          <a:solidFill>
            <a:srgbClr val="F2F2F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97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Contact information is still missing for many records and needs to be updated wherever possible</a:t>
          </a:r>
        </a:p>
      </dsp:txBody>
      <dsp:txXfrm rot="10800000">
        <a:off x="1598049" y="3398630"/>
        <a:ext cx="4942308" cy="662126"/>
      </dsp:txXfrm>
    </dsp:sp>
    <dsp:sp modelId="{F328CD93-27B4-455F-93E3-B95AB23B58F4}">
      <dsp:nvSpPr>
        <dsp:cNvPr id="0" name=""/>
        <dsp:cNvSpPr/>
      </dsp:nvSpPr>
      <dsp:spPr>
        <a:xfrm>
          <a:off x="1140603" y="3437778"/>
          <a:ext cx="583830" cy="583830"/>
        </a:xfrm>
        <a:prstGeom prst="ellipse">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40363" cy="3589050"/>
          </a:xfrm>
          <a:prstGeom prst="rect">
            <a:avLst/>
          </a:prstGeom>
        </p:spPr>
        <p:txBody>
          <a:bodyPr vert="horz" lIns="194436" tIns="97219" rIns="194436" bIns="97219" rtlCol="0"/>
          <a:lstStyle>
            <a:lvl1pPr algn="l">
              <a:defRPr sz="2500"/>
            </a:lvl1pPr>
          </a:lstStyle>
          <a:p>
            <a:endParaRPr lang="en-US" dirty="0"/>
          </a:p>
        </p:txBody>
      </p:sp>
      <p:sp>
        <p:nvSpPr>
          <p:cNvPr id="3" name="Date Placeholder 2"/>
          <p:cNvSpPr>
            <a:spLocks noGrp="1"/>
          </p:cNvSpPr>
          <p:nvPr>
            <p:ph type="dt" sz="quarter" idx="1"/>
          </p:nvPr>
        </p:nvSpPr>
        <p:spPr>
          <a:xfrm>
            <a:off x="4235667" y="0"/>
            <a:ext cx="3240363" cy="3589050"/>
          </a:xfrm>
          <a:prstGeom prst="rect">
            <a:avLst/>
          </a:prstGeom>
        </p:spPr>
        <p:txBody>
          <a:bodyPr vert="horz" lIns="194436" tIns="97219" rIns="194436" bIns="97219" rtlCol="0"/>
          <a:lstStyle>
            <a:lvl1pPr algn="r">
              <a:defRPr sz="2500"/>
            </a:lvl1pPr>
          </a:lstStyle>
          <a:p>
            <a:fld id="{12B762EF-C532-45B8-82AC-3713A9E3C8E3}" type="datetimeFigureOut">
              <a:rPr lang="en-US" smtClean="0"/>
              <a:t>4/16/2024</a:t>
            </a:fld>
            <a:endParaRPr lang="en-US" dirty="0"/>
          </a:p>
        </p:txBody>
      </p:sp>
      <p:sp>
        <p:nvSpPr>
          <p:cNvPr id="4" name="Footer Placeholder 3"/>
          <p:cNvSpPr>
            <a:spLocks noGrp="1"/>
          </p:cNvSpPr>
          <p:nvPr>
            <p:ph type="ftr" sz="quarter" idx="2"/>
          </p:nvPr>
        </p:nvSpPr>
        <p:spPr>
          <a:xfrm>
            <a:off x="0" y="67943566"/>
            <a:ext cx="3240363" cy="3589042"/>
          </a:xfrm>
          <a:prstGeom prst="rect">
            <a:avLst/>
          </a:prstGeom>
        </p:spPr>
        <p:txBody>
          <a:bodyPr vert="horz" lIns="194436" tIns="97219" rIns="194436" bIns="97219" rtlCol="0" anchor="b"/>
          <a:lstStyle>
            <a:lvl1pPr algn="l">
              <a:defRPr sz="2500"/>
            </a:lvl1pPr>
          </a:lstStyle>
          <a:p>
            <a:endParaRPr lang="en-US" dirty="0"/>
          </a:p>
        </p:txBody>
      </p:sp>
      <p:sp>
        <p:nvSpPr>
          <p:cNvPr id="5" name="Slide Number Placeholder 4"/>
          <p:cNvSpPr>
            <a:spLocks noGrp="1"/>
          </p:cNvSpPr>
          <p:nvPr>
            <p:ph type="sldNum" sz="quarter" idx="3"/>
          </p:nvPr>
        </p:nvSpPr>
        <p:spPr>
          <a:xfrm>
            <a:off x="4235667" y="67943566"/>
            <a:ext cx="3240363" cy="3589042"/>
          </a:xfrm>
          <a:prstGeom prst="rect">
            <a:avLst/>
          </a:prstGeom>
        </p:spPr>
        <p:txBody>
          <a:bodyPr vert="horz" lIns="194436" tIns="97219" rIns="194436" bIns="97219" rtlCol="0" anchor="b"/>
          <a:lstStyle>
            <a:lvl1pPr algn="r">
              <a:defRPr sz="2500"/>
            </a:lvl1pPr>
          </a:lstStyle>
          <a:p>
            <a:fld id="{24218319-22B6-4E8E-8F51-A62429B416AC}" type="slidenum">
              <a:rPr lang="en-US" smtClean="0"/>
              <a:t>‹#›</a:t>
            </a:fld>
            <a:endParaRPr lang="en-US" dirty="0"/>
          </a:p>
        </p:txBody>
      </p:sp>
    </p:spTree>
    <p:extLst>
      <p:ext uri="{BB962C8B-B14F-4D97-AF65-F5344CB8AC3E}">
        <p14:creationId xmlns:p14="http://schemas.microsoft.com/office/powerpoint/2010/main" val="275604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0105688" y="5360988"/>
            <a:ext cx="47688501" cy="26825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47777" y="33977987"/>
            <a:ext cx="5982208" cy="32189672"/>
          </a:xfrm>
          <a:prstGeom prst="rect">
            <a:avLst/>
          </a:prstGeom>
          <a:noFill/>
          <a:ln>
            <a:noFill/>
          </a:ln>
        </p:spPr>
        <p:txBody>
          <a:bodyPr wrap="square" lIns="194405" tIns="194405" rIns="194405" bIns="194405" anchor="t" anchorCtr="0"/>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a:endParaRPr/>
          </a:p>
        </p:txBody>
      </p:sp>
    </p:spTree>
    <p:extLst>
      <p:ext uri="{BB962C8B-B14F-4D97-AF65-F5344CB8AC3E}">
        <p14:creationId xmlns:p14="http://schemas.microsoft.com/office/powerpoint/2010/main" val="2609129951"/>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83A8E-8984-1B67-7E2F-FB253A269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F9640-CE1B-BB3C-CA26-4E71127C4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7BBE7-164C-414B-C71B-6BAB5C776F01}"/>
              </a:ext>
            </a:extLst>
          </p:cNvPr>
          <p:cNvSpPr>
            <a:spLocks noGrp="1"/>
          </p:cNvSpPr>
          <p:nvPr>
            <p:ph type="body" idx="1"/>
          </p:nvPr>
        </p:nvSpPr>
        <p:spPr/>
        <p:txBody>
          <a:bodyPr/>
          <a:lstStyle/>
          <a:p>
            <a:pPr defTabSz="966571">
              <a:buNone/>
              <a:defRPr/>
            </a:pPr>
            <a:r>
              <a:rPr lang="en-US" b="0" i="0" dirty="0"/>
              <a:t>Good afternoon. I would like to start by thanking my collaborators Ai Rene Ong and Matt Sweeney from the American Institutes for Research, </a:t>
            </a:r>
          </a:p>
          <a:p>
            <a:pPr defTabSz="966571">
              <a:buNone/>
              <a:defRPr/>
            </a:pPr>
            <a:endParaRPr lang="en-US" b="0" i="0" dirty="0"/>
          </a:p>
          <a:p>
            <a:pPr defTabSz="966571">
              <a:buNone/>
              <a:defRPr/>
            </a:pPr>
            <a:r>
              <a:rPr lang="en-US" b="0" i="0" dirty="0"/>
              <a:t>And to provide the standard disclaimer that </a:t>
            </a:r>
            <a:r>
              <a:rPr lang="en-US" i="0" dirty="0"/>
              <a:t>I am solely responsible for the content of this presentation. </a:t>
            </a:r>
          </a:p>
          <a:p>
            <a:pPr defTabSz="966571">
              <a:buNone/>
              <a:defRPr/>
            </a:pPr>
            <a:r>
              <a:rPr lang="en-US" i="0" dirty="0"/>
              <a:t>The opinions expressed are mine and do not represent the views of IMLS, AIR, or any other organization </a:t>
            </a:r>
          </a:p>
        </p:txBody>
      </p:sp>
    </p:spTree>
    <p:extLst>
      <p:ext uri="{BB962C8B-B14F-4D97-AF65-F5344CB8AC3E}">
        <p14:creationId xmlns:p14="http://schemas.microsoft.com/office/powerpoint/2010/main" val="436796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You’ve probably heard it before and you’re probably here for the AI and crowdsourcing stuff.</a:t>
            </a:r>
          </a:p>
          <a:p>
            <a:pPr>
              <a:buNone/>
            </a:pPr>
            <a:endParaRPr lang="en-US" dirty="0"/>
          </a:p>
          <a:p>
            <a:pPr>
              <a:buNone/>
            </a:pPr>
            <a:r>
              <a:rPr lang="en-US" dirty="0"/>
              <a:t>But, just so you know we did do all of these, here’s a very quick summary:</a:t>
            </a:r>
          </a:p>
          <a:p>
            <a:pPr>
              <a:buNone/>
            </a:pPr>
            <a:endParaRPr lang="en-US" dirty="0"/>
          </a:p>
          <a:p>
            <a:pPr>
              <a:buNone/>
            </a:pPr>
            <a:r>
              <a:rPr lang="en-US" dirty="0"/>
              <a:t>We tried to create data models to, for example, determine which entities were and were not true museums</a:t>
            </a:r>
          </a:p>
          <a:p>
            <a:pPr>
              <a:buNone/>
            </a:pPr>
            <a:r>
              <a:rPr lang="en-US" dirty="0"/>
              <a:t>But we didn’t have enough ancillary data in the set to create a working model</a:t>
            </a:r>
          </a:p>
          <a:p>
            <a:pPr>
              <a:buNone/>
            </a:pPr>
            <a:r>
              <a:rPr lang="en-US" dirty="0"/>
              <a:t>And we also had a class imbalance issue where we had many less true museums in the frame than non-museums</a:t>
            </a:r>
          </a:p>
          <a:p>
            <a:pPr>
              <a:buNone/>
            </a:pPr>
            <a:endParaRPr lang="en-US" dirty="0"/>
          </a:p>
          <a:p>
            <a:pPr>
              <a:buNone/>
            </a:pPr>
            <a:r>
              <a:rPr lang="en-US" dirty="0"/>
              <a:t>We also did some basic keyword searching to be sure we didn’t later unintentionally remove any museums with obvious words in their name, like, for example, the word museum</a:t>
            </a:r>
          </a:p>
          <a:p>
            <a:pPr>
              <a:buNone/>
            </a:pPr>
            <a:r>
              <a:rPr lang="en-US" dirty="0"/>
              <a:t>And we used data matching to help with deduping and to align the outside resources with which we augmented the yelp data</a:t>
            </a:r>
          </a:p>
          <a:p>
            <a:pPr>
              <a:buNone/>
            </a:pPr>
            <a:endParaRPr lang="en-US" dirty="0"/>
          </a:p>
          <a:p>
            <a:pPr>
              <a:buNone/>
            </a:pPr>
            <a:r>
              <a:rPr lang="en-US" dirty="0"/>
              <a:t>We also tried to use manual coding, but it would have taken literally almost a year and a half to go through all of our rows given the 8 coders we had available to us</a:t>
            </a:r>
          </a:p>
          <a:p>
            <a:pPr>
              <a:buNone/>
            </a:pPr>
            <a:endParaRPr lang="en-US" dirty="0"/>
          </a:p>
          <a:p>
            <a:pPr>
              <a:buNone/>
            </a:pPr>
            <a:r>
              <a:rPr lang="en-US" dirty="0"/>
              <a:t>Finally, we used web scraping by having AIR’s </a:t>
            </a:r>
            <a:r>
              <a:rPr lang="en-US" sz="1100" dirty="0">
                <a:latin typeface="Arial" panose="020B0604020202020204" pitchFamily="34" charset="0"/>
                <a:cs typeface="Arial" panose="020B0604020202020204" pitchFamily="34" charset="0"/>
              </a:rPr>
              <a:t>data scientists develop a web-scraper with Python that could scrape each museum’s URL for email addresses</a:t>
            </a:r>
            <a:endParaRPr lang="en-US" dirty="0"/>
          </a:p>
        </p:txBody>
      </p:sp>
    </p:spTree>
    <p:extLst>
      <p:ext uri="{BB962C8B-B14F-4D97-AF65-F5344CB8AC3E}">
        <p14:creationId xmlns:p14="http://schemas.microsoft.com/office/powerpoint/2010/main" val="16883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While some of the methods I just mentioned yielded results, with time ticking away we decided to turn to crowdsourcing for determining whether or not the units in our frame were museums.</a:t>
            </a:r>
          </a:p>
          <a:p>
            <a:pPr>
              <a:buNone/>
            </a:pPr>
            <a:endParaRPr lang="en-US" dirty="0"/>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100" i="0" dirty="0">
                <a:solidFill>
                  <a:schemeClr val="tx1"/>
                </a:solidFill>
                <a:effectLst/>
                <a:latin typeface="Arial" panose="020B0604020202020204" pitchFamily="34" charset="0"/>
              </a:rPr>
              <a:t>Amazon’s mechanical </a:t>
            </a:r>
            <a:r>
              <a:rPr lang="en-US" sz="1100" i="0" dirty="0" err="1">
                <a:solidFill>
                  <a:schemeClr val="tx1"/>
                </a:solidFill>
                <a:effectLst/>
                <a:latin typeface="Arial" panose="020B0604020202020204" pitchFamily="34" charset="0"/>
              </a:rPr>
              <a:t>turk</a:t>
            </a:r>
            <a:r>
              <a:rPr lang="en-US" sz="1100" i="0" dirty="0">
                <a:solidFill>
                  <a:schemeClr val="tx1"/>
                </a:solidFill>
                <a:effectLst/>
                <a:latin typeface="Arial" panose="020B0604020202020204" pitchFamily="34" charset="0"/>
              </a:rPr>
              <a:t>, or MTurk, is a platform where discrete tasks are crowdsourced to a distributed human workforce, or MTurkers, who are paid upon the completion of the tasks they take on, which are also known as a “Human Intelligence Tasks” or “HITs”</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en-US" sz="1100" i="0" dirty="0">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100" i="0" dirty="0">
                <a:solidFill>
                  <a:schemeClr val="tx1"/>
                </a:solidFill>
                <a:effectLst/>
                <a:latin typeface="Arial" panose="020B0604020202020204" pitchFamily="34" charset="0"/>
              </a:rPr>
              <a:t>Our childlike, dewy-eyed hope was that using MTurk would effectively be as simple as porting the procedures we had developed for our in-person reviewers onto a new platform. </a:t>
            </a:r>
          </a:p>
        </p:txBody>
      </p:sp>
    </p:spTree>
    <p:extLst>
      <p:ext uri="{BB962C8B-B14F-4D97-AF65-F5344CB8AC3E}">
        <p14:creationId xmlns:p14="http://schemas.microsoft.com/office/powerpoint/2010/main" val="175797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100" i="0" dirty="0">
                <a:solidFill>
                  <a:schemeClr val="tx1"/>
                </a:solidFill>
                <a:effectLst/>
                <a:latin typeface="Arial" panose="020B0604020202020204" pitchFamily="34" charset="0"/>
              </a:rPr>
              <a:t>After some surprisingly-substantial delays in setting up an account, we decided to run a test </a:t>
            </a:r>
            <a:r>
              <a:rPr lang="en-US" dirty="0"/>
              <a:t>to see if the platform could help us with our data cleaning. </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dirty="0"/>
              <a:t>To test whether the platform could be used to determine whether each row in our data set represented a museum or non-museum,</a:t>
            </a: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dirty="0"/>
              <a:t>we took a random set of 536 rows that had been reviewed by our live manual reviewers, of which half were known museums.</a:t>
            </a:r>
          </a:p>
          <a:p>
            <a:pPr>
              <a:buNone/>
            </a:pPr>
            <a:endParaRPr lang="en-US" dirty="0"/>
          </a:p>
          <a:p>
            <a:pPr>
              <a:buNone/>
            </a:pPr>
            <a:r>
              <a:rPr lang="en-US" dirty="0"/>
              <a:t>When we compared the results from MTurk against the results from the in-person reviewers, we were very pleased with the results.</a:t>
            </a:r>
          </a:p>
          <a:p>
            <a:pPr>
              <a:buNone/>
            </a:pPr>
            <a:endParaRPr lang="en-US" dirty="0"/>
          </a:p>
          <a:p>
            <a:pPr>
              <a:buNone/>
            </a:pPr>
            <a:r>
              <a:rPr lang="en-US" dirty="0"/>
              <a:t>Here you can see that the results were comparable, with the primary difference between MTurk and in-person cleaning</a:t>
            </a:r>
          </a:p>
          <a:p>
            <a:pPr>
              <a:buNone/>
            </a:pPr>
            <a:r>
              <a:rPr lang="en-US" dirty="0"/>
              <a:t>being a lower level of “unsure” ratings among Mturkers</a:t>
            </a:r>
          </a:p>
          <a:p>
            <a:pPr>
              <a:buNone/>
            </a:pPr>
            <a:endParaRPr lang="en-US" dirty="0"/>
          </a:p>
          <a:p>
            <a:pPr>
              <a:buNone/>
            </a:pPr>
            <a:r>
              <a:rPr lang="en-US" dirty="0"/>
              <a:t>We split our frame into batches of 4,000 rows that we would gradually feed into the system, keeping an eye on the results along the way </a:t>
            </a:r>
          </a:p>
        </p:txBody>
      </p:sp>
    </p:spTree>
    <p:extLst>
      <p:ext uri="{BB962C8B-B14F-4D97-AF65-F5344CB8AC3E}">
        <p14:creationId xmlns:p14="http://schemas.microsoft.com/office/powerpoint/2010/main" val="4388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Our first iteration of the MTurk HITs we fielded included three attention screeners</a:t>
            </a:r>
          </a:p>
          <a:p>
            <a:pPr>
              <a:buNone/>
            </a:pPr>
            <a:r>
              <a:rPr lang="en-US" dirty="0"/>
              <a:t>To try and ensure that Mturkers were reading and understanding the instructions</a:t>
            </a:r>
          </a:p>
          <a:p>
            <a:pPr>
              <a:buNone/>
            </a:pPr>
            <a:r>
              <a:rPr lang="en-US" dirty="0"/>
              <a:t>Which from working in the survey world we all know no one reads</a:t>
            </a:r>
          </a:p>
          <a:p>
            <a:pPr>
              <a:buNone/>
            </a:pPr>
            <a:endParaRPr lang="en-US" dirty="0"/>
          </a:p>
          <a:p>
            <a:pPr>
              <a:buNone/>
            </a:pPr>
            <a:r>
              <a:rPr lang="en-US" dirty="0"/>
              <a:t>One of these questions had its answer embedded in the museum definition text</a:t>
            </a:r>
          </a:p>
          <a:p>
            <a:pPr>
              <a:buNone/>
            </a:pPr>
            <a:r>
              <a:rPr lang="en-US" dirty="0"/>
              <a:t>And the other two were about some of the more nuanced aspects of the definition</a:t>
            </a:r>
          </a:p>
          <a:p>
            <a:pPr>
              <a:buNone/>
            </a:pPr>
            <a:endParaRPr lang="en-US" dirty="0"/>
          </a:p>
          <a:p>
            <a:pPr>
              <a:buNone/>
            </a:pPr>
            <a:r>
              <a:rPr lang="en-US" dirty="0"/>
              <a:t>These questions would allow for quality control among MTurkers, whose data we could remove if they answered incorrectly</a:t>
            </a:r>
          </a:p>
        </p:txBody>
      </p:sp>
    </p:spTree>
    <p:extLst>
      <p:ext uri="{BB962C8B-B14F-4D97-AF65-F5344CB8AC3E}">
        <p14:creationId xmlns:p14="http://schemas.microsoft.com/office/powerpoint/2010/main" val="43028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As we proceeded, however, we found issues.</a:t>
            </a:r>
          </a:p>
          <a:p>
            <a:pPr>
              <a:buNone/>
            </a:pPr>
            <a:endParaRPr lang="en-US" dirty="0"/>
          </a:p>
          <a:p>
            <a:pPr>
              <a:buNone/>
            </a:pPr>
            <a:r>
              <a:rPr lang="en-US" dirty="0"/>
              <a:t>First, based on manual coders having evaluated more than 9,000 rows we felt that the % of museums should be around or below 20%, but in our initial runs the % of museums was coming in uncomfortably higher than that</a:t>
            </a:r>
          </a:p>
          <a:p>
            <a:pPr>
              <a:buNone/>
            </a:pPr>
            <a:endParaRPr lang="en-US" dirty="0"/>
          </a:p>
          <a:p>
            <a:pPr>
              <a:buNone/>
            </a:pPr>
            <a:r>
              <a:rPr lang="en-US" dirty="0"/>
              <a:t>A deeper look at the data found that a subset of MTurkers were burning through HITs at an implausible speed, </a:t>
            </a:r>
          </a:p>
          <a:p>
            <a:pPr>
              <a:buNone/>
            </a:pPr>
            <a:endParaRPr lang="en-US" dirty="0"/>
          </a:p>
          <a:p>
            <a:pPr>
              <a:buNone/>
            </a:pPr>
            <a:r>
              <a:rPr lang="en-US" dirty="0"/>
              <a:t>And that many were simply clicking all the way through the HIT to collect their money – and by doing so they were selecting the default option on the MTurk form, </a:t>
            </a:r>
          </a:p>
          <a:p>
            <a:pPr>
              <a:buNone/>
            </a:pPr>
            <a:r>
              <a:rPr lang="en-US" dirty="0"/>
              <a:t>Which was to identify the entity being evaluated as a museum</a:t>
            </a:r>
          </a:p>
        </p:txBody>
      </p:sp>
    </p:spTree>
    <p:extLst>
      <p:ext uri="{BB962C8B-B14F-4D97-AF65-F5344CB8AC3E}">
        <p14:creationId xmlns:p14="http://schemas.microsoft.com/office/powerpoint/2010/main" val="294110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100" dirty="0">
                <a:solidFill>
                  <a:schemeClr val="bg1"/>
                </a:solidFill>
              </a:rPr>
              <a:t>So, we began to smell a rat – or in this case a bunch of bots,</a:t>
            </a: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100" dirty="0">
                <a:solidFill>
                  <a:schemeClr val="bg1"/>
                </a:solidFill>
              </a:rPr>
              <a:t>which were something that I had dealt with extensively in my past work with online non-probability surveys</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100" dirty="0">
                <a:solidFill>
                  <a:schemeClr val="bg1"/>
                </a:solidFill>
              </a:rPr>
              <a:t>To check, we re-ran a sample of 500 records that the MTurkers had previously coded as museums and found that just 40% were re-identified as museums when reviewed by other MTurkers</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100" dirty="0">
                <a:solidFill>
                  <a:schemeClr val="bg1"/>
                </a:solidFill>
              </a:rPr>
              <a:t>As a result we instituted a couple more changes to our screening criteria</a:t>
            </a: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100" dirty="0">
                <a:solidFill>
                  <a:schemeClr val="bg1"/>
                </a:solidFill>
              </a:rPr>
              <a:t>First, we made it so that “this is a museum” was no longer the default answer choice</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100" dirty="0">
                <a:solidFill>
                  <a:schemeClr val="bg1"/>
                </a:solidFill>
              </a:rPr>
              <a:t>Then we also added an option that read “if you select this, you will be blocked” and decided to ban anyone who chose that option</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en-US" sz="1100" dirty="0">
              <a:solidFill>
                <a:schemeClr val="bg1"/>
              </a:solidFill>
            </a:endParaRPr>
          </a:p>
          <a:p>
            <a:pPr>
              <a:buClr>
                <a:srgbClr val="003A63"/>
              </a:buClr>
              <a:buNone/>
              <a:defRPr/>
            </a:pPr>
            <a:r>
              <a:rPr lang="en-US" sz="1100" dirty="0">
                <a:solidFill>
                  <a:schemeClr val="bg1"/>
                </a:solidFill>
              </a:rPr>
              <a:t>Finally, we added criteria where those who had c</a:t>
            </a:r>
            <a:r>
              <a:rPr lang="en-US" sz="1100" dirty="0">
                <a:solidFill>
                  <a:prstClr val="black">
                    <a:lumMod val="85000"/>
                    <a:lumOff val="15000"/>
                  </a:prstClr>
                </a:solidFill>
                <a:latin typeface="Arial" panose="020B0604020202020204" pitchFamily="34" charset="0"/>
                <a:cs typeface="Arial" panose="020B0604020202020204" pitchFamily="34" charset="0"/>
              </a:rPr>
              <a:t>ompleted a high number of tasks with a suspiciously high museum screen-in rate would be banned from completing additional tasks</a:t>
            </a:r>
          </a:p>
        </p:txBody>
      </p:sp>
    </p:spTree>
    <p:extLst>
      <p:ext uri="{BB962C8B-B14F-4D97-AF65-F5344CB8AC3E}">
        <p14:creationId xmlns:p14="http://schemas.microsoft.com/office/powerpoint/2010/main" val="2556693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After the second iteration we saw that some suspicious MTurkers seemed to be figuring out our criteria, however</a:t>
            </a:r>
          </a:p>
          <a:p>
            <a:pPr>
              <a:buNone/>
            </a:pPr>
            <a:endParaRPr lang="en-US" dirty="0"/>
          </a:p>
          <a:p>
            <a:pPr>
              <a:buNone/>
            </a:pPr>
            <a:r>
              <a:rPr lang="en-US" dirty="0"/>
              <a:t>So my collaborator from AIR Matt Sweeney suggested that we add a simple open-ended math question as a screener, </a:t>
            </a:r>
          </a:p>
          <a:p>
            <a:pPr>
              <a:buNone/>
            </a:pPr>
            <a:r>
              <a:rPr lang="en-US" dirty="0"/>
              <a:t>where those who got it wrong would be banned</a:t>
            </a:r>
          </a:p>
          <a:p>
            <a:pPr>
              <a:buNone/>
            </a:pPr>
            <a:endParaRPr lang="en-US" dirty="0"/>
          </a:p>
          <a:p>
            <a:pPr>
              <a:buNone/>
            </a:pPr>
            <a:r>
              <a:rPr lang="en-US" dirty="0"/>
              <a:t>Based on testing this additional screener, we felt much more comfortable with our new results</a:t>
            </a:r>
          </a:p>
          <a:p>
            <a:pPr>
              <a:buNone/>
            </a:pPr>
            <a:r>
              <a:rPr lang="en-US" dirty="0"/>
              <a:t>But also felt the need to re-run the more than 25,000 entities that had previously been identified as museums by MTurkers</a:t>
            </a:r>
          </a:p>
          <a:p>
            <a:pPr>
              <a:buNone/>
            </a:pPr>
            <a:endParaRPr lang="en-US" dirty="0"/>
          </a:p>
          <a:p>
            <a:pPr>
              <a:buNone/>
            </a:pPr>
            <a:r>
              <a:rPr lang="en-US" dirty="0"/>
              <a:t>When we did we found that just 28% of previously-identified museums were now re-identified as museums</a:t>
            </a:r>
          </a:p>
          <a:p>
            <a:pPr>
              <a:buNone/>
            </a:pPr>
            <a:r>
              <a:rPr lang="en-US" dirty="0"/>
              <a:t>Which made us feel like our HIT refinements had been largely successful in removing the bogus Mturkers and their evaluated rows</a:t>
            </a:r>
          </a:p>
        </p:txBody>
      </p:sp>
    </p:spTree>
    <p:extLst>
      <p:ext uri="{BB962C8B-B14F-4D97-AF65-F5344CB8AC3E}">
        <p14:creationId xmlns:p14="http://schemas.microsoft.com/office/powerpoint/2010/main" val="351686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sz="1100" dirty="0">
                <a:latin typeface="Arial" panose="020B0604020202020204" pitchFamily="34" charset="0"/>
                <a:cs typeface="Arial" panose="020B0604020202020204" pitchFamily="34" charset="0"/>
              </a:rPr>
              <a:t>We also took what we learned and decided to try and have MTurkers assign museum disciplines to units in our frame</a:t>
            </a:r>
          </a:p>
          <a:p>
            <a:pPr lvl="0">
              <a:buNone/>
            </a:pPr>
            <a:endParaRPr lang="en-US" sz="1100" dirty="0">
              <a:latin typeface="Arial" panose="020B0604020202020204" pitchFamily="34" charset="0"/>
              <a:cs typeface="Arial" panose="020B0604020202020204" pitchFamily="34" charset="0"/>
            </a:endParaRPr>
          </a:p>
          <a:p>
            <a:pPr lvl="0">
              <a:buNone/>
            </a:pPr>
            <a:r>
              <a:rPr lang="en-US" sz="1100" dirty="0">
                <a:latin typeface="Arial" panose="020B0604020202020204" pitchFamily="34" charset="0"/>
                <a:cs typeface="Arial" panose="020B0604020202020204" pitchFamily="34" charset="0"/>
              </a:rPr>
              <a:t>Out of interest for time I’ll just note our high-level findings on this work, which were, </a:t>
            </a:r>
          </a:p>
          <a:p>
            <a:pPr lvl="0">
              <a:buNone/>
            </a:pPr>
            <a:r>
              <a:rPr lang="en-US" sz="1100" dirty="0">
                <a:latin typeface="Arial" panose="020B0604020202020204" pitchFamily="34" charset="0"/>
                <a:cs typeface="Arial" panose="020B0604020202020204" pitchFamily="34" charset="0"/>
              </a:rPr>
              <a:t>first, that we tested screen layout and found that using radio buttons and dropdown menus provided similar levels of quality –</a:t>
            </a:r>
          </a:p>
          <a:p>
            <a:pPr lvl="0">
              <a:buNone/>
            </a:pPr>
            <a:r>
              <a:rPr lang="en-US" sz="1100" dirty="0">
                <a:latin typeface="Arial" panose="020B0604020202020204" pitchFamily="34" charset="0"/>
                <a:cs typeface="Arial" panose="020B0604020202020204" pitchFamily="34" charset="0"/>
              </a:rPr>
              <a:t>we decided to use dropdown menus, but we thought that radio buttons could have worked just about as well</a:t>
            </a:r>
          </a:p>
          <a:p>
            <a:pPr lvl="0">
              <a:buNone/>
            </a:pPr>
            <a:endParaRPr lang="en-US" sz="1100" dirty="0">
              <a:latin typeface="Arial" panose="020B0604020202020204" pitchFamily="34" charset="0"/>
              <a:cs typeface="Arial" panose="020B0604020202020204" pitchFamily="34" charset="0"/>
            </a:endParaRPr>
          </a:p>
          <a:p>
            <a:pPr lvl="0">
              <a:buNone/>
            </a:pPr>
            <a:r>
              <a:rPr lang="en-US" sz="1100" dirty="0">
                <a:latin typeface="Arial" panose="020B0604020202020204" pitchFamily="34" charset="0"/>
                <a:cs typeface="Arial" panose="020B0604020202020204" pitchFamily="34" charset="0"/>
              </a:rPr>
              <a:t>Next, we found that when we tried to have MTurkers assign all 15 of our NMS-based disciplines to each unit in the frame</a:t>
            </a:r>
          </a:p>
          <a:p>
            <a:pPr lvl="0">
              <a:buNone/>
            </a:pPr>
            <a:r>
              <a:rPr lang="en-US" sz="1100" dirty="0">
                <a:latin typeface="Arial" panose="020B0604020202020204" pitchFamily="34" charset="0"/>
                <a:cs typeface="Arial" panose="020B0604020202020204" pitchFamily="34" charset="0"/>
              </a:rPr>
              <a:t>The results weren’t reliable, perhaps because the MTurkers were less sensitive to, or less detail-oriented about, the differences between disciplines than we would have liked</a:t>
            </a:r>
          </a:p>
          <a:p>
            <a:pPr lvl="0">
              <a:buNone/>
            </a:pPr>
            <a:endParaRPr lang="en-US" sz="1100" dirty="0">
              <a:latin typeface="Arial" panose="020B0604020202020204" pitchFamily="34" charset="0"/>
              <a:cs typeface="Arial" panose="020B0604020202020204" pitchFamily="34" charset="0"/>
            </a:endParaRPr>
          </a:p>
          <a:p>
            <a:pPr lvl="0">
              <a:buNone/>
            </a:pPr>
            <a:r>
              <a:rPr lang="en-US" sz="1100" dirty="0">
                <a:latin typeface="Arial" panose="020B0604020202020204" pitchFamily="34" charset="0"/>
                <a:cs typeface="Arial" panose="020B0604020202020204" pitchFamily="34" charset="0"/>
              </a:rPr>
              <a:t>But when we grouped those disciplines into logical buckets the results were more reliable, </a:t>
            </a:r>
          </a:p>
          <a:p>
            <a:pPr lvl="0">
              <a:buNone/>
            </a:pPr>
            <a:r>
              <a:rPr lang="en-US" sz="1100" dirty="0">
                <a:latin typeface="Arial" panose="020B0604020202020204" pitchFamily="34" charset="0"/>
                <a:cs typeface="Arial" panose="020B0604020202020204" pitchFamily="34" charset="0"/>
              </a:rPr>
              <a:t>so we went with that approach while still implementing the other quality control hacks we already discussed</a:t>
            </a:r>
          </a:p>
        </p:txBody>
      </p:sp>
    </p:spTree>
    <p:extLst>
      <p:ext uri="{BB962C8B-B14F-4D97-AF65-F5344CB8AC3E}">
        <p14:creationId xmlns:p14="http://schemas.microsoft.com/office/powerpoint/2010/main" val="1113620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dirty="0"/>
              <a:t>While troubleshooting issues with MTurk, the population frame team also decided to test ChatGPT in case its use could speed up our data cleaning processes.</a:t>
            </a:r>
          </a:p>
          <a:p>
            <a:pPr>
              <a:buNone/>
            </a:pPr>
            <a:endParaRPr lang="en-US" dirty="0"/>
          </a:p>
          <a:p>
            <a:pPr>
              <a:buNone/>
            </a:pPr>
            <a:r>
              <a:rPr lang="en-US" dirty="0"/>
              <a:t>Now, for those who have been completely out of touch with all media and civilization for the past several years,</a:t>
            </a:r>
          </a:p>
          <a:p>
            <a:pPr>
              <a:buNone/>
            </a:pPr>
            <a:r>
              <a:rPr lang="en-US" dirty="0"/>
              <a:t>ChatGPT is, at a very </a:t>
            </a:r>
            <a:r>
              <a:rPr lang="en-US" dirty="0" err="1"/>
              <a:t>very</a:t>
            </a:r>
            <a:r>
              <a:rPr lang="en-US" dirty="0"/>
              <a:t> high level, a form of AI that uses large language models to try and answer queries you ask of it based on the model’s interpretation of publicly available data. </a:t>
            </a:r>
          </a:p>
          <a:p>
            <a:pPr>
              <a:buNone/>
            </a:pPr>
            <a:endParaRPr lang="en-US" dirty="0"/>
          </a:p>
          <a:p>
            <a:pPr>
              <a:buNone/>
            </a:pPr>
            <a:r>
              <a:rPr lang="en-US" dirty="0"/>
              <a:t>It is being touted by some as the answer to all the world’s problems, and by others as the current or future cause of all the world’s problems</a:t>
            </a:r>
          </a:p>
          <a:p>
            <a:pPr>
              <a:buNone/>
            </a:pPr>
            <a:endParaRPr lang="en-US" dirty="0"/>
          </a:p>
          <a:p>
            <a:pPr>
              <a:buNone/>
            </a:pPr>
            <a:r>
              <a:rPr lang="en-US" dirty="0"/>
              <a:t>In our testing we largely found the platform to be ineffective for our purposes.</a:t>
            </a:r>
          </a:p>
          <a:p>
            <a:pPr>
              <a:buNone/>
            </a:pPr>
            <a:endParaRPr lang="en-US" dirty="0"/>
          </a:p>
          <a:p>
            <a:pPr>
              <a:buNone/>
            </a:pPr>
            <a:r>
              <a:rPr lang="en-US" sz="1100" dirty="0">
                <a:latin typeface="Arial" panose="020B0604020202020204" pitchFamily="34" charset="0"/>
                <a:cs typeface="Arial" panose="020B0604020202020204" pitchFamily="34" charset="0"/>
              </a:rPr>
              <a:t>When we tried using ChatGPT to determine whether the units in our frame were or were not museums, we found that ChatGPT made incorrect assumptions about what a “museum” is and is not, and despite our best efforts to correct those assumptions we kept finding that the platform was overriding the IMLS-provided definition of the term in favor of ChatGPT’s own definition of the word. </a:t>
            </a:r>
          </a:p>
          <a:p>
            <a:pPr>
              <a:buNone/>
            </a:pPr>
            <a:endParaRPr lang="en-US" sz="1100" dirty="0">
              <a:latin typeface="Arial" panose="020B0604020202020204" pitchFamily="34" charset="0"/>
              <a:cs typeface="Arial" panose="020B0604020202020204" pitchFamily="34" charset="0"/>
            </a:endParaRPr>
          </a:p>
          <a:p>
            <a:pPr>
              <a:buNone/>
            </a:pPr>
            <a:r>
              <a:rPr lang="en-US" sz="1100" dirty="0">
                <a:latin typeface="Arial" panose="020B0604020202020204" pitchFamily="34" charset="0"/>
                <a:cs typeface="Arial" panose="020B0604020202020204" pitchFamily="34" charset="0"/>
              </a:rPr>
              <a:t>We figured out that this definition issue was the problem by asking ChatGPT to describe why it had provided the answers it did – which proved to be a very valuable took when working with the platform.</a:t>
            </a:r>
          </a:p>
          <a:p>
            <a:pPr>
              <a:buNone/>
            </a:pPr>
            <a:endParaRPr lang="en-US" sz="1100" dirty="0">
              <a:latin typeface="Arial" panose="020B0604020202020204" pitchFamily="34" charset="0"/>
              <a:cs typeface="Arial" panose="020B0604020202020204" pitchFamily="34" charset="0"/>
            </a:endParaRPr>
          </a:p>
          <a:p>
            <a:pPr>
              <a:buNone/>
            </a:pPr>
            <a:r>
              <a:rPr lang="en-US" sz="1100" dirty="0">
                <a:latin typeface="Arial" panose="020B0604020202020204" pitchFamily="34" charset="0"/>
                <a:cs typeface="Arial" panose="020B0604020202020204" pitchFamily="34" charset="0"/>
              </a:rPr>
              <a:t>We ran into a similar problem when trying to have ChatGPT identify museum disciplines for the units in our frame. </a:t>
            </a:r>
          </a:p>
          <a:p>
            <a:pPr>
              <a:buNone/>
            </a:pPr>
            <a:endParaRPr lang="en-US" sz="1100" dirty="0">
              <a:latin typeface="Arial" panose="020B0604020202020204" pitchFamily="34" charset="0"/>
              <a:cs typeface="Arial" panose="020B0604020202020204" pitchFamily="34" charset="0"/>
            </a:endParaRPr>
          </a:p>
          <a:p>
            <a:pPr>
              <a:buNone/>
            </a:pPr>
            <a:r>
              <a:rPr lang="en-US" sz="1100" dirty="0">
                <a:latin typeface="Arial" panose="020B0604020202020204" pitchFamily="34" charset="0"/>
                <a:cs typeface="Arial" panose="020B0604020202020204" pitchFamily="34" charset="0"/>
              </a:rPr>
              <a:t>Comparing ChatGPT’s discipline classifications across a sample of 3600 museums to results against known museum disciplines found that the platform could successfully classify only the more unambiguous museums, and not museums with similar names but different subject matter, or museums contained within another location, like museums contained inside of parks</a:t>
            </a:r>
          </a:p>
          <a:p>
            <a:pPr>
              <a:buNone/>
            </a:pPr>
            <a:endParaRPr lang="en-US" dirty="0"/>
          </a:p>
          <a:p>
            <a:pPr>
              <a:buNone/>
            </a:pPr>
            <a:r>
              <a:rPr lang="en-US" dirty="0"/>
              <a:t>Finally, we tried to use ChatGPT to append contact information to the frame and got mixed results.</a:t>
            </a:r>
          </a:p>
          <a:p>
            <a:pPr>
              <a:buNone/>
            </a:pPr>
            <a:endParaRPr lang="en-US" dirty="0"/>
          </a:p>
          <a:p>
            <a:pPr>
              <a:buNone/>
            </a:pPr>
            <a:r>
              <a:rPr lang="en-US" dirty="0"/>
              <a:t>We found that the platform was quite good at finding URLs, but was ineffective at finding email addresses for the museums in our frame</a:t>
            </a:r>
          </a:p>
        </p:txBody>
      </p:sp>
    </p:spTree>
    <p:extLst>
      <p:ext uri="{BB962C8B-B14F-4D97-AF65-F5344CB8AC3E}">
        <p14:creationId xmlns:p14="http://schemas.microsoft.com/office/powerpoint/2010/main" val="557301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dirty="0">
                <a:latin typeface="Arial" panose="020B0604020202020204" pitchFamily="34" charset="0"/>
                <a:cs typeface="Arial" panose="020B0604020202020204" pitchFamily="34" charset="0"/>
              </a:rPr>
              <a:t>The experience we had trying to employ ChatGPT for our purposes left me with several takeaways.</a:t>
            </a:r>
          </a:p>
          <a:p>
            <a:pPr>
              <a:buNone/>
            </a:pPr>
            <a:endParaRPr lang="en-US" sz="1100" dirty="0">
              <a:latin typeface="Arial" panose="020B0604020202020204" pitchFamily="34" charset="0"/>
              <a:cs typeface="Arial" panose="020B0604020202020204" pitchFamily="34" charset="0"/>
            </a:endParaRPr>
          </a:p>
          <a:p>
            <a:pPr>
              <a:buNone/>
            </a:pPr>
            <a:r>
              <a:rPr lang="en-US" sz="1100" dirty="0">
                <a:latin typeface="Arial" panose="020B0604020202020204" pitchFamily="34" charset="0"/>
                <a:cs typeface="Arial" panose="020B0604020202020204" pitchFamily="34" charset="0"/>
              </a:rPr>
              <a:t>First, the black box nature of the platform makes it hard to project at which applications it might excel, or exactly when, why or how it might fail</a:t>
            </a:r>
          </a:p>
          <a:p>
            <a:pPr>
              <a:buNone/>
            </a:pPr>
            <a:endParaRPr lang="en-US" sz="1100" dirty="0">
              <a:latin typeface="Arial" panose="020B0604020202020204" pitchFamily="34" charset="0"/>
              <a:cs typeface="Arial" panose="020B0604020202020204" pitchFamily="34" charset="0"/>
            </a:endParaRPr>
          </a:p>
          <a:p>
            <a:pPr>
              <a:buNone/>
            </a:pPr>
            <a:r>
              <a:rPr lang="en-US" sz="1100" dirty="0">
                <a:latin typeface="Arial" panose="020B0604020202020204" pitchFamily="34" charset="0"/>
                <a:cs typeface="Arial" panose="020B0604020202020204" pitchFamily="34" charset="0"/>
              </a:rPr>
              <a:t>As a result, I was both interested in the platform’s possibilities, </a:t>
            </a:r>
          </a:p>
          <a:p>
            <a:pPr>
              <a:buNone/>
            </a:pPr>
            <a:r>
              <a:rPr lang="en-US" sz="1100" dirty="0">
                <a:latin typeface="Arial" panose="020B0604020202020204" pitchFamily="34" charset="0"/>
                <a:cs typeface="Arial" panose="020B0604020202020204" pitchFamily="34" charset="0"/>
              </a:rPr>
              <a:t>and extremely wary of its outputs</a:t>
            </a:r>
          </a:p>
          <a:p>
            <a:pPr>
              <a:buNone/>
            </a:pPr>
            <a:endParaRPr lang="en-US" sz="1100" dirty="0">
              <a:latin typeface="Arial" panose="020B0604020202020204" pitchFamily="34" charset="0"/>
              <a:cs typeface="Arial" panose="020B0604020202020204" pitchFamily="34" charset="0"/>
            </a:endParaRPr>
          </a:p>
          <a:p>
            <a:pPr>
              <a:buNone/>
            </a:pPr>
            <a:r>
              <a:rPr lang="en-US" sz="1100" dirty="0">
                <a:latin typeface="Arial" panose="020B0604020202020204" pitchFamily="34" charset="0"/>
                <a:cs typeface="Arial" panose="020B0604020202020204" pitchFamily="34" charset="0"/>
              </a:rPr>
              <a:t>In order to cope with this artificial intelligence-based existential angst, </a:t>
            </a:r>
          </a:p>
          <a:p>
            <a:pPr>
              <a:buNone/>
            </a:pPr>
            <a:r>
              <a:rPr lang="en-US" sz="1100" dirty="0">
                <a:latin typeface="Arial" panose="020B0604020202020204" pitchFamily="34" charset="0"/>
                <a:cs typeface="Arial" panose="020B0604020202020204" pitchFamily="34" charset="0"/>
              </a:rPr>
              <a:t>I felt that in any ChatGPT work moving forward I would need to develop extraordinarily specific query phrasing,</a:t>
            </a:r>
          </a:p>
          <a:p>
            <a:pPr>
              <a:buNone/>
            </a:pPr>
            <a:r>
              <a:rPr lang="en-US" sz="1100" dirty="0">
                <a:latin typeface="Arial" panose="020B0604020202020204" pitchFamily="34" charset="0"/>
                <a:cs typeface="Arial" panose="020B0604020202020204" pitchFamily="34" charset="0"/>
              </a:rPr>
              <a:t>I would need to thoroughly check any outputs against known benchmarks – and likely not proceed if benchmarks were unavailable</a:t>
            </a:r>
          </a:p>
          <a:p>
            <a:pPr>
              <a:buNone/>
            </a:pPr>
            <a:r>
              <a:rPr lang="en-US" sz="1100" dirty="0">
                <a:latin typeface="Arial" panose="020B0604020202020204" pitchFamily="34" charset="0"/>
                <a:cs typeface="Arial" panose="020B0604020202020204" pitchFamily="34" charset="0"/>
              </a:rPr>
              <a:t>And I would need to iteratively cognitively test every query by asking the platform how it came to the answer it did</a:t>
            </a:r>
          </a:p>
        </p:txBody>
      </p:sp>
    </p:spTree>
    <p:extLst>
      <p:ext uri="{BB962C8B-B14F-4D97-AF65-F5344CB8AC3E}">
        <p14:creationId xmlns:p14="http://schemas.microsoft.com/office/powerpoint/2010/main" val="96103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dirty="0"/>
              <a:t>So, to start, my agency is IMLS, who I imagine that many of you may not have heard of before. </a:t>
            </a:r>
          </a:p>
          <a:p>
            <a:pPr>
              <a:buNone/>
            </a:pPr>
            <a:endParaRPr lang="en-US" dirty="0"/>
          </a:p>
          <a:p>
            <a:pPr>
              <a:buNone/>
            </a:pPr>
            <a:r>
              <a:rPr lang="en-US" dirty="0"/>
              <a:t>In short, we’re one of America’s cultural agencies along with the NEA and NEH, and are the primary federal funders for the nation’s museums and libraries</a:t>
            </a:r>
          </a:p>
          <a:p>
            <a:pPr>
              <a:buNone/>
            </a:pPr>
            <a:r>
              <a:rPr lang="en-US" dirty="0"/>
              <a:t>As a part of that work we collect some of the nation’s foundational data on those institutions.</a:t>
            </a:r>
          </a:p>
        </p:txBody>
      </p:sp>
      <p:sp>
        <p:nvSpPr>
          <p:cNvPr id="4" name="Slide Number Placeholder 3"/>
          <p:cNvSpPr>
            <a:spLocks noGrp="1"/>
          </p:cNvSpPr>
          <p:nvPr>
            <p:ph type="sldNum" sz="quarter" idx="5"/>
          </p:nvPr>
        </p:nvSpPr>
        <p:spPr/>
        <p:txBody>
          <a:bodyPr lIns="94851" tIns="47425" rIns="94851" bIns="47425"/>
          <a:lstStyle/>
          <a:p>
            <a:pPr marL="0" marR="0" lvl="0" indent="0" algn="l" defTabSz="914400" rtl="0" eaLnBrk="1" fontAlgn="auto" latinLnBrk="0" hangingPunct="1">
              <a:lnSpc>
                <a:spcPct val="100000"/>
              </a:lnSpc>
              <a:spcBef>
                <a:spcPts val="0"/>
              </a:spcBef>
              <a:spcAft>
                <a:spcPts val="0"/>
              </a:spcAft>
              <a:buClrTx/>
              <a:buSzTx/>
              <a:buFontTx/>
              <a:buNone/>
              <a:tabLst/>
              <a:defRPr/>
            </a:pPr>
            <a:fld id="{774DBB2D-52FF-40A2-8D82-DD1991A1A48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97196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Overall, I feel that the varied methods we employed to create the NMS population frame are best treated simply as tools, rather than, as they are often portrayed, answers to problems in and of themselves</a:t>
            </a:r>
          </a:p>
          <a:p>
            <a:pPr>
              <a:buNone/>
            </a:pPr>
            <a:endParaRPr lang="en-US" dirty="0"/>
          </a:p>
          <a:p>
            <a:pPr>
              <a:buNone/>
            </a:pPr>
            <a:r>
              <a:rPr lang="en-US" dirty="0"/>
              <a:t>When used in concert, however, they can certainly provide useful results that can accelerate processes to speeds far beyond traditional methods</a:t>
            </a:r>
          </a:p>
          <a:p>
            <a:pPr>
              <a:buNone/>
            </a:pPr>
            <a:endParaRPr lang="en-US" dirty="0"/>
          </a:p>
          <a:p>
            <a:pPr>
              <a:buNone/>
            </a:pPr>
            <a:r>
              <a:rPr lang="en-US" dirty="0"/>
              <a:t>For example, when combining MTurk, ChatGPT and web scraping to append contact information to the frame</a:t>
            </a:r>
          </a:p>
          <a:p>
            <a:pPr>
              <a:buNone/>
            </a:pPr>
            <a:r>
              <a:rPr lang="en-US" dirty="0"/>
              <a:t>We were able to complete months worth of work within a short period of time</a:t>
            </a:r>
          </a:p>
          <a:p>
            <a:pPr>
              <a:buNone/>
            </a:pPr>
            <a:r>
              <a:rPr lang="en-US" dirty="0"/>
              <a:t>With results that proved strong enough to complete IMLS’ first ever pilot survey of the nation’s museums</a:t>
            </a:r>
          </a:p>
        </p:txBody>
      </p:sp>
    </p:spTree>
    <p:extLst>
      <p:ext uri="{BB962C8B-B14F-4D97-AF65-F5344CB8AC3E}">
        <p14:creationId xmlns:p14="http://schemas.microsoft.com/office/powerpoint/2010/main" val="154190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And with that I’ll pass it over to the next presenter – thank you for your time and attention</a:t>
            </a:r>
          </a:p>
        </p:txBody>
      </p:sp>
    </p:spTree>
    <p:extLst>
      <p:ext uri="{BB962C8B-B14F-4D97-AF65-F5344CB8AC3E}">
        <p14:creationId xmlns:p14="http://schemas.microsoft.com/office/powerpoint/2010/main" val="2578774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776459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687981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110557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1B6B0-C3F9-FD35-E548-20B6CE270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F54EF-65DF-8E0D-2A7F-C9952D0F2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030522-7E06-D162-B178-53D0EA9BCAE3}"/>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F93598DE-FA12-976F-2298-5D149895D3F4}"/>
              </a:ext>
            </a:extLst>
          </p:cNvPr>
          <p:cNvSpPr>
            <a:spLocks noGrp="1"/>
          </p:cNvSpPr>
          <p:nvPr>
            <p:ph type="sldNum" sz="quarter" idx="5"/>
          </p:nvPr>
        </p:nvSpPr>
        <p:spPr/>
        <p:txBody>
          <a:bodyPr lIns="94851" tIns="47425" rIns="94851" bIns="47425"/>
          <a:lstStyle/>
          <a:p>
            <a:pPr marL="0" marR="0" lvl="0" indent="0" algn="l" defTabSz="914400" rtl="0" eaLnBrk="1" fontAlgn="auto" latinLnBrk="0" hangingPunct="1">
              <a:lnSpc>
                <a:spcPct val="100000"/>
              </a:lnSpc>
              <a:spcBef>
                <a:spcPts val="0"/>
              </a:spcBef>
              <a:spcAft>
                <a:spcPts val="0"/>
              </a:spcAft>
              <a:buClrTx/>
              <a:buSzTx/>
              <a:buFontTx/>
              <a:buNone/>
              <a:tabLst/>
              <a:defRPr/>
            </a:pPr>
            <a:fld id="{774DBB2D-52FF-40A2-8D82-DD1991A1A48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46416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8DD94-EA3F-FA11-A726-48F4580D56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85D81-1F5A-BA91-824E-17C06BEB5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B2797-DC01-01F3-C50D-E6D1EC625611}"/>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4197247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595302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918121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219324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100" dirty="0">
                <a:latin typeface="Arial" panose="020B0604020202020204" pitchFamily="34" charset="0"/>
                <a:cs typeface="Arial" panose="020B0604020202020204" pitchFamily="34" charset="0"/>
              </a:rPr>
              <a:t>In the interest of time I’m going to gloss over a lot of the project history</a:t>
            </a:r>
          </a:p>
          <a:p>
            <a:pPr>
              <a:buNone/>
            </a:pPr>
            <a:r>
              <a:rPr lang="en-US" dirty="0"/>
              <a:t>But to give some context, IMLS has long sought to answer the museum sector’s call for a reputable, statistically valid national survey of museums.</a:t>
            </a:r>
          </a:p>
          <a:p>
            <a:pPr>
              <a:buNone/>
            </a:pPr>
            <a:endParaRPr lang="en-US" dirty="0"/>
          </a:p>
          <a:p>
            <a:pPr>
              <a:buNone/>
            </a:pPr>
            <a:r>
              <a:rPr lang="en-US" dirty="0"/>
              <a:t>IMLS had worked to overcome the technical challenges involved in running a museum survey for more than a decade</a:t>
            </a:r>
          </a:p>
          <a:p>
            <a:pPr>
              <a:buNone/>
            </a:pPr>
            <a:r>
              <a:rPr lang="en-US" dirty="0"/>
              <a:t>But hadn’t been able to get into the field until we successfully piloted the National Museum Survey - or NMS – over the summer of 2023. </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dirty="0"/>
              <a:t>If you’re interested to learn more about the full scope of what we did, including the 7 field experiments we ran,</a:t>
            </a: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dirty="0"/>
              <a:t>I recommend taking a look at the pilot’s summary report and webinar linked here</a:t>
            </a:r>
          </a:p>
          <a:p>
            <a:pPr>
              <a:buNone/>
            </a:pPr>
            <a:endParaRPr lang="en-US" dirty="0"/>
          </a:p>
          <a:p>
            <a:pPr>
              <a:buNone/>
            </a:pPr>
            <a:r>
              <a:rPr lang="en-US" dirty="0"/>
              <a:t>And for more detail on our developing the project’s population frame, </a:t>
            </a:r>
          </a:p>
          <a:p>
            <a:pPr>
              <a:buNone/>
            </a:pPr>
            <a:r>
              <a:rPr lang="en-US" dirty="0"/>
              <a:t>Please look out for a full report coming later this year that will include a lot of detail that I needed to sacrifice here for time</a:t>
            </a:r>
          </a:p>
        </p:txBody>
      </p:sp>
      <p:sp>
        <p:nvSpPr>
          <p:cNvPr id="4" name="Slide Number Placeholder 3"/>
          <p:cNvSpPr>
            <a:spLocks noGrp="1"/>
          </p:cNvSpPr>
          <p:nvPr>
            <p:ph type="sldNum" sz="quarter" idx="5"/>
          </p:nvPr>
        </p:nvSpPr>
        <p:spPr/>
        <p:txBody>
          <a:bodyPr lIns="94851" tIns="47425" rIns="94851" bIns="47425"/>
          <a:lstStyle/>
          <a:p>
            <a:pPr marL="0" marR="0" lvl="0" indent="0" algn="l" defTabSz="914400" rtl="0" eaLnBrk="1" fontAlgn="auto" latinLnBrk="0" hangingPunct="1">
              <a:lnSpc>
                <a:spcPct val="100000"/>
              </a:lnSpc>
              <a:spcBef>
                <a:spcPts val="0"/>
              </a:spcBef>
              <a:spcAft>
                <a:spcPts val="0"/>
              </a:spcAft>
              <a:buClrTx/>
              <a:buSzTx/>
              <a:buFontTx/>
              <a:buNone/>
              <a:tabLst/>
              <a:defRPr/>
            </a:pPr>
            <a:fld id="{774DBB2D-52FF-40A2-8D82-DD1991A1A48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85608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178618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795989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69900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100" dirty="0">
                <a:latin typeface="Arial" panose="020B0604020202020204" pitchFamily="34" charset="0"/>
                <a:cs typeface="Arial" panose="020B0604020202020204" pitchFamily="34" charset="0"/>
              </a:rPr>
              <a:t>The most important things to know is that despite extensive searches, no off-the-shelf population frame exists that suits IMLS’ purposes due both to the inclusive way that IMLS defines the term “museum” and because the resources available are largely either opt-in or insufficiently detailed to be useful</a:t>
            </a:r>
          </a:p>
          <a:p>
            <a:pPr marL="0" indent="0">
              <a:lnSpc>
                <a:spcPct val="120000"/>
              </a:lnSpc>
              <a:buNone/>
            </a:pPr>
            <a:endParaRPr lang="en-US" sz="1100" dirty="0">
              <a:latin typeface="Arial" panose="020B0604020202020204" pitchFamily="34" charset="0"/>
              <a:cs typeface="Arial" panose="020B0604020202020204" pitchFamily="34" charset="0"/>
            </a:endParaRPr>
          </a:p>
          <a:p>
            <a:pPr marL="0" indent="0">
              <a:lnSpc>
                <a:spcPct val="120000"/>
              </a:lnSpc>
              <a:buNone/>
            </a:pPr>
            <a:r>
              <a:rPr lang="en-US" sz="1100" dirty="0">
                <a:latin typeface="Arial" panose="020B0604020202020204" pitchFamily="34" charset="0"/>
                <a:cs typeface="Arial" panose="020B0604020202020204" pitchFamily="34" charset="0"/>
              </a:rPr>
              <a:t>As a result, past IMLS researchers tried to build a frame from scratch by employing </a:t>
            </a:r>
            <a:r>
              <a:rPr lang="en-US" sz="1100" kern="1200" dirty="0">
                <a:solidFill>
                  <a:schemeClr val="tx1"/>
                </a:solidFill>
                <a:latin typeface="Arial" panose="020B0604020202020204" pitchFamily="34" charset="0"/>
                <a:cs typeface="Arial" panose="020B0604020202020204" pitchFamily="34" charset="0"/>
              </a:rPr>
              <a:t>web scraping techniques mixed with data aggregated from other available resources, </a:t>
            </a:r>
          </a:p>
          <a:p>
            <a:pPr marL="0" indent="0">
              <a:lnSpc>
                <a:spcPct val="120000"/>
              </a:lnSpc>
              <a:buNone/>
            </a:pPr>
            <a:r>
              <a:rPr lang="en-US" sz="1100" kern="1200" dirty="0">
                <a:solidFill>
                  <a:schemeClr val="tx1"/>
                </a:solidFill>
                <a:latin typeface="Arial" panose="020B0604020202020204" pitchFamily="34" charset="0"/>
                <a:cs typeface="Arial" panose="020B0604020202020204" pitchFamily="34" charset="0"/>
              </a:rPr>
              <a:t>But aggregating all of these sources led to several structural issues with the final products that were produced, however</a:t>
            </a:r>
          </a:p>
          <a:p>
            <a:pPr marL="0" indent="0">
              <a:lnSpc>
                <a:spcPct val="120000"/>
              </a:lnSpc>
              <a:buNone/>
            </a:pPr>
            <a:endParaRPr lang="en-US" sz="1100" kern="1200" dirty="0">
              <a:solidFill>
                <a:schemeClr val="tx1"/>
              </a:solidFill>
              <a:latin typeface="Arial" panose="020B0604020202020204" pitchFamily="34" charset="0"/>
              <a:cs typeface="Arial" panose="020B0604020202020204" pitchFamily="34" charset="0"/>
            </a:endParaRPr>
          </a:p>
          <a:p>
            <a:pPr marL="0" indent="0">
              <a:lnSpc>
                <a:spcPct val="120000"/>
              </a:lnSpc>
              <a:buNone/>
            </a:pPr>
            <a:r>
              <a:rPr lang="en-US" sz="1100" kern="1200" dirty="0">
                <a:solidFill>
                  <a:schemeClr val="tx1"/>
                </a:solidFill>
                <a:latin typeface="Arial" panose="020B0604020202020204" pitchFamily="34" charset="0"/>
                <a:cs typeface="Arial" panose="020B0604020202020204" pitchFamily="34" charset="0"/>
              </a:rPr>
              <a:t>First, and most prominently</a:t>
            </a:r>
            <a:r>
              <a:rPr lang="en-US" sz="1100" dirty="0">
                <a:latin typeface="Arial" panose="020B0604020202020204" pitchFamily="34" charset="0"/>
                <a:cs typeface="Arial" panose="020B0604020202020204" pitchFamily="34" charset="0"/>
              </a:rPr>
              <a:t>, attempting to assemble the frame from varied resources led to serious GIGO, or garbage-in-garbage-out, issues</a:t>
            </a:r>
          </a:p>
          <a:p>
            <a:pPr marL="0" indent="0">
              <a:lnSpc>
                <a:spcPct val="120000"/>
              </a:lnSpc>
              <a:buNone/>
            </a:pPr>
            <a:r>
              <a:rPr lang="en-US" sz="1100" dirty="0">
                <a:latin typeface="Arial" panose="020B0604020202020204" pitchFamily="34" charset="0"/>
                <a:cs typeface="Arial" panose="020B0604020202020204" pitchFamily="34" charset="0"/>
              </a:rPr>
              <a:t>ultimately leading to myriad row-level quality issues</a:t>
            </a:r>
          </a:p>
          <a:p>
            <a:pPr marL="0" marR="0" lvl="0" indent="0" algn="l" defTabSz="914400" rtl="0" eaLnBrk="1" fontAlgn="auto" latinLnBrk="0" hangingPunct="1">
              <a:lnSpc>
                <a:spcPct val="120000"/>
              </a:lnSpc>
              <a:spcBef>
                <a:spcPts val="0"/>
              </a:spcBef>
              <a:spcAft>
                <a:spcPts val="0"/>
              </a:spcAft>
              <a:buClrTx/>
              <a:buSzPct val="127272"/>
              <a:buFontTx/>
              <a:buNone/>
              <a:tabLst/>
              <a:defRPr/>
            </a:pP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Pct val="127272"/>
              <a:buFontTx/>
              <a:buNone/>
              <a:tabLst/>
              <a:defRPr/>
            </a:pPr>
            <a:r>
              <a:rPr lang="en-US" sz="1100" dirty="0">
                <a:latin typeface="Arial" panose="020B0604020202020204" pitchFamily="34" charset="0"/>
                <a:cs typeface="Arial" panose="020B0604020202020204" pitchFamily="34" charset="0"/>
              </a:rPr>
              <a:t>Next, and relatedly, culling the data from a wide range of resources led to serious duplication issues that proved very difficult to chase down across a set of tens of thousands of institutions</a:t>
            </a:r>
          </a:p>
          <a:p>
            <a:pPr marL="0" marR="0" lvl="0" indent="0" algn="l" defTabSz="914400" rtl="0" eaLnBrk="1" fontAlgn="auto" latinLnBrk="0" hangingPunct="1">
              <a:lnSpc>
                <a:spcPct val="120000"/>
              </a:lnSpc>
              <a:spcBef>
                <a:spcPts val="0"/>
              </a:spcBef>
              <a:spcAft>
                <a:spcPts val="0"/>
              </a:spcAft>
              <a:buClrTx/>
              <a:buSzPct val="127272"/>
              <a:buFontTx/>
              <a:buNone/>
              <a:tabLst/>
              <a:defRPr/>
            </a:pP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Pct val="127272"/>
              <a:buFontTx/>
              <a:buNone/>
              <a:tabLst/>
              <a:defRPr/>
            </a:pPr>
            <a:r>
              <a:rPr lang="en-US" sz="1100" dirty="0">
                <a:latin typeface="Arial" panose="020B0604020202020204" pitchFamily="34" charset="0"/>
                <a:cs typeface="Arial" panose="020B0604020202020204" pitchFamily="34" charset="0"/>
              </a:rPr>
              <a:t>Finally, </a:t>
            </a:r>
            <a:r>
              <a:rPr lang="en-US" sz="1100" kern="1200" dirty="0">
                <a:solidFill>
                  <a:schemeClr val="tx1"/>
                </a:solidFill>
                <a:latin typeface="Arial" panose="020B0604020202020204" pitchFamily="34" charset="0"/>
                <a:cs typeface="Arial" panose="020B0604020202020204" pitchFamily="34" charset="0"/>
              </a:rPr>
              <a:t>tying units to scraped data relies on each unit having a web presence, which naturally misses units that have physical locations but no website</a:t>
            </a:r>
          </a:p>
          <a:p>
            <a:pPr marL="0" marR="0" lvl="0" indent="0" algn="l" defTabSz="914400" rtl="0" eaLnBrk="1" fontAlgn="auto" latinLnBrk="0" hangingPunct="1">
              <a:lnSpc>
                <a:spcPct val="120000"/>
              </a:lnSpc>
              <a:spcBef>
                <a:spcPts val="0"/>
              </a:spcBef>
              <a:spcAft>
                <a:spcPts val="0"/>
              </a:spcAft>
              <a:buClrTx/>
              <a:buSzPct val="127272"/>
              <a:buFontTx/>
              <a:buNone/>
              <a:tabLst/>
              <a:defRPr/>
            </a:pPr>
            <a:r>
              <a:rPr lang="en-US" sz="1100" kern="1200" dirty="0">
                <a:solidFill>
                  <a:schemeClr val="tx1"/>
                </a:solidFill>
                <a:latin typeface="Arial" panose="020B0604020202020204" pitchFamily="34" charset="0"/>
                <a:cs typeface="Arial" panose="020B0604020202020204" pitchFamily="34" charset="0"/>
              </a:rPr>
              <a:t>As a result of these flaws, OMB did not approve these previous frames for running a national survey of museums</a:t>
            </a:r>
          </a:p>
        </p:txBody>
      </p:sp>
      <p:sp>
        <p:nvSpPr>
          <p:cNvPr id="4" name="Slide Number Placeholder 3"/>
          <p:cNvSpPr>
            <a:spLocks noGrp="1"/>
          </p:cNvSpPr>
          <p:nvPr>
            <p:ph type="sldNum" sz="quarter" idx="5"/>
          </p:nvPr>
        </p:nvSpPr>
        <p:spPr/>
        <p:txBody>
          <a:bodyPr lIns="94851" tIns="47425" rIns="94851" bIns="47425"/>
          <a:lstStyle/>
          <a:p>
            <a:pPr marL="0" marR="0" lvl="0" indent="0" algn="l" defTabSz="914400" rtl="0" eaLnBrk="1" fontAlgn="auto" latinLnBrk="0" hangingPunct="1">
              <a:lnSpc>
                <a:spcPct val="100000"/>
              </a:lnSpc>
              <a:spcBef>
                <a:spcPts val="0"/>
              </a:spcBef>
              <a:spcAft>
                <a:spcPts val="0"/>
              </a:spcAft>
              <a:buClrTx/>
              <a:buSzTx/>
              <a:buFontTx/>
              <a:buNone/>
              <a:tabLst/>
              <a:defRPr/>
            </a:pPr>
            <a:fld id="{774DBB2D-52FF-40A2-8D82-DD1991A1A48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9185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Based in large part of what had been learned through reviewing IMLS’ previous efforts, we decided that we should take a “phone book” approach this time</a:t>
            </a:r>
          </a:p>
          <a:p>
            <a:pPr>
              <a:buNone/>
            </a:pPr>
            <a:r>
              <a:rPr lang="en-US" dirty="0"/>
              <a:t>Where we started with a single, reliable source to serve as the frame’s foundation</a:t>
            </a:r>
          </a:p>
          <a:p>
            <a:pPr>
              <a:buNone/>
            </a:pPr>
            <a:endParaRPr lang="en-US" dirty="0"/>
          </a:p>
          <a:p>
            <a:pPr>
              <a:buNone/>
            </a:pPr>
            <a:r>
              <a:rPr lang="en-US" dirty="0"/>
              <a:t>We wanted our phone book to be based on physical locations to try and capture museums without an online presence, and also to help ensure that museums who might be hard to find since they’re embedded within larger institutions, like government or academic museums, were included in the frame.</a:t>
            </a:r>
          </a:p>
          <a:p>
            <a:pPr>
              <a:buNone/>
            </a:pPr>
            <a:endParaRPr lang="en-US" dirty="0"/>
          </a:p>
          <a:p>
            <a:pPr>
              <a:buNone/>
            </a:pPr>
            <a:r>
              <a:rPr lang="en-US" dirty="0"/>
              <a:t>We also wanted to be sure that we had good physical location data for any solicitations that we might want to send in the mail</a:t>
            </a:r>
          </a:p>
          <a:p>
            <a:pPr>
              <a:buNone/>
            </a:pPr>
            <a:endParaRPr lang="en-US" dirty="0"/>
          </a:p>
          <a:p>
            <a:pPr>
              <a:buNone/>
            </a:pPr>
            <a:r>
              <a:rPr lang="en-US" dirty="0"/>
              <a:t>And we wanted the phone book we selected to be independently and actively curated,  and to at least include sufficient information to allow us to track down any additional data we needed to append to the frame from other resources</a:t>
            </a:r>
          </a:p>
        </p:txBody>
      </p:sp>
    </p:spTree>
    <p:extLst>
      <p:ext uri="{BB962C8B-B14F-4D97-AF65-F5344CB8AC3E}">
        <p14:creationId xmlns:p14="http://schemas.microsoft.com/office/powerpoint/2010/main" val="85127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EA007-D282-D8E8-AFE5-62C7E2ED2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4D4E9-67A8-4B2D-36A0-797DBE0EE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6EDF6-C2DF-AABF-073B-A0C5A9BCC56A}"/>
              </a:ext>
            </a:extLst>
          </p:cNvPr>
          <p:cNvSpPr>
            <a:spLocks noGrp="1"/>
          </p:cNvSpPr>
          <p:nvPr>
            <p:ph type="body" idx="1"/>
          </p:nvPr>
        </p:nvSpPr>
        <p:spPr/>
        <p:txBody>
          <a:bodyPr/>
          <a:lstStyle/>
          <a:p>
            <a:pPr>
              <a:buNone/>
            </a:pPr>
            <a:r>
              <a:rPr lang="en-US" dirty="0"/>
              <a:t>This search ended with IMLS using Yelp as its museum phone book</a:t>
            </a:r>
          </a:p>
          <a:p>
            <a:pPr>
              <a:buNone/>
            </a:pPr>
            <a:r>
              <a:rPr lang="en-US" dirty="0"/>
              <a:t>Since Yelp doesn’t provide email addresses in its data</a:t>
            </a:r>
          </a:p>
          <a:p>
            <a:pPr>
              <a:buNone/>
            </a:pPr>
            <a:r>
              <a:rPr lang="en-US" dirty="0"/>
              <a:t>We also appended a limited subset of rows with contact information where it was available from the reputable commercial resource OMD</a:t>
            </a:r>
          </a:p>
        </p:txBody>
      </p:sp>
    </p:spTree>
    <p:extLst>
      <p:ext uri="{BB962C8B-B14F-4D97-AF65-F5344CB8AC3E}">
        <p14:creationId xmlns:p14="http://schemas.microsoft.com/office/powerpoint/2010/main" val="388951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800" dirty="0">
                <a:latin typeface="Arial" panose="020B0604020202020204" pitchFamily="34" charset="0"/>
                <a:cs typeface="Arial" panose="020B0604020202020204" pitchFamily="34" charset="0"/>
              </a:rPr>
              <a:t>This slide shows an example of where we were starting, and what we needed to do to get to our final population frame</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800" dirty="0">
                <a:latin typeface="Arial" panose="020B0604020202020204" pitchFamily="34" charset="0"/>
                <a:cs typeface="Arial" panose="020B0604020202020204" pitchFamily="34" charset="0"/>
              </a:rPr>
              <a:t>Now, IMLS uses a very inclusive definition of the term museum that includes institutions with living collections like zoos, arboretums and botanical gardens</a:t>
            </a:r>
          </a:p>
          <a:p>
            <a:pPr marL="0" marR="0" lvl="0" indent="0" algn="l" defTabSz="914400" rtl="0" eaLnBrk="1" fontAlgn="auto" latinLnBrk="0" hangingPunct="1">
              <a:lnSpc>
                <a:spcPct val="100000"/>
              </a:lnSpc>
              <a:spcBef>
                <a:spcPts val="0"/>
              </a:spcBef>
              <a:spcAft>
                <a:spcPts val="0"/>
              </a:spcAft>
              <a:buClrTx/>
              <a:buSzPct val="127272"/>
              <a:buFontTx/>
              <a:buNone/>
              <a:tabLst/>
              <a:defRPr/>
            </a:pP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800" dirty="0">
                <a:latin typeface="Arial" panose="020B0604020202020204" pitchFamily="34" charset="0"/>
                <a:cs typeface="Arial" panose="020B0604020202020204" pitchFamily="34" charset="0"/>
              </a:rPr>
              <a:t>But when getting data from Yelp, we needed to specify which categories of entities we want to retrieve and, unfortunately, since Yelp’s definition of a museum differs from IMLS’ definition, </a:t>
            </a: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800" dirty="0">
                <a:latin typeface="Arial" panose="020B0604020202020204" pitchFamily="34" charset="0"/>
                <a:cs typeface="Arial" panose="020B0604020202020204" pitchFamily="34" charset="0"/>
              </a:rPr>
              <a:t>we had to cast a wide net in terms of which Yelp categories we would start with.</a:t>
            </a: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800" dirty="0">
                <a:latin typeface="Arial" panose="020B0604020202020204" pitchFamily="34" charset="0"/>
                <a:cs typeface="Arial" panose="020B0604020202020204" pitchFamily="34" charset="0"/>
              </a:rPr>
              <a:t>This meant that we had our work cut out for us pulling the needles from our large starting haystack</a:t>
            </a:r>
          </a:p>
        </p:txBody>
      </p:sp>
    </p:spTree>
    <p:extLst>
      <p:ext uri="{BB962C8B-B14F-4D97-AF65-F5344CB8AC3E}">
        <p14:creationId xmlns:p14="http://schemas.microsoft.com/office/powerpoint/2010/main" val="1565888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EA007-D282-D8E8-AFE5-62C7E2ED2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4D4E9-67A8-4B2D-36A0-797DBE0EE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6EDF6-C2DF-AABF-073B-A0C5A9BCC56A}"/>
              </a:ext>
            </a:extLst>
          </p:cNvPr>
          <p:cNvSpPr>
            <a:spLocks noGrp="1"/>
          </p:cNvSpPr>
          <p:nvPr>
            <p:ph type="body" idx="1"/>
          </p:nvPr>
        </p:nvSpPr>
        <p:spPr/>
        <p:txBody>
          <a:bodyPr/>
          <a:lstStyle/>
          <a:p>
            <a:pPr marL="0" algn="l" rtl="0" eaLnBrk="1" fontAlgn="t" latinLnBrk="0" hangingPunct="1">
              <a:spcBef>
                <a:spcPts val="0"/>
              </a:spcBef>
              <a:spcAft>
                <a:spcPts val="0"/>
              </a:spcAft>
              <a:buNone/>
            </a:pPr>
            <a:r>
              <a:rPr lang="en-US" sz="1100" b="0" i="0" u="none" strike="noStrike" dirty="0">
                <a:effectLst/>
                <a:latin typeface="Arial" panose="020B0604020202020204" pitchFamily="34" charset="0"/>
              </a:rPr>
              <a:t>So, to summarize the work we needed to do based on our starting point:</a:t>
            </a:r>
          </a:p>
          <a:p>
            <a:pPr marL="0" indent="0" algn="l" rtl="0" eaLnBrk="1" fontAlgn="t" latinLnBrk="0" hangingPunct="1">
              <a:spcBef>
                <a:spcPts val="0"/>
              </a:spcBef>
              <a:spcAft>
                <a:spcPts val="0"/>
              </a:spcAft>
            </a:pPr>
            <a:r>
              <a:rPr lang="en-US" sz="11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First, we </a:t>
            </a:r>
            <a:r>
              <a:rPr lang="en-US" sz="1100" b="0" i="0" u="none" strike="noStrike" dirty="0">
                <a:effectLst/>
                <a:latin typeface="Arial" panose="020B0604020202020204" pitchFamily="34" charset="0"/>
              </a:rPr>
              <a:t>n</a:t>
            </a:r>
            <a:r>
              <a:rPr lang="en-US" sz="11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eeded to identify and remove tens of thousands of non-museums </a:t>
            </a:r>
            <a:endParaRPr lang="en-US" sz="1100" b="0" i="0" u="none" strike="noStrike" kern="1200" dirty="0">
              <a:solidFill>
                <a:schemeClr val="tx1"/>
              </a:solidFill>
              <a:effectLst/>
              <a:latin typeface="Arial" panose="020B0604020202020204" pitchFamily="34" charset="0"/>
              <a:ea typeface="+mn-ea"/>
              <a:cs typeface="+mn-cs"/>
            </a:endParaRPr>
          </a:p>
          <a:p>
            <a:pPr marL="0" indent="0" algn="l" rtl="0" eaLnBrk="1" fontAlgn="t" latinLnBrk="0" hangingPunct="1">
              <a:spcBef>
                <a:spcPts val="0"/>
              </a:spcBef>
              <a:spcAft>
                <a:spcPts val="0"/>
              </a:spcAft>
            </a:pPr>
            <a:r>
              <a:rPr lang="en-US" sz="1100" b="0" i="0" u="none" strike="noStrike" kern="1200" dirty="0">
                <a:solidFill>
                  <a:schemeClr val="tx1"/>
                </a:solidFill>
                <a:effectLst/>
                <a:latin typeface="Arial" panose="020B0604020202020204" pitchFamily="34" charset="0"/>
                <a:ea typeface="+mn-ea"/>
                <a:cs typeface="+mn-cs"/>
              </a:rPr>
              <a:t>Next, we </a:t>
            </a:r>
            <a:r>
              <a:rPr lang="en-US" sz="11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needed to classify each row into our NMS taxonomy of disciplines </a:t>
            </a:r>
            <a:r>
              <a:rPr lang="en-US" sz="1100" b="0" i="0" u="none" strike="noStrike" kern="1200" dirty="0">
                <a:solidFill>
                  <a:schemeClr val="tx1"/>
                </a:solidFill>
                <a:effectLst/>
                <a:latin typeface="Arial" panose="020B0604020202020204" pitchFamily="34" charset="0"/>
                <a:ea typeface="+mn-ea"/>
                <a:cs typeface="+mn-cs"/>
              </a:rPr>
              <a:t>– in other words, assign a specific museum type, like art museum, history museum, or science center, to each row</a:t>
            </a:r>
            <a:endParaRPr lang="en-US" sz="11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1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In addition, since the data came without email addresses, and since this was going to be an online survey with mail and phone experiments, we needed to acquire and append missing or outdated contact information from other resources</a:t>
            </a:r>
            <a:endParaRPr lang="en-US" sz="11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1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Then, finally, we needed to identify and remove any duplicate entries, which since we used the phone book approach was primarily </a:t>
            </a:r>
            <a:br>
              <a:rPr lang="en-US" sz="11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br>
            <a:r>
              <a:rPr lang="en-US" sz="11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caused by the complexity of parent-child institutional relationships, </a:t>
            </a:r>
          </a:p>
          <a:p>
            <a:pPr marL="0" marR="0" indent="0" algn="l" rtl="0" eaLnBrk="1" fontAlgn="auto" latinLnBrk="0" hangingPunct="1">
              <a:spcBef>
                <a:spcPts val="0"/>
              </a:spcBef>
              <a:spcAft>
                <a:spcPts val="0"/>
              </a:spcAft>
              <a:buNone/>
            </a:pPr>
            <a:r>
              <a:rPr lang="en-US" sz="11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like when a planetarium existed inside a science center where each had its own yelp page</a:t>
            </a:r>
          </a:p>
          <a:p>
            <a:pPr marL="0" marR="0" indent="0" algn="l" rtl="0" eaLnBrk="1" fontAlgn="auto" latinLnBrk="0" hangingPunct="1">
              <a:spcBef>
                <a:spcPts val="0"/>
              </a:spcBef>
              <a:spcAft>
                <a:spcPts val="0"/>
              </a:spcAft>
            </a:pPr>
            <a:endParaRPr lang="en-US" sz="1100" b="0" i="0" u="none" strike="noStrike" kern="120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127272"/>
              <a:buFontTx/>
              <a:buNone/>
              <a:tabLst/>
              <a:defRPr/>
            </a:pPr>
            <a:r>
              <a:rPr lang="en-US" sz="1100" dirty="0">
                <a:latin typeface="Arial" panose="020B0604020202020204" pitchFamily="34" charset="0"/>
                <a:cs typeface="Arial" panose="020B0604020202020204" pitchFamily="34" charset="0"/>
              </a:rPr>
              <a:t>And to make things more interesting, after some contracting delays we only had a few months to complete all of this work in time for the pilot’s launch</a:t>
            </a:r>
          </a:p>
        </p:txBody>
      </p:sp>
    </p:spTree>
    <p:extLst>
      <p:ext uri="{BB962C8B-B14F-4D97-AF65-F5344CB8AC3E}">
        <p14:creationId xmlns:p14="http://schemas.microsoft.com/office/powerpoint/2010/main" val="394792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This slide summarizes the different approaches that the population frame team used to complete this work, but I’m going to skim over it</a:t>
            </a:r>
          </a:p>
          <a:p>
            <a:pPr>
              <a:buNone/>
            </a:pPr>
            <a:r>
              <a:rPr lang="en-US" dirty="0"/>
              <a:t>Both in the interest in time, and because</a:t>
            </a:r>
          </a:p>
        </p:txBody>
      </p:sp>
    </p:spTree>
    <p:extLst>
      <p:ext uri="{BB962C8B-B14F-4D97-AF65-F5344CB8AC3E}">
        <p14:creationId xmlns:p14="http://schemas.microsoft.com/office/powerpoint/2010/main" val="2698855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ndard Title Slid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0" name="Shape 10"/>
          <p:cNvSpPr/>
          <p:nvPr/>
        </p:nvSpPr>
        <p:spPr>
          <a:xfrm>
            <a:off x="0" y="0"/>
            <a:ext cx="9144000" cy="530700"/>
          </a:xfrm>
          <a:prstGeom prst="rect">
            <a:avLst/>
          </a:prstGeom>
          <a:solidFill>
            <a:schemeClr val="accent3"/>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11" name="Shape 11"/>
          <p:cNvSpPr/>
          <p:nvPr/>
        </p:nvSpPr>
        <p:spPr>
          <a:xfrm>
            <a:off x="0" y="500626"/>
            <a:ext cx="9144000" cy="38241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13" name="Shape 13"/>
          <p:cNvSpPr/>
          <p:nvPr/>
        </p:nvSpPr>
        <p:spPr>
          <a:xfrm>
            <a:off x="0" y="4584075"/>
            <a:ext cx="9144000" cy="5595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4" name="Shape 14"/>
          <p:cNvSpPr txBox="1">
            <a:spLocks noGrp="1"/>
          </p:cNvSpPr>
          <p:nvPr>
            <p:ph type="ctrTitle" hasCustomPrompt="1"/>
          </p:nvPr>
        </p:nvSpPr>
        <p:spPr>
          <a:xfrm>
            <a:off x="616644" y="2563098"/>
            <a:ext cx="5810400" cy="1159800"/>
          </a:xfrm>
          <a:prstGeom prst="rect">
            <a:avLst/>
          </a:prstGeom>
        </p:spPr>
        <p:txBody>
          <a:bodyPr wrap="square" lIns="91425" tIns="91425" rIns="91425" bIns="91425" anchor="b" anchorCtr="0"/>
          <a:lstStyle>
            <a:lvl1pPr lvl="0">
              <a:lnSpc>
                <a:spcPct val="85000"/>
              </a:lnSpc>
              <a:spcBef>
                <a:spcPts val="0"/>
              </a:spcBef>
              <a:spcAft>
                <a:spcPts val="0"/>
              </a:spcAft>
              <a:buSzPct val="100000"/>
              <a:defRPr sz="4800">
                <a:solidFill>
                  <a:schemeClr val="bg1"/>
                </a:solidFill>
                <a:latin typeface="+mj-lt"/>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a:t>Sample IMLS</a:t>
            </a:r>
            <a:br>
              <a:rPr lang="en-US"/>
            </a:br>
            <a:r>
              <a:rPr lang="en-US"/>
              <a:t>Presentation</a:t>
            </a:r>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81013"/>
            <a:ext cx="2657475" cy="885825"/>
          </a:xfrm>
          <a:prstGeom prst="rect">
            <a:avLst/>
          </a:prstGeom>
        </p:spPr>
      </p:pic>
      <p:sp>
        <p:nvSpPr>
          <p:cNvPr id="3" name="Rectangle 2"/>
          <p:cNvSpPr/>
          <p:nvPr userDrawn="1"/>
        </p:nvSpPr>
        <p:spPr>
          <a:xfrm>
            <a:off x="6179266" y="601619"/>
            <a:ext cx="2869335" cy="3616739"/>
          </a:xfrm>
          <a:prstGeom prst="rect">
            <a:avLst/>
          </a:prstGeom>
          <a:blipFill dpi="0" rotWithShape="1">
            <a:blip r:embed="rId2">
              <a:alphaModFix amt="22000"/>
            </a:blip>
            <a:srcRect/>
            <a:stretch>
              <a:fillRect l="297" t="-1" r="-268860"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0" hasCustomPrompt="1"/>
          </p:nvPr>
        </p:nvSpPr>
        <p:spPr>
          <a:xfrm>
            <a:off x="6843713" y="4716463"/>
            <a:ext cx="2049462" cy="260350"/>
          </a:xfrm>
          <a:prstGeom prst="rect">
            <a:avLst/>
          </a:prstGeom>
        </p:spPr>
        <p:txBody>
          <a:bodyPr>
            <a:noAutofit/>
          </a:bodyPr>
          <a:lstStyle>
            <a:lvl1pPr marL="0" indent="0" algn="r">
              <a:buNone/>
              <a:defRPr sz="1400" baseline="0">
                <a:solidFill>
                  <a:schemeClr val="bg2"/>
                </a:solidFill>
                <a:latin typeface="+mj-lt"/>
              </a:defRPr>
            </a:lvl1pPr>
          </a:lstStyle>
          <a:p>
            <a:pPr lvl="0"/>
            <a:r>
              <a:rPr lang="en-US"/>
              <a:t>Month Date, Year</a:t>
            </a:r>
          </a:p>
        </p:txBody>
      </p:sp>
      <p:sp>
        <p:nvSpPr>
          <p:cNvPr id="16" name="Text Placeholder 4"/>
          <p:cNvSpPr>
            <a:spLocks noGrp="1"/>
          </p:cNvSpPr>
          <p:nvPr>
            <p:ph type="body" sz="quarter" idx="11" hasCustomPrompt="1"/>
          </p:nvPr>
        </p:nvSpPr>
        <p:spPr>
          <a:xfrm>
            <a:off x="223838" y="4733650"/>
            <a:ext cx="2049462" cy="260350"/>
          </a:xfrm>
          <a:prstGeom prst="rect">
            <a:avLst/>
          </a:prstGeom>
        </p:spPr>
        <p:txBody>
          <a:bodyPr>
            <a:noAutofit/>
          </a:bodyPr>
          <a:lstStyle>
            <a:lvl1pPr marL="0" indent="0" algn="l">
              <a:buNone/>
              <a:defRPr sz="1400" baseline="0">
                <a:solidFill>
                  <a:schemeClr val="bg2"/>
                </a:solidFill>
                <a:latin typeface="+mj-lt"/>
              </a:defRPr>
            </a:lvl1pPr>
          </a:lstStyle>
          <a:p>
            <a:pPr lvl="0"/>
            <a:r>
              <a:rPr lang="en-US"/>
              <a:t>Location/Event</a:t>
            </a:r>
          </a:p>
        </p:txBody>
      </p:sp>
      <p:sp>
        <p:nvSpPr>
          <p:cNvPr id="6" name="Text Placeholder 5"/>
          <p:cNvSpPr>
            <a:spLocks noGrp="1"/>
          </p:cNvSpPr>
          <p:nvPr>
            <p:ph type="body" sz="quarter" idx="12" hasCustomPrompt="1"/>
          </p:nvPr>
        </p:nvSpPr>
        <p:spPr>
          <a:xfrm>
            <a:off x="615950" y="3722688"/>
            <a:ext cx="4933950" cy="49530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Tree>
    <p:extLst>
      <p:ext uri="{BB962C8B-B14F-4D97-AF65-F5344CB8AC3E}">
        <p14:creationId xmlns:p14="http://schemas.microsoft.com/office/powerpoint/2010/main" val="3392405757"/>
      </p:ext>
    </p:extLst>
  </p:cSld>
  <p:clrMapOvr>
    <a:masterClrMapping/>
  </p:clrMapOvr>
  <p:transition spd="med">
    <p:fade/>
  </p:transition>
  <p:hf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op and bottom bars">
    <p:spTree>
      <p:nvGrpSpPr>
        <p:cNvPr id="1" name="Shape 88"/>
        <p:cNvGrpSpPr/>
        <p:nvPr/>
      </p:nvGrpSpPr>
      <p:grpSpPr>
        <a:xfrm>
          <a:off x="0" y="0"/>
          <a:ext cx="0" cy="0"/>
          <a:chOff x="0" y="0"/>
          <a:chExt cx="0" cy="0"/>
        </a:xfrm>
      </p:grpSpPr>
      <p:sp>
        <p:nvSpPr>
          <p:cNvPr id="89" name="Shape 89"/>
          <p:cNvSpPr/>
          <p:nvPr/>
        </p:nvSpPr>
        <p:spPr>
          <a:xfrm>
            <a:off x="0" y="4294550"/>
            <a:ext cx="9144000" cy="241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90" name="Shape 90"/>
          <p:cNvSpPr/>
          <p:nvPr/>
        </p:nvSpPr>
        <p:spPr>
          <a:xfrm>
            <a:off x="0" y="0"/>
            <a:ext cx="9144000" cy="530700"/>
          </a:xfrm>
          <a:prstGeom prst="rect">
            <a:avLst/>
          </a:prstGeom>
          <a:solidFill>
            <a:schemeClr val="accent2"/>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91" name="Shape 91"/>
          <p:cNvSpPr/>
          <p:nvPr/>
        </p:nvSpPr>
        <p:spPr>
          <a:xfrm>
            <a:off x="0" y="500626"/>
            <a:ext cx="9144000" cy="3824100"/>
          </a:xfrm>
          <a:prstGeom prst="rect">
            <a:avLst/>
          </a:prstGeom>
          <a:solidFill>
            <a:schemeClr val="accent6"/>
          </a:solidFill>
          <a:ln>
            <a:noFill/>
          </a:ln>
        </p:spPr>
        <p:txBody>
          <a:bodyPr wrap="square" lIns="91425" tIns="91425" rIns="91425" bIns="91425" anchor="ctr" anchorCtr="0">
            <a:noAutofit/>
          </a:bodyPr>
          <a:lstStyle/>
          <a:p>
            <a:pPr lvl="0">
              <a:spcBef>
                <a:spcPts val="0"/>
              </a:spcBef>
              <a:buNone/>
            </a:pPr>
            <a:endParaRPr dirty="0"/>
          </a:p>
        </p:txBody>
      </p:sp>
      <p:sp>
        <p:nvSpPr>
          <p:cNvPr id="92" name="Shape 92"/>
          <p:cNvSpPr/>
          <p:nvPr/>
        </p:nvSpPr>
        <p:spPr>
          <a:xfrm>
            <a:off x="0" y="4493605"/>
            <a:ext cx="9144000" cy="118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dirty="0"/>
          </a:p>
        </p:txBody>
      </p:sp>
      <p:sp>
        <p:nvSpPr>
          <p:cNvPr id="93" name="Shape 93"/>
          <p:cNvSpPr/>
          <p:nvPr/>
        </p:nvSpPr>
        <p:spPr>
          <a:xfrm>
            <a:off x="0" y="4584075"/>
            <a:ext cx="9144000" cy="5595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3" name="Text Placeholder 2"/>
          <p:cNvSpPr>
            <a:spLocks noGrp="1"/>
          </p:cNvSpPr>
          <p:nvPr>
            <p:ph type="body" sz="quarter" idx="10"/>
          </p:nvPr>
        </p:nvSpPr>
        <p:spPr>
          <a:xfrm>
            <a:off x="1552575" y="1133475"/>
            <a:ext cx="5972175"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60249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op and bottom bars - Photo">
    <p:spTree>
      <p:nvGrpSpPr>
        <p:cNvPr id="1" name="Shape 88"/>
        <p:cNvGrpSpPr/>
        <p:nvPr/>
      </p:nvGrpSpPr>
      <p:grpSpPr>
        <a:xfrm>
          <a:off x="0" y="0"/>
          <a:ext cx="0" cy="0"/>
          <a:chOff x="0" y="0"/>
          <a:chExt cx="0" cy="0"/>
        </a:xfrm>
      </p:grpSpPr>
      <p:sp>
        <p:nvSpPr>
          <p:cNvPr id="89" name="Shape 89"/>
          <p:cNvSpPr/>
          <p:nvPr/>
        </p:nvSpPr>
        <p:spPr>
          <a:xfrm>
            <a:off x="0" y="4294550"/>
            <a:ext cx="9144000" cy="241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90" name="Shape 90"/>
          <p:cNvSpPr/>
          <p:nvPr/>
        </p:nvSpPr>
        <p:spPr>
          <a:xfrm>
            <a:off x="0" y="0"/>
            <a:ext cx="9144000" cy="530700"/>
          </a:xfrm>
          <a:prstGeom prst="rect">
            <a:avLst/>
          </a:prstGeom>
          <a:solidFill>
            <a:schemeClr val="accent2"/>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91" name="Shape 91"/>
          <p:cNvSpPr/>
          <p:nvPr/>
        </p:nvSpPr>
        <p:spPr>
          <a:xfrm>
            <a:off x="0" y="500626"/>
            <a:ext cx="9144000" cy="3824100"/>
          </a:xfrm>
          <a:prstGeom prst="rect">
            <a:avLst/>
          </a:prstGeom>
          <a:solidFill>
            <a:schemeClr val="accent6"/>
          </a:solidFill>
          <a:ln>
            <a:noFill/>
          </a:ln>
        </p:spPr>
        <p:txBody>
          <a:bodyPr wrap="square" lIns="91425" tIns="91425" rIns="91425" bIns="91425" anchor="ctr" anchorCtr="0">
            <a:noAutofit/>
          </a:bodyPr>
          <a:lstStyle/>
          <a:p>
            <a:pPr lvl="0">
              <a:spcBef>
                <a:spcPts val="0"/>
              </a:spcBef>
              <a:buNone/>
            </a:pPr>
            <a:endParaRPr dirty="0"/>
          </a:p>
        </p:txBody>
      </p:sp>
      <p:sp>
        <p:nvSpPr>
          <p:cNvPr id="92" name="Shape 92"/>
          <p:cNvSpPr/>
          <p:nvPr/>
        </p:nvSpPr>
        <p:spPr>
          <a:xfrm>
            <a:off x="0" y="4493605"/>
            <a:ext cx="9144000" cy="118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dirty="0"/>
          </a:p>
        </p:txBody>
      </p:sp>
      <p:sp>
        <p:nvSpPr>
          <p:cNvPr id="93" name="Shape 93"/>
          <p:cNvSpPr/>
          <p:nvPr/>
        </p:nvSpPr>
        <p:spPr>
          <a:xfrm>
            <a:off x="0" y="4584075"/>
            <a:ext cx="9144000" cy="5595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4" name="Picture Placeholder 3"/>
          <p:cNvSpPr>
            <a:spLocks noGrp="1"/>
          </p:cNvSpPr>
          <p:nvPr>
            <p:ph type="pic" sz="quarter" idx="10"/>
          </p:nvPr>
        </p:nvSpPr>
        <p:spPr>
          <a:xfrm>
            <a:off x="1123950" y="1066800"/>
            <a:ext cx="6791325" cy="2790825"/>
          </a:xfrm>
        </p:spPr>
        <p:txBody>
          <a:bodyPr/>
          <a:lstStyle>
            <a:lvl1pPr marL="0" indent="0">
              <a:buNone/>
              <a:defRPr/>
            </a:lvl1pPr>
          </a:lstStyle>
          <a:p>
            <a:endParaRPr lang="en-US" dirty="0"/>
          </a:p>
        </p:txBody>
      </p:sp>
    </p:spTree>
    <p:extLst>
      <p:ext uri="{BB962C8B-B14F-4D97-AF65-F5344CB8AC3E}">
        <p14:creationId xmlns:p14="http://schemas.microsoft.com/office/powerpoint/2010/main" val="241103485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42900" y="857250"/>
            <a:ext cx="8503920" cy="363474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a:xfrm>
            <a:off x="8937144" y="4945787"/>
            <a:ext cx="115416" cy="115416"/>
          </a:xfrm>
          <a:prstGeom prst="rect">
            <a:avLst/>
          </a:prstGeom>
        </p:spPr>
        <p:txBody>
          <a:bodyPr/>
          <a:lstStyle/>
          <a:p>
            <a:fld id="{00000000-1234-1234-1234-123412341234}" type="slidenum">
              <a:rPr lang="en-CA" smtClean="0"/>
              <a:pPr/>
              <a:t>‹#›</a:t>
            </a:fld>
            <a:endParaRPr lang="en-CA" dirty="0"/>
          </a:p>
        </p:txBody>
      </p:sp>
      <p:sp>
        <p:nvSpPr>
          <p:cNvPr id="22"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268286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42900" y="857250"/>
            <a:ext cx="8503920" cy="363474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a:xfrm>
            <a:off x="8937144" y="4945787"/>
            <a:ext cx="115416" cy="115416"/>
          </a:xfrm>
          <a:prstGeom prst="rect">
            <a:avLst/>
          </a:prstGeom>
        </p:spPr>
        <p:txBody>
          <a:bodyPr/>
          <a:lstStyle/>
          <a:p>
            <a:fld id="{00000000-1234-1234-1234-123412341234}" type="slidenum">
              <a:rPr lang="en-CA" smtClean="0"/>
              <a:pPr/>
              <a:t>‹#›</a:t>
            </a:fld>
            <a:endParaRPr lang="en-CA" dirty="0"/>
          </a:p>
        </p:txBody>
      </p:sp>
      <p:sp>
        <p:nvSpPr>
          <p:cNvPr id="22"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108557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6DADA0A6-AEA3-4AAD-8720-714B4BC8E75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74419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3B91-EE8E-4DD4-90C8-67F5FE101FC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EE355B-00DB-43C3-99E5-676F4597E08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F31D94-ECE2-475F-B21E-A30CBE1F81A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0E35B3A-9061-4F9C-9DFC-FD66337C13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E382BA-C4C5-4FEF-8EB8-14D96428601B}"/>
              </a:ext>
            </a:extLst>
          </p:cNvPr>
          <p:cNvSpPr>
            <a:spLocks noGrp="1"/>
          </p:cNvSpPr>
          <p:nvPr>
            <p:ph type="sldNum" sz="quarter" idx="12"/>
          </p:nvPr>
        </p:nvSpPr>
        <p:spPr/>
        <p:txBody>
          <a:bodyPr/>
          <a:lstStyle/>
          <a:p>
            <a:fld id="{0FAA8D44-4ED5-41CD-B33F-FBB9FE3962BF}" type="slidenum">
              <a:rPr lang="en-US" smtClean="0"/>
              <a:t>‹#›</a:t>
            </a:fld>
            <a:endParaRPr lang="en-US" dirty="0"/>
          </a:p>
        </p:txBody>
      </p:sp>
    </p:spTree>
    <p:extLst>
      <p:ext uri="{BB962C8B-B14F-4D97-AF65-F5344CB8AC3E}">
        <p14:creationId xmlns:p14="http://schemas.microsoft.com/office/powerpoint/2010/main" val="63736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7B3B-1B0B-4DDF-A401-3C814A152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AB4A28-D66D-4281-A32A-99EA9C1999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335C7-DD3C-4F3E-B4CF-2FA707D2EDB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286415-DC44-4E68-B920-5B224B7EDE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4C25C5-DB52-4502-B811-8642D7FA5F1B}"/>
              </a:ext>
            </a:extLst>
          </p:cNvPr>
          <p:cNvSpPr>
            <a:spLocks noGrp="1"/>
          </p:cNvSpPr>
          <p:nvPr>
            <p:ph type="sldNum" sz="quarter" idx="12"/>
          </p:nvPr>
        </p:nvSpPr>
        <p:spPr/>
        <p:txBody>
          <a:bodyPr/>
          <a:lstStyle/>
          <a:p>
            <a:fld id="{401CC92B-04CC-4AB5-A839-03CF8DBBBDB5}" type="slidenum">
              <a:rPr lang="en-US" smtClean="0"/>
              <a:t>‹#›</a:t>
            </a:fld>
            <a:endParaRPr lang="en-US" dirty="0"/>
          </a:p>
        </p:txBody>
      </p:sp>
    </p:spTree>
    <p:extLst>
      <p:ext uri="{BB962C8B-B14F-4D97-AF65-F5344CB8AC3E}">
        <p14:creationId xmlns:p14="http://schemas.microsoft.com/office/powerpoint/2010/main" val="1764958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ADE5-5119-4F47-9580-5DF9142E235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2D589A-AC1D-7C4F-BC3B-E6814D7A214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97F6A6-C199-A047-AE2E-2D1A2C67727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DA22D-9E5F-F24A-82B8-56611246C21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D31C2FE-5820-B649-804C-F083EC89323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C15AD-BC33-114A-9784-0DBBD9DADBE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CFC92AF-843E-A444-AA14-439981B4F2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5DDBB24-E12D-FB43-8DD1-54ADEA9CA61B}"/>
              </a:ext>
            </a:extLst>
          </p:cNvPr>
          <p:cNvSpPr>
            <a:spLocks noGrp="1"/>
          </p:cNvSpPr>
          <p:nvPr>
            <p:ph type="sldNum" sz="quarter" idx="12"/>
          </p:nvPr>
        </p:nvSpPr>
        <p:spPr/>
        <p:txBody>
          <a:bodyPr/>
          <a:lstStyle/>
          <a:p>
            <a:fld id="{3CAF346F-8A7C-6C41-B35C-69307A39F520}" type="slidenum">
              <a:rPr lang="en-US" smtClean="0"/>
              <a:t>‹#›</a:t>
            </a:fld>
            <a:endParaRPr lang="en-US" dirty="0"/>
          </a:p>
        </p:txBody>
      </p:sp>
    </p:spTree>
    <p:extLst>
      <p:ext uri="{BB962C8B-B14F-4D97-AF65-F5344CB8AC3E}">
        <p14:creationId xmlns:p14="http://schemas.microsoft.com/office/powerpoint/2010/main" val="1500535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42900" y="857250"/>
            <a:ext cx="8503920" cy="363474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a:xfrm>
            <a:off x="8937144" y="4945787"/>
            <a:ext cx="115416" cy="115416"/>
          </a:xfrm>
          <a:prstGeom prst="rect">
            <a:avLst/>
          </a:prstGeom>
        </p:spPr>
        <p:txBody>
          <a:bodyPr/>
          <a:lstStyle/>
          <a:p>
            <a:fld id="{00000000-1234-1234-1234-123412341234}" type="slidenum">
              <a:rPr lang="en-CA" smtClean="0"/>
              <a:pPr/>
              <a:t>‹#›</a:t>
            </a:fld>
            <a:endParaRPr lang="en-CA" dirty="0"/>
          </a:p>
        </p:txBody>
      </p:sp>
      <p:sp>
        <p:nvSpPr>
          <p:cNvPr id="22"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1894586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andard Title Slid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0" name="Shape 10"/>
          <p:cNvSpPr/>
          <p:nvPr/>
        </p:nvSpPr>
        <p:spPr>
          <a:xfrm>
            <a:off x="0" y="0"/>
            <a:ext cx="9144000" cy="530700"/>
          </a:xfrm>
          <a:prstGeom prst="rect">
            <a:avLst/>
          </a:prstGeom>
          <a:solidFill>
            <a:schemeClr val="accent3"/>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11" name="Shape 11"/>
          <p:cNvSpPr/>
          <p:nvPr/>
        </p:nvSpPr>
        <p:spPr>
          <a:xfrm>
            <a:off x="0" y="500626"/>
            <a:ext cx="9144000" cy="38241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12" name="Shape 12"/>
          <p:cNvSpPr/>
          <p:nvPr/>
        </p:nvSpPr>
        <p:spPr>
          <a:xfrm>
            <a:off x="0" y="4493605"/>
            <a:ext cx="9144000" cy="118200"/>
          </a:xfrm>
          <a:prstGeom prst="rect">
            <a:avLst/>
          </a:prstGeom>
          <a:solidFill>
            <a:schemeClr val="bg1"/>
          </a:solidFill>
          <a:ln>
            <a:noFill/>
          </a:ln>
        </p:spPr>
        <p:txBody>
          <a:bodyPr wrap="square" lIns="91425" tIns="91425" rIns="91425" bIns="91425" anchor="ctr" anchorCtr="0">
            <a:noAutofit/>
          </a:bodyPr>
          <a:lstStyle/>
          <a:p>
            <a:pPr lvl="0">
              <a:spcBef>
                <a:spcPts val="0"/>
              </a:spcBef>
              <a:buNone/>
            </a:pPr>
            <a:endParaRPr dirty="0"/>
          </a:p>
        </p:txBody>
      </p:sp>
      <p:sp>
        <p:nvSpPr>
          <p:cNvPr id="13" name="Shape 13"/>
          <p:cNvSpPr/>
          <p:nvPr/>
        </p:nvSpPr>
        <p:spPr>
          <a:xfrm>
            <a:off x="0" y="4584075"/>
            <a:ext cx="9144000" cy="5595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4" name="Shape 14"/>
          <p:cNvSpPr txBox="1">
            <a:spLocks noGrp="1"/>
          </p:cNvSpPr>
          <p:nvPr>
            <p:ph type="ctrTitle" hasCustomPrompt="1"/>
          </p:nvPr>
        </p:nvSpPr>
        <p:spPr>
          <a:xfrm>
            <a:off x="616644" y="2563098"/>
            <a:ext cx="5810400" cy="1159800"/>
          </a:xfrm>
          <a:prstGeom prst="rect">
            <a:avLst/>
          </a:prstGeom>
        </p:spPr>
        <p:txBody>
          <a:bodyPr wrap="square" lIns="91425" tIns="91425" rIns="91425" bIns="91425" anchor="b" anchorCtr="0"/>
          <a:lstStyle>
            <a:lvl1pPr lvl="0">
              <a:lnSpc>
                <a:spcPct val="85000"/>
              </a:lnSpc>
              <a:spcBef>
                <a:spcPts val="0"/>
              </a:spcBef>
              <a:spcAft>
                <a:spcPts val="0"/>
              </a:spcAft>
              <a:buSzPct val="100000"/>
              <a:defRPr sz="4800">
                <a:solidFill>
                  <a:schemeClr val="bg1"/>
                </a:solidFill>
                <a:latin typeface="+mj-lt"/>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a:t>Sample IMLS</a:t>
            </a:r>
            <a:br>
              <a:rPr lang="en-US"/>
            </a:br>
            <a:r>
              <a:rPr lang="en-US"/>
              <a:t>Presentation</a:t>
            </a:r>
            <a:endParaRPr/>
          </a:p>
        </p:txBody>
      </p:sp>
      <p:sp>
        <p:nvSpPr>
          <p:cNvPr id="5" name="Text Placeholder 4"/>
          <p:cNvSpPr>
            <a:spLocks noGrp="1"/>
          </p:cNvSpPr>
          <p:nvPr>
            <p:ph type="body" sz="quarter" idx="10" hasCustomPrompt="1"/>
          </p:nvPr>
        </p:nvSpPr>
        <p:spPr>
          <a:xfrm>
            <a:off x="6843713" y="4716463"/>
            <a:ext cx="2049462" cy="260350"/>
          </a:xfrm>
          <a:prstGeom prst="rect">
            <a:avLst/>
          </a:prstGeom>
        </p:spPr>
        <p:txBody>
          <a:bodyPr>
            <a:noAutofit/>
          </a:bodyPr>
          <a:lstStyle>
            <a:lvl1pPr marL="0" indent="0" algn="r">
              <a:buNone/>
              <a:defRPr sz="1400" baseline="0">
                <a:solidFill>
                  <a:schemeClr val="bg2"/>
                </a:solidFill>
                <a:latin typeface="+mj-lt"/>
              </a:defRPr>
            </a:lvl1pPr>
          </a:lstStyle>
          <a:p>
            <a:pPr lvl="0"/>
            <a:r>
              <a:rPr lang="en-US"/>
              <a:t>Month Date, Year</a:t>
            </a:r>
          </a:p>
        </p:txBody>
      </p:sp>
      <p:sp>
        <p:nvSpPr>
          <p:cNvPr id="16" name="Text Placeholder 4"/>
          <p:cNvSpPr>
            <a:spLocks noGrp="1"/>
          </p:cNvSpPr>
          <p:nvPr>
            <p:ph type="body" sz="quarter" idx="11" hasCustomPrompt="1"/>
          </p:nvPr>
        </p:nvSpPr>
        <p:spPr>
          <a:xfrm>
            <a:off x="223838" y="4733650"/>
            <a:ext cx="2049462" cy="260350"/>
          </a:xfrm>
          <a:prstGeom prst="rect">
            <a:avLst/>
          </a:prstGeom>
        </p:spPr>
        <p:txBody>
          <a:bodyPr>
            <a:noAutofit/>
          </a:bodyPr>
          <a:lstStyle>
            <a:lvl1pPr marL="0" indent="0" algn="l">
              <a:buNone/>
              <a:defRPr sz="1400" baseline="0">
                <a:solidFill>
                  <a:schemeClr val="bg2"/>
                </a:solidFill>
                <a:latin typeface="+mj-lt"/>
              </a:defRPr>
            </a:lvl1pPr>
          </a:lstStyle>
          <a:p>
            <a:pPr lvl="0"/>
            <a:r>
              <a:rPr lang="en-US"/>
              <a:t>Location/Event</a:t>
            </a:r>
          </a:p>
        </p:txBody>
      </p:sp>
      <p:sp>
        <p:nvSpPr>
          <p:cNvPr id="6" name="Text Placeholder 5"/>
          <p:cNvSpPr>
            <a:spLocks noGrp="1"/>
          </p:cNvSpPr>
          <p:nvPr>
            <p:ph type="body" sz="quarter" idx="12" hasCustomPrompt="1"/>
          </p:nvPr>
        </p:nvSpPr>
        <p:spPr>
          <a:xfrm>
            <a:off x="615950" y="3722688"/>
            <a:ext cx="4933950" cy="49530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Tree>
    <p:extLst>
      <p:ext uri="{BB962C8B-B14F-4D97-AF65-F5344CB8AC3E}">
        <p14:creationId xmlns:p14="http://schemas.microsoft.com/office/powerpoint/2010/main" val="2827375953"/>
      </p:ext>
    </p:extLst>
  </p:cSld>
  <p:clrMapOvr>
    <a:masterClrMapping/>
  </p:clrMapOvr>
  <p:transition spd="med">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e Title Slide (for dark BG)">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0" name="Shape 10"/>
          <p:cNvSpPr/>
          <p:nvPr/>
        </p:nvSpPr>
        <p:spPr>
          <a:xfrm>
            <a:off x="0" y="0"/>
            <a:ext cx="9144000" cy="530700"/>
          </a:xfrm>
          <a:prstGeom prst="rect">
            <a:avLst/>
          </a:prstGeom>
          <a:solidFill>
            <a:schemeClr val="accent3"/>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11" name="Shape 11"/>
          <p:cNvSpPr/>
          <p:nvPr/>
        </p:nvSpPr>
        <p:spPr>
          <a:xfrm>
            <a:off x="0" y="500626"/>
            <a:ext cx="9144000" cy="3824100"/>
          </a:xfrm>
          <a:prstGeom prst="rect">
            <a:avLst/>
          </a:prstGeom>
          <a:solidFill>
            <a:schemeClr val="bg1"/>
          </a:solidFill>
          <a:ln>
            <a:noFill/>
          </a:ln>
        </p:spPr>
        <p:txBody>
          <a:bodyPr wrap="square" lIns="91425" tIns="91425" rIns="91425" bIns="91425" anchor="ctr" anchorCtr="0">
            <a:noAutofit/>
          </a:bodyPr>
          <a:lstStyle/>
          <a:p>
            <a:pPr lvl="0">
              <a:spcBef>
                <a:spcPts val="0"/>
              </a:spcBef>
              <a:buNone/>
            </a:pPr>
            <a:endParaRPr dirty="0"/>
          </a:p>
        </p:txBody>
      </p:sp>
      <p:sp>
        <p:nvSpPr>
          <p:cNvPr id="12" name="Shape 12"/>
          <p:cNvSpPr/>
          <p:nvPr/>
        </p:nvSpPr>
        <p:spPr>
          <a:xfrm>
            <a:off x="0" y="4493605"/>
            <a:ext cx="9144000" cy="118200"/>
          </a:xfrm>
          <a:prstGeom prst="rect">
            <a:avLst/>
          </a:prstGeom>
          <a:solidFill>
            <a:schemeClr val="bg1"/>
          </a:solidFill>
          <a:ln>
            <a:noFill/>
          </a:ln>
        </p:spPr>
        <p:txBody>
          <a:bodyPr wrap="square" lIns="91425" tIns="91425" rIns="91425" bIns="91425" anchor="ctr" anchorCtr="0">
            <a:noAutofit/>
          </a:bodyPr>
          <a:lstStyle/>
          <a:p>
            <a:pPr lvl="0">
              <a:spcBef>
                <a:spcPts val="0"/>
              </a:spcBef>
              <a:buNone/>
            </a:pPr>
            <a:endParaRPr dirty="0"/>
          </a:p>
        </p:txBody>
      </p:sp>
      <p:sp>
        <p:nvSpPr>
          <p:cNvPr id="13" name="Shape 13"/>
          <p:cNvSpPr/>
          <p:nvPr/>
        </p:nvSpPr>
        <p:spPr>
          <a:xfrm>
            <a:off x="0" y="4584075"/>
            <a:ext cx="9144000" cy="5595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14" name="Shape 14"/>
          <p:cNvSpPr txBox="1">
            <a:spLocks noGrp="1"/>
          </p:cNvSpPr>
          <p:nvPr>
            <p:ph type="ctrTitle" hasCustomPrompt="1"/>
          </p:nvPr>
        </p:nvSpPr>
        <p:spPr>
          <a:xfrm>
            <a:off x="616644" y="2563098"/>
            <a:ext cx="5810400" cy="1159800"/>
          </a:xfrm>
          <a:prstGeom prst="rect">
            <a:avLst/>
          </a:prstGeom>
        </p:spPr>
        <p:txBody>
          <a:bodyPr wrap="square" lIns="91425" tIns="91425" rIns="91425" bIns="91425" anchor="b" anchorCtr="0"/>
          <a:lstStyle>
            <a:lvl1pPr lvl="0">
              <a:lnSpc>
                <a:spcPct val="85000"/>
              </a:lnSpc>
              <a:spcBef>
                <a:spcPts val="0"/>
              </a:spcBef>
              <a:spcAft>
                <a:spcPts val="0"/>
              </a:spcAft>
              <a:buSzPct val="100000"/>
              <a:defRPr sz="4800">
                <a:solidFill>
                  <a:schemeClr val="accent2"/>
                </a:solidFill>
                <a:latin typeface="+mj-lt"/>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a:t>Sample IMLS</a:t>
            </a:r>
            <a:br>
              <a:rPr lang="en-US"/>
            </a:br>
            <a:r>
              <a:rPr lang="en-US"/>
              <a:t>Presentation</a:t>
            </a:r>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81013"/>
            <a:ext cx="2657475" cy="885825"/>
          </a:xfrm>
          <a:prstGeom prst="rect">
            <a:avLst/>
          </a:prstGeom>
        </p:spPr>
      </p:pic>
      <p:sp>
        <p:nvSpPr>
          <p:cNvPr id="3" name="Rectangle 2"/>
          <p:cNvSpPr/>
          <p:nvPr userDrawn="1"/>
        </p:nvSpPr>
        <p:spPr>
          <a:xfrm>
            <a:off x="6179266" y="601619"/>
            <a:ext cx="2869335" cy="3616739"/>
          </a:xfrm>
          <a:prstGeom prst="rect">
            <a:avLst/>
          </a:prstGeom>
          <a:blipFill dpi="0" rotWithShape="1">
            <a:blip r:embed="rId3">
              <a:alphaModFix amt="10000"/>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Lst>
            </a:blip>
            <a:srcRect/>
            <a:stretch>
              <a:fillRect l="297" t="-1" r="-268860"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0" hasCustomPrompt="1"/>
          </p:nvPr>
        </p:nvSpPr>
        <p:spPr>
          <a:xfrm>
            <a:off x="6843713" y="4716463"/>
            <a:ext cx="2049462" cy="260350"/>
          </a:xfrm>
          <a:prstGeom prst="rect">
            <a:avLst/>
          </a:prstGeom>
        </p:spPr>
        <p:txBody>
          <a:bodyPr>
            <a:noAutofit/>
          </a:bodyPr>
          <a:lstStyle>
            <a:lvl1pPr marL="0" indent="0" algn="r">
              <a:buNone/>
              <a:defRPr sz="1400" baseline="0">
                <a:solidFill>
                  <a:schemeClr val="bg2"/>
                </a:solidFill>
                <a:latin typeface="+mj-lt"/>
              </a:defRPr>
            </a:lvl1pPr>
          </a:lstStyle>
          <a:p>
            <a:pPr lvl="0"/>
            <a:r>
              <a:rPr lang="en-US"/>
              <a:t>Month Date, Year</a:t>
            </a:r>
          </a:p>
        </p:txBody>
      </p:sp>
      <p:sp>
        <p:nvSpPr>
          <p:cNvPr id="15" name="Shape 14"/>
          <p:cNvSpPr txBox="1">
            <a:spLocks/>
          </p:cNvSpPr>
          <p:nvPr userDrawn="1"/>
        </p:nvSpPr>
        <p:spPr>
          <a:xfrm>
            <a:off x="616644" y="3496142"/>
            <a:ext cx="5810400" cy="687699"/>
          </a:xfrm>
          <a:prstGeom prst="rect">
            <a:avLst/>
          </a:prstGeom>
        </p:spPr>
        <p:txBody>
          <a:bodyPr vert="horz" wrap="square" lIns="91425" tIns="91425" rIns="91425" bIns="91425" rtlCol="0" anchor="b" anchorCtr="0">
            <a:normAutofit/>
          </a:bodyPr>
          <a:lstStyle>
            <a:lvl1pPr lvl="0" algn="l" defTabSz="914400" rtl="0" eaLnBrk="1" latinLnBrk="0" hangingPunct="1">
              <a:lnSpc>
                <a:spcPct val="85000"/>
              </a:lnSpc>
              <a:spcBef>
                <a:spcPts val="0"/>
              </a:spcBef>
              <a:spcAft>
                <a:spcPts val="0"/>
              </a:spcAft>
              <a:buSzPct val="100000"/>
              <a:buNone/>
              <a:defRPr sz="4800" kern="1200">
                <a:solidFill>
                  <a:schemeClr val="bg1"/>
                </a:solidFill>
                <a:latin typeface="+mj-lt"/>
                <a:ea typeface="+mj-ea"/>
                <a:cs typeface="+mj-cs"/>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sz="2800" dirty="0">
                <a:solidFill>
                  <a:schemeClr val="tx1">
                    <a:lumMod val="85000"/>
                    <a:lumOff val="15000"/>
                  </a:schemeClr>
                </a:solidFill>
                <a:latin typeface="+mn-lt"/>
              </a:rPr>
              <a:t>Name</a:t>
            </a:r>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975" y="634316"/>
            <a:ext cx="2095500" cy="953281"/>
          </a:xfrm>
          <a:prstGeom prst="rect">
            <a:avLst/>
          </a:prstGeom>
        </p:spPr>
      </p:pic>
      <p:sp>
        <p:nvSpPr>
          <p:cNvPr id="16" name="Text Placeholder 4"/>
          <p:cNvSpPr>
            <a:spLocks noGrp="1"/>
          </p:cNvSpPr>
          <p:nvPr>
            <p:ph type="body" sz="quarter" idx="11" hasCustomPrompt="1"/>
          </p:nvPr>
        </p:nvSpPr>
        <p:spPr>
          <a:xfrm>
            <a:off x="223838" y="4733650"/>
            <a:ext cx="2049462" cy="260350"/>
          </a:xfrm>
          <a:prstGeom prst="rect">
            <a:avLst/>
          </a:prstGeom>
        </p:spPr>
        <p:txBody>
          <a:bodyPr>
            <a:noAutofit/>
          </a:bodyPr>
          <a:lstStyle>
            <a:lvl1pPr marL="0" indent="0" algn="l">
              <a:buNone/>
              <a:defRPr sz="1400" baseline="0">
                <a:solidFill>
                  <a:schemeClr val="bg2"/>
                </a:solidFill>
                <a:latin typeface="+mj-lt"/>
              </a:defRPr>
            </a:lvl1pPr>
          </a:lstStyle>
          <a:p>
            <a:pPr lvl="0"/>
            <a:r>
              <a:rPr lang="en-US"/>
              <a:t>Location/Event</a:t>
            </a:r>
          </a:p>
        </p:txBody>
      </p:sp>
    </p:spTree>
    <p:extLst>
      <p:ext uri="{BB962C8B-B14F-4D97-AF65-F5344CB8AC3E}">
        <p14:creationId xmlns:p14="http://schemas.microsoft.com/office/powerpoint/2010/main" val="2016247269"/>
      </p:ext>
    </p:extLst>
  </p:cSld>
  <p:clrMapOvr>
    <a:masterClrMapping/>
  </p:clrMapOvr>
  <p:transition spd="med">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lternate Title Slide (for dark BG)">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0" name="Shape 10"/>
          <p:cNvSpPr/>
          <p:nvPr/>
        </p:nvSpPr>
        <p:spPr>
          <a:xfrm>
            <a:off x="0" y="0"/>
            <a:ext cx="9144000" cy="530700"/>
          </a:xfrm>
          <a:prstGeom prst="rect">
            <a:avLst/>
          </a:prstGeom>
          <a:solidFill>
            <a:schemeClr val="accent3"/>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11" name="Shape 11"/>
          <p:cNvSpPr/>
          <p:nvPr/>
        </p:nvSpPr>
        <p:spPr>
          <a:xfrm>
            <a:off x="0" y="500626"/>
            <a:ext cx="9144000" cy="3824100"/>
          </a:xfrm>
          <a:prstGeom prst="rect">
            <a:avLst/>
          </a:prstGeom>
          <a:solidFill>
            <a:schemeClr val="bg1"/>
          </a:solidFill>
          <a:ln>
            <a:noFill/>
          </a:ln>
        </p:spPr>
        <p:txBody>
          <a:bodyPr wrap="square" lIns="91425" tIns="91425" rIns="91425" bIns="91425" anchor="ctr" anchorCtr="0">
            <a:noAutofit/>
          </a:bodyPr>
          <a:lstStyle/>
          <a:p>
            <a:pPr lvl="0">
              <a:spcBef>
                <a:spcPts val="0"/>
              </a:spcBef>
              <a:buNone/>
            </a:pPr>
            <a:endParaRPr dirty="0"/>
          </a:p>
        </p:txBody>
      </p:sp>
      <p:sp>
        <p:nvSpPr>
          <p:cNvPr id="12" name="Shape 12"/>
          <p:cNvSpPr/>
          <p:nvPr/>
        </p:nvSpPr>
        <p:spPr>
          <a:xfrm>
            <a:off x="0" y="4493605"/>
            <a:ext cx="9144000" cy="118200"/>
          </a:xfrm>
          <a:prstGeom prst="rect">
            <a:avLst/>
          </a:prstGeom>
          <a:solidFill>
            <a:schemeClr val="bg1"/>
          </a:solidFill>
          <a:ln>
            <a:noFill/>
          </a:ln>
        </p:spPr>
        <p:txBody>
          <a:bodyPr wrap="square" lIns="91425" tIns="91425" rIns="91425" bIns="91425" anchor="ctr" anchorCtr="0">
            <a:noAutofit/>
          </a:bodyPr>
          <a:lstStyle/>
          <a:p>
            <a:pPr lvl="0">
              <a:spcBef>
                <a:spcPts val="0"/>
              </a:spcBef>
              <a:buNone/>
            </a:pPr>
            <a:endParaRPr dirty="0"/>
          </a:p>
        </p:txBody>
      </p:sp>
      <p:sp>
        <p:nvSpPr>
          <p:cNvPr id="13" name="Shape 13"/>
          <p:cNvSpPr/>
          <p:nvPr/>
        </p:nvSpPr>
        <p:spPr>
          <a:xfrm>
            <a:off x="0" y="4584075"/>
            <a:ext cx="9144000" cy="5595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14" name="Shape 14"/>
          <p:cNvSpPr txBox="1">
            <a:spLocks noGrp="1"/>
          </p:cNvSpPr>
          <p:nvPr>
            <p:ph type="ctrTitle" hasCustomPrompt="1"/>
          </p:nvPr>
        </p:nvSpPr>
        <p:spPr>
          <a:xfrm>
            <a:off x="616644" y="2563098"/>
            <a:ext cx="5810400" cy="1159800"/>
          </a:xfrm>
          <a:prstGeom prst="rect">
            <a:avLst/>
          </a:prstGeom>
        </p:spPr>
        <p:txBody>
          <a:bodyPr wrap="square" lIns="91425" tIns="91425" rIns="91425" bIns="91425" anchor="b" anchorCtr="0"/>
          <a:lstStyle>
            <a:lvl1pPr lvl="0">
              <a:lnSpc>
                <a:spcPct val="85000"/>
              </a:lnSpc>
              <a:spcBef>
                <a:spcPts val="0"/>
              </a:spcBef>
              <a:spcAft>
                <a:spcPts val="0"/>
              </a:spcAft>
              <a:buSzPct val="100000"/>
              <a:defRPr sz="4800">
                <a:solidFill>
                  <a:schemeClr val="accent2"/>
                </a:solidFill>
                <a:latin typeface="+mj-lt"/>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a:t>Sample IMLS</a:t>
            </a:r>
            <a:br>
              <a:rPr lang="en-US"/>
            </a:br>
            <a:r>
              <a:rPr lang="en-US"/>
              <a:t>Presentation</a:t>
            </a:r>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81013"/>
            <a:ext cx="2657475" cy="885825"/>
          </a:xfrm>
          <a:prstGeom prst="rect">
            <a:avLst/>
          </a:prstGeom>
        </p:spPr>
      </p:pic>
      <p:sp>
        <p:nvSpPr>
          <p:cNvPr id="5" name="Text Placeholder 4"/>
          <p:cNvSpPr>
            <a:spLocks noGrp="1"/>
          </p:cNvSpPr>
          <p:nvPr>
            <p:ph type="body" sz="quarter" idx="10" hasCustomPrompt="1"/>
          </p:nvPr>
        </p:nvSpPr>
        <p:spPr>
          <a:xfrm>
            <a:off x="6843713" y="4716463"/>
            <a:ext cx="2049462" cy="260350"/>
          </a:xfrm>
          <a:prstGeom prst="rect">
            <a:avLst/>
          </a:prstGeom>
        </p:spPr>
        <p:txBody>
          <a:bodyPr>
            <a:noAutofit/>
          </a:bodyPr>
          <a:lstStyle>
            <a:lvl1pPr marL="0" indent="0" algn="r">
              <a:buNone/>
              <a:defRPr sz="1400" baseline="0">
                <a:solidFill>
                  <a:schemeClr val="bg2"/>
                </a:solidFill>
                <a:latin typeface="+mj-lt"/>
              </a:defRPr>
            </a:lvl1pPr>
          </a:lstStyle>
          <a:p>
            <a:pPr lvl="0"/>
            <a:r>
              <a:rPr lang="en-US"/>
              <a:t>Month Date, Year</a:t>
            </a:r>
          </a:p>
        </p:txBody>
      </p:sp>
      <p:sp>
        <p:nvSpPr>
          <p:cNvPr id="15" name="Shape 14"/>
          <p:cNvSpPr txBox="1">
            <a:spLocks/>
          </p:cNvSpPr>
          <p:nvPr userDrawn="1"/>
        </p:nvSpPr>
        <p:spPr>
          <a:xfrm>
            <a:off x="616644" y="3496142"/>
            <a:ext cx="5810400" cy="687699"/>
          </a:xfrm>
          <a:prstGeom prst="rect">
            <a:avLst/>
          </a:prstGeom>
        </p:spPr>
        <p:txBody>
          <a:bodyPr vert="horz" wrap="square" lIns="91425" tIns="91425" rIns="91425" bIns="91425" rtlCol="0" anchor="b" anchorCtr="0">
            <a:normAutofit/>
          </a:bodyPr>
          <a:lstStyle>
            <a:lvl1pPr lvl="0" algn="l" defTabSz="914400" rtl="0" eaLnBrk="1" latinLnBrk="0" hangingPunct="1">
              <a:lnSpc>
                <a:spcPct val="85000"/>
              </a:lnSpc>
              <a:spcBef>
                <a:spcPts val="0"/>
              </a:spcBef>
              <a:spcAft>
                <a:spcPts val="0"/>
              </a:spcAft>
              <a:buSzPct val="100000"/>
              <a:buNone/>
              <a:defRPr sz="4800" kern="1200">
                <a:solidFill>
                  <a:schemeClr val="bg1"/>
                </a:solidFill>
                <a:latin typeface="+mj-lt"/>
                <a:ea typeface="+mj-ea"/>
                <a:cs typeface="+mj-cs"/>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sz="2800" dirty="0">
                <a:solidFill>
                  <a:schemeClr val="tx1">
                    <a:lumMod val="85000"/>
                    <a:lumOff val="15000"/>
                  </a:schemeClr>
                </a:solidFill>
                <a:latin typeface="+mn-lt"/>
              </a:rPr>
              <a:t>Name</a:t>
            </a:r>
          </a:p>
        </p:txBody>
      </p:sp>
      <p:sp>
        <p:nvSpPr>
          <p:cNvPr id="16" name="Text Placeholder 4"/>
          <p:cNvSpPr>
            <a:spLocks noGrp="1"/>
          </p:cNvSpPr>
          <p:nvPr>
            <p:ph type="body" sz="quarter" idx="11" hasCustomPrompt="1"/>
          </p:nvPr>
        </p:nvSpPr>
        <p:spPr>
          <a:xfrm>
            <a:off x="223838" y="4733650"/>
            <a:ext cx="2049462" cy="260350"/>
          </a:xfrm>
          <a:prstGeom prst="rect">
            <a:avLst/>
          </a:prstGeom>
        </p:spPr>
        <p:txBody>
          <a:bodyPr>
            <a:noAutofit/>
          </a:bodyPr>
          <a:lstStyle>
            <a:lvl1pPr marL="0" indent="0" algn="l">
              <a:buNone/>
              <a:defRPr sz="1400" baseline="0">
                <a:solidFill>
                  <a:schemeClr val="bg2"/>
                </a:solidFill>
                <a:latin typeface="+mj-lt"/>
              </a:defRPr>
            </a:lvl1pPr>
          </a:lstStyle>
          <a:p>
            <a:pPr lvl="0"/>
            <a:r>
              <a:rPr lang="en-US"/>
              <a:t>Location/Event</a:t>
            </a:r>
          </a:p>
        </p:txBody>
      </p:sp>
    </p:spTree>
    <p:extLst>
      <p:ext uri="{BB962C8B-B14F-4D97-AF65-F5344CB8AC3E}">
        <p14:creationId xmlns:p14="http://schemas.microsoft.com/office/powerpoint/2010/main" val="543611593"/>
      </p:ext>
    </p:extLst>
  </p:cSld>
  <p:clrMapOvr>
    <a:masterClrMapping/>
  </p:clrMapOvr>
  <p:transition spd="med">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ub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700" cy="1159800"/>
          </a:xfrm>
          <a:prstGeom prst="rect">
            <a:avLst/>
          </a:prstGeom>
        </p:spPr>
        <p:txBody>
          <a:bodyPr wrap="square" lIns="91425" tIns="91425" rIns="91425" bIns="91425" anchor="b" anchorCtr="0"/>
          <a:lstStyle>
            <a:lvl1pPr lvl="0" rtl="0">
              <a:spcBef>
                <a:spcPts val="0"/>
              </a:spcBef>
              <a:buClr>
                <a:srgbClr val="114454"/>
              </a:buClr>
              <a:buSzPct val="100000"/>
              <a:defRPr sz="4800" b="0">
                <a:solidFill>
                  <a:schemeClr val="accent2"/>
                </a:solidFill>
                <a:latin typeface="+mj-lt"/>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700" cy="784800"/>
          </a:xfrm>
          <a:prstGeom prst="rect">
            <a:avLst/>
          </a:prstGeom>
        </p:spPr>
        <p:txBody>
          <a:bodyPr wrap="square" lIns="91425" tIns="91425" rIns="91425" bIns="91425" anchor="t" anchorCtr="0"/>
          <a:lstStyle>
            <a:lvl1pPr lvl="0" rtl="0">
              <a:spcBef>
                <a:spcPts val="0"/>
              </a:spcBef>
              <a:buClr>
                <a:srgbClr val="94BF6E"/>
              </a:buClr>
              <a:buSzPct val="100000"/>
              <a:buNone/>
              <a:defRPr sz="1800" b="0">
                <a:solidFill>
                  <a:schemeClr val="tx1">
                    <a:lumMod val="85000"/>
                    <a:lumOff val="15000"/>
                  </a:schemeClr>
                </a:solidFill>
                <a:latin typeface="+mn-lt"/>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9" name="Shape 19"/>
          <p:cNvSpPr/>
          <p:nvPr/>
        </p:nvSpPr>
        <p:spPr>
          <a:xfrm>
            <a:off x="0" y="0"/>
            <a:ext cx="3474300" cy="530700"/>
          </a:xfrm>
          <a:prstGeom prst="rect">
            <a:avLst/>
          </a:prstGeom>
          <a:solidFill>
            <a:schemeClr val="accent3"/>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20" name="Shape 20"/>
          <p:cNvSpPr/>
          <p:nvPr/>
        </p:nvSpPr>
        <p:spPr>
          <a:xfrm>
            <a:off x="0" y="500626"/>
            <a:ext cx="3474300" cy="38241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21" name="Shape 21"/>
          <p:cNvSpPr/>
          <p:nvPr/>
        </p:nvSpPr>
        <p:spPr>
          <a:xfrm>
            <a:off x="0" y="4493604"/>
            <a:ext cx="3474300" cy="118200"/>
          </a:xfrm>
          <a:prstGeom prst="rect">
            <a:avLst/>
          </a:prstGeom>
          <a:solidFill>
            <a:schemeClr val="bg2"/>
          </a:solidFill>
          <a:ln>
            <a:noFill/>
          </a:ln>
        </p:spPr>
        <p:txBody>
          <a:bodyPr wrap="square" lIns="91425" tIns="91425" rIns="91425" bIns="91425" anchor="ctr" anchorCtr="0">
            <a:noAutofit/>
          </a:bodyPr>
          <a:lstStyle/>
          <a:p>
            <a:pPr lvl="0">
              <a:spcBef>
                <a:spcPts val="0"/>
              </a:spcBef>
              <a:buNone/>
            </a:pPr>
            <a:endParaRPr dirty="0"/>
          </a:p>
        </p:txBody>
      </p:sp>
      <p:sp>
        <p:nvSpPr>
          <p:cNvPr id="22" name="Shape 22"/>
          <p:cNvSpPr/>
          <p:nvPr/>
        </p:nvSpPr>
        <p:spPr>
          <a:xfrm>
            <a:off x="0" y="4584075"/>
            <a:ext cx="3474300" cy="5595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10083332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Interior Slide">
    <p:spTree>
      <p:nvGrpSpPr>
        <p:cNvPr id="1" name="Shape 31"/>
        <p:cNvGrpSpPr/>
        <p:nvPr/>
      </p:nvGrpSpPr>
      <p:grpSpPr>
        <a:xfrm>
          <a:off x="0" y="0"/>
          <a:ext cx="0" cy="0"/>
          <a:chOff x="0" y="0"/>
          <a:chExt cx="0" cy="0"/>
        </a:xfrm>
      </p:grpSpPr>
      <p:sp>
        <p:nvSpPr>
          <p:cNvPr id="2" name="Rectangle 1"/>
          <p:cNvSpPr/>
          <p:nvPr userDrawn="1"/>
        </p:nvSpPr>
        <p:spPr>
          <a:xfrm>
            <a:off x="0" y="263543"/>
            <a:ext cx="966438" cy="989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38"/>
          <p:cNvSpPr txBox="1">
            <a:spLocks noGrp="1"/>
          </p:cNvSpPr>
          <p:nvPr>
            <p:ph type="title" hasCustomPrompt="1"/>
          </p:nvPr>
        </p:nvSpPr>
        <p:spPr>
          <a:xfrm>
            <a:off x="869796" y="263543"/>
            <a:ext cx="5062655" cy="989224"/>
          </a:xfrm>
          <a:prstGeom prst="rect">
            <a:avLst/>
          </a:prstGeom>
          <a:solidFill>
            <a:schemeClr val="accent2"/>
          </a:solidFill>
        </p:spPr>
        <p:txBody>
          <a:bodyPr wrap="square" lIns="91425" tIns="91425" rIns="91425" bIns="91425" anchor="ctr" anchorCtr="0"/>
          <a:lstStyle>
            <a:lvl1pPr marL="0" lvl="0" indent="0">
              <a:spcBef>
                <a:spcPts val="0"/>
              </a:spcBef>
              <a:tabLst/>
              <a:defRPr sz="3200" b="0">
                <a:solidFill>
                  <a:schemeClr val="bg1"/>
                </a:solidFill>
                <a:latin typeface="+mj-lt"/>
                <a:sym typeface="Wingdings" panose="05000000000000000000" pitchFamily="2" charset="2"/>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Title Bar is Adjustable </a:t>
            </a:r>
            <a:endParaRPr/>
          </a:p>
        </p:txBody>
      </p:sp>
      <p:sp>
        <p:nvSpPr>
          <p:cNvPr id="13" name="Text Placeholder 4"/>
          <p:cNvSpPr>
            <a:spLocks noGrp="1"/>
          </p:cNvSpPr>
          <p:nvPr>
            <p:ph type="body" sz="quarter" idx="10"/>
          </p:nvPr>
        </p:nvSpPr>
        <p:spPr>
          <a:xfrm>
            <a:off x="868363" y="1590675"/>
            <a:ext cx="7480300" cy="3063875"/>
          </a:xfrm>
          <a:prstGeom prst="rect">
            <a:avLst/>
          </a:prstGeom>
        </p:spPr>
        <p:txBody>
          <a:bodyPr/>
          <a:lstStyle>
            <a:lvl1pPr marL="282575" indent="-282575">
              <a:spcBef>
                <a:spcPts val="0"/>
              </a:spcBef>
              <a:spcAft>
                <a:spcPts val="1200"/>
              </a:spcAft>
              <a:buClr>
                <a:schemeClr val="accent2"/>
              </a:buClr>
              <a:buFont typeface="Arial" panose="020B0604020202020204" pitchFamily="34" charset="0"/>
              <a:buChar char="•"/>
              <a:defRPr sz="2800">
                <a:latin typeface="+mn-lt"/>
              </a:defRPr>
            </a:lvl1pPr>
            <a:lvl2pPr marL="630238" indent="-282575" defTabSz="914400">
              <a:spcBef>
                <a:spcPts val="0"/>
              </a:spcBef>
              <a:spcAft>
                <a:spcPts val="1200"/>
              </a:spcAft>
              <a:buClr>
                <a:schemeClr val="accent1"/>
              </a:buClr>
              <a:buFont typeface="Arial" panose="020B0604020202020204" pitchFamily="34" charset="0"/>
              <a:buChar char="•"/>
              <a:defRPr sz="2400">
                <a:latin typeface="+mn-lt"/>
              </a:defRPr>
            </a:lvl2pPr>
            <a:lvl3pPr marL="914400" indent="-284163">
              <a:spcBef>
                <a:spcPts val="0"/>
              </a:spcBef>
              <a:spcAft>
                <a:spcPts val="1200"/>
              </a:spcAft>
              <a:buClr>
                <a:schemeClr val="accent5"/>
              </a:buClr>
              <a:buFont typeface="Arial" panose="020B0604020202020204" pitchFamily="34" charset="0"/>
              <a:buChar char="•"/>
              <a:defRPr sz="2400">
                <a:latin typeface="+mn-lt"/>
              </a:defRPr>
            </a:lvl3pPr>
            <a:lvl4pPr marL="1198563" indent="-284163">
              <a:spcBef>
                <a:spcPts val="0"/>
              </a:spcBef>
              <a:spcAft>
                <a:spcPts val="1200"/>
              </a:spcAft>
              <a:buClr>
                <a:schemeClr val="accent4"/>
              </a:buClr>
              <a:buFont typeface="Arial" panose="020B0604020202020204" pitchFamily="34" charset="0"/>
              <a:buChar char="•"/>
              <a:defRPr sz="2400">
                <a:latin typeface="+mn-lt"/>
              </a:defRPr>
            </a:lvl4pPr>
            <a:lvl5pPr marL="631825" indent="0">
              <a:spcAft>
                <a:spcPts val="1200"/>
              </a:spcAft>
              <a:buClr>
                <a:schemeClr val="accent1"/>
              </a:buClr>
              <a:buFont typeface="Arial" panose="020B0604020202020204" pitchFamily="34" charset="0"/>
              <a:buNone/>
              <a:defRPr sz="2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16664737"/>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tandard Interior Slide">
    <p:spTree>
      <p:nvGrpSpPr>
        <p:cNvPr id="1" name="Shape 31"/>
        <p:cNvGrpSpPr/>
        <p:nvPr/>
      </p:nvGrpSpPr>
      <p:grpSpPr>
        <a:xfrm>
          <a:off x="0" y="0"/>
          <a:ext cx="0" cy="0"/>
          <a:chOff x="0" y="0"/>
          <a:chExt cx="0" cy="0"/>
        </a:xfrm>
      </p:grpSpPr>
      <p:sp>
        <p:nvSpPr>
          <p:cNvPr id="12" name="Shape 38"/>
          <p:cNvSpPr txBox="1">
            <a:spLocks noGrp="1"/>
          </p:cNvSpPr>
          <p:nvPr>
            <p:ph type="title" hasCustomPrompt="1"/>
          </p:nvPr>
        </p:nvSpPr>
        <p:spPr>
          <a:xfrm>
            <a:off x="331322" y="601451"/>
            <a:ext cx="5549774" cy="989224"/>
          </a:xfrm>
          <a:prstGeom prst="rect">
            <a:avLst/>
          </a:prstGeom>
          <a:solidFill>
            <a:schemeClr val="accent2"/>
          </a:solidFill>
        </p:spPr>
        <p:txBody>
          <a:bodyPr wrap="square" lIns="91425" tIns="91425" rIns="91425" bIns="91425" anchor="ctr" anchorCtr="0"/>
          <a:lstStyle>
            <a:lvl1pPr marL="796925" lvl="0" indent="0">
              <a:spcBef>
                <a:spcPts val="0"/>
              </a:spcBef>
              <a:tabLst>
                <a:tab pos="796925" algn="l"/>
              </a:tabLst>
              <a:defRPr sz="3200" b="0">
                <a:solidFill>
                  <a:schemeClr val="bg1"/>
                </a:solidFill>
                <a:latin typeface="+mj-lt"/>
                <a:sym typeface="Wingdings" panose="05000000000000000000" pitchFamily="2" charset="2"/>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Title Bar is Adjustable </a:t>
            </a:r>
            <a:endParaRPr/>
          </a:p>
        </p:txBody>
      </p:sp>
      <p:sp>
        <p:nvSpPr>
          <p:cNvPr id="13" name="Text Placeholder 4"/>
          <p:cNvSpPr>
            <a:spLocks noGrp="1"/>
          </p:cNvSpPr>
          <p:nvPr>
            <p:ph type="body" sz="quarter" idx="10"/>
          </p:nvPr>
        </p:nvSpPr>
        <p:spPr>
          <a:xfrm>
            <a:off x="868363" y="1590675"/>
            <a:ext cx="7480300" cy="3063875"/>
          </a:xfrm>
          <a:prstGeom prst="rect">
            <a:avLst/>
          </a:prstGeom>
        </p:spPr>
        <p:txBody>
          <a:bodyPr/>
          <a:lstStyle>
            <a:lvl1pPr marL="282575" indent="-282575">
              <a:spcBef>
                <a:spcPts val="0"/>
              </a:spcBef>
              <a:spcAft>
                <a:spcPts val="1200"/>
              </a:spcAft>
              <a:buClr>
                <a:schemeClr val="accent2"/>
              </a:buClr>
              <a:buFont typeface="Arial" panose="020B0604020202020204" pitchFamily="34" charset="0"/>
              <a:buChar char="•"/>
              <a:defRPr sz="2800">
                <a:latin typeface="+mn-lt"/>
              </a:defRPr>
            </a:lvl1pPr>
            <a:lvl2pPr marL="630238" indent="-282575" defTabSz="914400">
              <a:spcBef>
                <a:spcPts val="0"/>
              </a:spcBef>
              <a:spcAft>
                <a:spcPts val="1200"/>
              </a:spcAft>
              <a:buClr>
                <a:schemeClr val="accent1"/>
              </a:buClr>
              <a:buFont typeface="Arial" panose="020B0604020202020204" pitchFamily="34" charset="0"/>
              <a:buChar char="•"/>
              <a:defRPr sz="2400">
                <a:latin typeface="+mn-lt"/>
              </a:defRPr>
            </a:lvl2pPr>
            <a:lvl3pPr marL="914400" indent="-284163">
              <a:spcBef>
                <a:spcPts val="0"/>
              </a:spcBef>
              <a:spcAft>
                <a:spcPts val="1200"/>
              </a:spcAft>
              <a:buClr>
                <a:schemeClr val="accent5"/>
              </a:buClr>
              <a:buFont typeface="Arial" panose="020B0604020202020204" pitchFamily="34" charset="0"/>
              <a:buChar char="•"/>
              <a:defRPr sz="2400">
                <a:latin typeface="+mn-lt"/>
              </a:defRPr>
            </a:lvl3pPr>
            <a:lvl4pPr marL="1198563" indent="-284163">
              <a:spcBef>
                <a:spcPts val="0"/>
              </a:spcBef>
              <a:spcAft>
                <a:spcPts val="1200"/>
              </a:spcAft>
              <a:buClr>
                <a:schemeClr val="accent4"/>
              </a:buClr>
              <a:buFont typeface="Arial" panose="020B0604020202020204" pitchFamily="34" charset="0"/>
              <a:buChar char="•"/>
              <a:defRPr sz="2400">
                <a:latin typeface="+mn-lt"/>
              </a:defRPr>
            </a:lvl4pPr>
            <a:lvl5pPr marL="631825" indent="0">
              <a:spcAft>
                <a:spcPts val="1200"/>
              </a:spcAft>
              <a:buClr>
                <a:schemeClr val="accent1"/>
              </a:buClr>
              <a:buFont typeface="Arial" panose="020B0604020202020204" pitchFamily="34" charset="0"/>
              <a:buNone/>
              <a:defRPr sz="2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7354334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25" name="Shape 25"/>
          <p:cNvSpPr/>
          <p:nvPr/>
        </p:nvSpPr>
        <p:spPr>
          <a:xfrm>
            <a:off x="3398538" y="1599538"/>
            <a:ext cx="2346925" cy="1944425"/>
          </a:xfrm>
          <a:prstGeom prst="rect">
            <a:avLst/>
          </a:prstGeom>
        </p:spPr>
        <p:txBody>
          <a:bodyPr>
            <a:prstTxWarp prst="textPlain">
              <a:avLst/>
            </a:prstTxWarp>
          </a:bodyPr>
          <a:lstStyle/>
          <a:p>
            <a:pPr lvl="0" algn="ctr"/>
            <a:r>
              <a:rPr b="0" i="0" dirty="0">
                <a:ln>
                  <a:noFill/>
                </a:ln>
                <a:solidFill>
                  <a:schemeClr val="accent2">
                    <a:lumMod val="90000"/>
                    <a:lumOff val="10000"/>
                    <a:alpha val="20380"/>
                  </a:schemeClr>
                </a:solidFill>
                <a:latin typeface="FrankRuehl" panose="020E0503060101010101" pitchFamily="34" charset="-79"/>
                <a:cs typeface="FrankRuehl" panose="020E0503060101010101" pitchFamily="34" charset="-79"/>
              </a:rPr>
              <a:t>“</a:t>
            </a:r>
          </a:p>
        </p:txBody>
      </p:sp>
      <p:sp>
        <p:nvSpPr>
          <p:cNvPr id="26" name="Shape 26"/>
          <p:cNvSpPr/>
          <p:nvPr/>
        </p:nvSpPr>
        <p:spPr>
          <a:xfrm>
            <a:off x="0" y="0"/>
            <a:ext cx="9144000" cy="530700"/>
          </a:xfrm>
          <a:prstGeom prst="rect">
            <a:avLst/>
          </a:prstGeom>
          <a:solidFill>
            <a:schemeClr val="accent3"/>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27" name="Shape 27"/>
          <p:cNvSpPr/>
          <p:nvPr/>
        </p:nvSpPr>
        <p:spPr>
          <a:xfrm>
            <a:off x="0" y="500625"/>
            <a:ext cx="9144000" cy="732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3962800"/>
            <a:ext cx="9144000" cy="370200"/>
          </a:xfrm>
          <a:prstGeom prst="rect">
            <a:avLst/>
          </a:prstGeom>
          <a:solidFill>
            <a:schemeClr val="bg1"/>
          </a:solidFill>
          <a:ln>
            <a:noFill/>
          </a:ln>
        </p:spPr>
        <p:txBody>
          <a:bodyPr wrap="square" lIns="91425" tIns="91425" rIns="91425" bIns="91425" anchor="ctr" anchorCtr="0">
            <a:noAutofit/>
          </a:bodyPr>
          <a:lstStyle/>
          <a:p>
            <a:pPr lvl="0">
              <a:spcBef>
                <a:spcPts val="0"/>
              </a:spcBef>
              <a:buNone/>
            </a:pPr>
            <a:endParaRPr dirty="0"/>
          </a:p>
        </p:txBody>
      </p:sp>
      <p:sp>
        <p:nvSpPr>
          <p:cNvPr id="29" name="Shape 29"/>
          <p:cNvSpPr/>
          <p:nvPr/>
        </p:nvSpPr>
        <p:spPr>
          <a:xfrm>
            <a:off x="0" y="4333125"/>
            <a:ext cx="9144000" cy="8103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30" name="Shape 30"/>
          <p:cNvSpPr txBox="1">
            <a:spLocks noGrp="1"/>
          </p:cNvSpPr>
          <p:nvPr>
            <p:ph type="body" idx="1" hasCustomPrompt="1"/>
          </p:nvPr>
        </p:nvSpPr>
        <p:spPr>
          <a:xfrm>
            <a:off x="1556175" y="2300275"/>
            <a:ext cx="6031800" cy="605100"/>
          </a:xfrm>
          <a:prstGeom prst="rect">
            <a:avLst/>
          </a:prstGeom>
        </p:spPr>
        <p:txBody>
          <a:bodyPr wrap="square" lIns="91425" tIns="91425" rIns="91425" bIns="91425" anchor="ctr" anchorCtr="0"/>
          <a:lstStyle>
            <a:lvl1pPr lvl="0" algn="ctr" rtl="0">
              <a:spcBef>
                <a:spcPts val="0"/>
              </a:spcBef>
              <a:buClr>
                <a:srgbClr val="FFFFFF"/>
              </a:buClr>
              <a:buSzPct val="100000"/>
              <a:buNone/>
              <a:defRPr sz="2400">
                <a:solidFill>
                  <a:srgbClr val="FFFFFF"/>
                </a:solidFill>
                <a:latin typeface="+mj-lt"/>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r>
              <a:rPr lang="en-US"/>
              <a:t>Tap to add quote</a:t>
            </a:r>
            <a:endParaRPr/>
          </a:p>
        </p:txBody>
      </p:sp>
    </p:spTree>
    <p:extLst>
      <p:ext uri="{BB962C8B-B14F-4D97-AF65-F5344CB8AC3E}">
        <p14:creationId xmlns:p14="http://schemas.microsoft.com/office/powerpoint/2010/main" val="32029665"/>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ext on Dark BG">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26" name="Shape 26"/>
          <p:cNvSpPr/>
          <p:nvPr/>
        </p:nvSpPr>
        <p:spPr>
          <a:xfrm>
            <a:off x="0" y="0"/>
            <a:ext cx="9144000" cy="530700"/>
          </a:xfrm>
          <a:prstGeom prst="rect">
            <a:avLst/>
          </a:prstGeom>
          <a:solidFill>
            <a:schemeClr val="accent3"/>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27" name="Shape 27"/>
          <p:cNvSpPr/>
          <p:nvPr/>
        </p:nvSpPr>
        <p:spPr>
          <a:xfrm>
            <a:off x="0" y="500625"/>
            <a:ext cx="9144000" cy="732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3962800"/>
            <a:ext cx="9144000" cy="370200"/>
          </a:xfrm>
          <a:prstGeom prst="rect">
            <a:avLst/>
          </a:prstGeom>
          <a:solidFill>
            <a:schemeClr val="bg1"/>
          </a:solidFill>
          <a:ln>
            <a:noFill/>
          </a:ln>
        </p:spPr>
        <p:txBody>
          <a:bodyPr wrap="square" lIns="91425" tIns="91425" rIns="91425" bIns="91425" anchor="ctr" anchorCtr="0">
            <a:noAutofit/>
          </a:bodyPr>
          <a:lstStyle/>
          <a:p>
            <a:pPr lvl="0">
              <a:spcBef>
                <a:spcPts val="0"/>
              </a:spcBef>
              <a:buNone/>
            </a:pPr>
            <a:endParaRPr dirty="0"/>
          </a:p>
        </p:txBody>
      </p:sp>
      <p:sp>
        <p:nvSpPr>
          <p:cNvPr id="29" name="Shape 29"/>
          <p:cNvSpPr/>
          <p:nvPr/>
        </p:nvSpPr>
        <p:spPr>
          <a:xfrm>
            <a:off x="0" y="4333125"/>
            <a:ext cx="9144000" cy="8103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30" name="Shape 30"/>
          <p:cNvSpPr txBox="1">
            <a:spLocks noGrp="1"/>
          </p:cNvSpPr>
          <p:nvPr>
            <p:ph type="body" idx="1" hasCustomPrompt="1"/>
          </p:nvPr>
        </p:nvSpPr>
        <p:spPr>
          <a:xfrm>
            <a:off x="1556175" y="2300275"/>
            <a:ext cx="6031800" cy="605100"/>
          </a:xfrm>
          <a:prstGeom prst="rect">
            <a:avLst/>
          </a:prstGeom>
        </p:spPr>
        <p:txBody>
          <a:bodyPr wrap="square" lIns="91425" tIns="91425" rIns="91425" bIns="91425" anchor="ctr" anchorCtr="0"/>
          <a:lstStyle>
            <a:lvl1pPr lvl="0" algn="ctr" rtl="0">
              <a:spcBef>
                <a:spcPts val="0"/>
              </a:spcBef>
              <a:buClr>
                <a:srgbClr val="FFFFFF"/>
              </a:buClr>
              <a:buSzPct val="100000"/>
              <a:buNone/>
              <a:defRPr sz="2400">
                <a:solidFill>
                  <a:srgbClr val="FFFFFF"/>
                </a:solidFill>
                <a:latin typeface="+mj-lt"/>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r>
              <a:rPr lang="en-US"/>
              <a:t>Tap to add text</a:t>
            </a:r>
            <a:endParaRPr/>
          </a:p>
        </p:txBody>
      </p:sp>
    </p:spTree>
    <p:extLst>
      <p:ext uri="{BB962C8B-B14F-4D97-AF65-F5344CB8AC3E}">
        <p14:creationId xmlns:p14="http://schemas.microsoft.com/office/powerpoint/2010/main" val="417978172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itle/Concept">
    <p:spTree>
      <p:nvGrpSpPr>
        <p:cNvPr id="1" name="Shape 76"/>
        <p:cNvGrpSpPr/>
        <p:nvPr/>
      </p:nvGrpSpPr>
      <p:grpSpPr>
        <a:xfrm>
          <a:off x="0" y="0"/>
          <a:ext cx="0" cy="0"/>
          <a:chOff x="0" y="0"/>
          <a:chExt cx="0" cy="0"/>
        </a:xfrm>
      </p:grpSpPr>
      <p:sp>
        <p:nvSpPr>
          <p:cNvPr id="2" name="Title 1"/>
          <p:cNvSpPr>
            <a:spLocks noGrp="1"/>
          </p:cNvSpPr>
          <p:nvPr>
            <p:ph type="title" hasCustomPrompt="1"/>
          </p:nvPr>
        </p:nvSpPr>
        <p:spPr>
          <a:xfrm>
            <a:off x="628651" y="1485897"/>
            <a:ext cx="4344794" cy="1440441"/>
          </a:xfrm>
          <a:prstGeom prst="rect">
            <a:avLst/>
          </a:prstGeom>
        </p:spPr>
        <p:txBody>
          <a:bodyPr/>
          <a:lstStyle>
            <a:lvl1pPr>
              <a:lnSpc>
                <a:spcPct val="85000"/>
              </a:lnSpc>
              <a:defRPr sz="5400" baseline="0">
                <a:solidFill>
                  <a:schemeClr val="accent2"/>
                </a:solidFill>
                <a:latin typeface="+mj-lt"/>
              </a:defRPr>
            </a:lvl1pPr>
          </a:lstStyle>
          <a:p>
            <a:r>
              <a:rPr lang="en-US"/>
              <a:t>Sample Big Title Here</a:t>
            </a:r>
          </a:p>
        </p:txBody>
      </p:sp>
      <p:sp>
        <p:nvSpPr>
          <p:cNvPr id="4" name="Text Placeholder 3"/>
          <p:cNvSpPr>
            <a:spLocks noGrp="1"/>
          </p:cNvSpPr>
          <p:nvPr>
            <p:ph type="body" sz="quarter" idx="10" hasCustomPrompt="1"/>
          </p:nvPr>
        </p:nvSpPr>
        <p:spPr>
          <a:xfrm>
            <a:off x="636087" y="2974027"/>
            <a:ext cx="4337358" cy="1416418"/>
          </a:xfrm>
          <a:prstGeom prst="rect">
            <a:avLst/>
          </a:prstGeom>
        </p:spPr>
        <p:txBody>
          <a:bodyPr/>
          <a:lstStyle>
            <a:lvl1pPr marL="0" indent="0">
              <a:spcAft>
                <a:spcPts val="600"/>
              </a:spcAft>
              <a:buNone/>
              <a:defRPr sz="2400" baseline="0">
                <a:solidFill>
                  <a:schemeClr val="tx1">
                    <a:lumMod val="85000"/>
                    <a:lumOff val="15000"/>
                  </a:schemeClr>
                </a:solidFill>
                <a:latin typeface="+mn-lt"/>
              </a:defRPr>
            </a:lvl1pPr>
            <a:lvl2pPr marL="401638" indent="-230188">
              <a:spcAft>
                <a:spcPts val="600"/>
              </a:spcAft>
              <a:buClr>
                <a:schemeClr val="accent1"/>
              </a:buClr>
              <a:buFont typeface="Arial" panose="020B0604020202020204" pitchFamily="34" charset="0"/>
              <a:buChar char="•"/>
              <a:defRPr sz="2200">
                <a:latin typeface="+mn-lt"/>
              </a:defRPr>
            </a:lvl2pPr>
            <a:lvl3pPr marL="631825" indent="-230188">
              <a:spcAft>
                <a:spcPts val="600"/>
              </a:spcAft>
              <a:buClr>
                <a:schemeClr val="accent2"/>
              </a:buClr>
              <a:buFont typeface="Arial" panose="020B0604020202020204" pitchFamily="34" charset="0"/>
              <a:buChar char="•"/>
              <a:defRPr sz="2200">
                <a:latin typeface="+mn-lt"/>
              </a:defRPr>
            </a:lvl3pPr>
            <a:lvl4pPr marL="855663" indent="-230188">
              <a:spcAft>
                <a:spcPts val="600"/>
              </a:spcAft>
              <a:buClr>
                <a:schemeClr val="accent1"/>
              </a:buClr>
              <a:buFont typeface="Arial" panose="020B0604020202020204" pitchFamily="34" charset="0"/>
              <a:buChar char="•"/>
              <a:defRPr sz="2000">
                <a:latin typeface="+mn-lt"/>
              </a:defRPr>
            </a:lvl4pPr>
            <a:lvl5pPr>
              <a:defRPr sz="1800">
                <a:latin typeface="+mn-lt"/>
              </a:defRPr>
            </a:lvl5pPr>
          </a:lstStyle>
          <a:p>
            <a:pPr lvl="0"/>
            <a:r>
              <a:rPr lang="en-US"/>
              <a:t>Body text goes here</a:t>
            </a:r>
          </a:p>
        </p:txBody>
      </p:sp>
      <p:sp>
        <p:nvSpPr>
          <p:cNvPr id="10" name="Shape 32"/>
          <p:cNvSpPr/>
          <p:nvPr userDrawn="1"/>
        </p:nvSpPr>
        <p:spPr>
          <a:xfrm>
            <a:off x="0" y="-1"/>
            <a:ext cx="247200" cy="1700331"/>
          </a:xfrm>
          <a:prstGeom prst="rect">
            <a:avLst/>
          </a:prstGeom>
          <a:solidFill>
            <a:schemeClr val="accent1"/>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11" name="Shape 34"/>
          <p:cNvSpPr/>
          <p:nvPr userDrawn="1"/>
        </p:nvSpPr>
        <p:spPr>
          <a:xfrm>
            <a:off x="0" y="1553406"/>
            <a:ext cx="247200" cy="15327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2" name="Shape 35"/>
          <p:cNvSpPr/>
          <p:nvPr userDrawn="1"/>
        </p:nvSpPr>
        <p:spPr>
          <a:xfrm>
            <a:off x="0" y="3086100"/>
            <a:ext cx="247200" cy="6054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dirty="0"/>
          </a:p>
        </p:txBody>
      </p:sp>
      <p:sp>
        <p:nvSpPr>
          <p:cNvPr id="13" name="Shape 36"/>
          <p:cNvSpPr/>
          <p:nvPr userDrawn="1"/>
        </p:nvSpPr>
        <p:spPr>
          <a:xfrm>
            <a:off x="0" y="3691500"/>
            <a:ext cx="247200" cy="1452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14" name="Rectangle 13"/>
          <p:cNvSpPr/>
          <p:nvPr userDrawn="1"/>
        </p:nvSpPr>
        <p:spPr>
          <a:xfrm>
            <a:off x="-2841" y="604252"/>
            <a:ext cx="699453" cy="881646"/>
          </a:xfrm>
          <a:prstGeom prst="rect">
            <a:avLst/>
          </a:prstGeom>
          <a:blipFill dpi="0" rotWithShape="1">
            <a:blip r:embed="rId2">
              <a:alphaModFix amt="10000"/>
            </a:blip>
            <a:srcRect/>
            <a:stretch>
              <a:fillRect l="297" t="-1" r="-268860"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898602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Shape 76"/>
        <p:cNvGrpSpPr/>
        <p:nvPr/>
      </p:nvGrpSpPr>
      <p:grpSpPr>
        <a:xfrm>
          <a:off x="0" y="0"/>
          <a:ext cx="0" cy="0"/>
          <a:chOff x="0" y="0"/>
          <a:chExt cx="0" cy="0"/>
        </a:xfrm>
      </p:grpSpPr>
      <p:sp>
        <p:nvSpPr>
          <p:cNvPr id="10" name="Shape 32"/>
          <p:cNvSpPr/>
          <p:nvPr userDrawn="1"/>
        </p:nvSpPr>
        <p:spPr>
          <a:xfrm>
            <a:off x="0" y="-1"/>
            <a:ext cx="247200" cy="1700331"/>
          </a:xfrm>
          <a:prstGeom prst="rect">
            <a:avLst/>
          </a:prstGeom>
          <a:solidFill>
            <a:schemeClr val="accent1"/>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11" name="Shape 34"/>
          <p:cNvSpPr/>
          <p:nvPr userDrawn="1"/>
        </p:nvSpPr>
        <p:spPr>
          <a:xfrm>
            <a:off x="0" y="1553406"/>
            <a:ext cx="247200" cy="15327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2" name="Shape 35"/>
          <p:cNvSpPr/>
          <p:nvPr userDrawn="1"/>
        </p:nvSpPr>
        <p:spPr>
          <a:xfrm>
            <a:off x="0" y="3086100"/>
            <a:ext cx="247200" cy="6054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dirty="0"/>
          </a:p>
        </p:txBody>
      </p:sp>
      <p:sp>
        <p:nvSpPr>
          <p:cNvPr id="13" name="Shape 36"/>
          <p:cNvSpPr/>
          <p:nvPr userDrawn="1"/>
        </p:nvSpPr>
        <p:spPr>
          <a:xfrm>
            <a:off x="0" y="3691500"/>
            <a:ext cx="247200" cy="1452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14" name="Rectangle 13"/>
          <p:cNvSpPr/>
          <p:nvPr userDrawn="1"/>
        </p:nvSpPr>
        <p:spPr>
          <a:xfrm>
            <a:off x="-2841" y="604252"/>
            <a:ext cx="699453" cy="881646"/>
          </a:xfrm>
          <a:prstGeom prst="rect">
            <a:avLst/>
          </a:prstGeom>
          <a:blipFill dpi="0" rotWithShape="1">
            <a:blip r:embed="rId2">
              <a:alphaModFix amt="10000"/>
            </a:blip>
            <a:srcRect/>
            <a:stretch>
              <a:fillRect l="297" t="-1" r="-268860"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448614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op and bottom bars">
    <p:spTree>
      <p:nvGrpSpPr>
        <p:cNvPr id="1" name="Shape 88"/>
        <p:cNvGrpSpPr/>
        <p:nvPr/>
      </p:nvGrpSpPr>
      <p:grpSpPr>
        <a:xfrm>
          <a:off x="0" y="0"/>
          <a:ext cx="0" cy="0"/>
          <a:chOff x="0" y="0"/>
          <a:chExt cx="0" cy="0"/>
        </a:xfrm>
      </p:grpSpPr>
      <p:sp>
        <p:nvSpPr>
          <p:cNvPr id="89" name="Shape 89"/>
          <p:cNvSpPr/>
          <p:nvPr/>
        </p:nvSpPr>
        <p:spPr>
          <a:xfrm>
            <a:off x="0" y="4294550"/>
            <a:ext cx="9144000" cy="241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90" name="Shape 90"/>
          <p:cNvSpPr/>
          <p:nvPr/>
        </p:nvSpPr>
        <p:spPr>
          <a:xfrm>
            <a:off x="0" y="0"/>
            <a:ext cx="9144000" cy="530700"/>
          </a:xfrm>
          <a:prstGeom prst="rect">
            <a:avLst/>
          </a:prstGeom>
          <a:solidFill>
            <a:schemeClr val="accent2"/>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91" name="Shape 91"/>
          <p:cNvSpPr/>
          <p:nvPr/>
        </p:nvSpPr>
        <p:spPr>
          <a:xfrm>
            <a:off x="0" y="500626"/>
            <a:ext cx="9144000" cy="3824100"/>
          </a:xfrm>
          <a:prstGeom prst="rect">
            <a:avLst/>
          </a:prstGeom>
          <a:solidFill>
            <a:schemeClr val="accent6"/>
          </a:solidFill>
          <a:ln>
            <a:noFill/>
          </a:ln>
        </p:spPr>
        <p:txBody>
          <a:bodyPr wrap="square" lIns="91425" tIns="91425" rIns="91425" bIns="91425" anchor="ctr" anchorCtr="0">
            <a:noAutofit/>
          </a:bodyPr>
          <a:lstStyle/>
          <a:p>
            <a:pPr lvl="0">
              <a:spcBef>
                <a:spcPts val="0"/>
              </a:spcBef>
              <a:buNone/>
            </a:pPr>
            <a:endParaRPr dirty="0"/>
          </a:p>
        </p:txBody>
      </p:sp>
      <p:sp>
        <p:nvSpPr>
          <p:cNvPr id="92" name="Shape 92"/>
          <p:cNvSpPr/>
          <p:nvPr/>
        </p:nvSpPr>
        <p:spPr>
          <a:xfrm>
            <a:off x="0" y="4493605"/>
            <a:ext cx="9144000" cy="118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dirty="0"/>
          </a:p>
        </p:txBody>
      </p:sp>
      <p:sp>
        <p:nvSpPr>
          <p:cNvPr id="93" name="Shape 93"/>
          <p:cNvSpPr/>
          <p:nvPr/>
        </p:nvSpPr>
        <p:spPr>
          <a:xfrm>
            <a:off x="0" y="4584075"/>
            <a:ext cx="9144000" cy="5595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3" name="Text Placeholder 2"/>
          <p:cNvSpPr>
            <a:spLocks noGrp="1"/>
          </p:cNvSpPr>
          <p:nvPr>
            <p:ph type="body" sz="quarter" idx="10"/>
          </p:nvPr>
        </p:nvSpPr>
        <p:spPr>
          <a:xfrm>
            <a:off x="1552575" y="1133475"/>
            <a:ext cx="5972175"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403598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op and bottom bars - Photo">
    <p:spTree>
      <p:nvGrpSpPr>
        <p:cNvPr id="1" name="Shape 88"/>
        <p:cNvGrpSpPr/>
        <p:nvPr/>
      </p:nvGrpSpPr>
      <p:grpSpPr>
        <a:xfrm>
          <a:off x="0" y="0"/>
          <a:ext cx="0" cy="0"/>
          <a:chOff x="0" y="0"/>
          <a:chExt cx="0" cy="0"/>
        </a:xfrm>
      </p:grpSpPr>
      <p:sp>
        <p:nvSpPr>
          <p:cNvPr id="89" name="Shape 89"/>
          <p:cNvSpPr/>
          <p:nvPr/>
        </p:nvSpPr>
        <p:spPr>
          <a:xfrm>
            <a:off x="0" y="4294550"/>
            <a:ext cx="9144000" cy="241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90" name="Shape 90"/>
          <p:cNvSpPr/>
          <p:nvPr/>
        </p:nvSpPr>
        <p:spPr>
          <a:xfrm>
            <a:off x="0" y="0"/>
            <a:ext cx="9144000" cy="530700"/>
          </a:xfrm>
          <a:prstGeom prst="rect">
            <a:avLst/>
          </a:prstGeom>
          <a:solidFill>
            <a:schemeClr val="accent2"/>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91" name="Shape 91"/>
          <p:cNvSpPr/>
          <p:nvPr/>
        </p:nvSpPr>
        <p:spPr>
          <a:xfrm>
            <a:off x="0" y="500626"/>
            <a:ext cx="9144000" cy="3824100"/>
          </a:xfrm>
          <a:prstGeom prst="rect">
            <a:avLst/>
          </a:prstGeom>
          <a:solidFill>
            <a:schemeClr val="accent6"/>
          </a:solidFill>
          <a:ln>
            <a:noFill/>
          </a:ln>
        </p:spPr>
        <p:txBody>
          <a:bodyPr wrap="square" lIns="91425" tIns="91425" rIns="91425" bIns="91425" anchor="ctr" anchorCtr="0">
            <a:noAutofit/>
          </a:bodyPr>
          <a:lstStyle/>
          <a:p>
            <a:pPr lvl="0">
              <a:spcBef>
                <a:spcPts val="0"/>
              </a:spcBef>
              <a:buNone/>
            </a:pPr>
            <a:endParaRPr dirty="0"/>
          </a:p>
        </p:txBody>
      </p:sp>
      <p:sp>
        <p:nvSpPr>
          <p:cNvPr id="92" name="Shape 92"/>
          <p:cNvSpPr/>
          <p:nvPr/>
        </p:nvSpPr>
        <p:spPr>
          <a:xfrm>
            <a:off x="0" y="4493605"/>
            <a:ext cx="9144000" cy="118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dirty="0"/>
          </a:p>
        </p:txBody>
      </p:sp>
      <p:sp>
        <p:nvSpPr>
          <p:cNvPr id="93" name="Shape 93"/>
          <p:cNvSpPr/>
          <p:nvPr/>
        </p:nvSpPr>
        <p:spPr>
          <a:xfrm>
            <a:off x="0" y="4584075"/>
            <a:ext cx="9144000" cy="5595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4" name="Picture Placeholder 3"/>
          <p:cNvSpPr>
            <a:spLocks noGrp="1"/>
          </p:cNvSpPr>
          <p:nvPr>
            <p:ph type="pic" sz="quarter" idx="10"/>
          </p:nvPr>
        </p:nvSpPr>
        <p:spPr>
          <a:xfrm>
            <a:off x="1123950" y="1066800"/>
            <a:ext cx="6791325" cy="2790825"/>
          </a:xfrm>
        </p:spPr>
        <p:txBody>
          <a:bodyPr/>
          <a:lstStyle>
            <a:lvl1pPr marL="0" indent="0">
              <a:buNone/>
              <a:defRPr/>
            </a:lvl1pPr>
          </a:lstStyle>
          <a:p>
            <a:endParaRPr lang="en-US" dirty="0"/>
          </a:p>
        </p:txBody>
      </p:sp>
    </p:spTree>
    <p:extLst>
      <p:ext uri="{BB962C8B-B14F-4D97-AF65-F5344CB8AC3E}">
        <p14:creationId xmlns:p14="http://schemas.microsoft.com/office/powerpoint/2010/main" val="42462165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ub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700" cy="1159800"/>
          </a:xfrm>
          <a:prstGeom prst="rect">
            <a:avLst/>
          </a:prstGeom>
        </p:spPr>
        <p:txBody>
          <a:bodyPr wrap="square" lIns="91425" tIns="91425" rIns="91425" bIns="91425" anchor="b" anchorCtr="0"/>
          <a:lstStyle>
            <a:lvl1pPr lvl="0" rtl="0">
              <a:spcBef>
                <a:spcPts val="0"/>
              </a:spcBef>
              <a:buClr>
                <a:srgbClr val="114454"/>
              </a:buClr>
              <a:buSzPct val="100000"/>
              <a:defRPr sz="4800" b="0">
                <a:solidFill>
                  <a:schemeClr val="accent2"/>
                </a:solidFill>
                <a:latin typeface="+mj-lt"/>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700" cy="784800"/>
          </a:xfrm>
          <a:prstGeom prst="rect">
            <a:avLst/>
          </a:prstGeom>
        </p:spPr>
        <p:txBody>
          <a:bodyPr wrap="square" lIns="91425" tIns="91425" rIns="91425" bIns="91425" anchor="t" anchorCtr="0"/>
          <a:lstStyle>
            <a:lvl1pPr lvl="0" rtl="0">
              <a:spcBef>
                <a:spcPts val="0"/>
              </a:spcBef>
              <a:buClr>
                <a:srgbClr val="94BF6E"/>
              </a:buClr>
              <a:buSzPct val="100000"/>
              <a:buNone/>
              <a:defRPr sz="1800" b="0">
                <a:solidFill>
                  <a:schemeClr val="tx1">
                    <a:lumMod val="85000"/>
                    <a:lumOff val="15000"/>
                  </a:schemeClr>
                </a:solidFill>
                <a:latin typeface="+mn-lt"/>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9" name="Shape 19"/>
          <p:cNvSpPr/>
          <p:nvPr/>
        </p:nvSpPr>
        <p:spPr>
          <a:xfrm>
            <a:off x="0" y="0"/>
            <a:ext cx="3474300" cy="530700"/>
          </a:xfrm>
          <a:prstGeom prst="rect">
            <a:avLst/>
          </a:prstGeom>
          <a:solidFill>
            <a:schemeClr val="accent3"/>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20" name="Shape 20"/>
          <p:cNvSpPr/>
          <p:nvPr/>
        </p:nvSpPr>
        <p:spPr>
          <a:xfrm>
            <a:off x="0" y="500626"/>
            <a:ext cx="3474300" cy="38241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21" name="Shape 21"/>
          <p:cNvSpPr/>
          <p:nvPr/>
        </p:nvSpPr>
        <p:spPr>
          <a:xfrm>
            <a:off x="0" y="4493604"/>
            <a:ext cx="3474300" cy="118200"/>
          </a:xfrm>
          <a:prstGeom prst="rect">
            <a:avLst/>
          </a:prstGeom>
          <a:solidFill>
            <a:schemeClr val="bg2"/>
          </a:solidFill>
          <a:ln>
            <a:noFill/>
          </a:ln>
        </p:spPr>
        <p:txBody>
          <a:bodyPr wrap="square" lIns="91425" tIns="91425" rIns="91425" bIns="91425" anchor="ctr" anchorCtr="0">
            <a:noAutofit/>
          </a:bodyPr>
          <a:lstStyle/>
          <a:p>
            <a:pPr lvl="0">
              <a:spcBef>
                <a:spcPts val="0"/>
              </a:spcBef>
              <a:buNone/>
            </a:pPr>
            <a:endParaRPr dirty="0"/>
          </a:p>
        </p:txBody>
      </p:sp>
      <p:sp>
        <p:nvSpPr>
          <p:cNvPr id="22" name="Shape 22"/>
          <p:cNvSpPr/>
          <p:nvPr/>
        </p:nvSpPr>
        <p:spPr>
          <a:xfrm>
            <a:off x="0" y="4584075"/>
            <a:ext cx="3474300" cy="5595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9" name="Rectangle 8"/>
          <p:cNvSpPr/>
          <p:nvPr userDrawn="1"/>
        </p:nvSpPr>
        <p:spPr>
          <a:xfrm>
            <a:off x="546869" y="671760"/>
            <a:ext cx="2869335" cy="3616739"/>
          </a:xfrm>
          <a:prstGeom prst="rect">
            <a:avLst/>
          </a:prstGeom>
          <a:blipFill dpi="0" rotWithShape="1">
            <a:blip r:embed="rId2">
              <a:alphaModFix amt="22000"/>
              <a:grayscl/>
            </a:blip>
            <a:srcRect/>
            <a:stretch>
              <a:fillRect l="297" t="-1" r="-268860" b="1"/>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918990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42900" y="857250"/>
            <a:ext cx="8503920" cy="363474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a:xfrm>
            <a:off x="8937144" y="4945787"/>
            <a:ext cx="115416" cy="115416"/>
          </a:xfrm>
          <a:prstGeom prst="rect">
            <a:avLst/>
          </a:prstGeom>
        </p:spPr>
        <p:txBody>
          <a:bodyPr/>
          <a:lstStyle/>
          <a:p>
            <a:fld id="{00000000-1234-1234-1234-123412341234}" type="slidenum">
              <a:rPr lang="en-CA" smtClean="0"/>
              <a:pPr/>
              <a:t>‹#›</a:t>
            </a:fld>
            <a:endParaRPr lang="en-CA" dirty="0"/>
          </a:p>
        </p:txBody>
      </p:sp>
      <p:sp>
        <p:nvSpPr>
          <p:cNvPr id="22"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117789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42900" y="857250"/>
            <a:ext cx="8503920" cy="363474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a:xfrm>
            <a:off x="8937144" y="4945787"/>
            <a:ext cx="115416" cy="115416"/>
          </a:xfrm>
          <a:prstGeom prst="rect">
            <a:avLst/>
          </a:prstGeom>
        </p:spPr>
        <p:txBody>
          <a:bodyPr/>
          <a:lstStyle/>
          <a:p>
            <a:fld id="{00000000-1234-1234-1234-123412341234}" type="slidenum">
              <a:rPr lang="en-CA" smtClean="0"/>
              <a:pPr/>
              <a:t>‹#›</a:t>
            </a:fld>
            <a:endParaRPr lang="en-CA" dirty="0"/>
          </a:p>
        </p:txBody>
      </p:sp>
      <p:sp>
        <p:nvSpPr>
          <p:cNvPr id="22"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2168963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63CD-52D9-468A-854E-D088A6162DE7}"/>
              </a:ext>
            </a:extLst>
          </p:cNvPr>
          <p:cNvSpPr>
            <a:spLocks noGrp="1"/>
          </p:cNvSpPr>
          <p:nvPr>
            <p:ph type="title" hasCustomPrompt="1"/>
          </p:nvPr>
        </p:nvSpPr>
        <p:spPr>
          <a:xfrm>
            <a:off x="628650" y="273844"/>
            <a:ext cx="7886700" cy="464137"/>
          </a:xfrm>
          <a:prstGeom prst="rect">
            <a:avLst/>
          </a:prstGeom>
        </p:spPr>
        <p:txBody>
          <a:bodyPr/>
          <a:lstStyle>
            <a:lvl1pPr algn="l">
              <a:defRPr sz="3000">
                <a:solidFill>
                  <a:srgbClr val="552864"/>
                </a:solidFill>
              </a:defRPr>
            </a:lvl1pPr>
          </a:lstStyle>
          <a:p>
            <a:r>
              <a:rPr lang="en-US"/>
              <a:t>Title</a:t>
            </a:r>
          </a:p>
        </p:txBody>
      </p:sp>
      <p:sp>
        <p:nvSpPr>
          <p:cNvPr id="9" name="Text Placeholder 8">
            <a:extLst>
              <a:ext uri="{FF2B5EF4-FFF2-40B4-BE49-F238E27FC236}">
                <a16:creationId xmlns:a16="http://schemas.microsoft.com/office/drawing/2014/main" id="{0952E3A0-AB6C-4185-BA9B-74B5841FC806}"/>
              </a:ext>
            </a:extLst>
          </p:cNvPr>
          <p:cNvSpPr>
            <a:spLocks noGrp="1"/>
          </p:cNvSpPr>
          <p:nvPr>
            <p:ph type="body" sz="quarter" idx="10" hasCustomPrompt="1"/>
          </p:nvPr>
        </p:nvSpPr>
        <p:spPr>
          <a:xfrm>
            <a:off x="628650" y="946548"/>
            <a:ext cx="7886700" cy="3234928"/>
          </a:xfrm>
          <a:prstGeom prst="rect">
            <a:avLst/>
          </a:prstGeom>
        </p:spPr>
        <p:txBody>
          <a:bodyPr>
            <a:normAutofit/>
          </a:bodyPr>
          <a:lstStyle>
            <a:lvl1pPr algn="l">
              <a:defRPr sz="135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a:t>
            </a:r>
            <a:r>
              <a:rPr lang="en-US" err="1"/>
              <a:t>placerat</a:t>
            </a:r>
            <a:r>
              <a:rPr lang="en-US"/>
              <a:t> </a:t>
            </a:r>
            <a:r>
              <a:rPr lang="en-US" err="1"/>
              <a:t>auctor</a:t>
            </a:r>
            <a:r>
              <a:rPr lang="en-US"/>
              <a:t> lacinia. Cras </a:t>
            </a:r>
            <a:r>
              <a:rPr lang="en-US" err="1"/>
              <a:t>facilisis</a:t>
            </a:r>
            <a:r>
              <a:rPr lang="en-US"/>
              <a:t> </a:t>
            </a:r>
            <a:r>
              <a:rPr lang="en-US" err="1"/>
              <a:t>sem</a:t>
            </a:r>
            <a:r>
              <a:rPr lang="en-US"/>
              <a:t> </a:t>
            </a:r>
            <a:r>
              <a:rPr lang="en-US" err="1"/>
              <a:t>nec</a:t>
            </a:r>
            <a:r>
              <a:rPr lang="en-US"/>
              <a:t> </a:t>
            </a:r>
            <a:r>
              <a:rPr lang="en-US" err="1"/>
              <a:t>velit</a:t>
            </a:r>
            <a:r>
              <a:rPr lang="en-US"/>
              <a:t> </a:t>
            </a:r>
            <a:r>
              <a:rPr lang="en-US" err="1"/>
              <a:t>dignissim</a:t>
            </a:r>
            <a:r>
              <a:rPr lang="en-US"/>
              <a:t>, sit </a:t>
            </a:r>
            <a:r>
              <a:rPr lang="en-US" err="1"/>
              <a:t>amet</a:t>
            </a:r>
            <a:r>
              <a:rPr lang="en-US"/>
              <a:t> </a:t>
            </a:r>
            <a:r>
              <a:rPr lang="en-US" err="1"/>
              <a:t>blandit</a:t>
            </a:r>
            <a:r>
              <a:rPr lang="en-US"/>
              <a:t> </a:t>
            </a:r>
            <a:r>
              <a:rPr lang="en-US" err="1"/>
              <a:t>nulla</a:t>
            </a:r>
            <a:r>
              <a:rPr lang="en-US"/>
              <a:t> </a:t>
            </a:r>
            <a:r>
              <a:rPr lang="en-US" err="1"/>
              <a:t>consectetur</a:t>
            </a:r>
            <a:r>
              <a:rPr lang="en-US"/>
              <a:t>. </a:t>
            </a:r>
            <a:r>
              <a:rPr lang="en-US" err="1"/>
              <a:t>Proin</a:t>
            </a:r>
            <a:r>
              <a:rPr lang="en-US"/>
              <a:t> pulvinar </a:t>
            </a:r>
            <a:r>
              <a:rPr lang="en-US" err="1"/>
              <a:t>pulvinar</a:t>
            </a:r>
            <a:r>
              <a:rPr lang="en-US"/>
              <a:t> </a:t>
            </a:r>
            <a:r>
              <a:rPr lang="en-US" err="1"/>
              <a:t>pellentesque</a:t>
            </a:r>
            <a:r>
              <a:rPr lang="en-US"/>
              <a:t>. </a:t>
            </a:r>
            <a:r>
              <a:rPr lang="en-US" err="1"/>
              <a:t>Aliquam</a:t>
            </a:r>
            <a:r>
              <a:rPr lang="en-US"/>
              <a:t> </a:t>
            </a:r>
            <a:r>
              <a:rPr lang="en-US" err="1"/>
              <a:t>malesuada</a:t>
            </a:r>
            <a:r>
              <a:rPr lang="en-US"/>
              <a:t> </a:t>
            </a:r>
            <a:r>
              <a:rPr lang="en-US" err="1"/>
              <a:t>iaculis</a:t>
            </a:r>
            <a:r>
              <a:rPr lang="en-US"/>
              <a:t> ex a </a:t>
            </a:r>
            <a:r>
              <a:rPr lang="en-US" err="1"/>
              <a:t>luctus</a:t>
            </a:r>
            <a:r>
              <a:rPr lang="en-US"/>
              <a:t>. In </a:t>
            </a:r>
            <a:r>
              <a:rPr lang="en-US" err="1"/>
              <a:t>euismod</a:t>
            </a:r>
            <a:r>
              <a:rPr lang="en-US"/>
              <a:t>, </a:t>
            </a:r>
            <a:r>
              <a:rPr lang="en-US" err="1"/>
              <a:t>lacus</a:t>
            </a:r>
            <a:r>
              <a:rPr lang="en-US"/>
              <a:t> </a:t>
            </a:r>
            <a:r>
              <a:rPr lang="en-US" err="1"/>
              <a:t>eget</a:t>
            </a:r>
            <a:r>
              <a:rPr lang="en-US"/>
              <a:t> </a:t>
            </a:r>
            <a:r>
              <a:rPr lang="en-US" err="1"/>
              <a:t>vehicula</a:t>
            </a:r>
            <a:r>
              <a:rPr lang="en-US"/>
              <a:t> </a:t>
            </a:r>
            <a:r>
              <a:rPr lang="en-US" err="1"/>
              <a:t>molestie</a:t>
            </a:r>
            <a:r>
              <a:rPr lang="en-US"/>
              <a:t>, </a:t>
            </a:r>
            <a:r>
              <a:rPr lang="en-US" err="1"/>
              <a:t>nunc</a:t>
            </a:r>
            <a:r>
              <a:rPr lang="en-US"/>
              <a:t> </a:t>
            </a:r>
            <a:r>
              <a:rPr lang="en-US" err="1"/>
              <a:t>nunc</a:t>
            </a:r>
            <a:r>
              <a:rPr lang="en-US"/>
              <a:t> </a:t>
            </a:r>
            <a:r>
              <a:rPr lang="en-US" err="1"/>
              <a:t>lobortis</a:t>
            </a:r>
            <a:r>
              <a:rPr lang="en-US"/>
              <a:t> </a:t>
            </a:r>
            <a:r>
              <a:rPr lang="en-US" err="1"/>
              <a:t>elit</a:t>
            </a:r>
            <a:r>
              <a:rPr lang="en-US"/>
              <a:t>, vitae lacinia dui magna at </a:t>
            </a:r>
            <a:r>
              <a:rPr lang="en-US" err="1"/>
              <a:t>arcu</a:t>
            </a:r>
            <a:r>
              <a:rPr lang="en-US"/>
              <a:t>. Integer </a:t>
            </a:r>
            <a:r>
              <a:rPr lang="en-US" err="1"/>
              <a:t>luctus</a:t>
            </a:r>
            <a:r>
              <a:rPr lang="en-US"/>
              <a:t>, </a:t>
            </a:r>
            <a:r>
              <a:rPr lang="en-US" err="1"/>
              <a:t>sem</a:t>
            </a:r>
            <a:r>
              <a:rPr lang="en-US"/>
              <a:t> </a:t>
            </a:r>
            <a:r>
              <a:rPr lang="en-US" err="1"/>
              <a:t>nec</a:t>
            </a:r>
            <a:r>
              <a:rPr lang="en-US"/>
              <a:t> </a:t>
            </a:r>
            <a:r>
              <a:rPr lang="en-US" err="1"/>
              <a:t>sodales</a:t>
            </a:r>
            <a:r>
              <a:rPr lang="en-US"/>
              <a:t> </a:t>
            </a:r>
            <a:r>
              <a:rPr lang="en-US" err="1"/>
              <a:t>pretium</a:t>
            </a:r>
            <a:r>
              <a:rPr lang="en-US"/>
              <a:t>, </a:t>
            </a:r>
            <a:r>
              <a:rPr lang="en-US" err="1"/>
              <a:t>tellus</a:t>
            </a:r>
            <a:r>
              <a:rPr lang="en-US"/>
              <a:t> </a:t>
            </a:r>
            <a:r>
              <a:rPr lang="en-US" err="1"/>
              <a:t>enim</a:t>
            </a:r>
            <a:r>
              <a:rPr lang="en-US"/>
              <a:t> </a:t>
            </a:r>
            <a:r>
              <a:rPr lang="en-US" err="1"/>
              <a:t>finibus</a:t>
            </a:r>
            <a:r>
              <a:rPr lang="en-US"/>
              <a:t> </a:t>
            </a:r>
            <a:r>
              <a:rPr lang="en-US" err="1"/>
              <a:t>justo</a:t>
            </a:r>
            <a:r>
              <a:rPr lang="en-US"/>
              <a:t>, </a:t>
            </a:r>
            <a:r>
              <a:rPr lang="en-US" err="1"/>
              <a:t>eu</a:t>
            </a:r>
            <a:r>
              <a:rPr lang="en-US"/>
              <a:t> </a:t>
            </a:r>
            <a:r>
              <a:rPr lang="en-US" err="1"/>
              <a:t>finibus</a:t>
            </a:r>
            <a:r>
              <a:rPr lang="en-US"/>
              <a:t> </a:t>
            </a:r>
            <a:r>
              <a:rPr lang="en-US" err="1"/>
              <a:t>eros</a:t>
            </a:r>
            <a:r>
              <a:rPr lang="en-US"/>
              <a:t> </a:t>
            </a:r>
            <a:r>
              <a:rPr lang="en-US" err="1"/>
              <a:t>risus</a:t>
            </a:r>
            <a:r>
              <a:rPr lang="en-US"/>
              <a:t> </a:t>
            </a:r>
            <a:r>
              <a:rPr lang="en-US" err="1"/>
              <a:t>sed</a:t>
            </a:r>
            <a:r>
              <a:rPr lang="en-US"/>
              <a:t> </a:t>
            </a:r>
            <a:r>
              <a:rPr lang="en-US" err="1"/>
              <a:t>nulla</a:t>
            </a:r>
            <a:r>
              <a:rPr lang="en-US"/>
              <a:t>. </a:t>
            </a:r>
            <a:r>
              <a:rPr lang="en-US" err="1"/>
              <a:t>Quisque</a:t>
            </a:r>
            <a:r>
              <a:rPr lang="en-US"/>
              <a:t> </a:t>
            </a:r>
            <a:r>
              <a:rPr lang="en-US" err="1"/>
              <a:t>sollicitudin</a:t>
            </a:r>
            <a:r>
              <a:rPr lang="en-US"/>
              <a:t> porta </a:t>
            </a:r>
            <a:r>
              <a:rPr lang="en-US" err="1"/>
              <a:t>felis</a:t>
            </a:r>
            <a:r>
              <a:rPr lang="en-US"/>
              <a:t>, </a:t>
            </a:r>
            <a:r>
              <a:rPr lang="en-US" err="1"/>
              <a:t>eget</a:t>
            </a:r>
            <a:r>
              <a:rPr lang="en-US"/>
              <a:t> </a:t>
            </a:r>
            <a:r>
              <a:rPr lang="en-US" err="1"/>
              <a:t>dignissim</a:t>
            </a:r>
            <a:r>
              <a:rPr lang="en-US"/>
              <a:t> </a:t>
            </a:r>
            <a:r>
              <a:rPr lang="en-US" err="1"/>
              <a:t>nisl</a:t>
            </a:r>
            <a:r>
              <a:rPr lang="en-US"/>
              <a:t> </a:t>
            </a:r>
            <a:r>
              <a:rPr lang="en-US" err="1"/>
              <a:t>efficitur</a:t>
            </a:r>
            <a:r>
              <a:rPr lang="en-US"/>
              <a:t> </a:t>
            </a:r>
            <a:r>
              <a:rPr lang="en-US" err="1"/>
              <a:t>bibendum</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a:t>
            </a:r>
            <a:r>
              <a:rPr lang="en-US" err="1"/>
              <a:t>placerat</a:t>
            </a:r>
            <a:r>
              <a:rPr lang="en-US"/>
              <a:t> </a:t>
            </a:r>
            <a:r>
              <a:rPr lang="en-US" err="1"/>
              <a:t>auctor</a:t>
            </a:r>
            <a:r>
              <a:rPr lang="en-US"/>
              <a:t> lacinia. Cras </a:t>
            </a:r>
            <a:r>
              <a:rPr lang="en-US" err="1"/>
              <a:t>facilisis</a:t>
            </a:r>
            <a:r>
              <a:rPr lang="en-US"/>
              <a:t> </a:t>
            </a:r>
            <a:r>
              <a:rPr lang="en-US" err="1"/>
              <a:t>sem</a:t>
            </a:r>
            <a:r>
              <a:rPr lang="en-US"/>
              <a:t> </a:t>
            </a:r>
            <a:r>
              <a:rPr lang="en-US" err="1"/>
              <a:t>nec</a:t>
            </a:r>
            <a:r>
              <a:rPr lang="en-US"/>
              <a:t> </a:t>
            </a:r>
            <a:r>
              <a:rPr lang="en-US" err="1"/>
              <a:t>velit</a:t>
            </a:r>
            <a:r>
              <a:rPr lang="en-US"/>
              <a:t> </a:t>
            </a:r>
            <a:r>
              <a:rPr lang="en-US" err="1"/>
              <a:t>dignissim</a:t>
            </a:r>
            <a:r>
              <a:rPr lang="en-US"/>
              <a:t>, sit </a:t>
            </a:r>
            <a:r>
              <a:rPr lang="en-US" err="1"/>
              <a:t>amet</a:t>
            </a:r>
            <a:r>
              <a:rPr lang="en-US"/>
              <a:t> </a:t>
            </a:r>
            <a:r>
              <a:rPr lang="en-US" err="1"/>
              <a:t>blandit</a:t>
            </a:r>
            <a:r>
              <a:rPr lang="en-US"/>
              <a:t> </a:t>
            </a:r>
            <a:r>
              <a:rPr lang="en-US" err="1"/>
              <a:t>nulla</a:t>
            </a:r>
            <a:r>
              <a:rPr lang="en-US"/>
              <a:t> </a:t>
            </a:r>
            <a:r>
              <a:rPr lang="en-US" err="1"/>
              <a:t>consectetur</a:t>
            </a:r>
            <a:r>
              <a:rPr lang="en-US"/>
              <a:t>. </a:t>
            </a:r>
            <a:r>
              <a:rPr lang="en-US" err="1"/>
              <a:t>Proin</a:t>
            </a:r>
            <a:r>
              <a:rPr lang="en-US"/>
              <a:t> pulvinar </a:t>
            </a:r>
            <a:r>
              <a:rPr lang="en-US" err="1"/>
              <a:t>pulvinar</a:t>
            </a:r>
            <a:r>
              <a:rPr lang="en-US"/>
              <a:t> </a:t>
            </a:r>
            <a:r>
              <a:rPr lang="en-US" err="1"/>
              <a:t>pellentesque</a:t>
            </a:r>
            <a:r>
              <a:rPr lang="en-US"/>
              <a:t>. </a:t>
            </a:r>
            <a:r>
              <a:rPr lang="en-US" err="1"/>
              <a:t>Aliquam</a:t>
            </a:r>
            <a:r>
              <a:rPr lang="en-US"/>
              <a:t> </a:t>
            </a:r>
            <a:r>
              <a:rPr lang="en-US" err="1"/>
              <a:t>malesuada</a:t>
            </a:r>
            <a:r>
              <a:rPr lang="en-US"/>
              <a:t> </a:t>
            </a:r>
            <a:r>
              <a:rPr lang="en-US" err="1"/>
              <a:t>iaculis</a:t>
            </a:r>
            <a:r>
              <a:rPr lang="en-US"/>
              <a:t> ex a </a:t>
            </a:r>
            <a:r>
              <a:rPr lang="en-US" err="1"/>
              <a:t>luctus</a:t>
            </a:r>
            <a:r>
              <a:rPr lang="en-US"/>
              <a:t>. In </a:t>
            </a:r>
            <a:r>
              <a:rPr lang="en-US" err="1"/>
              <a:t>euismod</a:t>
            </a:r>
            <a:r>
              <a:rPr lang="en-US"/>
              <a:t>, </a:t>
            </a:r>
            <a:r>
              <a:rPr lang="en-US" err="1"/>
              <a:t>lacus</a:t>
            </a:r>
            <a:r>
              <a:rPr lang="en-US"/>
              <a:t> </a:t>
            </a:r>
            <a:r>
              <a:rPr lang="en-US" err="1"/>
              <a:t>eget</a:t>
            </a:r>
            <a:r>
              <a:rPr lang="en-US"/>
              <a:t> </a:t>
            </a:r>
            <a:r>
              <a:rPr lang="en-US" err="1"/>
              <a:t>vehicula</a:t>
            </a:r>
            <a:r>
              <a:rPr lang="en-US"/>
              <a:t> </a:t>
            </a:r>
            <a:r>
              <a:rPr lang="en-US" err="1"/>
              <a:t>molestie</a:t>
            </a:r>
            <a:r>
              <a:rPr lang="en-US"/>
              <a:t>, </a:t>
            </a:r>
            <a:r>
              <a:rPr lang="en-US" err="1"/>
              <a:t>nunc</a:t>
            </a:r>
            <a:r>
              <a:rPr lang="en-US"/>
              <a:t> </a:t>
            </a:r>
            <a:r>
              <a:rPr lang="en-US" err="1"/>
              <a:t>nunc</a:t>
            </a:r>
            <a:r>
              <a:rPr lang="en-US"/>
              <a:t> </a:t>
            </a:r>
            <a:r>
              <a:rPr lang="en-US" err="1"/>
              <a:t>lobortis</a:t>
            </a:r>
            <a:r>
              <a:rPr lang="en-US"/>
              <a:t> </a:t>
            </a:r>
            <a:r>
              <a:rPr lang="en-US" err="1"/>
              <a:t>elit</a:t>
            </a:r>
            <a:r>
              <a:rPr lang="en-US"/>
              <a:t>, vitae lacinia dui magna at </a:t>
            </a:r>
            <a:r>
              <a:rPr lang="en-US" err="1"/>
              <a:t>arcu</a:t>
            </a:r>
            <a:r>
              <a:rPr lang="en-US"/>
              <a:t>. Integer </a:t>
            </a:r>
            <a:r>
              <a:rPr lang="en-US" err="1"/>
              <a:t>luctus</a:t>
            </a:r>
            <a:r>
              <a:rPr lang="en-US"/>
              <a:t>, </a:t>
            </a:r>
            <a:r>
              <a:rPr lang="en-US" err="1"/>
              <a:t>sem</a:t>
            </a:r>
            <a:r>
              <a:rPr lang="en-US"/>
              <a:t> </a:t>
            </a:r>
            <a:r>
              <a:rPr lang="en-US" err="1"/>
              <a:t>nec</a:t>
            </a:r>
            <a:r>
              <a:rPr lang="en-US"/>
              <a:t> </a:t>
            </a:r>
            <a:r>
              <a:rPr lang="en-US" err="1"/>
              <a:t>sodales</a:t>
            </a:r>
            <a:r>
              <a:rPr lang="en-US"/>
              <a:t> </a:t>
            </a:r>
            <a:r>
              <a:rPr lang="en-US" err="1"/>
              <a:t>pretium</a:t>
            </a:r>
            <a:r>
              <a:rPr lang="en-US"/>
              <a:t>, </a:t>
            </a:r>
            <a:r>
              <a:rPr lang="en-US" err="1"/>
              <a:t>tellus</a:t>
            </a:r>
            <a:r>
              <a:rPr lang="en-US"/>
              <a:t> </a:t>
            </a:r>
            <a:r>
              <a:rPr lang="en-US" err="1"/>
              <a:t>enim</a:t>
            </a:r>
            <a:r>
              <a:rPr lang="en-US"/>
              <a:t> </a:t>
            </a:r>
            <a:r>
              <a:rPr lang="en-US" err="1"/>
              <a:t>finibus</a:t>
            </a:r>
            <a:r>
              <a:rPr lang="en-US"/>
              <a:t> </a:t>
            </a:r>
            <a:r>
              <a:rPr lang="en-US" err="1"/>
              <a:t>justo</a:t>
            </a:r>
            <a:r>
              <a:rPr lang="en-US"/>
              <a:t>, </a:t>
            </a:r>
            <a:r>
              <a:rPr lang="en-US" err="1"/>
              <a:t>eu</a:t>
            </a:r>
            <a:r>
              <a:rPr lang="en-US"/>
              <a:t> </a:t>
            </a:r>
            <a:r>
              <a:rPr lang="en-US" err="1"/>
              <a:t>finibus</a:t>
            </a:r>
            <a:r>
              <a:rPr lang="en-US"/>
              <a:t> </a:t>
            </a:r>
            <a:r>
              <a:rPr lang="en-US" err="1"/>
              <a:t>eros</a:t>
            </a:r>
            <a:r>
              <a:rPr lang="en-US"/>
              <a:t> </a:t>
            </a:r>
            <a:r>
              <a:rPr lang="en-US" err="1"/>
              <a:t>risus</a:t>
            </a:r>
            <a:r>
              <a:rPr lang="en-US"/>
              <a:t> </a:t>
            </a:r>
            <a:r>
              <a:rPr lang="en-US" err="1"/>
              <a:t>sed</a:t>
            </a:r>
            <a:r>
              <a:rPr lang="en-US"/>
              <a:t> </a:t>
            </a:r>
            <a:r>
              <a:rPr lang="en-US" err="1"/>
              <a:t>nulla</a:t>
            </a:r>
            <a:r>
              <a:rPr lang="en-US"/>
              <a:t>. </a:t>
            </a:r>
            <a:r>
              <a:rPr lang="en-US" err="1"/>
              <a:t>Quisque</a:t>
            </a:r>
            <a:r>
              <a:rPr lang="en-US"/>
              <a:t> </a:t>
            </a:r>
            <a:r>
              <a:rPr lang="en-US" err="1"/>
              <a:t>sollicitudin</a:t>
            </a:r>
            <a:r>
              <a:rPr lang="en-US"/>
              <a:t> porta </a:t>
            </a:r>
            <a:r>
              <a:rPr lang="en-US" err="1"/>
              <a:t>felis</a:t>
            </a:r>
            <a:r>
              <a:rPr lang="en-US"/>
              <a:t>, </a:t>
            </a:r>
            <a:r>
              <a:rPr lang="en-US" err="1"/>
              <a:t>eget</a:t>
            </a:r>
            <a:r>
              <a:rPr lang="en-US"/>
              <a:t> </a:t>
            </a:r>
            <a:r>
              <a:rPr lang="en-US" err="1"/>
              <a:t>dignissim</a:t>
            </a:r>
            <a:r>
              <a:rPr lang="en-US"/>
              <a:t> </a:t>
            </a:r>
            <a:r>
              <a:rPr lang="en-US" err="1"/>
              <a:t>nisl</a:t>
            </a:r>
            <a:r>
              <a:rPr lang="en-US"/>
              <a:t> </a:t>
            </a:r>
            <a:r>
              <a:rPr lang="en-US" err="1"/>
              <a:t>efficitur</a:t>
            </a:r>
            <a:r>
              <a:rPr lang="en-US"/>
              <a:t> </a:t>
            </a:r>
            <a:r>
              <a:rPr lang="en-US" err="1"/>
              <a:t>bibendum</a:t>
            </a:r>
            <a:r>
              <a:rPr lang="en-US"/>
              <a:t>.</a:t>
            </a:r>
          </a:p>
          <a:p>
            <a:pPr lvl="0"/>
            <a:endParaRPr lang="en-US"/>
          </a:p>
        </p:txBody>
      </p:sp>
    </p:spTree>
    <p:extLst>
      <p:ext uri="{BB962C8B-B14F-4D97-AF65-F5344CB8AC3E}">
        <p14:creationId xmlns:p14="http://schemas.microsoft.com/office/powerpoint/2010/main" val="597614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0D2D9F-90DE-4D97-A423-970A1D01DC6F}" type="datetime1">
              <a:rPr lang="en-US" smtClean="0">
                <a:solidFill>
                  <a:prstClr val="white"/>
                </a:solidFill>
              </a:rPr>
              <a:t>4/16/2024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6DADA0A6-AEA3-4AAD-8720-714B4BC8E75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2741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3B91-EE8E-4DD4-90C8-67F5FE101FC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EE355B-00DB-43C3-99E5-676F4597E08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F31D94-ECE2-475F-B21E-A30CBE1F81A0}"/>
              </a:ext>
            </a:extLst>
          </p:cNvPr>
          <p:cNvSpPr>
            <a:spLocks noGrp="1"/>
          </p:cNvSpPr>
          <p:nvPr>
            <p:ph type="dt" sz="half" idx="10"/>
          </p:nvPr>
        </p:nvSpPr>
        <p:spPr/>
        <p:txBody>
          <a:bodyPr/>
          <a:lstStyle/>
          <a:p>
            <a:fld id="{55C301E5-7763-45C3-AEBF-A7700619F5FC}" type="datetime1">
              <a:rPr lang="en-US" smtClean="0"/>
              <a:t>4/16/2024</a:t>
            </a:fld>
            <a:endParaRPr lang="en-US" dirty="0"/>
          </a:p>
        </p:txBody>
      </p:sp>
      <p:sp>
        <p:nvSpPr>
          <p:cNvPr id="5" name="Footer Placeholder 4">
            <a:extLst>
              <a:ext uri="{FF2B5EF4-FFF2-40B4-BE49-F238E27FC236}">
                <a16:creationId xmlns:a16="http://schemas.microsoft.com/office/drawing/2014/main" id="{E0E35B3A-9061-4F9C-9DFC-FD66337C13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E382BA-C4C5-4FEF-8EB8-14D96428601B}"/>
              </a:ext>
            </a:extLst>
          </p:cNvPr>
          <p:cNvSpPr>
            <a:spLocks noGrp="1"/>
          </p:cNvSpPr>
          <p:nvPr>
            <p:ph type="sldNum" sz="quarter" idx="12"/>
          </p:nvPr>
        </p:nvSpPr>
        <p:spPr/>
        <p:txBody>
          <a:bodyPr/>
          <a:lstStyle/>
          <a:p>
            <a:fld id="{0FAA8D44-4ED5-41CD-B33F-FBB9FE3962BF}" type="slidenum">
              <a:rPr lang="en-US" smtClean="0"/>
              <a:t>‹#›</a:t>
            </a:fld>
            <a:endParaRPr lang="en-US" dirty="0"/>
          </a:p>
        </p:txBody>
      </p:sp>
    </p:spTree>
    <p:extLst>
      <p:ext uri="{BB962C8B-B14F-4D97-AF65-F5344CB8AC3E}">
        <p14:creationId xmlns:p14="http://schemas.microsoft.com/office/powerpoint/2010/main" val="2420548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7B3B-1B0B-4DDF-A401-3C814A152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AB4A28-D66D-4281-A32A-99EA9C1999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335C7-DD3C-4F3E-B4CF-2FA707D2EDBA}"/>
              </a:ext>
            </a:extLst>
          </p:cNvPr>
          <p:cNvSpPr>
            <a:spLocks noGrp="1"/>
          </p:cNvSpPr>
          <p:nvPr>
            <p:ph type="dt" sz="half" idx="10"/>
          </p:nvPr>
        </p:nvSpPr>
        <p:spPr/>
        <p:txBody>
          <a:bodyPr/>
          <a:lstStyle/>
          <a:p>
            <a:fld id="{6D32F5D2-9F24-4CDD-AA7C-01F9B2C01D3C}" type="datetime1">
              <a:rPr lang="en-US" smtClean="0"/>
              <a:t>4/16/2024</a:t>
            </a:fld>
            <a:endParaRPr lang="en-US" dirty="0"/>
          </a:p>
        </p:txBody>
      </p:sp>
      <p:sp>
        <p:nvSpPr>
          <p:cNvPr id="5" name="Footer Placeholder 4">
            <a:extLst>
              <a:ext uri="{FF2B5EF4-FFF2-40B4-BE49-F238E27FC236}">
                <a16:creationId xmlns:a16="http://schemas.microsoft.com/office/drawing/2014/main" id="{8C286415-DC44-4E68-B920-5B224B7EDE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4C25C5-DB52-4502-B811-8642D7FA5F1B}"/>
              </a:ext>
            </a:extLst>
          </p:cNvPr>
          <p:cNvSpPr>
            <a:spLocks noGrp="1"/>
          </p:cNvSpPr>
          <p:nvPr>
            <p:ph type="sldNum" sz="quarter" idx="12"/>
          </p:nvPr>
        </p:nvSpPr>
        <p:spPr/>
        <p:txBody>
          <a:bodyPr/>
          <a:lstStyle/>
          <a:p>
            <a:fld id="{401CC92B-04CC-4AB5-A839-03CF8DBBBDB5}" type="slidenum">
              <a:rPr lang="en-US" smtClean="0"/>
              <a:t>‹#›</a:t>
            </a:fld>
            <a:endParaRPr lang="en-US" dirty="0"/>
          </a:p>
        </p:txBody>
      </p:sp>
    </p:spTree>
    <p:extLst>
      <p:ext uri="{BB962C8B-B14F-4D97-AF65-F5344CB8AC3E}">
        <p14:creationId xmlns:p14="http://schemas.microsoft.com/office/powerpoint/2010/main" val="1416868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ADE5-5119-4F47-9580-5DF9142E235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2D589A-AC1D-7C4F-BC3B-E6814D7A214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97F6A6-C199-A047-AE2E-2D1A2C67727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DA22D-9E5F-F24A-82B8-56611246C21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D31C2FE-5820-B649-804C-F083EC89323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C15AD-BC33-114A-9784-0DBBD9DADBE8}"/>
              </a:ext>
            </a:extLst>
          </p:cNvPr>
          <p:cNvSpPr>
            <a:spLocks noGrp="1"/>
          </p:cNvSpPr>
          <p:nvPr>
            <p:ph type="dt" sz="half" idx="10"/>
          </p:nvPr>
        </p:nvSpPr>
        <p:spPr/>
        <p:txBody>
          <a:bodyPr/>
          <a:lstStyle/>
          <a:p>
            <a:fld id="{5E54C496-2082-4EBB-AC8B-48814A702299}" type="datetime1">
              <a:rPr lang="en-US" smtClean="0"/>
              <a:t>4/16/2024</a:t>
            </a:fld>
            <a:endParaRPr lang="en-US" dirty="0"/>
          </a:p>
        </p:txBody>
      </p:sp>
      <p:sp>
        <p:nvSpPr>
          <p:cNvPr id="8" name="Footer Placeholder 7">
            <a:extLst>
              <a:ext uri="{FF2B5EF4-FFF2-40B4-BE49-F238E27FC236}">
                <a16:creationId xmlns:a16="http://schemas.microsoft.com/office/drawing/2014/main" id="{4CFC92AF-843E-A444-AA14-439981B4F2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5DDBB24-E12D-FB43-8DD1-54ADEA9CA61B}"/>
              </a:ext>
            </a:extLst>
          </p:cNvPr>
          <p:cNvSpPr>
            <a:spLocks noGrp="1"/>
          </p:cNvSpPr>
          <p:nvPr>
            <p:ph type="sldNum" sz="quarter" idx="12"/>
          </p:nvPr>
        </p:nvSpPr>
        <p:spPr/>
        <p:txBody>
          <a:bodyPr/>
          <a:lstStyle/>
          <a:p>
            <a:fld id="{3CAF346F-8A7C-6C41-B35C-69307A39F520}" type="slidenum">
              <a:rPr lang="en-US" smtClean="0"/>
              <a:t>‹#›</a:t>
            </a:fld>
            <a:endParaRPr lang="en-US" dirty="0"/>
          </a:p>
        </p:txBody>
      </p:sp>
    </p:spTree>
    <p:extLst>
      <p:ext uri="{BB962C8B-B14F-4D97-AF65-F5344CB8AC3E}">
        <p14:creationId xmlns:p14="http://schemas.microsoft.com/office/powerpoint/2010/main" val="2453814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42900" y="857250"/>
            <a:ext cx="8503920" cy="363474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a:xfrm>
            <a:off x="8937144" y="4945787"/>
            <a:ext cx="115416" cy="115416"/>
          </a:xfrm>
          <a:prstGeom prst="rect">
            <a:avLst/>
          </a:prstGeom>
        </p:spPr>
        <p:txBody>
          <a:bodyPr/>
          <a:lstStyle/>
          <a:p>
            <a:fld id="{00000000-1234-1234-1234-123412341234}" type="slidenum">
              <a:rPr lang="en-CA" smtClean="0"/>
              <a:pPr/>
              <a:t>‹#›</a:t>
            </a:fld>
            <a:endParaRPr lang="en-CA" dirty="0"/>
          </a:p>
        </p:txBody>
      </p:sp>
      <p:sp>
        <p:nvSpPr>
          <p:cNvPr id="22" name="Source Placeholder"/>
          <p:cNvSpPr>
            <a:spLocks noGrp="1"/>
          </p:cNvSpPr>
          <p:nvPr>
            <p:ph type="body" sz="quarter" idx="13" hasCustomPrompt="1"/>
          </p:nvPr>
        </p:nvSpPr>
        <p:spPr>
          <a:xfrm>
            <a:off x="342900" y="4601718"/>
            <a:ext cx="8503920" cy="144018"/>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58228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Interior Slide">
    <p:spTree>
      <p:nvGrpSpPr>
        <p:cNvPr id="1" name="Shape 31"/>
        <p:cNvGrpSpPr/>
        <p:nvPr/>
      </p:nvGrpSpPr>
      <p:grpSpPr>
        <a:xfrm>
          <a:off x="0" y="0"/>
          <a:ext cx="0" cy="0"/>
          <a:chOff x="0" y="0"/>
          <a:chExt cx="0" cy="0"/>
        </a:xfrm>
      </p:grpSpPr>
      <p:sp>
        <p:nvSpPr>
          <p:cNvPr id="2" name="Rectangle 1"/>
          <p:cNvSpPr/>
          <p:nvPr userDrawn="1"/>
        </p:nvSpPr>
        <p:spPr>
          <a:xfrm>
            <a:off x="0" y="263543"/>
            <a:ext cx="966438" cy="989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38"/>
          <p:cNvSpPr txBox="1">
            <a:spLocks noGrp="1"/>
          </p:cNvSpPr>
          <p:nvPr>
            <p:ph type="title" hasCustomPrompt="1"/>
          </p:nvPr>
        </p:nvSpPr>
        <p:spPr>
          <a:xfrm>
            <a:off x="869796" y="263543"/>
            <a:ext cx="5062655" cy="989224"/>
          </a:xfrm>
          <a:prstGeom prst="rect">
            <a:avLst/>
          </a:prstGeom>
          <a:solidFill>
            <a:schemeClr val="accent2"/>
          </a:solidFill>
        </p:spPr>
        <p:txBody>
          <a:bodyPr wrap="square" lIns="91425" tIns="91425" rIns="91425" bIns="91425" anchor="ctr" anchorCtr="0"/>
          <a:lstStyle>
            <a:lvl1pPr marL="0" lvl="0" indent="0">
              <a:spcBef>
                <a:spcPts val="0"/>
              </a:spcBef>
              <a:tabLst/>
              <a:defRPr sz="3200" b="0">
                <a:solidFill>
                  <a:schemeClr val="bg1"/>
                </a:solidFill>
                <a:latin typeface="+mj-lt"/>
                <a:sym typeface="Wingdings" panose="05000000000000000000" pitchFamily="2" charset="2"/>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Title Bar is Adjustable </a:t>
            </a:r>
            <a:endParaRPr/>
          </a:p>
        </p:txBody>
      </p:sp>
      <p:sp>
        <p:nvSpPr>
          <p:cNvPr id="13" name="Text Placeholder 4"/>
          <p:cNvSpPr>
            <a:spLocks noGrp="1"/>
          </p:cNvSpPr>
          <p:nvPr>
            <p:ph type="body" sz="quarter" idx="10"/>
          </p:nvPr>
        </p:nvSpPr>
        <p:spPr>
          <a:xfrm>
            <a:off x="868363" y="1590675"/>
            <a:ext cx="7480300" cy="3063875"/>
          </a:xfrm>
          <a:prstGeom prst="rect">
            <a:avLst/>
          </a:prstGeom>
        </p:spPr>
        <p:txBody>
          <a:bodyPr/>
          <a:lstStyle>
            <a:lvl1pPr marL="282575" indent="-282575">
              <a:spcBef>
                <a:spcPts val="0"/>
              </a:spcBef>
              <a:spcAft>
                <a:spcPts val="1200"/>
              </a:spcAft>
              <a:buClr>
                <a:schemeClr val="accent2"/>
              </a:buClr>
              <a:buFont typeface="Arial" panose="020B0604020202020204" pitchFamily="34" charset="0"/>
              <a:buChar char="•"/>
              <a:defRPr sz="2800">
                <a:latin typeface="+mn-lt"/>
              </a:defRPr>
            </a:lvl1pPr>
            <a:lvl2pPr marL="630238" indent="-282575" defTabSz="914400">
              <a:spcBef>
                <a:spcPts val="0"/>
              </a:spcBef>
              <a:spcAft>
                <a:spcPts val="1200"/>
              </a:spcAft>
              <a:buClr>
                <a:schemeClr val="accent1"/>
              </a:buClr>
              <a:buFont typeface="Arial" panose="020B0604020202020204" pitchFamily="34" charset="0"/>
              <a:buChar char="•"/>
              <a:defRPr sz="2400">
                <a:latin typeface="+mn-lt"/>
              </a:defRPr>
            </a:lvl2pPr>
            <a:lvl3pPr marL="914400" indent="-284163">
              <a:spcBef>
                <a:spcPts val="0"/>
              </a:spcBef>
              <a:spcAft>
                <a:spcPts val="1200"/>
              </a:spcAft>
              <a:buClr>
                <a:schemeClr val="accent5"/>
              </a:buClr>
              <a:buFont typeface="Arial" panose="020B0604020202020204" pitchFamily="34" charset="0"/>
              <a:buChar char="•"/>
              <a:defRPr sz="2400">
                <a:latin typeface="+mn-lt"/>
              </a:defRPr>
            </a:lvl3pPr>
            <a:lvl4pPr marL="1198563" indent="-284163">
              <a:spcBef>
                <a:spcPts val="0"/>
              </a:spcBef>
              <a:spcAft>
                <a:spcPts val="1200"/>
              </a:spcAft>
              <a:buClr>
                <a:schemeClr val="accent4"/>
              </a:buClr>
              <a:buFont typeface="Arial" panose="020B0604020202020204" pitchFamily="34" charset="0"/>
              <a:buChar char="•"/>
              <a:defRPr sz="2400">
                <a:latin typeface="+mn-lt"/>
              </a:defRPr>
            </a:lvl4pPr>
            <a:lvl5pPr marL="631825" indent="0">
              <a:spcAft>
                <a:spcPts val="1200"/>
              </a:spcAft>
              <a:buClr>
                <a:schemeClr val="accent1"/>
              </a:buClr>
              <a:buFont typeface="Arial" panose="020B0604020202020204" pitchFamily="34" charset="0"/>
              <a:buNone/>
              <a:defRPr sz="2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Rectangle 14"/>
          <p:cNvSpPr/>
          <p:nvPr userDrawn="1"/>
        </p:nvSpPr>
        <p:spPr>
          <a:xfrm>
            <a:off x="1" y="357219"/>
            <a:ext cx="662642" cy="835246"/>
          </a:xfrm>
          <a:prstGeom prst="rect">
            <a:avLst/>
          </a:prstGeom>
          <a:blipFill dpi="0" rotWithShape="1">
            <a:blip r:embed="rId2">
              <a:alphaModFix amt="22000"/>
            </a:blip>
            <a:srcRect/>
            <a:stretch>
              <a:fillRect l="297" t="-1" r="-268860"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929056934"/>
      </p:ext>
    </p:extLst>
  </p:cSld>
  <p:clrMapOvr>
    <a:masterClrMapping/>
  </p:clrMapOvr>
  <p:transition spd="med">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andard Interior Slide">
    <p:spTree>
      <p:nvGrpSpPr>
        <p:cNvPr id="1" name="Shape 31"/>
        <p:cNvGrpSpPr/>
        <p:nvPr/>
      </p:nvGrpSpPr>
      <p:grpSpPr>
        <a:xfrm>
          <a:off x="0" y="0"/>
          <a:ext cx="0" cy="0"/>
          <a:chOff x="0" y="0"/>
          <a:chExt cx="0" cy="0"/>
        </a:xfrm>
      </p:grpSpPr>
      <p:sp>
        <p:nvSpPr>
          <p:cNvPr id="12" name="Shape 38"/>
          <p:cNvSpPr txBox="1">
            <a:spLocks noGrp="1"/>
          </p:cNvSpPr>
          <p:nvPr>
            <p:ph type="title" hasCustomPrompt="1"/>
          </p:nvPr>
        </p:nvSpPr>
        <p:spPr>
          <a:xfrm>
            <a:off x="331322" y="601451"/>
            <a:ext cx="5549774" cy="989224"/>
          </a:xfrm>
          <a:prstGeom prst="rect">
            <a:avLst/>
          </a:prstGeom>
          <a:solidFill>
            <a:schemeClr val="accent2"/>
          </a:solidFill>
        </p:spPr>
        <p:txBody>
          <a:bodyPr wrap="square" lIns="91425" tIns="91425" rIns="91425" bIns="91425" anchor="ctr" anchorCtr="0"/>
          <a:lstStyle>
            <a:lvl1pPr marL="796925" lvl="0" indent="0">
              <a:spcBef>
                <a:spcPts val="0"/>
              </a:spcBef>
              <a:tabLst>
                <a:tab pos="796925" algn="l"/>
              </a:tabLst>
              <a:defRPr sz="3200" b="0">
                <a:solidFill>
                  <a:schemeClr val="bg1"/>
                </a:solidFill>
                <a:latin typeface="+mj-lt"/>
                <a:sym typeface="Wingdings" panose="05000000000000000000" pitchFamily="2" charset="2"/>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Title Bar is Adjustable </a:t>
            </a:r>
            <a:endParaRPr/>
          </a:p>
        </p:txBody>
      </p:sp>
      <p:sp>
        <p:nvSpPr>
          <p:cNvPr id="13" name="Text Placeholder 4"/>
          <p:cNvSpPr>
            <a:spLocks noGrp="1"/>
          </p:cNvSpPr>
          <p:nvPr>
            <p:ph type="body" sz="quarter" idx="10"/>
          </p:nvPr>
        </p:nvSpPr>
        <p:spPr>
          <a:xfrm>
            <a:off x="868363" y="1590675"/>
            <a:ext cx="7480300" cy="3063875"/>
          </a:xfrm>
          <a:prstGeom prst="rect">
            <a:avLst/>
          </a:prstGeom>
        </p:spPr>
        <p:txBody>
          <a:bodyPr/>
          <a:lstStyle>
            <a:lvl1pPr marL="282575" indent="-282575">
              <a:spcBef>
                <a:spcPts val="0"/>
              </a:spcBef>
              <a:spcAft>
                <a:spcPts val="1200"/>
              </a:spcAft>
              <a:buClr>
                <a:schemeClr val="accent2"/>
              </a:buClr>
              <a:buFont typeface="Arial" panose="020B0604020202020204" pitchFamily="34" charset="0"/>
              <a:buChar char="•"/>
              <a:defRPr sz="2800">
                <a:latin typeface="+mn-lt"/>
              </a:defRPr>
            </a:lvl1pPr>
            <a:lvl2pPr marL="630238" indent="-282575" defTabSz="914400">
              <a:spcBef>
                <a:spcPts val="0"/>
              </a:spcBef>
              <a:spcAft>
                <a:spcPts val="1200"/>
              </a:spcAft>
              <a:buClr>
                <a:schemeClr val="accent1"/>
              </a:buClr>
              <a:buFont typeface="Arial" panose="020B0604020202020204" pitchFamily="34" charset="0"/>
              <a:buChar char="•"/>
              <a:defRPr sz="2400">
                <a:latin typeface="+mn-lt"/>
              </a:defRPr>
            </a:lvl2pPr>
            <a:lvl3pPr marL="914400" indent="-284163">
              <a:spcBef>
                <a:spcPts val="0"/>
              </a:spcBef>
              <a:spcAft>
                <a:spcPts val="1200"/>
              </a:spcAft>
              <a:buClr>
                <a:schemeClr val="accent5"/>
              </a:buClr>
              <a:buFont typeface="Arial" panose="020B0604020202020204" pitchFamily="34" charset="0"/>
              <a:buChar char="•"/>
              <a:defRPr sz="2400">
                <a:latin typeface="+mn-lt"/>
              </a:defRPr>
            </a:lvl3pPr>
            <a:lvl4pPr marL="1198563" indent="-284163">
              <a:spcBef>
                <a:spcPts val="0"/>
              </a:spcBef>
              <a:spcAft>
                <a:spcPts val="1200"/>
              </a:spcAft>
              <a:buClr>
                <a:schemeClr val="accent4"/>
              </a:buClr>
              <a:buFont typeface="Arial" panose="020B0604020202020204" pitchFamily="34" charset="0"/>
              <a:buChar char="•"/>
              <a:defRPr sz="2400">
                <a:latin typeface="+mn-lt"/>
              </a:defRPr>
            </a:lvl4pPr>
            <a:lvl5pPr marL="631825" indent="0">
              <a:spcAft>
                <a:spcPts val="1200"/>
              </a:spcAft>
              <a:buClr>
                <a:schemeClr val="accent1"/>
              </a:buClr>
              <a:buFont typeface="Arial" panose="020B0604020202020204" pitchFamily="34" charset="0"/>
              <a:buNone/>
              <a:defRPr sz="2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265060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25" name="Shape 25"/>
          <p:cNvSpPr/>
          <p:nvPr/>
        </p:nvSpPr>
        <p:spPr>
          <a:xfrm>
            <a:off x="3398538" y="1599538"/>
            <a:ext cx="2346925" cy="1944425"/>
          </a:xfrm>
          <a:prstGeom prst="rect">
            <a:avLst/>
          </a:prstGeom>
        </p:spPr>
        <p:txBody>
          <a:bodyPr>
            <a:prstTxWarp prst="textPlain">
              <a:avLst/>
            </a:prstTxWarp>
          </a:bodyPr>
          <a:lstStyle/>
          <a:p>
            <a:pPr lvl="0" algn="ctr"/>
            <a:r>
              <a:rPr b="0" i="0" dirty="0">
                <a:ln>
                  <a:noFill/>
                </a:ln>
                <a:solidFill>
                  <a:schemeClr val="accent2">
                    <a:lumMod val="90000"/>
                    <a:lumOff val="10000"/>
                    <a:alpha val="20380"/>
                  </a:schemeClr>
                </a:solidFill>
                <a:latin typeface="FrankRuehl" panose="020E0503060101010101" pitchFamily="34" charset="-79"/>
                <a:cs typeface="FrankRuehl" panose="020E0503060101010101" pitchFamily="34" charset="-79"/>
              </a:rPr>
              <a:t>“</a:t>
            </a:r>
          </a:p>
        </p:txBody>
      </p:sp>
      <p:sp>
        <p:nvSpPr>
          <p:cNvPr id="26" name="Shape 26"/>
          <p:cNvSpPr/>
          <p:nvPr/>
        </p:nvSpPr>
        <p:spPr>
          <a:xfrm>
            <a:off x="0" y="0"/>
            <a:ext cx="9144000" cy="530700"/>
          </a:xfrm>
          <a:prstGeom prst="rect">
            <a:avLst/>
          </a:prstGeom>
          <a:solidFill>
            <a:schemeClr val="accent3"/>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27" name="Shape 27"/>
          <p:cNvSpPr/>
          <p:nvPr/>
        </p:nvSpPr>
        <p:spPr>
          <a:xfrm>
            <a:off x="0" y="500625"/>
            <a:ext cx="9144000" cy="732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3962800"/>
            <a:ext cx="9144000" cy="370200"/>
          </a:xfrm>
          <a:prstGeom prst="rect">
            <a:avLst/>
          </a:prstGeom>
          <a:solidFill>
            <a:schemeClr val="bg1"/>
          </a:solidFill>
          <a:ln>
            <a:noFill/>
          </a:ln>
        </p:spPr>
        <p:txBody>
          <a:bodyPr wrap="square" lIns="91425" tIns="91425" rIns="91425" bIns="91425" anchor="ctr" anchorCtr="0">
            <a:noAutofit/>
          </a:bodyPr>
          <a:lstStyle/>
          <a:p>
            <a:pPr lvl="0">
              <a:spcBef>
                <a:spcPts val="0"/>
              </a:spcBef>
              <a:buNone/>
            </a:pPr>
            <a:endParaRPr dirty="0"/>
          </a:p>
        </p:txBody>
      </p:sp>
      <p:sp>
        <p:nvSpPr>
          <p:cNvPr id="29" name="Shape 29"/>
          <p:cNvSpPr/>
          <p:nvPr/>
        </p:nvSpPr>
        <p:spPr>
          <a:xfrm>
            <a:off x="0" y="4333125"/>
            <a:ext cx="9144000" cy="8103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30" name="Shape 30"/>
          <p:cNvSpPr txBox="1">
            <a:spLocks noGrp="1"/>
          </p:cNvSpPr>
          <p:nvPr>
            <p:ph type="body" idx="1" hasCustomPrompt="1"/>
          </p:nvPr>
        </p:nvSpPr>
        <p:spPr>
          <a:xfrm>
            <a:off x="1556175" y="2300275"/>
            <a:ext cx="6031800" cy="605100"/>
          </a:xfrm>
          <a:prstGeom prst="rect">
            <a:avLst/>
          </a:prstGeom>
        </p:spPr>
        <p:txBody>
          <a:bodyPr wrap="square" lIns="91425" tIns="91425" rIns="91425" bIns="91425" anchor="ctr" anchorCtr="0"/>
          <a:lstStyle>
            <a:lvl1pPr lvl="0" algn="ctr" rtl="0">
              <a:spcBef>
                <a:spcPts val="0"/>
              </a:spcBef>
              <a:buClr>
                <a:srgbClr val="FFFFFF"/>
              </a:buClr>
              <a:buSzPct val="100000"/>
              <a:buNone/>
              <a:defRPr sz="2400">
                <a:solidFill>
                  <a:srgbClr val="FFFFFF"/>
                </a:solidFill>
                <a:latin typeface="+mj-lt"/>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r>
              <a:rPr lang="en-US"/>
              <a:t>Tap to add quote</a:t>
            </a:r>
            <a:endParaRPr/>
          </a:p>
        </p:txBody>
      </p:sp>
    </p:spTree>
    <p:extLst>
      <p:ext uri="{BB962C8B-B14F-4D97-AF65-F5344CB8AC3E}">
        <p14:creationId xmlns:p14="http://schemas.microsoft.com/office/powerpoint/2010/main" val="21332742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ext on Dark BG">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26" name="Shape 26"/>
          <p:cNvSpPr/>
          <p:nvPr/>
        </p:nvSpPr>
        <p:spPr>
          <a:xfrm>
            <a:off x="0" y="0"/>
            <a:ext cx="9144000" cy="530700"/>
          </a:xfrm>
          <a:prstGeom prst="rect">
            <a:avLst/>
          </a:prstGeom>
          <a:solidFill>
            <a:schemeClr val="accent3"/>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27" name="Shape 27"/>
          <p:cNvSpPr/>
          <p:nvPr/>
        </p:nvSpPr>
        <p:spPr>
          <a:xfrm>
            <a:off x="0" y="500625"/>
            <a:ext cx="9144000" cy="732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3962800"/>
            <a:ext cx="9144000" cy="370200"/>
          </a:xfrm>
          <a:prstGeom prst="rect">
            <a:avLst/>
          </a:prstGeom>
          <a:solidFill>
            <a:schemeClr val="bg1"/>
          </a:solidFill>
          <a:ln>
            <a:noFill/>
          </a:ln>
        </p:spPr>
        <p:txBody>
          <a:bodyPr wrap="square" lIns="91425" tIns="91425" rIns="91425" bIns="91425" anchor="ctr" anchorCtr="0">
            <a:noAutofit/>
          </a:bodyPr>
          <a:lstStyle/>
          <a:p>
            <a:pPr lvl="0">
              <a:spcBef>
                <a:spcPts val="0"/>
              </a:spcBef>
              <a:buNone/>
            </a:pPr>
            <a:endParaRPr dirty="0"/>
          </a:p>
        </p:txBody>
      </p:sp>
      <p:sp>
        <p:nvSpPr>
          <p:cNvPr id="29" name="Shape 29"/>
          <p:cNvSpPr/>
          <p:nvPr/>
        </p:nvSpPr>
        <p:spPr>
          <a:xfrm>
            <a:off x="0" y="4333125"/>
            <a:ext cx="9144000" cy="8103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30" name="Shape 30"/>
          <p:cNvSpPr txBox="1">
            <a:spLocks noGrp="1"/>
          </p:cNvSpPr>
          <p:nvPr>
            <p:ph type="body" idx="1" hasCustomPrompt="1"/>
          </p:nvPr>
        </p:nvSpPr>
        <p:spPr>
          <a:xfrm>
            <a:off x="1556175" y="2300275"/>
            <a:ext cx="6031800" cy="605100"/>
          </a:xfrm>
          <a:prstGeom prst="rect">
            <a:avLst/>
          </a:prstGeom>
        </p:spPr>
        <p:txBody>
          <a:bodyPr wrap="square" lIns="91425" tIns="91425" rIns="91425" bIns="91425" anchor="ctr" anchorCtr="0"/>
          <a:lstStyle>
            <a:lvl1pPr lvl="0" algn="ctr" rtl="0">
              <a:spcBef>
                <a:spcPts val="0"/>
              </a:spcBef>
              <a:buClr>
                <a:srgbClr val="FFFFFF"/>
              </a:buClr>
              <a:buSzPct val="100000"/>
              <a:buNone/>
              <a:defRPr sz="2400">
                <a:solidFill>
                  <a:srgbClr val="FFFFFF"/>
                </a:solidFill>
                <a:latin typeface="+mj-lt"/>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r>
              <a:rPr lang="en-US"/>
              <a:t>Tap to add text</a:t>
            </a:r>
            <a:endParaRPr/>
          </a:p>
        </p:txBody>
      </p:sp>
    </p:spTree>
    <p:extLst>
      <p:ext uri="{BB962C8B-B14F-4D97-AF65-F5344CB8AC3E}">
        <p14:creationId xmlns:p14="http://schemas.microsoft.com/office/powerpoint/2010/main" val="112933625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Title/Concept">
    <p:spTree>
      <p:nvGrpSpPr>
        <p:cNvPr id="1" name="Shape 76"/>
        <p:cNvGrpSpPr/>
        <p:nvPr/>
      </p:nvGrpSpPr>
      <p:grpSpPr>
        <a:xfrm>
          <a:off x="0" y="0"/>
          <a:ext cx="0" cy="0"/>
          <a:chOff x="0" y="0"/>
          <a:chExt cx="0" cy="0"/>
        </a:xfrm>
      </p:grpSpPr>
      <p:sp>
        <p:nvSpPr>
          <p:cNvPr id="2" name="Title 1"/>
          <p:cNvSpPr>
            <a:spLocks noGrp="1"/>
          </p:cNvSpPr>
          <p:nvPr>
            <p:ph type="title" hasCustomPrompt="1"/>
          </p:nvPr>
        </p:nvSpPr>
        <p:spPr>
          <a:xfrm>
            <a:off x="628651" y="1485897"/>
            <a:ext cx="4344794" cy="1440441"/>
          </a:xfrm>
          <a:prstGeom prst="rect">
            <a:avLst/>
          </a:prstGeom>
        </p:spPr>
        <p:txBody>
          <a:bodyPr/>
          <a:lstStyle>
            <a:lvl1pPr>
              <a:lnSpc>
                <a:spcPct val="85000"/>
              </a:lnSpc>
              <a:defRPr sz="5400" baseline="0">
                <a:solidFill>
                  <a:schemeClr val="accent2"/>
                </a:solidFill>
                <a:latin typeface="+mj-lt"/>
              </a:defRPr>
            </a:lvl1pPr>
          </a:lstStyle>
          <a:p>
            <a:r>
              <a:rPr lang="en-US"/>
              <a:t>Sample Big Title Here</a:t>
            </a:r>
          </a:p>
        </p:txBody>
      </p:sp>
      <p:sp>
        <p:nvSpPr>
          <p:cNvPr id="4" name="Text Placeholder 3"/>
          <p:cNvSpPr>
            <a:spLocks noGrp="1"/>
          </p:cNvSpPr>
          <p:nvPr>
            <p:ph type="body" sz="quarter" idx="10" hasCustomPrompt="1"/>
          </p:nvPr>
        </p:nvSpPr>
        <p:spPr>
          <a:xfrm>
            <a:off x="636087" y="2974027"/>
            <a:ext cx="4337358" cy="1416418"/>
          </a:xfrm>
          <a:prstGeom prst="rect">
            <a:avLst/>
          </a:prstGeom>
        </p:spPr>
        <p:txBody>
          <a:bodyPr/>
          <a:lstStyle>
            <a:lvl1pPr marL="0" indent="0">
              <a:spcAft>
                <a:spcPts val="600"/>
              </a:spcAft>
              <a:buNone/>
              <a:defRPr sz="2400" baseline="0">
                <a:solidFill>
                  <a:schemeClr val="tx1">
                    <a:lumMod val="85000"/>
                    <a:lumOff val="15000"/>
                  </a:schemeClr>
                </a:solidFill>
                <a:latin typeface="+mn-lt"/>
              </a:defRPr>
            </a:lvl1pPr>
            <a:lvl2pPr marL="401638" indent="-230188">
              <a:spcAft>
                <a:spcPts val="600"/>
              </a:spcAft>
              <a:buClr>
                <a:schemeClr val="accent1"/>
              </a:buClr>
              <a:buFont typeface="Arial" panose="020B0604020202020204" pitchFamily="34" charset="0"/>
              <a:buChar char="•"/>
              <a:defRPr sz="2200">
                <a:latin typeface="+mn-lt"/>
              </a:defRPr>
            </a:lvl2pPr>
            <a:lvl3pPr marL="631825" indent="-230188">
              <a:spcAft>
                <a:spcPts val="600"/>
              </a:spcAft>
              <a:buClr>
                <a:schemeClr val="accent2"/>
              </a:buClr>
              <a:buFont typeface="Arial" panose="020B0604020202020204" pitchFamily="34" charset="0"/>
              <a:buChar char="•"/>
              <a:defRPr sz="2200">
                <a:latin typeface="+mn-lt"/>
              </a:defRPr>
            </a:lvl3pPr>
            <a:lvl4pPr marL="855663" indent="-230188">
              <a:spcAft>
                <a:spcPts val="600"/>
              </a:spcAft>
              <a:buClr>
                <a:schemeClr val="accent1"/>
              </a:buClr>
              <a:buFont typeface="Arial" panose="020B0604020202020204" pitchFamily="34" charset="0"/>
              <a:buChar char="•"/>
              <a:defRPr sz="2000">
                <a:latin typeface="+mn-lt"/>
              </a:defRPr>
            </a:lvl4pPr>
            <a:lvl5pPr>
              <a:defRPr sz="1800">
                <a:latin typeface="+mn-lt"/>
              </a:defRPr>
            </a:lvl5pPr>
          </a:lstStyle>
          <a:p>
            <a:pPr lvl="0"/>
            <a:r>
              <a:rPr lang="en-US"/>
              <a:t>Body text goes here</a:t>
            </a:r>
          </a:p>
        </p:txBody>
      </p:sp>
      <p:sp>
        <p:nvSpPr>
          <p:cNvPr id="10" name="Shape 32"/>
          <p:cNvSpPr/>
          <p:nvPr userDrawn="1"/>
        </p:nvSpPr>
        <p:spPr>
          <a:xfrm>
            <a:off x="0" y="-1"/>
            <a:ext cx="247200" cy="1700331"/>
          </a:xfrm>
          <a:prstGeom prst="rect">
            <a:avLst/>
          </a:prstGeom>
          <a:solidFill>
            <a:schemeClr val="accent1"/>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11" name="Shape 34"/>
          <p:cNvSpPr/>
          <p:nvPr userDrawn="1"/>
        </p:nvSpPr>
        <p:spPr>
          <a:xfrm>
            <a:off x="0" y="1553406"/>
            <a:ext cx="247200" cy="15327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2" name="Shape 35"/>
          <p:cNvSpPr/>
          <p:nvPr userDrawn="1"/>
        </p:nvSpPr>
        <p:spPr>
          <a:xfrm>
            <a:off x="0" y="3086100"/>
            <a:ext cx="247200" cy="6054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dirty="0"/>
          </a:p>
        </p:txBody>
      </p:sp>
      <p:sp>
        <p:nvSpPr>
          <p:cNvPr id="13" name="Shape 36"/>
          <p:cNvSpPr/>
          <p:nvPr userDrawn="1"/>
        </p:nvSpPr>
        <p:spPr>
          <a:xfrm>
            <a:off x="0" y="3691500"/>
            <a:ext cx="247200" cy="1452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14" name="Rectangle 13"/>
          <p:cNvSpPr/>
          <p:nvPr userDrawn="1"/>
        </p:nvSpPr>
        <p:spPr>
          <a:xfrm>
            <a:off x="-2841" y="604252"/>
            <a:ext cx="699453" cy="881646"/>
          </a:xfrm>
          <a:prstGeom prst="rect">
            <a:avLst/>
          </a:prstGeom>
          <a:blipFill dpi="0" rotWithShape="1">
            <a:blip r:embed="rId2">
              <a:alphaModFix amt="10000"/>
            </a:blip>
            <a:srcRect/>
            <a:stretch>
              <a:fillRect l="297" t="-1" r="-268860"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628693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Shape 76"/>
        <p:cNvGrpSpPr/>
        <p:nvPr/>
      </p:nvGrpSpPr>
      <p:grpSpPr>
        <a:xfrm>
          <a:off x="0" y="0"/>
          <a:ext cx="0" cy="0"/>
          <a:chOff x="0" y="0"/>
          <a:chExt cx="0" cy="0"/>
        </a:xfrm>
      </p:grpSpPr>
      <p:sp>
        <p:nvSpPr>
          <p:cNvPr id="10" name="Shape 32"/>
          <p:cNvSpPr/>
          <p:nvPr userDrawn="1"/>
        </p:nvSpPr>
        <p:spPr>
          <a:xfrm>
            <a:off x="0" y="-1"/>
            <a:ext cx="247200" cy="1700331"/>
          </a:xfrm>
          <a:prstGeom prst="rect">
            <a:avLst/>
          </a:prstGeom>
          <a:solidFill>
            <a:schemeClr val="accent1"/>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11" name="Shape 34"/>
          <p:cNvSpPr/>
          <p:nvPr userDrawn="1"/>
        </p:nvSpPr>
        <p:spPr>
          <a:xfrm>
            <a:off x="0" y="1553406"/>
            <a:ext cx="247200" cy="15327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12" name="Shape 35"/>
          <p:cNvSpPr/>
          <p:nvPr userDrawn="1"/>
        </p:nvSpPr>
        <p:spPr>
          <a:xfrm>
            <a:off x="0" y="3086100"/>
            <a:ext cx="247200" cy="6054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dirty="0"/>
          </a:p>
        </p:txBody>
      </p:sp>
      <p:sp>
        <p:nvSpPr>
          <p:cNvPr id="13" name="Shape 36"/>
          <p:cNvSpPr/>
          <p:nvPr userDrawn="1"/>
        </p:nvSpPr>
        <p:spPr>
          <a:xfrm>
            <a:off x="0" y="3691500"/>
            <a:ext cx="247200" cy="1452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14" name="Rectangle 13"/>
          <p:cNvSpPr/>
          <p:nvPr userDrawn="1"/>
        </p:nvSpPr>
        <p:spPr>
          <a:xfrm>
            <a:off x="-2841" y="604252"/>
            <a:ext cx="699453" cy="881646"/>
          </a:xfrm>
          <a:prstGeom prst="rect">
            <a:avLst/>
          </a:prstGeom>
          <a:blipFill dpi="0" rotWithShape="1">
            <a:blip r:embed="rId2">
              <a:alphaModFix amt="10000"/>
            </a:blip>
            <a:srcRect/>
            <a:stretch>
              <a:fillRect l="297" t="-1" r="-268860"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822611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336" y="98425"/>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04850" y="1246188"/>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32"/>
          <p:cNvSpPr/>
          <p:nvPr userDrawn="1"/>
        </p:nvSpPr>
        <p:spPr>
          <a:xfrm>
            <a:off x="0" y="-1"/>
            <a:ext cx="247200" cy="1700331"/>
          </a:xfrm>
          <a:prstGeom prst="rect">
            <a:avLst/>
          </a:prstGeom>
          <a:solidFill>
            <a:schemeClr val="accent1"/>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8" name="Shape 34"/>
          <p:cNvSpPr/>
          <p:nvPr userDrawn="1"/>
        </p:nvSpPr>
        <p:spPr>
          <a:xfrm>
            <a:off x="0" y="1553406"/>
            <a:ext cx="247200" cy="15327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9" name="Shape 35"/>
          <p:cNvSpPr/>
          <p:nvPr userDrawn="1"/>
        </p:nvSpPr>
        <p:spPr>
          <a:xfrm>
            <a:off x="0" y="3086100"/>
            <a:ext cx="247200" cy="6054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dirty="0"/>
          </a:p>
        </p:txBody>
      </p:sp>
      <p:sp>
        <p:nvSpPr>
          <p:cNvPr id="10" name="Shape 36"/>
          <p:cNvSpPr/>
          <p:nvPr userDrawn="1"/>
        </p:nvSpPr>
        <p:spPr>
          <a:xfrm>
            <a:off x="0" y="3691500"/>
            <a:ext cx="247200" cy="1452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414366853"/>
      </p:ext>
    </p:extLst>
  </p:cSld>
  <p:clrMap bg1="lt1" tx1="dk1" bg2="lt2" tx2="dk2" accent1="accent1" accent2="accent2" accent3="accent3" accent4="accent4" accent5="accent5" accent6="accent6" hlink="hlink" folHlink="folHlink"/>
  <p:sldLayoutIdLst>
    <p:sldLayoutId id="2147483663" r:id="rId1"/>
    <p:sldLayoutId id="2147483670" r:id="rId2"/>
    <p:sldLayoutId id="2147483664" r:id="rId3"/>
    <p:sldLayoutId id="2147483665" r:id="rId4"/>
    <p:sldLayoutId id="2147483674" r:id="rId5"/>
    <p:sldLayoutId id="2147483667" r:id="rId6"/>
    <p:sldLayoutId id="2147483671" r:id="rId7"/>
    <p:sldLayoutId id="2147483668" r:id="rId8"/>
    <p:sldLayoutId id="2147483673" r:id="rId9"/>
    <p:sldLayoutId id="2147483669" r:id="rId10"/>
    <p:sldLayoutId id="2147483672" r:id="rId11"/>
    <p:sldLayoutId id="2147483683" r:id="rId12"/>
    <p:sldLayoutId id="2147483685" r:id="rId13"/>
    <p:sldLayoutId id="2147483689" r:id="rId14"/>
    <p:sldLayoutId id="2147483690" r:id="rId15"/>
    <p:sldLayoutId id="2147483691" r:id="rId16"/>
    <p:sldLayoutId id="2147483696" r:id="rId17"/>
    <p:sldLayoutId id="2147483698" r:id="rId18"/>
  </p:sldLayoutIdLst>
  <p:transition spd="med">
    <p:fade/>
  </p:transition>
  <p:hf sldNum="0" hdr="0" ftr="0" dt="0"/>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chemeClr val="accent5"/>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chemeClr val="accent4"/>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336" y="98425"/>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04850" y="1246188"/>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32"/>
          <p:cNvSpPr/>
          <p:nvPr userDrawn="1"/>
        </p:nvSpPr>
        <p:spPr>
          <a:xfrm>
            <a:off x="0" y="-1"/>
            <a:ext cx="247200" cy="1700331"/>
          </a:xfrm>
          <a:prstGeom prst="rect">
            <a:avLst/>
          </a:prstGeom>
          <a:solidFill>
            <a:schemeClr val="accent1"/>
          </a:solidFill>
          <a:ln>
            <a:noFill/>
          </a:ln>
        </p:spPr>
        <p:txBody>
          <a:bodyPr wrap="square" lIns="91425" tIns="91425" rIns="91425" bIns="91425" anchor="ctr" anchorCtr="0">
            <a:noAutofit/>
          </a:bodyPr>
          <a:lstStyle/>
          <a:p>
            <a:pPr lvl="0" rtl="0">
              <a:spcBef>
                <a:spcPts val="0"/>
              </a:spcBef>
              <a:buNone/>
            </a:pPr>
            <a:endParaRPr dirty="0">
              <a:solidFill>
                <a:srgbClr val="114454"/>
              </a:solidFill>
            </a:endParaRPr>
          </a:p>
        </p:txBody>
      </p:sp>
      <p:sp>
        <p:nvSpPr>
          <p:cNvPr id="8" name="Shape 34"/>
          <p:cNvSpPr/>
          <p:nvPr userDrawn="1"/>
        </p:nvSpPr>
        <p:spPr>
          <a:xfrm>
            <a:off x="0" y="1553406"/>
            <a:ext cx="247200" cy="15327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sp>
        <p:nvSpPr>
          <p:cNvPr id="9" name="Shape 35"/>
          <p:cNvSpPr/>
          <p:nvPr userDrawn="1"/>
        </p:nvSpPr>
        <p:spPr>
          <a:xfrm>
            <a:off x="0" y="3086100"/>
            <a:ext cx="247200" cy="6054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dirty="0"/>
          </a:p>
        </p:txBody>
      </p:sp>
      <p:sp>
        <p:nvSpPr>
          <p:cNvPr id="10" name="Shape 36"/>
          <p:cNvSpPr/>
          <p:nvPr userDrawn="1"/>
        </p:nvSpPr>
        <p:spPr>
          <a:xfrm>
            <a:off x="0" y="3691500"/>
            <a:ext cx="247200" cy="1452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20030484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transition spd="med">
    <p:fade/>
  </p:transition>
  <p:hf sldNum="0" hdr="0" ftr="0" dt="0"/>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chemeClr val="accent5"/>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chemeClr val="accent4"/>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mailto:jsoffronoff@imls.gov"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svg"/></Relationships>
</file>

<file path=ppt/slides/_rels/slide2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imls.gov/webinars/imls-national-museum-survey-pilot-summary-findings-webinar"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387CA4E8-96F9-DDBF-05E5-D5EBBBF3B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3D37D-743E-2C1D-09CE-CC94B565C51C}"/>
              </a:ext>
            </a:extLst>
          </p:cNvPr>
          <p:cNvSpPr>
            <a:spLocks noGrp="1"/>
          </p:cNvSpPr>
          <p:nvPr>
            <p:ph type="ctrTitle"/>
          </p:nvPr>
        </p:nvSpPr>
        <p:spPr>
          <a:xfrm>
            <a:off x="510088" y="475986"/>
            <a:ext cx="7613651" cy="1156513"/>
          </a:xfrm>
        </p:spPr>
        <p:txBody>
          <a:bodyPr>
            <a:noAutofit/>
          </a:bodyPr>
          <a:lstStyle/>
          <a:p>
            <a:r>
              <a:rPr lang="en-US" sz="4000" dirty="0"/>
              <a:t>Approaches to Digital Cleaning:</a:t>
            </a:r>
            <a:br>
              <a:rPr lang="en-US" sz="4000" dirty="0"/>
            </a:br>
            <a:r>
              <a:rPr lang="en-US" sz="1800" i="1" dirty="0"/>
              <a:t>Blending traditional methods with crowdsourcing and AI to clean a public sector establishment survey population frame</a:t>
            </a:r>
            <a:endParaRPr lang="en-US" sz="2400" i="1" dirty="0">
              <a:latin typeface="+mn-lt"/>
            </a:endParaRPr>
          </a:p>
        </p:txBody>
      </p:sp>
      <p:sp>
        <p:nvSpPr>
          <p:cNvPr id="4" name="Text Placeholder 3">
            <a:extLst>
              <a:ext uri="{FF2B5EF4-FFF2-40B4-BE49-F238E27FC236}">
                <a16:creationId xmlns:a16="http://schemas.microsoft.com/office/drawing/2014/main" id="{D68B2E79-D98B-C67E-E1B5-A7D8F15A4EF5}"/>
              </a:ext>
            </a:extLst>
          </p:cNvPr>
          <p:cNvSpPr>
            <a:spLocks noGrp="1"/>
          </p:cNvSpPr>
          <p:nvPr>
            <p:ph type="body" sz="quarter" idx="11"/>
          </p:nvPr>
        </p:nvSpPr>
        <p:spPr>
          <a:xfrm>
            <a:off x="510088" y="4031265"/>
            <a:ext cx="2728912" cy="260350"/>
          </a:xfrm>
        </p:spPr>
        <p:txBody>
          <a:bodyPr vert="horz" lIns="91440" tIns="45720" rIns="91440" bIns="45720" rtlCol="0" anchor="t">
            <a:noAutofit/>
          </a:bodyPr>
          <a:lstStyle/>
          <a:p>
            <a:r>
              <a:rPr lang="en-US" i="1" dirty="0">
                <a:latin typeface="+mn-lt"/>
              </a:rPr>
              <a:t>FedCASIC 2024</a:t>
            </a:r>
          </a:p>
        </p:txBody>
      </p:sp>
      <p:sp>
        <p:nvSpPr>
          <p:cNvPr id="5" name="Text Placeholder 4">
            <a:extLst>
              <a:ext uri="{FF2B5EF4-FFF2-40B4-BE49-F238E27FC236}">
                <a16:creationId xmlns:a16="http://schemas.microsoft.com/office/drawing/2014/main" id="{85B786EF-19A6-5CA4-B3D3-513D81C77109}"/>
              </a:ext>
            </a:extLst>
          </p:cNvPr>
          <p:cNvSpPr>
            <a:spLocks noGrp="1"/>
          </p:cNvSpPr>
          <p:nvPr>
            <p:ph type="body" sz="quarter" idx="12"/>
          </p:nvPr>
        </p:nvSpPr>
        <p:spPr>
          <a:xfrm>
            <a:off x="510088" y="1786309"/>
            <a:ext cx="7324050" cy="2091146"/>
          </a:xfrm>
        </p:spPr>
        <p:txBody>
          <a:bodyPr>
            <a:normAutofit fontScale="85000" lnSpcReduction="20000"/>
          </a:bodyPr>
          <a:lstStyle/>
          <a:p>
            <a:pPr>
              <a:lnSpc>
                <a:spcPct val="120000"/>
              </a:lnSpc>
              <a:spcBef>
                <a:spcPts val="0"/>
              </a:spcBef>
              <a:spcAft>
                <a:spcPts val="0"/>
              </a:spcAft>
            </a:pPr>
            <a:r>
              <a:rPr lang="en-US" sz="1800" dirty="0"/>
              <a:t>Jake Soffronoff</a:t>
            </a:r>
          </a:p>
          <a:p>
            <a:pPr>
              <a:lnSpc>
                <a:spcPct val="120000"/>
              </a:lnSpc>
              <a:spcBef>
                <a:spcPts val="0"/>
              </a:spcBef>
              <a:spcAft>
                <a:spcPts val="0"/>
              </a:spcAft>
            </a:pPr>
            <a:r>
              <a:rPr lang="en-US" sz="1200" i="1" dirty="0"/>
              <a:t>Author — Survey Methodologist</a:t>
            </a:r>
          </a:p>
          <a:p>
            <a:pPr>
              <a:lnSpc>
                <a:spcPct val="120000"/>
              </a:lnSpc>
              <a:spcBef>
                <a:spcPts val="0"/>
              </a:spcBef>
              <a:spcAft>
                <a:spcPts val="0"/>
              </a:spcAft>
            </a:pPr>
            <a:r>
              <a:rPr lang="en-US" sz="1200" i="1" dirty="0"/>
              <a:t>Institute of Museum and Library Services (IMLS)</a:t>
            </a:r>
          </a:p>
          <a:p>
            <a:pPr>
              <a:lnSpc>
                <a:spcPct val="120000"/>
              </a:lnSpc>
              <a:spcBef>
                <a:spcPts val="0"/>
              </a:spcBef>
              <a:spcAft>
                <a:spcPts val="0"/>
              </a:spcAft>
            </a:pPr>
            <a:br>
              <a:rPr lang="en-US" sz="500" dirty="0"/>
            </a:br>
            <a:br>
              <a:rPr lang="en-US" sz="500" dirty="0"/>
            </a:br>
            <a:r>
              <a:rPr lang="en-US" sz="1800" dirty="0"/>
              <a:t>Ai Rene Ong</a:t>
            </a:r>
          </a:p>
          <a:p>
            <a:pPr>
              <a:lnSpc>
                <a:spcPct val="120000"/>
              </a:lnSpc>
              <a:spcBef>
                <a:spcPts val="0"/>
              </a:spcBef>
              <a:spcAft>
                <a:spcPts val="0"/>
              </a:spcAft>
            </a:pPr>
            <a:r>
              <a:rPr lang="en-US" sz="1200" i="1" dirty="0"/>
              <a:t>Collaborator — Researcher</a:t>
            </a:r>
          </a:p>
          <a:p>
            <a:pPr>
              <a:lnSpc>
                <a:spcPct val="120000"/>
              </a:lnSpc>
              <a:spcBef>
                <a:spcPts val="0"/>
              </a:spcBef>
              <a:spcAft>
                <a:spcPts val="0"/>
              </a:spcAft>
            </a:pPr>
            <a:r>
              <a:rPr lang="en-US" sz="1200" i="1" dirty="0"/>
              <a:t>American Institutes for Research (AIR)</a:t>
            </a:r>
          </a:p>
          <a:p>
            <a:pPr marL="0" marR="0" lvl="0" indent="0" algn="l" defTabSz="914400" rtl="0" eaLnBrk="1" fontAlgn="auto" latinLnBrk="0" hangingPunct="1">
              <a:lnSpc>
                <a:spcPct val="120000"/>
              </a:lnSpc>
              <a:spcBef>
                <a:spcPts val="0"/>
              </a:spcBef>
              <a:spcAft>
                <a:spcPts val="0"/>
              </a:spcAft>
              <a:buClr>
                <a:srgbClr val="003A63"/>
              </a:buClr>
              <a:buSzTx/>
              <a:buFont typeface="Arial" panose="020B0604020202020204" pitchFamily="34" charset="0"/>
              <a:buNone/>
              <a:tabLst/>
              <a:defRPr/>
            </a:pPr>
            <a:br>
              <a:rPr kumimoji="0" lang="en-US" sz="500" b="0" i="0" u="none" strike="noStrike" kern="1200" cap="none" spc="0" normalizeH="0" baseline="0" noProof="0" dirty="0">
                <a:ln>
                  <a:noFill/>
                </a:ln>
                <a:solidFill>
                  <a:prstClr val="white"/>
                </a:solidFill>
                <a:effectLst/>
                <a:uLnTx/>
                <a:uFillTx/>
                <a:latin typeface="Franklin Gothic Book" panose="020B0503020102020204"/>
                <a:ea typeface="+mn-ea"/>
                <a:cs typeface="+mn-cs"/>
              </a:rPr>
            </a:br>
            <a:br>
              <a:rPr kumimoji="0" lang="en-US" sz="500" b="0" i="0" u="none" strike="noStrike" kern="1200" cap="none" spc="0" normalizeH="0" baseline="0" noProof="0" dirty="0">
                <a:ln>
                  <a:noFill/>
                </a:ln>
                <a:solidFill>
                  <a:prstClr val="white"/>
                </a:solidFill>
                <a:effectLst/>
                <a:uLnTx/>
                <a:uFillTx/>
                <a:latin typeface="Franklin Gothic Book" panose="020B0503020102020204"/>
                <a:ea typeface="+mn-ea"/>
                <a:cs typeface="+mn-cs"/>
              </a:rPr>
            </a:b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Matthew M. Sweeney</a:t>
            </a:r>
          </a:p>
          <a:p>
            <a:pPr marL="0" marR="0" lvl="0" indent="0" algn="l" defTabSz="914400" rtl="0" eaLnBrk="1" fontAlgn="auto" latinLnBrk="0" hangingPunct="1">
              <a:lnSpc>
                <a:spcPct val="120000"/>
              </a:lnSpc>
              <a:spcBef>
                <a:spcPts val="0"/>
              </a:spcBef>
              <a:spcAft>
                <a:spcPts val="0"/>
              </a:spcAft>
              <a:buClr>
                <a:srgbClr val="003A63"/>
              </a:buClr>
              <a:buSzTx/>
              <a:buFont typeface="Arial" panose="020B0604020202020204" pitchFamily="34" charset="0"/>
              <a:buNone/>
              <a:tabLst/>
              <a:defRPr/>
            </a:pPr>
            <a:r>
              <a:rPr kumimoji="0" lang="en-US" sz="1200" b="0" i="1" u="none" strike="noStrike" kern="1200" cap="none" spc="0" normalizeH="0" baseline="0" noProof="0" dirty="0">
                <a:ln>
                  <a:noFill/>
                </a:ln>
                <a:solidFill>
                  <a:prstClr val="white"/>
                </a:solidFill>
                <a:effectLst/>
                <a:uLnTx/>
                <a:uFillTx/>
                <a:latin typeface="Franklin Gothic Book" panose="020B0503020102020204"/>
                <a:ea typeface="+mn-ea"/>
                <a:cs typeface="+mn-cs"/>
              </a:rPr>
              <a:t>Collaborator — </a:t>
            </a:r>
            <a:r>
              <a:rPr lang="en-US" sz="1200" i="1" dirty="0">
                <a:solidFill>
                  <a:prstClr val="white"/>
                </a:solidFill>
                <a:latin typeface="Franklin Gothic Book" panose="020B0503020102020204"/>
              </a:rPr>
              <a:t>Senior Researcher</a:t>
            </a:r>
          </a:p>
          <a:p>
            <a:pPr marL="0" marR="0" lvl="0" indent="0" algn="l" defTabSz="914400" rtl="0" eaLnBrk="1" fontAlgn="auto" latinLnBrk="0" hangingPunct="1">
              <a:lnSpc>
                <a:spcPct val="120000"/>
              </a:lnSpc>
              <a:spcBef>
                <a:spcPts val="0"/>
              </a:spcBef>
              <a:spcAft>
                <a:spcPts val="0"/>
              </a:spcAft>
              <a:buClr>
                <a:srgbClr val="003A63"/>
              </a:buClr>
              <a:buSzTx/>
              <a:buFont typeface="Arial" panose="020B0604020202020204" pitchFamily="34" charset="0"/>
              <a:buNone/>
              <a:tabLst/>
              <a:defRPr/>
            </a:pPr>
            <a:r>
              <a:rPr kumimoji="0" lang="en-US" sz="1200" b="0" i="1" u="none" strike="noStrike" kern="1200" cap="none" spc="0" normalizeH="0" baseline="0" noProof="0" dirty="0">
                <a:ln>
                  <a:noFill/>
                </a:ln>
                <a:solidFill>
                  <a:prstClr val="white"/>
                </a:solidFill>
                <a:effectLst/>
                <a:uLnTx/>
                <a:uFillTx/>
                <a:latin typeface="Franklin Gothic Book" panose="020B0503020102020204"/>
                <a:ea typeface="+mn-ea"/>
                <a:cs typeface="+mn-cs"/>
              </a:rPr>
              <a:t>American Institutes for Research (AIR)</a:t>
            </a:r>
          </a:p>
        </p:txBody>
      </p:sp>
      <p:sp>
        <p:nvSpPr>
          <p:cNvPr id="7" name="TextBox 6">
            <a:extLst>
              <a:ext uri="{FF2B5EF4-FFF2-40B4-BE49-F238E27FC236}">
                <a16:creationId xmlns:a16="http://schemas.microsoft.com/office/drawing/2014/main" id="{0A46B25D-70F5-E9A3-4926-16018C93D65E}"/>
              </a:ext>
            </a:extLst>
          </p:cNvPr>
          <p:cNvSpPr txBox="1"/>
          <p:nvPr/>
        </p:nvSpPr>
        <p:spPr>
          <a:xfrm>
            <a:off x="644450" y="4594553"/>
            <a:ext cx="7855101" cy="523220"/>
          </a:xfrm>
          <a:prstGeom prst="rect">
            <a:avLst/>
          </a:prstGeom>
          <a:noFill/>
        </p:spPr>
        <p:txBody>
          <a:bodyPr wrap="square">
            <a:spAutoFit/>
          </a:bodyPr>
          <a:lstStyle/>
          <a:p>
            <a:pPr marL="280988" marR="0" lvl="0" indent="0" algn="l" defTabSz="665163"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solidFill>
                <a:effectLst/>
                <a:uLnTx/>
                <a:uFillTx/>
                <a:latin typeface="Corbel" panose="020B0503020204020204" pitchFamily="34" charset="0"/>
                <a:cs typeface="Arial"/>
                <a:sym typeface="Arial"/>
              </a:rPr>
              <a:t>Disclaimer: </a:t>
            </a:r>
            <a:r>
              <a:rPr kumimoji="0" lang="en-US" sz="1400" b="0" i="1" u="none" strike="noStrike" kern="0" cap="none" spc="0" normalizeH="0" baseline="0" noProof="0" dirty="0">
                <a:ln>
                  <a:noFill/>
                </a:ln>
                <a:solidFill>
                  <a:prstClr val="white"/>
                </a:solidFill>
                <a:effectLst/>
                <a:uLnTx/>
                <a:uFillTx/>
                <a:latin typeface="Corbel" panose="020B0503020204020204" pitchFamily="34" charset="0"/>
                <a:cs typeface="Arial"/>
                <a:sym typeface="Arial"/>
              </a:rPr>
              <a:t>The author of this presentation is solely responsible for its</a:t>
            </a:r>
            <a:r>
              <a:rPr kumimoji="0" lang="en-US" sz="1400" b="1" i="1" u="none" strike="noStrike" kern="0" cap="none" spc="0" normalizeH="0" baseline="0" noProof="0" dirty="0">
                <a:ln>
                  <a:noFill/>
                </a:ln>
                <a:solidFill>
                  <a:prstClr val="white"/>
                </a:solidFill>
                <a:effectLst/>
                <a:uLnTx/>
                <a:uFillTx/>
                <a:latin typeface="Corbel" panose="020B0503020204020204" pitchFamily="34" charset="0"/>
                <a:cs typeface="Arial"/>
                <a:sym typeface="Arial"/>
              </a:rPr>
              <a:t> </a:t>
            </a:r>
            <a:r>
              <a:rPr kumimoji="0" lang="en-US" sz="1400" b="0" i="1" u="none" strike="noStrike" kern="0" cap="none" spc="0" normalizeH="0" baseline="0" noProof="0" dirty="0">
                <a:ln>
                  <a:noFill/>
                </a:ln>
                <a:solidFill>
                  <a:prstClr val="white"/>
                </a:solidFill>
                <a:effectLst/>
                <a:uLnTx/>
                <a:uFillTx/>
                <a:latin typeface="Corbel" panose="020B0503020204020204" pitchFamily="34" charset="0"/>
                <a:cs typeface="Arial"/>
                <a:sym typeface="Arial"/>
              </a:rPr>
              <a:t>content. The opinions expressed are the author’s own and do not represent the views of IMLS, AIR, or any other organization.</a:t>
            </a:r>
            <a:endParaRPr kumimoji="0" lang="en-US" sz="3600" b="0" i="1" u="none" strike="noStrike" kern="0" cap="none" spc="0" normalizeH="0" baseline="0" noProof="0" dirty="0">
              <a:ln>
                <a:noFill/>
              </a:ln>
              <a:solidFill>
                <a:prstClr val="white"/>
              </a:solidFill>
              <a:effectLst/>
              <a:uLnTx/>
              <a:uFillTx/>
              <a:latin typeface="Corbel" panose="020B0503020204020204" pitchFamily="34" charset="0"/>
              <a:cs typeface="Arial"/>
              <a:sym typeface="Arial"/>
            </a:endParaRPr>
          </a:p>
        </p:txBody>
      </p:sp>
      <p:pic>
        <p:nvPicPr>
          <p:cNvPr id="1026" name="Picture 2" descr="silver and green frame surrounded by dried leaves">
            <a:extLst>
              <a:ext uri="{FF2B5EF4-FFF2-40B4-BE49-F238E27FC236}">
                <a16:creationId xmlns:a16="http://schemas.microsoft.com/office/drawing/2014/main" id="{66176E7D-9F3D-53CC-E54A-1834407B79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34" b="26352"/>
          <a:stretch/>
        </p:blipFill>
        <p:spPr bwMode="auto">
          <a:xfrm>
            <a:off x="3377014" y="1574450"/>
            <a:ext cx="5217946" cy="26773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B879B4-F239-E9DB-24B4-9DDF7702CC40}"/>
              </a:ext>
            </a:extLst>
          </p:cNvPr>
          <p:cNvSpPr txBox="1"/>
          <p:nvPr/>
        </p:nvSpPr>
        <p:spPr>
          <a:xfrm>
            <a:off x="-197962" y="4922392"/>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1</a:t>
            </a:fld>
            <a:endParaRPr lang="en-US" sz="1050" dirty="0">
              <a:solidFill>
                <a:schemeClr val="bg1"/>
              </a:solidFill>
            </a:endParaRPr>
          </a:p>
        </p:txBody>
      </p:sp>
    </p:spTree>
    <p:extLst>
      <p:ext uri="{BB962C8B-B14F-4D97-AF65-F5344CB8AC3E}">
        <p14:creationId xmlns:p14="http://schemas.microsoft.com/office/powerpoint/2010/main" val="354488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C8140E-5993-5727-C7E2-C431DBC076AA}"/>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2800" dirty="0">
                <a:solidFill>
                  <a:schemeClr val="bg1"/>
                </a:solidFill>
              </a:rPr>
              <a:t>Let’s skip these and get to the interesting stuff…</a:t>
            </a:r>
          </a:p>
        </p:txBody>
      </p:sp>
      <p:sp>
        <p:nvSpPr>
          <p:cNvPr id="6" name="TextBox 5">
            <a:extLst>
              <a:ext uri="{FF2B5EF4-FFF2-40B4-BE49-F238E27FC236}">
                <a16:creationId xmlns:a16="http://schemas.microsoft.com/office/drawing/2014/main" id="{CE4470A3-1FD1-2B00-EA7F-D278BB80F9C6}"/>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10</a:t>
            </a:fld>
            <a:endParaRPr lang="en-US" sz="1050" dirty="0">
              <a:solidFill>
                <a:schemeClr val="bg1"/>
              </a:solidFill>
            </a:endParaRPr>
          </a:p>
        </p:txBody>
      </p:sp>
      <p:pic>
        <p:nvPicPr>
          <p:cNvPr id="7" name="Picture 6" descr="A note with a clothespin attached to a rope&#10;&#10;Description automatically generated">
            <a:extLst>
              <a:ext uri="{FF2B5EF4-FFF2-40B4-BE49-F238E27FC236}">
                <a16:creationId xmlns:a16="http://schemas.microsoft.com/office/drawing/2014/main" id="{43161BB5-3D67-458E-7E47-63F601919088}"/>
              </a:ext>
            </a:extLst>
          </p:cNvPr>
          <p:cNvPicPr>
            <a:picLocks noChangeAspect="1"/>
          </p:cNvPicPr>
          <p:nvPr/>
        </p:nvPicPr>
        <p:blipFill>
          <a:blip r:embed="rId3"/>
          <a:stretch>
            <a:fillRect/>
          </a:stretch>
        </p:blipFill>
        <p:spPr>
          <a:xfrm>
            <a:off x="252375" y="778192"/>
            <a:ext cx="2912027" cy="4365308"/>
          </a:xfrm>
          <a:prstGeom prst="rect">
            <a:avLst/>
          </a:prstGeom>
        </p:spPr>
      </p:pic>
      <p:sp>
        <p:nvSpPr>
          <p:cNvPr id="8" name="Text Placeholder 4">
            <a:extLst>
              <a:ext uri="{FF2B5EF4-FFF2-40B4-BE49-F238E27FC236}">
                <a16:creationId xmlns:a16="http://schemas.microsoft.com/office/drawing/2014/main" id="{B910F59B-C19C-8C67-DB23-B738419CD8EC}"/>
              </a:ext>
            </a:extLst>
          </p:cNvPr>
          <p:cNvSpPr txBox="1">
            <a:spLocks/>
          </p:cNvSpPr>
          <p:nvPr/>
        </p:nvSpPr>
        <p:spPr>
          <a:xfrm>
            <a:off x="3164402" y="847765"/>
            <a:ext cx="5979598" cy="2975170"/>
          </a:xfrm>
          <a:prstGeom prst="rect">
            <a:avLst/>
          </a:prstGeom>
        </p:spPr>
        <p:txBody>
          <a:bodyPr vert="horz" lIns="91440" tIns="45720" rIns="91440" bIns="45720" rtlCol="0">
            <a:noAutofit/>
          </a:bodyPr>
          <a:lstStyle>
            <a:lvl1pPr marL="282575" indent="-282575" algn="l" defTabSz="914400" rtl="0" eaLnBrk="1" latinLnBrk="0" hangingPunct="1">
              <a:lnSpc>
                <a:spcPct val="90000"/>
              </a:lnSpc>
              <a:spcBef>
                <a:spcPts val="0"/>
              </a:spcBef>
              <a:spcAft>
                <a:spcPts val="1200"/>
              </a:spcAft>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30238" indent="-282575" algn="l" defTabSz="914400" rtl="0" eaLnBrk="1" latinLnBrk="0" hangingPunct="1">
              <a:lnSpc>
                <a:spcPct val="90000"/>
              </a:lnSpc>
              <a:spcBef>
                <a:spcPts val="0"/>
              </a:spcBef>
              <a:spcAft>
                <a:spcPts val="120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914400" indent="-284163" algn="l" defTabSz="914400" rtl="0" eaLnBrk="1" latinLnBrk="0" hangingPunct="1">
              <a:lnSpc>
                <a:spcPct val="90000"/>
              </a:lnSpc>
              <a:spcBef>
                <a:spcPts val="0"/>
              </a:spcBef>
              <a:spcAft>
                <a:spcPts val="1200"/>
              </a:spcAft>
              <a:buClr>
                <a:schemeClr val="accent5"/>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198563" indent="-284163" algn="l" defTabSz="914400" rtl="0" eaLnBrk="1" latinLnBrk="0" hangingPunct="1">
              <a:lnSpc>
                <a:spcPct val="90000"/>
              </a:lnSpc>
              <a:spcBef>
                <a:spcPts val="0"/>
              </a:spcBef>
              <a:spcAft>
                <a:spcPts val="1200"/>
              </a:spcAft>
              <a:buClr>
                <a:schemeClr val="accent4"/>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631825" indent="0" algn="l" defTabSz="914400" rtl="0" eaLnBrk="1" latinLnBrk="0" hangingPunct="1">
              <a:lnSpc>
                <a:spcPct val="90000"/>
              </a:lnSpc>
              <a:spcBef>
                <a:spcPts val="500"/>
              </a:spcBef>
              <a:spcAft>
                <a:spcPts val="1200"/>
              </a:spcAft>
              <a:buClr>
                <a:schemeClr val="accent1"/>
              </a:buClr>
              <a:buFont typeface="Arial" panose="020B0604020202020204" pitchFamily="34" charset="0"/>
              <a:buNone/>
              <a:defRPr sz="2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spcBef>
                <a:spcPts val="0"/>
              </a:spcBef>
              <a:spcAft>
                <a:spcPts val="600"/>
              </a:spcAft>
            </a:pPr>
            <a:r>
              <a:rPr lang="en-US" sz="200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Data modeling – no-can-do!</a:t>
            </a:r>
          </a:p>
          <a:p>
            <a:pPr marL="347663" lvl="1" indent="0" fontAlgn="t">
              <a:spcAft>
                <a:spcPts val="600"/>
              </a:spcAft>
            </a:pP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Insufficient ancillary variables,</a:t>
            </a:r>
            <a:r>
              <a:rPr lang="en-US" sz="180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class imbalance</a:t>
            </a:r>
          </a:p>
          <a:p>
            <a:pPr marL="0" indent="0" algn="l" rtl="0" eaLnBrk="1" fontAlgn="t" latinLnBrk="0" hangingPunct="1">
              <a:spcBef>
                <a:spcPts val="0"/>
              </a:spcBef>
              <a:spcAft>
                <a:spcPts val="600"/>
              </a:spcAft>
            </a:pPr>
            <a:r>
              <a:rPr lang="en-US" sz="200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Keyword searching</a:t>
            </a:r>
          </a:p>
          <a:p>
            <a:pPr marL="347663" lvl="1" indent="0" fontAlgn="t">
              <a:spcAft>
                <a:spcPts val="600"/>
              </a:spcAft>
            </a:pP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Maintain rows including “museum,” “arboretum,” etc.</a:t>
            </a:r>
            <a:endParaRPr lang="en-US" sz="180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indent="0" algn="l" rtl="0" eaLnBrk="1" fontAlgn="t" latinLnBrk="0" hangingPunct="1">
              <a:spcBef>
                <a:spcPts val="0"/>
              </a:spcBef>
              <a:spcAft>
                <a:spcPts val="600"/>
              </a:spcAft>
            </a:pPr>
            <a:r>
              <a:rPr lang="en-US" sz="200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Data matching</a:t>
            </a:r>
          </a:p>
          <a:p>
            <a:pPr marL="347663" lvl="1" indent="0" fontAlgn="t">
              <a:spcAft>
                <a:spcPts val="600"/>
              </a:spcAft>
            </a:pP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Fuzzy matching for deduping</a:t>
            </a:r>
          </a:p>
          <a:p>
            <a:pPr marL="347663" lvl="1" indent="0" fontAlgn="t">
              <a:spcAft>
                <a:spcPts val="600"/>
              </a:spcAft>
            </a:pPr>
            <a:r>
              <a:rPr lang="en-US" sz="180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Align triangulated/augmenting re</a:t>
            </a: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sources</a:t>
            </a:r>
            <a:endParaRPr lang="en-US" sz="180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indent="0" algn="l" rtl="0" eaLnBrk="1" fontAlgn="t" latinLnBrk="0" hangingPunct="1">
              <a:spcBef>
                <a:spcPts val="0"/>
              </a:spcBef>
              <a:spcAft>
                <a:spcPts val="600"/>
              </a:spcAft>
            </a:pPr>
            <a:r>
              <a:rPr lang="en-US" sz="200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Manual coding</a:t>
            </a:r>
          </a:p>
          <a:p>
            <a:pPr marL="347663" lvl="1" indent="0" fontAlgn="t">
              <a:spcAft>
                <a:spcPts val="600"/>
              </a:spcAft>
            </a:pPr>
            <a:r>
              <a:rPr lang="en-US" sz="1800" dirty="0">
                <a:latin typeface="Arial" panose="020B0604020202020204" pitchFamily="34" charset="0"/>
                <a:cs typeface="Arial" panose="020B0604020202020204" pitchFamily="34" charset="0"/>
              </a:rPr>
              <a:t>Too slow with available resources: </a:t>
            </a:r>
          </a:p>
          <a:p>
            <a:pPr marL="631825" lvl="2" indent="0" fontAlgn="t">
              <a:spcAft>
                <a:spcPts val="600"/>
              </a:spcAft>
            </a:pPr>
            <a:r>
              <a:rPr lang="en-US" sz="1800" i="1" dirty="0">
                <a:latin typeface="Arial" panose="020B0604020202020204" pitchFamily="34" charset="0"/>
                <a:cs typeface="Arial" panose="020B0604020202020204" pitchFamily="34" charset="0"/>
              </a:rPr>
              <a:t>Estimated 454 days to complete</a:t>
            </a:r>
          </a:p>
          <a:p>
            <a:pPr marL="0" indent="0" fontAlgn="t">
              <a:spcAft>
                <a:spcPts val="600"/>
              </a:spcAft>
            </a:pPr>
            <a:r>
              <a:rPr lang="en-US" sz="2200" dirty="0">
                <a:latin typeface="Arial" panose="020B0604020202020204" pitchFamily="34" charset="0"/>
                <a:cs typeface="Arial" panose="020B0604020202020204" pitchFamily="34" charset="0"/>
              </a:rPr>
              <a:t>Web scraping</a:t>
            </a:r>
          </a:p>
          <a:p>
            <a:pPr marL="347663" lvl="1" indent="0" fontAlgn="t">
              <a:spcAft>
                <a:spcPts val="600"/>
              </a:spcAft>
            </a:pPr>
            <a:r>
              <a:rPr lang="en-US" sz="1800" dirty="0">
                <a:latin typeface="Arial" panose="020B0604020202020204" pitchFamily="34" charset="0"/>
                <a:cs typeface="Arial" panose="020B0604020202020204" pitchFamily="34" charset="0"/>
              </a:rPr>
              <a:t>Python scrapes museums’ URLs for email addresses</a:t>
            </a:r>
          </a:p>
        </p:txBody>
      </p:sp>
    </p:spTree>
    <p:extLst>
      <p:ext uri="{BB962C8B-B14F-4D97-AF65-F5344CB8AC3E}">
        <p14:creationId xmlns:p14="http://schemas.microsoft.com/office/powerpoint/2010/main" val="189344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066E5B-EECA-E6D9-1A31-16ECA877898C}"/>
              </a:ext>
            </a:extLst>
          </p:cNvPr>
          <p:cNvSpPr txBox="1"/>
          <p:nvPr/>
        </p:nvSpPr>
        <p:spPr>
          <a:xfrm>
            <a:off x="428925" y="838282"/>
            <a:ext cx="8505953" cy="923330"/>
          </a:xfrm>
          <a:prstGeom prst="rect">
            <a:avLst/>
          </a:prstGeom>
          <a:noFill/>
        </p:spPr>
        <p:txBody>
          <a:bodyPr wrap="square" rtlCol="0">
            <a:spAutoFit/>
          </a:bodyPr>
          <a:lstStyle/>
          <a:p>
            <a:pPr>
              <a:spcAft>
                <a:spcPts val="800"/>
              </a:spcAft>
            </a:pPr>
            <a:r>
              <a:rPr lang="en-US" sz="1800" i="0" dirty="0">
                <a:solidFill>
                  <a:schemeClr val="tx1"/>
                </a:solidFill>
                <a:effectLst/>
                <a:latin typeface="Arial" panose="020B0604020202020204" pitchFamily="34" charset="0"/>
              </a:rPr>
              <a:t>Platform where discrete tasks are crowdsourced to a distributed human workforce (MTurkers) who are paid upon the completion of each discrete task</a:t>
            </a:r>
            <a:r>
              <a:rPr lang="en-US" sz="1800" dirty="0">
                <a:solidFill>
                  <a:schemeClr val="tx1"/>
                </a:solidFill>
                <a:latin typeface="Arial" panose="020B0604020202020204" pitchFamily="34" charset="0"/>
              </a:rPr>
              <a:t> (aka </a:t>
            </a:r>
            <a:r>
              <a:rPr lang="en-US" sz="1800" i="0" dirty="0">
                <a:solidFill>
                  <a:schemeClr val="tx1"/>
                </a:solidFill>
                <a:effectLst/>
                <a:latin typeface="Arial" panose="020B0604020202020204" pitchFamily="34" charset="0"/>
              </a:rPr>
              <a:t>“Human Intelligence Tasks” or “HITs”). </a:t>
            </a:r>
          </a:p>
        </p:txBody>
      </p:sp>
      <p:sp>
        <p:nvSpPr>
          <p:cNvPr id="11" name="Title 1">
            <a:extLst>
              <a:ext uri="{FF2B5EF4-FFF2-40B4-BE49-F238E27FC236}">
                <a16:creationId xmlns:a16="http://schemas.microsoft.com/office/drawing/2014/main" id="{DE0F9E7E-4CBC-116A-1EA2-5CFE42C545B1}"/>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2800" dirty="0">
                <a:solidFill>
                  <a:schemeClr val="bg1"/>
                </a:solidFill>
              </a:rPr>
              <a:t>Amazon Mechanical Turk (MTurk) </a:t>
            </a:r>
          </a:p>
        </p:txBody>
      </p:sp>
      <p:sp>
        <p:nvSpPr>
          <p:cNvPr id="2" name="TextBox 1">
            <a:extLst>
              <a:ext uri="{FF2B5EF4-FFF2-40B4-BE49-F238E27FC236}">
                <a16:creationId xmlns:a16="http://schemas.microsoft.com/office/drawing/2014/main" id="{FFCB2EDE-37F8-99B0-B102-814C33979944}"/>
              </a:ext>
            </a:extLst>
          </p:cNvPr>
          <p:cNvSpPr txBox="1"/>
          <p:nvPr/>
        </p:nvSpPr>
        <p:spPr>
          <a:xfrm>
            <a:off x="324367" y="4366597"/>
            <a:ext cx="8715072" cy="738664"/>
          </a:xfrm>
          <a:prstGeom prst="rect">
            <a:avLst/>
          </a:prstGeom>
          <a:noFill/>
        </p:spPr>
        <p:txBody>
          <a:bodyPr wrap="square" rtlCol="0">
            <a:spAutoFit/>
          </a:bodyPr>
          <a:lstStyle/>
          <a:p>
            <a:r>
              <a:rPr lang="en-US" sz="700" dirty="0"/>
              <a:t>1. Guo, L., Mays, K., Lai, S., Jalal, M., Ishwar, P., &amp; Betke, M. (2020). Accurate, Fast, But Not Always Cheap: Evaluating “Crowdcoding” as an Alternative Approach to Analyze Social Media Data. Journalism &amp; Mass Communication Quarterly, 97(3), 811–834. doi: 10.1177/1077699019891437</a:t>
            </a:r>
          </a:p>
          <a:p>
            <a:r>
              <a:rPr lang="en-US" sz="700" dirty="0"/>
              <a:t>2. Kasthuriarachchy, B., Chetty, M., Shatte, A. &amp; Walls, D. (2021). Cost Effective Annotation Framework Using Zero-Shot Text Classification. International Joint Conference on Neural Networks (IJCNN), Shenzhen, China, pp. 1-8, doi: 10.1109/IJCNN52387.2021.9534335.</a:t>
            </a:r>
          </a:p>
          <a:p>
            <a:r>
              <a:rPr lang="en-US" sz="700" dirty="0"/>
              <a:t>*Though lower payment options were available, to ensure that the work was ethically compensated IMLS worked with its subcontractor to ensure that MTurkers would be paid the equivalent of at least $15/hour for the tasks they completed on the agency’s behalf.</a:t>
            </a:r>
          </a:p>
        </p:txBody>
      </p:sp>
      <p:graphicFrame>
        <p:nvGraphicFramePr>
          <p:cNvPr id="3" name="Table 3">
            <a:extLst>
              <a:ext uri="{FF2B5EF4-FFF2-40B4-BE49-F238E27FC236}">
                <a16:creationId xmlns:a16="http://schemas.microsoft.com/office/drawing/2014/main" id="{B55DD0D0-21BD-D4E4-63BF-EE2A75F70923}"/>
              </a:ext>
            </a:extLst>
          </p:cNvPr>
          <p:cNvGraphicFramePr>
            <a:graphicFrameLocks noGrp="1"/>
          </p:cNvGraphicFramePr>
          <p:nvPr>
            <p:extLst>
              <p:ext uri="{D42A27DB-BD31-4B8C-83A1-F6EECF244321}">
                <p14:modId xmlns:p14="http://schemas.microsoft.com/office/powerpoint/2010/main" val="1869277634"/>
              </p:ext>
            </p:extLst>
          </p:nvPr>
        </p:nvGraphicFramePr>
        <p:xfrm>
          <a:off x="771753" y="1873784"/>
          <a:ext cx="7431721" cy="2343524"/>
        </p:xfrm>
        <a:graphic>
          <a:graphicData uri="http://schemas.openxmlformats.org/drawingml/2006/table">
            <a:tbl>
              <a:tblPr firstRow="1" bandRow="1">
                <a:tableStyleId>{0BD7A91C-D326-4AE1-A7CB-73862D8CE9A1}</a:tableStyleId>
              </a:tblPr>
              <a:tblGrid>
                <a:gridCol w="711322">
                  <a:extLst>
                    <a:ext uri="{9D8B030D-6E8A-4147-A177-3AD203B41FA5}">
                      <a16:colId xmlns:a16="http://schemas.microsoft.com/office/drawing/2014/main" val="1097951671"/>
                    </a:ext>
                  </a:extLst>
                </a:gridCol>
                <a:gridCol w="6720399">
                  <a:extLst>
                    <a:ext uri="{9D8B030D-6E8A-4147-A177-3AD203B41FA5}">
                      <a16:colId xmlns:a16="http://schemas.microsoft.com/office/drawing/2014/main" val="1043705063"/>
                    </a:ext>
                  </a:extLst>
                </a:gridCol>
              </a:tblGrid>
              <a:tr h="379282">
                <a:tc gridSpan="2">
                  <a:txBody>
                    <a:bodyPr/>
                    <a:lstStyle/>
                    <a:p>
                      <a:pPr algn="ctr"/>
                      <a:r>
                        <a:rPr lang="en-US" sz="2000" b="1" dirty="0">
                          <a:solidFill>
                            <a:schemeClr val="accent3">
                              <a:lumMod val="50000"/>
                            </a:schemeClr>
                          </a:solidFill>
                        </a:rPr>
                        <a:t>Why MTurk?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chemeClr val="tx1"/>
                        </a:solidFill>
                        <a:effectLst/>
                        <a:latin typeface="Arial" panose="020B0604020202020204" pitchFamily="34" charset="0"/>
                      </a:endParaRPr>
                    </a:p>
                  </a:txBody>
                  <a:tcPr anchor="ct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8999945"/>
                  </a:ext>
                </a:extLst>
              </a:tr>
              <a:tr h="379282">
                <a:tc>
                  <a:txBody>
                    <a:bodyPr/>
                    <a:lstStyle/>
                    <a:p>
                      <a:pPr algn="r"/>
                      <a:r>
                        <a:rPr lang="en-US" sz="2000" b="1" dirty="0">
                          <a:solidFill>
                            <a:schemeClr val="accent3">
                              <a:lumMod val="50000"/>
                            </a:schemeClr>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effectLst/>
                          <a:latin typeface="Arial" panose="020B0604020202020204" pitchFamily="34" charset="0"/>
                        </a:rPr>
                        <a:t>Data modeling had failed and manual review was far too 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3364667"/>
                  </a:ext>
                </a:extLst>
              </a:tr>
              <a:tr h="758564">
                <a:tc>
                  <a:txBody>
                    <a:bodyPr/>
                    <a:lstStyle/>
                    <a:p>
                      <a:pPr algn="r"/>
                      <a:r>
                        <a:rPr lang="en-US" sz="2000" b="1" dirty="0">
                          <a:solidFill>
                            <a:schemeClr val="accent3">
                              <a:lumMod val="50000"/>
                            </a:schemeClr>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effectLst/>
                          <a:latin typeface="Arial" panose="020B0604020202020204" pitchFamily="34" charset="0"/>
                        </a:rPr>
                        <a:t>MTurk has been employed to label data training data in many other studies.</a:t>
                      </a:r>
                      <a:r>
                        <a:rPr lang="en-US" sz="1600" b="0" i="0" baseline="30000" dirty="0">
                          <a:solidFill>
                            <a:schemeClr val="tx1"/>
                          </a:solidFill>
                          <a:effectLst/>
                          <a:latin typeface="Arial" panose="020B0604020202020204" pitchFamily="34" charset="0"/>
                        </a:rPr>
                        <a:t>1,2</a:t>
                      </a:r>
                      <a:r>
                        <a:rPr lang="en-US" sz="1600" b="0" i="0" dirty="0">
                          <a:solidFill>
                            <a:schemeClr val="tx1"/>
                          </a:solidFill>
                          <a:effectLst/>
                          <a:latin typeface="Arial" panose="020B0604020202020204" pitchFamily="34" charset="0"/>
                        </a:rPr>
                        <a:t> Many MTurkers are already accustomed to labelling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3919990"/>
                  </a:ext>
                </a:extLst>
              </a:tr>
              <a:tr h="379282">
                <a:tc>
                  <a:txBody>
                    <a:bodyPr/>
                    <a:lstStyle/>
                    <a:p>
                      <a:pPr algn="r"/>
                      <a:r>
                        <a:rPr lang="en-US" sz="2000" b="1" dirty="0">
                          <a:solidFill>
                            <a:schemeClr val="accent3">
                              <a:lumMod val="50000"/>
                            </a:schemeClr>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effectLst/>
                          <a:latin typeface="Arial" panose="020B0604020202020204" pitchFamily="34" charset="0"/>
                        </a:rPr>
                        <a:t>Expected to speed up manual review processes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6296426"/>
                  </a:ext>
                </a:extLst>
              </a:tr>
              <a:tr h="379282">
                <a:tc>
                  <a:txBody>
                    <a:bodyPr/>
                    <a:lstStyle/>
                    <a:p>
                      <a:pPr algn="r"/>
                      <a:r>
                        <a:rPr lang="en-US" sz="2000" b="1" dirty="0">
                          <a:solidFill>
                            <a:schemeClr val="accent3">
                              <a:lumMod val="50000"/>
                            </a:schemeClr>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effectLst/>
                          <a:latin typeface="Arial" panose="020B0604020202020204" pitchFamily="34" charset="0"/>
                        </a:rPr>
                        <a:t>MTurk is cost effective*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7913698"/>
                  </a:ext>
                </a:extLst>
              </a:tr>
            </a:tbl>
          </a:graphicData>
        </a:graphic>
      </p:graphicFrame>
      <p:sp>
        <p:nvSpPr>
          <p:cNvPr id="5" name="TextBox 4">
            <a:extLst>
              <a:ext uri="{FF2B5EF4-FFF2-40B4-BE49-F238E27FC236}">
                <a16:creationId xmlns:a16="http://schemas.microsoft.com/office/drawing/2014/main" id="{2C5F3C4A-5ED3-AEDA-6805-D4580C6FE652}"/>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11</a:t>
            </a:fld>
            <a:endParaRPr lang="en-US" sz="1050" dirty="0">
              <a:solidFill>
                <a:schemeClr val="bg1"/>
              </a:solidFill>
            </a:endParaRPr>
          </a:p>
        </p:txBody>
      </p:sp>
    </p:spTree>
    <p:extLst>
      <p:ext uri="{BB962C8B-B14F-4D97-AF65-F5344CB8AC3E}">
        <p14:creationId xmlns:p14="http://schemas.microsoft.com/office/powerpoint/2010/main" val="238397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E0F9E7E-4CBC-116A-1EA2-5CFE42C545B1}"/>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2800" dirty="0">
                <a:solidFill>
                  <a:schemeClr val="bg1"/>
                </a:solidFill>
              </a:rPr>
              <a:t>MTurk Testing: Is [ROW] a Museum?</a:t>
            </a:r>
            <a:endParaRPr lang="en-US" sz="2800" i="1" dirty="0">
              <a:solidFill>
                <a:schemeClr val="bg1"/>
              </a:solidFill>
            </a:endParaRPr>
          </a:p>
        </p:txBody>
      </p:sp>
      <p:grpSp>
        <p:nvGrpSpPr>
          <p:cNvPr id="3" name="Group 2">
            <a:extLst>
              <a:ext uri="{FF2B5EF4-FFF2-40B4-BE49-F238E27FC236}">
                <a16:creationId xmlns:a16="http://schemas.microsoft.com/office/drawing/2014/main" id="{D61290F7-F19E-903E-5578-5E783F8DF9A5}"/>
              </a:ext>
            </a:extLst>
          </p:cNvPr>
          <p:cNvGrpSpPr/>
          <p:nvPr/>
        </p:nvGrpSpPr>
        <p:grpSpPr>
          <a:xfrm>
            <a:off x="4646314" y="995323"/>
            <a:ext cx="3831766" cy="3534655"/>
            <a:chOff x="3981638" y="3138920"/>
            <a:chExt cx="2034629" cy="1749606"/>
          </a:xfrm>
        </p:grpSpPr>
        <p:pic>
          <p:nvPicPr>
            <p:cNvPr id="4" name="Picture 3">
              <a:extLst>
                <a:ext uri="{FF2B5EF4-FFF2-40B4-BE49-F238E27FC236}">
                  <a16:creationId xmlns:a16="http://schemas.microsoft.com/office/drawing/2014/main" id="{58D63BF0-5C5F-878A-8684-5CF7C49437E3}"/>
                </a:ext>
              </a:extLst>
            </p:cNvPr>
            <p:cNvPicPr>
              <a:picLocks noChangeAspect="1"/>
            </p:cNvPicPr>
            <p:nvPr/>
          </p:nvPicPr>
          <p:blipFill>
            <a:blip r:embed="rId3"/>
            <a:stretch>
              <a:fillRect/>
            </a:stretch>
          </p:blipFill>
          <p:spPr>
            <a:xfrm>
              <a:off x="3981638" y="3138920"/>
              <a:ext cx="1970249" cy="1749606"/>
            </a:xfrm>
            <a:prstGeom prst="rect">
              <a:avLst/>
            </a:prstGeom>
          </p:spPr>
        </p:pic>
        <p:sp>
          <p:nvSpPr>
            <p:cNvPr id="5" name="Oval 4">
              <a:extLst>
                <a:ext uri="{FF2B5EF4-FFF2-40B4-BE49-F238E27FC236}">
                  <a16:creationId xmlns:a16="http://schemas.microsoft.com/office/drawing/2014/main" id="{B25CA199-CF8F-D9CD-6C07-972AD621219B}"/>
                </a:ext>
              </a:extLst>
            </p:cNvPr>
            <p:cNvSpPr/>
            <p:nvPr/>
          </p:nvSpPr>
          <p:spPr>
            <a:xfrm>
              <a:off x="4832248" y="4093700"/>
              <a:ext cx="576777" cy="316523"/>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0749D19-F1A6-2750-DA74-D88210C0CAD8}"/>
                </a:ext>
              </a:extLst>
            </p:cNvPr>
            <p:cNvSpPr/>
            <p:nvPr/>
          </p:nvSpPr>
          <p:spPr>
            <a:xfrm>
              <a:off x="5439490" y="4419603"/>
              <a:ext cx="576777" cy="316523"/>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C6FD445A-1B07-4001-38E1-B816FE02B461}"/>
              </a:ext>
            </a:extLst>
          </p:cNvPr>
          <p:cNvGrpSpPr/>
          <p:nvPr/>
        </p:nvGrpSpPr>
        <p:grpSpPr>
          <a:xfrm>
            <a:off x="693303" y="1045020"/>
            <a:ext cx="3831766" cy="3484958"/>
            <a:chOff x="6243571" y="3148605"/>
            <a:chExt cx="2035252" cy="1739921"/>
          </a:xfrm>
        </p:grpSpPr>
        <p:pic>
          <p:nvPicPr>
            <p:cNvPr id="9" name="Picture 8">
              <a:extLst>
                <a:ext uri="{FF2B5EF4-FFF2-40B4-BE49-F238E27FC236}">
                  <a16:creationId xmlns:a16="http://schemas.microsoft.com/office/drawing/2014/main" id="{1B86D342-839E-6A68-9F85-FB852A02D887}"/>
                </a:ext>
              </a:extLst>
            </p:cNvPr>
            <p:cNvPicPr>
              <a:picLocks noChangeAspect="1"/>
            </p:cNvPicPr>
            <p:nvPr/>
          </p:nvPicPr>
          <p:blipFill>
            <a:blip r:embed="rId4"/>
            <a:stretch>
              <a:fillRect/>
            </a:stretch>
          </p:blipFill>
          <p:spPr>
            <a:xfrm>
              <a:off x="6243571" y="3148605"/>
              <a:ext cx="1970249" cy="1739921"/>
            </a:xfrm>
            <a:prstGeom prst="rect">
              <a:avLst/>
            </a:prstGeom>
          </p:spPr>
        </p:pic>
        <p:sp>
          <p:nvSpPr>
            <p:cNvPr id="10" name="Oval 9">
              <a:extLst>
                <a:ext uri="{FF2B5EF4-FFF2-40B4-BE49-F238E27FC236}">
                  <a16:creationId xmlns:a16="http://schemas.microsoft.com/office/drawing/2014/main" id="{4A28AAF1-6CA4-56E3-820F-A6A8F3172D35}"/>
                </a:ext>
              </a:extLst>
            </p:cNvPr>
            <p:cNvSpPr/>
            <p:nvPr/>
          </p:nvSpPr>
          <p:spPr>
            <a:xfrm>
              <a:off x="7094798" y="4098387"/>
              <a:ext cx="576777" cy="316523"/>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EB78FB6-9C84-93BA-368C-9B2A035FB3EC}"/>
                </a:ext>
              </a:extLst>
            </p:cNvPr>
            <p:cNvSpPr/>
            <p:nvPr/>
          </p:nvSpPr>
          <p:spPr>
            <a:xfrm>
              <a:off x="7702046" y="4431325"/>
              <a:ext cx="576777" cy="316523"/>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20AE6A65-4F81-0B16-CF8E-EF9A2A025063}"/>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12</a:t>
            </a:fld>
            <a:endParaRPr lang="en-US" sz="1050" dirty="0">
              <a:solidFill>
                <a:schemeClr val="bg1"/>
              </a:solidFill>
            </a:endParaRPr>
          </a:p>
        </p:txBody>
      </p:sp>
    </p:spTree>
    <p:extLst>
      <p:ext uri="{BB962C8B-B14F-4D97-AF65-F5344CB8AC3E}">
        <p14:creationId xmlns:p14="http://schemas.microsoft.com/office/powerpoint/2010/main" val="178287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4F950A-6B28-42D6-6EAF-6B05CB6688D4}"/>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3600" dirty="0">
                <a:solidFill>
                  <a:schemeClr val="bg1"/>
                </a:solidFill>
              </a:rPr>
              <a:t>First MTurk Iteration</a:t>
            </a:r>
          </a:p>
        </p:txBody>
      </p:sp>
      <p:sp>
        <p:nvSpPr>
          <p:cNvPr id="13" name="Freeform: Shape 12">
            <a:extLst>
              <a:ext uri="{FF2B5EF4-FFF2-40B4-BE49-F238E27FC236}">
                <a16:creationId xmlns:a16="http://schemas.microsoft.com/office/drawing/2014/main" id="{CDA95AD9-6F29-1904-2B79-26EB4A9BE2AD}"/>
              </a:ext>
            </a:extLst>
          </p:cNvPr>
          <p:cNvSpPr/>
          <p:nvPr/>
        </p:nvSpPr>
        <p:spPr>
          <a:xfrm>
            <a:off x="477668" y="2152527"/>
            <a:ext cx="1816473" cy="458961"/>
          </a:xfrm>
          <a:custGeom>
            <a:avLst/>
            <a:gdLst>
              <a:gd name="connsiteX0" fmla="*/ 0 w 1378565"/>
              <a:gd name="connsiteY0" fmla="*/ 69120 h 691200"/>
              <a:gd name="connsiteX1" fmla="*/ 69120 w 1378565"/>
              <a:gd name="connsiteY1" fmla="*/ 0 h 691200"/>
              <a:gd name="connsiteX2" fmla="*/ 1309445 w 1378565"/>
              <a:gd name="connsiteY2" fmla="*/ 0 h 691200"/>
              <a:gd name="connsiteX3" fmla="*/ 1378565 w 1378565"/>
              <a:gd name="connsiteY3" fmla="*/ 69120 h 691200"/>
              <a:gd name="connsiteX4" fmla="*/ 1378565 w 1378565"/>
              <a:gd name="connsiteY4" fmla="*/ 622080 h 691200"/>
              <a:gd name="connsiteX5" fmla="*/ 1309445 w 1378565"/>
              <a:gd name="connsiteY5" fmla="*/ 691200 h 691200"/>
              <a:gd name="connsiteX6" fmla="*/ 69120 w 1378565"/>
              <a:gd name="connsiteY6" fmla="*/ 691200 h 691200"/>
              <a:gd name="connsiteX7" fmla="*/ 0 w 1378565"/>
              <a:gd name="connsiteY7" fmla="*/ 622080 h 691200"/>
              <a:gd name="connsiteX8" fmla="*/ 0 w 1378565"/>
              <a:gd name="connsiteY8" fmla="*/ 6912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691200">
                <a:moveTo>
                  <a:pt x="0" y="69120"/>
                </a:moveTo>
                <a:cubicBezTo>
                  <a:pt x="0" y="30946"/>
                  <a:pt x="30946" y="0"/>
                  <a:pt x="69120" y="0"/>
                </a:cubicBezTo>
                <a:lnTo>
                  <a:pt x="1309445" y="0"/>
                </a:lnTo>
                <a:cubicBezTo>
                  <a:pt x="1347619" y="0"/>
                  <a:pt x="1378565" y="30946"/>
                  <a:pt x="1378565" y="69120"/>
                </a:cubicBezTo>
                <a:lnTo>
                  <a:pt x="1378565" y="622080"/>
                </a:lnTo>
                <a:cubicBezTo>
                  <a:pt x="1378565" y="660254"/>
                  <a:pt x="1347619" y="691200"/>
                  <a:pt x="1309445" y="691200"/>
                </a:cubicBezTo>
                <a:lnTo>
                  <a:pt x="69120" y="691200"/>
                </a:lnTo>
                <a:cubicBezTo>
                  <a:pt x="30946" y="691200"/>
                  <a:pt x="0" y="660254"/>
                  <a:pt x="0" y="622080"/>
                </a:cubicBezTo>
                <a:lnTo>
                  <a:pt x="0" y="69120"/>
                </a:lnTo>
                <a:close/>
              </a:path>
            </a:pathLst>
          </a:custGeom>
          <a:solidFill>
            <a:srgbClr val="9AADA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291360" numCol="1" spcCol="1270" anchor="t"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1</a:t>
            </a:r>
            <a:r>
              <a:rPr lang="en-US" sz="1600" kern="1200" baseline="30000">
                <a:latin typeface="Arial" panose="020B0604020202020204" pitchFamily="34" charset="0"/>
                <a:cs typeface="Arial" panose="020B0604020202020204" pitchFamily="34" charset="0"/>
              </a:rPr>
              <a:t>ST</a:t>
            </a:r>
            <a:r>
              <a:rPr lang="en-US" sz="1600" kern="1200">
                <a:latin typeface="Arial" panose="020B0604020202020204" pitchFamily="34" charset="0"/>
                <a:cs typeface="Arial" panose="020B0604020202020204" pitchFamily="34" charset="0"/>
              </a:rPr>
              <a:t> Iteration</a:t>
            </a:r>
          </a:p>
        </p:txBody>
      </p:sp>
      <p:sp>
        <p:nvSpPr>
          <p:cNvPr id="14" name="Freeform: Shape 13">
            <a:extLst>
              <a:ext uri="{FF2B5EF4-FFF2-40B4-BE49-F238E27FC236}">
                <a16:creationId xmlns:a16="http://schemas.microsoft.com/office/drawing/2014/main" id="{D62C421A-4046-8C6B-643B-83A3AB2AF1F0}"/>
              </a:ext>
            </a:extLst>
          </p:cNvPr>
          <p:cNvSpPr/>
          <p:nvPr/>
        </p:nvSpPr>
        <p:spPr>
          <a:xfrm>
            <a:off x="849717" y="2458501"/>
            <a:ext cx="1816473" cy="1950586"/>
          </a:xfrm>
          <a:custGeom>
            <a:avLst/>
            <a:gdLst>
              <a:gd name="connsiteX0" fmla="*/ 0 w 1378565"/>
              <a:gd name="connsiteY0" fmla="*/ 137857 h 2937600"/>
              <a:gd name="connsiteX1" fmla="*/ 137857 w 1378565"/>
              <a:gd name="connsiteY1" fmla="*/ 0 h 2937600"/>
              <a:gd name="connsiteX2" fmla="*/ 1240709 w 1378565"/>
              <a:gd name="connsiteY2" fmla="*/ 0 h 2937600"/>
              <a:gd name="connsiteX3" fmla="*/ 1378566 w 1378565"/>
              <a:gd name="connsiteY3" fmla="*/ 137857 h 2937600"/>
              <a:gd name="connsiteX4" fmla="*/ 1378565 w 1378565"/>
              <a:gd name="connsiteY4" fmla="*/ 2799744 h 2937600"/>
              <a:gd name="connsiteX5" fmla="*/ 1240708 w 1378565"/>
              <a:gd name="connsiteY5" fmla="*/ 2937601 h 2937600"/>
              <a:gd name="connsiteX6" fmla="*/ 137857 w 1378565"/>
              <a:gd name="connsiteY6" fmla="*/ 2937600 h 2937600"/>
              <a:gd name="connsiteX7" fmla="*/ 0 w 1378565"/>
              <a:gd name="connsiteY7" fmla="*/ 2799743 h 2937600"/>
              <a:gd name="connsiteX8" fmla="*/ 0 w 1378565"/>
              <a:gd name="connsiteY8" fmla="*/ 137857 h 29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2937600">
                <a:moveTo>
                  <a:pt x="0" y="137857"/>
                </a:moveTo>
                <a:cubicBezTo>
                  <a:pt x="0" y="61721"/>
                  <a:pt x="61721" y="0"/>
                  <a:pt x="137857" y="0"/>
                </a:cubicBezTo>
                <a:lnTo>
                  <a:pt x="1240709" y="0"/>
                </a:lnTo>
                <a:cubicBezTo>
                  <a:pt x="1316845" y="0"/>
                  <a:pt x="1378566" y="61721"/>
                  <a:pt x="1378566" y="137857"/>
                </a:cubicBezTo>
                <a:cubicBezTo>
                  <a:pt x="1378566" y="1025153"/>
                  <a:pt x="1378565" y="1912448"/>
                  <a:pt x="1378565" y="2799744"/>
                </a:cubicBezTo>
                <a:cubicBezTo>
                  <a:pt x="1378565" y="2875880"/>
                  <a:pt x="1316844" y="2937601"/>
                  <a:pt x="1240708" y="2937601"/>
                </a:cubicBezTo>
                <a:lnTo>
                  <a:pt x="137857" y="2937600"/>
                </a:lnTo>
                <a:cubicBezTo>
                  <a:pt x="61721" y="2937600"/>
                  <a:pt x="0" y="2875879"/>
                  <a:pt x="0" y="2799743"/>
                </a:cubicBezTo>
                <a:lnTo>
                  <a:pt x="0" y="13785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945" tIns="139945" rIns="139945" bIns="13994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Added 3 attention screener questions to ensure MTurkers were reading instructions</a:t>
            </a:r>
          </a:p>
        </p:txBody>
      </p:sp>
      <p:graphicFrame>
        <p:nvGraphicFramePr>
          <p:cNvPr id="10" name="Table 4">
            <a:extLst>
              <a:ext uri="{FF2B5EF4-FFF2-40B4-BE49-F238E27FC236}">
                <a16:creationId xmlns:a16="http://schemas.microsoft.com/office/drawing/2014/main" id="{BC789C80-AFA5-6662-9334-9913D8332CC8}"/>
              </a:ext>
            </a:extLst>
          </p:cNvPr>
          <p:cNvGraphicFramePr>
            <a:graphicFrameLocks noGrp="1"/>
          </p:cNvGraphicFramePr>
          <p:nvPr>
            <p:extLst>
              <p:ext uri="{D42A27DB-BD31-4B8C-83A1-F6EECF244321}">
                <p14:modId xmlns:p14="http://schemas.microsoft.com/office/powerpoint/2010/main" val="1947138391"/>
              </p:ext>
            </p:extLst>
          </p:nvPr>
        </p:nvGraphicFramePr>
        <p:xfrm>
          <a:off x="2794165" y="643197"/>
          <a:ext cx="5712890" cy="2570103"/>
        </p:xfrm>
        <a:graphic>
          <a:graphicData uri="http://schemas.openxmlformats.org/drawingml/2006/table">
            <a:tbl>
              <a:tblPr firstRow="1" bandRow="1">
                <a:tableStyleId>{0BD7A91C-D326-4AE1-A7CB-73862D8CE9A1}</a:tableStyleId>
              </a:tblPr>
              <a:tblGrid>
                <a:gridCol w="5712890">
                  <a:extLst>
                    <a:ext uri="{9D8B030D-6E8A-4147-A177-3AD203B41FA5}">
                      <a16:colId xmlns:a16="http://schemas.microsoft.com/office/drawing/2014/main" val="1096983389"/>
                    </a:ext>
                  </a:extLst>
                </a:gridCol>
              </a:tblGrid>
              <a:tr h="2570103">
                <a:tc>
                  <a:txBody>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In-line question (“Answer X below” embedded in the instruction text)</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Two content questions around nuances of NMS museum definition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073405"/>
                  </a:ext>
                </a:extLst>
              </a:tr>
            </a:tbl>
          </a:graphicData>
        </a:graphic>
      </p:graphicFrame>
      <p:sp>
        <p:nvSpPr>
          <p:cNvPr id="23" name="Freeform: Shape 22">
            <a:extLst>
              <a:ext uri="{FF2B5EF4-FFF2-40B4-BE49-F238E27FC236}">
                <a16:creationId xmlns:a16="http://schemas.microsoft.com/office/drawing/2014/main" id="{C50111E5-AF3C-CFD5-4562-11267AA36139}"/>
              </a:ext>
            </a:extLst>
          </p:cNvPr>
          <p:cNvSpPr/>
          <p:nvPr/>
        </p:nvSpPr>
        <p:spPr>
          <a:xfrm>
            <a:off x="392535" y="1309345"/>
            <a:ext cx="2058592" cy="823664"/>
          </a:xfrm>
          <a:custGeom>
            <a:avLst/>
            <a:gdLst>
              <a:gd name="connsiteX0" fmla="*/ 0 w 1601390"/>
              <a:gd name="connsiteY0" fmla="*/ 141686 h 1416855"/>
              <a:gd name="connsiteX1" fmla="*/ 141686 w 1601390"/>
              <a:gd name="connsiteY1" fmla="*/ 0 h 1416855"/>
              <a:gd name="connsiteX2" fmla="*/ 1459705 w 1601390"/>
              <a:gd name="connsiteY2" fmla="*/ 0 h 1416855"/>
              <a:gd name="connsiteX3" fmla="*/ 1601391 w 1601390"/>
              <a:gd name="connsiteY3" fmla="*/ 141686 h 1416855"/>
              <a:gd name="connsiteX4" fmla="*/ 1601390 w 1601390"/>
              <a:gd name="connsiteY4" fmla="*/ 1275170 h 1416855"/>
              <a:gd name="connsiteX5" fmla="*/ 1459704 w 1601390"/>
              <a:gd name="connsiteY5" fmla="*/ 1416856 h 1416855"/>
              <a:gd name="connsiteX6" fmla="*/ 141686 w 1601390"/>
              <a:gd name="connsiteY6" fmla="*/ 1416855 h 1416855"/>
              <a:gd name="connsiteX7" fmla="*/ 0 w 1601390"/>
              <a:gd name="connsiteY7" fmla="*/ 1275169 h 1416855"/>
              <a:gd name="connsiteX8" fmla="*/ 0 w 1601390"/>
              <a:gd name="connsiteY8" fmla="*/ 141686 h 141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1416855">
                <a:moveTo>
                  <a:pt x="0" y="141686"/>
                </a:moveTo>
                <a:cubicBezTo>
                  <a:pt x="0" y="63435"/>
                  <a:pt x="63435" y="0"/>
                  <a:pt x="141686" y="0"/>
                </a:cubicBezTo>
                <a:lnTo>
                  <a:pt x="1459705" y="0"/>
                </a:lnTo>
                <a:cubicBezTo>
                  <a:pt x="1537956" y="0"/>
                  <a:pt x="1601391" y="63435"/>
                  <a:pt x="1601391" y="141686"/>
                </a:cubicBezTo>
                <a:cubicBezTo>
                  <a:pt x="1601391" y="519514"/>
                  <a:pt x="1601390" y="897342"/>
                  <a:pt x="1601390" y="1275170"/>
                </a:cubicBezTo>
                <a:cubicBezTo>
                  <a:pt x="1601390" y="1353421"/>
                  <a:pt x="1537955" y="1416856"/>
                  <a:pt x="1459704" y="1416856"/>
                </a:cubicBezTo>
                <a:lnTo>
                  <a:pt x="141686" y="1416855"/>
                </a:lnTo>
                <a:cubicBezTo>
                  <a:pt x="63435" y="1416855"/>
                  <a:pt x="0" y="1353420"/>
                  <a:pt x="0" y="1275169"/>
                </a:cubicBezTo>
                <a:lnTo>
                  <a:pt x="0" y="1416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078" tIns="110078" rIns="110078" bIns="110078" numCol="1" spcCol="1270" anchor="ctr" anchorCtr="0">
            <a:noAutofit/>
          </a:bodyPr>
          <a:lstStyle/>
          <a:p>
            <a:pPr marL="0" lvl="0" indent="0" algn="ctr" defTabSz="80010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Ensure MTurkers carefully read the instructions</a:t>
            </a:r>
          </a:p>
        </p:txBody>
      </p:sp>
      <p:sp>
        <p:nvSpPr>
          <p:cNvPr id="2" name="TextBox 1">
            <a:extLst>
              <a:ext uri="{FF2B5EF4-FFF2-40B4-BE49-F238E27FC236}">
                <a16:creationId xmlns:a16="http://schemas.microsoft.com/office/drawing/2014/main" id="{B2F9A92D-D798-7728-A6D5-8FA32A6EEC14}"/>
              </a:ext>
            </a:extLst>
          </p:cNvPr>
          <p:cNvSpPr txBox="1"/>
          <p:nvPr/>
        </p:nvSpPr>
        <p:spPr>
          <a:xfrm>
            <a:off x="-197962" y="4922392"/>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13</a:t>
            </a:fld>
            <a:endParaRPr lang="en-US" sz="1050" dirty="0">
              <a:solidFill>
                <a:schemeClr val="bg1"/>
              </a:solidFill>
            </a:endParaRPr>
          </a:p>
        </p:txBody>
      </p:sp>
      <p:pic>
        <p:nvPicPr>
          <p:cNvPr id="3" name="Picture 2" descr="A screenshot of a computer&#10;&#10;Description automatically generated">
            <a:extLst>
              <a:ext uri="{FF2B5EF4-FFF2-40B4-BE49-F238E27FC236}">
                <a16:creationId xmlns:a16="http://schemas.microsoft.com/office/drawing/2014/main" id="{C0244802-DBDA-7B19-D5F5-A3B116F80897}"/>
              </a:ext>
            </a:extLst>
          </p:cNvPr>
          <p:cNvPicPr>
            <a:picLocks noChangeAspect="1"/>
          </p:cNvPicPr>
          <p:nvPr/>
        </p:nvPicPr>
        <p:blipFill rotWithShape="1">
          <a:blip r:embed="rId3">
            <a:clrChange>
              <a:clrFrom>
                <a:srgbClr val="FFFFFF"/>
              </a:clrFrom>
              <a:clrTo>
                <a:srgbClr val="FFFFFF">
                  <a:alpha val="0"/>
                </a:srgbClr>
              </a:clrTo>
            </a:clrChange>
          </a:blip>
          <a:srcRect t="35974" r="7246"/>
          <a:stretch/>
        </p:blipFill>
        <p:spPr>
          <a:xfrm>
            <a:off x="2822973" y="2741195"/>
            <a:ext cx="6264763" cy="2155184"/>
          </a:xfrm>
          <a:prstGeom prst="rect">
            <a:avLst/>
          </a:prstGeom>
        </p:spPr>
      </p:pic>
    </p:spTree>
    <p:extLst>
      <p:ext uri="{BB962C8B-B14F-4D97-AF65-F5344CB8AC3E}">
        <p14:creationId xmlns:p14="http://schemas.microsoft.com/office/powerpoint/2010/main" val="49755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4F950A-6B28-42D6-6EAF-6B05CB6688D4}"/>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3600" dirty="0">
                <a:solidFill>
                  <a:schemeClr val="bg1"/>
                </a:solidFill>
              </a:rPr>
              <a:t>Our Experience: Quality Issues. Bots?</a:t>
            </a:r>
          </a:p>
        </p:txBody>
      </p:sp>
      <p:sp>
        <p:nvSpPr>
          <p:cNvPr id="5" name="TextBox 4">
            <a:extLst>
              <a:ext uri="{FF2B5EF4-FFF2-40B4-BE49-F238E27FC236}">
                <a16:creationId xmlns:a16="http://schemas.microsoft.com/office/drawing/2014/main" id="{B5FE49FC-32E9-2DCB-9501-D77CB97C7853}"/>
              </a:ext>
            </a:extLst>
          </p:cNvPr>
          <p:cNvSpPr txBox="1"/>
          <p:nvPr/>
        </p:nvSpPr>
        <p:spPr>
          <a:xfrm>
            <a:off x="-147609" y="4869526"/>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14</a:t>
            </a:fld>
            <a:endParaRPr lang="en-US" sz="1050" dirty="0">
              <a:solidFill>
                <a:schemeClr val="bg1"/>
              </a:solidFill>
            </a:endParaRPr>
          </a:p>
        </p:txBody>
      </p:sp>
      <p:sp>
        <p:nvSpPr>
          <p:cNvPr id="10" name="Text Placeholder 4">
            <a:extLst>
              <a:ext uri="{FF2B5EF4-FFF2-40B4-BE49-F238E27FC236}">
                <a16:creationId xmlns:a16="http://schemas.microsoft.com/office/drawing/2014/main" id="{2FEACE1E-D90C-D250-039C-0047B7570573}"/>
              </a:ext>
            </a:extLst>
          </p:cNvPr>
          <p:cNvSpPr txBox="1">
            <a:spLocks/>
          </p:cNvSpPr>
          <p:nvPr/>
        </p:nvSpPr>
        <p:spPr>
          <a:xfrm>
            <a:off x="427747" y="956538"/>
            <a:ext cx="8398753" cy="2975170"/>
          </a:xfrm>
          <a:prstGeom prst="rect">
            <a:avLst/>
          </a:prstGeom>
        </p:spPr>
        <p:txBody>
          <a:bodyPr vert="horz" lIns="91440" tIns="45720" rIns="91440" bIns="45720" rtlCol="0">
            <a:noAutofit/>
          </a:bodyPr>
          <a:lstStyle>
            <a:lvl1pPr marL="282575" indent="-282575" algn="l" defTabSz="914400" rtl="0" eaLnBrk="1" latinLnBrk="0" hangingPunct="1">
              <a:lnSpc>
                <a:spcPct val="90000"/>
              </a:lnSpc>
              <a:spcBef>
                <a:spcPts val="0"/>
              </a:spcBef>
              <a:spcAft>
                <a:spcPts val="1200"/>
              </a:spcAft>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30238" indent="-282575" algn="l" defTabSz="914400" rtl="0" eaLnBrk="1" latinLnBrk="0" hangingPunct="1">
              <a:lnSpc>
                <a:spcPct val="90000"/>
              </a:lnSpc>
              <a:spcBef>
                <a:spcPts val="0"/>
              </a:spcBef>
              <a:spcAft>
                <a:spcPts val="120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914400" indent="-284163" algn="l" defTabSz="914400" rtl="0" eaLnBrk="1" latinLnBrk="0" hangingPunct="1">
              <a:lnSpc>
                <a:spcPct val="90000"/>
              </a:lnSpc>
              <a:spcBef>
                <a:spcPts val="0"/>
              </a:spcBef>
              <a:spcAft>
                <a:spcPts val="1200"/>
              </a:spcAft>
              <a:buClr>
                <a:schemeClr val="accent5"/>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198563" indent="-284163" algn="l" defTabSz="914400" rtl="0" eaLnBrk="1" latinLnBrk="0" hangingPunct="1">
              <a:lnSpc>
                <a:spcPct val="90000"/>
              </a:lnSpc>
              <a:spcBef>
                <a:spcPts val="0"/>
              </a:spcBef>
              <a:spcAft>
                <a:spcPts val="1200"/>
              </a:spcAft>
              <a:buClr>
                <a:schemeClr val="accent4"/>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631825" indent="0" algn="l" defTabSz="914400" rtl="0" eaLnBrk="1" latinLnBrk="0" hangingPunct="1">
              <a:lnSpc>
                <a:spcPct val="90000"/>
              </a:lnSpc>
              <a:spcBef>
                <a:spcPts val="500"/>
              </a:spcBef>
              <a:spcAft>
                <a:spcPts val="1200"/>
              </a:spcAft>
              <a:buClr>
                <a:schemeClr val="accent1"/>
              </a:buClr>
              <a:buFont typeface="Arial" panose="020B0604020202020204" pitchFamily="34" charset="0"/>
              <a:buNone/>
              <a:defRPr sz="2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3A63"/>
              </a:buClr>
              <a:defRPr/>
            </a:pPr>
            <a:r>
              <a:rPr lang="en-US" sz="2400" dirty="0">
                <a:solidFill>
                  <a:prstClr val="black">
                    <a:lumMod val="85000"/>
                    <a:lumOff val="15000"/>
                  </a:prstClr>
                </a:solidFill>
                <a:latin typeface="Arial" panose="020B0604020202020204" pitchFamily="34" charset="0"/>
                <a:cs typeface="Arial" panose="020B0604020202020204" pitchFamily="34" charset="0"/>
              </a:rPr>
              <a:t>MTurkers classifying too many rows as museums </a:t>
            </a:r>
          </a:p>
          <a:p>
            <a:pPr lvl="1">
              <a:buClr>
                <a:srgbClr val="003A63"/>
              </a:buClr>
              <a:defRPr/>
            </a:pPr>
            <a:r>
              <a:rPr lang="en-US" sz="2000" i="1" dirty="0">
                <a:solidFill>
                  <a:prstClr val="black">
                    <a:lumMod val="85000"/>
                    <a:lumOff val="15000"/>
                  </a:prstClr>
                </a:solidFill>
                <a:latin typeface="Arial" panose="020B0604020202020204" pitchFamily="34" charset="0"/>
                <a:cs typeface="Arial" panose="020B0604020202020204" pitchFamily="34" charset="0"/>
              </a:rPr>
              <a:t>As compared to live coders</a:t>
            </a:r>
          </a:p>
          <a:p>
            <a:pPr>
              <a:buClr>
                <a:srgbClr val="003A63"/>
              </a:buClr>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Some MTurkers were evaluating too many rows too quickly</a:t>
            </a:r>
          </a:p>
          <a:p>
            <a:pPr lvl="1">
              <a:buClr>
                <a:srgbClr val="003A63"/>
              </a:buClr>
              <a:defRPr/>
            </a:pPr>
            <a:r>
              <a:rPr lang="en-US" sz="2000" i="1" dirty="0">
                <a:latin typeface="Arial" panose="020B0604020202020204" pitchFamily="34" charset="0"/>
                <a:cs typeface="Arial" panose="020B0604020202020204" pitchFamily="34" charset="0"/>
              </a:rPr>
              <a:t>E.g., 4s is implausibly quick to read through the instructions, research the entity and make an informed decision</a:t>
            </a:r>
          </a:p>
          <a:p>
            <a:pPr lvl="1">
              <a:buClr>
                <a:srgbClr val="003A63"/>
              </a:buClr>
              <a:defRPr/>
            </a:pPr>
            <a:r>
              <a:rPr lang="en-US" sz="2000" i="1" dirty="0">
                <a:latin typeface="Arial" panose="020B0604020202020204" pitchFamily="34" charset="0"/>
                <a:cs typeface="Arial" panose="020B0604020202020204" pitchFamily="34" charset="0"/>
              </a:rPr>
              <a:t>The faster the MTurker, the more rows marked as “museums”</a:t>
            </a:r>
          </a:p>
          <a:p>
            <a:pPr>
              <a:buClr>
                <a:srgbClr val="003A63"/>
              </a:buClr>
              <a:defRPr/>
            </a:pPr>
            <a:r>
              <a:rPr lang="en-US" sz="2400" dirty="0">
                <a:latin typeface="Arial" panose="020B0604020202020204" pitchFamily="34" charset="0"/>
                <a:cs typeface="Arial" panose="020B0604020202020204" pitchFamily="34" charset="0"/>
              </a:rPr>
              <a:t>MTurkers clicking through without selecting an option, </a:t>
            </a:r>
          </a:p>
          <a:p>
            <a:pPr lvl="1">
              <a:buClr>
                <a:srgbClr val="003A63"/>
              </a:buClr>
              <a:defRPr/>
            </a:pPr>
            <a:r>
              <a:rPr lang="en-US" sz="2000" i="1" dirty="0">
                <a:latin typeface="Arial" panose="020B0604020202020204" pitchFamily="34" charset="0"/>
                <a:cs typeface="Arial" panose="020B0604020202020204" pitchFamily="34" charset="0"/>
              </a:rPr>
              <a:t>Defaulted to screening-in entities as museums</a:t>
            </a:r>
            <a:endParaRPr kumimoji="0" lang="en-US" sz="20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00066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5B0DA3A1-4689-7797-B91B-D6679E8FA739}"/>
              </a:ext>
            </a:extLst>
          </p:cNvPr>
          <p:cNvSpPr/>
          <p:nvPr/>
        </p:nvSpPr>
        <p:spPr>
          <a:xfrm>
            <a:off x="656668" y="1410686"/>
            <a:ext cx="2917829" cy="3214512"/>
          </a:xfrm>
          <a:prstGeom prst="wedgeRectCallout">
            <a:avLst>
              <a:gd name="adj1" fmla="val 56831"/>
              <a:gd name="adj2" fmla="val -23907"/>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4F950A-6B28-42D6-6EAF-6B05CB6688D4}"/>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3600" dirty="0">
                <a:solidFill>
                  <a:schemeClr val="bg1"/>
                </a:solidFill>
              </a:rPr>
              <a:t>Lessons from Combatting Non-Probability Survey Bots </a:t>
            </a:r>
            <a:br>
              <a:rPr lang="en-US" sz="3600" dirty="0">
                <a:solidFill>
                  <a:schemeClr val="bg1"/>
                </a:solidFill>
              </a:rPr>
            </a:br>
            <a:r>
              <a:rPr lang="en-US" sz="3600" dirty="0">
                <a:solidFill>
                  <a:schemeClr val="bg1"/>
                </a:solidFill>
              </a:rPr>
              <a:t>Informs MTurk Quality Enhancements</a:t>
            </a:r>
          </a:p>
        </p:txBody>
      </p:sp>
      <p:grpSp>
        <p:nvGrpSpPr>
          <p:cNvPr id="12" name="Group 11">
            <a:extLst>
              <a:ext uri="{FF2B5EF4-FFF2-40B4-BE49-F238E27FC236}">
                <a16:creationId xmlns:a16="http://schemas.microsoft.com/office/drawing/2014/main" id="{30DBDD7A-F721-1339-B148-869C5B95430B}"/>
              </a:ext>
            </a:extLst>
          </p:cNvPr>
          <p:cNvGrpSpPr/>
          <p:nvPr/>
        </p:nvGrpSpPr>
        <p:grpSpPr>
          <a:xfrm>
            <a:off x="898995" y="2304151"/>
            <a:ext cx="2545568" cy="2256558"/>
            <a:chOff x="3741539" y="872549"/>
            <a:chExt cx="1660921" cy="3398400"/>
          </a:xfrm>
        </p:grpSpPr>
        <p:sp>
          <p:nvSpPr>
            <p:cNvPr id="16" name="Freeform: Shape 15">
              <a:extLst>
                <a:ext uri="{FF2B5EF4-FFF2-40B4-BE49-F238E27FC236}">
                  <a16:creationId xmlns:a16="http://schemas.microsoft.com/office/drawing/2014/main" id="{FE9FE219-D69B-0F69-7D02-EDDF0CFEE2B7}"/>
                </a:ext>
              </a:extLst>
            </p:cNvPr>
            <p:cNvSpPr/>
            <p:nvPr/>
          </p:nvSpPr>
          <p:spPr>
            <a:xfrm>
              <a:off x="3741539" y="872549"/>
              <a:ext cx="1378565" cy="691200"/>
            </a:xfrm>
            <a:custGeom>
              <a:avLst/>
              <a:gdLst>
                <a:gd name="connsiteX0" fmla="*/ 0 w 1378565"/>
                <a:gd name="connsiteY0" fmla="*/ 69120 h 691200"/>
                <a:gd name="connsiteX1" fmla="*/ 69120 w 1378565"/>
                <a:gd name="connsiteY1" fmla="*/ 0 h 691200"/>
                <a:gd name="connsiteX2" fmla="*/ 1309445 w 1378565"/>
                <a:gd name="connsiteY2" fmla="*/ 0 h 691200"/>
                <a:gd name="connsiteX3" fmla="*/ 1378565 w 1378565"/>
                <a:gd name="connsiteY3" fmla="*/ 69120 h 691200"/>
                <a:gd name="connsiteX4" fmla="*/ 1378565 w 1378565"/>
                <a:gd name="connsiteY4" fmla="*/ 622080 h 691200"/>
                <a:gd name="connsiteX5" fmla="*/ 1309445 w 1378565"/>
                <a:gd name="connsiteY5" fmla="*/ 691200 h 691200"/>
                <a:gd name="connsiteX6" fmla="*/ 69120 w 1378565"/>
                <a:gd name="connsiteY6" fmla="*/ 691200 h 691200"/>
                <a:gd name="connsiteX7" fmla="*/ 0 w 1378565"/>
                <a:gd name="connsiteY7" fmla="*/ 622080 h 691200"/>
                <a:gd name="connsiteX8" fmla="*/ 0 w 1378565"/>
                <a:gd name="connsiteY8" fmla="*/ 6912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691200">
                  <a:moveTo>
                    <a:pt x="0" y="69120"/>
                  </a:moveTo>
                  <a:cubicBezTo>
                    <a:pt x="0" y="30946"/>
                    <a:pt x="30946" y="0"/>
                    <a:pt x="69120" y="0"/>
                  </a:cubicBezTo>
                  <a:lnTo>
                    <a:pt x="1309445" y="0"/>
                  </a:lnTo>
                  <a:cubicBezTo>
                    <a:pt x="1347619" y="0"/>
                    <a:pt x="1378565" y="30946"/>
                    <a:pt x="1378565" y="69120"/>
                  </a:cubicBezTo>
                  <a:lnTo>
                    <a:pt x="1378565" y="622080"/>
                  </a:lnTo>
                  <a:cubicBezTo>
                    <a:pt x="1378565" y="660254"/>
                    <a:pt x="1347619" y="691200"/>
                    <a:pt x="1309445" y="691200"/>
                  </a:cubicBezTo>
                  <a:lnTo>
                    <a:pt x="69120" y="691200"/>
                  </a:lnTo>
                  <a:cubicBezTo>
                    <a:pt x="30946" y="691200"/>
                    <a:pt x="0" y="660254"/>
                    <a:pt x="0" y="622080"/>
                  </a:cubicBezTo>
                  <a:lnTo>
                    <a:pt x="0" y="69120"/>
                  </a:lnTo>
                  <a:close/>
                </a:path>
              </a:pathLst>
            </a:custGeom>
            <a:solidFill>
              <a:srgbClr val="9AADA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291360" numCol="1" spcCol="1270" anchor="t"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2</a:t>
              </a:r>
              <a:r>
                <a:rPr lang="en-US" sz="1600" kern="1200" baseline="30000">
                  <a:latin typeface="Arial" panose="020B0604020202020204" pitchFamily="34" charset="0"/>
                  <a:cs typeface="Arial" panose="020B0604020202020204" pitchFamily="34" charset="0"/>
                </a:rPr>
                <a:t>nd</a:t>
              </a:r>
              <a:r>
                <a:rPr lang="en-US" sz="1600" kern="1200">
                  <a:latin typeface="Arial" panose="020B0604020202020204" pitchFamily="34" charset="0"/>
                  <a:cs typeface="Arial" panose="020B0604020202020204" pitchFamily="34" charset="0"/>
                </a:rPr>
                <a:t> Iteration</a:t>
              </a:r>
            </a:p>
          </p:txBody>
        </p:sp>
        <p:sp>
          <p:nvSpPr>
            <p:cNvPr id="17" name="Freeform: Shape 16">
              <a:extLst>
                <a:ext uri="{FF2B5EF4-FFF2-40B4-BE49-F238E27FC236}">
                  <a16:creationId xmlns:a16="http://schemas.microsoft.com/office/drawing/2014/main" id="{67A089C0-283D-D3D0-496F-1FA596C4AA86}"/>
                </a:ext>
              </a:extLst>
            </p:cNvPr>
            <p:cNvSpPr/>
            <p:nvPr/>
          </p:nvSpPr>
          <p:spPr>
            <a:xfrm>
              <a:off x="4023895" y="1333349"/>
              <a:ext cx="1378565" cy="2937600"/>
            </a:xfrm>
            <a:custGeom>
              <a:avLst/>
              <a:gdLst>
                <a:gd name="connsiteX0" fmla="*/ 0 w 1378565"/>
                <a:gd name="connsiteY0" fmla="*/ 137857 h 2937600"/>
                <a:gd name="connsiteX1" fmla="*/ 137857 w 1378565"/>
                <a:gd name="connsiteY1" fmla="*/ 0 h 2937600"/>
                <a:gd name="connsiteX2" fmla="*/ 1240709 w 1378565"/>
                <a:gd name="connsiteY2" fmla="*/ 0 h 2937600"/>
                <a:gd name="connsiteX3" fmla="*/ 1378566 w 1378565"/>
                <a:gd name="connsiteY3" fmla="*/ 137857 h 2937600"/>
                <a:gd name="connsiteX4" fmla="*/ 1378565 w 1378565"/>
                <a:gd name="connsiteY4" fmla="*/ 2799744 h 2937600"/>
                <a:gd name="connsiteX5" fmla="*/ 1240708 w 1378565"/>
                <a:gd name="connsiteY5" fmla="*/ 2937601 h 2937600"/>
                <a:gd name="connsiteX6" fmla="*/ 137857 w 1378565"/>
                <a:gd name="connsiteY6" fmla="*/ 2937600 h 2937600"/>
                <a:gd name="connsiteX7" fmla="*/ 0 w 1378565"/>
                <a:gd name="connsiteY7" fmla="*/ 2799743 h 2937600"/>
                <a:gd name="connsiteX8" fmla="*/ 0 w 1378565"/>
                <a:gd name="connsiteY8" fmla="*/ 137857 h 29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2937600">
                  <a:moveTo>
                    <a:pt x="0" y="137857"/>
                  </a:moveTo>
                  <a:cubicBezTo>
                    <a:pt x="0" y="61721"/>
                    <a:pt x="61721" y="0"/>
                    <a:pt x="137857" y="0"/>
                  </a:cubicBezTo>
                  <a:lnTo>
                    <a:pt x="1240709" y="0"/>
                  </a:lnTo>
                  <a:cubicBezTo>
                    <a:pt x="1316845" y="0"/>
                    <a:pt x="1378566" y="61721"/>
                    <a:pt x="1378566" y="137857"/>
                  </a:cubicBezTo>
                  <a:cubicBezTo>
                    <a:pt x="1378566" y="1025153"/>
                    <a:pt x="1378565" y="1912448"/>
                    <a:pt x="1378565" y="2799744"/>
                  </a:cubicBezTo>
                  <a:cubicBezTo>
                    <a:pt x="1378565" y="2875880"/>
                    <a:pt x="1316844" y="2937601"/>
                    <a:pt x="1240708" y="2937601"/>
                  </a:cubicBezTo>
                  <a:lnTo>
                    <a:pt x="137857" y="2937600"/>
                  </a:lnTo>
                  <a:cubicBezTo>
                    <a:pt x="61721" y="2937600"/>
                    <a:pt x="0" y="2875879"/>
                    <a:pt x="0" y="2799743"/>
                  </a:cubicBezTo>
                  <a:lnTo>
                    <a:pt x="0" y="13785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945" tIns="139945" rIns="139945" bIns="13994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“Museum” no longer default</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Added “bannable” response option (i.e., “If you select this, you will be blocked.”</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Added 2 ban criteria based on no. of HITs taken and % museum</a:t>
              </a:r>
            </a:p>
          </p:txBody>
        </p:sp>
      </p:grpSp>
      <p:graphicFrame>
        <p:nvGraphicFramePr>
          <p:cNvPr id="10" name="Table 4">
            <a:extLst>
              <a:ext uri="{FF2B5EF4-FFF2-40B4-BE49-F238E27FC236}">
                <a16:creationId xmlns:a16="http://schemas.microsoft.com/office/drawing/2014/main" id="{BC789C80-AFA5-6662-9334-9913D8332CC8}"/>
              </a:ext>
            </a:extLst>
          </p:cNvPr>
          <p:cNvGraphicFramePr>
            <a:graphicFrameLocks noGrp="1"/>
          </p:cNvGraphicFramePr>
          <p:nvPr>
            <p:extLst>
              <p:ext uri="{D42A27DB-BD31-4B8C-83A1-F6EECF244321}">
                <p14:modId xmlns:p14="http://schemas.microsoft.com/office/powerpoint/2010/main" val="2374837474"/>
              </p:ext>
            </p:extLst>
          </p:nvPr>
        </p:nvGraphicFramePr>
        <p:xfrm>
          <a:off x="426888" y="779384"/>
          <a:ext cx="8595732" cy="548640"/>
        </p:xfrm>
        <a:graphic>
          <a:graphicData uri="http://schemas.openxmlformats.org/drawingml/2006/table">
            <a:tbl>
              <a:tblPr firstRow="1" bandRow="1">
                <a:tableStyleId>{0BD7A91C-D326-4AE1-A7CB-73862D8CE9A1}</a:tableStyleId>
              </a:tblPr>
              <a:tblGrid>
                <a:gridCol w="8595732">
                  <a:extLst>
                    <a:ext uri="{9D8B030D-6E8A-4147-A177-3AD203B41FA5}">
                      <a16:colId xmlns:a16="http://schemas.microsoft.com/office/drawing/2014/main" val="1096983389"/>
                    </a:ext>
                  </a:extLst>
                </a:gridCol>
              </a:tblGrid>
              <a:tr h="540099">
                <a:tc>
                  <a:txBody>
                    <a:bodyPr/>
                    <a:lstStyle/>
                    <a:p>
                      <a:r>
                        <a:rPr lang="en-US" sz="1500" dirty="0">
                          <a:latin typeface="Arial" panose="020B0604020202020204" pitchFamily="34" charset="0"/>
                          <a:cs typeface="Arial" panose="020B0604020202020204" pitchFamily="34" charset="0"/>
                        </a:rPr>
                        <a:t>The population frame team tested at the 2</a:t>
                      </a:r>
                      <a:r>
                        <a:rPr lang="en-US" sz="1500" baseline="30000" dirty="0">
                          <a:latin typeface="Arial" panose="020B0604020202020204" pitchFamily="34" charset="0"/>
                          <a:cs typeface="Arial" panose="020B0604020202020204" pitchFamily="34" charset="0"/>
                        </a:rPr>
                        <a:t>nd</a:t>
                      </a:r>
                      <a:r>
                        <a:rPr lang="en-US" sz="1500" dirty="0">
                          <a:latin typeface="Arial" panose="020B0604020202020204" pitchFamily="34" charset="0"/>
                          <a:cs typeface="Arial" panose="020B0604020202020204" pitchFamily="34" charset="0"/>
                        </a:rPr>
                        <a:t> iteration to ensure that these changes do result in reduced errors.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073405"/>
                  </a:ext>
                </a:extLst>
              </a:tr>
            </a:tbl>
          </a:graphicData>
        </a:graphic>
      </p:graphicFrame>
      <p:sp>
        <p:nvSpPr>
          <p:cNvPr id="25" name="Freeform: Shape 24">
            <a:extLst>
              <a:ext uri="{FF2B5EF4-FFF2-40B4-BE49-F238E27FC236}">
                <a16:creationId xmlns:a16="http://schemas.microsoft.com/office/drawing/2014/main" id="{3F0BA7EB-139C-3667-4B84-AD3CDE6CDDBA}"/>
              </a:ext>
            </a:extLst>
          </p:cNvPr>
          <p:cNvSpPr/>
          <p:nvPr/>
        </p:nvSpPr>
        <p:spPr>
          <a:xfrm>
            <a:off x="777936" y="1460969"/>
            <a:ext cx="2058592" cy="823664"/>
          </a:xfrm>
          <a:custGeom>
            <a:avLst/>
            <a:gdLst>
              <a:gd name="connsiteX0" fmla="*/ 0 w 1601390"/>
              <a:gd name="connsiteY0" fmla="*/ 141686 h 1416855"/>
              <a:gd name="connsiteX1" fmla="*/ 141686 w 1601390"/>
              <a:gd name="connsiteY1" fmla="*/ 0 h 1416855"/>
              <a:gd name="connsiteX2" fmla="*/ 1459705 w 1601390"/>
              <a:gd name="connsiteY2" fmla="*/ 0 h 1416855"/>
              <a:gd name="connsiteX3" fmla="*/ 1601391 w 1601390"/>
              <a:gd name="connsiteY3" fmla="*/ 141686 h 1416855"/>
              <a:gd name="connsiteX4" fmla="*/ 1601390 w 1601390"/>
              <a:gd name="connsiteY4" fmla="*/ 1275170 h 1416855"/>
              <a:gd name="connsiteX5" fmla="*/ 1459704 w 1601390"/>
              <a:gd name="connsiteY5" fmla="*/ 1416856 h 1416855"/>
              <a:gd name="connsiteX6" fmla="*/ 141686 w 1601390"/>
              <a:gd name="connsiteY6" fmla="*/ 1416855 h 1416855"/>
              <a:gd name="connsiteX7" fmla="*/ 0 w 1601390"/>
              <a:gd name="connsiteY7" fmla="*/ 1275169 h 1416855"/>
              <a:gd name="connsiteX8" fmla="*/ 0 w 1601390"/>
              <a:gd name="connsiteY8" fmla="*/ 141686 h 141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1416855">
                <a:moveTo>
                  <a:pt x="0" y="141686"/>
                </a:moveTo>
                <a:cubicBezTo>
                  <a:pt x="0" y="63435"/>
                  <a:pt x="63435" y="0"/>
                  <a:pt x="141686" y="0"/>
                </a:cubicBezTo>
                <a:lnTo>
                  <a:pt x="1459705" y="0"/>
                </a:lnTo>
                <a:cubicBezTo>
                  <a:pt x="1537956" y="0"/>
                  <a:pt x="1601391" y="63435"/>
                  <a:pt x="1601391" y="141686"/>
                </a:cubicBezTo>
                <a:cubicBezTo>
                  <a:pt x="1601391" y="519514"/>
                  <a:pt x="1601390" y="897342"/>
                  <a:pt x="1601390" y="1275170"/>
                </a:cubicBezTo>
                <a:cubicBezTo>
                  <a:pt x="1601390" y="1353421"/>
                  <a:pt x="1537955" y="1416856"/>
                  <a:pt x="1459704" y="1416856"/>
                </a:cubicBezTo>
                <a:lnTo>
                  <a:pt x="141686" y="1416855"/>
                </a:lnTo>
                <a:cubicBezTo>
                  <a:pt x="63435" y="1416855"/>
                  <a:pt x="0" y="1353420"/>
                  <a:pt x="0" y="1275169"/>
                </a:cubicBezTo>
                <a:lnTo>
                  <a:pt x="0" y="1416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078" tIns="110078" rIns="110078" bIns="110078" numCol="1" spcCol="1270" anchor="ctr" anchorCtr="0">
            <a:noAutofit/>
          </a:bodyPr>
          <a:lstStyle/>
          <a:p>
            <a:pPr marL="0" lvl="0" indent="0" algn="ctr" defTabSz="800100">
              <a:lnSpc>
                <a:spcPct val="90000"/>
              </a:lnSpc>
              <a:spcBef>
                <a:spcPct val="0"/>
              </a:spcBef>
              <a:spcAft>
                <a:spcPct val="35000"/>
              </a:spcAft>
              <a:buNone/>
            </a:pPr>
            <a:r>
              <a:rPr lang="en-US" sz="1500" kern="1200" err="1">
                <a:latin typeface="Arial" panose="020B0604020202020204" pitchFamily="34" charset="0"/>
                <a:cs typeface="Arial" panose="020B0604020202020204" pitchFamily="34" charset="0"/>
              </a:rPr>
              <a:t>MTurkers</a:t>
            </a:r>
            <a:r>
              <a:rPr lang="en-US" sz="1500" kern="1200">
                <a:latin typeface="Arial" panose="020B0604020202020204" pitchFamily="34" charset="0"/>
                <a:cs typeface="Arial" panose="020B0604020202020204" pitchFamily="34" charset="0"/>
              </a:rPr>
              <a:t> were coding too many entities as museums</a:t>
            </a:r>
          </a:p>
        </p:txBody>
      </p:sp>
      <p:sp>
        <p:nvSpPr>
          <p:cNvPr id="3" name="TextBox 2">
            <a:extLst>
              <a:ext uri="{FF2B5EF4-FFF2-40B4-BE49-F238E27FC236}">
                <a16:creationId xmlns:a16="http://schemas.microsoft.com/office/drawing/2014/main" id="{E051B7DD-2EE1-84E8-E61D-A821A6FB0124}"/>
              </a:ext>
            </a:extLst>
          </p:cNvPr>
          <p:cNvSpPr txBox="1"/>
          <p:nvPr/>
        </p:nvSpPr>
        <p:spPr>
          <a:xfrm>
            <a:off x="3816611" y="2793028"/>
            <a:ext cx="4880205" cy="1815882"/>
          </a:xfrm>
          <a:prstGeom prst="rect">
            <a:avLst/>
          </a:prstGeom>
          <a:noFill/>
          <a:ln>
            <a:solidFill>
              <a:srgbClr val="2E6652"/>
            </a:solidFill>
          </a:ln>
        </p:spPr>
        <p:txBody>
          <a:bodyPr wrap="square" rtlCol="0">
            <a:spAutoFit/>
          </a:bodyPr>
          <a:lstStyle/>
          <a:p>
            <a:r>
              <a:rPr lang="en-US" b="1" dirty="0"/>
              <a:t>Response:</a:t>
            </a:r>
          </a:p>
          <a:p>
            <a:pPr marL="285750" indent="-285750">
              <a:buFont typeface="Wingdings" panose="05000000000000000000" pitchFamily="2" charset="2"/>
              <a:buChar char="§"/>
            </a:pPr>
            <a:r>
              <a:rPr lang="en-US" dirty="0"/>
              <a:t>“This is a museum” no longer default answer choice</a:t>
            </a:r>
          </a:p>
          <a:p>
            <a:pPr marL="285750" indent="-285750">
              <a:buFont typeface="Wingdings" panose="05000000000000000000" pitchFamily="2" charset="2"/>
              <a:buChar char="§"/>
            </a:pPr>
            <a:r>
              <a:rPr lang="en-US" dirty="0"/>
              <a:t>Added “if you select this, you will be blocked” and banned anyone who chose that option</a:t>
            </a:r>
          </a:p>
          <a:p>
            <a:pPr marL="285750" indent="-285750">
              <a:buFont typeface="Wingdings" panose="05000000000000000000" pitchFamily="2" charset="2"/>
              <a:buChar char="§"/>
            </a:pPr>
            <a:r>
              <a:rPr lang="en-US" dirty="0"/>
              <a:t>Added banning criteria to catch script-running bots: </a:t>
            </a:r>
            <a:br>
              <a:rPr lang="en-US" dirty="0"/>
            </a:br>
            <a:r>
              <a:rPr lang="en-US" dirty="0"/>
              <a:t>Ban those who completed &gt;52 hits at a rate of &gt;46% museums, and those who completed &gt;104 hits at a rate of &gt;23% museums*</a:t>
            </a:r>
          </a:p>
        </p:txBody>
      </p:sp>
      <p:sp>
        <p:nvSpPr>
          <p:cNvPr id="5" name="TextBox 4">
            <a:extLst>
              <a:ext uri="{FF2B5EF4-FFF2-40B4-BE49-F238E27FC236}">
                <a16:creationId xmlns:a16="http://schemas.microsoft.com/office/drawing/2014/main" id="{D99BC580-7C15-9C09-F6A4-7088529487B2}"/>
              </a:ext>
            </a:extLst>
          </p:cNvPr>
          <p:cNvSpPr txBox="1"/>
          <p:nvPr/>
        </p:nvSpPr>
        <p:spPr>
          <a:xfrm>
            <a:off x="-197962" y="4922392"/>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15</a:t>
            </a:fld>
            <a:endParaRPr lang="en-US" sz="1050" dirty="0">
              <a:solidFill>
                <a:schemeClr val="bg1"/>
              </a:solidFill>
            </a:endParaRPr>
          </a:p>
        </p:txBody>
      </p:sp>
      <p:sp>
        <p:nvSpPr>
          <p:cNvPr id="8" name="TextBox 7">
            <a:extLst>
              <a:ext uri="{FF2B5EF4-FFF2-40B4-BE49-F238E27FC236}">
                <a16:creationId xmlns:a16="http://schemas.microsoft.com/office/drawing/2014/main" id="{CC46E856-1A2D-A8CE-3197-B13BEDE1C65B}"/>
              </a:ext>
            </a:extLst>
          </p:cNvPr>
          <p:cNvSpPr txBox="1"/>
          <p:nvPr/>
        </p:nvSpPr>
        <p:spPr>
          <a:xfrm>
            <a:off x="3816611" y="1408033"/>
            <a:ext cx="4880205" cy="1384995"/>
          </a:xfrm>
          <a:prstGeom prst="rect">
            <a:avLst/>
          </a:prstGeom>
          <a:noFill/>
          <a:ln>
            <a:solidFill>
              <a:srgbClr val="2E6652"/>
            </a:solidFill>
          </a:ln>
        </p:spPr>
        <p:txBody>
          <a:bodyPr wrap="square" rtlCol="0">
            <a:spAutoFit/>
          </a:bodyPr>
          <a:lstStyle/>
          <a:p>
            <a:r>
              <a:rPr lang="en-US" b="1" dirty="0"/>
              <a:t>Test:</a:t>
            </a:r>
          </a:p>
          <a:p>
            <a:pPr marL="285750" indent="-285750">
              <a:buFont typeface="Wingdings" panose="05000000000000000000" pitchFamily="2" charset="2"/>
              <a:buChar char="§"/>
            </a:pPr>
            <a:r>
              <a:rPr lang="en-US" dirty="0"/>
              <a:t>Rerun a sample of 500 records previously coded as “museums” </a:t>
            </a:r>
          </a:p>
          <a:p>
            <a:pPr marL="285750" indent="-285750">
              <a:buFont typeface="Wingdings" panose="05000000000000000000" pitchFamily="2" charset="2"/>
              <a:buChar char="§"/>
            </a:pPr>
            <a:r>
              <a:rPr lang="en-US" b="1" u="sng" dirty="0"/>
              <a:t>Just 40% were re-identified as “museums” by other MTurkers</a:t>
            </a:r>
          </a:p>
          <a:p>
            <a:endParaRPr lang="en-US" dirty="0"/>
          </a:p>
        </p:txBody>
      </p:sp>
      <p:graphicFrame>
        <p:nvGraphicFramePr>
          <p:cNvPr id="9" name="Table 4">
            <a:extLst>
              <a:ext uri="{FF2B5EF4-FFF2-40B4-BE49-F238E27FC236}">
                <a16:creationId xmlns:a16="http://schemas.microsoft.com/office/drawing/2014/main" id="{4D43C9F9-D654-3E10-41A2-C03E8B4C5308}"/>
              </a:ext>
            </a:extLst>
          </p:cNvPr>
          <p:cNvGraphicFramePr>
            <a:graphicFrameLocks noGrp="1"/>
          </p:cNvGraphicFramePr>
          <p:nvPr>
            <p:extLst>
              <p:ext uri="{D42A27DB-BD31-4B8C-83A1-F6EECF244321}">
                <p14:modId xmlns:p14="http://schemas.microsoft.com/office/powerpoint/2010/main" val="1989973991"/>
              </p:ext>
            </p:extLst>
          </p:nvPr>
        </p:nvGraphicFramePr>
        <p:xfrm>
          <a:off x="426888" y="4715918"/>
          <a:ext cx="8595732" cy="399627"/>
        </p:xfrm>
        <a:graphic>
          <a:graphicData uri="http://schemas.openxmlformats.org/drawingml/2006/table">
            <a:tbl>
              <a:tblPr firstRow="1" bandRow="1">
                <a:tableStyleId>{0BD7A91C-D326-4AE1-A7CB-73862D8CE9A1}</a:tableStyleId>
              </a:tblPr>
              <a:tblGrid>
                <a:gridCol w="8595732">
                  <a:extLst>
                    <a:ext uri="{9D8B030D-6E8A-4147-A177-3AD203B41FA5}">
                      <a16:colId xmlns:a16="http://schemas.microsoft.com/office/drawing/2014/main" val="1096983389"/>
                    </a:ext>
                  </a:extLst>
                </a:gridCol>
              </a:tblGrid>
              <a:tr h="399627">
                <a:tc>
                  <a:txBody>
                    <a:bodyPr/>
                    <a:lstStyle/>
                    <a:p>
                      <a:r>
                        <a:rPr lang="en-US" sz="1000" dirty="0">
                          <a:latin typeface="Arial" panose="020B0604020202020204" pitchFamily="34" charset="0"/>
                          <a:cs typeface="Arial" panose="020B0604020202020204" pitchFamily="34" charset="0"/>
                        </a:rPr>
                        <a:t>*Thresholds for banning were determined through an examination of the data to find levels where MTurkers’ museum screen-in rates became systematically suspiciously high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073405"/>
                  </a:ext>
                </a:extLst>
              </a:tr>
            </a:tbl>
          </a:graphicData>
        </a:graphic>
      </p:graphicFrame>
    </p:spTree>
    <p:extLst>
      <p:ext uri="{BB962C8B-B14F-4D97-AF65-F5344CB8AC3E}">
        <p14:creationId xmlns:p14="http://schemas.microsoft.com/office/powerpoint/2010/main" val="134850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8">
            <a:extLst>
              <a:ext uri="{FF2B5EF4-FFF2-40B4-BE49-F238E27FC236}">
                <a16:creationId xmlns:a16="http://schemas.microsoft.com/office/drawing/2014/main" id="{AE9FE34D-F6E1-F8A0-F792-0C4995751EE8}"/>
              </a:ext>
            </a:extLst>
          </p:cNvPr>
          <p:cNvSpPr/>
          <p:nvPr/>
        </p:nvSpPr>
        <p:spPr>
          <a:xfrm>
            <a:off x="540209" y="1551155"/>
            <a:ext cx="2694648" cy="3342011"/>
          </a:xfrm>
          <a:prstGeom prst="wedgeRectCallout">
            <a:avLst>
              <a:gd name="adj1" fmla="val 55744"/>
              <a:gd name="adj2" fmla="val -18856"/>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44F950A-6B28-42D6-6EAF-6B05CB6688D4}"/>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3600">
                <a:solidFill>
                  <a:schemeClr val="bg1"/>
                </a:solidFill>
              </a:rPr>
              <a:t>Identifying museums and non-museums: MTurk Challenges </a:t>
            </a:r>
          </a:p>
        </p:txBody>
      </p:sp>
      <p:graphicFrame>
        <p:nvGraphicFramePr>
          <p:cNvPr id="10" name="Table 4">
            <a:extLst>
              <a:ext uri="{FF2B5EF4-FFF2-40B4-BE49-F238E27FC236}">
                <a16:creationId xmlns:a16="http://schemas.microsoft.com/office/drawing/2014/main" id="{BC789C80-AFA5-6662-9334-9913D8332CC8}"/>
              </a:ext>
            </a:extLst>
          </p:cNvPr>
          <p:cNvGraphicFramePr>
            <a:graphicFrameLocks noGrp="1"/>
          </p:cNvGraphicFramePr>
          <p:nvPr/>
        </p:nvGraphicFramePr>
        <p:xfrm>
          <a:off x="426888" y="779384"/>
          <a:ext cx="8595732" cy="548640"/>
        </p:xfrm>
        <a:graphic>
          <a:graphicData uri="http://schemas.openxmlformats.org/drawingml/2006/table">
            <a:tbl>
              <a:tblPr firstRow="1" bandRow="1">
                <a:tableStyleId>{0BD7A91C-D326-4AE1-A7CB-73862D8CE9A1}</a:tableStyleId>
              </a:tblPr>
              <a:tblGrid>
                <a:gridCol w="8595732">
                  <a:extLst>
                    <a:ext uri="{9D8B030D-6E8A-4147-A177-3AD203B41FA5}">
                      <a16:colId xmlns:a16="http://schemas.microsoft.com/office/drawing/2014/main" val="1096983389"/>
                    </a:ext>
                  </a:extLst>
                </a:gridCol>
              </a:tblGrid>
              <a:tr h="540099">
                <a:tc>
                  <a:txBody>
                    <a:bodyPr/>
                    <a:lstStyle/>
                    <a:p>
                      <a:r>
                        <a:rPr lang="en-US" sz="1500">
                          <a:latin typeface="Arial" panose="020B0604020202020204" pitchFamily="34" charset="0"/>
                          <a:cs typeface="Arial" panose="020B0604020202020204" pitchFamily="34" charset="0"/>
                        </a:rPr>
                        <a:t>At the 3</a:t>
                      </a:r>
                      <a:r>
                        <a:rPr lang="en-US" sz="1500" baseline="30000">
                          <a:latin typeface="Arial" panose="020B0604020202020204" pitchFamily="34" charset="0"/>
                          <a:cs typeface="Arial" panose="020B0604020202020204" pitchFamily="34" charset="0"/>
                        </a:rPr>
                        <a:t>rd</a:t>
                      </a:r>
                      <a:r>
                        <a:rPr lang="en-US" sz="1500">
                          <a:latin typeface="Arial" panose="020B0604020202020204" pitchFamily="34" charset="0"/>
                          <a:cs typeface="Arial" panose="020B0604020202020204" pitchFamily="34" charset="0"/>
                        </a:rPr>
                        <a:t> iteration, the population frame team compared the proportion identified as museums between those who answered the math screener correctly and those who did not.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073405"/>
                  </a:ext>
                </a:extLst>
              </a:tr>
            </a:tbl>
          </a:graphicData>
        </a:graphic>
      </p:graphicFrame>
      <p:sp>
        <p:nvSpPr>
          <p:cNvPr id="3" name="TextBox 2">
            <a:extLst>
              <a:ext uri="{FF2B5EF4-FFF2-40B4-BE49-F238E27FC236}">
                <a16:creationId xmlns:a16="http://schemas.microsoft.com/office/drawing/2014/main" id="{E051B7DD-2EE1-84E8-E61D-A821A6FB0124}"/>
              </a:ext>
            </a:extLst>
          </p:cNvPr>
          <p:cNvSpPr txBox="1"/>
          <p:nvPr/>
        </p:nvSpPr>
        <p:spPr>
          <a:xfrm>
            <a:off x="3792929" y="1475144"/>
            <a:ext cx="4704865" cy="1600438"/>
          </a:xfrm>
          <a:prstGeom prst="rect">
            <a:avLst/>
          </a:prstGeom>
          <a:noFill/>
          <a:ln>
            <a:solidFill>
              <a:srgbClr val="2E6652"/>
            </a:solidFill>
          </a:ln>
        </p:spPr>
        <p:txBody>
          <a:bodyPr wrap="square" rtlCol="0">
            <a:spAutoFit/>
          </a:bodyPr>
          <a:lstStyle/>
          <a:p>
            <a:pPr>
              <a:buNone/>
            </a:pPr>
            <a:r>
              <a:rPr lang="en-US" sz="1400" b="1">
                <a:latin typeface="Arial" panose="020B0604020202020204" pitchFamily="34" charset="0"/>
                <a:cs typeface="Arial" panose="020B0604020202020204" pitchFamily="34" charset="0"/>
              </a:rPr>
              <a:t>Test:</a:t>
            </a:r>
          </a:p>
          <a:p>
            <a:pPr marL="227013" indent="-227013">
              <a:buFont typeface="Wingdings" panose="05000000000000000000" pitchFamily="2" charset="2"/>
              <a:buChar char="§"/>
            </a:pPr>
            <a:r>
              <a:rPr lang="en-US" sz="1400">
                <a:latin typeface="Arial" panose="020B0604020202020204" pitchFamily="34" charset="0"/>
                <a:cs typeface="Arial" panose="020B0604020202020204" pitchFamily="34" charset="0"/>
              </a:rPr>
              <a:t>Proportion “museum” for those who answered math screener correctly were lower than those who did not</a:t>
            </a:r>
          </a:p>
          <a:p>
            <a:pPr marL="57150">
              <a:buNone/>
            </a:pPr>
            <a:endParaRPr lang="en-US">
              <a:latin typeface="Arial" panose="020B0604020202020204" pitchFamily="34" charset="0"/>
              <a:cs typeface="Arial" panose="020B0604020202020204" pitchFamily="34" charset="0"/>
            </a:endParaRPr>
          </a:p>
          <a:p>
            <a:pPr marL="57150">
              <a:buNone/>
            </a:pPr>
            <a:r>
              <a:rPr lang="en-US" sz="1400">
                <a:latin typeface="Arial" panose="020B0604020202020204" pitchFamily="34" charset="0"/>
                <a:cs typeface="Arial" panose="020B0604020202020204" pitchFamily="34" charset="0"/>
              </a:rPr>
              <a:t>As those who answered wrongly were banned from taking more HITs, the number of correctly math screener responses decreased over batches.</a:t>
            </a:r>
          </a:p>
        </p:txBody>
      </p:sp>
      <p:grpSp>
        <p:nvGrpSpPr>
          <p:cNvPr id="2" name="Group 1">
            <a:extLst>
              <a:ext uri="{FF2B5EF4-FFF2-40B4-BE49-F238E27FC236}">
                <a16:creationId xmlns:a16="http://schemas.microsoft.com/office/drawing/2014/main" id="{8F463559-90E3-1BAC-26C3-D2F7174D9F0F}"/>
              </a:ext>
            </a:extLst>
          </p:cNvPr>
          <p:cNvGrpSpPr/>
          <p:nvPr/>
        </p:nvGrpSpPr>
        <p:grpSpPr>
          <a:xfrm>
            <a:off x="646206" y="1667890"/>
            <a:ext cx="2345507" cy="3099742"/>
            <a:chOff x="751402" y="1577705"/>
            <a:chExt cx="2345507" cy="3099742"/>
          </a:xfrm>
        </p:grpSpPr>
        <p:sp>
          <p:nvSpPr>
            <p:cNvPr id="5" name="Freeform: Shape 4">
              <a:extLst>
                <a:ext uri="{FF2B5EF4-FFF2-40B4-BE49-F238E27FC236}">
                  <a16:creationId xmlns:a16="http://schemas.microsoft.com/office/drawing/2014/main" id="{4A0C834D-6C45-272F-57FD-909D6E1D6BE1}"/>
                </a:ext>
              </a:extLst>
            </p:cNvPr>
            <p:cNvSpPr/>
            <p:nvPr/>
          </p:nvSpPr>
          <p:spPr>
            <a:xfrm>
              <a:off x="751402" y="1577705"/>
              <a:ext cx="2058592" cy="823664"/>
            </a:xfrm>
            <a:custGeom>
              <a:avLst/>
              <a:gdLst>
                <a:gd name="connsiteX0" fmla="*/ 0 w 1601390"/>
                <a:gd name="connsiteY0" fmla="*/ 141686 h 1416855"/>
                <a:gd name="connsiteX1" fmla="*/ 141686 w 1601390"/>
                <a:gd name="connsiteY1" fmla="*/ 0 h 1416855"/>
                <a:gd name="connsiteX2" fmla="*/ 1459705 w 1601390"/>
                <a:gd name="connsiteY2" fmla="*/ 0 h 1416855"/>
                <a:gd name="connsiteX3" fmla="*/ 1601391 w 1601390"/>
                <a:gd name="connsiteY3" fmla="*/ 141686 h 1416855"/>
                <a:gd name="connsiteX4" fmla="*/ 1601390 w 1601390"/>
                <a:gd name="connsiteY4" fmla="*/ 1275170 h 1416855"/>
                <a:gd name="connsiteX5" fmla="*/ 1459704 w 1601390"/>
                <a:gd name="connsiteY5" fmla="*/ 1416856 h 1416855"/>
                <a:gd name="connsiteX6" fmla="*/ 141686 w 1601390"/>
                <a:gd name="connsiteY6" fmla="*/ 1416855 h 1416855"/>
                <a:gd name="connsiteX7" fmla="*/ 0 w 1601390"/>
                <a:gd name="connsiteY7" fmla="*/ 1275169 h 1416855"/>
                <a:gd name="connsiteX8" fmla="*/ 0 w 1601390"/>
                <a:gd name="connsiteY8" fmla="*/ 141686 h 141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1416855">
                  <a:moveTo>
                    <a:pt x="0" y="141686"/>
                  </a:moveTo>
                  <a:cubicBezTo>
                    <a:pt x="0" y="63435"/>
                    <a:pt x="63435" y="0"/>
                    <a:pt x="141686" y="0"/>
                  </a:cubicBezTo>
                  <a:lnTo>
                    <a:pt x="1459705" y="0"/>
                  </a:lnTo>
                  <a:cubicBezTo>
                    <a:pt x="1537956" y="0"/>
                    <a:pt x="1601391" y="63435"/>
                    <a:pt x="1601391" y="141686"/>
                  </a:cubicBezTo>
                  <a:cubicBezTo>
                    <a:pt x="1601391" y="519514"/>
                    <a:pt x="1601390" y="897342"/>
                    <a:pt x="1601390" y="1275170"/>
                  </a:cubicBezTo>
                  <a:cubicBezTo>
                    <a:pt x="1601390" y="1353421"/>
                    <a:pt x="1537955" y="1416856"/>
                    <a:pt x="1459704" y="1416856"/>
                  </a:cubicBezTo>
                  <a:lnTo>
                    <a:pt x="141686" y="1416855"/>
                  </a:lnTo>
                  <a:cubicBezTo>
                    <a:pt x="63435" y="1416855"/>
                    <a:pt x="0" y="1353420"/>
                    <a:pt x="0" y="1275169"/>
                  </a:cubicBezTo>
                  <a:lnTo>
                    <a:pt x="0" y="1416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078" tIns="110078" rIns="110078" bIns="110078" numCol="1" spcCol="1270" anchor="ctr" anchorCtr="0">
              <a:noAutofit/>
            </a:bodyPr>
            <a:lstStyle/>
            <a:p>
              <a:pPr marL="0" lvl="0" indent="0" algn="ctr" defTabSz="800100">
                <a:lnSpc>
                  <a:spcPct val="90000"/>
                </a:lnSpc>
                <a:spcBef>
                  <a:spcPct val="0"/>
                </a:spcBef>
                <a:spcAft>
                  <a:spcPct val="35000"/>
                </a:spcAft>
                <a:buNone/>
              </a:pPr>
              <a:r>
                <a:rPr lang="en-US" sz="1500" kern="1200" err="1">
                  <a:latin typeface="Arial" panose="020B0604020202020204" pitchFamily="34" charset="0"/>
                  <a:cs typeface="Arial" panose="020B0604020202020204" pitchFamily="34" charset="0"/>
                </a:rPr>
                <a:t>MTurkers</a:t>
              </a:r>
              <a:r>
                <a:rPr lang="en-US" sz="1500" kern="1200">
                  <a:latin typeface="Arial" panose="020B0604020202020204" pitchFamily="34" charset="0"/>
                  <a:cs typeface="Arial" panose="020B0604020202020204" pitchFamily="34" charset="0"/>
                </a:rPr>
                <a:t> were using scripts to complete the HITs</a:t>
              </a:r>
            </a:p>
          </p:txBody>
        </p:sp>
        <p:sp>
          <p:nvSpPr>
            <p:cNvPr id="7" name="Freeform: Shape 6">
              <a:extLst>
                <a:ext uri="{FF2B5EF4-FFF2-40B4-BE49-F238E27FC236}">
                  <a16:creationId xmlns:a16="http://schemas.microsoft.com/office/drawing/2014/main" id="{AEAEBA1E-DF5B-7720-E022-35E885123125}"/>
                </a:ext>
              </a:extLst>
            </p:cNvPr>
            <p:cNvSpPr/>
            <p:nvPr/>
          </p:nvSpPr>
          <p:spPr>
            <a:xfrm>
              <a:off x="908388" y="2420887"/>
              <a:ext cx="1816473" cy="458961"/>
            </a:xfrm>
            <a:custGeom>
              <a:avLst/>
              <a:gdLst>
                <a:gd name="connsiteX0" fmla="*/ 0 w 1378565"/>
                <a:gd name="connsiteY0" fmla="*/ 69120 h 691200"/>
                <a:gd name="connsiteX1" fmla="*/ 69120 w 1378565"/>
                <a:gd name="connsiteY1" fmla="*/ 0 h 691200"/>
                <a:gd name="connsiteX2" fmla="*/ 1309445 w 1378565"/>
                <a:gd name="connsiteY2" fmla="*/ 0 h 691200"/>
                <a:gd name="connsiteX3" fmla="*/ 1378565 w 1378565"/>
                <a:gd name="connsiteY3" fmla="*/ 69120 h 691200"/>
                <a:gd name="connsiteX4" fmla="*/ 1378565 w 1378565"/>
                <a:gd name="connsiteY4" fmla="*/ 622080 h 691200"/>
                <a:gd name="connsiteX5" fmla="*/ 1309445 w 1378565"/>
                <a:gd name="connsiteY5" fmla="*/ 691200 h 691200"/>
                <a:gd name="connsiteX6" fmla="*/ 69120 w 1378565"/>
                <a:gd name="connsiteY6" fmla="*/ 691200 h 691200"/>
                <a:gd name="connsiteX7" fmla="*/ 0 w 1378565"/>
                <a:gd name="connsiteY7" fmla="*/ 622080 h 691200"/>
                <a:gd name="connsiteX8" fmla="*/ 0 w 1378565"/>
                <a:gd name="connsiteY8" fmla="*/ 6912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691200">
                  <a:moveTo>
                    <a:pt x="0" y="69120"/>
                  </a:moveTo>
                  <a:cubicBezTo>
                    <a:pt x="0" y="30946"/>
                    <a:pt x="30946" y="0"/>
                    <a:pt x="69120" y="0"/>
                  </a:cubicBezTo>
                  <a:lnTo>
                    <a:pt x="1309445" y="0"/>
                  </a:lnTo>
                  <a:cubicBezTo>
                    <a:pt x="1347619" y="0"/>
                    <a:pt x="1378565" y="30946"/>
                    <a:pt x="1378565" y="69120"/>
                  </a:cubicBezTo>
                  <a:lnTo>
                    <a:pt x="1378565" y="622080"/>
                  </a:lnTo>
                  <a:cubicBezTo>
                    <a:pt x="1378565" y="660254"/>
                    <a:pt x="1347619" y="691200"/>
                    <a:pt x="1309445" y="691200"/>
                  </a:cubicBezTo>
                  <a:lnTo>
                    <a:pt x="69120" y="691200"/>
                  </a:lnTo>
                  <a:cubicBezTo>
                    <a:pt x="30946" y="691200"/>
                    <a:pt x="0" y="660254"/>
                    <a:pt x="0" y="622080"/>
                  </a:cubicBezTo>
                  <a:lnTo>
                    <a:pt x="0" y="69120"/>
                  </a:lnTo>
                  <a:close/>
                </a:path>
              </a:pathLst>
            </a:custGeom>
            <a:solidFill>
              <a:srgbClr val="9AADA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291360" numCol="1" spcCol="1270" anchor="t"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3</a:t>
              </a:r>
              <a:r>
                <a:rPr lang="en-US" sz="1600" kern="1200" baseline="30000">
                  <a:latin typeface="Arial" panose="020B0604020202020204" pitchFamily="34" charset="0"/>
                  <a:cs typeface="Arial" panose="020B0604020202020204" pitchFamily="34" charset="0"/>
                </a:rPr>
                <a:t>rd</a:t>
              </a:r>
              <a:r>
                <a:rPr lang="en-US" sz="1600" kern="1200">
                  <a:latin typeface="Arial" panose="020B0604020202020204" pitchFamily="34" charset="0"/>
                  <a:cs typeface="Arial" panose="020B0604020202020204" pitchFamily="34" charset="0"/>
                </a:rPr>
                <a:t> Iteration</a:t>
              </a:r>
            </a:p>
          </p:txBody>
        </p:sp>
        <p:sp>
          <p:nvSpPr>
            <p:cNvPr id="8" name="Freeform: Shape 7">
              <a:extLst>
                <a:ext uri="{FF2B5EF4-FFF2-40B4-BE49-F238E27FC236}">
                  <a16:creationId xmlns:a16="http://schemas.microsoft.com/office/drawing/2014/main" id="{2CEB4168-40B3-0CB9-2E60-01EB77C14622}"/>
                </a:ext>
              </a:extLst>
            </p:cNvPr>
            <p:cNvSpPr/>
            <p:nvPr/>
          </p:nvSpPr>
          <p:spPr>
            <a:xfrm>
              <a:off x="1280436" y="2726861"/>
              <a:ext cx="1816473" cy="1950586"/>
            </a:xfrm>
            <a:custGeom>
              <a:avLst/>
              <a:gdLst>
                <a:gd name="connsiteX0" fmla="*/ 0 w 1378565"/>
                <a:gd name="connsiteY0" fmla="*/ 137857 h 2937600"/>
                <a:gd name="connsiteX1" fmla="*/ 137857 w 1378565"/>
                <a:gd name="connsiteY1" fmla="*/ 0 h 2937600"/>
                <a:gd name="connsiteX2" fmla="*/ 1240709 w 1378565"/>
                <a:gd name="connsiteY2" fmla="*/ 0 h 2937600"/>
                <a:gd name="connsiteX3" fmla="*/ 1378566 w 1378565"/>
                <a:gd name="connsiteY3" fmla="*/ 137857 h 2937600"/>
                <a:gd name="connsiteX4" fmla="*/ 1378565 w 1378565"/>
                <a:gd name="connsiteY4" fmla="*/ 2799744 h 2937600"/>
                <a:gd name="connsiteX5" fmla="*/ 1240708 w 1378565"/>
                <a:gd name="connsiteY5" fmla="*/ 2937601 h 2937600"/>
                <a:gd name="connsiteX6" fmla="*/ 137857 w 1378565"/>
                <a:gd name="connsiteY6" fmla="*/ 2937600 h 2937600"/>
                <a:gd name="connsiteX7" fmla="*/ 0 w 1378565"/>
                <a:gd name="connsiteY7" fmla="*/ 2799743 h 2937600"/>
                <a:gd name="connsiteX8" fmla="*/ 0 w 1378565"/>
                <a:gd name="connsiteY8" fmla="*/ 137857 h 29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2937600">
                  <a:moveTo>
                    <a:pt x="0" y="137857"/>
                  </a:moveTo>
                  <a:cubicBezTo>
                    <a:pt x="0" y="61721"/>
                    <a:pt x="61721" y="0"/>
                    <a:pt x="137857" y="0"/>
                  </a:cubicBezTo>
                  <a:lnTo>
                    <a:pt x="1240709" y="0"/>
                  </a:lnTo>
                  <a:cubicBezTo>
                    <a:pt x="1316845" y="0"/>
                    <a:pt x="1378566" y="61721"/>
                    <a:pt x="1378566" y="137857"/>
                  </a:cubicBezTo>
                  <a:cubicBezTo>
                    <a:pt x="1378566" y="1025153"/>
                    <a:pt x="1378565" y="1912448"/>
                    <a:pt x="1378565" y="2799744"/>
                  </a:cubicBezTo>
                  <a:cubicBezTo>
                    <a:pt x="1378565" y="2875880"/>
                    <a:pt x="1316844" y="2937601"/>
                    <a:pt x="1240708" y="2937601"/>
                  </a:cubicBezTo>
                  <a:lnTo>
                    <a:pt x="137857" y="2937600"/>
                  </a:lnTo>
                  <a:cubicBezTo>
                    <a:pt x="61721" y="2937600"/>
                    <a:pt x="0" y="2875879"/>
                    <a:pt x="0" y="2799743"/>
                  </a:cubicBezTo>
                  <a:lnTo>
                    <a:pt x="0" y="13785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4169" tIns="154169" rIns="154169" bIns="154169"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Added a math screener question</a:t>
              </a:r>
            </a:p>
          </p:txBody>
        </p:sp>
      </p:grpSp>
      <p:sp>
        <p:nvSpPr>
          <p:cNvPr id="6" name="TextBox 5">
            <a:extLst>
              <a:ext uri="{FF2B5EF4-FFF2-40B4-BE49-F238E27FC236}">
                <a16:creationId xmlns:a16="http://schemas.microsoft.com/office/drawing/2014/main" id="{F6B25633-E4BD-6A7C-9C52-261FCCC6DEB4}"/>
              </a:ext>
            </a:extLst>
          </p:cNvPr>
          <p:cNvSpPr txBox="1"/>
          <p:nvPr/>
        </p:nvSpPr>
        <p:spPr>
          <a:xfrm>
            <a:off x="-197962" y="4922392"/>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16</a:t>
            </a:fld>
            <a:endParaRPr lang="en-US" sz="1050" dirty="0">
              <a:solidFill>
                <a:schemeClr val="bg1"/>
              </a:solidFill>
            </a:endParaRPr>
          </a:p>
        </p:txBody>
      </p:sp>
      <p:sp>
        <p:nvSpPr>
          <p:cNvPr id="12" name="TextBox 11">
            <a:extLst>
              <a:ext uri="{FF2B5EF4-FFF2-40B4-BE49-F238E27FC236}">
                <a16:creationId xmlns:a16="http://schemas.microsoft.com/office/drawing/2014/main" id="{C21A9EDC-5D93-63CE-90F1-600371449602}"/>
              </a:ext>
            </a:extLst>
          </p:cNvPr>
          <p:cNvSpPr txBox="1"/>
          <p:nvPr/>
        </p:nvSpPr>
        <p:spPr>
          <a:xfrm>
            <a:off x="3792929" y="3075582"/>
            <a:ext cx="4704864" cy="187827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20000"/>
              </a:lnSpc>
            </a:pPr>
            <a:r>
              <a:rPr lang="en-US" sz="1400" b="1" dirty="0">
                <a:latin typeface="Arial" panose="020B0604020202020204" pitchFamily="34" charset="0"/>
                <a:cs typeface="Arial" panose="020B0604020202020204" pitchFamily="34" charset="0"/>
              </a:rPr>
              <a:t>Final Test:</a:t>
            </a:r>
          </a:p>
          <a:p>
            <a:pPr marL="285750" indent="-285750">
              <a:lnSpc>
                <a:spcPct val="120000"/>
              </a:lnSpc>
              <a:buFont typeface="Arial" panose="020B0604020202020204" pitchFamily="34" charset="0"/>
              <a:buChar char="•"/>
            </a:pPr>
            <a:r>
              <a:rPr lang="en-US" sz="1400" dirty="0">
                <a:latin typeface="Arial" panose="020B0604020202020204" pitchFamily="34" charset="0"/>
                <a:cs typeface="Arial" panose="020B0604020202020204" pitchFamily="34" charset="0"/>
              </a:rPr>
              <a:t>Rerunning 25,548 records previously identified as museums led to </a:t>
            </a:r>
            <a:r>
              <a:rPr lang="en-US" dirty="0">
                <a:latin typeface="Arial" panose="020B0604020202020204" pitchFamily="34" charset="0"/>
                <a:cs typeface="Arial" panose="020B0604020202020204" pitchFamily="34" charset="0"/>
              </a:rPr>
              <a:t>just </a:t>
            </a:r>
            <a:r>
              <a:rPr lang="en-US" sz="1400" dirty="0">
                <a:latin typeface="Arial" panose="020B0604020202020204" pitchFamily="34" charset="0"/>
                <a:cs typeface="Arial" panose="020B0604020202020204" pitchFamily="34" charset="0"/>
              </a:rPr>
              <a:t>7,225 (28%) being again identified as museums.</a:t>
            </a:r>
          </a:p>
          <a:p>
            <a:pPr>
              <a:lnSpc>
                <a:spcPct val="120000"/>
              </a:lnSpc>
            </a:pPr>
            <a:endParaRPr lang="en-US" sz="1400" dirty="0">
              <a:latin typeface="Arial" panose="020B0604020202020204" pitchFamily="34" charset="0"/>
              <a:cs typeface="Arial" panose="020B0604020202020204" pitchFamily="34" charset="0"/>
            </a:endParaRPr>
          </a:p>
          <a:p>
            <a:pPr>
              <a:lnSpc>
                <a:spcPct val="120000"/>
              </a:lnSpc>
            </a:pPr>
            <a:r>
              <a:rPr lang="en-US" sz="1400" b="1" i="1" dirty="0">
                <a:latin typeface="Arial" panose="020B0604020202020204" pitchFamily="34" charset="0"/>
                <a:cs typeface="Arial" panose="020B0604020202020204" pitchFamily="34" charset="0"/>
              </a:rPr>
              <a:t>Presumption: The instruction modifications helped reduce task completion error.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88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C8140E-5993-5727-C7E2-C431DBC076AA}"/>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2800" dirty="0">
                <a:solidFill>
                  <a:schemeClr val="bg1"/>
                </a:solidFill>
              </a:rPr>
              <a:t>Additional MTurk Work</a:t>
            </a:r>
          </a:p>
        </p:txBody>
      </p:sp>
      <p:sp>
        <p:nvSpPr>
          <p:cNvPr id="6" name="TextBox 5">
            <a:extLst>
              <a:ext uri="{FF2B5EF4-FFF2-40B4-BE49-F238E27FC236}">
                <a16:creationId xmlns:a16="http://schemas.microsoft.com/office/drawing/2014/main" id="{CE4470A3-1FD1-2B00-EA7F-D278BB80F9C6}"/>
              </a:ext>
            </a:extLst>
          </p:cNvPr>
          <p:cNvSpPr txBox="1"/>
          <p:nvPr/>
        </p:nvSpPr>
        <p:spPr>
          <a:xfrm>
            <a:off x="395425" y="3838275"/>
            <a:ext cx="533519" cy="253916"/>
          </a:xfrm>
          <a:prstGeom prst="rect">
            <a:avLst/>
          </a:prstGeom>
          <a:noFill/>
        </p:spPr>
        <p:txBody>
          <a:bodyPr wrap="square">
            <a:spAutoFit/>
          </a:bodyPr>
          <a:lstStyle/>
          <a:p>
            <a:pPr algn="ctr"/>
            <a:fld id="{DEFE48AA-A50E-4731-A1B8-D28BE9F28826}" type="slidenum">
              <a:rPr lang="en-US" sz="1050" smtClean="0">
                <a:solidFill>
                  <a:schemeClr val="bg1"/>
                </a:solidFill>
              </a:rPr>
              <a:t>17</a:t>
            </a:fld>
            <a:endParaRPr lang="en-US" sz="1050" dirty="0">
              <a:solidFill>
                <a:schemeClr val="bg1"/>
              </a:solidFill>
            </a:endParaRPr>
          </a:p>
        </p:txBody>
      </p:sp>
      <p:sp>
        <p:nvSpPr>
          <p:cNvPr id="10" name="Text Placeholder 4">
            <a:extLst>
              <a:ext uri="{FF2B5EF4-FFF2-40B4-BE49-F238E27FC236}">
                <a16:creationId xmlns:a16="http://schemas.microsoft.com/office/drawing/2014/main" id="{2FEACE1E-D90C-D250-039C-0047B7570573}"/>
              </a:ext>
            </a:extLst>
          </p:cNvPr>
          <p:cNvSpPr txBox="1">
            <a:spLocks/>
          </p:cNvSpPr>
          <p:nvPr/>
        </p:nvSpPr>
        <p:spPr>
          <a:xfrm>
            <a:off x="262647" y="862477"/>
            <a:ext cx="8842442" cy="987666"/>
          </a:xfrm>
          <a:prstGeom prst="rect">
            <a:avLst/>
          </a:prstGeom>
        </p:spPr>
        <p:txBody>
          <a:bodyPr vert="horz" lIns="91440" tIns="45720" rIns="91440" bIns="45720" rtlCol="0">
            <a:noAutofit/>
          </a:bodyPr>
          <a:lstStyle>
            <a:lvl1pPr marL="282575" indent="-282575" algn="l" defTabSz="914400" rtl="0" eaLnBrk="1" latinLnBrk="0" hangingPunct="1">
              <a:lnSpc>
                <a:spcPct val="90000"/>
              </a:lnSpc>
              <a:spcBef>
                <a:spcPts val="0"/>
              </a:spcBef>
              <a:spcAft>
                <a:spcPts val="1200"/>
              </a:spcAft>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30238" indent="-282575" algn="l" defTabSz="914400" rtl="0" eaLnBrk="1" latinLnBrk="0" hangingPunct="1">
              <a:lnSpc>
                <a:spcPct val="90000"/>
              </a:lnSpc>
              <a:spcBef>
                <a:spcPts val="0"/>
              </a:spcBef>
              <a:spcAft>
                <a:spcPts val="120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914400" indent="-284163" algn="l" defTabSz="914400" rtl="0" eaLnBrk="1" latinLnBrk="0" hangingPunct="1">
              <a:lnSpc>
                <a:spcPct val="90000"/>
              </a:lnSpc>
              <a:spcBef>
                <a:spcPts val="0"/>
              </a:spcBef>
              <a:spcAft>
                <a:spcPts val="1200"/>
              </a:spcAft>
              <a:buClr>
                <a:schemeClr val="accent5"/>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198563" indent="-284163" algn="l" defTabSz="914400" rtl="0" eaLnBrk="1" latinLnBrk="0" hangingPunct="1">
              <a:lnSpc>
                <a:spcPct val="90000"/>
              </a:lnSpc>
              <a:spcBef>
                <a:spcPts val="0"/>
              </a:spcBef>
              <a:spcAft>
                <a:spcPts val="1200"/>
              </a:spcAft>
              <a:buClr>
                <a:schemeClr val="accent4"/>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631825" indent="0" algn="l" defTabSz="914400" rtl="0" eaLnBrk="1" latinLnBrk="0" hangingPunct="1">
              <a:lnSpc>
                <a:spcPct val="90000"/>
              </a:lnSpc>
              <a:spcBef>
                <a:spcPts val="500"/>
              </a:spcBef>
              <a:spcAft>
                <a:spcPts val="1200"/>
              </a:spcAft>
              <a:buClr>
                <a:schemeClr val="accent1"/>
              </a:buClr>
              <a:buFont typeface="Arial" panose="020B0604020202020204" pitchFamily="34" charset="0"/>
              <a:buNone/>
              <a:defRPr sz="2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3A63"/>
              </a:buClr>
              <a:buNone/>
              <a:defRPr/>
            </a:pPr>
            <a:r>
              <a:rPr lang="en-US" sz="1800" dirty="0">
                <a:solidFill>
                  <a:prstClr val="black">
                    <a:lumMod val="85000"/>
                    <a:lumOff val="15000"/>
                  </a:prstClr>
                </a:solidFill>
                <a:latin typeface="Arial" panose="020B0604020202020204" pitchFamily="34" charset="0"/>
                <a:cs typeface="Arial" panose="020B0604020202020204" pitchFamily="34" charset="0"/>
              </a:rPr>
              <a:t>Assigning museum disciplines to population frame units: </a:t>
            </a:r>
          </a:p>
          <a:p>
            <a:pPr marL="342900" indent="-342900">
              <a:buClr>
                <a:srgbClr val="003A63"/>
              </a:buClr>
              <a:buFont typeface="+mj-lt"/>
              <a:buAutoNum type="arabicPeriod"/>
              <a:defRPr/>
            </a:pPr>
            <a:r>
              <a:rPr lang="en-US" sz="1800" dirty="0">
                <a:solidFill>
                  <a:prstClr val="black">
                    <a:lumMod val="85000"/>
                    <a:lumOff val="15000"/>
                  </a:prstClr>
                </a:solidFill>
                <a:latin typeface="Arial" panose="020B0604020202020204" pitchFamily="34" charset="0"/>
                <a:cs typeface="Arial" panose="020B0604020202020204" pitchFamily="34" charset="0"/>
              </a:rPr>
              <a:t>Layout test: Radio buttons and dropdown menus yielded very similar error rates</a:t>
            </a:r>
          </a:p>
          <a:p>
            <a:pPr lvl="1">
              <a:buClr>
                <a:srgbClr val="003A63"/>
              </a:buClr>
              <a:defRPr/>
            </a:pPr>
            <a:r>
              <a:rPr lang="en-US" sz="1600" i="1" dirty="0">
                <a:solidFill>
                  <a:prstClr val="black">
                    <a:lumMod val="85000"/>
                    <a:lumOff val="15000"/>
                  </a:prstClr>
                </a:solidFill>
                <a:latin typeface="Arial" panose="020B0604020202020204" pitchFamily="34" charset="0"/>
                <a:cs typeface="Arial" panose="020B0604020202020204" pitchFamily="34" charset="0"/>
              </a:rPr>
              <a:t>We went with dropdown menus</a:t>
            </a:r>
            <a:endParaRPr lang="en-US" sz="1200" dirty="0">
              <a:solidFill>
                <a:prstClr val="black">
                  <a:lumMod val="85000"/>
                  <a:lumOff val="15000"/>
                </a:prstClr>
              </a:solidFill>
              <a:latin typeface="Arial" panose="020B0604020202020204" pitchFamily="34" charset="0"/>
              <a:cs typeface="Arial" panose="020B0604020202020204" pitchFamily="34" charset="0"/>
            </a:endParaRPr>
          </a:p>
          <a:p>
            <a:pPr lvl="1">
              <a:buClr>
                <a:srgbClr val="003A63"/>
              </a:buClr>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a:p>
            <a:pPr lvl="1">
              <a:buClr>
                <a:srgbClr val="003A63"/>
              </a:buClr>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a:p>
            <a:pPr lvl="1">
              <a:buClr>
                <a:srgbClr val="003A63"/>
              </a:buClr>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a:p>
            <a:pPr lvl="1">
              <a:buClr>
                <a:srgbClr val="003A63"/>
              </a:buClr>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a:p>
            <a:pPr lvl="1">
              <a:buClr>
                <a:srgbClr val="003A63"/>
              </a:buClr>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a:p>
            <a:pPr lvl="1">
              <a:buClr>
                <a:srgbClr val="003A63"/>
              </a:buClr>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a:p>
            <a:pPr marL="342900" lvl="1" indent="-342900">
              <a:buClr>
                <a:srgbClr val="003A63"/>
              </a:buClr>
              <a:buFont typeface="+mj-lt"/>
              <a:buAutoNum type="arabicPeriod" startAt="2"/>
              <a:defRPr/>
            </a:pPr>
            <a:r>
              <a:rPr lang="en-US" sz="1800" dirty="0">
                <a:solidFill>
                  <a:prstClr val="black">
                    <a:lumMod val="85000"/>
                    <a:lumOff val="15000"/>
                  </a:prstClr>
                </a:solidFill>
                <a:latin typeface="Arial" panose="020B0604020202020204" pitchFamily="34" charset="0"/>
                <a:cs typeface="Arial" panose="020B0604020202020204" pitchFamily="34" charset="0"/>
              </a:rPr>
              <a:t>Grouped vs. ungrouped disciplines: Grouped disciplines yielded more reliable results</a:t>
            </a:r>
          </a:p>
          <a:p>
            <a:pPr marL="627062" lvl="2" indent="-342900">
              <a:buClr>
                <a:srgbClr val="003A63"/>
              </a:buClr>
              <a:defRPr/>
            </a:pPr>
            <a:r>
              <a:rPr lang="en-US" sz="1600" i="1" dirty="0">
                <a:solidFill>
                  <a:prstClr val="black">
                    <a:lumMod val="85000"/>
                    <a:lumOff val="15000"/>
                  </a:prstClr>
                </a:solidFill>
                <a:latin typeface="Arial" panose="020B0604020202020204" pitchFamily="34" charset="0"/>
                <a:cs typeface="Arial" panose="020B0604020202020204" pitchFamily="34" charset="0"/>
              </a:rPr>
              <a:t>Ungrouped list: 15 disciplines  |  Bucketed list: 9 discipline groups</a:t>
            </a:r>
          </a:p>
          <a:p>
            <a:pPr lvl="1">
              <a:buClr>
                <a:srgbClr val="003A63"/>
              </a:buClr>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F970709-8E0E-563D-650A-5ABD6666544A}"/>
              </a:ext>
            </a:extLst>
          </p:cNvPr>
          <p:cNvGrpSpPr/>
          <p:nvPr/>
        </p:nvGrpSpPr>
        <p:grpSpPr>
          <a:xfrm>
            <a:off x="865368" y="1895035"/>
            <a:ext cx="7391362" cy="2015484"/>
            <a:chOff x="271980" y="1871743"/>
            <a:chExt cx="8750107" cy="2385988"/>
          </a:xfrm>
        </p:grpSpPr>
        <p:pic>
          <p:nvPicPr>
            <p:cNvPr id="2" name="Picture 1" descr="A screenshot of a computer&#10;&#10;Description automatically generated">
              <a:extLst>
                <a:ext uri="{FF2B5EF4-FFF2-40B4-BE49-F238E27FC236}">
                  <a16:creationId xmlns:a16="http://schemas.microsoft.com/office/drawing/2014/main" id="{7883DA4C-6711-D24C-C1E6-16F800818975}"/>
                </a:ext>
              </a:extLst>
            </p:cNvPr>
            <p:cNvPicPr>
              <a:picLocks noChangeAspect="1"/>
            </p:cNvPicPr>
            <p:nvPr/>
          </p:nvPicPr>
          <p:blipFill>
            <a:blip r:embed="rId3"/>
            <a:stretch>
              <a:fillRect/>
            </a:stretch>
          </p:blipFill>
          <p:spPr>
            <a:xfrm>
              <a:off x="4572000" y="1927257"/>
              <a:ext cx="4450087" cy="2230998"/>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20FA9197-F7CF-03C5-70D0-5D6080532A13}"/>
                </a:ext>
              </a:extLst>
            </p:cNvPr>
            <p:cNvPicPr>
              <a:picLocks noChangeAspect="1"/>
            </p:cNvPicPr>
            <p:nvPr/>
          </p:nvPicPr>
          <p:blipFill>
            <a:blip r:embed="rId4"/>
            <a:stretch>
              <a:fillRect/>
            </a:stretch>
          </p:blipFill>
          <p:spPr>
            <a:xfrm>
              <a:off x="271980" y="1871743"/>
              <a:ext cx="4411070" cy="2385988"/>
            </a:xfrm>
            <a:prstGeom prst="rect">
              <a:avLst/>
            </a:prstGeom>
          </p:spPr>
        </p:pic>
      </p:grpSp>
    </p:spTree>
    <p:extLst>
      <p:ext uri="{BB962C8B-B14F-4D97-AF65-F5344CB8AC3E}">
        <p14:creationId xmlns:p14="http://schemas.microsoft.com/office/powerpoint/2010/main" val="4178073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8118F5-7127-88B3-8883-20A4636E833A}"/>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2800" dirty="0">
                <a:solidFill>
                  <a:schemeClr val="bg1"/>
                </a:solidFill>
              </a:rPr>
              <a:t>Testing ChatGPT</a:t>
            </a:r>
          </a:p>
        </p:txBody>
      </p:sp>
      <p:sp>
        <p:nvSpPr>
          <p:cNvPr id="13" name="TextBox 12">
            <a:extLst>
              <a:ext uri="{FF2B5EF4-FFF2-40B4-BE49-F238E27FC236}">
                <a16:creationId xmlns:a16="http://schemas.microsoft.com/office/drawing/2014/main" id="{5F813FC4-A99F-0FAD-658C-02872910EC15}"/>
              </a:ext>
            </a:extLst>
          </p:cNvPr>
          <p:cNvSpPr txBox="1"/>
          <p:nvPr/>
        </p:nvSpPr>
        <p:spPr>
          <a:xfrm>
            <a:off x="480092" y="4563206"/>
            <a:ext cx="8461685" cy="507831"/>
          </a:xfrm>
          <a:prstGeom prst="rect">
            <a:avLst/>
          </a:prstGeom>
          <a:noFill/>
        </p:spPr>
        <p:txBody>
          <a:bodyPr wrap="square" rtlCol="0">
            <a:spAutoFit/>
          </a:bodyPr>
          <a:lstStyle/>
          <a:p>
            <a:pPr marL="228600" indent="-228600">
              <a:buAutoNum type="arabicPeriod"/>
            </a:pPr>
            <a:r>
              <a:rPr lang="en-US" sz="900" b="0" i="0" dirty="0">
                <a:solidFill>
                  <a:srgbClr val="222222"/>
                </a:solidFill>
                <a:effectLst/>
                <a:latin typeface="Arial" panose="020B0604020202020204" pitchFamily="34" charset="0"/>
              </a:rPr>
              <a:t>Gilardi, F., Alizadeh, M., &amp; Kubli, M. (2023). ChatGPT outperforms crowd-workers for text-annotation tasks. </a:t>
            </a:r>
            <a:r>
              <a:rPr lang="en-US" sz="900" b="0" i="1" dirty="0">
                <a:solidFill>
                  <a:srgbClr val="222222"/>
                </a:solidFill>
                <a:effectLst/>
                <a:latin typeface="Arial" panose="020B0604020202020204" pitchFamily="34" charset="0"/>
              </a:rPr>
              <a:t>arXiv preprint arXiv:2303.15056</a:t>
            </a:r>
            <a:r>
              <a:rPr lang="en-US" sz="900" b="0" i="0" dirty="0">
                <a:solidFill>
                  <a:srgbClr val="222222"/>
                </a:solidFill>
                <a:effectLst/>
                <a:latin typeface="Arial" panose="020B0604020202020204" pitchFamily="34" charset="0"/>
              </a:rPr>
              <a:t>.</a:t>
            </a:r>
          </a:p>
          <a:p>
            <a:pPr marL="228600" indent="-228600">
              <a:buAutoNum type="arabicPeriod"/>
            </a:pPr>
            <a:r>
              <a:rPr lang="en-US" sz="900" b="0" i="0" dirty="0">
                <a:solidFill>
                  <a:srgbClr val="222222"/>
                </a:solidFill>
                <a:effectLst/>
                <a:latin typeface="Arial" panose="020B0604020202020204" pitchFamily="34" charset="0"/>
              </a:rPr>
              <a:t>Kuzman, T., Ljubešić, N., &amp; Mozetič, I. (2023). ChatGPT: beginning of an end of manual annotation? Use case of automatic genre identification. </a:t>
            </a:r>
            <a:r>
              <a:rPr lang="en-US" sz="900" b="0" i="1" dirty="0">
                <a:solidFill>
                  <a:srgbClr val="222222"/>
                </a:solidFill>
                <a:effectLst/>
                <a:latin typeface="Arial" panose="020B0604020202020204" pitchFamily="34" charset="0"/>
              </a:rPr>
              <a:t>arXiv preprint arXiv:2303.03953</a:t>
            </a:r>
            <a:r>
              <a:rPr lang="en-US" sz="900" b="0" i="0" dirty="0">
                <a:solidFill>
                  <a:srgbClr val="222222"/>
                </a:solidFill>
                <a:effectLst/>
                <a:latin typeface="Arial" panose="020B0604020202020204" pitchFamily="34" charset="0"/>
              </a:rPr>
              <a:t>.</a:t>
            </a:r>
            <a:endParaRPr lang="en-US" sz="900" dirty="0"/>
          </a:p>
        </p:txBody>
      </p:sp>
      <p:sp>
        <p:nvSpPr>
          <p:cNvPr id="7" name="TextBox 6">
            <a:extLst>
              <a:ext uri="{FF2B5EF4-FFF2-40B4-BE49-F238E27FC236}">
                <a16:creationId xmlns:a16="http://schemas.microsoft.com/office/drawing/2014/main" id="{CB7C4F4F-A2CA-6E70-2652-2D6C54E10F00}"/>
              </a:ext>
            </a:extLst>
          </p:cNvPr>
          <p:cNvSpPr txBox="1"/>
          <p:nvPr/>
        </p:nvSpPr>
        <p:spPr>
          <a:xfrm>
            <a:off x="350196" y="869462"/>
            <a:ext cx="8591581" cy="34624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u="sng" dirty="0"/>
              <a:t>ChatGPT (Chat Generative Pre-trained Transformer)</a:t>
            </a:r>
            <a:r>
              <a:rPr lang="en-US" sz="1800" dirty="0"/>
              <a:t>: A large language model chatbot developed by OpenAI that was trained on a corpus of publicly available text data that can generate human-like text to respond to queries (“prompts</a:t>
            </a:r>
            <a:r>
              <a:rPr lang="en-US" sz="2000" dirty="0"/>
              <a:t>”). </a:t>
            </a:r>
            <a:r>
              <a:rPr lang="en-US" sz="1800" dirty="0"/>
              <a:t>Previous research used ChatGPT for annotating data</a:t>
            </a:r>
            <a:r>
              <a:rPr lang="en-US" sz="1800" baseline="30000" dirty="0"/>
              <a:t>1,2</a:t>
            </a:r>
            <a:r>
              <a:rPr lang="en-US" sz="1800" dirty="0"/>
              <a:t>; we tried: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1" dirty="0"/>
              <a:t>Categorizing entries as museums or non-museums: </a:t>
            </a:r>
            <a:r>
              <a:rPr lang="en-US" sz="1600" b="1" dirty="0" err="1">
                <a:solidFill>
                  <a:srgbClr val="FF0000"/>
                </a:solidFill>
              </a:rPr>
              <a:t>Unsucessful</a:t>
            </a:r>
            <a:endParaRPr lang="en-US" sz="1600" dirty="0">
              <a:solidFill>
                <a:srgbClr val="FF0000"/>
              </a:solidFill>
            </a:endParaRPr>
          </a:p>
          <a:p>
            <a:pPr marL="574675" lvl="2" indent="-285750">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ChatGPT’s preconceived notions about what “museums” are were difficult to overcome</a:t>
            </a:r>
          </a:p>
          <a:p>
            <a:pPr marL="285750" indent="-285750">
              <a:spcAft>
                <a:spcPts val="600"/>
              </a:spcAft>
              <a:buFont typeface="Arial" panose="020B0604020202020204" pitchFamily="34" charset="0"/>
              <a:buChar char="•"/>
              <a:defRPr/>
            </a:pPr>
            <a:r>
              <a:rPr lang="en-US" sz="1600" b="1" dirty="0">
                <a:latin typeface="Arial" panose="020B0604020202020204" pitchFamily="34" charset="0"/>
                <a:cs typeface="Arial" panose="020B0604020202020204" pitchFamily="34" charset="0"/>
              </a:rPr>
              <a:t>Identifying museum disciplines</a:t>
            </a:r>
            <a:r>
              <a:rPr lang="en-US" sz="1600" b="1" dirty="0"/>
              <a:t> :  </a:t>
            </a:r>
            <a:r>
              <a:rPr lang="en-US" sz="1600" b="1" dirty="0" err="1">
                <a:solidFill>
                  <a:srgbClr val="FF0000"/>
                </a:solidFill>
              </a:rPr>
              <a:t>Unsucessful</a:t>
            </a:r>
            <a:r>
              <a:rPr lang="en-US" sz="1600" b="1" dirty="0">
                <a:solidFill>
                  <a:srgbClr val="FF0000"/>
                </a:solidFill>
              </a:rPr>
              <a:t> </a:t>
            </a:r>
          </a:p>
          <a:p>
            <a:pPr marL="574675" indent="-285750">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Nuanced units incorrectly classified</a:t>
            </a:r>
          </a:p>
          <a:p>
            <a:pPr marL="574675" indent="-285750">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Similar entity names confused the platform</a:t>
            </a:r>
          </a:p>
          <a:p>
            <a:pPr marL="285750" indent="-285750">
              <a:spcAft>
                <a:spcPts val="600"/>
              </a:spcAft>
              <a:buFont typeface="Arial" panose="020B0604020202020204" pitchFamily="34" charset="0"/>
              <a:buChar char="•"/>
              <a:defRPr/>
            </a:pPr>
            <a:r>
              <a:rPr lang="en-US" sz="1600" b="1" dirty="0">
                <a:latin typeface="Arial" panose="020B0604020202020204" pitchFamily="34" charset="0"/>
                <a:cs typeface="Arial" panose="020B0604020202020204" pitchFamily="34" charset="0"/>
              </a:rPr>
              <a:t>Obtaining missing data for population frame units</a:t>
            </a:r>
            <a:r>
              <a:rPr lang="en-US" sz="1600" dirty="0">
                <a:latin typeface="Arial" panose="020B0604020202020204" pitchFamily="34" charset="0"/>
                <a:cs typeface="Arial" panose="020B0604020202020204" pitchFamily="34" charset="0"/>
              </a:rPr>
              <a:t>: </a:t>
            </a:r>
            <a:r>
              <a:rPr lang="en-US" sz="1600" b="1" dirty="0">
                <a:solidFill>
                  <a:schemeClr val="accent1">
                    <a:lumMod val="60000"/>
                    <a:lumOff val="40000"/>
                  </a:schemeClr>
                </a:solidFill>
                <a:latin typeface="Arial" panose="020B0604020202020204" pitchFamily="34" charset="0"/>
                <a:cs typeface="Arial" panose="020B0604020202020204" pitchFamily="34" charset="0"/>
              </a:rPr>
              <a:t>Mixed Results</a:t>
            </a:r>
          </a:p>
          <a:p>
            <a:pPr marL="574675" lvl="1" indent="-285750">
              <a:spcAft>
                <a:spcPts val="600"/>
              </a:spcAft>
              <a:buFont typeface="Arial" panose="020B0604020202020204" pitchFamily="34" charset="0"/>
              <a:buChar char="•"/>
              <a:defRPr/>
            </a:pPr>
            <a:r>
              <a:rPr lang="en-US" sz="1600" dirty="0">
                <a:solidFill>
                  <a:srgbClr val="00B050"/>
                </a:solidFill>
                <a:latin typeface="Arial" panose="020B0604020202020204" pitchFamily="34" charset="0"/>
                <a:cs typeface="Arial" panose="020B0604020202020204" pitchFamily="34" charset="0"/>
              </a:rPr>
              <a:t>Effective</a:t>
            </a:r>
            <a:r>
              <a:rPr lang="en-US" sz="1600" dirty="0">
                <a:latin typeface="Arial" panose="020B0604020202020204" pitchFamily="34" charset="0"/>
                <a:cs typeface="Arial" panose="020B0604020202020204" pitchFamily="34" charset="0"/>
              </a:rPr>
              <a:t> finding URLs, </a:t>
            </a:r>
            <a:r>
              <a:rPr lang="en-US" sz="1600" dirty="0">
                <a:solidFill>
                  <a:srgbClr val="FF0000"/>
                </a:solidFill>
                <a:latin typeface="Arial" panose="020B0604020202020204" pitchFamily="34" charset="0"/>
                <a:cs typeface="Arial" panose="020B0604020202020204" pitchFamily="34" charset="0"/>
              </a:rPr>
              <a:t>ineffective</a:t>
            </a:r>
            <a:r>
              <a:rPr lang="en-US" sz="1600" dirty="0">
                <a:latin typeface="Arial" panose="020B0604020202020204" pitchFamily="34" charset="0"/>
                <a:cs typeface="Arial" panose="020B0604020202020204" pitchFamily="34" charset="0"/>
              </a:rPr>
              <a:t> finding email addresses.</a:t>
            </a:r>
          </a:p>
        </p:txBody>
      </p:sp>
    </p:spTree>
    <p:extLst>
      <p:ext uri="{BB962C8B-B14F-4D97-AF65-F5344CB8AC3E}">
        <p14:creationId xmlns:p14="http://schemas.microsoft.com/office/powerpoint/2010/main" val="168931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8118F5-7127-88B3-8883-20A4636E833A}"/>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2800" dirty="0">
                <a:solidFill>
                  <a:schemeClr val="bg1"/>
                </a:solidFill>
              </a:rPr>
              <a:t>ChatGPT Takeaways</a:t>
            </a:r>
          </a:p>
        </p:txBody>
      </p:sp>
      <p:sp>
        <p:nvSpPr>
          <p:cNvPr id="7" name="TextBox 6">
            <a:extLst>
              <a:ext uri="{FF2B5EF4-FFF2-40B4-BE49-F238E27FC236}">
                <a16:creationId xmlns:a16="http://schemas.microsoft.com/office/drawing/2014/main" id="{CB7C4F4F-A2CA-6E70-2652-2D6C54E10F00}"/>
              </a:ext>
            </a:extLst>
          </p:cNvPr>
          <p:cNvSpPr txBox="1"/>
          <p:nvPr/>
        </p:nvSpPr>
        <p:spPr>
          <a:xfrm>
            <a:off x="350196" y="869462"/>
            <a:ext cx="8591581" cy="3901068"/>
          </a:xfrm>
          <a:prstGeom prst="rect">
            <a:avLst/>
          </a:prstGeom>
          <a:noFill/>
        </p:spPr>
        <p:txBody>
          <a:bodyPr wrap="square">
            <a:spAutoFit/>
          </a:bodyPr>
          <a:lstStyle/>
          <a:p>
            <a:pPr marL="285750" lvl="1" indent="-285750">
              <a:spcAft>
                <a:spcPts val="60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“black box” nature of ChatGPT makes it hard to rely on</a:t>
            </a:r>
          </a:p>
          <a:p>
            <a:pPr marL="574675" lvl="2" indent="-285750">
              <a:spcAft>
                <a:spcPts val="600"/>
              </a:spcAft>
              <a:buFont typeface="Arial" panose="020B0604020202020204" pitchFamily="34" charset="0"/>
              <a:buChar char="•"/>
              <a:defRPr/>
            </a:pPr>
            <a:r>
              <a:rPr lang="en-US" sz="2000" i="1" dirty="0">
                <a:latin typeface="Arial" panose="020B0604020202020204" pitchFamily="34" charset="0"/>
                <a:cs typeface="Arial" panose="020B0604020202020204" pitchFamily="34" charset="0"/>
              </a:rPr>
              <a:t>Take nothing for granted — it’s a whole new world of ways to fail</a:t>
            </a:r>
            <a:endParaRPr lang="en-US" sz="2400" i="1" dirty="0">
              <a:latin typeface="Arial" panose="020B0604020202020204" pitchFamily="34" charset="0"/>
              <a:cs typeface="Arial" panose="020B0604020202020204" pitchFamily="34" charset="0"/>
            </a:endParaRPr>
          </a:p>
          <a:p>
            <a:pPr marL="285750" lvl="1" indent="-285750">
              <a:spcAft>
                <a:spcPts val="60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Specify terms as much as possible</a:t>
            </a:r>
          </a:p>
          <a:p>
            <a:pPr marL="285750" lvl="1" indent="-285750">
              <a:spcAft>
                <a:spcPts val="60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Thoroughly check results against known benchmarks</a:t>
            </a:r>
          </a:p>
          <a:p>
            <a:pPr marL="285750" lvl="1" indent="-285750">
              <a:spcAft>
                <a:spcPts val="60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Iteratively “cognitively test” how ChatGPT interprets terms by asking “why did you answer that way?” to find and patch disconnects</a:t>
            </a:r>
          </a:p>
          <a:p>
            <a:pPr lvl="1">
              <a:spcAft>
                <a:spcPts val="600"/>
              </a:spcAft>
              <a:defRPr/>
            </a:pPr>
            <a:br>
              <a:rPr lang="en-US" sz="1050" dirty="0">
                <a:latin typeface="Arial" panose="020B0604020202020204" pitchFamily="34" charset="0"/>
                <a:cs typeface="Arial" panose="020B0604020202020204" pitchFamily="34" charset="0"/>
              </a:rPr>
            </a:br>
            <a:r>
              <a:rPr lang="en-US" sz="2400" b="1" u="sng" dirty="0">
                <a:latin typeface="Arial" panose="020B0604020202020204" pitchFamily="34" charset="0"/>
                <a:cs typeface="Arial" panose="020B0604020202020204" pitchFamily="34" charset="0"/>
              </a:rPr>
              <a:t>Overall:</a:t>
            </a:r>
            <a:r>
              <a:rPr lang="en-US" sz="2400" dirty="0">
                <a:latin typeface="Arial" panose="020B0604020202020204" pitchFamily="34" charset="0"/>
                <a:cs typeface="Arial" panose="020B0604020202020204" pitchFamily="34" charset="0"/>
              </a:rPr>
              <a:t> Worth seeing what sticks, but contrary to the hype 	    	    </a:t>
            </a:r>
            <a:r>
              <a:rPr lang="en-US" sz="2400" b="1" i="1" u="sng" dirty="0">
                <a:latin typeface="Arial" panose="020B0604020202020204" pitchFamily="34" charset="0"/>
                <a:cs typeface="Arial" panose="020B0604020202020204" pitchFamily="34" charset="0"/>
              </a:rPr>
              <a:t>do not expect untold worlds of success</a:t>
            </a:r>
          </a:p>
        </p:txBody>
      </p:sp>
    </p:spTree>
    <p:extLst>
      <p:ext uri="{BB962C8B-B14F-4D97-AF65-F5344CB8AC3E}">
        <p14:creationId xmlns:p14="http://schemas.microsoft.com/office/powerpoint/2010/main" val="169512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F9AA-A3D1-4208-9EF0-39FED8E8628D}"/>
              </a:ext>
            </a:extLst>
          </p:cNvPr>
          <p:cNvSpPr>
            <a:spLocks noGrp="1"/>
          </p:cNvSpPr>
          <p:nvPr>
            <p:ph type="title"/>
          </p:nvPr>
        </p:nvSpPr>
        <p:spPr>
          <a:xfrm>
            <a:off x="411336" y="174625"/>
            <a:ext cx="8637414" cy="993775"/>
          </a:xfrm>
        </p:spPr>
        <p:txBody>
          <a:bodyPr>
            <a:normAutofit/>
          </a:bodyPr>
          <a:lstStyle/>
          <a:p>
            <a:r>
              <a:rPr lang="en-US" sz="2800" dirty="0"/>
              <a:t>The Institute of Museum and Library Services (IMLS)</a:t>
            </a:r>
          </a:p>
        </p:txBody>
      </p:sp>
      <p:sp>
        <p:nvSpPr>
          <p:cNvPr id="3" name="Content Placeholder 2">
            <a:extLst>
              <a:ext uri="{FF2B5EF4-FFF2-40B4-BE49-F238E27FC236}">
                <a16:creationId xmlns:a16="http://schemas.microsoft.com/office/drawing/2014/main" id="{79B78D1F-07B3-4842-B3A9-4DE0CDD28F98}"/>
              </a:ext>
            </a:extLst>
          </p:cNvPr>
          <p:cNvSpPr>
            <a:spLocks noGrp="1"/>
          </p:cNvSpPr>
          <p:nvPr>
            <p:ph idx="1"/>
          </p:nvPr>
        </p:nvSpPr>
        <p:spPr>
          <a:xfrm>
            <a:off x="411336" y="963465"/>
            <a:ext cx="8099176" cy="3017520"/>
          </a:xfrm>
        </p:spPr>
        <p:txBody>
          <a:bodyPr>
            <a:noAutofit/>
          </a:bodyPr>
          <a:lstStyle/>
          <a:p>
            <a:pPr marL="342900" lvl="1" indent="-342900">
              <a:spcBef>
                <a:spcPts val="0"/>
              </a:spcBef>
              <a:spcAft>
                <a:spcPts val="1200"/>
              </a:spcAft>
            </a:pPr>
            <a:r>
              <a:rPr lang="en-US" dirty="0"/>
              <a:t>One of America’s cultural agencies, along with the National Endowment for the Arts (NEA) &amp; the National Endowment for the Humanities (NEH)</a:t>
            </a:r>
          </a:p>
          <a:p>
            <a:pPr marL="342900" lvl="1" indent="-342900">
              <a:spcBef>
                <a:spcPts val="0"/>
              </a:spcBef>
              <a:spcAft>
                <a:spcPts val="1200"/>
              </a:spcAft>
            </a:pPr>
            <a:r>
              <a:rPr lang="en-US" dirty="0"/>
              <a:t>The mission of IMLS is to advance, support, and empower America’s museums, libraries, and related organizations through grantmaking, research, and policy development.</a:t>
            </a:r>
          </a:p>
        </p:txBody>
      </p:sp>
      <p:sp>
        <p:nvSpPr>
          <p:cNvPr id="7" name="Text Placeholder 2">
            <a:extLst>
              <a:ext uri="{FF2B5EF4-FFF2-40B4-BE49-F238E27FC236}">
                <a16:creationId xmlns:a16="http://schemas.microsoft.com/office/drawing/2014/main" id="{362968FF-FA0D-20F1-72E3-4A19AAE2C77E}"/>
              </a:ext>
            </a:extLst>
          </p:cNvPr>
          <p:cNvSpPr txBox="1">
            <a:spLocks/>
          </p:cNvSpPr>
          <p:nvPr/>
        </p:nvSpPr>
        <p:spPr>
          <a:xfrm>
            <a:off x="2487485" y="4914900"/>
            <a:ext cx="3734401" cy="260350"/>
          </a:xfrm>
        </p:spPr>
        <p:txBody>
          <a:bodyPr vert="horz" lIns="91440" tIns="45720" rIns="91440" bIns="45720" rtlCol="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prstClr val="white">
                    <a:lumMod val="75000"/>
                  </a:prstClr>
                </a:solidFill>
                <a:effectLst/>
                <a:uLnTx/>
                <a:uFillTx/>
                <a:latin typeface="Arial"/>
                <a:cs typeface="Arial"/>
                <a:sym typeface="Arial"/>
              </a:rPr>
              <a:t> Slide </a:t>
            </a:r>
            <a:fld id="{401CC92B-04CC-4AB5-A839-03CF8DBBBDB5}" type="slidenum">
              <a:rPr kumimoji="0" lang="en-US" sz="1050" b="0" i="1" u="none" strike="noStrike" kern="0" cap="none" spc="0" normalizeH="0" baseline="0" noProof="0" smtClean="0">
                <a:ln>
                  <a:noFill/>
                </a:ln>
                <a:solidFill>
                  <a:prstClr val="white">
                    <a:lumMod val="75000"/>
                  </a:prstClr>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50" b="0" i="1" u="none" strike="noStrike" kern="0" cap="none" spc="0" normalizeH="0" baseline="0" noProof="0" dirty="0">
              <a:ln>
                <a:noFill/>
              </a:ln>
              <a:solidFill>
                <a:prstClr val="white">
                  <a:lumMod val="75000"/>
                </a:prstClr>
              </a:solidFill>
              <a:effectLst/>
              <a:uLnTx/>
              <a:uFillTx/>
              <a:latin typeface="Arial"/>
              <a:cs typeface="Arial"/>
              <a:sym typeface="Arial"/>
            </a:endParaRPr>
          </a:p>
        </p:txBody>
      </p:sp>
      <p:pic>
        <p:nvPicPr>
          <p:cNvPr id="1026" name="Picture 2">
            <a:extLst>
              <a:ext uri="{FF2B5EF4-FFF2-40B4-BE49-F238E27FC236}">
                <a16:creationId xmlns:a16="http://schemas.microsoft.com/office/drawing/2014/main" id="{4CB44B27-0D61-7F1C-FAF1-6D1EC16280E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5840" y="3097969"/>
            <a:ext cx="4612320" cy="20982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F8E18E-0DC0-7CC5-AB77-B9DE4B98C30F}"/>
              </a:ext>
            </a:extLst>
          </p:cNvPr>
          <p:cNvSpPr txBox="1"/>
          <p:nvPr/>
        </p:nvSpPr>
        <p:spPr>
          <a:xfrm>
            <a:off x="-197962" y="4922392"/>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2</a:t>
            </a:fld>
            <a:endParaRPr lang="en-US" sz="1050" dirty="0">
              <a:solidFill>
                <a:schemeClr val="bg1"/>
              </a:solidFill>
            </a:endParaRPr>
          </a:p>
        </p:txBody>
      </p:sp>
    </p:spTree>
    <p:extLst>
      <p:ext uri="{BB962C8B-B14F-4D97-AF65-F5344CB8AC3E}">
        <p14:creationId xmlns:p14="http://schemas.microsoft.com/office/powerpoint/2010/main" val="1136597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F76B2D-340A-7080-3D6B-3CE149BBCE71}"/>
              </a:ext>
            </a:extLst>
          </p:cNvPr>
          <p:cNvSpPr txBox="1"/>
          <p:nvPr/>
        </p:nvSpPr>
        <p:spPr>
          <a:xfrm>
            <a:off x="376888" y="818655"/>
            <a:ext cx="8650513" cy="4493538"/>
          </a:xfrm>
          <a:prstGeom prst="rect">
            <a:avLst/>
          </a:prstGeom>
          <a:noFill/>
        </p:spPr>
        <p:txBody>
          <a:bodyPr wrap="square" rtlCol="0">
            <a:spAutoFit/>
          </a:bodyPr>
          <a:lstStyle/>
          <a:p>
            <a:pPr>
              <a:spcAft>
                <a:spcPts val="1200"/>
              </a:spcAft>
            </a:pPr>
            <a:r>
              <a:rPr lang="en-US" sz="1800" dirty="0"/>
              <a:t>Treating methods as tools, rather than answers, each with its own function. Mixing methods can yield good results.</a:t>
            </a:r>
          </a:p>
          <a:p>
            <a:pPr>
              <a:spcAft>
                <a:spcPts val="1200"/>
              </a:spcAft>
            </a:pPr>
            <a:r>
              <a:rPr lang="en-US" sz="1800" dirty="0"/>
              <a:t>For example, our approach for obtaining contact information implemented three methods, each providing value:</a:t>
            </a:r>
          </a:p>
          <a:p>
            <a:pPr marL="342900" indent="-342900">
              <a:spcAft>
                <a:spcPts val="1200"/>
              </a:spcAft>
              <a:buFont typeface="+mj-lt"/>
              <a:buAutoNum type="arabicPeriod"/>
            </a:pPr>
            <a:r>
              <a:rPr lang="en-US" sz="1800" b="1" dirty="0"/>
              <a:t>MTurk: </a:t>
            </a:r>
            <a:r>
              <a:rPr lang="en-US" sz="1800" dirty="0"/>
              <a:t>Used to classify rows as museums or non-museums</a:t>
            </a:r>
          </a:p>
          <a:p>
            <a:pPr marL="342900" indent="-342900">
              <a:spcAft>
                <a:spcPts val="1200"/>
              </a:spcAft>
              <a:buFont typeface="+mj-lt"/>
              <a:buAutoNum type="arabicPeriod"/>
            </a:pPr>
            <a:r>
              <a:rPr lang="en-US" sz="1800" b="1" dirty="0"/>
              <a:t>ChatGPT: </a:t>
            </a:r>
            <a:r>
              <a:rPr lang="en-US" sz="1800" dirty="0"/>
              <a:t>Used to obtain museum URLs for all identified museums</a:t>
            </a:r>
            <a:endParaRPr lang="en-US" sz="1800" b="1" dirty="0"/>
          </a:p>
          <a:p>
            <a:pPr marL="342900" indent="-342900">
              <a:spcAft>
                <a:spcPts val="1200"/>
              </a:spcAft>
              <a:buFont typeface="+mj-lt"/>
              <a:buAutoNum type="arabicPeriod"/>
            </a:pPr>
            <a:r>
              <a:rPr lang="en-US" sz="1800" b="1" dirty="0"/>
              <a:t>Web scraping</a:t>
            </a:r>
            <a:r>
              <a:rPr lang="en-US" sz="1800" dirty="0"/>
              <a:t>: Scrape museum URLs for email addresses. </a:t>
            </a:r>
          </a:p>
          <a:p>
            <a:pPr marL="342900" indent="-342900">
              <a:spcAft>
                <a:spcPts val="1200"/>
              </a:spcAft>
              <a:buFont typeface="+mj-lt"/>
              <a:buAutoNum type="arabicPeriod"/>
            </a:pPr>
            <a:r>
              <a:rPr lang="en-US" sz="1800" b="1" dirty="0"/>
              <a:t>More MTurk</a:t>
            </a:r>
            <a:r>
              <a:rPr lang="en-US" sz="1800" dirty="0"/>
              <a:t>: Even though it was not as reliable as web scraping for email addresses, it could provide some lift at minimal cost for museums whose contact information could not be obtained using (2) and (3) above.</a:t>
            </a:r>
          </a:p>
          <a:p>
            <a:pPr>
              <a:spcAft>
                <a:spcPts val="1200"/>
              </a:spcAft>
            </a:pPr>
            <a:endParaRPr lang="en-US" sz="1800" dirty="0"/>
          </a:p>
          <a:p>
            <a:pPr>
              <a:spcAft>
                <a:spcPts val="1200"/>
              </a:spcAft>
            </a:pPr>
            <a:endParaRPr lang="en-US" sz="1800" dirty="0"/>
          </a:p>
        </p:txBody>
      </p:sp>
      <p:sp>
        <p:nvSpPr>
          <p:cNvPr id="5" name="Title 1">
            <a:extLst>
              <a:ext uri="{FF2B5EF4-FFF2-40B4-BE49-F238E27FC236}">
                <a16:creationId xmlns:a16="http://schemas.microsoft.com/office/drawing/2014/main" id="{6049DD10-DCAD-FAFF-1316-9EFCE690A26A}"/>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3200" dirty="0">
                <a:solidFill>
                  <a:schemeClr val="bg1"/>
                </a:solidFill>
              </a:rPr>
              <a:t>Putting it Together: Tools in the Toolbox</a:t>
            </a:r>
          </a:p>
        </p:txBody>
      </p:sp>
      <p:sp>
        <p:nvSpPr>
          <p:cNvPr id="17" name="TextBox 16">
            <a:extLst>
              <a:ext uri="{FF2B5EF4-FFF2-40B4-BE49-F238E27FC236}">
                <a16:creationId xmlns:a16="http://schemas.microsoft.com/office/drawing/2014/main" id="{11EBD7D5-6CB9-98BD-22B2-4F895AA47E9C}"/>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20</a:t>
            </a:fld>
            <a:endParaRPr lang="en-US" sz="1050" dirty="0">
              <a:solidFill>
                <a:schemeClr val="bg1"/>
              </a:solidFill>
            </a:endParaRPr>
          </a:p>
        </p:txBody>
      </p:sp>
    </p:spTree>
    <p:extLst>
      <p:ext uri="{BB962C8B-B14F-4D97-AF65-F5344CB8AC3E}">
        <p14:creationId xmlns:p14="http://schemas.microsoft.com/office/powerpoint/2010/main" val="2827780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50204-85F3-52BE-BF74-7BE5D6B82D24}"/>
              </a:ext>
            </a:extLst>
          </p:cNvPr>
          <p:cNvSpPr>
            <a:spLocks noGrp="1"/>
          </p:cNvSpPr>
          <p:nvPr>
            <p:ph idx="1"/>
          </p:nvPr>
        </p:nvSpPr>
        <p:spPr/>
        <p:txBody>
          <a:bodyPr>
            <a:normAutofit lnSpcReduction="10000"/>
          </a:bodyPr>
          <a:lstStyle/>
          <a:p>
            <a:pPr marL="0" indent="0" algn="ctr">
              <a:buNone/>
            </a:pPr>
            <a:r>
              <a:rPr lang="en-US" sz="5200" dirty="0"/>
              <a:t>Thank you!</a:t>
            </a:r>
          </a:p>
          <a:p>
            <a:pPr marL="0" indent="0" algn="ctr">
              <a:buNone/>
            </a:pPr>
            <a:endParaRPr lang="en-US" dirty="0"/>
          </a:p>
          <a:p>
            <a:pPr marL="0" indent="0" algn="ctr">
              <a:lnSpc>
                <a:spcPct val="120000"/>
              </a:lnSpc>
              <a:spcBef>
                <a:spcPts val="0"/>
              </a:spcBef>
              <a:spcAft>
                <a:spcPts val="0"/>
              </a:spcAft>
              <a:buNone/>
            </a:pPr>
            <a:r>
              <a:rPr lang="en-US" sz="1600" u="sng" dirty="0"/>
              <a:t>Contact:</a:t>
            </a:r>
          </a:p>
          <a:p>
            <a:pPr marL="0" indent="0" algn="ctr">
              <a:lnSpc>
                <a:spcPct val="120000"/>
              </a:lnSpc>
              <a:spcBef>
                <a:spcPts val="0"/>
              </a:spcBef>
              <a:spcAft>
                <a:spcPts val="0"/>
              </a:spcAft>
              <a:buNone/>
            </a:pPr>
            <a:r>
              <a:rPr lang="en-US" sz="1600" dirty="0"/>
              <a:t>Jake Soffronoff</a:t>
            </a:r>
          </a:p>
          <a:p>
            <a:pPr marL="0" indent="0" algn="ctr">
              <a:lnSpc>
                <a:spcPct val="120000"/>
              </a:lnSpc>
              <a:spcBef>
                <a:spcPts val="0"/>
              </a:spcBef>
              <a:spcAft>
                <a:spcPts val="0"/>
              </a:spcAft>
              <a:buNone/>
            </a:pPr>
            <a:r>
              <a:rPr lang="en-US" sz="1600" dirty="0"/>
              <a:t>Survey Methodologist</a:t>
            </a:r>
          </a:p>
          <a:p>
            <a:pPr marL="0" indent="0" algn="ctr">
              <a:lnSpc>
                <a:spcPct val="120000"/>
              </a:lnSpc>
              <a:spcBef>
                <a:spcPts val="0"/>
              </a:spcBef>
              <a:spcAft>
                <a:spcPts val="0"/>
              </a:spcAft>
              <a:buNone/>
            </a:pPr>
            <a:r>
              <a:rPr lang="en-US" sz="1600" dirty="0"/>
              <a:t>Office of Research &amp; Evaluation</a:t>
            </a:r>
          </a:p>
          <a:p>
            <a:pPr marL="0" indent="0" algn="ctr">
              <a:lnSpc>
                <a:spcPct val="120000"/>
              </a:lnSpc>
              <a:spcBef>
                <a:spcPts val="0"/>
              </a:spcBef>
              <a:spcAft>
                <a:spcPts val="0"/>
              </a:spcAft>
              <a:buNone/>
            </a:pPr>
            <a:r>
              <a:rPr lang="en-US" sz="1600" dirty="0"/>
              <a:t>Institute of Museum and Library Services (IMLS)</a:t>
            </a:r>
          </a:p>
          <a:p>
            <a:pPr marL="0" indent="0" algn="ctr">
              <a:buNone/>
            </a:pPr>
            <a:r>
              <a:rPr lang="en-US" sz="1600" dirty="0">
                <a:hlinkClick r:id="rId3"/>
              </a:rPr>
              <a:t>jsoffronoff@imls.gov</a:t>
            </a:r>
            <a:endParaRPr lang="en-US" sz="1600" dirty="0"/>
          </a:p>
          <a:p>
            <a:pPr marL="0" indent="0" algn="ctr">
              <a:buNone/>
            </a:pPr>
            <a:endParaRPr lang="en-US" dirty="0"/>
          </a:p>
        </p:txBody>
      </p:sp>
      <p:sp>
        <p:nvSpPr>
          <p:cNvPr id="2" name="TextBox 1">
            <a:extLst>
              <a:ext uri="{FF2B5EF4-FFF2-40B4-BE49-F238E27FC236}">
                <a16:creationId xmlns:a16="http://schemas.microsoft.com/office/drawing/2014/main" id="{034E8E7E-2BC1-35A7-7AC8-07AD3B6ADAB0}"/>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21</a:t>
            </a:fld>
            <a:endParaRPr lang="en-US" sz="1050" dirty="0">
              <a:solidFill>
                <a:schemeClr val="bg1"/>
              </a:solidFill>
            </a:endParaRPr>
          </a:p>
        </p:txBody>
      </p:sp>
    </p:spTree>
    <p:extLst>
      <p:ext uri="{BB962C8B-B14F-4D97-AF65-F5344CB8AC3E}">
        <p14:creationId xmlns:p14="http://schemas.microsoft.com/office/powerpoint/2010/main" val="3335861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C8140E-5993-5727-C7E2-C431DBC076AA}"/>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2800" dirty="0">
                <a:solidFill>
                  <a:schemeClr val="bg1"/>
                </a:solidFill>
              </a:rPr>
              <a:t>Appendix</a:t>
            </a:r>
          </a:p>
        </p:txBody>
      </p:sp>
      <p:sp>
        <p:nvSpPr>
          <p:cNvPr id="6" name="TextBox 5">
            <a:extLst>
              <a:ext uri="{FF2B5EF4-FFF2-40B4-BE49-F238E27FC236}">
                <a16:creationId xmlns:a16="http://schemas.microsoft.com/office/drawing/2014/main" id="{CE4470A3-1FD1-2B00-EA7F-D278BB80F9C6}"/>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22</a:t>
            </a:fld>
            <a:endParaRPr lang="en-US" sz="1050" dirty="0">
              <a:solidFill>
                <a:schemeClr val="bg1"/>
              </a:solidFill>
            </a:endParaRPr>
          </a:p>
        </p:txBody>
      </p:sp>
      <p:pic>
        <p:nvPicPr>
          <p:cNvPr id="7" name="Picture 6" descr="A note with a clothespin attached to a rope&#10;&#10;Description automatically generated">
            <a:extLst>
              <a:ext uri="{FF2B5EF4-FFF2-40B4-BE49-F238E27FC236}">
                <a16:creationId xmlns:a16="http://schemas.microsoft.com/office/drawing/2014/main" id="{43161BB5-3D67-458E-7E47-63F601919088}"/>
              </a:ext>
            </a:extLst>
          </p:cNvPr>
          <p:cNvPicPr>
            <a:picLocks noChangeAspect="1"/>
          </p:cNvPicPr>
          <p:nvPr/>
        </p:nvPicPr>
        <p:blipFill>
          <a:blip r:embed="rId3"/>
          <a:stretch>
            <a:fillRect/>
          </a:stretch>
        </p:blipFill>
        <p:spPr>
          <a:xfrm>
            <a:off x="252375" y="778192"/>
            <a:ext cx="2912027" cy="4365308"/>
          </a:xfrm>
          <a:prstGeom prst="rect">
            <a:avLst/>
          </a:prstGeom>
        </p:spPr>
      </p:pic>
      <p:sp>
        <p:nvSpPr>
          <p:cNvPr id="8" name="Text Placeholder 4">
            <a:extLst>
              <a:ext uri="{FF2B5EF4-FFF2-40B4-BE49-F238E27FC236}">
                <a16:creationId xmlns:a16="http://schemas.microsoft.com/office/drawing/2014/main" id="{B910F59B-C19C-8C67-DB23-B738419CD8EC}"/>
              </a:ext>
            </a:extLst>
          </p:cNvPr>
          <p:cNvSpPr txBox="1">
            <a:spLocks/>
          </p:cNvSpPr>
          <p:nvPr/>
        </p:nvSpPr>
        <p:spPr>
          <a:xfrm>
            <a:off x="3164402" y="749202"/>
            <a:ext cx="5979598" cy="4394298"/>
          </a:xfrm>
          <a:prstGeom prst="rect">
            <a:avLst/>
          </a:prstGeom>
        </p:spPr>
        <p:txBody>
          <a:bodyPr vert="horz" lIns="91440" tIns="45720" rIns="91440" bIns="45720" rtlCol="0">
            <a:noAutofit/>
          </a:bodyPr>
          <a:lstStyle>
            <a:lvl1pPr marL="282575" indent="-282575" algn="l" defTabSz="914400" rtl="0" eaLnBrk="1" latinLnBrk="0" hangingPunct="1">
              <a:lnSpc>
                <a:spcPct val="90000"/>
              </a:lnSpc>
              <a:spcBef>
                <a:spcPts val="0"/>
              </a:spcBef>
              <a:spcAft>
                <a:spcPts val="1200"/>
              </a:spcAft>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30238" indent="-282575" algn="l" defTabSz="914400" rtl="0" eaLnBrk="1" latinLnBrk="0" hangingPunct="1">
              <a:lnSpc>
                <a:spcPct val="90000"/>
              </a:lnSpc>
              <a:spcBef>
                <a:spcPts val="0"/>
              </a:spcBef>
              <a:spcAft>
                <a:spcPts val="120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914400" indent="-284163" algn="l" defTabSz="914400" rtl="0" eaLnBrk="1" latinLnBrk="0" hangingPunct="1">
              <a:lnSpc>
                <a:spcPct val="90000"/>
              </a:lnSpc>
              <a:spcBef>
                <a:spcPts val="0"/>
              </a:spcBef>
              <a:spcAft>
                <a:spcPts val="1200"/>
              </a:spcAft>
              <a:buClr>
                <a:schemeClr val="accent5"/>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198563" indent="-284163" algn="l" defTabSz="914400" rtl="0" eaLnBrk="1" latinLnBrk="0" hangingPunct="1">
              <a:lnSpc>
                <a:spcPct val="90000"/>
              </a:lnSpc>
              <a:spcBef>
                <a:spcPts val="0"/>
              </a:spcBef>
              <a:spcAft>
                <a:spcPts val="1200"/>
              </a:spcAft>
              <a:buClr>
                <a:schemeClr val="accent4"/>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631825" indent="0" algn="l" defTabSz="914400" rtl="0" eaLnBrk="1" latinLnBrk="0" hangingPunct="1">
              <a:lnSpc>
                <a:spcPct val="90000"/>
              </a:lnSpc>
              <a:spcBef>
                <a:spcPts val="500"/>
              </a:spcBef>
              <a:spcAft>
                <a:spcPts val="1200"/>
              </a:spcAft>
              <a:buClr>
                <a:schemeClr val="accent1"/>
              </a:buClr>
              <a:buFont typeface="Arial" panose="020B0604020202020204" pitchFamily="34" charset="0"/>
              <a:buNone/>
              <a:defRPr sz="2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eaLnBrk="1" fontAlgn="t" latinLnBrk="0" hangingPunct="1">
              <a:spcBef>
                <a:spcPts val="0"/>
              </a:spcBef>
              <a:spcAft>
                <a:spcPts val="600"/>
              </a:spcAft>
              <a:buNone/>
            </a:pPr>
            <a:endParaRPr lang="en-US" sz="24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lgn="ctr" rtl="0" eaLnBrk="1" fontAlgn="t" latinLnBrk="0" hangingPunct="1">
              <a:spcBef>
                <a:spcPts val="0"/>
              </a:spcBef>
              <a:spcAft>
                <a:spcPts val="600"/>
              </a:spcAft>
              <a:buNone/>
            </a:pPr>
            <a:r>
              <a:rPr lang="en-US" sz="2400" dirty="0">
                <a:solidFill>
                  <a:srgbClr val="000000"/>
                </a:solidFill>
                <a:latin typeface="Arial" panose="020B0604020202020204" pitchFamily="34" charset="0"/>
                <a:ea typeface="Arial" panose="020B0604020202020204" pitchFamily="34" charset="0"/>
                <a:cs typeface="Arial" panose="020B0604020202020204" pitchFamily="34" charset="0"/>
              </a:rPr>
              <a:t>The Obligatory</a:t>
            </a:r>
          </a:p>
          <a:p>
            <a:pPr marL="0" indent="0" algn="ctr" rtl="0" eaLnBrk="1" fontAlgn="t" latinLnBrk="0" hangingPunct="1">
              <a:spcBef>
                <a:spcPts val="0"/>
              </a:spcBef>
              <a:spcAft>
                <a:spcPts val="600"/>
              </a:spcAft>
              <a:buNone/>
            </a:pPr>
            <a:r>
              <a:rPr lang="en-US" sz="2400" dirty="0">
                <a:solidFill>
                  <a:srgbClr val="000000"/>
                </a:solidFill>
                <a:latin typeface="Arial" panose="020B0604020202020204" pitchFamily="34" charset="0"/>
                <a:ea typeface="Arial" panose="020B0604020202020204" pitchFamily="34" charset="0"/>
                <a:cs typeface="Arial" panose="020B0604020202020204" pitchFamily="34" charset="0"/>
              </a:rPr>
              <a:t>Presentation Appendix</a:t>
            </a:r>
          </a:p>
          <a:p>
            <a:pPr marL="0" indent="0" algn="ctr" rtl="0" eaLnBrk="1" fontAlgn="t" latinLnBrk="0" hangingPunct="1">
              <a:spcBef>
                <a:spcPts val="0"/>
              </a:spcBef>
              <a:spcAft>
                <a:spcPts val="600"/>
              </a:spcAft>
              <a:buNone/>
            </a:pPr>
            <a:endParaRPr lang="en-US" sz="2400" i="1"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lgn="ctr" rtl="0" eaLnBrk="1" fontAlgn="t" latinLnBrk="0" hangingPunct="1">
              <a:spcBef>
                <a:spcPts val="0"/>
              </a:spcBef>
              <a:spcAft>
                <a:spcPts val="600"/>
              </a:spcAft>
              <a:buNone/>
            </a:pPr>
            <a:r>
              <a:rPr lang="en-US" sz="2400" i="1" dirty="0">
                <a:solidFill>
                  <a:srgbClr val="000000"/>
                </a:solidFill>
                <a:latin typeface="Arial" panose="020B0604020202020204" pitchFamily="34" charset="0"/>
                <a:ea typeface="Arial" panose="020B0604020202020204" pitchFamily="34" charset="0"/>
                <a:cs typeface="Arial" panose="020B0604020202020204" pitchFamily="34" charset="0"/>
              </a:rPr>
              <a:t>~AKA~</a:t>
            </a:r>
          </a:p>
          <a:p>
            <a:pPr marL="0" indent="0" algn="ctr" rtl="0" eaLnBrk="1" fontAlgn="t" latinLnBrk="0" hangingPunct="1">
              <a:spcBef>
                <a:spcPts val="0"/>
              </a:spcBef>
              <a:spcAft>
                <a:spcPts val="600"/>
              </a:spcAft>
              <a:buNone/>
            </a:pPr>
            <a:endParaRPr lang="en-US" sz="2400" i="1"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lgn="ctr" rtl="0" eaLnBrk="1" fontAlgn="t" latinLnBrk="0" hangingPunct="1">
              <a:spcBef>
                <a:spcPts val="0"/>
              </a:spcBef>
              <a:spcAft>
                <a:spcPts val="600"/>
              </a:spcAft>
              <a:buNone/>
            </a:pPr>
            <a:r>
              <a:rPr lang="en-US" sz="2400" dirty="0">
                <a:solidFill>
                  <a:srgbClr val="000000"/>
                </a:solidFill>
                <a:latin typeface="Arial" panose="020B0604020202020204" pitchFamily="34" charset="0"/>
                <a:ea typeface="Arial" panose="020B0604020202020204" pitchFamily="34" charset="0"/>
                <a:cs typeface="Arial" panose="020B0604020202020204" pitchFamily="34" charset="0"/>
              </a:rPr>
              <a:t>Details there weren’t enough time for.</a:t>
            </a:r>
          </a:p>
          <a:p>
            <a:pPr marL="0" indent="0" algn="ctr" rtl="0" eaLnBrk="1" fontAlgn="t" latinLnBrk="0" hangingPunct="1">
              <a:spcBef>
                <a:spcPts val="0"/>
              </a:spcBef>
              <a:spcAft>
                <a:spcPts val="600"/>
              </a:spcAft>
              <a:buNone/>
            </a:pPr>
            <a:endParaRPr lang="en-US" sz="2400" i="1"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lgn="ctr" rtl="0" eaLnBrk="1" fontAlgn="t" latinLnBrk="0" hangingPunct="1">
              <a:spcBef>
                <a:spcPts val="0"/>
              </a:spcBef>
              <a:spcAft>
                <a:spcPts val="600"/>
              </a:spcAft>
              <a:buNone/>
            </a:pPr>
            <a:r>
              <a:rPr lang="en-US" sz="2000" i="1" dirty="0">
                <a:solidFill>
                  <a:srgbClr val="000000"/>
                </a:solidFill>
                <a:latin typeface="Arial" panose="020B0604020202020204" pitchFamily="34" charset="0"/>
                <a:ea typeface="Arial" panose="020B0604020202020204" pitchFamily="34" charset="0"/>
                <a:cs typeface="Arial" panose="020B0604020202020204" pitchFamily="34" charset="0"/>
              </a:rPr>
              <a:t>For more, please keep an eye out for IMLS’ NMS population frame report to be published in 2024</a:t>
            </a:r>
          </a:p>
        </p:txBody>
      </p:sp>
    </p:spTree>
    <p:extLst>
      <p:ext uri="{BB962C8B-B14F-4D97-AF65-F5344CB8AC3E}">
        <p14:creationId xmlns:p14="http://schemas.microsoft.com/office/powerpoint/2010/main" val="4277107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FF1C06-4AD6-0EBC-8CB7-FAB9096039E8}"/>
              </a:ext>
            </a:extLst>
          </p:cNvPr>
          <p:cNvSpPr txBox="1">
            <a:spLocks/>
          </p:cNvSpPr>
          <p:nvPr/>
        </p:nvSpPr>
        <p:spPr>
          <a:xfrm>
            <a:off x="-1" y="138112"/>
            <a:ext cx="9144001"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3600" dirty="0">
                <a:solidFill>
                  <a:schemeClr val="bg1"/>
                </a:solidFill>
              </a:rPr>
              <a:t>Yelp vs. NMS population frame</a:t>
            </a:r>
            <a:endParaRPr lang="en-US" dirty="0">
              <a:solidFill>
                <a:schemeClr val="bg1"/>
              </a:solidFill>
            </a:endParaRPr>
          </a:p>
        </p:txBody>
      </p:sp>
      <p:sp>
        <p:nvSpPr>
          <p:cNvPr id="3" name="Rectangle 2">
            <a:extLst>
              <a:ext uri="{FF2B5EF4-FFF2-40B4-BE49-F238E27FC236}">
                <a16:creationId xmlns:a16="http://schemas.microsoft.com/office/drawing/2014/main" id="{0FFA48BD-E1A1-172B-8A74-393A261221FE}"/>
              </a:ext>
            </a:extLst>
          </p:cNvPr>
          <p:cNvSpPr/>
          <p:nvPr/>
        </p:nvSpPr>
        <p:spPr>
          <a:xfrm>
            <a:off x="1046036" y="1329276"/>
            <a:ext cx="3108960" cy="82296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latin typeface="Arial" panose="020B0604020202020204" pitchFamily="34" charset="0"/>
                <a:cs typeface="Arial" panose="020B0604020202020204" pitchFamily="34" charset="0"/>
              </a:rPr>
              <a:t>107,610</a:t>
            </a:r>
            <a:r>
              <a:rPr lang="en-US" sz="1600" dirty="0">
                <a:solidFill>
                  <a:schemeClr val="bg1"/>
                </a:solidFill>
                <a:latin typeface="Arial" panose="020B0604020202020204" pitchFamily="34" charset="0"/>
                <a:cs typeface="Arial" panose="020B0604020202020204" pitchFamily="34" charset="0"/>
              </a:rPr>
              <a:t> rows of museums and non-museums</a:t>
            </a:r>
          </a:p>
        </p:txBody>
      </p:sp>
      <p:sp>
        <p:nvSpPr>
          <p:cNvPr id="12" name="Rectangle 11">
            <a:extLst>
              <a:ext uri="{FF2B5EF4-FFF2-40B4-BE49-F238E27FC236}">
                <a16:creationId xmlns:a16="http://schemas.microsoft.com/office/drawing/2014/main" id="{62B981AC-40B2-6E3E-A6C1-E40D90155859}"/>
              </a:ext>
            </a:extLst>
          </p:cNvPr>
          <p:cNvSpPr/>
          <p:nvPr/>
        </p:nvSpPr>
        <p:spPr>
          <a:xfrm>
            <a:off x="1046036" y="2506507"/>
            <a:ext cx="3108960" cy="8229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latin typeface="Arial" panose="020B0604020202020204" pitchFamily="34" charset="0"/>
                <a:cs typeface="Arial" panose="020B0604020202020204" pitchFamily="34" charset="0"/>
              </a:rPr>
              <a:t>No email addresses</a:t>
            </a:r>
            <a:endParaRPr lang="en-US" sz="160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F8481D1-F047-E443-A39D-5B4C925636C0}"/>
              </a:ext>
            </a:extLst>
          </p:cNvPr>
          <p:cNvSpPr/>
          <p:nvPr/>
        </p:nvSpPr>
        <p:spPr>
          <a:xfrm>
            <a:off x="1046036" y="3684104"/>
            <a:ext cx="3108960" cy="8229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latin typeface="Arial" panose="020B0604020202020204" pitchFamily="34" charset="0"/>
                <a:cs typeface="Arial" panose="020B0604020202020204" pitchFamily="34" charset="0"/>
              </a:rPr>
              <a:t>No museum disciplines</a:t>
            </a:r>
            <a:endParaRPr lang="en-US" sz="16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CA3ED07-ED71-8B4D-E26B-82AB516C2CC9}"/>
              </a:ext>
            </a:extLst>
          </p:cNvPr>
          <p:cNvSpPr/>
          <p:nvPr/>
        </p:nvSpPr>
        <p:spPr>
          <a:xfrm>
            <a:off x="5231957" y="1329276"/>
            <a:ext cx="3108960" cy="822960"/>
          </a:xfrm>
          <a:prstGeom prst="rect">
            <a:avLst/>
          </a:prstGeom>
          <a:solidFill>
            <a:schemeClr val="accent3">
              <a:lumMod val="50000"/>
            </a:schemeClr>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latin typeface="Arial" panose="020B0604020202020204" pitchFamily="34" charset="0"/>
                <a:cs typeface="Arial" panose="020B0604020202020204" pitchFamily="34" charset="0"/>
              </a:rPr>
              <a:t>21,464 rows of museums</a:t>
            </a:r>
            <a:endParaRPr lang="en-US" sz="16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7C11A70-A55F-E64B-7EFC-840483D4495F}"/>
              </a:ext>
            </a:extLst>
          </p:cNvPr>
          <p:cNvSpPr/>
          <p:nvPr/>
        </p:nvSpPr>
        <p:spPr>
          <a:xfrm>
            <a:off x="5231957" y="2506507"/>
            <a:ext cx="3108960" cy="822960"/>
          </a:xfrm>
          <a:prstGeom prst="rect">
            <a:avLst/>
          </a:prstGeom>
          <a:solidFill>
            <a:schemeClr val="accent3">
              <a:lumMod val="75000"/>
            </a:schemeClr>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latin typeface="Arial" panose="020B0604020202020204" pitchFamily="34" charset="0"/>
                <a:cs typeface="Arial" panose="020B0604020202020204" pitchFamily="34" charset="0"/>
              </a:rPr>
              <a:t>16,489 rows have email addresses (77% of the frame)</a:t>
            </a:r>
            <a:endParaRPr lang="en-US" sz="1600"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1C91215-38DA-90E9-C82A-82B5D824447D}"/>
              </a:ext>
            </a:extLst>
          </p:cNvPr>
          <p:cNvSpPr/>
          <p:nvPr/>
        </p:nvSpPr>
        <p:spPr>
          <a:xfrm>
            <a:off x="5231957" y="3684104"/>
            <a:ext cx="3108960" cy="822960"/>
          </a:xfrm>
          <a:prstGeom prst="rect">
            <a:avLst/>
          </a:prstGeom>
          <a:solidFill>
            <a:schemeClr val="accent3"/>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latin typeface="Arial" panose="020B0604020202020204" pitchFamily="34" charset="0"/>
                <a:cs typeface="Arial" panose="020B0604020202020204" pitchFamily="34" charset="0"/>
              </a:rPr>
              <a:t>Museum discipline identified for all rows</a:t>
            </a:r>
            <a:endParaRPr lang="en-US" sz="1600" dirty="0">
              <a:solidFill>
                <a:schemeClr val="bg1"/>
              </a:solidFill>
              <a:latin typeface="Arial" panose="020B0604020202020204" pitchFamily="34" charset="0"/>
              <a:cs typeface="Arial" panose="020B0604020202020204" pitchFamily="34" charset="0"/>
            </a:endParaRPr>
          </a:p>
        </p:txBody>
      </p:sp>
      <p:sp>
        <p:nvSpPr>
          <p:cNvPr id="20" name="Arrow: Right 19">
            <a:extLst>
              <a:ext uri="{FF2B5EF4-FFF2-40B4-BE49-F238E27FC236}">
                <a16:creationId xmlns:a16="http://schemas.microsoft.com/office/drawing/2014/main" id="{6450E2DD-4777-B2C3-F33A-88C5493B70C7}"/>
              </a:ext>
            </a:extLst>
          </p:cNvPr>
          <p:cNvSpPr/>
          <p:nvPr/>
        </p:nvSpPr>
        <p:spPr>
          <a:xfrm>
            <a:off x="4486742" y="1576996"/>
            <a:ext cx="413468" cy="310101"/>
          </a:xfrm>
          <a:prstGeom prst="rightArrow">
            <a:avLst/>
          </a:prstGeom>
          <a:solidFill>
            <a:schemeClr val="accent6">
              <a:lumMod val="65000"/>
            </a:schemeClr>
          </a:solidFill>
          <a:ln>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95619B28-D44C-ABBA-C1EB-B16EBE9D40A6}"/>
              </a:ext>
            </a:extLst>
          </p:cNvPr>
          <p:cNvSpPr/>
          <p:nvPr/>
        </p:nvSpPr>
        <p:spPr>
          <a:xfrm>
            <a:off x="4486742" y="3912420"/>
            <a:ext cx="413468" cy="310101"/>
          </a:xfrm>
          <a:prstGeom prst="rightArrow">
            <a:avLst/>
          </a:prstGeom>
          <a:solidFill>
            <a:schemeClr val="accent6">
              <a:lumMod val="65000"/>
            </a:schemeClr>
          </a:solidFill>
          <a:ln>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2039C3F2-0E6F-C3F0-30DA-B98E55532825}"/>
              </a:ext>
            </a:extLst>
          </p:cNvPr>
          <p:cNvSpPr/>
          <p:nvPr/>
        </p:nvSpPr>
        <p:spPr>
          <a:xfrm>
            <a:off x="4486742" y="2762936"/>
            <a:ext cx="413468" cy="310101"/>
          </a:xfrm>
          <a:prstGeom prst="rightArrow">
            <a:avLst/>
          </a:prstGeom>
          <a:solidFill>
            <a:schemeClr val="accent6">
              <a:lumMod val="65000"/>
            </a:schemeClr>
          </a:solidFill>
          <a:ln>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A19D728-04C5-199A-3D5C-EA249D91C66F}"/>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23</a:t>
            </a:fld>
            <a:endParaRPr lang="en-US" sz="1050" dirty="0">
              <a:solidFill>
                <a:schemeClr val="bg1"/>
              </a:solidFill>
            </a:endParaRPr>
          </a:p>
        </p:txBody>
      </p:sp>
      <p:sp>
        <p:nvSpPr>
          <p:cNvPr id="6" name="TextBox 5">
            <a:extLst>
              <a:ext uri="{FF2B5EF4-FFF2-40B4-BE49-F238E27FC236}">
                <a16:creationId xmlns:a16="http://schemas.microsoft.com/office/drawing/2014/main" id="{DD2524FA-71D4-DB6F-4D5F-ED267265AC0C}"/>
              </a:ext>
            </a:extLst>
          </p:cNvPr>
          <p:cNvSpPr txBox="1"/>
          <p:nvPr/>
        </p:nvSpPr>
        <p:spPr>
          <a:xfrm>
            <a:off x="1818922" y="948512"/>
            <a:ext cx="6279042" cy="400110"/>
          </a:xfrm>
          <a:prstGeom prst="rect">
            <a:avLst/>
          </a:prstGeom>
          <a:noFill/>
        </p:spPr>
        <p:txBody>
          <a:bodyPr wrap="square">
            <a:spAutoFit/>
          </a:bodyPr>
          <a:lstStyle/>
          <a:p>
            <a:r>
              <a:rPr lang="en-US" sz="2000" u="sng" dirty="0">
                <a:solidFill>
                  <a:schemeClr val="tx1"/>
                </a:solidFill>
              </a:rPr>
              <a:t>Yelp Data</a:t>
            </a:r>
            <a:r>
              <a:rPr lang="en-US" sz="2000" dirty="0">
                <a:solidFill>
                  <a:schemeClr val="tx1"/>
                </a:solidFill>
              </a:rPr>
              <a:t>                                             </a:t>
            </a:r>
            <a:r>
              <a:rPr lang="en-US" sz="2000" u="sng" dirty="0">
                <a:solidFill>
                  <a:schemeClr val="tx1"/>
                </a:solidFill>
              </a:rPr>
              <a:t>Final Frame</a:t>
            </a:r>
          </a:p>
        </p:txBody>
      </p:sp>
    </p:spTree>
    <p:extLst>
      <p:ext uri="{BB962C8B-B14F-4D97-AF65-F5344CB8AC3E}">
        <p14:creationId xmlns:p14="http://schemas.microsoft.com/office/powerpoint/2010/main" val="3667434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FF1C06-4AD6-0EBC-8CB7-FAB9096039E8}"/>
              </a:ext>
            </a:extLst>
          </p:cNvPr>
          <p:cNvSpPr txBox="1">
            <a:spLocks/>
          </p:cNvSpPr>
          <p:nvPr/>
        </p:nvSpPr>
        <p:spPr>
          <a:xfrm>
            <a:off x="-1" y="138112"/>
            <a:ext cx="9144001"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3600" dirty="0">
                <a:solidFill>
                  <a:schemeClr val="bg1"/>
                </a:solidFill>
              </a:rPr>
              <a:t>Current NMS Population Frame</a:t>
            </a:r>
            <a:endParaRPr lang="en-US" dirty="0">
              <a:solidFill>
                <a:schemeClr val="bg1"/>
              </a:solidFill>
            </a:endParaRPr>
          </a:p>
        </p:txBody>
      </p:sp>
      <p:sp>
        <p:nvSpPr>
          <p:cNvPr id="2" name="Arrow: Pentagon 1">
            <a:extLst>
              <a:ext uri="{FF2B5EF4-FFF2-40B4-BE49-F238E27FC236}">
                <a16:creationId xmlns:a16="http://schemas.microsoft.com/office/drawing/2014/main" id="{B171545E-6457-577B-4FBA-51D06990E56A}"/>
              </a:ext>
            </a:extLst>
          </p:cNvPr>
          <p:cNvSpPr/>
          <p:nvPr/>
        </p:nvSpPr>
        <p:spPr>
          <a:xfrm>
            <a:off x="4368575" y="2262306"/>
            <a:ext cx="406848" cy="1896644"/>
          </a:xfrm>
          <a:prstGeom prst="homePlate">
            <a:avLst/>
          </a:prstGeom>
          <a:solidFill>
            <a:schemeClr val="accent6">
              <a:lumMod val="65000"/>
            </a:schemeClr>
          </a:solidFill>
          <a:ln>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1154770-2C77-C298-7707-C638863FF729}"/>
              </a:ext>
            </a:extLst>
          </p:cNvPr>
          <p:cNvSpPr txBox="1"/>
          <p:nvPr/>
        </p:nvSpPr>
        <p:spPr>
          <a:xfrm>
            <a:off x="5026744" y="1587081"/>
            <a:ext cx="3899540" cy="3108543"/>
          </a:xfrm>
          <a:prstGeom prst="rect">
            <a:avLst/>
          </a:prstGeom>
          <a:solidFill>
            <a:schemeClr val="accent3">
              <a:lumMod val="20000"/>
              <a:lumOff val="80000"/>
            </a:schemeClr>
          </a:solidFill>
          <a:ln w="12700">
            <a:solidFill>
              <a:schemeClr val="accent3">
                <a:lumMod val="20000"/>
                <a:lumOff val="80000"/>
              </a:schemeClr>
            </a:solidFill>
          </a:ln>
        </p:spPr>
        <p:txBody>
          <a:bodyPr wrap="square" rtlCol="0">
            <a:spAutoFit/>
          </a:bodyPr>
          <a:lstStyle/>
          <a:p>
            <a:r>
              <a:rPr lang="en-US" b="1" dirty="0"/>
              <a:t>Sampled museums: </a:t>
            </a:r>
            <a:r>
              <a:rPr lang="en-US" dirty="0"/>
              <a:t>7,050 for the NMS pilot (6,600 with email addresses, 450 without email pushed to web via phone and snail mail)</a:t>
            </a:r>
          </a:p>
          <a:p>
            <a:endParaRPr lang="en-US" dirty="0"/>
          </a:p>
          <a:p>
            <a:r>
              <a:rPr lang="en-US" b="1" dirty="0"/>
              <a:t># initial email bounce backs:</a:t>
            </a:r>
            <a:r>
              <a:rPr lang="en-US" dirty="0"/>
              <a:t> 650</a:t>
            </a:r>
          </a:p>
          <a:p>
            <a:endParaRPr lang="en-US" dirty="0"/>
          </a:p>
          <a:p>
            <a:r>
              <a:rPr lang="en-US" b="1" dirty="0"/>
              <a:t># of email bounce backs after using secondary email address: </a:t>
            </a:r>
            <a:r>
              <a:rPr lang="en-US" dirty="0"/>
              <a:t>~55 bounce backs (Note: the team is also currently testing ChatGPT to acquire additional emails in-field)</a:t>
            </a:r>
          </a:p>
          <a:p>
            <a:endParaRPr lang="en-US" dirty="0"/>
          </a:p>
          <a:p>
            <a:r>
              <a:rPr lang="en-US" b="1" dirty="0"/>
              <a:t>7 field methods experiments: </a:t>
            </a:r>
            <a:r>
              <a:rPr lang="en-US" dirty="0"/>
              <a:t>Phone and mailed prenotification and reminder experiments</a:t>
            </a:r>
          </a:p>
        </p:txBody>
      </p:sp>
      <p:sp>
        <p:nvSpPr>
          <p:cNvPr id="3" name="TextBox 2">
            <a:extLst>
              <a:ext uri="{FF2B5EF4-FFF2-40B4-BE49-F238E27FC236}">
                <a16:creationId xmlns:a16="http://schemas.microsoft.com/office/drawing/2014/main" id="{F06D46E5-1904-5E6C-3130-7F32F51EDD3D}"/>
              </a:ext>
            </a:extLst>
          </p:cNvPr>
          <p:cNvSpPr txBox="1"/>
          <p:nvPr/>
        </p:nvSpPr>
        <p:spPr>
          <a:xfrm>
            <a:off x="395807" y="833068"/>
            <a:ext cx="8447192" cy="738664"/>
          </a:xfrm>
          <a:prstGeom prst="rect">
            <a:avLst/>
          </a:prstGeom>
          <a:noFill/>
        </p:spPr>
        <p:txBody>
          <a:bodyPr wrap="square" rtlCol="0">
            <a:spAutoFit/>
          </a:bodyPr>
          <a:lstStyle/>
          <a:p>
            <a:pPr>
              <a:spcAft>
                <a:spcPts val="800"/>
              </a:spcAft>
            </a:pPr>
            <a:r>
              <a:rPr lang="en-US" dirty="0"/>
              <a:t>On launch, there were very few email bounce backs from the pilot’s sample. Though 650 emails bounced back initially, this was reduced to about 55 bounce backs when the second available email for these museums was used for subsequent outreach.</a:t>
            </a:r>
          </a:p>
        </p:txBody>
      </p:sp>
      <p:sp>
        <p:nvSpPr>
          <p:cNvPr id="5" name="Rectangle 4">
            <a:extLst>
              <a:ext uri="{FF2B5EF4-FFF2-40B4-BE49-F238E27FC236}">
                <a16:creationId xmlns:a16="http://schemas.microsoft.com/office/drawing/2014/main" id="{94581FC1-C12A-14D6-A507-B0B009EF6516}"/>
              </a:ext>
            </a:extLst>
          </p:cNvPr>
          <p:cNvSpPr/>
          <p:nvPr/>
        </p:nvSpPr>
        <p:spPr>
          <a:xfrm>
            <a:off x="850788" y="1613208"/>
            <a:ext cx="3108960" cy="822960"/>
          </a:xfrm>
          <a:prstGeom prst="rect">
            <a:avLst/>
          </a:prstGeom>
          <a:solidFill>
            <a:schemeClr val="accent3">
              <a:lumMod val="50000"/>
            </a:schemeClr>
          </a:solidFill>
          <a:ln>
            <a:solidFill>
              <a:schemeClr val="accent3">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latin typeface="Arial" panose="020B0604020202020204" pitchFamily="34" charset="0"/>
                <a:cs typeface="Arial" panose="020B0604020202020204" pitchFamily="34" charset="0"/>
              </a:rPr>
              <a:t>21,464 rows of museums</a:t>
            </a:r>
            <a:endParaRPr lang="en-US" sz="16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952C69A-4DEE-8946-A305-EB50F548A530}"/>
              </a:ext>
            </a:extLst>
          </p:cNvPr>
          <p:cNvSpPr/>
          <p:nvPr/>
        </p:nvSpPr>
        <p:spPr>
          <a:xfrm>
            <a:off x="850788" y="2799148"/>
            <a:ext cx="3108960" cy="822960"/>
          </a:xfrm>
          <a:prstGeom prst="rect">
            <a:avLst/>
          </a:prstGeom>
          <a:solidFill>
            <a:schemeClr val="accent3">
              <a:lumMod val="75000"/>
            </a:schemeClr>
          </a:solidFill>
          <a:ln>
            <a:solidFill>
              <a:schemeClr val="accent3">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latin typeface="Arial" panose="020B0604020202020204" pitchFamily="34" charset="0"/>
                <a:cs typeface="Arial" panose="020B0604020202020204" pitchFamily="34" charset="0"/>
              </a:rPr>
              <a:t>16,489 rows have email addresses</a:t>
            </a:r>
            <a:endParaRPr lang="en-US" sz="16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7F9569D-C56F-B050-FA8D-05AC1ED3C40E}"/>
              </a:ext>
            </a:extLst>
          </p:cNvPr>
          <p:cNvSpPr/>
          <p:nvPr/>
        </p:nvSpPr>
        <p:spPr>
          <a:xfrm>
            <a:off x="850788" y="3976745"/>
            <a:ext cx="3108960" cy="822960"/>
          </a:xfrm>
          <a:prstGeom prst="rect">
            <a:avLst/>
          </a:prstGeom>
          <a:solidFill>
            <a:schemeClr val="accent3"/>
          </a:solidFill>
          <a:ln>
            <a:solidFill>
              <a:schemeClr val="accent3"/>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latin typeface="Arial" panose="020B0604020202020204" pitchFamily="34" charset="0"/>
                <a:cs typeface="Arial" panose="020B0604020202020204" pitchFamily="34" charset="0"/>
              </a:rPr>
              <a:t>Museum discipline identified for all rows</a:t>
            </a:r>
            <a:endParaRPr lang="en-US" sz="16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7089F05-C99E-86B9-EDC0-EC8F611DF3FC}"/>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24</a:t>
            </a:fld>
            <a:endParaRPr lang="en-US" sz="1050" dirty="0">
              <a:solidFill>
                <a:schemeClr val="bg1"/>
              </a:solidFill>
            </a:endParaRPr>
          </a:p>
        </p:txBody>
      </p:sp>
    </p:spTree>
    <p:extLst>
      <p:ext uri="{BB962C8B-B14F-4D97-AF65-F5344CB8AC3E}">
        <p14:creationId xmlns:p14="http://schemas.microsoft.com/office/powerpoint/2010/main" val="335305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182CE-1580-34A6-3C12-9C94ABD84E15}"/>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862212CA-B1AA-6AC6-2B44-464484546039}"/>
              </a:ext>
            </a:extLst>
          </p:cNvPr>
          <p:cNvSpPr>
            <a:spLocks noGrp="1"/>
          </p:cNvSpPr>
          <p:nvPr>
            <p:ph type="title"/>
          </p:nvPr>
        </p:nvSpPr>
        <p:spPr>
          <a:xfrm>
            <a:off x="-2" y="138112"/>
            <a:ext cx="9144001" cy="640080"/>
          </a:xfrm>
          <a:solidFill>
            <a:schemeClr val="accent2"/>
          </a:solidFill>
        </p:spPr>
        <p:txBody>
          <a:bodyPr>
            <a:normAutofit/>
          </a:bodyPr>
          <a:lstStyle/>
          <a:p>
            <a:pPr marL="365760"/>
            <a:r>
              <a:rPr lang="en-US" dirty="0">
                <a:solidFill>
                  <a:schemeClr val="bg1"/>
                </a:solidFill>
              </a:rPr>
              <a:t>Known Frame Weaknesses</a:t>
            </a:r>
          </a:p>
        </p:txBody>
      </p:sp>
      <p:graphicFrame>
        <p:nvGraphicFramePr>
          <p:cNvPr id="17" name="Diagram 16">
            <a:extLst>
              <a:ext uri="{FF2B5EF4-FFF2-40B4-BE49-F238E27FC236}">
                <a16:creationId xmlns:a16="http://schemas.microsoft.com/office/drawing/2014/main" id="{1878184C-E181-04F1-852C-CD447245A79C}"/>
              </a:ext>
            </a:extLst>
          </p:cNvPr>
          <p:cNvGraphicFramePr/>
          <p:nvPr>
            <p:extLst>
              <p:ext uri="{D42A27DB-BD31-4B8C-83A1-F6EECF244321}">
                <p14:modId xmlns:p14="http://schemas.microsoft.com/office/powerpoint/2010/main" val="1961780224"/>
              </p:ext>
            </p:extLst>
          </p:nvPr>
        </p:nvGraphicFramePr>
        <p:xfrm>
          <a:off x="731520" y="884826"/>
          <a:ext cx="768096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Graphic 17" descr="Checkmark with solid fill">
            <a:extLst>
              <a:ext uri="{FF2B5EF4-FFF2-40B4-BE49-F238E27FC236}">
                <a16:creationId xmlns:a16="http://schemas.microsoft.com/office/drawing/2014/main" id="{3FA40CCF-1AB4-7853-5FDE-584F74088D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35382" y="987707"/>
            <a:ext cx="457200" cy="457200"/>
          </a:xfrm>
          <a:prstGeom prst="rect">
            <a:avLst/>
          </a:prstGeom>
        </p:spPr>
      </p:pic>
      <p:pic>
        <p:nvPicPr>
          <p:cNvPr id="19" name="Graphic 18" descr="Checkmark with solid fill">
            <a:extLst>
              <a:ext uri="{FF2B5EF4-FFF2-40B4-BE49-F238E27FC236}">
                <a16:creationId xmlns:a16="http://schemas.microsoft.com/office/drawing/2014/main" id="{683095C9-A05A-0D38-8886-0CFDA6B499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53272" y="2096371"/>
            <a:ext cx="457200" cy="457200"/>
          </a:xfrm>
          <a:prstGeom prst="rect">
            <a:avLst/>
          </a:prstGeom>
        </p:spPr>
      </p:pic>
      <p:pic>
        <p:nvPicPr>
          <p:cNvPr id="20" name="Graphic 19" descr="Checkmark with solid fill">
            <a:extLst>
              <a:ext uri="{FF2B5EF4-FFF2-40B4-BE49-F238E27FC236}">
                <a16:creationId xmlns:a16="http://schemas.microsoft.com/office/drawing/2014/main" id="{6DDCFBA0-1E76-D860-D794-979341C0BD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51285" y="3341723"/>
            <a:ext cx="457200" cy="457200"/>
          </a:xfrm>
          <a:prstGeom prst="rect">
            <a:avLst/>
          </a:prstGeom>
        </p:spPr>
      </p:pic>
      <p:pic>
        <p:nvPicPr>
          <p:cNvPr id="21" name="Graphic 20" descr="Checkmark with solid fill">
            <a:extLst>
              <a:ext uri="{FF2B5EF4-FFF2-40B4-BE49-F238E27FC236}">
                <a16:creationId xmlns:a16="http://schemas.microsoft.com/office/drawing/2014/main" id="{9CDFDEA4-4E1B-D2CB-CC4A-B3028CCE43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35382" y="4398703"/>
            <a:ext cx="457200" cy="457200"/>
          </a:xfrm>
          <a:prstGeom prst="rect">
            <a:avLst/>
          </a:prstGeom>
        </p:spPr>
      </p:pic>
      <p:sp>
        <p:nvSpPr>
          <p:cNvPr id="22" name="TextBox 21">
            <a:extLst>
              <a:ext uri="{FF2B5EF4-FFF2-40B4-BE49-F238E27FC236}">
                <a16:creationId xmlns:a16="http://schemas.microsoft.com/office/drawing/2014/main" id="{9DB3E6F2-A275-F69A-4EAB-8AB51A79CC6C}"/>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25</a:t>
            </a:fld>
            <a:endParaRPr lang="en-US" sz="1050" dirty="0">
              <a:solidFill>
                <a:schemeClr val="bg1"/>
              </a:solidFill>
            </a:endParaRPr>
          </a:p>
        </p:txBody>
      </p:sp>
    </p:spTree>
    <p:extLst>
      <p:ext uri="{BB962C8B-B14F-4D97-AF65-F5344CB8AC3E}">
        <p14:creationId xmlns:p14="http://schemas.microsoft.com/office/powerpoint/2010/main" val="2972622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902D1-E528-25DE-7B6B-3F972C5D6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3AC9E-A76C-ADA5-D167-C5F4B32A0A6A}"/>
              </a:ext>
            </a:extLst>
          </p:cNvPr>
          <p:cNvSpPr>
            <a:spLocks noGrp="1"/>
          </p:cNvSpPr>
          <p:nvPr>
            <p:ph type="title"/>
          </p:nvPr>
        </p:nvSpPr>
        <p:spPr>
          <a:xfrm>
            <a:off x="0" y="138112"/>
            <a:ext cx="9144000" cy="640080"/>
          </a:xfrm>
          <a:solidFill>
            <a:schemeClr val="accent2"/>
          </a:solidFill>
        </p:spPr>
        <p:txBody>
          <a:bodyPr>
            <a:normAutofit/>
          </a:bodyPr>
          <a:lstStyle/>
          <a:p>
            <a:pPr marL="365760"/>
            <a:r>
              <a:rPr lang="en-US" dirty="0">
                <a:solidFill>
                  <a:schemeClr val="bg1"/>
                </a:solidFill>
              </a:rPr>
              <a:t>Path Forward</a:t>
            </a:r>
          </a:p>
        </p:txBody>
      </p:sp>
      <p:graphicFrame>
        <p:nvGraphicFramePr>
          <p:cNvPr id="4" name="Table 4">
            <a:extLst>
              <a:ext uri="{FF2B5EF4-FFF2-40B4-BE49-F238E27FC236}">
                <a16:creationId xmlns:a16="http://schemas.microsoft.com/office/drawing/2014/main" id="{A90660E2-A375-A422-88AC-D28A191B6C61}"/>
              </a:ext>
            </a:extLst>
          </p:cNvPr>
          <p:cNvGraphicFramePr>
            <a:graphicFrameLocks noGrp="1"/>
          </p:cNvGraphicFramePr>
          <p:nvPr>
            <p:extLst>
              <p:ext uri="{D42A27DB-BD31-4B8C-83A1-F6EECF244321}">
                <p14:modId xmlns:p14="http://schemas.microsoft.com/office/powerpoint/2010/main" val="3043124980"/>
              </p:ext>
            </p:extLst>
          </p:nvPr>
        </p:nvGraphicFramePr>
        <p:xfrm>
          <a:off x="-197962" y="941036"/>
          <a:ext cx="9144000" cy="4015320"/>
        </p:xfrm>
        <a:graphic>
          <a:graphicData uri="http://schemas.openxmlformats.org/drawingml/2006/table">
            <a:tbl>
              <a:tblPr firstRow="1" bandRow="1">
                <a:tableStyleId>{0BD7A91C-D326-4AE1-A7CB-73862D8CE9A1}</a:tableStyleId>
              </a:tblPr>
              <a:tblGrid>
                <a:gridCol w="1187410">
                  <a:extLst>
                    <a:ext uri="{9D8B030D-6E8A-4147-A177-3AD203B41FA5}">
                      <a16:colId xmlns:a16="http://schemas.microsoft.com/office/drawing/2014/main" val="724248090"/>
                    </a:ext>
                  </a:extLst>
                </a:gridCol>
                <a:gridCol w="7956590">
                  <a:extLst>
                    <a:ext uri="{9D8B030D-6E8A-4147-A177-3AD203B41FA5}">
                      <a16:colId xmlns:a16="http://schemas.microsoft.com/office/drawing/2014/main" val="959281989"/>
                    </a:ext>
                  </a:extLst>
                </a:gridCol>
              </a:tblGrid>
              <a:tr h="1304828">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600"/>
                        </a:spcAft>
                      </a:pPr>
                      <a:r>
                        <a:rPr lang="en-US" sz="1600" dirty="0"/>
                        <a:t>Direct outreach</a:t>
                      </a:r>
                    </a:p>
                    <a:p>
                      <a:pPr marL="742950" lvl="1" indent="-285750">
                        <a:spcAft>
                          <a:spcPts val="600"/>
                        </a:spcAft>
                        <a:buFont typeface="Arial" panose="020B0604020202020204" pitchFamily="34" charset="0"/>
                        <a:buChar char="•"/>
                      </a:pPr>
                      <a:r>
                        <a:rPr lang="en-US" sz="1600" dirty="0"/>
                        <a:t>Prior to the pilot, IMLS engaged in extensive communications outreach to raise awareness of the NMS</a:t>
                      </a:r>
                    </a:p>
                    <a:p>
                      <a:pPr marL="742950" lvl="1" indent="-285750">
                        <a:spcAft>
                          <a:spcPts val="600"/>
                        </a:spcAft>
                        <a:buFont typeface="Arial" panose="020B0604020202020204" pitchFamily="34" charset="0"/>
                        <a:buChar char="•"/>
                      </a:pPr>
                      <a:r>
                        <a:rPr lang="en-US" sz="1600" dirty="0"/>
                        <a:t>IMLS plans to continue engaging in outreach to museums in between surveys to update its contact records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531946"/>
                  </a:ext>
                </a:extLst>
              </a:tr>
              <a:tr h="869885">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600"/>
                        </a:spcAft>
                      </a:pPr>
                      <a:r>
                        <a:rPr lang="en-US" sz="1600" dirty="0"/>
                        <a:t>Less-direct outreach</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t>Validate against MDF</a:t>
                      </a:r>
                    </a:p>
                    <a:p>
                      <a:pPr marL="742950" lvl="1" indent="-285750">
                        <a:spcAft>
                          <a:spcPts val="600"/>
                        </a:spcAft>
                        <a:buFont typeface="Arial" panose="020B0604020202020204" pitchFamily="34" charset="0"/>
                        <a:buChar char="•"/>
                      </a:pPr>
                      <a:r>
                        <a:rPr lang="en-US" sz="1600" dirty="0"/>
                        <a:t>Potentially set up interagency agreements with outside public sector experts to verify the frame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199666"/>
                  </a:ext>
                </a:extLst>
              </a:tr>
              <a:tr h="372046">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t>Partner with outside agencies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5682622"/>
                  </a:ext>
                </a:extLst>
              </a:tr>
              <a:tr h="595274">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6354762"/>
                  </a:ext>
                </a:extLst>
              </a:tr>
              <a:tr h="251370">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3585684"/>
                  </a:ext>
                </a:extLst>
              </a:tr>
            </a:tbl>
          </a:graphicData>
        </a:graphic>
      </p:graphicFrame>
      <p:pic>
        <p:nvPicPr>
          <p:cNvPr id="5" name="Graphic 4" descr="Badge 1 with solid fill">
            <a:extLst>
              <a:ext uri="{FF2B5EF4-FFF2-40B4-BE49-F238E27FC236}">
                <a16:creationId xmlns:a16="http://schemas.microsoft.com/office/drawing/2014/main" id="{8590E1E8-70E6-9D4F-C3F2-BEB4695611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729" y="909312"/>
            <a:ext cx="548640" cy="548640"/>
          </a:xfrm>
          <a:prstGeom prst="rect">
            <a:avLst/>
          </a:prstGeom>
        </p:spPr>
      </p:pic>
      <p:pic>
        <p:nvPicPr>
          <p:cNvPr id="6" name="Graphic 5" descr="Badge with solid fill">
            <a:extLst>
              <a:ext uri="{FF2B5EF4-FFF2-40B4-BE49-F238E27FC236}">
                <a16:creationId xmlns:a16="http://schemas.microsoft.com/office/drawing/2014/main" id="{D47D327A-3199-2E2B-3D5B-4488954A7C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729" y="2392893"/>
            <a:ext cx="548640" cy="548640"/>
          </a:xfrm>
          <a:prstGeom prst="rect">
            <a:avLst/>
          </a:prstGeom>
        </p:spPr>
      </p:pic>
      <p:pic>
        <p:nvPicPr>
          <p:cNvPr id="7" name="Graphic 6" descr="Badge 3 with solid fill">
            <a:extLst>
              <a:ext uri="{FF2B5EF4-FFF2-40B4-BE49-F238E27FC236}">
                <a16:creationId xmlns:a16="http://schemas.microsoft.com/office/drawing/2014/main" id="{CB885C24-51D4-CA85-F681-39FE3C268E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4729" y="3535072"/>
            <a:ext cx="548640" cy="548640"/>
          </a:xfrm>
          <a:prstGeom prst="rect">
            <a:avLst/>
          </a:prstGeom>
        </p:spPr>
      </p:pic>
      <p:sp>
        <p:nvSpPr>
          <p:cNvPr id="9" name="TextBox 8">
            <a:extLst>
              <a:ext uri="{FF2B5EF4-FFF2-40B4-BE49-F238E27FC236}">
                <a16:creationId xmlns:a16="http://schemas.microsoft.com/office/drawing/2014/main" id="{01E6A0B5-4765-5E6B-8612-9887B2854F94}"/>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26</a:t>
            </a:fld>
            <a:endParaRPr lang="en-US" sz="1050" dirty="0">
              <a:solidFill>
                <a:schemeClr val="bg1"/>
              </a:solidFill>
            </a:endParaRPr>
          </a:p>
        </p:txBody>
      </p:sp>
    </p:spTree>
    <p:extLst>
      <p:ext uri="{BB962C8B-B14F-4D97-AF65-F5344CB8AC3E}">
        <p14:creationId xmlns:p14="http://schemas.microsoft.com/office/powerpoint/2010/main" val="13525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A508-BA84-28EA-378B-87E6FF4D74E7}"/>
              </a:ext>
            </a:extLst>
          </p:cNvPr>
          <p:cNvSpPr>
            <a:spLocks noGrp="1"/>
          </p:cNvSpPr>
          <p:nvPr>
            <p:ph type="title"/>
          </p:nvPr>
        </p:nvSpPr>
        <p:spPr>
          <a:xfrm>
            <a:off x="0" y="138111"/>
            <a:ext cx="9144000" cy="640080"/>
          </a:xfrm>
          <a:solidFill>
            <a:schemeClr val="accent2"/>
          </a:solidFill>
        </p:spPr>
        <p:txBody>
          <a:bodyPr>
            <a:noAutofit/>
          </a:bodyPr>
          <a:lstStyle/>
          <a:p>
            <a:pPr marL="365760"/>
            <a:r>
              <a:rPr lang="en-US" sz="2800" dirty="0">
                <a:solidFill>
                  <a:schemeClr val="bg1"/>
                </a:solidFill>
              </a:rPr>
              <a:t>NMS Museum Definition and Eligibility Criteria</a:t>
            </a:r>
          </a:p>
        </p:txBody>
      </p:sp>
      <p:graphicFrame>
        <p:nvGraphicFramePr>
          <p:cNvPr id="3" name="Table 15">
            <a:extLst>
              <a:ext uri="{FF2B5EF4-FFF2-40B4-BE49-F238E27FC236}">
                <a16:creationId xmlns:a16="http://schemas.microsoft.com/office/drawing/2014/main" id="{1FDD51C9-238C-9094-4838-FC1EE901E9AF}"/>
              </a:ext>
            </a:extLst>
          </p:cNvPr>
          <p:cNvGraphicFramePr>
            <a:graphicFrameLocks noGrp="1"/>
          </p:cNvGraphicFramePr>
          <p:nvPr>
            <p:extLst>
              <p:ext uri="{D42A27DB-BD31-4B8C-83A1-F6EECF244321}">
                <p14:modId xmlns:p14="http://schemas.microsoft.com/office/powerpoint/2010/main" val="1324141028"/>
              </p:ext>
            </p:extLst>
          </p:nvPr>
        </p:nvGraphicFramePr>
        <p:xfrm>
          <a:off x="5060918" y="1428954"/>
          <a:ext cx="3880238" cy="3074652"/>
        </p:xfrm>
        <a:graphic>
          <a:graphicData uri="http://schemas.openxmlformats.org/drawingml/2006/table">
            <a:tbl>
              <a:tblPr firstRow="1" bandRow="1">
                <a:tableStyleId>{0BD7A91C-D326-4AE1-A7CB-73862D8CE9A1}</a:tableStyleId>
              </a:tblPr>
              <a:tblGrid>
                <a:gridCol w="1940119">
                  <a:extLst>
                    <a:ext uri="{9D8B030D-6E8A-4147-A177-3AD203B41FA5}">
                      <a16:colId xmlns:a16="http://schemas.microsoft.com/office/drawing/2014/main" val="3110958480"/>
                    </a:ext>
                  </a:extLst>
                </a:gridCol>
                <a:gridCol w="1940119">
                  <a:extLst>
                    <a:ext uri="{9D8B030D-6E8A-4147-A177-3AD203B41FA5}">
                      <a16:colId xmlns:a16="http://schemas.microsoft.com/office/drawing/2014/main" val="1704898218"/>
                    </a:ext>
                  </a:extLst>
                </a:gridCol>
              </a:tblGrid>
              <a:tr h="295708">
                <a:tc gridSpan="2">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dirty="0"/>
                        <a:t>Eligible Disciplines (2023)</a:t>
                      </a:r>
                      <a:r>
                        <a:rPr lang="en-US" sz="14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p>
                  </a:txBody>
                  <a:tcPr/>
                </a:tc>
                <a:extLst>
                  <a:ext uri="{0D108BD9-81ED-4DB2-BD59-A6C34878D82A}">
                    <a16:rowId xmlns:a16="http://schemas.microsoft.com/office/drawing/2014/main" val="3587961193"/>
                  </a:ext>
                </a:extLst>
              </a:tr>
              <a:tr h="2769852">
                <a:tc>
                  <a:txBody>
                    <a:bodyPr/>
                    <a:lstStyle/>
                    <a:p>
                      <a:pPr marL="182880" marR="0" lvl="0"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Anthropology museums</a:t>
                      </a:r>
                    </a:p>
                    <a:p>
                      <a:pPr marL="182880" marR="0" lvl="0"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Aquariums</a:t>
                      </a:r>
                    </a:p>
                    <a:p>
                      <a:pPr marL="182880" marR="0" lvl="0"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Arboretums</a:t>
                      </a:r>
                    </a:p>
                    <a:p>
                      <a:pPr marL="182880" marR="0" lvl="0"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Art museums</a:t>
                      </a:r>
                    </a:p>
                    <a:p>
                      <a:pPr marL="182880" marR="0" lvl="0"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Botanical gardens</a:t>
                      </a:r>
                    </a:p>
                    <a:p>
                      <a:pPr marL="182880" marR="0" lvl="0"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Children's museums</a:t>
                      </a:r>
                    </a:p>
                    <a:p>
                      <a:pPr marL="182880" marR="0" lvl="0"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General museums</a:t>
                      </a:r>
                    </a:p>
                    <a:p>
                      <a:pPr marL="182880" marR="0" lvl="0"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Historic houses and/or sites</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lvl="1"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History museums</a:t>
                      </a:r>
                    </a:p>
                    <a:p>
                      <a:pPr marL="182880" marR="0" lvl="1"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Natural history museums</a:t>
                      </a:r>
                    </a:p>
                    <a:p>
                      <a:pPr marL="182880" marR="0" lvl="1"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Nature centers</a:t>
                      </a:r>
                    </a:p>
                    <a:p>
                      <a:pPr marL="182880" marR="0" lvl="1"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Planetariums</a:t>
                      </a:r>
                    </a:p>
                    <a:p>
                      <a:pPr marL="182880" marR="0" lvl="1"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Science and technology centers/museums</a:t>
                      </a:r>
                    </a:p>
                    <a:p>
                      <a:pPr marL="182880" marR="0" lvl="1"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Specialized museums</a:t>
                      </a:r>
                    </a:p>
                    <a:p>
                      <a:pPr marL="182880" marR="0" lvl="1" indent="-18288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en-US" sz="1200" dirty="0"/>
                        <a:t>Zoos</a:t>
                      </a:r>
                    </a:p>
                  </a:txBody>
                  <a:tcPr anchor="ctr">
                    <a:lnL w="9525" cap="flat" cmpd="sng">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2734324"/>
                  </a:ext>
                </a:extLst>
              </a:tr>
            </a:tbl>
          </a:graphicData>
        </a:graphic>
      </p:graphicFrame>
      <p:graphicFrame>
        <p:nvGraphicFramePr>
          <p:cNvPr id="5" name="Table 7">
            <a:extLst>
              <a:ext uri="{FF2B5EF4-FFF2-40B4-BE49-F238E27FC236}">
                <a16:creationId xmlns:a16="http://schemas.microsoft.com/office/drawing/2014/main" id="{7F13B088-C7B4-03AD-7D5E-79F4952D5422}"/>
              </a:ext>
            </a:extLst>
          </p:cNvPr>
          <p:cNvGraphicFramePr>
            <a:graphicFrameLocks noGrp="1"/>
          </p:cNvGraphicFramePr>
          <p:nvPr>
            <p:extLst>
              <p:ext uri="{D42A27DB-BD31-4B8C-83A1-F6EECF244321}">
                <p14:modId xmlns:p14="http://schemas.microsoft.com/office/powerpoint/2010/main" val="590127805"/>
              </p:ext>
            </p:extLst>
          </p:nvPr>
        </p:nvGraphicFramePr>
        <p:xfrm>
          <a:off x="449048" y="1428954"/>
          <a:ext cx="4393223" cy="3065560"/>
        </p:xfrm>
        <a:graphic>
          <a:graphicData uri="http://schemas.openxmlformats.org/drawingml/2006/table">
            <a:tbl>
              <a:tblPr firstRow="1" bandRow="1">
                <a:tableStyleId>{0BD7A91C-D326-4AE1-A7CB-73862D8CE9A1}</a:tableStyleId>
              </a:tblPr>
              <a:tblGrid>
                <a:gridCol w="4393223">
                  <a:extLst>
                    <a:ext uri="{9D8B030D-6E8A-4147-A177-3AD203B41FA5}">
                      <a16:colId xmlns:a16="http://schemas.microsoft.com/office/drawing/2014/main" val="987146879"/>
                    </a:ext>
                  </a:extLst>
                </a:gridCol>
              </a:tblGrid>
              <a:tr h="284535">
                <a:tc>
                  <a:txBody>
                    <a:bodyPr/>
                    <a:lstStyle/>
                    <a:p>
                      <a:pPr algn="ctr"/>
                      <a:r>
                        <a:rPr lang="en-US" sz="1400" b="1" dirty="0"/>
                        <a:t>NMS Eligibility Criteria (2023):</a:t>
                      </a:r>
                    </a:p>
                  </a:txBody>
                  <a:tcPr>
                    <a:solidFill>
                      <a:schemeClr val="accent4">
                        <a:lumMod val="40000"/>
                        <a:lumOff val="60000"/>
                      </a:schemeClr>
                    </a:solidFill>
                  </a:tcPr>
                </a:tc>
                <a:extLst>
                  <a:ext uri="{0D108BD9-81ED-4DB2-BD59-A6C34878D82A}">
                    <a16:rowId xmlns:a16="http://schemas.microsoft.com/office/drawing/2014/main" val="3120792869"/>
                  </a:ext>
                </a:extLst>
              </a:tr>
              <a:tr h="2760760">
                <a:tc>
                  <a:txBody>
                    <a:body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200" b="0" i="0" kern="1200" dirty="0">
                          <a:solidFill>
                            <a:srgbClr val="000000"/>
                          </a:solidFill>
                          <a:effectLst/>
                          <a:latin typeface="Arial"/>
                          <a:ea typeface="Arial"/>
                          <a:cs typeface="Arial"/>
                        </a:rPr>
                        <a:t>A unit of Federal, State, local, or tribal government, or a not-for-profit institution that:  </a:t>
                      </a:r>
                    </a:p>
                    <a:p>
                      <a:pPr marL="182880" marR="0" lvl="0" indent="-18288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b="0" i="0" kern="1200" dirty="0">
                          <a:solidFill>
                            <a:srgbClr val="000000"/>
                          </a:solidFill>
                          <a:effectLst/>
                          <a:latin typeface="Arial"/>
                          <a:ea typeface="Arial"/>
                          <a:cs typeface="Arial"/>
                        </a:rPr>
                        <a:t>Serves the public in a physical location it owns or operates</a:t>
                      </a:r>
                    </a:p>
                    <a:p>
                      <a:pPr marL="182880" marR="0" lvl="0" indent="-18288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b="0" i="0" kern="1200" dirty="0">
                          <a:solidFill>
                            <a:srgbClr val="000000"/>
                          </a:solidFill>
                          <a:effectLst/>
                          <a:latin typeface="Arial"/>
                          <a:ea typeface="Arial"/>
                          <a:cs typeface="Arial"/>
                        </a:rPr>
                        <a:t>Provides exhibitions &amp; programs</a:t>
                      </a:r>
                    </a:p>
                    <a:p>
                      <a:pPr marL="182880" marR="0" lvl="0" indent="-18288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b="0" i="0" kern="1200" dirty="0">
                          <a:solidFill>
                            <a:srgbClr val="000000"/>
                          </a:solidFill>
                          <a:effectLst/>
                          <a:latin typeface="Arial"/>
                          <a:ea typeface="Arial"/>
                          <a:cs typeface="Arial"/>
                        </a:rPr>
                        <a:t>Has as its primary function to house, display, and care for animate or inanimate objects that form the core of its exhibitions, programs, and research</a:t>
                      </a:r>
                    </a:p>
                    <a:p>
                      <a:pPr marL="182880" marR="0" lvl="0" indent="-18288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b="0" i="0" kern="1200" dirty="0">
                          <a:solidFill>
                            <a:srgbClr val="000000"/>
                          </a:solidFill>
                          <a:effectLst/>
                          <a:latin typeface="Arial"/>
                          <a:ea typeface="Arial"/>
                          <a:cs typeface="Arial"/>
                        </a:rPr>
                        <a:t>Under normal circumstances, is open to the public 120 days or more per year, either through specific hours of operation or by appointment</a:t>
                      </a:r>
                    </a:p>
                    <a:p>
                      <a:pPr marL="182880" marR="0" lvl="0" indent="-18288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b="0" i="0" kern="1200" dirty="0">
                          <a:solidFill>
                            <a:srgbClr val="000000"/>
                          </a:solidFill>
                          <a:effectLst/>
                          <a:latin typeface="Arial"/>
                          <a:ea typeface="Arial"/>
                          <a:cs typeface="Arial"/>
                        </a:rPr>
                        <a:t>Has at least one staff member, or the full-time equivalent, whether paid or unpaid</a:t>
                      </a:r>
                      <a:endParaRPr lang="en-US" sz="1200" dirty="0"/>
                    </a:p>
                  </a:txBody>
                  <a:tcPr/>
                </a:tc>
                <a:extLst>
                  <a:ext uri="{0D108BD9-81ED-4DB2-BD59-A6C34878D82A}">
                    <a16:rowId xmlns:a16="http://schemas.microsoft.com/office/drawing/2014/main" val="1631421040"/>
                  </a:ext>
                </a:extLst>
              </a:tr>
            </a:tbl>
          </a:graphicData>
        </a:graphic>
      </p:graphicFrame>
      <p:sp>
        <p:nvSpPr>
          <p:cNvPr id="7" name="TextBox 6">
            <a:extLst>
              <a:ext uri="{FF2B5EF4-FFF2-40B4-BE49-F238E27FC236}">
                <a16:creationId xmlns:a16="http://schemas.microsoft.com/office/drawing/2014/main" id="{F42A0133-E4BD-4603-767E-0D78E228B135}"/>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27</a:t>
            </a:fld>
            <a:endParaRPr lang="en-US" sz="1050" dirty="0">
              <a:solidFill>
                <a:schemeClr val="bg1"/>
              </a:solidFill>
            </a:endParaRPr>
          </a:p>
        </p:txBody>
      </p:sp>
      <p:sp>
        <p:nvSpPr>
          <p:cNvPr id="8" name="TextBox 7">
            <a:extLst>
              <a:ext uri="{FF2B5EF4-FFF2-40B4-BE49-F238E27FC236}">
                <a16:creationId xmlns:a16="http://schemas.microsoft.com/office/drawing/2014/main" id="{7CA26427-830D-A161-A314-2C8EC7F105FE}"/>
              </a:ext>
            </a:extLst>
          </p:cNvPr>
          <p:cNvSpPr txBox="1"/>
          <p:nvPr/>
        </p:nvSpPr>
        <p:spPr>
          <a:xfrm>
            <a:off x="433634" y="806472"/>
            <a:ext cx="8202852" cy="584775"/>
          </a:xfrm>
          <a:prstGeom prst="rect">
            <a:avLst/>
          </a:prstGeom>
          <a:noFill/>
        </p:spPr>
        <p:txBody>
          <a:bodyPr wrap="square" rtlCol="0">
            <a:spAutoFit/>
          </a:bodyPr>
          <a:lstStyle/>
          <a:p>
            <a:r>
              <a:rPr lang="en-US" sz="1600" kern="1200" dirty="0">
                <a:solidFill>
                  <a:schemeClr val="tx1"/>
                </a:solidFill>
                <a:latin typeface="Arial" panose="020B0604020202020204" pitchFamily="34" charset="0"/>
                <a:cs typeface="Arial" panose="020B0604020202020204" pitchFamily="34" charset="0"/>
              </a:rPr>
              <a:t>IMLS’ museum definition is broad and includes disciplines that are frequently not categorized as museums by other organizations (e.g., zoos, botanical gardens)</a:t>
            </a:r>
          </a:p>
        </p:txBody>
      </p:sp>
    </p:spTree>
    <p:extLst>
      <p:ext uri="{BB962C8B-B14F-4D97-AF65-F5344CB8AC3E}">
        <p14:creationId xmlns:p14="http://schemas.microsoft.com/office/powerpoint/2010/main" val="3099969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CC2C1230-36B3-681F-CF89-DEA75C3BB8CC}"/>
              </a:ext>
            </a:extLst>
          </p:cNvPr>
          <p:cNvGraphicFramePr>
            <a:graphicFrameLocks noGrp="1"/>
          </p:cNvGraphicFramePr>
          <p:nvPr>
            <p:extLst>
              <p:ext uri="{D42A27DB-BD31-4B8C-83A1-F6EECF244321}">
                <p14:modId xmlns:p14="http://schemas.microsoft.com/office/powerpoint/2010/main" val="3394315800"/>
              </p:ext>
            </p:extLst>
          </p:nvPr>
        </p:nvGraphicFramePr>
        <p:xfrm>
          <a:off x="766351" y="1487924"/>
          <a:ext cx="7776755" cy="3150712"/>
        </p:xfrm>
        <a:graphic>
          <a:graphicData uri="http://schemas.openxmlformats.org/drawingml/2006/table">
            <a:tbl>
              <a:tblPr firstRow="1" bandRow="1">
                <a:tableStyleId>{0BD7A91C-D326-4AE1-A7CB-73862D8CE9A1}</a:tableStyleId>
              </a:tblPr>
              <a:tblGrid>
                <a:gridCol w="7776755">
                  <a:extLst>
                    <a:ext uri="{9D8B030D-6E8A-4147-A177-3AD203B41FA5}">
                      <a16:colId xmlns:a16="http://schemas.microsoft.com/office/drawing/2014/main" val="3672253930"/>
                    </a:ext>
                  </a:extLst>
                </a:gridCol>
              </a:tblGrid>
              <a:tr h="350948">
                <a:tc>
                  <a:txBody>
                    <a:bodyPr/>
                    <a:lstStyle/>
                    <a:p>
                      <a:pPr algn="ctr"/>
                      <a:r>
                        <a:rPr lang="en-US" sz="1600" b="1" dirty="0">
                          <a:solidFill>
                            <a:schemeClr val="bg1"/>
                          </a:solidFill>
                        </a:rPr>
                        <a:t>Test 1: Updating Contact Info with MTurk</a:t>
                      </a:r>
                    </a:p>
                  </a:txBody>
                  <a:tcPr anchor="ct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2638502617"/>
                  </a:ext>
                </a:extLst>
              </a:tr>
              <a:tr h="1176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dirty="0">
                          <a:latin typeface="Arial" panose="020B0604020202020204" pitchFamily="34" charset="0"/>
                          <a:cs typeface="Arial" panose="020B0604020202020204" pitchFamily="34" charset="0"/>
                        </a:rPr>
                        <a:t>Method: </a:t>
                      </a:r>
                      <a:r>
                        <a:rPr lang="en-US" sz="1350" dirty="0">
                          <a:latin typeface="Arial" panose="020B0604020202020204" pitchFamily="34" charset="0"/>
                          <a:cs typeface="Arial" panose="020B0604020202020204" pitchFamily="34" charset="0"/>
                        </a:rPr>
                        <a:t>The team randomly sampled 100 museums that had pre-existing email addresses and phone numbers from matching with OMD or as coded by internal manual coders. These were presented as a task on MTurk, where MTurkers were asked to visit the provided websites and fill in that site’s contact information (email address and phone number). The contact information received was then compared against the contact information on the frame.</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44459"/>
                  </a:ext>
                </a:extLst>
              </a:tr>
              <a:tr h="756226">
                <a:tc>
                  <a:txBody>
                    <a:bodyPr/>
                    <a:lstStyle/>
                    <a:p>
                      <a:endParaRPr lang="en-US" sz="1400" dirty="0"/>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7172485"/>
                  </a:ext>
                </a:extLst>
              </a:tr>
              <a:tr h="866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dirty="0">
                          <a:latin typeface="Arial" panose="020B0604020202020204" pitchFamily="34" charset="0"/>
                          <a:cs typeface="Arial" panose="020B0604020202020204" pitchFamily="34" charset="0"/>
                        </a:rPr>
                        <a:t>Results: </a:t>
                      </a:r>
                      <a:r>
                        <a:rPr lang="en-US" sz="1350" dirty="0">
                          <a:latin typeface="Arial" panose="020B0604020202020204" pitchFamily="34" charset="0"/>
                          <a:cs typeface="Arial" panose="020B0604020202020204" pitchFamily="34" charset="0"/>
                        </a:rPr>
                        <a:t>Due to time constraints, this test attempting to collect email and phone numbers was halted when 71 HITs were completed; the preliminary results uncovered reliability issues and as such the tests were abandoned.</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6106382"/>
                  </a:ext>
                </a:extLst>
              </a:tr>
            </a:tbl>
          </a:graphicData>
        </a:graphic>
      </p:graphicFrame>
      <p:sp>
        <p:nvSpPr>
          <p:cNvPr id="4" name="TextBox 3">
            <a:extLst>
              <a:ext uri="{FF2B5EF4-FFF2-40B4-BE49-F238E27FC236}">
                <a16:creationId xmlns:a16="http://schemas.microsoft.com/office/drawing/2014/main" id="{90F76B2D-340A-7080-3D6B-3CE149BBCE71}"/>
              </a:ext>
            </a:extLst>
          </p:cNvPr>
          <p:cNvSpPr txBox="1"/>
          <p:nvPr/>
        </p:nvSpPr>
        <p:spPr>
          <a:xfrm>
            <a:off x="493487" y="898143"/>
            <a:ext cx="8650513" cy="523220"/>
          </a:xfrm>
          <a:prstGeom prst="rect">
            <a:avLst/>
          </a:prstGeom>
          <a:noFill/>
        </p:spPr>
        <p:txBody>
          <a:bodyPr wrap="square" rtlCol="0">
            <a:spAutoFit/>
          </a:bodyPr>
          <a:lstStyle/>
          <a:p>
            <a:pPr>
              <a:spcAft>
                <a:spcPts val="1200"/>
              </a:spcAft>
            </a:pPr>
            <a:r>
              <a:rPr lang="en-US" dirty="0">
                <a:latin typeface="Arial" panose="020B0604020202020204" pitchFamily="34" charset="0"/>
                <a:cs typeface="Arial" panose="020B0604020202020204" pitchFamily="34" charset="0"/>
              </a:rPr>
              <a:t>The population frame team tested the reliability of using MTurk to obtain email addresses and phone numbers for museums:</a:t>
            </a:r>
          </a:p>
        </p:txBody>
      </p:sp>
      <p:sp>
        <p:nvSpPr>
          <p:cNvPr id="5" name="Title 1">
            <a:extLst>
              <a:ext uri="{FF2B5EF4-FFF2-40B4-BE49-F238E27FC236}">
                <a16:creationId xmlns:a16="http://schemas.microsoft.com/office/drawing/2014/main" id="{6049DD10-DCAD-FAFF-1316-9EFCE690A26A}"/>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3200" dirty="0">
                <a:solidFill>
                  <a:schemeClr val="bg1"/>
                </a:solidFill>
              </a:rPr>
              <a:t>Updating Contact Info: MTurk</a:t>
            </a:r>
          </a:p>
        </p:txBody>
      </p:sp>
      <p:graphicFrame>
        <p:nvGraphicFramePr>
          <p:cNvPr id="2" name="Table 5">
            <a:extLst>
              <a:ext uri="{FF2B5EF4-FFF2-40B4-BE49-F238E27FC236}">
                <a16:creationId xmlns:a16="http://schemas.microsoft.com/office/drawing/2014/main" id="{57F9A284-D748-CAFA-E232-6FF8343F7671}"/>
              </a:ext>
            </a:extLst>
          </p:cNvPr>
          <p:cNvGraphicFramePr>
            <a:graphicFrameLocks noGrp="1"/>
          </p:cNvGraphicFramePr>
          <p:nvPr>
            <p:extLst>
              <p:ext uri="{D42A27DB-BD31-4B8C-83A1-F6EECF244321}">
                <p14:modId xmlns:p14="http://schemas.microsoft.com/office/powerpoint/2010/main" val="3479931097"/>
              </p:ext>
            </p:extLst>
          </p:nvPr>
        </p:nvGraphicFramePr>
        <p:xfrm>
          <a:off x="1679128" y="3039427"/>
          <a:ext cx="5951199" cy="609600"/>
        </p:xfrm>
        <a:graphic>
          <a:graphicData uri="http://schemas.openxmlformats.org/drawingml/2006/table">
            <a:tbl>
              <a:tblPr firstRow="1" bandRow="1">
                <a:tableStyleId>{0BD7A91C-D326-4AE1-A7CB-73862D8CE9A1}</a:tableStyleId>
              </a:tblPr>
              <a:tblGrid>
                <a:gridCol w="1983733">
                  <a:extLst>
                    <a:ext uri="{9D8B030D-6E8A-4147-A177-3AD203B41FA5}">
                      <a16:colId xmlns:a16="http://schemas.microsoft.com/office/drawing/2014/main" val="929918216"/>
                    </a:ext>
                  </a:extLst>
                </a:gridCol>
                <a:gridCol w="1983733">
                  <a:extLst>
                    <a:ext uri="{9D8B030D-6E8A-4147-A177-3AD203B41FA5}">
                      <a16:colId xmlns:a16="http://schemas.microsoft.com/office/drawing/2014/main" val="3154043742"/>
                    </a:ext>
                  </a:extLst>
                </a:gridCol>
                <a:gridCol w="1983733">
                  <a:extLst>
                    <a:ext uri="{9D8B030D-6E8A-4147-A177-3AD203B41FA5}">
                      <a16:colId xmlns:a16="http://schemas.microsoft.com/office/drawing/2014/main" val="14109691"/>
                    </a:ext>
                  </a:extLst>
                </a:gridCol>
              </a:tblGrid>
              <a:tr h="219210">
                <a:tc>
                  <a:txBody>
                    <a:bodyPr/>
                    <a:lstStyle/>
                    <a:p>
                      <a:pPr algn="ctr"/>
                      <a:endParaRPr lang="en-US" sz="1400" dirty="0"/>
                    </a:p>
                  </a:txBody>
                  <a:tcPr>
                    <a:solidFill>
                      <a:schemeClr val="accent3">
                        <a:lumMod val="60000"/>
                        <a:lumOff val="40000"/>
                      </a:schemeClr>
                    </a:solidFill>
                  </a:tcPr>
                </a:tc>
                <a:tc>
                  <a:txBody>
                    <a:bodyPr/>
                    <a:lstStyle/>
                    <a:p>
                      <a:pPr algn="ctr"/>
                      <a:r>
                        <a:rPr lang="en-US" sz="1400" b="1" dirty="0"/>
                        <a:t>Email Address</a:t>
                      </a:r>
                    </a:p>
                  </a:txBody>
                  <a:tcPr>
                    <a:solidFill>
                      <a:schemeClr val="accent3">
                        <a:lumMod val="60000"/>
                        <a:lumOff val="40000"/>
                      </a:schemeClr>
                    </a:solidFill>
                  </a:tcPr>
                </a:tc>
                <a:tc>
                  <a:txBody>
                    <a:bodyPr/>
                    <a:lstStyle/>
                    <a:p>
                      <a:pPr algn="ctr"/>
                      <a:r>
                        <a:rPr lang="en-US" sz="1400" b="1" dirty="0"/>
                        <a:t>Phone Number</a:t>
                      </a:r>
                    </a:p>
                  </a:txBody>
                  <a:tcPr>
                    <a:solidFill>
                      <a:schemeClr val="accent3">
                        <a:lumMod val="60000"/>
                        <a:lumOff val="40000"/>
                      </a:schemeClr>
                    </a:solidFill>
                  </a:tcPr>
                </a:tc>
                <a:extLst>
                  <a:ext uri="{0D108BD9-81ED-4DB2-BD59-A6C34878D82A}">
                    <a16:rowId xmlns:a16="http://schemas.microsoft.com/office/drawing/2014/main" val="4047510819"/>
                  </a:ext>
                </a:extLst>
              </a:tr>
              <a:tr h="219210">
                <a:tc>
                  <a:txBody>
                    <a:bodyPr/>
                    <a:lstStyle/>
                    <a:p>
                      <a:pPr algn="ctr"/>
                      <a:r>
                        <a:rPr lang="en-US" sz="1400" dirty="0"/>
                        <a:t>% matched OMD</a:t>
                      </a:r>
                    </a:p>
                  </a:txBody>
                  <a:tcPr/>
                </a:tc>
                <a:tc>
                  <a:txBody>
                    <a:bodyPr/>
                    <a:lstStyle/>
                    <a:p>
                      <a:pPr algn="ctr"/>
                      <a:r>
                        <a:rPr lang="en-US" sz="1400" dirty="0"/>
                        <a:t>46%</a:t>
                      </a:r>
                    </a:p>
                  </a:txBody>
                  <a:tcPr/>
                </a:tc>
                <a:tc>
                  <a:txBody>
                    <a:bodyPr/>
                    <a:lstStyle/>
                    <a:p>
                      <a:pPr algn="ctr"/>
                      <a:r>
                        <a:rPr lang="en-US" sz="1400" dirty="0"/>
                        <a:t>82%</a:t>
                      </a:r>
                    </a:p>
                  </a:txBody>
                  <a:tcPr/>
                </a:tc>
                <a:extLst>
                  <a:ext uri="{0D108BD9-81ED-4DB2-BD59-A6C34878D82A}">
                    <a16:rowId xmlns:a16="http://schemas.microsoft.com/office/drawing/2014/main" val="3943879720"/>
                  </a:ext>
                </a:extLst>
              </a:tr>
            </a:tbl>
          </a:graphicData>
        </a:graphic>
      </p:graphicFrame>
      <p:sp>
        <p:nvSpPr>
          <p:cNvPr id="7" name="TextBox 6">
            <a:extLst>
              <a:ext uri="{FF2B5EF4-FFF2-40B4-BE49-F238E27FC236}">
                <a16:creationId xmlns:a16="http://schemas.microsoft.com/office/drawing/2014/main" id="{50BAEC8B-48FA-DB66-99E9-D75FB187F4D5}"/>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28</a:t>
            </a:fld>
            <a:endParaRPr lang="en-US" sz="1050" dirty="0">
              <a:solidFill>
                <a:schemeClr val="bg1"/>
              </a:solidFill>
            </a:endParaRPr>
          </a:p>
        </p:txBody>
      </p:sp>
    </p:spTree>
    <p:extLst>
      <p:ext uri="{BB962C8B-B14F-4D97-AF65-F5344CB8AC3E}">
        <p14:creationId xmlns:p14="http://schemas.microsoft.com/office/powerpoint/2010/main" val="155569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A8C303-1CED-5CC7-1E80-FA170E30972C}"/>
              </a:ext>
            </a:extLst>
          </p:cNvPr>
          <p:cNvSpPr>
            <a:spLocks noGrp="1"/>
          </p:cNvSpPr>
          <p:nvPr>
            <p:ph idx="1"/>
          </p:nvPr>
        </p:nvSpPr>
        <p:spPr>
          <a:xfrm>
            <a:off x="628650" y="1611948"/>
            <a:ext cx="7886700" cy="3262312"/>
          </a:xfrm>
        </p:spPr>
        <p:txBody>
          <a:bodyPr/>
          <a:lstStyle/>
          <a:p>
            <a:pPr marL="0" indent="0">
              <a:buNone/>
            </a:pPr>
            <a:r>
              <a:rPr lang="en-US" sz="1800" dirty="0">
                <a:effectLst/>
                <a:latin typeface="Arial" panose="020B0604020202020204" pitchFamily="34" charset="0"/>
                <a:ea typeface="Calibri" panose="020F0502020204030204" pitchFamily="34" charset="0"/>
                <a:cs typeface="Arial" panose="020B0604020202020204" pitchFamily="34" charset="0"/>
              </a:rPr>
              <a:t>"content" = paste("Based on the available information, what are the best contact Email Address(es) for", df$Name[i], "in the state of", df$State[i], "? Please include any available email address for the location and/or domain name, separated by a comma, including those to specific people within the organization. Once you identify an email address, please find any other available email addresses that use the same domain name and include them as well. If you have the email address only respond with the email address. If you do not have any available email addresses, respond with N. Do not include any other information or text output beyond the email address(es) or N.")</a:t>
            </a:r>
          </a:p>
        </p:txBody>
      </p:sp>
      <p:sp>
        <p:nvSpPr>
          <p:cNvPr id="4" name="Title 1">
            <a:extLst>
              <a:ext uri="{FF2B5EF4-FFF2-40B4-BE49-F238E27FC236}">
                <a16:creationId xmlns:a16="http://schemas.microsoft.com/office/drawing/2014/main" id="{05AEF588-1D42-A469-2F12-778D37E11557}"/>
              </a:ext>
            </a:extLst>
          </p:cNvPr>
          <p:cNvSpPr txBox="1">
            <a:spLocks/>
          </p:cNvSpPr>
          <p:nvPr/>
        </p:nvSpPr>
        <p:spPr>
          <a:xfrm>
            <a:off x="-2" y="138112"/>
            <a:ext cx="9144002"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dirty="0">
                <a:solidFill>
                  <a:schemeClr val="bg1"/>
                </a:solidFill>
              </a:rPr>
              <a:t>ChatGPT Prompt (1) – Email Address</a:t>
            </a:r>
          </a:p>
        </p:txBody>
      </p:sp>
      <p:sp>
        <p:nvSpPr>
          <p:cNvPr id="5" name="TextBox 4">
            <a:extLst>
              <a:ext uri="{FF2B5EF4-FFF2-40B4-BE49-F238E27FC236}">
                <a16:creationId xmlns:a16="http://schemas.microsoft.com/office/drawing/2014/main" id="{5996E032-D7DA-DFCB-C4F4-210FA54D5568}"/>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29</a:t>
            </a:fld>
            <a:endParaRPr lang="en-US" sz="1050" dirty="0">
              <a:solidFill>
                <a:schemeClr val="bg1"/>
              </a:solidFill>
            </a:endParaRPr>
          </a:p>
        </p:txBody>
      </p:sp>
    </p:spTree>
    <p:extLst>
      <p:ext uri="{BB962C8B-B14F-4D97-AF65-F5344CB8AC3E}">
        <p14:creationId xmlns:p14="http://schemas.microsoft.com/office/powerpoint/2010/main" val="350799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F9AA-A3D1-4208-9EF0-39FED8E8628D}"/>
              </a:ext>
            </a:extLst>
          </p:cNvPr>
          <p:cNvSpPr>
            <a:spLocks noGrp="1"/>
          </p:cNvSpPr>
          <p:nvPr>
            <p:ph type="title"/>
          </p:nvPr>
        </p:nvSpPr>
        <p:spPr>
          <a:xfrm>
            <a:off x="411336" y="174625"/>
            <a:ext cx="8637414" cy="993775"/>
          </a:xfrm>
        </p:spPr>
        <p:txBody>
          <a:bodyPr>
            <a:normAutofit/>
          </a:bodyPr>
          <a:lstStyle/>
          <a:p>
            <a:r>
              <a:rPr lang="en-US" sz="3200" dirty="0"/>
              <a:t>Background: </a:t>
            </a:r>
            <a:br>
              <a:rPr lang="en-US" sz="3200" dirty="0"/>
            </a:br>
            <a:r>
              <a:rPr lang="en-US" sz="2700" dirty="0"/>
              <a:t>The National Museum Survey (NMS)</a:t>
            </a:r>
          </a:p>
        </p:txBody>
      </p:sp>
      <p:sp>
        <p:nvSpPr>
          <p:cNvPr id="3" name="Content Placeholder 2">
            <a:extLst>
              <a:ext uri="{FF2B5EF4-FFF2-40B4-BE49-F238E27FC236}">
                <a16:creationId xmlns:a16="http://schemas.microsoft.com/office/drawing/2014/main" id="{79B78D1F-07B3-4842-B3A9-4DE0CDD28F98}"/>
              </a:ext>
            </a:extLst>
          </p:cNvPr>
          <p:cNvSpPr>
            <a:spLocks noGrp="1"/>
          </p:cNvSpPr>
          <p:nvPr>
            <p:ph idx="1"/>
          </p:nvPr>
        </p:nvSpPr>
        <p:spPr>
          <a:xfrm>
            <a:off x="504825" y="1177290"/>
            <a:ext cx="8401049" cy="3017520"/>
          </a:xfrm>
        </p:spPr>
        <p:txBody>
          <a:bodyPr>
            <a:noAutofit/>
          </a:bodyPr>
          <a:lstStyle/>
          <a:p>
            <a:pPr marL="457200" lvl="1" indent="-457200">
              <a:lnSpc>
                <a:spcPct val="100000"/>
              </a:lnSpc>
              <a:spcBef>
                <a:spcPts val="0"/>
              </a:spcBef>
            </a:pPr>
            <a:r>
              <a:rPr lang="en-US" dirty="0">
                <a:latin typeface="Arial" panose="020B0604020202020204" pitchFamily="34" charset="0"/>
                <a:cs typeface="Arial" panose="020B0604020202020204" pitchFamily="34" charset="0"/>
              </a:rPr>
              <a:t>More than a decade of effort</a:t>
            </a:r>
          </a:p>
          <a:p>
            <a:pPr marL="914400" lvl="2" indent="-457200">
              <a:lnSpc>
                <a:spcPct val="100000"/>
              </a:lnSpc>
              <a:spcBef>
                <a:spcPts val="0"/>
              </a:spcBef>
            </a:pPr>
            <a:r>
              <a:rPr lang="en-US" sz="1800" i="1" dirty="0">
                <a:latin typeface="Arial" panose="020B0604020202020204" pitchFamily="34" charset="0"/>
                <a:cs typeface="Arial" panose="020B0604020202020204" pitchFamily="34" charset="0"/>
              </a:rPr>
              <a:t>The museum field needs nationally valid data</a:t>
            </a:r>
          </a:p>
          <a:p>
            <a:pPr marL="0" lvl="1" indent="0">
              <a:lnSpc>
                <a:spcPct val="100000"/>
              </a:lnSpc>
              <a:spcBef>
                <a:spcPts val="0"/>
              </a:spcBef>
              <a:buNone/>
            </a:pPr>
            <a:endParaRPr lang="en-US" sz="800" dirty="0">
              <a:latin typeface="Arial" panose="020B0604020202020204" pitchFamily="34" charset="0"/>
              <a:cs typeface="Arial" panose="020B0604020202020204" pitchFamily="34" charset="0"/>
            </a:endParaRPr>
          </a:p>
          <a:p>
            <a:pPr marL="457200" lvl="1" indent="-457200">
              <a:lnSpc>
                <a:spcPct val="100000"/>
              </a:lnSpc>
              <a:spcBef>
                <a:spcPts val="0"/>
              </a:spcBef>
            </a:pPr>
            <a:r>
              <a:rPr lang="en-US" dirty="0">
                <a:latin typeface="Arial" panose="020B0604020202020204" pitchFamily="34" charset="0"/>
                <a:cs typeface="Arial" panose="020B0604020202020204" pitchFamily="34" charset="0"/>
              </a:rPr>
              <a:t>Frame discussed today developed for pilot NMS, which was successfully completed in Summer 2023</a:t>
            </a:r>
          </a:p>
          <a:p>
            <a:pPr marL="914400" lvl="2" indent="-457200">
              <a:lnSpc>
                <a:spcPct val="100000"/>
              </a:lnSpc>
              <a:spcBef>
                <a:spcPts val="0"/>
              </a:spcBef>
            </a:pPr>
            <a:r>
              <a:rPr lang="en-US" sz="1200" dirty="0">
                <a:latin typeface="Arial" panose="020B0604020202020204" pitchFamily="34" charset="0"/>
                <a:cs typeface="Arial" panose="020B0604020202020204" pitchFamily="34" charset="0"/>
                <a:hlinkClick r:id="rId3"/>
              </a:rPr>
              <a:t>https://www.imls.gov/webinars/imls-national-museum-survey-pilot-summary-findings-webinar</a:t>
            </a:r>
            <a:endParaRPr lang="en-US" sz="1200" dirty="0">
              <a:latin typeface="Arial" panose="020B0604020202020204" pitchFamily="34" charset="0"/>
              <a:cs typeface="Arial" panose="020B0604020202020204" pitchFamily="34" charset="0"/>
            </a:endParaRPr>
          </a:p>
          <a:p>
            <a:pPr marL="457200" lvl="2" indent="0">
              <a:lnSpc>
                <a:spcPct val="100000"/>
              </a:lnSpc>
              <a:spcBef>
                <a:spcPts val="0"/>
              </a:spcBef>
              <a:buNone/>
            </a:pPr>
            <a:endParaRPr lang="en-US" sz="800" dirty="0">
              <a:latin typeface="Arial" panose="020B0604020202020204" pitchFamily="34" charset="0"/>
              <a:cs typeface="Arial" panose="020B0604020202020204" pitchFamily="34" charset="0"/>
            </a:endParaRPr>
          </a:p>
          <a:p>
            <a:pPr marL="457200" indent="-457200">
              <a:lnSpc>
                <a:spcPct val="100000"/>
              </a:lnSpc>
              <a:spcBef>
                <a:spcPts val="0"/>
              </a:spcBef>
            </a:pPr>
            <a:r>
              <a:rPr lang="en-US" sz="2400" dirty="0">
                <a:latin typeface="Arial" panose="020B0604020202020204" pitchFamily="34" charset="0"/>
                <a:cs typeface="Arial" panose="020B0604020202020204" pitchFamily="34" charset="0"/>
              </a:rPr>
              <a:t>Full report on IMLS’ development of the NMS population frame coming later this year</a:t>
            </a:r>
          </a:p>
          <a:p>
            <a:pPr marL="457200" lvl="1" indent="-457200">
              <a:lnSpc>
                <a:spcPct val="100000"/>
              </a:lnSpc>
              <a:spcBef>
                <a:spcPts val="0"/>
              </a:spcBef>
            </a:pPr>
            <a:endParaRPr lang="en-US" sz="800" dirty="0">
              <a:latin typeface="Arial" panose="020B0604020202020204" pitchFamily="34" charset="0"/>
              <a:cs typeface="Arial" panose="020B0604020202020204" pitchFamily="34" charset="0"/>
            </a:endParaRPr>
          </a:p>
          <a:p>
            <a:pPr marL="0" lvl="1" indent="0">
              <a:lnSpc>
                <a:spcPct val="100000"/>
              </a:lnSpc>
              <a:spcBef>
                <a:spcPts val="0"/>
              </a:spcBef>
              <a:buNone/>
            </a:pPr>
            <a:endParaRPr lang="en-US"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C330C2-5CB9-1813-7814-89AEA9D4CE65}"/>
              </a:ext>
            </a:extLst>
          </p:cNvPr>
          <p:cNvSpPr txBox="1"/>
          <p:nvPr/>
        </p:nvSpPr>
        <p:spPr>
          <a:xfrm>
            <a:off x="-197962" y="4922392"/>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3</a:t>
            </a:fld>
            <a:endParaRPr lang="en-US" sz="1050" dirty="0">
              <a:solidFill>
                <a:schemeClr val="bg1"/>
              </a:solidFill>
            </a:endParaRPr>
          </a:p>
        </p:txBody>
      </p:sp>
    </p:spTree>
    <p:extLst>
      <p:ext uri="{BB962C8B-B14F-4D97-AF65-F5344CB8AC3E}">
        <p14:creationId xmlns:p14="http://schemas.microsoft.com/office/powerpoint/2010/main" val="1604087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9BA93-E364-D85F-0AA8-5D94D3D93015}"/>
              </a:ext>
            </a:extLst>
          </p:cNvPr>
          <p:cNvSpPr>
            <a:spLocks noGrp="1"/>
          </p:cNvSpPr>
          <p:nvPr>
            <p:ph idx="1"/>
          </p:nvPr>
        </p:nvSpPr>
        <p:spPr>
          <a:xfrm>
            <a:off x="824119" y="1667606"/>
            <a:ext cx="7886700" cy="3262312"/>
          </a:xfrm>
        </p:spPr>
        <p:txBody>
          <a:bodyPr>
            <a:normAutofit/>
          </a:bodyPr>
          <a:lstStyle/>
          <a:p>
            <a:pPr marL="0" indent="0">
              <a:buNone/>
            </a:pPr>
            <a:r>
              <a:rPr lang="en-US" sz="2400" dirty="0">
                <a:latin typeface="Arial" panose="020B0604020202020204" pitchFamily="34" charset="0"/>
                <a:cs typeface="Arial" panose="020B0604020202020204" pitchFamily="34" charset="0"/>
              </a:rPr>
              <a:t>"content" = paste("Based on the available information, what are the best web address hyperlink for", df$Name[i], "in the state of", df$State[i], "? If the location does not have a website, enter in any social media profile that you can find. Otherwise, respond with N. Do not include any other information beyond a hyperlink to a website, a hyperlink to a social media page, or N.")</a:t>
            </a:r>
          </a:p>
        </p:txBody>
      </p:sp>
      <p:sp>
        <p:nvSpPr>
          <p:cNvPr id="9" name="Title 1">
            <a:extLst>
              <a:ext uri="{FF2B5EF4-FFF2-40B4-BE49-F238E27FC236}">
                <a16:creationId xmlns:a16="http://schemas.microsoft.com/office/drawing/2014/main" id="{CA62036D-4667-F87B-AE20-1FA845F250C4}"/>
              </a:ext>
            </a:extLst>
          </p:cNvPr>
          <p:cNvSpPr txBox="1">
            <a:spLocks/>
          </p:cNvSpPr>
          <p:nvPr/>
        </p:nvSpPr>
        <p:spPr>
          <a:xfrm>
            <a:off x="-2" y="138112"/>
            <a:ext cx="9144002"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dirty="0">
                <a:solidFill>
                  <a:schemeClr val="bg1"/>
                </a:solidFill>
              </a:rPr>
              <a:t>ChatGPT Prompt (2) – Business URL</a:t>
            </a:r>
          </a:p>
        </p:txBody>
      </p:sp>
      <p:sp>
        <p:nvSpPr>
          <p:cNvPr id="4" name="TextBox 3">
            <a:extLst>
              <a:ext uri="{FF2B5EF4-FFF2-40B4-BE49-F238E27FC236}">
                <a16:creationId xmlns:a16="http://schemas.microsoft.com/office/drawing/2014/main" id="{0E5D3F67-0CDC-460F-A81A-5387F1D3114F}"/>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30</a:t>
            </a:fld>
            <a:endParaRPr lang="en-US" sz="1050" dirty="0">
              <a:solidFill>
                <a:schemeClr val="bg1"/>
              </a:solidFill>
            </a:endParaRPr>
          </a:p>
        </p:txBody>
      </p:sp>
    </p:spTree>
    <p:extLst>
      <p:ext uri="{BB962C8B-B14F-4D97-AF65-F5344CB8AC3E}">
        <p14:creationId xmlns:p14="http://schemas.microsoft.com/office/powerpoint/2010/main" val="1225785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C3D96-EA99-6C5B-9F51-DA259A45DD59}"/>
              </a:ext>
            </a:extLst>
          </p:cNvPr>
          <p:cNvSpPr>
            <a:spLocks noGrp="1"/>
          </p:cNvSpPr>
          <p:nvPr>
            <p:ph idx="1"/>
          </p:nvPr>
        </p:nvSpPr>
        <p:spPr>
          <a:xfrm>
            <a:off x="688947" y="1743076"/>
            <a:ext cx="7886700" cy="3262312"/>
          </a:xfrm>
        </p:spPr>
        <p:txBody>
          <a:bodyPr>
            <a:normAutofit/>
          </a:bodyPr>
          <a:lstStyle/>
          <a:p>
            <a:pPr marL="0" indent="0">
              <a:buNone/>
            </a:pPr>
            <a:r>
              <a:rPr lang="en-US" sz="2400" dirty="0">
                <a:latin typeface="Arial" panose="020B0604020202020204" pitchFamily="34" charset="0"/>
                <a:cs typeface="Arial" panose="020B0604020202020204" pitchFamily="34" charset="0"/>
              </a:rPr>
              <a:t>"content" = paste("Based on the available information, what are the best phone number", df$Name[i], "in the state of", df$State[i], "? If the location does not have a phone number, respond with N. Do not include any other information beyond a phone number or N. Please format the phone number as XXX-XXX-XXXX.")</a:t>
            </a:r>
          </a:p>
        </p:txBody>
      </p:sp>
      <p:sp>
        <p:nvSpPr>
          <p:cNvPr id="4" name="Title 1">
            <a:extLst>
              <a:ext uri="{FF2B5EF4-FFF2-40B4-BE49-F238E27FC236}">
                <a16:creationId xmlns:a16="http://schemas.microsoft.com/office/drawing/2014/main" id="{DC478287-1AAE-E6A7-9D24-04D23646EE76}"/>
              </a:ext>
            </a:extLst>
          </p:cNvPr>
          <p:cNvSpPr txBox="1">
            <a:spLocks/>
          </p:cNvSpPr>
          <p:nvPr/>
        </p:nvSpPr>
        <p:spPr>
          <a:xfrm>
            <a:off x="-2" y="138112"/>
            <a:ext cx="9144002"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dirty="0">
                <a:solidFill>
                  <a:schemeClr val="bg1"/>
                </a:solidFill>
              </a:rPr>
              <a:t>ChatGPT Prompt (3) – Phone Number</a:t>
            </a:r>
          </a:p>
        </p:txBody>
      </p:sp>
      <p:sp>
        <p:nvSpPr>
          <p:cNvPr id="5" name="TextBox 4">
            <a:extLst>
              <a:ext uri="{FF2B5EF4-FFF2-40B4-BE49-F238E27FC236}">
                <a16:creationId xmlns:a16="http://schemas.microsoft.com/office/drawing/2014/main" id="{CAFE7216-B86D-B64B-5DBF-7D2F76597FD4}"/>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31</a:t>
            </a:fld>
            <a:endParaRPr lang="en-US" sz="1050" dirty="0">
              <a:solidFill>
                <a:schemeClr val="bg1"/>
              </a:solidFill>
            </a:endParaRPr>
          </a:p>
        </p:txBody>
      </p:sp>
    </p:spTree>
    <p:extLst>
      <p:ext uri="{BB962C8B-B14F-4D97-AF65-F5344CB8AC3E}">
        <p14:creationId xmlns:p14="http://schemas.microsoft.com/office/powerpoint/2010/main" val="512057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FDF523-71B5-7DB8-A1A5-A4CA6C035D0A}"/>
              </a:ext>
            </a:extLst>
          </p:cNvPr>
          <p:cNvSpPr>
            <a:spLocks noGrp="1"/>
          </p:cNvSpPr>
          <p:nvPr>
            <p:ph idx="1"/>
          </p:nvPr>
        </p:nvSpPr>
        <p:spPr>
          <a:xfrm>
            <a:off x="704850" y="1743076"/>
            <a:ext cx="7886700" cy="3262312"/>
          </a:xfrm>
        </p:spPr>
        <p:txBody>
          <a:bodyPr>
            <a:normAutofit/>
          </a:bodyPr>
          <a:lstStyle/>
          <a:p>
            <a:pPr marL="0" indent="0">
              <a:buNone/>
            </a:pPr>
            <a:r>
              <a:rPr lang="en-US" sz="2400" dirty="0">
                <a:latin typeface="Arial" panose="020B0604020202020204" pitchFamily="34" charset="0"/>
                <a:cs typeface="Arial" panose="020B0604020202020204" pitchFamily="34" charset="0"/>
              </a:rPr>
              <a:t>"content" = paste("Based on the available information, what is the best mailing address for", df$Name[i], "in the state of", df$State[i], "? If the location does not have a mailing address, respond with the physical address. Otherwise, respond with N. Do not include any other information beyond an address or N.")</a:t>
            </a:r>
          </a:p>
          <a:p>
            <a:endParaRPr lang="en-US"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CDB770B-3628-165C-B73F-1C1068B7A379}"/>
              </a:ext>
            </a:extLst>
          </p:cNvPr>
          <p:cNvSpPr txBox="1">
            <a:spLocks/>
          </p:cNvSpPr>
          <p:nvPr/>
        </p:nvSpPr>
        <p:spPr>
          <a:xfrm>
            <a:off x="-2" y="138112"/>
            <a:ext cx="9144002"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dirty="0">
                <a:solidFill>
                  <a:schemeClr val="bg1"/>
                </a:solidFill>
              </a:rPr>
              <a:t>ChatGPT Prompt (4) – Mailing Address</a:t>
            </a:r>
          </a:p>
        </p:txBody>
      </p:sp>
      <p:sp>
        <p:nvSpPr>
          <p:cNvPr id="5" name="TextBox 4">
            <a:extLst>
              <a:ext uri="{FF2B5EF4-FFF2-40B4-BE49-F238E27FC236}">
                <a16:creationId xmlns:a16="http://schemas.microsoft.com/office/drawing/2014/main" id="{250955C7-F52E-7AC6-9FCD-F46CC6A5E922}"/>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32</a:t>
            </a:fld>
            <a:endParaRPr lang="en-US" sz="1050" dirty="0">
              <a:solidFill>
                <a:schemeClr val="bg1"/>
              </a:solidFill>
            </a:endParaRPr>
          </a:p>
        </p:txBody>
      </p:sp>
    </p:spTree>
    <p:extLst>
      <p:ext uri="{BB962C8B-B14F-4D97-AF65-F5344CB8AC3E}">
        <p14:creationId xmlns:p14="http://schemas.microsoft.com/office/powerpoint/2010/main" val="2692061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1139A9-1E1C-6264-38F4-ECC149C283F0}"/>
              </a:ext>
            </a:extLst>
          </p:cNvPr>
          <p:cNvSpPr>
            <a:spLocks noGrp="1"/>
          </p:cNvSpPr>
          <p:nvPr>
            <p:ph idx="1"/>
          </p:nvPr>
        </p:nvSpPr>
        <p:spPr>
          <a:xfrm>
            <a:off x="628650" y="1675559"/>
            <a:ext cx="7886700" cy="3262312"/>
          </a:xfrm>
        </p:spPr>
        <p:txBody>
          <a:bodyPr>
            <a:normAutofit/>
          </a:bodyPr>
          <a:lstStyle/>
          <a:p>
            <a:pPr marL="0" indent="0">
              <a:buNone/>
            </a:pPr>
            <a:r>
              <a:rPr lang="en-US" sz="2400" dirty="0">
                <a:latin typeface="Arial" panose="020B0604020202020204" pitchFamily="34" charset="0"/>
                <a:cs typeface="Arial" panose="020B0604020202020204" pitchFamily="34" charset="0"/>
              </a:rPr>
              <a:t>"content" = paste("Based on the available information, who is the director, leader, manager, board chairperson, or president of", df$Name[i], "in the state of", df$State[i], "? If the location does identify an organizational leader, respond with N. Do not include any other information beyond the name or N.")</a:t>
            </a:r>
          </a:p>
          <a:p>
            <a:endParaRPr lang="en-US"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413FDDA0-81BF-10E9-F1DD-23E3BB5D302E}"/>
              </a:ext>
            </a:extLst>
          </p:cNvPr>
          <p:cNvSpPr txBox="1">
            <a:spLocks/>
          </p:cNvSpPr>
          <p:nvPr/>
        </p:nvSpPr>
        <p:spPr>
          <a:xfrm>
            <a:off x="-3" y="138112"/>
            <a:ext cx="9144003"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dirty="0">
                <a:solidFill>
                  <a:schemeClr val="bg1"/>
                </a:solidFill>
              </a:rPr>
              <a:t>ChatGPT Prompt (5) – Contact Person</a:t>
            </a:r>
          </a:p>
        </p:txBody>
      </p:sp>
      <p:sp>
        <p:nvSpPr>
          <p:cNvPr id="5" name="TextBox 4">
            <a:extLst>
              <a:ext uri="{FF2B5EF4-FFF2-40B4-BE49-F238E27FC236}">
                <a16:creationId xmlns:a16="http://schemas.microsoft.com/office/drawing/2014/main" id="{20696130-227D-D4B4-818A-F81D063BC098}"/>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33</a:t>
            </a:fld>
            <a:endParaRPr lang="en-US" sz="1050" dirty="0">
              <a:solidFill>
                <a:schemeClr val="bg1"/>
              </a:solidFill>
            </a:endParaRPr>
          </a:p>
        </p:txBody>
      </p:sp>
    </p:spTree>
    <p:extLst>
      <p:ext uri="{BB962C8B-B14F-4D97-AF65-F5344CB8AC3E}">
        <p14:creationId xmlns:p14="http://schemas.microsoft.com/office/powerpoint/2010/main" val="213146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C1DCC-ED44-91F6-ABCD-DA66343E6F52}"/>
              </a:ext>
            </a:extLst>
          </p:cNvPr>
          <p:cNvSpPr>
            <a:spLocks noGrp="1"/>
          </p:cNvSpPr>
          <p:nvPr>
            <p:ph idx="1"/>
          </p:nvPr>
        </p:nvSpPr>
        <p:spPr>
          <a:xfrm>
            <a:off x="628650" y="1373409"/>
            <a:ext cx="7886700" cy="3262312"/>
          </a:xfrm>
        </p:spPr>
        <p:txBody>
          <a:bodyPr>
            <a:normAutofit lnSpcReduction="10000"/>
          </a:bodyPr>
          <a:lstStyle/>
          <a:p>
            <a:pPr marL="0" indent="0">
              <a:lnSpc>
                <a:spcPct val="120000"/>
              </a:lnSpc>
              <a:buNone/>
            </a:pPr>
            <a:r>
              <a:rPr lang="en-US" sz="1400" dirty="0">
                <a:latin typeface="Arial" panose="020B0604020202020204" pitchFamily="34" charset="0"/>
                <a:cs typeface="Arial" panose="020B0604020202020204" pitchFamily="34" charset="0"/>
              </a:rPr>
              <a:t>"content" = paste("a museum is an entity: That has a physical location Whose primary function is housing, displaying, caring for living or inanimate objects/exhibits. Note: this primary function is NOT selling items. For example, although a museum may have a museum store, the store is not the point of a museum. A non-museum art gallery is also not a museum: it could be private or public, but either way it primarily exists to sell art, not to display it for the public, and so it is not a museum. Museums includes places like Zoos, Aquariums, Botanical Gardens, and Arboretums; Nature Centers; Science Centers; History Museums and Historic Sites; Art Museums; Children's Museums; Natural History Museums; and Specialized Museums. Note: for the purposes of this task, museums must have staff or volunteers that interact with the public to show their objects and exhibits. So, places like recreational parks should not be marked as museums. Based on this definition, is", df$Name[i], "in the state of", df$State[i], "a museum? Please only respond with, Yes, No, or Unknown. Only respond with Unknown if there is not enough information to confirm or deny the result. Do not respond with anything else other than Yes, No, or Unknown.“)</a:t>
            </a:r>
          </a:p>
        </p:txBody>
      </p:sp>
      <p:sp>
        <p:nvSpPr>
          <p:cNvPr id="4" name="Title 1">
            <a:extLst>
              <a:ext uri="{FF2B5EF4-FFF2-40B4-BE49-F238E27FC236}">
                <a16:creationId xmlns:a16="http://schemas.microsoft.com/office/drawing/2014/main" id="{0E3E5A15-1357-D31C-A881-E3226413E297}"/>
              </a:ext>
            </a:extLst>
          </p:cNvPr>
          <p:cNvSpPr txBox="1">
            <a:spLocks/>
          </p:cNvSpPr>
          <p:nvPr/>
        </p:nvSpPr>
        <p:spPr>
          <a:xfrm>
            <a:off x="-4" y="138112"/>
            <a:ext cx="9144003"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dirty="0">
                <a:solidFill>
                  <a:schemeClr val="bg1"/>
                </a:solidFill>
              </a:rPr>
              <a:t>ChatGPT Prompt (6) – Identifying Museums</a:t>
            </a:r>
          </a:p>
        </p:txBody>
      </p:sp>
      <p:sp>
        <p:nvSpPr>
          <p:cNvPr id="5" name="TextBox 4">
            <a:extLst>
              <a:ext uri="{FF2B5EF4-FFF2-40B4-BE49-F238E27FC236}">
                <a16:creationId xmlns:a16="http://schemas.microsoft.com/office/drawing/2014/main" id="{5360852D-D116-61B7-CA13-9C14A040B1C3}"/>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34</a:t>
            </a:fld>
            <a:endParaRPr lang="en-US" sz="1050" dirty="0">
              <a:solidFill>
                <a:schemeClr val="bg1"/>
              </a:solidFill>
            </a:endParaRPr>
          </a:p>
        </p:txBody>
      </p:sp>
    </p:spTree>
    <p:extLst>
      <p:ext uri="{BB962C8B-B14F-4D97-AF65-F5344CB8AC3E}">
        <p14:creationId xmlns:p14="http://schemas.microsoft.com/office/powerpoint/2010/main" val="826534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5DA83-2088-27EB-1F7A-4AFA0FC0B488}"/>
              </a:ext>
            </a:extLst>
          </p:cNvPr>
          <p:cNvSpPr>
            <a:spLocks noGrp="1"/>
          </p:cNvSpPr>
          <p:nvPr>
            <p:ph idx="1"/>
          </p:nvPr>
        </p:nvSpPr>
        <p:spPr/>
        <p:txBody>
          <a:bodyPr>
            <a:normAutofit fontScale="70000" lnSpcReduction="20000"/>
          </a:bodyPr>
          <a:lstStyle/>
          <a:p>
            <a:pPr marL="0" indent="0">
              <a:lnSpc>
                <a:spcPct val="120000"/>
              </a:lnSpc>
              <a:buNone/>
            </a:pPr>
            <a:r>
              <a:rPr lang="en-US" dirty="0">
                <a:latin typeface="Arial" panose="020B0604020202020204" pitchFamily="34" charset="0"/>
                <a:cs typeface="Arial" panose="020B0604020202020204" pitchFamily="34" charset="0"/>
              </a:rPr>
              <a:t>"content" = paste("Based on your knowledge, what type of museum is", df$Name[i], "in the state of", df$State[i], "? Please choose from the following list: aquariums, arboretums, art museums, botanical gardens, children’s/youth museums, general museums (those having two or more significant disciplines), historic houses/sites, history museums, natural history/anthropology museums, nature centers, planetariums, science/technology centers, specialized museums (limited to a single distinct subject), and zoological parks. Only respond with one of these categories, otherwise respond with Unknown.“)</a:t>
            </a:r>
          </a:p>
        </p:txBody>
      </p:sp>
      <p:sp>
        <p:nvSpPr>
          <p:cNvPr id="4" name="Title 1">
            <a:extLst>
              <a:ext uri="{FF2B5EF4-FFF2-40B4-BE49-F238E27FC236}">
                <a16:creationId xmlns:a16="http://schemas.microsoft.com/office/drawing/2014/main" id="{4FE1A311-E0A3-E651-34C4-FF4FBF3E191B}"/>
              </a:ext>
            </a:extLst>
          </p:cNvPr>
          <p:cNvSpPr txBox="1">
            <a:spLocks/>
          </p:cNvSpPr>
          <p:nvPr/>
        </p:nvSpPr>
        <p:spPr>
          <a:xfrm>
            <a:off x="-4" y="138112"/>
            <a:ext cx="9144003" cy="640080"/>
          </a:xfrm>
          <a:prstGeom prst="rect">
            <a:avLst/>
          </a:prstGeom>
          <a:solidFill>
            <a:schemeClr val="accent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dirty="0">
                <a:solidFill>
                  <a:schemeClr val="bg1"/>
                </a:solidFill>
              </a:rPr>
              <a:t>ChatGPT Prompt (7) – Classifying Museum Type</a:t>
            </a:r>
          </a:p>
        </p:txBody>
      </p:sp>
      <p:sp>
        <p:nvSpPr>
          <p:cNvPr id="5" name="TextBox 4">
            <a:extLst>
              <a:ext uri="{FF2B5EF4-FFF2-40B4-BE49-F238E27FC236}">
                <a16:creationId xmlns:a16="http://schemas.microsoft.com/office/drawing/2014/main" id="{39F33FCB-08A2-9A0F-1A8D-08E06CDD1717}"/>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35</a:t>
            </a:fld>
            <a:endParaRPr lang="en-US" sz="1050" dirty="0">
              <a:solidFill>
                <a:schemeClr val="bg1"/>
              </a:solidFill>
            </a:endParaRPr>
          </a:p>
        </p:txBody>
      </p:sp>
    </p:spTree>
    <p:extLst>
      <p:ext uri="{BB962C8B-B14F-4D97-AF65-F5344CB8AC3E}">
        <p14:creationId xmlns:p14="http://schemas.microsoft.com/office/powerpoint/2010/main" val="3022966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E71AF5-34C0-3614-1257-7A110A040BA1}"/>
              </a:ext>
            </a:extLst>
          </p:cNvPr>
          <p:cNvPicPr>
            <a:picLocks noChangeAspect="1"/>
          </p:cNvPicPr>
          <p:nvPr/>
        </p:nvPicPr>
        <p:blipFill>
          <a:blip r:embed="rId2"/>
          <a:stretch>
            <a:fillRect/>
          </a:stretch>
        </p:blipFill>
        <p:spPr>
          <a:xfrm>
            <a:off x="637956" y="1034575"/>
            <a:ext cx="7968716" cy="3764680"/>
          </a:xfrm>
          <a:prstGeom prst="rect">
            <a:avLst/>
          </a:prstGeom>
        </p:spPr>
      </p:pic>
      <p:sp>
        <p:nvSpPr>
          <p:cNvPr id="3" name="Title 1">
            <a:extLst>
              <a:ext uri="{FF2B5EF4-FFF2-40B4-BE49-F238E27FC236}">
                <a16:creationId xmlns:a16="http://schemas.microsoft.com/office/drawing/2014/main" id="{AED436FB-B2F7-6163-14E4-BBDABA803A02}"/>
              </a:ext>
            </a:extLst>
          </p:cNvPr>
          <p:cNvSpPr txBox="1">
            <a:spLocks/>
          </p:cNvSpPr>
          <p:nvPr/>
        </p:nvSpPr>
        <p:spPr>
          <a:xfrm>
            <a:off x="-4" y="138112"/>
            <a:ext cx="9144004" cy="640080"/>
          </a:xfrm>
          <a:prstGeom prst="rect">
            <a:avLst/>
          </a:prstGeom>
          <a:solidFill>
            <a:schemeClr val="accent2"/>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dirty="0">
                <a:solidFill>
                  <a:schemeClr val="bg1"/>
                </a:solidFill>
              </a:rPr>
              <a:t>MTurk Museum Identification Task Instructions (Final)</a:t>
            </a:r>
          </a:p>
        </p:txBody>
      </p:sp>
      <p:sp>
        <p:nvSpPr>
          <p:cNvPr id="4" name="TextBox 3">
            <a:extLst>
              <a:ext uri="{FF2B5EF4-FFF2-40B4-BE49-F238E27FC236}">
                <a16:creationId xmlns:a16="http://schemas.microsoft.com/office/drawing/2014/main" id="{08894243-4E86-BC59-C069-1889EA069DC0}"/>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36</a:t>
            </a:fld>
            <a:endParaRPr lang="en-US" sz="1050" dirty="0">
              <a:solidFill>
                <a:schemeClr val="bg1"/>
              </a:solidFill>
            </a:endParaRPr>
          </a:p>
        </p:txBody>
      </p:sp>
    </p:spTree>
    <p:extLst>
      <p:ext uri="{BB962C8B-B14F-4D97-AF65-F5344CB8AC3E}">
        <p14:creationId xmlns:p14="http://schemas.microsoft.com/office/powerpoint/2010/main" val="4120645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31CA18-CD7C-1743-6D6C-4F5C95617EC2}"/>
              </a:ext>
            </a:extLst>
          </p:cNvPr>
          <p:cNvPicPr>
            <a:picLocks noChangeAspect="1"/>
          </p:cNvPicPr>
          <p:nvPr/>
        </p:nvPicPr>
        <p:blipFill rotWithShape="1">
          <a:blip r:embed="rId2"/>
          <a:srcRect t="16225"/>
          <a:stretch/>
        </p:blipFill>
        <p:spPr>
          <a:xfrm>
            <a:off x="1479954" y="326570"/>
            <a:ext cx="6184092" cy="4308929"/>
          </a:xfrm>
          <a:prstGeom prst="rect">
            <a:avLst/>
          </a:prstGeom>
        </p:spPr>
      </p:pic>
      <p:sp>
        <p:nvSpPr>
          <p:cNvPr id="3" name="TextBox 2">
            <a:extLst>
              <a:ext uri="{FF2B5EF4-FFF2-40B4-BE49-F238E27FC236}">
                <a16:creationId xmlns:a16="http://schemas.microsoft.com/office/drawing/2014/main" id="{739A5CC2-4F3F-1D4B-933D-24CDED2D6964}"/>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37</a:t>
            </a:fld>
            <a:endParaRPr lang="en-US" sz="1050" dirty="0">
              <a:solidFill>
                <a:schemeClr val="bg1"/>
              </a:solidFill>
            </a:endParaRPr>
          </a:p>
        </p:txBody>
      </p:sp>
    </p:spTree>
    <p:extLst>
      <p:ext uri="{BB962C8B-B14F-4D97-AF65-F5344CB8AC3E}">
        <p14:creationId xmlns:p14="http://schemas.microsoft.com/office/powerpoint/2010/main" val="2172501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90556B-05B1-F3C2-ED6F-B45D9E46710F}"/>
              </a:ext>
            </a:extLst>
          </p:cNvPr>
          <p:cNvPicPr>
            <a:picLocks noChangeAspect="1"/>
          </p:cNvPicPr>
          <p:nvPr/>
        </p:nvPicPr>
        <p:blipFill>
          <a:blip r:embed="rId3"/>
          <a:stretch>
            <a:fillRect/>
          </a:stretch>
        </p:blipFill>
        <p:spPr>
          <a:xfrm>
            <a:off x="571099" y="286536"/>
            <a:ext cx="8337228" cy="4191196"/>
          </a:xfrm>
          <a:prstGeom prst="rect">
            <a:avLst/>
          </a:prstGeom>
        </p:spPr>
      </p:pic>
      <p:sp>
        <p:nvSpPr>
          <p:cNvPr id="3" name="TextBox 2">
            <a:extLst>
              <a:ext uri="{FF2B5EF4-FFF2-40B4-BE49-F238E27FC236}">
                <a16:creationId xmlns:a16="http://schemas.microsoft.com/office/drawing/2014/main" id="{63CF7DDE-2910-96BA-04B6-31892103CA39}"/>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38</a:t>
            </a:fld>
            <a:endParaRPr lang="en-US" sz="1050" dirty="0">
              <a:solidFill>
                <a:schemeClr val="bg1"/>
              </a:solidFill>
            </a:endParaRPr>
          </a:p>
        </p:txBody>
      </p:sp>
    </p:spTree>
    <p:extLst>
      <p:ext uri="{BB962C8B-B14F-4D97-AF65-F5344CB8AC3E}">
        <p14:creationId xmlns:p14="http://schemas.microsoft.com/office/powerpoint/2010/main" val="685842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0FFEAC-D7F4-86F6-769D-B87E8D577DB5}"/>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cs typeface="Arial"/>
                <a:sym typeface="Arial"/>
              </a:rPr>
              <a:t>MTurk Screening Questions</a:t>
            </a:r>
            <a:endParaRPr kumimoji="0" lang="en-US" sz="3600" b="0" i="1" u="none" strike="noStrike" kern="0" cap="none" spc="0" normalizeH="0" baseline="0" noProof="0" dirty="0">
              <a:ln>
                <a:noFill/>
              </a:ln>
              <a:solidFill>
                <a:prstClr val="white"/>
              </a:solidFill>
              <a:effectLst/>
              <a:uLnTx/>
              <a:uFillTx/>
              <a:cs typeface="Arial"/>
              <a:sym typeface="Arial"/>
            </a:endParaRPr>
          </a:p>
        </p:txBody>
      </p:sp>
      <p:pic>
        <p:nvPicPr>
          <p:cNvPr id="3" name="Picture 2" descr="A screenshot of a computer error message&#10;&#10;Description automatically generated">
            <a:extLst>
              <a:ext uri="{FF2B5EF4-FFF2-40B4-BE49-F238E27FC236}">
                <a16:creationId xmlns:a16="http://schemas.microsoft.com/office/drawing/2014/main" id="{36EF38D5-CC81-759C-3630-1DDC02C2D36F}"/>
              </a:ext>
            </a:extLst>
          </p:cNvPr>
          <p:cNvPicPr>
            <a:picLocks noChangeAspect="1"/>
          </p:cNvPicPr>
          <p:nvPr/>
        </p:nvPicPr>
        <p:blipFill>
          <a:blip r:embed="rId3"/>
          <a:stretch>
            <a:fillRect/>
          </a:stretch>
        </p:blipFill>
        <p:spPr>
          <a:xfrm>
            <a:off x="5486400" y="1223392"/>
            <a:ext cx="3363405" cy="1547702"/>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F73EB9E9-D605-8BD7-49B6-656AA55DA770}"/>
              </a:ext>
            </a:extLst>
          </p:cNvPr>
          <p:cNvPicPr>
            <a:picLocks noChangeAspect="1"/>
          </p:cNvPicPr>
          <p:nvPr/>
        </p:nvPicPr>
        <p:blipFill>
          <a:blip r:embed="rId4"/>
          <a:stretch>
            <a:fillRect/>
          </a:stretch>
        </p:blipFill>
        <p:spPr>
          <a:xfrm>
            <a:off x="294195" y="1423471"/>
            <a:ext cx="4935063" cy="1374458"/>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E4714D79-CF1C-2254-A7B6-717C300C6CBE}"/>
              </a:ext>
            </a:extLst>
          </p:cNvPr>
          <p:cNvPicPr>
            <a:picLocks noChangeAspect="1"/>
          </p:cNvPicPr>
          <p:nvPr/>
        </p:nvPicPr>
        <p:blipFill>
          <a:blip r:embed="rId5"/>
          <a:stretch>
            <a:fillRect/>
          </a:stretch>
        </p:blipFill>
        <p:spPr>
          <a:xfrm>
            <a:off x="294196" y="3279710"/>
            <a:ext cx="4935063" cy="1124625"/>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E1DF24C1-7A4F-2350-C4CB-F9713B46A226}"/>
              </a:ext>
            </a:extLst>
          </p:cNvPr>
          <p:cNvPicPr>
            <a:picLocks noChangeAspect="1"/>
          </p:cNvPicPr>
          <p:nvPr/>
        </p:nvPicPr>
        <p:blipFill>
          <a:blip r:embed="rId6"/>
          <a:stretch>
            <a:fillRect/>
          </a:stretch>
        </p:blipFill>
        <p:spPr>
          <a:xfrm>
            <a:off x="5486399" y="3209340"/>
            <a:ext cx="3363405" cy="1173613"/>
          </a:xfrm>
          <a:prstGeom prst="rect">
            <a:avLst/>
          </a:prstGeom>
        </p:spPr>
      </p:pic>
      <p:sp>
        <p:nvSpPr>
          <p:cNvPr id="4" name="TextBox 3">
            <a:extLst>
              <a:ext uri="{FF2B5EF4-FFF2-40B4-BE49-F238E27FC236}">
                <a16:creationId xmlns:a16="http://schemas.microsoft.com/office/drawing/2014/main" id="{04E45B48-5643-3C30-6B16-8FCCBF6E468A}"/>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39</a:t>
            </a:fld>
            <a:endParaRPr lang="en-US" sz="1050" dirty="0">
              <a:solidFill>
                <a:schemeClr val="bg1"/>
              </a:solidFill>
            </a:endParaRPr>
          </a:p>
        </p:txBody>
      </p:sp>
      <p:sp>
        <p:nvSpPr>
          <p:cNvPr id="2" name="TextBox 1">
            <a:extLst>
              <a:ext uri="{FF2B5EF4-FFF2-40B4-BE49-F238E27FC236}">
                <a16:creationId xmlns:a16="http://schemas.microsoft.com/office/drawing/2014/main" id="{67AEE6A8-9598-2179-2C00-ED36E35F40A5}"/>
              </a:ext>
            </a:extLst>
          </p:cNvPr>
          <p:cNvSpPr txBox="1"/>
          <p:nvPr/>
        </p:nvSpPr>
        <p:spPr>
          <a:xfrm>
            <a:off x="576089" y="735955"/>
            <a:ext cx="8402448" cy="338554"/>
          </a:xfrm>
          <a:prstGeom prst="rect">
            <a:avLst/>
          </a:prstGeom>
          <a:noFill/>
        </p:spPr>
        <p:txBody>
          <a:bodyPr wrap="square">
            <a:spAutoFit/>
          </a:bodyPr>
          <a:lstStyle/>
          <a:p>
            <a:pPr>
              <a:spcAft>
                <a:spcPts val="1200"/>
              </a:spcAft>
            </a:pPr>
            <a:r>
              <a:rPr lang="en-US" sz="1600" b="1" i="1" dirty="0"/>
              <a:t>The instructions were updated to include additional screening elements:</a:t>
            </a:r>
          </a:p>
        </p:txBody>
      </p:sp>
    </p:spTree>
    <p:extLst>
      <p:ext uri="{BB962C8B-B14F-4D97-AF65-F5344CB8AC3E}">
        <p14:creationId xmlns:p14="http://schemas.microsoft.com/office/powerpoint/2010/main" val="362628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F9AA-A3D1-4208-9EF0-39FED8E8628D}"/>
              </a:ext>
            </a:extLst>
          </p:cNvPr>
          <p:cNvSpPr>
            <a:spLocks noGrp="1"/>
          </p:cNvSpPr>
          <p:nvPr>
            <p:ph type="title"/>
          </p:nvPr>
        </p:nvSpPr>
        <p:spPr>
          <a:xfrm>
            <a:off x="411336" y="9256"/>
            <a:ext cx="8637414" cy="993775"/>
          </a:xfrm>
        </p:spPr>
        <p:txBody>
          <a:bodyPr>
            <a:normAutofit/>
          </a:bodyPr>
          <a:lstStyle/>
          <a:p>
            <a:r>
              <a:rPr lang="en-US" sz="3200" dirty="0"/>
              <a:t>Lessons Learned from Past Efforts</a:t>
            </a:r>
            <a:endParaRPr lang="en-US" sz="2700" dirty="0"/>
          </a:p>
        </p:txBody>
      </p:sp>
      <p:sp>
        <p:nvSpPr>
          <p:cNvPr id="3" name="Content Placeholder 2">
            <a:extLst>
              <a:ext uri="{FF2B5EF4-FFF2-40B4-BE49-F238E27FC236}">
                <a16:creationId xmlns:a16="http://schemas.microsoft.com/office/drawing/2014/main" id="{79B78D1F-07B3-4842-B3A9-4DE0CDD28F98}"/>
              </a:ext>
            </a:extLst>
          </p:cNvPr>
          <p:cNvSpPr>
            <a:spLocks noGrp="1"/>
          </p:cNvSpPr>
          <p:nvPr>
            <p:ph idx="1"/>
          </p:nvPr>
        </p:nvSpPr>
        <p:spPr>
          <a:xfrm>
            <a:off x="504825" y="710362"/>
            <a:ext cx="8401049" cy="3890821"/>
          </a:xfrm>
        </p:spPr>
        <p:txBody>
          <a:bodyPr>
            <a:noAutofit/>
          </a:bodyPr>
          <a:lstStyle/>
          <a:p>
            <a:pPr marL="0" lvl="1" indent="0">
              <a:lnSpc>
                <a:spcPct val="100000"/>
              </a:lnSpc>
              <a:spcBef>
                <a:spcPts val="0"/>
              </a:spcBef>
              <a:buNone/>
            </a:pPr>
            <a:r>
              <a:rPr lang="en-US" sz="2000" dirty="0">
                <a:latin typeface="Arial" panose="020B0604020202020204" pitchFamily="34" charset="0"/>
                <a:cs typeface="Arial" panose="020B0604020202020204" pitchFamily="34" charset="0"/>
              </a:rPr>
              <a:t>No “off-the-shelf” population frames available</a:t>
            </a:r>
          </a:p>
          <a:p>
            <a:pPr marL="457200" lvl="1" indent="-457200">
              <a:lnSpc>
                <a:spcPct val="100000"/>
              </a:lnSpc>
              <a:spcBef>
                <a:spcPts val="0"/>
              </a:spcBef>
            </a:pPr>
            <a:r>
              <a:rPr lang="en-US" sz="1400" i="1" dirty="0">
                <a:latin typeface="Arial" panose="020B0604020202020204" pitchFamily="34" charset="0"/>
                <a:cs typeface="Arial" panose="020B0604020202020204" pitchFamily="34" charset="0"/>
              </a:rPr>
              <a:t>IMLS defines “museum” broadly (includes zoos, botanical gardens, etc.) </a:t>
            </a:r>
          </a:p>
          <a:p>
            <a:pPr marL="457200" lvl="1" indent="-457200">
              <a:lnSpc>
                <a:spcPct val="100000"/>
              </a:lnSpc>
              <a:spcBef>
                <a:spcPts val="0"/>
              </a:spcBef>
              <a:spcAft>
                <a:spcPts val="0"/>
              </a:spcAft>
            </a:pPr>
            <a:r>
              <a:rPr lang="en-US" sz="1400" i="1" dirty="0">
                <a:latin typeface="Arial" panose="020B0604020202020204" pitchFamily="34" charset="0"/>
                <a:cs typeface="Arial" panose="020B0604020202020204" pitchFamily="34" charset="0"/>
              </a:rPr>
              <a:t>Association lists are opt-in, institutional parent-child relationships are challenging for public resources (IRS-990s), as is contact info, etc.</a:t>
            </a:r>
          </a:p>
          <a:p>
            <a:pPr marL="0" indent="0">
              <a:lnSpc>
                <a:spcPct val="120000"/>
              </a:lnSpc>
              <a:buNone/>
            </a:pPr>
            <a:r>
              <a:rPr lang="en-US" sz="2000" dirty="0">
                <a:latin typeface="Arial" panose="020B0604020202020204" pitchFamily="34" charset="0"/>
                <a:cs typeface="Arial" panose="020B0604020202020204" pitchFamily="34" charset="0"/>
              </a:rPr>
              <a:t>Previous efforts: Data aggregation + web scraping approach</a:t>
            </a:r>
          </a:p>
          <a:p>
            <a:pPr marL="457200" lvl="1" indent="-457200">
              <a:lnSpc>
                <a:spcPct val="100000"/>
              </a:lnSpc>
              <a:spcBef>
                <a:spcPts val="0"/>
              </a:spcBef>
            </a:pPr>
            <a:r>
              <a:rPr lang="en-US" sz="1400" i="1" dirty="0">
                <a:latin typeface="Arial" panose="020B0604020202020204" pitchFamily="34" charset="0"/>
                <a:cs typeface="Arial" panose="020B0604020202020204" pitchFamily="34" charset="0"/>
              </a:rPr>
              <a:t>Museum Universe Data File (MUDF – 2013)  |  Museum Data File (MDF – 2017, 2018)</a:t>
            </a:r>
          </a:p>
          <a:p>
            <a:pPr marL="0" indent="0">
              <a:lnSpc>
                <a:spcPct val="120000"/>
              </a:lnSpc>
              <a:spcBef>
                <a:spcPts val="0"/>
              </a:spcBef>
              <a:buNone/>
            </a:pPr>
            <a:r>
              <a:rPr lang="en-US" sz="2000" dirty="0">
                <a:latin typeface="Arial" panose="020B0604020202020204" pitchFamily="34" charset="0"/>
                <a:cs typeface="Arial" panose="020B0604020202020204" pitchFamily="34" charset="0"/>
              </a:rPr>
              <a:t>Issues:</a:t>
            </a:r>
          </a:p>
          <a:p>
            <a:pPr>
              <a:lnSpc>
                <a:spcPct val="100000"/>
              </a:lnSpc>
              <a:spcBef>
                <a:spcPts val="600"/>
              </a:spcBef>
            </a:pPr>
            <a:r>
              <a:rPr lang="en-US" sz="1800" b="1" u="sng" dirty="0">
                <a:latin typeface="Arial" panose="020B0604020202020204" pitchFamily="34" charset="0"/>
                <a:cs typeface="Arial" panose="020B0604020202020204" pitchFamily="34" charset="0"/>
              </a:rPr>
              <a:t>GIGO</a:t>
            </a:r>
            <a:r>
              <a:rPr lang="en-US" sz="1800" dirty="0">
                <a:latin typeface="Arial" panose="020B0604020202020204" pitchFamily="34" charset="0"/>
                <a:cs typeface="Arial" panose="020B0604020202020204" pitchFamily="34" charset="0"/>
              </a:rPr>
              <a:t>: Inconsistent source quality → inconsistent frame quality</a:t>
            </a:r>
          </a:p>
          <a:p>
            <a:pPr lvl="1">
              <a:lnSpc>
                <a:spcPct val="100000"/>
              </a:lnSpc>
              <a:spcBef>
                <a:spcPts val="600"/>
              </a:spcBef>
            </a:pPr>
            <a:r>
              <a:rPr lang="en-US" sz="1800" i="1" dirty="0">
                <a:latin typeface="Arial" panose="020B0604020202020204" pitchFamily="34" charset="0"/>
                <a:cs typeface="Arial" panose="020B0604020202020204" pitchFamily="34" charset="0"/>
              </a:rPr>
              <a:t>Inconsistent “museum” definition, inclusion of for-profit museums, parent-child institutional relationships unclear, etc.</a:t>
            </a:r>
          </a:p>
          <a:p>
            <a:pPr>
              <a:lnSpc>
                <a:spcPct val="100000"/>
              </a:lnSpc>
              <a:spcBef>
                <a:spcPts val="600"/>
              </a:spcBef>
            </a:pPr>
            <a:r>
              <a:rPr lang="en-US" sz="1800" b="1" u="sng" dirty="0">
                <a:latin typeface="Arial" panose="020B0604020202020204" pitchFamily="34" charset="0"/>
                <a:cs typeface="Arial" panose="020B0604020202020204" pitchFamily="34" charset="0"/>
              </a:rPr>
              <a:t>Duplication</a:t>
            </a:r>
            <a:r>
              <a:rPr lang="en-US" sz="1800" dirty="0">
                <a:latin typeface="Arial" panose="020B0604020202020204" pitchFamily="34" charset="0"/>
                <a:cs typeface="Arial" panose="020B0604020202020204" pitchFamily="34" charset="0"/>
              </a:rPr>
              <a:t>: Multiple entries for single institutions → challenge to clean fully</a:t>
            </a:r>
          </a:p>
          <a:p>
            <a:pPr>
              <a:lnSpc>
                <a:spcPct val="100000"/>
              </a:lnSpc>
              <a:spcBef>
                <a:spcPts val="600"/>
              </a:spcBef>
            </a:pPr>
            <a:r>
              <a:rPr lang="en-US" sz="1800" b="1" u="sng" dirty="0">
                <a:latin typeface="Arial" panose="020B0604020202020204" pitchFamily="34" charset="0"/>
                <a:cs typeface="Arial" panose="020B0604020202020204" pitchFamily="34" charset="0"/>
              </a:rPr>
              <a:t>Onlinedness</a:t>
            </a:r>
            <a:r>
              <a:rPr lang="en-US" sz="1800" dirty="0">
                <a:latin typeface="Arial" panose="020B0604020202020204" pitchFamily="34" charset="0"/>
                <a:cs typeface="Arial" panose="020B0604020202020204" pitchFamily="34" charset="0"/>
              </a:rPr>
              <a:t>: Tying museums to web presence → missed units</a:t>
            </a:r>
          </a:p>
        </p:txBody>
      </p:sp>
      <p:sp>
        <p:nvSpPr>
          <p:cNvPr id="4" name="TextBox 3">
            <a:extLst>
              <a:ext uri="{FF2B5EF4-FFF2-40B4-BE49-F238E27FC236}">
                <a16:creationId xmlns:a16="http://schemas.microsoft.com/office/drawing/2014/main" id="{6042FC88-0E8A-1074-F1A5-C696F1EF0CA5}"/>
              </a:ext>
            </a:extLst>
          </p:cNvPr>
          <p:cNvSpPr txBox="1"/>
          <p:nvPr/>
        </p:nvSpPr>
        <p:spPr>
          <a:xfrm>
            <a:off x="-197962" y="4922392"/>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4</a:t>
            </a:fld>
            <a:endParaRPr lang="en-US" sz="1050" dirty="0">
              <a:solidFill>
                <a:schemeClr val="bg1"/>
              </a:solidFill>
            </a:endParaRPr>
          </a:p>
        </p:txBody>
      </p:sp>
    </p:spTree>
    <p:extLst>
      <p:ext uri="{BB962C8B-B14F-4D97-AF65-F5344CB8AC3E}">
        <p14:creationId xmlns:p14="http://schemas.microsoft.com/office/powerpoint/2010/main" val="1019436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152CD1-CCE6-D968-1262-09CCDE0EACC3}"/>
              </a:ext>
            </a:extLst>
          </p:cNvPr>
          <p:cNvPicPr>
            <a:picLocks noChangeAspect="1"/>
          </p:cNvPicPr>
          <p:nvPr/>
        </p:nvPicPr>
        <p:blipFill>
          <a:blip r:embed="rId2"/>
          <a:stretch>
            <a:fillRect/>
          </a:stretch>
        </p:blipFill>
        <p:spPr>
          <a:xfrm>
            <a:off x="1728357" y="1092200"/>
            <a:ext cx="5687286" cy="3781440"/>
          </a:xfrm>
          <a:prstGeom prst="rect">
            <a:avLst/>
          </a:prstGeom>
        </p:spPr>
      </p:pic>
      <p:sp>
        <p:nvSpPr>
          <p:cNvPr id="6" name="Title 1">
            <a:extLst>
              <a:ext uri="{FF2B5EF4-FFF2-40B4-BE49-F238E27FC236}">
                <a16:creationId xmlns:a16="http://schemas.microsoft.com/office/drawing/2014/main" id="{F4EBEC43-37A4-FD4C-E581-74B5B2190128}"/>
              </a:ext>
            </a:extLst>
          </p:cNvPr>
          <p:cNvSpPr txBox="1">
            <a:spLocks/>
          </p:cNvSpPr>
          <p:nvPr/>
        </p:nvSpPr>
        <p:spPr>
          <a:xfrm>
            <a:off x="-4" y="138112"/>
            <a:ext cx="9144004" cy="640080"/>
          </a:xfrm>
          <a:prstGeom prst="rect">
            <a:avLst/>
          </a:prstGeom>
          <a:solidFill>
            <a:schemeClr val="accent2"/>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dirty="0">
                <a:solidFill>
                  <a:schemeClr val="bg1"/>
                </a:solidFill>
              </a:rPr>
              <a:t>MTurk Museum Discipline Classification Task Instructions (Final)</a:t>
            </a:r>
          </a:p>
        </p:txBody>
      </p:sp>
      <p:sp>
        <p:nvSpPr>
          <p:cNvPr id="3" name="TextBox 2">
            <a:extLst>
              <a:ext uri="{FF2B5EF4-FFF2-40B4-BE49-F238E27FC236}">
                <a16:creationId xmlns:a16="http://schemas.microsoft.com/office/drawing/2014/main" id="{DC116E80-FD8C-FB06-F849-4A3F5028B78D}"/>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40</a:t>
            </a:fld>
            <a:endParaRPr lang="en-US" sz="1050" dirty="0">
              <a:solidFill>
                <a:schemeClr val="bg1"/>
              </a:solidFill>
            </a:endParaRPr>
          </a:p>
        </p:txBody>
      </p:sp>
    </p:spTree>
    <p:extLst>
      <p:ext uri="{BB962C8B-B14F-4D97-AF65-F5344CB8AC3E}">
        <p14:creationId xmlns:p14="http://schemas.microsoft.com/office/powerpoint/2010/main" val="1131599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20B679-48AC-ABDB-4DA5-7BF082624D64}"/>
              </a:ext>
            </a:extLst>
          </p:cNvPr>
          <p:cNvPicPr>
            <a:picLocks noChangeAspect="1"/>
          </p:cNvPicPr>
          <p:nvPr/>
        </p:nvPicPr>
        <p:blipFill>
          <a:blip r:embed="rId2"/>
          <a:stretch>
            <a:fillRect/>
          </a:stretch>
        </p:blipFill>
        <p:spPr>
          <a:xfrm>
            <a:off x="894736" y="150828"/>
            <a:ext cx="7354528" cy="4694548"/>
          </a:xfrm>
          <a:prstGeom prst="rect">
            <a:avLst/>
          </a:prstGeom>
        </p:spPr>
      </p:pic>
      <p:sp>
        <p:nvSpPr>
          <p:cNvPr id="3" name="TextBox 2">
            <a:extLst>
              <a:ext uri="{FF2B5EF4-FFF2-40B4-BE49-F238E27FC236}">
                <a16:creationId xmlns:a16="http://schemas.microsoft.com/office/drawing/2014/main" id="{F6263AF5-BAC8-5585-56B3-CCACCC759EEE}"/>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41</a:t>
            </a:fld>
            <a:endParaRPr lang="en-US" sz="1050" dirty="0">
              <a:solidFill>
                <a:schemeClr val="bg1"/>
              </a:solidFill>
            </a:endParaRPr>
          </a:p>
        </p:txBody>
      </p:sp>
    </p:spTree>
    <p:extLst>
      <p:ext uri="{BB962C8B-B14F-4D97-AF65-F5344CB8AC3E}">
        <p14:creationId xmlns:p14="http://schemas.microsoft.com/office/powerpoint/2010/main" val="2493495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AE59C45-FC21-40B2-6FBA-8C2CEB2376BC}"/>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2400" dirty="0">
                <a:solidFill>
                  <a:schemeClr val="bg1"/>
                </a:solidFill>
              </a:rPr>
              <a:t>MTurk Instructions: Grouped vs. Ungrouped Museum Disciplines</a:t>
            </a:r>
            <a:endParaRPr lang="en-US" sz="2800" dirty="0">
              <a:solidFill>
                <a:schemeClr val="bg1"/>
              </a:solidFill>
            </a:endParaRPr>
          </a:p>
        </p:txBody>
      </p:sp>
      <p:sp>
        <p:nvSpPr>
          <p:cNvPr id="7" name="Rectangle 6">
            <a:extLst>
              <a:ext uri="{FF2B5EF4-FFF2-40B4-BE49-F238E27FC236}">
                <a16:creationId xmlns:a16="http://schemas.microsoft.com/office/drawing/2014/main" id="{9C1A2512-2858-E40E-DDFC-0310194D5D69}"/>
              </a:ext>
            </a:extLst>
          </p:cNvPr>
          <p:cNvSpPr/>
          <p:nvPr/>
        </p:nvSpPr>
        <p:spPr>
          <a:xfrm>
            <a:off x="1406360" y="1460520"/>
            <a:ext cx="2142309" cy="444138"/>
          </a:xfrm>
          <a:prstGeom prst="rect">
            <a:avLst/>
          </a:prstGeom>
          <a:solidFill>
            <a:schemeClr val="accent3">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Grouped</a:t>
            </a:r>
          </a:p>
        </p:txBody>
      </p:sp>
      <p:sp>
        <p:nvSpPr>
          <p:cNvPr id="8" name="Rectangle 7">
            <a:extLst>
              <a:ext uri="{FF2B5EF4-FFF2-40B4-BE49-F238E27FC236}">
                <a16:creationId xmlns:a16="http://schemas.microsoft.com/office/drawing/2014/main" id="{6CBD0C87-AA45-BCBB-1E61-3B92AF25502A}"/>
              </a:ext>
            </a:extLst>
          </p:cNvPr>
          <p:cNvSpPr/>
          <p:nvPr/>
        </p:nvSpPr>
        <p:spPr>
          <a:xfrm>
            <a:off x="5725888" y="1460520"/>
            <a:ext cx="2142309" cy="444138"/>
          </a:xfrm>
          <a:prstGeom prst="rect">
            <a:avLst/>
          </a:prstGeom>
          <a:solidFill>
            <a:schemeClr val="accent3">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Ungrouped</a:t>
            </a:r>
          </a:p>
        </p:txBody>
      </p:sp>
      <p:pic>
        <p:nvPicPr>
          <p:cNvPr id="2" name="Picture 1" descr="A screenshot of a computer&#10;&#10;Description automatically generated">
            <a:extLst>
              <a:ext uri="{FF2B5EF4-FFF2-40B4-BE49-F238E27FC236}">
                <a16:creationId xmlns:a16="http://schemas.microsoft.com/office/drawing/2014/main" id="{AA85BA4F-CC0D-4C38-C460-EF51139ABBF1}"/>
              </a:ext>
            </a:extLst>
          </p:cNvPr>
          <p:cNvPicPr>
            <a:picLocks noChangeAspect="1"/>
          </p:cNvPicPr>
          <p:nvPr/>
        </p:nvPicPr>
        <p:blipFill>
          <a:blip r:embed="rId3"/>
          <a:stretch>
            <a:fillRect/>
          </a:stretch>
        </p:blipFill>
        <p:spPr>
          <a:xfrm>
            <a:off x="297309" y="1960172"/>
            <a:ext cx="4274691" cy="2504608"/>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A4907B5E-92F4-6403-57C4-66CFBA3456C4}"/>
              </a:ext>
            </a:extLst>
          </p:cNvPr>
          <p:cNvPicPr>
            <a:picLocks noChangeAspect="1"/>
          </p:cNvPicPr>
          <p:nvPr/>
        </p:nvPicPr>
        <p:blipFill>
          <a:blip r:embed="rId4"/>
          <a:stretch>
            <a:fillRect/>
          </a:stretch>
        </p:blipFill>
        <p:spPr>
          <a:xfrm>
            <a:off x="4654378" y="1960172"/>
            <a:ext cx="4192313" cy="2712673"/>
          </a:xfrm>
          <a:prstGeom prst="rect">
            <a:avLst/>
          </a:prstGeom>
        </p:spPr>
      </p:pic>
      <p:sp>
        <p:nvSpPr>
          <p:cNvPr id="5" name="TextBox 4">
            <a:extLst>
              <a:ext uri="{FF2B5EF4-FFF2-40B4-BE49-F238E27FC236}">
                <a16:creationId xmlns:a16="http://schemas.microsoft.com/office/drawing/2014/main" id="{7A4DD1EB-2BFC-5F82-ED6F-D6DBFE4B6178}"/>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42</a:t>
            </a:fld>
            <a:endParaRPr lang="en-US" sz="1050" dirty="0">
              <a:solidFill>
                <a:schemeClr val="bg1"/>
              </a:solidFill>
            </a:endParaRPr>
          </a:p>
        </p:txBody>
      </p:sp>
      <p:sp>
        <p:nvSpPr>
          <p:cNvPr id="4" name="TextBox 3">
            <a:extLst>
              <a:ext uri="{FF2B5EF4-FFF2-40B4-BE49-F238E27FC236}">
                <a16:creationId xmlns:a16="http://schemas.microsoft.com/office/drawing/2014/main" id="{466C3B3F-179C-E6A9-3BCA-D391794C18C7}"/>
              </a:ext>
            </a:extLst>
          </p:cNvPr>
          <p:cNvSpPr txBox="1"/>
          <p:nvPr/>
        </p:nvSpPr>
        <p:spPr>
          <a:xfrm>
            <a:off x="473733" y="915658"/>
            <a:ext cx="8334973" cy="338554"/>
          </a:xfrm>
          <a:prstGeom prst="rect">
            <a:avLst/>
          </a:prstGeom>
          <a:noFill/>
        </p:spPr>
        <p:txBody>
          <a:bodyPr wrap="square" rtlCol="0">
            <a:spAutoFit/>
          </a:bodyPr>
          <a:lstStyle/>
          <a:p>
            <a:pPr>
              <a:spcAft>
                <a:spcPts val="800"/>
              </a:spcAft>
            </a:pPr>
            <a:r>
              <a:rPr lang="en-US" sz="1600" b="1" i="1" dirty="0"/>
              <a:t>Layouts for museum discipline grouping tests:</a:t>
            </a:r>
          </a:p>
        </p:txBody>
      </p:sp>
    </p:spTree>
    <p:extLst>
      <p:ext uri="{BB962C8B-B14F-4D97-AF65-F5344CB8AC3E}">
        <p14:creationId xmlns:p14="http://schemas.microsoft.com/office/powerpoint/2010/main" val="3420736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205F6E-E98D-8509-9482-99FB48294AEA}"/>
              </a:ext>
            </a:extLst>
          </p:cNvPr>
          <p:cNvPicPr>
            <a:picLocks noGrp="1" noChangeAspect="1"/>
          </p:cNvPicPr>
          <p:nvPr>
            <p:ph idx="1"/>
          </p:nvPr>
        </p:nvPicPr>
        <p:blipFill>
          <a:blip r:embed="rId2"/>
          <a:stretch>
            <a:fillRect/>
          </a:stretch>
        </p:blipFill>
        <p:spPr>
          <a:xfrm>
            <a:off x="339464" y="1858776"/>
            <a:ext cx="4930119" cy="1128078"/>
          </a:xfrm>
        </p:spPr>
      </p:pic>
      <p:pic>
        <p:nvPicPr>
          <p:cNvPr id="9" name="Picture 8">
            <a:extLst>
              <a:ext uri="{FF2B5EF4-FFF2-40B4-BE49-F238E27FC236}">
                <a16:creationId xmlns:a16="http://schemas.microsoft.com/office/drawing/2014/main" id="{6EE0DF35-2EC0-4BB0-2294-E64BE6DE0F7D}"/>
              </a:ext>
            </a:extLst>
          </p:cNvPr>
          <p:cNvPicPr>
            <a:picLocks noChangeAspect="1"/>
          </p:cNvPicPr>
          <p:nvPr/>
        </p:nvPicPr>
        <p:blipFill>
          <a:blip r:embed="rId3"/>
          <a:stretch>
            <a:fillRect/>
          </a:stretch>
        </p:blipFill>
        <p:spPr>
          <a:xfrm>
            <a:off x="5775678" y="198217"/>
            <a:ext cx="2632932" cy="4449197"/>
          </a:xfrm>
          <a:prstGeom prst="rect">
            <a:avLst/>
          </a:prstGeom>
          <a:ln w="15875">
            <a:solidFill>
              <a:schemeClr val="accent1"/>
            </a:solidFill>
          </a:ln>
        </p:spPr>
      </p:pic>
      <p:sp>
        <p:nvSpPr>
          <p:cNvPr id="10" name="Arrow: Right 9">
            <a:extLst>
              <a:ext uri="{FF2B5EF4-FFF2-40B4-BE49-F238E27FC236}">
                <a16:creationId xmlns:a16="http://schemas.microsoft.com/office/drawing/2014/main" id="{2785F20B-0528-DE83-873B-E7B7529DD223}"/>
              </a:ext>
            </a:extLst>
          </p:cNvPr>
          <p:cNvSpPr/>
          <p:nvPr/>
        </p:nvSpPr>
        <p:spPr>
          <a:xfrm>
            <a:off x="5269583" y="2422815"/>
            <a:ext cx="367646" cy="473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FBDEFFD-DA3F-F12B-58D7-69D1345AC7C7}"/>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43</a:t>
            </a:fld>
            <a:endParaRPr lang="en-US" sz="1050" dirty="0">
              <a:solidFill>
                <a:schemeClr val="bg1"/>
              </a:solidFill>
            </a:endParaRPr>
          </a:p>
        </p:txBody>
      </p:sp>
    </p:spTree>
    <p:extLst>
      <p:ext uri="{BB962C8B-B14F-4D97-AF65-F5344CB8AC3E}">
        <p14:creationId xmlns:p14="http://schemas.microsoft.com/office/powerpoint/2010/main" val="2789731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9F11B3-5EEB-7E5A-C152-12E2177B3267}"/>
              </a:ext>
            </a:extLst>
          </p:cNvPr>
          <p:cNvPicPr>
            <a:picLocks noChangeAspect="1"/>
          </p:cNvPicPr>
          <p:nvPr/>
        </p:nvPicPr>
        <p:blipFill>
          <a:blip r:embed="rId3"/>
          <a:stretch>
            <a:fillRect/>
          </a:stretch>
        </p:blipFill>
        <p:spPr>
          <a:xfrm>
            <a:off x="411336" y="878862"/>
            <a:ext cx="5500767" cy="4091233"/>
          </a:xfrm>
          <a:prstGeom prst="rect">
            <a:avLst/>
          </a:prstGeom>
        </p:spPr>
      </p:pic>
      <p:sp>
        <p:nvSpPr>
          <p:cNvPr id="6" name="TextBox 5">
            <a:extLst>
              <a:ext uri="{FF2B5EF4-FFF2-40B4-BE49-F238E27FC236}">
                <a16:creationId xmlns:a16="http://schemas.microsoft.com/office/drawing/2014/main" id="{F50067F9-5B0E-1931-5E70-13781B6E7E38}"/>
              </a:ext>
            </a:extLst>
          </p:cNvPr>
          <p:cNvSpPr txBox="1"/>
          <p:nvPr/>
        </p:nvSpPr>
        <p:spPr>
          <a:xfrm>
            <a:off x="6523646" y="1251790"/>
            <a:ext cx="2071714" cy="1815882"/>
          </a:xfrm>
          <a:prstGeom prst="rect">
            <a:avLst/>
          </a:prstGeom>
          <a:noFill/>
          <a:ln>
            <a:solidFill>
              <a:schemeClr val="accent2"/>
            </a:solidFill>
          </a:ln>
        </p:spPr>
        <p:txBody>
          <a:bodyPr wrap="square" rtlCol="0">
            <a:spAutoFit/>
          </a:bodyPr>
          <a:lstStyle/>
          <a:p>
            <a:r>
              <a:rPr lang="en-US" dirty="0"/>
              <a:t>*Note: The second iteration of this task also provided the business URL of the museums (from Yelp, other matched sources and scraped using ChatGPT)</a:t>
            </a:r>
          </a:p>
        </p:txBody>
      </p:sp>
      <p:sp>
        <p:nvSpPr>
          <p:cNvPr id="3" name="Title 1">
            <a:extLst>
              <a:ext uri="{FF2B5EF4-FFF2-40B4-BE49-F238E27FC236}">
                <a16:creationId xmlns:a16="http://schemas.microsoft.com/office/drawing/2014/main" id="{AE555439-377E-159D-1185-8061305D0DE5}"/>
              </a:ext>
            </a:extLst>
          </p:cNvPr>
          <p:cNvSpPr txBox="1">
            <a:spLocks/>
          </p:cNvSpPr>
          <p:nvPr/>
        </p:nvSpPr>
        <p:spPr>
          <a:xfrm>
            <a:off x="-4" y="138112"/>
            <a:ext cx="9144004" cy="640080"/>
          </a:xfrm>
          <a:prstGeom prst="rect">
            <a:avLst/>
          </a:prstGeom>
          <a:solidFill>
            <a:schemeClr val="accent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dirty="0">
                <a:solidFill>
                  <a:schemeClr val="bg1"/>
                </a:solidFill>
              </a:rPr>
              <a:t>MTurk Contact Information Task Instructions</a:t>
            </a:r>
          </a:p>
        </p:txBody>
      </p:sp>
      <p:sp>
        <p:nvSpPr>
          <p:cNvPr id="4" name="TextBox 3">
            <a:extLst>
              <a:ext uri="{FF2B5EF4-FFF2-40B4-BE49-F238E27FC236}">
                <a16:creationId xmlns:a16="http://schemas.microsoft.com/office/drawing/2014/main" id="{16E33707-5A53-4CB4-FB9A-A21A4922ABAB}"/>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44</a:t>
            </a:fld>
            <a:endParaRPr lang="en-US" sz="1050" dirty="0">
              <a:solidFill>
                <a:schemeClr val="bg1"/>
              </a:solidFill>
            </a:endParaRPr>
          </a:p>
        </p:txBody>
      </p:sp>
    </p:spTree>
    <p:extLst>
      <p:ext uri="{BB962C8B-B14F-4D97-AF65-F5344CB8AC3E}">
        <p14:creationId xmlns:p14="http://schemas.microsoft.com/office/powerpoint/2010/main" val="343372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04DC77-9EF7-CEB4-9EB5-0E466493D574}"/>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3200" dirty="0">
                <a:solidFill>
                  <a:schemeClr val="bg1"/>
                </a:solidFill>
              </a:rPr>
              <a:t>New Approach</a:t>
            </a:r>
          </a:p>
        </p:txBody>
      </p:sp>
      <p:sp>
        <p:nvSpPr>
          <p:cNvPr id="12" name="TextBox 11">
            <a:extLst>
              <a:ext uri="{FF2B5EF4-FFF2-40B4-BE49-F238E27FC236}">
                <a16:creationId xmlns:a16="http://schemas.microsoft.com/office/drawing/2014/main" id="{9BC58826-594D-B532-7E3E-53654EFE8700}"/>
              </a:ext>
            </a:extLst>
          </p:cNvPr>
          <p:cNvSpPr txBox="1"/>
          <p:nvPr/>
        </p:nvSpPr>
        <p:spPr>
          <a:xfrm>
            <a:off x="417298" y="4743390"/>
            <a:ext cx="8500150" cy="400110"/>
          </a:xfrm>
          <a:prstGeom prst="rect">
            <a:avLst/>
          </a:prstGeom>
          <a:noFill/>
        </p:spPr>
        <p:txBody>
          <a:bodyPr wrap="square" rtlCol="0">
            <a:spAutoFit/>
          </a:bodyPr>
          <a:lstStyle/>
          <a:p>
            <a:r>
              <a:rPr lang="en-US" sz="1000" dirty="0"/>
              <a:t>*In the final frame the address is split into street address, city, state, zip code, etc., and multiple contacts may be included where available to give the field team the best chance of reaching respondents. URL is also included wherever available to allow for manual review, web scraping, etc.</a:t>
            </a:r>
          </a:p>
        </p:txBody>
      </p:sp>
      <p:sp>
        <p:nvSpPr>
          <p:cNvPr id="2" name="Text Placeholder 4">
            <a:extLst>
              <a:ext uri="{FF2B5EF4-FFF2-40B4-BE49-F238E27FC236}">
                <a16:creationId xmlns:a16="http://schemas.microsoft.com/office/drawing/2014/main" id="{475A7062-4841-F68D-2ACE-8D60E9A455EF}"/>
              </a:ext>
            </a:extLst>
          </p:cNvPr>
          <p:cNvSpPr txBox="1">
            <a:spLocks/>
          </p:cNvSpPr>
          <p:nvPr/>
        </p:nvSpPr>
        <p:spPr>
          <a:xfrm>
            <a:off x="420114" y="807264"/>
            <a:ext cx="8500150" cy="2948308"/>
          </a:xfrm>
          <a:prstGeom prst="rect">
            <a:avLst/>
          </a:prstGeom>
          <a:noFill/>
          <a:ln>
            <a:solidFill>
              <a:schemeClr val="accent3">
                <a:lumMod val="20000"/>
                <a:lumOff val="80000"/>
              </a:schemeClr>
            </a:solidFill>
          </a:ln>
        </p:spPr>
        <p:txBody>
          <a:bodyPr vert="horz" lIns="91440" tIns="45720" rIns="91440" bIns="45720" rtlCol="0" anchor="ctr">
            <a:noAutofit/>
          </a:bodyPr>
          <a:lstStyle>
            <a:lvl1pPr marL="282575" indent="-282575" algn="l" defTabSz="914400" rtl="0" eaLnBrk="1" latinLnBrk="0" hangingPunct="1">
              <a:lnSpc>
                <a:spcPct val="90000"/>
              </a:lnSpc>
              <a:spcBef>
                <a:spcPts val="0"/>
              </a:spcBef>
              <a:spcAft>
                <a:spcPts val="1200"/>
              </a:spcAft>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30238" indent="-282575" algn="l" defTabSz="914400" rtl="0" eaLnBrk="1" latinLnBrk="0" hangingPunct="1">
              <a:lnSpc>
                <a:spcPct val="90000"/>
              </a:lnSpc>
              <a:spcBef>
                <a:spcPts val="0"/>
              </a:spcBef>
              <a:spcAft>
                <a:spcPts val="120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914400" indent="-284163" algn="l" defTabSz="914400" rtl="0" eaLnBrk="1" latinLnBrk="0" hangingPunct="1">
              <a:lnSpc>
                <a:spcPct val="90000"/>
              </a:lnSpc>
              <a:spcBef>
                <a:spcPts val="0"/>
              </a:spcBef>
              <a:spcAft>
                <a:spcPts val="1200"/>
              </a:spcAft>
              <a:buClr>
                <a:schemeClr val="accent5"/>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198563" indent="-284163" algn="l" defTabSz="914400" rtl="0" eaLnBrk="1" latinLnBrk="0" hangingPunct="1">
              <a:lnSpc>
                <a:spcPct val="90000"/>
              </a:lnSpc>
              <a:spcBef>
                <a:spcPts val="0"/>
              </a:spcBef>
              <a:spcAft>
                <a:spcPts val="1200"/>
              </a:spcAft>
              <a:buClr>
                <a:schemeClr val="accent4"/>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631825" indent="0" algn="l" defTabSz="914400" rtl="0" eaLnBrk="1" latinLnBrk="0" hangingPunct="1">
              <a:lnSpc>
                <a:spcPct val="90000"/>
              </a:lnSpc>
              <a:spcBef>
                <a:spcPts val="500"/>
              </a:spcBef>
              <a:spcAft>
                <a:spcPts val="1200"/>
              </a:spcAft>
              <a:buClr>
                <a:schemeClr val="accent1"/>
              </a:buClr>
              <a:buFont typeface="Arial" panose="020B0604020202020204" pitchFamily="34" charset="0"/>
              <a:buNone/>
              <a:defRPr sz="2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rgbClr val="003A63"/>
              </a:buClr>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“Phone Book” approach</a:t>
            </a:r>
          </a:p>
          <a:p>
            <a:pPr>
              <a:spcAft>
                <a:spcPts val="600"/>
              </a:spcAft>
              <a:buClr>
                <a:srgbClr val="003A63"/>
              </a:buClr>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Based on physical location: </a:t>
            </a:r>
          </a:p>
          <a:p>
            <a:pPr lvl="1">
              <a:spcAft>
                <a:spcPts val="600"/>
              </a:spcAft>
              <a:buClr>
                <a:srgbClr val="003A63"/>
              </a:buClr>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Capture museums without an online presence</a:t>
            </a:r>
          </a:p>
          <a:p>
            <a:pPr lvl="1">
              <a:spcAft>
                <a:spcPts val="600"/>
              </a:spcAft>
              <a:buClr>
                <a:srgbClr val="003A63"/>
              </a:buClr>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Include museums “administratively hidden” within parent orgs</a:t>
            </a:r>
          </a:p>
          <a:p>
            <a:pPr lvl="2">
              <a:spcAft>
                <a:spcPts val="600"/>
              </a:spcAft>
              <a:buClr>
                <a:srgbClr val="003A63"/>
              </a:buClr>
              <a:defRPr/>
            </a:pPr>
            <a:r>
              <a:rPr lang="en-US" sz="1600" i="1" dirty="0">
                <a:solidFill>
                  <a:prstClr val="black">
                    <a:lumMod val="85000"/>
                    <a:lumOff val="15000"/>
                  </a:prstClr>
                </a:solidFill>
                <a:latin typeface="Arial" panose="020B0604020202020204" pitchFamily="34" charset="0"/>
                <a:cs typeface="Arial" panose="020B0604020202020204" pitchFamily="34" charset="0"/>
              </a:rPr>
              <a:t>E.g., academic museums “hidden” within universities</a:t>
            </a:r>
            <a:endParaRPr kumimoji="0" lang="en-US" sz="20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endParaRPr>
          </a:p>
          <a:p>
            <a:pPr lvl="1">
              <a:spcAft>
                <a:spcPts val="600"/>
              </a:spcAft>
              <a:buClr>
                <a:srgbClr val="003A63"/>
              </a:buClr>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Ensure accurate address data </a:t>
            </a:r>
          </a:p>
          <a:p>
            <a:pPr>
              <a:spcAft>
                <a:spcPts val="600"/>
              </a:spcAft>
            </a:pPr>
            <a:r>
              <a:rPr lang="en-US" sz="2000" dirty="0">
                <a:latin typeface="Arial" panose="020B0604020202020204" pitchFamily="34" charset="0"/>
                <a:cs typeface="Arial" panose="020B0604020202020204" pitchFamily="34" charset="0"/>
              </a:rPr>
              <a:t>Independently, actively curated</a:t>
            </a:r>
          </a:p>
          <a:p>
            <a:pPr>
              <a:spcAft>
                <a:spcPts val="600"/>
              </a:spcAft>
            </a:pPr>
            <a:r>
              <a:rPr lang="en-US" sz="2000" dirty="0">
                <a:latin typeface="Arial" panose="020B0604020202020204" pitchFamily="34" charset="0"/>
                <a:cs typeface="Arial" panose="020B0604020202020204" pitchFamily="34" charset="0"/>
              </a:rPr>
              <a:t>Final records include contact information &amp; discipline - something like*:</a:t>
            </a:r>
          </a:p>
        </p:txBody>
      </p:sp>
      <p:graphicFrame>
        <p:nvGraphicFramePr>
          <p:cNvPr id="3" name="Table 14">
            <a:extLst>
              <a:ext uri="{FF2B5EF4-FFF2-40B4-BE49-F238E27FC236}">
                <a16:creationId xmlns:a16="http://schemas.microsoft.com/office/drawing/2014/main" id="{901B43E1-20A3-2DEF-9660-5B1AA6A1A48F}"/>
              </a:ext>
            </a:extLst>
          </p:cNvPr>
          <p:cNvGraphicFramePr>
            <a:graphicFrameLocks noGrp="1"/>
          </p:cNvGraphicFramePr>
          <p:nvPr>
            <p:extLst>
              <p:ext uri="{D42A27DB-BD31-4B8C-83A1-F6EECF244321}">
                <p14:modId xmlns:p14="http://schemas.microsoft.com/office/powerpoint/2010/main" val="1894761388"/>
              </p:ext>
            </p:extLst>
          </p:nvPr>
        </p:nvGraphicFramePr>
        <p:xfrm>
          <a:off x="420113" y="3769321"/>
          <a:ext cx="8500150" cy="914400"/>
        </p:xfrm>
        <a:graphic>
          <a:graphicData uri="http://schemas.openxmlformats.org/drawingml/2006/table">
            <a:tbl>
              <a:tblPr firstRow="1" bandRow="1">
                <a:tableStyleId>{0BD7A91C-D326-4AE1-A7CB-73862D8CE9A1}</a:tableStyleId>
              </a:tblPr>
              <a:tblGrid>
                <a:gridCol w="378421">
                  <a:extLst>
                    <a:ext uri="{9D8B030D-6E8A-4147-A177-3AD203B41FA5}">
                      <a16:colId xmlns:a16="http://schemas.microsoft.com/office/drawing/2014/main" val="22444849"/>
                    </a:ext>
                  </a:extLst>
                </a:gridCol>
                <a:gridCol w="1419372">
                  <a:extLst>
                    <a:ext uri="{9D8B030D-6E8A-4147-A177-3AD203B41FA5}">
                      <a16:colId xmlns:a16="http://schemas.microsoft.com/office/drawing/2014/main" val="3639424550"/>
                    </a:ext>
                  </a:extLst>
                </a:gridCol>
                <a:gridCol w="1741251">
                  <a:extLst>
                    <a:ext uri="{9D8B030D-6E8A-4147-A177-3AD203B41FA5}">
                      <a16:colId xmlns:a16="http://schemas.microsoft.com/office/drawing/2014/main" val="3451593873"/>
                    </a:ext>
                  </a:extLst>
                </a:gridCol>
                <a:gridCol w="2393005">
                  <a:extLst>
                    <a:ext uri="{9D8B030D-6E8A-4147-A177-3AD203B41FA5}">
                      <a16:colId xmlns:a16="http://schemas.microsoft.com/office/drawing/2014/main" val="2706920247"/>
                    </a:ext>
                  </a:extLst>
                </a:gridCol>
                <a:gridCol w="1439693">
                  <a:extLst>
                    <a:ext uri="{9D8B030D-6E8A-4147-A177-3AD203B41FA5}">
                      <a16:colId xmlns:a16="http://schemas.microsoft.com/office/drawing/2014/main" val="3432683087"/>
                    </a:ext>
                  </a:extLst>
                </a:gridCol>
                <a:gridCol w="1128408">
                  <a:extLst>
                    <a:ext uri="{9D8B030D-6E8A-4147-A177-3AD203B41FA5}">
                      <a16:colId xmlns:a16="http://schemas.microsoft.com/office/drawing/2014/main" val="468365252"/>
                    </a:ext>
                  </a:extLst>
                </a:gridCol>
              </a:tblGrid>
              <a:tr h="0">
                <a:tc>
                  <a:txBody>
                    <a:bodyPr/>
                    <a:lstStyle/>
                    <a:p>
                      <a:r>
                        <a:rPr lang="en-US" sz="1200" dirty="0">
                          <a:latin typeface="+mn-lt"/>
                        </a:rPr>
                        <a:t>ID</a:t>
                      </a:r>
                    </a:p>
                  </a:txBody>
                  <a:tcPr marT="91440" marB="91440"/>
                </a:tc>
                <a:tc>
                  <a:txBody>
                    <a:bodyPr/>
                    <a:lstStyle/>
                    <a:p>
                      <a:r>
                        <a:rPr lang="en-US" sz="1200" dirty="0">
                          <a:latin typeface="+mn-lt"/>
                        </a:rPr>
                        <a:t>Museum name</a:t>
                      </a:r>
                    </a:p>
                  </a:txBody>
                  <a:tcPr marT="91440" marB="91440"/>
                </a:tc>
                <a:tc>
                  <a:txBody>
                    <a:bodyPr/>
                    <a:lstStyle/>
                    <a:p>
                      <a:r>
                        <a:rPr lang="en-US" sz="1200" dirty="0">
                          <a:latin typeface="+mn-lt"/>
                        </a:rPr>
                        <a:t>Address</a:t>
                      </a:r>
                    </a:p>
                  </a:txBody>
                  <a:tcPr marT="91440" marB="91440"/>
                </a:tc>
                <a:tc>
                  <a:txBody>
                    <a:bodyPr/>
                    <a:lstStyle/>
                    <a:p>
                      <a:r>
                        <a:rPr lang="en-US" sz="1200" dirty="0">
                          <a:latin typeface="+mn-lt"/>
                        </a:rPr>
                        <a:t>Email address</a:t>
                      </a:r>
                    </a:p>
                  </a:txBody>
                  <a:tcPr marT="91440" marB="91440"/>
                </a:tc>
                <a:tc>
                  <a:txBody>
                    <a:bodyPr/>
                    <a:lstStyle/>
                    <a:p>
                      <a:r>
                        <a:rPr lang="en-US" sz="1200" dirty="0">
                          <a:latin typeface="+mn-lt"/>
                        </a:rPr>
                        <a:t>Phone number</a:t>
                      </a:r>
                    </a:p>
                  </a:txBody>
                  <a:tcPr marT="91440" marB="91440"/>
                </a:tc>
                <a:tc>
                  <a:txBody>
                    <a:bodyPr/>
                    <a:lstStyle/>
                    <a:p>
                      <a:r>
                        <a:rPr lang="en-US" sz="1200" dirty="0">
                          <a:latin typeface="+mn-lt"/>
                        </a:rPr>
                        <a:t>Discipline</a:t>
                      </a:r>
                    </a:p>
                  </a:txBody>
                  <a:tcPr marT="91440" marB="91440"/>
                </a:tc>
                <a:extLst>
                  <a:ext uri="{0D108BD9-81ED-4DB2-BD59-A6C34878D82A}">
                    <a16:rowId xmlns:a16="http://schemas.microsoft.com/office/drawing/2014/main" val="1798237441"/>
                  </a:ext>
                </a:extLst>
              </a:tr>
              <a:tr h="216598">
                <a:tc>
                  <a:txBody>
                    <a:bodyPr/>
                    <a:lstStyle/>
                    <a:p>
                      <a:r>
                        <a:rPr lang="en-US" sz="1200" dirty="0">
                          <a:latin typeface="+mn-lt"/>
                        </a:rPr>
                        <a:t>1</a:t>
                      </a:r>
                    </a:p>
                  </a:txBody>
                  <a:tcPr marT="91440" marB="91440"/>
                </a:tc>
                <a:tc>
                  <a:txBody>
                    <a:bodyPr/>
                    <a:lstStyle/>
                    <a:p>
                      <a:r>
                        <a:rPr lang="en-US" sz="1200" dirty="0">
                          <a:latin typeface="+mn-lt"/>
                        </a:rPr>
                        <a:t>Jake’s Good Museum</a:t>
                      </a:r>
                    </a:p>
                  </a:txBody>
                  <a:tcPr marT="91440" marB="91440"/>
                </a:tc>
                <a:tc>
                  <a:txBody>
                    <a:bodyPr/>
                    <a:lstStyle/>
                    <a:p>
                      <a:r>
                        <a:rPr lang="en-US" sz="1200" dirty="0">
                          <a:latin typeface="+mn-lt"/>
                        </a:rPr>
                        <a:t>100, S. Example St.</a:t>
                      </a:r>
                    </a:p>
                    <a:p>
                      <a:r>
                        <a:rPr lang="en-US" sz="1200" dirty="0">
                          <a:latin typeface="+mn-lt"/>
                        </a:rPr>
                        <a:t>Example, NJ  12345 </a:t>
                      </a:r>
                    </a:p>
                  </a:txBody>
                  <a:tcPr marT="91440" marB="91440"/>
                </a:tc>
                <a:tc>
                  <a:txBody>
                    <a:bodyPr/>
                    <a:lstStyle/>
                    <a:p>
                      <a:r>
                        <a:rPr lang="en-US" sz="1200" dirty="0">
                          <a:latin typeface="+mn-lt"/>
                        </a:rPr>
                        <a:t>jake@jakesgoodmuseum.org</a:t>
                      </a:r>
                    </a:p>
                  </a:txBody>
                  <a:tcPr marT="91440" marB="91440"/>
                </a:tc>
                <a:tc>
                  <a:txBody>
                    <a:bodyPr/>
                    <a:lstStyle/>
                    <a:p>
                      <a:r>
                        <a:rPr lang="en-US" sz="1200" dirty="0">
                          <a:latin typeface="+mn-lt"/>
                        </a:rPr>
                        <a:t>(732)-123-4567</a:t>
                      </a:r>
                    </a:p>
                  </a:txBody>
                  <a:tcPr marT="91440" marB="91440"/>
                </a:tc>
                <a:tc>
                  <a:txBody>
                    <a:bodyPr/>
                    <a:lstStyle/>
                    <a:p>
                      <a:r>
                        <a:rPr lang="en-US" sz="1200" dirty="0">
                          <a:latin typeface="+mn-lt"/>
                        </a:rPr>
                        <a:t>Specialized Museum</a:t>
                      </a:r>
                    </a:p>
                  </a:txBody>
                  <a:tcPr marT="91440" marB="91440"/>
                </a:tc>
                <a:extLst>
                  <a:ext uri="{0D108BD9-81ED-4DB2-BD59-A6C34878D82A}">
                    <a16:rowId xmlns:a16="http://schemas.microsoft.com/office/drawing/2014/main" val="3482004442"/>
                  </a:ext>
                </a:extLst>
              </a:tr>
            </a:tbl>
          </a:graphicData>
        </a:graphic>
      </p:graphicFrame>
      <p:sp>
        <p:nvSpPr>
          <p:cNvPr id="5" name="TextBox 4">
            <a:extLst>
              <a:ext uri="{FF2B5EF4-FFF2-40B4-BE49-F238E27FC236}">
                <a16:creationId xmlns:a16="http://schemas.microsoft.com/office/drawing/2014/main" id="{86B53B3A-34EA-42BA-DC0C-25F859BB0312}"/>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5</a:t>
            </a:fld>
            <a:endParaRPr lang="en-US" sz="1050" dirty="0">
              <a:solidFill>
                <a:schemeClr val="bg1"/>
              </a:solidFill>
            </a:endParaRPr>
          </a:p>
        </p:txBody>
      </p:sp>
    </p:spTree>
    <p:extLst>
      <p:ext uri="{BB962C8B-B14F-4D97-AF65-F5344CB8AC3E}">
        <p14:creationId xmlns:p14="http://schemas.microsoft.com/office/powerpoint/2010/main" val="35992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3E26-D3B9-9754-E4C0-AB20C2B808D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17D289A-FC80-E7CE-AA68-6E4D3F956966}"/>
              </a:ext>
            </a:extLst>
          </p:cNvPr>
          <p:cNvSpPr/>
          <p:nvPr/>
        </p:nvSpPr>
        <p:spPr>
          <a:xfrm>
            <a:off x="302150" y="858741"/>
            <a:ext cx="628153" cy="1526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Franklin Gothic Book" panose="020B0503020102020204"/>
              <a:ea typeface="+mn-ea"/>
              <a:cs typeface="+mn-cs"/>
              <a:sym typeface="Arial"/>
            </a:endParaRPr>
          </a:p>
        </p:txBody>
      </p:sp>
      <p:sp>
        <p:nvSpPr>
          <p:cNvPr id="4" name="Title 3">
            <a:extLst>
              <a:ext uri="{FF2B5EF4-FFF2-40B4-BE49-F238E27FC236}">
                <a16:creationId xmlns:a16="http://schemas.microsoft.com/office/drawing/2014/main" id="{DC10CDB5-2402-E863-F8EE-A8EE35C15949}"/>
              </a:ext>
            </a:extLst>
          </p:cNvPr>
          <p:cNvSpPr>
            <a:spLocks noGrp="1"/>
          </p:cNvSpPr>
          <p:nvPr>
            <p:ph type="title"/>
          </p:nvPr>
        </p:nvSpPr>
        <p:spPr>
          <a:xfrm>
            <a:off x="0" y="112446"/>
            <a:ext cx="9143999" cy="640080"/>
          </a:xfrm>
        </p:spPr>
        <p:txBody>
          <a:bodyPr>
            <a:noAutofit/>
          </a:bodyPr>
          <a:lstStyle/>
          <a:p>
            <a:pPr marL="460375">
              <a:tabLst>
                <a:tab pos="628650" algn="l"/>
              </a:tabLst>
            </a:pPr>
            <a:r>
              <a:rPr lang="en-US" sz="2800" dirty="0"/>
              <a:t>Starting Point: Yelp + Official Museum Directory</a:t>
            </a:r>
          </a:p>
        </p:txBody>
      </p:sp>
      <p:sp>
        <p:nvSpPr>
          <p:cNvPr id="3" name="TextBox 2">
            <a:extLst>
              <a:ext uri="{FF2B5EF4-FFF2-40B4-BE49-F238E27FC236}">
                <a16:creationId xmlns:a16="http://schemas.microsoft.com/office/drawing/2014/main" id="{5198B96F-99DB-92E3-B5BC-C2CC7F81CD89}"/>
              </a:ext>
            </a:extLst>
          </p:cNvPr>
          <p:cNvSpPr txBox="1"/>
          <p:nvPr/>
        </p:nvSpPr>
        <p:spPr>
          <a:xfrm>
            <a:off x="-197962" y="4918574"/>
            <a:ext cx="631596"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FE48AA-A50E-4731-A1B8-D28BE9F28826}" type="slidenum">
              <a:rPr kumimoji="0" lang="en-US" sz="1050" b="0" i="0" u="none" strike="noStrike" kern="0" cap="none" spc="0" normalizeH="0" baseline="0" noProof="0" smtClean="0">
                <a:ln>
                  <a:noFill/>
                </a:ln>
                <a:solidFill>
                  <a:prstClr val="white"/>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0" cap="none" spc="0" normalizeH="0" baseline="0" noProof="0" dirty="0">
              <a:ln>
                <a:noFill/>
              </a:ln>
              <a:solidFill>
                <a:prstClr val="white"/>
              </a:solidFill>
              <a:effectLst/>
              <a:uLnTx/>
              <a:uFillTx/>
              <a:latin typeface="Arial"/>
              <a:cs typeface="Arial"/>
              <a:sym typeface="Arial"/>
            </a:endParaRPr>
          </a:p>
        </p:txBody>
      </p:sp>
      <p:sp>
        <p:nvSpPr>
          <p:cNvPr id="6" name="Text Placeholder 4">
            <a:extLst>
              <a:ext uri="{FF2B5EF4-FFF2-40B4-BE49-F238E27FC236}">
                <a16:creationId xmlns:a16="http://schemas.microsoft.com/office/drawing/2014/main" id="{2FEACE1E-D90C-D250-039C-0047B7570573}"/>
              </a:ext>
            </a:extLst>
          </p:cNvPr>
          <p:cNvSpPr txBox="1">
            <a:spLocks/>
          </p:cNvSpPr>
          <p:nvPr/>
        </p:nvSpPr>
        <p:spPr>
          <a:xfrm>
            <a:off x="262647" y="791438"/>
            <a:ext cx="8842442" cy="2975170"/>
          </a:xfrm>
          <a:prstGeom prst="rect">
            <a:avLst/>
          </a:prstGeom>
        </p:spPr>
        <p:txBody>
          <a:bodyPr vert="horz" lIns="91440" tIns="45720" rIns="91440" bIns="45720" rtlCol="0">
            <a:noAutofit/>
          </a:bodyPr>
          <a:lstStyle>
            <a:lvl1pPr marL="282575" indent="-282575" algn="l" defTabSz="914400" rtl="0" eaLnBrk="1" latinLnBrk="0" hangingPunct="1">
              <a:lnSpc>
                <a:spcPct val="90000"/>
              </a:lnSpc>
              <a:spcBef>
                <a:spcPts val="0"/>
              </a:spcBef>
              <a:spcAft>
                <a:spcPts val="1200"/>
              </a:spcAft>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30238" indent="-282575" algn="l" defTabSz="914400" rtl="0" eaLnBrk="1" latinLnBrk="0" hangingPunct="1">
              <a:lnSpc>
                <a:spcPct val="90000"/>
              </a:lnSpc>
              <a:spcBef>
                <a:spcPts val="0"/>
              </a:spcBef>
              <a:spcAft>
                <a:spcPts val="120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914400" indent="-284163" algn="l" defTabSz="914400" rtl="0" eaLnBrk="1" latinLnBrk="0" hangingPunct="1">
              <a:lnSpc>
                <a:spcPct val="90000"/>
              </a:lnSpc>
              <a:spcBef>
                <a:spcPts val="0"/>
              </a:spcBef>
              <a:spcAft>
                <a:spcPts val="1200"/>
              </a:spcAft>
              <a:buClr>
                <a:schemeClr val="accent5"/>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198563" indent="-284163" algn="l" defTabSz="914400" rtl="0" eaLnBrk="1" latinLnBrk="0" hangingPunct="1">
              <a:lnSpc>
                <a:spcPct val="90000"/>
              </a:lnSpc>
              <a:spcBef>
                <a:spcPts val="0"/>
              </a:spcBef>
              <a:spcAft>
                <a:spcPts val="1200"/>
              </a:spcAft>
              <a:buClr>
                <a:schemeClr val="accent4"/>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631825" indent="0" algn="l" defTabSz="914400" rtl="0" eaLnBrk="1" latinLnBrk="0" hangingPunct="1">
              <a:lnSpc>
                <a:spcPct val="90000"/>
              </a:lnSpc>
              <a:spcBef>
                <a:spcPts val="500"/>
              </a:spcBef>
              <a:spcAft>
                <a:spcPts val="1200"/>
              </a:spcAft>
              <a:buClr>
                <a:schemeClr val="accent1"/>
              </a:buClr>
              <a:buFont typeface="Arial" panose="020B0604020202020204" pitchFamily="34" charset="0"/>
              <a:buNone/>
              <a:defRPr sz="2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3A63"/>
              </a:buClr>
              <a:defRPr/>
            </a:pPr>
            <a:r>
              <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Yelp: Our “Phone Book”</a:t>
            </a:r>
          </a:p>
          <a:p>
            <a:pPr lvl="1">
              <a:buClr>
                <a:srgbClr val="003A63"/>
              </a:buClr>
              <a:defRPr/>
            </a:pPr>
            <a:r>
              <a:rPr lang="en-US" sz="2000" dirty="0">
                <a:solidFill>
                  <a:prstClr val="black">
                    <a:lumMod val="85000"/>
                    <a:lumOff val="15000"/>
                  </a:prstClr>
                </a:solidFill>
                <a:latin typeface="Arial" panose="020B0604020202020204" pitchFamily="34" charset="0"/>
                <a:cs typeface="Arial" panose="020B0604020202020204" pitchFamily="34" charset="0"/>
              </a:rPr>
              <a:t>U</a:t>
            </a: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sable T&amp;C’s </a:t>
            </a:r>
          </a:p>
          <a:p>
            <a:pPr lvl="1">
              <a:buClr>
                <a:srgbClr val="003A63"/>
              </a:buClr>
              <a:defRPr/>
            </a:pPr>
            <a:r>
              <a:rPr lang="en-US" sz="2000" dirty="0">
                <a:solidFill>
                  <a:prstClr val="black">
                    <a:lumMod val="85000"/>
                    <a:lumOff val="15000"/>
                  </a:prstClr>
                </a:solidFill>
                <a:latin typeface="Arial" panose="020B0604020202020204" pitchFamily="34" charset="0"/>
                <a:cs typeface="Arial" panose="020B0604020202020204" pitchFamily="34" charset="0"/>
              </a:rPr>
              <a:t>U</a:t>
            </a: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p-to-date, curated information</a:t>
            </a:r>
          </a:p>
          <a:p>
            <a:pPr lvl="1">
              <a:buClr>
                <a:srgbClr val="003A63"/>
              </a:buClr>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Rigorous content control: </a:t>
            </a:r>
          </a:p>
          <a:p>
            <a:pPr lvl="2">
              <a:buClr>
                <a:srgbClr val="003A63"/>
              </a:buClr>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Constant crowdsourced updating </a:t>
            </a:r>
            <a:b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b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 Yelp-employed moderators who verify user-submitted data</a:t>
            </a:r>
            <a:b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b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 Establishment representatives “own” pages &amp; verify information</a:t>
            </a:r>
          </a:p>
          <a:p>
            <a:pPr>
              <a:buClr>
                <a:srgbClr val="003A63"/>
              </a:buClr>
              <a:defRPr/>
            </a:pPr>
            <a:r>
              <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Official Museum Directory (OMD) </a:t>
            </a:r>
          </a:p>
          <a:p>
            <a:pPr lvl="1">
              <a:buClr>
                <a:srgbClr val="003A63"/>
              </a:buClr>
              <a:defRPr/>
            </a:pPr>
            <a:r>
              <a:rPr lang="en-US" sz="2000" dirty="0">
                <a:solidFill>
                  <a:prstClr val="black">
                    <a:lumMod val="85000"/>
                    <a:lumOff val="15000"/>
                  </a:prstClr>
                </a:solidFill>
                <a:latin typeface="Arial" panose="020B0604020202020204" pitchFamily="34" charset="0"/>
                <a:cs typeface="Arial" panose="020B0604020202020204" pitchFamily="34" charset="0"/>
              </a:rPr>
              <a:t>E</a:t>
            </a: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rPr>
              <a:t>mail addresses for limited subset of institutions</a:t>
            </a:r>
            <a:endParaRPr lang="en-US" sz="2000" dirty="0">
              <a:solidFill>
                <a:prstClr val="black">
                  <a:lumMod val="85000"/>
                  <a:lumOff val="15000"/>
                </a:prstClr>
              </a:solidFill>
              <a:latin typeface="Arial" panose="020B0604020202020204" pitchFamily="34" charset="0"/>
              <a:cs typeface="Arial" panose="020B0604020202020204" pitchFamily="34" charset="0"/>
            </a:endParaRPr>
          </a:p>
          <a:p>
            <a:pPr>
              <a:buClr>
                <a:srgbClr val="003A63"/>
              </a:buClr>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18138133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04DC77-9EF7-CEB4-9EB5-0E466493D574}"/>
              </a:ext>
            </a:extLst>
          </p:cNvPr>
          <p:cNvSpPr txBox="1">
            <a:spLocks/>
          </p:cNvSpPr>
          <p:nvPr/>
        </p:nvSpPr>
        <p:spPr>
          <a:xfrm>
            <a:off x="-1" y="138112"/>
            <a:ext cx="9144001"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3200" dirty="0">
                <a:solidFill>
                  <a:schemeClr val="bg1"/>
                </a:solidFill>
              </a:rPr>
              <a:t>Needed Data Cleaning</a:t>
            </a:r>
            <a:endParaRPr lang="en-US" sz="3200" i="1" dirty="0">
              <a:solidFill>
                <a:schemeClr val="bg1"/>
              </a:solidFill>
            </a:endParaRPr>
          </a:p>
        </p:txBody>
      </p:sp>
      <p:sp>
        <p:nvSpPr>
          <p:cNvPr id="2" name="Text Placeholder 4">
            <a:extLst>
              <a:ext uri="{FF2B5EF4-FFF2-40B4-BE49-F238E27FC236}">
                <a16:creationId xmlns:a16="http://schemas.microsoft.com/office/drawing/2014/main" id="{8C0D3F6A-0113-85A4-F026-6B0E0C72CB4C}"/>
              </a:ext>
            </a:extLst>
          </p:cNvPr>
          <p:cNvSpPr txBox="1">
            <a:spLocks/>
          </p:cNvSpPr>
          <p:nvPr/>
        </p:nvSpPr>
        <p:spPr>
          <a:xfrm>
            <a:off x="420113" y="810369"/>
            <a:ext cx="8303773" cy="3649540"/>
          </a:xfrm>
          <a:prstGeom prst="rect">
            <a:avLst/>
          </a:prstGeom>
        </p:spPr>
        <p:txBody>
          <a:bodyPr vert="horz" lIns="91440" tIns="45720" rIns="91440" bIns="45720" rtlCol="0">
            <a:noAutofit/>
          </a:bodyPr>
          <a:lstStyle>
            <a:lvl1pPr marL="282575" indent="-282575" algn="l" defTabSz="914400" rtl="0" eaLnBrk="1" latinLnBrk="0" hangingPunct="1">
              <a:lnSpc>
                <a:spcPct val="90000"/>
              </a:lnSpc>
              <a:spcBef>
                <a:spcPts val="0"/>
              </a:spcBef>
              <a:spcAft>
                <a:spcPts val="1200"/>
              </a:spcAft>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30238" indent="-282575" algn="l" defTabSz="914400" rtl="0" eaLnBrk="1" latinLnBrk="0" hangingPunct="1">
              <a:lnSpc>
                <a:spcPct val="90000"/>
              </a:lnSpc>
              <a:spcBef>
                <a:spcPts val="0"/>
              </a:spcBef>
              <a:spcAft>
                <a:spcPts val="120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914400" indent="-284163" algn="l" defTabSz="914400" rtl="0" eaLnBrk="1" latinLnBrk="0" hangingPunct="1">
              <a:lnSpc>
                <a:spcPct val="90000"/>
              </a:lnSpc>
              <a:spcBef>
                <a:spcPts val="0"/>
              </a:spcBef>
              <a:spcAft>
                <a:spcPts val="1200"/>
              </a:spcAft>
              <a:buClr>
                <a:schemeClr val="accent5"/>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198563" indent="-284163" algn="l" defTabSz="914400" rtl="0" eaLnBrk="1" latinLnBrk="0" hangingPunct="1">
              <a:lnSpc>
                <a:spcPct val="90000"/>
              </a:lnSpc>
              <a:spcBef>
                <a:spcPts val="0"/>
              </a:spcBef>
              <a:spcAft>
                <a:spcPts val="1200"/>
              </a:spcAft>
              <a:buClr>
                <a:schemeClr val="accent4"/>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631825" indent="0" algn="l" defTabSz="914400" rtl="0" eaLnBrk="1" latinLnBrk="0" hangingPunct="1">
              <a:lnSpc>
                <a:spcPct val="90000"/>
              </a:lnSpc>
              <a:spcBef>
                <a:spcPts val="500"/>
              </a:spcBef>
              <a:spcAft>
                <a:spcPts val="1200"/>
              </a:spcAft>
              <a:buClr>
                <a:schemeClr val="accent1"/>
              </a:buClr>
              <a:buFont typeface="Arial" panose="020B0604020202020204" pitchFamily="34" charset="0"/>
              <a:buNone/>
              <a:defRPr sz="2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0000"/>
              </a:lnSpc>
              <a:spcBef>
                <a:spcPts val="0"/>
              </a:spcBef>
              <a:buNone/>
            </a:pPr>
            <a:r>
              <a:rPr lang="en-US" sz="1800" b="1" u="sng" dirty="0">
                <a:latin typeface="Arial" panose="020B0604020202020204" pitchFamily="34" charset="0"/>
                <a:cs typeface="Arial" panose="020B0604020202020204" pitchFamily="34" charset="0"/>
              </a:rPr>
              <a:t>Excess rows</a:t>
            </a:r>
          </a:p>
          <a:p>
            <a:pPr marL="342900" lvl="1" indent="-342900">
              <a:lnSpc>
                <a:spcPct val="110000"/>
              </a:lnSpc>
              <a:spcBef>
                <a:spcPts val="0"/>
              </a:spcBef>
            </a:pPr>
            <a:r>
              <a:rPr lang="en-US" sz="1800" dirty="0">
                <a:latin typeface="Arial" panose="020B0604020202020204" pitchFamily="34" charset="0"/>
                <a:cs typeface="Arial" panose="020B0604020202020204" pitchFamily="34" charset="0"/>
              </a:rPr>
              <a:t>107,610 from Yelp → 21,465 pilot population frame → 7,050 pilot sample</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The data IMLS received needed to be augmented and updated: </a:t>
            </a:r>
          </a:p>
        </p:txBody>
      </p:sp>
      <p:sp>
        <p:nvSpPr>
          <p:cNvPr id="3" name="Right Brace 2">
            <a:extLst>
              <a:ext uri="{FF2B5EF4-FFF2-40B4-BE49-F238E27FC236}">
                <a16:creationId xmlns:a16="http://schemas.microsoft.com/office/drawing/2014/main" id="{6D94E42F-B946-3595-2EBB-64F46AB18A93}"/>
              </a:ext>
            </a:extLst>
          </p:cNvPr>
          <p:cNvSpPr/>
          <p:nvPr/>
        </p:nvSpPr>
        <p:spPr>
          <a:xfrm rot="10800000">
            <a:off x="2859088" y="2590086"/>
            <a:ext cx="155448" cy="527538"/>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ight Brace 3">
            <a:extLst>
              <a:ext uri="{FF2B5EF4-FFF2-40B4-BE49-F238E27FC236}">
                <a16:creationId xmlns:a16="http://schemas.microsoft.com/office/drawing/2014/main" id="{962A1C18-0739-8355-1E5D-88263984D65C}"/>
              </a:ext>
            </a:extLst>
          </p:cNvPr>
          <p:cNvSpPr/>
          <p:nvPr/>
        </p:nvSpPr>
        <p:spPr>
          <a:xfrm rot="10800000">
            <a:off x="2794349" y="3296580"/>
            <a:ext cx="155449" cy="246220"/>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4D87955F-AB25-3FBC-2002-F7D25640C0DC}"/>
              </a:ext>
            </a:extLst>
          </p:cNvPr>
          <p:cNvSpPr txBox="1"/>
          <p:nvPr/>
        </p:nvSpPr>
        <p:spPr>
          <a:xfrm>
            <a:off x="1149946" y="3296579"/>
            <a:ext cx="1604276" cy="246221"/>
          </a:xfrm>
          <a:prstGeom prst="rect">
            <a:avLst/>
          </a:prstGeom>
          <a:solidFill>
            <a:schemeClr val="accent4">
              <a:lumMod val="20000"/>
              <a:lumOff val="80000"/>
            </a:schemeClr>
          </a:solidFill>
          <a:ln>
            <a:solidFill>
              <a:schemeClr val="accent2"/>
            </a:solidFill>
          </a:ln>
        </p:spPr>
        <p:txBody>
          <a:bodyPr wrap="square" rtlCol="0">
            <a:spAutoFit/>
          </a:bodyPr>
          <a:lstStyle/>
          <a:p>
            <a:r>
              <a:rPr lang="en-US" sz="1000" b="1" dirty="0"/>
              <a:t>This is not a museum</a:t>
            </a:r>
          </a:p>
        </p:txBody>
      </p:sp>
      <p:sp>
        <p:nvSpPr>
          <p:cNvPr id="8" name="Right Brace 7">
            <a:extLst>
              <a:ext uri="{FF2B5EF4-FFF2-40B4-BE49-F238E27FC236}">
                <a16:creationId xmlns:a16="http://schemas.microsoft.com/office/drawing/2014/main" id="{E9533871-507C-CD92-B9EF-28F17196771D}"/>
              </a:ext>
            </a:extLst>
          </p:cNvPr>
          <p:cNvSpPr/>
          <p:nvPr/>
        </p:nvSpPr>
        <p:spPr>
          <a:xfrm rot="5400000">
            <a:off x="5886454" y="3496491"/>
            <a:ext cx="155448" cy="473612"/>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9C93B86D-7869-97F8-0162-295B2F55C904}"/>
              </a:ext>
            </a:extLst>
          </p:cNvPr>
          <p:cNvSpPr txBox="1"/>
          <p:nvPr/>
        </p:nvSpPr>
        <p:spPr>
          <a:xfrm>
            <a:off x="5596841" y="3811021"/>
            <a:ext cx="734674" cy="553998"/>
          </a:xfrm>
          <a:prstGeom prst="rect">
            <a:avLst/>
          </a:prstGeom>
          <a:solidFill>
            <a:schemeClr val="accent6">
              <a:lumMod val="95000"/>
            </a:schemeClr>
          </a:solidFill>
          <a:ln>
            <a:solidFill>
              <a:schemeClr val="accent2"/>
            </a:solidFill>
          </a:ln>
        </p:spPr>
        <p:txBody>
          <a:bodyPr wrap="square" rtlCol="0">
            <a:spAutoFit/>
          </a:bodyPr>
          <a:lstStyle/>
          <a:p>
            <a:pPr algn="ctr"/>
            <a:r>
              <a:rPr lang="en-US" sz="1000" b="1" dirty="0"/>
              <a:t>Missing email address</a:t>
            </a:r>
          </a:p>
        </p:txBody>
      </p:sp>
      <p:sp>
        <p:nvSpPr>
          <p:cNvPr id="10" name="Right Brace 9">
            <a:extLst>
              <a:ext uri="{FF2B5EF4-FFF2-40B4-BE49-F238E27FC236}">
                <a16:creationId xmlns:a16="http://schemas.microsoft.com/office/drawing/2014/main" id="{C67D9A17-4680-1332-A466-2F7E1D34B265}"/>
              </a:ext>
            </a:extLst>
          </p:cNvPr>
          <p:cNvSpPr/>
          <p:nvPr/>
        </p:nvSpPr>
        <p:spPr>
          <a:xfrm rot="5400000">
            <a:off x="7558170" y="3487112"/>
            <a:ext cx="155448" cy="473612"/>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80829C95-C5B0-B99A-F5D2-B4A8F66FA22E}"/>
              </a:ext>
            </a:extLst>
          </p:cNvPr>
          <p:cNvSpPr txBox="1"/>
          <p:nvPr/>
        </p:nvSpPr>
        <p:spPr>
          <a:xfrm>
            <a:off x="7268556" y="3801642"/>
            <a:ext cx="770009" cy="553998"/>
          </a:xfrm>
          <a:prstGeom prst="rect">
            <a:avLst/>
          </a:prstGeom>
          <a:solidFill>
            <a:srgbClr val="FFFFCC"/>
          </a:solidFill>
          <a:ln>
            <a:solidFill>
              <a:schemeClr val="accent2"/>
            </a:solidFill>
          </a:ln>
        </p:spPr>
        <p:txBody>
          <a:bodyPr wrap="square" rtlCol="0">
            <a:spAutoFit/>
          </a:bodyPr>
          <a:lstStyle/>
          <a:p>
            <a:pPr algn="ctr"/>
            <a:r>
              <a:rPr lang="en-US" sz="1000" b="1" dirty="0"/>
              <a:t>Missing museum discipline</a:t>
            </a:r>
          </a:p>
        </p:txBody>
      </p:sp>
      <p:sp>
        <p:nvSpPr>
          <p:cNvPr id="12" name="Right Brace 11">
            <a:extLst>
              <a:ext uri="{FF2B5EF4-FFF2-40B4-BE49-F238E27FC236}">
                <a16:creationId xmlns:a16="http://schemas.microsoft.com/office/drawing/2014/main" id="{6A4465E6-AFCE-90B4-7A61-62AB326B0078}"/>
              </a:ext>
            </a:extLst>
          </p:cNvPr>
          <p:cNvSpPr/>
          <p:nvPr/>
        </p:nvSpPr>
        <p:spPr>
          <a:xfrm rot="5400000">
            <a:off x="6683479" y="3485691"/>
            <a:ext cx="155448" cy="473612"/>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78A69F85-7976-63E4-D2C8-CCBD884735D6}"/>
              </a:ext>
            </a:extLst>
          </p:cNvPr>
          <p:cNvSpPr txBox="1"/>
          <p:nvPr/>
        </p:nvSpPr>
        <p:spPr>
          <a:xfrm>
            <a:off x="6393866" y="3793187"/>
            <a:ext cx="734674" cy="1015663"/>
          </a:xfrm>
          <a:prstGeom prst="rect">
            <a:avLst/>
          </a:prstGeom>
          <a:solidFill>
            <a:schemeClr val="accent1">
              <a:lumMod val="40000"/>
              <a:lumOff val="60000"/>
            </a:schemeClr>
          </a:solidFill>
          <a:ln>
            <a:solidFill>
              <a:schemeClr val="accent2"/>
            </a:solidFill>
          </a:ln>
        </p:spPr>
        <p:txBody>
          <a:bodyPr wrap="square" rtlCol="0">
            <a:spAutoFit/>
          </a:bodyPr>
          <a:lstStyle/>
          <a:p>
            <a:pPr algn="ctr"/>
            <a:r>
              <a:rPr lang="en-US" sz="1000" b="1" dirty="0"/>
              <a:t>Some records are missing phone no.</a:t>
            </a:r>
          </a:p>
        </p:txBody>
      </p:sp>
      <p:sp>
        <p:nvSpPr>
          <p:cNvPr id="16" name="TextBox 15">
            <a:extLst>
              <a:ext uri="{FF2B5EF4-FFF2-40B4-BE49-F238E27FC236}">
                <a16:creationId xmlns:a16="http://schemas.microsoft.com/office/drawing/2014/main" id="{A13B6FE0-D82F-2A12-1CFE-03C08B569BF0}"/>
              </a:ext>
            </a:extLst>
          </p:cNvPr>
          <p:cNvSpPr txBox="1"/>
          <p:nvPr/>
        </p:nvSpPr>
        <p:spPr>
          <a:xfrm>
            <a:off x="992941" y="2590086"/>
            <a:ext cx="1848118" cy="553998"/>
          </a:xfrm>
          <a:prstGeom prst="rect">
            <a:avLst/>
          </a:prstGeom>
          <a:solidFill>
            <a:schemeClr val="accent3">
              <a:lumMod val="20000"/>
              <a:lumOff val="80000"/>
            </a:schemeClr>
          </a:solidFill>
          <a:ln>
            <a:solidFill>
              <a:schemeClr val="accent2"/>
            </a:solidFill>
          </a:ln>
        </p:spPr>
        <p:txBody>
          <a:bodyPr wrap="square" rtlCol="0">
            <a:spAutoFit/>
          </a:bodyPr>
          <a:lstStyle/>
          <a:p>
            <a:r>
              <a:rPr lang="en-US" sz="1000" b="1" dirty="0"/>
              <a:t>ID 2 is a duplicate of ID 1 — contact information fields are different</a:t>
            </a:r>
          </a:p>
        </p:txBody>
      </p:sp>
      <p:graphicFrame>
        <p:nvGraphicFramePr>
          <p:cNvPr id="7" name="Table 14">
            <a:extLst>
              <a:ext uri="{FF2B5EF4-FFF2-40B4-BE49-F238E27FC236}">
                <a16:creationId xmlns:a16="http://schemas.microsoft.com/office/drawing/2014/main" id="{4BD991C4-F328-34DB-A5A6-A588881F840B}"/>
              </a:ext>
            </a:extLst>
          </p:cNvPr>
          <p:cNvGraphicFramePr>
            <a:graphicFrameLocks noGrp="1"/>
          </p:cNvGraphicFramePr>
          <p:nvPr>
            <p:extLst>
              <p:ext uri="{D42A27DB-BD31-4B8C-83A1-F6EECF244321}">
                <p14:modId xmlns:p14="http://schemas.microsoft.com/office/powerpoint/2010/main" val="3098595064"/>
              </p:ext>
            </p:extLst>
          </p:nvPr>
        </p:nvGraphicFramePr>
        <p:xfrm>
          <a:off x="2993995" y="2061375"/>
          <a:ext cx="5044571" cy="1584960"/>
        </p:xfrm>
        <a:graphic>
          <a:graphicData uri="http://schemas.openxmlformats.org/drawingml/2006/table">
            <a:tbl>
              <a:tblPr firstRow="1" bandRow="1">
                <a:tableStyleId>{0BD7A91C-D326-4AE1-A7CB-73862D8CE9A1}</a:tableStyleId>
              </a:tblPr>
              <a:tblGrid>
                <a:gridCol w="357001">
                  <a:extLst>
                    <a:ext uri="{9D8B030D-6E8A-4147-A177-3AD203B41FA5}">
                      <a16:colId xmlns:a16="http://schemas.microsoft.com/office/drawing/2014/main" val="22444849"/>
                    </a:ext>
                  </a:extLst>
                </a:gridCol>
                <a:gridCol w="1199057">
                  <a:extLst>
                    <a:ext uri="{9D8B030D-6E8A-4147-A177-3AD203B41FA5}">
                      <a16:colId xmlns:a16="http://schemas.microsoft.com/office/drawing/2014/main" val="3639424550"/>
                    </a:ext>
                  </a:extLst>
                </a:gridCol>
                <a:gridCol w="1036514">
                  <a:extLst>
                    <a:ext uri="{9D8B030D-6E8A-4147-A177-3AD203B41FA5}">
                      <a16:colId xmlns:a16="http://schemas.microsoft.com/office/drawing/2014/main" val="3451593873"/>
                    </a:ext>
                  </a:extLst>
                </a:gridCol>
                <a:gridCol w="770475">
                  <a:extLst>
                    <a:ext uri="{9D8B030D-6E8A-4147-A177-3AD203B41FA5}">
                      <a16:colId xmlns:a16="http://schemas.microsoft.com/office/drawing/2014/main" val="2706920247"/>
                    </a:ext>
                  </a:extLst>
                </a:gridCol>
                <a:gridCol w="840762">
                  <a:extLst>
                    <a:ext uri="{9D8B030D-6E8A-4147-A177-3AD203B41FA5}">
                      <a16:colId xmlns:a16="http://schemas.microsoft.com/office/drawing/2014/main" val="3432683087"/>
                    </a:ext>
                  </a:extLst>
                </a:gridCol>
                <a:gridCol w="840762">
                  <a:extLst>
                    <a:ext uri="{9D8B030D-6E8A-4147-A177-3AD203B41FA5}">
                      <a16:colId xmlns:a16="http://schemas.microsoft.com/office/drawing/2014/main" val="468365252"/>
                    </a:ext>
                  </a:extLst>
                </a:gridCol>
              </a:tblGrid>
              <a:tr h="370840">
                <a:tc>
                  <a:txBody>
                    <a:bodyPr/>
                    <a:lstStyle/>
                    <a:p>
                      <a:r>
                        <a:rPr lang="en-US" sz="1000" dirty="0">
                          <a:latin typeface="+mn-lt"/>
                        </a:rPr>
                        <a:t>ID</a:t>
                      </a:r>
                    </a:p>
                  </a:txBody>
                  <a:tcPr/>
                </a:tc>
                <a:tc>
                  <a:txBody>
                    <a:bodyPr/>
                    <a:lstStyle/>
                    <a:p>
                      <a:r>
                        <a:rPr lang="en-US" sz="1000" dirty="0">
                          <a:latin typeface="+mn-lt"/>
                        </a:rPr>
                        <a:t>Museum name</a:t>
                      </a:r>
                    </a:p>
                  </a:txBody>
                  <a:tcPr/>
                </a:tc>
                <a:tc>
                  <a:txBody>
                    <a:bodyPr/>
                    <a:lstStyle/>
                    <a:p>
                      <a:r>
                        <a:rPr lang="en-US" sz="1000" dirty="0">
                          <a:latin typeface="+mn-lt"/>
                        </a:rPr>
                        <a:t>Address</a:t>
                      </a:r>
                    </a:p>
                  </a:txBody>
                  <a:tcPr/>
                </a:tc>
                <a:tc>
                  <a:txBody>
                    <a:bodyPr/>
                    <a:lstStyle/>
                    <a:p>
                      <a:r>
                        <a:rPr lang="en-US" sz="1000" dirty="0">
                          <a:latin typeface="+mn-lt"/>
                        </a:rPr>
                        <a:t>Email address</a:t>
                      </a:r>
                    </a:p>
                  </a:txBody>
                  <a:tcPr/>
                </a:tc>
                <a:tc>
                  <a:txBody>
                    <a:bodyPr/>
                    <a:lstStyle/>
                    <a:p>
                      <a:r>
                        <a:rPr lang="en-US" sz="1000" dirty="0">
                          <a:latin typeface="+mn-lt"/>
                        </a:rPr>
                        <a:t>Phone number</a:t>
                      </a:r>
                    </a:p>
                  </a:txBody>
                  <a:tcPr/>
                </a:tc>
                <a:tc>
                  <a:txBody>
                    <a:bodyPr/>
                    <a:lstStyle/>
                    <a:p>
                      <a:r>
                        <a:rPr lang="en-US" sz="1000" dirty="0">
                          <a:latin typeface="+mn-lt"/>
                        </a:rPr>
                        <a:t>Museum discipline</a:t>
                      </a:r>
                    </a:p>
                  </a:txBody>
                  <a:tcPr/>
                </a:tc>
                <a:extLst>
                  <a:ext uri="{0D108BD9-81ED-4DB2-BD59-A6C34878D82A}">
                    <a16:rowId xmlns:a16="http://schemas.microsoft.com/office/drawing/2014/main" val="1798237441"/>
                  </a:ext>
                </a:extLst>
              </a:tr>
              <a:tr h="300457">
                <a:tc>
                  <a:txBody>
                    <a:bodyPr/>
                    <a:lstStyle/>
                    <a:p>
                      <a:r>
                        <a:rPr lang="en-US" sz="1000" dirty="0">
                          <a:latin typeface="+mn-lt"/>
                        </a:rPr>
                        <a:t>1</a:t>
                      </a:r>
                    </a:p>
                  </a:txBody>
                  <a:tcPr>
                    <a:solidFill>
                      <a:schemeClr val="accent3">
                        <a:lumMod val="20000"/>
                        <a:lumOff val="80000"/>
                      </a:schemeClr>
                    </a:solidFill>
                  </a:tcPr>
                </a:tc>
                <a:tc>
                  <a:txBody>
                    <a:bodyPr/>
                    <a:lstStyle/>
                    <a:p>
                      <a:r>
                        <a:rPr lang="en-US" sz="1000" dirty="0">
                          <a:latin typeface="+mn-lt"/>
                        </a:rPr>
                        <a:t>Jake’s Jazz Museum</a:t>
                      </a:r>
                    </a:p>
                  </a:txBody>
                  <a:tcPr/>
                </a:tc>
                <a:tc>
                  <a:txBody>
                    <a:bodyPr/>
                    <a:lstStyle/>
                    <a:p>
                      <a:r>
                        <a:rPr lang="en-US" sz="1000" dirty="0">
                          <a:latin typeface="+mn-lt"/>
                        </a:rPr>
                        <a:t>100, S. Example St., NY</a:t>
                      </a:r>
                    </a:p>
                  </a:txBody>
                  <a:tcPr/>
                </a:tc>
                <a:tc>
                  <a:txBody>
                    <a:bodyPr/>
                    <a:lstStyle/>
                    <a:p>
                      <a:r>
                        <a:rPr lang="en-US" sz="1000" dirty="0">
                          <a:latin typeface="+mn-lt"/>
                        </a:rPr>
                        <a:t>N/A</a:t>
                      </a:r>
                    </a:p>
                  </a:txBody>
                  <a:tcPr>
                    <a:solidFill>
                      <a:schemeClr val="accent6">
                        <a:lumMod val="95000"/>
                      </a:schemeClr>
                    </a:solidFill>
                  </a:tcPr>
                </a:tc>
                <a:tc>
                  <a:txBody>
                    <a:bodyPr/>
                    <a:lstStyle/>
                    <a:p>
                      <a:r>
                        <a:rPr lang="en-US" sz="1000" dirty="0">
                          <a:latin typeface="+mn-lt"/>
                        </a:rPr>
                        <a:t>(212)-123-4567</a:t>
                      </a:r>
                    </a:p>
                  </a:txBody>
                  <a:tcPr/>
                </a:tc>
                <a:tc>
                  <a:txBody>
                    <a:bodyPr/>
                    <a:lstStyle/>
                    <a:p>
                      <a:r>
                        <a:rPr lang="en-US" sz="1000" dirty="0">
                          <a:latin typeface="+mn-lt"/>
                        </a:rPr>
                        <a:t>N/A</a:t>
                      </a:r>
                    </a:p>
                  </a:txBody>
                  <a:tcPr>
                    <a:solidFill>
                      <a:srgbClr val="FFFFCC"/>
                    </a:solidFill>
                  </a:tcPr>
                </a:tc>
                <a:extLst>
                  <a:ext uri="{0D108BD9-81ED-4DB2-BD59-A6C34878D82A}">
                    <a16:rowId xmlns:a16="http://schemas.microsoft.com/office/drawing/2014/main" val="3482004442"/>
                  </a:ext>
                </a:extLst>
              </a:tr>
              <a:tr h="370840">
                <a:tc>
                  <a:txBody>
                    <a:bodyPr/>
                    <a:lstStyle/>
                    <a:p>
                      <a:r>
                        <a:rPr lang="en-US" sz="1000" dirty="0">
                          <a:latin typeface="+mn-lt"/>
                        </a:rPr>
                        <a:t>2</a:t>
                      </a:r>
                    </a:p>
                  </a:txBody>
                  <a:tcPr>
                    <a:solidFill>
                      <a:schemeClr val="accent3">
                        <a:lumMod val="20000"/>
                        <a:lumOff val="80000"/>
                      </a:schemeClr>
                    </a:solidFill>
                  </a:tcPr>
                </a:tc>
                <a:tc>
                  <a:txBody>
                    <a:bodyPr/>
                    <a:lstStyle/>
                    <a:p>
                      <a:r>
                        <a:rPr lang="en-US" sz="1000" dirty="0">
                          <a:latin typeface="+mn-lt"/>
                        </a:rPr>
                        <a:t>Jazz Museum of Jake</a:t>
                      </a:r>
                    </a:p>
                  </a:txBody>
                  <a:tcPr/>
                </a:tc>
                <a:tc>
                  <a:txBody>
                    <a:bodyPr/>
                    <a:lstStyle/>
                    <a:p>
                      <a:r>
                        <a:rPr lang="en-US" sz="1000" dirty="0">
                          <a:latin typeface="+mn-lt"/>
                        </a:rPr>
                        <a:t>105, S. Example St., NY</a:t>
                      </a:r>
                    </a:p>
                  </a:txBody>
                  <a:tcPr/>
                </a:tc>
                <a:tc>
                  <a:txBody>
                    <a:bodyPr/>
                    <a:lstStyle/>
                    <a:p>
                      <a:r>
                        <a:rPr lang="en-US" sz="1000" dirty="0">
                          <a:latin typeface="+mn-lt"/>
                        </a:rPr>
                        <a:t>N/A</a:t>
                      </a:r>
                    </a:p>
                  </a:txBody>
                  <a:tcPr>
                    <a:solidFill>
                      <a:schemeClr val="accent6">
                        <a:lumMod val="95000"/>
                      </a:schemeClr>
                    </a:solidFill>
                  </a:tcPr>
                </a:tc>
                <a:tc>
                  <a:txBody>
                    <a:bodyPr/>
                    <a:lstStyle/>
                    <a:p>
                      <a:r>
                        <a:rPr lang="en-US" sz="1000" dirty="0">
                          <a:latin typeface="+mn-lt"/>
                        </a:rPr>
                        <a:t>N/A</a:t>
                      </a:r>
                    </a:p>
                  </a:txBody>
                  <a:tcPr>
                    <a:solidFill>
                      <a:schemeClr val="accent1">
                        <a:lumMod val="40000"/>
                        <a:lumOff val="60000"/>
                      </a:schemeClr>
                    </a:solidFill>
                  </a:tcPr>
                </a:tc>
                <a:tc>
                  <a:txBody>
                    <a:bodyPr/>
                    <a:lstStyle/>
                    <a:p>
                      <a:r>
                        <a:rPr lang="en-US" sz="1000" dirty="0">
                          <a:latin typeface="+mn-lt"/>
                        </a:rPr>
                        <a:t>N/A</a:t>
                      </a:r>
                    </a:p>
                  </a:txBody>
                  <a:tcPr>
                    <a:solidFill>
                      <a:srgbClr val="FFFFCC"/>
                    </a:solidFill>
                  </a:tcPr>
                </a:tc>
                <a:extLst>
                  <a:ext uri="{0D108BD9-81ED-4DB2-BD59-A6C34878D82A}">
                    <a16:rowId xmlns:a16="http://schemas.microsoft.com/office/drawing/2014/main" val="4254256639"/>
                  </a:ext>
                </a:extLst>
              </a:tr>
              <a:tr h="370840">
                <a:tc>
                  <a:txBody>
                    <a:bodyPr/>
                    <a:lstStyle/>
                    <a:p>
                      <a:r>
                        <a:rPr lang="en-US" sz="1000" dirty="0">
                          <a:latin typeface="+mn-lt"/>
                        </a:rPr>
                        <a:t>3</a:t>
                      </a:r>
                    </a:p>
                  </a:txBody>
                  <a:tcPr/>
                </a:tc>
                <a:tc>
                  <a:txBody>
                    <a:bodyPr/>
                    <a:lstStyle/>
                    <a:p>
                      <a:r>
                        <a:rPr lang="en-US" sz="1000" dirty="0">
                          <a:latin typeface="+mn-lt"/>
                        </a:rPr>
                        <a:t> Jake’s Aquarium Restaurant</a:t>
                      </a:r>
                    </a:p>
                  </a:txBody>
                  <a:tcPr>
                    <a:solidFill>
                      <a:schemeClr val="accent4">
                        <a:lumMod val="20000"/>
                        <a:lumOff val="80000"/>
                      </a:schemeClr>
                    </a:solidFill>
                  </a:tcPr>
                </a:tc>
                <a:tc>
                  <a:txBody>
                    <a:bodyPr/>
                    <a:lstStyle/>
                    <a:p>
                      <a:r>
                        <a:rPr lang="en-US" sz="1000" dirty="0">
                          <a:latin typeface="+mn-lt"/>
                        </a:rPr>
                        <a:t>1, N. Example St., NY</a:t>
                      </a:r>
                    </a:p>
                  </a:txBody>
                  <a:tcPr/>
                </a:tc>
                <a:tc>
                  <a:txBody>
                    <a:bodyPr/>
                    <a:lstStyle/>
                    <a:p>
                      <a:r>
                        <a:rPr lang="en-US" sz="1000" dirty="0">
                          <a:latin typeface="+mn-lt"/>
                        </a:rPr>
                        <a:t>N/A</a:t>
                      </a:r>
                    </a:p>
                  </a:txBody>
                  <a:tcPr>
                    <a:solidFill>
                      <a:schemeClr val="accent6">
                        <a:lumMod val="95000"/>
                      </a:schemeClr>
                    </a:solidFill>
                  </a:tcPr>
                </a:tc>
                <a:tc>
                  <a:txBody>
                    <a:bodyPr/>
                    <a:lstStyle/>
                    <a:p>
                      <a:r>
                        <a:rPr lang="en-US" sz="1000" dirty="0">
                          <a:latin typeface="+mn-lt"/>
                        </a:rPr>
                        <a:t>(212)-000-0101</a:t>
                      </a:r>
                    </a:p>
                  </a:txBody>
                  <a:tcPr/>
                </a:tc>
                <a:tc>
                  <a:txBody>
                    <a:bodyPr/>
                    <a:lstStyle/>
                    <a:p>
                      <a:r>
                        <a:rPr lang="en-US" sz="1000" dirty="0">
                          <a:latin typeface="+mn-lt"/>
                        </a:rPr>
                        <a:t>N/A</a:t>
                      </a:r>
                    </a:p>
                  </a:txBody>
                  <a:tcPr>
                    <a:solidFill>
                      <a:srgbClr val="FFFFCC"/>
                    </a:solidFill>
                  </a:tcPr>
                </a:tc>
                <a:extLst>
                  <a:ext uri="{0D108BD9-81ED-4DB2-BD59-A6C34878D82A}">
                    <a16:rowId xmlns:a16="http://schemas.microsoft.com/office/drawing/2014/main" val="176188009"/>
                  </a:ext>
                </a:extLst>
              </a:tr>
            </a:tbl>
          </a:graphicData>
        </a:graphic>
      </p:graphicFrame>
      <p:sp>
        <p:nvSpPr>
          <p:cNvPr id="14" name="TextBox 13">
            <a:extLst>
              <a:ext uri="{FF2B5EF4-FFF2-40B4-BE49-F238E27FC236}">
                <a16:creationId xmlns:a16="http://schemas.microsoft.com/office/drawing/2014/main" id="{0DC55A27-9A7E-F84E-E476-DBF51F0BEBE1}"/>
              </a:ext>
            </a:extLst>
          </p:cNvPr>
          <p:cNvSpPr txBox="1"/>
          <p:nvPr/>
        </p:nvSpPr>
        <p:spPr>
          <a:xfrm>
            <a:off x="602356" y="4825932"/>
            <a:ext cx="8071681" cy="215444"/>
          </a:xfrm>
          <a:prstGeom prst="rect">
            <a:avLst/>
          </a:prstGeom>
          <a:noFill/>
        </p:spPr>
        <p:txBody>
          <a:bodyPr wrap="square" rtlCol="0">
            <a:spAutoFit/>
          </a:bodyPr>
          <a:lstStyle/>
          <a:p>
            <a:r>
              <a:rPr lang="en-US" sz="800" i="1" dirty="0"/>
              <a:t>*Note: Not real data; this illustrative example was created to describe challenges faced by the population frame team.</a:t>
            </a:r>
          </a:p>
        </p:txBody>
      </p:sp>
      <p:sp>
        <p:nvSpPr>
          <p:cNvPr id="17" name="TextBox 16">
            <a:extLst>
              <a:ext uri="{FF2B5EF4-FFF2-40B4-BE49-F238E27FC236}">
                <a16:creationId xmlns:a16="http://schemas.microsoft.com/office/drawing/2014/main" id="{0A0294F0-F7D3-1354-B834-A72093F46D4E}"/>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7</a:t>
            </a:fld>
            <a:endParaRPr lang="en-US" sz="1050" dirty="0">
              <a:solidFill>
                <a:schemeClr val="bg1"/>
              </a:solidFill>
            </a:endParaRPr>
          </a:p>
        </p:txBody>
      </p:sp>
    </p:spTree>
    <p:extLst>
      <p:ext uri="{BB962C8B-B14F-4D97-AF65-F5344CB8AC3E}">
        <p14:creationId xmlns:p14="http://schemas.microsoft.com/office/powerpoint/2010/main" val="337867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3E26-D3B9-9754-E4C0-AB20C2B808D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17D289A-FC80-E7CE-AA68-6E4D3F956966}"/>
              </a:ext>
            </a:extLst>
          </p:cNvPr>
          <p:cNvSpPr/>
          <p:nvPr/>
        </p:nvSpPr>
        <p:spPr>
          <a:xfrm>
            <a:off x="302150" y="858741"/>
            <a:ext cx="628153" cy="1526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Franklin Gothic Book" panose="020B0503020102020204"/>
              <a:ea typeface="+mn-ea"/>
              <a:cs typeface="+mn-cs"/>
              <a:sym typeface="Arial"/>
            </a:endParaRPr>
          </a:p>
        </p:txBody>
      </p:sp>
      <p:sp>
        <p:nvSpPr>
          <p:cNvPr id="4" name="Title 3">
            <a:extLst>
              <a:ext uri="{FF2B5EF4-FFF2-40B4-BE49-F238E27FC236}">
                <a16:creationId xmlns:a16="http://schemas.microsoft.com/office/drawing/2014/main" id="{DC10CDB5-2402-E863-F8EE-A8EE35C15949}"/>
              </a:ext>
            </a:extLst>
          </p:cNvPr>
          <p:cNvSpPr>
            <a:spLocks noGrp="1"/>
          </p:cNvSpPr>
          <p:nvPr>
            <p:ph type="title"/>
          </p:nvPr>
        </p:nvSpPr>
        <p:spPr>
          <a:xfrm>
            <a:off x="0" y="112446"/>
            <a:ext cx="9143999" cy="640080"/>
          </a:xfrm>
        </p:spPr>
        <p:txBody>
          <a:bodyPr>
            <a:noAutofit/>
          </a:bodyPr>
          <a:lstStyle/>
          <a:p>
            <a:pPr marL="460375">
              <a:tabLst>
                <a:tab pos="628650" algn="l"/>
              </a:tabLst>
            </a:pPr>
            <a:r>
              <a:rPr lang="en-US" sz="2800" dirty="0"/>
              <a:t>Needed Cleaning</a:t>
            </a:r>
          </a:p>
        </p:txBody>
      </p:sp>
      <p:sp>
        <p:nvSpPr>
          <p:cNvPr id="3" name="TextBox 2">
            <a:extLst>
              <a:ext uri="{FF2B5EF4-FFF2-40B4-BE49-F238E27FC236}">
                <a16:creationId xmlns:a16="http://schemas.microsoft.com/office/drawing/2014/main" id="{5198B96F-99DB-92E3-B5BC-C2CC7F81CD89}"/>
              </a:ext>
            </a:extLst>
          </p:cNvPr>
          <p:cNvSpPr txBox="1"/>
          <p:nvPr/>
        </p:nvSpPr>
        <p:spPr>
          <a:xfrm>
            <a:off x="-197962" y="4918574"/>
            <a:ext cx="631596"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FE48AA-A50E-4731-A1B8-D28BE9F28826}" type="slidenum">
              <a:rPr kumimoji="0" lang="en-US" sz="1050" b="0" i="0" u="none" strike="noStrike" kern="0" cap="none" spc="0" normalizeH="0" baseline="0" noProof="0" smtClean="0">
                <a:ln>
                  <a:noFill/>
                </a:ln>
                <a:solidFill>
                  <a:prstClr val="white"/>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0" cap="none" spc="0" normalizeH="0" baseline="0" noProof="0" dirty="0">
              <a:ln>
                <a:noFill/>
              </a:ln>
              <a:solidFill>
                <a:prstClr val="white"/>
              </a:solidFill>
              <a:effectLst/>
              <a:uLnTx/>
              <a:uFillTx/>
              <a:latin typeface="Arial"/>
              <a:cs typeface="Arial"/>
              <a:sym typeface="Arial"/>
            </a:endParaRPr>
          </a:p>
        </p:txBody>
      </p:sp>
      <p:sp>
        <p:nvSpPr>
          <p:cNvPr id="6" name="Text Placeholder 4">
            <a:extLst>
              <a:ext uri="{FF2B5EF4-FFF2-40B4-BE49-F238E27FC236}">
                <a16:creationId xmlns:a16="http://schemas.microsoft.com/office/drawing/2014/main" id="{2FEACE1E-D90C-D250-039C-0047B7570573}"/>
              </a:ext>
            </a:extLst>
          </p:cNvPr>
          <p:cNvSpPr txBox="1">
            <a:spLocks/>
          </p:cNvSpPr>
          <p:nvPr/>
        </p:nvSpPr>
        <p:spPr>
          <a:xfrm>
            <a:off x="346026" y="902473"/>
            <a:ext cx="4687040" cy="2975170"/>
          </a:xfrm>
          <a:prstGeom prst="rect">
            <a:avLst/>
          </a:prstGeom>
        </p:spPr>
        <p:txBody>
          <a:bodyPr vert="horz" lIns="91440" tIns="45720" rIns="91440" bIns="45720" rtlCol="0">
            <a:noAutofit/>
          </a:bodyPr>
          <a:lstStyle>
            <a:lvl1pPr marL="282575" indent="-282575" algn="l" defTabSz="914400" rtl="0" eaLnBrk="1" latinLnBrk="0" hangingPunct="1">
              <a:lnSpc>
                <a:spcPct val="90000"/>
              </a:lnSpc>
              <a:spcBef>
                <a:spcPts val="0"/>
              </a:spcBef>
              <a:spcAft>
                <a:spcPts val="1200"/>
              </a:spcAft>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30238" indent="-282575" algn="l" defTabSz="914400" rtl="0" eaLnBrk="1" latinLnBrk="0" hangingPunct="1">
              <a:lnSpc>
                <a:spcPct val="90000"/>
              </a:lnSpc>
              <a:spcBef>
                <a:spcPts val="0"/>
              </a:spcBef>
              <a:spcAft>
                <a:spcPts val="120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914400" indent="-284163" algn="l" defTabSz="914400" rtl="0" eaLnBrk="1" latinLnBrk="0" hangingPunct="1">
              <a:lnSpc>
                <a:spcPct val="90000"/>
              </a:lnSpc>
              <a:spcBef>
                <a:spcPts val="0"/>
              </a:spcBef>
              <a:spcAft>
                <a:spcPts val="1200"/>
              </a:spcAft>
              <a:buClr>
                <a:schemeClr val="accent5"/>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198563" indent="-284163" algn="l" defTabSz="914400" rtl="0" eaLnBrk="1" latinLnBrk="0" hangingPunct="1">
              <a:lnSpc>
                <a:spcPct val="90000"/>
              </a:lnSpc>
              <a:spcBef>
                <a:spcPts val="0"/>
              </a:spcBef>
              <a:spcAft>
                <a:spcPts val="1200"/>
              </a:spcAft>
              <a:buClr>
                <a:schemeClr val="accent4"/>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631825" indent="0" algn="l" defTabSz="914400" rtl="0" eaLnBrk="1" latinLnBrk="0" hangingPunct="1">
              <a:lnSpc>
                <a:spcPct val="90000"/>
              </a:lnSpc>
              <a:spcBef>
                <a:spcPts val="500"/>
              </a:spcBef>
              <a:spcAft>
                <a:spcPts val="1200"/>
              </a:spcAft>
              <a:buClr>
                <a:schemeClr val="accent1"/>
              </a:buClr>
              <a:buFont typeface="Arial" panose="020B0604020202020204" pitchFamily="34" charset="0"/>
              <a:buNone/>
              <a:defRPr sz="2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spcBef>
                <a:spcPts val="0"/>
              </a:spcBef>
            </a:pPr>
            <a:r>
              <a:rPr lang="en-US" sz="260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Identify and remove non-museums (excess rows)</a:t>
            </a:r>
            <a:endParaRPr lang="en-US" sz="2600" i="0" u="none" strike="noStrike" kern="1200" dirty="0">
              <a:solidFill>
                <a:schemeClr val="tx1"/>
              </a:solidFill>
              <a:effectLst/>
              <a:latin typeface="Arial" panose="020B0604020202020204" pitchFamily="34" charset="0"/>
              <a:ea typeface="+mn-ea"/>
              <a:cs typeface="+mn-cs"/>
            </a:endParaRPr>
          </a:p>
          <a:p>
            <a:pPr marL="0" indent="0" algn="l" rtl="0" eaLnBrk="1" fontAlgn="t" latinLnBrk="0" hangingPunct="1">
              <a:spcBef>
                <a:spcPts val="0"/>
              </a:spcBef>
            </a:pPr>
            <a:r>
              <a:rPr lang="en-US" sz="2600" dirty="0">
                <a:solidFill>
                  <a:schemeClr val="tx1"/>
                </a:solidFill>
                <a:latin typeface="Arial" panose="020B0604020202020204" pitchFamily="34" charset="0"/>
              </a:rPr>
              <a:t>Determine NMS-based museum </a:t>
            </a:r>
            <a:r>
              <a:rPr lang="en-US" sz="2600" i="0" u="none" strike="noStrike" kern="1200" dirty="0">
                <a:solidFill>
                  <a:schemeClr val="tx1"/>
                </a:solidFill>
                <a:effectLst/>
                <a:latin typeface="Arial" panose="020B0604020202020204" pitchFamily="34" charset="0"/>
                <a:ea typeface="+mn-ea"/>
                <a:cs typeface="+mn-cs"/>
              </a:rPr>
              <a:t>disciplines for all rows (e.g., “art” or “history” museums)</a:t>
            </a:r>
            <a:endParaRPr lang="en-US" sz="2600" i="0" u="none" strike="noStrike" dirty="0">
              <a:effectLst/>
              <a:latin typeface="Arial" panose="020B0604020202020204" pitchFamily="34" charset="0"/>
            </a:endParaRPr>
          </a:p>
          <a:p>
            <a:pPr marL="0" indent="0" algn="l" rtl="0" eaLnBrk="1" fontAlgn="t" latinLnBrk="0" hangingPunct="1">
              <a:spcBef>
                <a:spcPts val="0"/>
              </a:spcBef>
            </a:pPr>
            <a:r>
              <a:rPr lang="en-US" sz="260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Acquire and append missing or invalid information on the frame</a:t>
            </a:r>
            <a:endParaRPr lang="en-US" sz="2600" i="0" u="none" strike="noStrike" dirty="0">
              <a:effectLst/>
              <a:latin typeface="Arial" panose="020B0604020202020204" pitchFamily="34" charset="0"/>
            </a:endParaRPr>
          </a:p>
          <a:p>
            <a:pPr marL="0" marR="0" indent="0" algn="l" rtl="0" eaLnBrk="1" fontAlgn="auto" latinLnBrk="0" hangingPunct="1">
              <a:spcBef>
                <a:spcPts val="0"/>
              </a:spcBef>
            </a:pPr>
            <a:r>
              <a:rPr lang="en-US" sz="260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Remove duplicate entries</a:t>
            </a:r>
            <a:endParaRPr lang="en-US" sz="2600" dirty="0"/>
          </a:p>
        </p:txBody>
      </p:sp>
      <p:pic>
        <p:nvPicPr>
          <p:cNvPr id="2" name="Picture 2" descr="silver and green frame surrounded by dried leaves">
            <a:extLst>
              <a:ext uri="{FF2B5EF4-FFF2-40B4-BE49-F238E27FC236}">
                <a16:creationId xmlns:a16="http://schemas.microsoft.com/office/drawing/2014/main" id="{17265ECD-D3D1-86A4-E272-68F3C2A58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16" t="5234" r="11955" b="-2401"/>
          <a:stretch/>
        </p:blipFill>
        <p:spPr bwMode="auto">
          <a:xfrm>
            <a:off x="4949324" y="1093591"/>
            <a:ext cx="3935896" cy="38026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62902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ross 2">
            <a:extLst>
              <a:ext uri="{FF2B5EF4-FFF2-40B4-BE49-F238E27FC236}">
                <a16:creationId xmlns:a16="http://schemas.microsoft.com/office/drawing/2014/main" id="{03A7EA13-E939-2635-8278-E847D10F690A}"/>
              </a:ext>
            </a:extLst>
          </p:cNvPr>
          <p:cNvSpPr/>
          <p:nvPr/>
        </p:nvSpPr>
        <p:spPr>
          <a:xfrm>
            <a:off x="6491431" y="3270366"/>
            <a:ext cx="357656" cy="355867"/>
          </a:xfrm>
          <a:prstGeom prst="plus">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05C8140E-5993-5727-C7E2-C431DBC076AA}"/>
              </a:ext>
            </a:extLst>
          </p:cNvPr>
          <p:cNvSpPr txBox="1">
            <a:spLocks/>
          </p:cNvSpPr>
          <p:nvPr/>
        </p:nvSpPr>
        <p:spPr>
          <a:xfrm>
            <a:off x="0" y="138112"/>
            <a:ext cx="9144000" cy="64008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365760"/>
            <a:r>
              <a:rPr lang="en-US" sz="2800" dirty="0">
                <a:solidFill>
                  <a:schemeClr val="bg1"/>
                </a:solidFill>
              </a:rPr>
              <a:t>Strategies to clean and update the data</a:t>
            </a:r>
          </a:p>
        </p:txBody>
      </p:sp>
      <p:graphicFrame>
        <p:nvGraphicFramePr>
          <p:cNvPr id="12" name="Table 12">
            <a:extLst>
              <a:ext uri="{FF2B5EF4-FFF2-40B4-BE49-F238E27FC236}">
                <a16:creationId xmlns:a16="http://schemas.microsoft.com/office/drawing/2014/main" id="{707217C2-8052-8194-BF8C-95AED860DE7A}"/>
              </a:ext>
            </a:extLst>
          </p:cNvPr>
          <p:cNvGraphicFramePr>
            <a:graphicFrameLocks noGrp="1"/>
          </p:cNvGraphicFramePr>
          <p:nvPr>
            <p:extLst>
              <p:ext uri="{D42A27DB-BD31-4B8C-83A1-F6EECF244321}">
                <p14:modId xmlns:p14="http://schemas.microsoft.com/office/powerpoint/2010/main" val="375621797"/>
              </p:ext>
            </p:extLst>
          </p:nvPr>
        </p:nvGraphicFramePr>
        <p:xfrm>
          <a:off x="415273" y="2287012"/>
          <a:ext cx="5902960" cy="2176272"/>
        </p:xfrm>
        <a:graphic>
          <a:graphicData uri="http://schemas.openxmlformats.org/drawingml/2006/table">
            <a:tbl>
              <a:tblPr firstRow="1" bandRow="1">
                <a:tableStyleId>{0BD7A91C-D326-4AE1-A7CB-73862D8CE9A1}</a:tableStyleId>
              </a:tblPr>
              <a:tblGrid>
                <a:gridCol w="1828800">
                  <a:extLst>
                    <a:ext uri="{9D8B030D-6E8A-4147-A177-3AD203B41FA5}">
                      <a16:colId xmlns:a16="http://schemas.microsoft.com/office/drawing/2014/main" val="1191342731"/>
                    </a:ext>
                  </a:extLst>
                </a:gridCol>
                <a:gridCol w="208280">
                  <a:extLst>
                    <a:ext uri="{9D8B030D-6E8A-4147-A177-3AD203B41FA5}">
                      <a16:colId xmlns:a16="http://schemas.microsoft.com/office/drawing/2014/main" val="1257102399"/>
                    </a:ext>
                  </a:extLst>
                </a:gridCol>
                <a:gridCol w="1828800">
                  <a:extLst>
                    <a:ext uri="{9D8B030D-6E8A-4147-A177-3AD203B41FA5}">
                      <a16:colId xmlns:a16="http://schemas.microsoft.com/office/drawing/2014/main" val="2931764567"/>
                    </a:ext>
                  </a:extLst>
                </a:gridCol>
                <a:gridCol w="208280">
                  <a:extLst>
                    <a:ext uri="{9D8B030D-6E8A-4147-A177-3AD203B41FA5}">
                      <a16:colId xmlns:a16="http://schemas.microsoft.com/office/drawing/2014/main" val="3023289690"/>
                    </a:ext>
                  </a:extLst>
                </a:gridCol>
                <a:gridCol w="1828800">
                  <a:extLst>
                    <a:ext uri="{9D8B030D-6E8A-4147-A177-3AD203B41FA5}">
                      <a16:colId xmlns:a16="http://schemas.microsoft.com/office/drawing/2014/main" val="97466190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rPr>
                        <a:t>Identify museums and non-museums</a:t>
                      </a:r>
                    </a:p>
                  </a:txBody>
                  <a:tcPr anchor="ctr">
                    <a:lnR w="12700" cap="flat" cmpd="sng" algn="ctr">
                      <a:solidFill>
                        <a:schemeClr val="tx1"/>
                      </a:solidFill>
                      <a:prstDash val="solid"/>
                      <a:round/>
                      <a:headEnd type="none" w="med" len="med"/>
                      <a:tailEnd type="none" w="med" len="med"/>
                    </a:lnR>
                    <a:solidFill>
                      <a:srgbClr val="2E6652"/>
                    </a:solidFill>
                  </a:tcPr>
                </a:tc>
                <a:tc>
                  <a:txBody>
                    <a:bodyPr/>
                    <a:lstStyle/>
                    <a:p>
                      <a:pPr algn="ct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rPr>
                        <a:t>Identify museum disciplines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A937C"/>
                    </a:solidFill>
                  </a:tcPr>
                </a:tc>
                <a:tc>
                  <a:txBody>
                    <a:bodyPr/>
                    <a:lstStyle/>
                    <a:p>
                      <a:pPr algn="ct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rPr>
                        <a:t>Update contact information</a:t>
                      </a:r>
                    </a:p>
                  </a:txBody>
                  <a:tcPr anchor="ctr">
                    <a:lnL w="12700" cap="flat" cmpd="sng" algn="ctr">
                      <a:solidFill>
                        <a:schemeClr val="tx1"/>
                      </a:solidFill>
                      <a:prstDash val="solid"/>
                      <a:round/>
                      <a:headEnd type="none" w="med" len="med"/>
                      <a:tailEnd type="none" w="med" len="med"/>
                    </a:lnL>
                    <a:solidFill>
                      <a:srgbClr val="9AADA4"/>
                    </a:solidFill>
                  </a:tcPr>
                </a:tc>
                <a:extLst>
                  <a:ext uri="{0D108BD9-81ED-4DB2-BD59-A6C34878D82A}">
                    <a16:rowId xmlns:a16="http://schemas.microsoft.com/office/drawing/2014/main" val="1208286150"/>
                  </a:ext>
                </a:extLst>
              </a:tr>
              <a:tr h="370840">
                <a:tc>
                  <a:txBody>
                    <a:bodyPr/>
                    <a:lstStyle/>
                    <a:p>
                      <a:pPr marL="228600" lvl="1" indent="-228600" algn="l" defTabSz="889000">
                        <a:lnSpc>
                          <a:spcPct val="90000"/>
                        </a:lnSpc>
                        <a:spcBef>
                          <a:spcPct val="0"/>
                        </a:spcBef>
                        <a:spcAft>
                          <a:spcPct val="15000"/>
                        </a:spcAft>
                        <a:buChar char="•"/>
                      </a:pPr>
                      <a:r>
                        <a:rPr lang="en-US" sz="1600" kern="1200" dirty="0"/>
                        <a:t>Matching other data sources</a:t>
                      </a:r>
                    </a:p>
                    <a:p>
                      <a:pPr marL="228600" lvl="1" indent="-228600" algn="l" defTabSz="889000">
                        <a:lnSpc>
                          <a:spcPct val="90000"/>
                        </a:lnSpc>
                        <a:spcBef>
                          <a:spcPct val="0"/>
                        </a:spcBef>
                        <a:spcAft>
                          <a:spcPct val="15000"/>
                        </a:spcAft>
                        <a:buChar char="•"/>
                      </a:pPr>
                      <a:r>
                        <a:rPr lang="en-US" sz="1600" kern="1200" dirty="0"/>
                        <a:t>Manual coding</a:t>
                      </a:r>
                    </a:p>
                    <a:p>
                      <a:pPr marL="228600" lvl="1" indent="-228600" algn="l" defTabSz="889000">
                        <a:lnSpc>
                          <a:spcPct val="90000"/>
                        </a:lnSpc>
                        <a:spcBef>
                          <a:spcPct val="0"/>
                        </a:spcBef>
                        <a:spcAft>
                          <a:spcPct val="15000"/>
                        </a:spcAft>
                        <a:buChar char="•"/>
                      </a:pPr>
                      <a:r>
                        <a:rPr lang="en-US" sz="1600" kern="1200" dirty="0"/>
                        <a:t>Keyword search</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lvl="1" indent="-228600" algn="l" defTabSz="889000">
                        <a:lnSpc>
                          <a:spcPct val="90000"/>
                        </a:lnSpc>
                        <a:spcBef>
                          <a:spcPct val="0"/>
                        </a:spcBef>
                        <a:spcAft>
                          <a:spcPct val="15000"/>
                        </a:spcAft>
                        <a:buChar char="•"/>
                      </a:pPr>
                      <a:r>
                        <a:rPr lang="en-US" sz="1800" kern="1200" dirty="0"/>
                        <a:t>Manual coding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lvl="1" indent="-228600" defTabSz="889000">
                        <a:lnSpc>
                          <a:spcPct val="90000"/>
                        </a:lnSpc>
                        <a:spcBef>
                          <a:spcPct val="0"/>
                        </a:spcBef>
                        <a:spcAft>
                          <a:spcPct val="15000"/>
                        </a:spcAft>
                        <a:buFontTx/>
                        <a:buChar char="•"/>
                      </a:pPr>
                      <a:r>
                        <a:rPr lang="en-US" sz="1600" kern="1200" dirty="0"/>
                        <a:t>Matching other data sources</a:t>
                      </a:r>
                    </a:p>
                    <a:p>
                      <a:pPr marL="228600" lvl="1" indent="-228600" defTabSz="889000">
                        <a:lnSpc>
                          <a:spcPct val="90000"/>
                        </a:lnSpc>
                        <a:spcBef>
                          <a:spcPct val="0"/>
                        </a:spcBef>
                        <a:spcAft>
                          <a:spcPct val="15000"/>
                        </a:spcAft>
                        <a:buFontTx/>
                        <a:buChar char="•"/>
                      </a:pPr>
                      <a:r>
                        <a:rPr lang="en-US" sz="1600" kern="1200" dirty="0"/>
                        <a:t>Manual coding</a:t>
                      </a:r>
                    </a:p>
                    <a:p>
                      <a:pPr marL="228600" lvl="1" indent="-228600" algn="l" defTabSz="889000">
                        <a:lnSpc>
                          <a:spcPct val="90000"/>
                        </a:lnSpc>
                        <a:spcBef>
                          <a:spcPct val="0"/>
                        </a:spcBef>
                        <a:spcAft>
                          <a:spcPct val="15000"/>
                        </a:spcAft>
                        <a:buChar char="•"/>
                      </a:pPr>
                      <a:r>
                        <a:rPr lang="en-US" sz="1600" kern="1200" dirty="0"/>
                        <a:t>ChatGPT, Web scraping</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67768790"/>
                  </a:ext>
                </a:extLst>
              </a:tr>
            </a:tbl>
          </a:graphicData>
        </a:graphic>
      </p:graphicFrame>
      <p:graphicFrame>
        <p:nvGraphicFramePr>
          <p:cNvPr id="13" name="Table 13">
            <a:extLst>
              <a:ext uri="{FF2B5EF4-FFF2-40B4-BE49-F238E27FC236}">
                <a16:creationId xmlns:a16="http://schemas.microsoft.com/office/drawing/2014/main" id="{7D07D426-177B-2F5E-C02E-815F9DF07218}"/>
              </a:ext>
            </a:extLst>
          </p:cNvPr>
          <p:cNvGraphicFramePr>
            <a:graphicFrameLocks noGrp="1"/>
          </p:cNvGraphicFramePr>
          <p:nvPr>
            <p:extLst>
              <p:ext uri="{D42A27DB-BD31-4B8C-83A1-F6EECF244321}">
                <p14:modId xmlns:p14="http://schemas.microsoft.com/office/powerpoint/2010/main" val="1779141815"/>
              </p:ext>
            </p:extLst>
          </p:nvPr>
        </p:nvGraphicFramePr>
        <p:xfrm>
          <a:off x="7022285" y="2287012"/>
          <a:ext cx="1828800" cy="2195279"/>
        </p:xfrm>
        <a:graphic>
          <a:graphicData uri="http://schemas.openxmlformats.org/drawingml/2006/table">
            <a:tbl>
              <a:tblPr firstRow="1" bandRow="1">
                <a:tableStyleId>{0BD7A91C-D326-4AE1-A7CB-73862D8CE9A1}</a:tableStyleId>
              </a:tblPr>
              <a:tblGrid>
                <a:gridCol w="1828800">
                  <a:extLst>
                    <a:ext uri="{9D8B030D-6E8A-4147-A177-3AD203B41FA5}">
                      <a16:colId xmlns:a16="http://schemas.microsoft.com/office/drawing/2014/main" val="3316699912"/>
                    </a:ext>
                  </a:extLst>
                </a:gridCol>
              </a:tblGrid>
              <a:tr h="8953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rPr>
                        <a:t>Append additional museums</a:t>
                      </a:r>
                    </a:p>
                  </a:txBody>
                  <a:tcPr>
                    <a:solidFill>
                      <a:srgbClr val="2E6652"/>
                    </a:solidFill>
                  </a:tcPr>
                </a:tc>
                <a:extLst>
                  <a:ext uri="{0D108BD9-81ED-4DB2-BD59-A6C34878D82A}">
                    <a16:rowId xmlns:a16="http://schemas.microsoft.com/office/drawing/2014/main" val="3635845863"/>
                  </a:ext>
                </a:extLst>
              </a:tr>
              <a:tr h="12808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t>Museum associations, etc.</a:t>
                      </a:r>
                    </a:p>
                  </a:txBody>
                  <a:tcPr anchor="ctr"/>
                </a:tc>
                <a:extLst>
                  <a:ext uri="{0D108BD9-81ED-4DB2-BD59-A6C34878D82A}">
                    <a16:rowId xmlns:a16="http://schemas.microsoft.com/office/drawing/2014/main" val="3842319836"/>
                  </a:ext>
                </a:extLst>
              </a:tr>
            </a:tbl>
          </a:graphicData>
        </a:graphic>
      </p:graphicFrame>
      <p:grpSp>
        <p:nvGrpSpPr>
          <p:cNvPr id="35" name="Group 34">
            <a:extLst>
              <a:ext uri="{FF2B5EF4-FFF2-40B4-BE49-F238E27FC236}">
                <a16:creationId xmlns:a16="http://schemas.microsoft.com/office/drawing/2014/main" id="{0B825A54-23C6-2299-180B-C514F5C39C1E}"/>
              </a:ext>
            </a:extLst>
          </p:cNvPr>
          <p:cNvGrpSpPr/>
          <p:nvPr/>
        </p:nvGrpSpPr>
        <p:grpSpPr>
          <a:xfrm>
            <a:off x="817760" y="1454230"/>
            <a:ext cx="7508480" cy="822961"/>
            <a:chOff x="919968" y="831346"/>
            <a:chExt cx="7508480" cy="822961"/>
          </a:xfrm>
        </p:grpSpPr>
        <p:grpSp>
          <p:nvGrpSpPr>
            <p:cNvPr id="26" name="Group 25">
              <a:extLst>
                <a:ext uri="{FF2B5EF4-FFF2-40B4-BE49-F238E27FC236}">
                  <a16:creationId xmlns:a16="http://schemas.microsoft.com/office/drawing/2014/main" id="{D7581B22-991C-0820-F985-A5FC12F6C0B1}"/>
                </a:ext>
              </a:extLst>
            </p:cNvPr>
            <p:cNvGrpSpPr/>
            <p:nvPr/>
          </p:nvGrpSpPr>
          <p:grpSpPr>
            <a:xfrm>
              <a:off x="2953933" y="831347"/>
              <a:ext cx="822960" cy="822960"/>
              <a:chOff x="2953933" y="867923"/>
              <a:chExt cx="822960" cy="822960"/>
            </a:xfrm>
          </p:grpSpPr>
          <p:sp>
            <p:nvSpPr>
              <p:cNvPr id="21" name="Oval 20">
                <a:extLst>
                  <a:ext uri="{FF2B5EF4-FFF2-40B4-BE49-F238E27FC236}">
                    <a16:creationId xmlns:a16="http://schemas.microsoft.com/office/drawing/2014/main" id="{56D30A0A-56BE-5E1F-4425-B3AE3E08BAF3}"/>
                  </a:ext>
                </a:extLst>
              </p:cNvPr>
              <p:cNvSpPr/>
              <p:nvPr/>
            </p:nvSpPr>
            <p:spPr>
              <a:xfrm>
                <a:off x="2953933" y="867923"/>
                <a:ext cx="822960" cy="822960"/>
              </a:xfrm>
              <a:prstGeom prst="ellipse">
                <a:avLst/>
              </a:prstGeom>
              <a:solidFill>
                <a:srgbClr val="5A937C"/>
              </a:solidFill>
              <a:ln>
                <a:solidFill>
                  <a:srgbClr val="5A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descr="Court outline">
                <a:extLst>
                  <a:ext uri="{FF2B5EF4-FFF2-40B4-BE49-F238E27FC236}">
                    <a16:creationId xmlns:a16="http://schemas.microsoft.com/office/drawing/2014/main" id="{E3AD3D1C-51B5-89DA-77EE-A9FC0FAE7B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5373" y="955075"/>
                <a:ext cx="640080" cy="640080"/>
              </a:xfrm>
              <a:prstGeom prst="rect">
                <a:avLst/>
              </a:prstGeom>
            </p:spPr>
          </p:pic>
        </p:grpSp>
        <p:grpSp>
          <p:nvGrpSpPr>
            <p:cNvPr id="28" name="Group 27">
              <a:extLst>
                <a:ext uri="{FF2B5EF4-FFF2-40B4-BE49-F238E27FC236}">
                  <a16:creationId xmlns:a16="http://schemas.microsoft.com/office/drawing/2014/main" id="{DDB85EBC-6456-26C6-7B6D-4A32C689E337}"/>
                </a:ext>
              </a:extLst>
            </p:cNvPr>
            <p:cNvGrpSpPr/>
            <p:nvPr/>
          </p:nvGrpSpPr>
          <p:grpSpPr>
            <a:xfrm>
              <a:off x="4987898" y="831346"/>
              <a:ext cx="822960" cy="822960"/>
              <a:chOff x="4987898" y="831346"/>
              <a:chExt cx="822960" cy="822960"/>
            </a:xfrm>
          </p:grpSpPr>
          <p:sp>
            <p:nvSpPr>
              <p:cNvPr id="22" name="Oval 21">
                <a:extLst>
                  <a:ext uri="{FF2B5EF4-FFF2-40B4-BE49-F238E27FC236}">
                    <a16:creationId xmlns:a16="http://schemas.microsoft.com/office/drawing/2014/main" id="{19C6879A-47AF-7488-2220-27344AEAC219}"/>
                  </a:ext>
                </a:extLst>
              </p:cNvPr>
              <p:cNvSpPr/>
              <p:nvPr/>
            </p:nvSpPr>
            <p:spPr>
              <a:xfrm>
                <a:off x="4987898" y="831346"/>
                <a:ext cx="822960" cy="822960"/>
              </a:xfrm>
              <a:prstGeom prst="ellipse">
                <a:avLst/>
              </a:prstGeom>
              <a:solidFill>
                <a:srgbClr val="9AADA4"/>
              </a:solidFill>
              <a:ln>
                <a:solidFill>
                  <a:srgbClr val="9AA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white envelope with a black background&#10;&#10;Description automatically generated">
                <a:extLst>
                  <a:ext uri="{FF2B5EF4-FFF2-40B4-BE49-F238E27FC236}">
                    <a16:creationId xmlns:a16="http://schemas.microsoft.com/office/drawing/2014/main" id="{218DF4B1-6635-F418-7C8C-9524A086B95A}"/>
                  </a:ext>
                </a:extLst>
              </p:cNvPr>
              <p:cNvPicPr>
                <a:picLocks noChangeAspect="1"/>
              </p:cNvPicPr>
              <p:nvPr/>
            </p:nvPicPr>
            <p:blipFill>
              <a:blip r:embed="rId5"/>
              <a:stretch>
                <a:fillRect/>
              </a:stretch>
            </p:blipFill>
            <p:spPr>
              <a:xfrm>
                <a:off x="5079338" y="931172"/>
                <a:ext cx="640080" cy="640080"/>
              </a:xfrm>
              <a:prstGeom prst="rect">
                <a:avLst/>
              </a:prstGeom>
            </p:spPr>
          </p:pic>
        </p:grpSp>
        <p:grpSp>
          <p:nvGrpSpPr>
            <p:cNvPr id="31" name="Group 30">
              <a:extLst>
                <a:ext uri="{FF2B5EF4-FFF2-40B4-BE49-F238E27FC236}">
                  <a16:creationId xmlns:a16="http://schemas.microsoft.com/office/drawing/2014/main" id="{0E0A1AC1-468C-2D72-5227-E70087522A78}"/>
                </a:ext>
              </a:extLst>
            </p:cNvPr>
            <p:cNvGrpSpPr/>
            <p:nvPr/>
          </p:nvGrpSpPr>
          <p:grpSpPr>
            <a:xfrm>
              <a:off x="919968" y="831346"/>
              <a:ext cx="822960" cy="822960"/>
              <a:chOff x="919968" y="831346"/>
              <a:chExt cx="822960" cy="822960"/>
            </a:xfrm>
          </p:grpSpPr>
          <p:sp>
            <p:nvSpPr>
              <p:cNvPr id="19" name="Oval 18">
                <a:extLst>
                  <a:ext uri="{FF2B5EF4-FFF2-40B4-BE49-F238E27FC236}">
                    <a16:creationId xmlns:a16="http://schemas.microsoft.com/office/drawing/2014/main" id="{BF802F33-DB77-0708-8BC3-4B95F2CD1100}"/>
                  </a:ext>
                </a:extLst>
              </p:cNvPr>
              <p:cNvSpPr/>
              <p:nvPr/>
            </p:nvSpPr>
            <p:spPr>
              <a:xfrm>
                <a:off x="919968" y="831346"/>
                <a:ext cx="822960" cy="822960"/>
              </a:xfrm>
              <a:prstGeom prst="ellipse">
                <a:avLst/>
              </a:prstGeom>
              <a:solidFill>
                <a:srgbClr val="2E6652"/>
              </a:solidFill>
              <a:ln>
                <a:solidFill>
                  <a:srgbClr val="2E6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white outline of a magnifying glass&#10;&#10;Description automatically generated">
                <a:extLst>
                  <a:ext uri="{FF2B5EF4-FFF2-40B4-BE49-F238E27FC236}">
                    <a16:creationId xmlns:a16="http://schemas.microsoft.com/office/drawing/2014/main" id="{A223A63E-D3AB-4D9D-F176-317CEFF59ADB}"/>
                  </a:ext>
                </a:extLst>
              </p:cNvPr>
              <p:cNvPicPr>
                <a:picLocks noChangeAspect="1"/>
              </p:cNvPicPr>
              <p:nvPr/>
            </p:nvPicPr>
            <p:blipFill>
              <a:blip r:embed="rId6"/>
              <a:stretch>
                <a:fillRect/>
              </a:stretch>
            </p:blipFill>
            <p:spPr>
              <a:xfrm>
                <a:off x="1050270" y="931172"/>
                <a:ext cx="562356" cy="562356"/>
              </a:xfrm>
              <a:prstGeom prst="rect">
                <a:avLst/>
              </a:prstGeom>
            </p:spPr>
          </p:pic>
        </p:grpSp>
        <p:grpSp>
          <p:nvGrpSpPr>
            <p:cNvPr id="34" name="Group 33">
              <a:extLst>
                <a:ext uri="{FF2B5EF4-FFF2-40B4-BE49-F238E27FC236}">
                  <a16:creationId xmlns:a16="http://schemas.microsoft.com/office/drawing/2014/main" id="{3C8E5388-A4CB-5A63-F170-180F409081F3}"/>
                </a:ext>
              </a:extLst>
            </p:cNvPr>
            <p:cNvGrpSpPr/>
            <p:nvPr/>
          </p:nvGrpSpPr>
          <p:grpSpPr>
            <a:xfrm>
              <a:off x="7605488" y="831346"/>
              <a:ext cx="822960" cy="822960"/>
              <a:chOff x="7605488" y="831346"/>
              <a:chExt cx="822960" cy="822960"/>
            </a:xfrm>
          </p:grpSpPr>
          <p:sp>
            <p:nvSpPr>
              <p:cNvPr id="23" name="Oval 22">
                <a:extLst>
                  <a:ext uri="{FF2B5EF4-FFF2-40B4-BE49-F238E27FC236}">
                    <a16:creationId xmlns:a16="http://schemas.microsoft.com/office/drawing/2014/main" id="{4D81F634-CEB5-EEF6-3120-6F66BE35BB3A}"/>
                  </a:ext>
                </a:extLst>
              </p:cNvPr>
              <p:cNvSpPr/>
              <p:nvPr/>
            </p:nvSpPr>
            <p:spPr>
              <a:xfrm>
                <a:off x="7605488" y="831346"/>
                <a:ext cx="822960" cy="822960"/>
              </a:xfrm>
              <a:prstGeom prst="ellipse">
                <a:avLst/>
              </a:prstGeom>
              <a:solidFill>
                <a:srgbClr val="2E6652"/>
              </a:solidFill>
              <a:ln>
                <a:solidFill>
                  <a:srgbClr val="2E6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A white line drawing of a cross&#10;&#10;Description automatically generated">
                <a:extLst>
                  <a:ext uri="{FF2B5EF4-FFF2-40B4-BE49-F238E27FC236}">
                    <a16:creationId xmlns:a16="http://schemas.microsoft.com/office/drawing/2014/main" id="{BE4BCDC8-BFF4-0A3C-9E21-344DD49CC87C}"/>
                  </a:ext>
                </a:extLst>
              </p:cNvPr>
              <p:cNvPicPr>
                <a:picLocks noChangeAspect="1"/>
              </p:cNvPicPr>
              <p:nvPr/>
            </p:nvPicPr>
            <p:blipFill>
              <a:blip r:embed="rId7"/>
              <a:stretch>
                <a:fillRect/>
              </a:stretch>
            </p:blipFill>
            <p:spPr>
              <a:xfrm>
                <a:off x="7696928" y="931172"/>
                <a:ext cx="640080" cy="640080"/>
              </a:xfrm>
              <a:prstGeom prst="rect">
                <a:avLst/>
              </a:prstGeom>
            </p:spPr>
          </p:pic>
        </p:grpSp>
      </p:grpSp>
      <p:sp>
        <p:nvSpPr>
          <p:cNvPr id="2" name="TextBox 1">
            <a:extLst>
              <a:ext uri="{FF2B5EF4-FFF2-40B4-BE49-F238E27FC236}">
                <a16:creationId xmlns:a16="http://schemas.microsoft.com/office/drawing/2014/main" id="{C7706966-287A-BECD-1530-2F857D154602}"/>
              </a:ext>
            </a:extLst>
          </p:cNvPr>
          <p:cNvSpPr txBox="1"/>
          <p:nvPr/>
        </p:nvSpPr>
        <p:spPr>
          <a:xfrm>
            <a:off x="415273" y="873685"/>
            <a:ext cx="8560190" cy="323165"/>
          </a:xfrm>
          <a:prstGeom prst="rect">
            <a:avLst/>
          </a:prstGeom>
          <a:solidFill>
            <a:schemeClr val="accent3">
              <a:lumMod val="20000"/>
              <a:lumOff val="80000"/>
            </a:schemeClr>
          </a:solidFill>
          <a:ln>
            <a:solidFill>
              <a:schemeClr val="accent3">
                <a:lumMod val="20000"/>
                <a:lumOff val="80000"/>
              </a:schemeClr>
            </a:solidFill>
          </a:ln>
        </p:spPr>
        <p:txBody>
          <a:bodyPr wrap="square" rtlCol="0">
            <a:spAutoFit/>
          </a:bodyPr>
          <a:lstStyle/>
          <a:p>
            <a:r>
              <a:rPr lang="en-US" sz="1500" dirty="0"/>
              <a:t>IMLS’ population frame team implemented multiple strategies to clean and augment the Yelp data:</a:t>
            </a:r>
          </a:p>
        </p:txBody>
      </p:sp>
      <p:sp>
        <p:nvSpPr>
          <p:cNvPr id="6" name="TextBox 5">
            <a:extLst>
              <a:ext uri="{FF2B5EF4-FFF2-40B4-BE49-F238E27FC236}">
                <a16:creationId xmlns:a16="http://schemas.microsoft.com/office/drawing/2014/main" id="{CE4470A3-1FD1-2B00-EA7F-D278BB80F9C6}"/>
              </a:ext>
            </a:extLst>
          </p:cNvPr>
          <p:cNvSpPr txBox="1"/>
          <p:nvPr/>
        </p:nvSpPr>
        <p:spPr>
          <a:xfrm>
            <a:off x="-197962" y="4918574"/>
            <a:ext cx="631596" cy="253916"/>
          </a:xfrm>
          <a:prstGeom prst="rect">
            <a:avLst/>
          </a:prstGeom>
          <a:noFill/>
        </p:spPr>
        <p:txBody>
          <a:bodyPr wrap="square">
            <a:spAutoFit/>
          </a:bodyPr>
          <a:lstStyle/>
          <a:p>
            <a:pPr algn="ctr"/>
            <a:fld id="{DEFE48AA-A50E-4731-A1B8-D28BE9F28826}" type="slidenum">
              <a:rPr lang="en-US" sz="1050" smtClean="0">
                <a:solidFill>
                  <a:schemeClr val="bg1"/>
                </a:solidFill>
              </a:rPr>
              <a:t>9</a:t>
            </a:fld>
            <a:endParaRPr lang="en-US" sz="1050" dirty="0">
              <a:solidFill>
                <a:schemeClr val="bg1"/>
              </a:solidFill>
            </a:endParaRPr>
          </a:p>
        </p:txBody>
      </p:sp>
    </p:spTree>
    <p:extLst>
      <p:ext uri="{BB962C8B-B14F-4D97-AF65-F5344CB8AC3E}">
        <p14:creationId xmlns:p14="http://schemas.microsoft.com/office/powerpoint/2010/main" val="3888220046"/>
      </p:ext>
    </p:extLst>
  </p:cSld>
  <p:clrMapOvr>
    <a:masterClrMapping/>
  </p:clrMapOvr>
</p:sld>
</file>

<file path=ppt/theme/theme1.xml><?xml version="1.0" encoding="utf-8"?>
<a:theme xmlns:a="http://schemas.openxmlformats.org/drawingml/2006/main" name="Custom Design">
  <a:themeElements>
    <a:clrScheme name="IMLS Brand">
      <a:dk1>
        <a:sysClr val="windowText" lastClr="000000"/>
      </a:dk1>
      <a:lt1>
        <a:sysClr val="window" lastClr="FFFFFF"/>
      </a:lt1>
      <a:dk2>
        <a:srgbClr val="FFFFFF"/>
      </a:dk2>
      <a:lt2>
        <a:srgbClr val="FFFFFF"/>
      </a:lt2>
      <a:accent1>
        <a:srgbClr val="34715B"/>
      </a:accent1>
      <a:accent2>
        <a:srgbClr val="003A63"/>
      </a:accent2>
      <a:accent3>
        <a:srgbClr val="9CC5CA"/>
      </a:accent3>
      <a:accent4>
        <a:srgbClr val="E36F1E"/>
      </a:accent4>
      <a:accent5>
        <a:srgbClr val="5F6062"/>
      </a:accent5>
      <a:accent6>
        <a:srgbClr val="FFFFFF"/>
      </a:accent6>
      <a:hlink>
        <a:srgbClr val="0563C1"/>
      </a:hlink>
      <a:folHlink>
        <a:srgbClr val="2E75B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IMLS Brand">
      <a:dk1>
        <a:sysClr val="windowText" lastClr="000000"/>
      </a:dk1>
      <a:lt1>
        <a:sysClr val="window" lastClr="FFFFFF"/>
      </a:lt1>
      <a:dk2>
        <a:srgbClr val="FFFFFF"/>
      </a:dk2>
      <a:lt2>
        <a:srgbClr val="FFFFFF"/>
      </a:lt2>
      <a:accent1>
        <a:srgbClr val="34715B"/>
      </a:accent1>
      <a:accent2>
        <a:srgbClr val="003A63"/>
      </a:accent2>
      <a:accent3>
        <a:srgbClr val="9CC5CA"/>
      </a:accent3>
      <a:accent4>
        <a:srgbClr val="E36F1E"/>
      </a:accent4>
      <a:accent5>
        <a:srgbClr val="5F6062"/>
      </a:accent5>
      <a:accent6>
        <a:srgbClr val="FFFFFF"/>
      </a:accent6>
      <a:hlink>
        <a:srgbClr val="0563C1"/>
      </a:hlink>
      <a:folHlink>
        <a:srgbClr val="2E75B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b7cd334-ef48-44ad-ba3d-dd607a2fcc1b">
      <UserInfo>
        <DisplayName>Marisa Pelczar</DisplayName>
        <AccountId>13</AccountId>
        <AccountType/>
      </UserInfo>
      <UserInfo>
        <DisplayName>Lisa Frehill</DisplayName>
        <AccountId>16</AccountId>
        <AccountType/>
      </UserInfo>
      <UserInfo>
        <DisplayName>Matthew Birnbaum</DisplayName>
        <AccountId>14</AccountId>
        <AccountType/>
      </UserInfo>
      <UserInfo>
        <DisplayName>Emily Plagman</DisplayName>
        <AccountId>3645</AccountId>
        <AccountType/>
      </UserInfo>
    </SharedWithUsers>
    <TaxCatchAll xmlns="5b7cd334-ef48-44ad-ba3d-dd607a2fcc1b" xsi:nil="true"/>
    <lcf76f155ced4ddcb4097134ff3c332f xmlns="256247e4-97d7-49c1-9b6d-26c29e7297e4">
      <Terms xmlns="http://schemas.microsoft.com/office/infopath/2007/PartnerControls"/>
    </lcf76f155ced4ddcb4097134ff3c332f>
    <Size xmlns="256247e4-97d7-49c1-9b6d-26c29e7297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902E1B956040438F0BD7BF63999C8A" ma:contentTypeVersion="19" ma:contentTypeDescription="Create a new document." ma:contentTypeScope="" ma:versionID="41957be952453e40d5849bfc242a05b5">
  <xsd:schema xmlns:xsd="http://www.w3.org/2001/XMLSchema" xmlns:xs="http://www.w3.org/2001/XMLSchema" xmlns:p="http://schemas.microsoft.com/office/2006/metadata/properties" xmlns:ns2="256247e4-97d7-49c1-9b6d-26c29e7297e4" xmlns:ns3="5b7cd334-ef48-44ad-ba3d-dd607a2fcc1b" targetNamespace="http://schemas.microsoft.com/office/2006/metadata/properties" ma:root="true" ma:fieldsID="179f5e281bedaabd0d31761930ae290f" ns2:_="" ns3:_="">
    <xsd:import namespace="256247e4-97d7-49c1-9b6d-26c29e7297e4"/>
    <xsd:import namespace="5b7cd334-ef48-44ad-ba3d-dd607a2fcc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Location" minOccurs="0"/>
                <xsd:element ref="ns2:MediaLengthInSeconds" minOccurs="0"/>
                <xsd:element ref="ns2:Size"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247e4-97d7-49c1-9b6d-26c29e7297e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Size" ma:index="19" nillable="true" ma:displayName="Size" ma:description="File size" ma:internalName="Size">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4280a9-ac51-45f9-8951-e3a8c20bf5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cd334-ef48-44ad-ba3d-dd607a2fcc1b"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0" nillable="true" ma:displayName="Taxonomy Catch All Column" ma:hidden="true" ma:list="{cf6c0a95-8916-48cb-8c1b-7eb0f06028c9}" ma:internalName="TaxCatchAll" ma:showField="CatchAllData" ma:web="5b7cd334-ef48-44ad-ba3d-dd607a2fcc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A56571-FBBC-419D-8227-4C14372EE0F3}">
  <ds:schemaRefs>
    <ds:schemaRef ds:uri="http://schemas.microsoft.com/sharepoint/v3/contenttype/forms"/>
  </ds:schemaRefs>
</ds:datastoreItem>
</file>

<file path=customXml/itemProps2.xml><?xml version="1.0" encoding="utf-8"?>
<ds:datastoreItem xmlns:ds="http://schemas.openxmlformats.org/officeDocument/2006/customXml" ds:itemID="{49D88395-E8CA-4B44-BEE0-18ADF1A8B141}">
  <ds:schemaRefs>
    <ds:schemaRef ds:uri="http://schemas.microsoft.com/office/2006/metadata/properties"/>
    <ds:schemaRef ds:uri="85c87628-fd91-4342-90f5-58ff89924bb5"/>
    <ds:schemaRef ds:uri="http://purl.org/dc/dcmitype/"/>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db84f877-4d6f-4f90-976b-b9f206d1ab3e"/>
    <ds:schemaRef ds:uri="http://purl.org/dc/elements/1.1/"/>
    <ds:schemaRef ds:uri="5b7cd334-ef48-44ad-ba3d-dd607a2fcc1b"/>
    <ds:schemaRef ds:uri="256247e4-97d7-49c1-9b6d-26c29e7297e4"/>
  </ds:schemaRefs>
</ds:datastoreItem>
</file>

<file path=customXml/itemProps3.xml><?xml version="1.0" encoding="utf-8"?>
<ds:datastoreItem xmlns:ds="http://schemas.openxmlformats.org/officeDocument/2006/customXml" ds:itemID="{8E315236-3FA5-4890-A00A-92495CD022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247e4-97d7-49c1-9b6d-26c29e7297e4"/>
    <ds:schemaRef ds:uri="5b7cd334-ef48-44ad-ba3d-dd607a2fcc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12105</TotalTime>
  <Words>6682</Words>
  <Application>Microsoft Office PowerPoint</Application>
  <PresentationFormat>On-screen Show (16:9)</PresentationFormat>
  <Paragraphs>559</Paragraphs>
  <Slides>44</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Franklin Gothic Medium</vt:lpstr>
      <vt:lpstr>Wingdings</vt:lpstr>
      <vt:lpstr>Franklin Gothic Book</vt:lpstr>
      <vt:lpstr>Corbel</vt:lpstr>
      <vt:lpstr>FrankRuehl</vt:lpstr>
      <vt:lpstr>Arial</vt:lpstr>
      <vt:lpstr>Custom Design</vt:lpstr>
      <vt:lpstr>1_Custom Design</vt:lpstr>
      <vt:lpstr>Approaches to Digital Cleaning: Blending traditional methods with crowdsourcing and AI to clean a public sector establishment survey population frame</vt:lpstr>
      <vt:lpstr>The Institute of Museum and Library Services (IMLS)</vt:lpstr>
      <vt:lpstr>Background:  The National Museum Survey (NMS)</vt:lpstr>
      <vt:lpstr>Lessons Learned from Past Efforts</vt:lpstr>
      <vt:lpstr>PowerPoint Presentation</vt:lpstr>
      <vt:lpstr>Starting Point: Yelp + Official Museum Directory</vt:lpstr>
      <vt:lpstr>PowerPoint Presentation</vt:lpstr>
      <vt:lpstr>Needed Cleaning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Known Frame Weaknesses</vt:lpstr>
      <vt:lpstr>Path Forward</vt:lpstr>
      <vt:lpstr>NMS Museum Definition and Eligibility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Elizabeth Holtan</dc:creator>
  <cp:lastModifiedBy>Matthew Virgile (CENSUS/ADFO FED)</cp:lastModifiedBy>
  <cp:revision>143</cp:revision>
  <cp:lastPrinted>2023-01-24T16:56:55Z</cp:lastPrinted>
  <dcterms:modified xsi:type="dcterms:W3CDTF">2024-04-16T16:59:13Z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35df035c-b91c-4fe2-a987-2fb2990a3cce</vt:lpwstr>
  </property>
  <property fmtid="{D5CDD505-2E9C-101B-9397-08002B2CF9AE}" pid="3" name="ContentTypeId">
    <vt:lpwstr>0x01010021902E1B956040438F0BD7BF63999C8A</vt:lpwstr>
  </property>
  <property fmtid="{D5CDD505-2E9C-101B-9397-08002B2CF9AE}" pid="4" name="AuthorIds_UIVersion_512">
    <vt:lpwstr>14</vt:lpwstr>
  </property>
  <property fmtid="{D5CDD505-2E9C-101B-9397-08002B2CF9AE}" pid="5" name="Order">
    <vt:r8>58528000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