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omments/modernComment_11C_125ED368.xml" ContentType="application/vnd.ms-powerpoint.comment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comments/modernComment_128_C7A6AC44.xml" ContentType="application/vnd.ms-powerpoint.comments+xml"/>
  <Override PartName="/ppt/tags/tag5.xml" ContentType="application/vnd.openxmlformats-officedocument.presentationml.tags+xml"/>
  <Override PartName="/ppt/notesSlides/notesSlide5.xml" ContentType="application/vnd.openxmlformats-officedocument.presentationml.notesSlide+xml"/>
  <Override PartName="/ppt/comments/modernComment_12A_6E1DF53E.xml" ContentType="application/vnd.ms-powerpoint.comment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comments/modernComment_124_BC8CFA9F.xml" ContentType="application/vnd.ms-powerpoint.comments+xml"/>
  <Override PartName="/ppt/tags/tag8.xml" ContentType="application/vnd.openxmlformats-officedocument.presentationml.tags+xml"/>
  <Override PartName="/ppt/notesSlides/notesSlide8.xml" ContentType="application/vnd.openxmlformats-officedocument.presentationml.notesSlide+xml"/>
  <Override PartName="/ppt/comments/modernComment_11D_4CA53DF0.xml" ContentType="application/vnd.ms-powerpoint.comments+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comments/modernComment_120_7A42C215.xml" ContentType="application/vnd.ms-powerpoint.comment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comments/modernComment_127_D6ABB69F.xml" ContentType="application/vnd.ms-powerpoint.comments+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11_655894D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2" r:id="rId2"/>
    <p:sldId id="284" r:id="rId3"/>
    <p:sldId id="294" r:id="rId4"/>
    <p:sldId id="296" r:id="rId5"/>
    <p:sldId id="298" r:id="rId6"/>
    <p:sldId id="299" r:id="rId7"/>
    <p:sldId id="292" r:id="rId8"/>
    <p:sldId id="285" r:id="rId9"/>
    <p:sldId id="287" r:id="rId10"/>
    <p:sldId id="288" r:id="rId11"/>
    <p:sldId id="289" r:id="rId12"/>
    <p:sldId id="295" r:id="rId13"/>
    <p:sldId id="271" r:id="rId14"/>
    <p:sldId id="297"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97C717-9DAA-74D7-F7C2-8550A127E880}" name="Clayton G Knappenberger (CENSUS/EWD FED)" initials="CGK(F" userId="S::clayton.g.knappenberger@census.gov::46e0a4da-48df-46db-a307-325a1ed4a6ea" providerId="AD"/>
  <p188:author id="{7AE8621F-2E0E-DA93-A367-FA3DC9DA8DC9}" name="John A Lombardi (CENSUS/EWD FED)" initials="JAL(F" userId="S::john.a.lombardi@census.gov::bd252b5f-dd0d-43bd-a514-a00a904731da" providerId="AD"/>
  <p188:author id="{2CCEE12B-3019-EAB4-678F-2DDACE6CEDF4}" name="Emily L Wiley (CENSUS/EWD FED)" initials="ELW(F" userId="S::emily.l.ross@census.gov::c1826123-a76c-4df6-a318-d69d2f7329b4" providerId="AD"/>
  <p188:author id="{95248836-6031-5169-880D-151A6FA1BCB5}" name="Lisa Endy Donaldson (CENSUS/EWD FED)" initials="LED(F" userId="S::Lisa.E.Donaldson@census.gov::ac1fb638-1340-4f1a-a009-baa66bce5e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0" d="100"/>
          <a:sy n="60" d="100"/>
        </p:scale>
        <p:origin x="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omments/modernComment_111_655894DF.xml><?xml version="1.0" encoding="utf-8"?>
<p188:cmLst xmlns:a="http://schemas.openxmlformats.org/drawingml/2006/main" xmlns:r="http://schemas.openxmlformats.org/officeDocument/2006/relationships" xmlns:p188="http://schemas.microsoft.com/office/powerpoint/2018/8/main">
  <p188:cm id="{A4415826-3EBB-440D-B7A3-A371C26D4359}" authorId="{2CCEE12B-3019-EAB4-678F-2DDACE6CEDF4}" status="resolved" created="2024-03-26T12:55:33.403" complete="100000">
    <pc:sldMkLst xmlns:pc="http://schemas.microsoft.com/office/powerpoint/2013/main/command">
      <pc:docMk/>
      <pc:sldMk cId="1700304095" sldId="273"/>
    </pc:sldMkLst>
    <p188:txBody>
      <a:bodyPr/>
      <a:lstStyle/>
      <a:p>
        <a:r>
          <a:rPr lang="en-US"/>
          <a:t>Maybe add a "future work" slide - mention that we're already planning on doing this for other surveys as well</a:t>
        </a:r>
      </a:p>
    </p188:txBody>
  </p188:cm>
  <p188:cm id="{1F520562-30F5-41DE-8FB1-2F0D27AA12E8}" authorId="{3797C717-9DAA-74D7-F7C2-8550A127E880}" status="resolved" created="2024-03-27T12:02:47.538" complete="100000">
    <pc:sldMkLst xmlns:pc="http://schemas.microsoft.com/office/powerpoint/2013/main/command">
      <pc:docMk/>
      <pc:sldMk cId="1700304095" sldId="273"/>
    </pc:sldMkLst>
    <p188:txBody>
      <a:bodyPr/>
      <a:lstStyle/>
      <a:p>
        <a:r>
          <a:rPr lang="en-US"/>
          <a:t>I think it is also a nice touch to add names and contact information for other people who were involved in this work to the Questions? Slide. My recommendations for people to "shout out" here would be:
You, Emily, Taylor, and myself</a:t>
        </a:r>
      </a:p>
    </p188:txBody>
  </p188:cm>
</p188:cmLst>
</file>

<file path=ppt/comments/modernComment_11C_125ED368.xml><?xml version="1.0" encoding="utf-8"?>
<p188:cmLst xmlns:a="http://schemas.openxmlformats.org/drawingml/2006/main" xmlns:r="http://schemas.openxmlformats.org/officeDocument/2006/relationships" xmlns:p188="http://schemas.microsoft.com/office/powerpoint/2018/8/main">
  <p188:cm id="{796DC763-5C02-483C-8C21-475122F7E88C}" authorId="{3797C717-9DAA-74D7-F7C2-8550A127E880}" status="resolved" created="2024-03-27T11:54:24.237" complete="100000">
    <pc:sldMkLst xmlns:pc="http://schemas.microsoft.com/office/powerpoint/2013/main/command">
      <pc:docMk/>
      <pc:sldMk cId="308204392" sldId="284"/>
    </pc:sldMkLst>
    <p188:txBody>
      <a:bodyPr/>
      <a:lstStyle/>
      <a:p>
        <a:r>
          <a:rPr lang="en-US"/>
          <a:t>I think this slide would flow more logically if you went:
1. Contact info is crucial for getting responses
2. Getting phone numbers is hard and expensive
3. We can automate the search without compromising quality
4. This saves time and money</a:t>
        </a:r>
      </a:p>
    </p188:txBody>
  </p188:cm>
</p188:cmLst>
</file>

<file path=ppt/comments/modernComment_11D_4CA53DF0.xml><?xml version="1.0" encoding="utf-8"?>
<p188:cmLst xmlns:a="http://schemas.openxmlformats.org/drawingml/2006/main" xmlns:r="http://schemas.openxmlformats.org/officeDocument/2006/relationships" xmlns:p188="http://schemas.microsoft.com/office/powerpoint/2018/8/main">
  <p188:cm id="{58E4ED62-5F7B-441E-8690-88AB15C3CAD3}" authorId="{95248836-6031-5169-880D-151A6FA1BCB5}" status="resolved" created="2024-04-09T22:04:53.764" complete="100000">
    <pc:sldMkLst xmlns:pc="http://schemas.microsoft.com/office/powerpoint/2013/main/command">
      <pc:docMk/>
      <pc:sldMk cId="1285897712" sldId="285"/>
    </pc:sldMkLst>
    <p188:txBody>
      <a:bodyPr/>
      <a:lstStyle/>
      <a:p>
        <a:r>
          <a:rPr lang="en-US"/>
          <a:t>Is this really a comparison?  I feel like we could come up with a better title.</a:t>
        </a:r>
      </a:p>
    </p188:txBody>
  </p188:cm>
</p188:cmLst>
</file>

<file path=ppt/comments/modernComment_120_7A42C215.xml><?xml version="1.0" encoding="utf-8"?>
<p188:cmLst xmlns:a="http://schemas.openxmlformats.org/drawingml/2006/main" xmlns:r="http://schemas.openxmlformats.org/officeDocument/2006/relationships" xmlns:p188="http://schemas.microsoft.com/office/powerpoint/2018/8/main">
  <p188:cm id="{5D079507-E54C-4311-902F-00FB1E5D0930}" authorId="{95248836-6031-5169-880D-151A6FA1BCB5}" status="resolved" created="2024-04-09T22:06:38.531" complete="100000">
    <ac:txMkLst xmlns:ac="http://schemas.microsoft.com/office/drawing/2013/main/command">
      <pc:docMk xmlns:pc="http://schemas.microsoft.com/office/powerpoint/2013/main/command"/>
      <pc:sldMk xmlns:pc="http://schemas.microsoft.com/office/powerpoint/2013/main/command" cId="2051195413" sldId="288"/>
      <ac:spMk id="5" creationId="{AE37521E-7F2F-BD61-D7C4-DB879470A39E}"/>
      <ac:txMk cp="60" len="4">
        <ac:context len="293" hash="3706699056"/>
      </ac:txMk>
    </ac:txMkLst>
    <p188:pos x="10775548" y="296677"/>
    <p188:txBody>
      <a:bodyPr/>
      <a:lstStyle/>
      <a:p>
        <a:r>
          <a:rPr lang="en-US"/>
          <a:t>I would spell this out - assume automated process?  Maybe Automated vs Manual? Did we round figures in table 0 its 119K and 102K - we should match bullets to table
</a:t>
        </a:r>
      </a:p>
    </p188:txBody>
  </p188:cm>
</p188:cmLst>
</file>

<file path=ppt/comments/modernComment_124_BC8CFA9F.xml><?xml version="1.0" encoding="utf-8"?>
<p188:cmLst xmlns:a="http://schemas.openxmlformats.org/drawingml/2006/main" xmlns:r="http://schemas.openxmlformats.org/officeDocument/2006/relationships" xmlns:p188="http://schemas.microsoft.com/office/powerpoint/2018/8/main">
  <p188:cm id="{8C0CE6BD-3077-41D0-A03C-02E565D0B576}" authorId="{3797C717-9DAA-74D7-F7C2-8550A127E880}" status="resolved" created="2024-03-27T12:18:32.646" complete="100000">
    <pc:sldMkLst xmlns:pc="http://schemas.microsoft.com/office/powerpoint/2013/main/command">
      <pc:docMk/>
      <pc:sldMk cId="3163355807" sldId="292"/>
    </pc:sldMkLst>
    <p188:txBody>
      <a:bodyPr/>
      <a:lstStyle/>
      <a:p>
        <a:r>
          <a:rPr lang="en-US"/>
          <a:t>Maybe remove the text about INCPAD, and make this diagram the entire page? You could then rearrange some pieces to better fill the space/make them larger.</a:t>
        </a:r>
      </a:p>
    </p188:txBody>
  </p188:cm>
</p188:cmLst>
</file>

<file path=ppt/comments/modernComment_127_D6ABB69F.xml><?xml version="1.0" encoding="utf-8"?>
<p188:cmLst xmlns:a="http://schemas.openxmlformats.org/drawingml/2006/main" xmlns:r="http://schemas.openxmlformats.org/officeDocument/2006/relationships" xmlns:p188="http://schemas.microsoft.com/office/powerpoint/2018/8/main">
  <p188:cm id="{7C34C95F-8756-4D6F-99D2-4122113E458B}" authorId="{3797C717-9DAA-74D7-F7C2-8550A127E880}" status="resolved" created="2024-03-27T12:41:45.512" complete="100000">
    <ac:txMkLst xmlns:ac="http://schemas.microsoft.com/office/drawing/2013/main/command">
      <pc:docMk xmlns:pc="http://schemas.microsoft.com/office/powerpoint/2013/main/command"/>
      <pc:sldMk xmlns:pc="http://schemas.microsoft.com/office/powerpoint/2013/main/command" cId="3601577631" sldId="295"/>
      <ac:spMk id="8" creationId="{AB1B2097-444D-AB3A-2234-118F5CAE9D9F}"/>
      <ac:txMk cp="80" len="22">
        <ac:context len="196" hash="3858040493"/>
      </ac:txMk>
    </ac:txMkLst>
    <p188:pos x="6941526" y="678760"/>
    <p188:txBody>
      <a:bodyPr/>
      <a:lstStyle/>
      <a:p>
        <a:r>
          <a:rPr lang="en-US"/>
          <a:t>What is suspend for supervisor? Is that "let me speak to your manager?"</a:t>
        </a:r>
      </a:p>
    </p188:txBody>
  </p188:cm>
  <p188:cm id="{DF59716E-D2E0-4AA7-9CDF-C332601BDD4C}" authorId="{95248836-6031-5169-880D-151A6FA1BCB5}" status="resolved" created="2024-04-09T22:10:23.047" complete="100000">
    <ac:txMkLst xmlns:ac="http://schemas.microsoft.com/office/drawing/2013/main/command">
      <pc:docMk xmlns:pc="http://schemas.microsoft.com/office/powerpoint/2013/main/command"/>
      <pc:sldMk xmlns:pc="http://schemas.microsoft.com/office/powerpoint/2013/main/command" cId="3601577631" sldId="295"/>
      <ac:spMk id="8" creationId="{AB1B2097-444D-AB3A-2234-118F5CAE9D9F}"/>
      <ac:txMk cp="40" len="26">
        <ac:context len="196" hash="3858040493"/>
      </ac:txMk>
    </ac:txMkLst>
    <p188:pos x="2773563" y="678760"/>
    <p188:txBody>
      <a:bodyPr/>
      <a:lstStyle/>
      <a:p>
        <a:r>
          <a:rPr lang="en-US"/>
          <a:t>Is other noticeable in this chart?</a:t>
        </a:r>
      </a:p>
    </p188:txBody>
  </p188:cm>
</p188:cmLst>
</file>

<file path=ppt/comments/modernComment_128_C7A6AC44.xml><?xml version="1.0" encoding="utf-8"?>
<p188:cmLst xmlns:a="http://schemas.openxmlformats.org/drawingml/2006/main" xmlns:r="http://schemas.openxmlformats.org/officeDocument/2006/relationships" xmlns:p188="http://schemas.microsoft.com/office/powerpoint/2018/8/main">
  <p188:cm id="{018AA22B-61CC-434D-B5DF-6B8CC9DAB31D}" authorId="{2CCEE12B-3019-EAB4-678F-2DDACE6CEDF4}" status="resolved" created="2024-03-26T12:45:47.368" complete="100000">
    <ac:txMkLst xmlns:ac="http://schemas.microsoft.com/office/drawing/2013/main/command">
      <pc:docMk xmlns:pc="http://schemas.microsoft.com/office/powerpoint/2013/main/command"/>
      <pc:sldMk xmlns:pc="http://schemas.microsoft.com/office/powerpoint/2013/main/command" cId="3349589060" sldId="296"/>
      <ac:spMk id="3" creationId="{04AB9470-4523-5909-ECB0-D63C3BB28B36}"/>
      <ac:txMk cp="291">
        <ac:context len="452" hash="3209252123"/>
      </ac:txMk>
    </ac:txMkLst>
    <p188:pos x="4791075" y="3175000"/>
    <p188:txBody>
      <a:bodyPr/>
      <a:lstStyle/>
      <a:p>
        <a:r>
          <a:rPr lang="en-US"/>
          <a:t>"industry"</a:t>
        </a:r>
      </a:p>
    </p188:txBody>
  </p188:cm>
  <p188:cm id="{0DC9B887-7FDF-4814-9189-2210ED133128}" authorId="{3797C717-9DAA-74D7-F7C2-8550A127E880}" status="resolved" created="2024-03-27T12:16:33.453" complete="100000">
    <ac:txMkLst xmlns:ac="http://schemas.microsoft.com/office/drawing/2013/main/command">
      <pc:docMk xmlns:pc="http://schemas.microsoft.com/office/powerpoint/2013/main/command"/>
      <pc:sldMk xmlns:pc="http://schemas.microsoft.com/office/powerpoint/2013/main/command" cId="3349589060" sldId="296"/>
      <ac:spMk id="3" creationId="{04AB9470-4523-5909-ECB0-D63C3BB28B36}"/>
      <ac:txMk cp="264" len="1">
        <ac:context len="452" hash="3209252123"/>
      </ac:txMk>
    </ac:txMkLst>
    <p188:pos x="6540795" y="2693212"/>
    <p188:txBody>
      <a:bodyPr/>
      <a:lstStyle/>
      <a:p>
        <a:r>
          <a:rPr lang="en-US"/>
          <a:t>I don't think you even need to say the name INCPAD - it won't mean anything to anyone and it's just an acronym you have to spell out later. This (and later slides) may be easier if you don’t have to keep talking about what INCPAD was originally meant for.</a:t>
        </a:r>
      </a:p>
    </p188:txBody>
  </p188:cm>
</p188:cmLst>
</file>

<file path=ppt/comments/modernComment_12A_6E1DF53E.xml><?xml version="1.0" encoding="utf-8"?>
<p188:cmLst xmlns:a="http://schemas.openxmlformats.org/drawingml/2006/main" xmlns:r="http://schemas.openxmlformats.org/officeDocument/2006/relationships" xmlns:p188="http://schemas.microsoft.com/office/powerpoint/2018/8/main">
  <p188:cm id="{B2775946-0F80-4CCD-8AE7-2DAD0DF6DA32}" authorId="{3797C717-9DAA-74D7-F7C2-8550A127E880}" status="resolved" created="2024-03-27T11:50:17.144" complete="100000">
    <ac:deMkLst xmlns:ac="http://schemas.microsoft.com/office/drawing/2013/main/command">
      <pc:docMk xmlns:pc="http://schemas.microsoft.com/office/powerpoint/2013/main/command"/>
      <pc:sldMk xmlns:pc="http://schemas.microsoft.com/office/powerpoint/2013/main/command" cId="1847457086" sldId="298"/>
      <ac:spMk id="3" creationId="{04AB9470-4523-5909-ECB0-D63C3BB28B36}"/>
    </ac:deMkLst>
    <p188:pos x="437707" y="1970198"/>
    <p188:replyLst>
      <p188:reply id="{0541FF20-734B-4E77-8A70-512903F7D558}" authorId="{3797C717-9DAA-74D7-F7C2-8550A127E880}" created="2024-03-27T12:39:15.422">
        <p188:txBody>
          <a:bodyPr/>
          <a:lstStyle/>
          <a:p>
            <a:r>
              <a:rPr lang="en-US"/>
              <a:t>Splitting this slide into two would have the added benefit of making this text larger.</a:t>
            </a:r>
          </a:p>
        </p188:txBody>
      </p188:reply>
    </p188:replyLst>
    <p188:txBody>
      <a:bodyPr/>
      <a:lstStyle/>
      <a:p>
        <a:r>
          <a:rPr lang="en-US"/>
          <a:t>Maybe you could split these chunks into separate slides. So one slide for "What is the Google API?" and another for "What are the biases with this API?"</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772EF-AFA5-4032-9A9E-7E2146D8C2E4}" type="datetimeFigureOut">
              <a:rPr lang="en-US" smtClean="0"/>
              <a:t>4/12/2024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17AA2-8A7B-47D2-A2B0-512A763C3CC6}" type="slidenum">
              <a:rPr lang="en-US" smtClean="0"/>
              <a:t>‹#›</a:t>
            </a:fld>
            <a:endParaRPr lang="en-US" dirty="0"/>
          </a:p>
        </p:txBody>
      </p:sp>
    </p:spTree>
    <p:extLst>
      <p:ext uri="{BB962C8B-B14F-4D97-AF65-F5344CB8AC3E}">
        <p14:creationId xmlns:p14="http://schemas.microsoft.com/office/powerpoint/2010/main" val="386155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a:t>
            </a:r>
          </a:p>
          <a:p>
            <a:endParaRPr lang="en-US" dirty="0"/>
          </a:p>
          <a:p>
            <a:r>
              <a:rPr lang="en-US" dirty="0"/>
              <a:t>Slides denoted with </a:t>
            </a:r>
            <a:r>
              <a:rPr lang="en-US" b="1" dirty="0"/>
              <a:t>asterisks</a:t>
            </a:r>
            <a:r>
              <a:rPr lang="en-US" dirty="0"/>
              <a:t> (Slides 2, 8, 9) </a:t>
            </a:r>
            <a:r>
              <a:rPr lang="en-US" b="1" u="sng" dirty="0"/>
              <a:t>must</a:t>
            </a:r>
            <a:r>
              <a:rPr lang="en-US" dirty="0"/>
              <a:t> be included in your presentation. </a:t>
            </a:r>
          </a:p>
          <a:p>
            <a:endParaRPr lang="en-US" dirty="0"/>
          </a:p>
          <a:p>
            <a:r>
              <a:rPr lang="en-US" dirty="0"/>
              <a:t>Slides without asterisks provide prompts with suggested details appropriate for Working Group and are optional.</a:t>
            </a:r>
          </a:p>
        </p:txBody>
      </p:sp>
      <p:sp>
        <p:nvSpPr>
          <p:cNvPr id="4" name="Slide Number Placeholder 3"/>
          <p:cNvSpPr>
            <a:spLocks noGrp="1"/>
          </p:cNvSpPr>
          <p:nvPr>
            <p:ph type="sldNum" sz="quarter" idx="5"/>
          </p:nvPr>
        </p:nvSpPr>
        <p:spPr/>
        <p:txBody>
          <a:bodyPr/>
          <a:lstStyle/>
          <a:p>
            <a:fld id="{F6A33367-C7DD-4070-8A8A-4A94FB71ED67}" type="slidenum">
              <a:rPr lang="en-US" smtClean="0"/>
              <a:t>1</a:t>
            </a:fld>
            <a:endParaRPr lang="en-US" dirty="0"/>
          </a:p>
        </p:txBody>
      </p:sp>
    </p:spTree>
    <p:extLst>
      <p:ext uri="{BB962C8B-B14F-4D97-AF65-F5344CB8AC3E}">
        <p14:creationId xmlns:p14="http://schemas.microsoft.com/office/powerpoint/2010/main" val="333367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1" i="0" dirty="0">
                <a:solidFill>
                  <a:srgbClr val="000000"/>
                </a:solidFill>
                <a:effectLst/>
                <a:latin typeface="Calibri" panose="020F0502020204030204" pitchFamily="34" charset="0"/>
              </a:rPr>
              <a:t>Provide a high-level summary.</a:t>
            </a:r>
            <a:r>
              <a:rPr lang="en-US" sz="1800" b="0" i="0" dirty="0">
                <a:solidFill>
                  <a:srgbClr val="000000"/>
                </a:solidFill>
                <a:effectLst/>
                <a:latin typeface="Calibri" panose="020F0502020204030204" pitchFamily="34" charset="0"/>
              </a:rPr>
              <a:t> Focus your talking points on how your work fits into the big picture of the Econ Census program. As applicable, expand on the following: </a:t>
            </a:r>
          </a:p>
          <a:p>
            <a:pPr marL="342900" indent="-342900" algn="l" rtl="0" fontAlgn="base">
              <a:buFont typeface="+mj-lt"/>
              <a:buAutoNum type="arabicPeriod"/>
            </a:pPr>
            <a:endParaRPr lang="en-US" sz="1800" b="0" i="0" u="sng" dirty="0">
              <a:solidFill>
                <a:srgbClr val="000000"/>
              </a:solidFill>
              <a:effectLst/>
              <a:latin typeface="Calibri" panose="020F0502020204030204" pitchFamily="34" charset="0"/>
            </a:endParaRP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Focus on items that affect other EC22 teams, Econ projects, or programs.</a:t>
            </a: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Identify where in the SLC this work takes place </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before</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Concurrent activities</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after</a:t>
            </a:r>
          </a:p>
          <a:p>
            <a:pPr marL="0" indent="0" algn="l" rtl="0" fontAlgn="base">
              <a:buFont typeface="+mj-lt"/>
              <a:buNone/>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Note:  </a:t>
            </a:r>
            <a:r>
              <a:rPr lang="en-US" dirty="0"/>
              <a:t>These slides provide leading questions to focus on high level updates. Add slides as needed and remove slides that are not applicable</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10</a:t>
            </a:fld>
            <a:endParaRPr lang="en-US" dirty="0"/>
          </a:p>
        </p:txBody>
      </p:sp>
    </p:spTree>
    <p:extLst>
      <p:ext uri="{BB962C8B-B14F-4D97-AF65-F5344CB8AC3E}">
        <p14:creationId xmlns:p14="http://schemas.microsoft.com/office/powerpoint/2010/main" val="137373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1" i="0" dirty="0">
                <a:solidFill>
                  <a:srgbClr val="000000"/>
                </a:solidFill>
                <a:effectLst/>
                <a:latin typeface="Calibri" panose="020F0502020204030204" pitchFamily="34" charset="0"/>
              </a:rPr>
              <a:t>Provide a high-level summary.</a:t>
            </a:r>
            <a:r>
              <a:rPr lang="en-US" sz="1800" b="0" i="0" dirty="0">
                <a:solidFill>
                  <a:srgbClr val="000000"/>
                </a:solidFill>
                <a:effectLst/>
                <a:latin typeface="Calibri" panose="020F0502020204030204" pitchFamily="34" charset="0"/>
              </a:rPr>
              <a:t> Focus your talking points on how your work fits into the big picture of the Econ Census program. As applicable, expand on the following: </a:t>
            </a:r>
          </a:p>
          <a:p>
            <a:pPr marL="342900" indent="-342900" algn="l" rtl="0" fontAlgn="base">
              <a:buFont typeface="+mj-lt"/>
              <a:buAutoNum type="arabicPeriod"/>
            </a:pPr>
            <a:endParaRPr lang="en-US" sz="1800" b="0" i="0" u="sng" dirty="0">
              <a:solidFill>
                <a:srgbClr val="000000"/>
              </a:solidFill>
              <a:effectLst/>
              <a:latin typeface="Calibri" panose="020F0502020204030204" pitchFamily="34" charset="0"/>
            </a:endParaRP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Focus on items that affect other EC22 teams, Econ projects, or programs.</a:t>
            </a: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Identify where in the SLC this work takes place </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before</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Concurrent activities</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after</a:t>
            </a:r>
          </a:p>
          <a:p>
            <a:pPr marL="0" indent="0" algn="l" rtl="0" fontAlgn="base">
              <a:buFont typeface="+mj-lt"/>
              <a:buNone/>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Note:  </a:t>
            </a:r>
            <a:r>
              <a:rPr lang="en-US" dirty="0"/>
              <a:t>These slides provide leading questions to focus on high level updates. Add slides as needed and remove slides that are not applicable</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11</a:t>
            </a:fld>
            <a:endParaRPr lang="en-US" dirty="0"/>
          </a:p>
        </p:txBody>
      </p:sp>
    </p:spTree>
    <p:extLst>
      <p:ext uri="{BB962C8B-B14F-4D97-AF65-F5344CB8AC3E}">
        <p14:creationId xmlns:p14="http://schemas.microsoft.com/office/powerpoint/2010/main" val="3301557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1" i="0" dirty="0">
                <a:solidFill>
                  <a:srgbClr val="000000"/>
                </a:solidFill>
                <a:effectLst/>
                <a:latin typeface="Calibri" panose="020F0502020204030204" pitchFamily="34" charset="0"/>
              </a:rPr>
              <a:t>Provide a high-level summary.</a:t>
            </a:r>
            <a:r>
              <a:rPr lang="en-US" sz="1800" b="0" i="0" dirty="0">
                <a:solidFill>
                  <a:srgbClr val="000000"/>
                </a:solidFill>
                <a:effectLst/>
                <a:latin typeface="Calibri" panose="020F0502020204030204" pitchFamily="34" charset="0"/>
              </a:rPr>
              <a:t> Focus your talking points on how your work fits into the big picture of the Econ Census program. As applicable, expand on the following: </a:t>
            </a:r>
          </a:p>
          <a:p>
            <a:pPr marL="342900" indent="-342900" algn="l" rtl="0" fontAlgn="base">
              <a:buFont typeface="+mj-lt"/>
              <a:buAutoNum type="arabicPeriod"/>
            </a:pPr>
            <a:endParaRPr lang="en-US" sz="1800" b="0" i="0" u="sng" dirty="0">
              <a:solidFill>
                <a:srgbClr val="000000"/>
              </a:solidFill>
              <a:effectLst/>
              <a:latin typeface="Calibri" panose="020F0502020204030204" pitchFamily="34" charset="0"/>
            </a:endParaRP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Focus on items that affect other EC22 teams, Econ projects, or programs.</a:t>
            </a: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Identify where in the SLC this work takes place </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before</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Concurrent activities</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after</a:t>
            </a:r>
          </a:p>
          <a:p>
            <a:pPr marL="0" indent="0" algn="l" rtl="0" fontAlgn="base">
              <a:buFont typeface="+mj-lt"/>
              <a:buNone/>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Note:  </a:t>
            </a:r>
            <a:r>
              <a:rPr lang="en-US" dirty="0"/>
              <a:t>These slides provide leading questions to focus on high level updates. Add slides as needed and remove slides that are not applicable</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12</a:t>
            </a:fld>
            <a:endParaRPr lang="en-US" dirty="0"/>
          </a:p>
        </p:txBody>
      </p:sp>
    </p:spTree>
    <p:extLst>
      <p:ext uri="{BB962C8B-B14F-4D97-AF65-F5344CB8AC3E}">
        <p14:creationId xmlns:p14="http://schemas.microsoft.com/office/powerpoint/2010/main" val="859303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Mandatory slide</a:t>
            </a:r>
          </a:p>
          <a:p>
            <a:endParaRPr lang="en-US" dirty="0"/>
          </a:p>
          <a:p>
            <a:r>
              <a:rPr lang="en-US" sz="1200" b="1" dirty="0">
                <a:effectLst/>
                <a:latin typeface="Segoe UI" panose="020B0502040204020203" pitchFamily="34" charset="0"/>
              </a:rPr>
              <a:t>Spell out more thoroughly but succinctly, what your identified audience should take away from this presentation.</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presentation is purely informational: action item for audience is to let their area know these updates and communicate w/ presenter if there’s any follow up from their area. Share the key elements with their team.</a:t>
            </a: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13</a:t>
            </a:fld>
            <a:endParaRPr lang="en-US" dirty="0"/>
          </a:p>
        </p:txBody>
      </p:sp>
    </p:spTree>
    <p:extLst>
      <p:ext uri="{BB962C8B-B14F-4D97-AF65-F5344CB8AC3E}">
        <p14:creationId xmlns:p14="http://schemas.microsoft.com/office/powerpoint/2010/main" val="22798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Mandatory slide</a:t>
            </a:r>
          </a:p>
          <a:p>
            <a:endParaRPr lang="en-US" dirty="0"/>
          </a:p>
          <a:p>
            <a:r>
              <a:rPr lang="en-US" sz="1200" b="1" dirty="0">
                <a:effectLst/>
                <a:latin typeface="Segoe UI" panose="020B0502040204020203" pitchFamily="34" charset="0"/>
              </a:rPr>
              <a:t>Spell out more thoroughly but succinctly, what your identified audience should take away from this presentation.</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presentation is purely informational: action item for audience is to let their area know these updates and communicate w/ presenter if there’s any follow up from their area. Share the key elements with their team.</a:t>
            </a: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14</a:t>
            </a:fld>
            <a:endParaRPr lang="en-US" dirty="0"/>
          </a:p>
        </p:txBody>
      </p:sp>
    </p:spTree>
    <p:extLst>
      <p:ext uri="{BB962C8B-B14F-4D97-AF65-F5344CB8AC3E}">
        <p14:creationId xmlns:p14="http://schemas.microsoft.com/office/powerpoint/2010/main" val="419278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a:p>
            <a:pPr marL="171450" indent="-171450">
              <a:buFont typeface="Arial" panose="020B0604020202020204" pitchFamily="34" charset="0"/>
              <a:buChar char="•"/>
            </a:pPr>
            <a:r>
              <a:rPr lang="en-US" dirty="0"/>
              <a:t>Questions</a:t>
            </a:r>
          </a:p>
          <a:p>
            <a:pPr marL="171450" indent="-171450">
              <a:buFont typeface="Arial" panose="020B0604020202020204" pitchFamily="34" charset="0"/>
              <a:buChar char="•"/>
            </a:pPr>
            <a:r>
              <a:rPr lang="en-US" dirty="0"/>
              <a:t>Consider adding POCs.</a:t>
            </a:r>
          </a:p>
        </p:txBody>
      </p:sp>
      <p:sp>
        <p:nvSpPr>
          <p:cNvPr id="4" name="Slide Number Placeholder 3"/>
          <p:cNvSpPr>
            <a:spLocks noGrp="1"/>
          </p:cNvSpPr>
          <p:nvPr>
            <p:ph type="sldNum" sz="quarter" idx="5"/>
          </p:nvPr>
        </p:nvSpPr>
        <p:spPr/>
        <p:txBody>
          <a:bodyPr/>
          <a:lstStyle/>
          <a:p>
            <a:fld id="{F6A33367-C7DD-4070-8A8A-4A94FB71ED67}" type="slidenum">
              <a:rPr lang="en-US" smtClean="0"/>
              <a:t>15</a:t>
            </a:fld>
            <a:endParaRPr lang="en-US" dirty="0"/>
          </a:p>
        </p:txBody>
      </p:sp>
    </p:spTree>
    <p:extLst>
      <p:ext uri="{BB962C8B-B14F-4D97-AF65-F5344CB8AC3E}">
        <p14:creationId xmlns:p14="http://schemas.microsoft.com/office/powerpoint/2010/main" val="128301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1" i="0" dirty="0">
                <a:solidFill>
                  <a:srgbClr val="000000"/>
                </a:solidFill>
                <a:effectLst/>
                <a:latin typeface="Calibri" panose="020F0502020204030204" pitchFamily="34" charset="0"/>
              </a:rPr>
              <a:t>Provide a high-level summary.</a:t>
            </a:r>
            <a:r>
              <a:rPr lang="en-US" sz="1800" b="0" i="0" dirty="0">
                <a:solidFill>
                  <a:srgbClr val="000000"/>
                </a:solidFill>
                <a:effectLst/>
                <a:latin typeface="Calibri" panose="020F0502020204030204" pitchFamily="34" charset="0"/>
              </a:rPr>
              <a:t> Focus your talking points on how your work fits into the big picture of the Econ Census program. As applicable, expand on the following: </a:t>
            </a:r>
          </a:p>
          <a:p>
            <a:pPr marL="342900" indent="-342900" algn="l" rtl="0" fontAlgn="base">
              <a:buFont typeface="+mj-lt"/>
              <a:buAutoNum type="arabicPeriod"/>
            </a:pPr>
            <a:endParaRPr lang="en-US" sz="1800" b="0" i="0" u="sng" dirty="0">
              <a:solidFill>
                <a:srgbClr val="000000"/>
              </a:solidFill>
              <a:effectLst/>
              <a:latin typeface="Calibri" panose="020F0502020204030204" pitchFamily="34" charset="0"/>
            </a:endParaRP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Focus on items that affect other EC22 teams, Econ projects, or programs.</a:t>
            </a: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Identify where in the SLC this work takes place </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before</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Concurrent activities</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after</a:t>
            </a:r>
          </a:p>
          <a:p>
            <a:pPr marL="0" indent="0" algn="l" rtl="0" fontAlgn="base">
              <a:buFont typeface="+mj-lt"/>
              <a:buNone/>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Note:  </a:t>
            </a:r>
            <a:r>
              <a:rPr lang="en-US" dirty="0"/>
              <a:t>These slides provide leading questions to focus on high level updates. Add slides as needed and remove slides that are not applicable</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2</a:t>
            </a:fld>
            <a:endParaRPr lang="en-US" dirty="0"/>
          </a:p>
        </p:txBody>
      </p:sp>
    </p:spTree>
    <p:extLst>
      <p:ext uri="{BB962C8B-B14F-4D97-AF65-F5344CB8AC3E}">
        <p14:creationId xmlns:p14="http://schemas.microsoft.com/office/powerpoint/2010/main" val="315104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1" i="0" dirty="0">
                <a:solidFill>
                  <a:srgbClr val="000000"/>
                </a:solidFill>
                <a:effectLst/>
                <a:latin typeface="Calibri" panose="020F0502020204030204" pitchFamily="34" charset="0"/>
              </a:rPr>
              <a:t>Provide a high-level summary.</a:t>
            </a:r>
            <a:r>
              <a:rPr lang="en-US" sz="1800" b="0" i="0" dirty="0">
                <a:solidFill>
                  <a:srgbClr val="000000"/>
                </a:solidFill>
                <a:effectLst/>
                <a:latin typeface="Calibri" panose="020F0502020204030204" pitchFamily="34" charset="0"/>
              </a:rPr>
              <a:t> Focus your talking points on how your work fits into the big picture of the Econ Census program. As applicable, expand on the following: </a:t>
            </a:r>
          </a:p>
          <a:p>
            <a:pPr marL="342900" indent="-342900" algn="l" rtl="0" fontAlgn="base">
              <a:buFont typeface="+mj-lt"/>
              <a:buAutoNum type="arabicPeriod"/>
            </a:pPr>
            <a:endParaRPr lang="en-US" sz="1800" b="0" i="0" u="sng" dirty="0">
              <a:solidFill>
                <a:srgbClr val="000000"/>
              </a:solidFill>
              <a:effectLst/>
              <a:latin typeface="Calibri" panose="020F0502020204030204" pitchFamily="34" charset="0"/>
            </a:endParaRP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Focus on items that affect other EC22 teams, Econ projects, or programs.</a:t>
            </a: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Identify where in the SLC this work takes place </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before</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Concurrent activities</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after</a:t>
            </a:r>
          </a:p>
          <a:p>
            <a:pPr marL="0" indent="0" algn="l" rtl="0" fontAlgn="base">
              <a:buFont typeface="+mj-lt"/>
              <a:buNone/>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Note:  </a:t>
            </a:r>
            <a:r>
              <a:rPr lang="en-US" dirty="0"/>
              <a:t>These slides provide leading questions to focus on high level updates. Add slides as needed and remove slides that are not applicable</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3</a:t>
            </a:fld>
            <a:endParaRPr lang="en-US" dirty="0"/>
          </a:p>
        </p:txBody>
      </p:sp>
    </p:spTree>
    <p:extLst>
      <p:ext uri="{BB962C8B-B14F-4D97-AF65-F5344CB8AC3E}">
        <p14:creationId xmlns:p14="http://schemas.microsoft.com/office/powerpoint/2010/main" val="131586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1" i="0" dirty="0">
                <a:solidFill>
                  <a:srgbClr val="000000"/>
                </a:solidFill>
                <a:effectLst/>
                <a:latin typeface="Calibri" panose="020F0502020204030204" pitchFamily="34" charset="0"/>
              </a:rPr>
              <a:t>Provide a high-level summary.</a:t>
            </a:r>
            <a:r>
              <a:rPr lang="en-US" sz="1800" b="0" i="0" dirty="0">
                <a:solidFill>
                  <a:srgbClr val="000000"/>
                </a:solidFill>
                <a:effectLst/>
                <a:latin typeface="Calibri" panose="020F0502020204030204" pitchFamily="34" charset="0"/>
              </a:rPr>
              <a:t> Focus your talking points on how your work fits into the big picture of the Econ Census program. As applicable, expand on the following: </a:t>
            </a:r>
          </a:p>
          <a:p>
            <a:pPr marL="342900" indent="-342900" algn="l" rtl="0" fontAlgn="base">
              <a:buFont typeface="+mj-lt"/>
              <a:buAutoNum type="arabicPeriod"/>
            </a:pPr>
            <a:endParaRPr lang="en-US" sz="1800" b="0" i="0" u="sng" dirty="0">
              <a:solidFill>
                <a:srgbClr val="000000"/>
              </a:solidFill>
              <a:effectLst/>
              <a:latin typeface="Calibri" panose="020F0502020204030204" pitchFamily="34" charset="0"/>
            </a:endParaRP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Focus on items that affect other EC22 teams, Econ projects, or programs.</a:t>
            </a: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Identify where in the SLC this work takes place </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before</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Concurrent activities</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after</a:t>
            </a:r>
          </a:p>
          <a:p>
            <a:pPr marL="0" indent="0" algn="l" rtl="0" fontAlgn="base">
              <a:buFont typeface="+mj-lt"/>
              <a:buNone/>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Note:  </a:t>
            </a:r>
            <a:r>
              <a:rPr lang="en-US" dirty="0"/>
              <a:t>These slides provide leading questions to focus on high level updates. Add slides as needed and remove slides that are not applicable</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4</a:t>
            </a:fld>
            <a:endParaRPr lang="en-US" dirty="0"/>
          </a:p>
        </p:txBody>
      </p:sp>
    </p:spTree>
    <p:extLst>
      <p:ext uri="{BB962C8B-B14F-4D97-AF65-F5344CB8AC3E}">
        <p14:creationId xmlns:p14="http://schemas.microsoft.com/office/powerpoint/2010/main" val="401153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1" i="0" dirty="0">
                <a:solidFill>
                  <a:srgbClr val="000000"/>
                </a:solidFill>
                <a:effectLst/>
                <a:latin typeface="Calibri" panose="020F0502020204030204" pitchFamily="34" charset="0"/>
              </a:rPr>
              <a:t>Provide a high-level summary.</a:t>
            </a:r>
            <a:r>
              <a:rPr lang="en-US" sz="1800" b="0" i="0" dirty="0">
                <a:solidFill>
                  <a:srgbClr val="000000"/>
                </a:solidFill>
                <a:effectLst/>
                <a:latin typeface="Calibri" panose="020F0502020204030204" pitchFamily="34" charset="0"/>
              </a:rPr>
              <a:t> Focus your talking points on how your work fits into the big picture of the Econ Census program. As applicable, expand on the following: </a:t>
            </a:r>
          </a:p>
          <a:p>
            <a:pPr marL="342900" indent="-342900" algn="l" rtl="0" fontAlgn="base">
              <a:buFont typeface="+mj-lt"/>
              <a:buAutoNum type="arabicPeriod"/>
            </a:pPr>
            <a:endParaRPr lang="en-US" sz="1800" b="0" i="0" u="sng" dirty="0">
              <a:solidFill>
                <a:srgbClr val="000000"/>
              </a:solidFill>
              <a:effectLst/>
              <a:latin typeface="Calibri" panose="020F0502020204030204" pitchFamily="34" charset="0"/>
            </a:endParaRP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Focus on items that affect other EC22 teams, Econ projects, or programs.</a:t>
            </a: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Identify where in the SLC this work takes place </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before</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Concurrent activities</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after</a:t>
            </a:r>
          </a:p>
          <a:p>
            <a:pPr marL="0" indent="0" algn="l" rtl="0" fontAlgn="base">
              <a:buFont typeface="+mj-lt"/>
              <a:buNone/>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Note:  </a:t>
            </a:r>
            <a:r>
              <a:rPr lang="en-US" dirty="0"/>
              <a:t>These slides provide leading questions to focus on high level updates. Add slides as needed and remove slides that are not applicable</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5</a:t>
            </a:fld>
            <a:endParaRPr lang="en-US" dirty="0"/>
          </a:p>
        </p:txBody>
      </p:sp>
    </p:spTree>
    <p:extLst>
      <p:ext uri="{BB962C8B-B14F-4D97-AF65-F5344CB8AC3E}">
        <p14:creationId xmlns:p14="http://schemas.microsoft.com/office/powerpoint/2010/main" val="295941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1" i="0" dirty="0">
                <a:solidFill>
                  <a:srgbClr val="000000"/>
                </a:solidFill>
                <a:effectLst/>
                <a:latin typeface="Calibri" panose="020F0502020204030204" pitchFamily="34" charset="0"/>
              </a:rPr>
              <a:t>Provide a high-level summary.</a:t>
            </a:r>
            <a:r>
              <a:rPr lang="en-US" sz="1800" b="0" i="0" dirty="0">
                <a:solidFill>
                  <a:srgbClr val="000000"/>
                </a:solidFill>
                <a:effectLst/>
                <a:latin typeface="Calibri" panose="020F0502020204030204" pitchFamily="34" charset="0"/>
              </a:rPr>
              <a:t> Focus your talking points on how your work fits into the big picture of the Econ Census program. As applicable, expand on the following: </a:t>
            </a:r>
          </a:p>
          <a:p>
            <a:pPr marL="342900" indent="-342900" algn="l" rtl="0" fontAlgn="base">
              <a:buFont typeface="+mj-lt"/>
              <a:buAutoNum type="arabicPeriod"/>
            </a:pPr>
            <a:endParaRPr lang="en-US" sz="1800" b="0" i="0" u="sng" dirty="0">
              <a:solidFill>
                <a:srgbClr val="000000"/>
              </a:solidFill>
              <a:effectLst/>
              <a:latin typeface="Calibri" panose="020F0502020204030204" pitchFamily="34" charset="0"/>
            </a:endParaRP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Focus on items that affect other EC22 teams, Econ projects, or programs.</a:t>
            </a: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Identify where in the SLC this work takes place </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before</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Concurrent activities</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after</a:t>
            </a:r>
          </a:p>
          <a:p>
            <a:pPr marL="0" indent="0" algn="l" rtl="0" fontAlgn="base">
              <a:buFont typeface="+mj-lt"/>
              <a:buNone/>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Note:  </a:t>
            </a:r>
            <a:r>
              <a:rPr lang="en-US" dirty="0"/>
              <a:t>These slides provide leading questions to focus on high level updates. Add slides as needed and remove slides that are not applicable</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6</a:t>
            </a:fld>
            <a:endParaRPr lang="en-US" dirty="0"/>
          </a:p>
        </p:txBody>
      </p:sp>
    </p:spTree>
    <p:extLst>
      <p:ext uri="{BB962C8B-B14F-4D97-AF65-F5344CB8AC3E}">
        <p14:creationId xmlns:p14="http://schemas.microsoft.com/office/powerpoint/2010/main" val="295155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1" i="0" dirty="0">
                <a:solidFill>
                  <a:srgbClr val="000000"/>
                </a:solidFill>
                <a:effectLst/>
                <a:latin typeface="Calibri" panose="020F0502020204030204" pitchFamily="34" charset="0"/>
              </a:rPr>
              <a:t>Provide a high-level summary.</a:t>
            </a:r>
            <a:r>
              <a:rPr lang="en-US" sz="1800" b="0" i="0" dirty="0">
                <a:solidFill>
                  <a:srgbClr val="000000"/>
                </a:solidFill>
                <a:effectLst/>
                <a:latin typeface="Calibri" panose="020F0502020204030204" pitchFamily="34" charset="0"/>
              </a:rPr>
              <a:t> Focus your talking points on how your work fits into the big picture of the Econ Census program. As applicable, expand on the following: </a:t>
            </a:r>
          </a:p>
          <a:p>
            <a:pPr marL="342900" indent="-342900" algn="l" rtl="0" fontAlgn="base">
              <a:buFont typeface="+mj-lt"/>
              <a:buAutoNum type="arabicPeriod"/>
            </a:pPr>
            <a:endParaRPr lang="en-US" sz="1800" b="0" i="0" u="sng" dirty="0">
              <a:solidFill>
                <a:srgbClr val="000000"/>
              </a:solidFill>
              <a:effectLst/>
              <a:latin typeface="Calibri" panose="020F0502020204030204" pitchFamily="34" charset="0"/>
            </a:endParaRP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Focus on items that affect other EC22 teams, Econ projects, or programs.</a:t>
            </a: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Identify where in the SLC this work takes place </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before</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Concurrent activities</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after</a:t>
            </a:r>
          </a:p>
          <a:p>
            <a:pPr marL="0" indent="0" algn="l" rtl="0" fontAlgn="base">
              <a:buFont typeface="+mj-lt"/>
              <a:buNone/>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Note:  </a:t>
            </a:r>
            <a:r>
              <a:rPr lang="en-US" dirty="0"/>
              <a:t>These slides provide leading questions to focus on high level updates. Add slides as needed and remove slides that are not applicable</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7</a:t>
            </a:fld>
            <a:endParaRPr lang="en-US" dirty="0"/>
          </a:p>
        </p:txBody>
      </p:sp>
    </p:spTree>
    <p:extLst>
      <p:ext uri="{BB962C8B-B14F-4D97-AF65-F5344CB8AC3E}">
        <p14:creationId xmlns:p14="http://schemas.microsoft.com/office/powerpoint/2010/main" val="2392069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1" i="0" dirty="0">
                <a:solidFill>
                  <a:srgbClr val="000000"/>
                </a:solidFill>
                <a:effectLst/>
                <a:latin typeface="Calibri" panose="020F0502020204030204" pitchFamily="34" charset="0"/>
              </a:rPr>
              <a:t>Provide a high-level summary.</a:t>
            </a:r>
            <a:r>
              <a:rPr lang="en-US" sz="1800" b="0" i="0" dirty="0">
                <a:solidFill>
                  <a:srgbClr val="000000"/>
                </a:solidFill>
                <a:effectLst/>
                <a:latin typeface="Calibri" panose="020F0502020204030204" pitchFamily="34" charset="0"/>
              </a:rPr>
              <a:t> Focus your talking points on how your work fits into the big picture of the Econ Census program. As applicable, expand on the following: </a:t>
            </a:r>
          </a:p>
          <a:p>
            <a:pPr marL="342900" indent="-342900" algn="l" rtl="0" fontAlgn="base">
              <a:buFont typeface="+mj-lt"/>
              <a:buAutoNum type="arabicPeriod"/>
            </a:pPr>
            <a:endParaRPr lang="en-US" sz="1800" b="0" i="0" u="sng" dirty="0">
              <a:solidFill>
                <a:srgbClr val="000000"/>
              </a:solidFill>
              <a:effectLst/>
              <a:latin typeface="Calibri" panose="020F0502020204030204" pitchFamily="34" charset="0"/>
            </a:endParaRP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Focus on items that affect other EC22 teams, Econ projects, or programs.</a:t>
            </a: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Identify where in the SLC this work takes place </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before</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Concurrent activities</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after</a:t>
            </a:r>
          </a:p>
          <a:p>
            <a:pPr marL="0" indent="0" algn="l" rtl="0" fontAlgn="base">
              <a:buFont typeface="+mj-lt"/>
              <a:buNone/>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Note:  </a:t>
            </a:r>
            <a:r>
              <a:rPr lang="en-US" dirty="0"/>
              <a:t>These slides provide leading questions to focus on high level updates. Add slides as needed and remove slides that are not applicable</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8</a:t>
            </a:fld>
            <a:endParaRPr lang="en-US" dirty="0"/>
          </a:p>
        </p:txBody>
      </p:sp>
    </p:spTree>
    <p:extLst>
      <p:ext uri="{BB962C8B-B14F-4D97-AF65-F5344CB8AC3E}">
        <p14:creationId xmlns:p14="http://schemas.microsoft.com/office/powerpoint/2010/main" val="153010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1" i="0" dirty="0">
                <a:solidFill>
                  <a:srgbClr val="000000"/>
                </a:solidFill>
                <a:effectLst/>
                <a:latin typeface="Calibri" panose="020F0502020204030204" pitchFamily="34" charset="0"/>
              </a:rPr>
              <a:t>Provide a high-level summary.</a:t>
            </a:r>
            <a:r>
              <a:rPr lang="en-US" sz="1800" b="0" i="0" dirty="0">
                <a:solidFill>
                  <a:srgbClr val="000000"/>
                </a:solidFill>
                <a:effectLst/>
                <a:latin typeface="Calibri" panose="020F0502020204030204" pitchFamily="34" charset="0"/>
              </a:rPr>
              <a:t> Focus your talking points on how your work fits into the big picture of the Econ Census program. As applicable, expand on the following: </a:t>
            </a:r>
          </a:p>
          <a:p>
            <a:pPr marL="342900" indent="-342900" algn="l" rtl="0" fontAlgn="base">
              <a:buFont typeface="+mj-lt"/>
              <a:buAutoNum type="arabicPeriod"/>
            </a:pPr>
            <a:endParaRPr lang="en-US" sz="1800" b="0" i="0" u="sng" dirty="0">
              <a:solidFill>
                <a:srgbClr val="000000"/>
              </a:solidFill>
              <a:effectLst/>
              <a:latin typeface="Calibri" panose="020F0502020204030204" pitchFamily="34" charset="0"/>
            </a:endParaRP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Focus on items that affect other EC22 teams, Econ projects, or programs.</a:t>
            </a:r>
          </a:p>
          <a:p>
            <a:pPr marL="342900" indent="-342900" algn="l" rtl="0" fontAlgn="base">
              <a:buFont typeface="+mj-lt"/>
              <a:buAutoNum type="arabicPeriod"/>
            </a:pPr>
            <a:r>
              <a:rPr lang="en-US" sz="1800" b="1" i="0" u="none" dirty="0">
                <a:solidFill>
                  <a:srgbClr val="000000"/>
                </a:solidFill>
                <a:effectLst/>
                <a:latin typeface="Calibri" panose="020F0502020204030204" pitchFamily="34" charset="0"/>
              </a:rPr>
              <a:t>Identify where in the SLC this work takes place </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before</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Concurrent activities</a:t>
            </a:r>
          </a:p>
          <a:p>
            <a:pPr marL="742950" lvl="1" indent="-285750" algn="l" rtl="0" fontAlgn="base">
              <a:buFont typeface="Arial" panose="020B0604020202020204" pitchFamily="34" charset="0"/>
              <a:buChar char="•"/>
            </a:pPr>
            <a:r>
              <a:rPr lang="en-US" sz="1800" b="0" i="0" u="none" dirty="0">
                <a:solidFill>
                  <a:srgbClr val="000000"/>
                </a:solidFill>
                <a:effectLst/>
                <a:latin typeface="Calibri" panose="020F0502020204030204" pitchFamily="34" charset="0"/>
              </a:rPr>
              <a:t>What comes after</a:t>
            </a:r>
          </a:p>
          <a:p>
            <a:pPr marL="0" indent="0" algn="l" rtl="0" fontAlgn="base">
              <a:buFont typeface="+mj-lt"/>
              <a:buNone/>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Note:  </a:t>
            </a:r>
            <a:r>
              <a:rPr lang="en-US" dirty="0"/>
              <a:t>These slides provide leading questions to focus on high level updates. Add slides as needed and remove slides that are not applicable</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9</a:t>
            </a:fld>
            <a:endParaRPr lang="en-US" dirty="0"/>
          </a:p>
        </p:txBody>
      </p:sp>
    </p:spTree>
    <p:extLst>
      <p:ext uri="{BB962C8B-B14F-4D97-AF65-F5344CB8AC3E}">
        <p14:creationId xmlns:p14="http://schemas.microsoft.com/office/powerpoint/2010/main" val="342848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285D-9343-F3CE-D1E1-0DC2329AAE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F8585F-FEE6-C5EC-EFC8-E029A87B3A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76EDD0-B431-B66B-2C79-3431C32953F3}"/>
              </a:ext>
            </a:extLst>
          </p:cNvPr>
          <p:cNvSpPr>
            <a:spLocks noGrp="1"/>
          </p:cNvSpPr>
          <p:nvPr>
            <p:ph type="dt" sz="half" idx="10"/>
          </p:nvPr>
        </p:nvSpPr>
        <p:spPr/>
        <p:txBody>
          <a:bodyPr/>
          <a:lstStyle/>
          <a:p>
            <a:fld id="{044EEBF9-D52B-44D0-86F7-E04B3A4FC334}" type="datetimeFigureOut">
              <a:rPr lang="en-US" smtClean="0"/>
              <a:t>4/12/2024</a:t>
            </a:fld>
            <a:endParaRPr lang="en-US" dirty="0"/>
          </a:p>
        </p:txBody>
      </p:sp>
      <p:sp>
        <p:nvSpPr>
          <p:cNvPr id="5" name="Footer Placeholder 4">
            <a:extLst>
              <a:ext uri="{FF2B5EF4-FFF2-40B4-BE49-F238E27FC236}">
                <a16:creationId xmlns:a16="http://schemas.microsoft.com/office/drawing/2014/main" id="{3757635A-54BD-B801-45E4-1259557E78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A6E6AC-BBB4-383E-22F3-406FA316A7F0}"/>
              </a:ext>
            </a:extLst>
          </p:cNvPr>
          <p:cNvSpPr>
            <a:spLocks noGrp="1"/>
          </p:cNvSpPr>
          <p:nvPr>
            <p:ph type="sldNum" sz="quarter" idx="12"/>
          </p:nvPr>
        </p:nvSpPr>
        <p:spPr/>
        <p:txBody>
          <a:bodyPr/>
          <a:lstStyle/>
          <a:p>
            <a:fld id="{CFC5B8A0-9117-4E7E-AD49-ABF72F81843C}" type="slidenum">
              <a:rPr lang="en-US" smtClean="0"/>
              <a:t>‹#›</a:t>
            </a:fld>
            <a:endParaRPr lang="en-US" dirty="0"/>
          </a:p>
        </p:txBody>
      </p:sp>
    </p:spTree>
    <p:extLst>
      <p:ext uri="{BB962C8B-B14F-4D97-AF65-F5344CB8AC3E}">
        <p14:creationId xmlns:p14="http://schemas.microsoft.com/office/powerpoint/2010/main" val="4175498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05E2-B568-1B61-E99A-AE53CC7112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D96C32-9029-72D8-B448-4A564A5B11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4FDAD-2D5C-3F94-42B7-84BEF3F57472}"/>
              </a:ext>
            </a:extLst>
          </p:cNvPr>
          <p:cNvSpPr>
            <a:spLocks noGrp="1"/>
          </p:cNvSpPr>
          <p:nvPr>
            <p:ph type="dt" sz="half" idx="10"/>
          </p:nvPr>
        </p:nvSpPr>
        <p:spPr/>
        <p:txBody>
          <a:bodyPr/>
          <a:lstStyle/>
          <a:p>
            <a:fld id="{044EEBF9-D52B-44D0-86F7-E04B3A4FC334}" type="datetimeFigureOut">
              <a:rPr lang="en-US" smtClean="0"/>
              <a:t>4/12/2024</a:t>
            </a:fld>
            <a:endParaRPr lang="en-US" dirty="0"/>
          </a:p>
        </p:txBody>
      </p:sp>
      <p:sp>
        <p:nvSpPr>
          <p:cNvPr id="5" name="Footer Placeholder 4">
            <a:extLst>
              <a:ext uri="{FF2B5EF4-FFF2-40B4-BE49-F238E27FC236}">
                <a16:creationId xmlns:a16="http://schemas.microsoft.com/office/drawing/2014/main" id="{9C942BB0-DE4D-FFF5-0CB9-DC64DD9A6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9A7785-FB73-D424-0630-68578BE28E67}"/>
              </a:ext>
            </a:extLst>
          </p:cNvPr>
          <p:cNvSpPr>
            <a:spLocks noGrp="1"/>
          </p:cNvSpPr>
          <p:nvPr>
            <p:ph type="sldNum" sz="quarter" idx="12"/>
          </p:nvPr>
        </p:nvSpPr>
        <p:spPr/>
        <p:txBody>
          <a:bodyPr/>
          <a:lstStyle/>
          <a:p>
            <a:fld id="{CFC5B8A0-9117-4E7E-AD49-ABF72F81843C}" type="slidenum">
              <a:rPr lang="en-US" smtClean="0"/>
              <a:t>‹#›</a:t>
            </a:fld>
            <a:endParaRPr lang="en-US" dirty="0"/>
          </a:p>
        </p:txBody>
      </p:sp>
    </p:spTree>
    <p:extLst>
      <p:ext uri="{BB962C8B-B14F-4D97-AF65-F5344CB8AC3E}">
        <p14:creationId xmlns:p14="http://schemas.microsoft.com/office/powerpoint/2010/main" val="154226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89B55D-CD5D-35A0-A675-3ABF6A11D7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52E570-2D88-805C-4F03-9D9D7ACBE6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E548C-122F-C68A-E0AF-CB400188BAED}"/>
              </a:ext>
            </a:extLst>
          </p:cNvPr>
          <p:cNvSpPr>
            <a:spLocks noGrp="1"/>
          </p:cNvSpPr>
          <p:nvPr>
            <p:ph type="dt" sz="half" idx="10"/>
          </p:nvPr>
        </p:nvSpPr>
        <p:spPr/>
        <p:txBody>
          <a:bodyPr/>
          <a:lstStyle/>
          <a:p>
            <a:fld id="{044EEBF9-D52B-44D0-86F7-E04B3A4FC334}" type="datetimeFigureOut">
              <a:rPr lang="en-US" smtClean="0"/>
              <a:t>4/12/2024</a:t>
            </a:fld>
            <a:endParaRPr lang="en-US" dirty="0"/>
          </a:p>
        </p:txBody>
      </p:sp>
      <p:sp>
        <p:nvSpPr>
          <p:cNvPr id="5" name="Footer Placeholder 4">
            <a:extLst>
              <a:ext uri="{FF2B5EF4-FFF2-40B4-BE49-F238E27FC236}">
                <a16:creationId xmlns:a16="http://schemas.microsoft.com/office/drawing/2014/main" id="{C1FD01EB-BE92-3729-3A30-DE714E1031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12E494-3FDC-E65A-E440-0B0C4547B676}"/>
              </a:ext>
            </a:extLst>
          </p:cNvPr>
          <p:cNvSpPr>
            <a:spLocks noGrp="1"/>
          </p:cNvSpPr>
          <p:nvPr>
            <p:ph type="sldNum" sz="quarter" idx="12"/>
          </p:nvPr>
        </p:nvSpPr>
        <p:spPr/>
        <p:txBody>
          <a:bodyPr/>
          <a:lstStyle/>
          <a:p>
            <a:fld id="{CFC5B8A0-9117-4E7E-AD49-ABF72F81843C}" type="slidenum">
              <a:rPr lang="en-US" smtClean="0"/>
              <a:t>‹#›</a:t>
            </a:fld>
            <a:endParaRPr lang="en-US" dirty="0"/>
          </a:p>
        </p:txBody>
      </p:sp>
    </p:spTree>
    <p:extLst>
      <p:ext uri="{BB962C8B-B14F-4D97-AF65-F5344CB8AC3E}">
        <p14:creationId xmlns:p14="http://schemas.microsoft.com/office/powerpoint/2010/main" val="95877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FA9-F603-36A3-3FE0-F09E0D4774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95AA0-C354-23A1-1D2A-1BBFAF696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3214A-9DFA-1937-A000-2D6A00A8DE28}"/>
              </a:ext>
            </a:extLst>
          </p:cNvPr>
          <p:cNvSpPr>
            <a:spLocks noGrp="1"/>
          </p:cNvSpPr>
          <p:nvPr>
            <p:ph type="dt" sz="half" idx="10"/>
          </p:nvPr>
        </p:nvSpPr>
        <p:spPr/>
        <p:txBody>
          <a:bodyPr/>
          <a:lstStyle/>
          <a:p>
            <a:fld id="{044EEBF9-D52B-44D0-86F7-E04B3A4FC334}" type="datetimeFigureOut">
              <a:rPr lang="en-US" smtClean="0"/>
              <a:t>4/12/2024</a:t>
            </a:fld>
            <a:endParaRPr lang="en-US" dirty="0"/>
          </a:p>
        </p:txBody>
      </p:sp>
      <p:sp>
        <p:nvSpPr>
          <p:cNvPr id="5" name="Footer Placeholder 4">
            <a:extLst>
              <a:ext uri="{FF2B5EF4-FFF2-40B4-BE49-F238E27FC236}">
                <a16:creationId xmlns:a16="http://schemas.microsoft.com/office/drawing/2014/main" id="{BC9DA1B1-1D34-234F-7248-BA501690E6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52555E-4091-2981-A79C-F67BB4205A52}"/>
              </a:ext>
            </a:extLst>
          </p:cNvPr>
          <p:cNvSpPr>
            <a:spLocks noGrp="1"/>
          </p:cNvSpPr>
          <p:nvPr>
            <p:ph type="sldNum" sz="quarter" idx="12"/>
          </p:nvPr>
        </p:nvSpPr>
        <p:spPr/>
        <p:txBody>
          <a:bodyPr/>
          <a:lstStyle/>
          <a:p>
            <a:fld id="{CFC5B8A0-9117-4E7E-AD49-ABF72F81843C}" type="slidenum">
              <a:rPr lang="en-US" smtClean="0"/>
              <a:t>‹#›</a:t>
            </a:fld>
            <a:endParaRPr lang="en-US" dirty="0"/>
          </a:p>
        </p:txBody>
      </p:sp>
    </p:spTree>
    <p:extLst>
      <p:ext uri="{BB962C8B-B14F-4D97-AF65-F5344CB8AC3E}">
        <p14:creationId xmlns:p14="http://schemas.microsoft.com/office/powerpoint/2010/main" val="162169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0B25-F36C-412B-623E-82B8DDB44F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FCD587-3280-F60E-CB28-D0E58E9ED3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7698D-997B-2A6F-B337-2EFCEC2018B1}"/>
              </a:ext>
            </a:extLst>
          </p:cNvPr>
          <p:cNvSpPr>
            <a:spLocks noGrp="1"/>
          </p:cNvSpPr>
          <p:nvPr>
            <p:ph type="dt" sz="half" idx="10"/>
          </p:nvPr>
        </p:nvSpPr>
        <p:spPr/>
        <p:txBody>
          <a:bodyPr/>
          <a:lstStyle/>
          <a:p>
            <a:fld id="{044EEBF9-D52B-44D0-86F7-E04B3A4FC334}" type="datetimeFigureOut">
              <a:rPr lang="en-US" smtClean="0"/>
              <a:t>4/12/2024</a:t>
            </a:fld>
            <a:endParaRPr lang="en-US" dirty="0"/>
          </a:p>
        </p:txBody>
      </p:sp>
      <p:sp>
        <p:nvSpPr>
          <p:cNvPr id="5" name="Footer Placeholder 4">
            <a:extLst>
              <a:ext uri="{FF2B5EF4-FFF2-40B4-BE49-F238E27FC236}">
                <a16:creationId xmlns:a16="http://schemas.microsoft.com/office/drawing/2014/main" id="{8D5C8082-77D9-5A5A-40F2-588E56A3A9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F7DDAE-77BC-6B79-2E39-B702A59BFCEC}"/>
              </a:ext>
            </a:extLst>
          </p:cNvPr>
          <p:cNvSpPr>
            <a:spLocks noGrp="1"/>
          </p:cNvSpPr>
          <p:nvPr>
            <p:ph type="sldNum" sz="quarter" idx="12"/>
          </p:nvPr>
        </p:nvSpPr>
        <p:spPr/>
        <p:txBody>
          <a:bodyPr/>
          <a:lstStyle/>
          <a:p>
            <a:fld id="{CFC5B8A0-9117-4E7E-AD49-ABF72F81843C}" type="slidenum">
              <a:rPr lang="en-US" smtClean="0"/>
              <a:t>‹#›</a:t>
            </a:fld>
            <a:endParaRPr lang="en-US" dirty="0"/>
          </a:p>
        </p:txBody>
      </p:sp>
    </p:spTree>
    <p:extLst>
      <p:ext uri="{BB962C8B-B14F-4D97-AF65-F5344CB8AC3E}">
        <p14:creationId xmlns:p14="http://schemas.microsoft.com/office/powerpoint/2010/main" val="35798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3F1-BA3C-1C0B-E58A-945341673E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19D73A-CED4-4144-45C1-D562FF14DD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FC363B-5079-BDF4-34AE-F3913BBFC3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779198-0F3B-761D-6028-67E37587CC73}"/>
              </a:ext>
            </a:extLst>
          </p:cNvPr>
          <p:cNvSpPr>
            <a:spLocks noGrp="1"/>
          </p:cNvSpPr>
          <p:nvPr>
            <p:ph type="dt" sz="half" idx="10"/>
          </p:nvPr>
        </p:nvSpPr>
        <p:spPr/>
        <p:txBody>
          <a:bodyPr/>
          <a:lstStyle/>
          <a:p>
            <a:fld id="{044EEBF9-D52B-44D0-86F7-E04B3A4FC334}" type="datetimeFigureOut">
              <a:rPr lang="en-US" smtClean="0"/>
              <a:t>4/12/2024</a:t>
            </a:fld>
            <a:endParaRPr lang="en-US" dirty="0"/>
          </a:p>
        </p:txBody>
      </p:sp>
      <p:sp>
        <p:nvSpPr>
          <p:cNvPr id="6" name="Footer Placeholder 5">
            <a:extLst>
              <a:ext uri="{FF2B5EF4-FFF2-40B4-BE49-F238E27FC236}">
                <a16:creationId xmlns:a16="http://schemas.microsoft.com/office/drawing/2014/main" id="{17195E92-7A4B-13E1-9F5A-2E1FC2D633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C2D483-F950-2220-430B-6B43E764EDCA}"/>
              </a:ext>
            </a:extLst>
          </p:cNvPr>
          <p:cNvSpPr>
            <a:spLocks noGrp="1"/>
          </p:cNvSpPr>
          <p:nvPr>
            <p:ph type="sldNum" sz="quarter" idx="12"/>
          </p:nvPr>
        </p:nvSpPr>
        <p:spPr/>
        <p:txBody>
          <a:bodyPr/>
          <a:lstStyle/>
          <a:p>
            <a:fld id="{CFC5B8A0-9117-4E7E-AD49-ABF72F81843C}" type="slidenum">
              <a:rPr lang="en-US" smtClean="0"/>
              <a:t>‹#›</a:t>
            </a:fld>
            <a:endParaRPr lang="en-US" dirty="0"/>
          </a:p>
        </p:txBody>
      </p:sp>
    </p:spTree>
    <p:extLst>
      <p:ext uri="{BB962C8B-B14F-4D97-AF65-F5344CB8AC3E}">
        <p14:creationId xmlns:p14="http://schemas.microsoft.com/office/powerpoint/2010/main" val="210246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B331-2D6F-9E03-B0A2-90C822E90D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2B1EDD-EA23-21F2-E686-31FF726EA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C64622-6566-3047-E7C7-172C326CE2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866A97-B5C5-3DA6-60D3-D88631FF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6574C2-0F17-C583-990A-3F50F9BFC2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269844-6B09-9A93-D29F-FF497A88FD8A}"/>
              </a:ext>
            </a:extLst>
          </p:cNvPr>
          <p:cNvSpPr>
            <a:spLocks noGrp="1"/>
          </p:cNvSpPr>
          <p:nvPr>
            <p:ph type="dt" sz="half" idx="10"/>
          </p:nvPr>
        </p:nvSpPr>
        <p:spPr/>
        <p:txBody>
          <a:bodyPr/>
          <a:lstStyle/>
          <a:p>
            <a:fld id="{044EEBF9-D52B-44D0-86F7-E04B3A4FC334}" type="datetimeFigureOut">
              <a:rPr lang="en-US" smtClean="0"/>
              <a:t>4/12/2024</a:t>
            </a:fld>
            <a:endParaRPr lang="en-US" dirty="0"/>
          </a:p>
        </p:txBody>
      </p:sp>
      <p:sp>
        <p:nvSpPr>
          <p:cNvPr id="8" name="Footer Placeholder 7">
            <a:extLst>
              <a:ext uri="{FF2B5EF4-FFF2-40B4-BE49-F238E27FC236}">
                <a16:creationId xmlns:a16="http://schemas.microsoft.com/office/drawing/2014/main" id="{B51E034A-9722-1808-7D02-188DEF2C51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929A8C8-1B41-CE92-EFD8-6A5C30942E8E}"/>
              </a:ext>
            </a:extLst>
          </p:cNvPr>
          <p:cNvSpPr>
            <a:spLocks noGrp="1"/>
          </p:cNvSpPr>
          <p:nvPr>
            <p:ph type="sldNum" sz="quarter" idx="12"/>
          </p:nvPr>
        </p:nvSpPr>
        <p:spPr/>
        <p:txBody>
          <a:bodyPr/>
          <a:lstStyle/>
          <a:p>
            <a:fld id="{CFC5B8A0-9117-4E7E-AD49-ABF72F81843C}" type="slidenum">
              <a:rPr lang="en-US" smtClean="0"/>
              <a:t>‹#›</a:t>
            </a:fld>
            <a:endParaRPr lang="en-US" dirty="0"/>
          </a:p>
        </p:txBody>
      </p:sp>
    </p:spTree>
    <p:extLst>
      <p:ext uri="{BB962C8B-B14F-4D97-AF65-F5344CB8AC3E}">
        <p14:creationId xmlns:p14="http://schemas.microsoft.com/office/powerpoint/2010/main" val="230602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3D23-2949-E8D3-596F-7AE6F67645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37AFF0-A8B6-2EA3-D55C-EE9624157EC7}"/>
              </a:ext>
            </a:extLst>
          </p:cNvPr>
          <p:cNvSpPr>
            <a:spLocks noGrp="1"/>
          </p:cNvSpPr>
          <p:nvPr>
            <p:ph type="dt" sz="half" idx="10"/>
          </p:nvPr>
        </p:nvSpPr>
        <p:spPr/>
        <p:txBody>
          <a:bodyPr/>
          <a:lstStyle/>
          <a:p>
            <a:fld id="{044EEBF9-D52B-44D0-86F7-E04B3A4FC334}" type="datetimeFigureOut">
              <a:rPr lang="en-US" smtClean="0"/>
              <a:t>4/12/2024</a:t>
            </a:fld>
            <a:endParaRPr lang="en-US" dirty="0"/>
          </a:p>
        </p:txBody>
      </p:sp>
      <p:sp>
        <p:nvSpPr>
          <p:cNvPr id="4" name="Footer Placeholder 3">
            <a:extLst>
              <a:ext uri="{FF2B5EF4-FFF2-40B4-BE49-F238E27FC236}">
                <a16:creationId xmlns:a16="http://schemas.microsoft.com/office/drawing/2014/main" id="{FACA5AF9-5B9F-562B-C978-72A9C7624A2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BE5F49-DBD3-D3E4-0CB0-96D022F204E1}"/>
              </a:ext>
            </a:extLst>
          </p:cNvPr>
          <p:cNvSpPr>
            <a:spLocks noGrp="1"/>
          </p:cNvSpPr>
          <p:nvPr>
            <p:ph type="sldNum" sz="quarter" idx="12"/>
          </p:nvPr>
        </p:nvSpPr>
        <p:spPr/>
        <p:txBody>
          <a:bodyPr/>
          <a:lstStyle/>
          <a:p>
            <a:fld id="{CFC5B8A0-9117-4E7E-AD49-ABF72F81843C}" type="slidenum">
              <a:rPr lang="en-US" smtClean="0"/>
              <a:t>‹#›</a:t>
            </a:fld>
            <a:endParaRPr lang="en-US" dirty="0"/>
          </a:p>
        </p:txBody>
      </p:sp>
    </p:spTree>
    <p:extLst>
      <p:ext uri="{BB962C8B-B14F-4D97-AF65-F5344CB8AC3E}">
        <p14:creationId xmlns:p14="http://schemas.microsoft.com/office/powerpoint/2010/main" val="57460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93339-F6BD-D495-2D0F-1C4D955B574D}"/>
              </a:ext>
            </a:extLst>
          </p:cNvPr>
          <p:cNvSpPr>
            <a:spLocks noGrp="1"/>
          </p:cNvSpPr>
          <p:nvPr>
            <p:ph type="dt" sz="half" idx="10"/>
          </p:nvPr>
        </p:nvSpPr>
        <p:spPr/>
        <p:txBody>
          <a:bodyPr/>
          <a:lstStyle/>
          <a:p>
            <a:fld id="{044EEBF9-D52B-44D0-86F7-E04B3A4FC334}" type="datetimeFigureOut">
              <a:rPr lang="en-US" smtClean="0"/>
              <a:t>4/12/2024</a:t>
            </a:fld>
            <a:endParaRPr lang="en-US" dirty="0"/>
          </a:p>
        </p:txBody>
      </p:sp>
      <p:sp>
        <p:nvSpPr>
          <p:cNvPr id="3" name="Footer Placeholder 2">
            <a:extLst>
              <a:ext uri="{FF2B5EF4-FFF2-40B4-BE49-F238E27FC236}">
                <a16:creationId xmlns:a16="http://schemas.microsoft.com/office/drawing/2014/main" id="{EBD89478-A7BB-203B-ED39-09BC19EE273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5F1E896-52D0-3438-B1F0-105151D1ABD0}"/>
              </a:ext>
            </a:extLst>
          </p:cNvPr>
          <p:cNvSpPr>
            <a:spLocks noGrp="1"/>
          </p:cNvSpPr>
          <p:nvPr>
            <p:ph type="sldNum" sz="quarter" idx="12"/>
          </p:nvPr>
        </p:nvSpPr>
        <p:spPr/>
        <p:txBody>
          <a:bodyPr/>
          <a:lstStyle/>
          <a:p>
            <a:fld id="{CFC5B8A0-9117-4E7E-AD49-ABF72F81843C}" type="slidenum">
              <a:rPr lang="en-US" smtClean="0"/>
              <a:t>‹#›</a:t>
            </a:fld>
            <a:endParaRPr lang="en-US" dirty="0"/>
          </a:p>
        </p:txBody>
      </p:sp>
    </p:spTree>
    <p:extLst>
      <p:ext uri="{BB962C8B-B14F-4D97-AF65-F5344CB8AC3E}">
        <p14:creationId xmlns:p14="http://schemas.microsoft.com/office/powerpoint/2010/main" val="254867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9EC97-9AA2-3248-D1CE-A0A8135A0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06025F-E0CF-A290-642F-9DC8BE2711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78B414-FA60-1821-5BF8-BFD1E3CCB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3C40F-D4FA-4EB4-A497-DADC0321841C}"/>
              </a:ext>
            </a:extLst>
          </p:cNvPr>
          <p:cNvSpPr>
            <a:spLocks noGrp="1"/>
          </p:cNvSpPr>
          <p:nvPr>
            <p:ph type="dt" sz="half" idx="10"/>
          </p:nvPr>
        </p:nvSpPr>
        <p:spPr/>
        <p:txBody>
          <a:bodyPr/>
          <a:lstStyle/>
          <a:p>
            <a:fld id="{044EEBF9-D52B-44D0-86F7-E04B3A4FC334}" type="datetimeFigureOut">
              <a:rPr lang="en-US" smtClean="0"/>
              <a:t>4/12/2024</a:t>
            </a:fld>
            <a:endParaRPr lang="en-US" dirty="0"/>
          </a:p>
        </p:txBody>
      </p:sp>
      <p:sp>
        <p:nvSpPr>
          <p:cNvPr id="6" name="Footer Placeholder 5">
            <a:extLst>
              <a:ext uri="{FF2B5EF4-FFF2-40B4-BE49-F238E27FC236}">
                <a16:creationId xmlns:a16="http://schemas.microsoft.com/office/drawing/2014/main" id="{F328CB41-D6A2-81AD-9B40-884FDDA0D4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37E404-9AE3-F33A-2BA5-6630499B8446}"/>
              </a:ext>
            </a:extLst>
          </p:cNvPr>
          <p:cNvSpPr>
            <a:spLocks noGrp="1"/>
          </p:cNvSpPr>
          <p:nvPr>
            <p:ph type="sldNum" sz="quarter" idx="12"/>
          </p:nvPr>
        </p:nvSpPr>
        <p:spPr/>
        <p:txBody>
          <a:bodyPr/>
          <a:lstStyle/>
          <a:p>
            <a:fld id="{CFC5B8A0-9117-4E7E-AD49-ABF72F81843C}" type="slidenum">
              <a:rPr lang="en-US" smtClean="0"/>
              <a:t>‹#›</a:t>
            </a:fld>
            <a:endParaRPr lang="en-US" dirty="0"/>
          </a:p>
        </p:txBody>
      </p:sp>
    </p:spTree>
    <p:extLst>
      <p:ext uri="{BB962C8B-B14F-4D97-AF65-F5344CB8AC3E}">
        <p14:creationId xmlns:p14="http://schemas.microsoft.com/office/powerpoint/2010/main" val="419716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AE57-151B-5990-007B-EEB5B29F35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175613-D20F-1662-84B4-650BC600AC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6852993-A7D1-410C-806C-031F08447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B3DE27-AFBC-7E4A-3704-D4A7513FDDB3}"/>
              </a:ext>
            </a:extLst>
          </p:cNvPr>
          <p:cNvSpPr>
            <a:spLocks noGrp="1"/>
          </p:cNvSpPr>
          <p:nvPr>
            <p:ph type="dt" sz="half" idx="10"/>
          </p:nvPr>
        </p:nvSpPr>
        <p:spPr/>
        <p:txBody>
          <a:bodyPr/>
          <a:lstStyle/>
          <a:p>
            <a:fld id="{044EEBF9-D52B-44D0-86F7-E04B3A4FC334}" type="datetimeFigureOut">
              <a:rPr lang="en-US" smtClean="0"/>
              <a:t>4/12/2024</a:t>
            </a:fld>
            <a:endParaRPr lang="en-US" dirty="0"/>
          </a:p>
        </p:txBody>
      </p:sp>
      <p:sp>
        <p:nvSpPr>
          <p:cNvPr id="6" name="Footer Placeholder 5">
            <a:extLst>
              <a:ext uri="{FF2B5EF4-FFF2-40B4-BE49-F238E27FC236}">
                <a16:creationId xmlns:a16="http://schemas.microsoft.com/office/drawing/2014/main" id="{25903146-2219-96F6-F673-C32AC1D485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AD0115-3323-4023-B30D-C0361078346D}"/>
              </a:ext>
            </a:extLst>
          </p:cNvPr>
          <p:cNvSpPr>
            <a:spLocks noGrp="1"/>
          </p:cNvSpPr>
          <p:nvPr>
            <p:ph type="sldNum" sz="quarter" idx="12"/>
          </p:nvPr>
        </p:nvSpPr>
        <p:spPr/>
        <p:txBody>
          <a:bodyPr/>
          <a:lstStyle/>
          <a:p>
            <a:fld id="{CFC5B8A0-9117-4E7E-AD49-ABF72F81843C}" type="slidenum">
              <a:rPr lang="en-US" smtClean="0"/>
              <a:t>‹#›</a:t>
            </a:fld>
            <a:endParaRPr lang="en-US" dirty="0"/>
          </a:p>
        </p:txBody>
      </p:sp>
    </p:spTree>
    <p:extLst>
      <p:ext uri="{BB962C8B-B14F-4D97-AF65-F5344CB8AC3E}">
        <p14:creationId xmlns:p14="http://schemas.microsoft.com/office/powerpoint/2010/main" val="285594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C390C-D78B-983E-F861-972ACA4E13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10EC6C-8CD2-5872-21BE-FBD2FC7F2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6BB4C-BB82-3CBB-F8E5-80F4D2EDCE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EEBF9-D52B-44D0-86F7-E04B3A4FC334}" type="datetimeFigureOut">
              <a:rPr lang="en-US" smtClean="0"/>
              <a:t>4/12/2024</a:t>
            </a:fld>
            <a:endParaRPr lang="en-US" dirty="0"/>
          </a:p>
        </p:txBody>
      </p:sp>
      <p:sp>
        <p:nvSpPr>
          <p:cNvPr id="5" name="Footer Placeholder 4">
            <a:extLst>
              <a:ext uri="{FF2B5EF4-FFF2-40B4-BE49-F238E27FC236}">
                <a16:creationId xmlns:a16="http://schemas.microsoft.com/office/drawing/2014/main" id="{FA88E38E-181E-6C73-B4DF-05D1ADA15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91EA94-538B-6BE9-88B0-DD94BD187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5B8A0-9117-4E7E-AD49-ABF72F81843C}" type="slidenum">
              <a:rPr lang="en-US" smtClean="0"/>
              <a:t>‹#›</a:t>
            </a:fld>
            <a:endParaRPr lang="en-US" dirty="0"/>
          </a:p>
        </p:txBody>
      </p:sp>
    </p:spTree>
    <p:extLst>
      <p:ext uri="{BB962C8B-B14F-4D97-AF65-F5344CB8AC3E}">
        <p14:creationId xmlns:p14="http://schemas.microsoft.com/office/powerpoint/2010/main" val="73943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png"/><Relationship Id="rId4" Type="http://schemas.microsoft.com/office/2018/10/relationships/comments" Target="../comments/modernComment_120_7A42C2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1.png"/><Relationship Id="rId4" Type="http://schemas.microsoft.com/office/2018/10/relationships/comments" Target="../comments/modernComment_127_D6ABB69F.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11_655894DF.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mailto:John.a.Lombardi@census.gov"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png"/><Relationship Id="rId4" Type="http://schemas.microsoft.com/office/2018/10/relationships/comments" Target="../comments/modernComment_11C_125ED36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png"/><Relationship Id="rId4" Type="http://schemas.microsoft.com/office/2018/10/relationships/comments" Target="../comments/modernComment_128_C7A6AC4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png"/><Relationship Id="rId4" Type="http://schemas.microsoft.com/office/2018/10/relationships/comments" Target="../comments/modernComment_12A_6E1DF53E.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png"/><Relationship Id="rId4" Type="http://schemas.microsoft.com/office/2018/10/relationships/comments" Target="../comments/modernComment_124_BC8CFA9F.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8.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jpeg"/><Relationship Id="rId5" Type="http://schemas.openxmlformats.org/officeDocument/2006/relationships/image" Target="../media/image1.png"/><Relationship Id="rId4" Type="http://schemas.microsoft.com/office/2018/10/relationships/comments" Target="../comments/modernComment_11D_4CA53DF0.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4AF0-D40A-3E01-91B6-C95FD72AFBC1}"/>
              </a:ext>
            </a:extLst>
          </p:cNvPr>
          <p:cNvSpPr>
            <a:spLocks noGrp="1"/>
          </p:cNvSpPr>
          <p:nvPr>
            <p:ph type="ctrTitle"/>
          </p:nvPr>
        </p:nvSpPr>
        <p:spPr>
          <a:xfrm>
            <a:off x="1524000" y="1627188"/>
            <a:ext cx="9144000" cy="2387600"/>
          </a:xfrm>
        </p:spPr>
        <p:txBody>
          <a:bodyPr>
            <a:normAutofit fontScale="90000"/>
          </a:bodyPr>
          <a:lstStyle/>
          <a:p>
            <a:pPr>
              <a:lnSpc>
                <a:spcPct val="100000"/>
              </a:lnSpc>
              <a:spcBef>
                <a:spcPts val="600"/>
              </a:spcBef>
              <a:spcAft>
                <a:spcPts val="600"/>
              </a:spcAft>
            </a:pPr>
            <a:r>
              <a:rPr lang="en-US" sz="5400" dirty="0">
                <a:solidFill>
                  <a:schemeClr val="accent1">
                    <a:lumMod val="75000"/>
                  </a:schemeClr>
                </a:solidFill>
              </a:rPr>
              <a:t>Automating Contact Lookup for Telephone Follow-Up</a:t>
            </a:r>
            <a:br>
              <a:rPr lang="en-US" sz="5400" dirty="0">
                <a:solidFill>
                  <a:schemeClr val="accent1">
                    <a:lumMod val="75000"/>
                  </a:schemeClr>
                </a:solidFill>
              </a:rPr>
            </a:br>
            <a:r>
              <a:rPr lang="en-US" sz="4000" dirty="0">
                <a:solidFill>
                  <a:schemeClr val="accent1">
                    <a:lumMod val="75000"/>
                  </a:schemeClr>
                </a:solidFill>
              </a:rPr>
              <a:t>John Lombardi</a:t>
            </a:r>
            <a:br>
              <a:rPr lang="en-US" sz="4000" dirty="0">
                <a:solidFill>
                  <a:schemeClr val="accent1">
                    <a:lumMod val="75000"/>
                  </a:schemeClr>
                </a:solidFill>
              </a:rPr>
            </a:br>
            <a:endParaRPr lang="en-US" sz="4000" dirty="0">
              <a:solidFill>
                <a:schemeClr val="accent1">
                  <a:lumMod val="75000"/>
                </a:schemeClr>
              </a:solidFill>
            </a:endParaRPr>
          </a:p>
        </p:txBody>
      </p:sp>
      <p:sp>
        <p:nvSpPr>
          <p:cNvPr id="3" name="Subtitle 2">
            <a:extLst>
              <a:ext uri="{FF2B5EF4-FFF2-40B4-BE49-F238E27FC236}">
                <a16:creationId xmlns:a16="http://schemas.microsoft.com/office/drawing/2014/main" id="{84677C5B-AB28-0BB3-877B-0ADF6DB57A02}"/>
              </a:ext>
            </a:extLst>
          </p:cNvPr>
          <p:cNvSpPr>
            <a:spLocks noGrp="1"/>
          </p:cNvSpPr>
          <p:nvPr>
            <p:ph type="subTitle" idx="1"/>
          </p:nvPr>
        </p:nvSpPr>
        <p:spPr>
          <a:xfrm>
            <a:off x="1524000" y="4156912"/>
            <a:ext cx="9144000" cy="1655762"/>
          </a:xfrm>
        </p:spPr>
        <p:txBody>
          <a:bodyPr>
            <a:normAutofit/>
          </a:bodyPr>
          <a:lstStyle/>
          <a:p>
            <a:r>
              <a:rPr lang="en-US" sz="2800" dirty="0"/>
              <a:t>Data Scientist – U.S. Census Bureau</a:t>
            </a:r>
          </a:p>
          <a:p>
            <a:r>
              <a:rPr lang="en-US" sz="2800" dirty="0"/>
              <a:t>April 17, 2024</a:t>
            </a:r>
          </a:p>
        </p:txBody>
      </p:sp>
      <p:pic>
        <p:nvPicPr>
          <p:cNvPr id="5" name="Picture 4" descr="Text&#10;&#10;Description automatically generated">
            <a:extLst>
              <a:ext uri="{FF2B5EF4-FFF2-40B4-BE49-F238E27FC236}">
                <a16:creationId xmlns:a16="http://schemas.microsoft.com/office/drawing/2014/main" id="{DEF910E3-E101-4A77-9235-D3B7AD812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38" y="6057901"/>
            <a:ext cx="2111599" cy="549808"/>
          </a:xfrm>
          <a:prstGeom prst="rect">
            <a:avLst/>
          </a:prstGeom>
        </p:spPr>
      </p:pic>
      <p:sp>
        <p:nvSpPr>
          <p:cNvPr id="4" name="Footer Placeholder 5">
            <a:extLst>
              <a:ext uri="{FF2B5EF4-FFF2-40B4-BE49-F238E27FC236}">
                <a16:creationId xmlns:a16="http://schemas.microsoft.com/office/drawing/2014/main" id="{D4A2E104-A457-ACF3-29C7-E442F9743C4A}"/>
              </a:ext>
            </a:extLst>
          </p:cNvPr>
          <p:cNvSpPr>
            <a:spLocks noGrp="1"/>
          </p:cNvSpPr>
          <p:nvPr>
            <p:ph type="ftr" sz="quarter" idx="11"/>
          </p:nvPr>
        </p:nvSpPr>
        <p:spPr>
          <a:xfrm>
            <a:off x="2500237" y="6057901"/>
            <a:ext cx="8558074" cy="702415"/>
          </a:xfrm>
        </p:spPr>
        <p:txBody>
          <a:bodyPr/>
          <a:lstStyle/>
          <a:p>
            <a:r>
              <a:rPr lang="en-US" sz="1200" i="1" dirty="0">
                <a:effectLst/>
                <a:ea typeface="Calibri" panose="020F0502020204030204" pitchFamily="34" charset="0"/>
                <a:cs typeface="Times New Roman" panose="02020603050405020304" pitchFamily="18" charset="0"/>
              </a:rPr>
              <a:t>Any opinions and conclusions expressed herein are those of the author(s) and do not reflect the views of the U.S. Census Bureau. The Census Bureau has reviewed this data product to ensure appropriate access, use, and disclosure avoidance protection of the confidential source data (Project No. P-7504847, Disclosure Review Board (DRB) approval number</a:t>
            </a:r>
            <a:r>
              <a:rPr lang="en-US" sz="1200" i="1">
                <a:effectLst/>
                <a:ea typeface="Calibri" panose="020F0502020204030204" pitchFamily="34" charset="0"/>
                <a:cs typeface="Times New Roman" panose="02020603050405020304" pitchFamily="18" charset="0"/>
              </a:rPr>
              <a:t>: </a:t>
            </a:r>
            <a:r>
              <a:rPr lang="en-US"/>
              <a:t>CBDRB-FY24-EWD001-001</a:t>
            </a:r>
            <a:r>
              <a:rPr lang="en-US" sz="1200" i="1">
                <a:effectLst/>
                <a:ea typeface="Calibri" panose="020F0502020204030204" pitchFamily="34"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1775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7FAA-D5D1-7EB2-CE97-6B67643C9D16}"/>
              </a:ext>
            </a:extLst>
          </p:cNvPr>
          <p:cNvSpPr>
            <a:spLocks noGrp="1"/>
          </p:cNvSpPr>
          <p:nvPr>
            <p:ph type="title"/>
          </p:nvPr>
        </p:nvSpPr>
        <p:spPr/>
        <p:txBody>
          <a:bodyPr/>
          <a:lstStyle/>
          <a:p>
            <a:r>
              <a:rPr lang="en-US" dirty="0">
                <a:solidFill>
                  <a:schemeClr val="accent1">
                    <a:lumMod val="75000"/>
                  </a:schemeClr>
                </a:solidFill>
              </a:rPr>
              <a:t>Clerk Summaries</a:t>
            </a:r>
          </a:p>
        </p:txBody>
      </p:sp>
      <p:pic>
        <p:nvPicPr>
          <p:cNvPr id="4" name="Picture 3" descr="Text&#10;&#10;Description automatically generated">
            <a:extLst>
              <a:ext uri="{FF2B5EF4-FFF2-40B4-BE49-F238E27FC236}">
                <a16:creationId xmlns:a16="http://schemas.microsoft.com/office/drawing/2014/main" id="{E95EDE8F-8CB7-075B-DA65-68D4A1151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38" y="6219826"/>
            <a:ext cx="2111599" cy="549808"/>
          </a:xfrm>
          <a:prstGeom prst="rect">
            <a:avLst/>
          </a:prstGeom>
        </p:spPr>
      </p:pic>
      <p:sp>
        <p:nvSpPr>
          <p:cNvPr id="7" name="Content Placeholder 2">
            <a:extLst>
              <a:ext uri="{FF2B5EF4-FFF2-40B4-BE49-F238E27FC236}">
                <a16:creationId xmlns:a16="http://schemas.microsoft.com/office/drawing/2014/main" id="{5F05F0B0-91E3-B023-4058-9E3D4654E4B5}"/>
              </a:ext>
            </a:extLst>
          </p:cNvPr>
          <p:cNvSpPr>
            <a:spLocks noGrp="1"/>
          </p:cNvSpPr>
          <p:nvPr>
            <p:ph idx="1"/>
          </p:nvPr>
        </p:nvSpPr>
        <p:spPr>
          <a:xfrm>
            <a:off x="838200" y="1825625"/>
            <a:ext cx="10515600" cy="4351338"/>
          </a:xfrm>
        </p:spPr>
        <p:txBody>
          <a:bodyPr/>
          <a:lstStyle/>
          <a:p>
            <a:endParaRPr lang="en-US" dirty="0"/>
          </a:p>
          <a:p>
            <a:endParaRPr lang="en-US" dirty="0"/>
          </a:p>
        </p:txBody>
      </p:sp>
      <p:sp>
        <p:nvSpPr>
          <p:cNvPr id="5" name="Content Placeholder 2">
            <a:extLst>
              <a:ext uri="{FF2B5EF4-FFF2-40B4-BE49-F238E27FC236}">
                <a16:creationId xmlns:a16="http://schemas.microsoft.com/office/drawing/2014/main" id="{AE37521E-7F2F-BD61-D7C4-DB879470A39E}"/>
              </a:ext>
            </a:extLst>
          </p:cNvPr>
          <p:cNvSpPr txBox="1">
            <a:spLocks/>
          </p:cNvSpPr>
          <p:nvPr/>
        </p:nvSpPr>
        <p:spPr>
          <a:xfrm>
            <a:off x="484331" y="1372635"/>
            <a:ext cx="11898612" cy="2856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120k records with one outbound call – phone number provided via “Auto” (automated process)</a:t>
            </a:r>
          </a:p>
          <a:p>
            <a:r>
              <a:rPr lang="en-US" dirty="0"/>
              <a:t>103k records with one outbound call via Clerk research</a:t>
            </a:r>
          </a:p>
          <a:p>
            <a:pPr lvl="1"/>
            <a:r>
              <a:rPr lang="en-US" dirty="0"/>
              <a:t>End up in Clerk research if we couldn’t find a phone number via Auto process</a:t>
            </a:r>
          </a:p>
          <a:p>
            <a:r>
              <a:rPr lang="en-US" b="1" dirty="0"/>
              <a:t>53.9% </a:t>
            </a:r>
            <a:r>
              <a:rPr lang="en-US" dirty="0"/>
              <a:t>successful contact via Auto</a:t>
            </a:r>
          </a:p>
          <a:p>
            <a:r>
              <a:rPr lang="en-US" b="1" dirty="0"/>
              <a:t>57.6%</a:t>
            </a:r>
            <a:r>
              <a:rPr lang="en-US" dirty="0"/>
              <a:t> successful contact via Clerk</a:t>
            </a:r>
          </a:p>
          <a:p>
            <a:endParaRPr lang="en-US" dirty="0"/>
          </a:p>
        </p:txBody>
      </p:sp>
      <p:graphicFrame>
        <p:nvGraphicFramePr>
          <p:cNvPr id="6" name="Table 7">
            <a:extLst>
              <a:ext uri="{FF2B5EF4-FFF2-40B4-BE49-F238E27FC236}">
                <a16:creationId xmlns:a16="http://schemas.microsoft.com/office/drawing/2014/main" id="{8C465A32-A1B5-F6E4-4519-3EF4DAE8A679}"/>
              </a:ext>
            </a:extLst>
          </p:cNvPr>
          <p:cNvGraphicFramePr>
            <a:graphicFrameLocks noGrp="1"/>
          </p:cNvGraphicFramePr>
          <p:nvPr>
            <p:extLst>
              <p:ext uri="{D42A27DB-BD31-4B8C-83A1-F6EECF244321}">
                <p14:modId xmlns:p14="http://schemas.microsoft.com/office/powerpoint/2010/main" val="1841085408"/>
              </p:ext>
            </p:extLst>
          </p:nvPr>
        </p:nvGraphicFramePr>
        <p:xfrm>
          <a:off x="388638" y="4373808"/>
          <a:ext cx="11630448" cy="1737360"/>
        </p:xfrm>
        <a:graphic>
          <a:graphicData uri="http://schemas.openxmlformats.org/drawingml/2006/table">
            <a:tbl>
              <a:tblPr firstRow="1" bandRow="1">
                <a:tableStyleId>{5C22544A-7EE6-4342-B048-85BDC9FD1C3A}</a:tableStyleId>
              </a:tblPr>
              <a:tblGrid>
                <a:gridCol w="1628031">
                  <a:extLst>
                    <a:ext uri="{9D8B030D-6E8A-4147-A177-3AD203B41FA5}">
                      <a16:colId xmlns:a16="http://schemas.microsoft.com/office/drawing/2014/main" val="2706738578"/>
                    </a:ext>
                  </a:extLst>
                </a:gridCol>
                <a:gridCol w="1855573">
                  <a:extLst>
                    <a:ext uri="{9D8B030D-6E8A-4147-A177-3AD203B41FA5}">
                      <a16:colId xmlns:a16="http://schemas.microsoft.com/office/drawing/2014/main" val="1143713458"/>
                    </a:ext>
                  </a:extLst>
                </a:gridCol>
                <a:gridCol w="2263853">
                  <a:extLst>
                    <a:ext uri="{9D8B030D-6E8A-4147-A177-3AD203B41FA5}">
                      <a16:colId xmlns:a16="http://schemas.microsoft.com/office/drawing/2014/main" val="2211296298"/>
                    </a:ext>
                  </a:extLst>
                </a:gridCol>
                <a:gridCol w="1628031">
                  <a:extLst>
                    <a:ext uri="{9D8B030D-6E8A-4147-A177-3AD203B41FA5}">
                      <a16:colId xmlns:a16="http://schemas.microsoft.com/office/drawing/2014/main" val="3429157687"/>
                    </a:ext>
                  </a:extLst>
                </a:gridCol>
                <a:gridCol w="1991107">
                  <a:extLst>
                    <a:ext uri="{9D8B030D-6E8A-4147-A177-3AD203B41FA5}">
                      <a16:colId xmlns:a16="http://schemas.microsoft.com/office/drawing/2014/main" val="3576103320"/>
                    </a:ext>
                  </a:extLst>
                </a:gridCol>
                <a:gridCol w="2263853">
                  <a:extLst>
                    <a:ext uri="{9D8B030D-6E8A-4147-A177-3AD203B41FA5}">
                      <a16:colId xmlns:a16="http://schemas.microsoft.com/office/drawing/2014/main" val="2850828803"/>
                    </a:ext>
                  </a:extLst>
                </a:gridCol>
              </a:tblGrid>
              <a:tr h="370840">
                <a:tc>
                  <a:txBody>
                    <a:bodyPr/>
                    <a:lstStyle/>
                    <a:p>
                      <a:r>
                        <a:rPr lang="en-US" sz="2400" dirty="0"/>
                        <a:t>Group</a:t>
                      </a:r>
                    </a:p>
                  </a:txBody>
                  <a:tcPr/>
                </a:tc>
                <a:tc>
                  <a:txBody>
                    <a:bodyPr/>
                    <a:lstStyle/>
                    <a:p>
                      <a:r>
                        <a:rPr lang="en-US" sz="2400" dirty="0"/>
                        <a:t>Successful</a:t>
                      </a:r>
                    </a:p>
                    <a:p>
                      <a:r>
                        <a:rPr lang="en-US" sz="2400" dirty="0"/>
                        <a:t>Contacts</a:t>
                      </a:r>
                    </a:p>
                  </a:txBody>
                  <a:tcPr/>
                </a:tc>
                <a:tc>
                  <a:txBody>
                    <a:bodyPr/>
                    <a:lstStyle/>
                    <a:p>
                      <a:r>
                        <a:rPr lang="en-US" sz="2400" dirty="0"/>
                        <a:t>Unsuccessful</a:t>
                      </a:r>
                    </a:p>
                    <a:p>
                      <a:r>
                        <a:rPr lang="en-US" sz="2400" dirty="0"/>
                        <a:t>Contacts</a:t>
                      </a:r>
                    </a:p>
                  </a:txBody>
                  <a:tcPr/>
                </a:tc>
                <a:tc>
                  <a:txBody>
                    <a:bodyPr/>
                    <a:lstStyle/>
                    <a:p>
                      <a:r>
                        <a:rPr lang="en-US" sz="2400" dirty="0"/>
                        <a:t>Total</a:t>
                      </a:r>
                    </a:p>
                    <a:p>
                      <a:r>
                        <a:rPr lang="en-US" sz="2400" dirty="0"/>
                        <a:t>Contacts</a:t>
                      </a:r>
                    </a:p>
                  </a:txBody>
                  <a:tcPr/>
                </a:tc>
                <a:tc>
                  <a:txBody>
                    <a:bodyPr/>
                    <a:lstStyle/>
                    <a:p>
                      <a:r>
                        <a:rPr lang="en-US" sz="2400" dirty="0"/>
                        <a:t>Success</a:t>
                      </a:r>
                    </a:p>
                    <a:p>
                      <a:r>
                        <a:rPr lang="en-US" sz="2400" dirty="0"/>
                        <a:t>Percentage</a:t>
                      </a:r>
                    </a:p>
                  </a:txBody>
                  <a:tcPr/>
                </a:tc>
                <a:tc>
                  <a:txBody>
                    <a:bodyPr/>
                    <a:lstStyle/>
                    <a:p>
                      <a:r>
                        <a:rPr lang="en-US" sz="2400" dirty="0"/>
                        <a:t>Unsuccessful</a:t>
                      </a:r>
                    </a:p>
                    <a:p>
                      <a:r>
                        <a:rPr lang="en-US" sz="2400" dirty="0"/>
                        <a:t>Percentage</a:t>
                      </a:r>
                    </a:p>
                  </a:txBody>
                  <a:tcPr/>
                </a:tc>
                <a:extLst>
                  <a:ext uri="{0D108BD9-81ED-4DB2-BD59-A6C34878D82A}">
                    <a16:rowId xmlns:a16="http://schemas.microsoft.com/office/drawing/2014/main" val="409530432"/>
                  </a:ext>
                </a:extLst>
              </a:tr>
              <a:tr h="370840">
                <a:tc>
                  <a:txBody>
                    <a:bodyPr/>
                    <a:lstStyle/>
                    <a:p>
                      <a:r>
                        <a:rPr lang="en-US" sz="2400" dirty="0"/>
                        <a:t>Auto</a:t>
                      </a:r>
                    </a:p>
                  </a:txBody>
                  <a:tcPr/>
                </a:tc>
                <a:tc>
                  <a:txBody>
                    <a:bodyPr/>
                    <a:lstStyle/>
                    <a:p>
                      <a:r>
                        <a:rPr lang="en-US" sz="2400" dirty="0"/>
                        <a:t>64,000</a:t>
                      </a:r>
                    </a:p>
                  </a:txBody>
                  <a:tcPr/>
                </a:tc>
                <a:tc>
                  <a:txBody>
                    <a:bodyPr/>
                    <a:lstStyle/>
                    <a:p>
                      <a:r>
                        <a:rPr lang="en-US" sz="2400" dirty="0"/>
                        <a:t>55,000</a:t>
                      </a:r>
                    </a:p>
                  </a:txBody>
                  <a:tcPr/>
                </a:tc>
                <a:tc>
                  <a:txBody>
                    <a:bodyPr/>
                    <a:lstStyle/>
                    <a:p>
                      <a:r>
                        <a:rPr lang="en-US" sz="2400" dirty="0"/>
                        <a:t>120,000</a:t>
                      </a:r>
                    </a:p>
                  </a:txBody>
                  <a:tcPr/>
                </a:tc>
                <a:tc>
                  <a:txBody>
                    <a:bodyPr/>
                    <a:lstStyle/>
                    <a:p>
                      <a:r>
                        <a:rPr lang="en-US" sz="2400" dirty="0"/>
                        <a:t>53.9%</a:t>
                      </a:r>
                    </a:p>
                  </a:txBody>
                  <a:tcPr/>
                </a:tc>
                <a:tc>
                  <a:txBody>
                    <a:bodyPr/>
                    <a:lstStyle/>
                    <a:p>
                      <a:r>
                        <a:rPr lang="en-US" sz="2400" dirty="0"/>
                        <a:t>46.1%</a:t>
                      </a:r>
                    </a:p>
                  </a:txBody>
                  <a:tcPr/>
                </a:tc>
                <a:extLst>
                  <a:ext uri="{0D108BD9-81ED-4DB2-BD59-A6C34878D82A}">
                    <a16:rowId xmlns:a16="http://schemas.microsoft.com/office/drawing/2014/main" val="79637744"/>
                  </a:ext>
                </a:extLst>
              </a:tr>
              <a:tr h="370840">
                <a:tc>
                  <a:txBody>
                    <a:bodyPr/>
                    <a:lstStyle/>
                    <a:p>
                      <a:r>
                        <a:rPr lang="en-US" sz="2400" dirty="0"/>
                        <a:t>Clerk</a:t>
                      </a:r>
                    </a:p>
                  </a:txBody>
                  <a:tcPr/>
                </a:tc>
                <a:tc>
                  <a:txBody>
                    <a:bodyPr/>
                    <a:lstStyle/>
                    <a:p>
                      <a:r>
                        <a:rPr lang="en-US" sz="2400" dirty="0"/>
                        <a:t>59,000</a:t>
                      </a:r>
                    </a:p>
                  </a:txBody>
                  <a:tcPr/>
                </a:tc>
                <a:tc>
                  <a:txBody>
                    <a:bodyPr/>
                    <a:lstStyle/>
                    <a:p>
                      <a:r>
                        <a:rPr lang="en-US" sz="2400" dirty="0"/>
                        <a:t>43,000</a:t>
                      </a:r>
                    </a:p>
                  </a:txBody>
                  <a:tcPr/>
                </a:tc>
                <a:tc>
                  <a:txBody>
                    <a:bodyPr/>
                    <a:lstStyle/>
                    <a:p>
                      <a:r>
                        <a:rPr lang="en-US" sz="2400" dirty="0"/>
                        <a:t>103,000</a:t>
                      </a:r>
                    </a:p>
                  </a:txBody>
                  <a:tcPr/>
                </a:tc>
                <a:tc>
                  <a:txBody>
                    <a:bodyPr/>
                    <a:lstStyle/>
                    <a:p>
                      <a:r>
                        <a:rPr lang="en-US" sz="2400" dirty="0"/>
                        <a:t>57.6%</a:t>
                      </a:r>
                    </a:p>
                  </a:txBody>
                  <a:tcPr/>
                </a:tc>
                <a:tc>
                  <a:txBody>
                    <a:bodyPr/>
                    <a:lstStyle/>
                    <a:p>
                      <a:r>
                        <a:rPr lang="en-US" sz="2400" dirty="0"/>
                        <a:t>42.4%</a:t>
                      </a:r>
                    </a:p>
                  </a:txBody>
                  <a:tcPr/>
                </a:tc>
                <a:extLst>
                  <a:ext uri="{0D108BD9-81ED-4DB2-BD59-A6C34878D82A}">
                    <a16:rowId xmlns:a16="http://schemas.microsoft.com/office/drawing/2014/main" val="1428463789"/>
                  </a:ext>
                </a:extLst>
              </a:tr>
            </a:tbl>
          </a:graphicData>
        </a:graphic>
      </p:graphicFrame>
      <p:sp>
        <p:nvSpPr>
          <p:cNvPr id="8" name="TextBox 7">
            <a:extLst>
              <a:ext uri="{FF2B5EF4-FFF2-40B4-BE49-F238E27FC236}">
                <a16:creationId xmlns:a16="http://schemas.microsoft.com/office/drawing/2014/main" id="{EB632AB2-DD1E-72FB-4F5A-6D73979BE167}"/>
              </a:ext>
            </a:extLst>
          </p:cNvPr>
          <p:cNvSpPr txBox="1"/>
          <p:nvPr/>
        </p:nvSpPr>
        <p:spPr>
          <a:xfrm>
            <a:off x="322385" y="4021017"/>
            <a:ext cx="11480977" cy="369332"/>
          </a:xfrm>
          <a:prstGeom prst="rect">
            <a:avLst/>
          </a:prstGeom>
          <a:noFill/>
        </p:spPr>
        <p:txBody>
          <a:bodyPr wrap="square" rtlCol="0">
            <a:spAutoFit/>
          </a:bodyPr>
          <a:lstStyle/>
          <a:p>
            <a:r>
              <a:rPr lang="en-US" dirty="0"/>
              <a:t>Source: Economic Census 2022 TFU</a:t>
            </a:r>
          </a:p>
        </p:txBody>
      </p:sp>
    </p:spTree>
    <p:custDataLst>
      <p:tags r:id="rId1"/>
    </p:custDataLst>
    <p:extLst>
      <p:ext uri="{BB962C8B-B14F-4D97-AF65-F5344CB8AC3E}">
        <p14:creationId xmlns:p14="http://schemas.microsoft.com/office/powerpoint/2010/main" val="2051195413"/>
      </p:ext>
    </p:extLst>
  </p:cSld>
  <p:clrMapOvr>
    <a:masterClrMapping/>
  </p:clrMapOvr>
  <p:extLst>
    <p:ext uri="{6950BFC3-D8DA-4A85-94F7-54DA5524770B}">
      <p188:commentRel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7FAA-D5D1-7EB2-CE97-6B67643C9D16}"/>
              </a:ext>
            </a:extLst>
          </p:cNvPr>
          <p:cNvSpPr>
            <a:spLocks noGrp="1"/>
          </p:cNvSpPr>
          <p:nvPr>
            <p:ph type="title"/>
          </p:nvPr>
        </p:nvSpPr>
        <p:spPr/>
        <p:txBody>
          <a:bodyPr/>
          <a:lstStyle/>
          <a:p>
            <a:r>
              <a:rPr lang="en-US" dirty="0">
                <a:solidFill>
                  <a:schemeClr val="accent1">
                    <a:lumMod val="75000"/>
                  </a:schemeClr>
                </a:solidFill>
              </a:rPr>
              <a:t>Survey Comparison</a:t>
            </a:r>
          </a:p>
        </p:txBody>
      </p:sp>
      <p:pic>
        <p:nvPicPr>
          <p:cNvPr id="4" name="Picture 3" descr="Text&#10;&#10;Description automatically generated">
            <a:extLst>
              <a:ext uri="{FF2B5EF4-FFF2-40B4-BE49-F238E27FC236}">
                <a16:creationId xmlns:a16="http://schemas.microsoft.com/office/drawing/2014/main" id="{E95EDE8F-8CB7-075B-DA65-68D4A1151E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38" y="6057901"/>
            <a:ext cx="2111599" cy="549808"/>
          </a:xfrm>
          <a:prstGeom prst="rect">
            <a:avLst/>
          </a:prstGeom>
        </p:spPr>
      </p:pic>
      <p:sp>
        <p:nvSpPr>
          <p:cNvPr id="7" name="Content Placeholder 2">
            <a:extLst>
              <a:ext uri="{FF2B5EF4-FFF2-40B4-BE49-F238E27FC236}">
                <a16:creationId xmlns:a16="http://schemas.microsoft.com/office/drawing/2014/main" id="{5F05F0B0-91E3-B023-4058-9E3D4654E4B5}"/>
              </a:ext>
            </a:extLst>
          </p:cNvPr>
          <p:cNvSpPr>
            <a:spLocks noGrp="1"/>
          </p:cNvSpPr>
          <p:nvPr>
            <p:ph idx="1"/>
          </p:nvPr>
        </p:nvSpPr>
        <p:spPr>
          <a:xfrm>
            <a:off x="838200" y="1825625"/>
            <a:ext cx="10515600" cy="4351338"/>
          </a:xfrm>
        </p:spPr>
        <p:txBody>
          <a:bodyPr/>
          <a:lstStyle/>
          <a:p>
            <a:endParaRPr lang="en-US" dirty="0"/>
          </a:p>
          <a:p>
            <a:endParaRPr lang="en-US" dirty="0"/>
          </a:p>
        </p:txBody>
      </p:sp>
      <p:sp>
        <p:nvSpPr>
          <p:cNvPr id="5" name="Content Placeholder 2">
            <a:extLst>
              <a:ext uri="{FF2B5EF4-FFF2-40B4-BE49-F238E27FC236}">
                <a16:creationId xmlns:a16="http://schemas.microsoft.com/office/drawing/2014/main" id="{AE37521E-7F2F-BD61-D7C4-DB879470A39E}"/>
              </a:ext>
            </a:extLst>
          </p:cNvPr>
          <p:cNvSpPr txBox="1">
            <a:spLocks/>
          </p:cNvSpPr>
          <p:nvPr/>
        </p:nvSpPr>
        <p:spPr>
          <a:xfrm>
            <a:off x="909320" y="1372636"/>
            <a:ext cx="10515600" cy="2056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Similar successful contact percentage by survey type</a:t>
            </a:r>
          </a:p>
          <a:p>
            <a:pPr lvl="1"/>
            <a:r>
              <a:rPr lang="en-US" dirty="0"/>
              <a:t>Fewer Puerto Rico phones from Auto: ~5k provided via Auto process</a:t>
            </a:r>
          </a:p>
          <a:p>
            <a:pPr lvl="1"/>
            <a:r>
              <a:rPr lang="en-US" dirty="0"/>
              <a:t>Clerks: 34k Puerto Rico phones total</a:t>
            </a:r>
          </a:p>
          <a:p>
            <a:endParaRPr lang="en-US" dirty="0"/>
          </a:p>
        </p:txBody>
      </p:sp>
      <p:pic>
        <p:nvPicPr>
          <p:cNvPr id="10" name="Picture 9" descr="Chart, bar chart&#10;&#10;Description automatically generated">
            <a:extLst>
              <a:ext uri="{FF2B5EF4-FFF2-40B4-BE49-F238E27FC236}">
                <a16:creationId xmlns:a16="http://schemas.microsoft.com/office/drawing/2014/main" id="{61962622-4C15-E798-D56E-99025FDD0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2570" y="2731862"/>
            <a:ext cx="6483109" cy="4142240"/>
          </a:xfrm>
          <a:prstGeom prst="rect">
            <a:avLst/>
          </a:prstGeom>
        </p:spPr>
      </p:pic>
    </p:spTree>
    <p:custDataLst>
      <p:tags r:id="rId1"/>
    </p:custDataLst>
    <p:extLst>
      <p:ext uri="{BB962C8B-B14F-4D97-AF65-F5344CB8AC3E}">
        <p14:creationId xmlns:p14="http://schemas.microsoft.com/office/powerpoint/2010/main" val="1525485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7FAA-D5D1-7EB2-CE97-6B67643C9D16}"/>
              </a:ext>
            </a:extLst>
          </p:cNvPr>
          <p:cNvSpPr>
            <a:spLocks noGrp="1"/>
          </p:cNvSpPr>
          <p:nvPr>
            <p:ph type="title"/>
          </p:nvPr>
        </p:nvSpPr>
        <p:spPr/>
        <p:txBody>
          <a:bodyPr/>
          <a:lstStyle/>
          <a:p>
            <a:r>
              <a:rPr lang="en-US" dirty="0">
                <a:solidFill>
                  <a:schemeClr val="accent1">
                    <a:lumMod val="75000"/>
                  </a:schemeClr>
                </a:solidFill>
              </a:rPr>
              <a:t>No Successful Contact</a:t>
            </a:r>
          </a:p>
        </p:txBody>
      </p:sp>
      <p:pic>
        <p:nvPicPr>
          <p:cNvPr id="4" name="Picture 3" descr="Text&#10;&#10;Description automatically generated">
            <a:extLst>
              <a:ext uri="{FF2B5EF4-FFF2-40B4-BE49-F238E27FC236}">
                <a16:creationId xmlns:a16="http://schemas.microsoft.com/office/drawing/2014/main" id="{E95EDE8F-8CB7-075B-DA65-68D4A1151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38" y="6057901"/>
            <a:ext cx="2111599" cy="549808"/>
          </a:xfrm>
          <a:prstGeom prst="rect">
            <a:avLst/>
          </a:prstGeom>
        </p:spPr>
      </p:pic>
      <p:sp>
        <p:nvSpPr>
          <p:cNvPr id="7" name="Content Placeholder 2">
            <a:extLst>
              <a:ext uri="{FF2B5EF4-FFF2-40B4-BE49-F238E27FC236}">
                <a16:creationId xmlns:a16="http://schemas.microsoft.com/office/drawing/2014/main" id="{5F05F0B0-91E3-B023-4058-9E3D4654E4B5}"/>
              </a:ext>
            </a:extLst>
          </p:cNvPr>
          <p:cNvSpPr>
            <a:spLocks noGrp="1"/>
          </p:cNvSpPr>
          <p:nvPr>
            <p:ph idx="1"/>
          </p:nvPr>
        </p:nvSpPr>
        <p:spPr>
          <a:xfrm>
            <a:off x="838200" y="1825625"/>
            <a:ext cx="10515600" cy="4351338"/>
          </a:xfrm>
        </p:spPr>
        <p:txBody>
          <a:bodyPr/>
          <a:lstStyle/>
          <a:p>
            <a:endParaRPr lang="en-US" dirty="0"/>
          </a:p>
          <a:p>
            <a:endParaRPr lang="en-US" dirty="0"/>
          </a:p>
        </p:txBody>
      </p:sp>
      <p:sp>
        <p:nvSpPr>
          <p:cNvPr id="6" name="Content Placeholder 2">
            <a:extLst>
              <a:ext uri="{FF2B5EF4-FFF2-40B4-BE49-F238E27FC236}">
                <a16:creationId xmlns:a16="http://schemas.microsoft.com/office/drawing/2014/main" id="{3BAA0A06-1E86-F370-6127-42B5373C5EDD}"/>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dirty="0"/>
          </a:p>
        </p:txBody>
      </p:sp>
      <p:sp>
        <p:nvSpPr>
          <p:cNvPr id="8" name="Content Placeholder 2">
            <a:extLst>
              <a:ext uri="{FF2B5EF4-FFF2-40B4-BE49-F238E27FC236}">
                <a16:creationId xmlns:a16="http://schemas.microsoft.com/office/drawing/2014/main" id="{AB1B2097-444D-AB3A-2234-118F5CAE9D9F}"/>
              </a:ext>
            </a:extLst>
          </p:cNvPr>
          <p:cNvSpPr txBox="1">
            <a:spLocks/>
          </p:cNvSpPr>
          <p:nvPr/>
        </p:nvSpPr>
        <p:spPr>
          <a:xfrm>
            <a:off x="767079" y="1469017"/>
            <a:ext cx="1113859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Not all phone numbers are high quality</a:t>
            </a:r>
          </a:p>
          <a:p>
            <a:pPr lvl="1"/>
            <a:r>
              <a:rPr lang="en-US" dirty="0"/>
              <a:t>“Other” category includes: “Cancelled”, “suspend for supervisor”</a:t>
            </a:r>
          </a:p>
          <a:p>
            <a:r>
              <a:rPr lang="en-US" dirty="0"/>
              <a:t>Similar percentages</a:t>
            </a:r>
          </a:p>
          <a:p>
            <a:pPr lvl="1"/>
            <a:r>
              <a:rPr lang="en-US" dirty="0"/>
              <a:t>“Other” is a very </a:t>
            </a:r>
          </a:p>
          <a:p>
            <a:pPr marL="457200" lvl="1" indent="0">
              <a:buNone/>
            </a:pPr>
            <a:r>
              <a:rPr lang="en-US" dirty="0"/>
              <a:t>small %</a:t>
            </a:r>
          </a:p>
          <a:p>
            <a:pPr lvl="1"/>
            <a:r>
              <a:rPr lang="en-US" dirty="0"/>
              <a:t>Slightly higher % for </a:t>
            </a:r>
          </a:p>
          <a:p>
            <a:pPr marL="457200" lvl="1" indent="0">
              <a:buNone/>
            </a:pPr>
            <a:r>
              <a:rPr lang="en-US" dirty="0"/>
              <a:t>Operation closed  </a:t>
            </a:r>
          </a:p>
          <a:p>
            <a:pPr marL="457200" lvl="1" indent="0">
              <a:buNone/>
            </a:pPr>
            <a:endParaRPr lang="en-US" dirty="0"/>
          </a:p>
          <a:p>
            <a:pPr marL="457200" lvl="1" indent="0">
              <a:buNone/>
            </a:pPr>
            <a:endParaRPr lang="en-US" dirty="0"/>
          </a:p>
          <a:p>
            <a:endParaRPr lang="en-US" dirty="0"/>
          </a:p>
        </p:txBody>
      </p:sp>
      <p:pic>
        <p:nvPicPr>
          <p:cNvPr id="5" name="Picture 4" descr="Chart, bar chart&#10;&#10;Description automatically generated">
            <a:extLst>
              <a:ext uri="{FF2B5EF4-FFF2-40B4-BE49-F238E27FC236}">
                <a16:creationId xmlns:a16="http://schemas.microsoft.com/office/drawing/2014/main" id="{08137FDF-9F52-51B7-D99A-D90CF02AF9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5423" y="2465469"/>
            <a:ext cx="7571247" cy="4142240"/>
          </a:xfrm>
          <a:prstGeom prst="rect">
            <a:avLst/>
          </a:prstGeom>
        </p:spPr>
      </p:pic>
      <p:sp>
        <p:nvSpPr>
          <p:cNvPr id="3" name="TextBox 2">
            <a:extLst>
              <a:ext uri="{FF2B5EF4-FFF2-40B4-BE49-F238E27FC236}">
                <a16:creationId xmlns:a16="http://schemas.microsoft.com/office/drawing/2014/main" id="{E0C78939-4B28-E29E-362B-8F2A07567DF4}"/>
              </a:ext>
            </a:extLst>
          </p:cNvPr>
          <p:cNvSpPr txBox="1"/>
          <p:nvPr/>
        </p:nvSpPr>
        <p:spPr>
          <a:xfrm>
            <a:off x="9350529" y="5497189"/>
            <a:ext cx="3004705" cy="646331"/>
          </a:xfrm>
          <a:prstGeom prst="rect">
            <a:avLst/>
          </a:prstGeom>
          <a:noFill/>
        </p:spPr>
        <p:txBody>
          <a:bodyPr wrap="square" rtlCol="0">
            <a:spAutoFit/>
          </a:bodyPr>
          <a:lstStyle/>
          <a:p>
            <a:r>
              <a:rPr lang="en-US" dirty="0"/>
              <a:t>Source: Economic Census 2022 TFU</a:t>
            </a:r>
          </a:p>
        </p:txBody>
      </p:sp>
    </p:spTree>
    <p:custDataLst>
      <p:tags r:id="rId1"/>
    </p:custDataLst>
    <p:extLst>
      <p:ext uri="{BB962C8B-B14F-4D97-AF65-F5344CB8AC3E}">
        <p14:creationId xmlns:p14="http://schemas.microsoft.com/office/powerpoint/2010/main" val="3601577631"/>
      </p:ext>
    </p:extLst>
  </p:cSld>
  <p:clrMapOvr>
    <a:masterClrMapping/>
  </p:clrMapOvr>
  <p:extLst>
    <p:ext uri="{6950BFC3-D8DA-4A85-94F7-54DA5524770B}">
      <p188:commentRel xmlns:p188="http://schemas.microsoft.com/office/powerpoint/2018/8/main" r:id="rId4"/>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7FAA-D5D1-7EB2-CE97-6B67643C9D16}"/>
              </a:ext>
            </a:extLst>
          </p:cNvPr>
          <p:cNvSpPr>
            <a:spLocks noGrp="1"/>
          </p:cNvSpPr>
          <p:nvPr>
            <p:ph type="title"/>
          </p:nvPr>
        </p:nvSpPr>
        <p:spPr/>
        <p:txBody>
          <a:bodyPr/>
          <a:lstStyle/>
          <a:p>
            <a:r>
              <a:rPr lang="en-US" dirty="0">
                <a:solidFill>
                  <a:schemeClr val="accent1">
                    <a:lumMod val="75000"/>
                  </a:schemeClr>
                </a:solidFill>
              </a:rPr>
              <a:t>Key Take-Aways</a:t>
            </a:r>
          </a:p>
        </p:txBody>
      </p:sp>
      <p:sp>
        <p:nvSpPr>
          <p:cNvPr id="3" name="Content Placeholder 2">
            <a:extLst>
              <a:ext uri="{FF2B5EF4-FFF2-40B4-BE49-F238E27FC236}">
                <a16:creationId xmlns:a16="http://schemas.microsoft.com/office/drawing/2014/main" id="{04AB9470-4523-5909-ECB0-D63C3BB28B36}"/>
              </a:ext>
            </a:extLst>
          </p:cNvPr>
          <p:cNvSpPr>
            <a:spLocks noGrp="1"/>
          </p:cNvSpPr>
          <p:nvPr>
            <p:ph idx="1"/>
          </p:nvPr>
        </p:nvSpPr>
        <p:spPr/>
        <p:txBody>
          <a:bodyPr>
            <a:normAutofit/>
          </a:bodyPr>
          <a:lstStyle/>
          <a:p>
            <a:r>
              <a:rPr lang="en-US" dirty="0"/>
              <a:t>Take home: Automated contact collection provides very similar successful contact rate to manual clerk research</a:t>
            </a:r>
          </a:p>
          <a:p>
            <a:pPr lvl="1"/>
            <a:r>
              <a:rPr lang="en-US" b="1" dirty="0"/>
              <a:t>53.9% </a:t>
            </a:r>
            <a:r>
              <a:rPr lang="en-US" dirty="0"/>
              <a:t>successful contact via Auto </a:t>
            </a:r>
          </a:p>
          <a:p>
            <a:pPr lvl="1"/>
            <a:r>
              <a:rPr lang="en-US" b="1" dirty="0"/>
              <a:t>57.6%</a:t>
            </a:r>
            <a:r>
              <a:rPr lang="en-US" dirty="0"/>
              <a:t> successful contact via Clerk</a:t>
            </a:r>
          </a:p>
          <a:p>
            <a:r>
              <a:rPr lang="en-US" dirty="0"/>
              <a:t>Cost: 98% cost reduction for contact research</a:t>
            </a:r>
          </a:p>
          <a:p>
            <a:pPr lvl="1"/>
            <a:r>
              <a:rPr lang="en-US" dirty="0"/>
              <a:t>API used charges per request, not an annual subscription</a:t>
            </a:r>
          </a:p>
          <a:p>
            <a:r>
              <a:rPr lang="en-US" dirty="0"/>
              <a:t>Similar success rates + drastically reduced cost -&gt; continued use of automatic phone number collection</a:t>
            </a:r>
          </a:p>
          <a:p>
            <a:pPr marL="0" indent="0">
              <a:buNone/>
            </a:pPr>
            <a:endParaRPr lang="en-US" i="1" dirty="0"/>
          </a:p>
        </p:txBody>
      </p:sp>
      <p:pic>
        <p:nvPicPr>
          <p:cNvPr id="4" name="Picture 3" descr="Text&#10;&#10;Description automatically generated">
            <a:extLst>
              <a:ext uri="{FF2B5EF4-FFF2-40B4-BE49-F238E27FC236}">
                <a16:creationId xmlns:a16="http://schemas.microsoft.com/office/drawing/2014/main" id="{E95EDE8F-8CB7-075B-DA65-68D4A1151E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38" y="6057901"/>
            <a:ext cx="2111599" cy="549808"/>
          </a:xfrm>
          <a:prstGeom prst="rect">
            <a:avLst/>
          </a:prstGeom>
        </p:spPr>
      </p:pic>
    </p:spTree>
    <p:custDataLst>
      <p:tags r:id="rId1"/>
    </p:custDataLst>
    <p:extLst>
      <p:ext uri="{BB962C8B-B14F-4D97-AF65-F5344CB8AC3E}">
        <p14:creationId xmlns:p14="http://schemas.microsoft.com/office/powerpoint/2010/main" val="2022100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7FAA-D5D1-7EB2-CE97-6B67643C9D16}"/>
              </a:ext>
            </a:extLst>
          </p:cNvPr>
          <p:cNvSpPr>
            <a:spLocks noGrp="1"/>
          </p:cNvSpPr>
          <p:nvPr>
            <p:ph type="title"/>
          </p:nvPr>
        </p:nvSpPr>
        <p:spPr/>
        <p:txBody>
          <a:bodyPr/>
          <a:lstStyle/>
          <a:p>
            <a:r>
              <a:rPr lang="en-US" dirty="0">
                <a:solidFill>
                  <a:schemeClr val="accent1">
                    <a:lumMod val="75000"/>
                  </a:schemeClr>
                </a:solidFill>
              </a:rPr>
              <a:t>Future Work</a:t>
            </a:r>
          </a:p>
        </p:txBody>
      </p:sp>
      <p:sp>
        <p:nvSpPr>
          <p:cNvPr id="3" name="Content Placeholder 2">
            <a:extLst>
              <a:ext uri="{FF2B5EF4-FFF2-40B4-BE49-F238E27FC236}">
                <a16:creationId xmlns:a16="http://schemas.microsoft.com/office/drawing/2014/main" id="{04AB9470-4523-5909-ECB0-D63C3BB28B36}"/>
              </a:ext>
            </a:extLst>
          </p:cNvPr>
          <p:cNvSpPr>
            <a:spLocks noGrp="1"/>
          </p:cNvSpPr>
          <p:nvPr>
            <p:ph idx="1"/>
          </p:nvPr>
        </p:nvSpPr>
        <p:spPr/>
        <p:txBody>
          <a:bodyPr>
            <a:normAutofit/>
          </a:bodyPr>
          <a:lstStyle/>
          <a:p>
            <a:r>
              <a:rPr lang="en-US" dirty="0"/>
              <a:t>Continued contact research!</a:t>
            </a:r>
          </a:p>
          <a:p>
            <a:pPr lvl="1"/>
            <a:r>
              <a:rPr lang="en-US" dirty="0"/>
              <a:t>Annual surveys need to contact respondents</a:t>
            </a:r>
          </a:p>
          <a:p>
            <a:r>
              <a:rPr lang="en-US" dirty="0"/>
              <a:t>Other pieces of contact information</a:t>
            </a:r>
          </a:p>
          <a:p>
            <a:pPr lvl="1"/>
            <a:r>
              <a:rPr lang="en-US" dirty="0"/>
              <a:t>Ex: email address</a:t>
            </a:r>
          </a:p>
          <a:p>
            <a:pPr marL="0" indent="0">
              <a:buNone/>
            </a:pPr>
            <a:endParaRPr lang="en-US" i="1" dirty="0"/>
          </a:p>
        </p:txBody>
      </p:sp>
      <p:pic>
        <p:nvPicPr>
          <p:cNvPr id="4" name="Picture 3" descr="Text&#10;&#10;Description automatically generated">
            <a:extLst>
              <a:ext uri="{FF2B5EF4-FFF2-40B4-BE49-F238E27FC236}">
                <a16:creationId xmlns:a16="http://schemas.microsoft.com/office/drawing/2014/main" id="{E95EDE8F-8CB7-075B-DA65-68D4A1151E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38" y="6057901"/>
            <a:ext cx="2111599" cy="549808"/>
          </a:xfrm>
          <a:prstGeom prst="rect">
            <a:avLst/>
          </a:prstGeom>
        </p:spPr>
      </p:pic>
    </p:spTree>
    <p:custDataLst>
      <p:tags r:id="rId1"/>
    </p:custDataLst>
    <p:extLst>
      <p:ext uri="{BB962C8B-B14F-4D97-AF65-F5344CB8AC3E}">
        <p14:creationId xmlns:p14="http://schemas.microsoft.com/office/powerpoint/2010/main" val="3397275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4AF0-D40A-3E01-91B6-C95FD72AFBC1}"/>
              </a:ext>
            </a:extLst>
          </p:cNvPr>
          <p:cNvSpPr>
            <a:spLocks noGrp="1"/>
          </p:cNvSpPr>
          <p:nvPr>
            <p:ph type="ctrTitle"/>
          </p:nvPr>
        </p:nvSpPr>
        <p:spPr>
          <a:xfrm>
            <a:off x="1524000" y="608013"/>
            <a:ext cx="9144000" cy="915987"/>
          </a:xfrm>
        </p:spPr>
        <p:txBody>
          <a:bodyPr>
            <a:normAutofit/>
          </a:bodyPr>
          <a:lstStyle/>
          <a:p>
            <a:pPr>
              <a:lnSpc>
                <a:spcPct val="100000"/>
              </a:lnSpc>
              <a:spcBef>
                <a:spcPts val="600"/>
              </a:spcBef>
              <a:spcAft>
                <a:spcPts val="600"/>
              </a:spcAft>
            </a:pPr>
            <a:r>
              <a:rPr lang="en-US" sz="5400" dirty="0">
                <a:solidFill>
                  <a:schemeClr val="accent1">
                    <a:lumMod val="75000"/>
                  </a:schemeClr>
                </a:solidFill>
              </a:rPr>
              <a:t>Questions?</a:t>
            </a:r>
            <a:endParaRPr lang="en-US" sz="4000" dirty="0">
              <a:solidFill>
                <a:schemeClr val="accent1">
                  <a:lumMod val="75000"/>
                </a:schemeClr>
              </a:solidFill>
            </a:endParaRPr>
          </a:p>
        </p:txBody>
      </p:sp>
      <p:pic>
        <p:nvPicPr>
          <p:cNvPr id="5" name="Picture 4" descr="Text&#10;&#10;Description automatically generated">
            <a:extLst>
              <a:ext uri="{FF2B5EF4-FFF2-40B4-BE49-F238E27FC236}">
                <a16:creationId xmlns:a16="http://schemas.microsoft.com/office/drawing/2014/main" id="{DEF910E3-E101-4A77-9235-D3B7AD812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38" y="6057901"/>
            <a:ext cx="2111599" cy="549808"/>
          </a:xfrm>
          <a:prstGeom prst="rect">
            <a:avLst/>
          </a:prstGeom>
        </p:spPr>
      </p:pic>
      <p:sp>
        <p:nvSpPr>
          <p:cNvPr id="3" name="Content Placeholder 2">
            <a:extLst>
              <a:ext uri="{FF2B5EF4-FFF2-40B4-BE49-F238E27FC236}">
                <a16:creationId xmlns:a16="http://schemas.microsoft.com/office/drawing/2014/main" id="{D3CD81B0-0912-0F71-C496-5B316C387FB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My contact info: John Lombardi – US Census Bureau</a:t>
            </a:r>
          </a:p>
          <a:p>
            <a:pPr algn="l"/>
            <a:r>
              <a:rPr lang="en-US" dirty="0">
                <a:hlinkClick r:id="rId5"/>
              </a:rPr>
              <a:t>John.a.Lombardi@census.gov</a:t>
            </a:r>
            <a:endParaRPr lang="en-US" dirty="0"/>
          </a:p>
          <a:p>
            <a:pPr algn="l"/>
            <a:endParaRPr lang="en-US" dirty="0"/>
          </a:p>
          <a:p>
            <a:pPr algn="l"/>
            <a:r>
              <a:rPr lang="en-US" dirty="0"/>
              <a:t>Thanks to: Emily Wiley, Clayton </a:t>
            </a:r>
            <a:r>
              <a:rPr lang="en-US" dirty="0" err="1"/>
              <a:t>Knappenberger</a:t>
            </a:r>
            <a:r>
              <a:rPr lang="en-US" dirty="0"/>
              <a:t>, Jason Bauer</a:t>
            </a:r>
          </a:p>
          <a:p>
            <a:endParaRPr lang="en-US" i="1" dirty="0"/>
          </a:p>
        </p:txBody>
      </p:sp>
    </p:spTree>
    <p:extLst>
      <p:ext uri="{BB962C8B-B14F-4D97-AF65-F5344CB8AC3E}">
        <p14:creationId xmlns:p14="http://schemas.microsoft.com/office/powerpoint/2010/main" val="1700304095"/>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7FAA-D5D1-7EB2-CE97-6B67643C9D16}"/>
              </a:ext>
            </a:extLst>
          </p:cNvPr>
          <p:cNvSpPr>
            <a:spLocks noGrp="1"/>
          </p:cNvSpPr>
          <p:nvPr>
            <p:ph type="title"/>
          </p:nvPr>
        </p:nvSpPr>
        <p:spPr/>
        <p:txBody>
          <a:bodyPr/>
          <a:lstStyle/>
          <a:p>
            <a:r>
              <a:rPr lang="en-US" dirty="0">
                <a:solidFill>
                  <a:schemeClr val="accent1">
                    <a:lumMod val="75000"/>
                  </a:schemeClr>
                </a:solidFill>
              </a:rPr>
              <a:t>Overview</a:t>
            </a:r>
          </a:p>
        </p:txBody>
      </p:sp>
      <p:sp>
        <p:nvSpPr>
          <p:cNvPr id="3" name="Content Placeholder 2">
            <a:extLst>
              <a:ext uri="{FF2B5EF4-FFF2-40B4-BE49-F238E27FC236}">
                <a16:creationId xmlns:a16="http://schemas.microsoft.com/office/drawing/2014/main" id="{04AB9470-4523-5909-ECB0-D63C3BB28B36}"/>
              </a:ext>
            </a:extLst>
          </p:cNvPr>
          <p:cNvSpPr>
            <a:spLocks noGrp="1"/>
          </p:cNvSpPr>
          <p:nvPr>
            <p:ph idx="1"/>
          </p:nvPr>
        </p:nvSpPr>
        <p:spPr>
          <a:xfrm>
            <a:off x="838200" y="1473287"/>
            <a:ext cx="10515600" cy="4351338"/>
          </a:xfrm>
        </p:spPr>
        <p:txBody>
          <a:bodyPr vert="horz" lIns="91440" tIns="45720" rIns="91440" bIns="45720" rtlCol="0" anchor="t">
            <a:normAutofit/>
          </a:bodyPr>
          <a:lstStyle/>
          <a:p>
            <a:pPr marL="0" indent="0">
              <a:buNone/>
            </a:pPr>
            <a:r>
              <a:rPr lang="en-US" dirty="0"/>
              <a:t>Contact information is crucial to getting responses. </a:t>
            </a:r>
          </a:p>
          <a:p>
            <a:pPr marL="0" indent="0">
              <a:buNone/>
            </a:pPr>
            <a:endParaRPr lang="en-US" dirty="0"/>
          </a:p>
          <a:p>
            <a:pPr marL="0" indent="0">
              <a:buNone/>
            </a:pPr>
            <a:r>
              <a:rPr lang="en-US" dirty="0"/>
              <a:t>Getting high quality phone numbers can be costly due to time and volume.</a:t>
            </a:r>
          </a:p>
          <a:p>
            <a:pPr marL="0" indent="0">
              <a:buNone/>
            </a:pPr>
            <a:endParaRPr lang="en-US" dirty="0"/>
          </a:p>
          <a:p>
            <a:pPr marL="0" indent="0">
              <a:buNone/>
            </a:pPr>
            <a:r>
              <a:rPr lang="en-US" dirty="0"/>
              <a:t>Phone number collection can be automated without compromising quality.</a:t>
            </a:r>
          </a:p>
          <a:p>
            <a:pPr marL="0" indent="0">
              <a:buNone/>
            </a:pPr>
            <a:endParaRPr lang="en-US" dirty="0"/>
          </a:p>
          <a:p>
            <a:pPr marL="0" indent="0">
              <a:buNone/>
            </a:pPr>
            <a:r>
              <a:rPr lang="en-US" dirty="0"/>
              <a:t>Save time and money via automated phone collection.</a:t>
            </a:r>
          </a:p>
        </p:txBody>
      </p:sp>
      <p:pic>
        <p:nvPicPr>
          <p:cNvPr id="4" name="Picture 3" descr="Text&#10;&#10;Description automatically generated">
            <a:extLst>
              <a:ext uri="{FF2B5EF4-FFF2-40B4-BE49-F238E27FC236}">
                <a16:creationId xmlns:a16="http://schemas.microsoft.com/office/drawing/2014/main" id="{E95EDE8F-8CB7-075B-DA65-68D4A1151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38" y="6057901"/>
            <a:ext cx="2111599" cy="549808"/>
          </a:xfrm>
          <a:prstGeom prst="rect">
            <a:avLst/>
          </a:prstGeom>
        </p:spPr>
      </p:pic>
    </p:spTree>
    <p:custDataLst>
      <p:tags r:id="rId1"/>
    </p:custDataLst>
    <p:extLst>
      <p:ext uri="{BB962C8B-B14F-4D97-AF65-F5344CB8AC3E}">
        <p14:creationId xmlns:p14="http://schemas.microsoft.com/office/powerpoint/2010/main" val="308204392"/>
      </p:ext>
    </p:extLst>
  </p:cSld>
  <p:clrMapOvr>
    <a:masterClrMapping/>
  </p:clrMapOvr>
  <p:extLst>
    <p:ext uri="{6950BFC3-D8DA-4A85-94F7-54DA5524770B}">
      <p188:commentRel xmlns:p188="http://schemas.microsoft.com/office/powerpoint/2018/8/main" r:id="rId4"/>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7FAA-D5D1-7EB2-CE97-6B67643C9D16}"/>
              </a:ext>
            </a:extLst>
          </p:cNvPr>
          <p:cNvSpPr>
            <a:spLocks noGrp="1"/>
          </p:cNvSpPr>
          <p:nvPr>
            <p:ph type="title"/>
          </p:nvPr>
        </p:nvSpPr>
        <p:spPr/>
        <p:txBody>
          <a:bodyPr/>
          <a:lstStyle/>
          <a:p>
            <a:r>
              <a:rPr lang="en-US" dirty="0">
                <a:solidFill>
                  <a:schemeClr val="accent1">
                    <a:lumMod val="75000"/>
                  </a:schemeClr>
                </a:solidFill>
              </a:rPr>
              <a:t>Background – Economic Census</a:t>
            </a:r>
          </a:p>
        </p:txBody>
      </p:sp>
      <p:sp>
        <p:nvSpPr>
          <p:cNvPr id="3" name="Content Placeholder 2">
            <a:extLst>
              <a:ext uri="{FF2B5EF4-FFF2-40B4-BE49-F238E27FC236}">
                <a16:creationId xmlns:a16="http://schemas.microsoft.com/office/drawing/2014/main" id="{04AB9470-4523-5909-ECB0-D63C3BB28B36}"/>
              </a:ext>
            </a:extLst>
          </p:cNvPr>
          <p:cNvSpPr>
            <a:spLocks noGrp="1"/>
          </p:cNvSpPr>
          <p:nvPr>
            <p:ph idx="1"/>
          </p:nvPr>
        </p:nvSpPr>
        <p:spPr/>
        <p:txBody>
          <a:bodyPr vert="horz" lIns="91440" tIns="45720" rIns="91440" bIns="45720" rtlCol="0" anchor="t">
            <a:normAutofit fontScale="92500" lnSpcReduction="20000"/>
          </a:bodyPr>
          <a:lstStyle/>
          <a:p>
            <a:r>
              <a:rPr lang="en-US" dirty="0"/>
              <a:t>Economic Census (EC) occurs every 5 years</a:t>
            </a:r>
          </a:p>
          <a:p>
            <a:pPr lvl="1"/>
            <a:r>
              <a:rPr lang="en-US" dirty="0"/>
              <a:t>Most recently in 2022</a:t>
            </a:r>
          </a:p>
          <a:p>
            <a:r>
              <a:rPr lang="en-US" dirty="0"/>
              <a:t>Provides key metrics on economic data</a:t>
            </a:r>
          </a:p>
          <a:p>
            <a:pPr lvl="1"/>
            <a:r>
              <a:rPr lang="en-US" dirty="0"/>
              <a:t>Geographic strata, industry breakdowns, etc.</a:t>
            </a:r>
          </a:p>
          <a:p>
            <a:r>
              <a:rPr lang="en-US" dirty="0"/>
              <a:t>Benchmark for economic activity</a:t>
            </a:r>
          </a:p>
          <a:p>
            <a:pPr lvl="1"/>
            <a:r>
              <a:rPr lang="en-US" dirty="0"/>
              <a:t>Number of employees, payroll, sales, etc.</a:t>
            </a:r>
          </a:p>
          <a:p>
            <a:endParaRPr lang="en-US" dirty="0"/>
          </a:p>
          <a:p>
            <a:r>
              <a:rPr lang="en-US" dirty="0"/>
              <a:t>Like many surveys, respondents need a reminder to fill it out!</a:t>
            </a:r>
          </a:p>
          <a:p>
            <a:pPr lvl="1"/>
            <a:r>
              <a:rPr lang="en-US" dirty="0"/>
              <a:t>Emails</a:t>
            </a:r>
          </a:p>
          <a:p>
            <a:pPr lvl="1"/>
            <a:r>
              <a:rPr lang="en-US" b="1" dirty="0"/>
              <a:t>Phone call</a:t>
            </a:r>
          </a:p>
          <a:p>
            <a:pPr lvl="1"/>
            <a:r>
              <a:rPr lang="en-US" dirty="0"/>
              <a:t>Mail</a:t>
            </a:r>
          </a:p>
          <a:p>
            <a:pPr lvl="1"/>
            <a:r>
              <a:rPr lang="en-US" dirty="0"/>
              <a:t>Etc.</a:t>
            </a:r>
          </a:p>
          <a:p>
            <a:endParaRPr lang="en-US" dirty="0"/>
          </a:p>
        </p:txBody>
      </p:sp>
      <p:pic>
        <p:nvPicPr>
          <p:cNvPr id="4" name="Picture 3" descr="Text&#10;&#10;Description automatically generated">
            <a:extLst>
              <a:ext uri="{FF2B5EF4-FFF2-40B4-BE49-F238E27FC236}">
                <a16:creationId xmlns:a16="http://schemas.microsoft.com/office/drawing/2014/main" id="{E95EDE8F-8CB7-075B-DA65-68D4A1151E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38" y="6057901"/>
            <a:ext cx="2111599" cy="549808"/>
          </a:xfrm>
          <a:prstGeom prst="rect">
            <a:avLst/>
          </a:prstGeom>
        </p:spPr>
      </p:pic>
    </p:spTree>
    <p:custDataLst>
      <p:tags r:id="rId1"/>
    </p:custDataLst>
    <p:extLst>
      <p:ext uri="{BB962C8B-B14F-4D97-AF65-F5344CB8AC3E}">
        <p14:creationId xmlns:p14="http://schemas.microsoft.com/office/powerpoint/2010/main" val="382197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7FAA-D5D1-7EB2-CE97-6B67643C9D16}"/>
              </a:ext>
            </a:extLst>
          </p:cNvPr>
          <p:cNvSpPr>
            <a:spLocks noGrp="1"/>
          </p:cNvSpPr>
          <p:nvPr>
            <p:ph type="title"/>
          </p:nvPr>
        </p:nvSpPr>
        <p:spPr/>
        <p:txBody>
          <a:bodyPr/>
          <a:lstStyle/>
          <a:p>
            <a:r>
              <a:rPr lang="en-US">
                <a:solidFill>
                  <a:schemeClr val="accent1">
                    <a:lumMod val="75000"/>
                  </a:schemeClr>
                </a:solidFill>
              </a:rPr>
              <a:t>Project Background</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04AB9470-4523-5909-ECB0-D63C3BB28B36}"/>
              </a:ext>
            </a:extLst>
          </p:cNvPr>
          <p:cNvSpPr>
            <a:spLocks noGrp="1"/>
          </p:cNvSpPr>
          <p:nvPr>
            <p:ph idx="1"/>
          </p:nvPr>
        </p:nvSpPr>
        <p:spPr>
          <a:xfrm>
            <a:off x="838200" y="1607511"/>
            <a:ext cx="10515600" cy="4351338"/>
          </a:xfrm>
        </p:spPr>
        <p:txBody>
          <a:bodyPr vert="horz" lIns="91440" tIns="45720" rIns="91440" bIns="45720" rtlCol="0" anchor="t">
            <a:normAutofit/>
          </a:bodyPr>
          <a:lstStyle/>
          <a:p>
            <a:r>
              <a:rPr lang="en-US" dirty="0"/>
              <a:t>Telephone Follow Up (TFU): Respondent needs a reminder to fill out their survey</a:t>
            </a:r>
          </a:p>
          <a:p>
            <a:pPr lvl="1"/>
            <a:r>
              <a:rPr lang="en-US" dirty="0"/>
              <a:t>Clerks will use a search engine like Google to find a phone number if one is not available</a:t>
            </a:r>
          </a:p>
          <a:p>
            <a:r>
              <a:rPr lang="en-US" dirty="0"/>
              <a:t>Can we automate this process of looking up phone numbers?</a:t>
            </a:r>
          </a:p>
          <a:p>
            <a:pPr lvl="1"/>
            <a:r>
              <a:rPr lang="en-US" dirty="0"/>
              <a:t>Yes!</a:t>
            </a:r>
          </a:p>
          <a:p>
            <a:r>
              <a:rPr lang="en-US" dirty="0"/>
              <a:t> Leverage an existing project for industry classification</a:t>
            </a:r>
          </a:p>
          <a:p>
            <a:pPr lvl="1"/>
            <a:r>
              <a:rPr lang="en-US" dirty="0"/>
              <a:t>Use part of its collection process to gather phone numbers and other contact information from Google</a:t>
            </a:r>
          </a:p>
          <a:p>
            <a:r>
              <a:rPr lang="en-US" dirty="0"/>
              <a:t>Cases in this project are difficult to get responses from</a:t>
            </a:r>
          </a:p>
          <a:p>
            <a:endParaRPr lang="en-US" dirty="0"/>
          </a:p>
        </p:txBody>
      </p:sp>
      <p:pic>
        <p:nvPicPr>
          <p:cNvPr id="4" name="Picture 3" descr="Text&#10;&#10;Description automatically generated">
            <a:extLst>
              <a:ext uri="{FF2B5EF4-FFF2-40B4-BE49-F238E27FC236}">
                <a16:creationId xmlns:a16="http://schemas.microsoft.com/office/drawing/2014/main" id="{E95EDE8F-8CB7-075B-DA65-68D4A1151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38" y="6057901"/>
            <a:ext cx="2111599" cy="549808"/>
          </a:xfrm>
          <a:prstGeom prst="rect">
            <a:avLst/>
          </a:prstGeom>
        </p:spPr>
      </p:pic>
    </p:spTree>
    <p:custDataLst>
      <p:tags r:id="rId1"/>
    </p:custDataLst>
    <p:extLst>
      <p:ext uri="{BB962C8B-B14F-4D97-AF65-F5344CB8AC3E}">
        <p14:creationId xmlns:p14="http://schemas.microsoft.com/office/powerpoint/2010/main" val="3349589060"/>
      </p:ext>
    </p:extLst>
  </p:cSld>
  <p:clrMapOvr>
    <a:masterClrMapping/>
  </p:clrMapOvr>
  <p:extLst>
    <p:ext uri="{6950BFC3-D8DA-4A85-94F7-54DA5524770B}">
      <p188:commentRel xmlns:p188="http://schemas.microsoft.com/office/powerpoint/2018/8/main" r:id="rId4"/>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7FAA-D5D1-7EB2-CE97-6B67643C9D16}"/>
              </a:ext>
            </a:extLst>
          </p:cNvPr>
          <p:cNvSpPr>
            <a:spLocks noGrp="1"/>
          </p:cNvSpPr>
          <p:nvPr>
            <p:ph type="title"/>
          </p:nvPr>
        </p:nvSpPr>
        <p:spPr/>
        <p:txBody>
          <a:bodyPr/>
          <a:lstStyle/>
          <a:p>
            <a:r>
              <a:rPr lang="en-US" dirty="0">
                <a:solidFill>
                  <a:schemeClr val="accent1">
                    <a:lumMod val="75000"/>
                  </a:schemeClr>
                </a:solidFill>
              </a:rPr>
              <a:t>What is the Google API?</a:t>
            </a:r>
          </a:p>
        </p:txBody>
      </p:sp>
      <p:sp>
        <p:nvSpPr>
          <p:cNvPr id="3" name="Content Placeholder 2">
            <a:extLst>
              <a:ext uri="{FF2B5EF4-FFF2-40B4-BE49-F238E27FC236}">
                <a16:creationId xmlns:a16="http://schemas.microsoft.com/office/drawing/2014/main" id="{04AB9470-4523-5909-ECB0-D63C3BB28B36}"/>
              </a:ext>
            </a:extLst>
          </p:cNvPr>
          <p:cNvSpPr>
            <a:spLocks noGrp="1"/>
          </p:cNvSpPr>
          <p:nvPr>
            <p:ph idx="1"/>
          </p:nvPr>
        </p:nvSpPr>
        <p:spPr/>
        <p:txBody>
          <a:bodyPr vert="horz" lIns="91440" tIns="45720" rIns="91440" bIns="45720" rtlCol="0" anchor="t">
            <a:normAutofit/>
          </a:bodyPr>
          <a:lstStyle/>
          <a:p>
            <a:r>
              <a:rPr lang="en-US" dirty="0"/>
              <a:t>Google Maps API</a:t>
            </a:r>
          </a:p>
          <a:p>
            <a:pPr lvl="1"/>
            <a:r>
              <a:rPr lang="en-US" dirty="0"/>
              <a:t>Acts like Google Maps on phone/computer</a:t>
            </a:r>
          </a:p>
          <a:p>
            <a:pPr lvl="1"/>
            <a:r>
              <a:rPr lang="en-US" dirty="0"/>
              <a:t>Can specify a geographical area</a:t>
            </a:r>
          </a:p>
          <a:p>
            <a:pPr lvl="1"/>
            <a:r>
              <a:rPr lang="en-US" dirty="0"/>
              <a:t>Establishments get ‘added’ to this API in a number of ways</a:t>
            </a:r>
          </a:p>
          <a:p>
            <a:pPr lvl="2"/>
            <a:r>
              <a:rPr lang="en-US" dirty="0"/>
              <a:t>Automatically or semi-automated process</a:t>
            </a:r>
          </a:p>
          <a:p>
            <a:pPr lvl="2"/>
            <a:r>
              <a:rPr lang="en-US" dirty="0"/>
              <a:t>Business owner can submit information/changes</a:t>
            </a:r>
          </a:p>
          <a:p>
            <a:pPr marL="457200" lvl="1" indent="0">
              <a:buNone/>
            </a:pPr>
            <a:endParaRPr lang="en-US" dirty="0"/>
          </a:p>
        </p:txBody>
      </p:sp>
      <p:pic>
        <p:nvPicPr>
          <p:cNvPr id="4" name="Picture 3" descr="Text&#10;&#10;Description automatically generated">
            <a:extLst>
              <a:ext uri="{FF2B5EF4-FFF2-40B4-BE49-F238E27FC236}">
                <a16:creationId xmlns:a16="http://schemas.microsoft.com/office/drawing/2014/main" id="{E95EDE8F-8CB7-075B-DA65-68D4A1151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38" y="6057901"/>
            <a:ext cx="2111599" cy="549808"/>
          </a:xfrm>
          <a:prstGeom prst="rect">
            <a:avLst/>
          </a:prstGeom>
        </p:spPr>
      </p:pic>
    </p:spTree>
    <p:custDataLst>
      <p:tags r:id="rId1"/>
    </p:custDataLst>
    <p:extLst>
      <p:ext uri="{BB962C8B-B14F-4D97-AF65-F5344CB8AC3E}">
        <p14:creationId xmlns:p14="http://schemas.microsoft.com/office/powerpoint/2010/main" val="1847457086"/>
      </p:ext>
    </p:extLst>
  </p:cSld>
  <p:clrMapOvr>
    <a:masterClrMapping/>
  </p:clrMapOvr>
  <p:extLst>
    <p:ext uri="{6950BFC3-D8DA-4A85-94F7-54DA5524770B}">
      <p188:commentRel xmlns:p188="http://schemas.microsoft.com/office/powerpoint/2018/8/main" r:id="rId4"/>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7FAA-D5D1-7EB2-CE97-6B67643C9D16}"/>
              </a:ext>
            </a:extLst>
          </p:cNvPr>
          <p:cNvSpPr>
            <a:spLocks noGrp="1"/>
          </p:cNvSpPr>
          <p:nvPr>
            <p:ph type="title"/>
          </p:nvPr>
        </p:nvSpPr>
        <p:spPr/>
        <p:txBody>
          <a:bodyPr/>
          <a:lstStyle/>
          <a:p>
            <a:r>
              <a:rPr lang="en-US" dirty="0">
                <a:solidFill>
                  <a:schemeClr val="accent1">
                    <a:lumMod val="75000"/>
                  </a:schemeClr>
                </a:solidFill>
              </a:rPr>
              <a:t>Google API</a:t>
            </a:r>
          </a:p>
        </p:txBody>
      </p:sp>
      <p:sp>
        <p:nvSpPr>
          <p:cNvPr id="3" name="Content Placeholder 2">
            <a:extLst>
              <a:ext uri="{FF2B5EF4-FFF2-40B4-BE49-F238E27FC236}">
                <a16:creationId xmlns:a16="http://schemas.microsoft.com/office/drawing/2014/main" id="{04AB9470-4523-5909-ECB0-D63C3BB28B36}"/>
              </a:ext>
            </a:extLst>
          </p:cNvPr>
          <p:cNvSpPr>
            <a:spLocks noGrp="1"/>
          </p:cNvSpPr>
          <p:nvPr>
            <p:ph idx="1"/>
          </p:nvPr>
        </p:nvSpPr>
        <p:spPr/>
        <p:txBody>
          <a:bodyPr vert="horz" lIns="91440" tIns="45720" rIns="91440" bIns="45720" rtlCol="0" anchor="t">
            <a:normAutofit/>
          </a:bodyPr>
          <a:lstStyle/>
          <a:p>
            <a:r>
              <a:rPr lang="en-US" dirty="0"/>
              <a:t>Biases with this API</a:t>
            </a:r>
          </a:p>
          <a:p>
            <a:pPr lvl="1"/>
            <a:r>
              <a:rPr lang="en-US" dirty="0"/>
              <a:t>Not all businesses treated equally</a:t>
            </a:r>
          </a:p>
          <a:p>
            <a:pPr lvl="2"/>
            <a:r>
              <a:rPr lang="en-US" dirty="0"/>
              <a:t>Ex: Restaurants/Retail vs Mining: More important (from Google’s perspective) to have up to date business information for a restaurant</a:t>
            </a:r>
          </a:p>
          <a:p>
            <a:pPr lvl="1"/>
            <a:r>
              <a:rPr lang="en-US" dirty="0"/>
              <a:t>API is used in a lot of other applications -&gt; ex: finding restaurants in a new area</a:t>
            </a:r>
          </a:p>
          <a:p>
            <a:pPr lvl="1"/>
            <a:endParaRPr lang="en-US" dirty="0"/>
          </a:p>
        </p:txBody>
      </p:sp>
      <p:pic>
        <p:nvPicPr>
          <p:cNvPr id="4" name="Picture 3" descr="Text&#10;&#10;Description automatically generated">
            <a:extLst>
              <a:ext uri="{FF2B5EF4-FFF2-40B4-BE49-F238E27FC236}">
                <a16:creationId xmlns:a16="http://schemas.microsoft.com/office/drawing/2014/main" id="{E95EDE8F-8CB7-075B-DA65-68D4A1151E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38" y="6057901"/>
            <a:ext cx="2111599" cy="549808"/>
          </a:xfrm>
          <a:prstGeom prst="rect">
            <a:avLst/>
          </a:prstGeom>
        </p:spPr>
      </p:pic>
    </p:spTree>
    <p:custDataLst>
      <p:tags r:id="rId1"/>
    </p:custDataLst>
    <p:extLst>
      <p:ext uri="{BB962C8B-B14F-4D97-AF65-F5344CB8AC3E}">
        <p14:creationId xmlns:p14="http://schemas.microsoft.com/office/powerpoint/2010/main" val="404060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7FAA-D5D1-7EB2-CE97-6B67643C9D16}"/>
              </a:ext>
            </a:extLst>
          </p:cNvPr>
          <p:cNvSpPr>
            <a:spLocks noGrp="1"/>
          </p:cNvSpPr>
          <p:nvPr>
            <p:ph type="title"/>
          </p:nvPr>
        </p:nvSpPr>
        <p:spPr/>
        <p:txBody>
          <a:bodyPr/>
          <a:lstStyle/>
          <a:p>
            <a:r>
              <a:rPr lang="en-US" dirty="0">
                <a:solidFill>
                  <a:schemeClr val="accent1">
                    <a:lumMod val="75000"/>
                  </a:schemeClr>
                </a:solidFill>
              </a:rPr>
              <a:t>Collection Process</a:t>
            </a:r>
          </a:p>
        </p:txBody>
      </p:sp>
      <p:pic>
        <p:nvPicPr>
          <p:cNvPr id="4" name="Picture 3" descr="Text&#10;&#10;Description automatically generated">
            <a:extLst>
              <a:ext uri="{FF2B5EF4-FFF2-40B4-BE49-F238E27FC236}">
                <a16:creationId xmlns:a16="http://schemas.microsoft.com/office/drawing/2014/main" id="{E95EDE8F-8CB7-075B-DA65-68D4A1151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38" y="6057901"/>
            <a:ext cx="2111599" cy="549808"/>
          </a:xfrm>
          <a:prstGeom prst="rect">
            <a:avLst/>
          </a:prstGeom>
        </p:spPr>
      </p:pic>
      <p:sp>
        <p:nvSpPr>
          <p:cNvPr id="5" name="Rectangle 4">
            <a:extLst>
              <a:ext uri="{FF2B5EF4-FFF2-40B4-BE49-F238E27FC236}">
                <a16:creationId xmlns:a16="http://schemas.microsoft.com/office/drawing/2014/main" id="{558B9AFE-F622-B27C-3687-0FD1574CC7B4}"/>
              </a:ext>
            </a:extLst>
          </p:cNvPr>
          <p:cNvSpPr/>
          <p:nvPr/>
        </p:nvSpPr>
        <p:spPr>
          <a:xfrm>
            <a:off x="520117" y="2107559"/>
            <a:ext cx="1459685" cy="318781"/>
          </a:xfrm>
          <a:prstGeom prst="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API Search</a:t>
            </a:r>
          </a:p>
        </p:txBody>
      </p:sp>
      <p:cxnSp>
        <p:nvCxnSpPr>
          <p:cNvPr id="7" name="Straight Arrow Connector 6">
            <a:extLst>
              <a:ext uri="{FF2B5EF4-FFF2-40B4-BE49-F238E27FC236}">
                <a16:creationId xmlns:a16="http://schemas.microsoft.com/office/drawing/2014/main" id="{77D3E80C-44A3-C658-577C-BC6792B7469B}"/>
              </a:ext>
            </a:extLst>
          </p:cNvPr>
          <p:cNvCxnSpPr>
            <a:stCxn id="5" idx="2"/>
          </p:cNvCxnSpPr>
          <p:nvPr/>
        </p:nvCxnSpPr>
        <p:spPr>
          <a:xfrm flipH="1">
            <a:off x="1249959" y="2426340"/>
            <a:ext cx="1" cy="6228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a16="http://schemas.microsoft.com/office/drawing/2014/main" id="{E67250D6-4580-4DC0-4126-0C84B73AB890}"/>
              </a:ext>
            </a:extLst>
          </p:cNvPr>
          <p:cNvSpPr/>
          <p:nvPr/>
        </p:nvSpPr>
        <p:spPr>
          <a:xfrm>
            <a:off x="536895" y="3103107"/>
            <a:ext cx="1459685" cy="622883"/>
          </a:xfrm>
          <a:prstGeom prst="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API Results</a:t>
            </a:r>
          </a:p>
        </p:txBody>
      </p:sp>
      <p:cxnSp>
        <p:nvCxnSpPr>
          <p:cNvPr id="9" name="Straight Arrow Connector 8">
            <a:extLst>
              <a:ext uri="{FF2B5EF4-FFF2-40B4-BE49-F238E27FC236}">
                <a16:creationId xmlns:a16="http://schemas.microsoft.com/office/drawing/2014/main" id="{3199D942-9633-EDC5-1F29-33A5BA5C517A}"/>
              </a:ext>
            </a:extLst>
          </p:cNvPr>
          <p:cNvCxnSpPr>
            <a:cxnSpLocks/>
          </p:cNvCxnSpPr>
          <p:nvPr/>
        </p:nvCxnSpPr>
        <p:spPr>
          <a:xfrm>
            <a:off x="1996580" y="3414548"/>
            <a:ext cx="14928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Flowchart: Direct Access Storage 10">
            <a:extLst>
              <a:ext uri="{FF2B5EF4-FFF2-40B4-BE49-F238E27FC236}">
                <a16:creationId xmlns:a16="http://schemas.microsoft.com/office/drawing/2014/main" id="{92AC9572-C7CD-9C98-5E69-7AC33084CA7B}"/>
              </a:ext>
            </a:extLst>
          </p:cNvPr>
          <p:cNvSpPr/>
          <p:nvPr/>
        </p:nvSpPr>
        <p:spPr>
          <a:xfrm rot="16200000">
            <a:off x="3761589" y="2857849"/>
            <a:ext cx="330318" cy="622881"/>
          </a:xfrm>
          <a:prstGeom prst="flowChartMagneticDrum">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Direct Access Storage 12">
            <a:extLst>
              <a:ext uri="{FF2B5EF4-FFF2-40B4-BE49-F238E27FC236}">
                <a16:creationId xmlns:a16="http://schemas.microsoft.com/office/drawing/2014/main" id="{247EE1B7-DC53-3892-9034-94B4362091C3}"/>
              </a:ext>
            </a:extLst>
          </p:cNvPr>
          <p:cNvSpPr/>
          <p:nvPr/>
        </p:nvSpPr>
        <p:spPr>
          <a:xfrm rot="16200000">
            <a:off x="3761590" y="3057493"/>
            <a:ext cx="330318" cy="622881"/>
          </a:xfrm>
          <a:prstGeom prst="flowChartMagneticDrum">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Direct Access Storage 13">
            <a:extLst>
              <a:ext uri="{FF2B5EF4-FFF2-40B4-BE49-F238E27FC236}">
                <a16:creationId xmlns:a16="http://schemas.microsoft.com/office/drawing/2014/main" id="{C2A586C8-28B5-C8FD-C4EE-920FD9EDC4D2}"/>
              </a:ext>
            </a:extLst>
          </p:cNvPr>
          <p:cNvSpPr/>
          <p:nvPr/>
        </p:nvSpPr>
        <p:spPr>
          <a:xfrm rot="16200000">
            <a:off x="3761589" y="3278513"/>
            <a:ext cx="330318" cy="622881"/>
          </a:xfrm>
          <a:prstGeom prst="flowChartMagneticDrum">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5D47643-6A2C-1546-5D52-EF91E1FEB409}"/>
              </a:ext>
            </a:extLst>
          </p:cNvPr>
          <p:cNvSpPr txBox="1"/>
          <p:nvPr/>
        </p:nvSpPr>
        <p:spPr>
          <a:xfrm>
            <a:off x="1996580" y="3389843"/>
            <a:ext cx="1552312" cy="307777"/>
          </a:xfrm>
          <a:prstGeom prst="rect">
            <a:avLst/>
          </a:prstGeom>
          <a:noFill/>
        </p:spPr>
        <p:txBody>
          <a:bodyPr wrap="square" rtlCol="0">
            <a:spAutoFit/>
          </a:bodyPr>
          <a:lstStyle/>
          <a:p>
            <a:r>
              <a:rPr lang="en-US" sz="1400" dirty="0"/>
              <a:t>Insert to database</a:t>
            </a:r>
          </a:p>
        </p:txBody>
      </p:sp>
      <p:sp>
        <p:nvSpPr>
          <p:cNvPr id="16" name="TextBox 15">
            <a:extLst>
              <a:ext uri="{FF2B5EF4-FFF2-40B4-BE49-F238E27FC236}">
                <a16:creationId xmlns:a16="http://schemas.microsoft.com/office/drawing/2014/main" id="{11F16251-72E8-5C44-E927-25C25CFFD245}"/>
              </a:ext>
            </a:extLst>
          </p:cNvPr>
          <p:cNvSpPr txBox="1"/>
          <p:nvPr/>
        </p:nvSpPr>
        <p:spPr>
          <a:xfrm>
            <a:off x="388638" y="3994438"/>
            <a:ext cx="3801262" cy="1200329"/>
          </a:xfrm>
          <a:prstGeom prst="rect">
            <a:avLst/>
          </a:prstGeom>
          <a:noFill/>
        </p:spPr>
        <p:txBody>
          <a:bodyPr wrap="square" rtlCol="0">
            <a:spAutoFit/>
          </a:bodyPr>
          <a:lstStyle/>
          <a:p>
            <a:r>
              <a:rPr lang="en-US" u="sng" dirty="0"/>
              <a:t>API Results</a:t>
            </a:r>
          </a:p>
          <a:p>
            <a:r>
              <a:rPr lang="en-US" dirty="0"/>
              <a:t>- Multiple results per search</a:t>
            </a:r>
          </a:p>
          <a:p>
            <a:r>
              <a:rPr lang="en-US" dirty="0"/>
              <a:t>- Business information: phone number, address, etc.</a:t>
            </a:r>
          </a:p>
        </p:txBody>
      </p:sp>
      <p:cxnSp>
        <p:nvCxnSpPr>
          <p:cNvPr id="17" name="Straight Arrow Connector 16">
            <a:extLst>
              <a:ext uri="{FF2B5EF4-FFF2-40B4-BE49-F238E27FC236}">
                <a16:creationId xmlns:a16="http://schemas.microsoft.com/office/drawing/2014/main" id="{EE479537-DBF2-56BE-8043-6EC890F2597F}"/>
              </a:ext>
            </a:extLst>
          </p:cNvPr>
          <p:cNvCxnSpPr>
            <a:cxnSpLocks/>
          </p:cNvCxnSpPr>
          <p:nvPr/>
        </p:nvCxnSpPr>
        <p:spPr>
          <a:xfrm>
            <a:off x="4449959" y="3460284"/>
            <a:ext cx="150829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5FA37FFC-A739-34FF-C05F-ECE8D2493289}"/>
              </a:ext>
            </a:extLst>
          </p:cNvPr>
          <p:cNvSpPr txBox="1"/>
          <p:nvPr/>
        </p:nvSpPr>
        <p:spPr>
          <a:xfrm>
            <a:off x="4364348" y="3419025"/>
            <a:ext cx="1593908" cy="353943"/>
          </a:xfrm>
          <a:prstGeom prst="rect">
            <a:avLst/>
          </a:prstGeom>
          <a:noFill/>
        </p:spPr>
        <p:txBody>
          <a:bodyPr wrap="square" rtlCol="0">
            <a:spAutoFit/>
          </a:bodyPr>
          <a:lstStyle/>
          <a:p>
            <a:r>
              <a:rPr lang="en-US" sz="1700" dirty="0"/>
              <a:t>Extract website</a:t>
            </a:r>
          </a:p>
        </p:txBody>
      </p:sp>
      <p:pic>
        <p:nvPicPr>
          <p:cNvPr id="24" name="Picture 23">
            <a:extLst>
              <a:ext uri="{FF2B5EF4-FFF2-40B4-BE49-F238E27FC236}">
                <a16:creationId xmlns:a16="http://schemas.microsoft.com/office/drawing/2014/main" id="{7DDF7369-6676-CC94-44CA-C0E8A3171665}"/>
              </a:ext>
            </a:extLst>
          </p:cNvPr>
          <p:cNvPicPr>
            <a:picLocks noChangeAspect="1"/>
          </p:cNvPicPr>
          <p:nvPr/>
        </p:nvPicPr>
        <p:blipFill>
          <a:blip r:embed="rId6"/>
          <a:stretch>
            <a:fillRect/>
          </a:stretch>
        </p:blipFill>
        <p:spPr>
          <a:xfrm>
            <a:off x="6043867" y="2894374"/>
            <a:ext cx="1279720" cy="1131819"/>
          </a:xfrm>
          <a:prstGeom prst="rect">
            <a:avLst/>
          </a:prstGeom>
        </p:spPr>
      </p:pic>
      <p:sp>
        <p:nvSpPr>
          <p:cNvPr id="25" name="TextBox 24">
            <a:extLst>
              <a:ext uri="{FF2B5EF4-FFF2-40B4-BE49-F238E27FC236}">
                <a16:creationId xmlns:a16="http://schemas.microsoft.com/office/drawing/2014/main" id="{DA1B051C-505B-2205-F9A2-52EE65400979}"/>
              </a:ext>
            </a:extLst>
          </p:cNvPr>
          <p:cNvSpPr txBox="1"/>
          <p:nvPr/>
        </p:nvSpPr>
        <p:spPr>
          <a:xfrm>
            <a:off x="5958256" y="3984158"/>
            <a:ext cx="1593908" cy="353943"/>
          </a:xfrm>
          <a:prstGeom prst="rect">
            <a:avLst/>
          </a:prstGeom>
          <a:noFill/>
        </p:spPr>
        <p:txBody>
          <a:bodyPr wrap="square" rtlCol="0">
            <a:spAutoFit/>
          </a:bodyPr>
          <a:lstStyle/>
          <a:p>
            <a:r>
              <a:rPr lang="en-US" sz="1700" dirty="0"/>
              <a:t>Scrape website</a:t>
            </a:r>
          </a:p>
        </p:txBody>
      </p:sp>
      <p:sp>
        <p:nvSpPr>
          <p:cNvPr id="26" name="Flowchart: Direct Access Storage 25">
            <a:extLst>
              <a:ext uri="{FF2B5EF4-FFF2-40B4-BE49-F238E27FC236}">
                <a16:creationId xmlns:a16="http://schemas.microsoft.com/office/drawing/2014/main" id="{F3B425F4-C648-CAC6-AE8A-151B7F49E410}"/>
              </a:ext>
            </a:extLst>
          </p:cNvPr>
          <p:cNvSpPr/>
          <p:nvPr/>
        </p:nvSpPr>
        <p:spPr>
          <a:xfrm rot="16200000">
            <a:off x="8277960" y="2968764"/>
            <a:ext cx="330318" cy="622881"/>
          </a:xfrm>
          <a:prstGeom prst="flowChartMagneticDrum">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Direct Access Storage 26">
            <a:extLst>
              <a:ext uri="{FF2B5EF4-FFF2-40B4-BE49-F238E27FC236}">
                <a16:creationId xmlns:a16="http://schemas.microsoft.com/office/drawing/2014/main" id="{D3E918FA-C3F9-68AF-A78F-D3E4E28AD615}"/>
              </a:ext>
            </a:extLst>
          </p:cNvPr>
          <p:cNvSpPr/>
          <p:nvPr/>
        </p:nvSpPr>
        <p:spPr>
          <a:xfrm rot="16200000">
            <a:off x="8277961" y="3168408"/>
            <a:ext cx="330318" cy="622881"/>
          </a:xfrm>
          <a:prstGeom prst="flowChartMagneticDrum">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Direct Access Storage 27">
            <a:extLst>
              <a:ext uri="{FF2B5EF4-FFF2-40B4-BE49-F238E27FC236}">
                <a16:creationId xmlns:a16="http://schemas.microsoft.com/office/drawing/2014/main" id="{81EE27DC-0A5E-FB3C-E462-4981B451DD6B}"/>
              </a:ext>
            </a:extLst>
          </p:cNvPr>
          <p:cNvSpPr/>
          <p:nvPr/>
        </p:nvSpPr>
        <p:spPr>
          <a:xfrm rot="16200000">
            <a:off x="8277960" y="3389428"/>
            <a:ext cx="330318" cy="622881"/>
          </a:xfrm>
          <a:prstGeom prst="flowChartMagneticDrum">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5D3C9051-30D8-9E51-BDE7-AB57A695294A}"/>
              </a:ext>
            </a:extLst>
          </p:cNvPr>
          <p:cNvCxnSpPr>
            <a:cxnSpLocks/>
          </p:cNvCxnSpPr>
          <p:nvPr/>
        </p:nvCxnSpPr>
        <p:spPr>
          <a:xfrm>
            <a:off x="7425655" y="3479848"/>
            <a:ext cx="63616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C320DB63-86FB-31DC-13BE-86FB52E9293A}"/>
              </a:ext>
            </a:extLst>
          </p:cNvPr>
          <p:cNvSpPr txBox="1"/>
          <p:nvPr/>
        </p:nvSpPr>
        <p:spPr>
          <a:xfrm>
            <a:off x="7409198" y="3491119"/>
            <a:ext cx="1552312" cy="307777"/>
          </a:xfrm>
          <a:prstGeom prst="rect">
            <a:avLst/>
          </a:prstGeom>
          <a:noFill/>
        </p:spPr>
        <p:txBody>
          <a:bodyPr wrap="square" rtlCol="0">
            <a:spAutoFit/>
          </a:bodyPr>
          <a:lstStyle/>
          <a:p>
            <a:r>
              <a:rPr lang="en-US" sz="1400" dirty="0"/>
              <a:t>Insert</a:t>
            </a:r>
          </a:p>
        </p:txBody>
      </p:sp>
      <p:cxnSp>
        <p:nvCxnSpPr>
          <p:cNvPr id="33" name="Straight Arrow Connector 32">
            <a:extLst>
              <a:ext uri="{FF2B5EF4-FFF2-40B4-BE49-F238E27FC236}">
                <a16:creationId xmlns:a16="http://schemas.microsoft.com/office/drawing/2014/main" id="{C6E67C05-A663-4870-2F94-2050BB6FF8B2}"/>
              </a:ext>
            </a:extLst>
          </p:cNvPr>
          <p:cNvCxnSpPr>
            <a:cxnSpLocks/>
          </p:cNvCxnSpPr>
          <p:nvPr/>
        </p:nvCxnSpPr>
        <p:spPr>
          <a:xfrm flipV="1">
            <a:off x="8878349" y="2999391"/>
            <a:ext cx="768990" cy="4151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728C3D16-7E0B-EC16-BAA2-269660E8B098}"/>
              </a:ext>
            </a:extLst>
          </p:cNvPr>
          <p:cNvSpPr txBox="1"/>
          <p:nvPr/>
        </p:nvSpPr>
        <p:spPr>
          <a:xfrm>
            <a:off x="9706063" y="2383838"/>
            <a:ext cx="2485937" cy="615553"/>
          </a:xfrm>
          <a:prstGeom prst="rect">
            <a:avLst/>
          </a:prstGeom>
          <a:noFill/>
        </p:spPr>
        <p:txBody>
          <a:bodyPr wrap="square" rtlCol="0">
            <a:spAutoFit/>
          </a:bodyPr>
          <a:lstStyle/>
          <a:p>
            <a:r>
              <a:rPr lang="en-US" sz="1700" dirty="0"/>
              <a:t>- QA/QC Phone Numbers</a:t>
            </a:r>
          </a:p>
          <a:p>
            <a:r>
              <a:rPr lang="en-US" sz="1700" dirty="0"/>
              <a:t>- Provide contact info</a:t>
            </a:r>
          </a:p>
        </p:txBody>
      </p:sp>
      <p:cxnSp>
        <p:nvCxnSpPr>
          <p:cNvPr id="37" name="Straight Arrow Connector 36">
            <a:extLst>
              <a:ext uri="{FF2B5EF4-FFF2-40B4-BE49-F238E27FC236}">
                <a16:creationId xmlns:a16="http://schemas.microsoft.com/office/drawing/2014/main" id="{515C78D8-C187-DDED-82F6-E5AA736E9A0C}"/>
              </a:ext>
            </a:extLst>
          </p:cNvPr>
          <p:cNvCxnSpPr>
            <a:cxnSpLocks/>
          </p:cNvCxnSpPr>
          <p:nvPr/>
        </p:nvCxnSpPr>
        <p:spPr>
          <a:xfrm>
            <a:off x="8895478" y="3566948"/>
            <a:ext cx="751861" cy="30851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9" name="TextBox 38">
            <a:extLst>
              <a:ext uri="{FF2B5EF4-FFF2-40B4-BE49-F238E27FC236}">
                <a16:creationId xmlns:a16="http://schemas.microsoft.com/office/drawing/2014/main" id="{C34E359F-D27F-6240-D922-F42715A004B0}"/>
              </a:ext>
            </a:extLst>
          </p:cNvPr>
          <p:cNvSpPr txBox="1"/>
          <p:nvPr/>
        </p:nvSpPr>
        <p:spPr>
          <a:xfrm>
            <a:off x="9706062" y="3645007"/>
            <a:ext cx="1788655" cy="615553"/>
          </a:xfrm>
          <a:prstGeom prst="rect">
            <a:avLst/>
          </a:prstGeom>
          <a:noFill/>
        </p:spPr>
        <p:txBody>
          <a:bodyPr wrap="square" rtlCol="0">
            <a:spAutoFit/>
          </a:bodyPr>
          <a:lstStyle/>
          <a:p>
            <a:r>
              <a:rPr lang="en-US" sz="1700" dirty="0"/>
              <a:t>- Other business information</a:t>
            </a:r>
          </a:p>
        </p:txBody>
      </p:sp>
      <p:sp>
        <p:nvSpPr>
          <p:cNvPr id="41" name="TextBox 40">
            <a:extLst>
              <a:ext uri="{FF2B5EF4-FFF2-40B4-BE49-F238E27FC236}">
                <a16:creationId xmlns:a16="http://schemas.microsoft.com/office/drawing/2014/main" id="{DC657574-6A6E-A20B-D8B6-583F3DA48CDA}"/>
              </a:ext>
            </a:extLst>
          </p:cNvPr>
          <p:cNvSpPr txBox="1"/>
          <p:nvPr/>
        </p:nvSpPr>
        <p:spPr>
          <a:xfrm>
            <a:off x="5759901" y="4399340"/>
            <a:ext cx="4603838" cy="1138773"/>
          </a:xfrm>
          <a:prstGeom prst="rect">
            <a:avLst/>
          </a:prstGeom>
          <a:noFill/>
        </p:spPr>
        <p:txBody>
          <a:bodyPr wrap="square" rtlCol="0">
            <a:spAutoFit/>
          </a:bodyPr>
          <a:lstStyle/>
          <a:p>
            <a:r>
              <a:rPr lang="en-US" sz="1700" u="sng" dirty="0"/>
              <a:t>Scrape Website</a:t>
            </a:r>
          </a:p>
          <a:p>
            <a:r>
              <a:rPr lang="en-US" sz="1700" dirty="0"/>
              <a:t>- API may not always have phone number</a:t>
            </a:r>
          </a:p>
          <a:p>
            <a:r>
              <a:rPr lang="en-US" sz="1700" dirty="0"/>
              <a:t>- Get email addresses</a:t>
            </a:r>
          </a:p>
          <a:p>
            <a:r>
              <a:rPr lang="en-US" sz="1700" dirty="0"/>
              <a:t>- Follow robots.txt protocols for scraping</a:t>
            </a:r>
          </a:p>
        </p:txBody>
      </p:sp>
    </p:spTree>
    <p:custDataLst>
      <p:tags r:id="rId1"/>
    </p:custDataLst>
    <p:extLst>
      <p:ext uri="{BB962C8B-B14F-4D97-AF65-F5344CB8AC3E}">
        <p14:creationId xmlns:p14="http://schemas.microsoft.com/office/powerpoint/2010/main" val="3163355807"/>
      </p:ext>
    </p:extLst>
  </p:cSld>
  <p:clrMapOvr>
    <a:masterClrMapping/>
  </p:clrMapOvr>
  <p:extLst>
    <p:ext uri="{6950BFC3-D8DA-4A85-94F7-54DA5524770B}">
      <p188:commentRel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7FAA-D5D1-7EB2-CE97-6B67643C9D16}"/>
              </a:ext>
            </a:extLst>
          </p:cNvPr>
          <p:cNvSpPr>
            <a:spLocks noGrp="1"/>
          </p:cNvSpPr>
          <p:nvPr>
            <p:ph type="title"/>
          </p:nvPr>
        </p:nvSpPr>
        <p:spPr/>
        <p:txBody>
          <a:bodyPr/>
          <a:lstStyle/>
          <a:p>
            <a:r>
              <a:rPr lang="en-US" dirty="0">
                <a:solidFill>
                  <a:schemeClr val="accent1">
                    <a:lumMod val="75000"/>
                  </a:schemeClr>
                </a:solidFill>
              </a:rPr>
              <a:t>Phone Call Process</a:t>
            </a:r>
          </a:p>
        </p:txBody>
      </p:sp>
      <p:pic>
        <p:nvPicPr>
          <p:cNvPr id="4" name="Picture 3" descr="Text&#10;&#10;Description automatically generated">
            <a:extLst>
              <a:ext uri="{FF2B5EF4-FFF2-40B4-BE49-F238E27FC236}">
                <a16:creationId xmlns:a16="http://schemas.microsoft.com/office/drawing/2014/main" id="{E95EDE8F-8CB7-075B-DA65-68D4A1151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38" y="6057901"/>
            <a:ext cx="2111599" cy="549808"/>
          </a:xfrm>
          <a:prstGeom prst="rect">
            <a:avLst/>
          </a:prstGeom>
        </p:spPr>
      </p:pic>
      <p:pic>
        <p:nvPicPr>
          <p:cNvPr id="7" name="Picture 6" descr="Person checking phone at desk">
            <a:extLst>
              <a:ext uri="{FF2B5EF4-FFF2-40B4-BE49-F238E27FC236}">
                <a16:creationId xmlns:a16="http://schemas.microsoft.com/office/drawing/2014/main" id="{F966FF8B-71C3-BD65-BF7B-AD1C2E7E8F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3552" y="1923365"/>
            <a:ext cx="1848678" cy="1232452"/>
          </a:xfrm>
          <a:prstGeom prst="rect">
            <a:avLst/>
          </a:prstGeom>
        </p:spPr>
      </p:pic>
      <p:sp>
        <p:nvSpPr>
          <p:cNvPr id="8" name="TextBox 7">
            <a:extLst>
              <a:ext uri="{FF2B5EF4-FFF2-40B4-BE49-F238E27FC236}">
                <a16:creationId xmlns:a16="http://schemas.microsoft.com/office/drawing/2014/main" id="{3818D63D-FD6A-1309-3EA4-8A5E5B4B613D}"/>
              </a:ext>
            </a:extLst>
          </p:cNvPr>
          <p:cNvSpPr txBox="1"/>
          <p:nvPr/>
        </p:nvSpPr>
        <p:spPr>
          <a:xfrm>
            <a:off x="208722" y="2216426"/>
            <a:ext cx="2087217" cy="369332"/>
          </a:xfrm>
          <a:prstGeom prst="rect">
            <a:avLst/>
          </a:prstGeom>
          <a:noFill/>
        </p:spPr>
        <p:txBody>
          <a:bodyPr wrap="square" rtlCol="0">
            <a:spAutoFit/>
          </a:bodyPr>
          <a:lstStyle/>
          <a:p>
            <a:r>
              <a:rPr lang="en-US" dirty="0"/>
              <a:t>Business as usual</a:t>
            </a:r>
          </a:p>
        </p:txBody>
      </p:sp>
      <p:cxnSp>
        <p:nvCxnSpPr>
          <p:cNvPr id="9" name="Straight Connector 8">
            <a:extLst>
              <a:ext uri="{FF2B5EF4-FFF2-40B4-BE49-F238E27FC236}">
                <a16:creationId xmlns:a16="http://schemas.microsoft.com/office/drawing/2014/main" id="{6D5671AE-169E-43AA-781A-1F7F703F2DEA}"/>
              </a:ext>
            </a:extLst>
          </p:cNvPr>
          <p:cNvCxnSpPr/>
          <p:nvPr/>
        </p:nvCxnSpPr>
        <p:spPr>
          <a:xfrm>
            <a:off x="208722" y="3916015"/>
            <a:ext cx="117957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B7D45BB-4835-CDA1-0EFF-E20084FB81E8}"/>
              </a:ext>
            </a:extLst>
          </p:cNvPr>
          <p:cNvSpPr txBox="1"/>
          <p:nvPr/>
        </p:nvSpPr>
        <p:spPr>
          <a:xfrm>
            <a:off x="2413552" y="3203828"/>
            <a:ext cx="1848678" cy="646331"/>
          </a:xfrm>
          <a:prstGeom prst="rect">
            <a:avLst/>
          </a:prstGeom>
          <a:noFill/>
        </p:spPr>
        <p:txBody>
          <a:bodyPr wrap="square" rtlCol="0">
            <a:spAutoFit/>
          </a:bodyPr>
          <a:lstStyle/>
          <a:p>
            <a:r>
              <a:rPr lang="en-US" dirty="0"/>
              <a:t>Clerk searches for a phone number</a:t>
            </a:r>
          </a:p>
        </p:txBody>
      </p:sp>
      <p:sp>
        <p:nvSpPr>
          <p:cNvPr id="11" name="Arrow: Right 10">
            <a:extLst>
              <a:ext uri="{FF2B5EF4-FFF2-40B4-BE49-F238E27FC236}">
                <a16:creationId xmlns:a16="http://schemas.microsoft.com/office/drawing/2014/main" id="{378E64E9-BE0F-62C0-6CD9-07B86C9E25DB}"/>
              </a:ext>
            </a:extLst>
          </p:cNvPr>
          <p:cNvSpPr/>
          <p:nvPr/>
        </p:nvSpPr>
        <p:spPr>
          <a:xfrm>
            <a:off x="4562061" y="2464904"/>
            <a:ext cx="824948" cy="17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miling man talking on cell phone">
            <a:extLst>
              <a:ext uri="{FF2B5EF4-FFF2-40B4-BE49-F238E27FC236}">
                <a16:creationId xmlns:a16="http://schemas.microsoft.com/office/drawing/2014/main" id="{75C89334-7936-2CC9-EC63-1FC5216F67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8851" y="1892508"/>
            <a:ext cx="1963792" cy="1310793"/>
          </a:xfrm>
          <a:prstGeom prst="rect">
            <a:avLst/>
          </a:prstGeom>
        </p:spPr>
      </p:pic>
      <p:sp>
        <p:nvSpPr>
          <p:cNvPr id="13" name="TextBox 12">
            <a:extLst>
              <a:ext uri="{FF2B5EF4-FFF2-40B4-BE49-F238E27FC236}">
                <a16:creationId xmlns:a16="http://schemas.microsoft.com/office/drawing/2014/main" id="{6D37022D-D392-25EC-CF90-228ADC8626C2}"/>
              </a:ext>
            </a:extLst>
          </p:cNvPr>
          <p:cNvSpPr txBox="1"/>
          <p:nvPr/>
        </p:nvSpPr>
        <p:spPr>
          <a:xfrm>
            <a:off x="5768850" y="3212751"/>
            <a:ext cx="2222357" cy="646331"/>
          </a:xfrm>
          <a:prstGeom prst="rect">
            <a:avLst/>
          </a:prstGeom>
          <a:noFill/>
        </p:spPr>
        <p:txBody>
          <a:bodyPr wrap="square" rtlCol="0">
            <a:spAutoFit/>
          </a:bodyPr>
          <a:lstStyle/>
          <a:p>
            <a:r>
              <a:rPr lang="en-US" dirty="0"/>
              <a:t>Clerk attempts to contact a respondent</a:t>
            </a:r>
          </a:p>
        </p:txBody>
      </p:sp>
      <p:sp>
        <p:nvSpPr>
          <p:cNvPr id="14" name="Arrow: Right 13">
            <a:extLst>
              <a:ext uri="{FF2B5EF4-FFF2-40B4-BE49-F238E27FC236}">
                <a16:creationId xmlns:a16="http://schemas.microsoft.com/office/drawing/2014/main" id="{393FB115-25F4-4B1D-BC89-D3995F529501}"/>
              </a:ext>
            </a:extLst>
          </p:cNvPr>
          <p:cNvSpPr/>
          <p:nvPr/>
        </p:nvSpPr>
        <p:spPr>
          <a:xfrm rot="19645884">
            <a:off x="7974498" y="1898660"/>
            <a:ext cx="824948" cy="17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3ED05FB0-9246-3164-924C-F6514DFC4C8C}"/>
              </a:ext>
            </a:extLst>
          </p:cNvPr>
          <p:cNvSpPr/>
          <p:nvPr/>
        </p:nvSpPr>
        <p:spPr>
          <a:xfrm rot="1688171">
            <a:off x="7984648" y="2499918"/>
            <a:ext cx="824948" cy="17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D64F2207-6368-57FE-28BE-0E88956C5CBD}"/>
              </a:ext>
            </a:extLst>
          </p:cNvPr>
          <p:cNvSpPr txBox="1"/>
          <p:nvPr/>
        </p:nvSpPr>
        <p:spPr>
          <a:xfrm>
            <a:off x="8804434" y="2103097"/>
            <a:ext cx="2915199" cy="1477328"/>
          </a:xfrm>
          <a:prstGeom prst="rect">
            <a:avLst/>
          </a:prstGeom>
          <a:solidFill>
            <a:schemeClr val="accent2"/>
          </a:solidFill>
        </p:spPr>
        <p:txBody>
          <a:bodyPr wrap="square" rtlCol="0">
            <a:spAutoFit/>
          </a:bodyPr>
          <a:lstStyle/>
          <a:p>
            <a:pPr algn="ctr"/>
            <a:r>
              <a:rPr lang="en-US" dirty="0"/>
              <a:t>‘Unsuccessful Contact’</a:t>
            </a:r>
          </a:p>
          <a:p>
            <a:r>
              <a:rPr lang="en-US" dirty="0"/>
              <a:t>-Bad contact info</a:t>
            </a:r>
          </a:p>
          <a:p>
            <a:r>
              <a:rPr lang="en-US" dirty="0"/>
              <a:t>-Establishment could be closed</a:t>
            </a:r>
          </a:p>
          <a:p>
            <a:endParaRPr lang="en-US" dirty="0"/>
          </a:p>
        </p:txBody>
      </p:sp>
      <p:sp>
        <p:nvSpPr>
          <p:cNvPr id="19" name="TextBox 18">
            <a:extLst>
              <a:ext uri="{FF2B5EF4-FFF2-40B4-BE49-F238E27FC236}">
                <a16:creationId xmlns:a16="http://schemas.microsoft.com/office/drawing/2014/main" id="{F6604B11-9F65-D066-89F8-5D44C5061AA2}"/>
              </a:ext>
            </a:extLst>
          </p:cNvPr>
          <p:cNvSpPr txBox="1"/>
          <p:nvPr/>
        </p:nvSpPr>
        <p:spPr>
          <a:xfrm>
            <a:off x="168966" y="4789780"/>
            <a:ext cx="2087217" cy="923330"/>
          </a:xfrm>
          <a:prstGeom prst="rect">
            <a:avLst/>
          </a:prstGeom>
          <a:noFill/>
        </p:spPr>
        <p:txBody>
          <a:bodyPr wrap="square" rtlCol="0">
            <a:spAutoFit/>
          </a:bodyPr>
          <a:lstStyle/>
          <a:p>
            <a:r>
              <a:rPr lang="en-US" dirty="0"/>
              <a:t>Provide the phone number automatically</a:t>
            </a:r>
          </a:p>
        </p:txBody>
      </p:sp>
      <p:sp>
        <p:nvSpPr>
          <p:cNvPr id="20" name="TextBox 19">
            <a:extLst>
              <a:ext uri="{FF2B5EF4-FFF2-40B4-BE49-F238E27FC236}">
                <a16:creationId xmlns:a16="http://schemas.microsoft.com/office/drawing/2014/main" id="{065B5B3E-71F3-3A9C-C119-DF2C91DE028A}"/>
              </a:ext>
            </a:extLst>
          </p:cNvPr>
          <p:cNvSpPr txBox="1"/>
          <p:nvPr/>
        </p:nvSpPr>
        <p:spPr>
          <a:xfrm>
            <a:off x="2289205" y="5556417"/>
            <a:ext cx="2222295" cy="646331"/>
          </a:xfrm>
          <a:prstGeom prst="rect">
            <a:avLst/>
          </a:prstGeom>
          <a:noFill/>
        </p:spPr>
        <p:txBody>
          <a:bodyPr wrap="square" rtlCol="0">
            <a:spAutoFit/>
          </a:bodyPr>
          <a:lstStyle/>
          <a:p>
            <a:r>
              <a:rPr lang="en-US" dirty="0"/>
              <a:t>API provides phone number</a:t>
            </a:r>
          </a:p>
        </p:txBody>
      </p:sp>
      <p:sp>
        <p:nvSpPr>
          <p:cNvPr id="21" name="Arrow: Right 20">
            <a:extLst>
              <a:ext uri="{FF2B5EF4-FFF2-40B4-BE49-F238E27FC236}">
                <a16:creationId xmlns:a16="http://schemas.microsoft.com/office/drawing/2014/main" id="{1D6EAF6A-AE79-4827-2854-E11FCD8E146A}"/>
              </a:ext>
            </a:extLst>
          </p:cNvPr>
          <p:cNvSpPr/>
          <p:nvPr/>
        </p:nvSpPr>
        <p:spPr>
          <a:xfrm>
            <a:off x="4562061" y="5055018"/>
            <a:ext cx="824948" cy="17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Smiling man talking on cell phone">
            <a:extLst>
              <a:ext uri="{FF2B5EF4-FFF2-40B4-BE49-F238E27FC236}">
                <a16:creationId xmlns:a16="http://schemas.microsoft.com/office/drawing/2014/main" id="{ACB26959-489B-C6B6-C09F-FC778647E0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5769" y="4479989"/>
            <a:ext cx="1963792" cy="1310793"/>
          </a:xfrm>
          <a:prstGeom prst="rect">
            <a:avLst/>
          </a:prstGeom>
        </p:spPr>
      </p:pic>
      <p:sp>
        <p:nvSpPr>
          <p:cNvPr id="23" name="TextBox 22">
            <a:extLst>
              <a:ext uri="{FF2B5EF4-FFF2-40B4-BE49-F238E27FC236}">
                <a16:creationId xmlns:a16="http://schemas.microsoft.com/office/drawing/2014/main" id="{6DB154E3-C899-E948-0DC8-E762587B9252}"/>
              </a:ext>
            </a:extLst>
          </p:cNvPr>
          <p:cNvSpPr txBox="1"/>
          <p:nvPr/>
        </p:nvSpPr>
        <p:spPr>
          <a:xfrm>
            <a:off x="5795768" y="5800232"/>
            <a:ext cx="2222357" cy="646331"/>
          </a:xfrm>
          <a:prstGeom prst="rect">
            <a:avLst/>
          </a:prstGeom>
          <a:noFill/>
        </p:spPr>
        <p:txBody>
          <a:bodyPr wrap="square" rtlCol="0">
            <a:spAutoFit/>
          </a:bodyPr>
          <a:lstStyle/>
          <a:p>
            <a:r>
              <a:rPr lang="en-US" dirty="0"/>
              <a:t>Clerk attempts to contact a respondent</a:t>
            </a:r>
          </a:p>
        </p:txBody>
      </p:sp>
      <p:sp>
        <p:nvSpPr>
          <p:cNvPr id="24" name="Arrow: Right 23">
            <a:extLst>
              <a:ext uri="{FF2B5EF4-FFF2-40B4-BE49-F238E27FC236}">
                <a16:creationId xmlns:a16="http://schemas.microsoft.com/office/drawing/2014/main" id="{F1786A2D-52CC-4DD3-5537-3725D97147C5}"/>
              </a:ext>
            </a:extLst>
          </p:cNvPr>
          <p:cNvSpPr/>
          <p:nvPr/>
        </p:nvSpPr>
        <p:spPr>
          <a:xfrm rot="19645884">
            <a:off x="7872209" y="4973158"/>
            <a:ext cx="824948" cy="17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098D3E49-A5B7-C20B-62D8-C0F0C4261AF0}"/>
              </a:ext>
            </a:extLst>
          </p:cNvPr>
          <p:cNvSpPr/>
          <p:nvPr/>
        </p:nvSpPr>
        <p:spPr>
          <a:xfrm rot="1688171">
            <a:off x="7882359" y="5574416"/>
            <a:ext cx="824948" cy="17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0176BC61-D31D-39B7-3526-983E4AD7DF53}"/>
              </a:ext>
            </a:extLst>
          </p:cNvPr>
          <p:cNvPicPr>
            <a:picLocks noChangeAspect="1"/>
          </p:cNvPicPr>
          <p:nvPr/>
        </p:nvPicPr>
        <p:blipFill>
          <a:blip r:embed="rId8"/>
          <a:stretch>
            <a:fillRect/>
          </a:stretch>
        </p:blipFill>
        <p:spPr>
          <a:xfrm>
            <a:off x="2368762" y="4911418"/>
            <a:ext cx="1905124" cy="668661"/>
          </a:xfrm>
          <a:prstGeom prst="rect">
            <a:avLst/>
          </a:prstGeom>
        </p:spPr>
      </p:pic>
      <p:pic>
        <p:nvPicPr>
          <p:cNvPr id="29" name="Picture 28">
            <a:extLst>
              <a:ext uri="{FF2B5EF4-FFF2-40B4-BE49-F238E27FC236}">
                <a16:creationId xmlns:a16="http://schemas.microsoft.com/office/drawing/2014/main" id="{A61B5117-EDDB-2877-080C-34B1873A086F}"/>
              </a:ext>
            </a:extLst>
          </p:cNvPr>
          <p:cNvPicPr>
            <a:picLocks noChangeAspect="1"/>
          </p:cNvPicPr>
          <p:nvPr/>
        </p:nvPicPr>
        <p:blipFill>
          <a:blip r:embed="rId9"/>
          <a:stretch>
            <a:fillRect/>
          </a:stretch>
        </p:blipFill>
        <p:spPr>
          <a:xfrm>
            <a:off x="2974552" y="4063279"/>
            <a:ext cx="685896" cy="952633"/>
          </a:xfrm>
          <a:prstGeom prst="rect">
            <a:avLst/>
          </a:prstGeom>
        </p:spPr>
      </p:pic>
      <p:cxnSp>
        <p:nvCxnSpPr>
          <p:cNvPr id="30" name="Straight Connector 29">
            <a:extLst>
              <a:ext uri="{FF2B5EF4-FFF2-40B4-BE49-F238E27FC236}">
                <a16:creationId xmlns:a16="http://schemas.microsoft.com/office/drawing/2014/main" id="{840BB4C2-8AA5-78C3-A77D-182B9E684D1F}"/>
              </a:ext>
            </a:extLst>
          </p:cNvPr>
          <p:cNvCxnSpPr>
            <a:cxnSpLocks/>
          </p:cNvCxnSpPr>
          <p:nvPr/>
        </p:nvCxnSpPr>
        <p:spPr>
          <a:xfrm>
            <a:off x="2154926" y="1771837"/>
            <a:ext cx="61" cy="41654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3421D36-A699-403A-7835-AE55B3E17DDD}"/>
              </a:ext>
            </a:extLst>
          </p:cNvPr>
          <p:cNvSpPr txBox="1"/>
          <p:nvPr/>
        </p:nvSpPr>
        <p:spPr>
          <a:xfrm>
            <a:off x="8804434" y="772345"/>
            <a:ext cx="2915199" cy="1200329"/>
          </a:xfrm>
          <a:prstGeom prst="rect">
            <a:avLst/>
          </a:prstGeom>
          <a:solidFill>
            <a:schemeClr val="accent1">
              <a:lumMod val="60000"/>
              <a:lumOff val="40000"/>
            </a:schemeClr>
          </a:solidFill>
        </p:spPr>
        <p:txBody>
          <a:bodyPr wrap="square" rtlCol="0">
            <a:spAutoFit/>
          </a:bodyPr>
          <a:lstStyle/>
          <a:p>
            <a:pPr algn="ctr"/>
            <a:r>
              <a:rPr lang="en-US" dirty="0"/>
              <a:t>‘Successful Contact’</a:t>
            </a:r>
          </a:p>
          <a:p>
            <a:r>
              <a:rPr lang="en-US" dirty="0"/>
              <a:t>-Contact or Reminder Made</a:t>
            </a:r>
          </a:p>
          <a:p>
            <a:r>
              <a:rPr lang="en-US" dirty="0"/>
              <a:t>-Message Left</a:t>
            </a:r>
          </a:p>
          <a:p>
            <a:endParaRPr lang="en-US" dirty="0"/>
          </a:p>
        </p:txBody>
      </p:sp>
      <p:sp>
        <p:nvSpPr>
          <p:cNvPr id="3" name="TextBox 2">
            <a:extLst>
              <a:ext uri="{FF2B5EF4-FFF2-40B4-BE49-F238E27FC236}">
                <a16:creationId xmlns:a16="http://schemas.microsoft.com/office/drawing/2014/main" id="{A6DF3E38-5074-0B1A-987B-20165DD1086B}"/>
              </a:ext>
            </a:extLst>
          </p:cNvPr>
          <p:cNvSpPr txBox="1"/>
          <p:nvPr/>
        </p:nvSpPr>
        <p:spPr>
          <a:xfrm>
            <a:off x="8798549" y="5308483"/>
            <a:ext cx="2915199" cy="1477328"/>
          </a:xfrm>
          <a:prstGeom prst="rect">
            <a:avLst/>
          </a:prstGeom>
          <a:solidFill>
            <a:schemeClr val="accent2"/>
          </a:solidFill>
        </p:spPr>
        <p:txBody>
          <a:bodyPr wrap="square" rtlCol="0">
            <a:spAutoFit/>
          </a:bodyPr>
          <a:lstStyle/>
          <a:p>
            <a:pPr algn="ctr"/>
            <a:r>
              <a:rPr lang="en-US" dirty="0"/>
              <a:t>‘Unsuccessful Contact’</a:t>
            </a:r>
          </a:p>
          <a:p>
            <a:r>
              <a:rPr lang="en-US" dirty="0"/>
              <a:t>-Bad contact info</a:t>
            </a:r>
          </a:p>
          <a:p>
            <a:r>
              <a:rPr lang="en-US" dirty="0"/>
              <a:t>-Establishment could be closed</a:t>
            </a:r>
          </a:p>
          <a:p>
            <a:endParaRPr lang="en-US" dirty="0"/>
          </a:p>
        </p:txBody>
      </p:sp>
      <p:sp>
        <p:nvSpPr>
          <p:cNvPr id="5" name="TextBox 4">
            <a:extLst>
              <a:ext uri="{FF2B5EF4-FFF2-40B4-BE49-F238E27FC236}">
                <a16:creationId xmlns:a16="http://schemas.microsoft.com/office/drawing/2014/main" id="{6017DC7C-4E76-41B8-304E-3ACE55C8B25E}"/>
              </a:ext>
            </a:extLst>
          </p:cNvPr>
          <p:cNvSpPr txBox="1"/>
          <p:nvPr/>
        </p:nvSpPr>
        <p:spPr>
          <a:xfrm>
            <a:off x="8798549" y="3977731"/>
            <a:ext cx="2915199" cy="1200329"/>
          </a:xfrm>
          <a:prstGeom prst="rect">
            <a:avLst/>
          </a:prstGeom>
          <a:solidFill>
            <a:schemeClr val="accent1">
              <a:lumMod val="60000"/>
              <a:lumOff val="40000"/>
            </a:schemeClr>
          </a:solidFill>
        </p:spPr>
        <p:txBody>
          <a:bodyPr wrap="square" rtlCol="0">
            <a:spAutoFit/>
          </a:bodyPr>
          <a:lstStyle/>
          <a:p>
            <a:pPr algn="ctr"/>
            <a:r>
              <a:rPr lang="en-US" dirty="0"/>
              <a:t>‘Successful Contact’</a:t>
            </a:r>
          </a:p>
          <a:p>
            <a:r>
              <a:rPr lang="en-US" dirty="0"/>
              <a:t>-Contact or Reminder Made</a:t>
            </a:r>
          </a:p>
          <a:p>
            <a:r>
              <a:rPr lang="en-US" dirty="0"/>
              <a:t>-Message Left</a:t>
            </a:r>
          </a:p>
          <a:p>
            <a:endParaRPr lang="en-US" dirty="0"/>
          </a:p>
        </p:txBody>
      </p:sp>
    </p:spTree>
    <p:custDataLst>
      <p:tags r:id="rId1"/>
    </p:custDataLst>
    <p:extLst>
      <p:ext uri="{BB962C8B-B14F-4D97-AF65-F5344CB8AC3E}">
        <p14:creationId xmlns:p14="http://schemas.microsoft.com/office/powerpoint/2010/main" val="1285897712"/>
      </p:ext>
    </p:extLst>
  </p:cSld>
  <p:clrMapOvr>
    <a:masterClrMapping/>
  </p:clrMapOvr>
  <p:extLst>
    <p:ext uri="{6950BFC3-D8DA-4A85-94F7-54DA5524770B}">
      <p188:commentRel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7FAA-D5D1-7EB2-CE97-6B67643C9D16}"/>
              </a:ext>
            </a:extLst>
          </p:cNvPr>
          <p:cNvSpPr>
            <a:spLocks noGrp="1"/>
          </p:cNvSpPr>
          <p:nvPr>
            <p:ph type="title"/>
          </p:nvPr>
        </p:nvSpPr>
        <p:spPr/>
        <p:txBody>
          <a:bodyPr/>
          <a:lstStyle/>
          <a:p>
            <a:r>
              <a:rPr lang="en-US" dirty="0">
                <a:solidFill>
                  <a:schemeClr val="accent1">
                    <a:lumMod val="75000"/>
                  </a:schemeClr>
                </a:solidFill>
              </a:rPr>
              <a:t>Contact Research Results</a:t>
            </a:r>
          </a:p>
        </p:txBody>
      </p:sp>
      <p:pic>
        <p:nvPicPr>
          <p:cNvPr id="4" name="Picture 3" descr="Text&#10;&#10;Description automatically generated">
            <a:extLst>
              <a:ext uri="{FF2B5EF4-FFF2-40B4-BE49-F238E27FC236}">
                <a16:creationId xmlns:a16="http://schemas.microsoft.com/office/drawing/2014/main" id="{E95EDE8F-8CB7-075B-DA65-68D4A1151E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38" y="6267451"/>
            <a:ext cx="2111599" cy="549808"/>
          </a:xfrm>
          <a:prstGeom prst="rect">
            <a:avLst/>
          </a:prstGeom>
        </p:spPr>
      </p:pic>
      <p:sp>
        <p:nvSpPr>
          <p:cNvPr id="7" name="Content Placeholder 2">
            <a:extLst>
              <a:ext uri="{FF2B5EF4-FFF2-40B4-BE49-F238E27FC236}">
                <a16:creationId xmlns:a16="http://schemas.microsoft.com/office/drawing/2014/main" id="{5F05F0B0-91E3-B023-4058-9E3D4654E4B5}"/>
              </a:ext>
            </a:extLst>
          </p:cNvPr>
          <p:cNvSpPr>
            <a:spLocks noGrp="1"/>
          </p:cNvSpPr>
          <p:nvPr>
            <p:ph idx="1"/>
          </p:nvPr>
        </p:nvSpPr>
        <p:spPr>
          <a:xfrm>
            <a:off x="838200" y="1825625"/>
            <a:ext cx="10515600" cy="4351338"/>
          </a:xfrm>
        </p:spPr>
        <p:txBody>
          <a:bodyPr/>
          <a:lstStyle/>
          <a:p>
            <a:endParaRPr lang="en-US" dirty="0"/>
          </a:p>
          <a:p>
            <a:endParaRPr lang="en-US" dirty="0"/>
          </a:p>
        </p:txBody>
      </p:sp>
      <p:sp>
        <p:nvSpPr>
          <p:cNvPr id="9" name="Content Placeholder 2">
            <a:extLst>
              <a:ext uri="{FF2B5EF4-FFF2-40B4-BE49-F238E27FC236}">
                <a16:creationId xmlns:a16="http://schemas.microsoft.com/office/drawing/2014/main" id="{51DDBA3E-ED0F-AC66-E26B-1500E0B3AB2A}"/>
              </a:ext>
            </a:extLst>
          </p:cNvPr>
          <p:cNvSpPr txBox="1">
            <a:spLocks/>
          </p:cNvSpPr>
          <p:nvPr/>
        </p:nvSpPr>
        <p:spPr>
          <a:xfrm>
            <a:off x="767079" y="1394879"/>
            <a:ext cx="10801339" cy="49678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160k cases searched</a:t>
            </a:r>
          </a:p>
          <a:p>
            <a:pPr lvl="1"/>
            <a:r>
              <a:rPr lang="en-US" dirty="0"/>
              <a:t>Google API can not always find a phone number</a:t>
            </a:r>
          </a:p>
          <a:p>
            <a:pPr lvl="1"/>
            <a:r>
              <a:rPr lang="en-US" dirty="0"/>
              <a:t>Use contact information from previous efforts if API can not find a number</a:t>
            </a:r>
          </a:p>
          <a:p>
            <a:endParaRPr lang="en-US" sz="2400" dirty="0"/>
          </a:p>
          <a:p>
            <a:endParaRPr lang="en-US" sz="2400" dirty="0"/>
          </a:p>
          <a:p>
            <a:pPr marL="0" indent="0">
              <a:buNone/>
            </a:pPr>
            <a:endParaRPr lang="en-US" sz="2400" dirty="0"/>
          </a:p>
          <a:p>
            <a:pPr marL="0" indent="0">
              <a:buNone/>
            </a:pPr>
            <a:endParaRPr lang="en-US" sz="2400" dirty="0"/>
          </a:p>
          <a:p>
            <a:r>
              <a:rPr lang="en-US" sz="2400" dirty="0"/>
              <a:t>16k cases of 136k have no outbound call -&gt; 120k total calls</a:t>
            </a:r>
          </a:p>
          <a:p>
            <a:pPr lvl="1"/>
            <a:r>
              <a:rPr lang="en-US" sz="2000" dirty="0"/>
              <a:t>Resolved by an inbound call </a:t>
            </a:r>
          </a:p>
          <a:p>
            <a:pPr lvl="1"/>
            <a:r>
              <a:rPr lang="en-US" sz="2000" dirty="0"/>
              <a:t>Checked in between case selection and when it would have come up for calling</a:t>
            </a:r>
          </a:p>
          <a:p>
            <a:r>
              <a:rPr lang="en-US" sz="2400" dirty="0"/>
              <a:t>Saw no difference in quality between phone numbers provided via API or existing contact info -&gt; combined into Auto group</a:t>
            </a:r>
          </a:p>
          <a:p>
            <a:pPr lvl="1"/>
            <a:endParaRPr lang="en-US" sz="2000" dirty="0"/>
          </a:p>
          <a:p>
            <a:pPr lvl="1"/>
            <a:endParaRPr lang="en-US" dirty="0"/>
          </a:p>
          <a:p>
            <a:pPr lvl="1"/>
            <a:endParaRPr lang="en-US" dirty="0"/>
          </a:p>
          <a:p>
            <a:endParaRPr lang="en-US" dirty="0"/>
          </a:p>
        </p:txBody>
      </p:sp>
      <p:graphicFrame>
        <p:nvGraphicFramePr>
          <p:cNvPr id="8" name="Table 10">
            <a:extLst>
              <a:ext uri="{FF2B5EF4-FFF2-40B4-BE49-F238E27FC236}">
                <a16:creationId xmlns:a16="http://schemas.microsoft.com/office/drawing/2014/main" id="{1CC1EB8D-D4FB-D0F8-0D32-18E22268BC86}"/>
              </a:ext>
            </a:extLst>
          </p:cNvPr>
          <p:cNvGraphicFramePr>
            <a:graphicFrameLocks noGrp="1"/>
          </p:cNvGraphicFramePr>
          <p:nvPr>
            <p:extLst>
              <p:ext uri="{D42A27DB-BD31-4B8C-83A1-F6EECF244321}">
                <p14:modId xmlns:p14="http://schemas.microsoft.com/office/powerpoint/2010/main" val="3861698106"/>
              </p:ext>
            </p:extLst>
          </p:nvPr>
        </p:nvGraphicFramePr>
        <p:xfrm>
          <a:off x="2722879" y="2667087"/>
          <a:ext cx="6773545" cy="1483360"/>
        </p:xfrm>
        <a:graphic>
          <a:graphicData uri="http://schemas.openxmlformats.org/drawingml/2006/table">
            <a:tbl>
              <a:tblPr firstRow="1" bandRow="1">
                <a:tableStyleId>{5C22544A-7EE6-4342-B048-85BDC9FD1C3A}</a:tableStyleId>
              </a:tblPr>
              <a:tblGrid>
                <a:gridCol w="4398846">
                  <a:extLst>
                    <a:ext uri="{9D8B030D-6E8A-4147-A177-3AD203B41FA5}">
                      <a16:colId xmlns:a16="http://schemas.microsoft.com/office/drawing/2014/main" val="2231493040"/>
                    </a:ext>
                  </a:extLst>
                </a:gridCol>
                <a:gridCol w="2374699">
                  <a:extLst>
                    <a:ext uri="{9D8B030D-6E8A-4147-A177-3AD203B41FA5}">
                      <a16:colId xmlns:a16="http://schemas.microsoft.com/office/drawing/2014/main" val="3377361943"/>
                    </a:ext>
                  </a:extLst>
                </a:gridCol>
              </a:tblGrid>
              <a:tr h="370840">
                <a:tc>
                  <a:txBody>
                    <a:bodyPr/>
                    <a:lstStyle/>
                    <a:p>
                      <a:r>
                        <a:rPr lang="en-US" dirty="0"/>
                        <a:t>Variable</a:t>
                      </a:r>
                    </a:p>
                  </a:txBody>
                  <a:tcPr/>
                </a:tc>
                <a:tc>
                  <a:txBody>
                    <a:bodyPr/>
                    <a:lstStyle/>
                    <a:p>
                      <a:r>
                        <a:rPr lang="en-US" dirty="0"/>
                        <a:t>Count</a:t>
                      </a:r>
                    </a:p>
                  </a:txBody>
                  <a:tcPr/>
                </a:tc>
                <a:extLst>
                  <a:ext uri="{0D108BD9-81ED-4DB2-BD59-A6C34878D82A}">
                    <a16:rowId xmlns:a16="http://schemas.microsoft.com/office/drawing/2014/main" val="2263332704"/>
                  </a:ext>
                </a:extLst>
              </a:tr>
              <a:tr h="370840">
                <a:tc>
                  <a:txBody>
                    <a:bodyPr/>
                    <a:lstStyle/>
                    <a:p>
                      <a:r>
                        <a:rPr lang="en-US" dirty="0"/>
                        <a:t>Total Phone #s Provided</a:t>
                      </a:r>
                    </a:p>
                  </a:txBody>
                  <a:tcPr/>
                </a:tc>
                <a:tc>
                  <a:txBody>
                    <a:bodyPr/>
                    <a:lstStyle/>
                    <a:p>
                      <a:r>
                        <a:rPr lang="en-US" b="1" dirty="0"/>
                        <a:t>136,000</a:t>
                      </a:r>
                    </a:p>
                  </a:txBody>
                  <a:tcPr/>
                </a:tc>
                <a:extLst>
                  <a:ext uri="{0D108BD9-81ED-4DB2-BD59-A6C34878D82A}">
                    <a16:rowId xmlns:a16="http://schemas.microsoft.com/office/drawing/2014/main" val="644105338"/>
                  </a:ext>
                </a:extLst>
              </a:tr>
              <a:tr h="370840">
                <a:tc>
                  <a:txBody>
                    <a:bodyPr/>
                    <a:lstStyle/>
                    <a:p>
                      <a:r>
                        <a:rPr lang="en-US" dirty="0"/>
                        <a:t>Phone #s provided via API</a:t>
                      </a:r>
                    </a:p>
                  </a:txBody>
                  <a:tcPr/>
                </a:tc>
                <a:tc>
                  <a:txBody>
                    <a:bodyPr/>
                    <a:lstStyle/>
                    <a:p>
                      <a:r>
                        <a:rPr lang="en-US" dirty="0"/>
                        <a:t>68,000</a:t>
                      </a:r>
                    </a:p>
                  </a:txBody>
                  <a:tcPr/>
                </a:tc>
                <a:extLst>
                  <a:ext uri="{0D108BD9-81ED-4DB2-BD59-A6C34878D82A}">
                    <a16:rowId xmlns:a16="http://schemas.microsoft.com/office/drawing/2014/main" val="2795045408"/>
                  </a:ext>
                </a:extLst>
              </a:tr>
              <a:tr h="370840">
                <a:tc>
                  <a:txBody>
                    <a:bodyPr/>
                    <a:lstStyle/>
                    <a:p>
                      <a:r>
                        <a:rPr lang="en-US" dirty="0"/>
                        <a:t>Phone #s provided via existing contact info</a:t>
                      </a:r>
                    </a:p>
                  </a:txBody>
                  <a:tcPr/>
                </a:tc>
                <a:tc>
                  <a:txBody>
                    <a:bodyPr/>
                    <a:lstStyle/>
                    <a:p>
                      <a:r>
                        <a:rPr lang="en-US" dirty="0"/>
                        <a:t>68,000</a:t>
                      </a:r>
                    </a:p>
                  </a:txBody>
                  <a:tcPr/>
                </a:tc>
                <a:extLst>
                  <a:ext uri="{0D108BD9-81ED-4DB2-BD59-A6C34878D82A}">
                    <a16:rowId xmlns:a16="http://schemas.microsoft.com/office/drawing/2014/main" val="994950063"/>
                  </a:ext>
                </a:extLst>
              </a:tr>
            </a:tbl>
          </a:graphicData>
        </a:graphic>
      </p:graphicFrame>
    </p:spTree>
    <p:custDataLst>
      <p:tags r:id="rId1"/>
    </p:custDataLst>
    <p:extLst>
      <p:ext uri="{BB962C8B-B14F-4D97-AF65-F5344CB8AC3E}">
        <p14:creationId xmlns:p14="http://schemas.microsoft.com/office/powerpoint/2010/main" val="29308390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TotalTime>
  <Words>2080</Words>
  <Application>Microsoft Office PowerPoint</Application>
  <PresentationFormat>Widescreen</PresentationFormat>
  <Paragraphs>296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Segoe UI</vt:lpstr>
      <vt:lpstr>Office Theme</vt:lpstr>
      <vt:lpstr>Automating Contact Lookup for Telephone Follow-Up John Lombardi </vt:lpstr>
      <vt:lpstr>Overview</vt:lpstr>
      <vt:lpstr>Background – Economic Census</vt:lpstr>
      <vt:lpstr>Project Background</vt:lpstr>
      <vt:lpstr>What is the Google API?</vt:lpstr>
      <vt:lpstr>Google API</vt:lpstr>
      <vt:lpstr>Collection Process</vt:lpstr>
      <vt:lpstr>Phone Call Process</vt:lpstr>
      <vt:lpstr>Contact Research Results</vt:lpstr>
      <vt:lpstr>Clerk Summaries</vt:lpstr>
      <vt:lpstr>Survey Comparison</vt:lpstr>
      <vt:lpstr>No Successful Contact</vt:lpstr>
      <vt:lpstr>Key Take-Aways</vt:lpstr>
      <vt:lpstr>Future Work</vt:lpstr>
      <vt:lpstr>Questions?</vt:lpstr>
    </vt:vector>
  </TitlesOfParts>
  <Company>U.S. Census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 Lombardi (CENSUS/EWD FED)</dc:creator>
  <cp:lastModifiedBy>Matthew Virgile (CENSUS/ADFO FED)</cp:lastModifiedBy>
  <cp:revision>95</cp:revision>
  <dcterms:created xsi:type="dcterms:W3CDTF">2024-03-12T20:07:04Z</dcterms:created>
  <dcterms:modified xsi:type="dcterms:W3CDTF">2024-04-12T18:44:56Z</dcterms:modified>
</cp:coreProperties>
</file>