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2"/>
  </p:notesMasterIdLst>
  <p:sldIdLst>
    <p:sldId id="257" r:id="rId5"/>
    <p:sldId id="258" r:id="rId6"/>
    <p:sldId id="274" r:id="rId7"/>
    <p:sldId id="310" r:id="rId8"/>
    <p:sldId id="304" r:id="rId9"/>
    <p:sldId id="343" r:id="rId10"/>
    <p:sldId id="260" r:id="rId11"/>
    <p:sldId id="261" r:id="rId12"/>
    <p:sldId id="271" r:id="rId13"/>
    <p:sldId id="318" r:id="rId14"/>
    <p:sldId id="325" r:id="rId15"/>
    <p:sldId id="326" r:id="rId16"/>
    <p:sldId id="319" r:id="rId17"/>
    <p:sldId id="327" r:id="rId18"/>
    <p:sldId id="337" r:id="rId19"/>
    <p:sldId id="338" r:id="rId20"/>
    <p:sldId id="320" r:id="rId21"/>
    <p:sldId id="330" r:id="rId22"/>
    <p:sldId id="340" r:id="rId23"/>
    <p:sldId id="342" r:id="rId24"/>
    <p:sldId id="321" r:id="rId25"/>
    <p:sldId id="333" r:id="rId26"/>
    <p:sldId id="334" r:id="rId27"/>
    <p:sldId id="262" r:id="rId28"/>
    <p:sldId id="324" r:id="rId29"/>
    <p:sldId id="283" r:id="rId30"/>
    <p:sldId id="268" r:id="rId3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E21E03E-2E5D-DDBE-3EEB-C0933EBD5D22}" name="Karen G Pennie (CENSUS/ADFO FED)" initials="KGP(F" userId="S::Karen.G.Pennie@census.gov::1a40710e-6399-4bd8-9109-1c1419c8504f" providerId="AD"/>
  <p188:author id="{ABD43473-72D8-0BFE-9348-38A7D9283AD6}" name="Mary C Davis (CENSUS/ADFO FED)" initials="MCD(F" userId="S::Mary.C.Davis@census.gov::1563fa01-6944-4198-b2a7-bf5a28124b3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5" autoAdjust="0"/>
    <p:restoredTop sz="94660"/>
  </p:normalViewPr>
  <p:slideViewPr>
    <p:cSldViewPr snapToGrid="0">
      <p:cViewPr varScale="1">
        <p:scale>
          <a:sx n="61" d="100"/>
          <a:sy n="61" d="100"/>
        </p:scale>
        <p:origin x="8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A235F9E-7F22-46ED-A69C-0DF20990157C}" type="datetimeFigureOut">
              <a:rPr lang="en-US" smtClean="0"/>
              <a:t>4/12/2024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6A33367-C7DD-4070-8A8A-4A94FB71ED67}" type="slidenum">
              <a:rPr lang="en-US" smtClean="0"/>
              <a:t>‹#›</a:t>
            </a:fld>
            <a:endParaRPr lang="en-US" dirty="0"/>
          </a:p>
        </p:txBody>
      </p:sp>
    </p:spTree>
    <p:extLst>
      <p:ext uri="{BB962C8B-B14F-4D97-AF65-F5344CB8AC3E}">
        <p14:creationId xmlns:p14="http://schemas.microsoft.com/office/powerpoint/2010/main" val="3798859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1A8971-5F0B-4911-87AC-F8CFD894A892}" type="slidenum">
              <a:rPr lang="en-US" smtClean="0"/>
              <a:t>1</a:t>
            </a:fld>
            <a:endParaRPr lang="en-US" dirty="0"/>
          </a:p>
        </p:txBody>
      </p:sp>
    </p:spTree>
    <p:extLst>
      <p:ext uri="{BB962C8B-B14F-4D97-AF65-F5344CB8AC3E}">
        <p14:creationId xmlns:p14="http://schemas.microsoft.com/office/powerpoint/2010/main" val="11368138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1A8971-5F0B-4911-87AC-F8CFD894A892}" type="slidenum">
              <a:rPr lang="en-US" smtClean="0"/>
              <a:t>16</a:t>
            </a:fld>
            <a:endParaRPr lang="en-US" dirty="0"/>
          </a:p>
        </p:txBody>
      </p:sp>
    </p:spTree>
    <p:extLst>
      <p:ext uri="{BB962C8B-B14F-4D97-AF65-F5344CB8AC3E}">
        <p14:creationId xmlns:p14="http://schemas.microsoft.com/office/powerpoint/2010/main" val="25226478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1A8971-5F0B-4911-87AC-F8CFD894A892}" type="slidenum">
              <a:rPr lang="en-US" smtClean="0"/>
              <a:t>18</a:t>
            </a:fld>
            <a:endParaRPr lang="en-US" dirty="0"/>
          </a:p>
        </p:txBody>
      </p:sp>
    </p:spTree>
    <p:extLst>
      <p:ext uri="{BB962C8B-B14F-4D97-AF65-F5344CB8AC3E}">
        <p14:creationId xmlns:p14="http://schemas.microsoft.com/office/powerpoint/2010/main" val="2325783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1A8971-5F0B-4911-87AC-F8CFD894A892}" type="slidenum">
              <a:rPr lang="en-US" smtClean="0"/>
              <a:t>2</a:t>
            </a:fld>
            <a:endParaRPr lang="en-US" dirty="0"/>
          </a:p>
        </p:txBody>
      </p:sp>
    </p:spTree>
    <p:extLst>
      <p:ext uri="{BB962C8B-B14F-4D97-AF65-F5344CB8AC3E}">
        <p14:creationId xmlns:p14="http://schemas.microsoft.com/office/powerpoint/2010/main" val="5715797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1A8971-5F0B-4911-87AC-F8CFD894A892}" type="slidenum">
              <a:rPr lang="en-US" smtClean="0"/>
              <a:t>7</a:t>
            </a:fld>
            <a:endParaRPr lang="en-US" dirty="0"/>
          </a:p>
        </p:txBody>
      </p:sp>
    </p:spTree>
    <p:extLst>
      <p:ext uri="{BB962C8B-B14F-4D97-AF65-F5344CB8AC3E}">
        <p14:creationId xmlns:p14="http://schemas.microsoft.com/office/powerpoint/2010/main" val="21766655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1A8971-5F0B-4911-87AC-F8CFD894A892}" type="slidenum">
              <a:rPr lang="en-US" smtClean="0"/>
              <a:t>8</a:t>
            </a:fld>
            <a:endParaRPr lang="en-US" dirty="0"/>
          </a:p>
        </p:txBody>
      </p:sp>
    </p:spTree>
    <p:extLst>
      <p:ext uri="{BB962C8B-B14F-4D97-AF65-F5344CB8AC3E}">
        <p14:creationId xmlns:p14="http://schemas.microsoft.com/office/powerpoint/2010/main" val="38781512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1A8971-5F0B-4911-87AC-F8CFD894A892}" type="slidenum">
              <a:rPr lang="en-US" smtClean="0"/>
              <a:t>9</a:t>
            </a:fld>
            <a:endParaRPr lang="en-US" dirty="0"/>
          </a:p>
        </p:txBody>
      </p:sp>
    </p:spTree>
    <p:extLst>
      <p:ext uri="{BB962C8B-B14F-4D97-AF65-F5344CB8AC3E}">
        <p14:creationId xmlns:p14="http://schemas.microsoft.com/office/powerpoint/2010/main" val="3904684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1A8971-5F0B-4911-87AC-F8CFD894A892}" type="slidenum">
              <a:rPr lang="en-US" smtClean="0"/>
              <a:t>11</a:t>
            </a:fld>
            <a:endParaRPr lang="en-US" dirty="0"/>
          </a:p>
        </p:txBody>
      </p:sp>
    </p:spTree>
    <p:extLst>
      <p:ext uri="{BB962C8B-B14F-4D97-AF65-F5344CB8AC3E}">
        <p14:creationId xmlns:p14="http://schemas.microsoft.com/office/powerpoint/2010/main" val="21482008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1A8971-5F0B-4911-87AC-F8CFD894A892}" type="slidenum">
              <a:rPr lang="en-US" smtClean="0"/>
              <a:t>12</a:t>
            </a:fld>
            <a:endParaRPr lang="en-US" dirty="0"/>
          </a:p>
        </p:txBody>
      </p:sp>
    </p:spTree>
    <p:extLst>
      <p:ext uri="{BB962C8B-B14F-4D97-AF65-F5344CB8AC3E}">
        <p14:creationId xmlns:p14="http://schemas.microsoft.com/office/powerpoint/2010/main" val="20886183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1A8971-5F0B-4911-87AC-F8CFD894A892}" type="slidenum">
              <a:rPr lang="en-US" smtClean="0"/>
              <a:t>14</a:t>
            </a:fld>
            <a:endParaRPr lang="en-US" dirty="0"/>
          </a:p>
        </p:txBody>
      </p:sp>
    </p:spTree>
    <p:extLst>
      <p:ext uri="{BB962C8B-B14F-4D97-AF65-F5344CB8AC3E}">
        <p14:creationId xmlns:p14="http://schemas.microsoft.com/office/powerpoint/2010/main" val="6562123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71A8971-5F0B-4911-87AC-F8CFD894A892}" type="slidenum">
              <a:rPr lang="en-US" smtClean="0"/>
              <a:t>15</a:t>
            </a:fld>
            <a:endParaRPr lang="en-US" dirty="0"/>
          </a:p>
        </p:txBody>
      </p:sp>
    </p:spTree>
    <p:extLst>
      <p:ext uri="{BB962C8B-B14F-4D97-AF65-F5344CB8AC3E}">
        <p14:creationId xmlns:p14="http://schemas.microsoft.com/office/powerpoint/2010/main" val="612499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4286397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1203020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1257117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3835003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2350106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2686677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2438400" y="6319447"/>
            <a:ext cx="2743200" cy="365125"/>
          </a:xfrm>
          <a:prstGeom prst="rect">
            <a:avLst/>
          </a:prstGeom>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2599559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2438400" y="6319447"/>
            <a:ext cx="2743200" cy="365125"/>
          </a:xfrm>
          <a:prstGeom prst="rect">
            <a:avLst/>
          </a:prstGeom>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2030695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438400" y="6319447"/>
            <a:ext cx="2743200" cy="365125"/>
          </a:xfrm>
          <a:prstGeom prst="rect">
            <a:avLst/>
          </a:prstGeom>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2640345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1829127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dirty="0"/>
          </a:p>
        </p:txBody>
      </p:sp>
    </p:spTree>
    <p:extLst>
      <p:ext uri="{BB962C8B-B14F-4D97-AF65-F5344CB8AC3E}">
        <p14:creationId xmlns:p14="http://schemas.microsoft.com/office/powerpoint/2010/main" val="3194733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63ECC8-719A-498E-B101-491B6A35558E}" type="slidenum">
              <a:rPr lang="en-US" smtClean="0"/>
              <a:t>‹#›</a:t>
            </a:fld>
            <a:endParaRPr lang="en-US" dirty="0"/>
          </a:p>
        </p:txBody>
      </p:sp>
      <p:pic>
        <p:nvPicPr>
          <p:cNvPr id="8" name="Picture 7"/>
          <p:cNvPicPr>
            <a:picLocks noSelect="1" noChangeAspect="1"/>
          </p:cNvPicPr>
          <p:nvPr userDrawn="1"/>
        </p:nvPicPr>
        <p:blipFill>
          <a:blip r:embed="rId13">
            <a:extLst>
              <a:ext uri="{28A0092B-C50C-407E-A947-70E740481C1C}">
                <a14:useLocalDpi xmlns:a14="http://schemas.microsoft.com/office/drawing/2010/main" val="0"/>
              </a:ext>
            </a:extLst>
          </a:blip>
          <a:stretch>
            <a:fillRect/>
          </a:stretch>
        </p:blipFill>
        <p:spPr>
          <a:xfrm>
            <a:off x="115325" y="5796743"/>
            <a:ext cx="1810669" cy="1030313"/>
          </a:xfrm>
          <a:prstGeom prst="rect">
            <a:avLst/>
          </a:prstGeom>
        </p:spPr>
      </p:pic>
    </p:spTree>
    <p:extLst>
      <p:ext uri="{BB962C8B-B14F-4D97-AF65-F5344CB8AC3E}">
        <p14:creationId xmlns:p14="http://schemas.microsoft.com/office/powerpoint/2010/main" val="2338593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mailto:Matthew.Virgile@census.gov"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4605" y="780590"/>
            <a:ext cx="12321209" cy="1533706"/>
          </a:xfrm>
        </p:spPr>
        <p:txBody>
          <a:bodyPr>
            <a:noAutofit/>
          </a:bodyPr>
          <a:lstStyle/>
          <a:p>
            <a:r>
              <a:rPr lang="en-US" sz="4400" b="1" dirty="0">
                <a:latin typeface="Calibri" panose="020F0502020204030204" pitchFamily="34" charset="0"/>
              </a:rPr>
              <a:t>Exploring New Paradata from Text &amp; Email Contact Attempts in Federal Survey Data Collection</a:t>
            </a:r>
          </a:p>
        </p:txBody>
      </p:sp>
      <p:sp>
        <p:nvSpPr>
          <p:cNvPr id="6" name="Subtitle 5"/>
          <p:cNvSpPr>
            <a:spLocks noGrp="1"/>
          </p:cNvSpPr>
          <p:nvPr>
            <p:ph type="subTitle" idx="1"/>
          </p:nvPr>
        </p:nvSpPr>
        <p:spPr>
          <a:xfrm>
            <a:off x="1523999" y="2564606"/>
            <a:ext cx="9144000" cy="2564441"/>
          </a:xfrm>
        </p:spPr>
        <p:txBody>
          <a:bodyPr>
            <a:normAutofit fontScale="85000" lnSpcReduction="20000"/>
          </a:bodyPr>
          <a:lstStyle/>
          <a:p>
            <a:r>
              <a:rPr lang="en-US" sz="3100" dirty="0"/>
              <a:t>Matt Virgile and Laura Hergert</a:t>
            </a:r>
          </a:p>
          <a:p>
            <a:r>
              <a:rPr lang="en-US" sz="3100" dirty="0"/>
              <a:t>Office of Survey and Census Analytics</a:t>
            </a:r>
          </a:p>
          <a:p>
            <a:r>
              <a:rPr lang="en-US" sz="3100" dirty="0"/>
              <a:t>U.S. Census Bureau</a:t>
            </a:r>
          </a:p>
          <a:p>
            <a:endParaRPr lang="en-US" sz="3100" dirty="0"/>
          </a:p>
          <a:p>
            <a:r>
              <a:rPr lang="en-US" sz="3100" dirty="0"/>
              <a:t>2024 FedCASIC Workshops</a:t>
            </a:r>
          </a:p>
          <a:p>
            <a:r>
              <a:rPr lang="en-US" sz="3100" dirty="0"/>
              <a:t>April 16, 2024</a:t>
            </a:r>
          </a:p>
          <a:p>
            <a:endParaRPr lang="en-US" dirty="0"/>
          </a:p>
        </p:txBody>
      </p:sp>
      <p:sp>
        <p:nvSpPr>
          <p:cNvPr id="4" name="Slide Number Placeholder 3"/>
          <p:cNvSpPr>
            <a:spLocks noGrp="1"/>
          </p:cNvSpPr>
          <p:nvPr>
            <p:ph type="sldNum" sz="quarter" idx="12"/>
          </p:nvPr>
        </p:nvSpPr>
        <p:spPr/>
        <p:txBody>
          <a:bodyPr/>
          <a:lstStyle/>
          <a:p>
            <a:fld id="{24BFE6D4-27A9-4AE4-9EAE-AF75F97B179B}" type="slidenum">
              <a:rPr lang="en-US" smtClean="0"/>
              <a:t>1</a:t>
            </a:fld>
            <a:endParaRPr lang="en-US" dirty="0"/>
          </a:p>
        </p:txBody>
      </p:sp>
      <p:sp>
        <p:nvSpPr>
          <p:cNvPr id="7" name="TextBox 6"/>
          <p:cNvSpPr txBox="1"/>
          <p:nvPr/>
        </p:nvSpPr>
        <p:spPr>
          <a:xfrm>
            <a:off x="203199" y="5129047"/>
            <a:ext cx="11785600" cy="1323439"/>
          </a:xfrm>
          <a:prstGeom prst="rect">
            <a:avLst/>
          </a:prstGeom>
          <a:noFill/>
        </p:spPr>
        <p:txBody>
          <a:bodyPr wrap="square" rtlCol="0">
            <a:spAutoFit/>
          </a:bodyPr>
          <a:lstStyle/>
          <a:p>
            <a:r>
              <a:rPr lang="en-US" sz="1600" i="1" dirty="0">
                <a:solidFill>
                  <a:schemeClr val="bg1">
                    <a:lumMod val="65000"/>
                  </a:schemeClr>
                </a:solidFill>
              </a:rPr>
              <a:t>Disclaimer: This presentation is released to inform interested parties of research and to encourage discussion. The views expressed are those of the authors and not those of the U.S. Census Bureau. The paper has been reviewed for disclosure avoidance and approved under CBDRB-FY24-OSCA002-005.</a:t>
            </a:r>
          </a:p>
          <a:p>
            <a:endParaRPr lang="en-US" sz="1600" i="1" dirty="0">
              <a:solidFill>
                <a:schemeClr val="bg1">
                  <a:lumMod val="65000"/>
                </a:schemeClr>
              </a:solidFill>
            </a:endParaRPr>
          </a:p>
          <a:p>
            <a:endParaRPr lang="en-US" sz="1600" dirty="0"/>
          </a:p>
        </p:txBody>
      </p:sp>
    </p:spTree>
    <p:extLst>
      <p:ext uri="{BB962C8B-B14F-4D97-AF65-F5344CB8AC3E}">
        <p14:creationId xmlns:p14="http://schemas.microsoft.com/office/powerpoint/2010/main" val="701741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F00F37-3F5C-A7AE-0B7A-3367774B8BC3}"/>
              </a:ext>
            </a:extLst>
          </p:cNvPr>
          <p:cNvSpPr>
            <a:spLocks noGrp="1"/>
          </p:cNvSpPr>
          <p:nvPr>
            <p:ph idx="1"/>
          </p:nvPr>
        </p:nvSpPr>
        <p:spPr>
          <a:xfrm>
            <a:off x="304800" y="1825625"/>
            <a:ext cx="11653520" cy="4351338"/>
          </a:xfrm>
        </p:spPr>
        <p:txBody>
          <a:bodyPr>
            <a:normAutofit/>
          </a:bodyPr>
          <a:lstStyle/>
          <a:p>
            <a:pPr marL="0" indent="0">
              <a:buNone/>
            </a:pPr>
            <a:r>
              <a:rPr lang="en-US" sz="4800" dirty="0"/>
              <a:t>Analysis 1 – Overall CHI Text/Email Contacts</a:t>
            </a:r>
          </a:p>
        </p:txBody>
      </p:sp>
      <p:sp>
        <p:nvSpPr>
          <p:cNvPr id="4" name="Slide Number Placeholder 3">
            <a:extLst>
              <a:ext uri="{FF2B5EF4-FFF2-40B4-BE49-F238E27FC236}">
                <a16:creationId xmlns:a16="http://schemas.microsoft.com/office/drawing/2014/main" id="{DD81F5A4-F896-204C-0213-1CE6A8A22482}"/>
              </a:ext>
            </a:extLst>
          </p:cNvPr>
          <p:cNvSpPr>
            <a:spLocks noGrp="1"/>
          </p:cNvSpPr>
          <p:nvPr>
            <p:ph type="sldNum" sz="quarter" idx="12"/>
          </p:nvPr>
        </p:nvSpPr>
        <p:spPr/>
        <p:txBody>
          <a:bodyPr/>
          <a:lstStyle/>
          <a:p>
            <a:fld id="{FC63ECC8-719A-498E-B101-491B6A35558E}" type="slidenum">
              <a:rPr lang="en-US" smtClean="0"/>
              <a:t>10</a:t>
            </a:fld>
            <a:endParaRPr lang="en-US" dirty="0"/>
          </a:p>
        </p:txBody>
      </p:sp>
    </p:spTree>
    <p:extLst>
      <p:ext uri="{BB962C8B-B14F-4D97-AF65-F5344CB8AC3E}">
        <p14:creationId xmlns:p14="http://schemas.microsoft.com/office/powerpoint/2010/main" val="1401963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2902"/>
            <a:ext cx="12192000" cy="1325563"/>
          </a:xfrm>
        </p:spPr>
        <p:txBody>
          <a:bodyPr>
            <a:normAutofit/>
          </a:bodyPr>
          <a:lstStyle/>
          <a:p>
            <a:pPr algn="ctr"/>
            <a:r>
              <a:rPr lang="en-US" sz="3200" b="1" dirty="0"/>
              <a:t>Distribution of All CHI Contact Attempts, by Survey and Mode</a:t>
            </a:r>
          </a:p>
        </p:txBody>
      </p:sp>
      <p:sp>
        <p:nvSpPr>
          <p:cNvPr id="4" name="Slide Number Placeholder 3"/>
          <p:cNvSpPr>
            <a:spLocks noGrp="1"/>
          </p:cNvSpPr>
          <p:nvPr>
            <p:ph type="sldNum" sz="quarter" idx="12"/>
          </p:nvPr>
        </p:nvSpPr>
        <p:spPr/>
        <p:txBody>
          <a:bodyPr/>
          <a:lstStyle/>
          <a:p>
            <a:fld id="{24BFE6D4-27A9-4AE4-9EAE-AF75F97B179B}" type="slidenum">
              <a:rPr lang="en-US" smtClean="0"/>
              <a:t>11</a:t>
            </a:fld>
            <a:endParaRPr lang="en-US" dirty="0"/>
          </a:p>
        </p:txBody>
      </p:sp>
      <p:pic>
        <p:nvPicPr>
          <p:cNvPr id="3" name="Picture 2">
            <a:extLst>
              <a:ext uri="{FF2B5EF4-FFF2-40B4-BE49-F238E27FC236}">
                <a16:creationId xmlns:a16="http://schemas.microsoft.com/office/drawing/2014/main" id="{63C80927-032F-9748-FFC7-26ADBE5A96D1}"/>
              </a:ext>
            </a:extLst>
          </p:cNvPr>
          <p:cNvPicPr>
            <a:picLocks noChangeAspect="1"/>
          </p:cNvPicPr>
          <p:nvPr/>
        </p:nvPicPr>
        <p:blipFill>
          <a:blip r:embed="rId3"/>
          <a:stretch>
            <a:fillRect/>
          </a:stretch>
        </p:blipFill>
        <p:spPr>
          <a:xfrm>
            <a:off x="322587" y="633741"/>
            <a:ext cx="11546825" cy="5872937"/>
          </a:xfrm>
          <a:prstGeom prst="rect">
            <a:avLst/>
          </a:prstGeom>
        </p:spPr>
      </p:pic>
    </p:spTree>
    <p:extLst>
      <p:ext uri="{BB962C8B-B14F-4D97-AF65-F5344CB8AC3E}">
        <p14:creationId xmlns:p14="http://schemas.microsoft.com/office/powerpoint/2010/main" val="9709364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2902"/>
            <a:ext cx="12192000" cy="1325563"/>
          </a:xfrm>
        </p:spPr>
        <p:txBody>
          <a:bodyPr>
            <a:normAutofit/>
          </a:bodyPr>
          <a:lstStyle/>
          <a:p>
            <a:pPr algn="ctr"/>
            <a:r>
              <a:rPr lang="en-US" sz="3000" b="1" dirty="0"/>
              <a:t>Percent of All CHI Contact Attempts, by Survey and Mode (Text/Email Only)</a:t>
            </a:r>
          </a:p>
        </p:txBody>
      </p:sp>
      <p:sp>
        <p:nvSpPr>
          <p:cNvPr id="4" name="Slide Number Placeholder 3"/>
          <p:cNvSpPr>
            <a:spLocks noGrp="1"/>
          </p:cNvSpPr>
          <p:nvPr>
            <p:ph type="sldNum" sz="quarter" idx="12"/>
          </p:nvPr>
        </p:nvSpPr>
        <p:spPr/>
        <p:txBody>
          <a:bodyPr/>
          <a:lstStyle/>
          <a:p>
            <a:fld id="{24BFE6D4-27A9-4AE4-9EAE-AF75F97B179B}" type="slidenum">
              <a:rPr lang="en-US" smtClean="0"/>
              <a:t>12</a:t>
            </a:fld>
            <a:endParaRPr lang="en-US" dirty="0"/>
          </a:p>
        </p:txBody>
      </p:sp>
      <p:pic>
        <p:nvPicPr>
          <p:cNvPr id="3" name="Picture 2">
            <a:extLst>
              <a:ext uri="{FF2B5EF4-FFF2-40B4-BE49-F238E27FC236}">
                <a16:creationId xmlns:a16="http://schemas.microsoft.com/office/drawing/2014/main" id="{D3254CAE-A810-7C0F-9EFE-270C1F5D9FA8}"/>
              </a:ext>
            </a:extLst>
          </p:cNvPr>
          <p:cNvPicPr>
            <a:picLocks noChangeAspect="1"/>
          </p:cNvPicPr>
          <p:nvPr/>
        </p:nvPicPr>
        <p:blipFill>
          <a:blip r:embed="rId3"/>
          <a:stretch>
            <a:fillRect/>
          </a:stretch>
        </p:blipFill>
        <p:spPr>
          <a:xfrm>
            <a:off x="420132" y="731520"/>
            <a:ext cx="11351736" cy="5784782"/>
          </a:xfrm>
          <a:prstGeom prst="rect">
            <a:avLst/>
          </a:prstGeom>
        </p:spPr>
      </p:pic>
    </p:spTree>
    <p:extLst>
      <p:ext uri="{BB962C8B-B14F-4D97-AF65-F5344CB8AC3E}">
        <p14:creationId xmlns:p14="http://schemas.microsoft.com/office/powerpoint/2010/main" val="2487852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F00F37-3F5C-A7AE-0B7A-3367774B8BC3}"/>
              </a:ext>
            </a:extLst>
          </p:cNvPr>
          <p:cNvSpPr>
            <a:spLocks noGrp="1"/>
          </p:cNvSpPr>
          <p:nvPr>
            <p:ph idx="1"/>
          </p:nvPr>
        </p:nvSpPr>
        <p:spPr>
          <a:xfrm>
            <a:off x="304800" y="1825625"/>
            <a:ext cx="11653520" cy="4351338"/>
          </a:xfrm>
        </p:spPr>
        <p:txBody>
          <a:bodyPr>
            <a:normAutofit/>
          </a:bodyPr>
          <a:lstStyle/>
          <a:p>
            <a:pPr marL="0" indent="0">
              <a:buNone/>
            </a:pPr>
            <a:r>
              <a:rPr lang="en-US" sz="4800" dirty="0"/>
              <a:t>Analysis 2 – CHI Text/Email Contacts by FR</a:t>
            </a:r>
          </a:p>
        </p:txBody>
      </p:sp>
      <p:sp>
        <p:nvSpPr>
          <p:cNvPr id="4" name="Slide Number Placeholder 3">
            <a:extLst>
              <a:ext uri="{FF2B5EF4-FFF2-40B4-BE49-F238E27FC236}">
                <a16:creationId xmlns:a16="http://schemas.microsoft.com/office/drawing/2014/main" id="{DD81F5A4-F896-204C-0213-1CE6A8A22482}"/>
              </a:ext>
            </a:extLst>
          </p:cNvPr>
          <p:cNvSpPr>
            <a:spLocks noGrp="1"/>
          </p:cNvSpPr>
          <p:nvPr>
            <p:ph type="sldNum" sz="quarter" idx="12"/>
          </p:nvPr>
        </p:nvSpPr>
        <p:spPr/>
        <p:txBody>
          <a:bodyPr/>
          <a:lstStyle/>
          <a:p>
            <a:fld id="{FC63ECC8-719A-498E-B101-491B6A35558E}" type="slidenum">
              <a:rPr lang="en-US" smtClean="0"/>
              <a:t>13</a:t>
            </a:fld>
            <a:endParaRPr lang="en-US" dirty="0"/>
          </a:p>
        </p:txBody>
      </p:sp>
    </p:spTree>
    <p:extLst>
      <p:ext uri="{BB962C8B-B14F-4D97-AF65-F5344CB8AC3E}">
        <p14:creationId xmlns:p14="http://schemas.microsoft.com/office/powerpoint/2010/main" val="17806973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2902"/>
            <a:ext cx="12192000" cy="1325563"/>
          </a:xfrm>
        </p:spPr>
        <p:txBody>
          <a:bodyPr>
            <a:normAutofit/>
          </a:bodyPr>
          <a:lstStyle/>
          <a:p>
            <a:pPr algn="ctr"/>
            <a:r>
              <a:rPr lang="en-US" sz="3200" b="1" dirty="0"/>
              <a:t>Percent of FRs with CHI Text/Email Contact Attempts, by Survey and Mode</a:t>
            </a:r>
          </a:p>
        </p:txBody>
      </p:sp>
      <p:sp>
        <p:nvSpPr>
          <p:cNvPr id="4" name="Slide Number Placeholder 3"/>
          <p:cNvSpPr>
            <a:spLocks noGrp="1"/>
          </p:cNvSpPr>
          <p:nvPr>
            <p:ph type="sldNum" sz="quarter" idx="12"/>
          </p:nvPr>
        </p:nvSpPr>
        <p:spPr/>
        <p:txBody>
          <a:bodyPr/>
          <a:lstStyle/>
          <a:p>
            <a:fld id="{24BFE6D4-27A9-4AE4-9EAE-AF75F97B179B}" type="slidenum">
              <a:rPr lang="en-US" smtClean="0"/>
              <a:t>14</a:t>
            </a:fld>
            <a:endParaRPr lang="en-US" dirty="0"/>
          </a:p>
        </p:txBody>
      </p:sp>
      <p:pic>
        <p:nvPicPr>
          <p:cNvPr id="5" name="Picture 4">
            <a:extLst>
              <a:ext uri="{FF2B5EF4-FFF2-40B4-BE49-F238E27FC236}">
                <a16:creationId xmlns:a16="http://schemas.microsoft.com/office/drawing/2014/main" id="{122D1BE4-4E36-E79D-F39B-66410A978469}"/>
              </a:ext>
            </a:extLst>
          </p:cNvPr>
          <p:cNvPicPr>
            <a:picLocks noChangeAspect="1"/>
          </p:cNvPicPr>
          <p:nvPr/>
        </p:nvPicPr>
        <p:blipFill>
          <a:blip r:embed="rId3"/>
          <a:stretch>
            <a:fillRect/>
          </a:stretch>
        </p:blipFill>
        <p:spPr>
          <a:xfrm>
            <a:off x="328684" y="741680"/>
            <a:ext cx="11534632" cy="5699759"/>
          </a:xfrm>
          <a:prstGeom prst="rect">
            <a:avLst/>
          </a:prstGeom>
        </p:spPr>
      </p:pic>
    </p:spTree>
    <p:extLst>
      <p:ext uri="{BB962C8B-B14F-4D97-AF65-F5344CB8AC3E}">
        <p14:creationId xmlns:p14="http://schemas.microsoft.com/office/powerpoint/2010/main" val="1117726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2902"/>
            <a:ext cx="12192000" cy="1325563"/>
          </a:xfrm>
        </p:spPr>
        <p:txBody>
          <a:bodyPr>
            <a:normAutofit/>
          </a:bodyPr>
          <a:lstStyle/>
          <a:p>
            <a:pPr algn="ctr"/>
            <a:r>
              <a:rPr lang="en-US" sz="3200" b="1" dirty="0"/>
              <a:t>Percent of FRs with CHI Text/Email Contact Attempts, by Survey and RO</a:t>
            </a:r>
          </a:p>
        </p:txBody>
      </p:sp>
      <p:sp>
        <p:nvSpPr>
          <p:cNvPr id="4" name="Slide Number Placeholder 3"/>
          <p:cNvSpPr>
            <a:spLocks noGrp="1"/>
          </p:cNvSpPr>
          <p:nvPr>
            <p:ph type="sldNum" sz="quarter" idx="12"/>
          </p:nvPr>
        </p:nvSpPr>
        <p:spPr/>
        <p:txBody>
          <a:bodyPr/>
          <a:lstStyle/>
          <a:p>
            <a:fld id="{24BFE6D4-27A9-4AE4-9EAE-AF75F97B179B}" type="slidenum">
              <a:rPr lang="en-US" smtClean="0"/>
              <a:t>15</a:t>
            </a:fld>
            <a:endParaRPr lang="en-US" dirty="0"/>
          </a:p>
        </p:txBody>
      </p:sp>
      <p:pic>
        <p:nvPicPr>
          <p:cNvPr id="3" name="Picture 2">
            <a:extLst>
              <a:ext uri="{FF2B5EF4-FFF2-40B4-BE49-F238E27FC236}">
                <a16:creationId xmlns:a16="http://schemas.microsoft.com/office/drawing/2014/main" id="{C123C61F-FF97-98F4-E5E3-F49B25C3E607}"/>
              </a:ext>
            </a:extLst>
          </p:cNvPr>
          <p:cNvPicPr>
            <a:picLocks noChangeAspect="1"/>
          </p:cNvPicPr>
          <p:nvPr/>
        </p:nvPicPr>
        <p:blipFill>
          <a:blip r:embed="rId3"/>
          <a:stretch>
            <a:fillRect/>
          </a:stretch>
        </p:blipFill>
        <p:spPr>
          <a:xfrm>
            <a:off x="353070" y="667272"/>
            <a:ext cx="11597192" cy="5689078"/>
          </a:xfrm>
          <a:prstGeom prst="rect">
            <a:avLst/>
          </a:prstGeom>
        </p:spPr>
      </p:pic>
    </p:spTree>
    <p:extLst>
      <p:ext uri="{BB962C8B-B14F-4D97-AF65-F5344CB8AC3E}">
        <p14:creationId xmlns:p14="http://schemas.microsoft.com/office/powerpoint/2010/main" val="23851919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325563"/>
          </a:xfrm>
        </p:spPr>
        <p:txBody>
          <a:bodyPr>
            <a:normAutofit/>
          </a:bodyPr>
          <a:lstStyle/>
          <a:p>
            <a:pPr algn="ctr"/>
            <a:r>
              <a:rPr lang="en-US" sz="3200" b="1" dirty="0"/>
              <a:t>Percent of CPS FRs with CHI Text/Email Contact Attempts, </a:t>
            </a:r>
            <a:br>
              <a:rPr lang="en-US" sz="3200" b="1" dirty="0"/>
            </a:br>
            <a:r>
              <a:rPr lang="en-US" sz="3200" b="1" dirty="0"/>
              <a:t>by Interview Number and Mode (n=3,300)</a:t>
            </a:r>
          </a:p>
        </p:txBody>
      </p:sp>
      <p:sp>
        <p:nvSpPr>
          <p:cNvPr id="4" name="Slide Number Placeholder 3"/>
          <p:cNvSpPr>
            <a:spLocks noGrp="1"/>
          </p:cNvSpPr>
          <p:nvPr>
            <p:ph type="sldNum" sz="quarter" idx="12"/>
          </p:nvPr>
        </p:nvSpPr>
        <p:spPr/>
        <p:txBody>
          <a:bodyPr/>
          <a:lstStyle/>
          <a:p>
            <a:fld id="{24BFE6D4-27A9-4AE4-9EAE-AF75F97B179B}" type="slidenum">
              <a:rPr lang="en-US" smtClean="0"/>
              <a:t>16</a:t>
            </a:fld>
            <a:endParaRPr lang="en-US" dirty="0"/>
          </a:p>
        </p:txBody>
      </p:sp>
      <p:pic>
        <p:nvPicPr>
          <p:cNvPr id="5" name="Picture 4">
            <a:extLst>
              <a:ext uri="{FF2B5EF4-FFF2-40B4-BE49-F238E27FC236}">
                <a16:creationId xmlns:a16="http://schemas.microsoft.com/office/drawing/2014/main" id="{5B6CCB39-0308-60E9-7C57-7F71BB2C3F22}"/>
              </a:ext>
            </a:extLst>
          </p:cNvPr>
          <p:cNvPicPr>
            <a:picLocks noChangeAspect="1"/>
          </p:cNvPicPr>
          <p:nvPr/>
        </p:nvPicPr>
        <p:blipFill>
          <a:blip r:embed="rId3"/>
          <a:stretch>
            <a:fillRect/>
          </a:stretch>
        </p:blipFill>
        <p:spPr>
          <a:xfrm>
            <a:off x="203705" y="1093696"/>
            <a:ext cx="11784589" cy="5445216"/>
          </a:xfrm>
          <a:prstGeom prst="rect">
            <a:avLst/>
          </a:prstGeom>
        </p:spPr>
      </p:pic>
    </p:spTree>
    <p:extLst>
      <p:ext uri="{BB962C8B-B14F-4D97-AF65-F5344CB8AC3E}">
        <p14:creationId xmlns:p14="http://schemas.microsoft.com/office/powerpoint/2010/main" val="6265301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F00F37-3F5C-A7AE-0B7A-3367774B8BC3}"/>
              </a:ext>
            </a:extLst>
          </p:cNvPr>
          <p:cNvSpPr>
            <a:spLocks noGrp="1"/>
          </p:cNvSpPr>
          <p:nvPr>
            <p:ph idx="1"/>
          </p:nvPr>
        </p:nvSpPr>
        <p:spPr>
          <a:xfrm>
            <a:off x="304800" y="1825625"/>
            <a:ext cx="11653520" cy="4351338"/>
          </a:xfrm>
        </p:spPr>
        <p:txBody>
          <a:bodyPr>
            <a:normAutofit/>
          </a:bodyPr>
          <a:lstStyle/>
          <a:p>
            <a:pPr marL="0" indent="0">
              <a:buNone/>
            </a:pPr>
            <a:r>
              <a:rPr lang="en-US" sz="4800" dirty="0"/>
              <a:t>Analysis 3 – CHI Text/Email Contacts by HU</a:t>
            </a:r>
          </a:p>
        </p:txBody>
      </p:sp>
      <p:sp>
        <p:nvSpPr>
          <p:cNvPr id="4" name="Slide Number Placeholder 3">
            <a:extLst>
              <a:ext uri="{FF2B5EF4-FFF2-40B4-BE49-F238E27FC236}">
                <a16:creationId xmlns:a16="http://schemas.microsoft.com/office/drawing/2014/main" id="{DD81F5A4-F896-204C-0213-1CE6A8A22482}"/>
              </a:ext>
            </a:extLst>
          </p:cNvPr>
          <p:cNvSpPr>
            <a:spLocks noGrp="1"/>
          </p:cNvSpPr>
          <p:nvPr>
            <p:ph type="sldNum" sz="quarter" idx="12"/>
          </p:nvPr>
        </p:nvSpPr>
        <p:spPr/>
        <p:txBody>
          <a:bodyPr/>
          <a:lstStyle/>
          <a:p>
            <a:fld id="{FC63ECC8-719A-498E-B101-491B6A35558E}" type="slidenum">
              <a:rPr lang="en-US" smtClean="0"/>
              <a:t>17</a:t>
            </a:fld>
            <a:endParaRPr lang="en-US" dirty="0"/>
          </a:p>
        </p:txBody>
      </p:sp>
    </p:spTree>
    <p:extLst>
      <p:ext uri="{BB962C8B-B14F-4D97-AF65-F5344CB8AC3E}">
        <p14:creationId xmlns:p14="http://schemas.microsoft.com/office/powerpoint/2010/main" val="9869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52902"/>
            <a:ext cx="12192000" cy="1325563"/>
          </a:xfrm>
        </p:spPr>
        <p:txBody>
          <a:bodyPr>
            <a:normAutofit/>
          </a:bodyPr>
          <a:lstStyle/>
          <a:p>
            <a:pPr algn="ctr"/>
            <a:r>
              <a:rPr lang="en-US" sz="3200" b="1" dirty="0"/>
              <a:t>Percent of HUs with CHI Text/Email Contact Attempts, by Survey and Mode</a:t>
            </a:r>
          </a:p>
        </p:txBody>
      </p:sp>
      <p:sp>
        <p:nvSpPr>
          <p:cNvPr id="4" name="Slide Number Placeholder 3"/>
          <p:cNvSpPr>
            <a:spLocks noGrp="1"/>
          </p:cNvSpPr>
          <p:nvPr>
            <p:ph type="sldNum" sz="quarter" idx="12"/>
          </p:nvPr>
        </p:nvSpPr>
        <p:spPr/>
        <p:txBody>
          <a:bodyPr/>
          <a:lstStyle/>
          <a:p>
            <a:fld id="{24BFE6D4-27A9-4AE4-9EAE-AF75F97B179B}" type="slidenum">
              <a:rPr lang="en-US" smtClean="0"/>
              <a:t>18</a:t>
            </a:fld>
            <a:endParaRPr lang="en-US" dirty="0"/>
          </a:p>
        </p:txBody>
      </p:sp>
      <p:pic>
        <p:nvPicPr>
          <p:cNvPr id="5" name="Picture 4">
            <a:extLst>
              <a:ext uri="{FF2B5EF4-FFF2-40B4-BE49-F238E27FC236}">
                <a16:creationId xmlns:a16="http://schemas.microsoft.com/office/drawing/2014/main" id="{696EDA1B-EAE4-3052-0BD8-1084F1505AA8}"/>
              </a:ext>
            </a:extLst>
          </p:cNvPr>
          <p:cNvPicPr>
            <a:picLocks noChangeAspect="1"/>
          </p:cNvPicPr>
          <p:nvPr/>
        </p:nvPicPr>
        <p:blipFill>
          <a:blip r:embed="rId3"/>
          <a:stretch>
            <a:fillRect/>
          </a:stretch>
        </p:blipFill>
        <p:spPr>
          <a:xfrm>
            <a:off x="359167" y="808509"/>
            <a:ext cx="11473666" cy="5547841"/>
          </a:xfrm>
          <a:prstGeom prst="rect">
            <a:avLst/>
          </a:prstGeom>
        </p:spPr>
      </p:pic>
    </p:spTree>
    <p:extLst>
      <p:ext uri="{BB962C8B-B14F-4D97-AF65-F5344CB8AC3E}">
        <p14:creationId xmlns:p14="http://schemas.microsoft.com/office/powerpoint/2010/main" val="41552275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4BFE6D4-27A9-4AE4-9EAE-AF75F97B179B}" type="slidenum">
              <a:rPr lang="en-US" smtClean="0"/>
              <a:t>19</a:t>
            </a:fld>
            <a:endParaRPr lang="en-US" dirty="0"/>
          </a:p>
        </p:txBody>
      </p:sp>
      <p:sp>
        <p:nvSpPr>
          <p:cNvPr id="5" name="Title 1"/>
          <p:cNvSpPr>
            <a:spLocks noGrp="1"/>
          </p:cNvSpPr>
          <p:nvPr>
            <p:ph type="title"/>
          </p:nvPr>
        </p:nvSpPr>
        <p:spPr>
          <a:xfrm>
            <a:off x="-80682" y="0"/>
            <a:ext cx="12353364" cy="1325563"/>
          </a:xfrm>
        </p:spPr>
        <p:txBody>
          <a:bodyPr>
            <a:normAutofit/>
          </a:bodyPr>
          <a:lstStyle/>
          <a:p>
            <a:pPr algn="ctr"/>
            <a:r>
              <a:rPr lang="en-US" sz="3200" b="1" dirty="0"/>
              <a:t>Percent of HUs with CHI Text/Email Contact Attempts, by Survey and RO</a:t>
            </a:r>
          </a:p>
        </p:txBody>
      </p:sp>
      <p:pic>
        <p:nvPicPr>
          <p:cNvPr id="3" name="Picture 2">
            <a:extLst>
              <a:ext uri="{FF2B5EF4-FFF2-40B4-BE49-F238E27FC236}">
                <a16:creationId xmlns:a16="http://schemas.microsoft.com/office/drawing/2014/main" id="{C6370177-8278-A8B8-5825-A8AAEAE68202}"/>
              </a:ext>
            </a:extLst>
          </p:cNvPr>
          <p:cNvPicPr>
            <a:picLocks noChangeAspect="1"/>
          </p:cNvPicPr>
          <p:nvPr/>
        </p:nvPicPr>
        <p:blipFill>
          <a:blip r:embed="rId2"/>
          <a:stretch>
            <a:fillRect/>
          </a:stretch>
        </p:blipFill>
        <p:spPr>
          <a:xfrm>
            <a:off x="307346" y="978706"/>
            <a:ext cx="11577307" cy="5485156"/>
          </a:xfrm>
          <a:prstGeom prst="rect">
            <a:avLst/>
          </a:prstGeom>
        </p:spPr>
      </p:pic>
    </p:spTree>
    <p:extLst>
      <p:ext uri="{BB962C8B-B14F-4D97-AF65-F5344CB8AC3E}">
        <p14:creationId xmlns:p14="http://schemas.microsoft.com/office/powerpoint/2010/main" val="309300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117384"/>
            <a:ext cx="10744200" cy="1325563"/>
          </a:xfrm>
        </p:spPr>
        <p:txBody>
          <a:bodyPr/>
          <a:lstStyle/>
          <a:p>
            <a:pPr algn="ctr"/>
            <a:r>
              <a:rPr lang="en-US" dirty="0"/>
              <a:t>Background – Contact History Instrument (CHI)</a:t>
            </a:r>
          </a:p>
        </p:txBody>
      </p:sp>
      <p:sp>
        <p:nvSpPr>
          <p:cNvPr id="8" name="Content Placeholder 7"/>
          <p:cNvSpPr>
            <a:spLocks noGrp="1"/>
          </p:cNvSpPr>
          <p:nvPr>
            <p:ph idx="1"/>
          </p:nvPr>
        </p:nvSpPr>
        <p:spPr>
          <a:xfrm>
            <a:off x="115504" y="1208179"/>
            <a:ext cx="12076496" cy="5830750"/>
          </a:xfrm>
        </p:spPr>
        <p:txBody>
          <a:bodyPr>
            <a:normAutofit/>
          </a:bodyPr>
          <a:lstStyle/>
          <a:p>
            <a:r>
              <a:rPr lang="en-US" sz="3200" dirty="0"/>
              <a:t>Used by Census interviewers (Field Representatives, or FRs) to record each contact attempt in select Federal surveys</a:t>
            </a:r>
          </a:p>
          <a:p>
            <a:pPr lvl="1"/>
            <a:r>
              <a:rPr lang="en-US" sz="2800" dirty="0"/>
              <a:t>CHI captures </a:t>
            </a:r>
            <a:r>
              <a:rPr lang="en-US" sz="2800" b="1" dirty="0"/>
              <a:t>mode</a:t>
            </a:r>
            <a:r>
              <a:rPr lang="en-US" sz="2800" dirty="0"/>
              <a:t> of contact attempt on first screen</a:t>
            </a:r>
          </a:p>
          <a:p>
            <a:pPr lvl="2"/>
            <a:r>
              <a:rPr lang="en-US" sz="2400" dirty="0"/>
              <a:t>Mode options formerly limited to personal visit or telephone</a:t>
            </a:r>
          </a:p>
          <a:p>
            <a:pPr lvl="2"/>
            <a:r>
              <a:rPr lang="en-US" sz="2400" dirty="0"/>
              <a:t>Following CHI screens capture other data (e.g., whether contact made,        </a:t>
            </a:r>
          </a:p>
          <a:p>
            <a:pPr marL="914400" lvl="2" indent="0">
              <a:buNone/>
            </a:pPr>
            <a:r>
              <a:rPr lang="en-US" sz="2400" dirty="0"/>
              <a:t>    whether interview completed, contact strategies, respondent concerns)</a:t>
            </a:r>
          </a:p>
          <a:p>
            <a:pPr lvl="1"/>
            <a:r>
              <a:rPr lang="en-US" sz="2800" dirty="0"/>
              <a:t>New CHI mode options added in 2022 for </a:t>
            </a:r>
            <a:r>
              <a:rPr lang="en-US" sz="2800" b="1" dirty="0"/>
              <a:t>text and email</a:t>
            </a:r>
            <a:r>
              <a:rPr lang="en-US" sz="2800" dirty="0"/>
              <a:t> contacts</a:t>
            </a:r>
          </a:p>
          <a:p>
            <a:pPr lvl="2"/>
            <a:r>
              <a:rPr lang="en-US" sz="2400" dirty="0"/>
              <a:t>May not be used to conduct an interview, but may be used to make contact</a:t>
            </a:r>
          </a:p>
          <a:p>
            <a:pPr marL="914400" lvl="2" indent="0">
              <a:buNone/>
            </a:pPr>
            <a:r>
              <a:rPr lang="en-US" sz="2400" dirty="0"/>
              <a:t>    for other reasons</a:t>
            </a:r>
          </a:p>
          <a:p>
            <a:pPr lvl="2"/>
            <a:r>
              <a:rPr lang="en-US" sz="2400" dirty="0"/>
              <a:t>New following CHI screens capture whether text/email was outgoing/incoming, purpose(s) of contact attempt, who sent an incoming message</a:t>
            </a:r>
          </a:p>
        </p:txBody>
      </p:sp>
      <p:sp>
        <p:nvSpPr>
          <p:cNvPr id="4" name="Slide Number Placeholder 3"/>
          <p:cNvSpPr>
            <a:spLocks noGrp="1"/>
          </p:cNvSpPr>
          <p:nvPr>
            <p:ph type="sldNum" sz="quarter" idx="12"/>
          </p:nvPr>
        </p:nvSpPr>
        <p:spPr/>
        <p:txBody>
          <a:bodyPr/>
          <a:lstStyle/>
          <a:p>
            <a:fld id="{24BFE6D4-27A9-4AE4-9EAE-AF75F97B179B}" type="slidenum">
              <a:rPr lang="en-US" smtClean="0"/>
              <a:t>2</a:t>
            </a:fld>
            <a:endParaRPr lang="en-US" dirty="0"/>
          </a:p>
        </p:txBody>
      </p:sp>
    </p:spTree>
    <p:extLst>
      <p:ext uri="{BB962C8B-B14F-4D97-AF65-F5344CB8AC3E}">
        <p14:creationId xmlns:p14="http://schemas.microsoft.com/office/powerpoint/2010/main" val="12752926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4BFE6D4-27A9-4AE4-9EAE-AF75F97B179B}" type="slidenum">
              <a:rPr lang="en-US" smtClean="0"/>
              <a:t>20</a:t>
            </a:fld>
            <a:endParaRPr lang="en-US" dirty="0"/>
          </a:p>
        </p:txBody>
      </p:sp>
      <p:sp>
        <p:nvSpPr>
          <p:cNvPr id="5" name="Title 1"/>
          <p:cNvSpPr>
            <a:spLocks noGrp="1"/>
          </p:cNvSpPr>
          <p:nvPr>
            <p:ph type="title"/>
          </p:nvPr>
        </p:nvSpPr>
        <p:spPr>
          <a:xfrm>
            <a:off x="-80682" y="0"/>
            <a:ext cx="12353364" cy="1325563"/>
          </a:xfrm>
        </p:spPr>
        <p:txBody>
          <a:bodyPr>
            <a:normAutofit/>
          </a:bodyPr>
          <a:lstStyle/>
          <a:p>
            <a:pPr algn="ctr"/>
            <a:r>
              <a:rPr lang="en-US" sz="3200" b="1" dirty="0"/>
              <a:t>Percent of CPS HUs with CHI Text/Email Contacts Attempts, </a:t>
            </a:r>
            <a:br>
              <a:rPr lang="en-US" sz="3200" b="1" dirty="0"/>
            </a:br>
            <a:r>
              <a:rPr lang="en-US" sz="3200" b="1" dirty="0"/>
              <a:t>by Interview Number and Mode (n=245,000)</a:t>
            </a:r>
          </a:p>
        </p:txBody>
      </p:sp>
      <p:pic>
        <p:nvPicPr>
          <p:cNvPr id="3" name="Picture 2">
            <a:extLst>
              <a:ext uri="{FF2B5EF4-FFF2-40B4-BE49-F238E27FC236}">
                <a16:creationId xmlns:a16="http://schemas.microsoft.com/office/drawing/2014/main" id="{895AFBB8-AB5E-7252-8A3F-DB4D8680D88C}"/>
              </a:ext>
            </a:extLst>
          </p:cNvPr>
          <p:cNvPicPr>
            <a:picLocks noChangeAspect="1"/>
          </p:cNvPicPr>
          <p:nvPr/>
        </p:nvPicPr>
        <p:blipFill>
          <a:blip r:embed="rId2"/>
          <a:stretch>
            <a:fillRect/>
          </a:stretch>
        </p:blipFill>
        <p:spPr>
          <a:xfrm>
            <a:off x="292105" y="1192590"/>
            <a:ext cx="11607790" cy="5323824"/>
          </a:xfrm>
          <a:prstGeom prst="rect">
            <a:avLst/>
          </a:prstGeom>
        </p:spPr>
      </p:pic>
    </p:spTree>
    <p:extLst>
      <p:ext uri="{BB962C8B-B14F-4D97-AF65-F5344CB8AC3E}">
        <p14:creationId xmlns:p14="http://schemas.microsoft.com/office/powerpoint/2010/main" val="3529452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F00F37-3F5C-A7AE-0B7A-3367774B8BC3}"/>
              </a:ext>
            </a:extLst>
          </p:cNvPr>
          <p:cNvSpPr>
            <a:spLocks noGrp="1"/>
          </p:cNvSpPr>
          <p:nvPr>
            <p:ph idx="1"/>
          </p:nvPr>
        </p:nvSpPr>
        <p:spPr>
          <a:xfrm>
            <a:off x="304800" y="1825625"/>
            <a:ext cx="11653520" cy="4351338"/>
          </a:xfrm>
        </p:spPr>
        <p:txBody>
          <a:bodyPr>
            <a:normAutofit/>
          </a:bodyPr>
          <a:lstStyle/>
          <a:p>
            <a:pPr marL="0" indent="0">
              <a:buNone/>
            </a:pPr>
            <a:r>
              <a:rPr lang="en-US" sz="4800" dirty="0"/>
              <a:t>Analysis 4 – CHI Text/Email Contacts’ Reported Purpose</a:t>
            </a:r>
          </a:p>
        </p:txBody>
      </p:sp>
      <p:sp>
        <p:nvSpPr>
          <p:cNvPr id="4" name="Slide Number Placeholder 3">
            <a:extLst>
              <a:ext uri="{FF2B5EF4-FFF2-40B4-BE49-F238E27FC236}">
                <a16:creationId xmlns:a16="http://schemas.microsoft.com/office/drawing/2014/main" id="{DD81F5A4-F896-204C-0213-1CE6A8A22482}"/>
              </a:ext>
            </a:extLst>
          </p:cNvPr>
          <p:cNvSpPr>
            <a:spLocks noGrp="1"/>
          </p:cNvSpPr>
          <p:nvPr>
            <p:ph type="sldNum" sz="quarter" idx="12"/>
          </p:nvPr>
        </p:nvSpPr>
        <p:spPr/>
        <p:txBody>
          <a:bodyPr/>
          <a:lstStyle/>
          <a:p>
            <a:fld id="{FC63ECC8-719A-498E-B101-491B6A35558E}" type="slidenum">
              <a:rPr lang="en-US" smtClean="0"/>
              <a:t>21</a:t>
            </a:fld>
            <a:endParaRPr lang="en-US" dirty="0"/>
          </a:p>
        </p:txBody>
      </p:sp>
    </p:spTree>
    <p:extLst>
      <p:ext uri="{BB962C8B-B14F-4D97-AF65-F5344CB8AC3E}">
        <p14:creationId xmlns:p14="http://schemas.microsoft.com/office/powerpoint/2010/main" val="17559343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7B0EC45-7472-4337-ACCA-496F19FDBA96}"/>
              </a:ext>
            </a:extLst>
          </p:cNvPr>
          <p:cNvSpPr>
            <a:spLocks noGrp="1"/>
          </p:cNvSpPr>
          <p:nvPr>
            <p:ph type="sldNum" sz="quarter" idx="12"/>
          </p:nvPr>
        </p:nvSpPr>
        <p:spPr/>
        <p:txBody>
          <a:bodyPr/>
          <a:lstStyle/>
          <a:p>
            <a:fld id="{24BFE6D4-27A9-4AE4-9EAE-AF75F97B179B}" type="slidenum">
              <a:rPr lang="en-US" smtClean="0"/>
              <a:t>22</a:t>
            </a:fld>
            <a:endParaRPr lang="en-US" dirty="0"/>
          </a:p>
        </p:txBody>
      </p:sp>
      <p:sp>
        <p:nvSpPr>
          <p:cNvPr id="5" name="Title 1">
            <a:extLst>
              <a:ext uri="{FF2B5EF4-FFF2-40B4-BE49-F238E27FC236}">
                <a16:creationId xmlns:a16="http://schemas.microsoft.com/office/drawing/2014/main" id="{35DA8418-8753-48FF-80E4-A8FE912180E6}"/>
              </a:ext>
            </a:extLst>
          </p:cNvPr>
          <p:cNvSpPr txBox="1">
            <a:spLocks/>
          </p:cNvSpPr>
          <p:nvPr/>
        </p:nvSpPr>
        <p:spPr>
          <a:xfrm>
            <a:off x="-80682" y="0"/>
            <a:ext cx="12353364"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3200" b="1" dirty="0"/>
              <a:t>Distribution of HU-Level Outgoing Text/Email Purpose, by Survey</a:t>
            </a:r>
          </a:p>
        </p:txBody>
      </p:sp>
      <p:pic>
        <p:nvPicPr>
          <p:cNvPr id="3" name="Picture 2">
            <a:extLst>
              <a:ext uri="{FF2B5EF4-FFF2-40B4-BE49-F238E27FC236}">
                <a16:creationId xmlns:a16="http://schemas.microsoft.com/office/drawing/2014/main" id="{B8048340-2EC2-23F5-A356-F601F067BE41}"/>
              </a:ext>
            </a:extLst>
          </p:cNvPr>
          <p:cNvPicPr>
            <a:picLocks noChangeAspect="1"/>
          </p:cNvPicPr>
          <p:nvPr/>
        </p:nvPicPr>
        <p:blipFill>
          <a:blip r:embed="rId2"/>
          <a:stretch>
            <a:fillRect/>
          </a:stretch>
        </p:blipFill>
        <p:spPr>
          <a:xfrm>
            <a:off x="420132" y="1046274"/>
            <a:ext cx="11351736" cy="5310076"/>
          </a:xfrm>
          <a:prstGeom prst="rect">
            <a:avLst/>
          </a:prstGeom>
        </p:spPr>
      </p:pic>
    </p:spTree>
    <p:extLst>
      <p:ext uri="{BB962C8B-B14F-4D97-AF65-F5344CB8AC3E}">
        <p14:creationId xmlns:p14="http://schemas.microsoft.com/office/powerpoint/2010/main" val="1698467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4BFE6D4-27A9-4AE4-9EAE-AF75F97B179B}" type="slidenum">
              <a:rPr lang="en-US" smtClean="0"/>
              <a:t>23</a:t>
            </a:fld>
            <a:endParaRPr lang="en-US" dirty="0"/>
          </a:p>
        </p:txBody>
      </p:sp>
      <p:sp>
        <p:nvSpPr>
          <p:cNvPr id="5" name="Title 1"/>
          <p:cNvSpPr>
            <a:spLocks noGrp="1"/>
          </p:cNvSpPr>
          <p:nvPr>
            <p:ph type="title"/>
          </p:nvPr>
        </p:nvSpPr>
        <p:spPr>
          <a:xfrm>
            <a:off x="-80682" y="0"/>
            <a:ext cx="12353364" cy="1325563"/>
          </a:xfrm>
        </p:spPr>
        <p:txBody>
          <a:bodyPr>
            <a:normAutofit/>
          </a:bodyPr>
          <a:lstStyle/>
          <a:p>
            <a:pPr algn="ctr"/>
            <a:r>
              <a:rPr lang="en-US" sz="3200" b="1" dirty="0"/>
              <a:t>Distribution of HU-Level Incoming Text/Email Purpose, by Survey</a:t>
            </a:r>
          </a:p>
        </p:txBody>
      </p:sp>
      <p:pic>
        <p:nvPicPr>
          <p:cNvPr id="3" name="Picture 2">
            <a:extLst>
              <a:ext uri="{FF2B5EF4-FFF2-40B4-BE49-F238E27FC236}">
                <a16:creationId xmlns:a16="http://schemas.microsoft.com/office/drawing/2014/main" id="{117DFC2D-94A6-B854-4B53-D8ABC5E89BC9}"/>
              </a:ext>
            </a:extLst>
          </p:cNvPr>
          <p:cNvPicPr>
            <a:picLocks noChangeAspect="1"/>
          </p:cNvPicPr>
          <p:nvPr/>
        </p:nvPicPr>
        <p:blipFill>
          <a:blip r:embed="rId2"/>
          <a:stretch>
            <a:fillRect/>
          </a:stretch>
        </p:blipFill>
        <p:spPr>
          <a:xfrm>
            <a:off x="343925" y="1113002"/>
            <a:ext cx="11504149" cy="5425910"/>
          </a:xfrm>
          <a:prstGeom prst="rect">
            <a:avLst/>
          </a:prstGeom>
        </p:spPr>
      </p:pic>
    </p:spTree>
    <p:extLst>
      <p:ext uri="{BB962C8B-B14F-4D97-AF65-F5344CB8AC3E}">
        <p14:creationId xmlns:p14="http://schemas.microsoft.com/office/powerpoint/2010/main" val="2849464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8939"/>
            <a:ext cx="10515600" cy="961257"/>
          </a:xfrm>
        </p:spPr>
        <p:txBody>
          <a:bodyPr/>
          <a:lstStyle/>
          <a:p>
            <a:pPr algn="ctr"/>
            <a:r>
              <a:rPr lang="en-US" dirty="0"/>
              <a:t>Conclusions (1)</a:t>
            </a:r>
          </a:p>
        </p:txBody>
      </p:sp>
      <p:sp>
        <p:nvSpPr>
          <p:cNvPr id="3" name="Content Placeholder 2"/>
          <p:cNvSpPr>
            <a:spLocks noGrp="1"/>
          </p:cNvSpPr>
          <p:nvPr>
            <p:ph idx="1"/>
          </p:nvPr>
        </p:nvSpPr>
        <p:spPr>
          <a:xfrm>
            <a:off x="577515" y="1050196"/>
            <a:ext cx="10982425" cy="5036047"/>
          </a:xfrm>
        </p:spPr>
        <p:txBody>
          <a:bodyPr>
            <a:normAutofit/>
          </a:bodyPr>
          <a:lstStyle/>
          <a:p>
            <a:r>
              <a:rPr lang="en-US" sz="3600" dirty="0"/>
              <a:t>Texts and emails make up a low percentage of all contact attempts in CHI</a:t>
            </a:r>
          </a:p>
          <a:p>
            <a:pPr lvl="1"/>
            <a:r>
              <a:rPr lang="en-US" sz="3200" dirty="0"/>
              <a:t>1% in ACS, 5% in CPS</a:t>
            </a:r>
          </a:p>
          <a:p>
            <a:pPr lvl="1"/>
            <a:r>
              <a:rPr lang="en-US" sz="3200" dirty="0"/>
              <a:t>Most are outgoing texts, least are emails</a:t>
            </a:r>
          </a:p>
          <a:p>
            <a:r>
              <a:rPr lang="en-US" sz="3600" dirty="0"/>
              <a:t>Usage varies between ROs</a:t>
            </a:r>
          </a:p>
          <a:p>
            <a:pPr lvl="1"/>
            <a:r>
              <a:rPr lang="en-US" sz="3200" dirty="0"/>
              <a:t>More common among FRs and HUs covered by Western ROs (Los Angeles, Denver, Chicago) than Eastern ROs (New York, Philadelphia, Atlanta)</a:t>
            </a:r>
          </a:p>
          <a:p>
            <a:pPr lvl="1"/>
            <a:r>
              <a:rPr lang="en-US" sz="3200" dirty="0"/>
              <a:t>Unclear how much is driven by differences in training, culture, geographic types, or other factors</a:t>
            </a:r>
          </a:p>
          <a:p>
            <a:endParaRPr lang="en-US" sz="3600" dirty="0"/>
          </a:p>
        </p:txBody>
      </p:sp>
      <p:sp>
        <p:nvSpPr>
          <p:cNvPr id="4" name="Slide Number Placeholder 3"/>
          <p:cNvSpPr>
            <a:spLocks noGrp="1"/>
          </p:cNvSpPr>
          <p:nvPr>
            <p:ph type="sldNum" sz="quarter" idx="12"/>
          </p:nvPr>
        </p:nvSpPr>
        <p:spPr/>
        <p:txBody>
          <a:bodyPr/>
          <a:lstStyle/>
          <a:p>
            <a:fld id="{24BFE6D4-27A9-4AE4-9EAE-AF75F97B179B}" type="slidenum">
              <a:rPr lang="en-US" smtClean="0"/>
              <a:t>24</a:t>
            </a:fld>
            <a:endParaRPr lang="en-US" dirty="0"/>
          </a:p>
        </p:txBody>
      </p:sp>
    </p:spTree>
    <p:extLst>
      <p:ext uri="{BB962C8B-B14F-4D97-AF65-F5344CB8AC3E}">
        <p14:creationId xmlns:p14="http://schemas.microsoft.com/office/powerpoint/2010/main" val="40558005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5243"/>
            <a:ext cx="10515600" cy="961257"/>
          </a:xfrm>
        </p:spPr>
        <p:txBody>
          <a:bodyPr/>
          <a:lstStyle/>
          <a:p>
            <a:pPr algn="ctr"/>
            <a:r>
              <a:rPr lang="en-US" dirty="0"/>
              <a:t>Conclusions (2)</a:t>
            </a:r>
          </a:p>
        </p:txBody>
      </p:sp>
      <p:sp>
        <p:nvSpPr>
          <p:cNvPr id="3" name="Content Placeholder 2"/>
          <p:cNvSpPr>
            <a:spLocks noGrp="1"/>
          </p:cNvSpPr>
          <p:nvPr>
            <p:ph idx="1"/>
          </p:nvPr>
        </p:nvSpPr>
        <p:spPr>
          <a:xfrm>
            <a:off x="500513" y="1043979"/>
            <a:ext cx="11328935" cy="5036047"/>
          </a:xfrm>
        </p:spPr>
        <p:txBody>
          <a:bodyPr>
            <a:normAutofit/>
          </a:bodyPr>
          <a:lstStyle/>
          <a:p>
            <a:r>
              <a:rPr lang="en-US" sz="3600" dirty="0"/>
              <a:t>Text/email usage more common in CPS than ACS</a:t>
            </a:r>
          </a:p>
          <a:p>
            <a:pPr lvl="1"/>
            <a:r>
              <a:rPr lang="en-US" sz="3200" dirty="0"/>
              <a:t>Likely driven by CPS longitudinal design, with higher usage after the first interview</a:t>
            </a:r>
          </a:p>
          <a:p>
            <a:r>
              <a:rPr lang="en-US" sz="3600" dirty="0"/>
              <a:t>Text/email reported purpose varies by survey</a:t>
            </a:r>
          </a:p>
          <a:p>
            <a:pPr lvl="1"/>
            <a:r>
              <a:rPr lang="en-US" sz="3200" dirty="0"/>
              <a:t>CPS-recorded outgoing contacts mostly to request appts (88%), but ACS-recorded outgoing contact purpose varies more</a:t>
            </a:r>
          </a:p>
          <a:p>
            <a:pPr lvl="1"/>
            <a:r>
              <a:rPr lang="en-US" sz="3200" dirty="0"/>
              <a:t>Both surveys have a majority of recorded incoming contacts as responses to a prior notice (55% in CPS, 53% in ACS)</a:t>
            </a:r>
          </a:p>
          <a:p>
            <a:pPr lvl="1"/>
            <a:r>
              <a:rPr lang="en-US" sz="3200" dirty="0"/>
              <a:t>CPS-recorded incoming contacts also mainly to schedule appts (56%), but more varied in ACS (37% “Other”)</a:t>
            </a:r>
          </a:p>
        </p:txBody>
      </p:sp>
      <p:sp>
        <p:nvSpPr>
          <p:cNvPr id="4" name="Slide Number Placeholder 3"/>
          <p:cNvSpPr>
            <a:spLocks noGrp="1"/>
          </p:cNvSpPr>
          <p:nvPr>
            <p:ph type="sldNum" sz="quarter" idx="12"/>
          </p:nvPr>
        </p:nvSpPr>
        <p:spPr/>
        <p:txBody>
          <a:bodyPr/>
          <a:lstStyle/>
          <a:p>
            <a:fld id="{24BFE6D4-27A9-4AE4-9EAE-AF75F97B179B}" type="slidenum">
              <a:rPr lang="en-US" smtClean="0"/>
              <a:t>25</a:t>
            </a:fld>
            <a:endParaRPr lang="en-US" dirty="0"/>
          </a:p>
        </p:txBody>
      </p:sp>
    </p:spTree>
    <p:extLst>
      <p:ext uri="{BB962C8B-B14F-4D97-AF65-F5344CB8AC3E}">
        <p14:creationId xmlns:p14="http://schemas.microsoft.com/office/powerpoint/2010/main" val="41391793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dirty="0"/>
              <a:t>Discussion</a:t>
            </a:r>
          </a:p>
        </p:txBody>
      </p:sp>
      <p:sp>
        <p:nvSpPr>
          <p:cNvPr id="3" name="Content Placeholder 2"/>
          <p:cNvSpPr>
            <a:spLocks noGrp="1"/>
          </p:cNvSpPr>
          <p:nvPr>
            <p:ph idx="1"/>
          </p:nvPr>
        </p:nvSpPr>
        <p:spPr>
          <a:xfrm>
            <a:off x="838200" y="1325563"/>
            <a:ext cx="10515600" cy="4805730"/>
          </a:xfrm>
        </p:spPr>
        <p:txBody>
          <a:bodyPr>
            <a:normAutofit lnSpcReduction="10000"/>
          </a:bodyPr>
          <a:lstStyle/>
          <a:p>
            <a:r>
              <a:rPr lang="en-US" sz="3600" dirty="0"/>
              <a:t>Recent qualitative research by Laura Hergert may provide more insight on text/email usage</a:t>
            </a:r>
          </a:p>
          <a:p>
            <a:pPr lvl="1"/>
            <a:r>
              <a:rPr lang="en-US" sz="3200" dirty="0"/>
              <a:t>Whether procedures for text/email usage were communicated clearly to ROs</a:t>
            </a:r>
          </a:p>
          <a:p>
            <a:pPr lvl="1"/>
            <a:r>
              <a:rPr lang="en-US" sz="3200" dirty="0"/>
              <a:t>Whether these were covered in training for FRs</a:t>
            </a:r>
          </a:p>
          <a:p>
            <a:pPr lvl="1"/>
            <a:r>
              <a:rPr lang="en-US" sz="3200" dirty="0"/>
              <a:t>Whether and when text/email contacts are recorded by FRs in CHI</a:t>
            </a:r>
          </a:p>
          <a:p>
            <a:r>
              <a:rPr lang="en-US" sz="3600" dirty="0"/>
              <a:t>Findings from FR focus groups will be presented at American Association for Public Opinion Research (AAPOR) Conference in May 2024</a:t>
            </a:r>
          </a:p>
        </p:txBody>
      </p:sp>
      <p:sp>
        <p:nvSpPr>
          <p:cNvPr id="4" name="Slide Number Placeholder 3"/>
          <p:cNvSpPr>
            <a:spLocks noGrp="1"/>
          </p:cNvSpPr>
          <p:nvPr>
            <p:ph type="sldNum" sz="quarter" idx="12"/>
          </p:nvPr>
        </p:nvSpPr>
        <p:spPr/>
        <p:txBody>
          <a:bodyPr/>
          <a:lstStyle/>
          <a:p>
            <a:fld id="{24BFE6D4-27A9-4AE4-9EAE-AF75F97B179B}" type="slidenum">
              <a:rPr lang="en-US" smtClean="0"/>
              <a:t>26</a:t>
            </a:fld>
            <a:endParaRPr lang="en-US" dirty="0"/>
          </a:p>
        </p:txBody>
      </p:sp>
    </p:spTree>
    <p:extLst>
      <p:ext uri="{BB962C8B-B14F-4D97-AF65-F5344CB8AC3E}">
        <p14:creationId xmlns:p14="http://schemas.microsoft.com/office/powerpoint/2010/main" val="26127793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33083" y="298382"/>
            <a:ext cx="12640235" cy="2852737"/>
          </a:xfrm>
        </p:spPr>
        <p:txBody>
          <a:bodyPr>
            <a:normAutofit/>
          </a:bodyPr>
          <a:lstStyle/>
          <a:p>
            <a:pPr algn="ctr"/>
            <a:r>
              <a:rPr lang="en-US" sz="4400" b="1" dirty="0">
                <a:latin typeface="Calibri" panose="020F0502020204030204" pitchFamily="34" charset="0"/>
              </a:rPr>
              <a:t>Exploring New Paradata from Text &amp; Email Contact Attempts in Federal Survey Data Collection</a:t>
            </a:r>
            <a:endParaRPr lang="en-US" sz="4400" dirty="0"/>
          </a:p>
        </p:txBody>
      </p:sp>
      <p:sp>
        <p:nvSpPr>
          <p:cNvPr id="7" name="Text Placeholder 6"/>
          <p:cNvSpPr>
            <a:spLocks noGrp="1"/>
          </p:cNvSpPr>
          <p:nvPr>
            <p:ph type="body" idx="1"/>
          </p:nvPr>
        </p:nvSpPr>
        <p:spPr>
          <a:xfrm>
            <a:off x="838200" y="3873846"/>
            <a:ext cx="10515600" cy="1500187"/>
          </a:xfrm>
        </p:spPr>
        <p:txBody>
          <a:bodyPr/>
          <a:lstStyle/>
          <a:p>
            <a:pPr algn="ctr"/>
            <a:r>
              <a:rPr lang="en-US" sz="3600" dirty="0">
                <a:hlinkClick r:id="rId2"/>
              </a:rPr>
              <a:t>Matthew.Virgile@census.gov</a:t>
            </a:r>
            <a:endParaRPr lang="en-US" sz="3600" dirty="0"/>
          </a:p>
          <a:p>
            <a:pPr algn="ctr"/>
            <a:endParaRPr lang="en-US" dirty="0"/>
          </a:p>
        </p:txBody>
      </p:sp>
      <p:sp>
        <p:nvSpPr>
          <p:cNvPr id="4" name="Slide Number Placeholder 3"/>
          <p:cNvSpPr>
            <a:spLocks noGrp="1"/>
          </p:cNvSpPr>
          <p:nvPr>
            <p:ph type="sldNum" sz="quarter" idx="12"/>
          </p:nvPr>
        </p:nvSpPr>
        <p:spPr/>
        <p:txBody>
          <a:bodyPr/>
          <a:lstStyle/>
          <a:p>
            <a:fld id="{24BFE6D4-27A9-4AE4-9EAE-AF75F97B179B}" type="slidenum">
              <a:rPr lang="en-US" smtClean="0"/>
              <a:t>27</a:t>
            </a:fld>
            <a:endParaRPr lang="en-US" dirty="0"/>
          </a:p>
        </p:txBody>
      </p:sp>
    </p:spTree>
    <p:extLst>
      <p:ext uri="{BB962C8B-B14F-4D97-AF65-F5344CB8AC3E}">
        <p14:creationId xmlns:p14="http://schemas.microsoft.com/office/powerpoint/2010/main" val="28139509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74287"/>
          </a:xfrm>
        </p:spPr>
        <p:txBody>
          <a:bodyPr/>
          <a:lstStyle/>
          <a:p>
            <a:pPr algn="ctr"/>
            <a:r>
              <a:rPr lang="en-US" dirty="0"/>
              <a:t>CHI Text/Email Screens (1) </a:t>
            </a:r>
          </a:p>
        </p:txBody>
      </p:sp>
      <p:sp>
        <p:nvSpPr>
          <p:cNvPr id="4" name="Slide Number Placeholder 3"/>
          <p:cNvSpPr>
            <a:spLocks noGrp="1"/>
          </p:cNvSpPr>
          <p:nvPr>
            <p:ph type="sldNum" sz="quarter" idx="12"/>
          </p:nvPr>
        </p:nvSpPr>
        <p:spPr/>
        <p:txBody>
          <a:bodyPr/>
          <a:lstStyle/>
          <a:p>
            <a:fld id="{24BFE6D4-27A9-4AE4-9EAE-AF75F97B179B}" type="slidenum">
              <a:rPr lang="en-US" smtClean="0"/>
              <a:t>3</a:t>
            </a:fld>
            <a:endParaRPr lang="en-US" dirty="0"/>
          </a:p>
        </p:txBody>
      </p:sp>
      <p:pic>
        <p:nvPicPr>
          <p:cNvPr id="7" name="Picture 6">
            <a:extLst>
              <a:ext uri="{FF2B5EF4-FFF2-40B4-BE49-F238E27FC236}">
                <a16:creationId xmlns:a16="http://schemas.microsoft.com/office/drawing/2014/main" id="{64030410-B0E5-D0DA-1D9E-249BD52AF3DA}"/>
              </a:ext>
            </a:extLst>
          </p:cNvPr>
          <p:cNvPicPr>
            <a:picLocks noChangeAspect="1"/>
          </p:cNvPicPr>
          <p:nvPr/>
        </p:nvPicPr>
        <p:blipFill>
          <a:blip r:embed="rId2"/>
          <a:stretch>
            <a:fillRect/>
          </a:stretch>
        </p:blipFill>
        <p:spPr>
          <a:xfrm>
            <a:off x="327660" y="874287"/>
            <a:ext cx="5634990" cy="5028673"/>
          </a:xfrm>
          <a:prstGeom prst="rect">
            <a:avLst/>
          </a:prstGeom>
        </p:spPr>
      </p:pic>
      <p:pic>
        <p:nvPicPr>
          <p:cNvPr id="12" name="Picture 11">
            <a:extLst>
              <a:ext uri="{FF2B5EF4-FFF2-40B4-BE49-F238E27FC236}">
                <a16:creationId xmlns:a16="http://schemas.microsoft.com/office/drawing/2014/main" id="{1B4880E4-35D2-9265-B130-7034E2ECA2AF}"/>
              </a:ext>
            </a:extLst>
          </p:cNvPr>
          <p:cNvPicPr>
            <a:picLocks noChangeAspect="1"/>
          </p:cNvPicPr>
          <p:nvPr/>
        </p:nvPicPr>
        <p:blipFill>
          <a:blip r:embed="rId3"/>
          <a:stretch>
            <a:fillRect/>
          </a:stretch>
        </p:blipFill>
        <p:spPr>
          <a:xfrm>
            <a:off x="6096000" y="874287"/>
            <a:ext cx="5943600" cy="5394433"/>
          </a:xfrm>
          <a:prstGeom prst="rect">
            <a:avLst/>
          </a:prstGeom>
        </p:spPr>
      </p:pic>
    </p:spTree>
    <p:extLst>
      <p:ext uri="{BB962C8B-B14F-4D97-AF65-F5344CB8AC3E}">
        <p14:creationId xmlns:p14="http://schemas.microsoft.com/office/powerpoint/2010/main" val="27588465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74287"/>
          </a:xfrm>
        </p:spPr>
        <p:txBody>
          <a:bodyPr/>
          <a:lstStyle/>
          <a:p>
            <a:pPr algn="ctr"/>
            <a:r>
              <a:rPr lang="en-US" dirty="0"/>
              <a:t>CHI Text/Email Screens (2) </a:t>
            </a:r>
          </a:p>
        </p:txBody>
      </p:sp>
      <p:sp>
        <p:nvSpPr>
          <p:cNvPr id="4" name="Slide Number Placeholder 3"/>
          <p:cNvSpPr>
            <a:spLocks noGrp="1"/>
          </p:cNvSpPr>
          <p:nvPr>
            <p:ph type="sldNum" sz="quarter" idx="12"/>
          </p:nvPr>
        </p:nvSpPr>
        <p:spPr/>
        <p:txBody>
          <a:bodyPr/>
          <a:lstStyle/>
          <a:p>
            <a:fld id="{24BFE6D4-27A9-4AE4-9EAE-AF75F97B179B}" type="slidenum">
              <a:rPr lang="en-US" smtClean="0"/>
              <a:t>4</a:t>
            </a:fld>
            <a:endParaRPr lang="en-US" dirty="0"/>
          </a:p>
        </p:txBody>
      </p:sp>
      <p:pic>
        <p:nvPicPr>
          <p:cNvPr id="5" name="Picture 4">
            <a:extLst>
              <a:ext uri="{FF2B5EF4-FFF2-40B4-BE49-F238E27FC236}">
                <a16:creationId xmlns:a16="http://schemas.microsoft.com/office/drawing/2014/main" id="{99638F5D-C791-4C88-60E0-A6D09BC25C9A}"/>
              </a:ext>
            </a:extLst>
          </p:cNvPr>
          <p:cNvPicPr>
            <a:picLocks noChangeAspect="1"/>
          </p:cNvPicPr>
          <p:nvPr/>
        </p:nvPicPr>
        <p:blipFill>
          <a:blip r:embed="rId2"/>
          <a:stretch>
            <a:fillRect/>
          </a:stretch>
        </p:blipFill>
        <p:spPr>
          <a:xfrm>
            <a:off x="124353" y="833120"/>
            <a:ext cx="5788767" cy="5191760"/>
          </a:xfrm>
          <a:prstGeom prst="rect">
            <a:avLst/>
          </a:prstGeom>
        </p:spPr>
      </p:pic>
      <p:pic>
        <p:nvPicPr>
          <p:cNvPr id="11" name="Picture 10">
            <a:extLst>
              <a:ext uri="{FF2B5EF4-FFF2-40B4-BE49-F238E27FC236}">
                <a16:creationId xmlns:a16="http://schemas.microsoft.com/office/drawing/2014/main" id="{C99A23F8-C137-9A46-21F1-30AC3E6CFEC3}"/>
              </a:ext>
            </a:extLst>
          </p:cNvPr>
          <p:cNvPicPr>
            <a:picLocks noChangeAspect="1"/>
          </p:cNvPicPr>
          <p:nvPr/>
        </p:nvPicPr>
        <p:blipFill>
          <a:blip r:embed="rId3"/>
          <a:stretch>
            <a:fillRect/>
          </a:stretch>
        </p:blipFill>
        <p:spPr>
          <a:xfrm>
            <a:off x="6010167" y="833120"/>
            <a:ext cx="6057480" cy="5123255"/>
          </a:xfrm>
          <a:prstGeom prst="rect">
            <a:avLst/>
          </a:prstGeom>
        </p:spPr>
      </p:pic>
    </p:spTree>
    <p:extLst>
      <p:ext uri="{BB962C8B-B14F-4D97-AF65-F5344CB8AC3E}">
        <p14:creationId xmlns:p14="http://schemas.microsoft.com/office/powerpoint/2010/main" val="2169519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B6FA-54A8-4691-8DB8-854F6555EE3E}"/>
              </a:ext>
            </a:extLst>
          </p:cNvPr>
          <p:cNvSpPr>
            <a:spLocks noGrp="1"/>
          </p:cNvSpPr>
          <p:nvPr>
            <p:ph type="title"/>
          </p:nvPr>
        </p:nvSpPr>
        <p:spPr>
          <a:xfrm>
            <a:off x="838199" y="136525"/>
            <a:ext cx="10515600" cy="1325563"/>
          </a:xfrm>
        </p:spPr>
        <p:txBody>
          <a:bodyPr>
            <a:normAutofit/>
          </a:bodyPr>
          <a:lstStyle/>
          <a:p>
            <a:pPr algn="ctr"/>
            <a:r>
              <a:rPr lang="en-US" sz="4800" dirty="0"/>
              <a:t>Research Questions</a:t>
            </a:r>
          </a:p>
        </p:txBody>
      </p:sp>
      <p:sp>
        <p:nvSpPr>
          <p:cNvPr id="3" name="Content Placeholder 2">
            <a:extLst>
              <a:ext uri="{FF2B5EF4-FFF2-40B4-BE49-F238E27FC236}">
                <a16:creationId xmlns:a16="http://schemas.microsoft.com/office/drawing/2014/main" id="{F2739881-6239-4B0E-9839-B8687B6D8419}"/>
              </a:ext>
            </a:extLst>
          </p:cNvPr>
          <p:cNvSpPr>
            <a:spLocks noGrp="1"/>
          </p:cNvSpPr>
          <p:nvPr>
            <p:ph idx="1"/>
          </p:nvPr>
        </p:nvSpPr>
        <p:spPr>
          <a:xfrm>
            <a:off x="667752" y="1665287"/>
            <a:ext cx="10856495" cy="4351338"/>
          </a:xfrm>
        </p:spPr>
        <p:txBody>
          <a:bodyPr>
            <a:normAutofit/>
          </a:bodyPr>
          <a:lstStyle/>
          <a:p>
            <a:pPr lvl="1"/>
            <a:r>
              <a:rPr lang="en-US" sz="3600" dirty="0"/>
              <a:t>How common is text/email usage in Federal surveys?</a:t>
            </a:r>
          </a:p>
          <a:p>
            <a:pPr marL="457200" lvl="1" indent="0">
              <a:buNone/>
            </a:pPr>
            <a:endParaRPr lang="en-US" sz="3600" dirty="0"/>
          </a:p>
          <a:p>
            <a:pPr lvl="1"/>
            <a:r>
              <a:rPr lang="en-US" sz="3600" dirty="0"/>
              <a:t>How does text/email usage vary by Census Regional Office (RO)?</a:t>
            </a:r>
          </a:p>
          <a:p>
            <a:pPr lvl="1"/>
            <a:endParaRPr lang="en-US" sz="3600" dirty="0"/>
          </a:p>
          <a:p>
            <a:pPr lvl="1"/>
            <a:r>
              <a:rPr lang="en-US" sz="3600" dirty="0"/>
              <a:t>What are the most common reasons for text/email usage?</a:t>
            </a:r>
          </a:p>
        </p:txBody>
      </p:sp>
      <p:sp>
        <p:nvSpPr>
          <p:cNvPr id="4" name="Slide Number Placeholder 3">
            <a:extLst>
              <a:ext uri="{FF2B5EF4-FFF2-40B4-BE49-F238E27FC236}">
                <a16:creationId xmlns:a16="http://schemas.microsoft.com/office/drawing/2014/main" id="{1D8643E9-CEE5-4730-8D20-0102FE6616FA}"/>
              </a:ext>
            </a:extLst>
          </p:cNvPr>
          <p:cNvSpPr>
            <a:spLocks noGrp="1"/>
          </p:cNvSpPr>
          <p:nvPr>
            <p:ph type="sldNum" sz="quarter" idx="12"/>
          </p:nvPr>
        </p:nvSpPr>
        <p:spPr/>
        <p:txBody>
          <a:bodyPr/>
          <a:lstStyle/>
          <a:p>
            <a:fld id="{24BFE6D4-27A9-4AE4-9EAE-AF75F97B179B}" type="slidenum">
              <a:rPr lang="en-US" smtClean="0"/>
              <a:t>5</a:t>
            </a:fld>
            <a:endParaRPr lang="en-US" dirty="0"/>
          </a:p>
        </p:txBody>
      </p:sp>
    </p:spTree>
    <p:extLst>
      <p:ext uri="{BB962C8B-B14F-4D97-AF65-F5344CB8AC3E}">
        <p14:creationId xmlns:p14="http://schemas.microsoft.com/office/powerpoint/2010/main" val="36241627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D8FD08-628B-F49C-041C-83AB11BA7C28}"/>
              </a:ext>
            </a:extLst>
          </p:cNvPr>
          <p:cNvSpPr>
            <a:spLocks noGrp="1"/>
          </p:cNvSpPr>
          <p:nvPr>
            <p:ph type="sldNum" sz="quarter" idx="12"/>
          </p:nvPr>
        </p:nvSpPr>
        <p:spPr/>
        <p:txBody>
          <a:bodyPr/>
          <a:lstStyle/>
          <a:p>
            <a:fld id="{FC63ECC8-719A-498E-B101-491B6A35558E}" type="slidenum">
              <a:rPr lang="en-US" smtClean="0"/>
              <a:t>6</a:t>
            </a:fld>
            <a:endParaRPr lang="en-US" dirty="0"/>
          </a:p>
        </p:txBody>
      </p:sp>
      <p:pic>
        <p:nvPicPr>
          <p:cNvPr id="3" name="Picture 2">
            <a:extLst>
              <a:ext uri="{FF2B5EF4-FFF2-40B4-BE49-F238E27FC236}">
                <a16:creationId xmlns:a16="http://schemas.microsoft.com/office/drawing/2014/main" id="{4269C331-BD23-C1B4-A56A-7052FD210C73}"/>
              </a:ext>
            </a:extLst>
          </p:cNvPr>
          <p:cNvPicPr>
            <a:picLocks noChangeAspect="1"/>
          </p:cNvPicPr>
          <p:nvPr/>
        </p:nvPicPr>
        <p:blipFill>
          <a:blip r:embed="rId2"/>
          <a:stretch>
            <a:fillRect/>
          </a:stretch>
        </p:blipFill>
        <p:spPr>
          <a:xfrm>
            <a:off x="241738" y="136525"/>
            <a:ext cx="11824138" cy="5791310"/>
          </a:xfrm>
          <a:prstGeom prst="rect">
            <a:avLst/>
          </a:prstGeom>
        </p:spPr>
      </p:pic>
    </p:spTree>
    <p:extLst>
      <p:ext uri="{BB962C8B-B14F-4D97-AF65-F5344CB8AC3E}">
        <p14:creationId xmlns:p14="http://schemas.microsoft.com/office/powerpoint/2010/main" val="14884216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normAutofit/>
          </a:bodyPr>
          <a:lstStyle/>
          <a:p>
            <a:pPr algn="ctr"/>
            <a:r>
              <a:rPr lang="en-US" sz="4800" dirty="0"/>
              <a:t>Data</a:t>
            </a:r>
          </a:p>
        </p:txBody>
      </p:sp>
      <p:sp>
        <p:nvSpPr>
          <p:cNvPr id="3" name="Content Placeholder 2"/>
          <p:cNvSpPr>
            <a:spLocks noGrp="1"/>
          </p:cNvSpPr>
          <p:nvPr>
            <p:ph idx="1"/>
          </p:nvPr>
        </p:nvSpPr>
        <p:spPr>
          <a:xfrm>
            <a:off x="490889" y="1184886"/>
            <a:ext cx="11005786" cy="5406414"/>
          </a:xfrm>
        </p:spPr>
        <p:txBody>
          <a:bodyPr>
            <a:normAutofit/>
          </a:bodyPr>
          <a:lstStyle/>
          <a:p>
            <a:r>
              <a:rPr lang="en-US" sz="3500" dirty="0"/>
              <a:t>All CHI records in 2023 from two housing unit (HU) surveys</a:t>
            </a:r>
          </a:p>
          <a:p>
            <a:pPr lvl="1"/>
            <a:r>
              <a:rPr lang="en-US" sz="3000" dirty="0"/>
              <a:t>American Community Survey (ACS)</a:t>
            </a:r>
          </a:p>
          <a:p>
            <a:pPr lvl="2"/>
            <a:r>
              <a:rPr lang="en-US" sz="2600" dirty="0"/>
              <a:t>300k HUs sampled monthly</a:t>
            </a:r>
          </a:p>
          <a:p>
            <a:pPr lvl="2"/>
            <a:r>
              <a:rPr lang="en-US" sz="2600" dirty="0"/>
              <a:t>Data collected through mail/web response, with Computer-Assisted Personal Interview (CAPI) sampling for nonresponding HUs</a:t>
            </a:r>
          </a:p>
          <a:p>
            <a:pPr lvl="2"/>
            <a:r>
              <a:rPr lang="en-US" sz="2600" dirty="0"/>
              <a:t>Non-longitudinal, one interview per HU</a:t>
            </a:r>
          </a:p>
          <a:p>
            <a:pPr lvl="1"/>
            <a:r>
              <a:rPr lang="en-US" sz="3000" dirty="0"/>
              <a:t>Current Population Survey (CPS)</a:t>
            </a:r>
          </a:p>
          <a:p>
            <a:pPr lvl="2"/>
            <a:r>
              <a:rPr lang="en-US" sz="2600" dirty="0"/>
              <a:t>60k HUs sampled monthly</a:t>
            </a:r>
          </a:p>
          <a:p>
            <a:pPr lvl="2"/>
            <a:r>
              <a:rPr lang="en-US" sz="2600" dirty="0"/>
              <a:t>All data collected through CATI/CAPI</a:t>
            </a:r>
          </a:p>
          <a:p>
            <a:pPr lvl="2"/>
            <a:r>
              <a:rPr lang="en-US" sz="2600" dirty="0"/>
              <a:t>Longitudinal, eight interviews per HU</a:t>
            </a:r>
          </a:p>
          <a:p>
            <a:pPr lvl="3"/>
            <a:r>
              <a:rPr lang="en-US" sz="2600" dirty="0"/>
              <a:t>Monthly interviews for four months (1-4), then eight months break, then monthly interviews for four months (5-8) </a:t>
            </a:r>
          </a:p>
        </p:txBody>
      </p:sp>
      <p:sp>
        <p:nvSpPr>
          <p:cNvPr id="4" name="Slide Number Placeholder 3"/>
          <p:cNvSpPr>
            <a:spLocks noGrp="1"/>
          </p:cNvSpPr>
          <p:nvPr>
            <p:ph type="sldNum" sz="quarter" idx="12"/>
          </p:nvPr>
        </p:nvSpPr>
        <p:spPr/>
        <p:txBody>
          <a:bodyPr/>
          <a:lstStyle/>
          <a:p>
            <a:fld id="{24BFE6D4-27A9-4AE4-9EAE-AF75F97B179B}" type="slidenum">
              <a:rPr lang="en-US" smtClean="0"/>
              <a:t>7</a:t>
            </a:fld>
            <a:endParaRPr lang="en-US" dirty="0"/>
          </a:p>
        </p:txBody>
      </p:sp>
    </p:spTree>
    <p:extLst>
      <p:ext uri="{BB962C8B-B14F-4D97-AF65-F5344CB8AC3E}">
        <p14:creationId xmlns:p14="http://schemas.microsoft.com/office/powerpoint/2010/main" val="18153063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92173"/>
            <a:ext cx="10515600" cy="983644"/>
          </a:xfrm>
        </p:spPr>
        <p:txBody>
          <a:bodyPr/>
          <a:lstStyle/>
          <a:p>
            <a:pPr algn="ctr"/>
            <a:r>
              <a:rPr lang="en-US" dirty="0"/>
              <a:t>Methods*</a:t>
            </a:r>
          </a:p>
        </p:txBody>
      </p:sp>
      <p:sp>
        <p:nvSpPr>
          <p:cNvPr id="5" name="Content Placeholder 4"/>
          <p:cNvSpPr>
            <a:spLocks noGrp="1"/>
          </p:cNvSpPr>
          <p:nvPr>
            <p:ph idx="1"/>
          </p:nvPr>
        </p:nvSpPr>
        <p:spPr>
          <a:xfrm>
            <a:off x="367552" y="1318081"/>
            <a:ext cx="11456893" cy="5615150"/>
          </a:xfrm>
        </p:spPr>
        <p:txBody>
          <a:bodyPr>
            <a:normAutofit/>
          </a:bodyPr>
          <a:lstStyle/>
          <a:p>
            <a:r>
              <a:rPr lang="en-US" sz="3600" dirty="0"/>
              <a:t>For both surveys, compute percentage of:</a:t>
            </a:r>
          </a:p>
          <a:p>
            <a:pPr lvl="1"/>
            <a:r>
              <a:rPr lang="en-US" sz="3200" dirty="0"/>
              <a:t>Contact attempts made via text/email</a:t>
            </a:r>
          </a:p>
          <a:p>
            <a:pPr lvl="1"/>
            <a:r>
              <a:rPr lang="en-US" sz="3200" dirty="0"/>
              <a:t>FRs with any text/email usage (overall and by RO)</a:t>
            </a:r>
          </a:p>
          <a:p>
            <a:pPr lvl="1"/>
            <a:r>
              <a:rPr lang="en-US" sz="3200" dirty="0"/>
              <a:t>HUs with any text/email usage (overall and by RO)</a:t>
            </a:r>
          </a:p>
          <a:p>
            <a:pPr lvl="1"/>
            <a:r>
              <a:rPr lang="en-US" sz="3200" dirty="0"/>
              <a:t>Texts/emails with a specified purpose option</a:t>
            </a:r>
          </a:p>
          <a:p>
            <a:r>
              <a:rPr lang="en-US" sz="3600" dirty="0"/>
              <a:t>For CPS only, compute FR-level and HU-level percentages by interview number (1 thru 8)</a:t>
            </a:r>
            <a:endParaRPr lang="en-US" sz="3200" dirty="0"/>
          </a:p>
          <a:p>
            <a:pPr marL="0" indent="0">
              <a:buNone/>
            </a:pPr>
            <a:endParaRPr lang="en-US" sz="3200" dirty="0"/>
          </a:p>
        </p:txBody>
      </p:sp>
      <p:sp>
        <p:nvSpPr>
          <p:cNvPr id="4" name="Slide Number Placeholder 3"/>
          <p:cNvSpPr>
            <a:spLocks noGrp="1"/>
          </p:cNvSpPr>
          <p:nvPr>
            <p:ph type="sldNum" sz="quarter" idx="12"/>
          </p:nvPr>
        </p:nvSpPr>
        <p:spPr/>
        <p:txBody>
          <a:bodyPr/>
          <a:lstStyle/>
          <a:p>
            <a:fld id="{24BFE6D4-27A9-4AE4-9EAE-AF75F97B179B}" type="slidenum">
              <a:rPr lang="en-US" smtClean="0"/>
              <a:t>8</a:t>
            </a:fld>
            <a:endParaRPr lang="en-US" dirty="0"/>
          </a:p>
        </p:txBody>
      </p:sp>
      <p:sp>
        <p:nvSpPr>
          <p:cNvPr id="6" name="TextBox 5">
            <a:extLst>
              <a:ext uri="{FF2B5EF4-FFF2-40B4-BE49-F238E27FC236}">
                <a16:creationId xmlns:a16="http://schemas.microsoft.com/office/drawing/2014/main" id="{892ABD21-0BF5-4F2B-E2EF-085ED62DC66C}"/>
              </a:ext>
            </a:extLst>
          </p:cNvPr>
          <p:cNvSpPr txBox="1"/>
          <p:nvPr/>
        </p:nvSpPr>
        <p:spPr>
          <a:xfrm>
            <a:off x="2175310" y="6215746"/>
            <a:ext cx="8508732" cy="369332"/>
          </a:xfrm>
          <a:prstGeom prst="rect">
            <a:avLst/>
          </a:prstGeom>
          <a:noFill/>
        </p:spPr>
        <p:txBody>
          <a:bodyPr wrap="square" rtlCol="0">
            <a:spAutoFit/>
          </a:bodyPr>
          <a:lstStyle/>
          <a:p>
            <a:r>
              <a:rPr lang="en-US" dirty="0"/>
              <a:t>*Analysis excludes FRs/HUs that were assigned to CAPI but did not have any CHI records</a:t>
            </a:r>
          </a:p>
        </p:txBody>
      </p:sp>
    </p:spTree>
    <p:extLst>
      <p:ext uri="{BB962C8B-B14F-4D97-AF65-F5344CB8AC3E}">
        <p14:creationId xmlns:p14="http://schemas.microsoft.com/office/powerpoint/2010/main" val="11614188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2509"/>
            <a:ext cx="10515600" cy="1325563"/>
          </a:xfrm>
        </p:spPr>
        <p:txBody>
          <a:bodyPr/>
          <a:lstStyle/>
          <a:p>
            <a:pPr algn="ctr"/>
            <a:r>
              <a:rPr lang="en-US" dirty="0"/>
              <a:t>Limitations</a:t>
            </a:r>
          </a:p>
        </p:txBody>
      </p:sp>
      <p:sp>
        <p:nvSpPr>
          <p:cNvPr id="3" name="Content Placeholder 2"/>
          <p:cNvSpPr>
            <a:spLocks noGrp="1"/>
          </p:cNvSpPr>
          <p:nvPr>
            <p:ph idx="1"/>
          </p:nvPr>
        </p:nvSpPr>
        <p:spPr>
          <a:xfrm>
            <a:off x="838200" y="1077889"/>
            <a:ext cx="10515600" cy="5485476"/>
          </a:xfrm>
        </p:spPr>
        <p:txBody>
          <a:bodyPr>
            <a:normAutofit/>
          </a:bodyPr>
          <a:lstStyle/>
          <a:p>
            <a:r>
              <a:rPr lang="en-US" sz="3600" dirty="0"/>
              <a:t>Completeness of CHI records</a:t>
            </a:r>
          </a:p>
          <a:p>
            <a:pPr lvl="1"/>
            <a:r>
              <a:rPr lang="en-US" sz="3200" dirty="0"/>
              <a:t>Some FRs may not record every contact attempt</a:t>
            </a:r>
          </a:p>
          <a:p>
            <a:pPr lvl="1"/>
            <a:r>
              <a:rPr lang="en-US" sz="3200" dirty="0"/>
              <a:t>Training on capturing text/email in CHI may vary by survey or RO</a:t>
            </a:r>
          </a:p>
          <a:p>
            <a:pPr lvl="1"/>
            <a:r>
              <a:rPr lang="en-US" sz="3200" dirty="0"/>
              <a:t>Text/email differs from personal visit/telephone since “threads” and gaps in time between messages may be confusing for what to capture in CHI</a:t>
            </a:r>
          </a:p>
          <a:p>
            <a:pPr lvl="1"/>
            <a:r>
              <a:rPr lang="en-US" sz="3200" dirty="0"/>
              <a:t>Text attempts may also be confounded with telephone contacts since both rely on phone numbers</a:t>
            </a:r>
          </a:p>
          <a:p>
            <a:pPr lvl="1"/>
            <a:endParaRPr lang="en-US" sz="2800" dirty="0"/>
          </a:p>
        </p:txBody>
      </p:sp>
      <p:sp>
        <p:nvSpPr>
          <p:cNvPr id="4" name="Slide Number Placeholder 3"/>
          <p:cNvSpPr>
            <a:spLocks noGrp="1"/>
          </p:cNvSpPr>
          <p:nvPr>
            <p:ph type="sldNum" sz="quarter" idx="12"/>
          </p:nvPr>
        </p:nvSpPr>
        <p:spPr/>
        <p:txBody>
          <a:bodyPr/>
          <a:lstStyle/>
          <a:p>
            <a:fld id="{24BFE6D4-27A9-4AE4-9EAE-AF75F97B179B}" type="slidenum">
              <a:rPr lang="en-US" smtClean="0"/>
              <a:t>9</a:t>
            </a:fld>
            <a:endParaRPr lang="en-US" dirty="0"/>
          </a:p>
        </p:txBody>
      </p:sp>
    </p:spTree>
    <p:extLst>
      <p:ext uri="{BB962C8B-B14F-4D97-AF65-F5344CB8AC3E}">
        <p14:creationId xmlns:p14="http://schemas.microsoft.com/office/powerpoint/2010/main" val="17628868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EB23354E-5BB8-4862-BEE7-BC3FEB8D11B1}" vid="{3298F120-FA11-4377-A61F-DEF45B0F9C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RoutingRuleDescription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1C316DE1604D74BBEEC6DCFD37AAD16" ma:contentTypeVersion="4" ma:contentTypeDescription="Create a new document." ma:contentTypeScope="" ma:versionID="906eac4e7efd418e6a4e0ba48d9817bd">
  <xsd:schema xmlns:xsd="http://www.w3.org/2001/XMLSchema" xmlns:xs="http://www.w3.org/2001/XMLSchema" xmlns:p="http://schemas.microsoft.com/office/2006/metadata/properties" xmlns:ns1="http://schemas.microsoft.com/sharepoint/v3" xmlns:ns2="b6330142-0c42-4f86-9235-3087764f206f" targetNamespace="http://schemas.microsoft.com/office/2006/metadata/properties" ma:root="true" ma:fieldsID="e85c9ebc7b85f0c62fd5cadcf734a330" ns1:_="" ns2:_="">
    <xsd:import namespace="http://schemas.microsoft.com/sharepoint/v3"/>
    <xsd:import namespace="b6330142-0c42-4f86-9235-3087764f206f"/>
    <xsd:element name="properties">
      <xsd:complexType>
        <xsd:sequence>
          <xsd:element name="documentManagement">
            <xsd:complexType>
              <xsd:all>
                <xsd:element ref="ns1:RoutingRuleDescription" minOccurs="0"/>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8" nillable="true" ma:displayName="Description" ma:internalName="Description0"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6330142-0c42-4f86-9235-3087764f206f" elementFormDefault="qualified">
    <xsd:import namespace="http://schemas.microsoft.com/office/2006/documentManagement/types"/>
    <xsd:import namespace="http://schemas.microsoft.com/office/infopath/2007/PartnerControls"/>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29D7FDE-784D-4DEC-B49C-6F84CF51374D}">
  <ds:schemaRefs>
    <ds:schemaRef ds:uri="http://purl.org/dc/terms/"/>
    <ds:schemaRef ds:uri="http://schemas.microsoft.com/office/2006/documentManagement/types"/>
    <ds:schemaRef ds:uri="http://www.w3.org/XML/1998/namespace"/>
    <ds:schemaRef ds:uri="http://schemas.microsoft.com/office/infopath/2007/PartnerControls"/>
    <ds:schemaRef ds:uri="http://purl.org/dc/elements/1.1/"/>
    <ds:schemaRef ds:uri="f42af4b1-c551-450a-9f89-76df0847d194"/>
    <ds:schemaRef ds:uri="http://schemas.microsoft.com/office/2006/metadata/properties"/>
    <ds:schemaRef ds:uri="http://schemas.openxmlformats.org/package/2006/metadata/core-properties"/>
    <ds:schemaRef ds:uri="caecc2cd-c125-47bb-b7d8-61f5602bf9df"/>
    <ds:schemaRef ds:uri="http://purl.org/dc/dcmitype/"/>
    <ds:schemaRef ds:uri="http://schemas.microsoft.com/sharepoint/v3"/>
  </ds:schemaRefs>
</ds:datastoreItem>
</file>

<file path=customXml/itemProps2.xml><?xml version="1.0" encoding="utf-8"?>
<ds:datastoreItem xmlns:ds="http://schemas.openxmlformats.org/officeDocument/2006/customXml" ds:itemID="{EAABB135-AD88-424B-A70F-93719B4573DA}">
  <ds:schemaRefs>
    <ds:schemaRef ds:uri="http://schemas.microsoft.com/sharepoint/v3/contenttype/forms"/>
  </ds:schemaRefs>
</ds:datastoreItem>
</file>

<file path=customXml/itemProps3.xml><?xml version="1.0" encoding="utf-8"?>
<ds:datastoreItem xmlns:ds="http://schemas.openxmlformats.org/officeDocument/2006/customXml" ds:itemID="{DCA54393-2D5A-40FF-A9DE-5BADFFE33B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6330142-0c42-4f86-9235-3087764f206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PowerPoint Template 2-2021</Template>
  <TotalTime>1052</TotalTime>
  <Words>1037</Words>
  <Application>Microsoft Office PowerPoint</Application>
  <PresentationFormat>Widescreen</PresentationFormat>
  <Paragraphs>125</Paragraphs>
  <Slides>27</Slides>
  <Notes>11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Calibri Light</vt:lpstr>
      <vt:lpstr>Office Theme</vt:lpstr>
      <vt:lpstr>Exploring New Paradata from Text &amp; Email Contact Attempts in Federal Survey Data Collection</vt:lpstr>
      <vt:lpstr>Background – Contact History Instrument (CHI)</vt:lpstr>
      <vt:lpstr>CHI Text/Email Screens (1) </vt:lpstr>
      <vt:lpstr>CHI Text/Email Screens (2) </vt:lpstr>
      <vt:lpstr>Research Questions</vt:lpstr>
      <vt:lpstr>PowerPoint Presentation</vt:lpstr>
      <vt:lpstr>Data</vt:lpstr>
      <vt:lpstr>Methods*</vt:lpstr>
      <vt:lpstr>Limitations</vt:lpstr>
      <vt:lpstr>PowerPoint Presentation</vt:lpstr>
      <vt:lpstr>Distribution of All CHI Contact Attempts, by Survey and Mode</vt:lpstr>
      <vt:lpstr>Percent of All CHI Contact Attempts, by Survey and Mode (Text/Email Only)</vt:lpstr>
      <vt:lpstr>PowerPoint Presentation</vt:lpstr>
      <vt:lpstr>Percent of FRs with CHI Text/Email Contact Attempts, by Survey and Mode</vt:lpstr>
      <vt:lpstr>Percent of FRs with CHI Text/Email Contact Attempts, by Survey and RO</vt:lpstr>
      <vt:lpstr>Percent of CPS FRs with CHI Text/Email Contact Attempts,  by Interview Number and Mode (n=3,300)</vt:lpstr>
      <vt:lpstr>PowerPoint Presentation</vt:lpstr>
      <vt:lpstr>Percent of HUs with CHI Text/Email Contact Attempts, by Survey and Mode</vt:lpstr>
      <vt:lpstr>Percent of HUs with CHI Text/Email Contact Attempts, by Survey and RO</vt:lpstr>
      <vt:lpstr>Percent of CPS HUs with CHI Text/Email Contacts Attempts,  by Interview Number and Mode (n=245,000)</vt:lpstr>
      <vt:lpstr>PowerPoint Presentation</vt:lpstr>
      <vt:lpstr>PowerPoint Presentation</vt:lpstr>
      <vt:lpstr>Distribution of HU-Level Incoming Text/Email Purpose, by Survey</vt:lpstr>
      <vt:lpstr>Conclusions (1)</vt:lpstr>
      <vt:lpstr>Conclusions (2)</vt:lpstr>
      <vt:lpstr>Discussion</vt:lpstr>
      <vt:lpstr>Exploring New Paradata from Text &amp; Email Contact Attempts in Federal Survey Data Collection</vt:lpstr>
    </vt:vector>
  </TitlesOfParts>
  <Company>Bureau of the Census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Virgile (CENSUS/CBSM FED)</dc:creator>
  <cp:lastModifiedBy>Matthew Virgile (CENSUS/ADFO FED)</cp:lastModifiedBy>
  <cp:revision>46</cp:revision>
  <dcterms:created xsi:type="dcterms:W3CDTF">2021-04-15T21:21:44Z</dcterms:created>
  <dcterms:modified xsi:type="dcterms:W3CDTF">2024-04-12T20:14:20Z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0x01010031C316DE1604D74BBEEC6DCFD37AAD16</vt:lpwstr>
  </property>
</Properties>
</file>