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20" r:id="rId5"/>
    <p:sldId id="350" r:id="rId6"/>
    <p:sldId id="340" r:id="rId7"/>
    <p:sldId id="341" r:id="rId8"/>
    <p:sldId id="321" r:id="rId9"/>
    <p:sldId id="322" r:id="rId10"/>
    <p:sldId id="323" r:id="rId11"/>
    <p:sldId id="329" r:id="rId12"/>
    <p:sldId id="333" r:id="rId13"/>
    <p:sldId id="335" r:id="rId14"/>
    <p:sldId id="334" r:id="rId15"/>
    <p:sldId id="324" r:id="rId16"/>
    <p:sldId id="331" r:id="rId17"/>
    <p:sldId id="336" r:id="rId18"/>
    <p:sldId id="332" r:id="rId19"/>
    <p:sldId id="349" r:id="rId20"/>
    <p:sldId id="325" r:id="rId21"/>
    <p:sldId id="330" r:id="rId22"/>
    <p:sldId id="327" r:id="rId23"/>
    <p:sldId id="339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DBFFA1-56B7-3072-A041-D8F0E06D41D3}" name="Haley S Hunter-Zinck (CENSUS/CODS FED)" initials="HSHZ(F" userId="S::haley.s.hunter-zinck@census.gov::baadf246-dfef-4d70-8f15-a5dacc48b35d" providerId="AD"/>
  <p188:author id="{0174E9AF-2D13-FC17-3FA6-86F4AFC0FDB0}" name="Stephen V Gibson (CENSUS/PIO CTR)" initials="SVG(C" userId="S::stephen.v.gibson@census.gov::be92d570-bbf2-4d43-81a2-c1ea4910fc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594"/>
    <a:srgbClr val="0072C7"/>
    <a:srgbClr val="205392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1EDD8-E7AE-14C8-CC59-173A3AEC844E}" v="133" dt="2024-04-01T14:19:07.081"/>
    <p1510:client id="{192C59F8-243D-B516-3DB7-2AD134733C96}" v="10" dt="2024-04-01T16:59:26.438"/>
    <p1510:client id="{AA2E6026-CCA3-41F9-06B3-947ECBE5F56A}" v="2" dt="2024-04-02T12:14:37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554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608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30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8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067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035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763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87E869-CEBE-6AED-6DDE-7026DF275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55660" y="0"/>
            <a:ext cx="11948602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DC1DD8-167B-EE39-63F5-5019A087D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E4D7D26-BB27-4E35-915D-537FAE16B5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9094" y="520877"/>
            <a:ext cx="5674659" cy="567465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alpha val="40000"/>
              </a:schemeClr>
            </a:solidFill>
          </a:ln>
          <a:effectLst>
            <a:outerShdw blurRad="355600" dist="431800" algn="l" rotWithShape="0">
              <a:srgbClr val="205392">
                <a:alpha val="22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>
                <a:latin typeface="Gotham Book" pitchFamily="50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90CFC6-531A-C999-1715-7A629F0D56D6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9A4D7A2-8D73-0B2F-0966-6D9AE35B49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526" y="167049"/>
            <a:ext cx="4143091" cy="4163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C03F3-931F-9663-A632-C74530FD85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700927" y="602974"/>
            <a:ext cx="2503796" cy="2503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7D4FB-7C30-F56F-C7EE-9EE06197E2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838821" y="2791717"/>
            <a:ext cx="2503796" cy="2503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EF641-8BF2-2877-1FD8-81148A8E7A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5EDF4E2-E5C8-4D10-AC73-D426DC148657}"/>
              </a:ext>
            </a:extLst>
          </p:cNvPr>
          <p:cNvSpPr txBox="1">
            <a:spLocks/>
          </p:cNvSpPr>
          <p:nvPr userDrawn="1"/>
        </p:nvSpPr>
        <p:spPr>
          <a:xfrm>
            <a:off x="391663" y="497543"/>
            <a:ext cx="5141214" cy="65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195594"/>
                </a:solidFill>
                <a:latin typeface="Gotham Medium" pitchFamily="50" charset="0"/>
              </a:rPr>
              <a:t>Presentation </a:t>
            </a:r>
          </a:p>
          <a:p>
            <a:r>
              <a:rPr lang="en-US" sz="5000" b="1" dirty="0">
                <a:solidFill>
                  <a:srgbClr val="195594"/>
                </a:solidFill>
                <a:latin typeface="Gotham Medium" pitchFamily="50" charset="0"/>
              </a:rPr>
              <a:t>Title Page Option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44D90-27DB-9ECC-95F8-315E461C81E6}"/>
              </a:ext>
            </a:extLst>
          </p:cNvPr>
          <p:cNvSpPr txBox="1">
            <a:spLocks/>
          </p:cNvSpPr>
          <p:nvPr userDrawn="1"/>
        </p:nvSpPr>
        <p:spPr>
          <a:xfrm>
            <a:off x="516919" y="2989604"/>
            <a:ext cx="5141214" cy="65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95594"/>
                </a:solidFill>
                <a:latin typeface="Gotham Book" pitchFamily="50" charset="0"/>
              </a:rPr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3FEA9-63A5-E46A-698B-63FAEB309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E4E39F-E460-49EA-93B1-6B95CC73F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8544" y="1345216"/>
            <a:ext cx="1225253" cy="1211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7C11C-5E21-49C6-82EA-2168DA8ED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95940" y="1346547"/>
            <a:ext cx="1225253" cy="1211389"/>
          </a:xfrm>
          <a:prstGeom prst="rect">
            <a:avLst/>
          </a:prstGeom>
        </p:spPr>
      </p:pic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13903" y="1690709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14147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582393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14147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64608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64608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86287" y="1690709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18A8A1-F631-481D-AC22-632FE3FA30C6}"/>
              </a:ext>
            </a:extLst>
          </p:cNvPr>
          <p:cNvGrpSpPr/>
          <p:nvPr userDrawn="1"/>
        </p:nvGrpSpPr>
        <p:grpSpPr>
          <a:xfrm>
            <a:off x="0" y="1582393"/>
            <a:ext cx="3883819" cy="0"/>
            <a:chOff x="0" y="1630018"/>
            <a:chExt cx="3883819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D138F0-473A-4101-838F-A33320E94D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630018"/>
              <a:ext cx="1387186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6163B3E-2154-4369-B147-F46D876073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96633" y="1630018"/>
              <a:ext cx="1387186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AC8F7D-3F8E-496A-A2DD-1D1A078E0438}"/>
              </a:ext>
            </a:extLst>
          </p:cNvPr>
          <p:cNvGrpSpPr/>
          <p:nvPr userDrawn="1"/>
        </p:nvGrpSpPr>
        <p:grpSpPr>
          <a:xfrm>
            <a:off x="8308181" y="1582393"/>
            <a:ext cx="3883819" cy="0"/>
            <a:chOff x="0" y="1630018"/>
            <a:chExt cx="3883819" cy="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826E75C-FE1F-4CB8-A41C-7E28CD225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630018"/>
              <a:ext cx="1387186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341D20-2018-449C-91C3-70320A5E50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96633" y="1630018"/>
              <a:ext cx="1387186" cy="0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106093CD-5C4E-EF13-864A-1ACA11F3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all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2F326-C7D3-1290-DA02-D1B775FC4DE6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FD76CF3-CE02-A5D5-0D03-47ECDEC0408E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0ED60-D68A-E39B-7FF1-F8B2C28B6F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CEA49D-7FCE-FB60-46CF-E8DE7B06A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E6418-88E7-0C7E-0622-D97DBBCF6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355338" y="1343380"/>
            <a:ext cx="2503796" cy="2503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7E4E02-89A2-153F-E606-D2F195BFFF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493232" y="3532123"/>
            <a:ext cx="2503796" cy="25037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8FEC05-39B6-38CB-B5BF-289D1502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911271-11FF-1724-E8ED-F2E673127D1E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1300" y="4707909"/>
            <a:ext cx="5600699" cy="132801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69000">
                <a:schemeClr val="bg2"/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343380"/>
            <a:ext cx="5686426" cy="1314095"/>
          </a:xfrm>
          <a:prstGeom prst="rect">
            <a:avLst/>
          </a:prstGeom>
          <a:gradFill flip="none" rotWithShape="1">
            <a:gsLst>
              <a:gs pos="97297">
                <a:schemeClr val="bg1"/>
              </a:gs>
              <a:gs pos="70000">
                <a:schemeClr val="bg2"/>
              </a:gs>
              <a:gs pos="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>
                <a:latin typeface="Gotham Boo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rgbClr val="205392"/>
                </a:solidFill>
                <a:latin typeface="Gotham Boo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Add Topic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75709" y="1714500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>
                <a:latin typeface="Gotham Boo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05392"/>
                </a:solidFill>
                <a:latin typeface="Gotham Boo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Add Topic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813EAF-96D4-4C21-95BA-76A8CA53B5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41483" y="1576356"/>
            <a:ext cx="1225253" cy="1211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FC2E86-A646-4370-8AE0-3906F54AFE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45123" y="4599543"/>
            <a:ext cx="1225253" cy="1211389"/>
          </a:xfrm>
          <a:prstGeom prst="rect">
            <a:avLst/>
          </a:prstGeom>
        </p:spPr>
      </p:pic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11073" y="1854351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3707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Gotham Book" pitchFamily="50" charset="0"/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7CD53-28B1-53BF-CB49-B90213FDA550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8C2AC-086E-F5A0-AE6F-06FA93F157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0E80B-5BC2-4340-8CF3-D26106B23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671042"/>
            <a:ext cx="10725803" cy="3936382"/>
          </a:xfrm>
        </p:spPr>
        <p:txBody>
          <a:bodyPr/>
          <a:lstStyle>
            <a:lvl1pPr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01C38-01A9-F995-6782-856B2E9E0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A3203F-DED7-5B7F-683B-592AF9F652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E7A62E-F1C7-DD06-5CCD-D5F63A6B49F4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21B5DE5-EC7A-EE67-67D0-84256519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2AB06-CE1A-3BB8-8596-DFD44B38A4BF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EDE95-D4CE-AA4C-62F6-97E95C2984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4355338" y="1343380"/>
            <a:ext cx="2503796" cy="2503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0BF3D-9BDD-1064-231C-888DA8241E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5493232" y="3532123"/>
            <a:ext cx="2503796" cy="2503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4661C-E60B-3341-6A73-09EA56EA10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01C38-01A9-F995-6782-856B2E9E0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91C34C8-0113-EB39-F9FE-FFB6197A6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97CF7-662E-D88C-1C2D-49F46DDD9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4355338" y="1343380"/>
            <a:ext cx="2503796" cy="2503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575DD-DCA2-53AF-8F1D-667ACB1FA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5493232" y="3532123"/>
            <a:ext cx="2503796" cy="25037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0E80B-5BC2-4340-8CF3-D26106B23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671042"/>
            <a:ext cx="10725803" cy="39363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E7A62E-F1C7-DD06-5CCD-D5F63A6B49F4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21B5DE5-EC7A-EE67-67D0-84256519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2AB06-CE1A-3BB8-8596-DFD44B38A4BF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5E027-5905-77E9-0D99-A3B3299EED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01C38-01A9-F995-6782-856B2E9E0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91C34C8-0113-EB39-F9FE-FFB6197A6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97CF7-662E-D88C-1C2D-49F46DDD9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4355338" y="1343380"/>
            <a:ext cx="2503796" cy="2503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575DD-DCA2-53AF-8F1D-667ACB1FA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5493232" y="3532123"/>
            <a:ext cx="2503796" cy="25037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0E80B-5BC2-4340-8CF3-D26106B23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671042"/>
            <a:ext cx="5250160" cy="39363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E7A62E-F1C7-DD06-5CCD-D5F63A6B49F4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21B5DE5-EC7A-EE67-67D0-84256519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2AB06-CE1A-3BB8-8596-DFD44B38A4BF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5E027-5905-77E9-0D99-A3B3299EED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759296-200A-0CB1-19CC-F14BC1968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5645" y="1671042"/>
            <a:ext cx="5250160" cy="39363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88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D82172B-E7E5-429A-807C-30292D4B6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9F3721-78AA-EE1D-2F49-64FAD5603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238" y="276740"/>
            <a:ext cx="3779524" cy="3797783"/>
          </a:xfrm>
          <a:prstGeom prst="rect">
            <a:avLst/>
          </a:prstGeom>
        </p:spPr>
      </p:pic>
      <p:pic>
        <p:nvPicPr>
          <p:cNvPr id="44" name="Picture 43" descr="Shape, circle&#10;&#10;Description automatically generated">
            <a:extLst>
              <a:ext uri="{FF2B5EF4-FFF2-40B4-BE49-F238E27FC236}">
                <a16:creationId xmlns:a16="http://schemas.microsoft.com/office/drawing/2014/main" id="{466A6270-A7C9-443A-8553-23D7E93C13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5622" y="1477678"/>
            <a:ext cx="2157988" cy="2130556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567447D6-E168-4260-8276-C4B2AC4E97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19953" y="1476375"/>
            <a:ext cx="2157988" cy="2130556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DA13597E-8C28-4028-88EA-054B2EA00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7072" y="1478981"/>
            <a:ext cx="2157988" cy="2130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00910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00910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00910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7DA16E-02BB-AC97-EBAA-36F13D3899DF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EC77ED-E253-F0BC-5EB7-A7D22163AD64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21138-28C4-27FC-0188-EE9610DC3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8CABD8-1EC8-442B-F595-3F3D8D3225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27531" y="3720311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D4C96B-DA2C-B27B-D591-EE951E69A7BA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526803" y="3711427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2C98037-675D-A44F-4AAD-AF84ABC0665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396693" y="3708206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D86AB1F9-29F5-7394-D1BE-EC2E207FF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38" y="276740"/>
            <a:ext cx="3779524" cy="37977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82172B-E7E5-429A-807C-30292D4B6A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44" name="Picture 43" descr="Shape, circle&#10;&#10;Description automatically generated">
            <a:extLst>
              <a:ext uri="{FF2B5EF4-FFF2-40B4-BE49-F238E27FC236}">
                <a16:creationId xmlns:a16="http://schemas.microsoft.com/office/drawing/2014/main" id="{466A6270-A7C9-443A-8553-23D7E93C13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5622" y="1477678"/>
            <a:ext cx="2157988" cy="2130556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567447D6-E168-4260-8276-C4B2AC4E97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19953" y="1476375"/>
            <a:ext cx="2157988" cy="2130556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DA13597E-8C28-4028-88EA-054B2EA00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7072" y="1478981"/>
            <a:ext cx="2157988" cy="2130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00910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00910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00910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7DA16E-02BB-AC97-EBAA-36F13D3899DF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EC77ED-E253-F0BC-5EB7-A7D22163AD64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21138-28C4-27FC-0188-EE9610DC3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8CABD8-1EC8-442B-F595-3F3D8D3225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27531" y="3720311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D4C96B-DA2C-B27B-D591-EE951E69A7BA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526803" y="3711427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2C98037-675D-A44F-4AAD-AF84ABC0665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396693" y="3708206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4302AF98-040C-A4F2-C2DA-D1CC0BC60E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5819" y="1480773"/>
            <a:ext cx="2157988" cy="213055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4A2762D-316B-8876-764F-FF059AE9B3E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75784" y="1802702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6F8670-B188-7D1D-3CC4-9496E98E1C5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46278" y="3722103"/>
            <a:ext cx="1992029" cy="1371600"/>
          </a:xfrm>
        </p:spPr>
        <p:txBody>
          <a:bodyPr/>
          <a:lstStyle>
            <a:lvl1pPr marL="0" indent="0" algn="ctr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add name, title and text</a:t>
            </a:r>
          </a:p>
        </p:txBody>
      </p:sp>
    </p:spTree>
    <p:extLst>
      <p:ext uri="{BB962C8B-B14F-4D97-AF65-F5344CB8AC3E}">
        <p14:creationId xmlns:p14="http://schemas.microsoft.com/office/powerpoint/2010/main" val="1652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DD1A105-2EA1-73DD-4281-BA576AB97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8DF9EA5-BD1D-8059-3227-D90F40B9A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4" y="546370"/>
            <a:ext cx="5581648" cy="5581648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73952" y="3846529"/>
            <a:ext cx="253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936" y="3244232"/>
            <a:ext cx="5141214" cy="651448"/>
          </a:xfrm>
          <a:noFill/>
        </p:spPr>
        <p:txBody>
          <a:bodyPr wrap="square" rtlCol="0" anchor="b" anchorCtr="0">
            <a:noAutofit/>
          </a:bodyPr>
          <a:lstStyle>
            <a:lvl1pPr>
              <a:defRPr lang="en-US" sz="4000" b="1" cap="none" baseline="0">
                <a:solidFill>
                  <a:srgbClr val="19559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598DFFF-BAA4-426B-9EC7-1C5CAE4E7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5673" y="4378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rgbClr val="195594"/>
                </a:solidFill>
              </a:defRPr>
            </a:lvl1pPr>
          </a:lstStyle>
          <a:p>
            <a:pPr marL="228600" lvl="0" indent="-228600"/>
            <a:r>
              <a:rPr lang="en-US" noProof="0"/>
              <a:t>Website </a:t>
            </a:r>
            <a:r>
              <a:rPr lang="en-US" noProof="0" err="1"/>
              <a:t>url</a:t>
            </a:r>
            <a:r>
              <a:rPr lang="en-US" noProof="0"/>
              <a:t> here</a:t>
            </a:r>
          </a:p>
        </p:txBody>
      </p:sp>
      <p:pic>
        <p:nvPicPr>
          <p:cNvPr id="18" name="Graphic 17" descr="Envelope with solid fill">
            <a:extLst>
              <a:ext uri="{FF2B5EF4-FFF2-40B4-BE49-F238E27FC236}">
                <a16:creationId xmlns:a16="http://schemas.microsoft.com/office/drawing/2014/main" id="{5E3B17E1-90C4-4FB9-B7A7-830256820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2235" y="3943428"/>
            <a:ext cx="373761" cy="373761"/>
          </a:xfrm>
          <a:prstGeom prst="rect">
            <a:avLst/>
          </a:prstGeom>
        </p:spPr>
      </p:pic>
      <p:pic>
        <p:nvPicPr>
          <p:cNvPr id="20" name="Graphic 19" descr="Network with solid fill">
            <a:extLst>
              <a:ext uri="{FF2B5EF4-FFF2-40B4-BE49-F238E27FC236}">
                <a16:creationId xmlns:a16="http://schemas.microsoft.com/office/drawing/2014/main" id="{C8639CF4-6DBA-42F7-8761-8FD8B89809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2235" y="4333590"/>
            <a:ext cx="373761" cy="37376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3D01758-117A-4EC4-B5D4-9B7A5310D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85432" y="3979100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rgbClr val="1955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00F689F-75FA-8546-7A87-82A1090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84B7EE7-6C41-147D-DC8C-B3D925F7F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>
            <a:cxnSpLocks/>
          </p:cNvCxnSpPr>
          <p:nvPr userDrawn="1"/>
        </p:nvCxnSpPr>
        <p:spPr>
          <a:xfrm>
            <a:off x="6473952" y="3950208"/>
            <a:ext cx="25328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85483" y="4148204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5673" y="4537659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Website </a:t>
            </a:r>
            <a:r>
              <a:rPr lang="en-US" noProof="0" err="1"/>
              <a:t>url</a:t>
            </a:r>
            <a:r>
              <a:rPr lang="en-US" noProof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3650" y="3127514"/>
            <a:ext cx="5011410" cy="750200"/>
          </a:xfrm>
          <a:noFill/>
        </p:spPr>
        <p:txBody>
          <a:bodyPr wrap="square" rtlCol="0" anchor="t" anchorCtr="0">
            <a:noAutofit/>
          </a:bodyPr>
          <a:lstStyle>
            <a:lvl1pPr>
              <a:defRPr lang="en-US" sz="4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  <p:pic>
        <p:nvPicPr>
          <p:cNvPr id="5" name="Graphic 4" descr="Envelope with solid fill">
            <a:extLst>
              <a:ext uri="{FF2B5EF4-FFF2-40B4-BE49-F238E27FC236}">
                <a16:creationId xmlns:a16="http://schemas.microsoft.com/office/drawing/2014/main" id="{444229F0-DF65-4CF7-BA06-754720C505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2235" y="4102452"/>
            <a:ext cx="373761" cy="373761"/>
          </a:xfrm>
          <a:prstGeom prst="rect">
            <a:avLst/>
          </a:prstGeom>
        </p:spPr>
      </p:pic>
      <p:pic>
        <p:nvPicPr>
          <p:cNvPr id="7" name="Graphic 6" descr="Network with solid fill">
            <a:extLst>
              <a:ext uri="{FF2B5EF4-FFF2-40B4-BE49-F238E27FC236}">
                <a16:creationId xmlns:a16="http://schemas.microsoft.com/office/drawing/2014/main" id="{B9503ECD-DC3E-4763-AAF5-181B510E66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2235" y="4505866"/>
            <a:ext cx="373761" cy="373761"/>
          </a:xfrm>
          <a:prstGeom prst="rect">
            <a:avLst/>
          </a:prstGeom>
        </p:spPr>
      </p:pic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0667347-9971-3B6C-7D01-98DD55034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626" y="503913"/>
            <a:ext cx="5677374" cy="5668287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noProof="0" dirty="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5B914-8C26-7210-31B9-008DA5BE552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3" y="5903931"/>
            <a:ext cx="1405998" cy="589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26CFDB-1FF7-B6D3-CDBE-2E1819ACA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6AD31-ED47-BC80-392F-DE0B376C6E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6794571" y="403986"/>
            <a:ext cx="3680841" cy="368084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DE795A-05B1-662D-1695-825E328619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F2F7C5-3AAE-4DE0-C05F-6C6C877AF8D5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>
            <a:lvl1pPr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8C043-92DB-9053-31C0-D92D4C596E1C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D4C5F-00B7-6F61-B421-184E7085CC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070921D-6DCA-D1B4-0A34-C411937D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BE61EC5-20F3-2F9B-A418-0333015556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3070" y="453641"/>
            <a:ext cx="5755341" cy="575534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A70115-B09C-EDC2-38E4-4A02129C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380" y="2001499"/>
            <a:ext cx="5579525" cy="1158424"/>
          </a:xfrm>
        </p:spPr>
        <p:txBody>
          <a:bodyPr anchor="t">
            <a:noAutofit/>
          </a:bodyPr>
          <a:lstStyle>
            <a:lvl1pPr algn="r">
              <a:defRPr sz="4000" b="1" cap="all" baseline="0">
                <a:solidFill>
                  <a:srgbClr val="19559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55551C-0CE1-3458-4863-B0CE6F71FF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2000"/>
          </a:blip>
          <a:stretch>
            <a:fillRect/>
          </a:stretch>
        </p:blipFill>
        <p:spPr>
          <a:xfrm>
            <a:off x="6214874" y="1395455"/>
            <a:ext cx="2503796" cy="25037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1F4C9C-3D77-3F33-210B-304A132D1C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2000"/>
          </a:blip>
          <a:stretch>
            <a:fillRect/>
          </a:stretch>
        </p:blipFill>
        <p:spPr>
          <a:xfrm>
            <a:off x="7352768" y="3584198"/>
            <a:ext cx="2503796" cy="2503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666E90-F9CD-118D-1426-56A1D8B1F2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3" y="5903931"/>
            <a:ext cx="1405998" cy="589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B37AC-6AA2-C7C3-AE66-CE190AE1D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A3285FA-9E5B-A9E3-FDC7-38BB29C18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0420E8-5BB0-D7B0-E57B-6AC25FEE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7956550" cy="920335"/>
          </a:xfrm>
        </p:spPr>
        <p:txBody>
          <a:bodyPr lIns="0" tIns="0" rIns="0" bIns="0" anchor="t">
            <a:noAutofit/>
          </a:bodyPr>
          <a:lstStyle>
            <a:lvl1pPr>
              <a:defRPr sz="3200" b="0" cap="none" baseline="0">
                <a:solidFill>
                  <a:srgbClr val="205392"/>
                </a:solidFill>
                <a:latin typeface="Gotham Medium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F99B5F-C751-2534-B3B7-571C1F12C9DF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>
            <a:lvl1pPr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otham Book" pitchFamily="50" charset="0"/>
              </a:defRPr>
            </a:lvl1pPr>
            <a:lvl2pPr>
              <a:defRPr>
                <a:latin typeface="Gotham Book" pitchFamily="50" charset="0"/>
              </a:defRPr>
            </a:lvl2pPr>
            <a:lvl3pPr>
              <a:defRPr>
                <a:latin typeface="Gotham Book" pitchFamily="50" charset="0"/>
              </a:defRPr>
            </a:lvl3pPr>
            <a:lvl4pPr>
              <a:defRPr>
                <a:latin typeface="Gotham Book" pitchFamily="50" charset="0"/>
              </a:defRPr>
            </a:lvl4pPr>
            <a:lvl5pPr>
              <a:defRPr>
                <a:latin typeface="Gotham Book" pitchFamily="50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FD624-5310-EBA5-663F-F8F3628563DA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2E769-16F4-1C3F-06AD-720E088381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CEF1D81-EF18-352B-2128-AD7F16BD4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A1408-A2BF-5BCF-40CE-7E1B655C64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E6E0B5-8F6A-9A4E-9EA6-94B3C82F40D3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ED05D6-F4E2-8C11-5723-DF891F07D043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>
                <a:latin typeface="Gotham Book" pitchFamily="50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otham Book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latin typeface="Gotham Book" pitchFamily="50" charset="0"/>
              </a:defRPr>
            </a:lvl1pPr>
            <a:lvl2pPr>
              <a:defRPr sz="2800">
                <a:latin typeface="Gotham Book" pitchFamily="50" charset="0"/>
              </a:defRPr>
            </a:lvl2pPr>
            <a:lvl3pPr>
              <a:defRPr sz="2400">
                <a:latin typeface="Gotham Book" pitchFamily="50" charset="0"/>
              </a:defRPr>
            </a:lvl3pPr>
            <a:lvl4pPr>
              <a:defRPr sz="2000">
                <a:latin typeface="Gotham Book" pitchFamily="50" charset="0"/>
              </a:defRPr>
            </a:lvl4pPr>
            <a:lvl5pPr>
              <a:defRPr sz="2000">
                <a:latin typeface="Gotham Book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CB5BF-E35C-FAE7-35F4-BA47DE327E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0D6DAB-0BBC-74E2-00FA-AFBE73446F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A117-92C7-4857-B416-1961BF360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25" y="858"/>
            <a:ext cx="12190474" cy="68571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4F64C6-C81E-7BEE-9B2F-5E9491D5FAF2}"/>
              </a:ext>
            </a:extLst>
          </p:cNvPr>
          <p:cNvSpPr txBox="1"/>
          <p:nvPr userDrawn="1"/>
        </p:nvSpPr>
        <p:spPr>
          <a:xfrm>
            <a:off x="666750" y="1337184"/>
            <a:ext cx="10725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05392"/>
                </a:solidFill>
                <a:latin typeface="Gotham Medium" pitchFamily="50" charset="0"/>
              </a:rPr>
              <a:t>QUESTIONS?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ABB69-45CE-339D-B12B-541A019D8A5D}"/>
              </a:ext>
            </a:extLst>
          </p:cNvPr>
          <p:cNvGrpSpPr/>
          <p:nvPr userDrawn="1"/>
        </p:nvGrpSpPr>
        <p:grpSpPr>
          <a:xfrm>
            <a:off x="3275105" y="714472"/>
            <a:ext cx="4272551" cy="4806344"/>
            <a:chOff x="1322962" y="-1012557"/>
            <a:chExt cx="4272551" cy="480634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48CD8-F4B4-EB47-BCBB-2E707CFEE8E2}"/>
                </a:ext>
              </a:extLst>
            </p:cNvPr>
            <p:cNvSpPr/>
            <p:nvPr/>
          </p:nvSpPr>
          <p:spPr>
            <a:xfrm>
              <a:off x="1322962" y="3424276"/>
              <a:ext cx="2859932" cy="3695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4788DE5-5A33-F0DE-EE7E-96289A5F2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12027" y="-1012557"/>
              <a:ext cx="2283486" cy="2283486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EFB624-0C5B-D9BE-9B3C-8DF245772A63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5CE9D58-AF4C-9853-B860-442892FD43E8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1D1A89-39FD-9415-F0AA-8657F1085D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457F3-C6D1-1556-E53B-91133F8E7E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1000"/>
          </a:blip>
          <a:stretch>
            <a:fillRect/>
          </a:stretch>
        </p:blipFill>
        <p:spPr>
          <a:xfrm>
            <a:off x="6615150" y="2574184"/>
            <a:ext cx="3680841" cy="3680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FCD76-4219-A8FE-08A3-37CE0F1D4E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B2E3A09-72DA-A152-CA10-19302FD50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653B1CA-BADB-4A9C-58F0-0B00A8DA3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626" y="503913"/>
            <a:ext cx="5677374" cy="5668287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noProof="0" dirty="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253460-3675-EF63-65CD-87591AC736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214874" y="1395455"/>
            <a:ext cx="2503796" cy="2503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FBF91-8F51-37C5-0938-6B77EFAB48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7352768" y="3584198"/>
            <a:ext cx="2503796" cy="2503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78990D-4303-288B-5D83-265057AB76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3" y="5903931"/>
            <a:ext cx="1405998" cy="589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2D94B8C-099C-FB62-D35C-ABE65DF8E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653B1CA-BADB-4A9C-58F0-0B00A8DA3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253460-3675-EF63-65CD-87591AC736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214874" y="1395455"/>
            <a:ext cx="2503796" cy="2503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FBF91-8F51-37C5-0938-6B77EFAB48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7352768" y="3584198"/>
            <a:ext cx="2503796" cy="2503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78990D-4303-288B-5D83-265057AB76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3" y="5903931"/>
            <a:ext cx="1405998" cy="589340"/>
          </a:xfrm>
          <a:prstGeom prst="rect">
            <a:avLst/>
          </a:prstGeom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74D4F43-2104-427F-A0E7-828776424135}"/>
              </a:ext>
            </a:extLst>
          </p:cNvPr>
          <p:cNvSpPr txBox="1">
            <a:spLocks/>
          </p:cNvSpPr>
          <p:nvPr userDrawn="1"/>
        </p:nvSpPr>
        <p:spPr>
          <a:xfrm>
            <a:off x="6558886" y="2143765"/>
            <a:ext cx="5141214" cy="65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B0F0"/>
                </a:solidFill>
                <a:latin typeface="Gotham Medium" pitchFamily="50" charset="0"/>
              </a:rPr>
              <a:t>Subtitle Here</a:t>
            </a:r>
          </a:p>
          <a:p>
            <a:r>
              <a:rPr lang="en-US" sz="4400" b="1" dirty="0">
                <a:solidFill>
                  <a:srgbClr val="00B0F0"/>
                </a:solidFill>
                <a:latin typeface="Gotham Medium" pitchFamily="50" charset="0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76942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pd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CD0800-78DF-59DD-2F8E-930FF7CAB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73" y="503913"/>
            <a:ext cx="5643385" cy="5668287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noProof="0" dirty="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4EE1F92-0FE5-7527-A96A-BFDB730D7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103807-E25D-32C5-4E26-892A7508D1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214874" y="1395455"/>
            <a:ext cx="2503796" cy="2503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5C3529-DA7B-95F0-E07C-DDBFCD7505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7352768" y="3584198"/>
            <a:ext cx="2503796" cy="2503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560DD6-28F4-032F-3821-9299D4EDB5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3" y="5903931"/>
            <a:ext cx="1405998" cy="58934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06843E-5AEF-ADFB-521E-DDF72ED02096}"/>
              </a:ext>
            </a:extLst>
          </p:cNvPr>
          <p:cNvSpPr txBox="1">
            <a:spLocks/>
          </p:cNvSpPr>
          <p:nvPr userDrawn="1"/>
        </p:nvSpPr>
        <p:spPr>
          <a:xfrm>
            <a:off x="6558886" y="2143765"/>
            <a:ext cx="5141214" cy="65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B0F0"/>
                </a:solidFill>
                <a:latin typeface="Gotham Medium" pitchFamily="50" charset="0"/>
              </a:rPr>
              <a:t>Subtitle Here</a:t>
            </a:r>
          </a:p>
          <a:p>
            <a:r>
              <a:rPr lang="en-US" sz="4400" b="1" dirty="0">
                <a:solidFill>
                  <a:srgbClr val="00B0F0"/>
                </a:solidFill>
                <a:latin typeface="Gotham Medium" pitchFamily="50" charset="0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418932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upd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73" y="503913"/>
            <a:ext cx="5643385" cy="5668287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noProof="0" dirty="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4EE1F92-0FE5-7527-A96A-BFDB730D7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103807-E25D-32C5-4E26-892A7508D1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214874" y="1395455"/>
            <a:ext cx="2503796" cy="2503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5C3529-DA7B-95F0-E07C-DDBFCD7505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7352768" y="3584198"/>
            <a:ext cx="2503796" cy="2503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560DD6-28F4-032F-3821-9299D4EDB5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3" y="5903931"/>
            <a:ext cx="1405998" cy="589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3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62F0DD1-790E-DCBB-FF97-282E5963C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-2"/>
            <a:ext cx="12192002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8002F2-D1F7-BC72-4B96-A01220A9E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4972" y="176301"/>
            <a:ext cx="4143091" cy="416310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066DB41-BF55-1C1F-26F4-129C7D8B7333}"/>
              </a:ext>
            </a:extLst>
          </p:cNvPr>
          <p:cNvSpPr txBox="1">
            <a:spLocks/>
          </p:cNvSpPr>
          <p:nvPr userDrawn="1"/>
        </p:nvSpPr>
        <p:spPr>
          <a:xfrm>
            <a:off x="391663" y="497543"/>
            <a:ext cx="5141214" cy="65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Gotham Medium" pitchFamily="50" charset="0"/>
              </a:rPr>
              <a:t>Presentation </a:t>
            </a:r>
          </a:p>
          <a:p>
            <a:r>
              <a:rPr lang="en-US" sz="5000" b="1" dirty="0">
                <a:solidFill>
                  <a:schemeClr val="bg1"/>
                </a:solidFill>
                <a:latin typeface="Gotham Medium" pitchFamily="50" charset="0"/>
              </a:rPr>
              <a:t>Title Page Option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4965" y="3102482"/>
            <a:ext cx="5087635" cy="1036523"/>
          </a:xfrm>
        </p:spPr>
        <p:txBody>
          <a:bodyPr>
            <a:no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32AE6BD8-931B-41E8-BDC5-3229C7061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0617" y="497543"/>
            <a:ext cx="5689720" cy="568972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F0EE2E-73B1-4541-BCA6-704FA2C1F28D}"/>
              </a:ext>
            </a:extLst>
          </p:cNvPr>
          <p:cNvCxnSpPr/>
          <p:nvPr userDrawn="1"/>
        </p:nvCxnSpPr>
        <p:spPr>
          <a:xfrm>
            <a:off x="579185" y="2858445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67D472-12D5-5B7B-C656-EF86D32914C6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chemeClr val="bg1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chemeClr val="bg1"/>
              </a:solidFill>
              <a:latin typeface="Gotham Book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DBB44-3486-16B0-71A2-372448880B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4019B18-A3B2-EAF2-AC35-66CBBF7BC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ACAF32-08C0-A623-F5F6-4EF0014CE0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690" y="162854"/>
            <a:ext cx="4143091" cy="4163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7D472-12D5-5B7B-C656-EF86D32914C6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chemeClr val="bg1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chemeClr val="bg1"/>
              </a:solidFill>
              <a:latin typeface="Gotham Book" pitchFamily="50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DC9B78-67D1-988E-0625-6D7B189E33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7352768" y="3584198"/>
            <a:ext cx="2503796" cy="2503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9583" y="2876349"/>
            <a:ext cx="4760567" cy="1158424"/>
          </a:xfrm>
        </p:spPr>
        <p:txBody>
          <a:bodyPr anchor="t">
            <a:no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Subtitle style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441EFF0C-DBF9-15F5-8E92-905A0CC9E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626" y="503913"/>
            <a:ext cx="5677374" cy="5668287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lang="en-US" noProof="0" dirty="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64723-3CBF-DAB3-4128-C1C857A2E2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7D051F61-AE3E-43C2-B1CB-4681FFA7F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90DA5-4344-6B94-1312-E78E53C51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84" y="0"/>
            <a:ext cx="12189631" cy="6858000"/>
          </a:xfrm>
          <a:prstGeom prst="rect">
            <a:avLst/>
          </a:prstGeom>
        </p:spPr>
      </p:pic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2659628C-1944-4E08-8E34-D40C1186C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8227" y="-513647"/>
            <a:ext cx="5266274" cy="5266274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BC5E73-980B-6BE7-2B35-7180F467F1D1}"/>
              </a:ext>
            </a:extLst>
          </p:cNvPr>
          <p:cNvCxnSpPr>
            <a:cxnSpLocks/>
          </p:cNvCxnSpPr>
          <p:nvPr userDrawn="1"/>
        </p:nvCxnSpPr>
        <p:spPr>
          <a:xfrm>
            <a:off x="2043113" y="6255025"/>
            <a:ext cx="9615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1127D54-4D42-BBDD-AC9D-F6B4D223B0FA}"/>
              </a:ext>
            </a:extLst>
          </p:cNvPr>
          <p:cNvSpPr txBox="1">
            <a:spLocks/>
          </p:cNvSpPr>
          <p:nvPr userDrawn="1"/>
        </p:nvSpPr>
        <p:spPr>
          <a:xfrm>
            <a:off x="515938" y="375212"/>
            <a:ext cx="7956550" cy="9203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205392"/>
                </a:solidFill>
                <a:latin typeface="Gotham Medium" pitchFamily="50" charset="0"/>
                <a:ea typeface="+mj-ea"/>
                <a:cs typeface="+mj-cs"/>
              </a:defRPr>
            </a:lvl1pPr>
          </a:lstStyle>
          <a:p>
            <a:r>
              <a:rPr lang="en-US" cap="none" baseline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E5D14D-DCE5-DB5E-45D1-CD00B8A70D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253331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>
                <a:latin typeface="Gotham Book" pitchFamily="50" charset="0"/>
              </a:defRPr>
            </a:lvl1pPr>
            <a:lvl2pPr>
              <a:defRPr sz="2000">
                <a:latin typeface="Gotham Book" pitchFamily="50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9C26A-23E1-EEDA-B561-45DDD15D581D}"/>
              </a:ext>
            </a:extLst>
          </p:cNvPr>
          <p:cNvSpPr txBox="1"/>
          <p:nvPr userDrawn="1"/>
        </p:nvSpPr>
        <p:spPr>
          <a:xfrm>
            <a:off x="11381191" y="6343034"/>
            <a:ext cx="748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EC71654-96A5-4280-94F3-931C61A9F92C}" type="slidenum">
              <a:rPr lang="en-US" sz="1400" smtClean="0">
                <a:solidFill>
                  <a:srgbClr val="195594"/>
                </a:solidFill>
                <a:latin typeface="Gotham Book" pitchFamily="50" charset="0"/>
              </a:rPr>
              <a:pPr/>
              <a:t>‹#›</a:t>
            </a:fld>
            <a:endParaRPr lang="en-US" sz="1400" dirty="0">
              <a:solidFill>
                <a:srgbClr val="195594"/>
              </a:solidFill>
              <a:latin typeface="Gotham Book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BA262-85CC-E081-C15B-5B22DBFDA6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5" y="6175797"/>
            <a:ext cx="967320" cy="4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81" r:id="rId4"/>
    <p:sldLayoutId id="2147483680" r:id="rId5"/>
    <p:sldLayoutId id="2147483682" r:id="rId6"/>
    <p:sldLayoutId id="2147483651" r:id="rId7"/>
    <p:sldLayoutId id="2147483678" r:id="rId8"/>
    <p:sldLayoutId id="2147483650" r:id="rId9"/>
    <p:sldLayoutId id="2147483662" r:id="rId10"/>
    <p:sldLayoutId id="2147483663" r:id="rId11"/>
    <p:sldLayoutId id="2147483654" r:id="rId12"/>
    <p:sldLayoutId id="2147483679" r:id="rId13"/>
    <p:sldLayoutId id="2147483683" r:id="rId14"/>
    <p:sldLayoutId id="2147483664" r:id="rId15"/>
    <p:sldLayoutId id="2147483684" r:id="rId16"/>
    <p:sldLayoutId id="2147483665" r:id="rId17"/>
    <p:sldLayoutId id="2147483666" r:id="rId18"/>
    <p:sldLayoutId id="2147483669" r:id="rId19"/>
    <p:sldLayoutId id="2147483670" r:id="rId20"/>
    <p:sldLayoutId id="2147483673" r:id="rId21"/>
    <p:sldLayoutId id="214748367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810.04805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hyperlink" Target="http://arxiv.org/abs/1908.1008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907.1169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93E13EB2-3980-7586-0B7F-C92F120C8EF7}"/>
              </a:ext>
            </a:extLst>
          </p:cNvPr>
          <p:cNvSpPr txBox="1">
            <a:spLocks/>
          </p:cNvSpPr>
          <p:nvPr/>
        </p:nvSpPr>
        <p:spPr>
          <a:xfrm>
            <a:off x="1580440" y="1717053"/>
            <a:ext cx="8215201" cy="651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otham Medium" pitchFamily="50" charset="0"/>
              </a:rPr>
              <a:t>Autocoding federal government survey open responses containing rare words to an ontology of terms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0B581B9-30BA-BFB3-592D-261383C2C9D3}"/>
              </a:ext>
            </a:extLst>
          </p:cNvPr>
          <p:cNvSpPr txBox="1">
            <a:spLocks/>
          </p:cNvSpPr>
          <p:nvPr/>
        </p:nvSpPr>
        <p:spPr>
          <a:xfrm>
            <a:off x="1580440" y="4000373"/>
            <a:ext cx="7954283" cy="6514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Gotham Book"/>
              </a:rPr>
              <a:t>Haley Hunter-Zinck</a:t>
            </a:r>
          </a:p>
          <a:p>
            <a:r>
              <a:rPr lang="en-US" sz="1800" dirty="0">
                <a:solidFill>
                  <a:schemeClr val="bg1"/>
                </a:solidFill>
                <a:latin typeface="Gotham Book"/>
              </a:rPr>
              <a:t>Center for Optimization and Data Science (CODS)</a:t>
            </a:r>
          </a:p>
          <a:p>
            <a:r>
              <a:rPr lang="en-US" sz="1800" dirty="0">
                <a:solidFill>
                  <a:schemeClr val="bg1"/>
                </a:solidFill>
                <a:latin typeface="Gotham Book"/>
              </a:rPr>
              <a:t>U.S. Census Bureau</a:t>
            </a:r>
            <a:endParaRPr lang="en-US" dirty="0">
              <a:solidFill>
                <a:schemeClr val="bg1"/>
              </a:solidFill>
              <a:latin typeface="Gotham Book"/>
            </a:endParaRPr>
          </a:p>
          <a:p>
            <a:endParaRPr lang="en-US" sz="1800" dirty="0">
              <a:solidFill>
                <a:schemeClr val="bg1"/>
              </a:solidFill>
              <a:latin typeface="Gotham Book" pitchFamily="50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Gotham Book"/>
              </a:rPr>
              <a:t>FedCASIC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  <a:latin typeface="Gotham Book"/>
              </a:rPr>
              <a:t>April 16, 2024</a:t>
            </a:r>
          </a:p>
          <a:p>
            <a:endParaRPr lang="en-US" sz="1800" dirty="0">
              <a:solidFill>
                <a:schemeClr val="bg1"/>
              </a:solidFill>
              <a:latin typeface="Gotham Book" pitchFamily="5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AA8A8F-E381-DDCC-892C-128310DABDC6}"/>
              </a:ext>
            </a:extLst>
          </p:cNvPr>
          <p:cNvCxnSpPr>
            <a:cxnSpLocks/>
          </p:cNvCxnSpPr>
          <p:nvPr/>
        </p:nvCxnSpPr>
        <p:spPr>
          <a:xfrm>
            <a:off x="1706774" y="3717221"/>
            <a:ext cx="2161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7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FF80-F49B-1991-7825-9491188F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10837862" cy="920335"/>
          </a:xfrm>
        </p:spPr>
        <p:txBody>
          <a:bodyPr/>
          <a:lstStyle/>
          <a:p>
            <a:r>
              <a:rPr lang="en-US" dirty="0"/>
              <a:t>For each simulated sample, we randomly sample codes and their associated terms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40978B-F76F-4A94-B1A4-424350170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0002"/>
            <a:ext cx="5483524" cy="4322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Gotham Book"/>
              </a:rPr>
              <a:t>An example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Gotham Book"/>
              </a:rPr>
              <a:t>- Response: “er”</a:t>
            </a:r>
          </a:p>
          <a:p>
            <a:pPr marL="0" indent="0">
              <a:buNone/>
            </a:pPr>
            <a:r>
              <a:rPr lang="en-US" dirty="0">
                <a:latin typeface="Gotham Book"/>
              </a:rPr>
              <a:t>- Codes: C</a:t>
            </a:r>
            <a:r>
              <a:rPr lang="en-US" dirty="0">
                <a:solidFill>
                  <a:srgbClr val="000000"/>
                </a:solidFill>
                <a:latin typeface="Gotham Book"/>
              </a:rPr>
              <a:t>46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Gotham Book"/>
              </a:rPr>
              <a:t>Another example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Gotham Book"/>
              </a:rPr>
              <a:t>- Response: “</a:t>
            </a:r>
            <a:r>
              <a:rPr lang="en-US" dirty="0">
                <a:solidFill>
                  <a:srgbClr val="000000"/>
                </a:solidFill>
                <a:latin typeface="Gotham Book"/>
              </a:rPr>
              <a:t>s icar</a:t>
            </a:r>
            <a:r>
              <a:rPr lang="en-US" dirty="0">
                <a:latin typeface="Gotham Book"/>
              </a:rPr>
              <a:t>”</a:t>
            </a:r>
          </a:p>
          <a:p>
            <a:pPr marL="0" indent="0">
              <a:buNone/>
            </a:pPr>
            <a:r>
              <a:rPr lang="en-US" dirty="0">
                <a:latin typeface="Gotham Book"/>
              </a:rPr>
              <a:t>- Codes: C66, C54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92CD0A-9282-0FD9-2443-B560C6218E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5938" y="1842451"/>
            <a:ext cx="5503862" cy="4317685"/>
          </a:xfrm>
        </p:spPr>
      </p:pic>
    </p:spTree>
    <p:extLst>
      <p:ext uri="{BB962C8B-B14F-4D97-AF65-F5344CB8AC3E}">
        <p14:creationId xmlns:p14="http://schemas.microsoft.com/office/powerpoint/2010/main" val="11699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ACB86-D1BF-585F-64B9-545A51B0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 Medium"/>
              </a:rPr>
              <a:t>Dozens of codes available at the most granular level of the ontology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4E878-9B23-D49B-8341-CD8688D851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Ontology depth and breadth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DFD1180-1148-08E7-3D68-AF7185FC0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746547"/>
              </p:ext>
            </p:extLst>
          </p:nvPr>
        </p:nvGraphicFramePr>
        <p:xfrm>
          <a:off x="592138" y="3074193"/>
          <a:ext cx="55038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931">
                  <a:extLst>
                    <a:ext uri="{9D8B030D-6E8A-4147-A177-3AD203B41FA5}">
                      <a16:colId xmlns:a16="http://schemas.microsoft.com/office/drawing/2014/main" val="1709729613"/>
                    </a:ext>
                  </a:extLst>
                </a:gridCol>
                <a:gridCol w="2751931">
                  <a:extLst>
                    <a:ext uri="{9D8B030D-6E8A-4147-A177-3AD203B41FA5}">
                      <a16:colId xmlns:a16="http://schemas.microsoft.com/office/drawing/2014/main" val="3859987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4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0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0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3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39384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EB1CE-80EA-D930-2020-0E2215863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82777"/>
            <a:ext cx="5181600" cy="4037034"/>
          </a:xfrm>
        </p:spPr>
      </p:pic>
    </p:spTree>
    <p:extLst>
      <p:ext uri="{BB962C8B-B14F-4D97-AF65-F5344CB8AC3E}">
        <p14:creationId xmlns:p14="http://schemas.microsoft.com/office/powerpoint/2010/main" val="283317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ACB86-D1BF-585F-64B9-545A51B0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 Medium"/>
              </a:rPr>
              <a:t>The most common terms are short but simulated responses have a median character length of 7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367F28-8EBB-1F45-5903-61C934153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54742"/>
            <a:ext cx="5181600" cy="4093104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D5CC02-D811-5AFF-8F4E-D27776252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15181" y="2620169"/>
            <a:ext cx="4905375" cy="2762250"/>
          </a:xfrm>
        </p:spPr>
      </p:pic>
    </p:spTree>
    <p:extLst>
      <p:ext uri="{BB962C8B-B14F-4D97-AF65-F5344CB8AC3E}">
        <p14:creationId xmlns:p14="http://schemas.microsoft.com/office/powerpoint/2010/main" val="133101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F133-32B9-A2CB-3311-4145F9FC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 Medium"/>
              </a:rPr>
              <a:t>Methodologies: as a baseline, we use string similarity matching to the response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D612-454B-7CDA-ADB9-444F41CBB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</a:rPr>
              <a:t>Baseline method</a:t>
            </a:r>
          </a:p>
          <a:p>
            <a:pPr lvl="1"/>
            <a:r>
              <a:rPr lang="en-US" dirty="0">
                <a:latin typeface="Gotham Book"/>
              </a:rPr>
              <a:t>Mimicking a database lookup with limited entries (training dataset)</a:t>
            </a:r>
            <a:endParaRPr lang="en-US" dirty="0"/>
          </a:p>
          <a:p>
            <a:r>
              <a:rPr lang="en-US" dirty="0">
                <a:latin typeface="Gotham Book"/>
              </a:rPr>
              <a:t>Code each response</a:t>
            </a:r>
          </a:p>
          <a:p>
            <a:pPr lvl="1"/>
            <a:r>
              <a:rPr lang="en-US" dirty="0">
                <a:latin typeface="Gotham Book"/>
              </a:rPr>
              <a:t>Compare each token and dictionary term assigned to a code</a:t>
            </a:r>
          </a:p>
          <a:p>
            <a:pPr lvl="1"/>
            <a:r>
              <a:rPr lang="en-US" dirty="0">
                <a:latin typeface="Gotham Book"/>
              </a:rPr>
              <a:t>If string similarity (Jaro-Winkler Metric) exceeds threshold (0.8), assign  code to the response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9E15E-F781-B029-B749-CCCF125B2765}"/>
              </a:ext>
            </a:extLst>
          </p:cNvPr>
          <p:cNvSpPr txBox="1"/>
          <p:nvPr/>
        </p:nvSpPr>
        <p:spPr>
          <a:xfrm>
            <a:off x="8846348" y="1635286"/>
            <a:ext cx="243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Response: “asdf ghjd”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2FDF9DA-2865-8734-1B67-971226EC9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06953"/>
              </p:ext>
            </p:extLst>
          </p:nvPr>
        </p:nvGraphicFramePr>
        <p:xfrm>
          <a:off x="6431351" y="2028701"/>
          <a:ext cx="13752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93">
                  <a:extLst>
                    <a:ext uri="{9D8B030D-6E8A-4147-A177-3AD203B41FA5}">
                      <a16:colId xmlns:a16="http://schemas.microsoft.com/office/drawing/2014/main" val="2917404372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1213691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7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32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zxcv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8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7948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5360E5-A486-912F-A44A-F98DB1AB5999}"/>
              </a:ext>
            </a:extLst>
          </p:cNvPr>
          <p:cNvSpPr txBox="1"/>
          <p:nvPr/>
        </p:nvSpPr>
        <p:spPr>
          <a:xfrm>
            <a:off x="6287731" y="1635286"/>
            <a:ext cx="167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Dictionary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DF37148-9DD5-1AEA-61C4-F204D77D0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63804"/>
              </p:ext>
            </p:extLst>
          </p:nvPr>
        </p:nvGraphicFramePr>
        <p:xfrm>
          <a:off x="8133276" y="2028701"/>
          <a:ext cx="386133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93">
                  <a:extLst>
                    <a:ext uri="{9D8B030D-6E8A-4147-A177-3AD203B41FA5}">
                      <a16:colId xmlns:a16="http://schemas.microsoft.com/office/drawing/2014/main" val="2556012508"/>
                    </a:ext>
                  </a:extLst>
                </a:gridCol>
                <a:gridCol w="1721168">
                  <a:extLst>
                    <a:ext uri="{9D8B030D-6E8A-4147-A177-3AD203B41FA5}">
                      <a16:colId xmlns:a16="http://schemas.microsoft.com/office/drawing/2014/main" val="3018476824"/>
                    </a:ext>
                  </a:extLst>
                </a:gridCol>
                <a:gridCol w="1425473">
                  <a:extLst>
                    <a:ext uri="{9D8B030D-6E8A-4147-A177-3AD203B41FA5}">
                      <a16:colId xmlns:a16="http://schemas.microsoft.com/office/drawing/2014/main" val="292215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4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6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09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0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7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0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52925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DADEE30-D62D-73B2-0A58-7E40D3B919A1}"/>
              </a:ext>
            </a:extLst>
          </p:cNvPr>
          <p:cNvSpPr txBox="1"/>
          <p:nvPr/>
        </p:nvSpPr>
        <p:spPr>
          <a:xfrm>
            <a:off x="6589027" y="5173069"/>
            <a:ext cx="24351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Response: “asdf ghjk”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E8C377-B2FD-608B-81BB-30B263857AB3}"/>
              </a:ext>
            </a:extLst>
          </p:cNvPr>
          <p:cNvCxnSpPr/>
          <p:nvPr/>
        </p:nvCxnSpPr>
        <p:spPr>
          <a:xfrm>
            <a:off x="9298004" y="5357735"/>
            <a:ext cx="765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254D18-882B-2BDA-202E-585A3A5E4FC6}"/>
              </a:ext>
            </a:extLst>
          </p:cNvPr>
          <p:cNvSpPr txBox="1"/>
          <p:nvPr/>
        </p:nvSpPr>
        <p:spPr>
          <a:xfrm>
            <a:off x="10263549" y="5173069"/>
            <a:ext cx="1731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Codes: C01, C02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99E66-611C-7D8B-D394-B712CAD149B7}"/>
              </a:ext>
            </a:extLst>
          </p:cNvPr>
          <p:cNvCxnSpPr/>
          <p:nvPr/>
        </p:nvCxnSpPr>
        <p:spPr>
          <a:xfrm>
            <a:off x="7315200" y="4930384"/>
            <a:ext cx="396633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5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51CB-6827-4DC7-528D-8CFB5905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Methodologies: We benchmark a classical machine learning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9B07-0826-259A-EFA6-CDD8DA77D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</a:rPr>
              <a:t>Text representation</a:t>
            </a:r>
          </a:p>
          <a:p>
            <a:pPr lvl="1"/>
            <a:r>
              <a:rPr lang="en-US" dirty="0">
                <a:latin typeface="Gotham Book"/>
              </a:rPr>
              <a:t>Counts of character bigrams</a:t>
            </a:r>
          </a:p>
          <a:p>
            <a:r>
              <a:rPr lang="en-US" dirty="0">
                <a:latin typeface="Gotham Book"/>
              </a:rPr>
              <a:t>Machine learning model</a:t>
            </a:r>
          </a:p>
          <a:p>
            <a:pPr lvl="1"/>
            <a:r>
              <a:rPr lang="en-US" dirty="0">
                <a:latin typeface="Gotham Book"/>
              </a:rPr>
              <a:t>Multilayer perceptron (MLP)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7B22F-120A-03A9-815C-BA576B1E1F1F}"/>
              </a:ext>
            </a:extLst>
          </p:cNvPr>
          <p:cNvSpPr txBox="1"/>
          <p:nvPr/>
        </p:nvSpPr>
        <p:spPr>
          <a:xfrm>
            <a:off x="5448803" y="2761285"/>
            <a:ext cx="2360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Response: “asdf ghjd”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2A29A0-4253-6ACF-3D24-5AFF9EDE2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47016"/>
              </p:ext>
            </p:extLst>
          </p:nvPr>
        </p:nvGraphicFramePr>
        <p:xfrm>
          <a:off x="5382234" y="3258992"/>
          <a:ext cx="2232664" cy="74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6">
                  <a:extLst>
                    <a:ext uri="{9D8B030D-6E8A-4147-A177-3AD203B41FA5}">
                      <a16:colId xmlns:a16="http://schemas.microsoft.com/office/drawing/2014/main" val="2707322573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val="3435299498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val="478675225"/>
                    </a:ext>
                  </a:extLst>
                </a:gridCol>
                <a:gridCol w="558166">
                  <a:extLst>
                    <a:ext uri="{9D8B030D-6E8A-4147-A177-3AD203B41FA5}">
                      <a16:colId xmlns:a16="http://schemas.microsoft.com/office/drawing/2014/main" val="3257789094"/>
                    </a:ext>
                  </a:extLst>
                </a:gridCol>
              </a:tblGrid>
              <a:tr h="371151">
                <a:tc>
                  <a:txBody>
                    <a:bodyPr/>
                    <a:lstStyle/>
                    <a:p>
                      <a:r>
                        <a:rPr lang="en-US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82715"/>
                  </a:ext>
                </a:extLst>
              </a:tr>
              <a:tr h="37115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1066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7F1C009-9385-6A3A-98E4-16704D60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34" y="942285"/>
            <a:ext cx="3370388" cy="4836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B89560-F187-7138-3698-916DF9A3D73F}"/>
              </a:ext>
            </a:extLst>
          </p:cNvPr>
          <p:cNvSpPr txBox="1"/>
          <p:nvPr/>
        </p:nvSpPr>
        <p:spPr>
          <a:xfrm>
            <a:off x="6984734" y="5771044"/>
            <a:ext cx="5171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https://scikit-learn.org/stable/modules/neural_networks_supervised.html</a:t>
            </a:r>
          </a:p>
        </p:txBody>
      </p:sp>
    </p:spTree>
    <p:extLst>
      <p:ext uri="{BB962C8B-B14F-4D97-AF65-F5344CB8AC3E}">
        <p14:creationId xmlns:p14="http://schemas.microsoft.com/office/powerpoint/2010/main" val="31070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F59A-E6F7-8C81-114D-6DCD0DD1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And more recent transformer-based text classification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6D8A-7DA1-5207-4175-FC5D95749A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</a:rPr>
              <a:t>Use pretrained models for representing responses as vectors (embeddings)</a:t>
            </a:r>
          </a:p>
          <a:p>
            <a:pPr lvl="1"/>
            <a:r>
              <a:rPr lang="en-US" dirty="0">
                <a:latin typeface="Gotham Book"/>
              </a:rPr>
              <a:t>Transformer such as BERT</a:t>
            </a:r>
          </a:p>
          <a:p>
            <a:pPr lvl="1"/>
            <a:r>
              <a:rPr lang="en-US" dirty="0">
                <a:latin typeface="Gotham Book"/>
              </a:rPr>
              <a:t>Sentence-transformer</a:t>
            </a:r>
          </a:p>
          <a:p>
            <a:endParaRPr lang="en-US" dirty="0">
              <a:latin typeface="Gotham Book"/>
            </a:endParaRPr>
          </a:p>
          <a:p>
            <a:r>
              <a:rPr lang="en-US" dirty="0">
                <a:latin typeface="Gotham Book"/>
              </a:rPr>
              <a:t>Fine-tune for classification tasks</a:t>
            </a:r>
          </a:p>
          <a:p>
            <a:pPr lvl="1"/>
            <a:r>
              <a:rPr lang="en-US" dirty="0">
                <a:latin typeface="Gotham Book"/>
              </a:rPr>
              <a:t>Train final layers for classifying embedded responses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0CC1FC-3421-902F-A6DB-9B61CD85D1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8222" y="778009"/>
            <a:ext cx="5181600" cy="20952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F22012-85B2-3405-A839-C3966C12D37D}"/>
              </a:ext>
            </a:extLst>
          </p:cNvPr>
          <p:cNvSpPr txBox="1"/>
          <p:nvPr/>
        </p:nvSpPr>
        <p:spPr>
          <a:xfrm>
            <a:off x="6249838" y="2851510"/>
            <a:ext cx="5639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</a:rPr>
              <a:t>J. Devlin, M.-W. Chang, K. Lee, and K. Toutanova, “BERT: Pre-training of Deep Bidirectional Transformers for Language Understanding.” arXiv, May 24, 2019. Accessed: Mar. 27, 2024. [Online]. Available: </a:t>
            </a:r>
            <a:r>
              <a:rPr lang="en-US" sz="1200" dirty="0">
                <a:effectLst/>
                <a:hlinkClick r:id="rId3"/>
              </a:rPr>
              <a:t>http://arxiv.org/abs/1810.04805</a:t>
            </a:r>
            <a:endParaRPr lang="en-US" sz="12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14CF6-DECA-3CF1-C771-AB8688B28D22}"/>
              </a:ext>
            </a:extLst>
          </p:cNvPr>
          <p:cNvSpPr txBox="1"/>
          <p:nvPr/>
        </p:nvSpPr>
        <p:spPr>
          <a:xfrm>
            <a:off x="6090220" y="5530632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</a:rPr>
              <a:t>N. Reimers and I. Gurevych, “Sentence-BERT: Sentence Embeddings using Siamese BERT-Networks.” arXiv, Aug. 27, 2019. Accessed: Mar. 04, 2024. [Online]. Available: </a:t>
            </a:r>
            <a:r>
              <a:rPr lang="en-US" sz="1200" dirty="0">
                <a:effectLst/>
                <a:hlinkClick r:id="rId4"/>
              </a:rPr>
              <a:t>http://arxiv.org/abs/1908.10084</a:t>
            </a:r>
            <a:endParaRPr lang="en-US" sz="1200" dirty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60451-A7E4-49DB-72BE-3DD20CF8F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579" y="3641118"/>
            <a:ext cx="4220503" cy="18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B5C6F-7E6E-993C-B4FD-B1439F744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will use the F1-score, precision and recall</a:t>
            </a:r>
          </a:p>
          <a:p>
            <a:pPr lvl="1"/>
            <a:r>
              <a:rPr lang="en-US" dirty="0">
                <a:cs typeface="Calibri" panose="020F0502020204030204"/>
              </a:rPr>
              <a:t>Value ranges from 0 to 1</a:t>
            </a:r>
          </a:p>
          <a:p>
            <a:pPr lvl="1"/>
            <a:r>
              <a:rPr lang="en-US" dirty="0">
                <a:cs typeface="Calibri" panose="020F0502020204030204"/>
              </a:rPr>
              <a:t>Value of 1 indicates perfect performance</a:t>
            </a:r>
          </a:p>
          <a:p>
            <a:pPr lvl="1"/>
            <a:r>
              <a:rPr lang="en-US" dirty="0">
                <a:cs typeface="Calibri" panose="020F0502020204030204"/>
              </a:rPr>
              <a:t>Values are calculated for each outcome and averaged (macro-averaged)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71B35-A42B-701C-2C87-C3F4B0B2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model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EBCFCB-C1AD-4E1E-7C62-51400A885C64}"/>
                  </a:ext>
                </a:extLst>
              </p:cNvPr>
              <p:cNvSpPr txBox="1"/>
              <p:nvPr/>
            </p:nvSpPr>
            <p:spPr>
              <a:xfrm>
                <a:off x="1014141" y="4154055"/>
                <a:ext cx="2652777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recall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precision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recall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EBCFCB-C1AD-4E1E-7C62-51400A885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41" y="4154055"/>
                <a:ext cx="2652777" cy="572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58AAA4-5B08-FCF2-A729-FF06D4A496EB}"/>
                  </a:ext>
                </a:extLst>
              </p:cNvPr>
              <p:cNvSpPr txBox="1"/>
              <p:nvPr/>
            </p:nvSpPr>
            <p:spPr>
              <a:xfrm>
                <a:off x="4763429" y="4179455"/>
                <a:ext cx="2067874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precision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58AAA4-5B08-FCF2-A729-FF06D4A4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429" y="4179455"/>
                <a:ext cx="2067874" cy="523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202066-D8B1-9AA9-4812-A72DBCB77E4C}"/>
                  </a:ext>
                </a:extLst>
              </p:cNvPr>
              <p:cNvSpPr txBox="1"/>
              <p:nvPr/>
            </p:nvSpPr>
            <p:spPr>
              <a:xfrm>
                <a:off x="8803439" y="4179454"/>
                <a:ext cx="1724831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202066-D8B1-9AA9-4812-A72DBCB77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39" y="4179454"/>
                <a:ext cx="1724831" cy="523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6DEB30-9D75-756A-5BDC-09F4B683C051}"/>
              </a:ext>
            </a:extLst>
          </p:cNvPr>
          <p:cNvSpPr txBox="1"/>
          <p:nvPr/>
        </p:nvSpPr>
        <p:spPr>
          <a:xfrm>
            <a:off x="1064941" y="5398359"/>
            <a:ext cx="25592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Harmonic mean of…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E7E70-7DC0-75E5-0C65-DBFAD3A89F83}"/>
              </a:ext>
            </a:extLst>
          </p:cNvPr>
          <p:cNvSpPr txBox="1"/>
          <p:nvPr/>
        </p:nvSpPr>
        <p:spPr>
          <a:xfrm>
            <a:off x="3966187" y="5258659"/>
            <a:ext cx="36684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How many samples predicted as a label are truly that label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8FCBC-7699-58FA-E722-41BCD9799CFF}"/>
              </a:ext>
            </a:extLst>
          </p:cNvPr>
          <p:cNvSpPr txBox="1"/>
          <p:nvPr/>
        </p:nvSpPr>
        <p:spPr>
          <a:xfrm>
            <a:off x="7985033" y="5265009"/>
            <a:ext cx="34795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And how many of the true label samples are predicted as that label.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201843-E469-C176-9594-5F6D7E3CAD27}"/>
              </a:ext>
            </a:extLst>
          </p:cNvPr>
          <p:cNvCxnSpPr/>
          <p:nvPr/>
        </p:nvCxnSpPr>
        <p:spPr>
          <a:xfrm flipV="1">
            <a:off x="835892" y="3632201"/>
            <a:ext cx="10254672" cy="2078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00AD53-EC7F-2C71-FEF4-5C3E58A82A64}"/>
              </a:ext>
            </a:extLst>
          </p:cNvPr>
          <p:cNvCxnSpPr>
            <a:cxnSpLocks/>
          </p:cNvCxnSpPr>
          <p:nvPr/>
        </p:nvCxnSpPr>
        <p:spPr>
          <a:xfrm flipV="1">
            <a:off x="835892" y="3759201"/>
            <a:ext cx="10254672" cy="2078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9DF103-EEF1-CF2F-8BCF-C3E9F1C553B9}"/>
              </a:ext>
            </a:extLst>
          </p:cNvPr>
          <p:cNvCxnSpPr>
            <a:cxnSpLocks/>
          </p:cNvCxnSpPr>
          <p:nvPr/>
        </p:nvCxnSpPr>
        <p:spPr>
          <a:xfrm flipV="1">
            <a:off x="974437" y="4936836"/>
            <a:ext cx="10254672" cy="2078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FCD21760-78DD-253B-30A2-3D6B70E01D69}"/>
              </a:ext>
            </a:extLst>
          </p:cNvPr>
          <p:cNvGraphicFramePr>
            <a:graphicFrameLocks noGrp="1"/>
          </p:cNvGraphicFramePr>
          <p:nvPr/>
        </p:nvGraphicFramePr>
        <p:xfrm>
          <a:off x="6930945" y="635887"/>
          <a:ext cx="4533660" cy="84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220">
                  <a:extLst>
                    <a:ext uri="{9D8B030D-6E8A-4147-A177-3AD203B41FA5}">
                      <a16:colId xmlns:a16="http://schemas.microsoft.com/office/drawing/2014/main" val="1163653716"/>
                    </a:ext>
                  </a:extLst>
                </a:gridCol>
                <a:gridCol w="1511220">
                  <a:extLst>
                    <a:ext uri="{9D8B030D-6E8A-4147-A177-3AD203B41FA5}">
                      <a16:colId xmlns:a16="http://schemas.microsoft.com/office/drawing/2014/main" val="3355686743"/>
                    </a:ext>
                  </a:extLst>
                </a:gridCol>
                <a:gridCol w="1511220">
                  <a:extLst>
                    <a:ext uri="{9D8B030D-6E8A-4147-A177-3AD203B41FA5}">
                      <a16:colId xmlns:a16="http://schemas.microsoft.com/office/drawing/2014/main" val="408072296"/>
                    </a:ext>
                  </a:extLst>
                </a:gridCol>
              </a:tblGrid>
              <a:tr h="2822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precision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 precision (p)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90232"/>
                  </a:ext>
                </a:extLst>
              </a:tr>
              <a:tr h="282232">
                <a:tc>
                  <a:txBody>
                    <a:bodyPr/>
                    <a:lstStyle/>
                    <a:p>
                      <a:r>
                        <a:rPr lang="en-US" sz="1200" dirty="0"/>
                        <a:t>High recall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 alarm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94123"/>
                  </a:ext>
                </a:extLst>
              </a:tr>
              <a:tr h="282232">
                <a:tc>
                  <a:txBody>
                    <a:bodyPr/>
                    <a:lstStyle/>
                    <a:p>
                      <a:r>
                        <a:rPr lang="en-US" sz="1200" dirty="0"/>
                        <a:t>Low recall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Space shuttle 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Random guess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7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4C1D-8706-2BC2-0E7B-B91067F1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(RoBERTa*) text classification performs best but character n-gram with an MLP is comparable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39FD3-4584-2E42-0D21-438425E9AC2C}"/>
              </a:ext>
            </a:extLst>
          </p:cNvPr>
          <p:cNvSpPr txBox="1"/>
          <p:nvPr/>
        </p:nvSpPr>
        <p:spPr>
          <a:xfrm>
            <a:off x="8199923" y="375212"/>
            <a:ext cx="336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</a:rPr>
              <a:t>* Y. Liu </a:t>
            </a:r>
            <a:r>
              <a:rPr lang="en-US" sz="1200" i="1" dirty="0">
                <a:effectLst/>
              </a:rPr>
              <a:t>et al.</a:t>
            </a:r>
            <a:r>
              <a:rPr lang="en-US" sz="1200" dirty="0">
                <a:effectLst/>
              </a:rPr>
              <a:t>, “RoBERTa: A Robustly Optimized BERT Pretraining Approach.” arXiv, Jul. 26, 2019. Accessed: Mar. 27, 2024. [Online]. Available: </a:t>
            </a:r>
            <a:r>
              <a:rPr lang="en-US" sz="1200" dirty="0">
                <a:effectLst/>
                <a:hlinkClick r:id="rId3"/>
              </a:rPr>
              <a:t>http://arxiv.org/abs/1907.11692</a:t>
            </a:r>
            <a:endParaRPr lang="en-US" sz="12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025E-A294-CB6E-0E6A-0C487ACE99EB}"/>
              </a:ext>
            </a:extLst>
          </p:cNvPr>
          <p:cNvSpPr txBox="1"/>
          <p:nvPr/>
        </p:nvSpPr>
        <p:spPr>
          <a:xfrm>
            <a:off x="473927" y="5854390"/>
            <a:ext cx="77222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cs typeface="Calibri"/>
              </a:rPr>
              <a:t>Note: results apply only to simulated dataset made up almost entirely of tokens that are "out of vocabulary"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E0A97E-B0E9-395A-F641-E7331CF91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5938" y="2217764"/>
            <a:ext cx="5503862" cy="356706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A9F43C-2116-3C77-ACE7-1E8B7A2A8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1922257"/>
            <a:ext cx="5181600" cy="4158074"/>
          </a:xfrm>
        </p:spPr>
      </p:pic>
    </p:spTree>
    <p:extLst>
      <p:ext uri="{BB962C8B-B14F-4D97-AF65-F5344CB8AC3E}">
        <p14:creationId xmlns:p14="http://schemas.microsoft.com/office/powerpoint/2010/main" val="342760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764ED-31EB-80E7-1377-961AC551D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</a:rPr>
              <a:t>Revisions to standards</a:t>
            </a:r>
          </a:p>
          <a:p>
            <a:pPr lvl="1"/>
            <a:r>
              <a:rPr lang="en-US" dirty="0">
                <a:latin typeface="Gotham Book"/>
              </a:rPr>
              <a:t>Office of Management and Budget (OMB) has released new guidance on race and ethnicity data collection in federal surveys</a:t>
            </a:r>
          </a:p>
          <a:p>
            <a:r>
              <a:rPr lang="en-US" dirty="0">
                <a:latin typeface="Gotham Book"/>
              </a:rPr>
              <a:t>Model drift</a:t>
            </a:r>
          </a:p>
          <a:p>
            <a:pPr lvl="1"/>
            <a:r>
              <a:rPr lang="en-US" dirty="0">
                <a:latin typeface="Gotham Book"/>
              </a:rPr>
              <a:t>Language changes over time </a:t>
            </a:r>
            <a:endParaRPr lang="en-US" dirty="0"/>
          </a:p>
          <a:p>
            <a:pPr lvl="1"/>
            <a:r>
              <a:rPr lang="en-US" dirty="0">
                <a:latin typeface="Gotham Book"/>
              </a:rPr>
              <a:t>U.S. Census only happens once every 10 years</a:t>
            </a:r>
          </a:p>
          <a:p>
            <a:r>
              <a:rPr lang="en-US" dirty="0">
                <a:latin typeface="Gotham Book"/>
              </a:rPr>
              <a:t>Bias</a:t>
            </a:r>
          </a:p>
          <a:p>
            <a:pPr lvl="1"/>
            <a:r>
              <a:rPr lang="en-US" dirty="0">
                <a:latin typeface="Gotham Book"/>
              </a:rPr>
              <a:t>Under-representation in the training dataset for response classification</a:t>
            </a:r>
          </a:p>
          <a:p>
            <a:pPr lvl="1"/>
            <a:r>
              <a:rPr lang="en-US" dirty="0">
                <a:latin typeface="Gotham Book"/>
              </a:rPr>
              <a:t>Under-representation in training dataset for pretrained models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F6B2-3B02-151A-5C28-0E5B9D78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 Medium"/>
              </a:rPr>
              <a:t>Ongoing challenges in the real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C163B-288C-8CD7-5B49-1AF85076A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</a:rPr>
              <a:t>Machine learning models may provide advantages over dictionary look-ups</a:t>
            </a:r>
          </a:p>
          <a:p>
            <a:r>
              <a:rPr lang="en-US" dirty="0">
                <a:latin typeface="Gotham Book"/>
              </a:rPr>
              <a:t>Transformer models provide little added benefit for out-of-vocabulary (made-up) words relative to basic text representations (character counts)</a:t>
            </a:r>
          </a:p>
          <a:p>
            <a:r>
              <a:rPr lang="en-US" dirty="0">
                <a:latin typeface="Gotham Book"/>
              </a:rPr>
              <a:t>We continue to explore and benchmark modeling strategies to improve performance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1B9C6-70CA-BC10-71F0-0952B8AB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7340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121D7-98A3-6DA1-A39E-A14FEFF3C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latin typeface="Gotham Book"/>
              </a:rPr>
              <a:t>Any opinions and conclusions expressed herein are those of the author and do not reflect the views of the U.S. Census Bureau.  </a:t>
            </a:r>
          </a:p>
          <a:p>
            <a:pPr marL="457200" indent="-457200"/>
            <a:r>
              <a:rPr lang="en-US" dirty="0">
                <a:latin typeface="Gotham Book"/>
              </a:rPr>
              <a:t>This presentation does </a:t>
            </a:r>
            <a:r>
              <a:rPr lang="en-US" u="sng" dirty="0">
                <a:latin typeface="Gotham Book"/>
              </a:rPr>
              <a:t>not</a:t>
            </a:r>
            <a:r>
              <a:rPr lang="en-US" dirty="0">
                <a:latin typeface="Gotham Book"/>
              </a:rPr>
              <a:t> contain sensitive information including Title 13, Title 26, Title 5, other controlled unclassified information, or administratively restricted information.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DA3D7-79CF-8A26-A7C0-DE552FD8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 Medium"/>
              </a:rPr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704F9-1879-65DB-3B08-5BE272B72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Louis Avenilla | CODS, U.S. Census Bureau</a:t>
            </a:r>
          </a:p>
          <a:p>
            <a:pPr marL="285750" indent="-285750"/>
            <a:r>
              <a:rPr lang="en-US" sz="2800" dirty="0"/>
              <a:t>Nisar Hundewale | Brite Group / CODS, U.S. Census Bureau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Jennifer Hutnick | CODS, U.S. Census Bureau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Tom Thornton | DCMD, U.S. Census Bureau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U.S. Census Near Real Time Race and Ethnicity Coding Working Group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AA4D2-E5A8-C5F4-8767-EFAA9067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Acknowledgments</a:t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29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19FDB5-4D04-40A8-7F4E-C18C18B66EC1}"/>
              </a:ext>
            </a:extLst>
          </p:cNvPr>
          <p:cNvSpPr txBox="1"/>
          <p:nvPr/>
        </p:nvSpPr>
        <p:spPr>
          <a:xfrm>
            <a:off x="783178" y="2830084"/>
            <a:ext cx="464883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effectLst/>
                <a:latin typeface="Gotham"/>
                <a:ea typeface="Calibri" panose="020F0502020204030204" pitchFamily="34" charset="0"/>
                <a:cs typeface="Times New Roman" panose="02020603050405020304" pitchFamily="18" charset="0"/>
              </a:rPr>
              <a:t>haley.s.hunter-zinck@census.gov</a:t>
            </a:r>
            <a:endParaRPr lang="en-US" sz="2400" dirty="0"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6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A4BC-E628-C51A-470D-2DC1E786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text responses to a categorical question are a common format in federal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3A1E3-FEF1-A172-0015-AB9151177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9" y="1825625"/>
            <a:ext cx="550386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Categorical survey questions often provide a finite number of defined options along with a free text field</a:t>
            </a:r>
          </a:p>
          <a:p>
            <a:r>
              <a:rPr lang="en-US" sz="2400" dirty="0"/>
              <a:t>Examples: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BCD0F-2479-3153-065D-E1CA6AFBEAF0}"/>
              </a:ext>
            </a:extLst>
          </p:cNvPr>
          <p:cNvSpPr txBox="1"/>
          <p:nvPr/>
        </p:nvSpPr>
        <p:spPr>
          <a:xfrm>
            <a:off x="9405865" y="4540479"/>
            <a:ext cx="2472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2020 Decennial Census Questionnaire</a:t>
            </a:r>
          </a:p>
          <a:p>
            <a:endParaRPr lang="en-US" sz="1200" dirty="0"/>
          </a:p>
          <a:p>
            <a:r>
              <a:rPr lang="en-US" sz="1000" dirty="0"/>
              <a:t>https://www2.census.gov/programs-surveys/decennial/2020/technical-documentation/questionnaires-and-instructions/questionnaires/2020-informational-questionnaire-english_DI-Q1.pdf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43430-1BA4-6CFF-FD0E-92264C76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572" y="1825625"/>
            <a:ext cx="2984170" cy="4351338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6A136B9-9272-0A88-921B-D39E4B4B1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648175"/>
              </p:ext>
            </p:extLst>
          </p:nvPr>
        </p:nvGraphicFramePr>
        <p:xfrm>
          <a:off x="813445" y="3429000"/>
          <a:ext cx="5334528" cy="259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207">
                  <a:extLst>
                    <a:ext uri="{9D8B030D-6E8A-4147-A177-3AD203B41FA5}">
                      <a16:colId xmlns:a16="http://schemas.microsoft.com/office/drawing/2014/main" val="726275653"/>
                    </a:ext>
                  </a:extLst>
                </a:gridCol>
                <a:gridCol w="1866145">
                  <a:extLst>
                    <a:ext uri="{9D8B030D-6E8A-4147-A177-3AD203B41FA5}">
                      <a16:colId xmlns:a16="http://schemas.microsoft.com/office/drawing/2014/main" val="1623300198"/>
                    </a:ext>
                  </a:extLst>
                </a:gridCol>
                <a:gridCol w="1778176">
                  <a:extLst>
                    <a:ext uri="{9D8B030D-6E8A-4147-A177-3AD203B41FA5}">
                      <a16:colId xmlns:a16="http://schemas.microsoft.com/office/drawing/2014/main" val="643706935"/>
                    </a:ext>
                  </a:extLst>
                </a:gridCol>
              </a:tblGrid>
              <a:tr h="373246">
                <a:tc>
                  <a:txBody>
                    <a:bodyPr/>
                    <a:lstStyle/>
                    <a:p>
                      <a:r>
                        <a:rPr lang="en-US" sz="1600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7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Decennial 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is Person 1’s Race?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Mark one or more boxes </a:t>
                      </a:r>
                      <a:r>
                        <a:rPr lang="en-US" sz="1600" b="1" dirty="0"/>
                        <a:t>and print origins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4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Economic 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Primary business or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Select sector </a:t>
                      </a:r>
                      <a:r>
                        <a:rPr lang="en-US" sz="1600" b="1" dirty="0"/>
                        <a:t>or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95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National Survey of College Graduates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type of educational institution was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Mark one answer </a:t>
                      </a:r>
                      <a:r>
                        <a:rPr lang="en-US" sz="1600" b="1" dirty="0"/>
                        <a:t>or other, specify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32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1F7C-CEC3-256C-7E58-58657F7E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75212"/>
            <a:ext cx="8814329" cy="920335"/>
          </a:xfrm>
        </p:spPr>
        <p:txBody>
          <a:bodyPr/>
          <a:lstStyle/>
          <a:p>
            <a:r>
              <a:rPr lang="en-US" dirty="0"/>
              <a:t>Categorical questions responses may correspond to a standardized list or ontology of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E00F-D0D6-0EB5-44FD-61311FEC68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2020 Decennial Census adheres to the Office of Management and Budget (OMB) categories for collecting and presenting race and ethnicity data</a:t>
            </a:r>
          </a:p>
          <a:p>
            <a:r>
              <a:rPr lang="en-US" dirty="0"/>
              <a:t>Respondents can select </a:t>
            </a:r>
            <a:r>
              <a:rPr lang="en-US" b="1" dirty="0"/>
              <a:t>one or more </a:t>
            </a:r>
            <a:r>
              <a:rPr lang="en-US" dirty="0"/>
              <a:t>categories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5BD80-62AE-199B-5E8E-AA8862942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2020 Decennial Census standardized free-text responses to “</a:t>
            </a:r>
            <a:r>
              <a:rPr lang="en-US" sz="2800" dirty="0"/>
              <a:t>What is Person 1’s Race?” in two ways</a:t>
            </a:r>
          </a:p>
          <a:p>
            <a:pPr lvl="1"/>
            <a:r>
              <a:rPr lang="en-US" b="1" dirty="0"/>
              <a:t>(1) Automated coding</a:t>
            </a:r>
            <a:r>
              <a:rPr lang="en-US" dirty="0"/>
              <a:t>: dictionary lookup in database</a:t>
            </a:r>
          </a:p>
          <a:p>
            <a:pPr lvl="1"/>
            <a:r>
              <a:rPr lang="en-US" b="1" dirty="0"/>
              <a:t>(2) Expert coding</a:t>
            </a:r>
            <a:r>
              <a:rPr lang="en-US" dirty="0"/>
              <a:t>: trained specialists coded responses without an exact dictionary match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B7532-1D6B-9EB8-771A-1F34956ED391}"/>
              </a:ext>
            </a:extLst>
          </p:cNvPr>
          <p:cNvSpPr txBox="1"/>
          <p:nvPr/>
        </p:nvSpPr>
        <p:spPr>
          <a:xfrm>
            <a:off x="2971800" y="636848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https://www2.census.gov/programs-surveys/decennial/2020/technical-documentation/complete-tech-docs/demographic-and-housing-characteristics-file-and-demographic-profile/2020census-demographic-and-housing-characteristics-file-and-demographic-profile-techdoc.pdf</a:t>
            </a:r>
          </a:p>
        </p:txBody>
      </p:sp>
    </p:spTree>
    <p:extLst>
      <p:ext uri="{BB962C8B-B14F-4D97-AF65-F5344CB8AC3E}">
        <p14:creationId xmlns:p14="http://schemas.microsoft.com/office/powerpoint/2010/main" val="254749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9E30A-8C47-5A3E-52FA-DA6898F40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There are a few challenges: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Large number of codes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Rare terms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Heterogeneity of responses per code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Inconsistent coverage of codes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05DA6-7A32-07B0-65D5-271E0D5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75212"/>
            <a:ext cx="9025996" cy="920335"/>
          </a:xfrm>
        </p:spPr>
        <p:txBody>
          <a:bodyPr/>
          <a:lstStyle/>
          <a:p>
            <a:r>
              <a:rPr lang="en-US" dirty="0"/>
              <a:t>Can we extend the automated coding performance to reduce or augment expert review?</a:t>
            </a:r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E82C4-E6CD-2AFC-ACE9-1F16DB22F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671042"/>
            <a:ext cx="11092129" cy="39363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Gotham Book"/>
              </a:rPr>
              <a:t>We can structure the classification of responses as a </a:t>
            </a:r>
            <a:r>
              <a:rPr lang="en-US" sz="2600" b="1" dirty="0">
                <a:latin typeface="Gotham Book"/>
              </a:rPr>
              <a:t>supervised multilabel classification problem</a:t>
            </a:r>
            <a:r>
              <a:rPr lang="en-US" sz="2600" dirty="0">
                <a:latin typeface="Gotham Book"/>
              </a:rPr>
              <a:t> </a:t>
            </a:r>
            <a:endParaRPr lang="en-US" sz="2600" dirty="0"/>
          </a:p>
          <a:p>
            <a:pPr lvl="1"/>
            <a:r>
              <a:rPr lang="en-US" sz="2200" dirty="0">
                <a:latin typeface="Gotham Book"/>
              </a:rPr>
              <a:t>Labeled training data is available</a:t>
            </a:r>
          </a:p>
          <a:p>
            <a:pPr lvl="1"/>
            <a:r>
              <a:rPr lang="en-US" sz="2200" dirty="0">
                <a:latin typeface="Gotham Book"/>
              </a:rPr>
              <a:t>Labels are all possible codes that could be assigned</a:t>
            </a:r>
            <a:endParaRPr lang="en-US" dirty="0">
              <a:latin typeface="Gotham Book"/>
            </a:endParaRPr>
          </a:p>
          <a:p>
            <a:pPr lvl="1"/>
            <a:r>
              <a:rPr lang="en-US" sz="2200" dirty="0"/>
              <a:t>Response may be assigned to any possible subset</a:t>
            </a:r>
          </a:p>
          <a:p>
            <a:pPr lvl="1"/>
            <a:r>
              <a:rPr lang="en-US" sz="2200" dirty="0"/>
              <a:t>Note: distinct from a </a:t>
            </a:r>
            <a:r>
              <a:rPr lang="en-US" sz="2200" i="1" dirty="0"/>
              <a:t>multiclass</a:t>
            </a:r>
            <a:r>
              <a:rPr lang="en-US" sz="2200" dirty="0"/>
              <a:t> classification problem</a:t>
            </a:r>
          </a:p>
          <a:p>
            <a:r>
              <a:rPr lang="en-US" sz="2600" dirty="0">
                <a:latin typeface="Gotham Book"/>
              </a:rPr>
              <a:t>We construct a generic </a:t>
            </a:r>
            <a:r>
              <a:rPr lang="en-US" sz="2600" b="1" dirty="0">
                <a:latin typeface="Gotham Book"/>
              </a:rPr>
              <a:t>simulated dataset</a:t>
            </a:r>
            <a:r>
              <a:rPr lang="en-US" sz="2600" dirty="0">
                <a:latin typeface="Gotham Book"/>
              </a:rPr>
              <a:t> by randomly generating codes and responses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F9312-0E00-748B-C924-57AD4A64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5212"/>
            <a:ext cx="10222230" cy="920335"/>
          </a:xfrm>
        </p:spPr>
        <p:txBody>
          <a:bodyPr/>
          <a:lstStyle/>
          <a:p>
            <a:r>
              <a:rPr lang="en-US" sz="2800" dirty="0">
                <a:latin typeface="Gotham Medium"/>
              </a:rPr>
              <a:t>We can use machine learning techniques to classify free text responses to categorical questions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3BD09-B9F9-B385-0AA2-5B798ABB742E}"/>
              </a:ext>
            </a:extLst>
          </p:cNvPr>
          <p:cNvSpPr txBox="1"/>
          <p:nvPr/>
        </p:nvSpPr>
        <p:spPr>
          <a:xfrm>
            <a:off x="1286978" y="4957755"/>
            <a:ext cx="38385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Response: “asdf ghjd”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7FC49C-415F-E753-85A2-5B7079CD5FB9}"/>
              </a:ext>
            </a:extLst>
          </p:cNvPr>
          <p:cNvCxnSpPr>
            <a:cxnSpLocks/>
          </p:cNvCxnSpPr>
          <p:nvPr/>
        </p:nvCxnSpPr>
        <p:spPr>
          <a:xfrm>
            <a:off x="5373203" y="5142421"/>
            <a:ext cx="2000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ED54A49C-8A21-4892-DBF4-3BCEDAAA7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74582"/>
              </p:ext>
            </p:extLst>
          </p:nvPr>
        </p:nvGraphicFramePr>
        <p:xfrm>
          <a:off x="7538720" y="4480560"/>
          <a:ext cx="38385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288">
                  <a:extLst>
                    <a:ext uri="{9D8B030D-6E8A-4147-A177-3AD203B41FA5}">
                      <a16:colId xmlns:a16="http://schemas.microsoft.com/office/drawing/2014/main" val="1126723838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851827301"/>
                    </a:ext>
                  </a:extLst>
                </a:gridCol>
              </a:tblGrid>
              <a:tr h="310004">
                <a:tc>
                  <a:txBody>
                    <a:bodyPr/>
                    <a:lstStyle/>
                    <a:p>
                      <a:r>
                        <a:rPr lang="en-US" sz="16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37871"/>
                  </a:ext>
                </a:extLst>
              </a:tr>
              <a:tr h="31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420004"/>
                  </a:ext>
                </a:extLst>
              </a:tr>
              <a:tr h="31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03285"/>
                  </a:ext>
                </a:extLst>
              </a:tr>
              <a:tr h="31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60234"/>
                  </a:ext>
                </a:extLst>
              </a:tr>
              <a:tr h="31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5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89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0EEFF2-6348-F205-20AF-312AB860AB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-3480000">
            <a:off x="6995778" y="2809399"/>
            <a:ext cx="3700733" cy="279617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6963A5-D8A4-8BE5-BC76-486DD2AD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a standardized ontology of codes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F84FA-EACD-0C90-7279-E8F69A743C85}"/>
              </a:ext>
            </a:extLst>
          </p:cNvPr>
          <p:cNvSpPr txBox="1"/>
          <p:nvPr/>
        </p:nvSpPr>
        <p:spPr>
          <a:xfrm>
            <a:off x="6587412" y="1708910"/>
            <a:ext cx="45301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Simulated ontology of standardized codes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B30CAD-B96F-5CC1-3AA1-A4A7C19225D2}"/>
              </a:ext>
            </a:extLst>
          </p:cNvPr>
          <p:cNvCxnSpPr/>
          <p:nvPr/>
        </p:nvCxnSpPr>
        <p:spPr>
          <a:xfrm>
            <a:off x="11364686" y="2222782"/>
            <a:ext cx="0" cy="3557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A1EA87-3DAD-BBA4-B3FC-63B9170A49B9}"/>
              </a:ext>
            </a:extLst>
          </p:cNvPr>
          <p:cNvSpPr txBox="1"/>
          <p:nvPr/>
        </p:nvSpPr>
        <p:spPr>
          <a:xfrm rot="16200000">
            <a:off x="9857634" y="3934388"/>
            <a:ext cx="35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detailed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1E8C71-B725-44F4-8152-A9FA905FF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node produces a random number of children depending on level in the ontology</a:t>
            </a:r>
          </a:p>
        </p:txBody>
      </p:sp>
    </p:spTree>
    <p:extLst>
      <p:ext uri="{BB962C8B-B14F-4D97-AF65-F5344CB8AC3E}">
        <p14:creationId xmlns:p14="http://schemas.microsoft.com/office/powerpoint/2010/main" val="350709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0602362-47D0-1FD3-523E-96E55D01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77184"/>
            <a:ext cx="6286500" cy="4752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6963A5-D8A4-8BE5-BC76-486DD2AD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terms, descriptions for 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61F66-9FA8-6388-D075-9082C98F83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Develop term generator</a:t>
            </a:r>
          </a:p>
          <a:p>
            <a:r>
              <a:rPr lang="en-US" dirty="0"/>
              <a:t>Download public corpus</a:t>
            </a:r>
          </a:p>
          <a:p>
            <a:r>
              <a:rPr lang="en-US" dirty="0"/>
              <a:t>Tally character to character transition frequencies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Generate terms </a:t>
            </a:r>
          </a:p>
          <a:p>
            <a:r>
              <a:rPr lang="en-US" dirty="0"/>
              <a:t>Sample characters from transition diagram until terminal character sampled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AEE4C-BF4A-6C0D-487D-76B1DBFA1CFB}"/>
              </a:ext>
            </a:extLst>
          </p:cNvPr>
          <p:cNvSpPr txBox="1"/>
          <p:nvPr/>
        </p:nvSpPr>
        <p:spPr>
          <a:xfrm>
            <a:off x="6513755" y="5294551"/>
            <a:ext cx="506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generated terms: 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'cat', 'cat', 'cat', 'ca', 'ct', 'cat', 'cat', 'caa', 'caaat', 'cat’,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3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963A5-D8A4-8BE5-BC76-486DD2AD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75212"/>
            <a:ext cx="9946499" cy="920335"/>
          </a:xfrm>
        </p:spPr>
        <p:txBody>
          <a:bodyPr/>
          <a:lstStyle/>
          <a:p>
            <a:r>
              <a:rPr lang="en-US" dirty="0">
                <a:latin typeface="Gotham Medium"/>
              </a:rPr>
              <a:t>Each code has a randomly sampled number associated unique terms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748E44-8A0C-7C42-8CBA-9E64502457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Book"/>
              </a:rPr>
              <a:t>Each code has a median of 2 associated terms</a:t>
            </a:r>
          </a:p>
          <a:p>
            <a:r>
              <a:rPr lang="en-US" dirty="0">
                <a:latin typeface="Gotham Book"/>
              </a:rPr>
              <a:t>Example</a:t>
            </a:r>
          </a:p>
          <a:p>
            <a:pPr lvl="1"/>
            <a:r>
              <a:rPr lang="en-US" dirty="0">
                <a:latin typeface="Gotham Book"/>
              </a:rPr>
              <a:t>Code: C112</a:t>
            </a:r>
          </a:p>
          <a:p>
            <a:pPr lvl="1"/>
            <a:r>
              <a:rPr lang="en-US" dirty="0">
                <a:latin typeface="Gotham Book"/>
              </a:rPr>
              <a:t>Terms: </a:t>
            </a:r>
            <a:r>
              <a:rPr lang="en-US" dirty="0">
                <a:solidFill>
                  <a:srgbClr val="000000"/>
                </a:solidFill>
                <a:latin typeface="Gotham Book"/>
              </a:rPr>
              <a:t>'waustw', 'demairiv', 'cins', 'ar', 'thencrer', 'wansus', 'acan', 'ghe'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A4662-FF68-117C-3514-9A6C10D658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669" y="1834356"/>
            <a:ext cx="5486400" cy="4333875"/>
          </a:xfrm>
        </p:spPr>
      </p:pic>
    </p:spTree>
    <p:extLst>
      <p:ext uri="{BB962C8B-B14F-4D97-AF65-F5344CB8AC3E}">
        <p14:creationId xmlns:p14="http://schemas.microsoft.com/office/powerpoint/2010/main" val="83367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30 Census Presentation Template" id="{A0E3B97F-34FF-46EE-828F-0D65180C2F8A}" vid="{806CE213-54B5-4F0B-9AA3-753C33EF5A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BB5ADB9D62C4DBED6C2E8E21E3DC6" ma:contentTypeVersion="12" ma:contentTypeDescription="Create a new document." ma:contentTypeScope="" ma:versionID="560ba7c253d24893a2fb8d66c7eb6d91">
  <xsd:schema xmlns:xsd="http://www.w3.org/2001/XMLSchema" xmlns:xs="http://www.w3.org/2001/XMLSchema" xmlns:p="http://schemas.microsoft.com/office/2006/metadata/properties" xmlns:ns2="b2376661-ddcb-45f6-9e3d-416814492de5" xmlns:ns3="142a10d5-aed2-4ae6-a89d-5424e1840751" targetNamespace="http://schemas.microsoft.com/office/2006/metadata/properties" ma:root="true" ma:fieldsID="2c6e69d2eb80c155152cb83015a2d4d0" ns2:_="" ns3:_="">
    <xsd:import namespace="b2376661-ddcb-45f6-9e3d-416814492de5"/>
    <xsd:import namespace="142a10d5-aed2-4ae6-a89d-5424e1840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76661-ddcb-45f6-9e3d-416814492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a54593-d362-4dcd-bfd7-547f760de9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a10d5-aed2-4ae6-a89d-5424e18407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376661-ddcb-45f6-9e3d-416814492d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B05E43-364D-447A-AA17-CAC2687E4F00}">
  <ds:schemaRefs>
    <ds:schemaRef ds:uri="142a10d5-aed2-4ae6-a89d-5424e1840751"/>
    <ds:schemaRef ds:uri="b2376661-ddcb-45f6-9e3d-416814492d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16c05727-aa75-4e4a-9b5f-8a80a1165891"/>
    <ds:schemaRef ds:uri="71af3243-3dd4-4a8d-8c0d-dd76da1f02a5"/>
    <ds:schemaRef ds:uri="b2376661-ddcb-45f6-9e3d-416814492d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2030 Census Presentation Template</Template>
  <TotalTime>7</TotalTime>
  <Words>1316</Words>
  <Application>Microsoft Office PowerPoint</Application>
  <PresentationFormat>Widescreen</PresentationFormat>
  <Paragraphs>213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Consolas</vt:lpstr>
      <vt:lpstr>Gotham</vt:lpstr>
      <vt:lpstr>Gotham Book</vt:lpstr>
      <vt:lpstr>Gotham Medium</vt:lpstr>
      <vt:lpstr>Office Theme</vt:lpstr>
      <vt:lpstr>PowerPoint Presentation</vt:lpstr>
      <vt:lpstr>Disclaimer</vt:lpstr>
      <vt:lpstr>Free text responses to a categorical question are a common format in federal surveys</vt:lpstr>
      <vt:lpstr>Categorical questions responses may correspond to a standardized list or ontology of codes</vt:lpstr>
      <vt:lpstr>Can we extend the automated coding performance to reduce or augment expert review?</vt:lpstr>
      <vt:lpstr>We can use machine learning techniques to classify free text responses to categorical questions</vt:lpstr>
      <vt:lpstr>Simulate a standardized ontology of codes</vt:lpstr>
      <vt:lpstr>Simulating terms, descriptions for codes</vt:lpstr>
      <vt:lpstr>Each code has a randomly sampled number associated unique terms</vt:lpstr>
      <vt:lpstr>For each simulated sample, we randomly sample codes and their associated terms</vt:lpstr>
      <vt:lpstr>Dozens of codes available at the most granular level of the ontology</vt:lpstr>
      <vt:lpstr>The most common terms are short but simulated responses have a median character length of 7</vt:lpstr>
      <vt:lpstr>Methodologies: as a baseline, we use string similarity matching to the response term</vt:lpstr>
      <vt:lpstr>Methodologies: We benchmark a classical machine learning approach</vt:lpstr>
      <vt:lpstr>Methodology: And more recent transformer-based text classification methods</vt:lpstr>
      <vt:lpstr>Evaluating model performance</vt:lpstr>
      <vt:lpstr>Transformer (RoBERTa*) text classification performs best but character n-gram with an MLP is comparable</vt:lpstr>
      <vt:lpstr>Ongoing challenges in the real world</vt:lpstr>
      <vt:lpstr>Conclusions</vt:lpstr>
      <vt:lpstr>Acknowledgments </vt:lpstr>
      <vt:lpstr>PowerPoint Presentation</vt:lpstr>
    </vt:vector>
  </TitlesOfParts>
  <Company>U.S. Census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S Hunter-Zinck (CENSUS/CODS FED)</dc:creator>
  <cp:lastModifiedBy>Haley S Hunter-Zinck (CENSUS/CODS FED)</cp:lastModifiedBy>
  <cp:revision>196</cp:revision>
  <dcterms:created xsi:type="dcterms:W3CDTF">2024-02-23T19:05:35Z</dcterms:created>
  <dcterms:modified xsi:type="dcterms:W3CDTF">2024-04-11T19:44:27Z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0x01010020ABB5ADB9D62C4DBED6C2E8E21E3DC6</vt:lpwstr>
  </property>
  <property fmtid="{D5CDD505-2E9C-101B-9397-08002B2CF9AE}" pid="3" name="MediaServiceImageTags">
    <vt:lpwstr/>
  </property>
</Properties>
</file>