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02" r:id="rId1"/>
  </p:sldMasterIdLst>
  <p:notesMasterIdLst>
    <p:notesMasterId r:id="rId19"/>
  </p:notesMasterIdLst>
  <p:handoutMasterIdLst>
    <p:handoutMasterId r:id="rId20"/>
  </p:handoutMasterIdLst>
  <p:sldIdLst>
    <p:sldId id="257" r:id="rId2"/>
    <p:sldId id="527" r:id="rId3"/>
    <p:sldId id="528" r:id="rId4"/>
    <p:sldId id="515" r:id="rId5"/>
    <p:sldId id="516" r:id="rId6"/>
    <p:sldId id="517" r:id="rId7"/>
    <p:sldId id="518" r:id="rId8"/>
    <p:sldId id="520" r:id="rId9"/>
    <p:sldId id="521" r:id="rId10"/>
    <p:sldId id="522" r:id="rId11"/>
    <p:sldId id="525" r:id="rId12"/>
    <p:sldId id="523" r:id="rId13"/>
    <p:sldId id="524" r:id="rId14"/>
    <p:sldId id="513" r:id="rId15"/>
    <p:sldId id="514" r:id="rId16"/>
    <p:sldId id="526" r:id="rId17"/>
    <p:sldId id="284"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2" clrIdx="1"/>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2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3226" autoAdjust="0"/>
  </p:normalViewPr>
  <p:slideViewPr>
    <p:cSldViewPr>
      <p:cViewPr varScale="1">
        <p:scale>
          <a:sx n="78" d="100"/>
          <a:sy n="78" d="100"/>
        </p:scale>
        <p:origin x="653" y="77"/>
      </p:cViewPr>
      <p:guideLst>
        <p:guide orient="horz" pos="2160"/>
        <p:guide pos="2880"/>
      </p:guideLst>
    </p:cSldViewPr>
  </p:slideViewPr>
  <p:outlineViewPr>
    <p:cViewPr>
      <p:scale>
        <a:sx n="33" d="100"/>
        <a:sy n="33" d="100"/>
      </p:scale>
      <p:origin x="0" y="12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666" y="-58"/>
      </p:cViewPr>
      <p:guideLst>
        <p:guide orient="horz" pos="2928"/>
        <p:guide pos="220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3037840" cy="464820"/>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sz="quarter" idx="1"/>
          </p:nvPr>
        </p:nvSpPr>
        <p:spPr>
          <a:xfrm>
            <a:off x="3970941" y="2"/>
            <a:ext cx="3037840" cy="464820"/>
          </a:xfrm>
          <a:prstGeom prst="rect">
            <a:avLst/>
          </a:prstGeom>
        </p:spPr>
        <p:txBody>
          <a:bodyPr vert="horz" lIns="92958" tIns="46479" rIns="92958" bIns="46479" rtlCol="0"/>
          <a:lstStyle>
            <a:lvl1pPr algn="r">
              <a:defRPr sz="1200"/>
            </a:lvl1pPr>
          </a:lstStyle>
          <a:p>
            <a:fld id="{5EE14B35-29CD-4E10-BC76-E1123008CF1D}" type="datetimeFigureOut">
              <a:rPr lang="en-US" smtClean="0"/>
              <a:t>4/11/2024</a:t>
            </a:fld>
            <a:endParaRPr lang="en-US"/>
          </a:p>
        </p:txBody>
      </p:sp>
      <p:sp>
        <p:nvSpPr>
          <p:cNvPr id="4" name="Footer Placeholder 3"/>
          <p:cNvSpPr>
            <a:spLocks noGrp="1"/>
          </p:cNvSpPr>
          <p:nvPr>
            <p:ph type="ftr" sz="quarter" idx="2"/>
          </p:nvPr>
        </p:nvSpPr>
        <p:spPr>
          <a:xfrm>
            <a:off x="3" y="8829967"/>
            <a:ext cx="3037840" cy="464820"/>
          </a:xfrm>
          <a:prstGeom prst="rect">
            <a:avLst/>
          </a:prstGeom>
        </p:spPr>
        <p:txBody>
          <a:bodyPr vert="horz" lIns="92958" tIns="46479" rIns="92958" bIns="46479" rtlCol="0" anchor="b"/>
          <a:lstStyle>
            <a:lvl1pPr algn="l">
              <a:defRPr sz="1200"/>
            </a:lvl1pPr>
          </a:lstStyle>
          <a:p>
            <a:endParaRPr lang="en-US"/>
          </a:p>
        </p:txBody>
      </p:sp>
      <p:sp>
        <p:nvSpPr>
          <p:cNvPr id="5" name="Slide Number Placeholder 4"/>
          <p:cNvSpPr>
            <a:spLocks noGrp="1"/>
          </p:cNvSpPr>
          <p:nvPr>
            <p:ph type="sldNum" sz="quarter" idx="3"/>
          </p:nvPr>
        </p:nvSpPr>
        <p:spPr>
          <a:xfrm>
            <a:off x="3970941" y="8829967"/>
            <a:ext cx="3037840" cy="464820"/>
          </a:xfrm>
          <a:prstGeom prst="rect">
            <a:avLst/>
          </a:prstGeom>
        </p:spPr>
        <p:txBody>
          <a:bodyPr vert="horz" lIns="92958" tIns="46479" rIns="92958" bIns="46479" rtlCol="0" anchor="b"/>
          <a:lstStyle>
            <a:lvl1pPr algn="r">
              <a:defRPr sz="1200"/>
            </a:lvl1pPr>
          </a:lstStyle>
          <a:p>
            <a:fld id="{586B53B2-35D0-4771-B896-8B410835238D}" type="slidenum">
              <a:rPr lang="en-US" smtClean="0"/>
              <a:t>‹#›</a:t>
            </a:fld>
            <a:endParaRPr lang="en-US"/>
          </a:p>
        </p:txBody>
      </p:sp>
    </p:spTree>
    <p:extLst>
      <p:ext uri="{BB962C8B-B14F-4D97-AF65-F5344CB8AC3E}">
        <p14:creationId xmlns:p14="http://schemas.microsoft.com/office/powerpoint/2010/main" val="8134744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3037840" cy="464820"/>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idx="1"/>
          </p:nvPr>
        </p:nvSpPr>
        <p:spPr>
          <a:xfrm>
            <a:off x="3970941" y="2"/>
            <a:ext cx="3037840" cy="464820"/>
          </a:xfrm>
          <a:prstGeom prst="rect">
            <a:avLst/>
          </a:prstGeom>
        </p:spPr>
        <p:txBody>
          <a:bodyPr vert="horz" lIns="92958" tIns="46479" rIns="92958" bIns="46479" rtlCol="0"/>
          <a:lstStyle>
            <a:lvl1pPr algn="r">
              <a:defRPr sz="1200"/>
            </a:lvl1pPr>
          </a:lstStyle>
          <a:p>
            <a:fld id="{0A190180-1A5D-AA4D-B8BC-74EB81B77E9A}" type="datetimeFigureOut">
              <a:rPr lang="en-US" smtClean="0"/>
              <a:pPr/>
              <a:t>4/11/2024</a:t>
            </a:fld>
            <a:endParaRPr 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701041" y="4415791"/>
            <a:ext cx="5608320" cy="4183380"/>
          </a:xfrm>
          <a:prstGeom prst="rect">
            <a:avLst/>
          </a:prstGeom>
        </p:spPr>
        <p:txBody>
          <a:bodyPr vert="horz" lIns="92958" tIns="46479" rIns="92958" bIns="4647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29967"/>
            <a:ext cx="3037840" cy="464820"/>
          </a:xfrm>
          <a:prstGeom prst="rect">
            <a:avLst/>
          </a:prstGeom>
        </p:spPr>
        <p:txBody>
          <a:bodyPr vert="horz" lIns="92958" tIns="46479" rIns="92958" bIns="46479" rtlCol="0" anchor="b"/>
          <a:lstStyle>
            <a:lvl1pPr algn="l">
              <a:defRPr sz="1200"/>
            </a:lvl1pPr>
          </a:lstStyle>
          <a:p>
            <a:endParaRPr lang="en-US"/>
          </a:p>
        </p:txBody>
      </p:sp>
      <p:sp>
        <p:nvSpPr>
          <p:cNvPr id="7" name="Slide Number Placeholder 6"/>
          <p:cNvSpPr>
            <a:spLocks noGrp="1"/>
          </p:cNvSpPr>
          <p:nvPr>
            <p:ph type="sldNum" sz="quarter" idx="5"/>
          </p:nvPr>
        </p:nvSpPr>
        <p:spPr>
          <a:xfrm>
            <a:off x="3970941" y="8829967"/>
            <a:ext cx="3037840" cy="464820"/>
          </a:xfrm>
          <a:prstGeom prst="rect">
            <a:avLst/>
          </a:prstGeom>
        </p:spPr>
        <p:txBody>
          <a:bodyPr vert="horz" lIns="92958" tIns="46479" rIns="92958" bIns="46479" rtlCol="0" anchor="b"/>
          <a:lstStyle>
            <a:lvl1pPr algn="r">
              <a:defRPr sz="1200"/>
            </a:lvl1pPr>
          </a:lstStyle>
          <a:p>
            <a:fld id="{F8EA7348-49BE-4544-B203-D2A2741D7154}" type="slidenum">
              <a:rPr lang="en-US" smtClean="0"/>
              <a:pPr/>
              <a:t>‹#›</a:t>
            </a:fld>
            <a:endParaRPr lang="en-US"/>
          </a:p>
        </p:txBody>
      </p:sp>
    </p:spTree>
    <p:extLst>
      <p:ext uri="{BB962C8B-B14F-4D97-AF65-F5344CB8AC3E}">
        <p14:creationId xmlns:p14="http://schemas.microsoft.com/office/powerpoint/2010/main" val="69316963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Future presentations</a:t>
            </a:r>
          </a:p>
          <a:p>
            <a:pPr marL="171450" indent="-171450">
              <a:buFontTx/>
              <a:buChar char="-"/>
            </a:pPr>
            <a:r>
              <a:rPr lang="en-US" dirty="0" smtClean="0"/>
              <a:t>Extend SE </a:t>
            </a:r>
            <a:r>
              <a:rPr lang="en-US" dirty="0" smtClean="0">
                <a:sym typeface="Wingdings" panose="05000000000000000000" pitchFamily="2" charset="2"/>
              </a:rPr>
              <a:t> Self-Employment</a:t>
            </a:r>
            <a:r>
              <a:rPr lang="en-US" baseline="0" dirty="0" smtClean="0">
                <a:sym typeface="Wingdings" panose="05000000000000000000" pitchFamily="2" charset="2"/>
              </a:rPr>
              <a:t> when possible</a:t>
            </a:r>
          </a:p>
          <a:p>
            <a:pPr marL="171450" indent="-171450">
              <a:buFontTx/>
              <a:buChar char="-"/>
            </a:pPr>
            <a:r>
              <a:rPr lang="en-US" baseline="0" dirty="0" smtClean="0">
                <a:sym typeface="Wingdings" panose="05000000000000000000" pitchFamily="2" charset="2"/>
              </a:rPr>
              <a:t>Discuss example of business owner paying themselves as an employee</a:t>
            </a:r>
          </a:p>
          <a:p>
            <a:pPr marL="171450" indent="-171450">
              <a:buFontTx/>
              <a:buChar char="-"/>
            </a:pPr>
            <a:r>
              <a:rPr lang="en-US" baseline="0" dirty="0" smtClean="0">
                <a:sym typeface="Wingdings" panose="05000000000000000000" pitchFamily="2" charset="2"/>
              </a:rPr>
              <a:t>Slide number missing on some slides</a:t>
            </a:r>
          </a:p>
          <a:p>
            <a:pPr marL="171450" indent="-171450">
              <a:buFontTx/>
              <a:buChar char="-"/>
            </a:pPr>
            <a:r>
              <a:rPr lang="en-US" baseline="0" dirty="0" smtClean="0">
                <a:sym typeface="Wingdings" panose="05000000000000000000" pitchFamily="2" charset="2"/>
              </a:rPr>
              <a:t>Formatting, labels on graphs</a:t>
            </a:r>
            <a:endParaRPr lang="en-US" dirty="0"/>
          </a:p>
        </p:txBody>
      </p:sp>
      <p:sp>
        <p:nvSpPr>
          <p:cNvPr id="4" name="Slide Number Placeholder 3"/>
          <p:cNvSpPr>
            <a:spLocks noGrp="1"/>
          </p:cNvSpPr>
          <p:nvPr>
            <p:ph type="sldNum" sz="quarter" idx="10"/>
          </p:nvPr>
        </p:nvSpPr>
        <p:spPr/>
        <p:txBody>
          <a:bodyPr/>
          <a:lstStyle/>
          <a:p>
            <a:fld id="{F8EA7348-49BE-4544-B203-D2A2741D7154}" type="slidenum">
              <a:rPr lang="en-US" smtClean="0"/>
              <a:pPr/>
              <a:t>1</a:t>
            </a:fld>
            <a:endParaRPr lang="en-US"/>
          </a:p>
        </p:txBody>
      </p:sp>
    </p:spTree>
    <p:extLst>
      <p:ext uri="{BB962C8B-B14F-4D97-AF65-F5344CB8AC3E}">
        <p14:creationId xmlns:p14="http://schemas.microsoft.com/office/powerpoint/2010/main" val="36123154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874C32A-B3A0-4F4D-923D-95CC3164F8FF}" type="slidenum">
              <a:rPr lang="en-US" smtClean="0"/>
              <a:t>16</a:t>
            </a:fld>
            <a:endParaRPr lang="en-US"/>
          </a:p>
        </p:txBody>
      </p:sp>
    </p:spTree>
    <p:extLst>
      <p:ext uri="{BB962C8B-B14F-4D97-AF65-F5344CB8AC3E}">
        <p14:creationId xmlns:p14="http://schemas.microsoft.com/office/powerpoint/2010/main" val="27482506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A8E7A4-EC7B-4F07-B13E-9BFB6032F2F6}" type="slidenum">
              <a:rPr lang="en-US" smtClean="0"/>
              <a:t>17</a:t>
            </a:fld>
            <a:endParaRPr lang="en-US"/>
          </a:p>
        </p:txBody>
      </p:sp>
    </p:spTree>
    <p:extLst>
      <p:ext uri="{BB962C8B-B14F-4D97-AF65-F5344CB8AC3E}">
        <p14:creationId xmlns:p14="http://schemas.microsoft.com/office/powerpoint/2010/main" val="711626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874C32A-B3A0-4F4D-923D-95CC3164F8FF}" type="slidenum">
              <a:rPr lang="en-US" smtClean="0"/>
              <a:t>3</a:t>
            </a:fld>
            <a:endParaRPr lang="en-US"/>
          </a:p>
        </p:txBody>
      </p:sp>
    </p:spTree>
    <p:extLst>
      <p:ext uri="{BB962C8B-B14F-4D97-AF65-F5344CB8AC3E}">
        <p14:creationId xmlns:p14="http://schemas.microsoft.com/office/powerpoint/2010/main" val="33145561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874C32A-B3A0-4F4D-923D-95CC3164F8FF}" type="slidenum">
              <a:rPr lang="en-US" smtClean="0"/>
              <a:t>4</a:t>
            </a:fld>
            <a:endParaRPr lang="en-US"/>
          </a:p>
        </p:txBody>
      </p:sp>
    </p:spTree>
    <p:extLst>
      <p:ext uri="{BB962C8B-B14F-4D97-AF65-F5344CB8AC3E}">
        <p14:creationId xmlns:p14="http://schemas.microsoft.com/office/powerpoint/2010/main" val="2048828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Embedding</a:t>
            </a:r>
            <a:r>
              <a:rPr lang="en-US" baseline="0" dirty="0" smtClean="0"/>
              <a:t> = vector representation</a:t>
            </a:r>
            <a:endParaRPr lang="en-US" dirty="0"/>
          </a:p>
        </p:txBody>
      </p:sp>
      <p:sp>
        <p:nvSpPr>
          <p:cNvPr id="4" name="Slide Number Placeholder 3"/>
          <p:cNvSpPr>
            <a:spLocks noGrp="1"/>
          </p:cNvSpPr>
          <p:nvPr>
            <p:ph type="sldNum" sz="quarter" idx="10"/>
          </p:nvPr>
        </p:nvSpPr>
        <p:spPr/>
        <p:txBody>
          <a:bodyPr/>
          <a:lstStyle/>
          <a:p>
            <a:fld id="{04D34CF1-9091-4669-999E-26E2EC2B518A}" type="slidenum">
              <a:rPr lang="en-US" smtClean="0"/>
              <a:t>8</a:t>
            </a:fld>
            <a:endParaRPr lang="en-US"/>
          </a:p>
        </p:txBody>
      </p:sp>
    </p:spTree>
    <p:extLst>
      <p:ext uri="{BB962C8B-B14F-4D97-AF65-F5344CB8AC3E}">
        <p14:creationId xmlns:p14="http://schemas.microsoft.com/office/powerpoint/2010/main" val="3694187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874C32A-B3A0-4F4D-923D-95CC3164F8FF}" type="slidenum">
              <a:rPr lang="en-US" smtClean="0"/>
              <a:t>11</a:t>
            </a:fld>
            <a:endParaRPr lang="en-US"/>
          </a:p>
        </p:txBody>
      </p:sp>
    </p:spTree>
    <p:extLst>
      <p:ext uri="{BB962C8B-B14F-4D97-AF65-F5344CB8AC3E}">
        <p14:creationId xmlns:p14="http://schemas.microsoft.com/office/powerpoint/2010/main" val="31170010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874C32A-B3A0-4F4D-923D-95CC3164F8FF}" type="slidenum">
              <a:rPr lang="en-US" smtClean="0"/>
              <a:t>12</a:t>
            </a:fld>
            <a:endParaRPr lang="en-US"/>
          </a:p>
        </p:txBody>
      </p:sp>
    </p:spTree>
    <p:extLst>
      <p:ext uri="{BB962C8B-B14F-4D97-AF65-F5344CB8AC3E}">
        <p14:creationId xmlns:p14="http://schemas.microsoft.com/office/powerpoint/2010/main" val="32685761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Y-axis</a:t>
            </a:r>
            <a:r>
              <a:rPr lang="en-US" baseline="0" dirty="0" smtClean="0"/>
              <a:t> reports population shares (including those not in labor force in the denominator)</a:t>
            </a:r>
          </a:p>
          <a:p>
            <a:pPr marL="171450" indent="-171450">
              <a:buFontTx/>
              <a:buChar char="-"/>
            </a:pPr>
            <a:r>
              <a:rPr lang="en-US" baseline="0" dirty="0" smtClean="0"/>
              <a:t>In the first panel, we look at current main jobs, in the second we consider any currently held job</a:t>
            </a:r>
          </a:p>
          <a:p>
            <a:pPr marL="171450" indent="-171450">
              <a:buFontTx/>
              <a:buChar char="-"/>
            </a:pPr>
            <a:r>
              <a:rPr lang="en-US" baseline="0" dirty="0" smtClean="0"/>
              <a:t>We also will report any employment or population shares from only 2003 onward due to changes in how we identify those with and without a current job around 2003</a:t>
            </a:r>
          </a:p>
          <a:p>
            <a:pPr marL="171450" indent="-171450">
              <a:buFontTx/>
              <a:buChar char="-"/>
            </a:pPr>
            <a:r>
              <a:rPr lang="en-US" baseline="0" dirty="0" smtClean="0"/>
              <a:t>Declines in business ownership and formal SE shares</a:t>
            </a:r>
          </a:p>
          <a:p>
            <a:pPr marL="171450" indent="-171450">
              <a:buFontTx/>
              <a:buChar char="-"/>
            </a:pPr>
            <a:r>
              <a:rPr lang="en-US" baseline="0" dirty="0" smtClean="0"/>
              <a:t>Rising informal SE share, especially when looking at any job</a:t>
            </a:r>
            <a:endParaRPr lang="en-US" dirty="0"/>
          </a:p>
        </p:txBody>
      </p:sp>
      <p:sp>
        <p:nvSpPr>
          <p:cNvPr id="4" name="Slide Number Placeholder 3"/>
          <p:cNvSpPr>
            <a:spLocks noGrp="1"/>
          </p:cNvSpPr>
          <p:nvPr>
            <p:ph type="sldNum" sz="quarter" idx="10"/>
          </p:nvPr>
        </p:nvSpPr>
        <p:spPr/>
        <p:txBody>
          <a:bodyPr/>
          <a:lstStyle/>
          <a:p>
            <a:fld id="{F8EA7348-49BE-4544-B203-D2A2741D7154}" type="slidenum">
              <a:rPr lang="en-US" smtClean="0"/>
              <a:pPr/>
              <a:t>13</a:t>
            </a:fld>
            <a:endParaRPr lang="en-US"/>
          </a:p>
        </p:txBody>
      </p:sp>
    </p:spTree>
    <p:extLst>
      <p:ext uri="{BB962C8B-B14F-4D97-AF65-F5344CB8AC3E}">
        <p14:creationId xmlns:p14="http://schemas.microsoft.com/office/powerpoint/2010/main" val="7106509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Y-axis</a:t>
            </a:r>
            <a:r>
              <a:rPr lang="en-US" baseline="0" dirty="0" smtClean="0"/>
              <a:t> reports population shares (including those not in labor force in the denominator)</a:t>
            </a:r>
          </a:p>
          <a:p>
            <a:pPr marL="171450" indent="-171450">
              <a:buFontTx/>
              <a:buChar char="-"/>
            </a:pPr>
            <a:r>
              <a:rPr lang="en-US" baseline="0" dirty="0" smtClean="0"/>
              <a:t>In the first panel, we look at current main jobs, in the second we consider any currently held job</a:t>
            </a:r>
          </a:p>
          <a:p>
            <a:pPr marL="171450" indent="-171450">
              <a:buFontTx/>
              <a:buChar char="-"/>
            </a:pPr>
            <a:r>
              <a:rPr lang="en-US" baseline="0" dirty="0" smtClean="0"/>
              <a:t>We also will report any employment or population shares from only 2003 onward due to changes in how we identify those with and without a current job around 2003</a:t>
            </a:r>
          </a:p>
          <a:p>
            <a:pPr marL="171450" indent="-171450">
              <a:buFontTx/>
              <a:buChar char="-"/>
            </a:pPr>
            <a:r>
              <a:rPr lang="en-US" baseline="0" dirty="0" smtClean="0"/>
              <a:t>Declines in business ownership and formal SE shares</a:t>
            </a:r>
          </a:p>
          <a:p>
            <a:pPr marL="171450" indent="-171450">
              <a:buFontTx/>
              <a:buChar char="-"/>
            </a:pPr>
            <a:r>
              <a:rPr lang="en-US" baseline="0" dirty="0" smtClean="0"/>
              <a:t>Rising informal SE share, especially when looking at any job</a:t>
            </a:r>
            <a:endParaRPr lang="en-US" dirty="0"/>
          </a:p>
        </p:txBody>
      </p:sp>
      <p:sp>
        <p:nvSpPr>
          <p:cNvPr id="4" name="Slide Number Placeholder 3"/>
          <p:cNvSpPr>
            <a:spLocks noGrp="1"/>
          </p:cNvSpPr>
          <p:nvPr>
            <p:ph type="sldNum" sz="quarter" idx="10"/>
          </p:nvPr>
        </p:nvSpPr>
        <p:spPr/>
        <p:txBody>
          <a:bodyPr/>
          <a:lstStyle/>
          <a:p>
            <a:fld id="{F8EA7348-49BE-4544-B203-D2A2741D7154}" type="slidenum">
              <a:rPr lang="en-US" smtClean="0"/>
              <a:pPr/>
              <a:t>14</a:t>
            </a:fld>
            <a:endParaRPr lang="en-US"/>
          </a:p>
        </p:txBody>
      </p:sp>
    </p:spTree>
    <p:extLst>
      <p:ext uri="{BB962C8B-B14F-4D97-AF65-F5344CB8AC3E}">
        <p14:creationId xmlns:p14="http://schemas.microsoft.com/office/powerpoint/2010/main" val="26266191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Y-axis</a:t>
            </a:r>
            <a:r>
              <a:rPr lang="en-US" baseline="0" dirty="0" smtClean="0"/>
              <a:t> reports population shares (including those not in labor force in the denominator)</a:t>
            </a:r>
          </a:p>
          <a:p>
            <a:pPr marL="171450" indent="-171450">
              <a:buFontTx/>
              <a:buChar char="-"/>
            </a:pPr>
            <a:r>
              <a:rPr lang="en-US" baseline="0" dirty="0" smtClean="0"/>
              <a:t>In the first panel, we look at current main jobs, in the second we consider any currently held job</a:t>
            </a:r>
          </a:p>
          <a:p>
            <a:pPr marL="171450" indent="-171450">
              <a:buFontTx/>
              <a:buChar char="-"/>
            </a:pPr>
            <a:r>
              <a:rPr lang="en-US" baseline="0" dirty="0" smtClean="0"/>
              <a:t>We also will report any employment or population shares from only 2003 onward due to changes in how we identify those with and without a current job around 2003</a:t>
            </a:r>
          </a:p>
          <a:p>
            <a:pPr marL="171450" indent="-171450">
              <a:buFontTx/>
              <a:buChar char="-"/>
            </a:pPr>
            <a:r>
              <a:rPr lang="en-US" baseline="0" dirty="0" smtClean="0"/>
              <a:t>Declines in business ownership and formal SE shares</a:t>
            </a:r>
          </a:p>
          <a:p>
            <a:pPr marL="171450" indent="-171450">
              <a:buFontTx/>
              <a:buChar char="-"/>
            </a:pPr>
            <a:r>
              <a:rPr lang="en-US" baseline="0" dirty="0" smtClean="0"/>
              <a:t>Rising informal SE share, especially when looking at any job</a:t>
            </a:r>
            <a:endParaRPr lang="en-US" dirty="0"/>
          </a:p>
        </p:txBody>
      </p:sp>
      <p:sp>
        <p:nvSpPr>
          <p:cNvPr id="4" name="Slide Number Placeholder 3"/>
          <p:cNvSpPr>
            <a:spLocks noGrp="1"/>
          </p:cNvSpPr>
          <p:nvPr>
            <p:ph type="sldNum" sz="quarter" idx="10"/>
          </p:nvPr>
        </p:nvSpPr>
        <p:spPr/>
        <p:txBody>
          <a:bodyPr/>
          <a:lstStyle/>
          <a:p>
            <a:fld id="{F8EA7348-49BE-4544-B203-D2A2741D7154}" type="slidenum">
              <a:rPr lang="en-US" smtClean="0"/>
              <a:pPr/>
              <a:t>15</a:t>
            </a:fld>
            <a:endParaRPr lang="en-US"/>
          </a:p>
        </p:txBody>
      </p:sp>
    </p:spTree>
    <p:extLst>
      <p:ext uri="{BB962C8B-B14F-4D97-AF65-F5344CB8AC3E}">
        <p14:creationId xmlns:p14="http://schemas.microsoft.com/office/powerpoint/2010/main" val="4349347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07E52DB5-BDC1-4354-BB1D-59BFF4F97581}" type="datetimeFigureOut">
              <a:rPr lang="en-US" smtClean="0"/>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21C3C2-779C-46A4-ADEB-8306A5A6198C}" type="slidenum">
              <a:rPr lang="en-US" smtClean="0"/>
              <a:pPr/>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14400" y="737616"/>
            <a:ext cx="7315200" cy="563270"/>
          </a:xfrm>
          <a:prstGeom prst="rect">
            <a:avLst/>
          </a:prstGeom>
        </p:spPr>
      </p:pic>
    </p:spTree>
    <p:extLst>
      <p:ext uri="{BB962C8B-B14F-4D97-AF65-F5344CB8AC3E}">
        <p14:creationId xmlns:p14="http://schemas.microsoft.com/office/powerpoint/2010/main" val="3747334143"/>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E52DB5-BDC1-4354-BB1D-59BFF4F97581}" type="datetimeFigureOut">
              <a:rPr lang="en-US" smtClean="0"/>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21C3C2-779C-46A4-ADEB-8306A5A6198C}" type="slidenum">
              <a:rPr lang="en-US" smtClean="0"/>
              <a:pPr/>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228600" y="6482716"/>
            <a:ext cx="1905000" cy="146684"/>
          </a:xfrm>
          <a:prstGeom prst="rect">
            <a:avLst/>
          </a:prstGeom>
        </p:spPr>
      </p:pic>
    </p:spTree>
    <p:extLst>
      <p:ext uri="{BB962C8B-B14F-4D97-AF65-F5344CB8AC3E}">
        <p14:creationId xmlns:p14="http://schemas.microsoft.com/office/powerpoint/2010/main" val="1952359092"/>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E52DB5-BDC1-4354-BB1D-59BFF4F97581}" type="datetimeFigureOut">
              <a:rPr lang="en-US" smtClean="0"/>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21C3C2-779C-46A4-ADEB-8306A5A6198C}" type="slidenum">
              <a:rPr lang="en-US" smtClean="0"/>
              <a:pPr/>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228600" y="6482716"/>
            <a:ext cx="1905000" cy="146684"/>
          </a:xfrm>
          <a:prstGeom prst="rect">
            <a:avLst/>
          </a:prstGeom>
        </p:spPr>
      </p:pic>
    </p:spTree>
    <p:extLst>
      <p:ext uri="{BB962C8B-B14F-4D97-AF65-F5344CB8AC3E}">
        <p14:creationId xmlns:p14="http://schemas.microsoft.com/office/powerpoint/2010/main" val="593475614"/>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21C3C2-779C-46A4-ADEB-8306A5A6198C}" type="slidenum">
              <a:rPr lang="en-US" smtClean="0"/>
              <a:pPr/>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14400" y="737616"/>
            <a:ext cx="7315200" cy="563270"/>
          </a:xfrm>
          <a:prstGeom prst="rect">
            <a:avLst/>
          </a:prstGeom>
        </p:spPr>
      </p:pic>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E52DB5-BDC1-4354-BB1D-59BFF4F97581}" type="datetimeFigureOut">
              <a:rPr lang="en-US" smtClean="0"/>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21C3C2-779C-46A4-ADEB-8306A5A6198C}" type="slidenum">
              <a:rPr lang="en-US" smtClean="0"/>
              <a:pPr/>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228600" y="6482716"/>
            <a:ext cx="1905000" cy="146684"/>
          </a:xfrm>
          <a:prstGeom prst="rect">
            <a:avLst/>
          </a:prstGeom>
        </p:spPr>
      </p:pic>
    </p:spTree>
    <p:extLst>
      <p:ext uri="{BB962C8B-B14F-4D97-AF65-F5344CB8AC3E}">
        <p14:creationId xmlns:p14="http://schemas.microsoft.com/office/powerpoint/2010/main" val="3514175804"/>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E52DB5-BDC1-4354-BB1D-59BFF4F97581}" type="datetimeFigureOut">
              <a:rPr lang="en-US" smtClean="0"/>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21C3C2-779C-46A4-ADEB-8306A5A6198C}" type="slidenum">
              <a:rPr lang="en-US" smtClean="0"/>
              <a:pPr/>
              <a:t>‹#›</a:t>
            </a:fld>
            <a:endParaRPr lang="en-US"/>
          </a:p>
        </p:txBody>
      </p:sp>
      <p:pic>
        <p:nvPicPr>
          <p:cNvPr id="7" name="Picture 2"/>
          <p:cNvPicPr>
            <a:picLocks noChangeAspect="1" noChangeArrowheads="1"/>
          </p:cNvPicPr>
          <p:nvPr userDrawn="1"/>
        </p:nvPicPr>
        <p:blipFill>
          <a:blip r:embed="rId2">
            <a:extLst>
              <a:ext uri="{28A0092B-C50C-407E-A947-70E740481C1C}">
                <a14:useLocalDpi xmlns:a14="http://schemas.microsoft.com/office/drawing/2010/main"/>
              </a:ext>
            </a:extLst>
          </a:blip>
          <a:stretch>
            <a:fillRect/>
          </a:stretch>
        </p:blipFill>
        <p:spPr bwMode="auto">
          <a:xfrm>
            <a:off x="914400" y="1108513"/>
            <a:ext cx="7315200" cy="775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14071999"/>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E52DB5-BDC1-4354-BB1D-59BFF4F97581}" type="datetimeFigureOut">
              <a:rPr lang="en-US" smtClean="0"/>
              <a:t>4/11/2024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21C3C2-779C-46A4-ADEB-8306A5A6198C}" type="slidenum">
              <a:rPr lang="en-US" smtClean="0"/>
              <a:pPr/>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228600" y="6482716"/>
            <a:ext cx="1905000" cy="146684"/>
          </a:xfrm>
          <a:prstGeom prst="rect">
            <a:avLst/>
          </a:prstGeom>
        </p:spPr>
      </p:pic>
    </p:spTree>
    <p:extLst>
      <p:ext uri="{BB962C8B-B14F-4D97-AF65-F5344CB8AC3E}">
        <p14:creationId xmlns:p14="http://schemas.microsoft.com/office/powerpoint/2010/main" val="3487808335"/>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E52DB5-BDC1-4354-BB1D-59BFF4F97581}" type="datetimeFigureOut">
              <a:rPr lang="en-US" smtClean="0"/>
              <a:t>4/11/2024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21C3C2-779C-46A4-ADEB-8306A5A6198C}" type="slidenum">
              <a:rPr lang="en-US" smtClean="0"/>
              <a:pPr/>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228600" y="6482716"/>
            <a:ext cx="1905000" cy="146684"/>
          </a:xfrm>
          <a:prstGeom prst="rect">
            <a:avLst/>
          </a:prstGeom>
        </p:spPr>
      </p:pic>
    </p:spTree>
    <p:extLst>
      <p:ext uri="{BB962C8B-B14F-4D97-AF65-F5344CB8AC3E}">
        <p14:creationId xmlns:p14="http://schemas.microsoft.com/office/powerpoint/2010/main" val="1668802343"/>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E52DB5-BDC1-4354-BB1D-59BFF4F97581}" type="datetimeFigureOut">
              <a:rPr lang="en-US" smtClean="0"/>
              <a:t>4/11/2024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21C3C2-779C-46A4-ADEB-8306A5A6198C}" type="slidenum">
              <a:rPr lang="en-US" smtClean="0"/>
              <a:pPr/>
              <a:t>‹#›</a:t>
            </a:fld>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228600" y="6482716"/>
            <a:ext cx="1905000" cy="146684"/>
          </a:xfrm>
          <a:prstGeom prst="rect">
            <a:avLst/>
          </a:prstGeom>
        </p:spPr>
      </p:pic>
    </p:spTree>
    <p:extLst>
      <p:ext uri="{BB962C8B-B14F-4D97-AF65-F5344CB8AC3E}">
        <p14:creationId xmlns:p14="http://schemas.microsoft.com/office/powerpoint/2010/main" val="3088688062"/>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E52DB5-BDC1-4354-BB1D-59BFF4F97581}" type="datetimeFigureOut">
              <a:rPr lang="en-US" smtClean="0"/>
              <a:t>4/11/2024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21C3C2-779C-46A4-ADEB-8306A5A6198C}" type="slidenum">
              <a:rPr lang="en-US" smtClean="0"/>
              <a:pPr/>
              <a:t>‹#›</a:t>
            </a:fld>
            <a:endParaRPr lang="en-US"/>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228600" y="6482716"/>
            <a:ext cx="1905000" cy="146684"/>
          </a:xfrm>
          <a:prstGeom prst="rect">
            <a:avLst/>
          </a:prstGeom>
        </p:spPr>
      </p:pic>
    </p:spTree>
    <p:extLst>
      <p:ext uri="{BB962C8B-B14F-4D97-AF65-F5344CB8AC3E}">
        <p14:creationId xmlns:p14="http://schemas.microsoft.com/office/powerpoint/2010/main" val="687185357"/>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07E52DB5-BDC1-4354-BB1D-59BFF4F97581}" type="datetimeFigureOut">
              <a:rPr lang="en-US" smtClean="0"/>
              <a:t>4/11/2024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21C3C2-779C-46A4-ADEB-8306A5A6198C}" type="slidenum">
              <a:rPr lang="en-US" smtClean="0"/>
              <a:pPr/>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228600" y="6482716"/>
            <a:ext cx="1905000" cy="146684"/>
          </a:xfrm>
          <a:prstGeom prst="rect">
            <a:avLst/>
          </a:prstGeom>
        </p:spPr>
      </p:pic>
    </p:spTree>
    <p:extLst>
      <p:ext uri="{BB962C8B-B14F-4D97-AF65-F5344CB8AC3E}">
        <p14:creationId xmlns:p14="http://schemas.microsoft.com/office/powerpoint/2010/main" val="2681327071"/>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07E52DB5-BDC1-4354-BB1D-59BFF4F97581}" type="datetimeFigureOut">
              <a:rPr lang="en-US" smtClean="0"/>
              <a:t>4/11/2024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21C3C2-779C-46A4-ADEB-8306A5A6198C}" type="slidenum">
              <a:rPr lang="en-US" smtClean="0"/>
              <a:pPr/>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228600" y="6482716"/>
            <a:ext cx="1905000" cy="146684"/>
          </a:xfrm>
          <a:prstGeom prst="rect">
            <a:avLst/>
          </a:prstGeom>
        </p:spPr>
      </p:pic>
    </p:spTree>
    <p:extLst>
      <p:ext uri="{BB962C8B-B14F-4D97-AF65-F5344CB8AC3E}">
        <p14:creationId xmlns:p14="http://schemas.microsoft.com/office/powerpoint/2010/main" val="4289904537"/>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7E52DB5-BDC1-4354-BB1D-59BFF4F97581}" type="datetimeFigureOut">
              <a:rPr lang="en-US" smtClean="0"/>
              <a:t>4/11/2024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921C3C2-779C-46A4-ADEB-8306A5A6198C}" type="slidenum">
              <a:rPr lang="en-US" smtClean="0"/>
              <a:pPr/>
              <a:t>‹#›</a:t>
            </a:fld>
            <a:endParaRPr lang="en-US"/>
          </a:p>
        </p:txBody>
      </p:sp>
    </p:spTree>
    <p:extLst>
      <p:ext uri="{BB962C8B-B14F-4D97-AF65-F5344CB8AC3E}">
        <p14:creationId xmlns:p14="http://schemas.microsoft.com/office/powerpoint/2010/main" val="4067954323"/>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691" r:id="rId12"/>
  </p:sldLayoutIdLst>
  <p:transition spd="slow">
    <p:fade/>
  </p:transition>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57400"/>
            <a:ext cx="7772400" cy="1066800"/>
          </a:xfrm>
        </p:spPr>
        <p:txBody>
          <a:bodyPr>
            <a:noAutofit/>
          </a:bodyPr>
          <a:lstStyle/>
          <a:p>
            <a:r>
              <a:rPr lang="en-US" sz="3200" dirty="0"/>
              <a:t>Opening the Black Box of Self-Employment: Using Machine Learning to Identify Alternative Work Arrangements in the United States</a:t>
            </a:r>
          </a:p>
        </p:txBody>
      </p:sp>
      <p:sp>
        <p:nvSpPr>
          <p:cNvPr id="3" name="Subtitle 2"/>
          <p:cNvSpPr>
            <a:spLocks noGrp="1"/>
          </p:cNvSpPr>
          <p:nvPr>
            <p:ph type="subTitle" idx="1"/>
          </p:nvPr>
        </p:nvSpPr>
        <p:spPr>
          <a:xfrm>
            <a:off x="685800" y="4343400"/>
            <a:ext cx="7772400" cy="2285998"/>
          </a:xfrm>
        </p:spPr>
        <p:txBody>
          <a:bodyPr>
            <a:normAutofit fontScale="85000" lnSpcReduction="20000"/>
          </a:bodyPr>
          <a:lstStyle/>
          <a:p>
            <a:r>
              <a:rPr lang="en-US" sz="2100" dirty="0" err="1" smtClean="0">
                <a:latin typeface="+mj-lt"/>
              </a:rPr>
              <a:t>FedCASIC</a:t>
            </a:r>
            <a:r>
              <a:rPr lang="en-US" sz="2100" dirty="0" smtClean="0">
                <a:latin typeface="+mj-lt"/>
              </a:rPr>
              <a:t> 2024</a:t>
            </a:r>
          </a:p>
          <a:p>
            <a:r>
              <a:rPr lang="en-US" sz="2100" dirty="0" smtClean="0">
                <a:latin typeface="+mj-lt"/>
              </a:rPr>
              <a:t>April 16, 2024 </a:t>
            </a:r>
            <a:endParaRPr lang="en-US" sz="2100" dirty="0">
              <a:latin typeface="+mj-lt"/>
            </a:endParaRPr>
          </a:p>
          <a:p>
            <a:endParaRPr lang="en-US" sz="600" dirty="0">
              <a:latin typeface="+mj-lt"/>
            </a:endParaRPr>
          </a:p>
          <a:p>
            <a:r>
              <a:rPr lang="en-US" dirty="0"/>
              <a:t>The research reported herein was performed pursuant to a grant from the </a:t>
            </a:r>
            <a:r>
              <a:rPr lang="en-US" dirty="0" smtClean="0"/>
              <a:t>National Science Foundation </a:t>
            </a:r>
            <a:r>
              <a:rPr lang="en-US" dirty="0"/>
              <a:t>Award FW-HTF-P </a:t>
            </a:r>
            <a:r>
              <a:rPr lang="en-US" dirty="0" smtClean="0"/>
              <a:t>2128416. </a:t>
            </a:r>
            <a:r>
              <a:rPr lang="en-US" dirty="0"/>
              <a:t>The opinions and conclusions expressed are solely those of the author(s) and do not represent the opinions or policy of </a:t>
            </a:r>
            <a:r>
              <a:rPr lang="en-US" dirty="0" smtClean="0"/>
              <a:t>NSF </a:t>
            </a:r>
            <a:r>
              <a:rPr lang="en-US" dirty="0"/>
              <a:t>or any agency of the federal government. Neither the United States government nor any agency thereof, nor any of their employees, makes any warranty, express or implied, or assumes any legal liability or responsibility for the accuracy, completeness, or usefulness of the contents of this report. Reference herein to any specific commercial product, process or service by trade name, trademark, manufacturer, or otherwise does not necessarily constitute or imply endorsement, recommendation or favoring by the United States government or any agency thereof.</a:t>
            </a:r>
          </a:p>
        </p:txBody>
      </p:sp>
      <p:sp>
        <p:nvSpPr>
          <p:cNvPr id="4" name="Content Placeholder 2"/>
          <p:cNvSpPr txBox="1">
            <a:spLocks/>
          </p:cNvSpPr>
          <p:nvPr/>
        </p:nvSpPr>
        <p:spPr>
          <a:xfrm>
            <a:off x="304800" y="5562600"/>
            <a:ext cx="8534400" cy="9445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Wingdings" panose="05000000000000000000" pitchFamily="2" charset="2"/>
              <a:buNone/>
              <a:defRPr sz="3200" kern="1200" baseline="0">
                <a:solidFill>
                  <a:schemeClr val="tx1">
                    <a:tint val="75000"/>
                  </a:schemeClr>
                </a:solidFill>
                <a:latin typeface="+mn-lt"/>
                <a:ea typeface="+mn-ea"/>
                <a:cs typeface="+mn-cs"/>
              </a:defRPr>
            </a:lvl1pPr>
            <a:lvl2pPr marL="457200" indent="0" algn="ctr" defTabSz="914400" rtl="0" eaLnBrk="1" latinLnBrk="0" hangingPunct="1">
              <a:spcBef>
                <a:spcPct val="20000"/>
              </a:spcBef>
              <a:buFont typeface="Wingdings" panose="05000000000000000000" pitchFamily="2" charset="2"/>
              <a:buNone/>
              <a:defRPr sz="2800" kern="1200" baseline="0">
                <a:solidFill>
                  <a:schemeClr val="tx1">
                    <a:tint val="75000"/>
                  </a:schemeClr>
                </a:solidFill>
                <a:latin typeface="+mn-lt"/>
                <a:ea typeface="+mn-ea"/>
                <a:cs typeface="+mn-cs"/>
              </a:defRPr>
            </a:lvl2pPr>
            <a:lvl3pPr marL="914400" indent="0" algn="ctr" defTabSz="914400" rtl="0" eaLnBrk="1" latinLnBrk="0" hangingPunct="1">
              <a:spcBef>
                <a:spcPct val="20000"/>
              </a:spcBef>
              <a:buFont typeface="Wingdings" panose="05000000000000000000" pitchFamily="2" charset="2"/>
              <a:buNone/>
              <a:defRPr sz="2400" kern="1200" baseline="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Wingdings" panose="05000000000000000000" pitchFamily="2" charset="2"/>
              <a:buNone/>
              <a:defRPr sz="2000" kern="1200" baseline="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Wingdings" panose="05000000000000000000" pitchFamily="2" charset="2"/>
              <a:buNone/>
              <a:defRPr sz="20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solidFill>
                <a:schemeClr val="tx1"/>
              </a:solidFill>
            </a:endParaRPr>
          </a:p>
        </p:txBody>
      </p:sp>
      <p:sp>
        <p:nvSpPr>
          <p:cNvPr id="6" name="TextBox 5"/>
          <p:cNvSpPr txBox="1"/>
          <p:nvPr/>
        </p:nvSpPr>
        <p:spPr>
          <a:xfrm>
            <a:off x="811162" y="3429000"/>
            <a:ext cx="3657600" cy="646331"/>
          </a:xfrm>
          <a:prstGeom prst="rect">
            <a:avLst/>
          </a:prstGeom>
          <a:noFill/>
        </p:spPr>
        <p:txBody>
          <a:bodyPr wrap="square" rtlCol="0">
            <a:spAutoFit/>
          </a:bodyPr>
          <a:lstStyle/>
          <a:p>
            <a:pPr algn="ctr"/>
            <a:r>
              <a:rPr lang="en-US" dirty="0">
                <a:latin typeface="+mj-lt"/>
              </a:rPr>
              <a:t>Joelle Abramowitz, Ph.D.</a:t>
            </a:r>
          </a:p>
          <a:p>
            <a:pPr algn="ctr">
              <a:spcAft>
                <a:spcPts val="1200"/>
              </a:spcAft>
            </a:pPr>
            <a:r>
              <a:rPr lang="en-US" dirty="0">
                <a:latin typeface="+mj-lt"/>
              </a:rPr>
              <a:t>University of Michigan</a:t>
            </a:r>
          </a:p>
        </p:txBody>
      </p:sp>
      <p:sp>
        <p:nvSpPr>
          <p:cNvPr id="7" name="TextBox 6"/>
          <p:cNvSpPr txBox="1"/>
          <p:nvPr/>
        </p:nvSpPr>
        <p:spPr>
          <a:xfrm>
            <a:off x="4594123" y="3429000"/>
            <a:ext cx="3657600" cy="646331"/>
          </a:xfrm>
          <a:prstGeom prst="rect">
            <a:avLst/>
          </a:prstGeom>
          <a:noFill/>
        </p:spPr>
        <p:txBody>
          <a:bodyPr wrap="square" rtlCol="0">
            <a:spAutoFit/>
          </a:bodyPr>
          <a:lstStyle/>
          <a:p>
            <a:pPr algn="ctr"/>
            <a:r>
              <a:rPr lang="en-US" dirty="0">
                <a:latin typeface="+mj-lt"/>
              </a:rPr>
              <a:t>Andrew </a:t>
            </a:r>
            <a:r>
              <a:rPr lang="en-US" dirty="0" err="1">
                <a:latin typeface="+mj-lt"/>
              </a:rPr>
              <a:t>Joung</a:t>
            </a:r>
            <a:r>
              <a:rPr lang="en-US" dirty="0">
                <a:latin typeface="+mj-lt"/>
              </a:rPr>
              <a:t>, Ph.D. Candidate</a:t>
            </a:r>
          </a:p>
          <a:p>
            <a:pPr algn="ctr"/>
            <a:r>
              <a:rPr lang="en-US" dirty="0">
                <a:latin typeface="+mj-lt"/>
              </a:rPr>
              <a:t>University of Michigan</a:t>
            </a:r>
          </a:p>
        </p:txBody>
      </p:sp>
    </p:spTree>
    <p:extLst>
      <p:ext uri="{BB962C8B-B14F-4D97-AF65-F5344CB8AC3E}">
        <p14:creationId xmlns:p14="http://schemas.microsoft.com/office/powerpoint/2010/main" val="4207189343"/>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Automatic Prediction + Post-labeling</a:t>
            </a:r>
            <a:endParaRPr lang="en-US" dirty="0"/>
          </a:p>
        </p:txBody>
      </p:sp>
      <p:sp>
        <p:nvSpPr>
          <p:cNvPr id="3" name="Content Placeholder 2"/>
          <p:cNvSpPr>
            <a:spLocks noGrp="1"/>
          </p:cNvSpPr>
          <p:nvPr>
            <p:ph idx="1"/>
          </p:nvPr>
        </p:nvSpPr>
        <p:spPr/>
        <p:txBody>
          <a:bodyPr>
            <a:normAutofit/>
          </a:bodyPr>
          <a:lstStyle/>
          <a:p>
            <a:r>
              <a:rPr lang="en-US" sz="2000" dirty="0" smtClean="0"/>
              <a:t>BERT-based prediction is conducted on the target data of 119,424 narratives</a:t>
            </a:r>
          </a:p>
          <a:p>
            <a:pPr lvl="1"/>
            <a:r>
              <a:rPr lang="en-US" sz="2000" dirty="0" smtClean="0"/>
              <a:t>BERT-Base (cased) model with hyperparameters of max length = 100, batch size = 16 , epoch = 4, and learning rate = 5e-5</a:t>
            </a:r>
          </a:p>
          <a:p>
            <a:pPr lvl="1"/>
            <a:r>
              <a:rPr lang="en-US" sz="2000" dirty="0" smtClean="0"/>
              <a:t>Run on a Linux machine with an NVIDIA GPU (8G RAM) and an Intel Xeon CPU</a:t>
            </a:r>
          </a:p>
          <a:p>
            <a:endParaRPr lang="en-US" sz="2000" dirty="0" smtClean="0"/>
          </a:p>
          <a:p>
            <a:r>
              <a:rPr lang="en-US" sz="2000" dirty="0" smtClean="0"/>
              <a:t>Predicted labels with less than 0.95 probability scores are passed to human coders for manual labeling</a:t>
            </a:r>
          </a:p>
          <a:p>
            <a:pPr lvl="1"/>
            <a:r>
              <a:rPr lang="en-US" sz="2000" dirty="0" smtClean="0"/>
              <a:t>11,208 narratives are filtered for manual labeling</a:t>
            </a:r>
          </a:p>
          <a:p>
            <a:pPr lvl="1"/>
            <a:r>
              <a:rPr lang="en-US" sz="2000" dirty="0" smtClean="0"/>
              <a:t>9,630 (probability &lt; 0.90) vs 4,627 (probability  &lt; 0.85)</a:t>
            </a:r>
            <a:endParaRPr lang="en-US" sz="2000" dirty="0"/>
          </a:p>
        </p:txBody>
      </p:sp>
    </p:spTree>
    <p:extLst>
      <p:ext uri="{BB962C8B-B14F-4D97-AF65-F5344CB8AC3E}">
        <p14:creationId xmlns:p14="http://schemas.microsoft.com/office/powerpoint/2010/main" val="251562687"/>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One</a:t>
            </a:r>
            <a:r>
              <a:rPr lang="en-US" dirty="0" smtClean="0"/>
              <a:t> </a:t>
            </a:r>
            <a:r>
              <a:rPr lang="en-US" dirty="0" smtClean="0"/>
              <a:t>challenge </a:t>
            </a:r>
            <a:r>
              <a:rPr lang="en-US" dirty="0" smtClean="0"/>
              <a:t>we encountered was </a:t>
            </a:r>
            <a:r>
              <a:rPr lang="en-US" dirty="0" smtClean="0"/>
              <a:t>implementing the approach in an Internet-free environment</a:t>
            </a:r>
            <a:endParaRPr lang="en-US" dirty="0"/>
          </a:p>
        </p:txBody>
      </p:sp>
      <p:sp>
        <p:nvSpPr>
          <p:cNvPr id="3" name="Content Placeholder 2"/>
          <p:cNvSpPr>
            <a:spLocks noGrp="1"/>
          </p:cNvSpPr>
          <p:nvPr>
            <p:ph idx="1"/>
          </p:nvPr>
        </p:nvSpPr>
        <p:spPr/>
        <p:txBody>
          <a:bodyPr>
            <a:normAutofit/>
          </a:bodyPr>
          <a:lstStyle/>
          <a:p>
            <a:pPr fontAlgn="t"/>
            <a:r>
              <a:rPr lang="en-US" sz="2000" dirty="0" smtClean="0"/>
              <a:t>The survey narratives </a:t>
            </a:r>
            <a:r>
              <a:rPr lang="en-US" sz="2000" dirty="0" smtClean="0"/>
              <a:t>are </a:t>
            </a:r>
            <a:r>
              <a:rPr lang="en-US" sz="2000" dirty="0"/>
              <a:t>highly classified as they could reveal Personal Identifiable </a:t>
            </a:r>
            <a:r>
              <a:rPr lang="en-US" sz="2000" dirty="0" smtClean="0"/>
              <a:t>Information about respondents’ employment</a:t>
            </a:r>
          </a:p>
          <a:p>
            <a:pPr fontAlgn="t"/>
            <a:r>
              <a:rPr lang="en-US" sz="2000" dirty="0" smtClean="0"/>
              <a:t>We were not permitted to implement the approach in an internet enabled environment</a:t>
            </a:r>
          </a:p>
          <a:p>
            <a:pPr fontAlgn="t"/>
            <a:r>
              <a:rPr lang="en-US" sz="2000" dirty="0" smtClean="0"/>
              <a:t>We applied the approach on a “dumb” machine without access to the internet in a secure facility (closet), developing necessary implementation protocols</a:t>
            </a:r>
          </a:p>
          <a:p>
            <a:pPr fontAlgn="t"/>
            <a:r>
              <a:rPr lang="en-US" sz="2000" dirty="0" smtClean="0"/>
              <a:t>Following implementation, the machined was wiped</a:t>
            </a:r>
          </a:p>
          <a:p>
            <a:pPr fontAlgn="t"/>
            <a:endParaRPr lang="en-US" sz="2000" dirty="0"/>
          </a:p>
          <a:p>
            <a:pPr marL="0" indent="0" fontAlgn="t">
              <a:buNone/>
            </a:pPr>
            <a:endParaRPr lang="en-US" dirty="0"/>
          </a:p>
        </p:txBody>
      </p:sp>
      <p:sp>
        <p:nvSpPr>
          <p:cNvPr id="4" name="Slide Number Placeholder 3"/>
          <p:cNvSpPr>
            <a:spLocks noGrp="1"/>
          </p:cNvSpPr>
          <p:nvPr>
            <p:ph type="sldNum" sz="quarter" idx="12"/>
          </p:nvPr>
        </p:nvSpPr>
        <p:spPr/>
        <p:txBody>
          <a:bodyPr/>
          <a:lstStyle/>
          <a:p>
            <a:fld id="{7268A5C4-149D-4D66-BABE-E6DD2BE69C90}" type="slidenum">
              <a:rPr lang="en-US" smtClean="0"/>
              <a:t>11</a:t>
            </a:fld>
            <a:endParaRPr lang="en-US" dirty="0"/>
          </a:p>
        </p:txBody>
      </p:sp>
    </p:spTree>
    <p:extLst>
      <p:ext uri="{BB962C8B-B14F-4D97-AF65-F5344CB8AC3E}">
        <p14:creationId xmlns:p14="http://schemas.microsoft.com/office/powerpoint/2010/main" val="422546801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result of these efforts is a new variable with the </a:t>
            </a:r>
            <a:r>
              <a:rPr lang="en-US" dirty="0" smtClean="0"/>
              <a:t>schema categories</a:t>
            </a:r>
            <a:endParaRPr lang="en-US" dirty="0"/>
          </a:p>
        </p:txBody>
      </p:sp>
      <p:sp>
        <p:nvSpPr>
          <p:cNvPr id="3" name="Content Placeholder 2"/>
          <p:cNvSpPr>
            <a:spLocks noGrp="1"/>
          </p:cNvSpPr>
          <p:nvPr>
            <p:ph idx="1"/>
          </p:nvPr>
        </p:nvSpPr>
        <p:spPr/>
        <p:txBody>
          <a:bodyPr>
            <a:normAutofit/>
          </a:bodyPr>
          <a:lstStyle/>
          <a:p>
            <a:pPr fontAlgn="t"/>
            <a:r>
              <a:rPr lang="en-US" sz="2000" dirty="0" smtClean="0"/>
              <a:t>The machine learning approach allows us to implement these methods at scale in a way that is replicable for classifying future waves of data</a:t>
            </a:r>
          </a:p>
          <a:p>
            <a:pPr fontAlgn="t"/>
            <a:r>
              <a:rPr lang="en-US" sz="2000" dirty="0" smtClean="0"/>
              <a:t>We can use the variable classifying work arrangements for research and will make it available publicly for use by other researchers</a:t>
            </a:r>
          </a:p>
          <a:p>
            <a:pPr fontAlgn="t"/>
            <a:r>
              <a:rPr lang="en-US" sz="2000" dirty="0" smtClean="0"/>
              <a:t>It is possible to use this machine learning approach to examine other characteristics of these and other narratives</a:t>
            </a:r>
          </a:p>
          <a:p>
            <a:pPr fontAlgn="t"/>
            <a:r>
              <a:rPr lang="en-US" sz="2000" dirty="0" smtClean="0"/>
              <a:t>Next, I’ll share a few </a:t>
            </a:r>
            <a:r>
              <a:rPr lang="en-US" sz="2000" dirty="0" smtClean="0"/>
              <a:t>topical findings </a:t>
            </a:r>
            <a:r>
              <a:rPr lang="en-US" sz="2000" dirty="0" smtClean="0"/>
              <a:t>resulting from the data produced by this approach</a:t>
            </a:r>
            <a:endParaRPr lang="en-US" sz="2000" dirty="0"/>
          </a:p>
          <a:p>
            <a:pPr marL="0" indent="0" fontAlgn="t">
              <a:buNone/>
            </a:pPr>
            <a:endParaRPr lang="en-US" dirty="0"/>
          </a:p>
        </p:txBody>
      </p:sp>
      <p:sp>
        <p:nvSpPr>
          <p:cNvPr id="4" name="Slide Number Placeholder 3"/>
          <p:cNvSpPr>
            <a:spLocks noGrp="1"/>
          </p:cNvSpPr>
          <p:nvPr>
            <p:ph type="sldNum" sz="quarter" idx="12"/>
          </p:nvPr>
        </p:nvSpPr>
        <p:spPr/>
        <p:txBody>
          <a:bodyPr/>
          <a:lstStyle/>
          <a:p>
            <a:fld id="{7268A5C4-149D-4D66-BABE-E6DD2BE69C90}" type="slidenum">
              <a:rPr lang="en-US" smtClean="0"/>
              <a:t>12</a:t>
            </a:fld>
            <a:endParaRPr lang="en-US" dirty="0"/>
          </a:p>
        </p:txBody>
      </p:sp>
    </p:spTree>
    <p:extLst>
      <p:ext uri="{BB962C8B-B14F-4D97-AF65-F5344CB8AC3E}">
        <p14:creationId xmlns:p14="http://schemas.microsoft.com/office/powerpoint/2010/main" val="199359680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15965"/>
            <a:ext cx="7886700" cy="1325563"/>
          </a:xfrm>
        </p:spPr>
        <p:txBody>
          <a:bodyPr>
            <a:normAutofit/>
          </a:bodyPr>
          <a:lstStyle/>
          <a:p>
            <a:r>
              <a:rPr lang="en-US" dirty="0" smtClean="0"/>
              <a:t>Examining </a:t>
            </a:r>
            <a:r>
              <a:rPr lang="en-US" dirty="0"/>
              <a:t>different types of </a:t>
            </a:r>
            <a:r>
              <a:rPr lang="en-US" dirty="0" smtClean="0"/>
              <a:t>self-employment shows divergent trends</a:t>
            </a:r>
            <a:endParaRPr lang="en-US" dirty="0"/>
          </a:p>
        </p:txBody>
      </p:sp>
      <p:sp>
        <p:nvSpPr>
          <p:cNvPr id="7" name="Rectangle 6"/>
          <p:cNvSpPr/>
          <p:nvPr/>
        </p:nvSpPr>
        <p:spPr>
          <a:xfrm>
            <a:off x="1907362" y="5562600"/>
            <a:ext cx="5329275" cy="954107"/>
          </a:xfrm>
          <a:prstGeom prst="rect">
            <a:avLst/>
          </a:prstGeom>
        </p:spPr>
        <p:txBody>
          <a:bodyPr wrap="square">
            <a:spAutoFit/>
          </a:bodyPr>
          <a:lstStyle/>
          <a:p>
            <a:r>
              <a:rPr lang="en-US" sz="1400" dirty="0" smtClean="0"/>
              <a:t>Source: 2003-2019 PSID data including employer names and industry and occupation narratives</a:t>
            </a:r>
            <a:r>
              <a:rPr lang="en-US" sz="1400" dirty="0"/>
              <a:t>. </a:t>
            </a:r>
            <a:r>
              <a:rPr lang="en-US" sz="1400" dirty="0" smtClean="0"/>
              <a:t>Estimates </a:t>
            </a:r>
            <a:r>
              <a:rPr lang="en-US" sz="1400" dirty="0"/>
              <a:t>are weighted using cross-sectional weights. </a:t>
            </a:r>
            <a:r>
              <a:rPr lang="en-US" sz="1400" dirty="0" smtClean="0"/>
              <a:t>Restricted </a:t>
            </a:r>
            <a:r>
              <a:rPr lang="en-US" sz="1400" dirty="0"/>
              <a:t>to respondents age 16+ and who report being employed. </a:t>
            </a:r>
            <a:endParaRPr lang="en-US" sz="1400" dirty="0">
              <a:solidFill>
                <a:srgbClr val="FF0000"/>
              </a:solidFill>
              <a:latin typeface="Arial" panose="020B0604020202020204" pitchFamily="34" charset="0"/>
              <a:ea typeface="Calibri" panose="020F0502020204030204" pitchFamily="34" charset="0"/>
              <a:cs typeface="Times New Roman" panose="02020603050405020304" pitchFamily="18" charset="0"/>
            </a:endParaRPr>
          </a:p>
        </p:txBody>
      </p:sp>
      <p:sp>
        <p:nvSpPr>
          <p:cNvPr id="5" name="Slide Number Placeholder 3"/>
          <p:cNvSpPr>
            <a:spLocks noGrp="1"/>
          </p:cNvSpPr>
          <p:nvPr>
            <p:ph type="sldNum" sz="quarter" idx="12"/>
          </p:nvPr>
        </p:nvSpPr>
        <p:spPr>
          <a:xfrm>
            <a:off x="6457950" y="6356351"/>
            <a:ext cx="2057400" cy="365125"/>
          </a:xfrm>
        </p:spPr>
        <p:txBody>
          <a:bodyPr/>
          <a:lstStyle/>
          <a:p>
            <a:fld id="{7268A5C4-149D-4D66-BABE-E6DD2BE69C90}" type="slidenum">
              <a:rPr lang="en-US" smtClean="0"/>
              <a:t>13</a:t>
            </a:fld>
            <a:endParaRPr lang="en-US"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41119" y="1688117"/>
            <a:ext cx="6461760" cy="3877056"/>
          </a:xfrm>
          <a:prstGeom prst="rect">
            <a:avLst/>
          </a:prstGeom>
        </p:spPr>
      </p:pic>
    </p:spTree>
    <p:extLst>
      <p:ext uri="{BB962C8B-B14F-4D97-AF65-F5344CB8AC3E}">
        <p14:creationId xmlns:p14="http://schemas.microsoft.com/office/powerpoint/2010/main" val="3356568111"/>
      </p:ext>
    </p:ext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 see a U-shaped distribution of self-employment over income, but the composition of self-employment varies</a:t>
            </a:r>
            <a:endParaRPr lang="en-US" dirty="0"/>
          </a:p>
        </p:txBody>
      </p:sp>
      <p:sp>
        <p:nvSpPr>
          <p:cNvPr id="7" name="Rectangle 6"/>
          <p:cNvSpPr/>
          <p:nvPr/>
        </p:nvSpPr>
        <p:spPr>
          <a:xfrm>
            <a:off x="1905000" y="5641975"/>
            <a:ext cx="5330952" cy="830997"/>
          </a:xfrm>
          <a:prstGeom prst="rect">
            <a:avLst/>
          </a:prstGeom>
        </p:spPr>
        <p:txBody>
          <a:bodyPr wrap="square">
            <a:spAutoFit/>
          </a:bodyPr>
          <a:lstStyle/>
          <a:p>
            <a:r>
              <a:rPr lang="en-US" sz="1200" dirty="0"/>
              <a:t>Source: 2003-2019 PSID data including employer names and industry and occupation narratives. Estimates are weighted using cross-sectional weights. Restricted to respondents age </a:t>
            </a:r>
            <a:r>
              <a:rPr lang="en-US" sz="1200" dirty="0" smtClean="0"/>
              <a:t>16+, and who </a:t>
            </a:r>
            <a:r>
              <a:rPr lang="en-US" sz="1200" dirty="0"/>
              <a:t>report being </a:t>
            </a:r>
            <a:r>
              <a:rPr lang="en-US" sz="1200" dirty="0" smtClean="0"/>
              <a:t>employed and non-zero labor income. </a:t>
            </a:r>
            <a:endParaRPr lang="en-US" sz="1200" dirty="0">
              <a:latin typeface="Arial" panose="020B0604020202020204" pitchFamily="34" charset="0"/>
              <a:ea typeface="Calibri" panose="020F0502020204030204" pitchFamily="34" charset="0"/>
              <a:cs typeface="Times New Roman" panose="02020603050405020304" pitchFamily="18" charset="0"/>
            </a:endParaRPr>
          </a:p>
        </p:txBody>
      </p:sp>
      <p:sp>
        <p:nvSpPr>
          <p:cNvPr id="5" name="Slide Number Placeholder 3"/>
          <p:cNvSpPr>
            <a:spLocks noGrp="1"/>
          </p:cNvSpPr>
          <p:nvPr>
            <p:ph type="sldNum" sz="quarter" idx="12"/>
          </p:nvPr>
        </p:nvSpPr>
        <p:spPr>
          <a:xfrm>
            <a:off x="6457950" y="6356351"/>
            <a:ext cx="2057400" cy="365125"/>
          </a:xfrm>
        </p:spPr>
        <p:txBody>
          <a:bodyPr/>
          <a:lstStyle/>
          <a:p>
            <a:fld id="{7268A5C4-149D-4D66-BABE-E6DD2BE69C90}" type="slidenum">
              <a:rPr lang="en-US" smtClean="0"/>
              <a:t>14</a:t>
            </a:fld>
            <a:endParaRPr lang="en-US" dirty="0"/>
          </a:p>
        </p:txBody>
      </p:sp>
      <p:pic>
        <p:nvPicPr>
          <p:cNvPr id="6" name="Content Placeholder 5"/>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581396" y="1752600"/>
            <a:ext cx="5329274" cy="3877056"/>
          </a:xfrm>
        </p:spPr>
      </p:pic>
    </p:spTree>
    <p:extLst>
      <p:ext uri="{BB962C8B-B14F-4D97-AF65-F5344CB8AC3E}">
        <p14:creationId xmlns:p14="http://schemas.microsoft.com/office/powerpoint/2010/main" val="1506325464"/>
      </p:ext>
    </p:extLst>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 also see that employed women are more likely to be informally self-employed</a:t>
            </a:r>
            <a:r>
              <a:rPr lang="en-US" dirty="0"/>
              <a:t> </a:t>
            </a:r>
            <a:r>
              <a:rPr lang="en-US" dirty="0" smtClean="0"/>
              <a:t>while employed men are more likely to be “non-informally” self-employed</a:t>
            </a:r>
            <a:endParaRPr lang="en-US" dirty="0"/>
          </a:p>
        </p:txBody>
      </p:sp>
      <p:sp>
        <p:nvSpPr>
          <p:cNvPr id="7" name="Rectangle 6"/>
          <p:cNvSpPr/>
          <p:nvPr/>
        </p:nvSpPr>
        <p:spPr>
          <a:xfrm>
            <a:off x="2057400" y="5736880"/>
            <a:ext cx="5329274" cy="646331"/>
          </a:xfrm>
          <a:prstGeom prst="rect">
            <a:avLst/>
          </a:prstGeom>
        </p:spPr>
        <p:txBody>
          <a:bodyPr wrap="square">
            <a:spAutoFit/>
          </a:bodyPr>
          <a:lstStyle/>
          <a:p>
            <a:r>
              <a:rPr lang="en-US" sz="1200" dirty="0"/>
              <a:t>Source: 2003-2019 PSID data including employer names and industry and occupation narratives. Estimates are weighted using cross-sectional weights. Restricted to respondents age 16+ and who report being employed. </a:t>
            </a:r>
            <a:endParaRPr lang="en-US" sz="1200" dirty="0">
              <a:latin typeface="Arial" panose="020B0604020202020204" pitchFamily="34" charset="0"/>
              <a:ea typeface="Calibri" panose="020F0502020204030204" pitchFamily="34" charset="0"/>
              <a:cs typeface="Times New Roman" panose="02020603050405020304" pitchFamily="18" charset="0"/>
            </a:endParaRPr>
          </a:p>
        </p:txBody>
      </p:sp>
      <p:sp>
        <p:nvSpPr>
          <p:cNvPr id="5" name="Slide Number Placeholder 3"/>
          <p:cNvSpPr>
            <a:spLocks noGrp="1"/>
          </p:cNvSpPr>
          <p:nvPr>
            <p:ph type="sldNum" sz="quarter" idx="12"/>
          </p:nvPr>
        </p:nvSpPr>
        <p:spPr>
          <a:xfrm>
            <a:off x="6457950" y="6356351"/>
            <a:ext cx="2057400" cy="365125"/>
          </a:xfrm>
        </p:spPr>
        <p:txBody>
          <a:bodyPr/>
          <a:lstStyle/>
          <a:p>
            <a:fld id="{7268A5C4-149D-4D66-BABE-E6DD2BE69C90}" type="slidenum">
              <a:rPr lang="en-US" smtClean="0"/>
              <a:t>15</a:t>
            </a:fld>
            <a:endParaRPr lang="en-US" dirty="0"/>
          </a:p>
        </p:txBody>
      </p:sp>
      <p:pic>
        <p:nvPicPr>
          <p:cNvPr id="6" name="Content Placeholder 5"/>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581396" y="1825625"/>
            <a:ext cx="5329274" cy="3877056"/>
          </a:xfrm>
        </p:spPr>
      </p:pic>
    </p:spTree>
    <p:extLst>
      <p:ext uri="{BB962C8B-B14F-4D97-AF65-F5344CB8AC3E}">
        <p14:creationId xmlns:p14="http://schemas.microsoft.com/office/powerpoint/2010/main" val="4008562576"/>
      </p:ext>
    </p:extLst>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2237"/>
            <a:ext cx="7886700" cy="1325563"/>
          </a:xfrm>
        </p:spPr>
        <p:txBody>
          <a:bodyPr>
            <a:normAutofit/>
          </a:bodyPr>
          <a:lstStyle/>
          <a:p>
            <a:r>
              <a:rPr lang="en-US" sz="3600" dirty="0"/>
              <a:t>Takeaways and </a:t>
            </a:r>
            <a:r>
              <a:rPr lang="en-US" sz="3600" dirty="0" smtClean="0"/>
              <a:t>implications </a:t>
            </a:r>
            <a:r>
              <a:rPr lang="en-US" sz="3600" dirty="0"/>
              <a:t>for future work</a:t>
            </a:r>
          </a:p>
        </p:txBody>
      </p:sp>
      <p:sp>
        <p:nvSpPr>
          <p:cNvPr id="3" name="Content Placeholder 2"/>
          <p:cNvSpPr>
            <a:spLocks noGrp="1"/>
          </p:cNvSpPr>
          <p:nvPr>
            <p:ph idx="1"/>
          </p:nvPr>
        </p:nvSpPr>
        <p:spPr>
          <a:xfrm>
            <a:off x="628650" y="1496961"/>
            <a:ext cx="7886700" cy="4729163"/>
          </a:xfrm>
        </p:spPr>
        <p:txBody>
          <a:bodyPr>
            <a:noAutofit/>
          </a:bodyPr>
          <a:lstStyle/>
          <a:p>
            <a:pPr>
              <a:lnSpc>
                <a:spcPct val="110000"/>
              </a:lnSpc>
              <a:spcBef>
                <a:spcPts val="600"/>
              </a:spcBef>
            </a:pPr>
            <a:r>
              <a:rPr lang="en-US" sz="2000" dirty="0" smtClean="0"/>
              <a:t>Our approach identifies </a:t>
            </a:r>
            <a:r>
              <a:rPr lang="en-US" sz="2000" dirty="0"/>
              <a:t>otherwise masked heterogeneity in self-employment work </a:t>
            </a:r>
            <a:r>
              <a:rPr lang="en-US" sz="2000" dirty="0" smtClean="0"/>
              <a:t>arrangements and permits implement </a:t>
            </a:r>
            <a:r>
              <a:rPr lang="en-US" sz="2000" dirty="0"/>
              <a:t>these methods at scale in a way that is replicable for classifying future waves of data</a:t>
            </a:r>
          </a:p>
          <a:p>
            <a:pPr>
              <a:lnSpc>
                <a:spcPct val="110000"/>
              </a:lnSpc>
              <a:spcBef>
                <a:spcPts val="600"/>
              </a:spcBef>
            </a:pPr>
            <a:r>
              <a:rPr lang="en-US" sz="2000" dirty="0" smtClean="0"/>
              <a:t>The produced </a:t>
            </a:r>
            <a:r>
              <a:rPr lang="en-US" sz="2000" dirty="0"/>
              <a:t>data a</a:t>
            </a:r>
            <a:r>
              <a:rPr lang="en-US" sz="2000" dirty="0" smtClean="0"/>
              <a:t>re being </a:t>
            </a:r>
            <a:r>
              <a:rPr lang="en-US" sz="2000" dirty="0"/>
              <a:t>made available </a:t>
            </a:r>
            <a:r>
              <a:rPr lang="en-US" sz="2000" dirty="0" smtClean="0"/>
              <a:t>publicly</a:t>
            </a:r>
          </a:p>
          <a:p>
            <a:pPr>
              <a:lnSpc>
                <a:spcPct val="110000"/>
              </a:lnSpc>
              <a:spcBef>
                <a:spcPts val="600"/>
              </a:spcBef>
            </a:pPr>
            <a:r>
              <a:rPr lang="en-US" sz="2000" dirty="0"/>
              <a:t>We also implemented </a:t>
            </a:r>
            <a:r>
              <a:rPr lang="en-US" sz="2000" dirty="0" smtClean="0"/>
              <a:t>the classification </a:t>
            </a:r>
            <a:r>
              <a:rPr lang="en-US" sz="2000" dirty="0"/>
              <a:t>approach on </a:t>
            </a:r>
            <a:r>
              <a:rPr lang="en-US" sz="2000" dirty="0" smtClean="0"/>
              <a:t>HRS data, </a:t>
            </a:r>
            <a:r>
              <a:rPr lang="en-US" sz="2000" dirty="0"/>
              <a:t>revising </a:t>
            </a:r>
            <a:r>
              <a:rPr lang="en-US" sz="2000" dirty="0" smtClean="0"/>
              <a:t>the HRS </a:t>
            </a:r>
            <a:r>
              <a:rPr lang="en-US" sz="2000" dirty="0"/>
              <a:t>classification based on lessons learned </a:t>
            </a:r>
            <a:r>
              <a:rPr lang="en-US" sz="2000" dirty="0" smtClean="0"/>
              <a:t>from the </a:t>
            </a:r>
            <a:r>
              <a:rPr lang="en-US" sz="2000" dirty="0"/>
              <a:t>PSID</a:t>
            </a:r>
          </a:p>
          <a:p>
            <a:pPr>
              <a:lnSpc>
                <a:spcPct val="110000"/>
              </a:lnSpc>
              <a:spcBef>
                <a:spcPts val="600"/>
              </a:spcBef>
            </a:pPr>
            <a:r>
              <a:rPr lang="en-US" sz="2000" dirty="0"/>
              <a:t>Future work could use similar approaches to identify other characteristics of interest in </a:t>
            </a:r>
            <a:r>
              <a:rPr lang="en-US" sz="2000" dirty="0" smtClean="0"/>
              <a:t>these data as well as other </a:t>
            </a:r>
            <a:r>
              <a:rPr lang="en-US" sz="2000" dirty="0"/>
              <a:t>types of narrative data in the PSID and other surveys</a:t>
            </a:r>
          </a:p>
          <a:p>
            <a:pPr>
              <a:lnSpc>
                <a:spcPct val="110000"/>
              </a:lnSpc>
              <a:spcBef>
                <a:spcPts val="600"/>
              </a:spcBef>
            </a:pPr>
            <a:r>
              <a:rPr lang="en-US" sz="2000" dirty="0" smtClean="0"/>
              <a:t>These </a:t>
            </a:r>
            <a:r>
              <a:rPr lang="en-US" sz="2000" dirty="0"/>
              <a:t>methods could support changing the way we ask survey questions, for example, asking more guided, open-ended questions</a:t>
            </a:r>
          </a:p>
          <a:p>
            <a:pPr>
              <a:lnSpc>
                <a:spcPct val="110000"/>
              </a:lnSpc>
              <a:spcBef>
                <a:spcPts val="600"/>
              </a:spcBef>
            </a:pPr>
            <a:r>
              <a:rPr lang="en-US" sz="2000" dirty="0"/>
              <a:t>This preliminary work is important for identifying the limitations of these </a:t>
            </a:r>
            <a:r>
              <a:rPr lang="en-US" sz="2000" dirty="0" smtClean="0"/>
              <a:t>approaches</a:t>
            </a:r>
            <a:endParaRPr lang="en-US" sz="2000" dirty="0"/>
          </a:p>
        </p:txBody>
      </p:sp>
      <p:sp>
        <p:nvSpPr>
          <p:cNvPr id="4" name="Slide Number Placeholder 3"/>
          <p:cNvSpPr>
            <a:spLocks noGrp="1"/>
          </p:cNvSpPr>
          <p:nvPr>
            <p:ph type="sldNum" sz="quarter" idx="12"/>
          </p:nvPr>
        </p:nvSpPr>
        <p:spPr/>
        <p:txBody>
          <a:bodyPr/>
          <a:lstStyle/>
          <a:p>
            <a:fld id="{7268A5C4-149D-4D66-BABE-E6DD2BE69C90}" type="slidenum">
              <a:rPr lang="en-US" smtClean="0"/>
              <a:t>16</a:t>
            </a:fld>
            <a:endParaRPr lang="en-US" dirty="0"/>
          </a:p>
        </p:txBody>
      </p:sp>
    </p:spTree>
    <p:extLst>
      <p:ext uri="{BB962C8B-B14F-4D97-AF65-F5344CB8AC3E}">
        <p14:creationId xmlns:p14="http://schemas.microsoft.com/office/powerpoint/2010/main" val="52903973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0"/>
            <a:ext cx="8229600" cy="1447800"/>
          </a:xfrm>
        </p:spPr>
        <p:txBody>
          <a:bodyPr>
            <a:noAutofit/>
          </a:bodyPr>
          <a:lstStyle/>
          <a:p>
            <a:pPr marL="0" indent="0" algn="ctr">
              <a:buNone/>
            </a:pPr>
            <a:r>
              <a:rPr lang="en-US" sz="2400" dirty="0"/>
              <a:t>Thank You!</a:t>
            </a:r>
          </a:p>
          <a:p>
            <a:pPr marL="0" indent="0" algn="ctr">
              <a:buNone/>
            </a:pPr>
            <a:endParaRPr lang="en-US" sz="2400" dirty="0"/>
          </a:p>
          <a:p>
            <a:pPr marL="0" indent="0" algn="ctr">
              <a:buNone/>
            </a:pPr>
            <a:r>
              <a:rPr lang="en-US" sz="2400" dirty="0" smtClean="0"/>
              <a:t>Joelle Abramowitz</a:t>
            </a:r>
            <a:endParaRPr lang="en-US" sz="2400" dirty="0"/>
          </a:p>
          <a:p>
            <a:pPr marL="0" indent="0" algn="ctr">
              <a:buNone/>
            </a:pPr>
            <a:r>
              <a:rPr lang="en-US" sz="2400" dirty="0" smtClean="0"/>
              <a:t>jabramow@umich.edu</a:t>
            </a:r>
            <a:endParaRPr lang="en-US" sz="2400" dirty="0"/>
          </a:p>
        </p:txBody>
      </p:sp>
      <p:sp>
        <p:nvSpPr>
          <p:cNvPr id="2" name="Slide Number Placeholder 1"/>
          <p:cNvSpPr>
            <a:spLocks noGrp="1"/>
          </p:cNvSpPr>
          <p:nvPr>
            <p:ph type="sldNum" sz="quarter" idx="12"/>
          </p:nvPr>
        </p:nvSpPr>
        <p:spPr/>
        <p:txBody>
          <a:bodyPr/>
          <a:lstStyle/>
          <a:p>
            <a:fld id="{5212C905-FF40-4437-BDDD-7BDE312C732D}" type="slidenum">
              <a:rPr lang="en-US" smtClean="0"/>
              <a:t>17</a:t>
            </a:fld>
            <a:endParaRPr lang="en-US"/>
          </a:p>
        </p:txBody>
      </p:sp>
    </p:spTree>
    <p:extLst>
      <p:ext uri="{BB962C8B-B14F-4D97-AF65-F5344CB8AC3E}">
        <p14:creationId xmlns:p14="http://schemas.microsoft.com/office/powerpoint/2010/main" val="2153180348"/>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r>
              <a:rPr lang="en-US" dirty="0" smtClean="0"/>
              <a:t>Motivation</a:t>
            </a:r>
            <a:endParaRPr lang="en-US" dirty="0"/>
          </a:p>
        </p:txBody>
      </p:sp>
      <p:sp>
        <p:nvSpPr>
          <p:cNvPr id="3" name="Content Placeholder 2"/>
          <p:cNvSpPr>
            <a:spLocks noGrp="1"/>
          </p:cNvSpPr>
          <p:nvPr>
            <p:ph idx="1"/>
          </p:nvPr>
        </p:nvSpPr>
        <p:spPr>
          <a:xfrm>
            <a:off x="628650" y="1219200"/>
            <a:ext cx="7886700" cy="4832351"/>
          </a:xfrm>
        </p:spPr>
        <p:txBody>
          <a:bodyPr>
            <a:noAutofit/>
          </a:bodyPr>
          <a:lstStyle/>
          <a:p>
            <a:pPr>
              <a:lnSpc>
                <a:spcPct val="100000"/>
              </a:lnSpc>
            </a:pPr>
            <a:r>
              <a:rPr lang="en-US" sz="1900" dirty="0" smtClean="0"/>
              <a:t>Self-employment </a:t>
            </a:r>
            <a:r>
              <a:rPr lang="en-US" sz="1900" dirty="0"/>
              <a:t>is difficult to measure and </a:t>
            </a:r>
            <a:r>
              <a:rPr lang="en-US" sz="1900" dirty="0" smtClean="0"/>
              <a:t>includes a breadth of </a:t>
            </a:r>
            <a:r>
              <a:rPr lang="en-US" sz="1900" dirty="0"/>
              <a:t>work </a:t>
            </a:r>
            <a:r>
              <a:rPr lang="en-US" sz="1900" dirty="0" smtClean="0"/>
              <a:t>arrangements with very different characteristics and effects </a:t>
            </a:r>
            <a:r>
              <a:rPr lang="en-US" sz="1900" dirty="0"/>
              <a:t>on </a:t>
            </a:r>
            <a:r>
              <a:rPr lang="en-US" sz="1900" dirty="0" smtClean="0"/>
              <a:t>wellbeing</a:t>
            </a:r>
          </a:p>
          <a:p>
            <a:pPr lvl="1"/>
            <a:r>
              <a:rPr lang="en-US" sz="1900" dirty="0" smtClean="0"/>
              <a:t>Ex. </a:t>
            </a:r>
            <a:r>
              <a:rPr lang="en-US" sz="1900" dirty="0" smtClean="0"/>
              <a:t>Independent contractor </a:t>
            </a:r>
            <a:r>
              <a:rPr lang="en-US" sz="1900" dirty="0" smtClean="0"/>
              <a:t>for limousine company, owner-operator of taxi </a:t>
            </a:r>
            <a:r>
              <a:rPr lang="en-US" sz="1900" dirty="0" smtClean="0"/>
              <a:t>cabs, informally driving as a side hustle, and </a:t>
            </a:r>
            <a:r>
              <a:rPr lang="en-US" sz="1900" dirty="0" smtClean="0"/>
              <a:t>Lyft driver</a:t>
            </a:r>
          </a:p>
          <a:p>
            <a:r>
              <a:rPr lang="en-US" sz="1900" dirty="0" smtClean="0">
                <a:ea typeface="Calibri" panose="020F0502020204030204" pitchFamily="34" charset="0"/>
                <a:cs typeface="Times New Roman" panose="02020603050405020304" pitchFamily="18" charset="0"/>
              </a:rPr>
              <a:t>Administrative </a:t>
            </a:r>
            <a:r>
              <a:rPr lang="en-US" sz="1900" dirty="0">
                <a:ea typeface="Calibri" panose="020F0502020204030204" pitchFamily="34" charset="0"/>
                <a:cs typeface="Times New Roman" panose="02020603050405020304" pitchFamily="18" charset="0"/>
              </a:rPr>
              <a:t>data </a:t>
            </a:r>
            <a:r>
              <a:rPr lang="en-US" sz="1900" dirty="0" smtClean="0">
                <a:ea typeface="Calibri" panose="020F0502020204030204" pitchFamily="34" charset="0"/>
                <a:cs typeface="Times New Roman" panose="02020603050405020304" pitchFamily="18" charset="0"/>
              </a:rPr>
              <a:t>and </a:t>
            </a:r>
            <a:r>
              <a:rPr lang="en-US" sz="1900" dirty="0">
                <a:ea typeface="Calibri" panose="020F0502020204030204" pitchFamily="34" charset="0"/>
                <a:cs typeface="Times New Roman" panose="02020603050405020304" pitchFamily="18" charset="0"/>
              </a:rPr>
              <a:t>household surveys can suffer from incomplete coverage of the workforce or insufficient detail on work arrangements</a:t>
            </a:r>
          </a:p>
          <a:p>
            <a:pPr lvl="1"/>
            <a:r>
              <a:rPr lang="en-US" sz="1900" b="1" dirty="0" smtClean="0"/>
              <a:t>Administrative records</a:t>
            </a:r>
            <a:r>
              <a:rPr lang="en-US" sz="1900" dirty="0" smtClean="0"/>
              <a:t> do </a:t>
            </a:r>
            <a:r>
              <a:rPr lang="en-US" sz="1900" dirty="0"/>
              <a:t>not capture employment related to income that is not reported to tax </a:t>
            </a:r>
            <a:r>
              <a:rPr lang="en-US" sz="1900" dirty="0" smtClean="0"/>
              <a:t>authorities </a:t>
            </a:r>
            <a:r>
              <a:rPr lang="en-US" sz="1900" dirty="0"/>
              <a:t>and often lack linkages to important demographics and measures of well-being</a:t>
            </a:r>
          </a:p>
          <a:p>
            <a:pPr lvl="1"/>
            <a:r>
              <a:rPr lang="en-US" sz="1900" dirty="0"/>
              <a:t>Many </a:t>
            </a:r>
            <a:r>
              <a:rPr lang="en-US" sz="1900" b="1" dirty="0"/>
              <a:t>household surveys</a:t>
            </a:r>
            <a:r>
              <a:rPr lang="en-US" sz="1900" dirty="0"/>
              <a:t> are cross-sectional, do not probe about detailed employment characteristics, and </a:t>
            </a:r>
            <a:r>
              <a:rPr lang="en-US" sz="1900" dirty="0" smtClean="0"/>
              <a:t>focus </a:t>
            </a:r>
            <a:r>
              <a:rPr lang="en-US" sz="1900" dirty="0"/>
              <a:t>on primary jobs only</a:t>
            </a:r>
          </a:p>
          <a:p>
            <a:pPr lvl="2"/>
            <a:r>
              <a:rPr lang="en-US" sz="1900" dirty="0"/>
              <a:t>Substantial amounts of work are not captured or are inaccurately captured </a:t>
            </a:r>
            <a:r>
              <a:rPr lang="en-US" sz="1600" dirty="0"/>
              <a:t>(Allard and </a:t>
            </a:r>
            <a:r>
              <a:rPr lang="en-US" sz="1600" dirty="0" err="1"/>
              <a:t>Polivka</a:t>
            </a:r>
            <a:r>
              <a:rPr lang="en-US" sz="1600" dirty="0"/>
              <a:t> 2018; BLS 2018; Abraham and Amaya 2019; </a:t>
            </a:r>
            <a:r>
              <a:rPr lang="en-US" sz="1600" dirty="0" err="1"/>
              <a:t>Bracha</a:t>
            </a:r>
            <a:r>
              <a:rPr lang="en-US" sz="1600" dirty="0"/>
              <a:t> and Burke 2021; Abraham et al. 2023)</a:t>
            </a:r>
          </a:p>
          <a:p>
            <a:pPr lvl="2"/>
            <a:r>
              <a:rPr lang="en-US" sz="1900" dirty="0"/>
              <a:t>Discrepancies exist across surveys, and between surveys and administrative data in identifying trends in self-employment </a:t>
            </a:r>
            <a:r>
              <a:rPr lang="en-US" sz="1600" dirty="0"/>
              <a:t>(Abraham et al. 2013, 2018, 2021; Katz and Krueger 2016, 2019; Abramowitz 2023; </a:t>
            </a:r>
            <a:r>
              <a:rPr lang="en-US" sz="1600" dirty="0" err="1"/>
              <a:t>Imboden</a:t>
            </a:r>
            <a:r>
              <a:rPr lang="en-US" sz="1600" dirty="0"/>
              <a:t> et al. 2023) </a:t>
            </a:r>
          </a:p>
          <a:p>
            <a:pPr>
              <a:lnSpc>
                <a:spcPct val="100000"/>
              </a:lnSpc>
            </a:pPr>
            <a:endParaRPr lang="en-US" sz="2000" dirty="0" smtClean="0"/>
          </a:p>
          <a:p>
            <a:pPr marL="0" indent="0">
              <a:buNone/>
            </a:pPr>
            <a:endParaRPr lang="en-US" sz="1600" dirty="0"/>
          </a:p>
        </p:txBody>
      </p:sp>
      <p:sp>
        <p:nvSpPr>
          <p:cNvPr id="4" name="Slide Number Placeholder 3"/>
          <p:cNvSpPr>
            <a:spLocks noGrp="1"/>
          </p:cNvSpPr>
          <p:nvPr>
            <p:ph type="sldNum" sz="quarter" idx="12"/>
          </p:nvPr>
        </p:nvSpPr>
        <p:spPr/>
        <p:txBody>
          <a:bodyPr/>
          <a:lstStyle/>
          <a:p>
            <a:fld id="{7268A5C4-149D-4D66-BABE-E6DD2BE69C90}" type="slidenum">
              <a:rPr lang="en-US" smtClean="0"/>
              <a:t>2</a:t>
            </a:fld>
            <a:endParaRPr lang="en-US" dirty="0"/>
          </a:p>
        </p:txBody>
      </p:sp>
    </p:spTree>
    <p:extLst>
      <p:ext uri="{BB962C8B-B14F-4D97-AF65-F5344CB8AC3E}">
        <p14:creationId xmlns:p14="http://schemas.microsoft.com/office/powerpoint/2010/main" val="132004810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This project </a:t>
            </a:r>
            <a:r>
              <a:rPr lang="en-US" sz="3600" dirty="0" smtClean="0"/>
              <a:t>produces novel data to enable understanding trends in the nature and prevalence of different work </a:t>
            </a:r>
            <a:r>
              <a:rPr lang="en-US" sz="3600" dirty="0"/>
              <a:t>arrangements</a:t>
            </a:r>
          </a:p>
        </p:txBody>
      </p:sp>
      <p:sp>
        <p:nvSpPr>
          <p:cNvPr id="3" name="Content Placeholder 2"/>
          <p:cNvSpPr>
            <a:spLocks noGrp="1"/>
          </p:cNvSpPr>
          <p:nvPr>
            <p:ph idx="1"/>
          </p:nvPr>
        </p:nvSpPr>
        <p:spPr/>
        <p:txBody>
          <a:bodyPr>
            <a:normAutofit/>
          </a:bodyPr>
          <a:lstStyle/>
          <a:p>
            <a:r>
              <a:rPr lang="en-US" sz="1900" dirty="0" smtClean="0"/>
              <a:t>We use </a:t>
            </a:r>
            <a:r>
              <a:rPr lang="en-US" sz="1900" dirty="0"/>
              <a:t>the </a:t>
            </a:r>
            <a:r>
              <a:rPr lang="en-US" sz="1900" dirty="0" smtClean="0"/>
              <a:t>2003-2019 waves of the </a:t>
            </a:r>
            <a:r>
              <a:rPr lang="en-US" sz="1900" dirty="0"/>
              <a:t>Panel Study of Income Dynamics (PSID</a:t>
            </a:r>
            <a:r>
              <a:rPr lang="en-US" sz="1900" dirty="0" smtClean="0"/>
              <a:t>)</a:t>
            </a:r>
          </a:p>
          <a:p>
            <a:r>
              <a:rPr lang="en-US" sz="1900" dirty="0" smtClean="0"/>
              <a:t>The </a:t>
            </a:r>
            <a:r>
              <a:rPr lang="en-US" sz="1900" dirty="0"/>
              <a:t>PSID is a longitudinal dataset following families over </a:t>
            </a:r>
            <a:r>
              <a:rPr lang="en-US" sz="1900" dirty="0" smtClean="0"/>
              <a:t>time with over </a:t>
            </a:r>
            <a:r>
              <a:rPr lang="en-US" sz="1900" dirty="0"/>
              <a:t>10,000 families and 24,000 </a:t>
            </a:r>
            <a:r>
              <a:rPr lang="en-US" sz="1900" dirty="0" smtClean="0"/>
              <a:t>individuals</a:t>
            </a:r>
          </a:p>
          <a:p>
            <a:r>
              <a:rPr lang="en-US" sz="1900" dirty="0" smtClean="0"/>
              <a:t>In addition to standard questions about work, the PSID asks respondents open-ended questions </a:t>
            </a:r>
            <a:r>
              <a:rPr lang="en-US" sz="1900" dirty="0"/>
              <a:t>about </a:t>
            </a:r>
            <a:r>
              <a:rPr lang="en-US" sz="1900" dirty="0" smtClean="0"/>
              <a:t>their job </a:t>
            </a:r>
            <a:r>
              <a:rPr lang="en-US" sz="1900" dirty="0"/>
              <a:t>industry, occupation, and </a:t>
            </a:r>
            <a:r>
              <a:rPr lang="en-US" sz="1900" dirty="0" smtClean="0"/>
              <a:t>title </a:t>
            </a:r>
            <a:r>
              <a:rPr lang="en-US" sz="1900" dirty="0"/>
              <a:t>along with employer names </a:t>
            </a:r>
            <a:r>
              <a:rPr lang="en-US" sz="1900" dirty="0" smtClean="0"/>
              <a:t>for *all work* for which they were paid *since the last interview two years prior* </a:t>
            </a:r>
          </a:p>
          <a:p>
            <a:r>
              <a:rPr lang="en-US" sz="1900" dirty="0" smtClean="0"/>
              <a:t>We use </a:t>
            </a:r>
            <a:r>
              <a:rPr lang="en-US" sz="1900" dirty="0"/>
              <a:t>machine learning of the open-ended questions </a:t>
            </a:r>
            <a:r>
              <a:rPr lang="en-US" sz="1900" dirty="0" smtClean="0"/>
              <a:t>to classify respondents’ </a:t>
            </a:r>
            <a:r>
              <a:rPr lang="en-US" sz="1900" dirty="0"/>
              <a:t>jobs by type of work </a:t>
            </a:r>
            <a:r>
              <a:rPr lang="en-US" sz="1900" dirty="0" smtClean="0"/>
              <a:t>arrangement</a:t>
            </a:r>
          </a:p>
        </p:txBody>
      </p:sp>
      <p:sp>
        <p:nvSpPr>
          <p:cNvPr id="4" name="Slide Number Placeholder 3"/>
          <p:cNvSpPr>
            <a:spLocks noGrp="1"/>
          </p:cNvSpPr>
          <p:nvPr>
            <p:ph type="sldNum" sz="quarter" idx="12"/>
          </p:nvPr>
        </p:nvSpPr>
        <p:spPr/>
        <p:txBody>
          <a:bodyPr/>
          <a:lstStyle/>
          <a:p>
            <a:fld id="{7268A5C4-149D-4D66-BABE-E6DD2BE69C90}" type="slidenum">
              <a:rPr lang="en-US" smtClean="0"/>
              <a:t>3</a:t>
            </a:fld>
            <a:endParaRPr lang="en-US" dirty="0"/>
          </a:p>
        </p:txBody>
      </p:sp>
    </p:spTree>
    <p:extLst>
      <p:ext uri="{BB962C8B-B14F-4D97-AF65-F5344CB8AC3E}">
        <p14:creationId xmlns:p14="http://schemas.microsoft.com/office/powerpoint/2010/main" val="125173282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What does the </a:t>
            </a:r>
            <a:r>
              <a:rPr lang="en-US" sz="3600" dirty="0" smtClean="0"/>
              <a:t>PSID </a:t>
            </a:r>
            <a:r>
              <a:rPr lang="en-US" sz="3600" dirty="0"/>
              <a:t>ask about </a:t>
            </a:r>
            <a:r>
              <a:rPr lang="en-US" sz="3600" dirty="0" smtClean="0"/>
              <a:t>work arrangements?</a:t>
            </a:r>
            <a:endParaRPr lang="en-US" sz="3600" dirty="0"/>
          </a:p>
        </p:txBody>
      </p:sp>
      <p:sp>
        <p:nvSpPr>
          <p:cNvPr id="3" name="Content Placeholder 2"/>
          <p:cNvSpPr>
            <a:spLocks noGrp="1"/>
          </p:cNvSpPr>
          <p:nvPr>
            <p:ph idx="1"/>
          </p:nvPr>
        </p:nvSpPr>
        <p:spPr/>
        <p:txBody>
          <a:bodyPr>
            <a:normAutofit fontScale="92500" lnSpcReduction="10000"/>
          </a:bodyPr>
          <a:lstStyle/>
          <a:p>
            <a:pPr marL="0" indent="0">
              <a:buNone/>
            </a:pPr>
            <a:r>
              <a:rPr lang="en-US" i="1" dirty="0"/>
              <a:t>I'd like to know about all of the work for money that </a:t>
            </a:r>
            <a:r>
              <a:rPr lang="en-US" i="1" dirty="0" smtClean="0"/>
              <a:t>you have </a:t>
            </a:r>
            <a:r>
              <a:rPr lang="en-US" i="1" dirty="0"/>
              <a:t>done since January 1, [P2YEAR]. Please include self-employment and any other kind of work that </a:t>
            </a:r>
            <a:r>
              <a:rPr lang="en-US" i="1" dirty="0" smtClean="0"/>
              <a:t>you </a:t>
            </a:r>
            <a:r>
              <a:rPr lang="en-US" i="1" dirty="0"/>
              <a:t>have </a:t>
            </a:r>
            <a:r>
              <a:rPr lang="en-US" i="1" dirty="0" smtClean="0"/>
              <a:t>done </a:t>
            </a:r>
            <a:r>
              <a:rPr lang="en-US" i="1" dirty="0"/>
              <a:t>for pay</a:t>
            </a:r>
            <a:r>
              <a:rPr lang="en-US" i="1" dirty="0" smtClean="0"/>
              <a:t>.</a:t>
            </a:r>
          </a:p>
          <a:p>
            <a:pPr marL="0" indent="0">
              <a:buNone/>
            </a:pPr>
            <a:r>
              <a:rPr lang="en-US" i="1" dirty="0" smtClean="0"/>
              <a:t>…</a:t>
            </a:r>
            <a:endParaRPr lang="en-US" i="1" dirty="0"/>
          </a:p>
          <a:p>
            <a:pPr marL="0" indent="0">
              <a:buNone/>
            </a:pPr>
            <a:r>
              <a:rPr lang="en-US" i="1" dirty="0"/>
              <a:t>Start with any job that </a:t>
            </a:r>
            <a:r>
              <a:rPr lang="en-US" i="1" dirty="0" smtClean="0"/>
              <a:t>you had </a:t>
            </a:r>
            <a:r>
              <a:rPr lang="en-US" i="1" dirty="0"/>
              <a:t>during this time</a:t>
            </a:r>
            <a:r>
              <a:rPr lang="en-US" i="1" dirty="0" smtClean="0"/>
              <a:t>. What is </a:t>
            </a:r>
            <a:r>
              <a:rPr lang="en-US" i="1" dirty="0"/>
              <a:t>the name of this employer? </a:t>
            </a:r>
            <a:endParaRPr lang="en-US" i="1" dirty="0" smtClean="0"/>
          </a:p>
          <a:p>
            <a:pPr marL="0" indent="0">
              <a:buNone/>
            </a:pPr>
            <a:r>
              <a:rPr lang="en-US" dirty="0" smtClean="0"/>
              <a:t>…</a:t>
            </a:r>
          </a:p>
          <a:p>
            <a:pPr marL="0" indent="0">
              <a:buNone/>
            </a:pPr>
            <a:r>
              <a:rPr lang="en-US" i="1" dirty="0"/>
              <a:t>What is the official title of </a:t>
            </a:r>
            <a:r>
              <a:rPr lang="en-US" i="1" dirty="0" smtClean="0"/>
              <a:t>your </a:t>
            </a:r>
            <a:r>
              <a:rPr lang="en-US" i="1" dirty="0"/>
              <a:t>job? (The title that </a:t>
            </a:r>
            <a:r>
              <a:rPr lang="en-US" i="1" dirty="0" smtClean="0"/>
              <a:t>your </a:t>
            </a:r>
            <a:r>
              <a:rPr lang="en-US" i="1" dirty="0"/>
              <a:t>employer uses</a:t>
            </a:r>
            <a:r>
              <a:rPr lang="en-US" i="1" dirty="0" smtClean="0"/>
              <a:t>.)</a:t>
            </a:r>
          </a:p>
          <a:p>
            <a:pPr marL="0" indent="0">
              <a:buNone/>
            </a:pPr>
            <a:r>
              <a:rPr lang="en-US" dirty="0" smtClean="0"/>
              <a:t>…</a:t>
            </a:r>
          </a:p>
          <a:p>
            <a:pPr marL="0" indent="0">
              <a:buNone/>
            </a:pPr>
            <a:r>
              <a:rPr lang="en-US" i="1" dirty="0"/>
              <a:t>In </a:t>
            </a:r>
            <a:r>
              <a:rPr lang="en-US" i="1" dirty="0" smtClean="0"/>
              <a:t>your </a:t>
            </a:r>
            <a:r>
              <a:rPr lang="en-US" i="1" dirty="0"/>
              <a:t>work for [EMPNAME] ([BEGMO/BEGYR] – [ENDMO/ENDYR]), </a:t>
            </a:r>
            <a:r>
              <a:rPr lang="en-US" i="1" dirty="0" smtClean="0"/>
              <a:t>what </a:t>
            </a:r>
            <a:r>
              <a:rPr lang="en-US" i="1" dirty="0"/>
              <a:t>is </a:t>
            </a:r>
            <a:r>
              <a:rPr lang="en-US" i="1" dirty="0" smtClean="0"/>
              <a:t>your </a:t>
            </a:r>
            <a:r>
              <a:rPr lang="en-US" i="1" dirty="0"/>
              <a:t>occupation? What sort of work </a:t>
            </a:r>
            <a:r>
              <a:rPr lang="en-US" i="1" dirty="0" smtClean="0"/>
              <a:t>do </a:t>
            </a:r>
            <a:r>
              <a:rPr lang="en-US" i="1" dirty="0"/>
              <a:t>you </a:t>
            </a:r>
            <a:r>
              <a:rPr lang="en-US" i="1" dirty="0" smtClean="0"/>
              <a:t>do</a:t>
            </a:r>
            <a:r>
              <a:rPr lang="en-US" i="1" dirty="0"/>
              <a:t>? What are </a:t>
            </a:r>
            <a:r>
              <a:rPr lang="en-US" i="1" dirty="0" smtClean="0"/>
              <a:t>your most </a:t>
            </a:r>
            <a:r>
              <a:rPr lang="en-US" i="1" dirty="0"/>
              <a:t>important activities or duties</a:t>
            </a:r>
            <a:r>
              <a:rPr lang="en-US" i="1" dirty="0" smtClean="0"/>
              <a:t>?</a:t>
            </a:r>
          </a:p>
          <a:p>
            <a:pPr marL="0" indent="0">
              <a:buNone/>
            </a:pPr>
            <a:r>
              <a:rPr lang="en-US" dirty="0" smtClean="0"/>
              <a:t>…</a:t>
            </a:r>
          </a:p>
          <a:p>
            <a:pPr marL="0" indent="0">
              <a:buNone/>
            </a:pPr>
            <a:r>
              <a:rPr lang="en-US" i="1" dirty="0"/>
              <a:t>What kind of business or industry </a:t>
            </a:r>
            <a:r>
              <a:rPr lang="en-US" i="1" dirty="0" smtClean="0"/>
              <a:t>is </a:t>
            </a:r>
            <a:r>
              <a:rPr lang="en-US" i="1" dirty="0"/>
              <a:t>that in?</a:t>
            </a:r>
          </a:p>
        </p:txBody>
      </p:sp>
      <p:sp>
        <p:nvSpPr>
          <p:cNvPr id="4" name="Slide Number Placeholder 3"/>
          <p:cNvSpPr>
            <a:spLocks noGrp="1"/>
          </p:cNvSpPr>
          <p:nvPr>
            <p:ph type="sldNum" sz="quarter" idx="12"/>
          </p:nvPr>
        </p:nvSpPr>
        <p:spPr/>
        <p:txBody>
          <a:bodyPr/>
          <a:lstStyle/>
          <a:p>
            <a:fld id="{7268A5C4-149D-4D66-BABE-E6DD2BE69C90}" type="slidenum">
              <a:rPr lang="en-US" smtClean="0"/>
              <a:t>4</a:t>
            </a:fld>
            <a:endParaRPr lang="en-US" dirty="0"/>
          </a:p>
        </p:txBody>
      </p:sp>
    </p:spTree>
    <p:extLst>
      <p:ext uri="{BB962C8B-B14F-4D97-AF65-F5344CB8AC3E}">
        <p14:creationId xmlns:p14="http://schemas.microsoft.com/office/powerpoint/2010/main" val="4004945318"/>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Classification approach</a:t>
            </a:r>
            <a:endParaRPr lang="en-US" dirty="0"/>
          </a:p>
        </p:txBody>
      </p:sp>
      <p:sp>
        <p:nvSpPr>
          <p:cNvPr id="3" name="Content Placeholder 2"/>
          <p:cNvSpPr>
            <a:spLocks noGrp="1"/>
          </p:cNvSpPr>
          <p:nvPr>
            <p:ph idx="1"/>
          </p:nvPr>
        </p:nvSpPr>
        <p:spPr/>
        <p:txBody>
          <a:bodyPr>
            <a:noAutofit/>
          </a:bodyPr>
          <a:lstStyle/>
          <a:p>
            <a:r>
              <a:rPr lang="en-US" sz="2000" dirty="0"/>
              <a:t>Uses </a:t>
            </a:r>
            <a:r>
              <a:rPr lang="en-US" sz="2000" dirty="0" smtClean="0"/>
              <a:t>narratives and employer </a:t>
            </a:r>
            <a:r>
              <a:rPr lang="en-US" sz="2000" dirty="0"/>
              <a:t>names </a:t>
            </a:r>
            <a:r>
              <a:rPr lang="en-US" sz="2000" dirty="0" smtClean="0"/>
              <a:t>along with </a:t>
            </a:r>
            <a:r>
              <a:rPr lang="en-US" sz="2000" dirty="0"/>
              <a:t>machine learning </a:t>
            </a:r>
            <a:r>
              <a:rPr lang="en-US" sz="2000" dirty="0" smtClean="0"/>
              <a:t>to </a:t>
            </a:r>
            <a:r>
              <a:rPr lang="en-US" sz="2000" dirty="0"/>
              <a:t>classify </a:t>
            </a:r>
            <a:r>
              <a:rPr lang="en-US" sz="2000" dirty="0" smtClean="0"/>
              <a:t>work arrangements – we start with ~170,000 narratives</a:t>
            </a:r>
          </a:p>
          <a:p>
            <a:pPr lvl="1"/>
            <a:r>
              <a:rPr lang="en-US" sz="2000" dirty="0" smtClean="0"/>
              <a:t>Two individuals used open coding to review a small subset of narratives to identify common themes and develop a classification schema</a:t>
            </a:r>
            <a:endParaRPr lang="en-US" sz="2000" dirty="0"/>
          </a:p>
          <a:p>
            <a:pPr lvl="1"/>
            <a:r>
              <a:rPr lang="en-US" sz="2000" dirty="0" smtClean="0"/>
              <a:t>30% of the data was hand-coded: </a:t>
            </a:r>
            <a:r>
              <a:rPr lang="en-US" sz="2000" dirty="0"/>
              <a:t>two </a:t>
            </a:r>
            <a:r>
              <a:rPr lang="en-US" sz="2000" dirty="0" smtClean="0"/>
              <a:t>individuals reviewed each record </a:t>
            </a:r>
            <a:r>
              <a:rPr lang="en-US" sz="2000" dirty="0"/>
              <a:t>and a </a:t>
            </a:r>
            <a:r>
              <a:rPr lang="en-US" sz="2000" dirty="0" smtClean="0"/>
              <a:t>third adjudicated discrepancies </a:t>
            </a:r>
          </a:p>
          <a:p>
            <a:pPr lvl="1"/>
            <a:r>
              <a:rPr lang="en-US" sz="2000" dirty="0" smtClean="0"/>
              <a:t>Then used machine learning to classify the remainder of the data</a:t>
            </a:r>
          </a:p>
        </p:txBody>
      </p:sp>
      <p:sp>
        <p:nvSpPr>
          <p:cNvPr id="4" name="Slide Number Placeholder 3"/>
          <p:cNvSpPr>
            <a:spLocks noGrp="1"/>
          </p:cNvSpPr>
          <p:nvPr>
            <p:ph type="sldNum" sz="quarter" idx="12"/>
          </p:nvPr>
        </p:nvSpPr>
        <p:spPr/>
        <p:txBody>
          <a:bodyPr/>
          <a:lstStyle/>
          <a:p>
            <a:fld id="{7268A5C4-149D-4D66-BABE-E6DD2BE69C90}" type="slidenum">
              <a:rPr lang="en-US" smtClean="0"/>
              <a:t>5</a:t>
            </a:fld>
            <a:endParaRPr lang="en-US" dirty="0"/>
          </a:p>
        </p:txBody>
      </p:sp>
    </p:spTree>
    <p:extLst>
      <p:ext uri="{BB962C8B-B14F-4D97-AF65-F5344CB8AC3E}">
        <p14:creationId xmlns:p14="http://schemas.microsoft.com/office/powerpoint/2010/main" val="367953461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schema classified work arrangements into seven categories</a:t>
            </a:r>
            <a:r>
              <a:rPr lang="en-US" dirty="0"/>
              <a:t/>
            </a:r>
            <a:br>
              <a:rPr lang="en-US" dirty="0"/>
            </a:br>
            <a:endParaRPr lang="en-US" dirty="0"/>
          </a:p>
        </p:txBody>
      </p:sp>
      <p:sp>
        <p:nvSpPr>
          <p:cNvPr id="4" name="Slide Number Placeholder 3"/>
          <p:cNvSpPr>
            <a:spLocks noGrp="1"/>
          </p:cNvSpPr>
          <p:nvPr>
            <p:ph type="sldNum" sz="quarter" idx="12"/>
          </p:nvPr>
        </p:nvSpPr>
        <p:spPr/>
        <p:txBody>
          <a:bodyPr/>
          <a:lstStyle/>
          <a:p>
            <a:fld id="{7268A5C4-149D-4D66-BABE-E6DD2BE69C90}" type="slidenum">
              <a:rPr lang="en-US" smtClean="0"/>
              <a:t>6</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142164766"/>
              </p:ext>
            </p:extLst>
          </p:nvPr>
        </p:nvGraphicFramePr>
        <p:xfrm>
          <a:off x="628650" y="1524000"/>
          <a:ext cx="7886699" cy="4576584"/>
        </p:xfrm>
        <a:graphic>
          <a:graphicData uri="http://schemas.openxmlformats.org/drawingml/2006/table">
            <a:tbl>
              <a:tblPr firstRow="1" firstCol="1" bandRow="1">
                <a:tableStyleId>{2D5ABB26-0587-4C30-8999-92F81FD0307C}</a:tableStyleId>
              </a:tblPr>
              <a:tblGrid>
                <a:gridCol w="2190750">
                  <a:extLst>
                    <a:ext uri="{9D8B030D-6E8A-4147-A177-3AD203B41FA5}">
                      <a16:colId xmlns:a16="http://schemas.microsoft.com/office/drawing/2014/main" val="3455709668"/>
                    </a:ext>
                  </a:extLst>
                </a:gridCol>
                <a:gridCol w="5695949">
                  <a:extLst>
                    <a:ext uri="{9D8B030D-6E8A-4147-A177-3AD203B41FA5}">
                      <a16:colId xmlns:a16="http://schemas.microsoft.com/office/drawing/2014/main" val="2289064973"/>
                    </a:ext>
                  </a:extLst>
                </a:gridCol>
              </a:tblGrid>
              <a:tr h="291604">
                <a:tc gridSpan="2">
                  <a:txBody>
                    <a:bodyPr/>
                    <a:lstStyle/>
                    <a:p>
                      <a:pPr marL="0" marR="0" algn="ctr">
                        <a:spcBef>
                          <a:spcPts val="0"/>
                        </a:spcBef>
                        <a:spcAft>
                          <a:spcPts val="0"/>
                        </a:spcAft>
                      </a:pPr>
                      <a:r>
                        <a:rPr lang="en-US" sz="1400" dirty="0" smtClean="0">
                          <a:effectLst/>
                        </a:rPr>
                        <a:t>Classification </a:t>
                      </a:r>
                      <a:r>
                        <a:rPr lang="en-US" sz="1400" dirty="0">
                          <a:effectLst/>
                        </a:rPr>
                        <a:t>Schema</a:t>
                      </a:r>
                      <a:endParaRPr lang="en-US" sz="14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27305" marR="27305" marT="31750" marB="317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681712648"/>
                  </a:ext>
                </a:extLst>
              </a:tr>
              <a:tr h="464644">
                <a:tc>
                  <a:txBody>
                    <a:bodyPr/>
                    <a:lstStyle/>
                    <a:p>
                      <a:pPr marL="0" marR="0" algn="l">
                        <a:spcBef>
                          <a:spcPts val="0"/>
                        </a:spcBef>
                        <a:spcAft>
                          <a:spcPts val="0"/>
                        </a:spcAft>
                      </a:pPr>
                      <a:r>
                        <a:rPr lang="en-US" sz="1400" dirty="0">
                          <a:effectLst/>
                        </a:rPr>
                        <a:t>Platform gig work</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txBody>
                  <a:tcPr marL="27305" marR="27305" marT="31750" marB="317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l">
                        <a:spcBef>
                          <a:spcPts val="0"/>
                        </a:spcBef>
                        <a:spcAft>
                          <a:spcPts val="0"/>
                        </a:spcAft>
                      </a:pPr>
                      <a:r>
                        <a:rPr lang="en-US" sz="1400" dirty="0">
                          <a:effectLst/>
                        </a:rPr>
                        <a:t>Any mention of platform name (per Harris and Krueger (2015) and Wikipedia list of major gig platform companies), or other indication of platform gig work </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txBody>
                  <a:tcPr marL="27305" marR="27305" marT="31750" marB="317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642659979"/>
                  </a:ext>
                </a:extLst>
              </a:tr>
              <a:tr h="656910">
                <a:tc>
                  <a:txBody>
                    <a:bodyPr/>
                    <a:lstStyle/>
                    <a:p>
                      <a:pPr marL="0" marR="0" algn="l">
                        <a:spcBef>
                          <a:spcPts val="0"/>
                        </a:spcBef>
                        <a:spcAft>
                          <a:spcPts val="0"/>
                        </a:spcAft>
                      </a:pPr>
                      <a:r>
                        <a:rPr lang="en-US" sz="1400" dirty="0">
                          <a:effectLst/>
                        </a:rPr>
                        <a:t>Self-employed, informal (non-contract) basis</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txBody>
                  <a:tcPr marL="27305" marR="27305" marT="31750" marB="317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l">
                        <a:spcBef>
                          <a:spcPts val="0"/>
                        </a:spcBef>
                        <a:spcAft>
                          <a:spcPts val="0"/>
                        </a:spcAft>
                      </a:pPr>
                      <a:r>
                        <a:rPr lang="en-US" sz="1400" dirty="0">
                          <a:effectLst/>
                        </a:rPr>
                        <a:t>Reports being self-employed and working in roles such as a babysitter, caregiver, cleaner, handyman, doing odd/spare jobs, day laborer, maker, performer, seasonal work, multi-level marketing, sales, freelancer</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txBody>
                  <a:tcPr marL="27305" marR="27305" marT="31750" marB="317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760298319"/>
                  </a:ext>
                </a:extLst>
              </a:tr>
              <a:tr h="656910">
                <a:tc>
                  <a:txBody>
                    <a:bodyPr/>
                    <a:lstStyle/>
                    <a:p>
                      <a:pPr marL="0" marR="0" algn="l">
                        <a:spcBef>
                          <a:spcPts val="0"/>
                        </a:spcBef>
                        <a:spcAft>
                          <a:spcPts val="0"/>
                        </a:spcAft>
                      </a:pPr>
                      <a:r>
                        <a:rPr lang="en-US" sz="1400" dirty="0">
                          <a:effectLst/>
                        </a:rPr>
                        <a:t>Self-employed, formal (independent contractor) basis</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txBody>
                  <a:tcPr marL="27305" marR="27305" marT="31750" marB="317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algn="l">
                        <a:spcBef>
                          <a:spcPts val="0"/>
                        </a:spcBef>
                        <a:spcAft>
                          <a:spcPts val="0"/>
                        </a:spcAft>
                      </a:pPr>
                      <a:r>
                        <a:rPr lang="en-US" sz="1400" dirty="0">
                          <a:effectLst/>
                        </a:rPr>
                        <a:t>Reports being self-employed and working in roles such as an independent contractor, subcontractor, consultant, working for an “umbrella” company (e.g., real estate agent at real estate company, financial planner at advisor company) </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txBody>
                  <a:tcPr marL="27305" marR="27305" marT="31750" marB="317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804677515"/>
                  </a:ext>
                </a:extLst>
              </a:tr>
              <a:tr h="425732">
                <a:tc>
                  <a:txBody>
                    <a:bodyPr/>
                    <a:lstStyle/>
                    <a:p>
                      <a:pPr marL="0" marR="0" algn="l">
                        <a:spcBef>
                          <a:spcPts val="0"/>
                        </a:spcBef>
                        <a:spcAft>
                          <a:spcPts val="0"/>
                        </a:spcAft>
                      </a:pPr>
                      <a:r>
                        <a:rPr lang="en-US" sz="1400" dirty="0">
                          <a:effectLst/>
                        </a:rPr>
                        <a:t>Business owner or president, or owner of family farm</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txBody>
                  <a:tcPr marL="27305" marR="27305" marT="31750" marB="317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algn="l">
                        <a:spcBef>
                          <a:spcPts val="0"/>
                        </a:spcBef>
                        <a:spcAft>
                          <a:spcPts val="0"/>
                        </a:spcAft>
                      </a:pPr>
                      <a:r>
                        <a:rPr lang="en-US" sz="1400" dirty="0">
                          <a:effectLst/>
                        </a:rPr>
                        <a:t>Says they own/run the business OR mentions business assets AND lists business name</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txBody>
                  <a:tcPr marL="27305" marR="27305" marT="31750" marB="317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4019604556"/>
                  </a:ext>
                </a:extLst>
              </a:tr>
              <a:tr h="272378">
                <a:tc>
                  <a:txBody>
                    <a:bodyPr/>
                    <a:lstStyle/>
                    <a:p>
                      <a:pPr marL="0" marR="0" algn="l">
                        <a:spcBef>
                          <a:spcPts val="0"/>
                        </a:spcBef>
                        <a:spcAft>
                          <a:spcPts val="0"/>
                        </a:spcAft>
                      </a:pPr>
                      <a:r>
                        <a:rPr lang="en-US" sz="1400">
                          <a:effectLst/>
                        </a:rPr>
                        <a:t>Self-employed manager</a:t>
                      </a:r>
                      <a:endParaRPr lang="en-US" sz="1400">
                        <a:effectLst/>
                        <a:latin typeface="Arial" panose="020B0604020202020204" pitchFamily="34" charset="0"/>
                        <a:ea typeface="Calibri" panose="020F0502020204030204" pitchFamily="34" charset="0"/>
                        <a:cs typeface="Times New Roman" panose="02020603050405020304" pitchFamily="18" charset="0"/>
                      </a:endParaRPr>
                    </a:p>
                  </a:txBody>
                  <a:tcPr marL="27305" marR="27305" marT="31750" marB="317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algn="l">
                        <a:spcBef>
                          <a:spcPts val="0"/>
                        </a:spcBef>
                        <a:spcAft>
                          <a:spcPts val="0"/>
                        </a:spcAft>
                      </a:pPr>
                      <a:r>
                        <a:rPr lang="en-US" sz="1400" dirty="0">
                          <a:effectLst/>
                        </a:rPr>
                        <a:t>Reports being self-employed and managing a business, but does not report owning it</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txBody>
                  <a:tcPr marL="27305" marR="27305" marT="31750" marB="317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464550511"/>
                  </a:ext>
                </a:extLst>
              </a:tr>
              <a:tr h="486094">
                <a:tc>
                  <a:txBody>
                    <a:bodyPr/>
                    <a:lstStyle/>
                    <a:p>
                      <a:pPr marL="0" marR="0" algn="l">
                        <a:spcBef>
                          <a:spcPts val="0"/>
                        </a:spcBef>
                        <a:spcAft>
                          <a:spcPts val="0"/>
                        </a:spcAft>
                      </a:pPr>
                      <a:r>
                        <a:rPr lang="en-US" sz="1400" dirty="0">
                          <a:effectLst/>
                        </a:rPr>
                        <a:t>Employee or employed manager, not short-term/contingent</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txBody>
                  <a:tcPr marL="27305" marR="27305" marT="31750" marB="317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algn="l">
                        <a:spcBef>
                          <a:spcPts val="0"/>
                        </a:spcBef>
                        <a:spcAft>
                          <a:spcPts val="0"/>
                        </a:spcAft>
                      </a:pPr>
                      <a:r>
                        <a:rPr lang="en-US" sz="1400" dirty="0">
                          <a:effectLst/>
                        </a:rPr>
                        <a:t>Does not report any of the above roles and reports working for someone else for pay</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txBody>
                  <a:tcPr marL="27305" marR="27305" marT="31750" marB="317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974784907"/>
                  </a:ext>
                </a:extLst>
              </a:tr>
              <a:tr h="486094">
                <a:tc>
                  <a:txBody>
                    <a:bodyPr/>
                    <a:lstStyle/>
                    <a:p>
                      <a:pPr marL="0" marR="0" algn="l">
                        <a:spcBef>
                          <a:spcPts val="0"/>
                        </a:spcBef>
                        <a:spcAft>
                          <a:spcPts val="0"/>
                        </a:spcAft>
                      </a:pPr>
                      <a:r>
                        <a:rPr lang="en-US" sz="1400" dirty="0">
                          <a:effectLst/>
                        </a:rPr>
                        <a:t>Short-term/contingent employee</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txBody>
                  <a:tcPr marL="27305" marR="27305" marT="31750" marB="317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algn="l">
                        <a:spcBef>
                          <a:spcPts val="0"/>
                        </a:spcBef>
                        <a:spcAft>
                          <a:spcPts val="0"/>
                        </a:spcAft>
                      </a:pPr>
                      <a:r>
                        <a:rPr lang="en-US" sz="1400" dirty="0">
                          <a:effectLst/>
                        </a:rPr>
                        <a:t>Reports working for someone else for pay on a short-term basis or as a temp agency worker</a:t>
                      </a: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a:txBody>
                  <a:tcPr marL="27305" marR="27305" marT="31750" marB="317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871310448"/>
                  </a:ext>
                </a:extLst>
              </a:tr>
            </a:tbl>
          </a:graphicData>
        </a:graphic>
      </p:graphicFrame>
    </p:spTree>
    <p:extLst>
      <p:ext uri="{BB962C8B-B14F-4D97-AF65-F5344CB8AC3E}">
        <p14:creationId xmlns:p14="http://schemas.microsoft.com/office/powerpoint/2010/main" val="2163989123"/>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Predicting Labels Using Machine Learning</a:t>
            </a:r>
            <a:endParaRPr lang="en-US" dirty="0"/>
          </a:p>
        </p:txBody>
      </p:sp>
      <p:sp>
        <p:nvSpPr>
          <p:cNvPr id="3" name="Content Placeholder 2"/>
          <p:cNvSpPr>
            <a:spLocks noGrp="1"/>
          </p:cNvSpPr>
          <p:nvPr>
            <p:ph idx="1"/>
          </p:nvPr>
        </p:nvSpPr>
        <p:spPr/>
        <p:txBody>
          <a:bodyPr>
            <a:normAutofit/>
          </a:bodyPr>
          <a:lstStyle/>
          <a:p>
            <a:r>
              <a:rPr lang="en-US" sz="2000" dirty="0" smtClean="0"/>
              <a:t>Step 1 (Training): Machine learning algorithms (= classifiers) are trained on labeled data in which each narrative is assigned one of the seven schema categories (= labels)</a:t>
            </a:r>
          </a:p>
          <a:p>
            <a:pPr lvl="1"/>
            <a:r>
              <a:rPr lang="en-US" sz="2000" dirty="0" smtClean="0"/>
              <a:t>Classifiers learn models and get adjusted for better performance</a:t>
            </a:r>
          </a:p>
          <a:p>
            <a:r>
              <a:rPr lang="en-US" sz="2000" dirty="0" smtClean="0"/>
              <a:t>Step 2 (Evaluation): Based on the models learned from Step 1, classifiers predict labels for new narratives with labels</a:t>
            </a:r>
          </a:p>
          <a:p>
            <a:r>
              <a:rPr lang="en-US" sz="2000" dirty="0" smtClean="0"/>
              <a:t>Step 3 (Implementation): classifiers predict labels for new narratives without labels</a:t>
            </a:r>
          </a:p>
        </p:txBody>
      </p:sp>
    </p:spTree>
    <p:extLst>
      <p:ext uri="{BB962C8B-B14F-4D97-AF65-F5344CB8AC3E}">
        <p14:creationId xmlns:p14="http://schemas.microsoft.com/office/powerpoint/2010/main" val="1501864767"/>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improve on traditional machine learning models by using BERT</a:t>
            </a:r>
            <a:endParaRPr lang="en-US" dirty="0"/>
          </a:p>
        </p:txBody>
      </p:sp>
      <p:sp>
        <p:nvSpPr>
          <p:cNvPr id="3" name="Content Placeholder 2"/>
          <p:cNvSpPr>
            <a:spLocks noGrp="1"/>
          </p:cNvSpPr>
          <p:nvPr>
            <p:ph idx="1"/>
          </p:nvPr>
        </p:nvSpPr>
        <p:spPr/>
        <p:txBody>
          <a:bodyPr/>
          <a:lstStyle/>
          <a:p>
            <a:r>
              <a:rPr lang="en-US" sz="2000" dirty="0" smtClean="0"/>
              <a:t>A classifier is trained on a vector of tokens encoded by a pre-trained language model BERT (Bidirectional Encoder Representations from Transformers)</a:t>
            </a:r>
          </a:p>
          <a:p>
            <a:pPr lvl="1"/>
            <a:r>
              <a:rPr lang="en-US" sz="2000" dirty="0" smtClean="0"/>
              <a:t>BERT is a language model trained on a huge corpus to predict which word would occur after a sequence of words (masked language modeling)</a:t>
            </a:r>
          </a:p>
          <a:p>
            <a:pPr lvl="1"/>
            <a:r>
              <a:rPr lang="en-US" sz="2000" dirty="0" smtClean="0"/>
              <a:t>It pre-processes tokens by its own way (</a:t>
            </a:r>
            <a:r>
              <a:rPr lang="en-US" sz="2000" dirty="0" err="1" smtClean="0"/>
              <a:t>WordPiece</a:t>
            </a:r>
            <a:r>
              <a:rPr lang="en-US" sz="2000" dirty="0" smtClean="0"/>
              <a:t> Tokenizer) and trains itself without labels relying on contextual information of words</a:t>
            </a:r>
          </a:p>
          <a:p>
            <a:r>
              <a:rPr lang="en-US" sz="2000" dirty="0" smtClean="0"/>
              <a:t>Narratives are (1) converted into token embeddings, segment embeddings, and position </a:t>
            </a:r>
            <a:r>
              <a:rPr lang="en-US" sz="2000" dirty="0" err="1" smtClean="0"/>
              <a:t>embeddings</a:t>
            </a:r>
            <a:r>
              <a:rPr lang="en-US" sz="2000" dirty="0" smtClean="0"/>
              <a:t>, (2) fed into BERT to produce representations of tokens, (3) predicted for labels with probability scores by a feed-forward neural network with </a:t>
            </a:r>
            <a:r>
              <a:rPr lang="en-US" sz="2000" dirty="0" err="1" smtClean="0"/>
              <a:t>softmax</a:t>
            </a:r>
            <a:r>
              <a:rPr lang="en-US" sz="2000" dirty="0" smtClean="0"/>
              <a:t> function   </a:t>
            </a:r>
          </a:p>
          <a:p>
            <a:endParaRPr lang="en-US" dirty="0"/>
          </a:p>
        </p:txBody>
      </p:sp>
    </p:spTree>
    <p:extLst>
      <p:ext uri="{BB962C8B-B14F-4D97-AF65-F5344CB8AC3E}">
        <p14:creationId xmlns:p14="http://schemas.microsoft.com/office/powerpoint/2010/main" val="3864523632"/>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Evaluation</a:t>
            </a:r>
            <a:br>
              <a:rPr lang="en-US" dirty="0" smtClean="0"/>
            </a:br>
            <a:r>
              <a:rPr lang="en-US" sz="2400" b="1" dirty="0"/>
              <a:t>Precision (P) &amp; Recall (R)</a:t>
            </a:r>
          </a:p>
        </p:txBody>
      </p:sp>
      <p:graphicFrame>
        <p:nvGraphicFramePr>
          <p:cNvPr id="6" name="Content Placeholder 5"/>
          <p:cNvGraphicFramePr>
            <a:graphicFrameLocks noGrp="1"/>
          </p:cNvGraphicFramePr>
          <p:nvPr>
            <p:ph idx="1"/>
            <p:extLst/>
          </p:nvPr>
        </p:nvGraphicFramePr>
        <p:xfrm>
          <a:off x="472786" y="2912270"/>
          <a:ext cx="8120487" cy="2277990"/>
        </p:xfrm>
        <a:graphic>
          <a:graphicData uri="http://schemas.openxmlformats.org/drawingml/2006/table">
            <a:tbl>
              <a:tblPr firstRow="1" bandRow="1">
                <a:tableStyleId>{5C22544A-7EE6-4342-B048-85BDC9FD1C3A}</a:tableStyleId>
              </a:tblPr>
              <a:tblGrid>
                <a:gridCol w="774123">
                  <a:extLst>
                    <a:ext uri="{9D8B030D-6E8A-4147-A177-3AD203B41FA5}">
                      <a16:colId xmlns:a16="http://schemas.microsoft.com/office/drawing/2014/main" val="1344060792"/>
                    </a:ext>
                  </a:extLst>
                </a:gridCol>
                <a:gridCol w="612197">
                  <a:extLst>
                    <a:ext uri="{9D8B030D-6E8A-4147-A177-3AD203B41FA5}">
                      <a16:colId xmlns:a16="http://schemas.microsoft.com/office/drawing/2014/main" val="1516874710"/>
                    </a:ext>
                  </a:extLst>
                </a:gridCol>
                <a:gridCol w="612197">
                  <a:extLst>
                    <a:ext uri="{9D8B030D-6E8A-4147-A177-3AD203B41FA5}">
                      <a16:colId xmlns:a16="http://schemas.microsoft.com/office/drawing/2014/main" val="55762157"/>
                    </a:ext>
                  </a:extLst>
                </a:gridCol>
                <a:gridCol w="612197">
                  <a:extLst>
                    <a:ext uri="{9D8B030D-6E8A-4147-A177-3AD203B41FA5}">
                      <a16:colId xmlns:a16="http://schemas.microsoft.com/office/drawing/2014/main" val="1777975905"/>
                    </a:ext>
                  </a:extLst>
                </a:gridCol>
                <a:gridCol w="612197">
                  <a:extLst>
                    <a:ext uri="{9D8B030D-6E8A-4147-A177-3AD203B41FA5}">
                      <a16:colId xmlns:a16="http://schemas.microsoft.com/office/drawing/2014/main" val="1400028538"/>
                    </a:ext>
                  </a:extLst>
                </a:gridCol>
                <a:gridCol w="612197">
                  <a:extLst>
                    <a:ext uri="{9D8B030D-6E8A-4147-A177-3AD203B41FA5}">
                      <a16:colId xmlns:a16="http://schemas.microsoft.com/office/drawing/2014/main" val="353071229"/>
                    </a:ext>
                  </a:extLst>
                </a:gridCol>
                <a:gridCol w="612197">
                  <a:extLst>
                    <a:ext uri="{9D8B030D-6E8A-4147-A177-3AD203B41FA5}">
                      <a16:colId xmlns:a16="http://schemas.microsoft.com/office/drawing/2014/main" val="3609902210"/>
                    </a:ext>
                  </a:extLst>
                </a:gridCol>
                <a:gridCol w="612197">
                  <a:extLst>
                    <a:ext uri="{9D8B030D-6E8A-4147-A177-3AD203B41FA5}">
                      <a16:colId xmlns:a16="http://schemas.microsoft.com/office/drawing/2014/main" val="1699676115"/>
                    </a:ext>
                  </a:extLst>
                </a:gridCol>
                <a:gridCol w="612197">
                  <a:extLst>
                    <a:ext uri="{9D8B030D-6E8A-4147-A177-3AD203B41FA5}">
                      <a16:colId xmlns:a16="http://schemas.microsoft.com/office/drawing/2014/main" val="3115461466"/>
                    </a:ext>
                  </a:extLst>
                </a:gridCol>
                <a:gridCol w="612197">
                  <a:extLst>
                    <a:ext uri="{9D8B030D-6E8A-4147-A177-3AD203B41FA5}">
                      <a16:colId xmlns:a16="http://schemas.microsoft.com/office/drawing/2014/main" val="2601069426"/>
                    </a:ext>
                  </a:extLst>
                </a:gridCol>
                <a:gridCol w="612197">
                  <a:extLst>
                    <a:ext uri="{9D8B030D-6E8A-4147-A177-3AD203B41FA5}">
                      <a16:colId xmlns:a16="http://schemas.microsoft.com/office/drawing/2014/main" val="3423514345"/>
                    </a:ext>
                  </a:extLst>
                </a:gridCol>
                <a:gridCol w="612197">
                  <a:extLst>
                    <a:ext uri="{9D8B030D-6E8A-4147-A177-3AD203B41FA5}">
                      <a16:colId xmlns:a16="http://schemas.microsoft.com/office/drawing/2014/main" val="3460583744"/>
                    </a:ext>
                  </a:extLst>
                </a:gridCol>
                <a:gridCol w="612197">
                  <a:extLst>
                    <a:ext uri="{9D8B030D-6E8A-4147-A177-3AD203B41FA5}">
                      <a16:colId xmlns:a16="http://schemas.microsoft.com/office/drawing/2014/main" val="3441893016"/>
                    </a:ext>
                  </a:extLst>
                </a:gridCol>
              </a:tblGrid>
              <a:tr h="591205">
                <a:tc>
                  <a:txBody>
                    <a:bodyPr/>
                    <a:lstStyle/>
                    <a:p>
                      <a:pPr algn="ctr"/>
                      <a:endParaRPr lang="en-US" sz="1000" dirty="0"/>
                    </a:p>
                  </a:txBody>
                  <a:tcPr marL="68580" marR="68580" marT="34290" marB="34290" anchor="ctr"/>
                </a:tc>
                <a:tc gridSpan="2">
                  <a:txBody>
                    <a:bodyPr/>
                    <a:lstStyle/>
                    <a:p>
                      <a:pPr algn="ctr"/>
                      <a:r>
                        <a:rPr lang="en-US" sz="1000" dirty="0" smtClean="0"/>
                        <a:t>Label A</a:t>
                      </a:r>
                      <a:endParaRPr lang="en-US" sz="1000" dirty="0"/>
                    </a:p>
                  </a:txBody>
                  <a:tcPr marL="68580" marR="68580" marT="34290" marB="34290" anchor="ctr"/>
                </a:tc>
                <a:tc hMerge="1">
                  <a:txBody>
                    <a:bodyPr/>
                    <a:lstStyle/>
                    <a:p>
                      <a:pPr algn="ctr"/>
                      <a:endParaRPr lang="en-US" dirty="0"/>
                    </a:p>
                  </a:txBody>
                  <a:tcPr anchor="ctr"/>
                </a:tc>
                <a:tc gridSpan="2">
                  <a:txBody>
                    <a:bodyPr/>
                    <a:lstStyle/>
                    <a:p>
                      <a:pPr algn="ctr"/>
                      <a:r>
                        <a:rPr lang="en-US" sz="1000" dirty="0" smtClean="0"/>
                        <a:t>Label</a:t>
                      </a:r>
                      <a:r>
                        <a:rPr lang="en-US" sz="1000" baseline="0" dirty="0" smtClean="0"/>
                        <a:t> B</a:t>
                      </a:r>
                      <a:endParaRPr lang="en-US" sz="1000" dirty="0"/>
                    </a:p>
                  </a:txBody>
                  <a:tcPr marL="68580" marR="68580" marT="34290" marB="34290" anchor="ctr"/>
                </a:tc>
                <a:tc hMerge="1">
                  <a:txBody>
                    <a:bodyPr/>
                    <a:lstStyle/>
                    <a:p>
                      <a:pPr algn="ctr"/>
                      <a:endParaRPr lang="en-US" dirty="0"/>
                    </a:p>
                  </a:txBody>
                  <a:tcPr anchor="ctr"/>
                </a:tc>
                <a:tc gridSpan="2">
                  <a:txBody>
                    <a:bodyPr/>
                    <a:lstStyle/>
                    <a:p>
                      <a:pPr algn="ctr"/>
                      <a:r>
                        <a:rPr lang="en-US" sz="1000" dirty="0" smtClean="0"/>
                        <a:t>Label C</a:t>
                      </a:r>
                      <a:endParaRPr lang="en-US" sz="1000" dirty="0"/>
                    </a:p>
                  </a:txBody>
                  <a:tcPr marL="68580" marR="68580" marT="34290" marB="34290" anchor="ctr"/>
                </a:tc>
                <a:tc hMerge="1">
                  <a:txBody>
                    <a:bodyPr/>
                    <a:lstStyle/>
                    <a:p>
                      <a:pPr algn="ctr"/>
                      <a:endParaRPr lang="en-US" dirty="0"/>
                    </a:p>
                  </a:txBody>
                  <a:tcPr anchor="ctr"/>
                </a:tc>
                <a:tc gridSpan="2">
                  <a:txBody>
                    <a:bodyPr/>
                    <a:lstStyle/>
                    <a:p>
                      <a:pPr algn="ctr"/>
                      <a:r>
                        <a:rPr lang="en-US" sz="1000" dirty="0" smtClean="0"/>
                        <a:t>Label</a:t>
                      </a:r>
                      <a:r>
                        <a:rPr lang="en-US" sz="1000" baseline="0" dirty="0" smtClean="0"/>
                        <a:t> D</a:t>
                      </a:r>
                      <a:endParaRPr lang="en-US" sz="1000" dirty="0"/>
                    </a:p>
                  </a:txBody>
                  <a:tcPr marL="68580" marR="68580" marT="34290" marB="34290" anchor="ctr"/>
                </a:tc>
                <a:tc hMerge="1">
                  <a:txBody>
                    <a:bodyPr/>
                    <a:lstStyle/>
                    <a:p>
                      <a:pPr algn="ctr"/>
                      <a:endParaRPr lang="en-US" dirty="0"/>
                    </a:p>
                  </a:txBody>
                  <a:tcPr anchor="ctr"/>
                </a:tc>
                <a:tc gridSpan="2">
                  <a:txBody>
                    <a:bodyPr/>
                    <a:lstStyle/>
                    <a:p>
                      <a:pPr algn="ctr"/>
                      <a:r>
                        <a:rPr lang="en-US" sz="1000" dirty="0" smtClean="0"/>
                        <a:t>Label E</a:t>
                      </a:r>
                      <a:endParaRPr lang="en-US" sz="1000" dirty="0"/>
                    </a:p>
                  </a:txBody>
                  <a:tcPr marL="68580" marR="68580" marT="34290" marB="34290" anchor="ctr"/>
                </a:tc>
                <a:tc hMerge="1">
                  <a:txBody>
                    <a:bodyPr/>
                    <a:lstStyle/>
                    <a:p>
                      <a:pPr algn="ctr"/>
                      <a:endParaRPr lang="en-US" dirty="0"/>
                    </a:p>
                  </a:txBody>
                  <a:tcPr anchor="ctr"/>
                </a:tc>
                <a:tc gridSpan="2">
                  <a:txBody>
                    <a:bodyPr/>
                    <a:lstStyle/>
                    <a:p>
                      <a:pPr algn="ctr"/>
                      <a:r>
                        <a:rPr lang="en-US" sz="1000" dirty="0" smtClean="0"/>
                        <a:t>Label</a:t>
                      </a:r>
                      <a:r>
                        <a:rPr lang="en-US" sz="1000" baseline="0" dirty="0" smtClean="0"/>
                        <a:t> F</a:t>
                      </a:r>
                      <a:endParaRPr lang="en-US" sz="1000" dirty="0"/>
                    </a:p>
                  </a:txBody>
                  <a:tcPr marL="68580" marR="68580" marT="34290" marB="34290" anchor="ctr"/>
                </a:tc>
                <a:tc hMerge="1">
                  <a:txBody>
                    <a:bodyPr/>
                    <a:lstStyle/>
                    <a:p>
                      <a:pPr algn="ctr"/>
                      <a:endParaRPr lang="en-US" dirty="0"/>
                    </a:p>
                  </a:txBody>
                  <a:tcPr anchor="ctr"/>
                </a:tc>
                <a:extLst>
                  <a:ext uri="{0D108BD9-81ED-4DB2-BD59-A6C34878D82A}">
                    <a16:rowId xmlns:a16="http://schemas.microsoft.com/office/drawing/2014/main" val="3717249795"/>
                  </a:ext>
                </a:extLst>
              </a:tr>
              <a:tr h="591205">
                <a:tc>
                  <a:txBody>
                    <a:bodyPr/>
                    <a:lstStyle/>
                    <a:p>
                      <a:pPr algn="ctr"/>
                      <a:r>
                        <a:rPr lang="en-US" sz="1000" b="1" dirty="0" smtClean="0"/>
                        <a:t>Measure</a:t>
                      </a:r>
                      <a:endParaRPr lang="en-US" sz="1000" b="1" dirty="0"/>
                    </a:p>
                  </a:txBody>
                  <a:tcPr marL="68580" marR="68580" marT="34290" marB="34290" anchor="ctr"/>
                </a:tc>
                <a:tc>
                  <a:txBody>
                    <a:bodyPr/>
                    <a:lstStyle/>
                    <a:p>
                      <a:pPr algn="ctr"/>
                      <a:r>
                        <a:rPr lang="en-US" sz="1000" dirty="0" smtClean="0"/>
                        <a:t>P</a:t>
                      </a:r>
                      <a:endParaRPr lang="en-US" sz="1000" dirty="0"/>
                    </a:p>
                  </a:txBody>
                  <a:tcPr marL="68580" marR="68580" marT="34290" marB="34290" anchor="ctr"/>
                </a:tc>
                <a:tc>
                  <a:txBody>
                    <a:bodyPr/>
                    <a:lstStyle/>
                    <a:p>
                      <a:pPr algn="ctr"/>
                      <a:r>
                        <a:rPr lang="en-US" sz="1000" dirty="0" smtClean="0"/>
                        <a:t>R</a:t>
                      </a:r>
                      <a:endParaRPr lang="en-US" sz="1000" dirty="0"/>
                    </a:p>
                  </a:txBody>
                  <a:tcPr marL="68580" marR="68580" marT="34290" marB="34290" anchor="ctr"/>
                </a:tc>
                <a:tc>
                  <a:txBody>
                    <a:bodyPr/>
                    <a:lstStyle/>
                    <a:p>
                      <a:pPr algn="ctr"/>
                      <a:r>
                        <a:rPr lang="en-US" sz="1000" dirty="0" smtClean="0"/>
                        <a:t>P</a:t>
                      </a:r>
                      <a:endParaRPr lang="en-US" sz="1000" dirty="0"/>
                    </a:p>
                  </a:txBody>
                  <a:tcPr marL="68580" marR="68580" marT="34290" marB="34290" anchor="ctr"/>
                </a:tc>
                <a:tc>
                  <a:txBody>
                    <a:bodyPr/>
                    <a:lstStyle/>
                    <a:p>
                      <a:pPr algn="ctr"/>
                      <a:r>
                        <a:rPr lang="en-US" sz="1000" dirty="0" smtClean="0"/>
                        <a:t>R</a:t>
                      </a:r>
                      <a:endParaRPr lang="en-US" sz="1000" dirty="0"/>
                    </a:p>
                  </a:txBody>
                  <a:tcPr marL="68580" marR="68580" marT="34290" marB="34290" anchor="ctr"/>
                </a:tc>
                <a:tc>
                  <a:txBody>
                    <a:bodyPr/>
                    <a:lstStyle/>
                    <a:p>
                      <a:pPr algn="ctr"/>
                      <a:r>
                        <a:rPr lang="en-US" sz="1000" dirty="0" smtClean="0"/>
                        <a:t>P</a:t>
                      </a:r>
                      <a:endParaRPr lang="en-US" sz="1000" dirty="0"/>
                    </a:p>
                  </a:txBody>
                  <a:tcPr marL="68580" marR="68580" marT="34290" marB="34290" anchor="ctr"/>
                </a:tc>
                <a:tc>
                  <a:txBody>
                    <a:bodyPr/>
                    <a:lstStyle/>
                    <a:p>
                      <a:pPr algn="ctr"/>
                      <a:r>
                        <a:rPr lang="en-US" sz="1000" dirty="0" smtClean="0"/>
                        <a:t>R</a:t>
                      </a:r>
                      <a:endParaRPr lang="en-US" sz="1000" dirty="0"/>
                    </a:p>
                  </a:txBody>
                  <a:tcPr marL="68580" marR="68580" marT="34290" marB="34290" anchor="ctr"/>
                </a:tc>
                <a:tc>
                  <a:txBody>
                    <a:bodyPr/>
                    <a:lstStyle/>
                    <a:p>
                      <a:pPr algn="ctr"/>
                      <a:r>
                        <a:rPr lang="en-US" sz="1000" dirty="0" smtClean="0"/>
                        <a:t>P</a:t>
                      </a:r>
                      <a:endParaRPr lang="en-US" sz="1000" dirty="0"/>
                    </a:p>
                  </a:txBody>
                  <a:tcPr marL="68580" marR="68580" marT="34290" marB="34290" anchor="ctr"/>
                </a:tc>
                <a:tc>
                  <a:txBody>
                    <a:bodyPr/>
                    <a:lstStyle/>
                    <a:p>
                      <a:pPr algn="ctr"/>
                      <a:r>
                        <a:rPr lang="en-US" sz="1000" dirty="0" smtClean="0"/>
                        <a:t>R</a:t>
                      </a:r>
                      <a:endParaRPr lang="en-US" sz="1000" dirty="0"/>
                    </a:p>
                  </a:txBody>
                  <a:tcPr marL="68580" marR="68580" marT="34290" marB="34290" anchor="ctr"/>
                </a:tc>
                <a:tc>
                  <a:txBody>
                    <a:bodyPr/>
                    <a:lstStyle/>
                    <a:p>
                      <a:pPr algn="ctr"/>
                      <a:r>
                        <a:rPr lang="en-US" sz="1000" dirty="0" smtClean="0"/>
                        <a:t>P</a:t>
                      </a:r>
                      <a:endParaRPr lang="en-US" sz="1000" dirty="0"/>
                    </a:p>
                  </a:txBody>
                  <a:tcPr marL="68580" marR="68580" marT="34290" marB="34290" anchor="ctr"/>
                </a:tc>
                <a:tc>
                  <a:txBody>
                    <a:bodyPr/>
                    <a:lstStyle/>
                    <a:p>
                      <a:pPr algn="ctr"/>
                      <a:r>
                        <a:rPr lang="en-US" sz="1000" dirty="0" smtClean="0"/>
                        <a:t>R</a:t>
                      </a:r>
                      <a:endParaRPr lang="en-US" sz="1000" dirty="0"/>
                    </a:p>
                  </a:txBody>
                  <a:tcPr marL="68580" marR="68580" marT="34290" marB="34290" anchor="ctr"/>
                </a:tc>
                <a:tc>
                  <a:txBody>
                    <a:bodyPr/>
                    <a:lstStyle/>
                    <a:p>
                      <a:pPr algn="ctr"/>
                      <a:r>
                        <a:rPr lang="en-US" sz="1000" dirty="0" smtClean="0"/>
                        <a:t>P</a:t>
                      </a:r>
                      <a:endParaRPr lang="en-US" sz="1000" dirty="0"/>
                    </a:p>
                  </a:txBody>
                  <a:tcPr marL="68580" marR="68580" marT="34290" marB="34290" anchor="ctr"/>
                </a:tc>
                <a:tc>
                  <a:txBody>
                    <a:bodyPr/>
                    <a:lstStyle/>
                    <a:p>
                      <a:pPr algn="ctr"/>
                      <a:r>
                        <a:rPr lang="en-US" sz="1000" dirty="0" smtClean="0"/>
                        <a:t>R</a:t>
                      </a:r>
                      <a:endParaRPr lang="en-US" sz="1000" dirty="0"/>
                    </a:p>
                  </a:txBody>
                  <a:tcPr marL="68580" marR="68580" marT="34290" marB="34290" anchor="ctr"/>
                </a:tc>
                <a:extLst>
                  <a:ext uri="{0D108BD9-81ED-4DB2-BD59-A6C34878D82A}">
                    <a16:rowId xmlns:a16="http://schemas.microsoft.com/office/drawing/2014/main" val="857176800"/>
                  </a:ext>
                </a:extLst>
              </a:tr>
              <a:tr h="547790">
                <a:tc>
                  <a:txBody>
                    <a:bodyPr/>
                    <a:lstStyle/>
                    <a:p>
                      <a:pPr algn="ctr"/>
                      <a:r>
                        <a:rPr lang="en-US" sz="1000" b="1" dirty="0" smtClean="0"/>
                        <a:t>Base</a:t>
                      </a:r>
                    </a:p>
                    <a:p>
                      <a:pPr algn="ctr"/>
                      <a:r>
                        <a:rPr lang="en-US" sz="1000" b="1" dirty="0" smtClean="0"/>
                        <a:t>Method</a:t>
                      </a:r>
                      <a:endParaRPr lang="en-US" sz="1000" b="1" dirty="0"/>
                    </a:p>
                  </a:txBody>
                  <a:tcPr marL="68580" marR="68580" marT="34290" marB="34290" anchor="ctr"/>
                </a:tc>
                <a:tc>
                  <a:txBody>
                    <a:bodyPr/>
                    <a:lstStyle/>
                    <a:p>
                      <a:pPr algn="ctr"/>
                      <a:r>
                        <a:rPr lang="en-US" sz="1000" dirty="0" smtClean="0"/>
                        <a:t>0.55</a:t>
                      </a:r>
                      <a:endParaRPr lang="en-US" sz="1000" dirty="0"/>
                    </a:p>
                  </a:txBody>
                  <a:tcPr marL="68580" marR="68580" marT="34290" marB="34290" anchor="ctr"/>
                </a:tc>
                <a:tc>
                  <a:txBody>
                    <a:bodyPr/>
                    <a:lstStyle/>
                    <a:p>
                      <a:pPr algn="ctr"/>
                      <a:r>
                        <a:rPr lang="en-US" sz="1000" dirty="0" smtClean="0"/>
                        <a:t>0.37</a:t>
                      </a:r>
                      <a:endParaRPr lang="en-US" sz="1000" dirty="0"/>
                    </a:p>
                  </a:txBody>
                  <a:tcPr marL="68580" marR="68580" marT="34290" marB="34290" anchor="ctr"/>
                </a:tc>
                <a:tc>
                  <a:txBody>
                    <a:bodyPr/>
                    <a:lstStyle/>
                    <a:p>
                      <a:pPr algn="ctr"/>
                      <a:r>
                        <a:rPr lang="en-US" sz="1000" dirty="0" smtClean="0"/>
                        <a:t>0.73</a:t>
                      </a:r>
                      <a:endParaRPr lang="en-US" sz="1000" dirty="0"/>
                    </a:p>
                  </a:txBody>
                  <a:tcPr marL="68580" marR="68580" marT="34290" marB="34290" anchor="ctr"/>
                </a:tc>
                <a:tc>
                  <a:txBody>
                    <a:bodyPr/>
                    <a:lstStyle/>
                    <a:p>
                      <a:pPr algn="ctr"/>
                      <a:r>
                        <a:rPr lang="en-US" sz="1000" dirty="0" smtClean="0"/>
                        <a:t>0.35</a:t>
                      </a:r>
                      <a:endParaRPr lang="en-US" sz="1000" dirty="0"/>
                    </a:p>
                  </a:txBody>
                  <a:tcPr marL="68580" marR="68580" marT="34290" marB="34290" anchor="ctr"/>
                </a:tc>
                <a:tc>
                  <a:txBody>
                    <a:bodyPr/>
                    <a:lstStyle/>
                    <a:p>
                      <a:pPr algn="ctr"/>
                      <a:r>
                        <a:rPr lang="en-US" sz="1000" dirty="0" smtClean="0"/>
                        <a:t>0.71</a:t>
                      </a:r>
                      <a:endParaRPr lang="en-US" sz="1000" dirty="0"/>
                    </a:p>
                  </a:txBody>
                  <a:tcPr marL="68580" marR="68580" marT="34290" marB="34290" anchor="ctr"/>
                </a:tc>
                <a:tc>
                  <a:txBody>
                    <a:bodyPr/>
                    <a:lstStyle/>
                    <a:p>
                      <a:pPr algn="ctr"/>
                      <a:r>
                        <a:rPr lang="en-US" sz="1000" dirty="0" smtClean="0"/>
                        <a:t>0.27</a:t>
                      </a:r>
                      <a:endParaRPr lang="en-US" sz="1000" dirty="0"/>
                    </a:p>
                  </a:txBody>
                  <a:tcPr marL="68580" marR="68580" marT="34290" marB="34290" anchor="ctr"/>
                </a:tc>
                <a:tc>
                  <a:txBody>
                    <a:bodyPr/>
                    <a:lstStyle/>
                    <a:p>
                      <a:pPr algn="ctr"/>
                      <a:r>
                        <a:rPr lang="en-US" sz="1000" dirty="0" smtClean="0"/>
                        <a:t>0.73</a:t>
                      </a:r>
                      <a:endParaRPr lang="en-US" sz="1000" dirty="0"/>
                    </a:p>
                  </a:txBody>
                  <a:tcPr marL="68580" marR="68580" marT="34290" marB="34290" anchor="ctr"/>
                </a:tc>
                <a:tc>
                  <a:txBody>
                    <a:bodyPr/>
                    <a:lstStyle/>
                    <a:p>
                      <a:pPr algn="ctr"/>
                      <a:r>
                        <a:rPr lang="en-US" sz="1000" dirty="0" smtClean="0"/>
                        <a:t>0.36</a:t>
                      </a:r>
                      <a:endParaRPr lang="en-US" sz="1000" dirty="0"/>
                    </a:p>
                  </a:txBody>
                  <a:tcPr marL="68580" marR="68580" marT="34290" marB="34290" anchor="ctr"/>
                </a:tc>
                <a:tc>
                  <a:txBody>
                    <a:bodyPr/>
                    <a:lstStyle/>
                    <a:p>
                      <a:pPr algn="ctr"/>
                      <a:r>
                        <a:rPr lang="en-US" sz="1000" dirty="0" smtClean="0"/>
                        <a:t>0.79</a:t>
                      </a:r>
                      <a:endParaRPr lang="en-US" sz="1000" dirty="0"/>
                    </a:p>
                  </a:txBody>
                  <a:tcPr marL="68580" marR="68580" marT="34290" marB="34290" anchor="ctr"/>
                </a:tc>
                <a:tc>
                  <a:txBody>
                    <a:bodyPr/>
                    <a:lstStyle/>
                    <a:p>
                      <a:pPr algn="ctr"/>
                      <a:r>
                        <a:rPr lang="en-US" sz="1000" dirty="0" smtClean="0"/>
                        <a:t>0.98</a:t>
                      </a:r>
                      <a:endParaRPr lang="en-US" sz="1000" dirty="0"/>
                    </a:p>
                  </a:txBody>
                  <a:tcPr marL="68580" marR="68580" marT="34290" marB="34290" anchor="ctr"/>
                </a:tc>
                <a:tc>
                  <a:txBody>
                    <a:bodyPr/>
                    <a:lstStyle/>
                    <a:p>
                      <a:pPr algn="ctr"/>
                      <a:r>
                        <a:rPr lang="en-US" sz="1000" dirty="0" smtClean="0"/>
                        <a:t>0.00</a:t>
                      </a:r>
                      <a:endParaRPr lang="en-US" sz="1000" dirty="0"/>
                    </a:p>
                  </a:txBody>
                  <a:tcPr marL="68580" marR="68580" marT="34290" marB="34290" anchor="ctr"/>
                </a:tc>
                <a:tc>
                  <a:txBody>
                    <a:bodyPr/>
                    <a:lstStyle/>
                    <a:p>
                      <a:pPr algn="ctr"/>
                      <a:r>
                        <a:rPr lang="en-US" sz="1000" dirty="0" smtClean="0"/>
                        <a:t>0.00</a:t>
                      </a:r>
                      <a:endParaRPr lang="en-US" sz="1000" dirty="0"/>
                    </a:p>
                  </a:txBody>
                  <a:tcPr marL="68580" marR="68580" marT="34290" marB="34290" anchor="ctr"/>
                </a:tc>
                <a:extLst>
                  <a:ext uri="{0D108BD9-81ED-4DB2-BD59-A6C34878D82A}">
                    <a16:rowId xmlns:a16="http://schemas.microsoft.com/office/drawing/2014/main" val="3563249715"/>
                  </a:ext>
                </a:extLst>
              </a:tr>
              <a:tr h="547790">
                <a:tc>
                  <a:txBody>
                    <a:bodyPr/>
                    <a:lstStyle/>
                    <a:p>
                      <a:pPr algn="ctr"/>
                      <a:r>
                        <a:rPr lang="en-US" sz="1000" b="1" dirty="0" smtClean="0"/>
                        <a:t>BERT</a:t>
                      </a:r>
                      <a:endParaRPr lang="en-US" sz="1000" b="1" dirty="0"/>
                    </a:p>
                  </a:txBody>
                  <a:tcPr marL="68580" marR="68580" marT="34290" marB="34290" anchor="ctr"/>
                </a:tc>
                <a:tc>
                  <a:txBody>
                    <a:bodyPr/>
                    <a:lstStyle/>
                    <a:p>
                      <a:pPr algn="ctr"/>
                      <a:r>
                        <a:rPr lang="en-US" sz="1000" dirty="0" smtClean="0"/>
                        <a:t>0.00</a:t>
                      </a:r>
                      <a:endParaRPr lang="en-US" sz="1000" dirty="0"/>
                    </a:p>
                  </a:txBody>
                  <a:tcPr marL="68580" marR="68580" marT="34290" marB="34290" anchor="ctr"/>
                </a:tc>
                <a:tc>
                  <a:txBody>
                    <a:bodyPr/>
                    <a:lstStyle/>
                    <a:p>
                      <a:pPr algn="ctr"/>
                      <a:r>
                        <a:rPr lang="en-US" sz="1000" dirty="0" smtClean="0"/>
                        <a:t>0.00</a:t>
                      </a:r>
                      <a:endParaRPr lang="en-US" sz="1000" dirty="0"/>
                    </a:p>
                  </a:txBody>
                  <a:tcPr marL="68580" marR="68580" marT="34290" marB="34290" anchor="ctr"/>
                </a:tc>
                <a:tc>
                  <a:txBody>
                    <a:bodyPr/>
                    <a:lstStyle/>
                    <a:p>
                      <a:pPr algn="ctr"/>
                      <a:r>
                        <a:rPr lang="en-US" sz="1000" b="1" dirty="0" smtClean="0">
                          <a:solidFill>
                            <a:srgbClr val="FF0000"/>
                          </a:solidFill>
                        </a:rPr>
                        <a:t>0.75</a:t>
                      </a:r>
                      <a:endParaRPr lang="en-US" sz="1000" b="1" dirty="0">
                        <a:solidFill>
                          <a:srgbClr val="FF0000"/>
                        </a:solidFill>
                      </a:endParaRPr>
                    </a:p>
                  </a:txBody>
                  <a:tcPr marL="68580" marR="68580" marT="34290" marB="34290" anchor="ctr"/>
                </a:tc>
                <a:tc>
                  <a:txBody>
                    <a:bodyPr/>
                    <a:lstStyle/>
                    <a:p>
                      <a:pPr algn="ctr"/>
                      <a:r>
                        <a:rPr lang="en-US" sz="1000" b="1" dirty="0" smtClean="0">
                          <a:solidFill>
                            <a:srgbClr val="FF0000"/>
                          </a:solidFill>
                        </a:rPr>
                        <a:t>0.81</a:t>
                      </a:r>
                      <a:endParaRPr lang="en-US" sz="1000" b="1" dirty="0">
                        <a:solidFill>
                          <a:srgbClr val="FF0000"/>
                        </a:solidFill>
                      </a:endParaRPr>
                    </a:p>
                  </a:txBody>
                  <a:tcPr marL="68580" marR="68580" marT="34290" marB="34290" anchor="ctr"/>
                </a:tc>
                <a:tc>
                  <a:txBody>
                    <a:bodyPr/>
                    <a:lstStyle/>
                    <a:p>
                      <a:pPr algn="ctr"/>
                      <a:r>
                        <a:rPr lang="en-US" sz="1000" dirty="0" smtClean="0"/>
                        <a:t>0.54</a:t>
                      </a:r>
                      <a:endParaRPr lang="en-US" sz="1000" dirty="0"/>
                    </a:p>
                  </a:txBody>
                  <a:tcPr marL="68580" marR="68580" marT="34290" marB="34290" anchor="ctr"/>
                </a:tc>
                <a:tc>
                  <a:txBody>
                    <a:bodyPr/>
                    <a:lstStyle/>
                    <a:p>
                      <a:pPr algn="ctr"/>
                      <a:r>
                        <a:rPr lang="en-US" sz="1000" b="1" dirty="0" smtClean="0">
                          <a:solidFill>
                            <a:srgbClr val="FF0000"/>
                          </a:solidFill>
                        </a:rPr>
                        <a:t>0.59</a:t>
                      </a:r>
                      <a:endParaRPr lang="en-US" sz="1000" b="1" dirty="0">
                        <a:solidFill>
                          <a:srgbClr val="FF0000"/>
                        </a:solidFill>
                      </a:endParaRPr>
                    </a:p>
                  </a:txBody>
                  <a:tcPr marL="68580" marR="68580" marT="34290" marB="34290" anchor="ctr"/>
                </a:tc>
                <a:tc>
                  <a:txBody>
                    <a:bodyPr/>
                    <a:lstStyle/>
                    <a:p>
                      <a:pPr algn="ctr"/>
                      <a:r>
                        <a:rPr lang="en-US" sz="1000" dirty="0" smtClean="0"/>
                        <a:t>0.68</a:t>
                      </a:r>
                      <a:endParaRPr lang="en-US" sz="1000" dirty="0"/>
                    </a:p>
                  </a:txBody>
                  <a:tcPr marL="68580" marR="68580" marT="34290" marB="34290" anchor="ctr"/>
                </a:tc>
                <a:tc>
                  <a:txBody>
                    <a:bodyPr/>
                    <a:lstStyle/>
                    <a:p>
                      <a:pPr algn="ctr"/>
                      <a:r>
                        <a:rPr lang="en-US" sz="1000" b="1" dirty="0" smtClean="0">
                          <a:solidFill>
                            <a:srgbClr val="FF0000"/>
                          </a:solidFill>
                        </a:rPr>
                        <a:t>0.51</a:t>
                      </a:r>
                      <a:endParaRPr lang="en-US" sz="1000" b="1" dirty="0">
                        <a:solidFill>
                          <a:srgbClr val="FF0000"/>
                        </a:solidFill>
                      </a:endParaRPr>
                    </a:p>
                  </a:txBody>
                  <a:tcPr marL="68580" marR="68580" marT="34290" marB="34290" anchor="ctr"/>
                </a:tc>
                <a:tc>
                  <a:txBody>
                    <a:bodyPr/>
                    <a:lstStyle/>
                    <a:p>
                      <a:pPr algn="ctr"/>
                      <a:r>
                        <a:rPr lang="en-US" sz="1000" b="1" dirty="0" smtClean="0">
                          <a:solidFill>
                            <a:srgbClr val="FF0000"/>
                          </a:solidFill>
                        </a:rPr>
                        <a:t>0.96</a:t>
                      </a:r>
                      <a:endParaRPr lang="en-US" sz="1000" b="1" dirty="0">
                        <a:solidFill>
                          <a:srgbClr val="FF0000"/>
                        </a:solidFill>
                      </a:endParaRPr>
                    </a:p>
                  </a:txBody>
                  <a:tcPr marL="68580" marR="68580" marT="34290" marB="34290" anchor="ctr"/>
                </a:tc>
                <a:tc>
                  <a:txBody>
                    <a:bodyPr/>
                    <a:lstStyle/>
                    <a:p>
                      <a:pPr algn="ctr"/>
                      <a:r>
                        <a:rPr lang="en-US" sz="1000" b="1" dirty="0" smtClean="0">
                          <a:solidFill>
                            <a:srgbClr val="FF0000"/>
                          </a:solidFill>
                        </a:rPr>
                        <a:t>0.97</a:t>
                      </a:r>
                      <a:endParaRPr lang="en-US" sz="1000" b="1" dirty="0">
                        <a:solidFill>
                          <a:srgbClr val="FF0000"/>
                        </a:solidFill>
                      </a:endParaRPr>
                    </a:p>
                  </a:txBody>
                  <a:tcPr marL="68580" marR="68580" marT="34290" marB="34290" anchor="ctr"/>
                </a:tc>
                <a:tc>
                  <a:txBody>
                    <a:bodyPr/>
                    <a:lstStyle/>
                    <a:p>
                      <a:pPr algn="ctr"/>
                      <a:r>
                        <a:rPr lang="en-US" sz="1000" b="1" dirty="0" smtClean="0">
                          <a:solidFill>
                            <a:srgbClr val="FF0000"/>
                          </a:solidFill>
                        </a:rPr>
                        <a:t>0.70</a:t>
                      </a:r>
                      <a:endParaRPr lang="en-US" sz="1000" b="1" dirty="0">
                        <a:solidFill>
                          <a:srgbClr val="FF0000"/>
                        </a:solidFill>
                      </a:endParaRPr>
                    </a:p>
                  </a:txBody>
                  <a:tcPr marL="68580" marR="68580" marT="34290" marB="34290" anchor="ctr"/>
                </a:tc>
                <a:tc>
                  <a:txBody>
                    <a:bodyPr/>
                    <a:lstStyle/>
                    <a:p>
                      <a:pPr algn="ctr"/>
                      <a:r>
                        <a:rPr lang="en-US" sz="1000" b="1" dirty="0" smtClean="0">
                          <a:solidFill>
                            <a:srgbClr val="FF0000"/>
                          </a:solidFill>
                        </a:rPr>
                        <a:t>0.58</a:t>
                      </a:r>
                      <a:endParaRPr lang="en-US" sz="1000" b="1" dirty="0">
                        <a:solidFill>
                          <a:srgbClr val="FF0000"/>
                        </a:solidFill>
                      </a:endParaRPr>
                    </a:p>
                  </a:txBody>
                  <a:tcPr marL="68580" marR="68580" marT="34290" marB="34290" anchor="ctr"/>
                </a:tc>
                <a:extLst>
                  <a:ext uri="{0D108BD9-81ED-4DB2-BD59-A6C34878D82A}">
                    <a16:rowId xmlns:a16="http://schemas.microsoft.com/office/drawing/2014/main" val="3464049779"/>
                  </a:ext>
                </a:extLst>
              </a:tr>
            </a:tbl>
          </a:graphicData>
        </a:graphic>
      </p:graphicFrame>
      <p:grpSp>
        <p:nvGrpSpPr>
          <p:cNvPr id="11" name="Group 10"/>
          <p:cNvGrpSpPr/>
          <p:nvPr/>
        </p:nvGrpSpPr>
        <p:grpSpPr>
          <a:xfrm>
            <a:off x="2389909" y="2800675"/>
            <a:ext cx="5049982" cy="3033821"/>
            <a:chOff x="3228109" y="1690688"/>
            <a:chExt cx="6733309" cy="4045094"/>
          </a:xfrm>
        </p:grpSpPr>
        <p:sp>
          <p:nvSpPr>
            <p:cNvPr id="7" name="Rectangle 6"/>
            <p:cNvSpPr/>
            <p:nvPr/>
          </p:nvSpPr>
          <p:spPr>
            <a:xfrm>
              <a:off x="8160327" y="1690688"/>
              <a:ext cx="1801091" cy="4045094"/>
            </a:xfrm>
            <a:prstGeom prst="rect">
              <a:avLst/>
            </a:prstGeom>
            <a:noFill/>
            <a:ln w="38100">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Rectangle 7"/>
            <p:cNvSpPr/>
            <p:nvPr/>
          </p:nvSpPr>
          <p:spPr>
            <a:xfrm>
              <a:off x="8312727" y="5094866"/>
              <a:ext cx="1496291" cy="5541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solidFill>
                    <a:srgbClr val="FF0000"/>
                  </a:solidFill>
                </a:rPr>
                <a:t>69% of all narratives</a:t>
              </a:r>
            </a:p>
          </p:txBody>
        </p:sp>
        <p:sp>
          <p:nvSpPr>
            <p:cNvPr id="9" name="Rectangle 8"/>
            <p:cNvSpPr/>
            <p:nvPr/>
          </p:nvSpPr>
          <p:spPr>
            <a:xfrm>
              <a:off x="3228109" y="1690688"/>
              <a:ext cx="1801091" cy="4045094"/>
            </a:xfrm>
            <a:prstGeom prst="rect">
              <a:avLst/>
            </a:prstGeom>
            <a:noFill/>
            <a:ln w="38100">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Rectangle 9"/>
            <p:cNvSpPr/>
            <p:nvPr/>
          </p:nvSpPr>
          <p:spPr>
            <a:xfrm>
              <a:off x="3380509" y="5094866"/>
              <a:ext cx="1496291" cy="5541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solidFill>
                    <a:srgbClr val="FF0000"/>
                  </a:solidFill>
                </a:rPr>
                <a:t>14% of all narratives</a:t>
              </a:r>
            </a:p>
          </p:txBody>
        </p:sp>
      </p:grpSp>
      <p:sp>
        <p:nvSpPr>
          <p:cNvPr id="12" name="Content Placeholder 2"/>
          <p:cNvSpPr txBox="1">
            <a:spLocks/>
          </p:cNvSpPr>
          <p:nvPr/>
        </p:nvSpPr>
        <p:spPr>
          <a:xfrm>
            <a:off x="628650" y="2226469"/>
            <a:ext cx="7886700" cy="3263504"/>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100" dirty="0"/>
              <a:t>Trained and tested on hand-labeled data of 48,787 narratives</a:t>
            </a:r>
          </a:p>
        </p:txBody>
      </p:sp>
    </p:spTree>
    <p:extLst>
      <p:ext uri="{BB962C8B-B14F-4D97-AF65-F5344CB8AC3E}">
        <p14:creationId xmlns:p14="http://schemas.microsoft.com/office/powerpoint/2010/main" val="514003297"/>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2050</Words>
  <Application>Microsoft Office PowerPoint</Application>
  <PresentationFormat>On-screen Show (4:3)</PresentationFormat>
  <Paragraphs>192</Paragraphs>
  <Slides>17</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Times New Roman</vt:lpstr>
      <vt:lpstr>Wingdings</vt:lpstr>
      <vt:lpstr>Office Theme</vt:lpstr>
      <vt:lpstr>Opening the Black Box of Self-Employment: Using Machine Learning to Identify Alternative Work Arrangements in the United States</vt:lpstr>
      <vt:lpstr>Motivation</vt:lpstr>
      <vt:lpstr>This project produces novel data to enable understanding trends in the nature and prevalence of different work arrangements</vt:lpstr>
      <vt:lpstr>What does the PSID ask about work arrangements?</vt:lpstr>
      <vt:lpstr>Classification approach</vt:lpstr>
      <vt:lpstr>The schema classified work arrangements into seven categories </vt:lpstr>
      <vt:lpstr>Predicting Labels Using Machine Learning</vt:lpstr>
      <vt:lpstr>We improve on traditional machine learning models by using BERT</vt:lpstr>
      <vt:lpstr>Performance Evaluation Precision (P) &amp; Recall (R)</vt:lpstr>
      <vt:lpstr>Automatic Prediction + Post-labeling</vt:lpstr>
      <vt:lpstr>One challenge we encountered was implementing the approach in an Internet-free environment</vt:lpstr>
      <vt:lpstr>The result of these efforts is a new variable with the schema categories</vt:lpstr>
      <vt:lpstr>Examining different types of self-employment shows divergent trends</vt:lpstr>
      <vt:lpstr>We see a U-shaped distribution of self-employment over income, but the composition of self-employment varies</vt:lpstr>
      <vt:lpstr>We also see that employed women are more likely to be informally self-employed while employed men are more likely to be “non-informally” self-employed</vt:lpstr>
      <vt:lpstr>Takeaways and implications for future work</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2016-10-19T18:59:42Z</dcterms:created>
  <dcterms:modified xsi:type="dcterms:W3CDTF">2024-04-12T19:04:50Z</dcterms:modified>
</cp:coreProperties>
</file>