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1"/>
  </p:notesMasterIdLst>
  <p:sldIdLst>
    <p:sldId id="257" r:id="rId5"/>
    <p:sldId id="620" r:id="rId6"/>
    <p:sldId id="621" r:id="rId7"/>
    <p:sldId id="622" r:id="rId8"/>
    <p:sldId id="624" r:id="rId9"/>
    <p:sldId id="625" r:id="rId10"/>
    <p:sldId id="634" r:id="rId11"/>
    <p:sldId id="629" r:id="rId12"/>
    <p:sldId id="631" r:id="rId13"/>
    <p:sldId id="632" r:id="rId14"/>
    <p:sldId id="627" r:id="rId15"/>
    <p:sldId id="635" r:id="rId16"/>
    <p:sldId id="628" r:id="rId17"/>
    <p:sldId id="633" r:id="rId18"/>
    <p:sldId id="626" r:id="rId19"/>
    <p:sldId id="589" r:id="rId20"/>
    <p:sldId id="590" r:id="rId21"/>
    <p:sldId id="330" r:id="rId22"/>
    <p:sldId id="584" r:id="rId23"/>
    <p:sldId id="619" r:id="rId24"/>
    <p:sldId id="583" r:id="rId25"/>
    <p:sldId id="304" r:id="rId26"/>
    <p:sldId id="611" r:id="rId27"/>
    <p:sldId id="602" r:id="rId28"/>
    <p:sldId id="585" r:id="rId29"/>
    <p:sldId id="588" r:id="rId3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640753F-0CAE-2CB5-AF3E-51698E46B64B}" name="Curtiss A Chapman (CENSUS/CBSM FED)" initials="CAC(F" userId="S::curtiss.a.chapman@census.gov::343c19d9-820f-47c1-ab4c-0c933aa412db" providerId="AD"/>
  <p188:author id="{382AD1F5-B0EC-B191-DD83-6865DB707590}" name="Elizabeth May Nichols (CENSUS/CBSM FED)" initials="EMN(F" userId="S::Elizabeth.May.Nichols@census.gov::7dcfa755-6c83-4303-8557-839f5ac2729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FFFFFF"/>
    <a:srgbClr val="E2AC00"/>
    <a:srgbClr val="AC8300"/>
    <a:srgbClr val="FFCCCC"/>
    <a:srgbClr val="EAEF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94" autoAdjust="0"/>
    <p:restoredTop sz="87192" autoAdjust="0"/>
  </p:normalViewPr>
  <p:slideViewPr>
    <p:cSldViewPr snapToGrid="0">
      <p:cViewPr varScale="1">
        <p:scale>
          <a:sx n="95" d="100"/>
          <a:sy n="95" d="100"/>
        </p:scale>
        <p:origin x="1212" y="7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A235F9E-7F22-46ED-A69C-0DF20990157C}" type="datetimeFigureOut">
              <a:rPr lang="en-US" smtClean="0"/>
              <a:t>4/8/2024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6A33367-C7DD-4070-8A8A-4A94FB71ED67}" type="slidenum">
              <a:rPr lang="en-US" smtClean="0"/>
              <a:t>‹#›</a:t>
            </a:fld>
            <a:endParaRPr lang="en-US"/>
          </a:p>
        </p:txBody>
      </p:sp>
    </p:spTree>
    <p:extLst>
      <p:ext uri="{BB962C8B-B14F-4D97-AF65-F5344CB8AC3E}">
        <p14:creationId xmlns:p14="http://schemas.microsoft.com/office/powerpoint/2010/main" val="3798859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A33367-C7DD-4070-8A8A-4A94FB71ED67}" type="slidenum">
              <a:rPr lang="en-US" smtClean="0"/>
              <a:t>1</a:t>
            </a:fld>
            <a:endParaRPr lang="en-US"/>
          </a:p>
        </p:txBody>
      </p:sp>
    </p:spTree>
    <p:extLst>
      <p:ext uri="{BB962C8B-B14F-4D97-AF65-F5344CB8AC3E}">
        <p14:creationId xmlns:p14="http://schemas.microsoft.com/office/powerpoint/2010/main" val="981571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	</a:t>
            </a:r>
          </a:p>
        </p:txBody>
      </p:sp>
      <p:sp>
        <p:nvSpPr>
          <p:cNvPr id="4" name="Slide Number Placeholder 3"/>
          <p:cNvSpPr>
            <a:spLocks noGrp="1"/>
          </p:cNvSpPr>
          <p:nvPr>
            <p:ph type="sldNum" sz="quarter" idx="5"/>
          </p:nvPr>
        </p:nvSpPr>
        <p:spPr/>
        <p:txBody>
          <a:bodyPr/>
          <a:lstStyle/>
          <a:p>
            <a:fld id="{63371CDD-1AEC-4247-9527-BD4D38BF195F}" type="slidenum">
              <a:rPr lang="en-US" smtClean="0"/>
              <a:t>22</a:t>
            </a:fld>
            <a:endParaRPr lang="en-US"/>
          </a:p>
        </p:txBody>
      </p:sp>
    </p:spTree>
    <p:extLst>
      <p:ext uri="{BB962C8B-B14F-4D97-AF65-F5344CB8AC3E}">
        <p14:creationId xmlns:p14="http://schemas.microsoft.com/office/powerpoint/2010/main" val="5758101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Child staying temporarily: custody battle, foster, don’t have a place to go yet, visiting</a:t>
            </a:r>
          </a:p>
        </p:txBody>
      </p:sp>
      <p:sp>
        <p:nvSpPr>
          <p:cNvPr id="4" name="Slide Number Placeholder 3"/>
          <p:cNvSpPr>
            <a:spLocks noGrp="1"/>
          </p:cNvSpPr>
          <p:nvPr>
            <p:ph type="sldNum" sz="quarter" idx="5"/>
          </p:nvPr>
        </p:nvSpPr>
        <p:spPr/>
        <p:txBody>
          <a:bodyPr/>
          <a:lstStyle/>
          <a:p>
            <a:fld id="{F6A33367-C7DD-4070-8A8A-4A94FB71ED67}" type="slidenum">
              <a:rPr lang="en-US" smtClean="0"/>
              <a:t>23</a:t>
            </a:fld>
            <a:endParaRPr lang="en-US"/>
          </a:p>
        </p:txBody>
      </p:sp>
    </p:spTree>
    <p:extLst>
      <p:ext uri="{BB962C8B-B14F-4D97-AF65-F5344CB8AC3E}">
        <p14:creationId xmlns:p14="http://schemas.microsoft.com/office/powerpoint/2010/main" val="31943436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let’s talk about a method of approaching this kind of rare topic search.</a:t>
            </a:r>
          </a:p>
        </p:txBody>
      </p:sp>
      <p:sp>
        <p:nvSpPr>
          <p:cNvPr id="4" name="Slide Number Placeholder 3"/>
          <p:cNvSpPr>
            <a:spLocks noGrp="1"/>
          </p:cNvSpPr>
          <p:nvPr>
            <p:ph type="sldNum" sz="quarter" idx="5"/>
          </p:nvPr>
        </p:nvSpPr>
        <p:spPr/>
        <p:txBody>
          <a:bodyPr/>
          <a:lstStyle/>
          <a:p>
            <a:fld id="{F6A33367-C7DD-4070-8A8A-4A94FB71ED67}" type="slidenum">
              <a:rPr lang="en-US" smtClean="0"/>
              <a:t>3</a:t>
            </a:fld>
            <a:endParaRPr lang="en-US"/>
          </a:p>
        </p:txBody>
      </p:sp>
    </p:spTree>
    <p:extLst>
      <p:ext uri="{BB962C8B-B14F-4D97-AF65-F5344CB8AC3E}">
        <p14:creationId xmlns:p14="http://schemas.microsoft.com/office/powerpoint/2010/main" val="10260840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Totals: </a:t>
            </a:r>
          </a:p>
        </p:txBody>
      </p:sp>
      <p:sp>
        <p:nvSpPr>
          <p:cNvPr id="4" name="Slide Number Placeholder 3"/>
          <p:cNvSpPr>
            <a:spLocks noGrp="1"/>
          </p:cNvSpPr>
          <p:nvPr>
            <p:ph type="sldNum" sz="quarter" idx="5"/>
          </p:nvPr>
        </p:nvSpPr>
        <p:spPr/>
        <p:txBody>
          <a:bodyPr/>
          <a:lstStyle/>
          <a:p>
            <a:fld id="{F6A33367-C7DD-4070-8A8A-4A94FB71ED67}" type="slidenum">
              <a:rPr lang="en-US" smtClean="0"/>
              <a:t>6</a:t>
            </a:fld>
            <a:endParaRPr lang="en-US"/>
          </a:p>
        </p:txBody>
      </p:sp>
    </p:spTree>
    <p:extLst>
      <p:ext uri="{BB962C8B-B14F-4D97-AF65-F5344CB8AC3E}">
        <p14:creationId xmlns:p14="http://schemas.microsoft.com/office/powerpoint/2010/main" val="8134953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Totals: </a:t>
            </a:r>
          </a:p>
        </p:txBody>
      </p:sp>
      <p:sp>
        <p:nvSpPr>
          <p:cNvPr id="4" name="Slide Number Placeholder 3"/>
          <p:cNvSpPr>
            <a:spLocks noGrp="1"/>
          </p:cNvSpPr>
          <p:nvPr>
            <p:ph type="sldNum" sz="quarter" idx="5"/>
          </p:nvPr>
        </p:nvSpPr>
        <p:spPr/>
        <p:txBody>
          <a:bodyPr/>
          <a:lstStyle/>
          <a:p>
            <a:fld id="{F6A33367-C7DD-4070-8A8A-4A94FB71ED67}" type="slidenum">
              <a:rPr lang="en-US" smtClean="0"/>
              <a:t>7</a:t>
            </a:fld>
            <a:endParaRPr lang="en-US"/>
          </a:p>
        </p:txBody>
      </p:sp>
    </p:spTree>
    <p:extLst>
      <p:ext uri="{BB962C8B-B14F-4D97-AF65-F5344CB8AC3E}">
        <p14:creationId xmlns:p14="http://schemas.microsoft.com/office/powerpoint/2010/main" val="3787076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A33367-C7DD-4070-8A8A-4A94FB71ED67}" type="slidenum">
              <a:rPr lang="en-US" smtClean="0"/>
              <a:t>10</a:t>
            </a:fld>
            <a:endParaRPr lang="en-US"/>
          </a:p>
        </p:txBody>
      </p:sp>
    </p:spTree>
    <p:extLst>
      <p:ext uri="{BB962C8B-B14F-4D97-AF65-F5344CB8AC3E}">
        <p14:creationId xmlns:p14="http://schemas.microsoft.com/office/powerpoint/2010/main" val="25072650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Nested cross validation estimates the stability of the fitting procedure—do I get a wide variety of parameters, am I overfitting, is my prediction error low and stable?</a:t>
            </a:r>
          </a:p>
          <a:p>
            <a:endParaRPr lang="en-US" dirty="0"/>
          </a:p>
          <a:p>
            <a:r>
              <a:rPr lang="en-US" dirty="0"/>
              <a:t>Hyperparameter space: </a:t>
            </a:r>
          </a:p>
          <a:p>
            <a:pPr marL="457200" lvl="1"/>
            <a:r>
              <a:rPr lang="en-US" dirty="0" err="1"/>
              <a:t>N_estimators</a:t>
            </a:r>
            <a:r>
              <a:rPr lang="en-US" dirty="0"/>
              <a:t> = 20-200</a:t>
            </a:r>
          </a:p>
          <a:p>
            <a:pPr marL="457200" lvl="1"/>
            <a:r>
              <a:rPr lang="en-US" dirty="0" err="1"/>
              <a:t>Max_depth</a:t>
            </a:r>
            <a:r>
              <a:rPr lang="en-US" dirty="0"/>
              <a:t> = 3-15</a:t>
            </a:r>
          </a:p>
          <a:p>
            <a:pPr marL="457200" lvl="1"/>
            <a:r>
              <a:rPr lang="en-US" dirty="0" err="1"/>
              <a:t>Learning_rate</a:t>
            </a:r>
            <a:r>
              <a:rPr lang="en-US" dirty="0"/>
              <a:t> = .001-.1</a:t>
            </a:r>
            <a:br>
              <a:rPr lang="en-US" dirty="0"/>
            </a:br>
            <a:endParaRPr lang="en-US" dirty="0"/>
          </a:p>
          <a:p>
            <a:pPr marL="0" lvl="0"/>
            <a:r>
              <a:rPr lang="en-US" dirty="0"/>
              <a:t>224 transcripts matching raw data predictions &gt;.5</a:t>
            </a:r>
          </a:p>
          <a:p>
            <a:pPr marL="0" lvl="0"/>
            <a:r>
              <a:rPr lang="en-US" dirty="0"/>
              <a:t>481 transcripts matching shortened data predictions &gt;.5</a:t>
            </a:r>
          </a:p>
          <a:p>
            <a:pPr marL="457200" lvl="1"/>
            <a:endParaRPr lang="en-US" dirty="0"/>
          </a:p>
          <a:p>
            <a:pPr marL="457200" lvl="1"/>
            <a:endParaRPr lang="en-US" dirty="0"/>
          </a:p>
          <a:p>
            <a:endParaRPr lang="en-US" dirty="0"/>
          </a:p>
        </p:txBody>
      </p:sp>
      <p:sp>
        <p:nvSpPr>
          <p:cNvPr id="4" name="Slide Number Placeholder 3"/>
          <p:cNvSpPr>
            <a:spLocks noGrp="1"/>
          </p:cNvSpPr>
          <p:nvPr>
            <p:ph type="sldNum" sz="quarter" idx="5"/>
          </p:nvPr>
        </p:nvSpPr>
        <p:spPr/>
        <p:txBody>
          <a:bodyPr/>
          <a:lstStyle/>
          <a:p>
            <a:fld id="{F6A33367-C7DD-4070-8A8A-4A94FB71ED67}" type="slidenum">
              <a:rPr lang="en-US" smtClean="0"/>
              <a:t>16</a:t>
            </a:fld>
            <a:endParaRPr lang="en-US"/>
          </a:p>
        </p:txBody>
      </p:sp>
    </p:spTree>
    <p:extLst>
      <p:ext uri="{BB962C8B-B14F-4D97-AF65-F5344CB8AC3E}">
        <p14:creationId xmlns:p14="http://schemas.microsoft.com/office/powerpoint/2010/main" val="8279341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Cross-validation generally is showing you the expected error of the model building process.</a:t>
            </a:r>
          </a:p>
          <a:p>
            <a:r>
              <a:rPr lang="en-US" dirty="0"/>
              <a:t>If you’re just tuning a model with K-folds, you’re going to see the expected error of the model building process, which only includes building the model itself.</a:t>
            </a:r>
          </a:p>
          <a:p>
            <a:r>
              <a:rPr lang="en-US" dirty="0"/>
              <a:t>Likewise, with nested cross-validation, you’re going to see the expected error of the model building process, but this time it includes both the building of the model and the tuning of the parameters. </a:t>
            </a:r>
          </a:p>
          <a:p>
            <a:r>
              <a:rPr lang="en-US" dirty="0"/>
              <a:t>We’re hoping for small variability in the model evaluation errors we care about (here, I’m prioritizing precision) and in the model parameters. </a:t>
            </a:r>
          </a:p>
        </p:txBody>
      </p:sp>
      <p:sp>
        <p:nvSpPr>
          <p:cNvPr id="4" name="Slide Number Placeholder 3"/>
          <p:cNvSpPr>
            <a:spLocks noGrp="1"/>
          </p:cNvSpPr>
          <p:nvPr>
            <p:ph type="sldNum" sz="quarter" idx="5"/>
          </p:nvPr>
        </p:nvSpPr>
        <p:spPr/>
        <p:txBody>
          <a:bodyPr/>
          <a:lstStyle/>
          <a:p>
            <a:fld id="{F6A33367-C7DD-4070-8A8A-4A94FB71ED67}" type="slidenum">
              <a:rPr lang="en-US" smtClean="0"/>
              <a:t>17</a:t>
            </a:fld>
            <a:endParaRPr lang="en-US"/>
          </a:p>
        </p:txBody>
      </p:sp>
    </p:spTree>
    <p:extLst>
      <p:ext uri="{BB962C8B-B14F-4D97-AF65-F5344CB8AC3E}">
        <p14:creationId xmlns:p14="http://schemas.microsoft.com/office/powerpoint/2010/main" val="14134481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63371CDD-1AEC-4247-9527-BD4D38BF195F}" type="slidenum">
              <a:rPr lang="en-US" smtClean="0"/>
              <a:t>18</a:t>
            </a:fld>
            <a:endParaRPr lang="en-US" dirty="0"/>
          </a:p>
        </p:txBody>
      </p:sp>
    </p:spTree>
    <p:extLst>
      <p:ext uri="{BB962C8B-B14F-4D97-AF65-F5344CB8AC3E}">
        <p14:creationId xmlns:p14="http://schemas.microsoft.com/office/powerpoint/2010/main" val="11471526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series of ethnographic studies thru the 1990s corroborated three main causes:</a:t>
            </a:r>
          </a:p>
          <a:p>
            <a:pPr marL="628650" lvl="1" indent="-171450">
              <a:buFont typeface="Arial" panose="020B0604020202020204" pitchFamily="34" charset="0"/>
              <a:buChar char="•"/>
            </a:pPr>
            <a:r>
              <a:rPr lang="en-US" dirty="0"/>
              <a:t>Distrust/fear</a:t>
            </a:r>
          </a:p>
          <a:p>
            <a:pPr marL="628650" lvl="1" indent="-171450">
              <a:buFont typeface="Arial" panose="020B0604020202020204" pitchFamily="34" charset="0"/>
              <a:buChar char="•"/>
            </a:pPr>
            <a:r>
              <a:rPr lang="en-US" dirty="0"/>
              <a:t>Missing Households</a:t>
            </a:r>
          </a:p>
          <a:p>
            <a:pPr marL="628650" lvl="1" indent="-171450">
              <a:buFont typeface="Arial" panose="020B0604020202020204" pitchFamily="34" charset="0"/>
              <a:buChar char="•"/>
            </a:pPr>
            <a:r>
              <a:rPr lang="en-US" dirty="0"/>
              <a:t>Missing People within Households</a:t>
            </a:r>
          </a:p>
          <a:p>
            <a:pPr marL="171450" lvl="0" indent="-171450">
              <a:buFont typeface="Arial" panose="020B0604020202020204" pitchFamily="34" charset="0"/>
              <a:buChar char="•"/>
            </a:pPr>
            <a:r>
              <a:rPr lang="en-US" dirty="0"/>
              <a:t>And the studies also got behind the “why” of these problems</a:t>
            </a:r>
          </a:p>
          <a:p>
            <a:pPr marL="171450" lvl="0" indent="-171450">
              <a:buFont typeface="Arial" panose="020B0604020202020204" pitchFamily="34" charset="0"/>
              <a:buChar char="•"/>
            </a:pPr>
            <a:r>
              <a:rPr lang="en-US" dirty="0"/>
              <a:t>And I’m showing just a taste of some of those reasons</a:t>
            </a:r>
          </a:p>
          <a:p>
            <a:pPr marL="171450" lvl="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63371CDD-1AEC-4247-9527-BD4D38BF195F}" type="slidenum">
              <a:rPr lang="en-US" smtClean="0"/>
              <a:t>21</a:t>
            </a:fld>
            <a:endParaRPr lang="en-US"/>
          </a:p>
        </p:txBody>
      </p:sp>
    </p:spTree>
    <p:extLst>
      <p:ext uri="{BB962C8B-B14F-4D97-AF65-F5344CB8AC3E}">
        <p14:creationId xmlns:p14="http://schemas.microsoft.com/office/powerpoint/2010/main" val="14297682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p:cNvSpPr>
            <a:spLocks noGrp="1"/>
          </p:cNvSpPr>
          <p:nvPr>
            <p:ph type="ftr" sz="quarter" idx="11"/>
          </p:nvPr>
        </p:nvSpPr>
        <p:spPr/>
        <p:txBody>
          <a:bodyPr/>
          <a:lstStyle/>
          <a:p>
            <a:r>
              <a:rPr lang="en-US"/>
              <a:t>Draft – For Internal Use Only</a:t>
            </a:r>
          </a:p>
        </p:txBody>
      </p:sp>
      <p:sp>
        <p:nvSpPr>
          <p:cNvPr id="6" name="Slide Number Placeholder 5"/>
          <p:cNvSpPr>
            <a:spLocks noGrp="1"/>
          </p:cNvSpPr>
          <p:nvPr>
            <p:ph type="sldNum" sz="quarter" idx="12"/>
          </p:nvPr>
        </p:nvSpPr>
        <p:spPr/>
        <p:txBody>
          <a:bodyPr/>
          <a:lstStyle/>
          <a:p>
            <a:fld id="{FC63ECC8-719A-498E-B101-491B6A35558E}" type="slidenum">
              <a:rPr lang="en-US" smtClean="0"/>
              <a:t>‹#›</a:t>
            </a:fld>
            <a:endParaRPr lang="en-US"/>
          </a:p>
        </p:txBody>
      </p:sp>
    </p:spTree>
    <p:extLst>
      <p:ext uri="{BB962C8B-B14F-4D97-AF65-F5344CB8AC3E}">
        <p14:creationId xmlns:p14="http://schemas.microsoft.com/office/powerpoint/2010/main" val="4286397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2438400" y="6319447"/>
            <a:ext cx="27432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a:t>Draft – For Internal Use Only</a:t>
            </a:r>
          </a:p>
        </p:txBody>
      </p:sp>
      <p:sp>
        <p:nvSpPr>
          <p:cNvPr id="6" name="Slide Number Placeholder 5"/>
          <p:cNvSpPr>
            <a:spLocks noGrp="1"/>
          </p:cNvSpPr>
          <p:nvPr>
            <p:ph type="sldNum" sz="quarter" idx="12"/>
          </p:nvPr>
        </p:nvSpPr>
        <p:spPr/>
        <p:txBody>
          <a:bodyPr/>
          <a:lstStyle/>
          <a:p>
            <a:fld id="{FC63ECC8-719A-498E-B101-491B6A35558E}" type="slidenum">
              <a:rPr lang="en-US" smtClean="0"/>
              <a:t>‹#›</a:t>
            </a:fld>
            <a:endParaRPr lang="en-US"/>
          </a:p>
        </p:txBody>
      </p:sp>
    </p:spTree>
    <p:extLst>
      <p:ext uri="{BB962C8B-B14F-4D97-AF65-F5344CB8AC3E}">
        <p14:creationId xmlns:p14="http://schemas.microsoft.com/office/powerpoint/2010/main" val="1203020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2438400" y="6319447"/>
            <a:ext cx="27432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a:t>Draft – For Internal Use Only</a:t>
            </a:r>
          </a:p>
        </p:txBody>
      </p:sp>
      <p:sp>
        <p:nvSpPr>
          <p:cNvPr id="6" name="Slide Number Placeholder 5"/>
          <p:cNvSpPr>
            <a:spLocks noGrp="1"/>
          </p:cNvSpPr>
          <p:nvPr>
            <p:ph type="sldNum" sz="quarter" idx="12"/>
          </p:nvPr>
        </p:nvSpPr>
        <p:spPr/>
        <p:txBody>
          <a:bodyPr/>
          <a:lstStyle/>
          <a:p>
            <a:fld id="{FC63ECC8-719A-498E-B101-491B6A35558E}" type="slidenum">
              <a:rPr lang="en-US" smtClean="0"/>
              <a:t>‹#›</a:t>
            </a:fld>
            <a:endParaRPr lang="en-US"/>
          </a:p>
        </p:txBody>
      </p:sp>
    </p:spTree>
    <p:extLst>
      <p:ext uri="{BB962C8B-B14F-4D97-AF65-F5344CB8AC3E}">
        <p14:creationId xmlns:p14="http://schemas.microsoft.com/office/powerpoint/2010/main" val="1257117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2438400" y="6319447"/>
            <a:ext cx="27432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a:t>Draft – For Internal Use Only</a:t>
            </a:r>
          </a:p>
        </p:txBody>
      </p:sp>
      <p:sp>
        <p:nvSpPr>
          <p:cNvPr id="6" name="Slide Number Placeholder 5"/>
          <p:cNvSpPr>
            <a:spLocks noGrp="1"/>
          </p:cNvSpPr>
          <p:nvPr>
            <p:ph type="sldNum" sz="quarter" idx="12"/>
          </p:nvPr>
        </p:nvSpPr>
        <p:spPr/>
        <p:txBody>
          <a:bodyPr/>
          <a:lstStyle/>
          <a:p>
            <a:fld id="{FC63ECC8-719A-498E-B101-491B6A35558E}" type="slidenum">
              <a:rPr lang="en-US" smtClean="0"/>
              <a:t>‹#›</a:t>
            </a:fld>
            <a:endParaRPr lang="en-US"/>
          </a:p>
        </p:txBody>
      </p:sp>
    </p:spTree>
    <p:extLst>
      <p:ext uri="{BB962C8B-B14F-4D97-AF65-F5344CB8AC3E}">
        <p14:creationId xmlns:p14="http://schemas.microsoft.com/office/powerpoint/2010/main" val="3835003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2438400" y="6319447"/>
            <a:ext cx="27432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a:t>Draft – For Internal Use Only</a:t>
            </a:r>
          </a:p>
        </p:txBody>
      </p:sp>
      <p:sp>
        <p:nvSpPr>
          <p:cNvPr id="6" name="Slide Number Placeholder 5"/>
          <p:cNvSpPr>
            <a:spLocks noGrp="1"/>
          </p:cNvSpPr>
          <p:nvPr>
            <p:ph type="sldNum" sz="quarter" idx="12"/>
          </p:nvPr>
        </p:nvSpPr>
        <p:spPr/>
        <p:txBody>
          <a:bodyPr/>
          <a:lstStyle/>
          <a:p>
            <a:fld id="{FC63ECC8-719A-498E-B101-491B6A35558E}" type="slidenum">
              <a:rPr lang="en-US" smtClean="0"/>
              <a:t>‹#›</a:t>
            </a:fld>
            <a:endParaRPr lang="en-US"/>
          </a:p>
        </p:txBody>
      </p:sp>
    </p:spTree>
    <p:extLst>
      <p:ext uri="{BB962C8B-B14F-4D97-AF65-F5344CB8AC3E}">
        <p14:creationId xmlns:p14="http://schemas.microsoft.com/office/powerpoint/2010/main" val="2350106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2438400" y="6319447"/>
            <a:ext cx="27432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r>
              <a:rPr lang="en-US"/>
              <a:t>Draft – For Internal Use Only</a:t>
            </a:r>
          </a:p>
        </p:txBody>
      </p:sp>
      <p:sp>
        <p:nvSpPr>
          <p:cNvPr id="7" name="Slide Number Placeholder 6"/>
          <p:cNvSpPr>
            <a:spLocks noGrp="1"/>
          </p:cNvSpPr>
          <p:nvPr>
            <p:ph type="sldNum" sz="quarter" idx="12"/>
          </p:nvPr>
        </p:nvSpPr>
        <p:spPr/>
        <p:txBody>
          <a:bodyPr/>
          <a:lstStyle/>
          <a:p>
            <a:fld id="{FC63ECC8-719A-498E-B101-491B6A35558E}" type="slidenum">
              <a:rPr lang="en-US" smtClean="0"/>
              <a:t>‹#›</a:t>
            </a:fld>
            <a:endParaRPr lang="en-US"/>
          </a:p>
        </p:txBody>
      </p:sp>
    </p:spTree>
    <p:extLst>
      <p:ext uri="{BB962C8B-B14F-4D97-AF65-F5344CB8AC3E}">
        <p14:creationId xmlns:p14="http://schemas.microsoft.com/office/powerpoint/2010/main" val="2686677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2438400" y="6319447"/>
            <a:ext cx="2743200" cy="365125"/>
          </a:xfrm>
          <a:prstGeom prst="rect">
            <a:avLst/>
          </a:prstGeom>
        </p:spPr>
        <p:txBody>
          <a:bodyPr/>
          <a:lstStyle/>
          <a:p>
            <a:endParaRPr lang="en-US"/>
          </a:p>
        </p:txBody>
      </p:sp>
      <p:sp>
        <p:nvSpPr>
          <p:cNvPr id="8" name="Footer Placeholder 7"/>
          <p:cNvSpPr>
            <a:spLocks noGrp="1"/>
          </p:cNvSpPr>
          <p:nvPr>
            <p:ph type="ftr" sz="quarter" idx="11"/>
          </p:nvPr>
        </p:nvSpPr>
        <p:spPr/>
        <p:txBody>
          <a:bodyPr/>
          <a:lstStyle/>
          <a:p>
            <a:r>
              <a:rPr lang="en-US"/>
              <a:t>Draft – For Internal Use Only</a:t>
            </a:r>
          </a:p>
        </p:txBody>
      </p:sp>
      <p:sp>
        <p:nvSpPr>
          <p:cNvPr id="9" name="Slide Number Placeholder 8"/>
          <p:cNvSpPr>
            <a:spLocks noGrp="1"/>
          </p:cNvSpPr>
          <p:nvPr>
            <p:ph type="sldNum" sz="quarter" idx="12"/>
          </p:nvPr>
        </p:nvSpPr>
        <p:spPr/>
        <p:txBody>
          <a:bodyPr/>
          <a:lstStyle/>
          <a:p>
            <a:fld id="{FC63ECC8-719A-498E-B101-491B6A35558E}" type="slidenum">
              <a:rPr lang="en-US" smtClean="0"/>
              <a:t>‹#›</a:t>
            </a:fld>
            <a:endParaRPr lang="en-US"/>
          </a:p>
        </p:txBody>
      </p:sp>
    </p:spTree>
    <p:extLst>
      <p:ext uri="{BB962C8B-B14F-4D97-AF65-F5344CB8AC3E}">
        <p14:creationId xmlns:p14="http://schemas.microsoft.com/office/powerpoint/2010/main" val="2599559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2438400" y="6319447"/>
            <a:ext cx="2743200" cy="365125"/>
          </a:xfrm>
          <a:prstGeom prst="rect">
            <a:avLst/>
          </a:prstGeom>
        </p:spPr>
        <p:txBody>
          <a:bodyPr/>
          <a:lstStyle/>
          <a:p>
            <a:endParaRPr lang="en-US"/>
          </a:p>
        </p:txBody>
      </p:sp>
      <p:sp>
        <p:nvSpPr>
          <p:cNvPr id="4" name="Footer Placeholder 3"/>
          <p:cNvSpPr>
            <a:spLocks noGrp="1"/>
          </p:cNvSpPr>
          <p:nvPr>
            <p:ph type="ftr" sz="quarter" idx="11"/>
          </p:nvPr>
        </p:nvSpPr>
        <p:spPr/>
        <p:txBody>
          <a:bodyPr/>
          <a:lstStyle/>
          <a:p>
            <a:r>
              <a:rPr lang="en-US"/>
              <a:t>Draft – For Internal Use Only</a:t>
            </a:r>
          </a:p>
        </p:txBody>
      </p:sp>
      <p:sp>
        <p:nvSpPr>
          <p:cNvPr id="5" name="Slide Number Placeholder 4"/>
          <p:cNvSpPr>
            <a:spLocks noGrp="1"/>
          </p:cNvSpPr>
          <p:nvPr>
            <p:ph type="sldNum" sz="quarter" idx="12"/>
          </p:nvPr>
        </p:nvSpPr>
        <p:spPr/>
        <p:txBody>
          <a:bodyPr/>
          <a:lstStyle/>
          <a:p>
            <a:fld id="{FC63ECC8-719A-498E-B101-491B6A35558E}" type="slidenum">
              <a:rPr lang="en-US" smtClean="0"/>
              <a:t>‹#›</a:t>
            </a:fld>
            <a:endParaRPr lang="en-US"/>
          </a:p>
        </p:txBody>
      </p:sp>
    </p:spTree>
    <p:extLst>
      <p:ext uri="{BB962C8B-B14F-4D97-AF65-F5344CB8AC3E}">
        <p14:creationId xmlns:p14="http://schemas.microsoft.com/office/powerpoint/2010/main" val="2030695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2438400" y="6319447"/>
            <a:ext cx="2743200" cy="365125"/>
          </a:xfrm>
          <a:prstGeom prst="rect">
            <a:avLst/>
          </a:prstGeom>
        </p:spPr>
        <p:txBody>
          <a:bodyPr/>
          <a:lstStyle/>
          <a:p>
            <a:endParaRPr lang="en-US"/>
          </a:p>
        </p:txBody>
      </p:sp>
      <p:sp>
        <p:nvSpPr>
          <p:cNvPr id="3" name="Footer Placeholder 2"/>
          <p:cNvSpPr>
            <a:spLocks noGrp="1"/>
          </p:cNvSpPr>
          <p:nvPr>
            <p:ph type="ftr" sz="quarter" idx="11"/>
          </p:nvPr>
        </p:nvSpPr>
        <p:spPr/>
        <p:txBody>
          <a:bodyPr/>
          <a:lstStyle/>
          <a:p>
            <a:r>
              <a:rPr lang="en-US"/>
              <a:t>Draft – For Internal Use Only</a:t>
            </a:r>
          </a:p>
        </p:txBody>
      </p:sp>
      <p:sp>
        <p:nvSpPr>
          <p:cNvPr id="4" name="Slide Number Placeholder 3"/>
          <p:cNvSpPr>
            <a:spLocks noGrp="1"/>
          </p:cNvSpPr>
          <p:nvPr>
            <p:ph type="sldNum" sz="quarter" idx="12"/>
          </p:nvPr>
        </p:nvSpPr>
        <p:spPr/>
        <p:txBody>
          <a:bodyPr/>
          <a:lstStyle/>
          <a:p>
            <a:fld id="{FC63ECC8-719A-498E-B101-491B6A35558E}" type="slidenum">
              <a:rPr lang="en-US" smtClean="0"/>
              <a:t>‹#›</a:t>
            </a:fld>
            <a:endParaRPr lang="en-US"/>
          </a:p>
        </p:txBody>
      </p:sp>
    </p:spTree>
    <p:extLst>
      <p:ext uri="{BB962C8B-B14F-4D97-AF65-F5344CB8AC3E}">
        <p14:creationId xmlns:p14="http://schemas.microsoft.com/office/powerpoint/2010/main" val="26403450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2438400" y="6319447"/>
            <a:ext cx="27432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r>
              <a:rPr lang="en-US"/>
              <a:t>Draft – For Internal Use Only</a:t>
            </a:r>
          </a:p>
        </p:txBody>
      </p:sp>
      <p:sp>
        <p:nvSpPr>
          <p:cNvPr id="7" name="Slide Number Placeholder 6"/>
          <p:cNvSpPr>
            <a:spLocks noGrp="1"/>
          </p:cNvSpPr>
          <p:nvPr>
            <p:ph type="sldNum" sz="quarter" idx="12"/>
          </p:nvPr>
        </p:nvSpPr>
        <p:spPr/>
        <p:txBody>
          <a:bodyPr/>
          <a:lstStyle/>
          <a:p>
            <a:fld id="{FC63ECC8-719A-498E-B101-491B6A35558E}" type="slidenum">
              <a:rPr lang="en-US" smtClean="0"/>
              <a:t>‹#›</a:t>
            </a:fld>
            <a:endParaRPr lang="en-US"/>
          </a:p>
        </p:txBody>
      </p:sp>
    </p:spTree>
    <p:extLst>
      <p:ext uri="{BB962C8B-B14F-4D97-AF65-F5344CB8AC3E}">
        <p14:creationId xmlns:p14="http://schemas.microsoft.com/office/powerpoint/2010/main" val="18291279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2438400" y="6319447"/>
            <a:ext cx="27432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r>
              <a:rPr lang="en-US"/>
              <a:t>Draft – For Internal Use Only</a:t>
            </a:r>
          </a:p>
        </p:txBody>
      </p:sp>
      <p:sp>
        <p:nvSpPr>
          <p:cNvPr id="7" name="Slide Number Placeholder 6"/>
          <p:cNvSpPr>
            <a:spLocks noGrp="1"/>
          </p:cNvSpPr>
          <p:nvPr>
            <p:ph type="sldNum" sz="quarter" idx="12"/>
          </p:nvPr>
        </p:nvSpPr>
        <p:spPr/>
        <p:txBody>
          <a:bodyPr/>
          <a:lstStyle/>
          <a:p>
            <a:fld id="{FC63ECC8-719A-498E-B101-491B6A35558E}" type="slidenum">
              <a:rPr lang="en-US" smtClean="0"/>
              <a:t>‹#›</a:t>
            </a:fld>
            <a:endParaRPr lang="en-US"/>
          </a:p>
        </p:txBody>
      </p:sp>
    </p:spTree>
    <p:extLst>
      <p:ext uri="{BB962C8B-B14F-4D97-AF65-F5344CB8AC3E}">
        <p14:creationId xmlns:p14="http://schemas.microsoft.com/office/powerpoint/2010/main" val="3194733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Draft – For Internal Use Only</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63ECC8-719A-498E-B101-491B6A35558E}" type="slidenum">
              <a:rPr lang="en-US" smtClean="0"/>
              <a:t>‹#›</a:t>
            </a:fld>
            <a:endParaRPr lang="en-US"/>
          </a:p>
        </p:txBody>
      </p:sp>
      <p:pic>
        <p:nvPicPr>
          <p:cNvPr id="8" name="Picture 7"/>
          <p:cNvPicPr>
            <a:picLocks noSelect="1" noChangeAspect="1"/>
          </p:cNvPicPr>
          <p:nvPr userDrawn="1"/>
        </p:nvPicPr>
        <p:blipFill>
          <a:blip r:embed="rId13">
            <a:extLst>
              <a:ext uri="{28A0092B-C50C-407E-A947-70E740481C1C}">
                <a14:useLocalDpi xmlns:a14="http://schemas.microsoft.com/office/drawing/2010/main" val="0"/>
              </a:ext>
            </a:extLst>
          </a:blip>
          <a:stretch>
            <a:fillRect/>
          </a:stretch>
        </p:blipFill>
        <p:spPr>
          <a:xfrm>
            <a:off x="115325" y="5796743"/>
            <a:ext cx="1810669" cy="1030313"/>
          </a:xfrm>
          <a:prstGeom prst="rect">
            <a:avLst/>
          </a:prstGeom>
        </p:spPr>
      </p:pic>
    </p:spTree>
    <p:extLst>
      <p:ext uri="{BB962C8B-B14F-4D97-AF65-F5344CB8AC3E}">
        <p14:creationId xmlns:p14="http://schemas.microsoft.com/office/powerpoint/2010/main" val="23385936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31D5A6A-F327-E294-09F8-19F0CBB28756}"/>
              </a:ext>
            </a:extLst>
          </p:cNvPr>
          <p:cNvSpPr>
            <a:spLocks noGrp="1"/>
          </p:cNvSpPr>
          <p:nvPr>
            <p:ph type="ctrTitle"/>
          </p:nvPr>
        </p:nvSpPr>
        <p:spPr/>
        <p:txBody>
          <a:bodyPr>
            <a:normAutofit fontScale="90000"/>
          </a:bodyPr>
          <a:lstStyle/>
          <a:p>
            <a:r>
              <a:rPr lang="en-US" dirty="0"/>
              <a:t>Looking for the Needle in the Haystack: Exploring Rare Topics in Large, Unstructured Text Data</a:t>
            </a:r>
          </a:p>
        </p:txBody>
      </p:sp>
      <p:sp>
        <p:nvSpPr>
          <p:cNvPr id="6" name="Subtitle 5">
            <a:extLst>
              <a:ext uri="{FF2B5EF4-FFF2-40B4-BE49-F238E27FC236}">
                <a16:creationId xmlns:a16="http://schemas.microsoft.com/office/drawing/2014/main" id="{09E0AE4F-D07C-F62D-5A36-8DA2C16E4DD4}"/>
              </a:ext>
            </a:extLst>
          </p:cNvPr>
          <p:cNvSpPr>
            <a:spLocks noGrp="1"/>
          </p:cNvSpPr>
          <p:nvPr>
            <p:ph type="subTitle" idx="1"/>
          </p:nvPr>
        </p:nvSpPr>
        <p:spPr/>
        <p:txBody>
          <a:bodyPr>
            <a:normAutofit lnSpcReduction="10000"/>
          </a:bodyPr>
          <a:lstStyle/>
          <a:p>
            <a:r>
              <a:rPr lang="en-US" dirty="0"/>
              <a:t>Curtiss Chapman &amp; Elizabeth Nichols</a:t>
            </a:r>
          </a:p>
          <a:p>
            <a:r>
              <a:rPr lang="en-US" dirty="0"/>
              <a:t>U.S. Census Bureau</a:t>
            </a:r>
          </a:p>
          <a:p>
            <a:r>
              <a:rPr lang="en-US" dirty="0" err="1"/>
              <a:t>FedCASIC</a:t>
            </a:r>
            <a:r>
              <a:rPr lang="en-US" dirty="0"/>
              <a:t> 2024 - Virtual</a:t>
            </a:r>
          </a:p>
          <a:p>
            <a:r>
              <a:rPr lang="en-US" dirty="0"/>
              <a:t>April 15/16, 2024</a:t>
            </a:r>
          </a:p>
        </p:txBody>
      </p:sp>
      <p:sp>
        <p:nvSpPr>
          <p:cNvPr id="4" name="Slide Number Placeholder 3">
            <a:extLst>
              <a:ext uri="{FF2B5EF4-FFF2-40B4-BE49-F238E27FC236}">
                <a16:creationId xmlns:a16="http://schemas.microsoft.com/office/drawing/2014/main" id="{79901A47-3593-E109-1F4A-42A60B13885B}"/>
              </a:ext>
            </a:extLst>
          </p:cNvPr>
          <p:cNvSpPr>
            <a:spLocks noGrp="1"/>
          </p:cNvSpPr>
          <p:nvPr>
            <p:ph type="sldNum" sz="quarter" idx="12"/>
          </p:nvPr>
        </p:nvSpPr>
        <p:spPr/>
        <p:txBody>
          <a:bodyPr/>
          <a:lstStyle/>
          <a:p>
            <a:fld id="{FC63ECC8-719A-498E-B101-491B6A35558E}" type="slidenum">
              <a:rPr lang="en-US" smtClean="0"/>
              <a:t>1</a:t>
            </a:fld>
            <a:endParaRPr lang="en-US" dirty="0"/>
          </a:p>
        </p:txBody>
      </p:sp>
      <p:sp>
        <p:nvSpPr>
          <p:cNvPr id="2" name="Footer Placeholder 1">
            <a:extLst>
              <a:ext uri="{FF2B5EF4-FFF2-40B4-BE49-F238E27FC236}">
                <a16:creationId xmlns:a16="http://schemas.microsoft.com/office/drawing/2014/main" id="{FE425836-06FA-B073-82CB-C4A6C9B16025}"/>
              </a:ext>
            </a:extLst>
          </p:cNvPr>
          <p:cNvSpPr>
            <a:spLocks noGrp="1"/>
          </p:cNvSpPr>
          <p:nvPr>
            <p:ph type="ftr" sz="quarter" idx="11"/>
          </p:nvPr>
        </p:nvSpPr>
        <p:spPr>
          <a:xfrm>
            <a:off x="2118109" y="5514975"/>
            <a:ext cx="8458200" cy="1206500"/>
          </a:xfrm>
        </p:spPr>
        <p:txBody>
          <a:bodyPr/>
          <a:lstStyle/>
          <a:p>
            <a:pPr algn="l"/>
            <a:r>
              <a:rPr lang="en-US" dirty="0">
                <a:solidFill>
                  <a:schemeClr val="bg1">
                    <a:lumMod val="50000"/>
                  </a:schemeClr>
                </a:solidFill>
                <a:effectLst/>
                <a:latin typeface="Segoe UI" panose="020B0502040204020203" pitchFamily="34" charset="0"/>
              </a:rPr>
              <a:t>This presentation is released to inform interested parties of research and to encourage discussion. The views expressed are those of the author and not those of the U.S. Census Bureau. The U.S. Census Bureau reviewed this data product for unauthorized disclosure of confidential information and approved the disclosure avoidance practices applied to this release. </a:t>
            </a:r>
            <a:r>
              <a:rPr lang="en-US" b="0" i="0" dirty="0">
                <a:solidFill>
                  <a:schemeClr val="bg1">
                    <a:lumMod val="50000"/>
                  </a:schemeClr>
                </a:solidFill>
                <a:effectLst/>
                <a:latin typeface="Aptos" panose="020B0004020202020204" pitchFamily="34" charset="0"/>
              </a:rPr>
              <a:t>CBDRB-FY24-CBSM002-042</a:t>
            </a:r>
            <a:endParaRPr lang="en-US" dirty="0">
              <a:solidFill>
                <a:schemeClr val="bg1">
                  <a:lumMod val="50000"/>
                </a:schemeClr>
              </a:solidFill>
            </a:endParaRPr>
          </a:p>
        </p:txBody>
      </p:sp>
    </p:spTree>
    <p:extLst>
      <p:ext uri="{BB962C8B-B14F-4D97-AF65-F5344CB8AC3E}">
        <p14:creationId xmlns:p14="http://schemas.microsoft.com/office/powerpoint/2010/main" val="29202398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4A162-031D-4C3A-2751-7F8A37A2D983}"/>
              </a:ext>
            </a:extLst>
          </p:cNvPr>
          <p:cNvSpPr>
            <a:spLocks noGrp="1"/>
          </p:cNvSpPr>
          <p:nvPr>
            <p:ph type="title"/>
          </p:nvPr>
        </p:nvSpPr>
        <p:spPr>
          <a:xfrm>
            <a:off x="628650" y="365125"/>
            <a:ext cx="10515600" cy="1325563"/>
          </a:xfrm>
        </p:spPr>
        <p:txBody>
          <a:bodyPr/>
          <a:lstStyle/>
          <a:p>
            <a:r>
              <a:rPr lang="en-US" b="1" dirty="0"/>
              <a:t>Finding Rare Topics—Machine Learning (ML) Approach</a:t>
            </a:r>
          </a:p>
        </p:txBody>
      </p:sp>
      <p:sp>
        <p:nvSpPr>
          <p:cNvPr id="3" name="Content Placeholder 2">
            <a:extLst>
              <a:ext uri="{FF2B5EF4-FFF2-40B4-BE49-F238E27FC236}">
                <a16:creationId xmlns:a16="http://schemas.microsoft.com/office/drawing/2014/main" id="{25278D6B-3BDB-20A1-2B2B-02812ACBBDFE}"/>
              </a:ext>
            </a:extLst>
          </p:cNvPr>
          <p:cNvSpPr>
            <a:spLocks noGrp="1"/>
          </p:cNvSpPr>
          <p:nvPr>
            <p:ph idx="1"/>
          </p:nvPr>
        </p:nvSpPr>
        <p:spPr>
          <a:xfrm>
            <a:off x="628651" y="1690687"/>
            <a:ext cx="6455436" cy="4255269"/>
          </a:xfrm>
        </p:spPr>
        <p:txBody>
          <a:bodyPr>
            <a:normAutofit/>
          </a:bodyPr>
          <a:lstStyle/>
          <a:p>
            <a:pPr marL="0" indent="0">
              <a:buNone/>
            </a:pPr>
            <a:r>
              <a:rPr lang="en-US" b="1" u="sng" dirty="0"/>
              <a:t>Assessing Model Accuracy</a:t>
            </a:r>
          </a:p>
          <a:p>
            <a:r>
              <a:rPr lang="en-US" dirty="0"/>
              <a:t>Conclusions</a:t>
            </a:r>
          </a:p>
          <a:p>
            <a:pPr lvl="1"/>
            <a:r>
              <a:rPr lang="en-US" dirty="0"/>
              <a:t>UYC model did pretty well—shows method can be useful!</a:t>
            </a:r>
          </a:p>
          <a:p>
            <a:pPr lvl="1"/>
            <a:r>
              <a:rPr lang="en-US" dirty="0"/>
              <a:t>Death and Canada models perform poorly</a:t>
            </a:r>
          </a:p>
          <a:p>
            <a:pPr lvl="2"/>
            <a:r>
              <a:rPr lang="en-US" dirty="0"/>
              <a:t>Small sample?</a:t>
            </a:r>
          </a:p>
          <a:p>
            <a:pPr lvl="1"/>
            <a:r>
              <a:rPr lang="en-US" dirty="0"/>
              <a:t>Keywords may be sufficient for Death &amp; Canada</a:t>
            </a:r>
          </a:p>
          <a:p>
            <a:pPr lvl="2"/>
            <a:r>
              <a:rPr lang="en-US" dirty="0"/>
              <a:t>Esp. Canada—likely to mention “Canada”, “snowbird”</a:t>
            </a:r>
          </a:p>
          <a:p>
            <a:pPr lvl="1"/>
            <a:endParaRPr lang="en-US" dirty="0"/>
          </a:p>
          <a:p>
            <a:endParaRPr lang="en-US" dirty="0"/>
          </a:p>
        </p:txBody>
      </p:sp>
      <p:sp>
        <p:nvSpPr>
          <p:cNvPr id="4" name="Footer Placeholder 3">
            <a:extLst>
              <a:ext uri="{FF2B5EF4-FFF2-40B4-BE49-F238E27FC236}">
                <a16:creationId xmlns:a16="http://schemas.microsoft.com/office/drawing/2014/main" id="{9EBD48B6-D0B8-E747-8E4E-FE6BD1BDB94D}"/>
              </a:ext>
            </a:extLst>
          </p:cNvPr>
          <p:cNvSpPr>
            <a:spLocks noGrp="1"/>
          </p:cNvSpPr>
          <p:nvPr>
            <p:ph type="ftr" sz="quarter" idx="11"/>
          </p:nvPr>
        </p:nvSpPr>
        <p:spPr/>
        <p:txBody>
          <a:bodyPr/>
          <a:lstStyle/>
          <a:p>
            <a:r>
              <a:rPr lang="en-US" b="0" i="0" dirty="0">
                <a:solidFill>
                  <a:schemeClr val="bg1">
                    <a:lumMod val="50000"/>
                  </a:schemeClr>
                </a:solidFill>
                <a:effectLst/>
                <a:latin typeface="Aptos" panose="020B0004020202020204" pitchFamily="34" charset="0"/>
              </a:rPr>
              <a:t>CBDRB-FY24-CBSM002-042</a:t>
            </a:r>
            <a:endParaRPr lang="en-US" dirty="0"/>
          </a:p>
        </p:txBody>
      </p:sp>
      <p:sp>
        <p:nvSpPr>
          <p:cNvPr id="5" name="Slide Number Placeholder 4">
            <a:extLst>
              <a:ext uri="{FF2B5EF4-FFF2-40B4-BE49-F238E27FC236}">
                <a16:creationId xmlns:a16="http://schemas.microsoft.com/office/drawing/2014/main" id="{EF08EA5D-7E0F-47A8-6F46-445534923AA7}"/>
              </a:ext>
            </a:extLst>
          </p:cNvPr>
          <p:cNvSpPr>
            <a:spLocks noGrp="1"/>
          </p:cNvSpPr>
          <p:nvPr>
            <p:ph type="sldNum" sz="quarter" idx="12"/>
          </p:nvPr>
        </p:nvSpPr>
        <p:spPr/>
        <p:txBody>
          <a:bodyPr/>
          <a:lstStyle/>
          <a:p>
            <a:fld id="{FC63ECC8-719A-498E-B101-491B6A35558E}" type="slidenum">
              <a:rPr lang="en-US" smtClean="0"/>
              <a:t>10</a:t>
            </a:fld>
            <a:endParaRPr lang="en-US"/>
          </a:p>
        </p:txBody>
      </p:sp>
      <p:graphicFrame>
        <p:nvGraphicFramePr>
          <p:cNvPr id="6" name="Table 6">
            <a:extLst>
              <a:ext uri="{FF2B5EF4-FFF2-40B4-BE49-F238E27FC236}">
                <a16:creationId xmlns:a16="http://schemas.microsoft.com/office/drawing/2014/main" id="{F5B9E209-B2AE-7D16-D5F7-CF30D2214410}"/>
              </a:ext>
            </a:extLst>
          </p:cNvPr>
          <p:cNvGraphicFramePr>
            <a:graphicFrameLocks noGrp="1"/>
          </p:cNvGraphicFramePr>
          <p:nvPr>
            <p:extLst>
              <p:ext uri="{D42A27DB-BD31-4B8C-83A1-F6EECF244321}">
                <p14:modId xmlns:p14="http://schemas.microsoft.com/office/powerpoint/2010/main" val="625670798"/>
              </p:ext>
            </p:extLst>
          </p:nvPr>
        </p:nvGraphicFramePr>
        <p:xfrm>
          <a:off x="7084087" y="1330488"/>
          <a:ext cx="4661597" cy="2206532"/>
        </p:xfrm>
        <a:graphic>
          <a:graphicData uri="http://schemas.openxmlformats.org/drawingml/2006/table">
            <a:tbl>
              <a:tblPr firstRow="1" bandRow="1">
                <a:tableStyleId>{5C22544A-7EE6-4342-B048-85BDC9FD1C3A}</a:tableStyleId>
              </a:tblPr>
              <a:tblGrid>
                <a:gridCol w="846763">
                  <a:extLst>
                    <a:ext uri="{9D8B030D-6E8A-4147-A177-3AD203B41FA5}">
                      <a16:colId xmlns:a16="http://schemas.microsoft.com/office/drawing/2014/main" val="3641055007"/>
                    </a:ext>
                  </a:extLst>
                </a:gridCol>
                <a:gridCol w="846763">
                  <a:extLst>
                    <a:ext uri="{9D8B030D-6E8A-4147-A177-3AD203B41FA5}">
                      <a16:colId xmlns:a16="http://schemas.microsoft.com/office/drawing/2014/main" val="2211300477"/>
                    </a:ext>
                  </a:extLst>
                </a:gridCol>
                <a:gridCol w="999870">
                  <a:extLst>
                    <a:ext uri="{9D8B030D-6E8A-4147-A177-3AD203B41FA5}">
                      <a16:colId xmlns:a16="http://schemas.microsoft.com/office/drawing/2014/main" val="1828119578"/>
                    </a:ext>
                  </a:extLst>
                </a:gridCol>
                <a:gridCol w="1025077">
                  <a:extLst>
                    <a:ext uri="{9D8B030D-6E8A-4147-A177-3AD203B41FA5}">
                      <a16:colId xmlns:a16="http://schemas.microsoft.com/office/drawing/2014/main" val="814643250"/>
                    </a:ext>
                  </a:extLst>
                </a:gridCol>
                <a:gridCol w="943124">
                  <a:extLst>
                    <a:ext uri="{9D8B030D-6E8A-4147-A177-3AD203B41FA5}">
                      <a16:colId xmlns:a16="http://schemas.microsoft.com/office/drawing/2014/main" val="4039713274"/>
                    </a:ext>
                  </a:extLst>
                </a:gridCol>
              </a:tblGrid>
              <a:tr h="1054265">
                <a:tc>
                  <a:txBody>
                    <a:bodyPr/>
                    <a:lstStyle/>
                    <a:p>
                      <a:pPr algn="ctr" fontAlgn="b"/>
                      <a:r>
                        <a:rPr lang="en-US" sz="2000" b="1" i="0" u="none" strike="noStrike" dirty="0">
                          <a:solidFill>
                            <a:srgbClr val="000000"/>
                          </a:solidFill>
                          <a:effectLst/>
                          <a:latin typeface="Calibri" panose="020F0502020204030204" pitchFamily="34" charset="0"/>
                        </a:rPr>
                        <a:t>Model</a:t>
                      </a:r>
                    </a:p>
                  </a:txBody>
                  <a:tcPr marL="6350" marR="6350" marT="6350" marB="0" anchor="ctr"/>
                </a:tc>
                <a:tc>
                  <a:txBody>
                    <a:bodyPr/>
                    <a:lstStyle/>
                    <a:p>
                      <a:pPr algn="ctr" fontAlgn="b"/>
                      <a:r>
                        <a:rPr lang="en-US" sz="2000" b="1" i="0" u="none" strike="noStrike" dirty="0">
                          <a:solidFill>
                            <a:srgbClr val="000000"/>
                          </a:solidFill>
                          <a:effectLst/>
                          <a:latin typeface="Calibri" panose="020F0502020204030204" pitchFamily="34" charset="0"/>
                        </a:rPr>
                        <a:t>Model Prob. Cutoff</a:t>
                      </a:r>
                    </a:p>
                  </a:txBody>
                  <a:tcPr marL="6350" marR="6350" marT="6350" marB="0" anchor="ctr"/>
                </a:tc>
                <a:tc>
                  <a:txBody>
                    <a:bodyPr/>
                    <a:lstStyle/>
                    <a:p>
                      <a:pPr algn="ctr" fontAlgn="b"/>
                      <a:r>
                        <a:rPr lang="en-US" sz="2000" b="1" i="0" u="none" strike="noStrike" dirty="0">
                          <a:solidFill>
                            <a:srgbClr val="000000"/>
                          </a:solidFill>
                          <a:effectLst/>
                          <a:latin typeface="Calibri" panose="020F0502020204030204" pitchFamily="34" charset="0"/>
                        </a:rPr>
                        <a:t>n &gt; Cutoff</a:t>
                      </a:r>
                    </a:p>
                  </a:txBody>
                  <a:tcPr marL="6350" marR="6350" marT="6350" marB="0" anchor="ctr"/>
                </a:tc>
                <a:tc>
                  <a:txBody>
                    <a:bodyPr/>
                    <a:lstStyle/>
                    <a:p>
                      <a:pPr algn="ctr" fontAlgn="b"/>
                      <a:r>
                        <a:rPr lang="en-US" sz="2000" b="1" i="0" u="none" strike="noStrike" dirty="0">
                          <a:solidFill>
                            <a:srgbClr val="000000"/>
                          </a:solidFill>
                          <a:effectLst/>
                          <a:latin typeface="Calibri" panose="020F0502020204030204" pitchFamily="34" charset="0"/>
                        </a:rPr>
                        <a:t>n Assessed</a:t>
                      </a:r>
                    </a:p>
                  </a:txBody>
                  <a:tcPr marL="6350" marR="6350" marT="6350" marB="0" anchor="ctr"/>
                </a:tc>
                <a:tc>
                  <a:txBody>
                    <a:bodyPr/>
                    <a:lstStyle/>
                    <a:p>
                      <a:pPr algn="ctr" fontAlgn="b"/>
                      <a:r>
                        <a:rPr lang="en-US" sz="2000" b="1" i="0" u="none" strike="noStrike" dirty="0">
                          <a:solidFill>
                            <a:srgbClr val="000000"/>
                          </a:solidFill>
                          <a:effectLst/>
                          <a:latin typeface="Calibri" panose="020F0502020204030204" pitchFamily="34" charset="0"/>
                        </a:rPr>
                        <a:t>Accurate</a:t>
                      </a:r>
                    </a:p>
                  </a:txBody>
                  <a:tcPr marL="6350" marR="6350" marT="6350" marB="0" anchor="ctr"/>
                </a:tc>
                <a:extLst>
                  <a:ext uri="{0D108BD9-81ED-4DB2-BD59-A6C34878D82A}">
                    <a16:rowId xmlns:a16="http://schemas.microsoft.com/office/drawing/2014/main" val="3395158446"/>
                  </a:ext>
                </a:extLst>
              </a:tr>
              <a:tr h="384089">
                <a:tc>
                  <a:txBody>
                    <a:bodyPr/>
                    <a:lstStyle/>
                    <a:p>
                      <a:pPr algn="ctr" fontAlgn="b"/>
                      <a:r>
                        <a:rPr lang="en-US" sz="2000" b="0" i="0" u="none" strike="noStrike" dirty="0">
                          <a:solidFill>
                            <a:schemeClr val="accent5"/>
                          </a:solidFill>
                          <a:effectLst/>
                          <a:latin typeface="Calibri" panose="020F0502020204030204" pitchFamily="34" charset="0"/>
                        </a:rPr>
                        <a:t>UYC</a:t>
                      </a:r>
                    </a:p>
                  </a:txBody>
                  <a:tcPr marL="6350" marR="6350" marT="6350" marB="0" anchor="ctr"/>
                </a:tc>
                <a:tc>
                  <a:txBody>
                    <a:bodyPr/>
                    <a:lstStyle/>
                    <a:p>
                      <a:pPr algn="ctr" fontAlgn="b"/>
                      <a:r>
                        <a:rPr lang="en-US" sz="2000" b="0" i="0" u="none" strike="noStrike" dirty="0">
                          <a:solidFill>
                            <a:srgbClr val="000000"/>
                          </a:solidFill>
                          <a:effectLst/>
                          <a:latin typeface="Calibri" panose="020F0502020204030204" pitchFamily="34" charset="0"/>
                        </a:rPr>
                        <a:t>0.89</a:t>
                      </a:r>
                    </a:p>
                  </a:txBody>
                  <a:tcPr marL="6350" marR="6350" marT="6350" marB="0" anchor="ctr"/>
                </a:tc>
                <a:tc>
                  <a:txBody>
                    <a:bodyPr/>
                    <a:lstStyle/>
                    <a:p>
                      <a:pPr algn="ctr" fontAlgn="b"/>
                      <a:r>
                        <a:rPr lang="en-US" sz="2000" b="0" i="0" u="none" strike="noStrike" dirty="0">
                          <a:solidFill>
                            <a:srgbClr val="000000"/>
                          </a:solidFill>
                          <a:effectLst/>
                          <a:latin typeface="Calibri" panose="020F0502020204030204" pitchFamily="34" charset="0"/>
                        </a:rPr>
                        <a:t>70</a:t>
                      </a:r>
                    </a:p>
                  </a:txBody>
                  <a:tcPr marL="6350" marR="6350" marT="6350" marB="0" anchor="ctr"/>
                </a:tc>
                <a:tc>
                  <a:txBody>
                    <a:bodyPr/>
                    <a:lstStyle/>
                    <a:p>
                      <a:pPr algn="ctr" fontAlgn="b"/>
                      <a:r>
                        <a:rPr lang="en-US" sz="2000" b="0" i="0" u="none" strike="noStrike">
                          <a:solidFill>
                            <a:srgbClr val="000000"/>
                          </a:solidFill>
                          <a:effectLst/>
                          <a:latin typeface="Calibri" panose="020F0502020204030204" pitchFamily="34" charset="0"/>
                        </a:rPr>
                        <a:t>200</a:t>
                      </a:r>
                    </a:p>
                  </a:txBody>
                  <a:tcPr marL="6350" marR="6350" marT="6350" marB="0" anchor="ctr"/>
                </a:tc>
                <a:tc>
                  <a:txBody>
                    <a:bodyPr/>
                    <a:lstStyle/>
                    <a:p>
                      <a:pPr algn="ctr" fontAlgn="b"/>
                      <a:r>
                        <a:rPr lang="en-US" sz="2000" b="0" i="0" u="none" strike="noStrike" dirty="0">
                          <a:solidFill>
                            <a:srgbClr val="000000"/>
                          </a:solidFill>
                          <a:effectLst/>
                          <a:latin typeface="Calibri" panose="020F0502020204030204" pitchFamily="34" charset="0"/>
                        </a:rPr>
                        <a:t>20</a:t>
                      </a:r>
                    </a:p>
                  </a:txBody>
                  <a:tcPr marL="6350" marR="6350" marT="6350" marB="0" anchor="ctr"/>
                </a:tc>
                <a:extLst>
                  <a:ext uri="{0D108BD9-81ED-4DB2-BD59-A6C34878D82A}">
                    <a16:rowId xmlns:a16="http://schemas.microsoft.com/office/drawing/2014/main" val="615717761"/>
                  </a:ext>
                </a:extLst>
              </a:tr>
              <a:tr h="384089">
                <a:tc>
                  <a:txBody>
                    <a:bodyPr/>
                    <a:lstStyle/>
                    <a:p>
                      <a:pPr algn="ctr" fontAlgn="b"/>
                      <a:r>
                        <a:rPr lang="en-US" sz="2000" b="0" i="0" u="none" strike="noStrike" dirty="0">
                          <a:solidFill>
                            <a:schemeClr val="accent2"/>
                          </a:solidFill>
                          <a:effectLst/>
                          <a:latin typeface="Calibri" panose="020F0502020204030204" pitchFamily="34" charset="0"/>
                        </a:rPr>
                        <a:t>Death</a:t>
                      </a:r>
                    </a:p>
                  </a:txBody>
                  <a:tcPr marL="6350" marR="6350" marT="6350" marB="0" anchor="ctr"/>
                </a:tc>
                <a:tc>
                  <a:txBody>
                    <a:bodyPr/>
                    <a:lstStyle/>
                    <a:p>
                      <a:pPr algn="ctr" fontAlgn="b"/>
                      <a:r>
                        <a:rPr lang="en-US" sz="2000" b="0" i="0" u="none" strike="noStrike" dirty="0">
                          <a:solidFill>
                            <a:srgbClr val="000000"/>
                          </a:solidFill>
                          <a:effectLst/>
                          <a:latin typeface="Calibri" panose="020F0502020204030204" pitchFamily="34" charset="0"/>
                        </a:rPr>
                        <a:t>0.62</a:t>
                      </a:r>
                    </a:p>
                  </a:txBody>
                  <a:tcPr marL="6350" marR="6350" marT="6350" marB="0" anchor="ctr"/>
                </a:tc>
                <a:tc>
                  <a:txBody>
                    <a:bodyPr/>
                    <a:lstStyle/>
                    <a:p>
                      <a:pPr algn="ctr" fontAlgn="b"/>
                      <a:r>
                        <a:rPr lang="en-US" sz="2000" b="0" i="0" u="none" strike="noStrike" dirty="0">
                          <a:solidFill>
                            <a:srgbClr val="000000"/>
                          </a:solidFill>
                          <a:effectLst/>
                          <a:latin typeface="Calibri" panose="020F0502020204030204" pitchFamily="34" charset="0"/>
                        </a:rPr>
                        <a:t>7800</a:t>
                      </a:r>
                    </a:p>
                  </a:txBody>
                  <a:tcPr marL="6350" marR="6350" marT="6350" marB="0" anchor="ctr"/>
                </a:tc>
                <a:tc>
                  <a:txBody>
                    <a:bodyPr/>
                    <a:lstStyle/>
                    <a:p>
                      <a:pPr algn="ctr" fontAlgn="b"/>
                      <a:r>
                        <a:rPr lang="en-US" sz="2000" b="0" i="0" u="none" strike="noStrike" dirty="0">
                          <a:solidFill>
                            <a:srgbClr val="000000"/>
                          </a:solidFill>
                          <a:effectLst/>
                          <a:latin typeface="Calibri" panose="020F0502020204030204" pitchFamily="34" charset="0"/>
                        </a:rPr>
                        <a:t>200</a:t>
                      </a:r>
                    </a:p>
                  </a:txBody>
                  <a:tcPr marL="6350" marR="6350" marT="6350" marB="0" anchor="ctr"/>
                </a:tc>
                <a:tc>
                  <a:txBody>
                    <a:bodyPr/>
                    <a:lstStyle/>
                    <a:p>
                      <a:pPr algn="ctr" fontAlgn="b"/>
                      <a:r>
                        <a:rPr lang="en-US" sz="2000" b="0" i="0" u="none" strike="noStrike">
                          <a:solidFill>
                            <a:srgbClr val="000000"/>
                          </a:solidFill>
                          <a:effectLst/>
                          <a:latin typeface="Calibri" panose="020F0502020204030204" pitchFamily="34" charset="0"/>
                        </a:rPr>
                        <a:t>0</a:t>
                      </a:r>
                    </a:p>
                  </a:txBody>
                  <a:tcPr marL="6350" marR="6350" marT="6350" marB="0" anchor="ctr"/>
                </a:tc>
                <a:extLst>
                  <a:ext uri="{0D108BD9-81ED-4DB2-BD59-A6C34878D82A}">
                    <a16:rowId xmlns:a16="http://schemas.microsoft.com/office/drawing/2014/main" val="4288993781"/>
                  </a:ext>
                </a:extLst>
              </a:tr>
              <a:tr h="384089">
                <a:tc>
                  <a:txBody>
                    <a:bodyPr/>
                    <a:lstStyle/>
                    <a:p>
                      <a:pPr algn="ctr" fontAlgn="b"/>
                      <a:r>
                        <a:rPr lang="en-US" sz="2000" b="0" i="0" u="none" strike="noStrike" dirty="0">
                          <a:solidFill>
                            <a:schemeClr val="accent6"/>
                          </a:solidFill>
                          <a:effectLst/>
                          <a:latin typeface="Calibri" panose="020F0502020204030204" pitchFamily="34" charset="0"/>
                        </a:rPr>
                        <a:t>Canada</a:t>
                      </a:r>
                    </a:p>
                  </a:txBody>
                  <a:tcPr marL="6350" marR="6350" marT="6350" marB="0" anchor="ctr"/>
                </a:tc>
                <a:tc>
                  <a:txBody>
                    <a:bodyPr/>
                    <a:lstStyle/>
                    <a:p>
                      <a:pPr algn="ctr" fontAlgn="b"/>
                      <a:r>
                        <a:rPr lang="en-US" sz="2000" b="0" i="0" u="none" strike="noStrike" dirty="0">
                          <a:solidFill>
                            <a:srgbClr val="000000"/>
                          </a:solidFill>
                          <a:effectLst/>
                          <a:latin typeface="Calibri" panose="020F0502020204030204" pitchFamily="34" charset="0"/>
                        </a:rPr>
                        <a:t>0.55</a:t>
                      </a:r>
                    </a:p>
                  </a:txBody>
                  <a:tcPr marL="6350" marR="6350" marT="6350" marB="0" anchor="ctr"/>
                </a:tc>
                <a:tc>
                  <a:txBody>
                    <a:bodyPr/>
                    <a:lstStyle/>
                    <a:p>
                      <a:pPr algn="ctr" fontAlgn="b"/>
                      <a:r>
                        <a:rPr lang="en-US" sz="2000" b="0" i="0" u="none" strike="noStrike" dirty="0">
                          <a:solidFill>
                            <a:srgbClr val="000000"/>
                          </a:solidFill>
                          <a:effectLst/>
                          <a:latin typeface="Calibri" panose="020F0502020204030204" pitchFamily="34" charset="0"/>
                        </a:rPr>
                        <a:t>33500</a:t>
                      </a:r>
                    </a:p>
                  </a:txBody>
                  <a:tcPr marL="6350" marR="6350" marT="6350" marB="0" anchor="ctr"/>
                </a:tc>
                <a:tc>
                  <a:txBody>
                    <a:bodyPr/>
                    <a:lstStyle/>
                    <a:p>
                      <a:pPr algn="ctr" fontAlgn="b"/>
                      <a:r>
                        <a:rPr lang="en-US" sz="2000" b="0" i="0" u="none" strike="noStrike">
                          <a:solidFill>
                            <a:srgbClr val="000000"/>
                          </a:solidFill>
                          <a:effectLst/>
                          <a:latin typeface="Calibri" panose="020F0502020204030204" pitchFamily="34" charset="0"/>
                        </a:rPr>
                        <a:t>200</a:t>
                      </a:r>
                    </a:p>
                  </a:txBody>
                  <a:tcPr marL="6350" marR="6350" marT="6350" marB="0" anchor="ctr"/>
                </a:tc>
                <a:tc>
                  <a:txBody>
                    <a:bodyPr/>
                    <a:lstStyle/>
                    <a:p>
                      <a:pPr algn="ctr" fontAlgn="b"/>
                      <a:r>
                        <a:rPr lang="en-US" sz="2000" b="0" i="0" u="none" strike="noStrike" dirty="0">
                          <a:solidFill>
                            <a:srgbClr val="000000"/>
                          </a:solidFill>
                          <a:effectLst/>
                          <a:latin typeface="Calibri" panose="020F0502020204030204" pitchFamily="34" charset="0"/>
                        </a:rPr>
                        <a:t>0</a:t>
                      </a:r>
                    </a:p>
                  </a:txBody>
                  <a:tcPr marL="6350" marR="6350" marT="6350" marB="0" anchor="ctr"/>
                </a:tc>
                <a:extLst>
                  <a:ext uri="{0D108BD9-81ED-4DB2-BD59-A6C34878D82A}">
                    <a16:rowId xmlns:a16="http://schemas.microsoft.com/office/drawing/2014/main" val="43210418"/>
                  </a:ext>
                </a:extLst>
              </a:tr>
            </a:tbl>
          </a:graphicData>
        </a:graphic>
      </p:graphicFrame>
      <p:sp>
        <p:nvSpPr>
          <p:cNvPr id="7" name="Rectangle 6">
            <a:extLst>
              <a:ext uri="{FF2B5EF4-FFF2-40B4-BE49-F238E27FC236}">
                <a16:creationId xmlns:a16="http://schemas.microsoft.com/office/drawing/2014/main" id="{06BD58D1-7B82-F6B1-1AD0-FAA6DBAD801F}"/>
              </a:ext>
            </a:extLst>
          </p:cNvPr>
          <p:cNvSpPr/>
          <p:nvPr/>
        </p:nvSpPr>
        <p:spPr>
          <a:xfrm>
            <a:off x="10803024" y="1266648"/>
            <a:ext cx="1017605" cy="23814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B9A1BE5-FEF5-0521-C267-4E47538B3E81}"/>
              </a:ext>
            </a:extLst>
          </p:cNvPr>
          <p:cNvSpPr/>
          <p:nvPr/>
        </p:nvSpPr>
        <p:spPr>
          <a:xfrm>
            <a:off x="9773749" y="1237182"/>
            <a:ext cx="1066910" cy="23814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t>
            </a:r>
          </a:p>
        </p:txBody>
      </p:sp>
      <p:pic>
        <p:nvPicPr>
          <p:cNvPr id="10" name="Picture 9" descr="Chart, histogram&#10;&#10;Description automatically generated">
            <a:extLst>
              <a:ext uri="{FF2B5EF4-FFF2-40B4-BE49-F238E27FC236}">
                <a16:creationId xmlns:a16="http://schemas.microsoft.com/office/drawing/2014/main" id="{65B18F1F-A411-4AE0-5DE5-3FA80AD9479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002" t="11364" r="9343" b="3794"/>
          <a:stretch/>
        </p:blipFill>
        <p:spPr>
          <a:xfrm>
            <a:off x="6632436" y="3700263"/>
            <a:ext cx="4310847" cy="2592254"/>
          </a:xfrm>
          <a:prstGeom prst="rect">
            <a:avLst/>
          </a:prstGeom>
        </p:spPr>
      </p:pic>
      <p:cxnSp>
        <p:nvCxnSpPr>
          <p:cNvPr id="12" name="Straight Arrow Connector 11">
            <a:extLst>
              <a:ext uri="{FF2B5EF4-FFF2-40B4-BE49-F238E27FC236}">
                <a16:creationId xmlns:a16="http://schemas.microsoft.com/office/drawing/2014/main" id="{0619BD65-D9AD-B2BB-1B3C-DFEB2FBB0A3D}"/>
              </a:ext>
            </a:extLst>
          </p:cNvPr>
          <p:cNvCxnSpPr/>
          <p:nvPr/>
        </p:nvCxnSpPr>
        <p:spPr>
          <a:xfrm>
            <a:off x="8440615" y="3537020"/>
            <a:ext cx="1541585" cy="522514"/>
          </a:xfrm>
          <a:prstGeom prst="straightConnector1">
            <a:avLst/>
          </a:prstGeom>
          <a:ln w="38100">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13" name="Rectangle 12">
            <a:extLst>
              <a:ext uri="{FF2B5EF4-FFF2-40B4-BE49-F238E27FC236}">
                <a16:creationId xmlns:a16="http://schemas.microsoft.com/office/drawing/2014/main" id="{BB34CAA8-2F85-B951-3E48-13D80C877793}"/>
              </a:ext>
            </a:extLst>
          </p:cNvPr>
          <p:cNvSpPr/>
          <p:nvPr/>
        </p:nvSpPr>
        <p:spPr>
          <a:xfrm>
            <a:off x="10084150" y="4893547"/>
            <a:ext cx="476670" cy="1351716"/>
          </a:xfrm>
          <a:prstGeom prst="rect">
            <a:avLst/>
          </a:prstGeom>
          <a:noFill/>
          <a:ln w="38100">
            <a:solidFill>
              <a:schemeClr val="accent6"/>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a:extLst>
              <a:ext uri="{FF2B5EF4-FFF2-40B4-BE49-F238E27FC236}">
                <a16:creationId xmlns:a16="http://schemas.microsoft.com/office/drawing/2014/main" id="{2B035A30-A67C-AF22-A93A-2BC36D183915}"/>
              </a:ext>
            </a:extLst>
          </p:cNvPr>
          <p:cNvCxnSpPr>
            <a:cxnSpLocks/>
          </p:cNvCxnSpPr>
          <p:nvPr/>
        </p:nvCxnSpPr>
        <p:spPr>
          <a:xfrm>
            <a:off x="9255575" y="3537020"/>
            <a:ext cx="1066910" cy="1293834"/>
          </a:xfrm>
          <a:prstGeom prst="straightConnector1">
            <a:avLst/>
          </a:prstGeom>
          <a:ln w="38100">
            <a:solidFill>
              <a:schemeClr val="accent6"/>
            </a:solidFill>
            <a:tailEnd type="triangle"/>
          </a:ln>
        </p:spPr>
        <p:style>
          <a:lnRef idx="1">
            <a:schemeClr val="accent2"/>
          </a:lnRef>
          <a:fillRef idx="0">
            <a:schemeClr val="accent2"/>
          </a:fillRef>
          <a:effectRef idx="0">
            <a:schemeClr val="accent2"/>
          </a:effectRef>
          <a:fontRef idx="minor">
            <a:schemeClr val="tx1"/>
          </a:fontRef>
        </p:style>
      </p:cxnSp>
      <p:cxnSp>
        <p:nvCxnSpPr>
          <p:cNvPr id="19" name="Straight Arrow Connector 18">
            <a:extLst>
              <a:ext uri="{FF2B5EF4-FFF2-40B4-BE49-F238E27FC236}">
                <a16:creationId xmlns:a16="http://schemas.microsoft.com/office/drawing/2014/main" id="{FB25566A-719B-7EB5-02D5-F94B6ACD336A}"/>
              </a:ext>
            </a:extLst>
          </p:cNvPr>
          <p:cNvCxnSpPr>
            <a:cxnSpLocks/>
          </p:cNvCxnSpPr>
          <p:nvPr/>
        </p:nvCxnSpPr>
        <p:spPr>
          <a:xfrm>
            <a:off x="10084150" y="3537020"/>
            <a:ext cx="363151" cy="1282156"/>
          </a:xfrm>
          <a:prstGeom prst="straightConnector1">
            <a:avLst/>
          </a:prstGeom>
          <a:ln w="38100">
            <a:solidFill>
              <a:schemeClr val="accent6">
                <a:lumMod val="50000"/>
              </a:schemeClr>
            </a:solidFill>
            <a:tailEnd type="triangle"/>
          </a:ln>
        </p:spPr>
        <p:style>
          <a:lnRef idx="1">
            <a:schemeClr val="accent2"/>
          </a:lnRef>
          <a:fillRef idx="0">
            <a:schemeClr val="accent2"/>
          </a:fillRef>
          <a:effectRef idx="0">
            <a:schemeClr val="accent2"/>
          </a:effectRef>
          <a:fontRef idx="minor">
            <a:schemeClr val="tx1"/>
          </a:fontRef>
        </p:style>
      </p:cxnSp>
      <p:sp>
        <p:nvSpPr>
          <p:cNvPr id="21" name="Rectangle 20">
            <a:extLst>
              <a:ext uri="{FF2B5EF4-FFF2-40B4-BE49-F238E27FC236}">
                <a16:creationId xmlns:a16="http://schemas.microsoft.com/office/drawing/2014/main" id="{82C3763A-C1A2-C95D-050E-F2506D166EA3}"/>
              </a:ext>
            </a:extLst>
          </p:cNvPr>
          <p:cNvSpPr/>
          <p:nvPr/>
        </p:nvSpPr>
        <p:spPr>
          <a:xfrm>
            <a:off x="10421900" y="4893547"/>
            <a:ext cx="113519" cy="1351716"/>
          </a:xfrm>
          <a:prstGeom prst="rect">
            <a:avLst/>
          </a:prstGeom>
          <a:noFill/>
          <a:ln w="38100">
            <a:solidFill>
              <a:schemeClr val="accent6">
                <a:lumMod val="50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DC33A94-D05A-3A92-F8F4-FA8C50015F2B}"/>
              </a:ext>
            </a:extLst>
          </p:cNvPr>
          <p:cNvSpPr txBox="1"/>
          <p:nvPr/>
        </p:nvSpPr>
        <p:spPr>
          <a:xfrm rot="5400000">
            <a:off x="10451258" y="4650998"/>
            <a:ext cx="1428596" cy="584775"/>
          </a:xfrm>
          <a:prstGeom prst="rect">
            <a:avLst/>
          </a:prstGeom>
          <a:noFill/>
        </p:spPr>
        <p:txBody>
          <a:bodyPr wrap="none" rtlCol="0">
            <a:spAutoFit/>
          </a:bodyPr>
          <a:lstStyle/>
          <a:p>
            <a:r>
              <a:rPr lang="en-US" sz="3200" dirty="0">
                <a:solidFill>
                  <a:schemeClr val="accent6"/>
                </a:solidFill>
              </a:rPr>
              <a:t>Canada</a:t>
            </a:r>
          </a:p>
        </p:txBody>
      </p:sp>
    </p:spTree>
    <p:extLst>
      <p:ext uri="{BB962C8B-B14F-4D97-AF65-F5344CB8AC3E}">
        <p14:creationId xmlns:p14="http://schemas.microsoft.com/office/powerpoint/2010/main" val="3255119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xit" presetSubtype="0" fill="hold" nodeType="withEffect">
                                  <p:stCondLst>
                                    <p:cond delay="0"/>
                                  </p:stCondLst>
                                  <p:childTnLst>
                                    <p:set>
                                      <p:cBhvr>
                                        <p:cTn id="26" dur="1" fill="hold">
                                          <p:stCondLst>
                                            <p:cond delay="0"/>
                                          </p:stCondLst>
                                        </p:cTn>
                                        <p:tgtEl>
                                          <p:spTgt spid="12"/>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8"/>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14"/>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13"/>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1" nodeType="clickEffect">
                                  <p:stCondLst>
                                    <p:cond delay="0"/>
                                  </p:stCondLst>
                                  <p:childTnLst>
                                    <p:set>
                                      <p:cBhvr>
                                        <p:cTn id="46" dur="1" fill="hold">
                                          <p:stCondLst>
                                            <p:cond delay="0"/>
                                          </p:stCondLst>
                                        </p:cTn>
                                        <p:tgtEl>
                                          <p:spTgt spid="7"/>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19"/>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P spid="7" grpId="0" animBg="1"/>
      <p:bldP spid="7" grpId="1" animBg="1"/>
      <p:bldP spid="8" grpId="0" animBg="1"/>
      <p:bldP spid="8" grpId="1" animBg="1"/>
      <p:bldP spid="13" grpId="0" animBg="1"/>
      <p:bldP spid="13" grpId="1" animBg="1"/>
      <p:bldP spid="21" grpId="0" animBg="1"/>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F65CF-CC14-A2D0-3830-A837AE52F674}"/>
              </a:ext>
            </a:extLst>
          </p:cNvPr>
          <p:cNvSpPr>
            <a:spLocks noGrp="1"/>
          </p:cNvSpPr>
          <p:nvPr>
            <p:ph type="title"/>
          </p:nvPr>
        </p:nvSpPr>
        <p:spPr>
          <a:xfrm>
            <a:off x="646470" y="209550"/>
            <a:ext cx="6152536" cy="1325563"/>
          </a:xfrm>
        </p:spPr>
        <p:txBody>
          <a:bodyPr>
            <a:normAutofit fontScale="90000"/>
          </a:bodyPr>
          <a:lstStyle/>
          <a:p>
            <a:r>
              <a:rPr lang="en-US" dirty="0"/>
              <a:t>Future Directions: Improving Prediction of Rare Topics</a:t>
            </a:r>
          </a:p>
        </p:txBody>
      </p:sp>
      <p:sp>
        <p:nvSpPr>
          <p:cNvPr id="3" name="Content Placeholder 2">
            <a:extLst>
              <a:ext uri="{FF2B5EF4-FFF2-40B4-BE49-F238E27FC236}">
                <a16:creationId xmlns:a16="http://schemas.microsoft.com/office/drawing/2014/main" id="{8D4BF53F-CFE4-145B-757F-D1E68A667C23}"/>
              </a:ext>
            </a:extLst>
          </p:cNvPr>
          <p:cNvSpPr>
            <a:spLocks noGrp="1"/>
          </p:cNvSpPr>
          <p:nvPr>
            <p:ph idx="1"/>
          </p:nvPr>
        </p:nvSpPr>
        <p:spPr>
          <a:xfrm>
            <a:off x="646470" y="1736724"/>
            <a:ext cx="5769077" cy="4351338"/>
          </a:xfrm>
        </p:spPr>
        <p:txBody>
          <a:bodyPr>
            <a:normAutofit fontScale="85000" lnSpcReduction="20000"/>
          </a:bodyPr>
          <a:lstStyle/>
          <a:p>
            <a:r>
              <a:rPr lang="en-US" dirty="0"/>
              <a:t>Today’s model: Used full labelled transcripts to predict similar transcripts </a:t>
            </a:r>
          </a:p>
          <a:p>
            <a:r>
              <a:rPr lang="en-US" dirty="0"/>
              <a:t>Drawbacks</a:t>
            </a:r>
          </a:p>
          <a:p>
            <a:pPr lvl="1"/>
            <a:r>
              <a:rPr lang="en-US" dirty="0"/>
              <a:t>Transcripts can be very long</a:t>
            </a:r>
          </a:p>
          <a:p>
            <a:pPr lvl="2"/>
            <a:r>
              <a:rPr lang="en-US" dirty="0"/>
              <a:t>median ~ 140 words, max ~ 1000</a:t>
            </a:r>
          </a:p>
          <a:p>
            <a:pPr lvl="1"/>
            <a:r>
              <a:rPr lang="en-US" dirty="0"/>
              <a:t>Multiple topics broached, even in smaller transcripts</a:t>
            </a:r>
          </a:p>
          <a:p>
            <a:r>
              <a:rPr lang="en-US" dirty="0"/>
              <a:t>To improve: match shorter texts, less diluted signal</a:t>
            </a:r>
          </a:p>
          <a:p>
            <a:pPr lvl="1"/>
            <a:r>
              <a:rPr lang="en-US" dirty="0"/>
              <a:t>Extract most topic-relevant sets of words</a:t>
            </a:r>
          </a:p>
          <a:p>
            <a:pPr lvl="1"/>
            <a:r>
              <a:rPr lang="en-US" dirty="0"/>
              <a:t>Predict on transcripts snipped into smaller pieces</a:t>
            </a:r>
          </a:p>
          <a:p>
            <a:r>
              <a:rPr lang="en-US" dirty="0"/>
              <a:t>General method can be useful for many datasets, but revised method may be better for cases similar to CQA</a:t>
            </a:r>
          </a:p>
          <a:p>
            <a:pPr lvl="1"/>
            <a:endParaRPr lang="en-US" dirty="0"/>
          </a:p>
        </p:txBody>
      </p:sp>
      <p:sp>
        <p:nvSpPr>
          <p:cNvPr id="4" name="Footer Placeholder 3">
            <a:extLst>
              <a:ext uri="{FF2B5EF4-FFF2-40B4-BE49-F238E27FC236}">
                <a16:creationId xmlns:a16="http://schemas.microsoft.com/office/drawing/2014/main" id="{3684A396-6077-C041-78FB-1E0F92CCF02C}"/>
              </a:ext>
            </a:extLst>
          </p:cNvPr>
          <p:cNvSpPr>
            <a:spLocks noGrp="1"/>
          </p:cNvSpPr>
          <p:nvPr>
            <p:ph type="ftr" sz="quarter" idx="11"/>
          </p:nvPr>
        </p:nvSpPr>
        <p:spPr/>
        <p:txBody>
          <a:bodyPr/>
          <a:lstStyle/>
          <a:p>
            <a:r>
              <a:rPr lang="en-US" b="0" i="0" dirty="0">
                <a:solidFill>
                  <a:schemeClr val="bg1">
                    <a:lumMod val="50000"/>
                  </a:schemeClr>
                </a:solidFill>
                <a:effectLst/>
                <a:latin typeface="Aptos" panose="020B0004020202020204" pitchFamily="34" charset="0"/>
              </a:rPr>
              <a:t>CBDRB-FY24-CBSM002-042</a:t>
            </a:r>
            <a:endParaRPr lang="en-US" dirty="0"/>
          </a:p>
        </p:txBody>
      </p:sp>
      <p:sp>
        <p:nvSpPr>
          <p:cNvPr id="5" name="Slide Number Placeholder 4">
            <a:extLst>
              <a:ext uri="{FF2B5EF4-FFF2-40B4-BE49-F238E27FC236}">
                <a16:creationId xmlns:a16="http://schemas.microsoft.com/office/drawing/2014/main" id="{A726E90A-5555-A93E-9C8B-46F079177538}"/>
              </a:ext>
            </a:extLst>
          </p:cNvPr>
          <p:cNvSpPr>
            <a:spLocks noGrp="1"/>
          </p:cNvSpPr>
          <p:nvPr>
            <p:ph type="sldNum" sz="quarter" idx="12"/>
          </p:nvPr>
        </p:nvSpPr>
        <p:spPr/>
        <p:txBody>
          <a:bodyPr/>
          <a:lstStyle/>
          <a:p>
            <a:fld id="{FC63ECC8-719A-498E-B101-491B6A35558E}" type="slidenum">
              <a:rPr lang="en-US" smtClean="0"/>
              <a:t>11</a:t>
            </a:fld>
            <a:endParaRPr lang="en-US"/>
          </a:p>
        </p:txBody>
      </p:sp>
      <p:sp>
        <p:nvSpPr>
          <p:cNvPr id="7" name="TextBox 6">
            <a:extLst>
              <a:ext uri="{FF2B5EF4-FFF2-40B4-BE49-F238E27FC236}">
                <a16:creationId xmlns:a16="http://schemas.microsoft.com/office/drawing/2014/main" id="{40F5FD04-681A-F517-42BF-66880061712F}"/>
              </a:ext>
            </a:extLst>
          </p:cNvPr>
          <p:cNvSpPr txBox="1"/>
          <p:nvPr/>
        </p:nvSpPr>
        <p:spPr>
          <a:xfrm>
            <a:off x="6703682" y="455751"/>
            <a:ext cx="4841848" cy="5355312"/>
          </a:xfrm>
          <a:prstGeom prst="rect">
            <a:avLst/>
          </a:prstGeom>
          <a:solidFill>
            <a:schemeClr val="bg1"/>
          </a:solidFill>
          <a:ln>
            <a:solidFill>
              <a:schemeClr val="accent5"/>
            </a:solidFill>
          </a:ln>
        </p:spPr>
        <p:txBody>
          <a:bodyPr wrap="square">
            <a:spAutoFit/>
          </a:bodyPr>
          <a:lstStyle/>
          <a:p>
            <a:r>
              <a:rPr lang="en-US" sz="900" dirty="0"/>
              <a:t>sure all right god </a:t>
            </a:r>
            <a:r>
              <a:rPr lang="en-US" sz="900" dirty="0" err="1"/>
              <a:t>i</a:t>
            </a:r>
            <a:r>
              <a:rPr lang="en-US" sz="900" dirty="0"/>
              <a:t> got this in the mail today since his twenty </a:t>
            </a:r>
            <a:r>
              <a:rPr lang="en-US" sz="900" dirty="0" err="1"/>
              <a:t>twenty</a:t>
            </a:r>
            <a:r>
              <a:rPr lang="en-US" sz="900" dirty="0"/>
              <a:t> uh and it's to the resident which and </a:t>
            </a:r>
            <a:r>
              <a:rPr lang="en-US" sz="900" dirty="0" err="1"/>
              <a:t>i'm</a:t>
            </a:r>
            <a:r>
              <a:rPr lang="en-US" sz="900" dirty="0"/>
              <a:t> </a:t>
            </a:r>
            <a:r>
              <a:rPr lang="en-US" sz="900" dirty="0" err="1"/>
              <a:t>i'm</a:t>
            </a:r>
            <a:r>
              <a:rPr lang="en-US" sz="900" dirty="0"/>
              <a:t> </a:t>
            </a:r>
            <a:r>
              <a:rPr lang="en-US" sz="900" dirty="0" err="1"/>
              <a:t>i'm</a:t>
            </a:r>
            <a:r>
              <a:rPr lang="en-US" sz="900" dirty="0"/>
              <a:t> the resident at this property </a:t>
            </a:r>
            <a:r>
              <a:rPr lang="en-US" sz="900" dirty="0" err="1">
                <a:highlight>
                  <a:srgbClr val="FFFF00"/>
                </a:highlight>
              </a:rPr>
              <a:t>i'm</a:t>
            </a:r>
            <a:r>
              <a:rPr lang="en-US" sz="900" dirty="0">
                <a:highlight>
                  <a:srgbClr val="FFFF00"/>
                </a:highlight>
              </a:rPr>
              <a:t> </a:t>
            </a:r>
            <a:r>
              <a:rPr lang="en-US" sz="900" dirty="0" err="1">
                <a:highlight>
                  <a:srgbClr val="FFFF00"/>
                </a:highlight>
              </a:rPr>
              <a:t>canadian</a:t>
            </a:r>
            <a:r>
              <a:rPr lang="en-US" sz="900" dirty="0">
                <a:highlight>
                  <a:srgbClr val="FFFF00"/>
                </a:highlight>
              </a:rPr>
              <a:t> uh </a:t>
            </a:r>
            <a:r>
              <a:rPr lang="en-US" sz="900" dirty="0" err="1">
                <a:highlight>
                  <a:srgbClr val="FFFF00"/>
                </a:highlight>
              </a:rPr>
              <a:t>i'm</a:t>
            </a:r>
            <a:r>
              <a:rPr lang="en-US" sz="900" dirty="0">
                <a:highlight>
                  <a:srgbClr val="FFFF00"/>
                </a:highlight>
              </a:rPr>
              <a:t> in </a:t>
            </a:r>
            <a:r>
              <a:rPr lang="en-US" sz="900" dirty="0" err="1">
                <a:highlight>
                  <a:srgbClr val="FFFF00"/>
                </a:highlight>
              </a:rPr>
              <a:t>florida</a:t>
            </a:r>
            <a:r>
              <a:rPr lang="en-US" sz="900" dirty="0">
                <a:highlight>
                  <a:srgbClr val="FFFF00"/>
                </a:highlight>
              </a:rPr>
              <a:t> and </a:t>
            </a:r>
            <a:r>
              <a:rPr lang="en-US" sz="900" dirty="0" err="1">
                <a:highlight>
                  <a:srgbClr val="FFFF00"/>
                </a:highlight>
              </a:rPr>
              <a:t>i'm</a:t>
            </a:r>
            <a:r>
              <a:rPr lang="en-US" sz="900" dirty="0">
                <a:highlight>
                  <a:srgbClr val="FFFF00"/>
                </a:highlight>
              </a:rPr>
              <a:t> here about four and a half months a year </a:t>
            </a:r>
            <a:r>
              <a:rPr lang="en-US" sz="900" dirty="0"/>
              <a:t>and </a:t>
            </a:r>
            <a:r>
              <a:rPr lang="en-US" sz="900" dirty="0" err="1"/>
              <a:t>i</a:t>
            </a:r>
            <a:r>
              <a:rPr lang="en-US" sz="900" dirty="0"/>
              <a:t> read somewhere that says somebody here most of the time well on the uh fifty </a:t>
            </a:r>
            <a:r>
              <a:rPr lang="en-US" sz="900" dirty="0" err="1"/>
              <a:t>fifty</a:t>
            </a:r>
            <a:r>
              <a:rPr lang="en-US" sz="900" dirty="0"/>
              <a:t> spent </a:t>
            </a:r>
            <a:r>
              <a:rPr lang="en-US" sz="900" dirty="0">
                <a:highlight>
                  <a:srgbClr val="FFFF00"/>
                </a:highlight>
              </a:rPr>
              <a:t>most of the time there's nobody here do </a:t>
            </a:r>
            <a:r>
              <a:rPr lang="en-US" sz="900" dirty="0" err="1">
                <a:highlight>
                  <a:srgbClr val="FFFF00"/>
                </a:highlight>
              </a:rPr>
              <a:t>i</a:t>
            </a:r>
            <a:r>
              <a:rPr lang="en-US" sz="900" dirty="0">
                <a:highlight>
                  <a:srgbClr val="FFFF00"/>
                </a:highlight>
              </a:rPr>
              <a:t> need to complete this Census </a:t>
            </a:r>
            <a:r>
              <a:rPr lang="en-US" sz="900" dirty="0"/>
              <a:t>okay but </a:t>
            </a:r>
            <a:r>
              <a:rPr lang="en-US" sz="900" dirty="0" err="1">
                <a:highlight>
                  <a:srgbClr val="FFFF00"/>
                </a:highlight>
              </a:rPr>
              <a:t>i'm</a:t>
            </a:r>
            <a:r>
              <a:rPr lang="en-US" sz="900" dirty="0">
                <a:highlight>
                  <a:srgbClr val="FFFF00"/>
                </a:highlight>
              </a:rPr>
              <a:t> </a:t>
            </a:r>
            <a:r>
              <a:rPr lang="en-US" sz="900" dirty="0" err="1">
                <a:highlight>
                  <a:srgbClr val="FFFF00"/>
                </a:highlight>
              </a:rPr>
              <a:t>i</a:t>
            </a:r>
            <a:r>
              <a:rPr lang="en-US" sz="900" dirty="0">
                <a:highlight>
                  <a:srgbClr val="FFFF00"/>
                </a:highlight>
              </a:rPr>
              <a:t> stay in a different country so eighty percent of the time </a:t>
            </a:r>
            <a:r>
              <a:rPr lang="en-US" sz="900" dirty="0" err="1">
                <a:highlight>
                  <a:srgbClr val="FFFF00"/>
                </a:highlight>
              </a:rPr>
              <a:t>i'm</a:t>
            </a:r>
            <a:r>
              <a:rPr lang="en-US" sz="900" dirty="0">
                <a:highlight>
                  <a:srgbClr val="FFFF00"/>
                </a:highlight>
              </a:rPr>
              <a:t> in </a:t>
            </a:r>
            <a:r>
              <a:rPr lang="en-US" sz="900" dirty="0" err="1">
                <a:highlight>
                  <a:srgbClr val="FFFF00"/>
                </a:highlight>
              </a:rPr>
              <a:t>canada</a:t>
            </a:r>
            <a:r>
              <a:rPr lang="en-US" sz="900" dirty="0">
                <a:highlight>
                  <a:srgbClr val="FFFF00"/>
                </a:highlight>
              </a:rPr>
              <a:t> twenty percent of the time </a:t>
            </a:r>
            <a:r>
              <a:rPr lang="en-US" sz="900" dirty="0" err="1">
                <a:highlight>
                  <a:srgbClr val="FFFF00"/>
                </a:highlight>
              </a:rPr>
              <a:t>i'm</a:t>
            </a:r>
            <a:r>
              <a:rPr lang="en-US" sz="900" dirty="0">
                <a:highlight>
                  <a:srgbClr val="FFFF00"/>
                </a:highlight>
              </a:rPr>
              <a:t> in the u s now </a:t>
            </a:r>
            <a:r>
              <a:rPr lang="en-US" sz="900" dirty="0" err="1">
                <a:highlight>
                  <a:srgbClr val="FFFF00"/>
                </a:highlight>
              </a:rPr>
              <a:t>i'm</a:t>
            </a:r>
            <a:r>
              <a:rPr lang="en-US" sz="900" dirty="0">
                <a:highlight>
                  <a:srgbClr val="FFFF00"/>
                </a:highlight>
              </a:rPr>
              <a:t> a non resident of the united states </a:t>
            </a:r>
            <a:r>
              <a:rPr lang="en-US" sz="900" dirty="0"/>
              <a:t>right so again where you said that </a:t>
            </a:r>
            <a:r>
              <a:rPr lang="en-US" sz="900" dirty="0">
                <a:highlight>
                  <a:srgbClr val="FFFF00"/>
                </a:highlight>
              </a:rPr>
              <a:t>where </a:t>
            </a:r>
            <a:r>
              <a:rPr lang="en-US" sz="900" dirty="0" err="1">
                <a:highlight>
                  <a:srgbClr val="FFFF00"/>
                </a:highlight>
              </a:rPr>
              <a:t>i</a:t>
            </a:r>
            <a:r>
              <a:rPr lang="en-US" sz="900" dirty="0">
                <a:highlight>
                  <a:srgbClr val="FFFF00"/>
                </a:highlight>
              </a:rPr>
              <a:t> stay and sleep most of the time is in </a:t>
            </a:r>
            <a:r>
              <a:rPr lang="en-US" sz="900" dirty="0" err="1">
                <a:highlight>
                  <a:srgbClr val="FFFF00"/>
                </a:highlight>
              </a:rPr>
              <a:t>canada</a:t>
            </a:r>
            <a:r>
              <a:rPr lang="en-US" sz="900" dirty="0">
                <a:highlight>
                  <a:srgbClr val="FFFF00"/>
                </a:highlight>
              </a:rPr>
              <a:t> </a:t>
            </a:r>
            <a:r>
              <a:rPr lang="en-US" sz="900" dirty="0">
                <a:solidFill>
                  <a:srgbClr val="FF0000"/>
                </a:solidFill>
              </a:rPr>
              <a:t>okay and what if </a:t>
            </a:r>
            <a:r>
              <a:rPr lang="en-US" sz="900" dirty="0" err="1">
                <a:solidFill>
                  <a:srgbClr val="FF0000"/>
                </a:solidFill>
              </a:rPr>
              <a:t>i</a:t>
            </a:r>
            <a:r>
              <a:rPr lang="en-US" sz="900" dirty="0">
                <a:solidFill>
                  <a:srgbClr val="FF0000"/>
                </a:solidFill>
              </a:rPr>
              <a:t> don't like giving up the information that's on here in other words what if </a:t>
            </a:r>
            <a:r>
              <a:rPr lang="en-US" sz="900" dirty="0" err="1">
                <a:solidFill>
                  <a:srgbClr val="FF0000"/>
                </a:solidFill>
              </a:rPr>
              <a:t>i</a:t>
            </a:r>
            <a:r>
              <a:rPr lang="en-US" sz="900" dirty="0">
                <a:solidFill>
                  <a:srgbClr val="FF0000"/>
                </a:solidFill>
              </a:rPr>
              <a:t> think it's none of the government's business at this point in time</a:t>
            </a:r>
            <a:r>
              <a:rPr lang="en-US" sz="900" dirty="0"/>
              <a:t> in </a:t>
            </a:r>
            <a:r>
              <a:rPr lang="en-US" sz="900" dirty="0" err="1"/>
              <a:t>i'm</a:t>
            </a:r>
            <a:r>
              <a:rPr lang="en-US" sz="900" dirty="0"/>
              <a:t> not trying to be obnoxious </a:t>
            </a:r>
            <a:r>
              <a:rPr lang="en-US" sz="900" dirty="0" err="1"/>
              <a:t>i'm</a:t>
            </a:r>
            <a:r>
              <a:rPr lang="en-US" sz="900" dirty="0"/>
              <a:t> asking a question okay so um my sorry about this but again </a:t>
            </a:r>
            <a:r>
              <a:rPr lang="en-US" sz="900" dirty="0" err="1"/>
              <a:t>i'm</a:t>
            </a:r>
            <a:r>
              <a:rPr lang="en-US" sz="900" dirty="0"/>
              <a:t> a </a:t>
            </a:r>
            <a:r>
              <a:rPr lang="en-US" sz="900" dirty="0" err="1"/>
              <a:t>canadian</a:t>
            </a:r>
            <a:r>
              <a:rPr lang="en-US" sz="900" dirty="0"/>
              <a:t> so </a:t>
            </a:r>
            <a:r>
              <a:rPr lang="en-US" sz="900" dirty="0" err="1"/>
              <a:t>i</a:t>
            </a:r>
            <a:r>
              <a:rPr lang="en-US" sz="900" dirty="0"/>
              <a:t> in </a:t>
            </a:r>
            <a:r>
              <a:rPr lang="en-US" sz="900" dirty="0" err="1"/>
              <a:t>canada</a:t>
            </a:r>
            <a:r>
              <a:rPr lang="en-US" sz="900" dirty="0"/>
              <a:t> </a:t>
            </a:r>
            <a:r>
              <a:rPr lang="en-US" sz="900" dirty="0">
                <a:solidFill>
                  <a:srgbClr val="FF0000"/>
                </a:solidFill>
              </a:rPr>
              <a:t>we don't ask things like what is my race it's none of their business uh what is my sex what if </a:t>
            </a:r>
            <a:r>
              <a:rPr lang="en-US" sz="900" dirty="0" err="1">
                <a:solidFill>
                  <a:srgbClr val="FF0000"/>
                </a:solidFill>
              </a:rPr>
              <a:t>i</a:t>
            </a:r>
            <a:r>
              <a:rPr lang="en-US" sz="900" dirty="0">
                <a:solidFill>
                  <a:srgbClr val="FF0000"/>
                </a:solidFill>
              </a:rPr>
              <a:t> prefer to not tell you </a:t>
            </a:r>
            <a:r>
              <a:rPr lang="en-US" sz="900" dirty="0"/>
              <a:t>we have generation actor sex acts at home we don't have sex as </a:t>
            </a:r>
            <a:r>
              <a:rPr lang="en-US" sz="900" dirty="0">
                <a:solidFill>
                  <a:srgbClr val="FF0000"/>
                </a:solidFill>
              </a:rPr>
              <a:t>here what if </a:t>
            </a:r>
            <a:r>
              <a:rPr lang="en-US" sz="900" dirty="0" err="1">
                <a:solidFill>
                  <a:srgbClr val="FF0000"/>
                </a:solidFill>
              </a:rPr>
              <a:t>i</a:t>
            </a:r>
            <a:r>
              <a:rPr lang="en-US" sz="900" dirty="0">
                <a:solidFill>
                  <a:srgbClr val="FF0000"/>
                </a:solidFill>
              </a:rPr>
              <a:t> don't want to tell you that you a private question </a:t>
            </a:r>
            <a:r>
              <a:rPr lang="en-US" sz="900" dirty="0"/>
              <a:t>is that </a:t>
            </a:r>
            <a:r>
              <a:rPr lang="en-US" sz="900" dirty="0" err="1"/>
              <a:t>i</a:t>
            </a:r>
            <a:r>
              <a:rPr lang="en-US" sz="900" dirty="0"/>
              <a:t> don't think </a:t>
            </a:r>
            <a:r>
              <a:rPr lang="en-US" sz="900" dirty="0" err="1"/>
              <a:t>i</a:t>
            </a:r>
            <a:r>
              <a:rPr lang="en-US" sz="900" dirty="0"/>
              <a:t> should be </a:t>
            </a:r>
            <a:r>
              <a:rPr lang="en-US" sz="900" dirty="0" err="1"/>
              <a:t>be</a:t>
            </a:r>
            <a:r>
              <a:rPr lang="en-US" sz="900" dirty="0"/>
              <a:t> answering as a non citizen of the united states you're going you're going by a script there </a:t>
            </a:r>
            <a:r>
              <a:rPr lang="en-US" sz="900" dirty="0">
                <a:solidFill>
                  <a:srgbClr val="FF0000"/>
                </a:solidFill>
              </a:rPr>
              <a:t>and </a:t>
            </a:r>
            <a:r>
              <a:rPr lang="en-US" sz="900" dirty="0" err="1">
                <a:solidFill>
                  <a:srgbClr val="FF0000"/>
                </a:solidFill>
              </a:rPr>
              <a:t>i</a:t>
            </a:r>
            <a:r>
              <a:rPr lang="en-US" sz="900" dirty="0">
                <a:solidFill>
                  <a:srgbClr val="FF0000"/>
                </a:solidFill>
              </a:rPr>
              <a:t> would hate like hell to think that that's what we're basing everything on </a:t>
            </a:r>
            <a:r>
              <a:rPr lang="en-US" sz="900" dirty="0" err="1"/>
              <a:t>i</a:t>
            </a:r>
            <a:r>
              <a:rPr lang="en-US" sz="900" dirty="0"/>
              <a:t> oh come on now this is costing me money here but </a:t>
            </a:r>
            <a:r>
              <a:rPr lang="en-US" sz="900" dirty="0">
                <a:solidFill>
                  <a:srgbClr val="FF0000"/>
                </a:solidFill>
              </a:rPr>
              <a:t>you're not answering my question </a:t>
            </a:r>
            <a:r>
              <a:rPr lang="en-US" sz="900" dirty="0"/>
              <a:t>and that's not of any concern of mine but you spend your money on as a u s government </a:t>
            </a:r>
            <a:r>
              <a:rPr lang="en-US" sz="900" dirty="0" err="1">
                <a:highlight>
                  <a:srgbClr val="FFFF00"/>
                </a:highlight>
              </a:rPr>
              <a:t>i</a:t>
            </a:r>
            <a:r>
              <a:rPr lang="en-US" sz="900" dirty="0">
                <a:highlight>
                  <a:srgbClr val="FFFF00"/>
                </a:highlight>
              </a:rPr>
              <a:t> am not a u s citizen </a:t>
            </a:r>
            <a:r>
              <a:rPr lang="en-US" sz="900" dirty="0"/>
              <a:t>or </a:t>
            </a:r>
            <a:r>
              <a:rPr lang="en-US" sz="900" dirty="0" err="1"/>
              <a:t>youre</a:t>
            </a:r>
            <a:r>
              <a:rPr lang="en-US" sz="900" dirty="0"/>
              <a:t> not pay taxes here but my rest my </a:t>
            </a:r>
            <a:r>
              <a:rPr lang="en-US" sz="900" dirty="0" err="1"/>
              <a:t>i</a:t>
            </a:r>
            <a:r>
              <a:rPr lang="en-US" sz="900" dirty="0"/>
              <a:t> don't think that </a:t>
            </a:r>
            <a:r>
              <a:rPr lang="en-US" sz="900" dirty="0" err="1"/>
              <a:t>i'm</a:t>
            </a:r>
            <a:r>
              <a:rPr lang="en-US" sz="900" dirty="0"/>
              <a:t> bound by u s law to do that and the question that </a:t>
            </a:r>
            <a:r>
              <a:rPr lang="en-US" sz="900" dirty="0" err="1"/>
              <a:t>i</a:t>
            </a:r>
            <a:r>
              <a:rPr lang="en-US" sz="900" dirty="0"/>
              <a:t> asked you previously still stands there are questions here that are really none of your business or the u s government's business not yours personally please don't take anything personally um but there are questions here that are really none of your business and then you ask me what my sexuality is and that's none of your business right so </a:t>
            </a:r>
            <a:r>
              <a:rPr lang="en-US" sz="900" dirty="0" err="1"/>
              <a:t>so</a:t>
            </a:r>
            <a:r>
              <a:rPr lang="en-US" sz="900" dirty="0"/>
              <a:t> </a:t>
            </a:r>
            <a:r>
              <a:rPr lang="en-US" sz="900" dirty="0" err="1"/>
              <a:t>so</a:t>
            </a:r>
            <a:r>
              <a:rPr lang="en-US" sz="900" dirty="0"/>
              <a:t> if </a:t>
            </a:r>
            <a:r>
              <a:rPr lang="en-US" sz="900" dirty="0" err="1"/>
              <a:t>i'm</a:t>
            </a:r>
            <a:r>
              <a:rPr lang="en-US" sz="900" dirty="0"/>
              <a:t> if </a:t>
            </a:r>
            <a:r>
              <a:rPr lang="en-US" sz="900" dirty="0" err="1"/>
              <a:t>i'm</a:t>
            </a:r>
            <a:r>
              <a:rPr lang="en-US" sz="900" dirty="0"/>
              <a:t> if </a:t>
            </a:r>
            <a:r>
              <a:rPr lang="en-US" sz="900" dirty="0" err="1"/>
              <a:t>i'm</a:t>
            </a:r>
            <a:r>
              <a:rPr lang="en-US" sz="900" dirty="0"/>
              <a:t> if </a:t>
            </a:r>
            <a:r>
              <a:rPr lang="en-US" sz="900" dirty="0" err="1"/>
              <a:t>i'm</a:t>
            </a:r>
            <a:r>
              <a:rPr lang="en-US" sz="900" dirty="0"/>
              <a:t> a transgendered person what does one put in there you see that's none of your business and </a:t>
            </a:r>
            <a:r>
              <a:rPr lang="en-US" sz="900" dirty="0" err="1"/>
              <a:t>and</a:t>
            </a:r>
            <a:r>
              <a:rPr lang="en-US" sz="900" dirty="0"/>
              <a:t> </a:t>
            </a:r>
            <a:r>
              <a:rPr lang="en-US" sz="900" dirty="0" err="1"/>
              <a:t>and</a:t>
            </a:r>
            <a:r>
              <a:rPr lang="en-US" sz="900" dirty="0"/>
              <a:t> my race really has nothing to do with you so far as the u s government is concerned </a:t>
            </a:r>
            <a:r>
              <a:rPr lang="en-US" sz="900" dirty="0">
                <a:highlight>
                  <a:srgbClr val="FFFF00"/>
                </a:highlight>
              </a:rPr>
              <a:t>and seventy percent of the time my residence is not in the united states </a:t>
            </a:r>
            <a:r>
              <a:rPr lang="en-US" sz="900" dirty="0"/>
              <a:t> a or  so if that's my can </a:t>
            </a:r>
            <a:r>
              <a:rPr lang="en-US" sz="900" dirty="0" err="1"/>
              <a:t>i</a:t>
            </a:r>
            <a:r>
              <a:rPr lang="en-US" sz="900" dirty="0"/>
              <a:t> qualify that qualify if that is my permanent residence is another country then it's not a question of whether </a:t>
            </a:r>
            <a:r>
              <a:rPr lang="en-US" sz="900" dirty="0" err="1"/>
              <a:t>i'm</a:t>
            </a:r>
            <a:r>
              <a:rPr lang="en-US" sz="900" dirty="0"/>
              <a:t> saying it's a </a:t>
            </a:r>
            <a:r>
              <a:rPr lang="en-US" sz="900" dirty="0" err="1"/>
              <a:t>christian</a:t>
            </a:r>
            <a:r>
              <a:rPr lang="en-US" sz="900" dirty="0"/>
              <a:t> of whether </a:t>
            </a:r>
            <a:r>
              <a:rPr lang="en-US" sz="900" dirty="0" err="1"/>
              <a:t>i'm</a:t>
            </a:r>
            <a:r>
              <a:rPr lang="en-US" sz="900" dirty="0"/>
              <a:t> living okay </a:t>
            </a:r>
            <a:r>
              <a:rPr lang="en-US" sz="900" dirty="0" err="1"/>
              <a:t>i</a:t>
            </a:r>
            <a:r>
              <a:rPr lang="en-US" sz="900" dirty="0"/>
              <a:t> live in </a:t>
            </a:r>
            <a:r>
              <a:rPr lang="en-US" sz="900" dirty="0" err="1"/>
              <a:t>canada</a:t>
            </a:r>
            <a:r>
              <a:rPr lang="en-US" sz="900" dirty="0"/>
              <a:t> </a:t>
            </a:r>
            <a:r>
              <a:rPr lang="en-US" sz="900" dirty="0" err="1"/>
              <a:t>i'm</a:t>
            </a:r>
            <a:r>
              <a:rPr lang="en-US" sz="900" dirty="0"/>
              <a:t> staying here in the u s </a:t>
            </a:r>
            <a:r>
              <a:rPr lang="en-US" sz="900" dirty="0" err="1"/>
              <a:t>i</a:t>
            </a:r>
            <a:r>
              <a:rPr lang="en-US" sz="900" dirty="0"/>
              <a:t> live in </a:t>
            </a:r>
            <a:r>
              <a:rPr lang="en-US" sz="900" dirty="0" err="1"/>
              <a:t>canada</a:t>
            </a:r>
            <a:r>
              <a:rPr lang="en-US" sz="900" dirty="0"/>
              <a:t> so </a:t>
            </a:r>
            <a:r>
              <a:rPr lang="en-US" sz="900" dirty="0" err="1"/>
              <a:t>i</a:t>
            </a:r>
            <a:r>
              <a:rPr lang="en-US" sz="900" dirty="0"/>
              <a:t> don't need to </a:t>
            </a:r>
            <a:r>
              <a:rPr lang="en-US" sz="900" dirty="0" err="1"/>
              <a:t>i</a:t>
            </a:r>
            <a:r>
              <a:rPr lang="en-US" sz="900" dirty="0"/>
              <a:t> don't need to do okay all right that's </a:t>
            </a:r>
            <a:r>
              <a:rPr lang="en-US" sz="900" dirty="0" err="1"/>
              <a:t>that's</a:t>
            </a:r>
            <a:r>
              <a:rPr lang="en-US" sz="900" dirty="0"/>
              <a:t> </a:t>
            </a:r>
            <a:r>
              <a:rPr lang="en-US" sz="900" dirty="0" err="1"/>
              <a:t>that's</a:t>
            </a:r>
            <a:r>
              <a:rPr lang="en-US" sz="900" dirty="0"/>
              <a:t> fine that's all </a:t>
            </a:r>
            <a:r>
              <a:rPr lang="en-US" sz="900" dirty="0" err="1"/>
              <a:t>i</a:t>
            </a:r>
            <a:r>
              <a:rPr lang="en-US" sz="900" dirty="0"/>
              <a:t> need to know all right uh no that's great other than this </a:t>
            </a:r>
            <a:r>
              <a:rPr lang="en-US" sz="900" dirty="0">
                <a:solidFill>
                  <a:srgbClr val="FF0000"/>
                </a:solidFill>
              </a:rPr>
              <a:t>there are one point two million </a:t>
            </a:r>
            <a:r>
              <a:rPr lang="en-US" sz="900" dirty="0" err="1">
                <a:solidFill>
                  <a:srgbClr val="FF0000"/>
                </a:solidFill>
              </a:rPr>
              <a:t>canadians</a:t>
            </a:r>
            <a:r>
              <a:rPr lang="en-US" sz="900" dirty="0">
                <a:solidFill>
                  <a:srgbClr val="FF0000"/>
                </a:solidFill>
              </a:rPr>
              <a:t> in </a:t>
            </a:r>
            <a:r>
              <a:rPr lang="en-US" sz="900" dirty="0" err="1">
                <a:solidFill>
                  <a:srgbClr val="FF0000"/>
                </a:solidFill>
              </a:rPr>
              <a:t>florida</a:t>
            </a:r>
            <a:r>
              <a:rPr lang="en-US" sz="900" dirty="0">
                <a:solidFill>
                  <a:srgbClr val="FF0000"/>
                </a:solidFill>
              </a:rPr>
              <a:t> at this point in time winter down here in </a:t>
            </a:r>
            <a:r>
              <a:rPr lang="en-US" sz="900" dirty="0" err="1">
                <a:solidFill>
                  <a:srgbClr val="FF0000"/>
                </a:solidFill>
              </a:rPr>
              <a:t>florida</a:t>
            </a:r>
            <a:r>
              <a:rPr lang="en-US" sz="900" dirty="0">
                <a:solidFill>
                  <a:srgbClr val="FF0000"/>
                </a:solidFill>
              </a:rPr>
              <a:t> okay and they're probably all looking at the same question here looking at looking for the same thing</a:t>
            </a:r>
            <a:r>
              <a:rPr lang="en-US" sz="900" dirty="0"/>
              <a:t> uh the eight hundred number because most of us have </a:t>
            </a:r>
            <a:r>
              <a:rPr lang="en-US" sz="900" dirty="0" err="1"/>
              <a:t>canadian</a:t>
            </a:r>
            <a:r>
              <a:rPr lang="en-US" sz="900" dirty="0"/>
              <a:t> self phones doesn't work with a </a:t>
            </a:r>
            <a:r>
              <a:rPr lang="en-US" sz="900" dirty="0" err="1"/>
              <a:t>canadian</a:t>
            </a:r>
            <a:r>
              <a:rPr lang="en-US" sz="900" dirty="0"/>
              <a:t> self phone so </a:t>
            </a:r>
            <a:r>
              <a:rPr lang="en-US" sz="900" dirty="0" err="1">
                <a:solidFill>
                  <a:srgbClr val="FF0000"/>
                </a:solidFill>
              </a:rPr>
              <a:t>i'm</a:t>
            </a:r>
            <a:r>
              <a:rPr lang="en-US" sz="900" dirty="0">
                <a:solidFill>
                  <a:srgbClr val="FF0000"/>
                </a:solidFill>
              </a:rPr>
              <a:t> sitting here for u s account paying long distance for fifteen minutes to get that squared away </a:t>
            </a:r>
            <a:r>
              <a:rPr lang="en-US" sz="900" dirty="0"/>
              <a:t>somewhere along the line someone may want to address either on line or with the phone number itself so that the </a:t>
            </a:r>
            <a:r>
              <a:rPr lang="en-US" sz="900" dirty="0" err="1"/>
              <a:t>canadian</a:t>
            </a:r>
            <a:r>
              <a:rPr lang="en-US" sz="900" dirty="0"/>
              <a:t> people can call through the on that phone number they won't accept a </a:t>
            </a:r>
            <a:r>
              <a:rPr lang="en-US" sz="900" dirty="0" err="1"/>
              <a:t>canadian</a:t>
            </a:r>
            <a:r>
              <a:rPr lang="en-US" sz="900" dirty="0"/>
              <a:t> number because it's a </a:t>
            </a:r>
            <a:r>
              <a:rPr lang="en-US" sz="900" dirty="0" err="1"/>
              <a:t>a</a:t>
            </a:r>
            <a:r>
              <a:rPr lang="en-US" sz="900" dirty="0"/>
              <a:t> u s eight hundred number and that's not your responsibility but if you report that to somebody who it is then they'd appreciate it so would all the other </a:t>
            </a:r>
            <a:r>
              <a:rPr lang="en-US" sz="900" dirty="0" err="1"/>
              <a:t>canadians</a:t>
            </a:r>
            <a:r>
              <a:rPr lang="en-US" sz="900" dirty="0"/>
              <a:t> thank you sorry to give you such a hard time right you too</a:t>
            </a:r>
          </a:p>
        </p:txBody>
      </p:sp>
      <p:sp>
        <p:nvSpPr>
          <p:cNvPr id="9" name="TextBox 8">
            <a:extLst>
              <a:ext uri="{FF2B5EF4-FFF2-40B4-BE49-F238E27FC236}">
                <a16:creationId xmlns:a16="http://schemas.microsoft.com/office/drawing/2014/main" id="{0215664F-D6DB-7228-EBAD-75523F3B75BE}"/>
              </a:ext>
            </a:extLst>
          </p:cNvPr>
          <p:cNvSpPr txBox="1"/>
          <p:nvPr/>
        </p:nvSpPr>
        <p:spPr>
          <a:xfrm>
            <a:off x="6607277" y="1513086"/>
            <a:ext cx="5129983" cy="4524315"/>
          </a:xfrm>
          <a:prstGeom prst="rect">
            <a:avLst/>
          </a:prstGeom>
          <a:solidFill>
            <a:schemeClr val="bg1"/>
          </a:solidFill>
          <a:ln w="19050">
            <a:solidFill>
              <a:schemeClr val="accent5"/>
            </a:solidFill>
          </a:ln>
        </p:spPr>
        <p:txBody>
          <a:bodyPr wrap="square">
            <a:spAutoFit/>
          </a:bodyPr>
          <a:lstStyle/>
          <a:p>
            <a:r>
              <a:rPr lang="en-US" dirty="0"/>
              <a:t>yes you do okay </a:t>
            </a:r>
            <a:r>
              <a:rPr lang="en-US" dirty="0" err="1"/>
              <a:t>i</a:t>
            </a:r>
            <a:r>
              <a:rPr lang="en-US" dirty="0"/>
              <a:t> received the sentence today but </a:t>
            </a:r>
            <a:r>
              <a:rPr lang="en-US" dirty="0" err="1">
                <a:highlight>
                  <a:srgbClr val="FFFF00"/>
                </a:highlight>
              </a:rPr>
              <a:t>i'm</a:t>
            </a:r>
            <a:r>
              <a:rPr lang="en-US" dirty="0">
                <a:highlight>
                  <a:srgbClr val="FFFF00"/>
                </a:highlight>
              </a:rPr>
              <a:t> </a:t>
            </a:r>
            <a:r>
              <a:rPr lang="en-US" dirty="0" err="1">
                <a:highlight>
                  <a:srgbClr val="FFFF00"/>
                </a:highlight>
              </a:rPr>
              <a:t>canadian</a:t>
            </a:r>
            <a:r>
              <a:rPr lang="en-US" dirty="0">
                <a:highlight>
                  <a:srgbClr val="FFFF00"/>
                </a:highlight>
              </a:rPr>
              <a:t> so </a:t>
            </a:r>
            <a:r>
              <a:rPr lang="en-US" dirty="0" err="1">
                <a:highlight>
                  <a:srgbClr val="FFFF00"/>
                </a:highlight>
              </a:rPr>
              <a:t>i</a:t>
            </a:r>
            <a:r>
              <a:rPr lang="en-US" dirty="0">
                <a:highlight>
                  <a:srgbClr val="FFFF00"/>
                </a:highlight>
              </a:rPr>
              <a:t> can't really do anything with this </a:t>
            </a:r>
            <a:r>
              <a:rPr lang="en-US" dirty="0"/>
              <a:t>and </a:t>
            </a:r>
            <a:r>
              <a:rPr lang="en-US" dirty="0" err="1">
                <a:highlight>
                  <a:srgbClr val="FFFF00"/>
                </a:highlight>
              </a:rPr>
              <a:t>i'm</a:t>
            </a:r>
            <a:r>
              <a:rPr lang="en-US" dirty="0">
                <a:highlight>
                  <a:srgbClr val="FFFF00"/>
                </a:highlight>
              </a:rPr>
              <a:t> only here </a:t>
            </a:r>
            <a:r>
              <a:rPr lang="en-US" dirty="0" err="1">
                <a:highlight>
                  <a:srgbClr val="FFFF00"/>
                </a:highlight>
              </a:rPr>
              <a:t>i'm</a:t>
            </a:r>
            <a:r>
              <a:rPr lang="en-US" dirty="0">
                <a:highlight>
                  <a:srgbClr val="FFFF00"/>
                </a:highlight>
              </a:rPr>
              <a:t> at snowbird four months a year </a:t>
            </a:r>
            <a:r>
              <a:rPr lang="en-US" dirty="0" err="1">
                <a:highlight>
                  <a:srgbClr val="FFFF00"/>
                </a:highlight>
              </a:rPr>
              <a:t>i'm</a:t>
            </a:r>
            <a:r>
              <a:rPr lang="en-US" dirty="0">
                <a:highlight>
                  <a:srgbClr val="FFFF00"/>
                </a:highlight>
              </a:rPr>
              <a:t> definitely not </a:t>
            </a:r>
            <a:r>
              <a:rPr lang="en-US" dirty="0" err="1">
                <a:highlight>
                  <a:srgbClr val="FFFF00"/>
                </a:highlight>
              </a:rPr>
              <a:t>american</a:t>
            </a:r>
            <a:r>
              <a:rPr lang="en-US" dirty="0">
                <a:highlight>
                  <a:srgbClr val="FFFF00"/>
                </a:highlight>
              </a:rPr>
              <a:t> </a:t>
            </a:r>
            <a:r>
              <a:rPr lang="en-US" dirty="0"/>
              <a:t>okay well </a:t>
            </a:r>
            <a:r>
              <a:rPr lang="en-US" dirty="0" err="1"/>
              <a:t>i'm</a:t>
            </a:r>
            <a:r>
              <a:rPr lang="en-US" dirty="0"/>
              <a:t> the first one unless people just don't answer back if they are or they ignore it maybe sure thing you did </a:t>
            </a:r>
            <a:r>
              <a:rPr lang="en-US" dirty="0" err="1"/>
              <a:t>did</a:t>
            </a:r>
            <a:r>
              <a:rPr lang="en-US" dirty="0"/>
              <a:t> you </a:t>
            </a:r>
            <a:r>
              <a:rPr lang="en-US" dirty="0" err="1"/>
              <a:t>i</a:t>
            </a:r>
            <a:r>
              <a:rPr lang="en-US" dirty="0"/>
              <a:t> will not be </a:t>
            </a:r>
            <a:r>
              <a:rPr lang="en-US" dirty="0" err="1"/>
              <a:t>i</a:t>
            </a:r>
            <a:r>
              <a:rPr lang="en-US" dirty="0"/>
              <a:t> will </a:t>
            </a:r>
            <a:r>
              <a:rPr lang="en-US" dirty="0" err="1"/>
              <a:t>i</a:t>
            </a:r>
            <a:r>
              <a:rPr lang="en-US" dirty="0"/>
              <a:t> will not be yes oh </a:t>
            </a:r>
            <a:r>
              <a:rPr lang="en-US" dirty="0" err="1">
                <a:solidFill>
                  <a:srgbClr val="FF0000"/>
                </a:solidFill>
              </a:rPr>
              <a:t>i</a:t>
            </a:r>
            <a:r>
              <a:rPr lang="en-US" dirty="0">
                <a:solidFill>
                  <a:srgbClr val="FF0000"/>
                </a:solidFill>
              </a:rPr>
              <a:t> will not be here </a:t>
            </a:r>
            <a:r>
              <a:rPr lang="en-US" dirty="0" err="1">
                <a:solidFill>
                  <a:srgbClr val="FF0000"/>
                </a:solidFill>
              </a:rPr>
              <a:t>april</a:t>
            </a:r>
            <a:r>
              <a:rPr lang="en-US" dirty="0">
                <a:solidFill>
                  <a:srgbClr val="FF0000"/>
                </a:solidFill>
              </a:rPr>
              <a:t> one </a:t>
            </a:r>
            <a:r>
              <a:rPr lang="en-US" dirty="0"/>
              <a:t>well it'll ok maybe it isn't </a:t>
            </a:r>
            <a:r>
              <a:rPr lang="en-US" dirty="0">
                <a:solidFill>
                  <a:srgbClr val="FF0000"/>
                </a:solidFill>
              </a:rPr>
              <a:t>with the corona virus maybe it's good that </a:t>
            </a:r>
            <a:r>
              <a:rPr lang="en-US" dirty="0" err="1">
                <a:solidFill>
                  <a:srgbClr val="FF0000"/>
                </a:solidFill>
              </a:rPr>
              <a:t>i'm</a:t>
            </a:r>
            <a:r>
              <a:rPr lang="en-US" dirty="0">
                <a:solidFill>
                  <a:srgbClr val="FF0000"/>
                </a:solidFill>
              </a:rPr>
              <a:t> leaving but it's all over the world so it doesn't matter </a:t>
            </a:r>
            <a:r>
              <a:rPr lang="en-US" dirty="0"/>
              <a:t>yes we are absolutely </a:t>
            </a:r>
            <a:r>
              <a:rPr lang="en-US" dirty="0" err="1"/>
              <a:t>absolutely</a:t>
            </a:r>
            <a:r>
              <a:rPr lang="en-US" dirty="0"/>
              <a:t> oh </a:t>
            </a:r>
            <a:r>
              <a:rPr lang="en-US" dirty="0" err="1"/>
              <a:t>i</a:t>
            </a:r>
            <a:r>
              <a:rPr lang="en-US" dirty="0"/>
              <a:t> didn't hear that that's interesting to note </a:t>
            </a:r>
            <a:r>
              <a:rPr lang="en-US" dirty="0">
                <a:solidFill>
                  <a:srgbClr val="FF0000"/>
                </a:solidFill>
              </a:rPr>
              <a:t>maybe because it's too cold </a:t>
            </a:r>
            <a:r>
              <a:rPr lang="en-US" dirty="0"/>
              <a:t>mine </a:t>
            </a:r>
            <a:r>
              <a:rPr lang="en-US" dirty="0">
                <a:solidFill>
                  <a:srgbClr val="FF0000"/>
                </a:solidFill>
              </a:rPr>
              <a:t>it's not as cold as it used to be up there anyway </a:t>
            </a:r>
            <a:r>
              <a:rPr lang="en-US" dirty="0"/>
              <a:t>yeah </a:t>
            </a:r>
            <a:r>
              <a:rPr lang="en-US" dirty="0">
                <a:solidFill>
                  <a:srgbClr val="FF0000"/>
                </a:solidFill>
              </a:rPr>
              <a:t>everything's melting</a:t>
            </a:r>
            <a:r>
              <a:rPr lang="en-US" dirty="0"/>
              <a:t> yes it is okay so we helped each other thank you great thank you bye </a:t>
            </a:r>
            <a:r>
              <a:rPr lang="en-US" dirty="0" err="1"/>
              <a:t>bye</a:t>
            </a:r>
            <a:r>
              <a:rPr lang="en-US" dirty="0"/>
              <a:t> thanks you too bye </a:t>
            </a:r>
            <a:r>
              <a:rPr lang="en-US" dirty="0" err="1"/>
              <a:t>bye</a:t>
            </a:r>
            <a:endParaRPr lang="en-US" dirty="0"/>
          </a:p>
        </p:txBody>
      </p:sp>
    </p:spTree>
    <p:extLst>
      <p:ext uri="{BB962C8B-B14F-4D97-AF65-F5344CB8AC3E}">
        <p14:creationId xmlns:p14="http://schemas.microsoft.com/office/powerpoint/2010/main" val="925993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P spid="7"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AAE13-DF9D-E3E4-6883-1E4ABBFD4A6D}"/>
              </a:ext>
            </a:extLst>
          </p:cNvPr>
          <p:cNvSpPr>
            <a:spLocks noGrp="1"/>
          </p:cNvSpPr>
          <p:nvPr>
            <p:ph type="title"/>
          </p:nvPr>
        </p:nvSpPr>
        <p:spPr/>
        <p:txBody>
          <a:bodyPr/>
          <a:lstStyle/>
          <a:p>
            <a:r>
              <a:rPr lang="en-US" dirty="0"/>
              <a:t>Special Thanks</a:t>
            </a:r>
          </a:p>
        </p:txBody>
      </p:sp>
      <p:sp>
        <p:nvSpPr>
          <p:cNvPr id="3" name="Content Placeholder 2">
            <a:extLst>
              <a:ext uri="{FF2B5EF4-FFF2-40B4-BE49-F238E27FC236}">
                <a16:creationId xmlns:a16="http://schemas.microsoft.com/office/drawing/2014/main" id="{8A9585F6-EED2-A8BC-E6C4-7F5CABCD9EE6}"/>
              </a:ext>
            </a:extLst>
          </p:cNvPr>
          <p:cNvSpPr>
            <a:spLocks noGrp="1"/>
          </p:cNvSpPr>
          <p:nvPr>
            <p:ph idx="1"/>
          </p:nvPr>
        </p:nvSpPr>
        <p:spPr>
          <a:xfrm>
            <a:off x="838200" y="1825625"/>
            <a:ext cx="10515600" cy="3680872"/>
          </a:xfrm>
        </p:spPr>
        <p:txBody>
          <a:bodyPr/>
          <a:lstStyle/>
          <a:p>
            <a:r>
              <a:rPr lang="en-US" i="1" dirty="0"/>
              <a:t>Monica Puerto</a:t>
            </a:r>
          </a:p>
          <a:p>
            <a:r>
              <a:rPr lang="en-US" i="1" dirty="0"/>
              <a:t>Crystal Hernandez</a:t>
            </a:r>
          </a:p>
          <a:p>
            <a:endParaRPr lang="en-US" dirty="0"/>
          </a:p>
        </p:txBody>
      </p:sp>
      <p:sp>
        <p:nvSpPr>
          <p:cNvPr id="4" name="Footer Placeholder 3">
            <a:extLst>
              <a:ext uri="{FF2B5EF4-FFF2-40B4-BE49-F238E27FC236}">
                <a16:creationId xmlns:a16="http://schemas.microsoft.com/office/drawing/2014/main" id="{0D7AE642-E343-A6E2-1ECF-07E5CB9C85D3}"/>
              </a:ext>
            </a:extLst>
          </p:cNvPr>
          <p:cNvSpPr>
            <a:spLocks noGrp="1"/>
          </p:cNvSpPr>
          <p:nvPr>
            <p:ph type="ftr" sz="quarter" idx="11"/>
          </p:nvPr>
        </p:nvSpPr>
        <p:spPr/>
        <p:txBody>
          <a:bodyPr/>
          <a:lstStyle/>
          <a:p>
            <a:r>
              <a:rPr lang="en-US" b="0" i="0" dirty="0">
                <a:solidFill>
                  <a:schemeClr val="bg1">
                    <a:lumMod val="50000"/>
                  </a:schemeClr>
                </a:solidFill>
                <a:effectLst/>
                <a:latin typeface="Aptos" panose="020B0004020202020204" pitchFamily="34" charset="0"/>
              </a:rPr>
              <a:t>CBDRB-FY24-CBSM002-042</a:t>
            </a:r>
            <a:endParaRPr lang="en-US" dirty="0"/>
          </a:p>
        </p:txBody>
      </p:sp>
      <p:sp>
        <p:nvSpPr>
          <p:cNvPr id="5" name="Slide Number Placeholder 4">
            <a:extLst>
              <a:ext uri="{FF2B5EF4-FFF2-40B4-BE49-F238E27FC236}">
                <a16:creationId xmlns:a16="http://schemas.microsoft.com/office/drawing/2014/main" id="{B6794516-E021-1956-CE66-3B34E0B23879}"/>
              </a:ext>
            </a:extLst>
          </p:cNvPr>
          <p:cNvSpPr>
            <a:spLocks noGrp="1"/>
          </p:cNvSpPr>
          <p:nvPr>
            <p:ph type="sldNum" sz="quarter" idx="12"/>
          </p:nvPr>
        </p:nvSpPr>
        <p:spPr/>
        <p:txBody>
          <a:bodyPr/>
          <a:lstStyle/>
          <a:p>
            <a:fld id="{FC63ECC8-719A-498E-B101-491B6A35558E}" type="slidenum">
              <a:rPr lang="en-US" smtClean="0"/>
              <a:t>12</a:t>
            </a:fld>
            <a:endParaRPr lang="en-US"/>
          </a:p>
        </p:txBody>
      </p:sp>
    </p:spTree>
    <p:extLst>
      <p:ext uri="{BB962C8B-B14F-4D97-AF65-F5344CB8AC3E}">
        <p14:creationId xmlns:p14="http://schemas.microsoft.com/office/powerpoint/2010/main" val="128158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A16A2DA-5781-6815-CCEF-18955A4AA212}"/>
              </a:ext>
            </a:extLst>
          </p:cNvPr>
          <p:cNvSpPr>
            <a:spLocks noGrp="1"/>
          </p:cNvSpPr>
          <p:nvPr>
            <p:ph type="title"/>
          </p:nvPr>
        </p:nvSpPr>
        <p:spPr/>
        <p:txBody>
          <a:bodyPr/>
          <a:lstStyle/>
          <a:p>
            <a:r>
              <a:rPr lang="en-US" dirty="0"/>
              <a:t>Thank you!</a:t>
            </a:r>
          </a:p>
        </p:txBody>
      </p:sp>
      <p:sp>
        <p:nvSpPr>
          <p:cNvPr id="7" name="Text Placeholder 6">
            <a:extLst>
              <a:ext uri="{FF2B5EF4-FFF2-40B4-BE49-F238E27FC236}">
                <a16:creationId xmlns:a16="http://schemas.microsoft.com/office/drawing/2014/main" id="{068F93A2-2CB7-5E94-0710-DE2183634BD6}"/>
              </a:ext>
            </a:extLst>
          </p:cNvPr>
          <p:cNvSpPr>
            <a:spLocks noGrp="1"/>
          </p:cNvSpPr>
          <p:nvPr>
            <p:ph type="body" idx="1"/>
          </p:nvPr>
        </p:nvSpPr>
        <p:spPr/>
        <p:txBody>
          <a:bodyPr/>
          <a:lstStyle/>
          <a:p>
            <a:r>
              <a:rPr lang="en-US" dirty="0"/>
              <a:t>Any questions?</a:t>
            </a:r>
          </a:p>
        </p:txBody>
      </p:sp>
      <p:sp>
        <p:nvSpPr>
          <p:cNvPr id="4" name="Footer Placeholder 3">
            <a:extLst>
              <a:ext uri="{FF2B5EF4-FFF2-40B4-BE49-F238E27FC236}">
                <a16:creationId xmlns:a16="http://schemas.microsoft.com/office/drawing/2014/main" id="{5C8C4C77-051F-CED2-E69E-37F35441ECDC}"/>
              </a:ext>
            </a:extLst>
          </p:cNvPr>
          <p:cNvSpPr>
            <a:spLocks noGrp="1"/>
          </p:cNvSpPr>
          <p:nvPr>
            <p:ph type="ftr" sz="quarter" idx="11"/>
          </p:nvPr>
        </p:nvSpPr>
        <p:spPr/>
        <p:txBody>
          <a:bodyPr/>
          <a:lstStyle/>
          <a:p>
            <a:r>
              <a:rPr lang="en-US" b="0" i="0" dirty="0">
                <a:solidFill>
                  <a:schemeClr val="bg1">
                    <a:lumMod val="50000"/>
                  </a:schemeClr>
                </a:solidFill>
                <a:effectLst/>
                <a:latin typeface="Aptos" panose="020B0004020202020204" pitchFamily="34" charset="0"/>
              </a:rPr>
              <a:t>CBDRB-FY24-CBSM002-042</a:t>
            </a:r>
            <a:endParaRPr lang="en-US" dirty="0"/>
          </a:p>
        </p:txBody>
      </p:sp>
      <p:sp>
        <p:nvSpPr>
          <p:cNvPr id="5" name="Slide Number Placeholder 4">
            <a:extLst>
              <a:ext uri="{FF2B5EF4-FFF2-40B4-BE49-F238E27FC236}">
                <a16:creationId xmlns:a16="http://schemas.microsoft.com/office/drawing/2014/main" id="{192C3FD9-7F7B-3A24-5701-0FC2FAB9CBA8}"/>
              </a:ext>
            </a:extLst>
          </p:cNvPr>
          <p:cNvSpPr>
            <a:spLocks noGrp="1"/>
          </p:cNvSpPr>
          <p:nvPr>
            <p:ph type="sldNum" sz="quarter" idx="12"/>
          </p:nvPr>
        </p:nvSpPr>
        <p:spPr/>
        <p:txBody>
          <a:bodyPr/>
          <a:lstStyle/>
          <a:p>
            <a:fld id="{FC63ECC8-719A-498E-B101-491B6A35558E}" type="slidenum">
              <a:rPr lang="en-US" smtClean="0"/>
              <a:t>13</a:t>
            </a:fld>
            <a:endParaRPr lang="en-US"/>
          </a:p>
        </p:txBody>
      </p:sp>
    </p:spTree>
    <p:extLst>
      <p:ext uri="{BB962C8B-B14F-4D97-AF65-F5344CB8AC3E}">
        <p14:creationId xmlns:p14="http://schemas.microsoft.com/office/powerpoint/2010/main" val="42463451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0E6F7-D85E-99BC-BA7C-1F42C4C0A2BC}"/>
              </a:ext>
            </a:extLst>
          </p:cNvPr>
          <p:cNvSpPr>
            <a:spLocks noGrp="1"/>
          </p:cNvSpPr>
          <p:nvPr>
            <p:ph type="title"/>
          </p:nvPr>
        </p:nvSpPr>
        <p:spPr/>
        <p:txBody>
          <a:bodyPr/>
          <a:lstStyle/>
          <a:p>
            <a:r>
              <a:rPr lang="en-US" dirty="0"/>
              <a:t>Supplemental Slides</a:t>
            </a:r>
          </a:p>
        </p:txBody>
      </p:sp>
      <p:sp>
        <p:nvSpPr>
          <p:cNvPr id="3" name="Text Placeholder 2">
            <a:extLst>
              <a:ext uri="{FF2B5EF4-FFF2-40B4-BE49-F238E27FC236}">
                <a16:creationId xmlns:a16="http://schemas.microsoft.com/office/drawing/2014/main" id="{A99D255A-432C-2E80-B5D5-9FB50A29C8F9}"/>
              </a:ext>
            </a:extLst>
          </p:cNvPr>
          <p:cNvSpPr>
            <a:spLocks noGrp="1"/>
          </p:cNvSpPr>
          <p:nvPr>
            <p:ph type="body" idx="1"/>
          </p:nvPr>
        </p:nvSpPr>
        <p:spPr/>
        <p:txBody>
          <a:bodyPr/>
          <a:lstStyle/>
          <a:p>
            <a:endParaRPr lang="en-US"/>
          </a:p>
        </p:txBody>
      </p:sp>
      <p:sp>
        <p:nvSpPr>
          <p:cNvPr id="4" name="Footer Placeholder 3">
            <a:extLst>
              <a:ext uri="{FF2B5EF4-FFF2-40B4-BE49-F238E27FC236}">
                <a16:creationId xmlns:a16="http://schemas.microsoft.com/office/drawing/2014/main" id="{99AB8AFF-B2F4-9E03-18E9-025FD0D5F31B}"/>
              </a:ext>
            </a:extLst>
          </p:cNvPr>
          <p:cNvSpPr>
            <a:spLocks noGrp="1"/>
          </p:cNvSpPr>
          <p:nvPr>
            <p:ph type="ftr" sz="quarter" idx="11"/>
          </p:nvPr>
        </p:nvSpPr>
        <p:spPr/>
        <p:txBody>
          <a:bodyPr/>
          <a:lstStyle/>
          <a:p>
            <a:r>
              <a:rPr lang="en-US" b="0" i="0" dirty="0">
                <a:solidFill>
                  <a:schemeClr val="bg1">
                    <a:lumMod val="50000"/>
                  </a:schemeClr>
                </a:solidFill>
                <a:effectLst/>
                <a:latin typeface="Aptos" panose="020B0004020202020204" pitchFamily="34" charset="0"/>
              </a:rPr>
              <a:t>CBDRB-FY24-CBSM002-042</a:t>
            </a:r>
            <a:endParaRPr lang="en-US" dirty="0"/>
          </a:p>
        </p:txBody>
      </p:sp>
      <p:sp>
        <p:nvSpPr>
          <p:cNvPr id="5" name="Slide Number Placeholder 4">
            <a:extLst>
              <a:ext uri="{FF2B5EF4-FFF2-40B4-BE49-F238E27FC236}">
                <a16:creationId xmlns:a16="http://schemas.microsoft.com/office/drawing/2014/main" id="{1A38ECC4-5CA7-A6B7-17FE-1366B80E0EA3}"/>
              </a:ext>
            </a:extLst>
          </p:cNvPr>
          <p:cNvSpPr>
            <a:spLocks noGrp="1"/>
          </p:cNvSpPr>
          <p:nvPr>
            <p:ph type="sldNum" sz="quarter" idx="12"/>
          </p:nvPr>
        </p:nvSpPr>
        <p:spPr/>
        <p:txBody>
          <a:bodyPr/>
          <a:lstStyle/>
          <a:p>
            <a:fld id="{FC63ECC8-719A-498E-B101-491B6A35558E}" type="slidenum">
              <a:rPr lang="en-US" smtClean="0"/>
              <a:t>14</a:t>
            </a:fld>
            <a:endParaRPr lang="en-US"/>
          </a:p>
        </p:txBody>
      </p:sp>
    </p:spTree>
    <p:extLst>
      <p:ext uri="{BB962C8B-B14F-4D97-AF65-F5344CB8AC3E}">
        <p14:creationId xmlns:p14="http://schemas.microsoft.com/office/powerpoint/2010/main" val="13113281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F4D9E-1841-60C0-A6CE-BE7B0CEFB511}"/>
              </a:ext>
            </a:extLst>
          </p:cNvPr>
          <p:cNvSpPr>
            <a:spLocks noGrp="1"/>
          </p:cNvSpPr>
          <p:nvPr>
            <p:ph type="title"/>
          </p:nvPr>
        </p:nvSpPr>
        <p:spPr/>
        <p:txBody>
          <a:bodyPr/>
          <a:lstStyle/>
          <a:p>
            <a:r>
              <a:rPr lang="en-US" dirty="0"/>
              <a:t>Model Tuning</a:t>
            </a:r>
          </a:p>
        </p:txBody>
      </p:sp>
      <p:sp>
        <p:nvSpPr>
          <p:cNvPr id="3" name="Content Placeholder 2">
            <a:extLst>
              <a:ext uri="{FF2B5EF4-FFF2-40B4-BE49-F238E27FC236}">
                <a16:creationId xmlns:a16="http://schemas.microsoft.com/office/drawing/2014/main" id="{642D0DFE-1C55-F2DF-F761-9AF3B940FD2A}"/>
              </a:ext>
            </a:extLst>
          </p:cNvPr>
          <p:cNvSpPr>
            <a:spLocks noGrp="1"/>
          </p:cNvSpPr>
          <p:nvPr>
            <p:ph idx="1"/>
          </p:nvPr>
        </p:nvSpPr>
        <p:spPr>
          <a:xfrm>
            <a:off x="597568" y="1825625"/>
            <a:ext cx="7459537" cy="4351338"/>
          </a:xfrm>
        </p:spPr>
        <p:txBody>
          <a:bodyPr/>
          <a:lstStyle/>
          <a:p>
            <a:r>
              <a:rPr lang="en-US" dirty="0"/>
              <a:t>For each set of model parameters:</a:t>
            </a:r>
          </a:p>
          <a:p>
            <a:pPr lvl="1"/>
            <a:r>
              <a:rPr lang="en-US" dirty="0"/>
              <a:t>Split labeled data, train model on 80%, predict on left out 20%, grade accuracy of predictions</a:t>
            </a:r>
          </a:p>
          <a:p>
            <a:pPr lvl="1"/>
            <a:r>
              <a:rPr lang="en-US" dirty="0"/>
              <a:t>Model learns patterns in training set to maximize prediction</a:t>
            </a:r>
          </a:p>
          <a:p>
            <a:pPr lvl="1"/>
            <a:r>
              <a:rPr lang="en-US" dirty="0"/>
              <a:t>Do 80/20 split 5 times to cover all data (cross-validation) and get average prediction</a:t>
            </a:r>
          </a:p>
          <a:p>
            <a:pPr lvl="1"/>
            <a:r>
              <a:rPr lang="en-US" dirty="0"/>
              <a:t>Choose parameters that maximize accuracy of predictions on average</a:t>
            </a:r>
          </a:p>
          <a:p>
            <a:endParaRPr lang="en-US" dirty="0"/>
          </a:p>
        </p:txBody>
      </p:sp>
      <p:sp>
        <p:nvSpPr>
          <p:cNvPr id="4" name="Footer Placeholder 3">
            <a:extLst>
              <a:ext uri="{FF2B5EF4-FFF2-40B4-BE49-F238E27FC236}">
                <a16:creationId xmlns:a16="http://schemas.microsoft.com/office/drawing/2014/main" id="{AB0E257F-8BDB-937A-A96B-D1FAD2344F01}"/>
              </a:ext>
            </a:extLst>
          </p:cNvPr>
          <p:cNvSpPr>
            <a:spLocks noGrp="1"/>
          </p:cNvSpPr>
          <p:nvPr>
            <p:ph type="ftr" sz="quarter" idx="11"/>
          </p:nvPr>
        </p:nvSpPr>
        <p:spPr/>
        <p:txBody>
          <a:bodyPr/>
          <a:lstStyle/>
          <a:p>
            <a:r>
              <a:rPr lang="en-US" b="0" i="0" dirty="0">
                <a:solidFill>
                  <a:schemeClr val="bg1">
                    <a:lumMod val="50000"/>
                  </a:schemeClr>
                </a:solidFill>
                <a:effectLst/>
                <a:latin typeface="Aptos" panose="020B0004020202020204" pitchFamily="34" charset="0"/>
              </a:rPr>
              <a:t>CBDRB-FY24-CBSM002-042</a:t>
            </a:r>
            <a:endParaRPr lang="en-US" dirty="0"/>
          </a:p>
        </p:txBody>
      </p:sp>
      <p:sp>
        <p:nvSpPr>
          <p:cNvPr id="5" name="Slide Number Placeholder 4">
            <a:extLst>
              <a:ext uri="{FF2B5EF4-FFF2-40B4-BE49-F238E27FC236}">
                <a16:creationId xmlns:a16="http://schemas.microsoft.com/office/drawing/2014/main" id="{F2369128-8053-8E38-015A-1C2FF697A622}"/>
              </a:ext>
            </a:extLst>
          </p:cNvPr>
          <p:cNvSpPr>
            <a:spLocks noGrp="1"/>
          </p:cNvSpPr>
          <p:nvPr>
            <p:ph type="sldNum" sz="quarter" idx="12"/>
          </p:nvPr>
        </p:nvSpPr>
        <p:spPr/>
        <p:txBody>
          <a:bodyPr/>
          <a:lstStyle/>
          <a:p>
            <a:fld id="{FC63ECC8-719A-498E-B101-491B6A35558E}" type="slidenum">
              <a:rPr lang="en-US" smtClean="0"/>
              <a:t>15</a:t>
            </a:fld>
            <a:endParaRPr lang="en-US"/>
          </a:p>
        </p:txBody>
      </p:sp>
      <p:pic>
        <p:nvPicPr>
          <p:cNvPr id="4098" name="Picture 2" descr="Cross-Validation: K Fold vs Monte Carlo | by Rebecca Patro | Towards Data  Science">
            <a:extLst>
              <a:ext uri="{FF2B5EF4-FFF2-40B4-BE49-F238E27FC236}">
                <a16:creationId xmlns:a16="http://schemas.microsoft.com/office/drawing/2014/main" id="{271BAB93-F191-AB54-E308-EB56EB12FD3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0239"/>
          <a:stretch/>
        </p:blipFill>
        <p:spPr bwMode="auto">
          <a:xfrm>
            <a:off x="7665774" y="2820043"/>
            <a:ext cx="4163716" cy="26758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82804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6772B-D96F-FD77-A86A-6196AECDE5D9}"/>
              </a:ext>
            </a:extLst>
          </p:cNvPr>
          <p:cNvSpPr>
            <a:spLocks noGrp="1"/>
          </p:cNvSpPr>
          <p:nvPr>
            <p:ph type="title"/>
          </p:nvPr>
        </p:nvSpPr>
        <p:spPr/>
        <p:txBody>
          <a:bodyPr>
            <a:normAutofit/>
          </a:bodyPr>
          <a:lstStyle/>
          <a:p>
            <a:r>
              <a:rPr lang="en-US" dirty="0"/>
              <a:t>Identifying UYC Calls: Modeling</a:t>
            </a:r>
            <a:br>
              <a:rPr lang="en-US" dirty="0"/>
            </a:br>
            <a:endParaRPr lang="en-US" dirty="0"/>
          </a:p>
        </p:txBody>
      </p:sp>
      <p:sp>
        <p:nvSpPr>
          <p:cNvPr id="3" name="Content Placeholder 2">
            <a:extLst>
              <a:ext uri="{FF2B5EF4-FFF2-40B4-BE49-F238E27FC236}">
                <a16:creationId xmlns:a16="http://schemas.microsoft.com/office/drawing/2014/main" id="{B3E68D27-0B80-5B99-4261-310D7337143B}"/>
              </a:ext>
            </a:extLst>
          </p:cNvPr>
          <p:cNvSpPr>
            <a:spLocks noGrp="1"/>
          </p:cNvSpPr>
          <p:nvPr>
            <p:ph sz="half" idx="1"/>
          </p:nvPr>
        </p:nvSpPr>
        <p:spPr>
          <a:xfrm>
            <a:off x="628648" y="1285875"/>
            <a:ext cx="6940551" cy="4700588"/>
          </a:xfrm>
        </p:spPr>
        <p:txBody>
          <a:bodyPr>
            <a:normAutofit fontScale="62500" lnSpcReduction="20000"/>
          </a:bodyPr>
          <a:lstStyle/>
          <a:p>
            <a:pPr marL="0" indent="0">
              <a:buNone/>
            </a:pPr>
            <a:r>
              <a:rPr lang="en-US" sz="3400" b="1" dirty="0"/>
              <a:t>Method</a:t>
            </a:r>
            <a:endParaRPr lang="en-US" b="1" dirty="0"/>
          </a:p>
          <a:p>
            <a:r>
              <a:rPr lang="en-US" dirty="0"/>
              <a:t>406 labelled transcripts (94 UYC-related, 312 unrelated)</a:t>
            </a:r>
          </a:p>
          <a:p>
            <a:r>
              <a:rPr lang="en-US" dirty="0"/>
              <a:t>Prepare model training datasets from labelled data</a:t>
            </a:r>
          </a:p>
          <a:p>
            <a:pPr lvl="1"/>
            <a:r>
              <a:rPr lang="en-US" dirty="0"/>
              <a:t>Full transcript embeddings, shortened embeddings, dimensionally-reduced versions (UMAP; 2, 4, 6, 8)</a:t>
            </a:r>
          </a:p>
          <a:p>
            <a:pPr lvl="1"/>
            <a:r>
              <a:rPr lang="en-US" dirty="0"/>
              <a:t>+ binary word variables from topic modelling &amp; manual labelling – create potential high-value features</a:t>
            </a:r>
          </a:p>
          <a:p>
            <a:r>
              <a:rPr lang="en-US" dirty="0"/>
              <a:t>Estimate stability of modeling procedure: Nested cross-validation </a:t>
            </a:r>
            <a:br>
              <a:rPr lang="en-US" dirty="0"/>
            </a:br>
            <a:r>
              <a:rPr lang="en-US" dirty="0"/>
              <a:t>(CV; Stratified K-folds)</a:t>
            </a:r>
          </a:p>
          <a:p>
            <a:pPr lvl="1"/>
            <a:r>
              <a:rPr lang="en-US" dirty="0" err="1"/>
              <a:t>XGBoost</a:t>
            </a:r>
            <a:r>
              <a:rPr lang="en-US" dirty="0"/>
              <a:t> classifier model</a:t>
            </a:r>
          </a:p>
          <a:p>
            <a:pPr lvl="1"/>
            <a:r>
              <a:rPr lang="en-US" dirty="0"/>
              <a:t>Inner CV tunes hyperparameters (Randomized search, 200 iterations, k=5)</a:t>
            </a:r>
          </a:p>
          <a:p>
            <a:pPr lvl="1"/>
            <a:r>
              <a:rPr lang="en-US" dirty="0"/>
              <a:t>Outer CV shows variability of tuning &amp; model performance (k=5)</a:t>
            </a:r>
          </a:p>
          <a:p>
            <a:pPr lvl="1"/>
            <a:r>
              <a:rPr lang="en-US" dirty="0"/>
              <a:t>Iterated to find optimal training dataset</a:t>
            </a:r>
          </a:p>
          <a:p>
            <a:r>
              <a:rPr lang="en-US" dirty="0"/>
              <a:t>Estimate model hyperparameters: single cross-validation</a:t>
            </a:r>
          </a:p>
          <a:p>
            <a:pPr lvl="1"/>
            <a:r>
              <a:rPr lang="en-US" dirty="0"/>
              <a:t>One iteration of the inner loop from the nested CV, but with the full dataset</a:t>
            </a:r>
          </a:p>
          <a:p>
            <a:pPr marL="0"/>
            <a:r>
              <a:rPr lang="en-US" dirty="0"/>
              <a:t>Train optimal model on full, labelled dataset</a:t>
            </a:r>
          </a:p>
          <a:p>
            <a:pPr marL="0"/>
            <a:r>
              <a:rPr lang="en-US" dirty="0"/>
              <a:t>Predict on full dataset</a:t>
            </a:r>
          </a:p>
          <a:p>
            <a:pPr marL="457200" lvl="1"/>
            <a:r>
              <a:rPr lang="en-US" dirty="0"/>
              <a:t>90661 caller transcripts not overlapping the training dataset</a:t>
            </a:r>
          </a:p>
        </p:txBody>
      </p:sp>
      <p:sp>
        <p:nvSpPr>
          <p:cNvPr id="4" name="Slide Number Placeholder 3">
            <a:extLst>
              <a:ext uri="{FF2B5EF4-FFF2-40B4-BE49-F238E27FC236}">
                <a16:creationId xmlns:a16="http://schemas.microsoft.com/office/drawing/2014/main" id="{86B3DCC6-C0D8-7F52-3844-9AC8C5FF4E8D}"/>
              </a:ext>
            </a:extLst>
          </p:cNvPr>
          <p:cNvSpPr>
            <a:spLocks noGrp="1"/>
          </p:cNvSpPr>
          <p:nvPr>
            <p:ph type="sldNum" sz="quarter" idx="12"/>
          </p:nvPr>
        </p:nvSpPr>
        <p:spPr/>
        <p:txBody>
          <a:bodyPr/>
          <a:lstStyle/>
          <a:p>
            <a:fld id="{FC63ECC8-719A-498E-B101-491B6A35558E}" type="slidenum">
              <a:rPr lang="en-US" smtClean="0"/>
              <a:t>16</a:t>
            </a:fld>
            <a:endParaRPr lang="en-US" dirty="0"/>
          </a:p>
        </p:txBody>
      </p:sp>
      <p:sp>
        <p:nvSpPr>
          <p:cNvPr id="5" name="Footer Placeholder 4">
            <a:extLst>
              <a:ext uri="{FF2B5EF4-FFF2-40B4-BE49-F238E27FC236}">
                <a16:creationId xmlns:a16="http://schemas.microsoft.com/office/drawing/2014/main" id="{45076317-AD68-7187-C272-31BAE2DFDBEC}"/>
              </a:ext>
            </a:extLst>
          </p:cNvPr>
          <p:cNvSpPr>
            <a:spLocks noGrp="1"/>
          </p:cNvSpPr>
          <p:nvPr>
            <p:ph type="ftr" sz="quarter" idx="11"/>
          </p:nvPr>
        </p:nvSpPr>
        <p:spPr/>
        <p:txBody>
          <a:bodyPr/>
          <a:lstStyle/>
          <a:p>
            <a:r>
              <a:rPr lang="en-US" b="0" i="0" dirty="0">
                <a:solidFill>
                  <a:schemeClr val="bg1">
                    <a:lumMod val="50000"/>
                  </a:schemeClr>
                </a:solidFill>
                <a:effectLst/>
                <a:latin typeface="Aptos" panose="020B0004020202020204" pitchFamily="34" charset="0"/>
              </a:rPr>
              <a:t>CBDRB-FY24-CBSM002-042</a:t>
            </a:r>
            <a:endParaRPr lang="en-US" dirty="0"/>
          </a:p>
        </p:txBody>
      </p:sp>
      <p:grpSp>
        <p:nvGrpSpPr>
          <p:cNvPr id="56" name="Group 55">
            <a:extLst>
              <a:ext uri="{FF2B5EF4-FFF2-40B4-BE49-F238E27FC236}">
                <a16:creationId xmlns:a16="http://schemas.microsoft.com/office/drawing/2014/main" id="{AA0D54F1-B4EE-7179-732B-43E4CFF41CC3}"/>
              </a:ext>
            </a:extLst>
          </p:cNvPr>
          <p:cNvGrpSpPr/>
          <p:nvPr/>
        </p:nvGrpSpPr>
        <p:grpSpPr>
          <a:xfrm>
            <a:off x="8030952" y="5778727"/>
            <a:ext cx="3831355" cy="510689"/>
            <a:chOff x="8245822" y="5736472"/>
            <a:chExt cx="3831355" cy="510689"/>
          </a:xfrm>
        </p:grpSpPr>
        <p:sp>
          <p:nvSpPr>
            <p:cNvPr id="37" name="Rectangle 36">
              <a:extLst>
                <a:ext uri="{FF2B5EF4-FFF2-40B4-BE49-F238E27FC236}">
                  <a16:creationId xmlns:a16="http://schemas.microsoft.com/office/drawing/2014/main" id="{0C1BA8F0-A631-CEE4-9C6E-354334B4A224}"/>
                </a:ext>
              </a:extLst>
            </p:cNvPr>
            <p:cNvSpPr/>
            <p:nvPr/>
          </p:nvSpPr>
          <p:spPr>
            <a:xfrm>
              <a:off x="8245822" y="5736472"/>
              <a:ext cx="3831355" cy="510689"/>
            </a:xfrm>
            <a:prstGeom prst="rect">
              <a:avLst/>
            </a:prstGeom>
            <a:solidFill>
              <a:schemeClr val="accent1">
                <a:lumMod val="20000"/>
                <a:lumOff val="80000"/>
              </a:schemeClr>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36" name="Rectangle 35">
              <a:extLst>
                <a:ext uri="{FF2B5EF4-FFF2-40B4-BE49-F238E27FC236}">
                  <a16:creationId xmlns:a16="http://schemas.microsoft.com/office/drawing/2014/main" id="{8980F84C-274C-549D-24E5-518FC3381B45}"/>
                </a:ext>
              </a:extLst>
            </p:cNvPr>
            <p:cNvSpPr/>
            <p:nvPr/>
          </p:nvSpPr>
          <p:spPr>
            <a:xfrm>
              <a:off x="9298794" y="5784912"/>
              <a:ext cx="1679986" cy="428625"/>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 Predict ***</a:t>
              </a:r>
            </a:p>
          </p:txBody>
        </p:sp>
      </p:grpSp>
      <p:grpSp>
        <p:nvGrpSpPr>
          <p:cNvPr id="49" name="Group 48">
            <a:extLst>
              <a:ext uri="{FF2B5EF4-FFF2-40B4-BE49-F238E27FC236}">
                <a16:creationId xmlns:a16="http://schemas.microsoft.com/office/drawing/2014/main" id="{10728B16-03AF-751E-2108-81E7AF16316B}"/>
              </a:ext>
            </a:extLst>
          </p:cNvPr>
          <p:cNvGrpSpPr/>
          <p:nvPr/>
        </p:nvGrpSpPr>
        <p:grpSpPr>
          <a:xfrm>
            <a:off x="7569199" y="3717293"/>
            <a:ext cx="369332" cy="1884508"/>
            <a:chOff x="7784069" y="3717293"/>
            <a:chExt cx="369332" cy="1884508"/>
          </a:xfrm>
        </p:grpSpPr>
        <p:sp>
          <p:nvSpPr>
            <p:cNvPr id="40" name="TextBox 39">
              <a:extLst>
                <a:ext uri="{FF2B5EF4-FFF2-40B4-BE49-F238E27FC236}">
                  <a16:creationId xmlns:a16="http://schemas.microsoft.com/office/drawing/2014/main" id="{A577F4E8-5D7A-C64A-612C-7771E9D2197D}"/>
                </a:ext>
              </a:extLst>
            </p:cNvPr>
            <p:cNvSpPr txBox="1"/>
            <p:nvPr/>
          </p:nvSpPr>
          <p:spPr>
            <a:xfrm rot="16200000">
              <a:off x="7058185" y="4465551"/>
              <a:ext cx="1821100" cy="369332"/>
            </a:xfrm>
            <a:prstGeom prst="rect">
              <a:avLst/>
            </a:prstGeom>
            <a:noFill/>
          </p:spPr>
          <p:txBody>
            <a:bodyPr wrap="square" rtlCol="0">
              <a:spAutoFit/>
            </a:bodyPr>
            <a:lstStyle/>
            <a:p>
              <a:pPr algn="ctr"/>
              <a:r>
                <a:rPr lang="en-US" dirty="0">
                  <a:solidFill>
                    <a:schemeClr val="accent4">
                      <a:lumMod val="50000"/>
                    </a:schemeClr>
                  </a:solidFill>
                </a:rPr>
                <a:t>Modeling</a:t>
              </a:r>
            </a:p>
          </p:txBody>
        </p:sp>
        <p:cxnSp>
          <p:nvCxnSpPr>
            <p:cNvPr id="42" name="Straight Connector 41">
              <a:extLst>
                <a:ext uri="{FF2B5EF4-FFF2-40B4-BE49-F238E27FC236}">
                  <a16:creationId xmlns:a16="http://schemas.microsoft.com/office/drawing/2014/main" id="{91D772BA-FDBA-8B49-9793-6AF0EAC59BF6}"/>
                </a:ext>
              </a:extLst>
            </p:cNvPr>
            <p:cNvCxnSpPr>
              <a:cxnSpLocks/>
            </p:cNvCxnSpPr>
            <p:nvPr/>
          </p:nvCxnSpPr>
          <p:spPr>
            <a:xfrm>
              <a:off x="8153400" y="3717293"/>
              <a:ext cx="0" cy="1884508"/>
            </a:xfrm>
            <a:prstGeom prst="line">
              <a:avLst/>
            </a:prstGeom>
            <a:ln w="38100">
              <a:solidFill>
                <a:srgbClr val="E2AC00"/>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0079D3D4-0B05-7ED0-1C04-0DBDE2F07991}"/>
              </a:ext>
            </a:extLst>
          </p:cNvPr>
          <p:cNvGrpSpPr/>
          <p:nvPr/>
        </p:nvGrpSpPr>
        <p:grpSpPr>
          <a:xfrm>
            <a:off x="8030952" y="5091112"/>
            <a:ext cx="3831355" cy="707493"/>
            <a:chOff x="8245822" y="5091112"/>
            <a:chExt cx="3831355" cy="707493"/>
          </a:xfrm>
        </p:grpSpPr>
        <p:grpSp>
          <p:nvGrpSpPr>
            <p:cNvPr id="48" name="Group 47">
              <a:extLst>
                <a:ext uri="{FF2B5EF4-FFF2-40B4-BE49-F238E27FC236}">
                  <a16:creationId xmlns:a16="http://schemas.microsoft.com/office/drawing/2014/main" id="{FD7D53D6-1B6E-D584-C066-CEE399355312}"/>
                </a:ext>
              </a:extLst>
            </p:cNvPr>
            <p:cNvGrpSpPr/>
            <p:nvPr/>
          </p:nvGrpSpPr>
          <p:grpSpPr>
            <a:xfrm>
              <a:off x="8245822" y="5091112"/>
              <a:ext cx="3831355" cy="510689"/>
              <a:chOff x="8245822" y="5091112"/>
              <a:chExt cx="3831355" cy="510689"/>
            </a:xfrm>
          </p:grpSpPr>
          <p:sp>
            <p:nvSpPr>
              <p:cNvPr id="34" name="Rectangle 33">
                <a:extLst>
                  <a:ext uri="{FF2B5EF4-FFF2-40B4-BE49-F238E27FC236}">
                    <a16:creationId xmlns:a16="http://schemas.microsoft.com/office/drawing/2014/main" id="{EB9384A3-6301-F88F-1333-6273B4D511F5}"/>
                  </a:ext>
                </a:extLst>
              </p:cNvPr>
              <p:cNvSpPr/>
              <p:nvPr/>
            </p:nvSpPr>
            <p:spPr>
              <a:xfrm>
                <a:off x="8245822" y="5091112"/>
                <a:ext cx="3831355" cy="510689"/>
              </a:xfrm>
              <a:prstGeom prst="rect">
                <a:avLst/>
              </a:prstGeom>
              <a:solidFill>
                <a:schemeClr val="accent1">
                  <a:lumMod val="20000"/>
                  <a:lumOff val="80000"/>
                </a:schemeClr>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35" name="Rectangle 34">
                <a:extLst>
                  <a:ext uri="{FF2B5EF4-FFF2-40B4-BE49-F238E27FC236}">
                    <a16:creationId xmlns:a16="http://schemas.microsoft.com/office/drawing/2014/main" id="{82C4A305-E8E8-701E-A2ED-A87FA4352507}"/>
                  </a:ext>
                </a:extLst>
              </p:cNvPr>
              <p:cNvSpPr/>
              <p:nvPr/>
            </p:nvSpPr>
            <p:spPr>
              <a:xfrm>
                <a:off x="9610725" y="5132143"/>
                <a:ext cx="1056124" cy="428625"/>
              </a:xfrm>
              <a:prstGeom prst="rect">
                <a:avLst/>
              </a:prstGeom>
              <a:solidFill>
                <a:srgbClr val="E2A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Train Final Model</a:t>
                </a:r>
              </a:p>
            </p:txBody>
          </p:sp>
        </p:grpSp>
        <p:sp>
          <p:nvSpPr>
            <p:cNvPr id="55" name="Arrow: Down 54">
              <a:extLst>
                <a:ext uri="{FF2B5EF4-FFF2-40B4-BE49-F238E27FC236}">
                  <a16:creationId xmlns:a16="http://schemas.microsoft.com/office/drawing/2014/main" id="{04F90DDF-8278-3427-F129-4BCE74C2EF7D}"/>
                </a:ext>
              </a:extLst>
            </p:cNvPr>
            <p:cNvSpPr/>
            <p:nvPr/>
          </p:nvSpPr>
          <p:spPr>
            <a:xfrm>
              <a:off x="10099665" y="5609208"/>
              <a:ext cx="159861" cy="189397"/>
            </a:xfrm>
            <a:prstGeom prst="downArrow">
              <a:avLst/>
            </a:prstGeom>
            <a:solidFill>
              <a:srgbClr val="00B0F0"/>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a:extLst>
              <a:ext uri="{FF2B5EF4-FFF2-40B4-BE49-F238E27FC236}">
                <a16:creationId xmlns:a16="http://schemas.microsoft.com/office/drawing/2014/main" id="{54C98A44-2ED0-FB04-9D36-3706D099131A}"/>
              </a:ext>
            </a:extLst>
          </p:cNvPr>
          <p:cNvGrpSpPr/>
          <p:nvPr/>
        </p:nvGrpSpPr>
        <p:grpSpPr>
          <a:xfrm>
            <a:off x="8030952" y="4397312"/>
            <a:ext cx="3831355" cy="706271"/>
            <a:chOff x="8245822" y="4397312"/>
            <a:chExt cx="3831355" cy="706271"/>
          </a:xfrm>
        </p:grpSpPr>
        <p:grpSp>
          <p:nvGrpSpPr>
            <p:cNvPr id="47" name="Group 46">
              <a:extLst>
                <a:ext uri="{FF2B5EF4-FFF2-40B4-BE49-F238E27FC236}">
                  <a16:creationId xmlns:a16="http://schemas.microsoft.com/office/drawing/2014/main" id="{FECB2C95-D3C2-7847-6FC7-B4AC2DF2495E}"/>
                </a:ext>
              </a:extLst>
            </p:cNvPr>
            <p:cNvGrpSpPr/>
            <p:nvPr/>
          </p:nvGrpSpPr>
          <p:grpSpPr>
            <a:xfrm>
              <a:off x="8245822" y="4397312"/>
              <a:ext cx="3831355" cy="510689"/>
              <a:chOff x="8245822" y="4397312"/>
              <a:chExt cx="3831355" cy="510689"/>
            </a:xfrm>
          </p:grpSpPr>
          <p:sp>
            <p:nvSpPr>
              <p:cNvPr id="32" name="Rectangle 31">
                <a:extLst>
                  <a:ext uri="{FF2B5EF4-FFF2-40B4-BE49-F238E27FC236}">
                    <a16:creationId xmlns:a16="http://schemas.microsoft.com/office/drawing/2014/main" id="{463E9D10-65C7-49C9-18BA-170CBE77FC38}"/>
                  </a:ext>
                </a:extLst>
              </p:cNvPr>
              <p:cNvSpPr/>
              <p:nvPr/>
            </p:nvSpPr>
            <p:spPr>
              <a:xfrm>
                <a:off x="8245822" y="4397312"/>
                <a:ext cx="3831355" cy="510689"/>
              </a:xfrm>
              <a:prstGeom prst="rect">
                <a:avLst/>
              </a:prstGeom>
              <a:solidFill>
                <a:schemeClr val="accent1">
                  <a:lumMod val="20000"/>
                  <a:lumOff val="80000"/>
                </a:schemeClr>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33" name="Rectangle 32">
                <a:extLst>
                  <a:ext uri="{FF2B5EF4-FFF2-40B4-BE49-F238E27FC236}">
                    <a16:creationId xmlns:a16="http://schemas.microsoft.com/office/drawing/2014/main" id="{5B395358-1E57-38A4-FAB7-3A61CA12996B}"/>
                  </a:ext>
                </a:extLst>
              </p:cNvPr>
              <p:cNvSpPr/>
              <p:nvPr/>
            </p:nvSpPr>
            <p:spPr>
              <a:xfrm>
                <a:off x="9495274" y="4438343"/>
                <a:ext cx="1287026" cy="428625"/>
              </a:xfrm>
              <a:prstGeom prst="rect">
                <a:avLst/>
              </a:prstGeom>
              <a:solidFill>
                <a:srgbClr val="AC8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Est. Model Hyperparameters</a:t>
                </a:r>
              </a:p>
            </p:txBody>
          </p:sp>
        </p:grpSp>
        <p:sp>
          <p:nvSpPr>
            <p:cNvPr id="54" name="Arrow: Down 53">
              <a:extLst>
                <a:ext uri="{FF2B5EF4-FFF2-40B4-BE49-F238E27FC236}">
                  <a16:creationId xmlns:a16="http://schemas.microsoft.com/office/drawing/2014/main" id="{89EC9429-9638-9695-8A5A-FC087F85EB7B}"/>
                </a:ext>
              </a:extLst>
            </p:cNvPr>
            <p:cNvSpPr/>
            <p:nvPr/>
          </p:nvSpPr>
          <p:spPr>
            <a:xfrm>
              <a:off x="10099665" y="4914186"/>
              <a:ext cx="159861" cy="189397"/>
            </a:xfrm>
            <a:prstGeom prst="downArrow">
              <a:avLst/>
            </a:prstGeom>
            <a:solidFill>
              <a:srgbClr val="00B0F0"/>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C8670C52-BDFA-5301-12E1-D55ADE68BA8B}"/>
              </a:ext>
            </a:extLst>
          </p:cNvPr>
          <p:cNvGrpSpPr/>
          <p:nvPr/>
        </p:nvGrpSpPr>
        <p:grpSpPr>
          <a:xfrm>
            <a:off x="8030952" y="3717293"/>
            <a:ext cx="3831355" cy="700534"/>
            <a:chOff x="8245822" y="3717293"/>
            <a:chExt cx="3831355" cy="700534"/>
          </a:xfrm>
        </p:grpSpPr>
        <p:grpSp>
          <p:nvGrpSpPr>
            <p:cNvPr id="46" name="Group 45">
              <a:extLst>
                <a:ext uri="{FF2B5EF4-FFF2-40B4-BE49-F238E27FC236}">
                  <a16:creationId xmlns:a16="http://schemas.microsoft.com/office/drawing/2014/main" id="{31FF3185-7BF8-F087-5921-AFCD6420207B}"/>
                </a:ext>
              </a:extLst>
            </p:cNvPr>
            <p:cNvGrpSpPr/>
            <p:nvPr/>
          </p:nvGrpSpPr>
          <p:grpSpPr>
            <a:xfrm>
              <a:off x="8245822" y="3717293"/>
              <a:ext cx="3831355" cy="510689"/>
              <a:chOff x="8245822" y="3717293"/>
              <a:chExt cx="3831355" cy="510689"/>
            </a:xfrm>
          </p:grpSpPr>
          <p:sp>
            <p:nvSpPr>
              <p:cNvPr id="30" name="Rectangle 29">
                <a:extLst>
                  <a:ext uri="{FF2B5EF4-FFF2-40B4-BE49-F238E27FC236}">
                    <a16:creationId xmlns:a16="http://schemas.microsoft.com/office/drawing/2014/main" id="{CC328778-2CA1-181C-B60C-A8E882A4A101}"/>
                  </a:ext>
                </a:extLst>
              </p:cNvPr>
              <p:cNvSpPr/>
              <p:nvPr/>
            </p:nvSpPr>
            <p:spPr>
              <a:xfrm>
                <a:off x="8245822" y="3717293"/>
                <a:ext cx="3831355" cy="510689"/>
              </a:xfrm>
              <a:prstGeom prst="rect">
                <a:avLst/>
              </a:prstGeom>
              <a:solidFill>
                <a:schemeClr val="accent1">
                  <a:lumMod val="20000"/>
                  <a:lumOff val="80000"/>
                </a:schemeClr>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31" name="Rectangle 30">
                <a:extLst>
                  <a:ext uri="{FF2B5EF4-FFF2-40B4-BE49-F238E27FC236}">
                    <a16:creationId xmlns:a16="http://schemas.microsoft.com/office/drawing/2014/main" id="{8C778E8B-8D33-AD05-8AFA-7FD895F371E3}"/>
                  </a:ext>
                </a:extLst>
              </p:cNvPr>
              <p:cNvSpPr/>
              <p:nvPr/>
            </p:nvSpPr>
            <p:spPr>
              <a:xfrm>
                <a:off x="9610725" y="3758324"/>
                <a:ext cx="1056124" cy="428625"/>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Est. Modeling Procedure Error</a:t>
                </a:r>
              </a:p>
            </p:txBody>
          </p:sp>
        </p:grpSp>
        <p:sp>
          <p:nvSpPr>
            <p:cNvPr id="53" name="Arrow: Down 52">
              <a:extLst>
                <a:ext uri="{FF2B5EF4-FFF2-40B4-BE49-F238E27FC236}">
                  <a16:creationId xmlns:a16="http://schemas.microsoft.com/office/drawing/2014/main" id="{21FBB06C-5277-4D5D-B675-D5419A251BA0}"/>
                </a:ext>
              </a:extLst>
            </p:cNvPr>
            <p:cNvSpPr/>
            <p:nvPr/>
          </p:nvSpPr>
          <p:spPr>
            <a:xfrm>
              <a:off x="10099665" y="4228430"/>
              <a:ext cx="159861" cy="189397"/>
            </a:xfrm>
            <a:prstGeom prst="downArrow">
              <a:avLst/>
            </a:prstGeom>
            <a:solidFill>
              <a:srgbClr val="00B0F0"/>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ECA1051-861B-9C62-DFA4-E5467716B08B}"/>
              </a:ext>
            </a:extLst>
          </p:cNvPr>
          <p:cNvGrpSpPr/>
          <p:nvPr/>
        </p:nvGrpSpPr>
        <p:grpSpPr>
          <a:xfrm>
            <a:off x="8030952" y="1903318"/>
            <a:ext cx="3831355" cy="1821314"/>
            <a:chOff x="8245822" y="1903318"/>
            <a:chExt cx="3831355" cy="1821314"/>
          </a:xfrm>
        </p:grpSpPr>
        <p:grpSp>
          <p:nvGrpSpPr>
            <p:cNvPr id="44" name="Group 43">
              <a:extLst>
                <a:ext uri="{FF2B5EF4-FFF2-40B4-BE49-F238E27FC236}">
                  <a16:creationId xmlns:a16="http://schemas.microsoft.com/office/drawing/2014/main" id="{5C37F110-B9F3-209F-58E4-09EE72120FFC}"/>
                </a:ext>
              </a:extLst>
            </p:cNvPr>
            <p:cNvGrpSpPr/>
            <p:nvPr/>
          </p:nvGrpSpPr>
          <p:grpSpPr>
            <a:xfrm>
              <a:off x="8245822" y="1903318"/>
              <a:ext cx="3831355" cy="1638203"/>
              <a:chOff x="8245822" y="1903318"/>
              <a:chExt cx="3831355" cy="1638203"/>
            </a:xfrm>
          </p:grpSpPr>
          <p:sp>
            <p:nvSpPr>
              <p:cNvPr id="26" name="Rectangle 25">
                <a:extLst>
                  <a:ext uri="{FF2B5EF4-FFF2-40B4-BE49-F238E27FC236}">
                    <a16:creationId xmlns:a16="http://schemas.microsoft.com/office/drawing/2014/main" id="{FA93F458-723B-62AE-31EC-EB37D48B4368}"/>
                  </a:ext>
                </a:extLst>
              </p:cNvPr>
              <p:cNvSpPr/>
              <p:nvPr/>
            </p:nvSpPr>
            <p:spPr>
              <a:xfrm>
                <a:off x="8245822" y="1937236"/>
                <a:ext cx="3831355" cy="1604285"/>
              </a:xfrm>
              <a:prstGeom prst="rect">
                <a:avLst/>
              </a:prstGeom>
              <a:solidFill>
                <a:schemeClr val="accent1">
                  <a:lumMod val="20000"/>
                  <a:lumOff val="80000"/>
                </a:schemeClr>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grpSp>
            <p:nvGrpSpPr>
              <p:cNvPr id="38" name="Group 37">
                <a:extLst>
                  <a:ext uri="{FF2B5EF4-FFF2-40B4-BE49-F238E27FC236}">
                    <a16:creationId xmlns:a16="http://schemas.microsoft.com/office/drawing/2014/main" id="{23E22B63-9654-7C40-E93C-E3388A08BDF7}"/>
                  </a:ext>
                </a:extLst>
              </p:cNvPr>
              <p:cNvGrpSpPr/>
              <p:nvPr/>
            </p:nvGrpSpPr>
            <p:grpSpPr>
              <a:xfrm>
                <a:off x="8496107" y="2252294"/>
                <a:ext cx="3324418" cy="1186754"/>
                <a:chOff x="8318296" y="2014539"/>
                <a:chExt cx="3680039" cy="1438275"/>
              </a:xfrm>
              <a:solidFill>
                <a:schemeClr val="accent2">
                  <a:lumMod val="75000"/>
                </a:schemeClr>
              </a:solidFill>
            </p:grpSpPr>
            <p:sp>
              <p:nvSpPr>
                <p:cNvPr id="14" name="Rectangle 13">
                  <a:extLst>
                    <a:ext uri="{FF2B5EF4-FFF2-40B4-BE49-F238E27FC236}">
                      <a16:creationId xmlns:a16="http://schemas.microsoft.com/office/drawing/2014/main" id="{8332C381-EEF7-BC45-3105-E1FF28104EE0}"/>
                    </a:ext>
                  </a:extLst>
                </p:cNvPr>
                <p:cNvSpPr/>
                <p:nvPr/>
              </p:nvSpPr>
              <p:spPr>
                <a:xfrm>
                  <a:off x="10184031" y="2014539"/>
                  <a:ext cx="884675" cy="4286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err="1"/>
                    <a:t>MPNet_short</a:t>
                  </a:r>
                  <a:r>
                    <a:rPr lang="en-US" sz="800" dirty="0"/>
                    <a:t> + words</a:t>
                  </a:r>
                </a:p>
              </p:txBody>
            </p:sp>
            <p:sp>
              <p:nvSpPr>
                <p:cNvPr id="16" name="Rectangle 15">
                  <a:extLst>
                    <a:ext uri="{FF2B5EF4-FFF2-40B4-BE49-F238E27FC236}">
                      <a16:creationId xmlns:a16="http://schemas.microsoft.com/office/drawing/2014/main" id="{00129F24-05ED-0973-78B6-890115718A1C}"/>
                    </a:ext>
                  </a:extLst>
                </p:cNvPr>
                <p:cNvSpPr/>
                <p:nvPr/>
              </p:nvSpPr>
              <p:spPr>
                <a:xfrm>
                  <a:off x="9250084" y="2014539"/>
                  <a:ext cx="884675" cy="4286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err="1"/>
                    <a:t>MPNet_raw</a:t>
                  </a:r>
                  <a:r>
                    <a:rPr lang="en-US" sz="800" dirty="0"/>
                    <a:t> + words</a:t>
                  </a:r>
                </a:p>
              </p:txBody>
            </p:sp>
            <p:sp>
              <p:nvSpPr>
                <p:cNvPr id="17" name="Rectangle 16">
                  <a:extLst>
                    <a:ext uri="{FF2B5EF4-FFF2-40B4-BE49-F238E27FC236}">
                      <a16:creationId xmlns:a16="http://schemas.microsoft.com/office/drawing/2014/main" id="{4CDE152E-F75D-F6D6-D596-04E3A5F6E0FF}"/>
                    </a:ext>
                  </a:extLst>
                </p:cNvPr>
                <p:cNvSpPr/>
                <p:nvPr/>
              </p:nvSpPr>
              <p:spPr>
                <a:xfrm>
                  <a:off x="9250084" y="2519364"/>
                  <a:ext cx="884675" cy="4286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UMap_4 raw + words</a:t>
                  </a:r>
                </a:p>
              </p:txBody>
            </p:sp>
            <p:sp>
              <p:nvSpPr>
                <p:cNvPr id="18" name="Rectangle 17">
                  <a:extLst>
                    <a:ext uri="{FF2B5EF4-FFF2-40B4-BE49-F238E27FC236}">
                      <a16:creationId xmlns:a16="http://schemas.microsoft.com/office/drawing/2014/main" id="{219341F1-0E4B-54DD-4135-BC840C8D7B5F}"/>
                    </a:ext>
                  </a:extLst>
                </p:cNvPr>
                <p:cNvSpPr/>
                <p:nvPr/>
              </p:nvSpPr>
              <p:spPr>
                <a:xfrm>
                  <a:off x="10181872" y="2519364"/>
                  <a:ext cx="884675" cy="4286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UMap_6 raw + words</a:t>
                  </a:r>
                </a:p>
              </p:txBody>
            </p:sp>
            <p:sp>
              <p:nvSpPr>
                <p:cNvPr id="19" name="Rectangle 18">
                  <a:extLst>
                    <a:ext uri="{FF2B5EF4-FFF2-40B4-BE49-F238E27FC236}">
                      <a16:creationId xmlns:a16="http://schemas.microsoft.com/office/drawing/2014/main" id="{D49FCB33-0ED4-B139-9128-13AF58392DD4}"/>
                    </a:ext>
                  </a:extLst>
                </p:cNvPr>
                <p:cNvSpPr/>
                <p:nvPr/>
              </p:nvSpPr>
              <p:spPr>
                <a:xfrm>
                  <a:off x="11113660" y="2519364"/>
                  <a:ext cx="884675" cy="4286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UMap_8 raw + words</a:t>
                  </a:r>
                </a:p>
              </p:txBody>
            </p:sp>
            <p:sp>
              <p:nvSpPr>
                <p:cNvPr id="20" name="Rectangle 19">
                  <a:extLst>
                    <a:ext uri="{FF2B5EF4-FFF2-40B4-BE49-F238E27FC236}">
                      <a16:creationId xmlns:a16="http://schemas.microsoft.com/office/drawing/2014/main" id="{1B9E8066-3470-B9DA-A12D-D7C4C56FC56B}"/>
                    </a:ext>
                  </a:extLst>
                </p:cNvPr>
                <p:cNvSpPr/>
                <p:nvPr/>
              </p:nvSpPr>
              <p:spPr>
                <a:xfrm>
                  <a:off x="8318296" y="2519364"/>
                  <a:ext cx="884675" cy="4286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UMap_2 raw + words</a:t>
                  </a:r>
                </a:p>
              </p:txBody>
            </p:sp>
            <p:sp>
              <p:nvSpPr>
                <p:cNvPr id="21" name="Rectangle 20">
                  <a:extLst>
                    <a:ext uri="{FF2B5EF4-FFF2-40B4-BE49-F238E27FC236}">
                      <a16:creationId xmlns:a16="http://schemas.microsoft.com/office/drawing/2014/main" id="{559D7544-89E4-2EE9-DDCC-9AC8D77276A9}"/>
                    </a:ext>
                  </a:extLst>
                </p:cNvPr>
                <p:cNvSpPr/>
                <p:nvPr/>
              </p:nvSpPr>
              <p:spPr>
                <a:xfrm>
                  <a:off x="9250084" y="3024189"/>
                  <a:ext cx="884675" cy="4286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UMap_4 short + words</a:t>
                  </a:r>
                </a:p>
              </p:txBody>
            </p:sp>
            <p:sp>
              <p:nvSpPr>
                <p:cNvPr id="22" name="Rectangle 21">
                  <a:extLst>
                    <a:ext uri="{FF2B5EF4-FFF2-40B4-BE49-F238E27FC236}">
                      <a16:creationId xmlns:a16="http://schemas.microsoft.com/office/drawing/2014/main" id="{55F8D3BF-E8C8-11F3-C06D-F23A5D0835B0}"/>
                    </a:ext>
                  </a:extLst>
                </p:cNvPr>
                <p:cNvSpPr/>
                <p:nvPr/>
              </p:nvSpPr>
              <p:spPr>
                <a:xfrm>
                  <a:off x="10181872" y="3024189"/>
                  <a:ext cx="884675" cy="4286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UMap_6 short + words</a:t>
                  </a:r>
                </a:p>
              </p:txBody>
            </p:sp>
            <p:sp>
              <p:nvSpPr>
                <p:cNvPr id="23" name="Rectangle 22">
                  <a:extLst>
                    <a:ext uri="{FF2B5EF4-FFF2-40B4-BE49-F238E27FC236}">
                      <a16:creationId xmlns:a16="http://schemas.microsoft.com/office/drawing/2014/main" id="{B9D29A63-287C-9628-DE9B-BD843C2807BB}"/>
                    </a:ext>
                  </a:extLst>
                </p:cNvPr>
                <p:cNvSpPr/>
                <p:nvPr/>
              </p:nvSpPr>
              <p:spPr>
                <a:xfrm>
                  <a:off x="11113660" y="3024189"/>
                  <a:ext cx="884675" cy="4286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UMap_8 short + words</a:t>
                  </a:r>
                </a:p>
              </p:txBody>
            </p:sp>
            <p:sp>
              <p:nvSpPr>
                <p:cNvPr id="24" name="Rectangle 23">
                  <a:extLst>
                    <a:ext uri="{FF2B5EF4-FFF2-40B4-BE49-F238E27FC236}">
                      <a16:creationId xmlns:a16="http://schemas.microsoft.com/office/drawing/2014/main" id="{52334710-E868-DEB4-7DF2-11D565514B10}"/>
                    </a:ext>
                  </a:extLst>
                </p:cNvPr>
                <p:cNvSpPr/>
                <p:nvPr/>
              </p:nvSpPr>
              <p:spPr>
                <a:xfrm>
                  <a:off x="8318296" y="3024189"/>
                  <a:ext cx="884675" cy="4286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UMap_2 short + words</a:t>
                  </a:r>
                </a:p>
              </p:txBody>
            </p:sp>
          </p:grpSp>
          <p:sp>
            <p:nvSpPr>
              <p:cNvPr id="39" name="TextBox 38">
                <a:extLst>
                  <a:ext uri="{FF2B5EF4-FFF2-40B4-BE49-F238E27FC236}">
                    <a16:creationId xmlns:a16="http://schemas.microsoft.com/office/drawing/2014/main" id="{548B85DC-374F-BD86-BFD8-8013AA54050D}"/>
                  </a:ext>
                </a:extLst>
              </p:cNvPr>
              <p:cNvSpPr txBox="1"/>
              <p:nvPr/>
            </p:nvSpPr>
            <p:spPr>
              <a:xfrm>
                <a:off x="9128555" y="1903318"/>
                <a:ext cx="2065886" cy="338554"/>
              </a:xfrm>
              <a:prstGeom prst="rect">
                <a:avLst/>
              </a:prstGeom>
              <a:noFill/>
            </p:spPr>
            <p:txBody>
              <a:bodyPr wrap="none" rtlCol="0">
                <a:spAutoFit/>
              </a:bodyPr>
              <a:lstStyle/>
              <a:p>
                <a:pPr algn="ctr"/>
                <a:r>
                  <a:rPr lang="en-US" sz="1600" dirty="0">
                    <a:solidFill>
                      <a:schemeClr val="accent2">
                        <a:lumMod val="50000"/>
                      </a:schemeClr>
                    </a:solidFill>
                  </a:rPr>
                  <a:t>Potential Training Data</a:t>
                </a:r>
              </a:p>
            </p:txBody>
          </p:sp>
        </p:grpSp>
        <p:sp>
          <p:nvSpPr>
            <p:cNvPr id="51" name="Arrow: Down 50">
              <a:extLst>
                <a:ext uri="{FF2B5EF4-FFF2-40B4-BE49-F238E27FC236}">
                  <a16:creationId xmlns:a16="http://schemas.microsoft.com/office/drawing/2014/main" id="{D8377152-6D48-68B4-78AA-E85E3B3F653E}"/>
                </a:ext>
              </a:extLst>
            </p:cNvPr>
            <p:cNvSpPr/>
            <p:nvPr/>
          </p:nvSpPr>
          <p:spPr>
            <a:xfrm>
              <a:off x="10099665" y="3535235"/>
              <a:ext cx="159861" cy="189397"/>
            </a:xfrm>
            <a:prstGeom prst="downArrow">
              <a:avLst/>
            </a:prstGeom>
            <a:solidFill>
              <a:srgbClr val="00B0F0"/>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F9EB9141-4D8D-32E9-CC68-18BAA03812CE}"/>
              </a:ext>
            </a:extLst>
          </p:cNvPr>
          <p:cNvGrpSpPr/>
          <p:nvPr/>
        </p:nvGrpSpPr>
        <p:grpSpPr>
          <a:xfrm>
            <a:off x="8030952" y="1241407"/>
            <a:ext cx="3831355" cy="721229"/>
            <a:chOff x="8245822" y="1216007"/>
            <a:chExt cx="3831355" cy="721229"/>
          </a:xfrm>
        </p:grpSpPr>
        <p:grpSp>
          <p:nvGrpSpPr>
            <p:cNvPr id="45" name="Group 44">
              <a:extLst>
                <a:ext uri="{FF2B5EF4-FFF2-40B4-BE49-F238E27FC236}">
                  <a16:creationId xmlns:a16="http://schemas.microsoft.com/office/drawing/2014/main" id="{0DA3DD89-C5C6-6AA5-53D5-86D7F5434E9F}"/>
                </a:ext>
              </a:extLst>
            </p:cNvPr>
            <p:cNvGrpSpPr/>
            <p:nvPr/>
          </p:nvGrpSpPr>
          <p:grpSpPr>
            <a:xfrm>
              <a:off x="8245822" y="1216007"/>
              <a:ext cx="3831355" cy="510689"/>
              <a:chOff x="8245822" y="1216007"/>
              <a:chExt cx="3831355" cy="510689"/>
            </a:xfrm>
          </p:grpSpPr>
          <p:sp>
            <p:nvSpPr>
              <p:cNvPr id="29" name="Rectangle 28">
                <a:extLst>
                  <a:ext uri="{FF2B5EF4-FFF2-40B4-BE49-F238E27FC236}">
                    <a16:creationId xmlns:a16="http://schemas.microsoft.com/office/drawing/2014/main" id="{E5CD7531-6EC9-B468-E7F0-0B0869EBD329}"/>
                  </a:ext>
                </a:extLst>
              </p:cNvPr>
              <p:cNvSpPr/>
              <p:nvPr/>
            </p:nvSpPr>
            <p:spPr>
              <a:xfrm>
                <a:off x="8245822" y="1216007"/>
                <a:ext cx="3831355" cy="510689"/>
              </a:xfrm>
              <a:prstGeom prst="rect">
                <a:avLst/>
              </a:prstGeom>
              <a:solidFill>
                <a:schemeClr val="accent1">
                  <a:lumMod val="20000"/>
                  <a:lumOff val="80000"/>
                </a:schemeClr>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27" name="Rectangle 26">
                <a:extLst>
                  <a:ext uri="{FF2B5EF4-FFF2-40B4-BE49-F238E27FC236}">
                    <a16:creationId xmlns:a16="http://schemas.microsoft.com/office/drawing/2014/main" id="{C880DC6C-D5B3-1091-6862-65E6E36C68EC}"/>
                  </a:ext>
                </a:extLst>
              </p:cNvPr>
              <p:cNvSpPr/>
              <p:nvPr/>
            </p:nvSpPr>
            <p:spPr>
              <a:xfrm>
                <a:off x="9250084" y="1256199"/>
                <a:ext cx="884675" cy="428625"/>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Keyword transcripts</a:t>
                </a:r>
              </a:p>
            </p:txBody>
          </p:sp>
          <p:sp>
            <p:nvSpPr>
              <p:cNvPr id="28" name="Rectangle 27">
                <a:extLst>
                  <a:ext uri="{FF2B5EF4-FFF2-40B4-BE49-F238E27FC236}">
                    <a16:creationId xmlns:a16="http://schemas.microsoft.com/office/drawing/2014/main" id="{454FAF5A-5105-9400-310D-30B635461DE7}"/>
                  </a:ext>
                </a:extLst>
              </p:cNvPr>
              <p:cNvSpPr/>
              <p:nvPr/>
            </p:nvSpPr>
            <p:spPr>
              <a:xfrm>
                <a:off x="10228985" y="1256199"/>
                <a:ext cx="884675" cy="428625"/>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FAQ transcripts</a:t>
                </a:r>
              </a:p>
            </p:txBody>
          </p:sp>
        </p:grpSp>
        <p:sp>
          <p:nvSpPr>
            <p:cNvPr id="50" name="Arrow: Down 49">
              <a:extLst>
                <a:ext uri="{FF2B5EF4-FFF2-40B4-BE49-F238E27FC236}">
                  <a16:creationId xmlns:a16="http://schemas.microsoft.com/office/drawing/2014/main" id="{B10609E3-A0D3-79C8-29AB-23B3899C9F4F}"/>
                </a:ext>
              </a:extLst>
            </p:cNvPr>
            <p:cNvSpPr/>
            <p:nvPr/>
          </p:nvSpPr>
          <p:spPr>
            <a:xfrm>
              <a:off x="10099665" y="1726696"/>
              <a:ext cx="159861" cy="210540"/>
            </a:xfrm>
            <a:prstGeom prst="downArrow">
              <a:avLst/>
            </a:prstGeom>
            <a:solidFill>
              <a:srgbClr val="00B0F0"/>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79698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
                                            <p:txEl>
                                              <p:pRg st="11" end="11"/>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6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2" end="12"/>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62"/>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
                                            <p:txEl>
                                              <p:pRg st="13" end="13"/>
                                            </p:txEl>
                                          </p:spTgt>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
                                            <p:txEl>
                                              <p:pRg st="14" end="14"/>
                                            </p:txEl>
                                          </p:spTgt>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A51F08FD-E447-FC4E-249E-665352ABB35C}"/>
              </a:ext>
            </a:extLst>
          </p:cNvPr>
          <p:cNvSpPr/>
          <p:nvPr/>
        </p:nvSpPr>
        <p:spPr>
          <a:xfrm>
            <a:off x="8683624" y="3957436"/>
            <a:ext cx="2670176" cy="197022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6" name="Title 5">
            <a:extLst>
              <a:ext uri="{FF2B5EF4-FFF2-40B4-BE49-F238E27FC236}">
                <a16:creationId xmlns:a16="http://schemas.microsoft.com/office/drawing/2014/main" id="{14FBF7DB-8A6F-CE8E-6D91-2E9000234276}"/>
              </a:ext>
            </a:extLst>
          </p:cNvPr>
          <p:cNvSpPr>
            <a:spLocks noGrp="1"/>
          </p:cNvSpPr>
          <p:nvPr>
            <p:ph type="title"/>
          </p:nvPr>
        </p:nvSpPr>
        <p:spPr/>
        <p:txBody>
          <a:bodyPr/>
          <a:lstStyle/>
          <a:p>
            <a:r>
              <a:rPr lang="en-US" dirty="0"/>
              <a:t>Nested Cross-Validation</a:t>
            </a:r>
          </a:p>
        </p:txBody>
      </p:sp>
      <p:sp>
        <p:nvSpPr>
          <p:cNvPr id="50" name="Content Placeholder 49">
            <a:extLst>
              <a:ext uri="{FF2B5EF4-FFF2-40B4-BE49-F238E27FC236}">
                <a16:creationId xmlns:a16="http://schemas.microsoft.com/office/drawing/2014/main" id="{FA9FCBEC-0CCE-DA54-63DD-388E0F383130}"/>
              </a:ext>
            </a:extLst>
          </p:cNvPr>
          <p:cNvSpPr>
            <a:spLocks noGrp="1"/>
          </p:cNvSpPr>
          <p:nvPr>
            <p:ph sz="half" idx="1"/>
          </p:nvPr>
        </p:nvSpPr>
        <p:spPr/>
        <p:txBody>
          <a:bodyPr/>
          <a:lstStyle/>
          <a:p>
            <a:r>
              <a:rPr lang="en-US" dirty="0"/>
              <a:t>Helps estimate the error in the overall model</a:t>
            </a:r>
          </a:p>
          <a:p>
            <a:r>
              <a:rPr lang="en-US" dirty="0"/>
              <a:t>Inner loop selects best model (including parameters)</a:t>
            </a:r>
          </a:p>
          <a:p>
            <a:r>
              <a:rPr lang="en-US" dirty="0"/>
              <a:t>Outer loop estimates quality of models in inner layer</a:t>
            </a:r>
          </a:p>
        </p:txBody>
      </p:sp>
      <p:sp>
        <p:nvSpPr>
          <p:cNvPr id="5" name="Slide Number Placeholder 4">
            <a:extLst>
              <a:ext uri="{FF2B5EF4-FFF2-40B4-BE49-F238E27FC236}">
                <a16:creationId xmlns:a16="http://schemas.microsoft.com/office/drawing/2014/main" id="{CC24F3FB-E050-B106-EFB1-9673EBDA3051}"/>
              </a:ext>
            </a:extLst>
          </p:cNvPr>
          <p:cNvSpPr>
            <a:spLocks noGrp="1"/>
          </p:cNvSpPr>
          <p:nvPr>
            <p:ph type="sldNum" sz="quarter" idx="12"/>
          </p:nvPr>
        </p:nvSpPr>
        <p:spPr/>
        <p:txBody>
          <a:bodyPr/>
          <a:lstStyle/>
          <a:p>
            <a:fld id="{FC63ECC8-719A-498E-B101-491B6A35558E}" type="slidenum">
              <a:rPr lang="en-US" smtClean="0"/>
              <a:t>17</a:t>
            </a:fld>
            <a:endParaRPr lang="en-US"/>
          </a:p>
        </p:txBody>
      </p:sp>
      <p:sp>
        <p:nvSpPr>
          <p:cNvPr id="8" name="Rectangle 7">
            <a:extLst>
              <a:ext uri="{FF2B5EF4-FFF2-40B4-BE49-F238E27FC236}">
                <a16:creationId xmlns:a16="http://schemas.microsoft.com/office/drawing/2014/main" id="{AC960D24-6577-ABE0-5890-AFCFA145BBD3}"/>
              </a:ext>
            </a:extLst>
          </p:cNvPr>
          <p:cNvSpPr/>
          <p:nvPr/>
        </p:nvSpPr>
        <p:spPr>
          <a:xfrm>
            <a:off x="7873997" y="2153282"/>
            <a:ext cx="561975" cy="149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Train</a:t>
            </a:r>
          </a:p>
        </p:txBody>
      </p:sp>
      <p:sp>
        <p:nvSpPr>
          <p:cNvPr id="9" name="Rectangle 8">
            <a:extLst>
              <a:ext uri="{FF2B5EF4-FFF2-40B4-BE49-F238E27FC236}">
                <a16:creationId xmlns:a16="http://schemas.microsoft.com/office/drawing/2014/main" id="{DDABAF55-1AE0-52D6-4ED6-E1B9DA10C830}"/>
              </a:ext>
            </a:extLst>
          </p:cNvPr>
          <p:cNvSpPr/>
          <p:nvPr/>
        </p:nvSpPr>
        <p:spPr>
          <a:xfrm>
            <a:off x="7873997" y="1780220"/>
            <a:ext cx="561975" cy="37306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Test</a:t>
            </a:r>
          </a:p>
        </p:txBody>
      </p:sp>
      <p:sp>
        <p:nvSpPr>
          <p:cNvPr id="10" name="Rectangle 9">
            <a:extLst>
              <a:ext uri="{FF2B5EF4-FFF2-40B4-BE49-F238E27FC236}">
                <a16:creationId xmlns:a16="http://schemas.microsoft.com/office/drawing/2014/main" id="{22944C14-666A-8A7C-65B7-3E2AC2DADA47}"/>
              </a:ext>
            </a:extLst>
          </p:cNvPr>
          <p:cNvSpPr/>
          <p:nvPr/>
        </p:nvSpPr>
        <p:spPr>
          <a:xfrm>
            <a:off x="8683624" y="1904878"/>
            <a:ext cx="2670176" cy="180415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12" name="Rectangle 11">
            <a:extLst>
              <a:ext uri="{FF2B5EF4-FFF2-40B4-BE49-F238E27FC236}">
                <a16:creationId xmlns:a16="http://schemas.microsoft.com/office/drawing/2014/main" id="{0FFC29A6-5198-8366-7FF3-8D2C42D056D2}"/>
              </a:ext>
            </a:extLst>
          </p:cNvPr>
          <p:cNvSpPr/>
          <p:nvPr/>
        </p:nvSpPr>
        <p:spPr>
          <a:xfrm>
            <a:off x="8710610" y="2153282"/>
            <a:ext cx="561975" cy="373064"/>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Validate</a:t>
            </a:r>
          </a:p>
        </p:txBody>
      </p:sp>
      <p:sp>
        <p:nvSpPr>
          <p:cNvPr id="13" name="Rectangle 12">
            <a:extLst>
              <a:ext uri="{FF2B5EF4-FFF2-40B4-BE49-F238E27FC236}">
                <a16:creationId xmlns:a16="http://schemas.microsoft.com/office/drawing/2014/main" id="{681FE2C8-4687-E373-8E3C-94E2B345ED2E}"/>
              </a:ext>
            </a:extLst>
          </p:cNvPr>
          <p:cNvSpPr/>
          <p:nvPr/>
        </p:nvSpPr>
        <p:spPr>
          <a:xfrm>
            <a:off x="9388473" y="2153282"/>
            <a:ext cx="561975" cy="149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Train</a:t>
            </a:r>
          </a:p>
        </p:txBody>
      </p:sp>
      <p:sp>
        <p:nvSpPr>
          <p:cNvPr id="14" name="Rectangle 13">
            <a:extLst>
              <a:ext uri="{FF2B5EF4-FFF2-40B4-BE49-F238E27FC236}">
                <a16:creationId xmlns:a16="http://schemas.microsoft.com/office/drawing/2014/main" id="{ECEC8118-94C9-C6F6-85D6-D2CEA1B7AFFD}"/>
              </a:ext>
            </a:extLst>
          </p:cNvPr>
          <p:cNvSpPr/>
          <p:nvPr/>
        </p:nvSpPr>
        <p:spPr>
          <a:xfrm>
            <a:off x="9388473" y="2526346"/>
            <a:ext cx="561975" cy="373064"/>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Validate</a:t>
            </a:r>
          </a:p>
        </p:txBody>
      </p:sp>
      <p:sp>
        <p:nvSpPr>
          <p:cNvPr id="15" name="Rectangle 14">
            <a:extLst>
              <a:ext uri="{FF2B5EF4-FFF2-40B4-BE49-F238E27FC236}">
                <a16:creationId xmlns:a16="http://schemas.microsoft.com/office/drawing/2014/main" id="{05FF1B95-376F-DE2E-4C06-FC90EC2FE5EE}"/>
              </a:ext>
            </a:extLst>
          </p:cNvPr>
          <p:cNvSpPr/>
          <p:nvPr/>
        </p:nvSpPr>
        <p:spPr>
          <a:xfrm>
            <a:off x="9388473" y="2899410"/>
            <a:ext cx="561975" cy="7524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Train</a:t>
            </a:r>
          </a:p>
        </p:txBody>
      </p:sp>
      <p:sp>
        <p:nvSpPr>
          <p:cNvPr id="16" name="Rectangle 15">
            <a:extLst>
              <a:ext uri="{FF2B5EF4-FFF2-40B4-BE49-F238E27FC236}">
                <a16:creationId xmlns:a16="http://schemas.microsoft.com/office/drawing/2014/main" id="{47344470-969D-627D-9E57-1DCD156F207F}"/>
              </a:ext>
            </a:extLst>
          </p:cNvPr>
          <p:cNvSpPr/>
          <p:nvPr/>
        </p:nvSpPr>
        <p:spPr>
          <a:xfrm>
            <a:off x="10066336" y="2153282"/>
            <a:ext cx="561975" cy="149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Train</a:t>
            </a:r>
          </a:p>
        </p:txBody>
      </p:sp>
      <p:sp>
        <p:nvSpPr>
          <p:cNvPr id="17" name="Rectangle 16">
            <a:extLst>
              <a:ext uri="{FF2B5EF4-FFF2-40B4-BE49-F238E27FC236}">
                <a16:creationId xmlns:a16="http://schemas.microsoft.com/office/drawing/2014/main" id="{CF3D29E1-E8AF-C458-FA00-2FDD775460B2}"/>
              </a:ext>
            </a:extLst>
          </p:cNvPr>
          <p:cNvSpPr/>
          <p:nvPr/>
        </p:nvSpPr>
        <p:spPr>
          <a:xfrm>
            <a:off x="10066336" y="2899410"/>
            <a:ext cx="561975" cy="373062"/>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Validate</a:t>
            </a:r>
          </a:p>
        </p:txBody>
      </p:sp>
      <p:sp>
        <p:nvSpPr>
          <p:cNvPr id="18" name="Rectangle 17">
            <a:extLst>
              <a:ext uri="{FF2B5EF4-FFF2-40B4-BE49-F238E27FC236}">
                <a16:creationId xmlns:a16="http://schemas.microsoft.com/office/drawing/2014/main" id="{D88F0E8A-83E3-6F85-FF6E-B414DEBC9598}"/>
              </a:ext>
            </a:extLst>
          </p:cNvPr>
          <p:cNvSpPr/>
          <p:nvPr/>
        </p:nvSpPr>
        <p:spPr>
          <a:xfrm>
            <a:off x="10066336" y="2146938"/>
            <a:ext cx="561975" cy="7524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Train</a:t>
            </a:r>
          </a:p>
        </p:txBody>
      </p:sp>
      <p:sp>
        <p:nvSpPr>
          <p:cNvPr id="19" name="Rectangle 18">
            <a:extLst>
              <a:ext uri="{FF2B5EF4-FFF2-40B4-BE49-F238E27FC236}">
                <a16:creationId xmlns:a16="http://schemas.microsoft.com/office/drawing/2014/main" id="{87845D01-48EE-E530-6E4E-142E9282FC00}"/>
              </a:ext>
            </a:extLst>
          </p:cNvPr>
          <p:cNvSpPr/>
          <p:nvPr/>
        </p:nvSpPr>
        <p:spPr>
          <a:xfrm>
            <a:off x="10744199" y="2153282"/>
            <a:ext cx="561975" cy="149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Train</a:t>
            </a:r>
          </a:p>
        </p:txBody>
      </p:sp>
      <p:sp>
        <p:nvSpPr>
          <p:cNvPr id="20" name="Rectangle 19">
            <a:extLst>
              <a:ext uri="{FF2B5EF4-FFF2-40B4-BE49-F238E27FC236}">
                <a16:creationId xmlns:a16="http://schemas.microsoft.com/office/drawing/2014/main" id="{DFAA54B0-31BF-C06C-5FD7-F2B9B383CF03}"/>
              </a:ext>
            </a:extLst>
          </p:cNvPr>
          <p:cNvSpPr/>
          <p:nvPr/>
        </p:nvSpPr>
        <p:spPr>
          <a:xfrm>
            <a:off x="10744199" y="3278818"/>
            <a:ext cx="561975" cy="373064"/>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Validate</a:t>
            </a:r>
          </a:p>
        </p:txBody>
      </p:sp>
      <p:sp>
        <p:nvSpPr>
          <p:cNvPr id="21" name="Rectangle 20">
            <a:extLst>
              <a:ext uri="{FF2B5EF4-FFF2-40B4-BE49-F238E27FC236}">
                <a16:creationId xmlns:a16="http://schemas.microsoft.com/office/drawing/2014/main" id="{A682F8AC-3D21-DF32-656F-A706916BA493}"/>
              </a:ext>
            </a:extLst>
          </p:cNvPr>
          <p:cNvSpPr/>
          <p:nvPr/>
        </p:nvSpPr>
        <p:spPr>
          <a:xfrm>
            <a:off x="7873997" y="4758378"/>
            <a:ext cx="561975" cy="11318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Train</a:t>
            </a:r>
          </a:p>
        </p:txBody>
      </p:sp>
      <p:sp>
        <p:nvSpPr>
          <p:cNvPr id="22" name="Rectangle 21">
            <a:extLst>
              <a:ext uri="{FF2B5EF4-FFF2-40B4-BE49-F238E27FC236}">
                <a16:creationId xmlns:a16="http://schemas.microsoft.com/office/drawing/2014/main" id="{74B10B0B-0CB3-1192-97C8-D035414DF955}"/>
              </a:ext>
            </a:extLst>
          </p:cNvPr>
          <p:cNvSpPr/>
          <p:nvPr/>
        </p:nvSpPr>
        <p:spPr>
          <a:xfrm>
            <a:off x="7873997" y="4385316"/>
            <a:ext cx="561975" cy="37306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Test</a:t>
            </a:r>
          </a:p>
        </p:txBody>
      </p:sp>
      <p:sp>
        <p:nvSpPr>
          <p:cNvPr id="23" name="Rectangle 22">
            <a:extLst>
              <a:ext uri="{FF2B5EF4-FFF2-40B4-BE49-F238E27FC236}">
                <a16:creationId xmlns:a16="http://schemas.microsoft.com/office/drawing/2014/main" id="{73BA3A17-0049-322B-89CF-DD97C5859925}"/>
              </a:ext>
            </a:extLst>
          </p:cNvPr>
          <p:cNvSpPr/>
          <p:nvPr/>
        </p:nvSpPr>
        <p:spPr>
          <a:xfrm>
            <a:off x="8710610" y="4758378"/>
            <a:ext cx="561975" cy="11318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Train</a:t>
            </a:r>
          </a:p>
        </p:txBody>
      </p:sp>
      <p:sp>
        <p:nvSpPr>
          <p:cNvPr id="24" name="Rectangle 23">
            <a:extLst>
              <a:ext uri="{FF2B5EF4-FFF2-40B4-BE49-F238E27FC236}">
                <a16:creationId xmlns:a16="http://schemas.microsoft.com/office/drawing/2014/main" id="{83DD2849-AA27-C988-A249-BC4A0A0A0A89}"/>
              </a:ext>
            </a:extLst>
          </p:cNvPr>
          <p:cNvSpPr/>
          <p:nvPr/>
        </p:nvSpPr>
        <p:spPr>
          <a:xfrm>
            <a:off x="8710610" y="4018598"/>
            <a:ext cx="561975" cy="373064"/>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Validate</a:t>
            </a:r>
          </a:p>
        </p:txBody>
      </p:sp>
      <p:sp>
        <p:nvSpPr>
          <p:cNvPr id="25" name="Rectangle 24">
            <a:extLst>
              <a:ext uri="{FF2B5EF4-FFF2-40B4-BE49-F238E27FC236}">
                <a16:creationId xmlns:a16="http://schemas.microsoft.com/office/drawing/2014/main" id="{DE71E049-4779-5C78-01EA-AF80B11E6B88}"/>
              </a:ext>
            </a:extLst>
          </p:cNvPr>
          <p:cNvSpPr/>
          <p:nvPr/>
        </p:nvSpPr>
        <p:spPr>
          <a:xfrm>
            <a:off x="9388473" y="5137788"/>
            <a:ext cx="561975" cy="7524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Train</a:t>
            </a:r>
          </a:p>
        </p:txBody>
      </p:sp>
      <p:sp>
        <p:nvSpPr>
          <p:cNvPr id="26" name="Rectangle 25">
            <a:extLst>
              <a:ext uri="{FF2B5EF4-FFF2-40B4-BE49-F238E27FC236}">
                <a16:creationId xmlns:a16="http://schemas.microsoft.com/office/drawing/2014/main" id="{53CD329E-0D2A-A84E-A948-69D865CAE10A}"/>
              </a:ext>
            </a:extLst>
          </p:cNvPr>
          <p:cNvSpPr/>
          <p:nvPr/>
        </p:nvSpPr>
        <p:spPr>
          <a:xfrm>
            <a:off x="9388473" y="4767897"/>
            <a:ext cx="561975" cy="373064"/>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Validate</a:t>
            </a:r>
          </a:p>
        </p:txBody>
      </p:sp>
      <p:sp>
        <p:nvSpPr>
          <p:cNvPr id="27" name="Rectangle 26">
            <a:extLst>
              <a:ext uri="{FF2B5EF4-FFF2-40B4-BE49-F238E27FC236}">
                <a16:creationId xmlns:a16="http://schemas.microsoft.com/office/drawing/2014/main" id="{BA07550E-0613-B75A-E40B-55C1EDBF5C6B}"/>
              </a:ext>
            </a:extLst>
          </p:cNvPr>
          <p:cNvSpPr/>
          <p:nvPr/>
        </p:nvSpPr>
        <p:spPr>
          <a:xfrm>
            <a:off x="9388473" y="4012254"/>
            <a:ext cx="561975" cy="3730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Train</a:t>
            </a:r>
          </a:p>
        </p:txBody>
      </p:sp>
      <p:sp>
        <p:nvSpPr>
          <p:cNvPr id="28" name="Rectangle 27">
            <a:extLst>
              <a:ext uri="{FF2B5EF4-FFF2-40B4-BE49-F238E27FC236}">
                <a16:creationId xmlns:a16="http://schemas.microsoft.com/office/drawing/2014/main" id="{65705978-C99F-3C1C-5D18-239A8FD585BD}"/>
              </a:ext>
            </a:extLst>
          </p:cNvPr>
          <p:cNvSpPr/>
          <p:nvPr/>
        </p:nvSpPr>
        <p:spPr>
          <a:xfrm>
            <a:off x="10066336" y="5510852"/>
            <a:ext cx="561975" cy="3794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Train</a:t>
            </a:r>
          </a:p>
        </p:txBody>
      </p:sp>
      <p:sp>
        <p:nvSpPr>
          <p:cNvPr id="29" name="Rectangle 28">
            <a:extLst>
              <a:ext uri="{FF2B5EF4-FFF2-40B4-BE49-F238E27FC236}">
                <a16:creationId xmlns:a16="http://schemas.microsoft.com/office/drawing/2014/main" id="{6BD26EF0-3597-4AE3-A454-C464B564C1E7}"/>
              </a:ext>
            </a:extLst>
          </p:cNvPr>
          <p:cNvSpPr/>
          <p:nvPr/>
        </p:nvSpPr>
        <p:spPr>
          <a:xfrm>
            <a:off x="10066336" y="5137788"/>
            <a:ext cx="561975" cy="373064"/>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Validate</a:t>
            </a:r>
          </a:p>
        </p:txBody>
      </p:sp>
      <p:sp>
        <p:nvSpPr>
          <p:cNvPr id="30" name="Rectangle 29">
            <a:extLst>
              <a:ext uri="{FF2B5EF4-FFF2-40B4-BE49-F238E27FC236}">
                <a16:creationId xmlns:a16="http://schemas.microsoft.com/office/drawing/2014/main" id="{FA90487C-5DEB-645D-5C70-272A1B54179E}"/>
              </a:ext>
            </a:extLst>
          </p:cNvPr>
          <p:cNvSpPr/>
          <p:nvPr/>
        </p:nvSpPr>
        <p:spPr>
          <a:xfrm>
            <a:off x="10066336" y="4758378"/>
            <a:ext cx="561975" cy="3794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Train</a:t>
            </a:r>
          </a:p>
        </p:txBody>
      </p:sp>
      <p:sp>
        <p:nvSpPr>
          <p:cNvPr id="31" name="Rectangle 30">
            <a:extLst>
              <a:ext uri="{FF2B5EF4-FFF2-40B4-BE49-F238E27FC236}">
                <a16:creationId xmlns:a16="http://schemas.microsoft.com/office/drawing/2014/main" id="{030394D1-6F28-54A1-CB0A-23336833C34F}"/>
              </a:ext>
            </a:extLst>
          </p:cNvPr>
          <p:cNvSpPr/>
          <p:nvPr/>
        </p:nvSpPr>
        <p:spPr>
          <a:xfrm>
            <a:off x="10744199" y="4758378"/>
            <a:ext cx="561975" cy="7524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Train</a:t>
            </a:r>
          </a:p>
        </p:txBody>
      </p:sp>
      <p:sp>
        <p:nvSpPr>
          <p:cNvPr id="32" name="Rectangle 31">
            <a:extLst>
              <a:ext uri="{FF2B5EF4-FFF2-40B4-BE49-F238E27FC236}">
                <a16:creationId xmlns:a16="http://schemas.microsoft.com/office/drawing/2014/main" id="{F8498494-404F-C47F-1927-E03F5DE011CE}"/>
              </a:ext>
            </a:extLst>
          </p:cNvPr>
          <p:cNvSpPr/>
          <p:nvPr/>
        </p:nvSpPr>
        <p:spPr>
          <a:xfrm>
            <a:off x="10744199" y="5517196"/>
            <a:ext cx="561975" cy="373064"/>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Validate</a:t>
            </a:r>
          </a:p>
        </p:txBody>
      </p:sp>
      <p:sp>
        <p:nvSpPr>
          <p:cNvPr id="33" name="Rectangle 32">
            <a:extLst>
              <a:ext uri="{FF2B5EF4-FFF2-40B4-BE49-F238E27FC236}">
                <a16:creationId xmlns:a16="http://schemas.microsoft.com/office/drawing/2014/main" id="{1179BFFE-79D1-6AA6-0C41-65FF51D64347}"/>
              </a:ext>
            </a:extLst>
          </p:cNvPr>
          <p:cNvSpPr/>
          <p:nvPr/>
        </p:nvSpPr>
        <p:spPr>
          <a:xfrm>
            <a:off x="10066336" y="4005906"/>
            <a:ext cx="561975" cy="3794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Train</a:t>
            </a:r>
          </a:p>
        </p:txBody>
      </p:sp>
      <p:sp>
        <p:nvSpPr>
          <p:cNvPr id="34" name="Rectangle 33">
            <a:extLst>
              <a:ext uri="{FF2B5EF4-FFF2-40B4-BE49-F238E27FC236}">
                <a16:creationId xmlns:a16="http://schemas.microsoft.com/office/drawing/2014/main" id="{D7488229-7F60-069B-DEE6-32BDAD421936}"/>
              </a:ext>
            </a:extLst>
          </p:cNvPr>
          <p:cNvSpPr/>
          <p:nvPr/>
        </p:nvSpPr>
        <p:spPr>
          <a:xfrm>
            <a:off x="9388473" y="2153284"/>
            <a:ext cx="561975" cy="3730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Train</a:t>
            </a:r>
          </a:p>
        </p:txBody>
      </p:sp>
      <p:sp>
        <p:nvSpPr>
          <p:cNvPr id="35" name="Rectangle 34">
            <a:extLst>
              <a:ext uri="{FF2B5EF4-FFF2-40B4-BE49-F238E27FC236}">
                <a16:creationId xmlns:a16="http://schemas.microsoft.com/office/drawing/2014/main" id="{30FA7C42-CFF9-A7B2-1504-315DFC15FD52}"/>
              </a:ext>
            </a:extLst>
          </p:cNvPr>
          <p:cNvSpPr/>
          <p:nvPr/>
        </p:nvSpPr>
        <p:spPr>
          <a:xfrm>
            <a:off x="10066336" y="3269298"/>
            <a:ext cx="561975" cy="3857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Train</a:t>
            </a:r>
          </a:p>
        </p:txBody>
      </p:sp>
      <p:sp>
        <p:nvSpPr>
          <p:cNvPr id="36" name="Rectangle 35">
            <a:extLst>
              <a:ext uri="{FF2B5EF4-FFF2-40B4-BE49-F238E27FC236}">
                <a16:creationId xmlns:a16="http://schemas.microsoft.com/office/drawing/2014/main" id="{13C9BCE9-FFEB-BFE4-8E14-B814D3BE0CAE}"/>
              </a:ext>
            </a:extLst>
          </p:cNvPr>
          <p:cNvSpPr/>
          <p:nvPr/>
        </p:nvSpPr>
        <p:spPr>
          <a:xfrm>
            <a:off x="7873996" y="4012254"/>
            <a:ext cx="561975" cy="3730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Train</a:t>
            </a:r>
          </a:p>
        </p:txBody>
      </p:sp>
      <p:sp>
        <p:nvSpPr>
          <p:cNvPr id="37" name="Rectangle 36">
            <a:extLst>
              <a:ext uri="{FF2B5EF4-FFF2-40B4-BE49-F238E27FC236}">
                <a16:creationId xmlns:a16="http://schemas.microsoft.com/office/drawing/2014/main" id="{0009F201-E5E6-807E-1C0F-D0338E7417D6}"/>
              </a:ext>
            </a:extLst>
          </p:cNvPr>
          <p:cNvSpPr/>
          <p:nvPr/>
        </p:nvSpPr>
        <p:spPr>
          <a:xfrm>
            <a:off x="10744199" y="4005906"/>
            <a:ext cx="561975" cy="3794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Train</a:t>
            </a:r>
          </a:p>
        </p:txBody>
      </p:sp>
      <p:sp>
        <p:nvSpPr>
          <p:cNvPr id="38" name="TextBox 37">
            <a:extLst>
              <a:ext uri="{FF2B5EF4-FFF2-40B4-BE49-F238E27FC236}">
                <a16:creationId xmlns:a16="http://schemas.microsoft.com/office/drawing/2014/main" id="{20271293-B8CC-1FC0-BC0C-EE1C3EC4CC8D}"/>
              </a:ext>
            </a:extLst>
          </p:cNvPr>
          <p:cNvSpPr txBox="1"/>
          <p:nvPr/>
        </p:nvSpPr>
        <p:spPr>
          <a:xfrm rot="16200000">
            <a:off x="7164516" y="2526347"/>
            <a:ext cx="817853" cy="369332"/>
          </a:xfrm>
          <a:prstGeom prst="rect">
            <a:avLst/>
          </a:prstGeom>
          <a:noFill/>
        </p:spPr>
        <p:txBody>
          <a:bodyPr wrap="none" rtlCol="0">
            <a:spAutoFit/>
          </a:bodyPr>
          <a:lstStyle/>
          <a:p>
            <a:r>
              <a:rPr lang="en-US" dirty="0"/>
              <a:t>Loop 1</a:t>
            </a:r>
          </a:p>
        </p:txBody>
      </p:sp>
      <p:sp>
        <p:nvSpPr>
          <p:cNvPr id="39" name="TextBox 38">
            <a:extLst>
              <a:ext uri="{FF2B5EF4-FFF2-40B4-BE49-F238E27FC236}">
                <a16:creationId xmlns:a16="http://schemas.microsoft.com/office/drawing/2014/main" id="{6A0A4ED0-1665-3194-ECB3-2E9ABAD49994}"/>
              </a:ext>
            </a:extLst>
          </p:cNvPr>
          <p:cNvSpPr txBox="1"/>
          <p:nvPr/>
        </p:nvSpPr>
        <p:spPr>
          <a:xfrm rot="16200000">
            <a:off x="7164516" y="4840922"/>
            <a:ext cx="817853" cy="369332"/>
          </a:xfrm>
          <a:prstGeom prst="rect">
            <a:avLst/>
          </a:prstGeom>
          <a:noFill/>
        </p:spPr>
        <p:txBody>
          <a:bodyPr wrap="none" rtlCol="0">
            <a:spAutoFit/>
          </a:bodyPr>
          <a:lstStyle/>
          <a:p>
            <a:r>
              <a:rPr lang="en-US" dirty="0"/>
              <a:t>Loop 2</a:t>
            </a:r>
          </a:p>
        </p:txBody>
      </p:sp>
      <p:sp>
        <p:nvSpPr>
          <p:cNvPr id="40" name="TextBox 39">
            <a:extLst>
              <a:ext uri="{FF2B5EF4-FFF2-40B4-BE49-F238E27FC236}">
                <a16:creationId xmlns:a16="http://schemas.microsoft.com/office/drawing/2014/main" id="{280A3E38-F9BE-C5AF-B39C-64FADE089EA7}"/>
              </a:ext>
            </a:extLst>
          </p:cNvPr>
          <p:cNvSpPr txBox="1"/>
          <p:nvPr/>
        </p:nvSpPr>
        <p:spPr>
          <a:xfrm>
            <a:off x="9051612" y="1347708"/>
            <a:ext cx="1913558" cy="369332"/>
          </a:xfrm>
          <a:prstGeom prst="rect">
            <a:avLst/>
          </a:prstGeom>
          <a:noFill/>
        </p:spPr>
        <p:txBody>
          <a:bodyPr wrap="square" rtlCol="0">
            <a:spAutoFit/>
          </a:bodyPr>
          <a:lstStyle/>
          <a:p>
            <a:pPr algn="ctr"/>
            <a:r>
              <a:rPr lang="en-US" dirty="0">
                <a:solidFill>
                  <a:schemeClr val="accent1">
                    <a:lumMod val="75000"/>
                  </a:schemeClr>
                </a:solidFill>
              </a:rPr>
              <a:t>Inner Loop</a:t>
            </a:r>
          </a:p>
        </p:txBody>
      </p:sp>
      <p:sp>
        <p:nvSpPr>
          <p:cNvPr id="41" name="TextBox 40">
            <a:extLst>
              <a:ext uri="{FF2B5EF4-FFF2-40B4-BE49-F238E27FC236}">
                <a16:creationId xmlns:a16="http://schemas.microsoft.com/office/drawing/2014/main" id="{3A0E0163-D59A-7DF7-92AA-4ACDD95353A9}"/>
              </a:ext>
            </a:extLst>
          </p:cNvPr>
          <p:cNvSpPr txBox="1"/>
          <p:nvPr/>
        </p:nvSpPr>
        <p:spPr>
          <a:xfrm>
            <a:off x="8710610" y="1904878"/>
            <a:ext cx="561975" cy="230832"/>
          </a:xfrm>
          <a:prstGeom prst="rect">
            <a:avLst/>
          </a:prstGeom>
          <a:noFill/>
        </p:spPr>
        <p:txBody>
          <a:bodyPr wrap="square" rtlCol="0">
            <a:spAutoFit/>
          </a:bodyPr>
          <a:lstStyle/>
          <a:p>
            <a:pPr algn="ctr"/>
            <a:r>
              <a:rPr lang="en-US" sz="900" dirty="0"/>
              <a:t>Loop 1</a:t>
            </a:r>
          </a:p>
        </p:txBody>
      </p:sp>
      <p:sp>
        <p:nvSpPr>
          <p:cNvPr id="42" name="TextBox 41">
            <a:extLst>
              <a:ext uri="{FF2B5EF4-FFF2-40B4-BE49-F238E27FC236}">
                <a16:creationId xmlns:a16="http://schemas.microsoft.com/office/drawing/2014/main" id="{2E45715A-DA38-0E56-9336-AFB02D779FC7}"/>
              </a:ext>
            </a:extLst>
          </p:cNvPr>
          <p:cNvSpPr txBox="1"/>
          <p:nvPr/>
        </p:nvSpPr>
        <p:spPr>
          <a:xfrm>
            <a:off x="9388472" y="1904878"/>
            <a:ext cx="561975" cy="230832"/>
          </a:xfrm>
          <a:prstGeom prst="rect">
            <a:avLst/>
          </a:prstGeom>
          <a:noFill/>
        </p:spPr>
        <p:txBody>
          <a:bodyPr wrap="square" rtlCol="0">
            <a:spAutoFit/>
          </a:bodyPr>
          <a:lstStyle/>
          <a:p>
            <a:pPr algn="ctr"/>
            <a:r>
              <a:rPr lang="en-US" sz="900" dirty="0"/>
              <a:t>Loop 2</a:t>
            </a:r>
          </a:p>
        </p:txBody>
      </p:sp>
      <p:sp>
        <p:nvSpPr>
          <p:cNvPr id="43" name="TextBox 42">
            <a:extLst>
              <a:ext uri="{FF2B5EF4-FFF2-40B4-BE49-F238E27FC236}">
                <a16:creationId xmlns:a16="http://schemas.microsoft.com/office/drawing/2014/main" id="{971228D1-955A-16D3-D8B2-B763D301C59D}"/>
              </a:ext>
            </a:extLst>
          </p:cNvPr>
          <p:cNvSpPr txBox="1"/>
          <p:nvPr/>
        </p:nvSpPr>
        <p:spPr>
          <a:xfrm>
            <a:off x="10066336" y="1904878"/>
            <a:ext cx="561975" cy="230832"/>
          </a:xfrm>
          <a:prstGeom prst="rect">
            <a:avLst/>
          </a:prstGeom>
          <a:noFill/>
        </p:spPr>
        <p:txBody>
          <a:bodyPr wrap="square" rtlCol="0">
            <a:spAutoFit/>
          </a:bodyPr>
          <a:lstStyle/>
          <a:p>
            <a:pPr algn="ctr"/>
            <a:r>
              <a:rPr lang="en-US" sz="900" dirty="0"/>
              <a:t>Loop 3</a:t>
            </a:r>
          </a:p>
        </p:txBody>
      </p:sp>
      <p:sp>
        <p:nvSpPr>
          <p:cNvPr id="44" name="TextBox 43">
            <a:extLst>
              <a:ext uri="{FF2B5EF4-FFF2-40B4-BE49-F238E27FC236}">
                <a16:creationId xmlns:a16="http://schemas.microsoft.com/office/drawing/2014/main" id="{9D1FF426-82E4-E42E-4DF3-4503BCB0783F}"/>
              </a:ext>
            </a:extLst>
          </p:cNvPr>
          <p:cNvSpPr txBox="1"/>
          <p:nvPr/>
        </p:nvSpPr>
        <p:spPr>
          <a:xfrm>
            <a:off x="10744199" y="1904878"/>
            <a:ext cx="561975" cy="230832"/>
          </a:xfrm>
          <a:prstGeom prst="rect">
            <a:avLst/>
          </a:prstGeom>
          <a:noFill/>
        </p:spPr>
        <p:txBody>
          <a:bodyPr wrap="square" rtlCol="0">
            <a:spAutoFit/>
          </a:bodyPr>
          <a:lstStyle/>
          <a:p>
            <a:pPr algn="ctr"/>
            <a:r>
              <a:rPr lang="en-US" sz="900" dirty="0"/>
              <a:t>Loop 4</a:t>
            </a:r>
          </a:p>
        </p:txBody>
      </p:sp>
      <p:sp>
        <p:nvSpPr>
          <p:cNvPr id="45" name="Left Brace 44">
            <a:extLst>
              <a:ext uri="{FF2B5EF4-FFF2-40B4-BE49-F238E27FC236}">
                <a16:creationId xmlns:a16="http://schemas.microsoft.com/office/drawing/2014/main" id="{0061300D-4BE3-380A-0719-4E3CDC2C1A85}"/>
              </a:ext>
            </a:extLst>
          </p:cNvPr>
          <p:cNvSpPr/>
          <p:nvPr/>
        </p:nvSpPr>
        <p:spPr>
          <a:xfrm rot="5400000">
            <a:off x="9931815" y="466342"/>
            <a:ext cx="153153" cy="2595564"/>
          </a:xfrm>
          <a:prstGeom prst="leftBrace">
            <a:avLst>
              <a:gd name="adj1" fmla="val 103177"/>
              <a:gd name="adj2" fmla="val 49755"/>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TextBox 46">
            <a:extLst>
              <a:ext uri="{FF2B5EF4-FFF2-40B4-BE49-F238E27FC236}">
                <a16:creationId xmlns:a16="http://schemas.microsoft.com/office/drawing/2014/main" id="{FFE6A09B-25B5-AFA9-03BA-C59C2E266EC0}"/>
              </a:ext>
            </a:extLst>
          </p:cNvPr>
          <p:cNvSpPr txBox="1"/>
          <p:nvPr/>
        </p:nvSpPr>
        <p:spPr>
          <a:xfrm rot="16200000">
            <a:off x="5668998" y="3600814"/>
            <a:ext cx="1595180" cy="461665"/>
          </a:xfrm>
          <a:prstGeom prst="rect">
            <a:avLst/>
          </a:prstGeom>
          <a:noFill/>
        </p:spPr>
        <p:txBody>
          <a:bodyPr wrap="none" rtlCol="0">
            <a:spAutoFit/>
          </a:bodyPr>
          <a:lstStyle/>
          <a:p>
            <a:r>
              <a:rPr lang="en-US" sz="2400" dirty="0">
                <a:solidFill>
                  <a:schemeClr val="accent2">
                    <a:lumMod val="75000"/>
                  </a:schemeClr>
                </a:solidFill>
              </a:rPr>
              <a:t>Outer Loop</a:t>
            </a:r>
          </a:p>
        </p:txBody>
      </p:sp>
      <p:sp>
        <p:nvSpPr>
          <p:cNvPr id="48" name="Left Brace 47">
            <a:extLst>
              <a:ext uri="{FF2B5EF4-FFF2-40B4-BE49-F238E27FC236}">
                <a16:creationId xmlns:a16="http://schemas.microsoft.com/office/drawing/2014/main" id="{444C0461-970F-BD82-4C23-46EE42C2956A}"/>
              </a:ext>
            </a:extLst>
          </p:cNvPr>
          <p:cNvSpPr/>
          <p:nvPr/>
        </p:nvSpPr>
        <p:spPr>
          <a:xfrm>
            <a:off x="6730666" y="1780220"/>
            <a:ext cx="369333" cy="4110040"/>
          </a:xfrm>
          <a:prstGeom prst="leftBrace">
            <a:avLst>
              <a:gd name="adj1" fmla="val 65071"/>
              <a:gd name="adj2" fmla="val 50000"/>
            </a:avLst>
          </a:pr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0BC0F118-C330-3061-A0A6-5DCFBA598A05}"/>
              </a:ext>
            </a:extLst>
          </p:cNvPr>
          <p:cNvSpPr>
            <a:spLocks noGrp="1"/>
          </p:cNvSpPr>
          <p:nvPr>
            <p:ph type="ftr" sz="quarter" idx="11"/>
          </p:nvPr>
        </p:nvSpPr>
        <p:spPr/>
        <p:txBody>
          <a:bodyPr/>
          <a:lstStyle/>
          <a:p>
            <a:r>
              <a:rPr lang="en-US" b="0" i="0" dirty="0">
                <a:solidFill>
                  <a:schemeClr val="bg1">
                    <a:lumMod val="50000"/>
                  </a:schemeClr>
                </a:solidFill>
                <a:effectLst/>
                <a:latin typeface="Aptos" panose="020B0004020202020204" pitchFamily="34" charset="0"/>
              </a:rPr>
              <a:t>CBDRB-FY24-CBSM002-042</a:t>
            </a:r>
            <a:endParaRPr lang="en-US" dirty="0"/>
          </a:p>
        </p:txBody>
      </p:sp>
    </p:spTree>
    <p:extLst>
      <p:ext uri="{BB962C8B-B14F-4D97-AF65-F5344CB8AC3E}">
        <p14:creationId xmlns:p14="http://schemas.microsoft.com/office/powerpoint/2010/main" val="4197008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Chart, line chart&#10;&#10;Description automatically generated">
            <a:extLst>
              <a:ext uri="{FF2B5EF4-FFF2-40B4-BE49-F238E27FC236}">
                <a16:creationId xmlns:a16="http://schemas.microsoft.com/office/drawing/2014/main" id="{46219AA9-234F-469D-8AC6-C746FDB1A353}"/>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5458" t="17876" r="3827" b="13829"/>
          <a:stretch/>
        </p:blipFill>
        <p:spPr>
          <a:xfrm>
            <a:off x="1790700" y="1296433"/>
            <a:ext cx="7874000" cy="4491554"/>
          </a:xfrm>
        </p:spPr>
      </p:pic>
      <p:sp>
        <p:nvSpPr>
          <p:cNvPr id="4" name="Slide Number Placeholder 3">
            <a:extLst>
              <a:ext uri="{FF2B5EF4-FFF2-40B4-BE49-F238E27FC236}">
                <a16:creationId xmlns:a16="http://schemas.microsoft.com/office/drawing/2014/main" id="{21CB4269-9B4B-4F75-8758-208160F1E7F3}"/>
              </a:ext>
            </a:extLst>
          </p:cNvPr>
          <p:cNvSpPr>
            <a:spLocks noGrp="1"/>
          </p:cNvSpPr>
          <p:nvPr>
            <p:ph type="sldNum" sz="quarter" idx="12"/>
          </p:nvPr>
        </p:nvSpPr>
        <p:spPr/>
        <p:txBody>
          <a:bodyPr/>
          <a:lstStyle/>
          <a:p>
            <a:fld id="{C0ABF6BE-B24E-435F-8961-5F7A3A6D2693}" type="slidenum">
              <a:rPr lang="en-US" smtClean="0"/>
              <a:t>18</a:t>
            </a:fld>
            <a:endParaRPr lang="en-US" dirty="0"/>
          </a:p>
        </p:txBody>
      </p:sp>
      <p:sp>
        <p:nvSpPr>
          <p:cNvPr id="11" name="TextBox 10">
            <a:extLst>
              <a:ext uri="{FF2B5EF4-FFF2-40B4-BE49-F238E27FC236}">
                <a16:creationId xmlns:a16="http://schemas.microsoft.com/office/drawing/2014/main" id="{B9153ECA-B668-2EED-0B63-6AA7225561E3}"/>
              </a:ext>
            </a:extLst>
          </p:cNvPr>
          <p:cNvSpPr txBox="1"/>
          <p:nvPr/>
        </p:nvSpPr>
        <p:spPr>
          <a:xfrm>
            <a:off x="2261937" y="5920500"/>
            <a:ext cx="8109284" cy="369332"/>
          </a:xfrm>
          <a:prstGeom prst="rect">
            <a:avLst/>
          </a:prstGeom>
          <a:noFill/>
        </p:spPr>
        <p:txBody>
          <a:bodyPr wrap="square" rtlCol="0">
            <a:spAutoFit/>
          </a:bodyPr>
          <a:lstStyle/>
          <a:p>
            <a:r>
              <a:rPr lang="en-US" dirty="0"/>
              <a:t>Source: 1970, 1980, 1990, 2000, 2010 and 2020 Census and Demographic Analysis</a:t>
            </a:r>
          </a:p>
        </p:txBody>
      </p:sp>
      <p:sp>
        <p:nvSpPr>
          <p:cNvPr id="5" name="TextBox 4">
            <a:extLst>
              <a:ext uri="{FF2B5EF4-FFF2-40B4-BE49-F238E27FC236}">
                <a16:creationId xmlns:a16="http://schemas.microsoft.com/office/drawing/2014/main" id="{89DA949E-2AE0-30F1-75FA-84E76334108D}"/>
              </a:ext>
            </a:extLst>
          </p:cNvPr>
          <p:cNvSpPr txBox="1"/>
          <p:nvPr/>
        </p:nvSpPr>
        <p:spPr>
          <a:xfrm>
            <a:off x="3570878" y="927101"/>
            <a:ext cx="6093822" cy="369332"/>
          </a:xfrm>
          <a:prstGeom prst="rect">
            <a:avLst/>
          </a:prstGeom>
          <a:noFill/>
        </p:spPr>
        <p:txBody>
          <a:bodyPr wrap="square">
            <a:spAutoFit/>
          </a:bodyPr>
          <a:lstStyle/>
          <a:p>
            <a:r>
              <a:rPr lang="en-US" b="1" dirty="0">
                <a:latin typeface="+mn-lt"/>
              </a:rPr>
              <a:t>Coverage Error by Population Age: 1970-2020</a:t>
            </a:r>
            <a:endParaRPr lang="en-US" dirty="0"/>
          </a:p>
        </p:txBody>
      </p:sp>
      <p:sp>
        <p:nvSpPr>
          <p:cNvPr id="7" name="Title 1">
            <a:extLst>
              <a:ext uri="{FF2B5EF4-FFF2-40B4-BE49-F238E27FC236}">
                <a16:creationId xmlns:a16="http://schemas.microsoft.com/office/drawing/2014/main" id="{AAB66F2C-170D-65C3-C011-EA31978F0437}"/>
              </a:ext>
            </a:extLst>
          </p:cNvPr>
          <p:cNvSpPr txBox="1">
            <a:spLocks/>
          </p:cNvSpPr>
          <p:nvPr/>
        </p:nvSpPr>
        <p:spPr>
          <a:xfrm>
            <a:off x="545123" y="2313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Background</a:t>
            </a:r>
          </a:p>
        </p:txBody>
      </p:sp>
      <p:grpSp>
        <p:nvGrpSpPr>
          <p:cNvPr id="3" name="Group 2">
            <a:extLst>
              <a:ext uri="{FF2B5EF4-FFF2-40B4-BE49-F238E27FC236}">
                <a16:creationId xmlns:a16="http://schemas.microsoft.com/office/drawing/2014/main" id="{FCF72AEF-665D-3F1D-F942-F3F8212B6B69}"/>
              </a:ext>
            </a:extLst>
          </p:cNvPr>
          <p:cNvGrpSpPr/>
          <p:nvPr/>
        </p:nvGrpSpPr>
        <p:grpSpPr>
          <a:xfrm>
            <a:off x="8231052" y="4575954"/>
            <a:ext cx="2281101" cy="965110"/>
            <a:chOff x="8231052" y="4899843"/>
            <a:chExt cx="2281101" cy="965110"/>
          </a:xfrm>
        </p:grpSpPr>
        <p:sp>
          <p:nvSpPr>
            <p:cNvPr id="12" name="Oval 11">
              <a:extLst>
                <a:ext uri="{FF2B5EF4-FFF2-40B4-BE49-F238E27FC236}">
                  <a16:creationId xmlns:a16="http://schemas.microsoft.com/office/drawing/2014/main" id="{32DAA80B-4435-560F-B5D0-0A7CC7766E17}"/>
                </a:ext>
              </a:extLst>
            </p:cNvPr>
            <p:cNvSpPr/>
            <p:nvPr/>
          </p:nvSpPr>
          <p:spPr>
            <a:xfrm>
              <a:off x="8231052" y="4899843"/>
              <a:ext cx="1058092" cy="965110"/>
            </a:xfrm>
            <a:prstGeom prst="ellipse">
              <a:avLst/>
            </a:prstGeom>
            <a:noFill/>
            <a:ln w="571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Arrow: Right 12">
              <a:extLst>
                <a:ext uri="{FF2B5EF4-FFF2-40B4-BE49-F238E27FC236}">
                  <a16:creationId xmlns:a16="http://schemas.microsoft.com/office/drawing/2014/main" id="{834596B6-931A-CE5E-BA55-38A403339E74}"/>
                </a:ext>
              </a:extLst>
            </p:cNvPr>
            <p:cNvSpPr/>
            <p:nvPr/>
          </p:nvSpPr>
          <p:spPr>
            <a:xfrm rot="10800000">
              <a:off x="9452247" y="5003710"/>
              <a:ext cx="1059906" cy="757376"/>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Footer Placeholder 1">
            <a:extLst>
              <a:ext uri="{FF2B5EF4-FFF2-40B4-BE49-F238E27FC236}">
                <a16:creationId xmlns:a16="http://schemas.microsoft.com/office/drawing/2014/main" id="{99BC1634-AAC1-92C2-E5D1-839856618479}"/>
              </a:ext>
            </a:extLst>
          </p:cNvPr>
          <p:cNvSpPr>
            <a:spLocks noGrp="1"/>
          </p:cNvSpPr>
          <p:nvPr>
            <p:ph type="ftr" sz="quarter" idx="11"/>
          </p:nvPr>
        </p:nvSpPr>
        <p:spPr/>
        <p:txBody>
          <a:bodyPr/>
          <a:lstStyle/>
          <a:p>
            <a:r>
              <a:rPr lang="en-US" b="0" i="0" dirty="0">
                <a:solidFill>
                  <a:schemeClr val="bg1">
                    <a:lumMod val="50000"/>
                  </a:schemeClr>
                </a:solidFill>
                <a:effectLst/>
                <a:latin typeface="Aptos" panose="020B0004020202020204" pitchFamily="34" charset="0"/>
              </a:rPr>
              <a:t>CBDRB-FY24-CBSM002-042</a:t>
            </a:r>
            <a:endParaRPr lang="en-US" dirty="0"/>
          </a:p>
        </p:txBody>
      </p:sp>
    </p:spTree>
    <p:extLst>
      <p:ext uri="{BB962C8B-B14F-4D97-AF65-F5344CB8AC3E}">
        <p14:creationId xmlns:p14="http://schemas.microsoft.com/office/powerpoint/2010/main" val="2069607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F1F74-0D15-52B0-4D5A-3B5DA7D85739}"/>
              </a:ext>
            </a:extLst>
          </p:cNvPr>
          <p:cNvSpPr>
            <a:spLocks noGrp="1"/>
          </p:cNvSpPr>
          <p:nvPr>
            <p:ph type="title"/>
          </p:nvPr>
        </p:nvSpPr>
        <p:spPr/>
        <p:txBody>
          <a:bodyPr/>
          <a:lstStyle/>
          <a:p>
            <a:r>
              <a:rPr lang="en-US" dirty="0"/>
              <a:t>Background</a:t>
            </a:r>
          </a:p>
        </p:txBody>
      </p:sp>
      <p:sp>
        <p:nvSpPr>
          <p:cNvPr id="4" name="Slide Number Placeholder 3">
            <a:extLst>
              <a:ext uri="{FF2B5EF4-FFF2-40B4-BE49-F238E27FC236}">
                <a16:creationId xmlns:a16="http://schemas.microsoft.com/office/drawing/2014/main" id="{35B0E329-EBF6-BAB6-7368-3F787E15549F}"/>
              </a:ext>
            </a:extLst>
          </p:cNvPr>
          <p:cNvSpPr>
            <a:spLocks noGrp="1"/>
          </p:cNvSpPr>
          <p:nvPr>
            <p:ph type="sldNum" sz="quarter" idx="12"/>
          </p:nvPr>
        </p:nvSpPr>
        <p:spPr/>
        <p:txBody>
          <a:bodyPr/>
          <a:lstStyle/>
          <a:p>
            <a:fld id="{FC63ECC8-719A-498E-B101-491B6A35558E}" type="slidenum">
              <a:rPr lang="en-US" smtClean="0"/>
              <a:t>19</a:t>
            </a:fld>
            <a:endParaRPr lang="en-US" dirty="0"/>
          </a:p>
        </p:txBody>
      </p:sp>
      <p:pic>
        <p:nvPicPr>
          <p:cNvPr id="6" name="Picture 5">
            <a:extLst>
              <a:ext uri="{FF2B5EF4-FFF2-40B4-BE49-F238E27FC236}">
                <a16:creationId xmlns:a16="http://schemas.microsoft.com/office/drawing/2014/main" id="{A2FDD67F-BB86-6451-60AF-FDED21907383}"/>
              </a:ext>
            </a:extLst>
          </p:cNvPr>
          <p:cNvPicPr>
            <a:picLocks noChangeAspect="1"/>
          </p:cNvPicPr>
          <p:nvPr/>
        </p:nvPicPr>
        <p:blipFill rotWithShape="1">
          <a:blip r:embed="rId2"/>
          <a:srcRect b="12581"/>
          <a:stretch/>
        </p:blipFill>
        <p:spPr>
          <a:xfrm>
            <a:off x="2961714" y="1565376"/>
            <a:ext cx="6268571" cy="4611587"/>
          </a:xfrm>
          <a:prstGeom prst="rect">
            <a:avLst/>
          </a:prstGeom>
        </p:spPr>
      </p:pic>
      <p:sp>
        <p:nvSpPr>
          <p:cNvPr id="3" name="Footer Placeholder 2">
            <a:extLst>
              <a:ext uri="{FF2B5EF4-FFF2-40B4-BE49-F238E27FC236}">
                <a16:creationId xmlns:a16="http://schemas.microsoft.com/office/drawing/2014/main" id="{4A75F468-1EE4-D7B1-5706-1D3BB1B6D6F5}"/>
              </a:ext>
            </a:extLst>
          </p:cNvPr>
          <p:cNvSpPr>
            <a:spLocks noGrp="1"/>
          </p:cNvSpPr>
          <p:nvPr>
            <p:ph type="ftr" sz="quarter" idx="11"/>
          </p:nvPr>
        </p:nvSpPr>
        <p:spPr/>
        <p:txBody>
          <a:bodyPr/>
          <a:lstStyle/>
          <a:p>
            <a:r>
              <a:rPr lang="en-US" b="0" i="0" dirty="0">
                <a:solidFill>
                  <a:schemeClr val="bg1">
                    <a:lumMod val="50000"/>
                  </a:schemeClr>
                </a:solidFill>
                <a:effectLst/>
                <a:latin typeface="Aptos" panose="020B0004020202020204" pitchFamily="34" charset="0"/>
              </a:rPr>
              <a:t>CBDRB-FY24-CBSM002-042</a:t>
            </a:r>
            <a:endParaRPr lang="en-US" dirty="0"/>
          </a:p>
        </p:txBody>
      </p:sp>
      <p:sp>
        <p:nvSpPr>
          <p:cNvPr id="5" name="Rectangle 4">
            <a:extLst>
              <a:ext uri="{FF2B5EF4-FFF2-40B4-BE49-F238E27FC236}">
                <a16:creationId xmlns:a16="http://schemas.microsoft.com/office/drawing/2014/main" id="{40D553F0-8584-C005-571D-9B596727AF1E}"/>
              </a:ext>
            </a:extLst>
          </p:cNvPr>
          <p:cNvSpPr/>
          <p:nvPr/>
        </p:nvSpPr>
        <p:spPr>
          <a:xfrm>
            <a:off x="3223846" y="3429000"/>
            <a:ext cx="2110154" cy="2631831"/>
          </a:xfrm>
          <a:prstGeom prst="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4507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7ABF6-B3AA-0FA9-F1D0-3154375FD87C}"/>
              </a:ext>
            </a:extLst>
          </p:cNvPr>
          <p:cNvSpPr>
            <a:spLocks noGrp="1"/>
          </p:cNvSpPr>
          <p:nvPr>
            <p:ph type="title"/>
          </p:nvPr>
        </p:nvSpPr>
        <p:spPr/>
        <p:txBody>
          <a:bodyPr/>
          <a:lstStyle/>
          <a:p>
            <a:r>
              <a:rPr lang="en-US" b="1" dirty="0"/>
              <a:t>Investigating Text Data</a:t>
            </a:r>
          </a:p>
        </p:txBody>
      </p:sp>
      <p:sp>
        <p:nvSpPr>
          <p:cNvPr id="3" name="Content Placeholder 2">
            <a:extLst>
              <a:ext uri="{FF2B5EF4-FFF2-40B4-BE49-F238E27FC236}">
                <a16:creationId xmlns:a16="http://schemas.microsoft.com/office/drawing/2014/main" id="{5C86CFD6-CEEF-64F9-CFDC-75BF678F9057}"/>
              </a:ext>
            </a:extLst>
          </p:cNvPr>
          <p:cNvSpPr>
            <a:spLocks noGrp="1"/>
          </p:cNvSpPr>
          <p:nvPr>
            <p:ph idx="1"/>
          </p:nvPr>
        </p:nvSpPr>
        <p:spPr>
          <a:xfrm>
            <a:off x="675243" y="1563364"/>
            <a:ext cx="7371495" cy="4351338"/>
          </a:xfrm>
        </p:spPr>
        <p:txBody>
          <a:bodyPr>
            <a:normAutofit/>
          </a:bodyPr>
          <a:lstStyle/>
          <a:p>
            <a:r>
              <a:rPr lang="en-US" dirty="0"/>
              <a:t>Federal survey research w/text data</a:t>
            </a:r>
          </a:p>
          <a:p>
            <a:pPr lvl="1"/>
            <a:r>
              <a:rPr lang="en-US" dirty="0"/>
              <a:t>Open-response questions</a:t>
            </a:r>
          </a:p>
          <a:p>
            <a:pPr lvl="1"/>
            <a:r>
              <a:rPr lang="en-US" dirty="0"/>
              <a:t>Conversation transcripts</a:t>
            </a:r>
          </a:p>
          <a:p>
            <a:r>
              <a:rPr lang="en-US" dirty="0"/>
              <a:t>Typical goal: extract common response categories</a:t>
            </a:r>
          </a:p>
          <a:p>
            <a:pPr lvl="1"/>
            <a:r>
              <a:rPr lang="en-US" dirty="0"/>
              <a:t>Easy: pivot tables, keyword grouping, cluster analyses</a:t>
            </a:r>
          </a:p>
          <a:p>
            <a:r>
              <a:rPr lang="en-US" dirty="0"/>
              <a:t>Alternative goal: extract </a:t>
            </a:r>
            <a:r>
              <a:rPr lang="en-US" i="1" dirty="0">
                <a:solidFill>
                  <a:schemeClr val="accent1"/>
                </a:solidFill>
              </a:rPr>
              <a:t>rare</a:t>
            </a:r>
            <a:r>
              <a:rPr lang="en-US" dirty="0"/>
              <a:t> categories</a:t>
            </a:r>
          </a:p>
          <a:p>
            <a:pPr lvl="1"/>
            <a:r>
              <a:rPr lang="en-US" dirty="0"/>
              <a:t>Less straightforward</a:t>
            </a:r>
          </a:p>
          <a:p>
            <a:pPr lvl="1"/>
            <a:endParaRPr lang="en-US" dirty="0"/>
          </a:p>
          <a:p>
            <a:endParaRPr lang="en-US" dirty="0"/>
          </a:p>
          <a:p>
            <a:endParaRPr lang="en-US" dirty="0"/>
          </a:p>
        </p:txBody>
      </p:sp>
      <p:sp>
        <p:nvSpPr>
          <p:cNvPr id="4" name="Footer Placeholder 3">
            <a:extLst>
              <a:ext uri="{FF2B5EF4-FFF2-40B4-BE49-F238E27FC236}">
                <a16:creationId xmlns:a16="http://schemas.microsoft.com/office/drawing/2014/main" id="{3ECED5A1-8084-DD9F-57E4-2738FB626A2E}"/>
              </a:ext>
            </a:extLst>
          </p:cNvPr>
          <p:cNvSpPr>
            <a:spLocks noGrp="1"/>
          </p:cNvSpPr>
          <p:nvPr>
            <p:ph type="ftr" sz="quarter" idx="11"/>
          </p:nvPr>
        </p:nvSpPr>
        <p:spPr/>
        <p:txBody>
          <a:bodyPr/>
          <a:lstStyle/>
          <a:p>
            <a:r>
              <a:rPr lang="en-US" b="0" i="0" dirty="0">
                <a:solidFill>
                  <a:schemeClr val="bg1">
                    <a:lumMod val="50000"/>
                  </a:schemeClr>
                </a:solidFill>
                <a:effectLst/>
                <a:latin typeface="Aptos" panose="020B0004020202020204" pitchFamily="34" charset="0"/>
              </a:rPr>
              <a:t>CBDRB-FY24-CBSM002-042</a:t>
            </a:r>
            <a:endParaRPr lang="en-US" dirty="0"/>
          </a:p>
        </p:txBody>
      </p:sp>
      <p:sp>
        <p:nvSpPr>
          <p:cNvPr id="5" name="Slide Number Placeholder 4">
            <a:extLst>
              <a:ext uri="{FF2B5EF4-FFF2-40B4-BE49-F238E27FC236}">
                <a16:creationId xmlns:a16="http://schemas.microsoft.com/office/drawing/2014/main" id="{BA0F710B-7136-BD64-6A05-C3DFAB16BA77}"/>
              </a:ext>
            </a:extLst>
          </p:cNvPr>
          <p:cNvSpPr>
            <a:spLocks noGrp="1"/>
          </p:cNvSpPr>
          <p:nvPr>
            <p:ph type="sldNum" sz="quarter" idx="12"/>
          </p:nvPr>
        </p:nvSpPr>
        <p:spPr/>
        <p:txBody>
          <a:bodyPr/>
          <a:lstStyle/>
          <a:p>
            <a:fld id="{FC63ECC8-719A-498E-B101-491B6A35558E}" type="slidenum">
              <a:rPr lang="en-US" smtClean="0"/>
              <a:t>2</a:t>
            </a:fld>
            <a:endParaRPr lang="en-US" dirty="0"/>
          </a:p>
        </p:txBody>
      </p:sp>
      <p:pic>
        <p:nvPicPr>
          <p:cNvPr id="9" name="Picture 8">
            <a:extLst>
              <a:ext uri="{FF2B5EF4-FFF2-40B4-BE49-F238E27FC236}">
                <a16:creationId xmlns:a16="http://schemas.microsoft.com/office/drawing/2014/main" id="{A3AD3027-606E-F95C-A3F6-03A295446F7E}"/>
              </a:ext>
            </a:extLst>
          </p:cNvPr>
          <p:cNvPicPr>
            <a:picLocks noChangeAspect="1"/>
          </p:cNvPicPr>
          <p:nvPr/>
        </p:nvPicPr>
        <p:blipFill rotWithShape="1">
          <a:blip r:embed="rId2"/>
          <a:srcRect l="8141"/>
          <a:stretch/>
        </p:blipFill>
        <p:spPr>
          <a:xfrm>
            <a:off x="8146515" y="464416"/>
            <a:ext cx="3671369" cy="2452543"/>
          </a:xfrm>
          <a:prstGeom prst="rect">
            <a:avLst/>
          </a:prstGeom>
          <a:ln>
            <a:solidFill>
              <a:schemeClr val="tx1"/>
            </a:solidFill>
          </a:ln>
        </p:spPr>
      </p:pic>
      <p:grpSp>
        <p:nvGrpSpPr>
          <p:cNvPr id="18" name="Group 17">
            <a:extLst>
              <a:ext uri="{FF2B5EF4-FFF2-40B4-BE49-F238E27FC236}">
                <a16:creationId xmlns:a16="http://schemas.microsoft.com/office/drawing/2014/main" id="{205BC3A7-9DD0-749F-8276-05E8F6F1C0D7}"/>
              </a:ext>
            </a:extLst>
          </p:cNvPr>
          <p:cNvGrpSpPr/>
          <p:nvPr/>
        </p:nvGrpSpPr>
        <p:grpSpPr>
          <a:xfrm>
            <a:off x="8549424" y="3039162"/>
            <a:ext cx="2014543" cy="1756657"/>
            <a:chOff x="8549424" y="3039162"/>
            <a:chExt cx="2014543" cy="1756657"/>
          </a:xfrm>
        </p:grpSpPr>
        <p:sp>
          <p:nvSpPr>
            <p:cNvPr id="10" name="Arrow: Down 9">
              <a:extLst>
                <a:ext uri="{FF2B5EF4-FFF2-40B4-BE49-F238E27FC236}">
                  <a16:creationId xmlns:a16="http://schemas.microsoft.com/office/drawing/2014/main" id="{92315911-BD6E-2030-8C04-A353294407F7}"/>
                </a:ext>
              </a:extLst>
            </p:cNvPr>
            <p:cNvSpPr/>
            <p:nvPr/>
          </p:nvSpPr>
          <p:spPr>
            <a:xfrm>
              <a:off x="9424352" y="3039162"/>
              <a:ext cx="393835" cy="44276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600448D0-95D9-27C8-4C2D-3D8F20D7265F}"/>
                </a:ext>
              </a:extLst>
            </p:cNvPr>
            <p:cNvSpPr txBox="1"/>
            <p:nvPr/>
          </p:nvSpPr>
          <p:spPr>
            <a:xfrm>
              <a:off x="8610600" y="3661674"/>
              <a:ext cx="893193" cy="369332"/>
            </a:xfrm>
            <a:prstGeom prst="rect">
              <a:avLst/>
            </a:prstGeom>
            <a:noFill/>
            <a:ln w="19050">
              <a:solidFill>
                <a:schemeClr val="accent2"/>
              </a:solidFill>
            </a:ln>
          </p:spPr>
          <p:txBody>
            <a:bodyPr wrap="none" rtlCol="0">
              <a:spAutoFit/>
            </a:bodyPr>
            <a:lstStyle/>
            <a:p>
              <a:pPr algn="ctr"/>
              <a:r>
                <a:rPr lang="en-US" dirty="0"/>
                <a:t>passion</a:t>
              </a:r>
            </a:p>
          </p:txBody>
        </p:sp>
        <p:sp>
          <p:nvSpPr>
            <p:cNvPr id="12" name="TextBox 11">
              <a:extLst>
                <a:ext uri="{FF2B5EF4-FFF2-40B4-BE49-F238E27FC236}">
                  <a16:creationId xmlns:a16="http://schemas.microsoft.com/office/drawing/2014/main" id="{FC7241C2-F3BD-BE3E-7EE3-8561FC8B0383}"/>
                </a:ext>
              </a:extLst>
            </p:cNvPr>
            <p:cNvSpPr txBox="1"/>
            <p:nvPr/>
          </p:nvSpPr>
          <p:spPr>
            <a:xfrm>
              <a:off x="9767980" y="3661674"/>
              <a:ext cx="795987" cy="646331"/>
            </a:xfrm>
            <a:prstGeom prst="rect">
              <a:avLst/>
            </a:prstGeom>
            <a:noFill/>
            <a:ln w="19050">
              <a:solidFill>
                <a:schemeClr val="accent2"/>
              </a:solidFill>
            </a:ln>
          </p:spPr>
          <p:txBody>
            <a:bodyPr wrap="square" rtlCol="0">
              <a:spAutoFit/>
            </a:bodyPr>
            <a:lstStyle/>
            <a:p>
              <a:pPr algn="ctr"/>
              <a:r>
                <a:rPr lang="en-US" dirty="0"/>
                <a:t>for my job</a:t>
              </a:r>
            </a:p>
          </p:txBody>
        </p:sp>
        <p:sp>
          <p:nvSpPr>
            <p:cNvPr id="13" name="TextBox 12">
              <a:extLst>
                <a:ext uri="{FF2B5EF4-FFF2-40B4-BE49-F238E27FC236}">
                  <a16:creationId xmlns:a16="http://schemas.microsoft.com/office/drawing/2014/main" id="{C85B7924-BB7D-78CC-ABF7-E3222F4B29DD}"/>
                </a:ext>
              </a:extLst>
            </p:cNvPr>
            <p:cNvSpPr txBox="1"/>
            <p:nvPr/>
          </p:nvSpPr>
          <p:spPr>
            <a:xfrm>
              <a:off x="8549424" y="4149488"/>
              <a:ext cx="1136882" cy="646331"/>
            </a:xfrm>
            <a:prstGeom prst="rect">
              <a:avLst/>
            </a:prstGeom>
            <a:noFill/>
            <a:ln w="19050">
              <a:solidFill>
                <a:schemeClr val="accent2"/>
              </a:solidFill>
            </a:ln>
          </p:spPr>
          <p:txBody>
            <a:bodyPr wrap="square" rtlCol="0">
              <a:spAutoFit/>
            </a:bodyPr>
            <a:lstStyle/>
            <a:p>
              <a:pPr algn="ctr"/>
              <a:r>
                <a:rPr lang="en-US" dirty="0"/>
                <a:t>for the challenge</a:t>
              </a:r>
            </a:p>
          </p:txBody>
        </p:sp>
      </p:grpSp>
      <p:grpSp>
        <p:nvGrpSpPr>
          <p:cNvPr id="19" name="Group 18">
            <a:extLst>
              <a:ext uri="{FF2B5EF4-FFF2-40B4-BE49-F238E27FC236}">
                <a16:creationId xmlns:a16="http://schemas.microsoft.com/office/drawing/2014/main" id="{806919F3-F36A-8950-6A8A-232ABDD014BD}"/>
              </a:ext>
            </a:extLst>
          </p:cNvPr>
          <p:cNvGrpSpPr/>
          <p:nvPr/>
        </p:nvGrpSpPr>
        <p:grpSpPr>
          <a:xfrm>
            <a:off x="9211405" y="3039162"/>
            <a:ext cx="2780252" cy="2659889"/>
            <a:chOff x="9211405" y="3039162"/>
            <a:chExt cx="2780252" cy="2659889"/>
          </a:xfrm>
        </p:grpSpPr>
        <p:sp>
          <p:nvSpPr>
            <p:cNvPr id="14" name="Arrow: Down 13">
              <a:extLst>
                <a:ext uri="{FF2B5EF4-FFF2-40B4-BE49-F238E27FC236}">
                  <a16:creationId xmlns:a16="http://schemas.microsoft.com/office/drawing/2014/main" id="{58B8881F-0969-9471-52C9-2E6109FD658C}"/>
                </a:ext>
              </a:extLst>
            </p:cNvPr>
            <p:cNvSpPr/>
            <p:nvPr/>
          </p:nvSpPr>
          <p:spPr>
            <a:xfrm>
              <a:off x="11066653" y="3039162"/>
              <a:ext cx="393835" cy="183428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B38BB02-B810-D341-DAD4-A54F1D7654E0}"/>
                </a:ext>
              </a:extLst>
            </p:cNvPr>
            <p:cNvSpPr txBox="1"/>
            <p:nvPr/>
          </p:nvSpPr>
          <p:spPr>
            <a:xfrm>
              <a:off x="10141650" y="5052720"/>
              <a:ext cx="1850007" cy="646331"/>
            </a:xfrm>
            <a:prstGeom prst="rect">
              <a:avLst/>
            </a:prstGeom>
            <a:noFill/>
            <a:ln w="19050">
              <a:solidFill>
                <a:srgbClr val="FF0000"/>
              </a:solidFill>
              <a:prstDash val="dash"/>
            </a:ln>
          </p:spPr>
          <p:txBody>
            <a:bodyPr wrap="square" rtlCol="0">
              <a:spAutoFit/>
            </a:bodyPr>
            <a:lstStyle/>
            <a:p>
              <a:pPr algn="ctr"/>
              <a:r>
                <a:rPr lang="en-US" b="1" dirty="0"/>
                <a:t>nefarious purposes</a:t>
              </a:r>
            </a:p>
          </p:txBody>
        </p:sp>
        <p:sp>
          <p:nvSpPr>
            <p:cNvPr id="16" name="TextBox 15">
              <a:extLst>
                <a:ext uri="{FF2B5EF4-FFF2-40B4-BE49-F238E27FC236}">
                  <a16:creationId xmlns:a16="http://schemas.microsoft.com/office/drawing/2014/main" id="{F17B1E13-DD28-D470-5ACA-E0ADAD6E68CF}"/>
                </a:ext>
              </a:extLst>
            </p:cNvPr>
            <p:cNvSpPr txBox="1"/>
            <p:nvPr/>
          </p:nvSpPr>
          <p:spPr>
            <a:xfrm flipH="1">
              <a:off x="9686306" y="5039790"/>
              <a:ext cx="358542" cy="584775"/>
            </a:xfrm>
            <a:prstGeom prst="rect">
              <a:avLst/>
            </a:prstGeom>
            <a:noFill/>
          </p:spPr>
          <p:txBody>
            <a:bodyPr wrap="square" rtlCol="0">
              <a:spAutoFit/>
            </a:bodyPr>
            <a:lstStyle/>
            <a:p>
              <a:r>
                <a:rPr lang="en-US" sz="3200" dirty="0"/>
                <a:t>?</a:t>
              </a:r>
              <a:endParaRPr lang="en-US" dirty="0"/>
            </a:p>
          </p:txBody>
        </p:sp>
        <p:pic>
          <p:nvPicPr>
            <p:cNvPr id="17" name="Picture 6">
              <a:extLst>
                <a:ext uri="{FF2B5EF4-FFF2-40B4-BE49-F238E27FC236}">
                  <a16:creationId xmlns:a16="http://schemas.microsoft.com/office/drawing/2014/main" id="{B3E96C1E-A7D5-F7DD-09A7-4AF2DED6CAD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11405" y="5114276"/>
              <a:ext cx="584775" cy="58477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350771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F1F74-0D15-52B0-4D5A-3B5DA7D85739}"/>
              </a:ext>
            </a:extLst>
          </p:cNvPr>
          <p:cNvSpPr>
            <a:spLocks noGrp="1"/>
          </p:cNvSpPr>
          <p:nvPr>
            <p:ph type="title"/>
          </p:nvPr>
        </p:nvSpPr>
        <p:spPr/>
        <p:txBody>
          <a:bodyPr/>
          <a:lstStyle/>
          <a:p>
            <a:r>
              <a:rPr lang="en-US" dirty="0"/>
              <a:t>Background</a:t>
            </a:r>
          </a:p>
        </p:txBody>
      </p:sp>
      <p:sp>
        <p:nvSpPr>
          <p:cNvPr id="4" name="Slide Number Placeholder 3">
            <a:extLst>
              <a:ext uri="{FF2B5EF4-FFF2-40B4-BE49-F238E27FC236}">
                <a16:creationId xmlns:a16="http://schemas.microsoft.com/office/drawing/2014/main" id="{35B0E329-EBF6-BAB6-7368-3F787E15549F}"/>
              </a:ext>
            </a:extLst>
          </p:cNvPr>
          <p:cNvSpPr>
            <a:spLocks noGrp="1"/>
          </p:cNvSpPr>
          <p:nvPr>
            <p:ph type="sldNum" sz="quarter" idx="12"/>
          </p:nvPr>
        </p:nvSpPr>
        <p:spPr/>
        <p:txBody>
          <a:bodyPr/>
          <a:lstStyle/>
          <a:p>
            <a:fld id="{FC63ECC8-719A-498E-B101-491B6A35558E}" type="slidenum">
              <a:rPr lang="en-US" smtClean="0"/>
              <a:t>20</a:t>
            </a:fld>
            <a:endParaRPr lang="en-US" dirty="0"/>
          </a:p>
        </p:txBody>
      </p:sp>
      <p:sp>
        <p:nvSpPr>
          <p:cNvPr id="3" name="Footer Placeholder 2">
            <a:extLst>
              <a:ext uri="{FF2B5EF4-FFF2-40B4-BE49-F238E27FC236}">
                <a16:creationId xmlns:a16="http://schemas.microsoft.com/office/drawing/2014/main" id="{4A75F468-1EE4-D7B1-5706-1D3BB1B6D6F5}"/>
              </a:ext>
            </a:extLst>
          </p:cNvPr>
          <p:cNvSpPr>
            <a:spLocks noGrp="1"/>
          </p:cNvSpPr>
          <p:nvPr>
            <p:ph type="ftr" sz="quarter" idx="11"/>
          </p:nvPr>
        </p:nvSpPr>
        <p:spPr/>
        <p:txBody>
          <a:bodyPr/>
          <a:lstStyle/>
          <a:p>
            <a:r>
              <a:rPr lang="en-US" b="0" i="0" dirty="0">
                <a:solidFill>
                  <a:schemeClr val="bg1">
                    <a:lumMod val="50000"/>
                  </a:schemeClr>
                </a:solidFill>
                <a:effectLst/>
                <a:latin typeface="Aptos" panose="020B0004020202020204" pitchFamily="34" charset="0"/>
              </a:rPr>
              <a:t>CBDRB-FY24-CBSM002-042</a:t>
            </a:r>
            <a:endParaRPr lang="en-US" dirty="0"/>
          </a:p>
        </p:txBody>
      </p:sp>
      <p:pic>
        <p:nvPicPr>
          <p:cNvPr id="7" name="Picture 4" descr="NYC ♥ NYC: Subway Artwork: &quot;Oculus,&quot; Mosaic Eyes By Kristin Jones and  Andrew Ginzel">
            <a:extLst>
              <a:ext uri="{FF2B5EF4-FFF2-40B4-BE49-F238E27FC236}">
                <a16:creationId xmlns:a16="http://schemas.microsoft.com/office/drawing/2014/main" id="{B9C3B551-41C7-F930-A926-0153D333BCA8}"/>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6146" r="24514" b="1"/>
          <a:stretch/>
        </p:blipFill>
        <p:spPr bwMode="auto">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
        <p:nvSpPr>
          <p:cNvPr id="8" name="Content Placeholder 2">
            <a:extLst>
              <a:ext uri="{FF2B5EF4-FFF2-40B4-BE49-F238E27FC236}">
                <a16:creationId xmlns:a16="http://schemas.microsoft.com/office/drawing/2014/main" id="{E3882136-605E-D809-60E6-11190056E44B}"/>
              </a:ext>
            </a:extLst>
          </p:cNvPr>
          <p:cNvSpPr>
            <a:spLocks noGrp="1"/>
          </p:cNvSpPr>
          <p:nvPr>
            <p:ph idx="1"/>
          </p:nvPr>
        </p:nvSpPr>
        <p:spPr>
          <a:xfrm>
            <a:off x="734034" y="1647189"/>
            <a:ext cx="5495181" cy="4090420"/>
          </a:xfrm>
        </p:spPr>
        <p:txBody>
          <a:bodyPr>
            <a:noAutofit/>
          </a:bodyPr>
          <a:lstStyle/>
          <a:p>
            <a:pPr marL="0" indent="0">
              <a:buNone/>
            </a:pPr>
            <a:r>
              <a:rPr lang="en-US" sz="1600" b="1" dirty="0"/>
              <a:t>Why?</a:t>
            </a:r>
          </a:p>
          <a:p>
            <a:r>
              <a:rPr lang="en-US" sz="1600" dirty="0"/>
              <a:t>Lots of work on this subject since the 1950’s</a:t>
            </a:r>
          </a:p>
          <a:p>
            <a:r>
              <a:rPr lang="en-US" sz="1600" dirty="0">
                <a:ea typeface="Calibri" panose="020F0502020204030204" pitchFamily="34" charset="0"/>
                <a:cs typeface="Times New Roman" panose="02020603050405020304" pitchFamily="18" charset="0"/>
                <a:sym typeface="Wingdings" panose="05000000000000000000" pitchFamily="2" charset="2"/>
              </a:rPr>
              <a:t>Short story: lots of reasons</a:t>
            </a:r>
          </a:p>
          <a:p>
            <a:r>
              <a:rPr lang="en-US" sz="1600" b="1" dirty="0"/>
              <a:t>Major predictors of undercount:</a:t>
            </a:r>
          </a:p>
          <a:p>
            <a:pPr lvl="1"/>
            <a:r>
              <a:rPr lang="en-US" sz="1600" u="sng" dirty="0"/>
              <a:t>Complex living situations </a:t>
            </a:r>
            <a:r>
              <a:rPr lang="en-US" sz="1600" dirty="0"/>
              <a:t>(worse in multigenerational families, non-relatives)</a:t>
            </a:r>
          </a:p>
          <a:p>
            <a:pPr lvl="1"/>
            <a:r>
              <a:rPr lang="en-US" sz="1600" u="sng" dirty="0"/>
              <a:t>Poverty</a:t>
            </a:r>
            <a:r>
              <a:rPr lang="en-US" sz="1600" dirty="0"/>
              <a:t> (worse in lower SES)</a:t>
            </a:r>
          </a:p>
          <a:p>
            <a:pPr lvl="1"/>
            <a:r>
              <a:rPr lang="en-US" sz="1600" u="sng" dirty="0"/>
              <a:t>Race and ethnicity </a:t>
            </a:r>
            <a:r>
              <a:rPr lang="en-US" sz="1600" dirty="0"/>
              <a:t>(worse in Black &amp; Hispanic people)</a:t>
            </a:r>
          </a:p>
          <a:p>
            <a:pPr lvl="1"/>
            <a:r>
              <a:rPr lang="en-US" sz="1600" u="sng" dirty="0"/>
              <a:t>Age &amp; Education </a:t>
            </a:r>
            <a:r>
              <a:rPr lang="en-US" sz="1600" dirty="0"/>
              <a:t>(worse in young adults with &lt; HS/GED)</a:t>
            </a:r>
          </a:p>
          <a:p>
            <a:pPr lvl="1"/>
            <a:r>
              <a:rPr lang="en-US" sz="1600" u="sng" dirty="0"/>
              <a:t>Housing unit type </a:t>
            </a:r>
            <a:r>
              <a:rPr lang="en-US" sz="1600" dirty="0"/>
              <a:t>(worse in renter-occupied HU)</a:t>
            </a:r>
          </a:p>
          <a:p>
            <a:pPr lvl="1"/>
            <a:r>
              <a:rPr lang="en-US" sz="1600" u="sng" dirty="0"/>
              <a:t>Parental situation </a:t>
            </a:r>
            <a:r>
              <a:rPr lang="en-US" sz="1600" dirty="0"/>
              <a:t>(worse in female-headed HU w/no spouse)</a:t>
            </a:r>
          </a:p>
          <a:p>
            <a:endParaRPr lang="en-US" sz="1600" dirty="0"/>
          </a:p>
          <a:p>
            <a:r>
              <a:rPr lang="en-US" sz="1600" dirty="0"/>
              <a:t>Still searching for reasons &amp; remedies</a:t>
            </a:r>
          </a:p>
          <a:p>
            <a:pPr lvl="1"/>
            <a:endParaRPr lang="en-US" sz="1600" dirty="0"/>
          </a:p>
        </p:txBody>
      </p:sp>
    </p:spTree>
    <p:extLst>
      <p:ext uri="{BB962C8B-B14F-4D97-AF65-F5344CB8AC3E}">
        <p14:creationId xmlns:p14="http://schemas.microsoft.com/office/powerpoint/2010/main" val="1178016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8">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bldLvl="3"/>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15082-C868-B0B0-E390-3CBC3D7A4FF5}"/>
              </a:ext>
            </a:extLst>
          </p:cNvPr>
          <p:cNvSpPr>
            <a:spLocks noGrp="1"/>
          </p:cNvSpPr>
          <p:nvPr>
            <p:ph type="title"/>
          </p:nvPr>
        </p:nvSpPr>
        <p:spPr/>
        <p:txBody>
          <a:bodyPr/>
          <a:lstStyle/>
          <a:p>
            <a:pPr algn="ctr"/>
            <a:r>
              <a:rPr lang="en-US" b="1" dirty="0">
                <a:latin typeface="+mn-lt"/>
              </a:rPr>
              <a:t>Chronic Causes of the Undercount</a:t>
            </a:r>
            <a:br>
              <a:rPr lang="en-US" b="1" dirty="0">
                <a:latin typeface="+mn-lt"/>
              </a:rPr>
            </a:br>
            <a:r>
              <a:rPr lang="en-US" b="1" dirty="0">
                <a:latin typeface="+mn-lt"/>
              </a:rPr>
              <a:t>(a partial list)</a:t>
            </a:r>
          </a:p>
        </p:txBody>
      </p:sp>
      <p:sp>
        <p:nvSpPr>
          <p:cNvPr id="3" name="Content Placeholder 2">
            <a:extLst>
              <a:ext uri="{FF2B5EF4-FFF2-40B4-BE49-F238E27FC236}">
                <a16:creationId xmlns:a16="http://schemas.microsoft.com/office/drawing/2014/main" id="{A781D2FD-B742-0D15-68CA-5119FF64CFB6}"/>
              </a:ext>
            </a:extLst>
          </p:cNvPr>
          <p:cNvSpPr>
            <a:spLocks noGrp="1"/>
          </p:cNvSpPr>
          <p:nvPr>
            <p:ph idx="1"/>
          </p:nvPr>
        </p:nvSpPr>
        <p:spPr/>
        <p:txBody>
          <a:bodyPr>
            <a:normAutofit fontScale="92500" lnSpcReduction="10000"/>
          </a:bodyPr>
          <a:lstStyle/>
          <a:p>
            <a:pPr marL="514350" indent="-514350">
              <a:buFont typeface="+mj-lt"/>
              <a:buAutoNum type="arabicPeriod"/>
            </a:pPr>
            <a:r>
              <a:rPr lang="en-US" dirty="0">
                <a:latin typeface="Arial" panose="020B0604020202020204" pitchFamily="34" charset="0"/>
                <a:cs typeface="Arial" panose="020B0604020202020204" pitchFamily="34" charset="0"/>
              </a:rPr>
              <a:t>Distrust: some households and people are missing because they want to be missed</a:t>
            </a:r>
          </a:p>
          <a:p>
            <a:pPr marL="514350" indent="-514350">
              <a:buFont typeface="+mj-lt"/>
              <a:buAutoNum type="arabicPeriod"/>
            </a:pPr>
            <a:r>
              <a:rPr lang="en-US" dirty="0">
                <a:latin typeface="Arial" panose="020B0604020202020204" pitchFamily="34" charset="0"/>
                <a:cs typeface="Arial" panose="020B0604020202020204" pitchFamily="34" charset="0"/>
              </a:rPr>
              <a:t>Missing Housing Units: no externally visible indicators of housing units (e.g. converted basements, garages, sheds; subdivided rowhouses; rural roads with difficult access, ambiguous markers) </a:t>
            </a:r>
          </a:p>
          <a:p>
            <a:pPr marL="514350" indent="-514350">
              <a:buFont typeface="+mj-lt"/>
              <a:buAutoNum type="arabicPeriod"/>
            </a:pPr>
            <a:r>
              <a:rPr lang="en-US" dirty="0">
                <a:latin typeface="Arial" panose="020B0604020202020204" pitchFamily="34" charset="0"/>
                <a:cs typeface="Arial" panose="020B0604020202020204" pitchFamily="34" charset="0"/>
              </a:rPr>
              <a:t>Missing People Within Households</a:t>
            </a:r>
          </a:p>
          <a:p>
            <a:pPr marL="914400" lvl="1" indent="-457200">
              <a:buFont typeface="+mj-lt"/>
              <a:buAutoNum type="alphaLcPeriod"/>
            </a:pPr>
            <a:r>
              <a:rPr lang="en-US" dirty="0">
                <a:latin typeface="Arial" panose="020B0604020202020204" pitchFamily="34" charset="0"/>
                <a:cs typeface="Arial" panose="020B0604020202020204" pitchFamily="34" charset="0"/>
              </a:rPr>
              <a:t>Complex households: multiple families and fictive kin; multiple generations; unrelated individuals (e.g. workers); overcrowding</a:t>
            </a:r>
          </a:p>
          <a:p>
            <a:pPr marL="914400" lvl="1" indent="-457200">
              <a:buFont typeface="+mj-lt"/>
              <a:buAutoNum type="alphaLcPeriod"/>
            </a:pPr>
            <a:r>
              <a:rPr lang="en-US" dirty="0">
                <a:latin typeface="Arial" panose="020B0604020202020204" pitchFamily="34" charset="0"/>
                <a:cs typeface="Arial" panose="020B0604020202020204" pitchFamily="34" charset="0"/>
              </a:rPr>
              <a:t>Cyclers: those with “partial residence” in multiple dwellings; no one place is “usual residence” </a:t>
            </a:r>
          </a:p>
          <a:p>
            <a:pPr marL="914400" lvl="1" indent="-457200">
              <a:buFont typeface="+mj-lt"/>
              <a:buAutoNum type="alphaLcPeriod"/>
            </a:pPr>
            <a:r>
              <a:rPr lang="en-US" dirty="0" err="1">
                <a:latin typeface="Arial" panose="020B0604020202020204" pitchFamily="34" charset="0"/>
                <a:cs typeface="Arial" panose="020B0604020202020204" pitchFamily="34" charset="0"/>
              </a:rPr>
              <a:t>Transitioners</a:t>
            </a:r>
            <a:r>
              <a:rPr lang="en-US" dirty="0">
                <a:latin typeface="Arial" panose="020B0604020202020204" pitchFamily="34" charset="0"/>
                <a:cs typeface="Arial" panose="020B0604020202020204" pitchFamily="34" charset="0"/>
              </a:rPr>
              <a:t>: those in flux (e.g., young parents, new immigrants, natural disaster and COVID refugees) staying “temporarily” </a:t>
            </a:r>
          </a:p>
        </p:txBody>
      </p:sp>
      <p:sp>
        <p:nvSpPr>
          <p:cNvPr id="4" name="Slide Number Placeholder 3">
            <a:extLst>
              <a:ext uri="{FF2B5EF4-FFF2-40B4-BE49-F238E27FC236}">
                <a16:creationId xmlns:a16="http://schemas.microsoft.com/office/drawing/2014/main" id="{985264FC-09F6-245D-0640-577C92D08230}"/>
              </a:ext>
            </a:extLst>
          </p:cNvPr>
          <p:cNvSpPr>
            <a:spLocks noGrp="1"/>
          </p:cNvSpPr>
          <p:nvPr>
            <p:ph type="sldNum" sz="quarter" idx="12"/>
          </p:nvPr>
        </p:nvSpPr>
        <p:spPr/>
        <p:txBody>
          <a:bodyPr/>
          <a:lstStyle/>
          <a:p>
            <a:fld id="{C0ABF6BE-B24E-435F-8961-5F7A3A6D2693}" type="slidenum">
              <a:rPr lang="en-US" smtClean="0"/>
              <a:t>21</a:t>
            </a:fld>
            <a:endParaRPr lang="en-US"/>
          </a:p>
        </p:txBody>
      </p:sp>
      <p:sp>
        <p:nvSpPr>
          <p:cNvPr id="5" name="Footer Placeholder 4">
            <a:extLst>
              <a:ext uri="{FF2B5EF4-FFF2-40B4-BE49-F238E27FC236}">
                <a16:creationId xmlns:a16="http://schemas.microsoft.com/office/drawing/2014/main" id="{692DDB8A-614E-4F45-F92F-DFA15959887B}"/>
              </a:ext>
            </a:extLst>
          </p:cNvPr>
          <p:cNvSpPr>
            <a:spLocks noGrp="1"/>
          </p:cNvSpPr>
          <p:nvPr>
            <p:ph type="ftr" sz="quarter" idx="11"/>
          </p:nvPr>
        </p:nvSpPr>
        <p:spPr/>
        <p:txBody>
          <a:bodyPr/>
          <a:lstStyle/>
          <a:p>
            <a:r>
              <a:rPr lang="en-US" b="0" i="0" dirty="0">
                <a:solidFill>
                  <a:schemeClr val="bg1">
                    <a:lumMod val="50000"/>
                  </a:schemeClr>
                </a:solidFill>
                <a:effectLst/>
                <a:latin typeface="Aptos" panose="020B0004020202020204" pitchFamily="34" charset="0"/>
              </a:rPr>
              <a:t>CBDRB-FY24-CBSM002-042</a:t>
            </a:r>
            <a:endParaRPr lang="en-US" dirty="0"/>
          </a:p>
        </p:txBody>
      </p:sp>
    </p:spTree>
    <p:extLst>
      <p:ext uri="{BB962C8B-B14F-4D97-AF65-F5344CB8AC3E}">
        <p14:creationId xmlns:p14="http://schemas.microsoft.com/office/powerpoint/2010/main" val="37890562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152D7-E093-4040-92F1-13B6BB341B74}"/>
              </a:ext>
            </a:extLst>
          </p:cNvPr>
          <p:cNvSpPr>
            <a:spLocks noGrp="1"/>
          </p:cNvSpPr>
          <p:nvPr>
            <p:ph type="title"/>
          </p:nvPr>
        </p:nvSpPr>
        <p:spPr/>
        <p:txBody>
          <a:bodyPr/>
          <a:lstStyle/>
          <a:p>
            <a:pPr algn="ctr"/>
            <a:r>
              <a:rPr lang="en-US" b="1" dirty="0">
                <a:latin typeface="+mn-lt"/>
              </a:rPr>
              <a:t>Reasons for Missed People </a:t>
            </a:r>
            <a:br>
              <a:rPr lang="en-US" b="1" dirty="0">
                <a:latin typeface="+mn-lt"/>
              </a:rPr>
            </a:br>
            <a:r>
              <a:rPr lang="en-US" b="1" dirty="0">
                <a:latin typeface="+mn-lt"/>
              </a:rPr>
              <a:t>within Housing Units</a:t>
            </a:r>
          </a:p>
        </p:txBody>
      </p:sp>
      <p:sp>
        <p:nvSpPr>
          <p:cNvPr id="3" name="Content Placeholder 2">
            <a:extLst>
              <a:ext uri="{FF2B5EF4-FFF2-40B4-BE49-F238E27FC236}">
                <a16:creationId xmlns:a16="http://schemas.microsoft.com/office/drawing/2014/main" id="{EF75C759-E6D5-4092-B04E-E43D3BEB32A4}"/>
              </a:ext>
            </a:extLst>
          </p:cNvPr>
          <p:cNvSpPr>
            <a:spLocks noGrp="1"/>
          </p:cNvSpPr>
          <p:nvPr>
            <p:ph idx="1"/>
          </p:nvPr>
        </p:nvSpPr>
        <p:spPr>
          <a:xfrm>
            <a:off x="678873" y="1825625"/>
            <a:ext cx="11152909" cy="4351338"/>
          </a:xfrm>
        </p:spPr>
        <p:txBody>
          <a:bodyPr>
            <a:normAutofit fontScale="92500" lnSpcReduction="20000"/>
          </a:bodyPr>
          <a:lstStyle/>
          <a:p>
            <a:r>
              <a:rPr lang="en-US" dirty="0"/>
              <a:t>Extended family and fictive kin networks; complex households; people “float”</a:t>
            </a:r>
          </a:p>
          <a:p>
            <a:r>
              <a:rPr lang="en-US" dirty="0"/>
              <a:t>Mobility and Transiency:</a:t>
            </a:r>
          </a:p>
          <a:p>
            <a:pPr lvl="1"/>
            <a:r>
              <a:rPr lang="en-US" dirty="0"/>
              <a:t>Individuals with “partial residence” in multiple dwellings; no one place is “usual residence” </a:t>
            </a:r>
          </a:p>
          <a:p>
            <a:pPr lvl="1"/>
            <a:r>
              <a:rPr lang="en-US" dirty="0"/>
              <a:t>Individuals in transition (e.g., young parents, new immigrants, addicts) </a:t>
            </a:r>
          </a:p>
          <a:p>
            <a:r>
              <a:rPr lang="en-US" dirty="0"/>
              <a:t>Employment-related mobility (taking short term jobs; migrant farm workers)</a:t>
            </a:r>
          </a:p>
          <a:p>
            <a:r>
              <a:rPr lang="en-US" dirty="0"/>
              <a:t>“Ad hoc” households (e.g., unrelated working men sharing expenses; sleeping in shifts; very little exchange of personal information among household members)</a:t>
            </a:r>
          </a:p>
          <a:p>
            <a:r>
              <a:rPr lang="en-US" dirty="0"/>
              <a:t>Families doubling up and/or renting to boarders who are not family</a:t>
            </a:r>
          </a:p>
          <a:p>
            <a:r>
              <a:rPr lang="en-US" dirty="0"/>
              <a:t>Occupancy limit in public housing; risk to benefits if extra people reported </a:t>
            </a:r>
          </a:p>
          <a:p>
            <a:r>
              <a:rPr lang="en-US" dirty="0"/>
              <a:t>Undocumented immigrants overcrowding; fear of landlord finding out </a:t>
            </a:r>
          </a:p>
          <a:p>
            <a:r>
              <a:rPr lang="en-US" dirty="0"/>
              <a:t>Distrust in government; fear of deportation</a:t>
            </a:r>
          </a:p>
        </p:txBody>
      </p:sp>
      <p:sp>
        <p:nvSpPr>
          <p:cNvPr id="4" name="Slide Number Placeholder 3">
            <a:extLst>
              <a:ext uri="{FF2B5EF4-FFF2-40B4-BE49-F238E27FC236}">
                <a16:creationId xmlns:a16="http://schemas.microsoft.com/office/drawing/2014/main" id="{C794A770-8DA4-41D3-90CD-FCE4A280D290}"/>
              </a:ext>
            </a:extLst>
          </p:cNvPr>
          <p:cNvSpPr>
            <a:spLocks noGrp="1"/>
          </p:cNvSpPr>
          <p:nvPr>
            <p:ph type="sldNum" sz="quarter" idx="12"/>
          </p:nvPr>
        </p:nvSpPr>
        <p:spPr/>
        <p:txBody>
          <a:bodyPr/>
          <a:lstStyle/>
          <a:p>
            <a:fld id="{C0ABF6BE-B24E-435F-8961-5F7A3A6D2693}" type="slidenum">
              <a:rPr lang="en-US" smtClean="0"/>
              <a:t>22</a:t>
            </a:fld>
            <a:endParaRPr lang="en-US"/>
          </a:p>
        </p:txBody>
      </p:sp>
      <p:sp>
        <p:nvSpPr>
          <p:cNvPr id="5" name="Footer Placeholder 4">
            <a:extLst>
              <a:ext uri="{FF2B5EF4-FFF2-40B4-BE49-F238E27FC236}">
                <a16:creationId xmlns:a16="http://schemas.microsoft.com/office/drawing/2014/main" id="{3633EF9E-85A5-CD96-C151-1EF93FDAE108}"/>
              </a:ext>
            </a:extLst>
          </p:cNvPr>
          <p:cNvSpPr>
            <a:spLocks noGrp="1"/>
          </p:cNvSpPr>
          <p:nvPr>
            <p:ph type="ftr" sz="quarter" idx="11"/>
          </p:nvPr>
        </p:nvSpPr>
        <p:spPr/>
        <p:txBody>
          <a:bodyPr/>
          <a:lstStyle/>
          <a:p>
            <a:r>
              <a:rPr lang="en-US" b="0" i="0" dirty="0">
                <a:solidFill>
                  <a:schemeClr val="bg1">
                    <a:lumMod val="50000"/>
                  </a:schemeClr>
                </a:solidFill>
                <a:effectLst/>
                <a:latin typeface="Aptos" panose="020B0004020202020204" pitchFamily="34" charset="0"/>
              </a:rPr>
              <a:t>CBDRB-FY24-CBSM002-042</a:t>
            </a:r>
            <a:endParaRPr lang="en-US" dirty="0"/>
          </a:p>
        </p:txBody>
      </p:sp>
    </p:spTree>
    <p:extLst>
      <p:ext uri="{BB962C8B-B14F-4D97-AF65-F5344CB8AC3E}">
        <p14:creationId xmlns:p14="http://schemas.microsoft.com/office/powerpoint/2010/main" val="9255637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6772B-D96F-FD77-A86A-6196AECDE5D9}"/>
              </a:ext>
            </a:extLst>
          </p:cNvPr>
          <p:cNvSpPr>
            <a:spLocks noGrp="1"/>
          </p:cNvSpPr>
          <p:nvPr>
            <p:ph type="title"/>
          </p:nvPr>
        </p:nvSpPr>
        <p:spPr/>
        <p:txBody>
          <a:bodyPr>
            <a:normAutofit/>
          </a:bodyPr>
          <a:lstStyle/>
          <a:p>
            <a:r>
              <a:rPr lang="en-US" sz="4000" dirty="0"/>
              <a:t>Determining Call Topics: Brute Force Method </a:t>
            </a:r>
            <a:br>
              <a:rPr lang="en-US" sz="4000" dirty="0"/>
            </a:br>
            <a:endParaRPr lang="en-US" sz="4000" dirty="0"/>
          </a:p>
        </p:txBody>
      </p:sp>
      <p:sp>
        <p:nvSpPr>
          <p:cNvPr id="3" name="Content Placeholder 2">
            <a:extLst>
              <a:ext uri="{FF2B5EF4-FFF2-40B4-BE49-F238E27FC236}">
                <a16:creationId xmlns:a16="http://schemas.microsoft.com/office/drawing/2014/main" id="{B3E68D27-0B80-5B99-4261-310D7337143B}"/>
              </a:ext>
            </a:extLst>
          </p:cNvPr>
          <p:cNvSpPr>
            <a:spLocks noGrp="1"/>
          </p:cNvSpPr>
          <p:nvPr>
            <p:ph idx="1"/>
          </p:nvPr>
        </p:nvSpPr>
        <p:spPr>
          <a:xfrm>
            <a:off x="465607" y="1266826"/>
            <a:ext cx="11260785" cy="4876800"/>
          </a:xfrm>
        </p:spPr>
        <p:txBody>
          <a:bodyPr>
            <a:normAutofit fontScale="55000" lnSpcReduction="20000"/>
          </a:bodyPr>
          <a:lstStyle/>
          <a:p>
            <a:pPr marL="0" indent="0">
              <a:buNone/>
            </a:pPr>
            <a:r>
              <a:rPr lang="en-US" sz="2600" b="1" dirty="0"/>
              <a:t>Results: Informative quotes</a:t>
            </a:r>
            <a:endParaRPr lang="en-US" sz="2600" dirty="0"/>
          </a:p>
          <a:p>
            <a:pPr marL="457200" lvl="1"/>
            <a:r>
              <a:rPr lang="en-US" u="sng" dirty="0"/>
              <a:t>New Baby</a:t>
            </a:r>
            <a:r>
              <a:rPr lang="en-US" dirty="0">
                <a:solidFill>
                  <a:schemeClr val="accent6"/>
                </a:solidFill>
              </a:rPr>
              <a:t>: “…I'm currently pregnant and I'm due within the next couple of weeks here and I wasn't sure if I should include the um baby on the census or not because I'm not sure if she'll be here by April first…”</a:t>
            </a:r>
          </a:p>
          <a:p>
            <a:pPr marL="457200" lvl="1"/>
            <a:r>
              <a:rPr lang="en-US" u="sng" dirty="0"/>
              <a:t>New Baby</a:t>
            </a:r>
            <a:r>
              <a:rPr lang="en-US" dirty="0">
                <a:solidFill>
                  <a:schemeClr val="accent6"/>
                </a:solidFill>
              </a:rPr>
              <a:t>: “…my wife and I submitted our senses for him uh back in I don't know march maybe and we had a child since then and I was wondering how or if I can update it to reflect that or not…”</a:t>
            </a:r>
          </a:p>
          <a:p>
            <a:pPr marL="457200" lvl="1"/>
            <a:r>
              <a:rPr lang="en-US" u="sng" dirty="0"/>
              <a:t>New Person/s Moved Into HH</a:t>
            </a:r>
            <a:r>
              <a:rPr lang="en-US" dirty="0">
                <a:solidFill>
                  <a:schemeClr val="accent6"/>
                </a:solidFill>
              </a:rPr>
              <a:t>: “…I've already completed the sentences but my son and his daughter have moved in and they were not included…”</a:t>
            </a:r>
          </a:p>
          <a:p>
            <a:pPr marL="457200" lvl="1"/>
            <a:r>
              <a:rPr lang="en-US" u="sng" dirty="0"/>
              <a:t>Add Missed Child</a:t>
            </a:r>
            <a:r>
              <a:rPr lang="en-US" dirty="0">
                <a:solidFill>
                  <a:schemeClr val="accent6"/>
                </a:solidFill>
              </a:rPr>
              <a:t>: “…I have a step daughter that's kind of I didn't know because we claim her on our taxes if we were supposed to claim her so I didn't know so I think I filled it out correctly…”</a:t>
            </a:r>
          </a:p>
          <a:p>
            <a:pPr marL="457200" lvl="1"/>
            <a:r>
              <a:rPr lang="en-US" u="sng" dirty="0"/>
              <a:t>Child Custody</a:t>
            </a:r>
            <a:r>
              <a:rPr lang="en-US" dirty="0">
                <a:solidFill>
                  <a:schemeClr val="accent6"/>
                </a:solidFill>
              </a:rPr>
              <a:t>: “…what do you do when you have fifty </a:t>
            </a:r>
            <a:r>
              <a:rPr lang="en-US" dirty="0" err="1">
                <a:solidFill>
                  <a:schemeClr val="accent6"/>
                </a:solidFill>
              </a:rPr>
              <a:t>fifty</a:t>
            </a:r>
            <a:r>
              <a:rPr lang="en-US" dirty="0">
                <a:solidFill>
                  <a:schemeClr val="accent6"/>
                </a:solidFill>
              </a:rPr>
              <a:t> custody so they're fifty percent in one home and fifty percent in another home…”</a:t>
            </a:r>
          </a:p>
          <a:p>
            <a:pPr marL="457200" lvl="1"/>
            <a:r>
              <a:rPr lang="en-US" u="sng" dirty="0"/>
              <a:t>Child Staying Temporarily</a:t>
            </a:r>
            <a:r>
              <a:rPr lang="en-US" dirty="0">
                <a:solidFill>
                  <a:schemeClr val="accent6"/>
                </a:solidFill>
              </a:rPr>
              <a:t>: “…my son and grandson stays in the house and… don't have a place to go yet I can include them since they here…”</a:t>
            </a:r>
          </a:p>
          <a:p>
            <a:pPr marL="457200" lvl="1"/>
            <a:r>
              <a:rPr lang="en-US" u="sng" dirty="0"/>
              <a:t>Child Stays at Multiple HHs</a:t>
            </a:r>
            <a:r>
              <a:rPr lang="en-US" dirty="0">
                <a:solidFill>
                  <a:schemeClr val="accent6"/>
                </a:solidFill>
              </a:rPr>
              <a:t>: “…our daughter and her family her husband and her little girl they they sometimes live in their camper and sometimes they </a:t>
            </a:r>
            <a:r>
              <a:rPr lang="en-US" dirty="0" err="1">
                <a:solidFill>
                  <a:schemeClr val="accent6"/>
                </a:solidFill>
              </a:rPr>
              <a:t>they</a:t>
            </a:r>
            <a:r>
              <a:rPr lang="en-US" dirty="0">
                <a:solidFill>
                  <a:schemeClr val="accent6"/>
                </a:solidFill>
              </a:rPr>
              <a:t> stay with us should we be counting them on the senses…”</a:t>
            </a:r>
            <a:endParaRPr lang="en-US" u="sng" dirty="0">
              <a:solidFill>
                <a:schemeClr val="accent6"/>
              </a:solidFill>
            </a:endParaRPr>
          </a:p>
          <a:p>
            <a:pPr marL="457200" lvl="1"/>
            <a:r>
              <a:rPr lang="en-US" u="sng" dirty="0"/>
              <a:t>Child Moving HHs</a:t>
            </a:r>
            <a:r>
              <a:rPr lang="en-US" dirty="0">
                <a:solidFill>
                  <a:schemeClr val="accent6"/>
                </a:solidFill>
              </a:rPr>
              <a:t>: “…I have recently got my senses and… my granddaughter and her husband and little girl have been living with me for… almost a year and… they moved now I've got the senses filled out with them living here what do I do now?”</a:t>
            </a:r>
          </a:p>
          <a:p>
            <a:pPr marL="457200" lvl="1"/>
            <a:r>
              <a:rPr lang="en-US" u="sng" dirty="0"/>
              <a:t>Child Lives Elsewhere</a:t>
            </a:r>
            <a:r>
              <a:rPr lang="en-US" dirty="0">
                <a:solidFill>
                  <a:schemeClr val="accent6"/>
                </a:solidFill>
              </a:rPr>
              <a:t>: “…they're not living here they just have my address they just one's living somewhere else and the other </a:t>
            </a:r>
            <a:r>
              <a:rPr lang="en-US" dirty="0" err="1">
                <a:solidFill>
                  <a:schemeClr val="accent6"/>
                </a:solidFill>
              </a:rPr>
              <a:t>i</a:t>
            </a:r>
            <a:r>
              <a:rPr lang="en-US" dirty="0">
                <a:solidFill>
                  <a:schemeClr val="accent6"/>
                </a:solidFill>
              </a:rPr>
              <a:t> don't know the just us mom's and grandmother's address?”</a:t>
            </a:r>
          </a:p>
          <a:p>
            <a:pPr marL="457200" lvl="1"/>
            <a:r>
              <a:rPr lang="en-US" u="sng" dirty="0"/>
              <a:t>Child Lives Elsewhere</a:t>
            </a:r>
            <a:r>
              <a:rPr lang="en-US" dirty="0">
                <a:solidFill>
                  <a:schemeClr val="accent6"/>
                </a:solidFill>
              </a:rPr>
              <a:t>: “…they couldn't reach my neighbor down there and… I told her that there was uh the mother and the father and three little girls…”</a:t>
            </a:r>
          </a:p>
          <a:p>
            <a:pPr marL="457200" lvl="1"/>
            <a:r>
              <a:rPr lang="en-US" u="sng" dirty="0"/>
              <a:t>Do multiple people in HH/family need to fill out census?</a:t>
            </a:r>
            <a:r>
              <a:rPr lang="en-US" dirty="0">
                <a:solidFill>
                  <a:schemeClr val="accent6"/>
                </a:solidFill>
              </a:rPr>
              <a:t>: “…I just took the um the questioner online and I added my husband and two children that live here at home with me does that mean that they have to go in and take it as well…”</a:t>
            </a:r>
          </a:p>
          <a:p>
            <a:pPr marL="457200" lvl="1"/>
            <a:r>
              <a:rPr lang="en-US" u="sng" dirty="0">
                <a:solidFill>
                  <a:srgbClr val="FF0000"/>
                </a:solidFill>
              </a:rPr>
              <a:t>Do you count infants?</a:t>
            </a:r>
            <a:r>
              <a:rPr lang="en-US" dirty="0">
                <a:solidFill>
                  <a:srgbClr val="FF0000"/>
                </a:solidFill>
              </a:rPr>
              <a:t>“…what I think I'm going to have to do just so that everybody's counted because I know one two three four five six oh do you consider infants? oh all right…”</a:t>
            </a:r>
          </a:p>
          <a:p>
            <a:pPr marL="457200" lvl="1"/>
            <a:r>
              <a:rPr lang="en-US" u="sng" dirty="0"/>
              <a:t>Not Comfortable Giving Childrens’ Names</a:t>
            </a:r>
            <a:r>
              <a:rPr lang="en-US" dirty="0">
                <a:solidFill>
                  <a:schemeClr val="accent6"/>
                </a:solidFill>
              </a:rPr>
              <a:t>: “…I'm more than happy to say how many people live at home but I don't like putting my children's name out kind of out there…”</a:t>
            </a:r>
          </a:p>
          <a:p>
            <a:pPr marL="457200" lvl="1"/>
            <a:r>
              <a:rPr lang="en-US" u="sng" dirty="0"/>
              <a:t>Parent Staying Elsewhere Temporarily</a:t>
            </a:r>
            <a:r>
              <a:rPr lang="en-US" dirty="0">
                <a:solidFill>
                  <a:schemeClr val="accent6"/>
                </a:solidFill>
              </a:rPr>
              <a:t>: “…my friend I'm at her house and she's in the hospital and she hasn't been able to do her senses and… I was wondering if I would be able to give you the information… okay because she and she also has two children living here so um we have to have their information too…”</a:t>
            </a:r>
          </a:p>
          <a:p>
            <a:pPr lvl="1"/>
            <a:endParaRPr lang="en-US" dirty="0">
              <a:solidFill>
                <a:srgbClr val="FF0000"/>
              </a:solidFill>
            </a:endParaRPr>
          </a:p>
          <a:p>
            <a:pPr lvl="1"/>
            <a:endParaRPr lang="en-US" dirty="0">
              <a:solidFill>
                <a:schemeClr val="accent6"/>
              </a:solidFill>
            </a:endParaRPr>
          </a:p>
          <a:p>
            <a:pPr lvl="1"/>
            <a:endParaRPr lang="en-US" dirty="0">
              <a:solidFill>
                <a:schemeClr val="accent6"/>
              </a:solidFill>
            </a:endParaRPr>
          </a:p>
          <a:p>
            <a:pPr lvl="1"/>
            <a:endParaRPr lang="en-US" dirty="0">
              <a:solidFill>
                <a:schemeClr val="accent6"/>
              </a:solidFill>
            </a:endParaRPr>
          </a:p>
          <a:p>
            <a:endParaRPr lang="en-US" dirty="0"/>
          </a:p>
          <a:p>
            <a:endParaRPr lang="en-US" dirty="0"/>
          </a:p>
        </p:txBody>
      </p:sp>
      <p:sp>
        <p:nvSpPr>
          <p:cNvPr id="5" name="Footer Placeholder 4">
            <a:extLst>
              <a:ext uri="{FF2B5EF4-FFF2-40B4-BE49-F238E27FC236}">
                <a16:creationId xmlns:a16="http://schemas.microsoft.com/office/drawing/2014/main" id="{018C186F-6157-6989-A98F-171316039893}"/>
              </a:ext>
            </a:extLst>
          </p:cNvPr>
          <p:cNvSpPr>
            <a:spLocks noGrp="1"/>
          </p:cNvSpPr>
          <p:nvPr>
            <p:ph type="ftr" sz="quarter" idx="11"/>
          </p:nvPr>
        </p:nvSpPr>
        <p:spPr/>
        <p:txBody>
          <a:bodyPr/>
          <a:lstStyle/>
          <a:p>
            <a:r>
              <a:rPr lang="en-US" b="0" i="0" dirty="0">
                <a:solidFill>
                  <a:schemeClr val="bg1">
                    <a:lumMod val="50000"/>
                  </a:schemeClr>
                </a:solidFill>
                <a:effectLst/>
                <a:latin typeface="Aptos" panose="020B0004020202020204" pitchFamily="34" charset="0"/>
              </a:rPr>
              <a:t>CBDRB-FY24-CBSM002-042</a:t>
            </a:r>
            <a:endParaRPr lang="en-US" dirty="0"/>
          </a:p>
        </p:txBody>
      </p:sp>
      <p:sp>
        <p:nvSpPr>
          <p:cNvPr id="4" name="Slide Number Placeholder 3">
            <a:extLst>
              <a:ext uri="{FF2B5EF4-FFF2-40B4-BE49-F238E27FC236}">
                <a16:creationId xmlns:a16="http://schemas.microsoft.com/office/drawing/2014/main" id="{86B3DCC6-C0D8-7F52-3844-9AC8C5FF4E8D}"/>
              </a:ext>
            </a:extLst>
          </p:cNvPr>
          <p:cNvSpPr>
            <a:spLocks noGrp="1"/>
          </p:cNvSpPr>
          <p:nvPr>
            <p:ph type="sldNum" sz="quarter" idx="12"/>
          </p:nvPr>
        </p:nvSpPr>
        <p:spPr/>
        <p:txBody>
          <a:bodyPr/>
          <a:lstStyle/>
          <a:p>
            <a:fld id="{FC63ECC8-719A-498E-B101-491B6A35558E}" type="slidenum">
              <a:rPr lang="en-US" smtClean="0"/>
              <a:t>23</a:t>
            </a:fld>
            <a:endParaRPr lang="en-US"/>
          </a:p>
        </p:txBody>
      </p:sp>
    </p:spTree>
    <p:extLst>
      <p:ext uri="{BB962C8B-B14F-4D97-AF65-F5344CB8AC3E}">
        <p14:creationId xmlns:p14="http://schemas.microsoft.com/office/powerpoint/2010/main" val="3287636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6772B-D96F-FD77-A86A-6196AECDE5D9}"/>
              </a:ext>
            </a:extLst>
          </p:cNvPr>
          <p:cNvSpPr>
            <a:spLocks noGrp="1"/>
          </p:cNvSpPr>
          <p:nvPr>
            <p:ph type="title"/>
          </p:nvPr>
        </p:nvSpPr>
        <p:spPr/>
        <p:txBody>
          <a:bodyPr>
            <a:normAutofit/>
          </a:bodyPr>
          <a:lstStyle/>
          <a:p>
            <a:r>
              <a:rPr lang="en-US" sz="4000" dirty="0"/>
              <a:t>Identifying UYC Calls: Keywords</a:t>
            </a:r>
            <a:br>
              <a:rPr lang="en-US" sz="4000" dirty="0"/>
            </a:br>
            <a:endParaRPr lang="en-US" sz="4000" dirty="0"/>
          </a:p>
        </p:txBody>
      </p:sp>
      <p:sp>
        <p:nvSpPr>
          <p:cNvPr id="3" name="Content Placeholder 2">
            <a:extLst>
              <a:ext uri="{FF2B5EF4-FFF2-40B4-BE49-F238E27FC236}">
                <a16:creationId xmlns:a16="http://schemas.microsoft.com/office/drawing/2014/main" id="{B3E68D27-0B80-5B99-4261-310D7337143B}"/>
              </a:ext>
            </a:extLst>
          </p:cNvPr>
          <p:cNvSpPr>
            <a:spLocks noGrp="1"/>
          </p:cNvSpPr>
          <p:nvPr>
            <p:ph idx="1"/>
          </p:nvPr>
        </p:nvSpPr>
        <p:spPr>
          <a:xfrm>
            <a:off x="838200" y="1448790"/>
            <a:ext cx="10515600" cy="4554077"/>
          </a:xfrm>
        </p:spPr>
        <p:txBody>
          <a:bodyPr>
            <a:normAutofit fontScale="62500" lnSpcReduction="20000"/>
          </a:bodyPr>
          <a:lstStyle/>
          <a:p>
            <a:pPr marL="0" indent="0">
              <a:buNone/>
            </a:pPr>
            <a:r>
              <a:rPr lang="en-US" sz="2600" b="1" dirty="0"/>
              <a:t>Results: Informative quotes</a:t>
            </a:r>
            <a:endParaRPr lang="en-US" sz="2600" dirty="0"/>
          </a:p>
          <a:p>
            <a:pPr lvl="1"/>
            <a:r>
              <a:rPr lang="en-US" dirty="0">
                <a:solidFill>
                  <a:schemeClr val="accent6"/>
                </a:solidFill>
              </a:rPr>
              <a:t>“…completed while I was pregnant, but now I have the baby…almost seven months now, so should I just update the information…”</a:t>
            </a:r>
          </a:p>
          <a:p>
            <a:pPr lvl="1"/>
            <a:r>
              <a:rPr lang="en-US" dirty="0">
                <a:solidFill>
                  <a:schemeClr val="accent6"/>
                </a:solidFill>
              </a:rPr>
              <a:t>“my daughter is due…at the end of March…do I count the baby…”</a:t>
            </a:r>
          </a:p>
          <a:p>
            <a:pPr lvl="1"/>
            <a:r>
              <a:rPr lang="en-US" dirty="0">
                <a:solidFill>
                  <a:schemeClr val="accent6"/>
                </a:solidFill>
              </a:rPr>
              <a:t>“…at different points of the year my granddaughter lives here and moved out and my step daughter…and I don’t know if it means whole year or you know part time…”</a:t>
            </a:r>
          </a:p>
          <a:p>
            <a:pPr lvl="1"/>
            <a:r>
              <a:rPr lang="en-US" dirty="0">
                <a:solidFill>
                  <a:schemeClr val="accent6"/>
                </a:solidFill>
              </a:rPr>
              <a:t>“…I put a baby on there, but we didn’t have her </a:t>
            </a:r>
            <a:r>
              <a:rPr lang="en-US" dirty="0" err="1">
                <a:solidFill>
                  <a:schemeClr val="accent6"/>
                </a:solidFill>
              </a:rPr>
              <a:t>til</a:t>
            </a:r>
            <a:r>
              <a:rPr lang="en-US" dirty="0">
                <a:solidFill>
                  <a:schemeClr val="accent6"/>
                </a:solidFill>
              </a:rPr>
              <a:t> April 6…I submitted again without the baby, but I didn’t know if it would override it…”</a:t>
            </a:r>
          </a:p>
          <a:p>
            <a:pPr lvl="1"/>
            <a:r>
              <a:rPr lang="en-US" dirty="0">
                <a:solidFill>
                  <a:schemeClr val="accent6"/>
                </a:solidFill>
              </a:rPr>
              <a:t>“…okay so with Christina </a:t>
            </a:r>
            <a:r>
              <a:rPr lang="en-US" dirty="0" err="1">
                <a:solidFill>
                  <a:schemeClr val="accent6"/>
                </a:solidFill>
              </a:rPr>
              <a:t>i</a:t>
            </a:r>
            <a:r>
              <a:rPr lang="en-US" dirty="0">
                <a:solidFill>
                  <a:schemeClr val="accent6"/>
                </a:solidFill>
              </a:rPr>
              <a:t> got hers done she's my step daughter, but I'm her only mother her there was never a mother in the picture and so she doesn't even tell people I'm not her mother okay jade my granddaughter's seven now they've lived with us since the baby was born and so uh with jade </a:t>
            </a:r>
            <a:r>
              <a:rPr lang="en-US" dirty="0" err="1">
                <a:solidFill>
                  <a:schemeClr val="accent6"/>
                </a:solidFill>
              </a:rPr>
              <a:t>i</a:t>
            </a:r>
            <a:r>
              <a:rPr lang="en-US" dirty="0">
                <a:solidFill>
                  <a:schemeClr val="accent6"/>
                </a:solidFill>
              </a:rPr>
              <a:t> can't find what how she's related to me because there's no list for do </a:t>
            </a:r>
            <a:r>
              <a:rPr lang="en-US" dirty="0" err="1">
                <a:solidFill>
                  <a:schemeClr val="accent6"/>
                </a:solidFill>
              </a:rPr>
              <a:t>i</a:t>
            </a:r>
            <a:r>
              <a:rPr lang="en-US" dirty="0">
                <a:solidFill>
                  <a:schemeClr val="accent6"/>
                </a:solidFill>
              </a:rPr>
              <a:t> just call her they don't have step grandchild…”</a:t>
            </a:r>
          </a:p>
          <a:p>
            <a:pPr lvl="1"/>
            <a:r>
              <a:rPr lang="en-US" dirty="0">
                <a:solidFill>
                  <a:srgbClr val="C00000"/>
                </a:solidFill>
              </a:rPr>
              <a:t>“…you can put yeah just put any </a:t>
            </a:r>
            <a:r>
              <a:rPr lang="en-US" dirty="0" err="1">
                <a:solidFill>
                  <a:srgbClr val="C00000"/>
                </a:solidFill>
              </a:rPr>
              <a:t>seri</a:t>
            </a:r>
            <a:r>
              <a:rPr lang="en-US" dirty="0">
                <a:solidFill>
                  <a:srgbClr val="C00000"/>
                </a:solidFill>
              </a:rPr>
              <a:t> he's my stepson where he is I adopted him when he was two months old, now he's sixty two years old…“</a:t>
            </a:r>
          </a:p>
          <a:p>
            <a:pPr lvl="1"/>
            <a:r>
              <a:rPr lang="en-US" dirty="0">
                <a:solidFill>
                  <a:srgbClr val="C00000"/>
                </a:solidFill>
              </a:rPr>
              <a:t>“…I'm in the beautiful San Francisco bay area and California, but </a:t>
            </a:r>
            <a:r>
              <a:rPr lang="en-US" dirty="0" err="1">
                <a:solidFill>
                  <a:srgbClr val="C00000"/>
                </a:solidFill>
              </a:rPr>
              <a:t>i</a:t>
            </a:r>
            <a:r>
              <a:rPr lang="en-US" dirty="0">
                <a:solidFill>
                  <a:srgbClr val="C00000"/>
                </a:solidFill>
              </a:rPr>
              <a:t> came here </a:t>
            </a:r>
            <a:r>
              <a:rPr lang="en-US" dirty="0" err="1">
                <a:solidFill>
                  <a:srgbClr val="C00000"/>
                </a:solidFill>
              </a:rPr>
              <a:t>i</a:t>
            </a:r>
            <a:r>
              <a:rPr lang="en-US" dirty="0">
                <a:solidFill>
                  <a:srgbClr val="C00000"/>
                </a:solidFill>
              </a:rPr>
              <a:t> came here as a baby. I was only about three years old and uh </a:t>
            </a:r>
            <a:r>
              <a:rPr lang="en-US" dirty="0" err="1">
                <a:solidFill>
                  <a:srgbClr val="C00000"/>
                </a:solidFill>
              </a:rPr>
              <a:t>i</a:t>
            </a:r>
            <a:r>
              <a:rPr lang="en-US" dirty="0">
                <a:solidFill>
                  <a:srgbClr val="C00000"/>
                </a:solidFill>
              </a:rPr>
              <a:t> came here from the archipelago islands of Malta… and I became and my mom and dad uh my mom was pregnant like nine months and </a:t>
            </a:r>
            <a:r>
              <a:rPr lang="en-US" dirty="0" err="1">
                <a:solidFill>
                  <a:srgbClr val="C00000"/>
                </a:solidFill>
              </a:rPr>
              <a:t>i</a:t>
            </a:r>
            <a:r>
              <a:rPr lang="en-US" dirty="0">
                <a:solidFill>
                  <a:srgbClr val="C00000"/>
                </a:solidFill>
              </a:rPr>
              <a:t> thought…”</a:t>
            </a:r>
          </a:p>
          <a:p>
            <a:pPr lvl="1"/>
            <a:r>
              <a:rPr lang="en-US" dirty="0">
                <a:solidFill>
                  <a:srgbClr val="C00000"/>
                </a:solidFill>
              </a:rPr>
              <a:t>“…says before you answer question one count the people living in this house apartment or mobile house using or question guideline okay count all people including babies and etcetera…”</a:t>
            </a:r>
          </a:p>
          <a:p>
            <a:pPr lvl="1"/>
            <a:r>
              <a:rPr lang="en-US" dirty="0">
                <a:solidFill>
                  <a:srgbClr val="C00000"/>
                </a:solidFill>
              </a:rPr>
              <a:t>“…so he's been coming for the past couple of days and he </a:t>
            </a:r>
            <a:r>
              <a:rPr lang="en-US" dirty="0" err="1">
                <a:solidFill>
                  <a:srgbClr val="C00000"/>
                </a:solidFill>
              </a:rPr>
              <a:t>he</a:t>
            </a:r>
            <a:r>
              <a:rPr lang="en-US" dirty="0">
                <a:solidFill>
                  <a:srgbClr val="C00000"/>
                </a:solidFill>
              </a:rPr>
              <a:t> left those paper work which </a:t>
            </a:r>
            <a:r>
              <a:rPr lang="en-US" dirty="0" err="1">
                <a:solidFill>
                  <a:srgbClr val="C00000"/>
                </a:solidFill>
              </a:rPr>
              <a:t>i</a:t>
            </a:r>
            <a:r>
              <a:rPr lang="en-US" dirty="0">
                <a:solidFill>
                  <a:srgbClr val="C00000"/>
                </a:solidFill>
              </a:rPr>
              <a:t> was working on and today </a:t>
            </a:r>
            <a:r>
              <a:rPr lang="en-US" dirty="0" err="1">
                <a:solidFill>
                  <a:srgbClr val="C00000"/>
                </a:solidFill>
              </a:rPr>
              <a:t>i</a:t>
            </a:r>
            <a:r>
              <a:rPr lang="en-US" dirty="0">
                <a:solidFill>
                  <a:srgbClr val="C00000"/>
                </a:solidFill>
              </a:rPr>
              <a:t> happen to uh to be home so he was banging on the window super hard car scared my mom my baby every time he uh comes and breaks the window she cries…”</a:t>
            </a:r>
          </a:p>
          <a:p>
            <a:endParaRPr lang="en-US" dirty="0"/>
          </a:p>
          <a:p>
            <a:endParaRPr lang="en-US" dirty="0"/>
          </a:p>
        </p:txBody>
      </p:sp>
      <p:sp>
        <p:nvSpPr>
          <p:cNvPr id="5" name="Footer Placeholder 4">
            <a:extLst>
              <a:ext uri="{FF2B5EF4-FFF2-40B4-BE49-F238E27FC236}">
                <a16:creationId xmlns:a16="http://schemas.microsoft.com/office/drawing/2014/main" id="{018C186F-6157-6989-A98F-171316039893}"/>
              </a:ext>
            </a:extLst>
          </p:cNvPr>
          <p:cNvSpPr>
            <a:spLocks noGrp="1"/>
          </p:cNvSpPr>
          <p:nvPr>
            <p:ph type="ftr" sz="quarter" idx="11"/>
          </p:nvPr>
        </p:nvSpPr>
        <p:spPr/>
        <p:txBody>
          <a:bodyPr/>
          <a:lstStyle/>
          <a:p>
            <a:r>
              <a:rPr lang="en-US" b="0" i="0" dirty="0">
                <a:solidFill>
                  <a:schemeClr val="bg1">
                    <a:lumMod val="50000"/>
                  </a:schemeClr>
                </a:solidFill>
                <a:effectLst/>
                <a:latin typeface="Aptos" panose="020B0004020202020204" pitchFamily="34" charset="0"/>
              </a:rPr>
              <a:t>CBDRB-FY24-CBSM002-042</a:t>
            </a:r>
            <a:endParaRPr lang="en-US" dirty="0"/>
          </a:p>
        </p:txBody>
      </p:sp>
      <p:sp>
        <p:nvSpPr>
          <p:cNvPr id="4" name="Slide Number Placeholder 3">
            <a:extLst>
              <a:ext uri="{FF2B5EF4-FFF2-40B4-BE49-F238E27FC236}">
                <a16:creationId xmlns:a16="http://schemas.microsoft.com/office/drawing/2014/main" id="{86B3DCC6-C0D8-7F52-3844-9AC8C5FF4E8D}"/>
              </a:ext>
            </a:extLst>
          </p:cNvPr>
          <p:cNvSpPr>
            <a:spLocks noGrp="1"/>
          </p:cNvSpPr>
          <p:nvPr>
            <p:ph type="sldNum" sz="quarter" idx="12"/>
          </p:nvPr>
        </p:nvSpPr>
        <p:spPr/>
        <p:txBody>
          <a:bodyPr/>
          <a:lstStyle/>
          <a:p>
            <a:fld id="{FC63ECC8-719A-498E-B101-491B6A35558E}" type="slidenum">
              <a:rPr lang="en-US" smtClean="0"/>
              <a:t>24</a:t>
            </a:fld>
            <a:endParaRPr lang="en-US"/>
          </a:p>
        </p:txBody>
      </p:sp>
    </p:spTree>
    <p:extLst>
      <p:ext uri="{BB962C8B-B14F-4D97-AF65-F5344CB8AC3E}">
        <p14:creationId xmlns:p14="http://schemas.microsoft.com/office/powerpoint/2010/main" val="123519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6772B-D96F-FD77-A86A-6196AECDE5D9}"/>
              </a:ext>
            </a:extLst>
          </p:cNvPr>
          <p:cNvSpPr>
            <a:spLocks noGrp="1"/>
          </p:cNvSpPr>
          <p:nvPr>
            <p:ph type="title"/>
          </p:nvPr>
        </p:nvSpPr>
        <p:spPr>
          <a:xfrm>
            <a:off x="535075" y="202829"/>
            <a:ext cx="10515600" cy="1325563"/>
          </a:xfrm>
        </p:spPr>
        <p:txBody>
          <a:bodyPr>
            <a:normAutofit/>
          </a:bodyPr>
          <a:lstStyle/>
          <a:p>
            <a:r>
              <a:rPr lang="en-US" sz="4000" dirty="0"/>
              <a:t>Identifying UYC Calls: Keywords</a:t>
            </a:r>
            <a:br>
              <a:rPr lang="en-US" sz="4000" dirty="0"/>
            </a:br>
            <a:endParaRPr lang="en-US" sz="4000" dirty="0"/>
          </a:p>
        </p:txBody>
      </p:sp>
      <p:sp>
        <p:nvSpPr>
          <p:cNvPr id="3" name="Content Placeholder 2">
            <a:extLst>
              <a:ext uri="{FF2B5EF4-FFF2-40B4-BE49-F238E27FC236}">
                <a16:creationId xmlns:a16="http://schemas.microsoft.com/office/drawing/2014/main" id="{B3E68D27-0B80-5B99-4261-310D7337143B}"/>
              </a:ext>
            </a:extLst>
          </p:cNvPr>
          <p:cNvSpPr>
            <a:spLocks noGrp="1"/>
          </p:cNvSpPr>
          <p:nvPr>
            <p:ph sz="half" idx="1"/>
          </p:nvPr>
        </p:nvSpPr>
        <p:spPr>
          <a:xfrm>
            <a:off x="838200" y="1466851"/>
            <a:ext cx="5181600" cy="4443412"/>
          </a:xfrm>
        </p:spPr>
        <p:txBody>
          <a:bodyPr>
            <a:normAutofit fontScale="77500" lnSpcReduction="20000"/>
          </a:bodyPr>
          <a:lstStyle/>
          <a:p>
            <a:pPr marL="0" indent="0">
              <a:buNone/>
            </a:pPr>
            <a:r>
              <a:rPr lang="en-US" sz="3400" b="1" dirty="0"/>
              <a:t>Method</a:t>
            </a:r>
            <a:endParaRPr lang="en-US" b="1" dirty="0"/>
          </a:p>
          <a:p>
            <a:r>
              <a:rPr lang="en-US" dirty="0"/>
              <a:t>Find transcripts matching keywords related to children and known undercount-related issues</a:t>
            </a:r>
          </a:p>
          <a:p>
            <a:r>
              <a:rPr lang="en-US" dirty="0"/>
              <a:t>Label a reasonable amount for later modeling</a:t>
            </a:r>
          </a:p>
          <a:p>
            <a:r>
              <a:rPr lang="en-US" dirty="0"/>
              <a:t>Label topics of UYC-related calls</a:t>
            </a:r>
          </a:p>
          <a:p>
            <a:pPr marL="0" indent="0">
              <a:buNone/>
            </a:pPr>
            <a:r>
              <a:rPr lang="en-US" sz="3400" b="1" dirty="0"/>
              <a:t>Results</a:t>
            </a:r>
          </a:p>
          <a:p>
            <a:r>
              <a:rPr lang="en-US" dirty="0"/>
              <a:t>5594 transcripts found</a:t>
            </a:r>
          </a:p>
          <a:p>
            <a:r>
              <a:rPr lang="en-US" dirty="0"/>
              <a:t>273 labelled</a:t>
            </a:r>
          </a:p>
          <a:p>
            <a:r>
              <a:rPr lang="en-US" dirty="0"/>
              <a:t>43 UYC related</a:t>
            </a:r>
          </a:p>
          <a:p>
            <a:r>
              <a:rPr lang="en-US" dirty="0"/>
              <a:t>“Newborn” and “Pregnant” categories yielded most</a:t>
            </a:r>
          </a:p>
          <a:p>
            <a:endParaRPr lang="en-US" dirty="0"/>
          </a:p>
          <a:p>
            <a:endParaRPr lang="en-US" dirty="0"/>
          </a:p>
        </p:txBody>
      </p:sp>
      <p:sp>
        <p:nvSpPr>
          <p:cNvPr id="4" name="Slide Number Placeholder 3">
            <a:extLst>
              <a:ext uri="{FF2B5EF4-FFF2-40B4-BE49-F238E27FC236}">
                <a16:creationId xmlns:a16="http://schemas.microsoft.com/office/drawing/2014/main" id="{86B3DCC6-C0D8-7F52-3844-9AC8C5FF4E8D}"/>
              </a:ext>
            </a:extLst>
          </p:cNvPr>
          <p:cNvSpPr>
            <a:spLocks noGrp="1"/>
          </p:cNvSpPr>
          <p:nvPr>
            <p:ph type="sldNum" sz="quarter" idx="12"/>
          </p:nvPr>
        </p:nvSpPr>
        <p:spPr/>
        <p:txBody>
          <a:bodyPr/>
          <a:lstStyle/>
          <a:p>
            <a:fld id="{FC63ECC8-719A-498E-B101-491B6A35558E}" type="slidenum">
              <a:rPr lang="en-US" smtClean="0"/>
              <a:t>25</a:t>
            </a:fld>
            <a:endParaRPr lang="en-US"/>
          </a:p>
        </p:txBody>
      </p:sp>
      <p:graphicFrame>
        <p:nvGraphicFramePr>
          <p:cNvPr id="14" name="Content Placeholder 13">
            <a:extLst>
              <a:ext uri="{FF2B5EF4-FFF2-40B4-BE49-F238E27FC236}">
                <a16:creationId xmlns:a16="http://schemas.microsoft.com/office/drawing/2014/main" id="{4091CAF5-B258-4A06-4580-3A0D5562148D}"/>
              </a:ext>
            </a:extLst>
          </p:cNvPr>
          <p:cNvGraphicFramePr>
            <a:graphicFrameLocks noGrp="1"/>
          </p:cNvGraphicFramePr>
          <p:nvPr>
            <p:ph sz="half" idx="2"/>
          </p:nvPr>
        </p:nvGraphicFramePr>
        <p:xfrm>
          <a:off x="6019800" y="713211"/>
          <a:ext cx="5927691" cy="5643139"/>
        </p:xfrm>
        <a:graphic>
          <a:graphicData uri="http://schemas.openxmlformats.org/drawingml/2006/table">
            <a:tbl>
              <a:tblPr>
                <a:tableStyleId>{5C22544A-7EE6-4342-B048-85BDC9FD1C3A}</a:tableStyleId>
              </a:tblPr>
              <a:tblGrid>
                <a:gridCol w="1031493">
                  <a:extLst>
                    <a:ext uri="{9D8B030D-6E8A-4147-A177-3AD203B41FA5}">
                      <a16:colId xmlns:a16="http://schemas.microsoft.com/office/drawing/2014/main" val="2154677659"/>
                    </a:ext>
                  </a:extLst>
                </a:gridCol>
                <a:gridCol w="2870536">
                  <a:extLst>
                    <a:ext uri="{9D8B030D-6E8A-4147-A177-3AD203B41FA5}">
                      <a16:colId xmlns:a16="http://schemas.microsoft.com/office/drawing/2014/main" val="3009864991"/>
                    </a:ext>
                  </a:extLst>
                </a:gridCol>
                <a:gridCol w="962000">
                  <a:extLst>
                    <a:ext uri="{9D8B030D-6E8A-4147-A177-3AD203B41FA5}">
                      <a16:colId xmlns:a16="http://schemas.microsoft.com/office/drawing/2014/main" val="2694860669"/>
                    </a:ext>
                  </a:extLst>
                </a:gridCol>
                <a:gridCol w="531831">
                  <a:extLst>
                    <a:ext uri="{9D8B030D-6E8A-4147-A177-3AD203B41FA5}">
                      <a16:colId xmlns:a16="http://schemas.microsoft.com/office/drawing/2014/main" val="1642828480"/>
                    </a:ext>
                  </a:extLst>
                </a:gridCol>
                <a:gridCol w="531831">
                  <a:extLst>
                    <a:ext uri="{9D8B030D-6E8A-4147-A177-3AD203B41FA5}">
                      <a16:colId xmlns:a16="http://schemas.microsoft.com/office/drawing/2014/main" val="1647720879"/>
                    </a:ext>
                  </a:extLst>
                </a:gridCol>
              </a:tblGrid>
              <a:tr h="317458">
                <a:tc>
                  <a:txBody>
                    <a:bodyPr/>
                    <a:lstStyle/>
                    <a:p>
                      <a:pPr algn="ctr" fontAlgn="b"/>
                      <a:r>
                        <a:rPr lang="en-US" sz="1000" b="1" u="none" strike="noStrike" dirty="0">
                          <a:solidFill>
                            <a:schemeClr val="bg1"/>
                          </a:solidFill>
                          <a:effectLst/>
                        </a:rPr>
                        <a:t>Keyword category</a:t>
                      </a:r>
                      <a:endParaRPr lang="en-US" sz="1000" b="1" i="0" u="none" strike="noStrike" dirty="0">
                        <a:solidFill>
                          <a:schemeClr val="bg1"/>
                        </a:solidFill>
                        <a:effectLst/>
                        <a:latin typeface="Calibri" panose="020F0502020204030204" pitchFamily="34" charset="0"/>
                      </a:endParaRPr>
                    </a:p>
                  </a:txBody>
                  <a:tcPr marL="27432" marR="27432" marT="18288" marB="18288" anchor="b">
                    <a:solidFill>
                      <a:schemeClr val="tx2">
                        <a:lumMod val="75000"/>
                      </a:schemeClr>
                    </a:solidFill>
                  </a:tcPr>
                </a:tc>
                <a:tc>
                  <a:txBody>
                    <a:bodyPr/>
                    <a:lstStyle/>
                    <a:p>
                      <a:pPr algn="ctr" fontAlgn="b"/>
                      <a:r>
                        <a:rPr lang="en-US" sz="1000" b="1" u="none" strike="noStrike" dirty="0">
                          <a:solidFill>
                            <a:schemeClr val="bg1"/>
                          </a:solidFill>
                          <a:effectLst/>
                        </a:rPr>
                        <a:t>Keywords</a:t>
                      </a:r>
                      <a:endParaRPr lang="en-US" sz="1000" b="1" i="0" u="none" strike="noStrike" dirty="0">
                        <a:solidFill>
                          <a:schemeClr val="bg1"/>
                        </a:solidFill>
                        <a:effectLst/>
                        <a:latin typeface="Calibri" panose="020F0502020204030204" pitchFamily="34" charset="0"/>
                      </a:endParaRPr>
                    </a:p>
                  </a:txBody>
                  <a:tcPr marL="27432" marR="27432" marT="18288" marB="18288" anchor="b">
                    <a:solidFill>
                      <a:schemeClr val="tx2">
                        <a:lumMod val="75000"/>
                      </a:schemeClr>
                    </a:solidFill>
                  </a:tcPr>
                </a:tc>
                <a:tc>
                  <a:txBody>
                    <a:bodyPr/>
                    <a:lstStyle/>
                    <a:p>
                      <a:pPr algn="ctr" fontAlgn="b"/>
                      <a:r>
                        <a:rPr lang="en-US" sz="1000" b="1" u="none" strike="noStrike" dirty="0">
                          <a:solidFill>
                            <a:schemeClr val="bg1"/>
                          </a:solidFill>
                          <a:effectLst/>
                        </a:rPr>
                        <a:t>Matching transcripts</a:t>
                      </a:r>
                      <a:endParaRPr lang="en-US" sz="1000" b="1" i="0" u="none" strike="noStrike" dirty="0">
                        <a:solidFill>
                          <a:schemeClr val="bg1"/>
                        </a:solidFill>
                        <a:effectLst/>
                        <a:latin typeface="Calibri" panose="020F0502020204030204" pitchFamily="34" charset="0"/>
                      </a:endParaRPr>
                    </a:p>
                  </a:txBody>
                  <a:tcPr marL="27432" marR="27432" marT="18288" marB="18288" anchor="b">
                    <a:solidFill>
                      <a:schemeClr val="tx2">
                        <a:lumMod val="75000"/>
                      </a:schemeClr>
                    </a:solidFill>
                  </a:tcPr>
                </a:tc>
                <a:tc>
                  <a:txBody>
                    <a:bodyPr/>
                    <a:lstStyle/>
                    <a:p>
                      <a:pPr algn="ctr" fontAlgn="b"/>
                      <a:r>
                        <a:rPr lang="en-US" sz="1000" b="1" u="none" strike="noStrike" dirty="0">
                          <a:solidFill>
                            <a:schemeClr val="bg1"/>
                          </a:solidFill>
                          <a:effectLst/>
                        </a:rPr>
                        <a:t>Labelled</a:t>
                      </a:r>
                      <a:endParaRPr lang="en-US" sz="1000" b="1" i="0" u="none" strike="noStrike" dirty="0">
                        <a:solidFill>
                          <a:schemeClr val="bg1"/>
                        </a:solidFill>
                        <a:effectLst/>
                        <a:latin typeface="Calibri" panose="020F0502020204030204" pitchFamily="34" charset="0"/>
                      </a:endParaRPr>
                    </a:p>
                  </a:txBody>
                  <a:tcPr marL="27432" marR="27432" marT="18288" marB="18288" anchor="b">
                    <a:solidFill>
                      <a:schemeClr val="tx2">
                        <a:lumMod val="75000"/>
                      </a:schemeClr>
                    </a:solidFill>
                  </a:tcPr>
                </a:tc>
                <a:tc>
                  <a:txBody>
                    <a:bodyPr/>
                    <a:lstStyle/>
                    <a:p>
                      <a:pPr algn="ctr" fontAlgn="b"/>
                      <a:r>
                        <a:rPr lang="en-US" sz="1000" b="1" i="0" u="none" strike="noStrike" dirty="0">
                          <a:solidFill>
                            <a:schemeClr val="bg1"/>
                          </a:solidFill>
                          <a:effectLst/>
                          <a:latin typeface="Calibri" panose="020F0502020204030204" pitchFamily="34" charset="0"/>
                        </a:rPr>
                        <a:t>UYC-related</a:t>
                      </a:r>
                    </a:p>
                  </a:txBody>
                  <a:tcPr marL="27432" marR="27432" marT="18288" marB="18288" anchor="b">
                    <a:solidFill>
                      <a:schemeClr val="tx2">
                        <a:lumMod val="75000"/>
                      </a:schemeClr>
                    </a:solidFill>
                  </a:tcPr>
                </a:tc>
                <a:extLst>
                  <a:ext uri="{0D108BD9-81ED-4DB2-BD59-A6C34878D82A}">
                    <a16:rowId xmlns:a16="http://schemas.microsoft.com/office/drawing/2014/main" val="1224320610"/>
                  </a:ext>
                </a:extLst>
              </a:tr>
              <a:tr h="185402">
                <a:tc>
                  <a:txBody>
                    <a:bodyPr/>
                    <a:lstStyle/>
                    <a:p>
                      <a:pPr algn="ctr" fontAlgn="ctr"/>
                      <a:r>
                        <a:rPr lang="en-US" sz="1000" u="none" strike="noStrike">
                          <a:effectLst/>
                        </a:rPr>
                        <a:t>Little Kid</a:t>
                      </a:r>
                      <a:endParaRPr lang="en-US" sz="1000" b="0" i="0" u="none" strike="noStrike">
                        <a:solidFill>
                          <a:srgbClr val="000000"/>
                        </a:solidFill>
                        <a:effectLst/>
                        <a:latin typeface="Calibri" panose="020F0502020204030204" pitchFamily="34" charset="0"/>
                      </a:endParaRPr>
                    </a:p>
                  </a:txBody>
                  <a:tcPr marL="27432" marR="27432" marT="18288" marB="18288" anchor="ctr"/>
                </a:tc>
                <a:tc>
                  <a:txBody>
                    <a:bodyPr/>
                    <a:lstStyle/>
                    <a:p>
                      <a:pPr algn="l" fontAlgn="t"/>
                      <a:r>
                        <a:rPr lang="en-US" sz="1000" u="none" strike="noStrike">
                          <a:effectLst/>
                        </a:rPr>
                        <a:t>little boy, little girl, school age</a:t>
                      </a:r>
                      <a:endParaRPr lang="en-US" sz="1000" b="0" i="0" u="none" strike="noStrike">
                        <a:solidFill>
                          <a:srgbClr val="000000"/>
                        </a:solidFill>
                        <a:effectLst/>
                        <a:latin typeface="Calibri" panose="020F0502020204030204" pitchFamily="34" charset="0"/>
                      </a:endParaRPr>
                    </a:p>
                  </a:txBody>
                  <a:tcPr marL="27432" marR="27432" marT="18288" marB="18288"/>
                </a:tc>
                <a:tc>
                  <a:txBody>
                    <a:bodyPr/>
                    <a:lstStyle/>
                    <a:p>
                      <a:pPr algn="ctr" fontAlgn="ctr"/>
                      <a:r>
                        <a:rPr lang="en-US" sz="1000" u="none" strike="noStrike" dirty="0">
                          <a:effectLst/>
                        </a:rPr>
                        <a:t>61</a:t>
                      </a:r>
                      <a:endParaRPr lang="en-US" sz="1000" b="0" i="0" u="none" strike="noStrike" dirty="0">
                        <a:solidFill>
                          <a:srgbClr val="000000"/>
                        </a:solidFill>
                        <a:effectLst/>
                        <a:latin typeface="Calibri" panose="020F0502020204030204" pitchFamily="34" charset="0"/>
                      </a:endParaRPr>
                    </a:p>
                  </a:txBody>
                  <a:tcPr marL="27432" marR="27432" marT="18288" marB="18288" anchor="ctr"/>
                </a:tc>
                <a:tc>
                  <a:txBody>
                    <a:bodyPr/>
                    <a:lstStyle/>
                    <a:p>
                      <a:pPr algn="ctr" fontAlgn="ctr"/>
                      <a:r>
                        <a:rPr lang="en-US" sz="1000" u="none" strike="noStrike">
                          <a:effectLst/>
                        </a:rPr>
                        <a:t>Yes</a:t>
                      </a:r>
                      <a:endParaRPr lang="en-US" sz="1000" b="0" i="0" u="none" strike="noStrike">
                        <a:solidFill>
                          <a:srgbClr val="000000"/>
                        </a:solidFill>
                        <a:effectLst/>
                        <a:latin typeface="Calibri" panose="020F0502020204030204" pitchFamily="34" charset="0"/>
                      </a:endParaRPr>
                    </a:p>
                  </a:txBody>
                  <a:tcPr marL="27432" marR="27432" marT="18288" marB="18288" anchor="ctr"/>
                </a:tc>
                <a:tc>
                  <a:txBody>
                    <a:bodyPr/>
                    <a:lstStyle/>
                    <a:p>
                      <a:pPr algn="ctr" fontAlgn="ctr"/>
                      <a:r>
                        <a:rPr lang="en-US" sz="1000" b="0" i="0" u="none" strike="noStrike" dirty="0">
                          <a:solidFill>
                            <a:srgbClr val="000000"/>
                          </a:solidFill>
                          <a:effectLst/>
                          <a:latin typeface="Calibri" panose="020F0502020204030204" pitchFamily="34" charset="0"/>
                        </a:rPr>
                        <a:t>7</a:t>
                      </a:r>
                    </a:p>
                  </a:txBody>
                  <a:tcPr marL="27432" marR="27432" marT="18288" marB="18288" anchor="ctr">
                    <a:solidFill>
                      <a:schemeClr val="accent4">
                        <a:lumMod val="20000"/>
                        <a:lumOff val="80000"/>
                      </a:schemeClr>
                    </a:solidFill>
                  </a:tcPr>
                </a:tc>
                <a:extLst>
                  <a:ext uri="{0D108BD9-81ED-4DB2-BD59-A6C34878D82A}">
                    <a16:rowId xmlns:a16="http://schemas.microsoft.com/office/drawing/2014/main" val="622709507"/>
                  </a:ext>
                </a:extLst>
              </a:tr>
              <a:tr h="659388">
                <a:tc>
                  <a:txBody>
                    <a:bodyPr/>
                    <a:lstStyle/>
                    <a:p>
                      <a:pPr algn="ctr" fontAlgn="ctr"/>
                      <a:r>
                        <a:rPr lang="en-US" sz="1000" u="none" strike="noStrike">
                          <a:effectLst/>
                        </a:rPr>
                        <a:t>Stepchild</a:t>
                      </a:r>
                      <a:endParaRPr lang="en-US" sz="1000" b="0" i="0" u="none" strike="noStrike">
                        <a:solidFill>
                          <a:srgbClr val="000000"/>
                        </a:solidFill>
                        <a:effectLst/>
                        <a:latin typeface="Calibri" panose="020F0502020204030204" pitchFamily="34" charset="0"/>
                      </a:endParaRPr>
                    </a:p>
                  </a:txBody>
                  <a:tcPr marL="27432" marR="27432" marT="18288" marB="18288" anchor="ctr"/>
                </a:tc>
                <a:tc>
                  <a:txBody>
                    <a:bodyPr/>
                    <a:lstStyle/>
                    <a:p>
                      <a:pPr algn="l" fontAlgn="t"/>
                      <a:r>
                        <a:rPr lang="en-US" sz="1000" u="none" strike="noStrike" dirty="0">
                          <a:effectLst/>
                        </a:rPr>
                        <a:t>stepchild, step child, stepchildren, step children, </a:t>
                      </a:r>
                      <a:r>
                        <a:rPr lang="en-US" sz="1000" u="none" strike="noStrike" dirty="0" err="1">
                          <a:effectLst/>
                        </a:rPr>
                        <a:t>stepkid</a:t>
                      </a:r>
                      <a:r>
                        <a:rPr lang="en-US" sz="1000" u="none" strike="noStrike" dirty="0">
                          <a:effectLst/>
                        </a:rPr>
                        <a:t>, step kid, </a:t>
                      </a:r>
                      <a:r>
                        <a:rPr lang="en-US" sz="1000" u="none" strike="noStrike" dirty="0" err="1">
                          <a:effectLst/>
                        </a:rPr>
                        <a:t>stepkids</a:t>
                      </a:r>
                      <a:r>
                        <a:rPr lang="en-US" sz="1000" u="none" strike="noStrike" dirty="0">
                          <a:effectLst/>
                        </a:rPr>
                        <a:t>, step kids, stepson, step son, stepsons, step sons, stepdaughter, step daughter, stepdaughters, step daughters</a:t>
                      </a:r>
                      <a:endParaRPr lang="en-US" sz="1000" b="0" i="0" u="none" strike="noStrike" dirty="0">
                        <a:solidFill>
                          <a:srgbClr val="000000"/>
                        </a:solidFill>
                        <a:effectLst/>
                        <a:latin typeface="Calibri" panose="020F0502020204030204" pitchFamily="34" charset="0"/>
                      </a:endParaRPr>
                    </a:p>
                  </a:txBody>
                  <a:tcPr marL="27432" marR="27432" marT="18288" marB="18288"/>
                </a:tc>
                <a:tc>
                  <a:txBody>
                    <a:bodyPr/>
                    <a:lstStyle/>
                    <a:p>
                      <a:pPr algn="ctr" fontAlgn="ctr"/>
                      <a:r>
                        <a:rPr lang="en-US" sz="1000" u="none" strike="noStrike" dirty="0">
                          <a:effectLst/>
                        </a:rPr>
                        <a:t>61</a:t>
                      </a:r>
                      <a:endParaRPr lang="en-US" sz="1000" b="0" i="0" u="none" strike="noStrike" dirty="0">
                        <a:solidFill>
                          <a:srgbClr val="000000"/>
                        </a:solidFill>
                        <a:effectLst/>
                        <a:latin typeface="Calibri" panose="020F0502020204030204" pitchFamily="34" charset="0"/>
                      </a:endParaRPr>
                    </a:p>
                  </a:txBody>
                  <a:tcPr marL="27432" marR="27432" marT="18288" marB="18288" anchor="ctr"/>
                </a:tc>
                <a:tc>
                  <a:txBody>
                    <a:bodyPr/>
                    <a:lstStyle/>
                    <a:p>
                      <a:pPr algn="ctr" fontAlgn="ctr"/>
                      <a:r>
                        <a:rPr lang="en-US" sz="1000" u="none" strike="noStrike">
                          <a:effectLst/>
                        </a:rPr>
                        <a:t>Yes</a:t>
                      </a:r>
                      <a:endParaRPr lang="en-US" sz="1000" b="0" i="0" u="none" strike="noStrike">
                        <a:solidFill>
                          <a:srgbClr val="000000"/>
                        </a:solidFill>
                        <a:effectLst/>
                        <a:latin typeface="Calibri" panose="020F0502020204030204" pitchFamily="34" charset="0"/>
                      </a:endParaRPr>
                    </a:p>
                  </a:txBody>
                  <a:tcPr marL="27432" marR="27432" marT="18288" marB="18288" anchor="ctr"/>
                </a:tc>
                <a:tc>
                  <a:txBody>
                    <a:bodyPr/>
                    <a:lstStyle/>
                    <a:p>
                      <a:pPr algn="ctr" fontAlgn="ctr"/>
                      <a:r>
                        <a:rPr lang="en-US" sz="1000" b="0" i="0" u="none" strike="noStrike" dirty="0">
                          <a:solidFill>
                            <a:srgbClr val="000000"/>
                          </a:solidFill>
                          <a:effectLst/>
                          <a:latin typeface="Calibri" panose="020F0502020204030204" pitchFamily="34" charset="0"/>
                        </a:rPr>
                        <a:t>6</a:t>
                      </a:r>
                    </a:p>
                  </a:txBody>
                  <a:tcPr marL="27432" marR="27432" marT="18288" marB="18288" anchor="ctr">
                    <a:solidFill>
                      <a:schemeClr val="accent4">
                        <a:lumMod val="20000"/>
                        <a:lumOff val="80000"/>
                      </a:schemeClr>
                    </a:solidFill>
                  </a:tcPr>
                </a:tc>
                <a:extLst>
                  <a:ext uri="{0D108BD9-81ED-4DB2-BD59-A6C34878D82A}">
                    <a16:rowId xmlns:a16="http://schemas.microsoft.com/office/drawing/2014/main" val="3199095798"/>
                  </a:ext>
                </a:extLst>
              </a:tr>
              <a:tr h="185402">
                <a:tc>
                  <a:txBody>
                    <a:bodyPr/>
                    <a:lstStyle/>
                    <a:p>
                      <a:pPr algn="ctr" fontAlgn="ctr"/>
                      <a:r>
                        <a:rPr lang="en-US" sz="1000" u="none" strike="noStrike">
                          <a:effectLst/>
                        </a:rPr>
                        <a:t>Newborn</a:t>
                      </a:r>
                      <a:endParaRPr lang="en-US" sz="1000" b="0" i="0" u="none" strike="noStrike">
                        <a:solidFill>
                          <a:srgbClr val="000000"/>
                        </a:solidFill>
                        <a:effectLst/>
                        <a:latin typeface="Calibri" panose="020F0502020204030204" pitchFamily="34" charset="0"/>
                      </a:endParaRPr>
                    </a:p>
                  </a:txBody>
                  <a:tcPr marL="27432" marR="27432" marT="18288" marB="18288" anchor="ctr"/>
                </a:tc>
                <a:tc>
                  <a:txBody>
                    <a:bodyPr/>
                    <a:lstStyle/>
                    <a:p>
                      <a:pPr algn="l" fontAlgn="t"/>
                      <a:r>
                        <a:rPr lang="en-US" sz="1000" u="none" strike="noStrike">
                          <a:effectLst/>
                        </a:rPr>
                        <a:t>newborn, new born, new bone, infant, infants</a:t>
                      </a:r>
                      <a:endParaRPr lang="en-US" sz="1000" b="0" i="0" u="none" strike="noStrike">
                        <a:solidFill>
                          <a:srgbClr val="000000"/>
                        </a:solidFill>
                        <a:effectLst/>
                        <a:latin typeface="Calibri" panose="020F0502020204030204" pitchFamily="34" charset="0"/>
                      </a:endParaRPr>
                    </a:p>
                  </a:txBody>
                  <a:tcPr marL="27432" marR="27432" marT="18288" marB="18288"/>
                </a:tc>
                <a:tc>
                  <a:txBody>
                    <a:bodyPr/>
                    <a:lstStyle/>
                    <a:p>
                      <a:pPr algn="ctr" fontAlgn="ctr"/>
                      <a:r>
                        <a:rPr lang="en-US" sz="1000" u="none" strike="noStrike">
                          <a:effectLst/>
                        </a:rPr>
                        <a:t>61</a:t>
                      </a:r>
                      <a:endParaRPr lang="en-US" sz="1000" b="0" i="0" u="none" strike="noStrike">
                        <a:solidFill>
                          <a:srgbClr val="000000"/>
                        </a:solidFill>
                        <a:effectLst/>
                        <a:latin typeface="Calibri" panose="020F0502020204030204" pitchFamily="34" charset="0"/>
                      </a:endParaRPr>
                    </a:p>
                  </a:txBody>
                  <a:tcPr marL="27432" marR="27432" marT="18288" marB="18288" anchor="ctr"/>
                </a:tc>
                <a:tc>
                  <a:txBody>
                    <a:bodyPr/>
                    <a:lstStyle/>
                    <a:p>
                      <a:pPr algn="ctr" fontAlgn="ctr"/>
                      <a:r>
                        <a:rPr lang="en-US" sz="1000" u="none" strike="noStrike">
                          <a:effectLst/>
                        </a:rPr>
                        <a:t>Yes</a:t>
                      </a:r>
                      <a:endParaRPr lang="en-US" sz="1000" b="0" i="0" u="none" strike="noStrike">
                        <a:solidFill>
                          <a:srgbClr val="000000"/>
                        </a:solidFill>
                        <a:effectLst/>
                        <a:latin typeface="Calibri" panose="020F0502020204030204" pitchFamily="34" charset="0"/>
                      </a:endParaRPr>
                    </a:p>
                  </a:txBody>
                  <a:tcPr marL="27432" marR="27432" marT="18288" marB="18288" anchor="ctr"/>
                </a:tc>
                <a:tc>
                  <a:txBody>
                    <a:bodyPr/>
                    <a:lstStyle/>
                    <a:p>
                      <a:pPr algn="ctr" fontAlgn="ctr"/>
                      <a:r>
                        <a:rPr lang="en-US" sz="1000" b="0" i="0" u="none" strike="noStrike" dirty="0">
                          <a:solidFill>
                            <a:srgbClr val="000000"/>
                          </a:solidFill>
                          <a:effectLst/>
                          <a:latin typeface="Calibri" panose="020F0502020204030204" pitchFamily="34" charset="0"/>
                        </a:rPr>
                        <a:t>13</a:t>
                      </a:r>
                    </a:p>
                  </a:txBody>
                  <a:tcPr marL="27432" marR="27432" marT="18288" marB="18288" anchor="ctr">
                    <a:solidFill>
                      <a:schemeClr val="accent6">
                        <a:lumMod val="20000"/>
                        <a:lumOff val="80000"/>
                      </a:schemeClr>
                    </a:solidFill>
                  </a:tcPr>
                </a:tc>
                <a:extLst>
                  <a:ext uri="{0D108BD9-81ED-4DB2-BD59-A6C34878D82A}">
                    <a16:rowId xmlns:a16="http://schemas.microsoft.com/office/drawing/2014/main" val="634183063"/>
                  </a:ext>
                </a:extLst>
              </a:tr>
              <a:tr h="331772">
                <a:tc>
                  <a:txBody>
                    <a:bodyPr/>
                    <a:lstStyle/>
                    <a:p>
                      <a:pPr algn="ctr" fontAlgn="ctr"/>
                      <a:r>
                        <a:rPr lang="en-US" sz="1000" u="none" strike="noStrike">
                          <a:effectLst/>
                        </a:rPr>
                        <a:t>Baby</a:t>
                      </a:r>
                      <a:endParaRPr lang="en-US" sz="1000" b="0" i="0" u="none" strike="noStrike">
                        <a:solidFill>
                          <a:srgbClr val="000000"/>
                        </a:solidFill>
                        <a:effectLst/>
                        <a:latin typeface="Calibri" panose="020F0502020204030204" pitchFamily="34" charset="0"/>
                      </a:endParaRPr>
                    </a:p>
                  </a:txBody>
                  <a:tcPr marL="27432" marR="27432" marT="18288" marB="18288" anchor="ctr"/>
                </a:tc>
                <a:tc>
                  <a:txBody>
                    <a:bodyPr/>
                    <a:lstStyle/>
                    <a:p>
                      <a:pPr algn="l" fontAlgn="t"/>
                      <a:r>
                        <a:rPr lang="en-US" sz="1000" u="none" strike="noStrike" dirty="0">
                          <a:effectLst/>
                        </a:rPr>
                        <a:t>my baby, our baby, my babies, our babies, baby son, baby daughter, baby nephew, baby niece</a:t>
                      </a:r>
                      <a:endParaRPr lang="en-US" sz="1000" b="0" i="0" u="none" strike="noStrike" dirty="0">
                        <a:solidFill>
                          <a:srgbClr val="000000"/>
                        </a:solidFill>
                        <a:effectLst/>
                        <a:latin typeface="Calibri" panose="020F0502020204030204" pitchFamily="34" charset="0"/>
                      </a:endParaRPr>
                    </a:p>
                  </a:txBody>
                  <a:tcPr marL="27432" marR="27432" marT="18288" marB="18288"/>
                </a:tc>
                <a:tc>
                  <a:txBody>
                    <a:bodyPr/>
                    <a:lstStyle/>
                    <a:p>
                      <a:pPr algn="ctr" fontAlgn="ctr"/>
                      <a:r>
                        <a:rPr lang="en-US" sz="1000" u="none" strike="noStrike" dirty="0">
                          <a:effectLst/>
                        </a:rPr>
                        <a:t>44</a:t>
                      </a:r>
                      <a:endParaRPr lang="en-US" sz="1000" b="0" i="0" u="none" strike="noStrike" dirty="0">
                        <a:solidFill>
                          <a:srgbClr val="000000"/>
                        </a:solidFill>
                        <a:effectLst/>
                        <a:latin typeface="Calibri" panose="020F0502020204030204" pitchFamily="34" charset="0"/>
                      </a:endParaRPr>
                    </a:p>
                  </a:txBody>
                  <a:tcPr marL="27432" marR="27432" marT="18288" marB="18288" anchor="ctr"/>
                </a:tc>
                <a:tc>
                  <a:txBody>
                    <a:bodyPr/>
                    <a:lstStyle/>
                    <a:p>
                      <a:pPr algn="ctr" fontAlgn="ctr"/>
                      <a:r>
                        <a:rPr lang="en-US" sz="1000" u="none" strike="noStrike">
                          <a:effectLst/>
                        </a:rPr>
                        <a:t>Yes</a:t>
                      </a:r>
                      <a:endParaRPr lang="en-US" sz="1000" b="0" i="0" u="none" strike="noStrike">
                        <a:solidFill>
                          <a:srgbClr val="000000"/>
                        </a:solidFill>
                        <a:effectLst/>
                        <a:latin typeface="Calibri" panose="020F0502020204030204" pitchFamily="34" charset="0"/>
                      </a:endParaRPr>
                    </a:p>
                  </a:txBody>
                  <a:tcPr marL="27432" marR="27432" marT="18288" marB="18288" anchor="ctr"/>
                </a:tc>
                <a:tc>
                  <a:txBody>
                    <a:bodyPr/>
                    <a:lstStyle/>
                    <a:p>
                      <a:pPr algn="ctr" fontAlgn="ctr"/>
                      <a:r>
                        <a:rPr lang="en-US" sz="1000" b="0" i="0" u="none" strike="noStrike" dirty="0">
                          <a:solidFill>
                            <a:srgbClr val="000000"/>
                          </a:solidFill>
                          <a:effectLst/>
                          <a:latin typeface="Calibri" panose="020F0502020204030204" pitchFamily="34" charset="0"/>
                        </a:rPr>
                        <a:t>5</a:t>
                      </a:r>
                    </a:p>
                  </a:txBody>
                  <a:tcPr marL="27432" marR="27432" marT="18288" marB="18288" anchor="ctr">
                    <a:solidFill>
                      <a:schemeClr val="accent4">
                        <a:lumMod val="20000"/>
                        <a:lumOff val="80000"/>
                      </a:schemeClr>
                    </a:solidFill>
                  </a:tcPr>
                </a:tc>
                <a:extLst>
                  <a:ext uri="{0D108BD9-81ED-4DB2-BD59-A6C34878D82A}">
                    <a16:rowId xmlns:a16="http://schemas.microsoft.com/office/drawing/2014/main" val="378454474"/>
                  </a:ext>
                </a:extLst>
              </a:tr>
              <a:tr h="185402">
                <a:tc>
                  <a:txBody>
                    <a:bodyPr/>
                    <a:lstStyle/>
                    <a:p>
                      <a:pPr algn="ctr" fontAlgn="ctr"/>
                      <a:r>
                        <a:rPr lang="en-US" sz="1000" u="none" strike="noStrike">
                          <a:effectLst/>
                        </a:rPr>
                        <a:t>Pregnant</a:t>
                      </a:r>
                      <a:endParaRPr lang="en-US" sz="1000" b="0" i="0" u="none" strike="noStrike">
                        <a:solidFill>
                          <a:srgbClr val="000000"/>
                        </a:solidFill>
                        <a:effectLst/>
                        <a:latin typeface="Calibri" panose="020F0502020204030204" pitchFamily="34" charset="0"/>
                      </a:endParaRPr>
                    </a:p>
                  </a:txBody>
                  <a:tcPr marL="27432" marR="27432" marT="18288" marB="18288" anchor="ctr"/>
                </a:tc>
                <a:tc>
                  <a:txBody>
                    <a:bodyPr/>
                    <a:lstStyle/>
                    <a:p>
                      <a:pPr algn="l" fontAlgn="t"/>
                      <a:r>
                        <a:rPr lang="en-US" sz="1000" u="none" strike="noStrike" dirty="0">
                          <a:effectLst/>
                        </a:rPr>
                        <a:t>pregnant</a:t>
                      </a:r>
                      <a:endParaRPr lang="en-US" sz="1000" b="0" i="0" u="none" strike="noStrike" dirty="0">
                        <a:solidFill>
                          <a:srgbClr val="000000"/>
                        </a:solidFill>
                        <a:effectLst/>
                        <a:latin typeface="Calibri" panose="020F0502020204030204" pitchFamily="34" charset="0"/>
                      </a:endParaRPr>
                    </a:p>
                  </a:txBody>
                  <a:tcPr marL="27432" marR="27432" marT="18288" marB="18288"/>
                </a:tc>
                <a:tc>
                  <a:txBody>
                    <a:bodyPr/>
                    <a:lstStyle/>
                    <a:p>
                      <a:pPr algn="ctr" fontAlgn="ctr"/>
                      <a:r>
                        <a:rPr lang="en-US" sz="1000" u="none" strike="noStrike" dirty="0">
                          <a:effectLst/>
                        </a:rPr>
                        <a:t>33</a:t>
                      </a:r>
                      <a:endParaRPr lang="en-US" sz="1000" b="0" i="0" u="none" strike="noStrike" dirty="0">
                        <a:solidFill>
                          <a:srgbClr val="000000"/>
                        </a:solidFill>
                        <a:effectLst/>
                        <a:latin typeface="Calibri" panose="020F0502020204030204" pitchFamily="34" charset="0"/>
                      </a:endParaRPr>
                    </a:p>
                  </a:txBody>
                  <a:tcPr marL="27432" marR="27432" marT="18288" marB="18288" anchor="ctr"/>
                </a:tc>
                <a:tc>
                  <a:txBody>
                    <a:bodyPr/>
                    <a:lstStyle/>
                    <a:p>
                      <a:pPr algn="ctr" fontAlgn="ctr"/>
                      <a:r>
                        <a:rPr lang="en-US" sz="1000" u="none" strike="noStrike">
                          <a:effectLst/>
                        </a:rPr>
                        <a:t>Yes</a:t>
                      </a:r>
                      <a:endParaRPr lang="en-US" sz="1000" b="0" i="0" u="none" strike="noStrike">
                        <a:solidFill>
                          <a:srgbClr val="000000"/>
                        </a:solidFill>
                        <a:effectLst/>
                        <a:latin typeface="Calibri" panose="020F0502020204030204" pitchFamily="34" charset="0"/>
                      </a:endParaRPr>
                    </a:p>
                  </a:txBody>
                  <a:tcPr marL="27432" marR="27432" marT="18288" marB="18288" anchor="ctr"/>
                </a:tc>
                <a:tc>
                  <a:txBody>
                    <a:bodyPr/>
                    <a:lstStyle/>
                    <a:p>
                      <a:pPr algn="ctr" fontAlgn="ctr"/>
                      <a:r>
                        <a:rPr lang="en-US" sz="1000" b="0" i="0" u="none" strike="noStrike" dirty="0">
                          <a:solidFill>
                            <a:srgbClr val="000000"/>
                          </a:solidFill>
                          <a:effectLst/>
                          <a:latin typeface="Calibri" panose="020F0502020204030204" pitchFamily="34" charset="0"/>
                        </a:rPr>
                        <a:t>12</a:t>
                      </a:r>
                    </a:p>
                  </a:txBody>
                  <a:tcPr marL="27432" marR="27432" marT="18288" marB="18288" anchor="ctr">
                    <a:solidFill>
                      <a:schemeClr val="accent6">
                        <a:lumMod val="20000"/>
                        <a:lumOff val="80000"/>
                      </a:schemeClr>
                    </a:solidFill>
                  </a:tcPr>
                </a:tc>
                <a:extLst>
                  <a:ext uri="{0D108BD9-81ED-4DB2-BD59-A6C34878D82A}">
                    <a16:rowId xmlns:a16="http://schemas.microsoft.com/office/drawing/2014/main" val="1679808808"/>
                  </a:ext>
                </a:extLst>
              </a:tr>
              <a:tr h="185402">
                <a:tc>
                  <a:txBody>
                    <a:bodyPr/>
                    <a:lstStyle/>
                    <a:p>
                      <a:pPr algn="ctr" fontAlgn="ctr"/>
                      <a:r>
                        <a:rPr lang="en-US" sz="1000" u="none" strike="noStrike">
                          <a:effectLst/>
                        </a:rPr>
                        <a:t>What Age</a:t>
                      </a:r>
                      <a:endParaRPr lang="en-US" sz="1000" b="0" i="0" u="none" strike="noStrike">
                        <a:solidFill>
                          <a:srgbClr val="000000"/>
                        </a:solidFill>
                        <a:effectLst/>
                        <a:latin typeface="Calibri" panose="020F0502020204030204" pitchFamily="34" charset="0"/>
                      </a:endParaRPr>
                    </a:p>
                  </a:txBody>
                  <a:tcPr marL="27432" marR="27432" marT="18288" marB="18288" anchor="ctr"/>
                </a:tc>
                <a:tc>
                  <a:txBody>
                    <a:bodyPr/>
                    <a:lstStyle/>
                    <a:p>
                      <a:pPr algn="l" fontAlgn="t"/>
                      <a:r>
                        <a:rPr lang="en-US" sz="1000" u="none" strike="noStrike">
                          <a:effectLst/>
                        </a:rPr>
                        <a:t>what age</a:t>
                      </a:r>
                      <a:endParaRPr lang="en-US" sz="1000" b="0" i="0" u="none" strike="noStrike">
                        <a:solidFill>
                          <a:srgbClr val="000000"/>
                        </a:solidFill>
                        <a:effectLst/>
                        <a:latin typeface="Calibri" panose="020F0502020204030204" pitchFamily="34" charset="0"/>
                      </a:endParaRPr>
                    </a:p>
                  </a:txBody>
                  <a:tcPr marL="27432" marR="27432" marT="18288" marB="18288"/>
                </a:tc>
                <a:tc>
                  <a:txBody>
                    <a:bodyPr/>
                    <a:lstStyle/>
                    <a:p>
                      <a:pPr algn="ctr" fontAlgn="ctr"/>
                      <a:r>
                        <a:rPr lang="en-US" sz="1000" u="none" strike="noStrike" dirty="0">
                          <a:effectLst/>
                        </a:rPr>
                        <a:t>13</a:t>
                      </a:r>
                      <a:endParaRPr lang="en-US" sz="1000" b="0" i="0" u="none" strike="noStrike" dirty="0">
                        <a:solidFill>
                          <a:srgbClr val="000000"/>
                        </a:solidFill>
                        <a:effectLst/>
                        <a:latin typeface="Calibri" panose="020F0502020204030204" pitchFamily="34" charset="0"/>
                      </a:endParaRPr>
                    </a:p>
                  </a:txBody>
                  <a:tcPr marL="27432" marR="27432" marT="18288" marB="18288" anchor="ctr"/>
                </a:tc>
                <a:tc>
                  <a:txBody>
                    <a:bodyPr/>
                    <a:lstStyle/>
                    <a:p>
                      <a:pPr algn="ctr" fontAlgn="ctr"/>
                      <a:r>
                        <a:rPr lang="en-US" sz="1000" u="none" strike="noStrike" dirty="0">
                          <a:effectLst/>
                        </a:rPr>
                        <a:t>Yes</a:t>
                      </a:r>
                      <a:endParaRPr lang="en-US" sz="1000" b="0" i="0" u="none" strike="noStrike" dirty="0">
                        <a:solidFill>
                          <a:srgbClr val="000000"/>
                        </a:solidFill>
                        <a:effectLst/>
                        <a:latin typeface="Calibri" panose="020F0502020204030204" pitchFamily="34" charset="0"/>
                      </a:endParaRPr>
                    </a:p>
                  </a:txBody>
                  <a:tcPr marL="27432" marR="27432" marT="18288" marB="18288" anchor="ctr"/>
                </a:tc>
                <a:tc>
                  <a:txBody>
                    <a:bodyPr/>
                    <a:lstStyle/>
                    <a:p>
                      <a:pPr algn="ctr" fontAlgn="ctr"/>
                      <a:r>
                        <a:rPr lang="en-US" sz="1000" b="0" i="0" u="none" strike="noStrike" dirty="0">
                          <a:solidFill>
                            <a:srgbClr val="000000"/>
                          </a:solidFill>
                          <a:effectLst/>
                          <a:latin typeface="Calibri" panose="020F0502020204030204" pitchFamily="34" charset="0"/>
                        </a:rPr>
                        <a:t>0</a:t>
                      </a:r>
                    </a:p>
                  </a:txBody>
                  <a:tcPr marL="27432" marR="27432" marT="18288" marB="18288" anchor="ctr">
                    <a:solidFill>
                      <a:srgbClr val="FFCCCC"/>
                    </a:solidFill>
                  </a:tcPr>
                </a:tc>
                <a:extLst>
                  <a:ext uri="{0D108BD9-81ED-4DB2-BD59-A6C34878D82A}">
                    <a16:rowId xmlns:a16="http://schemas.microsoft.com/office/drawing/2014/main" val="2307202606"/>
                  </a:ext>
                </a:extLst>
              </a:tr>
              <a:tr h="659388">
                <a:tc>
                  <a:txBody>
                    <a:bodyPr/>
                    <a:lstStyle/>
                    <a:p>
                      <a:pPr algn="ctr" fontAlgn="ctr"/>
                      <a:r>
                        <a:rPr lang="en-US" sz="1000" u="none" strike="noStrike" dirty="0">
                          <a:effectLst/>
                        </a:rPr>
                        <a:t>General Child-Related</a:t>
                      </a:r>
                      <a:endParaRPr lang="en-US" sz="1000" b="0" i="0" u="none" strike="noStrike" dirty="0">
                        <a:solidFill>
                          <a:srgbClr val="000000"/>
                        </a:solidFill>
                        <a:effectLst/>
                        <a:latin typeface="Calibri" panose="020F0502020204030204" pitchFamily="34" charset="0"/>
                      </a:endParaRPr>
                    </a:p>
                  </a:txBody>
                  <a:tcPr marL="27432" marR="27432" marT="18288" marB="18288" anchor="ctr">
                    <a:solidFill>
                      <a:schemeClr val="tx2">
                        <a:lumMod val="20000"/>
                        <a:lumOff val="80000"/>
                      </a:schemeClr>
                    </a:solidFill>
                  </a:tcPr>
                </a:tc>
                <a:tc>
                  <a:txBody>
                    <a:bodyPr/>
                    <a:lstStyle/>
                    <a:p>
                      <a:pPr algn="l" fontAlgn="t"/>
                      <a:r>
                        <a:rPr lang="en-US" sz="1000" u="none" strike="noStrike" dirty="0">
                          <a:effectLst/>
                        </a:rPr>
                        <a:t>my child, our child, my children, our children, my kid, our kid, my kids, our kids, my son, our son, my sons, our sons, my daughter, our daughter, my daughters, our daughters</a:t>
                      </a:r>
                      <a:endParaRPr lang="en-US" sz="1000" b="0" i="0" u="none" strike="noStrike" dirty="0">
                        <a:solidFill>
                          <a:srgbClr val="000000"/>
                        </a:solidFill>
                        <a:effectLst/>
                        <a:latin typeface="Calibri" panose="020F0502020204030204" pitchFamily="34" charset="0"/>
                      </a:endParaRPr>
                    </a:p>
                  </a:txBody>
                  <a:tcPr marL="27432" marR="27432" marT="18288" marB="18288">
                    <a:solidFill>
                      <a:schemeClr val="tx2">
                        <a:lumMod val="20000"/>
                        <a:lumOff val="80000"/>
                      </a:schemeClr>
                    </a:solidFill>
                  </a:tcPr>
                </a:tc>
                <a:tc>
                  <a:txBody>
                    <a:bodyPr/>
                    <a:lstStyle/>
                    <a:p>
                      <a:pPr algn="ctr" fontAlgn="ctr"/>
                      <a:r>
                        <a:rPr lang="en-US" sz="1000" u="none" strike="noStrike" dirty="0">
                          <a:effectLst/>
                        </a:rPr>
                        <a:t>4099</a:t>
                      </a:r>
                      <a:endParaRPr lang="en-US" sz="1000" b="0" i="0" u="none" strike="noStrike" dirty="0">
                        <a:solidFill>
                          <a:srgbClr val="000000"/>
                        </a:solidFill>
                        <a:effectLst/>
                        <a:latin typeface="Calibri" panose="020F0502020204030204" pitchFamily="34" charset="0"/>
                      </a:endParaRPr>
                    </a:p>
                  </a:txBody>
                  <a:tcPr marL="27432" marR="27432" marT="18288" marB="18288" anchor="ctr">
                    <a:solidFill>
                      <a:schemeClr val="tx2">
                        <a:lumMod val="20000"/>
                        <a:lumOff val="80000"/>
                      </a:schemeClr>
                    </a:solidFill>
                  </a:tcPr>
                </a:tc>
                <a:tc>
                  <a:txBody>
                    <a:bodyPr/>
                    <a:lstStyle/>
                    <a:p>
                      <a:pPr algn="ctr" fontAlgn="ctr"/>
                      <a:r>
                        <a:rPr lang="en-US" sz="1000" u="none" strike="noStrike">
                          <a:effectLst/>
                        </a:rPr>
                        <a:t>No</a:t>
                      </a:r>
                      <a:endParaRPr lang="en-US" sz="1000" b="0" i="0" u="none" strike="noStrike">
                        <a:solidFill>
                          <a:srgbClr val="000000"/>
                        </a:solidFill>
                        <a:effectLst/>
                        <a:latin typeface="Calibri" panose="020F0502020204030204" pitchFamily="34" charset="0"/>
                      </a:endParaRPr>
                    </a:p>
                  </a:txBody>
                  <a:tcPr marL="27432" marR="27432" marT="18288" marB="18288" anchor="ctr">
                    <a:solidFill>
                      <a:schemeClr val="tx2">
                        <a:lumMod val="20000"/>
                        <a:lumOff val="80000"/>
                      </a:schemeClr>
                    </a:solidFill>
                  </a:tcPr>
                </a:tc>
                <a:tc>
                  <a:txBody>
                    <a:bodyPr/>
                    <a:lstStyle/>
                    <a:p>
                      <a:pPr algn="ctr" fontAlgn="ctr"/>
                      <a:r>
                        <a:rPr lang="en-US" sz="1000" b="0" i="0" u="none" strike="noStrike" dirty="0">
                          <a:solidFill>
                            <a:srgbClr val="000000"/>
                          </a:solidFill>
                          <a:effectLst/>
                          <a:latin typeface="Calibri" panose="020F0502020204030204" pitchFamily="34" charset="0"/>
                        </a:rPr>
                        <a:t>-</a:t>
                      </a:r>
                    </a:p>
                  </a:txBody>
                  <a:tcPr marL="27432" marR="27432" marT="18288" marB="18288" anchor="ctr">
                    <a:solidFill>
                      <a:schemeClr val="tx2">
                        <a:lumMod val="20000"/>
                        <a:lumOff val="80000"/>
                      </a:schemeClr>
                    </a:solidFill>
                  </a:tcPr>
                </a:tc>
                <a:extLst>
                  <a:ext uri="{0D108BD9-81ED-4DB2-BD59-A6C34878D82A}">
                    <a16:rowId xmlns:a16="http://schemas.microsoft.com/office/drawing/2014/main" val="1862819440"/>
                  </a:ext>
                </a:extLst>
              </a:tr>
              <a:tr h="494543">
                <a:tc>
                  <a:txBody>
                    <a:bodyPr/>
                    <a:lstStyle/>
                    <a:p>
                      <a:pPr algn="ctr" fontAlgn="ctr"/>
                      <a:r>
                        <a:rPr lang="en-US" sz="1000" u="none" strike="noStrike">
                          <a:effectLst/>
                        </a:rPr>
                        <a:t>X-Year Old</a:t>
                      </a:r>
                      <a:endParaRPr lang="en-US" sz="1000" b="0" i="0" u="none" strike="noStrike">
                        <a:solidFill>
                          <a:srgbClr val="000000"/>
                        </a:solidFill>
                        <a:effectLst/>
                        <a:latin typeface="Calibri" panose="020F0502020204030204" pitchFamily="34" charset="0"/>
                      </a:endParaRPr>
                    </a:p>
                  </a:txBody>
                  <a:tcPr marL="27432" marR="27432" marT="18288" marB="18288" anchor="ctr">
                    <a:solidFill>
                      <a:schemeClr val="tx2">
                        <a:lumMod val="20000"/>
                        <a:lumOff val="80000"/>
                      </a:schemeClr>
                    </a:solidFill>
                  </a:tcPr>
                </a:tc>
                <a:tc>
                  <a:txBody>
                    <a:bodyPr/>
                    <a:lstStyle/>
                    <a:p>
                      <a:pPr algn="l" fontAlgn="t"/>
                      <a:r>
                        <a:rPr lang="en-US" sz="1000" u="none" strike="noStrike" dirty="0">
                          <a:effectLst/>
                        </a:rPr>
                        <a:t>one year old, two years old, two year old, three years old, three year old, four years old, four year old, five years old, five year old</a:t>
                      </a:r>
                      <a:endParaRPr lang="en-US" sz="1000" b="0" i="0" u="none" strike="noStrike" dirty="0">
                        <a:solidFill>
                          <a:srgbClr val="000000"/>
                        </a:solidFill>
                        <a:effectLst/>
                        <a:latin typeface="Calibri" panose="020F0502020204030204" pitchFamily="34" charset="0"/>
                      </a:endParaRPr>
                    </a:p>
                  </a:txBody>
                  <a:tcPr marL="27432" marR="27432" marT="18288" marB="18288">
                    <a:solidFill>
                      <a:schemeClr val="tx2">
                        <a:lumMod val="20000"/>
                        <a:lumOff val="80000"/>
                      </a:schemeClr>
                    </a:solidFill>
                  </a:tcPr>
                </a:tc>
                <a:tc>
                  <a:txBody>
                    <a:bodyPr/>
                    <a:lstStyle/>
                    <a:p>
                      <a:pPr algn="ctr" fontAlgn="ctr"/>
                      <a:r>
                        <a:rPr lang="en-US" sz="1000" u="none" strike="noStrike">
                          <a:effectLst/>
                        </a:rPr>
                        <a:t>815</a:t>
                      </a:r>
                      <a:endParaRPr lang="en-US" sz="1000" b="0" i="0" u="none" strike="noStrike">
                        <a:solidFill>
                          <a:srgbClr val="000000"/>
                        </a:solidFill>
                        <a:effectLst/>
                        <a:latin typeface="Calibri" panose="020F0502020204030204" pitchFamily="34" charset="0"/>
                      </a:endParaRPr>
                    </a:p>
                  </a:txBody>
                  <a:tcPr marL="27432" marR="27432" marT="18288" marB="18288" anchor="ctr">
                    <a:solidFill>
                      <a:schemeClr val="tx2">
                        <a:lumMod val="20000"/>
                        <a:lumOff val="80000"/>
                      </a:schemeClr>
                    </a:solidFill>
                  </a:tcPr>
                </a:tc>
                <a:tc>
                  <a:txBody>
                    <a:bodyPr/>
                    <a:lstStyle/>
                    <a:p>
                      <a:pPr algn="ctr" fontAlgn="ctr"/>
                      <a:r>
                        <a:rPr lang="en-US" sz="1000" u="none" strike="noStrike">
                          <a:effectLst/>
                        </a:rPr>
                        <a:t>No</a:t>
                      </a:r>
                      <a:endParaRPr lang="en-US" sz="1000" b="0" i="0" u="none" strike="noStrike">
                        <a:solidFill>
                          <a:srgbClr val="000000"/>
                        </a:solidFill>
                        <a:effectLst/>
                        <a:latin typeface="Calibri" panose="020F0502020204030204" pitchFamily="34" charset="0"/>
                      </a:endParaRPr>
                    </a:p>
                  </a:txBody>
                  <a:tcPr marL="27432" marR="27432" marT="18288" marB="18288" anchor="ctr">
                    <a:solidFill>
                      <a:schemeClr val="tx2">
                        <a:lumMod val="20000"/>
                        <a:lumOff val="80000"/>
                      </a:schemeClr>
                    </a:solidFill>
                  </a:tcPr>
                </a:tc>
                <a:tc>
                  <a:txBody>
                    <a:bodyPr/>
                    <a:lstStyle/>
                    <a:p>
                      <a:pPr algn="ctr" fontAlgn="ctr"/>
                      <a:r>
                        <a:rPr lang="en-US" sz="1000" b="0" i="0" u="none" strike="noStrike" dirty="0">
                          <a:solidFill>
                            <a:srgbClr val="000000"/>
                          </a:solidFill>
                          <a:effectLst/>
                          <a:latin typeface="Calibri" panose="020F0502020204030204" pitchFamily="34" charset="0"/>
                        </a:rPr>
                        <a:t>-</a:t>
                      </a:r>
                    </a:p>
                  </a:txBody>
                  <a:tcPr marL="27432" marR="27432" marT="18288" marB="18288" anchor="ctr">
                    <a:solidFill>
                      <a:schemeClr val="tx2">
                        <a:lumMod val="20000"/>
                        <a:lumOff val="80000"/>
                      </a:schemeClr>
                    </a:solidFill>
                  </a:tcPr>
                </a:tc>
                <a:extLst>
                  <a:ext uri="{0D108BD9-81ED-4DB2-BD59-A6C34878D82A}">
                    <a16:rowId xmlns:a16="http://schemas.microsoft.com/office/drawing/2014/main" val="2167170995"/>
                  </a:ext>
                </a:extLst>
              </a:tr>
              <a:tr h="989084">
                <a:tc>
                  <a:txBody>
                    <a:bodyPr/>
                    <a:lstStyle/>
                    <a:p>
                      <a:pPr algn="ctr" fontAlgn="ctr"/>
                      <a:r>
                        <a:rPr lang="en-US" sz="1000" u="none" strike="noStrike">
                          <a:effectLst/>
                        </a:rPr>
                        <a:t>Grandchild</a:t>
                      </a:r>
                      <a:endParaRPr lang="en-US" sz="1000" b="0" i="0" u="none" strike="noStrike">
                        <a:solidFill>
                          <a:srgbClr val="000000"/>
                        </a:solidFill>
                        <a:effectLst/>
                        <a:latin typeface="Calibri" panose="020F0502020204030204" pitchFamily="34" charset="0"/>
                      </a:endParaRPr>
                    </a:p>
                  </a:txBody>
                  <a:tcPr marL="27432" marR="27432" marT="18288" marB="18288" anchor="ctr">
                    <a:solidFill>
                      <a:schemeClr val="tx2">
                        <a:lumMod val="20000"/>
                        <a:lumOff val="80000"/>
                      </a:schemeClr>
                    </a:solidFill>
                  </a:tcPr>
                </a:tc>
                <a:tc>
                  <a:txBody>
                    <a:bodyPr/>
                    <a:lstStyle/>
                    <a:p>
                      <a:pPr algn="l" fontAlgn="t"/>
                      <a:r>
                        <a:rPr lang="en-US" sz="1000" u="none" strike="noStrike" dirty="0">
                          <a:effectLst/>
                        </a:rPr>
                        <a:t>grandbaby, grandkid, grand baby, grand kid, grandchild, grand child, grandbabies, grandkids, grand babies, grand kids, grandchildren, grand children, grandson, granddaughter, grand son, grand daughter, grandsons, granddaughters, grand sons, grand daughters</a:t>
                      </a:r>
                      <a:endParaRPr lang="en-US" sz="1000" b="0" i="0" u="none" strike="noStrike" dirty="0">
                        <a:solidFill>
                          <a:srgbClr val="000000"/>
                        </a:solidFill>
                        <a:effectLst/>
                        <a:latin typeface="Calibri" panose="020F0502020204030204" pitchFamily="34" charset="0"/>
                      </a:endParaRPr>
                    </a:p>
                  </a:txBody>
                  <a:tcPr marL="27432" marR="27432" marT="18288" marB="18288">
                    <a:solidFill>
                      <a:schemeClr val="tx2">
                        <a:lumMod val="20000"/>
                        <a:lumOff val="80000"/>
                      </a:schemeClr>
                    </a:solidFill>
                  </a:tcPr>
                </a:tc>
                <a:tc>
                  <a:txBody>
                    <a:bodyPr/>
                    <a:lstStyle/>
                    <a:p>
                      <a:pPr algn="ctr" fontAlgn="ctr"/>
                      <a:r>
                        <a:rPr lang="en-US" sz="1000" u="none" strike="noStrike" dirty="0">
                          <a:effectLst/>
                        </a:rPr>
                        <a:t>642</a:t>
                      </a:r>
                      <a:endParaRPr lang="en-US" sz="1000" b="0" i="0" u="none" strike="noStrike" dirty="0">
                        <a:solidFill>
                          <a:srgbClr val="000000"/>
                        </a:solidFill>
                        <a:effectLst/>
                        <a:latin typeface="Calibri" panose="020F0502020204030204" pitchFamily="34" charset="0"/>
                      </a:endParaRPr>
                    </a:p>
                  </a:txBody>
                  <a:tcPr marL="27432" marR="27432" marT="18288" marB="18288" anchor="ctr">
                    <a:solidFill>
                      <a:schemeClr val="tx2">
                        <a:lumMod val="20000"/>
                        <a:lumOff val="80000"/>
                      </a:schemeClr>
                    </a:solidFill>
                  </a:tcPr>
                </a:tc>
                <a:tc>
                  <a:txBody>
                    <a:bodyPr/>
                    <a:lstStyle/>
                    <a:p>
                      <a:pPr algn="ctr" fontAlgn="ctr"/>
                      <a:r>
                        <a:rPr lang="en-US" sz="1000" u="none" strike="noStrike" dirty="0">
                          <a:effectLst/>
                        </a:rPr>
                        <a:t>No</a:t>
                      </a:r>
                      <a:endParaRPr lang="en-US" sz="1000" b="0" i="0" u="none" strike="noStrike" dirty="0">
                        <a:solidFill>
                          <a:srgbClr val="000000"/>
                        </a:solidFill>
                        <a:effectLst/>
                        <a:latin typeface="Calibri" panose="020F0502020204030204" pitchFamily="34" charset="0"/>
                      </a:endParaRPr>
                    </a:p>
                  </a:txBody>
                  <a:tcPr marL="27432" marR="27432" marT="18288" marB="18288" anchor="ctr">
                    <a:solidFill>
                      <a:schemeClr val="tx2">
                        <a:lumMod val="20000"/>
                        <a:lumOff val="80000"/>
                      </a:schemeClr>
                    </a:solidFill>
                  </a:tcPr>
                </a:tc>
                <a:tc>
                  <a:txBody>
                    <a:bodyPr/>
                    <a:lstStyle/>
                    <a:p>
                      <a:pPr algn="ctr" fontAlgn="ctr"/>
                      <a:r>
                        <a:rPr lang="en-US" sz="1000" b="0" i="0" u="none" strike="noStrike" dirty="0">
                          <a:solidFill>
                            <a:srgbClr val="000000"/>
                          </a:solidFill>
                          <a:effectLst/>
                          <a:latin typeface="Calibri" panose="020F0502020204030204" pitchFamily="34" charset="0"/>
                        </a:rPr>
                        <a:t>-</a:t>
                      </a:r>
                    </a:p>
                  </a:txBody>
                  <a:tcPr marL="27432" marR="27432" marT="18288" marB="18288" anchor="ctr">
                    <a:solidFill>
                      <a:schemeClr val="tx2">
                        <a:lumMod val="20000"/>
                        <a:lumOff val="80000"/>
                      </a:schemeClr>
                    </a:solidFill>
                  </a:tcPr>
                </a:tc>
                <a:extLst>
                  <a:ext uri="{0D108BD9-81ED-4DB2-BD59-A6C34878D82A}">
                    <a16:rowId xmlns:a16="http://schemas.microsoft.com/office/drawing/2014/main" val="1471844840"/>
                  </a:ext>
                </a:extLst>
              </a:tr>
              <a:tr h="185402">
                <a:tc>
                  <a:txBody>
                    <a:bodyPr/>
                    <a:lstStyle/>
                    <a:p>
                      <a:pPr algn="ctr" fontAlgn="ctr"/>
                      <a:r>
                        <a:rPr lang="en-US" sz="1000" u="none" strike="noStrike">
                          <a:effectLst/>
                        </a:rPr>
                        <a:t>Complex Childhood</a:t>
                      </a:r>
                      <a:endParaRPr lang="en-US" sz="1000" b="0" i="0" u="none" strike="noStrike">
                        <a:solidFill>
                          <a:srgbClr val="000000"/>
                        </a:solidFill>
                        <a:effectLst/>
                        <a:latin typeface="Calibri" panose="020F0502020204030204" pitchFamily="34" charset="0"/>
                      </a:endParaRPr>
                    </a:p>
                  </a:txBody>
                  <a:tcPr marL="27432" marR="27432" marT="18288" marB="18288" anchor="ctr">
                    <a:solidFill>
                      <a:schemeClr val="tx2">
                        <a:lumMod val="20000"/>
                        <a:lumOff val="80000"/>
                      </a:schemeClr>
                    </a:solidFill>
                  </a:tcPr>
                </a:tc>
                <a:tc>
                  <a:txBody>
                    <a:bodyPr/>
                    <a:lstStyle/>
                    <a:p>
                      <a:pPr algn="l" fontAlgn="t"/>
                      <a:r>
                        <a:rPr lang="en-US" sz="1000" u="none" strike="noStrike">
                          <a:effectLst/>
                        </a:rPr>
                        <a:t>custody, divorce, foster, adopted, single mother</a:t>
                      </a:r>
                      <a:endParaRPr lang="en-US" sz="1000" b="0" i="0" u="none" strike="noStrike">
                        <a:solidFill>
                          <a:srgbClr val="000000"/>
                        </a:solidFill>
                        <a:effectLst/>
                        <a:latin typeface="Calibri" panose="020F0502020204030204" pitchFamily="34" charset="0"/>
                      </a:endParaRPr>
                    </a:p>
                  </a:txBody>
                  <a:tcPr marL="27432" marR="27432" marT="18288" marB="18288">
                    <a:solidFill>
                      <a:schemeClr val="tx2">
                        <a:lumMod val="20000"/>
                        <a:lumOff val="80000"/>
                      </a:schemeClr>
                    </a:solidFill>
                  </a:tcPr>
                </a:tc>
                <a:tc>
                  <a:txBody>
                    <a:bodyPr/>
                    <a:lstStyle/>
                    <a:p>
                      <a:pPr algn="ctr" fontAlgn="ctr"/>
                      <a:r>
                        <a:rPr lang="en-US" sz="1000" u="none" strike="noStrike" dirty="0">
                          <a:effectLst/>
                        </a:rPr>
                        <a:t>292</a:t>
                      </a:r>
                      <a:endParaRPr lang="en-US" sz="1000" b="0" i="0" u="none" strike="noStrike" dirty="0">
                        <a:solidFill>
                          <a:srgbClr val="000000"/>
                        </a:solidFill>
                        <a:effectLst/>
                        <a:latin typeface="Calibri" panose="020F0502020204030204" pitchFamily="34" charset="0"/>
                      </a:endParaRPr>
                    </a:p>
                  </a:txBody>
                  <a:tcPr marL="27432" marR="27432" marT="18288" marB="18288" anchor="ctr">
                    <a:solidFill>
                      <a:schemeClr val="tx2">
                        <a:lumMod val="20000"/>
                        <a:lumOff val="80000"/>
                      </a:schemeClr>
                    </a:solidFill>
                  </a:tcPr>
                </a:tc>
                <a:tc>
                  <a:txBody>
                    <a:bodyPr/>
                    <a:lstStyle/>
                    <a:p>
                      <a:pPr algn="ctr" fontAlgn="ctr"/>
                      <a:r>
                        <a:rPr lang="en-US" sz="1000" u="none" strike="noStrike" dirty="0">
                          <a:effectLst/>
                        </a:rPr>
                        <a:t>No</a:t>
                      </a:r>
                      <a:endParaRPr lang="en-US" sz="1000" b="0" i="0" u="none" strike="noStrike" dirty="0">
                        <a:solidFill>
                          <a:srgbClr val="000000"/>
                        </a:solidFill>
                        <a:effectLst/>
                        <a:latin typeface="Calibri" panose="020F0502020204030204" pitchFamily="34" charset="0"/>
                      </a:endParaRPr>
                    </a:p>
                  </a:txBody>
                  <a:tcPr marL="27432" marR="27432" marT="18288" marB="18288" anchor="ctr">
                    <a:solidFill>
                      <a:schemeClr val="tx2">
                        <a:lumMod val="20000"/>
                        <a:lumOff val="80000"/>
                      </a:schemeClr>
                    </a:solidFill>
                  </a:tcPr>
                </a:tc>
                <a:tc>
                  <a:txBody>
                    <a:bodyPr/>
                    <a:lstStyle/>
                    <a:p>
                      <a:pPr algn="ctr" fontAlgn="ctr"/>
                      <a:r>
                        <a:rPr lang="en-US" sz="1000" b="0" i="0" u="none" strike="noStrike" dirty="0">
                          <a:solidFill>
                            <a:srgbClr val="000000"/>
                          </a:solidFill>
                          <a:effectLst/>
                          <a:latin typeface="Calibri" panose="020F0502020204030204" pitchFamily="34" charset="0"/>
                        </a:rPr>
                        <a:t>-</a:t>
                      </a:r>
                    </a:p>
                  </a:txBody>
                  <a:tcPr marL="27432" marR="27432" marT="18288" marB="18288" anchor="ctr">
                    <a:solidFill>
                      <a:schemeClr val="tx2">
                        <a:lumMod val="20000"/>
                        <a:lumOff val="80000"/>
                      </a:schemeClr>
                    </a:solidFill>
                  </a:tcPr>
                </a:tc>
                <a:extLst>
                  <a:ext uri="{0D108BD9-81ED-4DB2-BD59-A6C34878D82A}">
                    <a16:rowId xmlns:a16="http://schemas.microsoft.com/office/drawing/2014/main" val="4080946078"/>
                  </a:ext>
                </a:extLst>
              </a:tr>
              <a:tr h="331772">
                <a:tc>
                  <a:txBody>
                    <a:bodyPr/>
                    <a:lstStyle/>
                    <a:p>
                      <a:pPr algn="ctr" fontAlgn="ctr"/>
                      <a:r>
                        <a:rPr lang="en-US" sz="1000" u="none" strike="noStrike" dirty="0">
                          <a:effectLst/>
                        </a:rPr>
                        <a:t>Multi-Family</a:t>
                      </a:r>
                      <a:endParaRPr lang="en-US" sz="1000" b="0" i="0" u="none" strike="noStrike" dirty="0">
                        <a:solidFill>
                          <a:srgbClr val="000000"/>
                        </a:solidFill>
                        <a:effectLst/>
                        <a:latin typeface="Calibri" panose="020F0502020204030204" pitchFamily="34" charset="0"/>
                      </a:endParaRPr>
                    </a:p>
                  </a:txBody>
                  <a:tcPr marL="27432" marR="27432" marT="18288" marB="18288" anchor="ctr">
                    <a:solidFill>
                      <a:schemeClr val="tx2">
                        <a:lumMod val="20000"/>
                        <a:lumOff val="80000"/>
                      </a:schemeClr>
                    </a:solidFill>
                  </a:tcPr>
                </a:tc>
                <a:tc>
                  <a:txBody>
                    <a:bodyPr/>
                    <a:lstStyle/>
                    <a:p>
                      <a:pPr algn="l" fontAlgn="t"/>
                      <a:r>
                        <a:rPr lang="en-US" sz="1000" u="none" strike="noStrike">
                          <a:effectLst/>
                        </a:rPr>
                        <a:t>three family house, two family house, multi family house, multiple family house</a:t>
                      </a:r>
                      <a:endParaRPr lang="en-US" sz="1000" b="0" i="0" u="none" strike="noStrike">
                        <a:solidFill>
                          <a:srgbClr val="000000"/>
                        </a:solidFill>
                        <a:effectLst/>
                        <a:latin typeface="Calibri" panose="020F0502020204030204" pitchFamily="34" charset="0"/>
                      </a:endParaRPr>
                    </a:p>
                  </a:txBody>
                  <a:tcPr marL="27432" marR="27432" marT="18288" marB="18288">
                    <a:solidFill>
                      <a:schemeClr val="tx2">
                        <a:lumMod val="20000"/>
                        <a:lumOff val="80000"/>
                      </a:schemeClr>
                    </a:solidFill>
                  </a:tcPr>
                </a:tc>
                <a:tc>
                  <a:txBody>
                    <a:bodyPr/>
                    <a:lstStyle/>
                    <a:p>
                      <a:pPr algn="ctr" fontAlgn="ctr"/>
                      <a:r>
                        <a:rPr lang="en-US" sz="1000" u="none" strike="noStrike" dirty="0">
                          <a:effectLst/>
                        </a:rPr>
                        <a:t>191</a:t>
                      </a:r>
                      <a:endParaRPr lang="en-US" sz="1000" b="0" i="0" u="none" strike="noStrike" dirty="0">
                        <a:solidFill>
                          <a:srgbClr val="000000"/>
                        </a:solidFill>
                        <a:effectLst/>
                        <a:latin typeface="Calibri" panose="020F0502020204030204" pitchFamily="34" charset="0"/>
                      </a:endParaRPr>
                    </a:p>
                  </a:txBody>
                  <a:tcPr marL="27432" marR="27432" marT="18288" marB="18288" anchor="ctr">
                    <a:solidFill>
                      <a:schemeClr val="tx2">
                        <a:lumMod val="20000"/>
                        <a:lumOff val="80000"/>
                      </a:schemeClr>
                    </a:solidFill>
                  </a:tcPr>
                </a:tc>
                <a:tc>
                  <a:txBody>
                    <a:bodyPr/>
                    <a:lstStyle/>
                    <a:p>
                      <a:pPr algn="ctr" fontAlgn="ctr"/>
                      <a:r>
                        <a:rPr lang="en-US" sz="1000" u="none" strike="noStrike" dirty="0">
                          <a:effectLst/>
                        </a:rPr>
                        <a:t>No</a:t>
                      </a:r>
                      <a:endParaRPr lang="en-US" sz="1000" b="0" i="0" u="none" strike="noStrike" dirty="0">
                        <a:solidFill>
                          <a:srgbClr val="000000"/>
                        </a:solidFill>
                        <a:effectLst/>
                        <a:latin typeface="Calibri" panose="020F0502020204030204" pitchFamily="34" charset="0"/>
                      </a:endParaRPr>
                    </a:p>
                  </a:txBody>
                  <a:tcPr marL="27432" marR="27432" marT="18288" marB="18288" anchor="ctr">
                    <a:solidFill>
                      <a:schemeClr val="tx2">
                        <a:lumMod val="20000"/>
                        <a:lumOff val="80000"/>
                      </a:schemeClr>
                    </a:solidFill>
                  </a:tcPr>
                </a:tc>
                <a:tc>
                  <a:txBody>
                    <a:bodyPr/>
                    <a:lstStyle/>
                    <a:p>
                      <a:pPr algn="ctr" fontAlgn="ctr"/>
                      <a:r>
                        <a:rPr lang="en-US" sz="1000" b="0" i="0" u="none" strike="noStrike" dirty="0">
                          <a:solidFill>
                            <a:srgbClr val="000000"/>
                          </a:solidFill>
                          <a:effectLst/>
                          <a:latin typeface="Calibri" panose="020F0502020204030204" pitchFamily="34" charset="0"/>
                        </a:rPr>
                        <a:t>-</a:t>
                      </a:r>
                    </a:p>
                  </a:txBody>
                  <a:tcPr marL="27432" marR="27432" marT="18288" marB="18288" anchor="ctr">
                    <a:solidFill>
                      <a:schemeClr val="tx2">
                        <a:lumMod val="20000"/>
                        <a:lumOff val="80000"/>
                      </a:schemeClr>
                    </a:solidFill>
                  </a:tcPr>
                </a:tc>
                <a:extLst>
                  <a:ext uri="{0D108BD9-81ED-4DB2-BD59-A6C34878D82A}">
                    <a16:rowId xmlns:a16="http://schemas.microsoft.com/office/drawing/2014/main" val="230246478"/>
                  </a:ext>
                </a:extLst>
              </a:tr>
              <a:tr h="185402">
                <a:tc>
                  <a:txBody>
                    <a:bodyPr/>
                    <a:lstStyle/>
                    <a:p>
                      <a:pPr algn="ctr" fontAlgn="ctr"/>
                      <a:r>
                        <a:rPr lang="en-US" sz="1000" u="none" strike="noStrike">
                          <a:effectLst/>
                        </a:rPr>
                        <a:t>Poverty</a:t>
                      </a:r>
                      <a:endParaRPr lang="en-US" sz="1000" b="0" i="0" u="none" strike="noStrike">
                        <a:solidFill>
                          <a:srgbClr val="000000"/>
                        </a:solidFill>
                        <a:effectLst/>
                        <a:latin typeface="Calibri" panose="020F0502020204030204" pitchFamily="34" charset="0"/>
                      </a:endParaRPr>
                    </a:p>
                  </a:txBody>
                  <a:tcPr marL="27432" marR="27432" marT="18288" marB="18288" anchor="ctr">
                    <a:solidFill>
                      <a:schemeClr val="tx2">
                        <a:lumMod val="20000"/>
                        <a:lumOff val="80000"/>
                      </a:schemeClr>
                    </a:solidFill>
                  </a:tcPr>
                </a:tc>
                <a:tc>
                  <a:txBody>
                    <a:bodyPr/>
                    <a:lstStyle/>
                    <a:p>
                      <a:pPr algn="l" fontAlgn="t"/>
                      <a:r>
                        <a:rPr lang="en-US" sz="1000" u="none" strike="noStrike">
                          <a:effectLst/>
                        </a:rPr>
                        <a:t>snap benefits, tanf benefits, tanf, s n a p, t a n f</a:t>
                      </a:r>
                      <a:endParaRPr lang="en-US" sz="1000" b="0" i="0" u="none" strike="noStrike">
                        <a:solidFill>
                          <a:srgbClr val="000000"/>
                        </a:solidFill>
                        <a:effectLst/>
                        <a:latin typeface="Calibri" panose="020F0502020204030204" pitchFamily="34" charset="0"/>
                      </a:endParaRPr>
                    </a:p>
                  </a:txBody>
                  <a:tcPr marL="27432" marR="27432" marT="18288" marB="18288">
                    <a:solidFill>
                      <a:schemeClr val="tx2">
                        <a:lumMod val="20000"/>
                        <a:lumOff val="80000"/>
                      </a:schemeClr>
                    </a:solidFill>
                  </a:tcPr>
                </a:tc>
                <a:tc>
                  <a:txBody>
                    <a:bodyPr/>
                    <a:lstStyle/>
                    <a:p>
                      <a:pPr algn="ctr" fontAlgn="ctr"/>
                      <a:r>
                        <a:rPr lang="en-US" sz="1000" u="none" strike="noStrike">
                          <a:effectLst/>
                        </a:rPr>
                        <a:t>0</a:t>
                      </a:r>
                      <a:endParaRPr lang="en-US" sz="1000" b="0" i="0" u="none" strike="noStrike">
                        <a:solidFill>
                          <a:srgbClr val="000000"/>
                        </a:solidFill>
                        <a:effectLst/>
                        <a:latin typeface="Calibri" panose="020F0502020204030204" pitchFamily="34" charset="0"/>
                      </a:endParaRPr>
                    </a:p>
                  </a:txBody>
                  <a:tcPr marL="27432" marR="27432" marT="18288" marB="18288" anchor="ctr">
                    <a:solidFill>
                      <a:schemeClr val="tx2">
                        <a:lumMod val="20000"/>
                        <a:lumOff val="80000"/>
                      </a:schemeClr>
                    </a:solidFill>
                  </a:tcPr>
                </a:tc>
                <a:tc>
                  <a:txBody>
                    <a:bodyPr/>
                    <a:lstStyle/>
                    <a:p>
                      <a:pPr algn="ctr" fontAlgn="ctr"/>
                      <a:r>
                        <a:rPr lang="en-US" sz="1000" u="none" strike="noStrike" dirty="0">
                          <a:effectLst/>
                        </a:rPr>
                        <a:t>No</a:t>
                      </a:r>
                      <a:endParaRPr lang="en-US" sz="1000" b="0" i="0" u="none" strike="noStrike" dirty="0">
                        <a:solidFill>
                          <a:srgbClr val="000000"/>
                        </a:solidFill>
                        <a:effectLst/>
                        <a:latin typeface="Calibri" panose="020F0502020204030204" pitchFamily="34" charset="0"/>
                      </a:endParaRPr>
                    </a:p>
                  </a:txBody>
                  <a:tcPr marL="27432" marR="27432" marT="18288" marB="18288" anchor="ctr">
                    <a:solidFill>
                      <a:schemeClr val="tx2">
                        <a:lumMod val="20000"/>
                        <a:lumOff val="80000"/>
                      </a:schemeClr>
                    </a:solidFill>
                  </a:tcPr>
                </a:tc>
                <a:tc>
                  <a:txBody>
                    <a:bodyPr/>
                    <a:lstStyle/>
                    <a:p>
                      <a:pPr algn="ctr" fontAlgn="ctr"/>
                      <a:r>
                        <a:rPr lang="en-US" sz="1000" b="0" i="0" u="none" strike="noStrike" dirty="0">
                          <a:solidFill>
                            <a:srgbClr val="000000"/>
                          </a:solidFill>
                          <a:effectLst/>
                          <a:latin typeface="Calibri" panose="020F0502020204030204" pitchFamily="34" charset="0"/>
                        </a:rPr>
                        <a:t>-</a:t>
                      </a:r>
                    </a:p>
                  </a:txBody>
                  <a:tcPr marL="27432" marR="27432" marT="18288" marB="18288" anchor="ctr">
                    <a:solidFill>
                      <a:schemeClr val="tx2">
                        <a:lumMod val="20000"/>
                        <a:lumOff val="80000"/>
                      </a:schemeClr>
                    </a:solidFill>
                  </a:tcPr>
                </a:tc>
                <a:extLst>
                  <a:ext uri="{0D108BD9-81ED-4DB2-BD59-A6C34878D82A}">
                    <a16:rowId xmlns:a16="http://schemas.microsoft.com/office/drawing/2014/main" val="1962724120"/>
                  </a:ext>
                </a:extLst>
              </a:tr>
              <a:tr h="180703">
                <a:tc>
                  <a:txBody>
                    <a:bodyPr/>
                    <a:lstStyle/>
                    <a:p>
                      <a:pPr algn="ctr" fontAlgn="ctr"/>
                      <a:r>
                        <a:rPr lang="en-US" sz="1000" b="1" u="none" strike="noStrike" dirty="0">
                          <a:effectLst/>
                        </a:rPr>
                        <a:t>Total non-overlapping</a:t>
                      </a:r>
                      <a:endParaRPr lang="en-US" sz="1000" b="1" i="0" u="none" strike="noStrike" dirty="0">
                        <a:solidFill>
                          <a:srgbClr val="000000"/>
                        </a:solidFill>
                        <a:effectLst/>
                        <a:latin typeface="Calibri" panose="020F0502020204030204" pitchFamily="34" charset="0"/>
                      </a:endParaRPr>
                    </a:p>
                  </a:txBody>
                  <a:tcPr marL="27432" marR="27432" marT="18288" marB="18288" anchor="ctr">
                    <a:solidFill>
                      <a:schemeClr val="accent2">
                        <a:lumMod val="20000"/>
                        <a:lumOff val="80000"/>
                      </a:schemeClr>
                    </a:solidFill>
                  </a:tcPr>
                </a:tc>
                <a:tc>
                  <a:txBody>
                    <a:bodyPr/>
                    <a:lstStyle/>
                    <a:p>
                      <a:pPr algn="l" fontAlgn="t"/>
                      <a:endParaRPr lang="en-US" sz="1000" b="1" i="0" u="none" strike="noStrike" dirty="0">
                        <a:solidFill>
                          <a:srgbClr val="000000"/>
                        </a:solidFill>
                        <a:effectLst/>
                        <a:latin typeface="Calibri" panose="020F0502020204030204" pitchFamily="34" charset="0"/>
                      </a:endParaRPr>
                    </a:p>
                  </a:txBody>
                  <a:tcPr marL="27432" marR="27432" marT="18288" marB="18288">
                    <a:solidFill>
                      <a:schemeClr val="accent2">
                        <a:lumMod val="20000"/>
                        <a:lumOff val="80000"/>
                      </a:schemeClr>
                    </a:solidFill>
                  </a:tcPr>
                </a:tc>
                <a:tc>
                  <a:txBody>
                    <a:bodyPr/>
                    <a:lstStyle/>
                    <a:p>
                      <a:pPr algn="ctr" fontAlgn="ctr"/>
                      <a:r>
                        <a:rPr lang="en-US" sz="1000" b="1" u="none" strike="noStrike" dirty="0">
                          <a:effectLst/>
                        </a:rPr>
                        <a:t>5594</a:t>
                      </a:r>
                      <a:endParaRPr lang="en-US" sz="1000" b="1" i="0" u="none" strike="noStrike" dirty="0">
                        <a:solidFill>
                          <a:srgbClr val="000000"/>
                        </a:solidFill>
                        <a:effectLst/>
                        <a:latin typeface="Calibri" panose="020F0502020204030204" pitchFamily="34" charset="0"/>
                      </a:endParaRPr>
                    </a:p>
                  </a:txBody>
                  <a:tcPr marL="27432" marR="27432" marT="18288" marB="18288" anchor="ctr">
                    <a:solidFill>
                      <a:schemeClr val="accent2">
                        <a:lumMod val="20000"/>
                        <a:lumOff val="80000"/>
                      </a:schemeClr>
                    </a:solidFill>
                  </a:tcPr>
                </a:tc>
                <a:tc>
                  <a:txBody>
                    <a:bodyPr/>
                    <a:lstStyle/>
                    <a:p>
                      <a:pPr algn="ctr" fontAlgn="ctr"/>
                      <a:endParaRPr lang="en-US" sz="1000" b="1" i="0" u="none" strike="noStrike" dirty="0">
                        <a:solidFill>
                          <a:srgbClr val="000000"/>
                        </a:solidFill>
                        <a:effectLst/>
                        <a:latin typeface="Calibri" panose="020F0502020204030204" pitchFamily="34" charset="0"/>
                      </a:endParaRPr>
                    </a:p>
                  </a:txBody>
                  <a:tcPr marL="27432" marR="27432" marT="18288" marB="18288" anchor="ctr">
                    <a:solidFill>
                      <a:schemeClr val="accent2">
                        <a:lumMod val="20000"/>
                        <a:lumOff val="80000"/>
                      </a:schemeClr>
                    </a:solidFill>
                  </a:tcPr>
                </a:tc>
                <a:tc>
                  <a:txBody>
                    <a:bodyPr/>
                    <a:lstStyle/>
                    <a:p>
                      <a:pPr algn="ctr" fontAlgn="ctr"/>
                      <a:endParaRPr lang="en-US" sz="1000" b="1" i="0" u="none" strike="noStrike" dirty="0">
                        <a:solidFill>
                          <a:srgbClr val="000000"/>
                        </a:solidFill>
                        <a:effectLst/>
                        <a:latin typeface="Calibri" panose="020F0502020204030204" pitchFamily="34" charset="0"/>
                      </a:endParaRPr>
                    </a:p>
                  </a:txBody>
                  <a:tcPr marL="27432" marR="27432" marT="18288" marB="18288" anchor="ctr">
                    <a:solidFill>
                      <a:schemeClr val="accent2">
                        <a:lumMod val="20000"/>
                        <a:lumOff val="80000"/>
                      </a:schemeClr>
                    </a:solidFill>
                  </a:tcPr>
                </a:tc>
                <a:extLst>
                  <a:ext uri="{0D108BD9-81ED-4DB2-BD59-A6C34878D82A}">
                    <a16:rowId xmlns:a16="http://schemas.microsoft.com/office/drawing/2014/main" val="3565237277"/>
                  </a:ext>
                </a:extLst>
              </a:tr>
              <a:tr h="185402">
                <a:tc>
                  <a:txBody>
                    <a:bodyPr/>
                    <a:lstStyle/>
                    <a:p>
                      <a:pPr algn="ctr" fontAlgn="ctr"/>
                      <a:r>
                        <a:rPr lang="en-US" sz="1000" b="1" u="none" strike="noStrike" dirty="0">
                          <a:effectLst/>
                        </a:rPr>
                        <a:t>Total labelled</a:t>
                      </a:r>
                      <a:endParaRPr lang="en-US" sz="1000" b="1" i="0" u="none" strike="noStrike" dirty="0">
                        <a:solidFill>
                          <a:srgbClr val="000000"/>
                        </a:solidFill>
                        <a:effectLst/>
                        <a:latin typeface="Calibri" panose="020F0502020204030204" pitchFamily="34" charset="0"/>
                      </a:endParaRPr>
                    </a:p>
                  </a:txBody>
                  <a:tcPr marL="27432" marR="27432" marT="18288" marB="18288" anchor="ctr">
                    <a:solidFill>
                      <a:schemeClr val="accent2">
                        <a:lumMod val="40000"/>
                        <a:lumOff val="60000"/>
                      </a:schemeClr>
                    </a:solidFill>
                  </a:tcPr>
                </a:tc>
                <a:tc>
                  <a:txBody>
                    <a:bodyPr/>
                    <a:lstStyle/>
                    <a:p>
                      <a:pPr algn="l" fontAlgn="t"/>
                      <a:endParaRPr lang="en-US" sz="1000" b="1" i="0" u="none" strike="noStrike" dirty="0">
                        <a:solidFill>
                          <a:srgbClr val="000000"/>
                        </a:solidFill>
                        <a:effectLst/>
                        <a:latin typeface="Calibri" panose="020F0502020204030204" pitchFamily="34" charset="0"/>
                      </a:endParaRPr>
                    </a:p>
                  </a:txBody>
                  <a:tcPr marL="27432" marR="27432" marT="18288" marB="18288">
                    <a:solidFill>
                      <a:schemeClr val="accent2">
                        <a:lumMod val="40000"/>
                        <a:lumOff val="60000"/>
                      </a:schemeClr>
                    </a:solidFill>
                  </a:tcPr>
                </a:tc>
                <a:tc>
                  <a:txBody>
                    <a:bodyPr/>
                    <a:lstStyle/>
                    <a:p>
                      <a:pPr algn="ctr" fontAlgn="ctr"/>
                      <a:r>
                        <a:rPr lang="en-US" sz="1000" b="1" u="none" strike="noStrike" dirty="0">
                          <a:effectLst/>
                        </a:rPr>
                        <a:t>273</a:t>
                      </a:r>
                      <a:endParaRPr lang="en-US" sz="1000" b="1" i="0" u="none" strike="noStrike" dirty="0">
                        <a:solidFill>
                          <a:srgbClr val="000000"/>
                        </a:solidFill>
                        <a:effectLst/>
                        <a:latin typeface="Calibri" panose="020F0502020204030204" pitchFamily="34" charset="0"/>
                      </a:endParaRPr>
                    </a:p>
                  </a:txBody>
                  <a:tcPr marL="27432" marR="27432" marT="18288" marB="18288" anchor="ctr">
                    <a:solidFill>
                      <a:srgbClr val="FFFF00"/>
                    </a:solidFill>
                  </a:tcPr>
                </a:tc>
                <a:tc>
                  <a:txBody>
                    <a:bodyPr/>
                    <a:lstStyle/>
                    <a:p>
                      <a:pPr algn="ctr" fontAlgn="ctr"/>
                      <a:endParaRPr lang="en-US" sz="1000" b="1" i="0" u="none" strike="noStrike" dirty="0">
                        <a:solidFill>
                          <a:srgbClr val="000000"/>
                        </a:solidFill>
                        <a:effectLst/>
                        <a:latin typeface="Calibri" panose="020F0502020204030204" pitchFamily="34" charset="0"/>
                      </a:endParaRPr>
                    </a:p>
                  </a:txBody>
                  <a:tcPr marL="27432" marR="27432" marT="18288" marB="18288" anchor="ctr">
                    <a:solidFill>
                      <a:schemeClr val="accent2">
                        <a:lumMod val="40000"/>
                        <a:lumOff val="60000"/>
                      </a:schemeClr>
                    </a:solidFill>
                  </a:tcPr>
                </a:tc>
                <a:tc>
                  <a:txBody>
                    <a:bodyPr/>
                    <a:lstStyle/>
                    <a:p>
                      <a:pPr algn="ctr" fontAlgn="ctr"/>
                      <a:r>
                        <a:rPr lang="en-US" sz="1000" b="1" i="0" u="none" strike="noStrike" dirty="0">
                          <a:solidFill>
                            <a:srgbClr val="000000"/>
                          </a:solidFill>
                          <a:effectLst/>
                          <a:latin typeface="Calibri" panose="020F0502020204030204" pitchFamily="34" charset="0"/>
                        </a:rPr>
                        <a:t>43</a:t>
                      </a:r>
                    </a:p>
                  </a:txBody>
                  <a:tcPr marL="27432" marR="27432" marT="18288" marB="18288" anchor="ctr">
                    <a:solidFill>
                      <a:srgbClr val="FFFF00"/>
                    </a:solidFill>
                  </a:tcPr>
                </a:tc>
                <a:extLst>
                  <a:ext uri="{0D108BD9-81ED-4DB2-BD59-A6C34878D82A}">
                    <a16:rowId xmlns:a16="http://schemas.microsoft.com/office/drawing/2014/main" val="692064588"/>
                  </a:ext>
                </a:extLst>
              </a:tr>
            </a:tbl>
          </a:graphicData>
        </a:graphic>
      </p:graphicFrame>
      <p:sp>
        <p:nvSpPr>
          <p:cNvPr id="5" name="Footer Placeholder 4">
            <a:extLst>
              <a:ext uri="{FF2B5EF4-FFF2-40B4-BE49-F238E27FC236}">
                <a16:creationId xmlns:a16="http://schemas.microsoft.com/office/drawing/2014/main" id="{018C186F-6157-6989-A98F-171316039893}"/>
              </a:ext>
            </a:extLst>
          </p:cNvPr>
          <p:cNvSpPr>
            <a:spLocks noGrp="1"/>
          </p:cNvSpPr>
          <p:nvPr>
            <p:ph type="ftr" sz="quarter" idx="11"/>
          </p:nvPr>
        </p:nvSpPr>
        <p:spPr/>
        <p:txBody>
          <a:bodyPr/>
          <a:lstStyle/>
          <a:p>
            <a:r>
              <a:rPr lang="en-US" b="0" i="0" dirty="0">
                <a:solidFill>
                  <a:schemeClr val="bg1">
                    <a:lumMod val="50000"/>
                  </a:schemeClr>
                </a:solidFill>
                <a:effectLst/>
                <a:latin typeface="Aptos" panose="020B0004020202020204" pitchFamily="34" charset="0"/>
              </a:rPr>
              <a:t>CBDRB-FY24-CBSM002-042</a:t>
            </a:r>
            <a:endParaRPr lang="en-US" dirty="0"/>
          </a:p>
        </p:txBody>
      </p:sp>
    </p:spTree>
    <p:extLst>
      <p:ext uri="{BB962C8B-B14F-4D97-AF65-F5344CB8AC3E}">
        <p14:creationId xmlns:p14="http://schemas.microsoft.com/office/powerpoint/2010/main" val="3150834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6772B-D96F-FD77-A86A-6196AECDE5D9}"/>
              </a:ext>
            </a:extLst>
          </p:cNvPr>
          <p:cNvSpPr>
            <a:spLocks noGrp="1"/>
          </p:cNvSpPr>
          <p:nvPr>
            <p:ph type="title"/>
          </p:nvPr>
        </p:nvSpPr>
        <p:spPr/>
        <p:txBody>
          <a:bodyPr>
            <a:normAutofit/>
          </a:bodyPr>
          <a:lstStyle/>
          <a:p>
            <a:r>
              <a:rPr lang="en-US" dirty="0"/>
              <a:t>Identifying UYC Calls: FAQ Matching</a:t>
            </a:r>
            <a:br>
              <a:rPr lang="en-US" dirty="0"/>
            </a:br>
            <a:endParaRPr lang="en-US" dirty="0"/>
          </a:p>
        </p:txBody>
      </p:sp>
      <p:sp>
        <p:nvSpPr>
          <p:cNvPr id="3" name="Content Placeholder 2">
            <a:extLst>
              <a:ext uri="{FF2B5EF4-FFF2-40B4-BE49-F238E27FC236}">
                <a16:creationId xmlns:a16="http://schemas.microsoft.com/office/drawing/2014/main" id="{B3E68D27-0B80-5B99-4261-310D7337143B}"/>
              </a:ext>
            </a:extLst>
          </p:cNvPr>
          <p:cNvSpPr>
            <a:spLocks noGrp="1"/>
          </p:cNvSpPr>
          <p:nvPr>
            <p:ph sz="half" idx="1"/>
          </p:nvPr>
        </p:nvSpPr>
        <p:spPr>
          <a:xfrm>
            <a:off x="676275" y="1825624"/>
            <a:ext cx="4910609" cy="4032251"/>
          </a:xfrm>
        </p:spPr>
        <p:txBody>
          <a:bodyPr>
            <a:normAutofit fontScale="55000" lnSpcReduction="20000"/>
          </a:bodyPr>
          <a:lstStyle/>
          <a:p>
            <a:pPr marL="0" indent="0">
              <a:buNone/>
            </a:pPr>
            <a:r>
              <a:rPr lang="en-US" sz="4400" b="1" dirty="0"/>
              <a:t>Method</a:t>
            </a:r>
          </a:p>
          <a:p>
            <a:r>
              <a:rPr lang="en-US" sz="2900" dirty="0"/>
              <a:t>Create LLM embeddings of transcripts and FAQs (</a:t>
            </a:r>
            <a:r>
              <a:rPr lang="en-US" sz="2900" dirty="0" err="1"/>
              <a:t>MPNet</a:t>
            </a:r>
            <a:r>
              <a:rPr lang="en-US" sz="2900" dirty="0"/>
              <a:t>)</a:t>
            </a:r>
          </a:p>
          <a:p>
            <a:pPr lvl="1"/>
            <a:r>
              <a:rPr lang="en-US" sz="2500" dirty="0"/>
              <a:t>Make words into numbers</a:t>
            </a:r>
          </a:p>
          <a:p>
            <a:r>
              <a:rPr lang="en-US" sz="2900" dirty="0"/>
              <a:t>Match FAQ to transcript with highest cosine similarity</a:t>
            </a:r>
          </a:p>
          <a:p>
            <a:r>
              <a:rPr lang="en-US" sz="2900" dirty="0"/>
              <a:t>Choose transcripts matching child undercount-related FAQs</a:t>
            </a:r>
          </a:p>
          <a:p>
            <a:r>
              <a:rPr lang="en-US" sz="2900" dirty="0"/>
              <a:t>Label a reasonable amount for later modeling</a:t>
            </a:r>
          </a:p>
          <a:p>
            <a:pPr marL="0" indent="0">
              <a:buNone/>
            </a:pPr>
            <a:r>
              <a:rPr lang="en-US" sz="4400" b="1" dirty="0"/>
              <a:t>Results</a:t>
            </a:r>
          </a:p>
          <a:p>
            <a:r>
              <a:rPr lang="en-US" sz="2900" dirty="0"/>
              <a:t>837 transcripts found</a:t>
            </a:r>
          </a:p>
          <a:p>
            <a:r>
              <a:rPr lang="en-US" sz="2900" dirty="0"/>
              <a:t>135 labelled</a:t>
            </a:r>
          </a:p>
          <a:p>
            <a:r>
              <a:rPr lang="en-US" sz="2900" dirty="0"/>
              <a:t>54 UYC-related</a:t>
            </a:r>
          </a:p>
          <a:p>
            <a:r>
              <a:rPr lang="en-US" sz="2900" dirty="0"/>
              <a:t>Three useful FAQs</a:t>
            </a:r>
            <a:endParaRPr lang="en-US" dirty="0"/>
          </a:p>
        </p:txBody>
      </p:sp>
      <p:sp>
        <p:nvSpPr>
          <p:cNvPr id="4" name="Slide Number Placeholder 3">
            <a:extLst>
              <a:ext uri="{FF2B5EF4-FFF2-40B4-BE49-F238E27FC236}">
                <a16:creationId xmlns:a16="http://schemas.microsoft.com/office/drawing/2014/main" id="{86B3DCC6-C0D8-7F52-3844-9AC8C5FF4E8D}"/>
              </a:ext>
            </a:extLst>
          </p:cNvPr>
          <p:cNvSpPr>
            <a:spLocks noGrp="1"/>
          </p:cNvSpPr>
          <p:nvPr>
            <p:ph type="sldNum" sz="quarter" idx="12"/>
          </p:nvPr>
        </p:nvSpPr>
        <p:spPr/>
        <p:txBody>
          <a:bodyPr/>
          <a:lstStyle/>
          <a:p>
            <a:fld id="{FC63ECC8-719A-498E-B101-491B6A35558E}" type="slidenum">
              <a:rPr lang="en-US" smtClean="0"/>
              <a:t>26</a:t>
            </a:fld>
            <a:endParaRPr lang="en-US"/>
          </a:p>
        </p:txBody>
      </p:sp>
      <p:sp>
        <p:nvSpPr>
          <p:cNvPr id="5" name="Footer Placeholder 4">
            <a:extLst>
              <a:ext uri="{FF2B5EF4-FFF2-40B4-BE49-F238E27FC236}">
                <a16:creationId xmlns:a16="http://schemas.microsoft.com/office/drawing/2014/main" id="{D2F666A3-D71C-77AD-A499-73E4439E786D}"/>
              </a:ext>
            </a:extLst>
          </p:cNvPr>
          <p:cNvSpPr>
            <a:spLocks noGrp="1"/>
          </p:cNvSpPr>
          <p:nvPr>
            <p:ph type="ftr" sz="quarter" idx="11"/>
          </p:nvPr>
        </p:nvSpPr>
        <p:spPr/>
        <p:txBody>
          <a:bodyPr/>
          <a:lstStyle/>
          <a:p>
            <a:r>
              <a:rPr lang="en-US" b="0" i="0" dirty="0">
                <a:solidFill>
                  <a:schemeClr val="bg1">
                    <a:lumMod val="50000"/>
                  </a:schemeClr>
                </a:solidFill>
                <a:effectLst/>
                <a:latin typeface="Aptos" panose="020B0004020202020204" pitchFamily="34" charset="0"/>
              </a:rPr>
              <a:t>CBDRB-FY24-CBSM002-042</a:t>
            </a:r>
            <a:endParaRPr lang="en-US" dirty="0"/>
          </a:p>
        </p:txBody>
      </p:sp>
      <p:graphicFrame>
        <p:nvGraphicFramePr>
          <p:cNvPr id="11" name="Content Placeholder 10">
            <a:extLst>
              <a:ext uri="{FF2B5EF4-FFF2-40B4-BE49-F238E27FC236}">
                <a16:creationId xmlns:a16="http://schemas.microsoft.com/office/drawing/2014/main" id="{5B3FE282-E5D5-EB78-51DF-FD3E510097FA}"/>
              </a:ext>
            </a:extLst>
          </p:cNvPr>
          <p:cNvGraphicFramePr>
            <a:graphicFrameLocks noGrp="1"/>
          </p:cNvGraphicFramePr>
          <p:nvPr>
            <p:ph sz="half" idx="2"/>
          </p:nvPr>
        </p:nvGraphicFramePr>
        <p:xfrm>
          <a:off x="5804911" y="1063531"/>
          <a:ext cx="5710814" cy="5195766"/>
        </p:xfrm>
        <a:graphic>
          <a:graphicData uri="http://schemas.openxmlformats.org/drawingml/2006/table">
            <a:tbl>
              <a:tblPr>
                <a:tableStyleId>{5C22544A-7EE6-4342-B048-85BDC9FD1C3A}</a:tableStyleId>
              </a:tblPr>
              <a:tblGrid>
                <a:gridCol w="2580403">
                  <a:extLst>
                    <a:ext uri="{9D8B030D-6E8A-4147-A177-3AD203B41FA5}">
                      <a16:colId xmlns:a16="http://schemas.microsoft.com/office/drawing/2014/main" val="2871178817"/>
                    </a:ext>
                  </a:extLst>
                </a:gridCol>
                <a:gridCol w="554033">
                  <a:extLst>
                    <a:ext uri="{9D8B030D-6E8A-4147-A177-3AD203B41FA5}">
                      <a16:colId xmlns:a16="http://schemas.microsoft.com/office/drawing/2014/main" val="365196708"/>
                    </a:ext>
                  </a:extLst>
                </a:gridCol>
                <a:gridCol w="728991">
                  <a:extLst>
                    <a:ext uri="{9D8B030D-6E8A-4147-A177-3AD203B41FA5}">
                      <a16:colId xmlns:a16="http://schemas.microsoft.com/office/drawing/2014/main" val="3491215688"/>
                    </a:ext>
                  </a:extLst>
                </a:gridCol>
                <a:gridCol w="583193">
                  <a:extLst>
                    <a:ext uri="{9D8B030D-6E8A-4147-A177-3AD203B41FA5}">
                      <a16:colId xmlns:a16="http://schemas.microsoft.com/office/drawing/2014/main" val="402056905"/>
                    </a:ext>
                  </a:extLst>
                </a:gridCol>
                <a:gridCol w="632097">
                  <a:extLst>
                    <a:ext uri="{9D8B030D-6E8A-4147-A177-3AD203B41FA5}">
                      <a16:colId xmlns:a16="http://schemas.microsoft.com/office/drawing/2014/main" val="1864438624"/>
                    </a:ext>
                  </a:extLst>
                </a:gridCol>
                <a:gridCol w="632097">
                  <a:extLst>
                    <a:ext uri="{9D8B030D-6E8A-4147-A177-3AD203B41FA5}">
                      <a16:colId xmlns:a16="http://schemas.microsoft.com/office/drawing/2014/main" val="4029563546"/>
                    </a:ext>
                  </a:extLst>
                </a:gridCol>
              </a:tblGrid>
              <a:tr h="589896">
                <a:tc>
                  <a:txBody>
                    <a:bodyPr/>
                    <a:lstStyle/>
                    <a:p>
                      <a:pPr algn="ctr" fontAlgn="b"/>
                      <a:r>
                        <a:rPr lang="en-US" sz="1050" b="1" u="none" strike="noStrike" dirty="0">
                          <a:solidFill>
                            <a:schemeClr val="bg1"/>
                          </a:solidFill>
                          <a:effectLst/>
                        </a:rPr>
                        <a:t>FAQ Title</a:t>
                      </a:r>
                      <a:endParaRPr lang="en-US" sz="1050" b="1" i="0" u="none" strike="noStrike" dirty="0">
                        <a:solidFill>
                          <a:schemeClr val="bg1"/>
                        </a:solidFill>
                        <a:effectLst/>
                        <a:latin typeface="Calibri" panose="020F0502020204030204" pitchFamily="34" charset="0"/>
                      </a:endParaRPr>
                    </a:p>
                  </a:txBody>
                  <a:tcPr marL="27432" marR="27432" marT="27432" marB="18288" anchor="b">
                    <a:solidFill>
                      <a:schemeClr val="tx2">
                        <a:lumMod val="75000"/>
                      </a:schemeClr>
                    </a:solidFill>
                  </a:tcPr>
                </a:tc>
                <a:tc>
                  <a:txBody>
                    <a:bodyPr/>
                    <a:lstStyle/>
                    <a:p>
                      <a:pPr algn="ctr" fontAlgn="b"/>
                      <a:r>
                        <a:rPr lang="en-US" sz="1050" b="1" u="none" strike="noStrike">
                          <a:solidFill>
                            <a:schemeClr val="bg1"/>
                          </a:solidFill>
                          <a:effectLst/>
                        </a:rPr>
                        <a:t>Labelled</a:t>
                      </a:r>
                      <a:endParaRPr lang="en-US" sz="1050" b="1" i="0" u="none" strike="noStrike">
                        <a:solidFill>
                          <a:schemeClr val="bg1"/>
                        </a:solidFill>
                        <a:effectLst/>
                        <a:latin typeface="Calibri" panose="020F0502020204030204" pitchFamily="34" charset="0"/>
                      </a:endParaRPr>
                    </a:p>
                  </a:txBody>
                  <a:tcPr marL="27432" marR="27432" marT="27432" marB="18288" anchor="b">
                    <a:solidFill>
                      <a:schemeClr val="tx2">
                        <a:lumMod val="75000"/>
                      </a:schemeClr>
                    </a:solidFill>
                  </a:tcPr>
                </a:tc>
                <a:tc>
                  <a:txBody>
                    <a:bodyPr/>
                    <a:lstStyle/>
                    <a:p>
                      <a:pPr algn="ctr" fontAlgn="b"/>
                      <a:r>
                        <a:rPr lang="en-US" sz="1050" b="1" u="none" strike="noStrike" dirty="0">
                          <a:solidFill>
                            <a:schemeClr val="bg1"/>
                          </a:solidFill>
                          <a:effectLst/>
                        </a:rPr>
                        <a:t>Matching transcripts</a:t>
                      </a:r>
                      <a:endParaRPr lang="en-US" sz="1050" b="1" i="0" u="none" strike="noStrike" dirty="0">
                        <a:solidFill>
                          <a:schemeClr val="bg1"/>
                        </a:solidFill>
                        <a:effectLst/>
                        <a:latin typeface="Calibri" panose="020F0502020204030204" pitchFamily="34" charset="0"/>
                      </a:endParaRPr>
                    </a:p>
                  </a:txBody>
                  <a:tcPr marL="27432" marR="27432" marT="27432" marB="18288" anchor="b">
                    <a:solidFill>
                      <a:schemeClr val="tx2">
                        <a:lumMod val="75000"/>
                      </a:schemeClr>
                    </a:solidFill>
                  </a:tcPr>
                </a:tc>
                <a:tc>
                  <a:txBody>
                    <a:bodyPr/>
                    <a:lstStyle/>
                    <a:p>
                      <a:pPr algn="ctr" fontAlgn="b"/>
                      <a:r>
                        <a:rPr lang="en-US" sz="1050" b="1" u="none" strike="noStrike" dirty="0">
                          <a:solidFill>
                            <a:schemeClr val="bg1"/>
                          </a:solidFill>
                          <a:effectLst/>
                        </a:rPr>
                        <a:t>FAQ Accurate</a:t>
                      </a:r>
                      <a:endParaRPr lang="en-US" sz="1050" b="1" i="0" u="none" strike="noStrike" dirty="0">
                        <a:solidFill>
                          <a:schemeClr val="bg1"/>
                        </a:solidFill>
                        <a:effectLst/>
                        <a:latin typeface="Calibri" panose="020F0502020204030204" pitchFamily="34" charset="0"/>
                      </a:endParaRPr>
                    </a:p>
                  </a:txBody>
                  <a:tcPr marL="27432" marR="27432" marT="27432" marB="18288" anchor="b">
                    <a:solidFill>
                      <a:schemeClr val="tx2">
                        <a:lumMod val="75000"/>
                      </a:schemeClr>
                    </a:solidFill>
                  </a:tcPr>
                </a:tc>
                <a:tc>
                  <a:txBody>
                    <a:bodyPr/>
                    <a:lstStyle/>
                    <a:p>
                      <a:pPr algn="ctr" fontAlgn="b"/>
                      <a:r>
                        <a:rPr lang="en-US" sz="1050" b="1" u="none" strike="noStrike" dirty="0">
                          <a:solidFill>
                            <a:schemeClr val="bg1"/>
                          </a:solidFill>
                          <a:effectLst/>
                        </a:rPr>
                        <a:t>Hit prop.</a:t>
                      </a:r>
                      <a:endParaRPr lang="en-US" sz="1050" b="1" i="0" u="none" strike="noStrike" dirty="0">
                        <a:solidFill>
                          <a:schemeClr val="bg1"/>
                        </a:solidFill>
                        <a:effectLst/>
                        <a:latin typeface="Calibri" panose="020F0502020204030204" pitchFamily="34" charset="0"/>
                      </a:endParaRPr>
                    </a:p>
                  </a:txBody>
                  <a:tcPr marL="27432" marR="27432" marT="27432" marB="18288" anchor="b">
                    <a:solidFill>
                      <a:schemeClr val="tx2">
                        <a:lumMod val="75000"/>
                      </a:schemeClr>
                    </a:solidFill>
                  </a:tcPr>
                </a:tc>
                <a:tc>
                  <a:txBody>
                    <a:bodyPr/>
                    <a:lstStyle/>
                    <a:p>
                      <a:pPr algn="ctr" fontAlgn="b"/>
                      <a:r>
                        <a:rPr lang="en-US" sz="1050" b="1" i="0" u="none" strike="noStrike" dirty="0">
                          <a:solidFill>
                            <a:schemeClr val="bg1"/>
                          </a:solidFill>
                          <a:effectLst/>
                          <a:latin typeface="Calibri" panose="020F0502020204030204" pitchFamily="34" charset="0"/>
                        </a:rPr>
                        <a:t>UYC-related</a:t>
                      </a:r>
                    </a:p>
                  </a:txBody>
                  <a:tcPr marL="27432" marR="27432" marT="27432" marB="18288" anchor="b">
                    <a:solidFill>
                      <a:schemeClr val="tx2">
                        <a:lumMod val="75000"/>
                      </a:schemeClr>
                    </a:solidFill>
                  </a:tcPr>
                </a:tc>
                <a:extLst>
                  <a:ext uri="{0D108BD9-81ED-4DB2-BD59-A6C34878D82A}">
                    <a16:rowId xmlns:a16="http://schemas.microsoft.com/office/drawing/2014/main" val="2504599205"/>
                  </a:ext>
                </a:extLst>
              </a:tr>
              <a:tr h="289021">
                <a:tc>
                  <a:txBody>
                    <a:bodyPr/>
                    <a:lstStyle/>
                    <a:p>
                      <a:pPr algn="l" fontAlgn="b"/>
                      <a:r>
                        <a:rPr lang="en-US" sz="1050" u="none" strike="noStrike" dirty="0">
                          <a:effectLst/>
                        </a:rPr>
                        <a:t>Should I count babies and children?</a:t>
                      </a:r>
                      <a:endParaRPr lang="en-US" sz="1050" b="0" i="0" u="none" strike="noStrike" dirty="0">
                        <a:solidFill>
                          <a:srgbClr val="000000"/>
                        </a:solidFill>
                        <a:effectLst/>
                        <a:latin typeface="Calibri" panose="020F0502020204030204" pitchFamily="34" charset="0"/>
                      </a:endParaRPr>
                    </a:p>
                  </a:txBody>
                  <a:tcPr marL="27432" marR="27432" marT="27432" marB="18288" anchor="ctr"/>
                </a:tc>
                <a:tc>
                  <a:txBody>
                    <a:bodyPr/>
                    <a:lstStyle/>
                    <a:p>
                      <a:pPr algn="ctr" fontAlgn="b"/>
                      <a:r>
                        <a:rPr lang="en-US" sz="1050" u="none" strike="noStrike">
                          <a:effectLst/>
                        </a:rPr>
                        <a:t>Yes</a:t>
                      </a:r>
                      <a:endParaRPr lang="en-US" sz="1050" b="0" i="0" u="none" strike="noStrike">
                        <a:solidFill>
                          <a:srgbClr val="000000"/>
                        </a:solidFill>
                        <a:effectLst/>
                        <a:latin typeface="Calibri" panose="020F0502020204030204" pitchFamily="34" charset="0"/>
                      </a:endParaRPr>
                    </a:p>
                  </a:txBody>
                  <a:tcPr marL="27432" marR="27432" marT="27432" marB="18288" anchor="ctr"/>
                </a:tc>
                <a:tc>
                  <a:txBody>
                    <a:bodyPr/>
                    <a:lstStyle/>
                    <a:p>
                      <a:pPr algn="ctr" fontAlgn="b"/>
                      <a:r>
                        <a:rPr lang="en-US" sz="1050" u="none" strike="noStrike">
                          <a:effectLst/>
                        </a:rPr>
                        <a:t>65</a:t>
                      </a:r>
                      <a:endParaRPr lang="en-US" sz="1050" b="0" i="0" u="none" strike="noStrike">
                        <a:solidFill>
                          <a:srgbClr val="000000"/>
                        </a:solidFill>
                        <a:effectLst/>
                        <a:latin typeface="Calibri" panose="020F0502020204030204" pitchFamily="34" charset="0"/>
                      </a:endParaRPr>
                    </a:p>
                  </a:txBody>
                  <a:tcPr marL="27432" marR="27432" marT="27432" marB="18288" anchor="ctr"/>
                </a:tc>
                <a:tc>
                  <a:txBody>
                    <a:bodyPr/>
                    <a:lstStyle/>
                    <a:p>
                      <a:pPr algn="ctr" fontAlgn="b"/>
                      <a:r>
                        <a:rPr lang="en-US" sz="1050" u="none" strike="noStrike">
                          <a:effectLst/>
                        </a:rPr>
                        <a:t>0</a:t>
                      </a:r>
                      <a:endParaRPr lang="en-US" sz="1050" b="0" i="0" u="none" strike="noStrike">
                        <a:solidFill>
                          <a:srgbClr val="000000"/>
                        </a:solidFill>
                        <a:effectLst/>
                        <a:latin typeface="Calibri" panose="020F0502020204030204" pitchFamily="34" charset="0"/>
                      </a:endParaRPr>
                    </a:p>
                  </a:txBody>
                  <a:tcPr marL="27432" marR="27432" marT="27432" marB="18288" anchor="ctr"/>
                </a:tc>
                <a:tc>
                  <a:txBody>
                    <a:bodyPr/>
                    <a:lstStyle/>
                    <a:p>
                      <a:pPr algn="ctr" fontAlgn="b"/>
                      <a:r>
                        <a:rPr lang="en-US" sz="1050" u="none" strike="noStrike" dirty="0">
                          <a:effectLst/>
                        </a:rPr>
                        <a:t>0.00</a:t>
                      </a:r>
                      <a:endParaRPr lang="en-US" sz="1050" b="0" i="0" u="none" strike="noStrike" dirty="0">
                        <a:solidFill>
                          <a:srgbClr val="000000"/>
                        </a:solidFill>
                        <a:effectLst/>
                        <a:latin typeface="Calibri" panose="020F0502020204030204" pitchFamily="34" charset="0"/>
                      </a:endParaRPr>
                    </a:p>
                  </a:txBody>
                  <a:tcPr marL="27432" marR="27432" marT="27432" marB="18288" anchor="ctr">
                    <a:solidFill>
                      <a:srgbClr val="EAEFF7"/>
                    </a:solidFill>
                  </a:tcPr>
                </a:tc>
                <a:tc>
                  <a:txBody>
                    <a:bodyPr/>
                    <a:lstStyle/>
                    <a:p>
                      <a:pPr algn="ctr" fontAlgn="b"/>
                      <a:r>
                        <a:rPr lang="en-US" sz="1100" b="0" i="0" u="none" strike="noStrike" dirty="0">
                          <a:solidFill>
                            <a:srgbClr val="000000"/>
                          </a:solidFill>
                          <a:effectLst/>
                          <a:latin typeface="Calibri" panose="020F0502020204030204" pitchFamily="34" charset="0"/>
                        </a:rPr>
                        <a:t>20</a:t>
                      </a:r>
                    </a:p>
                  </a:txBody>
                  <a:tcPr marL="6350" marR="6350" marT="6350" marB="0" anchor="ctr">
                    <a:solidFill>
                      <a:schemeClr val="accent6">
                        <a:lumMod val="20000"/>
                        <a:lumOff val="80000"/>
                      </a:schemeClr>
                    </a:solidFill>
                  </a:tcPr>
                </a:tc>
                <a:extLst>
                  <a:ext uri="{0D108BD9-81ED-4DB2-BD59-A6C34878D82A}">
                    <a16:rowId xmlns:a16="http://schemas.microsoft.com/office/drawing/2014/main" val="2355365672"/>
                  </a:ext>
                </a:extLst>
              </a:tr>
              <a:tr h="326543">
                <a:tc>
                  <a:txBody>
                    <a:bodyPr/>
                    <a:lstStyle/>
                    <a:p>
                      <a:pPr algn="l" fontAlgn="b"/>
                      <a:r>
                        <a:rPr lang="en-US" sz="1050" u="none" strike="noStrike" dirty="0">
                          <a:effectLst/>
                        </a:rPr>
                        <a:t>My baby is due next week / this month, should I include the baby in the household?</a:t>
                      </a:r>
                      <a:endParaRPr lang="en-US" sz="1050" b="0" i="0" u="none" strike="noStrike" dirty="0">
                        <a:solidFill>
                          <a:srgbClr val="000000"/>
                        </a:solidFill>
                        <a:effectLst/>
                        <a:latin typeface="Calibri" panose="020F0502020204030204" pitchFamily="34" charset="0"/>
                      </a:endParaRPr>
                    </a:p>
                  </a:txBody>
                  <a:tcPr marL="27432" marR="27432" marT="27432" marB="18288" anchor="ctr"/>
                </a:tc>
                <a:tc>
                  <a:txBody>
                    <a:bodyPr/>
                    <a:lstStyle/>
                    <a:p>
                      <a:pPr algn="ctr" fontAlgn="b"/>
                      <a:r>
                        <a:rPr lang="en-US" sz="1050" u="none" strike="noStrike">
                          <a:effectLst/>
                        </a:rPr>
                        <a:t>Yes</a:t>
                      </a:r>
                      <a:endParaRPr lang="en-US" sz="1050" b="0" i="0" u="none" strike="noStrike">
                        <a:solidFill>
                          <a:srgbClr val="000000"/>
                        </a:solidFill>
                        <a:effectLst/>
                        <a:latin typeface="Calibri" panose="020F0502020204030204" pitchFamily="34" charset="0"/>
                      </a:endParaRPr>
                    </a:p>
                  </a:txBody>
                  <a:tcPr marL="27432" marR="27432" marT="27432" marB="18288" anchor="ctr"/>
                </a:tc>
                <a:tc>
                  <a:txBody>
                    <a:bodyPr/>
                    <a:lstStyle/>
                    <a:p>
                      <a:pPr algn="ctr" fontAlgn="b"/>
                      <a:r>
                        <a:rPr lang="en-US" sz="1050" u="none" strike="noStrike">
                          <a:effectLst/>
                        </a:rPr>
                        <a:t>24</a:t>
                      </a:r>
                      <a:endParaRPr lang="en-US" sz="1050" b="0" i="0" u="none" strike="noStrike">
                        <a:solidFill>
                          <a:srgbClr val="000000"/>
                        </a:solidFill>
                        <a:effectLst/>
                        <a:latin typeface="Calibri" panose="020F0502020204030204" pitchFamily="34" charset="0"/>
                      </a:endParaRPr>
                    </a:p>
                  </a:txBody>
                  <a:tcPr marL="27432" marR="27432" marT="27432" marB="18288" anchor="ctr"/>
                </a:tc>
                <a:tc>
                  <a:txBody>
                    <a:bodyPr/>
                    <a:lstStyle/>
                    <a:p>
                      <a:pPr algn="ctr" fontAlgn="b"/>
                      <a:r>
                        <a:rPr lang="en-US" sz="1050" u="none" strike="noStrike">
                          <a:effectLst/>
                        </a:rPr>
                        <a:t>18</a:t>
                      </a:r>
                      <a:endParaRPr lang="en-US" sz="1050" b="0" i="0" u="none" strike="noStrike">
                        <a:solidFill>
                          <a:srgbClr val="000000"/>
                        </a:solidFill>
                        <a:effectLst/>
                        <a:latin typeface="Calibri" panose="020F0502020204030204" pitchFamily="34" charset="0"/>
                      </a:endParaRPr>
                    </a:p>
                  </a:txBody>
                  <a:tcPr marL="27432" marR="27432" marT="27432" marB="18288" anchor="ctr"/>
                </a:tc>
                <a:tc>
                  <a:txBody>
                    <a:bodyPr/>
                    <a:lstStyle/>
                    <a:p>
                      <a:pPr algn="ctr" fontAlgn="b"/>
                      <a:r>
                        <a:rPr lang="en-US" sz="1050" u="none" strike="noStrike" dirty="0">
                          <a:effectLst/>
                        </a:rPr>
                        <a:t>0.75</a:t>
                      </a:r>
                      <a:endParaRPr lang="en-US" sz="1050" b="0" i="0" u="none" strike="noStrike" dirty="0">
                        <a:solidFill>
                          <a:srgbClr val="000000"/>
                        </a:solidFill>
                        <a:effectLst/>
                        <a:latin typeface="Calibri" panose="020F0502020204030204" pitchFamily="34" charset="0"/>
                      </a:endParaRPr>
                    </a:p>
                  </a:txBody>
                  <a:tcPr marL="27432" marR="27432" marT="27432" marB="18288" anchor="ctr">
                    <a:solidFill>
                      <a:srgbClr val="EAEFF7"/>
                    </a:solidFill>
                  </a:tcPr>
                </a:tc>
                <a:tc>
                  <a:txBody>
                    <a:bodyPr/>
                    <a:lstStyle/>
                    <a:p>
                      <a:pPr algn="ctr" fontAlgn="b"/>
                      <a:r>
                        <a:rPr lang="en-US" sz="1100" b="0" i="0" u="none" strike="noStrike" dirty="0">
                          <a:solidFill>
                            <a:srgbClr val="000000"/>
                          </a:solidFill>
                          <a:effectLst/>
                          <a:latin typeface="Calibri" panose="020F0502020204030204" pitchFamily="34" charset="0"/>
                        </a:rPr>
                        <a:t>19</a:t>
                      </a:r>
                    </a:p>
                  </a:txBody>
                  <a:tcPr marL="6350" marR="6350" marT="6350" marB="0" anchor="ctr">
                    <a:solidFill>
                      <a:schemeClr val="accent6">
                        <a:lumMod val="20000"/>
                        <a:lumOff val="80000"/>
                      </a:schemeClr>
                    </a:solidFill>
                  </a:tcPr>
                </a:tc>
                <a:extLst>
                  <a:ext uri="{0D108BD9-81ED-4DB2-BD59-A6C34878D82A}">
                    <a16:rowId xmlns:a16="http://schemas.microsoft.com/office/drawing/2014/main" val="1034535288"/>
                  </a:ext>
                </a:extLst>
              </a:tr>
              <a:tr h="326543">
                <a:tc>
                  <a:txBody>
                    <a:bodyPr/>
                    <a:lstStyle/>
                    <a:p>
                      <a:pPr algn="l" fontAlgn="b"/>
                      <a:r>
                        <a:rPr lang="en-US" sz="1050" u="none" strike="noStrike" dirty="0">
                          <a:effectLst/>
                        </a:rPr>
                        <a:t>Where should I count children in joint custody arrangements?</a:t>
                      </a:r>
                      <a:endParaRPr lang="en-US" sz="1050" b="0" i="0" u="none" strike="noStrike" dirty="0">
                        <a:solidFill>
                          <a:srgbClr val="000000"/>
                        </a:solidFill>
                        <a:effectLst/>
                        <a:latin typeface="Calibri" panose="020F0502020204030204" pitchFamily="34" charset="0"/>
                      </a:endParaRPr>
                    </a:p>
                  </a:txBody>
                  <a:tcPr marL="27432" marR="27432" marT="27432" marB="18288" anchor="ctr"/>
                </a:tc>
                <a:tc>
                  <a:txBody>
                    <a:bodyPr/>
                    <a:lstStyle/>
                    <a:p>
                      <a:pPr algn="ctr" fontAlgn="b"/>
                      <a:r>
                        <a:rPr lang="en-US" sz="1050" u="none" strike="noStrike">
                          <a:effectLst/>
                        </a:rPr>
                        <a:t>Yes</a:t>
                      </a:r>
                      <a:endParaRPr lang="en-US" sz="1050" b="0" i="0" u="none" strike="noStrike">
                        <a:solidFill>
                          <a:srgbClr val="000000"/>
                        </a:solidFill>
                        <a:effectLst/>
                        <a:latin typeface="Calibri" panose="020F0502020204030204" pitchFamily="34" charset="0"/>
                      </a:endParaRPr>
                    </a:p>
                  </a:txBody>
                  <a:tcPr marL="27432" marR="27432" marT="27432" marB="18288" anchor="ctr"/>
                </a:tc>
                <a:tc>
                  <a:txBody>
                    <a:bodyPr/>
                    <a:lstStyle/>
                    <a:p>
                      <a:pPr algn="ctr" fontAlgn="b"/>
                      <a:r>
                        <a:rPr lang="en-US" sz="1050" u="none" strike="noStrike">
                          <a:effectLst/>
                        </a:rPr>
                        <a:t>13</a:t>
                      </a:r>
                      <a:endParaRPr lang="en-US" sz="1050" b="0" i="0" u="none" strike="noStrike">
                        <a:solidFill>
                          <a:srgbClr val="000000"/>
                        </a:solidFill>
                        <a:effectLst/>
                        <a:latin typeface="Calibri" panose="020F0502020204030204" pitchFamily="34" charset="0"/>
                      </a:endParaRPr>
                    </a:p>
                  </a:txBody>
                  <a:tcPr marL="27432" marR="27432" marT="27432" marB="18288" anchor="ctr"/>
                </a:tc>
                <a:tc>
                  <a:txBody>
                    <a:bodyPr/>
                    <a:lstStyle/>
                    <a:p>
                      <a:pPr algn="ctr" fontAlgn="b"/>
                      <a:r>
                        <a:rPr lang="en-US" sz="1050" u="none" strike="noStrike">
                          <a:effectLst/>
                        </a:rPr>
                        <a:t>13</a:t>
                      </a:r>
                      <a:endParaRPr lang="en-US" sz="1050" b="0" i="0" u="none" strike="noStrike">
                        <a:solidFill>
                          <a:srgbClr val="000000"/>
                        </a:solidFill>
                        <a:effectLst/>
                        <a:latin typeface="Calibri" panose="020F0502020204030204" pitchFamily="34" charset="0"/>
                      </a:endParaRPr>
                    </a:p>
                  </a:txBody>
                  <a:tcPr marL="27432" marR="27432" marT="27432" marB="18288" anchor="ctr"/>
                </a:tc>
                <a:tc>
                  <a:txBody>
                    <a:bodyPr/>
                    <a:lstStyle/>
                    <a:p>
                      <a:pPr algn="ctr" fontAlgn="b"/>
                      <a:r>
                        <a:rPr lang="en-US" sz="1050" u="none" strike="noStrike" dirty="0">
                          <a:effectLst/>
                        </a:rPr>
                        <a:t>1.00</a:t>
                      </a:r>
                      <a:endParaRPr lang="en-US" sz="1050" b="0" i="0" u="none" strike="noStrike" dirty="0">
                        <a:solidFill>
                          <a:srgbClr val="000000"/>
                        </a:solidFill>
                        <a:effectLst/>
                        <a:latin typeface="Calibri" panose="020F0502020204030204" pitchFamily="34" charset="0"/>
                      </a:endParaRPr>
                    </a:p>
                  </a:txBody>
                  <a:tcPr marL="27432" marR="27432" marT="27432" marB="18288" anchor="ctr">
                    <a:solidFill>
                      <a:srgbClr val="EAEFF7"/>
                    </a:solidFill>
                  </a:tcPr>
                </a:tc>
                <a:tc>
                  <a:txBody>
                    <a:bodyPr/>
                    <a:lstStyle/>
                    <a:p>
                      <a:pPr algn="ctr" fontAlgn="b"/>
                      <a:r>
                        <a:rPr lang="en-US" sz="1100" b="0" i="0" u="none" strike="noStrike" dirty="0">
                          <a:solidFill>
                            <a:srgbClr val="000000"/>
                          </a:solidFill>
                          <a:effectLst/>
                          <a:latin typeface="Calibri" panose="020F0502020204030204" pitchFamily="34" charset="0"/>
                        </a:rPr>
                        <a:t>11</a:t>
                      </a:r>
                    </a:p>
                  </a:txBody>
                  <a:tcPr marL="6350" marR="6350" marT="6350" marB="0" anchor="ctr">
                    <a:solidFill>
                      <a:schemeClr val="accent4">
                        <a:lumMod val="20000"/>
                        <a:lumOff val="80000"/>
                      </a:schemeClr>
                    </a:solidFill>
                  </a:tcPr>
                </a:tc>
                <a:extLst>
                  <a:ext uri="{0D108BD9-81ED-4DB2-BD59-A6C34878D82A}">
                    <a16:rowId xmlns:a16="http://schemas.microsoft.com/office/drawing/2014/main" val="2556293964"/>
                  </a:ext>
                </a:extLst>
              </a:tr>
              <a:tr h="326543">
                <a:tc>
                  <a:txBody>
                    <a:bodyPr/>
                    <a:lstStyle/>
                    <a:p>
                      <a:pPr algn="l" fontAlgn="b"/>
                      <a:r>
                        <a:rPr lang="en-US" sz="1050" u="none" strike="noStrike" dirty="0">
                          <a:effectLst/>
                        </a:rPr>
                        <a:t>I rent out part of my home; Should I include the boarder or renter on my questionnaire?</a:t>
                      </a:r>
                      <a:endParaRPr lang="en-US" sz="1050" b="0" i="0" u="none" strike="noStrike" dirty="0">
                        <a:solidFill>
                          <a:srgbClr val="000000"/>
                        </a:solidFill>
                        <a:effectLst/>
                        <a:latin typeface="Calibri" panose="020F0502020204030204" pitchFamily="34" charset="0"/>
                      </a:endParaRPr>
                    </a:p>
                  </a:txBody>
                  <a:tcPr marL="27432" marR="27432" marT="27432" marB="18288" anchor="ctr"/>
                </a:tc>
                <a:tc>
                  <a:txBody>
                    <a:bodyPr/>
                    <a:lstStyle/>
                    <a:p>
                      <a:pPr algn="ctr" fontAlgn="b"/>
                      <a:r>
                        <a:rPr lang="en-US" sz="1050" u="none" strike="noStrike">
                          <a:effectLst/>
                        </a:rPr>
                        <a:t>Yes</a:t>
                      </a:r>
                      <a:endParaRPr lang="en-US" sz="1050" b="0" i="0" u="none" strike="noStrike">
                        <a:solidFill>
                          <a:srgbClr val="000000"/>
                        </a:solidFill>
                        <a:effectLst/>
                        <a:latin typeface="Calibri" panose="020F0502020204030204" pitchFamily="34" charset="0"/>
                      </a:endParaRPr>
                    </a:p>
                  </a:txBody>
                  <a:tcPr marL="27432" marR="27432" marT="27432" marB="18288" anchor="ctr"/>
                </a:tc>
                <a:tc>
                  <a:txBody>
                    <a:bodyPr/>
                    <a:lstStyle/>
                    <a:p>
                      <a:pPr algn="ctr" fontAlgn="b"/>
                      <a:r>
                        <a:rPr lang="en-US" sz="1050" u="none" strike="noStrike" dirty="0">
                          <a:effectLst/>
                        </a:rPr>
                        <a:t>11</a:t>
                      </a:r>
                      <a:endParaRPr lang="en-US" sz="1050" b="0" i="0" u="none" strike="noStrike" dirty="0">
                        <a:solidFill>
                          <a:srgbClr val="000000"/>
                        </a:solidFill>
                        <a:effectLst/>
                        <a:latin typeface="Calibri" panose="020F0502020204030204" pitchFamily="34" charset="0"/>
                      </a:endParaRPr>
                    </a:p>
                  </a:txBody>
                  <a:tcPr marL="27432" marR="27432" marT="27432" marB="18288" anchor="ctr"/>
                </a:tc>
                <a:tc>
                  <a:txBody>
                    <a:bodyPr/>
                    <a:lstStyle/>
                    <a:p>
                      <a:pPr algn="ctr" fontAlgn="b"/>
                      <a:r>
                        <a:rPr lang="en-US" sz="1050" u="none" strike="noStrike">
                          <a:effectLst/>
                        </a:rPr>
                        <a:t>3</a:t>
                      </a:r>
                      <a:endParaRPr lang="en-US" sz="1050" b="0" i="0" u="none" strike="noStrike">
                        <a:solidFill>
                          <a:srgbClr val="000000"/>
                        </a:solidFill>
                        <a:effectLst/>
                        <a:latin typeface="Calibri" panose="020F0502020204030204" pitchFamily="34" charset="0"/>
                      </a:endParaRPr>
                    </a:p>
                  </a:txBody>
                  <a:tcPr marL="27432" marR="27432" marT="27432" marB="18288" anchor="ctr"/>
                </a:tc>
                <a:tc>
                  <a:txBody>
                    <a:bodyPr/>
                    <a:lstStyle/>
                    <a:p>
                      <a:pPr algn="ctr" fontAlgn="b"/>
                      <a:r>
                        <a:rPr lang="en-US" sz="1050" u="none" strike="noStrike" dirty="0">
                          <a:effectLst/>
                        </a:rPr>
                        <a:t>0.27</a:t>
                      </a:r>
                      <a:endParaRPr lang="en-US" sz="1050" b="0" i="0" u="none" strike="noStrike" dirty="0">
                        <a:solidFill>
                          <a:srgbClr val="000000"/>
                        </a:solidFill>
                        <a:effectLst/>
                        <a:latin typeface="Calibri" panose="020F0502020204030204" pitchFamily="34" charset="0"/>
                      </a:endParaRPr>
                    </a:p>
                  </a:txBody>
                  <a:tcPr marL="27432" marR="27432" marT="27432" marB="18288" anchor="ctr">
                    <a:solidFill>
                      <a:srgbClr val="EAEFF7"/>
                    </a:solidFill>
                  </a:tcPr>
                </a:tc>
                <a:tc>
                  <a:txBody>
                    <a:bodyPr/>
                    <a:lstStyle/>
                    <a:p>
                      <a:pPr algn="ctr" fontAlgn="b"/>
                      <a:r>
                        <a:rPr lang="en-US" sz="1100" b="0" i="0" u="none" strike="noStrike">
                          <a:solidFill>
                            <a:srgbClr val="000000"/>
                          </a:solidFill>
                          <a:effectLst/>
                          <a:latin typeface="Calibri" panose="020F0502020204030204" pitchFamily="34" charset="0"/>
                        </a:rPr>
                        <a:t>1</a:t>
                      </a:r>
                    </a:p>
                  </a:txBody>
                  <a:tcPr marL="6350" marR="6350" marT="6350" marB="0" anchor="ctr">
                    <a:solidFill>
                      <a:srgbClr val="FFCCCC"/>
                    </a:solidFill>
                  </a:tcPr>
                </a:tc>
                <a:extLst>
                  <a:ext uri="{0D108BD9-81ED-4DB2-BD59-A6C34878D82A}">
                    <a16:rowId xmlns:a16="http://schemas.microsoft.com/office/drawing/2014/main" val="4011212131"/>
                  </a:ext>
                </a:extLst>
              </a:tr>
              <a:tr h="521694">
                <a:tc>
                  <a:txBody>
                    <a:bodyPr/>
                    <a:lstStyle/>
                    <a:p>
                      <a:pPr algn="l" fontAlgn="b"/>
                      <a:r>
                        <a:rPr lang="en-US" sz="1050" u="none" strike="noStrike" dirty="0">
                          <a:effectLst/>
                        </a:rPr>
                        <a:t>Should a grandchild be counted at an address even if their mom or parent does not live or stay there?</a:t>
                      </a:r>
                      <a:endParaRPr lang="en-US" sz="1050" b="0" i="0" u="none" strike="noStrike" dirty="0">
                        <a:solidFill>
                          <a:srgbClr val="000000"/>
                        </a:solidFill>
                        <a:effectLst/>
                        <a:latin typeface="Calibri" panose="020F0502020204030204" pitchFamily="34" charset="0"/>
                      </a:endParaRPr>
                    </a:p>
                  </a:txBody>
                  <a:tcPr marL="27432" marR="27432" marT="27432" marB="18288" anchor="ctr"/>
                </a:tc>
                <a:tc>
                  <a:txBody>
                    <a:bodyPr/>
                    <a:lstStyle/>
                    <a:p>
                      <a:pPr algn="ctr" fontAlgn="b"/>
                      <a:r>
                        <a:rPr lang="en-US" sz="1050" u="none" strike="noStrike">
                          <a:effectLst/>
                        </a:rPr>
                        <a:t>Yes</a:t>
                      </a:r>
                      <a:endParaRPr lang="en-US" sz="1050" b="0" i="0" u="none" strike="noStrike">
                        <a:solidFill>
                          <a:srgbClr val="000000"/>
                        </a:solidFill>
                        <a:effectLst/>
                        <a:latin typeface="Calibri" panose="020F0502020204030204" pitchFamily="34" charset="0"/>
                      </a:endParaRPr>
                    </a:p>
                  </a:txBody>
                  <a:tcPr marL="27432" marR="27432" marT="27432" marB="18288" anchor="ctr"/>
                </a:tc>
                <a:tc>
                  <a:txBody>
                    <a:bodyPr/>
                    <a:lstStyle/>
                    <a:p>
                      <a:pPr algn="ctr" fontAlgn="b"/>
                      <a:r>
                        <a:rPr lang="en-US" sz="1050" u="none" strike="noStrike">
                          <a:effectLst/>
                        </a:rPr>
                        <a:t>8</a:t>
                      </a:r>
                      <a:endParaRPr lang="en-US" sz="1050" b="0" i="0" u="none" strike="noStrike">
                        <a:solidFill>
                          <a:srgbClr val="000000"/>
                        </a:solidFill>
                        <a:effectLst/>
                        <a:latin typeface="Calibri" panose="020F0502020204030204" pitchFamily="34" charset="0"/>
                      </a:endParaRPr>
                    </a:p>
                  </a:txBody>
                  <a:tcPr marL="27432" marR="27432" marT="27432" marB="18288" anchor="ctr"/>
                </a:tc>
                <a:tc>
                  <a:txBody>
                    <a:bodyPr/>
                    <a:lstStyle/>
                    <a:p>
                      <a:pPr algn="ctr" fontAlgn="b"/>
                      <a:r>
                        <a:rPr lang="en-US" sz="1050" u="none" strike="noStrike">
                          <a:effectLst/>
                        </a:rPr>
                        <a:t>4</a:t>
                      </a:r>
                      <a:endParaRPr lang="en-US" sz="1050" b="0" i="0" u="none" strike="noStrike">
                        <a:solidFill>
                          <a:srgbClr val="000000"/>
                        </a:solidFill>
                        <a:effectLst/>
                        <a:latin typeface="Calibri" panose="020F0502020204030204" pitchFamily="34" charset="0"/>
                      </a:endParaRPr>
                    </a:p>
                  </a:txBody>
                  <a:tcPr marL="27432" marR="27432" marT="27432" marB="18288" anchor="ctr"/>
                </a:tc>
                <a:tc>
                  <a:txBody>
                    <a:bodyPr/>
                    <a:lstStyle/>
                    <a:p>
                      <a:pPr algn="ctr" fontAlgn="b"/>
                      <a:r>
                        <a:rPr lang="en-US" sz="1050" u="none" strike="noStrike" dirty="0">
                          <a:effectLst/>
                        </a:rPr>
                        <a:t>0.50</a:t>
                      </a:r>
                      <a:endParaRPr lang="en-US" sz="1050" b="0" i="0" u="none" strike="noStrike" dirty="0">
                        <a:solidFill>
                          <a:srgbClr val="000000"/>
                        </a:solidFill>
                        <a:effectLst/>
                        <a:latin typeface="Calibri" panose="020F0502020204030204" pitchFamily="34" charset="0"/>
                      </a:endParaRPr>
                    </a:p>
                  </a:txBody>
                  <a:tcPr marL="27432" marR="27432" marT="27432" marB="18288" anchor="ctr">
                    <a:solidFill>
                      <a:srgbClr val="EAEFF7"/>
                    </a:solidFill>
                  </a:tcPr>
                </a:tc>
                <a:tc>
                  <a:txBody>
                    <a:bodyPr/>
                    <a:lstStyle/>
                    <a:p>
                      <a:pPr algn="ctr" fontAlgn="b"/>
                      <a:r>
                        <a:rPr lang="en-US" sz="1100" b="0" i="0" u="none" strike="noStrike" dirty="0">
                          <a:solidFill>
                            <a:srgbClr val="000000"/>
                          </a:solidFill>
                          <a:effectLst/>
                          <a:latin typeface="Calibri" panose="020F0502020204030204" pitchFamily="34" charset="0"/>
                        </a:rPr>
                        <a:t>2</a:t>
                      </a:r>
                    </a:p>
                  </a:txBody>
                  <a:tcPr marL="6350" marR="6350" marT="6350" marB="0" anchor="ctr">
                    <a:solidFill>
                      <a:srgbClr val="FFCCCC"/>
                    </a:solidFill>
                  </a:tcPr>
                </a:tc>
                <a:extLst>
                  <a:ext uri="{0D108BD9-81ED-4DB2-BD59-A6C34878D82A}">
                    <a16:rowId xmlns:a16="http://schemas.microsoft.com/office/drawing/2014/main" val="699055087"/>
                  </a:ext>
                </a:extLst>
              </a:tr>
              <a:tr h="487820">
                <a:tc>
                  <a:txBody>
                    <a:bodyPr/>
                    <a:lstStyle/>
                    <a:p>
                      <a:pPr algn="l" fontAlgn="b"/>
                      <a:r>
                        <a:rPr lang="en-US" sz="1050" u="none" strike="noStrike" dirty="0">
                          <a:effectLst/>
                        </a:rPr>
                        <a:t>Does the census count  the children of roommates, housemates, roomers, or boarders?</a:t>
                      </a:r>
                      <a:endParaRPr lang="en-US" sz="1050" b="0" i="0" u="none" strike="noStrike" dirty="0">
                        <a:solidFill>
                          <a:srgbClr val="000000"/>
                        </a:solidFill>
                        <a:effectLst/>
                        <a:latin typeface="Calibri" panose="020F0502020204030204" pitchFamily="34" charset="0"/>
                      </a:endParaRPr>
                    </a:p>
                  </a:txBody>
                  <a:tcPr marL="27432" marR="27432" marT="27432" marB="18288" anchor="ctr"/>
                </a:tc>
                <a:tc>
                  <a:txBody>
                    <a:bodyPr/>
                    <a:lstStyle/>
                    <a:p>
                      <a:pPr algn="ctr" fontAlgn="b"/>
                      <a:r>
                        <a:rPr lang="en-US" sz="1050" u="none" strike="noStrike">
                          <a:effectLst/>
                        </a:rPr>
                        <a:t>Yes</a:t>
                      </a:r>
                      <a:endParaRPr lang="en-US" sz="1050" b="0" i="0" u="none" strike="noStrike">
                        <a:solidFill>
                          <a:srgbClr val="000000"/>
                        </a:solidFill>
                        <a:effectLst/>
                        <a:latin typeface="Calibri" panose="020F0502020204030204" pitchFamily="34" charset="0"/>
                      </a:endParaRPr>
                    </a:p>
                  </a:txBody>
                  <a:tcPr marL="27432" marR="27432" marT="27432" marB="18288" anchor="ctr"/>
                </a:tc>
                <a:tc>
                  <a:txBody>
                    <a:bodyPr/>
                    <a:lstStyle/>
                    <a:p>
                      <a:pPr algn="ctr" fontAlgn="b"/>
                      <a:r>
                        <a:rPr lang="en-US" sz="1050" u="none" strike="noStrike" dirty="0">
                          <a:effectLst/>
                        </a:rPr>
                        <a:t>8</a:t>
                      </a:r>
                      <a:endParaRPr lang="en-US" sz="1050" b="0" i="0" u="none" strike="noStrike" dirty="0">
                        <a:solidFill>
                          <a:srgbClr val="000000"/>
                        </a:solidFill>
                        <a:effectLst/>
                        <a:latin typeface="Calibri" panose="020F0502020204030204" pitchFamily="34" charset="0"/>
                      </a:endParaRPr>
                    </a:p>
                  </a:txBody>
                  <a:tcPr marL="27432" marR="27432" marT="27432" marB="18288" anchor="ctr"/>
                </a:tc>
                <a:tc>
                  <a:txBody>
                    <a:bodyPr/>
                    <a:lstStyle/>
                    <a:p>
                      <a:pPr algn="ctr" fontAlgn="b"/>
                      <a:r>
                        <a:rPr lang="en-US" sz="1050" u="none" strike="noStrike">
                          <a:effectLst/>
                        </a:rPr>
                        <a:t>0</a:t>
                      </a:r>
                      <a:endParaRPr lang="en-US" sz="1050" b="0" i="0" u="none" strike="noStrike">
                        <a:solidFill>
                          <a:srgbClr val="000000"/>
                        </a:solidFill>
                        <a:effectLst/>
                        <a:latin typeface="Calibri" panose="020F0502020204030204" pitchFamily="34" charset="0"/>
                      </a:endParaRPr>
                    </a:p>
                  </a:txBody>
                  <a:tcPr marL="27432" marR="27432" marT="27432" marB="18288" anchor="ctr"/>
                </a:tc>
                <a:tc>
                  <a:txBody>
                    <a:bodyPr/>
                    <a:lstStyle/>
                    <a:p>
                      <a:pPr algn="ctr" fontAlgn="b"/>
                      <a:r>
                        <a:rPr lang="en-US" sz="1050" u="none" strike="noStrike" dirty="0">
                          <a:effectLst/>
                        </a:rPr>
                        <a:t>0.00</a:t>
                      </a:r>
                      <a:endParaRPr lang="en-US" sz="1050" b="0" i="0" u="none" strike="noStrike" dirty="0">
                        <a:solidFill>
                          <a:srgbClr val="000000"/>
                        </a:solidFill>
                        <a:effectLst/>
                        <a:latin typeface="Calibri" panose="020F0502020204030204" pitchFamily="34" charset="0"/>
                      </a:endParaRPr>
                    </a:p>
                  </a:txBody>
                  <a:tcPr marL="27432" marR="27432" marT="27432" marB="18288" anchor="ctr">
                    <a:solidFill>
                      <a:srgbClr val="EAEFF7"/>
                    </a:solidFill>
                  </a:tcPr>
                </a:tc>
                <a:tc>
                  <a:txBody>
                    <a:bodyPr/>
                    <a:lstStyle/>
                    <a:p>
                      <a:pPr algn="ctr" fontAlgn="b"/>
                      <a:r>
                        <a:rPr lang="en-US" sz="1100" b="0" i="0" u="none" strike="noStrike" dirty="0">
                          <a:solidFill>
                            <a:srgbClr val="000000"/>
                          </a:solidFill>
                          <a:effectLst/>
                          <a:latin typeface="Calibri" panose="020F0502020204030204" pitchFamily="34" charset="0"/>
                        </a:rPr>
                        <a:t>0</a:t>
                      </a:r>
                    </a:p>
                  </a:txBody>
                  <a:tcPr marL="6350" marR="6350" marT="6350" marB="0" anchor="ctr">
                    <a:solidFill>
                      <a:srgbClr val="FFCCCC"/>
                    </a:solidFill>
                  </a:tcPr>
                </a:tc>
                <a:extLst>
                  <a:ext uri="{0D108BD9-81ED-4DB2-BD59-A6C34878D82A}">
                    <a16:rowId xmlns:a16="http://schemas.microsoft.com/office/drawing/2014/main" val="1884140028"/>
                  </a:ext>
                </a:extLst>
              </a:tr>
              <a:tr h="223760">
                <a:tc>
                  <a:txBody>
                    <a:bodyPr/>
                    <a:lstStyle/>
                    <a:p>
                      <a:pPr algn="l" fontAlgn="b"/>
                      <a:r>
                        <a:rPr lang="en-US" sz="1050" u="none" strike="noStrike" dirty="0">
                          <a:effectLst/>
                        </a:rPr>
                        <a:t>Should I count people who are visiting?</a:t>
                      </a:r>
                      <a:endParaRPr lang="en-US" sz="1050" b="0" i="0" u="none" strike="noStrike" dirty="0">
                        <a:solidFill>
                          <a:srgbClr val="000000"/>
                        </a:solidFill>
                        <a:effectLst/>
                        <a:latin typeface="Calibri" panose="020F0502020204030204" pitchFamily="34" charset="0"/>
                      </a:endParaRPr>
                    </a:p>
                  </a:txBody>
                  <a:tcPr marL="27432" marR="27432" marT="27432" marB="18288" anchor="ctr"/>
                </a:tc>
                <a:tc>
                  <a:txBody>
                    <a:bodyPr/>
                    <a:lstStyle/>
                    <a:p>
                      <a:pPr algn="ctr" fontAlgn="b"/>
                      <a:r>
                        <a:rPr lang="en-US" sz="1050" u="none" strike="noStrike">
                          <a:effectLst/>
                        </a:rPr>
                        <a:t>Yes</a:t>
                      </a:r>
                      <a:endParaRPr lang="en-US" sz="1050" b="0" i="0" u="none" strike="noStrike">
                        <a:solidFill>
                          <a:srgbClr val="000000"/>
                        </a:solidFill>
                        <a:effectLst/>
                        <a:latin typeface="Calibri" panose="020F0502020204030204" pitchFamily="34" charset="0"/>
                      </a:endParaRPr>
                    </a:p>
                  </a:txBody>
                  <a:tcPr marL="27432" marR="27432" marT="27432" marB="18288" anchor="ctr"/>
                </a:tc>
                <a:tc>
                  <a:txBody>
                    <a:bodyPr/>
                    <a:lstStyle/>
                    <a:p>
                      <a:pPr algn="ctr" fontAlgn="b"/>
                      <a:r>
                        <a:rPr lang="en-US" sz="1050" u="none" strike="noStrike">
                          <a:effectLst/>
                        </a:rPr>
                        <a:t>4</a:t>
                      </a:r>
                      <a:endParaRPr lang="en-US" sz="1050" b="0" i="0" u="none" strike="noStrike">
                        <a:solidFill>
                          <a:srgbClr val="000000"/>
                        </a:solidFill>
                        <a:effectLst/>
                        <a:latin typeface="Calibri" panose="020F0502020204030204" pitchFamily="34" charset="0"/>
                      </a:endParaRPr>
                    </a:p>
                  </a:txBody>
                  <a:tcPr marL="27432" marR="27432" marT="27432" marB="18288" anchor="ctr"/>
                </a:tc>
                <a:tc>
                  <a:txBody>
                    <a:bodyPr/>
                    <a:lstStyle/>
                    <a:p>
                      <a:pPr algn="ctr" fontAlgn="b"/>
                      <a:r>
                        <a:rPr lang="en-US" sz="1050" u="none" strike="noStrike">
                          <a:effectLst/>
                        </a:rPr>
                        <a:t>1</a:t>
                      </a:r>
                      <a:endParaRPr lang="en-US" sz="1050" b="0" i="0" u="none" strike="noStrike">
                        <a:solidFill>
                          <a:srgbClr val="000000"/>
                        </a:solidFill>
                        <a:effectLst/>
                        <a:latin typeface="Calibri" panose="020F0502020204030204" pitchFamily="34" charset="0"/>
                      </a:endParaRPr>
                    </a:p>
                  </a:txBody>
                  <a:tcPr marL="27432" marR="27432" marT="27432" marB="18288" anchor="ctr"/>
                </a:tc>
                <a:tc>
                  <a:txBody>
                    <a:bodyPr/>
                    <a:lstStyle/>
                    <a:p>
                      <a:pPr algn="ctr" fontAlgn="b"/>
                      <a:r>
                        <a:rPr lang="en-US" sz="1050" u="none" strike="noStrike" dirty="0">
                          <a:effectLst/>
                        </a:rPr>
                        <a:t>0.25</a:t>
                      </a:r>
                      <a:endParaRPr lang="en-US" sz="1050" b="0" i="0" u="none" strike="noStrike" dirty="0">
                        <a:solidFill>
                          <a:srgbClr val="000000"/>
                        </a:solidFill>
                        <a:effectLst/>
                        <a:latin typeface="Calibri" panose="020F0502020204030204" pitchFamily="34" charset="0"/>
                      </a:endParaRPr>
                    </a:p>
                  </a:txBody>
                  <a:tcPr marL="27432" marR="27432" marT="27432" marB="18288" anchor="ctr">
                    <a:solidFill>
                      <a:srgbClr val="EAEFF7"/>
                    </a:solidFill>
                  </a:tcPr>
                </a:tc>
                <a:tc>
                  <a:txBody>
                    <a:bodyPr/>
                    <a:lstStyle/>
                    <a:p>
                      <a:pPr algn="ctr" fontAlgn="b"/>
                      <a:r>
                        <a:rPr lang="en-US" sz="1100" b="0" i="0" u="none" strike="noStrike">
                          <a:solidFill>
                            <a:srgbClr val="000000"/>
                          </a:solidFill>
                          <a:effectLst/>
                          <a:latin typeface="Calibri" panose="020F0502020204030204" pitchFamily="34" charset="0"/>
                        </a:rPr>
                        <a:t>0</a:t>
                      </a:r>
                    </a:p>
                  </a:txBody>
                  <a:tcPr marL="6350" marR="6350" marT="6350" marB="0" anchor="ctr">
                    <a:solidFill>
                      <a:srgbClr val="FFCCCC"/>
                    </a:solidFill>
                  </a:tcPr>
                </a:tc>
                <a:extLst>
                  <a:ext uri="{0D108BD9-81ED-4DB2-BD59-A6C34878D82A}">
                    <a16:rowId xmlns:a16="http://schemas.microsoft.com/office/drawing/2014/main" val="3278446675"/>
                  </a:ext>
                </a:extLst>
              </a:tr>
              <a:tr h="251209">
                <a:tc>
                  <a:txBody>
                    <a:bodyPr/>
                    <a:lstStyle/>
                    <a:p>
                      <a:pPr algn="l" fontAlgn="b"/>
                      <a:r>
                        <a:rPr lang="en-US" sz="1050" u="none" strike="noStrike">
                          <a:effectLst/>
                        </a:rPr>
                        <a:t>Does the census count foster children?</a:t>
                      </a:r>
                      <a:endParaRPr lang="en-US" sz="1050" b="0" i="0" u="none" strike="noStrike">
                        <a:solidFill>
                          <a:srgbClr val="000000"/>
                        </a:solidFill>
                        <a:effectLst/>
                        <a:latin typeface="Calibri" panose="020F0502020204030204" pitchFamily="34" charset="0"/>
                      </a:endParaRPr>
                    </a:p>
                  </a:txBody>
                  <a:tcPr marL="27432" marR="27432" marT="27432" marB="18288" anchor="ctr"/>
                </a:tc>
                <a:tc>
                  <a:txBody>
                    <a:bodyPr/>
                    <a:lstStyle/>
                    <a:p>
                      <a:pPr algn="ctr" fontAlgn="b"/>
                      <a:r>
                        <a:rPr lang="en-US" sz="1050" u="none" strike="noStrike" dirty="0">
                          <a:effectLst/>
                        </a:rPr>
                        <a:t>Yes</a:t>
                      </a:r>
                      <a:endParaRPr lang="en-US" sz="1050" b="0" i="0" u="none" strike="noStrike" dirty="0">
                        <a:solidFill>
                          <a:srgbClr val="000000"/>
                        </a:solidFill>
                        <a:effectLst/>
                        <a:latin typeface="Calibri" panose="020F0502020204030204" pitchFamily="34" charset="0"/>
                      </a:endParaRPr>
                    </a:p>
                  </a:txBody>
                  <a:tcPr marL="27432" marR="27432" marT="27432" marB="18288" anchor="ctr"/>
                </a:tc>
                <a:tc>
                  <a:txBody>
                    <a:bodyPr/>
                    <a:lstStyle/>
                    <a:p>
                      <a:pPr algn="ctr" fontAlgn="b"/>
                      <a:r>
                        <a:rPr lang="en-US" sz="1050" u="none" strike="noStrike">
                          <a:effectLst/>
                        </a:rPr>
                        <a:t>2</a:t>
                      </a:r>
                      <a:endParaRPr lang="en-US" sz="1050" b="0" i="0" u="none" strike="noStrike">
                        <a:solidFill>
                          <a:srgbClr val="000000"/>
                        </a:solidFill>
                        <a:effectLst/>
                        <a:latin typeface="Calibri" panose="020F0502020204030204" pitchFamily="34" charset="0"/>
                      </a:endParaRPr>
                    </a:p>
                  </a:txBody>
                  <a:tcPr marL="27432" marR="27432" marT="27432" marB="18288" anchor="ctr"/>
                </a:tc>
                <a:tc>
                  <a:txBody>
                    <a:bodyPr/>
                    <a:lstStyle/>
                    <a:p>
                      <a:pPr algn="ctr" fontAlgn="b"/>
                      <a:r>
                        <a:rPr lang="en-US" sz="1050" u="none" strike="noStrike">
                          <a:effectLst/>
                        </a:rPr>
                        <a:t>1</a:t>
                      </a:r>
                      <a:endParaRPr lang="en-US" sz="1050" b="0" i="0" u="none" strike="noStrike">
                        <a:solidFill>
                          <a:srgbClr val="000000"/>
                        </a:solidFill>
                        <a:effectLst/>
                        <a:latin typeface="Calibri" panose="020F0502020204030204" pitchFamily="34" charset="0"/>
                      </a:endParaRPr>
                    </a:p>
                  </a:txBody>
                  <a:tcPr marL="27432" marR="27432" marT="27432" marB="18288" anchor="ctr"/>
                </a:tc>
                <a:tc>
                  <a:txBody>
                    <a:bodyPr/>
                    <a:lstStyle/>
                    <a:p>
                      <a:pPr algn="ctr" fontAlgn="b"/>
                      <a:r>
                        <a:rPr lang="en-US" sz="1050" u="none" strike="noStrike" dirty="0">
                          <a:effectLst/>
                        </a:rPr>
                        <a:t>0.50</a:t>
                      </a:r>
                      <a:endParaRPr lang="en-US" sz="1050" b="0" i="0" u="none" strike="noStrike" dirty="0">
                        <a:solidFill>
                          <a:srgbClr val="000000"/>
                        </a:solidFill>
                        <a:effectLst/>
                        <a:latin typeface="Calibri" panose="020F0502020204030204" pitchFamily="34" charset="0"/>
                      </a:endParaRPr>
                    </a:p>
                  </a:txBody>
                  <a:tcPr marL="27432" marR="27432" marT="27432" marB="18288" anchor="ctr">
                    <a:solidFill>
                      <a:srgbClr val="EAEFF7"/>
                    </a:solidFill>
                  </a:tcPr>
                </a:tc>
                <a:tc>
                  <a:txBody>
                    <a:bodyPr/>
                    <a:lstStyle/>
                    <a:p>
                      <a:pPr algn="ctr" fontAlgn="b"/>
                      <a:r>
                        <a:rPr lang="en-US" sz="1100" b="0" i="0" u="none" strike="noStrike" dirty="0">
                          <a:solidFill>
                            <a:srgbClr val="000000"/>
                          </a:solidFill>
                          <a:effectLst/>
                          <a:latin typeface="Calibri" panose="020F0502020204030204" pitchFamily="34" charset="0"/>
                        </a:rPr>
                        <a:t>1</a:t>
                      </a:r>
                    </a:p>
                  </a:txBody>
                  <a:tcPr marL="6350" marR="6350" marT="6350" marB="0" anchor="ctr">
                    <a:solidFill>
                      <a:srgbClr val="FFCCCC"/>
                    </a:solidFill>
                  </a:tcPr>
                </a:tc>
                <a:extLst>
                  <a:ext uri="{0D108BD9-81ED-4DB2-BD59-A6C34878D82A}">
                    <a16:rowId xmlns:a16="http://schemas.microsoft.com/office/drawing/2014/main" val="1964479529"/>
                  </a:ext>
                </a:extLst>
              </a:tr>
              <a:tr h="326543">
                <a:tc>
                  <a:txBody>
                    <a:bodyPr/>
                    <a:lstStyle/>
                    <a:p>
                      <a:pPr algn="l" fontAlgn="b"/>
                      <a:r>
                        <a:rPr lang="en-US" sz="1050" u="none" strike="noStrike" dirty="0">
                          <a:effectLst/>
                        </a:rPr>
                        <a:t>How do I answer the question about people living somewhere else?</a:t>
                      </a:r>
                      <a:endParaRPr lang="en-US" sz="1050" b="0" i="0" u="none" strike="noStrike" dirty="0">
                        <a:solidFill>
                          <a:srgbClr val="000000"/>
                        </a:solidFill>
                        <a:effectLst/>
                        <a:latin typeface="Calibri" panose="020F0502020204030204" pitchFamily="34" charset="0"/>
                      </a:endParaRPr>
                    </a:p>
                  </a:txBody>
                  <a:tcPr marL="27432" marR="27432" marT="27432" marB="18288" anchor="ctr">
                    <a:solidFill>
                      <a:schemeClr val="tx2">
                        <a:lumMod val="20000"/>
                        <a:lumOff val="80000"/>
                      </a:schemeClr>
                    </a:solidFill>
                  </a:tcPr>
                </a:tc>
                <a:tc>
                  <a:txBody>
                    <a:bodyPr/>
                    <a:lstStyle/>
                    <a:p>
                      <a:pPr algn="ctr" fontAlgn="b"/>
                      <a:r>
                        <a:rPr lang="en-US" sz="1050" u="none" strike="noStrike">
                          <a:effectLst/>
                        </a:rPr>
                        <a:t>No</a:t>
                      </a:r>
                      <a:endParaRPr lang="en-US" sz="1050" b="0" i="0" u="none" strike="noStrike">
                        <a:solidFill>
                          <a:srgbClr val="000000"/>
                        </a:solidFill>
                        <a:effectLst/>
                        <a:latin typeface="Calibri" panose="020F0502020204030204" pitchFamily="34" charset="0"/>
                      </a:endParaRPr>
                    </a:p>
                  </a:txBody>
                  <a:tcPr marL="27432" marR="27432" marT="27432" marB="18288" anchor="ctr">
                    <a:solidFill>
                      <a:schemeClr val="tx2">
                        <a:lumMod val="20000"/>
                        <a:lumOff val="80000"/>
                      </a:schemeClr>
                    </a:solidFill>
                  </a:tcPr>
                </a:tc>
                <a:tc>
                  <a:txBody>
                    <a:bodyPr/>
                    <a:lstStyle/>
                    <a:p>
                      <a:pPr algn="ctr" fontAlgn="b"/>
                      <a:r>
                        <a:rPr lang="en-US" sz="1050" u="none" strike="noStrike">
                          <a:effectLst/>
                        </a:rPr>
                        <a:t>261</a:t>
                      </a:r>
                      <a:endParaRPr lang="en-US" sz="1050" b="0" i="0" u="none" strike="noStrike">
                        <a:solidFill>
                          <a:srgbClr val="000000"/>
                        </a:solidFill>
                        <a:effectLst/>
                        <a:latin typeface="Calibri" panose="020F0502020204030204" pitchFamily="34" charset="0"/>
                      </a:endParaRPr>
                    </a:p>
                  </a:txBody>
                  <a:tcPr marL="27432" marR="27432" marT="27432" marB="18288" anchor="ctr">
                    <a:solidFill>
                      <a:schemeClr val="tx2">
                        <a:lumMod val="20000"/>
                        <a:lumOff val="80000"/>
                      </a:schemeClr>
                    </a:solidFill>
                  </a:tcPr>
                </a:tc>
                <a:tc>
                  <a:txBody>
                    <a:bodyPr/>
                    <a:lstStyle/>
                    <a:p>
                      <a:pPr algn="ctr" fontAlgn="b"/>
                      <a:r>
                        <a:rPr lang="en-US" sz="1050" u="none" strike="noStrike">
                          <a:effectLst/>
                        </a:rPr>
                        <a:t>-</a:t>
                      </a:r>
                      <a:endParaRPr lang="en-US" sz="1050" b="0" i="0" u="none" strike="noStrike">
                        <a:solidFill>
                          <a:srgbClr val="000000"/>
                        </a:solidFill>
                        <a:effectLst/>
                        <a:latin typeface="Calibri" panose="020F0502020204030204" pitchFamily="34" charset="0"/>
                      </a:endParaRPr>
                    </a:p>
                  </a:txBody>
                  <a:tcPr marL="27432" marR="27432" marT="27432" marB="18288" anchor="ctr">
                    <a:solidFill>
                      <a:schemeClr val="tx2">
                        <a:lumMod val="20000"/>
                        <a:lumOff val="80000"/>
                      </a:schemeClr>
                    </a:solidFill>
                  </a:tcPr>
                </a:tc>
                <a:tc>
                  <a:txBody>
                    <a:bodyPr/>
                    <a:lstStyle/>
                    <a:p>
                      <a:pPr algn="ctr" fontAlgn="b"/>
                      <a:r>
                        <a:rPr lang="en-US" sz="1050" u="none" strike="noStrike">
                          <a:effectLst/>
                        </a:rPr>
                        <a:t>-</a:t>
                      </a:r>
                      <a:endParaRPr lang="en-US" sz="1050" b="0" i="0" u="none" strike="noStrike">
                        <a:solidFill>
                          <a:srgbClr val="000000"/>
                        </a:solidFill>
                        <a:effectLst/>
                        <a:latin typeface="Calibri" panose="020F0502020204030204" pitchFamily="34" charset="0"/>
                      </a:endParaRPr>
                    </a:p>
                  </a:txBody>
                  <a:tcPr marL="27432" marR="27432" marT="27432" marB="18288" anchor="ctr">
                    <a:solidFill>
                      <a:schemeClr val="tx2">
                        <a:lumMod val="20000"/>
                        <a:lumOff val="80000"/>
                      </a:schemeClr>
                    </a:solidFill>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6350" marR="6350" marT="6350" marB="0" anchor="ctr">
                    <a:solidFill>
                      <a:schemeClr val="tx2">
                        <a:lumMod val="20000"/>
                        <a:lumOff val="80000"/>
                      </a:schemeClr>
                    </a:solidFill>
                  </a:tcPr>
                </a:tc>
                <a:extLst>
                  <a:ext uri="{0D108BD9-81ED-4DB2-BD59-A6C34878D82A}">
                    <a16:rowId xmlns:a16="http://schemas.microsoft.com/office/drawing/2014/main" val="1481639291"/>
                  </a:ext>
                </a:extLst>
              </a:tr>
              <a:tr h="326543">
                <a:tc>
                  <a:txBody>
                    <a:bodyPr/>
                    <a:lstStyle/>
                    <a:p>
                      <a:pPr algn="l" fontAlgn="b"/>
                      <a:r>
                        <a:rPr lang="en-US" sz="1050" u="none" strike="noStrike" dirty="0">
                          <a:effectLst/>
                        </a:rPr>
                        <a:t>How do I answer the number of people question?</a:t>
                      </a:r>
                      <a:endParaRPr lang="en-US" sz="1050" b="0" i="0" u="none" strike="noStrike" dirty="0">
                        <a:solidFill>
                          <a:srgbClr val="000000"/>
                        </a:solidFill>
                        <a:effectLst/>
                        <a:latin typeface="Calibri" panose="020F0502020204030204" pitchFamily="34" charset="0"/>
                      </a:endParaRPr>
                    </a:p>
                  </a:txBody>
                  <a:tcPr marL="27432" marR="27432" marT="27432" marB="18288" anchor="ctr">
                    <a:solidFill>
                      <a:schemeClr val="tx2">
                        <a:lumMod val="20000"/>
                        <a:lumOff val="80000"/>
                      </a:schemeClr>
                    </a:solidFill>
                  </a:tcPr>
                </a:tc>
                <a:tc>
                  <a:txBody>
                    <a:bodyPr/>
                    <a:lstStyle/>
                    <a:p>
                      <a:pPr algn="ctr" fontAlgn="b"/>
                      <a:r>
                        <a:rPr lang="en-US" sz="1050" u="none" strike="noStrike" dirty="0">
                          <a:effectLst/>
                        </a:rPr>
                        <a:t>No</a:t>
                      </a:r>
                      <a:endParaRPr lang="en-US" sz="1050" b="0" i="0" u="none" strike="noStrike" dirty="0">
                        <a:solidFill>
                          <a:srgbClr val="000000"/>
                        </a:solidFill>
                        <a:effectLst/>
                        <a:latin typeface="Calibri" panose="020F0502020204030204" pitchFamily="34" charset="0"/>
                      </a:endParaRPr>
                    </a:p>
                  </a:txBody>
                  <a:tcPr marL="27432" marR="27432" marT="27432" marB="18288" anchor="ctr">
                    <a:solidFill>
                      <a:schemeClr val="tx2">
                        <a:lumMod val="20000"/>
                        <a:lumOff val="80000"/>
                      </a:schemeClr>
                    </a:solidFill>
                  </a:tcPr>
                </a:tc>
                <a:tc>
                  <a:txBody>
                    <a:bodyPr/>
                    <a:lstStyle/>
                    <a:p>
                      <a:pPr algn="ctr" fontAlgn="b"/>
                      <a:r>
                        <a:rPr lang="en-US" sz="1050" u="none" strike="noStrike">
                          <a:effectLst/>
                        </a:rPr>
                        <a:t>222</a:t>
                      </a:r>
                      <a:endParaRPr lang="en-US" sz="1050" b="0" i="0" u="none" strike="noStrike">
                        <a:solidFill>
                          <a:srgbClr val="000000"/>
                        </a:solidFill>
                        <a:effectLst/>
                        <a:latin typeface="Calibri" panose="020F0502020204030204" pitchFamily="34" charset="0"/>
                      </a:endParaRPr>
                    </a:p>
                  </a:txBody>
                  <a:tcPr marL="27432" marR="27432" marT="27432" marB="18288" anchor="ctr">
                    <a:solidFill>
                      <a:schemeClr val="tx2">
                        <a:lumMod val="20000"/>
                        <a:lumOff val="80000"/>
                      </a:schemeClr>
                    </a:solidFill>
                  </a:tcPr>
                </a:tc>
                <a:tc>
                  <a:txBody>
                    <a:bodyPr/>
                    <a:lstStyle/>
                    <a:p>
                      <a:pPr algn="ctr" fontAlgn="b"/>
                      <a:r>
                        <a:rPr lang="en-US" sz="1050" u="none" strike="noStrike">
                          <a:effectLst/>
                        </a:rPr>
                        <a:t>-</a:t>
                      </a:r>
                      <a:endParaRPr lang="en-US" sz="1050" b="0" i="0" u="none" strike="noStrike">
                        <a:solidFill>
                          <a:srgbClr val="000000"/>
                        </a:solidFill>
                        <a:effectLst/>
                        <a:latin typeface="Calibri" panose="020F0502020204030204" pitchFamily="34" charset="0"/>
                      </a:endParaRPr>
                    </a:p>
                  </a:txBody>
                  <a:tcPr marL="27432" marR="27432" marT="27432" marB="18288" anchor="ctr">
                    <a:solidFill>
                      <a:schemeClr val="tx2">
                        <a:lumMod val="20000"/>
                        <a:lumOff val="80000"/>
                      </a:schemeClr>
                    </a:solidFill>
                  </a:tcPr>
                </a:tc>
                <a:tc>
                  <a:txBody>
                    <a:bodyPr/>
                    <a:lstStyle/>
                    <a:p>
                      <a:pPr algn="ctr" fontAlgn="b"/>
                      <a:r>
                        <a:rPr lang="en-US" sz="1050" u="none" strike="noStrike" dirty="0">
                          <a:effectLst/>
                        </a:rPr>
                        <a:t>-</a:t>
                      </a:r>
                      <a:endParaRPr lang="en-US" sz="1050" b="0" i="0" u="none" strike="noStrike" dirty="0">
                        <a:solidFill>
                          <a:srgbClr val="000000"/>
                        </a:solidFill>
                        <a:effectLst/>
                        <a:latin typeface="Calibri" panose="020F0502020204030204" pitchFamily="34" charset="0"/>
                      </a:endParaRPr>
                    </a:p>
                  </a:txBody>
                  <a:tcPr marL="27432" marR="27432" marT="27432" marB="18288" anchor="ctr">
                    <a:solidFill>
                      <a:schemeClr val="tx2">
                        <a:lumMod val="20000"/>
                        <a:lumOff val="80000"/>
                      </a:schemeClr>
                    </a:solidFill>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6350" marR="6350" marT="6350" marB="0" anchor="ctr">
                    <a:solidFill>
                      <a:schemeClr val="tx2">
                        <a:lumMod val="20000"/>
                        <a:lumOff val="80000"/>
                      </a:schemeClr>
                    </a:solidFill>
                  </a:tcPr>
                </a:tc>
                <a:extLst>
                  <a:ext uri="{0D108BD9-81ED-4DB2-BD59-A6C34878D82A}">
                    <a16:rowId xmlns:a16="http://schemas.microsoft.com/office/drawing/2014/main" val="1531234249"/>
                  </a:ext>
                </a:extLst>
              </a:tr>
              <a:tr h="326543">
                <a:tc>
                  <a:txBody>
                    <a:bodyPr/>
                    <a:lstStyle/>
                    <a:p>
                      <a:pPr algn="l" fontAlgn="b"/>
                      <a:r>
                        <a:rPr lang="en-US" sz="1050" u="none" strike="noStrike" dirty="0">
                          <a:effectLst/>
                        </a:rPr>
                        <a:t>More than 6 people live in this home; how do I respond?</a:t>
                      </a:r>
                      <a:endParaRPr lang="en-US" sz="1050" b="0" i="0" u="none" strike="noStrike" dirty="0">
                        <a:solidFill>
                          <a:srgbClr val="000000"/>
                        </a:solidFill>
                        <a:effectLst/>
                        <a:latin typeface="Calibri" panose="020F0502020204030204" pitchFamily="34" charset="0"/>
                      </a:endParaRPr>
                    </a:p>
                  </a:txBody>
                  <a:tcPr marL="27432" marR="27432" marT="27432" marB="18288" anchor="ctr">
                    <a:solidFill>
                      <a:schemeClr val="tx2">
                        <a:lumMod val="20000"/>
                        <a:lumOff val="80000"/>
                      </a:schemeClr>
                    </a:solidFill>
                  </a:tcPr>
                </a:tc>
                <a:tc>
                  <a:txBody>
                    <a:bodyPr/>
                    <a:lstStyle/>
                    <a:p>
                      <a:pPr algn="ctr" fontAlgn="b"/>
                      <a:r>
                        <a:rPr lang="en-US" sz="1050" u="none" strike="noStrike" dirty="0">
                          <a:effectLst/>
                        </a:rPr>
                        <a:t>No</a:t>
                      </a:r>
                      <a:endParaRPr lang="en-US" sz="1050" b="0" i="0" u="none" strike="noStrike" dirty="0">
                        <a:solidFill>
                          <a:srgbClr val="000000"/>
                        </a:solidFill>
                        <a:effectLst/>
                        <a:latin typeface="Calibri" panose="020F0502020204030204" pitchFamily="34" charset="0"/>
                      </a:endParaRPr>
                    </a:p>
                  </a:txBody>
                  <a:tcPr marL="27432" marR="27432" marT="27432" marB="18288" anchor="ctr">
                    <a:solidFill>
                      <a:schemeClr val="tx2">
                        <a:lumMod val="20000"/>
                        <a:lumOff val="80000"/>
                      </a:schemeClr>
                    </a:solidFill>
                  </a:tcPr>
                </a:tc>
                <a:tc>
                  <a:txBody>
                    <a:bodyPr/>
                    <a:lstStyle/>
                    <a:p>
                      <a:pPr algn="ctr" fontAlgn="b"/>
                      <a:r>
                        <a:rPr lang="en-US" sz="1050" u="none" strike="noStrike" dirty="0">
                          <a:effectLst/>
                        </a:rPr>
                        <a:t>219</a:t>
                      </a:r>
                      <a:endParaRPr lang="en-US" sz="1050" b="0" i="0" u="none" strike="noStrike" dirty="0">
                        <a:solidFill>
                          <a:srgbClr val="000000"/>
                        </a:solidFill>
                        <a:effectLst/>
                        <a:latin typeface="Calibri" panose="020F0502020204030204" pitchFamily="34" charset="0"/>
                      </a:endParaRPr>
                    </a:p>
                  </a:txBody>
                  <a:tcPr marL="27432" marR="27432" marT="27432" marB="18288" anchor="ctr">
                    <a:solidFill>
                      <a:schemeClr val="tx2">
                        <a:lumMod val="20000"/>
                        <a:lumOff val="80000"/>
                      </a:schemeClr>
                    </a:solidFill>
                  </a:tcPr>
                </a:tc>
                <a:tc>
                  <a:txBody>
                    <a:bodyPr/>
                    <a:lstStyle/>
                    <a:p>
                      <a:pPr algn="ctr" fontAlgn="b"/>
                      <a:r>
                        <a:rPr lang="en-US" sz="1050" u="none" strike="noStrike" dirty="0">
                          <a:effectLst/>
                        </a:rPr>
                        <a:t>-</a:t>
                      </a:r>
                      <a:endParaRPr lang="en-US" sz="1050" b="0" i="0" u="none" strike="noStrike" dirty="0">
                        <a:solidFill>
                          <a:srgbClr val="000000"/>
                        </a:solidFill>
                        <a:effectLst/>
                        <a:latin typeface="Calibri" panose="020F0502020204030204" pitchFamily="34" charset="0"/>
                      </a:endParaRPr>
                    </a:p>
                  </a:txBody>
                  <a:tcPr marL="27432" marR="27432" marT="27432" marB="18288" anchor="ctr">
                    <a:solidFill>
                      <a:schemeClr val="tx2">
                        <a:lumMod val="20000"/>
                        <a:lumOff val="80000"/>
                      </a:schemeClr>
                    </a:solidFill>
                  </a:tcPr>
                </a:tc>
                <a:tc>
                  <a:txBody>
                    <a:bodyPr/>
                    <a:lstStyle/>
                    <a:p>
                      <a:pPr algn="ctr" fontAlgn="b"/>
                      <a:r>
                        <a:rPr lang="en-US" sz="1050" u="none" strike="noStrike" dirty="0">
                          <a:effectLst/>
                        </a:rPr>
                        <a:t>-</a:t>
                      </a:r>
                      <a:endParaRPr lang="en-US" sz="1050" b="0" i="0" u="none" strike="noStrike" dirty="0">
                        <a:solidFill>
                          <a:srgbClr val="000000"/>
                        </a:solidFill>
                        <a:effectLst/>
                        <a:latin typeface="Calibri" panose="020F0502020204030204" pitchFamily="34" charset="0"/>
                      </a:endParaRPr>
                    </a:p>
                  </a:txBody>
                  <a:tcPr marL="27432" marR="27432" marT="27432" marB="18288" anchor="ctr">
                    <a:solidFill>
                      <a:schemeClr val="tx2">
                        <a:lumMod val="20000"/>
                        <a:lumOff val="80000"/>
                      </a:schemeClr>
                    </a:solidFill>
                  </a:tcPr>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6350" marR="6350" marT="6350" marB="0" anchor="ctr">
                    <a:solidFill>
                      <a:schemeClr val="tx2">
                        <a:lumMod val="20000"/>
                        <a:lumOff val="80000"/>
                      </a:schemeClr>
                    </a:solidFill>
                  </a:tcPr>
                </a:tc>
                <a:extLst>
                  <a:ext uri="{0D108BD9-81ED-4DB2-BD59-A6C34878D82A}">
                    <a16:rowId xmlns:a16="http://schemas.microsoft.com/office/drawing/2014/main" val="3229532850"/>
                  </a:ext>
                </a:extLst>
              </a:tr>
              <a:tr h="297880">
                <a:tc>
                  <a:txBody>
                    <a:bodyPr/>
                    <a:lstStyle/>
                    <a:p>
                      <a:pPr algn="l" fontAlgn="b"/>
                      <a:r>
                        <a:rPr lang="en-US" sz="1050" b="1" u="none" strike="noStrike" dirty="0">
                          <a:effectLst/>
                        </a:rPr>
                        <a:t>Total</a:t>
                      </a:r>
                      <a:endParaRPr lang="en-US" sz="1050" b="1" i="0" u="none" strike="noStrike" dirty="0">
                        <a:solidFill>
                          <a:srgbClr val="000000"/>
                        </a:solidFill>
                        <a:effectLst/>
                        <a:latin typeface="Calibri" panose="020F0502020204030204" pitchFamily="34" charset="0"/>
                      </a:endParaRPr>
                    </a:p>
                  </a:txBody>
                  <a:tcPr marL="27432" marR="27432" marT="27432" marB="18288" anchor="ctr">
                    <a:solidFill>
                      <a:schemeClr val="accent2">
                        <a:lumMod val="20000"/>
                        <a:lumOff val="80000"/>
                      </a:schemeClr>
                    </a:solidFill>
                  </a:tcPr>
                </a:tc>
                <a:tc>
                  <a:txBody>
                    <a:bodyPr/>
                    <a:lstStyle/>
                    <a:p>
                      <a:pPr algn="ctr" fontAlgn="b"/>
                      <a:endParaRPr lang="en-US" sz="1050" b="1" i="0" u="none" strike="noStrike" dirty="0">
                        <a:solidFill>
                          <a:srgbClr val="000000"/>
                        </a:solidFill>
                        <a:effectLst/>
                        <a:latin typeface="Calibri" panose="020F0502020204030204" pitchFamily="34" charset="0"/>
                      </a:endParaRPr>
                    </a:p>
                  </a:txBody>
                  <a:tcPr marL="27432" marR="27432" marT="27432" marB="18288" anchor="ctr">
                    <a:solidFill>
                      <a:schemeClr val="accent2">
                        <a:lumMod val="20000"/>
                        <a:lumOff val="80000"/>
                      </a:schemeClr>
                    </a:solidFill>
                  </a:tcPr>
                </a:tc>
                <a:tc>
                  <a:txBody>
                    <a:bodyPr/>
                    <a:lstStyle/>
                    <a:p>
                      <a:pPr algn="ctr" fontAlgn="b"/>
                      <a:r>
                        <a:rPr lang="en-US" sz="1050" b="1" u="none" strike="noStrike" dirty="0">
                          <a:effectLst/>
                        </a:rPr>
                        <a:t>837</a:t>
                      </a:r>
                      <a:endParaRPr lang="en-US" sz="1050" b="1" i="0" u="none" strike="noStrike" dirty="0">
                        <a:solidFill>
                          <a:srgbClr val="000000"/>
                        </a:solidFill>
                        <a:effectLst/>
                        <a:latin typeface="Calibri" panose="020F0502020204030204" pitchFamily="34" charset="0"/>
                      </a:endParaRPr>
                    </a:p>
                  </a:txBody>
                  <a:tcPr marL="27432" marR="27432" marT="27432" marB="18288" anchor="ctr">
                    <a:solidFill>
                      <a:schemeClr val="accent2">
                        <a:lumMod val="20000"/>
                        <a:lumOff val="80000"/>
                      </a:schemeClr>
                    </a:solidFill>
                  </a:tcPr>
                </a:tc>
                <a:tc>
                  <a:txBody>
                    <a:bodyPr/>
                    <a:lstStyle/>
                    <a:p>
                      <a:pPr algn="ctr" fontAlgn="b"/>
                      <a:endParaRPr lang="en-US" sz="1050" b="1" i="0" u="none" strike="noStrike" dirty="0">
                        <a:solidFill>
                          <a:srgbClr val="000000"/>
                        </a:solidFill>
                        <a:effectLst/>
                        <a:latin typeface="Calibri" panose="020F0502020204030204" pitchFamily="34" charset="0"/>
                      </a:endParaRPr>
                    </a:p>
                  </a:txBody>
                  <a:tcPr marL="27432" marR="27432" marT="27432" marB="18288" anchor="ctr">
                    <a:solidFill>
                      <a:schemeClr val="accent2">
                        <a:lumMod val="20000"/>
                        <a:lumOff val="80000"/>
                      </a:schemeClr>
                    </a:solidFill>
                  </a:tcPr>
                </a:tc>
                <a:tc>
                  <a:txBody>
                    <a:bodyPr/>
                    <a:lstStyle/>
                    <a:p>
                      <a:pPr algn="ctr" fontAlgn="b"/>
                      <a:endParaRPr lang="en-US" sz="1050" b="1" i="0" u="none" strike="noStrike" dirty="0">
                        <a:solidFill>
                          <a:srgbClr val="000000"/>
                        </a:solidFill>
                        <a:effectLst/>
                        <a:latin typeface="Calibri" panose="020F0502020204030204" pitchFamily="34" charset="0"/>
                      </a:endParaRPr>
                    </a:p>
                  </a:txBody>
                  <a:tcPr marL="27432" marR="27432" marT="27432" marB="18288" anchor="ctr">
                    <a:solidFill>
                      <a:schemeClr val="accent2">
                        <a:lumMod val="20000"/>
                        <a:lumOff val="80000"/>
                      </a:schemeClr>
                    </a:solidFill>
                  </a:tcPr>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6350" marR="6350" marT="6350" marB="0" anchor="ctr">
                    <a:solidFill>
                      <a:schemeClr val="accent2">
                        <a:lumMod val="20000"/>
                        <a:lumOff val="80000"/>
                      </a:schemeClr>
                    </a:solidFill>
                  </a:tcPr>
                </a:tc>
                <a:extLst>
                  <a:ext uri="{0D108BD9-81ED-4DB2-BD59-A6C34878D82A}">
                    <a16:rowId xmlns:a16="http://schemas.microsoft.com/office/drawing/2014/main" val="118993501"/>
                  </a:ext>
                </a:extLst>
              </a:tr>
              <a:tr h="297880">
                <a:tc>
                  <a:txBody>
                    <a:bodyPr/>
                    <a:lstStyle/>
                    <a:p>
                      <a:pPr algn="l" fontAlgn="b"/>
                      <a:r>
                        <a:rPr lang="en-US" sz="1050" b="1" u="none" strike="noStrike" dirty="0">
                          <a:effectLst/>
                        </a:rPr>
                        <a:t>Total Labelled</a:t>
                      </a:r>
                      <a:endParaRPr lang="en-US" sz="1050" b="1" i="0" u="none" strike="noStrike" dirty="0">
                        <a:solidFill>
                          <a:srgbClr val="000000"/>
                        </a:solidFill>
                        <a:effectLst/>
                        <a:latin typeface="Calibri" panose="020F0502020204030204" pitchFamily="34" charset="0"/>
                      </a:endParaRPr>
                    </a:p>
                  </a:txBody>
                  <a:tcPr marL="27432" marR="27432" marT="27432" marB="18288" anchor="ctr">
                    <a:solidFill>
                      <a:schemeClr val="accent2">
                        <a:lumMod val="40000"/>
                        <a:lumOff val="60000"/>
                      </a:schemeClr>
                    </a:solidFill>
                  </a:tcPr>
                </a:tc>
                <a:tc>
                  <a:txBody>
                    <a:bodyPr/>
                    <a:lstStyle/>
                    <a:p>
                      <a:pPr algn="ctr" fontAlgn="b"/>
                      <a:endParaRPr lang="en-US" sz="1050" b="1" i="0" u="none" strike="noStrike" dirty="0">
                        <a:solidFill>
                          <a:srgbClr val="000000"/>
                        </a:solidFill>
                        <a:effectLst/>
                        <a:latin typeface="Calibri" panose="020F0502020204030204" pitchFamily="34" charset="0"/>
                      </a:endParaRPr>
                    </a:p>
                  </a:txBody>
                  <a:tcPr marL="27432" marR="27432" marT="27432" marB="18288" anchor="ctr">
                    <a:solidFill>
                      <a:schemeClr val="accent2">
                        <a:lumMod val="40000"/>
                        <a:lumOff val="60000"/>
                      </a:schemeClr>
                    </a:solidFill>
                  </a:tcPr>
                </a:tc>
                <a:tc>
                  <a:txBody>
                    <a:bodyPr/>
                    <a:lstStyle/>
                    <a:p>
                      <a:pPr algn="ctr" fontAlgn="b"/>
                      <a:r>
                        <a:rPr lang="en-US" sz="1050" b="1" u="none" strike="noStrike" dirty="0">
                          <a:effectLst/>
                        </a:rPr>
                        <a:t>135</a:t>
                      </a:r>
                      <a:endParaRPr lang="en-US" sz="1050" b="1" i="0" u="none" strike="noStrike" dirty="0">
                        <a:solidFill>
                          <a:srgbClr val="000000"/>
                        </a:solidFill>
                        <a:effectLst/>
                        <a:latin typeface="Calibri" panose="020F0502020204030204" pitchFamily="34" charset="0"/>
                      </a:endParaRPr>
                    </a:p>
                  </a:txBody>
                  <a:tcPr marL="27432" marR="27432" marT="27432" marB="18288" anchor="ctr">
                    <a:solidFill>
                      <a:srgbClr val="FFFF00"/>
                    </a:solidFill>
                  </a:tcPr>
                </a:tc>
                <a:tc>
                  <a:txBody>
                    <a:bodyPr/>
                    <a:lstStyle/>
                    <a:p>
                      <a:pPr algn="ctr" fontAlgn="b"/>
                      <a:r>
                        <a:rPr lang="en-US" sz="1050" b="1" u="none" strike="noStrike" dirty="0">
                          <a:effectLst/>
                        </a:rPr>
                        <a:t>40</a:t>
                      </a:r>
                      <a:endParaRPr lang="en-US" sz="1050" b="1" i="0" u="none" strike="noStrike" dirty="0">
                        <a:solidFill>
                          <a:srgbClr val="000000"/>
                        </a:solidFill>
                        <a:effectLst/>
                        <a:latin typeface="Calibri" panose="020F0502020204030204" pitchFamily="34" charset="0"/>
                      </a:endParaRPr>
                    </a:p>
                  </a:txBody>
                  <a:tcPr marL="27432" marR="27432" marT="27432" marB="18288" anchor="ctr">
                    <a:solidFill>
                      <a:schemeClr val="accent2">
                        <a:lumMod val="40000"/>
                        <a:lumOff val="60000"/>
                      </a:schemeClr>
                    </a:solidFill>
                  </a:tcPr>
                </a:tc>
                <a:tc>
                  <a:txBody>
                    <a:bodyPr/>
                    <a:lstStyle/>
                    <a:p>
                      <a:pPr algn="ctr" fontAlgn="b"/>
                      <a:r>
                        <a:rPr lang="en-US" sz="1050" b="1" u="none" strike="noStrike" dirty="0">
                          <a:effectLst/>
                        </a:rPr>
                        <a:t>0.05</a:t>
                      </a:r>
                      <a:endParaRPr lang="en-US" sz="1050" b="1" i="0" u="none" strike="noStrike" dirty="0">
                        <a:solidFill>
                          <a:srgbClr val="000000"/>
                        </a:solidFill>
                        <a:effectLst/>
                        <a:latin typeface="Calibri" panose="020F0502020204030204" pitchFamily="34" charset="0"/>
                      </a:endParaRPr>
                    </a:p>
                  </a:txBody>
                  <a:tcPr marL="27432" marR="27432" marT="27432" marB="18288" anchor="ctr">
                    <a:solidFill>
                      <a:schemeClr val="accent2">
                        <a:lumMod val="40000"/>
                        <a:lumOff val="60000"/>
                      </a:schemeClr>
                    </a:solidFill>
                  </a:tcPr>
                </a:tc>
                <a:tc>
                  <a:txBody>
                    <a:bodyPr/>
                    <a:lstStyle/>
                    <a:p>
                      <a:pPr algn="ctr" fontAlgn="b"/>
                      <a:r>
                        <a:rPr lang="en-US" sz="1100" b="1" i="0" u="none" strike="noStrike" dirty="0">
                          <a:solidFill>
                            <a:srgbClr val="000000"/>
                          </a:solidFill>
                          <a:effectLst/>
                          <a:latin typeface="Calibri" panose="020F0502020204030204" pitchFamily="34" charset="0"/>
                        </a:rPr>
                        <a:t>54</a:t>
                      </a:r>
                    </a:p>
                  </a:txBody>
                  <a:tcPr marL="6350" marR="6350" marT="6350" marB="0" anchor="ctr">
                    <a:solidFill>
                      <a:srgbClr val="FFFF00"/>
                    </a:solidFill>
                  </a:tcPr>
                </a:tc>
                <a:extLst>
                  <a:ext uri="{0D108BD9-81ED-4DB2-BD59-A6C34878D82A}">
                    <a16:rowId xmlns:a16="http://schemas.microsoft.com/office/drawing/2014/main" val="2256397379"/>
                  </a:ext>
                </a:extLst>
              </a:tr>
            </a:tbl>
          </a:graphicData>
        </a:graphic>
      </p:graphicFrame>
    </p:spTree>
    <p:extLst>
      <p:ext uri="{BB962C8B-B14F-4D97-AF65-F5344CB8AC3E}">
        <p14:creationId xmlns:p14="http://schemas.microsoft.com/office/powerpoint/2010/main" val="3039811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F799A-DB21-79F4-3B5C-1BF3B86AE58F}"/>
              </a:ext>
            </a:extLst>
          </p:cNvPr>
          <p:cNvSpPr>
            <a:spLocks noGrp="1"/>
          </p:cNvSpPr>
          <p:nvPr>
            <p:ph type="title"/>
          </p:nvPr>
        </p:nvSpPr>
        <p:spPr>
          <a:xfrm>
            <a:off x="838200" y="250975"/>
            <a:ext cx="10515600" cy="1325563"/>
          </a:xfrm>
        </p:spPr>
        <p:txBody>
          <a:bodyPr/>
          <a:lstStyle/>
          <a:p>
            <a:r>
              <a:rPr lang="en-US" b="1" dirty="0"/>
              <a:t>Rare topic search: </a:t>
            </a:r>
            <a:br>
              <a:rPr lang="en-US" b="1" dirty="0"/>
            </a:br>
            <a:r>
              <a:rPr lang="en-US" b="1" dirty="0"/>
              <a:t>Undercount of Young Children in CQA</a:t>
            </a:r>
          </a:p>
        </p:txBody>
      </p:sp>
      <p:sp>
        <p:nvSpPr>
          <p:cNvPr id="3" name="Content Placeholder 2">
            <a:extLst>
              <a:ext uri="{FF2B5EF4-FFF2-40B4-BE49-F238E27FC236}">
                <a16:creationId xmlns:a16="http://schemas.microsoft.com/office/drawing/2014/main" id="{F357E9EF-C244-0E1D-7050-5031B0427749}"/>
              </a:ext>
            </a:extLst>
          </p:cNvPr>
          <p:cNvSpPr>
            <a:spLocks noGrp="1"/>
          </p:cNvSpPr>
          <p:nvPr>
            <p:ph idx="1"/>
          </p:nvPr>
        </p:nvSpPr>
        <p:spPr>
          <a:xfrm>
            <a:off x="591610" y="1719363"/>
            <a:ext cx="8382802" cy="4351338"/>
          </a:xfrm>
        </p:spPr>
        <p:txBody>
          <a:bodyPr>
            <a:normAutofit lnSpcReduction="10000"/>
          </a:bodyPr>
          <a:lstStyle/>
          <a:p>
            <a:r>
              <a:rPr lang="en-US" dirty="0"/>
              <a:t>Children &lt; 5yo consistently undercounted in Census compared to demographic analyses </a:t>
            </a:r>
          </a:p>
          <a:p>
            <a:r>
              <a:rPr lang="en-US" dirty="0"/>
              <a:t>2020 Census Questionnaire Assistance (CQA)</a:t>
            </a:r>
          </a:p>
          <a:p>
            <a:pPr lvl="1"/>
            <a:r>
              <a:rPr lang="en-US" dirty="0"/>
              <a:t>Telephone support line; ~4.7M recorded calls</a:t>
            </a:r>
          </a:p>
          <a:p>
            <a:pPr lvl="2"/>
            <a:r>
              <a:rPr lang="en-US" i="1" dirty="0"/>
              <a:t>I already submitted my Census forms--why am I still being visited by Census workers?</a:t>
            </a:r>
          </a:p>
          <a:p>
            <a:pPr lvl="2"/>
            <a:r>
              <a:rPr lang="en-US" i="1" dirty="0"/>
              <a:t>How do I answer the race question, given my ancestry?</a:t>
            </a:r>
          </a:p>
          <a:p>
            <a:pPr lvl="1"/>
            <a:r>
              <a:rPr lang="en-US" dirty="0"/>
              <a:t>~91K calls transcribed</a:t>
            </a:r>
          </a:p>
          <a:p>
            <a:r>
              <a:rPr lang="en-US" dirty="0"/>
              <a:t> </a:t>
            </a:r>
            <a:r>
              <a:rPr lang="en-US" dirty="0">
                <a:solidFill>
                  <a:schemeClr val="accent1"/>
                </a:solidFill>
              </a:rPr>
              <a:t>RARE:</a:t>
            </a:r>
            <a:r>
              <a:rPr lang="en-US" dirty="0"/>
              <a:t> Undercount not a main topic logged by CSRs</a:t>
            </a:r>
          </a:p>
          <a:p>
            <a:r>
              <a:rPr lang="en-US" dirty="0"/>
              <a:t> </a:t>
            </a:r>
            <a:r>
              <a:rPr lang="en-US" dirty="0">
                <a:solidFill>
                  <a:schemeClr val="accent6"/>
                </a:solidFill>
              </a:rPr>
              <a:t>RELEVANT:</a:t>
            </a:r>
            <a:r>
              <a:rPr lang="en-US" dirty="0"/>
              <a:t> however, </a:t>
            </a:r>
            <a:r>
              <a:rPr lang="en-US" dirty="0">
                <a:solidFill>
                  <a:srgbClr val="FF0000"/>
                </a:solidFill>
              </a:rPr>
              <a:t>CQA could help understand if confusion contributes to undercount</a:t>
            </a:r>
          </a:p>
          <a:p>
            <a:endParaRPr lang="en-US" dirty="0"/>
          </a:p>
          <a:p>
            <a:pPr lvl="1"/>
            <a:endParaRPr lang="en-US" dirty="0"/>
          </a:p>
          <a:p>
            <a:pPr lvl="2"/>
            <a:endParaRPr lang="en-US" dirty="0"/>
          </a:p>
          <a:p>
            <a:pPr lvl="1"/>
            <a:endParaRPr lang="en-US" dirty="0"/>
          </a:p>
        </p:txBody>
      </p:sp>
      <p:sp>
        <p:nvSpPr>
          <p:cNvPr id="4" name="Footer Placeholder 3">
            <a:extLst>
              <a:ext uri="{FF2B5EF4-FFF2-40B4-BE49-F238E27FC236}">
                <a16:creationId xmlns:a16="http://schemas.microsoft.com/office/drawing/2014/main" id="{E166A607-8E63-A815-056C-7FE132985698}"/>
              </a:ext>
            </a:extLst>
          </p:cNvPr>
          <p:cNvSpPr>
            <a:spLocks noGrp="1"/>
          </p:cNvSpPr>
          <p:nvPr>
            <p:ph type="ftr" sz="quarter" idx="11"/>
          </p:nvPr>
        </p:nvSpPr>
        <p:spPr/>
        <p:txBody>
          <a:bodyPr/>
          <a:lstStyle/>
          <a:p>
            <a:r>
              <a:rPr lang="en-US" b="0" i="0" dirty="0">
                <a:solidFill>
                  <a:schemeClr val="bg1">
                    <a:lumMod val="50000"/>
                  </a:schemeClr>
                </a:solidFill>
                <a:effectLst/>
                <a:latin typeface="Aptos" panose="020B0004020202020204" pitchFamily="34" charset="0"/>
              </a:rPr>
              <a:t>CBDRB-FY24-CBSM002-042</a:t>
            </a:r>
            <a:endParaRPr lang="en-US" dirty="0"/>
          </a:p>
        </p:txBody>
      </p:sp>
      <p:sp>
        <p:nvSpPr>
          <p:cNvPr id="5" name="Slide Number Placeholder 4">
            <a:extLst>
              <a:ext uri="{FF2B5EF4-FFF2-40B4-BE49-F238E27FC236}">
                <a16:creationId xmlns:a16="http://schemas.microsoft.com/office/drawing/2014/main" id="{50ABF84C-454E-C8EF-48CF-0B0E190D59CB}"/>
              </a:ext>
            </a:extLst>
          </p:cNvPr>
          <p:cNvSpPr>
            <a:spLocks noGrp="1"/>
          </p:cNvSpPr>
          <p:nvPr>
            <p:ph type="sldNum" sz="quarter" idx="12"/>
          </p:nvPr>
        </p:nvSpPr>
        <p:spPr/>
        <p:txBody>
          <a:bodyPr/>
          <a:lstStyle/>
          <a:p>
            <a:fld id="{FC63ECC8-719A-498E-B101-491B6A35558E}" type="slidenum">
              <a:rPr lang="en-US" smtClean="0"/>
              <a:t>3</a:t>
            </a:fld>
            <a:endParaRPr lang="en-US"/>
          </a:p>
        </p:txBody>
      </p:sp>
      <p:grpSp>
        <p:nvGrpSpPr>
          <p:cNvPr id="8" name="Group 7">
            <a:extLst>
              <a:ext uri="{FF2B5EF4-FFF2-40B4-BE49-F238E27FC236}">
                <a16:creationId xmlns:a16="http://schemas.microsoft.com/office/drawing/2014/main" id="{8235814D-DB3E-7CDF-B2EA-FDDB5634A357}"/>
              </a:ext>
            </a:extLst>
          </p:cNvPr>
          <p:cNvGrpSpPr/>
          <p:nvPr/>
        </p:nvGrpSpPr>
        <p:grpSpPr>
          <a:xfrm>
            <a:off x="8840166" y="1697725"/>
            <a:ext cx="3210322" cy="2361731"/>
            <a:chOff x="5781917" y="824231"/>
            <a:chExt cx="6268571" cy="4611587"/>
          </a:xfrm>
        </p:grpSpPr>
        <p:pic>
          <p:nvPicPr>
            <p:cNvPr id="6" name="Picture 5">
              <a:extLst>
                <a:ext uri="{FF2B5EF4-FFF2-40B4-BE49-F238E27FC236}">
                  <a16:creationId xmlns:a16="http://schemas.microsoft.com/office/drawing/2014/main" id="{91C65F8A-290B-9A2F-8FF4-621C130F5D79}"/>
                </a:ext>
              </a:extLst>
            </p:cNvPr>
            <p:cNvPicPr>
              <a:picLocks noChangeAspect="1"/>
            </p:cNvPicPr>
            <p:nvPr/>
          </p:nvPicPr>
          <p:blipFill rotWithShape="1">
            <a:blip r:embed="rId3"/>
            <a:srcRect b="12581"/>
            <a:stretch/>
          </p:blipFill>
          <p:spPr>
            <a:xfrm>
              <a:off x="5781917" y="824231"/>
              <a:ext cx="6268571" cy="4611587"/>
            </a:xfrm>
            <a:prstGeom prst="rect">
              <a:avLst/>
            </a:prstGeom>
          </p:spPr>
        </p:pic>
        <p:sp>
          <p:nvSpPr>
            <p:cNvPr id="7" name="Rectangle 6">
              <a:extLst>
                <a:ext uri="{FF2B5EF4-FFF2-40B4-BE49-F238E27FC236}">
                  <a16:creationId xmlns:a16="http://schemas.microsoft.com/office/drawing/2014/main" id="{EF4846B6-130D-422E-C666-1DA3AFDB62F7}"/>
                </a:ext>
              </a:extLst>
            </p:cNvPr>
            <p:cNvSpPr/>
            <p:nvPr/>
          </p:nvSpPr>
          <p:spPr>
            <a:xfrm>
              <a:off x="6044049" y="2687855"/>
              <a:ext cx="2110154" cy="2631831"/>
            </a:xfrm>
            <a:prstGeom prst="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Picture 2" descr="10 Customer Service Skills You Need on Your Resume in 2023">
            <a:extLst>
              <a:ext uri="{FF2B5EF4-FFF2-40B4-BE49-F238E27FC236}">
                <a16:creationId xmlns:a16="http://schemas.microsoft.com/office/drawing/2014/main" id="{570573ED-848C-DB12-D723-E3ABA75EB7A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46713" y="4285630"/>
            <a:ext cx="2818250" cy="1703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7960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4A162-031D-4C3A-2751-7F8A37A2D983}"/>
              </a:ext>
            </a:extLst>
          </p:cNvPr>
          <p:cNvSpPr>
            <a:spLocks noGrp="1"/>
          </p:cNvSpPr>
          <p:nvPr>
            <p:ph type="title"/>
          </p:nvPr>
        </p:nvSpPr>
        <p:spPr/>
        <p:txBody>
          <a:bodyPr/>
          <a:lstStyle/>
          <a:p>
            <a:r>
              <a:rPr lang="en-US" b="1" dirty="0"/>
              <a:t>Finding Rare Topics—Keyword Approach</a:t>
            </a:r>
          </a:p>
        </p:txBody>
      </p:sp>
      <p:sp>
        <p:nvSpPr>
          <p:cNvPr id="3" name="Content Placeholder 2">
            <a:extLst>
              <a:ext uri="{FF2B5EF4-FFF2-40B4-BE49-F238E27FC236}">
                <a16:creationId xmlns:a16="http://schemas.microsoft.com/office/drawing/2014/main" id="{25278D6B-3BDB-20A1-2B2B-02812ACBBDFE}"/>
              </a:ext>
            </a:extLst>
          </p:cNvPr>
          <p:cNvSpPr>
            <a:spLocks noGrp="1"/>
          </p:cNvSpPr>
          <p:nvPr>
            <p:ph idx="1"/>
          </p:nvPr>
        </p:nvSpPr>
        <p:spPr>
          <a:xfrm>
            <a:off x="838200" y="1690687"/>
            <a:ext cx="8115306" cy="4197517"/>
          </a:xfrm>
        </p:spPr>
        <p:txBody>
          <a:bodyPr>
            <a:normAutofit fontScale="85000" lnSpcReduction="20000"/>
          </a:bodyPr>
          <a:lstStyle/>
          <a:p>
            <a:r>
              <a:rPr lang="en-US" dirty="0"/>
              <a:t>Natural first pass—find transcripts including relevant keywords</a:t>
            </a:r>
          </a:p>
          <a:p>
            <a:pPr lvl="1"/>
            <a:r>
              <a:rPr lang="en-US" dirty="0"/>
              <a:t>Find examples of what matching transcripts look like</a:t>
            </a:r>
          </a:p>
          <a:p>
            <a:pPr lvl="1"/>
            <a:r>
              <a:rPr lang="en-US" dirty="0"/>
              <a:t>Does this method alone work?</a:t>
            </a:r>
          </a:p>
          <a:p>
            <a:r>
              <a:rPr lang="en-US" dirty="0"/>
              <a:t>Topics:</a:t>
            </a:r>
          </a:p>
          <a:p>
            <a:pPr lvl="1"/>
            <a:r>
              <a:rPr lang="en-US" dirty="0">
                <a:solidFill>
                  <a:schemeClr val="accent5"/>
                </a:solidFill>
              </a:rPr>
              <a:t>Undercount of young children (UYC) </a:t>
            </a:r>
            <a:r>
              <a:rPr lang="en-US" dirty="0"/>
              <a:t>- any calls with relevance to troubles counting young children (&lt; 5yo)</a:t>
            </a:r>
          </a:p>
          <a:p>
            <a:pPr lvl="1"/>
            <a:r>
              <a:rPr lang="en-US" dirty="0">
                <a:solidFill>
                  <a:schemeClr val="accent2"/>
                </a:solidFill>
              </a:rPr>
              <a:t>Death</a:t>
            </a:r>
            <a:r>
              <a:rPr lang="en-US" dirty="0"/>
              <a:t> affecting vacancy/count</a:t>
            </a:r>
          </a:p>
          <a:p>
            <a:pPr lvl="1"/>
            <a:r>
              <a:rPr lang="en-US" dirty="0">
                <a:solidFill>
                  <a:schemeClr val="accent6"/>
                </a:solidFill>
              </a:rPr>
              <a:t>Canadian citizenship </a:t>
            </a:r>
            <a:r>
              <a:rPr lang="en-US" dirty="0"/>
              <a:t>affecting vacancy/count</a:t>
            </a:r>
          </a:p>
          <a:p>
            <a:r>
              <a:rPr lang="en-US" dirty="0"/>
              <a:t>Method</a:t>
            </a:r>
          </a:p>
          <a:p>
            <a:pPr lvl="1"/>
            <a:r>
              <a:rPr lang="en-US" dirty="0"/>
              <a:t>From 91K transcribed calls, took those labeled "general assistance" or "technical issue“ (64.5K)</a:t>
            </a:r>
          </a:p>
          <a:p>
            <a:pPr lvl="1"/>
            <a:r>
              <a:rPr lang="en-US" dirty="0"/>
              <a:t>Searched for transcripts with topic-related keywords </a:t>
            </a:r>
          </a:p>
          <a:p>
            <a:pPr lvl="1"/>
            <a:r>
              <a:rPr lang="en-US" dirty="0"/>
              <a:t>Coded for the presence of the topic</a:t>
            </a:r>
          </a:p>
        </p:txBody>
      </p:sp>
      <p:sp>
        <p:nvSpPr>
          <p:cNvPr id="4" name="Footer Placeholder 3">
            <a:extLst>
              <a:ext uri="{FF2B5EF4-FFF2-40B4-BE49-F238E27FC236}">
                <a16:creationId xmlns:a16="http://schemas.microsoft.com/office/drawing/2014/main" id="{9EBD48B6-D0B8-E747-8E4E-FE6BD1BDB94D}"/>
              </a:ext>
            </a:extLst>
          </p:cNvPr>
          <p:cNvSpPr>
            <a:spLocks noGrp="1"/>
          </p:cNvSpPr>
          <p:nvPr>
            <p:ph type="ftr" sz="quarter" idx="11"/>
          </p:nvPr>
        </p:nvSpPr>
        <p:spPr/>
        <p:txBody>
          <a:bodyPr/>
          <a:lstStyle/>
          <a:p>
            <a:r>
              <a:rPr lang="en-US" b="0" i="0" dirty="0">
                <a:solidFill>
                  <a:schemeClr val="bg1">
                    <a:lumMod val="50000"/>
                  </a:schemeClr>
                </a:solidFill>
                <a:effectLst/>
                <a:latin typeface="Aptos" panose="020B0004020202020204" pitchFamily="34" charset="0"/>
              </a:rPr>
              <a:t>CBDRB-FY24-CBSM002-042</a:t>
            </a:r>
            <a:endParaRPr lang="en-US" dirty="0"/>
          </a:p>
        </p:txBody>
      </p:sp>
      <p:sp>
        <p:nvSpPr>
          <p:cNvPr id="5" name="Slide Number Placeholder 4">
            <a:extLst>
              <a:ext uri="{FF2B5EF4-FFF2-40B4-BE49-F238E27FC236}">
                <a16:creationId xmlns:a16="http://schemas.microsoft.com/office/drawing/2014/main" id="{EF08EA5D-7E0F-47A8-6F46-445534923AA7}"/>
              </a:ext>
            </a:extLst>
          </p:cNvPr>
          <p:cNvSpPr>
            <a:spLocks noGrp="1"/>
          </p:cNvSpPr>
          <p:nvPr>
            <p:ph type="sldNum" sz="quarter" idx="12"/>
          </p:nvPr>
        </p:nvSpPr>
        <p:spPr/>
        <p:txBody>
          <a:bodyPr/>
          <a:lstStyle/>
          <a:p>
            <a:fld id="{FC63ECC8-719A-498E-B101-491B6A35558E}" type="slidenum">
              <a:rPr lang="en-US" smtClean="0"/>
              <a:t>4</a:t>
            </a:fld>
            <a:endParaRPr lang="en-US"/>
          </a:p>
        </p:txBody>
      </p:sp>
      <p:pic>
        <p:nvPicPr>
          <p:cNvPr id="8" name="Picture 2" descr="Baby - Free kid and baby icons">
            <a:extLst>
              <a:ext uri="{FF2B5EF4-FFF2-40B4-BE49-F238E27FC236}">
                <a16:creationId xmlns:a16="http://schemas.microsoft.com/office/drawing/2014/main" id="{5DD59427-1DB5-AD1D-20C1-72BFE30CBB1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64625" y="1744110"/>
            <a:ext cx="1484312" cy="148431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Grave - Free architecture and city icons">
            <a:extLst>
              <a:ext uri="{FF2B5EF4-FFF2-40B4-BE49-F238E27FC236}">
                <a16:creationId xmlns:a16="http://schemas.microsoft.com/office/drawing/2014/main" id="{4315DFC1-7E45-4FE2-315F-22D672EADE6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67103" y="3228422"/>
            <a:ext cx="1325563" cy="132556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Canadian Flag Svg, Canadian Flag Png, Canadian Flag, Canada Flag Svg, Canada  Flag Png, Canada Flag, Canadian Flag Image, Canada Flag Image - Etsy Israel">
            <a:extLst>
              <a:ext uri="{FF2B5EF4-FFF2-40B4-BE49-F238E27FC236}">
                <a16:creationId xmlns:a16="http://schemas.microsoft.com/office/drawing/2014/main" id="{DC164C53-7672-DA28-DD7A-AA7D39AEFD97}"/>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9824" t="25541" r="10176" b="26439"/>
          <a:stretch/>
        </p:blipFill>
        <p:spPr bwMode="auto">
          <a:xfrm>
            <a:off x="8953506" y="4904821"/>
            <a:ext cx="1638300" cy="983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2193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4A162-031D-4C3A-2751-7F8A37A2D983}"/>
              </a:ext>
            </a:extLst>
          </p:cNvPr>
          <p:cNvSpPr>
            <a:spLocks noGrp="1"/>
          </p:cNvSpPr>
          <p:nvPr>
            <p:ph type="title"/>
          </p:nvPr>
        </p:nvSpPr>
        <p:spPr/>
        <p:txBody>
          <a:bodyPr/>
          <a:lstStyle/>
          <a:p>
            <a:r>
              <a:rPr lang="en-US" b="1"/>
              <a:t>Finding Rare Topics—Keyword Approach</a:t>
            </a:r>
            <a:endParaRPr lang="en-US" b="1" dirty="0"/>
          </a:p>
        </p:txBody>
      </p:sp>
      <p:sp>
        <p:nvSpPr>
          <p:cNvPr id="3" name="Content Placeholder 2">
            <a:extLst>
              <a:ext uri="{FF2B5EF4-FFF2-40B4-BE49-F238E27FC236}">
                <a16:creationId xmlns:a16="http://schemas.microsoft.com/office/drawing/2014/main" id="{25278D6B-3BDB-20A1-2B2B-02812ACBBDFE}"/>
              </a:ext>
            </a:extLst>
          </p:cNvPr>
          <p:cNvSpPr>
            <a:spLocks noGrp="1"/>
          </p:cNvSpPr>
          <p:nvPr>
            <p:ph idx="1"/>
          </p:nvPr>
        </p:nvSpPr>
        <p:spPr>
          <a:xfrm>
            <a:off x="838200" y="1594619"/>
            <a:ext cx="7962900" cy="4351338"/>
          </a:xfrm>
        </p:spPr>
        <p:txBody>
          <a:bodyPr>
            <a:normAutofit fontScale="70000" lnSpcReduction="20000"/>
          </a:bodyPr>
          <a:lstStyle/>
          <a:p>
            <a:pPr marL="0" indent="0">
              <a:buNone/>
            </a:pPr>
            <a:r>
              <a:rPr lang="en-US" dirty="0"/>
              <a:t>Keywords</a:t>
            </a:r>
          </a:p>
          <a:p>
            <a:r>
              <a:rPr lang="en-US" dirty="0">
                <a:solidFill>
                  <a:schemeClr val="accent5"/>
                </a:solidFill>
              </a:rPr>
              <a:t>UYC</a:t>
            </a:r>
          </a:p>
          <a:p>
            <a:pPr lvl="1"/>
            <a:r>
              <a:rPr lang="en-US" dirty="0"/>
              <a:t>e.g., </a:t>
            </a:r>
            <a:r>
              <a:rPr lang="en-US" i="1" dirty="0"/>
              <a:t>child, kid, baby, babies, pregnant, infant, newborn, little girl, little boy, two-year-old, custody, divorce, foster, stepchildren, grandbaby, grandson, granddaughter, SNAP benefits, TANF</a:t>
            </a:r>
          </a:p>
          <a:p>
            <a:pPr lvl="1"/>
            <a:r>
              <a:rPr lang="en-US" dirty="0"/>
              <a:t>Full set of child keywords yielded 5600 transcripts--too many</a:t>
            </a:r>
          </a:p>
          <a:p>
            <a:pPr lvl="1"/>
            <a:r>
              <a:rPr lang="en-US" dirty="0"/>
              <a:t>Restricted to a subset (baby </a:t>
            </a:r>
            <a:r>
              <a:rPr lang="en-US" dirty="0" err="1"/>
              <a:t>kws</a:t>
            </a:r>
            <a:r>
              <a:rPr lang="en-US" dirty="0"/>
              <a:t>, infant-related </a:t>
            </a:r>
            <a:r>
              <a:rPr lang="en-US" dirty="0" err="1"/>
              <a:t>kws</a:t>
            </a:r>
            <a:r>
              <a:rPr lang="en-US" dirty="0"/>
              <a:t>, little kid </a:t>
            </a:r>
            <a:r>
              <a:rPr lang="en-US" dirty="0" err="1"/>
              <a:t>kws</a:t>
            </a:r>
            <a:r>
              <a:rPr lang="en-US" dirty="0"/>
              <a:t>, stepchild </a:t>
            </a:r>
            <a:r>
              <a:rPr lang="en-US" dirty="0" err="1"/>
              <a:t>kws</a:t>
            </a:r>
            <a:r>
              <a:rPr lang="en-US" dirty="0"/>
              <a:t>) </a:t>
            </a:r>
          </a:p>
          <a:p>
            <a:pPr lvl="1"/>
            <a:r>
              <a:rPr lang="en-US" dirty="0"/>
              <a:t>Found &amp; coded ~400</a:t>
            </a:r>
          </a:p>
          <a:p>
            <a:r>
              <a:rPr lang="en-US" dirty="0">
                <a:solidFill>
                  <a:schemeClr val="accent2"/>
                </a:solidFill>
              </a:rPr>
              <a:t>Death</a:t>
            </a:r>
            <a:r>
              <a:rPr lang="en-US" dirty="0"/>
              <a:t>: </a:t>
            </a:r>
          </a:p>
          <a:p>
            <a:pPr lvl="1"/>
            <a:r>
              <a:rPr lang="en-US" i="1" dirty="0"/>
              <a:t>dead, died, death, passed away, deceased</a:t>
            </a:r>
          </a:p>
          <a:p>
            <a:pPr lvl="1"/>
            <a:r>
              <a:rPr lang="en-US" dirty="0"/>
              <a:t>Found ~1900 transcripts—too many</a:t>
            </a:r>
          </a:p>
          <a:p>
            <a:pPr lvl="1"/>
            <a:r>
              <a:rPr lang="en-US" dirty="0"/>
              <a:t>Coded ~400 randomly sampled</a:t>
            </a:r>
          </a:p>
          <a:p>
            <a:r>
              <a:rPr lang="en-US" dirty="0">
                <a:solidFill>
                  <a:schemeClr val="accent6"/>
                </a:solidFill>
              </a:rPr>
              <a:t>Canada</a:t>
            </a:r>
            <a:r>
              <a:rPr lang="en-US" dirty="0"/>
              <a:t>: </a:t>
            </a:r>
          </a:p>
          <a:p>
            <a:pPr lvl="1"/>
            <a:r>
              <a:rPr lang="en-US" i="1" dirty="0"/>
              <a:t>Canada, Canadian</a:t>
            </a:r>
          </a:p>
          <a:p>
            <a:pPr lvl="1"/>
            <a:r>
              <a:rPr lang="en-US" dirty="0"/>
              <a:t>Found ~300 transcripts, coded all</a:t>
            </a:r>
          </a:p>
        </p:txBody>
      </p:sp>
      <p:sp>
        <p:nvSpPr>
          <p:cNvPr id="4" name="Footer Placeholder 3">
            <a:extLst>
              <a:ext uri="{FF2B5EF4-FFF2-40B4-BE49-F238E27FC236}">
                <a16:creationId xmlns:a16="http://schemas.microsoft.com/office/drawing/2014/main" id="{9EBD48B6-D0B8-E747-8E4E-FE6BD1BDB94D}"/>
              </a:ext>
            </a:extLst>
          </p:cNvPr>
          <p:cNvSpPr>
            <a:spLocks noGrp="1"/>
          </p:cNvSpPr>
          <p:nvPr>
            <p:ph type="ftr" sz="quarter" idx="11"/>
          </p:nvPr>
        </p:nvSpPr>
        <p:spPr/>
        <p:txBody>
          <a:bodyPr/>
          <a:lstStyle/>
          <a:p>
            <a:r>
              <a:rPr lang="en-US" b="0" i="0" dirty="0">
                <a:solidFill>
                  <a:schemeClr val="bg1">
                    <a:lumMod val="50000"/>
                  </a:schemeClr>
                </a:solidFill>
                <a:effectLst/>
                <a:latin typeface="Aptos" panose="020B0004020202020204" pitchFamily="34" charset="0"/>
              </a:rPr>
              <a:t>CBDRB-FY24-CBSM002-042</a:t>
            </a:r>
            <a:endParaRPr lang="en-US" dirty="0"/>
          </a:p>
        </p:txBody>
      </p:sp>
      <p:sp>
        <p:nvSpPr>
          <p:cNvPr id="5" name="Slide Number Placeholder 4">
            <a:extLst>
              <a:ext uri="{FF2B5EF4-FFF2-40B4-BE49-F238E27FC236}">
                <a16:creationId xmlns:a16="http://schemas.microsoft.com/office/drawing/2014/main" id="{EF08EA5D-7E0F-47A8-6F46-445534923AA7}"/>
              </a:ext>
            </a:extLst>
          </p:cNvPr>
          <p:cNvSpPr>
            <a:spLocks noGrp="1"/>
          </p:cNvSpPr>
          <p:nvPr>
            <p:ph type="sldNum" sz="quarter" idx="12"/>
          </p:nvPr>
        </p:nvSpPr>
        <p:spPr/>
        <p:txBody>
          <a:bodyPr/>
          <a:lstStyle/>
          <a:p>
            <a:fld id="{FC63ECC8-719A-498E-B101-491B6A35558E}" type="slidenum">
              <a:rPr lang="en-US" smtClean="0"/>
              <a:t>5</a:t>
            </a:fld>
            <a:endParaRPr lang="en-US"/>
          </a:p>
        </p:txBody>
      </p:sp>
      <p:pic>
        <p:nvPicPr>
          <p:cNvPr id="6" name="Picture 2" descr="Baby - Free kid and baby icons">
            <a:extLst>
              <a:ext uri="{FF2B5EF4-FFF2-40B4-BE49-F238E27FC236}">
                <a16:creationId xmlns:a16="http://schemas.microsoft.com/office/drawing/2014/main" id="{70B5219E-345D-16DE-4942-40CAE394A92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64625" y="1744110"/>
            <a:ext cx="1484312" cy="148431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Grave - Free architecture and city icons">
            <a:extLst>
              <a:ext uri="{FF2B5EF4-FFF2-40B4-BE49-F238E27FC236}">
                <a16:creationId xmlns:a16="http://schemas.microsoft.com/office/drawing/2014/main" id="{769441B4-725C-6998-18AB-D6D85E59A99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67103" y="3228422"/>
            <a:ext cx="1325563" cy="132556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Canadian Flag Svg, Canadian Flag Png, Canadian Flag, Canada Flag Svg, Canada  Flag Png, Canada Flag, Canadian Flag Image, Canada Flag Image - Etsy Israel">
            <a:extLst>
              <a:ext uri="{FF2B5EF4-FFF2-40B4-BE49-F238E27FC236}">
                <a16:creationId xmlns:a16="http://schemas.microsoft.com/office/drawing/2014/main" id="{BC1D7F7D-549A-4418-E710-DE6A3AA24546}"/>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9824" t="25541" r="10176" b="26439"/>
          <a:stretch/>
        </p:blipFill>
        <p:spPr bwMode="auto">
          <a:xfrm>
            <a:off x="8953506" y="4904821"/>
            <a:ext cx="1638300" cy="983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7209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4A162-031D-4C3A-2751-7F8A37A2D983}"/>
              </a:ext>
            </a:extLst>
          </p:cNvPr>
          <p:cNvSpPr>
            <a:spLocks noGrp="1"/>
          </p:cNvSpPr>
          <p:nvPr>
            <p:ph type="title"/>
          </p:nvPr>
        </p:nvSpPr>
        <p:spPr/>
        <p:txBody>
          <a:bodyPr/>
          <a:lstStyle/>
          <a:p>
            <a:r>
              <a:rPr lang="en-US" b="1" dirty="0"/>
              <a:t>Finding Rare Topics—Keyword Approach</a:t>
            </a:r>
          </a:p>
        </p:txBody>
      </p:sp>
      <p:sp>
        <p:nvSpPr>
          <p:cNvPr id="3" name="Content Placeholder 2">
            <a:extLst>
              <a:ext uri="{FF2B5EF4-FFF2-40B4-BE49-F238E27FC236}">
                <a16:creationId xmlns:a16="http://schemas.microsoft.com/office/drawing/2014/main" id="{25278D6B-3BDB-20A1-2B2B-02812ACBBDFE}"/>
              </a:ext>
            </a:extLst>
          </p:cNvPr>
          <p:cNvSpPr>
            <a:spLocks noGrp="1"/>
          </p:cNvSpPr>
          <p:nvPr>
            <p:ph idx="1"/>
          </p:nvPr>
        </p:nvSpPr>
        <p:spPr>
          <a:xfrm>
            <a:off x="603183" y="1559293"/>
            <a:ext cx="7550217" cy="4482733"/>
          </a:xfrm>
        </p:spPr>
        <p:txBody>
          <a:bodyPr>
            <a:normAutofit/>
          </a:bodyPr>
          <a:lstStyle/>
          <a:p>
            <a:pPr marL="0" indent="0">
              <a:buNone/>
            </a:pPr>
            <a:r>
              <a:rPr lang="en-US" sz="2400" b="1" u="sng" dirty="0"/>
              <a:t>Keyword Results</a:t>
            </a:r>
          </a:p>
          <a:p>
            <a:r>
              <a:rPr lang="en-US" sz="2400" dirty="0"/>
              <a:t>Good amount of transcripts found</a:t>
            </a:r>
          </a:p>
          <a:p>
            <a:pPr lvl="1"/>
            <a:r>
              <a:rPr lang="en-US" sz="2000" dirty="0">
                <a:solidFill>
                  <a:schemeClr val="accent1"/>
                </a:solidFill>
              </a:rPr>
              <a:t>UYC</a:t>
            </a:r>
            <a:r>
              <a:rPr lang="en-US" sz="2000" dirty="0"/>
              <a:t>: </a:t>
            </a:r>
            <a:r>
              <a:rPr lang="en-US" sz="2000" i="1" dirty="0"/>
              <a:t>“What do you do when you have fifty </a:t>
            </a:r>
            <a:r>
              <a:rPr lang="en-US" sz="2000" i="1" dirty="0" err="1"/>
              <a:t>fifty</a:t>
            </a:r>
            <a:r>
              <a:rPr lang="en-US" sz="2000" i="1" dirty="0"/>
              <a:t> custody so they're fifty percent in one home and fifty percent in another home…”</a:t>
            </a:r>
          </a:p>
          <a:p>
            <a:pPr lvl="1"/>
            <a:r>
              <a:rPr lang="en-US" sz="2000" dirty="0">
                <a:solidFill>
                  <a:schemeClr val="accent2"/>
                </a:solidFill>
              </a:rPr>
              <a:t>Death</a:t>
            </a:r>
            <a:r>
              <a:rPr lang="en-US" sz="2000" dirty="0"/>
              <a:t>: </a:t>
            </a:r>
            <a:r>
              <a:rPr lang="en-US" sz="2000" i="1" dirty="0"/>
              <a:t>“My mom received some of your census papers and she's passed away…I just wanted to let you know that you could take her name off your list”</a:t>
            </a:r>
          </a:p>
          <a:p>
            <a:pPr lvl="1"/>
            <a:r>
              <a:rPr lang="en-US" sz="2000" dirty="0">
                <a:solidFill>
                  <a:schemeClr val="accent6"/>
                </a:solidFill>
              </a:rPr>
              <a:t>Canada</a:t>
            </a:r>
            <a:r>
              <a:rPr lang="en-US" sz="2000" dirty="0"/>
              <a:t>: “</a:t>
            </a:r>
            <a:r>
              <a:rPr lang="en-US" sz="2000" i="1" dirty="0"/>
              <a:t>I’m a Canadian resident owning property here in Florida…we’re only here seasonally—do I have to complete this Census?”</a:t>
            </a:r>
            <a:endParaRPr lang="en-US" sz="2000" dirty="0"/>
          </a:p>
        </p:txBody>
      </p:sp>
      <p:sp>
        <p:nvSpPr>
          <p:cNvPr id="4" name="Footer Placeholder 3">
            <a:extLst>
              <a:ext uri="{FF2B5EF4-FFF2-40B4-BE49-F238E27FC236}">
                <a16:creationId xmlns:a16="http://schemas.microsoft.com/office/drawing/2014/main" id="{9EBD48B6-D0B8-E747-8E4E-FE6BD1BDB94D}"/>
              </a:ext>
            </a:extLst>
          </p:cNvPr>
          <p:cNvSpPr>
            <a:spLocks noGrp="1"/>
          </p:cNvSpPr>
          <p:nvPr>
            <p:ph type="ftr" sz="quarter" idx="11"/>
          </p:nvPr>
        </p:nvSpPr>
        <p:spPr/>
        <p:txBody>
          <a:bodyPr/>
          <a:lstStyle/>
          <a:p>
            <a:r>
              <a:rPr lang="en-US" b="0" i="0" dirty="0">
                <a:solidFill>
                  <a:schemeClr val="bg1">
                    <a:lumMod val="50000"/>
                  </a:schemeClr>
                </a:solidFill>
                <a:effectLst/>
                <a:latin typeface="Aptos" panose="020B0004020202020204" pitchFamily="34" charset="0"/>
              </a:rPr>
              <a:t>CBDRB-FY24-CBSM002-042</a:t>
            </a:r>
            <a:endParaRPr lang="en-US" dirty="0"/>
          </a:p>
        </p:txBody>
      </p:sp>
      <p:sp>
        <p:nvSpPr>
          <p:cNvPr id="5" name="Slide Number Placeholder 4">
            <a:extLst>
              <a:ext uri="{FF2B5EF4-FFF2-40B4-BE49-F238E27FC236}">
                <a16:creationId xmlns:a16="http://schemas.microsoft.com/office/drawing/2014/main" id="{EF08EA5D-7E0F-47A8-6F46-445534923AA7}"/>
              </a:ext>
            </a:extLst>
          </p:cNvPr>
          <p:cNvSpPr>
            <a:spLocks noGrp="1"/>
          </p:cNvSpPr>
          <p:nvPr>
            <p:ph type="sldNum" sz="quarter" idx="12"/>
          </p:nvPr>
        </p:nvSpPr>
        <p:spPr/>
        <p:txBody>
          <a:bodyPr/>
          <a:lstStyle/>
          <a:p>
            <a:fld id="{FC63ECC8-719A-498E-B101-491B6A35558E}" type="slidenum">
              <a:rPr lang="en-US" smtClean="0"/>
              <a:t>6</a:t>
            </a:fld>
            <a:endParaRPr lang="en-US"/>
          </a:p>
        </p:txBody>
      </p:sp>
      <p:graphicFrame>
        <p:nvGraphicFramePr>
          <p:cNvPr id="7" name="Table 7">
            <a:extLst>
              <a:ext uri="{FF2B5EF4-FFF2-40B4-BE49-F238E27FC236}">
                <a16:creationId xmlns:a16="http://schemas.microsoft.com/office/drawing/2014/main" id="{1F482F28-6715-1F22-CB1F-BC9AE5350B10}"/>
              </a:ext>
            </a:extLst>
          </p:cNvPr>
          <p:cNvGraphicFramePr>
            <a:graphicFrameLocks noGrp="1"/>
          </p:cNvGraphicFramePr>
          <p:nvPr>
            <p:extLst>
              <p:ext uri="{D42A27DB-BD31-4B8C-83A1-F6EECF244321}">
                <p14:modId xmlns:p14="http://schemas.microsoft.com/office/powerpoint/2010/main" val="2520219453"/>
              </p:ext>
            </p:extLst>
          </p:nvPr>
        </p:nvGraphicFramePr>
        <p:xfrm>
          <a:off x="8284029" y="1997184"/>
          <a:ext cx="3396342" cy="2863632"/>
        </p:xfrm>
        <a:graphic>
          <a:graphicData uri="http://schemas.openxmlformats.org/drawingml/2006/table">
            <a:tbl>
              <a:tblPr firstRow="1" bandRow="1">
                <a:tableStyleId>{21E4AEA4-8DFA-4A89-87EB-49C32662AFE0}</a:tableStyleId>
              </a:tblPr>
              <a:tblGrid>
                <a:gridCol w="1326816">
                  <a:extLst>
                    <a:ext uri="{9D8B030D-6E8A-4147-A177-3AD203B41FA5}">
                      <a16:colId xmlns:a16="http://schemas.microsoft.com/office/drawing/2014/main" val="2057916076"/>
                    </a:ext>
                  </a:extLst>
                </a:gridCol>
                <a:gridCol w="1034763">
                  <a:extLst>
                    <a:ext uri="{9D8B030D-6E8A-4147-A177-3AD203B41FA5}">
                      <a16:colId xmlns:a16="http://schemas.microsoft.com/office/drawing/2014/main" val="1566806121"/>
                    </a:ext>
                  </a:extLst>
                </a:gridCol>
                <a:gridCol w="1034763">
                  <a:extLst>
                    <a:ext uri="{9D8B030D-6E8A-4147-A177-3AD203B41FA5}">
                      <a16:colId xmlns:a16="http://schemas.microsoft.com/office/drawing/2014/main" val="115287124"/>
                    </a:ext>
                  </a:extLst>
                </a:gridCol>
              </a:tblGrid>
              <a:tr h="742563">
                <a:tc>
                  <a:txBody>
                    <a:bodyPr/>
                    <a:lstStyle/>
                    <a:p>
                      <a:pPr algn="ctr" fontAlgn="b"/>
                      <a:r>
                        <a:rPr lang="en-US" sz="2000" u="none" strike="noStrike" dirty="0">
                          <a:effectLst/>
                        </a:rPr>
                        <a:t>Topic</a:t>
                      </a:r>
                      <a:endParaRPr lang="en-US" sz="2000" b="1" i="0" u="none" strike="noStrike" dirty="0">
                        <a:solidFill>
                          <a:srgbClr val="000000"/>
                        </a:solidFill>
                        <a:effectLst/>
                        <a:latin typeface="Calibri" panose="020F0502020204030204" pitchFamily="34" charset="0"/>
                      </a:endParaRPr>
                    </a:p>
                  </a:txBody>
                  <a:tcPr marL="6963" marR="6963" marT="6963" marB="0" anchor="ctr"/>
                </a:tc>
                <a:tc>
                  <a:txBody>
                    <a:bodyPr/>
                    <a:lstStyle/>
                    <a:p>
                      <a:pPr algn="ctr" fontAlgn="b"/>
                      <a:r>
                        <a:rPr lang="en-US" sz="2000" u="none" strike="noStrike" dirty="0">
                          <a:effectLst/>
                        </a:rPr>
                        <a:t>Total</a:t>
                      </a:r>
                      <a:endParaRPr lang="en-US" sz="2000" b="1" i="0" u="none" strike="noStrike" dirty="0">
                        <a:solidFill>
                          <a:srgbClr val="000000"/>
                        </a:solidFill>
                        <a:effectLst/>
                        <a:latin typeface="Calibri" panose="020F0502020204030204" pitchFamily="34" charset="0"/>
                      </a:endParaRPr>
                    </a:p>
                  </a:txBody>
                  <a:tcPr marL="6963" marR="6963" marT="6963" marB="0" anchor="ctr"/>
                </a:tc>
                <a:tc>
                  <a:txBody>
                    <a:bodyPr/>
                    <a:lstStyle/>
                    <a:p>
                      <a:pPr algn="ctr" fontAlgn="b"/>
                      <a:r>
                        <a:rPr lang="en-US" sz="2000" u="none" strike="noStrike" dirty="0">
                          <a:effectLst/>
                        </a:rPr>
                        <a:t>Related</a:t>
                      </a:r>
                      <a:endParaRPr lang="en-US" sz="2000" b="1" i="0" u="none" strike="noStrike" dirty="0">
                        <a:solidFill>
                          <a:srgbClr val="000000"/>
                        </a:solidFill>
                        <a:effectLst/>
                        <a:latin typeface="Calibri" panose="020F0502020204030204" pitchFamily="34" charset="0"/>
                      </a:endParaRPr>
                    </a:p>
                  </a:txBody>
                  <a:tcPr marL="6963" marR="6963" marT="6963" marB="0" anchor="ctr"/>
                </a:tc>
                <a:extLst>
                  <a:ext uri="{0D108BD9-81ED-4DB2-BD59-A6C34878D82A}">
                    <a16:rowId xmlns:a16="http://schemas.microsoft.com/office/drawing/2014/main" val="4043468440"/>
                  </a:ext>
                </a:extLst>
              </a:tr>
              <a:tr h="735035">
                <a:tc>
                  <a:txBody>
                    <a:bodyPr/>
                    <a:lstStyle/>
                    <a:p>
                      <a:pPr algn="ctr" fontAlgn="b"/>
                      <a:r>
                        <a:rPr lang="en-US" sz="2000" u="none" strike="noStrike" dirty="0">
                          <a:solidFill>
                            <a:schemeClr val="accent5"/>
                          </a:solidFill>
                          <a:effectLst/>
                        </a:rPr>
                        <a:t>UYC</a:t>
                      </a:r>
                      <a:endParaRPr lang="en-US" sz="2000" b="0" i="0" u="none" strike="noStrike" dirty="0">
                        <a:solidFill>
                          <a:schemeClr val="accent5"/>
                        </a:solidFill>
                        <a:effectLst/>
                        <a:latin typeface="Calibri" panose="020F0502020204030204" pitchFamily="34" charset="0"/>
                      </a:endParaRPr>
                    </a:p>
                  </a:txBody>
                  <a:tcPr marL="6963" marR="6963" marT="6963" marB="0" anchor="ctr"/>
                </a:tc>
                <a:tc>
                  <a:txBody>
                    <a:bodyPr/>
                    <a:lstStyle/>
                    <a:p>
                      <a:pPr algn="ctr" fontAlgn="b"/>
                      <a:r>
                        <a:rPr lang="en-US" sz="2000" u="none" strike="noStrike" dirty="0">
                          <a:effectLst/>
                        </a:rPr>
                        <a:t>400</a:t>
                      </a:r>
                      <a:endParaRPr lang="en-US" sz="2000" b="0" i="0" u="none" strike="noStrike" dirty="0">
                        <a:solidFill>
                          <a:srgbClr val="000000"/>
                        </a:solidFill>
                        <a:effectLst/>
                        <a:latin typeface="Calibri" panose="020F0502020204030204" pitchFamily="34" charset="0"/>
                      </a:endParaRPr>
                    </a:p>
                  </a:txBody>
                  <a:tcPr marL="6963" marR="6963" marT="6963" marB="0" anchor="ctr"/>
                </a:tc>
                <a:tc>
                  <a:txBody>
                    <a:bodyPr/>
                    <a:lstStyle/>
                    <a:p>
                      <a:pPr algn="ctr" fontAlgn="b"/>
                      <a:r>
                        <a:rPr lang="en-US" sz="2000" u="none" strike="noStrike" dirty="0">
                          <a:effectLst/>
                        </a:rPr>
                        <a:t>100</a:t>
                      </a:r>
                      <a:endParaRPr lang="en-US" sz="2000" b="0" i="0" u="none" strike="noStrike" dirty="0">
                        <a:solidFill>
                          <a:srgbClr val="000000"/>
                        </a:solidFill>
                        <a:effectLst/>
                        <a:latin typeface="Calibri" panose="020F0502020204030204" pitchFamily="34" charset="0"/>
                      </a:endParaRPr>
                    </a:p>
                  </a:txBody>
                  <a:tcPr marL="6963" marR="6963" marT="6963" marB="0" anchor="ctr"/>
                </a:tc>
                <a:extLst>
                  <a:ext uri="{0D108BD9-81ED-4DB2-BD59-A6C34878D82A}">
                    <a16:rowId xmlns:a16="http://schemas.microsoft.com/office/drawing/2014/main" val="2081131997"/>
                  </a:ext>
                </a:extLst>
              </a:tr>
              <a:tr h="693017">
                <a:tc>
                  <a:txBody>
                    <a:bodyPr/>
                    <a:lstStyle/>
                    <a:p>
                      <a:pPr algn="ctr" fontAlgn="b"/>
                      <a:r>
                        <a:rPr lang="en-US" sz="2000" u="none" strike="noStrike" dirty="0">
                          <a:solidFill>
                            <a:schemeClr val="accent2"/>
                          </a:solidFill>
                          <a:effectLst/>
                        </a:rPr>
                        <a:t>Death</a:t>
                      </a:r>
                      <a:endParaRPr lang="en-US" sz="2000" b="0" i="0" u="none" strike="noStrike" dirty="0">
                        <a:solidFill>
                          <a:schemeClr val="accent2"/>
                        </a:solidFill>
                        <a:effectLst/>
                        <a:latin typeface="Calibri" panose="020F0502020204030204" pitchFamily="34" charset="0"/>
                      </a:endParaRPr>
                    </a:p>
                  </a:txBody>
                  <a:tcPr marL="6963" marR="6963" marT="6963" marB="0" anchor="ctr"/>
                </a:tc>
                <a:tc>
                  <a:txBody>
                    <a:bodyPr/>
                    <a:lstStyle/>
                    <a:p>
                      <a:pPr algn="ctr" fontAlgn="b"/>
                      <a:r>
                        <a:rPr lang="en-US" sz="2000" b="0" i="0" u="none" strike="noStrike" dirty="0">
                          <a:solidFill>
                            <a:srgbClr val="000000"/>
                          </a:solidFill>
                          <a:effectLst/>
                          <a:latin typeface="Calibri" panose="020F0502020204030204" pitchFamily="34" charset="0"/>
                        </a:rPr>
                        <a:t>400</a:t>
                      </a:r>
                    </a:p>
                  </a:txBody>
                  <a:tcPr marL="6963" marR="6963" marT="6963" marB="0" anchor="ctr"/>
                </a:tc>
                <a:tc>
                  <a:txBody>
                    <a:bodyPr/>
                    <a:lstStyle/>
                    <a:p>
                      <a:pPr algn="ctr" fontAlgn="b"/>
                      <a:r>
                        <a:rPr lang="en-US" sz="2000" u="none" strike="noStrike" dirty="0">
                          <a:effectLst/>
                        </a:rPr>
                        <a:t>150</a:t>
                      </a:r>
                      <a:endParaRPr lang="en-US" sz="2000" b="0" i="0" u="none" strike="noStrike" dirty="0">
                        <a:solidFill>
                          <a:srgbClr val="000000"/>
                        </a:solidFill>
                        <a:effectLst/>
                        <a:latin typeface="Calibri" panose="020F0502020204030204" pitchFamily="34" charset="0"/>
                      </a:endParaRPr>
                    </a:p>
                  </a:txBody>
                  <a:tcPr marL="6963" marR="6963" marT="6963" marB="0" anchor="ctr"/>
                </a:tc>
                <a:extLst>
                  <a:ext uri="{0D108BD9-81ED-4DB2-BD59-A6C34878D82A}">
                    <a16:rowId xmlns:a16="http://schemas.microsoft.com/office/drawing/2014/main" val="2801091368"/>
                  </a:ext>
                </a:extLst>
              </a:tr>
              <a:tr h="693017">
                <a:tc>
                  <a:txBody>
                    <a:bodyPr/>
                    <a:lstStyle/>
                    <a:p>
                      <a:pPr algn="ctr" fontAlgn="b"/>
                      <a:r>
                        <a:rPr lang="en-US" sz="2000" u="none" strike="noStrike" dirty="0">
                          <a:solidFill>
                            <a:schemeClr val="accent6"/>
                          </a:solidFill>
                          <a:effectLst/>
                        </a:rPr>
                        <a:t>Canada</a:t>
                      </a:r>
                      <a:endParaRPr lang="en-US" sz="2000" b="0" i="0" u="none" strike="noStrike" dirty="0">
                        <a:solidFill>
                          <a:schemeClr val="accent6"/>
                        </a:solidFill>
                        <a:effectLst/>
                        <a:latin typeface="Calibri" panose="020F0502020204030204" pitchFamily="34" charset="0"/>
                      </a:endParaRPr>
                    </a:p>
                  </a:txBody>
                  <a:tcPr marL="6963" marR="6963" marT="6963" marB="0" anchor="ctr"/>
                </a:tc>
                <a:tc>
                  <a:txBody>
                    <a:bodyPr/>
                    <a:lstStyle/>
                    <a:p>
                      <a:pPr algn="ctr" fontAlgn="b"/>
                      <a:r>
                        <a:rPr lang="en-US" sz="2000" b="0" i="0" u="none" strike="noStrike" dirty="0">
                          <a:solidFill>
                            <a:srgbClr val="000000"/>
                          </a:solidFill>
                          <a:effectLst/>
                          <a:latin typeface="Calibri" panose="020F0502020204030204" pitchFamily="34" charset="0"/>
                        </a:rPr>
                        <a:t>300</a:t>
                      </a:r>
                    </a:p>
                  </a:txBody>
                  <a:tcPr marL="6963" marR="6963" marT="6963" marB="0" anchor="ctr"/>
                </a:tc>
                <a:tc>
                  <a:txBody>
                    <a:bodyPr/>
                    <a:lstStyle/>
                    <a:p>
                      <a:pPr algn="ctr" fontAlgn="b"/>
                      <a:r>
                        <a:rPr lang="en-US" sz="2000" u="none" strike="noStrike" dirty="0">
                          <a:effectLst/>
                        </a:rPr>
                        <a:t>200</a:t>
                      </a:r>
                      <a:endParaRPr lang="en-US" sz="2000" b="0" i="0" u="none" strike="noStrike" dirty="0">
                        <a:solidFill>
                          <a:srgbClr val="000000"/>
                        </a:solidFill>
                        <a:effectLst/>
                        <a:latin typeface="Calibri" panose="020F0502020204030204" pitchFamily="34" charset="0"/>
                      </a:endParaRPr>
                    </a:p>
                  </a:txBody>
                  <a:tcPr marL="6963" marR="6963" marT="6963" marB="0" anchor="ctr"/>
                </a:tc>
                <a:extLst>
                  <a:ext uri="{0D108BD9-81ED-4DB2-BD59-A6C34878D82A}">
                    <a16:rowId xmlns:a16="http://schemas.microsoft.com/office/drawing/2014/main" val="2227903925"/>
                  </a:ext>
                </a:extLst>
              </a:tr>
            </a:tbl>
          </a:graphicData>
        </a:graphic>
      </p:graphicFrame>
    </p:spTree>
    <p:extLst>
      <p:ext uri="{BB962C8B-B14F-4D97-AF65-F5344CB8AC3E}">
        <p14:creationId xmlns:p14="http://schemas.microsoft.com/office/powerpoint/2010/main" val="4250546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4A162-031D-4C3A-2751-7F8A37A2D983}"/>
              </a:ext>
            </a:extLst>
          </p:cNvPr>
          <p:cNvSpPr>
            <a:spLocks noGrp="1"/>
          </p:cNvSpPr>
          <p:nvPr>
            <p:ph type="title"/>
          </p:nvPr>
        </p:nvSpPr>
        <p:spPr/>
        <p:txBody>
          <a:bodyPr/>
          <a:lstStyle/>
          <a:p>
            <a:r>
              <a:rPr lang="en-US" b="1" dirty="0"/>
              <a:t>Finding Rare Topics—Keyword Approach</a:t>
            </a:r>
          </a:p>
        </p:txBody>
      </p:sp>
      <p:sp>
        <p:nvSpPr>
          <p:cNvPr id="3" name="Content Placeholder 2">
            <a:extLst>
              <a:ext uri="{FF2B5EF4-FFF2-40B4-BE49-F238E27FC236}">
                <a16:creationId xmlns:a16="http://schemas.microsoft.com/office/drawing/2014/main" id="{25278D6B-3BDB-20A1-2B2B-02812ACBBDFE}"/>
              </a:ext>
            </a:extLst>
          </p:cNvPr>
          <p:cNvSpPr>
            <a:spLocks noGrp="1"/>
          </p:cNvSpPr>
          <p:nvPr>
            <p:ph idx="1"/>
          </p:nvPr>
        </p:nvSpPr>
        <p:spPr>
          <a:xfrm>
            <a:off x="603183" y="1559293"/>
            <a:ext cx="7550217" cy="4482733"/>
          </a:xfrm>
        </p:spPr>
        <p:txBody>
          <a:bodyPr>
            <a:normAutofit/>
          </a:bodyPr>
          <a:lstStyle/>
          <a:p>
            <a:pPr marL="0" indent="0">
              <a:buNone/>
            </a:pPr>
            <a:r>
              <a:rPr lang="en-US" sz="2400" b="1" u="sng" dirty="0"/>
              <a:t>Keyword Results</a:t>
            </a:r>
          </a:p>
          <a:p>
            <a:r>
              <a:rPr lang="en-US" sz="2400" dirty="0"/>
              <a:t>But is this all of them? Unlikely.</a:t>
            </a:r>
          </a:p>
          <a:p>
            <a:pPr lvl="1"/>
            <a:r>
              <a:rPr lang="en-US" sz="1800" dirty="0"/>
              <a:t>Not all keyword-matched transcripts were searched</a:t>
            </a:r>
          </a:p>
          <a:p>
            <a:pPr lvl="1"/>
            <a:r>
              <a:rPr lang="en-US" sz="1800" dirty="0"/>
              <a:t>Missed keywords or phrases?</a:t>
            </a:r>
          </a:p>
          <a:p>
            <a:pPr lvl="1"/>
            <a:r>
              <a:rPr lang="en-US" sz="1800" dirty="0"/>
              <a:t>Maybe some aren't easily matched by keywords:</a:t>
            </a:r>
          </a:p>
          <a:p>
            <a:pPr lvl="2"/>
            <a:r>
              <a:rPr lang="en-US" sz="1600" i="1" dirty="0"/>
              <a:t>My wife and I </a:t>
            </a:r>
            <a:r>
              <a:rPr lang="en-US" sz="1600" i="1" dirty="0">
                <a:solidFill>
                  <a:srgbClr val="CC0000"/>
                </a:solidFill>
              </a:rPr>
              <a:t>share our kids</a:t>
            </a:r>
            <a:r>
              <a:rPr lang="en-US" sz="1600" i="1" dirty="0">
                <a:solidFill>
                  <a:schemeClr val="accent6"/>
                </a:solidFill>
              </a:rPr>
              <a:t> </a:t>
            </a:r>
            <a:r>
              <a:rPr lang="en-US" sz="1600" i="1" dirty="0">
                <a:solidFill>
                  <a:schemeClr val="accent4">
                    <a:lumMod val="75000"/>
                  </a:schemeClr>
                </a:solidFill>
              </a:rPr>
              <a:t>half the time</a:t>
            </a:r>
            <a:r>
              <a:rPr lang="en-US" sz="1600" i="1" dirty="0"/>
              <a:t>, </a:t>
            </a:r>
            <a:r>
              <a:rPr lang="en-US" sz="1600" i="1" dirty="0">
                <a:solidFill>
                  <a:srgbClr val="7030A0"/>
                </a:solidFill>
              </a:rPr>
              <a:t>should I count them or should she</a:t>
            </a:r>
            <a:r>
              <a:rPr lang="en-US" sz="1600" i="1" dirty="0"/>
              <a:t>?</a:t>
            </a:r>
          </a:p>
          <a:p>
            <a:pPr lvl="2"/>
            <a:r>
              <a:rPr lang="en-US" sz="1600" i="1" dirty="0"/>
              <a:t>We </a:t>
            </a:r>
            <a:r>
              <a:rPr lang="en-US" sz="1600" i="1" dirty="0">
                <a:solidFill>
                  <a:srgbClr val="CC0000"/>
                </a:solidFill>
              </a:rPr>
              <a:t>lost my mom</a:t>
            </a:r>
            <a:r>
              <a:rPr lang="en-US" sz="1600" i="1" dirty="0">
                <a:solidFill>
                  <a:schemeClr val="accent6"/>
                </a:solidFill>
              </a:rPr>
              <a:t> </a:t>
            </a:r>
            <a:r>
              <a:rPr lang="en-US" sz="1600" i="1" dirty="0"/>
              <a:t>back in February, so her house is empty now.</a:t>
            </a:r>
          </a:p>
          <a:p>
            <a:pPr lvl="2"/>
            <a:r>
              <a:rPr lang="en-US" sz="1600" i="1" dirty="0"/>
              <a:t>I'm </a:t>
            </a:r>
            <a:r>
              <a:rPr lang="en-US" sz="1600" i="1" dirty="0">
                <a:solidFill>
                  <a:srgbClr val="CC0000"/>
                </a:solidFill>
              </a:rPr>
              <a:t>not from the US</a:t>
            </a:r>
            <a:r>
              <a:rPr lang="en-US" sz="1600" i="1" dirty="0"/>
              <a:t>/</a:t>
            </a:r>
            <a:r>
              <a:rPr lang="en-US" sz="1600" i="1" dirty="0">
                <a:solidFill>
                  <a:schemeClr val="accent4">
                    <a:lumMod val="75000"/>
                  </a:schemeClr>
                </a:solidFill>
              </a:rPr>
              <a:t>live outside the country</a:t>
            </a:r>
            <a:r>
              <a:rPr lang="en-US" sz="1600" i="1" dirty="0"/>
              <a:t>, do I have to do the Census?</a:t>
            </a:r>
          </a:p>
          <a:p>
            <a:r>
              <a:rPr lang="en-US" sz="2400" dirty="0"/>
              <a:t>How do we search the remaining 90K transcripts?</a:t>
            </a:r>
          </a:p>
          <a:p>
            <a:pPr lvl="1"/>
            <a:r>
              <a:rPr lang="en-US" sz="1800" dirty="0"/>
              <a:t>Good ML problem—use labeled set to predict new set</a:t>
            </a:r>
          </a:p>
          <a:p>
            <a:endParaRPr lang="en-US" sz="2400" dirty="0"/>
          </a:p>
        </p:txBody>
      </p:sp>
      <p:sp>
        <p:nvSpPr>
          <p:cNvPr id="4" name="Footer Placeholder 3">
            <a:extLst>
              <a:ext uri="{FF2B5EF4-FFF2-40B4-BE49-F238E27FC236}">
                <a16:creationId xmlns:a16="http://schemas.microsoft.com/office/drawing/2014/main" id="{9EBD48B6-D0B8-E747-8E4E-FE6BD1BDB94D}"/>
              </a:ext>
            </a:extLst>
          </p:cNvPr>
          <p:cNvSpPr>
            <a:spLocks noGrp="1"/>
          </p:cNvSpPr>
          <p:nvPr>
            <p:ph type="ftr" sz="quarter" idx="11"/>
          </p:nvPr>
        </p:nvSpPr>
        <p:spPr/>
        <p:txBody>
          <a:bodyPr/>
          <a:lstStyle/>
          <a:p>
            <a:r>
              <a:rPr lang="en-US" b="0" i="0" dirty="0">
                <a:solidFill>
                  <a:schemeClr val="bg1">
                    <a:lumMod val="50000"/>
                  </a:schemeClr>
                </a:solidFill>
                <a:effectLst/>
                <a:latin typeface="Aptos" panose="020B0004020202020204" pitchFamily="34" charset="0"/>
              </a:rPr>
              <a:t>CBDRB-FY24-CBSM002-042</a:t>
            </a:r>
            <a:endParaRPr lang="en-US" dirty="0"/>
          </a:p>
        </p:txBody>
      </p:sp>
      <p:sp>
        <p:nvSpPr>
          <p:cNvPr id="5" name="Slide Number Placeholder 4">
            <a:extLst>
              <a:ext uri="{FF2B5EF4-FFF2-40B4-BE49-F238E27FC236}">
                <a16:creationId xmlns:a16="http://schemas.microsoft.com/office/drawing/2014/main" id="{EF08EA5D-7E0F-47A8-6F46-445534923AA7}"/>
              </a:ext>
            </a:extLst>
          </p:cNvPr>
          <p:cNvSpPr>
            <a:spLocks noGrp="1"/>
          </p:cNvSpPr>
          <p:nvPr>
            <p:ph type="sldNum" sz="quarter" idx="12"/>
          </p:nvPr>
        </p:nvSpPr>
        <p:spPr/>
        <p:txBody>
          <a:bodyPr/>
          <a:lstStyle/>
          <a:p>
            <a:fld id="{FC63ECC8-719A-498E-B101-491B6A35558E}" type="slidenum">
              <a:rPr lang="en-US" smtClean="0"/>
              <a:t>7</a:t>
            </a:fld>
            <a:endParaRPr lang="en-US"/>
          </a:p>
        </p:txBody>
      </p:sp>
      <p:graphicFrame>
        <p:nvGraphicFramePr>
          <p:cNvPr id="8" name="Table 7">
            <a:extLst>
              <a:ext uri="{FF2B5EF4-FFF2-40B4-BE49-F238E27FC236}">
                <a16:creationId xmlns:a16="http://schemas.microsoft.com/office/drawing/2014/main" id="{AE120A6C-A1DC-1419-98D1-EC5B80C9755F}"/>
              </a:ext>
            </a:extLst>
          </p:cNvPr>
          <p:cNvGraphicFramePr>
            <a:graphicFrameLocks noGrp="1"/>
          </p:cNvGraphicFramePr>
          <p:nvPr>
            <p:extLst>
              <p:ext uri="{D42A27DB-BD31-4B8C-83A1-F6EECF244321}">
                <p14:modId xmlns:p14="http://schemas.microsoft.com/office/powerpoint/2010/main" val="1742360681"/>
              </p:ext>
            </p:extLst>
          </p:nvPr>
        </p:nvGraphicFramePr>
        <p:xfrm>
          <a:off x="8284029" y="1997184"/>
          <a:ext cx="3396342" cy="2863632"/>
        </p:xfrm>
        <a:graphic>
          <a:graphicData uri="http://schemas.openxmlformats.org/drawingml/2006/table">
            <a:tbl>
              <a:tblPr firstRow="1" bandRow="1">
                <a:tableStyleId>{21E4AEA4-8DFA-4A89-87EB-49C32662AFE0}</a:tableStyleId>
              </a:tblPr>
              <a:tblGrid>
                <a:gridCol w="1326816">
                  <a:extLst>
                    <a:ext uri="{9D8B030D-6E8A-4147-A177-3AD203B41FA5}">
                      <a16:colId xmlns:a16="http://schemas.microsoft.com/office/drawing/2014/main" val="2057916076"/>
                    </a:ext>
                  </a:extLst>
                </a:gridCol>
                <a:gridCol w="1034763">
                  <a:extLst>
                    <a:ext uri="{9D8B030D-6E8A-4147-A177-3AD203B41FA5}">
                      <a16:colId xmlns:a16="http://schemas.microsoft.com/office/drawing/2014/main" val="1566806121"/>
                    </a:ext>
                  </a:extLst>
                </a:gridCol>
                <a:gridCol w="1034763">
                  <a:extLst>
                    <a:ext uri="{9D8B030D-6E8A-4147-A177-3AD203B41FA5}">
                      <a16:colId xmlns:a16="http://schemas.microsoft.com/office/drawing/2014/main" val="115287124"/>
                    </a:ext>
                  </a:extLst>
                </a:gridCol>
              </a:tblGrid>
              <a:tr h="742563">
                <a:tc>
                  <a:txBody>
                    <a:bodyPr/>
                    <a:lstStyle/>
                    <a:p>
                      <a:pPr algn="ctr" fontAlgn="b"/>
                      <a:r>
                        <a:rPr lang="en-US" sz="2000" u="none" strike="noStrike" dirty="0">
                          <a:effectLst/>
                        </a:rPr>
                        <a:t>Topic</a:t>
                      </a:r>
                      <a:endParaRPr lang="en-US" sz="2000" b="1" i="0" u="none" strike="noStrike" dirty="0">
                        <a:solidFill>
                          <a:srgbClr val="000000"/>
                        </a:solidFill>
                        <a:effectLst/>
                        <a:latin typeface="Calibri" panose="020F0502020204030204" pitchFamily="34" charset="0"/>
                      </a:endParaRPr>
                    </a:p>
                  </a:txBody>
                  <a:tcPr marL="6963" marR="6963" marT="6963" marB="0" anchor="ctr"/>
                </a:tc>
                <a:tc>
                  <a:txBody>
                    <a:bodyPr/>
                    <a:lstStyle/>
                    <a:p>
                      <a:pPr algn="ctr" fontAlgn="b"/>
                      <a:r>
                        <a:rPr lang="en-US" sz="2000" u="none" strike="noStrike" dirty="0">
                          <a:effectLst/>
                        </a:rPr>
                        <a:t>Total</a:t>
                      </a:r>
                      <a:endParaRPr lang="en-US" sz="2000" b="1" i="0" u="none" strike="noStrike" dirty="0">
                        <a:solidFill>
                          <a:srgbClr val="000000"/>
                        </a:solidFill>
                        <a:effectLst/>
                        <a:latin typeface="Calibri" panose="020F0502020204030204" pitchFamily="34" charset="0"/>
                      </a:endParaRPr>
                    </a:p>
                  </a:txBody>
                  <a:tcPr marL="6963" marR="6963" marT="6963" marB="0" anchor="ctr"/>
                </a:tc>
                <a:tc>
                  <a:txBody>
                    <a:bodyPr/>
                    <a:lstStyle/>
                    <a:p>
                      <a:pPr algn="ctr" fontAlgn="b"/>
                      <a:r>
                        <a:rPr lang="en-US" sz="2000" u="none" strike="noStrike" dirty="0">
                          <a:effectLst/>
                        </a:rPr>
                        <a:t>Related</a:t>
                      </a:r>
                      <a:endParaRPr lang="en-US" sz="2000" b="1" i="0" u="none" strike="noStrike" dirty="0">
                        <a:solidFill>
                          <a:srgbClr val="000000"/>
                        </a:solidFill>
                        <a:effectLst/>
                        <a:latin typeface="Calibri" panose="020F0502020204030204" pitchFamily="34" charset="0"/>
                      </a:endParaRPr>
                    </a:p>
                  </a:txBody>
                  <a:tcPr marL="6963" marR="6963" marT="6963" marB="0" anchor="ctr"/>
                </a:tc>
                <a:extLst>
                  <a:ext uri="{0D108BD9-81ED-4DB2-BD59-A6C34878D82A}">
                    <a16:rowId xmlns:a16="http://schemas.microsoft.com/office/drawing/2014/main" val="4043468440"/>
                  </a:ext>
                </a:extLst>
              </a:tr>
              <a:tr h="735035">
                <a:tc>
                  <a:txBody>
                    <a:bodyPr/>
                    <a:lstStyle/>
                    <a:p>
                      <a:pPr algn="ctr" fontAlgn="b"/>
                      <a:r>
                        <a:rPr lang="en-US" sz="2000" u="none" strike="noStrike" dirty="0">
                          <a:solidFill>
                            <a:schemeClr val="accent5"/>
                          </a:solidFill>
                          <a:effectLst/>
                        </a:rPr>
                        <a:t>UYC</a:t>
                      </a:r>
                      <a:endParaRPr lang="en-US" sz="2000" b="0" i="0" u="none" strike="noStrike" dirty="0">
                        <a:solidFill>
                          <a:schemeClr val="accent5"/>
                        </a:solidFill>
                        <a:effectLst/>
                        <a:latin typeface="Calibri" panose="020F0502020204030204" pitchFamily="34" charset="0"/>
                      </a:endParaRPr>
                    </a:p>
                  </a:txBody>
                  <a:tcPr marL="6963" marR="6963" marT="6963" marB="0" anchor="ctr"/>
                </a:tc>
                <a:tc>
                  <a:txBody>
                    <a:bodyPr/>
                    <a:lstStyle/>
                    <a:p>
                      <a:pPr algn="ctr" fontAlgn="b"/>
                      <a:r>
                        <a:rPr lang="en-US" sz="2000" u="none" strike="noStrike" dirty="0">
                          <a:effectLst/>
                        </a:rPr>
                        <a:t>400</a:t>
                      </a:r>
                      <a:endParaRPr lang="en-US" sz="2000" b="0" i="0" u="none" strike="noStrike" dirty="0">
                        <a:solidFill>
                          <a:srgbClr val="000000"/>
                        </a:solidFill>
                        <a:effectLst/>
                        <a:latin typeface="Calibri" panose="020F0502020204030204" pitchFamily="34" charset="0"/>
                      </a:endParaRPr>
                    </a:p>
                  </a:txBody>
                  <a:tcPr marL="6963" marR="6963" marT="6963" marB="0" anchor="ctr"/>
                </a:tc>
                <a:tc>
                  <a:txBody>
                    <a:bodyPr/>
                    <a:lstStyle/>
                    <a:p>
                      <a:pPr algn="ctr" fontAlgn="b"/>
                      <a:r>
                        <a:rPr lang="en-US" sz="2000" u="none" strike="noStrike" dirty="0">
                          <a:effectLst/>
                        </a:rPr>
                        <a:t>100</a:t>
                      </a:r>
                      <a:endParaRPr lang="en-US" sz="2000" b="0" i="0" u="none" strike="noStrike" dirty="0">
                        <a:solidFill>
                          <a:srgbClr val="000000"/>
                        </a:solidFill>
                        <a:effectLst/>
                        <a:latin typeface="Calibri" panose="020F0502020204030204" pitchFamily="34" charset="0"/>
                      </a:endParaRPr>
                    </a:p>
                  </a:txBody>
                  <a:tcPr marL="6963" marR="6963" marT="6963" marB="0" anchor="ctr"/>
                </a:tc>
                <a:extLst>
                  <a:ext uri="{0D108BD9-81ED-4DB2-BD59-A6C34878D82A}">
                    <a16:rowId xmlns:a16="http://schemas.microsoft.com/office/drawing/2014/main" val="2081131997"/>
                  </a:ext>
                </a:extLst>
              </a:tr>
              <a:tr h="693017">
                <a:tc>
                  <a:txBody>
                    <a:bodyPr/>
                    <a:lstStyle/>
                    <a:p>
                      <a:pPr algn="ctr" fontAlgn="b"/>
                      <a:r>
                        <a:rPr lang="en-US" sz="2000" u="none" strike="noStrike" dirty="0">
                          <a:solidFill>
                            <a:schemeClr val="accent2"/>
                          </a:solidFill>
                          <a:effectLst/>
                        </a:rPr>
                        <a:t>Death</a:t>
                      </a:r>
                      <a:endParaRPr lang="en-US" sz="2000" b="0" i="0" u="none" strike="noStrike" dirty="0">
                        <a:solidFill>
                          <a:schemeClr val="accent2"/>
                        </a:solidFill>
                        <a:effectLst/>
                        <a:latin typeface="Calibri" panose="020F0502020204030204" pitchFamily="34" charset="0"/>
                      </a:endParaRPr>
                    </a:p>
                  </a:txBody>
                  <a:tcPr marL="6963" marR="6963" marT="6963" marB="0" anchor="ctr"/>
                </a:tc>
                <a:tc>
                  <a:txBody>
                    <a:bodyPr/>
                    <a:lstStyle/>
                    <a:p>
                      <a:pPr algn="ctr" fontAlgn="b"/>
                      <a:r>
                        <a:rPr lang="en-US" sz="2000" b="0" i="0" u="none" strike="noStrike" dirty="0">
                          <a:solidFill>
                            <a:srgbClr val="000000"/>
                          </a:solidFill>
                          <a:effectLst/>
                          <a:latin typeface="Calibri" panose="020F0502020204030204" pitchFamily="34" charset="0"/>
                        </a:rPr>
                        <a:t>400</a:t>
                      </a:r>
                    </a:p>
                  </a:txBody>
                  <a:tcPr marL="6963" marR="6963" marT="6963" marB="0" anchor="ctr"/>
                </a:tc>
                <a:tc>
                  <a:txBody>
                    <a:bodyPr/>
                    <a:lstStyle/>
                    <a:p>
                      <a:pPr algn="ctr" fontAlgn="b"/>
                      <a:r>
                        <a:rPr lang="en-US" sz="2000" u="none" strike="noStrike" dirty="0">
                          <a:effectLst/>
                        </a:rPr>
                        <a:t>150</a:t>
                      </a:r>
                      <a:endParaRPr lang="en-US" sz="2000" b="0" i="0" u="none" strike="noStrike" dirty="0">
                        <a:solidFill>
                          <a:srgbClr val="000000"/>
                        </a:solidFill>
                        <a:effectLst/>
                        <a:latin typeface="Calibri" panose="020F0502020204030204" pitchFamily="34" charset="0"/>
                      </a:endParaRPr>
                    </a:p>
                  </a:txBody>
                  <a:tcPr marL="6963" marR="6963" marT="6963" marB="0" anchor="ctr"/>
                </a:tc>
                <a:extLst>
                  <a:ext uri="{0D108BD9-81ED-4DB2-BD59-A6C34878D82A}">
                    <a16:rowId xmlns:a16="http://schemas.microsoft.com/office/drawing/2014/main" val="2801091368"/>
                  </a:ext>
                </a:extLst>
              </a:tr>
              <a:tr h="693017">
                <a:tc>
                  <a:txBody>
                    <a:bodyPr/>
                    <a:lstStyle/>
                    <a:p>
                      <a:pPr algn="ctr" fontAlgn="b"/>
                      <a:r>
                        <a:rPr lang="en-US" sz="2000" u="none" strike="noStrike" dirty="0">
                          <a:solidFill>
                            <a:schemeClr val="accent6"/>
                          </a:solidFill>
                          <a:effectLst/>
                        </a:rPr>
                        <a:t>Canada</a:t>
                      </a:r>
                      <a:endParaRPr lang="en-US" sz="2000" b="0" i="0" u="none" strike="noStrike" dirty="0">
                        <a:solidFill>
                          <a:schemeClr val="accent6"/>
                        </a:solidFill>
                        <a:effectLst/>
                        <a:latin typeface="Calibri" panose="020F0502020204030204" pitchFamily="34" charset="0"/>
                      </a:endParaRPr>
                    </a:p>
                  </a:txBody>
                  <a:tcPr marL="6963" marR="6963" marT="6963" marB="0" anchor="ctr"/>
                </a:tc>
                <a:tc>
                  <a:txBody>
                    <a:bodyPr/>
                    <a:lstStyle/>
                    <a:p>
                      <a:pPr algn="ctr" fontAlgn="b"/>
                      <a:r>
                        <a:rPr lang="en-US" sz="2000" b="0" i="0" u="none" strike="noStrike" dirty="0">
                          <a:solidFill>
                            <a:srgbClr val="000000"/>
                          </a:solidFill>
                          <a:effectLst/>
                          <a:latin typeface="Calibri" panose="020F0502020204030204" pitchFamily="34" charset="0"/>
                        </a:rPr>
                        <a:t>300</a:t>
                      </a:r>
                    </a:p>
                  </a:txBody>
                  <a:tcPr marL="6963" marR="6963" marT="6963" marB="0" anchor="ctr"/>
                </a:tc>
                <a:tc>
                  <a:txBody>
                    <a:bodyPr/>
                    <a:lstStyle/>
                    <a:p>
                      <a:pPr algn="ctr" fontAlgn="b"/>
                      <a:r>
                        <a:rPr lang="en-US" sz="2000" u="none" strike="noStrike" dirty="0">
                          <a:effectLst/>
                        </a:rPr>
                        <a:t>200</a:t>
                      </a:r>
                      <a:endParaRPr lang="en-US" sz="2000" b="0" i="0" u="none" strike="noStrike" dirty="0">
                        <a:solidFill>
                          <a:srgbClr val="000000"/>
                        </a:solidFill>
                        <a:effectLst/>
                        <a:latin typeface="Calibri" panose="020F0502020204030204" pitchFamily="34" charset="0"/>
                      </a:endParaRPr>
                    </a:p>
                  </a:txBody>
                  <a:tcPr marL="6963" marR="6963" marT="6963" marB="0" anchor="ctr"/>
                </a:tc>
                <a:extLst>
                  <a:ext uri="{0D108BD9-81ED-4DB2-BD59-A6C34878D82A}">
                    <a16:rowId xmlns:a16="http://schemas.microsoft.com/office/drawing/2014/main" val="2227903925"/>
                  </a:ext>
                </a:extLst>
              </a:tr>
            </a:tbl>
          </a:graphicData>
        </a:graphic>
      </p:graphicFrame>
    </p:spTree>
    <p:extLst>
      <p:ext uri="{BB962C8B-B14F-4D97-AF65-F5344CB8AC3E}">
        <p14:creationId xmlns:p14="http://schemas.microsoft.com/office/powerpoint/2010/main" val="421353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4A162-031D-4C3A-2751-7F8A37A2D983}"/>
              </a:ext>
            </a:extLst>
          </p:cNvPr>
          <p:cNvSpPr>
            <a:spLocks noGrp="1"/>
          </p:cNvSpPr>
          <p:nvPr>
            <p:ph type="title"/>
          </p:nvPr>
        </p:nvSpPr>
        <p:spPr>
          <a:xfrm>
            <a:off x="628650" y="365125"/>
            <a:ext cx="10515600" cy="1325563"/>
          </a:xfrm>
        </p:spPr>
        <p:txBody>
          <a:bodyPr/>
          <a:lstStyle/>
          <a:p>
            <a:r>
              <a:rPr lang="en-US" b="1" dirty="0"/>
              <a:t>Finding Rare Topics—Machine Learning (ML) Approach</a:t>
            </a:r>
          </a:p>
        </p:txBody>
      </p:sp>
      <p:sp>
        <p:nvSpPr>
          <p:cNvPr id="3" name="Content Placeholder 2">
            <a:extLst>
              <a:ext uri="{FF2B5EF4-FFF2-40B4-BE49-F238E27FC236}">
                <a16:creationId xmlns:a16="http://schemas.microsoft.com/office/drawing/2014/main" id="{25278D6B-3BDB-20A1-2B2B-02812ACBBDFE}"/>
              </a:ext>
            </a:extLst>
          </p:cNvPr>
          <p:cNvSpPr>
            <a:spLocks noGrp="1"/>
          </p:cNvSpPr>
          <p:nvPr>
            <p:ph idx="1"/>
          </p:nvPr>
        </p:nvSpPr>
        <p:spPr>
          <a:xfrm>
            <a:off x="628650" y="1862137"/>
            <a:ext cx="7824167" cy="4255269"/>
          </a:xfrm>
        </p:spPr>
        <p:txBody>
          <a:bodyPr>
            <a:normAutofit/>
          </a:bodyPr>
          <a:lstStyle/>
          <a:p>
            <a:r>
              <a:rPr lang="en-US" dirty="0"/>
              <a:t>General approach: use full labeled transcripts to predict similar transcripts </a:t>
            </a:r>
          </a:p>
          <a:p>
            <a:r>
              <a:rPr lang="en-US" dirty="0"/>
              <a:t>ML Models require numerical data</a:t>
            </a:r>
          </a:p>
          <a:p>
            <a:pPr lvl="1"/>
            <a:r>
              <a:rPr lang="en-US" dirty="0"/>
              <a:t>Turned transcripts into numerical vectors that </a:t>
            </a:r>
            <a:br>
              <a:rPr lang="en-US" dirty="0"/>
            </a:br>
            <a:r>
              <a:rPr lang="en-US" dirty="0"/>
              <a:t>preserve meaning information </a:t>
            </a:r>
          </a:p>
          <a:p>
            <a:r>
              <a:rPr lang="en-US" dirty="0"/>
              <a:t> </a:t>
            </a:r>
            <a:r>
              <a:rPr lang="en-US" dirty="0">
                <a:solidFill>
                  <a:srgbClr val="FF0000"/>
                </a:solidFill>
              </a:rPr>
              <a:t>For each topic</a:t>
            </a:r>
            <a:r>
              <a:rPr lang="en-US" dirty="0"/>
              <a:t>, tuned &amp; trained </a:t>
            </a:r>
            <a:r>
              <a:rPr lang="en-US" dirty="0" err="1"/>
              <a:t>XGBoost</a:t>
            </a:r>
            <a:r>
              <a:rPr lang="en-US" dirty="0"/>
              <a:t> model on labelled transcripts (</a:t>
            </a:r>
            <a:r>
              <a:rPr lang="en-US" dirty="0">
                <a:solidFill>
                  <a:schemeClr val="accent1"/>
                </a:solidFill>
              </a:rPr>
              <a:t>n~300-400</a:t>
            </a:r>
            <a:r>
              <a:rPr lang="en-US" dirty="0"/>
              <a:t>), predicted on remaining transcripts (</a:t>
            </a:r>
            <a:r>
              <a:rPr lang="en-US" dirty="0">
                <a:solidFill>
                  <a:schemeClr val="accent2"/>
                </a:solidFill>
              </a:rPr>
              <a:t>~91K</a:t>
            </a:r>
            <a:r>
              <a:rPr lang="en-US" dirty="0"/>
              <a:t>)</a:t>
            </a:r>
          </a:p>
        </p:txBody>
      </p:sp>
      <p:sp>
        <p:nvSpPr>
          <p:cNvPr id="4" name="Footer Placeholder 3">
            <a:extLst>
              <a:ext uri="{FF2B5EF4-FFF2-40B4-BE49-F238E27FC236}">
                <a16:creationId xmlns:a16="http://schemas.microsoft.com/office/drawing/2014/main" id="{9EBD48B6-D0B8-E747-8E4E-FE6BD1BDB94D}"/>
              </a:ext>
            </a:extLst>
          </p:cNvPr>
          <p:cNvSpPr>
            <a:spLocks noGrp="1"/>
          </p:cNvSpPr>
          <p:nvPr>
            <p:ph type="ftr" sz="quarter" idx="11"/>
          </p:nvPr>
        </p:nvSpPr>
        <p:spPr/>
        <p:txBody>
          <a:bodyPr/>
          <a:lstStyle/>
          <a:p>
            <a:r>
              <a:rPr lang="en-US" b="0" i="0" dirty="0">
                <a:solidFill>
                  <a:schemeClr val="bg1">
                    <a:lumMod val="50000"/>
                  </a:schemeClr>
                </a:solidFill>
                <a:effectLst/>
                <a:latin typeface="Aptos" panose="020B0004020202020204" pitchFamily="34" charset="0"/>
              </a:rPr>
              <a:t>CBDRB-FY24-CBSM002-042</a:t>
            </a:r>
            <a:endParaRPr lang="en-US" dirty="0"/>
          </a:p>
        </p:txBody>
      </p:sp>
      <p:sp>
        <p:nvSpPr>
          <p:cNvPr id="5" name="Slide Number Placeholder 4">
            <a:extLst>
              <a:ext uri="{FF2B5EF4-FFF2-40B4-BE49-F238E27FC236}">
                <a16:creationId xmlns:a16="http://schemas.microsoft.com/office/drawing/2014/main" id="{EF08EA5D-7E0F-47A8-6F46-445534923AA7}"/>
              </a:ext>
            </a:extLst>
          </p:cNvPr>
          <p:cNvSpPr>
            <a:spLocks noGrp="1"/>
          </p:cNvSpPr>
          <p:nvPr>
            <p:ph type="sldNum" sz="quarter" idx="12"/>
          </p:nvPr>
        </p:nvSpPr>
        <p:spPr/>
        <p:txBody>
          <a:bodyPr/>
          <a:lstStyle/>
          <a:p>
            <a:fld id="{FC63ECC8-719A-498E-B101-491B6A35558E}" type="slidenum">
              <a:rPr lang="en-US" smtClean="0"/>
              <a:t>8</a:t>
            </a:fld>
            <a:endParaRPr lang="en-US"/>
          </a:p>
        </p:txBody>
      </p:sp>
      <p:pic>
        <p:nvPicPr>
          <p:cNvPr id="5122" name="Picture 2" descr="Data icon - Free download on Iconfinder">
            <a:extLst>
              <a:ext uri="{FF2B5EF4-FFF2-40B4-BE49-F238E27FC236}">
                <a16:creationId xmlns:a16="http://schemas.microsoft.com/office/drawing/2014/main" id="{D5D47069-FF5E-7984-4F79-D26743951A0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63279" y="1531339"/>
            <a:ext cx="987266" cy="98726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e 6">
            <a:extLst>
              <a:ext uri="{FF2B5EF4-FFF2-40B4-BE49-F238E27FC236}">
                <a16:creationId xmlns:a16="http://schemas.microsoft.com/office/drawing/2014/main" id="{F830D850-A13B-505F-0D97-98CBEB2053DA}"/>
              </a:ext>
            </a:extLst>
          </p:cNvPr>
          <p:cNvGraphicFramePr>
            <a:graphicFrameLocks noGrp="1"/>
          </p:cNvGraphicFramePr>
          <p:nvPr>
            <p:extLst>
              <p:ext uri="{D42A27DB-BD31-4B8C-83A1-F6EECF244321}">
                <p14:modId xmlns:p14="http://schemas.microsoft.com/office/powerpoint/2010/main" val="1665252257"/>
              </p:ext>
            </p:extLst>
          </p:nvPr>
        </p:nvGraphicFramePr>
        <p:xfrm>
          <a:off x="10014737" y="4527549"/>
          <a:ext cx="1920240" cy="1828800"/>
        </p:xfrm>
        <a:graphic>
          <a:graphicData uri="http://schemas.openxmlformats.org/drawingml/2006/table">
            <a:tbl>
              <a:tblPr firstRow="1" bandRow="1">
                <a:tableStyleId>{21E4AEA4-8DFA-4A89-87EB-49C32662AFE0}</a:tableStyleId>
              </a:tblPr>
              <a:tblGrid>
                <a:gridCol w="561975">
                  <a:extLst>
                    <a:ext uri="{9D8B030D-6E8A-4147-A177-3AD203B41FA5}">
                      <a16:colId xmlns:a16="http://schemas.microsoft.com/office/drawing/2014/main" val="2791370143"/>
                    </a:ext>
                  </a:extLst>
                </a:gridCol>
                <a:gridCol w="685800">
                  <a:extLst>
                    <a:ext uri="{9D8B030D-6E8A-4147-A177-3AD203B41FA5}">
                      <a16:colId xmlns:a16="http://schemas.microsoft.com/office/drawing/2014/main" val="2093660408"/>
                    </a:ext>
                  </a:extLst>
                </a:gridCol>
                <a:gridCol w="672465">
                  <a:extLst>
                    <a:ext uri="{9D8B030D-6E8A-4147-A177-3AD203B41FA5}">
                      <a16:colId xmlns:a16="http://schemas.microsoft.com/office/drawing/2014/main" val="3419292043"/>
                    </a:ext>
                  </a:extLst>
                </a:gridCol>
              </a:tblGrid>
              <a:tr h="339725">
                <a:tc>
                  <a:txBody>
                    <a:bodyPr/>
                    <a:lstStyle/>
                    <a:p>
                      <a:pPr algn="ctr"/>
                      <a:r>
                        <a:rPr lang="en-US" dirty="0"/>
                        <a:t>Doc</a:t>
                      </a:r>
                    </a:p>
                  </a:txBody>
                  <a:tcPr anchor="ctr"/>
                </a:tc>
                <a:tc>
                  <a:txBody>
                    <a:bodyPr/>
                    <a:lstStyle/>
                    <a:p>
                      <a:pPr algn="ctr"/>
                      <a:r>
                        <a:rPr lang="en-US" dirty="0"/>
                        <a:t>Label</a:t>
                      </a:r>
                    </a:p>
                  </a:txBody>
                  <a:tcPr anchor="ctr"/>
                </a:tc>
                <a:tc>
                  <a:txBody>
                    <a:bodyPr/>
                    <a:lstStyle/>
                    <a:p>
                      <a:pPr algn="ctr"/>
                      <a:r>
                        <a:rPr lang="en-US" dirty="0"/>
                        <a:t>Pred</a:t>
                      </a:r>
                    </a:p>
                  </a:txBody>
                  <a:tcPr anchor="ctr"/>
                </a:tc>
                <a:extLst>
                  <a:ext uri="{0D108BD9-81ED-4DB2-BD59-A6C34878D82A}">
                    <a16:rowId xmlns:a16="http://schemas.microsoft.com/office/drawing/2014/main" val="1915573535"/>
                  </a:ext>
                </a:extLst>
              </a:tr>
              <a:tr h="339725">
                <a:tc>
                  <a:txBody>
                    <a:bodyPr/>
                    <a:lstStyle/>
                    <a:p>
                      <a:pPr algn="ctr"/>
                      <a:r>
                        <a:rPr lang="en-US" dirty="0"/>
                        <a:t>T5</a:t>
                      </a:r>
                    </a:p>
                  </a:txBody>
                  <a:tcPr anchor="ctr"/>
                </a:tc>
                <a:tc>
                  <a:txBody>
                    <a:bodyPr/>
                    <a:lstStyle/>
                    <a:p>
                      <a:pPr algn="ctr"/>
                      <a:r>
                        <a:rPr lang="en-US" dirty="0"/>
                        <a:t>?</a:t>
                      </a:r>
                    </a:p>
                  </a:txBody>
                  <a:tcPr anchor="ctr"/>
                </a:tc>
                <a:tc>
                  <a:txBody>
                    <a:bodyPr/>
                    <a:lstStyle/>
                    <a:p>
                      <a:pPr algn="ctr"/>
                      <a:r>
                        <a:rPr lang="en-US" dirty="0"/>
                        <a:t>1</a:t>
                      </a:r>
                    </a:p>
                  </a:txBody>
                  <a:tcPr anchor="ctr"/>
                </a:tc>
                <a:extLst>
                  <a:ext uri="{0D108BD9-81ED-4DB2-BD59-A6C34878D82A}">
                    <a16:rowId xmlns:a16="http://schemas.microsoft.com/office/drawing/2014/main" val="2165843350"/>
                  </a:ext>
                </a:extLst>
              </a:tr>
              <a:tr h="339725">
                <a:tc>
                  <a:txBody>
                    <a:bodyPr/>
                    <a:lstStyle/>
                    <a:p>
                      <a:pPr algn="ctr"/>
                      <a:r>
                        <a:rPr lang="en-US" dirty="0"/>
                        <a:t>T6</a:t>
                      </a:r>
                    </a:p>
                  </a:txBody>
                  <a:tcPr anchor="ctr"/>
                </a:tc>
                <a:tc>
                  <a:txBody>
                    <a:bodyPr/>
                    <a:lstStyle/>
                    <a:p>
                      <a:pPr algn="ctr"/>
                      <a:r>
                        <a:rPr lang="en-US" dirty="0"/>
                        <a:t>?</a:t>
                      </a:r>
                    </a:p>
                  </a:txBody>
                  <a:tcPr anchor="ctr"/>
                </a:tc>
                <a:tc>
                  <a:txBody>
                    <a:bodyPr/>
                    <a:lstStyle/>
                    <a:p>
                      <a:pPr algn="ctr"/>
                      <a:r>
                        <a:rPr lang="en-US" dirty="0"/>
                        <a:t>1</a:t>
                      </a:r>
                    </a:p>
                  </a:txBody>
                  <a:tcPr anchor="ctr"/>
                </a:tc>
                <a:extLst>
                  <a:ext uri="{0D108BD9-81ED-4DB2-BD59-A6C34878D82A}">
                    <a16:rowId xmlns:a16="http://schemas.microsoft.com/office/drawing/2014/main" val="2158026783"/>
                  </a:ext>
                </a:extLst>
              </a:tr>
              <a:tr h="339725">
                <a:tc>
                  <a:txBody>
                    <a:bodyPr/>
                    <a:lstStyle/>
                    <a:p>
                      <a:pPr algn="ctr"/>
                      <a:r>
                        <a:rPr lang="en-US" dirty="0"/>
                        <a:t>T7</a:t>
                      </a:r>
                    </a:p>
                  </a:txBody>
                  <a:tcPr anchor="ctr"/>
                </a:tc>
                <a:tc>
                  <a:txBody>
                    <a:bodyPr/>
                    <a:lstStyle/>
                    <a:p>
                      <a:pPr algn="ctr"/>
                      <a:r>
                        <a:rPr lang="en-US" dirty="0"/>
                        <a:t>?</a:t>
                      </a:r>
                    </a:p>
                  </a:txBody>
                  <a:tcPr anchor="ctr"/>
                </a:tc>
                <a:tc>
                  <a:txBody>
                    <a:bodyPr/>
                    <a:lstStyle/>
                    <a:p>
                      <a:pPr algn="ctr"/>
                      <a:r>
                        <a:rPr lang="en-US" dirty="0"/>
                        <a:t>0</a:t>
                      </a:r>
                    </a:p>
                  </a:txBody>
                  <a:tcPr anchor="ctr"/>
                </a:tc>
                <a:extLst>
                  <a:ext uri="{0D108BD9-81ED-4DB2-BD59-A6C34878D82A}">
                    <a16:rowId xmlns:a16="http://schemas.microsoft.com/office/drawing/2014/main" val="2422263734"/>
                  </a:ext>
                </a:extLst>
              </a:tr>
              <a:tr h="339725">
                <a:tc>
                  <a:txBody>
                    <a:bodyPr/>
                    <a:lstStyle/>
                    <a:p>
                      <a:pPr algn="ctr"/>
                      <a:r>
                        <a:rPr lang="en-US" dirty="0"/>
                        <a:t>T8</a:t>
                      </a:r>
                    </a:p>
                  </a:txBody>
                  <a:tcPr anchor="ctr"/>
                </a:tc>
                <a:tc>
                  <a:txBody>
                    <a:bodyPr/>
                    <a:lstStyle/>
                    <a:p>
                      <a:pPr algn="ctr"/>
                      <a:r>
                        <a:rPr lang="en-US" dirty="0"/>
                        <a:t>?</a:t>
                      </a:r>
                    </a:p>
                  </a:txBody>
                  <a:tcPr anchor="ctr"/>
                </a:tc>
                <a:tc>
                  <a:txBody>
                    <a:bodyPr/>
                    <a:lstStyle/>
                    <a:p>
                      <a:pPr algn="ctr"/>
                      <a:r>
                        <a:rPr lang="en-US" dirty="0"/>
                        <a:t>0</a:t>
                      </a:r>
                    </a:p>
                  </a:txBody>
                  <a:tcPr anchor="ctr"/>
                </a:tc>
                <a:extLst>
                  <a:ext uri="{0D108BD9-81ED-4DB2-BD59-A6C34878D82A}">
                    <a16:rowId xmlns:a16="http://schemas.microsoft.com/office/drawing/2014/main" val="3746110795"/>
                  </a:ext>
                </a:extLst>
              </a:tr>
            </a:tbl>
          </a:graphicData>
        </a:graphic>
      </p:graphicFrame>
      <p:graphicFrame>
        <p:nvGraphicFramePr>
          <p:cNvPr id="7" name="Table 6">
            <a:extLst>
              <a:ext uri="{FF2B5EF4-FFF2-40B4-BE49-F238E27FC236}">
                <a16:creationId xmlns:a16="http://schemas.microsoft.com/office/drawing/2014/main" id="{820A7D68-5441-59F4-7971-30AECD8B18DC}"/>
              </a:ext>
            </a:extLst>
          </p:cNvPr>
          <p:cNvGraphicFramePr>
            <a:graphicFrameLocks noGrp="1"/>
          </p:cNvGraphicFramePr>
          <p:nvPr>
            <p:extLst>
              <p:ext uri="{D42A27DB-BD31-4B8C-83A1-F6EECF244321}">
                <p14:modId xmlns:p14="http://schemas.microsoft.com/office/powerpoint/2010/main" val="332003259"/>
              </p:ext>
            </p:extLst>
          </p:nvPr>
        </p:nvGraphicFramePr>
        <p:xfrm>
          <a:off x="10297231" y="1207002"/>
          <a:ext cx="1408592" cy="1828800"/>
        </p:xfrm>
        <a:graphic>
          <a:graphicData uri="http://schemas.openxmlformats.org/drawingml/2006/table">
            <a:tbl>
              <a:tblPr firstRow="1" bandRow="1">
                <a:tableStyleId>{5C22544A-7EE6-4342-B048-85BDC9FD1C3A}</a:tableStyleId>
              </a:tblPr>
              <a:tblGrid>
                <a:gridCol w="704296">
                  <a:extLst>
                    <a:ext uri="{9D8B030D-6E8A-4147-A177-3AD203B41FA5}">
                      <a16:colId xmlns:a16="http://schemas.microsoft.com/office/drawing/2014/main" val="2791370143"/>
                    </a:ext>
                  </a:extLst>
                </a:gridCol>
                <a:gridCol w="704296">
                  <a:extLst>
                    <a:ext uri="{9D8B030D-6E8A-4147-A177-3AD203B41FA5}">
                      <a16:colId xmlns:a16="http://schemas.microsoft.com/office/drawing/2014/main" val="3419292043"/>
                    </a:ext>
                  </a:extLst>
                </a:gridCol>
              </a:tblGrid>
              <a:tr h="340460">
                <a:tc>
                  <a:txBody>
                    <a:bodyPr/>
                    <a:lstStyle/>
                    <a:p>
                      <a:pPr algn="ctr"/>
                      <a:r>
                        <a:rPr lang="en-US" dirty="0"/>
                        <a:t>Doc</a:t>
                      </a:r>
                    </a:p>
                  </a:txBody>
                  <a:tcPr anchor="ctr"/>
                </a:tc>
                <a:tc>
                  <a:txBody>
                    <a:bodyPr/>
                    <a:lstStyle/>
                    <a:p>
                      <a:pPr algn="ctr"/>
                      <a:r>
                        <a:rPr lang="en-US" dirty="0"/>
                        <a:t>Label</a:t>
                      </a:r>
                    </a:p>
                  </a:txBody>
                  <a:tcPr anchor="ctr"/>
                </a:tc>
                <a:extLst>
                  <a:ext uri="{0D108BD9-81ED-4DB2-BD59-A6C34878D82A}">
                    <a16:rowId xmlns:a16="http://schemas.microsoft.com/office/drawing/2014/main" val="1915573535"/>
                  </a:ext>
                </a:extLst>
              </a:tr>
              <a:tr h="340460">
                <a:tc>
                  <a:txBody>
                    <a:bodyPr/>
                    <a:lstStyle/>
                    <a:p>
                      <a:pPr algn="ctr"/>
                      <a:r>
                        <a:rPr lang="en-US" dirty="0"/>
                        <a:t>T1</a:t>
                      </a:r>
                    </a:p>
                  </a:txBody>
                  <a:tcPr anchor="ctr"/>
                </a:tc>
                <a:tc>
                  <a:txBody>
                    <a:bodyPr/>
                    <a:lstStyle/>
                    <a:p>
                      <a:pPr algn="ctr"/>
                      <a:r>
                        <a:rPr lang="en-US" dirty="0"/>
                        <a:t>1</a:t>
                      </a:r>
                    </a:p>
                  </a:txBody>
                  <a:tcPr anchor="ctr"/>
                </a:tc>
                <a:extLst>
                  <a:ext uri="{0D108BD9-81ED-4DB2-BD59-A6C34878D82A}">
                    <a16:rowId xmlns:a16="http://schemas.microsoft.com/office/drawing/2014/main" val="2165843350"/>
                  </a:ext>
                </a:extLst>
              </a:tr>
              <a:tr h="340460">
                <a:tc>
                  <a:txBody>
                    <a:bodyPr/>
                    <a:lstStyle/>
                    <a:p>
                      <a:pPr algn="ctr"/>
                      <a:r>
                        <a:rPr lang="en-US" dirty="0"/>
                        <a:t>T2</a:t>
                      </a:r>
                    </a:p>
                  </a:txBody>
                  <a:tcPr anchor="ctr"/>
                </a:tc>
                <a:tc>
                  <a:txBody>
                    <a:bodyPr/>
                    <a:lstStyle/>
                    <a:p>
                      <a:pPr algn="ctr"/>
                      <a:r>
                        <a:rPr lang="en-US" dirty="0"/>
                        <a:t>0</a:t>
                      </a:r>
                    </a:p>
                  </a:txBody>
                  <a:tcPr anchor="ctr"/>
                </a:tc>
                <a:extLst>
                  <a:ext uri="{0D108BD9-81ED-4DB2-BD59-A6C34878D82A}">
                    <a16:rowId xmlns:a16="http://schemas.microsoft.com/office/drawing/2014/main" val="2158026783"/>
                  </a:ext>
                </a:extLst>
              </a:tr>
              <a:tr h="340460">
                <a:tc>
                  <a:txBody>
                    <a:bodyPr/>
                    <a:lstStyle/>
                    <a:p>
                      <a:pPr algn="ctr"/>
                      <a:r>
                        <a:rPr lang="en-US" dirty="0"/>
                        <a:t>T3</a:t>
                      </a:r>
                    </a:p>
                  </a:txBody>
                  <a:tcPr anchor="ctr"/>
                </a:tc>
                <a:tc>
                  <a:txBody>
                    <a:bodyPr/>
                    <a:lstStyle/>
                    <a:p>
                      <a:pPr algn="ctr"/>
                      <a:r>
                        <a:rPr lang="en-US" dirty="0"/>
                        <a:t>1</a:t>
                      </a:r>
                    </a:p>
                  </a:txBody>
                  <a:tcPr anchor="ctr"/>
                </a:tc>
                <a:extLst>
                  <a:ext uri="{0D108BD9-81ED-4DB2-BD59-A6C34878D82A}">
                    <a16:rowId xmlns:a16="http://schemas.microsoft.com/office/drawing/2014/main" val="2422263734"/>
                  </a:ext>
                </a:extLst>
              </a:tr>
              <a:tr h="340460">
                <a:tc>
                  <a:txBody>
                    <a:bodyPr/>
                    <a:lstStyle/>
                    <a:p>
                      <a:pPr algn="ctr"/>
                      <a:r>
                        <a:rPr lang="en-US" dirty="0"/>
                        <a:t>T4</a:t>
                      </a:r>
                    </a:p>
                  </a:txBody>
                  <a:tcPr anchor="ctr"/>
                </a:tc>
                <a:tc>
                  <a:txBody>
                    <a:bodyPr/>
                    <a:lstStyle/>
                    <a:p>
                      <a:pPr algn="ctr"/>
                      <a:r>
                        <a:rPr lang="en-US" dirty="0"/>
                        <a:t>1</a:t>
                      </a:r>
                    </a:p>
                  </a:txBody>
                  <a:tcPr anchor="ctr"/>
                </a:tc>
                <a:extLst>
                  <a:ext uri="{0D108BD9-81ED-4DB2-BD59-A6C34878D82A}">
                    <a16:rowId xmlns:a16="http://schemas.microsoft.com/office/drawing/2014/main" val="3746110795"/>
                  </a:ext>
                </a:extLst>
              </a:tr>
            </a:tbl>
          </a:graphicData>
        </a:graphic>
      </p:graphicFrame>
      <p:grpSp>
        <p:nvGrpSpPr>
          <p:cNvPr id="14" name="Group 13">
            <a:extLst>
              <a:ext uri="{FF2B5EF4-FFF2-40B4-BE49-F238E27FC236}">
                <a16:creationId xmlns:a16="http://schemas.microsoft.com/office/drawing/2014/main" id="{B0B114F3-1FCE-F8F4-168C-8C432D0C9DE8}"/>
              </a:ext>
            </a:extLst>
          </p:cNvPr>
          <p:cNvGrpSpPr/>
          <p:nvPr/>
        </p:nvGrpSpPr>
        <p:grpSpPr>
          <a:xfrm>
            <a:off x="8544917" y="2657600"/>
            <a:ext cx="1237633" cy="1762961"/>
            <a:chOff x="8544917" y="2657600"/>
            <a:chExt cx="1237633" cy="1762961"/>
          </a:xfrm>
        </p:grpSpPr>
        <p:pic>
          <p:nvPicPr>
            <p:cNvPr id="5124" name="Picture 4" descr="Gears flat icon symbol Royalty Free Vector Image">
              <a:extLst>
                <a:ext uri="{FF2B5EF4-FFF2-40B4-BE49-F238E27FC236}">
                  <a16:creationId xmlns:a16="http://schemas.microsoft.com/office/drawing/2014/main" id="{0448993A-8F0F-5BF0-D92A-3097ABC07AB3}"/>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9754"/>
            <a:stretch/>
          </p:blipFill>
          <p:spPr bwMode="auto">
            <a:xfrm>
              <a:off x="8544917" y="3094998"/>
              <a:ext cx="1237633" cy="1325563"/>
            </a:xfrm>
            <a:prstGeom prst="rect">
              <a:avLst/>
            </a:prstGeom>
            <a:noFill/>
            <a:extLst>
              <a:ext uri="{909E8E84-426E-40DD-AFC4-6F175D3DCCD1}">
                <a14:hiddenFill xmlns:a14="http://schemas.microsoft.com/office/drawing/2010/main">
                  <a:solidFill>
                    <a:srgbClr val="FFFFFF"/>
                  </a:solidFill>
                </a14:hiddenFill>
              </a:ext>
            </a:extLst>
          </p:spPr>
        </p:pic>
        <p:sp>
          <p:nvSpPr>
            <p:cNvPr id="8" name="Arrow: Down 7">
              <a:extLst>
                <a:ext uri="{FF2B5EF4-FFF2-40B4-BE49-F238E27FC236}">
                  <a16:creationId xmlns:a16="http://schemas.microsoft.com/office/drawing/2014/main" id="{3781638F-0726-DAFD-7372-AF0B90B35958}"/>
                </a:ext>
              </a:extLst>
            </p:cNvPr>
            <p:cNvSpPr/>
            <p:nvPr/>
          </p:nvSpPr>
          <p:spPr>
            <a:xfrm>
              <a:off x="9014390" y="2657600"/>
              <a:ext cx="298688" cy="352217"/>
            </a:xfrm>
            <a:prstGeom prst="downArrow">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90C97DCC-96DD-78CD-DB90-5C2E6DF72B5E}"/>
              </a:ext>
            </a:extLst>
          </p:cNvPr>
          <p:cNvGrpSpPr/>
          <p:nvPr/>
        </p:nvGrpSpPr>
        <p:grpSpPr>
          <a:xfrm>
            <a:off x="8595706" y="4490302"/>
            <a:ext cx="1136057" cy="1580156"/>
            <a:chOff x="8595706" y="4490302"/>
            <a:chExt cx="1136057" cy="1580156"/>
          </a:xfrm>
        </p:grpSpPr>
        <p:pic>
          <p:nvPicPr>
            <p:cNvPr id="5126" name="Picture 6" descr="Prediction Icons - Free SVG &amp; PNG Prediction Images - Noun Project">
              <a:extLst>
                <a:ext uri="{FF2B5EF4-FFF2-40B4-BE49-F238E27FC236}">
                  <a16:creationId xmlns:a16="http://schemas.microsoft.com/office/drawing/2014/main" id="{AB11332E-2B19-CE0D-0032-1DCCC2FC19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95706" y="4934401"/>
              <a:ext cx="1136057" cy="1136057"/>
            </a:xfrm>
            <a:prstGeom prst="rect">
              <a:avLst/>
            </a:prstGeom>
            <a:noFill/>
            <a:extLst>
              <a:ext uri="{909E8E84-426E-40DD-AFC4-6F175D3DCCD1}">
                <a14:hiddenFill xmlns:a14="http://schemas.microsoft.com/office/drawing/2010/main">
                  <a:solidFill>
                    <a:srgbClr val="FFFFFF"/>
                  </a:solidFill>
                </a14:hiddenFill>
              </a:ext>
            </a:extLst>
          </p:spPr>
        </p:pic>
        <p:sp>
          <p:nvSpPr>
            <p:cNvPr id="9" name="Arrow: Down 8">
              <a:extLst>
                <a:ext uri="{FF2B5EF4-FFF2-40B4-BE49-F238E27FC236}">
                  <a16:creationId xmlns:a16="http://schemas.microsoft.com/office/drawing/2014/main" id="{6CC37F97-CF77-4BA5-DCD4-5A0556FCE11B}"/>
                </a:ext>
              </a:extLst>
            </p:cNvPr>
            <p:cNvSpPr/>
            <p:nvPr/>
          </p:nvSpPr>
          <p:spPr>
            <a:xfrm>
              <a:off x="9014390" y="4490302"/>
              <a:ext cx="298688" cy="352217"/>
            </a:xfrm>
            <a:prstGeom prst="downArrow">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10">
            <a:extLst>
              <a:ext uri="{FF2B5EF4-FFF2-40B4-BE49-F238E27FC236}">
                <a16:creationId xmlns:a16="http://schemas.microsoft.com/office/drawing/2014/main" id="{1A767E80-77CF-8C29-C3E9-6BBC53E58978}"/>
              </a:ext>
            </a:extLst>
          </p:cNvPr>
          <p:cNvPicPr>
            <a:picLocks noChangeAspect="1"/>
          </p:cNvPicPr>
          <p:nvPr/>
        </p:nvPicPr>
        <p:blipFill>
          <a:blip r:embed="rId5"/>
          <a:stretch>
            <a:fillRect/>
          </a:stretch>
        </p:blipFill>
        <p:spPr>
          <a:xfrm>
            <a:off x="7295103" y="2494022"/>
            <a:ext cx="4639874" cy="1509674"/>
          </a:xfrm>
          <a:prstGeom prst="rect">
            <a:avLst/>
          </a:prstGeom>
          <a:ln w="28575">
            <a:solidFill>
              <a:schemeClr val="tx1"/>
            </a:solidFill>
          </a:ln>
        </p:spPr>
      </p:pic>
    </p:spTree>
    <p:extLst>
      <p:ext uri="{BB962C8B-B14F-4D97-AF65-F5344CB8AC3E}">
        <p14:creationId xmlns:p14="http://schemas.microsoft.com/office/powerpoint/2010/main" val="2954955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nodeType="clickEffect">
                                  <p:stCondLst>
                                    <p:cond delay="0"/>
                                  </p:stCondLst>
                                  <p:childTnLst>
                                    <p:set>
                                      <p:cBhvr>
                                        <p:cTn id="38" dur="1" fill="hold">
                                          <p:stCondLst>
                                            <p:cond delay="0"/>
                                          </p:stCondLst>
                                        </p:cTn>
                                        <p:tgtEl>
                                          <p:spTgt spid="11"/>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hart, bar chart&#10;&#10;Description automatically generated">
            <a:extLst>
              <a:ext uri="{FF2B5EF4-FFF2-40B4-BE49-F238E27FC236}">
                <a16:creationId xmlns:a16="http://schemas.microsoft.com/office/drawing/2014/main" id="{91E660EA-3031-DABB-F0AF-A7D7F9EA1D0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158" t="9853" r="9188" b="5305"/>
          <a:stretch/>
        </p:blipFill>
        <p:spPr>
          <a:xfrm>
            <a:off x="8535601" y="2471931"/>
            <a:ext cx="3275762" cy="1969823"/>
          </a:xfrm>
          <a:prstGeom prst="rect">
            <a:avLst/>
          </a:prstGeom>
        </p:spPr>
      </p:pic>
      <p:sp>
        <p:nvSpPr>
          <p:cNvPr id="2" name="Title 1">
            <a:extLst>
              <a:ext uri="{FF2B5EF4-FFF2-40B4-BE49-F238E27FC236}">
                <a16:creationId xmlns:a16="http://schemas.microsoft.com/office/drawing/2014/main" id="{11A4A162-031D-4C3A-2751-7F8A37A2D983}"/>
              </a:ext>
            </a:extLst>
          </p:cNvPr>
          <p:cNvSpPr>
            <a:spLocks noGrp="1"/>
          </p:cNvSpPr>
          <p:nvPr>
            <p:ph type="title"/>
          </p:nvPr>
        </p:nvSpPr>
        <p:spPr>
          <a:xfrm>
            <a:off x="628650" y="365125"/>
            <a:ext cx="10515600" cy="1325563"/>
          </a:xfrm>
        </p:spPr>
        <p:txBody>
          <a:bodyPr/>
          <a:lstStyle/>
          <a:p>
            <a:r>
              <a:rPr lang="en-US" b="1" dirty="0"/>
              <a:t>Finding Rare Topics—Machine Learning (ML) Approach</a:t>
            </a:r>
          </a:p>
        </p:txBody>
      </p:sp>
      <p:sp>
        <p:nvSpPr>
          <p:cNvPr id="3" name="Content Placeholder 2">
            <a:extLst>
              <a:ext uri="{FF2B5EF4-FFF2-40B4-BE49-F238E27FC236}">
                <a16:creationId xmlns:a16="http://schemas.microsoft.com/office/drawing/2014/main" id="{25278D6B-3BDB-20A1-2B2B-02812ACBBDFE}"/>
              </a:ext>
            </a:extLst>
          </p:cNvPr>
          <p:cNvSpPr>
            <a:spLocks noGrp="1"/>
          </p:cNvSpPr>
          <p:nvPr>
            <p:ph idx="1"/>
          </p:nvPr>
        </p:nvSpPr>
        <p:spPr>
          <a:xfrm>
            <a:off x="628651" y="1690687"/>
            <a:ext cx="5972170" cy="4255269"/>
          </a:xfrm>
        </p:spPr>
        <p:txBody>
          <a:bodyPr>
            <a:normAutofit/>
          </a:bodyPr>
          <a:lstStyle/>
          <a:p>
            <a:pPr marL="0" indent="0">
              <a:buNone/>
            </a:pPr>
            <a:r>
              <a:rPr lang="en-US" b="1" u="sng" dirty="0"/>
              <a:t>Assessing Model Accuracy</a:t>
            </a:r>
          </a:p>
          <a:p>
            <a:r>
              <a:rPr lang="en-US" dirty="0"/>
              <a:t>Models predict probability that each transcript belongs to the topic</a:t>
            </a:r>
          </a:p>
          <a:p>
            <a:r>
              <a:rPr lang="en-US" dirty="0"/>
              <a:t>How to determine what probability is high enough?</a:t>
            </a:r>
          </a:p>
          <a:p>
            <a:pPr lvl="1"/>
            <a:r>
              <a:rPr lang="en-US" dirty="0"/>
              <a:t>Look at the distribution!</a:t>
            </a:r>
          </a:p>
          <a:p>
            <a:r>
              <a:rPr lang="en-US" dirty="0"/>
              <a:t>Each topic had a unique cutoff point</a:t>
            </a:r>
          </a:p>
          <a:p>
            <a:endParaRPr lang="en-US" dirty="0"/>
          </a:p>
        </p:txBody>
      </p:sp>
      <p:sp>
        <p:nvSpPr>
          <p:cNvPr id="4" name="Footer Placeholder 3">
            <a:extLst>
              <a:ext uri="{FF2B5EF4-FFF2-40B4-BE49-F238E27FC236}">
                <a16:creationId xmlns:a16="http://schemas.microsoft.com/office/drawing/2014/main" id="{9EBD48B6-D0B8-E747-8E4E-FE6BD1BDB94D}"/>
              </a:ext>
            </a:extLst>
          </p:cNvPr>
          <p:cNvSpPr>
            <a:spLocks noGrp="1"/>
          </p:cNvSpPr>
          <p:nvPr>
            <p:ph type="ftr" sz="quarter" idx="11"/>
          </p:nvPr>
        </p:nvSpPr>
        <p:spPr/>
        <p:txBody>
          <a:bodyPr/>
          <a:lstStyle/>
          <a:p>
            <a:r>
              <a:rPr lang="en-US" b="0" i="0" dirty="0">
                <a:solidFill>
                  <a:schemeClr val="bg1">
                    <a:lumMod val="50000"/>
                  </a:schemeClr>
                </a:solidFill>
                <a:effectLst/>
                <a:latin typeface="Aptos" panose="020B0004020202020204" pitchFamily="34" charset="0"/>
              </a:rPr>
              <a:t>CBDRB-FY24-CBSM002-042</a:t>
            </a:r>
            <a:endParaRPr lang="en-US" dirty="0"/>
          </a:p>
        </p:txBody>
      </p:sp>
      <p:sp>
        <p:nvSpPr>
          <p:cNvPr id="5" name="Slide Number Placeholder 4">
            <a:extLst>
              <a:ext uri="{FF2B5EF4-FFF2-40B4-BE49-F238E27FC236}">
                <a16:creationId xmlns:a16="http://schemas.microsoft.com/office/drawing/2014/main" id="{EF08EA5D-7E0F-47A8-6F46-445534923AA7}"/>
              </a:ext>
            </a:extLst>
          </p:cNvPr>
          <p:cNvSpPr>
            <a:spLocks noGrp="1"/>
          </p:cNvSpPr>
          <p:nvPr>
            <p:ph type="sldNum" sz="quarter" idx="12"/>
          </p:nvPr>
        </p:nvSpPr>
        <p:spPr/>
        <p:txBody>
          <a:bodyPr/>
          <a:lstStyle/>
          <a:p>
            <a:fld id="{FC63ECC8-719A-498E-B101-491B6A35558E}" type="slidenum">
              <a:rPr lang="en-US" smtClean="0"/>
              <a:t>9</a:t>
            </a:fld>
            <a:endParaRPr lang="en-US"/>
          </a:p>
        </p:txBody>
      </p:sp>
      <p:pic>
        <p:nvPicPr>
          <p:cNvPr id="33" name="Picture 32" descr="Chart, histogram&#10;&#10;Description automatically generated">
            <a:extLst>
              <a:ext uri="{FF2B5EF4-FFF2-40B4-BE49-F238E27FC236}">
                <a16:creationId xmlns:a16="http://schemas.microsoft.com/office/drawing/2014/main" id="{4015A731-C00E-BA9D-EE45-016D01243E1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002" t="11364" r="9343" b="3794"/>
          <a:stretch/>
        </p:blipFill>
        <p:spPr>
          <a:xfrm>
            <a:off x="7074040" y="4274203"/>
            <a:ext cx="3275762" cy="1969823"/>
          </a:xfrm>
          <a:prstGeom prst="rect">
            <a:avLst/>
          </a:prstGeom>
        </p:spPr>
      </p:pic>
      <p:pic>
        <p:nvPicPr>
          <p:cNvPr id="34" name="Picture 33" descr="Chart, bar chart&#10;&#10;Description automatically generated">
            <a:extLst>
              <a:ext uri="{FF2B5EF4-FFF2-40B4-BE49-F238E27FC236}">
                <a16:creationId xmlns:a16="http://schemas.microsoft.com/office/drawing/2014/main" id="{08CB75C8-21F3-AE72-6295-BF7357EAD01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158" t="9853" r="9188" b="5305"/>
          <a:stretch/>
        </p:blipFill>
        <p:spPr>
          <a:xfrm>
            <a:off x="8500905" y="2441748"/>
            <a:ext cx="3275762" cy="1969823"/>
          </a:xfrm>
          <a:prstGeom prst="rect">
            <a:avLst/>
          </a:prstGeom>
        </p:spPr>
      </p:pic>
      <p:pic>
        <p:nvPicPr>
          <p:cNvPr id="36" name="Picture 35" descr="Chart, histogram&#10;&#10;Description automatically generated">
            <a:extLst>
              <a:ext uri="{FF2B5EF4-FFF2-40B4-BE49-F238E27FC236}">
                <a16:creationId xmlns:a16="http://schemas.microsoft.com/office/drawing/2014/main" id="{4A2CCDF7-CB6C-1C53-AEDB-2848F766EC7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00821" y="1027906"/>
            <a:ext cx="3869561" cy="2321737"/>
          </a:xfrm>
          <a:prstGeom prst="rect">
            <a:avLst/>
          </a:prstGeom>
        </p:spPr>
      </p:pic>
      <p:grpSp>
        <p:nvGrpSpPr>
          <p:cNvPr id="43" name="Group 42">
            <a:extLst>
              <a:ext uri="{FF2B5EF4-FFF2-40B4-BE49-F238E27FC236}">
                <a16:creationId xmlns:a16="http://schemas.microsoft.com/office/drawing/2014/main" id="{21B6344B-96A9-2789-E68B-5AEB0B551293}"/>
              </a:ext>
            </a:extLst>
          </p:cNvPr>
          <p:cNvGrpSpPr/>
          <p:nvPr/>
        </p:nvGrpSpPr>
        <p:grpSpPr>
          <a:xfrm>
            <a:off x="7631576" y="1254660"/>
            <a:ext cx="2479731" cy="1993924"/>
            <a:chOff x="7631576" y="1254660"/>
            <a:chExt cx="2479731" cy="1993924"/>
          </a:xfrm>
        </p:grpSpPr>
        <p:pic>
          <p:nvPicPr>
            <p:cNvPr id="37" name="Picture 36" descr="Chart, histogram&#10;&#10;Description automatically generated">
              <a:extLst>
                <a:ext uri="{FF2B5EF4-FFF2-40B4-BE49-F238E27FC236}">
                  <a16:creationId xmlns:a16="http://schemas.microsoft.com/office/drawing/2014/main" id="{CB24DE83-A8C5-C4F4-8EA7-AAA5E44F67F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142" t="8519" r="6352" b="4277"/>
            <a:stretch/>
          </p:blipFill>
          <p:spPr>
            <a:xfrm>
              <a:off x="7662552" y="1254660"/>
              <a:ext cx="2444531" cy="1461648"/>
            </a:xfrm>
            <a:prstGeom prst="rect">
              <a:avLst/>
            </a:prstGeom>
            <a:ln w="38100">
              <a:solidFill>
                <a:schemeClr val="accent5"/>
              </a:solidFill>
            </a:ln>
          </p:spPr>
        </p:pic>
        <p:sp>
          <p:nvSpPr>
            <p:cNvPr id="38" name="Rectangle 37">
              <a:extLst>
                <a:ext uri="{FF2B5EF4-FFF2-40B4-BE49-F238E27FC236}">
                  <a16:creationId xmlns:a16="http://schemas.microsoft.com/office/drawing/2014/main" id="{BC5D6CEE-20DE-EFAB-CEDD-7C6CAD982BBA}"/>
                </a:ext>
              </a:extLst>
            </p:cNvPr>
            <p:cNvSpPr/>
            <p:nvPr/>
          </p:nvSpPr>
          <p:spPr>
            <a:xfrm>
              <a:off x="8307482" y="2952875"/>
              <a:ext cx="1588379" cy="295709"/>
            </a:xfrm>
            <a:prstGeom prst="rect">
              <a:avLst/>
            </a:prstGeom>
            <a:no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traight Connector 38">
              <a:extLst>
                <a:ext uri="{FF2B5EF4-FFF2-40B4-BE49-F238E27FC236}">
                  <a16:creationId xmlns:a16="http://schemas.microsoft.com/office/drawing/2014/main" id="{6882D0F3-5F05-ABDC-4194-3AE3C535CA67}"/>
                </a:ext>
              </a:extLst>
            </p:cNvPr>
            <p:cNvCxnSpPr/>
            <p:nvPr/>
          </p:nvCxnSpPr>
          <p:spPr>
            <a:xfrm>
              <a:off x="7631576" y="2716308"/>
              <a:ext cx="675906" cy="532275"/>
            </a:xfrm>
            <a:prstGeom prst="line">
              <a:avLst/>
            </a:prstGeom>
          </p:spPr>
          <p:style>
            <a:lnRef idx="1">
              <a:schemeClr val="accent5"/>
            </a:lnRef>
            <a:fillRef idx="0">
              <a:schemeClr val="accent5"/>
            </a:fillRef>
            <a:effectRef idx="0">
              <a:schemeClr val="accent5"/>
            </a:effectRef>
            <a:fontRef idx="minor">
              <a:schemeClr val="tx1"/>
            </a:fontRef>
          </p:style>
        </p:cxnSp>
        <p:cxnSp>
          <p:nvCxnSpPr>
            <p:cNvPr id="40" name="Straight Connector 39">
              <a:extLst>
                <a:ext uri="{FF2B5EF4-FFF2-40B4-BE49-F238E27FC236}">
                  <a16:creationId xmlns:a16="http://schemas.microsoft.com/office/drawing/2014/main" id="{67081310-4999-BA06-103E-220044170AE4}"/>
                </a:ext>
              </a:extLst>
            </p:cNvPr>
            <p:cNvCxnSpPr>
              <a:cxnSpLocks/>
            </p:cNvCxnSpPr>
            <p:nvPr/>
          </p:nvCxnSpPr>
          <p:spPr>
            <a:xfrm flipH="1">
              <a:off x="9895862" y="2716308"/>
              <a:ext cx="215445" cy="521011"/>
            </a:xfrm>
            <a:prstGeom prst="line">
              <a:avLst/>
            </a:prstGeom>
          </p:spPr>
          <p:style>
            <a:lnRef idx="1">
              <a:schemeClr val="accent5"/>
            </a:lnRef>
            <a:fillRef idx="0">
              <a:schemeClr val="accent5"/>
            </a:fillRef>
            <a:effectRef idx="0">
              <a:schemeClr val="accent5"/>
            </a:effectRef>
            <a:fontRef idx="minor">
              <a:schemeClr val="tx1"/>
            </a:fontRef>
          </p:style>
        </p:cxnSp>
        <p:pic>
          <p:nvPicPr>
            <p:cNvPr id="41" name="Picture 6">
              <a:extLst>
                <a:ext uri="{FF2B5EF4-FFF2-40B4-BE49-F238E27FC236}">
                  <a16:creationId xmlns:a16="http://schemas.microsoft.com/office/drawing/2014/main" id="{62CECD0C-636A-4593-2BBE-C0866E64D0A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963164" y="2821748"/>
              <a:ext cx="295709" cy="295709"/>
            </a:xfrm>
            <a:prstGeom prst="rect">
              <a:avLst/>
            </a:prstGeom>
            <a:noFill/>
            <a:extLst>
              <a:ext uri="{909E8E84-426E-40DD-AFC4-6F175D3DCCD1}">
                <a14:hiddenFill xmlns:a14="http://schemas.microsoft.com/office/drawing/2010/main">
                  <a:solidFill>
                    <a:srgbClr val="FFFFFF"/>
                  </a:solidFill>
                </a14:hiddenFill>
              </a:ext>
            </a:extLst>
          </p:spPr>
        </p:pic>
      </p:grpSp>
      <p:sp>
        <p:nvSpPr>
          <p:cNvPr id="44" name="TextBox 43">
            <a:extLst>
              <a:ext uri="{FF2B5EF4-FFF2-40B4-BE49-F238E27FC236}">
                <a16:creationId xmlns:a16="http://schemas.microsoft.com/office/drawing/2014/main" id="{84F79CAF-C949-EE82-9165-E18BC321DFF4}"/>
              </a:ext>
            </a:extLst>
          </p:cNvPr>
          <p:cNvSpPr txBox="1"/>
          <p:nvPr/>
        </p:nvSpPr>
        <p:spPr>
          <a:xfrm rot="5400000">
            <a:off x="9994937" y="1599810"/>
            <a:ext cx="685957" cy="461665"/>
          </a:xfrm>
          <a:prstGeom prst="rect">
            <a:avLst/>
          </a:prstGeom>
          <a:noFill/>
        </p:spPr>
        <p:txBody>
          <a:bodyPr wrap="none" rtlCol="0">
            <a:spAutoFit/>
          </a:bodyPr>
          <a:lstStyle/>
          <a:p>
            <a:r>
              <a:rPr lang="en-US" sz="2400" dirty="0">
                <a:solidFill>
                  <a:schemeClr val="accent5"/>
                </a:solidFill>
              </a:rPr>
              <a:t>UYC</a:t>
            </a:r>
          </a:p>
        </p:txBody>
      </p:sp>
      <p:sp>
        <p:nvSpPr>
          <p:cNvPr id="45" name="TextBox 44">
            <a:extLst>
              <a:ext uri="{FF2B5EF4-FFF2-40B4-BE49-F238E27FC236}">
                <a16:creationId xmlns:a16="http://schemas.microsoft.com/office/drawing/2014/main" id="{C0F2C305-8F80-3074-1D95-8DC19FB6E60A}"/>
              </a:ext>
            </a:extLst>
          </p:cNvPr>
          <p:cNvSpPr txBox="1"/>
          <p:nvPr/>
        </p:nvSpPr>
        <p:spPr>
          <a:xfrm rot="5400000">
            <a:off x="11501693" y="3118810"/>
            <a:ext cx="936795" cy="461665"/>
          </a:xfrm>
          <a:prstGeom prst="rect">
            <a:avLst/>
          </a:prstGeom>
          <a:noFill/>
        </p:spPr>
        <p:txBody>
          <a:bodyPr wrap="none" rtlCol="0">
            <a:spAutoFit/>
          </a:bodyPr>
          <a:lstStyle/>
          <a:p>
            <a:r>
              <a:rPr lang="en-US" sz="2400" dirty="0">
                <a:solidFill>
                  <a:schemeClr val="accent2"/>
                </a:solidFill>
              </a:rPr>
              <a:t>Death</a:t>
            </a:r>
          </a:p>
        </p:txBody>
      </p:sp>
      <p:sp>
        <p:nvSpPr>
          <p:cNvPr id="46" name="TextBox 45">
            <a:extLst>
              <a:ext uri="{FF2B5EF4-FFF2-40B4-BE49-F238E27FC236}">
                <a16:creationId xmlns:a16="http://schemas.microsoft.com/office/drawing/2014/main" id="{F51999BA-0AC6-C068-590B-2C6272C418B2}"/>
              </a:ext>
            </a:extLst>
          </p:cNvPr>
          <p:cNvSpPr txBox="1"/>
          <p:nvPr/>
        </p:nvSpPr>
        <p:spPr>
          <a:xfrm rot="5400000">
            <a:off x="10050802" y="5006070"/>
            <a:ext cx="1114408" cy="461665"/>
          </a:xfrm>
          <a:prstGeom prst="rect">
            <a:avLst/>
          </a:prstGeom>
          <a:noFill/>
        </p:spPr>
        <p:txBody>
          <a:bodyPr wrap="none" rtlCol="0">
            <a:spAutoFit/>
          </a:bodyPr>
          <a:lstStyle/>
          <a:p>
            <a:r>
              <a:rPr lang="en-US" sz="2400" dirty="0">
                <a:solidFill>
                  <a:schemeClr val="accent6"/>
                </a:solidFill>
              </a:rPr>
              <a:t>Canada</a:t>
            </a:r>
          </a:p>
        </p:txBody>
      </p:sp>
      <p:sp>
        <p:nvSpPr>
          <p:cNvPr id="48" name="Arrow: Down 47">
            <a:extLst>
              <a:ext uri="{FF2B5EF4-FFF2-40B4-BE49-F238E27FC236}">
                <a16:creationId xmlns:a16="http://schemas.microsoft.com/office/drawing/2014/main" id="{BC71F020-84BE-D913-6D7A-607456386201}"/>
              </a:ext>
            </a:extLst>
          </p:cNvPr>
          <p:cNvSpPr/>
          <p:nvPr/>
        </p:nvSpPr>
        <p:spPr>
          <a:xfrm>
            <a:off x="9173805" y="1687309"/>
            <a:ext cx="259410" cy="444328"/>
          </a:xfrm>
          <a:prstGeom prst="down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Arrow: Down 48">
            <a:extLst>
              <a:ext uri="{FF2B5EF4-FFF2-40B4-BE49-F238E27FC236}">
                <a16:creationId xmlns:a16="http://schemas.microsoft.com/office/drawing/2014/main" id="{F7158266-F5DA-CC9B-7F6A-C5F5BF2193D8}"/>
              </a:ext>
            </a:extLst>
          </p:cNvPr>
          <p:cNvSpPr/>
          <p:nvPr/>
        </p:nvSpPr>
        <p:spPr>
          <a:xfrm>
            <a:off x="11107371" y="2714431"/>
            <a:ext cx="259410" cy="444328"/>
          </a:xfrm>
          <a:prstGeom prst="down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Arrow: Down 49">
            <a:extLst>
              <a:ext uri="{FF2B5EF4-FFF2-40B4-BE49-F238E27FC236}">
                <a16:creationId xmlns:a16="http://schemas.microsoft.com/office/drawing/2014/main" id="{3222FF74-DC39-1247-8B5D-F6E3E28C6528}"/>
              </a:ext>
            </a:extLst>
          </p:cNvPr>
          <p:cNvSpPr/>
          <p:nvPr/>
        </p:nvSpPr>
        <p:spPr>
          <a:xfrm>
            <a:off x="9556285" y="5014738"/>
            <a:ext cx="259410" cy="444328"/>
          </a:xfrm>
          <a:prstGeom prst="down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5180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P spid="44" grpId="0"/>
      <p:bldP spid="45" grpId="0"/>
      <p:bldP spid="46" grpId="0"/>
      <p:bldP spid="48" grpId="0" animBg="1"/>
      <p:bldP spid="49" grpId="0" animBg="1"/>
      <p:bldP spid="5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EB23354E-5BB8-4862-BEE7-BC3FEB8D11B1}" vid="{3298F120-FA11-4377-A61F-DEF45B0F9C3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RoutingRuleDescription xmlns="http://schemas.microsoft.com/sharepoint/v3">Current Approved Template</RoutingRuleDescription>
    <CIDBDocumentClassification xmlns="5b5dc115-56f0-4f6d-b900-187dba22236c">Template</CIDBDocumentClassification>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1C316DE1604D74BBEEC6DCFD37AAD16" ma:contentTypeVersion="5" ma:contentTypeDescription="Create a new document." ma:contentTypeScope="" ma:versionID="48ad57f3edf4ab112b514b9cbd0800b9">
  <xsd:schema xmlns:xsd="http://www.w3.org/2001/XMLSchema" xmlns:xs="http://www.w3.org/2001/XMLSchema" xmlns:p="http://schemas.microsoft.com/office/2006/metadata/properties" xmlns:ns1="http://schemas.microsoft.com/sharepoint/v3" xmlns:ns2="b6330142-0c42-4f86-9235-3087764f206f" xmlns:ns3="5b5dc115-56f0-4f6d-b900-187dba22236c" targetNamespace="http://schemas.microsoft.com/office/2006/metadata/properties" ma:root="true" ma:fieldsID="2cd881644bc0ef7b0e80cced2635cf39" ns1:_="" ns2:_="" ns3:_="">
    <xsd:import namespace="http://schemas.microsoft.com/sharepoint/v3"/>
    <xsd:import namespace="b6330142-0c42-4f86-9235-3087764f206f"/>
    <xsd:import namespace="5b5dc115-56f0-4f6d-b900-187dba22236c"/>
    <xsd:element name="properties">
      <xsd:complexType>
        <xsd:sequence>
          <xsd:element name="documentManagement">
            <xsd:complexType>
              <xsd:all>
                <xsd:element ref="ns1:RoutingRuleDescription" minOccurs="0"/>
                <xsd:element ref="ns2:MediaServiceMetadata" minOccurs="0"/>
                <xsd:element ref="ns2:MediaServiceFastMetadata" minOccurs="0"/>
                <xsd:element ref="ns3:CIDBDocumentClassifi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8" nillable="true" ma:displayName="Description" ma:internalName="Description0"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6330142-0c42-4f86-9235-3087764f206f" elementFormDefault="qualified">
    <xsd:import namespace="http://schemas.microsoft.com/office/2006/documentManagement/types"/>
    <xsd:import namespace="http://schemas.microsoft.com/office/infopath/2007/PartnerControls"/>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b5dc115-56f0-4f6d-b900-187dba22236c" elementFormDefault="qualified">
    <xsd:import namespace="http://schemas.microsoft.com/office/2006/documentManagement/types"/>
    <xsd:import namespace="http://schemas.microsoft.com/office/infopath/2007/PartnerControls"/>
    <xsd:element name="CIDBDocumentClassification" ma:index="11" nillable="true" ma:displayName="CIDBDocumentClassification" ma:default="How To" ma:format="RadioButtons" ma:internalName="CIDBDocumentClassification">
      <xsd:simpleType>
        <xsd:restriction base="dms:Choice">
          <xsd:enumeration value="How To"/>
          <xsd:enumeration value="Template"/>
          <xsd:enumeration value="Instruction"/>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AABB135-AD88-424B-A70F-93719B4573DA}">
  <ds:schemaRefs>
    <ds:schemaRef ds:uri="http://schemas.microsoft.com/sharepoint/v3/contenttype/forms"/>
  </ds:schemaRefs>
</ds:datastoreItem>
</file>

<file path=customXml/itemProps2.xml><?xml version="1.0" encoding="utf-8"?>
<ds:datastoreItem xmlns:ds="http://schemas.openxmlformats.org/officeDocument/2006/customXml" ds:itemID="{C29D7FDE-784D-4DEC-B49C-6F84CF51374D}">
  <ds:schemaRefs>
    <ds:schemaRef ds:uri="http://purl.org/dc/terms/"/>
    <ds:schemaRef ds:uri="http://schemas.microsoft.com/office/2006/documentManagement/types"/>
    <ds:schemaRef ds:uri="http://www.w3.org/XML/1998/namespace"/>
    <ds:schemaRef ds:uri="http://schemas.microsoft.com/office/infopath/2007/PartnerControls"/>
    <ds:schemaRef ds:uri="http://purl.org/dc/elements/1.1/"/>
    <ds:schemaRef ds:uri="f42af4b1-c551-450a-9f89-76df0847d194"/>
    <ds:schemaRef ds:uri="http://schemas.microsoft.com/office/2006/metadata/properties"/>
    <ds:schemaRef ds:uri="http://schemas.openxmlformats.org/package/2006/metadata/core-properties"/>
    <ds:schemaRef ds:uri="caecc2cd-c125-47bb-b7d8-61f5602bf9df"/>
    <ds:schemaRef ds:uri="http://purl.org/dc/dcmitype/"/>
    <ds:schemaRef ds:uri="http://schemas.microsoft.com/sharepoint/v3"/>
    <ds:schemaRef ds:uri="5b5dc115-56f0-4f6d-b900-187dba22236c"/>
  </ds:schemaRefs>
</ds:datastoreItem>
</file>

<file path=customXml/itemProps3.xml><?xml version="1.0" encoding="utf-8"?>
<ds:datastoreItem xmlns:ds="http://schemas.openxmlformats.org/officeDocument/2006/customXml" ds:itemID="{CB7FAFDD-3CCE-4B9C-8B38-7618B5D44C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6330142-0c42-4f86-9235-3087764f206f"/>
    <ds:schemaRef ds:uri="5b5dc115-56f0-4f6d-b900-187dba22236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PowerPoint Template 2-2021-1</Template>
  <TotalTime>2978</TotalTime>
  <Words>4594</Words>
  <Application>Microsoft Office PowerPoint</Application>
  <PresentationFormat>Widescreen</PresentationFormat>
  <Paragraphs>587</Paragraphs>
  <Slides>26</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Aptos</vt:lpstr>
      <vt:lpstr>Arial</vt:lpstr>
      <vt:lpstr>Calibri</vt:lpstr>
      <vt:lpstr>Calibri Light</vt:lpstr>
      <vt:lpstr>Segoe UI</vt:lpstr>
      <vt:lpstr>Office Theme</vt:lpstr>
      <vt:lpstr>Looking for the Needle in the Haystack: Exploring Rare Topics in Large, Unstructured Text Data</vt:lpstr>
      <vt:lpstr>Investigating Text Data</vt:lpstr>
      <vt:lpstr>Rare topic search:  Undercount of Young Children in CQA</vt:lpstr>
      <vt:lpstr>Finding Rare Topics—Keyword Approach</vt:lpstr>
      <vt:lpstr>Finding Rare Topics—Keyword Approach</vt:lpstr>
      <vt:lpstr>Finding Rare Topics—Keyword Approach</vt:lpstr>
      <vt:lpstr>Finding Rare Topics—Keyword Approach</vt:lpstr>
      <vt:lpstr>Finding Rare Topics—Machine Learning (ML) Approach</vt:lpstr>
      <vt:lpstr>Finding Rare Topics—Machine Learning (ML) Approach</vt:lpstr>
      <vt:lpstr>Finding Rare Topics—Machine Learning (ML) Approach</vt:lpstr>
      <vt:lpstr>Future Directions: Improving Prediction of Rare Topics</vt:lpstr>
      <vt:lpstr>Special Thanks</vt:lpstr>
      <vt:lpstr>Thank you!</vt:lpstr>
      <vt:lpstr>Supplemental Slides</vt:lpstr>
      <vt:lpstr>Model Tuning</vt:lpstr>
      <vt:lpstr>Identifying UYC Calls: Modeling </vt:lpstr>
      <vt:lpstr>Nested Cross-Validation</vt:lpstr>
      <vt:lpstr>PowerPoint Presentation</vt:lpstr>
      <vt:lpstr>Background</vt:lpstr>
      <vt:lpstr>Background</vt:lpstr>
      <vt:lpstr>Chronic Causes of the Undercount (a partial list)</vt:lpstr>
      <vt:lpstr>Reasons for Missed People  within Housing Units</vt:lpstr>
      <vt:lpstr>Determining Call Topics: Brute Force Method  </vt:lpstr>
      <vt:lpstr>Identifying UYC Calls: Keywords </vt:lpstr>
      <vt:lpstr>Identifying UYC Calls: Keywords </vt:lpstr>
      <vt:lpstr>Identifying UYC Calls: FAQ Matching </vt:lpstr>
    </vt:vector>
  </TitlesOfParts>
  <Company>Bureau of the Census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Joanne Pascale (CENSUS/CBSM FED)</dc:creator>
  <cp:lastModifiedBy>Curtiss A Chapman (CENSUS/CBSM FED)</cp:lastModifiedBy>
  <cp:revision>60</cp:revision>
  <dcterms:created xsi:type="dcterms:W3CDTF">2022-04-06T19:50:03Z</dcterms:created>
  <dcterms:modified xsi:type="dcterms:W3CDTF">2024-04-08T16:59:36Z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0x01010031C316DE1604D74BBEEC6DCFD37AAD16</vt:lpwstr>
  </property>
</Properties>
</file>