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70" r:id="rId5"/>
    <p:sldMasterId id="2147483672" r:id="rId6"/>
  </p:sldMasterIdLst>
  <p:notesMasterIdLst>
    <p:notesMasterId r:id="rId22"/>
  </p:notesMasterIdLst>
  <p:handoutMasterIdLst>
    <p:handoutMasterId r:id="rId23"/>
  </p:handoutMasterIdLst>
  <p:sldIdLst>
    <p:sldId id="260" r:id="rId7"/>
    <p:sldId id="271" r:id="rId8"/>
    <p:sldId id="277" r:id="rId9"/>
    <p:sldId id="265" r:id="rId10"/>
    <p:sldId id="274" r:id="rId11"/>
    <p:sldId id="278" r:id="rId12"/>
    <p:sldId id="266" r:id="rId13"/>
    <p:sldId id="272" r:id="rId14"/>
    <p:sldId id="273" r:id="rId15"/>
    <p:sldId id="267" r:id="rId16"/>
    <p:sldId id="275" r:id="rId17"/>
    <p:sldId id="276" r:id="rId18"/>
    <p:sldId id="270" r:id="rId19"/>
    <p:sldId id="279" r:id="rId20"/>
    <p:sldId id="259" r:id="rId2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3ECE0D-4ED3-8A2F-1A97-2282B253F76F}" name="Thomas, Gerald - BLS" initials="TB" userId="S::thomas.gerald@bls.gov::f933277b-961a-4196-9c18-8af3537571fc" providerId="AD"/>
  <p188:author id="{3E833B3A-A2B1-0CED-14B4-CCC4AF30D1BB}" name="Leifert, Jesse - BLS" initials="LJB" userId="S::Leifert.Jesse@bls.gov::d47cd2a3-52ce-4a7a-847f-a574af874576" providerId="AD"/>
  <p188:author id="{BD21833A-D092-C8DE-2F03-0B17630ACDB2}" name="Paplomatas, Alexander - BLS" initials="PB" userId="S::paplomatas.alexander@bls.gov::9be48dfc-bbfd-4914-b5a9-a899fd3c01ee" providerId="AD"/>
  <p188:author id="{DDB5D987-5049-72FD-E994-588D2A31B6A9}" name="Mei, Vicky - BLS" initials="MVB" userId="S::mei.vicky@bls.gov::d2d4674e-355d-4d0e-bef7-c8e014058d9b" providerId="AD"/>
  <p188:author id="{902654D8-F250-E81B-F89C-C64C4E170EC9}" name="Oh, David - BLS" initials="DO" userId="S::Oh.David@bls.gov::8abf342f-c456-4ab0-ac70-7a7e49b01cf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DAFE5-D194-4F2E-88B0-5899ABAC7E1F}" v="156" dt="2024-04-10T16:32:50.0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8052AE-FD0F-415E-B70E-7FC42D094CF0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</dgm:pt>
    <dgm:pt modelId="{4FF5EB21-803D-4CA2-93EB-E34A80EF7799}">
      <dgm:prSet phldrT="[Text]" custT="1"/>
      <dgm:spPr/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Baseline Predictions</a:t>
          </a:r>
        </a:p>
      </dgm:t>
    </dgm:pt>
    <dgm:pt modelId="{2E7DA5A5-7550-4B6A-8289-ACD0442D578C}" type="parTrans" cxnId="{2A79C709-37C4-4927-8A85-2CF213F83D4A}">
      <dgm:prSet/>
      <dgm:spPr/>
      <dgm:t>
        <a:bodyPr/>
        <a:lstStyle/>
        <a:p>
          <a:endParaRPr lang="en-US"/>
        </a:p>
      </dgm:t>
    </dgm:pt>
    <dgm:pt modelId="{62E4F919-4B14-4851-AF20-A0112822B825}" type="sibTrans" cxnId="{2A79C709-37C4-4927-8A85-2CF213F83D4A}">
      <dgm:prSet/>
      <dgm:spPr/>
      <dgm:t>
        <a:bodyPr/>
        <a:lstStyle/>
        <a:p>
          <a:endParaRPr lang="en-US"/>
        </a:p>
      </dgm:t>
    </dgm:pt>
    <dgm:pt modelId="{E7E75A55-8CA1-464A-B6F6-BC4E6EB95800}">
      <dgm:prSet phldrT="[Text]" custT="1"/>
      <dgm:spPr/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Male Predictions</a:t>
          </a:r>
        </a:p>
      </dgm:t>
    </dgm:pt>
    <dgm:pt modelId="{E71AB18C-688B-4288-B32D-85AF13E4B76C}" type="parTrans" cxnId="{B0868935-E0E0-4209-BDC9-EE0BAC12B3AB}">
      <dgm:prSet/>
      <dgm:spPr/>
      <dgm:t>
        <a:bodyPr/>
        <a:lstStyle/>
        <a:p>
          <a:endParaRPr lang="en-US"/>
        </a:p>
      </dgm:t>
    </dgm:pt>
    <dgm:pt modelId="{A1F50714-73A5-4D28-AD40-D7A5015E9B4E}" type="sibTrans" cxnId="{B0868935-E0E0-4209-BDC9-EE0BAC12B3AB}">
      <dgm:prSet/>
      <dgm:spPr/>
      <dgm:t>
        <a:bodyPr/>
        <a:lstStyle/>
        <a:p>
          <a:endParaRPr lang="en-US"/>
        </a:p>
      </dgm:t>
    </dgm:pt>
    <dgm:pt modelId="{346CCD15-B06B-4CCA-9EEC-D47D98A631A8}">
      <dgm:prSet phldrT="[Text]" custT="1"/>
      <dgm:spPr/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Female Predictions</a:t>
          </a:r>
        </a:p>
      </dgm:t>
    </dgm:pt>
    <dgm:pt modelId="{3E656946-33BF-43A9-84D3-D83155EC12A7}" type="parTrans" cxnId="{7C8D69BC-DCF4-4B25-A35E-927241FAB83E}">
      <dgm:prSet/>
      <dgm:spPr/>
      <dgm:t>
        <a:bodyPr/>
        <a:lstStyle/>
        <a:p>
          <a:endParaRPr lang="en-US"/>
        </a:p>
      </dgm:t>
    </dgm:pt>
    <dgm:pt modelId="{6F86ABF8-2D46-41D9-8425-19EF160FE251}" type="sibTrans" cxnId="{7C8D69BC-DCF4-4B25-A35E-927241FAB83E}">
      <dgm:prSet/>
      <dgm:spPr/>
      <dgm:t>
        <a:bodyPr/>
        <a:lstStyle/>
        <a:p>
          <a:endParaRPr lang="en-US"/>
        </a:p>
      </dgm:t>
    </dgm:pt>
    <dgm:pt modelId="{693D58FD-3961-4766-AC6D-D9774DD57F3C}">
      <dgm:prSet phldrT="[Text]" custT="1"/>
      <dgm:spPr/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Gender Neutral Predictions</a:t>
          </a:r>
        </a:p>
      </dgm:t>
    </dgm:pt>
    <dgm:pt modelId="{356AB402-24E0-42E1-A61E-1AA7FB49321F}" type="parTrans" cxnId="{8E883BC0-7D69-47E1-BFE1-32DE9029A639}">
      <dgm:prSet/>
      <dgm:spPr/>
      <dgm:t>
        <a:bodyPr/>
        <a:lstStyle/>
        <a:p>
          <a:endParaRPr lang="en-US"/>
        </a:p>
      </dgm:t>
    </dgm:pt>
    <dgm:pt modelId="{B7416B3C-D2CC-4055-9365-A60B527035E9}" type="sibTrans" cxnId="{8E883BC0-7D69-47E1-BFE1-32DE9029A639}">
      <dgm:prSet/>
      <dgm:spPr/>
      <dgm:t>
        <a:bodyPr/>
        <a:lstStyle/>
        <a:p>
          <a:endParaRPr lang="en-US"/>
        </a:p>
      </dgm:t>
    </dgm:pt>
    <dgm:pt modelId="{2A578067-DEB2-41E9-9DFC-4D3A30ACDFB3}">
      <dgm:prSet phldrT="[Text]" custT="1"/>
      <dgm:spPr/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Classification Report</a:t>
          </a:r>
        </a:p>
      </dgm:t>
    </dgm:pt>
    <dgm:pt modelId="{778C28E5-A3D9-4D97-A437-CCEF052462DA}" type="parTrans" cxnId="{FE013F2D-2DF8-48AA-B1C3-29168C88B8F7}">
      <dgm:prSet/>
      <dgm:spPr/>
      <dgm:t>
        <a:bodyPr/>
        <a:lstStyle/>
        <a:p>
          <a:endParaRPr lang="en-US"/>
        </a:p>
      </dgm:t>
    </dgm:pt>
    <dgm:pt modelId="{E75F5084-21FA-4BA2-B9F7-53D9AA032F99}" type="sibTrans" cxnId="{FE013F2D-2DF8-48AA-B1C3-29168C88B8F7}">
      <dgm:prSet/>
      <dgm:spPr/>
      <dgm:t>
        <a:bodyPr/>
        <a:lstStyle/>
        <a:p>
          <a:endParaRPr lang="en-US"/>
        </a:p>
      </dgm:t>
    </dgm:pt>
    <dgm:pt modelId="{650873B6-E027-415B-BFA5-597E8D669369}" type="pres">
      <dgm:prSet presAssocID="{2A8052AE-FD0F-415E-B70E-7FC42D094CF0}" presName="Name0" presStyleCnt="0">
        <dgm:presLayoutVars>
          <dgm:chMax val="7"/>
          <dgm:dir/>
          <dgm:animOne val="branch"/>
        </dgm:presLayoutVars>
      </dgm:prSet>
      <dgm:spPr/>
    </dgm:pt>
    <dgm:pt modelId="{C8716F5E-9C61-4DC0-B133-4550BC3852A4}" type="pres">
      <dgm:prSet presAssocID="{4FF5EB21-803D-4CA2-93EB-E34A80EF7799}" presName="parTx1" presStyleLbl="node1" presStyleIdx="0" presStyleCnt="5"/>
      <dgm:spPr/>
    </dgm:pt>
    <dgm:pt modelId="{23DEA14E-4CAA-42D2-B22F-7B35F8867D02}" type="pres">
      <dgm:prSet presAssocID="{E7E75A55-8CA1-464A-B6F6-BC4E6EB95800}" presName="parTx2" presStyleLbl="node1" presStyleIdx="1" presStyleCnt="5"/>
      <dgm:spPr/>
    </dgm:pt>
    <dgm:pt modelId="{694197CA-6CBC-469F-B07C-E5F020FE94D6}" type="pres">
      <dgm:prSet presAssocID="{346CCD15-B06B-4CCA-9EEC-D47D98A631A8}" presName="parTx3" presStyleLbl="node1" presStyleIdx="2" presStyleCnt="5"/>
      <dgm:spPr/>
    </dgm:pt>
    <dgm:pt modelId="{2BCB0CD4-2340-44C2-8F17-FC61FD3AFBC4}" type="pres">
      <dgm:prSet presAssocID="{693D58FD-3961-4766-AC6D-D9774DD57F3C}" presName="parTx4" presStyleLbl="node1" presStyleIdx="3" presStyleCnt="5"/>
      <dgm:spPr/>
    </dgm:pt>
    <dgm:pt modelId="{6919ACFE-8052-4A45-88D8-A837F96D00AA}" type="pres">
      <dgm:prSet presAssocID="{2A578067-DEB2-41E9-9DFC-4D3A30ACDFB3}" presName="parTx5" presStyleLbl="node1" presStyleIdx="4" presStyleCnt="5" custLinFactNeighborX="1396" custLinFactNeighborY="-465"/>
      <dgm:spPr/>
    </dgm:pt>
  </dgm:ptLst>
  <dgm:cxnLst>
    <dgm:cxn modelId="{2A79C709-37C4-4927-8A85-2CF213F83D4A}" srcId="{2A8052AE-FD0F-415E-B70E-7FC42D094CF0}" destId="{4FF5EB21-803D-4CA2-93EB-E34A80EF7799}" srcOrd="0" destOrd="0" parTransId="{2E7DA5A5-7550-4B6A-8289-ACD0442D578C}" sibTransId="{62E4F919-4B14-4851-AF20-A0112822B825}"/>
    <dgm:cxn modelId="{3B4B420D-B8C8-440A-9C80-AC9AB7840501}" type="presOf" srcId="{4FF5EB21-803D-4CA2-93EB-E34A80EF7799}" destId="{C8716F5E-9C61-4DC0-B133-4550BC3852A4}" srcOrd="0" destOrd="0" presId="urn:microsoft.com/office/officeart/2009/3/layout/SubStepProcess"/>
    <dgm:cxn modelId="{405B2B1D-AAB1-47C2-9B96-4EBBC80DEE26}" type="presOf" srcId="{2A578067-DEB2-41E9-9DFC-4D3A30ACDFB3}" destId="{6919ACFE-8052-4A45-88D8-A837F96D00AA}" srcOrd="0" destOrd="0" presId="urn:microsoft.com/office/officeart/2009/3/layout/SubStepProcess"/>
    <dgm:cxn modelId="{FE013F2D-2DF8-48AA-B1C3-29168C88B8F7}" srcId="{2A8052AE-FD0F-415E-B70E-7FC42D094CF0}" destId="{2A578067-DEB2-41E9-9DFC-4D3A30ACDFB3}" srcOrd="4" destOrd="0" parTransId="{778C28E5-A3D9-4D97-A437-CCEF052462DA}" sibTransId="{E75F5084-21FA-4BA2-B9F7-53D9AA032F99}"/>
    <dgm:cxn modelId="{B0868935-E0E0-4209-BDC9-EE0BAC12B3AB}" srcId="{2A8052AE-FD0F-415E-B70E-7FC42D094CF0}" destId="{E7E75A55-8CA1-464A-B6F6-BC4E6EB95800}" srcOrd="1" destOrd="0" parTransId="{E71AB18C-688B-4288-B32D-85AF13E4B76C}" sibTransId="{A1F50714-73A5-4D28-AD40-D7A5015E9B4E}"/>
    <dgm:cxn modelId="{A107364C-3717-4706-8E0B-3ADE0EE39516}" type="presOf" srcId="{2A8052AE-FD0F-415E-B70E-7FC42D094CF0}" destId="{650873B6-E027-415B-BFA5-597E8D669369}" srcOrd="0" destOrd="0" presId="urn:microsoft.com/office/officeart/2009/3/layout/SubStepProcess"/>
    <dgm:cxn modelId="{BEE89C8B-E0C1-4A11-88A8-3EBE0CEF0C75}" type="presOf" srcId="{E7E75A55-8CA1-464A-B6F6-BC4E6EB95800}" destId="{23DEA14E-4CAA-42D2-B22F-7B35F8867D02}" srcOrd="0" destOrd="0" presId="urn:microsoft.com/office/officeart/2009/3/layout/SubStepProcess"/>
    <dgm:cxn modelId="{AEA6F59F-6A1C-449C-A619-56CA81B3F1D2}" type="presOf" srcId="{693D58FD-3961-4766-AC6D-D9774DD57F3C}" destId="{2BCB0CD4-2340-44C2-8F17-FC61FD3AFBC4}" srcOrd="0" destOrd="0" presId="urn:microsoft.com/office/officeart/2009/3/layout/SubStepProcess"/>
    <dgm:cxn modelId="{7C8D69BC-DCF4-4B25-A35E-927241FAB83E}" srcId="{2A8052AE-FD0F-415E-B70E-7FC42D094CF0}" destId="{346CCD15-B06B-4CCA-9EEC-D47D98A631A8}" srcOrd="2" destOrd="0" parTransId="{3E656946-33BF-43A9-84D3-D83155EC12A7}" sibTransId="{6F86ABF8-2D46-41D9-8425-19EF160FE251}"/>
    <dgm:cxn modelId="{8E883BC0-7D69-47E1-BFE1-32DE9029A639}" srcId="{2A8052AE-FD0F-415E-B70E-7FC42D094CF0}" destId="{693D58FD-3961-4766-AC6D-D9774DD57F3C}" srcOrd="3" destOrd="0" parTransId="{356AB402-24E0-42E1-A61E-1AA7FB49321F}" sibTransId="{B7416B3C-D2CC-4055-9365-A60B527035E9}"/>
    <dgm:cxn modelId="{D37E9DD3-0DFC-4E4B-83E1-E903AB9A9E8F}" type="presOf" srcId="{346CCD15-B06B-4CCA-9EEC-D47D98A631A8}" destId="{694197CA-6CBC-469F-B07C-E5F020FE94D6}" srcOrd="0" destOrd="0" presId="urn:microsoft.com/office/officeart/2009/3/layout/SubStepProcess"/>
    <dgm:cxn modelId="{AE73C766-CA59-47E4-B88D-26F8F61A223B}" type="presParOf" srcId="{650873B6-E027-415B-BFA5-597E8D669369}" destId="{C8716F5E-9C61-4DC0-B133-4550BC3852A4}" srcOrd="0" destOrd="0" presId="urn:microsoft.com/office/officeart/2009/3/layout/SubStepProcess"/>
    <dgm:cxn modelId="{577B1E17-91ED-4BB4-ADAC-123A2C3B433A}" type="presParOf" srcId="{650873B6-E027-415B-BFA5-597E8D669369}" destId="{23DEA14E-4CAA-42D2-B22F-7B35F8867D02}" srcOrd="1" destOrd="0" presId="urn:microsoft.com/office/officeart/2009/3/layout/SubStepProcess"/>
    <dgm:cxn modelId="{A9A56B3A-8F94-4969-8A12-5F7E11A2CA52}" type="presParOf" srcId="{650873B6-E027-415B-BFA5-597E8D669369}" destId="{694197CA-6CBC-469F-B07C-E5F020FE94D6}" srcOrd="2" destOrd="0" presId="urn:microsoft.com/office/officeart/2009/3/layout/SubStepProcess"/>
    <dgm:cxn modelId="{C29916A3-E15E-46B2-B03B-5205FB6C4498}" type="presParOf" srcId="{650873B6-E027-415B-BFA5-597E8D669369}" destId="{2BCB0CD4-2340-44C2-8F17-FC61FD3AFBC4}" srcOrd="3" destOrd="0" presId="urn:microsoft.com/office/officeart/2009/3/layout/SubStepProcess"/>
    <dgm:cxn modelId="{708F4A9E-C870-4B96-A610-F9492A2D7E18}" type="presParOf" srcId="{650873B6-E027-415B-BFA5-597E8D669369}" destId="{6919ACFE-8052-4A45-88D8-A837F96D00AA}" srcOrd="4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16F5E-9C61-4DC0-B133-4550BC3852A4}">
      <dsp:nvSpPr>
        <dsp:cNvPr id="0" name=""/>
        <dsp:cNvSpPr/>
      </dsp:nvSpPr>
      <dsp:spPr>
        <a:xfrm>
          <a:off x="1236" y="86359"/>
          <a:ext cx="2025659" cy="2025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Baseline Predictions</a:t>
          </a:r>
        </a:p>
      </dsp:txBody>
      <dsp:txXfrm>
        <a:off x="297887" y="383010"/>
        <a:ext cx="1432357" cy="1432357"/>
      </dsp:txXfrm>
    </dsp:sp>
    <dsp:sp modelId="{23DEA14E-4CAA-42D2-B22F-7B35F8867D02}">
      <dsp:nvSpPr>
        <dsp:cNvPr id="0" name=""/>
        <dsp:cNvSpPr/>
      </dsp:nvSpPr>
      <dsp:spPr>
        <a:xfrm>
          <a:off x="2026895" y="86359"/>
          <a:ext cx="2025659" cy="2025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Male Predictions</a:t>
          </a:r>
        </a:p>
      </dsp:txBody>
      <dsp:txXfrm>
        <a:off x="2323546" y="383010"/>
        <a:ext cx="1432357" cy="1432357"/>
      </dsp:txXfrm>
    </dsp:sp>
    <dsp:sp modelId="{694197CA-6CBC-469F-B07C-E5F020FE94D6}">
      <dsp:nvSpPr>
        <dsp:cNvPr id="0" name=""/>
        <dsp:cNvSpPr/>
      </dsp:nvSpPr>
      <dsp:spPr>
        <a:xfrm>
          <a:off x="4052555" y="86359"/>
          <a:ext cx="2025659" cy="2025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Female Predictions</a:t>
          </a:r>
        </a:p>
      </dsp:txBody>
      <dsp:txXfrm>
        <a:off x="4349206" y="383010"/>
        <a:ext cx="1432357" cy="1432357"/>
      </dsp:txXfrm>
    </dsp:sp>
    <dsp:sp modelId="{2BCB0CD4-2340-44C2-8F17-FC61FD3AFBC4}">
      <dsp:nvSpPr>
        <dsp:cNvPr id="0" name=""/>
        <dsp:cNvSpPr/>
      </dsp:nvSpPr>
      <dsp:spPr>
        <a:xfrm>
          <a:off x="6078214" y="86359"/>
          <a:ext cx="2025659" cy="2025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All Gender Neutral Predictions</a:t>
          </a:r>
        </a:p>
      </dsp:txBody>
      <dsp:txXfrm>
        <a:off x="6374865" y="383010"/>
        <a:ext cx="1432357" cy="1432357"/>
      </dsp:txXfrm>
    </dsp:sp>
    <dsp:sp modelId="{6919ACFE-8052-4A45-88D8-A837F96D00AA}">
      <dsp:nvSpPr>
        <dsp:cNvPr id="0" name=""/>
        <dsp:cNvSpPr/>
      </dsp:nvSpPr>
      <dsp:spPr>
        <a:xfrm>
          <a:off x="8105110" y="76940"/>
          <a:ext cx="2025659" cy="2025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libri" panose="020F0502020204030204"/>
              <a:ea typeface="+mn-ea"/>
              <a:cs typeface="+mn-cs"/>
            </a:rPr>
            <a:t>Classification Report</a:t>
          </a:r>
        </a:p>
      </dsp:txBody>
      <dsp:txXfrm>
        <a:off x="8401761" y="373591"/>
        <a:ext cx="1432357" cy="1432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1935D11-A6E1-4B30-B955-E6B647089CA9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9F80C0E-5C85-43E2-A1F2-704A8F62D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6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questions about the SOII Autocoder Bias Investigation, I am the primary point of contact.</a:t>
            </a:r>
          </a:p>
          <a:p>
            <a:endParaRPr lang="en-US"/>
          </a:p>
          <a:p>
            <a:r>
              <a:rPr lang="en-US"/>
              <a:t>For questions about the SOII Autocoder model architecture, Danny Todd is the primary point of contact.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6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Cite the guidance from the Executive Order on AI and OMB.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3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11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5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486B7-EDE7-C44B-F6FC-20FCD8BB2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22C3C7-4C6D-1CAD-C01E-0C045D1096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0BBEB2-F026-050A-007D-FC28579B7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15F6D-98F9-26A8-FE44-53093FFCEA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0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9B600-58C9-647C-1B20-01286CC3B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9D27B4-5EBE-6547-5FE4-517C13780A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67F51A-42F4-BEA8-C6A1-829829D2B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1138F-AC15-8403-BFC2-FD49247815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7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15170-7EE4-6EE3-313E-0D8643C52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4E64EA-44C0-A32F-0B4A-ACEEA06E59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679485-60FB-751E-D24D-FB835B14A1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98349-3C65-E52A-AD2F-C5D09C716F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34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2981A-98A0-852B-96FD-8F266384B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798C34-C368-9AC6-49B2-3A1BF6551D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752685-7D7D-63C6-5D63-FB33C2217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C16BA-6875-0AB3-CC9A-6DAEC30A88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48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https://towardsdatascience.com/evaluating-machine-learning-models-fairness-and-bias-4ec82512f7c3</a:t>
            </a:r>
          </a:p>
          <a:p>
            <a:endParaRPr lang="en-US" sz="3200" kern="1200">
              <a:solidFill>
                <a:srgbClr val="192168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en-US"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Incorporating the Lime Python library to detect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80C0E-5C85-43E2-A1F2-704A8F62DC5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4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Click, add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section style</a:t>
            </a:r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(not recommended)</a:t>
            </a:r>
          </a:p>
          <a:p>
            <a:pPr lvl="4"/>
            <a:endParaRPr lang="en-US"/>
          </a:p>
          <a:p>
            <a:pPr lvl="3"/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</a:rPr>
              <a:t>Contact Information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>
                <a:defRPr/>
              </a:pPr>
              <a:t>‹#›</a:t>
            </a:fld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Gerald@bls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" y="932688"/>
            <a:ext cx="11201400" cy="1596200"/>
          </a:xfrm>
        </p:spPr>
        <p:txBody>
          <a:bodyPr>
            <a:normAutofit fontScale="90000"/>
          </a:bodyPr>
          <a:lstStyle/>
          <a:p>
            <a:r>
              <a:rPr lang="en-US"/>
              <a:t>FedCASIC 2024:</a:t>
            </a:r>
            <a:br>
              <a:rPr lang="en-US"/>
            </a:br>
            <a:r>
              <a:rPr lang="en-US"/>
              <a:t>SOII Autocoder Gender Bias Investigation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95300" y="2945511"/>
            <a:ext cx="11201400" cy="315525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sz="3600"/>
              <a:t>Gerald Thomas</a:t>
            </a:r>
          </a:p>
          <a:p>
            <a:pPr>
              <a:lnSpc>
                <a:spcPts val="3300"/>
              </a:lnSpc>
            </a:pPr>
            <a:r>
              <a:rPr lang="en-US" sz="3600" b="0"/>
              <a:t>Data Scientist</a:t>
            </a:r>
          </a:p>
          <a:p>
            <a:pPr>
              <a:lnSpc>
                <a:spcPts val="3300"/>
              </a:lnSpc>
            </a:pPr>
            <a:r>
              <a:rPr lang="en-US" sz="3600" b="0"/>
              <a:t>Compensation Research Program Development Group</a:t>
            </a:r>
          </a:p>
          <a:p>
            <a:pPr>
              <a:lnSpc>
                <a:spcPts val="3300"/>
              </a:lnSpc>
            </a:pPr>
            <a:r>
              <a:rPr lang="en-US" sz="3600" b="0"/>
              <a:t>Office of Compensation and Working Conditions</a:t>
            </a:r>
          </a:p>
          <a:p>
            <a:pPr>
              <a:lnSpc>
                <a:spcPts val="3300"/>
              </a:lnSpc>
            </a:pPr>
            <a:r>
              <a:rPr lang="en-US" sz="3600" b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65F60-7006-A38B-C09C-432EB0CA5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A8FD96-B0DF-537D-4E79-BB8EB2E50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sz="4800"/>
              <a:t>Amount of Male Bias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96BB6A-1ECD-B3EB-8D8C-05E6353F8F3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5962" y="1591227"/>
            <a:ext cx="5314950" cy="4083050"/>
          </a:xfrm>
        </p:spPr>
        <p:txBody>
          <a:bodyPr/>
          <a:lstStyle/>
          <a:p>
            <a:r>
              <a:rPr lang="en-US"/>
              <a:t>Minimal gender bias in terms of final prediction</a:t>
            </a:r>
          </a:p>
          <a:p>
            <a:r>
              <a:rPr lang="en-US"/>
              <a:t>Final predictions were 98% to 99% the same as baseline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56B88E-34F8-C973-1B35-EF5E6AFF137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81750" y="1591227"/>
            <a:ext cx="5314950" cy="4083050"/>
          </a:xfrm>
        </p:spPr>
        <p:txBody>
          <a:bodyPr/>
          <a:lstStyle/>
          <a:p>
            <a:r>
              <a:rPr lang="en-US"/>
              <a:t>Minimal male bias in terms of predicted probabilities</a:t>
            </a:r>
          </a:p>
          <a:p>
            <a:r>
              <a:rPr lang="en-US"/>
              <a:t>Each of the predicted probability differences for all 6 target variables were between </a:t>
            </a:r>
            <a:r>
              <a:rPr lang="en-US">
                <a:latin typeface="Calibri"/>
                <a:cs typeface="Calibri"/>
              </a:rPr>
              <a:t>an absolute </a:t>
            </a:r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0.01</a:t>
            </a:r>
            <a:r>
              <a:rPr lang="en-US">
                <a:latin typeface="Calibri"/>
                <a:cs typeface="Calibri"/>
              </a:rPr>
              <a:t> and </a:t>
            </a:r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0.0001</a:t>
            </a:r>
            <a:r>
              <a:rPr lang="en-US">
                <a:latin typeface="Calibri"/>
                <a:cs typeface="Calibri"/>
              </a:rPr>
              <a:t> 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/>
              <a:t>percentage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 points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3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C1FF2-C69C-8BEC-9400-95AC330B6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048A74-5DAA-1F52-2FC1-47B56AC8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sz="4800"/>
              <a:t>Amount of Female Bias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81C77A-255F-871E-FCA7-CA88EAB1ED7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5962" y="1670740"/>
            <a:ext cx="5314950" cy="4083050"/>
          </a:xfrm>
        </p:spPr>
        <p:txBody>
          <a:bodyPr/>
          <a:lstStyle/>
          <a:p>
            <a:r>
              <a:rPr lang="en-US"/>
              <a:t>Minimal gender bias in terms of final prediction</a:t>
            </a:r>
          </a:p>
          <a:p>
            <a:r>
              <a:rPr lang="en-US"/>
              <a:t>Final predictions were 98% to 99% the same as baseline</a:t>
            </a:r>
          </a:p>
          <a:p>
            <a:pPr lvl="1"/>
            <a:r>
              <a:rPr lang="en-US">
                <a:solidFill>
                  <a:srgbClr val="C00000"/>
                </a:solidFill>
              </a:rPr>
              <a:t>Similar to the amount of male bias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097A70-9485-25BF-2CA2-2BDAFF888BD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81750" y="1670740"/>
            <a:ext cx="5314950" cy="4083050"/>
          </a:xfrm>
        </p:spPr>
        <p:txBody>
          <a:bodyPr/>
          <a:lstStyle/>
          <a:p>
            <a:r>
              <a:rPr lang="en-US"/>
              <a:t>Moderate female bias in terms predicted probabilities</a:t>
            </a:r>
          </a:p>
          <a:p>
            <a:r>
              <a:rPr lang="en-US">
                <a:latin typeface="Calibri"/>
                <a:cs typeface="Calibri"/>
              </a:rPr>
              <a:t>Each of the predicted probabilities differences for all 6 target variables between an absolute </a:t>
            </a:r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2</a:t>
            </a:r>
            <a:r>
              <a:rPr lang="en-US">
                <a:latin typeface="Calibri"/>
                <a:cs typeface="Calibri"/>
              </a:rPr>
              <a:t> and </a:t>
            </a:r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9 </a:t>
            </a:r>
            <a:r>
              <a:rPr lang="en-US">
                <a:solidFill>
                  <a:schemeClr val="tx1"/>
                </a:solidFill>
                <a:latin typeface="Calibri"/>
                <a:cs typeface="Calibri"/>
              </a:rPr>
              <a:t>percentage points</a:t>
            </a:r>
          </a:p>
        </p:txBody>
      </p:sp>
    </p:spTree>
    <p:extLst>
      <p:ext uri="{BB962C8B-B14F-4D97-AF65-F5344CB8AC3E}">
        <p14:creationId xmlns:p14="http://schemas.microsoft.com/office/powerpoint/2010/main" val="7721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FC67B-4014-52D4-E707-CF5A7CE9B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B99FE4-0FF8-0E92-462D-CAA677A1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sz="4800"/>
              <a:t>Amount of Gender-Neutral Bias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D90023-3E39-60F7-405E-29B1A6DA212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5963" y="1242874"/>
            <a:ext cx="5314950" cy="4083050"/>
          </a:xfrm>
        </p:spPr>
        <p:txBody>
          <a:bodyPr/>
          <a:lstStyle/>
          <a:p>
            <a:r>
              <a:rPr lang="en-US"/>
              <a:t>Minimal gender bias in terms of final prediction</a:t>
            </a:r>
          </a:p>
          <a:p>
            <a:r>
              <a:rPr lang="en-US"/>
              <a:t>Final predictions were 98% to 99% the same as baseline</a:t>
            </a:r>
          </a:p>
          <a:p>
            <a:pPr lvl="1"/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Similar to the amount of female and male bias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311502-BAE7-DD26-2B83-C58F8E6E529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71088" y="1114148"/>
            <a:ext cx="5314950" cy="4083050"/>
          </a:xfrm>
        </p:spPr>
        <p:txBody>
          <a:bodyPr/>
          <a:lstStyle/>
          <a:p>
            <a:r>
              <a:rPr lang="en-US">
                <a:latin typeface="Calibri"/>
                <a:cs typeface="Calibri"/>
              </a:rPr>
              <a:t>Minimal gender-neutral bias in terms of predicted probabilities</a:t>
            </a:r>
          </a:p>
          <a:p>
            <a:r>
              <a:rPr lang="en-US">
                <a:latin typeface="Calibri"/>
                <a:cs typeface="Calibri"/>
              </a:rPr>
              <a:t>Each of the gender-neutral predicted probability differences for all 6 target variables slightly lower than male bias, but similar</a:t>
            </a:r>
          </a:p>
          <a:p>
            <a:pPr lvl="1"/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0.0005 to 0.001 percentage point difference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2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3B336-4C1A-FF61-67E4-B544D131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AF12E1-0092-99B4-A62C-F9002292B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61872"/>
            <a:ext cx="11201400" cy="4724591"/>
          </a:xfrm>
        </p:spPr>
        <p:txBody>
          <a:bodyPr/>
          <a:lstStyle/>
          <a:p>
            <a:r>
              <a:rPr lang="en-US"/>
              <a:t>The use of gender expressions had </a:t>
            </a:r>
            <a:r>
              <a:rPr lang="en-US">
                <a:solidFill>
                  <a:srgbClr val="C00000"/>
                </a:solidFill>
              </a:rPr>
              <a:t>minimal impact on the final predictions</a:t>
            </a:r>
            <a:r>
              <a:rPr lang="en-US"/>
              <a:t> made by the SOII Autocoder.</a:t>
            </a:r>
          </a:p>
          <a:p>
            <a:r>
              <a:rPr lang="en-US">
                <a:latin typeface="Calibri"/>
                <a:cs typeface="Calibri"/>
              </a:rPr>
              <a:t>non-negligible </a:t>
            </a:r>
            <a:r>
              <a:rPr lang="en-US">
                <a:solidFill>
                  <a:srgbClr val="C00000"/>
                </a:solidFill>
                <a:latin typeface="Calibri"/>
                <a:cs typeface="Calibri"/>
              </a:rPr>
              <a:t>impact on the all-female predicted probabilities</a:t>
            </a:r>
            <a:r>
              <a:rPr lang="en-US">
                <a:latin typeface="Calibri"/>
                <a:cs typeface="Calibri"/>
              </a:rPr>
              <a:t>.</a:t>
            </a:r>
          </a:p>
          <a:p>
            <a:r>
              <a:rPr lang="en-US"/>
              <a:t>The increase in the predicted probabilities using female terms does not rise to the level to impact the final predictions.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81B0-0D8A-DE97-5B13-AFBE4A49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 for 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BB52-2705-FF3F-5F65-9D35EA736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Would substituting gender expressions for gender-neutral expressions during preprocessing reduce gender bias?</a:t>
            </a:r>
          </a:p>
          <a:p>
            <a:pPr lvl="1"/>
            <a:r>
              <a:rPr lang="en-US"/>
              <a:t> Might affect context for the neural network model</a:t>
            </a:r>
          </a:p>
          <a:p>
            <a:pPr lvl="1"/>
            <a:r>
              <a:rPr lang="en-US"/>
              <a:t> No impact for final predictions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3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">
            <a:extLst>
              <a:ext uri="{FF2B5EF4-FFF2-40B4-BE49-F238E27FC236}">
                <a16:creationId xmlns:a16="http://schemas.microsoft.com/office/drawing/2014/main" id="{CD8A22CE-EAEB-C7C5-4A23-F70D99AA396E}"/>
              </a:ext>
            </a:extLst>
          </p:cNvPr>
          <p:cNvSpPr txBox="1"/>
          <p:nvPr/>
        </p:nvSpPr>
        <p:spPr>
          <a:xfrm>
            <a:off x="942975" y="2603858"/>
            <a:ext cx="5153025" cy="249299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>
                <a:solidFill>
                  <a:schemeClr val="bg1"/>
                </a:solidFill>
                <a:cs typeface="Calibri"/>
              </a:rPr>
              <a:t>Gerald Thomas </a:t>
            </a:r>
          </a:p>
          <a:p>
            <a:pPr algn="ctr"/>
            <a:r>
              <a:rPr lang="en-US" sz="3600">
                <a:solidFill>
                  <a:schemeClr val="bg1"/>
                </a:solidFill>
                <a:cs typeface="Calibri"/>
              </a:rPr>
              <a:t>Data Scientist</a:t>
            </a:r>
          </a:p>
          <a:p>
            <a:pPr algn="ctr"/>
            <a:r>
              <a:rPr lang="en-US" sz="3600">
                <a:solidFill>
                  <a:schemeClr val="bg1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Thomas.Gerald@bls.gov</a:t>
            </a:r>
          </a:p>
          <a:p>
            <a:endParaRPr lang="en-US" sz="2400">
              <a:solidFill>
                <a:schemeClr val="bg1"/>
              </a:solidFill>
              <a:cs typeface="Calibri"/>
            </a:endParaRPr>
          </a:p>
          <a:p>
            <a:endParaRPr lang="en-US" sz="240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6A762A-719E-25E7-06CA-FFE2C509D40A}"/>
              </a:ext>
            </a:extLst>
          </p:cNvPr>
          <p:cNvSpPr txBox="1"/>
          <p:nvPr/>
        </p:nvSpPr>
        <p:spPr>
          <a:xfrm>
            <a:off x="6499937" y="3256886"/>
            <a:ext cx="550747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endParaRPr lang="en-US" sz="2400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AC794398-CD31-3121-3600-8DEFFCADE81D}"/>
              </a:ext>
            </a:extLst>
          </p:cNvPr>
          <p:cNvSpPr txBox="1"/>
          <p:nvPr/>
        </p:nvSpPr>
        <p:spPr>
          <a:xfrm>
            <a:off x="6677161" y="2603858"/>
            <a:ext cx="5153025" cy="249299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>
                <a:solidFill>
                  <a:schemeClr val="bg1"/>
                </a:solidFill>
                <a:cs typeface="Calibri"/>
              </a:rPr>
              <a:t>Danny Todd</a:t>
            </a:r>
          </a:p>
          <a:p>
            <a:pPr algn="ctr"/>
            <a:r>
              <a:rPr lang="en-US" sz="3600">
                <a:solidFill>
                  <a:schemeClr val="bg1"/>
                </a:solidFill>
                <a:cs typeface="Calibri"/>
              </a:rPr>
              <a:t>Data Scientist</a:t>
            </a:r>
          </a:p>
          <a:p>
            <a:pPr algn="ctr"/>
            <a:r>
              <a:rPr lang="en-US" sz="3600">
                <a:solidFill>
                  <a:schemeClr val="bg1"/>
                </a:solidFill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Todd.Daniel@bls.gov</a:t>
            </a:r>
          </a:p>
          <a:p>
            <a:endParaRPr lang="en-US" sz="2400">
              <a:solidFill>
                <a:schemeClr val="bg1"/>
              </a:solidFill>
              <a:cs typeface="Calibri"/>
            </a:endParaRPr>
          </a:p>
          <a:p>
            <a:endParaRPr lang="en-US" sz="240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521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19E94-01BD-FFF5-754E-FE8DC323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SOII Autocoder?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2034F0-CF43-3EB9-495C-1A8FE79A3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latin typeface="Calibri"/>
                <a:cs typeface="Calibri"/>
              </a:rPr>
              <a:t>Deep learning neural network model to provide computer-assisted coding to classify non-fatal, work-related injuries of non-federal government employees and private sector employees</a:t>
            </a:r>
          </a:p>
        </p:txBody>
      </p:sp>
    </p:spTree>
    <p:extLst>
      <p:ext uri="{BB962C8B-B14F-4D97-AF65-F5344CB8AC3E}">
        <p14:creationId xmlns:p14="http://schemas.microsoft.com/office/powerpoint/2010/main" val="170732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BE07F-6670-3AFB-65C1-F6D2F4909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Motivation for Investigating Gender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1ADC4-EDD1-591F-FCEF-2ADD5723B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latin typeface="Calibri"/>
                <a:cs typeface="Calibri"/>
              </a:rPr>
              <a:t>To ensure the classifications of occupation and work-related injuries and illnesses are driven by the circumstances in the narrative instead of the use of gender expressions.</a:t>
            </a:r>
          </a:p>
        </p:txBody>
      </p:sp>
    </p:spTree>
    <p:extLst>
      <p:ext uri="{BB962C8B-B14F-4D97-AF65-F5344CB8AC3E}">
        <p14:creationId xmlns:p14="http://schemas.microsoft.com/office/powerpoint/2010/main" val="52970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sz="4800"/>
              <a:t>Descriptive Statistics of Gender Expressions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F5A2510-F4D2-1E70-3400-F7ADA511867F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374212246"/>
              </p:ext>
            </p:extLst>
          </p:nvPr>
        </p:nvGraphicFramePr>
        <p:xfrm>
          <a:off x="6095999" y="1725261"/>
          <a:ext cx="5903495" cy="286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9210">
                  <a:extLst>
                    <a:ext uri="{9D8B030D-6E8A-4147-A177-3AD203B41FA5}">
                      <a16:colId xmlns:a16="http://schemas.microsoft.com/office/drawing/2014/main" val="3437961594"/>
                    </a:ext>
                  </a:extLst>
                </a:gridCol>
                <a:gridCol w="3454285">
                  <a:extLst>
                    <a:ext uri="{9D8B030D-6E8A-4147-A177-3AD203B41FA5}">
                      <a16:colId xmlns:a16="http://schemas.microsoft.com/office/drawing/2014/main" val="563364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he, him, his, himself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86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she, her, hers, herself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47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man, boy, boys, men, 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63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woman, girl, girls, women, 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68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Gender 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they, them, their, theirs, themself, </a:t>
                      </a:r>
                      <a:r>
                        <a:rPr lang="en-US" err="1"/>
                        <a:t>theirself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theirselves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721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Salutations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mr</a:t>
                      </a:r>
                      <a:r>
                        <a:rPr lang="en-US"/>
                        <a:t>, mister, sir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20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Salutations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mrs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ms</a:t>
                      </a:r>
                      <a:r>
                        <a:rPr lang="en-US"/>
                        <a:t>, miss, </a:t>
                      </a:r>
                      <a:r>
                        <a:rPr lang="en-US" err="1"/>
                        <a:t>maam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770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88EFB2E-6477-71EE-50FB-AEBA7F5979F7}"/>
              </a:ext>
            </a:extLst>
          </p:cNvPr>
          <p:cNvSpPr txBox="1"/>
          <p:nvPr/>
        </p:nvSpPr>
        <p:spPr>
          <a:xfrm>
            <a:off x="6095999" y="5215289"/>
            <a:ext cx="5607052" cy="59972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Note: Counts are not mutually exclusive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A35586B4-0168-B532-B43F-7B2CC67DD77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67704" y="1369150"/>
            <a:ext cx="5903495" cy="470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1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CDBC52-2AB1-2FDE-A1BD-0B48B9C6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the Noise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92F1F4-80D4-12DB-7EAD-D210E846D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Drop all records without gender expressions</a:t>
            </a:r>
            <a:endParaRPr lang="en-US"/>
          </a:p>
          <a:p>
            <a:r>
              <a:rPr lang="en-US">
                <a:latin typeface="Calibri"/>
                <a:cs typeface="Calibri"/>
              </a:rPr>
              <a:t>Make predictions using cases with gender expressions (135k+)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12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EFA17-E597-7117-F52A-F4A2BA87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Substitute Gender Expressions</a:t>
            </a:r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6A474A9-2F04-EDEB-EE35-6C02537038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686939"/>
              </p:ext>
            </p:extLst>
          </p:nvPr>
        </p:nvGraphicFramePr>
        <p:xfrm>
          <a:off x="806384" y="2091690"/>
          <a:ext cx="9619763" cy="267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1903">
                  <a:extLst>
                    <a:ext uri="{9D8B030D-6E8A-4147-A177-3AD203B41FA5}">
                      <a16:colId xmlns:a16="http://schemas.microsoft.com/office/drawing/2014/main" val="4264252577"/>
                    </a:ext>
                  </a:extLst>
                </a:gridCol>
                <a:gridCol w="5117860">
                  <a:extLst>
                    <a:ext uri="{9D8B030D-6E8A-4147-A177-3AD203B41FA5}">
                      <a16:colId xmlns:a16="http://schemas.microsoft.com/office/drawing/2014/main" val="8035556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Substitution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Narrative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38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all </a:t>
                      </a:r>
                      <a:r>
                        <a:rPr lang="en-US" sz="2400" b="0" i="0" u="none" strike="noStrike">
                          <a:solidFill>
                            <a:schemeClr val="accent3"/>
                          </a:solidFill>
                          <a:effectLst/>
                          <a:latin typeface="Aptos Narrow"/>
                        </a:rPr>
                        <a:t>male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gender expressions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3"/>
                          </a:solidFill>
                          <a:effectLst/>
                          <a:latin typeface="Aptos Narrow"/>
                        </a:rPr>
                        <a:t>he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injured </a:t>
                      </a:r>
                      <a:r>
                        <a:rPr lang="en-US" sz="2400" b="0" i="0" u="none" strike="noStrike">
                          <a:solidFill>
                            <a:schemeClr val="accent3"/>
                          </a:solidFill>
                          <a:effectLst/>
                          <a:latin typeface="Aptos Narrow"/>
                        </a:rPr>
                        <a:t>his 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arm when </a:t>
                      </a:r>
                      <a:r>
                        <a:rPr lang="en-US" sz="2400" b="0" i="0" u="none" strike="noStrike">
                          <a:solidFill>
                            <a:schemeClr val="accent3"/>
                          </a:solidFill>
                          <a:effectLst/>
                          <a:latin typeface="Aptos Narrow"/>
                        </a:rPr>
                        <a:t>he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left the machine 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044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all </a:t>
                      </a:r>
                      <a:r>
                        <a:rPr lang="en-US" sz="24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ptos Narrow"/>
                        </a:rPr>
                        <a:t>female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gender expressions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ptos Narrow"/>
                        </a:rPr>
                        <a:t>she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injured </a:t>
                      </a:r>
                      <a:r>
                        <a:rPr lang="en-US" sz="2400" b="0" i="0" u="none" strike="noStrike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Aptos Narrow"/>
                        </a:rPr>
                        <a:t>her</a:t>
                      </a:r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Aptos Narrow"/>
                        </a:rPr>
                        <a:t> 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arm when </a:t>
                      </a:r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effectLst/>
                          <a:latin typeface="Aptos Narrow"/>
                        </a:rPr>
                        <a:t>she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left the machine 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4411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all </a:t>
                      </a:r>
                      <a:r>
                        <a:rPr lang="en-US" sz="24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ptos Narrow"/>
                        </a:rPr>
                        <a:t>gender-neutral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expressions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ptos Narrow"/>
                        </a:rPr>
                        <a:t>they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injured </a:t>
                      </a:r>
                      <a:r>
                        <a:rPr lang="en-US" sz="24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ptos Narrow"/>
                        </a:rPr>
                        <a:t>their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arm when </a:t>
                      </a:r>
                      <a:r>
                        <a:rPr lang="en-US" sz="2400" b="0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ptos Narrow"/>
                        </a:rPr>
                        <a:t>they</a:t>
                      </a: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left the machine 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2068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14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68EA6-DA2F-20B5-16AC-3ECB9795B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0B3802-9D13-73C0-39DE-ABD230D6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t">
            <a:normAutofit/>
          </a:bodyPr>
          <a:lstStyle/>
          <a:p>
            <a:r>
              <a:rPr lang="en-US" sz="4800"/>
              <a:t>Methodology to Detect Gender Bias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76CBBD1-7A45-CAD2-C5A7-7DA10CCDB272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044100607"/>
              </p:ext>
            </p:extLst>
          </p:nvPr>
        </p:nvGraphicFramePr>
        <p:xfrm>
          <a:off x="2683989" y="3429000"/>
          <a:ext cx="7952540" cy="286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9306">
                  <a:extLst>
                    <a:ext uri="{9D8B030D-6E8A-4147-A177-3AD203B41FA5}">
                      <a16:colId xmlns:a16="http://schemas.microsoft.com/office/drawing/2014/main" val="3437961594"/>
                    </a:ext>
                  </a:extLst>
                </a:gridCol>
                <a:gridCol w="4653234">
                  <a:extLst>
                    <a:ext uri="{9D8B030D-6E8A-4147-A177-3AD203B41FA5}">
                      <a16:colId xmlns:a16="http://schemas.microsoft.com/office/drawing/2014/main" val="563364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he, him, his, himself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86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she, her, hers, herself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147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man, boy, boys, men, 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63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woman, girl, girls, women, 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68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Gender Neutral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they, them, their, theirs, themself, </a:t>
                      </a:r>
                      <a:r>
                        <a:rPr lang="en-US" err="1"/>
                        <a:t>theirself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theirselves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721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Male Salutations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mr</a:t>
                      </a:r>
                      <a:r>
                        <a:rPr lang="en-US"/>
                        <a:t>, mister, sir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203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Female Salutations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mrs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ms</a:t>
                      </a:r>
                      <a:r>
                        <a:rPr lang="en-US"/>
                        <a:t>, miss, </a:t>
                      </a:r>
                      <a:r>
                        <a:rPr lang="en-US" err="1"/>
                        <a:t>maam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77065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F2E62BA-C31F-3072-6E47-ADF5545338F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991095668"/>
              </p:ext>
            </p:extLst>
          </p:nvPr>
        </p:nvGraphicFramePr>
        <p:xfrm>
          <a:off x="1030615" y="1069395"/>
          <a:ext cx="10130770" cy="2198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1953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5A8C2-E231-D63C-C3C6-0CF358EE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Evaluate Predictions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9F4A49-DCD6-0E29-B43F-AD44A337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With substituted gender expressions vs. no substitutions</a:t>
            </a:r>
          </a:p>
          <a:p>
            <a:r>
              <a:rPr lang="en-US">
                <a:latin typeface="Calibri"/>
                <a:cs typeface="Calibri"/>
              </a:rPr>
              <a:t>Ensure substituted gender expressions predictions is the same as the baseline</a:t>
            </a:r>
          </a:p>
        </p:txBody>
      </p:sp>
    </p:spTree>
    <p:extLst>
      <p:ext uri="{BB962C8B-B14F-4D97-AF65-F5344CB8AC3E}">
        <p14:creationId xmlns:p14="http://schemas.microsoft.com/office/powerpoint/2010/main" val="129685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799BE-9CA3-A0A9-4FAE-D29108F6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Evaluate Predicted Probabilities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86BE0-7F09-EB93-367B-CE75D6987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Evaluate the differences in predicted probabilities</a:t>
            </a:r>
          </a:p>
          <a:p>
            <a:r>
              <a:rPr lang="en-US"/>
              <a:t>Experiment (e.g., all female terms) – Baseline (no substituted words)</a:t>
            </a:r>
          </a:p>
        </p:txBody>
      </p:sp>
    </p:spTree>
    <p:extLst>
      <p:ext uri="{BB962C8B-B14F-4D97-AF65-F5344CB8AC3E}">
        <p14:creationId xmlns:p14="http://schemas.microsoft.com/office/powerpoint/2010/main" val="40318926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A599D729-591D-4759-9ED8-301693338D9F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cf76f155ced4ddcb4097134ff3c332f xmlns="d451c256-4f7f-40d2-a2f2-4d055d81c6b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B4E12F654A194F9B5870C63D480D73" ma:contentTypeVersion="11" ma:contentTypeDescription="Create a new document." ma:contentTypeScope="" ma:versionID="9daee2bc879fdd7c7aae2cba20a90451">
  <xsd:schema xmlns:xsd="http://www.w3.org/2001/XMLSchema" xmlns:xs="http://www.w3.org/2001/XMLSchema" xmlns:p="http://schemas.microsoft.com/office/2006/metadata/properties" xmlns:ns2="d451c256-4f7f-40d2-a2f2-4d055d81c6b6" xmlns:ns3="d6b6acdf-cdef-4aca-9fdf-a74419c66dd5" targetNamespace="http://schemas.microsoft.com/office/2006/metadata/properties" ma:root="true" ma:fieldsID="02cb670157e8b97946ff434cb40c5795" ns2:_="" ns3:_="">
    <xsd:import namespace="d451c256-4f7f-40d2-a2f2-4d055d81c6b6"/>
    <xsd:import namespace="d6b6acdf-cdef-4aca-9fdf-a74419c66d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1c256-4f7f-40d2-a2f2-4d055d81c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24e6e88-2244-44cf-8b2c-73d26098b0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b6acdf-cdef-4aca-9fdf-a74419c66dd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A7B0C-0821-433A-8EA6-FE22DFCAEA69}">
  <ds:schemaRefs>
    <ds:schemaRef ds:uri="d451c256-4f7f-40d2-a2f2-4d055d81c6b6"/>
    <ds:schemaRef ds:uri="d6b6acdf-cdef-4aca-9fdf-a74419c66dd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E618E7-1C6B-415A-97B8-C8432560E18B}">
  <ds:schemaRefs>
    <ds:schemaRef ds:uri="d451c256-4f7f-40d2-a2f2-4d055d81c6b6"/>
    <ds:schemaRef ds:uri="d6b6acdf-cdef-4aca-9fdf-a74419c66d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</Template>
  <TotalTime>0</TotalTime>
  <Words>721</Words>
  <Application>Microsoft Office PowerPoint</Application>
  <PresentationFormat>Widescreen</PresentationFormat>
  <Paragraphs>113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Aptos Narrow</vt:lpstr>
      <vt:lpstr>Arial</vt:lpstr>
      <vt:lpstr>Calibri</vt:lpstr>
      <vt:lpstr>Century Gothic</vt:lpstr>
      <vt:lpstr>Tahoma</vt:lpstr>
      <vt:lpstr>Wingdings</vt:lpstr>
      <vt:lpstr>Wingdings 3</vt:lpstr>
      <vt:lpstr>Custom Design</vt:lpstr>
      <vt:lpstr>BLS Trendline Content Slide</vt:lpstr>
      <vt:lpstr>Contact Information</vt:lpstr>
      <vt:lpstr>FedCASIC 2024: SOII Autocoder Gender Bias Investigation</vt:lpstr>
      <vt:lpstr>What is the SOII Autocoder?</vt:lpstr>
      <vt:lpstr>Motivation for Investigating Gender Bias</vt:lpstr>
      <vt:lpstr>Descriptive Statistics of Gender Expressions</vt:lpstr>
      <vt:lpstr>Reduce the Noise</vt:lpstr>
      <vt:lpstr>Substitute Gender Expressions</vt:lpstr>
      <vt:lpstr>Methodology to Detect Gender Bias</vt:lpstr>
      <vt:lpstr>Evaluate Predictions</vt:lpstr>
      <vt:lpstr>Evaluate Predicted Probabilities</vt:lpstr>
      <vt:lpstr>Amount of Male Bias</vt:lpstr>
      <vt:lpstr>Amount of Female Bias</vt:lpstr>
      <vt:lpstr>Amount of Gender-Neutral Bias</vt:lpstr>
      <vt:lpstr>Conclusions</vt:lpstr>
      <vt:lpstr>Areas for Future Research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Solutions at BLS</dc:title>
  <dc:creator>Thomas, Gerald - BLS</dc:creator>
  <cp:lastModifiedBy>Thomas, Gerald - BLS</cp:lastModifiedBy>
  <cp:revision>2</cp:revision>
  <dcterms:created xsi:type="dcterms:W3CDTF">2023-05-09T15:34:38Z</dcterms:created>
  <dcterms:modified xsi:type="dcterms:W3CDTF">2024-04-10T16:32:50Z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0x0101008FB4E12F654A194F9B5870C63D480D73</vt:lpwstr>
  </property>
  <property fmtid="{D5CDD505-2E9C-101B-9397-08002B2CF9AE}" pid="3" name="MediaServiceImageTags">
    <vt:lpwstr/>
  </property>
</Properties>
</file>