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26"/>
  </p:notesMasterIdLst>
  <p:sldIdLst>
    <p:sldId id="377" r:id="rId3"/>
    <p:sldId id="1618" r:id="rId4"/>
    <p:sldId id="378" r:id="rId5"/>
    <p:sldId id="329" r:id="rId6"/>
    <p:sldId id="1613" r:id="rId7"/>
    <p:sldId id="1610" r:id="rId8"/>
    <p:sldId id="282" r:id="rId9"/>
    <p:sldId id="1611" r:id="rId10"/>
    <p:sldId id="1615" r:id="rId11"/>
    <p:sldId id="1674" r:id="rId12"/>
    <p:sldId id="1626" r:id="rId13"/>
    <p:sldId id="1617" r:id="rId14"/>
    <p:sldId id="1625" r:id="rId15"/>
    <p:sldId id="1244" r:id="rId16"/>
    <p:sldId id="1616" r:id="rId17"/>
    <p:sldId id="1627" r:id="rId18"/>
    <p:sldId id="1628" r:id="rId19"/>
    <p:sldId id="1630" r:id="rId20"/>
    <p:sldId id="299" r:id="rId21"/>
    <p:sldId id="1622" r:id="rId22"/>
    <p:sldId id="1684" r:id="rId23"/>
    <p:sldId id="1608" r:id="rId24"/>
    <p:sldId id="126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5BA027-5C93-03D2-B1A7-0820152AB353}" name="Samuel Goericke Young (CENSUS/CES FED)" initials="SGY(F" userId="S::samuel.g.young@census.gov::a2bd2014-ee84-4874-831e-f35eaef01bb1" providerId="AD"/>
  <p188:author id="{84E57336-DE0D-6A84-5F36-0FE550BEC1CD}" name="Valeska Alejandra Araujo (CENSUS/CES FED)" initials="VAA(F" userId="S::valeska.a.araujo@census.gov::3c8faac4-c12f-4c66-aee2-c405d9c87588" providerId="AD"/>
  <p188:author id="{56B3194E-95CE-1ED7-F5BA-C9726EE32309}" name="Jared Lachlan Wold (CENSUS/CES FED)" initials="JLW(F" userId="S::jared.l.wold@census.gov::6f3087f4-73cf-47ec-896c-63f0e973cbbc" providerId="AD"/>
  <p188:author id="{58D41574-D1B4-C3DF-AABB-F540D6FDE99F}" name="Adela Luque (CENSUS/ERD FED)" initials="AL(F" userId="S::Adela.Luque@census.gov::93d8cd96-04b0-48fa-a8fc-024c33e63a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Vitaliy A Novik (CENSUS/CES FED)" initials="VAN(F" lastIdx="15" clrIdx="0">
    <p:extLst>
      <p:ext uri="{19B8F6BF-5375-455C-9EA6-DF929625EA0E}">
        <p15:presenceInfo xmlns:p15="http://schemas.microsoft.com/office/powerpoint/2012/main" userId="S::vitaliy.a.novik@census.gov::eb87223b-c9ae-4710-80d5-973eb1f45b30" providerId="AD"/>
      </p:ext>
    </p:extLst>
  </p:cmAuthor>
  <p:cmAuthor id="2" name="Adela Luque (CENSUS/CES FED)" initials="AL(F" lastIdx="42" clrIdx="1">
    <p:extLst>
      <p:ext uri="{19B8F6BF-5375-455C-9EA6-DF929625EA0E}">
        <p15:presenceInfo xmlns:p15="http://schemas.microsoft.com/office/powerpoint/2012/main" userId="S::Adela.Luque@census.gov::93d8cd96-04b0-48fa-a8fc-024c33e63a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8ED2"/>
    <a:srgbClr val="1EC0B1"/>
    <a:srgbClr val="CA0020"/>
    <a:srgbClr val="6DBDD9"/>
    <a:srgbClr val="5C9CD6"/>
    <a:srgbClr val="1C5292"/>
    <a:srgbClr val="BDD6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4" autoAdjust="0"/>
    <p:restoredTop sz="94662" autoAdjust="0"/>
  </p:normalViewPr>
  <p:slideViewPr>
    <p:cSldViewPr snapToGrid="0">
      <p:cViewPr varScale="1">
        <p:scale>
          <a:sx n="107" d="100"/>
          <a:sy n="107" d="100"/>
        </p:scale>
        <p:origin x="282" y="102"/>
      </p:cViewPr>
      <p:guideLst/>
    </p:cSldViewPr>
  </p:slideViewPr>
  <p:notesTextViewPr>
    <p:cViewPr>
      <p:scale>
        <a:sx n="100" d="100"/>
        <a:sy n="100" d="100"/>
      </p:scale>
      <p:origin x="0" y="0"/>
    </p:cViewPr>
  </p:notesTextViewPr>
  <p:notesViewPr>
    <p:cSldViewPr snapToGrid="0">
      <p:cViewPr varScale="1">
        <p:scale>
          <a:sx n="51" d="100"/>
          <a:sy n="51" d="100"/>
        </p:scale>
        <p:origin x="269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err="1">
                <a:solidFill>
                  <a:schemeClr val="tx1"/>
                </a:solidFill>
              </a:rPr>
              <a:t>Nonemployers</a:t>
            </a:r>
            <a:endParaRPr lang="en-US" dirty="0">
              <a:solidFill>
                <a:schemeClr val="tx1"/>
              </a:solidFill>
            </a:endParaRPr>
          </a:p>
          <a:p>
            <a:pPr>
              <a:defRPr>
                <a:solidFill>
                  <a:schemeClr val="tx1"/>
                </a:solidFill>
              </a:defRPr>
            </a:pPr>
            <a:r>
              <a:rPr lang="en-US" dirty="0">
                <a:solidFill>
                  <a:schemeClr val="tx1"/>
                </a:solidFill>
              </a:rPr>
              <a:t>~</a:t>
            </a:r>
            <a:r>
              <a:rPr lang="en-US" baseline="0" dirty="0">
                <a:solidFill>
                  <a:schemeClr val="tx1"/>
                </a:solidFill>
              </a:rPr>
              <a:t> 27 million</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29705742976591576"/>
          <c:y val="0.42314816982429221"/>
          <c:w val="0.45449818142009235"/>
          <c:h val="0.51002806436225467"/>
        </c:manualLayout>
      </c:layout>
      <c:pieChart>
        <c:varyColors val="1"/>
        <c:ser>
          <c:idx val="0"/>
          <c:order val="0"/>
          <c:tx>
            <c:strRef>
              <c:f>Sheet1!$B$1</c:f>
              <c:strCache>
                <c:ptCount val="1"/>
                <c:pt idx="0">
                  <c:v>Nonemployers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E45-4626-8AA5-1855304A9235}"/>
              </c:ext>
            </c:extLst>
          </c:dPt>
          <c:dPt>
            <c:idx val="1"/>
            <c:bubble3D val="0"/>
            <c:spPr>
              <a:pattFill prst="pct50">
                <a:fgClr>
                  <a:schemeClr val="accent2"/>
                </a:fgClr>
                <a:bgClr>
                  <a:schemeClr val="bg1"/>
                </a:bgClr>
              </a:pattFill>
              <a:ln w="19050">
                <a:solidFill>
                  <a:schemeClr val="lt1"/>
                </a:solidFill>
              </a:ln>
              <a:effectLst/>
            </c:spPr>
            <c:extLst>
              <c:ext xmlns:c16="http://schemas.microsoft.com/office/drawing/2014/chart" uri="{C3380CC4-5D6E-409C-BE32-E72D297353CC}">
                <c16:uniqueId val="{00000001-CD83-4052-8327-F2DE94AE60C0}"/>
              </c:ext>
            </c:extLst>
          </c:dPt>
          <c:dPt>
            <c:idx val="2"/>
            <c:bubble3D val="0"/>
            <c:spPr>
              <a:pattFill prst="narVert">
                <a:fgClr>
                  <a:schemeClr val="accent6"/>
                </a:fgClr>
                <a:bgClr>
                  <a:schemeClr val="bg1"/>
                </a:bgClr>
              </a:pattFill>
              <a:ln w="19050">
                <a:solidFill>
                  <a:schemeClr val="lt1"/>
                </a:solidFill>
              </a:ln>
              <a:effectLst/>
            </c:spPr>
            <c:extLst>
              <c:ext xmlns:c16="http://schemas.microsoft.com/office/drawing/2014/chart" uri="{C3380CC4-5D6E-409C-BE32-E72D297353CC}">
                <c16:uniqueId val="{00000002-CD83-4052-8327-F2DE94AE60C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E45-4626-8AA5-1855304A9235}"/>
              </c:ext>
            </c:extLst>
          </c:dPt>
          <c:dLbls>
            <c:dLbl>
              <c:idx val="2"/>
              <c:layout>
                <c:manualLayout>
                  <c:x val="9.336568811192764E-3"/>
                  <c:y val="1.106329799568442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D83-4052-8327-F2DE94AE60C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Sole proprietorships</c:v>
                </c:pt>
                <c:pt idx="1">
                  <c:v>Partnerships</c:v>
                </c:pt>
                <c:pt idx="2">
                  <c:v>S-corporations</c:v>
                </c:pt>
                <c:pt idx="3">
                  <c:v>C-corporations</c:v>
                </c:pt>
              </c:strCache>
            </c:strRef>
          </c:cat>
          <c:val>
            <c:numRef>
              <c:f>Sheet1!$B$2:$B$5</c:f>
              <c:numCache>
                <c:formatCode>0%</c:formatCode>
                <c:ptCount val="4"/>
                <c:pt idx="0">
                  <c:v>0.87</c:v>
                </c:pt>
                <c:pt idx="1">
                  <c:v>7.0000000000000007E-2</c:v>
                </c:pt>
                <c:pt idx="2">
                  <c:v>0.05</c:v>
                </c:pt>
                <c:pt idx="3">
                  <c:v>0.02</c:v>
                </c:pt>
              </c:numCache>
            </c:numRef>
          </c:val>
          <c:extLst>
            <c:ext xmlns:c16="http://schemas.microsoft.com/office/drawing/2014/chart" uri="{C3380CC4-5D6E-409C-BE32-E72D297353CC}">
              <c16:uniqueId val="{00000000-CD83-4052-8327-F2DE94AE60C0}"/>
            </c:ext>
          </c:extLst>
        </c:ser>
        <c:dLbls>
          <c:showLegendKey val="0"/>
          <c:showVal val="0"/>
          <c:showCatName val="0"/>
          <c:showSerName val="0"/>
          <c:showPercent val="0"/>
          <c:showBubbleSize val="0"/>
          <c:showLeaderLines val="1"/>
        </c:dLbls>
        <c:firstSliceAng val="0"/>
      </c:pieChart>
      <c:spPr>
        <a:noFill/>
        <a:ln>
          <a:noFill/>
        </a:ln>
        <a:effectLst/>
      </c:spPr>
    </c:plotArea>
    <c:legend>
      <c:legendPos val="t"/>
      <c:layout>
        <c:manualLayout>
          <c:xMode val="edge"/>
          <c:yMode val="edge"/>
          <c:x val="2.4446138876576189E-2"/>
          <c:y val="0.18660234364378814"/>
          <c:w val="0.96654057948047789"/>
          <c:h val="0.14103771597308029"/>
        </c:manualLayout>
      </c:layout>
      <c:overlay val="0"/>
      <c:spPr>
        <a:noFill/>
        <a:ln>
          <a:noFill/>
        </a:ln>
        <a:effectLst/>
      </c:spPr>
      <c:txPr>
        <a:bodyPr rot="0" spcFirstLastPara="1" vertOverflow="ellipsis" vert="horz" wrap="square" anchor="t" anchorCtr="0"/>
        <a:lstStyle/>
        <a:p>
          <a:pPr>
            <a:defRPr lang="en-US"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dirty="0">
                <a:solidFill>
                  <a:schemeClr val="tx1"/>
                </a:solidFill>
              </a:rPr>
              <a:t>Employers</a:t>
            </a:r>
          </a:p>
          <a:p>
            <a:pPr>
              <a:defRPr>
                <a:solidFill>
                  <a:schemeClr val="tx1"/>
                </a:solidFill>
              </a:defRPr>
            </a:pPr>
            <a:r>
              <a:rPr lang="en-US" dirty="0">
                <a:solidFill>
                  <a:schemeClr val="tx1"/>
                </a:solidFill>
              </a:rPr>
              <a:t>~ 6</a:t>
            </a:r>
            <a:r>
              <a:rPr lang="en-US" baseline="0" dirty="0">
                <a:solidFill>
                  <a:schemeClr val="tx1"/>
                </a:solidFill>
              </a:rPr>
              <a:t> million</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Sheet1!$B$1</c:f>
              <c:strCache>
                <c:ptCount val="1"/>
                <c:pt idx="0">
                  <c:v>Employers</c:v>
                </c:pt>
              </c:strCache>
            </c:strRef>
          </c:tx>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039-492D-AA3E-E31A3E032204}"/>
              </c:ext>
            </c:extLst>
          </c:dPt>
          <c:dPt>
            <c:idx val="1"/>
            <c:bubble3D val="0"/>
            <c:spPr>
              <a:pattFill prst="pct25">
                <a:fgClr>
                  <a:schemeClr val="accent2"/>
                </a:fgClr>
                <a:bgClr>
                  <a:schemeClr val="bg1"/>
                </a:bgClr>
              </a:pattFill>
              <a:ln w="19050">
                <a:solidFill>
                  <a:schemeClr val="lt1"/>
                </a:solidFill>
              </a:ln>
              <a:effectLst/>
            </c:spPr>
            <c:extLst>
              <c:ext xmlns:c16="http://schemas.microsoft.com/office/drawing/2014/chart" uri="{C3380CC4-5D6E-409C-BE32-E72D297353CC}">
                <c16:uniqueId val="{00000003-4039-492D-AA3E-E31A3E032204}"/>
              </c:ext>
            </c:extLst>
          </c:dPt>
          <c:dPt>
            <c:idx val="2"/>
            <c:bubble3D val="0"/>
            <c:spPr>
              <a:pattFill prst="narVert">
                <a:fgClr>
                  <a:schemeClr val="accent6"/>
                </a:fgClr>
                <a:bgClr>
                  <a:schemeClr val="bg1"/>
                </a:bgClr>
              </a:pattFill>
              <a:ln w="19050">
                <a:solidFill>
                  <a:schemeClr val="lt1"/>
                </a:solidFill>
              </a:ln>
              <a:effectLst/>
            </c:spPr>
            <c:extLst>
              <c:ext xmlns:c16="http://schemas.microsoft.com/office/drawing/2014/chart" uri="{C3380CC4-5D6E-409C-BE32-E72D297353CC}">
                <c16:uniqueId val="{00000005-4039-492D-AA3E-E31A3E03220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039-492D-AA3E-E31A3E032204}"/>
              </c:ext>
            </c:extLst>
          </c:dPt>
          <c:dPt>
            <c:idx val="4"/>
            <c:bubble3D val="0"/>
            <c:spPr>
              <a:pattFill prst="pct90">
                <a:fgClr>
                  <a:schemeClr val="tx2">
                    <a:lumMod val="60000"/>
                    <a:lumOff val="40000"/>
                  </a:schemeClr>
                </a:fgClr>
                <a:bgClr>
                  <a:schemeClr val="bg1"/>
                </a:bgClr>
              </a:pattFill>
              <a:ln w="19050">
                <a:solidFill>
                  <a:schemeClr val="lt1"/>
                </a:solidFill>
              </a:ln>
              <a:effectLst/>
            </c:spPr>
            <c:extLst>
              <c:ext xmlns:c16="http://schemas.microsoft.com/office/drawing/2014/chart" uri="{C3380CC4-5D6E-409C-BE32-E72D297353CC}">
                <c16:uniqueId val="{00000009-4039-492D-AA3E-E31A3E032204}"/>
              </c:ext>
            </c:extLst>
          </c:dPt>
          <c:dLbls>
            <c:dLbl>
              <c:idx val="2"/>
              <c:layout>
                <c:manualLayout>
                  <c:x val="-0.12793971652764041"/>
                  <c:y val="-9.06130571698135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39-492D-AA3E-E31A3E032204}"/>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Sole proprietorships</c:v>
                </c:pt>
                <c:pt idx="1">
                  <c:v>Partnerships</c:v>
                </c:pt>
                <c:pt idx="2">
                  <c:v>S-corporations</c:v>
                </c:pt>
                <c:pt idx="3">
                  <c:v>C-corporations</c:v>
                </c:pt>
                <c:pt idx="4">
                  <c:v>Other</c:v>
                </c:pt>
              </c:strCache>
            </c:strRef>
          </c:cat>
          <c:val>
            <c:numRef>
              <c:f>Sheet1!$B$2:$B$6</c:f>
              <c:numCache>
                <c:formatCode>0%</c:formatCode>
                <c:ptCount val="5"/>
                <c:pt idx="0">
                  <c:v>0.14000000000000001</c:v>
                </c:pt>
                <c:pt idx="1">
                  <c:v>0.12</c:v>
                </c:pt>
                <c:pt idx="2">
                  <c:v>0.52</c:v>
                </c:pt>
                <c:pt idx="3">
                  <c:v>0.15</c:v>
                </c:pt>
                <c:pt idx="4">
                  <c:v>7.0000000000000007E-2</c:v>
                </c:pt>
              </c:numCache>
            </c:numRef>
          </c:val>
          <c:extLst>
            <c:ext xmlns:c16="http://schemas.microsoft.com/office/drawing/2014/chart" uri="{C3380CC4-5D6E-409C-BE32-E72D297353CC}">
              <c16:uniqueId val="{00000008-4039-492D-AA3E-E31A3E032204}"/>
            </c:ext>
          </c:extLst>
        </c:ser>
        <c:dLbls>
          <c:showLegendKey val="0"/>
          <c:showVal val="0"/>
          <c:showCatName val="0"/>
          <c:showSerName val="0"/>
          <c:showPercent val="0"/>
          <c:showBubbleSize val="0"/>
          <c:showLeaderLines val="1"/>
        </c:dLbls>
        <c:firstSliceAng val="0"/>
      </c:pieChart>
      <c:spPr>
        <a:noFill/>
        <a:ln>
          <a:noFill/>
        </a:ln>
        <a:effectLst/>
      </c:spPr>
    </c:plotArea>
    <c:legend>
      <c:legendPos val="t"/>
      <c:layout>
        <c:manualLayout>
          <c:xMode val="edge"/>
          <c:yMode val="edge"/>
          <c:x val="1.9340587577035436E-2"/>
          <c:y val="0.18189632893220586"/>
          <c:w val="0.9653214288472094"/>
          <c:h val="0.1889971961177559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Black-female</a:t>
            </a:r>
            <a:r>
              <a:rPr lang="en-US" baseline="0"/>
              <a:t> firms are overwhelmingly nonemployers</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'SexRace (2)'!$D$51</c:f>
              <c:strCache>
                <c:ptCount val="1"/>
                <c:pt idx="0">
                  <c:v>Employers firms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'SexRace (2)'!$C$52:$C$56</c:f>
              <c:strCache>
                <c:ptCount val="5"/>
                <c:pt idx="0">
                  <c:v>Female-White</c:v>
                </c:pt>
                <c:pt idx="1">
                  <c:v>Female-Black</c:v>
                </c:pt>
                <c:pt idx="2">
                  <c:v>Female-AIAN</c:v>
                </c:pt>
                <c:pt idx="3">
                  <c:v>Female-Asian</c:v>
                </c:pt>
                <c:pt idx="4">
                  <c:v>Female-NHPI</c:v>
                </c:pt>
              </c:strCache>
            </c:strRef>
          </c:cat>
          <c:val>
            <c:numRef>
              <c:f>'SexRace (2)'!$D$52:$D$56</c:f>
              <c:numCache>
                <c:formatCode>0.0%</c:formatCode>
                <c:ptCount val="5"/>
                <c:pt idx="0">
                  <c:v>0.10233373746714383</c:v>
                </c:pt>
                <c:pt idx="1">
                  <c:v>2.5674488434494453E-2</c:v>
                </c:pt>
                <c:pt idx="2">
                  <c:v>0.18342349698887414</c:v>
                </c:pt>
                <c:pt idx="3">
                  <c:v>0.15003523771907407</c:v>
                </c:pt>
                <c:pt idx="4">
                  <c:v>0.1052254831782391</c:v>
                </c:pt>
              </c:numCache>
            </c:numRef>
          </c:val>
          <c:extLst>
            <c:ext xmlns:c16="http://schemas.microsoft.com/office/drawing/2014/chart" uri="{C3380CC4-5D6E-409C-BE32-E72D297353CC}">
              <c16:uniqueId val="{00000000-865D-4D45-93B7-68F6AFF50223}"/>
            </c:ext>
          </c:extLst>
        </c:ser>
        <c:ser>
          <c:idx val="1"/>
          <c:order val="1"/>
          <c:tx>
            <c:strRef>
              <c:f>'SexRace (2)'!$E$51</c:f>
              <c:strCache>
                <c:ptCount val="1"/>
                <c:pt idx="0">
                  <c:v>Nonemployers firms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'SexRace (2)'!$C$52:$C$56</c:f>
              <c:strCache>
                <c:ptCount val="5"/>
                <c:pt idx="0">
                  <c:v>Female-White</c:v>
                </c:pt>
                <c:pt idx="1">
                  <c:v>Female-Black</c:v>
                </c:pt>
                <c:pt idx="2">
                  <c:v>Female-AIAN</c:v>
                </c:pt>
                <c:pt idx="3">
                  <c:v>Female-Asian</c:v>
                </c:pt>
                <c:pt idx="4">
                  <c:v>Female-NHPI</c:v>
                </c:pt>
              </c:strCache>
            </c:strRef>
          </c:cat>
          <c:val>
            <c:numRef>
              <c:f>'SexRace (2)'!$E$52:$E$56</c:f>
              <c:numCache>
                <c:formatCode>0.0%</c:formatCode>
                <c:ptCount val="5"/>
                <c:pt idx="0">
                  <c:v>0.8976662625328562</c:v>
                </c:pt>
                <c:pt idx="1">
                  <c:v>0.97432551156550551</c:v>
                </c:pt>
                <c:pt idx="2">
                  <c:v>0.81657650301112583</c:v>
                </c:pt>
                <c:pt idx="3">
                  <c:v>0.84996476228092599</c:v>
                </c:pt>
                <c:pt idx="4">
                  <c:v>0.8947745168217609</c:v>
                </c:pt>
              </c:numCache>
            </c:numRef>
          </c:val>
          <c:extLst>
            <c:ext xmlns:c16="http://schemas.microsoft.com/office/drawing/2014/chart" uri="{C3380CC4-5D6E-409C-BE32-E72D297353CC}">
              <c16:uniqueId val="{00000001-865D-4D45-93B7-68F6AFF50223}"/>
            </c:ext>
          </c:extLst>
        </c:ser>
        <c:dLbls>
          <c:dLblPos val="ctr"/>
          <c:showLegendKey val="0"/>
          <c:showVal val="1"/>
          <c:showCatName val="0"/>
          <c:showSerName val="0"/>
          <c:showPercent val="0"/>
          <c:showBubbleSize val="0"/>
        </c:dLbls>
        <c:gapWidth val="150"/>
        <c:overlap val="100"/>
        <c:axId val="690876112"/>
        <c:axId val="690874864"/>
      </c:barChart>
      <c:catAx>
        <c:axId val="69087611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90874864"/>
        <c:crosses val="autoZero"/>
        <c:auto val="1"/>
        <c:lblAlgn val="ctr"/>
        <c:lblOffset val="100"/>
        <c:noMultiLvlLbl val="0"/>
      </c:catAx>
      <c:valAx>
        <c:axId val="690874864"/>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690876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A</a:t>
            </a:r>
            <a:r>
              <a:rPr lang="en-US" baseline="0"/>
              <a:t> higher share of female-owned firms are nonemployers</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Sex!$C$28</c:f>
              <c:strCache>
                <c:ptCount val="1"/>
                <c:pt idx="0">
                  <c:v>Employer firms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Sex!$B$29:$B$30</c:f>
              <c:strCache>
                <c:ptCount val="2"/>
                <c:pt idx="0">
                  <c:v>Female owned</c:v>
                </c:pt>
                <c:pt idx="1">
                  <c:v>Male owned</c:v>
                </c:pt>
              </c:strCache>
            </c:strRef>
          </c:cat>
          <c:val>
            <c:numRef>
              <c:f>Sex!$C$29:$C$30</c:f>
              <c:numCache>
                <c:formatCode>0.0%</c:formatCode>
                <c:ptCount val="2"/>
                <c:pt idx="0">
                  <c:v>9.5106325006811696E-2</c:v>
                </c:pt>
                <c:pt idx="1">
                  <c:v>0.19649193999941225</c:v>
                </c:pt>
              </c:numCache>
            </c:numRef>
          </c:val>
          <c:extLst>
            <c:ext xmlns:c16="http://schemas.microsoft.com/office/drawing/2014/chart" uri="{C3380CC4-5D6E-409C-BE32-E72D297353CC}">
              <c16:uniqueId val="{00000000-03C4-4E09-B5C1-6AEF673EFC4F}"/>
            </c:ext>
          </c:extLst>
        </c:ser>
        <c:ser>
          <c:idx val="1"/>
          <c:order val="1"/>
          <c:tx>
            <c:strRef>
              <c:f>Sex!$D$28</c:f>
              <c:strCache>
                <c:ptCount val="1"/>
                <c:pt idx="0">
                  <c:v>Nonemployer firms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Sex!$B$29:$B$30</c:f>
              <c:strCache>
                <c:ptCount val="2"/>
                <c:pt idx="0">
                  <c:v>Female owned</c:v>
                </c:pt>
                <c:pt idx="1">
                  <c:v>Male owned</c:v>
                </c:pt>
              </c:strCache>
            </c:strRef>
          </c:cat>
          <c:val>
            <c:numRef>
              <c:f>Sex!$D$29:$D$30</c:f>
              <c:numCache>
                <c:formatCode>0.0%</c:formatCode>
                <c:ptCount val="2"/>
                <c:pt idx="0">
                  <c:v>0.90489367499318829</c:v>
                </c:pt>
                <c:pt idx="1">
                  <c:v>0.80350806000058772</c:v>
                </c:pt>
              </c:numCache>
            </c:numRef>
          </c:val>
          <c:extLst>
            <c:ext xmlns:c16="http://schemas.microsoft.com/office/drawing/2014/chart" uri="{C3380CC4-5D6E-409C-BE32-E72D297353CC}">
              <c16:uniqueId val="{00000001-03C4-4E09-B5C1-6AEF673EFC4F}"/>
            </c:ext>
          </c:extLst>
        </c:ser>
        <c:dLbls>
          <c:dLblPos val="ctr"/>
          <c:showLegendKey val="0"/>
          <c:showVal val="1"/>
          <c:showCatName val="0"/>
          <c:showSerName val="0"/>
          <c:showPercent val="0"/>
          <c:showBubbleSize val="0"/>
        </c:dLbls>
        <c:gapWidth val="150"/>
        <c:overlap val="100"/>
        <c:axId val="1997812527"/>
        <c:axId val="1997801711"/>
      </c:barChart>
      <c:catAx>
        <c:axId val="1997812527"/>
        <c:scaling>
          <c:orientation val="maxMin"/>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997801711"/>
        <c:crosses val="autoZero"/>
        <c:auto val="1"/>
        <c:lblAlgn val="ctr"/>
        <c:lblOffset val="100"/>
        <c:noMultiLvlLbl val="0"/>
      </c:catAx>
      <c:valAx>
        <c:axId val="1997801711"/>
        <c:scaling>
          <c:orientation val="minMax"/>
        </c:scaling>
        <c:delete val="1"/>
        <c:axPos val="t"/>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1997812527"/>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A390F3-7051-44FF-8691-E5AD1B317D85}" type="doc">
      <dgm:prSet loTypeId="urn:microsoft.com/office/officeart/2005/8/layout/hierarchy3" loCatId="list" qsTypeId="urn:microsoft.com/office/officeart/2005/8/quickstyle/simple1" qsCatId="simple" csTypeId="urn:microsoft.com/office/officeart/2005/8/colors/accent1_4" csCatId="accent1" phldr="1"/>
      <dgm:spPr/>
      <dgm:t>
        <a:bodyPr/>
        <a:lstStyle/>
        <a:p>
          <a:endParaRPr lang="en-US"/>
        </a:p>
      </dgm:t>
    </dgm:pt>
    <dgm:pt modelId="{4892AB8C-3E56-4B7B-AB4F-BC546CD23DC2}">
      <dgm:prSet phldrT="[Text]" custT="1"/>
      <dgm:spPr>
        <a:solidFill>
          <a:schemeClr val="accent1"/>
        </a:solidFill>
      </dgm:spPr>
      <dgm:t>
        <a:bodyPr/>
        <a:lstStyle/>
        <a:p>
          <a:r>
            <a:rPr lang="en-US" sz="2400" b="1" dirty="0"/>
            <a:t>Employer</a:t>
          </a:r>
          <a:r>
            <a:rPr lang="en-US" sz="2400" dirty="0"/>
            <a:t> Demographics Project</a:t>
          </a:r>
        </a:p>
        <a:p>
          <a:r>
            <a:rPr lang="en-US" sz="2200" dirty="0"/>
            <a:t>AR-based (Not a survey)</a:t>
          </a:r>
        </a:p>
      </dgm:t>
    </dgm:pt>
    <dgm:pt modelId="{5ABC71C3-C089-4312-ABAF-91519620039F}" type="parTrans" cxnId="{87B5C6E9-F2CC-4306-8319-E2BAC492F1A9}">
      <dgm:prSet/>
      <dgm:spPr/>
      <dgm:t>
        <a:bodyPr/>
        <a:lstStyle/>
        <a:p>
          <a:endParaRPr lang="en-US"/>
        </a:p>
      </dgm:t>
    </dgm:pt>
    <dgm:pt modelId="{8556DFD7-8988-49DD-8CA7-AE1C6B7C5B4A}" type="sibTrans" cxnId="{87B5C6E9-F2CC-4306-8319-E2BAC492F1A9}">
      <dgm:prSet/>
      <dgm:spPr/>
      <dgm:t>
        <a:bodyPr/>
        <a:lstStyle/>
        <a:p>
          <a:endParaRPr lang="en-US"/>
        </a:p>
      </dgm:t>
    </dgm:pt>
    <dgm:pt modelId="{806F2262-CEE9-4D48-ADFA-3A381F69ACD5}" type="pres">
      <dgm:prSet presAssocID="{6BA390F3-7051-44FF-8691-E5AD1B317D85}" presName="diagram" presStyleCnt="0">
        <dgm:presLayoutVars>
          <dgm:chPref val="1"/>
          <dgm:dir/>
          <dgm:animOne val="branch"/>
          <dgm:animLvl val="lvl"/>
          <dgm:resizeHandles/>
        </dgm:presLayoutVars>
      </dgm:prSet>
      <dgm:spPr/>
    </dgm:pt>
    <dgm:pt modelId="{813D7E56-F52C-477C-9CA9-FC3816000A32}" type="pres">
      <dgm:prSet presAssocID="{4892AB8C-3E56-4B7B-AB4F-BC546CD23DC2}" presName="root" presStyleCnt="0"/>
      <dgm:spPr/>
    </dgm:pt>
    <dgm:pt modelId="{B1AAFB7C-059B-4CD4-A887-7A62C3022070}" type="pres">
      <dgm:prSet presAssocID="{4892AB8C-3E56-4B7B-AB4F-BC546CD23DC2}" presName="rootComposite" presStyleCnt="0"/>
      <dgm:spPr/>
    </dgm:pt>
    <dgm:pt modelId="{CC1A6527-2D15-465B-92C8-6AF067604B55}" type="pres">
      <dgm:prSet presAssocID="{4892AB8C-3E56-4B7B-AB4F-BC546CD23DC2}" presName="rootText" presStyleLbl="node1" presStyleIdx="0" presStyleCnt="1" custScaleX="162705" custScaleY="143961" custLinFactNeighborX="47" custLinFactNeighborY="9817"/>
      <dgm:spPr/>
    </dgm:pt>
    <dgm:pt modelId="{23067254-A12C-4330-9F11-D3476F99736A}" type="pres">
      <dgm:prSet presAssocID="{4892AB8C-3E56-4B7B-AB4F-BC546CD23DC2}" presName="rootConnector" presStyleLbl="node1" presStyleIdx="0" presStyleCnt="1"/>
      <dgm:spPr/>
    </dgm:pt>
    <dgm:pt modelId="{16E1DAC5-8EA5-4F86-814D-34CB90CE2B8F}" type="pres">
      <dgm:prSet presAssocID="{4892AB8C-3E56-4B7B-AB4F-BC546CD23DC2}" presName="childShape" presStyleCnt="0"/>
      <dgm:spPr/>
    </dgm:pt>
  </dgm:ptLst>
  <dgm:cxnLst>
    <dgm:cxn modelId="{CD6ED520-014D-4F75-9CEB-B66AB859377D}" type="presOf" srcId="{4892AB8C-3E56-4B7B-AB4F-BC546CD23DC2}" destId="{CC1A6527-2D15-465B-92C8-6AF067604B55}" srcOrd="0" destOrd="0" presId="urn:microsoft.com/office/officeart/2005/8/layout/hierarchy3"/>
    <dgm:cxn modelId="{A7D5B939-0F46-4645-9FDE-6F79B763D73E}" type="presOf" srcId="{6BA390F3-7051-44FF-8691-E5AD1B317D85}" destId="{806F2262-CEE9-4D48-ADFA-3A381F69ACD5}" srcOrd="0" destOrd="0" presId="urn:microsoft.com/office/officeart/2005/8/layout/hierarchy3"/>
    <dgm:cxn modelId="{63EB8E71-60E8-4933-9E19-4546020E9DC9}" type="presOf" srcId="{4892AB8C-3E56-4B7B-AB4F-BC546CD23DC2}" destId="{23067254-A12C-4330-9F11-D3476F99736A}" srcOrd="1" destOrd="0" presId="urn:microsoft.com/office/officeart/2005/8/layout/hierarchy3"/>
    <dgm:cxn modelId="{87B5C6E9-F2CC-4306-8319-E2BAC492F1A9}" srcId="{6BA390F3-7051-44FF-8691-E5AD1B317D85}" destId="{4892AB8C-3E56-4B7B-AB4F-BC546CD23DC2}" srcOrd="0" destOrd="0" parTransId="{5ABC71C3-C089-4312-ABAF-91519620039F}" sibTransId="{8556DFD7-8988-49DD-8CA7-AE1C6B7C5B4A}"/>
    <dgm:cxn modelId="{F5BAE4D8-6C0D-4098-8812-BD000BCCE4AF}" type="presParOf" srcId="{806F2262-CEE9-4D48-ADFA-3A381F69ACD5}" destId="{813D7E56-F52C-477C-9CA9-FC3816000A32}" srcOrd="0" destOrd="0" presId="urn:microsoft.com/office/officeart/2005/8/layout/hierarchy3"/>
    <dgm:cxn modelId="{0F57BBE1-E16C-4B68-8AD7-B62BF8E77A74}" type="presParOf" srcId="{813D7E56-F52C-477C-9CA9-FC3816000A32}" destId="{B1AAFB7C-059B-4CD4-A887-7A62C3022070}" srcOrd="0" destOrd="0" presId="urn:microsoft.com/office/officeart/2005/8/layout/hierarchy3"/>
    <dgm:cxn modelId="{D715FD00-39D6-4D2A-A5AC-646B8B73C0D7}" type="presParOf" srcId="{B1AAFB7C-059B-4CD4-A887-7A62C3022070}" destId="{CC1A6527-2D15-465B-92C8-6AF067604B55}" srcOrd="0" destOrd="0" presId="urn:microsoft.com/office/officeart/2005/8/layout/hierarchy3"/>
    <dgm:cxn modelId="{2357E9DB-29CE-46CE-97C3-26AC70203160}" type="presParOf" srcId="{B1AAFB7C-059B-4CD4-A887-7A62C3022070}" destId="{23067254-A12C-4330-9F11-D3476F99736A}" srcOrd="1" destOrd="0" presId="urn:microsoft.com/office/officeart/2005/8/layout/hierarchy3"/>
    <dgm:cxn modelId="{9BAB99D3-1991-4245-9ADB-AED9F107D8F3}" type="presParOf" srcId="{813D7E56-F52C-477C-9CA9-FC3816000A32}" destId="{16E1DAC5-8EA5-4F86-814D-34CB90CE2B8F}" srcOrd="1" destOrd="0" presId="urn:microsoft.com/office/officeart/2005/8/layout/hierarchy3"/>
  </dgm:cxnLst>
  <dgm:bg/>
  <dgm:whole>
    <a:ln w="9525" cap="flat" cmpd="sng" algn="ctr">
      <a:no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C00967-3BD0-401B-B985-B5681A26CAB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43C8A5B-7F57-40EB-9D4A-A20C5DF00B7E}">
      <dgm:prSet phldrT="[Text]" custT="1"/>
      <dgm:spPr/>
      <dgm:t>
        <a:bodyPr/>
        <a:lstStyle/>
        <a:p>
          <a:r>
            <a:rPr lang="en-US" sz="3600" dirty="0"/>
            <a:t>Business Register (BR)</a:t>
          </a:r>
        </a:p>
        <a:p>
          <a:r>
            <a:rPr lang="en-US" sz="3200" dirty="0"/>
            <a:t>“Payroll” EINs</a:t>
          </a:r>
        </a:p>
      </dgm:t>
    </dgm:pt>
    <dgm:pt modelId="{279991AC-FE1F-4B9D-B8D3-36479B46AAD6}" type="parTrans" cxnId="{C440F37C-249B-4942-8991-63F49DF435DE}">
      <dgm:prSet/>
      <dgm:spPr/>
      <dgm:t>
        <a:bodyPr/>
        <a:lstStyle/>
        <a:p>
          <a:endParaRPr lang="en-US"/>
        </a:p>
      </dgm:t>
    </dgm:pt>
    <dgm:pt modelId="{10C2CAC5-F0B4-4951-BA20-32F90F6B49A2}" type="sibTrans" cxnId="{C440F37C-249B-4942-8991-63F49DF435DE}">
      <dgm:prSet/>
      <dgm:spPr/>
      <dgm:t>
        <a:bodyPr/>
        <a:lstStyle/>
        <a:p>
          <a:endParaRPr lang="en-US"/>
        </a:p>
      </dgm:t>
    </dgm:pt>
    <dgm:pt modelId="{C8E5EF80-4605-408E-8516-75BE5568FE25}">
      <dgm:prSet phldrT="[Text]" custT="1"/>
      <dgm:spPr/>
      <dgm:t>
        <a:bodyPr/>
        <a:lstStyle/>
        <a:p>
          <a:r>
            <a:rPr lang="en-US" sz="3600" dirty="0"/>
            <a:t>K-1 tax data</a:t>
          </a:r>
        </a:p>
        <a:p>
          <a:r>
            <a:rPr lang="en-US" sz="3200" dirty="0"/>
            <a:t>“Income” EIN – Owner PIK pairs</a:t>
          </a:r>
        </a:p>
      </dgm:t>
    </dgm:pt>
    <dgm:pt modelId="{EF1E6544-F6E5-4F73-A310-3EA4F60D0300}" type="parTrans" cxnId="{BB0284D5-3ACE-4F43-AC79-A0ACB49191F2}">
      <dgm:prSet/>
      <dgm:spPr/>
      <dgm:t>
        <a:bodyPr/>
        <a:lstStyle/>
        <a:p>
          <a:endParaRPr lang="en-US"/>
        </a:p>
      </dgm:t>
    </dgm:pt>
    <dgm:pt modelId="{2CDBBCF5-DA2A-4A78-BF8A-78BB99A118EA}" type="sibTrans" cxnId="{BB0284D5-3ACE-4F43-AC79-A0ACB49191F2}">
      <dgm:prSet/>
      <dgm:spPr/>
      <dgm:t>
        <a:bodyPr/>
        <a:lstStyle/>
        <a:p>
          <a:endParaRPr lang="en-US"/>
        </a:p>
      </dgm:t>
    </dgm:pt>
    <dgm:pt modelId="{7DE8A9A3-A94C-47A5-8A74-5F2B2F3746C6}">
      <dgm:prSet phldrT="[Text]" custT="1"/>
      <dgm:spPr/>
      <dgm:t>
        <a:bodyPr/>
        <a:lstStyle/>
        <a:p>
          <a:r>
            <a:rPr lang="en-US" sz="3600" dirty="0"/>
            <a:t>Identified owners of employer firms in BR</a:t>
          </a:r>
        </a:p>
        <a:p>
          <a:r>
            <a:rPr lang="en-US" sz="2400" dirty="0"/>
            <a:t>(PIK – EIN pairs)</a:t>
          </a:r>
        </a:p>
      </dgm:t>
    </dgm:pt>
    <dgm:pt modelId="{07A77B3B-50DC-49E4-96C6-2DA7E68D049B}" type="parTrans" cxnId="{7794FA2A-943C-457E-B391-FE0B4E665A27}">
      <dgm:prSet/>
      <dgm:spPr/>
      <dgm:t>
        <a:bodyPr/>
        <a:lstStyle/>
        <a:p>
          <a:endParaRPr lang="en-US"/>
        </a:p>
      </dgm:t>
    </dgm:pt>
    <dgm:pt modelId="{CCE9F44B-949F-46C7-9D25-5DB636E7CBD0}" type="sibTrans" cxnId="{7794FA2A-943C-457E-B391-FE0B4E665A27}">
      <dgm:prSet/>
      <dgm:spPr/>
      <dgm:t>
        <a:bodyPr/>
        <a:lstStyle/>
        <a:p>
          <a:endParaRPr lang="en-US"/>
        </a:p>
      </dgm:t>
    </dgm:pt>
    <dgm:pt modelId="{08042617-426D-47B0-83D5-9EB35491CACF}" type="pres">
      <dgm:prSet presAssocID="{81C00967-3BD0-401B-B985-B5681A26CAB1}" presName="diagram" presStyleCnt="0">
        <dgm:presLayoutVars>
          <dgm:dir/>
          <dgm:resizeHandles val="exact"/>
        </dgm:presLayoutVars>
      </dgm:prSet>
      <dgm:spPr/>
    </dgm:pt>
    <dgm:pt modelId="{CB01D3CA-B74F-4308-9787-8E8D181D8B7C}" type="pres">
      <dgm:prSet presAssocID="{E43C8A5B-7F57-40EB-9D4A-A20C5DF00B7E}" presName="node" presStyleLbl="node1" presStyleIdx="0" presStyleCnt="3" custLinFactNeighborX="-27682" custLinFactNeighborY="1628">
        <dgm:presLayoutVars>
          <dgm:bulletEnabled val="1"/>
        </dgm:presLayoutVars>
      </dgm:prSet>
      <dgm:spPr/>
    </dgm:pt>
    <dgm:pt modelId="{9036D154-3DA9-4389-90F8-F1933DDFEB73}" type="pres">
      <dgm:prSet presAssocID="{10C2CAC5-F0B4-4951-BA20-32F90F6B49A2}" presName="sibTrans" presStyleCnt="0"/>
      <dgm:spPr/>
    </dgm:pt>
    <dgm:pt modelId="{421008B8-35B5-4D9B-B3E5-6E9CAF31CAA3}" type="pres">
      <dgm:prSet presAssocID="{C8E5EF80-4605-408E-8516-75BE5568FE25}" presName="node" presStyleLbl="node1" presStyleIdx="1" presStyleCnt="3" custLinFactNeighborX="29636" custLinFactNeighborY="2171">
        <dgm:presLayoutVars>
          <dgm:bulletEnabled val="1"/>
        </dgm:presLayoutVars>
      </dgm:prSet>
      <dgm:spPr/>
    </dgm:pt>
    <dgm:pt modelId="{594381F2-5CBE-4DDA-BBF8-DDE27C6FE62C}" type="pres">
      <dgm:prSet presAssocID="{2CDBBCF5-DA2A-4A78-BF8A-78BB99A118EA}" presName="sibTrans" presStyleCnt="0"/>
      <dgm:spPr/>
    </dgm:pt>
    <dgm:pt modelId="{A65601B1-DA5B-4448-9490-C99E24E828CC}" type="pres">
      <dgm:prSet presAssocID="{7DE8A9A3-A94C-47A5-8A74-5F2B2F3746C6}" presName="node" presStyleLbl="node1" presStyleIdx="2" presStyleCnt="3" custScaleX="134174">
        <dgm:presLayoutVars>
          <dgm:bulletEnabled val="1"/>
        </dgm:presLayoutVars>
      </dgm:prSet>
      <dgm:spPr/>
    </dgm:pt>
  </dgm:ptLst>
  <dgm:cxnLst>
    <dgm:cxn modelId="{7794FA2A-943C-457E-B391-FE0B4E665A27}" srcId="{81C00967-3BD0-401B-B985-B5681A26CAB1}" destId="{7DE8A9A3-A94C-47A5-8A74-5F2B2F3746C6}" srcOrd="2" destOrd="0" parTransId="{07A77B3B-50DC-49E4-96C6-2DA7E68D049B}" sibTransId="{CCE9F44B-949F-46C7-9D25-5DB636E7CBD0}"/>
    <dgm:cxn modelId="{FFAA1733-8E45-4559-A1AB-46479D9B46AF}" type="presOf" srcId="{81C00967-3BD0-401B-B985-B5681A26CAB1}" destId="{08042617-426D-47B0-83D5-9EB35491CACF}" srcOrd="0" destOrd="0" presId="urn:microsoft.com/office/officeart/2005/8/layout/default"/>
    <dgm:cxn modelId="{F8425E43-53EF-470B-8E33-4FEC2255C5E1}" type="presOf" srcId="{C8E5EF80-4605-408E-8516-75BE5568FE25}" destId="{421008B8-35B5-4D9B-B3E5-6E9CAF31CAA3}" srcOrd="0" destOrd="0" presId="urn:microsoft.com/office/officeart/2005/8/layout/default"/>
    <dgm:cxn modelId="{47438D72-731C-4AAA-8188-D52D20A00353}" type="presOf" srcId="{E43C8A5B-7F57-40EB-9D4A-A20C5DF00B7E}" destId="{CB01D3CA-B74F-4308-9787-8E8D181D8B7C}" srcOrd="0" destOrd="0" presId="urn:microsoft.com/office/officeart/2005/8/layout/default"/>
    <dgm:cxn modelId="{C440F37C-249B-4942-8991-63F49DF435DE}" srcId="{81C00967-3BD0-401B-B985-B5681A26CAB1}" destId="{E43C8A5B-7F57-40EB-9D4A-A20C5DF00B7E}" srcOrd="0" destOrd="0" parTransId="{279991AC-FE1F-4B9D-B8D3-36479B46AAD6}" sibTransId="{10C2CAC5-F0B4-4951-BA20-32F90F6B49A2}"/>
    <dgm:cxn modelId="{DDFA99B7-BE32-40AD-B085-23B75120DAB0}" type="presOf" srcId="{7DE8A9A3-A94C-47A5-8A74-5F2B2F3746C6}" destId="{A65601B1-DA5B-4448-9490-C99E24E828CC}" srcOrd="0" destOrd="0" presId="urn:microsoft.com/office/officeart/2005/8/layout/default"/>
    <dgm:cxn modelId="{BB0284D5-3ACE-4F43-AC79-A0ACB49191F2}" srcId="{81C00967-3BD0-401B-B985-B5681A26CAB1}" destId="{C8E5EF80-4605-408E-8516-75BE5568FE25}" srcOrd="1" destOrd="0" parTransId="{EF1E6544-F6E5-4F73-A310-3EA4F60D0300}" sibTransId="{2CDBBCF5-DA2A-4A78-BF8A-78BB99A118EA}"/>
    <dgm:cxn modelId="{A4897542-72CD-4A47-AF07-52A2020D0109}" type="presParOf" srcId="{08042617-426D-47B0-83D5-9EB35491CACF}" destId="{CB01D3CA-B74F-4308-9787-8E8D181D8B7C}" srcOrd="0" destOrd="0" presId="urn:microsoft.com/office/officeart/2005/8/layout/default"/>
    <dgm:cxn modelId="{0EF4AFA2-CFC7-40A8-9B45-20C3B8595502}" type="presParOf" srcId="{08042617-426D-47B0-83D5-9EB35491CACF}" destId="{9036D154-3DA9-4389-90F8-F1933DDFEB73}" srcOrd="1" destOrd="0" presId="urn:microsoft.com/office/officeart/2005/8/layout/default"/>
    <dgm:cxn modelId="{26347A8B-8E23-46C3-9462-DB17CFC0CCA6}" type="presParOf" srcId="{08042617-426D-47B0-83D5-9EB35491CACF}" destId="{421008B8-35B5-4D9B-B3E5-6E9CAF31CAA3}" srcOrd="2" destOrd="0" presId="urn:microsoft.com/office/officeart/2005/8/layout/default"/>
    <dgm:cxn modelId="{EAF707AF-A945-497A-8132-F438773138FE}" type="presParOf" srcId="{08042617-426D-47B0-83D5-9EB35491CACF}" destId="{594381F2-5CBE-4DDA-BBF8-DDE27C6FE62C}" srcOrd="3" destOrd="0" presId="urn:microsoft.com/office/officeart/2005/8/layout/default"/>
    <dgm:cxn modelId="{E9F08C6C-4658-420E-B02C-21A04311C268}" type="presParOf" srcId="{08042617-426D-47B0-83D5-9EB35491CACF}" destId="{A65601B1-DA5B-4448-9490-C99E24E828CC}"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1185B5-B7E3-490B-BF56-3B0CC304FCD8}"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442DD682-0B9C-467A-905E-F70D63B75195}">
      <dgm:prSet phldrT="[Text]" custT="1"/>
      <dgm:spPr/>
      <dgm:t>
        <a:bodyPr/>
        <a:lstStyle/>
        <a:p>
          <a:pPr rtl="0"/>
          <a:r>
            <a:rPr lang="en-US" sz="2000" b="1" dirty="0">
              <a:effectLst/>
              <a:latin typeface="Corbel" panose="020B0503020204020204" pitchFamily="34" charset="0"/>
              <a:ea typeface="Calibri" panose="020F0502020204030204" pitchFamily="34" charset="0"/>
              <a:cs typeface="Times New Roman" panose="02020603050405020304" pitchFamily="18" charset="0"/>
            </a:rPr>
            <a:t>Employer Firms</a:t>
          </a:r>
        </a:p>
        <a:p>
          <a:pPr rtl="0"/>
          <a:r>
            <a:rPr lang="en-US" sz="1600" dirty="0"/>
            <a:t>(excluding non-profits, government, other non-corporate)</a:t>
          </a:r>
        </a:p>
      </dgm:t>
    </dgm:pt>
    <dgm:pt modelId="{BB438442-0869-4FBE-8724-46263D39A03F}" type="parTrans" cxnId="{B2244B68-7B97-4F15-AA38-F5DE04BFDF0A}">
      <dgm:prSet/>
      <dgm:spPr/>
      <dgm:t>
        <a:bodyPr/>
        <a:lstStyle/>
        <a:p>
          <a:endParaRPr lang="en-US"/>
        </a:p>
      </dgm:t>
    </dgm:pt>
    <dgm:pt modelId="{A7E2E99A-8FD6-4897-9925-F3ECF4CBAAA7}" type="sibTrans" cxnId="{B2244B68-7B97-4F15-AA38-F5DE04BFDF0A}">
      <dgm:prSet/>
      <dgm:spPr/>
      <dgm:t>
        <a:bodyPr/>
        <a:lstStyle/>
        <a:p>
          <a:endParaRPr lang="en-US"/>
        </a:p>
      </dgm:t>
    </dgm:pt>
    <dgm:pt modelId="{BA757EFF-774B-46BF-A32D-70376F3626E7}">
      <dgm:prSet phldrT="[Text]" custT="1"/>
      <dgm:spPr/>
      <dgm:t>
        <a:bodyPr/>
        <a:lstStyle/>
        <a:p>
          <a:r>
            <a:rPr lang="en-US" sz="1800" b="1" dirty="0">
              <a:effectLst/>
              <a:latin typeface="Corbel" panose="020B0503020204020204" pitchFamily="34" charset="0"/>
              <a:ea typeface="Times New Roman" panose="02020603050405020304" pitchFamily="18" charset="0"/>
            </a:rPr>
            <a:t>Sole Proprietorships </a:t>
          </a:r>
        </a:p>
        <a:p>
          <a:r>
            <a:rPr lang="en-US" sz="1600" b="1" dirty="0">
              <a:effectLst/>
              <a:latin typeface="Corbel" panose="020B0503020204020204" pitchFamily="34" charset="0"/>
              <a:ea typeface="Times New Roman" panose="02020603050405020304" pitchFamily="18" charset="0"/>
            </a:rPr>
            <a:t>(1 owner)</a:t>
          </a:r>
        </a:p>
      </dgm:t>
    </dgm:pt>
    <dgm:pt modelId="{FC022D87-EE2F-4B10-94A0-3142C7028FBA}" type="parTrans" cxnId="{76BC6663-D009-4127-8079-84A22C0A2F6B}">
      <dgm:prSet/>
      <dgm:spPr/>
      <dgm:t>
        <a:bodyPr/>
        <a:lstStyle/>
        <a:p>
          <a:endParaRPr lang="en-US"/>
        </a:p>
      </dgm:t>
    </dgm:pt>
    <dgm:pt modelId="{EE1646B1-92F6-404B-A67A-D06C1E4DF90D}" type="sibTrans" cxnId="{76BC6663-D009-4127-8079-84A22C0A2F6B}">
      <dgm:prSet/>
      <dgm:spPr/>
      <dgm:t>
        <a:bodyPr/>
        <a:lstStyle/>
        <a:p>
          <a:endParaRPr lang="en-US"/>
        </a:p>
      </dgm:t>
    </dgm:pt>
    <dgm:pt modelId="{D6DCA54A-4394-4884-87A8-857ACA47A1F6}">
      <dgm:prSet phldrT="[Text]" custT="1"/>
      <dgm:spPr/>
      <dgm:t>
        <a:bodyPr/>
        <a:lstStyle/>
        <a:p>
          <a:pPr rtl="0"/>
          <a:r>
            <a:rPr lang="en-US" sz="1800" b="1" dirty="0">
              <a:effectLst/>
              <a:latin typeface="Corbel" panose="020B0503020204020204" pitchFamily="34" charset="0"/>
              <a:ea typeface="Times New Roman" panose="02020603050405020304" pitchFamily="18" charset="0"/>
            </a:rPr>
            <a:t>Partnerships </a:t>
          </a:r>
        </a:p>
        <a:p>
          <a:pPr rtl="0"/>
          <a:r>
            <a:rPr lang="en-US" sz="1600" b="1" dirty="0">
              <a:effectLst/>
              <a:latin typeface="Corbel" panose="020B0503020204020204" pitchFamily="34" charset="0"/>
              <a:ea typeface="Times New Roman" panose="02020603050405020304" pitchFamily="18" charset="0"/>
            </a:rPr>
            <a:t>(&gt;1 owner)</a:t>
          </a:r>
        </a:p>
      </dgm:t>
    </dgm:pt>
    <dgm:pt modelId="{8440663F-501D-425C-A6D4-0A17B89855DA}" type="parTrans" cxnId="{11804078-736B-45AD-B6EA-D412AAA2157A}">
      <dgm:prSet/>
      <dgm:spPr/>
      <dgm:t>
        <a:bodyPr/>
        <a:lstStyle/>
        <a:p>
          <a:endParaRPr lang="en-US"/>
        </a:p>
      </dgm:t>
    </dgm:pt>
    <dgm:pt modelId="{6965B1C2-1F6E-4144-BEFD-7DB7BEA30776}" type="sibTrans" cxnId="{11804078-736B-45AD-B6EA-D412AAA2157A}">
      <dgm:prSet/>
      <dgm:spPr/>
      <dgm:t>
        <a:bodyPr/>
        <a:lstStyle/>
        <a:p>
          <a:endParaRPr lang="en-US"/>
        </a:p>
      </dgm:t>
    </dgm:pt>
    <dgm:pt modelId="{829B00C2-9650-4292-81EA-CB8013055F94}">
      <dgm:prSet phldrT="[Text]" custT="1"/>
      <dgm:spPr/>
      <dgm:t>
        <a:bodyPr/>
        <a:lstStyle/>
        <a:p>
          <a:pPr rtl="0"/>
          <a:r>
            <a:rPr lang="en-US" sz="1800" b="1" dirty="0">
              <a:effectLst/>
              <a:latin typeface="Corbel" panose="020B0503020204020204" pitchFamily="34" charset="0"/>
              <a:ea typeface="Times New Roman" panose="02020603050405020304" pitchFamily="18" charset="0"/>
              <a:cs typeface="+mn-cs"/>
            </a:rPr>
            <a:t>C-corporations </a:t>
          </a:r>
        </a:p>
        <a:p>
          <a:pPr rtl="0"/>
          <a:r>
            <a:rPr lang="en-US" sz="1600" b="1" dirty="0">
              <a:effectLst/>
              <a:latin typeface="Corbel" panose="020B0503020204020204" pitchFamily="34" charset="0"/>
              <a:ea typeface="Times New Roman" panose="02020603050405020304" pitchFamily="18" charset="0"/>
              <a:cs typeface="+mn-cs"/>
            </a:rPr>
            <a:t>(&gt;= 1 owner)</a:t>
          </a:r>
          <a:endParaRPr lang="en-US" sz="1600" dirty="0"/>
        </a:p>
      </dgm:t>
    </dgm:pt>
    <dgm:pt modelId="{C2C626E0-EECB-43DA-ACD3-521125E9D68D}" type="parTrans" cxnId="{7CA9752F-75ED-4ADE-B498-F72516D8A354}">
      <dgm:prSet/>
      <dgm:spPr/>
      <dgm:t>
        <a:bodyPr/>
        <a:lstStyle/>
        <a:p>
          <a:endParaRPr lang="en-US"/>
        </a:p>
      </dgm:t>
    </dgm:pt>
    <dgm:pt modelId="{DAF7D88E-1546-41C0-A092-8A4B96A542BE}" type="sibTrans" cxnId="{7CA9752F-75ED-4ADE-B498-F72516D8A354}">
      <dgm:prSet/>
      <dgm:spPr/>
      <dgm:t>
        <a:bodyPr/>
        <a:lstStyle/>
        <a:p>
          <a:endParaRPr lang="en-US"/>
        </a:p>
      </dgm:t>
    </dgm:pt>
    <dgm:pt modelId="{E5A46700-9D9E-4F3B-8901-9CB29BFC75EC}">
      <dgm:prSet custT="1"/>
      <dgm:spPr/>
      <dgm:t>
        <a:bodyPr/>
        <a:lstStyle/>
        <a:p>
          <a:r>
            <a:rPr lang="en-US" sz="1800" b="1" dirty="0">
              <a:effectLst/>
              <a:latin typeface="Corbel" panose="020B0503020204020204" pitchFamily="34" charset="0"/>
              <a:ea typeface="Times New Roman" panose="02020603050405020304" pitchFamily="18" charset="0"/>
              <a:cs typeface="+mn-cs"/>
            </a:rPr>
            <a:t>S-corporations</a:t>
          </a:r>
          <a:r>
            <a:rPr lang="en-US" sz="1600" b="1" dirty="0">
              <a:effectLst/>
              <a:latin typeface="Corbel" panose="020B0503020204020204" pitchFamily="34" charset="0"/>
              <a:ea typeface="Times New Roman" panose="02020603050405020304" pitchFamily="18" charset="0"/>
              <a:cs typeface="+mn-cs"/>
            </a:rPr>
            <a:t> </a:t>
          </a:r>
        </a:p>
        <a:p>
          <a:r>
            <a:rPr lang="en-US" sz="1600" b="1" dirty="0">
              <a:effectLst/>
              <a:latin typeface="Corbel" panose="020B0503020204020204" pitchFamily="34" charset="0"/>
              <a:ea typeface="Times New Roman" panose="02020603050405020304" pitchFamily="18" charset="0"/>
              <a:cs typeface="+mn-cs"/>
            </a:rPr>
            <a:t>(&gt;=1 owner)</a:t>
          </a:r>
        </a:p>
      </dgm:t>
    </dgm:pt>
    <dgm:pt modelId="{23CD8F8C-FEB6-4AE1-992F-73B5BDA6EB5E}" type="parTrans" cxnId="{143CBF3B-ED56-4336-8525-F6F72D1934F1}">
      <dgm:prSet/>
      <dgm:spPr/>
      <dgm:t>
        <a:bodyPr/>
        <a:lstStyle/>
        <a:p>
          <a:endParaRPr lang="en-US"/>
        </a:p>
      </dgm:t>
    </dgm:pt>
    <dgm:pt modelId="{9AFC3B28-F72B-4841-A1C4-2838D00E69FF}" type="sibTrans" cxnId="{143CBF3B-ED56-4336-8525-F6F72D1934F1}">
      <dgm:prSet/>
      <dgm:spPr/>
      <dgm:t>
        <a:bodyPr/>
        <a:lstStyle/>
        <a:p>
          <a:endParaRPr lang="en-US"/>
        </a:p>
      </dgm:t>
    </dgm:pt>
    <dgm:pt modelId="{B7AE8DD5-631C-4A7D-A9A4-B92B1AAA2EC9}">
      <dgm:prSet custT="1"/>
      <dgm:spPr/>
      <dgm:t>
        <a:bodyPr/>
        <a:lstStyle/>
        <a:p>
          <a:r>
            <a:rPr lang="en-US" sz="1800" dirty="0"/>
            <a:t>1040 filings &amp; EIN applications</a:t>
          </a:r>
        </a:p>
      </dgm:t>
    </dgm:pt>
    <dgm:pt modelId="{387518A8-9E25-4DA2-95B5-F03D216799AA}" type="parTrans" cxnId="{5A5DD813-9F2D-47BA-A45D-4B87A8C2C380}">
      <dgm:prSet/>
      <dgm:spPr/>
      <dgm:t>
        <a:bodyPr/>
        <a:lstStyle/>
        <a:p>
          <a:endParaRPr lang="en-US"/>
        </a:p>
      </dgm:t>
    </dgm:pt>
    <dgm:pt modelId="{C5223F03-BF8F-4DD4-9549-2E9571C9C3C8}" type="sibTrans" cxnId="{5A5DD813-9F2D-47BA-A45D-4B87A8C2C380}">
      <dgm:prSet/>
      <dgm:spPr/>
      <dgm:t>
        <a:bodyPr/>
        <a:lstStyle/>
        <a:p>
          <a:endParaRPr lang="en-US"/>
        </a:p>
      </dgm:t>
    </dgm:pt>
    <dgm:pt modelId="{DFA51389-ACDA-4EE5-9D7D-AA164CA61A64}">
      <dgm:prSet custT="1"/>
      <dgm:spPr/>
      <dgm:t>
        <a:bodyPr/>
        <a:lstStyle/>
        <a:p>
          <a:r>
            <a:rPr lang="en-US" sz="1800" dirty="0"/>
            <a:t>Tax Schedule K1</a:t>
          </a:r>
        </a:p>
      </dgm:t>
    </dgm:pt>
    <dgm:pt modelId="{EADBA39C-2938-45D2-84D1-458E6B38A01C}" type="parTrans" cxnId="{486F4000-AB96-46B8-AF0D-B950F59C7E91}">
      <dgm:prSet/>
      <dgm:spPr/>
      <dgm:t>
        <a:bodyPr/>
        <a:lstStyle/>
        <a:p>
          <a:endParaRPr lang="en-US"/>
        </a:p>
      </dgm:t>
    </dgm:pt>
    <dgm:pt modelId="{AE4F526D-9B9A-4589-A7B7-810036F9F9E8}" type="sibTrans" cxnId="{486F4000-AB96-46B8-AF0D-B950F59C7E91}">
      <dgm:prSet/>
      <dgm:spPr/>
      <dgm:t>
        <a:bodyPr/>
        <a:lstStyle/>
        <a:p>
          <a:endParaRPr lang="en-US"/>
        </a:p>
      </dgm:t>
    </dgm:pt>
    <dgm:pt modelId="{19E3845E-676F-4DED-AE92-DDB54BF76AA3}">
      <dgm:prSet custT="1"/>
      <dgm:spPr/>
      <dgm:t>
        <a:bodyPr/>
        <a:lstStyle/>
        <a:p>
          <a:r>
            <a:rPr lang="en-US" sz="1800" dirty="0"/>
            <a:t>Tax Schedule K1</a:t>
          </a:r>
        </a:p>
      </dgm:t>
    </dgm:pt>
    <dgm:pt modelId="{7F97435C-A5E6-4D40-83A8-6FD9FA0B0492}" type="parTrans" cxnId="{4D817C36-2FB6-4A75-9468-BA224D771136}">
      <dgm:prSet/>
      <dgm:spPr/>
      <dgm:t>
        <a:bodyPr/>
        <a:lstStyle/>
        <a:p>
          <a:endParaRPr lang="en-US"/>
        </a:p>
      </dgm:t>
    </dgm:pt>
    <dgm:pt modelId="{0AE10F09-866E-445A-8091-9888EE5B34AD}" type="sibTrans" cxnId="{4D817C36-2FB6-4A75-9468-BA224D771136}">
      <dgm:prSet/>
      <dgm:spPr/>
      <dgm:t>
        <a:bodyPr/>
        <a:lstStyle/>
        <a:p>
          <a:endParaRPr lang="en-US"/>
        </a:p>
      </dgm:t>
    </dgm:pt>
    <dgm:pt modelId="{035CC2FD-6232-4989-8778-299DA9098956}">
      <dgm:prSet custT="1"/>
      <dgm:spPr/>
      <dgm:t>
        <a:bodyPr/>
        <a:lstStyle/>
        <a:p>
          <a:r>
            <a:rPr lang="en-US" sz="1800" dirty="0"/>
            <a:t>n/a</a:t>
          </a:r>
        </a:p>
      </dgm:t>
    </dgm:pt>
    <dgm:pt modelId="{EE1BAA2B-3893-4F52-87FE-C4B12FD63947}" type="parTrans" cxnId="{B0A48DC2-6C1D-42CC-850E-A6038AD190F9}">
      <dgm:prSet/>
      <dgm:spPr/>
      <dgm:t>
        <a:bodyPr/>
        <a:lstStyle/>
        <a:p>
          <a:endParaRPr lang="en-US"/>
        </a:p>
      </dgm:t>
    </dgm:pt>
    <dgm:pt modelId="{63518E4C-B857-4D44-A2FF-E70912389CCF}" type="sibTrans" cxnId="{B0A48DC2-6C1D-42CC-850E-A6038AD190F9}">
      <dgm:prSet/>
      <dgm:spPr/>
      <dgm:t>
        <a:bodyPr/>
        <a:lstStyle/>
        <a:p>
          <a:endParaRPr lang="en-US"/>
        </a:p>
      </dgm:t>
    </dgm:pt>
    <dgm:pt modelId="{6BC371E0-EBA2-467C-8735-CD98607522B7}" type="pres">
      <dgm:prSet presAssocID="{3E1185B5-B7E3-490B-BF56-3B0CC304FCD8}" presName="hierChild1" presStyleCnt="0">
        <dgm:presLayoutVars>
          <dgm:orgChart val="1"/>
          <dgm:chPref val="1"/>
          <dgm:dir/>
          <dgm:animOne val="branch"/>
          <dgm:animLvl val="lvl"/>
          <dgm:resizeHandles/>
        </dgm:presLayoutVars>
      </dgm:prSet>
      <dgm:spPr/>
    </dgm:pt>
    <dgm:pt modelId="{D28C6E16-96F8-4102-9726-235F037FD403}" type="pres">
      <dgm:prSet presAssocID="{442DD682-0B9C-467A-905E-F70D63B75195}" presName="hierRoot1" presStyleCnt="0">
        <dgm:presLayoutVars>
          <dgm:hierBranch val="init"/>
        </dgm:presLayoutVars>
      </dgm:prSet>
      <dgm:spPr/>
    </dgm:pt>
    <dgm:pt modelId="{D3F39768-DD2A-480E-95BE-F56C0623FF10}" type="pres">
      <dgm:prSet presAssocID="{442DD682-0B9C-467A-905E-F70D63B75195}" presName="rootComposite1" presStyleCnt="0"/>
      <dgm:spPr/>
    </dgm:pt>
    <dgm:pt modelId="{E6A5659E-2D7A-4625-BA70-5881607D52D7}" type="pres">
      <dgm:prSet presAssocID="{442DD682-0B9C-467A-905E-F70D63B75195}" presName="rootText1" presStyleLbl="node0" presStyleIdx="0" presStyleCnt="1" custScaleX="255250" custScaleY="101583" custLinFactNeighborX="764" custLinFactNeighborY="-16816">
        <dgm:presLayoutVars>
          <dgm:chPref val="3"/>
        </dgm:presLayoutVars>
      </dgm:prSet>
      <dgm:spPr/>
    </dgm:pt>
    <dgm:pt modelId="{B0A16D47-B059-4092-BD07-EA174EE30F64}" type="pres">
      <dgm:prSet presAssocID="{442DD682-0B9C-467A-905E-F70D63B75195}" presName="rootConnector1" presStyleLbl="node1" presStyleIdx="0" presStyleCnt="0"/>
      <dgm:spPr/>
    </dgm:pt>
    <dgm:pt modelId="{60051E1E-B86D-4A6A-8C5A-1D8F8E78A933}" type="pres">
      <dgm:prSet presAssocID="{442DD682-0B9C-467A-905E-F70D63B75195}" presName="hierChild2" presStyleCnt="0"/>
      <dgm:spPr/>
    </dgm:pt>
    <dgm:pt modelId="{7BDFD247-693C-4C36-B6BD-8E4C217952CB}" type="pres">
      <dgm:prSet presAssocID="{FC022D87-EE2F-4B10-94A0-3142C7028FBA}" presName="Name37" presStyleLbl="parChTrans1D2" presStyleIdx="0" presStyleCnt="4"/>
      <dgm:spPr/>
    </dgm:pt>
    <dgm:pt modelId="{85CACAC8-C573-4829-BA5B-68B64074B4CF}" type="pres">
      <dgm:prSet presAssocID="{BA757EFF-774B-46BF-A32D-70376F3626E7}" presName="hierRoot2" presStyleCnt="0">
        <dgm:presLayoutVars>
          <dgm:hierBranch val="init"/>
        </dgm:presLayoutVars>
      </dgm:prSet>
      <dgm:spPr/>
    </dgm:pt>
    <dgm:pt modelId="{07FB877F-203A-4540-BAB8-820569A8E971}" type="pres">
      <dgm:prSet presAssocID="{BA757EFF-774B-46BF-A32D-70376F3626E7}" presName="rootComposite" presStyleCnt="0"/>
      <dgm:spPr/>
    </dgm:pt>
    <dgm:pt modelId="{60142CA1-2685-4538-9A4C-224119228FC9}" type="pres">
      <dgm:prSet presAssocID="{BA757EFF-774B-46BF-A32D-70376F3626E7}" presName="rootText" presStyleLbl="node2" presStyleIdx="0" presStyleCnt="4" custScaleY="77243">
        <dgm:presLayoutVars>
          <dgm:chPref val="3"/>
        </dgm:presLayoutVars>
      </dgm:prSet>
      <dgm:spPr/>
    </dgm:pt>
    <dgm:pt modelId="{7809156F-659E-40F3-A466-0CAEAE3CFF81}" type="pres">
      <dgm:prSet presAssocID="{BA757EFF-774B-46BF-A32D-70376F3626E7}" presName="rootConnector" presStyleLbl="node2" presStyleIdx="0" presStyleCnt="4"/>
      <dgm:spPr/>
    </dgm:pt>
    <dgm:pt modelId="{DC5B8245-BC3B-4DEC-8302-87890C2D9C20}" type="pres">
      <dgm:prSet presAssocID="{BA757EFF-774B-46BF-A32D-70376F3626E7}" presName="hierChild4" presStyleCnt="0"/>
      <dgm:spPr/>
    </dgm:pt>
    <dgm:pt modelId="{3AF5AD83-8B30-4A1C-A4A2-6CA604B3265F}" type="pres">
      <dgm:prSet presAssocID="{387518A8-9E25-4DA2-95B5-F03D216799AA}" presName="Name37" presStyleLbl="parChTrans1D3" presStyleIdx="0" presStyleCnt="4"/>
      <dgm:spPr/>
    </dgm:pt>
    <dgm:pt modelId="{9AE53727-F1AC-40D7-8A57-10FA703F94BA}" type="pres">
      <dgm:prSet presAssocID="{B7AE8DD5-631C-4A7D-A9A4-B92B1AAA2EC9}" presName="hierRoot2" presStyleCnt="0">
        <dgm:presLayoutVars>
          <dgm:hierBranch val="init"/>
        </dgm:presLayoutVars>
      </dgm:prSet>
      <dgm:spPr/>
    </dgm:pt>
    <dgm:pt modelId="{E16DB180-E409-4496-B7C2-BC9914A672A2}" type="pres">
      <dgm:prSet presAssocID="{B7AE8DD5-631C-4A7D-A9A4-B92B1AAA2EC9}" presName="rootComposite" presStyleCnt="0"/>
      <dgm:spPr/>
    </dgm:pt>
    <dgm:pt modelId="{2A3A9B52-77F5-44F9-9EFC-62397EA0F930}" type="pres">
      <dgm:prSet presAssocID="{B7AE8DD5-631C-4A7D-A9A4-B92B1AAA2EC9}" presName="rootText" presStyleLbl="node3" presStyleIdx="0" presStyleCnt="4" custScaleX="90909" custScaleY="90909">
        <dgm:presLayoutVars>
          <dgm:chPref val="3"/>
        </dgm:presLayoutVars>
      </dgm:prSet>
      <dgm:spPr/>
    </dgm:pt>
    <dgm:pt modelId="{E85CD6A4-DD15-43AB-B8EA-D91FC996BCD2}" type="pres">
      <dgm:prSet presAssocID="{B7AE8DD5-631C-4A7D-A9A4-B92B1AAA2EC9}" presName="rootConnector" presStyleLbl="node3" presStyleIdx="0" presStyleCnt="4"/>
      <dgm:spPr/>
    </dgm:pt>
    <dgm:pt modelId="{FB7438C4-EA51-4D39-A006-EA4478847F25}" type="pres">
      <dgm:prSet presAssocID="{B7AE8DD5-631C-4A7D-A9A4-B92B1AAA2EC9}" presName="hierChild4" presStyleCnt="0"/>
      <dgm:spPr/>
    </dgm:pt>
    <dgm:pt modelId="{22A23D5B-9F1E-4D68-9A02-738CBFDB124D}" type="pres">
      <dgm:prSet presAssocID="{B7AE8DD5-631C-4A7D-A9A4-B92B1AAA2EC9}" presName="hierChild5" presStyleCnt="0"/>
      <dgm:spPr/>
    </dgm:pt>
    <dgm:pt modelId="{138E4135-A895-42FC-AB7E-3E2937C13537}" type="pres">
      <dgm:prSet presAssocID="{BA757EFF-774B-46BF-A32D-70376F3626E7}" presName="hierChild5" presStyleCnt="0"/>
      <dgm:spPr/>
    </dgm:pt>
    <dgm:pt modelId="{29C1BE21-28CB-41A5-A049-569263321906}" type="pres">
      <dgm:prSet presAssocID="{8440663F-501D-425C-A6D4-0A17B89855DA}" presName="Name37" presStyleLbl="parChTrans1D2" presStyleIdx="1" presStyleCnt="4"/>
      <dgm:spPr/>
    </dgm:pt>
    <dgm:pt modelId="{D7440A5D-6A0C-4496-9B71-FAF6FA4DCA67}" type="pres">
      <dgm:prSet presAssocID="{D6DCA54A-4394-4884-87A8-857ACA47A1F6}" presName="hierRoot2" presStyleCnt="0">
        <dgm:presLayoutVars>
          <dgm:hierBranch val="init"/>
        </dgm:presLayoutVars>
      </dgm:prSet>
      <dgm:spPr/>
    </dgm:pt>
    <dgm:pt modelId="{0419A757-A57F-41F9-8BD3-C3F3F0AF435A}" type="pres">
      <dgm:prSet presAssocID="{D6DCA54A-4394-4884-87A8-857ACA47A1F6}" presName="rootComposite" presStyleCnt="0"/>
      <dgm:spPr/>
    </dgm:pt>
    <dgm:pt modelId="{2079D924-FB64-4F24-BF33-DA4B9342A5B8}" type="pres">
      <dgm:prSet presAssocID="{D6DCA54A-4394-4884-87A8-857ACA47A1F6}" presName="rootText" presStyleLbl="node2" presStyleIdx="1" presStyleCnt="4" custScaleY="79876" custLinFactNeighborX="392" custLinFactNeighborY="-2352">
        <dgm:presLayoutVars>
          <dgm:chPref val="3"/>
        </dgm:presLayoutVars>
      </dgm:prSet>
      <dgm:spPr/>
    </dgm:pt>
    <dgm:pt modelId="{C1BBD6D1-DE4F-4355-A9DE-94045BA5151A}" type="pres">
      <dgm:prSet presAssocID="{D6DCA54A-4394-4884-87A8-857ACA47A1F6}" presName="rootConnector" presStyleLbl="node2" presStyleIdx="1" presStyleCnt="4"/>
      <dgm:spPr/>
    </dgm:pt>
    <dgm:pt modelId="{538202D3-CE54-4B4A-A93D-72D488A558C5}" type="pres">
      <dgm:prSet presAssocID="{D6DCA54A-4394-4884-87A8-857ACA47A1F6}" presName="hierChild4" presStyleCnt="0"/>
      <dgm:spPr/>
    </dgm:pt>
    <dgm:pt modelId="{50C1B095-0A70-4019-853C-0B5A9E10DB41}" type="pres">
      <dgm:prSet presAssocID="{EADBA39C-2938-45D2-84D1-458E6B38A01C}" presName="Name37" presStyleLbl="parChTrans1D3" presStyleIdx="1" presStyleCnt="4"/>
      <dgm:spPr/>
    </dgm:pt>
    <dgm:pt modelId="{85983615-40D7-484F-A621-063173C89763}" type="pres">
      <dgm:prSet presAssocID="{DFA51389-ACDA-4EE5-9D7D-AA164CA61A64}" presName="hierRoot2" presStyleCnt="0">
        <dgm:presLayoutVars>
          <dgm:hierBranch val="init"/>
        </dgm:presLayoutVars>
      </dgm:prSet>
      <dgm:spPr/>
    </dgm:pt>
    <dgm:pt modelId="{CD22B124-10F8-415F-974C-8A91D2E23CF7}" type="pres">
      <dgm:prSet presAssocID="{DFA51389-ACDA-4EE5-9D7D-AA164CA61A64}" presName="rootComposite" presStyleCnt="0"/>
      <dgm:spPr/>
    </dgm:pt>
    <dgm:pt modelId="{A5619251-FE09-42AA-9724-39C3BD84EE4F}" type="pres">
      <dgm:prSet presAssocID="{DFA51389-ACDA-4EE5-9D7D-AA164CA61A64}" presName="rootText" presStyleLbl="node3" presStyleIdx="1" presStyleCnt="4" custScaleX="90909" custScaleY="90909">
        <dgm:presLayoutVars>
          <dgm:chPref val="3"/>
        </dgm:presLayoutVars>
      </dgm:prSet>
      <dgm:spPr/>
    </dgm:pt>
    <dgm:pt modelId="{2C860E53-938B-4245-B36C-4E53F2261F4F}" type="pres">
      <dgm:prSet presAssocID="{DFA51389-ACDA-4EE5-9D7D-AA164CA61A64}" presName="rootConnector" presStyleLbl="node3" presStyleIdx="1" presStyleCnt="4"/>
      <dgm:spPr/>
    </dgm:pt>
    <dgm:pt modelId="{B00D42F0-CCBC-4D19-B9BA-318CF0EC1E6E}" type="pres">
      <dgm:prSet presAssocID="{DFA51389-ACDA-4EE5-9D7D-AA164CA61A64}" presName="hierChild4" presStyleCnt="0"/>
      <dgm:spPr/>
    </dgm:pt>
    <dgm:pt modelId="{17879609-064D-4975-8F72-F962A5EBD0B1}" type="pres">
      <dgm:prSet presAssocID="{DFA51389-ACDA-4EE5-9D7D-AA164CA61A64}" presName="hierChild5" presStyleCnt="0"/>
      <dgm:spPr/>
    </dgm:pt>
    <dgm:pt modelId="{BCB3F937-AE6F-4EB0-803F-73C77A50AD10}" type="pres">
      <dgm:prSet presAssocID="{D6DCA54A-4394-4884-87A8-857ACA47A1F6}" presName="hierChild5" presStyleCnt="0"/>
      <dgm:spPr/>
    </dgm:pt>
    <dgm:pt modelId="{617645DF-C995-44C5-BC83-73BA22E3EA38}" type="pres">
      <dgm:prSet presAssocID="{23CD8F8C-FEB6-4AE1-992F-73B5BDA6EB5E}" presName="Name37" presStyleLbl="parChTrans1D2" presStyleIdx="2" presStyleCnt="4"/>
      <dgm:spPr/>
    </dgm:pt>
    <dgm:pt modelId="{1060C8D8-2ED7-4ECF-83A5-3039D9C9BB3C}" type="pres">
      <dgm:prSet presAssocID="{E5A46700-9D9E-4F3B-8901-9CB29BFC75EC}" presName="hierRoot2" presStyleCnt="0">
        <dgm:presLayoutVars>
          <dgm:hierBranch val="init"/>
        </dgm:presLayoutVars>
      </dgm:prSet>
      <dgm:spPr/>
    </dgm:pt>
    <dgm:pt modelId="{34976003-541B-4814-94F7-306F9D5B4B24}" type="pres">
      <dgm:prSet presAssocID="{E5A46700-9D9E-4F3B-8901-9CB29BFC75EC}" presName="rootComposite" presStyleCnt="0"/>
      <dgm:spPr/>
    </dgm:pt>
    <dgm:pt modelId="{BFE81DA7-4047-4BE0-94F3-5734E629E278}" type="pres">
      <dgm:prSet presAssocID="{E5A46700-9D9E-4F3B-8901-9CB29BFC75EC}" presName="rootText" presStyleLbl="node2" presStyleIdx="2" presStyleCnt="4" custScaleY="79669">
        <dgm:presLayoutVars>
          <dgm:chPref val="3"/>
        </dgm:presLayoutVars>
      </dgm:prSet>
      <dgm:spPr/>
    </dgm:pt>
    <dgm:pt modelId="{A232C992-56EE-4BFC-9881-C5B9FB594571}" type="pres">
      <dgm:prSet presAssocID="{E5A46700-9D9E-4F3B-8901-9CB29BFC75EC}" presName="rootConnector" presStyleLbl="node2" presStyleIdx="2" presStyleCnt="4"/>
      <dgm:spPr/>
    </dgm:pt>
    <dgm:pt modelId="{DEF7D912-A1BE-4642-B6C3-5036BB19AF2D}" type="pres">
      <dgm:prSet presAssocID="{E5A46700-9D9E-4F3B-8901-9CB29BFC75EC}" presName="hierChild4" presStyleCnt="0"/>
      <dgm:spPr/>
    </dgm:pt>
    <dgm:pt modelId="{E09417DC-CEC4-48FA-8509-6F66702BC0BD}" type="pres">
      <dgm:prSet presAssocID="{7F97435C-A5E6-4D40-83A8-6FD9FA0B0492}" presName="Name37" presStyleLbl="parChTrans1D3" presStyleIdx="2" presStyleCnt="4"/>
      <dgm:spPr/>
    </dgm:pt>
    <dgm:pt modelId="{6BBF4091-4B8B-482D-BDFA-0555FB22C154}" type="pres">
      <dgm:prSet presAssocID="{19E3845E-676F-4DED-AE92-DDB54BF76AA3}" presName="hierRoot2" presStyleCnt="0">
        <dgm:presLayoutVars>
          <dgm:hierBranch val="init"/>
        </dgm:presLayoutVars>
      </dgm:prSet>
      <dgm:spPr/>
    </dgm:pt>
    <dgm:pt modelId="{32817267-0BB2-48F5-B79D-64B0DF206FEE}" type="pres">
      <dgm:prSet presAssocID="{19E3845E-676F-4DED-AE92-DDB54BF76AA3}" presName="rootComposite" presStyleCnt="0"/>
      <dgm:spPr/>
    </dgm:pt>
    <dgm:pt modelId="{0DE31B35-09EF-42D4-B215-1FF176E308C0}" type="pres">
      <dgm:prSet presAssocID="{19E3845E-676F-4DED-AE92-DDB54BF76AA3}" presName="rootText" presStyleLbl="node3" presStyleIdx="2" presStyleCnt="4" custScaleX="90909" custScaleY="90909">
        <dgm:presLayoutVars>
          <dgm:chPref val="3"/>
        </dgm:presLayoutVars>
      </dgm:prSet>
      <dgm:spPr/>
    </dgm:pt>
    <dgm:pt modelId="{8C71B67A-16EC-4712-8FC0-123096D663AC}" type="pres">
      <dgm:prSet presAssocID="{19E3845E-676F-4DED-AE92-DDB54BF76AA3}" presName="rootConnector" presStyleLbl="node3" presStyleIdx="2" presStyleCnt="4"/>
      <dgm:spPr/>
    </dgm:pt>
    <dgm:pt modelId="{A84C65BC-5C4D-4E8E-A79E-1C1173267CD9}" type="pres">
      <dgm:prSet presAssocID="{19E3845E-676F-4DED-AE92-DDB54BF76AA3}" presName="hierChild4" presStyleCnt="0"/>
      <dgm:spPr/>
    </dgm:pt>
    <dgm:pt modelId="{A56C8AB4-1012-440C-9475-4C6D10A34A12}" type="pres">
      <dgm:prSet presAssocID="{19E3845E-676F-4DED-AE92-DDB54BF76AA3}" presName="hierChild5" presStyleCnt="0"/>
      <dgm:spPr/>
    </dgm:pt>
    <dgm:pt modelId="{D5173786-452A-42F8-9DDA-E8872A27828A}" type="pres">
      <dgm:prSet presAssocID="{E5A46700-9D9E-4F3B-8901-9CB29BFC75EC}" presName="hierChild5" presStyleCnt="0"/>
      <dgm:spPr/>
    </dgm:pt>
    <dgm:pt modelId="{E61C3C68-2A3C-4FA9-A408-E90B64EC0827}" type="pres">
      <dgm:prSet presAssocID="{C2C626E0-EECB-43DA-ACD3-521125E9D68D}" presName="Name37" presStyleLbl="parChTrans1D2" presStyleIdx="3" presStyleCnt="4"/>
      <dgm:spPr/>
    </dgm:pt>
    <dgm:pt modelId="{E23DDB44-BB4F-40A9-98A4-141696C92676}" type="pres">
      <dgm:prSet presAssocID="{829B00C2-9650-4292-81EA-CB8013055F94}" presName="hierRoot2" presStyleCnt="0">
        <dgm:presLayoutVars>
          <dgm:hierBranch val="init"/>
        </dgm:presLayoutVars>
      </dgm:prSet>
      <dgm:spPr/>
    </dgm:pt>
    <dgm:pt modelId="{4C1A45DD-0D39-4B4F-9FBF-007A31A0B020}" type="pres">
      <dgm:prSet presAssocID="{829B00C2-9650-4292-81EA-CB8013055F94}" presName="rootComposite" presStyleCnt="0"/>
      <dgm:spPr/>
    </dgm:pt>
    <dgm:pt modelId="{9BF9336E-1D7D-41AB-9FAA-625FC25B2725}" type="pres">
      <dgm:prSet presAssocID="{829B00C2-9650-4292-81EA-CB8013055F94}" presName="rootText" presStyleLbl="node2" presStyleIdx="3" presStyleCnt="4" custScaleY="71772" custLinFactNeighborX="732">
        <dgm:presLayoutVars>
          <dgm:chPref val="3"/>
        </dgm:presLayoutVars>
      </dgm:prSet>
      <dgm:spPr/>
    </dgm:pt>
    <dgm:pt modelId="{DA73D899-99DC-49FE-815F-3AFFE5985394}" type="pres">
      <dgm:prSet presAssocID="{829B00C2-9650-4292-81EA-CB8013055F94}" presName="rootConnector" presStyleLbl="node2" presStyleIdx="3" presStyleCnt="4"/>
      <dgm:spPr/>
    </dgm:pt>
    <dgm:pt modelId="{BD791394-FDC9-468F-AE0F-416061EE3221}" type="pres">
      <dgm:prSet presAssocID="{829B00C2-9650-4292-81EA-CB8013055F94}" presName="hierChild4" presStyleCnt="0"/>
      <dgm:spPr/>
    </dgm:pt>
    <dgm:pt modelId="{2EB74582-1074-42DB-ADFC-EFAE537BB6EA}" type="pres">
      <dgm:prSet presAssocID="{EE1BAA2B-3893-4F52-87FE-C4B12FD63947}" presName="Name37" presStyleLbl="parChTrans1D3" presStyleIdx="3" presStyleCnt="4"/>
      <dgm:spPr/>
    </dgm:pt>
    <dgm:pt modelId="{7B4A1F81-0DA4-4E40-8EE4-99AA1D2ED79C}" type="pres">
      <dgm:prSet presAssocID="{035CC2FD-6232-4989-8778-299DA9098956}" presName="hierRoot2" presStyleCnt="0">
        <dgm:presLayoutVars>
          <dgm:hierBranch val="init"/>
        </dgm:presLayoutVars>
      </dgm:prSet>
      <dgm:spPr/>
    </dgm:pt>
    <dgm:pt modelId="{3B508EFA-8633-4784-82B1-6D72E2BA6BF6}" type="pres">
      <dgm:prSet presAssocID="{035CC2FD-6232-4989-8778-299DA9098956}" presName="rootComposite" presStyleCnt="0"/>
      <dgm:spPr/>
    </dgm:pt>
    <dgm:pt modelId="{52626166-F842-4F64-86E0-734DA76352BF}" type="pres">
      <dgm:prSet presAssocID="{035CC2FD-6232-4989-8778-299DA9098956}" presName="rootText" presStyleLbl="node3" presStyleIdx="3" presStyleCnt="4" custScaleX="90909" custScaleY="90909">
        <dgm:presLayoutVars>
          <dgm:chPref val="3"/>
        </dgm:presLayoutVars>
      </dgm:prSet>
      <dgm:spPr/>
    </dgm:pt>
    <dgm:pt modelId="{58D8F4B8-89D6-4963-98FE-8ED6FEEB7D42}" type="pres">
      <dgm:prSet presAssocID="{035CC2FD-6232-4989-8778-299DA9098956}" presName="rootConnector" presStyleLbl="node3" presStyleIdx="3" presStyleCnt="4"/>
      <dgm:spPr/>
    </dgm:pt>
    <dgm:pt modelId="{3B3ADAFD-1E40-4B4D-8651-6345889CA08B}" type="pres">
      <dgm:prSet presAssocID="{035CC2FD-6232-4989-8778-299DA9098956}" presName="hierChild4" presStyleCnt="0"/>
      <dgm:spPr/>
    </dgm:pt>
    <dgm:pt modelId="{B838387C-A631-47E7-A9A4-8DE3CCF95BCD}" type="pres">
      <dgm:prSet presAssocID="{035CC2FD-6232-4989-8778-299DA9098956}" presName="hierChild5" presStyleCnt="0"/>
      <dgm:spPr/>
    </dgm:pt>
    <dgm:pt modelId="{938846B0-F15D-4280-9CE7-92385A9A31CF}" type="pres">
      <dgm:prSet presAssocID="{829B00C2-9650-4292-81EA-CB8013055F94}" presName="hierChild5" presStyleCnt="0"/>
      <dgm:spPr/>
    </dgm:pt>
    <dgm:pt modelId="{433F815E-7704-42A4-8D7C-F79F9C83DA3A}" type="pres">
      <dgm:prSet presAssocID="{442DD682-0B9C-467A-905E-F70D63B75195}" presName="hierChild3" presStyleCnt="0"/>
      <dgm:spPr/>
    </dgm:pt>
  </dgm:ptLst>
  <dgm:cxnLst>
    <dgm:cxn modelId="{486F4000-AB96-46B8-AF0D-B950F59C7E91}" srcId="{D6DCA54A-4394-4884-87A8-857ACA47A1F6}" destId="{DFA51389-ACDA-4EE5-9D7D-AA164CA61A64}" srcOrd="0" destOrd="0" parTransId="{EADBA39C-2938-45D2-84D1-458E6B38A01C}" sibTransId="{AE4F526D-9B9A-4589-A7B7-810036F9F9E8}"/>
    <dgm:cxn modelId="{8BA61601-F9EC-4373-8406-4D8C105299D9}" type="presOf" srcId="{035CC2FD-6232-4989-8778-299DA9098956}" destId="{58D8F4B8-89D6-4963-98FE-8ED6FEEB7D42}" srcOrd="1" destOrd="0" presId="urn:microsoft.com/office/officeart/2005/8/layout/orgChart1"/>
    <dgm:cxn modelId="{D1767905-6288-4C82-8E13-D1DE06CD4C77}" type="presOf" srcId="{E5A46700-9D9E-4F3B-8901-9CB29BFC75EC}" destId="{A232C992-56EE-4BFC-9881-C5B9FB594571}" srcOrd="1" destOrd="0" presId="urn:microsoft.com/office/officeart/2005/8/layout/orgChart1"/>
    <dgm:cxn modelId="{5A5DD813-9F2D-47BA-A45D-4B87A8C2C380}" srcId="{BA757EFF-774B-46BF-A32D-70376F3626E7}" destId="{B7AE8DD5-631C-4A7D-A9A4-B92B1AAA2EC9}" srcOrd="0" destOrd="0" parTransId="{387518A8-9E25-4DA2-95B5-F03D216799AA}" sibTransId="{C5223F03-BF8F-4DD4-9549-2E9571C9C3C8}"/>
    <dgm:cxn modelId="{673E5918-25FC-418F-A2DD-EC3A49E440C6}" type="presOf" srcId="{D6DCA54A-4394-4884-87A8-857ACA47A1F6}" destId="{2079D924-FB64-4F24-BF33-DA4B9342A5B8}" srcOrd="0" destOrd="0" presId="urn:microsoft.com/office/officeart/2005/8/layout/orgChart1"/>
    <dgm:cxn modelId="{01B6431A-4737-4377-A136-D641ADC5C62D}" type="presOf" srcId="{EADBA39C-2938-45D2-84D1-458E6B38A01C}" destId="{50C1B095-0A70-4019-853C-0B5A9E10DB41}" srcOrd="0" destOrd="0" presId="urn:microsoft.com/office/officeart/2005/8/layout/orgChart1"/>
    <dgm:cxn modelId="{DB54A21A-461A-46BA-AA26-C16A988835F2}" type="presOf" srcId="{23CD8F8C-FEB6-4AE1-992F-73B5BDA6EB5E}" destId="{617645DF-C995-44C5-BC83-73BA22E3EA38}" srcOrd="0" destOrd="0" presId="urn:microsoft.com/office/officeart/2005/8/layout/orgChart1"/>
    <dgm:cxn modelId="{7CA9752F-75ED-4ADE-B498-F72516D8A354}" srcId="{442DD682-0B9C-467A-905E-F70D63B75195}" destId="{829B00C2-9650-4292-81EA-CB8013055F94}" srcOrd="3" destOrd="0" parTransId="{C2C626E0-EECB-43DA-ACD3-521125E9D68D}" sibTransId="{DAF7D88E-1546-41C0-A092-8A4B96A542BE}"/>
    <dgm:cxn modelId="{E5DFF830-7B5C-4E5C-A4FC-818A884E2331}" type="presOf" srcId="{BA757EFF-774B-46BF-A32D-70376F3626E7}" destId="{7809156F-659E-40F3-A466-0CAEAE3CFF81}" srcOrd="1" destOrd="0" presId="urn:microsoft.com/office/officeart/2005/8/layout/orgChart1"/>
    <dgm:cxn modelId="{4D817C36-2FB6-4A75-9468-BA224D771136}" srcId="{E5A46700-9D9E-4F3B-8901-9CB29BFC75EC}" destId="{19E3845E-676F-4DED-AE92-DDB54BF76AA3}" srcOrd="0" destOrd="0" parTransId="{7F97435C-A5E6-4D40-83A8-6FD9FA0B0492}" sibTransId="{0AE10F09-866E-445A-8091-9888EE5B34AD}"/>
    <dgm:cxn modelId="{0286173A-3E80-4E40-90E2-589BA878451E}" type="presOf" srcId="{19E3845E-676F-4DED-AE92-DDB54BF76AA3}" destId="{8C71B67A-16EC-4712-8FC0-123096D663AC}" srcOrd="1" destOrd="0" presId="urn:microsoft.com/office/officeart/2005/8/layout/orgChart1"/>
    <dgm:cxn modelId="{143CBF3B-ED56-4336-8525-F6F72D1934F1}" srcId="{442DD682-0B9C-467A-905E-F70D63B75195}" destId="{E5A46700-9D9E-4F3B-8901-9CB29BFC75EC}" srcOrd="2" destOrd="0" parTransId="{23CD8F8C-FEB6-4AE1-992F-73B5BDA6EB5E}" sibTransId="{9AFC3B28-F72B-4841-A1C4-2838D00E69FF}"/>
    <dgm:cxn modelId="{D4A5193E-0C17-4067-83AF-D438191D3478}" type="presOf" srcId="{B7AE8DD5-631C-4A7D-A9A4-B92B1AAA2EC9}" destId="{2A3A9B52-77F5-44F9-9EFC-62397EA0F930}" srcOrd="0" destOrd="0" presId="urn:microsoft.com/office/officeart/2005/8/layout/orgChart1"/>
    <dgm:cxn modelId="{396FD75D-2756-4F6C-BBD4-7EDB97AF80E2}" type="presOf" srcId="{FC022D87-EE2F-4B10-94A0-3142C7028FBA}" destId="{7BDFD247-693C-4C36-B6BD-8E4C217952CB}" srcOrd="0" destOrd="0" presId="urn:microsoft.com/office/officeart/2005/8/layout/orgChart1"/>
    <dgm:cxn modelId="{76BC6663-D009-4127-8079-84A22C0A2F6B}" srcId="{442DD682-0B9C-467A-905E-F70D63B75195}" destId="{BA757EFF-774B-46BF-A32D-70376F3626E7}" srcOrd="0" destOrd="0" parTransId="{FC022D87-EE2F-4B10-94A0-3142C7028FBA}" sibTransId="{EE1646B1-92F6-404B-A67A-D06C1E4DF90D}"/>
    <dgm:cxn modelId="{01F2C643-F249-49F7-9E8B-560D36C98056}" type="presOf" srcId="{829B00C2-9650-4292-81EA-CB8013055F94}" destId="{9BF9336E-1D7D-41AB-9FAA-625FC25B2725}" srcOrd="0" destOrd="0" presId="urn:microsoft.com/office/officeart/2005/8/layout/orgChart1"/>
    <dgm:cxn modelId="{91D90444-0362-418E-B087-4181698E4674}" type="presOf" srcId="{7F97435C-A5E6-4D40-83A8-6FD9FA0B0492}" destId="{E09417DC-CEC4-48FA-8509-6F66702BC0BD}" srcOrd="0" destOrd="0" presId="urn:microsoft.com/office/officeart/2005/8/layout/orgChart1"/>
    <dgm:cxn modelId="{B2244B68-7B97-4F15-AA38-F5DE04BFDF0A}" srcId="{3E1185B5-B7E3-490B-BF56-3B0CC304FCD8}" destId="{442DD682-0B9C-467A-905E-F70D63B75195}" srcOrd="0" destOrd="0" parTransId="{BB438442-0869-4FBE-8724-46263D39A03F}" sibTransId="{A7E2E99A-8FD6-4897-9925-F3ECF4CBAAA7}"/>
    <dgm:cxn modelId="{9BBE0369-44B0-4EA5-9316-88F005F9B260}" type="presOf" srcId="{8440663F-501D-425C-A6D4-0A17B89855DA}" destId="{29C1BE21-28CB-41A5-A049-569263321906}" srcOrd="0" destOrd="0" presId="urn:microsoft.com/office/officeart/2005/8/layout/orgChart1"/>
    <dgm:cxn modelId="{58359E49-9E33-401B-8CA5-976D7C84689D}" type="presOf" srcId="{E5A46700-9D9E-4F3B-8901-9CB29BFC75EC}" destId="{BFE81DA7-4047-4BE0-94F3-5734E629E278}" srcOrd="0" destOrd="0" presId="urn:microsoft.com/office/officeart/2005/8/layout/orgChart1"/>
    <dgm:cxn modelId="{16D2B449-D40A-44E0-9FBA-2F3E96A36D6D}" type="presOf" srcId="{BA757EFF-774B-46BF-A32D-70376F3626E7}" destId="{60142CA1-2685-4538-9A4C-224119228FC9}" srcOrd="0" destOrd="0" presId="urn:microsoft.com/office/officeart/2005/8/layout/orgChart1"/>
    <dgm:cxn modelId="{55BA9B6A-832A-4259-804D-E02E93A4BCA2}" type="presOf" srcId="{19E3845E-676F-4DED-AE92-DDB54BF76AA3}" destId="{0DE31B35-09EF-42D4-B215-1FF176E308C0}" srcOrd="0" destOrd="0" presId="urn:microsoft.com/office/officeart/2005/8/layout/orgChart1"/>
    <dgm:cxn modelId="{B60D4F53-4160-4B6A-9D1B-0F7A087474EC}" type="presOf" srcId="{3E1185B5-B7E3-490B-BF56-3B0CC304FCD8}" destId="{6BC371E0-EBA2-467C-8735-CD98607522B7}" srcOrd="0" destOrd="0" presId="urn:microsoft.com/office/officeart/2005/8/layout/orgChart1"/>
    <dgm:cxn modelId="{CE209073-D434-4E74-8813-7A1A9FDCF89C}" type="presOf" srcId="{829B00C2-9650-4292-81EA-CB8013055F94}" destId="{DA73D899-99DC-49FE-815F-3AFFE5985394}" srcOrd="1" destOrd="0" presId="urn:microsoft.com/office/officeart/2005/8/layout/orgChart1"/>
    <dgm:cxn modelId="{11804078-736B-45AD-B6EA-D412AAA2157A}" srcId="{442DD682-0B9C-467A-905E-F70D63B75195}" destId="{D6DCA54A-4394-4884-87A8-857ACA47A1F6}" srcOrd="1" destOrd="0" parTransId="{8440663F-501D-425C-A6D4-0A17B89855DA}" sibTransId="{6965B1C2-1F6E-4144-BEFD-7DB7BEA30776}"/>
    <dgm:cxn modelId="{D60E6959-465A-4847-82F1-32232246E115}" type="presOf" srcId="{EE1BAA2B-3893-4F52-87FE-C4B12FD63947}" destId="{2EB74582-1074-42DB-ADFC-EFAE537BB6EA}" srcOrd="0" destOrd="0" presId="urn:microsoft.com/office/officeart/2005/8/layout/orgChart1"/>
    <dgm:cxn modelId="{AD8CA27A-E92E-4DB8-818A-0D51C1B6758E}" type="presOf" srcId="{387518A8-9E25-4DA2-95B5-F03D216799AA}" destId="{3AF5AD83-8B30-4A1C-A4A2-6CA604B3265F}" srcOrd="0" destOrd="0" presId="urn:microsoft.com/office/officeart/2005/8/layout/orgChart1"/>
    <dgm:cxn modelId="{5870C583-391C-4BDC-A6B4-C049B2108DAD}" type="presOf" srcId="{D6DCA54A-4394-4884-87A8-857ACA47A1F6}" destId="{C1BBD6D1-DE4F-4355-A9DE-94045BA5151A}" srcOrd="1" destOrd="0" presId="urn:microsoft.com/office/officeart/2005/8/layout/orgChart1"/>
    <dgm:cxn modelId="{56CEDB88-096D-43E3-823E-4D7ECA97CF85}" type="presOf" srcId="{DFA51389-ACDA-4EE5-9D7D-AA164CA61A64}" destId="{A5619251-FE09-42AA-9724-39C3BD84EE4F}" srcOrd="0" destOrd="0" presId="urn:microsoft.com/office/officeart/2005/8/layout/orgChart1"/>
    <dgm:cxn modelId="{65CFEF92-10AE-40FE-9DD3-FF0803798B29}" type="presOf" srcId="{442DD682-0B9C-467A-905E-F70D63B75195}" destId="{B0A16D47-B059-4092-BD07-EA174EE30F64}" srcOrd="1" destOrd="0" presId="urn:microsoft.com/office/officeart/2005/8/layout/orgChart1"/>
    <dgm:cxn modelId="{DE39D099-47AC-4E4A-AA8A-E8F0108614AF}" type="presOf" srcId="{C2C626E0-EECB-43DA-ACD3-521125E9D68D}" destId="{E61C3C68-2A3C-4FA9-A408-E90B64EC0827}" srcOrd="0" destOrd="0" presId="urn:microsoft.com/office/officeart/2005/8/layout/orgChart1"/>
    <dgm:cxn modelId="{BF801BBB-3C39-4282-8213-9EB9A6457E30}" type="presOf" srcId="{035CC2FD-6232-4989-8778-299DA9098956}" destId="{52626166-F842-4F64-86E0-734DA76352BF}" srcOrd="0" destOrd="0" presId="urn:microsoft.com/office/officeart/2005/8/layout/orgChart1"/>
    <dgm:cxn modelId="{B0A48DC2-6C1D-42CC-850E-A6038AD190F9}" srcId="{829B00C2-9650-4292-81EA-CB8013055F94}" destId="{035CC2FD-6232-4989-8778-299DA9098956}" srcOrd="0" destOrd="0" parTransId="{EE1BAA2B-3893-4F52-87FE-C4B12FD63947}" sibTransId="{63518E4C-B857-4D44-A2FF-E70912389CCF}"/>
    <dgm:cxn modelId="{78AB20CE-B468-488C-9DD6-E48947F688DF}" type="presOf" srcId="{442DD682-0B9C-467A-905E-F70D63B75195}" destId="{E6A5659E-2D7A-4625-BA70-5881607D52D7}" srcOrd="0" destOrd="0" presId="urn:microsoft.com/office/officeart/2005/8/layout/orgChart1"/>
    <dgm:cxn modelId="{6B9D95E1-1E0F-4F00-8F63-C5CCC16B8575}" type="presOf" srcId="{B7AE8DD5-631C-4A7D-A9A4-B92B1AAA2EC9}" destId="{E85CD6A4-DD15-43AB-B8EA-D91FC996BCD2}" srcOrd="1" destOrd="0" presId="urn:microsoft.com/office/officeart/2005/8/layout/orgChart1"/>
    <dgm:cxn modelId="{AD7F47EE-F3E1-4BD8-B9F7-278A2595DB4B}" type="presOf" srcId="{DFA51389-ACDA-4EE5-9D7D-AA164CA61A64}" destId="{2C860E53-938B-4245-B36C-4E53F2261F4F}" srcOrd="1" destOrd="0" presId="urn:microsoft.com/office/officeart/2005/8/layout/orgChart1"/>
    <dgm:cxn modelId="{1F3D3963-A860-4088-A54B-5CD6CB891873}" type="presParOf" srcId="{6BC371E0-EBA2-467C-8735-CD98607522B7}" destId="{D28C6E16-96F8-4102-9726-235F037FD403}" srcOrd="0" destOrd="0" presId="urn:microsoft.com/office/officeart/2005/8/layout/orgChart1"/>
    <dgm:cxn modelId="{5346D389-D429-41B8-8DB0-36337D67F872}" type="presParOf" srcId="{D28C6E16-96F8-4102-9726-235F037FD403}" destId="{D3F39768-DD2A-480E-95BE-F56C0623FF10}" srcOrd="0" destOrd="0" presId="urn:microsoft.com/office/officeart/2005/8/layout/orgChart1"/>
    <dgm:cxn modelId="{9B527FDA-7796-405C-950F-02D31B977C5F}" type="presParOf" srcId="{D3F39768-DD2A-480E-95BE-F56C0623FF10}" destId="{E6A5659E-2D7A-4625-BA70-5881607D52D7}" srcOrd="0" destOrd="0" presId="urn:microsoft.com/office/officeart/2005/8/layout/orgChart1"/>
    <dgm:cxn modelId="{C2C86609-2059-49F2-B225-2A4920E9CBE3}" type="presParOf" srcId="{D3F39768-DD2A-480E-95BE-F56C0623FF10}" destId="{B0A16D47-B059-4092-BD07-EA174EE30F64}" srcOrd="1" destOrd="0" presId="urn:microsoft.com/office/officeart/2005/8/layout/orgChart1"/>
    <dgm:cxn modelId="{51F39EFE-F01C-4815-AC61-4C209A07D325}" type="presParOf" srcId="{D28C6E16-96F8-4102-9726-235F037FD403}" destId="{60051E1E-B86D-4A6A-8C5A-1D8F8E78A933}" srcOrd="1" destOrd="0" presId="urn:microsoft.com/office/officeart/2005/8/layout/orgChart1"/>
    <dgm:cxn modelId="{B65F8B36-FBCF-46E1-88D2-B9235712D834}" type="presParOf" srcId="{60051E1E-B86D-4A6A-8C5A-1D8F8E78A933}" destId="{7BDFD247-693C-4C36-B6BD-8E4C217952CB}" srcOrd="0" destOrd="0" presId="urn:microsoft.com/office/officeart/2005/8/layout/orgChart1"/>
    <dgm:cxn modelId="{D4E7C0B9-ED27-40F5-B448-97FDB8B502C1}" type="presParOf" srcId="{60051E1E-B86D-4A6A-8C5A-1D8F8E78A933}" destId="{85CACAC8-C573-4829-BA5B-68B64074B4CF}" srcOrd="1" destOrd="0" presId="urn:microsoft.com/office/officeart/2005/8/layout/orgChart1"/>
    <dgm:cxn modelId="{CE15F45D-CE76-4835-BBF7-E151B72D6364}" type="presParOf" srcId="{85CACAC8-C573-4829-BA5B-68B64074B4CF}" destId="{07FB877F-203A-4540-BAB8-820569A8E971}" srcOrd="0" destOrd="0" presId="urn:microsoft.com/office/officeart/2005/8/layout/orgChart1"/>
    <dgm:cxn modelId="{042FFB20-E7BE-4692-93C2-DF0F1F1CBBC1}" type="presParOf" srcId="{07FB877F-203A-4540-BAB8-820569A8E971}" destId="{60142CA1-2685-4538-9A4C-224119228FC9}" srcOrd="0" destOrd="0" presId="urn:microsoft.com/office/officeart/2005/8/layout/orgChart1"/>
    <dgm:cxn modelId="{B644B91D-2E7B-4577-9549-C38BDEA77C1D}" type="presParOf" srcId="{07FB877F-203A-4540-BAB8-820569A8E971}" destId="{7809156F-659E-40F3-A466-0CAEAE3CFF81}" srcOrd="1" destOrd="0" presId="urn:microsoft.com/office/officeart/2005/8/layout/orgChart1"/>
    <dgm:cxn modelId="{320E11CF-F03C-47FD-8DAB-438C5590C69A}" type="presParOf" srcId="{85CACAC8-C573-4829-BA5B-68B64074B4CF}" destId="{DC5B8245-BC3B-4DEC-8302-87890C2D9C20}" srcOrd="1" destOrd="0" presId="urn:microsoft.com/office/officeart/2005/8/layout/orgChart1"/>
    <dgm:cxn modelId="{329F9050-E631-4FAD-BD8F-6B88F635EF09}" type="presParOf" srcId="{DC5B8245-BC3B-4DEC-8302-87890C2D9C20}" destId="{3AF5AD83-8B30-4A1C-A4A2-6CA604B3265F}" srcOrd="0" destOrd="0" presId="urn:microsoft.com/office/officeart/2005/8/layout/orgChart1"/>
    <dgm:cxn modelId="{AA14DB1E-C70D-4734-B17D-146EAC81280F}" type="presParOf" srcId="{DC5B8245-BC3B-4DEC-8302-87890C2D9C20}" destId="{9AE53727-F1AC-40D7-8A57-10FA703F94BA}" srcOrd="1" destOrd="0" presId="urn:microsoft.com/office/officeart/2005/8/layout/orgChart1"/>
    <dgm:cxn modelId="{FE9C9DCE-FB61-4483-B919-72EA3674526F}" type="presParOf" srcId="{9AE53727-F1AC-40D7-8A57-10FA703F94BA}" destId="{E16DB180-E409-4496-B7C2-BC9914A672A2}" srcOrd="0" destOrd="0" presId="urn:microsoft.com/office/officeart/2005/8/layout/orgChart1"/>
    <dgm:cxn modelId="{1C2B1E5B-80EE-4997-A517-831F3DD96F24}" type="presParOf" srcId="{E16DB180-E409-4496-B7C2-BC9914A672A2}" destId="{2A3A9B52-77F5-44F9-9EFC-62397EA0F930}" srcOrd="0" destOrd="0" presId="urn:microsoft.com/office/officeart/2005/8/layout/orgChart1"/>
    <dgm:cxn modelId="{AD169E38-8AB9-43AF-8528-648CD0C35254}" type="presParOf" srcId="{E16DB180-E409-4496-B7C2-BC9914A672A2}" destId="{E85CD6A4-DD15-43AB-B8EA-D91FC996BCD2}" srcOrd="1" destOrd="0" presId="urn:microsoft.com/office/officeart/2005/8/layout/orgChart1"/>
    <dgm:cxn modelId="{B9D1CCE9-7E86-401F-BEAC-E038ED034CD9}" type="presParOf" srcId="{9AE53727-F1AC-40D7-8A57-10FA703F94BA}" destId="{FB7438C4-EA51-4D39-A006-EA4478847F25}" srcOrd="1" destOrd="0" presId="urn:microsoft.com/office/officeart/2005/8/layout/orgChart1"/>
    <dgm:cxn modelId="{DFFAD978-E4E5-4818-A4CE-B39D8A15E481}" type="presParOf" srcId="{9AE53727-F1AC-40D7-8A57-10FA703F94BA}" destId="{22A23D5B-9F1E-4D68-9A02-738CBFDB124D}" srcOrd="2" destOrd="0" presId="urn:microsoft.com/office/officeart/2005/8/layout/orgChart1"/>
    <dgm:cxn modelId="{D18A4F10-89E3-42AF-9CB8-14528E090ED4}" type="presParOf" srcId="{85CACAC8-C573-4829-BA5B-68B64074B4CF}" destId="{138E4135-A895-42FC-AB7E-3E2937C13537}" srcOrd="2" destOrd="0" presId="urn:microsoft.com/office/officeart/2005/8/layout/orgChart1"/>
    <dgm:cxn modelId="{2AD5822B-7AFD-4E76-8105-E1277CC587C2}" type="presParOf" srcId="{60051E1E-B86D-4A6A-8C5A-1D8F8E78A933}" destId="{29C1BE21-28CB-41A5-A049-569263321906}" srcOrd="2" destOrd="0" presId="urn:microsoft.com/office/officeart/2005/8/layout/orgChart1"/>
    <dgm:cxn modelId="{EBA2D232-5E66-4F6E-9209-3DD4FDDE9083}" type="presParOf" srcId="{60051E1E-B86D-4A6A-8C5A-1D8F8E78A933}" destId="{D7440A5D-6A0C-4496-9B71-FAF6FA4DCA67}" srcOrd="3" destOrd="0" presId="urn:microsoft.com/office/officeart/2005/8/layout/orgChart1"/>
    <dgm:cxn modelId="{07640340-3B8C-46A2-92C2-90787A062708}" type="presParOf" srcId="{D7440A5D-6A0C-4496-9B71-FAF6FA4DCA67}" destId="{0419A757-A57F-41F9-8BD3-C3F3F0AF435A}" srcOrd="0" destOrd="0" presId="urn:microsoft.com/office/officeart/2005/8/layout/orgChart1"/>
    <dgm:cxn modelId="{8E30D3FB-B761-4A74-AF14-43F4514F8863}" type="presParOf" srcId="{0419A757-A57F-41F9-8BD3-C3F3F0AF435A}" destId="{2079D924-FB64-4F24-BF33-DA4B9342A5B8}" srcOrd="0" destOrd="0" presId="urn:microsoft.com/office/officeart/2005/8/layout/orgChart1"/>
    <dgm:cxn modelId="{A1996427-C4A6-49E3-A9BC-396F52960917}" type="presParOf" srcId="{0419A757-A57F-41F9-8BD3-C3F3F0AF435A}" destId="{C1BBD6D1-DE4F-4355-A9DE-94045BA5151A}" srcOrd="1" destOrd="0" presId="urn:microsoft.com/office/officeart/2005/8/layout/orgChart1"/>
    <dgm:cxn modelId="{EB8888EF-365A-4FAD-8BE8-94F68101CB38}" type="presParOf" srcId="{D7440A5D-6A0C-4496-9B71-FAF6FA4DCA67}" destId="{538202D3-CE54-4B4A-A93D-72D488A558C5}" srcOrd="1" destOrd="0" presId="urn:microsoft.com/office/officeart/2005/8/layout/orgChart1"/>
    <dgm:cxn modelId="{F499D9F6-C8B0-4B80-BAEE-30E7CEC50074}" type="presParOf" srcId="{538202D3-CE54-4B4A-A93D-72D488A558C5}" destId="{50C1B095-0A70-4019-853C-0B5A9E10DB41}" srcOrd="0" destOrd="0" presId="urn:microsoft.com/office/officeart/2005/8/layout/orgChart1"/>
    <dgm:cxn modelId="{B7166F64-34F0-4756-AE1B-63B17F20320D}" type="presParOf" srcId="{538202D3-CE54-4B4A-A93D-72D488A558C5}" destId="{85983615-40D7-484F-A621-063173C89763}" srcOrd="1" destOrd="0" presId="urn:microsoft.com/office/officeart/2005/8/layout/orgChart1"/>
    <dgm:cxn modelId="{792B8330-0006-4993-B721-D39045199546}" type="presParOf" srcId="{85983615-40D7-484F-A621-063173C89763}" destId="{CD22B124-10F8-415F-974C-8A91D2E23CF7}" srcOrd="0" destOrd="0" presId="urn:microsoft.com/office/officeart/2005/8/layout/orgChart1"/>
    <dgm:cxn modelId="{50724CD4-6D14-4CB0-802E-A7D92E790116}" type="presParOf" srcId="{CD22B124-10F8-415F-974C-8A91D2E23CF7}" destId="{A5619251-FE09-42AA-9724-39C3BD84EE4F}" srcOrd="0" destOrd="0" presId="urn:microsoft.com/office/officeart/2005/8/layout/orgChart1"/>
    <dgm:cxn modelId="{C6883494-0D0A-4FFA-A7CD-7237787B0CC9}" type="presParOf" srcId="{CD22B124-10F8-415F-974C-8A91D2E23CF7}" destId="{2C860E53-938B-4245-B36C-4E53F2261F4F}" srcOrd="1" destOrd="0" presId="urn:microsoft.com/office/officeart/2005/8/layout/orgChart1"/>
    <dgm:cxn modelId="{5716F657-CEC0-445E-B141-9F99AC94C213}" type="presParOf" srcId="{85983615-40D7-484F-A621-063173C89763}" destId="{B00D42F0-CCBC-4D19-B9BA-318CF0EC1E6E}" srcOrd="1" destOrd="0" presId="urn:microsoft.com/office/officeart/2005/8/layout/orgChart1"/>
    <dgm:cxn modelId="{C99A7D81-1AC9-4ED4-8F8B-36608CAA37CC}" type="presParOf" srcId="{85983615-40D7-484F-A621-063173C89763}" destId="{17879609-064D-4975-8F72-F962A5EBD0B1}" srcOrd="2" destOrd="0" presId="urn:microsoft.com/office/officeart/2005/8/layout/orgChart1"/>
    <dgm:cxn modelId="{32BA6D73-B1EC-4C1B-99B1-B162B5A16577}" type="presParOf" srcId="{D7440A5D-6A0C-4496-9B71-FAF6FA4DCA67}" destId="{BCB3F937-AE6F-4EB0-803F-73C77A50AD10}" srcOrd="2" destOrd="0" presId="urn:microsoft.com/office/officeart/2005/8/layout/orgChart1"/>
    <dgm:cxn modelId="{E9D527D1-3F6A-4DA9-B6AA-35F4473898F5}" type="presParOf" srcId="{60051E1E-B86D-4A6A-8C5A-1D8F8E78A933}" destId="{617645DF-C995-44C5-BC83-73BA22E3EA38}" srcOrd="4" destOrd="0" presId="urn:microsoft.com/office/officeart/2005/8/layout/orgChart1"/>
    <dgm:cxn modelId="{23C61C44-4054-4522-A2ED-36F47E63DAC5}" type="presParOf" srcId="{60051E1E-B86D-4A6A-8C5A-1D8F8E78A933}" destId="{1060C8D8-2ED7-4ECF-83A5-3039D9C9BB3C}" srcOrd="5" destOrd="0" presId="urn:microsoft.com/office/officeart/2005/8/layout/orgChart1"/>
    <dgm:cxn modelId="{27259CC1-69FC-485F-9A0A-9FB062575463}" type="presParOf" srcId="{1060C8D8-2ED7-4ECF-83A5-3039D9C9BB3C}" destId="{34976003-541B-4814-94F7-306F9D5B4B24}" srcOrd="0" destOrd="0" presId="urn:microsoft.com/office/officeart/2005/8/layout/orgChart1"/>
    <dgm:cxn modelId="{74D632ED-6C33-474E-8783-2DBB197EEBC9}" type="presParOf" srcId="{34976003-541B-4814-94F7-306F9D5B4B24}" destId="{BFE81DA7-4047-4BE0-94F3-5734E629E278}" srcOrd="0" destOrd="0" presId="urn:microsoft.com/office/officeart/2005/8/layout/orgChart1"/>
    <dgm:cxn modelId="{D125C1E3-1ABC-407E-B965-C26A83FB496E}" type="presParOf" srcId="{34976003-541B-4814-94F7-306F9D5B4B24}" destId="{A232C992-56EE-4BFC-9881-C5B9FB594571}" srcOrd="1" destOrd="0" presId="urn:microsoft.com/office/officeart/2005/8/layout/orgChart1"/>
    <dgm:cxn modelId="{1EE3E229-AD31-4A8A-B9CF-ADA5AEE5ADDC}" type="presParOf" srcId="{1060C8D8-2ED7-4ECF-83A5-3039D9C9BB3C}" destId="{DEF7D912-A1BE-4642-B6C3-5036BB19AF2D}" srcOrd="1" destOrd="0" presId="urn:microsoft.com/office/officeart/2005/8/layout/orgChart1"/>
    <dgm:cxn modelId="{A1128EFD-145A-4545-8C0E-074FC66F2975}" type="presParOf" srcId="{DEF7D912-A1BE-4642-B6C3-5036BB19AF2D}" destId="{E09417DC-CEC4-48FA-8509-6F66702BC0BD}" srcOrd="0" destOrd="0" presId="urn:microsoft.com/office/officeart/2005/8/layout/orgChart1"/>
    <dgm:cxn modelId="{BEE93ABA-14B6-493A-9CCA-22398C58D9DD}" type="presParOf" srcId="{DEF7D912-A1BE-4642-B6C3-5036BB19AF2D}" destId="{6BBF4091-4B8B-482D-BDFA-0555FB22C154}" srcOrd="1" destOrd="0" presId="urn:microsoft.com/office/officeart/2005/8/layout/orgChart1"/>
    <dgm:cxn modelId="{22AD7A75-F7F7-4F41-B592-78E3E77B8794}" type="presParOf" srcId="{6BBF4091-4B8B-482D-BDFA-0555FB22C154}" destId="{32817267-0BB2-48F5-B79D-64B0DF206FEE}" srcOrd="0" destOrd="0" presId="urn:microsoft.com/office/officeart/2005/8/layout/orgChart1"/>
    <dgm:cxn modelId="{AA0AE5B7-A41B-4FC5-ADFF-13876A573354}" type="presParOf" srcId="{32817267-0BB2-48F5-B79D-64B0DF206FEE}" destId="{0DE31B35-09EF-42D4-B215-1FF176E308C0}" srcOrd="0" destOrd="0" presId="urn:microsoft.com/office/officeart/2005/8/layout/orgChart1"/>
    <dgm:cxn modelId="{2CA65293-CB68-4185-A050-93E098921F28}" type="presParOf" srcId="{32817267-0BB2-48F5-B79D-64B0DF206FEE}" destId="{8C71B67A-16EC-4712-8FC0-123096D663AC}" srcOrd="1" destOrd="0" presId="urn:microsoft.com/office/officeart/2005/8/layout/orgChart1"/>
    <dgm:cxn modelId="{42B371FB-6114-4245-A48A-36489584AB82}" type="presParOf" srcId="{6BBF4091-4B8B-482D-BDFA-0555FB22C154}" destId="{A84C65BC-5C4D-4E8E-A79E-1C1173267CD9}" srcOrd="1" destOrd="0" presId="urn:microsoft.com/office/officeart/2005/8/layout/orgChart1"/>
    <dgm:cxn modelId="{4658810F-5D3F-41AB-9E0B-87D837C88FE0}" type="presParOf" srcId="{6BBF4091-4B8B-482D-BDFA-0555FB22C154}" destId="{A56C8AB4-1012-440C-9475-4C6D10A34A12}" srcOrd="2" destOrd="0" presId="urn:microsoft.com/office/officeart/2005/8/layout/orgChart1"/>
    <dgm:cxn modelId="{97A7C106-E09E-4865-9455-7039F48AB8A8}" type="presParOf" srcId="{1060C8D8-2ED7-4ECF-83A5-3039D9C9BB3C}" destId="{D5173786-452A-42F8-9DDA-E8872A27828A}" srcOrd="2" destOrd="0" presId="urn:microsoft.com/office/officeart/2005/8/layout/orgChart1"/>
    <dgm:cxn modelId="{F43FCC30-C55C-47D5-A436-6ACA9B75298D}" type="presParOf" srcId="{60051E1E-B86D-4A6A-8C5A-1D8F8E78A933}" destId="{E61C3C68-2A3C-4FA9-A408-E90B64EC0827}" srcOrd="6" destOrd="0" presId="urn:microsoft.com/office/officeart/2005/8/layout/orgChart1"/>
    <dgm:cxn modelId="{D4C79B2B-A1FF-4396-A5CE-2A687FDEBC3A}" type="presParOf" srcId="{60051E1E-B86D-4A6A-8C5A-1D8F8E78A933}" destId="{E23DDB44-BB4F-40A9-98A4-141696C92676}" srcOrd="7" destOrd="0" presId="urn:microsoft.com/office/officeart/2005/8/layout/orgChart1"/>
    <dgm:cxn modelId="{1EE5779F-B844-4B96-A487-80E9472B64BD}" type="presParOf" srcId="{E23DDB44-BB4F-40A9-98A4-141696C92676}" destId="{4C1A45DD-0D39-4B4F-9FBF-007A31A0B020}" srcOrd="0" destOrd="0" presId="urn:microsoft.com/office/officeart/2005/8/layout/orgChart1"/>
    <dgm:cxn modelId="{D5693978-5CA8-4254-A4BC-BB167D4BBF72}" type="presParOf" srcId="{4C1A45DD-0D39-4B4F-9FBF-007A31A0B020}" destId="{9BF9336E-1D7D-41AB-9FAA-625FC25B2725}" srcOrd="0" destOrd="0" presId="urn:microsoft.com/office/officeart/2005/8/layout/orgChart1"/>
    <dgm:cxn modelId="{60166B31-1AA9-489E-B3F0-14EA9A8F1B6D}" type="presParOf" srcId="{4C1A45DD-0D39-4B4F-9FBF-007A31A0B020}" destId="{DA73D899-99DC-49FE-815F-3AFFE5985394}" srcOrd="1" destOrd="0" presId="urn:microsoft.com/office/officeart/2005/8/layout/orgChart1"/>
    <dgm:cxn modelId="{D5C1385C-3AE7-4C19-9A75-C92903148613}" type="presParOf" srcId="{E23DDB44-BB4F-40A9-98A4-141696C92676}" destId="{BD791394-FDC9-468F-AE0F-416061EE3221}" srcOrd="1" destOrd="0" presId="urn:microsoft.com/office/officeart/2005/8/layout/orgChart1"/>
    <dgm:cxn modelId="{1DCB3AD9-5EB3-4AE6-BFCC-FE0BDEF649B1}" type="presParOf" srcId="{BD791394-FDC9-468F-AE0F-416061EE3221}" destId="{2EB74582-1074-42DB-ADFC-EFAE537BB6EA}" srcOrd="0" destOrd="0" presId="urn:microsoft.com/office/officeart/2005/8/layout/orgChart1"/>
    <dgm:cxn modelId="{5126339F-6102-4BB7-BFC4-775225D0C294}" type="presParOf" srcId="{BD791394-FDC9-468F-AE0F-416061EE3221}" destId="{7B4A1F81-0DA4-4E40-8EE4-99AA1D2ED79C}" srcOrd="1" destOrd="0" presId="urn:microsoft.com/office/officeart/2005/8/layout/orgChart1"/>
    <dgm:cxn modelId="{3AB62F1C-9339-4AB4-819B-62B87D4E0D13}" type="presParOf" srcId="{7B4A1F81-0DA4-4E40-8EE4-99AA1D2ED79C}" destId="{3B508EFA-8633-4784-82B1-6D72E2BA6BF6}" srcOrd="0" destOrd="0" presId="urn:microsoft.com/office/officeart/2005/8/layout/orgChart1"/>
    <dgm:cxn modelId="{79C62034-187B-4AC4-BC05-FF14D313EE5A}" type="presParOf" srcId="{3B508EFA-8633-4784-82B1-6D72E2BA6BF6}" destId="{52626166-F842-4F64-86E0-734DA76352BF}" srcOrd="0" destOrd="0" presId="urn:microsoft.com/office/officeart/2005/8/layout/orgChart1"/>
    <dgm:cxn modelId="{1E4AC59C-B691-4D77-BC80-49DF1795DC16}" type="presParOf" srcId="{3B508EFA-8633-4784-82B1-6D72E2BA6BF6}" destId="{58D8F4B8-89D6-4963-98FE-8ED6FEEB7D42}" srcOrd="1" destOrd="0" presId="urn:microsoft.com/office/officeart/2005/8/layout/orgChart1"/>
    <dgm:cxn modelId="{930AF9B9-8A06-4431-98B0-AFD8E7E98570}" type="presParOf" srcId="{7B4A1F81-0DA4-4E40-8EE4-99AA1D2ED79C}" destId="{3B3ADAFD-1E40-4B4D-8651-6345889CA08B}" srcOrd="1" destOrd="0" presId="urn:microsoft.com/office/officeart/2005/8/layout/orgChart1"/>
    <dgm:cxn modelId="{CDADA7C5-1C11-425A-AD22-42B446F13520}" type="presParOf" srcId="{7B4A1F81-0DA4-4E40-8EE4-99AA1D2ED79C}" destId="{B838387C-A631-47E7-A9A4-8DE3CCF95BCD}" srcOrd="2" destOrd="0" presId="urn:microsoft.com/office/officeart/2005/8/layout/orgChart1"/>
    <dgm:cxn modelId="{79C6BDDC-A75E-47C1-BD6C-1F985CD23A5C}" type="presParOf" srcId="{E23DDB44-BB4F-40A9-98A4-141696C92676}" destId="{938846B0-F15D-4280-9CE7-92385A9A31CF}" srcOrd="2" destOrd="0" presId="urn:microsoft.com/office/officeart/2005/8/layout/orgChart1"/>
    <dgm:cxn modelId="{0DD0392C-0CF6-4A9C-AF63-5BEB234B4C1A}" type="presParOf" srcId="{D28C6E16-96F8-4102-9726-235F037FD403}" destId="{433F815E-7704-42A4-8D7C-F79F9C83DA3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18EC15-9DA3-4623-9ABE-38F83C20F02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621ECDF-0DC8-4549-8353-091DA3907B96}">
      <dgm:prSet phldrT="[Text]" custT="1"/>
      <dgm:spPr>
        <a:solidFill>
          <a:schemeClr val="tx2"/>
        </a:solidFill>
      </dgm:spPr>
      <dgm:t>
        <a:bodyPr/>
        <a:lstStyle/>
        <a:p>
          <a:pPr>
            <a:spcAft>
              <a:spcPts val="600"/>
            </a:spcAft>
          </a:pPr>
          <a:r>
            <a:rPr lang="en-US" sz="3200" dirty="0"/>
            <a:t>Employer Businesses </a:t>
          </a:r>
        </a:p>
        <a:p>
          <a:pPr>
            <a:spcAft>
              <a:spcPct val="35000"/>
            </a:spcAft>
          </a:pPr>
          <a:r>
            <a:rPr lang="en-US" sz="1800" dirty="0"/>
            <a:t>(excluding non-profits, government, other non-corporate)</a:t>
          </a:r>
        </a:p>
      </dgm:t>
    </dgm:pt>
    <dgm:pt modelId="{278B2B6D-1627-4126-BBC5-7719BF357E91}" type="parTrans" cxnId="{25FCF807-0DA2-48B2-9D86-1AFCC5AF5DF2}">
      <dgm:prSet/>
      <dgm:spPr/>
      <dgm:t>
        <a:bodyPr/>
        <a:lstStyle/>
        <a:p>
          <a:endParaRPr lang="en-US"/>
        </a:p>
      </dgm:t>
    </dgm:pt>
    <dgm:pt modelId="{72C99FC0-A65A-461A-B850-03815690CD3D}" type="sibTrans" cxnId="{25FCF807-0DA2-48B2-9D86-1AFCC5AF5DF2}">
      <dgm:prSet/>
      <dgm:spPr/>
      <dgm:t>
        <a:bodyPr/>
        <a:lstStyle/>
        <a:p>
          <a:endParaRPr lang="en-US"/>
        </a:p>
      </dgm:t>
    </dgm:pt>
    <dgm:pt modelId="{546367DC-1C62-44C9-AE37-D067087341C4}">
      <dgm:prSet phldrT="[Text]" custT="1"/>
      <dgm:spPr/>
      <dgm:t>
        <a:bodyPr/>
        <a:lstStyle/>
        <a:p>
          <a:pPr>
            <a:lnSpc>
              <a:spcPct val="100000"/>
            </a:lnSpc>
          </a:pPr>
          <a:r>
            <a:rPr lang="en-US" sz="2800" dirty="0" err="1"/>
            <a:t>Soleprops</a:t>
          </a:r>
          <a:endParaRPr lang="en-US" sz="2800" dirty="0"/>
        </a:p>
        <a:p>
          <a:pPr>
            <a:lnSpc>
              <a:spcPct val="90000"/>
            </a:lnSpc>
          </a:pPr>
          <a:r>
            <a:rPr lang="en-US" sz="1600" dirty="0"/>
            <a:t>~15% of employers</a:t>
          </a:r>
        </a:p>
      </dgm:t>
    </dgm:pt>
    <dgm:pt modelId="{F0343049-3AEE-4C9B-95DF-1BF6AB18190B}" type="parTrans" cxnId="{C9C71886-9EEA-4E23-9CF8-D6F74F56D55F}">
      <dgm:prSet/>
      <dgm:spPr/>
      <dgm:t>
        <a:bodyPr/>
        <a:lstStyle/>
        <a:p>
          <a:endParaRPr lang="en-US"/>
        </a:p>
      </dgm:t>
    </dgm:pt>
    <dgm:pt modelId="{E10529C2-D752-471C-8620-4C59F2D646C5}" type="sibTrans" cxnId="{C9C71886-9EEA-4E23-9CF8-D6F74F56D55F}">
      <dgm:prSet custT="1"/>
      <dgm:spPr/>
      <dgm:t>
        <a:bodyPr/>
        <a:lstStyle/>
        <a:p>
          <a:endParaRPr lang="en-US" sz="1400" dirty="0"/>
        </a:p>
      </dgm:t>
    </dgm:pt>
    <dgm:pt modelId="{510178DC-7263-43F2-A54E-E78B4FDAB6B3}">
      <dgm:prSet phldrT="[Text]" custT="1"/>
      <dgm:spPr/>
      <dgm:t>
        <a:bodyPr/>
        <a:lstStyle/>
        <a:p>
          <a:r>
            <a:rPr lang="en-US" sz="2800" dirty="0"/>
            <a:t>Partnerships</a:t>
          </a:r>
        </a:p>
        <a:p>
          <a:r>
            <a:rPr lang="en-US" sz="1600" dirty="0"/>
            <a:t>~13%  of employers</a:t>
          </a:r>
        </a:p>
      </dgm:t>
    </dgm:pt>
    <dgm:pt modelId="{0C80F832-EC93-4414-B995-E17AAF913CBC}" type="parTrans" cxnId="{631CC159-CE1A-42A5-983F-448FD6962640}">
      <dgm:prSet/>
      <dgm:spPr/>
      <dgm:t>
        <a:bodyPr/>
        <a:lstStyle/>
        <a:p>
          <a:endParaRPr lang="en-US"/>
        </a:p>
      </dgm:t>
    </dgm:pt>
    <dgm:pt modelId="{4C1876D3-D342-47D6-B595-CA47ED579203}" type="sibTrans" cxnId="{631CC159-CE1A-42A5-983F-448FD6962640}">
      <dgm:prSet custT="1"/>
      <dgm:spPr/>
      <dgm:t>
        <a:bodyPr/>
        <a:lstStyle/>
        <a:p>
          <a:endParaRPr lang="en-US"/>
        </a:p>
      </dgm:t>
    </dgm:pt>
    <dgm:pt modelId="{6C9E1CA3-F6C3-4653-8250-16B477C897B3}">
      <dgm:prSet custT="1"/>
      <dgm:spPr>
        <a:solidFill>
          <a:schemeClr val="accent2">
            <a:lumMod val="75000"/>
          </a:schemeClr>
        </a:solidFill>
      </dgm:spPr>
      <dgm:t>
        <a:bodyPr/>
        <a:lstStyle/>
        <a:p>
          <a:r>
            <a:rPr lang="en-US" sz="2400" dirty="0"/>
            <a:t>C-corps</a:t>
          </a:r>
        </a:p>
        <a:p>
          <a:r>
            <a:rPr lang="en-US" sz="1600" dirty="0"/>
            <a:t>~18% of employers</a:t>
          </a:r>
        </a:p>
      </dgm:t>
    </dgm:pt>
    <dgm:pt modelId="{21C38C55-5E97-4502-862B-C33D4EA3936C}" type="parTrans" cxnId="{AB8D8373-33D0-4878-968F-DC701C528721}">
      <dgm:prSet/>
      <dgm:spPr/>
      <dgm:t>
        <a:bodyPr/>
        <a:lstStyle/>
        <a:p>
          <a:endParaRPr lang="en-US"/>
        </a:p>
      </dgm:t>
    </dgm:pt>
    <dgm:pt modelId="{866CE06A-CC96-44B0-A64A-E1D1B0DED84C}" type="sibTrans" cxnId="{AB8D8373-33D0-4878-968F-DC701C528721}">
      <dgm:prSet custT="1"/>
      <dgm:spPr/>
      <dgm:t>
        <a:bodyPr/>
        <a:lstStyle/>
        <a:p>
          <a:endParaRPr lang="en-US"/>
        </a:p>
      </dgm:t>
    </dgm:pt>
    <dgm:pt modelId="{691B61B3-1A3F-462F-BCA1-515397FFCA66}">
      <dgm:prSet custT="1"/>
      <dgm:spPr>
        <a:solidFill>
          <a:srgbClr val="C00000"/>
        </a:solidFill>
      </dgm:spPr>
      <dgm:t>
        <a:bodyPr/>
        <a:lstStyle/>
        <a:p>
          <a:r>
            <a:rPr lang="en-US" sz="2000" dirty="0"/>
            <a:t>Other C-corps</a:t>
          </a:r>
        </a:p>
      </dgm:t>
    </dgm:pt>
    <dgm:pt modelId="{79972CE1-EAE4-4DCF-B55F-7421F761890A}" type="sibTrans" cxnId="{5168A178-15AE-4A46-870C-8396F05F346A}">
      <dgm:prSet custT="1"/>
      <dgm:spPr/>
      <dgm:t>
        <a:bodyPr/>
        <a:lstStyle/>
        <a:p>
          <a:endParaRPr lang="en-US"/>
        </a:p>
      </dgm:t>
    </dgm:pt>
    <dgm:pt modelId="{29A4828F-12E2-44F2-8438-AD2BEFD76A47}" type="parTrans" cxnId="{5168A178-15AE-4A46-870C-8396F05F346A}">
      <dgm:prSet/>
      <dgm:spPr/>
      <dgm:t>
        <a:bodyPr/>
        <a:lstStyle/>
        <a:p>
          <a:endParaRPr lang="en-US"/>
        </a:p>
      </dgm:t>
    </dgm:pt>
    <dgm:pt modelId="{10BBA3AD-405D-47F7-838C-52E4079F73B4}">
      <dgm:prSet custT="1"/>
      <dgm:spPr>
        <a:solidFill>
          <a:schemeClr val="accent2">
            <a:lumMod val="60000"/>
            <a:lumOff val="40000"/>
          </a:schemeClr>
        </a:solidFill>
      </dgm:spPr>
      <dgm:t>
        <a:bodyPr/>
        <a:lstStyle/>
        <a:p>
          <a:r>
            <a:rPr lang="en-US" sz="2000" dirty="0"/>
            <a:t>Private Small C-corps*</a:t>
          </a:r>
        </a:p>
      </dgm:t>
    </dgm:pt>
    <dgm:pt modelId="{A6C17911-6E97-4287-8D8A-BD82ED03EDB8}" type="sibTrans" cxnId="{B40FC1FD-78CB-44A4-9CEC-966211898275}">
      <dgm:prSet custT="1"/>
      <dgm:spPr/>
      <dgm:t>
        <a:bodyPr/>
        <a:lstStyle/>
        <a:p>
          <a:endParaRPr lang="en-US"/>
        </a:p>
      </dgm:t>
    </dgm:pt>
    <dgm:pt modelId="{12475DB7-1020-4375-BE85-8A5FBD114C05}" type="parTrans" cxnId="{B40FC1FD-78CB-44A4-9CEC-966211898275}">
      <dgm:prSet/>
      <dgm:spPr/>
      <dgm:t>
        <a:bodyPr/>
        <a:lstStyle/>
        <a:p>
          <a:endParaRPr lang="en-US"/>
        </a:p>
      </dgm:t>
    </dgm:pt>
    <dgm:pt modelId="{3710BE82-4510-4C66-996F-3B139B4A2F4C}">
      <dgm:prSet phldrT="[Text]" custT="1"/>
      <dgm:spPr/>
      <dgm:t>
        <a:bodyPr/>
        <a:lstStyle/>
        <a:p>
          <a:r>
            <a:rPr lang="en-US" sz="2800" dirty="0"/>
            <a:t>S-corps</a:t>
          </a:r>
        </a:p>
        <a:p>
          <a:r>
            <a:rPr lang="en-US" sz="1600" dirty="0"/>
            <a:t>~55% of employers</a:t>
          </a:r>
        </a:p>
      </dgm:t>
    </dgm:pt>
    <dgm:pt modelId="{ED1D4ECF-7267-4635-8BC8-3887621EBF95}" type="parTrans" cxnId="{6790FF9E-E2A8-43F1-A904-4566C658E69E}">
      <dgm:prSet/>
      <dgm:spPr/>
      <dgm:t>
        <a:bodyPr/>
        <a:lstStyle/>
        <a:p>
          <a:endParaRPr lang="en-US"/>
        </a:p>
      </dgm:t>
    </dgm:pt>
    <dgm:pt modelId="{4A70C36E-B7E5-4F9F-86A1-0F87984BF204}" type="sibTrans" cxnId="{6790FF9E-E2A8-43F1-A904-4566C658E69E}">
      <dgm:prSet/>
      <dgm:spPr/>
      <dgm:t>
        <a:bodyPr/>
        <a:lstStyle/>
        <a:p>
          <a:endParaRPr lang="en-US"/>
        </a:p>
      </dgm:t>
    </dgm:pt>
    <dgm:pt modelId="{83BDA42D-155E-4F11-B3E2-059FE099EE30}" type="pres">
      <dgm:prSet presAssocID="{2F18EC15-9DA3-4623-9ABE-38F83C20F028}" presName="hierChild1" presStyleCnt="0">
        <dgm:presLayoutVars>
          <dgm:orgChart val="1"/>
          <dgm:chPref val="1"/>
          <dgm:dir/>
          <dgm:animOne val="branch"/>
          <dgm:animLvl val="lvl"/>
          <dgm:resizeHandles/>
        </dgm:presLayoutVars>
      </dgm:prSet>
      <dgm:spPr/>
    </dgm:pt>
    <dgm:pt modelId="{00B5184C-24C5-4FAF-8A83-24979D5DE124}" type="pres">
      <dgm:prSet presAssocID="{7621ECDF-0DC8-4549-8353-091DA3907B96}" presName="hierRoot1" presStyleCnt="0">
        <dgm:presLayoutVars>
          <dgm:hierBranch val="init"/>
        </dgm:presLayoutVars>
      </dgm:prSet>
      <dgm:spPr/>
    </dgm:pt>
    <dgm:pt modelId="{18AC3A89-02BB-4B4F-85A7-C4AA53F7504A}" type="pres">
      <dgm:prSet presAssocID="{7621ECDF-0DC8-4549-8353-091DA3907B96}" presName="rootComposite1" presStyleCnt="0"/>
      <dgm:spPr/>
    </dgm:pt>
    <dgm:pt modelId="{563C460E-6088-40C1-81B4-21B16CEF98D8}" type="pres">
      <dgm:prSet presAssocID="{7621ECDF-0DC8-4549-8353-091DA3907B96}" presName="rootText1" presStyleLbl="node0" presStyleIdx="0" presStyleCnt="1" custScaleX="187291" custLinFactNeighborX="-1459" custLinFactNeighborY="-27614">
        <dgm:presLayoutVars>
          <dgm:chPref val="3"/>
        </dgm:presLayoutVars>
      </dgm:prSet>
      <dgm:spPr/>
    </dgm:pt>
    <dgm:pt modelId="{22DDCE1D-8543-40E4-A610-679B24160268}" type="pres">
      <dgm:prSet presAssocID="{7621ECDF-0DC8-4549-8353-091DA3907B96}" presName="rootConnector1" presStyleLbl="node1" presStyleIdx="0" presStyleCnt="0"/>
      <dgm:spPr/>
    </dgm:pt>
    <dgm:pt modelId="{A933757C-64C5-47BE-B044-979EC1EB7FBB}" type="pres">
      <dgm:prSet presAssocID="{7621ECDF-0DC8-4549-8353-091DA3907B96}" presName="hierChild2" presStyleCnt="0"/>
      <dgm:spPr/>
    </dgm:pt>
    <dgm:pt modelId="{BADE9FD0-6B28-4DFF-AC1B-689E2B8F4B60}" type="pres">
      <dgm:prSet presAssocID="{F0343049-3AEE-4C9B-95DF-1BF6AB18190B}" presName="Name37" presStyleLbl="parChTrans1D2" presStyleIdx="0" presStyleCnt="4"/>
      <dgm:spPr/>
    </dgm:pt>
    <dgm:pt modelId="{B7D07976-9D5F-45A6-A0DB-CF1F6848B148}" type="pres">
      <dgm:prSet presAssocID="{546367DC-1C62-44C9-AE37-D067087341C4}" presName="hierRoot2" presStyleCnt="0">
        <dgm:presLayoutVars>
          <dgm:hierBranch val="init"/>
        </dgm:presLayoutVars>
      </dgm:prSet>
      <dgm:spPr/>
    </dgm:pt>
    <dgm:pt modelId="{81B6F467-292C-43F3-AAF5-EA82398073A4}" type="pres">
      <dgm:prSet presAssocID="{546367DC-1C62-44C9-AE37-D067087341C4}" presName="rootComposite" presStyleCnt="0"/>
      <dgm:spPr/>
    </dgm:pt>
    <dgm:pt modelId="{AC108706-901A-4B7F-8689-BDCBD0B03DCF}" type="pres">
      <dgm:prSet presAssocID="{546367DC-1C62-44C9-AE37-D067087341C4}" presName="rootText" presStyleLbl="node2" presStyleIdx="0" presStyleCnt="4" custLinFactNeighborX="2424" custLinFactNeighborY="-35697">
        <dgm:presLayoutVars>
          <dgm:chPref val="3"/>
        </dgm:presLayoutVars>
      </dgm:prSet>
      <dgm:spPr/>
    </dgm:pt>
    <dgm:pt modelId="{5F200EB9-A859-400D-BD56-7A366BA46805}" type="pres">
      <dgm:prSet presAssocID="{546367DC-1C62-44C9-AE37-D067087341C4}" presName="rootConnector" presStyleLbl="node2" presStyleIdx="0" presStyleCnt="4"/>
      <dgm:spPr/>
    </dgm:pt>
    <dgm:pt modelId="{88268D87-5221-4C8A-9376-2EBDB8004DFF}" type="pres">
      <dgm:prSet presAssocID="{546367DC-1C62-44C9-AE37-D067087341C4}" presName="hierChild4" presStyleCnt="0"/>
      <dgm:spPr/>
    </dgm:pt>
    <dgm:pt modelId="{FBDE4084-EC54-4B0F-BC9F-4CF2F6E26208}" type="pres">
      <dgm:prSet presAssocID="{546367DC-1C62-44C9-AE37-D067087341C4}" presName="hierChild5" presStyleCnt="0"/>
      <dgm:spPr/>
    </dgm:pt>
    <dgm:pt modelId="{FE26D3FB-4D56-4D71-B3AE-0B2BDEA231C9}" type="pres">
      <dgm:prSet presAssocID="{0C80F832-EC93-4414-B995-E17AAF913CBC}" presName="Name37" presStyleLbl="parChTrans1D2" presStyleIdx="1" presStyleCnt="4"/>
      <dgm:spPr/>
    </dgm:pt>
    <dgm:pt modelId="{6AD81205-EF68-4833-A95C-C2E54258C3B8}" type="pres">
      <dgm:prSet presAssocID="{510178DC-7263-43F2-A54E-E78B4FDAB6B3}" presName="hierRoot2" presStyleCnt="0">
        <dgm:presLayoutVars>
          <dgm:hierBranch val="init"/>
        </dgm:presLayoutVars>
      </dgm:prSet>
      <dgm:spPr/>
    </dgm:pt>
    <dgm:pt modelId="{CFB90DC9-E111-4921-B8AB-817F81B8C33E}" type="pres">
      <dgm:prSet presAssocID="{510178DC-7263-43F2-A54E-E78B4FDAB6B3}" presName="rootComposite" presStyleCnt="0"/>
      <dgm:spPr/>
    </dgm:pt>
    <dgm:pt modelId="{78A4EA41-1D9D-4DD2-8A3C-D964A328E94E}" type="pres">
      <dgm:prSet presAssocID="{510178DC-7263-43F2-A54E-E78B4FDAB6B3}" presName="rootText" presStyleLbl="node2" presStyleIdx="1" presStyleCnt="4" custLinFactNeighborX="10040" custLinFactNeighborY="-35695">
        <dgm:presLayoutVars>
          <dgm:chPref val="3"/>
        </dgm:presLayoutVars>
      </dgm:prSet>
      <dgm:spPr/>
    </dgm:pt>
    <dgm:pt modelId="{D38D0572-6A78-4F55-9E2B-04BB59F3DB6F}" type="pres">
      <dgm:prSet presAssocID="{510178DC-7263-43F2-A54E-E78B4FDAB6B3}" presName="rootConnector" presStyleLbl="node2" presStyleIdx="1" presStyleCnt="4"/>
      <dgm:spPr/>
    </dgm:pt>
    <dgm:pt modelId="{B9558978-6C24-4848-916E-A55900F92196}" type="pres">
      <dgm:prSet presAssocID="{510178DC-7263-43F2-A54E-E78B4FDAB6B3}" presName="hierChild4" presStyleCnt="0"/>
      <dgm:spPr/>
    </dgm:pt>
    <dgm:pt modelId="{1D4785B0-1EEC-4CBC-80E8-064E12A32321}" type="pres">
      <dgm:prSet presAssocID="{510178DC-7263-43F2-A54E-E78B4FDAB6B3}" presName="hierChild5" presStyleCnt="0"/>
      <dgm:spPr/>
    </dgm:pt>
    <dgm:pt modelId="{2B60F4DF-2043-40D9-8969-786C12935FC1}" type="pres">
      <dgm:prSet presAssocID="{ED1D4ECF-7267-4635-8BC8-3887621EBF95}" presName="Name37" presStyleLbl="parChTrans1D2" presStyleIdx="2" presStyleCnt="4"/>
      <dgm:spPr/>
    </dgm:pt>
    <dgm:pt modelId="{BEBB39EC-BE4C-409B-98D4-4300A95E6154}" type="pres">
      <dgm:prSet presAssocID="{3710BE82-4510-4C66-996F-3B139B4A2F4C}" presName="hierRoot2" presStyleCnt="0">
        <dgm:presLayoutVars>
          <dgm:hierBranch val="init"/>
        </dgm:presLayoutVars>
      </dgm:prSet>
      <dgm:spPr/>
    </dgm:pt>
    <dgm:pt modelId="{28230F15-5B22-458C-B068-0DF1263DE8FB}" type="pres">
      <dgm:prSet presAssocID="{3710BE82-4510-4C66-996F-3B139B4A2F4C}" presName="rootComposite" presStyleCnt="0"/>
      <dgm:spPr/>
    </dgm:pt>
    <dgm:pt modelId="{94DC7BE7-C8C1-4BD9-B115-2E2A57BAFE08}" type="pres">
      <dgm:prSet presAssocID="{3710BE82-4510-4C66-996F-3B139B4A2F4C}" presName="rootText" presStyleLbl="node2" presStyleIdx="2" presStyleCnt="4" custLinFactNeighborX="14139" custLinFactNeighborY="-37418">
        <dgm:presLayoutVars>
          <dgm:chPref val="3"/>
        </dgm:presLayoutVars>
      </dgm:prSet>
      <dgm:spPr/>
    </dgm:pt>
    <dgm:pt modelId="{8D3462D9-BE41-4B48-B4B0-587A9E90ACFE}" type="pres">
      <dgm:prSet presAssocID="{3710BE82-4510-4C66-996F-3B139B4A2F4C}" presName="rootConnector" presStyleLbl="node2" presStyleIdx="2" presStyleCnt="4"/>
      <dgm:spPr/>
    </dgm:pt>
    <dgm:pt modelId="{947F368A-BF60-4980-A5EB-AAF9E98BE2D9}" type="pres">
      <dgm:prSet presAssocID="{3710BE82-4510-4C66-996F-3B139B4A2F4C}" presName="hierChild4" presStyleCnt="0"/>
      <dgm:spPr/>
    </dgm:pt>
    <dgm:pt modelId="{5344FB05-8E97-45E3-B186-81AB0D5EE301}" type="pres">
      <dgm:prSet presAssocID="{3710BE82-4510-4C66-996F-3B139B4A2F4C}" presName="hierChild5" presStyleCnt="0"/>
      <dgm:spPr/>
    </dgm:pt>
    <dgm:pt modelId="{DE39138F-2F80-4101-8FC9-D37FA3372515}" type="pres">
      <dgm:prSet presAssocID="{21C38C55-5E97-4502-862B-C33D4EA3936C}" presName="Name37" presStyleLbl="parChTrans1D2" presStyleIdx="3" presStyleCnt="4"/>
      <dgm:spPr/>
    </dgm:pt>
    <dgm:pt modelId="{0918AB5D-38DB-4E7B-8C3B-531FC81C4E63}" type="pres">
      <dgm:prSet presAssocID="{6C9E1CA3-F6C3-4653-8250-16B477C897B3}" presName="hierRoot2" presStyleCnt="0">
        <dgm:presLayoutVars>
          <dgm:hierBranch/>
        </dgm:presLayoutVars>
      </dgm:prSet>
      <dgm:spPr/>
    </dgm:pt>
    <dgm:pt modelId="{7B547548-3F5C-4983-BE5F-7A984F074F1F}" type="pres">
      <dgm:prSet presAssocID="{6C9E1CA3-F6C3-4653-8250-16B477C897B3}" presName="rootComposite" presStyleCnt="0"/>
      <dgm:spPr/>
    </dgm:pt>
    <dgm:pt modelId="{031E8CE4-0F1E-4066-B94C-222F9943CAEB}" type="pres">
      <dgm:prSet presAssocID="{6C9E1CA3-F6C3-4653-8250-16B477C897B3}" presName="rootText" presStyleLbl="node2" presStyleIdx="3" presStyleCnt="4" custScaleX="76660" custScaleY="102544" custLinFactNeighborX="15680" custLinFactNeighborY="-41358">
        <dgm:presLayoutVars>
          <dgm:chPref val="3"/>
        </dgm:presLayoutVars>
      </dgm:prSet>
      <dgm:spPr/>
    </dgm:pt>
    <dgm:pt modelId="{B4B4D2AB-62AF-4D62-9661-90FEF5EB9927}" type="pres">
      <dgm:prSet presAssocID="{6C9E1CA3-F6C3-4653-8250-16B477C897B3}" presName="rootConnector" presStyleLbl="node2" presStyleIdx="3" presStyleCnt="4"/>
      <dgm:spPr/>
    </dgm:pt>
    <dgm:pt modelId="{69F2CDAA-40DA-46DC-BBDF-C6612B9F4865}" type="pres">
      <dgm:prSet presAssocID="{6C9E1CA3-F6C3-4653-8250-16B477C897B3}" presName="hierChild4" presStyleCnt="0"/>
      <dgm:spPr/>
    </dgm:pt>
    <dgm:pt modelId="{18D2D265-234B-47D7-8FF0-3DAED8AD8DE4}" type="pres">
      <dgm:prSet presAssocID="{12475DB7-1020-4375-BE85-8A5FBD114C05}" presName="Name35" presStyleLbl="parChTrans1D3" presStyleIdx="0" presStyleCnt="2"/>
      <dgm:spPr/>
    </dgm:pt>
    <dgm:pt modelId="{7D990699-0B27-47CD-B8D2-A9AB198B70AF}" type="pres">
      <dgm:prSet presAssocID="{10BBA3AD-405D-47F7-838C-52E4079F73B4}" presName="hierRoot2" presStyleCnt="0">
        <dgm:presLayoutVars>
          <dgm:hierBranch val="hang"/>
        </dgm:presLayoutVars>
      </dgm:prSet>
      <dgm:spPr/>
    </dgm:pt>
    <dgm:pt modelId="{B18C5B88-7921-47F5-847F-3E311E6341DA}" type="pres">
      <dgm:prSet presAssocID="{10BBA3AD-405D-47F7-838C-52E4079F73B4}" presName="rootComposite" presStyleCnt="0"/>
      <dgm:spPr/>
    </dgm:pt>
    <dgm:pt modelId="{39A77C30-9B72-479A-83DD-3584E133C707}" type="pres">
      <dgm:prSet presAssocID="{10BBA3AD-405D-47F7-838C-52E4079F73B4}" presName="rootText" presStyleLbl="node3" presStyleIdx="0" presStyleCnt="2" custScaleX="58097" custLinFactNeighborX="16191" custLinFactNeighborY="-52748">
        <dgm:presLayoutVars>
          <dgm:chPref val="3"/>
        </dgm:presLayoutVars>
      </dgm:prSet>
      <dgm:spPr/>
    </dgm:pt>
    <dgm:pt modelId="{21B0727D-7C36-44FD-BB09-86845A69A9CC}" type="pres">
      <dgm:prSet presAssocID="{10BBA3AD-405D-47F7-838C-52E4079F73B4}" presName="rootConnector" presStyleLbl="node3" presStyleIdx="0" presStyleCnt="2"/>
      <dgm:spPr/>
    </dgm:pt>
    <dgm:pt modelId="{798B837E-5C17-47F2-813B-A3305FBCEFC0}" type="pres">
      <dgm:prSet presAssocID="{10BBA3AD-405D-47F7-838C-52E4079F73B4}" presName="hierChild4" presStyleCnt="0"/>
      <dgm:spPr/>
    </dgm:pt>
    <dgm:pt modelId="{84C7FCA8-9ECB-43AC-A278-2F1669EB8F1E}" type="pres">
      <dgm:prSet presAssocID="{10BBA3AD-405D-47F7-838C-52E4079F73B4}" presName="hierChild5" presStyleCnt="0"/>
      <dgm:spPr/>
    </dgm:pt>
    <dgm:pt modelId="{610F35E1-11CB-47D8-A8D2-74C0744E3A05}" type="pres">
      <dgm:prSet presAssocID="{29A4828F-12E2-44F2-8438-AD2BEFD76A47}" presName="Name35" presStyleLbl="parChTrans1D3" presStyleIdx="1" presStyleCnt="2"/>
      <dgm:spPr/>
    </dgm:pt>
    <dgm:pt modelId="{4B027AA0-5FF5-4654-BC99-EB098EB22BDC}" type="pres">
      <dgm:prSet presAssocID="{691B61B3-1A3F-462F-BCA1-515397FFCA66}" presName="hierRoot2" presStyleCnt="0">
        <dgm:presLayoutVars>
          <dgm:hierBranch val="hang"/>
        </dgm:presLayoutVars>
      </dgm:prSet>
      <dgm:spPr/>
    </dgm:pt>
    <dgm:pt modelId="{C640076E-BD7E-49D1-AAA7-B08F60108381}" type="pres">
      <dgm:prSet presAssocID="{691B61B3-1A3F-462F-BCA1-515397FFCA66}" presName="rootComposite" presStyleCnt="0"/>
      <dgm:spPr/>
    </dgm:pt>
    <dgm:pt modelId="{E9792447-0D28-4350-92C2-F233202ACBE4}" type="pres">
      <dgm:prSet presAssocID="{691B61B3-1A3F-462F-BCA1-515397FFCA66}" presName="rootText" presStyleLbl="node3" presStyleIdx="1" presStyleCnt="2" custScaleX="59357" custLinFactNeighborX="-2312" custLinFactNeighborY="-49349">
        <dgm:presLayoutVars>
          <dgm:chPref val="3"/>
        </dgm:presLayoutVars>
      </dgm:prSet>
      <dgm:spPr/>
    </dgm:pt>
    <dgm:pt modelId="{05FFE6FF-C706-49E8-A5FD-1D6B7855B56C}" type="pres">
      <dgm:prSet presAssocID="{691B61B3-1A3F-462F-BCA1-515397FFCA66}" presName="rootConnector" presStyleLbl="node3" presStyleIdx="1" presStyleCnt="2"/>
      <dgm:spPr/>
    </dgm:pt>
    <dgm:pt modelId="{C3D77EF2-E75B-4B11-B821-218B51B532A7}" type="pres">
      <dgm:prSet presAssocID="{691B61B3-1A3F-462F-BCA1-515397FFCA66}" presName="hierChild4" presStyleCnt="0"/>
      <dgm:spPr/>
    </dgm:pt>
    <dgm:pt modelId="{4EC5012B-DAE9-490F-938B-24635CA8C556}" type="pres">
      <dgm:prSet presAssocID="{691B61B3-1A3F-462F-BCA1-515397FFCA66}" presName="hierChild5" presStyleCnt="0"/>
      <dgm:spPr/>
    </dgm:pt>
    <dgm:pt modelId="{568F4605-B3BE-482D-9D99-434C2CF27A0C}" type="pres">
      <dgm:prSet presAssocID="{6C9E1CA3-F6C3-4653-8250-16B477C897B3}" presName="hierChild5" presStyleCnt="0"/>
      <dgm:spPr/>
    </dgm:pt>
    <dgm:pt modelId="{0CA973AB-211B-418F-B971-37F5F6D46226}" type="pres">
      <dgm:prSet presAssocID="{7621ECDF-0DC8-4549-8353-091DA3907B96}" presName="hierChild3" presStyleCnt="0"/>
      <dgm:spPr/>
    </dgm:pt>
  </dgm:ptLst>
  <dgm:cxnLst>
    <dgm:cxn modelId="{5897FE00-3229-4D52-AC59-971457324E3C}" type="presOf" srcId="{21C38C55-5E97-4502-862B-C33D4EA3936C}" destId="{DE39138F-2F80-4101-8FC9-D37FA3372515}" srcOrd="0" destOrd="0" presId="urn:microsoft.com/office/officeart/2005/8/layout/orgChart1"/>
    <dgm:cxn modelId="{F89B4907-A447-4F2F-AFCD-769B82DBDFE6}" type="presOf" srcId="{ED1D4ECF-7267-4635-8BC8-3887621EBF95}" destId="{2B60F4DF-2043-40D9-8969-786C12935FC1}" srcOrd="0" destOrd="0" presId="urn:microsoft.com/office/officeart/2005/8/layout/orgChart1"/>
    <dgm:cxn modelId="{25FCF807-0DA2-48B2-9D86-1AFCC5AF5DF2}" srcId="{2F18EC15-9DA3-4623-9ABE-38F83C20F028}" destId="{7621ECDF-0DC8-4549-8353-091DA3907B96}" srcOrd="0" destOrd="0" parTransId="{278B2B6D-1627-4126-BBC5-7719BF357E91}" sibTransId="{72C99FC0-A65A-461A-B850-03815690CD3D}"/>
    <dgm:cxn modelId="{C1363E08-D872-49F3-9EC0-4CDBA73331D1}" type="presOf" srcId="{546367DC-1C62-44C9-AE37-D067087341C4}" destId="{AC108706-901A-4B7F-8689-BDCBD0B03DCF}" srcOrd="0" destOrd="0" presId="urn:microsoft.com/office/officeart/2005/8/layout/orgChart1"/>
    <dgm:cxn modelId="{85050D1E-70B1-4658-ADBE-363B3BDB374D}" type="presOf" srcId="{6C9E1CA3-F6C3-4653-8250-16B477C897B3}" destId="{031E8CE4-0F1E-4066-B94C-222F9943CAEB}" srcOrd="0" destOrd="0" presId="urn:microsoft.com/office/officeart/2005/8/layout/orgChart1"/>
    <dgm:cxn modelId="{64178B27-D570-466B-8604-88D104997137}" type="presOf" srcId="{F0343049-3AEE-4C9B-95DF-1BF6AB18190B}" destId="{BADE9FD0-6B28-4DFF-AC1B-689E2B8F4B60}" srcOrd="0" destOrd="0" presId="urn:microsoft.com/office/officeart/2005/8/layout/orgChart1"/>
    <dgm:cxn modelId="{441B5F5C-04F4-41C7-8E8E-8940CA4AEE4B}" type="presOf" srcId="{12475DB7-1020-4375-BE85-8A5FBD114C05}" destId="{18D2D265-234B-47D7-8FF0-3DAED8AD8DE4}" srcOrd="0" destOrd="0" presId="urn:microsoft.com/office/officeart/2005/8/layout/orgChart1"/>
    <dgm:cxn modelId="{79E02864-2172-4532-A080-F7FEA35629F2}" type="presOf" srcId="{10BBA3AD-405D-47F7-838C-52E4079F73B4}" destId="{21B0727D-7C36-44FD-BB09-86845A69A9CC}" srcOrd="1" destOrd="0" presId="urn:microsoft.com/office/officeart/2005/8/layout/orgChart1"/>
    <dgm:cxn modelId="{2FECF468-29AD-4DE3-9825-B181CD13CA1D}" type="presOf" srcId="{546367DC-1C62-44C9-AE37-D067087341C4}" destId="{5F200EB9-A859-400D-BD56-7A366BA46805}" srcOrd="1" destOrd="0" presId="urn:microsoft.com/office/officeart/2005/8/layout/orgChart1"/>
    <dgm:cxn modelId="{B3FCCB6E-292D-4ACC-B68B-89FA9A751F66}" type="presOf" srcId="{6C9E1CA3-F6C3-4653-8250-16B477C897B3}" destId="{B4B4D2AB-62AF-4D62-9661-90FEF5EB9927}" srcOrd="1" destOrd="0" presId="urn:microsoft.com/office/officeart/2005/8/layout/orgChart1"/>
    <dgm:cxn modelId="{88ED3E72-0811-43AD-B435-43DF20E2653A}" type="presOf" srcId="{510178DC-7263-43F2-A54E-E78B4FDAB6B3}" destId="{78A4EA41-1D9D-4DD2-8A3C-D964A328E94E}" srcOrd="0" destOrd="0" presId="urn:microsoft.com/office/officeart/2005/8/layout/orgChart1"/>
    <dgm:cxn modelId="{AB8D8373-33D0-4878-968F-DC701C528721}" srcId="{7621ECDF-0DC8-4549-8353-091DA3907B96}" destId="{6C9E1CA3-F6C3-4653-8250-16B477C897B3}" srcOrd="3" destOrd="0" parTransId="{21C38C55-5E97-4502-862B-C33D4EA3936C}" sibTransId="{866CE06A-CC96-44B0-A64A-E1D1B0DED84C}"/>
    <dgm:cxn modelId="{F0773774-541B-40DC-B453-DDC6A40A5DCC}" type="presOf" srcId="{2F18EC15-9DA3-4623-9ABE-38F83C20F028}" destId="{83BDA42D-155E-4F11-B3E2-059FE099EE30}" srcOrd="0" destOrd="0" presId="urn:microsoft.com/office/officeart/2005/8/layout/orgChart1"/>
    <dgm:cxn modelId="{CC3B8255-1007-4AAE-B813-DD19BD3B0C2F}" type="presOf" srcId="{3710BE82-4510-4C66-996F-3B139B4A2F4C}" destId="{94DC7BE7-C8C1-4BD9-B115-2E2A57BAFE08}" srcOrd="0" destOrd="0" presId="urn:microsoft.com/office/officeart/2005/8/layout/orgChart1"/>
    <dgm:cxn modelId="{5168A178-15AE-4A46-870C-8396F05F346A}" srcId="{6C9E1CA3-F6C3-4653-8250-16B477C897B3}" destId="{691B61B3-1A3F-462F-BCA1-515397FFCA66}" srcOrd="1" destOrd="0" parTransId="{29A4828F-12E2-44F2-8438-AD2BEFD76A47}" sibTransId="{79972CE1-EAE4-4DCF-B55F-7421F761890A}"/>
    <dgm:cxn modelId="{631CC159-CE1A-42A5-983F-448FD6962640}" srcId="{7621ECDF-0DC8-4549-8353-091DA3907B96}" destId="{510178DC-7263-43F2-A54E-E78B4FDAB6B3}" srcOrd="1" destOrd="0" parTransId="{0C80F832-EC93-4414-B995-E17AAF913CBC}" sibTransId="{4C1876D3-D342-47D6-B595-CA47ED579203}"/>
    <dgm:cxn modelId="{C9C71886-9EEA-4E23-9CF8-D6F74F56D55F}" srcId="{7621ECDF-0DC8-4549-8353-091DA3907B96}" destId="{546367DC-1C62-44C9-AE37-D067087341C4}" srcOrd="0" destOrd="0" parTransId="{F0343049-3AEE-4C9B-95DF-1BF6AB18190B}" sibTransId="{E10529C2-D752-471C-8620-4C59F2D646C5}"/>
    <dgm:cxn modelId="{4EC93F8A-9708-4452-9E02-1261E053DE27}" type="presOf" srcId="{7621ECDF-0DC8-4549-8353-091DA3907B96}" destId="{22DDCE1D-8543-40E4-A610-679B24160268}" srcOrd="1" destOrd="0" presId="urn:microsoft.com/office/officeart/2005/8/layout/orgChart1"/>
    <dgm:cxn modelId="{EEAB4493-E2B9-4641-8450-00E1FEBC995E}" type="presOf" srcId="{3710BE82-4510-4C66-996F-3B139B4A2F4C}" destId="{8D3462D9-BE41-4B48-B4B0-587A9E90ACFE}" srcOrd="1" destOrd="0" presId="urn:microsoft.com/office/officeart/2005/8/layout/orgChart1"/>
    <dgm:cxn modelId="{6C067D95-87E1-400B-8481-86888AF753D4}" type="presOf" srcId="{10BBA3AD-405D-47F7-838C-52E4079F73B4}" destId="{39A77C30-9B72-479A-83DD-3584E133C707}" srcOrd="0" destOrd="0" presId="urn:microsoft.com/office/officeart/2005/8/layout/orgChart1"/>
    <dgm:cxn modelId="{7830AE98-449E-42E4-B135-4F1E6955017F}" type="presOf" srcId="{29A4828F-12E2-44F2-8438-AD2BEFD76A47}" destId="{610F35E1-11CB-47D8-A8D2-74C0744E3A05}" srcOrd="0" destOrd="0" presId="urn:microsoft.com/office/officeart/2005/8/layout/orgChart1"/>
    <dgm:cxn modelId="{69341B99-734A-4B16-9198-564D2DFCFBB7}" type="presOf" srcId="{691B61B3-1A3F-462F-BCA1-515397FFCA66}" destId="{E9792447-0D28-4350-92C2-F233202ACBE4}" srcOrd="0" destOrd="0" presId="urn:microsoft.com/office/officeart/2005/8/layout/orgChart1"/>
    <dgm:cxn modelId="{6790FF9E-E2A8-43F1-A904-4566C658E69E}" srcId="{7621ECDF-0DC8-4549-8353-091DA3907B96}" destId="{3710BE82-4510-4C66-996F-3B139B4A2F4C}" srcOrd="2" destOrd="0" parTransId="{ED1D4ECF-7267-4635-8BC8-3887621EBF95}" sibTransId="{4A70C36E-B7E5-4F9F-86A1-0F87984BF204}"/>
    <dgm:cxn modelId="{09584EA8-344B-4B2F-95FD-1A64D25C90B1}" type="presOf" srcId="{691B61B3-1A3F-462F-BCA1-515397FFCA66}" destId="{05FFE6FF-C706-49E8-A5FD-1D6B7855B56C}" srcOrd="1" destOrd="0" presId="urn:microsoft.com/office/officeart/2005/8/layout/orgChart1"/>
    <dgm:cxn modelId="{CA0A71AA-DE38-48A8-907B-0C8108B91952}" type="presOf" srcId="{510178DC-7263-43F2-A54E-E78B4FDAB6B3}" destId="{D38D0572-6A78-4F55-9E2B-04BB59F3DB6F}" srcOrd="1" destOrd="0" presId="urn:microsoft.com/office/officeart/2005/8/layout/orgChart1"/>
    <dgm:cxn modelId="{2703CEC9-1519-48B3-9753-473D2AA40299}" type="presOf" srcId="{0C80F832-EC93-4414-B995-E17AAF913CBC}" destId="{FE26D3FB-4D56-4D71-B3AE-0B2BDEA231C9}" srcOrd="0" destOrd="0" presId="urn:microsoft.com/office/officeart/2005/8/layout/orgChart1"/>
    <dgm:cxn modelId="{E7DE9DF2-CDF8-49ED-BB12-0AE50F383296}" type="presOf" srcId="{7621ECDF-0DC8-4549-8353-091DA3907B96}" destId="{563C460E-6088-40C1-81B4-21B16CEF98D8}" srcOrd="0" destOrd="0" presId="urn:microsoft.com/office/officeart/2005/8/layout/orgChart1"/>
    <dgm:cxn modelId="{B40FC1FD-78CB-44A4-9CEC-966211898275}" srcId="{6C9E1CA3-F6C3-4653-8250-16B477C897B3}" destId="{10BBA3AD-405D-47F7-838C-52E4079F73B4}" srcOrd="0" destOrd="0" parTransId="{12475DB7-1020-4375-BE85-8A5FBD114C05}" sibTransId="{A6C17911-6E97-4287-8D8A-BD82ED03EDB8}"/>
    <dgm:cxn modelId="{0617F0B5-3BFD-4680-8267-BC5D86483941}" type="presParOf" srcId="{83BDA42D-155E-4F11-B3E2-059FE099EE30}" destId="{00B5184C-24C5-4FAF-8A83-24979D5DE124}" srcOrd="0" destOrd="0" presId="urn:microsoft.com/office/officeart/2005/8/layout/orgChart1"/>
    <dgm:cxn modelId="{8536F745-97A8-4C10-9410-F4332E37D980}" type="presParOf" srcId="{00B5184C-24C5-4FAF-8A83-24979D5DE124}" destId="{18AC3A89-02BB-4B4F-85A7-C4AA53F7504A}" srcOrd="0" destOrd="0" presId="urn:microsoft.com/office/officeart/2005/8/layout/orgChart1"/>
    <dgm:cxn modelId="{44DC956D-08B9-4BCA-9B95-B69D1AF96F80}" type="presParOf" srcId="{18AC3A89-02BB-4B4F-85A7-C4AA53F7504A}" destId="{563C460E-6088-40C1-81B4-21B16CEF98D8}" srcOrd="0" destOrd="0" presId="urn:microsoft.com/office/officeart/2005/8/layout/orgChart1"/>
    <dgm:cxn modelId="{53C3C53A-E318-47C3-8D5A-2F045A525EE5}" type="presParOf" srcId="{18AC3A89-02BB-4B4F-85A7-C4AA53F7504A}" destId="{22DDCE1D-8543-40E4-A610-679B24160268}" srcOrd="1" destOrd="0" presId="urn:microsoft.com/office/officeart/2005/8/layout/orgChart1"/>
    <dgm:cxn modelId="{91DCA532-2103-48CE-ADF8-09D4781B3252}" type="presParOf" srcId="{00B5184C-24C5-4FAF-8A83-24979D5DE124}" destId="{A933757C-64C5-47BE-B044-979EC1EB7FBB}" srcOrd="1" destOrd="0" presId="urn:microsoft.com/office/officeart/2005/8/layout/orgChart1"/>
    <dgm:cxn modelId="{FA431AFC-26FE-4C77-9156-8407E8F9E90F}" type="presParOf" srcId="{A933757C-64C5-47BE-B044-979EC1EB7FBB}" destId="{BADE9FD0-6B28-4DFF-AC1B-689E2B8F4B60}" srcOrd="0" destOrd="0" presId="urn:microsoft.com/office/officeart/2005/8/layout/orgChart1"/>
    <dgm:cxn modelId="{60FBFF8F-226F-42A4-B286-FDB80689EF89}" type="presParOf" srcId="{A933757C-64C5-47BE-B044-979EC1EB7FBB}" destId="{B7D07976-9D5F-45A6-A0DB-CF1F6848B148}" srcOrd="1" destOrd="0" presId="urn:microsoft.com/office/officeart/2005/8/layout/orgChart1"/>
    <dgm:cxn modelId="{47DF92EB-DF86-433F-894B-71A738428882}" type="presParOf" srcId="{B7D07976-9D5F-45A6-A0DB-CF1F6848B148}" destId="{81B6F467-292C-43F3-AAF5-EA82398073A4}" srcOrd="0" destOrd="0" presId="urn:microsoft.com/office/officeart/2005/8/layout/orgChart1"/>
    <dgm:cxn modelId="{B39BDAB2-2D1E-466F-A289-DCDDBD3D010B}" type="presParOf" srcId="{81B6F467-292C-43F3-AAF5-EA82398073A4}" destId="{AC108706-901A-4B7F-8689-BDCBD0B03DCF}" srcOrd="0" destOrd="0" presId="urn:microsoft.com/office/officeart/2005/8/layout/orgChart1"/>
    <dgm:cxn modelId="{7EBA3D60-9BDD-4EB2-B392-F321A80B4D01}" type="presParOf" srcId="{81B6F467-292C-43F3-AAF5-EA82398073A4}" destId="{5F200EB9-A859-400D-BD56-7A366BA46805}" srcOrd="1" destOrd="0" presId="urn:microsoft.com/office/officeart/2005/8/layout/orgChart1"/>
    <dgm:cxn modelId="{6BDCEC16-DD4E-4163-B49C-44DA4586735E}" type="presParOf" srcId="{B7D07976-9D5F-45A6-A0DB-CF1F6848B148}" destId="{88268D87-5221-4C8A-9376-2EBDB8004DFF}" srcOrd="1" destOrd="0" presId="urn:microsoft.com/office/officeart/2005/8/layout/orgChart1"/>
    <dgm:cxn modelId="{92870D9A-6D87-466E-83EA-A175C1B99750}" type="presParOf" srcId="{B7D07976-9D5F-45A6-A0DB-CF1F6848B148}" destId="{FBDE4084-EC54-4B0F-BC9F-4CF2F6E26208}" srcOrd="2" destOrd="0" presId="urn:microsoft.com/office/officeart/2005/8/layout/orgChart1"/>
    <dgm:cxn modelId="{9A7ADBC1-4C5E-4CC2-AC77-DD59EBBB129E}" type="presParOf" srcId="{A933757C-64C5-47BE-B044-979EC1EB7FBB}" destId="{FE26D3FB-4D56-4D71-B3AE-0B2BDEA231C9}" srcOrd="2" destOrd="0" presId="urn:microsoft.com/office/officeart/2005/8/layout/orgChart1"/>
    <dgm:cxn modelId="{92769461-40BF-4BA3-AEA7-78EAFD700E74}" type="presParOf" srcId="{A933757C-64C5-47BE-B044-979EC1EB7FBB}" destId="{6AD81205-EF68-4833-A95C-C2E54258C3B8}" srcOrd="3" destOrd="0" presId="urn:microsoft.com/office/officeart/2005/8/layout/orgChart1"/>
    <dgm:cxn modelId="{E9FA2656-58CC-4B62-824A-F280AEAC4B34}" type="presParOf" srcId="{6AD81205-EF68-4833-A95C-C2E54258C3B8}" destId="{CFB90DC9-E111-4921-B8AB-817F81B8C33E}" srcOrd="0" destOrd="0" presId="urn:microsoft.com/office/officeart/2005/8/layout/orgChart1"/>
    <dgm:cxn modelId="{E2CBC6E1-DAFC-4C11-A2E6-4C71CE5F18B1}" type="presParOf" srcId="{CFB90DC9-E111-4921-B8AB-817F81B8C33E}" destId="{78A4EA41-1D9D-4DD2-8A3C-D964A328E94E}" srcOrd="0" destOrd="0" presId="urn:microsoft.com/office/officeart/2005/8/layout/orgChart1"/>
    <dgm:cxn modelId="{D7924D78-2718-450B-A19C-473ADBE9B724}" type="presParOf" srcId="{CFB90DC9-E111-4921-B8AB-817F81B8C33E}" destId="{D38D0572-6A78-4F55-9E2B-04BB59F3DB6F}" srcOrd="1" destOrd="0" presId="urn:microsoft.com/office/officeart/2005/8/layout/orgChart1"/>
    <dgm:cxn modelId="{FC119D8A-8F69-4A95-8621-CEAC9CDB36E6}" type="presParOf" srcId="{6AD81205-EF68-4833-A95C-C2E54258C3B8}" destId="{B9558978-6C24-4848-916E-A55900F92196}" srcOrd="1" destOrd="0" presId="urn:microsoft.com/office/officeart/2005/8/layout/orgChart1"/>
    <dgm:cxn modelId="{C8D746F2-4F83-41A4-B2C8-D96823D32D43}" type="presParOf" srcId="{6AD81205-EF68-4833-A95C-C2E54258C3B8}" destId="{1D4785B0-1EEC-4CBC-80E8-064E12A32321}" srcOrd="2" destOrd="0" presId="urn:microsoft.com/office/officeart/2005/8/layout/orgChart1"/>
    <dgm:cxn modelId="{D27F8E5F-8C77-42C6-8E63-665A225510DB}" type="presParOf" srcId="{A933757C-64C5-47BE-B044-979EC1EB7FBB}" destId="{2B60F4DF-2043-40D9-8969-786C12935FC1}" srcOrd="4" destOrd="0" presId="urn:microsoft.com/office/officeart/2005/8/layout/orgChart1"/>
    <dgm:cxn modelId="{5FC548C7-D5C1-4195-92F9-93A08DAA733E}" type="presParOf" srcId="{A933757C-64C5-47BE-B044-979EC1EB7FBB}" destId="{BEBB39EC-BE4C-409B-98D4-4300A95E6154}" srcOrd="5" destOrd="0" presId="urn:microsoft.com/office/officeart/2005/8/layout/orgChart1"/>
    <dgm:cxn modelId="{049CB16F-2533-4165-8F27-61D50C537EF4}" type="presParOf" srcId="{BEBB39EC-BE4C-409B-98D4-4300A95E6154}" destId="{28230F15-5B22-458C-B068-0DF1263DE8FB}" srcOrd="0" destOrd="0" presId="urn:microsoft.com/office/officeart/2005/8/layout/orgChart1"/>
    <dgm:cxn modelId="{E0E29E58-0B43-4EB9-886F-33EE21E819A6}" type="presParOf" srcId="{28230F15-5B22-458C-B068-0DF1263DE8FB}" destId="{94DC7BE7-C8C1-4BD9-B115-2E2A57BAFE08}" srcOrd="0" destOrd="0" presId="urn:microsoft.com/office/officeart/2005/8/layout/orgChart1"/>
    <dgm:cxn modelId="{83B55138-7FAE-4B24-A4C7-BFB1665700F0}" type="presParOf" srcId="{28230F15-5B22-458C-B068-0DF1263DE8FB}" destId="{8D3462D9-BE41-4B48-B4B0-587A9E90ACFE}" srcOrd="1" destOrd="0" presId="urn:microsoft.com/office/officeart/2005/8/layout/orgChart1"/>
    <dgm:cxn modelId="{CE621925-5C94-4876-ABA0-C5511FE972D8}" type="presParOf" srcId="{BEBB39EC-BE4C-409B-98D4-4300A95E6154}" destId="{947F368A-BF60-4980-A5EB-AAF9E98BE2D9}" srcOrd="1" destOrd="0" presId="urn:microsoft.com/office/officeart/2005/8/layout/orgChart1"/>
    <dgm:cxn modelId="{189A4B95-7105-40FF-94C9-A2B6AB425096}" type="presParOf" srcId="{BEBB39EC-BE4C-409B-98D4-4300A95E6154}" destId="{5344FB05-8E97-45E3-B186-81AB0D5EE301}" srcOrd="2" destOrd="0" presId="urn:microsoft.com/office/officeart/2005/8/layout/orgChart1"/>
    <dgm:cxn modelId="{DC8D3B98-292C-4CBB-B731-97F0523B6D1C}" type="presParOf" srcId="{A933757C-64C5-47BE-B044-979EC1EB7FBB}" destId="{DE39138F-2F80-4101-8FC9-D37FA3372515}" srcOrd="6" destOrd="0" presId="urn:microsoft.com/office/officeart/2005/8/layout/orgChart1"/>
    <dgm:cxn modelId="{9A4C06F7-656B-44AC-885D-BFD219BD38B9}" type="presParOf" srcId="{A933757C-64C5-47BE-B044-979EC1EB7FBB}" destId="{0918AB5D-38DB-4E7B-8C3B-531FC81C4E63}" srcOrd="7" destOrd="0" presId="urn:microsoft.com/office/officeart/2005/8/layout/orgChart1"/>
    <dgm:cxn modelId="{5586834B-2B32-4485-8B0D-A0CF108DCDF3}" type="presParOf" srcId="{0918AB5D-38DB-4E7B-8C3B-531FC81C4E63}" destId="{7B547548-3F5C-4983-BE5F-7A984F074F1F}" srcOrd="0" destOrd="0" presId="urn:microsoft.com/office/officeart/2005/8/layout/orgChart1"/>
    <dgm:cxn modelId="{FFCCF18F-A725-4007-9633-790C97D3F7CB}" type="presParOf" srcId="{7B547548-3F5C-4983-BE5F-7A984F074F1F}" destId="{031E8CE4-0F1E-4066-B94C-222F9943CAEB}" srcOrd="0" destOrd="0" presId="urn:microsoft.com/office/officeart/2005/8/layout/orgChart1"/>
    <dgm:cxn modelId="{B2F4E155-E7E4-46B3-8F74-5A8F548B5D65}" type="presParOf" srcId="{7B547548-3F5C-4983-BE5F-7A984F074F1F}" destId="{B4B4D2AB-62AF-4D62-9661-90FEF5EB9927}" srcOrd="1" destOrd="0" presId="urn:microsoft.com/office/officeart/2005/8/layout/orgChart1"/>
    <dgm:cxn modelId="{675848F7-0158-43CA-AFA6-BCD1A94DBA45}" type="presParOf" srcId="{0918AB5D-38DB-4E7B-8C3B-531FC81C4E63}" destId="{69F2CDAA-40DA-46DC-BBDF-C6612B9F4865}" srcOrd="1" destOrd="0" presId="urn:microsoft.com/office/officeart/2005/8/layout/orgChart1"/>
    <dgm:cxn modelId="{9EB5C9D3-36AB-4716-B286-5DDD09621466}" type="presParOf" srcId="{69F2CDAA-40DA-46DC-BBDF-C6612B9F4865}" destId="{18D2D265-234B-47D7-8FF0-3DAED8AD8DE4}" srcOrd="0" destOrd="0" presId="urn:microsoft.com/office/officeart/2005/8/layout/orgChart1"/>
    <dgm:cxn modelId="{1E55FB2C-AC93-45D8-A222-3AEE5B7FA5CC}" type="presParOf" srcId="{69F2CDAA-40DA-46DC-BBDF-C6612B9F4865}" destId="{7D990699-0B27-47CD-B8D2-A9AB198B70AF}" srcOrd="1" destOrd="0" presId="urn:microsoft.com/office/officeart/2005/8/layout/orgChart1"/>
    <dgm:cxn modelId="{BEFFB9C3-A7A1-4AAF-8FA6-D9CFB32B02D3}" type="presParOf" srcId="{7D990699-0B27-47CD-B8D2-A9AB198B70AF}" destId="{B18C5B88-7921-47F5-847F-3E311E6341DA}" srcOrd="0" destOrd="0" presId="urn:microsoft.com/office/officeart/2005/8/layout/orgChart1"/>
    <dgm:cxn modelId="{9D6D8BF2-FF32-4046-8F67-0A898A56A263}" type="presParOf" srcId="{B18C5B88-7921-47F5-847F-3E311E6341DA}" destId="{39A77C30-9B72-479A-83DD-3584E133C707}" srcOrd="0" destOrd="0" presId="urn:microsoft.com/office/officeart/2005/8/layout/orgChart1"/>
    <dgm:cxn modelId="{BD81B0AE-9139-451B-A18A-75F53015F0DC}" type="presParOf" srcId="{B18C5B88-7921-47F5-847F-3E311E6341DA}" destId="{21B0727D-7C36-44FD-BB09-86845A69A9CC}" srcOrd="1" destOrd="0" presId="urn:microsoft.com/office/officeart/2005/8/layout/orgChart1"/>
    <dgm:cxn modelId="{35201EDE-3542-439E-A7CA-8A50E259A6B3}" type="presParOf" srcId="{7D990699-0B27-47CD-B8D2-A9AB198B70AF}" destId="{798B837E-5C17-47F2-813B-A3305FBCEFC0}" srcOrd="1" destOrd="0" presId="urn:microsoft.com/office/officeart/2005/8/layout/orgChart1"/>
    <dgm:cxn modelId="{B1767C84-6D86-45D3-A904-491C0C7C9904}" type="presParOf" srcId="{7D990699-0B27-47CD-B8D2-A9AB198B70AF}" destId="{84C7FCA8-9ECB-43AC-A278-2F1669EB8F1E}" srcOrd="2" destOrd="0" presId="urn:microsoft.com/office/officeart/2005/8/layout/orgChart1"/>
    <dgm:cxn modelId="{782FA42C-F418-451E-BE81-198C2AC50105}" type="presParOf" srcId="{69F2CDAA-40DA-46DC-BBDF-C6612B9F4865}" destId="{610F35E1-11CB-47D8-A8D2-74C0744E3A05}" srcOrd="2" destOrd="0" presId="urn:microsoft.com/office/officeart/2005/8/layout/orgChart1"/>
    <dgm:cxn modelId="{73AF9529-BCF7-43D8-9684-CC60D414F2E7}" type="presParOf" srcId="{69F2CDAA-40DA-46DC-BBDF-C6612B9F4865}" destId="{4B027AA0-5FF5-4654-BC99-EB098EB22BDC}" srcOrd="3" destOrd="0" presId="urn:microsoft.com/office/officeart/2005/8/layout/orgChart1"/>
    <dgm:cxn modelId="{A0A22749-36E7-41F5-9C63-0477CE6D70AA}" type="presParOf" srcId="{4B027AA0-5FF5-4654-BC99-EB098EB22BDC}" destId="{C640076E-BD7E-49D1-AAA7-B08F60108381}" srcOrd="0" destOrd="0" presId="urn:microsoft.com/office/officeart/2005/8/layout/orgChart1"/>
    <dgm:cxn modelId="{AE319E84-0EE3-4E94-A210-32666BF77684}" type="presParOf" srcId="{C640076E-BD7E-49D1-AAA7-B08F60108381}" destId="{E9792447-0D28-4350-92C2-F233202ACBE4}" srcOrd="0" destOrd="0" presId="urn:microsoft.com/office/officeart/2005/8/layout/orgChart1"/>
    <dgm:cxn modelId="{682550E5-1FC3-42B4-A0FA-1C7A650D9839}" type="presParOf" srcId="{C640076E-BD7E-49D1-AAA7-B08F60108381}" destId="{05FFE6FF-C706-49E8-A5FD-1D6B7855B56C}" srcOrd="1" destOrd="0" presId="urn:microsoft.com/office/officeart/2005/8/layout/orgChart1"/>
    <dgm:cxn modelId="{0A167004-393E-4F8E-8E3B-BF3B097D6C09}" type="presParOf" srcId="{4B027AA0-5FF5-4654-BC99-EB098EB22BDC}" destId="{C3D77EF2-E75B-4B11-B821-218B51B532A7}" srcOrd="1" destOrd="0" presId="urn:microsoft.com/office/officeart/2005/8/layout/orgChart1"/>
    <dgm:cxn modelId="{BC72CE5D-7753-4C8C-AD57-B3799FC2C92C}" type="presParOf" srcId="{4B027AA0-5FF5-4654-BC99-EB098EB22BDC}" destId="{4EC5012B-DAE9-490F-938B-24635CA8C556}" srcOrd="2" destOrd="0" presId="urn:microsoft.com/office/officeart/2005/8/layout/orgChart1"/>
    <dgm:cxn modelId="{8123CC2D-97F0-453C-BE5D-900D9F9C99C5}" type="presParOf" srcId="{0918AB5D-38DB-4E7B-8C3B-531FC81C4E63}" destId="{568F4605-B3BE-482D-9D99-434C2CF27A0C}" srcOrd="2" destOrd="0" presId="urn:microsoft.com/office/officeart/2005/8/layout/orgChart1"/>
    <dgm:cxn modelId="{4CBBF1D4-4193-40DB-90DA-C21C6ADE5AB0}" type="presParOf" srcId="{00B5184C-24C5-4FAF-8A83-24979D5DE124}" destId="{0CA973AB-211B-418F-B971-37F5F6D46226}" srcOrd="2" destOrd="0" presId="urn:microsoft.com/office/officeart/2005/8/layout/orgChart1"/>
  </dgm:cxnLst>
  <dgm:bg/>
  <dgm:whole>
    <a:ln w="6350">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A6527-2D15-465B-92C8-6AF067604B55}">
      <dsp:nvSpPr>
        <dsp:cNvPr id="0" name=""/>
        <dsp:cNvSpPr/>
      </dsp:nvSpPr>
      <dsp:spPr>
        <a:xfrm>
          <a:off x="2519" y="1442367"/>
          <a:ext cx="4403057" cy="1947907"/>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Employer</a:t>
          </a:r>
          <a:r>
            <a:rPr lang="en-US" sz="2400" kern="1200" dirty="0"/>
            <a:t> Demographics Project</a:t>
          </a:r>
        </a:p>
        <a:p>
          <a:pPr marL="0" lvl="0" indent="0" algn="ctr" defTabSz="1066800">
            <a:lnSpc>
              <a:spcPct val="90000"/>
            </a:lnSpc>
            <a:spcBef>
              <a:spcPct val="0"/>
            </a:spcBef>
            <a:spcAft>
              <a:spcPct val="35000"/>
            </a:spcAft>
            <a:buNone/>
          </a:pPr>
          <a:r>
            <a:rPr lang="en-US" sz="2200" kern="1200" dirty="0"/>
            <a:t>AR-based (Not a survey)</a:t>
          </a:r>
        </a:p>
      </dsp:txBody>
      <dsp:txXfrm>
        <a:off x="59571" y="1499419"/>
        <a:ext cx="4288953" cy="1833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01D3CA-B74F-4308-9787-8E8D181D8B7C}">
      <dsp:nvSpPr>
        <dsp:cNvPr id="0" name=""/>
        <dsp:cNvSpPr/>
      </dsp:nvSpPr>
      <dsp:spPr>
        <a:xfrm>
          <a:off x="822764" y="35626"/>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Business Register (BR)</a:t>
          </a:r>
        </a:p>
        <a:p>
          <a:pPr marL="0" lvl="0" indent="0" algn="ctr" defTabSz="1600200">
            <a:lnSpc>
              <a:spcPct val="90000"/>
            </a:lnSpc>
            <a:spcBef>
              <a:spcPct val="0"/>
            </a:spcBef>
            <a:spcAft>
              <a:spcPct val="35000"/>
            </a:spcAft>
            <a:buNone/>
          </a:pPr>
          <a:r>
            <a:rPr lang="en-US" sz="3200" kern="1200" dirty="0"/>
            <a:t>“Payroll” EINs</a:t>
          </a:r>
        </a:p>
      </dsp:txBody>
      <dsp:txXfrm>
        <a:off x="822764" y="35626"/>
        <a:ext cx="3342605" cy="2005563"/>
      </dsp:txXfrm>
    </dsp:sp>
    <dsp:sp modelId="{421008B8-35B5-4D9B-B3E5-6E9CAF31CAA3}">
      <dsp:nvSpPr>
        <dsp:cNvPr id="0" name=""/>
        <dsp:cNvSpPr/>
      </dsp:nvSpPr>
      <dsp:spPr>
        <a:xfrm>
          <a:off x="6415544" y="46516"/>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K-1 tax data</a:t>
          </a:r>
        </a:p>
        <a:p>
          <a:pPr marL="0" lvl="0" indent="0" algn="ctr" defTabSz="1600200">
            <a:lnSpc>
              <a:spcPct val="90000"/>
            </a:lnSpc>
            <a:spcBef>
              <a:spcPct val="0"/>
            </a:spcBef>
            <a:spcAft>
              <a:spcPct val="35000"/>
            </a:spcAft>
            <a:buNone/>
          </a:pPr>
          <a:r>
            <a:rPr lang="en-US" sz="3200" kern="1200" dirty="0"/>
            <a:t>“Income” EIN – Owner PIK pairs</a:t>
          </a:r>
        </a:p>
      </dsp:txBody>
      <dsp:txXfrm>
        <a:off x="6415544" y="46516"/>
        <a:ext cx="3342605" cy="2005563"/>
      </dsp:txXfrm>
    </dsp:sp>
    <dsp:sp modelId="{A65601B1-DA5B-4448-9490-C99E24E828CC}">
      <dsp:nvSpPr>
        <dsp:cNvPr id="0" name=""/>
        <dsp:cNvSpPr/>
      </dsp:nvSpPr>
      <dsp:spPr>
        <a:xfrm>
          <a:off x="3015346" y="2342799"/>
          <a:ext cx="4484907"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Identified owners of employer firms in BR</a:t>
          </a:r>
        </a:p>
        <a:p>
          <a:pPr marL="0" lvl="0" indent="0" algn="ctr" defTabSz="1600200">
            <a:lnSpc>
              <a:spcPct val="90000"/>
            </a:lnSpc>
            <a:spcBef>
              <a:spcPct val="0"/>
            </a:spcBef>
            <a:spcAft>
              <a:spcPct val="35000"/>
            </a:spcAft>
            <a:buNone/>
          </a:pPr>
          <a:r>
            <a:rPr lang="en-US" sz="2400" kern="1200" dirty="0"/>
            <a:t>(PIK – EIN pairs)</a:t>
          </a:r>
        </a:p>
      </dsp:txBody>
      <dsp:txXfrm>
        <a:off x="3015346" y="2342799"/>
        <a:ext cx="4484907" cy="2005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74582-1074-42DB-ADFC-EFAE537BB6EA}">
      <dsp:nvSpPr>
        <dsp:cNvPr id="0" name=""/>
        <dsp:cNvSpPr/>
      </dsp:nvSpPr>
      <dsp:spPr>
        <a:xfrm>
          <a:off x="8205229" y="2387568"/>
          <a:ext cx="313186" cy="959825"/>
        </a:xfrm>
        <a:custGeom>
          <a:avLst/>
          <a:gdLst/>
          <a:ahLst/>
          <a:cxnLst/>
          <a:rect l="0" t="0" r="0" b="0"/>
          <a:pathLst>
            <a:path>
              <a:moveTo>
                <a:pt x="0" y="0"/>
              </a:moveTo>
              <a:lnTo>
                <a:pt x="0" y="959825"/>
              </a:lnTo>
              <a:lnTo>
                <a:pt x="313186" y="95982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1C3C68-2A3C-4FA9-A408-E90B64EC0827}">
      <dsp:nvSpPr>
        <dsp:cNvPr id="0" name=""/>
        <dsp:cNvSpPr/>
      </dsp:nvSpPr>
      <dsp:spPr>
        <a:xfrm>
          <a:off x="5099966" y="1114888"/>
          <a:ext cx="3983274" cy="484972"/>
        </a:xfrm>
        <a:custGeom>
          <a:avLst/>
          <a:gdLst/>
          <a:ahLst/>
          <a:cxnLst/>
          <a:rect l="0" t="0" r="0" b="0"/>
          <a:pathLst>
            <a:path>
              <a:moveTo>
                <a:pt x="0" y="0"/>
              </a:moveTo>
              <a:lnTo>
                <a:pt x="0" y="254494"/>
              </a:lnTo>
              <a:lnTo>
                <a:pt x="3983274" y="254494"/>
              </a:lnTo>
              <a:lnTo>
                <a:pt x="3983274" y="48497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9417DC-CEC4-48FA-8509-6F66702BC0BD}">
      <dsp:nvSpPr>
        <dsp:cNvPr id="0" name=""/>
        <dsp:cNvSpPr/>
      </dsp:nvSpPr>
      <dsp:spPr>
        <a:xfrm>
          <a:off x="5533177" y="2474239"/>
          <a:ext cx="329254" cy="959825"/>
        </a:xfrm>
        <a:custGeom>
          <a:avLst/>
          <a:gdLst/>
          <a:ahLst/>
          <a:cxnLst/>
          <a:rect l="0" t="0" r="0" b="0"/>
          <a:pathLst>
            <a:path>
              <a:moveTo>
                <a:pt x="0" y="0"/>
              </a:moveTo>
              <a:lnTo>
                <a:pt x="0" y="959825"/>
              </a:lnTo>
              <a:lnTo>
                <a:pt x="329254" y="95982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7645DF-C995-44C5-BC83-73BA22E3EA38}">
      <dsp:nvSpPr>
        <dsp:cNvPr id="0" name=""/>
        <dsp:cNvSpPr/>
      </dsp:nvSpPr>
      <dsp:spPr>
        <a:xfrm>
          <a:off x="5099966" y="1114888"/>
          <a:ext cx="1311222" cy="484972"/>
        </a:xfrm>
        <a:custGeom>
          <a:avLst/>
          <a:gdLst/>
          <a:ahLst/>
          <a:cxnLst/>
          <a:rect l="0" t="0" r="0" b="0"/>
          <a:pathLst>
            <a:path>
              <a:moveTo>
                <a:pt x="0" y="0"/>
              </a:moveTo>
              <a:lnTo>
                <a:pt x="0" y="254494"/>
              </a:lnTo>
              <a:lnTo>
                <a:pt x="1311222" y="254494"/>
              </a:lnTo>
              <a:lnTo>
                <a:pt x="1311222" y="48497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C1B095-0A70-4019-853C-0B5A9E10DB41}">
      <dsp:nvSpPr>
        <dsp:cNvPr id="0" name=""/>
        <dsp:cNvSpPr/>
      </dsp:nvSpPr>
      <dsp:spPr>
        <a:xfrm>
          <a:off x="2885796" y="2450697"/>
          <a:ext cx="320649" cy="985639"/>
        </a:xfrm>
        <a:custGeom>
          <a:avLst/>
          <a:gdLst/>
          <a:ahLst/>
          <a:cxnLst/>
          <a:rect l="0" t="0" r="0" b="0"/>
          <a:pathLst>
            <a:path>
              <a:moveTo>
                <a:pt x="0" y="0"/>
              </a:moveTo>
              <a:lnTo>
                <a:pt x="0" y="985639"/>
              </a:lnTo>
              <a:lnTo>
                <a:pt x="320649" y="985639"/>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9C1BE21-28CB-41A5-A049-569263321906}">
      <dsp:nvSpPr>
        <dsp:cNvPr id="0" name=""/>
        <dsp:cNvSpPr/>
      </dsp:nvSpPr>
      <dsp:spPr>
        <a:xfrm>
          <a:off x="3763808" y="1114888"/>
          <a:ext cx="1336157" cy="459158"/>
        </a:xfrm>
        <a:custGeom>
          <a:avLst/>
          <a:gdLst/>
          <a:ahLst/>
          <a:cxnLst/>
          <a:rect l="0" t="0" r="0" b="0"/>
          <a:pathLst>
            <a:path>
              <a:moveTo>
                <a:pt x="1336157" y="0"/>
              </a:moveTo>
              <a:lnTo>
                <a:pt x="1336157" y="228680"/>
              </a:lnTo>
              <a:lnTo>
                <a:pt x="0" y="228680"/>
              </a:lnTo>
              <a:lnTo>
                <a:pt x="0" y="459158"/>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F5AD83-8B30-4A1C-A4A2-6CA604B3265F}">
      <dsp:nvSpPr>
        <dsp:cNvPr id="0" name=""/>
        <dsp:cNvSpPr/>
      </dsp:nvSpPr>
      <dsp:spPr>
        <a:xfrm>
          <a:off x="221207" y="2447613"/>
          <a:ext cx="329254" cy="959825"/>
        </a:xfrm>
        <a:custGeom>
          <a:avLst/>
          <a:gdLst/>
          <a:ahLst/>
          <a:cxnLst/>
          <a:rect l="0" t="0" r="0" b="0"/>
          <a:pathLst>
            <a:path>
              <a:moveTo>
                <a:pt x="0" y="0"/>
              </a:moveTo>
              <a:lnTo>
                <a:pt x="0" y="959825"/>
              </a:lnTo>
              <a:lnTo>
                <a:pt x="329254" y="95982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DFD247-693C-4C36-B6BD-8E4C217952CB}">
      <dsp:nvSpPr>
        <dsp:cNvPr id="0" name=""/>
        <dsp:cNvSpPr/>
      </dsp:nvSpPr>
      <dsp:spPr>
        <a:xfrm>
          <a:off x="1099219" y="1114888"/>
          <a:ext cx="4000747" cy="484972"/>
        </a:xfrm>
        <a:custGeom>
          <a:avLst/>
          <a:gdLst/>
          <a:ahLst/>
          <a:cxnLst/>
          <a:rect l="0" t="0" r="0" b="0"/>
          <a:pathLst>
            <a:path>
              <a:moveTo>
                <a:pt x="4000747" y="0"/>
              </a:moveTo>
              <a:lnTo>
                <a:pt x="4000747" y="254494"/>
              </a:lnTo>
              <a:lnTo>
                <a:pt x="0" y="254494"/>
              </a:lnTo>
              <a:lnTo>
                <a:pt x="0" y="48497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A5659E-2D7A-4625-BA70-5881607D52D7}">
      <dsp:nvSpPr>
        <dsp:cNvPr id="0" name=""/>
        <dsp:cNvSpPr/>
      </dsp:nvSpPr>
      <dsp:spPr>
        <a:xfrm>
          <a:off x="2298560" y="0"/>
          <a:ext cx="5602811" cy="11148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r>
            <a:rPr lang="en-US" sz="2000" b="1" kern="1200" dirty="0">
              <a:effectLst/>
              <a:latin typeface="Corbel" panose="020B0503020204020204" pitchFamily="34" charset="0"/>
              <a:ea typeface="Calibri" panose="020F0502020204030204" pitchFamily="34" charset="0"/>
              <a:cs typeface="Times New Roman" panose="02020603050405020304" pitchFamily="18" charset="0"/>
            </a:rPr>
            <a:t>Employer Firms</a:t>
          </a:r>
        </a:p>
        <a:p>
          <a:pPr marL="0" lvl="0" indent="0" algn="ctr" defTabSz="889000" rtl="0">
            <a:lnSpc>
              <a:spcPct val="90000"/>
            </a:lnSpc>
            <a:spcBef>
              <a:spcPct val="0"/>
            </a:spcBef>
            <a:spcAft>
              <a:spcPct val="35000"/>
            </a:spcAft>
            <a:buNone/>
          </a:pPr>
          <a:r>
            <a:rPr lang="en-US" sz="1600" kern="1200" dirty="0"/>
            <a:t>(excluding non-profits, government, other non-corporate)</a:t>
          </a:r>
        </a:p>
      </dsp:txBody>
      <dsp:txXfrm>
        <a:off x="2298560" y="0"/>
        <a:ext cx="5602811" cy="1114888"/>
      </dsp:txXfrm>
    </dsp:sp>
    <dsp:sp modelId="{60142CA1-2685-4538-9A4C-224119228FC9}">
      <dsp:nvSpPr>
        <dsp:cNvPr id="0" name=""/>
        <dsp:cNvSpPr/>
      </dsp:nvSpPr>
      <dsp:spPr>
        <a:xfrm>
          <a:off x="1704" y="1599860"/>
          <a:ext cx="2195028" cy="84775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orbel" panose="020B0503020204020204" pitchFamily="34" charset="0"/>
              <a:ea typeface="Times New Roman" panose="02020603050405020304" pitchFamily="18" charset="0"/>
            </a:rPr>
            <a:t>Sole Proprietorships </a:t>
          </a:r>
        </a:p>
        <a:p>
          <a:pPr marL="0" lvl="0" indent="0" algn="ctr" defTabSz="800100">
            <a:lnSpc>
              <a:spcPct val="90000"/>
            </a:lnSpc>
            <a:spcBef>
              <a:spcPct val="0"/>
            </a:spcBef>
            <a:spcAft>
              <a:spcPct val="35000"/>
            </a:spcAft>
            <a:buNone/>
          </a:pPr>
          <a:r>
            <a:rPr lang="en-US" sz="1600" b="1" kern="1200" dirty="0">
              <a:effectLst/>
              <a:latin typeface="Corbel" panose="020B0503020204020204" pitchFamily="34" charset="0"/>
              <a:ea typeface="Times New Roman" panose="02020603050405020304" pitchFamily="18" charset="0"/>
            </a:rPr>
            <a:t>(1 owner)</a:t>
          </a:r>
        </a:p>
      </dsp:txBody>
      <dsp:txXfrm>
        <a:off x="1704" y="1599860"/>
        <a:ext cx="2195028" cy="847753"/>
      </dsp:txXfrm>
    </dsp:sp>
    <dsp:sp modelId="{2A3A9B52-77F5-44F9-9EFC-62397EA0F930}">
      <dsp:nvSpPr>
        <dsp:cNvPr id="0" name=""/>
        <dsp:cNvSpPr/>
      </dsp:nvSpPr>
      <dsp:spPr>
        <a:xfrm>
          <a:off x="550461" y="2908569"/>
          <a:ext cx="1995478" cy="997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1040 filings &amp; EIN applications</a:t>
          </a:r>
        </a:p>
      </dsp:txBody>
      <dsp:txXfrm>
        <a:off x="550461" y="2908569"/>
        <a:ext cx="1995478" cy="997739"/>
      </dsp:txXfrm>
    </dsp:sp>
    <dsp:sp modelId="{2079D924-FB64-4F24-BF33-DA4B9342A5B8}">
      <dsp:nvSpPr>
        <dsp:cNvPr id="0" name=""/>
        <dsp:cNvSpPr/>
      </dsp:nvSpPr>
      <dsp:spPr>
        <a:xfrm>
          <a:off x="2666294" y="1574047"/>
          <a:ext cx="2195028" cy="87665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b="1" kern="1200" dirty="0">
              <a:effectLst/>
              <a:latin typeface="Corbel" panose="020B0503020204020204" pitchFamily="34" charset="0"/>
              <a:ea typeface="Times New Roman" panose="02020603050405020304" pitchFamily="18" charset="0"/>
            </a:rPr>
            <a:t>Partnerships </a:t>
          </a:r>
        </a:p>
        <a:p>
          <a:pPr marL="0" lvl="0" indent="0" algn="ctr" defTabSz="800100" rtl="0">
            <a:lnSpc>
              <a:spcPct val="90000"/>
            </a:lnSpc>
            <a:spcBef>
              <a:spcPct val="0"/>
            </a:spcBef>
            <a:spcAft>
              <a:spcPct val="35000"/>
            </a:spcAft>
            <a:buNone/>
          </a:pPr>
          <a:r>
            <a:rPr lang="en-US" sz="1600" b="1" kern="1200" dirty="0">
              <a:effectLst/>
              <a:latin typeface="Corbel" panose="020B0503020204020204" pitchFamily="34" charset="0"/>
              <a:ea typeface="Times New Roman" panose="02020603050405020304" pitchFamily="18" charset="0"/>
            </a:rPr>
            <a:t>(&gt;1 owner)</a:t>
          </a:r>
        </a:p>
      </dsp:txBody>
      <dsp:txXfrm>
        <a:off x="2666294" y="1574047"/>
        <a:ext cx="2195028" cy="876650"/>
      </dsp:txXfrm>
    </dsp:sp>
    <dsp:sp modelId="{A5619251-FE09-42AA-9724-39C3BD84EE4F}">
      <dsp:nvSpPr>
        <dsp:cNvPr id="0" name=""/>
        <dsp:cNvSpPr/>
      </dsp:nvSpPr>
      <dsp:spPr>
        <a:xfrm>
          <a:off x="3206446" y="2937467"/>
          <a:ext cx="1995478" cy="997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Tax Schedule K1</a:t>
          </a:r>
        </a:p>
      </dsp:txBody>
      <dsp:txXfrm>
        <a:off x="3206446" y="2937467"/>
        <a:ext cx="1995478" cy="997739"/>
      </dsp:txXfrm>
    </dsp:sp>
    <dsp:sp modelId="{BFE81DA7-4047-4BE0-94F3-5734E629E278}">
      <dsp:nvSpPr>
        <dsp:cNvPr id="0" name=""/>
        <dsp:cNvSpPr/>
      </dsp:nvSpPr>
      <dsp:spPr>
        <a:xfrm>
          <a:off x="5313674" y="1599860"/>
          <a:ext cx="2195028" cy="87437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effectLst/>
              <a:latin typeface="Corbel" panose="020B0503020204020204" pitchFamily="34" charset="0"/>
              <a:ea typeface="Times New Roman" panose="02020603050405020304" pitchFamily="18" charset="0"/>
              <a:cs typeface="+mn-cs"/>
            </a:rPr>
            <a:t>S-corporations</a:t>
          </a:r>
          <a:r>
            <a:rPr lang="en-US" sz="1600" b="1" kern="1200" dirty="0">
              <a:effectLst/>
              <a:latin typeface="Corbel" panose="020B0503020204020204" pitchFamily="34" charset="0"/>
              <a:ea typeface="Times New Roman" panose="02020603050405020304" pitchFamily="18" charset="0"/>
              <a:cs typeface="+mn-cs"/>
            </a:rPr>
            <a:t> </a:t>
          </a:r>
        </a:p>
        <a:p>
          <a:pPr marL="0" lvl="0" indent="0" algn="ctr" defTabSz="800100">
            <a:lnSpc>
              <a:spcPct val="90000"/>
            </a:lnSpc>
            <a:spcBef>
              <a:spcPct val="0"/>
            </a:spcBef>
            <a:spcAft>
              <a:spcPct val="35000"/>
            </a:spcAft>
            <a:buNone/>
          </a:pPr>
          <a:r>
            <a:rPr lang="en-US" sz="1600" b="1" kern="1200" dirty="0">
              <a:effectLst/>
              <a:latin typeface="Corbel" panose="020B0503020204020204" pitchFamily="34" charset="0"/>
              <a:ea typeface="Times New Roman" panose="02020603050405020304" pitchFamily="18" charset="0"/>
              <a:cs typeface="+mn-cs"/>
            </a:rPr>
            <a:t>(&gt;=1 owner)</a:t>
          </a:r>
        </a:p>
      </dsp:txBody>
      <dsp:txXfrm>
        <a:off x="5313674" y="1599860"/>
        <a:ext cx="2195028" cy="874378"/>
      </dsp:txXfrm>
    </dsp:sp>
    <dsp:sp modelId="{0DE31B35-09EF-42D4-B215-1FF176E308C0}">
      <dsp:nvSpPr>
        <dsp:cNvPr id="0" name=""/>
        <dsp:cNvSpPr/>
      </dsp:nvSpPr>
      <dsp:spPr>
        <a:xfrm>
          <a:off x="5862431" y="2935195"/>
          <a:ext cx="1995478" cy="997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Tax Schedule K1</a:t>
          </a:r>
        </a:p>
      </dsp:txBody>
      <dsp:txXfrm>
        <a:off x="5862431" y="2935195"/>
        <a:ext cx="1995478" cy="997739"/>
      </dsp:txXfrm>
    </dsp:sp>
    <dsp:sp modelId="{9BF9336E-1D7D-41AB-9FAA-625FC25B2725}">
      <dsp:nvSpPr>
        <dsp:cNvPr id="0" name=""/>
        <dsp:cNvSpPr/>
      </dsp:nvSpPr>
      <dsp:spPr>
        <a:xfrm>
          <a:off x="7985726" y="1599860"/>
          <a:ext cx="2195028" cy="78770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b="1" kern="1200" dirty="0">
              <a:effectLst/>
              <a:latin typeface="Corbel" panose="020B0503020204020204" pitchFamily="34" charset="0"/>
              <a:ea typeface="Times New Roman" panose="02020603050405020304" pitchFamily="18" charset="0"/>
              <a:cs typeface="+mn-cs"/>
            </a:rPr>
            <a:t>C-corporations </a:t>
          </a:r>
        </a:p>
        <a:p>
          <a:pPr marL="0" lvl="0" indent="0" algn="ctr" defTabSz="800100" rtl="0">
            <a:lnSpc>
              <a:spcPct val="90000"/>
            </a:lnSpc>
            <a:spcBef>
              <a:spcPct val="0"/>
            </a:spcBef>
            <a:spcAft>
              <a:spcPct val="35000"/>
            </a:spcAft>
            <a:buNone/>
          </a:pPr>
          <a:r>
            <a:rPr lang="en-US" sz="1600" b="1" kern="1200" dirty="0">
              <a:effectLst/>
              <a:latin typeface="Corbel" panose="020B0503020204020204" pitchFamily="34" charset="0"/>
              <a:ea typeface="Times New Roman" panose="02020603050405020304" pitchFamily="18" charset="0"/>
              <a:cs typeface="+mn-cs"/>
            </a:rPr>
            <a:t>(&gt;= 1 owner)</a:t>
          </a:r>
          <a:endParaRPr lang="en-US" sz="1600" kern="1200" dirty="0"/>
        </a:p>
      </dsp:txBody>
      <dsp:txXfrm>
        <a:off x="7985726" y="1599860"/>
        <a:ext cx="2195028" cy="787708"/>
      </dsp:txXfrm>
    </dsp:sp>
    <dsp:sp modelId="{52626166-F842-4F64-86E0-734DA76352BF}">
      <dsp:nvSpPr>
        <dsp:cNvPr id="0" name=""/>
        <dsp:cNvSpPr/>
      </dsp:nvSpPr>
      <dsp:spPr>
        <a:xfrm>
          <a:off x="8518416" y="2848524"/>
          <a:ext cx="1995478" cy="9977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n/a</a:t>
          </a:r>
        </a:p>
      </dsp:txBody>
      <dsp:txXfrm>
        <a:off x="8518416" y="2848524"/>
        <a:ext cx="1995478" cy="9977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F35E1-11CB-47D8-A8D2-74C0744E3A05}">
      <dsp:nvSpPr>
        <dsp:cNvPr id="0" name=""/>
        <dsp:cNvSpPr/>
      </dsp:nvSpPr>
      <dsp:spPr>
        <a:xfrm>
          <a:off x="9652892" y="2416619"/>
          <a:ext cx="498838" cy="393501"/>
        </a:xfrm>
        <a:custGeom>
          <a:avLst/>
          <a:gdLst/>
          <a:ahLst/>
          <a:cxnLst/>
          <a:rect l="0" t="0" r="0" b="0"/>
          <a:pathLst>
            <a:path>
              <a:moveTo>
                <a:pt x="0" y="0"/>
              </a:moveTo>
              <a:lnTo>
                <a:pt x="0" y="150520"/>
              </a:lnTo>
              <a:lnTo>
                <a:pt x="498838" y="150520"/>
              </a:lnTo>
              <a:lnTo>
                <a:pt x="498838" y="39350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D2D265-234B-47D7-8FF0-3DAED8AD8DE4}">
      <dsp:nvSpPr>
        <dsp:cNvPr id="0" name=""/>
        <dsp:cNvSpPr/>
      </dsp:nvSpPr>
      <dsp:spPr>
        <a:xfrm>
          <a:off x="8734946" y="2416619"/>
          <a:ext cx="917945" cy="354172"/>
        </a:xfrm>
        <a:custGeom>
          <a:avLst/>
          <a:gdLst/>
          <a:ahLst/>
          <a:cxnLst/>
          <a:rect l="0" t="0" r="0" b="0"/>
          <a:pathLst>
            <a:path>
              <a:moveTo>
                <a:pt x="917945" y="0"/>
              </a:moveTo>
              <a:lnTo>
                <a:pt x="917945" y="111192"/>
              </a:lnTo>
              <a:lnTo>
                <a:pt x="0" y="111192"/>
              </a:lnTo>
              <a:lnTo>
                <a:pt x="0" y="35417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39138F-2F80-4101-8FC9-D37FA3372515}">
      <dsp:nvSpPr>
        <dsp:cNvPr id="0" name=""/>
        <dsp:cNvSpPr/>
      </dsp:nvSpPr>
      <dsp:spPr>
        <a:xfrm>
          <a:off x="5056187" y="1111329"/>
          <a:ext cx="4596704" cy="91440"/>
        </a:xfrm>
        <a:custGeom>
          <a:avLst/>
          <a:gdLst/>
          <a:ahLst/>
          <a:cxnLst/>
          <a:rect l="0" t="0" r="0" b="0"/>
          <a:pathLst>
            <a:path>
              <a:moveTo>
                <a:pt x="0" y="45720"/>
              </a:moveTo>
              <a:lnTo>
                <a:pt x="4596704" y="45720"/>
              </a:lnTo>
              <a:lnTo>
                <a:pt x="4596704" y="1188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60F4DF-2043-40D9-8969-786C12935FC1}">
      <dsp:nvSpPr>
        <dsp:cNvPr id="0" name=""/>
        <dsp:cNvSpPr/>
      </dsp:nvSpPr>
      <dsp:spPr>
        <a:xfrm>
          <a:off x="5056187" y="1157049"/>
          <a:ext cx="2031039" cy="118672"/>
        </a:xfrm>
        <a:custGeom>
          <a:avLst/>
          <a:gdLst/>
          <a:ahLst/>
          <a:cxnLst/>
          <a:rect l="0" t="0" r="0" b="0"/>
          <a:pathLst>
            <a:path>
              <a:moveTo>
                <a:pt x="0" y="0"/>
              </a:moveTo>
              <a:lnTo>
                <a:pt x="2031039" y="0"/>
              </a:lnTo>
              <a:lnTo>
                <a:pt x="2031039" y="11867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26D3FB-4D56-4D71-B3AE-0B2BDEA231C9}">
      <dsp:nvSpPr>
        <dsp:cNvPr id="0" name=""/>
        <dsp:cNvSpPr/>
      </dsp:nvSpPr>
      <dsp:spPr>
        <a:xfrm>
          <a:off x="4192311" y="1157049"/>
          <a:ext cx="863876" cy="138608"/>
        </a:xfrm>
        <a:custGeom>
          <a:avLst/>
          <a:gdLst/>
          <a:ahLst/>
          <a:cxnLst/>
          <a:rect l="0" t="0" r="0" b="0"/>
          <a:pathLst>
            <a:path>
              <a:moveTo>
                <a:pt x="863876" y="0"/>
              </a:moveTo>
              <a:lnTo>
                <a:pt x="0" y="0"/>
              </a:lnTo>
              <a:lnTo>
                <a:pt x="0" y="138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DE9FD0-6B28-4DFF-AC1B-689E2B8F4B60}">
      <dsp:nvSpPr>
        <dsp:cNvPr id="0" name=""/>
        <dsp:cNvSpPr/>
      </dsp:nvSpPr>
      <dsp:spPr>
        <a:xfrm>
          <a:off x="1216008" y="1157049"/>
          <a:ext cx="3840179" cy="138585"/>
        </a:xfrm>
        <a:custGeom>
          <a:avLst/>
          <a:gdLst/>
          <a:ahLst/>
          <a:cxnLst/>
          <a:rect l="0" t="0" r="0" b="0"/>
          <a:pathLst>
            <a:path>
              <a:moveTo>
                <a:pt x="3840179" y="0"/>
              </a:moveTo>
              <a:lnTo>
                <a:pt x="0" y="0"/>
              </a:lnTo>
              <a:lnTo>
                <a:pt x="0" y="1385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3C460E-6088-40C1-81B4-21B16CEF98D8}">
      <dsp:nvSpPr>
        <dsp:cNvPr id="0" name=""/>
        <dsp:cNvSpPr/>
      </dsp:nvSpPr>
      <dsp:spPr>
        <a:xfrm>
          <a:off x="2889137" y="0"/>
          <a:ext cx="4334100" cy="1157049"/>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ts val="600"/>
            </a:spcAft>
            <a:buNone/>
          </a:pPr>
          <a:r>
            <a:rPr lang="en-US" sz="3200" kern="1200" dirty="0"/>
            <a:t>Employer Businesses </a:t>
          </a:r>
        </a:p>
        <a:p>
          <a:pPr marL="0" lvl="0" indent="0" algn="ctr" defTabSz="1422400">
            <a:lnSpc>
              <a:spcPct val="90000"/>
            </a:lnSpc>
            <a:spcBef>
              <a:spcPct val="0"/>
            </a:spcBef>
            <a:spcAft>
              <a:spcPct val="35000"/>
            </a:spcAft>
            <a:buNone/>
          </a:pPr>
          <a:r>
            <a:rPr lang="en-US" sz="1800" kern="1200" dirty="0"/>
            <a:t>(excluding non-profits, government, other non-corporate)</a:t>
          </a:r>
        </a:p>
      </dsp:txBody>
      <dsp:txXfrm>
        <a:off x="2889137" y="0"/>
        <a:ext cx="4334100" cy="1157049"/>
      </dsp:txXfrm>
    </dsp:sp>
    <dsp:sp modelId="{AC108706-901A-4B7F-8689-BDCBD0B03DCF}">
      <dsp:nvSpPr>
        <dsp:cNvPr id="0" name=""/>
        <dsp:cNvSpPr/>
      </dsp:nvSpPr>
      <dsp:spPr>
        <a:xfrm>
          <a:off x="58958" y="1295635"/>
          <a:ext cx="2314099" cy="11570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100000"/>
            </a:lnSpc>
            <a:spcBef>
              <a:spcPct val="0"/>
            </a:spcBef>
            <a:spcAft>
              <a:spcPct val="35000"/>
            </a:spcAft>
            <a:buNone/>
          </a:pPr>
          <a:r>
            <a:rPr lang="en-US" sz="2800" kern="1200" dirty="0" err="1"/>
            <a:t>Soleprops</a:t>
          </a:r>
          <a:endParaRPr lang="en-US" sz="2800" kern="1200" dirty="0"/>
        </a:p>
        <a:p>
          <a:pPr marL="0" lvl="0" indent="0" algn="ctr" defTabSz="1244600">
            <a:lnSpc>
              <a:spcPct val="90000"/>
            </a:lnSpc>
            <a:spcBef>
              <a:spcPct val="0"/>
            </a:spcBef>
            <a:spcAft>
              <a:spcPct val="35000"/>
            </a:spcAft>
            <a:buNone/>
          </a:pPr>
          <a:r>
            <a:rPr lang="en-US" sz="1600" kern="1200" dirty="0"/>
            <a:t>~15% of employers</a:t>
          </a:r>
        </a:p>
      </dsp:txBody>
      <dsp:txXfrm>
        <a:off x="58958" y="1295635"/>
        <a:ext cx="2314099" cy="1157049"/>
      </dsp:txXfrm>
    </dsp:sp>
    <dsp:sp modelId="{78A4EA41-1D9D-4DD2-8A3C-D964A328E94E}">
      <dsp:nvSpPr>
        <dsp:cNvPr id="0" name=""/>
        <dsp:cNvSpPr/>
      </dsp:nvSpPr>
      <dsp:spPr>
        <a:xfrm>
          <a:off x="3035261" y="1295658"/>
          <a:ext cx="2314099" cy="11570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Partnerships</a:t>
          </a:r>
        </a:p>
        <a:p>
          <a:pPr marL="0" lvl="0" indent="0" algn="ctr" defTabSz="1244600">
            <a:lnSpc>
              <a:spcPct val="90000"/>
            </a:lnSpc>
            <a:spcBef>
              <a:spcPct val="0"/>
            </a:spcBef>
            <a:spcAft>
              <a:spcPct val="35000"/>
            </a:spcAft>
            <a:buNone/>
          </a:pPr>
          <a:r>
            <a:rPr lang="en-US" sz="1600" kern="1200" dirty="0"/>
            <a:t>~13%  of employers</a:t>
          </a:r>
        </a:p>
      </dsp:txBody>
      <dsp:txXfrm>
        <a:off x="3035261" y="1295658"/>
        <a:ext cx="2314099" cy="1157049"/>
      </dsp:txXfrm>
    </dsp:sp>
    <dsp:sp modelId="{94DC7BE7-C8C1-4BD9-B115-2E2A57BAFE08}">
      <dsp:nvSpPr>
        <dsp:cNvPr id="0" name=""/>
        <dsp:cNvSpPr/>
      </dsp:nvSpPr>
      <dsp:spPr>
        <a:xfrm>
          <a:off x="5930176" y="1275722"/>
          <a:ext cx="2314099" cy="11570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S-corps</a:t>
          </a:r>
        </a:p>
        <a:p>
          <a:pPr marL="0" lvl="0" indent="0" algn="ctr" defTabSz="1244600">
            <a:lnSpc>
              <a:spcPct val="90000"/>
            </a:lnSpc>
            <a:spcBef>
              <a:spcPct val="0"/>
            </a:spcBef>
            <a:spcAft>
              <a:spcPct val="35000"/>
            </a:spcAft>
            <a:buNone/>
          </a:pPr>
          <a:r>
            <a:rPr lang="en-US" sz="1600" kern="1200" dirty="0"/>
            <a:t>~55% of employers</a:t>
          </a:r>
        </a:p>
      </dsp:txBody>
      <dsp:txXfrm>
        <a:off x="5930176" y="1275722"/>
        <a:ext cx="2314099" cy="1157049"/>
      </dsp:txXfrm>
    </dsp:sp>
    <dsp:sp modelId="{031E8CE4-0F1E-4066-B94C-222F9943CAEB}">
      <dsp:nvSpPr>
        <dsp:cNvPr id="0" name=""/>
        <dsp:cNvSpPr/>
      </dsp:nvSpPr>
      <dsp:spPr>
        <a:xfrm>
          <a:off x="8765897" y="1230134"/>
          <a:ext cx="1773988" cy="1186485"/>
        </a:xfrm>
        <a:prstGeom prst="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C-corps</a:t>
          </a:r>
        </a:p>
        <a:p>
          <a:pPr marL="0" lvl="0" indent="0" algn="ctr" defTabSz="1066800">
            <a:lnSpc>
              <a:spcPct val="90000"/>
            </a:lnSpc>
            <a:spcBef>
              <a:spcPct val="0"/>
            </a:spcBef>
            <a:spcAft>
              <a:spcPct val="35000"/>
            </a:spcAft>
            <a:buNone/>
          </a:pPr>
          <a:r>
            <a:rPr lang="en-US" sz="1600" kern="1200" dirty="0"/>
            <a:t>~18% of employers</a:t>
          </a:r>
        </a:p>
      </dsp:txBody>
      <dsp:txXfrm>
        <a:off x="8765897" y="1230134"/>
        <a:ext cx="1773988" cy="1186485"/>
      </dsp:txXfrm>
    </dsp:sp>
    <dsp:sp modelId="{39A77C30-9B72-479A-83DD-3584E133C707}">
      <dsp:nvSpPr>
        <dsp:cNvPr id="0" name=""/>
        <dsp:cNvSpPr/>
      </dsp:nvSpPr>
      <dsp:spPr>
        <a:xfrm>
          <a:off x="8062735" y="2770792"/>
          <a:ext cx="1344422" cy="1157049"/>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Private Small C-corps*</a:t>
          </a:r>
        </a:p>
      </dsp:txBody>
      <dsp:txXfrm>
        <a:off x="8062735" y="2770792"/>
        <a:ext cx="1344422" cy="1157049"/>
      </dsp:txXfrm>
    </dsp:sp>
    <dsp:sp modelId="{E9792447-0D28-4350-92C2-F233202ACBE4}">
      <dsp:nvSpPr>
        <dsp:cNvPr id="0" name=""/>
        <dsp:cNvSpPr/>
      </dsp:nvSpPr>
      <dsp:spPr>
        <a:xfrm>
          <a:off x="9464940" y="2810121"/>
          <a:ext cx="1373580" cy="1157049"/>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Other C-corps</a:t>
          </a:r>
        </a:p>
      </dsp:txBody>
      <dsp:txXfrm>
        <a:off x="9464940" y="2810121"/>
        <a:ext cx="1373580" cy="11570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92363A-3E3E-44E7-9529-22A0107C0E7A}"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94E831-0B7B-46DD-9057-E0884FD7DADC}" type="slidenum">
              <a:rPr lang="en-US" smtClean="0"/>
              <a:t>‹#›</a:t>
            </a:fld>
            <a:endParaRPr lang="en-US"/>
          </a:p>
        </p:txBody>
      </p:sp>
    </p:spTree>
    <p:extLst>
      <p:ext uri="{BB962C8B-B14F-4D97-AF65-F5344CB8AC3E}">
        <p14:creationId xmlns:p14="http://schemas.microsoft.com/office/powerpoint/2010/main" val="1451331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1</a:t>
            </a:fld>
            <a:endParaRPr lang="en-US"/>
          </a:p>
        </p:txBody>
      </p:sp>
    </p:spTree>
    <p:extLst>
      <p:ext uri="{BB962C8B-B14F-4D97-AF65-F5344CB8AC3E}">
        <p14:creationId xmlns:p14="http://schemas.microsoft.com/office/powerpoint/2010/main" val="2941784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C98436-DBF3-4EB9-92CB-EB6CF8C3B6D2}" type="slidenum">
              <a:rPr lang="en-US" smtClean="0"/>
              <a:t>10</a:t>
            </a:fld>
            <a:endParaRPr lang="en-US"/>
          </a:p>
        </p:txBody>
      </p:sp>
    </p:spTree>
    <p:extLst>
      <p:ext uri="{BB962C8B-B14F-4D97-AF65-F5344CB8AC3E}">
        <p14:creationId xmlns:p14="http://schemas.microsoft.com/office/powerpoint/2010/main" val="31235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5AF52-C18E-4FEF-A68A-51556A1329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8682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12</a:t>
            </a:fld>
            <a:endParaRPr lang="en-US"/>
          </a:p>
        </p:txBody>
      </p:sp>
    </p:spTree>
    <p:extLst>
      <p:ext uri="{BB962C8B-B14F-4D97-AF65-F5344CB8AC3E}">
        <p14:creationId xmlns:p14="http://schemas.microsoft.com/office/powerpoint/2010/main" val="3530456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5AF52-C18E-4FEF-A68A-51556A1329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3667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15AF52-C18E-4FEF-A68A-51556A13292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0497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6188" y="484188"/>
            <a:ext cx="4203700" cy="2365375"/>
          </a:xfrm>
        </p:spPr>
      </p:sp>
      <p:sp>
        <p:nvSpPr>
          <p:cNvPr id="3" name="Notes Placeholder 2"/>
          <p:cNvSpPr>
            <a:spLocks noGrp="1"/>
          </p:cNvSpPr>
          <p:nvPr>
            <p:ph type="body" idx="1"/>
          </p:nvPr>
        </p:nvSpPr>
        <p:spPr>
          <a:xfrm>
            <a:off x="923608" y="3008120"/>
            <a:ext cx="7388860" cy="2948299"/>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462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16</a:t>
            </a:fld>
            <a:endParaRPr lang="en-US"/>
          </a:p>
        </p:txBody>
      </p:sp>
    </p:spTree>
    <p:extLst>
      <p:ext uri="{BB962C8B-B14F-4D97-AF65-F5344CB8AC3E}">
        <p14:creationId xmlns:p14="http://schemas.microsoft.com/office/powerpoint/2010/main" val="2799122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17</a:t>
            </a:fld>
            <a:endParaRPr lang="en-US"/>
          </a:p>
        </p:txBody>
      </p:sp>
    </p:spTree>
    <p:extLst>
      <p:ext uri="{BB962C8B-B14F-4D97-AF65-F5344CB8AC3E}">
        <p14:creationId xmlns:p14="http://schemas.microsoft.com/office/powerpoint/2010/main" val="1881749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18</a:t>
            </a:fld>
            <a:endParaRPr lang="en-US"/>
          </a:p>
        </p:txBody>
      </p:sp>
    </p:spTree>
    <p:extLst>
      <p:ext uri="{BB962C8B-B14F-4D97-AF65-F5344CB8AC3E}">
        <p14:creationId xmlns:p14="http://schemas.microsoft.com/office/powerpoint/2010/main" val="1449084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endParaRPr lang="en-US" dirty="0"/>
          </a:p>
        </p:txBody>
      </p:sp>
      <p:sp>
        <p:nvSpPr>
          <p:cNvPr id="4" name="Slide Number Placeholder 3"/>
          <p:cNvSpPr>
            <a:spLocks noGrp="1"/>
          </p:cNvSpPr>
          <p:nvPr>
            <p:ph type="sldNum" sz="quarter" idx="10"/>
          </p:nvPr>
        </p:nvSpPr>
        <p:spPr/>
        <p:txBody>
          <a:bodyPr/>
          <a:lstStyle/>
          <a:p>
            <a:fld id="{603B9073-4934-4A18-B03D-7FA2DABDE591}" type="slidenum">
              <a:rPr lang="en-US" smtClean="0"/>
              <a:t>19</a:t>
            </a:fld>
            <a:endParaRPr lang="en-US"/>
          </a:p>
        </p:txBody>
      </p:sp>
    </p:spTree>
    <p:extLst>
      <p:ext uri="{BB962C8B-B14F-4D97-AF65-F5344CB8AC3E}">
        <p14:creationId xmlns:p14="http://schemas.microsoft.com/office/powerpoint/2010/main" val="250133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94E831-0B7B-46DD-9057-E0884FD7DADC}" type="slidenum">
              <a:rPr lang="en-US" smtClean="0"/>
              <a:t>2</a:t>
            </a:fld>
            <a:endParaRPr lang="en-US"/>
          </a:p>
        </p:txBody>
      </p:sp>
    </p:spTree>
    <p:extLst>
      <p:ext uri="{BB962C8B-B14F-4D97-AF65-F5344CB8AC3E}">
        <p14:creationId xmlns:p14="http://schemas.microsoft.com/office/powerpoint/2010/main" val="965393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C98436-DBF3-4EB9-92CB-EB6CF8C3B6D2}" type="slidenum">
              <a:rPr lang="en-US" smtClean="0"/>
              <a:t>20</a:t>
            </a:fld>
            <a:endParaRPr lang="en-US"/>
          </a:p>
        </p:txBody>
      </p:sp>
    </p:spTree>
    <p:extLst>
      <p:ext uri="{BB962C8B-B14F-4D97-AF65-F5344CB8AC3E}">
        <p14:creationId xmlns:p14="http://schemas.microsoft.com/office/powerpoint/2010/main" val="17229825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endParaRPr lang="en-US" dirty="0"/>
          </a:p>
        </p:txBody>
      </p:sp>
      <p:sp>
        <p:nvSpPr>
          <p:cNvPr id="4" name="Slide Number Placeholder 3"/>
          <p:cNvSpPr>
            <a:spLocks noGrp="1"/>
          </p:cNvSpPr>
          <p:nvPr>
            <p:ph type="sldNum" sz="quarter" idx="5"/>
          </p:nvPr>
        </p:nvSpPr>
        <p:spPr/>
        <p:txBody>
          <a:bodyPr/>
          <a:lstStyle/>
          <a:p>
            <a:fld id="{43C98436-DBF3-4EB9-92CB-EB6CF8C3B6D2}" type="slidenum">
              <a:rPr lang="en-US" smtClean="0"/>
              <a:t>21</a:t>
            </a:fld>
            <a:endParaRPr lang="en-US"/>
          </a:p>
        </p:txBody>
      </p:sp>
    </p:spTree>
    <p:extLst>
      <p:ext uri="{BB962C8B-B14F-4D97-AF65-F5344CB8AC3E}">
        <p14:creationId xmlns:p14="http://schemas.microsoft.com/office/powerpoint/2010/main" val="2254680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608" y="3373753"/>
            <a:ext cx="7388860" cy="2967225"/>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0108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15AF52-C18E-4FEF-A68A-51556A132924}" type="slidenum">
              <a:rPr lang="en-US" smtClean="0"/>
              <a:t>23</a:t>
            </a:fld>
            <a:endParaRPr lang="en-US" dirty="0"/>
          </a:p>
        </p:txBody>
      </p:sp>
    </p:spTree>
    <p:extLst>
      <p:ext uri="{BB962C8B-B14F-4D97-AF65-F5344CB8AC3E}">
        <p14:creationId xmlns:p14="http://schemas.microsoft.com/office/powerpoint/2010/main" val="205685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3</a:t>
            </a:fld>
            <a:endParaRPr lang="en-US"/>
          </a:p>
        </p:txBody>
      </p:sp>
    </p:spTree>
    <p:extLst>
      <p:ext uri="{BB962C8B-B14F-4D97-AF65-F5344CB8AC3E}">
        <p14:creationId xmlns:p14="http://schemas.microsoft.com/office/powerpoint/2010/main" val="2221268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2413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dirty="0"/>
          </a:p>
        </p:txBody>
      </p:sp>
      <p:sp>
        <p:nvSpPr>
          <p:cNvPr id="4" name="Slide Number Placeholder 3"/>
          <p:cNvSpPr>
            <a:spLocks noGrp="1"/>
          </p:cNvSpPr>
          <p:nvPr>
            <p:ph type="sldNum" sz="quarter" idx="10"/>
          </p:nvPr>
        </p:nvSpPr>
        <p:spPr/>
        <p:txBody>
          <a:bodyPr/>
          <a:lstStyle/>
          <a:p>
            <a:fld id="{603B9073-4934-4A18-B03D-7FA2DABDE591}" type="slidenum">
              <a:rPr lang="en-US" smtClean="0"/>
              <a:t>5</a:t>
            </a:fld>
            <a:endParaRPr lang="en-US"/>
          </a:p>
        </p:txBody>
      </p:sp>
    </p:spTree>
    <p:extLst>
      <p:ext uri="{BB962C8B-B14F-4D97-AF65-F5344CB8AC3E}">
        <p14:creationId xmlns:p14="http://schemas.microsoft.com/office/powerpoint/2010/main" val="4146213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25688" y="481013"/>
            <a:ext cx="4906962" cy="2760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988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608" y="3373753"/>
            <a:ext cx="7388860" cy="2967225"/>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0429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608" y="3373753"/>
            <a:ext cx="7388860" cy="2967225"/>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124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6188" y="484188"/>
            <a:ext cx="4203700" cy="2365375"/>
          </a:xfrm>
        </p:spPr>
      </p:sp>
      <p:sp>
        <p:nvSpPr>
          <p:cNvPr id="3" name="Notes Placeholder 2"/>
          <p:cNvSpPr>
            <a:spLocks noGrp="1"/>
          </p:cNvSpPr>
          <p:nvPr>
            <p:ph type="body" idx="1"/>
          </p:nvPr>
        </p:nvSpPr>
        <p:spPr>
          <a:xfrm>
            <a:off x="923608" y="3008120"/>
            <a:ext cx="7388860" cy="2948299"/>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3970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1C5292"/>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723551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310629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59627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30334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7771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Calibri" panose="020F0502020204030204" pitchFamily="34" charset="0"/>
                <a:cs typeface="Calibri" panose="020F0502020204030204" pitchFamily="34" charset="0"/>
              </a:defRPr>
            </a:lvl1pPr>
            <a:lvl2pPr>
              <a:spcBef>
                <a:spcPts val="600"/>
              </a:spcBef>
              <a:defRPr sz="1200" baseline="0">
                <a:latin typeface="Calibri" panose="020F0502020204030204" pitchFamily="34" charset="0"/>
                <a:cs typeface="Calibri" panose="020F0502020204030204" pitchFamily="34" charset="0"/>
              </a:defRPr>
            </a:lvl2pPr>
            <a:lvl3pPr>
              <a:spcBef>
                <a:spcPts val="600"/>
              </a:spcBef>
              <a:defRPr sz="1200" baseline="0">
                <a:latin typeface="Calibri" panose="020F0502020204030204" pitchFamily="34" charset="0"/>
                <a:cs typeface="Calibri" panose="020F0502020204030204" pitchFamily="34" charset="0"/>
              </a:defRPr>
            </a:lvl3pPr>
            <a:lvl4pPr>
              <a:spcBef>
                <a:spcPts val="600"/>
              </a:spcBef>
              <a:defRPr sz="1200" baseline="0">
                <a:latin typeface="Calibri" panose="020F0502020204030204" pitchFamily="34" charset="0"/>
                <a:cs typeface="Calibri" panose="020F0502020204030204" pitchFamily="34" charset="0"/>
              </a:defRPr>
            </a:lvl4pPr>
            <a:lvl5pPr>
              <a:spcBef>
                <a:spcPts val="600"/>
              </a:spcBef>
              <a:defRPr sz="1200" baseline="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034119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dirty="0"/>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atin typeface="Calibri" panose="020F0502020204030204" pitchFamily="34" charset="0"/>
                <a:cs typeface="Calibri" panose="020F0502020204030204" pitchFamily="34" charset="0"/>
              </a:defRPr>
            </a:lvl2pPr>
            <a:lvl3pPr>
              <a:spcBef>
                <a:spcPts val="0"/>
              </a:spcBef>
              <a:spcAft>
                <a:spcPts val="300"/>
              </a:spcAft>
              <a:defRPr spc="30" baseline="0">
                <a:latin typeface="Calibri" panose="020F0502020204030204" pitchFamily="34" charset="0"/>
                <a:cs typeface="Calibri" panose="020F0502020204030204" pitchFamily="34" charset="0"/>
              </a:defRPr>
            </a:lvl3pPr>
            <a:lvl4pPr>
              <a:spcBef>
                <a:spcPts val="0"/>
              </a:spcBef>
              <a:spcAft>
                <a:spcPts val="300"/>
              </a:spcAft>
              <a:defRPr spc="30" baseline="0">
                <a:latin typeface="Calibri" panose="020F0502020204030204" pitchFamily="34" charset="0"/>
                <a:cs typeface="Calibri" panose="020F0502020204030204" pitchFamily="34" charset="0"/>
              </a:defRPr>
            </a:lvl4pPr>
            <a:lvl5pPr>
              <a:spcBef>
                <a:spcPts val="0"/>
              </a:spcBef>
              <a:spcAft>
                <a:spcPts val="300"/>
              </a:spcAft>
              <a:defRPr spc="30" baseline="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lvl1pPr>
              <a:defRPr>
                <a:latin typeface="Calibri" panose="020F0502020204030204" pitchFamily="34" charset="0"/>
                <a:cs typeface="Calibri" panose="020F0502020204030204" pitchFamily="34" charset="0"/>
              </a:defRPr>
            </a:lvl1p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lvl1pPr>
              <a:defRPr>
                <a:latin typeface="Calibri" panose="020F0502020204030204" pitchFamily="34" charset="0"/>
                <a:cs typeface="Calibri" panose="020F0502020204030204" pitchFamily="34" charset="0"/>
              </a:defRPr>
            </a:lvl1p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06430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Pag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E89D3589-DE88-4101-8970-761359BBEBC6}"/>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98990" y="5737698"/>
            <a:ext cx="1847850" cy="817880"/>
          </a:xfrm>
          <a:prstGeom prst="rect">
            <a:avLst/>
          </a:prstGeom>
          <a:noFill/>
          <a:ln>
            <a:noFill/>
          </a:ln>
        </p:spPr>
      </p:pic>
    </p:spTree>
    <p:extLst>
      <p:ext uri="{BB962C8B-B14F-4D97-AF65-F5344CB8AC3E}">
        <p14:creationId xmlns:p14="http://schemas.microsoft.com/office/powerpoint/2010/main" val="2007588899"/>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Pag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DCC28CF4-64A9-4A10-A3F8-8486FB06D26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919689858"/>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ag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83A295C-2DC0-4B28-B19C-4099FCDCF236}"/>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1408712397"/>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Pag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344B4D81-88CD-470E-8625-6F4D2E43AD0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3164211056"/>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324975" y="6407749"/>
            <a:ext cx="2743200" cy="365125"/>
          </a:xfrm>
        </p:spPr>
        <p:txBody>
          <a:bodyPr/>
          <a:lstStyle/>
          <a:p>
            <a:fld id="{FC63ECC8-719A-498E-B101-491B6A35558E}" type="slidenum">
              <a:rPr lang="en-US" smtClean="0"/>
              <a:t>‹#›</a:t>
            </a:fld>
            <a:endParaRPr lang="en-US" dirty="0"/>
          </a:p>
        </p:txBody>
      </p:sp>
      <p:sp>
        <p:nvSpPr>
          <p:cNvPr id="9" name="Title 1">
            <a:extLst>
              <a:ext uri="{FF2B5EF4-FFF2-40B4-BE49-F238E27FC236}">
                <a16:creationId xmlns:a16="http://schemas.microsoft.com/office/drawing/2014/main" id="{C2309B80-90F6-5493-A91A-8667C7A8A906}"/>
              </a:ext>
            </a:extLst>
          </p:cNvPr>
          <p:cNvSpPr>
            <a:spLocks noGrp="1"/>
          </p:cNvSpPr>
          <p:nvPr>
            <p:ph type="title"/>
          </p:nvPr>
        </p:nvSpPr>
        <p:spPr>
          <a:xfrm>
            <a:off x="0" y="0"/>
            <a:ext cx="12192000" cy="657225"/>
          </a:xfrm>
        </p:spPr>
        <p:txBody>
          <a:bodyPr/>
          <a:lstStyle>
            <a:lvl1pPr>
              <a:defRPr b="1">
                <a:solidFill>
                  <a:srgbClr val="1C5292"/>
                </a:solidFill>
              </a:defRPr>
            </a:lvl1pPr>
          </a:lstStyle>
          <a:p>
            <a:r>
              <a:rPr lang="en-US"/>
              <a:t>Click to edit Master title style</a:t>
            </a:r>
            <a:endParaRPr lang="en-US" dirty="0"/>
          </a:p>
        </p:txBody>
      </p:sp>
      <p:sp>
        <p:nvSpPr>
          <p:cNvPr id="10" name="Content Placeholder 2">
            <a:extLst>
              <a:ext uri="{FF2B5EF4-FFF2-40B4-BE49-F238E27FC236}">
                <a16:creationId xmlns:a16="http://schemas.microsoft.com/office/drawing/2014/main" id="{4734715F-73E8-B8EE-7759-A5D149DE7C80}"/>
              </a:ext>
            </a:extLst>
          </p:cNvPr>
          <p:cNvSpPr>
            <a:spLocks noGrp="1"/>
          </p:cNvSpPr>
          <p:nvPr>
            <p:ph idx="1" hasCustomPrompt="1"/>
          </p:nvPr>
        </p:nvSpPr>
        <p:spPr>
          <a:xfrm>
            <a:off x="123825" y="977900"/>
            <a:ext cx="11668125" cy="5518150"/>
          </a:xfrm>
        </p:spPr>
        <p:txBody>
          <a:bodyPr/>
          <a:lstStyle>
            <a:lvl1pPr marL="171450" indent="0">
              <a:buClr>
                <a:schemeClr val="bg2">
                  <a:lumMod val="75000"/>
                </a:schemeClr>
              </a:buClr>
              <a:buFont typeface="Arial" panose="020B0604020202020204" pitchFamily="34" charset="0"/>
              <a:buNone/>
              <a:defRPr b="1"/>
            </a:lvl1pPr>
            <a:lvl2pPr>
              <a:buClr>
                <a:schemeClr val="bg2">
                  <a:lumMod val="75000"/>
                </a:schemeClr>
              </a:buClr>
              <a:defRPr sz="2800"/>
            </a:lvl2pPr>
            <a:lvl3pPr>
              <a:buClr>
                <a:schemeClr val="bg2">
                  <a:lumMod val="75000"/>
                </a:schemeClr>
              </a:buClr>
              <a:defRPr sz="2400"/>
            </a:lvl3pPr>
            <a:lvl4pPr>
              <a:buClr>
                <a:schemeClr val="bg2">
                  <a:lumMod val="75000"/>
                </a:schemeClr>
              </a:buClr>
              <a:defRPr sz="2000"/>
            </a:lvl4pPr>
            <a:lvl5pPr>
              <a:buClr>
                <a:schemeClr val="bg2">
                  <a:lumMod val="75000"/>
                </a:schemeClr>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r>
              <a:rPr lang="en-US" dirty="0"/>
              <a:t> </a:t>
            </a:r>
          </a:p>
        </p:txBody>
      </p:sp>
    </p:spTree>
    <p:extLst>
      <p:ext uri="{BB962C8B-B14F-4D97-AF65-F5344CB8AC3E}">
        <p14:creationId xmlns:p14="http://schemas.microsoft.com/office/powerpoint/2010/main" val="2805017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591639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 Title &amp;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8" y="741789"/>
            <a:ext cx="6400800"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8948" y="2090139"/>
            <a:ext cx="6400800" cy="823912"/>
          </a:xfrm>
        </p:spPr>
        <p:txBody>
          <a:bodyPr anchor="b">
            <a:normAutofit/>
          </a:bodyPr>
          <a:lstStyle>
            <a:lvl1pPr marL="0" indent="0">
              <a:buNone/>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3537" y="2933099"/>
            <a:ext cx="6400800" cy="2735689"/>
          </a:xfrm>
        </p:spPr>
        <p:txBody>
          <a:bodyPr/>
          <a:lstStyle>
            <a:lvl1pPr>
              <a:lnSpc>
                <a:spcPts val="1750"/>
              </a:lnSpc>
              <a:defRPr sz="1400" b="0" spc="-20" baseline="0">
                <a:latin typeface="+mn-lt"/>
              </a:defRPr>
            </a:lvl1pPr>
            <a:lvl2pPr>
              <a:spcBef>
                <a:spcPts val="600"/>
              </a:spcBef>
              <a:defRPr sz="1200" spc="-20" baseline="0"/>
            </a:lvl2pPr>
            <a:lvl3pPr>
              <a:spcBef>
                <a:spcPts val="600"/>
              </a:spcBef>
              <a:defRPr sz="1200" spc="-20" baseline="0"/>
            </a:lvl3pPr>
            <a:lvl4pPr>
              <a:spcBef>
                <a:spcPts val="600"/>
              </a:spcBef>
              <a:defRPr sz="1200" spc="-20" baseline="0"/>
            </a:lvl4pPr>
            <a:lvl5pPr>
              <a:spcBef>
                <a:spcPts val="600"/>
              </a:spcBef>
              <a:defRPr sz="1200" spc="-2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6666D4D5-7B8E-4B5E-A380-71BC94FB88A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C0D0B430-7B0E-4B5F-9BB7-7EB3F8FA543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4BEF32CA-AF69-4062-A38E-3358CB82CCF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0EC2BE9B-8C85-4211-88DB-41BD75BA48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7" name="Footer Placeholder 16">
            <a:extLst>
              <a:ext uri="{FF2B5EF4-FFF2-40B4-BE49-F238E27FC236}">
                <a16:creationId xmlns:a16="http://schemas.microsoft.com/office/drawing/2014/main" id="{67D8B219-7E83-4EED-915C-3A47CA346F1C}"/>
              </a:ext>
            </a:extLst>
          </p:cNvPr>
          <p:cNvSpPr>
            <a:spLocks noGrp="1"/>
          </p:cNvSpPr>
          <p:nvPr>
            <p:ph type="ftr" sz="quarter" idx="10"/>
          </p:nvPr>
        </p:nvSpPr>
        <p:spPr/>
        <p:txBody>
          <a:bodyPr/>
          <a:lstStyle/>
          <a:p>
            <a:endParaRPr lang="en-US" dirty="0"/>
          </a:p>
        </p:txBody>
      </p:sp>
      <p:sp>
        <p:nvSpPr>
          <p:cNvPr id="18" name="Slide Number Placeholder 17">
            <a:extLst>
              <a:ext uri="{FF2B5EF4-FFF2-40B4-BE49-F238E27FC236}">
                <a16:creationId xmlns:a16="http://schemas.microsoft.com/office/drawing/2014/main" id="{8BE6E05C-801E-40C0-BC0C-8AC371F5803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8091913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 Title &amp;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200" baseline="0">
                <a:latin typeface="+mn-lt"/>
              </a:defRPr>
            </a:lvl2pPr>
            <a:lvl3pPr>
              <a:spcBef>
                <a:spcPts val="600"/>
              </a:spcBef>
              <a:defRPr sz="1200" baseline="0">
                <a:latin typeface="+mn-lt"/>
              </a:defRPr>
            </a:lvl3pPr>
            <a:lvl4pPr>
              <a:spcBef>
                <a:spcPts val="600"/>
              </a:spcBef>
              <a:defRPr sz="1200" baseline="0">
                <a:latin typeface="+mn-lt"/>
              </a:defRPr>
            </a:lvl4pPr>
            <a:lvl5pPr>
              <a:spcBef>
                <a:spcPts val="600"/>
              </a:spcBef>
              <a:defRPr sz="1200" baseline="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5" name="Picture 14">
            <a:extLst>
              <a:ext uri="{FF2B5EF4-FFF2-40B4-BE49-F238E27FC236}">
                <a16:creationId xmlns:a16="http://schemas.microsoft.com/office/drawing/2014/main" id="{A6E556C2-B159-418C-88D2-51B27699A4A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6" name="Group 15">
            <a:extLst>
              <a:ext uri="{FF2B5EF4-FFF2-40B4-BE49-F238E27FC236}">
                <a16:creationId xmlns:a16="http://schemas.microsoft.com/office/drawing/2014/main" id="{0F8AD144-028E-4AF9-9D03-30467FF62333}"/>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E0394F07-9AE2-471B-8510-29268744E1D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036DA6D5-0DC1-4631-BCAC-DBB3BAE783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46A3E3BD-7D55-4999-8EB9-4C0E68BEB02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58777F-D8D1-4360-995F-1B9875FF042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224914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ub Title &amp;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a:latin typeface="+mn-lt"/>
              </a:defRPr>
            </a:lvl1pPr>
            <a:lvl2pPr>
              <a:spcBef>
                <a:spcPts val="600"/>
              </a:spcBef>
              <a:defRPr sz="1200">
                <a:latin typeface="+mn-lt"/>
              </a:defRPr>
            </a:lvl2pPr>
            <a:lvl3pPr>
              <a:spcBef>
                <a:spcPts val="600"/>
              </a:spcBef>
              <a:defRPr sz="1200">
                <a:latin typeface="+mn-lt"/>
              </a:defRPr>
            </a:lvl3pPr>
            <a:lvl4pPr>
              <a:spcBef>
                <a:spcPts val="600"/>
              </a:spcBef>
              <a:defRPr sz="1200">
                <a:latin typeface="+mn-lt"/>
              </a:defRPr>
            </a:lvl4pPr>
            <a:lvl5pPr>
              <a:spcBef>
                <a:spcPts val="600"/>
              </a:spcBef>
              <a:defRPr sz="12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 name="Group 14">
            <a:extLst>
              <a:ext uri="{FF2B5EF4-FFF2-40B4-BE49-F238E27FC236}">
                <a16:creationId xmlns:a16="http://schemas.microsoft.com/office/drawing/2014/main" id="{2324B20E-5C69-47EA-9DA6-89619C0E91CB}"/>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8854D9C2-AC0A-41D7-90F3-291E62F2C221}"/>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9EA32F3F-6A74-434D-B507-5592222B1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8" name="Picture 17">
            <a:extLst>
              <a:ext uri="{FF2B5EF4-FFF2-40B4-BE49-F238E27FC236}">
                <a16:creationId xmlns:a16="http://schemas.microsoft.com/office/drawing/2014/main" id="{FA7FF34E-36E1-40E8-91AB-F00AD4BD3B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50FA5EA8-C67B-4366-92D3-3315A555066C}"/>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313D0653-8891-45D6-916F-443B729E594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644683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3 Text &amp; Pictur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dirty="0"/>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B55A38CA-24B8-4D96-905F-F3118C02640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spTree>
    <p:extLst>
      <p:ext uri="{BB962C8B-B14F-4D97-AF65-F5344CB8AC3E}">
        <p14:creationId xmlns:p14="http://schemas.microsoft.com/office/powerpoint/2010/main" val="27588918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3 Text &amp; Pictur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dirty="0"/>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BB101B8-D628-4355-8646-9535BBB3468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9427099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3 Text &amp; Pictur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dirty="0"/>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32857DD-1015-4F78-B3F4-C9C9C0FA1B09}"/>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34799361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3 Text &amp; Pictur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2" name="Picture 11">
            <a:extLst>
              <a:ext uri="{FF2B5EF4-FFF2-40B4-BE49-F238E27FC236}">
                <a16:creationId xmlns:a16="http://schemas.microsoft.com/office/drawing/2014/main" id="{CFEE9956-DD3A-4817-A224-F77B7D782EA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dirty="0"/>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9803634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dirty="0"/>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840693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Left Text &amp; Picture-Teal">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dirty="0"/>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5A25CF9F-220B-40F9-B4C7-4939405D647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361728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0324444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Left Text &amp; Picture-Red">
    <p:bg>
      <p:bgPr>
        <a:solidFill>
          <a:schemeClr val="accent3"/>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dirty="0"/>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81C55D88-784A-4006-B2B7-8F39417CD5C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23687074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Left Text &amp; Picture-Green">
    <p:bg>
      <p:bgPr>
        <a:solidFill>
          <a:schemeClr val="accent4"/>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dirty="0"/>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170B2B84-363C-4D17-8764-77C36E95E11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9134491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icture only-Blue">
    <p:bg>
      <p:bgPr>
        <a:solidFill>
          <a:schemeClr val="accent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dirty="0"/>
              <a:t>Click icon to add picture</a:t>
            </a:r>
          </a:p>
        </p:txBody>
      </p:sp>
      <p:pic>
        <p:nvPicPr>
          <p:cNvPr id="12" name="Picture 11">
            <a:extLst>
              <a:ext uri="{FF2B5EF4-FFF2-40B4-BE49-F238E27FC236}">
                <a16:creationId xmlns:a16="http://schemas.microsoft.com/office/drawing/2014/main" id="{0E2F4232-6841-474A-BD6A-F4DE2F232EC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E7C3CF12-5271-4E88-B4B7-29364CE4F354}"/>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3FA8D6E-5006-42A5-805B-A1540417783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A4EBCB1-0E8C-4C44-B8D1-B7704D1AC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77B3255C-6C14-4AA6-A5C2-043732116831}"/>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2ABE8458-5B23-4B39-967C-93D029470616}"/>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8304179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icture only-Teal">
    <p:bg>
      <p:bgPr>
        <a:solidFill>
          <a:schemeClr val="accent2"/>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dirty="0"/>
              <a:t>Click icon to add picture</a:t>
            </a:r>
          </a:p>
        </p:txBody>
      </p:sp>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2" name="Footer Placeholder 11">
            <a:extLst>
              <a:ext uri="{FF2B5EF4-FFF2-40B4-BE49-F238E27FC236}">
                <a16:creationId xmlns:a16="http://schemas.microsoft.com/office/drawing/2014/main" id="{01AB6E27-9934-4A1F-BED0-1C33804133CC}"/>
              </a:ext>
            </a:extLst>
          </p:cNvPr>
          <p:cNvSpPr>
            <a:spLocks noGrp="1"/>
          </p:cNvSpPr>
          <p:nvPr>
            <p:ph type="ftr" sz="quarter" idx="14"/>
          </p:nvPr>
        </p:nvSpPr>
        <p:spPr/>
        <p:txBody>
          <a:bodyPr/>
          <a:lstStyle/>
          <a:p>
            <a:endParaRPr lang="en-US" dirty="0"/>
          </a:p>
        </p:txBody>
      </p:sp>
      <p:sp>
        <p:nvSpPr>
          <p:cNvPr id="13" name="Slide Number Placeholder 12">
            <a:extLst>
              <a:ext uri="{FF2B5EF4-FFF2-40B4-BE49-F238E27FC236}">
                <a16:creationId xmlns:a16="http://schemas.microsoft.com/office/drawing/2014/main" id="{037C6B79-45C2-4C2D-96F4-BC9FBACA5A2A}"/>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1116382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only-Red">
    <p:bg>
      <p:bgPr>
        <a:solidFill>
          <a:schemeClr val="accent3"/>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dirty="0"/>
              <a:t>Click icon to add picture</a:t>
            </a:r>
          </a:p>
        </p:txBody>
      </p:sp>
      <p:pic>
        <p:nvPicPr>
          <p:cNvPr id="12" name="Picture 11">
            <a:extLst>
              <a:ext uri="{FF2B5EF4-FFF2-40B4-BE49-F238E27FC236}">
                <a16:creationId xmlns:a16="http://schemas.microsoft.com/office/drawing/2014/main" id="{DFF2B610-55D0-41DD-92F8-7A2660F1187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99533E50-7322-43E4-87D4-6FF77C02D78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E2C95C0-C429-4397-A138-08903A367561}"/>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2F2B6E4-A700-47F3-85BB-5B7FF96AE8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1C71F76-F689-4CD7-997B-954BD8090E07}"/>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4D519FAB-F9CC-4334-8193-81B85DDC0A73}"/>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0106431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 only-Green">
    <p:bg>
      <p:bgPr>
        <a:solidFill>
          <a:schemeClr val="accent4"/>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dirty="0"/>
              <a:t>Click icon to add picture</a:t>
            </a:r>
          </a:p>
        </p:txBody>
      </p:sp>
      <p:grpSp>
        <p:nvGrpSpPr>
          <p:cNvPr id="12" name="Group 11">
            <a:extLst>
              <a:ext uri="{FF2B5EF4-FFF2-40B4-BE49-F238E27FC236}">
                <a16:creationId xmlns:a16="http://schemas.microsoft.com/office/drawing/2014/main" id="{C0DB1B7F-307C-46AE-89D8-B226EE00E847}"/>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9AE4BBB7-BCBD-44AE-9ECD-B2C2A7A8564C}"/>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0DCD47EC-C3FB-41DA-9DB8-9A51C21E76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3565F273-2816-479E-9939-940B7E156E1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B761E179-80EF-4897-A3F2-C22D24CE8D0A}"/>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7EA53351-5447-4D4E-85EC-ECBF1AF689EB}"/>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4126760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Blue">
    <p:bg>
      <p:bgPr>
        <a:solidFill>
          <a:schemeClr val="accent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A22F3B3-9E50-40AB-A7A5-2C79264EBC1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B9593DAD-5CBA-4B3B-AA03-E1025FC4FE3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5AF440FC-9DE4-41F9-A23E-8220ED868EE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CBF48938-0590-48DF-9BA6-25EF409F91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3CFC89FF-A961-43A9-8BA0-DCD81E668B38}"/>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B108EE-430F-4075-A50D-89B43C70277A}"/>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210387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ank-Teal">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27D92168-F0C5-4AFA-A7D6-DBA4424B974D}"/>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690B747-253F-4062-83D3-11A9F1163520}"/>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6368612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nk-Red">
    <p:bg>
      <p:bgPr>
        <a:solidFill>
          <a:schemeClr val="accent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7D32EDD-167A-4B2E-BA7E-E9CCADDF678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5071A42B-EF95-43FF-B6EC-7943AF759750}"/>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C771A908-BF5D-434C-800D-4782D1FB1934}"/>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0ADB4AD5-9CC7-4531-B315-A0D3966256F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C0096EF0-20D4-4AA1-BF4C-04E3BA46FE8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CE24A0A-5ECF-4A9E-A6F4-2FAF4CDC172F}"/>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9651477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lank-Green">
    <p:bg>
      <p:bgPr>
        <a:solidFill>
          <a:schemeClr val="accent4"/>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28AFA83-26C7-45F0-94B4-8D7261621B2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99E9A34-9034-45D4-B084-71904A9D8B9E}"/>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3EB6A35F-E960-4297-AA29-3585EA1EEE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49EC12C3-77B3-47EF-B70B-A375A44ECF6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4E74E256-6803-42E2-90A4-4E5E29B8A3DB}"/>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56BD49E-B7C1-4E59-AEEE-E2D5A58D63E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48698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7625560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A6FE-9F56-40E5-BBA6-0B630FE22BED}"/>
              </a:ext>
            </a:extLst>
          </p:cNvPr>
          <p:cNvSpPr>
            <a:spLocks noGrp="1"/>
          </p:cNvSpPr>
          <p:nvPr>
            <p:ph type="ctrTitle"/>
          </p:nvPr>
        </p:nvSpPr>
        <p:spPr>
          <a:xfrm>
            <a:off x="771582" y="560991"/>
            <a:ext cx="10762332" cy="1004057"/>
          </a:xfrm>
        </p:spPr>
        <p:txBody>
          <a:bodyPr anchor="b">
            <a:normAutofit/>
          </a:bodyPr>
          <a:lstStyle>
            <a:lvl1pPr algn="l">
              <a:defRPr sz="4400" b="0">
                <a:latin typeface="Calibri Light" panose="020F0302020204030204" pitchFamily="34" charset="0"/>
              </a:defRPr>
            </a:lvl1pPr>
          </a:lstStyle>
          <a:p>
            <a:r>
              <a:rPr lang="en-US" dirty="0"/>
              <a:t>Click to edit Master title style</a:t>
            </a:r>
            <a:endParaRPr lang="ru-RU" dirty="0"/>
          </a:p>
        </p:txBody>
      </p:sp>
      <p:sp>
        <p:nvSpPr>
          <p:cNvPr id="6" name="Slide Number Placeholder 5">
            <a:extLst>
              <a:ext uri="{FF2B5EF4-FFF2-40B4-BE49-F238E27FC236}">
                <a16:creationId xmlns:a16="http://schemas.microsoft.com/office/drawing/2014/main" id="{73173001-7276-491C-9F48-01FA5E7196FC}"/>
              </a:ext>
            </a:extLst>
          </p:cNvPr>
          <p:cNvSpPr>
            <a:spLocks noGrp="1"/>
          </p:cNvSpPr>
          <p:nvPr>
            <p:ph type="sldNum" sz="quarter" idx="12"/>
          </p:nvPr>
        </p:nvSpPr>
        <p:spPr>
          <a:xfrm>
            <a:off x="8658241" y="6390277"/>
            <a:ext cx="2743200" cy="365125"/>
          </a:xfrm>
        </p:spPr>
        <p:txBody>
          <a:bodyPr/>
          <a:lstStyle>
            <a:lvl1pPr>
              <a:defRPr>
                <a:solidFill>
                  <a:schemeClr val="bg1">
                    <a:lumMod val="65000"/>
                  </a:schemeClr>
                </a:solidFill>
              </a:defRPr>
            </a:lvl1pPr>
          </a:lstStyle>
          <a:p>
            <a:fld id="{AF24F759-2890-4717-B1AF-E04CADEEA4E9}" type="slidenum">
              <a:rPr lang="ru-RU" smtClean="0"/>
              <a:pPr/>
              <a:t>‹#›</a:t>
            </a:fld>
            <a:endParaRPr lang="ru-RU" dirty="0"/>
          </a:p>
        </p:txBody>
      </p:sp>
      <p:cxnSp>
        <p:nvCxnSpPr>
          <p:cNvPr id="10" name="Straight Connector 9">
            <a:extLst>
              <a:ext uri="{FF2B5EF4-FFF2-40B4-BE49-F238E27FC236}">
                <a16:creationId xmlns:a16="http://schemas.microsoft.com/office/drawing/2014/main" id="{271986FB-BF6D-4B98-ACDD-AD2C255FA969}"/>
              </a:ext>
            </a:extLst>
          </p:cNvPr>
          <p:cNvCxnSpPr/>
          <p:nvPr userDrawn="1"/>
        </p:nvCxnSpPr>
        <p:spPr>
          <a:xfrm>
            <a:off x="930604" y="1640756"/>
            <a:ext cx="3739896" cy="0"/>
          </a:xfrm>
          <a:prstGeom prst="line">
            <a:avLst/>
          </a:prstGeom>
          <a:ln w="7239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BED13A07-F0A8-43F7-B682-245A3F0AE53C}"/>
              </a:ext>
            </a:extLst>
          </p:cNvPr>
          <p:cNvCxnSpPr>
            <a:cxnSpLocks/>
          </p:cNvCxnSpPr>
          <p:nvPr userDrawn="1"/>
        </p:nvCxnSpPr>
        <p:spPr>
          <a:xfrm>
            <a:off x="418975" y="2849366"/>
            <a:ext cx="11220501" cy="0"/>
          </a:xfrm>
          <a:prstGeom prst="line">
            <a:avLst/>
          </a:prstGeom>
          <a:ln w="7239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5626E3A0-4546-4CF6-A4F2-DEF7D1CD1FF9}"/>
              </a:ext>
            </a:extLst>
          </p:cNvPr>
          <p:cNvSpPr/>
          <p:nvPr userDrawn="1"/>
        </p:nvSpPr>
        <p:spPr>
          <a:xfrm>
            <a:off x="1338600" y="2218430"/>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0" name="Oval 119">
            <a:extLst>
              <a:ext uri="{FF2B5EF4-FFF2-40B4-BE49-F238E27FC236}">
                <a16:creationId xmlns:a16="http://schemas.microsoft.com/office/drawing/2014/main" id="{7E2518BE-4FE7-462F-896E-F7A1045CBC7F}"/>
              </a:ext>
            </a:extLst>
          </p:cNvPr>
          <p:cNvSpPr/>
          <p:nvPr userDrawn="1"/>
        </p:nvSpPr>
        <p:spPr>
          <a:xfrm>
            <a:off x="9398905" y="2218430"/>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1" name="Oval 120">
            <a:extLst>
              <a:ext uri="{FF2B5EF4-FFF2-40B4-BE49-F238E27FC236}">
                <a16:creationId xmlns:a16="http://schemas.microsoft.com/office/drawing/2014/main" id="{D13B079D-42A1-4B9D-A7F1-282A0DD6008D}"/>
              </a:ext>
            </a:extLst>
          </p:cNvPr>
          <p:cNvSpPr/>
          <p:nvPr userDrawn="1"/>
        </p:nvSpPr>
        <p:spPr>
          <a:xfrm>
            <a:off x="3360783" y="2218430"/>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Calibri Light" panose="020F0302020204030204" pitchFamily="34" charset="0"/>
            </a:endParaRPr>
          </a:p>
        </p:txBody>
      </p:sp>
      <p:sp>
        <p:nvSpPr>
          <p:cNvPr id="122" name="Oval 121">
            <a:extLst>
              <a:ext uri="{FF2B5EF4-FFF2-40B4-BE49-F238E27FC236}">
                <a16:creationId xmlns:a16="http://schemas.microsoft.com/office/drawing/2014/main" id="{5265D1BF-A6B7-4058-A96A-F0F1C76D8517}"/>
              </a:ext>
            </a:extLst>
          </p:cNvPr>
          <p:cNvSpPr/>
          <p:nvPr userDrawn="1"/>
        </p:nvSpPr>
        <p:spPr>
          <a:xfrm>
            <a:off x="5373490" y="2218430"/>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3" name="Oval 122">
            <a:extLst>
              <a:ext uri="{FF2B5EF4-FFF2-40B4-BE49-F238E27FC236}">
                <a16:creationId xmlns:a16="http://schemas.microsoft.com/office/drawing/2014/main" id="{0A1987E3-E256-4CF7-9FE6-0446D4E40179}"/>
              </a:ext>
            </a:extLst>
          </p:cNvPr>
          <p:cNvSpPr/>
          <p:nvPr userDrawn="1"/>
        </p:nvSpPr>
        <p:spPr>
          <a:xfrm>
            <a:off x="7386197" y="2218430"/>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Text Placeholder 45">
            <a:extLst>
              <a:ext uri="{FF2B5EF4-FFF2-40B4-BE49-F238E27FC236}">
                <a16:creationId xmlns:a16="http://schemas.microsoft.com/office/drawing/2014/main" id="{62F3EA0C-FA8C-40D1-9BE6-30DACB1AB543}"/>
              </a:ext>
            </a:extLst>
          </p:cNvPr>
          <p:cNvSpPr>
            <a:spLocks noGrp="1"/>
          </p:cNvSpPr>
          <p:nvPr>
            <p:ph type="body" sz="quarter" idx="16" hasCustomPrompt="1"/>
          </p:nvPr>
        </p:nvSpPr>
        <p:spPr>
          <a:xfrm>
            <a:off x="1340472" y="2552503"/>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27" name="Text Placeholder 45">
            <a:extLst>
              <a:ext uri="{FF2B5EF4-FFF2-40B4-BE49-F238E27FC236}">
                <a16:creationId xmlns:a16="http://schemas.microsoft.com/office/drawing/2014/main" id="{E4557023-E1DB-4099-92BE-5DD6EDC0A55F}"/>
              </a:ext>
            </a:extLst>
          </p:cNvPr>
          <p:cNvSpPr>
            <a:spLocks noGrp="1"/>
          </p:cNvSpPr>
          <p:nvPr>
            <p:ph type="body" sz="quarter" idx="18" hasCustomPrompt="1"/>
          </p:nvPr>
        </p:nvSpPr>
        <p:spPr>
          <a:xfrm>
            <a:off x="9400777" y="2552503"/>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29" name="Text Placeholder 45">
            <a:extLst>
              <a:ext uri="{FF2B5EF4-FFF2-40B4-BE49-F238E27FC236}">
                <a16:creationId xmlns:a16="http://schemas.microsoft.com/office/drawing/2014/main" id="{9A0EBBF7-4D6F-4416-9A72-43656E408A50}"/>
              </a:ext>
            </a:extLst>
          </p:cNvPr>
          <p:cNvSpPr>
            <a:spLocks noGrp="1"/>
          </p:cNvSpPr>
          <p:nvPr>
            <p:ph type="body" sz="quarter" idx="20" hasCustomPrompt="1"/>
          </p:nvPr>
        </p:nvSpPr>
        <p:spPr>
          <a:xfrm>
            <a:off x="3355548" y="2552503"/>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31" name="Text Placeholder 45">
            <a:extLst>
              <a:ext uri="{FF2B5EF4-FFF2-40B4-BE49-F238E27FC236}">
                <a16:creationId xmlns:a16="http://schemas.microsoft.com/office/drawing/2014/main" id="{C7FAD635-CC52-4D35-948F-3C282B8B1DCB}"/>
              </a:ext>
            </a:extLst>
          </p:cNvPr>
          <p:cNvSpPr>
            <a:spLocks noGrp="1"/>
          </p:cNvSpPr>
          <p:nvPr>
            <p:ph type="body" sz="quarter" idx="22" hasCustomPrompt="1"/>
          </p:nvPr>
        </p:nvSpPr>
        <p:spPr>
          <a:xfrm>
            <a:off x="5370624" y="2552503"/>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33" name="Text Placeholder 45">
            <a:extLst>
              <a:ext uri="{FF2B5EF4-FFF2-40B4-BE49-F238E27FC236}">
                <a16:creationId xmlns:a16="http://schemas.microsoft.com/office/drawing/2014/main" id="{BCD8CA83-EDAF-4BB0-B4B2-ACB5B3FABA59}"/>
              </a:ext>
            </a:extLst>
          </p:cNvPr>
          <p:cNvSpPr>
            <a:spLocks noGrp="1"/>
          </p:cNvSpPr>
          <p:nvPr>
            <p:ph type="body" sz="quarter" idx="24" hasCustomPrompt="1"/>
          </p:nvPr>
        </p:nvSpPr>
        <p:spPr>
          <a:xfrm>
            <a:off x="7385700" y="2552503"/>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52" name="Text Placeholder 150">
            <a:extLst>
              <a:ext uri="{FF2B5EF4-FFF2-40B4-BE49-F238E27FC236}">
                <a16:creationId xmlns:a16="http://schemas.microsoft.com/office/drawing/2014/main" id="{AF955F46-550D-4FBD-949A-CAB1780A818A}"/>
              </a:ext>
            </a:extLst>
          </p:cNvPr>
          <p:cNvSpPr>
            <a:spLocks noGrp="1"/>
          </p:cNvSpPr>
          <p:nvPr>
            <p:ph type="body" sz="quarter" idx="27"/>
          </p:nvPr>
        </p:nvSpPr>
        <p:spPr>
          <a:xfrm>
            <a:off x="1186891" y="3650834"/>
            <a:ext cx="1674000" cy="1731941"/>
          </a:xfrm>
        </p:spPr>
        <p:txBody>
          <a:bodyPr/>
          <a:lstStyle>
            <a:lvl1pPr marL="285750" indent="-285750" algn="l">
              <a:buFont typeface="Arial" panose="020B0604020202020204" pitchFamily="34" charset="0"/>
              <a:buChar char="•"/>
              <a:defRPr>
                <a:latin typeface="Calibri Light" panose="020F0302020204030204" pitchFamily="34" charset="0"/>
              </a:defRPr>
            </a:lvl1pPr>
          </a:lstStyle>
          <a:p>
            <a:pPr lvl="0"/>
            <a:r>
              <a:rPr lang="en-US" dirty="0"/>
              <a:t>Edit Master text styles</a:t>
            </a:r>
          </a:p>
        </p:txBody>
      </p:sp>
      <p:sp>
        <p:nvSpPr>
          <p:cNvPr id="156" name="Text Placeholder 150">
            <a:extLst>
              <a:ext uri="{FF2B5EF4-FFF2-40B4-BE49-F238E27FC236}">
                <a16:creationId xmlns:a16="http://schemas.microsoft.com/office/drawing/2014/main" id="{9E3D3168-A898-4150-AF7E-862B31691E1B}"/>
              </a:ext>
            </a:extLst>
          </p:cNvPr>
          <p:cNvSpPr>
            <a:spLocks noGrp="1"/>
          </p:cNvSpPr>
          <p:nvPr>
            <p:ph type="body" sz="quarter" idx="29"/>
          </p:nvPr>
        </p:nvSpPr>
        <p:spPr>
          <a:xfrm>
            <a:off x="9250400" y="3650834"/>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58" name="Text Placeholder 150">
            <a:extLst>
              <a:ext uri="{FF2B5EF4-FFF2-40B4-BE49-F238E27FC236}">
                <a16:creationId xmlns:a16="http://schemas.microsoft.com/office/drawing/2014/main" id="{DA2B3D14-3067-45E6-9BBE-133B7365D723}"/>
              </a:ext>
            </a:extLst>
          </p:cNvPr>
          <p:cNvSpPr>
            <a:spLocks noGrp="1"/>
          </p:cNvSpPr>
          <p:nvPr>
            <p:ph type="body" sz="quarter" idx="31"/>
          </p:nvPr>
        </p:nvSpPr>
        <p:spPr>
          <a:xfrm>
            <a:off x="3202768" y="3650834"/>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60" name="Text Placeholder 150">
            <a:extLst>
              <a:ext uri="{FF2B5EF4-FFF2-40B4-BE49-F238E27FC236}">
                <a16:creationId xmlns:a16="http://schemas.microsoft.com/office/drawing/2014/main" id="{D9FE4127-9BA3-4B00-9BBC-67A05E58DA7C}"/>
              </a:ext>
            </a:extLst>
          </p:cNvPr>
          <p:cNvSpPr>
            <a:spLocks noGrp="1"/>
          </p:cNvSpPr>
          <p:nvPr>
            <p:ph type="body" sz="quarter" idx="33"/>
          </p:nvPr>
        </p:nvSpPr>
        <p:spPr>
          <a:xfrm>
            <a:off x="5218645" y="3650834"/>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62" name="Text Placeholder 150">
            <a:extLst>
              <a:ext uri="{FF2B5EF4-FFF2-40B4-BE49-F238E27FC236}">
                <a16:creationId xmlns:a16="http://schemas.microsoft.com/office/drawing/2014/main" id="{E6DF83B4-F73A-46B0-BC1D-074BF03B3B8D}"/>
              </a:ext>
            </a:extLst>
          </p:cNvPr>
          <p:cNvSpPr>
            <a:spLocks noGrp="1"/>
          </p:cNvSpPr>
          <p:nvPr>
            <p:ph type="body" sz="quarter" idx="35"/>
          </p:nvPr>
        </p:nvSpPr>
        <p:spPr>
          <a:xfrm>
            <a:off x="7234522" y="3650834"/>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pic>
        <p:nvPicPr>
          <p:cNvPr id="25" name="Picture 24">
            <a:extLst>
              <a:ext uri="{FF2B5EF4-FFF2-40B4-BE49-F238E27FC236}">
                <a16:creationId xmlns:a16="http://schemas.microsoft.com/office/drawing/2014/main" id="{9D8B422F-8CF8-4DED-B401-510FC799277E}"/>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67539" y="5887381"/>
            <a:ext cx="1847850" cy="817880"/>
          </a:xfrm>
          <a:prstGeom prst="rect">
            <a:avLst/>
          </a:prstGeom>
          <a:noFill/>
          <a:ln>
            <a:noFill/>
          </a:ln>
        </p:spPr>
      </p:pic>
    </p:spTree>
    <p:extLst>
      <p:ext uri="{BB962C8B-B14F-4D97-AF65-F5344CB8AC3E}">
        <p14:creationId xmlns:p14="http://schemas.microsoft.com/office/powerpoint/2010/main" val="11980029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A6FE-9F56-40E5-BBA6-0B630FE22BED}"/>
              </a:ext>
            </a:extLst>
          </p:cNvPr>
          <p:cNvSpPr>
            <a:spLocks noGrp="1"/>
          </p:cNvSpPr>
          <p:nvPr>
            <p:ph type="ctrTitle"/>
          </p:nvPr>
        </p:nvSpPr>
        <p:spPr>
          <a:xfrm>
            <a:off x="771582" y="560991"/>
            <a:ext cx="10762332" cy="1004057"/>
          </a:xfrm>
        </p:spPr>
        <p:txBody>
          <a:bodyPr anchor="b">
            <a:normAutofit/>
          </a:bodyPr>
          <a:lstStyle>
            <a:lvl1pPr algn="l">
              <a:defRPr sz="4400" b="0">
                <a:latin typeface="Calibri Light" panose="020F0302020204030204" pitchFamily="34" charset="0"/>
              </a:defRPr>
            </a:lvl1pPr>
          </a:lstStyle>
          <a:p>
            <a:r>
              <a:rPr lang="en-US" dirty="0"/>
              <a:t>Click to edit Master title style</a:t>
            </a:r>
            <a:endParaRPr lang="ru-RU" dirty="0"/>
          </a:p>
        </p:txBody>
      </p:sp>
      <p:sp>
        <p:nvSpPr>
          <p:cNvPr id="6" name="Slide Number Placeholder 5">
            <a:extLst>
              <a:ext uri="{FF2B5EF4-FFF2-40B4-BE49-F238E27FC236}">
                <a16:creationId xmlns:a16="http://schemas.microsoft.com/office/drawing/2014/main" id="{73173001-7276-491C-9F48-01FA5E7196FC}"/>
              </a:ext>
            </a:extLst>
          </p:cNvPr>
          <p:cNvSpPr>
            <a:spLocks noGrp="1"/>
          </p:cNvSpPr>
          <p:nvPr>
            <p:ph type="sldNum" sz="quarter" idx="12"/>
          </p:nvPr>
        </p:nvSpPr>
        <p:spPr>
          <a:xfrm>
            <a:off x="8658241" y="6390277"/>
            <a:ext cx="2743200" cy="365125"/>
          </a:xfrm>
        </p:spPr>
        <p:txBody>
          <a:bodyPr/>
          <a:lstStyle>
            <a:lvl1pPr>
              <a:defRPr>
                <a:solidFill>
                  <a:schemeClr val="bg1">
                    <a:lumMod val="65000"/>
                  </a:schemeClr>
                </a:solidFill>
              </a:defRPr>
            </a:lvl1pPr>
          </a:lstStyle>
          <a:p>
            <a:fld id="{AF24F759-2890-4717-B1AF-E04CADEEA4E9}" type="slidenum">
              <a:rPr lang="ru-RU" smtClean="0"/>
              <a:pPr/>
              <a:t>‹#›</a:t>
            </a:fld>
            <a:endParaRPr lang="ru-RU" dirty="0"/>
          </a:p>
        </p:txBody>
      </p:sp>
      <p:cxnSp>
        <p:nvCxnSpPr>
          <p:cNvPr id="118" name="Straight Connector 117">
            <a:extLst>
              <a:ext uri="{FF2B5EF4-FFF2-40B4-BE49-F238E27FC236}">
                <a16:creationId xmlns:a16="http://schemas.microsoft.com/office/drawing/2014/main" id="{BED13A07-F0A8-43F7-B682-245A3F0AE53C}"/>
              </a:ext>
            </a:extLst>
          </p:cNvPr>
          <p:cNvCxnSpPr>
            <a:cxnSpLocks/>
          </p:cNvCxnSpPr>
          <p:nvPr userDrawn="1"/>
        </p:nvCxnSpPr>
        <p:spPr>
          <a:xfrm>
            <a:off x="418975" y="2222348"/>
            <a:ext cx="11220501" cy="0"/>
          </a:xfrm>
          <a:prstGeom prst="line">
            <a:avLst/>
          </a:prstGeom>
          <a:ln w="7239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5626E3A0-4546-4CF6-A4F2-DEF7D1CD1FF9}"/>
              </a:ext>
            </a:extLst>
          </p:cNvPr>
          <p:cNvSpPr/>
          <p:nvPr userDrawn="1"/>
        </p:nvSpPr>
        <p:spPr>
          <a:xfrm>
            <a:off x="1338600" y="1591412"/>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0" name="Oval 119">
            <a:extLst>
              <a:ext uri="{FF2B5EF4-FFF2-40B4-BE49-F238E27FC236}">
                <a16:creationId xmlns:a16="http://schemas.microsoft.com/office/drawing/2014/main" id="{7E2518BE-4FE7-462F-896E-F7A1045CBC7F}"/>
              </a:ext>
            </a:extLst>
          </p:cNvPr>
          <p:cNvSpPr/>
          <p:nvPr userDrawn="1"/>
        </p:nvSpPr>
        <p:spPr>
          <a:xfrm>
            <a:off x="9398905" y="1591412"/>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1" name="Oval 120">
            <a:extLst>
              <a:ext uri="{FF2B5EF4-FFF2-40B4-BE49-F238E27FC236}">
                <a16:creationId xmlns:a16="http://schemas.microsoft.com/office/drawing/2014/main" id="{D13B079D-42A1-4B9D-A7F1-282A0DD6008D}"/>
              </a:ext>
            </a:extLst>
          </p:cNvPr>
          <p:cNvSpPr/>
          <p:nvPr userDrawn="1"/>
        </p:nvSpPr>
        <p:spPr>
          <a:xfrm>
            <a:off x="3360783" y="1591412"/>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latin typeface="Calibri Light" panose="020F0302020204030204" pitchFamily="34" charset="0"/>
            </a:endParaRPr>
          </a:p>
        </p:txBody>
      </p:sp>
      <p:sp>
        <p:nvSpPr>
          <p:cNvPr id="122" name="Oval 121">
            <a:extLst>
              <a:ext uri="{FF2B5EF4-FFF2-40B4-BE49-F238E27FC236}">
                <a16:creationId xmlns:a16="http://schemas.microsoft.com/office/drawing/2014/main" id="{5265D1BF-A6B7-4058-A96A-F0F1C76D8517}"/>
              </a:ext>
            </a:extLst>
          </p:cNvPr>
          <p:cNvSpPr/>
          <p:nvPr userDrawn="1"/>
        </p:nvSpPr>
        <p:spPr>
          <a:xfrm>
            <a:off x="5373490" y="1591412"/>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3" name="Oval 122">
            <a:extLst>
              <a:ext uri="{FF2B5EF4-FFF2-40B4-BE49-F238E27FC236}">
                <a16:creationId xmlns:a16="http://schemas.microsoft.com/office/drawing/2014/main" id="{0A1987E3-E256-4CF7-9FE6-0446D4E40179}"/>
              </a:ext>
            </a:extLst>
          </p:cNvPr>
          <p:cNvSpPr/>
          <p:nvPr userDrawn="1"/>
        </p:nvSpPr>
        <p:spPr>
          <a:xfrm>
            <a:off x="7386197" y="1591412"/>
            <a:ext cx="1261872" cy="1261872"/>
          </a:xfrm>
          <a:prstGeom prst="ellipse">
            <a:avLst/>
          </a:prstGeom>
          <a:solidFill>
            <a:schemeClr val="bg1"/>
          </a:solidFill>
          <a:ln w="7239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5" name="Text Placeholder 45">
            <a:extLst>
              <a:ext uri="{FF2B5EF4-FFF2-40B4-BE49-F238E27FC236}">
                <a16:creationId xmlns:a16="http://schemas.microsoft.com/office/drawing/2014/main" id="{62F3EA0C-FA8C-40D1-9BE6-30DACB1AB543}"/>
              </a:ext>
            </a:extLst>
          </p:cNvPr>
          <p:cNvSpPr>
            <a:spLocks noGrp="1"/>
          </p:cNvSpPr>
          <p:nvPr>
            <p:ph type="body" sz="quarter" idx="16" hasCustomPrompt="1"/>
          </p:nvPr>
        </p:nvSpPr>
        <p:spPr>
          <a:xfrm>
            <a:off x="1340472" y="1925485"/>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27" name="Text Placeholder 45">
            <a:extLst>
              <a:ext uri="{FF2B5EF4-FFF2-40B4-BE49-F238E27FC236}">
                <a16:creationId xmlns:a16="http://schemas.microsoft.com/office/drawing/2014/main" id="{E4557023-E1DB-4099-92BE-5DD6EDC0A55F}"/>
              </a:ext>
            </a:extLst>
          </p:cNvPr>
          <p:cNvSpPr>
            <a:spLocks noGrp="1"/>
          </p:cNvSpPr>
          <p:nvPr>
            <p:ph type="body" sz="quarter" idx="18" hasCustomPrompt="1"/>
          </p:nvPr>
        </p:nvSpPr>
        <p:spPr>
          <a:xfrm>
            <a:off x="9400777" y="1925485"/>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29" name="Text Placeholder 45">
            <a:extLst>
              <a:ext uri="{FF2B5EF4-FFF2-40B4-BE49-F238E27FC236}">
                <a16:creationId xmlns:a16="http://schemas.microsoft.com/office/drawing/2014/main" id="{9A0EBBF7-4D6F-4416-9A72-43656E408A50}"/>
              </a:ext>
            </a:extLst>
          </p:cNvPr>
          <p:cNvSpPr>
            <a:spLocks noGrp="1"/>
          </p:cNvSpPr>
          <p:nvPr>
            <p:ph type="body" sz="quarter" idx="20" hasCustomPrompt="1"/>
          </p:nvPr>
        </p:nvSpPr>
        <p:spPr>
          <a:xfrm>
            <a:off x="3355548" y="1925485"/>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31" name="Text Placeholder 45">
            <a:extLst>
              <a:ext uri="{FF2B5EF4-FFF2-40B4-BE49-F238E27FC236}">
                <a16:creationId xmlns:a16="http://schemas.microsoft.com/office/drawing/2014/main" id="{C7FAD635-CC52-4D35-948F-3C282B8B1DCB}"/>
              </a:ext>
            </a:extLst>
          </p:cNvPr>
          <p:cNvSpPr>
            <a:spLocks noGrp="1"/>
          </p:cNvSpPr>
          <p:nvPr>
            <p:ph type="body" sz="quarter" idx="22" hasCustomPrompt="1"/>
          </p:nvPr>
        </p:nvSpPr>
        <p:spPr>
          <a:xfrm>
            <a:off x="5370624" y="1925485"/>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33" name="Text Placeholder 45">
            <a:extLst>
              <a:ext uri="{FF2B5EF4-FFF2-40B4-BE49-F238E27FC236}">
                <a16:creationId xmlns:a16="http://schemas.microsoft.com/office/drawing/2014/main" id="{BCD8CA83-EDAF-4BB0-B4B2-ACB5B3FABA59}"/>
              </a:ext>
            </a:extLst>
          </p:cNvPr>
          <p:cNvSpPr>
            <a:spLocks noGrp="1"/>
          </p:cNvSpPr>
          <p:nvPr>
            <p:ph type="body" sz="quarter" idx="24" hasCustomPrompt="1"/>
          </p:nvPr>
        </p:nvSpPr>
        <p:spPr>
          <a:xfrm>
            <a:off x="7385700" y="1925485"/>
            <a:ext cx="1260000" cy="593725"/>
          </a:xfrm>
        </p:spPr>
        <p:txBody>
          <a:bodyPr anchor="b" anchorCtr="0"/>
          <a:lstStyle>
            <a:lvl1pPr marL="0" indent="0" algn="ctr">
              <a:buNone/>
              <a:defRPr lang="ru-RU" sz="3000" b="1" i="0" kern="1200" dirty="0">
                <a:solidFill>
                  <a:srgbClr val="0070C0"/>
                </a:solidFill>
                <a:latin typeface="Calibri Light" panose="020F0302020204030204" pitchFamily="34" charset="0"/>
                <a:ea typeface="+mn-ea"/>
                <a:cs typeface="+mn-cs"/>
              </a:defRPr>
            </a:lvl1pPr>
          </a:lstStyle>
          <a:p>
            <a:pPr lvl="0"/>
            <a:r>
              <a:rPr lang="en-US" dirty="0"/>
              <a:t>20XX</a:t>
            </a:r>
            <a:endParaRPr lang="ru-RU" dirty="0"/>
          </a:p>
        </p:txBody>
      </p:sp>
      <p:sp>
        <p:nvSpPr>
          <p:cNvPr id="152" name="Text Placeholder 150">
            <a:extLst>
              <a:ext uri="{FF2B5EF4-FFF2-40B4-BE49-F238E27FC236}">
                <a16:creationId xmlns:a16="http://schemas.microsoft.com/office/drawing/2014/main" id="{AF955F46-550D-4FBD-949A-CAB1780A818A}"/>
              </a:ext>
            </a:extLst>
          </p:cNvPr>
          <p:cNvSpPr>
            <a:spLocks noGrp="1"/>
          </p:cNvSpPr>
          <p:nvPr>
            <p:ph type="body" sz="quarter" idx="27"/>
          </p:nvPr>
        </p:nvSpPr>
        <p:spPr>
          <a:xfrm>
            <a:off x="1186891" y="3023816"/>
            <a:ext cx="1674000" cy="1731941"/>
          </a:xfrm>
        </p:spPr>
        <p:txBody>
          <a:bodyPr/>
          <a:lstStyle>
            <a:lvl1pPr marL="285750" indent="-285750" algn="l">
              <a:buFont typeface="Arial" panose="020B0604020202020204" pitchFamily="34" charset="0"/>
              <a:buChar char="•"/>
              <a:defRPr>
                <a:latin typeface="Calibri Light" panose="020F0302020204030204" pitchFamily="34" charset="0"/>
              </a:defRPr>
            </a:lvl1pPr>
          </a:lstStyle>
          <a:p>
            <a:pPr lvl="0"/>
            <a:r>
              <a:rPr lang="en-US" dirty="0"/>
              <a:t>Edit Master text styles</a:t>
            </a:r>
          </a:p>
        </p:txBody>
      </p:sp>
      <p:sp>
        <p:nvSpPr>
          <p:cNvPr id="156" name="Text Placeholder 150">
            <a:extLst>
              <a:ext uri="{FF2B5EF4-FFF2-40B4-BE49-F238E27FC236}">
                <a16:creationId xmlns:a16="http://schemas.microsoft.com/office/drawing/2014/main" id="{9E3D3168-A898-4150-AF7E-862B31691E1B}"/>
              </a:ext>
            </a:extLst>
          </p:cNvPr>
          <p:cNvSpPr>
            <a:spLocks noGrp="1"/>
          </p:cNvSpPr>
          <p:nvPr>
            <p:ph type="body" sz="quarter" idx="29"/>
          </p:nvPr>
        </p:nvSpPr>
        <p:spPr>
          <a:xfrm>
            <a:off x="9250400" y="3023816"/>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58" name="Text Placeholder 150">
            <a:extLst>
              <a:ext uri="{FF2B5EF4-FFF2-40B4-BE49-F238E27FC236}">
                <a16:creationId xmlns:a16="http://schemas.microsoft.com/office/drawing/2014/main" id="{DA2B3D14-3067-45E6-9BBE-133B7365D723}"/>
              </a:ext>
            </a:extLst>
          </p:cNvPr>
          <p:cNvSpPr>
            <a:spLocks noGrp="1"/>
          </p:cNvSpPr>
          <p:nvPr>
            <p:ph type="body" sz="quarter" idx="31"/>
          </p:nvPr>
        </p:nvSpPr>
        <p:spPr>
          <a:xfrm>
            <a:off x="3202768" y="3023816"/>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60" name="Text Placeholder 150">
            <a:extLst>
              <a:ext uri="{FF2B5EF4-FFF2-40B4-BE49-F238E27FC236}">
                <a16:creationId xmlns:a16="http://schemas.microsoft.com/office/drawing/2014/main" id="{D9FE4127-9BA3-4B00-9BBC-67A05E58DA7C}"/>
              </a:ext>
            </a:extLst>
          </p:cNvPr>
          <p:cNvSpPr>
            <a:spLocks noGrp="1"/>
          </p:cNvSpPr>
          <p:nvPr>
            <p:ph type="body" sz="quarter" idx="33"/>
          </p:nvPr>
        </p:nvSpPr>
        <p:spPr>
          <a:xfrm>
            <a:off x="5218645" y="3023816"/>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
        <p:nvSpPr>
          <p:cNvPr id="162" name="Text Placeholder 150">
            <a:extLst>
              <a:ext uri="{FF2B5EF4-FFF2-40B4-BE49-F238E27FC236}">
                <a16:creationId xmlns:a16="http://schemas.microsoft.com/office/drawing/2014/main" id="{E6DF83B4-F73A-46B0-BC1D-074BF03B3B8D}"/>
              </a:ext>
            </a:extLst>
          </p:cNvPr>
          <p:cNvSpPr>
            <a:spLocks noGrp="1"/>
          </p:cNvSpPr>
          <p:nvPr>
            <p:ph type="body" sz="quarter" idx="35"/>
          </p:nvPr>
        </p:nvSpPr>
        <p:spPr>
          <a:xfrm>
            <a:off x="7234522" y="3023816"/>
            <a:ext cx="1674000" cy="1731941"/>
          </a:xfrm>
        </p:spPr>
        <p:txBody>
          <a:bodyPr/>
          <a:lstStyle>
            <a:lvl1pPr marL="285750" indent="-285750" algn="l">
              <a:buFont typeface="Arial" panose="020B0604020202020204" pitchFamily="34" charset="0"/>
              <a:buChar char="•"/>
              <a:defRPr i="0">
                <a:latin typeface="Calibri Light" panose="020F0302020204030204" pitchFamily="34" charset="0"/>
              </a:defRPr>
            </a:lvl1pPr>
          </a:lstStyle>
          <a:p>
            <a:pPr lvl="0"/>
            <a:r>
              <a:rPr lang="en-US" dirty="0"/>
              <a:t>Edit Master text styles</a:t>
            </a:r>
          </a:p>
        </p:txBody>
      </p:sp>
    </p:spTree>
    <p:extLst>
      <p:ext uri="{BB962C8B-B14F-4D97-AF65-F5344CB8AC3E}">
        <p14:creationId xmlns:p14="http://schemas.microsoft.com/office/powerpoint/2010/main" val="4127964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110735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4058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328229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02444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6768416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5.xml"/><Relationship Id="rId18" Type="http://schemas.openxmlformats.org/officeDocument/2006/relationships/slideLayout" Target="../slideLayouts/slideLayout20.xml"/><Relationship Id="rId26" Type="http://schemas.openxmlformats.org/officeDocument/2006/relationships/slideLayout" Target="../slideLayouts/slideLayout28.xml"/><Relationship Id="rId39" Type="http://schemas.openxmlformats.org/officeDocument/2006/relationships/slideLayout" Target="../slideLayouts/slideLayout41.xml"/><Relationship Id="rId21" Type="http://schemas.openxmlformats.org/officeDocument/2006/relationships/slideLayout" Target="../slideLayouts/slideLayout23.xml"/><Relationship Id="rId34" Type="http://schemas.openxmlformats.org/officeDocument/2006/relationships/slideLayout" Target="../slideLayouts/slideLayout36.xml"/><Relationship Id="rId7" Type="http://schemas.openxmlformats.org/officeDocument/2006/relationships/slideLayout" Target="../slideLayouts/slideLayout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29" Type="http://schemas.openxmlformats.org/officeDocument/2006/relationships/slideLayout" Target="../slideLayouts/slideLayout31.xml"/><Relationship Id="rId41"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slideLayout" Target="../slideLayouts/slideLayout26.xml"/><Relationship Id="rId32" Type="http://schemas.openxmlformats.org/officeDocument/2006/relationships/slideLayout" Target="../slideLayouts/slideLayout34.xml"/><Relationship Id="rId37" Type="http://schemas.openxmlformats.org/officeDocument/2006/relationships/slideLayout" Target="../slideLayouts/slideLayout39.xml"/><Relationship Id="rId40" Type="http://schemas.openxmlformats.org/officeDocument/2006/relationships/theme" Target="../theme/theme2.xml"/><Relationship Id="rId5" Type="http://schemas.openxmlformats.org/officeDocument/2006/relationships/slideLayout" Target="../slideLayouts/slideLayout7.xml"/><Relationship Id="rId15" Type="http://schemas.openxmlformats.org/officeDocument/2006/relationships/slideLayout" Target="../slideLayouts/slideLayout17.xml"/><Relationship Id="rId23" Type="http://schemas.openxmlformats.org/officeDocument/2006/relationships/slideLayout" Target="../slideLayouts/slideLayout25.xml"/><Relationship Id="rId28" Type="http://schemas.openxmlformats.org/officeDocument/2006/relationships/slideLayout" Target="../slideLayouts/slideLayout30.xml"/><Relationship Id="rId36" Type="http://schemas.openxmlformats.org/officeDocument/2006/relationships/slideLayout" Target="../slideLayouts/slideLayout38.xml"/><Relationship Id="rId10" Type="http://schemas.openxmlformats.org/officeDocument/2006/relationships/slideLayout" Target="../slideLayouts/slideLayout12.xml"/><Relationship Id="rId19" Type="http://schemas.openxmlformats.org/officeDocument/2006/relationships/slideLayout" Target="../slideLayouts/slideLayout21.xml"/><Relationship Id="rId31" Type="http://schemas.openxmlformats.org/officeDocument/2006/relationships/slideLayout" Target="../slideLayouts/slideLayout33.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slideLayout" Target="../slideLayouts/slideLayout24.xml"/><Relationship Id="rId27" Type="http://schemas.openxmlformats.org/officeDocument/2006/relationships/slideLayout" Target="../slideLayouts/slideLayout29.xml"/><Relationship Id="rId30" Type="http://schemas.openxmlformats.org/officeDocument/2006/relationships/slideLayout" Target="../slideLayouts/slideLayout32.xml"/><Relationship Id="rId35" Type="http://schemas.openxmlformats.org/officeDocument/2006/relationships/slideLayout" Target="../slideLayouts/slideLayout37.xml"/><Relationship Id="rId8" Type="http://schemas.openxmlformats.org/officeDocument/2006/relationships/slideLayout" Target="../slideLayouts/slideLayout10.xml"/><Relationship Id="rId3" Type="http://schemas.openxmlformats.org/officeDocument/2006/relationships/slideLayout" Target="../slideLayouts/slideLayout5.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5" Type="http://schemas.openxmlformats.org/officeDocument/2006/relationships/slideLayout" Target="../slideLayouts/slideLayout27.xml"/><Relationship Id="rId33" Type="http://schemas.openxmlformats.org/officeDocument/2006/relationships/slideLayout" Target="../slideLayouts/slideLayout35.xml"/><Relationship Id="rId38"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4">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132451931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p:nvPicPr>
        <p:blipFill>
          <a:blip r:embed="rId41">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1240139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82" r:id="rId19"/>
    <p:sldLayoutId id="2147483683" r:id="rId20"/>
    <p:sldLayoutId id="2147483684" r:id="rId21"/>
    <p:sldLayoutId id="2147483685" r:id="rId22"/>
    <p:sldLayoutId id="2147483686" r:id="rId23"/>
    <p:sldLayoutId id="2147483687" r:id="rId24"/>
    <p:sldLayoutId id="2147483688" r:id="rId25"/>
    <p:sldLayoutId id="2147483689" r:id="rId26"/>
    <p:sldLayoutId id="2147483690" r:id="rId27"/>
    <p:sldLayoutId id="2147483691" r:id="rId28"/>
    <p:sldLayoutId id="2147483692" r:id="rId29"/>
    <p:sldLayoutId id="2147483693" r:id="rId30"/>
    <p:sldLayoutId id="2147483694" r:id="rId31"/>
    <p:sldLayoutId id="2147483695" r:id="rId32"/>
    <p:sldLayoutId id="2147483696" r:id="rId33"/>
    <p:sldLayoutId id="2147483697" r:id="rId34"/>
    <p:sldLayoutId id="2147483698" r:id="rId35"/>
    <p:sldLayoutId id="2147483699" r:id="rId36"/>
    <p:sldLayoutId id="2147483700" r:id="rId37"/>
    <p:sldLayoutId id="2147483701" r:id="rId38"/>
    <p:sldLayoutId id="2147483702" r:id="rId3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slide" Target="slide13.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2AEE9E3-10DC-AC41-8C5C-9183CBD1150F}"/>
              </a:ext>
            </a:extLst>
          </p:cNvPr>
          <p:cNvSpPr txBox="1">
            <a:spLocks/>
          </p:cNvSpPr>
          <p:nvPr/>
        </p:nvSpPr>
        <p:spPr>
          <a:xfrm>
            <a:off x="0" y="3223017"/>
            <a:ext cx="12192000" cy="1228499"/>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b="1" kern="1200">
                <a:solidFill>
                  <a:srgbClr val="2B6A6C"/>
                </a:solidFill>
                <a:latin typeface="+mj-lt"/>
                <a:ea typeface="+mj-ea"/>
                <a:cs typeface="+mj-cs"/>
              </a:defRPr>
            </a:lvl1pPr>
          </a:lstStyle>
          <a:p>
            <a:pPr algn="ctr"/>
            <a:r>
              <a:rPr lang="en-US" sz="2400" b="0" dirty="0">
                <a:solidFill>
                  <a:schemeClr val="tx1"/>
                </a:solidFill>
              </a:rPr>
              <a:t>Adela Luque, Census Bureau (presenter)</a:t>
            </a:r>
          </a:p>
          <a:p>
            <a:pPr algn="ctr"/>
            <a:endParaRPr lang="en-US" sz="1200" b="0" dirty="0">
              <a:solidFill>
                <a:schemeClr val="tx1"/>
              </a:solidFill>
            </a:endParaRPr>
          </a:p>
          <a:p>
            <a:pPr algn="ctr">
              <a:lnSpc>
                <a:spcPct val="100000"/>
              </a:lnSpc>
            </a:pPr>
            <a:r>
              <a:rPr lang="en-US" sz="2400" b="0" dirty="0">
                <a:solidFill>
                  <a:schemeClr val="tx1"/>
                </a:solidFill>
              </a:rPr>
              <a:t>with Valeska Araujo, John Earle, Lorenz Eckerd, </a:t>
            </a:r>
            <a:r>
              <a:rPr lang="en-US" sz="2400" b="0" dirty="0" err="1">
                <a:solidFill>
                  <a:schemeClr val="tx1"/>
                </a:solidFill>
              </a:rPr>
              <a:t>Vitaliy</a:t>
            </a:r>
            <a:r>
              <a:rPr lang="en-US" sz="2400" b="0" dirty="0">
                <a:solidFill>
                  <a:schemeClr val="tx1"/>
                </a:solidFill>
              </a:rPr>
              <a:t> </a:t>
            </a:r>
            <a:r>
              <a:rPr lang="en-US" sz="2400" b="0" dirty="0" err="1">
                <a:solidFill>
                  <a:schemeClr val="tx1"/>
                </a:solidFill>
              </a:rPr>
              <a:t>Novik</a:t>
            </a:r>
            <a:r>
              <a:rPr lang="en-US" sz="2400" b="0" dirty="0">
                <a:solidFill>
                  <a:schemeClr val="tx1"/>
                </a:solidFill>
              </a:rPr>
              <a:t>, Jared </a:t>
            </a:r>
            <a:r>
              <a:rPr lang="en-US" sz="2400" b="0" dirty="0" err="1">
                <a:solidFill>
                  <a:schemeClr val="tx1"/>
                </a:solidFill>
              </a:rPr>
              <a:t>Wold</a:t>
            </a:r>
            <a:r>
              <a:rPr lang="en-US" sz="2400" b="0" dirty="0">
                <a:solidFill>
                  <a:schemeClr val="tx1"/>
                </a:solidFill>
              </a:rPr>
              <a:t>, Sammy Young, </a:t>
            </a:r>
          </a:p>
          <a:p>
            <a:pPr algn="ctr">
              <a:lnSpc>
                <a:spcPct val="100000"/>
              </a:lnSpc>
            </a:pPr>
            <a:r>
              <a:rPr lang="en-US" sz="2400" b="0" dirty="0">
                <a:solidFill>
                  <a:schemeClr val="tx1"/>
                </a:solidFill>
              </a:rPr>
              <a:t>James Noon &amp; Michaela Dillon</a:t>
            </a:r>
          </a:p>
        </p:txBody>
      </p:sp>
      <p:sp>
        <p:nvSpPr>
          <p:cNvPr id="4" name="Slide Number Placeholder 3">
            <a:extLst>
              <a:ext uri="{FF2B5EF4-FFF2-40B4-BE49-F238E27FC236}">
                <a16:creationId xmlns:a16="http://schemas.microsoft.com/office/drawing/2014/main" id="{D547FD12-51AF-ACC7-D4AB-4CDDC02A0F4A}"/>
              </a:ext>
            </a:extLst>
          </p:cNvPr>
          <p:cNvSpPr>
            <a:spLocks noGrp="1"/>
          </p:cNvSpPr>
          <p:nvPr>
            <p:ph type="sldNum" sz="quarter" idx="12"/>
          </p:nvPr>
        </p:nvSpPr>
        <p:spPr/>
        <p:txBody>
          <a:bodyPr/>
          <a:lstStyle/>
          <a:p>
            <a:fld id="{923DFD14-9504-43EF-AF90-A0BC2F32C35F}" type="slidenum">
              <a:rPr lang="en-US" smtClean="0"/>
              <a:t>1</a:t>
            </a:fld>
            <a:endParaRPr lang="en-US" dirty="0"/>
          </a:p>
        </p:txBody>
      </p:sp>
      <p:sp>
        <p:nvSpPr>
          <p:cNvPr id="5" name="TextBox 4">
            <a:extLst>
              <a:ext uri="{FF2B5EF4-FFF2-40B4-BE49-F238E27FC236}">
                <a16:creationId xmlns:a16="http://schemas.microsoft.com/office/drawing/2014/main" id="{759B6EB2-235D-291C-B76C-527FE99C2B08}"/>
              </a:ext>
            </a:extLst>
          </p:cNvPr>
          <p:cNvSpPr txBox="1"/>
          <p:nvPr/>
        </p:nvSpPr>
        <p:spPr>
          <a:xfrm>
            <a:off x="707571" y="4878424"/>
            <a:ext cx="3962401" cy="400110"/>
          </a:xfrm>
          <a:prstGeom prst="rect">
            <a:avLst/>
          </a:prstGeom>
          <a:noFill/>
        </p:spPr>
        <p:txBody>
          <a:bodyPr wrap="square" rtlCol="0">
            <a:spAutoFit/>
          </a:bodyPr>
          <a:lstStyle/>
          <a:p>
            <a:r>
              <a:rPr lang="en-US" sz="2000" dirty="0" err="1">
                <a:solidFill>
                  <a:srgbClr val="1C5292"/>
                </a:solidFill>
                <a:latin typeface="+mj-lt"/>
                <a:ea typeface="+mj-ea"/>
                <a:cs typeface="+mj-cs"/>
              </a:rPr>
              <a:t>FedCASIC</a:t>
            </a:r>
            <a:r>
              <a:rPr lang="en-US" sz="2000" dirty="0">
                <a:solidFill>
                  <a:srgbClr val="1C5292"/>
                </a:solidFill>
                <a:latin typeface="+mj-lt"/>
                <a:ea typeface="+mj-ea"/>
                <a:cs typeface="+mj-cs"/>
              </a:rPr>
              <a:t>, April 16, 2024</a:t>
            </a:r>
          </a:p>
        </p:txBody>
      </p:sp>
      <p:sp>
        <p:nvSpPr>
          <p:cNvPr id="6" name="TextBox 5">
            <a:extLst>
              <a:ext uri="{FF2B5EF4-FFF2-40B4-BE49-F238E27FC236}">
                <a16:creationId xmlns:a16="http://schemas.microsoft.com/office/drawing/2014/main" id="{0A981753-88A3-C3CE-4188-518B91A697C8}"/>
              </a:ext>
            </a:extLst>
          </p:cNvPr>
          <p:cNvSpPr txBox="1"/>
          <p:nvPr/>
        </p:nvSpPr>
        <p:spPr>
          <a:xfrm>
            <a:off x="2038121" y="5513093"/>
            <a:ext cx="9617725" cy="954107"/>
          </a:xfrm>
          <a:prstGeom prst="rect">
            <a:avLst/>
          </a:prstGeom>
          <a:noFill/>
        </p:spPr>
        <p:txBody>
          <a:bodyPr wrap="square" rtlCol="0">
            <a:spAutoFit/>
          </a:bodyPr>
          <a:lstStyle/>
          <a:p>
            <a:r>
              <a:rPr lang="en-US" sz="1400" dirty="0"/>
              <a:t>Valeska Araujo, George Mason University </a:t>
            </a:r>
            <a:r>
              <a:rPr lang="en-US" sz="1400" dirty="0" err="1"/>
              <a:t>Ph.D</a:t>
            </a:r>
            <a:r>
              <a:rPr lang="en-US" sz="1400" dirty="0"/>
              <a:t> candidate &amp; Census Bureau; John Earle, George Mason University, IZA &amp; Census Bureau; Lorenz Eckerd, Census Bureau; </a:t>
            </a:r>
            <a:r>
              <a:rPr lang="en-US" sz="1400" dirty="0" err="1"/>
              <a:t>Vitaliy</a:t>
            </a:r>
            <a:r>
              <a:rPr lang="en-US" sz="1400" dirty="0"/>
              <a:t> </a:t>
            </a:r>
            <a:r>
              <a:rPr lang="en-US" sz="1400" dirty="0" err="1"/>
              <a:t>Novik</a:t>
            </a:r>
            <a:r>
              <a:rPr lang="en-US" sz="1400" dirty="0"/>
              <a:t>, George Washington University Ph.D. candidate &amp; Census Bureau; Jared </a:t>
            </a:r>
            <a:r>
              <a:rPr lang="en-US" sz="1400" dirty="0" err="1"/>
              <a:t>Wold</a:t>
            </a:r>
            <a:r>
              <a:rPr lang="en-US" sz="1400" dirty="0"/>
              <a:t>, George Mason University </a:t>
            </a:r>
            <a:r>
              <a:rPr lang="en-US" sz="1400" dirty="0" err="1"/>
              <a:t>Ph.D</a:t>
            </a:r>
            <a:r>
              <a:rPr lang="en-US" sz="1400" dirty="0"/>
              <a:t> candidate &amp; Census Bureau; Sammy Young, Arizona State University &amp; Census Bureau; James Noon and Michaela Dillon, Census Bureau.</a:t>
            </a:r>
          </a:p>
        </p:txBody>
      </p:sp>
      <p:sp>
        <p:nvSpPr>
          <p:cNvPr id="7" name="TextBox 6">
            <a:extLst>
              <a:ext uri="{FF2B5EF4-FFF2-40B4-BE49-F238E27FC236}">
                <a16:creationId xmlns:a16="http://schemas.microsoft.com/office/drawing/2014/main" id="{16E0AF46-5D22-ACEE-B209-6BD7D202BE7E}"/>
              </a:ext>
            </a:extLst>
          </p:cNvPr>
          <p:cNvSpPr txBox="1"/>
          <p:nvPr/>
        </p:nvSpPr>
        <p:spPr>
          <a:xfrm>
            <a:off x="576943" y="1045029"/>
            <a:ext cx="11179628" cy="1498231"/>
          </a:xfrm>
          <a:prstGeom prst="rect">
            <a:avLst/>
          </a:prstGeom>
          <a:noFill/>
        </p:spPr>
        <p:txBody>
          <a:bodyPr wrap="square" rtlCol="0">
            <a:spAutoFit/>
          </a:bodyPr>
          <a:lstStyle/>
          <a:p>
            <a:pPr algn="ctr">
              <a:spcAft>
                <a:spcPts val="1200"/>
              </a:spcAft>
            </a:pPr>
            <a:r>
              <a:rPr lang="en-US" sz="3600" b="0" dirty="0">
                <a:effectLst/>
                <a:latin typeface="Calibri Light" panose="020F0302020204030204" pitchFamily="34" charset="0"/>
                <a:ea typeface="Calibri" panose="020F0502020204030204" pitchFamily="34" charset="0"/>
                <a:cs typeface="Calibri Light" panose="020F0302020204030204" pitchFamily="34" charset="0"/>
              </a:rPr>
              <a:t>Can It Work for Employers? </a:t>
            </a:r>
          </a:p>
          <a:p>
            <a:pPr algn="ctr">
              <a:lnSpc>
                <a:spcPct val="80000"/>
              </a:lnSpc>
              <a:spcAft>
                <a:spcPts val="1200"/>
              </a:spcAft>
            </a:pPr>
            <a:r>
              <a:rPr lang="en-US" sz="2800" b="0" dirty="0">
                <a:effectLst/>
                <a:latin typeface="Calibri Light" panose="020F0302020204030204" pitchFamily="34" charset="0"/>
                <a:ea typeface="Calibri" panose="020F0502020204030204" pitchFamily="34" charset="0"/>
                <a:cs typeface="Calibri Light" panose="020F0302020204030204" pitchFamily="34" charset="0"/>
              </a:rPr>
              <a:t>Evaluating the Expansion of Administrative Records Use beyond </a:t>
            </a:r>
            <a:r>
              <a:rPr lang="en-US" sz="2800" b="0" dirty="0" err="1">
                <a:effectLst/>
                <a:latin typeface="Calibri Light" panose="020F0302020204030204" pitchFamily="34" charset="0"/>
                <a:ea typeface="Calibri" panose="020F0502020204030204" pitchFamily="34" charset="0"/>
                <a:cs typeface="Calibri Light" panose="020F0302020204030204" pitchFamily="34" charset="0"/>
              </a:rPr>
              <a:t>Nonemployer</a:t>
            </a:r>
            <a:r>
              <a:rPr lang="en-US" sz="2800" b="0" dirty="0">
                <a:effectLst/>
                <a:latin typeface="Calibri Light" panose="020F0302020204030204" pitchFamily="34" charset="0"/>
                <a:ea typeface="Calibri" panose="020F0502020204030204" pitchFamily="34" charset="0"/>
                <a:cs typeface="Calibri Light" panose="020F0302020204030204" pitchFamily="34" charset="0"/>
              </a:rPr>
              <a:t> Demographic Statistics (NES-D) </a:t>
            </a:r>
            <a:endParaRPr lang="en-US" sz="2800" dirty="0"/>
          </a:p>
        </p:txBody>
      </p:sp>
    </p:spTree>
    <p:extLst>
      <p:ext uri="{BB962C8B-B14F-4D97-AF65-F5344CB8AC3E}">
        <p14:creationId xmlns:p14="http://schemas.microsoft.com/office/powerpoint/2010/main" val="2138467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4536AD9-D13B-4225-9BF5-373EDA169924}"/>
              </a:ext>
            </a:extLst>
          </p:cNvPr>
          <p:cNvSpPr>
            <a:spLocks noGrp="1"/>
          </p:cNvSpPr>
          <p:nvPr>
            <p:ph type="sldNum" sz="quarter" idx="12"/>
          </p:nvPr>
        </p:nvSpPr>
        <p:spPr/>
        <p:txBody>
          <a:bodyPr/>
          <a:lstStyle/>
          <a:p>
            <a:fld id="{A330284D-0962-483D-8634-41B9903A869B}" type="slidenum">
              <a:rPr lang="en-US" smtClean="0"/>
              <a:t>10</a:t>
            </a:fld>
            <a:endParaRPr lang="en-US"/>
          </a:p>
        </p:txBody>
      </p:sp>
      <p:sp>
        <p:nvSpPr>
          <p:cNvPr id="2" name="Title 1">
            <a:extLst>
              <a:ext uri="{FF2B5EF4-FFF2-40B4-BE49-F238E27FC236}">
                <a16:creationId xmlns:a16="http://schemas.microsoft.com/office/drawing/2014/main" id="{6DCED7EE-8A62-413F-88F6-B1AFD57DDE5D}"/>
              </a:ext>
            </a:extLst>
          </p:cNvPr>
          <p:cNvSpPr>
            <a:spLocks noGrp="1"/>
          </p:cNvSpPr>
          <p:nvPr>
            <p:ph type="title"/>
          </p:nvPr>
        </p:nvSpPr>
        <p:spPr>
          <a:xfrm>
            <a:off x="553210" y="280327"/>
            <a:ext cx="10800590" cy="572638"/>
          </a:xfrm>
        </p:spPr>
        <p:txBody>
          <a:bodyPr>
            <a:noAutofit/>
          </a:bodyPr>
          <a:lstStyle/>
          <a:p>
            <a:r>
              <a:rPr lang="en-US" sz="3200" b="1" dirty="0">
                <a:solidFill>
                  <a:schemeClr val="tx2">
                    <a:lumMod val="50000"/>
                  </a:schemeClr>
                </a:solidFill>
              </a:rPr>
              <a:t>Taking Stock - AR-based Employer Owner-identification Coverage</a:t>
            </a:r>
          </a:p>
        </p:txBody>
      </p:sp>
      <p:graphicFrame>
        <p:nvGraphicFramePr>
          <p:cNvPr id="5" name="Table 5">
            <a:extLst>
              <a:ext uri="{FF2B5EF4-FFF2-40B4-BE49-F238E27FC236}">
                <a16:creationId xmlns:a16="http://schemas.microsoft.com/office/drawing/2014/main" id="{A1ACD0CB-DA2A-4D90-8F12-6694B82710E9}"/>
              </a:ext>
            </a:extLst>
          </p:cNvPr>
          <p:cNvGraphicFramePr>
            <a:graphicFrameLocks noGrp="1"/>
          </p:cNvGraphicFramePr>
          <p:nvPr>
            <p:ph idx="1"/>
            <p:extLst>
              <p:ext uri="{D42A27DB-BD31-4B8C-83A1-F6EECF244321}">
                <p14:modId xmlns:p14="http://schemas.microsoft.com/office/powerpoint/2010/main" val="388968814"/>
              </p:ext>
            </p:extLst>
          </p:nvPr>
        </p:nvGraphicFramePr>
        <p:xfrm>
          <a:off x="553210" y="1302877"/>
          <a:ext cx="9988763" cy="3386115"/>
        </p:xfrm>
        <a:graphic>
          <a:graphicData uri="http://schemas.openxmlformats.org/drawingml/2006/table">
            <a:tbl>
              <a:tblPr firstRow="1" bandRow="1">
                <a:tableStyleId>{5C22544A-7EE6-4342-B048-85BDC9FD1C3A}</a:tableStyleId>
              </a:tblPr>
              <a:tblGrid>
                <a:gridCol w="3645042">
                  <a:extLst>
                    <a:ext uri="{9D8B030D-6E8A-4147-A177-3AD203B41FA5}">
                      <a16:colId xmlns:a16="http://schemas.microsoft.com/office/drawing/2014/main" val="1454904273"/>
                    </a:ext>
                  </a:extLst>
                </a:gridCol>
                <a:gridCol w="2374232">
                  <a:extLst>
                    <a:ext uri="{9D8B030D-6E8A-4147-A177-3AD203B41FA5}">
                      <a16:colId xmlns:a16="http://schemas.microsoft.com/office/drawing/2014/main" val="2957631255"/>
                    </a:ext>
                  </a:extLst>
                </a:gridCol>
                <a:gridCol w="2216869">
                  <a:extLst>
                    <a:ext uri="{9D8B030D-6E8A-4147-A177-3AD203B41FA5}">
                      <a16:colId xmlns:a16="http://schemas.microsoft.com/office/drawing/2014/main" val="3674122709"/>
                    </a:ext>
                  </a:extLst>
                </a:gridCol>
                <a:gridCol w="1752620">
                  <a:extLst>
                    <a:ext uri="{9D8B030D-6E8A-4147-A177-3AD203B41FA5}">
                      <a16:colId xmlns:a16="http://schemas.microsoft.com/office/drawing/2014/main" val="2795164344"/>
                    </a:ext>
                  </a:extLst>
                </a:gridCol>
              </a:tblGrid>
              <a:tr h="815603">
                <a:tc>
                  <a:txBody>
                    <a:bodyPr/>
                    <a:lstStyle/>
                    <a:p>
                      <a:pPr algn="l" fontAlgn="b"/>
                      <a:r>
                        <a:rPr lang="en-US" sz="2000" b="0" i="0" u="none" strike="noStrike" dirty="0">
                          <a:solidFill>
                            <a:schemeClr val="bg1"/>
                          </a:solidFill>
                          <a:effectLst/>
                          <a:latin typeface="+mj-lt"/>
                        </a:rPr>
                        <a:t>Legal Form of Organization (LFO)</a:t>
                      </a:r>
                    </a:p>
                  </a:txBody>
                  <a:tcPr anchor="ctr">
                    <a:solidFill>
                      <a:schemeClr val="tx2"/>
                    </a:solidFill>
                  </a:tcPr>
                </a:tc>
                <a:tc>
                  <a:txBody>
                    <a:bodyPr/>
                    <a:lstStyle/>
                    <a:p>
                      <a:pPr algn="ctr" fontAlgn="b"/>
                      <a:r>
                        <a:rPr lang="en-US" sz="2000" b="0" u="none" strike="noStrike" dirty="0">
                          <a:solidFill>
                            <a:schemeClr val="bg1"/>
                          </a:solidFill>
                          <a:effectLst/>
                          <a:latin typeface="+mj-lt"/>
                        </a:rPr>
                        <a:t>Share of employer universe covered</a:t>
                      </a:r>
                      <a:endParaRPr lang="en-US" sz="2000" b="0" i="0" u="none" strike="noStrike" dirty="0">
                        <a:solidFill>
                          <a:schemeClr val="bg1"/>
                        </a:solidFill>
                        <a:effectLst/>
                        <a:latin typeface="+mj-lt"/>
                      </a:endParaRPr>
                    </a:p>
                  </a:txBody>
                  <a:tcPr anchor="ctr">
                    <a:solidFill>
                      <a:schemeClr val="tx2"/>
                    </a:solidFill>
                  </a:tcPr>
                </a:tc>
                <a:tc>
                  <a:txBody>
                    <a:bodyPr/>
                    <a:lstStyle/>
                    <a:p>
                      <a:pPr algn="ctr" fontAlgn="b"/>
                      <a:r>
                        <a:rPr lang="en-US" sz="2000" b="0" u="none" strike="noStrike" dirty="0">
                          <a:solidFill>
                            <a:schemeClr val="bg1"/>
                          </a:solidFill>
                          <a:effectLst/>
                          <a:latin typeface="+mj-lt"/>
                        </a:rPr>
                        <a:t>Share of </a:t>
                      </a:r>
                      <a:r>
                        <a:rPr lang="en-US" sz="2000" b="0" u="none" strike="noStrike" dirty="0" err="1">
                          <a:solidFill>
                            <a:schemeClr val="bg1"/>
                          </a:solidFill>
                          <a:effectLst/>
                          <a:latin typeface="+mj-lt"/>
                        </a:rPr>
                        <a:t>rcpts</a:t>
                      </a:r>
                      <a:r>
                        <a:rPr lang="en-US" sz="2000" b="0" u="none" strike="noStrike" dirty="0">
                          <a:solidFill>
                            <a:schemeClr val="bg1"/>
                          </a:solidFill>
                          <a:effectLst/>
                          <a:latin typeface="+mj-lt"/>
                        </a:rPr>
                        <a:t>/emp covered</a:t>
                      </a:r>
                      <a:endParaRPr lang="en-US" sz="2000" b="0" i="0" u="none" strike="noStrike" dirty="0">
                        <a:solidFill>
                          <a:schemeClr val="bg1"/>
                        </a:solidFill>
                        <a:effectLst/>
                        <a:latin typeface="+mj-lt"/>
                      </a:endParaRPr>
                    </a:p>
                  </a:txBody>
                  <a:tcPr anchor="ctr">
                    <a:solidFill>
                      <a:schemeClr val="tx2"/>
                    </a:solidFill>
                  </a:tcPr>
                </a:tc>
                <a:tc>
                  <a:txBody>
                    <a:bodyPr/>
                    <a:lstStyle/>
                    <a:p>
                      <a:pPr algn="ctr" fontAlgn="b"/>
                      <a:r>
                        <a:rPr lang="en-US" sz="2000" b="0" u="none" strike="noStrike" dirty="0">
                          <a:solidFill>
                            <a:schemeClr val="bg1"/>
                          </a:solidFill>
                          <a:effectLst/>
                          <a:latin typeface="+mj-lt"/>
                        </a:rPr>
                        <a:t>Methodology</a:t>
                      </a:r>
                      <a:endParaRPr lang="en-US" sz="2000" b="0" i="0" u="none" strike="noStrike" dirty="0">
                        <a:solidFill>
                          <a:schemeClr val="bg1"/>
                        </a:solidFill>
                        <a:effectLst/>
                        <a:latin typeface="+mj-lt"/>
                      </a:endParaRPr>
                    </a:p>
                  </a:txBody>
                  <a:tcPr anchor="ctr">
                    <a:solidFill>
                      <a:schemeClr val="tx2"/>
                    </a:solidFill>
                  </a:tcPr>
                </a:tc>
                <a:extLst>
                  <a:ext uri="{0D108BD9-81ED-4DB2-BD59-A6C34878D82A}">
                    <a16:rowId xmlns:a16="http://schemas.microsoft.com/office/drawing/2014/main" val="535384626"/>
                  </a:ext>
                </a:extLst>
              </a:tr>
              <a:tr h="771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u="none" strike="noStrike" dirty="0">
                          <a:solidFill>
                            <a:schemeClr val="tx1"/>
                          </a:solidFill>
                          <a:effectLst/>
                          <a:latin typeface="+mn-lt"/>
                        </a:rPr>
                        <a:t>Sole-props, Partnerships &amp; S-corps</a:t>
                      </a:r>
                      <a:endParaRPr lang="en-US" sz="1600" b="0" i="0" u="none" strike="noStrike" dirty="0">
                        <a:solidFill>
                          <a:schemeClr val="tx1"/>
                        </a:solidFill>
                        <a:effectLst/>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u="none" strike="noStrike" dirty="0">
                          <a:solidFill>
                            <a:schemeClr val="tx1"/>
                          </a:solidFill>
                          <a:effectLst/>
                          <a:latin typeface="+mn-lt"/>
                        </a:rPr>
                        <a:t>83% of employers*</a:t>
                      </a:r>
                      <a:endParaRPr lang="en-US" sz="1600" b="0" i="0" u="none" strike="noStrike" dirty="0">
                        <a:solidFill>
                          <a:schemeClr val="tx1"/>
                        </a:solidFill>
                        <a:effectLst/>
                        <a:latin typeface="+mn-lt"/>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US" sz="1600" b="0" u="none" strike="noStrike" kern="1200" dirty="0">
                          <a:solidFill>
                            <a:schemeClr val="tx1"/>
                          </a:solidFill>
                          <a:effectLst/>
                          <a:latin typeface="+mn-lt"/>
                          <a:ea typeface="+mn-ea"/>
                          <a:cs typeface="+mn-cs"/>
                        </a:rPr>
                        <a:t>49</a:t>
                      </a:r>
                      <a:r>
                        <a:rPr lang="en-US" sz="1600" b="0" i="0" u="none" strike="noStrike" dirty="0">
                          <a:solidFill>
                            <a:schemeClr val="tx1"/>
                          </a:solidFill>
                          <a:effectLst/>
                          <a:latin typeface="+mn-lt"/>
                        </a:rPr>
                        <a:t>% emp</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algn="ctr" defTabSz="914400" rtl="0" eaLnBrk="1" fontAlgn="b" latinLnBrk="0" hangingPunct="1"/>
                      <a:r>
                        <a:rPr lang="en-US" sz="1600" b="0" u="none" strike="noStrike" kern="1200" dirty="0">
                          <a:solidFill>
                            <a:schemeClr val="tx1"/>
                          </a:solidFill>
                          <a:effectLst/>
                          <a:latin typeface="+mn-lt"/>
                          <a:ea typeface="+mn-ea"/>
                          <a:cs typeface="+mn-cs"/>
                        </a:rPr>
                        <a:t>76% AR</a:t>
                      </a:r>
                    </a:p>
                    <a:p>
                      <a:pPr marL="0" algn="ctr" defTabSz="914400" rtl="0" eaLnBrk="1" fontAlgn="b" latinLnBrk="0" hangingPunct="1"/>
                      <a:r>
                        <a:rPr lang="en-US" sz="1600" b="0" u="none" strike="noStrike" kern="1200" dirty="0">
                          <a:solidFill>
                            <a:schemeClr val="tx1">
                              <a:lumMod val="50000"/>
                              <a:lumOff val="50000"/>
                            </a:schemeClr>
                          </a:solidFill>
                          <a:effectLst/>
                          <a:latin typeface="+mn-lt"/>
                          <a:ea typeface="+mn-ea"/>
                          <a:cs typeface="+mn-cs"/>
                        </a:rPr>
                        <a:t>7% imputation</a:t>
                      </a:r>
                    </a:p>
                  </a:txBody>
                  <a:tcPr marL="9525" marR="9525" marT="9525" marB="0" anchor="ctr">
                    <a:lnL w="12700" cap="flat" cmpd="sng" algn="ctr">
                      <a:solidFill>
                        <a:schemeClr val="bg1"/>
                      </a:solidFill>
                      <a:prstDash val="solid"/>
                      <a:round/>
                      <a:headEnd type="none" w="med" len="med"/>
                      <a:tailEnd type="none" w="med" len="med"/>
                    </a:lnL>
                    <a:lnR w="12700" cmpd="sng">
                      <a:noFill/>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819901180"/>
                  </a:ext>
                </a:extLst>
              </a:tr>
              <a:tr h="681416">
                <a:tc>
                  <a:txBody>
                    <a:bodyPr/>
                    <a:lstStyle/>
                    <a:p>
                      <a:pPr algn="l" fontAlgn="b"/>
                      <a:r>
                        <a:rPr lang="en-US" sz="1600" b="0" u="none" strike="noStrike" dirty="0">
                          <a:solidFill>
                            <a:schemeClr val="tx1"/>
                          </a:solidFill>
                          <a:effectLst/>
                          <a:latin typeface="+mn-lt"/>
                        </a:rPr>
                        <a:t>Small C-corporations</a:t>
                      </a:r>
                      <a:endParaRPr lang="en-US" sz="1600" b="0" i="0" u="none" strike="noStrike" dirty="0">
                        <a:solidFill>
                          <a:schemeClr val="tx1"/>
                        </a:solidFill>
                        <a:effectLst/>
                        <a:latin typeface="+mn-lt"/>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4">
                        <a:lumMod val="20000"/>
                        <a:lumOff val="80000"/>
                      </a:schemeClr>
                    </a:solidFill>
                  </a:tcPr>
                </a:tc>
                <a:tc>
                  <a:txBody>
                    <a:bodyPr/>
                    <a:lstStyle/>
                    <a:p>
                      <a:pPr algn="ctr" fontAlgn="b"/>
                      <a:r>
                        <a:rPr lang="en-US" sz="1600" b="0" u="none" strike="noStrike" dirty="0">
                          <a:solidFill>
                            <a:schemeClr val="tx1"/>
                          </a:solidFill>
                          <a:effectLst/>
                          <a:latin typeface="+mn-lt"/>
                        </a:rPr>
                        <a:t>14% of employers*</a:t>
                      </a:r>
                      <a:endParaRPr lang="en-US" sz="1600" b="0" i="0" u="none" strike="noStrike" dirty="0">
                        <a:solidFill>
                          <a:schemeClr val="tx1"/>
                        </a:solidFill>
                        <a:effectLst/>
                        <a:latin typeface="+mn-lt"/>
                      </a:endParaRPr>
                    </a:p>
                  </a:txBody>
                  <a:tcPr marL="9525" marR="9525" marT="9525" marB="0" anchor="ctr">
                    <a:lnT w="12700" cap="flat" cmpd="sng" algn="ctr">
                      <a:solidFill>
                        <a:schemeClr val="bg1"/>
                      </a:solidFill>
                      <a:prstDash val="solid"/>
                      <a:round/>
                      <a:headEnd type="none" w="med" len="med"/>
                      <a:tailEnd type="none" w="med" len="med"/>
                    </a:lnT>
                    <a:solidFill>
                      <a:schemeClr val="accent4">
                        <a:lumMod val="20000"/>
                        <a:lumOff val="80000"/>
                      </a:schemeClr>
                    </a:solidFill>
                  </a:tcPr>
                </a:tc>
                <a:tc>
                  <a:txBody>
                    <a:bodyPr/>
                    <a:lstStyle/>
                    <a:p>
                      <a:pPr algn="ctr" fontAlgn="b"/>
                      <a:r>
                        <a:rPr lang="en-US" sz="1600" b="0" i="0" u="none" strike="noStrike" dirty="0">
                          <a:solidFill>
                            <a:schemeClr val="tx1"/>
                          </a:solidFill>
                          <a:effectLst/>
                          <a:latin typeface="+mn-lt"/>
                        </a:rPr>
                        <a:t>3% emp</a:t>
                      </a:r>
                    </a:p>
                  </a:txBody>
                  <a:tcPr marL="9525" marR="9525" marT="9525" marB="0" anchor="ctr">
                    <a:lnT w="12700" cap="flat" cmpd="sng" algn="ctr">
                      <a:solidFill>
                        <a:schemeClr val="bg1"/>
                      </a:solidFill>
                      <a:prstDash val="solid"/>
                      <a:round/>
                      <a:headEnd type="none" w="med" len="med"/>
                      <a:tailEnd type="none" w="med" len="med"/>
                    </a:lnT>
                    <a:solidFill>
                      <a:schemeClr val="accent4">
                        <a:lumMod val="20000"/>
                        <a:lumOff val="80000"/>
                      </a:schemeClr>
                    </a:solidFill>
                  </a:tcPr>
                </a:tc>
                <a:tc>
                  <a:txBody>
                    <a:bodyPr/>
                    <a:lstStyle/>
                    <a:p>
                      <a:pPr algn="ctr" fontAlgn="b"/>
                      <a:r>
                        <a:rPr lang="en-US" sz="1600" b="0" u="none" strike="noStrike" kern="1200" dirty="0">
                          <a:solidFill>
                            <a:schemeClr val="tx1">
                              <a:lumMod val="50000"/>
                              <a:lumOff val="50000"/>
                            </a:schemeClr>
                          </a:solidFill>
                          <a:effectLst/>
                          <a:latin typeface="+mn-lt"/>
                          <a:ea typeface="+mn-ea"/>
                          <a:cs typeface="+mn-cs"/>
                        </a:rPr>
                        <a:t>Imputation</a:t>
                      </a:r>
                    </a:p>
                  </a:txBody>
                  <a:tcPr marL="9525" marR="9525" marT="9525" marB="0" anchor="ctr">
                    <a:lnT w="12700" cap="flat" cmpd="sng" algn="ctr">
                      <a:solidFill>
                        <a:schemeClr val="bg1"/>
                      </a:solidFill>
                      <a:prstDash val="solid"/>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1114823314"/>
                  </a:ext>
                </a:extLst>
              </a:tr>
              <a:tr h="681416">
                <a:tc>
                  <a:txBody>
                    <a:bodyPr/>
                    <a:lstStyle/>
                    <a:p>
                      <a:pPr algn="l" fontAlgn="b"/>
                      <a:r>
                        <a:rPr lang="en-US" sz="1600" b="0" u="none" strike="noStrike" dirty="0">
                          <a:solidFill>
                            <a:schemeClr val="tx1"/>
                          </a:solidFill>
                          <a:effectLst/>
                          <a:latin typeface="+mn-lt"/>
                        </a:rPr>
                        <a:t>Public C-corporations (long term)</a:t>
                      </a:r>
                      <a:endParaRPr lang="en-US" sz="1600" b="0" i="0" u="none" strike="noStrike" dirty="0">
                        <a:solidFill>
                          <a:schemeClr val="tx1"/>
                        </a:solidFill>
                        <a:effectLst/>
                        <a:latin typeface="+mn-lt"/>
                      </a:endParaRPr>
                    </a:p>
                  </a:txBody>
                  <a:tcPr anchor="ctr">
                    <a:lnL w="12700" cap="flat" cmpd="sng" algn="ctr">
                      <a:solidFill>
                        <a:schemeClr val="bg1"/>
                      </a:solidFill>
                      <a:prstDash val="solid"/>
                      <a:round/>
                      <a:headEnd type="none" w="med" len="med"/>
                      <a:tailEnd type="none" w="med" len="med"/>
                    </a:lnL>
                    <a:solidFill>
                      <a:schemeClr val="accent2">
                        <a:lumMod val="40000"/>
                        <a:lumOff val="60000"/>
                      </a:schemeClr>
                    </a:solidFill>
                  </a:tcPr>
                </a:tc>
                <a:tc>
                  <a:txBody>
                    <a:bodyPr/>
                    <a:lstStyle/>
                    <a:p>
                      <a:pPr algn="ctr" fontAlgn="b"/>
                      <a:r>
                        <a:rPr lang="en-US" sz="1600" b="0" i="0" u="none" strike="noStrike" dirty="0">
                          <a:solidFill>
                            <a:schemeClr val="tx1"/>
                          </a:solidFill>
                          <a:effectLst/>
                          <a:latin typeface="+mn-lt"/>
                        </a:rPr>
                        <a:t>&lt; 1% of employers***</a:t>
                      </a:r>
                    </a:p>
                  </a:txBody>
                  <a:tcPr marL="9525" marR="9525" marT="9525" marB="0" anchor="ctr">
                    <a:solidFill>
                      <a:schemeClr val="accent2">
                        <a:lumMod val="40000"/>
                        <a:lumOff val="60000"/>
                      </a:schemeClr>
                    </a:solidFill>
                  </a:tcPr>
                </a:tc>
                <a:tc>
                  <a:txBody>
                    <a:bodyPr/>
                    <a:lstStyle/>
                    <a:p>
                      <a:pPr algn="ctr" fontAlgn="b"/>
                      <a:r>
                        <a:rPr lang="en-US" sz="1600" b="0" i="0" u="none" strike="noStrike" dirty="0">
                          <a:solidFill>
                            <a:schemeClr val="tx1"/>
                          </a:solidFill>
                          <a:effectLst/>
                          <a:latin typeface="+mn-lt"/>
                        </a:rPr>
                        <a:t>Approx. 23% </a:t>
                      </a:r>
                      <a:r>
                        <a:rPr lang="en-US" sz="1600" b="0" i="0" u="none" strike="noStrike">
                          <a:solidFill>
                            <a:schemeClr val="tx1"/>
                          </a:solidFill>
                          <a:effectLst/>
                          <a:latin typeface="+mn-lt"/>
                        </a:rPr>
                        <a:t>emp***</a:t>
                      </a:r>
                      <a:endParaRPr lang="en-US" sz="1600" b="0" i="0" u="none" strike="noStrike" dirty="0">
                        <a:solidFill>
                          <a:schemeClr val="tx1"/>
                        </a:solidFill>
                        <a:effectLst/>
                        <a:latin typeface="+mn-lt"/>
                      </a:endParaRPr>
                    </a:p>
                  </a:txBody>
                  <a:tcPr marL="9525" marR="9525" marT="9525" marB="0" anchor="ctr">
                    <a:solidFill>
                      <a:schemeClr val="accent2">
                        <a:lumMod val="40000"/>
                        <a:lumOff val="60000"/>
                      </a:schemeClr>
                    </a:solidFill>
                  </a:tcPr>
                </a:tc>
                <a:tc>
                  <a:txBody>
                    <a:bodyPr/>
                    <a:lstStyle/>
                    <a:p>
                      <a:pPr algn="ctr" fontAlgn="b"/>
                      <a:r>
                        <a:rPr lang="en-US" sz="1600" b="0" u="none" strike="noStrike" dirty="0">
                          <a:solidFill>
                            <a:schemeClr val="tx1">
                              <a:lumMod val="50000"/>
                              <a:lumOff val="50000"/>
                            </a:schemeClr>
                          </a:solidFill>
                          <a:effectLst/>
                          <a:latin typeface="+mn-lt"/>
                        </a:rPr>
                        <a:t>Third-party data?</a:t>
                      </a:r>
                      <a:endParaRPr lang="en-US" sz="1600" b="0" i="0" u="none" strike="noStrike" dirty="0">
                        <a:solidFill>
                          <a:schemeClr val="tx1">
                            <a:lumMod val="50000"/>
                            <a:lumOff val="50000"/>
                          </a:schemeClr>
                        </a:solidFill>
                        <a:effectLst/>
                        <a:latin typeface="+mn-lt"/>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3470231731"/>
                  </a:ext>
                </a:extLst>
              </a:tr>
              <a:tr h="436107">
                <a:tc>
                  <a:txBody>
                    <a:bodyPr/>
                    <a:lstStyle/>
                    <a:p>
                      <a:r>
                        <a:rPr lang="en-US" sz="1600" dirty="0">
                          <a:solidFill>
                            <a:schemeClr val="tx1"/>
                          </a:solidFill>
                          <a:latin typeface="+mn-lt"/>
                        </a:rPr>
                        <a:t>Large Private C-corporations</a:t>
                      </a:r>
                    </a:p>
                  </a:txBody>
                  <a:tcPr anchor="ctr">
                    <a:lnL w="12700" cap="flat" cmpd="sng" algn="ctr">
                      <a:solidFill>
                        <a:schemeClr val="bg1"/>
                      </a:solidFill>
                      <a:prstDash val="solid"/>
                      <a:round/>
                      <a:headEnd type="none" w="med" len="med"/>
                      <a:tailEnd type="none" w="med" len="med"/>
                    </a:lnL>
                    <a:solidFill>
                      <a:schemeClr val="accent2">
                        <a:lumMod val="75000"/>
                      </a:schemeClr>
                    </a:solidFill>
                  </a:tcPr>
                </a:tc>
                <a:tc>
                  <a:txBody>
                    <a:bodyPr/>
                    <a:lstStyle/>
                    <a:p>
                      <a:pPr algn="ctr"/>
                      <a:r>
                        <a:rPr lang="en-US" sz="1600" dirty="0">
                          <a:solidFill>
                            <a:schemeClr val="tx1"/>
                          </a:solidFill>
                          <a:latin typeface="+mn-lt"/>
                        </a:rPr>
                        <a:t>Approx. 3%**</a:t>
                      </a:r>
                    </a:p>
                  </a:txBody>
                  <a:tcPr anchor="ctr">
                    <a:solidFill>
                      <a:schemeClr val="accent2">
                        <a:lumMod val="75000"/>
                      </a:schemeClr>
                    </a:solidFill>
                  </a:tcPr>
                </a:tc>
                <a:tc>
                  <a:txBody>
                    <a:bodyPr/>
                    <a:lstStyle/>
                    <a:p>
                      <a:pPr algn="ctr"/>
                      <a:r>
                        <a:rPr lang="en-US" sz="1600" dirty="0">
                          <a:solidFill>
                            <a:schemeClr val="tx1"/>
                          </a:solidFill>
                          <a:latin typeface="+mn-lt"/>
                        </a:rPr>
                        <a:t>Approx. 25%**</a:t>
                      </a:r>
                    </a:p>
                  </a:txBody>
                  <a:tcPr anchor="ctr">
                    <a:solidFill>
                      <a:schemeClr val="accent2">
                        <a:lumMod val="75000"/>
                      </a:schemeClr>
                    </a:solidFill>
                  </a:tcPr>
                </a:tc>
                <a:tc>
                  <a:txBody>
                    <a:bodyPr/>
                    <a:lstStyle/>
                    <a:p>
                      <a:pPr algn="ctr"/>
                      <a:r>
                        <a:rPr lang="en-US" sz="1600" dirty="0">
                          <a:solidFill>
                            <a:schemeClr val="tx1"/>
                          </a:solidFill>
                          <a:latin typeface="+mn-lt"/>
                        </a:rPr>
                        <a:t>Survey</a:t>
                      </a:r>
                    </a:p>
                  </a:txBody>
                  <a:tcPr anchor="ctr">
                    <a:solidFill>
                      <a:schemeClr val="accent2">
                        <a:lumMod val="75000"/>
                      </a:schemeClr>
                    </a:solidFill>
                  </a:tcPr>
                </a:tc>
                <a:extLst>
                  <a:ext uri="{0D108BD9-81ED-4DB2-BD59-A6C34878D82A}">
                    <a16:rowId xmlns:a16="http://schemas.microsoft.com/office/drawing/2014/main" val="1852059107"/>
                  </a:ext>
                </a:extLst>
              </a:tr>
            </a:tbl>
          </a:graphicData>
        </a:graphic>
      </p:graphicFrame>
      <p:pic>
        <p:nvPicPr>
          <p:cNvPr id="6" name="Picture 5">
            <a:extLst>
              <a:ext uri="{FF2B5EF4-FFF2-40B4-BE49-F238E27FC236}">
                <a16:creationId xmlns:a16="http://schemas.microsoft.com/office/drawing/2014/main" id="{00F47F23-FC51-9F5F-3616-64D59A09E3F8}"/>
              </a:ext>
            </a:extLst>
          </p:cNvPr>
          <p:cNvPicPr>
            <a:picLocks noChangeAspect="1"/>
          </p:cNvPicPr>
          <p:nvPr/>
        </p:nvPicPr>
        <p:blipFill>
          <a:blip r:embed="rId3"/>
          <a:stretch>
            <a:fillRect/>
          </a:stretch>
        </p:blipFill>
        <p:spPr>
          <a:xfrm>
            <a:off x="492226" y="4791258"/>
            <a:ext cx="10922558" cy="344691"/>
          </a:xfrm>
          <a:prstGeom prst="rect">
            <a:avLst/>
          </a:prstGeom>
        </p:spPr>
      </p:pic>
      <p:cxnSp>
        <p:nvCxnSpPr>
          <p:cNvPr id="7" name="Straight Connector 6">
            <a:extLst>
              <a:ext uri="{FF2B5EF4-FFF2-40B4-BE49-F238E27FC236}">
                <a16:creationId xmlns:a16="http://schemas.microsoft.com/office/drawing/2014/main" id="{C9D1FD64-F2E2-0732-85BA-CEC67EDD1CF4}"/>
              </a:ext>
            </a:extLst>
          </p:cNvPr>
          <p:cNvCxnSpPr>
            <a:cxnSpLocks/>
          </p:cNvCxnSpPr>
          <p:nvPr/>
        </p:nvCxnSpPr>
        <p:spPr>
          <a:xfrm flipV="1">
            <a:off x="702044" y="852965"/>
            <a:ext cx="10476944" cy="295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579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A2DA-ABC3-405F-9A42-51C320FDD29B}"/>
              </a:ext>
            </a:extLst>
          </p:cNvPr>
          <p:cNvSpPr>
            <a:spLocks noGrp="1"/>
          </p:cNvSpPr>
          <p:nvPr>
            <p:ph type="title"/>
          </p:nvPr>
        </p:nvSpPr>
        <p:spPr>
          <a:xfrm>
            <a:off x="654340" y="571196"/>
            <a:ext cx="10116339" cy="678587"/>
          </a:xfrm>
        </p:spPr>
        <p:txBody>
          <a:bodyPr>
            <a:normAutofit/>
          </a:bodyPr>
          <a:lstStyle/>
          <a:p>
            <a:r>
              <a:rPr lang="en-US" sz="3800" b="1" spc="60" dirty="0">
                <a:solidFill>
                  <a:schemeClr val="tx2"/>
                </a:solidFill>
              </a:rPr>
              <a:t>Can we leverage AR for employer demographics?</a:t>
            </a:r>
          </a:p>
        </p:txBody>
      </p:sp>
      <p:sp>
        <p:nvSpPr>
          <p:cNvPr id="3" name="Content Placeholder 2">
            <a:extLst>
              <a:ext uri="{FF2B5EF4-FFF2-40B4-BE49-F238E27FC236}">
                <a16:creationId xmlns:a16="http://schemas.microsoft.com/office/drawing/2014/main" id="{4C05375F-163C-4B9B-96DF-3594A5B9FBAD}"/>
              </a:ext>
            </a:extLst>
          </p:cNvPr>
          <p:cNvSpPr>
            <a:spLocks noGrp="1"/>
          </p:cNvSpPr>
          <p:nvPr>
            <p:ph idx="1"/>
          </p:nvPr>
        </p:nvSpPr>
        <p:spPr>
          <a:xfrm>
            <a:off x="341206" y="1578429"/>
            <a:ext cx="10515600" cy="4285817"/>
          </a:xfrm>
        </p:spPr>
        <p:txBody>
          <a:bodyPr>
            <a:normAutofit/>
          </a:bodyPr>
          <a:lstStyle/>
          <a:p>
            <a:pPr marL="365760" indent="-182880">
              <a:spcAft>
                <a:spcPts val="600"/>
              </a:spcAft>
            </a:pPr>
            <a:r>
              <a:rPr lang="en-US" dirty="0">
                <a:solidFill>
                  <a:schemeClr val="tx2">
                    <a:lumMod val="50000"/>
                  </a:schemeClr>
                </a:solidFill>
                <a:latin typeface="Corbel" panose="020B0503020204020204" pitchFamily="34" charset="0"/>
              </a:rPr>
              <a:t>We think so!</a:t>
            </a:r>
          </a:p>
          <a:p>
            <a:pPr marL="365760" indent="-182880">
              <a:spcAft>
                <a:spcPts val="600"/>
              </a:spcAft>
            </a:pPr>
            <a:r>
              <a:rPr lang="en-US" dirty="0">
                <a:solidFill>
                  <a:schemeClr val="tx2">
                    <a:lumMod val="50000"/>
                  </a:schemeClr>
                </a:solidFill>
                <a:latin typeface="Corbel" panose="020B0503020204020204" pitchFamily="34" charset="0"/>
              </a:rPr>
              <a:t>Sole proprietorships, partnerships and S-corporations</a:t>
            </a:r>
          </a:p>
          <a:p>
            <a:pPr marL="365760" indent="-182880">
              <a:spcAft>
                <a:spcPts val="600"/>
              </a:spcAft>
            </a:pPr>
            <a:r>
              <a:rPr lang="en-US" dirty="0">
                <a:solidFill>
                  <a:schemeClr val="tx2">
                    <a:lumMod val="50000"/>
                  </a:schemeClr>
                </a:solidFill>
                <a:latin typeface="Corbel" panose="020B0503020204020204" pitchFamily="34" charset="0"/>
              </a:rPr>
              <a:t>Modeling for small private C-corps?</a:t>
            </a:r>
          </a:p>
          <a:p>
            <a:pPr marL="365760" indent="-182880">
              <a:spcAft>
                <a:spcPts val="600"/>
              </a:spcAft>
            </a:pPr>
            <a:r>
              <a:rPr lang="en-US" dirty="0">
                <a:solidFill>
                  <a:schemeClr val="tx2">
                    <a:lumMod val="50000"/>
                  </a:schemeClr>
                </a:solidFill>
                <a:latin typeface="Corbel" panose="020B0503020204020204" pitchFamily="34" charset="0"/>
              </a:rPr>
              <a:t>Alternative non owner-based demographics for public corporations?</a:t>
            </a:r>
          </a:p>
          <a:p>
            <a:pPr marL="365760" indent="-182880">
              <a:spcAft>
                <a:spcPts val="600"/>
              </a:spcAft>
            </a:pPr>
            <a:r>
              <a:rPr lang="en-US" dirty="0">
                <a:solidFill>
                  <a:schemeClr val="tx2">
                    <a:lumMod val="50000"/>
                  </a:schemeClr>
                </a:solidFill>
                <a:latin typeface="Corbel" panose="020B0503020204020204" pitchFamily="34" charset="0"/>
              </a:rPr>
              <a:t>Rely on survey for large private C-corporations?</a:t>
            </a:r>
          </a:p>
          <a:p>
            <a:pPr marL="822960" lvl="1" indent="-182880">
              <a:spcAft>
                <a:spcPts val="600"/>
              </a:spcAft>
            </a:pPr>
            <a:r>
              <a:rPr lang="en-US" dirty="0">
                <a:solidFill>
                  <a:schemeClr val="tx2">
                    <a:lumMod val="50000"/>
                  </a:schemeClr>
                </a:solidFill>
                <a:latin typeface="Corbel" panose="020B0503020204020204" pitchFamily="34" charset="0"/>
              </a:rPr>
              <a:t>Some of them likely not to be eligible for demographic classification</a:t>
            </a:r>
          </a:p>
        </p:txBody>
      </p:sp>
      <p:sp>
        <p:nvSpPr>
          <p:cNvPr id="4" name="Slide Number Placeholder 3">
            <a:extLst>
              <a:ext uri="{FF2B5EF4-FFF2-40B4-BE49-F238E27FC236}">
                <a16:creationId xmlns:a16="http://schemas.microsoft.com/office/drawing/2014/main" id="{2D900C0D-10BC-42A0-822A-2B8B73BC23CC}"/>
              </a:ext>
            </a:extLst>
          </p:cNvPr>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1"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8363B96A-0FEB-D327-7167-BEB86A64BA6F}"/>
              </a:ext>
            </a:extLst>
          </p:cNvPr>
          <p:cNvCxnSpPr>
            <a:cxnSpLocks/>
          </p:cNvCxnSpPr>
          <p:nvPr/>
        </p:nvCxnSpPr>
        <p:spPr>
          <a:xfrm>
            <a:off x="755832" y="1231120"/>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591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FE1D-15DF-F5F0-EB54-8E4E94827CB4}"/>
              </a:ext>
            </a:extLst>
          </p:cNvPr>
          <p:cNvSpPr>
            <a:spLocks noGrp="1"/>
          </p:cNvSpPr>
          <p:nvPr>
            <p:ph type="ctrTitle"/>
          </p:nvPr>
        </p:nvSpPr>
        <p:spPr/>
        <p:txBody>
          <a:bodyPr/>
          <a:lstStyle/>
          <a:p>
            <a:r>
              <a:rPr lang="en-US" dirty="0">
                <a:solidFill>
                  <a:schemeClr val="tx2"/>
                </a:solidFill>
              </a:rPr>
              <a:t>Thank you!</a:t>
            </a:r>
          </a:p>
        </p:txBody>
      </p:sp>
      <p:sp>
        <p:nvSpPr>
          <p:cNvPr id="3" name="Subtitle 2">
            <a:extLst>
              <a:ext uri="{FF2B5EF4-FFF2-40B4-BE49-F238E27FC236}">
                <a16:creationId xmlns:a16="http://schemas.microsoft.com/office/drawing/2014/main" id="{9A1DBA5F-7D69-945C-AA8C-E22602ED760E}"/>
              </a:ext>
            </a:extLst>
          </p:cNvPr>
          <p:cNvSpPr>
            <a:spLocks noGrp="1"/>
          </p:cNvSpPr>
          <p:nvPr>
            <p:ph type="subTitle" idx="1"/>
          </p:nvPr>
        </p:nvSpPr>
        <p:spPr/>
        <p:txBody>
          <a:bodyPr/>
          <a:lstStyle/>
          <a:p>
            <a:r>
              <a:rPr lang="en-US" dirty="0">
                <a:solidFill>
                  <a:schemeClr val="tx2"/>
                </a:solidFill>
              </a:rPr>
              <a:t>Adela.Luque@census.gov</a:t>
            </a:r>
          </a:p>
        </p:txBody>
      </p:sp>
      <p:sp>
        <p:nvSpPr>
          <p:cNvPr id="4" name="Slide Number Placeholder 3">
            <a:extLst>
              <a:ext uri="{FF2B5EF4-FFF2-40B4-BE49-F238E27FC236}">
                <a16:creationId xmlns:a16="http://schemas.microsoft.com/office/drawing/2014/main" id="{D2F375B6-C703-C3AA-C7FE-749AE0BE2920}"/>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1399952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A2DA-ABC3-405F-9A42-51C320FDD29B}"/>
              </a:ext>
            </a:extLst>
          </p:cNvPr>
          <p:cNvSpPr>
            <a:spLocks noGrp="1"/>
          </p:cNvSpPr>
          <p:nvPr>
            <p:ph type="title"/>
          </p:nvPr>
        </p:nvSpPr>
        <p:spPr>
          <a:xfrm>
            <a:off x="654340" y="235813"/>
            <a:ext cx="10116339" cy="678587"/>
          </a:xfrm>
        </p:spPr>
        <p:txBody>
          <a:bodyPr>
            <a:normAutofit/>
          </a:bodyPr>
          <a:lstStyle/>
          <a:p>
            <a:r>
              <a:rPr lang="en-US" sz="4000" b="1" spc="60" dirty="0">
                <a:solidFill>
                  <a:schemeClr val="tx2"/>
                </a:solidFill>
              </a:rPr>
              <a:t>Some Challenges</a:t>
            </a:r>
          </a:p>
        </p:txBody>
      </p:sp>
      <p:sp>
        <p:nvSpPr>
          <p:cNvPr id="3" name="Content Placeholder 2">
            <a:extLst>
              <a:ext uri="{FF2B5EF4-FFF2-40B4-BE49-F238E27FC236}">
                <a16:creationId xmlns:a16="http://schemas.microsoft.com/office/drawing/2014/main" id="{4C05375F-163C-4B9B-96DF-3594A5B9FBAD}"/>
              </a:ext>
            </a:extLst>
          </p:cNvPr>
          <p:cNvSpPr>
            <a:spLocks noGrp="1"/>
          </p:cNvSpPr>
          <p:nvPr>
            <p:ph idx="1"/>
          </p:nvPr>
        </p:nvSpPr>
        <p:spPr>
          <a:xfrm>
            <a:off x="353216" y="1489097"/>
            <a:ext cx="10515600" cy="4285817"/>
          </a:xfrm>
        </p:spPr>
        <p:txBody>
          <a:bodyPr>
            <a:normAutofit fontScale="92500" lnSpcReduction="10000"/>
          </a:bodyPr>
          <a:lstStyle/>
          <a:p>
            <a:pPr marL="365760" indent="-182880">
              <a:spcAft>
                <a:spcPts val="600"/>
              </a:spcAft>
            </a:pPr>
            <a:r>
              <a:rPr lang="en-US" dirty="0">
                <a:solidFill>
                  <a:schemeClr val="tx2">
                    <a:lumMod val="50000"/>
                  </a:schemeClr>
                </a:solidFill>
                <a:latin typeface="Corbel" panose="020B0503020204020204" pitchFamily="34" charset="0"/>
              </a:rPr>
              <a:t>Complex ownership structures makes it hard to identify owners</a:t>
            </a:r>
          </a:p>
          <a:p>
            <a:pPr marL="365760" indent="-182880">
              <a:lnSpc>
                <a:spcPct val="100000"/>
              </a:lnSpc>
              <a:spcAft>
                <a:spcPts val="600"/>
              </a:spcAft>
            </a:pPr>
            <a:r>
              <a:rPr lang="en-US" dirty="0">
                <a:solidFill>
                  <a:schemeClr val="tx2">
                    <a:lumMod val="50000"/>
                  </a:schemeClr>
                </a:solidFill>
                <a:latin typeface="Corbel" panose="020B0503020204020204" pitchFamily="34" charset="0"/>
              </a:rPr>
              <a:t>Owner identification is closely tied to LFO (e.g., sole proprietorship, partnership, S-</a:t>
            </a:r>
            <a:r>
              <a:rPr lang="en-US" dirty="0" err="1">
                <a:solidFill>
                  <a:schemeClr val="tx2">
                    <a:lumMod val="50000"/>
                  </a:schemeClr>
                </a:solidFill>
                <a:latin typeface="Corbel" panose="020B0503020204020204" pitchFamily="34" charset="0"/>
              </a:rPr>
              <a:t>corp</a:t>
            </a:r>
            <a:r>
              <a:rPr lang="en-US" dirty="0">
                <a:solidFill>
                  <a:schemeClr val="tx2">
                    <a:lumMod val="50000"/>
                  </a:schemeClr>
                </a:solidFill>
                <a:latin typeface="Corbel" panose="020B0503020204020204" pitchFamily="34" charset="0"/>
              </a:rPr>
              <a:t>), but sometimes LFO changes are intractable</a:t>
            </a:r>
          </a:p>
          <a:p>
            <a:pPr marL="365760" indent="-182880">
              <a:lnSpc>
                <a:spcPct val="100000"/>
              </a:lnSpc>
              <a:spcAft>
                <a:spcPts val="600"/>
              </a:spcAft>
            </a:pPr>
            <a:r>
              <a:rPr lang="en-US" dirty="0">
                <a:solidFill>
                  <a:schemeClr val="tx2">
                    <a:lumMod val="50000"/>
                  </a:schemeClr>
                </a:solidFill>
                <a:latin typeface="Corbel" panose="020B0503020204020204" pitchFamily="34" charset="0"/>
              </a:rPr>
              <a:t>Ownership information for partnerships &amp; S-corps are tied to EINs that firms use for income tax purpose, but EINs in Business Register are the ones firms use for payroll purposes</a:t>
            </a:r>
          </a:p>
          <a:p>
            <a:pPr marL="822960" lvl="1" indent="-182880">
              <a:lnSpc>
                <a:spcPct val="100000"/>
              </a:lnSpc>
              <a:spcAft>
                <a:spcPts val="600"/>
              </a:spcAft>
            </a:pPr>
            <a:r>
              <a:rPr lang="en-US" dirty="0">
                <a:solidFill>
                  <a:schemeClr val="tx2">
                    <a:lumMod val="50000"/>
                  </a:schemeClr>
                </a:solidFill>
                <a:latin typeface="Corbel" panose="020B0503020204020204" pitchFamily="34" charset="0"/>
              </a:rPr>
              <a:t>Sometimes firm “income” EIN not equal to “payroll” EIN =&gt; inability to identify owners in those cases</a:t>
            </a:r>
          </a:p>
          <a:p>
            <a:pPr marL="365760" lvl="1" indent="-182880">
              <a:lnSpc>
                <a:spcPct val="100000"/>
              </a:lnSpc>
              <a:spcBef>
                <a:spcPts val="1000"/>
              </a:spcBef>
              <a:spcAft>
                <a:spcPts val="600"/>
              </a:spcAft>
            </a:pPr>
            <a:r>
              <a:rPr lang="en-US" sz="2800" dirty="0">
                <a:solidFill>
                  <a:schemeClr val="tx2">
                    <a:lumMod val="50000"/>
                  </a:schemeClr>
                </a:solidFill>
                <a:latin typeface="Corbel" panose="020B0503020204020204" pitchFamily="34" charset="0"/>
              </a:rPr>
              <a:t>C-corporations</a:t>
            </a:r>
          </a:p>
          <a:p>
            <a:pPr marL="640080" lvl="1" indent="0">
              <a:lnSpc>
                <a:spcPct val="100000"/>
              </a:lnSpc>
              <a:spcAft>
                <a:spcPts val="600"/>
              </a:spcAft>
              <a:buNone/>
            </a:pPr>
            <a:endParaRPr lang="en-US" dirty="0">
              <a:solidFill>
                <a:schemeClr val="tx2">
                  <a:lumMod val="50000"/>
                </a:schemeClr>
              </a:solidFill>
              <a:latin typeface="Corbel" panose="020B0503020204020204" pitchFamily="34" charset="0"/>
            </a:endParaRPr>
          </a:p>
        </p:txBody>
      </p:sp>
      <p:sp>
        <p:nvSpPr>
          <p:cNvPr id="4" name="Slide Number Placeholder 3">
            <a:extLst>
              <a:ext uri="{FF2B5EF4-FFF2-40B4-BE49-F238E27FC236}">
                <a16:creationId xmlns:a16="http://schemas.microsoft.com/office/drawing/2014/main" id="{2D900C0D-10BC-42A0-822A-2B8B73BC23CC}"/>
              </a:ext>
            </a:extLst>
          </p:cNvPr>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1"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8363B96A-0FEB-D327-7167-BEB86A64BA6F}"/>
              </a:ext>
            </a:extLst>
          </p:cNvPr>
          <p:cNvCxnSpPr>
            <a:cxnSpLocks/>
          </p:cNvCxnSpPr>
          <p:nvPr/>
        </p:nvCxnSpPr>
        <p:spPr>
          <a:xfrm>
            <a:off x="654340" y="921137"/>
            <a:ext cx="9913353"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0DEABB2E-F025-2EB6-D86D-D0D369B7D1BA}"/>
              </a:ext>
            </a:extLst>
          </p:cNvPr>
          <p:cNvSpPr txBox="1"/>
          <p:nvPr/>
        </p:nvSpPr>
        <p:spPr>
          <a:xfrm>
            <a:off x="8762389" y="5980309"/>
            <a:ext cx="947057" cy="307777"/>
          </a:xfrm>
          <a:prstGeom prst="rect">
            <a:avLst/>
          </a:prstGeom>
          <a:noFill/>
        </p:spPr>
        <p:txBody>
          <a:bodyPr wrap="square" rtlCol="0">
            <a:spAutoFit/>
          </a:bodyPr>
          <a:lstStyle/>
          <a:p>
            <a:r>
              <a:rPr lang="en-US" sz="1400" dirty="0">
                <a:hlinkClick r:id="rId3" action="ppaction://hlinksldjump"/>
              </a:rPr>
              <a:t>graphic</a:t>
            </a:r>
            <a:endParaRPr lang="en-US" sz="1400" dirty="0"/>
          </a:p>
        </p:txBody>
      </p:sp>
    </p:spTree>
    <p:extLst>
      <p:ext uri="{BB962C8B-B14F-4D97-AF65-F5344CB8AC3E}">
        <p14:creationId xmlns:p14="http://schemas.microsoft.com/office/powerpoint/2010/main" val="226639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A2DA-ABC3-405F-9A42-51C320FDD29B}"/>
              </a:ext>
            </a:extLst>
          </p:cNvPr>
          <p:cNvSpPr>
            <a:spLocks noGrp="1"/>
          </p:cNvSpPr>
          <p:nvPr>
            <p:ph type="title"/>
          </p:nvPr>
        </p:nvSpPr>
        <p:spPr>
          <a:xfrm>
            <a:off x="654340" y="235813"/>
            <a:ext cx="10116339" cy="678587"/>
          </a:xfrm>
        </p:spPr>
        <p:txBody>
          <a:bodyPr>
            <a:normAutofit/>
          </a:bodyPr>
          <a:lstStyle/>
          <a:p>
            <a:r>
              <a:rPr lang="en-US" sz="4000" b="1" spc="60" dirty="0">
                <a:solidFill>
                  <a:schemeClr val="tx2"/>
                </a:solidFill>
              </a:rPr>
              <a:t>Next Steps</a:t>
            </a:r>
          </a:p>
        </p:txBody>
      </p:sp>
      <p:sp>
        <p:nvSpPr>
          <p:cNvPr id="3" name="Content Placeholder 2">
            <a:extLst>
              <a:ext uri="{FF2B5EF4-FFF2-40B4-BE49-F238E27FC236}">
                <a16:creationId xmlns:a16="http://schemas.microsoft.com/office/drawing/2014/main" id="{4C05375F-163C-4B9B-96DF-3594A5B9FBAD}"/>
              </a:ext>
            </a:extLst>
          </p:cNvPr>
          <p:cNvSpPr>
            <a:spLocks noGrp="1"/>
          </p:cNvSpPr>
          <p:nvPr>
            <p:ph idx="1"/>
          </p:nvPr>
        </p:nvSpPr>
        <p:spPr>
          <a:xfrm>
            <a:off x="353216" y="1286091"/>
            <a:ext cx="10515600" cy="4285817"/>
          </a:xfrm>
        </p:spPr>
        <p:txBody>
          <a:bodyPr>
            <a:normAutofit lnSpcReduction="10000"/>
          </a:bodyPr>
          <a:lstStyle/>
          <a:p>
            <a:pPr marL="365760" indent="-182880">
              <a:spcAft>
                <a:spcPts val="600"/>
              </a:spcAft>
            </a:pPr>
            <a:r>
              <a:rPr lang="en-US" dirty="0">
                <a:solidFill>
                  <a:schemeClr val="tx2">
                    <a:lumMod val="50000"/>
                  </a:schemeClr>
                </a:solidFill>
                <a:latin typeface="Corbel" panose="020B0503020204020204" pitchFamily="34" charset="0"/>
              </a:rPr>
              <a:t>QA, QA, QA!</a:t>
            </a:r>
          </a:p>
          <a:p>
            <a:pPr marL="365760" indent="-182880">
              <a:spcAft>
                <a:spcPts val="600"/>
              </a:spcAft>
            </a:pPr>
            <a:r>
              <a:rPr lang="en-US" dirty="0">
                <a:solidFill>
                  <a:schemeClr val="tx2">
                    <a:lumMod val="50000"/>
                  </a:schemeClr>
                </a:solidFill>
                <a:latin typeface="Corbel" panose="020B0503020204020204" pitchFamily="34" charset="0"/>
              </a:rPr>
              <a:t>Extension to multiple years</a:t>
            </a:r>
          </a:p>
          <a:p>
            <a:pPr marL="982980" lvl="1" indent="-342900">
              <a:spcAft>
                <a:spcPts val="600"/>
              </a:spcAft>
              <a:buFont typeface="Courier New" panose="02070309020205020404" pitchFamily="49" charset="0"/>
              <a:buChar char="o"/>
            </a:pPr>
            <a:r>
              <a:rPr lang="en-US" sz="2000" dirty="0">
                <a:solidFill>
                  <a:schemeClr val="accent5">
                    <a:lumMod val="75000"/>
                  </a:schemeClr>
                </a:solidFill>
                <a:latin typeface="Corbel" panose="020B0503020204020204" pitchFamily="34" charset="0"/>
              </a:rPr>
              <a:t>More QA - Evaluate longitudinal consistency &amp; patterns</a:t>
            </a:r>
          </a:p>
          <a:p>
            <a:pPr marL="365760" indent="-182880">
              <a:lnSpc>
                <a:spcPct val="100000"/>
              </a:lnSpc>
              <a:spcAft>
                <a:spcPts val="600"/>
              </a:spcAft>
            </a:pPr>
            <a:r>
              <a:rPr lang="en-US" dirty="0">
                <a:solidFill>
                  <a:schemeClr val="tx2">
                    <a:lumMod val="50000"/>
                  </a:schemeClr>
                </a:solidFill>
                <a:latin typeface="Corbel" panose="020B0503020204020204" pitchFamily="34" charset="0"/>
              </a:rPr>
              <a:t>Demographics imputation for partnerships &amp; S-corps for which we have not been able to identify owners</a:t>
            </a:r>
          </a:p>
          <a:p>
            <a:pPr marL="365760" indent="-182880">
              <a:spcAft>
                <a:spcPts val="600"/>
              </a:spcAft>
            </a:pPr>
            <a:r>
              <a:rPr lang="en-US" dirty="0">
                <a:solidFill>
                  <a:schemeClr val="tx2">
                    <a:lumMod val="50000"/>
                  </a:schemeClr>
                </a:solidFill>
                <a:latin typeface="Corbel" panose="020B0503020204020204" pitchFamily="34" charset="0"/>
              </a:rPr>
              <a:t>Evaluate feasibility of demographic imputation for small C-corporations</a:t>
            </a:r>
          </a:p>
          <a:p>
            <a:pPr marL="365760" indent="-182880">
              <a:lnSpc>
                <a:spcPct val="100000"/>
              </a:lnSpc>
              <a:spcAft>
                <a:spcPts val="600"/>
              </a:spcAft>
            </a:pPr>
            <a:r>
              <a:rPr lang="en-US" dirty="0">
                <a:solidFill>
                  <a:schemeClr val="tx2">
                    <a:lumMod val="50000"/>
                  </a:schemeClr>
                </a:solidFill>
                <a:latin typeface="Corbel" panose="020B0503020204020204" pitchFamily="34" charset="0"/>
              </a:rPr>
              <a:t>Longer term - Explore alternative, not owner-based firm demographic classification (e.g., executive-based)</a:t>
            </a:r>
          </a:p>
        </p:txBody>
      </p:sp>
      <p:sp>
        <p:nvSpPr>
          <p:cNvPr id="4" name="Slide Number Placeholder 3">
            <a:extLst>
              <a:ext uri="{FF2B5EF4-FFF2-40B4-BE49-F238E27FC236}">
                <a16:creationId xmlns:a16="http://schemas.microsoft.com/office/drawing/2014/main" id="{2D900C0D-10BC-42A0-822A-2B8B73BC23CC}"/>
              </a:ext>
            </a:extLst>
          </p:cNvPr>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1"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1"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8363B96A-0FEB-D327-7167-BEB86A64BA6F}"/>
              </a:ext>
            </a:extLst>
          </p:cNvPr>
          <p:cNvCxnSpPr>
            <a:cxnSpLocks/>
          </p:cNvCxnSpPr>
          <p:nvPr/>
        </p:nvCxnSpPr>
        <p:spPr>
          <a:xfrm>
            <a:off x="654340" y="921137"/>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1835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125"/>
            <a:ext cx="11353800" cy="701675"/>
          </a:xfrm>
        </p:spPr>
        <p:txBody>
          <a:bodyPr>
            <a:normAutofit fontScale="90000"/>
          </a:bodyPr>
          <a:lstStyle/>
          <a:p>
            <a:r>
              <a:rPr lang="en-US" b="1" dirty="0">
                <a:solidFill>
                  <a:schemeClr val="tx2">
                    <a:lumMod val="50000"/>
                  </a:schemeClr>
                </a:solidFill>
              </a:rPr>
              <a:t>Demographics Coverage Results – 2018 Employers (2/2)</a:t>
            </a:r>
          </a:p>
        </p:txBody>
      </p:sp>
      <p:sp>
        <p:nvSpPr>
          <p:cNvPr id="3" name="Content Placeholder 2"/>
          <p:cNvSpPr>
            <a:spLocks noGrp="1"/>
          </p:cNvSpPr>
          <p:nvPr>
            <p:ph idx="1"/>
          </p:nvPr>
        </p:nvSpPr>
        <p:spPr>
          <a:xfrm>
            <a:off x="838200" y="1447799"/>
            <a:ext cx="10515600" cy="4511675"/>
          </a:xfrm>
        </p:spPr>
        <p:txBody>
          <a:bodyPr>
            <a:normAutofit/>
          </a:bodyPr>
          <a:lstStyle/>
          <a:p>
            <a:r>
              <a:rPr lang="en-US" dirty="0">
                <a:solidFill>
                  <a:schemeClr val="tx2">
                    <a:lumMod val="75000"/>
                  </a:schemeClr>
                </a:solidFill>
                <a:latin typeface="Corbel" panose="020B0503020204020204" pitchFamily="34" charset="0"/>
              </a:rPr>
              <a:t>Availability of sex, age, place of birth for approximately 97% of owners (w/ PIKs)</a:t>
            </a:r>
          </a:p>
          <a:p>
            <a:pPr>
              <a:spcBef>
                <a:spcPts val="1200"/>
              </a:spcBef>
              <a:spcAft>
                <a:spcPts val="600"/>
              </a:spcAft>
            </a:pPr>
            <a:r>
              <a:rPr lang="en-US" dirty="0">
                <a:solidFill>
                  <a:schemeClr val="tx2">
                    <a:lumMod val="75000"/>
                  </a:schemeClr>
                </a:solidFill>
                <a:latin typeface="Corbel" panose="020B0503020204020204" pitchFamily="34" charset="0"/>
              </a:rPr>
              <a:t>Availability of race for approximately 92% of owners (w/ PIKs)</a:t>
            </a:r>
          </a:p>
          <a:p>
            <a:pPr>
              <a:spcBef>
                <a:spcPts val="1200"/>
              </a:spcBef>
              <a:spcAft>
                <a:spcPts val="600"/>
              </a:spcAft>
            </a:pPr>
            <a:r>
              <a:rPr lang="en-US" dirty="0">
                <a:solidFill>
                  <a:schemeClr val="tx2">
                    <a:lumMod val="75000"/>
                  </a:schemeClr>
                </a:solidFill>
                <a:latin typeface="Corbel" panose="020B0503020204020204" pitchFamily="34" charset="0"/>
              </a:rPr>
              <a:t>Availability of Hispanic origin for approximately 95% of owners (w/ PIKs)</a:t>
            </a:r>
          </a:p>
          <a:p>
            <a:pPr>
              <a:spcBef>
                <a:spcPts val="1200"/>
              </a:spcBef>
              <a:spcAft>
                <a:spcPts val="600"/>
              </a:spcAft>
            </a:pPr>
            <a:r>
              <a:rPr lang="en-US" dirty="0">
                <a:solidFill>
                  <a:schemeClr val="tx2">
                    <a:lumMod val="75000"/>
                  </a:schemeClr>
                </a:solidFill>
                <a:latin typeface="Corbel" panose="020B0503020204020204" pitchFamily="34" charset="0"/>
              </a:rPr>
              <a:t>Approximately 92% of owners (w/ PIKs) are not missing any demographics</a:t>
            </a:r>
          </a:p>
          <a:p>
            <a:pPr lvl="1"/>
            <a:r>
              <a:rPr lang="en-US" dirty="0">
                <a:solidFill>
                  <a:schemeClr val="accent1">
                    <a:lumMod val="50000"/>
                  </a:schemeClr>
                </a:solidFill>
                <a:latin typeface="Corbel" panose="020B0503020204020204" pitchFamily="34" charset="0"/>
              </a:rPr>
              <a:t>Only about 3% percent are missing 3 or more demographics</a:t>
            </a:r>
          </a:p>
          <a:p>
            <a:pPr>
              <a:spcBef>
                <a:spcPts val="1200"/>
              </a:spcBef>
              <a:spcAft>
                <a:spcPts val="600"/>
              </a:spcAft>
            </a:pPr>
            <a:r>
              <a:rPr lang="en-US" dirty="0">
                <a:solidFill>
                  <a:schemeClr val="tx2">
                    <a:lumMod val="75000"/>
                  </a:schemeClr>
                </a:solidFill>
                <a:latin typeface="Corbel" panose="020B0503020204020204" pitchFamily="34" charset="0"/>
              </a:rPr>
              <a:t>Missing demographics will be imputed</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5DF9CEAD-AC8E-2FA8-924A-A9E290995F7E}"/>
              </a:ext>
            </a:extLst>
          </p:cNvPr>
          <p:cNvCxnSpPr>
            <a:cxnSpLocks/>
          </p:cNvCxnSpPr>
          <p:nvPr/>
        </p:nvCxnSpPr>
        <p:spPr>
          <a:xfrm>
            <a:off x="616764" y="1063026"/>
            <a:ext cx="11156136" cy="377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5896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A6AC-6C61-5E4F-D38D-585758B69986}"/>
              </a:ext>
            </a:extLst>
          </p:cNvPr>
          <p:cNvSpPr>
            <a:spLocks noGrp="1"/>
          </p:cNvSpPr>
          <p:nvPr>
            <p:ph type="title"/>
          </p:nvPr>
        </p:nvSpPr>
        <p:spPr>
          <a:xfrm>
            <a:off x="718457" y="365125"/>
            <a:ext cx="10765972" cy="1325563"/>
          </a:xfrm>
        </p:spPr>
        <p:txBody>
          <a:bodyPr/>
          <a:lstStyle/>
          <a:p>
            <a:r>
              <a:rPr lang="en-US" dirty="0"/>
              <a:t>Owner Identification for Partnerships &amp; S-corps</a:t>
            </a:r>
          </a:p>
        </p:txBody>
      </p:sp>
      <p:graphicFrame>
        <p:nvGraphicFramePr>
          <p:cNvPr id="6" name="Content Placeholder 5">
            <a:extLst>
              <a:ext uri="{FF2B5EF4-FFF2-40B4-BE49-F238E27FC236}">
                <a16:creationId xmlns:a16="http://schemas.microsoft.com/office/drawing/2014/main" id="{DB113B1A-979D-DF30-0554-D2B229B1EA12}"/>
              </a:ext>
            </a:extLst>
          </p:cNvPr>
          <p:cNvGraphicFramePr>
            <a:graphicFrameLocks noGrp="1"/>
          </p:cNvGraphicFramePr>
          <p:nvPr>
            <p:ph idx="1"/>
            <p:extLst>
              <p:ext uri="{D42A27DB-BD31-4B8C-83A1-F6EECF244321}">
                <p14:modId xmlns:p14="http://schemas.microsoft.com/office/powerpoint/2010/main" val="12798188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7B137A71-A738-F8B7-F0CD-28A0825A4616}"/>
              </a:ext>
            </a:extLst>
          </p:cNvPr>
          <p:cNvSpPr>
            <a:spLocks noGrp="1"/>
          </p:cNvSpPr>
          <p:nvPr>
            <p:ph type="sldNum" sz="quarter" idx="12"/>
          </p:nvPr>
        </p:nvSpPr>
        <p:spPr/>
        <p:txBody>
          <a:bodyPr/>
          <a:lstStyle/>
          <a:p>
            <a:fld id="{FC63ECC8-719A-498E-B101-491B6A35558E}" type="slidenum">
              <a:rPr lang="en-US" smtClean="0"/>
              <a:t>16</a:t>
            </a:fld>
            <a:endParaRPr lang="en-US"/>
          </a:p>
        </p:txBody>
      </p:sp>
      <p:sp>
        <p:nvSpPr>
          <p:cNvPr id="7" name="TextBox 6">
            <a:extLst>
              <a:ext uri="{FF2B5EF4-FFF2-40B4-BE49-F238E27FC236}">
                <a16:creationId xmlns:a16="http://schemas.microsoft.com/office/drawing/2014/main" id="{983CD3C0-DC98-398D-3E56-59B18AAEB307}"/>
              </a:ext>
            </a:extLst>
          </p:cNvPr>
          <p:cNvSpPr txBox="1"/>
          <p:nvPr/>
        </p:nvSpPr>
        <p:spPr>
          <a:xfrm>
            <a:off x="5170713" y="2394857"/>
            <a:ext cx="2079171" cy="461665"/>
          </a:xfrm>
          <a:prstGeom prst="rect">
            <a:avLst/>
          </a:prstGeom>
          <a:noFill/>
        </p:spPr>
        <p:txBody>
          <a:bodyPr wrap="square" rtlCol="0">
            <a:spAutoFit/>
          </a:bodyPr>
          <a:lstStyle/>
          <a:p>
            <a:r>
              <a:rPr lang="en-US" sz="2400" dirty="0">
                <a:solidFill>
                  <a:schemeClr val="tx2"/>
                </a:solidFill>
              </a:rPr>
              <a:t>Linked by EIN</a:t>
            </a:r>
          </a:p>
        </p:txBody>
      </p:sp>
      <p:cxnSp>
        <p:nvCxnSpPr>
          <p:cNvPr id="9" name="Straight Connector 8">
            <a:extLst>
              <a:ext uri="{FF2B5EF4-FFF2-40B4-BE49-F238E27FC236}">
                <a16:creationId xmlns:a16="http://schemas.microsoft.com/office/drawing/2014/main" id="{AF8F2DDC-B5C1-ABF3-C189-734B8FA691B8}"/>
              </a:ext>
            </a:extLst>
          </p:cNvPr>
          <p:cNvCxnSpPr/>
          <p:nvPr/>
        </p:nvCxnSpPr>
        <p:spPr>
          <a:xfrm>
            <a:off x="5170713" y="3037114"/>
            <a:ext cx="1905001"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F993F637-61B9-8095-F7D4-5E5FB52D5CB1}"/>
              </a:ext>
            </a:extLst>
          </p:cNvPr>
          <p:cNvCxnSpPr/>
          <p:nvPr/>
        </p:nvCxnSpPr>
        <p:spPr>
          <a:xfrm>
            <a:off x="6096000" y="3048000"/>
            <a:ext cx="0" cy="9532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589A57A2-0C90-6EB6-A819-07E7FD89F26C}"/>
              </a:ext>
            </a:extLst>
          </p:cNvPr>
          <p:cNvSpPr txBox="1"/>
          <p:nvPr/>
        </p:nvSpPr>
        <p:spPr>
          <a:xfrm>
            <a:off x="9601200" y="6356350"/>
            <a:ext cx="620486" cy="369332"/>
          </a:xfrm>
          <a:prstGeom prst="rect">
            <a:avLst/>
          </a:prstGeom>
          <a:noFill/>
        </p:spPr>
        <p:txBody>
          <a:bodyPr wrap="square" rtlCol="0">
            <a:spAutoFit/>
          </a:bodyPr>
          <a:lstStyle/>
          <a:p>
            <a:r>
              <a:rPr lang="en-US" dirty="0"/>
              <a:t>back</a:t>
            </a:r>
          </a:p>
        </p:txBody>
      </p:sp>
      <p:cxnSp>
        <p:nvCxnSpPr>
          <p:cNvPr id="3" name="Straight Connector 2">
            <a:extLst>
              <a:ext uri="{FF2B5EF4-FFF2-40B4-BE49-F238E27FC236}">
                <a16:creationId xmlns:a16="http://schemas.microsoft.com/office/drawing/2014/main" id="{DFA9ECAB-1E9B-3F1F-1436-E22641CD10E0}"/>
              </a:ext>
            </a:extLst>
          </p:cNvPr>
          <p:cNvCxnSpPr>
            <a:cxnSpLocks/>
          </p:cNvCxnSpPr>
          <p:nvPr/>
        </p:nvCxnSpPr>
        <p:spPr>
          <a:xfrm>
            <a:off x="838200" y="1378337"/>
            <a:ext cx="1064622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8536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2053-B334-B2BE-B383-37C7B043E797}"/>
              </a:ext>
            </a:extLst>
          </p:cNvPr>
          <p:cNvSpPr>
            <a:spLocks noGrp="1"/>
          </p:cNvSpPr>
          <p:nvPr>
            <p:ph type="title"/>
          </p:nvPr>
        </p:nvSpPr>
        <p:spPr/>
        <p:txBody>
          <a:bodyPr/>
          <a:lstStyle/>
          <a:p>
            <a:r>
              <a:rPr lang="en-US" dirty="0"/>
              <a:t>The Challenge of Multiple EINs</a:t>
            </a:r>
          </a:p>
        </p:txBody>
      </p:sp>
      <p:pic>
        <p:nvPicPr>
          <p:cNvPr id="6" name="Content Placeholder 5">
            <a:extLst>
              <a:ext uri="{FF2B5EF4-FFF2-40B4-BE49-F238E27FC236}">
                <a16:creationId xmlns:a16="http://schemas.microsoft.com/office/drawing/2014/main" id="{0180C8DD-83A1-986D-F049-0C349E638AA5}"/>
              </a:ext>
            </a:extLst>
          </p:cNvPr>
          <p:cNvPicPr>
            <a:picLocks noGrp="1" noChangeAspect="1"/>
          </p:cNvPicPr>
          <p:nvPr>
            <p:ph idx="1"/>
          </p:nvPr>
        </p:nvPicPr>
        <p:blipFill>
          <a:blip r:embed="rId3"/>
          <a:stretch>
            <a:fillRect/>
          </a:stretch>
        </p:blipFill>
        <p:spPr>
          <a:xfrm>
            <a:off x="838200" y="1911237"/>
            <a:ext cx="9277350" cy="3962400"/>
          </a:xfrm>
        </p:spPr>
      </p:pic>
      <p:sp>
        <p:nvSpPr>
          <p:cNvPr id="4" name="Slide Number Placeholder 3">
            <a:extLst>
              <a:ext uri="{FF2B5EF4-FFF2-40B4-BE49-F238E27FC236}">
                <a16:creationId xmlns:a16="http://schemas.microsoft.com/office/drawing/2014/main" id="{BBAD934A-C03D-8FC2-A4EE-848C02D4342D}"/>
              </a:ext>
            </a:extLst>
          </p:cNvPr>
          <p:cNvSpPr>
            <a:spLocks noGrp="1"/>
          </p:cNvSpPr>
          <p:nvPr>
            <p:ph type="sldNum" sz="quarter" idx="12"/>
          </p:nvPr>
        </p:nvSpPr>
        <p:spPr/>
        <p:txBody>
          <a:bodyPr/>
          <a:lstStyle/>
          <a:p>
            <a:fld id="{FC63ECC8-719A-498E-B101-491B6A35558E}" type="slidenum">
              <a:rPr lang="en-US" smtClean="0"/>
              <a:t>17</a:t>
            </a:fld>
            <a:endParaRPr lang="en-US"/>
          </a:p>
        </p:txBody>
      </p:sp>
      <p:cxnSp>
        <p:nvCxnSpPr>
          <p:cNvPr id="7" name="Straight Connector 6">
            <a:extLst>
              <a:ext uri="{FF2B5EF4-FFF2-40B4-BE49-F238E27FC236}">
                <a16:creationId xmlns:a16="http://schemas.microsoft.com/office/drawing/2014/main" id="{1969E18F-C972-E9F7-1D59-A6B901814DF3}"/>
              </a:ext>
            </a:extLst>
          </p:cNvPr>
          <p:cNvCxnSpPr>
            <a:cxnSpLocks/>
          </p:cNvCxnSpPr>
          <p:nvPr/>
        </p:nvCxnSpPr>
        <p:spPr>
          <a:xfrm>
            <a:off x="991797" y="1421880"/>
            <a:ext cx="9913353"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91DFCF8-94AD-9AE6-FC59-47F928164544}"/>
              </a:ext>
            </a:extLst>
          </p:cNvPr>
          <p:cNvSpPr txBox="1"/>
          <p:nvPr/>
        </p:nvSpPr>
        <p:spPr>
          <a:xfrm>
            <a:off x="8458200" y="6356350"/>
            <a:ext cx="1382486" cy="307777"/>
          </a:xfrm>
          <a:prstGeom prst="rect">
            <a:avLst/>
          </a:prstGeom>
          <a:noFill/>
        </p:spPr>
        <p:txBody>
          <a:bodyPr wrap="square" rtlCol="0">
            <a:spAutoFit/>
          </a:bodyPr>
          <a:lstStyle/>
          <a:p>
            <a:r>
              <a:rPr lang="en-US" sz="1400" dirty="0">
                <a:hlinkClick r:id="rId4" action="ppaction://hlinksldjump"/>
              </a:rPr>
              <a:t>back</a:t>
            </a:r>
            <a:endParaRPr lang="en-US" sz="1400" dirty="0"/>
          </a:p>
        </p:txBody>
      </p:sp>
      <p:sp>
        <p:nvSpPr>
          <p:cNvPr id="9" name="TextBox 8">
            <a:extLst>
              <a:ext uri="{FF2B5EF4-FFF2-40B4-BE49-F238E27FC236}">
                <a16:creationId xmlns:a16="http://schemas.microsoft.com/office/drawing/2014/main" id="{AD8754FE-41CC-61F5-0995-CAB878BA6947}"/>
              </a:ext>
            </a:extLst>
          </p:cNvPr>
          <p:cNvSpPr txBox="1"/>
          <p:nvPr/>
        </p:nvSpPr>
        <p:spPr>
          <a:xfrm>
            <a:off x="424543" y="3805351"/>
            <a:ext cx="3092741"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a:t>Schedule K-1 data:</a:t>
            </a:r>
          </a:p>
          <a:p>
            <a:r>
              <a:rPr lang="en-US" sz="1600" dirty="0"/>
              <a:t>“income” EIN – owner PIK pairs, &amp;</a:t>
            </a:r>
          </a:p>
          <a:p>
            <a:r>
              <a:rPr lang="en-US" sz="1600" dirty="0"/>
              <a:t>ownership info</a:t>
            </a:r>
          </a:p>
        </p:txBody>
      </p:sp>
      <p:sp>
        <p:nvSpPr>
          <p:cNvPr id="10" name="TextBox 9">
            <a:extLst>
              <a:ext uri="{FF2B5EF4-FFF2-40B4-BE49-F238E27FC236}">
                <a16:creationId xmlns:a16="http://schemas.microsoft.com/office/drawing/2014/main" id="{831A562F-DC50-D77A-0DCF-97E0699570FA}"/>
              </a:ext>
            </a:extLst>
          </p:cNvPr>
          <p:cNvSpPr txBox="1"/>
          <p:nvPr/>
        </p:nvSpPr>
        <p:spPr>
          <a:xfrm>
            <a:off x="9439082" y="3090446"/>
            <a:ext cx="218025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dirty="0"/>
              <a:t>BR has “payroll” EINs</a:t>
            </a:r>
          </a:p>
        </p:txBody>
      </p:sp>
      <p:sp>
        <p:nvSpPr>
          <p:cNvPr id="11" name="TextBox 10">
            <a:extLst>
              <a:ext uri="{FF2B5EF4-FFF2-40B4-BE49-F238E27FC236}">
                <a16:creationId xmlns:a16="http://schemas.microsoft.com/office/drawing/2014/main" id="{D2388783-965F-AEBC-527E-446FB5F3ADBF}"/>
              </a:ext>
            </a:extLst>
          </p:cNvPr>
          <p:cNvSpPr txBox="1"/>
          <p:nvPr/>
        </p:nvSpPr>
        <p:spPr>
          <a:xfrm>
            <a:off x="991797" y="2068286"/>
            <a:ext cx="6171003" cy="410350"/>
          </a:xfrm>
          <a:prstGeom prst="rect">
            <a:avLst/>
          </a:prstGeom>
          <a:solidFill>
            <a:schemeClr val="bg1"/>
          </a:solidFill>
        </p:spPr>
        <p:txBody>
          <a:bodyPr wrap="square" rtlCol="0">
            <a:spAutoFit/>
          </a:bodyPr>
          <a:lstStyle/>
          <a:p>
            <a:endParaRPr lang="en-US" dirty="0"/>
          </a:p>
        </p:txBody>
      </p:sp>
      <p:sp>
        <p:nvSpPr>
          <p:cNvPr id="12" name="TextBox 11">
            <a:extLst>
              <a:ext uri="{FF2B5EF4-FFF2-40B4-BE49-F238E27FC236}">
                <a16:creationId xmlns:a16="http://schemas.microsoft.com/office/drawing/2014/main" id="{D5997E87-063C-B27D-0C72-81DCF8ABC3FC}"/>
              </a:ext>
            </a:extLst>
          </p:cNvPr>
          <p:cNvSpPr txBox="1"/>
          <p:nvPr/>
        </p:nvSpPr>
        <p:spPr>
          <a:xfrm>
            <a:off x="1144197" y="2220686"/>
            <a:ext cx="6171003" cy="410350"/>
          </a:xfrm>
          <a:prstGeom prst="rect">
            <a:avLst/>
          </a:prstGeom>
          <a:solidFill>
            <a:schemeClr val="bg1"/>
          </a:solidFill>
        </p:spPr>
        <p:txBody>
          <a:bodyPr wrap="square" rtlCol="0">
            <a:spAutoFit/>
          </a:bodyPr>
          <a:lstStyle/>
          <a:p>
            <a:endParaRPr lang="en-US" dirty="0"/>
          </a:p>
        </p:txBody>
      </p:sp>
      <p:sp>
        <p:nvSpPr>
          <p:cNvPr id="13" name="TextBox 12">
            <a:extLst>
              <a:ext uri="{FF2B5EF4-FFF2-40B4-BE49-F238E27FC236}">
                <a16:creationId xmlns:a16="http://schemas.microsoft.com/office/drawing/2014/main" id="{5D7A7391-23FD-4434-889E-0410662844C9}"/>
              </a:ext>
            </a:extLst>
          </p:cNvPr>
          <p:cNvSpPr txBox="1"/>
          <p:nvPr/>
        </p:nvSpPr>
        <p:spPr>
          <a:xfrm>
            <a:off x="991797" y="2478636"/>
            <a:ext cx="3950317" cy="529998"/>
          </a:xfrm>
          <a:prstGeom prst="rect">
            <a:avLst/>
          </a:prstGeom>
          <a:solidFill>
            <a:schemeClr val="bg1"/>
          </a:solidFill>
        </p:spPr>
        <p:txBody>
          <a:bodyPr wrap="square" rtlCol="0">
            <a:spAutoFit/>
          </a:bodyPr>
          <a:lstStyle/>
          <a:p>
            <a:endParaRPr lang="en-US" dirty="0"/>
          </a:p>
        </p:txBody>
      </p:sp>
      <p:sp>
        <p:nvSpPr>
          <p:cNvPr id="14" name="TextBox 13">
            <a:extLst>
              <a:ext uri="{FF2B5EF4-FFF2-40B4-BE49-F238E27FC236}">
                <a16:creationId xmlns:a16="http://schemas.microsoft.com/office/drawing/2014/main" id="{A1AFDAC7-91A4-F722-1E76-F4DB3D0AD1A6}"/>
              </a:ext>
            </a:extLst>
          </p:cNvPr>
          <p:cNvSpPr txBox="1"/>
          <p:nvPr/>
        </p:nvSpPr>
        <p:spPr>
          <a:xfrm>
            <a:off x="991797" y="2940485"/>
            <a:ext cx="2525487" cy="478499"/>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430920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CB7A1-72BC-8107-92AE-462A292C472E}"/>
              </a:ext>
            </a:extLst>
          </p:cNvPr>
          <p:cNvSpPr>
            <a:spLocks noGrp="1"/>
          </p:cNvSpPr>
          <p:nvPr>
            <p:ph type="title"/>
          </p:nvPr>
        </p:nvSpPr>
        <p:spPr>
          <a:xfrm>
            <a:off x="838200" y="365125"/>
            <a:ext cx="10515600" cy="740357"/>
          </a:xfrm>
        </p:spPr>
        <p:txBody>
          <a:bodyPr/>
          <a:lstStyle/>
          <a:p>
            <a:r>
              <a:rPr lang="en-US" b="1" dirty="0"/>
              <a:t>Taking Stock</a:t>
            </a:r>
          </a:p>
        </p:txBody>
      </p:sp>
      <p:pic>
        <p:nvPicPr>
          <p:cNvPr id="6" name="Content Placeholder 5">
            <a:extLst>
              <a:ext uri="{FF2B5EF4-FFF2-40B4-BE49-F238E27FC236}">
                <a16:creationId xmlns:a16="http://schemas.microsoft.com/office/drawing/2014/main" id="{4892F312-C6E2-7347-F72E-EB2F85ED2D45}"/>
              </a:ext>
            </a:extLst>
          </p:cNvPr>
          <p:cNvPicPr>
            <a:picLocks noGrp="1" noChangeAspect="1"/>
          </p:cNvPicPr>
          <p:nvPr>
            <p:ph idx="1"/>
          </p:nvPr>
        </p:nvPicPr>
        <p:blipFill>
          <a:blip r:embed="rId3"/>
          <a:stretch>
            <a:fillRect/>
          </a:stretch>
        </p:blipFill>
        <p:spPr>
          <a:xfrm>
            <a:off x="838200" y="1527349"/>
            <a:ext cx="10515600" cy="3985269"/>
          </a:xfrm>
        </p:spPr>
      </p:pic>
      <p:sp>
        <p:nvSpPr>
          <p:cNvPr id="4" name="Slide Number Placeholder 3">
            <a:extLst>
              <a:ext uri="{FF2B5EF4-FFF2-40B4-BE49-F238E27FC236}">
                <a16:creationId xmlns:a16="http://schemas.microsoft.com/office/drawing/2014/main" id="{3F50A10F-AEFF-0B3B-DF9C-A95B5FBAB129}"/>
              </a:ext>
            </a:extLst>
          </p:cNvPr>
          <p:cNvSpPr>
            <a:spLocks noGrp="1"/>
          </p:cNvSpPr>
          <p:nvPr>
            <p:ph type="sldNum" sz="quarter" idx="12"/>
          </p:nvPr>
        </p:nvSpPr>
        <p:spPr/>
        <p:txBody>
          <a:bodyPr/>
          <a:lstStyle/>
          <a:p>
            <a:fld id="{FC63ECC8-719A-498E-B101-491B6A35558E}" type="slidenum">
              <a:rPr lang="en-US" smtClean="0"/>
              <a:t>18</a:t>
            </a:fld>
            <a:endParaRPr lang="en-US"/>
          </a:p>
        </p:txBody>
      </p:sp>
      <p:pic>
        <p:nvPicPr>
          <p:cNvPr id="10" name="Picture 9">
            <a:extLst>
              <a:ext uri="{FF2B5EF4-FFF2-40B4-BE49-F238E27FC236}">
                <a16:creationId xmlns:a16="http://schemas.microsoft.com/office/drawing/2014/main" id="{CD1E8269-9E63-CF3C-7B07-CC170C019E08}"/>
              </a:ext>
            </a:extLst>
          </p:cNvPr>
          <p:cNvPicPr>
            <a:picLocks noChangeAspect="1"/>
          </p:cNvPicPr>
          <p:nvPr/>
        </p:nvPicPr>
        <p:blipFill>
          <a:blip r:embed="rId4"/>
          <a:stretch>
            <a:fillRect/>
          </a:stretch>
        </p:blipFill>
        <p:spPr>
          <a:xfrm>
            <a:off x="838200" y="5589792"/>
            <a:ext cx="10922558" cy="344691"/>
          </a:xfrm>
          <a:prstGeom prst="rect">
            <a:avLst/>
          </a:prstGeom>
        </p:spPr>
      </p:pic>
    </p:spTree>
    <p:extLst>
      <p:ext uri="{BB962C8B-B14F-4D97-AF65-F5344CB8AC3E}">
        <p14:creationId xmlns:p14="http://schemas.microsoft.com/office/powerpoint/2010/main" val="845992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3003"/>
            <a:ext cx="10058400" cy="549274"/>
          </a:xfrm>
        </p:spPr>
        <p:txBody>
          <a:bodyPr>
            <a:noAutofit/>
          </a:bodyPr>
          <a:lstStyle/>
          <a:p>
            <a:r>
              <a:rPr lang="en-US" sz="4000" b="1" spc="60" dirty="0">
                <a:solidFill>
                  <a:schemeClr val="tx2">
                    <a:lumMod val="50000"/>
                  </a:schemeClr>
                </a:solidFill>
              </a:rPr>
              <a:t>Source of PIKs for Employers Firms</a:t>
            </a:r>
          </a:p>
        </p:txBody>
      </p:sp>
      <p:sp>
        <p:nvSpPr>
          <p:cNvPr id="4" name="Slide Number Placeholder 3"/>
          <p:cNvSpPr>
            <a:spLocks noGrp="1"/>
          </p:cNvSpPr>
          <p:nvPr>
            <p:ph type="sldNum" sz="quarter" idx="12"/>
          </p:nvPr>
        </p:nvSpPr>
        <p:spPr/>
        <p:txBody>
          <a:bodyPr/>
          <a:lstStyle/>
          <a:p>
            <a:fld id="{24BFE6D4-27A9-4AE4-9EAE-AF75F97B179B}" type="slidenum">
              <a:rPr lang="en-US" smtClean="0"/>
              <a:t>19</a:t>
            </a:fld>
            <a:endParaRPr lang="en-US"/>
          </a:p>
        </p:txBody>
      </p:sp>
      <p:graphicFrame>
        <p:nvGraphicFramePr>
          <p:cNvPr id="7" name="Content Placeholder 6"/>
          <p:cNvGraphicFramePr>
            <a:graphicFrameLocks noGrp="1"/>
          </p:cNvGraphicFramePr>
          <p:nvPr>
            <p:ph idx="1"/>
          </p:nvPr>
        </p:nvGraphicFramePr>
        <p:xfrm>
          <a:off x="1170542" y="1101687"/>
          <a:ext cx="10515600" cy="39592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6729369" y="5867400"/>
            <a:ext cx="6248400" cy="307777"/>
          </a:xfrm>
          <a:prstGeom prst="rect">
            <a:avLst/>
          </a:prstGeom>
          <a:noFill/>
        </p:spPr>
        <p:txBody>
          <a:bodyPr wrap="square" rtlCol="0">
            <a:spAutoFit/>
          </a:bodyPr>
          <a:lstStyle/>
          <a:p>
            <a:r>
              <a:rPr lang="en-US" sz="1400" dirty="0"/>
              <a:t>Source: 2018 Business Register, U.S. Census Bureau.</a:t>
            </a:r>
          </a:p>
        </p:txBody>
      </p:sp>
      <p:sp>
        <p:nvSpPr>
          <p:cNvPr id="3" name="TextBox 2"/>
          <p:cNvSpPr txBox="1"/>
          <p:nvPr/>
        </p:nvSpPr>
        <p:spPr>
          <a:xfrm>
            <a:off x="179942" y="4322246"/>
            <a:ext cx="990600" cy="738664"/>
          </a:xfrm>
          <a:prstGeom prst="rect">
            <a:avLst/>
          </a:prstGeom>
          <a:noFill/>
        </p:spPr>
        <p:txBody>
          <a:bodyPr wrap="square" rtlCol="0">
            <a:spAutoFit/>
          </a:bodyPr>
          <a:lstStyle/>
          <a:p>
            <a:r>
              <a:rPr lang="en-US" sz="2100" b="1" dirty="0">
                <a:solidFill>
                  <a:schemeClr val="accent5">
                    <a:lumMod val="50000"/>
                  </a:schemeClr>
                </a:solidFill>
                <a:latin typeface="Corbel" panose="020B0503020204020204" pitchFamily="34" charset="0"/>
              </a:rPr>
              <a:t>Source of PIKs</a:t>
            </a:r>
          </a:p>
        </p:txBody>
      </p:sp>
      <p:sp>
        <p:nvSpPr>
          <p:cNvPr id="6" name="TextBox 5">
            <a:extLst>
              <a:ext uri="{FF2B5EF4-FFF2-40B4-BE49-F238E27FC236}">
                <a16:creationId xmlns:a16="http://schemas.microsoft.com/office/drawing/2014/main" id="{1C4668E6-F3E9-DEE6-85B5-9E1673078155}"/>
              </a:ext>
            </a:extLst>
          </p:cNvPr>
          <p:cNvSpPr txBox="1"/>
          <p:nvPr/>
        </p:nvSpPr>
        <p:spPr>
          <a:xfrm>
            <a:off x="3117773" y="6037243"/>
            <a:ext cx="859316" cy="307777"/>
          </a:xfrm>
          <a:prstGeom prst="rect">
            <a:avLst/>
          </a:prstGeom>
          <a:noFill/>
        </p:spPr>
        <p:txBody>
          <a:bodyPr wrap="square" rtlCol="0">
            <a:spAutoFit/>
          </a:bodyPr>
          <a:lstStyle/>
          <a:p>
            <a:r>
              <a:rPr lang="en-US" sz="1400" dirty="0">
                <a:hlinkClick r:id="rId8" action="ppaction://hlinksldjump"/>
              </a:rPr>
              <a:t>back</a:t>
            </a:r>
            <a:endParaRPr lang="en-US" sz="1400" dirty="0"/>
          </a:p>
        </p:txBody>
      </p:sp>
      <p:sp>
        <p:nvSpPr>
          <p:cNvPr id="5" name="Rectangle 4">
            <a:extLst>
              <a:ext uri="{FF2B5EF4-FFF2-40B4-BE49-F238E27FC236}">
                <a16:creationId xmlns:a16="http://schemas.microsoft.com/office/drawing/2014/main" id="{83A9799D-97B2-4657-ADA5-236FF979FF64}"/>
              </a:ext>
            </a:extLst>
          </p:cNvPr>
          <p:cNvSpPr/>
          <p:nvPr/>
        </p:nvSpPr>
        <p:spPr>
          <a:xfrm>
            <a:off x="1295400" y="3799176"/>
            <a:ext cx="10515600" cy="1442907"/>
          </a:xfrm>
          <a:prstGeom prst="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C68A1025-29FB-F4A5-503A-7FE432FCC8A4}"/>
              </a:ext>
            </a:extLst>
          </p:cNvPr>
          <p:cNvCxnSpPr>
            <a:cxnSpLocks/>
          </p:cNvCxnSpPr>
          <p:nvPr/>
        </p:nvCxnSpPr>
        <p:spPr>
          <a:xfrm>
            <a:off x="1170542" y="816485"/>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21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547FD12-51AF-ACC7-D4AB-4CDDC02A0F4A}"/>
              </a:ext>
            </a:extLst>
          </p:cNvPr>
          <p:cNvSpPr>
            <a:spLocks noGrp="1"/>
          </p:cNvSpPr>
          <p:nvPr>
            <p:ph type="sldNum" sz="quarter" idx="12"/>
          </p:nvPr>
        </p:nvSpPr>
        <p:spPr/>
        <p:txBody>
          <a:bodyPr/>
          <a:lstStyle/>
          <a:p>
            <a:fld id="{923DFD14-9504-43EF-AF90-A0BC2F32C35F}" type="slidenum">
              <a:rPr lang="en-US" smtClean="0"/>
              <a:t>2</a:t>
            </a:fld>
            <a:endParaRPr lang="en-US" dirty="0"/>
          </a:p>
        </p:txBody>
      </p:sp>
      <p:sp>
        <p:nvSpPr>
          <p:cNvPr id="7" name="TextBox 6">
            <a:extLst>
              <a:ext uri="{FF2B5EF4-FFF2-40B4-BE49-F238E27FC236}">
                <a16:creationId xmlns:a16="http://schemas.microsoft.com/office/drawing/2014/main" id="{16E0AF46-5D22-ACEE-B209-6BD7D202BE7E}"/>
              </a:ext>
            </a:extLst>
          </p:cNvPr>
          <p:cNvSpPr txBox="1"/>
          <p:nvPr/>
        </p:nvSpPr>
        <p:spPr>
          <a:xfrm>
            <a:off x="576943" y="1045029"/>
            <a:ext cx="11179628" cy="646331"/>
          </a:xfrm>
          <a:prstGeom prst="rect">
            <a:avLst/>
          </a:prstGeom>
          <a:noFill/>
        </p:spPr>
        <p:txBody>
          <a:bodyPr wrap="square" rtlCol="0">
            <a:spAutoFit/>
          </a:bodyPr>
          <a:lstStyle/>
          <a:p>
            <a:pPr algn="ctr">
              <a:spcAft>
                <a:spcPts val="1200"/>
              </a:spcAft>
            </a:pPr>
            <a:r>
              <a:rPr lang="en-US" sz="3600" b="0" dirty="0">
                <a:effectLst/>
                <a:latin typeface="Calibri Light" panose="020F0302020204030204" pitchFamily="34" charset="0"/>
                <a:ea typeface="Calibri" panose="020F0502020204030204" pitchFamily="34" charset="0"/>
                <a:cs typeface="Calibri Light" panose="020F0302020204030204" pitchFamily="34" charset="0"/>
              </a:rPr>
              <a:t>Disclaimer</a:t>
            </a:r>
            <a:endParaRPr lang="en-US" sz="3200" dirty="0"/>
          </a:p>
        </p:txBody>
      </p:sp>
      <p:sp>
        <p:nvSpPr>
          <p:cNvPr id="2" name="TextBox 1">
            <a:extLst>
              <a:ext uri="{FF2B5EF4-FFF2-40B4-BE49-F238E27FC236}">
                <a16:creationId xmlns:a16="http://schemas.microsoft.com/office/drawing/2014/main" id="{208D0BB2-E136-D86C-9294-AA2046044567}"/>
              </a:ext>
            </a:extLst>
          </p:cNvPr>
          <p:cNvSpPr txBox="1"/>
          <p:nvPr/>
        </p:nvSpPr>
        <p:spPr>
          <a:xfrm>
            <a:off x="1360714" y="2844225"/>
            <a:ext cx="9133115" cy="1477328"/>
          </a:xfrm>
          <a:prstGeom prst="rect">
            <a:avLst/>
          </a:prstGeom>
          <a:noFill/>
        </p:spPr>
        <p:txBody>
          <a:bodyPr wrap="square" rtlCol="0">
            <a:spAutoFit/>
          </a:bodyPr>
          <a:lstStyle/>
          <a:p>
            <a:r>
              <a:rPr lang="en-US" i="1" dirty="0">
                <a:solidFill>
                  <a:srgbClr val="000000"/>
                </a:solidFill>
                <a:effectLst/>
                <a:latin typeface="Calibri" panose="020F0502020204030204" pitchFamily="34" charset="0"/>
              </a:rPr>
              <a:t>Any opinions and conclusions expressed herein are those of the author(s) and do not reflect the views of the U.S. Census Bureau.  The Census Bureau has reviewed this data product to ensure appropriate access, use, and disclosure avoidance protection of the confidential source data (</a:t>
            </a:r>
            <a:r>
              <a:rPr lang="en-US" i="1" u="sng" dirty="0">
                <a:solidFill>
                  <a:srgbClr val="000000"/>
                </a:solidFill>
                <a:effectLst/>
                <a:latin typeface="Calibri" panose="020F0502020204030204" pitchFamily="34" charset="0"/>
              </a:rPr>
              <a:t>Project No. P-</a:t>
            </a:r>
            <a:r>
              <a:rPr lang="en-US" i="1" dirty="0">
                <a:solidFill>
                  <a:srgbClr val="000000"/>
                </a:solidFill>
                <a:effectLst/>
                <a:latin typeface="Calibri" panose="020F0502020204030204" pitchFamily="34" charset="0"/>
              </a:rPr>
              <a:t>7504866, Disclosure Review Board (DRB) approval number:  CBDRB-FY23-ESMD010-037 </a:t>
            </a:r>
            <a:r>
              <a:rPr lang="en-US" i="1" dirty="0">
                <a:solidFill>
                  <a:srgbClr val="000000"/>
                </a:solidFill>
                <a:latin typeface="Calibri" panose="020F0502020204030204" pitchFamily="34" charset="0"/>
              </a:rPr>
              <a:t>and CBDRB-FY24-ESMD010-005</a:t>
            </a:r>
            <a:r>
              <a:rPr lang="en-US" i="1" dirty="0">
                <a:solidFill>
                  <a:srgbClr val="000000"/>
                </a:solidFill>
                <a:effectLst/>
                <a:latin typeface="Calibri" panose="020F0502020204030204" pitchFamily="34" charset="0"/>
              </a:rPr>
              <a:t>). </a:t>
            </a:r>
            <a:endParaRPr lang="en-US" dirty="0">
              <a:solidFill>
                <a:srgbClr val="C00000"/>
              </a:solidFill>
            </a:endParaRPr>
          </a:p>
        </p:txBody>
      </p:sp>
    </p:spTree>
    <p:extLst>
      <p:ext uri="{BB962C8B-B14F-4D97-AF65-F5344CB8AC3E}">
        <p14:creationId xmlns:p14="http://schemas.microsoft.com/office/powerpoint/2010/main" val="2152700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BBD1-82B2-4D2F-A31E-77CB869C7180}"/>
              </a:ext>
            </a:extLst>
          </p:cNvPr>
          <p:cNvSpPr>
            <a:spLocks noGrp="1"/>
          </p:cNvSpPr>
          <p:nvPr>
            <p:ph type="title"/>
          </p:nvPr>
        </p:nvSpPr>
        <p:spPr>
          <a:xfrm>
            <a:off x="854597" y="179100"/>
            <a:ext cx="10515600" cy="900395"/>
          </a:xfrm>
        </p:spPr>
        <p:txBody>
          <a:bodyPr>
            <a:normAutofit fontScale="90000"/>
          </a:bodyPr>
          <a:lstStyle/>
          <a:p>
            <a:pPr algn="ctr"/>
            <a:r>
              <a:rPr lang="en-US" dirty="0">
                <a:solidFill>
                  <a:schemeClr val="accent5">
                    <a:lumMod val="50000"/>
                  </a:schemeClr>
                </a:solidFill>
              </a:rPr>
              <a:t>Preview of Owner Identification for non C-corps</a:t>
            </a:r>
            <a:endParaRPr lang="en-US" sz="1600" dirty="0">
              <a:solidFill>
                <a:schemeClr val="accent5">
                  <a:lumMod val="50000"/>
                </a:schemeClr>
              </a:solidFill>
            </a:endParaRPr>
          </a:p>
        </p:txBody>
      </p:sp>
      <p:sp>
        <p:nvSpPr>
          <p:cNvPr id="4" name="Slide Number Placeholder 3">
            <a:extLst>
              <a:ext uri="{FF2B5EF4-FFF2-40B4-BE49-F238E27FC236}">
                <a16:creationId xmlns:a16="http://schemas.microsoft.com/office/drawing/2014/main" id="{46F3A810-FED5-459F-91A7-A01DDCD83CB5}"/>
              </a:ext>
            </a:extLst>
          </p:cNvPr>
          <p:cNvSpPr>
            <a:spLocks noGrp="1"/>
          </p:cNvSpPr>
          <p:nvPr>
            <p:ph type="sldNum" sz="quarter" idx="12"/>
          </p:nvPr>
        </p:nvSpPr>
        <p:spPr/>
        <p:txBody>
          <a:bodyPr/>
          <a:lstStyle/>
          <a:p>
            <a:fld id="{A330284D-0962-483D-8634-41B9903A869B}" type="slidenum">
              <a:rPr lang="en-US" smtClean="0"/>
              <a:t>20</a:t>
            </a:fld>
            <a:endParaRPr lang="en-US"/>
          </a:p>
        </p:txBody>
      </p:sp>
      <p:graphicFrame>
        <p:nvGraphicFramePr>
          <p:cNvPr id="6" name="Content Placeholder 5">
            <a:extLst>
              <a:ext uri="{FF2B5EF4-FFF2-40B4-BE49-F238E27FC236}">
                <a16:creationId xmlns:a16="http://schemas.microsoft.com/office/drawing/2014/main" id="{91BFE57B-FA15-465D-8F6D-38FFB03FFB7F}"/>
              </a:ext>
            </a:extLst>
          </p:cNvPr>
          <p:cNvGraphicFramePr>
            <a:graphicFrameLocks noGrp="1"/>
          </p:cNvGraphicFramePr>
          <p:nvPr>
            <p:ph idx="1"/>
            <p:extLst>
              <p:ext uri="{D42A27DB-BD31-4B8C-83A1-F6EECF244321}">
                <p14:modId xmlns:p14="http://schemas.microsoft.com/office/powerpoint/2010/main" val="723442711"/>
              </p:ext>
            </p:extLst>
          </p:nvPr>
        </p:nvGraphicFramePr>
        <p:xfrm>
          <a:off x="838200" y="1201248"/>
          <a:ext cx="10894888" cy="46038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B4DA96F9-F666-F568-6F4A-DBD5C7EF2174}"/>
              </a:ext>
            </a:extLst>
          </p:cNvPr>
          <p:cNvSpPr txBox="1"/>
          <p:nvPr/>
        </p:nvSpPr>
        <p:spPr>
          <a:xfrm>
            <a:off x="1794198" y="5811746"/>
            <a:ext cx="10194522" cy="523220"/>
          </a:xfrm>
          <a:prstGeom prst="rect">
            <a:avLst/>
          </a:prstGeom>
          <a:noFill/>
        </p:spPr>
        <p:txBody>
          <a:bodyPr wrap="none" rtlCol="0">
            <a:spAutoFit/>
          </a:bodyPr>
          <a:lstStyle/>
          <a:p>
            <a:r>
              <a:rPr lang="en-US" sz="1400" dirty="0"/>
              <a:t>Source: 2018 Business Register.</a:t>
            </a:r>
          </a:p>
          <a:p>
            <a:r>
              <a:rPr lang="en-US" sz="1400" dirty="0"/>
              <a:t>*Small C-Corps = C-corps with &lt;= 19 employees. They account for more than 50% of all C-corps and less than 15% of C-</a:t>
            </a:r>
            <a:r>
              <a:rPr lang="en-US" sz="1400" dirty="0" err="1"/>
              <a:t>corp</a:t>
            </a:r>
            <a:r>
              <a:rPr lang="en-US" sz="1400" dirty="0"/>
              <a:t> employment. </a:t>
            </a:r>
          </a:p>
        </p:txBody>
      </p:sp>
      <p:sp>
        <p:nvSpPr>
          <p:cNvPr id="5" name="TextBox 4">
            <a:extLst>
              <a:ext uri="{FF2B5EF4-FFF2-40B4-BE49-F238E27FC236}">
                <a16:creationId xmlns:a16="http://schemas.microsoft.com/office/drawing/2014/main" id="{7B70BB8B-C633-46EB-9F5B-AAA8C9BA0793}"/>
              </a:ext>
            </a:extLst>
          </p:cNvPr>
          <p:cNvSpPr txBox="1"/>
          <p:nvPr/>
        </p:nvSpPr>
        <p:spPr>
          <a:xfrm>
            <a:off x="1202076" y="3996647"/>
            <a:ext cx="1387012" cy="307777"/>
          </a:xfrm>
          <a:prstGeom prst="rect">
            <a:avLst/>
          </a:prstGeom>
          <a:noFill/>
        </p:spPr>
        <p:txBody>
          <a:bodyPr wrap="square" rtlCol="0">
            <a:spAutoFit/>
          </a:bodyPr>
          <a:lstStyle/>
          <a:p>
            <a:endParaRPr lang="en-US" sz="1400" dirty="0"/>
          </a:p>
        </p:txBody>
      </p:sp>
      <p:sp>
        <p:nvSpPr>
          <p:cNvPr id="8" name="TextBox 7">
            <a:extLst>
              <a:ext uri="{FF2B5EF4-FFF2-40B4-BE49-F238E27FC236}">
                <a16:creationId xmlns:a16="http://schemas.microsoft.com/office/drawing/2014/main" id="{D0A51A8A-15C6-C332-9B5C-AF07783577DF}"/>
              </a:ext>
            </a:extLst>
          </p:cNvPr>
          <p:cNvSpPr txBox="1"/>
          <p:nvPr/>
        </p:nvSpPr>
        <p:spPr>
          <a:xfrm>
            <a:off x="3498705" y="3739866"/>
            <a:ext cx="2424383" cy="81560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300"/>
              </a:spcAft>
            </a:pPr>
            <a:r>
              <a:rPr lang="en-US" sz="1400" dirty="0"/>
              <a:t>~ 77% of partnerships</a:t>
            </a:r>
          </a:p>
          <a:p>
            <a:pPr>
              <a:spcAft>
                <a:spcPts val="300"/>
              </a:spcAft>
            </a:pPr>
            <a:endParaRPr lang="en-US" sz="1400" dirty="0"/>
          </a:p>
          <a:p>
            <a:r>
              <a:rPr lang="en-US" sz="1400" dirty="0"/>
              <a:t>~ 80% of P emp</a:t>
            </a:r>
          </a:p>
        </p:txBody>
      </p:sp>
      <p:sp>
        <p:nvSpPr>
          <p:cNvPr id="9" name="TextBox 8">
            <a:extLst>
              <a:ext uri="{FF2B5EF4-FFF2-40B4-BE49-F238E27FC236}">
                <a16:creationId xmlns:a16="http://schemas.microsoft.com/office/drawing/2014/main" id="{D8CA6DA2-FA3A-DF96-6E2C-99C8533C2D51}"/>
              </a:ext>
            </a:extLst>
          </p:cNvPr>
          <p:cNvSpPr txBox="1"/>
          <p:nvPr/>
        </p:nvSpPr>
        <p:spPr>
          <a:xfrm>
            <a:off x="6068991" y="3739866"/>
            <a:ext cx="2623595" cy="7899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200"/>
              </a:spcAft>
            </a:pPr>
            <a:r>
              <a:rPr lang="en-US" sz="1400" dirty="0"/>
              <a:t>~ 95% of S-corps</a:t>
            </a:r>
          </a:p>
          <a:p>
            <a:pPr>
              <a:spcAft>
                <a:spcPts val="200"/>
              </a:spcAft>
            </a:pPr>
            <a:endParaRPr lang="en-US" sz="1400" dirty="0"/>
          </a:p>
          <a:p>
            <a:r>
              <a:rPr lang="en-US" sz="1400" dirty="0"/>
              <a:t>~ 92% of S-</a:t>
            </a:r>
            <a:r>
              <a:rPr lang="en-US" sz="1400" dirty="0" err="1"/>
              <a:t>corp</a:t>
            </a:r>
            <a:r>
              <a:rPr lang="en-US" sz="1400" dirty="0"/>
              <a:t> emp</a:t>
            </a:r>
          </a:p>
        </p:txBody>
      </p:sp>
      <p:sp>
        <p:nvSpPr>
          <p:cNvPr id="10" name="TextBox 9">
            <a:extLst>
              <a:ext uri="{FF2B5EF4-FFF2-40B4-BE49-F238E27FC236}">
                <a16:creationId xmlns:a16="http://schemas.microsoft.com/office/drawing/2014/main" id="{56254868-D7C3-00D1-9FCE-082D75CCD4F6}"/>
              </a:ext>
            </a:extLst>
          </p:cNvPr>
          <p:cNvSpPr txBox="1"/>
          <p:nvPr/>
        </p:nvSpPr>
        <p:spPr>
          <a:xfrm>
            <a:off x="1056172" y="3729535"/>
            <a:ext cx="2296629" cy="7899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200"/>
              </a:spcAft>
            </a:pPr>
            <a:r>
              <a:rPr lang="en-US" sz="1400" dirty="0"/>
              <a:t>~ 97% of </a:t>
            </a:r>
            <a:r>
              <a:rPr lang="en-US" sz="1400" dirty="0" err="1"/>
              <a:t>soleprops</a:t>
            </a:r>
            <a:endParaRPr lang="en-US" sz="1400" dirty="0"/>
          </a:p>
          <a:p>
            <a:pPr>
              <a:spcAft>
                <a:spcPts val="200"/>
              </a:spcAft>
            </a:pPr>
            <a:endParaRPr lang="en-US" sz="1400" dirty="0"/>
          </a:p>
          <a:p>
            <a:r>
              <a:rPr lang="en-US" sz="1400" dirty="0"/>
              <a:t>~ 87% of SP emp</a:t>
            </a:r>
          </a:p>
        </p:txBody>
      </p:sp>
      <p:sp>
        <p:nvSpPr>
          <p:cNvPr id="7" name="TextBox 6">
            <a:extLst>
              <a:ext uri="{FF2B5EF4-FFF2-40B4-BE49-F238E27FC236}">
                <a16:creationId xmlns:a16="http://schemas.microsoft.com/office/drawing/2014/main" id="{D8430DDA-1950-B3D9-AF6A-377CF5AE7058}"/>
              </a:ext>
            </a:extLst>
          </p:cNvPr>
          <p:cNvSpPr txBox="1"/>
          <p:nvPr/>
        </p:nvSpPr>
        <p:spPr>
          <a:xfrm>
            <a:off x="6309360" y="6356350"/>
            <a:ext cx="1165860" cy="369332"/>
          </a:xfrm>
          <a:prstGeom prst="rect">
            <a:avLst/>
          </a:prstGeom>
          <a:noFill/>
        </p:spPr>
        <p:txBody>
          <a:bodyPr wrap="square" rtlCol="0">
            <a:spAutoFit/>
          </a:bodyPr>
          <a:lstStyle/>
          <a:p>
            <a:r>
              <a:rPr lang="en-US" dirty="0">
                <a:hlinkClick r:id="rId8" action="ppaction://hlinksldjump"/>
              </a:rPr>
              <a:t>back</a:t>
            </a:r>
            <a:endParaRPr lang="en-US" dirty="0"/>
          </a:p>
        </p:txBody>
      </p:sp>
    </p:spTree>
    <p:extLst>
      <p:ext uri="{BB962C8B-B14F-4D97-AF65-F5344CB8AC3E}">
        <p14:creationId xmlns:p14="http://schemas.microsoft.com/office/powerpoint/2010/main" val="4215659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545B6-7CF9-C820-3AB2-2234759724CD}"/>
              </a:ext>
            </a:extLst>
          </p:cNvPr>
          <p:cNvSpPr>
            <a:spLocks noGrp="1"/>
          </p:cNvSpPr>
          <p:nvPr>
            <p:ph type="title"/>
          </p:nvPr>
        </p:nvSpPr>
        <p:spPr>
          <a:xfrm>
            <a:off x="838200" y="365126"/>
            <a:ext cx="10515600" cy="1011730"/>
          </a:xfrm>
        </p:spPr>
        <p:txBody>
          <a:bodyPr/>
          <a:lstStyle/>
          <a:p>
            <a:r>
              <a:rPr lang="en-US" b="1" dirty="0" err="1">
                <a:solidFill>
                  <a:schemeClr val="accent5"/>
                </a:solidFill>
              </a:rPr>
              <a:t>Nonemployer</a:t>
            </a:r>
            <a:r>
              <a:rPr lang="en-US" b="1" dirty="0">
                <a:solidFill>
                  <a:schemeClr val="accent5"/>
                </a:solidFill>
              </a:rPr>
              <a:t> &amp; Employer Universe</a:t>
            </a:r>
          </a:p>
        </p:txBody>
      </p:sp>
      <p:graphicFrame>
        <p:nvGraphicFramePr>
          <p:cNvPr id="8" name="Content Placeholder 7">
            <a:extLst>
              <a:ext uri="{FF2B5EF4-FFF2-40B4-BE49-F238E27FC236}">
                <a16:creationId xmlns:a16="http://schemas.microsoft.com/office/drawing/2014/main" id="{D150C31B-7E4F-4EB0-C694-A16EA5287FE7}"/>
              </a:ext>
            </a:extLst>
          </p:cNvPr>
          <p:cNvGraphicFramePr>
            <a:graphicFrameLocks noGrp="1"/>
          </p:cNvGraphicFramePr>
          <p:nvPr>
            <p:ph idx="1"/>
          </p:nvPr>
        </p:nvGraphicFramePr>
        <p:xfrm>
          <a:off x="419100" y="1608083"/>
          <a:ext cx="5224956" cy="465608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D24E41FB-C92F-898E-23F3-7937CF41CB60}"/>
              </a:ext>
            </a:extLst>
          </p:cNvPr>
          <p:cNvSpPr>
            <a:spLocks noGrp="1"/>
          </p:cNvSpPr>
          <p:nvPr>
            <p:ph type="sldNum" sz="quarter" idx="12"/>
          </p:nvPr>
        </p:nvSpPr>
        <p:spPr/>
        <p:txBody>
          <a:bodyPr/>
          <a:lstStyle/>
          <a:p>
            <a:fld id="{54681059-9109-4780-ACD3-2035FCBB2893}" type="slidenum">
              <a:rPr lang="en-US" smtClean="0"/>
              <a:t>21</a:t>
            </a:fld>
            <a:endParaRPr lang="en-US"/>
          </a:p>
        </p:txBody>
      </p:sp>
      <p:graphicFrame>
        <p:nvGraphicFramePr>
          <p:cNvPr id="9" name="Content Placeholder 7">
            <a:extLst>
              <a:ext uri="{FF2B5EF4-FFF2-40B4-BE49-F238E27FC236}">
                <a16:creationId xmlns:a16="http://schemas.microsoft.com/office/drawing/2014/main" id="{CEA903B9-0506-B362-91A1-5ACB0FEC2E66}"/>
              </a:ext>
            </a:extLst>
          </p:cNvPr>
          <p:cNvGraphicFramePr>
            <a:graphicFrameLocks/>
          </p:cNvGraphicFramePr>
          <p:nvPr/>
        </p:nvGraphicFramePr>
        <p:xfrm>
          <a:off x="5738648" y="1608083"/>
          <a:ext cx="6345619" cy="4656083"/>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4FB123B7-A347-D484-A1D1-806436F4A517}"/>
              </a:ext>
            </a:extLst>
          </p:cNvPr>
          <p:cNvSpPr txBox="1"/>
          <p:nvPr/>
        </p:nvSpPr>
        <p:spPr>
          <a:xfrm>
            <a:off x="580139" y="6352143"/>
            <a:ext cx="3828082" cy="369332"/>
          </a:xfrm>
          <a:prstGeom prst="rect">
            <a:avLst/>
          </a:prstGeom>
          <a:noFill/>
        </p:spPr>
        <p:txBody>
          <a:bodyPr wrap="square" rtlCol="0">
            <a:spAutoFit/>
          </a:bodyPr>
          <a:lstStyle/>
          <a:p>
            <a:r>
              <a:rPr lang="en-US" dirty="0"/>
              <a:t>Source: 2020 Business Register</a:t>
            </a:r>
          </a:p>
        </p:txBody>
      </p:sp>
      <p:sp>
        <p:nvSpPr>
          <p:cNvPr id="4" name="TextBox 3">
            <a:extLst>
              <a:ext uri="{FF2B5EF4-FFF2-40B4-BE49-F238E27FC236}">
                <a16:creationId xmlns:a16="http://schemas.microsoft.com/office/drawing/2014/main" id="{B7AA1358-B1E2-A3E5-9094-5E643D1B669F}"/>
              </a:ext>
            </a:extLst>
          </p:cNvPr>
          <p:cNvSpPr txBox="1"/>
          <p:nvPr/>
        </p:nvSpPr>
        <p:spPr>
          <a:xfrm>
            <a:off x="6215449" y="6492874"/>
            <a:ext cx="3818237" cy="369332"/>
          </a:xfrm>
          <a:prstGeom prst="rect">
            <a:avLst/>
          </a:prstGeom>
          <a:noFill/>
        </p:spPr>
        <p:txBody>
          <a:bodyPr wrap="square" rtlCol="0">
            <a:spAutoFit/>
          </a:bodyPr>
          <a:lstStyle/>
          <a:p>
            <a:r>
              <a:rPr lang="en-US" dirty="0"/>
              <a:t>Other: Governments, non-profits.</a:t>
            </a:r>
          </a:p>
        </p:txBody>
      </p:sp>
    </p:spTree>
    <p:extLst>
      <p:ext uri="{BB962C8B-B14F-4D97-AF65-F5344CB8AC3E}">
        <p14:creationId xmlns:p14="http://schemas.microsoft.com/office/powerpoint/2010/main" val="266621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179"/>
            <a:ext cx="10515600" cy="854075"/>
          </a:xfrm>
        </p:spPr>
        <p:txBody>
          <a:bodyPr>
            <a:normAutofit/>
          </a:bodyPr>
          <a:lstStyle/>
          <a:p>
            <a:r>
              <a:rPr lang="en-US" sz="4000" b="1" spc="60" dirty="0">
                <a:solidFill>
                  <a:schemeClr val="tx1">
                    <a:lumMod val="75000"/>
                    <a:lumOff val="25000"/>
                  </a:schemeClr>
                </a:solidFill>
              </a:rPr>
              <a:t>Employer Identification Number or EIN</a:t>
            </a:r>
            <a:endParaRPr lang="en-US" sz="4000" dirty="0">
              <a:solidFill>
                <a:schemeClr val="accent5">
                  <a:lumMod val="75000"/>
                </a:schemeClr>
              </a:solidFill>
              <a:latin typeface="Corbel" panose="020B0503020204020204" pitchFamily="34" charset="0"/>
            </a:endParaRPr>
          </a:p>
        </p:txBody>
      </p:sp>
      <p:sp>
        <p:nvSpPr>
          <p:cNvPr id="3" name="Content Placeholder 2"/>
          <p:cNvSpPr>
            <a:spLocks noGrp="1"/>
          </p:cNvSpPr>
          <p:nvPr>
            <p:ph idx="1"/>
          </p:nvPr>
        </p:nvSpPr>
        <p:spPr>
          <a:xfrm>
            <a:off x="853440" y="1359018"/>
            <a:ext cx="10515600" cy="4660564"/>
          </a:xfrm>
        </p:spPr>
        <p:txBody>
          <a:bodyPr>
            <a:normAutofit/>
          </a:bodyPr>
          <a:lstStyle/>
          <a:p>
            <a:r>
              <a:rPr lang="en-US" dirty="0">
                <a:latin typeface="Corbel" panose="020B0503020204020204" pitchFamily="34" charset="0"/>
              </a:rPr>
              <a:t>An Employer Identification Number or EIN is a unique nine-digit number that identifies your business for tax purposes </a:t>
            </a:r>
          </a:p>
          <a:p>
            <a:pPr lvl="1">
              <a:spcAft>
                <a:spcPts val="600"/>
              </a:spcAft>
            </a:pPr>
            <a:r>
              <a:rPr lang="en-US" dirty="0">
                <a:solidFill>
                  <a:schemeClr val="tx2">
                    <a:lumMod val="75000"/>
                  </a:schemeClr>
                </a:solidFill>
                <a:latin typeface="Corbel" panose="020B0503020204020204" pitchFamily="34" charset="0"/>
              </a:rPr>
              <a:t>Required for all employer firms</a:t>
            </a:r>
          </a:p>
          <a:p>
            <a:pPr lvl="1"/>
            <a:r>
              <a:rPr lang="en-US" dirty="0">
                <a:solidFill>
                  <a:schemeClr val="tx2">
                    <a:lumMod val="75000"/>
                  </a:schemeClr>
                </a:solidFill>
                <a:latin typeface="Corbel" panose="020B0503020204020204" pitchFamily="34" charset="0"/>
              </a:rPr>
              <a:t>Different uses such as payroll or income reporting to IRS</a:t>
            </a:r>
          </a:p>
          <a:p>
            <a:pPr lvl="2">
              <a:spcAft>
                <a:spcPts val="600"/>
              </a:spcAft>
            </a:pPr>
            <a:r>
              <a:rPr lang="en-US" dirty="0">
                <a:solidFill>
                  <a:schemeClr val="tx2">
                    <a:lumMod val="75000"/>
                  </a:schemeClr>
                </a:solidFill>
                <a:latin typeface="Corbel" panose="020B0503020204020204" pitchFamily="34" charset="0"/>
              </a:rPr>
              <a:t>A given EIN may be used for both payroll and income tax purposes</a:t>
            </a:r>
          </a:p>
          <a:p>
            <a:pPr lvl="1"/>
            <a:r>
              <a:rPr lang="en-US" dirty="0">
                <a:solidFill>
                  <a:schemeClr val="tx2">
                    <a:lumMod val="75000"/>
                  </a:schemeClr>
                </a:solidFill>
                <a:latin typeface="Corbel" panose="020B0503020204020204" pitchFamily="34" charset="0"/>
              </a:rPr>
              <a:t>Most employer businesses have 1 EIN</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FDE489B1-02E1-48A8-93CE-E07010235A0A}"/>
              </a:ext>
            </a:extLst>
          </p:cNvPr>
          <p:cNvCxnSpPr>
            <a:cxnSpLocks/>
          </p:cNvCxnSpPr>
          <p:nvPr/>
        </p:nvCxnSpPr>
        <p:spPr>
          <a:xfrm>
            <a:off x="942584" y="994709"/>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904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5A2DA-ABC3-405F-9A42-51C320FDD29B}"/>
              </a:ext>
            </a:extLst>
          </p:cNvPr>
          <p:cNvSpPr>
            <a:spLocks noGrp="1"/>
          </p:cNvSpPr>
          <p:nvPr>
            <p:ph type="title"/>
          </p:nvPr>
        </p:nvSpPr>
        <p:spPr>
          <a:xfrm>
            <a:off x="543129" y="575105"/>
            <a:ext cx="10515600" cy="678587"/>
          </a:xfrm>
        </p:spPr>
        <p:txBody>
          <a:bodyPr>
            <a:normAutofit fontScale="90000"/>
          </a:bodyPr>
          <a:lstStyle/>
          <a:p>
            <a:r>
              <a:rPr lang="en-US" sz="3600" b="1" spc="60" dirty="0">
                <a:solidFill>
                  <a:schemeClr val="tx1">
                    <a:lumMod val="75000"/>
                    <a:lumOff val="25000"/>
                  </a:schemeClr>
                </a:solidFill>
              </a:rPr>
              <a:t>Illustration - 2018 Hybrid-data Total Business Demographics</a:t>
            </a:r>
          </a:p>
        </p:txBody>
      </p:sp>
      <p:sp>
        <p:nvSpPr>
          <p:cNvPr id="3" name="Content Placeholder 2">
            <a:extLst>
              <a:ext uri="{FF2B5EF4-FFF2-40B4-BE49-F238E27FC236}">
                <a16:creationId xmlns:a16="http://schemas.microsoft.com/office/drawing/2014/main" id="{4C05375F-163C-4B9B-96DF-3594A5B9FBAD}"/>
              </a:ext>
            </a:extLst>
          </p:cNvPr>
          <p:cNvSpPr>
            <a:spLocks noGrp="1"/>
          </p:cNvSpPr>
          <p:nvPr>
            <p:ph idx="1"/>
          </p:nvPr>
        </p:nvSpPr>
        <p:spPr>
          <a:xfrm>
            <a:off x="341206" y="1592987"/>
            <a:ext cx="10515600" cy="4271259"/>
          </a:xfrm>
        </p:spPr>
        <p:txBody>
          <a:bodyPr>
            <a:normAutofit/>
          </a:bodyPr>
          <a:lstStyle/>
          <a:p>
            <a:pPr marL="365760" indent="-182880">
              <a:spcAft>
                <a:spcPts val="600"/>
              </a:spcAft>
            </a:pPr>
            <a:endParaRPr lang="en-US" sz="2400" dirty="0">
              <a:solidFill>
                <a:schemeClr val="tx2">
                  <a:lumMod val="50000"/>
                </a:schemeClr>
              </a:solidFill>
              <a:latin typeface="Corbel" panose="020B0503020204020204" pitchFamily="34" charset="0"/>
            </a:endParaRPr>
          </a:p>
          <a:p>
            <a:pPr marL="365760" indent="-182880">
              <a:spcAft>
                <a:spcPts val="600"/>
              </a:spcAft>
            </a:pPr>
            <a:endParaRPr lang="en-US" sz="2300" spc="30" dirty="0">
              <a:solidFill>
                <a:srgbClr val="FF0000"/>
              </a:solidFill>
              <a:latin typeface="Corbel" panose="020B0503020204020204" pitchFamily="34" charset="0"/>
            </a:endParaRPr>
          </a:p>
        </p:txBody>
      </p:sp>
      <p:sp>
        <p:nvSpPr>
          <p:cNvPr id="4" name="Slide Number Placeholder 3">
            <a:extLst>
              <a:ext uri="{FF2B5EF4-FFF2-40B4-BE49-F238E27FC236}">
                <a16:creationId xmlns:a16="http://schemas.microsoft.com/office/drawing/2014/main" id="{2D900C0D-10BC-42A0-822A-2B8B73BC23CC}"/>
              </a:ext>
            </a:extLst>
          </p:cNvPr>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4BFE6D4-27A9-4AE4-9EAE-AF75F97B179B}" type="slidenum">
              <a:rPr lang="en-US" smtClean="0"/>
              <a:pPr/>
              <a:t>23</a:t>
            </a:fld>
            <a:endParaRPr lang="en-US"/>
          </a:p>
        </p:txBody>
      </p:sp>
      <p:cxnSp>
        <p:nvCxnSpPr>
          <p:cNvPr id="5" name="Straight Connector 4">
            <a:extLst>
              <a:ext uri="{FF2B5EF4-FFF2-40B4-BE49-F238E27FC236}">
                <a16:creationId xmlns:a16="http://schemas.microsoft.com/office/drawing/2014/main" id="{9A7354C4-3156-4C91-8BE2-3497556B0DCC}"/>
              </a:ext>
            </a:extLst>
          </p:cNvPr>
          <p:cNvCxnSpPr>
            <a:cxnSpLocks/>
          </p:cNvCxnSpPr>
          <p:nvPr/>
        </p:nvCxnSpPr>
        <p:spPr>
          <a:xfrm>
            <a:off x="543129" y="1272746"/>
            <a:ext cx="9913353"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Chart 8">
            <a:extLst>
              <a:ext uri="{FF2B5EF4-FFF2-40B4-BE49-F238E27FC236}">
                <a16:creationId xmlns:a16="http://schemas.microsoft.com/office/drawing/2014/main" id="{511AF51E-C5A6-4386-B726-66E5AD8E5D1B}"/>
              </a:ext>
            </a:extLst>
          </p:cNvPr>
          <p:cNvGraphicFramePr>
            <a:graphicFrameLocks/>
          </p:cNvGraphicFramePr>
          <p:nvPr/>
        </p:nvGraphicFramePr>
        <p:xfrm>
          <a:off x="5554968" y="1804997"/>
          <a:ext cx="5301838" cy="34600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A9DDF719-F7AD-4D64-9817-3E43601A6552}"/>
              </a:ext>
            </a:extLst>
          </p:cNvPr>
          <p:cNvGraphicFramePr>
            <a:graphicFrameLocks/>
          </p:cNvGraphicFramePr>
          <p:nvPr/>
        </p:nvGraphicFramePr>
        <p:xfrm>
          <a:off x="543129" y="1804996"/>
          <a:ext cx="4757920" cy="3460015"/>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a:extLst>
              <a:ext uri="{FF2B5EF4-FFF2-40B4-BE49-F238E27FC236}">
                <a16:creationId xmlns:a16="http://schemas.microsoft.com/office/drawing/2014/main" id="{2CAD9039-CC50-4796-BFB4-A8640803585D}"/>
              </a:ext>
            </a:extLst>
          </p:cNvPr>
          <p:cNvSpPr txBox="1"/>
          <p:nvPr/>
        </p:nvSpPr>
        <p:spPr>
          <a:xfrm>
            <a:off x="2310714" y="5864246"/>
            <a:ext cx="7570572" cy="276999"/>
          </a:xfrm>
          <a:prstGeom prst="rect">
            <a:avLst/>
          </a:prstGeom>
          <a:noFill/>
        </p:spPr>
        <p:txBody>
          <a:bodyPr wrap="square" rtlCol="0">
            <a:spAutoFit/>
          </a:bodyPr>
          <a:lstStyle/>
          <a:p>
            <a:r>
              <a:rPr lang="en-US" sz="1200" dirty="0"/>
              <a:t>Sources: 2018 NES-D and 2019 ABS (2018 reference year)</a:t>
            </a:r>
          </a:p>
        </p:txBody>
      </p:sp>
    </p:spTree>
    <p:extLst>
      <p:ext uri="{BB962C8B-B14F-4D97-AF65-F5344CB8AC3E}">
        <p14:creationId xmlns:p14="http://schemas.microsoft.com/office/powerpoint/2010/main" val="1274996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A21C53B7-CA88-447A-AB60-1C35B683A148}"/>
              </a:ext>
            </a:extLst>
          </p:cNvPr>
          <p:cNvSpPr txBox="1"/>
          <p:nvPr/>
        </p:nvSpPr>
        <p:spPr>
          <a:xfrm>
            <a:off x="121705" y="2740757"/>
            <a:ext cx="11927182" cy="3291840"/>
          </a:xfrm>
          <a:prstGeom prst="rect">
            <a:avLst/>
          </a:prstGeom>
          <a:noFill/>
          <a:ln>
            <a:solidFill>
              <a:schemeClr val="tx2"/>
            </a:solidFill>
          </a:ln>
        </p:spPr>
        <p:txBody>
          <a:bodyPr wrap="square" rtlCol="0">
            <a:spAutoFit/>
          </a:bodyPr>
          <a:lstStyle/>
          <a:p>
            <a:endParaRPr lang="en-US" dirty="0">
              <a:solidFill>
                <a:srgbClr val="002060"/>
              </a:solidFill>
            </a:endParaRPr>
          </a:p>
        </p:txBody>
      </p:sp>
      <p:sp>
        <p:nvSpPr>
          <p:cNvPr id="2" name="Title 1">
            <a:extLst>
              <a:ext uri="{FF2B5EF4-FFF2-40B4-BE49-F238E27FC236}">
                <a16:creationId xmlns:a16="http://schemas.microsoft.com/office/drawing/2014/main" id="{23782F87-2B4D-48E4-9E99-6A0934BA2FC7}"/>
              </a:ext>
            </a:extLst>
          </p:cNvPr>
          <p:cNvSpPr>
            <a:spLocks noGrp="1"/>
          </p:cNvSpPr>
          <p:nvPr>
            <p:ph type="title"/>
          </p:nvPr>
        </p:nvSpPr>
        <p:spPr>
          <a:xfrm>
            <a:off x="838200" y="303247"/>
            <a:ext cx="10515600" cy="524068"/>
          </a:xfrm>
        </p:spPr>
        <p:txBody>
          <a:bodyPr vert="horz" lIns="91440" tIns="45720" rIns="91440" bIns="45720" rtlCol="0" anchor="ctr">
            <a:noAutofit/>
          </a:bodyPr>
          <a:lstStyle/>
          <a:p>
            <a:pPr algn="ctr"/>
            <a:r>
              <a:rPr lang="en-US" kern="1200" dirty="0">
                <a:solidFill>
                  <a:schemeClr val="tx2"/>
                </a:solidFill>
                <a:latin typeface="+mj-lt"/>
                <a:ea typeface="+mj-ea"/>
                <a:cs typeface="+mj-cs"/>
              </a:rPr>
              <a:t>Employer Demographics Project</a:t>
            </a:r>
          </a:p>
        </p:txBody>
      </p:sp>
      <p:sp>
        <p:nvSpPr>
          <p:cNvPr id="3" name="Slide Number Placeholder 2">
            <a:extLst>
              <a:ext uri="{FF2B5EF4-FFF2-40B4-BE49-F238E27FC236}">
                <a16:creationId xmlns:a16="http://schemas.microsoft.com/office/drawing/2014/main" id="{3F30B245-E65E-4C3A-93B2-1F5E56B47A71}"/>
              </a:ext>
            </a:extLst>
          </p:cNvPr>
          <p:cNvSpPr>
            <a:spLocks noGrp="1"/>
          </p:cNvSpPr>
          <p:nvPr>
            <p:ph type="sldNum" sz="quarter" idx="12"/>
          </p:nvPr>
        </p:nvSpPr>
        <p:spPr/>
        <p:txBody>
          <a:bodyPr/>
          <a:lstStyle/>
          <a:p>
            <a:fld id="{A330284D-0962-483D-8634-41B9903A869B}" type="slidenum">
              <a:rPr lang="en-US" smtClean="0"/>
              <a:t>3</a:t>
            </a:fld>
            <a:endParaRPr lang="en-US"/>
          </a:p>
        </p:txBody>
      </p:sp>
      <p:pic>
        <p:nvPicPr>
          <p:cNvPr id="5" name="Graphic 4" descr="Normal Distribution with solid fill">
            <a:extLst>
              <a:ext uri="{FF2B5EF4-FFF2-40B4-BE49-F238E27FC236}">
                <a16:creationId xmlns:a16="http://schemas.microsoft.com/office/drawing/2014/main" id="{001C6AFD-B9CD-4D06-B4A3-436D60EC6F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07110" y="2832802"/>
            <a:ext cx="1766706" cy="1565324"/>
          </a:xfrm>
          <a:prstGeom prst="rect">
            <a:avLst/>
          </a:prstGeom>
        </p:spPr>
      </p:pic>
      <p:pic>
        <p:nvPicPr>
          <p:cNvPr id="6" name="Graphic 5" descr="Money outline">
            <a:extLst>
              <a:ext uri="{FF2B5EF4-FFF2-40B4-BE49-F238E27FC236}">
                <a16:creationId xmlns:a16="http://schemas.microsoft.com/office/drawing/2014/main" id="{30C44919-E64B-4DBF-B7C4-AAB984B68CD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27767" y="2946172"/>
            <a:ext cx="1377737" cy="1224056"/>
          </a:xfrm>
          <a:prstGeom prst="rect">
            <a:avLst/>
          </a:prstGeom>
        </p:spPr>
      </p:pic>
      <p:sp>
        <p:nvSpPr>
          <p:cNvPr id="25" name="TextBox 24">
            <a:extLst>
              <a:ext uri="{FF2B5EF4-FFF2-40B4-BE49-F238E27FC236}">
                <a16:creationId xmlns:a16="http://schemas.microsoft.com/office/drawing/2014/main" id="{8EC93AAB-6AD0-42BE-9CD6-D558104FB375}"/>
              </a:ext>
            </a:extLst>
          </p:cNvPr>
          <p:cNvSpPr txBox="1"/>
          <p:nvPr/>
        </p:nvSpPr>
        <p:spPr>
          <a:xfrm>
            <a:off x="140992" y="1140541"/>
            <a:ext cx="11927183" cy="1538883"/>
          </a:xfrm>
          <a:prstGeom prst="rect">
            <a:avLst/>
          </a:prstGeom>
          <a:noFill/>
          <a:ln>
            <a:solidFill>
              <a:schemeClr val="tx2">
                <a:lumMod val="75000"/>
              </a:schemeClr>
            </a:solidFill>
          </a:ln>
        </p:spPr>
        <p:txBody>
          <a:bodyPr wrap="square" rtlCol="0">
            <a:spAutoFit/>
          </a:bodyPr>
          <a:lstStyle/>
          <a:p>
            <a:pPr marL="1463040" lvl="3" indent="-233363">
              <a:spcAft>
                <a:spcPts val="600"/>
              </a:spcAft>
              <a:buFont typeface="Arial" panose="020B0604020202020204" pitchFamily="34" charset="0"/>
              <a:buChar char="•"/>
            </a:pPr>
            <a:r>
              <a:rPr lang="en-US" sz="2200" dirty="0">
                <a:solidFill>
                  <a:srgbClr val="002060"/>
                </a:solidFill>
              </a:rPr>
              <a:t>Assign demographics to employer firms in the U.S. by leveraging administrative records (AR) &amp; Census data</a:t>
            </a:r>
          </a:p>
          <a:p>
            <a:pPr marL="2062163" lvl="1" indent="-233363">
              <a:buFont typeface="Wingdings" panose="05000000000000000000" pitchFamily="2" charset="2"/>
              <a:buChar char="ü"/>
            </a:pPr>
            <a:r>
              <a:rPr lang="en-US" dirty="0">
                <a:solidFill>
                  <a:srgbClr val="002060"/>
                </a:solidFill>
              </a:rPr>
              <a:t>Already accomplished for </a:t>
            </a:r>
            <a:r>
              <a:rPr lang="en-US" dirty="0" err="1">
                <a:solidFill>
                  <a:srgbClr val="002060"/>
                </a:solidFill>
              </a:rPr>
              <a:t>nonemployer</a:t>
            </a:r>
            <a:r>
              <a:rPr lang="en-US" dirty="0">
                <a:solidFill>
                  <a:srgbClr val="002060"/>
                </a:solidFill>
              </a:rPr>
              <a:t> firms (</a:t>
            </a:r>
            <a:r>
              <a:rPr lang="en-US" dirty="0" err="1">
                <a:solidFill>
                  <a:srgbClr val="002060"/>
                </a:solidFill>
              </a:rPr>
              <a:t>Nonemployer</a:t>
            </a:r>
            <a:r>
              <a:rPr lang="en-US" dirty="0">
                <a:solidFill>
                  <a:srgbClr val="002060"/>
                </a:solidFill>
              </a:rPr>
              <a:t> Statistics by Demographics, NES-D)</a:t>
            </a:r>
          </a:p>
          <a:p>
            <a:pPr marL="1463040" lvl="3" indent="-233363">
              <a:spcBef>
                <a:spcPts val="600"/>
              </a:spcBef>
              <a:buFont typeface="Arial" panose="020B0604020202020204" pitchFamily="34" charset="0"/>
              <a:buChar char="•"/>
            </a:pPr>
            <a:r>
              <a:rPr lang="en-US" sz="2200" dirty="0">
                <a:solidFill>
                  <a:srgbClr val="002060"/>
                </a:solidFill>
              </a:rPr>
              <a:t>Explore alternative ways to demographically classify (e.g., executive-based for public firms)</a:t>
            </a:r>
          </a:p>
        </p:txBody>
      </p:sp>
      <p:sp>
        <p:nvSpPr>
          <p:cNvPr id="27" name="TextBox 26">
            <a:extLst>
              <a:ext uri="{FF2B5EF4-FFF2-40B4-BE49-F238E27FC236}">
                <a16:creationId xmlns:a16="http://schemas.microsoft.com/office/drawing/2014/main" id="{D6AAF1A2-7C0A-4457-91FC-AF78F72BF82B}"/>
              </a:ext>
            </a:extLst>
          </p:cNvPr>
          <p:cNvSpPr txBox="1"/>
          <p:nvPr/>
        </p:nvSpPr>
        <p:spPr>
          <a:xfrm>
            <a:off x="128145" y="3020663"/>
            <a:ext cx="1420109" cy="954107"/>
          </a:xfrm>
          <a:prstGeom prst="rect">
            <a:avLst/>
          </a:prstGeom>
          <a:noFill/>
        </p:spPr>
        <p:txBody>
          <a:bodyPr wrap="square" rtlCol="0">
            <a:spAutoFit/>
          </a:bodyPr>
          <a:lstStyle/>
          <a:p>
            <a:r>
              <a:rPr lang="en-US" sz="2800" dirty="0">
                <a:solidFill>
                  <a:srgbClr val="0070C0"/>
                </a:solidFill>
              </a:rPr>
              <a:t>Benefits</a:t>
            </a:r>
          </a:p>
          <a:p>
            <a:r>
              <a:rPr lang="en-US" sz="2800" dirty="0">
                <a:solidFill>
                  <a:srgbClr val="0070C0"/>
                </a:solidFill>
              </a:rPr>
              <a:t>&amp; Uses</a:t>
            </a:r>
            <a:endParaRPr lang="en-US" dirty="0">
              <a:solidFill>
                <a:srgbClr val="0070C0"/>
              </a:solidFill>
            </a:endParaRPr>
          </a:p>
        </p:txBody>
      </p:sp>
      <p:pic>
        <p:nvPicPr>
          <p:cNvPr id="33" name="Graphic 32" descr="Link with solid fill">
            <a:extLst>
              <a:ext uri="{FF2B5EF4-FFF2-40B4-BE49-F238E27FC236}">
                <a16:creationId xmlns:a16="http://schemas.microsoft.com/office/drawing/2014/main" id="{B2259317-94E1-4103-A0DA-41F1B804F49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95841" y="2983030"/>
            <a:ext cx="1488931" cy="1257554"/>
          </a:xfrm>
          <a:prstGeom prst="rect">
            <a:avLst/>
          </a:prstGeom>
        </p:spPr>
      </p:pic>
      <p:sp>
        <p:nvSpPr>
          <p:cNvPr id="39" name="TextBox 38">
            <a:extLst>
              <a:ext uri="{FF2B5EF4-FFF2-40B4-BE49-F238E27FC236}">
                <a16:creationId xmlns:a16="http://schemas.microsoft.com/office/drawing/2014/main" id="{C068070E-9B4E-48D6-ABA2-5690C8BBD943}"/>
              </a:ext>
            </a:extLst>
          </p:cNvPr>
          <p:cNvSpPr txBox="1"/>
          <p:nvPr/>
        </p:nvSpPr>
        <p:spPr>
          <a:xfrm>
            <a:off x="9324975" y="4566253"/>
            <a:ext cx="2003162" cy="830997"/>
          </a:xfrm>
          <a:prstGeom prst="rect">
            <a:avLst/>
          </a:prstGeom>
          <a:noFill/>
        </p:spPr>
        <p:txBody>
          <a:bodyPr wrap="square" rtlCol="0">
            <a:spAutoFit/>
          </a:bodyPr>
          <a:lstStyle/>
          <a:p>
            <a:r>
              <a:rPr lang="en-US" sz="1600" dirty="0">
                <a:solidFill>
                  <a:srgbClr val="002060"/>
                </a:solidFill>
              </a:rPr>
              <a:t>Improve sampling frame for business surveys</a:t>
            </a:r>
            <a:endParaRPr lang="en-US" dirty="0">
              <a:solidFill>
                <a:srgbClr val="002060"/>
              </a:solidFill>
            </a:endParaRPr>
          </a:p>
        </p:txBody>
      </p:sp>
      <p:sp>
        <p:nvSpPr>
          <p:cNvPr id="40" name="TextBox 39">
            <a:extLst>
              <a:ext uri="{FF2B5EF4-FFF2-40B4-BE49-F238E27FC236}">
                <a16:creationId xmlns:a16="http://schemas.microsoft.com/office/drawing/2014/main" id="{C66F6B8A-9961-458E-A519-C3365442FBD4}"/>
              </a:ext>
            </a:extLst>
          </p:cNvPr>
          <p:cNvSpPr txBox="1"/>
          <p:nvPr/>
        </p:nvSpPr>
        <p:spPr>
          <a:xfrm>
            <a:off x="6785114" y="4386677"/>
            <a:ext cx="2296605" cy="1077218"/>
          </a:xfrm>
          <a:prstGeom prst="rect">
            <a:avLst/>
          </a:prstGeom>
          <a:noFill/>
        </p:spPr>
        <p:txBody>
          <a:bodyPr wrap="square" rtlCol="0">
            <a:spAutoFit/>
          </a:bodyPr>
          <a:lstStyle/>
          <a:p>
            <a:r>
              <a:rPr lang="en-US" sz="1600" dirty="0">
                <a:solidFill>
                  <a:srgbClr val="002060"/>
                </a:solidFill>
              </a:rPr>
              <a:t>Facilitate linkages of </a:t>
            </a:r>
            <a:r>
              <a:rPr lang="en-US" sz="1600" dirty="0">
                <a:solidFill>
                  <a:srgbClr val="002060"/>
                </a:solidFill>
                <a:highlight>
                  <a:srgbClr val="FFFFFF"/>
                </a:highlight>
              </a:rPr>
              <a:t>external &amp; internal </a:t>
            </a:r>
            <a:r>
              <a:rPr lang="en-US" sz="1600" dirty="0">
                <a:solidFill>
                  <a:srgbClr val="002060"/>
                </a:solidFill>
              </a:rPr>
              <a:t>business data to business owners’ demographics </a:t>
            </a:r>
          </a:p>
        </p:txBody>
      </p:sp>
      <p:sp>
        <p:nvSpPr>
          <p:cNvPr id="41" name="TextBox 40">
            <a:extLst>
              <a:ext uri="{FF2B5EF4-FFF2-40B4-BE49-F238E27FC236}">
                <a16:creationId xmlns:a16="http://schemas.microsoft.com/office/drawing/2014/main" id="{95DF53B0-4477-4FE6-9ED7-45084CA5FBA9}"/>
              </a:ext>
            </a:extLst>
          </p:cNvPr>
          <p:cNvSpPr txBox="1"/>
          <p:nvPr/>
        </p:nvSpPr>
        <p:spPr>
          <a:xfrm>
            <a:off x="4819440" y="4398126"/>
            <a:ext cx="1586064" cy="338554"/>
          </a:xfrm>
          <a:prstGeom prst="rect">
            <a:avLst/>
          </a:prstGeom>
          <a:noFill/>
        </p:spPr>
        <p:txBody>
          <a:bodyPr wrap="square">
            <a:spAutoFit/>
          </a:bodyPr>
          <a:lstStyle/>
          <a:p>
            <a:pPr algn="ctr"/>
            <a:r>
              <a:rPr lang="en-US" sz="1600" dirty="0">
                <a:solidFill>
                  <a:srgbClr val="002060"/>
                </a:solidFill>
              </a:rPr>
              <a:t>Reduce costs</a:t>
            </a:r>
          </a:p>
        </p:txBody>
      </p:sp>
      <p:sp>
        <p:nvSpPr>
          <p:cNvPr id="42" name="TextBox 41">
            <a:extLst>
              <a:ext uri="{FF2B5EF4-FFF2-40B4-BE49-F238E27FC236}">
                <a16:creationId xmlns:a16="http://schemas.microsoft.com/office/drawing/2014/main" id="{E7E1AAD2-36A5-4AD7-807B-FCC08EC756C0}"/>
              </a:ext>
            </a:extLst>
          </p:cNvPr>
          <p:cNvSpPr txBox="1"/>
          <p:nvPr/>
        </p:nvSpPr>
        <p:spPr>
          <a:xfrm>
            <a:off x="2017834" y="4154601"/>
            <a:ext cx="2631854" cy="1654299"/>
          </a:xfrm>
          <a:prstGeom prst="rect">
            <a:avLst/>
          </a:prstGeom>
          <a:noFill/>
        </p:spPr>
        <p:txBody>
          <a:bodyPr wrap="square" rtlCol="0">
            <a:spAutoFit/>
          </a:bodyPr>
          <a:lstStyle/>
          <a:p>
            <a:r>
              <a:rPr lang="en-US" sz="1450" dirty="0">
                <a:solidFill>
                  <a:srgbClr val="002060"/>
                </a:solidFill>
              </a:rPr>
              <a:t>New data products &amp; improvements, such as: </a:t>
            </a:r>
          </a:p>
          <a:p>
            <a:pPr marL="285750" indent="-285750">
              <a:buFontTx/>
              <a:buChar char="-"/>
            </a:pPr>
            <a:r>
              <a:rPr lang="en-US" sz="1450" dirty="0">
                <a:solidFill>
                  <a:srgbClr val="002060"/>
                </a:solidFill>
              </a:rPr>
              <a:t>Unburdening surveys</a:t>
            </a:r>
          </a:p>
          <a:p>
            <a:pPr marL="285750" indent="-285750">
              <a:buFontTx/>
              <a:buChar char="-"/>
            </a:pPr>
            <a:r>
              <a:rPr lang="en-US" sz="1450" dirty="0">
                <a:solidFill>
                  <a:srgbClr val="002060"/>
                </a:solidFill>
              </a:rPr>
              <a:t>Enhancing business programs w/ demographics</a:t>
            </a:r>
          </a:p>
          <a:p>
            <a:pPr marL="285750" indent="-285750">
              <a:buFontTx/>
              <a:buChar char="-"/>
            </a:pPr>
            <a:r>
              <a:rPr lang="en-US" sz="1450" dirty="0">
                <a:solidFill>
                  <a:srgbClr val="002060"/>
                </a:solidFill>
              </a:rPr>
              <a:t>More granularity and flexibility</a:t>
            </a:r>
          </a:p>
        </p:txBody>
      </p:sp>
      <p:pic>
        <p:nvPicPr>
          <p:cNvPr id="46" name="Graphic 45" descr="Venn diagram with solid fill">
            <a:extLst>
              <a:ext uri="{FF2B5EF4-FFF2-40B4-BE49-F238E27FC236}">
                <a16:creationId xmlns:a16="http://schemas.microsoft.com/office/drawing/2014/main" id="{55E3D1B7-8E43-4873-BDE5-5DBA0AB5AC0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514497" y="3020663"/>
            <a:ext cx="1056077" cy="1056077"/>
          </a:xfrm>
          <a:prstGeom prst="rect">
            <a:avLst/>
          </a:prstGeom>
        </p:spPr>
      </p:pic>
      <p:sp>
        <p:nvSpPr>
          <p:cNvPr id="24" name="TextBox 23">
            <a:extLst>
              <a:ext uri="{FF2B5EF4-FFF2-40B4-BE49-F238E27FC236}">
                <a16:creationId xmlns:a16="http://schemas.microsoft.com/office/drawing/2014/main" id="{A1F72494-EB17-4BDA-8A25-BD0D8A7EBF8F}"/>
              </a:ext>
            </a:extLst>
          </p:cNvPr>
          <p:cNvSpPr txBox="1"/>
          <p:nvPr/>
        </p:nvSpPr>
        <p:spPr>
          <a:xfrm>
            <a:off x="245548" y="1231843"/>
            <a:ext cx="1189713" cy="523220"/>
          </a:xfrm>
          <a:prstGeom prst="rect">
            <a:avLst/>
          </a:prstGeom>
          <a:noFill/>
        </p:spPr>
        <p:txBody>
          <a:bodyPr wrap="square" rtlCol="0">
            <a:spAutoFit/>
          </a:bodyPr>
          <a:lstStyle/>
          <a:p>
            <a:r>
              <a:rPr lang="en-US" sz="2800" dirty="0">
                <a:solidFill>
                  <a:srgbClr val="0070C0"/>
                </a:solidFill>
              </a:rPr>
              <a:t>Goal</a:t>
            </a:r>
            <a:endParaRPr lang="en-US" dirty="0">
              <a:solidFill>
                <a:srgbClr val="0070C0"/>
              </a:solidFill>
            </a:endParaRPr>
          </a:p>
        </p:txBody>
      </p:sp>
    </p:spTree>
    <p:extLst>
      <p:ext uri="{BB962C8B-B14F-4D97-AF65-F5344CB8AC3E}">
        <p14:creationId xmlns:p14="http://schemas.microsoft.com/office/powerpoint/2010/main" val="1870379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18098" y="316620"/>
            <a:ext cx="11506200" cy="812778"/>
          </a:xfrm>
        </p:spPr>
        <p:txBody>
          <a:bodyPr>
            <a:normAutofit fontScale="90000"/>
          </a:bodyPr>
          <a:lstStyle/>
          <a:p>
            <a:pPr>
              <a:lnSpc>
                <a:spcPct val="100000"/>
              </a:lnSpc>
            </a:pPr>
            <a:br>
              <a:rPr lang="en-US" sz="3600" b="1" spc="60" dirty="0"/>
            </a:br>
            <a:br>
              <a:rPr lang="en-US" sz="3600" spc="60" dirty="0">
                <a:solidFill>
                  <a:schemeClr val="accent1"/>
                </a:solidFill>
              </a:rPr>
            </a:br>
            <a:r>
              <a:rPr lang="en-US" sz="3400" b="1" dirty="0">
                <a:solidFill>
                  <a:schemeClr val="tx2"/>
                </a:solidFill>
              </a:rPr>
              <a:t>Context -The Annualization of Census’ Business Demographics Statistics</a:t>
            </a:r>
            <a:br>
              <a:rPr lang="en-US" sz="3300" spc="60" dirty="0">
                <a:solidFill>
                  <a:schemeClr val="accent1"/>
                </a:solidFill>
              </a:rPr>
            </a:br>
            <a:br>
              <a:rPr lang="en-US" sz="3600" spc="60" dirty="0">
                <a:solidFill>
                  <a:schemeClr val="accent1"/>
                </a:solidFill>
              </a:rPr>
            </a:br>
            <a:endParaRPr lang="en-US" sz="2700" spc="60" dirty="0"/>
          </a:p>
        </p:txBody>
      </p:sp>
      <p:sp>
        <p:nvSpPr>
          <p:cNvPr id="4" name="Slide Number Placeholder 3"/>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FC63ECC8-719A-498E-B101-491B6A35558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28DE741D-EA85-415C-99D7-E12518CF8928}"/>
              </a:ext>
            </a:extLst>
          </p:cNvPr>
          <p:cNvGrpSpPr/>
          <p:nvPr/>
        </p:nvGrpSpPr>
        <p:grpSpPr>
          <a:xfrm>
            <a:off x="1804496" y="3249556"/>
            <a:ext cx="8583008" cy="1279768"/>
            <a:chOff x="2505771" y="4002473"/>
            <a:chExt cx="8803087" cy="1054510"/>
          </a:xfrm>
        </p:grpSpPr>
        <p:sp>
          <p:nvSpPr>
            <p:cNvPr id="15" name="Freeform: Shape 14">
              <a:extLst>
                <a:ext uri="{FF2B5EF4-FFF2-40B4-BE49-F238E27FC236}">
                  <a16:creationId xmlns:a16="http://schemas.microsoft.com/office/drawing/2014/main" id="{B4AE79C5-0894-4754-A201-7644E710D2F5}"/>
                </a:ext>
              </a:extLst>
            </p:cNvPr>
            <p:cNvSpPr/>
            <p:nvPr/>
          </p:nvSpPr>
          <p:spPr>
            <a:xfrm>
              <a:off x="7670211" y="4039740"/>
              <a:ext cx="3638647" cy="1017243"/>
            </a:xfrm>
            <a:custGeom>
              <a:avLst/>
              <a:gdLst>
                <a:gd name="connsiteX0" fmla="*/ 0 w 4236954"/>
                <a:gd name="connsiteY0" fmla="*/ 91440 h 914396"/>
                <a:gd name="connsiteX1" fmla="*/ 91440 w 4236954"/>
                <a:gd name="connsiteY1" fmla="*/ 0 h 914396"/>
                <a:gd name="connsiteX2" fmla="*/ 4145514 w 4236954"/>
                <a:gd name="connsiteY2" fmla="*/ 0 h 914396"/>
                <a:gd name="connsiteX3" fmla="*/ 4236954 w 4236954"/>
                <a:gd name="connsiteY3" fmla="*/ 91440 h 914396"/>
                <a:gd name="connsiteX4" fmla="*/ 4236954 w 4236954"/>
                <a:gd name="connsiteY4" fmla="*/ 822956 h 914396"/>
                <a:gd name="connsiteX5" fmla="*/ 4145514 w 4236954"/>
                <a:gd name="connsiteY5" fmla="*/ 914396 h 914396"/>
                <a:gd name="connsiteX6" fmla="*/ 91440 w 4236954"/>
                <a:gd name="connsiteY6" fmla="*/ 914396 h 914396"/>
                <a:gd name="connsiteX7" fmla="*/ 0 w 4236954"/>
                <a:gd name="connsiteY7" fmla="*/ 822956 h 914396"/>
                <a:gd name="connsiteX8" fmla="*/ 0 w 4236954"/>
                <a:gd name="connsiteY8" fmla="*/ 91440 h 914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6954" h="914396">
                  <a:moveTo>
                    <a:pt x="0" y="91440"/>
                  </a:moveTo>
                  <a:cubicBezTo>
                    <a:pt x="0" y="40939"/>
                    <a:pt x="40939" y="0"/>
                    <a:pt x="91440" y="0"/>
                  </a:cubicBezTo>
                  <a:lnTo>
                    <a:pt x="4145514" y="0"/>
                  </a:lnTo>
                  <a:cubicBezTo>
                    <a:pt x="4196015" y="0"/>
                    <a:pt x="4236954" y="40939"/>
                    <a:pt x="4236954" y="91440"/>
                  </a:cubicBezTo>
                  <a:lnTo>
                    <a:pt x="4236954" y="822956"/>
                  </a:lnTo>
                  <a:cubicBezTo>
                    <a:pt x="4236954" y="873457"/>
                    <a:pt x="4196015" y="914396"/>
                    <a:pt x="4145514" y="914396"/>
                  </a:cubicBezTo>
                  <a:lnTo>
                    <a:pt x="91440" y="914396"/>
                  </a:lnTo>
                  <a:cubicBezTo>
                    <a:pt x="40939" y="914396"/>
                    <a:pt x="0" y="873457"/>
                    <a:pt x="0" y="822956"/>
                  </a:cubicBezTo>
                  <a:lnTo>
                    <a:pt x="0" y="91440"/>
                  </a:lnTo>
                  <a:close/>
                </a:path>
              </a:pathLst>
            </a:custGeom>
            <a:solidFill>
              <a:schemeClr val="accent6">
                <a:lumMod val="40000"/>
                <a:lumOff val="60000"/>
                <a:alpha val="89804"/>
              </a:schemeClr>
            </a:solidFill>
            <a:ln>
              <a:solidFill>
                <a:schemeClr val="accent6">
                  <a:lumMod val="40000"/>
                  <a:lumOff val="60000"/>
                  <a:alpha val="90000"/>
                </a:schemeClr>
              </a:solidFill>
            </a:ln>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57262" tIns="118222" rIns="57262" bIns="57262" numCol="1" spcCol="1270" anchor="t" anchorCtr="0">
              <a:noAutofit/>
            </a:bodyPr>
            <a:lstStyle/>
            <a:p>
              <a:pPr marL="0" marR="0" lvl="0" indent="0" algn="ctr" defTabSz="1155700" rtl="0" eaLnBrk="1" fontAlgn="auto" latinLnBrk="0" hangingPunct="1">
                <a:lnSpc>
                  <a:spcPct val="90000"/>
                </a:lnSpc>
                <a:spcBef>
                  <a:spcPct val="0"/>
                </a:spcBef>
                <a:spcAft>
                  <a:spcPts val="0"/>
                </a:spcAft>
                <a:buClrTx/>
                <a:buSzTx/>
                <a:buFontTx/>
                <a:buNone/>
                <a:tabLst/>
                <a:defRPr/>
              </a:pPr>
              <a:r>
                <a:rPr kumimoji="0" lang="en-US" sz="1800" b="0" i="0" u="none" strike="noStrike" kern="1200" cap="none" spc="0" normalizeH="0" baseline="0" noProof="0" dirty="0" err="1">
                  <a:ln>
                    <a:noFill/>
                  </a:ln>
                  <a:solidFill>
                    <a:prstClr val="black">
                      <a:hueOff val="0"/>
                      <a:satOff val="0"/>
                      <a:lumOff val="0"/>
                      <a:alphaOff val="0"/>
                    </a:prstClr>
                  </a:solidFill>
                  <a:effectLst/>
                  <a:uLnTx/>
                  <a:uFillTx/>
                  <a:latin typeface="Corbel" panose="020B0503020204020204" pitchFamily="34" charset="0"/>
                  <a:ea typeface="+mn-ea"/>
                  <a:cs typeface="+mn-cs"/>
                </a:rPr>
                <a:t>Nonemployer</a:t>
              </a:r>
              <a:r>
                <a:rPr kumimoji="0" lang="en-US" sz="1800" b="0" i="0" u="none" strike="noStrike" kern="1200" cap="none" spc="0" normalizeH="0" baseline="0" noProof="0" dirty="0">
                  <a:ln>
                    <a:noFill/>
                  </a:ln>
                  <a:solidFill>
                    <a:prstClr val="black">
                      <a:hueOff val="0"/>
                      <a:satOff val="0"/>
                      <a:lumOff val="0"/>
                      <a:alphaOff val="0"/>
                    </a:prstClr>
                  </a:solidFill>
                  <a:effectLst/>
                  <a:uLnTx/>
                  <a:uFillTx/>
                  <a:latin typeface="Corbel" panose="020B0503020204020204" pitchFamily="34" charset="0"/>
                  <a:ea typeface="+mn-ea"/>
                  <a:cs typeface="+mn-cs"/>
                </a:rPr>
                <a:t> Statistics by Demographics (NES-D)</a:t>
              </a:r>
            </a:p>
            <a:p>
              <a:pPr marL="0" marR="0" lvl="0" indent="0" algn="ctr" defTabSz="1155700" rtl="0" eaLnBrk="1" fontAlgn="auto" latinLnBrk="0" hangingPunct="1">
                <a:lnSpc>
                  <a:spcPct val="100000"/>
                </a:lnSpc>
                <a:spcBef>
                  <a:spcPts val="600"/>
                </a:spcBef>
                <a:spcAft>
                  <a:spcPts val="0"/>
                </a:spcAft>
                <a:buClrTx/>
                <a:buSzTx/>
                <a:buFontTx/>
                <a:buNone/>
                <a:tabLst/>
                <a:defRPr/>
              </a:pPr>
              <a:r>
                <a:rPr kumimoji="0" lang="en-US" sz="1800" b="0" i="0" u="none" strike="noStrike" kern="1200" cap="none" spc="0" normalizeH="0" baseline="0" noProof="0" dirty="0">
                  <a:ln>
                    <a:noFill/>
                  </a:ln>
                  <a:solidFill>
                    <a:srgbClr val="0070C0"/>
                  </a:solidFill>
                  <a:effectLst/>
                  <a:uLnTx/>
                  <a:uFillTx/>
                  <a:latin typeface="Corbel" panose="020B0503020204020204" pitchFamily="34" charset="0"/>
                  <a:ea typeface="+mn-ea"/>
                  <a:cs typeface="+mn-cs"/>
                </a:rPr>
                <a:t>Administrative Records (AR) - based</a:t>
              </a:r>
            </a:p>
          </p:txBody>
        </p:sp>
        <p:sp>
          <p:nvSpPr>
            <p:cNvPr id="18" name="Freeform: Shape 17">
              <a:extLst>
                <a:ext uri="{FF2B5EF4-FFF2-40B4-BE49-F238E27FC236}">
                  <a16:creationId xmlns:a16="http://schemas.microsoft.com/office/drawing/2014/main" id="{D534F37C-022D-4783-8FDF-FC3939820370}"/>
                </a:ext>
              </a:extLst>
            </p:cNvPr>
            <p:cNvSpPr/>
            <p:nvPr/>
          </p:nvSpPr>
          <p:spPr>
            <a:xfrm>
              <a:off x="2505771" y="4002473"/>
              <a:ext cx="3638647" cy="1054510"/>
            </a:xfrm>
            <a:custGeom>
              <a:avLst/>
              <a:gdLst>
                <a:gd name="connsiteX0" fmla="*/ 0 w 4660624"/>
                <a:gd name="connsiteY0" fmla="*/ 91440 h 914396"/>
                <a:gd name="connsiteX1" fmla="*/ 91440 w 4660624"/>
                <a:gd name="connsiteY1" fmla="*/ 0 h 914396"/>
                <a:gd name="connsiteX2" fmla="*/ 4569184 w 4660624"/>
                <a:gd name="connsiteY2" fmla="*/ 0 h 914396"/>
                <a:gd name="connsiteX3" fmla="*/ 4660624 w 4660624"/>
                <a:gd name="connsiteY3" fmla="*/ 91440 h 914396"/>
                <a:gd name="connsiteX4" fmla="*/ 4660624 w 4660624"/>
                <a:gd name="connsiteY4" fmla="*/ 822956 h 914396"/>
                <a:gd name="connsiteX5" fmla="*/ 4569184 w 4660624"/>
                <a:gd name="connsiteY5" fmla="*/ 914396 h 914396"/>
                <a:gd name="connsiteX6" fmla="*/ 91440 w 4660624"/>
                <a:gd name="connsiteY6" fmla="*/ 914396 h 914396"/>
                <a:gd name="connsiteX7" fmla="*/ 0 w 4660624"/>
                <a:gd name="connsiteY7" fmla="*/ 822956 h 914396"/>
                <a:gd name="connsiteX8" fmla="*/ 0 w 4660624"/>
                <a:gd name="connsiteY8" fmla="*/ 91440 h 914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0624" h="914396">
                  <a:moveTo>
                    <a:pt x="0" y="91440"/>
                  </a:moveTo>
                  <a:cubicBezTo>
                    <a:pt x="0" y="40939"/>
                    <a:pt x="40939" y="0"/>
                    <a:pt x="91440" y="0"/>
                  </a:cubicBezTo>
                  <a:lnTo>
                    <a:pt x="4569184" y="0"/>
                  </a:lnTo>
                  <a:cubicBezTo>
                    <a:pt x="4619685" y="0"/>
                    <a:pt x="4660624" y="40939"/>
                    <a:pt x="4660624" y="91440"/>
                  </a:cubicBezTo>
                  <a:lnTo>
                    <a:pt x="4660624" y="822956"/>
                  </a:lnTo>
                  <a:cubicBezTo>
                    <a:pt x="4660624" y="873457"/>
                    <a:pt x="4619685" y="914396"/>
                    <a:pt x="4569184" y="914396"/>
                  </a:cubicBezTo>
                  <a:lnTo>
                    <a:pt x="91440" y="914396"/>
                  </a:lnTo>
                  <a:cubicBezTo>
                    <a:pt x="40939" y="914396"/>
                    <a:pt x="0" y="873457"/>
                    <a:pt x="0" y="822956"/>
                  </a:cubicBezTo>
                  <a:lnTo>
                    <a:pt x="0" y="91440"/>
                  </a:lnTo>
                  <a:close/>
                </a:path>
              </a:pathLst>
            </a:custGeom>
            <a:solidFill>
              <a:schemeClr val="accent1">
                <a:lumMod val="20000"/>
                <a:lumOff val="80000"/>
                <a:alpha val="90000"/>
              </a:schemeClr>
            </a:solidFill>
            <a:ln>
              <a:solidFill>
                <a:schemeClr val="accent1">
                  <a:lumMod val="40000"/>
                  <a:lumOff val="60000"/>
                  <a:alpha val="90000"/>
                </a:schemeClr>
              </a:solidFill>
            </a:ln>
          </p:spPr>
          <p:style>
            <a:lnRef idx="2">
              <a:schemeClr val="accent4">
                <a:tint val="40000"/>
                <a:alpha val="90000"/>
                <a:hueOff val="3644614"/>
                <a:satOff val="-8788"/>
                <a:lumOff val="-1301"/>
                <a:alphaOff val="0"/>
              </a:schemeClr>
            </a:lnRef>
            <a:fillRef idx="1">
              <a:schemeClr val="accent4">
                <a:tint val="40000"/>
                <a:alpha val="90000"/>
                <a:hueOff val="3644614"/>
                <a:satOff val="-8788"/>
                <a:lumOff val="-1301"/>
                <a:alphaOff val="0"/>
              </a:schemeClr>
            </a:fillRef>
            <a:effectRef idx="0">
              <a:schemeClr val="accent4">
                <a:tint val="40000"/>
                <a:alpha val="90000"/>
                <a:hueOff val="3644614"/>
                <a:satOff val="-8788"/>
                <a:lumOff val="-1301"/>
                <a:alphaOff val="0"/>
              </a:schemeClr>
            </a:effectRef>
            <a:fontRef idx="minor">
              <a:schemeClr val="dk1">
                <a:hueOff val="0"/>
                <a:satOff val="0"/>
                <a:lumOff val="0"/>
                <a:alphaOff val="0"/>
              </a:schemeClr>
            </a:fontRef>
          </p:style>
          <p:txBody>
            <a:bodyPr spcFirstLastPara="0" vert="horz" wrap="square" lIns="57262" tIns="118222" rIns="57262" bIns="57262" numCol="1" spcCol="1270" anchor="t" anchorCtr="0">
              <a:noAutofit/>
            </a:bodyPr>
            <a:lstStyle/>
            <a:p>
              <a:pPr marL="0" marR="0" lvl="0" indent="0" algn="ctr" defTabSz="10668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prstClr val="black">
                      <a:hueOff val="0"/>
                      <a:satOff val="0"/>
                      <a:lumOff val="0"/>
                      <a:alphaOff val="0"/>
                    </a:prstClr>
                  </a:solidFill>
                  <a:effectLst/>
                  <a:uLnTx/>
                  <a:uFillTx/>
                  <a:latin typeface="Corbel" panose="020B0503020204020204" pitchFamily="34" charset="0"/>
                  <a:ea typeface="+mn-ea"/>
                  <a:cs typeface="+mn-cs"/>
                </a:rPr>
                <a:t>Annual Business Survey (ABS)</a:t>
              </a:r>
            </a:p>
            <a:p>
              <a:pPr marL="0" marR="0" lvl="0" indent="0" algn="ctr" defTabSz="1066800" rtl="0" eaLnBrk="1" fontAlgn="auto" latinLnBrk="0" hangingPunct="1">
                <a:lnSpc>
                  <a:spcPct val="90000"/>
                </a:lnSpc>
                <a:spcBef>
                  <a:spcPct val="0"/>
                </a:spcBef>
                <a:spcAft>
                  <a:spcPct val="35000"/>
                </a:spcAft>
                <a:buClrTx/>
                <a:buSzTx/>
                <a:buFontTx/>
                <a:buNone/>
                <a:tabLst/>
                <a:defRPr/>
              </a:pPr>
              <a:r>
                <a:rPr kumimoji="0" lang="en-US" sz="2000" b="0" i="0" u="none" strike="noStrike" kern="1200" cap="none" spc="0" normalizeH="0" baseline="0" noProof="0" dirty="0">
                  <a:ln>
                    <a:noFill/>
                  </a:ln>
                  <a:solidFill>
                    <a:prstClr val="black">
                      <a:hueOff val="0"/>
                      <a:satOff val="0"/>
                      <a:lumOff val="0"/>
                      <a:alphaOff val="0"/>
                    </a:prstClr>
                  </a:solidFill>
                  <a:effectLst/>
                  <a:uLnTx/>
                  <a:uFillTx/>
                  <a:latin typeface="Corbel" panose="020B0503020204020204" pitchFamily="34" charset="0"/>
                  <a:ea typeface="+mn-ea"/>
                  <a:cs typeface="+mn-cs"/>
                </a:rPr>
                <a:t>(Employers)</a:t>
              </a:r>
            </a:p>
            <a:p>
              <a:pPr marL="0" marR="0" lvl="0" indent="0" algn="ctr" defTabSz="1066800" rtl="0" eaLnBrk="1" fontAlgn="auto" latinLnBrk="0" hangingPunct="1">
                <a:lnSpc>
                  <a:spcPct val="90000"/>
                </a:lnSpc>
                <a:spcBef>
                  <a:spcPct val="0"/>
                </a:spcBef>
                <a:spcAft>
                  <a:spcPct val="35000"/>
                </a:spcAft>
                <a:buClrTx/>
                <a:buSzTx/>
                <a:buFontTx/>
                <a:buNone/>
                <a:tabLst/>
                <a:defRPr/>
              </a:pPr>
              <a:r>
                <a:rPr kumimoji="0" lang="en-US" sz="1800" b="0" i="0" u="none" strike="noStrike" kern="1200" cap="none" spc="0" normalizeH="0" baseline="0" noProof="0" dirty="0">
                  <a:ln>
                    <a:noFill/>
                  </a:ln>
                  <a:solidFill>
                    <a:srgbClr val="0070C0"/>
                  </a:solidFill>
                  <a:effectLst/>
                  <a:uLnTx/>
                  <a:uFillTx/>
                  <a:latin typeface="Corbel" panose="020B0503020204020204" pitchFamily="34" charset="0"/>
                  <a:ea typeface="+mn-ea"/>
                  <a:cs typeface="+mn-cs"/>
                </a:rPr>
                <a:t>Survey-based</a:t>
              </a:r>
            </a:p>
          </p:txBody>
        </p:sp>
      </p:grpSp>
      <p:sp>
        <p:nvSpPr>
          <p:cNvPr id="7" name="TextBox 6"/>
          <p:cNvSpPr txBox="1"/>
          <p:nvPr/>
        </p:nvSpPr>
        <p:spPr>
          <a:xfrm>
            <a:off x="2998032" y="5085893"/>
            <a:ext cx="6346333" cy="723275"/>
          </a:xfrm>
          <a:prstGeom prst="rect">
            <a:avLst/>
          </a:prstGeom>
          <a:solidFill>
            <a:schemeClr val="accent1">
              <a:lumMod val="5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0"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Annual Business Demographics Program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orbel" panose="020B0503020204020204" pitchFamily="34" charset="0"/>
                <a:ea typeface="+mn-ea"/>
                <a:cs typeface="+mn-cs"/>
              </a:rPr>
              <a:t>Synchronization of employers &amp; </a:t>
            </a:r>
            <a:r>
              <a:rPr kumimoji="0" lang="en-US" sz="1800" b="0" i="0" u="none" strike="noStrike" kern="1200" cap="none" spc="0" normalizeH="0" baseline="0" noProof="0" dirty="0" err="1">
                <a:ln>
                  <a:noFill/>
                </a:ln>
                <a:solidFill>
                  <a:prstClr val="white"/>
                </a:solidFill>
                <a:effectLst/>
                <a:uLnTx/>
                <a:uFillTx/>
                <a:latin typeface="Corbel" panose="020B0503020204020204" pitchFamily="34" charset="0"/>
                <a:ea typeface="+mn-ea"/>
                <a:cs typeface="+mn-cs"/>
              </a:rPr>
              <a:t>nonemployers</a:t>
            </a:r>
            <a:endParaRPr kumimoji="0" lang="en-US" sz="1800" b="0" i="0" u="none" strike="noStrike" kern="1200" cap="none" spc="0" normalizeH="0" baseline="0" noProof="0" dirty="0">
              <a:ln>
                <a:noFill/>
              </a:ln>
              <a:solidFill>
                <a:prstClr val="white"/>
              </a:solidFill>
              <a:effectLst/>
              <a:uLnTx/>
              <a:uFillTx/>
              <a:latin typeface="Corbel" panose="020B0503020204020204" pitchFamily="34" charset="0"/>
              <a:ea typeface="+mn-ea"/>
              <a:cs typeface="+mn-cs"/>
            </a:endParaRPr>
          </a:p>
        </p:txBody>
      </p:sp>
      <p:sp>
        <p:nvSpPr>
          <p:cNvPr id="8" name="Rounded Rectangle 4">
            <a:extLst>
              <a:ext uri="{FF2B5EF4-FFF2-40B4-BE49-F238E27FC236}">
                <a16:creationId xmlns:a16="http://schemas.microsoft.com/office/drawing/2014/main" id="{BE613241-318B-469C-8B34-F9807881BAF6}"/>
              </a:ext>
            </a:extLst>
          </p:cNvPr>
          <p:cNvSpPr txBox="1"/>
          <p:nvPr/>
        </p:nvSpPr>
        <p:spPr>
          <a:xfrm>
            <a:off x="2998032" y="1741879"/>
            <a:ext cx="6346333" cy="975924"/>
          </a:xfrm>
          <a:prstGeom prst="rect">
            <a:avLst/>
          </a:prstGeom>
          <a:solidFill>
            <a:schemeClr val="tx1">
              <a:lumMod val="50000"/>
              <a:lumOff val="50000"/>
            </a:schemeClr>
          </a:solidFill>
          <a:ln>
            <a:solidFill>
              <a:schemeClr val="tx1">
                <a:lumMod val="65000"/>
                <a:lumOff val="35000"/>
              </a:schemeClr>
            </a:solidFill>
          </a:ln>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rPr>
              <a:t>Legacy Survey of Business Owners (SBO)</a:t>
            </a:r>
            <a:r>
              <a:rPr kumimoji="0" lang="en-US" sz="2000" b="0" i="0" u="none" strike="noStrike" kern="1200" cap="none" spc="0" normalizeH="0" baseline="0" noProof="0" dirty="0">
                <a:ln>
                  <a:noFill/>
                </a:ln>
                <a:solidFill>
                  <a:srgbClr val="FFFFFF"/>
                </a:solidFill>
                <a:effectLst/>
                <a:uLnTx/>
                <a:uFillTx/>
                <a:latin typeface="Corbel" panose="020B0503020204020204" pitchFamily="34" charset="0"/>
                <a:ea typeface="+mn-ea"/>
                <a:cs typeface="+mn-cs"/>
              </a:rPr>
              <a:t>  - Every 5 yrs.</a:t>
            </a:r>
          </a:p>
          <a:p>
            <a:pPr marL="0" marR="0" lvl="0" indent="0" algn="ctr" defTabSz="1244600" rtl="0" eaLnBrk="1" fontAlgn="auto" latinLnBrk="0" hangingPunct="1">
              <a:lnSpc>
                <a:spcPct val="90000"/>
              </a:lnSpc>
              <a:spcBef>
                <a:spcPct val="0"/>
              </a:spcBef>
              <a:spcAft>
                <a:spcPct val="3500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orbel" panose="020B0503020204020204" pitchFamily="34" charset="0"/>
                <a:ea typeface="+mn-ea"/>
                <a:cs typeface="+mn-cs"/>
              </a:rPr>
              <a:t>(</a:t>
            </a:r>
            <a:r>
              <a:rPr kumimoji="0" lang="en-US" sz="2000" b="0" i="0" u="none" strike="noStrike" kern="1200" cap="none" spc="0" normalizeH="0" baseline="0" noProof="0" dirty="0" err="1">
                <a:ln>
                  <a:noFill/>
                </a:ln>
                <a:solidFill>
                  <a:srgbClr val="FFFFFF"/>
                </a:solidFill>
                <a:effectLst/>
                <a:uLnTx/>
                <a:uFillTx/>
                <a:latin typeface="Corbel" panose="020B0503020204020204" pitchFamily="34" charset="0"/>
                <a:ea typeface="+mn-ea"/>
                <a:cs typeface="+mn-cs"/>
              </a:rPr>
              <a:t>Nonemployers</a:t>
            </a:r>
            <a:r>
              <a:rPr kumimoji="0" lang="en-US" sz="2000" b="0" i="0" u="none" strike="noStrike" kern="1200" cap="none" spc="0" normalizeH="0" baseline="0" noProof="0" dirty="0">
                <a:ln>
                  <a:noFill/>
                </a:ln>
                <a:solidFill>
                  <a:srgbClr val="FFFFFF"/>
                </a:solidFill>
                <a:effectLst/>
                <a:uLnTx/>
                <a:uFillTx/>
                <a:latin typeface="Corbel" panose="020B0503020204020204" pitchFamily="34" charset="0"/>
                <a:ea typeface="+mn-ea"/>
                <a:cs typeface="+mn-cs"/>
              </a:rPr>
              <a:t> &amp; Employers Demographics)</a:t>
            </a:r>
          </a:p>
        </p:txBody>
      </p:sp>
      <p:sp>
        <p:nvSpPr>
          <p:cNvPr id="3" name="Arrow: Down 2">
            <a:extLst>
              <a:ext uri="{FF2B5EF4-FFF2-40B4-BE49-F238E27FC236}">
                <a16:creationId xmlns:a16="http://schemas.microsoft.com/office/drawing/2014/main" id="{FB9F84FE-D62D-4A39-B8FC-9DD9968E6163}"/>
              </a:ext>
            </a:extLst>
          </p:cNvPr>
          <p:cNvSpPr/>
          <p:nvPr/>
        </p:nvSpPr>
        <p:spPr>
          <a:xfrm>
            <a:off x="4804266" y="4646433"/>
            <a:ext cx="257175" cy="3241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Arrow: Down 8">
            <a:extLst>
              <a:ext uri="{FF2B5EF4-FFF2-40B4-BE49-F238E27FC236}">
                <a16:creationId xmlns:a16="http://schemas.microsoft.com/office/drawing/2014/main" id="{17CA2C98-D9F2-4E21-84DA-2806242B5BB0}"/>
              </a:ext>
            </a:extLst>
          </p:cNvPr>
          <p:cNvSpPr/>
          <p:nvPr/>
        </p:nvSpPr>
        <p:spPr>
          <a:xfrm>
            <a:off x="7229327" y="4646433"/>
            <a:ext cx="257175" cy="324122"/>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70AD47">
                  <a:lumMod val="75000"/>
                </a:srgbClr>
              </a:solidFill>
              <a:effectLst/>
              <a:uLnTx/>
              <a:uFillTx/>
              <a:latin typeface="Calibri" panose="020F0502020204030204"/>
              <a:ea typeface="+mn-ea"/>
              <a:cs typeface="+mn-cs"/>
            </a:endParaRPr>
          </a:p>
        </p:txBody>
      </p:sp>
      <p:sp>
        <p:nvSpPr>
          <p:cNvPr id="10" name="Arrow: Down 9">
            <a:extLst>
              <a:ext uri="{FF2B5EF4-FFF2-40B4-BE49-F238E27FC236}">
                <a16:creationId xmlns:a16="http://schemas.microsoft.com/office/drawing/2014/main" id="{C31C7535-EB12-46FA-AFE8-9E4FDE3CD627}"/>
              </a:ext>
            </a:extLst>
          </p:cNvPr>
          <p:cNvSpPr/>
          <p:nvPr/>
        </p:nvSpPr>
        <p:spPr>
          <a:xfrm>
            <a:off x="4804266" y="2789469"/>
            <a:ext cx="333375" cy="431339"/>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Arrow: Down 10">
            <a:extLst>
              <a:ext uri="{FF2B5EF4-FFF2-40B4-BE49-F238E27FC236}">
                <a16:creationId xmlns:a16="http://schemas.microsoft.com/office/drawing/2014/main" id="{CF7B09E0-FA8E-41F8-9024-CA07FF96163C}"/>
              </a:ext>
            </a:extLst>
          </p:cNvPr>
          <p:cNvSpPr/>
          <p:nvPr/>
        </p:nvSpPr>
        <p:spPr>
          <a:xfrm>
            <a:off x="7153127" y="2766015"/>
            <a:ext cx="333375" cy="431339"/>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5F036B54-C20D-4EA4-A870-6CFBA0AB8465}"/>
              </a:ext>
            </a:extLst>
          </p:cNvPr>
          <p:cNvSpPr txBox="1"/>
          <p:nvPr/>
        </p:nvSpPr>
        <p:spPr>
          <a:xfrm>
            <a:off x="1551963" y="2004811"/>
            <a:ext cx="144607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latin typeface="Calibri" panose="020F0502020204030204"/>
              </a:rPr>
              <a:t>BEFORE</a:t>
            </a:r>
            <a:endPar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85EAF00-8F58-4983-A552-C0BE01637C06}"/>
              </a:ext>
            </a:extLst>
          </p:cNvPr>
          <p:cNvSpPr txBox="1"/>
          <p:nvPr/>
        </p:nvSpPr>
        <p:spPr>
          <a:xfrm>
            <a:off x="5731079" y="3429000"/>
            <a:ext cx="72984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cxnSp>
        <p:nvCxnSpPr>
          <p:cNvPr id="13" name="Straight Connector 12">
            <a:extLst>
              <a:ext uri="{FF2B5EF4-FFF2-40B4-BE49-F238E27FC236}">
                <a16:creationId xmlns:a16="http://schemas.microsoft.com/office/drawing/2014/main" id="{5B56B973-4967-4F09-D55B-1666025B795C}"/>
              </a:ext>
            </a:extLst>
          </p:cNvPr>
          <p:cNvCxnSpPr>
            <a:cxnSpLocks/>
          </p:cNvCxnSpPr>
          <p:nvPr/>
        </p:nvCxnSpPr>
        <p:spPr>
          <a:xfrm>
            <a:off x="564212" y="1129398"/>
            <a:ext cx="10986657"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B5D4E36-296D-954D-C68B-999A07B78246}"/>
              </a:ext>
            </a:extLst>
          </p:cNvPr>
          <p:cNvSpPr txBox="1"/>
          <p:nvPr/>
        </p:nvSpPr>
        <p:spPr>
          <a:xfrm>
            <a:off x="378189" y="3783913"/>
            <a:ext cx="144607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latin typeface="Calibri" panose="020F0502020204030204"/>
              </a:rPr>
              <a:t>CURRENTLY</a:t>
            </a:r>
            <a:endParaRPr kumimoji="0" lang="en-US" sz="1800" b="1"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604046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878" y="337509"/>
            <a:ext cx="11770242" cy="607062"/>
          </a:xfrm>
        </p:spPr>
        <p:txBody>
          <a:bodyPr>
            <a:normAutofit fontScale="90000"/>
          </a:bodyPr>
          <a:lstStyle/>
          <a:p>
            <a:pPr algn="ctr">
              <a:lnSpc>
                <a:spcPct val="100000"/>
              </a:lnSpc>
            </a:pPr>
            <a:br>
              <a:rPr lang="en-US" sz="3600" b="1" spc="60" dirty="0"/>
            </a:br>
            <a:r>
              <a:rPr lang="en-US" sz="3000" dirty="0">
                <a:solidFill>
                  <a:schemeClr val="tx2"/>
                </a:solidFill>
              </a:rPr>
              <a:t>Employer Demographics Project as part of Annual Business Demographics Program</a:t>
            </a:r>
            <a:br>
              <a:rPr lang="en-US" sz="2900" spc="60" dirty="0">
                <a:solidFill>
                  <a:schemeClr val="accent1"/>
                </a:solidFill>
              </a:rPr>
            </a:br>
            <a:endParaRPr lang="en-US" sz="2900" spc="60" dirty="0"/>
          </a:p>
        </p:txBody>
      </p:sp>
      <p:sp>
        <p:nvSpPr>
          <p:cNvPr id="4" name="Slide Number Placeholder 3"/>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C63ECC8-719A-498E-B101-491B6A35558E}" type="slidenum">
              <a:rPr lang="en-US" smtClean="0"/>
              <a:pPr/>
              <a:t>5</a:t>
            </a:fld>
            <a:endParaRPr lang="en-US" dirty="0"/>
          </a:p>
        </p:txBody>
      </p:sp>
      <p:grpSp>
        <p:nvGrpSpPr>
          <p:cNvPr id="12" name="Group 11">
            <a:extLst>
              <a:ext uri="{FF2B5EF4-FFF2-40B4-BE49-F238E27FC236}">
                <a16:creationId xmlns:a16="http://schemas.microsoft.com/office/drawing/2014/main" id="{28DE741D-EA85-415C-99D7-E12518CF8928}"/>
              </a:ext>
            </a:extLst>
          </p:cNvPr>
          <p:cNvGrpSpPr/>
          <p:nvPr/>
        </p:nvGrpSpPr>
        <p:grpSpPr>
          <a:xfrm>
            <a:off x="6229978" y="1659282"/>
            <a:ext cx="5081869" cy="1751195"/>
            <a:chOff x="4868539" y="3984410"/>
            <a:chExt cx="6721850" cy="1136034"/>
          </a:xfrm>
        </p:grpSpPr>
        <p:sp>
          <p:nvSpPr>
            <p:cNvPr id="15" name="Freeform: Shape 14">
              <a:extLst>
                <a:ext uri="{FF2B5EF4-FFF2-40B4-BE49-F238E27FC236}">
                  <a16:creationId xmlns:a16="http://schemas.microsoft.com/office/drawing/2014/main" id="{B4AE79C5-0894-4754-A201-7644E710D2F5}"/>
                </a:ext>
              </a:extLst>
            </p:cNvPr>
            <p:cNvSpPr/>
            <p:nvPr/>
          </p:nvSpPr>
          <p:spPr>
            <a:xfrm>
              <a:off x="8438033" y="3984410"/>
              <a:ext cx="3152356" cy="1136034"/>
            </a:xfrm>
            <a:custGeom>
              <a:avLst/>
              <a:gdLst>
                <a:gd name="connsiteX0" fmla="*/ 0 w 4236954"/>
                <a:gd name="connsiteY0" fmla="*/ 91440 h 914396"/>
                <a:gd name="connsiteX1" fmla="*/ 91440 w 4236954"/>
                <a:gd name="connsiteY1" fmla="*/ 0 h 914396"/>
                <a:gd name="connsiteX2" fmla="*/ 4145514 w 4236954"/>
                <a:gd name="connsiteY2" fmla="*/ 0 h 914396"/>
                <a:gd name="connsiteX3" fmla="*/ 4236954 w 4236954"/>
                <a:gd name="connsiteY3" fmla="*/ 91440 h 914396"/>
                <a:gd name="connsiteX4" fmla="*/ 4236954 w 4236954"/>
                <a:gd name="connsiteY4" fmla="*/ 822956 h 914396"/>
                <a:gd name="connsiteX5" fmla="*/ 4145514 w 4236954"/>
                <a:gd name="connsiteY5" fmla="*/ 914396 h 914396"/>
                <a:gd name="connsiteX6" fmla="*/ 91440 w 4236954"/>
                <a:gd name="connsiteY6" fmla="*/ 914396 h 914396"/>
                <a:gd name="connsiteX7" fmla="*/ 0 w 4236954"/>
                <a:gd name="connsiteY7" fmla="*/ 822956 h 914396"/>
                <a:gd name="connsiteX8" fmla="*/ 0 w 4236954"/>
                <a:gd name="connsiteY8" fmla="*/ 91440 h 914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36954" h="914396">
                  <a:moveTo>
                    <a:pt x="0" y="91440"/>
                  </a:moveTo>
                  <a:cubicBezTo>
                    <a:pt x="0" y="40939"/>
                    <a:pt x="40939" y="0"/>
                    <a:pt x="91440" y="0"/>
                  </a:cubicBezTo>
                  <a:lnTo>
                    <a:pt x="4145514" y="0"/>
                  </a:lnTo>
                  <a:cubicBezTo>
                    <a:pt x="4196015" y="0"/>
                    <a:pt x="4236954" y="40939"/>
                    <a:pt x="4236954" y="91440"/>
                  </a:cubicBezTo>
                  <a:lnTo>
                    <a:pt x="4236954" y="822956"/>
                  </a:lnTo>
                  <a:cubicBezTo>
                    <a:pt x="4236954" y="873457"/>
                    <a:pt x="4196015" y="914396"/>
                    <a:pt x="4145514" y="914396"/>
                  </a:cubicBezTo>
                  <a:lnTo>
                    <a:pt x="91440" y="914396"/>
                  </a:lnTo>
                  <a:cubicBezTo>
                    <a:pt x="40939" y="914396"/>
                    <a:pt x="0" y="873457"/>
                    <a:pt x="0" y="822956"/>
                  </a:cubicBezTo>
                  <a:lnTo>
                    <a:pt x="0" y="91440"/>
                  </a:lnTo>
                  <a:close/>
                </a:path>
              </a:pathLst>
            </a:custGeom>
            <a:solidFill>
              <a:schemeClr val="accent6">
                <a:lumMod val="20000"/>
                <a:lumOff val="80000"/>
                <a:alpha val="89804"/>
              </a:schemeClr>
            </a:solidFill>
            <a:ln>
              <a:solidFill>
                <a:schemeClr val="accent6">
                  <a:lumMod val="40000"/>
                  <a:lumOff val="60000"/>
                  <a:alpha val="90000"/>
                </a:schemeClr>
              </a:solidFill>
            </a:ln>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57262" tIns="118222" rIns="57262" bIns="57262" numCol="1" spcCol="1270" anchor="t" anchorCtr="0">
              <a:noAutofit/>
            </a:bodyPr>
            <a:lstStyle/>
            <a:p>
              <a:pPr marL="0" lvl="0" indent="0" algn="ctr" defTabSz="1155700">
                <a:spcBef>
                  <a:spcPct val="0"/>
                </a:spcBef>
                <a:spcAft>
                  <a:spcPts val="0"/>
                </a:spcAft>
                <a:buNone/>
              </a:pPr>
              <a:r>
                <a:rPr lang="en-US" sz="1600" kern="1200" dirty="0" err="1">
                  <a:solidFill>
                    <a:prstClr val="black">
                      <a:hueOff val="0"/>
                      <a:satOff val="0"/>
                      <a:lumOff val="0"/>
                      <a:alphaOff val="0"/>
                    </a:prstClr>
                  </a:solidFill>
                  <a:latin typeface="Corbel" panose="020B0503020204020204" pitchFamily="34" charset="0"/>
                  <a:ea typeface="+mn-ea"/>
                  <a:cs typeface="+mn-cs"/>
                </a:rPr>
                <a:t>Nonemployer</a:t>
              </a:r>
              <a:r>
                <a:rPr lang="en-US" sz="1600" kern="1200" dirty="0">
                  <a:solidFill>
                    <a:prstClr val="black">
                      <a:hueOff val="0"/>
                      <a:satOff val="0"/>
                      <a:lumOff val="0"/>
                      <a:alphaOff val="0"/>
                    </a:prstClr>
                  </a:solidFill>
                  <a:latin typeface="Corbel" panose="020B0503020204020204" pitchFamily="34" charset="0"/>
                  <a:ea typeface="+mn-ea"/>
                  <a:cs typeface="+mn-cs"/>
                </a:rPr>
                <a:t> Statistics by Demographics (NES-D)</a:t>
              </a:r>
            </a:p>
            <a:p>
              <a:pPr marL="0" lvl="0" indent="0" algn="ctr" defTabSz="1155700">
                <a:spcBef>
                  <a:spcPts val="600"/>
                </a:spcBef>
                <a:spcAft>
                  <a:spcPts val="0"/>
                </a:spcAft>
                <a:buNone/>
              </a:pPr>
              <a:r>
                <a:rPr lang="en-US" sz="1600" dirty="0">
                  <a:solidFill>
                    <a:srgbClr val="0070C0"/>
                  </a:solidFill>
                  <a:latin typeface="Corbel" panose="020B0503020204020204" pitchFamily="34" charset="0"/>
                </a:rPr>
                <a:t>AR – based </a:t>
              </a:r>
            </a:p>
            <a:p>
              <a:pPr marL="0" lvl="0" indent="0" algn="ctr" defTabSz="1155700">
                <a:spcBef>
                  <a:spcPts val="600"/>
                </a:spcBef>
                <a:spcAft>
                  <a:spcPts val="0"/>
                </a:spcAft>
                <a:buNone/>
              </a:pPr>
              <a:r>
                <a:rPr lang="en-US" sz="1600" dirty="0">
                  <a:solidFill>
                    <a:srgbClr val="0070C0"/>
                  </a:solidFill>
                  <a:latin typeface="Corbel" panose="020B0503020204020204" pitchFamily="34" charset="0"/>
                </a:rPr>
                <a:t>(Not a survey)</a:t>
              </a:r>
              <a:endParaRPr lang="en-US" sz="1600" kern="1200" dirty="0">
                <a:solidFill>
                  <a:srgbClr val="0070C0"/>
                </a:solidFill>
                <a:latin typeface="Corbel" panose="020B0503020204020204" pitchFamily="34" charset="0"/>
                <a:ea typeface="+mn-ea"/>
                <a:cs typeface="+mn-cs"/>
              </a:endParaRPr>
            </a:p>
          </p:txBody>
        </p:sp>
        <p:sp>
          <p:nvSpPr>
            <p:cNvPr id="18" name="Freeform: Shape 17">
              <a:extLst>
                <a:ext uri="{FF2B5EF4-FFF2-40B4-BE49-F238E27FC236}">
                  <a16:creationId xmlns:a16="http://schemas.microsoft.com/office/drawing/2014/main" id="{D534F37C-022D-4783-8FDF-FC3939820370}"/>
                </a:ext>
              </a:extLst>
            </p:cNvPr>
            <p:cNvSpPr/>
            <p:nvPr/>
          </p:nvSpPr>
          <p:spPr>
            <a:xfrm>
              <a:off x="4868539" y="3984410"/>
              <a:ext cx="3017206" cy="1117971"/>
            </a:xfrm>
            <a:custGeom>
              <a:avLst/>
              <a:gdLst>
                <a:gd name="connsiteX0" fmla="*/ 0 w 4660624"/>
                <a:gd name="connsiteY0" fmla="*/ 91440 h 914396"/>
                <a:gd name="connsiteX1" fmla="*/ 91440 w 4660624"/>
                <a:gd name="connsiteY1" fmla="*/ 0 h 914396"/>
                <a:gd name="connsiteX2" fmla="*/ 4569184 w 4660624"/>
                <a:gd name="connsiteY2" fmla="*/ 0 h 914396"/>
                <a:gd name="connsiteX3" fmla="*/ 4660624 w 4660624"/>
                <a:gd name="connsiteY3" fmla="*/ 91440 h 914396"/>
                <a:gd name="connsiteX4" fmla="*/ 4660624 w 4660624"/>
                <a:gd name="connsiteY4" fmla="*/ 822956 h 914396"/>
                <a:gd name="connsiteX5" fmla="*/ 4569184 w 4660624"/>
                <a:gd name="connsiteY5" fmla="*/ 914396 h 914396"/>
                <a:gd name="connsiteX6" fmla="*/ 91440 w 4660624"/>
                <a:gd name="connsiteY6" fmla="*/ 914396 h 914396"/>
                <a:gd name="connsiteX7" fmla="*/ 0 w 4660624"/>
                <a:gd name="connsiteY7" fmla="*/ 822956 h 914396"/>
                <a:gd name="connsiteX8" fmla="*/ 0 w 4660624"/>
                <a:gd name="connsiteY8" fmla="*/ 91440 h 914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0624" h="914396">
                  <a:moveTo>
                    <a:pt x="0" y="91440"/>
                  </a:moveTo>
                  <a:cubicBezTo>
                    <a:pt x="0" y="40939"/>
                    <a:pt x="40939" y="0"/>
                    <a:pt x="91440" y="0"/>
                  </a:cubicBezTo>
                  <a:lnTo>
                    <a:pt x="4569184" y="0"/>
                  </a:lnTo>
                  <a:cubicBezTo>
                    <a:pt x="4619685" y="0"/>
                    <a:pt x="4660624" y="40939"/>
                    <a:pt x="4660624" y="91440"/>
                  </a:cubicBezTo>
                  <a:lnTo>
                    <a:pt x="4660624" y="822956"/>
                  </a:lnTo>
                  <a:cubicBezTo>
                    <a:pt x="4660624" y="873457"/>
                    <a:pt x="4619685" y="914396"/>
                    <a:pt x="4569184" y="914396"/>
                  </a:cubicBezTo>
                  <a:lnTo>
                    <a:pt x="91440" y="914396"/>
                  </a:lnTo>
                  <a:cubicBezTo>
                    <a:pt x="40939" y="914396"/>
                    <a:pt x="0" y="873457"/>
                    <a:pt x="0" y="822956"/>
                  </a:cubicBezTo>
                  <a:lnTo>
                    <a:pt x="0" y="91440"/>
                  </a:lnTo>
                  <a:close/>
                </a:path>
              </a:pathLst>
            </a:custGeom>
            <a:solidFill>
              <a:schemeClr val="accent1">
                <a:lumMod val="20000"/>
                <a:lumOff val="80000"/>
                <a:alpha val="90000"/>
              </a:schemeClr>
            </a:solidFill>
            <a:ln>
              <a:solidFill>
                <a:schemeClr val="accent1">
                  <a:lumMod val="40000"/>
                  <a:lumOff val="60000"/>
                  <a:alpha val="90000"/>
                </a:schemeClr>
              </a:solidFill>
            </a:ln>
          </p:spPr>
          <p:style>
            <a:lnRef idx="2">
              <a:schemeClr val="accent4">
                <a:tint val="40000"/>
                <a:alpha val="90000"/>
                <a:hueOff val="3644614"/>
                <a:satOff val="-8788"/>
                <a:lumOff val="-1301"/>
                <a:alphaOff val="0"/>
              </a:schemeClr>
            </a:lnRef>
            <a:fillRef idx="1">
              <a:schemeClr val="accent4">
                <a:tint val="40000"/>
                <a:alpha val="90000"/>
                <a:hueOff val="3644614"/>
                <a:satOff val="-8788"/>
                <a:lumOff val="-1301"/>
                <a:alphaOff val="0"/>
              </a:schemeClr>
            </a:fillRef>
            <a:effectRef idx="0">
              <a:schemeClr val="accent4">
                <a:tint val="40000"/>
                <a:alpha val="90000"/>
                <a:hueOff val="3644614"/>
                <a:satOff val="-8788"/>
                <a:lumOff val="-1301"/>
                <a:alphaOff val="0"/>
              </a:schemeClr>
            </a:effectRef>
            <a:fontRef idx="minor">
              <a:schemeClr val="dk1">
                <a:hueOff val="0"/>
                <a:satOff val="0"/>
                <a:lumOff val="0"/>
                <a:alphaOff val="0"/>
              </a:schemeClr>
            </a:fontRef>
          </p:style>
          <p:txBody>
            <a:bodyPr spcFirstLastPara="0" vert="horz" wrap="square" lIns="57262" tIns="118222" rIns="57262" bIns="57262" numCol="1" spcCol="1270" anchor="t" anchorCtr="0">
              <a:noAutofit/>
            </a:bodyPr>
            <a:lstStyle/>
            <a:p>
              <a:pPr marL="0" lvl="0" indent="0" algn="ctr" defTabSz="1066800">
                <a:spcBef>
                  <a:spcPct val="0"/>
                </a:spcBef>
                <a:buNone/>
              </a:pPr>
              <a:r>
                <a:rPr lang="en-US" sz="1600" kern="1200" dirty="0">
                  <a:latin typeface="Corbel" panose="020B0503020204020204" pitchFamily="34" charset="0"/>
                </a:rPr>
                <a:t>Annual Business Survey (ABS)</a:t>
              </a:r>
            </a:p>
            <a:p>
              <a:pPr marL="0" lvl="0" indent="0" algn="ctr" defTabSz="1066800">
                <a:spcBef>
                  <a:spcPct val="0"/>
                </a:spcBef>
                <a:spcAft>
                  <a:spcPct val="35000"/>
                </a:spcAft>
                <a:buNone/>
              </a:pPr>
              <a:r>
                <a:rPr lang="en-US" sz="1600" dirty="0">
                  <a:latin typeface="Corbel" panose="020B0503020204020204" pitchFamily="34" charset="0"/>
                </a:rPr>
                <a:t>(</a:t>
              </a:r>
              <a:r>
                <a:rPr lang="en-US" sz="1600" b="1" dirty="0">
                  <a:latin typeface="Corbel" panose="020B0503020204020204" pitchFamily="34" charset="0"/>
                </a:rPr>
                <a:t>E</a:t>
              </a:r>
              <a:r>
                <a:rPr lang="en-US" sz="1600" b="1" kern="1200" dirty="0">
                  <a:latin typeface="Corbel" panose="020B0503020204020204" pitchFamily="34" charset="0"/>
                </a:rPr>
                <a:t>mployers</a:t>
              </a:r>
              <a:r>
                <a:rPr lang="en-US" sz="1600" kern="1200" dirty="0">
                  <a:latin typeface="Corbel" panose="020B0503020204020204" pitchFamily="34" charset="0"/>
                </a:rPr>
                <a:t>)</a:t>
              </a:r>
            </a:p>
            <a:p>
              <a:pPr marL="0" lvl="0" indent="0" algn="ctr" defTabSz="1066800">
                <a:lnSpc>
                  <a:spcPct val="90000"/>
                </a:lnSpc>
                <a:spcBef>
                  <a:spcPts val="600"/>
                </a:spcBef>
                <a:spcAft>
                  <a:spcPct val="35000"/>
                </a:spcAft>
                <a:buNone/>
              </a:pPr>
              <a:r>
                <a:rPr lang="en-US" sz="1600" dirty="0">
                  <a:solidFill>
                    <a:srgbClr val="0070C0"/>
                  </a:solidFill>
                  <a:latin typeface="Corbel" panose="020B0503020204020204" pitchFamily="34" charset="0"/>
                </a:rPr>
                <a:t>Survey-based</a:t>
              </a:r>
              <a:endParaRPr lang="en-US" sz="1600" kern="1200" dirty="0">
                <a:solidFill>
                  <a:srgbClr val="0070C0"/>
                </a:solidFill>
                <a:latin typeface="Corbel" panose="020B0503020204020204" pitchFamily="34" charset="0"/>
              </a:endParaRPr>
            </a:p>
          </p:txBody>
        </p:sp>
      </p:grpSp>
      <p:sp>
        <p:nvSpPr>
          <p:cNvPr id="7" name="TextBox 6"/>
          <p:cNvSpPr txBox="1"/>
          <p:nvPr/>
        </p:nvSpPr>
        <p:spPr>
          <a:xfrm>
            <a:off x="6330463" y="3846375"/>
            <a:ext cx="4981384" cy="877163"/>
          </a:xfrm>
          <a:prstGeom prst="rect">
            <a:avLst/>
          </a:prstGeom>
          <a:solidFill>
            <a:schemeClr val="accent1">
              <a:lumMod val="75000"/>
            </a:schemeClr>
          </a:solidFill>
        </p:spPr>
        <p:txBody>
          <a:bodyPr wrap="square" rtlCol="0">
            <a:spAutoFit/>
          </a:bodyPr>
          <a:lstStyle/>
          <a:p>
            <a:pPr algn="ctr"/>
            <a:endParaRPr lang="en-US" sz="2000" dirty="0">
              <a:solidFill>
                <a:schemeClr val="bg1"/>
              </a:solidFill>
              <a:latin typeface="Corbel" panose="020B0503020204020204" pitchFamily="34" charset="0"/>
            </a:endParaRPr>
          </a:p>
          <a:p>
            <a:pPr algn="ctr"/>
            <a:r>
              <a:rPr lang="en-US" sz="1900" dirty="0">
                <a:solidFill>
                  <a:schemeClr val="bg1"/>
                </a:solidFill>
                <a:latin typeface="Corbel" panose="020B0503020204020204" pitchFamily="34" charset="0"/>
              </a:rPr>
              <a:t>Annual Total Business Demographics Program</a:t>
            </a:r>
          </a:p>
          <a:p>
            <a:pPr algn="ctr"/>
            <a:endParaRPr lang="en-US" sz="1200" dirty="0">
              <a:solidFill>
                <a:schemeClr val="bg1"/>
              </a:solidFill>
              <a:latin typeface="Corbel" panose="020B0503020204020204" pitchFamily="34" charset="0"/>
            </a:endParaRPr>
          </a:p>
        </p:txBody>
      </p:sp>
      <p:sp>
        <p:nvSpPr>
          <p:cNvPr id="9" name="Arrow: Down 8">
            <a:extLst>
              <a:ext uri="{FF2B5EF4-FFF2-40B4-BE49-F238E27FC236}">
                <a16:creationId xmlns:a16="http://schemas.microsoft.com/office/drawing/2014/main" id="{17CA2C98-D9F2-4E21-84DA-2806242B5BB0}"/>
              </a:ext>
            </a:extLst>
          </p:cNvPr>
          <p:cNvSpPr/>
          <p:nvPr/>
        </p:nvSpPr>
        <p:spPr>
          <a:xfrm>
            <a:off x="10137691" y="3466365"/>
            <a:ext cx="257175" cy="324122"/>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75000"/>
                </a:schemeClr>
              </a:solidFill>
            </a:endParaRPr>
          </a:p>
        </p:txBody>
      </p:sp>
      <p:graphicFrame>
        <p:nvGraphicFramePr>
          <p:cNvPr id="16" name="Diagram 15">
            <a:extLst>
              <a:ext uri="{FF2B5EF4-FFF2-40B4-BE49-F238E27FC236}">
                <a16:creationId xmlns:a16="http://schemas.microsoft.com/office/drawing/2014/main" id="{6C310025-A998-6799-6B04-18ED5ED12D86}"/>
              </a:ext>
            </a:extLst>
          </p:cNvPr>
          <p:cNvGraphicFramePr/>
          <p:nvPr>
            <p:extLst>
              <p:ext uri="{D42A27DB-BD31-4B8C-83A1-F6EECF244321}">
                <p14:modId xmlns:p14="http://schemas.microsoft.com/office/powerpoint/2010/main" val="4294305923"/>
              </p:ext>
            </p:extLst>
          </p:nvPr>
        </p:nvGraphicFramePr>
        <p:xfrm>
          <a:off x="1163941" y="1050050"/>
          <a:ext cx="4405577" cy="45669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 name="Arrow: Down 28">
            <a:extLst>
              <a:ext uri="{FF2B5EF4-FFF2-40B4-BE49-F238E27FC236}">
                <a16:creationId xmlns:a16="http://schemas.microsoft.com/office/drawing/2014/main" id="{FCB3A7CD-4745-086E-CC69-C64C7DAD1C61}"/>
              </a:ext>
            </a:extLst>
          </p:cNvPr>
          <p:cNvSpPr/>
          <p:nvPr/>
        </p:nvSpPr>
        <p:spPr>
          <a:xfrm>
            <a:off x="7725017" y="3466365"/>
            <a:ext cx="257175" cy="3241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7DB98B55-8B59-A9E1-762E-92E2ADFCBF8E}"/>
              </a:ext>
            </a:extLst>
          </p:cNvPr>
          <p:cNvCxnSpPr>
            <a:cxnSpLocks/>
          </p:cNvCxnSpPr>
          <p:nvPr/>
        </p:nvCxnSpPr>
        <p:spPr>
          <a:xfrm>
            <a:off x="417980" y="943940"/>
            <a:ext cx="11356039"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Arrow: Curved Up 9">
            <a:extLst>
              <a:ext uri="{FF2B5EF4-FFF2-40B4-BE49-F238E27FC236}">
                <a16:creationId xmlns:a16="http://schemas.microsoft.com/office/drawing/2014/main" id="{B1C60800-DCC9-0191-657D-D9DCF44011DB}"/>
              </a:ext>
            </a:extLst>
          </p:cNvPr>
          <p:cNvSpPr/>
          <p:nvPr/>
        </p:nvSpPr>
        <p:spPr>
          <a:xfrm>
            <a:off x="3011134" y="4954823"/>
            <a:ext cx="6607254" cy="1280160"/>
          </a:xfrm>
          <a:prstGeom prst="curvedUp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017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77200" y="6356351"/>
            <a:ext cx="2590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9BC2A0-9875-4B3F-8A86-0C7920C785B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a:xfrm>
            <a:off x="774853" y="330726"/>
            <a:ext cx="9296400" cy="628358"/>
          </a:xfrm>
        </p:spPr>
        <p:txBody>
          <a:bodyPr>
            <a:noAutofit/>
          </a:bodyPr>
          <a:lstStyle/>
          <a:p>
            <a:r>
              <a:rPr lang="en-US" sz="4000" dirty="0">
                <a:solidFill>
                  <a:schemeClr val="tx2"/>
                </a:solidFill>
              </a:rPr>
              <a:t>Data Sources</a:t>
            </a:r>
          </a:p>
        </p:txBody>
      </p:sp>
      <p:graphicFrame>
        <p:nvGraphicFramePr>
          <p:cNvPr id="2" name="Table 1"/>
          <p:cNvGraphicFramePr>
            <a:graphicFrameLocks noGrp="1"/>
          </p:cNvGraphicFramePr>
          <p:nvPr>
            <p:extLst>
              <p:ext uri="{D42A27DB-BD31-4B8C-83A1-F6EECF244321}">
                <p14:modId xmlns:p14="http://schemas.microsoft.com/office/powerpoint/2010/main" val="1241346123"/>
              </p:ext>
            </p:extLst>
          </p:nvPr>
        </p:nvGraphicFramePr>
        <p:xfrm>
          <a:off x="774853" y="1038431"/>
          <a:ext cx="10287000" cy="4756367"/>
        </p:xfrm>
        <a:graphic>
          <a:graphicData uri="http://schemas.openxmlformats.org/drawingml/2006/table">
            <a:tbl>
              <a:tblPr firstRow="1" bandRow="1">
                <a:tableStyleId>{5C22544A-7EE6-4342-B048-85BDC9FD1C3A}</a:tableStyleId>
              </a:tblPr>
              <a:tblGrid>
                <a:gridCol w="4254347">
                  <a:extLst>
                    <a:ext uri="{9D8B030D-6E8A-4147-A177-3AD203B41FA5}">
                      <a16:colId xmlns:a16="http://schemas.microsoft.com/office/drawing/2014/main" val="2608904173"/>
                    </a:ext>
                  </a:extLst>
                </a:gridCol>
                <a:gridCol w="6032653">
                  <a:extLst>
                    <a:ext uri="{9D8B030D-6E8A-4147-A177-3AD203B41FA5}">
                      <a16:colId xmlns:a16="http://schemas.microsoft.com/office/drawing/2014/main" val="622259250"/>
                    </a:ext>
                  </a:extLst>
                </a:gridCol>
              </a:tblGrid>
              <a:tr h="526440">
                <a:tc>
                  <a:txBody>
                    <a:bodyPr/>
                    <a:lstStyle/>
                    <a:p>
                      <a:pPr marL="0" marR="0">
                        <a:lnSpc>
                          <a:spcPct val="107000"/>
                        </a:lnSpc>
                        <a:spcBef>
                          <a:spcPts val="0"/>
                        </a:spcBef>
                        <a:spcAft>
                          <a:spcPts val="0"/>
                        </a:spcAft>
                      </a:pPr>
                      <a:r>
                        <a:rPr lang="en-US" sz="2200" dirty="0">
                          <a:effectLst/>
                          <a:latin typeface="Corbel" panose="020B0503020204020204" pitchFamily="34" charset="0"/>
                        </a:rPr>
                        <a:t>Variables</a:t>
                      </a:r>
                      <a:endParaRPr lang="en-US" sz="2200" dirty="0">
                        <a:effectLst/>
                        <a:latin typeface="Corbel" panose="020B0503020204020204" pitchFamily="34" charset="0"/>
                        <a:ea typeface="Calibri" panose="020F0502020204030204" pitchFamily="34" charset="0"/>
                        <a:cs typeface="Times New Roman" panose="02020603050405020304" pitchFamily="18" charset="0"/>
                      </a:endParaRPr>
                    </a:p>
                  </a:txBody>
                  <a:tcPr marL="47823" marR="47823" marT="23912" marB="23912" anchor="ctr">
                    <a:solidFill>
                      <a:schemeClr val="tx2">
                        <a:lumMod val="75000"/>
                      </a:schemeClr>
                    </a:solidFill>
                  </a:tcPr>
                </a:tc>
                <a:tc>
                  <a:txBody>
                    <a:bodyPr/>
                    <a:lstStyle/>
                    <a:p>
                      <a:pPr marL="0" marR="0">
                        <a:lnSpc>
                          <a:spcPct val="107000"/>
                        </a:lnSpc>
                        <a:spcBef>
                          <a:spcPts val="0"/>
                        </a:spcBef>
                        <a:spcAft>
                          <a:spcPts val="0"/>
                        </a:spcAft>
                      </a:pPr>
                      <a:r>
                        <a:rPr lang="en-US" sz="2200" dirty="0">
                          <a:solidFill>
                            <a:schemeClr val="bg1"/>
                          </a:solidFill>
                          <a:effectLst/>
                          <a:latin typeface="Corbel" panose="020B0503020204020204" pitchFamily="34" charset="0"/>
                        </a:rPr>
                        <a:t>Data Sources</a:t>
                      </a:r>
                      <a:endParaRPr lang="en-US" sz="2200" dirty="0">
                        <a:solidFill>
                          <a:schemeClr val="bg1"/>
                        </a:solidFill>
                        <a:effectLst/>
                        <a:latin typeface="Corbel" panose="020B0503020204020204" pitchFamily="34" charset="0"/>
                        <a:ea typeface="Calibri" panose="020F0502020204030204" pitchFamily="34" charset="0"/>
                        <a:cs typeface="Times New Roman" panose="02020603050405020304" pitchFamily="18" charset="0"/>
                      </a:endParaRPr>
                    </a:p>
                  </a:txBody>
                  <a:tcPr marL="47823" marR="47823" marT="23912" marB="23912" anchor="ctr">
                    <a:solidFill>
                      <a:schemeClr val="tx2">
                        <a:lumMod val="75000"/>
                      </a:schemeClr>
                    </a:solidFill>
                  </a:tcPr>
                </a:tc>
                <a:extLst>
                  <a:ext uri="{0D108BD9-81ED-4DB2-BD59-A6C34878D82A}">
                    <a16:rowId xmlns:a16="http://schemas.microsoft.com/office/drawing/2014/main" val="1900426793"/>
                  </a:ext>
                </a:extLst>
              </a:tr>
              <a:tr h="1036916">
                <a:tc>
                  <a:txBody>
                    <a:bodyPr/>
                    <a:lstStyle/>
                    <a:p>
                      <a:pPr marL="0" marR="0">
                        <a:lnSpc>
                          <a:spcPct val="107000"/>
                        </a:lnSpc>
                        <a:spcBef>
                          <a:spcPts val="0"/>
                        </a:spcBef>
                        <a:spcAft>
                          <a:spcPts val="0"/>
                        </a:spcAft>
                      </a:pPr>
                      <a:r>
                        <a:rPr lang="en-US" sz="1800" dirty="0">
                          <a:effectLst/>
                          <a:latin typeface="Corbel" panose="020B0503020204020204" pitchFamily="34" charset="0"/>
                        </a:rPr>
                        <a:t>Employer firm identifiers,</a:t>
                      </a:r>
                    </a:p>
                    <a:p>
                      <a:pPr marL="0" marR="0">
                        <a:lnSpc>
                          <a:spcPct val="107000"/>
                        </a:lnSpc>
                        <a:spcBef>
                          <a:spcPts val="0"/>
                        </a:spcBef>
                        <a:spcAft>
                          <a:spcPts val="0"/>
                        </a:spcAft>
                      </a:pPr>
                      <a:r>
                        <a:rPr lang="en-US" sz="1800" dirty="0">
                          <a:effectLst/>
                          <a:latin typeface="Corbel" panose="020B0503020204020204" pitchFamily="34" charset="0"/>
                          <a:ea typeface="Verdana" panose="020B0604030504040204" pitchFamily="34" charset="0"/>
                          <a:cs typeface="Times New Roman" panose="02020603050405020304" pitchFamily="18" charset="0"/>
                        </a:rPr>
                        <a:t>Legal Form of Organization (LFO), employment, payroll, industry, geography</a:t>
                      </a:r>
                    </a:p>
                  </a:txBody>
                  <a:tcPr anchor="ctr"/>
                </a:tc>
                <a:tc>
                  <a:txBody>
                    <a:bodyPr/>
                    <a:lstStyle/>
                    <a:p>
                      <a:pPr marL="0" marR="0">
                        <a:lnSpc>
                          <a:spcPct val="107000"/>
                        </a:lnSpc>
                        <a:spcBef>
                          <a:spcPts val="0"/>
                        </a:spcBef>
                        <a:spcAft>
                          <a:spcPts val="0"/>
                        </a:spcAft>
                      </a:pPr>
                      <a:r>
                        <a:rPr lang="en-US" sz="1800" dirty="0">
                          <a:effectLst/>
                          <a:latin typeface="Corbel" panose="020B0503020204020204" pitchFamily="34" charset="0"/>
                        </a:rPr>
                        <a:t>Business Register: </a:t>
                      </a:r>
                    </a:p>
                    <a:p>
                      <a:pPr marL="0" marR="0">
                        <a:lnSpc>
                          <a:spcPct val="107000"/>
                        </a:lnSpc>
                        <a:spcBef>
                          <a:spcPts val="0"/>
                        </a:spcBef>
                        <a:spcAft>
                          <a:spcPts val="0"/>
                        </a:spcAft>
                      </a:pPr>
                      <a:r>
                        <a:rPr kumimoji="0" lang="en-US" sz="14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rPr>
                        <a:t>Comprehensive database of all U.S. employer </a:t>
                      </a:r>
                      <a:r>
                        <a:rPr lang="en-US" sz="1400" dirty="0">
                          <a:solidFill>
                            <a:prstClr val="black"/>
                          </a:solidFill>
                          <a:latin typeface="+mn-lt"/>
                          <a:ea typeface="Calibri" panose="020F0502020204030204" pitchFamily="34" charset="0"/>
                          <a:cs typeface="Times New Roman" panose="02020603050405020304" pitchFamily="18" charset="0"/>
                        </a:rPr>
                        <a:t>&amp;</a:t>
                      </a:r>
                      <a:r>
                        <a:rPr kumimoji="0" lang="en-US" sz="14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rPr>
                        <a:t> </a:t>
                      </a:r>
                      <a:r>
                        <a:rPr kumimoji="0" lang="en-US" sz="1400" b="0" i="0" u="none" strike="noStrike" kern="1200" cap="none" spc="0" normalizeH="0" baseline="0" noProof="0" dirty="0" err="1">
                          <a:ln>
                            <a:noFill/>
                          </a:ln>
                          <a:solidFill>
                            <a:prstClr val="black"/>
                          </a:solidFill>
                          <a:effectLst/>
                          <a:uLnTx/>
                          <a:uFillTx/>
                          <a:latin typeface="+mn-lt"/>
                          <a:ea typeface="Calibri" panose="020F0502020204030204" pitchFamily="34" charset="0"/>
                          <a:cs typeface="Times New Roman" panose="02020603050405020304" pitchFamily="18" charset="0"/>
                        </a:rPr>
                        <a:t>nonemployer</a:t>
                      </a:r>
                      <a:r>
                        <a:rPr kumimoji="0" lang="en-US" sz="1400" b="0" i="0" u="none" strike="noStrike" kern="1200" cap="none" spc="0" normalizeH="0" baseline="0" noProof="0" dirty="0">
                          <a:ln>
                            <a:noFill/>
                          </a:ln>
                          <a:solidFill>
                            <a:prstClr val="black"/>
                          </a:solidFill>
                          <a:effectLst/>
                          <a:uLnTx/>
                          <a:uFillTx/>
                          <a:latin typeface="+mn-lt"/>
                          <a:ea typeface="Calibri" panose="020F0502020204030204" pitchFamily="34" charset="0"/>
                          <a:cs typeface="Times New Roman" panose="02020603050405020304" pitchFamily="18" charset="0"/>
                        </a:rPr>
                        <a:t> business establishments containing business name, identifier, address, industry classification, legal form of organization, receipts, and employment and payroll.</a:t>
                      </a:r>
                      <a:endParaRPr lang="en-US" sz="1400" dirty="0">
                        <a:effectLst/>
                        <a:latin typeface="Corbel" panose="020B0503020204020204" pitchFamily="34" charset="0"/>
                        <a:ea typeface="Verdana" panose="020B0604030504040204" pitchFamily="34" charset="0"/>
                        <a:cs typeface="Times New Roman" panose="02020603050405020304" pitchFamily="18" charset="0"/>
                      </a:endParaRPr>
                    </a:p>
                  </a:txBody>
                  <a:tcPr anchor="ctr"/>
                </a:tc>
                <a:extLst>
                  <a:ext uri="{0D108BD9-81ED-4DB2-BD59-A6C34878D82A}">
                    <a16:rowId xmlns:a16="http://schemas.microsoft.com/office/drawing/2014/main" val="1690785986"/>
                  </a:ext>
                </a:extLst>
              </a:tr>
              <a:tr h="1799877">
                <a:tc>
                  <a:txBody>
                    <a:bodyPr/>
                    <a:lstStyle/>
                    <a:p>
                      <a:pPr marL="0" marR="0">
                        <a:lnSpc>
                          <a:spcPct val="107000"/>
                        </a:lnSpc>
                        <a:spcBef>
                          <a:spcPts val="0"/>
                        </a:spcBef>
                        <a:spcAft>
                          <a:spcPts val="0"/>
                        </a:spcAft>
                      </a:pPr>
                      <a:r>
                        <a:rPr lang="en-US" sz="1800" dirty="0">
                          <a:effectLst/>
                          <a:latin typeface="Corbel" panose="020B0503020204020204" pitchFamily="34" charset="0"/>
                        </a:rPr>
                        <a:t>Race </a:t>
                      </a:r>
                    </a:p>
                    <a:p>
                      <a:pPr marL="0" marR="0">
                        <a:lnSpc>
                          <a:spcPct val="107000"/>
                        </a:lnSpc>
                        <a:spcBef>
                          <a:spcPts val="0"/>
                        </a:spcBef>
                        <a:spcAft>
                          <a:spcPts val="0"/>
                        </a:spcAft>
                      </a:pPr>
                      <a:r>
                        <a:rPr lang="en-US" sz="1800" dirty="0">
                          <a:effectLst/>
                          <a:latin typeface="Corbel" panose="020B0503020204020204" pitchFamily="34" charset="0"/>
                        </a:rPr>
                        <a:t>Hispanic origin</a:t>
                      </a:r>
                    </a:p>
                    <a:p>
                      <a:pPr marL="0" marR="0">
                        <a:lnSpc>
                          <a:spcPct val="107000"/>
                        </a:lnSpc>
                        <a:spcBef>
                          <a:spcPts val="0"/>
                        </a:spcBef>
                        <a:spcAft>
                          <a:spcPts val="0"/>
                        </a:spcAft>
                      </a:pPr>
                      <a:r>
                        <a:rPr lang="en-US" sz="1800" dirty="0">
                          <a:effectLst/>
                          <a:latin typeface="Corbel" panose="020B0503020204020204" pitchFamily="34" charset="0"/>
                        </a:rPr>
                        <a:t>Sex </a:t>
                      </a:r>
                    </a:p>
                    <a:p>
                      <a:pPr marL="0" marR="0">
                        <a:lnSpc>
                          <a:spcPct val="107000"/>
                        </a:lnSpc>
                        <a:spcBef>
                          <a:spcPts val="0"/>
                        </a:spcBef>
                        <a:spcAft>
                          <a:spcPts val="0"/>
                        </a:spcAft>
                      </a:pPr>
                      <a:r>
                        <a:rPr lang="en-US" sz="1800" dirty="0">
                          <a:effectLst/>
                          <a:latin typeface="Corbel" panose="020B0503020204020204" pitchFamily="34" charset="0"/>
                        </a:rPr>
                        <a:t>Age of</a:t>
                      </a:r>
                      <a:r>
                        <a:rPr lang="en-US" sz="1800" baseline="0" dirty="0">
                          <a:effectLst/>
                          <a:latin typeface="Corbel" panose="020B0503020204020204" pitchFamily="34" charset="0"/>
                        </a:rPr>
                        <a:t> owner</a:t>
                      </a:r>
                      <a:endParaRPr lang="en-US" sz="1800" dirty="0">
                        <a:effectLst/>
                        <a:latin typeface="Corbel" panose="020B0503020204020204" pitchFamily="34" charset="0"/>
                      </a:endParaRPr>
                    </a:p>
                    <a:p>
                      <a:pPr marL="0" marR="0">
                        <a:lnSpc>
                          <a:spcPct val="107000"/>
                        </a:lnSpc>
                        <a:spcBef>
                          <a:spcPts val="0"/>
                        </a:spcBef>
                        <a:spcAft>
                          <a:spcPts val="0"/>
                        </a:spcAft>
                      </a:pPr>
                      <a:r>
                        <a:rPr lang="en-US" sz="1800" dirty="0">
                          <a:effectLst/>
                          <a:latin typeface="Corbel" panose="020B0503020204020204" pitchFamily="34" charset="0"/>
                        </a:rPr>
                        <a:t>Place</a:t>
                      </a:r>
                      <a:r>
                        <a:rPr lang="en-US" sz="1800" baseline="0" dirty="0">
                          <a:effectLst/>
                          <a:latin typeface="Corbel" panose="020B0503020204020204" pitchFamily="34" charset="0"/>
                        </a:rPr>
                        <a:t> of birth</a:t>
                      </a:r>
                      <a:endParaRPr lang="en-US" sz="1800" dirty="0">
                        <a:effectLst/>
                        <a:latin typeface="Corbel" panose="020B0503020204020204" pitchFamily="34" charset="0"/>
                      </a:endParaRPr>
                    </a:p>
                    <a:p>
                      <a:pPr marL="0" marR="0">
                        <a:lnSpc>
                          <a:spcPct val="107000"/>
                        </a:lnSpc>
                        <a:spcBef>
                          <a:spcPts val="0"/>
                        </a:spcBef>
                        <a:spcAft>
                          <a:spcPts val="0"/>
                        </a:spcAft>
                      </a:pPr>
                      <a:r>
                        <a:rPr lang="en-US" sz="1800" dirty="0">
                          <a:effectLst/>
                          <a:latin typeface="Corbel" panose="020B0503020204020204" pitchFamily="34" charset="0"/>
                        </a:rPr>
                        <a:t>U.S. Citizenship status</a:t>
                      </a:r>
                      <a:endParaRPr lang="en-US" sz="1800" dirty="0">
                        <a:effectLst/>
                        <a:latin typeface="Corbel" panose="020B0503020204020204" pitchFamily="34" charset="0"/>
                        <a:ea typeface="Verdana" panose="020B0604030504040204" pitchFamily="34" charset="0"/>
                        <a:cs typeface="Times New Roman" panose="02020603050405020304" pitchFamily="18" charset="0"/>
                      </a:endParaRPr>
                    </a:p>
                  </a:txBody>
                  <a:tcPr anchor="ctr"/>
                </a:tc>
                <a:tc>
                  <a:txBody>
                    <a:bodyPr/>
                    <a:lstStyle/>
                    <a:p>
                      <a:pPr marL="0" marR="0">
                        <a:lnSpc>
                          <a:spcPct val="107000"/>
                        </a:lnSpc>
                        <a:spcBef>
                          <a:spcPts val="0"/>
                        </a:spcBef>
                        <a:spcAft>
                          <a:spcPts val="0"/>
                        </a:spcAft>
                      </a:pPr>
                      <a:r>
                        <a:rPr lang="en-US" sz="1800" dirty="0">
                          <a:effectLst/>
                          <a:latin typeface="Corbel" panose="020B0503020204020204" pitchFamily="34" charset="0"/>
                        </a:rPr>
                        <a:t>Decennial</a:t>
                      </a:r>
                      <a:r>
                        <a:rPr lang="en-US" sz="1800" baseline="0" dirty="0">
                          <a:effectLst/>
                          <a:latin typeface="Corbel" panose="020B0503020204020204" pitchFamily="34" charset="0"/>
                        </a:rPr>
                        <a:t> Census Data,  </a:t>
                      </a:r>
                      <a:r>
                        <a:rPr lang="en-US" sz="1800" dirty="0">
                          <a:effectLst/>
                          <a:latin typeface="Corbel" panose="020B0503020204020204" pitchFamily="34" charset="0"/>
                        </a:rPr>
                        <a:t>American Community Survey (ACS),  &amp;  </a:t>
                      </a:r>
                      <a:r>
                        <a:rPr lang="en-US" sz="1800" dirty="0" err="1">
                          <a:effectLst/>
                          <a:latin typeface="Corbel" panose="020B0503020204020204" pitchFamily="34" charset="0"/>
                        </a:rPr>
                        <a:t>Numident</a:t>
                      </a:r>
                      <a:r>
                        <a:rPr lang="en-US" sz="1800" dirty="0">
                          <a:effectLst/>
                          <a:latin typeface="Corbel" panose="020B0503020204020204" pitchFamily="34" charset="0"/>
                        </a:rPr>
                        <a:t> (from Social Security Administration)</a:t>
                      </a:r>
                      <a:endParaRPr lang="en-US" sz="1800" dirty="0">
                        <a:solidFill>
                          <a:schemeClr val="tx1">
                            <a:lumMod val="50000"/>
                            <a:lumOff val="50000"/>
                          </a:schemeClr>
                        </a:solidFill>
                        <a:effectLst/>
                        <a:latin typeface="Corbel" panose="020B0503020204020204" pitchFamily="34" charset="0"/>
                        <a:ea typeface="Verdana" panose="020B0604030504040204" pitchFamily="34" charset="0"/>
                        <a:cs typeface="Times New Roman" panose="02020603050405020304" pitchFamily="18" charset="0"/>
                      </a:endParaRPr>
                    </a:p>
                  </a:txBody>
                  <a:tcPr anchor="ctr"/>
                </a:tc>
                <a:extLst>
                  <a:ext uri="{0D108BD9-81ED-4DB2-BD59-A6C34878D82A}">
                    <a16:rowId xmlns:a16="http://schemas.microsoft.com/office/drawing/2014/main" val="1245983435"/>
                  </a:ext>
                </a:extLst>
              </a:tr>
              <a:tr h="651118">
                <a:tc>
                  <a:txBody>
                    <a:bodyPr/>
                    <a:lstStyle/>
                    <a:p>
                      <a:pPr marL="0" marR="0">
                        <a:lnSpc>
                          <a:spcPct val="107000"/>
                        </a:lnSpc>
                        <a:spcBef>
                          <a:spcPts val="0"/>
                        </a:spcBef>
                        <a:spcAft>
                          <a:spcPts val="0"/>
                        </a:spcAft>
                      </a:pPr>
                      <a:r>
                        <a:rPr lang="en-US" sz="1800" dirty="0">
                          <a:effectLst/>
                          <a:latin typeface="Corbel" panose="020B0503020204020204" pitchFamily="34" charset="0"/>
                        </a:rPr>
                        <a:t>Veteran-status </a:t>
                      </a:r>
                      <a:endParaRPr lang="en-US" sz="1800" dirty="0">
                        <a:effectLst/>
                        <a:latin typeface="Corbel" panose="020B0503020204020204" pitchFamily="34" charset="0"/>
                        <a:ea typeface="Verdana" panose="020B0604030504040204" pitchFamily="34" charset="0"/>
                        <a:cs typeface="Times New Roman" panose="02020603050405020304" pitchFamily="18" charset="0"/>
                      </a:endParaRPr>
                    </a:p>
                  </a:txBody>
                  <a:tcPr anchor="ctr"/>
                </a:tc>
                <a:tc>
                  <a:txBody>
                    <a:bodyPr/>
                    <a:lstStyle/>
                    <a:p>
                      <a:pPr marL="0" marR="0">
                        <a:lnSpc>
                          <a:spcPct val="107000"/>
                        </a:lnSpc>
                        <a:spcBef>
                          <a:spcPts val="0"/>
                        </a:spcBef>
                        <a:spcAft>
                          <a:spcPts val="0"/>
                        </a:spcAft>
                      </a:pPr>
                      <a:r>
                        <a:rPr lang="en-US" sz="1800" dirty="0">
                          <a:effectLst/>
                          <a:latin typeface="Corbel" panose="020B0503020204020204" pitchFamily="34" charset="0"/>
                        </a:rPr>
                        <a:t>Department of Veterans Affairs (VA) AR data (USVETS).</a:t>
                      </a:r>
                    </a:p>
                    <a:p>
                      <a:pPr marL="0" marR="0">
                        <a:lnSpc>
                          <a:spcPct val="107000"/>
                        </a:lnSpc>
                        <a:spcBef>
                          <a:spcPts val="0"/>
                        </a:spcBef>
                        <a:spcAft>
                          <a:spcPts val="0"/>
                        </a:spcAft>
                      </a:pPr>
                      <a:r>
                        <a:rPr lang="en-US" sz="1800" dirty="0">
                          <a:effectLst/>
                          <a:latin typeface="Corbel" panose="020B0503020204020204" pitchFamily="34" charset="0"/>
                        </a:rPr>
                        <a:t>Also exploring Department of Defense data.</a:t>
                      </a:r>
                      <a:endParaRPr lang="en-US" sz="1800" dirty="0">
                        <a:effectLst/>
                        <a:latin typeface="Corbel" panose="020B0503020204020204" pitchFamily="34" charset="0"/>
                        <a:ea typeface="Verdana" panose="020B0604030504040204" pitchFamily="34" charset="0"/>
                        <a:cs typeface="Times New Roman" panose="02020603050405020304" pitchFamily="18" charset="0"/>
                      </a:endParaRPr>
                    </a:p>
                  </a:txBody>
                  <a:tcPr anchor="ctr"/>
                </a:tc>
                <a:extLst>
                  <a:ext uri="{0D108BD9-81ED-4DB2-BD59-A6C34878D82A}">
                    <a16:rowId xmlns:a16="http://schemas.microsoft.com/office/drawing/2014/main" val="3066057175"/>
                  </a:ext>
                </a:extLst>
              </a:tr>
              <a:tr h="615299">
                <a:tc>
                  <a:txBody>
                    <a:bodyPr/>
                    <a:lstStyle/>
                    <a:p>
                      <a:pPr marL="0" marR="0">
                        <a:lnSpc>
                          <a:spcPct val="107000"/>
                        </a:lnSpc>
                        <a:spcBef>
                          <a:spcPts val="0"/>
                        </a:spcBef>
                        <a:spcAft>
                          <a:spcPts val="0"/>
                        </a:spcAft>
                      </a:pPr>
                      <a:r>
                        <a:rPr lang="en-US" sz="1800" dirty="0">
                          <a:effectLst/>
                          <a:latin typeface="Corbel" panose="020B0503020204020204" pitchFamily="34" charset="0"/>
                          <a:ea typeface="Verdana" panose="020B0604030504040204" pitchFamily="34" charset="0"/>
                          <a:cs typeface="Times New Roman" panose="02020603050405020304" pitchFamily="18" charset="0"/>
                        </a:rPr>
                        <a:t>Owner Identifiers (Protected Identification Keys or PIKs)</a:t>
                      </a:r>
                    </a:p>
                  </a:txBody>
                  <a:tcPr anchor="ctr"/>
                </a:tc>
                <a:tc>
                  <a:txBody>
                    <a:bodyPr/>
                    <a:lstStyle/>
                    <a:p>
                      <a:pPr marL="0" marR="0">
                        <a:lnSpc>
                          <a:spcPct val="107000"/>
                        </a:lnSpc>
                        <a:spcBef>
                          <a:spcPts val="0"/>
                        </a:spcBef>
                        <a:spcAft>
                          <a:spcPts val="0"/>
                        </a:spcAft>
                      </a:pPr>
                      <a:r>
                        <a:rPr lang="en-US" sz="1800" dirty="0">
                          <a:effectLst/>
                          <a:latin typeface="Corbel" panose="020B0503020204020204" pitchFamily="34" charset="0"/>
                          <a:ea typeface="Verdana" panose="020B0604030504040204" pitchFamily="34" charset="0"/>
                          <a:cs typeface="Times New Roman" panose="02020603050405020304" pitchFamily="18" charset="0"/>
                        </a:rPr>
                        <a:t>Tax data: 1040 filings, Schedule K-1, EIN applications (SS-4 form)</a:t>
                      </a:r>
                    </a:p>
                  </a:txBody>
                  <a:tcPr anchor="ctr"/>
                </a:tc>
                <a:extLst>
                  <a:ext uri="{0D108BD9-81ED-4DB2-BD59-A6C34878D82A}">
                    <a16:rowId xmlns:a16="http://schemas.microsoft.com/office/drawing/2014/main" val="2348998948"/>
                  </a:ext>
                </a:extLst>
              </a:tr>
            </a:tbl>
          </a:graphicData>
        </a:graphic>
      </p:graphicFrame>
      <p:cxnSp>
        <p:nvCxnSpPr>
          <p:cNvPr id="3" name="Straight Connector 2">
            <a:extLst>
              <a:ext uri="{FF2B5EF4-FFF2-40B4-BE49-F238E27FC236}">
                <a16:creationId xmlns:a16="http://schemas.microsoft.com/office/drawing/2014/main" id="{09B6CCCC-A7A5-3895-8C66-CB47EAC539E0}"/>
              </a:ext>
            </a:extLst>
          </p:cNvPr>
          <p:cNvCxnSpPr>
            <a:cxnSpLocks/>
          </p:cNvCxnSpPr>
          <p:nvPr/>
        </p:nvCxnSpPr>
        <p:spPr>
          <a:xfrm>
            <a:off x="754647" y="879074"/>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12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179"/>
            <a:ext cx="10515600" cy="854075"/>
          </a:xfrm>
        </p:spPr>
        <p:txBody>
          <a:bodyPr>
            <a:normAutofit fontScale="90000"/>
          </a:bodyPr>
          <a:lstStyle/>
          <a:p>
            <a:r>
              <a:rPr lang="en-US" sz="4000" b="1" spc="60" dirty="0">
                <a:solidFill>
                  <a:schemeClr val="tx2">
                    <a:lumMod val="50000"/>
                  </a:schemeClr>
                </a:solidFill>
              </a:rPr>
              <a:t>Methodology (1/2) – How are demographics assigned? </a:t>
            </a:r>
            <a:endParaRPr lang="en-US" sz="4000" b="1" dirty="0">
              <a:solidFill>
                <a:schemeClr val="tx2">
                  <a:lumMod val="50000"/>
                </a:schemeClr>
              </a:solidFill>
              <a:latin typeface="Corbel" panose="020B0503020204020204" pitchFamily="34" charset="0"/>
            </a:endParaRPr>
          </a:p>
        </p:txBody>
      </p:sp>
      <p:sp>
        <p:nvSpPr>
          <p:cNvPr id="3" name="Content Placeholder 2"/>
          <p:cNvSpPr>
            <a:spLocks noGrp="1"/>
          </p:cNvSpPr>
          <p:nvPr>
            <p:ph idx="1"/>
          </p:nvPr>
        </p:nvSpPr>
        <p:spPr>
          <a:xfrm>
            <a:off x="915811" y="1355074"/>
            <a:ext cx="10515600" cy="4516525"/>
          </a:xfrm>
        </p:spPr>
        <p:txBody>
          <a:bodyPr>
            <a:normAutofit/>
          </a:bodyPr>
          <a:lstStyle/>
          <a:p>
            <a:r>
              <a:rPr lang="en-US" dirty="0">
                <a:solidFill>
                  <a:schemeClr val="tx2">
                    <a:lumMod val="75000"/>
                  </a:schemeClr>
                </a:solidFill>
                <a:latin typeface="Corbel" panose="020B0503020204020204" pitchFamily="34" charset="0"/>
              </a:rPr>
              <a:t>Employer universe identified &amp; extracted from Business Register*</a:t>
            </a:r>
          </a:p>
          <a:p>
            <a:r>
              <a:rPr lang="en-US" dirty="0">
                <a:solidFill>
                  <a:schemeClr val="tx2">
                    <a:lumMod val="75000"/>
                  </a:schemeClr>
                </a:solidFill>
                <a:latin typeface="Corbel" panose="020B0503020204020204" pitchFamily="34" charset="0"/>
              </a:rPr>
              <a:t>Unique anonymized person identifiers called Protected Identification Keys (PIKs) facilitate linkage of records across data sources</a:t>
            </a:r>
          </a:p>
          <a:p>
            <a:pPr>
              <a:spcBef>
                <a:spcPts val="1400"/>
              </a:spcBef>
            </a:pPr>
            <a:r>
              <a:rPr lang="en-US" dirty="0">
                <a:solidFill>
                  <a:schemeClr val="accent1">
                    <a:lumMod val="75000"/>
                  </a:schemeClr>
                </a:solidFill>
                <a:latin typeface="Corbel" panose="020B0503020204020204" pitchFamily="34" charset="0"/>
                <a:hlinkClick r:id="rId3" action="ppaction://hlinksldjump">
                  <a:extLst>
                    <a:ext uri="{A12FA001-AC4F-418D-AE19-62706E023703}">
                      <ahyp:hlinkClr xmlns:ahyp="http://schemas.microsoft.com/office/drawing/2018/hyperlinkcolor" val="tx"/>
                    </a:ext>
                  </a:extLst>
                </a:hlinkClick>
              </a:rPr>
              <a:t>Source of PIKs</a:t>
            </a:r>
            <a:r>
              <a:rPr lang="en-US" dirty="0">
                <a:solidFill>
                  <a:schemeClr val="accent1">
                    <a:lumMod val="75000"/>
                  </a:schemeClr>
                </a:solidFill>
                <a:latin typeface="Corbel" panose="020B0503020204020204" pitchFamily="34" charset="0"/>
              </a:rPr>
              <a:t> / </a:t>
            </a:r>
            <a:r>
              <a:rPr lang="en-US" dirty="0">
                <a:solidFill>
                  <a:schemeClr val="tx2">
                    <a:lumMod val="75000"/>
                  </a:schemeClr>
                </a:solidFill>
                <a:latin typeface="Corbel" panose="020B0503020204020204" pitchFamily="34" charset="0"/>
              </a:rPr>
              <a:t>Owner identification </a:t>
            </a:r>
          </a:p>
          <a:p>
            <a:pPr lvl="1">
              <a:spcAft>
                <a:spcPts val="600"/>
              </a:spcAft>
            </a:pPr>
            <a:r>
              <a:rPr lang="en-US" dirty="0">
                <a:solidFill>
                  <a:schemeClr val="accent5">
                    <a:lumMod val="75000"/>
                  </a:schemeClr>
                </a:solidFill>
                <a:latin typeface="Corbel" panose="020B0503020204020204" pitchFamily="34" charset="0"/>
              </a:rPr>
              <a:t>Sole proprietors – Tax form 1040 and EIN applications (SS-4 form)</a:t>
            </a:r>
          </a:p>
          <a:p>
            <a:pPr lvl="1">
              <a:spcAft>
                <a:spcPts val="600"/>
              </a:spcAft>
            </a:pPr>
            <a:r>
              <a:rPr lang="en-US" dirty="0">
                <a:solidFill>
                  <a:schemeClr val="accent5">
                    <a:lumMod val="75000"/>
                  </a:schemeClr>
                </a:solidFill>
                <a:latin typeface="Corbel" panose="020B0503020204020204" pitchFamily="34" charset="0"/>
              </a:rPr>
              <a:t>Partnerships &amp; S-corporations – Schedule K-1 (Forms 1065 &amp; 1022S)</a:t>
            </a:r>
          </a:p>
          <a:p>
            <a:pPr lvl="1"/>
            <a:r>
              <a:rPr lang="en-US" dirty="0">
                <a:solidFill>
                  <a:schemeClr val="accent5">
                    <a:lumMod val="75000"/>
                  </a:schemeClr>
                </a:solidFill>
                <a:latin typeface="Corbel" panose="020B0503020204020204" pitchFamily="34" charset="0"/>
              </a:rPr>
              <a:t>Owners of U.S. </a:t>
            </a:r>
            <a:r>
              <a:rPr lang="en-US" dirty="0" err="1">
                <a:solidFill>
                  <a:schemeClr val="accent5">
                    <a:lumMod val="75000"/>
                  </a:schemeClr>
                </a:solidFill>
                <a:latin typeface="Corbel" panose="020B0503020204020204" pitchFamily="34" charset="0"/>
              </a:rPr>
              <a:t>nonemployer</a:t>
            </a:r>
            <a:r>
              <a:rPr lang="en-US" dirty="0">
                <a:solidFill>
                  <a:schemeClr val="accent5">
                    <a:lumMod val="75000"/>
                  </a:schemeClr>
                </a:solidFill>
                <a:latin typeface="Corbel" panose="020B0503020204020204" pitchFamily="34" charset="0"/>
              </a:rPr>
              <a:t> C-corporations cannot be identified with tax or AR data </a:t>
            </a:r>
          </a:p>
          <a:p>
            <a:pPr marL="457200" lvl="1" indent="0">
              <a:buNone/>
            </a:pPr>
            <a:r>
              <a:rPr lang="en-US" sz="1800" dirty="0">
                <a:solidFill>
                  <a:schemeClr val="accent5">
                    <a:lumMod val="75000"/>
                  </a:schemeClr>
                </a:solidFill>
                <a:latin typeface="Corbel" panose="020B0503020204020204" pitchFamily="34" charset="0"/>
              </a:rPr>
              <a:t>	=&gt; Evaluating feasibility of demographics imputation for small C-corps</a:t>
            </a:r>
          </a:p>
          <a:p>
            <a:pPr marL="914400" lvl="2" indent="0">
              <a:buNone/>
            </a:pPr>
            <a:r>
              <a:rPr lang="en-US" sz="1800" dirty="0">
                <a:solidFill>
                  <a:schemeClr val="accent5">
                    <a:lumMod val="75000"/>
                  </a:schemeClr>
                </a:solidFill>
                <a:latin typeface="Corbel" panose="020B0503020204020204" pitchFamily="34" charset="0"/>
              </a:rPr>
              <a:t>=&gt; Longer term: Evaluate feasibility of classifying </a:t>
            </a:r>
            <a:r>
              <a:rPr lang="en-US" sz="1800" u="sng" dirty="0">
                <a:solidFill>
                  <a:schemeClr val="accent5">
                    <a:lumMod val="75000"/>
                  </a:schemeClr>
                </a:solidFill>
                <a:latin typeface="Corbel" panose="020B0503020204020204" pitchFamily="34" charset="0"/>
              </a:rPr>
              <a:t>public</a:t>
            </a:r>
            <a:r>
              <a:rPr lang="en-US" sz="1800" dirty="0">
                <a:solidFill>
                  <a:schemeClr val="accent5">
                    <a:lumMod val="75000"/>
                  </a:schemeClr>
                </a:solidFill>
                <a:latin typeface="Corbel" panose="020B0503020204020204" pitchFamily="34" charset="0"/>
              </a:rPr>
              <a:t> corporations based on executives or board members demographics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FDE489B1-02E1-48A8-93CE-E07010235A0A}"/>
              </a:ext>
            </a:extLst>
          </p:cNvPr>
          <p:cNvCxnSpPr>
            <a:cxnSpLocks/>
          </p:cNvCxnSpPr>
          <p:nvPr/>
        </p:nvCxnSpPr>
        <p:spPr>
          <a:xfrm>
            <a:off x="942584" y="994709"/>
            <a:ext cx="9913353"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558658B-605D-426B-99E9-EE51415303CD}"/>
              </a:ext>
            </a:extLst>
          </p:cNvPr>
          <p:cNvSpPr txBox="1"/>
          <p:nvPr/>
        </p:nvSpPr>
        <p:spPr>
          <a:xfrm>
            <a:off x="4407555" y="6075144"/>
            <a:ext cx="625181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BR is a comprehensive database of all U.S. employer and </a:t>
            </a:r>
            <a:r>
              <a:rPr kumimoji="0" lang="en-US" sz="1200" b="0" i="0" u="none" strike="noStrike" kern="1200" cap="none" spc="0" normalizeH="0" baseline="0" noProof="0" dirty="0" err="1">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nonemployer</a:t>
            </a:r>
            <a:r>
              <a:rPr kumimoji="0" lang="en-US" sz="12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business establishments containing business name, identifier, address, industry classification, legal form of organization, receipts, and employment and payroll (these last two apply only to employer firms).</a:t>
            </a:r>
          </a:p>
        </p:txBody>
      </p:sp>
    </p:spTree>
    <p:extLst>
      <p:ext uri="{BB962C8B-B14F-4D97-AF65-F5344CB8AC3E}">
        <p14:creationId xmlns:p14="http://schemas.microsoft.com/office/powerpoint/2010/main" val="379149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179"/>
            <a:ext cx="10515600" cy="854075"/>
          </a:xfrm>
        </p:spPr>
        <p:txBody>
          <a:bodyPr>
            <a:noAutofit/>
          </a:bodyPr>
          <a:lstStyle/>
          <a:p>
            <a:pPr algn="ctr"/>
            <a:r>
              <a:rPr lang="en-US" sz="3600" b="1" spc="60" dirty="0">
                <a:solidFill>
                  <a:schemeClr val="tx2">
                    <a:lumMod val="50000"/>
                  </a:schemeClr>
                </a:solidFill>
              </a:rPr>
              <a:t>Methodology (2/2) – How are demographics assigned? </a:t>
            </a:r>
            <a:endParaRPr lang="en-US" sz="3600" dirty="0">
              <a:solidFill>
                <a:schemeClr val="accent5">
                  <a:lumMod val="75000"/>
                </a:schemeClr>
              </a:solidFill>
              <a:latin typeface="Corbel" panose="020B0503020204020204" pitchFamily="34" charset="0"/>
            </a:endParaRPr>
          </a:p>
        </p:txBody>
      </p:sp>
      <p:sp>
        <p:nvSpPr>
          <p:cNvPr id="3" name="Content Placeholder 2"/>
          <p:cNvSpPr>
            <a:spLocks noGrp="1"/>
          </p:cNvSpPr>
          <p:nvPr>
            <p:ph idx="1"/>
          </p:nvPr>
        </p:nvSpPr>
        <p:spPr>
          <a:xfrm>
            <a:off x="853440" y="1740664"/>
            <a:ext cx="10515600" cy="3948941"/>
          </a:xfrm>
        </p:spPr>
        <p:txBody>
          <a:bodyPr>
            <a:normAutofit/>
          </a:bodyPr>
          <a:lstStyle/>
          <a:p>
            <a:r>
              <a:rPr lang="en-US" dirty="0">
                <a:solidFill>
                  <a:schemeClr val="tx2">
                    <a:lumMod val="75000"/>
                  </a:schemeClr>
                </a:solidFill>
                <a:latin typeface="Corbel" panose="020B0503020204020204" pitchFamily="34" charset="0"/>
              </a:rPr>
              <a:t>Link demographics from various sources to business owners via PIK</a:t>
            </a:r>
          </a:p>
          <a:p>
            <a:r>
              <a:rPr lang="en-US" dirty="0">
                <a:solidFill>
                  <a:schemeClr val="tx2">
                    <a:lumMod val="75000"/>
                  </a:schemeClr>
                </a:solidFill>
                <a:latin typeface="Corbel" panose="020B0503020204020204" pitchFamily="34" charset="0"/>
              </a:rPr>
              <a:t>“Roll-up” owner-level demographics to firm-level</a:t>
            </a:r>
          </a:p>
          <a:p>
            <a:pPr lvl="1"/>
            <a:r>
              <a:rPr lang="en-US" dirty="0">
                <a:solidFill>
                  <a:schemeClr val="accent5">
                    <a:lumMod val="75000"/>
                  </a:schemeClr>
                </a:solidFill>
                <a:latin typeface="Corbel" panose="020B0503020204020204" pitchFamily="34" charset="0"/>
              </a:rPr>
              <a:t>Majority rule: Business is assigned the demographic of the group that jointly owns &gt; 50% of the business</a:t>
            </a:r>
          </a:p>
          <a:p>
            <a:pPr lvl="2"/>
            <a:r>
              <a:rPr lang="en-US" dirty="0">
                <a:solidFill>
                  <a:schemeClr val="tx2">
                    <a:lumMod val="75000"/>
                  </a:schemeClr>
                </a:solidFill>
                <a:latin typeface="Corbel" panose="020B0503020204020204" pitchFamily="34" charset="0"/>
              </a:rPr>
              <a:t>For instance, a business is black-owned if owners of black race own more than 50% of the business </a:t>
            </a:r>
          </a:p>
          <a:p>
            <a:pPr marL="685800" lvl="2">
              <a:spcBef>
                <a:spcPts val="1000"/>
              </a:spcBef>
            </a:pPr>
            <a:r>
              <a:rPr lang="en-US" sz="2400" dirty="0">
                <a:solidFill>
                  <a:schemeClr val="accent5">
                    <a:lumMod val="75000"/>
                  </a:schemeClr>
                </a:solidFill>
                <a:latin typeface="Corbel" panose="020B0503020204020204" pitchFamily="34" charset="0"/>
              </a:rPr>
              <a:t>Eligible for demographic classification if top owner in firm owns at least 10%</a:t>
            </a:r>
          </a:p>
          <a:p>
            <a:pPr marL="685800" lvl="2">
              <a:spcBef>
                <a:spcPts val="1000"/>
              </a:spcBef>
            </a:pPr>
            <a:r>
              <a:rPr lang="en-US" sz="2400" dirty="0">
                <a:solidFill>
                  <a:schemeClr val="accent5">
                    <a:lumMod val="75000"/>
                  </a:schemeClr>
                </a:solidFill>
                <a:latin typeface="Corbel" panose="020B0503020204020204" pitchFamily="34" charset="0"/>
              </a:rPr>
              <a:t>Top 4 (person) owners are considered</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FDE489B1-02E1-48A8-93CE-E07010235A0A}"/>
              </a:ext>
            </a:extLst>
          </p:cNvPr>
          <p:cNvCxnSpPr>
            <a:cxnSpLocks/>
          </p:cNvCxnSpPr>
          <p:nvPr/>
        </p:nvCxnSpPr>
        <p:spPr>
          <a:xfrm>
            <a:off x="1018693" y="1168395"/>
            <a:ext cx="991335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324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125"/>
            <a:ext cx="11353800" cy="886732"/>
          </a:xfrm>
        </p:spPr>
        <p:txBody>
          <a:bodyPr>
            <a:normAutofit/>
          </a:bodyPr>
          <a:lstStyle/>
          <a:p>
            <a:r>
              <a:rPr lang="en-US" b="1" dirty="0">
                <a:solidFill>
                  <a:schemeClr val="tx2">
                    <a:lumMod val="50000"/>
                  </a:schemeClr>
                </a:solidFill>
              </a:rPr>
              <a:t>Owner PIK Coverage Results – 2018 Employers</a:t>
            </a:r>
          </a:p>
        </p:txBody>
      </p:sp>
      <p:sp>
        <p:nvSpPr>
          <p:cNvPr id="3" name="Content Placeholder 2"/>
          <p:cNvSpPr>
            <a:spLocks noGrp="1"/>
          </p:cNvSpPr>
          <p:nvPr>
            <p:ph idx="1"/>
          </p:nvPr>
        </p:nvSpPr>
        <p:spPr>
          <a:xfrm>
            <a:off x="838200" y="1469571"/>
            <a:ext cx="10515600" cy="4489904"/>
          </a:xfrm>
        </p:spPr>
        <p:txBody>
          <a:bodyPr>
            <a:normAutofit/>
          </a:bodyPr>
          <a:lstStyle/>
          <a:p>
            <a:r>
              <a:rPr lang="en-US" dirty="0">
                <a:latin typeface="Corbel" panose="020B0503020204020204" pitchFamily="34" charset="0"/>
              </a:rPr>
              <a:t>Owner PIKs available for approximately:</a:t>
            </a:r>
          </a:p>
          <a:p>
            <a:pPr lvl="1">
              <a:spcBef>
                <a:spcPts val="1200"/>
              </a:spcBef>
              <a:buFont typeface="Courier New" panose="02070309020205020404" pitchFamily="49" charset="0"/>
              <a:buChar char="o"/>
            </a:pPr>
            <a:r>
              <a:rPr lang="en-US" dirty="0" err="1">
                <a:solidFill>
                  <a:schemeClr val="tx2">
                    <a:lumMod val="75000"/>
                  </a:schemeClr>
                </a:solidFill>
                <a:latin typeface="Corbel" panose="020B0503020204020204" pitchFamily="34" charset="0"/>
              </a:rPr>
              <a:t>Soleprops</a:t>
            </a:r>
            <a:r>
              <a:rPr lang="en-US" dirty="0">
                <a:solidFill>
                  <a:schemeClr val="tx2">
                    <a:lumMod val="75000"/>
                  </a:schemeClr>
                </a:solidFill>
                <a:latin typeface="Corbel" panose="020B0503020204020204" pitchFamily="34" charset="0"/>
              </a:rPr>
              <a:t> (~ 97%) </a:t>
            </a:r>
          </a:p>
          <a:p>
            <a:pPr lvl="2">
              <a:buFont typeface="Wingdings" panose="05000000000000000000" pitchFamily="2" charset="2"/>
              <a:buChar char="Ø"/>
            </a:pPr>
            <a:r>
              <a:rPr lang="en-US" dirty="0">
                <a:solidFill>
                  <a:schemeClr val="tx2">
                    <a:lumMod val="75000"/>
                  </a:schemeClr>
                </a:solidFill>
                <a:latin typeface="Corbel" panose="020B0503020204020204" pitchFamily="34" charset="0"/>
              </a:rPr>
              <a:t>Demographics will be imputed for those without PIKs</a:t>
            </a:r>
          </a:p>
          <a:p>
            <a:pPr lvl="1">
              <a:spcBef>
                <a:spcPts val="1200"/>
              </a:spcBef>
              <a:buFont typeface="Courier New" panose="02070309020205020404" pitchFamily="49" charset="0"/>
              <a:buChar char="o"/>
            </a:pPr>
            <a:r>
              <a:rPr lang="en-US" dirty="0" err="1">
                <a:solidFill>
                  <a:schemeClr val="tx2">
                    <a:lumMod val="75000"/>
                  </a:schemeClr>
                </a:solidFill>
                <a:latin typeface="Corbel" panose="020B0503020204020204" pitchFamily="34" charset="0"/>
              </a:rPr>
              <a:t>Scorps</a:t>
            </a:r>
            <a:r>
              <a:rPr lang="en-US" dirty="0">
                <a:solidFill>
                  <a:schemeClr val="tx2">
                    <a:lumMod val="75000"/>
                  </a:schemeClr>
                </a:solidFill>
                <a:latin typeface="Corbel" panose="020B0503020204020204" pitchFamily="34" charset="0"/>
              </a:rPr>
              <a:t> (~ 95%)</a:t>
            </a:r>
          </a:p>
          <a:p>
            <a:pPr lvl="2">
              <a:buFont typeface="Wingdings" panose="05000000000000000000" pitchFamily="2" charset="2"/>
              <a:buChar char="Ø"/>
            </a:pPr>
            <a:r>
              <a:rPr lang="en-US" dirty="0">
                <a:solidFill>
                  <a:schemeClr val="tx2">
                    <a:lumMod val="75000"/>
                  </a:schemeClr>
                </a:solidFill>
                <a:latin typeface="Corbel" panose="020B0503020204020204" pitchFamily="34" charset="0"/>
              </a:rPr>
              <a:t>Demographics will be imputed for those without PIKs</a:t>
            </a:r>
          </a:p>
          <a:p>
            <a:pPr lvl="1">
              <a:spcBef>
                <a:spcPts val="1200"/>
              </a:spcBef>
              <a:buFont typeface="Courier New" panose="02070309020205020404" pitchFamily="49" charset="0"/>
              <a:buChar char="o"/>
            </a:pPr>
            <a:r>
              <a:rPr lang="en-US" dirty="0">
                <a:solidFill>
                  <a:schemeClr val="tx2">
                    <a:lumMod val="75000"/>
                  </a:schemeClr>
                </a:solidFill>
                <a:latin typeface="Corbel" panose="020B0503020204020204" pitchFamily="34" charset="0"/>
              </a:rPr>
              <a:t>Partnership (~ 76%) </a:t>
            </a:r>
          </a:p>
          <a:p>
            <a:pPr lvl="2">
              <a:buFont typeface="Wingdings" panose="05000000000000000000" pitchFamily="2" charset="2"/>
              <a:buChar char="Ø"/>
            </a:pPr>
            <a:r>
              <a:rPr lang="en-US" dirty="0">
                <a:solidFill>
                  <a:schemeClr val="tx2">
                    <a:lumMod val="75000"/>
                  </a:schemeClr>
                </a:solidFill>
                <a:latin typeface="Corbel" panose="020B0503020204020204" pitchFamily="34" charset="0"/>
              </a:rPr>
              <a:t>Demographics will be imputed for those without PIKs</a:t>
            </a:r>
          </a:p>
          <a:p>
            <a:pPr marL="0" indent="0">
              <a:spcBef>
                <a:spcPts val="1200"/>
              </a:spcBef>
              <a:buNone/>
            </a:pPr>
            <a:r>
              <a:rPr lang="en-US" dirty="0">
                <a:solidFill>
                  <a:schemeClr val="tx2">
                    <a:lumMod val="50000"/>
                  </a:schemeClr>
                </a:solidFill>
                <a:latin typeface="Corbel" panose="020B0503020204020204" pitchFamily="34" charset="0"/>
              </a:rPr>
              <a:t>=&gt; </a:t>
            </a:r>
            <a:r>
              <a:rPr lang="en-US" sz="2400" dirty="0">
                <a:solidFill>
                  <a:schemeClr val="tx2">
                    <a:lumMod val="50000"/>
                  </a:schemeClr>
                </a:solidFill>
                <a:latin typeface="Corbel" panose="020B0503020204020204" pitchFamily="34" charset="0"/>
              </a:rPr>
              <a:t>Approximately 90 – 95 percent of non C-corps, accounting for ~ 90 percent of (non C-</a:t>
            </a:r>
            <a:r>
              <a:rPr lang="en-US" sz="2400" dirty="0" err="1">
                <a:solidFill>
                  <a:schemeClr val="tx2">
                    <a:lumMod val="50000"/>
                  </a:schemeClr>
                </a:solidFill>
                <a:latin typeface="Corbel" panose="020B0503020204020204" pitchFamily="34" charset="0"/>
              </a:rPr>
              <a:t>corp</a:t>
            </a:r>
            <a:r>
              <a:rPr lang="en-US" sz="2400" dirty="0">
                <a:solidFill>
                  <a:schemeClr val="tx2">
                    <a:lumMod val="50000"/>
                  </a:schemeClr>
                </a:solidFill>
                <a:latin typeface="Corbel" panose="020B0503020204020204" pitchFamily="34" charset="0"/>
              </a:rPr>
              <a:t>) employment</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BFE6D4-27A9-4AE4-9EAE-AF75F97B179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cxnSp>
        <p:nvCxnSpPr>
          <p:cNvPr id="5" name="Straight Connector 4">
            <a:extLst>
              <a:ext uri="{FF2B5EF4-FFF2-40B4-BE49-F238E27FC236}">
                <a16:creationId xmlns:a16="http://schemas.microsoft.com/office/drawing/2014/main" id="{BC78AFEB-E5AE-D035-541F-F5BCC00747A1}"/>
              </a:ext>
            </a:extLst>
          </p:cNvPr>
          <p:cNvCxnSpPr>
            <a:cxnSpLocks/>
          </p:cNvCxnSpPr>
          <p:nvPr/>
        </p:nvCxnSpPr>
        <p:spPr>
          <a:xfrm>
            <a:off x="637784" y="1152364"/>
            <a:ext cx="9913353"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EC2F9DA-C5C1-D19E-E13C-8D51A8AB25A5}"/>
              </a:ext>
            </a:extLst>
          </p:cNvPr>
          <p:cNvSpPr txBox="1"/>
          <p:nvPr/>
        </p:nvSpPr>
        <p:spPr>
          <a:xfrm>
            <a:off x="8610600" y="6356350"/>
            <a:ext cx="1406857" cy="307777"/>
          </a:xfrm>
          <a:prstGeom prst="rect">
            <a:avLst/>
          </a:prstGeom>
          <a:noFill/>
        </p:spPr>
        <p:txBody>
          <a:bodyPr wrap="square" rtlCol="0">
            <a:spAutoFit/>
          </a:bodyPr>
          <a:lstStyle/>
          <a:p>
            <a:r>
              <a:rPr lang="en-US" sz="1400" dirty="0">
                <a:hlinkClick r:id="rId3" action="ppaction://hlinksldjump"/>
              </a:rPr>
              <a:t>graph</a:t>
            </a:r>
            <a:endParaRPr lang="en-US" sz="1400" dirty="0"/>
          </a:p>
        </p:txBody>
      </p:sp>
    </p:spTree>
    <p:extLst>
      <p:ext uri="{BB962C8B-B14F-4D97-AF65-F5344CB8AC3E}">
        <p14:creationId xmlns:p14="http://schemas.microsoft.com/office/powerpoint/2010/main" val="134729712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und3_C-corps_share" id="{ABCD407B-FD49-4AE4-AB4F-3B69CF11DBD0}" vid="{8998E08E-26D1-47AE-A111-F50A28F8FC1B}"/>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census_PowerpointTemplate</Template>
  <TotalTime>11684</TotalTime>
  <Words>1699</Words>
  <Application>Microsoft Office PowerPoint</Application>
  <PresentationFormat>Widescreen</PresentationFormat>
  <Paragraphs>268</Paragraphs>
  <Slides>23</Slides>
  <Notes>23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Calibri Light</vt:lpstr>
      <vt:lpstr>Corbel</vt:lpstr>
      <vt:lpstr>Courier New</vt:lpstr>
      <vt:lpstr>Wingdings</vt:lpstr>
      <vt:lpstr>1_Office Theme</vt:lpstr>
      <vt:lpstr>2_Office Theme</vt:lpstr>
      <vt:lpstr>PowerPoint Presentation</vt:lpstr>
      <vt:lpstr>PowerPoint Presentation</vt:lpstr>
      <vt:lpstr>Employer Demographics Project</vt:lpstr>
      <vt:lpstr>  Context -The Annualization of Census’ Business Demographics Statistics  </vt:lpstr>
      <vt:lpstr> Employer Demographics Project as part of Annual Business Demographics Program </vt:lpstr>
      <vt:lpstr>Data Sources</vt:lpstr>
      <vt:lpstr>Methodology (1/2) – How are demographics assigned? </vt:lpstr>
      <vt:lpstr>Methodology (2/2) – How are demographics assigned? </vt:lpstr>
      <vt:lpstr>Owner PIK Coverage Results – 2018 Employers</vt:lpstr>
      <vt:lpstr>Taking Stock - AR-based Employer Owner-identification Coverage</vt:lpstr>
      <vt:lpstr>Can we leverage AR for employer demographics?</vt:lpstr>
      <vt:lpstr>Thank you!</vt:lpstr>
      <vt:lpstr>Some Challenges</vt:lpstr>
      <vt:lpstr>Next Steps</vt:lpstr>
      <vt:lpstr>Demographics Coverage Results – 2018 Employers (2/2)</vt:lpstr>
      <vt:lpstr>Owner Identification for Partnerships &amp; S-corps</vt:lpstr>
      <vt:lpstr>The Challenge of Multiple EINs</vt:lpstr>
      <vt:lpstr>Taking Stock</vt:lpstr>
      <vt:lpstr>Source of PIKs for Employers Firms</vt:lpstr>
      <vt:lpstr>Preview of Owner Identification for non C-corps</vt:lpstr>
      <vt:lpstr>Nonemployer &amp; Employer Universe</vt:lpstr>
      <vt:lpstr>Employer Identification Number or EIN</vt:lpstr>
      <vt:lpstr>Illustration - 2018 Hybrid-data Total Business Demographics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 Steps and Future Decision Points</dc:title>
  <dc:creator>Adela Luque (CENSUS/ERD FED)</dc:creator>
  <cp:lastModifiedBy>Fane Lineback (CENSUS/ADFO FED)</cp:lastModifiedBy>
  <cp:revision>271</cp:revision>
  <dcterms:created xsi:type="dcterms:W3CDTF">2023-04-24T14:47:11Z</dcterms:created>
  <dcterms:modified xsi:type="dcterms:W3CDTF">2024-04-16T14:02:29Z</dcterms:modified>
</cp:coreProperties>
</file>