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I+2aCB802sMTvMq7CmhZeJcky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ostjobfree.com/l/United-States/resum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joined-up-data-in-government-the-future-of-data-linking-methods/quality-assessment-in-data-linka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joined-up-data-in-government-the-future-of-data-linking-methods/quality-assessment-in-data-linkag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904b37c6c9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p:txBody>
      </p:sp>
      <p:sp>
        <p:nvSpPr>
          <p:cNvPr id="161" name="Google Shape;161;g2904b37c6c9_0_1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4289e88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Linkedin contains useful data on education, employment, publication, and patent information, however, the company doesn’t provide an official API. There are public profiles with information which can be manually searched. There is a restriction on the number of individuals that can be looked up within a short time window. The public profile can be downloaded as the HTML document and then the document can be parsed from the HTML structure. The search was performed with the focus on the public profile information in LinkedIn. The search string contains: first name, last name, “see patent” (show the profile with any patent information), “linkedin”.</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sz="9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900">
                <a:solidFill>
                  <a:schemeClr val="dk1"/>
                </a:solidFill>
                <a:latin typeface="Roboto"/>
                <a:ea typeface="Roboto"/>
                <a:cs typeface="Roboto"/>
                <a:sym typeface="Roboto"/>
              </a:rPr>
              <a:t>Pros:</a:t>
            </a:r>
            <a:endParaRPr sz="900">
              <a:solidFill>
                <a:schemeClr val="dk1"/>
              </a:solidFill>
              <a:latin typeface="Roboto"/>
              <a:ea typeface="Roboto"/>
              <a:cs typeface="Roboto"/>
              <a:sym typeface="Roboto"/>
            </a:endParaRPr>
          </a:p>
          <a:p>
            <a:pPr marL="457200" lvl="0" indent="-285750" algn="l" rtl="0">
              <a:lnSpc>
                <a:spcPct val="100000"/>
              </a:lnSpc>
              <a:spcBef>
                <a:spcPts val="0"/>
              </a:spcBef>
              <a:spcAft>
                <a:spcPts val="0"/>
              </a:spcAft>
              <a:buClr>
                <a:schemeClr val="dk1"/>
              </a:buClr>
              <a:buSzPts val="900"/>
              <a:buFont typeface="Roboto"/>
              <a:buChar char="-"/>
            </a:pPr>
            <a:r>
              <a:rPr lang="en-US" sz="900">
                <a:solidFill>
                  <a:schemeClr val="dk1"/>
                </a:solidFill>
                <a:latin typeface="Roboto"/>
                <a:ea typeface="Roboto"/>
                <a:cs typeface="Roboto"/>
                <a:sym typeface="Roboto"/>
              </a:rPr>
              <a:t>Patent and education information in the same profile</a:t>
            </a:r>
            <a:endParaRPr sz="900">
              <a:solidFill>
                <a:schemeClr val="dk1"/>
              </a:solidFill>
              <a:latin typeface="Roboto"/>
              <a:ea typeface="Roboto"/>
              <a:cs typeface="Roboto"/>
              <a:sym typeface="Roboto"/>
            </a:endParaRPr>
          </a:p>
          <a:p>
            <a:pPr marL="457200" lvl="0" indent="-285750" algn="l" rtl="0">
              <a:lnSpc>
                <a:spcPct val="100000"/>
              </a:lnSpc>
              <a:spcBef>
                <a:spcPts val="0"/>
              </a:spcBef>
              <a:spcAft>
                <a:spcPts val="0"/>
              </a:spcAft>
              <a:buClr>
                <a:schemeClr val="dk1"/>
              </a:buClr>
              <a:buSzPts val="900"/>
              <a:buFont typeface="Roboto"/>
              <a:buChar char="-"/>
            </a:pPr>
            <a:r>
              <a:rPr lang="en-US" sz="900">
                <a:solidFill>
                  <a:schemeClr val="dk1"/>
                </a:solidFill>
                <a:latin typeface="Roboto"/>
                <a:ea typeface="Roboto"/>
                <a:cs typeface="Roboto"/>
                <a:sym typeface="Roboto"/>
              </a:rPr>
              <a:t>Wide range of individuals (i.e. not skewed towards only researchers)</a:t>
            </a:r>
            <a:endParaRPr sz="9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900">
                <a:solidFill>
                  <a:schemeClr val="dk1"/>
                </a:solidFill>
                <a:latin typeface="Roboto"/>
                <a:ea typeface="Roboto"/>
                <a:cs typeface="Roboto"/>
                <a:sym typeface="Roboto"/>
              </a:rPr>
              <a:t>Cons:</a:t>
            </a:r>
            <a:endParaRPr sz="900">
              <a:solidFill>
                <a:schemeClr val="dk1"/>
              </a:solidFill>
              <a:latin typeface="Roboto"/>
              <a:ea typeface="Roboto"/>
              <a:cs typeface="Roboto"/>
              <a:sym typeface="Roboto"/>
            </a:endParaRPr>
          </a:p>
          <a:p>
            <a:pPr marL="457200" lvl="0" indent="-285750" algn="l" rtl="0">
              <a:lnSpc>
                <a:spcPct val="100000"/>
              </a:lnSpc>
              <a:spcBef>
                <a:spcPts val="0"/>
              </a:spcBef>
              <a:spcAft>
                <a:spcPts val="0"/>
              </a:spcAft>
              <a:buClr>
                <a:schemeClr val="dk1"/>
              </a:buClr>
              <a:buSzPts val="900"/>
              <a:buFont typeface="Roboto"/>
              <a:buChar char="-"/>
            </a:pPr>
            <a:r>
              <a:rPr lang="en-US" sz="900">
                <a:solidFill>
                  <a:schemeClr val="dk1"/>
                </a:solidFill>
                <a:latin typeface="Roboto"/>
                <a:ea typeface="Roboto"/>
                <a:cs typeface="Roboto"/>
                <a:sym typeface="Roboto"/>
              </a:rPr>
              <a:t>No formal API</a:t>
            </a:r>
            <a:endParaRPr sz="900">
              <a:solidFill>
                <a:schemeClr val="dk1"/>
              </a:solidFill>
              <a:latin typeface="Roboto"/>
              <a:ea typeface="Roboto"/>
              <a:cs typeface="Roboto"/>
              <a:sym typeface="Roboto"/>
            </a:endParaRPr>
          </a:p>
          <a:p>
            <a:pPr marL="457200" lvl="0" indent="-285750" algn="l" rtl="0">
              <a:lnSpc>
                <a:spcPct val="100000"/>
              </a:lnSpc>
              <a:spcBef>
                <a:spcPts val="0"/>
              </a:spcBef>
              <a:spcAft>
                <a:spcPts val="0"/>
              </a:spcAft>
              <a:buClr>
                <a:schemeClr val="dk1"/>
              </a:buClr>
              <a:buSzPts val="900"/>
              <a:buFont typeface="Roboto"/>
              <a:buChar char="-"/>
            </a:pPr>
            <a:r>
              <a:rPr lang="en-US" sz="900">
                <a:solidFill>
                  <a:schemeClr val="dk1"/>
                </a:solidFill>
                <a:latin typeface="Roboto"/>
                <a:ea typeface="Roboto"/>
                <a:cs typeface="Roboto"/>
                <a:sym typeface="Roboto"/>
              </a:rPr>
              <a:t>Can contain multiple pages that need to be parsed</a:t>
            </a:r>
            <a:endParaRPr sz="9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5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p:txBody>
      </p:sp>
      <p:sp>
        <p:nvSpPr>
          <p:cNvPr id="166" name="Google Shape;166;g294289e889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94289e889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ORCID provides an official API and it contains education, employment, publication (publication title, DOI), and funding information. The user needs to register to get the username and password. The API provides the XML document.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The data collection was performed in two ways: (i) download the data on individuals who had a mention of the grant number on their ORCID profile based on the list of funders mentioned in the patent data (grant number is used to link to patent number), (ii) download individuals who had the word “patent” mentioned on their ORCID profile and extract patent numbers where available.</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1200">
                <a:solidFill>
                  <a:schemeClr val="dk1"/>
                </a:solidFill>
                <a:latin typeface="Calibri"/>
                <a:ea typeface="Calibri"/>
                <a:cs typeface="Calibri"/>
                <a:sym typeface="Calibri"/>
              </a:rPr>
              <a:t>Pros:</a:t>
            </a:r>
            <a:endParaRPr sz="1200">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Patent, grant, education information in the same profile</a:t>
            </a:r>
            <a:endParaRPr sz="1200">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Formal API</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a:solidFill>
                  <a:schemeClr val="dk1"/>
                </a:solidFill>
                <a:latin typeface="Calibri"/>
                <a:ea typeface="Calibri"/>
                <a:cs typeface="Calibri"/>
                <a:sym typeface="Calibri"/>
              </a:rPr>
              <a:t>Cons:</a:t>
            </a:r>
            <a:endParaRPr sz="1200">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Population may be skewed towards individuals involved in research</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4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p:txBody>
      </p:sp>
      <p:sp>
        <p:nvSpPr>
          <p:cNvPr id="184" name="Google Shape;184;g294289e8899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94289e8899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Some ResearchGate profiles include patent citations and affiliation information. There is no official API. The HTML webpages can be saved as PDFs and parsed.</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Caveats</a:t>
            </a:r>
            <a:endParaRPr sz="200">
              <a:solidFill>
                <a:schemeClr val="dk1"/>
              </a:solidFill>
              <a:latin typeface="Calibri"/>
              <a:ea typeface="Calibri"/>
              <a:cs typeface="Calibri"/>
              <a:sym typeface="Calibri"/>
            </a:endParaRPr>
          </a:p>
          <a:p>
            <a:pPr marL="457200" lvl="0" indent="-292100" algn="l" rtl="0">
              <a:lnSpc>
                <a:spcPct val="100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Patent and education information not always in the same profile</a:t>
            </a:r>
            <a:endParaRPr sz="1000">
              <a:solidFill>
                <a:schemeClr val="dk1"/>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No formal API</a:t>
            </a:r>
            <a:endParaRPr sz="1000">
              <a:solidFill>
                <a:schemeClr val="dk1"/>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Population may be skewed towards individuals involved in research</a:t>
            </a:r>
            <a:endParaRPr sz="2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p:txBody>
      </p:sp>
      <p:sp>
        <p:nvSpPr>
          <p:cNvPr id="207" name="Google Shape;207;g294289e8899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94289e889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chemeClr val="dk1"/>
                </a:solidFill>
                <a:latin typeface="Roboto"/>
                <a:ea typeface="Roboto"/>
                <a:cs typeface="Roboto"/>
                <a:sym typeface="Roboto"/>
              </a:rPr>
              <a:t>Google Scholar profiles include publication citations and can include patent citations as well. Some profiles have the affiliation information. There is no official API. The HTML webpages can be saved as PDFs and parsed.</a:t>
            </a:r>
            <a:endParaRPr sz="9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sz="9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900">
                <a:solidFill>
                  <a:schemeClr val="dk1"/>
                </a:solidFill>
                <a:latin typeface="Roboto"/>
                <a:ea typeface="Roboto"/>
                <a:cs typeface="Roboto"/>
                <a:sym typeface="Roboto"/>
              </a:rPr>
              <a:t>Caveats</a:t>
            </a:r>
            <a:endParaRPr sz="9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Roboto"/>
              <a:buChar char="-"/>
            </a:pPr>
            <a:r>
              <a:rPr lang="en-US" sz="900">
                <a:solidFill>
                  <a:schemeClr val="dk1"/>
                </a:solidFill>
                <a:latin typeface="Roboto"/>
                <a:ea typeface="Roboto"/>
                <a:cs typeface="Roboto"/>
                <a:sym typeface="Roboto"/>
              </a:rPr>
              <a:t>No explicit education information - “affiliation” information</a:t>
            </a:r>
            <a:endParaRPr sz="900">
              <a:solidFill>
                <a:schemeClr val="dk1"/>
              </a:solidFill>
              <a:latin typeface="Roboto"/>
              <a:ea typeface="Roboto"/>
              <a:cs typeface="Roboto"/>
              <a:sym typeface="Roboto"/>
            </a:endParaRPr>
          </a:p>
          <a:p>
            <a:pPr marL="457200" lvl="0" indent="-285750" algn="l" rtl="0">
              <a:lnSpc>
                <a:spcPct val="100000"/>
              </a:lnSpc>
              <a:spcBef>
                <a:spcPts val="0"/>
              </a:spcBef>
              <a:spcAft>
                <a:spcPts val="0"/>
              </a:spcAft>
              <a:buClr>
                <a:schemeClr val="dk1"/>
              </a:buClr>
              <a:buSzPts val="900"/>
              <a:buFont typeface="Roboto"/>
              <a:buChar char="-"/>
            </a:pPr>
            <a:r>
              <a:rPr lang="en-US" sz="900">
                <a:solidFill>
                  <a:schemeClr val="dk1"/>
                </a:solidFill>
                <a:latin typeface="Roboto"/>
                <a:ea typeface="Roboto"/>
                <a:cs typeface="Roboto"/>
                <a:sym typeface="Roboto"/>
              </a:rPr>
              <a:t>No formal API</a:t>
            </a:r>
            <a:endParaRPr sz="900">
              <a:solidFill>
                <a:schemeClr val="dk1"/>
              </a:solidFill>
              <a:latin typeface="Roboto"/>
              <a:ea typeface="Roboto"/>
              <a:cs typeface="Roboto"/>
              <a:sym typeface="Roboto"/>
            </a:endParaRPr>
          </a:p>
          <a:p>
            <a:pPr marL="457200" lvl="0" indent="-285750" algn="l" rtl="0">
              <a:lnSpc>
                <a:spcPct val="100000"/>
              </a:lnSpc>
              <a:spcBef>
                <a:spcPts val="0"/>
              </a:spcBef>
              <a:spcAft>
                <a:spcPts val="0"/>
              </a:spcAft>
              <a:buClr>
                <a:schemeClr val="dk1"/>
              </a:buClr>
              <a:buSzPts val="900"/>
              <a:buFont typeface="Roboto"/>
              <a:buChar char="-"/>
            </a:pPr>
            <a:r>
              <a:rPr lang="en-US" sz="900">
                <a:solidFill>
                  <a:schemeClr val="dk1"/>
                </a:solidFill>
                <a:latin typeface="Roboto"/>
                <a:ea typeface="Roboto"/>
                <a:cs typeface="Roboto"/>
                <a:sym typeface="Roboto"/>
              </a:rPr>
              <a:t>Population may be skewed towards individuals involved in research</a:t>
            </a:r>
            <a:endParaRPr sz="9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p:txBody>
      </p:sp>
      <p:sp>
        <p:nvSpPr>
          <p:cNvPr id="220" name="Google Shape;220;g294289e8899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94289e889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It is worth mentioning that there is a public database with </a:t>
            </a:r>
            <a:r>
              <a:rPr lang="en-US" u="sng">
                <a:solidFill>
                  <a:srgbClr val="0000FF"/>
                </a:solidFill>
                <a:latin typeface="Roboto"/>
                <a:ea typeface="Roboto"/>
                <a:cs typeface="Roboto"/>
                <a:sym typeface="Roboto"/>
                <a:hlinkClick r:id="rId3">
                  <a:extLst>
                    <a:ext uri="{A12FA001-AC4F-418D-AE19-62706E023703}">
                      <ahyp:hlinkClr xmlns:ahyp="http://schemas.microsoft.com/office/drawing/2018/hyperlinkcolor" val="tx"/>
                    </a:ext>
                  </a:extLst>
                </a:hlinkClick>
              </a:rPr>
              <a:t>1,698,497 resumes in United States</a:t>
            </a:r>
            <a:r>
              <a:rPr lang="en-US">
                <a:solidFill>
                  <a:schemeClr val="dk1"/>
                </a:solidFill>
                <a:latin typeface="Roboto"/>
                <a:ea typeface="Roboto"/>
                <a:cs typeface="Roboto"/>
                <a:sym typeface="Roboto"/>
              </a:rPr>
              <a:t>. The database can be searched. For example, with the keyword “patent”, there are 683 resumes. There is no formal API. The resume information is unstructured text with different formatting which complicates the automated parsing process. This data source was not used in this linkage project but can be a valuable source of public information.</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p:txBody>
      </p:sp>
      <p:sp>
        <p:nvSpPr>
          <p:cNvPr id="235" name="Google Shape;235;g294289e8899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ae8d091f94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To summarize, gold standard true positives and gold standard true negatives are created based on public resume information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The caveat is that if the education is reported in the resume, PhD degree is included</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p:txBody>
      </p:sp>
      <p:sp>
        <p:nvSpPr>
          <p:cNvPr id="244" name="Google Shape;244;g2ae8d091f94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97bd420ae7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Can we talk about potential collaboration with the companies</a:t>
            </a:r>
            <a:endParaRPr/>
          </a:p>
        </p:txBody>
      </p:sp>
      <p:sp>
        <p:nvSpPr>
          <p:cNvPr id="259" name="Google Shape;259;g297bd420ae7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ae8d091f94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Can we talk about potential collaboration with the companies</a:t>
            </a:r>
            <a:endParaRPr/>
          </a:p>
        </p:txBody>
      </p:sp>
      <p:sp>
        <p:nvSpPr>
          <p:cNvPr id="265" name="Google Shape;265;g2ae8d091f94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4fb22fec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24fb22fec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c79ab1422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c79ab142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a0dbdf3f8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1100"/>
              <a:buNone/>
            </a:pPr>
            <a:r>
              <a:rPr lang="en-US" sz="1000">
                <a:solidFill>
                  <a:schemeClr val="dk1"/>
                </a:solidFill>
                <a:latin typeface="Roboto"/>
                <a:ea typeface="Roboto"/>
                <a:cs typeface="Roboto"/>
                <a:sym typeface="Roboto"/>
              </a:rPr>
              <a:t>‘Gold standard’ - data where the true match status of records is known. Such data are only ever available for a subset of records (or else linkage would not be required). </a:t>
            </a:r>
            <a:r>
              <a:rPr lang="en-US" sz="1000" u="sng">
                <a:solidFill>
                  <a:schemeClr val="hlink"/>
                </a:solidFill>
                <a:latin typeface="Roboto"/>
                <a:ea typeface="Roboto"/>
                <a:cs typeface="Roboto"/>
                <a:sym typeface="Roboto"/>
                <a:hlinkClick r:id="rId3"/>
              </a:rPr>
              <a:t>Source</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
        <p:nvSpPr>
          <p:cNvPr id="94" name="Google Shape;94;g2a0dbdf3f8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ae8d091f94_1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1100"/>
              <a:buNone/>
            </a:pPr>
            <a:r>
              <a:rPr lang="en-US" sz="1000">
                <a:solidFill>
                  <a:schemeClr val="dk1"/>
                </a:solidFill>
                <a:latin typeface="Roboto"/>
                <a:ea typeface="Roboto"/>
                <a:cs typeface="Roboto"/>
                <a:sym typeface="Roboto"/>
              </a:rPr>
              <a:t>Record linkage of administrative and survey data is increasingly used to generate evidence to inform policy and services.</a:t>
            </a:r>
            <a:endParaRPr sz="1000">
              <a:solidFill>
                <a:schemeClr val="dk1"/>
              </a:solidFill>
              <a:latin typeface="Roboto"/>
              <a:ea typeface="Roboto"/>
              <a:cs typeface="Roboto"/>
              <a:sym typeface="Roboto"/>
            </a:endParaRPr>
          </a:p>
          <a:p>
            <a:pPr marL="0" lvl="0" indent="0" algn="l" rtl="0">
              <a:lnSpc>
                <a:spcPct val="90000"/>
              </a:lnSpc>
              <a:spcBef>
                <a:spcPts val="1000"/>
              </a:spcBef>
              <a:spcAft>
                <a:spcPts val="0"/>
              </a:spcAft>
              <a:buSzPts val="1100"/>
              <a:buNone/>
            </a:pPr>
            <a:r>
              <a:rPr lang="en-US" sz="1000">
                <a:solidFill>
                  <a:schemeClr val="dk1"/>
                </a:solidFill>
                <a:latin typeface="Roboto"/>
                <a:ea typeface="Roboto"/>
                <a:cs typeface="Roboto"/>
                <a:sym typeface="Roboto"/>
              </a:rPr>
              <a:t>‘Gold standard’ - data where the true match status of records is known. Such data are only ever available for a subset of records (or else linkage would not be required). </a:t>
            </a:r>
            <a:r>
              <a:rPr lang="en-US" sz="1000" u="sng">
                <a:solidFill>
                  <a:schemeClr val="hlink"/>
                </a:solidFill>
                <a:latin typeface="Roboto"/>
                <a:ea typeface="Roboto"/>
                <a:cs typeface="Roboto"/>
                <a:sym typeface="Roboto"/>
                <a:hlinkClick r:id="rId3"/>
              </a:rPr>
              <a:t>Source</a:t>
            </a:r>
            <a:endParaRPr sz="1000">
              <a:solidFill>
                <a:schemeClr val="dk1"/>
              </a:solidFill>
              <a:latin typeface="Roboto"/>
              <a:ea typeface="Roboto"/>
              <a:cs typeface="Roboto"/>
              <a:sym typeface="Roboto"/>
            </a:endParaRPr>
          </a:p>
          <a:p>
            <a:pPr marL="0" lvl="0" indent="0" algn="l" rtl="0">
              <a:lnSpc>
                <a:spcPct val="150000"/>
              </a:lnSpc>
              <a:spcBef>
                <a:spcPts val="1000"/>
              </a:spcBef>
              <a:spcAft>
                <a:spcPts val="0"/>
              </a:spcAft>
              <a:buClr>
                <a:schemeClr val="dk1"/>
              </a:buClr>
              <a:buSzPts val="1100"/>
              <a:buFont typeface="Arial"/>
              <a:buNone/>
            </a:pPr>
            <a:r>
              <a:rPr lang="en-US" sz="1200">
                <a:solidFill>
                  <a:schemeClr val="dk1"/>
                </a:solidFill>
                <a:latin typeface="Roboto"/>
                <a:ea typeface="Roboto"/>
                <a:cs typeface="Roboto"/>
                <a:sym typeface="Roboto"/>
              </a:rPr>
              <a:t>Uses of gold standard data</a:t>
            </a:r>
            <a:endParaRPr sz="1200">
              <a:solidFill>
                <a:schemeClr val="dk1"/>
              </a:solidFill>
              <a:latin typeface="Roboto"/>
              <a:ea typeface="Roboto"/>
              <a:cs typeface="Roboto"/>
              <a:sym typeface="Roboto"/>
            </a:endParaRPr>
          </a:p>
          <a:p>
            <a:pPr marL="457200" lvl="0" indent="-285750" algn="l" rtl="0">
              <a:lnSpc>
                <a:spcPct val="115000"/>
              </a:lnSpc>
              <a:spcBef>
                <a:spcPts val="0"/>
              </a:spcBef>
              <a:spcAft>
                <a:spcPts val="0"/>
              </a:spcAft>
              <a:buClr>
                <a:schemeClr val="dk1"/>
              </a:buClr>
              <a:buSzPts val="900"/>
              <a:buFont typeface="Roboto"/>
              <a:buChar char="•"/>
            </a:pPr>
            <a:r>
              <a:rPr lang="en-US" sz="900">
                <a:solidFill>
                  <a:schemeClr val="dk1"/>
                </a:solidFill>
                <a:latin typeface="Roboto"/>
                <a:ea typeface="Roboto"/>
                <a:cs typeface="Roboto"/>
                <a:sym typeface="Roboto"/>
              </a:rPr>
              <a:t>Train linkage algorithms</a:t>
            </a:r>
            <a:endParaRPr sz="900">
              <a:solidFill>
                <a:schemeClr val="dk1"/>
              </a:solidFill>
              <a:latin typeface="Roboto"/>
              <a:ea typeface="Roboto"/>
              <a:cs typeface="Roboto"/>
              <a:sym typeface="Roboto"/>
            </a:endParaRPr>
          </a:p>
          <a:p>
            <a:pPr marL="457200" lvl="0" indent="-285750" algn="l" rtl="0">
              <a:lnSpc>
                <a:spcPct val="115000"/>
              </a:lnSpc>
              <a:spcBef>
                <a:spcPts val="0"/>
              </a:spcBef>
              <a:spcAft>
                <a:spcPts val="0"/>
              </a:spcAft>
              <a:buClr>
                <a:schemeClr val="dk1"/>
              </a:buClr>
              <a:buSzPts val="900"/>
              <a:buFont typeface="Roboto"/>
              <a:buChar char="•"/>
            </a:pPr>
            <a:r>
              <a:rPr lang="en-US" sz="900">
                <a:solidFill>
                  <a:schemeClr val="dk1"/>
                </a:solidFill>
                <a:latin typeface="Roboto"/>
                <a:ea typeface="Roboto"/>
                <a:cs typeface="Roboto"/>
                <a:sym typeface="Roboto"/>
              </a:rPr>
              <a:t>Assess linkage quality for analysis of linked data</a:t>
            </a:r>
            <a:endParaRPr sz="1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
        <p:nvSpPr>
          <p:cNvPr id="100" name="Google Shape;100;g2ae8d091f94_1_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04b37c6c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solidFill>
                  <a:schemeClr val="dk1"/>
                </a:solidFill>
                <a:latin typeface="Roboto"/>
                <a:ea typeface="Roboto"/>
                <a:cs typeface="Roboto"/>
                <a:sym typeface="Roboto"/>
              </a:rPr>
              <a:t>There is substantial research on patenting in the U.S. academic sector in general (Morgan et al., 2001, Azoulay et al., 2007, Stephan et al., 2007, Sugimoto et al., 2015), however, there is no single large-scale dataset with individual links between U.S. doctoral recipients and inventors which could allow to study the innovation outcomes of doctoral recipients in the U.S.  </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1000">
                <a:solidFill>
                  <a:schemeClr val="dk1"/>
                </a:solidFill>
                <a:latin typeface="Roboto"/>
                <a:ea typeface="Roboto"/>
                <a:cs typeface="Roboto"/>
                <a:sym typeface="Roboto"/>
              </a:rPr>
              <a:t>Survey of Doctorate Recipients used to collect data on patenting activity in the previous survey years (Stephan et al., 2007), however, there is no direct linkage between doctoral recipients and the U.S. inventors on an individual level.</a:t>
            </a:r>
            <a:r>
              <a:rPr lang="en-US" sz="100">
                <a:solidFill>
                  <a:schemeClr val="dk1"/>
                </a:solidFill>
                <a:latin typeface="Roboto"/>
                <a:ea typeface="Roboto"/>
                <a:cs typeface="Roboto"/>
                <a:sym typeface="Roboto"/>
              </a:rPr>
              <a:t>. </a:t>
            </a:r>
            <a:r>
              <a:rPr lang="en-US" sz="1000">
                <a:solidFill>
                  <a:schemeClr val="dk1"/>
                </a:solidFill>
                <a:latin typeface="Roboto"/>
                <a:ea typeface="Roboto"/>
                <a:cs typeface="Roboto"/>
                <a:sym typeface="Roboto"/>
              </a:rPr>
              <a:t>PatentsView is a public data source which disambiguates and tracks inventors in the U.S. which could be used for the linkage.</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1000">
                <a:solidFill>
                  <a:schemeClr val="dk1"/>
                </a:solidFill>
                <a:latin typeface="Roboto"/>
                <a:ea typeface="Roboto"/>
                <a:cs typeface="Roboto"/>
                <a:sym typeface="Roboto"/>
              </a:rPr>
              <a:t>In this work, the machine learning approach is used to link two datasets: Survey of Doctorate Recipients and PatentsView. Validation of the machine learning results is performed using a gold standard record set.</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
        <p:nvSpPr>
          <p:cNvPr id="106" name="Google Shape;106;g2904b37c6c9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ae8d091f9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SDR is a biennial follow-up survey which represents a sample of doctoral recipients in science, engineering, and health (SEH) who received the degree in the U.S. educational institution. </a:t>
            </a:r>
            <a:endParaRPr>
              <a:solidFill>
                <a:schemeClr val="dk1"/>
              </a:solidFill>
              <a:latin typeface="Roboto"/>
              <a:ea typeface="Roboto"/>
              <a:cs typeface="Roboto"/>
              <a:sym typeface="Roboto"/>
            </a:endParaRPr>
          </a:p>
          <a:p>
            <a:pPr marL="45720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SDR collected information on patenting activity of respondents in 1995, 2001, 2003, 2008 survey cycles, however, this activity has been suspended since 2008.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In this work, the personally identifiable information (PII) from individuals in SDR 2015 and SDR 2017. Each respondent has a unique identifier which tracks over time.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700">
              <a:solidFill>
                <a:schemeClr val="lt1"/>
              </a:solidFill>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
        <p:nvSpPr>
          <p:cNvPr id="112" name="Google Shape;112;g2ae8d091f94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904b37c6c9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Linkage scope potential overlap between the two data sources, i.e. the individuals who would be expected to match.</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The population that would be expected to match are the inventors who patented in the U.S. with doctoral education from U.S. institution.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
        <p:nvSpPr>
          <p:cNvPr id="121" name="Google Shape;121;g2904b37c6c9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904b37c6c9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To validate the machine learning results gold standard data is created</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
        <p:nvSpPr>
          <p:cNvPr id="133" name="Google Shape;133;g2904b37c6c9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904b37c6c9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The diagram highlights data items from resume that can be used to confirm an inventor is the same individual as the paired survey respondent.</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Roboto"/>
                <a:ea typeface="Roboto"/>
                <a:cs typeface="Roboto"/>
                <a:sym typeface="Roboto"/>
              </a:rPr>
              <a:t>True positive.</a:t>
            </a:r>
            <a:r>
              <a:rPr lang="en-US">
                <a:solidFill>
                  <a:schemeClr val="dk1"/>
                </a:solidFill>
                <a:latin typeface="Roboto"/>
                <a:ea typeface="Roboto"/>
                <a:cs typeface="Roboto"/>
                <a:sym typeface="Roboto"/>
              </a:rPr>
              <a:t> Match on name, patent number with inventor data and match on name, graduation institution, year with SDR data.</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Roboto"/>
                <a:ea typeface="Roboto"/>
                <a:cs typeface="Roboto"/>
                <a:sym typeface="Roboto"/>
              </a:rPr>
              <a:t>True negative.</a:t>
            </a:r>
            <a:r>
              <a:rPr lang="en-US">
                <a:solidFill>
                  <a:schemeClr val="dk1"/>
                </a:solidFill>
                <a:latin typeface="Roboto"/>
                <a:ea typeface="Roboto"/>
                <a:cs typeface="Roboto"/>
                <a:sym typeface="Roboto"/>
              </a:rPr>
              <a:t> Match on name, patent number with inventor data - inventor is confirmed to NOT hold a doctorate degree.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p:txBody>
      </p:sp>
      <p:sp>
        <p:nvSpPr>
          <p:cNvPr id="148" name="Google Shape;148;g2904b37c6c9_0_1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 name="Google Shape;12;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
          <p:cNvSpPr>
            <a:spLocks noGrp="1"/>
          </p:cNvSpPr>
          <p:nvPr>
            <p:ph type="pic" idx="2"/>
          </p:nvPr>
        </p:nvSpPr>
        <p:spPr>
          <a:xfrm>
            <a:off x="5183188" y="987425"/>
            <a:ext cx="6172200" cy="4873500"/>
          </a:xfrm>
          <a:prstGeom prst="rect">
            <a:avLst/>
          </a:prstGeom>
          <a:noFill/>
          <a:ln>
            <a:noFill/>
          </a:ln>
        </p:spPr>
      </p:sp>
      <p:sp>
        <p:nvSpPr>
          <p:cNvPr id="62" name="Google Shape;62;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descr="Background pattern&#10;&#10;Description automatically generated"/>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7" name="Google Shape;7;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katerina.Leviskya@coleridgeinitiative.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Corey.sparks@coleridgeinitiativ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topics/computer-science/gold-standard-dat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3368100" y="-438700"/>
            <a:ext cx="8507400" cy="3898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000"/>
              <a:t>Striking Gold! </a:t>
            </a:r>
            <a:endParaRPr sz="5000"/>
          </a:p>
          <a:p>
            <a:pPr marL="0" lvl="0" indent="0" algn="ctr" rtl="0">
              <a:lnSpc>
                <a:spcPct val="90000"/>
              </a:lnSpc>
              <a:spcBef>
                <a:spcPts val="0"/>
              </a:spcBef>
              <a:spcAft>
                <a:spcPts val="0"/>
              </a:spcAft>
              <a:buClr>
                <a:schemeClr val="lt1"/>
              </a:buClr>
              <a:buSzPts val="5400"/>
              <a:buFont typeface="Calibri"/>
              <a:buNone/>
            </a:pPr>
            <a:r>
              <a:rPr lang="en-US" sz="5000"/>
              <a:t>Using Public Sources to </a:t>
            </a:r>
            <a:r>
              <a:rPr lang="en-US" sz="5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Validate</a:t>
            </a:r>
            <a:r>
              <a:rPr lang="en-US" sz="5000"/>
              <a:t> a Gold Standard Dataset of Ph.D. Inventors in the U.S.</a:t>
            </a:r>
            <a:endParaRPr sz="5000"/>
          </a:p>
        </p:txBody>
      </p:sp>
      <p:sp>
        <p:nvSpPr>
          <p:cNvPr id="83" name="Google Shape;83;p1"/>
          <p:cNvSpPr txBox="1">
            <a:spLocks noGrp="1"/>
          </p:cNvSpPr>
          <p:nvPr>
            <p:ph type="subTitle" idx="1"/>
          </p:nvPr>
        </p:nvSpPr>
        <p:spPr>
          <a:xfrm>
            <a:off x="1199150" y="4189312"/>
            <a:ext cx="10351500" cy="2099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r>
              <a:rPr lang="en-US"/>
              <a:t>Ekaterina Levitskaya - Senior Data Scientist - Coleridge Initiative</a:t>
            </a:r>
            <a:endParaRPr/>
          </a:p>
          <a:p>
            <a:pPr marL="0" lvl="0" indent="0" algn="ctr" rtl="0">
              <a:lnSpc>
                <a:spcPct val="100000"/>
              </a:lnSpc>
              <a:spcBef>
                <a:spcPts val="0"/>
              </a:spcBef>
              <a:spcAft>
                <a:spcPts val="0"/>
              </a:spcAft>
              <a:buSzPts val="2400"/>
              <a:buNone/>
            </a:pPr>
            <a:r>
              <a:rPr lang="en-US"/>
              <a:t>Corey Sparks - Senior Research Scientist - Coleridge Initiative</a:t>
            </a:r>
            <a:endParaRPr/>
          </a:p>
          <a:p>
            <a:pPr marL="0" lvl="0" indent="0" algn="ctr" rtl="0">
              <a:lnSpc>
                <a:spcPct val="100000"/>
              </a:lnSpc>
              <a:spcBef>
                <a:spcPts val="0"/>
              </a:spcBef>
              <a:spcAft>
                <a:spcPts val="0"/>
              </a:spcAft>
              <a:buSzPts val="2400"/>
              <a:buNone/>
            </a:pPr>
            <a:r>
              <a:rPr lang="en-US"/>
              <a:t>FedCASIC conference</a:t>
            </a:r>
            <a:endParaRPr/>
          </a:p>
          <a:p>
            <a:pPr marL="0" lvl="0" indent="0" algn="ctr" rtl="0">
              <a:lnSpc>
                <a:spcPct val="100000"/>
              </a:lnSpc>
              <a:spcBef>
                <a:spcPts val="0"/>
              </a:spcBef>
              <a:spcAft>
                <a:spcPts val="0"/>
              </a:spcAft>
              <a:buSzPts val="2400"/>
              <a:buNone/>
            </a:pPr>
            <a:r>
              <a:rPr lang="en-US"/>
              <a:t>April 2024</a:t>
            </a:r>
            <a:endParaRPr/>
          </a:p>
          <a:p>
            <a:pPr marL="0" lvl="0" indent="0" algn="ctr" rtl="0">
              <a:lnSpc>
                <a:spcPct val="90000"/>
              </a:lnSpc>
              <a:spcBef>
                <a:spcPts val="1000"/>
              </a:spcBef>
              <a:spcAft>
                <a:spcPts val="0"/>
              </a:spcAft>
              <a:buSzPts val="2400"/>
              <a:buNone/>
            </a:pPr>
            <a:endParaRPr/>
          </a:p>
        </p:txBody>
      </p:sp>
      <p:pic>
        <p:nvPicPr>
          <p:cNvPr id="84" name="Google Shape;84;p1"/>
          <p:cNvPicPr preferRelativeResize="0"/>
          <p:nvPr/>
        </p:nvPicPr>
        <p:blipFill rotWithShape="1">
          <a:blip r:embed="rId3">
            <a:alphaModFix/>
          </a:blip>
          <a:srcRect/>
          <a:stretch/>
        </p:blipFill>
        <p:spPr>
          <a:xfrm>
            <a:off x="300900" y="416924"/>
            <a:ext cx="2975401" cy="2975401"/>
          </a:xfrm>
          <a:prstGeom prst="rect">
            <a:avLst/>
          </a:prstGeom>
          <a:noFill/>
          <a:ln>
            <a:noFill/>
          </a:ln>
        </p:spPr>
      </p:pic>
      <p:sp>
        <p:nvSpPr>
          <p:cNvPr id="85" name="Google Shape;85;p1"/>
          <p:cNvSpPr txBox="1"/>
          <p:nvPr/>
        </p:nvSpPr>
        <p:spPr>
          <a:xfrm>
            <a:off x="300900" y="3460100"/>
            <a:ext cx="2044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Generated using www.fotor.com</a:t>
            </a:r>
            <a:endParaRPr sz="10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904b37c6c9_0_116"/>
          <p:cNvSpPr txBox="1"/>
          <p:nvPr/>
        </p:nvSpPr>
        <p:spPr>
          <a:xfrm>
            <a:off x="838200" y="1726100"/>
            <a:ext cx="10515600" cy="465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Roboto"/>
                <a:ea typeface="Roboto"/>
                <a:cs typeface="Roboto"/>
                <a:sym typeface="Roboto"/>
              </a:rPr>
              <a:t>Sources of public resume information</a:t>
            </a:r>
            <a:endParaRPr sz="2300" b="0" i="0" u="none" strike="noStrike" cap="none">
              <a:solidFill>
                <a:schemeClr val="lt1"/>
              </a:solidFill>
              <a:latin typeface="Roboto"/>
              <a:ea typeface="Roboto"/>
              <a:cs typeface="Roboto"/>
              <a:sym typeface="Roboto"/>
            </a:endParaRPr>
          </a:p>
          <a:p>
            <a:pPr marL="457200" marR="0" lvl="0" indent="-431800" algn="l" rtl="0">
              <a:lnSpc>
                <a:spcPct val="100000"/>
              </a:lnSpc>
              <a:spcBef>
                <a:spcPts val="1200"/>
              </a:spcBef>
              <a:spcAft>
                <a:spcPts val="0"/>
              </a:spcAft>
              <a:buClr>
                <a:schemeClr val="lt1"/>
              </a:buClr>
              <a:buSzPts val="3200"/>
              <a:buFont typeface="Roboto"/>
              <a:buChar char="•"/>
            </a:pPr>
            <a:r>
              <a:rPr lang="en-US" sz="3200" b="0" i="0" u="none" strike="noStrike" cap="none">
                <a:solidFill>
                  <a:schemeClr val="lt1"/>
                </a:solidFill>
                <a:latin typeface="Roboto"/>
                <a:ea typeface="Roboto"/>
                <a:cs typeface="Roboto"/>
                <a:sym typeface="Roboto"/>
              </a:rPr>
              <a:t>LinkedIn</a:t>
            </a:r>
            <a:endParaRPr sz="3200" b="0" i="0" u="none" strike="noStrike" cap="none">
              <a:solidFill>
                <a:schemeClr val="lt1"/>
              </a:solidFill>
              <a:latin typeface="Roboto"/>
              <a:ea typeface="Roboto"/>
              <a:cs typeface="Roboto"/>
              <a:sym typeface="Roboto"/>
            </a:endParaRPr>
          </a:p>
          <a:p>
            <a:pPr marL="457200" marR="0" lvl="0" indent="-431800" algn="l" rtl="0">
              <a:lnSpc>
                <a:spcPct val="100000"/>
              </a:lnSpc>
              <a:spcBef>
                <a:spcPts val="0"/>
              </a:spcBef>
              <a:spcAft>
                <a:spcPts val="0"/>
              </a:spcAft>
              <a:buClr>
                <a:schemeClr val="lt1"/>
              </a:buClr>
              <a:buSzPts val="3200"/>
              <a:buFont typeface="Roboto"/>
              <a:buChar char="•"/>
            </a:pPr>
            <a:r>
              <a:rPr lang="en-US" sz="3200" b="0" i="0" u="none" strike="noStrike" cap="none">
                <a:solidFill>
                  <a:schemeClr val="lt1"/>
                </a:solidFill>
                <a:latin typeface="Roboto"/>
                <a:ea typeface="Roboto"/>
                <a:cs typeface="Roboto"/>
                <a:sym typeface="Roboto"/>
              </a:rPr>
              <a:t>ORCID</a:t>
            </a:r>
            <a:endParaRPr sz="3200" b="0" i="0" u="none" strike="noStrike" cap="none">
              <a:solidFill>
                <a:schemeClr val="lt1"/>
              </a:solidFill>
              <a:latin typeface="Roboto"/>
              <a:ea typeface="Roboto"/>
              <a:cs typeface="Roboto"/>
              <a:sym typeface="Roboto"/>
            </a:endParaRPr>
          </a:p>
          <a:p>
            <a:pPr marL="457200" marR="0" lvl="0" indent="-431800" algn="l" rtl="0">
              <a:lnSpc>
                <a:spcPct val="100000"/>
              </a:lnSpc>
              <a:spcBef>
                <a:spcPts val="0"/>
              </a:spcBef>
              <a:spcAft>
                <a:spcPts val="0"/>
              </a:spcAft>
              <a:buClr>
                <a:schemeClr val="lt1"/>
              </a:buClr>
              <a:buSzPts val="3200"/>
              <a:buFont typeface="Roboto"/>
              <a:buChar char="•"/>
            </a:pPr>
            <a:r>
              <a:rPr lang="en-US" sz="3200" b="0" i="0" u="none" strike="noStrike" cap="none">
                <a:solidFill>
                  <a:schemeClr val="lt1"/>
                </a:solidFill>
                <a:latin typeface="Roboto"/>
                <a:ea typeface="Roboto"/>
                <a:cs typeface="Roboto"/>
                <a:sym typeface="Roboto"/>
              </a:rPr>
              <a:t>ResearchGate</a:t>
            </a:r>
            <a:endParaRPr sz="3200" b="0" i="0" u="none" strike="noStrike" cap="none">
              <a:solidFill>
                <a:schemeClr val="lt1"/>
              </a:solidFill>
              <a:latin typeface="Roboto"/>
              <a:ea typeface="Roboto"/>
              <a:cs typeface="Roboto"/>
              <a:sym typeface="Roboto"/>
            </a:endParaRPr>
          </a:p>
          <a:p>
            <a:pPr marL="457200" marR="0" lvl="0" indent="-431800" algn="l" rtl="0">
              <a:lnSpc>
                <a:spcPct val="100000"/>
              </a:lnSpc>
              <a:spcBef>
                <a:spcPts val="0"/>
              </a:spcBef>
              <a:spcAft>
                <a:spcPts val="0"/>
              </a:spcAft>
              <a:buClr>
                <a:schemeClr val="lt1"/>
              </a:buClr>
              <a:buSzPts val="3200"/>
              <a:buFont typeface="Roboto"/>
              <a:buChar char="•"/>
            </a:pPr>
            <a:r>
              <a:rPr lang="en-US" sz="3200" b="0" i="0" u="none" strike="noStrike" cap="none">
                <a:solidFill>
                  <a:schemeClr val="lt1"/>
                </a:solidFill>
                <a:latin typeface="Roboto"/>
                <a:ea typeface="Roboto"/>
                <a:cs typeface="Roboto"/>
                <a:sym typeface="Roboto"/>
              </a:rPr>
              <a:t>Google Scholar</a:t>
            </a:r>
            <a:endParaRPr sz="3200" b="0" i="0" u="none" strike="noStrike" cap="none">
              <a:solidFill>
                <a:schemeClr val="lt1"/>
              </a:solidFill>
              <a:latin typeface="Roboto"/>
              <a:ea typeface="Roboto"/>
              <a:cs typeface="Roboto"/>
              <a:sym typeface="Roboto"/>
            </a:endParaRPr>
          </a:p>
          <a:p>
            <a:pPr marL="457200" marR="0" lvl="0" indent="-431800" algn="l" rtl="0">
              <a:lnSpc>
                <a:spcPct val="100000"/>
              </a:lnSpc>
              <a:spcBef>
                <a:spcPts val="0"/>
              </a:spcBef>
              <a:spcAft>
                <a:spcPts val="0"/>
              </a:spcAft>
              <a:buClr>
                <a:schemeClr val="lt1"/>
              </a:buClr>
              <a:buSzPts val="3200"/>
              <a:buFont typeface="Roboto"/>
              <a:buChar char="•"/>
            </a:pPr>
            <a:r>
              <a:rPr lang="en-US" sz="3200" b="0" i="0" u="none" strike="noStrike" cap="none">
                <a:solidFill>
                  <a:schemeClr val="lt1"/>
                </a:solidFill>
                <a:latin typeface="Roboto"/>
                <a:ea typeface="Roboto"/>
                <a:cs typeface="Roboto"/>
                <a:sym typeface="Roboto"/>
              </a:rPr>
              <a:t>PostJobFree.com</a:t>
            </a:r>
            <a:endParaRPr sz="4500" b="0" i="0" u="none" strike="noStrike" cap="none">
              <a:solidFill>
                <a:schemeClr val="lt1"/>
              </a:solidFill>
              <a:latin typeface="Roboto"/>
              <a:ea typeface="Roboto"/>
              <a:cs typeface="Roboto"/>
              <a:sym typeface="Roboto"/>
            </a:endParaRPr>
          </a:p>
          <a:p>
            <a:pPr marL="0" marR="0" lvl="0" indent="0" algn="l" rtl="0">
              <a:lnSpc>
                <a:spcPct val="100000"/>
              </a:lnSpc>
              <a:spcBef>
                <a:spcPts val="800"/>
              </a:spcBef>
              <a:spcAft>
                <a:spcPts val="0"/>
              </a:spcAft>
              <a:buClr>
                <a:srgbClr val="000000"/>
              </a:buClr>
              <a:buSzPts val="3200"/>
              <a:buFont typeface="Arial"/>
              <a:buNone/>
            </a:pPr>
            <a:endParaRPr sz="32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294289e8899_0_0"/>
          <p:cNvPicPr preferRelativeResize="0"/>
          <p:nvPr/>
        </p:nvPicPr>
        <p:blipFill rotWithShape="1">
          <a:blip r:embed="rId3">
            <a:alphaModFix/>
          </a:blip>
          <a:srcRect/>
          <a:stretch/>
        </p:blipFill>
        <p:spPr>
          <a:xfrm>
            <a:off x="898225" y="1349225"/>
            <a:ext cx="2686050" cy="1247775"/>
          </a:xfrm>
          <a:prstGeom prst="rect">
            <a:avLst/>
          </a:prstGeom>
          <a:noFill/>
          <a:ln>
            <a:noFill/>
          </a:ln>
        </p:spPr>
      </p:pic>
      <p:sp>
        <p:nvSpPr>
          <p:cNvPr id="169" name="Google Shape;169;g294289e8899_0_0"/>
          <p:cNvSpPr txBox="1"/>
          <p:nvPr/>
        </p:nvSpPr>
        <p:spPr>
          <a:xfrm>
            <a:off x="2008675" y="2025813"/>
            <a:ext cx="1575600" cy="378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Profile Name</a:t>
            </a:r>
            <a:endParaRPr sz="1800" b="0" i="0" u="none" strike="noStrike" cap="none">
              <a:solidFill>
                <a:srgbClr val="000000"/>
              </a:solidFill>
              <a:latin typeface="Roboto"/>
              <a:ea typeface="Roboto"/>
              <a:cs typeface="Roboto"/>
              <a:sym typeface="Roboto"/>
            </a:endParaRPr>
          </a:p>
        </p:txBody>
      </p:sp>
      <p:sp>
        <p:nvSpPr>
          <p:cNvPr id="170" name="Google Shape;170;g294289e8899_0_0"/>
          <p:cNvSpPr/>
          <p:nvPr/>
        </p:nvSpPr>
        <p:spPr>
          <a:xfrm>
            <a:off x="2066125" y="2128725"/>
            <a:ext cx="1460700" cy="275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 name="Google Shape;171;g294289e8899_0_0"/>
          <p:cNvSpPr txBox="1">
            <a:spLocks noGrp="1"/>
          </p:cNvSpPr>
          <p:nvPr>
            <p:ph type="title"/>
          </p:nvPr>
        </p:nvSpPr>
        <p:spPr>
          <a:xfrm>
            <a:off x="838200" y="112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Roboto"/>
                <a:ea typeface="Roboto"/>
                <a:cs typeface="Roboto"/>
                <a:sym typeface="Roboto"/>
              </a:rPr>
              <a:t>LinkedIn</a:t>
            </a:r>
            <a:endParaRPr>
              <a:latin typeface="Roboto"/>
              <a:ea typeface="Roboto"/>
              <a:cs typeface="Roboto"/>
              <a:sym typeface="Roboto"/>
            </a:endParaRPr>
          </a:p>
        </p:txBody>
      </p:sp>
      <p:grpSp>
        <p:nvGrpSpPr>
          <p:cNvPr id="172" name="Google Shape;172;g294289e8899_0_0"/>
          <p:cNvGrpSpPr/>
          <p:nvPr/>
        </p:nvGrpSpPr>
        <p:grpSpPr>
          <a:xfrm>
            <a:off x="898225" y="4431975"/>
            <a:ext cx="5838251" cy="1223925"/>
            <a:chOff x="1470075" y="1542650"/>
            <a:chExt cx="5838251" cy="1223925"/>
          </a:xfrm>
        </p:grpSpPr>
        <p:pic>
          <p:nvPicPr>
            <p:cNvPr id="173" name="Google Shape;173;g294289e8899_0_0"/>
            <p:cNvPicPr preferRelativeResize="0"/>
            <p:nvPr/>
          </p:nvPicPr>
          <p:blipFill rotWithShape="1">
            <a:blip r:embed="rId4">
              <a:alphaModFix/>
            </a:blip>
            <a:srcRect r="9729" b="49008"/>
            <a:stretch/>
          </p:blipFill>
          <p:spPr>
            <a:xfrm>
              <a:off x="1470075" y="1542650"/>
              <a:ext cx="5838251" cy="1223925"/>
            </a:xfrm>
            <a:prstGeom prst="rect">
              <a:avLst/>
            </a:prstGeom>
            <a:noFill/>
            <a:ln>
              <a:noFill/>
            </a:ln>
          </p:spPr>
        </p:pic>
        <p:sp>
          <p:nvSpPr>
            <p:cNvPr id="174" name="Google Shape;174;g294289e8899_0_0"/>
            <p:cNvSpPr/>
            <p:nvPr/>
          </p:nvSpPr>
          <p:spPr>
            <a:xfrm>
              <a:off x="1601900" y="2383425"/>
              <a:ext cx="1460700" cy="275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75" name="Google Shape;175;g294289e8899_0_0"/>
          <p:cNvGrpSpPr/>
          <p:nvPr/>
        </p:nvGrpSpPr>
        <p:grpSpPr>
          <a:xfrm>
            <a:off x="901725" y="2742950"/>
            <a:ext cx="3984600" cy="1543050"/>
            <a:chOff x="7595300" y="1542650"/>
            <a:chExt cx="3984600" cy="1543050"/>
          </a:xfrm>
        </p:grpSpPr>
        <p:pic>
          <p:nvPicPr>
            <p:cNvPr id="176" name="Google Shape;176;g294289e8899_0_0"/>
            <p:cNvPicPr preferRelativeResize="0"/>
            <p:nvPr/>
          </p:nvPicPr>
          <p:blipFill rotWithShape="1">
            <a:blip r:embed="rId5">
              <a:alphaModFix/>
            </a:blip>
            <a:srcRect l="1565"/>
            <a:stretch/>
          </p:blipFill>
          <p:spPr>
            <a:xfrm>
              <a:off x="7595300" y="1542650"/>
              <a:ext cx="3984600" cy="1543050"/>
            </a:xfrm>
            <a:prstGeom prst="rect">
              <a:avLst/>
            </a:prstGeom>
            <a:noFill/>
            <a:ln>
              <a:noFill/>
            </a:ln>
          </p:spPr>
        </p:pic>
        <p:sp>
          <p:nvSpPr>
            <p:cNvPr id="177" name="Google Shape;177;g294289e8899_0_0"/>
            <p:cNvSpPr/>
            <p:nvPr/>
          </p:nvSpPr>
          <p:spPr>
            <a:xfrm>
              <a:off x="8302925" y="2383425"/>
              <a:ext cx="449100" cy="275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 name="Google Shape;178;g294289e8899_0_0"/>
            <p:cNvSpPr/>
            <p:nvPr/>
          </p:nvSpPr>
          <p:spPr>
            <a:xfrm>
              <a:off x="8302925" y="2108325"/>
              <a:ext cx="3051000" cy="275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 name="Google Shape;179;g294289e8899_0_0"/>
            <p:cNvSpPr/>
            <p:nvPr/>
          </p:nvSpPr>
          <p:spPr>
            <a:xfrm>
              <a:off x="8855250" y="2582325"/>
              <a:ext cx="449100" cy="275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80" name="Google Shape;180;g294289e8899_0_0"/>
          <p:cNvSpPr txBox="1"/>
          <p:nvPr/>
        </p:nvSpPr>
        <p:spPr>
          <a:xfrm>
            <a:off x="7551925" y="1293000"/>
            <a:ext cx="3984600" cy="42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Roboto"/>
                <a:ea typeface="Roboto"/>
                <a:cs typeface="Roboto"/>
                <a:sym typeface="Roboto"/>
              </a:rPr>
              <a:t>Pros</a:t>
            </a:r>
            <a:endParaRPr sz="28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Patent and education information in the same profile</a:t>
            </a:r>
            <a:endParaRPr sz="19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Wide range of individuals (i.e. not skewed towards only researchers)</a:t>
            </a:r>
            <a:endParaRPr sz="19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Roboto"/>
                <a:ea typeface="Roboto"/>
                <a:cs typeface="Roboto"/>
                <a:sym typeface="Roboto"/>
              </a:rPr>
              <a:t>Cons</a:t>
            </a:r>
            <a:endParaRPr sz="28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No formal API (Application Programming Interface)</a:t>
            </a:r>
            <a:endParaRPr sz="19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Can contain multiple pages that need to be parsed</a:t>
            </a:r>
            <a:endParaRPr sz="19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cxnSp>
        <p:nvCxnSpPr>
          <p:cNvPr id="181" name="Google Shape;181;g294289e8899_0_0"/>
          <p:cNvCxnSpPr/>
          <p:nvPr/>
        </p:nvCxnSpPr>
        <p:spPr>
          <a:xfrm>
            <a:off x="7235350" y="1353625"/>
            <a:ext cx="15000" cy="377340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94289e8899_0_7"/>
          <p:cNvSpPr txBox="1"/>
          <p:nvPr/>
        </p:nvSpPr>
        <p:spPr>
          <a:xfrm>
            <a:off x="1204350" y="1262450"/>
            <a:ext cx="1599300" cy="378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Profile Name</a:t>
            </a:r>
            <a:endParaRPr sz="1800" b="0" i="0" u="none" strike="noStrike" cap="none">
              <a:solidFill>
                <a:srgbClr val="000000"/>
              </a:solidFill>
              <a:latin typeface="Roboto"/>
              <a:ea typeface="Roboto"/>
              <a:cs typeface="Roboto"/>
              <a:sym typeface="Roboto"/>
            </a:endParaRPr>
          </a:p>
        </p:txBody>
      </p:sp>
      <p:pic>
        <p:nvPicPr>
          <p:cNvPr id="187" name="Google Shape;187;g294289e8899_0_7"/>
          <p:cNvPicPr preferRelativeResize="0"/>
          <p:nvPr/>
        </p:nvPicPr>
        <p:blipFill rotWithShape="1">
          <a:blip r:embed="rId3">
            <a:alphaModFix/>
          </a:blip>
          <a:srcRect l="6565" t="27524" r="65144" b="37621"/>
          <a:stretch/>
        </p:blipFill>
        <p:spPr>
          <a:xfrm>
            <a:off x="838200" y="3741075"/>
            <a:ext cx="1134400" cy="333300"/>
          </a:xfrm>
          <a:prstGeom prst="rect">
            <a:avLst/>
          </a:prstGeom>
          <a:noFill/>
          <a:ln>
            <a:noFill/>
          </a:ln>
        </p:spPr>
      </p:pic>
      <p:sp>
        <p:nvSpPr>
          <p:cNvPr id="188" name="Google Shape;188;g294289e8899_0_7"/>
          <p:cNvSpPr txBox="1">
            <a:spLocks noGrp="1"/>
          </p:cNvSpPr>
          <p:nvPr>
            <p:ph type="title"/>
          </p:nvPr>
        </p:nvSpPr>
        <p:spPr>
          <a:xfrm>
            <a:off x="756875" y="113150"/>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Roboto"/>
                <a:ea typeface="Roboto"/>
                <a:cs typeface="Roboto"/>
                <a:sym typeface="Roboto"/>
              </a:rPr>
              <a:t>ORCID</a:t>
            </a:r>
            <a:endParaRPr>
              <a:latin typeface="Roboto"/>
              <a:ea typeface="Roboto"/>
              <a:cs typeface="Roboto"/>
              <a:sym typeface="Roboto"/>
            </a:endParaRPr>
          </a:p>
        </p:txBody>
      </p:sp>
      <p:grpSp>
        <p:nvGrpSpPr>
          <p:cNvPr id="189" name="Google Shape;189;g294289e8899_0_7"/>
          <p:cNvGrpSpPr/>
          <p:nvPr/>
        </p:nvGrpSpPr>
        <p:grpSpPr>
          <a:xfrm>
            <a:off x="838200" y="4074375"/>
            <a:ext cx="5917975" cy="453075"/>
            <a:chOff x="754250" y="3352000"/>
            <a:chExt cx="5917975" cy="453075"/>
          </a:xfrm>
        </p:grpSpPr>
        <p:pic>
          <p:nvPicPr>
            <p:cNvPr id="190" name="Google Shape;190;g294289e8899_0_7"/>
            <p:cNvPicPr preferRelativeResize="0"/>
            <p:nvPr/>
          </p:nvPicPr>
          <p:blipFill rotWithShape="1">
            <a:blip r:embed="rId4">
              <a:alphaModFix/>
            </a:blip>
            <a:srcRect l="1453" t="10185" r="44520" b="63205"/>
            <a:stretch/>
          </p:blipFill>
          <p:spPr>
            <a:xfrm>
              <a:off x="754250" y="3352000"/>
              <a:ext cx="5917975" cy="453075"/>
            </a:xfrm>
            <a:prstGeom prst="rect">
              <a:avLst/>
            </a:prstGeom>
            <a:noFill/>
            <a:ln>
              <a:noFill/>
            </a:ln>
          </p:spPr>
        </p:pic>
        <p:sp>
          <p:nvSpPr>
            <p:cNvPr id="191" name="Google Shape;191;g294289e8899_0_7"/>
            <p:cNvSpPr/>
            <p:nvPr/>
          </p:nvSpPr>
          <p:spPr>
            <a:xfrm>
              <a:off x="1793925" y="3440988"/>
              <a:ext cx="1289100" cy="275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pic>
        <p:nvPicPr>
          <p:cNvPr id="192" name="Google Shape;192;g294289e8899_0_7"/>
          <p:cNvPicPr preferRelativeResize="0"/>
          <p:nvPr/>
        </p:nvPicPr>
        <p:blipFill rotWithShape="1">
          <a:blip r:embed="rId5">
            <a:alphaModFix/>
          </a:blip>
          <a:srcRect l="7480" t="35357" r="50798" b="40398"/>
          <a:stretch/>
        </p:blipFill>
        <p:spPr>
          <a:xfrm>
            <a:off x="838200" y="4976200"/>
            <a:ext cx="1375050" cy="270200"/>
          </a:xfrm>
          <a:prstGeom prst="rect">
            <a:avLst/>
          </a:prstGeom>
          <a:noFill/>
          <a:ln>
            <a:noFill/>
          </a:ln>
        </p:spPr>
      </p:pic>
      <p:grpSp>
        <p:nvGrpSpPr>
          <p:cNvPr id="193" name="Google Shape;193;g294289e8899_0_7"/>
          <p:cNvGrpSpPr/>
          <p:nvPr/>
        </p:nvGrpSpPr>
        <p:grpSpPr>
          <a:xfrm>
            <a:off x="838200" y="5246400"/>
            <a:ext cx="4066300" cy="928425"/>
            <a:chOff x="6447863" y="2850275"/>
            <a:chExt cx="4066300" cy="928425"/>
          </a:xfrm>
        </p:grpSpPr>
        <p:pic>
          <p:nvPicPr>
            <p:cNvPr id="194" name="Google Shape;194;g294289e8899_0_7"/>
            <p:cNvPicPr preferRelativeResize="0"/>
            <p:nvPr/>
          </p:nvPicPr>
          <p:blipFill rotWithShape="1">
            <a:blip r:embed="rId6">
              <a:alphaModFix/>
            </a:blip>
            <a:srcRect l="1445" t="53790" r="63213" b="19059"/>
            <a:stretch/>
          </p:blipFill>
          <p:spPr>
            <a:xfrm>
              <a:off x="6447863" y="2850275"/>
              <a:ext cx="4066300" cy="928425"/>
            </a:xfrm>
            <a:prstGeom prst="rect">
              <a:avLst/>
            </a:prstGeom>
            <a:noFill/>
            <a:ln>
              <a:noFill/>
            </a:ln>
          </p:spPr>
        </p:pic>
        <p:sp>
          <p:nvSpPr>
            <p:cNvPr id="195" name="Google Shape;195;g294289e8899_0_7"/>
            <p:cNvSpPr/>
            <p:nvPr/>
          </p:nvSpPr>
          <p:spPr>
            <a:xfrm>
              <a:off x="9361925" y="3381613"/>
              <a:ext cx="807900" cy="275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pic>
        <p:nvPicPr>
          <p:cNvPr id="196" name="Google Shape;196;g294289e8899_0_7"/>
          <p:cNvPicPr preferRelativeResize="0"/>
          <p:nvPr/>
        </p:nvPicPr>
        <p:blipFill rotWithShape="1">
          <a:blip r:embed="rId7">
            <a:alphaModFix/>
          </a:blip>
          <a:srcRect l="991" t="36261" r="64679" b="23748"/>
          <a:stretch/>
        </p:blipFill>
        <p:spPr>
          <a:xfrm>
            <a:off x="838200" y="2235625"/>
            <a:ext cx="3953224" cy="1310225"/>
          </a:xfrm>
          <a:prstGeom prst="rect">
            <a:avLst/>
          </a:prstGeom>
          <a:noFill/>
          <a:ln>
            <a:noFill/>
          </a:ln>
        </p:spPr>
      </p:pic>
      <p:pic>
        <p:nvPicPr>
          <p:cNvPr id="197" name="Google Shape;197;g294289e8899_0_7"/>
          <p:cNvPicPr preferRelativeResize="0"/>
          <p:nvPr/>
        </p:nvPicPr>
        <p:blipFill rotWithShape="1">
          <a:blip r:embed="rId7">
            <a:alphaModFix/>
          </a:blip>
          <a:srcRect l="2171" t="8125" r="67369" b="81701"/>
          <a:stretch/>
        </p:blipFill>
        <p:spPr>
          <a:xfrm>
            <a:off x="838200" y="1903225"/>
            <a:ext cx="3507626" cy="333300"/>
          </a:xfrm>
          <a:prstGeom prst="rect">
            <a:avLst/>
          </a:prstGeom>
          <a:noFill/>
          <a:ln>
            <a:noFill/>
          </a:ln>
        </p:spPr>
      </p:pic>
      <p:sp>
        <p:nvSpPr>
          <p:cNvPr id="198" name="Google Shape;198;g294289e8899_0_7"/>
          <p:cNvSpPr/>
          <p:nvPr/>
        </p:nvSpPr>
        <p:spPr>
          <a:xfrm>
            <a:off x="916400" y="2312772"/>
            <a:ext cx="2041800" cy="2703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 name="Google Shape;199;g294289e8899_0_7"/>
          <p:cNvSpPr/>
          <p:nvPr/>
        </p:nvSpPr>
        <p:spPr>
          <a:xfrm>
            <a:off x="2627300" y="2940300"/>
            <a:ext cx="593100" cy="2703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 name="Google Shape;200;g294289e8899_0_7"/>
          <p:cNvSpPr/>
          <p:nvPr/>
        </p:nvSpPr>
        <p:spPr>
          <a:xfrm>
            <a:off x="1862175" y="2952675"/>
            <a:ext cx="488100" cy="2703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 name="Google Shape;201;g294289e8899_0_7"/>
          <p:cNvSpPr/>
          <p:nvPr/>
        </p:nvSpPr>
        <p:spPr>
          <a:xfrm>
            <a:off x="1273650" y="1370251"/>
            <a:ext cx="1460700" cy="2703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02" name="Google Shape;202;g294289e8899_0_7"/>
          <p:cNvPicPr preferRelativeResize="0"/>
          <p:nvPr/>
        </p:nvPicPr>
        <p:blipFill rotWithShape="1">
          <a:blip r:embed="rId8">
            <a:alphaModFix/>
          </a:blip>
          <a:srcRect l="3782" t="10578" r="65440" b="20688"/>
          <a:stretch/>
        </p:blipFill>
        <p:spPr>
          <a:xfrm>
            <a:off x="838190" y="1262462"/>
            <a:ext cx="366159" cy="378000"/>
          </a:xfrm>
          <a:prstGeom prst="rect">
            <a:avLst/>
          </a:prstGeom>
          <a:noFill/>
          <a:ln>
            <a:noFill/>
          </a:ln>
        </p:spPr>
      </p:pic>
      <p:sp>
        <p:nvSpPr>
          <p:cNvPr id="203" name="Google Shape;203;g294289e8899_0_7"/>
          <p:cNvSpPr txBox="1"/>
          <p:nvPr/>
        </p:nvSpPr>
        <p:spPr>
          <a:xfrm>
            <a:off x="7611825" y="1413500"/>
            <a:ext cx="3984600" cy="332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Roboto"/>
                <a:ea typeface="Roboto"/>
                <a:cs typeface="Roboto"/>
                <a:sym typeface="Roboto"/>
              </a:rPr>
              <a:t>Pros</a:t>
            </a:r>
            <a:endParaRPr sz="28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Patent, grant, education information in the same profile</a:t>
            </a:r>
            <a:endParaRPr sz="19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Formal API </a:t>
            </a:r>
            <a:r>
              <a:rPr lang="en-US" sz="1900">
                <a:solidFill>
                  <a:schemeClr val="lt1"/>
                </a:solidFill>
                <a:latin typeface="Roboto"/>
                <a:ea typeface="Roboto"/>
                <a:cs typeface="Roboto"/>
                <a:sym typeface="Roboto"/>
              </a:rPr>
              <a:t>(Application Programming Interface)</a:t>
            </a:r>
            <a:endParaRPr sz="1900">
              <a:solidFill>
                <a:schemeClr val="lt1"/>
              </a:solidFill>
              <a:latin typeface="Roboto"/>
              <a:ea typeface="Roboto"/>
              <a:cs typeface="Roboto"/>
              <a:sym typeface="Roboto"/>
            </a:endParaRPr>
          </a:p>
          <a:p>
            <a:pPr marL="457200" marR="0" lvl="0" indent="0" algn="l" rtl="0">
              <a:lnSpc>
                <a:spcPct val="100000"/>
              </a:lnSpc>
              <a:spcBef>
                <a:spcPts val="0"/>
              </a:spcBef>
              <a:spcAft>
                <a:spcPts val="0"/>
              </a:spcAft>
              <a:buNone/>
            </a:pPr>
            <a:endParaRPr sz="1900">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Roboto"/>
                <a:ea typeface="Roboto"/>
                <a:cs typeface="Roboto"/>
                <a:sym typeface="Roboto"/>
              </a:rPr>
              <a:t>Cons</a:t>
            </a:r>
            <a:endParaRPr sz="28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Population may be skewed towards individuals involved in research</a:t>
            </a:r>
            <a:endParaRPr sz="19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cxnSp>
        <p:nvCxnSpPr>
          <p:cNvPr id="204" name="Google Shape;204;g294289e8899_0_7"/>
          <p:cNvCxnSpPr/>
          <p:nvPr/>
        </p:nvCxnSpPr>
        <p:spPr>
          <a:xfrm>
            <a:off x="7235350" y="1353625"/>
            <a:ext cx="15000" cy="377340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94289e8899_0_22"/>
          <p:cNvSpPr txBox="1">
            <a:spLocks noGrp="1"/>
          </p:cNvSpPr>
          <p:nvPr>
            <p:ph type="title"/>
          </p:nvPr>
        </p:nvSpPr>
        <p:spPr>
          <a:xfrm>
            <a:off x="752275" y="2298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ResearchGate</a:t>
            </a:r>
            <a:endParaRPr/>
          </a:p>
        </p:txBody>
      </p:sp>
      <p:grpSp>
        <p:nvGrpSpPr>
          <p:cNvPr id="210" name="Google Shape;210;g294289e8899_0_22"/>
          <p:cNvGrpSpPr/>
          <p:nvPr/>
        </p:nvGrpSpPr>
        <p:grpSpPr>
          <a:xfrm>
            <a:off x="838200" y="3050925"/>
            <a:ext cx="5211600" cy="1699825"/>
            <a:chOff x="5016625" y="1555575"/>
            <a:chExt cx="5211600" cy="1699825"/>
          </a:xfrm>
        </p:grpSpPr>
        <p:pic>
          <p:nvPicPr>
            <p:cNvPr id="211" name="Google Shape;211;g294289e8899_0_22"/>
            <p:cNvPicPr preferRelativeResize="0"/>
            <p:nvPr/>
          </p:nvPicPr>
          <p:blipFill rotWithShape="1">
            <a:blip r:embed="rId3">
              <a:alphaModFix/>
            </a:blip>
            <a:srcRect r="12837" b="54634"/>
            <a:stretch/>
          </p:blipFill>
          <p:spPr>
            <a:xfrm>
              <a:off x="5016625" y="1555575"/>
              <a:ext cx="5211600" cy="1699825"/>
            </a:xfrm>
            <a:prstGeom prst="rect">
              <a:avLst/>
            </a:prstGeom>
            <a:noFill/>
            <a:ln>
              <a:noFill/>
            </a:ln>
          </p:spPr>
        </p:pic>
        <p:sp>
          <p:nvSpPr>
            <p:cNvPr id="212" name="Google Shape;212;g294289e8899_0_22"/>
            <p:cNvSpPr/>
            <p:nvPr/>
          </p:nvSpPr>
          <p:spPr>
            <a:xfrm>
              <a:off x="5803225" y="2894450"/>
              <a:ext cx="1247400" cy="275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pic>
        <p:nvPicPr>
          <p:cNvPr id="213" name="Google Shape;213;g294289e8899_0_22"/>
          <p:cNvPicPr preferRelativeResize="0"/>
          <p:nvPr/>
        </p:nvPicPr>
        <p:blipFill rotWithShape="1">
          <a:blip r:embed="rId4">
            <a:alphaModFix/>
          </a:blip>
          <a:srcRect r="4332" b="5320"/>
          <a:stretch/>
        </p:blipFill>
        <p:spPr>
          <a:xfrm>
            <a:off x="838200" y="1555575"/>
            <a:ext cx="4556100" cy="1325700"/>
          </a:xfrm>
          <a:prstGeom prst="rect">
            <a:avLst/>
          </a:prstGeom>
          <a:noFill/>
          <a:ln>
            <a:noFill/>
          </a:ln>
        </p:spPr>
      </p:pic>
      <p:sp>
        <p:nvSpPr>
          <p:cNvPr id="214" name="Google Shape;214;g294289e8899_0_22"/>
          <p:cNvSpPr txBox="1"/>
          <p:nvPr/>
        </p:nvSpPr>
        <p:spPr>
          <a:xfrm>
            <a:off x="2282000" y="1739425"/>
            <a:ext cx="2578200" cy="378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Profile Name</a:t>
            </a:r>
            <a:endParaRPr sz="1800" b="0" i="0" u="none" strike="noStrike" cap="none">
              <a:solidFill>
                <a:srgbClr val="000000"/>
              </a:solidFill>
              <a:latin typeface="Roboto"/>
              <a:ea typeface="Roboto"/>
              <a:cs typeface="Roboto"/>
              <a:sym typeface="Roboto"/>
            </a:endParaRPr>
          </a:p>
        </p:txBody>
      </p:sp>
      <p:sp>
        <p:nvSpPr>
          <p:cNvPr id="215" name="Google Shape;215;g294289e8899_0_22"/>
          <p:cNvSpPr/>
          <p:nvPr/>
        </p:nvSpPr>
        <p:spPr>
          <a:xfrm>
            <a:off x="2282000" y="1842325"/>
            <a:ext cx="1460700" cy="275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 name="Google Shape;216;g294289e8899_0_22"/>
          <p:cNvSpPr txBox="1"/>
          <p:nvPr/>
        </p:nvSpPr>
        <p:spPr>
          <a:xfrm>
            <a:off x="7551925" y="1690500"/>
            <a:ext cx="3984600" cy="332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Roboto"/>
                <a:ea typeface="Roboto"/>
                <a:cs typeface="Roboto"/>
                <a:sym typeface="Roboto"/>
              </a:rPr>
              <a:t>Caveats</a:t>
            </a:r>
            <a:endParaRPr sz="1900" b="0" i="0" u="none" strike="noStrike" cap="none">
              <a:solidFill>
                <a:schemeClr val="lt1"/>
              </a:solidFill>
              <a:latin typeface="Calibri"/>
              <a:ea typeface="Calibri"/>
              <a:cs typeface="Calibri"/>
              <a:sym typeface="Calibri"/>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Patent and education information not always in the same profile</a:t>
            </a:r>
            <a:endParaRPr sz="19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No formal API </a:t>
            </a:r>
            <a:r>
              <a:rPr lang="en-US" sz="1900">
                <a:solidFill>
                  <a:schemeClr val="lt1"/>
                </a:solidFill>
                <a:latin typeface="Roboto"/>
                <a:ea typeface="Roboto"/>
                <a:cs typeface="Roboto"/>
                <a:sym typeface="Roboto"/>
              </a:rPr>
              <a:t>(Application Programming Interface)</a:t>
            </a:r>
            <a:endParaRPr sz="19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Population may be skewed towards individuals involved in research</a:t>
            </a:r>
            <a:endParaRPr sz="1900" b="0" i="0" u="none" strike="noStrike" cap="none">
              <a:solidFill>
                <a:schemeClr val="lt1"/>
              </a:solidFill>
              <a:latin typeface="Roboto"/>
              <a:ea typeface="Roboto"/>
              <a:cs typeface="Roboto"/>
              <a:sym typeface="Roboto"/>
            </a:endParaRPr>
          </a:p>
        </p:txBody>
      </p:sp>
      <p:cxnSp>
        <p:nvCxnSpPr>
          <p:cNvPr id="217" name="Google Shape;217;g294289e8899_0_22"/>
          <p:cNvCxnSpPr/>
          <p:nvPr/>
        </p:nvCxnSpPr>
        <p:spPr>
          <a:xfrm>
            <a:off x="7235350" y="1353625"/>
            <a:ext cx="15000" cy="377340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94289e8899_0_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Google Scholar</a:t>
            </a:r>
            <a:endParaRPr/>
          </a:p>
        </p:txBody>
      </p:sp>
      <p:grpSp>
        <p:nvGrpSpPr>
          <p:cNvPr id="223" name="Google Shape;223;g294289e8899_0_17"/>
          <p:cNvGrpSpPr/>
          <p:nvPr/>
        </p:nvGrpSpPr>
        <p:grpSpPr>
          <a:xfrm>
            <a:off x="973225" y="3842325"/>
            <a:ext cx="5368425" cy="1094475"/>
            <a:chOff x="973216" y="3743653"/>
            <a:chExt cx="6502453" cy="1325672"/>
          </a:xfrm>
        </p:grpSpPr>
        <p:pic>
          <p:nvPicPr>
            <p:cNvPr id="224" name="Google Shape;224;g294289e8899_0_17"/>
            <p:cNvPicPr preferRelativeResize="0"/>
            <p:nvPr/>
          </p:nvPicPr>
          <p:blipFill rotWithShape="1">
            <a:blip r:embed="rId3">
              <a:alphaModFix/>
            </a:blip>
            <a:srcRect l="2004" r="9278"/>
            <a:stretch/>
          </p:blipFill>
          <p:spPr>
            <a:xfrm>
              <a:off x="973216" y="3743653"/>
              <a:ext cx="6502453" cy="1325672"/>
            </a:xfrm>
            <a:prstGeom prst="rect">
              <a:avLst/>
            </a:prstGeom>
            <a:noFill/>
            <a:ln>
              <a:noFill/>
            </a:ln>
          </p:spPr>
        </p:pic>
        <p:sp>
          <p:nvSpPr>
            <p:cNvPr id="225" name="Google Shape;225;g294289e8899_0_17"/>
            <p:cNvSpPr/>
            <p:nvPr/>
          </p:nvSpPr>
          <p:spPr>
            <a:xfrm>
              <a:off x="2229735" y="4533618"/>
              <a:ext cx="1272000" cy="3843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26" name="Google Shape;226;g294289e8899_0_17"/>
          <p:cNvGrpSpPr/>
          <p:nvPr/>
        </p:nvGrpSpPr>
        <p:grpSpPr>
          <a:xfrm>
            <a:off x="973225" y="1607650"/>
            <a:ext cx="4667875" cy="1807228"/>
            <a:chOff x="3586175" y="2414600"/>
            <a:chExt cx="4667875" cy="1807228"/>
          </a:xfrm>
        </p:grpSpPr>
        <p:pic>
          <p:nvPicPr>
            <p:cNvPr id="227" name="Google Shape;227;g294289e8899_0_17"/>
            <p:cNvPicPr preferRelativeResize="0"/>
            <p:nvPr/>
          </p:nvPicPr>
          <p:blipFill rotWithShape="1">
            <a:blip r:embed="rId4">
              <a:alphaModFix/>
            </a:blip>
            <a:srcRect r="7011" b="10920"/>
            <a:stretch/>
          </p:blipFill>
          <p:spPr>
            <a:xfrm>
              <a:off x="3586175" y="2414600"/>
              <a:ext cx="4667875" cy="1807225"/>
            </a:xfrm>
            <a:prstGeom prst="rect">
              <a:avLst/>
            </a:prstGeom>
            <a:noFill/>
            <a:ln>
              <a:noFill/>
            </a:ln>
          </p:spPr>
        </p:pic>
        <p:pic>
          <p:nvPicPr>
            <p:cNvPr id="228" name="Google Shape;228;g294289e8899_0_17"/>
            <p:cNvPicPr preferRelativeResize="0"/>
            <p:nvPr/>
          </p:nvPicPr>
          <p:blipFill rotWithShape="1">
            <a:blip r:embed="rId5">
              <a:alphaModFix/>
            </a:blip>
            <a:srcRect/>
            <a:stretch/>
          </p:blipFill>
          <p:spPr>
            <a:xfrm>
              <a:off x="3689300" y="2636200"/>
              <a:ext cx="1764650" cy="1585628"/>
            </a:xfrm>
            <a:prstGeom prst="rect">
              <a:avLst/>
            </a:prstGeom>
            <a:noFill/>
            <a:ln>
              <a:noFill/>
            </a:ln>
          </p:spPr>
        </p:pic>
      </p:grpSp>
      <p:sp>
        <p:nvSpPr>
          <p:cNvPr id="229" name="Google Shape;229;g294289e8899_0_17"/>
          <p:cNvSpPr txBox="1"/>
          <p:nvPr/>
        </p:nvSpPr>
        <p:spPr>
          <a:xfrm>
            <a:off x="2954050" y="1872400"/>
            <a:ext cx="2578200" cy="412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Profile Name</a:t>
            </a:r>
            <a:endParaRPr sz="1800" b="0" i="0" u="none" strike="noStrike" cap="none">
              <a:solidFill>
                <a:srgbClr val="000000"/>
              </a:solidFill>
              <a:latin typeface="Roboto"/>
              <a:ea typeface="Roboto"/>
              <a:cs typeface="Roboto"/>
              <a:sym typeface="Roboto"/>
            </a:endParaRPr>
          </a:p>
        </p:txBody>
      </p:sp>
      <p:sp>
        <p:nvSpPr>
          <p:cNvPr id="230" name="Google Shape;230;g294289e8899_0_17"/>
          <p:cNvSpPr/>
          <p:nvPr/>
        </p:nvSpPr>
        <p:spPr>
          <a:xfrm>
            <a:off x="2954050" y="1941100"/>
            <a:ext cx="1460700" cy="3438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231" name="Google Shape;231;g294289e8899_0_17"/>
          <p:cNvCxnSpPr/>
          <p:nvPr/>
        </p:nvCxnSpPr>
        <p:spPr>
          <a:xfrm>
            <a:off x="7235350" y="1353625"/>
            <a:ext cx="15000" cy="3773400"/>
          </a:xfrm>
          <a:prstGeom prst="straightConnector1">
            <a:avLst/>
          </a:prstGeom>
          <a:noFill/>
          <a:ln w="9525" cap="flat" cmpd="sng">
            <a:solidFill>
              <a:schemeClr val="lt1"/>
            </a:solidFill>
            <a:prstDash val="solid"/>
            <a:round/>
            <a:headEnd type="none" w="sm" len="sm"/>
            <a:tailEnd type="none" w="sm" len="sm"/>
          </a:ln>
        </p:spPr>
      </p:cxnSp>
      <p:sp>
        <p:nvSpPr>
          <p:cNvPr id="232" name="Google Shape;232;g294289e8899_0_17"/>
          <p:cNvSpPr txBox="1"/>
          <p:nvPr/>
        </p:nvSpPr>
        <p:spPr>
          <a:xfrm>
            <a:off x="7551925" y="1690500"/>
            <a:ext cx="3984600" cy="332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Roboto"/>
                <a:ea typeface="Roboto"/>
                <a:cs typeface="Roboto"/>
                <a:sym typeface="Roboto"/>
              </a:rPr>
              <a:t>Caveats</a:t>
            </a:r>
            <a:endParaRPr sz="1900" b="0" i="0" u="none" strike="noStrike" cap="none">
              <a:solidFill>
                <a:schemeClr val="lt1"/>
              </a:solidFill>
              <a:latin typeface="Calibri"/>
              <a:ea typeface="Calibri"/>
              <a:cs typeface="Calibri"/>
              <a:sym typeface="Calibri"/>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No explicit education information - “affiliation” information</a:t>
            </a:r>
            <a:endParaRPr sz="19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No formal API </a:t>
            </a:r>
            <a:r>
              <a:rPr lang="en-US" sz="1900">
                <a:solidFill>
                  <a:schemeClr val="lt1"/>
                </a:solidFill>
                <a:latin typeface="Roboto"/>
                <a:ea typeface="Roboto"/>
                <a:cs typeface="Roboto"/>
                <a:sym typeface="Roboto"/>
              </a:rPr>
              <a:t>(Application Programming Interface)</a:t>
            </a:r>
            <a:endParaRPr sz="19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Population may be skewed towards individuals involved in research</a:t>
            </a:r>
            <a:endParaRPr sz="1900" b="0" i="0" u="none" strike="noStrike" cap="none">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94289e8899_0_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PostJobFree.com</a:t>
            </a:r>
            <a:endParaRPr/>
          </a:p>
        </p:txBody>
      </p:sp>
      <p:pic>
        <p:nvPicPr>
          <p:cNvPr id="238" name="Google Shape;238;g294289e8899_0_12"/>
          <p:cNvPicPr preferRelativeResize="0"/>
          <p:nvPr/>
        </p:nvPicPr>
        <p:blipFill rotWithShape="1">
          <a:blip r:embed="rId3">
            <a:alphaModFix/>
          </a:blip>
          <a:srcRect l="3629" t="5027" r="2788" b="2729"/>
          <a:stretch/>
        </p:blipFill>
        <p:spPr>
          <a:xfrm>
            <a:off x="928525" y="1594175"/>
            <a:ext cx="4547463" cy="2305275"/>
          </a:xfrm>
          <a:prstGeom prst="rect">
            <a:avLst/>
          </a:prstGeom>
          <a:noFill/>
          <a:ln>
            <a:noFill/>
          </a:ln>
        </p:spPr>
      </p:pic>
      <p:pic>
        <p:nvPicPr>
          <p:cNvPr id="239" name="Google Shape;239;g294289e8899_0_12"/>
          <p:cNvPicPr preferRelativeResize="0"/>
          <p:nvPr/>
        </p:nvPicPr>
        <p:blipFill rotWithShape="1">
          <a:blip r:embed="rId4">
            <a:alphaModFix/>
          </a:blip>
          <a:srcRect/>
          <a:stretch/>
        </p:blipFill>
        <p:spPr>
          <a:xfrm>
            <a:off x="2521250" y="3783874"/>
            <a:ext cx="4412525" cy="2720841"/>
          </a:xfrm>
          <a:prstGeom prst="rect">
            <a:avLst/>
          </a:prstGeom>
          <a:noFill/>
          <a:ln>
            <a:noFill/>
          </a:ln>
        </p:spPr>
      </p:pic>
      <p:cxnSp>
        <p:nvCxnSpPr>
          <p:cNvPr id="240" name="Google Shape;240;g294289e8899_0_12"/>
          <p:cNvCxnSpPr/>
          <p:nvPr/>
        </p:nvCxnSpPr>
        <p:spPr>
          <a:xfrm flipH="1">
            <a:off x="7574675" y="2204150"/>
            <a:ext cx="19200" cy="1695300"/>
          </a:xfrm>
          <a:prstGeom prst="straightConnector1">
            <a:avLst/>
          </a:prstGeom>
          <a:noFill/>
          <a:ln w="9525" cap="flat" cmpd="sng">
            <a:solidFill>
              <a:schemeClr val="lt1"/>
            </a:solidFill>
            <a:prstDash val="solid"/>
            <a:round/>
            <a:headEnd type="none" w="sm" len="sm"/>
            <a:tailEnd type="none" w="sm" len="sm"/>
          </a:ln>
        </p:spPr>
      </p:cxnSp>
      <p:sp>
        <p:nvSpPr>
          <p:cNvPr id="241" name="Google Shape;241;g294289e8899_0_12"/>
          <p:cNvSpPr txBox="1"/>
          <p:nvPr/>
        </p:nvSpPr>
        <p:spPr>
          <a:xfrm>
            <a:off x="7840900" y="2326225"/>
            <a:ext cx="3984600" cy="332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Roboto"/>
                <a:ea typeface="Roboto"/>
                <a:cs typeface="Roboto"/>
                <a:sym typeface="Roboto"/>
              </a:rPr>
              <a:t>Caveats</a:t>
            </a:r>
            <a:endParaRPr sz="1900" b="0" i="0" u="none" strike="noStrike" cap="none">
              <a:solidFill>
                <a:schemeClr val="lt1"/>
              </a:solidFill>
              <a:latin typeface="Calibri"/>
              <a:ea typeface="Calibri"/>
              <a:cs typeface="Calibri"/>
              <a:sym typeface="Calibri"/>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No formal API </a:t>
            </a:r>
            <a:r>
              <a:rPr lang="en-US" sz="1900">
                <a:solidFill>
                  <a:schemeClr val="lt1"/>
                </a:solidFill>
                <a:latin typeface="Roboto"/>
                <a:ea typeface="Roboto"/>
                <a:cs typeface="Roboto"/>
                <a:sym typeface="Roboto"/>
              </a:rPr>
              <a:t>(Application Programming Interface)</a:t>
            </a:r>
            <a:endParaRPr sz="1900" b="0" i="0" u="none" strike="noStrike" cap="none">
              <a:solidFill>
                <a:schemeClr val="lt1"/>
              </a:solidFill>
              <a:latin typeface="Roboto"/>
              <a:ea typeface="Roboto"/>
              <a:cs typeface="Roboto"/>
              <a:sym typeface="Roboto"/>
            </a:endParaRPr>
          </a:p>
          <a:p>
            <a:pPr marL="457200" marR="0" lvl="0" indent="-349250" algn="l" rtl="0">
              <a:lnSpc>
                <a:spcPct val="100000"/>
              </a:lnSpc>
              <a:spcBef>
                <a:spcPts val="0"/>
              </a:spcBef>
              <a:spcAft>
                <a:spcPts val="0"/>
              </a:spcAft>
              <a:buClr>
                <a:schemeClr val="lt1"/>
              </a:buClr>
              <a:buSzPts val="1900"/>
              <a:buFont typeface="Roboto"/>
              <a:buChar char="-"/>
            </a:pPr>
            <a:r>
              <a:rPr lang="en-US" sz="1900" b="0" i="0" u="none" strike="noStrike" cap="none">
                <a:solidFill>
                  <a:schemeClr val="lt1"/>
                </a:solidFill>
                <a:latin typeface="Roboto"/>
                <a:ea typeface="Roboto"/>
                <a:cs typeface="Roboto"/>
                <a:sym typeface="Roboto"/>
              </a:rPr>
              <a:t>Text unstructured</a:t>
            </a:r>
            <a:endParaRPr sz="1900" b="0" i="0" u="none" strike="noStrike" cap="none">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ae8d091f94_0_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Gold standard: Summary</a:t>
            </a:r>
            <a:endParaRPr/>
          </a:p>
        </p:txBody>
      </p:sp>
      <p:sp>
        <p:nvSpPr>
          <p:cNvPr id="247" name="Google Shape;247;g2ae8d091f94_0_42"/>
          <p:cNvSpPr txBox="1"/>
          <p:nvPr/>
        </p:nvSpPr>
        <p:spPr>
          <a:xfrm>
            <a:off x="1575950" y="4707125"/>
            <a:ext cx="4897800" cy="166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Roboto"/>
                <a:ea typeface="Roboto"/>
                <a:cs typeface="Roboto"/>
                <a:sym typeface="Roboto"/>
              </a:rPr>
              <a:t>117 SDR respondents confirmed to be inventors</a:t>
            </a:r>
            <a:endParaRPr sz="19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Roboto"/>
              <a:ea typeface="Roboto"/>
              <a:cs typeface="Roboto"/>
              <a:sym typeface="Roboto"/>
            </a:endParaRPr>
          </a:p>
        </p:txBody>
      </p:sp>
      <p:pic>
        <p:nvPicPr>
          <p:cNvPr id="248" name="Google Shape;248;g2ae8d091f94_0_42"/>
          <p:cNvPicPr preferRelativeResize="0"/>
          <p:nvPr/>
        </p:nvPicPr>
        <p:blipFill rotWithShape="1">
          <a:blip r:embed="rId3">
            <a:alphaModFix/>
          </a:blip>
          <a:srcRect l="13247" t="7210" r="13394" b="8342"/>
          <a:stretch/>
        </p:blipFill>
        <p:spPr>
          <a:xfrm>
            <a:off x="4462250" y="2942126"/>
            <a:ext cx="1070700" cy="1232499"/>
          </a:xfrm>
          <a:prstGeom prst="rect">
            <a:avLst/>
          </a:prstGeom>
          <a:noFill/>
          <a:ln>
            <a:noFill/>
          </a:ln>
        </p:spPr>
      </p:pic>
      <p:pic>
        <p:nvPicPr>
          <p:cNvPr id="249" name="Google Shape;249;g2ae8d091f94_0_42"/>
          <p:cNvPicPr preferRelativeResize="0"/>
          <p:nvPr/>
        </p:nvPicPr>
        <p:blipFill rotWithShape="1">
          <a:blip r:embed="rId4">
            <a:alphaModFix/>
          </a:blip>
          <a:srcRect/>
          <a:stretch/>
        </p:blipFill>
        <p:spPr>
          <a:xfrm>
            <a:off x="1925000" y="2942136"/>
            <a:ext cx="1572175" cy="1166839"/>
          </a:xfrm>
          <a:prstGeom prst="rect">
            <a:avLst/>
          </a:prstGeom>
          <a:noFill/>
          <a:ln>
            <a:noFill/>
          </a:ln>
        </p:spPr>
      </p:pic>
      <p:pic>
        <p:nvPicPr>
          <p:cNvPr id="250" name="Google Shape;250;g2ae8d091f94_0_42"/>
          <p:cNvPicPr preferRelativeResize="0"/>
          <p:nvPr/>
        </p:nvPicPr>
        <p:blipFill rotWithShape="1">
          <a:blip r:embed="rId4">
            <a:alphaModFix/>
          </a:blip>
          <a:srcRect/>
          <a:stretch/>
        </p:blipFill>
        <p:spPr>
          <a:xfrm>
            <a:off x="7213843" y="2942125"/>
            <a:ext cx="1660632" cy="1232500"/>
          </a:xfrm>
          <a:prstGeom prst="rect">
            <a:avLst/>
          </a:prstGeom>
          <a:noFill/>
          <a:ln>
            <a:noFill/>
          </a:ln>
        </p:spPr>
      </p:pic>
      <p:pic>
        <p:nvPicPr>
          <p:cNvPr id="251" name="Google Shape;251;g2ae8d091f94_0_42"/>
          <p:cNvPicPr preferRelativeResize="0"/>
          <p:nvPr/>
        </p:nvPicPr>
        <p:blipFill rotWithShape="1">
          <a:blip r:embed="rId3">
            <a:alphaModFix/>
          </a:blip>
          <a:srcRect l="13247" t="7210" r="13394" b="8342"/>
          <a:stretch/>
        </p:blipFill>
        <p:spPr>
          <a:xfrm>
            <a:off x="9786475" y="2933529"/>
            <a:ext cx="1070700" cy="1232496"/>
          </a:xfrm>
          <a:prstGeom prst="rect">
            <a:avLst/>
          </a:prstGeom>
          <a:noFill/>
          <a:ln>
            <a:noFill/>
          </a:ln>
        </p:spPr>
      </p:pic>
      <p:sp>
        <p:nvSpPr>
          <p:cNvPr id="252" name="Google Shape;252;g2ae8d091f94_0_42"/>
          <p:cNvSpPr txBox="1"/>
          <p:nvPr/>
        </p:nvSpPr>
        <p:spPr>
          <a:xfrm>
            <a:off x="3722475" y="3009725"/>
            <a:ext cx="1192800" cy="63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Calibri"/>
                <a:ea typeface="Calibri"/>
                <a:cs typeface="Calibri"/>
                <a:sym typeface="Calibri"/>
              </a:rPr>
              <a:t>=</a:t>
            </a:r>
            <a:endParaRPr sz="6000" b="0" i="0" u="none" strike="noStrike" cap="none">
              <a:solidFill>
                <a:schemeClr val="lt1"/>
              </a:solidFill>
              <a:latin typeface="Calibri"/>
              <a:ea typeface="Calibri"/>
              <a:cs typeface="Calibri"/>
              <a:sym typeface="Calibri"/>
            </a:endParaRPr>
          </a:p>
        </p:txBody>
      </p:sp>
      <p:sp>
        <p:nvSpPr>
          <p:cNvPr id="253" name="Google Shape;253;g2ae8d091f94_0_42"/>
          <p:cNvSpPr txBox="1"/>
          <p:nvPr/>
        </p:nvSpPr>
        <p:spPr>
          <a:xfrm>
            <a:off x="9070688" y="3009725"/>
            <a:ext cx="1070700" cy="47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100"/>
              <a:buFont typeface="Arial"/>
              <a:buNone/>
            </a:pPr>
            <a:r>
              <a:rPr lang="en-US" sz="6100" b="0" i="0" u="none" strike="noStrike" cap="none">
                <a:solidFill>
                  <a:schemeClr val="lt1"/>
                </a:solidFill>
                <a:latin typeface="Calibri"/>
                <a:ea typeface="Calibri"/>
                <a:cs typeface="Calibri"/>
                <a:sym typeface="Calibri"/>
              </a:rPr>
              <a:t>≠</a:t>
            </a:r>
            <a:endParaRPr sz="6100" b="0" i="0" u="none" strike="noStrike" cap="none">
              <a:solidFill>
                <a:schemeClr val="lt1"/>
              </a:solidFill>
              <a:latin typeface="Calibri"/>
              <a:ea typeface="Calibri"/>
              <a:cs typeface="Calibri"/>
              <a:sym typeface="Calibri"/>
            </a:endParaRPr>
          </a:p>
        </p:txBody>
      </p:sp>
      <p:sp>
        <p:nvSpPr>
          <p:cNvPr id="254" name="Google Shape;254;g2ae8d091f94_0_42"/>
          <p:cNvSpPr txBox="1"/>
          <p:nvPr/>
        </p:nvSpPr>
        <p:spPr>
          <a:xfrm>
            <a:off x="1952575" y="1879900"/>
            <a:ext cx="8186100" cy="103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      True positive</a:t>
            </a:r>
            <a:endParaRPr sz="3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p:txBody>
      </p:sp>
      <p:sp>
        <p:nvSpPr>
          <p:cNvPr id="255" name="Google Shape;255;g2ae8d091f94_0_42"/>
          <p:cNvSpPr txBox="1"/>
          <p:nvPr/>
        </p:nvSpPr>
        <p:spPr>
          <a:xfrm>
            <a:off x="6791000" y="1879900"/>
            <a:ext cx="4404900" cy="103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True negative</a:t>
            </a:r>
            <a:endParaRPr sz="32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256" name="Google Shape;256;g2ae8d091f94_0_42"/>
          <p:cNvSpPr txBox="1"/>
          <p:nvPr/>
        </p:nvSpPr>
        <p:spPr>
          <a:xfrm>
            <a:off x="6698075" y="4707125"/>
            <a:ext cx="5353500" cy="176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Roboto"/>
                <a:ea typeface="Roboto"/>
                <a:cs typeface="Roboto"/>
                <a:sym typeface="Roboto"/>
              </a:rPr>
              <a:t> 1,311 inventors confirmed to not have PhD education*</a:t>
            </a:r>
            <a:endParaRPr sz="19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Roboto"/>
                <a:ea typeface="Roboto"/>
                <a:cs typeface="Roboto"/>
                <a:sym typeface="Roboto"/>
              </a:rPr>
              <a:t>*With the caveat that if the education is reported in the resume, PhD degree is included</a:t>
            </a:r>
            <a:endParaRPr sz="1900" b="0" i="0" u="none" strike="noStrike" cap="none">
              <a:solidFill>
                <a:schemeClr val="lt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97bd420ae7_0_25"/>
          <p:cNvSpPr txBox="1">
            <a:spLocks noGrp="1"/>
          </p:cNvSpPr>
          <p:nvPr>
            <p:ph type="title"/>
          </p:nvPr>
        </p:nvSpPr>
        <p:spPr>
          <a:xfrm>
            <a:off x="838200" y="0"/>
            <a:ext cx="110388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US">
                <a:latin typeface="Roboto"/>
                <a:ea typeface="Roboto"/>
                <a:cs typeface="Roboto"/>
                <a:sym typeface="Roboto"/>
              </a:rPr>
              <a:t>Creating a gold standard with resume data</a:t>
            </a:r>
            <a:endParaRPr>
              <a:latin typeface="Roboto"/>
              <a:ea typeface="Roboto"/>
              <a:cs typeface="Roboto"/>
              <a:sym typeface="Roboto"/>
            </a:endParaRPr>
          </a:p>
        </p:txBody>
      </p:sp>
      <p:sp>
        <p:nvSpPr>
          <p:cNvPr id="262" name="Google Shape;262;g297bd420ae7_0_25"/>
          <p:cNvSpPr txBox="1">
            <a:spLocks noGrp="1"/>
          </p:cNvSpPr>
          <p:nvPr>
            <p:ph type="body" idx="1"/>
          </p:nvPr>
        </p:nvSpPr>
        <p:spPr>
          <a:xfrm>
            <a:off x="838200" y="1708025"/>
            <a:ext cx="10515600" cy="43512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SzPts val="2500"/>
              <a:buFont typeface="Roboto"/>
              <a:buChar char="•"/>
            </a:pPr>
            <a:r>
              <a:rPr lang="en-US" sz="2500">
                <a:latin typeface="Roboto"/>
                <a:ea typeface="Roboto"/>
                <a:cs typeface="Roboto"/>
                <a:sym typeface="Roboto"/>
              </a:rPr>
              <a:t>Proof of concept that resume information can be helpful for creating gold standard linkage data</a:t>
            </a:r>
            <a:endParaRPr sz="2500">
              <a:latin typeface="Roboto"/>
              <a:ea typeface="Roboto"/>
              <a:cs typeface="Roboto"/>
              <a:sym typeface="Roboto"/>
            </a:endParaRPr>
          </a:p>
          <a:p>
            <a:pPr marL="457200" lvl="0" indent="0" algn="l" rtl="0">
              <a:lnSpc>
                <a:spcPct val="100000"/>
              </a:lnSpc>
              <a:spcBef>
                <a:spcPts val="0"/>
              </a:spcBef>
              <a:spcAft>
                <a:spcPts val="0"/>
              </a:spcAft>
              <a:buSzPts val="1800"/>
              <a:buNone/>
            </a:pPr>
            <a:endParaRPr sz="2500">
              <a:latin typeface="Roboto"/>
              <a:ea typeface="Roboto"/>
              <a:cs typeface="Roboto"/>
              <a:sym typeface="Roboto"/>
            </a:endParaRPr>
          </a:p>
          <a:p>
            <a:pPr marL="457200" lvl="0" indent="-387350" algn="l" rtl="0">
              <a:lnSpc>
                <a:spcPct val="100000"/>
              </a:lnSpc>
              <a:spcBef>
                <a:spcPts val="0"/>
              </a:spcBef>
              <a:spcAft>
                <a:spcPts val="0"/>
              </a:spcAft>
              <a:buSzPts val="2500"/>
              <a:buFont typeface="Roboto"/>
              <a:buChar char="•"/>
            </a:pPr>
            <a:r>
              <a:rPr lang="en-US" sz="2500">
                <a:latin typeface="Roboto"/>
                <a:ea typeface="Roboto"/>
                <a:cs typeface="Roboto"/>
                <a:sym typeface="Roboto"/>
              </a:rPr>
              <a:t>Public data sources can help to supplement the survey information without respondent burden</a:t>
            </a:r>
            <a:endParaRPr sz="2500">
              <a:latin typeface="Roboto"/>
              <a:ea typeface="Roboto"/>
              <a:cs typeface="Roboto"/>
              <a:sym typeface="Roboto"/>
            </a:endParaRPr>
          </a:p>
          <a:p>
            <a:pPr marL="0" lvl="0" indent="0" algn="l" rtl="0">
              <a:lnSpc>
                <a:spcPct val="100000"/>
              </a:lnSpc>
              <a:spcBef>
                <a:spcPts val="0"/>
              </a:spcBef>
              <a:spcAft>
                <a:spcPts val="0"/>
              </a:spcAft>
              <a:buSzPts val="1800"/>
              <a:buNone/>
            </a:pPr>
            <a:endParaRPr sz="2500">
              <a:latin typeface="Roboto"/>
              <a:ea typeface="Roboto"/>
              <a:cs typeface="Roboto"/>
              <a:sym typeface="Roboto"/>
            </a:endParaRPr>
          </a:p>
          <a:p>
            <a:pPr marL="457200" lvl="0" indent="-387350" algn="l" rtl="0">
              <a:lnSpc>
                <a:spcPct val="100000"/>
              </a:lnSpc>
              <a:spcBef>
                <a:spcPts val="0"/>
              </a:spcBef>
              <a:spcAft>
                <a:spcPts val="0"/>
              </a:spcAft>
              <a:buSzPts val="2500"/>
              <a:buFont typeface="Roboto"/>
              <a:buChar char="•"/>
            </a:pPr>
            <a:r>
              <a:rPr lang="en-US" sz="2500">
                <a:latin typeface="Roboto"/>
                <a:ea typeface="Roboto"/>
                <a:cs typeface="Roboto"/>
                <a:sym typeface="Roboto"/>
              </a:rPr>
              <a:t>Public information allows for easier access by the research community, and ease of sharing between researchers</a:t>
            </a:r>
            <a:endParaRPr sz="2500">
              <a:latin typeface="Roboto"/>
              <a:ea typeface="Roboto"/>
              <a:cs typeface="Roboto"/>
              <a:sym typeface="Roboto"/>
            </a:endParaRPr>
          </a:p>
          <a:p>
            <a:pPr marL="914400" lvl="1" indent="-387350" algn="l" rtl="0">
              <a:lnSpc>
                <a:spcPct val="100000"/>
              </a:lnSpc>
              <a:spcBef>
                <a:spcPts val="0"/>
              </a:spcBef>
              <a:spcAft>
                <a:spcPts val="0"/>
              </a:spcAft>
              <a:buSzPts val="2500"/>
              <a:buFont typeface="Roboto"/>
              <a:buChar char="•"/>
            </a:pPr>
            <a:r>
              <a:rPr lang="en-US" sz="2500">
                <a:latin typeface="Roboto"/>
                <a:ea typeface="Roboto"/>
                <a:cs typeface="Roboto"/>
                <a:sym typeface="Roboto"/>
              </a:rPr>
              <a:t>The unstructured nature of some of this data, however, also means that processing information from it can be a challenge</a:t>
            </a:r>
            <a:endParaRPr sz="2500">
              <a:latin typeface="Roboto"/>
              <a:ea typeface="Roboto"/>
              <a:cs typeface="Roboto"/>
              <a:sym typeface="Roboto"/>
            </a:endParaRPr>
          </a:p>
          <a:p>
            <a:pPr marL="457200" lvl="0" indent="0" algn="l" rtl="0">
              <a:lnSpc>
                <a:spcPct val="100000"/>
              </a:lnSpc>
              <a:spcBef>
                <a:spcPts val="0"/>
              </a:spcBef>
              <a:spcAft>
                <a:spcPts val="0"/>
              </a:spcAft>
              <a:buSzPts val="1800"/>
              <a:buNone/>
            </a:pPr>
            <a:endParaRPr sz="2100">
              <a:latin typeface="Roboto"/>
              <a:ea typeface="Roboto"/>
              <a:cs typeface="Roboto"/>
              <a:sym typeface="Roboto"/>
            </a:endParaRPr>
          </a:p>
          <a:p>
            <a:pPr marL="457200" lvl="0" indent="0" algn="l" rtl="0">
              <a:lnSpc>
                <a:spcPct val="100000"/>
              </a:lnSpc>
              <a:spcBef>
                <a:spcPts val="0"/>
              </a:spcBef>
              <a:spcAft>
                <a:spcPts val="0"/>
              </a:spcAft>
              <a:buSzPts val="1800"/>
              <a:buNone/>
            </a:pPr>
            <a:endParaRPr sz="2100">
              <a:latin typeface="Roboto"/>
              <a:ea typeface="Roboto"/>
              <a:cs typeface="Roboto"/>
              <a:sym typeface="Roboto"/>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ae8d091f94_0_57"/>
          <p:cNvSpPr txBox="1">
            <a:spLocks noGrp="1"/>
          </p:cNvSpPr>
          <p:nvPr>
            <p:ph type="title"/>
          </p:nvPr>
        </p:nvSpPr>
        <p:spPr>
          <a:xfrm>
            <a:off x="838200" y="145675"/>
            <a:ext cx="105156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US">
                <a:latin typeface="Roboto"/>
                <a:ea typeface="Roboto"/>
                <a:cs typeface="Roboto"/>
                <a:sym typeface="Roboto"/>
              </a:rPr>
              <a:t>Next steps &amp; potential applications</a:t>
            </a:r>
            <a:endParaRPr>
              <a:latin typeface="Roboto"/>
              <a:ea typeface="Roboto"/>
              <a:cs typeface="Roboto"/>
              <a:sym typeface="Roboto"/>
            </a:endParaRPr>
          </a:p>
        </p:txBody>
      </p:sp>
      <p:sp>
        <p:nvSpPr>
          <p:cNvPr id="268" name="Google Shape;268;g2ae8d091f94_0_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SzPts val="2100"/>
              <a:buFont typeface="Roboto"/>
              <a:buChar char="•"/>
            </a:pPr>
            <a:r>
              <a:rPr lang="en-US" sz="2100">
                <a:latin typeface="Roboto"/>
                <a:ea typeface="Roboto"/>
                <a:cs typeface="Roboto"/>
                <a:sym typeface="Roboto"/>
              </a:rPr>
              <a:t>Linked data product</a:t>
            </a:r>
            <a:endParaRPr sz="2100">
              <a:latin typeface="Roboto"/>
              <a:ea typeface="Roboto"/>
              <a:cs typeface="Roboto"/>
              <a:sym typeface="Roboto"/>
            </a:endParaRPr>
          </a:p>
          <a:p>
            <a:pPr marL="914400" lvl="1" indent="-361950" algn="l" rtl="0">
              <a:lnSpc>
                <a:spcPct val="100000"/>
              </a:lnSpc>
              <a:spcBef>
                <a:spcPts val="0"/>
              </a:spcBef>
              <a:spcAft>
                <a:spcPts val="0"/>
              </a:spcAft>
              <a:buSzPts val="2100"/>
              <a:buFont typeface="Roboto"/>
              <a:buChar char="•"/>
            </a:pPr>
            <a:r>
              <a:rPr lang="en-US" sz="2100">
                <a:latin typeface="Roboto"/>
                <a:ea typeface="Roboto"/>
                <a:cs typeface="Roboto"/>
                <a:sym typeface="Roboto"/>
              </a:rPr>
              <a:t>Coleridge/NCSES Data-fest</a:t>
            </a:r>
            <a:endParaRPr sz="2100">
              <a:latin typeface="Roboto"/>
              <a:ea typeface="Roboto"/>
              <a:cs typeface="Roboto"/>
              <a:sym typeface="Roboto"/>
            </a:endParaRPr>
          </a:p>
          <a:p>
            <a:pPr marL="914400" lvl="1" indent="-361950" algn="l" rtl="0">
              <a:lnSpc>
                <a:spcPct val="100000"/>
              </a:lnSpc>
              <a:spcBef>
                <a:spcPts val="0"/>
              </a:spcBef>
              <a:spcAft>
                <a:spcPts val="0"/>
              </a:spcAft>
              <a:buSzPts val="2100"/>
              <a:buFont typeface="Roboto"/>
              <a:buChar char="•"/>
            </a:pPr>
            <a:r>
              <a:rPr lang="en-US" sz="2100">
                <a:latin typeface="Roboto"/>
                <a:ea typeface="Roboto"/>
                <a:cs typeface="Roboto"/>
                <a:sym typeface="Roboto"/>
              </a:rPr>
              <a:t>Coleridge/NCSES Training Course</a:t>
            </a:r>
            <a:endParaRPr sz="2100">
              <a:latin typeface="Roboto"/>
              <a:ea typeface="Roboto"/>
              <a:cs typeface="Roboto"/>
              <a:sym typeface="Roboto"/>
            </a:endParaRPr>
          </a:p>
          <a:p>
            <a:pPr marL="0" lvl="0" indent="0" algn="l" rtl="0">
              <a:lnSpc>
                <a:spcPct val="100000"/>
              </a:lnSpc>
              <a:spcBef>
                <a:spcPts val="0"/>
              </a:spcBef>
              <a:spcAft>
                <a:spcPts val="0"/>
              </a:spcAft>
              <a:buSzPts val="1800"/>
              <a:buNone/>
            </a:pPr>
            <a:endParaRPr sz="2100">
              <a:latin typeface="Roboto"/>
              <a:ea typeface="Roboto"/>
              <a:cs typeface="Roboto"/>
              <a:sym typeface="Roboto"/>
            </a:endParaRPr>
          </a:p>
          <a:p>
            <a:pPr marL="457200" lvl="0" indent="-361950" algn="l" rtl="0">
              <a:lnSpc>
                <a:spcPct val="100000"/>
              </a:lnSpc>
              <a:spcBef>
                <a:spcPts val="0"/>
              </a:spcBef>
              <a:spcAft>
                <a:spcPts val="0"/>
              </a:spcAft>
              <a:buSzPts val="2100"/>
              <a:buFont typeface="Roboto"/>
              <a:buChar char="•"/>
            </a:pPr>
            <a:r>
              <a:rPr lang="en-US" sz="2100">
                <a:latin typeface="Roboto"/>
                <a:ea typeface="Roboto"/>
                <a:cs typeface="Roboto"/>
                <a:sym typeface="Roboto"/>
              </a:rPr>
              <a:t>Potential Research Questions:</a:t>
            </a:r>
            <a:endParaRPr sz="2100">
              <a:latin typeface="Roboto"/>
              <a:ea typeface="Roboto"/>
              <a:cs typeface="Roboto"/>
              <a:sym typeface="Roboto"/>
            </a:endParaRPr>
          </a:p>
          <a:p>
            <a:pPr marL="914400" lvl="1" indent="-361950" algn="l" rtl="0">
              <a:lnSpc>
                <a:spcPct val="100000"/>
              </a:lnSpc>
              <a:spcBef>
                <a:spcPts val="0"/>
              </a:spcBef>
              <a:spcAft>
                <a:spcPts val="0"/>
              </a:spcAft>
              <a:buSzPts val="2100"/>
              <a:buFont typeface="Roboto"/>
              <a:buChar char="•"/>
            </a:pPr>
            <a:r>
              <a:rPr lang="en-US" sz="2100">
                <a:latin typeface="Roboto"/>
                <a:ea typeface="Roboto"/>
                <a:cs typeface="Roboto"/>
                <a:sym typeface="Roboto"/>
              </a:rPr>
              <a:t>Diversity of inventors</a:t>
            </a:r>
            <a:endParaRPr sz="2100">
              <a:latin typeface="Roboto"/>
              <a:ea typeface="Roboto"/>
              <a:cs typeface="Roboto"/>
              <a:sym typeface="Roboto"/>
            </a:endParaRPr>
          </a:p>
          <a:p>
            <a:pPr marL="914400" lvl="1" indent="-361950" algn="l" rtl="0">
              <a:lnSpc>
                <a:spcPct val="100000"/>
              </a:lnSpc>
              <a:spcBef>
                <a:spcPts val="0"/>
              </a:spcBef>
              <a:spcAft>
                <a:spcPts val="0"/>
              </a:spcAft>
              <a:buSzPts val="2100"/>
              <a:buFont typeface="Roboto"/>
              <a:buChar char="•"/>
            </a:pPr>
            <a:r>
              <a:rPr lang="en-US" sz="2100">
                <a:latin typeface="Roboto"/>
                <a:ea typeface="Roboto"/>
                <a:cs typeface="Roboto"/>
                <a:sym typeface="Roboto"/>
              </a:rPr>
              <a:t>Citation/use of patents with federal funding</a:t>
            </a:r>
            <a:endParaRPr sz="2100">
              <a:latin typeface="Roboto"/>
              <a:ea typeface="Roboto"/>
              <a:cs typeface="Roboto"/>
              <a:sym typeface="Roboto"/>
            </a:endParaRPr>
          </a:p>
          <a:p>
            <a:pPr marL="914400" lvl="1" indent="-361950" algn="l" rtl="0">
              <a:lnSpc>
                <a:spcPct val="100000"/>
              </a:lnSpc>
              <a:spcBef>
                <a:spcPts val="0"/>
              </a:spcBef>
              <a:spcAft>
                <a:spcPts val="0"/>
              </a:spcAft>
              <a:buSzPts val="2100"/>
              <a:buFont typeface="Roboto"/>
              <a:buChar char="•"/>
            </a:pPr>
            <a:r>
              <a:rPr lang="en-US" sz="2100">
                <a:latin typeface="Roboto"/>
                <a:ea typeface="Roboto"/>
                <a:cs typeface="Roboto"/>
                <a:sym typeface="Roboto"/>
              </a:rPr>
              <a:t>How does patenting affect career trajectories?</a:t>
            </a:r>
            <a:endParaRPr sz="2100">
              <a:latin typeface="Roboto"/>
              <a:ea typeface="Roboto"/>
              <a:cs typeface="Roboto"/>
              <a:sym typeface="Roboto"/>
            </a:endParaRPr>
          </a:p>
          <a:p>
            <a:pPr marL="0" lvl="0" indent="0" algn="l" rtl="0">
              <a:lnSpc>
                <a:spcPct val="100000"/>
              </a:lnSpc>
              <a:spcBef>
                <a:spcPts val="0"/>
              </a:spcBef>
              <a:spcAft>
                <a:spcPts val="0"/>
              </a:spcAft>
              <a:buSzPts val="1800"/>
              <a:buNone/>
            </a:pPr>
            <a:endParaRPr sz="2100">
              <a:latin typeface="Roboto"/>
              <a:ea typeface="Roboto"/>
              <a:cs typeface="Roboto"/>
              <a:sym typeface="Roboto"/>
            </a:endParaRPr>
          </a:p>
          <a:p>
            <a:pPr marL="457200" lvl="0" indent="-361950" algn="l" rtl="0">
              <a:lnSpc>
                <a:spcPct val="100000"/>
              </a:lnSpc>
              <a:spcBef>
                <a:spcPts val="0"/>
              </a:spcBef>
              <a:spcAft>
                <a:spcPts val="0"/>
              </a:spcAft>
              <a:buSzPts val="2100"/>
              <a:buFont typeface="Roboto"/>
              <a:buChar char="•"/>
            </a:pPr>
            <a:r>
              <a:rPr lang="en-US" sz="2100">
                <a:latin typeface="Roboto"/>
                <a:ea typeface="Roboto"/>
                <a:cs typeface="Roboto"/>
                <a:sym typeface="Roboto"/>
              </a:rPr>
              <a:t>These data allow us to answer novel questions, because we use novel methods to create them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4fb22fecf3_0_0"/>
          <p:cNvSpPr txBox="1">
            <a:spLocks noGrp="1"/>
          </p:cNvSpPr>
          <p:nvPr>
            <p:ph type="title"/>
          </p:nvPr>
        </p:nvSpPr>
        <p:spPr>
          <a:xfrm>
            <a:off x="838200" y="365125"/>
            <a:ext cx="10515600" cy="471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Thank you for your attention!</a:t>
            </a:r>
            <a:endParaRPr dirty="0"/>
          </a:p>
          <a:p>
            <a:pPr marL="0" lvl="0" indent="0" algn="l" rtl="0">
              <a:lnSpc>
                <a:spcPct val="90000"/>
              </a:lnSpc>
              <a:spcBef>
                <a:spcPts val="0"/>
              </a:spcBef>
              <a:spcAft>
                <a:spcPts val="0"/>
              </a:spcAft>
              <a:buSzPts val="1800"/>
              <a:buNone/>
            </a:pPr>
            <a:endParaRPr dirty="0"/>
          </a:p>
          <a:p>
            <a:pPr marL="0" lvl="0" indent="0" algn="l" rtl="0">
              <a:lnSpc>
                <a:spcPct val="90000"/>
              </a:lnSpc>
              <a:spcBef>
                <a:spcPts val="0"/>
              </a:spcBef>
              <a:spcAft>
                <a:spcPts val="0"/>
              </a:spcAft>
              <a:buSzPts val="1800"/>
              <a:buNone/>
            </a:pPr>
            <a:r>
              <a:rPr lang="en-US" dirty="0"/>
              <a:t>Questions?</a:t>
            </a:r>
            <a:endParaRPr dirty="0"/>
          </a:p>
          <a:p>
            <a:pPr marL="0" lvl="0" indent="0" algn="l" rtl="0">
              <a:lnSpc>
                <a:spcPct val="90000"/>
              </a:lnSpc>
              <a:spcBef>
                <a:spcPts val="0"/>
              </a:spcBef>
              <a:spcAft>
                <a:spcPts val="0"/>
              </a:spcAft>
              <a:buSzPts val="1800"/>
              <a:buNone/>
            </a:pPr>
            <a:endParaRPr dirty="0"/>
          </a:p>
          <a:p>
            <a:pPr marL="0" lvl="0" indent="0" algn="l" rtl="0">
              <a:lnSpc>
                <a:spcPct val="90000"/>
              </a:lnSpc>
              <a:spcBef>
                <a:spcPts val="0"/>
              </a:spcBef>
              <a:spcAft>
                <a:spcPts val="0"/>
              </a:spcAft>
              <a:buSzPts val="1800"/>
              <a:buNone/>
            </a:pPr>
            <a:r>
              <a:rPr lang="en-US" u="sng" dirty="0">
                <a:solidFill>
                  <a:schemeClr val="hlink"/>
                </a:solidFill>
                <a:hlinkClick r:id="rId3"/>
              </a:rPr>
              <a:t>ekaterina.levitskaya@coleridgeinitiative.org</a:t>
            </a:r>
            <a:endParaRPr dirty="0"/>
          </a:p>
          <a:p>
            <a:pPr marL="0" lvl="0" indent="0" algn="l" rtl="0">
              <a:lnSpc>
                <a:spcPct val="90000"/>
              </a:lnSpc>
              <a:spcBef>
                <a:spcPts val="0"/>
              </a:spcBef>
              <a:spcAft>
                <a:spcPts val="0"/>
              </a:spcAft>
              <a:buSzPts val="1800"/>
              <a:buNone/>
            </a:pPr>
            <a:r>
              <a:rPr lang="en-US" u="sng" dirty="0">
                <a:solidFill>
                  <a:schemeClr val="hlink"/>
                </a:solidFill>
                <a:hlinkClick r:id="rId4"/>
              </a:rPr>
              <a:t>corey.sparks@coleridgeinitiative.org</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c79ab1422d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Disclaimer</a:t>
            </a:r>
            <a:endParaRPr/>
          </a:p>
        </p:txBody>
      </p:sp>
      <p:sp>
        <p:nvSpPr>
          <p:cNvPr id="91" name="Google Shape;91;g2c79ab1422d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400"/>
              <a:t>This presentation provides results of exploratory research sponsored by the National Center for Science and Engineering Statistics (NCSES) within the National Science Foundation (NSF). </a:t>
            </a:r>
            <a:endParaRPr sz="2400"/>
          </a:p>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None/>
            </a:pPr>
            <a:r>
              <a:rPr lang="en-US" sz="2400"/>
              <a:t>Any views expressed are those of the author and not necessarily those of NCSES or NSF. </a:t>
            </a:r>
            <a:endParaRPr sz="2400"/>
          </a:p>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Clr>
                <a:schemeClr val="dk1"/>
              </a:buClr>
              <a:buSzPts val="1100"/>
              <a:buFont typeface="Arial"/>
              <a:buNone/>
            </a:pPr>
            <a:r>
              <a:rPr lang="en-US" sz="2400"/>
              <a:t>The linked data set described in this presentation is a demonstration pilot. It is not currently available for public use or external distribution.</a:t>
            </a:r>
            <a:endParaRPr sz="3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a0dbdf3f80_0_0"/>
          <p:cNvSpPr txBox="1">
            <a:spLocks noGrp="1"/>
          </p:cNvSpPr>
          <p:nvPr>
            <p:ph type="title"/>
          </p:nvPr>
        </p:nvSpPr>
        <p:spPr>
          <a:xfrm>
            <a:off x="838200" y="97400"/>
            <a:ext cx="105156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US">
                <a:latin typeface="Roboto"/>
                <a:ea typeface="Roboto"/>
                <a:cs typeface="Roboto"/>
                <a:sym typeface="Roboto"/>
              </a:rPr>
              <a:t>What is a ‘gold standard’ dataset?</a:t>
            </a:r>
            <a:endParaRPr>
              <a:latin typeface="Roboto"/>
              <a:ea typeface="Roboto"/>
              <a:cs typeface="Roboto"/>
              <a:sym typeface="Roboto"/>
            </a:endParaRPr>
          </a:p>
        </p:txBody>
      </p:sp>
      <p:sp>
        <p:nvSpPr>
          <p:cNvPr id="97" name="Google Shape;97;g2a0dbdf3f80_0_0"/>
          <p:cNvSpPr txBox="1">
            <a:spLocks noGrp="1"/>
          </p:cNvSpPr>
          <p:nvPr>
            <p:ph type="body" idx="1"/>
          </p:nvPr>
        </p:nvSpPr>
        <p:spPr>
          <a:xfrm>
            <a:off x="446250" y="1742175"/>
            <a:ext cx="10907700" cy="4351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SzPts val="3700"/>
              <a:buFont typeface="Roboto"/>
              <a:buChar char="•"/>
            </a:pPr>
            <a:r>
              <a:rPr lang="en-US" sz="3700">
                <a:latin typeface="Roboto"/>
                <a:ea typeface="Roboto"/>
                <a:cs typeface="Roboto"/>
                <a:sym typeface="Roboto"/>
              </a:rPr>
              <a:t>How often in statistics do we know the truth?</a:t>
            </a:r>
            <a:endParaRPr sz="3700">
              <a:latin typeface="Roboto"/>
              <a:ea typeface="Roboto"/>
              <a:cs typeface="Roboto"/>
              <a:sym typeface="Roboto"/>
            </a:endParaRPr>
          </a:p>
          <a:p>
            <a:pPr marL="457200" marR="0" lvl="0" indent="-457200" algn="l" rtl="0">
              <a:lnSpc>
                <a:spcPct val="100000"/>
              </a:lnSpc>
              <a:spcBef>
                <a:spcPts val="0"/>
              </a:spcBef>
              <a:spcAft>
                <a:spcPts val="0"/>
              </a:spcAft>
              <a:buSzPts val="3700"/>
              <a:buFont typeface="Roboto"/>
              <a:buChar char="•"/>
            </a:pPr>
            <a:r>
              <a:rPr lang="en-US" sz="3700">
                <a:latin typeface="Roboto"/>
                <a:ea typeface="Roboto"/>
                <a:cs typeface="Roboto"/>
                <a:sym typeface="Roboto"/>
              </a:rPr>
              <a:t>Uncertainty abounds….</a:t>
            </a:r>
            <a:endParaRPr sz="3700">
              <a:latin typeface="Roboto"/>
              <a:ea typeface="Roboto"/>
              <a:cs typeface="Roboto"/>
              <a:sym typeface="Roboto"/>
            </a:endParaRPr>
          </a:p>
          <a:p>
            <a:pPr marL="457200" marR="0" lvl="0" indent="-457200" algn="l" rtl="0">
              <a:lnSpc>
                <a:spcPct val="100000"/>
              </a:lnSpc>
              <a:spcBef>
                <a:spcPts val="0"/>
              </a:spcBef>
              <a:spcAft>
                <a:spcPts val="0"/>
              </a:spcAft>
              <a:buSzPts val="3700"/>
              <a:buFont typeface="Roboto"/>
              <a:buChar char="•"/>
            </a:pPr>
            <a:r>
              <a:rPr lang="en-US" sz="3700">
                <a:latin typeface="Roboto"/>
                <a:ea typeface="Roboto"/>
                <a:cs typeface="Roboto"/>
                <a:sym typeface="Roboto"/>
              </a:rPr>
              <a:t>‘Gold standard’ data can be considered truth</a:t>
            </a:r>
            <a:endParaRPr sz="3700">
              <a:latin typeface="Roboto"/>
              <a:ea typeface="Roboto"/>
              <a:cs typeface="Roboto"/>
              <a:sym typeface="Roboto"/>
            </a:endParaRPr>
          </a:p>
          <a:p>
            <a:pPr marL="914400" marR="0" lvl="1" indent="-463550" algn="l" rtl="0">
              <a:lnSpc>
                <a:spcPct val="100000"/>
              </a:lnSpc>
              <a:spcBef>
                <a:spcPts val="0"/>
              </a:spcBef>
              <a:spcAft>
                <a:spcPts val="0"/>
              </a:spcAft>
              <a:buSzPts val="3700"/>
              <a:buFont typeface="Roboto"/>
              <a:buChar char="•"/>
            </a:pPr>
            <a:r>
              <a:rPr lang="en-US" sz="3700">
                <a:latin typeface="Roboto"/>
                <a:ea typeface="Roboto"/>
                <a:cs typeface="Roboto"/>
                <a:sym typeface="Roboto"/>
              </a:rPr>
              <a:t>Outcomes are 100% known</a:t>
            </a:r>
            <a:endParaRPr sz="3700">
              <a:latin typeface="Roboto"/>
              <a:ea typeface="Roboto"/>
              <a:cs typeface="Roboto"/>
              <a:sym typeface="Roboto"/>
            </a:endParaRPr>
          </a:p>
          <a:p>
            <a:pPr marL="914400" marR="0" lvl="1" indent="-463550" algn="l" rtl="0">
              <a:lnSpc>
                <a:spcPct val="100000"/>
              </a:lnSpc>
              <a:spcBef>
                <a:spcPts val="0"/>
              </a:spcBef>
              <a:spcAft>
                <a:spcPts val="0"/>
              </a:spcAft>
              <a:buSzPts val="3700"/>
              <a:buFont typeface="Roboto"/>
              <a:buChar char="•"/>
            </a:pPr>
            <a:r>
              <a:rPr lang="en-US" sz="3700">
                <a:latin typeface="Roboto"/>
                <a:ea typeface="Roboto"/>
                <a:cs typeface="Roboto"/>
                <a:sym typeface="Roboto"/>
              </a:rPr>
              <a:t>Uncertainty about membership is minimal or 0</a:t>
            </a:r>
            <a:endParaRPr sz="3700">
              <a:latin typeface="Roboto"/>
              <a:ea typeface="Roboto"/>
              <a:cs typeface="Roboto"/>
              <a:sym typeface="Roboto"/>
            </a:endParaRPr>
          </a:p>
          <a:p>
            <a:pPr marL="914400" marR="0" lvl="1" indent="-463550" algn="l" rtl="0">
              <a:lnSpc>
                <a:spcPct val="100000"/>
              </a:lnSpc>
              <a:spcBef>
                <a:spcPts val="0"/>
              </a:spcBef>
              <a:spcAft>
                <a:spcPts val="0"/>
              </a:spcAft>
              <a:buSzPts val="3700"/>
              <a:buFont typeface="Roboto"/>
              <a:buChar char="•"/>
            </a:pPr>
            <a:r>
              <a:rPr lang="en-US" sz="3700">
                <a:latin typeface="Roboto"/>
                <a:ea typeface="Roboto"/>
                <a:cs typeface="Roboto"/>
                <a:sym typeface="Roboto"/>
              </a:rPr>
              <a:t>“Ground truth” observations</a:t>
            </a:r>
            <a:endParaRPr sz="3700">
              <a:latin typeface="Roboto"/>
              <a:ea typeface="Roboto"/>
              <a:cs typeface="Roboto"/>
              <a:sym typeface="Roboto"/>
            </a:endParaRPr>
          </a:p>
          <a:p>
            <a:pPr marL="457200" marR="0" lvl="0" indent="-457200" algn="l" rtl="0">
              <a:lnSpc>
                <a:spcPct val="100000"/>
              </a:lnSpc>
              <a:spcBef>
                <a:spcPts val="0"/>
              </a:spcBef>
              <a:spcAft>
                <a:spcPts val="0"/>
              </a:spcAft>
              <a:buSzPts val="3700"/>
              <a:buFont typeface="Roboto"/>
              <a:buChar char="•"/>
            </a:pPr>
            <a:r>
              <a:rPr lang="en-US" sz="3700" u="sng">
                <a:solidFill>
                  <a:schemeClr val="hlink"/>
                </a:solidFill>
                <a:latin typeface="Roboto"/>
                <a:ea typeface="Roboto"/>
                <a:cs typeface="Roboto"/>
                <a:sym typeface="Roboto"/>
                <a:hlinkClick r:id="rId3"/>
              </a:rPr>
              <a:t>Some examples from computer science</a:t>
            </a:r>
            <a:endParaRPr sz="3700">
              <a:latin typeface="Roboto"/>
              <a:ea typeface="Roboto"/>
              <a:cs typeface="Roboto"/>
              <a:sym typeface="Roboto"/>
            </a:endParaRPr>
          </a:p>
          <a:p>
            <a:pPr marL="457200" marR="0" lvl="0" indent="0" algn="l" rtl="0">
              <a:lnSpc>
                <a:spcPct val="90000"/>
              </a:lnSpc>
              <a:spcBef>
                <a:spcPts val="1000"/>
              </a:spcBef>
              <a:spcAft>
                <a:spcPts val="0"/>
              </a:spcAft>
              <a:buSzPts val="1800"/>
              <a:buNone/>
            </a:pPr>
            <a:endParaRPr sz="3200">
              <a:latin typeface="Roboto"/>
              <a:ea typeface="Roboto"/>
              <a:cs typeface="Roboto"/>
              <a:sym typeface="Roboto"/>
            </a:endParaRPr>
          </a:p>
          <a:p>
            <a:pPr marL="0" lvl="0" indent="0" algn="l" rtl="0">
              <a:lnSpc>
                <a:spcPct val="90000"/>
              </a:lnSpc>
              <a:spcBef>
                <a:spcPts val="1000"/>
              </a:spcBef>
              <a:spcAft>
                <a:spcPts val="0"/>
              </a:spcAft>
              <a:buSzPts val="1800"/>
              <a:buNone/>
            </a:pPr>
            <a:endParaRPr sz="32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ae8d091f94_1_76"/>
          <p:cNvSpPr txBox="1">
            <a:spLocks noGrp="1"/>
          </p:cNvSpPr>
          <p:nvPr>
            <p:ph type="title"/>
          </p:nvPr>
        </p:nvSpPr>
        <p:spPr>
          <a:xfrm>
            <a:off x="838200" y="97400"/>
            <a:ext cx="105156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US">
                <a:latin typeface="Roboto"/>
                <a:ea typeface="Roboto"/>
                <a:cs typeface="Roboto"/>
                <a:sym typeface="Roboto"/>
              </a:rPr>
              <a:t>Gold standard data in record linkage</a:t>
            </a:r>
            <a:endParaRPr>
              <a:latin typeface="Roboto"/>
              <a:ea typeface="Roboto"/>
              <a:cs typeface="Roboto"/>
              <a:sym typeface="Roboto"/>
            </a:endParaRPr>
          </a:p>
        </p:txBody>
      </p:sp>
      <p:sp>
        <p:nvSpPr>
          <p:cNvPr id="103" name="Google Shape;103;g2ae8d091f94_1_76"/>
          <p:cNvSpPr txBox="1">
            <a:spLocks noGrp="1"/>
          </p:cNvSpPr>
          <p:nvPr>
            <p:ph type="body" idx="1"/>
          </p:nvPr>
        </p:nvSpPr>
        <p:spPr>
          <a:xfrm>
            <a:off x="838200" y="1742175"/>
            <a:ext cx="10515600" cy="4351200"/>
          </a:xfrm>
          <a:prstGeom prst="rect">
            <a:avLst/>
          </a:prstGeom>
          <a:noFill/>
          <a:ln>
            <a:noFill/>
          </a:ln>
        </p:spPr>
        <p:txBody>
          <a:bodyPr spcFirstLastPara="1" wrap="square" lIns="91425" tIns="45700" rIns="91425" bIns="45700" anchor="t" anchorCtr="0">
            <a:noAutofit/>
          </a:bodyPr>
          <a:lstStyle/>
          <a:p>
            <a:pPr marL="457200" marR="0" lvl="0" indent="-412750" algn="l" rtl="0">
              <a:lnSpc>
                <a:spcPct val="100000"/>
              </a:lnSpc>
              <a:spcBef>
                <a:spcPts val="0"/>
              </a:spcBef>
              <a:spcAft>
                <a:spcPts val="0"/>
              </a:spcAft>
              <a:buSzPts val="2900"/>
              <a:buFont typeface="Roboto"/>
              <a:buChar char="•"/>
            </a:pPr>
            <a:r>
              <a:rPr lang="en-US" sz="2900">
                <a:latin typeface="Roboto"/>
                <a:ea typeface="Roboto"/>
                <a:cs typeface="Roboto"/>
                <a:sym typeface="Roboto"/>
              </a:rPr>
              <a:t>Record linkage of administrative and survey data is increasingly used to generate evidence to inform policy and services</a:t>
            </a:r>
            <a:endParaRPr sz="2900">
              <a:latin typeface="Roboto"/>
              <a:ea typeface="Roboto"/>
              <a:cs typeface="Roboto"/>
              <a:sym typeface="Roboto"/>
            </a:endParaRPr>
          </a:p>
          <a:p>
            <a:pPr marL="0" marR="0" lvl="0" indent="0" algn="l" rtl="0">
              <a:lnSpc>
                <a:spcPct val="100000"/>
              </a:lnSpc>
              <a:spcBef>
                <a:spcPts val="0"/>
              </a:spcBef>
              <a:spcAft>
                <a:spcPts val="0"/>
              </a:spcAft>
              <a:buSzPts val="1800"/>
              <a:buNone/>
            </a:pPr>
            <a:endParaRPr sz="2900">
              <a:latin typeface="Roboto"/>
              <a:ea typeface="Roboto"/>
              <a:cs typeface="Roboto"/>
              <a:sym typeface="Roboto"/>
            </a:endParaRPr>
          </a:p>
          <a:p>
            <a:pPr marL="457200" marR="0" lvl="0" indent="-412750" algn="l" rtl="0">
              <a:lnSpc>
                <a:spcPct val="100000"/>
              </a:lnSpc>
              <a:spcBef>
                <a:spcPts val="0"/>
              </a:spcBef>
              <a:spcAft>
                <a:spcPts val="0"/>
              </a:spcAft>
              <a:buSzPts val="2900"/>
              <a:buFont typeface="Roboto"/>
              <a:buChar char="•"/>
            </a:pPr>
            <a:r>
              <a:rPr lang="en-US" sz="2900">
                <a:latin typeface="Roboto"/>
                <a:ea typeface="Roboto"/>
                <a:cs typeface="Roboto"/>
                <a:sym typeface="Roboto"/>
              </a:rPr>
              <a:t>‘Gold standard’ - data where the true match status of records is known (available for a subset of records)</a:t>
            </a:r>
            <a:endParaRPr sz="2900">
              <a:latin typeface="Roboto"/>
              <a:ea typeface="Roboto"/>
              <a:cs typeface="Roboto"/>
              <a:sym typeface="Roboto"/>
            </a:endParaRPr>
          </a:p>
          <a:p>
            <a:pPr marL="914400" marR="0" lvl="1" indent="-412750" algn="l" rtl="0">
              <a:lnSpc>
                <a:spcPct val="100000"/>
              </a:lnSpc>
              <a:spcBef>
                <a:spcPts val="0"/>
              </a:spcBef>
              <a:spcAft>
                <a:spcPts val="0"/>
              </a:spcAft>
              <a:buSzPts val="2900"/>
              <a:buFont typeface="Roboto"/>
              <a:buChar char="•"/>
            </a:pPr>
            <a:r>
              <a:rPr lang="en-US" sz="2900">
                <a:latin typeface="Roboto"/>
                <a:ea typeface="Roboto"/>
                <a:cs typeface="Roboto"/>
                <a:sym typeface="Roboto"/>
              </a:rPr>
              <a:t>These are known-status individuals who have been validated through other means</a:t>
            </a:r>
            <a:endParaRPr sz="2900">
              <a:latin typeface="Roboto"/>
              <a:ea typeface="Roboto"/>
              <a:cs typeface="Roboto"/>
              <a:sym typeface="Roboto"/>
            </a:endParaRPr>
          </a:p>
          <a:p>
            <a:pPr marL="457200" marR="0" lvl="0" indent="0" algn="l" rtl="0">
              <a:lnSpc>
                <a:spcPct val="90000"/>
              </a:lnSpc>
              <a:spcBef>
                <a:spcPts val="1000"/>
              </a:spcBef>
              <a:spcAft>
                <a:spcPts val="0"/>
              </a:spcAft>
              <a:buSzPts val="1800"/>
              <a:buNone/>
            </a:pPr>
            <a:endParaRPr sz="3200">
              <a:latin typeface="Roboto"/>
              <a:ea typeface="Roboto"/>
              <a:cs typeface="Roboto"/>
              <a:sym typeface="Roboto"/>
            </a:endParaRPr>
          </a:p>
          <a:p>
            <a:pPr marL="0" lvl="0" indent="0" algn="l" rtl="0">
              <a:lnSpc>
                <a:spcPct val="90000"/>
              </a:lnSpc>
              <a:spcBef>
                <a:spcPts val="1000"/>
              </a:spcBef>
              <a:spcAft>
                <a:spcPts val="0"/>
              </a:spcAft>
              <a:buSzPts val="1800"/>
              <a:buNone/>
            </a:pPr>
            <a:endParaRPr sz="32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904b37c6c9_0_20"/>
          <p:cNvSpPr txBox="1">
            <a:spLocks noGrp="1"/>
          </p:cNvSpPr>
          <p:nvPr>
            <p:ph type="title"/>
          </p:nvPr>
        </p:nvSpPr>
        <p:spPr>
          <a:xfrm>
            <a:off x="838200" y="97400"/>
            <a:ext cx="105156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US">
                <a:latin typeface="Roboto"/>
                <a:ea typeface="Roboto"/>
                <a:cs typeface="Roboto"/>
                <a:sym typeface="Roboto"/>
              </a:rPr>
              <a:t>Linking doctoral recipients to inventors</a:t>
            </a:r>
            <a:endParaRPr>
              <a:latin typeface="Roboto"/>
              <a:ea typeface="Roboto"/>
              <a:cs typeface="Roboto"/>
              <a:sym typeface="Roboto"/>
            </a:endParaRPr>
          </a:p>
        </p:txBody>
      </p:sp>
      <p:sp>
        <p:nvSpPr>
          <p:cNvPr id="109" name="Google Shape;109;g2904b37c6c9_0_20"/>
          <p:cNvSpPr txBox="1">
            <a:spLocks noGrp="1"/>
          </p:cNvSpPr>
          <p:nvPr>
            <p:ph type="body" idx="1"/>
          </p:nvPr>
        </p:nvSpPr>
        <p:spPr>
          <a:xfrm>
            <a:off x="838200" y="1742175"/>
            <a:ext cx="10515600" cy="43512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SzPts val="2100"/>
              <a:buFont typeface="Roboto"/>
              <a:buChar char="•"/>
            </a:pPr>
            <a:r>
              <a:rPr lang="en-US" sz="2100">
                <a:latin typeface="Roboto"/>
                <a:ea typeface="Roboto"/>
                <a:cs typeface="Roboto"/>
                <a:sym typeface="Roboto"/>
              </a:rPr>
              <a:t>There is no single large-scale dataset with individual links between U.S. doctoral recipients and inventors.</a:t>
            </a:r>
            <a:endParaRPr sz="2100">
              <a:latin typeface="Roboto"/>
              <a:ea typeface="Roboto"/>
              <a:cs typeface="Roboto"/>
              <a:sym typeface="Roboto"/>
            </a:endParaRPr>
          </a:p>
          <a:p>
            <a:pPr marL="457200" lvl="0" indent="0" algn="l" rtl="0">
              <a:lnSpc>
                <a:spcPct val="100000"/>
              </a:lnSpc>
              <a:spcBef>
                <a:spcPts val="0"/>
              </a:spcBef>
              <a:spcAft>
                <a:spcPts val="0"/>
              </a:spcAft>
              <a:buSzPts val="1800"/>
              <a:buNone/>
            </a:pPr>
            <a:endParaRPr sz="2100">
              <a:latin typeface="Roboto"/>
              <a:ea typeface="Roboto"/>
              <a:cs typeface="Roboto"/>
              <a:sym typeface="Roboto"/>
            </a:endParaRPr>
          </a:p>
          <a:p>
            <a:pPr marL="457200" lvl="0" indent="-361950" algn="l" rtl="0">
              <a:lnSpc>
                <a:spcPct val="100000"/>
              </a:lnSpc>
              <a:spcBef>
                <a:spcPts val="0"/>
              </a:spcBef>
              <a:spcAft>
                <a:spcPts val="0"/>
              </a:spcAft>
              <a:buSzPts val="2100"/>
              <a:buFont typeface="Roboto"/>
              <a:buChar char="•"/>
            </a:pPr>
            <a:r>
              <a:rPr lang="en-US" sz="2100">
                <a:latin typeface="Roboto"/>
                <a:ea typeface="Roboto"/>
                <a:cs typeface="Roboto"/>
                <a:sym typeface="Roboto"/>
              </a:rPr>
              <a:t>A dataset like this could allow for studying the innovation process and outcomes of doctoral recipients in the U.S. </a:t>
            </a:r>
            <a:endParaRPr sz="2100">
              <a:latin typeface="Roboto"/>
              <a:ea typeface="Roboto"/>
              <a:cs typeface="Roboto"/>
              <a:sym typeface="Roboto"/>
            </a:endParaRPr>
          </a:p>
          <a:p>
            <a:pPr marL="0" lvl="0" indent="0" algn="l" rtl="0">
              <a:lnSpc>
                <a:spcPct val="100000"/>
              </a:lnSpc>
              <a:spcBef>
                <a:spcPts val="0"/>
              </a:spcBef>
              <a:spcAft>
                <a:spcPts val="0"/>
              </a:spcAft>
              <a:buSzPts val="1800"/>
              <a:buNone/>
            </a:pPr>
            <a:endParaRPr sz="2100">
              <a:latin typeface="Roboto"/>
              <a:ea typeface="Roboto"/>
              <a:cs typeface="Roboto"/>
              <a:sym typeface="Roboto"/>
            </a:endParaRPr>
          </a:p>
          <a:p>
            <a:pPr marL="457200" lvl="0" indent="-361950" algn="l" rtl="0">
              <a:lnSpc>
                <a:spcPct val="100000"/>
              </a:lnSpc>
              <a:spcBef>
                <a:spcPts val="0"/>
              </a:spcBef>
              <a:spcAft>
                <a:spcPts val="0"/>
              </a:spcAft>
              <a:buSzPts val="2100"/>
              <a:buFont typeface="Roboto"/>
              <a:buChar char="•"/>
            </a:pPr>
            <a:r>
              <a:rPr lang="en-US" sz="2100">
                <a:latin typeface="Roboto"/>
                <a:ea typeface="Roboto"/>
                <a:cs typeface="Roboto"/>
                <a:sym typeface="Roboto"/>
              </a:rPr>
              <a:t>In this work, machine learning approach is used to link two datasets: the Survey of Doctorate Recipients (SDR) (sponsored by National Center for Science and Engineering Statistics (NCSES)) and PatentsView (public data source which disambiguates and tracks inventors in the U.S.). Validation of the machine learning results is performed using a gold standard record set</a:t>
            </a:r>
            <a:endParaRPr sz="2100">
              <a:latin typeface="Roboto"/>
              <a:ea typeface="Roboto"/>
              <a:cs typeface="Roboto"/>
              <a:sym typeface="Roboto"/>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ae8d091f94_0_7"/>
          <p:cNvSpPr txBox="1">
            <a:spLocks noGrp="1"/>
          </p:cNvSpPr>
          <p:nvPr>
            <p:ph type="title"/>
          </p:nvPr>
        </p:nvSpPr>
        <p:spPr>
          <a:xfrm>
            <a:off x="445350" y="123100"/>
            <a:ext cx="107544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US" sz="3200">
                <a:latin typeface="Roboto"/>
                <a:ea typeface="Roboto"/>
                <a:cs typeface="Roboto"/>
                <a:sym typeface="Roboto"/>
              </a:rPr>
              <a:t>Survey of Doctorate Recipients </a:t>
            </a:r>
            <a:endParaRPr sz="3200">
              <a:latin typeface="Roboto"/>
              <a:ea typeface="Roboto"/>
              <a:cs typeface="Roboto"/>
              <a:sym typeface="Roboto"/>
            </a:endParaRPr>
          </a:p>
          <a:p>
            <a:pPr marL="0" lvl="0" indent="0" algn="l" rtl="0">
              <a:lnSpc>
                <a:spcPct val="90000"/>
              </a:lnSpc>
              <a:spcBef>
                <a:spcPts val="0"/>
              </a:spcBef>
              <a:spcAft>
                <a:spcPts val="0"/>
              </a:spcAft>
              <a:buClr>
                <a:schemeClr val="lt1"/>
              </a:buClr>
              <a:buSzPts val="6000"/>
              <a:buFont typeface="Calibri"/>
              <a:buNone/>
            </a:pPr>
            <a:r>
              <a:rPr lang="en-US" sz="3200">
                <a:latin typeface="Roboto"/>
                <a:ea typeface="Roboto"/>
                <a:cs typeface="Roboto"/>
                <a:sym typeface="Roboto"/>
              </a:rPr>
              <a:t>                    (SDR)</a:t>
            </a:r>
            <a:endParaRPr sz="3200">
              <a:latin typeface="Roboto"/>
              <a:ea typeface="Roboto"/>
              <a:cs typeface="Roboto"/>
              <a:sym typeface="Roboto"/>
            </a:endParaRPr>
          </a:p>
        </p:txBody>
      </p:sp>
      <p:sp>
        <p:nvSpPr>
          <p:cNvPr id="115" name="Google Shape;115;g2ae8d091f94_0_7"/>
          <p:cNvSpPr txBox="1">
            <a:spLocks noGrp="1"/>
          </p:cNvSpPr>
          <p:nvPr>
            <p:ph type="body" idx="1"/>
          </p:nvPr>
        </p:nvSpPr>
        <p:spPr>
          <a:xfrm>
            <a:off x="599475" y="1886175"/>
            <a:ext cx="5326200" cy="4373700"/>
          </a:xfrm>
          <a:prstGeom prst="rect">
            <a:avLst/>
          </a:prstGeom>
          <a:noFill/>
          <a:ln>
            <a:noFill/>
          </a:ln>
        </p:spPr>
        <p:txBody>
          <a:bodyPr spcFirstLastPara="1" wrap="square" lIns="91425" tIns="45700" rIns="91425" bIns="45700" anchor="t" anchorCtr="0">
            <a:normAutofit lnSpcReduction="20000"/>
          </a:bodyPr>
          <a:lstStyle/>
          <a:p>
            <a:pPr marL="457200" lvl="0" indent="-346075" algn="l" rtl="0">
              <a:lnSpc>
                <a:spcPct val="100000"/>
              </a:lnSpc>
              <a:spcBef>
                <a:spcPts val="0"/>
              </a:spcBef>
              <a:spcAft>
                <a:spcPts val="0"/>
              </a:spcAft>
              <a:buSzPts val="1850"/>
              <a:buFont typeface="Roboto"/>
              <a:buChar char="•"/>
            </a:pPr>
            <a:r>
              <a:rPr lang="en-US" sz="1850">
                <a:latin typeface="Roboto"/>
                <a:ea typeface="Roboto"/>
                <a:cs typeface="Roboto"/>
                <a:sym typeface="Roboto"/>
              </a:rPr>
              <a:t>Survey sponsored by National Center for Science and Engineering Statistics (NCSES)</a:t>
            </a:r>
            <a:endParaRPr sz="1850">
              <a:latin typeface="Roboto"/>
              <a:ea typeface="Roboto"/>
              <a:cs typeface="Roboto"/>
              <a:sym typeface="Roboto"/>
            </a:endParaRPr>
          </a:p>
          <a:p>
            <a:pPr marL="457200" lvl="0" indent="0" algn="l" rtl="0">
              <a:lnSpc>
                <a:spcPct val="100000"/>
              </a:lnSpc>
              <a:spcBef>
                <a:spcPts val="0"/>
              </a:spcBef>
              <a:spcAft>
                <a:spcPts val="0"/>
              </a:spcAft>
              <a:buNone/>
            </a:pPr>
            <a:endParaRPr sz="2100">
              <a:latin typeface="Roboto"/>
              <a:ea typeface="Roboto"/>
              <a:cs typeface="Roboto"/>
              <a:sym typeface="Roboto"/>
            </a:endParaRPr>
          </a:p>
          <a:p>
            <a:pPr marL="457200" lvl="0" indent="-349250" algn="l" rtl="0">
              <a:lnSpc>
                <a:spcPct val="100000"/>
              </a:lnSpc>
              <a:spcBef>
                <a:spcPts val="0"/>
              </a:spcBef>
              <a:spcAft>
                <a:spcPts val="0"/>
              </a:spcAft>
              <a:buSzPts val="1900"/>
              <a:buFont typeface="Roboto"/>
              <a:buChar char="•"/>
            </a:pPr>
            <a:r>
              <a:rPr lang="en-US" sz="1900">
                <a:latin typeface="Roboto"/>
                <a:ea typeface="Roboto"/>
                <a:cs typeface="Roboto"/>
                <a:sym typeface="Roboto"/>
              </a:rPr>
              <a:t>Sample of doctoral recipients in science, </a:t>
            </a:r>
            <a:r>
              <a:rPr lang="en-US" sz="1900">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engineering</a:t>
            </a:r>
            <a:r>
              <a:rPr lang="en-US" sz="1900">
                <a:latin typeface="Roboto"/>
                <a:ea typeface="Roboto"/>
                <a:cs typeface="Roboto"/>
                <a:sym typeface="Roboto"/>
              </a:rPr>
              <a:t>, and health (SEH) who received the degree in the U.S. educational institution, collected since 1973. In this work - </a:t>
            </a:r>
            <a:r>
              <a:rPr lang="en-US" sz="1900" b="1">
                <a:latin typeface="Roboto"/>
                <a:ea typeface="Roboto"/>
                <a:cs typeface="Roboto"/>
                <a:sym typeface="Roboto"/>
              </a:rPr>
              <a:t>SDR 2015</a:t>
            </a:r>
            <a:r>
              <a:rPr lang="en-US" sz="1900">
                <a:latin typeface="Roboto"/>
                <a:ea typeface="Roboto"/>
                <a:cs typeface="Roboto"/>
                <a:sym typeface="Roboto"/>
              </a:rPr>
              <a:t> and </a:t>
            </a:r>
            <a:r>
              <a:rPr lang="en-US" sz="1900" b="1">
                <a:latin typeface="Roboto"/>
                <a:ea typeface="Roboto"/>
                <a:cs typeface="Roboto"/>
                <a:sym typeface="Roboto"/>
              </a:rPr>
              <a:t>2017</a:t>
            </a:r>
            <a:r>
              <a:rPr lang="en-US" sz="1900">
                <a:latin typeface="Roboto"/>
                <a:ea typeface="Roboto"/>
                <a:cs typeface="Roboto"/>
                <a:sym typeface="Roboto"/>
              </a:rPr>
              <a:t>. </a:t>
            </a:r>
            <a:endParaRPr sz="1900">
              <a:latin typeface="Roboto"/>
              <a:ea typeface="Roboto"/>
              <a:cs typeface="Roboto"/>
              <a:sym typeface="Roboto"/>
            </a:endParaRPr>
          </a:p>
          <a:p>
            <a:pPr marL="457200" lvl="0" indent="0" algn="l" rtl="0">
              <a:lnSpc>
                <a:spcPct val="100000"/>
              </a:lnSpc>
              <a:spcBef>
                <a:spcPts val="0"/>
              </a:spcBef>
              <a:spcAft>
                <a:spcPts val="0"/>
              </a:spcAft>
              <a:buSzPts val="1800"/>
              <a:buNone/>
            </a:pPr>
            <a:endParaRPr sz="1900">
              <a:latin typeface="Roboto"/>
              <a:ea typeface="Roboto"/>
              <a:cs typeface="Roboto"/>
              <a:sym typeface="Roboto"/>
            </a:endParaRPr>
          </a:p>
          <a:p>
            <a:pPr marL="457200" lvl="0" indent="-349250" algn="l" rtl="0">
              <a:lnSpc>
                <a:spcPct val="100000"/>
              </a:lnSpc>
              <a:spcBef>
                <a:spcPts val="0"/>
              </a:spcBef>
              <a:spcAft>
                <a:spcPts val="0"/>
              </a:spcAft>
              <a:buSzPts val="1900"/>
              <a:buFont typeface="Roboto"/>
              <a:buChar char="•"/>
            </a:pPr>
            <a:r>
              <a:rPr lang="en-US" sz="1900">
                <a:latin typeface="Roboto"/>
                <a:ea typeface="Roboto"/>
                <a:cs typeface="Roboto"/>
                <a:sym typeface="Roboto"/>
              </a:rPr>
              <a:t>Previously included the general question on patenting activity of respondents in </a:t>
            </a:r>
            <a:r>
              <a:rPr lang="en-US" sz="1900" b="1">
                <a:latin typeface="Roboto"/>
                <a:ea typeface="Roboto"/>
                <a:cs typeface="Roboto"/>
                <a:sym typeface="Roboto"/>
              </a:rPr>
              <a:t>1995, 2001, 2003, 2008</a:t>
            </a:r>
            <a:r>
              <a:rPr lang="en-US" sz="1900">
                <a:latin typeface="Roboto"/>
                <a:ea typeface="Roboto"/>
                <a:cs typeface="Roboto"/>
                <a:sym typeface="Roboto"/>
              </a:rPr>
              <a:t> survey cycles </a:t>
            </a:r>
            <a:endParaRPr sz="1900">
              <a:latin typeface="Roboto"/>
              <a:ea typeface="Roboto"/>
              <a:cs typeface="Roboto"/>
              <a:sym typeface="Roboto"/>
            </a:endParaRPr>
          </a:p>
          <a:p>
            <a:pPr marL="457200" lvl="0" indent="0" algn="l" rtl="0">
              <a:lnSpc>
                <a:spcPct val="100000"/>
              </a:lnSpc>
              <a:spcBef>
                <a:spcPts val="0"/>
              </a:spcBef>
              <a:spcAft>
                <a:spcPts val="0"/>
              </a:spcAft>
              <a:buSzPts val="1800"/>
              <a:buNone/>
            </a:pPr>
            <a:r>
              <a:rPr lang="en-US" sz="1900">
                <a:latin typeface="Roboto"/>
                <a:ea typeface="Roboto"/>
                <a:cs typeface="Roboto"/>
                <a:sym typeface="Roboto"/>
              </a:rPr>
              <a:t> </a:t>
            </a:r>
            <a:endParaRPr sz="1900">
              <a:latin typeface="Roboto"/>
              <a:ea typeface="Roboto"/>
              <a:cs typeface="Roboto"/>
              <a:sym typeface="Roboto"/>
            </a:endParaRPr>
          </a:p>
          <a:p>
            <a:pPr marL="457200" lvl="0" indent="-349250" algn="l" rtl="0">
              <a:lnSpc>
                <a:spcPct val="100000"/>
              </a:lnSpc>
              <a:spcBef>
                <a:spcPts val="0"/>
              </a:spcBef>
              <a:spcAft>
                <a:spcPts val="0"/>
              </a:spcAft>
              <a:buSzPts val="1900"/>
              <a:buFont typeface="Roboto"/>
              <a:buChar char="•"/>
            </a:pPr>
            <a:r>
              <a:rPr lang="en-US" sz="1900">
                <a:latin typeface="Roboto"/>
                <a:ea typeface="Roboto"/>
                <a:cs typeface="Roboto"/>
                <a:sym typeface="Roboto"/>
              </a:rPr>
              <a:t>Each respondent has a unique identifier which tracks over time. </a:t>
            </a:r>
            <a:endParaRPr sz="190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700">
              <a:latin typeface="Roboto"/>
              <a:ea typeface="Roboto"/>
              <a:cs typeface="Roboto"/>
              <a:sym typeface="Roboto"/>
            </a:endParaRPr>
          </a:p>
          <a:p>
            <a:pPr marL="0" lvl="0" indent="0" algn="l" rtl="0">
              <a:lnSpc>
                <a:spcPct val="90000"/>
              </a:lnSpc>
              <a:spcBef>
                <a:spcPts val="1000"/>
              </a:spcBef>
              <a:spcAft>
                <a:spcPts val="0"/>
              </a:spcAft>
              <a:buSzPts val="1800"/>
              <a:buNone/>
            </a:pPr>
            <a:endParaRPr/>
          </a:p>
        </p:txBody>
      </p:sp>
      <p:sp>
        <p:nvSpPr>
          <p:cNvPr id="116" name="Google Shape;116;g2ae8d091f94_0_7"/>
          <p:cNvSpPr txBox="1">
            <a:spLocks noGrp="1"/>
          </p:cNvSpPr>
          <p:nvPr>
            <p:ph type="title"/>
          </p:nvPr>
        </p:nvSpPr>
        <p:spPr>
          <a:xfrm>
            <a:off x="7258375" y="123100"/>
            <a:ext cx="47256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US" sz="3200">
                <a:latin typeface="Roboto"/>
                <a:ea typeface="Roboto"/>
                <a:cs typeface="Roboto"/>
                <a:sym typeface="Roboto"/>
              </a:rPr>
              <a:t>       PatentsView</a:t>
            </a:r>
            <a:endParaRPr sz="3200">
              <a:latin typeface="Roboto"/>
              <a:ea typeface="Roboto"/>
              <a:cs typeface="Roboto"/>
              <a:sym typeface="Roboto"/>
            </a:endParaRPr>
          </a:p>
          <a:p>
            <a:pPr marL="0" lvl="0" indent="0" algn="l" rtl="0">
              <a:lnSpc>
                <a:spcPct val="90000"/>
              </a:lnSpc>
              <a:spcBef>
                <a:spcPts val="0"/>
              </a:spcBef>
              <a:spcAft>
                <a:spcPts val="0"/>
              </a:spcAft>
              <a:buClr>
                <a:schemeClr val="lt1"/>
              </a:buClr>
              <a:buSzPts val="6000"/>
              <a:buFont typeface="Calibri"/>
              <a:buNone/>
            </a:pPr>
            <a:endParaRPr sz="3200">
              <a:latin typeface="Roboto"/>
              <a:ea typeface="Roboto"/>
              <a:cs typeface="Roboto"/>
              <a:sym typeface="Roboto"/>
            </a:endParaRPr>
          </a:p>
        </p:txBody>
      </p:sp>
      <p:sp>
        <p:nvSpPr>
          <p:cNvPr id="117" name="Google Shape;117;g2ae8d091f94_0_7"/>
          <p:cNvSpPr txBox="1">
            <a:spLocks noGrp="1"/>
          </p:cNvSpPr>
          <p:nvPr>
            <p:ph type="body" idx="1"/>
          </p:nvPr>
        </p:nvSpPr>
        <p:spPr>
          <a:xfrm>
            <a:off x="6459875" y="1886175"/>
            <a:ext cx="5155200" cy="4373700"/>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1200"/>
              </a:spcBef>
              <a:spcAft>
                <a:spcPts val="0"/>
              </a:spcAft>
              <a:buSzPts val="1900"/>
              <a:buFont typeface="Roboto"/>
              <a:buChar char="•"/>
            </a:pPr>
            <a:r>
              <a:rPr lang="en-US" sz="1900">
                <a:latin typeface="Roboto"/>
                <a:ea typeface="Roboto"/>
                <a:cs typeface="Roboto"/>
                <a:sym typeface="Roboto"/>
              </a:rPr>
              <a:t>Public data on patents from 1976 to the present (2023) from the U.S. Patent and Trademark Office (USPTO)</a:t>
            </a:r>
            <a:endParaRPr sz="1900">
              <a:latin typeface="Roboto"/>
              <a:ea typeface="Roboto"/>
              <a:cs typeface="Roboto"/>
              <a:sym typeface="Roboto"/>
            </a:endParaRPr>
          </a:p>
          <a:p>
            <a:pPr marL="457200" lvl="0" indent="0" algn="l" rtl="0">
              <a:lnSpc>
                <a:spcPct val="100000"/>
              </a:lnSpc>
              <a:spcBef>
                <a:spcPts val="1200"/>
              </a:spcBef>
              <a:spcAft>
                <a:spcPts val="0"/>
              </a:spcAft>
              <a:buSzPts val="1800"/>
              <a:buNone/>
            </a:pPr>
            <a:endParaRPr sz="1900">
              <a:latin typeface="Roboto"/>
              <a:ea typeface="Roboto"/>
              <a:cs typeface="Roboto"/>
              <a:sym typeface="Roboto"/>
            </a:endParaRPr>
          </a:p>
          <a:p>
            <a:pPr marL="457200" lvl="0" indent="-349250" algn="l" rtl="0">
              <a:lnSpc>
                <a:spcPct val="100000"/>
              </a:lnSpc>
              <a:spcBef>
                <a:spcPts val="800"/>
              </a:spcBef>
              <a:spcAft>
                <a:spcPts val="0"/>
              </a:spcAft>
              <a:buSzPts val="1900"/>
              <a:buFont typeface="Roboto"/>
              <a:buChar char="•"/>
            </a:pPr>
            <a:r>
              <a:rPr lang="en-US" sz="1900">
                <a:latin typeface="Roboto"/>
                <a:ea typeface="Roboto"/>
                <a:cs typeface="Roboto"/>
                <a:sym typeface="Roboto"/>
              </a:rPr>
              <a:t>Contains inventor name, location, assignee name, dates of patent application and granted patent, and other variables indicated on a patent application</a:t>
            </a:r>
            <a:endParaRPr sz="1900">
              <a:latin typeface="Roboto"/>
              <a:ea typeface="Roboto"/>
              <a:cs typeface="Roboto"/>
              <a:sym typeface="Roboto"/>
            </a:endParaRPr>
          </a:p>
          <a:p>
            <a:pPr marL="457200" lvl="0" indent="0" algn="l" rtl="0">
              <a:lnSpc>
                <a:spcPct val="100000"/>
              </a:lnSpc>
              <a:spcBef>
                <a:spcPts val="0"/>
              </a:spcBef>
              <a:spcAft>
                <a:spcPts val="0"/>
              </a:spcAft>
              <a:buSzPts val="1800"/>
              <a:buNone/>
            </a:pPr>
            <a:endParaRPr sz="1900">
              <a:latin typeface="Roboto"/>
              <a:ea typeface="Roboto"/>
              <a:cs typeface="Roboto"/>
              <a:sym typeface="Roboto"/>
            </a:endParaRPr>
          </a:p>
        </p:txBody>
      </p:sp>
      <p:cxnSp>
        <p:nvCxnSpPr>
          <p:cNvPr id="118" name="Google Shape;118;g2ae8d091f94_0_7"/>
          <p:cNvCxnSpPr/>
          <p:nvPr/>
        </p:nvCxnSpPr>
        <p:spPr>
          <a:xfrm>
            <a:off x="6401925" y="560475"/>
            <a:ext cx="0" cy="51096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904b37c6c9_0_42"/>
          <p:cNvSpPr/>
          <p:nvPr/>
        </p:nvSpPr>
        <p:spPr>
          <a:xfrm>
            <a:off x="5020235" y="1616125"/>
            <a:ext cx="3603600" cy="3228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 name="Google Shape;124;g2904b37c6c9_0_42"/>
          <p:cNvSpPr/>
          <p:nvPr/>
        </p:nvSpPr>
        <p:spPr>
          <a:xfrm>
            <a:off x="2663375" y="2309038"/>
            <a:ext cx="2830200" cy="2535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25" name="Google Shape;125;g2904b37c6c9_0_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Roboto"/>
                <a:ea typeface="Roboto"/>
                <a:cs typeface="Roboto"/>
                <a:sym typeface="Roboto"/>
              </a:rPr>
              <a:t>Linkage scope</a:t>
            </a:r>
            <a:endParaRPr>
              <a:latin typeface="Roboto"/>
              <a:ea typeface="Roboto"/>
              <a:cs typeface="Roboto"/>
              <a:sym typeface="Roboto"/>
            </a:endParaRPr>
          </a:p>
        </p:txBody>
      </p:sp>
      <p:sp>
        <p:nvSpPr>
          <p:cNvPr id="126" name="Google Shape;126;g2904b37c6c9_0_42"/>
          <p:cNvSpPr txBox="1"/>
          <p:nvPr/>
        </p:nvSpPr>
        <p:spPr>
          <a:xfrm>
            <a:off x="2926475" y="3260138"/>
            <a:ext cx="2093700" cy="103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Doctoral recipients in SDR in 2015, 2017</a:t>
            </a:r>
            <a:endParaRPr sz="1600" b="0" i="0" u="none" strike="noStrike" cap="none">
              <a:solidFill>
                <a:schemeClr val="lt1"/>
              </a:solidFill>
              <a:latin typeface="Roboto"/>
              <a:ea typeface="Roboto"/>
              <a:cs typeface="Roboto"/>
              <a:sym typeface="Roboto"/>
            </a:endParaRPr>
          </a:p>
        </p:txBody>
      </p:sp>
      <p:sp>
        <p:nvSpPr>
          <p:cNvPr id="127" name="Google Shape;127;g2904b37c6c9_0_42"/>
          <p:cNvSpPr txBox="1"/>
          <p:nvPr/>
        </p:nvSpPr>
        <p:spPr>
          <a:xfrm>
            <a:off x="5780301" y="2836175"/>
            <a:ext cx="2439600" cy="103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Inventors who applied for patents in the U.S.</a:t>
            </a:r>
            <a:endParaRPr sz="1600" b="0" i="0" u="none" strike="noStrike" cap="none">
              <a:solidFill>
                <a:schemeClr val="lt1"/>
              </a:solidFill>
              <a:latin typeface="Roboto"/>
              <a:ea typeface="Roboto"/>
              <a:cs typeface="Roboto"/>
              <a:sym typeface="Roboto"/>
            </a:endParaRPr>
          </a:p>
        </p:txBody>
      </p:sp>
      <p:sp>
        <p:nvSpPr>
          <p:cNvPr id="128" name="Google Shape;128;g2904b37c6c9_0_42"/>
          <p:cNvSpPr txBox="1"/>
          <p:nvPr/>
        </p:nvSpPr>
        <p:spPr>
          <a:xfrm>
            <a:off x="2049008" y="5021025"/>
            <a:ext cx="7464900" cy="103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Roboto"/>
                <a:ea typeface="Roboto"/>
                <a:cs typeface="Roboto"/>
                <a:sym typeface="Roboto"/>
              </a:rPr>
              <a:t>Inventors who patented in the U.S. </a:t>
            </a:r>
            <a:endParaRPr sz="19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Roboto"/>
                <a:ea typeface="Roboto"/>
                <a:cs typeface="Roboto"/>
                <a:sym typeface="Roboto"/>
              </a:rPr>
              <a:t>with doctoral education from U.S. institution</a:t>
            </a:r>
            <a:endParaRPr sz="1900" b="0" i="0" u="none" strike="noStrike" cap="none">
              <a:solidFill>
                <a:schemeClr val="lt1"/>
              </a:solidFill>
              <a:latin typeface="Roboto"/>
              <a:ea typeface="Roboto"/>
              <a:cs typeface="Roboto"/>
              <a:sym typeface="Roboto"/>
            </a:endParaRPr>
          </a:p>
        </p:txBody>
      </p:sp>
      <p:sp>
        <p:nvSpPr>
          <p:cNvPr id="129" name="Google Shape;129;g2904b37c6c9_0_42"/>
          <p:cNvSpPr/>
          <p:nvPr/>
        </p:nvSpPr>
        <p:spPr>
          <a:xfrm rot="-466424">
            <a:off x="5068928" y="2847532"/>
            <a:ext cx="361522" cy="1101307"/>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130" name="Google Shape;130;g2904b37c6c9_0_42"/>
          <p:cNvCxnSpPr/>
          <p:nvPr/>
        </p:nvCxnSpPr>
        <p:spPr>
          <a:xfrm rot="10800000">
            <a:off x="5329059" y="3637447"/>
            <a:ext cx="32700" cy="1165800"/>
          </a:xfrm>
          <a:prstGeom prst="straightConnector1">
            <a:avLst/>
          </a:prstGeom>
          <a:noFill/>
          <a:ln w="19050" cap="flat" cmpd="sng">
            <a:solidFill>
              <a:schemeClr val="lt1"/>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904b37c6c9_0_38"/>
          <p:cNvSpPr txBox="1"/>
          <p:nvPr/>
        </p:nvSpPr>
        <p:spPr>
          <a:xfrm>
            <a:off x="838200" y="967325"/>
            <a:ext cx="10515600" cy="103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Roboto"/>
                <a:ea typeface="Roboto"/>
                <a:cs typeface="Roboto"/>
                <a:sym typeface="Roboto"/>
              </a:rPr>
              <a:t>Gold standard data</a:t>
            </a:r>
            <a:endParaRPr sz="3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lt1"/>
                </a:solidFill>
                <a:latin typeface="Roboto"/>
                <a:ea typeface="Roboto"/>
                <a:cs typeface="Roboto"/>
                <a:sym typeface="Roboto"/>
              </a:rPr>
              <a:t>where the true match status of records is known</a:t>
            </a:r>
            <a:endParaRPr sz="23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Roboto"/>
              <a:ea typeface="Roboto"/>
              <a:cs typeface="Roboto"/>
              <a:sym typeface="Roboto"/>
            </a:endParaRPr>
          </a:p>
        </p:txBody>
      </p:sp>
      <p:pic>
        <p:nvPicPr>
          <p:cNvPr id="136" name="Google Shape;136;g2904b37c6c9_0_38"/>
          <p:cNvPicPr preferRelativeResize="0"/>
          <p:nvPr/>
        </p:nvPicPr>
        <p:blipFill rotWithShape="1">
          <a:blip r:embed="rId3">
            <a:alphaModFix/>
          </a:blip>
          <a:srcRect l="13247" t="7210" r="13394" b="8342"/>
          <a:stretch/>
        </p:blipFill>
        <p:spPr>
          <a:xfrm>
            <a:off x="4039100" y="4148076"/>
            <a:ext cx="1070700" cy="1232499"/>
          </a:xfrm>
          <a:prstGeom prst="rect">
            <a:avLst/>
          </a:prstGeom>
          <a:noFill/>
          <a:ln>
            <a:noFill/>
          </a:ln>
        </p:spPr>
      </p:pic>
      <p:pic>
        <p:nvPicPr>
          <p:cNvPr id="137" name="Google Shape;137;g2904b37c6c9_0_38"/>
          <p:cNvPicPr preferRelativeResize="0"/>
          <p:nvPr/>
        </p:nvPicPr>
        <p:blipFill rotWithShape="1">
          <a:blip r:embed="rId4">
            <a:alphaModFix/>
          </a:blip>
          <a:srcRect/>
          <a:stretch/>
        </p:blipFill>
        <p:spPr>
          <a:xfrm>
            <a:off x="1501850" y="4148086"/>
            <a:ext cx="1572175" cy="1166839"/>
          </a:xfrm>
          <a:prstGeom prst="rect">
            <a:avLst/>
          </a:prstGeom>
          <a:noFill/>
          <a:ln>
            <a:noFill/>
          </a:ln>
        </p:spPr>
      </p:pic>
      <p:pic>
        <p:nvPicPr>
          <p:cNvPr id="138" name="Google Shape;138;g2904b37c6c9_0_38"/>
          <p:cNvPicPr preferRelativeResize="0"/>
          <p:nvPr/>
        </p:nvPicPr>
        <p:blipFill rotWithShape="1">
          <a:blip r:embed="rId4">
            <a:alphaModFix/>
          </a:blip>
          <a:srcRect/>
          <a:stretch/>
        </p:blipFill>
        <p:spPr>
          <a:xfrm>
            <a:off x="6790693" y="4148075"/>
            <a:ext cx="1660632" cy="1232500"/>
          </a:xfrm>
          <a:prstGeom prst="rect">
            <a:avLst/>
          </a:prstGeom>
          <a:noFill/>
          <a:ln>
            <a:noFill/>
          </a:ln>
        </p:spPr>
      </p:pic>
      <p:pic>
        <p:nvPicPr>
          <p:cNvPr id="139" name="Google Shape;139;g2904b37c6c9_0_38"/>
          <p:cNvPicPr preferRelativeResize="0"/>
          <p:nvPr/>
        </p:nvPicPr>
        <p:blipFill rotWithShape="1">
          <a:blip r:embed="rId3">
            <a:alphaModFix/>
          </a:blip>
          <a:srcRect l="13247" t="7210" r="13394" b="8342"/>
          <a:stretch/>
        </p:blipFill>
        <p:spPr>
          <a:xfrm>
            <a:off x="9363325" y="4139479"/>
            <a:ext cx="1070700" cy="1232496"/>
          </a:xfrm>
          <a:prstGeom prst="rect">
            <a:avLst/>
          </a:prstGeom>
          <a:noFill/>
          <a:ln>
            <a:noFill/>
          </a:ln>
        </p:spPr>
      </p:pic>
      <p:sp>
        <p:nvSpPr>
          <p:cNvPr id="140" name="Google Shape;140;g2904b37c6c9_0_38"/>
          <p:cNvSpPr txBox="1"/>
          <p:nvPr/>
        </p:nvSpPr>
        <p:spPr>
          <a:xfrm>
            <a:off x="3299325" y="4215675"/>
            <a:ext cx="1192800" cy="63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Calibri"/>
                <a:ea typeface="Calibri"/>
                <a:cs typeface="Calibri"/>
                <a:sym typeface="Calibri"/>
              </a:rPr>
              <a:t>=</a:t>
            </a:r>
            <a:endParaRPr sz="6000" b="0" i="0" u="none" strike="noStrike" cap="none">
              <a:solidFill>
                <a:schemeClr val="lt1"/>
              </a:solidFill>
              <a:latin typeface="Calibri"/>
              <a:ea typeface="Calibri"/>
              <a:cs typeface="Calibri"/>
              <a:sym typeface="Calibri"/>
            </a:endParaRPr>
          </a:p>
        </p:txBody>
      </p:sp>
      <p:sp>
        <p:nvSpPr>
          <p:cNvPr id="141" name="Google Shape;141;g2904b37c6c9_0_38"/>
          <p:cNvSpPr txBox="1"/>
          <p:nvPr/>
        </p:nvSpPr>
        <p:spPr>
          <a:xfrm>
            <a:off x="8647538" y="4215675"/>
            <a:ext cx="1070700" cy="47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100"/>
              <a:buFont typeface="Arial"/>
              <a:buNone/>
            </a:pPr>
            <a:r>
              <a:rPr lang="en-US" sz="6100" b="0" i="0" u="none" strike="noStrike" cap="none">
                <a:solidFill>
                  <a:schemeClr val="lt1"/>
                </a:solidFill>
                <a:latin typeface="Calibri"/>
                <a:ea typeface="Calibri"/>
                <a:cs typeface="Calibri"/>
                <a:sym typeface="Calibri"/>
              </a:rPr>
              <a:t>≠</a:t>
            </a:r>
            <a:endParaRPr sz="6100" b="0" i="0" u="none" strike="noStrike" cap="none">
              <a:solidFill>
                <a:schemeClr val="lt1"/>
              </a:solidFill>
              <a:latin typeface="Calibri"/>
              <a:ea typeface="Calibri"/>
              <a:cs typeface="Calibri"/>
              <a:sym typeface="Calibri"/>
            </a:endParaRPr>
          </a:p>
        </p:txBody>
      </p:sp>
      <p:sp>
        <p:nvSpPr>
          <p:cNvPr id="142" name="Google Shape;142;g2904b37c6c9_0_38"/>
          <p:cNvSpPr txBox="1"/>
          <p:nvPr/>
        </p:nvSpPr>
        <p:spPr>
          <a:xfrm>
            <a:off x="1529425" y="2704850"/>
            <a:ext cx="8186100" cy="103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Roboto"/>
                <a:ea typeface="Roboto"/>
                <a:cs typeface="Roboto"/>
                <a:sym typeface="Roboto"/>
              </a:rPr>
              <a:t>      True positive</a:t>
            </a:r>
            <a:endParaRPr sz="32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lt1"/>
                </a:solidFill>
                <a:latin typeface="Roboto"/>
                <a:ea typeface="Roboto"/>
                <a:cs typeface="Roboto"/>
                <a:sym typeface="Roboto"/>
              </a:rPr>
              <a:t>pair of records is a match</a:t>
            </a:r>
            <a:endParaRPr sz="3200" b="0" i="0" u="none" strike="noStrike" cap="none">
              <a:solidFill>
                <a:schemeClr val="lt1"/>
              </a:solidFill>
              <a:latin typeface="Calibri"/>
              <a:ea typeface="Calibri"/>
              <a:cs typeface="Calibri"/>
              <a:sym typeface="Calibri"/>
            </a:endParaRPr>
          </a:p>
        </p:txBody>
      </p:sp>
      <p:sp>
        <p:nvSpPr>
          <p:cNvPr id="143" name="Google Shape;143;g2904b37c6c9_0_38"/>
          <p:cNvSpPr txBox="1"/>
          <p:nvPr/>
        </p:nvSpPr>
        <p:spPr>
          <a:xfrm>
            <a:off x="6333500" y="2704850"/>
            <a:ext cx="4404900" cy="103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Roboto"/>
                <a:ea typeface="Roboto"/>
                <a:cs typeface="Roboto"/>
                <a:sym typeface="Roboto"/>
              </a:rPr>
              <a:t>True negative</a:t>
            </a:r>
            <a:endParaRPr sz="3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lt1"/>
                </a:solidFill>
                <a:latin typeface="Roboto"/>
                <a:ea typeface="Roboto"/>
                <a:cs typeface="Roboto"/>
                <a:sym typeface="Roboto"/>
              </a:rPr>
              <a:t>pair of records is not a match</a:t>
            </a:r>
            <a:endParaRPr sz="2300" b="0" i="0" u="none" strike="noStrike" cap="none">
              <a:solidFill>
                <a:schemeClr val="lt1"/>
              </a:solidFill>
              <a:latin typeface="Roboto"/>
              <a:ea typeface="Roboto"/>
              <a:cs typeface="Roboto"/>
              <a:sym typeface="Roboto"/>
            </a:endParaRPr>
          </a:p>
        </p:txBody>
      </p:sp>
      <p:cxnSp>
        <p:nvCxnSpPr>
          <p:cNvPr id="144" name="Google Shape;144;g2904b37c6c9_0_38"/>
          <p:cNvCxnSpPr/>
          <p:nvPr/>
        </p:nvCxnSpPr>
        <p:spPr>
          <a:xfrm flipH="1">
            <a:off x="4028200" y="2011325"/>
            <a:ext cx="948600" cy="501600"/>
          </a:xfrm>
          <a:prstGeom prst="straightConnector1">
            <a:avLst/>
          </a:prstGeom>
          <a:noFill/>
          <a:ln w="9525" cap="flat" cmpd="sng">
            <a:solidFill>
              <a:schemeClr val="lt1"/>
            </a:solidFill>
            <a:prstDash val="solid"/>
            <a:round/>
            <a:headEnd type="none" w="sm" len="sm"/>
            <a:tailEnd type="triangle" w="med" len="med"/>
          </a:ln>
        </p:spPr>
      </p:cxnSp>
      <p:cxnSp>
        <p:nvCxnSpPr>
          <p:cNvPr id="145" name="Google Shape;145;g2904b37c6c9_0_38"/>
          <p:cNvCxnSpPr/>
          <p:nvPr/>
        </p:nvCxnSpPr>
        <p:spPr>
          <a:xfrm>
            <a:off x="6833600" y="2024975"/>
            <a:ext cx="962400" cy="474300"/>
          </a:xfrm>
          <a:prstGeom prst="straightConnector1">
            <a:avLst/>
          </a:prstGeom>
          <a:noFill/>
          <a:ln w="9525" cap="flat" cmpd="sng">
            <a:solidFill>
              <a:schemeClr val="lt1"/>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904b37c6c9_0_103"/>
          <p:cNvSpPr txBox="1"/>
          <p:nvPr/>
        </p:nvSpPr>
        <p:spPr>
          <a:xfrm>
            <a:off x="714925" y="1996075"/>
            <a:ext cx="2967000" cy="220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chemeClr val="dk1"/>
                </a:solidFill>
                <a:latin typeface="Roboto"/>
                <a:ea typeface="Roboto"/>
                <a:cs typeface="Roboto"/>
                <a:sym typeface="Roboto"/>
              </a:rPr>
              <a:t>Public inventor data</a:t>
            </a:r>
            <a:endParaRPr sz="210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Full name </a:t>
            </a: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(first, last name)</a:t>
            </a: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Patent number</a:t>
            </a:r>
            <a:endParaRPr sz="2100" b="0" i="0" u="none" strike="noStrike" cap="none">
              <a:solidFill>
                <a:schemeClr val="dk1"/>
              </a:solidFill>
              <a:latin typeface="Roboto"/>
              <a:ea typeface="Roboto"/>
              <a:cs typeface="Roboto"/>
              <a:sym typeface="Roboto"/>
            </a:endParaRPr>
          </a:p>
        </p:txBody>
      </p:sp>
      <p:sp>
        <p:nvSpPr>
          <p:cNvPr id="151" name="Google Shape;151;g2904b37c6c9_0_103"/>
          <p:cNvSpPr txBox="1"/>
          <p:nvPr/>
        </p:nvSpPr>
        <p:spPr>
          <a:xfrm>
            <a:off x="4203688" y="1996075"/>
            <a:ext cx="3454800" cy="312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chemeClr val="dk1"/>
                </a:solidFill>
                <a:latin typeface="Roboto"/>
                <a:ea typeface="Roboto"/>
                <a:cs typeface="Roboto"/>
                <a:sym typeface="Roboto"/>
              </a:rPr>
              <a:t>Public resume data</a:t>
            </a:r>
            <a:endParaRPr sz="210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Full name</a:t>
            </a: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(first, last name)</a:t>
            </a: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Graduation institution</a:t>
            </a: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Graduation year</a:t>
            </a: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Patent number</a:t>
            </a:r>
            <a:endParaRPr sz="2100" b="0" i="0" u="none" strike="noStrike" cap="none">
              <a:solidFill>
                <a:schemeClr val="dk1"/>
              </a:solidFill>
              <a:latin typeface="Roboto"/>
              <a:ea typeface="Roboto"/>
              <a:cs typeface="Roboto"/>
              <a:sym typeface="Roboto"/>
            </a:endParaRPr>
          </a:p>
        </p:txBody>
      </p:sp>
      <p:sp>
        <p:nvSpPr>
          <p:cNvPr id="152" name="Google Shape;152;g2904b37c6c9_0_103"/>
          <p:cNvSpPr txBox="1"/>
          <p:nvPr/>
        </p:nvSpPr>
        <p:spPr>
          <a:xfrm>
            <a:off x="8180350" y="1996075"/>
            <a:ext cx="3454800" cy="244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chemeClr val="dk1"/>
                </a:solidFill>
                <a:latin typeface="Roboto"/>
                <a:ea typeface="Roboto"/>
                <a:cs typeface="Roboto"/>
                <a:sym typeface="Roboto"/>
              </a:rPr>
              <a:t>SDR 2015-2017</a:t>
            </a:r>
            <a:endParaRPr sz="210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Full name </a:t>
            </a: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(first, last name)</a:t>
            </a: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PhD graduation institution</a:t>
            </a:r>
            <a:endParaRPr sz="2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Roboto"/>
                <a:ea typeface="Roboto"/>
                <a:cs typeface="Roboto"/>
                <a:sym typeface="Roboto"/>
              </a:rPr>
              <a:t>PhD graduation year</a:t>
            </a:r>
            <a:endParaRPr sz="2100" b="0" i="0" u="none" strike="noStrike" cap="none">
              <a:solidFill>
                <a:schemeClr val="dk1"/>
              </a:solidFill>
              <a:latin typeface="Roboto"/>
              <a:ea typeface="Roboto"/>
              <a:cs typeface="Roboto"/>
              <a:sym typeface="Roboto"/>
            </a:endParaRPr>
          </a:p>
        </p:txBody>
      </p:sp>
      <p:cxnSp>
        <p:nvCxnSpPr>
          <p:cNvPr id="153" name="Google Shape;153;g2904b37c6c9_0_103"/>
          <p:cNvCxnSpPr>
            <a:stCxn id="150" idx="2"/>
            <a:endCxn id="151" idx="2"/>
          </p:cNvCxnSpPr>
          <p:nvPr/>
        </p:nvCxnSpPr>
        <p:spPr>
          <a:xfrm rot="-5400000" flipH="1">
            <a:off x="3600775" y="2793925"/>
            <a:ext cx="927900" cy="3732600"/>
          </a:xfrm>
          <a:prstGeom prst="bentConnector3">
            <a:avLst>
              <a:gd name="adj1" fmla="val 125663"/>
            </a:avLst>
          </a:prstGeom>
          <a:noFill/>
          <a:ln w="38100" cap="flat" cmpd="sng">
            <a:solidFill>
              <a:schemeClr val="lt1"/>
            </a:solidFill>
            <a:prstDash val="solid"/>
            <a:round/>
            <a:headEnd type="none" w="sm" len="sm"/>
            <a:tailEnd type="none" w="sm" len="sm"/>
          </a:ln>
        </p:spPr>
      </p:cxnSp>
      <p:cxnSp>
        <p:nvCxnSpPr>
          <p:cNvPr id="154" name="Google Shape;154;g2904b37c6c9_0_103"/>
          <p:cNvCxnSpPr/>
          <p:nvPr/>
        </p:nvCxnSpPr>
        <p:spPr>
          <a:xfrm>
            <a:off x="3681925" y="2937425"/>
            <a:ext cx="567000" cy="0"/>
          </a:xfrm>
          <a:prstGeom prst="straightConnector1">
            <a:avLst/>
          </a:prstGeom>
          <a:noFill/>
          <a:ln w="38100" cap="flat" cmpd="sng">
            <a:solidFill>
              <a:schemeClr val="lt1"/>
            </a:solidFill>
            <a:prstDash val="solid"/>
            <a:round/>
            <a:headEnd type="none" w="sm" len="sm"/>
            <a:tailEnd type="none" w="sm" len="sm"/>
          </a:ln>
        </p:spPr>
      </p:cxnSp>
      <p:cxnSp>
        <p:nvCxnSpPr>
          <p:cNvPr id="155" name="Google Shape;155;g2904b37c6c9_0_103"/>
          <p:cNvCxnSpPr/>
          <p:nvPr/>
        </p:nvCxnSpPr>
        <p:spPr>
          <a:xfrm>
            <a:off x="7613350" y="2937425"/>
            <a:ext cx="567000" cy="0"/>
          </a:xfrm>
          <a:prstGeom prst="straightConnector1">
            <a:avLst/>
          </a:prstGeom>
          <a:noFill/>
          <a:ln w="38100" cap="flat" cmpd="sng">
            <a:solidFill>
              <a:schemeClr val="lt1"/>
            </a:solidFill>
            <a:prstDash val="solid"/>
            <a:round/>
            <a:headEnd type="none" w="sm" len="sm"/>
            <a:tailEnd type="none" w="sm" len="sm"/>
          </a:ln>
        </p:spPr>
      </p:cxnSp>
      <p:cxnSp>
        <p:nvCxnSpPr>
          <p:cNvPr id="156" name="Google Shape;156;g2904b37c6c9_0_103"/>
          <p:cNvCxnSpPr/>
          <p:nvPr/>
        </p:nvCxnSpPr>
        <p:spPr>
          <a:xfrm>
            <a:off x="7658500" y="3832950"/>
            <a:ext cx="567000" cy="0"/>
          </a:xfrm>
          <a:prstGeom prst="straightConnector1">
            <a:avLst/>
          </a:prstGeom>
          <a:noFill/>
          <a:ln w="38100" cap="flat" cmpd="sng">
            <a:solidFill>
              <a:schemeClr val="lt1"/>
            </a:solidFill>
            <a:prstDash val="solid"/>
            <a:round/>
            <a:headEnd type="none" w="sm" len="sm"/>
            <a:tailEnd type="none" w="sm" len="sm"/>
          </a:ln>
        </p:spPr>
      </p:cxnSp>
      <p:cxnSp>
        <p:nvCxnSpPr>
          <p:cNvPr id="157" name="Google Shape;157;g2904b37c6c9_0_103"/>
          <p:cNvCxnSpPr/>
          <p:nvPr/>
        </p:nvCxnSpPr>
        <p:spPr>
          <a:xfrm>
            <a:off x="7613350" y="4196275"/>
            <a:ext cx="567000" cy="0"/>
          </a:xfrm>
          <a:prstGeom prst="straightConnector1">
            <a:avLst/>
          </a:prstGeom>
          <a:noFill/>
          <a:ln w="38100" cap="flat" cmpd="sng">
            <a:solidFill>
              <a:schemeClr val="lt1"/>
            </a:solidFill>
            <a:prstDash val="solid"/>
            <a:round/>
            <a:headEnd type="none" w="sm" len="sm"/>
            <a:tailEnd type="none" w="sm" len="sm"/>
          </a:ln>
        </p:spPr>
      </p:cxnSp>
      <p:sp>
        <p:nvSpPr>
          <p:cNvPr id="158" name="Google Shape;158;g2904b37c6c9_0_103"/>
          <p:cNvSpPr txBox="1"/>
          <p:nvPr/>
        </p:nvSpPr>
        <p:spPr>
          <a:xfrm>
            <a:off x="-836400" y="644375"/>
            <a:ext cx="13864800" cy="627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Roboto"/>
                <a:ea typeface="Roboto"/>
                <a:cs typeface="Roboto"/>
                <a:sym typeface="Roboto"/>
              </a:rPr>
              <a:t>Gold standard with public resume data</a:t>
            </a:r>
            <a:endParaRPr sz="3200" b="0" i="0" u="none" strike="noStrike" cap="none">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2049</Words>
  <Application>Microsoft Office PowerPoint</Application>
  <PresentationFormat>Widescreen</PresentationFormat>
  <Paragraphs>228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Roboto</vt:lpstr>
      <vt:lpstr>Office Theme</vt:lpstr>
      <vt:lpstr>Striking Gold!  Using Public Sources to Validate a Gold Standard Dataset of Ph.D. Inventors in the U.S.</vt:lpstr>
      <vt:lpstr>Disclaimer</vt:lpstr>
      <vt:lpstr>What is a ‘gold standard’ dataset?</vt:lpstr>
      <vt:lpstr>Gold standard data in record linkage</vt:lpstr>
      <vt:lpstr>Linking doctoral recipients to inventors</vt:lpstr>
      <vt:lpstr>Survey of Doctorate Recipients                      (SDR)</vt:lpstr>
      <vt:lpstr>Linkage scope</vt:lpstr>
      <vt:lpstr>PowerPoint Presentation</vt:lpstr>
      <vt:lpstr>PowerPoint Presentation</vt:lpstr>
      <vt:lpstr>PowerPoint Presentation</vt:lpstr>
      <vt:lpstr>LinkedIn</vt:lpstr>
      <vt:lpstr>ORCID</vt:lpstr>
      <vt:lpstr>ResearchGate</vt:lpstr>
      <vt:lpstr>Google Scholar</vt:lpstr>
      <vt:lpstr>PostJobFree.com</vt:lpstr>
      <vt:lpstr>Gold standard: Summary</vt:lpstr>
      <vt:lpstr>Creating a gold standard with resume data</vt:lpstr>
      <vt:lpstr>Next steps &amp; potential applications</vt:lpstr>
      <vt:lpstr>Thank you for your attention!  Questions?  ekaterina.levitskaya@coleridgeinitiative.org corey.sparks@coleridgeinitiative.org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Striking Gold!  Using Public Sources to Validate a Gold Standard Dataset of Ph.D. Inventors in the U.S.</dc:title>
  <dc:creator>Johana Caba</dc:creator>
  <cp:lastModifiedBy>Fane Lineback (CENSUS/ADFO FED)</cp:lastModifiedBy>
  <cp:revision>1</cp:revision>
  <dcterms:created xsi:type="dcterms:W3CDTF">2023-01-06T20:22:01Z</dcterms:created>
  <dcterms:modified xsi:type="dcterms:W3CDTF">2024-04-11T15:57:43Z</dcterms:modified>
</cp:coreProperties>
</file>