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5.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5"/>
  </p:notesMasterIdLst>
  <p:handoutMasterIdLst>
    <p:handoutMasterId r:id="rId26"/>
  </p:handoutMasterIdLst>
  <p:sldIdLst>
    <p:sldId id="256" r:id="rId5"/>
    <p:sldId id="1657" r:id="rId6"/>
    <p:sldId id="317" r:id="rId7"/>
    <p:sldId id="332" r:id="rId8"/>
    <p:sldId id="1656" r:id="rId9"/>
    <p:sldId id="328" r:id="rId10"/>
    <p:sldId id="1664" r:id="rId11"/>
    <p:sldId id="348" r:id="rId12"/>
    <p:sldId id="1665" r:id="rId13"/>
    <p:sldId id="344" r:id="rId14"/>
    <p:sldId id="340" r:id="rId15"/>
    <p:sldId id="341" r:id="rId16"/>
    <p:sldId id="1660" r:id="rId17"/>
    <p:sldId id="1662" r:id="rId18"/>
    <p:sldId id="1653" r:id="rId19"/>
    <p:sldId id="329" r:id="rId20"/>
    <p:sldId id="1655" r:id="rId21"/>
    <p:sldId id="351" r:id="rId22"/>
    <p:sldId id="1666" r:id="rId23"/>
    <p:sldId id="346" r:id="rId24"/>
  </p:sldIdLst>
  <p:sldSz cx="12192000" cy="6858000"/>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664" userDrawn="1">
          <p15:clr>
            <a:srgbClr val="A4A3A4"/>
          </p15:clr>
        </p15:guide>
        <p15:guide id="2" pos="64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B254936-8A35-3536-CE01-B01C2B956438}" name="Stephen J. Immerwahr" initials="SJI" userId="S::simmerwa@health.nyc.gov::decc0e36-1369-4620-99be-8d3e0a4e367a" providerId="AD"/>
  <p188:author id="{8566287D-0B58-5F1B-DC85-194E8D460157}" name="Nneka Lundy De La Cruz" initials="NLDLC" userId="S::nlundy@health.nyc.gov::a49d378b-765f-4d70-8739-663dbc9f95a5" providerId="AD"/>
  <p188:author id="{0DD306AB-E2BC-4FA0-19C6-91B81216B099}" name="Tashema Bholanath" initials="TB" userId="S::tbholanath@health.nyc.gov::d45482c1-f3af-4ada-98d4-af0395dbc3b3" providerId="AD"/>
  <p188:author id="{246A86BC-1A4C-BBD6-E110-72BDED78CF6C}" name="Jingchen Hu" initials="JH" userId="S::jhu3@health.nyc.gov::e792499c-34bb-4ab9-b6f0-c155715c34b7" providerId="AD"/>
  <p188:author id="{B9D721C0-5834-28D5-070C-9BCD216DFDE5}" name="Wen Qin Deng" initials="WQD" userId="S::wdeng@health.nyc.gov::26b1a269-5a9f-4715-b7a1-e1256ef2a8f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1D8FB"/>
    <a:srgbClr val="93B1F5"/>
    <a:srgbClr val="2313F5"/>
    <a:srgbClr val="68B3E6"/>
    <a:srgbClr val="CCFFFF"/>
    <a:srgbClr val="31CDBA"/>
    <a:srgbClr val="2D7760"/>
    <a:srgbClr val="1F38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899" autoAdjust="0"/>
    <p:restoredTop sz="68346" autoAdjust="0"/>
  </p:normalViewPr>
  <p:slideViewPr>
    <p:cSldViewPr snapToGrid="0">
      <p:cViewPr varScale="1">
        <p:scale>
          <a:sx n="74" d="100"/>
          <a:sy n="74" d="100"/>
        </p:scale>
        <p:origin x="1398" y="66"/>
      </p:cViewPr>
      <p:guideLst>
        <p:guide orient="horz" pos="2664"/>
        <p:guide pos="64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80" d="100"/>
          <a:sy n="80" d="100"/>
        </p:scale>
        <p:origin x="3804"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en Qin Deng" userId="26b1a269-5a9f-4715-b7a1-e1256ef2a8fa" providerId="ADAL" clId="{15C63D37-A4DD-44B8-BC7D-39F5877A3BC5}"/>
    <pc:docChg chg="undo custSel addSld delSld modSld">
      <pc:chgData name="Wen Qin Deng" userId="26b1a269-5a9f-4715-b7a1-e1256ef2a8fa" providerId="ADAL" clId="{15C63D37-A4DD-44B8-BC7D-39F5877A3BC5}" dt="2024-04-11T14:18:04.523" v="132" actId="2696"/>
      <pc:docMkLst>
        <pc:docMk/>
      </pc:docMkLst>
      <pc:sldChg chg="modSp mod modCm">
        <pc:chgData name="Wen Qin Deng" userId="26b1a269-5a9f-4715-b7a1-e1256ef2a8fa" providerId="ADAL" clId="{15C63D37-A4DD-44B8-BC7D-39F5877A3BC5}" dt="2024-04-11T14:12:38.772" v="72"/>
        <pc:sldMkLst>
          <pc:docMk/>
          <pc:sldMk cId="2401035072" sldId="326"/>
        </pc:sldMkLst>
        <pc:spChg chg="mod">
          <ac:chgData name="Wen Qin Deng" userId="26b1a269-5a9f-4715-b7a1-e1256ef2a8fa" providerId="ADAL" clId="{15C63D37-A4DD-44B8-BC7D-39F5877A3BC5}" dt="2024-04-11T14:12:32.049" v="71" actId="20577"/>
          <ac:spMkLst>
            <pc:docMk/>
            <pc:sldMk cId="2401035072" sldId="326"/>
            <ac:spMk id="5" creationId="{FD02EFDF-1B28-A4BC-4904-0285FB792B72}"/>
          </ac:spMkLst>
        </pc:spChg>
        <pc:extLst>
          <p:ext xmlns:p="http://schemas.openxmlformats.org/presentationml/2006/main" uri="{D6D511B9-2390-475A-947B-AFAB55BFBCF1}">
            <pc226:cmChg xmlns:pc226="http://schemas.microsoft.com/office/powerpoint/2022/06/main/command" chg="mod">
              <pc226:chgData name="Wen Qin Deng" userId="26b1a269-5a9f-4715-b7a1-e1256ef2a8fa" providerId="ADAL" clId="{15C63D37-A4DD-44B8-BC7D-39F5877A3BC5}" dt="2024-04-11T14:12:38.772" v="72"/>
              <pc2:cmMkLst xmlns:pc2="http://schemas.microsoft.com/office/powerpoint/2019/9/main/command">
                <pc:docMk/>
                <pc:sldMk cId="2401035072" sldId="326"/>
                <pc2:cmMk id="{C8BCD586-E9B7-4ACC-AEA7-20B0F2143B21}"/>
              </pc2:cmMkLst>
            </pc226:cmChg>
          </p:ext>
        </pc:extLst>
      </pc:sldChg>
      <pc:sldChg chg="modSp mod modCm">
        <pc:chgData name="Wen Qin Deng" userId="26b1a269-5a9f-4715-b7a1-e1256ef2a8fa" providerId="ADAL" clId="{15C63D37-A4DD-44B8-BC7D-39F5877A3BC5}" dt="2024-04-11T14:07:19.646" v="7"/>
        <pc:sldMkLst>
          <pc:docMk/>
          <pc:sldMk cId="1545848817" sldId="341"/>
        </pc:sldMkLst>
        <pc:spChg chg="mod">
          <ac:chgData name="Wen Qin Deng" userId="26b1a269-5a9f-4715-b7a1-e1256ef2a8fa" providerId="ADAL" clId="{15C63D37-A4DD-44B8-BC7D-39F5877A3BC5}" dt="2024-04-11T14:07:12.693" v="5" actId="20577"/>
          <ac:spMkLst>
            <pc:docMk/>
            <pc:sldMk cId="1545848817" sldId="341"/>
            <ac:spMk id="3" creationId="{6B61FF6E-1BDE-D59A-B0DE-50638BFCB3B8}"/>
          </ac:spMkLst>
        </pc:spChg>
        <pc:extLst>
          <p:ext xmlns:p="http://schemas.openxmlformats.org/presentationml/2006/main" uri="{D6D511B9-2390-475A-947B-AFAB55BFBCF1}">
            <pc226:cmChg xmlns:pc226="http://schemas.microsoft.com/office/powerpoint/2022/06/main/command" chg="mod">
              <pc226:chgData name="Wen Qin Deng" userId="26b1a269-5a9f-4715-b7a1-e1256ef2a8fa" providerId="ADAL" clId="{15C63D37-A4DD-44B8-BC7D-39F5877A3BC5}" dt="2024-04-11T14:07:16.666" v="6"/>
              <pc2:cmMkLst xmlns:pc2="http://schemas.microsoft.com/office/powerpoint/2019/9/main/command">
                <pc:docMk/>
                <pc:sldMk cId="1545848817" sldId="341"/>
                <pc2:cmMk id="{6821BD0E-2E56-42EB-AB2C-5C3C71B7C094}"/>
              </pc2:cmMkLst>
            </pc226:cmChg>
            <pc226:cmChg xmlns:pc226="http://schemas.microsoft.com/office/powerpoint/2022/06/main/command" chg="mod">
              <pc226:chgData name="Wen Qin Deng" userId="26b1a269-5a9f-4715-b7a1-e1256ef2a8fa" providerId="ADAL" clId="{15C63D37-A4DD-44B8-BC7D-39F5877A3BC5}" dt="2024-04-11T14:07:19.646" v="7"/>
              <pc2:cmMkLst xmlns:pc2="http://schemas.microsoft.com/office/powerpoint/2019/9/main/command">
                <pc:docMk/>
                <pc:sldMk cId="1545848817" sldId="341"/>
                <pc2:cmMk id="{9017FA17-9B4B-4D50-B360-284FA8AB4921}"/>
              </pc2:cmMkLst>
            </pc226:cmChg>
          </p:ext>
        </pc:extLst>
      </pc:sldChg>
      <pc:sldChg chg="del">
        <pc:chgData name="Wen Qin Deng" userId="26b1a269-5a9f-4715-b7a1-e1256ef2a8fa" providerId="ADAL" clId="{15C63D37-A4DD-44B8-BC7D-39F5877A3BC5}" dt="2024-04-11T14:18:04.523" v="132" actId="2696"/>
        <pc:sldMkLst>
          <pc:docMk/>
          <pc:sldMk cId="130046375" sldId="1652"/>
        </pc:sldMkLst>
      </pc:sldChg>
      <pc:sldChg chg="modSp add mod">
        <pc:chgData name="Wen Qin Deng" userId="26b1a269-5a9f-4715-b7a1-e1256ef2a8fa" providerId="ADAL" clId="{15C63D37-A4DD-44B8-BC7D-39F5877A3BC5}" dt="2024-04-11T14:17:26.352" v="131" actId="255"/>
        <pc:sldMkLst>
          <pc:docMk/>
          <pc:sldMk cId="2170777115" sldId="1653"/>
        </pc:sldMkLst>
        <pc:spChg chg="mod">
          <ac:chgData name="Wen Qin Deng" userId="26b1a269-5a9f-4715-b7a1-e1256ef2a8fa" providerId="ADAL" clId="{15C63D37-A4DD-44B8-BC7D-39F5877A3BC5}" dt="2024-04-11T14:17:26.352" v="131" actId="255"/>
          <ac:spMkLst>
            <pc:docMk/>
            <pc:sldMk cId="2170777115" sldId="1653"/>
            <ac:spMk id="2" creationId="{967C0E43-BF97-5724-6153-2A8A7A603E75}"/>
          </ac:spMkLst>
        </pc:spChg>
        <pc:spChg chg="mod">
          <ac:chgData name="Wen Qin Deng" userId="26b1a269-5a9f-4715-b7a1-e1256ef2a8fa" providerId="ADAL" clId="{15C63D37-A4DD-44B8-BC7D-39F5877A3BC5}" dt="2024-04-11T14:15:43.299" v="114" actId="1076"/>
          <ac:spMkLst>
            <pc:docMk/>
            <pc:sldMk cId="2170777115" sldId="1653"/>
            <ac:spMk id="7" creationId="{7F8A0F12-2A0A-C6FD-25F2-B91DB51C6D95}"/>
          </ac:spMkLst>
        </pc:spChg>
        <pc:grpChg chg="mod">
          <ac:chgData name="Wen Qin Deng" userId="26b1a269-5a9f-4715-b7a1-e1256ef2a8fa" providerId="ADAL" clId="{15C63D37-A4DD-44B8-BC7D-39F5877A3BC5}" dt="2024-04-11T14:17:11.820" v="129" actId="14100"/>
          <ac:grpSpMkLst>
            <pc:docMk/>
            <pc:sldMk cId="2170777115" sldId="1653"/>
            <ac:grpSpMk id="3" creationId="{E06016EC-DC66-4E12-8A94-B00AE777D484}"/>
          </ac:grpSpMkLst>
        </pc:grpChg>
      </pc:sldChg>
    </pc:docChg>
  </pc:docChgLst>
  <pc:docChgLst>
    <pc:chgData name="Wen Qin Deng" userId="26b1a269-5a9f-4715-b7a1-e1256ef2a8fa" providerId="ADAL" clId="{1C89B065-4112-4917-8949-9C86F9D949DE}"/>
    <pc:docChg chg="modSld">
      <pc:chgData name="Wen Qin Deng" userId="26b1a269-5a9f-4715-b7a1-e1256ef2a8fa" providerId="ADAL" clId="{1C89B065-4112-4917-8949-9C86F9D949DE}" dt="2024-04-16T15:42:08.677" v="0" actId="20577"/>
      <pc:docMkLst>
        <pc:docMk/>
      </pc:docMkLst>
      <pc:sldChg chg="modNotesTx">
        <pc:chgData name="Wen Qin Deng" userId="26b1a269-5a9f-4715-b7a1-e1256ef2a8fa" providerId="ADAL" clId="{1C89B065-4112-4917-8949-9C86F9D949DE}" dt="2024-04-16T15:42:08.677" v="0" actId="20577"/>
        <pc:sldMkLst>
          <pc:docMk/>
          <pc:sldMk cId="3910360754" sldId="256"/>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image" Target="../media/image17.png"/><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oleObject" Target="file:///\\GCSecShare100\SHARE\Survey%20data%20assessment\Presentations\2023_WHEN%20Disclosure%20Risk%20Control%20Methods\For%20risk-utility%20chart_boro.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25063156167979E-2"/>
          <c:y val="5.6571970236907378E-3"/>
          <c:w val="0.97653153371466928"/>
          <c:h val="0.94185669026805019"/>
        </c:manualLayout>
      </c:layout>
      <c:barChart>
        <c:barDir val="col"/>
        <c:grouping val="stacked"/>
        <c:varyColors val="0"/>
        <c:ser>
          <c:idx val="0"/>
          <c:order val="0"/>
          <c:spPr>
            <a:solidFill>
              <a:schemeClr val="accent1"/>
            </a:solidFill>
            <a:ln>
              <a:noFill/>
            </a:ln>
            <a:effectLst/>
          </c:spPr>
          <c:invertIfNegative val="0"/>
          <c:dPt>
            <c:idx val="0"/>
            <c:invertIfNegative val="0"/>
            <c:bubble3D val="0"/>
            <c:spPr>
              <a:blipFill>
                <a:blip xmlns:r="http://schemas.openxmlformats.org/officeDocument/2006/relationships" r:embed="rId3"/>
                <a:stretch>
                  <a:fillRect/>
                </a:stretch>
              </a:blipFill>
              <a:ln>
                <a:noFill/>
              </a:ln>
              <a:effectLst/>
            </c:spPr>
            <c:extLst>
              <c:ext xmlns:c16="http://schemas.microsoft.com/office/drawing/2014/chart" uri="{C3380CC4-5D6E-409C-BE32-E72D297353CC}">
                <c16:uniqueId val="{00000001-C59E-4A0C-B468-706AB5E390B6}"/>
              </c:ext>
            </c:extLst>
          </c:dPt>
          <c:dPt>
            <c:idx val="1"/>
            <c:invertIfNegative val="0"/>
            <c:bubble3D val="0"/>
            <c:spPr>
              <a:blipFill>
                <a:blip xmlns:r="http://schemas.openxmlformats.org/officeDocument/2006/relationships" r:embed="rId3"/>
                <a:stretch>
                  <a:fillRect/>
                </a:stretch>
              </a:blipFill>
              <a:ln>
                <a:noFill/>
              </a:ln>
              <a:effectLst/>
            </c:spPr>
            <c:extLst>
              <c:ext xmlns:c16="http://schemas.microsoft.com/office/drawing/2014/chart" uri="{C3380CC4-5D6E-409C-BE32-E72D297353CC}">
                <c16:uniqueId val="{00000003-C59E-4A0C-B468-706AB5E390B6}"/>
              </c:ext>
            </c:extLst>
          </c:dPt>
          <c:cat>
            <c:strRef>
              <c:f>Sheet1!$A$3:$A$4</c:f>
              <c:strCache>
                <c:ptCount val="2"/>
                <c:pt idx="0">
                  <c:v>Before</c:v>
                </c:pt>
                <c:pt idx="1">
                  <c:v>After</c:v>
                </c:pt>
              </c:strCache>
            </c:strRef>
          </c:cat>
          <c:val>
            <c:numRef>
              <c:f>Sheet1!$B$3:$B$4</c:f>
              <c:numCache>
                <c:formatCode>0%</c:formatCode>
                <c:ptCount val="2"/>
                <c:pt idx="0">
                  <c:v>0.24</c:v>
                </c:pt>
                <c:pt idx="1">
                  <c:v>0.21</c:v>
                </c:pt>
              </c:numCache>
            </c:numRef>
          </c:val>
          <c:extLst>
            <c:ext xmlns:c16="http://schemas.microsoft.com/office/drawing/2014/chart" uri="{C3380CC4-5D6E-409C-BE32-E72D297353CC}">
              <c16:uniqueId val="{00000004-C59E-4A0C-B468-706AB5E390B6}"/>
            </c:ext>
          </c:extLst>
        </c:ser>
        <c:dLbls>
          <c:showLegendKey val="0"/>
          <c:showVal val="0"/>
          <c:showCatName val="0"/>
          <c:showSerName val="0"/>
          <c:showPercent val="0"/>
          <c:showBubbleSize val="0"/>
        </c:dLbls>
        <c:gapWidth val="50"/>
        <c:overlap val="100"/>
        <c:axId val="390604927"/>
        <c:axId val="316122191"/>
      </c:barChart>
      <c:catAx>
        <c:axId val="390604927"/>
        <c:scaling>
          <c:orientation val="minMax"/>
        </c:scaling>
        <c:delete val="1"/>
        <c:axPos val="b"/>
        <c:numFmt formatCode="General" sourceLinked="1"/>
        <c:majorTickMark val="none"/>
        <c:minorTickMark val="none"/>
        <c:tickLblPos val="nextTo"/>
        <c:crossAx val="316122191"/>
        <c:crosses val="autoZero"/>
        <c:auto val="1"/>
        <c:lblAlgn val="ctr"/>
        <c:lblOffset val="100"/>
        <c:noMultiLvlLbl val="0"/>
      </c:catAx>
      <c:valAx>
        <c:axId val="316122191"/>
        <c:scaling>
          <c:orientation val="minMax"/>
          <c:max val="0.25"/>
          <c:min val="0"/>
        </c:scaling>
        <c:delete val="1"/>
        <c:axPos val="l"/>
        <c:numFmt formatCode="0%" sourceLinked="1"/>
        <c:majorTickMark val="none"/>
        <c:minorTickMark val="none"/>
        <c:tickLblPos val="nextTo"/>
        <c:crossAx val="39060492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792825896762905"/>
          <c:y val="5.0925925925925923E-2"/>
          <c:w val="0.64213429571303582"/>
          <c:h val="0.78054024496937879"/>
        </c:manualLayout>
      </c:layout>
      <c:scatterChart>
        <c:scatterStyle val="lineMarker"/>
        <c:varyColors val="0"/>
        <c:ser>
          <c:idx val="1"/>
          <c:order val="0"/>
          <c:tx>
            <c:strRef>
              <c:f>Chart!$E$1:$E$2</c:f>
              <c:strCache>
                <c:ptCount val="2"/>
                <c:pt idx="0">
                  <c:v>DPMPM</c:v>
                </c:pt>
                <c:pt idx="1">
                  <c:v>Risk</c:v>
                </c:pt>
              </c:strCache>
            </c:strRef>
          </c:tx>
          <c:spPr>
            <a:ln w="19050" cap="rnd">
              <a:noFill/>
              <a:round/>
            </a:ln>
            <a:effectLst/>
          </c:spPr>
          <c:marker>
            <c:symbol val="circle"/>
            <c:size val="10"/>
            <c:spPr>
              <a:solidFill>
                <a:schemeClr val="accent4"/>
              </a:solidFill>
              <a:ln w="9525">
                <a:solidFill>
                  <a:schemeClr val="bg2">
                    <a:lumMod val="75000"/>
                  </a:schemeClr>
                </a:solidFill>
              </a:ln>
              <a:effectLst/>
            </c:spPr>
          </c:marker>
          <c:dPt>
            <c:idx val="0"/>
            <c:marker>
              <c:symbol val="square"/>
              <c:size val="10"/>
              <c:spPr>
                <a:solidFill>
                  <a:schemeClr val="accent4"/>
                </a:solidFill>
                <a:ln w="9525">
                  <a:solidFill>
                    <a:schemeClr val="bg2">
                      <a:lumMod val="75000"/>
                    </a:schemeClr>
                  </a:solidFill>
                </a:ln>
                <a:effectLst/>
              </c:spPr>
            </c:marker>
            <c:bubble3D val="0"/>
            <c:extLst>
              <c:ext xmlns:c16="http://schemas.microsoft.com/office/drawing/2014/chart" uri="{C3380CC4-5D6E-409C-BE32-E72D297353CC}">
                <c16:uniqueId val="{00000000-F5ED-40F4-925F-D31703FE1431}"/>
              </c:ext>
            </c:extLst>
          </c:dPt>
          <c:dPt>
            <c:idx val="1"/>
            <c:marker>
              <c:symbol val="triangle"/>
              <c:size val="10"/>
              <c:spPr>
                <a:solidFill>
                  <a:schemeClr val="accent4"/>
                </a:solidFill>
                <a:ln w="9525">
                  <a:solidFill>
                    <a:schemeClr val="bg2">
                      <a:lumMod val="75000"/>
                    </a:schemeClr>
                  </a:solidFill>
                </a:ln>
                <a:effectLst/>
              </c:spPr>
            </c:marker>
            <c:bubble3D val="0"/>
            <c:extLst>
              <c:ext xmlns:c16="http://schemas.microsoft.com/office/drawing/2014/chart" uri="{C3380CC4-5D6E-409C-BE32-E72D297353CC}">
                <c16:uniqueId val="{00000001-F5ED-40F4-925F-D31703FE1431}"/>
              </c:ext>
            </c:extLst>
          </c:dPt>
          <c:dPt>
            <c:idx val="3"/>
            <c:marker>
              <c:symbol val="diamond"/>
              <c:size val="10"/>
              <c:spPr>
                <a:solidFill>
                  <a:schemeClr val="accent4"/>
                </a:solidFill>
                <a:ln w="9525">
                  <a:solidFill>
                    <a:schemeClr val="bg2">
                      <a:lumMod val="75000"/>
                    </a:schemeClr>
                  </a:solidFill>
                </a:ln>
                <a:effectLst/>
              </c:spPr>
            </c:marker>
            <c:bubble3D val="0"/>
            <c:extLst>
              <c:ext xmlns:c16="http://schemas.microsoft.com/office/drawing/2014/chart" uri="{C3380CC4-5D6E-409C-BE32-E72D297353CC}">
                <c16:uniqueId val="{00000002-F5ED-40F4-925F-D31703FE1431}"/>
              </c:ext>
            </c:extLst>
          </c:dPt>
          <c:dLbls>
            <c:delete val="1"/>
          </c:dLbls>
          <c:xVal>
            <c:numRef>
              <c:f>Chart!$D$3:$D$6</c:f>
              <c:numCache>
                <c:formatCode>0%</c:formatCode>
                <c:ptCount val="4"/>
                <c:pt idx="0">
                  <c:v>0.94379478147223694</c:v>
                </c:pt>
                <c:pt idx="1">
                  <c:v>0.92074257747859001</c:v>
                </c:pt>
                <c:pt idx="2">
                  <c:v>0.92289132574818122</c:v>
                </c:pt>
                <c:pt idx="3">
                  <c:v>0.96372931201622514</c:v>
                </c:pt>
              </c:numCache>
            </c:numRef>
          </c:xVal>
          <c:yVal>
            <c:numRef>
              <c:f>Chart!$E$3:$E$6</c:f>
              <c:numCache>
                <c:formatCode>0%</c:formatCode>
                <c:ptCount val="4"/>
                <c:pt idx="0">
                  <c:v>0.19589134456236004</c:v>
                </c:pt>
                <c:pt idx="1">
                  <c:v>0.2085483399863694</c:v>
                </c:pt>
                <c:pt idx="2">
                  <c:v>0.21477947619511245</c:v>
                </c:pt>
                <c:pt idx="3">
                  <c:v>0.19248369194820367</c:v>
                </c:pt>
              </c:numCache>
            </c:numRef>
          </c:yVal>
          <c:smooth val="0"/>
          <c:extLst>
            <c:ext xmlns:c16="http://schemas.microsoft.com/office/drawing/2014/chart" uri="{C3380CC4-5D6E-409C-BE32-E72D297353CC}">
              <c16:uniqueId val="{00000003-F5ED-40F4-925F-D31703FE1431}"/>
            </c:ext>
          </c:extLst>
        </c:ser>
        <c:dLbls>
          <c:showLegendKey val="0"/>
          <c:showVal val="1"/>
          <c:showCatName val="0"/>
          <c:showSerName val="0"/>
          <c:showPercent val="0"/>
          <c:showBubbleSize val="0"/>
        </c:dLbls>
        <c:axId val="544058847"/>
        <c:axId val="427698991"/>
      </c:scatterChart>
      <c:valAx>
        <c:axId val="544058847"/>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n-US" sz="1600" b="1" dirty="0"/>
                  <a:t>Utility</a:t>
                </a:r>
              </a:p>
            </c:rich>
          </c:tx>
          <c:layout>
            <c:manualLayout>
              <c:xMode val="edge"/>
              <c:yMode val="edge"/>
              <c:x val="0.39498047113482393"/>
              <c:y val="0.92030730572088293"/>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27698991"/>
        <c:crosses val="autoZero"/>
        <c:crossBetween val="midCat"/>
      </c:valAx>
      <c:valAx>
        <c:axId val="427698991"/>
        <c:scaling>
          <c:orientation val="minMax"/>
          <c:min val="0.18000000000000002"/>
        </c:scaling>
        <c:delete val="0"/>
        <c:axPos val="l"/>
        <c:majorGridlines>
          <c:spPr>
            <a:ln w="12700"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n-US" sz="1600" b="1" dirty="0"/>
                  <a:t>Disclosure</a:t>
                </a:r>
                <a:r>
                  <a:rPr lang="en-US" sz="1600" b="1" baseline="0" dirty="0"/>
                  <a:t> Risk</a:t>
                </a:r>
                <a:endParaRPr lang="en-US" sz="1600" b="1" dirty="0"/>
              </a:p>
            </c:rich>
          </c:tx>
          <c:layout>
            <c:manualLayout>
              <c:xMode val="edge"/>
              <c:yMode val="edge"/>
              <c:x val="8.3333333333333332E-3"/>
              <c:y val="0.24183253135024788"/>
            </c:manualLayout>
          </c:layout>
          <c:overlay val="0"/>
          <c:spPr>
            <a:noFill/>
            <a:ln>
              <a:noFill/>
            </a:ln>
            <a:effectLst/>
          </c:spPr>
          <c:txPr>
            <a:bodyPr rot="-54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544058847"/>
        <c:crosses val="autoZero"/>
        <c:crossBetween val="midCat"/>
        <c:majorUnit val="1.0000000000000002E-2"/>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iagrams/_rels/data2.xml.rels><?xml version="1.0" encoding="UTF-8" standalone="yes"?>
<Relationships xmlns="http://schemas.openxmlformats.org/package/2006/relationships"><Relationship Id="rId2" Type="http://schemas.openxmlformats.org/officeDocument/2006/relationships/image" Target="../media/image6.svg"/><Relationship Id="rId1" Type="http://schemas.openxmlformats.org/officeDocument/2006/relationships/image" Target="../media/image5.png"/></Relationships>
</file>

<file path=ppt/diagrams/_rels/drawing2.xml.rels><?xml version="1.0" encoding="UTF-8" standalone="yes"?>
<Relationships xmlns="http://schemas.openxmlformats.org/package/2006/relationships"><Relationship Id="rId2" Type="http://schemas.openxmlformats.org/officeDocument/2006/relationships/image" Target="../media/image6.svg"/><Relationship Id="rId1" Type="http://schemas.openxmlformats.org/officeDocument/2006/relationships/image" Target="../media/image5.pn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E6D034-9071-48C0-B23A-6977F77B9AE8}" type="doc">
      <dgm:prSet loTypeId="urn:microsoft.com/office/officeart/2016/7/layout/LinearBlockProcessNumbered" loCatId="process" qsTypeId="urn:microsoft.com/office/officeart/2005/8/quickstyle/simple1" qsCatId="simple" csTypeId="urn:microsoft.com/office/officeart/2005/8/colors/colorful1" csCatId="colorful" phldr="1"/>
      <dgm:spPr/>
      <dgm:t>
        <a:bodyPr/>
        <a:lstStyle/>
        <a:p>
          <a:endParaRPr lang="en-US"/>
        </a:p>
      </dgm:t>
    </dgm:pt>
    <dgm:pt modelId="{89B10807-4F72-4FA1-BBB4-2D1259938E19}">
      <dgm:prSet/>
      <dgm:spPr>
        <a:solidFill>
          <a:srgbClr val="68B3E6"/>
        </a:solidFill>
        <a:ln>
          <a:solidFill>
            <a:schemeClr val="accent4">
              <a:lumMod val="40000"/>
              <a:lumOff val="60000"/>
            </a:schemeClr>
          </a:solidFill>
        </a:ln>
      </dgm:spPr>
      <dgm:t>
        <a:bodyPr/>
        <a:lstStyle/>
        <a:p>
          <a:r>
            <a:rPr lang="en-US" b="1" dirty="0"/>
            <a:t>BACKGROUND</a:t>
          </a:r>
          <a:r>
            <a:rPr lang="en-US" dirty="0"/>
            <a:t>	</a:t>
          </a:r>
        </a:p>
      </dgm:t>
    </dgm:pt>
    <dgm:pt modelId="{4DA733A6-5805-4080-BC9F-EAC0C3D5325E}" type="parTrans" cxnId="{67D34208-45AE-4A93-87BA-C624917AA3B9}">
      <dgm:prSet/>
      <dgm:spPr/>
      <dgm:t>
        <a:bodyPr/>
        <a:lstStyle/>
        <a:p>
          <a:endParaRPr lang="en-US"/>
        </a:p>
      </dgm:t>
    </dgm:pt>
    <dgm:pt modelId="{25A32422-538F-41B6-8036-DE21F9F5059C}" type="sibTrans" cxnId="{67D34208-45AE-4A93-87BA-C624917AA3B9}">
      <dgm:prSet phldrT="01" phldr="0"/>
      <dgm:spPr/>
      <dgm:t>
        <a:bodyPr/>
        <a:lstStyle/>
        <a:p>
          <a:r>
            <a:rPr lang="en-US" dirty="0"/>
            <a:t>01</a:t>
          </a:r>
        </a:p>
      </dgm:t>
    </dgm:pt>
    <dgm:pt modelId="{9918A22C-C485-43B5-B2D7-23529440EAFD}">
      <dgm:prSet/>
      <dgm:spPr/>
      <dgm:t>
        <a:bodyPr/>
        <a:lstStyle/>
        <a:p>
          <a:r>
            <a:rPr lang="en-US" b="1" dirty="0"/>
            <a:t>MITGATION SOLUTIONS &amp; RESULTS</a:t>
          </a:r>
        </a:p>
      </dgm:t>
    </dgm:pt>
    <dgm:pt modelId="{7B253673-D4BA-46A6-A57B-95E46DC02332}" type="parTrans" cxnId="{BBEA145C-069B-4B55-8394-BC0A9CB7C6C0}">
      <dgm:prSet/>
      <dgm:spPr/>
      <dgm:t>
        <a:bodyPr/>
        <a:lstStyle/>
        <a:p>
          <a:endParaRPr lang="en-US"/>
        </a:p>
      </dgm:t>
    </dgm:pt>
    <dgm:pt modelId="{9C74D134-27E1-495E-827E-97389F4CCCF9}" type="sibTrans" cxnId="{BBEA145C-069B-4B55-8394-BC0A9CB7C6C0}">
      <dgm:prSet phldrT="03" phldr="0"/>
      <dgm:spPr/>
      <dgm:t>
        <a:bodyPr/>
        <a:lstStyle/>
        <a:p>
          <a:r>
            <a:rPr lang="en-US"/>
            <a:t>03</a:t>
          </a:r>
          <a:endParaRPr lang="en-US" dirty="0"/>
        </a:p>
      </dgm:t>
    </dgm:pt>
    <dgm:pt modelId="{7752297F-9A4A-4B5C-B37F-0A1F669341C3}">
      <dgm:prSet/>
      <dgm:spPr/>
      <dgm:t>
        <a:bodyPr/>
        <a:lstStyle/>
        <a:p>
          <a:r>
            <a:rPr lang="en-US" b="1" dirty="0"/>
            <a:t>DISCLOSURE RISK ASSESSMENT</a:t>
          </a:r>
        </a:p>
      </dgm:t>
    </dgm:pt>
    <dgm:pt modelId="{50688A63-AB05-4567-B863-9CB53C57FAE6}" type="parTrans" cxnId="{7D4F8D8D-4163-4529-9E8E-A3872E436DFE}">
      <dgm:prSet/>
      <dgm:spPr/>
      <dgm:t>
        <a:bodyPr/>
        <a:lstStyle/>
        <a:p>
          <a:endParaRPr lang="en-US"/>
        </a:p>
      </dgm:t>
    </dgm:pt>
    <dgm:pt modelId="{89B390E1-1980-4355-9CF1-8FFFDE7AE63D}" type="sibTrans" cxnId="{7D4F8D8D-4163-4529-9E8E-A3872E436DFE}">
      <dgm:prSet phldrT="02" phldr="0"/>
      <dgm:spPr/>
      <dgm:t>
        <a:bodyPr/>
        <a:lstStyle/>
        <a:p>
          <a:r>
            <a:rPr lang="en-US" dirty="0"/>
            <a:t>02</a:t>
          </a:r>
        </a:p>
      </dgm:t>
    </dgm:pt>
    <dgm:pt modelId="{83315042-BC6B-4B88-9B17-63EC3DE45967}">
      <dgm:prSet/>
      <dgm:spPr>
        <a:solidFill>
          <a:schemeClr val="accent1"/>
        </a:solidFill>
        <a:ln>
          <a:solidFill>
            <a:srgbClr val="2D7760"/>
          </a:solidFill>
        </a:ln>
      </dgm:spPr>
      <dgm:t>
        <a:bodyPr/>
        <a:lstStyle/>
        <a:p>
          <a:r>
            <a:rPr lang="en-US" b="1" dirty="0"/>
            <a:t>SUMMARY &amp; TAKEAWAYS</a:t>
          </a:r>
        </a:p>
      </dgm:t>
    </dgm:pt>
    <dgm:pt modelId="{7260865E-4777-42F0-B14D-F5673FD82816}" type="parTrans" cxnId="{E226F31F-D201-44DF-B511-166CC84A104D}">
      <dgm:prSet/>
      <dgm:spPr/>
      <dgm:t>
        <a:bodyPr/>
        <a:lstStyle/>
        <a:p>
          <a:endParaRPr lang="en-US"/>
        </a:p>
      </dgm:t>
    </dgm:pt>
    <dgm:pt modelId="{45309F74-D893-4DE4-9407-79EE39C93CB0}" type="sibTrans" cxnId="{E226F31F-D201-44DF-B511-166CC84A104D}">
      <dgm:prSet phldrT="04" phldr="0"/>
      <dgm:spPr/>
      <dgm:t>
        <a:bodyPr/>
        <a:lstStyle/>
        <a:p>
          <a:r>
            <a:rPr lang="en-US"/>
            <a:t>04</a:t>
          </a:r>
        </a:p>
      </dgm:t>
    </dgm:pt>
    <dgm:pt modelId="{FF683755-B0C1-4EAE-B3D3-98E1DFA3552E}" type="pres">
      <dgm:prSet presAssocID="{4DE6D034-9071-48C0-B23A-6977F77B9AE8}" presName="Name0" presStyleCnt="0">
        <dgm:presLayoutVars>
          <dgm:animLvl val="lvl"/>
          <dgm:resizeHandles val="exact"/>
        </dgm:presLayoutVars>
      </dgm:prSet>
      <dgm:spPr/>
    </dgm:pt>
    <dgm:pt modelId="{F8B064AF-57F6-4922-940C-92A11ED0C14E}" type="pres">
      <dgm:prSet presAssocID="{89B10807-4F72-4FA1-BBB4-2D1259938E19}" presName="compositeNode" presStyleCnt="0">
        <dgm:presLayoutVars>
          <dgm:bulletEnabled val="1"/>
        </dgm:presLayoutVars>
      </dgm:prSet>
      <dgm:spPr/>
    </dgm:pt>
    <dgm:pt modelId="{2440CC99-420F-4FB8-B21D-3594436F524D}" type="pres">
      <dgm:prSet presAssocID="{89B10807-4F72-4FA1-BBB4-2D1259938E19}" presName="bgRect" presStyleLbl="alignNode1" presStyleIdx="0" presStyleCnt="4"/>
      <dgm:spPr/>
    </dgm:pt>
    <dgm:pt modelId="{2016A923-B097-4F6B-9DB5-C2E286700F58}" type="pres">
      <dgm:prSet presAssocID="{25A32422-538F-41B6-8036-DE21F9F5059C}" presName="sibTransNodeRect" presStyleLbl="alignNode1" presStyleIdx="0" presStyleCnt="4">
        <dgm:presLayoutVars>
          <dgm:chMax val="0"/>
          <dgm:bulletEnabled val="1"/>
        </dgm:presLayoutVars>
      </dgm:prSet>
      <dgm:spPr/>
    </dgm:pt>
    <dgm:pt modelId="{A699C50D-62A0-4A01-A762-C59050BB5559}" type="pres">
      <dgm:prSet presAssocID="{89B10807-4F72-4FA1-BBB4-2D1259938E19}" presName="nodeRect" presStyleLbl="alignNode1" presStyleIdx="0" presStyleCnt="4">
        <dgm:presLayoutVars>
          <dgm:bulletEnabled val="1"/>
        </dgm:presLayoutVars>
      </dgm:prSet>
      <dgm:spPr/>
    </dgm:pt>
    <dgm:pt modelId="{68A097CF-1399-469E-AACB-FC672E29E983}" type="pres">
      <dgm:prSet presAssocID="{25A32422-538F-41B6-8036-DE21F9F5059C}" presName="sibTrans" presStyleCnt="0"/>
      <dgm:spPr/>
    </dgm:pt>
    <dgm:pt modelId="{EF3D6A4B-20C4-4318-B3CD-A772246AA838}" type="pres">
      <dgm:prSet presAssocID="{7752297F-9A4A-4B5C-B37F-0A1F669341C3}" presName="compositeNode" presStyleCnt="0">
        <dgm:presLayoutVars>
          <dgm:bulletEnabled val="1"/>
        </dgm:presLayoutVars>
      </dgm:prSet>
      <dgm:spPr/>
    </dgm:pt>
    <dgm:pt modelId="{4AEF0CBC-8C70-4657-A279-A24E23261102}" type="pres">
      <dgm:prSet presAssocID="{7752297F-9A4A-4B5C-B37F-0A1F669341C3}" presName="bgRect" presStyleLbl="alignNode1" presStyleIdx="1" presStyleCnt="4"/>
      <dgm:spPr/>
    </dgm:pt>
    <dgm:pt modelId="{25843CCD-E21F-4D1B-B9DA-BCCEA4488734}" type="pres">
      <dgm:prSet presAssocID="{89B390E1-1980-4355-9CF1-8FFFDE7AE63D}" presName="sibTransNodeRect" presStyleLbl="alignNode1" presStyleIdx="1" presStyleCnt="4">
        <dgm:presLayoutVars>
          <dgm:chMax val="0"/>
          <dgm:bulletEnabled val="1"/>
        </dgm:presLayoutVars>
      </dgm:prSet>
      <dgm:spPr/>
    </dgm:pt>
    <dgm:pt modelId="{3D4F41DC-B455-46B2-9338-0DA7DB02BC31}" type="pres">
      <dgm:prSet presAssocID="{7752297F-9A4A-4B5C-B37F-0A1F669341C3}" presName="nodeRect" presStyleLbl="alignNode1" presStyleIdx="1" presStyleCnt="4">
        <dgm:presLayoutVars>
          <dgm:bulletEnabled val="1"/>
        </dgm:presLayoutVars>
      </dgm:prSet>
      <dgm:spPr/>
    </dgm:pt>
    <dgm:pt modelId="{2265AC37-3C0C-46D8-BFCE-CF5F78DCE466}" type="pres">
      <dgm:prSet presAssocID="{89B390E1-1980-4355-9CF1-8FFFDE7AE63D}" presName="sibTrans" presStyleCnt="0"/>
      <dgm:spPr/>
    </dgm:pt>
    <dgm:pt modelId="{5C84C971-35D8-4C7B-8D87-28C208B9A891}" type="pres">
      <dgm:prSet presAssocID="{9918A22C-C485-43B5-B2D7-23529440EAFD}" presName="compositeNode" presStyleCnt="0">
        <dgm:presLayoutVars>
          <dgm:bulletEnabled val="1"/>
        </dgm:presLayoutVars>
      </dgm:prSet>
      <dgm:spPr/>
    </dgm:pt>
    <dgm:pt modelId="{5114AD67-4610-459C-9167-AF04046C802D}" type="pres">
      <dgm:prSet presAssocID="{9918A22C-C485-43B5-B2D7-23529440EAFD}" presName="bgRect" presStyleLbl="alignNode1" presStyleIdx="2" presStyleCnt="4"/>
      <dgm:spPr/>
    </dgm:pt>
    <dgm:pt modelId="{23A43B7A-6157-492C-B32E-786533FE2989}" type="pres">
      <dgm:prSet presAssocID="{9C74D134-27E1-495E-827E-97389F4CCCF9}" presName="sibTransNodeRect" presStyleLbl="alignNode1" presStyleIdx="2" presStyleCnt="4">
        <dgm:presLayoutVars>
          <dgm:chMax val="0"/>
          <dgm:bulletEnabled val="1"/>
        </dgm:presLayoutVars>
      </dgm:prSet>
      <dgm:spPr/>
    </dgm:pt>
    <dgm:pt modelId="{D5B7D44B-5802-4FDD-91BF-8BB7D1342FD3}" type="pres">
      <dgm:prSet presAssocID="{9918A22C-C485-43B5-B2D7-23529440EAFD}" presName="nodeRect" presStyleLbl="alignNode1" presStyleIdx="2" presStyleCnt="4">
        <dgm:presLayoutVars>
          <dgm:bulletEnabled val="1"/>
        </dgm:presLayoutVars>
      </dgm:prSet>
      <dgm:spPr/>
    </dgm:pt>
    <dgm:pt modelId="{16F1BE52-F55D-46CC-8B82-E8800957D251}" type="pres">
      <dgm:prSet presAssocID="{9C74D134-27E1-495E-827E-97389F4CCCF9}" presName="sibTrans" presStyleCnt="0"/>
      <dgm:spPr/>
    </dgm:pt>
    <dgm:pt modelId="{2CAB27C8-5A06-407A-B3EB-1E4B92A8C00E}" type="pres">
      <dgm:prSet presAssocID="{83315042-BC6B-4B88-9B17-63EC3DE45967}" presName="compositeNode" presStyleCnt="0">
        <dgm:presLayoutVars>
          <dgm:bulletEnabled val="1"/>
        </dgm:presLayoutVars>
      </dgm:prSet>
      <dgm:spPr/>
    </dgm:pt>
    <dgm:pt modelId="{2209AFD1-4DE0-4540-ADE5-8E85B8387522}" type="pres">
      <dgm:prSet presAssocID="{83315042-BC6B-4B88-9B17-63EC3DE45967}" presName="bgRect" presStyleLbl="alignNode1" presStyleIdx="3" presStyleCnt="4" custLinFactNeighborX="931"/>
      <dgm:spPr/>
    </dgm:pt>
    <dgm:pt modelId="{DA347348-3301-435B-87FC-F38C4309A310}" type="pres">
      <dgm:prSet presAssocID="{45309F74-D893-4DE4-9407-79EE39C93CB0}" presName="sibTransNodeRect" presStyleLbl="alignNode1" presStyleIdx="3" presStyleCnt="4">
        <dgm:presLayoutVars>
          <dgm:chMax val="0"/>
          <dgm:bulletEnabled val="1"/>
        </dgm:presLayoutVars>
      </dgm:prSet>
      <dgm:spPr/>
    </dgm:pt>
    <dgm:pt modelId="{420498D1-780E-481F-81FC-06E4A3B423A6}" type="pres">
      <dgm:prSet presAssocID="{83315042-BC6B-4B88-9B17-63EC3DE45967}" presName="nodeRect" presStyleLbl="alignNode1" presStyleIdx="3" presStyleCnt="4">
        <dgm:presLayoutVars>
          <dgm:bulletEnabled val="1"/>
        </dgm:presLayoutVars>
      </dgm:prSet>
      <dgm:spPr/>
    </dgm:pt>
  </dgm:ptLst>
  <dgm:cxnLst>
    <dgm:cxn modelId="{C0762402-AE91-4FA9-ACA6-F4D383BF740C}" type="presOf" srcId="{25A32422-538F-41B6-8036-DE21F9F5059C}" destId="{2016A923-B097-4F6B-9DB5-C2E286700F58}" srcOrd="0" destOrd="0" presId="urn:microsoft.com/office/officeart/2016/7/layout/LinearBlockProcessNumbered"/>
    <dgm:cxn modelId="{67D34208-45AE-4A93-87BA-C624917AA3B9}" srcId="{4DE6D034-9071-48C0-B23A-6977F77B9AE8}" destId="{89B10807-4F72-4FA1-BBB4-2D1259938E19}" srcOrd="0" destOrd="0" parTransId="{4DA733A6-5805-4080-BC9F-EAC0C3D5325E}" sibTransId="{25A32422-538F-41B6-8036-DE21F9F5059C}"/>
    <dgm:cxn modelId="{E3D8570F-4767-4DBC-88E1-FFD8667EF16C}" type="presOf" srcId="{9C74D134-27E1-495E-827E-97389F4CCCF9}" destId="{23A43B7A-6157-492C-B32E-786533FE2989}" srcOrd="0" destOrd="0" presId="urn:microsoft.com/office/officeart/2016/7/layout/LinearBlockProcessNumbered"/>
    <dgm:cxn modelId="{E226F31F-D201-44DF-B511-166CC84A104D}" srcId="{4DE6D034-9071-48C0-B23A-6977F77B9AE8}" destId="{83315042-BC6B-4B88-9B17-63EC3DE45967}" srcOrd="3" destOrd="0" parTransId="{7260865E-4777-42F0-B14D-F5673FD82816}" sibTransId="{45309F74-D893-4DE4-9407-79EE39C93CB0}"/>
    <dgm:cxn modelId="{26169834-1295-496A-8A39-B90BB285546A}" type="presOf" srcId="{83315042-BC6B-4B88-9B17-63EC3DE45967}" destId="{420498D1-780E-481F-81FC-06E4A3B423A6}" srcOrd="1" destOrd="0" presId="urn:microsoft.com/office/officeart/2016/7/layout/LinearBlockProcessNumbered"/>
    <dgm:cxn modelId="{BBEA145C-069B-4B55-8394-BC0A9CB7C6C0}" srcId="{4DE6D034-9071-48C0-B23A-6977F77B9AE8}" destId="{9918A22C-C485-43B5-B2D7-23529440EAFD}" srcOrd="2" destOrd="0" parTransId="{7B253673-D4BA-46A6-A57B-95E46DC02332}" sibTransId="{9C74D134-27E1-495E-827E-97389F4CCCF9}"/>
    <dgm:cxn modelId="{15620071-D8F4-43EC-B27C-780DFD1F6116}" type="presOf" srcId="{45309F74-D893-4DE4-9407-79EE39C93CB0}" destId="{DA347348-3301-435B-87FC-F38C4309A310}" srcOrd="0" destOrd="0" presId="urn:microsoft.com/office/officeart/2016/7/layout/LinearBlockProcessNumbered"/>
    <dgm:cxn modelId="{7D4F8D8D-4163-4529-9E8E-A3872E436DFE}" srcId="{4DE6D034-9071-48C0-B23A-6977F77B9AE8}" destId="{7752297F-9A4A-4B5C-B37F-0A1F669341C3}" srcOrd="1" destOrd="0" parTransId="{50688A63-AB05-4567-B863-9CB53C57FAE6}" sibTransId="{89B390E1-1980-4355-9CF1-8FFFDE7AE63D}"/>
    <dgm:cxn modelId="{03AC4C95-C3AE-475A-9CAC-C554F3A9D282}" type="presOf" srcId="{9918A22C-C485-43B5-B2D7-23529440EAFD}" destId="{D5B7D44B-5802-4FDD-91BF-8BB7D1342FD3}" srcOrd="1" destOrd="0" presId="urn:microsoft.com/office/officeart/2016/7/layout/LinearBlockProcessNumbered"/>
    <dgm:cxn modelId="{6D3F7399-72C6-4809-9562-A748852AAA11}" type="presOf" srcId="{89B10807-4F72-4FA1-BBB4-2D1259938E19}" destId="{A699C50D-62A0-4A01-A762-C59050BB5559}" srcOrd="1" destOrd="0" presId="urn:microsoft.com/office/officeart/2016/7/layout/LinearBlockProcessNumbered"/>
    <dgm:cxn modelId="{3A74E5A4-21BE-4C9D-AFDC-3C718F43FBF2}" type="presOf" srcId="{7752297F-9A4A-4B5C-B37F-0A1F669341C3}" destId="{3D4F41DC-B455-46B2-9338-0DA7DB02BC31}" srcOrd="1" destOrd="0" presId="urn:microsoft.com/office/officeart/2016/7/layout/LinearBlockProcessNumbered"/>
    <dgm:cxn modelId="{06405DA8-14FA-44EB-B7DB-004B4237C4E6}" type="presOf" srcId="{7752297F-9A4A-4B5C-B37F-0A1F669341C3}" destId="{4AEF0CBC-8C70-4657-A279-A24E23261102}" srcOrd="0" destOrd="0" presId="urn:microsoft.com/office/officeart/2016/7/layout/LinearBlockProcessNumbered"/>
    <dgm:cxn modelId="{9C3AFAB7-D844-47DB-915A-E9DF7AC41BF5}" type="presOf" srcId="{9918A22C-C485-43B5-B2D7-23529440EAFD}" destId="{5114AD67-4610-459C-9167-AF04046C802D}" srcOrd="0" destOrd="0" presId="urn:microsoft.com/office/officeart/2016/7/layout/LinearBlockProcessNumbered"/>
    <dgm:cxn modelId="{9D8ADFB8-20AB-4296-B583-939F800AF26A}" type="presOf" srcId="{83315042-BC6B-4B88-9B17-63EC3DE45967}" destId="{2209AFD1-4DE0-4540-ADE5-8E85B8387522}" srcOrd="0" destOrd="0" presId="urn:microsoft.com/office/officeart/2016/7/layout/LinearBlockProcessNumbered"/>
    <dgm:cxn modelId="{BA9891DC-6C9F-47AC-A33D-4D51DD26637F}" type="presOf" srcId="{89B390E1-1980-4355-9CF1-8FFFDE7AE63D}" destId="{25843CCD-E21F-4D1B-B9DA-BCCEA4488734}" srcOrd="0" destOrd="0" presId="urn:microsoft.com/office/officeart/2016/7/layout/LinearBlockProcessNumbered"/>
    <dgm:cxn modelId="{53E805DE-AF2C-44D1-8F56-6334084BA752}" type="presOf" srcId="{89B10807-4F72-4FA1-BBB4-2D1259938E19}" destId="{2440CC99-420F-4FB8-B21D-3594436F524D}" srcOrd="0" destOrd="0" presId="urn:microsoft.com/office/officeart/2016/7/layout/LinearBlockProcessNumbered"/>
    <dgm:cxn modelId="{CB81DFE4-8D1E-4E7F-BC40-6BA2B3E8C11B}" type="presOf" srcId="{4DE6D034-9071-48C0-B23A-6977F77B9AE8}" destId="{FF683755-B0C1-4EAE-B3D3-98E1DFA3552E}" srcOrd="0" destOrd="0" presId="urn:microsoft.com/office/officeart/2016/7/layout/LinearBlockProcessNumbered"/>
    <dgm:cxn modelId="{F0EC0874-E90F-4381-A2CB-C2365CE60B72}" type="presParOf" srcId="{FF683755-B0C1-4EAE-B3D3-98E1DFA3552E}" destId="{F8B064AF-57F6-4922-940C-92A11ED0C14E}" srcOrd="0" destOrd="0" presId="urn:microsoft.com/office/officeart/2016/7/layout/LinearBlockProcessNumbered"/>
    <dgm:cxn modelId="{0F846261-ACB6-4EFF-BAB2-A98DAFA094DB}" type="presParOf" srcId="{F8B064AF-57F6-4922-940C-92A11ED0C14E}" destId="{2440CC99-420F-4FB8-B21D-3594436F524D}" srcOrd="0" destOrd="0" presId="urn:microsoft.com/office/officeart/2016/7/layout/LinearBlockProcessNumbered"/>
    <dgm:cxn modelId="{03E3AE29-4AB4-4CA8-8494-C14F58ADEA57}" type="presParOf" srcId="{F8B064AF-57F6-4922-940C-92A11ED0C14E}" destId="{2016A923-B097-4F6B-9DB5-C2E286700F58}" srcOrd="1" destOrd="0" presId="urn:microsoft.com/office/officeart/2016/7/layout/LinearBlockProcessNumbered"/>
    <dgm:cxn modelId="{5190020C-BAC0-4BCE-A602-3C3E9DA17600}" type="presParOf" srcId="{F8B064AF-57F6-4922-940C-92A11ED0C14E}" destId="{A699C50D-62A0-4A01-A762-C59050BB5559}" srcOrd="2" destOrd="0" presId="urn:microsoft.com/office/officeart/2016/7/layout/LinearBlockProcessNumbered"/>
    <dgm:cxn modelId="{D004DFB4-4ED9-4005-894C-662A34C2D7E1}" type="presParOf" srcId="{FF683755-B0C1-4EAE-B3D3-98E1DFA3552E}" destId="{68A097CF-1399-469E-AACB-FC672E29E983}" srcOrd="1" destOrd="0" presId="urn:microsoft.com/office/officeart/2016/7/layout/LinearBlockProcessNumbered"/>
    <dgm:cxn modelId="{930C317E-7AAB-4967-9002-F054BBB36801}" type="presParOf" srcId="{FF683755-B0C1-4EAE-B3D3-98E1DFA3552E}" destId="{EF3D6A4B-20C4-4318-B3CD-A772246AA838}" srcOrd="2" destOrd="0" presId="urn:microsoft.com/office/officeart/2016/7/layout/LinearBlockProcessNumbered"/>
    <dgm:cxn modelId="{5BB2AC22-55A6-4D7E-9930-234037810F6F}" type="presParOf" srcId="{EF3D6A4B-20C4-4318-B3CD-A772246AA838}" destId="{4AEF0CBC-8C70-4657-A279-A24E23261102}" srcOrd="0" destOrd="0" presId="urn:microsoft.com/office/officeart/2016/7/layout/LinearBlockProcessNumbered"/>
    <dgm:cxn modelId="{842DCC6C-1976-469F-BB79-C45806A348BB}" type="presParOf" srcId="{EF3D6A4B-20C4-4318-B3CD-A772246AA838}" destId="{25843CCD-E21F-4D1B-B9DA-BCCEA4488734}" srcOrd="1" destOrd="0" presId="urn:microsoft.com/office/officeart/2016/7/layout/LinearBlockProcessNumbered"/>
    <dgm:cxn modelId="{6206D275-75AB-41E4-BB61-EA274AD1B073}" type="presParOf" srcId="{EF3D6A4B-20C4-4318-B3CD-A772246AA838}" destId="{3D4F41DC-B455-46B2-9338-0DA7DB02BC31}" srcOrd="2" destOrd="0" presId="urn:microsoft.com/office/officeart/2016/7/layout/LinearBlockProcessNumbered"/>
    <dgm:cxn modelId="{91FE2B65-2AF2-4D79-99FD-E6BB4A767E56}" type="presParOf" srcId="{FF683755-B0C1-4EAE-B3D3-98E1DFA3552E}" destId="{2265AC37-3C0C-46D8-BFCE-CF5F78DCE466}" srcOrd="3" destOrd="0" presId="urn:microsoft.com/office/officeart/2016/7/layout/LinearBlockProcessNumbered"/>
    <dgm:cxn modelId="{E7A10B5E-E208-4660-990E-1E8DBA71DF78}" type="presParOf" srcId="{FF683755-B0C1-4EAE-B3D3-98E1DFA3552E}" destId="{5C84C971-35D8-4C7B-8D87-28C208B9A891}" srcOrd="4" destOrd="0" presId="urn:microsoft.com/office/officeart/2016/7/layout/LinearBlockProcessNumbered"/>
    <dgm:cxn modelId="{29312BC9-F48E-4779-85CB-D2FE2605EBD5}" type="presParOf" srcId="{5C84C971-35D8-4C7B-8D87-28C208B9A891}" destId="{5114AD67-4610-459C-9167-AF04046C802D}" srcOrd="0" destOrd="0" presId="urn:microsoft.com/office/officeart/2016/7/layout/LinearBlockProcessNumbered"/>
    <dgm:cxn modelId="{08FABC08-38E4-4573-89FA-BE2EAFE33F17}" type="presParOf" srcId="{5C84C971-35D8-4C7B-8D87-28C208B9A891}" destId="{23A43B7A-6157-492C-B32E-786533FE2989}" srcOrd="1" destOrd="0" presId="urn:microsoft.com/office/officeart/2016/7/layout/LinearBlockProcessNumbered"/>
    <dgm:cxn modelId="{84A29549-C8ED-4975-9FFB-DED403BAA733}" type="presParOf" srcId="{5C84C971-35D8-4C7B-8D87-28C208B9A891}" destId="{D5B7D44B-5802-4FDD-91BF-8BB7D1342FD3}" srcOrd="2" destOrd="0" presId="urn:microsoft.com/office/officeart/2016/7/layout/LinearBlockProcessNumbered"/>
    <dgm:cxn modelId="{F5905FEF-93A0-4A91-8282-39E1A2528959}" type="presParOf" srcId="{FF683755-B0C1-4EAE-B3D3-98E1DFA3552E}" destId="{16F1BE52-F55D-46CC-8B82-E8800957D251}" srcOrd="5" destOrd="0" presId="urn:microsoft.com/office/officeart/2016/7/layout/LinearBlockProcessNumbered"/>
    <dgm:cxn modelId="{A82E583A-FF7E-4886-875E-DCCD5F0BF3D8}" type="presParOf" srcId="{FF683755-B0C1-4EAE-B3D3-98E1DFA3552E}" destId="{2CAB27C8-5A06-407A-B3EB-1E4B92A8C00E}" srcOrd="6" destOrd="0" presId="urn:microsoft.com/office/officeart/2016/7/layout/LinearBlockProcessNumbered"/>
    <dgm:cxn modelId="{500EF4A9-DC37-4507-9C4D-94967B53D08D}" type="presParOf" srcId="{2CAB27C8-5A06-407A-B3EB-1E4B92A8C00E}" destId="{2209AFD1-4DE0-4540-ADE5-8E85B8387522}" srcOrd="0" destOrd="0" presId="urn:microsoft.com/office/officeart/2016/7/layout/LinearBlockProcessNumbered"/>
    <dgm:cxn modelId="{ECDAAEF9-7428-413B-940F-A6F76E31B6B7}" type="presParOf" srcId="{2CAB27C8-5A06-407A-B3EB-1E4B92A8C00E}" destId="{DA347348-3301-435B-87FC-F38C4309A310}" srcOrd="1" destOrd="0" presId="urn:microsoft.com/office/officeart/2016/7/layout/LinearBlockProcessNumbered"/>
    <dgm:cxn modelId="{97C0B61A-854B-4B47-ACDB-82ED2CEFB036}" type="presParOf" srcId="{2CAB27C8-5A06-407A-B3EB-1E4B92A8C00E}" destId="{420498D1-780E-481F-81FC-06E4A3B423A6}" srcOrd="2" destOrd="0" presId="urn:microsoft.com/office/officeart/2016/7/layout/LinearBlockProcessNumbered"/>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ACF961C-03DE-434B-9EB0-FB9D78CB1923}" type="doc">
      <dgm:prSet loTypeId="urn:microsoft.com/office/officeart/2008/layout/PictureStrips" loCatId="list" qsTypeId="urn:microsoft.com/office/officeart/2005/8/quickstyle/simple1" qsCatId="simple" csTypeId="urn:microsoft.com/office/officeart/2005/8/colors/colorful4" csCatId="colorful" phldr="1"/>
      <dgm:spPr/>
      <dgm:t>
        <a:bodyPr/>
        <a:lstStyle/>
        <a:p>
          <a:endParaRPr lang="en-US"/>
        </a:p>
      </dgm:t>
    </dgm:pt>
    <dgm:pt modelId="{2028B8A6-BA28-4B5F-ABAF-9D016304316E}">
      <dgm:prSet phldrT="[Text]" custT="1"/>
      <dgm:spPr>
        <a:ln>
          <a:noFill/>
        </a:ln>
      </dgm:spPr>
      <dgm:t>
        <a:bodyPr/>
        <a:lstStyle/>
        <a:p>
          <a:r>
            <a:rPr lang="en-US" sz="4000" dirty="0"/>
            <a:t>Public-use data files are extremely valuable</a:t>
          </a:r>
        </a:p>
      </dgm:t>
    </dgm:pt>
    <dgm:pt modelId="{34789C2C-161E-4235-8B34-93560B7075AB}" type="parTrans" cxnId="{4D15D72F-ECF7-4A2C-A215-3663109F0140}">
      <dgm:prSet/>
      <dgm:spPr/>
      <dgm:t>
        <a:bodyPr/>
        <a:lstStyle/>
        <a:p>
          <a:endParaRPr lang="en-US"/>
        </a:p>
      </dgm:t>
    </dgm:pt>
    <dgm:pt modelId="{792089D4-A12E-49D6-A58C-47A6CE252F2B}" type="sibTrans" cxnId="{4D15D72F-ECF7-4A2C-A215-3663109F0140}">
      <dgm:prSet/>
      <dgm:spPr/>
      <dgm:t>
        <a:bodyPr/>
        <a:lstStyle/>
        <a:p>
          <a:endParaRPr lang="en-US"/>
        </a:p>
      </dgm:t>
    </dgm:pt>
    <dgm:pt modelId="{9412C75B-B327-431E-858F-B73BFB03A522}">
      <dgm:prSet phldrT="[Text]" custT="1"/>
      <dgm:spPr>
        <a:ln>
          <a:noFill/>
        </a:ln>
      </dgm:spPr>
      <dgm:t>
        <a:bodyPr/>
        <a:lstStyle/>
        <a:p>
          <a:r>
            <a:rPr lang="en-US" sz="4000" dirty="0"/>
            <a:t>Disclosure risks may exist in the public release of record-level survey data</a:t>
          </a:r>
        </a:p>
        <a:p>
          <a:r>
            <a:rPr lang="en-US" sz="2800" dirty="0"/>
            <a:t>e.g., potential linkage to administrative database (vaccine, etc.)</a:t>
          </a:r>
        </a:p>
      </dgm:t>
    </dgm:pt>
    <dgm:pt modelId="{12D3F878-6D2C-462A-9C3D-45E775C7FF19}" type="parTrans" cxnId="{D7A4D697-F736-4E96-8120-8705A2100FDC}">
      <dgm:prSet/>
      <dgm:spPr/>
      <dgm:t>
        <a:bodyPr/>
        <a:lstStyle/>
        <a:p>
          <a:endParaRPr lang="en-US"/>
        </a:p>
      </dgm:t>
    </dgm:pt>
    <dgm:pt modelId="{2FEF1C2F-4404-4608-B882-A90FA759DB11}" type="sibTrans" cxnId="{D7A4D697-F736-4E96-8120-8705A2100FDC}">
      <dgm:prSet/>
      <dgm:spPr/>
      <dgm:t>
        <a:bodyPr/>
        <a:lstStyle/>
        <a:p>
          <a:endParaRPr lang="en-US"/>
        </a:p>
      </dgm:t>
    </dgm:pt>
    <dgm:pt modelId="{8FCF70B8-EDCF-435A-9634-2F6630212007}" type="pres">
      <dgm:prSet presAssocID="{0ACF961C-03DE-434B-9EB0-FB9D78CB1923}" presName="Name0" presStyleCnt="0">
        <dgm:presLayoutVars>
          <dgm:dir/>
          <dgm:resizeHandles val="exact"/>
        </dgm:presLayoutVars>
      </dgm:prSet>
      <dgm:spPr/>
    </dgm:pt>
    <dgm:pt modelId="{E7F3429F-DCED-4E74-8DF6-D2CF0DAE26E3}" type="pres">
      <dgm:prSet presAssocID="{2028B8A6-BA28-4B5F-ABAF-9D016304316E}" presName="composite" presStyleCnt="0"/>
      <dgm:spPr/>
    </dgm:pt>
    <dgm:pt modelId="{FAC21D2A-79F3-4767-8946-7EF995FA82F2}" type="pres">
      <dgm:prSet presAssocID="{2028B8A6-BA28-4B5F-ABAF-9D016304316E}" presName="rect1" presStyleLbl="trAlignAcc1" presStyleIdx="0" presStyleCnt="2" custScaleX="187801" custLinFactNeighborX="2580" custLinFactNeighborY="-15579">
        <dgm:presLayoutVars>
          <dgm:bulletEnabled val="1"/>
        </dgm:presLayoutVars>
      </dgm:prSet>
      <dgm:spPr/>
    </dgm:pt>
    <dgm:pt modelId="{F8A460E6-D1A8-48E2-9DC7-4D6ED1DBAB34}" type="pres">
      <dgm:prSet presAssocID="{2028B8A6-BA28-4B5F-ABAF-9D016304316E}" presName="rect2" presStyleLbl="fgImgPlace1" presStyleIdx="0" presStyleCnt="2" custLinFactX="-100000" custLinFactNeighborX="-109405" custLinFactNeighborY="1000"/>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l="-25000" r="-25000"/>
          </a:stretch>
        </a:blipFill>
      </dgm:spPr>
      <dgm:extLst>
        <a:ext uri="{E40237B7-FDA0-4F09-8148-C483321AD2D9}">
          <dgm14:cNvPr xmlns:dgm14="http://schemas.microsoft.com/office/drawing/2010/diagram" id="0" name="" descr="Presentation with pie chart with solid fill"/>
        </a:ext>
      </dgm:extLst>
    </dgm:pt>
    <dgm:pt modelId="{0F103156-EEA9-485B-821E-AEF8B80BDCA9}" type="pres">
      <dgm:prSet presAssocID="{792089D4-A12E-49D6-A58C-47A6CE252F2B}" presName="sibTrans" presStyleCnt="0"/>
      <dgm:spPr/>
    </dgm:pt>
    <dgm:pt modelId="{8B9CBA44-7AA2-41B5-82CC-DBADB3BC3F47}" type="pres">
      <dgm:prSet presAssocID="{9412C75B-B327-431E-858F-B73BFB03A522}" presName="composite" presStyleCnt="0"/>
      <dgm:spPr/>
    </dgm:pt>
    <dgm:pt modelId="{3F846FEA-270B-4E3F-8CA7-E6BDCA0BB04C}" type="pres">
      <dgm:prSet presAssocID="{9412C75B-B327-431E-858F-B73BFB03A522}" presName="rect1" presStyleLbl="trAlignAcc1" presStyleIdx="1" presStyleCnt="2" custScaleX="191019" custScaleY="98332" custLinFactNeighborX="4772" custLinFactNeighborY="-12413">
        <dgm:presLayoutVars>
          <dgm:bulletEnabled val="1"/>
        </dgm:presLayoutVars>
      </dgm:prSet>
      <dgm:spPr/>
    </dgm:pt>
    <dgm:pt modelId="{6DA87A44-DACE-431D-8C8D-345DEC253419}" type="pres">
      <dgm:prSet presAssocID="{9412C75B-B327-431E-858F-B73BFB03A522}" presName="rect2" presStyleLbl="fgImgPlace1" presStyleIdx="1" presStyleCnt="2" custScaleX="120327" custLinFactX="-100000" custLinFactNeighborX="-106218" custLinFactNeighborY="-658"/>
      <dgm:spPr>
        <a:noFill/>
        <a:ln>
          <a:noFill/>
        </a:ln>
      </dgm:spPr>
    </dgm:pt>
  </dgm:ptLst>
  <dgm:cxnLst>
    <dgm:cxn modelId="{4D15D72F-ECF7-4A2C-A215-3663109F0140}" srcId="{0ACF961C-03DE-434B-9EB0-FB9D78CB1923}" destId="{2028B8A6-BA28-4B5F-ABAF-9D016304316E}" srcOrd="0" destOrd="0" parTransId="{34789C2C-161E-4235-8B34-93560B7075AB}" sibTransId="{792089D4-A12E-49D6-A58C-47A6CE252F2B}"/>
    <dgm:cxn modelId="{7D076043-8C19-4FCD-9F76-EF2E6DD440B5}" type="presOf" srcId="{2028B8A6-BA28-4B5F-ABAF-9D016304316E}" destId="{FAC21D2A-79F3-4767-8946-7EF995FA82F2}" srcOrd="0" destOrd="0" presId="urn:microsoft.com/office/officeart/2008/layout/PictureStrips"/>
    <dgm:cxn modelId="{403F7254-DB80-4076-8305-095ECEB88E49}" type="presOf" srcId="{9412C75B-B327-431E-858F-B73BFB03A522}" destId="{3F846FEA-270B-4E3F-8CA7-E6BDCA0BB04C}" srcOrd="0" destOrd="0" presId="urn:microsoft.com/office/officeart/2008/layout/PictureStrips"/>
    <dgm:cxn modelId="{D7A4D697-F736-4E96-8120-8705A2100FDC}" srcId="{0ACF961C-03DE-434B-9EB0-FB9D78CB1923}" destId="{9412C75B-B327-431E-858F-B73BFB03A522}" srcOrd="1" destOrd="0" parTransId="{12D3F878-6D2C-462A-9C3D-45E775C7FF19}" sibTransId="{2FEF1C2F-4404-4608-B882-A90FA759DB11}"/>
    <dgm:cxn modelId="{449287B5-8EE5-4EAB-95DB-210AB9CC3435}" type="presOf" srcId="{0ACF961C-03DE-434B-9EB0-FB9D78CB1923}" destId="{8FCF70B8-EDCF-435A-9634-2F6630212007}" srcOrd="0" destOrd="0" presId="urn:microsoft.com/office/officeart/2008/layout/PictureStrips"/>
    <dgm:cxn modelId="{B83D73B0-F5BE-467C-ADCF-B46A50E09585}" type="presParOf" srcId="{8FCF70B8-EDCF-435A-9634-2F6630212007}" destId="{E7F3429F-DCED-4E74-8DF6-D2CF0DAE26E3}" srcOrd="0" destOrd="0" presId="urn:microsoft.com/office/officeart/2008/layout/PictureStrips"/>
    <dgm:cxn modelId="{C1AB69CE-8C58-4CD7-A154-408D8B498A7E}" type="presParOf" srcId="{E7F3429F-DCED-4E74-8DF6-D2CF0DAE26E3}" destId="{FAC21D2A-79F3-4767-8946-7EF995FA82F2}" srcOrd="0" destOrd="0" presId="urn:microsoft.com/office/officeart/2008/layout/PictureStrips"/>
    <dgm:cxn modelId="{FDFA22C3-C541-4E3D-B59D-08987B4DB24C}" type="presParOf" srcId="{E7F3429F-DCED-4E74-8DF6-D2CF0DAE26E3}" destId="{F8A460E6-D1A8-48E2-9DC7-4D6ED1DBAB34}" srcOrd="1" destOrd="0" presId="urn:microsoft.com/office/officeart/2008/layout/PictureStrips"/>
    <dgm:cxn modelId="{0D2F8AC6-00E9-41FE-97C9-882FADB7C283}" type="presParOf" srcId="{8FCF70B8-EDCF-435A-9634-2F6630212007}" destId="{0F103156-EEA9-485B-821E-AEF8B80BDCA9}" srcOrd="1" destOrd="0" presId="urn:microsoft.com/office/officeart/2008/layout/PictureStrips"/>
    <dgm:cxn modelId="{1B8C36A8-6851-4568-B29A-A6036B164935}" type="presParOf" srcId="{8FCF70B8-EDCF-435A-9634-2F6630212007}" destId="{8B9CBA44-7AA2-41B5-82CC-DBADB3BC3F47}" srcOrd="2" destOrd="0" presId="urn:microsoft.com/office/officeart/2008/layout/PictureStrips"/>
    <dgm:cxn modelId="{5D5EA87A-AEBF-4B60-9D8E-E13BA98B87FB}" type="presParOf" srcId="{8B9CBA44-7AA2-41B5-82CC-DBADB3BC3F47}" destId="{3F846FEA-270B-4E3F-8CA7-E6BDCA0BB04C}" srcOrd="0" destOrd="0" presId="urn:microsoft.com/office/officeart/2008/layout/PictureStrips"/>
    <dgm:cxn modelId="{4452CE97-D10F-4FA6-BA3B-0A551FE2B36E}" type="presParOf" srcId="{8B9CBA44-7AA2-41B5-82CC-DBADB3BC3F47}" destId="{6DA87A44-DACE-431D-8C8D-345DEC253419}" srcOrd="1" destOrd="0" presId="urn:microsoft.com/office/officeart/2008/layout/PictureStrip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44638E9-B43B-43A2-976C-9151A5EC0425}" type="doc">
      <dgm:prSet loTypeId="urn:microsoft.com/office/officeart/2005/8/layout/process2" loCatId="process" qsTypeId="urn:microsoft.com/office/officeart/2005/8/quickstyle/simple1" qsCatId="simple" csTypeId="urn:microsoft.com/office/officeart/2005/8/colors/accent1_2" csCatId="accent1" phldr="1"/>
      <dgm:spPr/>
    </dgm:pt>
    <dgm:pt modelId="{E4FA6A08-92F9-4897-B92B-83068DF4AFBD}" type="pres">
      <dgm:prSet presAssocID="{B44638E9-B43B-43A2-976C-9151A5EC0425}" presName="linearFlow" presStyleCnt="0">
        <dgm:presLayoutVars>
          <dgm:resizeHandles val="exact"/>
        </dgm:presLayoutVars>
      </dgm:prSet>
      <dgm:spPr/>
    </dgm:pt>
  </dgm:ptLst>
  <dgm:cxnLst>
    <dgm:cxn modelId="{D670A91B-53D7-42F3-873D-0BCD665FE051}" type="presOf" srcId="{B44638E9-B43B-43A2-976C-9151A5EC0425}" destId="{E4FA6A08-92F9-4897-B92B-83068DF4AFBD}" srcOrd="0"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DE4D81C-A08E-417C-9E44-D1F15592C17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90562AE2-10E8-4A18-AA59-B4AF6F1FFB9D}">
      <dgm:prSet phldrT="[Text]"/>
      <dgm:spPr>
        <a:solidFill>
          <a:schemeClr val="accent3"/>
        </a:solidFill>
      </dgm:spPr>
      <dgm:t>
        <a:bodyPr/>
        <a:lstStyle/>
        <a:p>
          <a:r>
            <a:rPr lang="en-US" b="1" dirty="0"/>
            <a:t>Core + </a:t>
          </a:r>
          <a:r>
            <a:rPr lang="en-US" b="1" dirty="0">
              <a:solidFill>
                <a:srgbClr val="2313F5"/>
              </a:solidFill>
            </a:rPr>
            <a:t>Key </a:t>
          </a:r>
          <a:r>
            <a:rPr lang="en-US" b="1" dirty="0">
              <a:solidFill>
                <a:schemeClr val="bg1"/>
              </a:solidFill>
            </a:rPr>
            <a:t>variable </a:t>
          </a:r>
        </a:p>
        <a:p>
          <a:r>
            <a:rPr lang="en-US" b="1" dirty="0"/>
            <a:t>(one key at a time)</a:t>
          </a:r>
        </a:p>
      </dgm:t>
    </dgm:pt>
    <dgm:pt modelId="{62F2EA57-4257-4DAA-937E-F63C802A18BC}" type="parTrans" cxnId="{51C8B170-E67B-4D42-8380-060FF618544C}">
      <dgm:prSet/>
      <dgm:spPr/>
      <dgm:t>
        <a:bodyPr/>
        <a:lstStyle/>
        <a:p>
          <a:endParaRPr lang="en-US"/>
        </a:p>
      </dgm:t>
    </dgm:pt>
    <dgm:pt modelId="{1C1511DB-8AE7-49C0-BC52-3ED083B3864D}" type="sibTrans" cxnId="{51C8B170-E67B-4D42-8380-060FF618544C}">
      <dgm:prSet/>
      <dgm:spPr/>
      <dgm:t>
        <a:bodyPr/>
        <a:lstStyle/>
        <a:p>
          <a:endParaRPr lang="en-US"/>
        </a:p>
      </dgm:t>
    </dgm:pt>
    <dgm:pt modelId="{D3DDF7AF-6F19-426E-BC55-3C4850DCD516}">
      <dgm:prSet phldrT="[Text]" custT="1"/>
      <dgm:spPr>
        <a:solidFill>
          <a:schemeClr val="bg1">
            <a:lumMod val="95000"/>
            <a:alpha val="90000"/>
          </a:schemeClr>
        </a:solidFill>
        <a:ln>
          <a:noFill/>
        </a:ln>
      </dgm:spPr>
      <dgm:t>
        <a:bodyPr/>
        <a:lstStyle/>
        <a:p>
          <a:pPr marL="398463" indent="-398463">
            <a:buClr>
              <a:schemeClr val="accent4"/>
            </a:buClr>
            <a:buFont typeface="Tw Cen MT" panose="020B0602020104020603" pitchFamily="34" charset="0"/>
            <a:buChar char="»"/>
          </a:pPr>
          <a:r>
            <a:rPr lang="en-US" sz="2800" cap="none" spc="0" dirty="0">
              <a:solidFill>
                <a:schemeClr val="tx1"/>
              </a:solidFill>
            </a:rPr>
            <a:t>Age Group  </a:t>
          </a:r>
          <a:r>
            <a:rPr lang="en-US" sz="2800" b="1" cap="none" spc="0" dirty="0">
              <a:solidFill>
                <a:schemeClr val="tx1"/>
              </a:solidFill>
            </a:rPr>
            <a:t>x</a:t>
          </a:r>
          <a:r>
            <a:rPr lang="en-US" sz="2800" cap="none" spc="0" dirty="0">
              <a:solidFill>
                <a:schemeClr val="tx1"/>
              </a:solidFill>
            </a:rPr>
            <a:t>  Sex  </a:t>
          </a:r>
          <a:r>
            <a:rPr lang="en-US" sz="2800" b="1" cap="none" spc="0" dirty="0">
              <a:solidFill>
                <a:schemeClr val="tx1"/>
              </a:solidFill>
            </a:rPr>
            <a:t>x </a:t>
          </a:r>
          <a:r>
            <a:rPr lang="en-US" sz="2800" cap="none" spc="0" dirty="0">
              <a:solidFill>
                <a:schemeClr val="tx1"/>
              </a:solidFill>
            </a:rPr>
            <a:t> Race/ethnicity  </a:t>
          </a:r>
          <a:r>
            <a:rPr lang="en-US" sz="2800" b="1" cap="none" spc="0" dirty="0">
              <a:solidFill>
                <a:schemeClr val="tx1"/>
              </a:solidFill>
            </a:rPr>
            <a:t>x </a:t>
          </a:r>
          <a:r>
            <a:rPr lang="en-US" sz="2800" cap="none" spc="0" dirty="0">
              <a:solidFill>
                <a:schemeClr val="tx1"/>
              </a:solidFill>
            </a:rPr>
            <a:t> Borough  </a:t>
          </a:r>
          <a:r>
            <a:rPr lang="en-US" sz="2800" b="1" cap="none" spc="0" dirty="0">
              <a:solidFill>
                <a:schemeClr val="tx1"/>
              </a:solidFill>
            </a:rPr>
            <a:t>x</a:t>
          </a:r>
          <a:r>
            <a:rPr lang="en-US" sz="2800" cap="none" spc="0" dirty="0">
              <a:solidFill>
                <a:schemeClr val="tx1"/>
              </a:solidFill>
            </a:rPr>
            <a:t>  </a:t>
          </a:r>
          <a:r>
            <a:rPr lang="en-US" sz="2800" b="1" cap="none" spc="0" dirty="0">
              <a:solidFill>
                <a:srgbClr val="3333FF"/>
              </a:solidFill>
            </a:rPr>
            <a:t>Key Variable A</a:t>
          </a:r>
          <a:endParaRPr lang="en-US" sz="2800" dirty="0"/>
        </a:p>
      </dgm:t>
    </dgm:pt>
    <dgm:pt modelId="{2C0C8D42-28AE-4125-B634-69F38A1298E1}" type="parTrans" cxnId="{B219E673-1A19-4642-9B5F-3AFD44ED7554}">
      <dgm:prSet/>
      <dgm:spPr/>
      <dgm:t>
        <a:bodyPr/>
        <a:lstStyle/>
        <a:p>
          <a:endParaRPr lang="en-US"/>
        </a:p>
      </dgm:t>
    </dgm:pt>
    <dgm:pt modelId="{B4DAC947-F26D-4113-8069-41DE14869227}" type="sibTrans" cxnId="{B219E673-1A19-4642-9B5F-3AFD44ED7554}">
      <dgm:prSet/>
      <dgm:spPr/>
      <dgm:t>
        <a:bodyPr/>
        <a:lstStyle/>
        <a:p>
          <a:endParaRPr lang="en-US"/>
        </a:p>
      </dgm:t>
    </dgm:pt>
    <dgm:pt modelId="{E96D229E-7925-4E60-8019-04A3318A55E1}">
      <dgm:prSet phldrT="[Text]"/>
      <dgm:spPr>
        <a:solidFill>
          <a:schemeClr val="accent3"/>
        </a:solidFill>
      </dgm:spPr>
      <dgm:t>
        <a:bodyPr/>
        <a:lstStyle/>
        <a:p>
          <a:r>
            <a:rPr lang="en-US" b="1" dirty="0"/>
            <a:t>Weighted N less than 100 in the lower bound of 95% CIs are flagged as high-risk</a:t>
          </a:r>
        </a:p>
      </dgm:t>
    </dgm:pt>
    <dgm:pt modelId="{3A5C4F1C-89C1-4075-841E-78FD53D42C5E}" type="parTrans" cxnId="{57BEEF1E-26B9-451D-A7C7-14036BC05D85}">
      <dgm:prSet/>
      <dgm:spPr/>
      <dgm:t>
        <a:bodyPr/>
        <a:lstStyle/>
        <a:p>
          <a:endParaRPr lang="en-US"/>
        </a:p>
      </dgm:t>
    </dgm:pt>
    <dgm:pt modelId="{56A96249-7E56-4700-848B-47230889210D}" type="sibTrans" cxnId="{57BEEF1E-26B9-451D-A7C7-14036BC05D85}">
      <dgm:prSet/>
      <dgm:spPr/>
      <dgm:t>
        <a:bodyPr/>
        <a:lstStyle/>
        <a:p>
          <a:endParaRPr lang="en-US"/>
        </a:p>
      </dgm:t>
    </dgm:pt>
    <dgm:pt modelId="{AEE68BB6-8FB4-4F41-82DB-C6FEA9058E29}">
      <dgm:prSet phldrT="[Text]" custT="1"/>
      <dgm:spPr>
        <a:solidFill>
          <a:schemeClr val="bg1">
            <a:lumMod val="95000"/>
            <a:alpha val="90000"/>
          </a:schemeClr>
        </a:solidFill>
        <a:ln>
          <a:noFill/>
        </a:ln>
      </dgm:spPr>
      <dgm:t>
        <a:bodyPr/>
        <a:lstStyle/>
        <a:p>
          <a:pPr marL="347663" indent="-347663">
            <a:buClr>
              <a:schemeClr val="accent4"/>
            </a:buClr>
            <a:buFont typeface="Tw Cen MT" panose="020B0602020104020603" pitchFamily="34" charset="0"/>
            <a:buChar char="»"/>
          </a:pPr>
          <a:r>
            <a:rPr lang="en-US" sz="2800" dirty="0"/>
            <a:t>i.e., the estimated population of these records in this combination are less than 100 in NYC</a:t>
          </a:r>
        </a:p>
      </dgm:t>
    </dgm:pt>
    <dgm:pt modelId="{D6CBCA21-4AB7-43A8-91A9-6286715D3A96}" type="parTrans" cxnId="{06D2F0FB-59E3-4BEA-887D-EC8005979609}">
      <dgm:prSet/>
      <dgm:spPr/>
      <dgm:t>
        <a:bodyPr/>
        <a:lstStyle/>
        <a:p>
          <a:endParaRPr lang="en-US"/>
        </a:p>
      </dgm:t>
    </dgm:pt>
    <dgm:pt modelId="{EE02F0BA-754C-43A2-88A9-BF3C6CE58972}" type="sibTrans" cxnId="{06D2F0FB-59E3-4BEA-887D-EC8005979609}">
      <dgm:prSet/>
      <dgm:spPr/>
      <dgm:t>
        <a:bodyPr/>
        <a:lstStyle/>
        <a:p>
          <a:endParaRPr lang="en-US"/>
        </a:p>
      </dgm:t>
    </dgm:pt>
    <dgm:pt modelId="{692798C6-45D7-45EE-9A3F-EB5A74752231}">
      <dgm:prSet custT="1"/>
      <dgm:spPr>
        <a:solidFill>
          <a:schemeClr val="bg1">
            <a:lumMod val="95000"/>
            <a:alpha val="90000"/>
          </a:schemeClr>
        </a:solidFill>
        <a:ln>
          <a:noFill/>
        </a:ln>
      </dgm:spPr>
      <dgm:t>
        <a:bodyPr/>
        <a:lstStyle/>
        <a:p>
          <a:pPr marL="398463" indent="-398463">
            <a:buClr>
              <a:schemeClr val="accent4"/>
            </a:buClr>
            <a:buFont typeface="Tw Cen MT" panose="020B0602020104020603" pitchFamily="34" charset="0"/>
            <a:buChar char="»"/>
          </a:pPr>
          <a:r>
            <a:rPr lang="en-US" sz="2800" cap="none" spc="0" dirty="0">
              <a:solidFill>
                <a:schemeClr val="tx1"/>
              </a:solidFill>
            </a:rPr>
            <a:t>2021 CHS: </a:t>
          </a:r>
          <a:r>
            <a:rPr lang="en-US" sz="2800" dirty="0"/>
            <a:t>25 k</a:t>
          </a:r>
          <a:r>
            <a:rPr lang="en-US" sz="2800" cap="none" spc="0" dirty="0">
              <a:solidFill>
                <a:schemeClr val="tx1"/>
              </a:solidFill>
            </a:rPr>
            <a:t>ey variables identified elevated risk of re-identification</a:t>
          </a:r>
          <a:endParaRPr lang="en-US" sz="2800" dirty="0"/>
        </a:p>
      </dgm:t>
    </dgm:pt>
    <dgm:pt modelId="{9E3E4D5F-A312-4161-BA8E-C41A26644ABF}" type="parTrans" cxnId="{6F78A2D3-E46B-44BB-AAA6-91E5E0EED017}">
      <dgm:prSet/>
      <dgm:spPr/>
      <dgm:t>
        <a:bodyPr/>
        <a:lstStyle/>
        <a:p>
          <a:endParaRPr lang="en-US"/>
        </a:p>
      </dgm:t>
    </dgm:pt>
    <dgm:pt modelId="{09842A59-8693-4475-8C74-E5CFDDEFC91D}" type="sibTrans" cxnId="{6F78A2D3-E46B-44BB-AAA6-91E5E0EED017}">
      <dgm:prSet/>
      <dgm:spPr/>
      <dgm:t>
        <a:bodyPr/>
        <a:lstStyle/>
        <a:p>
          <a:endParaRPr lang="en-US"/>
        </a:p>
      </dgm:t>
    </dgm:pt>
    <dgm:pt modelId="{F3D91A9D-E8FD-483C-BA01-43AED2889291}">
      <dgm:prSet phldrT="[Text]" custT="1"/>
      <dgm:spPr>
        <a:solidFill>
          <a:schemeClr val="bg1">
            <a:lumMod val="95000"/>
            <a:alpha val="90000"/>
          </a:schemeClr>
        </a:solidFill>
        <a:ln>
          <a:noFill/>
        </a:ln>
      </dgm:spPr>
      <dgm:t>
        <a:bodyPr/>
        <a:lstStyle/>
        <a:p>
          <a:pPr marL="398463" indent="-398463">
            <a:buClr>
              <a:schemeClr val="accent4"/>
            </a:buClr>
            <a:buFont typeface="Tw Cen MT" panose="020B0602020104020603" pitchFamily="34" charset="0"/>
            <a:buChar char="»"/>
          </a:pPr>
          <a:endParaRPr lang="en-US" sz="500" dirty="0"/>
        </a:p>
      </dgm:t>
    </dgm:pt>
    <dgm:pt modelId="{213B5FCD-7EDB-43DB-A770-FDC50572C7B6}" type="parTrans" cxnId="{4B84BECC-D017-4B91-89FD-F59146989AD0}">
      <dgm:prSet/>
      <dgm:spPr/>
      <dgm:t>
        <a:bodyPr/>
        <a:lstStyle/>
        <a:p>
          <a:endParaRPr lang="en-US"/>
        </a:p>
      </dgm:t>
    </dgm:pt>
    <dgm:pt modelId="{6F56F479-D3A8-437D-AEE5-73FDC0706F31}" type="sibTrans" cxnId="{4B84BECC-D017-4B91-89FD-F59146989AD0}">
      <dgm:prSet/>
      <dgm:spPr/>
      <dgm:t>
        <a:bodyPr/>
        <a:lstStyle/>
        <a:p>
          <a:endParaRPr lang="en-US"/>
        </a:p>
      </dgm:t>
    </dgm:pt>
    <dgm:pt modelId="{12543872-9489-472D-93F4-FB955117C19B}" type="pres">
      <dgm:prSet presAssocID="{2DE4D81C-A08E-417C-9E44-D1F15592C178}" presName="Name0" presStyleCnt="0">
        <dgm:presLayoutVars>
          <dgm:dir/>
          <dgm:animLvl val="lvl"/>
          <dgm:resizeHandles val="exact"/>
        </dgm:presLayoutVars>
      </dgm:prSet>
      <dgm:spPr/>
    </dgm:pt>
    <dgm:pt modelId="{E3DD5EBF-F204-4557-B77F-385812169BD5}" type="pres">
      <dgm:prSet presAssocID="{90562AE2-10E8-4A18-AA59-B4AF6F1FFB9D}" presName="linNode" presStyleCnt="0"/>
      <dgm:spPr/>
    </dgm:pt>
    <dgm:pt modelId="{86E7776F-E5EB-42E2-A424-0E2FE0D3DB3C}" type="pres">
      <dgm:prSet presAssocID="{90562AE2-10E8-4A18-AA59-B4AF6F1FFB9D}" presName="parentText" presStyleLbl="node1" presStyleIdx="0" presStyleCnt="2">
        <dgm:presLayoutVars>
          <dgm:chMax val="1"/>
          <dgm:bulletEnabled val="1"/>
        </dgm:presLayoutVars>
      </dgm:prSet>
      <dgm:spPr/>
    </dgm:pt>
    <dgm:pt modelId="{AEF110AB-7026-448C-A36F-F4521DE536A8}" type="pres">
      <dgm:prSet presAssocID="{90562AE2-10E8-4A18-AA59-B4AF6F1FFB9D}" presName="descendantText" presStyleLbl="alignAccFollowNode1" presStyleIdx="0" presStyleCnt="2">
        <dgm:presLayoutVars>
          <dgm:bulletEnabled val="1"/>
        </dgm:presLayoutVars>
      </dgm:prSet>
      <dgm:spPr/>
    </dgm:pt>
    <dgm:pt modelId="{65819DD0-7715-4EE1-B162-CBDF3A9CD62A}" type="pres">
      <dgm:prSet presAssocID="{1C1511DB-8AE7-49C0-BC52-3ED083B3864D}" presName="sp" presStyleCnt="0"/>
      <dgm:spPr/>
    </dgm:pt>
    <dgm:pt modelId="{AB8EB0C8-3F0C-48B0-AADB-A351EAE2B000}" type="pres">
      <dgm:prSet presAssocID="{E96D229E-7925-4E60-8019-04A3318A55E1}" presName="linNode" presStyleCnt="0"/>
      <dgm:spPr/>
    </dgm:pt>
    <dgm:pt modelId="{F073F370-76E4-4E82-A6B2-9E89191929D6}" type="pres">
      <dgm:prSet presAssocID="{E96D229E-7925-4E60-8019-04A3318A55E1}" presName="parentText" presStyleLbl="node1" presStyleIdx="1" presStyleCnt="2">
        <dgm:presLayoutVars>
          <dgm:chMax val="1"/>
          <dgm:bulletEnabled val="1"/>
        </dgm:presLayoutVars>
      </dgm:prSet>
      <dgm:spPr/>
    </dgm:pt>
    <dgm:pt modelId="{DB08339A-DDCB-4951-93C5-6169806E6CC5}" type="pres">
      <dgm:prSet presAssocID="{E96D229E-7925-4E60-8019-04A3318A55E1}" presName="descendantText" presStyleLbl="alignAccFollowNode1" presStyleIdx="1" presStyleCnt="2">
        <dgm:presLayoutVars>
          <dgm:bulletEnabled val="1"/>
        </dgm:presLayoutVars>
      </dgm:prSet>
      <dgm:spPr/>
    </dgm:pt>
  </dgm:ptLst>
  <dgm:cxnLst>
    <dgm:cxn modelId="{22E70200-C251-419D-A13A-2252CEDBD7A6}" type="presOf" srcId="{2DE4D81C-A08E-417C-9E44-D1F15592C178}" destId="{12543872-9489-472D-93F4-FB955117C19B}" srcOrd="0" destOrd="0" presId="urn:microsoft.com/office/officeart/2005/8/layout/vList5"/>
    <dgm:cxn modelId="{2C32A60A-10C1-432A-A828-E79DA03A6595}" type="presOf" srcId="{692798C6-45D7-45EE-9A3F-EB5A74752231}" destId="{AEF110AB-7026-448C-A36F-F4521DE536A8}" srcOrd="0" destOrd="2" presId="urn:microsoft.com/office/officeart/2005/8/layout/vList5"/>
    <dgm:cxn modelId="{57BEEF1E-26B9-451D-A7C7-14036BC05D85}" srcId="{2DE4D81C-A08E-417C-9E44-D1F15592C178}" destId="{E96D229E-7925-4E60-8019-04A3318A55E1}" srcOrd="1" destOrd="0" parTransId="{3A5C4F1C-89C1-4075-841E-78FD53D42C5E}" sibTransId="{56A96249-7E56-4700-848B-47230889210D}"/>
    <dgm:cxn modelId="{91987C2B-EDA9-4ECB-BFA0-935C18C353AA}" type="presOf" srcId="{D3DDF7AF-6F19-426E-BC55-3C4850DCD516}" destId="{AEF110AB-7026-448C-A36F-F4521DE536A8}" srcOrd="0" destOrd="0" presId="urn:microsoft.com/office/officeart/2005/8/layout/vList5"/>
    <dgm:cxn modelId="{79922232-3685-46AB-80FF-E428F7E5F7D9}" type="presOf" srcId="{F3D91A9D-E8FD-483C-BA01-43AED2889291}" destId="{AEF110AB-7026-448C-A36F-F4521DE536A8}" srcOrd="0" destOrd="1" presId="urn:microsoft.com/office/officeart/2005/8/layout/vList5"/>
    <dgm:cxn modelId="{8F2AE761-8ED8-43A2-AB3A-D1660376453E}" type="presOf" srcId="{AEE68BB6-8FB4-4F41-82DB-C6FEA9058E29}" destId="{DB08339A-DDCB-4951-93C5-6169806E6CC5}" srcOrd="0" destOrd="0" presId="urn:microsoft.com/office/officeart/2005/8/layout/vList5"/>
    <dgm:cxn modelId="{51C8B170-E67B-4D42-8380-060FF618544C}" srcId="{2DE4D81C-A08E-417C-9E44-D1F15592C178}" destId="{90562AE2-10E8-4A18-AA59-B4AF6F1FFB9D}" srcOrd="0" destOrd="0" parTransId="{62F2EA57-4257-4DAA-937E-F63C802A18BC}" sibTransId="{1C1511DB-8AE7-49C0-BC52-3ED083B3864D}"/>
    <dgm:cxn modelId="{B219E673-1A19-4642-9B5F-3AFD44ED7554}" srcId="{90562AE2-10E8-4A18-AA59-B4AF6F1FFB9D}" destId="{D3DDF7AF-6F19-426E-BC55-3C4850DCD516}" srcOrd="0" destOrd="0" parTransId="{2C0C8D42-28AE-4125-B634-69F38A1298E1}" sibTransId="{B4DAC947-F26D-4113-8069-41DE14869227}"/>
    <dgm:cxn modelId="{B8CBD1AF-4C9D-47BA-A283-1AD01571DC78}" type="presOf" srcId="{E96D229E-7925-4E60-8019-04A3318A55E1}" destId="{F073F370-76E4-4E82-A6B2-9E89191929D6}" srcOrd="0" destOrd="0" presId="urn:microsoft.com/office/officeart/2005/8/layout/vList5"/>
    <dgm:cxn modelId="{AA114BBF-63E3-424A-A662-38B40C2ED54C}" type="presOf" srcId="{90562AE2-10E8-4A18-AA59-B4AF6F1FFB9D}" destId="{86E7776F-E5EB-42E2-A424-0E2FE0D3DB3C}" srcOrd="0" destOrd="0" presId="urn:microsoft.com/office/officeart/2005/8/layout/vList5"/>
    <dgm:cxn modelId="{4B84BECC-D017-4B91-89FD-F59146989AD0}" srcId="{90562AE2-10E8-4A18-AA59-B4AF6F1FFB9D}" destId="{F3D91A9D-E8FD-483C-BA01-43AED2889291}" srcOrd="1" destOrd="0" parTransId="{213B5FCD-7EDB-43DB-A770-FDC50572C7B6}" sibTransId="{6F56F479-D3A8-437D-AEE5-73FDC0706F31}"/>
    <dgm:cxn modelId="{6F78A2D3-E46B-44BB-AAA6-91E5E0EED017}" srcId="{90562AE2-10E8-4A18-AA59-B4AF6F1FFB9D}" destId="{692798C6-45D7-45EE-9A3F-EB5A74752231}" srcOrd="2" destOrd="0" parTransId="{9E3E4D5F-A312-4161-BA8E-C41A26644ABF}" sibTransId="{09842A59-8693-4475-8C74-E5CFDDEFC91D}"/>
    <dgm:cxn modelId="{06D2F0FB-59E3-4BEA-887D-EC8005979609}" srcId="{E96D229E-7925-4E60-8019-04A3318A55E1}" destId="{AEE68BB6-8FB4-4F41-82DB-C6FEA9058E29}" srcOrd="0" destOrd="0" parTransId="{D6CBCA21-4AB7-43A8-91A9-6286715D3A96}" sibTransId="{EE02F0BA-754C-43A2-88A9-BF3C6CE58972}"/>
    <dgm:cxn modelId="{87E4BB28-2545-4987-8B72-C36EEE229CC6}" type="presParOf" srcId="{12543872-9489-472D-93F4-FB955117C19B}" destId="{E3DD5EBF-F204-4557-B77F-385812169BD5}" srcOrd="0" destOrd="0" presId="urn:microsoft.com/office/officeart/2005/8/layout/vList5"/>
    <dgm:cxn modelId="{839FDAED-6D4F-48A1-B080-419C11923E3F}" type="presParOf" srcId="{E3DD5EBF-F204-4557-B77F-385812169BD5}" destId="{86E7776F-E5EB-42E2-A424-0E2FE0D3DB3C}" srcOrd="0" destOrd="0" presId="urn:microsoft.com/office/officeart/2005/8/layout/vList5"/>
    <dgm:cxn modelId="{E113D0A8-C255-4D78-85DD-0D653C577ADB}" type="presParOf" srcId="{E3DD5EBF-F204-4557-B77F-385812169BD5}" destId="{AEF110AB-7026-448C-A36F-F4521DE536A8}" srcOrd="1" destOrd="0" presId="urn:microsoft.com/office/officeart/2005/8/layout/vList5"/>
    <dgm:cxn modelId="{BA4B64DD-7F4F-4BCE-9067-FC315EACFBA4}" type="presParOf" srcId="{12543872-9489-472D-93F4-FB955117C19B}" destId="{65819DD0-7715-4EE1-B162-CBDF3A9CD62A}" srcOrd="1" destOrd="0" presId="urn:microsoft.com/office/officeart/2005/8/layout/vList5"/>
    <dgm:cxn modelId="{6F53428A-626B-433E-A15C-CA1152FF75F5}" type="presParOf" srcId="{12543872-9489-472D-93F4-FB955117C19B}" destId="{AB8EB0C8-3F0C-48B0-AADB-A351EAE2B000}" srcOrd="2" destOrd="0" presId="urn:microsoft.com/office/officeart/2005/8/layout/vList5"/>
    <dgm:cxn modelId="{239EB1C8-B0B0-4F3F-8982-8438E80EFF2C}" type="presParOf" srcId="{AB8EB0C8-3F0C-48B0-AADB-A351EAE2B000}" destId="{F073F370-76E4-4E82-A6B2-9E89191929D6}" srcOrd="0" destOrd="0" presId="urn:microsoft.com/office/officeart/2005/8/layout/vList5"/>
    <dgm:cxn modelId="{186C1B35-EEFD-4F4F-B4B4-9895A42C5AE9}" type="presParOf" srcId="{AB8EB0C8-3F0C-48B0-AADB-A351EAE2B000}" destId="{DB08339A-DDCB-4951-93C5-6169806E6CC5}" srcOrd="1" destOrd="0" presId="urn:microsoft.com/office/officeart/2005/8/layout/vList5"/>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DE6D034-9071-48C0-B23A-6977F77B9AE8}" type="doc">
      <dgm:prSet loTypeId="urn:microsoft.com/office/officeart/2005/8/layout/vList5" loCatId="list" qsTypeId="urn:microsoft.com/office/officeart/2005/8/quickstyle/simple1" qsCatId="simple" csTypeId="urn:microsoft.com/office/officeart/2005/8/colors/colorful2" csCatId="colorful" phldr="1"/>
      <dgm:spPr/>
      <dgm:t>
        <a:bodyPr/>
        <a:lstStyle/>
        <a:p>
          <a:endParaRPr lang="en-US"/>
        </a:p>
      </dgm:t>
    </dgm:pt>
    <dgm:pt modelId="{6CACFE10-BA98-4702-96B3-2296B1D81876}">
      <dgm:prSet custT="1"/>
      <dgm:spPr>
        <a:solidFill>
          <a:schemeClr val="accent4">
            <a:lumMod val="60000"/>
            <a:lumOff val="40000"/>
          </a:schemeClr>
        </a:solidFill>
      </dgm:spPr>
      <dgm:t>
        <a:bodyPr/>
        <a:lstStyle/>
        <a:p>
          <a:r>
            <a:rPr lang="en-US" sz="2000" b="1" dirty="0">
              <a:solidFill>
                <a:schemeClr val="bg1"/>
              </a:solidFill>
            </a:rPr>
            <a:t>SYNTHESIS </a:t>
          </a:r>
        </a:p>
      </dgm:t>
    </dgm:pt>
    <dgm:pt modelId="{AB0E893D-9FD3-4994-B0B4-5ABB24A8F1C2}" type="parTrans" cxnId="{1CAABF0F-A1C6-45ED-BB34-C479610BE721}">
      <dgm:prSet/>
      <dgm:spPr/>
      <dgm:t>
        <a:bodyPr/>
        <a:lstStyle/>
        <a:p>
          <a:endParaRPr lang="en-US"/>
        </a:p>
      </dgm:t>
    </dgm:pt>
    <dgm:pt modelId="{F81A58D8-FC28-456F-8BE5-D76EC6AC9105}" type="sibTrans" cxnId="{1CAABF0F-A1C6-45ED-BB34-C479610BE721}">
      <dgm:prSet/>
      <dgm:spPr/>
      <dgm:t>
        <a:bodyPr/>
        <a:lstStyle/>
        <a:p>
          <a:endParaRPr lang="en-US"/>
        </a:p>
      </dgm:t>
    </dgm:pt>
    <dgm:pt modelId="{5238B6D2-A145-4631-96B9-9F1835B4C069}">
      <dgm:prSet custT="1"/>
      <dgm:spPr>
        <a:solidFill>
          <a:schemeClr val="tx2">
            <a:lumMod val="20000"/>
            <a:lumOff val="80000"/>
            <a:alpha val="90000"/>
          </a:schemeClr>
        </a:solidFill>
      </dgm:spPr>
      <dgm:t>
        <a:bodyPr/>
        <a:lstStyle/>
        <a:p>
          <a:pPr>
            <a:buClr>
              <a:schemeClr val="accent4"/>
            </a:buClr>
            <a:buFont typeface="Tw Cen MT" panose="020B0602020104020603" pitchFamily="34" charset="0"/>
            <a:buNone/>
          </a:pPr>
          <a:r>
            <a:rPr lang="en-US" sz="2000" dirty="0"/>
            <a:t>Thresholds: 5%, 10%, 20% </a:t>
          </a:r>
        </a:p>
      </dgm:t>
    </dgm:pt>
    <dgm:pt modelId="{36B7911E-9EE8-402B-848B-575A61795CA9}" type="parTrans" cxnId="{603BD3E9-F2C5-4776-B3CF-EC692AFD4BCC}">
      <dgm:prSet/>
      <dgm:spPr/>
      <dgm:t>
        <a:bodyPr/>
        <a:lstStyle/>
        <a:p>
          <a:endParaRPr lang="en-US"/>
        </a:p>
      </dgm:t>
    </dgm:pt>
    <dgm:pt modelId="{4D18CEA3-2AE1-411A-9834-1DA93CC923C8}" type="sibTrans" cxnId="{603BD3E9-F2C5-4776-B3CF-EC692AFD4BCC}">
      <dgm:prSet/>
      <dgm:spPr/>
      <dgm:t>
        <a:bodyPr/>
        <a:lstStyle/>
        <a:p>
          <a:endParaRPr lang="en-US"/>
        </a:p>
      </dgm:t>
    </dgm:pt>
    <dgm:pt modelId="{A86946E1-A31D-439B-8DA7-7DFE34CC4989}">
      <dgm:prSet custT="1"/>
      <dgm:spPr>
        <a:solidFill>
          <a:schemeClr val="accent4">
            <a:lumMod val="60000"/>
            <a:lumOff val="40000"/>
          </a:schemeClr>
        </a:solidFill>
      </dgm:spPr>
      <dgm:t>
        <a:bodyPr/>
        <a:lstStyle/>
        <a:p>
          <a:r>
            <a:rPr lang="en-US" sz="2000" b="1" dirty="0"/>
            <a:t>HEALTH MEASURES</a:t>
          </a:r>
        </a:p>
      </dgm:t>
    </dgm:pt>
    <dgm:pt modelId="{1DD06C9B-B6DE-4931-824D-5EDCAB40C46E}" type="parTrans" cxnId="{1BFA4FAD-EF8C-42C5-8072-5E467031DBDE}">
      <dgm:prSet/>
      <dgm:spPr/>
      <dgm:t>
        <a:bodyPr/>
        <a:lstStyle/>
        <a:p>
          <a:endParaRPr lang="en-US"/>
        </a:p>
      </dgm:t>
    </dgm:pt>
    <dgm:pt modelId="{6685FFEB-BF41-4728-A766-AB9B3F138F21}" type="sibTrans" cxnId="{1BFA4FAD-EF8C-42C5-8072-5E467031DBDE}">
      <dgm:prSet/>
      <dgm:spPr/>
      <dgm:t>
        <a:bodyPr/>
        <a:lstStyle/>
        <a:p>
          <a:endParaRPr lang="en-US"/>
        </a:p>
      </dgm:t>
    </dgm:pt>
    <dgm:pt modelId="{29BE6D83-1AF1-4DEF-86BB-7C22246D652A}">
      <dgm:prSet custT="1"/>
      <dgm:spPr>
        <a:solidFill>
          <a:schemeClr val="tx2">
            <a:lumMod val="20000"/>
            <a:lumOff val="80000"/>
            <a:alpha val="89804"/>
          </a:schemeClr>
        </a:solidFill>
      </dgm:spPr>
      <dgm:t>
        <a:bodyPr/>
        <a:lstStyle/>
        <a:p>
          <a:pPr>
            <a:buNone/>
          </a:pPr>
          <a:r>
            <a:rPr lang="en-US" sz="2000" dirty="0"/>
            <a:t>10 commonly reported </a:t>
          </a:r>
        </a:p>
      </dgm:t>
    </dgm:pt>
    <dgm:pt modelId="{B39B692A-7553-42BC-876A-A83D57C743B8}" type="parTrans" cxnId="{A89C1FFC-18BF-45C1-B525-1EDBE8B8C5F8}">
      <dgm:prSet/>
      <dgm:spPr/>
      <dgm:t>
        <a:bodyPr/>
        <a:lstStyle/>
        <a:p>
          <a:endParaRPr lang="en-US"/>
        </a:p>
      </dgm:t>
    </dgm:pt>
    <dgm:pt modelId="{0F485DF5-4C60-4789-A6A0-33818BD80492}" type="sibTrans" cxnId="{A89C1FFC-18BF-45C1-B525-1EDBE8B8C5F8}">
      <dgm:prSet/>
      <dgm:spPr/>
      <dgm:t>
        <a:bodyPr/>
        <a:lstStyle/>
        <a:p>
          <a:endParaRPr lang="en-US"/>
        </a:p>
      </dgm:t>
    </dgm:pt>
    <dgm:pt modelId="{DD515649-7C90-43FD-B173-372E2BD0949C}">
      <dgm:prSet custT="1"/>
      <dgm:spPr>
        <a:solidFill>
          <a:schemeClr val="accent4">
            <a:lumMod val="60000"/>
            <a:lumOff val="40000"/>
          </a:schemeClr>
        </a:solidFill>
      </dgm:spPr>
      <dgm:t>
        <a:bodyPr/>
        <a:lstStyle/>
        <a:p>
          <a:r>
            <a:rPr lang="en-US" sz="2000" b="1" dirty="0"/>
            <a:t>95% CONFIDENCE INTERVAL OVERLAP</a:t>
          </a:r>
        </a:p>
      </dgm:t>
    </dgm:pt>
    <dgm:pt modelId="{B8FF9E24-A840-4D6F-AB81-2A628DBB1DEB}" type="parTrans" cxnId="{19F6A631-2DAD-4249-B8A1-0DE9B01EDF23}">
      <dgm:prSet/>
      <dgm:spPr/>
      <dgm:t>
        <a:bodyPr/>
        <a:lstStyle/>
        <a:p>
          <a:endParaRPr lang="en-US"/>
        </a:p>
      </dgm:t>
    </dgm:pt>
    <dgm:pt modelId="{61A25EA1-D971-4AB6-BAE7-DFE6DB9540BF}" type="sibTrans" cxnId="{19F6A631-2DAD-4249-B8A1-0DE9B01EDF23}">
      <dgm:prSet/>
      <dgm:spPr/>
      <dgm:t>
        <a:bodyPr/>
        <a:lstStyle/>
        <a:p>
          <a:endParaRPr lang="en-US"/>
        </a:p>
      </dgm:t>
    </dgm:pt>
    <dgm:pt modelId="{BD06A3FD-4220-46E6-BB33-E53B444928CE}">
      <dgm:prSet custT="1"/>
      <dgm:spPr>
        <a:solidFill>
          <a:schemeClr val="tx2">
            <a:lumMod val="20000"/>
            <a:lumOff val="80000"/>
            <a:alpha val="90000"/>
          </a:schemeClr>
        </a:solidFill>
      </dgm:spPr>
      <dgm:t>
        <a:bodyPr/>
        <a:lstStyle/>
        <a:p>
          <a:pPr>
            <a:buFontTx/>
            <a:buNone/>
          </a:pPr>
          <a:r>
            <a:rPr lang="en-US" sz="2000" dirty="0"/>
            <a:t>Cutoffs: 50%, 75%, 90% </a:t>
          </a:r>
        </a:p>
      </dgm:t>
    </dgm:pt>
    <dgm:pt modelId="{B538E6B8-31D9-4A57-8E92-7222727B973C}" type="parTrans" cxnId="{857366F5-5F0A-44BE-AB59-0A3F9816C19D}">
      <dgm:prSet/>
      <dgm:spPr/>
      <dgm:t>
        <a:bodyPr/>
        <a:lstStyle/>
        <a:p>
          <a:endParaRPr lang="en-US"/>
        </a:p>
      </dgm:t>
    </dgm:pt>
    <dgm:pt modelId="{E48960A1-90AC-4BD3-80EB-0DBB43327367}" type="sibTrans" cxnId="{857366F5-5F0A-44BE-AB59-0A3F9816C19D}">
      <dgm:prSet/>
      <dgm:spPr/>
      <dgm:t>
        <a:bodyPr/>
        <a:lstStyle/>
        <a:p>
          <a:endParaRPr lang="en-US"/>
        </a:p>
      </dgm:t>
    </dgm:pt>
    <dgm:pt modelId="{E4BD9200-23D9-499A-8050-A3FCA29709F4}" type="pres">
      <dgm:prSet presAssocID="{4DE6D034-9071-48C0-B23A-6977F77B9AE8}" presName="Name0" presStyleCnt="0">
        <dgm:presLayoutVars>
          <dgm:dir/>
          <dgm:animLvl val="lvl"/>
          <dgm:resizeHandles val="exact"/>
        </dgm:presLayoutVars>
      </dgm:prSet>
      <dgm:spPr/>
    </dgm:pt>
    <dgm:pt modelId="{F97E7C67-E6A0-467B-976E-1D6122FE270A}" type="pres">
      <dgm:prSet presAssocID="{6CACFE10-BA98-4702-96B3-2296B1D81876}" presName="linNode" presStyleCnt="0"/>
      <dgm:spPr/>
    </dgm:pt>
    <dgm:pt modelId="{6AC1B0DB-2820-43A4-949D-0A58152C0E9A}" type="pres">
      <dgm:prSet presAssocID="{6CACFE10-BA98-4702-96B3-2296B1D81876}" presName="parentText" presStyleLbl="node1" presStyleIdx="0" presStyleCnt="3">
        <dgm:presLayoutVars>
          <dgm:chMax val="1"/>
          <dgm:bulletEnabled val="1"/>
        </dgm:presLayoutVars>
      </dgm:prSet>
      <dgm:spPr/>
    </dgm:pt>
    <dgm:pt modelId="{1D538319-E3D5-49D4-A20F-0A3DC710A70B}" type="pres">
      <dgm:prSet presAssocID="{6CACFE10-BA98-4702-96B3-2296B1D81876}" presName="descendantText" presStyleLbl="alignAccFollowNode1" presStyleIdx="0" presStyleCnt="3">
        <dgm:presLayoutVars>
          <dgm:bulletEnabled val="1"/>
        </dgm:presLayoutVars>
      </dgm:prSet>
      <dgm:spPr/>
    </dgm:pt>
    <dgm:pt modelId="{D7A68386-312A-4211-AA4A-18BCD5B49861}" type="pres">
      <dgm:prSet presAssocID="{F81A58D8-FC28-456F-8BE5-D76EC6AC9105}" presName="sp" presStyleCnt="0"/>
      <dgm:spPr/>
    </dgm:pt>
    <dgm:pt modelId="{0A8809C1-FD1D-4CE8-AED4-E77A6428DCD1}" type="pres">
      <dgm:prSet presAssocID="{DD515649-7C90-43FD-B173-372E2BD0949C}" presName="linNode" presStyleCnt="0"/>
      <dgm:spPr/>
    </dgm:pt>
    <dgm:pt modelId="{F1C8C5BF-64F7-4D4F-BE81-35638E3C8085}" type="pres">
      <dgm:prSet presAssocID="{DD515649-7C90-43FD-B173-372E2BD0949C}" presName="parentText" presStyleLbl="node1" presStyleIdx="1" presStyleCnt="3">
        <dgm:presLayoutVars>
          <dgm:chMax val="1"/>
          <dgm:bulletEnabled val="1"/>
        </dgm:presLayoutVars>
      </dgm:prSet>
      <dgm:spPr/>
    </dgm:pt>
    <dgm:pt modelId="{60B1CD54-D1EF-418F-A481-D4FF46A69D39}" type="pres">
      <dgm:prSet presAssocID="{DD515649-7C90-43FD-B173-372E2BD0949C}" presName="descendantText" presStyleLbl="alignAccFollowNode1" presStyleIdx="1" presStyleCnt="3">
        <dgm:presLayoutVars>
          <dgm:bulletEnabled val="1"/>
        </dgm:presLayoutVars>
      </dgm:prSet>
      <dgm:spPr/>
    </dgm:pt>
    <dgm:pt modelId="{8578DE87-10EF-46A6-88A9-C64DF50372E4}" type="pres">
      <dgm:prSet presAssocID="{61A25EA1-D971-4AB6-BAE7-DFE6DB9540BF}" presName="sp" presStyleCnt="0"/>
      <dgm:spPr/>
    </dgm:pt>
    <dgm:pt modelId="{52941F2A-A6E4-4080-879C-029B708A6231}" type="pres">
      <dgm:prSet presAssocID="{A86946E1-A31D-439B-8DA7-7DFE34CC4989}" presName="linNode" presStyleCnt="0"/>
      <dgm:spPr/>
    </dgm:pt>
    <dgm:pt modelId="{46D4CC92-D65F-4C5D-8A43-25C10FDEC10A}" type="pres">
      <dgm:prSet presAssocID="{A86946E1-A31D-439B-8DA7-7DFE34CC4989}" presName="parentText" presStyleLbl="node1" presStyleIdx="2" presStyleCnt="3">
        <dgm:presLayoutVars>
          <dgm:chMax val="1"/>
          <dgm:bulletEnabled val="1"/>
        </dgm:presLayoutVars>
      </dgm:prSet>
      <dgm:spPr/>
    </dgm:pt>
    <dgm:pt modelId="{9ACE5491-793D-4600-87E0-56681869E7E0}" type="pres">
      <dgm:prSet presAssocID="{A86946E1-A31D-439B-8DA7-7DFE34CC4989}" presName="descendantText" presStyleLbl="alignAccFollowNode1" presStyleIdx="2" presStyleCnt="3">
        <dgm:presLayoutVars>
          <dgm:bulletEnabled val="1"/>
        </dgm:presLayoutVars>
      </dgm:prSet>
      <dgm:spPr/>
    </dgm:pt>
  </dgm:ptLst>
  <dgm:cxnLst>
    <dgm:cxn modelId="{01C6F604-BEDF-4618-8B10-C894B552A725}" type="presOf" srcId="{4DE6D034-9071-48C0-B23A-6977F77B9AE8}" destId="{E4BD9200-23D9-499A-8050-A3FCA29709F4}" srcOrd="0" destOrd="0" presId="urn:microsoft.com/office/officeart/2005/8/layout/vList5"/>
    <dgm:cxn modelId="{8D603009-89AA-429D-970D-45ADEBB69632}" type="presOf" srcId="{BD06A3FD-4220-46E6-BB33-E53B444928CE}" destId="{60B1CD54-D1EF-418F-A481-D4FF46A69D39}" srcOrd="0" destOrd="0" presId="urn:microsoft.com/office/officeart/2005/8/layout/vList5"/>
    <dgm:cxn modelId="{1CAABF0F-A1C6-45ED-BB34-C479610BE721}" srcId="{4DE6D034-9071-48C0-B23A-6977F77B9AE8}" destId="{6CACFE10-BA98-4702-96B3-2296B1D81876}" srcOrd="0" destOrd="0" parTransId="{AB0E893D-9FD3-4994-B0B4-5ABB24A8F1C2}" sibTransId="{F81A58D8-FC28-456F-8BE5-D76EC6AC9105}"/>
    <dgm:cxn modelId="{9A7FD221-5131-4032-8E9A-7EE20B2A8063}" type="presOf" srcId="{29BE6D83-1AF1-4DEF-86BB-7C22246D652A}" destId="{9ACE5491-793D-4600-87E0-56681869E7E0}" srcOrd="0" destOrd="0" presId="urn:microsoft.com/office/officeart/2005/8/layout/vList5"/>
    <dgm:cxn modelId="{4B2EA22D-6866-4920-8F8B-7E563716F5B0}" type="presOf" srcId="{A86946E1-A31D-439B-8DA7-7DFE34CC4989}" destId="{46D4CC92-D65F-4C5D-8A43-25C10FDEC10A}" srcOrd="0" destOrd="0" presId="urn:microsoft.com/office/officeart/2005/8/layout/vList5"/>
    <dgm:cxn modelId="{19F6A631-2DAD-4249-B8A1-0DE9B01EDF23}" srcId="{4DE6D034-9071-48C0-B23A-6977F77B9AE8}" destId="{DD515649-7C90-43FD-B173-372E2BD0949C}" srcOrd="1" destOrd="0" parTransId="{B8FF9E24-A840-4D6F-AB81-2A628DBB1DEB}" sibTransId="{61A25EA1-D971-4AB6-BAE7-DFE6DB9540BF}"/>
    <dgm:cxn modelId="{5D3D4365-B65C-4C0C-9AB5-D9EDEDE9AC32}" type="presOf" srcId="{5238B6D2-A145-4631-96B9-9F1835B4C069}" destId="{1D538319-E3D5-49D4-A20F-0A3DC710A70B}" srcOrd="0" destOrd="0" presId="urn:microsoft.com/office/officeart/2005/8/layout/vList5"/>
    <dgm:cxn modelId="{F1C6A456-40C5-4153-A381-37782320EB23}" type="presOf" srcId="{6CACFE10-BA98-4702-96B3-2296B1D81876}" destId="{6AC1B0DB-2820-43A4-949D-0A58152C0E9A}" srcOrd="0" destOrd="0" presId="urn:microsoft.com/office/officeart/2005/8/layout/vList5"/>
    <dgm:cxn modelId="{1BFA4FAD-EF8C-42C5-8072-5E467031DBDE}" srcId="{4DE6D034-9071-48C0-B23A-6977F77B9AE8}" destId="{A86946E1-A31D-439B-8DA7-7DFE34CC4989}" srcOrd="2" destOrd="0" parTransId="{1DD06C9B-B6DE-4931-824D-5EDCAB40C46E}" sibTransId="{6685FFEB-BF41-4728-A766-AB9B3F138F21}"/>
    <dgm:cxn modelId="{40976AB7-A4FA-427F-B2F1-528E32911381}" type="presOf" srcId="{DD515649-7C90-43FD-B173-372E2BD0949C}" destId="{F1C8C5BF-64F7-4D4F-BE81-35638E3C8085}" srcOrd="0" destOrd="0" presId="urn:microsoft.com/office/officeart/2005/8/layout/vList5"/>
    <dgm:cxn modelId="{603BD3E9-F2C5-4776-B3CF-EC692AFD4BCC}" srcId="{6CACFE10-BA98-4702-96B3-2296B1D81876}" destId="{5238B6D2-A145-4631-96B9-9F1835B4C069}" srcOrd="0" destOrd="0" parTransId="{36B7911E-9EE8-402B-848B-575A61795CA9}" sibTransId="{4D18CEA3-2AE1-411A-9834-1DA93CC923C8}"/>
    <dgm:cxn modelId="{857366F5-5F0A-44BE-AB59-0A3F9816C19D}" srcId="{DD515649-7C90-43FD-B173-372E2BD0949C}" destId="{BD06A3FD-4220-46E6-BB33-E53B444928CE}" srcOrd="0" destOrd="0" parTransId="{B538E6B8-31D9-4A57-8E92-7222727B973C}" sibTransId="{E48960A1-90AC-4BD3-80EB-0DBB43327367}"/>
    <dgm:cxn modelId="{A89C1FFC-18BF-45C1-B525-1EDBE8B8C5F8}" srcId="{A86946E1-A31D-439B-8DA7-7DFE34CC4989}" destId="{29BE6D83-1AF1-4DEF-86BB-7C22246D652A}" srcOrd="0" destOrd="0" parTransId="{B39B692A-7553-42BC-876A-A83D57C743B8}" sibTransId="{0F485DF5-4C60-4789-A6A0-33818BD80492}"/>
    <dgm:cxn modelId="{1953B8E4-8143-42C8-8700-B78E5BBB3EC1}" type="presParOf" srcId="{E4BD9200-23D9-499A-8050-A3FCA29709F4}" destId="{F97E7C67-E6A0-467B-976E-1D6122FE270A}" srcOrd="0" destOrd="0" presId="urn:microsoft.com/office/officeart/2005/8/layout/vList5"/>
    <dgm:cxn modelId="{D0666E60-5350-4EB5-9C0D-8FDB564A40CE}" type="presParOf" srcId="{F97E7C67-E6A0-467B-976E-1D6122FE270A}" destId="{6AC1B0DB-2820-43A4-949D-0A58152C0E9A}" srcOrd="0" destOrd="0" presId="urn:microsoft.com/office/officeart/2005/8/layout/vList5"/>
    <dgm:cxn modelId="{EEB7DBD6-7C87-4B83-A96F-86E380FB8D87}" type="presParOf" srcId="{F97E7C67-E6A0-467B-976E-1D6122FE270A}" destId="{1D538319-E3D5-49D4-A20F-0A3DC710A70B}" srcOrd="1" destOrd="0" presId="urn:microsoft.com/office/officeart/2005/8/layout/vList5"/>
    <dgm:cxn modelId="{DB7A7D63-7C4D-4246-8C99-07074CC3AB6F}" type="presParOf" srcId="{E4BD9200-23D9-499A-8050-A3FCA29709F4}" destId="{D7A68386-312A-4211-AA4A-18BCD5B49861}" srcOrd="1" destOrd="0" presId="urn:microsoft.com/office/officeart/2005/8/layout/vList5"/>
    <dgm:cxn modelId="{C8A8242C-8FF2-4640-ABCD-A171B5D674D4}" type="presParOf" srcId="{E4BD9200-23D9-499A-8050-A3FCA29709F4}" destId="{0A8809C1-FD1D-4CE8-AED4-E77A6428DCD1}" srcOrd="2" destOrd="0" presId="urn:microsoft.com/office/officeart/2005/8/layout/vList5"/>
    <dgm:cxn modelId="{C57946CD-07C3-4D0F-A0F2-D209822CC4D6}" type="presParOf" srcId="{0A8809C1-FD1D-4CE8-AED4-E77A6428DCD1}" destId="{F1C8C5BF-64F7-4D4F-BE81-35638E3C8085}" srcOrd="0" destOrd="0" presId="urn:microsoft.com/office/officeart/2005/8/layout/vList5"/>
    <dgm:cxn modelId="{2E6BC481-C419-40CB-AC46-ACBBD1A73847}" type="presParOf" srcId="{0A8809C1-FD1D-4CE8-AED4-E77A6428DCD1}" destId="{60B1CD54-D1EF-418F-A481-D4FF46A69D39}" srcOrd="1" destOrd="0" presId="urn:microsoft.com/office/officeart/2005/8/layout/vList5"/>
    <dgm:cxn modelId="{AB8E4F79-B031-4E50-BB9D-06B74C3B8AF6}" type="presParOf" srcId="{E4BD9200-23D9-499A-8050-A3FCA29709F4}" destId="{8578DE87-10EF-46A6-88A9-C64DF50372E4}" srcOrd="3" destOrd="0" presId="urn:microsoft.com/office/officeart/2005/8/layout/vList5"/>
    <dgm:cxn modelId="{9BD92B29-FC25-490E-9DC6-D54BA8652235}" type="presParOf" srcId="{E4BD9200-23D9-499A-8050-A3FCA29709F4}" destId="{52941F2A-A6E4-4080-879C-029B708A6231}" srcOrd="4" destOrd="0" presId="urn:microsoft.com/office/officeart/2005/8/layout/vList5"/>
    <dgm:cxn modelId="{79289F5C-C90B-40D0-8C8E-2BE6F34F4110}" type="presParOf" srcId="{52941F2A-A6E4-4080-879C-029B708A6231}" destId="{46D4CC92-D65F-4C5D-8A43-25C10FDEC10A}" srcOrd="0" destOrd="0" presId="urn:microsoft.com/office/officeart/2005/8/layout/vList5"/>
    <dgm:cxn modelId="{C4A1CDBE-A00D-431D-A3CA-A81E11CC6BBC}" type="presParOf" srcId="{52941F2A-A6E4-4080-879C-029B708A6231}" destId="{9ACE5491-793D-4600-87E0-56681869E7E0}"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72555E2-9F93-4FFD-ADB5-66C768B8CD74}" type="doc">
      <dgm:prSet loTypeId="urn:microsoft.com/office/officeart/2008/layout/VerticalCurvedList" loCatId="list" qsTypeId="urn:microsoft.com/office/officeart/2005/8/quickstyle/3d2" qsCatId="3D" csTypeId="urn:microsoft.com/office/officeart/2005/8/colors/accent1_2" csCatId="accent1" phldr="1"/>
      <dgm:spPr/>
      <dgm:t>
        <a:bodyPr/>
        <a:lstStyle/>
        <a:p>
          <a:endParaRPr lang="en-US"/>
        </a:p>
      </dgm:t>
    </dgm:pt>
    <dgm:pt modelId="{7F713A9F-F77C-4DFF-9CD8-1DFAE1AFB1A5}">
      <dgm:prSet phldrT="[Text]"/>
      <dgm:spPr>
        <a:solidFill>
          <a:schemeClr val="accent1"/>
        </a:solidFill>
      </dgm:spPr>
      <dgm:t>
        <a:bodyPr/>
        <a:lstStyle/>
        <a:p>
          <a:r>
            <a:rPr lang="en-US" dirty="0"/>
            <a:t>Any mitigation presents a utility-risk tradeoff </a:t>
          </a:r>
        </a:p>
      </dgm:t>
    </dgm:pt>
    <dgm:pt modelId="{81A544C0-F819-41A8-8690-798C7C829905}" type="parTrans" cxnId="{26EA6EFF-2C8E-4297-84CE-75E32E1D2BAD}">
      <dgm:prSet/>
      <dgm:spPr/>
      <dgm:t>
        <a:bodyPr/>
        <a:lstStyle/>
        <a:p>
          <a:endParaRPr lang="en-US"/>
        </a:p>
      </dgm:t>
    </dgm:pt>
    <dgm:pt modelId="{5A833CF3-B2A8-4E10-9CC5-2F8429A1886E}" type="sibTrans" cxnId="{26EA6EFF-2C8E-4297-84CE-75E32E1D2BAD}">
      <dgm:prSet/>
      <dgm:spPr/>
      <dgm:t>
        <a:bodyPr/>
        <a:lstStyle/>
        <a:p>
          <a:endParaRPr lang="en-US"/>
        </a:p>
      </dgm:t>
    </dgm:pt>
    <dgm:pt modelId="{8531BAB7-BBA2-4E6F-B1D9-8CB772EA0C99}">
      <dgm:prSet phldrT="[Text]"/>
      <dgm:spPr>
        <a:solidFill>
          <a:schemeClr val="accent1"/>
        </a:solidFill>
      </dgm:spPr>
      <dgm:t>
        <a:bodyPr/>
        <a:lstStyle/>
        <a:p>
          <a:r>
            <a:rPr lang="en-US" dirty="0"/>
            <a:t>Multiple considerations in setting parameters </a:t>
          </a:r>
        </a:p>
      </dgm:t>
    </dgm:pt>
    <dgm:pt modelId="{537B7AE1-8B1F-4CFF-8C93-E84AD6093194}" type="parTrans" cxnId="{956B816A-0341-49A9-A6B6-82CE0AF4190C}">
      <dgm:prSet/>
      <dgm:spPr/>
      <dgm:t>
        <a:bodyPr/>
        <a:lstStyle/>
        <a:p>
          <a:endParaRPr lang="en-US"/>
        </a:p>
      </dgm:t>
    </dgm:pt>
    <dgm:pt modelId="{5048D11F-07D1-4335-A8DE-FCF4EDAD20BA}" type="sibTrans" cxnId="{956B816A-0341-49A9-A6B6-82CE0AF4190C}">
      <dgm:prSet/>
      <dgm:spPr/>
      <dgm:t>
        <a:bodyPr/>
        <a:lstStyle/>
        <a:p>
          <a:endParaRPr lang="en-US"/>
        </a:p>
      </dgm:t>
    </dgm:pt>
    <dgm:pt modelId="{4D0B8653-1B2D-475E-86DC-A70910F1F11B}" type="pres">
      <dgm:prSet presAssocID="{672555E2-9F93-4FFD-ADB5-66C768B8CD74}" presName="Name0" presStyleCnt="0">
        <dgm:presLayoutVars>
          <dgm:chMax val="7"/>
          <dgm:chPref val="7"/>
          <dgm:dir/>
        </dgm:presLayoutVars>
      </dgm:prSet>
      <dgm:spPr/>
    </dgm:pt>
    <dgm:pt modelId="{4A8D4390-483A-4B71-A04B-A3588D578BC7}" type="pres">
      <dgm:prSet presAssocID="{672555E2-9F93-4FFD-ADB5-66C768B8CD74}" presName="Name1" presStyleCnt="0"/>
      <dgm:spPr/>
    </dgm:pt>
    <dgm:pt modelId="{D5B41569-9375-4EE3-8B04-9AA814F4DF58}" type="pres">
      <dgm:prSet presAssocID="{672555E2-9F93-4FFD-ADB5-66C768B8CD74}" presName="cycle" presStyleCnt="0"/>
      <dgm:spPr/>
    </dgm:pt>
    <dgm:pt modelId="{1675E41E-7A6B-417D-B9E7-08E095919F0B}" type="pres">
      <dgm:prSet presAssocID="{672555E2-9F93-4FFD-ADB5-66C768B8CD74}" presName="srcNode" presStyleLbl="node1" presStyleIdx="0" presStyleCnt="2"/>
      <dgm:spPr/>
    </dgm:pt>
    <dgm:pt modelId="{3C3A5BD3-3FD2-4F22-823C-C65861008067}" type="pres">
      <dgm:prSet presAssocID="{672555E2-9F93-4FFD-ADB5-66C768B8CD74}" presName="conn" presStyleLbl="parChTrans1D2" presStyleIdx="0" presStyleCnt="1"/>
      <dgm:spPr/>
    </dgm:pt>
    <dgm:pt modelId="{D1FC3940-0DE9-4BFD-A20F-5258488680CA}" type="pres">
      <dgm:prSet presAssocID="{672555E2-9F93-4FFD-ADB5-66C768B8CD74}" presName="extraNode" presStyleLbl="node1" presStyleIdx="0" presStyleCnt="2"/>
      <dgm:spPr/>
    </dgm:pt>
    <dgm:pt modelId="{61759D56-EFD3-40D1-9E2B-524999F246A1}" type="pres">
      <dgm:prSet presAssocID="{672555E2-9F93-4FFD-ADB5-66C768B8CD74}" presName="dstNode" presStyleLbl="node1" presStyleIdx="0" presStyleCnt="2"/>
      <dgm:spPr/>
    </dgm:pt>
    <dgm:pt modelId="{EBA72A0A-E564-408C-AEFB-450751461590}" type="pres">
      <dgm:prSet presAssocID="{7F713A9F-F77C-4DFF-9CD8-1DFAE1AFB1A5}" presName="text_1" presStyleLbl="node1" presStyleIdx="0" presStyleCnt="2">
        <dgm:presLayoutVars>
          <dgm:bulletEnabled val="1"/>
        </dgm:presLayoutVars>
      </dgm:prSet>
      <dgm:spPr/>
    </dgm:pt>
    <dgm:pt modelId="{9E812CB9-E59E-4784-98EC-1F1342805931}" type="pres">
      <dgm:prSet presAssocID="{7F713A9F-F77C-4DFF-9CD8-1DFAE1AFB1A5}" presName="accent_1" presStyleCnt="0"/>
      <dgm:spPr/>
    </dgm:pt>
    <dgm:pt modelId="{2DBB42A8-20B6-40EA-BF4C-05D3C49CBB56}" type="pres">
      <dgm:prSet presAssocID="{7F713A9F-F77C-4DFF-9CD8-1DFAE1AFB1A5}" presName="accentRepeatNode" presStyleLbl="solidFgAcc1" presStyleIdx="0" presStyleCnt="2"/>
      <dgm:spPr/>
    </dgm:pt>
    <dgm:pt modelId="{28C51CAE-817C-4691-8BFD-F17F33CEDE7E}" type="pres">
      <dgm:prSet presAssocID="{8531BAB7-BBA2-4E6F-B1D9-8CB772EA0C99}" presName="text_2" presStyleLbl="node1" presStyleIdx="1" presStyleCnt="2">
        <dgm:presLayoutVars>
          <dgm:bulletEnabled val="1"/>
        </dgm:presLayoutVars>
      </dgm:prSet>
      <dgm:spPr/>
    </dgm:pt>
    <dgm:pt modelId="{D597D732-8C34-4FA8-A847-EC3FE620E099}" type="pres">
      <dgm:prSet presAssocID="{8531BAB7-BBA2-4E6F-B1D9-8CB772EA0C99}" presName="accent_2" presStyleCnt="0"/>
      <dgm:spPr/>
    </dgm:pt>
    <dgm:pt modelId="{7A18A33B-1C10-4708-B5AF-53019D978A8B}" type="pres">
      <dgm:prSet presAssocID="{8531BAB7-BBA2-4E6F-B1D9-8CB772EA0C99}" presName="accentRepeatNode" presStyleLbl="solidFgAcc1" presStyleIdx="1" presStyleCnt="2"/>
      <dgm:spPr/>
    </dgm:pt>
  </dgm:ptLst>
  <dgm:cxnLst>
    <dgm:cxn modelId="{F597C363-F9C5-4DF7-820A-66418F8982BD}" type="presOf" srcId="{7F713A9F-F77C-4DFF-9CD8-1DFAE1AFB1A5}" destId="{EBA72A0A-E564-408C-AEFB-450751461590}" srcOrd="0" destOrd="0" presId="urn:microsoft.com/office/officeart/2008/layout/VerticalCurvedList"/>
    <dgm:cxn modelId="{956B816A-0341-49A9-A6B6-82CE0AF4190C}" srcId="{672555E2-9F93-4FFD-ADB5-66C768B8CD74}" destId="{8531BAB7-BBA2-4E6F-B1D9-8CB772EA0C99}" srcOrd="1" destOrd="0" parTransId="{537B7AE1-8B1F-4CFF-8C93-E84AD6093194}" sibTransId="{5048D11F-07D1-4335-A8DE-FCF4EDAD20BA}"/>
    <dgm:cxn modelId="{4B311B4D-A292-47E1-8290-0AAAF27FFE75}" type="presOf" srcId="{8531BAB7-BBA2-4E6F-B1D9-8CB772EA0C99}" destId="{28C51CAE-817C-4691-8BFD-F17F33CEDE7E}" srcOrd="0" destOrd="0" presId="urn:microsoft.com/office/officeart/2008/layout/VerticalCurvedList"/>
    <dgm:cxn modelId="{B2FD1689-C208-4681-8FBE-B4910CA2CB01}" type="presOf" srcId="{5A833CF3-B2A8-4E10-9CC5-2F8429A1886E}" destId="{3C3A5BD3-3FD2-4F22-823C-C65861008067}" srcOrd="0" destOrd="0" presId="urn:microsoft.com/office/officeart/2008/layout/VerticalCurvedList"/>
    <dgm:cxn modelId="{EB2723D9-F260-42F7-9DCF-439A665011C4}" type="presOf" srcId="{672555E2-9F93-4FFD-ADB5-66C768B8CD74}" destId="{4D0B8653-1B2D-475E-86DC-A70910F1F11B}" srcOrd="0" destOrd="0" presId="urn:microsoft.com/office/officeart/2008/layout/VerticalCurvedList"/>
    <dgm:cxn modelId="{26EA6EFF-2C8E-4297-84CE-75E32E1D2BAD}" srcId="{672555E2-9F93-4FFD-ADB5-66C768B8CD74}" destId="{7F713A9F-F77C-4DFF-9CD8-1DFAE1AFB1A5}" srcOrd="0" destOrd="0" parTransId="{81A544C0-F819-41A8-8690-798C7C829905}" sibTransId="{5A833CF3-B2A8-4E10-9CC5-2F8429A1886E}"/>
    <dgm:cxn modelId="{F5B19B7F-E5C4-4698-8075-014995FA8B55}" type="presParOf" srcId="{4D0B8653-1B2D-475E-86DC-A70910F1F11B}" destId="{4A8D4390-483A-4B71-A04B-A3588D578BC7}" srcOrd="0" destOrd="0" presId="urn:microsoft.com/office/officeart/2008/layout/VerticalCurvedList"/>
    <dgm:cxn modelId="{E5035CF3-FF03-44E4-820B-E11DB91B64E4}" type="presParOf" srcId="{4A8D4390-483A-4B71-A04B-A3588D578BC7}" destId="{D5B41569-9375-4EE3-8B04-9AA814F4DF58}" srcOrd="0" destOrd="0" presId="urn:microsoft.com/office/officeart/2008/layout/VerticalCurvedList"/>
    <dgm:cxn modelId="{4EC03361-7ACC-4DF7-B41D-570BBE1B533B}" type="presParOf" srcId="{D5B41569-9375-4EE3-8B04-9AA814F4DF58}" destId="{1675E41E-7A6B-417D-B9E7-08E095919F0B}" srcOrd="0" destOrd="0" presId="urn:microsoft.com/office/officeart/2008/layout/VerticalCurvedList"/>
    <dgm:cxn modelId="{64D0C9C6-E18D-4A78-AB85-EA2AA1EFF0D0}" type="presParOf" srcId="{D5B41569-9375-4EE3-8B04-9AA814F4DF58}" destId="{3C3A5BD3-3FD2-4F22-823C-C65861008067}" srcOrd="1" destOrd="0" presId="urn:microsoft.com/office/officeart/2008/layout/VerticalCurvedList"/>
    <dgm:cxn modelId="{EF92B67C-C000-4736-8195-2F3943548920}" type="presParOf" srcId="{D5B41569-9375-4EE3-8B04-9AA814F4DF58}" destId="{D1FC3940-0DE9-4BFD-A20F-5258488680CA}" srcOrd="2" destOrd="0" presId="urn:microsoft.com/office/officeart/2008/layout/VerticalCurvedList"/>
    <dgm:cxn modelId="{42BFDA85-EE8A-4BF4-9A2E-9BC70EE4AC6B}" type="presParOf" srcId="{D5B41569-9375-4EE3-8B04-9AA814F4DF58}" destId="{61759D56-EFD3-40D1-9E2B-524999F246A1}" srcOrd="3" destOrd="0" presId="urn:microsoft.com/office/officeart/2008/layout/VerticalCurvedList"/>
    <dgm:cxn modelId="{3B88889A-76AF-4B63-8146-8365990D33E8}" type="presParOf" srcId="{4A8D4390-483A-4B71-A04B-A3588D578BC7}" destId="{EBA72A0A-E564-408C-AEFB-450751461590}" srcOrd="1" destOrd="0" presId="urn:microsoft.com/office/officeart/2008/layout/VerticalCurvedList"/>
    <dgm:cxn modelId="{EA98BC86-360B-48F9-8187-3A9FCCEBD1BC}" type="presParOf" srcId="{4A8D4390-483A-4B71-A04B-A3588D578BC7}" destId="{9E812CB9-E59E-4784-98EC-1F1342805931}" srcOrd="2" destOrd="0" presId="urn:microsoft.com/office/officeart/2008/layout/VerticalCurvedList"/>
    <dgm:cxn modelId="{BD2979C4-E673-442C-A407-E2C5597B7DA6}" type="presParOf" srcId="{9E812CB9-E59E-4784-98EC-1F1342805931}" destId="{2DBB42A8-20B6-40EA-BF4C-05D3C49CBB56}" srcOrd="0" destOrd="0" presId="urn:microsoft.com/office/officeart/2008/layout/VerticalCurvedList"/>
    <dgm:cxn modelId="{8B9B8246-D4A6-4AC8-8C55-9E24AC070582}" type="presParOf" srcId="{4A8D4390-483A-4B71-A04B-A3588D578BC7}" destId="{28C51CAE-817C-4691-8BFD-F17F33CEDE7E}" srcOrd="3" destOrd="0" presId="urn:microsoft.com/office/officeart/2008/layout/VerticalCurvedList"/>
    <dgm:cxn modelId="{67CD73F3-2F08-46FF-8AB6-0788D1B4394A}" type="presParOf" srcId="{4A8D4390-483A-4B71-A04B-A3588D578BC7}" destId="{D597D732-8C34-4FA8-A847-EC3FE620E099}" srcOrd="4" destOrd="0" presId="urn:microsoft.com/office/officeart/2008/layout/VerticalCurvedList"/>
    <dgm:cxn modelId="{E8A6A352-8E2D-4150-BFD8-04AEB367D0BA}" type="presParOf" srcId="{D597D732-8C34-4FA8-A847-EC3FE620E099}" destId="{7A18A33B-1C10-4708-B5AF-53019D978A8B}"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40CC99-420F-4FB8-B21D-3594436F524D}">
      <dsp:nvSpPr>
        <dsp:cNvPr id="0" name=""/>
        <dsp:cNvSpPr/>
      </dsp:nvSpPr>
      <dsp:spPr>
        <a:xfrm>
          <a:off x="212" y="135653"/>
          <a:ext cx="2569852" cy="3083822"/>
        </a:xfrm>
        <a:prstGeom prst="rect">
          <a:avLst/>
        </a:prstGeom>
        <a:solidFill>
          <a:srgbClr val="68B3E6"/>
        </a:solidFill>
        <a:ln w="12700" cap="flat" cmpd="sng" algn="ctr">
          <a:solidFill>
            <a:schemeClr val="accent4">
              <a:lumMod val="40000"/>
              <a:lumOff val="6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3844" tIns="0" rIns="253844" bIns="330200" numCol="1" spcCol="1270" anchor="t" anchorCtr="0">
          <a:noAutofit/>
        </a:bodyPr>
        <a:lstStyle/>
        <a:p>
          <a:pPr marL="0" lvl="0" indent="0" algn="l" defTabSz="1155700">
            <a:lnSpc>
              <a:spcPct val="90000"/>
            </a:lnSpc>
            <a:spcBef>
              <a:spcPct val="0"/>
            </a:spcBef>
            <a:spcAft>
              <a:spcPct val="35000"/>
            </a:spcAft>
            <a:buNone/>
          </a:pPr>
          <a:r>
            <a:rPr lang="en-US" sz="2600" b="1" kern="1200" dirty="0"/>
            <a:t>BACKGROUND</a:t>
          </a:r>
          <a:r>
            <a:rPr lang="en-US" sz="2600" kern="1200" dirty="0"/>
            <a:t>	</a:t>
          </a:r>
        </a:p>
      </dsp:txBody>
      <dsp:txXfrm>
        <a:off x="212" y="1369182"/>
        <a:ext cx="2569852" cy="1850293"/>
      </dsp:txXfrm>
    </dsp:sp>
    <dsp:sp modelId="{2016A923-B097-4F6B-9DB5-C2E286700F58}">
      <dsp:nvSpPr>
        <dsp:cNvPr id="0" name=""/>
        <dsp:cNvSpPr/>
      </dsp:nvSpPr>
      <dsp:spPr>
        <a:xfrm>
          <a:off x="212" y="135653"/>
          <a:ext cx="2569852" cy="1233529"/>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253844" tIns="165100" rIns="253844" bIns="165100" numCol="1" spcCol="1270" anchor="ctr" anchorCtr="0">
          <a:noAutofit/>
        </a:bodyPr>
        <a:lstStyle/>
        <a:p>
          <a:pPr marL="0" lvl="0" indent="0" algn="l" defTabSz="2844800">
            <a:lnSpc>
              <a:spcPct val="90000"/>
            </a:lnSpc>
            <a:spcBef>
              <a:spcPct val="0"/>
            </a:spcBef>
            <a:spcAft>
              <a:spcPct val="35000"/>
            </a:spcAft>
            <a:buNone/>
          </a:pPr>
          <a:r>
            <a:rPr lang="en-US" sz="6400" kern="1200" dirty="0"/>
            <a:t>01</a:t>
          </a:r>
        </a:p>
      </dsp:txBody>
      <dsp:txXfrm>
        <a:off x="212" y="135653"/>
        <a:ext cx="2569852" cy="1233529"/>
      </dsp:txXfrm>
    </dsp:sp>
    <dsp:sp modelId="{4AEF0CBC-8C70-4657-A279-A24E23261102}">
      <dsp:nvSpPr>
        <dsp:cNvPr id="0" name=""/>
        <dsp:cNvSpPr/>
      </dsp:nvSpPr>
      <dsp:spPr>
        <a:xfrm>
          <a:off x="2775653" y="135653"/>
          <a:ext cx="2569852" cy="3083822"/>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3844" tIns="0" rIns="253844" bIns="330200" numCol="1" spcCol="1270" anchor="t" anchorCtr="0">
          <a:noAutofit/>
        </a:bodyPr>
        <a:lstStyle/>
        <a:p>
          <a:pPr marL="0" lvl="0" indent="0" algn="l" defTabSz="1155700">
            <a:lnSpc>
              <a:spcPct val="90000"/>
            </a:lnSpc>
            <a:spcBef>
              <a:spcPct val="0"/>
            </a:spcBef>
            <a:spcAft>
              <a:spcPct val="35000"/>
            </a:spcAft>
            <a:buNone/>
          </a:pPr>
          <a:r>
            <a:rPr lang="en-US" sz="2600" b="1" kern="1200" dirty="0"/>
            <a:t>DISCLOSURE RISK ASSESSMENT</a:t>
          </a:r>
        </a:p>
      </dsp:txBody>
      <dsp:txXfrm>
        <a:off x="2775653" y="1369182"/>
        <a:ext cx="2569852" cy="1850293"/>
      </dsp:txXfrm>
    </dsp:sp>
    <dsp:sp modelId="{25843CCD-E21F-4D1B-B9DA-BCCEA4488734}">
      <dsp:nvSpPr>
        <dsp:cNvPr id="0" name=""/>
        <dsp:cNvSpPr/>
      </dsp:nvSpPr>
      <dsp:spPr>
        <a:xfrm>
          <a:off x="2775653" y="135653"/>
          <a:ext cx="2569852" cy="1233529"/>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253844" tIns="165100" rIns="253844" bIns="165100" numCol="1" spcCol="1270" anchor="ctr" anchorCtr="0">
          <a:noAutofit/>
        </a:bodyPr>
        <a:lstStyle/>
        <a:p>
          <a:pPr marL="0" lvl="0" indent="0" algn="l" defTabSz="2844800">
            <a:lnSpc>
              <a:spcPct val="90000"/>
            </a:lnSpc>
            <a:spcBef>
              <a:spcPct val="0"/>
            </a:spcBef>
            <a:spcAft>
              <a:spcPct val="35000"/>
            </a:spcAft>
            <a:buNone/>
          </a:pPr>
          <a:r>
            <a:rPr lang="en-US" sz="6400" kern="1200" dirty="0"/>
            <a:t>02</a:t>
          </a:r>
        </a:p>
      </dsp:txBody>
      <dsp:txXfrm>
        <a:off x="2775653" y="135653"/>
        <a:ext cx="2569852" cy="1233529"/>
      </dsp:txXfrm>
    </dsp:sp>
    <dsp:sp modelId="{5114AD67-4610-459C-9167-AF04046C802D}">
      <dsp:nvSpPr>
        <dsp:cNvPr id="0" name=""/>
        <dsp:cNvSpPr/>
      </dsp:nvSpPr>
      <dsp:spPr>
        <a:xfrm>
          <a:off x="5551094" y="135653"/>
          <a:ext cx="2569852" cy="3083822"/>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3844" tIns="0" rIns="253844" bIns="330200" numCol="1" spcCol="1270" anchor="t" anchorCtr="0">
          <a:noAutofit/>
        </a:bodyPr>
        <a:lstStyle/>
        <a:p>
          <a:pPr marL="0" lvl="0" indent="0" algn="l" defTabSz="1155700">
            <a:lnSpc>
              <a:spcPct val="90000"/>
            </a:lnSpc>
            <a:spcBef>
              <a:spcPct val="0"/>
            </a:spcBef>
            <a:spcAft>
              <a:spcPct val="35000"/>
            </a:spcAft>
            <a:buNone/>
          </a:pPr>
          <a:r>
            <a:rPr lang="en-US" sz="2600" b="1" kern="1200" dirty="0"/>
            <a:t>MITGATION SOLUTIONS &amp; RESULTS</a:t>
          </a:r>
        </a:p>
      </dsp:txBody>
      <dsp:txXfrm>
        <a:off x="5551094" y="1369182"/>
        <a:ext cx="2569852" cy="1850293"/>
      </dsp:txXfrm>
    </dsp:sp>
    <dsp:sp modelId="{23A43B7A-6157-492C-B32E-786533FE2989}">
      <dsp:nvSpPr>
        <dsp:cNvPr id="0" name=""/>
        <dsp:cNvSpPr/>
      </dsp:nvSpPr>
      <dsp:spPr>
        <a:xfrm>
          <a:off x="5551094" y="135653"/>
          <a:ext cx="2569852" cy="1233529"/>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253844" tIns="165100" rIns="253844" bIns="165100" numCol="1" spcCol="1270" anchor="ctr" anchorCtr="0">
          <a:noAutofit/>
        </a:bodyPr>
        <a:lstStyle/>
        <a:p>
          <a:pPr marL="0" lvl="0" indent="0" algn="l" defTabSz="2844800">
            <a:lnSpc>
              <a:spcPct val="90000"/>
            </a:lnSpc>
            <a:spcBef>
              <a:spcPct val="0"/>
            </a:spcBef>
            <a:spcAft>
              <a:spcPct val="35000"/>
            </a:spcAft>
            <a:buNone/>
          </a:pPr>
          <a:r>
            <a:rPr lang="en-US" sz="6400" kern="1200"/>
            <a:t>03</a:t>
          </a:r>
          <a:endParaRPr lang="en-US" sz="6400" kern="1200" dirty="0"/>
        </a:p>
      </dsp:txBody>
      <dsp:txXfrm>
        <a:off x="5551094" y="135653"/>
        <a:ext cx="2569852" cy="1233529"/>
      </dsp:txXfrm>
    </dsp:sp>
    <dsp:sp modelId="{2209AFD1-4DE0-4540-ADE5-8E85B8387522}">
      <dsp:nvSpPr>
        <dsp:cNvPr id="0" name=""/>
        <dsp:cNvSpPr/>
      </dsp:nvSpPr>
      <dsp:spPr>
        <a:xfrm>
          <a:off x="8326747" y="135653"/>
          <a:ext cx="2569852" cy="3083822"/>
        </a:xfrm>
        <a:prstGeom prst="rect">
          <a:avLst/>
        </a:prstGeom>
        <a:solidFill>
          <a:schemeClr val="accent1"/>
        </a:solidFill>
        <a:ln w="12700" cap="flat" cmpd="sng" algn="ctr">
          <a:solidFill>
            <a:srgbClr val="2D776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3844" tIns="0" rIns="253844" bIns="330200" numCol="1" spcCol="1270" anchor="t" anchorCtr="0">
          <a:noAutofit/>
        </a:bodyPr>
        <a:lstStyle/>
        <a:p>
          <a:pPr marL="0" lvl="0" indent="0" algn="l" defTabSz="1155700">
            <a:lnSpc>
              <a:spcPct val="90000"/>
            </a:lnSpc>
            <a:spcBef>
              <a:spcPct val="0"/>
            </a:spcBef>
            <a:spcAft>
              <a:spcPct val="35000"/>
            </a:spcAft>
            <a:buNone/>
          </a:pPr>
          <a:r>
            <a:rPr lang="en-US" sz="2600" b="1" kern="1200" dirty="0"/>
            <a:t>SUMMARY &amp; TAKEAWAYS</a:t>
          </a:r>
        </a:p>
      </dsp:txBody>
      <dsp:txXfrm>
        <a:off x="8326747" y="1369182"/>
        <a:ext cx="2569852" cy="1850293"/>
      </dsp:txXfrm>
    </dsp:sp>
    <dsp:sp modelId="{DA347348-3301-435B-87FC-F38C4309A310}">
      <dsp:nvSpPr>
        <dsp:cNvPr id="0" name=""/>
        <dsp:cNvSpPr/>
      </dsp:nvSpPr>
      <dsp:spPr>
        <a:xfrm>
          <a:off x="8326534" y="135653"/>
          <a:ext cx="2569852" cy="1233529"/>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253844" tIns="165100" rIns="253844" bIns="165100" numCol="1" spcCol="1270" anchor="ctr" anchorCtr="0">
          <a:noAutofit/>
        </a:bodyPr>
        <a:lstStyle/>
        <a:p>
          <a:pPr marL="0" lvl="0" indent="0" algn="l" defTabSz="2844800">
            <a:lnSpc>
              <a:spcPct val="90000"/>
            </a:lnSpc>
            <a:spcBef>
              <a:spcPct val="0"/>
            </a:spcBef>
            <a:spcAft>
              <a:spcPct val="35000"/>
            </a:spcAft>
            <a:buNone/>
          </a:pPr>
          <a:r>
            <a:rPr lang="en-US" sz="6400" kern="1200"/>
            <a:t>04</a:t>
          </a:r>
        </a:p>
      </dsp:txBody>
      <dsp:txXfrm>
        <a:off x="8326534" y="135653"/>
        <a:ext cx="2569852" cy="123352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C21D2A-79F3-4767-8946-7EF995FA82F2}">
      <dsp:nvSpPr>
        <dsp:cNvPr id="0" name=""/>
        <dsp:cNvSpPr/>
      </dsp:nvSpPr>
      <dsp:spPr>
        <a:xfrm>
          <a:off x="497579" y="0"/>
          <a:ext cx="10247476" cy="1705175"/>
        </a:xfrm>
        <a:prstGeom prst="rect">
          <a:avLst/>
        </a:prstGeom>
        <a:solidFill>
          <a:schemeClr val="lt1">
            <a:alpha val="40000"/>
            <a:hueOff val="0"/>
            <a:satOff val="0"/>
            <a:lumOff val="0"/>
            <a:alphaOff val="0"/>
          </a:schemeClr>
        </a:solidFill>
        <a:ln w="6350" cap="flat" cmpd="sng" algn="ctr">
          <a:no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154972"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kern="1200" dirty="0"/>
            <a:t>Public-use data files are extremely valuable</a:t>
          </a:r>
        </a:p>
      </dsp:txBody>
      <dsp:txXfrm>
        <a:off x="497579" y="0"/>
        <a:ext cx="10247476" cy="1705175"/>
      </dsp:txXfrm>
    </dsp:sp>
    <dsp:sp modelId="{F8A460E6-D1A8-48E2-9DC7-4D6ED1DBAB34}">
      <dsp:nvSpPr>
        <dsp:cNvPr id="0" name=""/>
        <dsp:cNvSpPr/>
      </dsp:nvSpPr>
      <dsp:spPr>
        <a:xfrm>
          <a:off x="25395" y="27501"/>
          <a:ext cx="1193622" cy="179043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l="-25000" r="-25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F846FEA-270B-4E3F-8CA7-E6BDCA0BB04C}">
      <dsp:nvSpPr>
        <dsp:cNvPr id="0" name=""/>
        <dsp:cNvSpPr/>
      </dsp:nvSpPr>
      <dsp:spPr>
        <a:xfrm>
          <a:off x="529391" y="2205083"/>
          <a:ext cx="10423068" cy="1676733"/>
        </a:xfrm>
        <a:prstGeom prst="rect">
          <a:avLst/>
        </a:prstGeom>
        <a:solidFill>
          <a:schemeClr val="lt1">
            <a:alpha val="40000"/>
            <a:hueOff val="0"/>
            <a:satOff val="0"/>
            <a:lumOff val="0"/>
            <a:alphaOff val="0"/>
          </a:schemeClr>
        </a:solidFill>
        <a:ln w="6350" cap="flat" cmpd="sng" algn="ctr">
          <a:no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154972"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kern="1200" dirty="0"/>
            <a:t>Disclosure risks may exist in the public release of record-level survey data</a:t>
          </a:r>
        </a:p>
        <a:p>
          <a:pPr marL="0" lvl="0" indent="0" algn="l" defTabSz="1778000">
            <a:lnSpc>
              <a:spcPct val="90000"/>
            </a:lnSpc>
            <a:spcBef>
              <a:spcPct val="0"/>
            </a:spcBef>
            <a:spcAft>
              <a:spcPct val="35000"/>
            </a:spcAft>
            <a:buNone/>
          </a:pPr>
          <a:r>
            <a:rPr lang="en-US" sz="2800" kern="1200" dirty="0"/>
            <a:t>e.g., potential linkage to administrative database (vaccine, etc.)</a:t>
          </a:r>
        </a:p>
      </dsp:txBody>
      <dsp:txXfrm>
        <a:off x="529391" y="2205083"/>
        <a:ext cx="10423068" cy="1676733"/>
      </dsp:txXfrm>
    </dsp:sp>
    <dsp:sp modelId="{6DA87A44-DACE-431D-8C8D-345DEC253419}">
      <dsp:nvSpPr>
        <dsp:cNvPr id="0" name=""/>
        <dsp:cNvSpPr/>
      </dsp:nvSpPr>
      <dsp:spPr>
        <a:xfrm>
          <a:off x="0" y="2144441"/>
          <a:ext cx="1436250" cy="1790434"/>
        </a:xfrm>
        <a:prstGeom prst="rect">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F110AB-7026-448C-A36F-F4521DE536A8}">
      <dsp:nvSpPr>
        <dsp:cNvPr id="0" name=""/>
        <dsp:cNvSpPr/>
      </dsp:nvSpPr>
      <dsp:spPr>
        <a:xfrm rot="5400000">
          <a:off x="6474055" y="-2275479"/>
          <a:ext cx="1978602" cy="7024336"/>
        </a:xfrm>
        <a:prstGeom prst="round2SameRect">
          <a:avLst/>
        </a:prstGeom>
        <a:solidFill>
          <a:schemeClr val="bg1">
            <a:lumMod val="95000"/>
            <a:alpha val="9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398463" lvl="1" indent="-398463" algn="l" defTabSz="1244600">
            <a:lnSpc>
              <a:spcPct val="90000"/>
            </a:lnSpc>
            <a:spcBef>
              <a:spcPct val="0"/>
            </a:spcBef>
            <a:spcAft>
              <a:spcPct val="15000"/>
            </a:spcAft>
            <a:buClr>
              <a:schemeClr val="accent4"/>
            </a:buClr>
            <a:buFont typeface="Tw Cen MT" panose="020B0602020104020603" pitchFamily="34" charset="0"/>
            <a:buChar char="»"/>
          </a:pPr>
          <a:r>
            <a:rPr lang="en-US" sz="2800" kern="1200" cap="none" spc="0" dirty="0">
              <a:solidFill>
                <a:schemeClr val="tx1"/>
              </a:solidFill>
            </a:rPr>
            <a:t>Age Group  </a:t>
          </a:r>
          <a:r>
            <a:rPr lang="en-US" sz="2800" b="1" kern="1200" cap="none" spc="0" dirty="0">
              <a:solidFill>
                <a:schemeClr val="tx1"/>
              </a:solidFill>
            </a:rPr>
            <a:t>x</a:t>
          </a:r>
          <a:r>
            <a:rPr lang="en-US" sz="2800" kern="1200" cap="none" spc="0" dirty="0">
              <a:solidFill>
                <a:schemeClr val="tx1"/>
              </a:solidFill>
            </a:rPr>
            <a:t>  Sex  </a:t>
          </a:r>
          <a:r>
            <a:rPr lang="en-US" sz="2800" b="1" kern="1200" cap="none" spc="0" dirty="0">
              <a:solidFill>
                <a:schemeClr val="tx1"/>
              </a:solidFill>
            </a:rPr>
            <a:t>x </a:t>
          </a:r>
          <a:r>
            <a:rPr lang="en-US" sz="2800" kern="1200" cap="none" spc="0" dirty="0">
              <a:solidFill>
                <a:schemeClr val="tx1"/>
              </a:solidFill>
            </a:rPr>
            <a:t> Race/ethnicity  </a:t>
          </a:r>
          <a:r>
            <a:rPr lang="en-US" sz="2800" b="1" kern="1200" cap="none" spc="0" dirty="0">
              <a:solidFill>
                <a:schemeClr val="tx1"/>
              </a:solidFill>
            </a:rPr>
            <a:t>x </a:t>
          </a:r>
          <a:r>
            <a:rPr lang="en-US" sz="2800" kern="1200" cap="none" spc="0" dirty="0">
              <a:solidFill>
                <a:schemeClr val="tx1"/>
              </a:solidFill>
            </a:rPr>
            <a:t> Borough  </a:t>
          </a:r>
          <a:r>
            <a:rPr lang="en-US" sz="2800" b="1" kern="1200" cap="none" spc="0" dirty="0">
              <a:solidFill>
                <a:schemeClr val="tx1"/>
              </a:solidFill>
            </a:rPr>
            <a:t>x</a:t>
          </a:r>
          <a:r>
            <a:rPr lang="en-US" sz="2800" kern="1200" cap="none" spc="0" dirty="0">
              <a:solidFill>
                <a:schemeClr val="tx1"/>
              </a:solidFill>
            </a:rPr>
            <a:t>  </a:t>
          </a:r>
          <a:r>
            <a:rPr lang="en-US" sz="2800" b="1" kern="1200" cap="none" spc="0" dirty="0">
              <a:solidFill>
                <a:srgbClr val="3333FF"/>
              </a:solidFill>
            </a:rPr>
            <a:t>Key Variable A</a:t>
          </a:r>
          <a:endParaRPr lang="en-US" sz="2800" kern="1200" dirty="0"/>
        </a:p>
        <a:p>
          <a:pPr marL="398463" lvl="1" indent="-398463" algn="l" defTabSz="222250">
            <a:lnSpc>
              <a:spcPct val="90000"/>
            </a:lnSpc>
            <a:spcBef>
              <a:spcPct val="0"/>
            </a:spcBef>
            <a:spcAft>
              <a:spcPct val="15000"/>
            </a:spcAft>
            <a:buClr>
              <a:schemeClr val="accent4"/>
            </a:buClr>
            <a:buFont typeface="Tw Cen MT" panose="020B0602020104020603" pitchFamily="34" charset="0"/>
            <a:buChar char="»"/>
          </a:pPr>
          <a:endParaRPr lang="en-US" sz="500" kern="1200" dirty="0"/>
        </a:p>
        <a:p>
          <a:pPr marL="398463" lvl="1" indent="-398463" algn="l" defTabSz="1244600">
            <a:lnSpc>
              <a:spcPct val="90000"/>
            </a:lnSpc>
            <a:spcBef>
              <a:spcPct val="0"/>
            </a:spcBef>
            <a:spcAft>
              <a:spcPct val="15000"/>
            </a:spcAft>
            <a:buClr>
              <a:schemeClr val="accent4"/>
            </a:buClr>
            <a:buFont typeface="Tw Cen MT" panose="020B0602020104020603" pitchFamily="34" charset="0"/>
            <a:buChar char="»"/>
          </a:pPr>
          <a:r>
            <a:rPr lang="en-US" sz="2800" kern="1200" cap="none" spc="0" dirty="0">
              <a:solidFill>
                <a:schemeClr val="tx1"/>
              </a:solidFill>
            </a:rPr>
            <a:t>2021 CHS: </a:t>
          </a:r>
          <a:r>
            <a:rPr lang="en-US" sz="2800" kern="1200" dirty="0"/>
            <a:t>25 k</a:t>
          </a:r>
          <a:r>
            <a:rPr lang="en-US" sz="2800" kern="1200" cap="none" spc="0" dirty="0">
              <a:solidFill>
                <a:schemeClr val="tx1"/>
              </a:solidFill>
            </a:rPr>
            <a:t>ey variables identified elevated risk of re-identification</a:t>
          </a:r>
          <a:endParaRPr lang="en-US" sz="2800" kern="1200" dirty="0"/>
        </a:p>
      </dsp:txBody>
      <dsp:txXfrm rot="-5400000">
        <a:off x="3951189" y="343974"/>
        <a:ext cx="6927749" cy="1785428"/>
      </dsp:txXfrm>
    </dsp:sp>
    <dsp:sp modelId="{86E7776F-E5EB-42E2-A424-0E2FE0D3DB3C}">
      <dsp:nvSpPr>
        <dsp:cNvPr id="0" name=""/>
        <dsp:cNvSpPr/>
      </dsp:nvSpPr>
      <dsp:spPr>
        <a:xfrm>
          <a:off x="0" y="61"/>
          <a:ext cx="3951189" cy="2473253"/>
        </a:xfrm>
        <a:prstGeom prst="roundRect">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en-US" sz="3100" b="1" kern="1200" dirty="0"/>
            <a:t>Core + </a:t>
          </a:r>
          <a:r>
            <a:rPr lang="en-US" sz="3100" b="1" kern="1200" dirty="0">
              <a:solidFill>
                <a:srgbClr val="2313F5"/>
              </a:solidFill>
            </a:rPr>
            <a:t>Key </a:t>
          </a:r>
          <a:r>
            <a:rPr lang="en-US" sz="3100" b="1" kern="1200" dirty="0">
              <a:solidFill>
                <a:schemeClr val="bg1"/>
              </a:solidFill>
            </a:rPr>
            <a:t>variable </a:t>
          </a:r>
        </a:p>
        <a:p>
          <a:pPr marL="0" lvl="0" indent="0" algn="ctr" defTabSz="1377950">
            <a:lnSpc>
              <a:spcPct val="90000"/>
            </a:lnSpc>
            <a:spcBef>
              <a:spcPct val="0"/>
            </a:spcBef>
            <a:spcAft>
              <a:spcPct val="35000"/>
            </a:spcAft>
            <a:buNone/>
          </a:pPr>
          <a:r>
            <a:rPr lang="en-US" sz="3100" b="1" kern="1200" dirty="0"/>
            <a:t>(one key at a time)</a:t>
          </a:r>
        </a:p>
      </dsp:txBody>
      <dsp:txXfrm>
        <a:off x="120734" y="120795"/>
        <a:ext cx="3709721" cy="2231785"/>
      </dsp:txXfrm>
    </dsp:sp>
    <dsp:sp modelId="{DB08339A-DDCB-4951-93C5-6169806E6CC5}">
      <dsp:nvSpPr>
        <dsp:cNvPr id="0" name=""/>
        <dsp:cNvSpPr/>
      </dsp:nvSpPr>
      <dsp:spPr>
        <a:xfrm rot="5400000">
          <a:off x="6474055" y="321436"/>
          <a:ext cx="1978602" cy="7024336"/>
        </a:xfrm>
        <a:prstGeom prst="round2SameRect">
          <a:avLst/>
        </a:prstGeom>
        <a:solidFill>
          <a:schemeClr val="bg1">
            <a:lumMod val="95000"/>
            <a:alpha val="9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347663" lvl="1" indent="-347663" algn="l" defTabSz="1244600">
            <a:lnSpc>
              <a:spcPct val="90000"/>
            </a:lnSpc>
            <a:spcBef>
              <a:spcPct val="0"/>
            </a:spcBef>
            <a:spcAft>
              <a:spcPct val="15000"/>
            </a:spcAft>
            <a:buClr>
              <a:schemeClr val="accent4"/>
            </a:buClr>
            <a:buFont typeface="Tw Cen MT" panose="020B0602020104020603" pitchFamily="34" charset="0"/>
            <a:buChar char="»"/>
          </a:pPr>
          <a:r>
            <a:rPr lang="en-US" sz="2800" kern="1200" dirty="0"/>
            <a:t>i.e., the estimated population of these records in this combination are less than 100 in NYC</a:t>
          </a:r>
        </a:p>
      </dsp:txBody>
      <dsp:txXfrm rot="-5400000">
        <a:off x="3951189" y="2940890"/>
        <a:ext cx="6927749" cy="1785428"/>
      </dsp:txXfrm>
    </dsp:sp>
    <dsp:sp modelId="{F073F370-76E4-4E82-A6B2-9E89191929D6}">
      <dsp:nvSpPr>
        <dsp:cNvPr id="0" name=""/>
        <dsp:cNvSpPr/>
      </dsp:nvSpPr>
      <dsp:spPr>
        <a:xfrm>
          <a:off x="0" y="2596977"/>
          <a:ext cx="3951189" cy="2473253"/>
        </a:xfrm>
        <a:prstGeom prst="roundRect">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en-US" sz="3100" b="1" kern="1200" dirty="0"/>
            <a:t>Weighted N less than 100 in the lower bound of 95% CIs are flagged as high-risk</a:t>
          </a:r>
        </a:p>
      </dsp:txBody>
      <dsp:txXfrm>
        <a:off x="120734" y="2717711"/>
        <a:ext cx="3709721" cy="223178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538319-E3D5-49D4-A20F-0A3DC710A70B}">
      <dsp:nvSpPr>
        <dsp:cNvPr id="0" name=""/>
        <dsp:cNvSpPr/>
      </dsp:nvSpPr>
      <dsp:spPr>
        <a:xfrm rot="5400000">
          <a:off x="2885175" y="-924148"/>
          <a:ext cx="1107204" cy="3236497"/>
        </a:xfrm>
        <a:prstGeom prst="round2SameRect">
          <a:avLst/>
        </a:prstGeom>
        <a:solidFill>
          <a:schemeClr val="tx2">
            <a:lumMod val="20000"/>
            <a:lumOff val="80000"/>
            <a:alpha val="9000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lr>
              <a:schemeClr val="accent4"/>
            </a:buClr>
            <a:buFont typeface="Tw Cen MT" panose="020B0602020104020603" pitchFamily="34" charset="0"/>
            <a:buNone/>
          </a:pPr>
          <a:r>
            <a:rPr lang="en-US" sz="2000" kern="1200" dirty="0"/>
            <a:t>Thresholds: 5%, 10%, 20% </a:t>
          </a:r>
        </a:p>
      </dsp:txBody>
      <dsp:txXfrm rot="-5400000">
        <a:off x="1820529" y="194547"/>
        <a:ext cx="3182448" cy="999106"/>
      </dsp:txXfrm>
    </dsp:sp>
    <dsp:sp modelId="{6AC1B0DB-2820-43A4-949D-0A58152C0E9A}">
      <dsp:nvSpPr>
        <dsp:cNvPr id="0" name=""/>
        <dsp:cNvSpPr/>
      </dsp:nvSpPr>
      <dsp:spPr>
        <a:xfrm>
          <a:off x="0" y="2096"/>
          <a:ext cx="1820529" cy="1384006"/>
        </a:xfrm>
        <a:prstGeom prst="roundRect">
          <a:avLst/>
        </a:prstGeom>
        <a:solidFill>
          <a:schemeClr val="accent4">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b="1" kern="1200" dirty="0">
              <a:solidFill>
                <a:schemeClr val="bg1"/>
              </a:solidFill>
            </a:rPr>
            <a:t>SYNTHESIS </a:t>
          </a:r>
        </a:p>
      </dsp:txBody>
      <dsp:txXfrm>
        <a:off x="67562" y="69658"/>
        <a:ext cx="1685405" cy="1248882"/>
      </dsp:txXfrm>
    </dsp:sp>
    <dsp:sp modelId="{60B1CD54-D1EF-418F-A481-D4FF46A69D39}">
      <dsp:nvSpPr>
        <dsp:cNvPr id="0" name=""/>
        <dsp:cNvSpPr/>
      </dsp:nvSpPr>
      <dsp:spPr>
        <a:xfrm rot="5400000">
          <a:off x="2885175" y="529057"/>
          <a:ext cx="1107204" cy="3236497"/>
        </a:xfrm>
        <a:prstGeom prst="round2SameRect">
          <a:avLst/>
        </a:prstGeom>
        <a:solidFill>
          <a:schemeClr val="tx2">
            <a:lumMod val="20000"/>
            <a:lumOff val="80000"/>
            <a:alpha val="90000"/>
          </a:schemeClr>
        </a:solidFill>
        <a:ln w="12700" cap="flat" cmpd="sng" algn="ctr">
          <a:solidFill>
            <a:schemeClr val="accent2">
              <a:tint val="40000"/>
              <a:alpha val="90000"/>
              <a:hueOff val="3138028"/>
              <a:satOff val="4888"/>
              <a:lumOff val="28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FontTx/>
            <a:buNone/>
          </a:pPr>
          <a:r>
            <a:rPr lang="en-US" sz="2000" kern="1200" dirty="0"/>
            <a:t>Cutoffs: 50%, 75%, 90% </a:t>
          </a:r>
        </a:p>
      </dsp:txBody>
      <dsp:txXfrm rot="-5400000">
        <a:off x="1820529" y="1647753"/>
        <a:ext cx="3182448" cy="999106"/>
      </dsp:txXfrm>
    </dsp:sp>
    <dsp:sp modelId="{F1C8C5BF-64F7-4D4F-BE81-35638E3C8085}">
      <dsp:nvSpPr>
        <dsp:cNvPr id="0" name=""/>
        <dsp:cNvSpPr/>
      </dsp:nvSpPr>
      <dsp:spPr>
        <a:xfrm>
          <a:off x="0" y="1455303"/>
          <a:ext cx="1820529" cy="1384006"/>
        </a:xfrm>
        <a:prstGeom prst="roundRect">
          <a:avLst/>
        </a:prstGeom>
        <a:solidFill>
          <a:schemeClr val="accent4">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b="1" kern="1200" dirty="0"/>
            <a:t>95% CONFIDENCE INTERVAL OVERLAP</a:t>
          </a:r>
        </a:p>
      </dsp:txBody>
      <dsp:txXfrm>
        <a:off x="67562" y="1522865"/>
        <a:ext cx="1685405" cy="1248882"/>
      </dsp:txXfrm>
    </dsp:sp>
    <dsp:sp modelId="{9ACE5491-793D-4600-87E0-56681869E7E0}">
      <dsp:nvSpPr>
        <dsp:cNvPr id="0" name=""/>
        <dsp:cNvSpPr/>
      </dsp:nvSpPr>
      <dsp:spPr>
        <a:xfrm rot="5400000">
          <a:off x="2885175" y="1982264"/>
          <a:ext cx="1107204" cy="3236497"/>
        </a:xfrm>
        <a:prstGeom prst="round2SameRect">
          <a:avLst/>
        </a:prstGeom>
        <a:solidFill>
          <a:schemeClr val="tx2">
            <a:lumMod val="20000"/>
            <a:lumOff val="80000"/>
            <a:alpha val="89804"/>
          </a:schemeClr>
        </a:solidFill>
        <a:ln w="12700" cap="flat" cmpd="sng" algn="ctr">
          <a:solidFill>
            <a:schemeClr val="accent2">
              <a:tint val="40000"/>
              <a:alpha val="90000"/>
              <a:hueOff val="6276057"/>
              <a:satOff val="9776"/>
              <a:lumOff val="56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None/>
          </a:pPr>
          <a:r>
            <a:rPr lang="en-US" sz="2000" kern="1200" dirty="0"/>
            <a:t>10 commonly reported </a:t>
          </a:r>
        </a:p>
      </dsp:txBody>
      <dsp:txXfrm rot="-5400000">
        <a:off x="1820529" y="3100960"/>
        <a:ext cx="3182448" cy="999106"/>
      </dsp:txXfrm>
    </dsp:sp>
    <dsp:sp modelId="{46D4CC92-D65F-4C5D-8A43-25C10FDEC10A}">
      <dsp:nvSpPr>
        <dsp:cNvPr id="0" name=""/>
        <dsp:cNvSpPr/>
      </dsp:nvSpPr>
      <dsp:spPr>
        <a:xfrm>
          <a:off x="0" y="2908509"/>
          <a:ext cx="1820529" cy="1384006"/>
        </a:xfrm>
        <a:prstGeom prst="roundRect">
          <a:avLst/>
        </a:prstGeom>
        <a:solidFill>
          <a:schemeClr val="accent4">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b="1" kern="1200" dirty="0"/>
            <a:t>HEALTH MEASURES</a:t>
          </a:r>
        </a:p>
      </dsp:txBody>
      <dsp:txXfrm>
        <a:off x="67562" y="2976071"/>
        <a:ext cx="1685405" cy="124888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3A5BD3-3FD2-4F22-823C-C65861008067}">
      <dsp:nvSpPr>
        <dsp:cNvPr id="0" name=""/>
        <dsp:cNvSpPr/>
      </dsp:nvSpPr>
      <dsp:spPr>
        <a:xfrm>
          <a:off x="-5375387" y="-829441"/>
          <a:ext cx="6449824" cy="6449824"/>
        </a:xfrm>
        <a:prstGeom prst="blockArc">
          <a:avLst>
            <a:gd name="adj1" fmla="val 18900000"/>
            <a:gd name="adj2" fmla="val 2700000"/>
            <a:gd name="adj3" fmla="val 335"/>
          </a:avLst>
        </a:prstGeom>
        <a:noFill/>
        <a:ln w="12700" cap="flat" cmpd="sng" algn="ctr">
          <a:solidFill>
            <a:schemeClr val="accent1">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EBA72A0A-E564-408C-AEFB-450751461590}">
      <dsp:nvSpPr>
        <dsp:cNvPr id="0" name=""/>
        <dsp:cNvSpPr/>
      </dsp:nvSpPr>
      <dsp:spPr>
        <a:xfrm>
          <a:off x="880694" y="684433"/>
          <a:ext cx="8331820" cy="1368676"/>
        </a:xfrm>
        <a:prstGeom prst="rect">
          <a:avLst/>
        </a:prstGeom>
        <a:solidFill>
          <a:schemeClr val="accent1"/>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86387" tIns="104140" rIns="104140" bIns="104140" numCol="1" spcCol="1270" anchor="ctr" anchorCtr="0">
          <a:noAutofit/>
        </a:bodyPr>
        <a:lstStyle/>
        <a:p>
          <a:pPr marL="0" lvl="0" indent="0" algn="l" defTabSz="1822450">
            <a:lnSpc>
              <a:spcPct val="90000"/>
            </a:lnSpc>
            <a:spcBef>
              <a:spcPct val="0"/>
            </a:spcBef>
            <a:spcAft>
              <a:spcPct val="35000"/>
            </a:spcAft>
            <a:buNone/>
          </a:pPr>
          <a:r>
            <a:rPr lang="en-US" sz="4100" kern="1200" dirty="0"/>
            <a:t>Any mitigation presents a utility-risk tradeoff </a:t>
          </a:r>
        </a:p>
      </dsp:txBody>
      <dsp:txXfrm>
        <a:off x="880694" y="684433"/>
        <a:ext cx="8331820" cy="1368676"/>
      </dsp:txXfrm>
    </dsp:sp>
    <dsp:sp modelId="{2DBB42A8-20B6-40EA-BF4C-05D3C49CBB56}">
      <dsp:nvSpPr>
        <dsp:cNvPr id="0" name=""/>
        <dsp:cNvSpPr/>
      </dsp:nvSpPr>
      <dsp:spPr>
        <a:xfrm>
          <a:off x="25272" y="513349"/>
          <a:ext cx="1710845" cy="1710845"/>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28C51CAE-817C-4691-8BFD-F17F33CEDE7E}">
      <dsp:nvSpPr>
        <dsp:cNvPr id="0" name=""/>
        <dsp:cNvSpPr/>
      </dsp:nvSpPr>
      <dsp:spPr>
        <a:xfrm>
          <a:off x="880694" y="2737831"/>
          <a:ext cx="8331820" cy="1368676"/>
        </a:xfrm>
        <a:prstGeom prst="rect">
          <a:avLst/>
        </a:prstGeom>
        <a:solidFill>
          <a:schemeClr val="accent1"/>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86387" tIns="104140" rIns="104140" bIns="104140" numCol="1" spcCol="1270" anchor="ctr" anchorCtr="0">
          <a:noAutofit/>
        </a:bodyPr>
        <a:lstStyle/>
        <a:p>
          <a:pPr marL="0" lvl="0" indent="0" algn="l" defTabSz="1822450">
            <a:lnSpc>
              <a:spcPct val="90000"/>
            </a:lnSpc>
            <a:spcBef>
              <a:spcPct val="0"/>
            </a:spcBef>
            <a:spcAft>
              <a:spcPct val="35000"/>
            </a:spcAft>
            <a:buNone/>
          </a:pPr>
          <a:r>
            <a:rPr lang="en-US" sz="4100" kern="1200" dirty="0"/>
            <a:t>Multiple considerations in setting parameters </a:t>
          </a:r>
        </a:p>
      </dsp:txBody>
      <dsp:txXfrm>
        <a:off x="880694" y="2737831"/>
        <a:ext cx="8331820" cy="1368676"/>
      </dsp:txXfrm>
    </dsp:sp>
    <dsp:sp modelId="{7A18A33B-1C10-4708-B5AF-53019D978A8B}">
      <dsp:nvSpPr>
        <dsp:cNvPr id="0" name=""/>
        <dsp:cNvSpPr/>
      </dsp:nvSpPr>
      <dsp:spPr>
        <a:xfrm>
          <a:off x="25272" y="2566746"/>
          <a:ext cx="1710845" cy="1710845"/>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layout2.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0.5</cdr:x>
      <cdr:y>0.95884</cdr:y>
    </cdr:from>
    <cdr:to>
      <cdr:x>0.74231</cdr:x>
      <cdr:y>0.95884</cdr:y>
    </cdr:to>
    <cdr:cxnSp macro="">
      <cdr:nvCxnSpPr>
        <cdr:cNvPr id="2" name="Straight Arrow Connector 1">
          <a:extLst xmlns:a="http://schemas.openxmlformats.org/drawingml/2006/main">
            <a:ext uri="{FF2B5EF4-FFF2-40B4-BE49-F238E27FC236}">
              <a16:creationId xmlns:a16="http://schemas.microsoft.com/office/drawing/2014/main" id="{F0BFFE55-3DE2-ECE9-5048-D3EBC22A9049}"/>
            </a:ext>
          </a:extLst>
        </cdr:cNvPr>
        <cdr:cNvCxnSpPr>
          <a:cxnSpLocks xmlns:a="http://schemas.openxmlformats.org/drawingml/2006/main"/>
        </cdr:cNvCxnSpPr>
      </cdr:nvCxnSpPr>
      <cdr:spPr>
        <a:xfrm xmlns:a="http://schemas.openxmlformats.org/drawingml/2006/main">
          <a:off x="3015570" y="4225314"/>
          <a:ext cx="1461406" cy="0"/>
        </a:xfrm>
        <a:prstGeom xmlns:a="http://schemas.openxmlformats.org/drawingml/2006/main" prst="straightConnector1">
          <a:avLst/>
        </a:prstGeom>
        <a:ln xmlns:a="http://schemas.openxmlformats.org/drawingml/2006/main" w="38100">
          <a:solidFill>
            <a:srgbClr val="00B0F0"/>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C23A28B-FE5E-ACC5-5587-DF5063AB77C5}"/>
              </a:ext>
            </a:extLst>
          </p:cNvPr>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262E413-3FAF-1485-F3BB-46BE5C94AAD1}"/>
              </a:ext>
            </a:extLst>
          </p:cNvPr>
          <p:cNvSpPr>
            <a:spLocks noGrp="1"/>
          </p:cNvSpPr>
          <p:nvPr>
            <p:ph type="dt" sz="quarter" idx="1"/>
          </p:nvPr>
        </p:nvSpPr>
        <p:spPr>
          <a:xfrm>
            <a:off x="4143375" y="0"/>
            <a:ext cx="3170238" cy="481013"/>
          </a:xfrm>
          <a:prstGeom prst="rect">
            <a:avLst/>
          </a:prstGeom>
        </p:spPr>
        <p:txBody>
          <a:bodyPr vert="horz" lIns="91440" tIns="45720" rIns="91440" bIns="45720" rtlCol="0"/>
          <a:lstStyle>
            <a:lvl1pPr algn="r">
              <a:defRPr sz="1200"/>
            </a:lvl1pPr>
          </a:lstStyle>
          <a:p>
            <a:fld id="{9F5EB10B-402F-4326-81E0-95B1DD506F69}" type="datetimeFigureOut">
              <a:rPr lang="en-US" smtClean="0"/>
              <a:t>4/16/2024</a:t>
            </a:fld>
            <a:endParaRPr lang="en-US"/>
          </a:p>
        </p:txBody>
      </p:sp>
      <p:sp>
        <p:nvSpPr>
          <p:cNvPr id="4" name="Footer Placeholder 3">
            <a:extLst>
              <a:ext uri="{FF2B5EF4-FFF2-40B4-BE49-F238E27FC236}">
                <a16:creationId xmlns:a16="http://schemas.microsoft.com/office/drawing/2014/main" id="{71E42188-E370-B910-B4D7-8A0410F96035}"/>
              </a:ext>
            </a:extLst>
          </p:cNvPr>
          <p:cNvSpPr>
            <a:spLocks noGrp="1"/>
          </p:cNvSpPr>
          <p:nvPr>
            <p:ph type="ftr" sz="quarter" idx="2"/>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D770311-C112-CF03-4C57-357EFD4FBD0E}"/>
              </a:ext>
            </a:extLst>
          </p:cNvPr>
          <p:cNvSpPr>
            <a:spLocks noGrp="1"/>
          </p:cNvSpPr>
          <p:nvPr>
            <p:ph type="sldNum" sz="quarter" idx="3"/>
          </p:nvPr>
        </p:nvSpPr>
        <p:spPr>
          <a:xfrm>
            <a:off x="4143375" y="9120188"/>
            <a:ext cx="3170238" cy="481012"/>
          </a:xfrm>
          <a:prstGeom prst="rect">
            <a:avLst/>
          </a:prstGeom>
        </p:spPr>
        <p:txBody>
          <a:bodyPr vert="horz" lIns="91440" tIns="45720" rIns="91440" bIns="45720" rtlCol="0" anchor="b"/>
          <a:lstStyle>
            <a:lvl1pPr algn="r">
              <a:defRPr sz="1200"/>
            </a:lvl1pPr>
          </a:lstStyle>
          <a:p>
            <a:fld id="{C372380F-2B7A-4A2F-8DBF-7E0277C7EBCB}" type="slidenum">
              <a:rPr lang="en-US" smtClean="0"/>
              <a:t>‹#›</a:t>
            </a:fld>
            <a:endParaRPr lang="en-US"/>
          </a:p>
        </p:txBody>
      </p:sp>
    </p:spTree>
    <p:extLst>
      <p:ext uri="{BB962C8B-B14F-4D97-AF65-F5344CB8AC3E}">
        <p14:creationId xmlns:p14="http://schemas.microsoft.com/office/powerpoint/2010/main" val="427243647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8F952FB9-8ADF-40AD-B985-047F32A22480}" type="datetimeFigureOut">
              <a:rPr lang="en-US" smtClean="0"/>
              <a:t>4/16/2024</a:t>
            </a:fld>
            <a:endParaRPr lang="en-US" dirty="0"/>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3233AC85-7610-409F-A5D1-3574DA5B5933}" type="slidenum">
              <a:rPr lang="en-US" smtClean="0"/>
              <a:t>‹#›</a:t>
            </a:fld>
            <a:endParaRPr lang="en-US" dirty="0"/>
          </a:p>
        </p:txBody>
      </p:sp>
    </p:spTree>
    <p:extLst>
      <p:ext uri="{BB962C8B-B14F-4D97-AF65-F5344CB8AC3E}">
        <p14:creationId xmlns:p14="http://schemas.microsoft.com/office/powerpoint/2010/main" val="1401057190"/>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Hello everyone, thanks for taking the time to join me today!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I am </a:t>
            </a:r>
            <a:r>
              <a:rPr lang="en-US" dirty="0"/>
              <a:t>Wendy Deng from the New York City Department of Health and Mental Hygiene. I am excited to share with you our work that utilizes synthetic data for reducing disclosure risks in local government health surveys.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project is a collaboration involving colleagues from the NYC Health Department, alongside Jingchen (Monika) Hu from Vassar College.</a:t>
            </a:r>
          </a:p>
        </p:txBody>
      </p:sp>
    </p:spTree>
    <p:extLst>
      <p:ext uri="{BB962C8B-B14F-4D97-AF65-F5344CB8AC3E}">
        <p14:creationId xmlns:p14="http://schemas.microsoft.com/office/powerpoint/2010/main" val="15742329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The 2021 CHS contains 10,271 individual records. For the analysis of 25 key variables, we identified between 400 and 2,442 records as high-risk for re-identification, approximately 4% to 24% of the total records. </a:t>
            </a:r>
          </a:p>
          <a:p>
            <a:pPr marL="0" indent="0">
              <a:buFont typeface="Arial" panose="020B0604020202020204" pitchFamily="34" charset="0"/>
              <a:buNone/>
            </a:pPr>
            <a:r>
              <a:rPr lang="en-US" dirty="0"/>
              <a:t>These records met the specific risk criterion where the 95% lower confidence bound of the Weighted N fell below 100.</a:t>
            </a:r>
          </a:p>
        </p:txBody>
      </p:sp>
    </p:spTree>
    <p:extLst>
      <p:ext uri="{BB962C8B-B14F-4D97-AF65-F5344CB8AC3E}">
        <p14:creationId xmlns:p14="http://schemas.microsoft.com/office/powerpoint/2010/main" val="22265095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D0D0D"/>
                </a:solidFill>
                <a:effectLst/>
                <a:latin typeface="Söhne"/>
              </a:rPr>
              <a:t>Let’s now shift our focus to the mitigation solutions and we will highlight some of the results.</a:t>
            </a:r>
            <a:endParaRPr lang="en-US" dirty="0"/>
          </a:p>
        </p:txBody>
      </p:sp>
    </p:spTree>
    <p:extLst>
      <p:ext uri="{BB962C8B-B14F-4D97-AF65-F5344CB8AC3E}">
        <p14:creationId xmlns:p14="http://schemas.microsoft.com/office/powerpoint/2010/main" val="41693429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dirty="0"/>
              <a:t>Here is the overview of our approach on mitigation approach. I will walk you through in details with the example from the 2021 CHS data in the next few slides.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80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dirty="0"/>
              <a:t>We explored few other synthesis methods, but in this talk we focus on the Dirichlet Process Mixture of Multinomial Distributions Model (DPMPM), a nonparametric Bayesian model for multivariate unordered categorical data.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80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dirty="0"/>
              <a:t>We termed this “partial data synthesis’ because w</a:t>
            </a:r>
            <a:r>
              <a:rPr lang="en-US" sz="1800" dirty="0">
                <a:effectLst/>
                <a:latin typeface="Segoe UI" panose="020B0502040204020203" pitchFamily="34" charset="0"/>
              </a:rPr>
              <a:t>e replaced "a subset“ of high-risk records with synthetic values to balance risk control and data utility. The selection process for this subset </a:t>
            </a:r>
            <a:r>
              <a:rPr lang="en-US" sz="1800" b="1" dirty="0">
                <a:effectLst/>
                <a:latin typeface="Segoe UI" panose="020B0502040204020203" pitchFamily="34" charset="0"/>
              </a:rPr>
              <a:t>was randomized </a:t>
            </a:r>
            <a:r>
              <a:rPr lang="en-US" sz="1800" dirty="0">
                <a:effectLst/>
                <a:latin typeface="Segoe UI" panose="020B0502040204020203" pitchFamily="34" charset="0"/>
              </a:rPr>
              <a:t>to ensure that no group was systematically included in the mitigation process.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800" dirty="0">
              <a:effectLst/>
              <a:latin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dirty="0">
                <a:effectLst/>
                <a:latin typeface="Segoe UI" panose="020B0502040204020203" pitchFamily="34" charset="0"/>
              </a:rPr>
              <a:t>Following risk assessment and applying mitigation solution, we evaluated the data utility of the protected data by comparing the 95% Confidence Interval Overlap of prevalence estimates for selected health measures between the confidential data and the protected public-use data.</a:t>
            </a:r>
            <a:endParaRPr lang="en-US" sz="1800" dirty="0">
              <a:effectLst/>
              <a:latin typeface="Arial" panose="020B0604020202020204" pitchFamily="34" charset="0"/>
            </a:endParaRPr>
          </a:p>
        </p:txBody>
      </p:sp>
    </p:spTree>
    <p:extLst>
      <p:ext uri="{BB962C8B-B14F-4D97-AF65-F5344CB8AC3E}">
        <p14:creationId xmlns:p14="http://schemas.microsoft.com/office/powerpoint/2010/main" val="1013342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0D0D0D"/>
                </a:solidFill>
                <a:effectLst/>
                <a:latin typeface="Söhne"/>
              </a:rPr>
              <a:t>Prior to synthesis, among the 25 selected key variables, the proportion of high-risk observations ranges from 4% to 24% of all observations.</a:t>
            </a:r>
          </a:p>
          <a:p>
            <a:pPr algn="l"/>
            <a:endParaRPr lang="en-US" b="0" i="0" dirty="0">
              <a:solidFill>
                <a:srgbClr val="0D0D0D"/>
              </a:solidFill>
              <a:effectLst/>
              <a:latin typeface="Söhne"/>
            </a:endParaRPr>
          </a:p>
          <a:p>
            <a:pPr algn="l"/>
            <a:r>
              <a:rPr lang="en-US" b="0" i="0" dirty="0">
                <a:solidFill>
                  <a:srgbClr val="0D0D0D"/>
                </a:solidFill>
                <a:effectLst/>
                <a:latin typeface="Söhne"/>
              </a:rPr>
              <a:t>Employing a synthesis-at-most-5% approach, at most 21% of the dataset remains classified as high-risk after synthesis, with a 3% reduction from 24% before synthesis.</a:t>
            </a:r>
          </a:p>
          <a:p>
            <a:pPr algn="l"/>
            <a:r>
              <a:rPr lang="en-US" b="0" i="0" dirty="0">
                <a:solidFill>
                  <a:srgbClr val="0D0D0D"/>
                </a:solidFill>
                <a:effectLst/>
                <a:latin typeface="Söhne"/>
              </a:rPr>
              <a:t>(i.e., a protected dataset with at least 79% protection, as indicated by the risk re-evaluation results based on Weighted N)</a:t>
            </a:r>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36216351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b="0" i="0" dirty="0">
                <a:solidFill>
                  <a:srgbClr val="0D0D0D"/>
                </a:solidFill>
                <a:effectLst/>
                <a:latin typeface="Söhne"/>
              </a:rPr>
              <a:t>Now, let's examine the utility results from the protected public-use dataset. </a:t>
            </a:r>
          </a:p>
          <a:p>
            <a:pPr marL="0" indent="0">
              <a:buFont typeface="Arial" panose="020B0604020202020204" pitchFamily="34" charset="0"/>
              <a:buNone/>
            </a:pPr>
            <a:endParaRPr lang="en-US" b="0" i="0" dirty="0">
              <a:solidFill>
                <a:srgbClr val="0D0D0D"/>
              </a:solidFill>
              <a:effectLst/>
              <a:latin typeface="Söhne"/>
            </a:endParaRPr>
          </a:p>
          <a:p>
            <a:pPr marL="0" indent="0">
              <a:buFont typeface="Arial" panose="020B0604020202020204" pitchFamily="34" charset="0"/>
              <a:buNone/>
            </a:pPr>
            <a:r>
              <a:rPr lang="en-US" b="0" i="0" dirty="0">
                <a:solidFill>
                  <a:srgbClr val="0D0D0D"/>
                </a:solidFill>
                <a:effectLst/>
                <a:latin typeface="Söhne"/>
              </a:rPr>
              <a:t>Following the application of disclosure risk control techniques, the resulting synthetic dataset maintains the utility of crucial health measures, with an average overlap of at least 94% between the confidence intervals from the original dataset and those from the synthetic version. This substantial level of confidence interval overlap underscores the high utility of the resulting synthetic data post-confidentiality protection.</a:t>
            </a:r>
          </a:p>
          <a:p>
            <a:pPr marL="0" indent="0">
              <a:buFont typeface="Arial" panose="020B0604020202020204" pitchFamily="34" charset="0"/>
              <a:buNone/>
            </a:pPr>
            <a:endParaRPr lang="en-US" b="0" i="0" dirty="0">
              <a:solidFill>
                <a:srgbClr val="0D0D0D"/>
              </a:solidFill>
              <a:effectLst/>
              <a:latin typeface="Söhne"/>
            </a:endParaRPr>
          </a:p>
          <a:p>
            <a:pPr marL="0" indent="0">
              <a:buFont typeface="Arial" panose="020B0604020202020204" pitchFamily="34" charset="0"/>
              <a:buNone/>
            </a:pPr>
            <a:r>
              <a:rPr lang="en-US" b="0" i="0" dirty="0">
                <a:solidFill>
                  <a:srgbClr val="0D0D0D"/>
                </a:solidFill>
                <a:effectLst/>
                <a:latin typeface="Söhne"/>
              </a:rPr>
              <a:t>Note that we presented the results of synthesis-at-most-5% here, we also experimented the thresholds with 10% and 20%. The results of synthensis-at-most-5% results in a satisfactory balance.</a:t>
            </a:r>
            <a:endParaRPr lang="en-US" dirty="0"/>
          </a:p>
          <a:p>
            <a:endParaRPr lang="en-US" dirty="0"/>
          </a:p>
          <a:p>
            <a:endParaRPr lang="en-US" dirty="0"/>
          </a:p>
        </p:txBody>
      </p:sp>
    </p:spTree>
    <p:extLst>
      <p:ext uri="{BB962C8B-B14F-4D97-AF65-F5344CB8AC3E}">
        <p14:creationId xmlns:p14="http://schemas.microsoft.com/office/powerpoint/2010/main" val="506397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0D0D0D"/>
                </a:solidFill>
                <a:effectLst/>
                <a:latin typeface="Söhne"/>
              </a:rPr>
              <a:t>Let’s look at the trade-off between the risk and data utility of DPMPM. In the chart displayed, we've plotted the risk-utility comparison for four variables that underwent mitigation solutions. </a:t>
            </a:r>
          </a:p>
          <a:p>
            <a:pPr algn="l"/>
            <a:endParaRPr lang="en-US" b="0" i="0" dirty="0">
              <a:solidFill>
                <a:srgbClr val="0D0D0D"/>
              </a:solidFill>
              <a:effectLst/>
              <a:latin typeface="Söhne"/>
            </a:endParaRPr>
          </a:p>
          <a:p>
            <a:pPr algn="l"/>
            <a:r>
              <a:rPr lang="en-US" b="0" i="0" dirty="0">
                <a:solidFill>
                  <a:srgbClr val="0D0D0D"/>
                </a:solidFill>
                <a:effectLst/>
                <a:latin typeface="Söhne"/>
              </a:rPr>
              <a:t>On the </a:t>
            </a:r>
            <a:r>
              <a:rPr lang="en-US" b="1" i="0" dirty="0">
                <a:solidFill>
                  <a:srgbClr val="0D0D0D"/>
                </a:solidFill>
                <a:effectLst/>
                <a:latin typeface="Söhne"/>
              </a:rPr>
              <a:t>y-axis</a:t>
            </a:r>
            <a:r>
              <a:rPr lang="en-US" b="0" i="0" dirty="0">
                <a:solidFill>
                  <a:srgbClr val="0D0D0D"/>
                </a:solidFill>
                <a:effectLst/>
                <a:latin typeface="Söhne"/>
              </a:rPr>
              <a:t>, we have the percentage of high-risk records after mitigation. </a:t>
            </a:r>
          </a:p>
          <a:p>
            <a:pPr algn="l"/>
            <a:r>
              <a:rPr lang="en-US" b="0" i="0" dirty="0">
                <a:solidFill>
                  <a:srgbClr val="0D0D0D"/>
                </a:solidFill>
                <a:effectLst/>
                <a:latin typeface="Söhne"/>
              </a:rPr>
              <a:t>On the </a:t>
            </a:r>
            <a:r>
              <a:rPr lang="en-US" b="1" i="0" dirty="0">
                <a:solidFill>
                  <a:srgbClr val="0D0D0D"/>
                </a:solidFill>
                <a:effectLst/>
                <a:latin typeface="Söhne"/>
              </a:rPr>
              <a:t>x-axis</a:t>
            </a:r>
            <a:r>
              <a:rPr lang="en-US" b="0" i="0" dirty="0">
                <a:solidFill>
                  <a:srgbClr val="0D0D0D"/>
                </a:solidFill>
                <a:effectLst/>
                <a:latin typeface="Söhne"/>
              </a:rPr>
              <a:t>, we have utility, which represents the interval overlap of health outcomes before and after mitigation. </a:t>
            </a:r>
          </a:p>
          <a:p>
            <a:pPr algn="l"/>
            <a:r>
              <a:rPr lang="en-US" b="0" i="0" dirty="0">
                <a:solidFill>
                  <a:srgbClr val="0D0D0D"/>
                </a:solidFill>
                <a:effectLst/>
                <a:latin typeface="Söhne"/>
              </a:rPr>
              <a:t>Therefore, a smaller percentage of disclosure risk indicates lower risk, while a larger percentage of utility signifies higher utility.</a:t>
            </a:r>
          </a:p>
          <a:p>
            <a:pPr algn="l"/>
            <a:endParaRPr lang="en-US" b="0" i="0" dirty="0">
              <a:solidFill>
                <a:srgbClr val="0D0D0D"/>
              </a:solidFill>
              <a:effectLst/>
              <a:latin typeface="Söhne"/>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0D0D0D"/>
                </a:solidFill>
                <a:effectLst/>
                <a:latin typeface="Söhne"/>
              </a:rPr>
              <a:t>Overall, DPMPM shows higher utility, but at the expense of slightly higher disclosure risks.</a:t>
            </a:r>
          </a:p>
          <a:p>
            <a:pPr algn="l"/>
            <a:endParaRPr lang="en-US" b="0" i="0" dirty="0">
              <a:solidFill>
                <a:srgbClr val="0D0D0D"/>
              </a:solidFill>
              <a:effectLst/>
              <a:latin typeface="Söhne"/>
            </a:endParaRPr>
          </a:p>
        </p:txBody>
      </p:sp>
    </p:spTree>
    <p:extLst>
      <p:ext uri="{BB962C8B-B14F-4D97-AF65-F5344CB8AC3E}">
        <p14:creationId xmlns:p14="http://schemas.microsoft.com/office/powerpoint/2010/main" val="4378406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D0D0D"/>
                </a:solidFill>
                <a:effectLst/>
                <a:latin typeface="Söhne"/>
              </a:rPr>
              <a:t>Now, let’s review some key takeaways from our experience.</a:t>
            </a:r>
            <a:endParaRPr lang="en-US" dirty="0"/>
          </a:p>
        </p:txBody>
      </p:sp>
    </p:spTree>
    <p:extLst>
      <p:ext uri="{BB962C8B-B14F-4D97-AF65-F5344CB8AC3E}">
        <p14:creationId xmlns:p14="http://schemas.microsoft.com/office/powerpoint/2010/main" val="31635757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000000"/>
                </a:solidFill>
                <a:effectLst/>
                <a:latin typeface="Söhne"/>
              </a:rPr>
              <a:t>In summary, every mitigation solution involves a utility-risk tradeoff. Our objective and strategy are to meticulously evaluate both utility and risk when dealing with a DOHMH dataset, enabling us to make well-informed decisions regarding the selected mitigation solution. Additionally, we prioritize documenting all steps taken for internal use and future reference.</a:t>
            </a:r>
          </a:p>
          <a:p>
            <a:pPr algn="l"/>
            <a:endParaRPr lang="en-US" b="0" i="0" dirty="0">
              <a:solidFill>
                <a:srgbClr val="000000"/>
              </a:solidFill>
              <a:effectLst/>
              <a:latin typeface="Söhne"/>
            </a:endParaRPr>
          </a:p>
          <a:p>
            <a:pPr algn="l"/>
            <a:r>
              <a:rPr lang="en-US" b="0" i="0" dirty="0">
                <a:solidFill>
                  <a:srgbClr val="000000"/>
                </a:solidFill>
                <a:effectLst/>
                <a:latin typeface="Söhne"/>
              </a:rPr>
              <a:t>Another key takeaway pertains to the parameters considered in our evaluation process. These include the selection of thresholds, such as setting a threshold of 100 in the </a:t>
            </a:r>
            <a:r>
              <a:rPr lang="en-US" b="0" i="0" dirty="0" err="1">
                <a:solidFill>
                  <a:srgbClr val="000000"/>
                </a:solidFill>
                <a:effectLst/>
                <a:latin typeface="Söhne"/>
              </a:rPr>
              <a:t>WgtN</a:t>
            </a:r>
            <a:r>
              <a:rPr lang="en-US" b="0" i="0" dirty="0">
                <a:solidFill>
                  <a:srgbClr val="000000"/>
                </a:solidFill>
                <a:effectLst/>
                <a:latin typeface="Söhne"/>
              </a:rPr>
              <a:t> method for flagging high-risk records and determining the percentage of high-risk observations to be synthesized (e.g., up to 5%). We explored various percentages, including 5%, 10%, and 20%, to assess their impact on the mitigation process.</a:t>
            </a:r>
          </a:p>
          <a:p>
            <a:br>
              <a:rPr lang="en-US" b="0" i="0" dirty="0">
                <a:solidFill>
                  <a:srgbClr val="000000"/>
                </a:solidFill>
                <a:effectLst/>
                <a:latin typeface="Söhne"/>
              </a:rPr>
            </a:br>
            <a:endParaRPr lang="en-US" dirty="0"/>
          </a:p>
        </p:txBody>
      </p:sp>
    </p:spTree>
    <p:extLst>
      <p:ext uri="{BB962C8B-B14F-4D97-AF65-F5344CB8AC3E}">
        <p14:creationId xmlns:p14="http://schemas.microsoft.com/office/powerpoint/2010/main" val="25624944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Based on our project's findings, we offer the following practical considerations for future projects that may benefit from our experience:</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Firstly, </a:t>
            </a:r>
            <a:r>
              <a:rPr lang="en-US" b="1" dirty="0"/>
              <a:t>timing for mitigation implementation </a:t>
            </a:r>
            <a:r>
              <a:rPr lang="en-US" dirty="0"/>
              <a:t>is crucial. Should mitigation strategies be incorporated from the project's inception, or is it feasible to defer them until the data is being prepared for public release? </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Next, consider the </a:t>
            </a:r>
            <a:r>
              <a:rPr lang="en-US" b="1" dirty="0"/>
              <a:t>scope of data for mitigation</a:t>
            </a:r>
            <a:r>
              <a:rPr lang="en-US" dirty="0"/>
              <a:t>. Should this approach be universally applied to all datasets, f</a:t>
            </a:r>
            <a:r>
              <a:rPr lang="en-US" b="0" i="0" dirty="0">
                <a:solidFill>
                  <a:srgbClr val="0D0D0D"/>
                </a:solidFill>
                <a:effectLst/>
                <a:latin typeface="Söhne"/>
              </a:rPr>
              <a:t>ocused exclusively on extensive survey datasets, or tailored based on the dataset’s sensitivity and intended use, and should we have multiple versions of datasets?</a:t>
            </a:r>
          </a:p>
          <a:p>
            <a:pPr marL="0" indent="0">
              <a:buFont typeface="Arial" panose="020B0604020202020204" pitchFamily="34" charset="0"/>
              <a:buNone/>
            </a:pPr>
            <a:endParaRPr lang="en-US" dirty="0"/>
          </a:p>
          <a:p>
            <a:pPr marL="0" indent="0">
              <a:buFont typeface="Arial" panose="020B0604020202020204" pitchFamily="34" charset="0"/>
              <a:buNone/>
            </a:pPr>
            <a:r>
              <a:rPr lang="en-US" b="0" i="0" dirty="0">
                <a:solidFill>
                  <a:srgbClr val="0D0D0D"/>
                </a:solidFill>
                <a:effectLst/>
                <a:latin typeface="Söhne"/>
              </a:rPr>
              <a:t>Another significant consideration is </a:t>
            </a:r>
            <a:r>
              <a:rPr lang="en-US" b="1" i="0" dirty="0">
                <a:solidFill>
                  <a:srgbClr val="0D0D0D"/>
                </a:solidFill>
                <a:effectLst/>
                <a:latin typeface="Söhne"/>
              </a:rPr>
              <a:t>retroactive mitigation</a:t>
            </a:r>
            <a:r>
              <a:rPr lang="en-US" b="0" i="0" dirty="0">
                <a:solidFill>
                  <a:srgbClr val="0D0D0D"/>
                </a:solidFill>
                <a:effectLst/>
                <a:latin typeface="Söhne"/>
              </a:rPr>
              <a:t>. This raises questions about whether all historical datasets, including internal and publicly released ones, should undergo these processes to align with current data privacy standards.</a:t>
            </a:r>
            <a:endParaRPr lang="en-US" dirty="0"/>
          </a:p>
          <a:p>
            <a:pPr marL="0" indent="0">
              <a:buFont typeface="Arial" panose="020B0604020202020204" pitchFamily="34" charset="0"/>
              <a:buNone/>
            </a:pPr>
            <a:endParaRPr lang="en-US" dirty="0"/>
          </a:p>
          <a:p>
            <a:pPr marL="0" indent="0">
              <a:buFont typeface="Arial" panose="020B0604020202020204" pitchFamily="34" charset="0"/>
              <a:buNone/>
            </a:pPr>
            <a:r>
              <a:rPr lang="en-US" b="0" i="0" dirty="0">
                <a:solidFill>
                  <a:srgbClr val="0D0D0D"/>
                </a:solidFill>
                <a:effectLst/>
                <a:latin typeface="Söhne"/>
              </a:rPr>
              <a:t>Lastly, </a:t>
            </a:r>
            <a:r>
              <a:rPr lang="en-US" b="1" i="0" dirty="0">
                <a:solidFill>
                  <a:srgbClr val="0D0D0D"/>
                </a:solidFill>
                <a:effectLst/>
                <a:latin typeface="Söhne"/>
              </a:rPr>
              <a:t>handling user inquiries</a:t>
            </a:r>
            <a:r>
              <a:rPr lang="en-US" b="0" i="0" dirty="0">
                <a:solidFill>
                  <a:srgbClr val="0D0D0D"/>
                </a:solidFill>
                <a:effectLst/>
                <a:latin typeface="Söhne"/>
              </a:rPr>
              <a:t> is paramount. Establishing a clear protocol for addressing user inquiries, especially when discrepancies arise between estimates from synthetic data and those published by the Department of Health, is essential. Crafting a transparent and informative response strategy is key to maintaining trust and credibility.</a:t>
            </a:r>
            <a:endParaRPr lang="en-US" dirty="0"/>
          </a:p>
        </p:txBody>
      </p:sp>
    </p:spTree>
    <p:extLst>
      <p:ext uri="{BB962C8B-B14F-4D97-AF65-F5344CB8AC3E}">
        <p14:creationId xmlns:p14="http://schemas.microsoft.com/office/powerpoint/2010/main" val="34867866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800" dirty="0">
              <a:effectLst/>
              <a:latin typeface="Arial" panose="020B0604020202020204" pitchFamily="34" charset="0"/>
            </a:endParaRPr>
          </a:p>
        </p:txBody>
      </p:sp>
    </p:spTree>
    <p:extLst>
      <p:ext uri="{BB962C8B-B14F-4D97-AF65-F5344CB8AC3E}">
        <p14:creationId xmlns:p14="http://schemas.microsoft.com/office/powerpoint/2010/main" val="42247970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we dive in, I just want to give you a quick overview of the talk. </a:t>
            </a:r>
          </a:p>
          <a:p>
            <a:r>
              <a:rPr lang="en-US" dirty="0"/>
              <a:t>We will start with the background of the project. </a:t>
            </a:r>
          </a:p>
          <a:p>
            <a:r>
              <a:rPr lang="en-US" dirty="0"/>
              <a:t>Next, I will outline the method for assessing disclosure risk. </a:t>
            </a:r>
          </a:p>
          <a:p>
            <a:r>
              <a:rPr lang="en-US" dirty="0"/>
              <a:t>I will then move on to introduce the mitigation strategies we implemented and highlight some key findings. </a:t>
            </a:r>
          </a:p>
          <a:p>
            <a:r>
              <a:rPr lang="en-US" dirty="0"/>
              <a:t>Finally, we will wrap up with takeaways and discuss practical considerations.</a:t>
            </a:r>
          </a:p>
          <a:p>
            <a:endParaRPr lang="en-US" dirty="0"/>
          </a:p>
        </p:txBody>
      </p:sp>
    </p:spTree>
    <p:extLst>
      <p:ext uri="{BB962C8B-B14F-4D97-AF65-F5344CB8AC3E}">
        <p14:creationId xmlns:p14="http://schemas.microsoft.com/office/powerpoint/2010/main" val="2597332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I hope you found this talk has been informative and thank you for your attention. </a:t>
            </a:r>
          </a:p>
          <a:p>
            <a:r>
              <a:rPr lang="en-US" b="0" dirty="0"/>
              <a:t>If you have any questions, I am more than willing to provide detailed explanations and discuss them further.</a:t>
            </a:r>
          </a:p>
        </p:txBody>
      </p:sp>
    </p:spTree>
    <p:extLst>
      <p:ext uri="{BB962C8B-B14F-4D97-AF65-F5344CB8AC3E}">
        <p14:creationId xmlns:p14="http://schemas.microsoft.com/office/powerpoint/2010/main" val="41576649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strike="noStrike" kern="100" dirty="0">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Let’s first look at the project's background.</a:t>
            </a:r>
            <a:endParaRPr lang="en-US" sz="1800"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3469771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Local government agencies, such as NYC health department, collects and maintains survey data to improve the health of their residents. </a:t>
            </a:r>
          </a:p>
          <a:p>
            <a:pPr marL="0" marR="0">
              <a:lnSpc>
                <a:spcPct val="107000"/>
              </a:lnSpc>
              <a:spcBef>
                <a:spcPts val="0"/>
              </a:spcBef>
              <a:spcAft>
                <a:spcPts val="800"/>
              </a:spcAf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While agencies have the obligations to share theses data with the public, data stewards are facing </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dual challenges in protecting the privacy and confidentiality of survey respondents, while maximizing data utility</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One notable concern is the potential risk of re-identification of survey respondents by the linkage to administrative databases. </a:t>
            </a:r>
          </a:p>
          <a:p>
            <a:pPr marL="0" marR="0">
              <a:lnSpc>
                <a:spcPct val="107000"/>
              </a:lnSpc>
              <a:spcBef>
                <a:spcPts val="0"/>
              </a:spcBef>
              <a:spcAft>
                <a:spcPts val="800"/>
              </a:spcAf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Therefore, the assessment of such disclosure risk of identifying records and its mitigation have become important and necessary steps in the production process of publicly available datasets. </a:t>
            </a:r>
          </a:p>
          <a:p>
            <a:endParaRPr lang="en-US" sz="1200" dirty="0">
              <a:latin typeface="+mn-lt"/>
            </a:endParaRPr>
          </a:p>
        </p:txBody>
      </p:sp>
    </p:spTree>
    <p:extLst>
      <p:ext uri="{BB962C8B-B14F-4D97-AF65-F5344CB8AC3E}">
        <p14:creationId xmlns:p14="http://schemas.microsoft.com/office/powerpoint/2010/main" val="42503427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The objectives of our work encompass the establishment of systematic procedures for </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assessing disclosure risks</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implementing effective mitigation solutions, and evaluating both the utility and risk reduction </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associated with protected data prior to its public release. </a:t>
            </a:r>
          </a:p>
          <a:p>
            <a:pPr marL="0" marR="0">
              <a:lnSpc>
                <a:spcPct val="107000"/>
              </a:lnSpc>
              <a:spcBef>
                <a:spcPts val="0"/>
              </a:spcBef>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I will demonstrate our approach using the 2021 NYC Community Health Survey as an example. </a:t>
            </a:r>
          </a:p>
          <a:p>
            <a:r>
              <a:rPr lang="en-US" dirty="0"/>
              <a:t>Briefly, the NYC Community Health Survey (CHS) is an annual health surveillance survey that collects self-reported health related data from around 10,000 adult residents of New York City. </a:t>
            </a:r>
          </a:p>
        </p:txBody>
      </p:sp>
    </p:spTree>
    <p:extLst>
      <p:ext uri="{BB962C8B-B14F-4D97-AF65-F5344CB8AC3E}">
        <p14:creationId xmlns:p14="http://schemas.microsoft.com/office/powerpoint/2010/main" val="9016388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explore the strategy we utilized for risk assessment.</a:t>
            </a:r>
          </a:p>
        </p:txBody>
      </p:sp>
    </p:spTree>
    <p:extLst>
      <p:ext uri="{BB962C8B-B14F-4D97-AF65-F5344CB8AC3E}">
        <p14:creationId xmlns:p14="http://schemas.microsoft.com/office/powerpoint/2010/main" val="25792262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dirty="0">
                <a:effectLst/>
                <a:latin typeface="+mn-lt"/>
              </a:rPr>
              <a:t>We examined the identity disclosure risk associated with the published Community Health Survey dataset. The risk pertains to the possibility of a malicious intruder being able to correctly identify an individual from the New York City population to their corresponding record in the dataset using identifying variables, such as age, gender, race/ethnicity.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000" dirty="0">
              <a:effectLst/>
              <a:latin typeface="+mn-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dirty="0">
                <a:effectLst/>
                <a:latin typeface="+mn-lt"/>
              </a:rPr>
              <a:t>We first applied the Safe Harbord Guideline. To pinpoint high-risk records, we focused on evaluating disclosure risk of all CHS 2021 survey records and operated under the assumption that an intruder could leverage a unique combination of variables to facilitate re-identification.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000" dirty="0">
              <a:effectLst/>
              <a:latin typeface="+mn-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dirty="0">
                <a:effectLst/>
                <a:latin typeface="+mn-lt"/>
              </a:rPr>
              <a:t>Our risk assessment strategy utilized the </a:t>
            </a:r>
            <a:r>
              <a:rPr lang="en-US" sz="1000" b="1" dirty="0">
                <a:effectLst/>
                <a:latin typeface="+mn-lt"/>
              </a:rPr>
              <a:t>Weighted N approach</a:t>
            </a:r>
            <a:r>
              <a:rPr lang="en-US" sz="1000" dirty="0">
                <a:effectLst/>
                <a:latin typeface="+mn-lt"/>
              </a:rPr>
              <a:t>, which uses a 95% confidence interval and focuses on the aggregate population totals and associated standard errors. This method helped us to identify where the risk of identification is heightened.</a:t>
            </a:r>
          </a:p>
        </p:txBody>
      </p:sp>
    </p:spTree>
    <p:extLst>
      <p:ext uri="{BB962C8B-B14F-4D97-AF65-F5344CB8AC3E}">
        <p14:creationId xmlns:p14="http://schemas.microsoft.com/office/powerpoint/2010/main" val="24207511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200000"/>
              </a:lnSpc>
              <a:spcBef>
                <a:spcPts val="0"/>
              </a:spcBef>
              <a:spcAft>
                <a:spcPts val="800"/>
              </a:spcAft>
              <a:buClrTx/>
              <a:buSzTx/>
              <a:buFontTx/>
              <a:buNone/>
              <a:tabLst/>
              <a:defRPr/>
            </a:pPr>
            <a:r>
              <a:rPr lang="en-US" sz="1800" dirty="0">
                <a:solidFill>
                  <a:srgbClr val="0F0F0F"/>
                </a:solidFill>
                <a:effectLst/>
                <a:latin typeface="Segoe UI" panose="020B0502040204020203" pitchFamily="34" charset="0"/>
                <a:ea typeface="Calibri" panose="020F0502020204030204" pitchFamily="34" charset="0"/>
                <a:cs typeface="Times New Roman" panose="02020603050405020304" pitchFamily="18" charset="0"/>
              </a:rPr>
              <a:t>We operated under the assumption that an intruder might </a:t>
            </a:r>
            <a:r>
              <a:rPr lang="en-US" sz="2800" b="0" i="0" dirty="0">
                <a:solidFill>
                  <a:srgbClr val="0D0D0D"/>
                </a:solidFill>
                <a:effectLst/>
                <a:latin typeface="Söhne"/>
              </a:rPr>
              <a:t>possess knowledge of specific variable combinations that heighten the risk of identifying a target within the dataset.</a:t>
            </a:r>
          </a:p>
          <a:p>
            <a:pPr marL="0" marR="0" lvl="0" indent="0" algn="just" defTabSz="914400" rtl="0" eaLnBrk="1" fontAlgn="auto" latinLnBrk="0" hangingPunct="1">
              <a:lnSpc>
                <a:spcPct val="200000"/>
              </a:lnSpc>
              <a:spcBef>
                <a:spcPts val="0"/>
              </a:spcBef>
              <a:spcAft>
                <a:spcPts val="800"/>
              </a:spcAft>
              <a:buClrTx/>
              <a:buSzTx/>
              <a:buFontTx/>
              <a:buNone/>
              <a:tabLst/>
              <a:defRPr/>
            </a:pPr>
            <a:endParaRPr lang="en-US" sz="1800" dirty="0">
              <a:effectLst/>
              <a:latin typeface="Segoe UI" panose="020B0502040204020203" pitchFamily="34" charset="0"/>
            </a:endParaRPr>
          </a:p>
          <a:p>
            <a:pPr marL="0" marR="0" algn="just">
              <a:lnSpc>
                <a:spcPct val="200000"/>
              </a:lnSpc>
              <a:spcBef>
                <a:spcPts val="0"/>
              </a:spcBef>
              <a:spcAft>
                <a:spcPts val="800"/>
              </a:spcAft>
            </a:pPr>
            <a:r>
              <a:rPr lang="en-US" sz="1800" dirty="0">
                <a:solidFill>
                  <a:srgbClr val="0F0F0F"/>
                </a:solidFill>
                <a:effectLst/>
                <a:latin typeface="Segoe UI" panose="020B0502040204020203" pitchFamily="34" charset="0"/>
                <a:ea typeface="Calibri" panose="020F0502020204030204" pitchFamily="34" charset="0"/>
                <a:cs typeface="Times New Roman" panose="02020603050405020304" pitchFamily="18" charset="0"/>
              </a:rPr>
              <a:t>We categorized these variables into two groups: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just">
              <a:lnSpc>
                <a:spcPct val="200000"/>
              </a:lnSpc>
              <a:spcBef>
                <a:spcPts val="0"/>
              </a:spcBef>
              <a:spcAft>
                <a:spcPts val="0"/>
              </a:spcAft>
              <a:buFont typeface="+mj-lt"/>
              <a:buNone/>
            </a:pPr>
            <a:endParaRPr lang="en-US" sz="1800" b="1" dirty="0">
              <a:solidFill>
                <a:srgbClr val="0F0F0F"/>
              </a:solidFill>
              <a:effectLst/>
              <a:latin typeface="Segoe UI" panose="020B0502040204020203" pitchFamily="34" charset="0"/>
              <a:ea typeface="Calibri" panose="020F0502020204030204" pitchFamily="34" charset="0"/>
              <a:cs typeface="Times New Roman" panose="02020603050405020304" pitchFamily="18" charset="0"/>
            </a:endParaRPr>
          </a:p>
          <a:p>
            <a:pPr marL="0" marR="0" lvl="0" indent="0" algn="just">
              <a:lnSpc>
                <a:spcPct val="200000"/>
              </a:lnSpc>
              <a:spcBef>
                <a:spcPts val="0"/>
              </a:spcBef>
              <a:spcAft>
                <a:spcPts val="0"/>
              </a:spcAft>
              <a:buFont typeface="+mj-lt"/>
              <a:buNone/>
            </a:pPr>
            <a:r>
              <a:rPr lang="en-US" sz="1800" b="1" dirty="0">
                <a:solidFill>
                  <a:srgbClr val="0F0F0F"/>
                </a:solidFill>
                <a:effectLst/>
                <a:latin typeface="Segoe UI" panose="020B0502040204020203" pitchFamily="34" charset="0"/>
                <a:ea typeface="Calibri" panose="020F0502020204030204" pitchFamily="34" charset="0"/>
                <a:cs typeface="Times New Roman" panose="02020603050405020304" pitchFamily="18" charset="0"/>
              </a:rPr>
              <a:t>Core Variables</a:t>
            </a:r>
            <a:r>
              <a:rPr lang="en-US" sz="1800" dirty="0">
                <a:solidFill>
                  <a:srgbClr val="0F0F0F"/>
                </a:solidFill>
                <a:effectLst/>
                <a:latin typeface="Segoe UI" panose="020B0502040204020203" pitchFamily="34"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200000"/>
              </a:lnSpc>
              <a:spcBef>
                <a:spcPts val="0"/>
              </a:spcBef>
              <a:spcAft>
                <a:spcPts val="0"/>
              </a:spcAft>
              <a:buFont typeface="Symbol" panose="05050102010706020507" pitchFamily="18" charset="2"/>
              <a:buChar char=""/>
            </a:pPr>
            <a:r>
              <a:rPr lang="en-US" sz="1800" dirty="0">
                <a:solidFill>
                  <a:srgbClr val="0F0F0F"/>
                </a:solidFill>
                <a:effectLst/>
                <a:latin typeface="Segoe UI" panose="020B0502040204020203" pitchFamily="34" charset="0"/>
                <a:ea typeface="Calibri" panose="020F0502020204030204" pitchFamily="34" charset="0"/>
                <a:cs typeface="Times New Roman" panose="02020603050405020304" pitchFamily="18" charset="0"/>
              </a:rPr>
              <a:t>Primarily demographic variables, or quasi-identifying variables.</a:t>
            </a:r>
          </a:p>
          <a:p>
            <a:pPr marL="342900" marR="0" lvl="0" indent="-342900" algn="just">
              <a:lnSpc>
                <a:spcPct val="200000"/>
              </a:lnSpc>
              <a:spcBef>
                <a:spcPts val="0"/>
              </a:spcBef>
              <a:spcAft>
                <a:spcPts val="0"/>
              </a:spcAft>
              <a:buFont typeface="Symbol" panose="05050102010706020507" pitchFamily="18" charset="2"/>
              <a:buChar char=""/>
            </a:pPr>
            <a:r>
              <a:rPr lang="en-US" sz="1800" dirty="0">
                <a:solidFill>
                  <a:srgbClr val="0F0F0F"/>
                </a:solidFill>
                <a:effectLst/>
                <a:latin typeface="Segoe UI" panose="020B0502040204020203" pitchFamily="34" charset="0"/>
                <a:ea typeface="Calibri" panose="020F0502020204030204" pitchFamily="34" charset="0"/>
                <a:cs typeface="Times New Roman" panose="02020603050405020304" pitchFamily="18" charset="0"/>
              </a:rPr>
              <a:t>Includes a geography variable – </a:t>
            </a:r>
            <a:r>
              <a:rPr lang="en-US" sz="2800" b="0" i="0" dirty="0">
                <a:solidFill>
                  <a:srgbClr val="0D0D0D"/>
                </a:solidFill>
                <a:effectLst/>
                <a:latin typeface="Söhne"/>
              </a:rPr>
              <a:t>we adhered to the Safe Harbor Guideline by using boroughs instead of smaller geographies to avoid small sample sizes.</a:t>
            </a:r>
          </a:p>
          <a:p>
            <a:pPr marL="342900" marR="0" lvl="0" indent="-342900" algn="just">
              <a:lnSpc>
                <a:spcPct val="200000"/>
              </a:lnSpc>
              <a:spcBef>
                <a:spcPts val="0"/>
              </a:spcBef>
              <a:spcAft>
                <a:spcPts val="0"/>
              </a:spcAft>
              <a:buFont typeface="Symbol" panose="05050102010706020507" pitchFamily="18" charset="2"/>
              <a:buChar char=""/>
            </a:pPr>
            <a:r>
              <a:rPr lang="en-US" sz="2800" b="0" i="0" dirty="0">
                <a:solidFill>
                  <a:srgbClr val="0D0D0D"/>
                </a:solidFill>
                <a:effectLst/>
                <a:latin typeface="Söhne"/>
              </a:rPr>
              <a:t>These variables are prioritized to remain unmodified for release as they are crucial for analytical purposes.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just">
              <a:lnSpc>
                <a:spcPct val="200000"/>
              </a:lnSpc>
              <a:spcBef>
                <a:spcPts val="0"/>
              </a:spcBef>
              <a:spcAft>
                <a:spcPts val="0"/>
              </a:spcAft>
              <a:buFont typeface="+mj-lt"/>
              <a:buNone/>
            </a:pPr>
            <a:endParaRPr lang="en-US" sz="1800" b="1" dirty="0">
              <a:solidFill>
                <a:srgbClr val="0F0F0F"/>
              </a:solidFill>
              <a:effectLst/>
              <a:latin typeface="Segoe UI" panose="020B0502040204020203" pitchFamily="34" charset="0"/>
              <a:ea typeface="Calibri" panose="020F0502020204030204" pitchFamily="34" charset="0"/>
              <a:cs typeface="Times New Roman" panose="02020603050405020304" pitchFamily="18" charset="0"/>
            </a:endParaRPr>
          </a:p>
          <a:p>
            <a:pPr marL="0" marR="0" lvl="0" indent="0" algn="just">
              <a:lnSpc>
                <a:spcPct val="200000"/>
              </a:lnSpc>
              <a:spcBef>
                <a:spcPts val="0"/>
              </a:spcBef>
              <a:spcAft>
                <a:spcPts val="0"/>
              </a:spcAft>
              <a:buFont typeface="+mj-lt"/>
              <a:buNone/>
            </a:pPr>
            <a:r>
              <a:rPr lang="en-US" sz="1800" b="1" dirty="0">
                <a:solidFill>
                  <a:srgbClr val="0F0F0F"/>
                </a:solidFill>
                <a:effectLst/>
                <a:latin typeface="Segoe UI" panose="020B0502040204020203" pitchFamily="34" charset="0"/>
                <a:ea typeface="Calibri" panose="020F0502020204030204" pitchFamily="34" charset="0"/>
                <a:cs typeface="Times New Roman" panose="02020603050405020304" pitchFamily="18" charset="0"/>
              </a:rPr>
              <a:t>Key Variables</a:t>
            </a:r>
            <a:r>
              <a:rPr lang="en-US" sz="1800" dirty="0">
                <a:solidFill>
                  <a:srgbClr val="0F0F0F"/>
                </a:solidFill>
                <a:effectLst/>
                <a:latin typeface="Segoe UI" panose="020B0502040204020203" pitchFamily="34"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200000"/>
              </a:lnSpc>
              <a:spcBef>
                <a:spcPts val="0"/>
              </a:spcBef>
              <a:spcAft>
                <a:spcPts val="0"/>
              </a:spcAft>
              <a:buFont typeface="Symbol" panose="05050102010706020507" pitchFamily="18" charset="2"/>
              <a:buChar char=""/>
            </a:pPr>
            <a:r>
              <a:rPr lang="en-US" sz="1800" dirty="0">
                <a:solidFill>
                  <a:srgbClr val="0F0F0F"/>
                </a:solidFill>
                <a:effectLst/>
                <a:latin typeface="Segoe UI" panose="020B0502040204020203" pitchFamily="34" charset="0"/>
                <a:ea typeface="Calibri" panose="020F0502020204030204" pitchFamily="34" charset="0"/>
                <a:cs typeface="Times New Roman" panose="02020603050405020304" pitchFamily="18" charset="0"/>
              </a:rPr>
              <a:t>Comprises additional demographic and health-related variables that are potentially identifiable or easily known.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200000"/>
              </a:lnSpc>
              <a:spcBef>
                <a:spcPts val="0"/>
              </a:spcBef>
              <a:spcAft>
                <a:spcPts val="800"/>
              </a:spcAft>
              <a:buFont typeface="Symbol" panose="05050102010706020507" pitchFamily="18" charset="2"/>
              <a:buChar char=""/>
            </a:pPr>
            <a:r>
              <a:rPr lang="en-US" sz="1800" dirty="0">
                <a:solidFill>
                  <a:srgbClr val="0F0F0F"/>
                </a:solidFill>
                <a:effectLst/>
                <a:latin typeface="Segoe UI" panose="020B0502040204020203" pitchFamily="34" charset="0"/>
                <a:ea typeface="Calibri" panose="020F0502020204030204" pitchFamily="34" charset="0"/>
                <a:cs typeface="Times New Roman" panose="02020603050405020304" pitchFamily="18" charset="0"/>
              </a:rPr>
              <a:t>These variables are designated for release </a:t>
            </a:r>
            <a:r>
              <a:rPr lang="en-US" sz="1800" dirty="0">
                <a:solidFill>
                  <a:srgbClr val="FF0000"/>
                </a:solidFill>
                <a:effectLst/>
                <a:highlight>
                  <a:srgbClr val="FFFF00"/>
                </a:highlight>
                <a:latin typeface="Segoe UI" panose="020B0502040204020203" pitchFamily="34" charset="0"/>
                <a:ea typeface="Calibri" panose="020F0502020204030204" pitchFamily="34" charset="0"/>
                <a:cs typeface="Times New Roman" panose="02020603050405020304" pitchFamily="18" charset="0"/>
              </a:rPr>
              <a:t>but with a lower priority to remain unmodified</a:t>
            </a:r>
            <a:r>
              <a:rPr lang="en-US" sz="1800" dirty="0">
                <a:solidFill>
                  <a:srgbClr val="0F0F0F"/>
                </a:solidFill>
                <a:effectLst/>
                <a:latin typeface="Segoe UI" panose="020B0502040204020203" pitchFamily="34" charset="0"/>
                <a:ea typeface="Calibri" panose="020F0502020204030204" pitchFamily="34" charset="0"/>
                <a:cs typeface="Times New Roman" panose="02020603050405020304" pitchFamily="18" charset="0"/>
              </a:rPr>
              <a:t>, subject to mitigation solutions aimed at reducing disclosure risk.</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b="1" dirty="0"/>
          </a:p>
          <a:p>
            <a:r>
              <a:rPr lang="en-US" b="0" dirty="0"/>
              <a:t>Other variables may be </a:t>
            </a:r>
            <a:r>
              <a:rPr lang="en-US" dirty="0"/>
              <a:t>knowable but not necessarily accurately known and are therefore not considered as key variables</a:t>
            </a:r>
            <a:r>
              <a:rPr lang="en-US" strike="sngStrike" baseline="0" dirty="0"/>
              <a:t>, such as general health status.</a:t>
            </a:r>
          </a:p>
        </p:txBody>
      </p:sp>
    </p:spTree>
    <p:extLst>
      <p:ext uri="{BB962C8B-B14F-4D97-AF65-F5344CB8AC3E}">
        <p14:creationId xmlns:p14="http://schemas.microsoft.com/office/powerpoint/2010/main" val="19167989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0F0F0F"/>
                </a:solidFill>
                <a:effectLst/>
                <a:latin typeface="Segoe UI" panose="020B0502040204020203" pitchFamily="34" charset="0"/>
                <a:ea typeface="Calibri" panose="020F0502020204030204" pitchFamily="34" charset="0"/>
                <a:cs typeface="Times New Roman" panose="02020603050405020304" pitchFamily="18" charset="0"/>
              </a:rPr>
              <a:t>Now, let me walk you through our approach with an example.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solidFill>
                <a:srgbClr val="0F0F0F"/>
              </a:solidFill>
              <a:effectLst/>
              <a:latin typeface="Segoe UI" panose="020B0502040204020203"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0F0F0F"/>
                </a:solidFill>
                <a:effectLst/>
                <a:latin typeface="Segoe UI" panose="020B0502040204020203" pitchFamily="34" charset="0"/>
                <a:ea typeface="Calibri" panose="020F0502020204030204" pitchFamily="34" charset="0"/>
                <a:cs typeface="Times New Roman" panose="02020603050405020304" pitchFamily="18" charset="0"/>
              </a:rPr>
              <a:t>Utilizing the Weighted N approach, our analysis focused on examining the combination of </a:t>
            </a:r>
            <a:r>
              <a:rPr lang="en-US" sz="1800" b="1" dirty="0">
                <a:solidFill>
                  <a:srgbClr val="0F0F0F"/>
                </a:solidFill>
                <a:effectLst/>
                <a:latin typeface="Segoe UI" panose="020B0502040204020203" pitchFamily="34" charset="0"/>
                <a:ea typeface="Calibri" panose="020F0502020204030204" pitchFamily="34" charset="0"/>
                <a:cs typeface="Times New Roman" panose="02020603050405020304" pitchFamily="18" charset="0"/>
              </a:rPr>
              <a:t>core and key variables, and the key variable is analyzed one at a time</a:t>
            </a:r>
            <a:r>
              <a:rPr lang="en-US" sz="1800" dirty="0">
                <a:solidFill>
                  <a:srgbClr val="0F0F0F"/>
                </a:solidFill>
                <a:effectLst/>
                <a:latin typeface="Segoe UI" panose="020B0502040204020203" pitchFamily="34" charset="0"/>
                <a:ea typeface="Calibri" panose="020F0502020204030204" pitchFamily="34" charset="0"/>
                <a:cs typeface="Times New Roman" panose="02020603050405020304" pitchFamily="18"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solidFill>
                <a:srgbClr val="0F0F0F"/>
              </a:solidFill>
              <a:effectLst/>
              <a:latin typeface="Segoe UI" panose="020B0502040204020203"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0F0F0F"/>
                </a:solidFill>
                <a:effectLst/>
                <a:latin typeface="Segoe UI" panose="020B0502040204020203" pitchFamily="34" charset="0"/>
                <a:ea typeface="Calibri" panose="020F0502020204030204" pitchFamily="34" charset="0"/>
                <a:cs typeface="Times New Roman" panose="02020603050405020304" pitchFamily="18" charset="0"/>
              </a:rPr>
              <a:t>In the 2021 Community Health Survey, we selected four core variables: age group, sex at birth, race/ethnicity, and borough of residence. Additionally, we identified 25 key variables characterized by an elevated risk of re-identification, after in-depth review among subject matter experts.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solidFill>
                <a:srgbClr val="0F0F0F"/>
              </a:solidFill>
              <a:effectLst/>
              <a:latin typeface="Segoe UI" panose="020B0502040204020203"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0F0F0F"/>
                </a:solidFill>
                <a:effectLst/>
                <a:latin typeface="Segoe UI" panose="020B0502040204020203" pitchFamily="34" charset="0"/>
                <a:ea typeface="Calibri" panose="020F0502020204030204" pitchFamily="34" charset="0"/>
                <a:cs typeface="Times New Roman" panose="02020603050405020304" pitchFamily="18" charset="0"/>
              </a:rPr>
              <a:t>For each unique combination of core and key variables, records with a </a:t>
            </a:r>
            <a:r>
              <a:rPr lang="en-US" sz="1800" b="1" dirty="0">
                <a:solidFill>
                  <a:srgbClr val="0F0F0F"/>
                </a:solidFill>
                <a:effectLst/>
                <a:latin typeface="Segoe UI" panose="020B0502040204020203" pitchFamily="34" charset="0"/>
                <a:ea typeface="Calibri" panose="020F0502020204030204" pitchFamily="34" charset="0"/>
                <a:cs typeface="Times New Roman" panose="02020603050405020304" pitchFamily="18" charset="0"/>
              </a:rPr>
              <a:t>Weighted N of fewer than 100 individuals in the lower bound of the 95% confidence interval were identified as high-risk</a:t>
            </a:r>
            <a:r>
              <a:rPr lang="en-US" sz="1800" dirty="0">
                <a:solidFill>
                  <a:srgbClr val="0F0F0F"/>
                </a:solidFill>
                <a:effectLst/>
                <a:latin typeface="Segoe UI" panose="020B0502040204020203" pitchFamily="34" charset="0"/>
                <a:ea typeface="Calibri" panose="020F0502020204030204" pitchFamily="34" charset="0"/>
                <a:cs typeface="Times New Roman" panose="02020603050405020304" pitchFamily="18" charset="0"/>
              </a:rPr>
              <a:t>. This criterion indicates that the estimated populations for these records, within the specified combination, fall below 100 individuals in the context of New York City.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solidFill>
                <a:srgbClr val="0F0F0F"/>
              </a:solidFill>
              <a:effectLst/>
              <a:latin typeface="Segoe UI" panose="020B0502040204020203"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0F0F0F"/>
                </a:solidFill>
                <a:effectLst/>
                <a:latin typeface="Segoe UI" panose="020B0502040204020203" pitchFamily="34" charset="0"/>
                <a:ea typeface="Calibri" panose="020F0502020204030204" pitchFamily="34" charset="0"/>
                <a:cs typeface="Times New Roman" panose="02020603050405020304" pitchFamily="18" charset="0"/>
              </a:rPr>
              <a:t>The process is done for each of the 25 key variables.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3806412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4" descr="A picture containing text, clock, sign&#10;&#10;Description automatically generated">
            <a:extLst>
              <a:ext uri="{FF2B5EF4-FFF2-40B4-BE49-F238E27FC236}">
                <a16:creationId xmlns:a16="http://schemas.microsoft.com/office/drawing/2014/main" id="{437A6BF0-AB3F-E420-F917-4B0299BC53E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181885" y="5968947"/>
            <a:ext cx="1518984" cy="699717"/>
          </a:xfrm>
          <a:prstGeom prst="rect">
            <a:avLst/>
          </a:prstGeom>
        </p:spPr>
      </p:pic>
      <p:cxnSp>
        <p:nvCxnSpPr>
          <p:cNvPr id="8" name="Straight Connector 7">
            <a:extLst>
              <a:ext uri="{FF2B5EF4-FFF2-40B4-BE49-F238E27FC236}">
                <a16:creationId xmlns:a16="http://schemas.microsoft.com/office/drawing/2014/main" id="{B68453D7-1C5C-46BF-8A02-BE01C2C23FD5}"/>
              </a:ext>
            </a:extLst>
          </p:cNvPr>
          <p:cNvCxnSpPr>
            <a:cxnSpLocks/>
          </p:cNvCxnSpPr>
          <p:nvPr userDrawn="1"/>
        </p:nvCxnSpPr>
        <p:spPr>
          <a:xfrm flipH="1">
            <a:off x="600789" y="6318806"/>
            <a:ext cx="9111247" cy="0"/>
          </a:xfrm>
          <a:prstGeom prst="line">
            <a:avLst/>
          </a:prstGeom>
          <a:ln w="123825" cap="sq">
            <a:solidFill>
              <a:srgbClr val="1F3864"/>
            </a:solidFill>
            <a:beve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5A46F115-7B4E-1E39-59C9-522A7A14AB33}"/>
              </a:ext>
            </a:extLst>
          </p:cNvPr>
          <p:cNvCxnSpPr>
            <a:cxnSpLocks/>
          </p:cNvCxnSpPr>
          <p:nvPr userDrawn="1"/>
        </p:nvCxnSpPr>
        <p:spPr>
          <a:xfrm flipH="1">
            <a:off x="540000" y="605558"/>
            <a:ext cx="10855947" cy="0"/>
          </a:xfrm>
          <a:prstGeom prst="line">
            <a:avLst/>
          </a:prstGeom>
          <a:ln w="123825">
            <a:solidFill>
              <a:srgbClr val="1F3864"/>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B18268B7-F785-2F2C-D235-423CB3DF5C40}"/>
              </a:ext>
            </a:extLst>
          </p:cNvPr>
          <p:cNvCxnSpPr>
            <a:cxnSpLocks/>
          </p:cNvCxnSpPr>
          <p:nvPr userDrawn="1"/>
        </p:nvCxnSpPr>
        <p:spPr>
          <a:xfrm flipV="1">
            <a:off x="600789" y="654368"/>
            <a:ext cx="0" cy="5706408"/>
          </a:xfrm>
          <a:prstGeom prst="line">
            <a:avLst/>
          </a:prstGeom>
          <a:ln w="123825">
            <a:solidFill>
              <a:srgbClr val="1F3864"/>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F0A76C6A-2CB5-88FB-2C6A-FF30705D2F62}"/>
              </a:ext>
            </a:extLst>
          </p:cNvPr>
          <p:cNvCxnSpPr>
            <a:cxnSpLocks/>
          </p:cNvCxnSpPr>
          <p:nvPr userDrawn="1"/>
        </p:nvCxnSpPr>
        <p:spPr>
          <a:xfrm flipV="1">
            <a:off x="11359427" y="605558"/>
            <a:ext cx="0" cy="5019388"/>
          </a:xfrm>
          <a:prstGeom prst="line">
            <a:avLst/>
          </a:prstGeom>
          <a:ln w="123825" cap="sq">
            <a:solidFill>
              <a:srgbClr val="1F3864"/>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69465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838200" y="1825625"/>
            <a:ext cx="10515600" cy="4043155"/>
          </a:xfrm>
        </p:spPr>
        <p:txBody>
          <a:bodyPr vert="eaVert"/>
          <a:lstStyle>
            <a:lvl1pPr marL="0" indent="0">
              <a:buNone/>
              <a:defRPr/>
            </a:lvl1pPr>
          </a:lstStyle>
          <a:p>
            <a:pPr lvl="0"/>
            <a:endParaRPr lang="en-US" dirty="0"/>
          </a:p>
        </p:txBody>
      </p:sp>
      <p:cxnSp>
        <p:nvCxnSpPr>
          <p:cNvPr id="8" name="Straight Connector 7">
            <a:extLst>
              <a:ext uri="{FF2B5EF4-FFF2-40B4-BE49-F238E27FC236}">
                <a16:creationId xmlns:a16="http://schemas.microsoft.com/office/drawing/2014/main" id="{6A181EF7-2DA6-E741-44FC-7FDA56A17DDB}"/>
              </a:ext>
            </a:extLst>
          </p:cNvPr>
          <p:cNvCxnSpPr>
            <a:cxnSpLocks/>
          </p:cNvCxnSpPr>
          <p:nvPr userDrawn="1"/>
        </p:nvCxnSpPr>
        <p:spPr>
          <a:xfrm flipH="1">
            <a:off x="0" y="6318806"/>
            <a:ext cx="9712036" cy="0"/>
          </a:xfrm>
          <a:prstGeom prst="line">
            <a:avLst/>
          </a:prstGeom>
          <a:ln w="123825">
            <a:solidFill>
              <a:srgbClr val="1F3864"/>
            </a:solidFill>
          </a:ln>
        </p:spPr>
        <p:style>
          <a:lnRef idx="1">
            <a:schemeClr val="accent1"/>
          </a:lnRef>
          <a:fillRef idx="0">
            <a:schemeClr val="accent1"/>
          </a:fillRef>
          <a:effectRef idx="0">
            <a:schemeClr val="accent1"/>
          </a:effectRef>
          <a:fontRef idx="minor">
            <a:schemeClr val="tx1"/>
          </a:fontRef>
        </p:style>
      </p:cxnSp>
      <p:pic>
        <p:nvPicPr>
          <p:cNvPr id="4" name="Picture 3" descr="A picture containing text, clock, sign&#10;&#10;Description automatically generated">
            <a:extLst>
              <a:ext uri="{FF2B5EF4-FFF2-40B4-BE49-F238E27FC236}">
                <a16:creationId xmlns:a16="http://schemas.microsoft.com/office/drawing/2014/main" id="{C788DB73-C8D3-FBBF-95D6-D25FCE5B81A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181885" y="5978665"/>
            <a:ext cx="1518984" cy="699717"/>
          </a:xfrm>
          <a:prstGeom prst="rect">
            <a:avLst/>
          </a:prstGeom>
        </p:spPr>
      </p:pic>
    </p:spTree>
    <p:extLst>
      <p:ext uri="{BB962C8B-B14F-4D97-AF65-F5344CB8AC3E}">
        <p14:creationId xmlns:p14="http://schemas.microsoft.com/office/powerpoint/2010/main" val="2663246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6"/>
            <a:ext cx="2628900" cy="5354030"/>
          </a:xfrm>
        </p:spPr>
        <p:txBody>
          <a:bodyPr vert="eaVert"/>
          <a:lstStyle/>
          <a:p>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endParaRPr lang="en-US" dirty="0"/>
          </a:p>
        </p:txBody>
      </p:sp>
      <p:cxnSp>
        <p:nvCxnSpPr>
          <p:cNvPr id="8" name="Straight Connector 7">
            <a:extLst>
              <a:ext uri="{FF2B5EF4-FFF2-40B4-BE49-F238E27FC236}">
                <a16:creationId xmlns:a16="http://schemas.microsoft.com/office/drawing/2014/main" id="{B701C52F-0AAA-E470-14B3-663F68F4BEB8}"/>
              </a:ext>
            </a:extLst>
          </p:cNvPr>
          <p:cNvCxnSpPr>
            <a:cxnSpLocks/>
          </p:cNvCxnSpPr>
          <p:nvPr userDrawn="1"/>
        </p:nvCxnSpPr>
        <p:spPr>
          <a:xfrm flipH="1">
            <a:off x="0" y="6318806"/>
            <a:ext cx="9712036" cy="0"/>
          </a:xfrm>
          <a:prstGeom prst="line">
            <a:avLst/>
          </a:prstGeom>
          <a:ln w="123825">
            <a:solidFill>
              <a:srgbClr val="1F3864"/>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1C359A02-B482-F270-7311-82410EC9F229}"/>
              </a:ext>
            </a:extLst>
          </p:cNvPr>
          <p:cNvPicPr>
            <a:picLocks noChangeAspect="1"/>
          </p:cNvPicPr>
          <p:nvPr userDrawn="1"/>
        </p:nvPicPr>
        <p:blipFill>
          <a:blip r:embed="rId2"/>
          <a:stretch>
            <a:fillRect/>
          </a:stretch>
        </p:blipFill>
        <p:spPr>
          <a:xfrm>
            <a:off x="10197081" y="5968255"/>
            <a:ext cx="1518036" cy="701101"/>
          </a:xfrm>
          <a:prstGeom prst="rect">
            <a:avLst/>
          </a:prstGeom>
        </p:spPr>
      </p:pic>
    </p:spTree>
    <p:extLst>
      <p:ext uri="{BB962C8B-B14F-4D97-AF65-F5344CB8AC3E}">
        <p14:creationId xmlns:p14="http://schemas.microsoft.com/office/powerpoint/2010/main" val="3368133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838200" y="1825625"/>
            <a:ext cx="10515600" cy="402653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8" name="Straight Connector 7">
            <a:extLst>
              <a:ext uri="{FF2B5EF4-FFF2-40B4-BE49-F238E27FC236}">
                <a16:creationId xmlns:a16="http://schemas.microsoft.com/office/drawing/2014/main" id="{64457B99-1856-ECE0-5599-4DCC1A2395D2}"/>
              </a:ext>
            </a:extLst>
          </p:cNvPr>
          <p:cNvCxnSpPr>
            <a:cxnSpLocks/>
          </p:cNvCxnSpPr>
          <p:nvPr userDrawn="1"/>
        </p:nvCxnSpPr>
        <p:spPr>
          <a:xfrm flipH="1">
            <a:off x="0" y="6318806"/>
            <a:ext cx="9712036" cy="0"/>
          </a:xfrm>
          <a:prstGeom prst="line">
            <a:avLst/>
          </a:prstGeom>
          <a:ln w="123825">
            <a:solidFill>
              <a:srgbClr val="1F3864"/>
            </a:solidFill>
          </a:ln>
        </p:spPr>
        <p:style>
          <a:lnRef idx="1">
            <a:schemeClr val="accent1"/>
          </a:lnRef>
          <a:fillRef idx="0">
            <a:schemeClr val="accent1"/>
          </a:fillRef>
          <a:effectRef idx="0">
            <a:schemeClr val="accent1"/>
          </a:effectRef>
          <a:fontRef idx="minor">
            <a:schemeClr val="tx1"/>
          </a:fontRef>
        </p:style>
      </p:cxnSp>
      <p:pic>
        <p:nvPicPr>
          <p:cNvPr id="4" name="Picture 3" descr="A picture containing text, clock, sign&#10;&#10;Description automatically generated">
            <a:extLst>
              <a:ext uri="{FF2B5EF4-FFF2-40B4-BE49-F238E27FC236}">
                <a16:creationId xmlns:a16="http://schemas.microsoft.com/office/drawing/2014/main" id="{56D14968-F3F3-42C3-9C56-00743893B74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169359" y="5987092"/>
            <a:ext cx="1518984" cy="699717"/>
          </a:xfrm>
          <a:prstGeom prst="rect">
            <a:avLst/>
          </a:prstGeom>
        </p:spPr>
      </p:pic>
    </p:spTree>
    <p:extLst>
      <p:ext uri="{BB962C8B-B14F-4D97-AF65-F5344CB8AC3E}">
        <p14:creationId xmlns:p14="http://schemas.microsoft.com/office/powerpoint/2010/main" val="1468655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4"/>
            <a:ext cx="10515600" cy="1077190"/>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cxnSp>
        <p:nvCxnSpPr>
          <p:cNvPr id="8" name="Straight Connector 7">
            <a:extLst>
              <a:ext uri="{FF2B5EF4-FFF2-40B4-BE49-F238E27FC236}">
                <a16:creationId xmlns:a16="http://schemas.microsoft.com/office/drawing/2014/main" id="{1F78CF06-3674-6C05-36F2-4B89E85A139E}"/>
              </a:ext>
            </a:extLst>
          </p:cNvPr>
          <p:cNvCxnSpPr>
            <a:cxnSpLocks/>
          </p:cNvCxnSpPr>
          <p:nvPr userDrawn="1"/>
        </p:nvCxnSpPr>
        <p:spPr>
          <a:xfrm flipH="1">
            <a:off x="600789" y="6318806"/>
            <a:ext cx="9111247" cy="0"/>
          </a:xfrm>
          <a:prstGeom prst="line">
            <a:avLst/>
          </a:prstGeom>
          <a:ln w="123825" cap="sq">
            <a:solidFill>
              <a:srgbClr val="1F3864"/>
            </a:solidFill>
            <a:beve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F2CB159C-8765-B877-D82E-43778AEF1E80}"/>
              </a:ext>
            </a:extLst>
          </p:cNvPr>
          <p:cNvCxnSpPr>
            <a:cxnSpLocks/>
          </p:cNvCxnSpPr>
          <p:nvPr userDrawn="1"/>
        </p:nvCxnSpPr>
        <p:spPr>
          <a:xfrm flipH="1">
            <a:off x="539261" y="605558"/>
            <a:ext cx="10856686" cy="0"/>
          </a:xfrm>
          <a:prstGeom prst="line">
            <a:avLst/>
          </a:prstGeom>
          <a:ln w="123825">
            <a:solidFill>
              <a:srgbClr val="1F3864"/>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9448B307-4882-02A2-00F6-95C2B528D77C}"/>
              </a:ext>
            </a:extLst>
          </p:cNvPr>
          <p:cNvCxnSpPr>
            <a:cxnSpLocks/>
          </p:cNvCxnSpPr>
          <p:nvPr userDrawn="1"/>
        </p:nvCxnSpPr>
        <p:spPr>
          <a:xfrm flipV="1">
            <a:off x="600789" y="654368"/>
            <a:ext cx="0" cy="5706408"/>
          </a:xfrm>
          <a:prstGeom prst="line">
            <a:avLst/>
          </a:prstGeom>
          <a:ln w="123825">
            <a:solidFill>
              <a:srgbClr val="1F3864"/>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AB2D0C0-C186-2E23-E622-503A40FD1D81}"/>
              </a:ext>
            </a:extLst>
          </p:cNvPr>
          <p:cNvCxnSpPr>
            <a:cxnSpLocks/>
          </p:cNvCxnSpPr>
          <p:nvPr userDrawn="1"/>
        </p:nvCxnSpPr>
        <p:spPr>
          <a:xfrm flipV="1">
            <a:off x="11359427" y="605558"/>
            <a:ext cx="0" cy="5019388"/>
          </a:xfrm>
          <a:prstGeom prst="line">
            <a:avLst/>
          </a:prstGeom>
          <a:ln w="123825" cap="sq">
            <a:solidFill>
              <a:srgbClr val="1F3864"/>
            </a:solidFill>
            <a:bevel/>
          </a:ln>
        </p:spPr>
        <p:style>
          <a:lnRef idx="1">
            <a:schemeClr val="accent1"/>
          </a:lnRef>
          <a:fillRef idx="0">
            <a:schemeClr val="accent1"/>
          </a:fillRef>
          <a:effectRef idx="0">
            <a:schemeClr val="accent1"/>
          </a:effectRef>
          <a:fontRef idx="minor">
            <a:schemeClr val="tx1"/>
          </a:fontRef>
        </p:style>
      </p:cxnSp>
      <p:pic>
        <p:nvPicPr>
          <p:cNvPr id="4" name="Picture 3" descr="A picture containing text, clock, sign&#10;&#10;Description automatically generated">
            <a:extLst>
              <a:ext uri="{FF2B5EF4-FFF2-40B4-BE49-F238E27FC236}">
                <a16:creationId xmlns:a16="http://schemas.microsoft.com/office/drawing/2014/main" id="{CD176F3F-4731-0472-D0EF-CE17B571E15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181885" y="5968947"/>
            <a:ext cx="1518984" cy="699717"/>
          </a:xfrm>
          <a:prstGeom prst="rect">
            <a:avLst/>
          </a:prstGeom>
        </p:spPr>
      </p:pic>
    </p:spTree>
    <p:extLst>
      <p:ext uri="{BB962C8B-B14F-4D97-AF65-F5344CB8AC3E}">
        <p14:creationId xmlns:p14="http://schemas.microsoft.com/office/powerpoint/2010/main" val="892704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38935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9" name="Straight Connector 8">
            <a:extLst>
              <a:ext uri="{FF2B5EF4-FFF2-40B4-BE49-F238E27FC236}">
                <a16:creationId xmlns:a16="http://schemas.microsoft.com/office/drawing/2014/main" id="{93EBEC1C-0D80-A334-7178-CB8FB47F24B3}"/>
              </a:ext>
            </a:extLst>
          </p:cNvPr>
          <p:cNvCxnSpPr>
            <a:cxnSpLocks/>
          </p:cNvCxnSpPr>
          <p:nvPr userDrawn="1"/>
        </p:nvCxnSpPr>
        <p:spPr>
          <a:xfrm flipH="1">
            <a:off x="0" y="6318806"/>
            <a:ext cx="9712036" cy="0"/>
          </a:xfrm>
          <a:prstGeom prst="line">
            <a:avLst/>
          </a:prstGeom>
          <a:ln w="123825">
            <a:solidFill>
              <a:srgbClr val="1F3864"/>
            </a:solidFill>
          </a:ln>
        </p:spPr>
        <p:style>
          <a:lnRef idx="1">
            <a:schemeClr val="accent1"/>
          </a:lnRef>
          <a:fillRef idx="0">
            <a:schemeClr val="accent1"/>
          </a:fillRef>
          <a:effectRef idx="0">
            <a:schemeClr val="accent1"/>
          </a:effectRef>
          <a:fontRef idx="minor">
            <a:schemeClr val="tx1"/>
          </a:fontRef>
        </p:style>
      </p:cxnSp>
      <p:pic>
        <p:nvPicPr>
          <p:cNvPr id="5" name="Picture 4" descr="A picture containing text, clock, sign&#10;&#10;Description automatically generated">
            <a:extLst>
              <a:ext uri="{FF2B5EF4-FFF2-40B4-BE49-F238E27FC236}">
                <a16:creationId xmlns:a16="http://schemas.microsoft.com/office/drawing/2014/main" id="{ED457404-C6C3-E79D-0635-FD68C25934E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131780" y="5968947"/>
            <a:ext cx="1518984" cy="699717"/>
          </a:xfrm>
          <a:prstGeom prst="rect">
            <a:avLst/>
          </a:prstGeom>
        </p:spPr>
      </p:pic>
    </p:spTree>
    <p:extLst>
      <p:ext uri="{BB962C8B-B14F-4D97-AF65-F5344CB8AC3E}">
        <p14:creationId xmlns:p14="http://schemas.microsoft.com/office/powerpoint/2010/main" val="3891816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2140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1" name="Straight Connector 10">
            <a:extLst>
              <a:ext uri="{FF2B5EF4-FFF2-40B4-BE49-F238E27FC236}">
                <a16:creationId xmlns:a16="http://schemas.microsoft.com/office/drawing/2014/main" id="{EF59E795-690F-4B41-7BB7-D27A4F9DE12D}"/>
              </a:ext>
            </a:extLst>
          </p:cNvPr>
          <p:cNvCxnSpPr>
            <a:cxnSpLocks/>
          </p:cNvCxnSpPr>
          <p:nvPr userDrawn="1"/>
        </p:nvCxnSpPr>
        <p:spPr>
          <a:xfrm flipH="1">
            <a:off x="0" y="6318806"/>
            <a:ext cx="9712036" cy="0"/>
          </a:xfrm>
          <a:prstGeom prst="line">
            <a:avLst/>
          </a:prstGeom>
          <a:ln w="123825">
            <a:solidFill>
              <a:srgbClr val="1F3864"/>
            </a:solidFill>
          </a:ln>
        </p:spPr>
        <p:style>
          <a:lnRef idx="1">
            <a:schemeClr val="accent1"/>
          </a:lnRef>
          <a:fillRef idx="0">
            <a:schemeClr val="accent1"/>
          </a:fillRef>
          <a:effectRef idx="0">
            <a:schemeClr val="accent1"/>
          </a:effectRef>
          <a:fontRef idx="minor">
            <a:schemeClr val="tx1"/>
          </a:fontRef>
        </p:style>
      </p:cxnSp>
      <p:pic>
        <p:nvPicPr>
          <p:cNvPr id="7" name="Picture 6" descr="A picture containing text, clock, sign&#10;&#10;Description automatically generated">
            <a:extLst>
              <a:ext uri="{FF2B5EF4-FFF2-40B4-BE49-F238E27FC236}">
                <a16:creationId xmlns:a16="http://schemas.microsoft.com/office/drawing/2014/main" id="{4BB85B39-5A23-D4FE-E143-11A23DD7445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187292" y="5968947"/>
            <a:ext cx="1518984" cy="699717"/>
          </a:xfrm>
          <a:prstGeom prst="rect">
            <a:avLst/>
          </a:prstGeom>
        </p:spPr>
      </p:pic>
    </p:spTree>
    <p:extLst>
      <p:ext uri="{BB962C8B-B14F-4D97-AF65-F5344CB8AC3E}">
        <p14:creationId xmlns:p14="http://schemas.microsoft.com/office/powerpoint/2010/main" val="4113547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538972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4062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6"/>
            <a:ext cx="6172200" cy="469848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cxnSp>
        <p:nvCxnSpPr>
          <p:cNvPr id="9" name="Straight Connector 8">
            <a:extLst>
              <a:ext uri="{FF2B5EF4-FFF2-40B4-BE49-F238E27FC236}">
                <a16:creationId xmlns:a16="http://schemas.microsoft.com/office/drawing/2014/main" id="{20031ED2-4ADB-A618-BDAF-9CD85510ED36}"/>
              </a:ext>
            </a:extLst>
          </p:cNvPr>
          <p:cNvCxnSpPr>
            <a:cxnSpLocks/>
          </p:cNvCxnSpPr>
          <p:nvPr userDrawn="1"/>
        </p:nvCxnSpPr>
        <p:spPr>
          <a:xfrm flipH="1">
            <a:off x="0" y="6318806"/>
            <a:ext cx="9712036" cy="0"/>
          </a:xfrm>
          <a:prstGeom prst="line">
            <a:avLst/>
          </a:prstGeom>
          <a:ln w="123825">
            <a:solidFill>
              <a:srgbClr val="1F3864"/>
            </a:solidFill>
          </a:ln>
        </p:spPr>
        <p:style>
          <a:lnRef idx="1">
            <a:schemeClr val="accent1"/>
          </a:lnRef>
          <a:fillRef idx="0">
            <a:schemeClr val="accent1"/>
          </a:fillRef>
          <a:effectRef idx="0">
            <a:schemeClr val="accent1"/>
          </a:effectRef>
          <a:fontRef idx="minor">
            <a:schemeClr val="tx1"/>
          </a:fontRef>
        </p:style>
      </p:cxnSp>
      <p:pic>
        <p:nvPicPr>
          <p:cNvPr id="5" name="Picture 4" descr="A picture containing text, clock, sign&#10;&#10;Description automatically generated">
            <a:extLst>
              <a:ext uri="{FF2B5EF4-FFF2-40B4-BE49-F238E27FC236}">
                <a16:creationId xmlns:a16="http://schemas.microsoft.com/office/drawing/2014/main" id="{20CAEDCA-A152-D006-2CA5-68B2B659880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196532" y="5968947"/>
            <a:ext cx="1518984" cy="699717"/>
          </a:xfrm>
          <a:prstGeom prst="rect">
            <a:avLst/>
          </a:prstGeom>
        </p:spPr>
      </p:pic>
    </p:spTree>
    <p:extLst>
      <p:ext uri="{BB962C8B-B14F-4D97-AF65-F5344CB8AC3E}">
        <p14:creationId xmlns:p14="http://schemas.microsoft.com/office/powerpoint/2010/main" val="166470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6"/>
            <a:ext cx="6172200" cy="4731730"/>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cxnSp>
        <p:nvCxnSpPr>
          <p:cNvPr id="9" name="Straight Connector 8">
            <a:extLst>
              <a:ext uri="{FF2B5EF4-FFF2-40B4-BE49-F238E27FC236}">
                <a16:creationId xmlns:a16="http://schemas.microsoft.com/office/drawing/2014/main" id="{454977DE-08D0-A557-EC8B-E8EF4B9CBBB5}"/>
              </a:ext>
            </a:extLst>
          </p:cNvPr>
          <p:cNvCxnSpPr>
            <a:cxnSpLocks/>
          </p:cNvCxnSpPr>
          <p:nvPr userDrawn="1"/>
        </p:nvCxnSpPr>
        <p:spPr>
          <a:xfrm flipH="1">
            <a:off x="0" y="6318806"/>
            <a:ext cx="9712036" cy="0"/>
          </a:xfrm>
          <a:prstGeom prst="line">
            <a:avLst/>
          </a:prstGeom>
          <a:ln w="123825">
            <a:solidFill>
              <a:srgbClr val="1F3864"/>
            </a:solidFill>
          </a:ln>
        </p:spPr>
        <p:style>
          <a:lnRef idx="1">
            <a:schemeClr val="accent1"/>
          </a:lnRef>
          <a:fillRef idx="0">
            <a:schemeClr val="accent1"/>
          </a:fillRef>
          <a:effectRef idx="0">
            <a:schemeClr val="accent1"/>
          </a:effectRef>
          <a:fontRef idx="minor">
            <a:schemeClr val="tx1"/>
          </a:fontRef>
        </p:style>
      </p:cxnSp>
      <p:pic>
        <p:nvPicPr>
          <p:cNvPr id="5" name="Picture 4" descr="A picture containing text, clock, sign&#10;&#10;Description automatically generated">
            <a:extLst>
              <a:ext uri="{FF2B5EF4-FFF2-40B4-BE49-F238E27FC236}">
                <a16:creationId xmlns:a16="http://schemas.microsoft.com/office/drawing/2014/main" id="{1FF47895-52CE-5CC5-F84F-D6944D7244D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191648" y="5968947"/>
            <a:ext cx="1518984" cy="699717"/>
          </a:xfrm>
          <a:prstGeom prst="rect">
            <a:avLst/>
          </a:prstGeom>
        </p:spPr>
      </p:pic>
    </p:spTree>
    <p:extLst>
      <p:ext uri="{BB962C8B-B14F-4D97-AF65-F5344CB8AC3E}">
        <p14:creationId xmlns:p14="http://schemas.microsoft.com/office/powerpoint/2010/main" val="785995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alpha val="1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659193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14.sv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hyperlink" Target="mailto:tbholanath@health.nyc.gov" TargetMode="External"/><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 Id="rId9" Type="http://schemas.openxmlformats.org/officeDocument/2006/relationships/image" Target="../media/image8.sv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sv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6ABBF0-089C-EAE9-DF1B-CF54E2145FB7}"/>
              </a:ext>
            </a:extLst>
          </p:cNvPr>
          <p:cNvSpPr>
            <a:spLocks noGrp="1"/>
          </p:cNvSpPr>
          <p:nvPr>
            <p:ph type="ctrTitle"/>
          </p:nvPr>
        </p:nvSpPr>
        <p:spPr>
          <a:xfrm>
            <a:off x="1066801" y="1122363"/>
            <a:ext cx="10070122" cy="2133599"/>
          </a:xfrm>
        </p:spPr>
        <p:txBody>
          <a:bodyPr>
            <a:noAutofit/>
          </a:bodyPr>
          <a:lstStyle/>
          <a:p>
            <a:r>
              <a:rPr lang="en-US" sz="5500" b="1" dirty="0">
                <a:solidFill>
                  <a:schemeClr val="accent4"/>
                </a:solidFill>
                <a:latin typeface="+mn-lt"/>
              </a:rPr>
              <a:t>USING SYNTHETIC DATA                                TO REDUCE DISCLOSURE RISK                      IN MUNICIPAL HEALTH SURVEYS</a:t>
            </a:r>
          </a:p>
        </p:txBody>
      </p:sp>
      <p:sp>
        <p:nvSpPr>
          <p:cNvPr id="3" name="Subtitle 2">
            <a:extLst>
              <a:ext uri="{FF2B5EF4-FFF2-40B4-BE49-F238E27FC236}">
                <a16:creationId xmlns:a16="http://schemas.microsoft.com/office/drawing/2014/main" id="{54C672EE-F652-3B4F-424A-EDFF73012747}"/>
              </a:ext>
            </a:extLst>
          </p:cNvPr>
          <p:cNvSpPr>
            <a:spLocks noGrp="1"/>
          </p:cNvSpPr>
          <p:nvPr>
            <p:ph type="subTitle" idx="1"/>
          </p:nvPr>
        </p:nvSpPr>
        <p:spPr>
          <a:xfrm>
            <a:off x="834390" y="3429000"/>
            <a:ext cx="10302533" cy="2870201"/>
          </a:xfrm>
        </p:spPr>
        <p:txBody>
          <a:bodyPr>
            <a:normAutofit fontScale="92500" lnSpcReduction="20000"/>
          </a:bodyPr>
          <a:lstStyle/>
          <a:p>
            <a:r>
              <a:rPr lang="en-US" sz="2600" b="1" dirty="0"/>
              <a:t>Wen Qin Deng</a:t>
            </a:r>
          </a:p>
          <a:p>
            <a:r>
              <a:rPr lang="en-US" sz="2600" b="1" dirty="0"/>
              <a:t>New York City Department of Health and Metal Hygiene </a:t>
            </a:r>
          </a:p>
          <a:p>
            <a:r>
              <a:rPr lang="en-US" sz="2200" dirty="0"/>
              <a:t>Joint work with Stephen Immerwahr, Tashema Bholanath (NYC DOHMH) </a:t>
            </a:r>
          </a:p>
          <a:p>
            <a:r>
              <a:rPr lang="en-US" sz="2200" dirty="0"/>
              <a:t>and Jingchen (Monika) Hu (Vassar College)</a:t>
            </a:r>
          </a:p>
          <a:p>
            <a:endParaRPr lang="en-US" dirty="0"/>
          </a:p>
          <a:p>
            <a:r>
              <a:rPr lang="en-US" sz="2200" dirty="0">
                <a:solidFill>
                  <a:schemeClr val="accent4">
                    <a:lumMod val="75000"/>
                  </a:schemeClr>
                </a:solidFill>
              </a:rPr>
              <a:t>Federal Computer Assisted Survey </a:t>
            </a:r>
          </a:p>
          <a:p>
            <a:r>
              <a:rPr lang="en-US" sz="2200" dirty="0">
                <a:solidFill>
                  <a:schemeClr val="accent4">
                    <a:lumMod val="75000"/>
                  </a:schemeClr>
                </a:solidFill>
              </a:rPr>
              <a:t>Information Collection Workshops</a:t>
            </a:r>
          </a:p>
          <a:p>
            <a:r>
              <a:rPr lang="en-US" sz="2200" dirty="0">
                <a:solidFill>
                  <a:schemeClr val="accent4">
                    <a:lumMod val="75000"/>
                  </a:schemeClr>
                </a:solidFill>
              </a:rPr>
              <a:t>April 17</a:t>
            </a:r>
            <a:r>
              <a:rPr lang="en-US" sz="2200" baseline="30000" dirty="0">
                <a:solidFill>
                  <a:schemeClr val="accent4">
                    <a:lumMod val="75000"/>
                  </a:schemeClr>
                </a:solidFill>
              </a:rPr>
              <a:t>th</a:t>
            </a:r>
            <a:r>
              <a:rPr lang="en-US" sz="2200" dirty="0">
                <a:solidFill>
                  <a:schemeClr val="accent4">
                    <a:lumMod val="75000"/>
                  </a:schemeClr>
                </a:solidFill>
              </a:rPr>
              <a:t>, 2024</a:t>
            </a:r>
          </a:p>
          <a:p>
            <a:endParaRPr lang="en-US" dirty="0">
              <a:solidFill>
                <a:schemeClr val="bg2">
                  <a:lumMod val="50000"/>
                </a:schemeClr>
              </a:solidFill>
            </a:endParaRPr>
          </a:p>
          <a:p>
            <a:endParaRPr lang="en-US" dirty="0"/>
          </a:p>
        </p:txBody>
      </p:sp>
    </p:spTree>
    <p:extLst>
      <p:ext uri="{BB962C8B-B14F-4D97-AF65-F5344CB8AC3E}">
        <p14:creationId xmlns:p14="http://schemas.microsoft.com/office/powerpoint/2010/main" val="3910360754"/>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8706F2BD-A5E5-CADD-0AC7-2CD65EC135D8}"/>
              </a:ext>
            </a:extLst>
          </p:cNvPr>
          <p:cNvSpPr>
            <a:spLocks noGrp="1"/>
          </p:cNvSpPr>
          <p:nvPr>
            <p:ph type="title"/>
          </p:nvPr>
        </p:nvSpPr>
        <p:spPr>
          <a:xfrm>
            <a:off x="0" y="0"/>
            <a:ext cx="12192000" cy="914400"/>
          </a:xfrm>
        </p:spPr>
        <p:txBody>
          <a:bodyPr>
            <a:noAutofit/>
          </a:bodyPr>
          <a:lstStyle/>
          <a:p>
            <a:pPr algn="ctr"/>
            <a:r>
              <a:rPr lang="en-US" b="1" dirty="0">
                <a:solidFill>
                  <a:schemeClr val="accent4"/>
                </a:solidFill>
                <a:latin typeface="+mn-lt"/>
              </a:rPr>
              <a:t>RISK ASSESSMENT RESULTS</a:t>
            </a:r>
          </a:p>
        </p:txBody>
      </p:sp>
      <p:sp>
        <p:nvSpPr>
          <p:cNvPr id="5" name="Content Placeholder 4">
            <a:extLst>
              <a:ext uri="{FF2B5EF4-FFF2-40B4-BE49-F238E27FC236}">
                <a16:creationId xmlns:a16="http://schemas.microsoft.com/office/drawing/2014/main" id="{FD02EFDF-1B28-A4BC-4904-0285FB792B72}"/>
              </a:ext>
            </a:extLst>
          </p:cNvPr>
          <p:cNvSpPr>
            <a:spLocks noGrp="1"/>
          </p:cNvSpPr>
          <p:nvPr>
            <p:ph idx="1"/>
          </p:nvPr>
        </p:nvSpPr>
        <p:spPr>
          <a:xfrm>
            <a:off x="615461" y="1417761"/>
            <a:ext cx="10988404" cy="695327"/>
          </a:xfrm>
        </p:spPr>
        <p:txBody>
          <a:bodyPr>
            <a:normAutofit/>
          </a:bodyPr>
          <a:lstStyle/>
          <a:p>
            <a:pPr marL="0" indent="0" algn="ctr">
              <a:buClr>
                <a:schemeClr val="accent4"/>
              </a:buClr>
              <a:buNone/>
            </a:pPr>
            <a:r>
              <a:rPr lang="en-US" sz="3200" dirty="0"/>
              <a:t>Of the 25 key variables selected –  </a:t>
            </a:r>
          </a:p>
        </p:txBody>
      </p:sp>
      <p:sp>
        <p:nvSpPr>
          <p:cNvPr id="2" name="TextBox 1">
            <a:extLst>
              <a:ext uri="{FF2B5EF4-FFF2-40B4-BE49-F238E27FC236}">
                <a16:creationId xmlns:a16="http://schemas.microsoft.com/office/drawing/2014/main" id="{5F6707DB-D5A2-B054-C4BD-8423081477FA}"/>
              </a:ext>
            </a:extLst>
          </p:cNvPr>
          <p:cNvSpPr txBox="1"/>
          <p:nvPr/>
        </p:nvSpPr>
        <p:spPr>
          <a:xfrm>
            <a:off x="143227" y="6437359"/>
            <a:ext cx="472234" cy="369332"/>
          </a:xfrm>
          <a:prstGeom prst="rect">
            <a:avLst/>
          </a:prstGeom>
          <a:noFill/>
        </p:spPr>
        <p:txBody>
          <a:bodyPr wrap="square" rtlCol="0">
            <a:spAutoFit/>
          </a:bodyPr>
          <a:lstStyle/>
          <a:p>
            <a:r>
              <a:rPr lang="en-US" dirty="0"/>
              <a:t>10</a:t>
            </a:r>
          </a:p>
        </p:txBody>
      </p:sp>
      <p:pic>
        <p:nvPicPr>
          <p:cNvPr id="7" name="Graphic 6" descr="Database outline">
            <a:extLst>
              <a:ext uri="{FF2B5EF4-FFF2-40B4-BE49-F238E27FC236}">
                <a16:creationId xmlns:a16="http://schemas.microsoft.com/office/drawing/2014/main" id="{4343B619-C3A8-E6F4-6DD3-1452C853B7E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096000" y="2262800"/>
            <a:ext cx="1321825" cy="1321825"/>
          </a:xfrm>
          <a:prstGeom prst="rect">
            <a:avLst/>
          </a:prstGeom>
        </p:spPr>
      </p:pic>
      <p:pic>
        <p:nvPicPr>
          <p:cNvPr id="14" name="Graphic 13" descr="Shield Cross outline">
            <a:extLst>
              <a:ext uri="{FF2B5EF4-FFF2-40B4-BE49-F238E27FC236}">
                <a16:creationId xmlns:a16="http://schemas.microsoft.com/office/drawing/2014/main" id="{835EEC70-AC9E-BE88-84B9-FD0BDA066C2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37127" y="2262801"/>
            <a:ext cx="1321825" cy="1321824"/>
          </a:xfrm>
          <a:prstGeom prst="rect">
            <a:avLst/>
          </a:prstGeom>
        </p:spPr>
      </p:pic>
      <p:sp>
        <p:nvSpPr>
          <p:cNvPr id="15" name="Content Placeholder 4">
            <a:extLst>
              <a:ext uri="{FF2B5EF4-FFF2-40B4-BE49-F238E27FC236}">
                <a16:creationId xmlns:a16="http://schemas.microsoft.com/office/drawing/2014/main" id="{90C5BCFD-3EAA-81BE-8E36-74D41BF5DD11}"/>
              </a:ext>
            </a:extLst>
          </p:cNvPr>
          <p:cNvSpPr txBox="1">
            <a:spLocks/>
          </p:cNvSpPr>
          <p:nvPr/>
        </p:nvSpPr>
        <p:spPr>
          <a:xfrm>
            <a:off x="2233862" y="2495027"/>
            <a:ext cx="2845364" cy="21886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Clr>
                <a:schemeClr val="accent4"/>
              </a:buClr>
              <a:buNone/>
            </a:pPr>
            <a:r>
              <a:rPr lang="en-US" sz="4800" b="1" dirty="0"/>
              <a:t>400-2,442 </a:t>
            </a:r>
          </a:p>
          <a:p>
            <a:pPr marL="0" indent="0">
              <a:buClr>
                <a:schemeClr val="accent4"/>
              </a:buClr>
              <a:buNone/>
            </a:pPr>
            <a:r>
              <a:rPr lang="en-US" sz="2800" dirty="0"/>
              <a:t>high-risk observations out of 10,271 records</a:t>
            </a:r>
          </a:p>
        </p:txBody>
      </p:sp>
      <p:sp>
        <p:nvSpPr>
          <p:cNvPr id="16" name="Content Placeholder 4">
            <a:extLst>
              <a:ext uri="{FF2B5EF4-FFF2-40B4-BE49-F238E27FC236}">
                <a16:creationId xmlns:a16="http://schemas.microsoft.com/office/drawing/2014/main" id="{A5FD428B-86A0-2583-7295-201854AA8E22}"/>
              </a:ext>
            </a:extLst>
          </p:cNvPr>
          <p:cNvSpPr txBox="1">
            <a:spLocks/>
          </p:cNvSpPr>
          <p:nvPr/>
        </p:nvSpPr>
        <p:spPr>
          <a:xfrm>
            <a:off x="7417825" y="2490325"/>
            <a:ext cx="3480066" cy="21886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Clr>
                <a:schemeClr val="accent4"/>
              </a:buClr>
              <a:buNone/>
            </a:pPr>
            <a:r>
              <a:rPr lang="en-US" sz="4800" b="1" dirty="0"/>
              <a:t>4%-24% </a:t>
            </a:r>
          </a:p>
          <a:p>
            <a:pPr marL="0" indent="0">
              <a:buClr>
                <a:schemeClr val="accent4"/>
              </a:buClr>
              <a:buNone/>
            </a:pPr>
            <a:r>
              <a:rPr lang="en-US" sz="2800" dirty="0"/>
              <a:t>(of all observations) with elevated risk of re-identification</a:t>
            </a:r>
          </a:p>
        </p:txBody>
      </p:sp>
    </p:spTree>
    <p:extLst>
      <p:ext uri="{BB962C8B-B14F-4D97-AF65-F5344CB8AC3E}">
        <p14:creationId xmlns:p14="http://schemas.microsoft.com/office/powerpoint/2010/main" val="3089414908"/>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FB279EC9-FB7C-87C8-F03B-60AB20AFB44E}"/>
              </a:ext>
            </a:extLst>
          </p:cNvPr>
          <p:cNvSpPr>
            <a:spLocks noGrp="1"/>
          </p:cNvSpPr>
          <p:nvPr>
            <p:ph idx="1"/>
          </p:nvPr>
        </p:nvSpPr>
        <p:spPr>
          <a:xfrm>
            <a:off x="646176" y="1751076"/>
            <a:ext cx="10899648" cy="3355848"/>
          </a:xfrm>
          <a:solidFill>
            <a:schemeClr val="accent4"/>
          </a:solidFill>
        </p:spPr>
        <p:txBody>
          <a:bodyPr>
            <a:normAutofit/>
          </a:bodyPr>
          <a:lstStyle/>
          <a:p>
            <a:pPr marL="914400" lvl="0" indent="0">
              <a:buNone/>
            </a:pPr>
            <a:endParaRPr lang="en-US" sz="1100" b="1" dirty="0">
              <a:solidFill>
                <a:schemeClr val="bg1"/>
              </a:solidFill>
            </a:endParaRPr>
          </a:p>
          <a:p>
            <a:pPr marL="468313" lvl="0" indent="0">
              <a:buNone/>
            </a:pPr>
            <a:r>
              <a:rPr lang="en-US" sz="6000" b="1" dirty="0">
                <a:solidFill>
                  <a:schemeClr val="bg1"/>
                </a:solidFill>
              </a:rPr>
              <a:t>03</a:t>
            </a:r>
            <a:endParaRPr lang="en-US" sz="6500" b="1" dirty="0">
              <a:solidFill>
                <a:schemeClr val="bg1"/>
              </a:solidFill>
            </a:endParaRPr>
          </a:p>
          <a:p>
            <a:pPr marL="914400" lvl="0" indent="0">
              <a:buNone/>
            </a:pPr>
            <a:endParaRPr lang="en-US" sz="2000" b="1" dirty="0">
              <a:solidFill>
                <a:schemeClr val="bg1"/>
              </a:solidFill>
            </a:endParaRPr>
          </a:p>
          <a:p>
            <a:pPr marL="512763" lvl="0" indent="-44450">
              <a:buNone/>
            </a:pPr>
            <a:r>
              <a:rPr lang="en-US" sz="5000" b="1" dirty="0">
                <a:solidFill>
                  <a:schemeClr val="bg1"/>
                </a:solidFill>
              </a:rPr>
              <a:t>MITIGATION SOLUTIONS &amp; RESULTS</a:t>
            </a:r>
          </a:p>
        </p:txBody>
      </p:sp>
      <p:pic>
        <p:nvPicPr>
          <p:cNvPr id="2" name="Graphic 1" descr="Chevron arrows with solid fill">
            <a:extLst>
              <a:ext uri="{FF2B5EF4-FFF2-40B4-BE49-F238E27FC236}">
                <a16:creationId xmlns:a16="http://schemas.microsoft.com/office/drawing/2014/main" id="{D8F0499F-C380-6D26-5519-7EF6042208A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631424" y="3278122"/>
            <a:ext cx="914400" cy="914400"/>
          </a:xfrm>
          <a:prstGeom prst="rect">
            <a:avLst/>
          </a:prstGeom>
        </p:spPr>
      </p:pic>
      <p:sp>
        <p:nvSpPr>
          <p:cNvPr id="3" name="TextBox 2">
            <a:extLst>
              <a:ext uri="{FF2B5EF4-FFF2-40B4-BE49-F238E27FC236}">
                <a16:creationId xmlns:a16="http://schemas.microsoft.com/office/drawing/2014/main" id="{DF1313FD-440C-07DF-5BCD-59E254C7D71A}"/>
              </a:ext>
            </a:extLst>
          </p:cNvPr>
          <p:cNvSpPr txBox="1"/>
          <p:nvPr/>
        </p:nvSpPr>
        <p:spPr>
          <a:xfrm>
            <a:off x="143227" y="6437359"/>
            <a:ext cx="472234" cy="369332"/>
          </a:xfrm>
          <a:prstGeom prst="rect">
            <a:avLst/>
          </a:prstGeom>
          <a:noFill/>
        </p:spPr>
        <p:txBody>
          <a:bodyPr wrap="square" rtlCol="0">
            <a:spAutoFit/>
          </a:bodyPr>
          <a:lstStyle/>
          <a:p>
            <a:r>
              <a:rPr lang="en-US" dirty="0"/>
              <a:t>11</a:t>
            </a:r>
          </a:p>
        </p:txBody>
      </p:sp>
    </p:spTree>
    <p:extLst>
      <p:ext uri="{BB962C8B-B14F-4D97-AF65-F5344CB8AC3E}">
        <p14:creationId xmlns:p14="http://schemas.microsoft.com/office/powerpoint/2010/main" val="2738066250"/>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DB702F1E-2822-81EF-4BEE-F7CD40825B9F}"/>
              </a:ext>
            </a:extLst>
          </p:cNvPr>
          <p:cNvSpPr>
            <a:spLocks noGrp="1"/>
          </p:cNvSpPr>
          <p:nvPr>
            <p:ph type="title"/>
          </p:nvPr>
        </p:nvSpPr>
        <p:spPr>
          <a:xfrm>
            <a:off x="0" y="0"/>
            <a:ext cx="12192000" cy="914400"/>
          </a:xfrm>
        </p:spPr>
        <p:txBody>
          <a:bodyPr>
            <a:noAutofit/>
          </a:bodyPr>
          <a:lstStyle/>
          <a:p>
            <a:pPr algn="ctr"/>
            <a:r>
              <a:rPr lang="en-US" b="1" kern="1200" dirty="0">
                <a:solidFill>
                  <a:schemeClr val="accent4"/>
                </a:solidFill>
                <a:latin typeface="+mn-lt"/>
                <a:ea typeface="+mj-ea"/>
                <a:cs typeface="+mj-cs"/>
              </a:rPr>
              <a:t>OVERVIEW OF OUR APPROACH</a:t>
            </a:r>
            <a:endParaRPr lang="en-US" dirty="0">
              <a:solidFill>
                <a:schemeClr val="accent4"/>
              </a:solidFill>
              <a:latin typeface="+mn-lt"/>
            </a:endParaRPr>
          </a:p>
        </p:txBody>
      </p:sp>
      <p:sp>
        <p:nvSpPr>
          <p:cNvPr id="3" name="Content Placeholder 2">
            <a:extLst>
              <a:ext uri="{FF2B5EF4-FFF2-40B4-BE49-F238E27FC236}">
                <a16:creationId xmlns:a16="http://schemas.microsoft.com/office/drawing/2014/main" id="{6B61FF6E-1BDE-D59A-B0DE-50638BFCB3B8}"/>
              </a:ext>
            </a:extLst>
          </p:cNvPr>
          <p:cNvSpPr>
            <a:spLocks noGrp="1"/>
          </p:cNvSpPr>
          <p:nvPr>
            <p:ph idx="1"/>
          </p:nvPr>
        </p:nvSpPr>
        <p:spPr>
          <a:xfrm>
            <a:off x="811457" y="1260488"/>
            <a:ext cx="10569086" cy="4337024"/>
          </a:xfrm>
        </p:spPr>
        <p:txBody>
          <a:bodyPr>
            <a:normAutofit/>
          </a:bodyPr>
          <a:lstStyle/>
          <a:p>
            <a:pPr marL="339725" indent="-339725">
              <a:buClr>
                <a:schemeClr val="accent4"/>
              </a:buClr>
              <a:buFont typeface="Tw Cen MT" panose="020B0602020104020603" pitchFamily="34" charset="0"/>
              <a:buChar char="»"/>
            </a:pPr>
            <a:r>
              <a:rPr lang="en-US" dirty="0"/>
              <a:t>Mitigation solution </a:t>
            </a:r>
          </a:p>
          <a:p>
            <a:pPr marL="796925" lvl="1" indent="-339725">
              <a:buClr>
                <a:schemeClr val="accent4"/>
              </a:buClr>
              <a:buFont typeface="Tw Cen MT" panose="020B0602020104020603" pitchFamily="34" charset="0"/>
              <a:buChar char="»"/>
            </a:pPr>
            <a:r>
              <a:rPr lang="en-US" dirty="0"/>
              <a:t>Partial data synthesis with DPMPM – a Bayesian latent class model </a:t>
            </a:r>
          </a:p>
          <a:p>
            <a:pPr marL="457200" lvl="1" indent="0">
              <a:buClr>
                <a:schemeClr val="accent4"/>
              </a:buClr>
              <a:buNone/>
            </a:pPr>
            <a:endParaRPr lang="en-US" sz="1000" dirty="0"/>
          </a:p>
          <a:p>
            <a:pPr marL="339725" indent="-339725">
              <a:buClr>
                <a:schemeClr val="accent4"/>
              </a:buClr>
              <a:buFont typeface="Tw Cen MT" panose="020B0602020104020603" pitchFamily="34" charset="0"/>
              <a:buChar char="»"/>
            </a:pPr>
            <a:r>
              <a:rPr lang="en-US" dirty="0"/>
              <a:t>Apply mitigation solution to </a:t>
            </a:r>
            <a:r>
              <a:rPr lang="en-US" u="sng" dirty="0"/>
              <a:t>a subset</a:t>
            </a:r>
            <a:r>
              <a:rPr lang="en-US" dirty="0"/>
              <a:t> of the high-risk records</a:t>
            </a:r>
          </a:p>
          <a:p>
            <a:pPr marL="796925" lvl="1" indent="-339725">
              <a:buClr>
                <a:schemeClr val="accent4"/>
              </a:buClr>
              <a:buFont typeface="Tw Cen MT" panose="020B0602020104020603" pitchFamily="34" charset="0"/>
              <a:buChar char="»"/>
            </a:pPr>
            <a:r>
              <a:rPr lang="en-US" dirty="0"/>
              <a:t>Determine a threshold for this subset (e.g., 5% of all records)</a:t>
            </a:r>
          </a:p>
          <a:p>
            <a:pPr marL="796925" lvl="1" indent="-339725">
              <a:buClr>
                <a:schemeClr val="accent4"/>
              </a:buClr>
              <a:buFont typeface="Tw Cen MT" panose="020B0602020104020603" pitchFamily="34" charset="0"/>
              <a:buChar char="»"/>
            </a:pPr>
            <a:r>
              <a:rPr lang="en-US" dirty="0"/>
              <a:t>A randomized process of selecting the subset</a:t>
            </a:r>
          </a:p>
          <a:p>
            <a:pPr marL="339725" indent="-339725">
              <a:buClr>
                <a:schemeClr val="accent4"/>
              </a:buClr>
              <a:buFont typeface="Tw Cen MT" panose="020B0602020104020603" pitchFamily="34" charset="0"/>
              <a:buChar char="»"/>
            </a:pPr>
            <a:endParaRPr lang="en-US" sz="1100" dirty="0">
              <a:effectLst/>
            </a:endParaRPr>
          </a:p>
          <a:p>
            <a:pPr marL="339725" indent="-339725">
              <a:buClr>
                <a:schemeClr val="accent4"/>
              </a:buClr>
              <a:buFont typeface="Tw Cen MT" panose="020B0602020104020603" pitchFamily="34" charset="0"/>
              <a:buChar char="»"/>
            </a:pPr>
            <a:r>
              <a:rPr lang="en-US" sz="2800" dirty="0">
                <a:effectLst/>
              </a:rPr>
              <a:t>Evaluate data utility</a:t>
            </a:r>
          </a:p>
          <a:p>
            <a:pPr marL="796925" lvl="1" indent="-339725">
              <a:buClr>
                <a:schemeClr val="accent4"/>
              </a:buClr>
              <a:buFont typeface="Tw Cen MT" panose="020B0602020104020603" pitchFamily="34" charset="0"/>
              <a:buChar char="»"/>
            </a:pPr>
            <a:r>
              <a:rPr lang="en-US" dirty="0">
                <a:effectLst/>
              </a:rPr>
              <a:t>Compare the 95% Confidence Interval Overlap (CIO) of prevalence estimates of selected health measures, between the ones from the confidential data and the ones from the protected public use data</a:t>
            </a:r>
          </a:p>
          <a:p>
            <a:pPr marL="339725" indent="-339725">
              <a:buClr>
                <a:schemeClr val="accent4"/>
              </a:buClr>
              <a:buFont typeface="Tw Cen MT" panose="020B0602020104020603" pitchFamily="34" charset="0"/>
              <a:buChar char="»"/>
            </a:pPr>
            <a:endParaRPr lang="en-US" dirty="0"/>
          </a:p>
        </p:txBody>
      </p:sp>
      <p:sp>
        <p:nvSpPr>
          <p:cNvPr id="2" name="TextBox 1">
            <a:extLst>
              <a:ext uri="{FF2B5EF4-FFF2-40B4-BE49-F238E27FC236}">
                <a16:creationId xmlns:a16="http://schemas.microsoft.com/office/drawing/2014/main" id="{8A616CD5-5BBB-5AD0-717B-7A0890CD8AAB}"/>
              </a:ext>
            </a:extLst>
          </p:cNvPr>
          <p:cNvSpPr txBox="1"/>
          <p:nvPr/>
        </p:nvSpPr>
        <p:spPr>
          <a:xfrm>
            <a:off x="143227" y="6437359"/>
            <a:ext cx="472234" cy="369332"/>
          </a:xfrm>
          <a:prstGeom prst="rect">
            <a:avLst/>
          </a:prstGeom>
          <a:noFill/>
        </p:spPr>
        <p:txBody>
          <a:bodyPr wrap="square" rtlCol="0">
            <a:spAutoFit/>
          </a:bodyPr>
          <a:lstStyle/>
          <a:p>
            <a:r>
              <a:rPr lang="en-US" dirty="0"/>
              <a:t>12</a:t>
            </a:r>
          </a:p>
        </p:txBody>
      </p:sp>
    </p:spTree>
    <p:extLst>
      <p:ext uri="{BB962C8B-B14F-4D97-AF65-F5344CB8AC3E}">
        <p14:creationId xmlns:p14="http://schemas.microsoft.com/office/powerpoint/2010/main" val="1545848817"/>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8706F2BD-A5E5-CADD-0AC7-2CD65EC135D8}"/>
              </a:ext>
            </a:extLst>
          </p:cNvPr>
          <p:cNvSpPr>
            <a:spLocks noGrp="1"/>
          </p:cNvSpPr>
          <p:nvPr>
            <p:ph type="title"/>
          </p:nvPr>
        </p:nvSpPr>
        <p:spPr>
          <a:xfrm>
            <a:off x="0" y="0"/>
            <a:ext cx="12192000" cy="914400"/>
          </a:xfrm>
        </p:spPr>
        <p:txBody>
          <a:bodyPr>
            <a:noAutofit/>
          </a:bodyPr>
          <a:lstStyle/>
          <a:p>
            <a:pPr algn="ctr"/>
            <a:r>
              <a:rPr lang="en-US" b="1" dirty="0">
                <a:solidFill>
                  <a:schemeClr val="accent4"/>
                </a:solidFill>
                <a:latin typeface="+mn-lt"/>
              </a:rPr>
              <a:t>RISK RESULTS AFTER DPMPM SYNTHESIS</a:t>
            </a:r>
          </a:p>
        </p:txBody>
      </p:sp>
      <p:sp>
        <p:nvSpPr>
          <p:cNvPr id="2" name="TextBox 1">
            <a:extLst>
              <a:ext uri="{FF2B5EF4-FFF2-40B4-BE49-F238E27FC236}">
                <a16:creationId xmlns:a16="http://schemas.microsoft.com/office/drawing/2014/main" id="{FC78518B-0099-D732-F499-E4D2BC6B455F}"/>
              </a:ext>
            </a:extLst>
          </p:cNvPr>
          <p:cNvSpPr txBox="1"/>
          <p:nvPr/>
        </p:nvSpPr>
        <p:spPr>
          <a:xfrm>
            <a:off x="143227" y="6437359"/>
            <a:ext cx="472234" cy="369332"/>
          </a:xfrm>
          <a:prstGeom prst="rect">
            <a:avLst/>
          </a:prstGeom>
          <a:noFill/>
        </p:spPr>
        <p:txBody>
          <a:bodyPr wrap="square" rtlCol="0">
            <a:spAutoFit/>
          </a:bodyPr>
          <a:lstStyle/>
          <a:p>
            <a:r>
              <a:rPr lang="en-US" dirty="0"/>
              <a:t>13</a:t>
            </a:r>
          </a:p>
        </p:txBody>
      </p:sp>
      <p:sp>
        <p:nvSpPr>
          <p:cNvPr id="12" name="Arrow: Right 11">
            <a:extLst>
              <a:ext uri="{FF2B5EF4-FFF2-40B4-BE49-F238E27FC236}">
                <a16:creationId xmlns:a16="http://schemas.microsoft.com/office/drawing/2014/main" id="{E8C88650-54E0-0B59-2AD7-4D7F339D6D7B}"/>
              </a:ext>
            </a:extLst>
          </p:cNvPr>
          <p:cNvSpPr/>
          <p:nvPr/>
        </p:nvSpPr>
        <p:spPr>
          <a:xfrm>
            <a:off x="5080674" y="4280387"/>
            <a:ext cx="2137180" cy="338554"/>
          </a:xfrm>
          <a:prstGeom prst="rightArrow">
            <a:avLst/>
          </a:prstGeom>
          <a:solidFill>
            <a:schemeClr val="tx1"/>
          </a:solidFill>
          <a:ln>
            <a:solidFill>
              <a:schemeClr val="accent4">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82D2C29C-AECE-BE38-8F5D-51E85F571FDA}"/>
              </a:ext>
            </a:extLst>
          </p:cNvPr>
          <p:cNvSpPr txBox="1"/>
          <p:nvPr/>
        </p:nvSpPr>
        <p:spPr>
          <a:xfrm>
            <a:off x="615461" y="5922923"/>
            <a:ext cx="9110604" cy="400110"/>
          </a:xfrm>
          <a:prstGeom prst="rect">
            <a:avLst/>
          </a:prstGeom>
          <a:noFill/>
        </p:spPr>
        <p:txBody>
          <a:bodyPr wrap="square" rtlCol="0">
            <a:spAutoFit/>
          </a:bodyPr>
          <a:lstStyle/>
          <a:p>
            <a:pPr algn="l"/>
            <a:r>
              <a:rPr lang="en-US" sz="2000" b="0" i="0" dirty="0">
                <a:solidFill>
                  <a:schemeClr val="tx1">
                    <a:lumMod val="50000"/>
                    <a:lumOff val="50000"/>
                  </a:schemeClr>
                </a:solidFill>
                <a:effectLst/>
              </a:rPr>
              <a:t>Note: among 25 key variables selected in the 2021 CHS </a:t>
            </a:r>
          </a:p>
        </p:txBody>
      </p:sp>
      <p:sp>
        <p:nvSpPr>
          <p:cNvPr id="16" name="TextBox 15">
            <a:extLst>
              <a:ext uri="{FF2B5EF4-FFF2-40B4-BE49-F238E27FC236}">
                <a16:creationId xmlns:a16="http://schemas.microsoft.com/office/drawing/2014/main" id="{2CB13EE5-C6D2-D5AB-42E2-99F026BC6948}"/>
              </a:ext>
            </a:extLst>
          </p:cNvPr>
          <p:cNvSpPr txBox="1"/>
          <p:nvPr/>
        </p:nvSpPr>
        <p:spPr>
          <a:xfrm>
            <a:off x="5171603" y="2895392"/>
            <a:ext cx="1955323" cy="1384995"/>
          </a:xfrm>
          <a:prstGeom prst="rect">
            <a:avLst/>
          </a:prstGeom>
          <a:noFill/>
        </p:spPr>
        <p:txBody>
          <a:bodyPr wrap="square" rtlCol="0">
            <a:spAutoFit/>
          </a:bodyPr>
          <a:lstStyle/>
          <a:p>
            <a:pPr algn="ctr"/>
            <a:r>
              <a:rPr lang="en-US" sz="2800" b="1" dirty="0">
                <a:solidFill>
                  <a:srgbClr val="00B0F0"/>
                </a:solidFill>
              </a:rPr>
              <a:t>Synthesis-at-most-5% approach</a:t>
            </a:r>
          </a:p>
        </p:txBody>
      </p:sp>
      <p:sp>
        <p:nvSpPr>
          <p:cNvPr id="17" name="TextBox 16">
            <a:extLst>
              <a:ext uri="{FF2B5EF4-FFF2-40B4-BE49-F238E27FC236}">
                <a16:creationId xmlns:a16="http://schemas.microsoft.com/office/drawing/2014/main" id="{3921D4DA-DE02-9064-5150-82665BD52569}"/>
              </a:ext>
            </a:extLst>
          </p:cNvPr>
          <p:cNvSpPr txBox="1"/>
          <p:nvPr/>
        </p:nvSpPr>
        <p:spPr>
          <a:xfrm>
            <a:off x="7003282" y="1101445"/>
            <a:ext cx="4556140" cy="1508105"/>
          </a:xfrm>
          <a:prstGeom prst="rect">
            <a:avLst/>
          </a:prstGeom>
          <a:noFill/>
        </p:spPr>
        <p:txBody>
          <a:bodyPr wrap="square" rtlCol="0">
            <a:spAutoFit/>
          </a:bodyPr>
          <a:lstStyle/>
          <a:p>
            <a:pPr algn="ctr"/>
            <a:r>
              <a:rPr lang="en-US" sz="3200" b="1" u="sng" dirty="0"/>
              <a:t>After</a:t>
            </a:r>
            <a:r>
              <a:rPr lang="en-US" sz="3200" b="1" dirty="0"/>
              <a:t> S</a:t>
            </a:r>
            <a:r>
              <a:rPr lang="en-US" sz="3200" b="1" i="0" dirty="0">
                <a:effectLst/>
              </a:rPr>
              <a:t>ynthesis</a:t>
            </a:r>
          </a:p>
          <a:p>
            <a:pPr algn="ctr"/>
            <a:r>
              <a:rPr lang="en-US" sz="2000" dirty="0">
                <a:solidFill>
                  <a:schemeClr val="tx1">
                    <a:lumMod val="50000"/>
                    <a:lumOff val="50000"/>
                  </a:schemeClr>
                </a:solidFill>
              </a:rPr>
              <a:t>At most 21% of the dataset </a:t>
            </a:r>
          </a:p>
          <a:p>
            <a:pPr algn="ctr"/>
            <a:r>
              <a:rPr lang="en-US" sz="2000" dirty="0">
                <a:solidFill>
                  <a:schemeClr val="tx1">
                    <a:lumMod val="50000"/>
                    <a:lumOff val="50000"/>
                  </a:schemeClr>
                </a:solidFill>
              </a:rPr>
              <a:t>remains classified as high-risk </a:t>
            </a:r>
          </a:p>
          <a:p>
            <a:pPr algn="ctr"/>
            <a:r>
              <a:rPr lang="en-US" sz="2000" dirty="0">
                <a:solidFill>
                  <a:schemeClr val="tx1">
                    <a:lumMod val="50000"/>
                    <a:lumOff val="50000"/>
                  </a:schemeClr>
                </a:solidFill>
              </a:rPr>
              <a:t>(i.e., at least 79% protection)</a:t>
            </a:r>
          </a:p>
        </p:txBody>
      </p:sp>
      <p:sp>
        <p:nvSpPr>
          <p:cNvPr id="9" name="TextBox 8">
            <a:extLst>
              <a:ext uri="{FF2B5EF4-FFF2-40B4-BE49-F238E27FC236}">
                <a16:creationId xmlns:a16="http://schemas.microsoft.com/office/drawing/2014/main" id="{18B88004-4D5C-7644-6027-5FC78ED8ADC5}"/>
              </a:ext>
            </a:extLst>
          </p:cNvPr>
          <p:cNvSpPr txBox="1"/>
          <p:nvPr/>
        </p:nvSpPr>
        <p:spPr>
          <a:xfrm>
            <a:off x="632578" y="1088295"/>
            <a:ext cx="4556142" cy="1692771"/>
          </a:xfrm>
          <a:prstGeom prst="rect">
            <a:avLst/>
          </a:prstGeom>
          <a:noFill/>
        </p:spPr>
        <p:txBody>
          <a:bodyPr wrap="square" rtlCol="0">
            <a:spAutoFit/>
          </a:bodyPr>
          <a:lstStyle/>
          <a:p>
            <a:pPr algn="ctr"/>
            <a:r>
              <a:rPr lang="en-US" sz="3200" b="1" u="sng" dirty="0"/>
              <a:t>Before</a:t>
            </a:r>
            <a:r>
              <a:rPr lang="en-US" sz="3200" b="1" dirty="0"/>
              <a:t> S</a:t>
            </a:r>
            <a:r>
              <a:rPr lang="en-US" sz="3200" b="1" i="0" dirty="0">
                <a:effectLst/>
              </a:rPr>
              <a:t>ynthesis</a:t>
            </a:r>
            <a:endParaRPr lang="en-US" sz="2000" b="0" i="0" dirty="0">
              <a:effectLst/>
            </a:endParaRPr>
          </a:p>
          <a:p>
            <a:pPr algn="ctr"/>
            <a:r>
              <a:rPr lang="en-US" sz="2000" b="0" i="0" dirty="0">
                <a:solidFill>
                  <a:schemeClr val="tx1">
                    <a:lumMod val="50000"/>
                    <a:lumOff val="50000"/>
                  </a:schemeClr>
                </a:solidFill>
                <a:effectLst/>
              </a:rPr>
              <a:t>4% to 24% high-risk </a:t>
            </a:r>
          </a:p>
          <a:p>
            <a:pPr algn="ctr"/>
            <a:r>
              <a:rPr lang="en-US" sz="2000" b="0" i="0" dirty="0">
                <a:solidFill>
                  <a:schemeClr val="tx1">
                    <a:lumMod val="50000"/>
                    <a:lumOff val="50000"/>
                  </a:schemeClr>
                </a:solidFill>
                <a:effectLst/>
              </a:rPr>
              <a:t>observations of all observations</a:t>
            </a:r>
          </a:p>
          <a:p>
            <a:pPr algn="ctr"/>
            <a:endParaRPr lang="en-US" sz="3200" b="0" i="0" dirty="0">
              <a:solidFill>
                <a:schemeClr val="bg1"/>
              </a:solidFill>
              <a:effectLst/>
            </a:endParaRPr>
          </a:p>
        </p:txBody>
      </p:sp>
      <p:sp>
        <p:nvSpPr>
          <p:cNvPr id="20" name="TextBox 19">
            <a:extLst>
              <a:ext uri="{FF2B5EF4-FFF2-40B4-BE49-F238E27FC236}">
                <a16:creationId xmlns:a16="http://schemas.microsoft.com/office/drawing/2014/main" id="{0674998D-ED28-AE40-38AB-A96853B329EE}"/>
              </a:ext>
            </a:extLst>
          </p:cNvPr>
          <p:cNvSpPr txBox="1"/>
          <p:nvPr/>
        </p:nvSpPr>
        <p:spPr>
          <a:xfrm>
            <a:off x="7378234" y="2802152"/>
            <a:ext cx="4013200" cy="2554545"/>
          </a:xfrm>
          <a:prstGeom prst="rect">
            <a:avLst/>
          </a:prstGeom>
          <a:noFill/>
        </p:spPr>
        <p:txBody>
          <a:bodyPr wrap="square" rtlCol="0">
            <a:spAutoFit/>
          </a:bodyPr>
          <a:lstStyle/>
          <a:p>
            <a:pPr algn="ctr"/>
            <a:r>
              <a:rPr lang="en-US" sz="3200" dirty="0">
                <a:solidFill>
                  <a:schemeClr val="bg1"/>
                </a:solidFill>
              </a:rPr>
              <a:t>At most 21% of the dataset remains classified as high-risk (i.e., at least 79% protection)</a:t>
            </a:r>
            <a:endParaRPr lang="en-US" sz="2400" dirty="0">
              <a:solidFill>
                <a:schemeClr val="bg1"/>
              </a:solidFill>
            </a:endParaRPr>
          </a:p>
        </p:txBody>
      </p:sp>
      <p:graphicFrame>
        <p:nvGraphicFramePr>
          <p:cNvPr id="3" name="Chart 2">
            <a:extLst>
              <a:ext uri="{FF2B5EF4-FFF2-40B4-BE49-F238E27FC236}">
                <a16:creationId xmlns:a16="http://schemas.microsoft.com/office/drawing/2014/main" id="{2084C771-301A-E5BE-0E61-6B2E6FE7A5A8}"/>
              </a:ext>
            </a:extLst>
          </p:cNvPr>
          <p:cNvGraphicFramePr>
            <a:graphicFrameLocks/>
          </p:cNvGraphicFramePr>
          <p:nvPr>
            <p:extLst>
              <p:ext uri="{D42A27DB-BD31-4B8C-83A1-F6EECF244321}">
                <p14:modId xmlns:p14="http://schemas.microsoft.com/office/powerpoint/2010/main" val="3401856737"/>
              </p:ext>
            </p:extLst>
          </p:nvPr>
        </p:nvGraphicFramePr>
        <p:xfrm>
          <a:off x="0" y="1906659"/>
          <a:ext cx="12192000" cy="4212648"/>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0426A789-4D18-57ED-180B-C79AC430DCB3}"/>
              </a:ext>
            </a:extLst>
          </p:cNvPr>
          <p:cNvSpPr txBox="1"/>
          <p:nvPr/>
        </p:nvSpPr>
        <p:spPr>
          <a:xfrm>
            <a:off x="2389014" y="3303065"/>
            <a:ext cx="1325861" cy="1323439"/>
          </a:xfrm>
          <a:prstGeom prst="rect">
            <a:avLst/>
          </a:prstGeom>
          <a:solidFill>
            <a:schemeClr val="bg1"/>
          </a:solidFill>
        </p:spPr>
        <p:txBody>
          <a:bodyPr wrap="square" rtlCol="0">
            <a:spAutoFit/>
          </a:bodyPr>
          <a:lstStyle/>
          <a:p>
            <a:pPr algn="ctr"/>
            <a:r>
              <a:rPr lang="en-US" sz="4000" b="1" dirty="0"/>
              <a:t>4% -24%</a:t>
            </a:r>
          </a:p>
        </p:txBody>
      </p:sp>
      <p:sp>
        <p:nvSpPr>
          <p:cNvPr id="10" name="TextBox 9">
            <a:extLst>
              <a:ext uri="{FF2B5EF4-FFF2-40B4-BE49-F238E27FC236}">
                <a16:creationId xmlns:a16="http://schemas.microsoft.com/office/drawing/2014/main" id="{E7B5F6EE-96F6-9F2E-E4B7-30930DAB8D11}"/>
              </a:ext>
            </a:extLst>
          </p:cNvPr>
          <p:cNvSpPr txBox="1"/>
          <p:nvPr/>
        </p:nvSpPr>
        <p:spPr>
          <a:xfrm>
            <a:off x="8479007" y="3772784"/>
            <a:ext cx="1152016" cy="984885"/>
          </a:xfrm>
          <a:prstGeom prst="rect">
            <a:avLst/>
          </a:prstGeom>
          <a:solidFill>
            <a:schemeClr val="bg1"/>
          </a:solidFill>
        </p:spPr>
        <p:txBody>
          <a:bodyPr wrap="square" rtlCol="0">
            <a:spAutoFit/>
          </a:bodyPr>
          <a:lstStyle/>
          <a:p>
            <a:pPr algn="ctr"/>
            <a:r>
              <a:rPr lang="en-US" sz="4000" b="1" dirty="0"/>
              <a:t>21%</a:t>
            </a:r>
            <a:endParaRPr lang="en-US" b="1" dirty="0"/>
          </a:p>
          <a:p>
            <a:pPr algn="ctr"/>
            <a:r>
              <a:rPr lang="en-US" b="1" dirty="0"/>
              <a:t>(At most)</a:t>
            </a:r>
          </a:p>
        </p:txBody>
      </p:sp>
    </p:spTree>
    <p:extLst>
      <p:ext uri="{BB962C8B-B14F-4D97-AF65-F5344CB8AC3E}">
        <p14:creationId xmlns:p14="http://schemas.microsoft.com/office/powerpoint/2010/main" val="44736463"/>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8706F2BD-A5E5-CADD-0AC7-2CD65EC135D8}"/>
              </a:ext>
            </a:extLst>
          </p:cNvPr>
          <p:cNvSpPr>
            <a:spLocks noGrp="1"/>
          </p:cNvSpPr>
          <p:nvPr>
            <p:ph type="title"/>
          </p:nvPr>
        </p:nvSpPr>
        <p:spPr>
          <a:xfrm>
            <a:off x="0" y="0"/>
            <a:ext cx="12192000" cy="914400"/>
          </a:xfrm>
        </p:spPr>
        <p:txBody>
          <a:bodyPr>
            <a:noAutofit/>
          </a:bodyPr>
          <a:lstStyle/>
          <a:p>
            <a:pPr algn="ctr"/>
            <a:r>
              <a:rPr lang="en-US" b="1" kern="1200" dirty="0">
                <a:solidFill>
                  <a:schemeClr val="accent4"/>
                </a:solidFill>
                <a:latin typeface="+mn-lt"/>
                <a:ea typeface="+mj-ea"/>
                <a:cs typeface="+mj-cs"/>
              </a:rPr>
              <a:t>DATA UTILITY RESULTS AFTER DPMPM SYNTHESIS</a:t>
            </a:r>
            <a:endParaRPr lang="en-US" b="1" dirty="0">
              <a:solidFill>
                <a:schemeClr val="accent4"/>
              </a:solidFill>
              <a:latin typeface="+mn-lt"/>
            </a:endParaRPr>
          </a:p>
        </p:txBody>
      </p:sp>
      <p:sp>
        <p:nvSpPr>
          <p:cNvPr id="5" name="Content Placeholder 4">
            <a:extLst>
              <a:ext uri="{FF2B5EF4-FFF2-40B4-BE49-F238E27FC236}">
                <a16:creationId xmlns:a16="http://schemas.microsoft.com/office/drawing/2014/main" id="{FD02EFDF-1B28-A4BC-4904-0285FB792B72}"/>
              </a:ext>
            </a:extLst>
          </p:cNvPr>
          <p:cNvSpPr>
            <a:spLocks noGrp="1"/>
          </p:cNvSpPr>
          <p:nvPr>
            <p:ph idx="1"/>
          </p:nvPr>
        </p:nvSpPr>
        <p:spPr>
          <a:xfrm>
            <a:off x="615461" y="1635599"/>
            <a:ext cx="5057028" cy="4294613"/>
          </a:xfrm>
          <a:solidFill>
            <a:schemeClr val="accent4">
              <a:lumMod val="20000"/>
              <a:lumOff val="80000"/>
            </a:schemeClr>
          </a:solidFill>
        </p:spPr>
        <p:txBody>
          <a:bodyPr>
            <a:normAutofit/>
          </a:bodyPr>
          <a:lstStyle/>
          <a:p>
            <a:pPr marL="4763" indent="0" algn="ctr" defTabSz="914400">
              <a:lnSpc>
                <a:spcPct val="90000"/>
              </a:lnSpc>
              <a:spcAft>
                <a:spcPts val="600"/>
              </a:spcAft>
              <a:buClr>
                <a:schemeClr val="accent4"/>
              </a:buClr>
              <a:buNone/>
            </a:pPr>
            <a:r>
              <a:rPr lang="en-US" sz="7200" b="1" dirty="0">
                <a:solidFill>
                  <a:schemeClr val="accent4"/>
                </a:solidFill>
              </a:rPr>
              <a:t>94%</a:t>
            </a:r>
            <a:r>
              <a:rPr lang="en-US" sz="7200" b="1" dirty="0">
                <a:solidFill>
                  <a:srgbClr val="0070C0"/>
                </a:solidFill>
              </a:rPr>
              <a:t> </a:t>
            </a:r>
            <a:endParaRPr lang="en-US" sz="7200" dirty="0"/>
          </a:p>
          <a:p>
            <a:pPr marL="4763" indent="0" algn="ctr" defTabSz="914400">
              <a:lnSpc>
                <a:spcPct val="100000"/>
              </a:lnSpc>
              <a:spcBef>
                <a:spcPts val="0"/>
              </a:spcBef>
              <a:buClr>
                <a:schemeClr val="accent4"/>
              </a:buClr>
              <a:buNone/>
            </a:pPr>
            <a:r>
              <a:rPr lang="en-US" sz="2800" dirty="0"/>
              <a:t>overlap in the 95% confidence intervals of important health measures, on average</a:t>
            </a:r>
          </a:p>
          <a:p>
            <a:pPr marL="4763" indent="0" algn="ctr" defTabSz="914400">
              <a:lnSpc>
                <a:spcPct val="90000"/>
              </a:lnSpc>
              <a:spcAft>
                <a:spcPts val="600"/>
              </a:spcAft>
              <a:buClr>
                <a:schemeClr val="accent4"/>
              </a:buClr>
              <a:buNone/>
            </a:pPr>
            <a:endParaRPr lang="en-US" sz="2800" dirty="0"/>
          </a:p>
          <a:p>
            <a:pPr marL="4763" indent="0" algn="ctr" defTabSz="914400">
              <a:lnSpc>
                <a:spcPct val="100000"/>
              </a:lnSpc>
              <a:spcBef>
                <a:spcPts val="0"/>
              </a:spcBef>
              <a:buClr>
                <a:schemeClr val="accent4"/>
              </a:buClr>
              <a:buNone/>
            </a:pPr>
            <a:r>
              <a:rPr lang="en-US" sz="2800" b="1" dirty="0"/>
              <a:t>Best in balancing risk reduction </a:t>
            </a:r>
          </a:p>
          <a:p>
            <a:pPr marL="4763" indent="0" algn="ctr" defTabSz="914400">
              <a:lnSpc>
                <a:spcPct val="100000"/>
              </a:lnSpc>
              <a:spcBef>
                <a:spcPts val="0"/>
              </a:spcBef>
              <a:buClr>
                <a:schemeClr val="accent4"/>
              </a:buClr>
              <a:buNone/>
            </a:pPr>
            <a:r>
              <a:rPr lang="en-US" sz="2800" b="1" dirty="0"/>
              <a:t>and utility preservation</a:t>
            </a:r>
          </a:p>
        </p:txBody>
      </p:sp>
      <p:sp>
        <p:nvSpPr>
          <p:cNvPr id="2" name="TextBox 1">
            <a:extLst>
              <a:ext uri="{FF2B5EF4-FFF2-40B4-BE49-F238E27FC236}">
                <a16:creationId xmlns:a16="http://schemas.microsoft.com/office/drawing/2014/main" id="{BCAC4D20-3335-02AB-924D-DA1E6B4ADEC0}"/>
              </a:ext>
            </a:extLst>
          </p:cNvPr>
          <p:cNvSpPr txBox="1"/>
          <p:nvPr/>
        </p:nvSpPr>
        <p:spPr>
          <a:xfrm>
            <a:off x="143227" y="6437359"/>
            <a:ext cx="472234" cy="369332"/>
          </a:xfrm>
          <a:prstGeom prst="rect">
            <a:avLst/>
          </a:prstGeom>
          <a:noFill/>
        </p:spPr>
        <p:txBody>
          <a:bodyPr wrap="square" rtlCol="0">
            <a:spAutoFit/>
          </a:bodyPr>
          <a:lstStyle/>
          <a:p>
            <a:r>
              <a:rPr lang="en-US" dirty="0"/>
              <a:t>14</a:t>
            </a:r>
          </a:p>
        </p:txBody>
      </p:sp>
      <p:graphicFrame>
        <p:nvGraphicFramePr>
          <p:cNvPr id="6" name="Content Placeholder 2">
            <a:extLst>
              <a:ext uri="{FF2B5EF4-FFF2-40B4-BE49-F238E27FC236}">
                <a16:creationId xmlns:a16="http://schemas.microsoft.com/office/drawing/2014/main" id="{8F9B8871-2B97-2573-4EBA-BE6F7889FF4F}"/>
              </a:ext>
            </a:extLst>
          </p:cNvPr>
          <p:cNvGraphicFramePr>
            <a:graphicFrameLocks/>
          </p:cNvGraphicFramePr>
          <p:nvPr>
            <p:extLst>
              <p:ext uri="{D42A27DB-BD31-4B8C-83A1-F6EECF244321}">
                <p14:modId xmlns:p14="http://schemas.microsoft.com/office/powerpoint/2010/main" val="205831264"/>
              </p:ext>
            </p:extLst>
          </p:nvPr>
        </p:nvGraphicFramePr>
        <p:xfrm>
          <a:off x="6519512" y="1448962"/>
          <a:ext cx="5057027" cy="42946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Rounded Corners 6">
            <a:extLst>
              <a:ext uri="{FF2B5EF4-FFF2-40B4-BE49-F238E27FC236}">
                <a16:creationId xmlns:a16="http://schemas.microsoft.com/office/drawing/2014/main" id="{937CD531-3A04-28FD-57BE-C3A6E8DC41D9}"/>
              </a:ext>
            </a:extLst>
          </p:cNvPr>
          <p:cNvSpPr/>
          <p:nvPr/>
        </p:nvSpPr>
        <p:spPr>
          <a:xfrm>
            <a:off x="615461" y="914400"/>
            <a:ext cx="5057028" cy="721199"/>
          </a:xfrm>
          <a:prstGeom prst="roundRect">
            <a:avLst/>
          </a:prstGeom>
          <a:solidFill>
            <a:schemeClr val="accent4">
              <a:lumMod val="75000"/>
            </a:schemeClr>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1"/>
                </a:solidFill>
              </a:rPr>
              <a:t>With synthesis-at-most 5%</a:t>
            </a:r>
            <a:endParaRPr lang="en-US" sz="3200" b="1" dirty="0">
              <a:solidFill>
                <a:schemeClr val="accent6"/>
              </a:solidFill>
            </a:endParaRPr>
          </a:p>
        </p:txBody>
      </p:sp>
      <p:sp>
        <p:nvSpPr>
          <p:cNvPr id="11" name="Arrow: Left 10">
            <a:extLst>
              <a:ext uri="{FF2B5EF4-FFF2-40B4-BE49-F238E27FC236}">
                <a16:creationId xmlns:a16="http://schemas.microsoft.com/office/drawing/2014/main" id="{CD73E2F5-B4DE-72E1-21A5-F7C2CC8C30A9}"/>
              </a:ext>
            </a:extLst>
          </p:cNvPr>
          <p:cNvSpPr/>
          <p:nvPr/>
        </p:nvSpPr>
        <p:spPr>
          <a:xfrm>
            <a:off x="5672489" y="3346287"/>
            <a:ext cx="739976" cy="596322"/>
          </a:xfrm>
          <a:prstGeom prst="leftArrow">
            <a:avLst>
              <a:gd name="adj1" fmla="val 60000"/>
              <a:gd name="adj2" fmla="val 50000"/>
            </a:avLst>
          </a:prstGeom>
          <a:solidFill>
            <a:schemeClr val="tx2">
              <a:lumMod val="40000"/>
              <a:lumOff val="60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2" name="Arrow: Left 11">
            <a:extLst>
              <a:ext uri="{FF2B5EF4-FFF2-40B4-BE49-F238E27FC236}">
                <a16:creationId xmlns:a16="http://schemas.microsoft.com/office/drawing/2014/main" id="{8D12FCDA-0A43-1BFE-3206-8AF537234749}"/>
              </a:ext>
            </a:extLst>
          </p:cNvPr>
          <p:cNvSpPr/>
          <p:nvPr/>
        </p:nvSpPr>
        <p:spPr>
          <a:xfrm>
            <a:off x="5698441" y="1918383"/>
            <a:ext cx="739976" cy="596322"/>
          </a:xfrm>
          <a:prstGeom prst="leftArrow">
            <a:avLst>
              <a:gd name="adj1" fmla="val 60000"/>
              <a:gd name="adj2" fmla="val 50000"/>
            </a:avLst>
          </a:prstGeom>
          <a:solidFill>
            <a:schemeClr val="tx2">
              <a:lumMod val="40000"/>
              <a:lumOff val="60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3" name="Arrow: Left 12">
            <a:extLst>
              <a:ext uri="{FF2B5EF4-FFF2-40B4-BE49-F238E27FC236}">
                <a16:creationId xmlns:a16="http://schemas.microsoft.com/office/drawing/2014/main" id="{8DFCCCBA-CAF3-3BE9-BE4D-225DA7F69D29}"/>
              </a:ext>
            </a:extLst>
          </p:cNvPr>
          <p:cNvSpPr/>
          <p:nvPr/>
        </p:nvSpPr>
        <p:spPr>
          <a:xfrm>
            <a:off x="5693581" y="4774191"/>
            <a:ext cx="739976" cy="596322"/>
          </a:xfrm>
          <a:prstGeom prst="leftArrow">
            <a:avLst>
              <a:gd name="adj1" fmla="val 60000"/>
              <a:gd name="adj2" fmla="val 50000"/>
            </a:avLst>
          </a:prstGeom>
          <a:solidFill>
            <a:schemeClr val="tx2">
              <a:lumMod val="40000"/>
              <a:lumOff val="60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Tree>
    <p:extLst>
      <p:ext uri="{BB962C8B-B14F-4D97-AF65-F5344CB8AC3E}">
        <p14:creationId xmlns:p14="http://schemas.microsoft.com/office/powerpoint/2010/main" val="2081866199"/>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C0E43-BF97-5724-6153-2A8A7A603E75}"/>
              </a:ext>
            </a:extLst>
          </p:cNvPr>
          <p:cNvSpPr>
            <a:spLocks noGrp="1"/>
          </p:cNvSpPr>
          <p:nvPr>
            <p:ph type="title"/>
          </p:nvPr>
        </p:nvSpPr>
        <p:spPr>
          <a:xfrm>
            <a:off x="3039843" y="4198984"/>
            <a:ext cx="1461385" cy="0"/>
          </a:xfrm>
        </p:spPr>
        <p:txBody>
          <a:bodyPr>
            <a:normAutofit fontScale="90000"/>
          </a:bodyPr>
          <a:lstStyle/>
          <a:p>
            <a:pPr algn="ctr"/>
            <a:br>
              <a:rPr lang="en-US" b="1" dirty="0">
                <a:solidFill>
                  <a:schemeClr val="accent4"/>
                </a:solidFill>
                <a:latin typeface="+mn-lt"/>
              </a:rPr>
            </a:br>
            <a:br>
              <a:rPr lang="en-US" sz="800" b="1" dirty="0">
                <a:solidFill>
                  <a:schemeClr val="accent4"/>
                </a:solidFill>
                <a:latin typeface="+mn-lt"/>
              </a:rPr>
            </a:br>
            <a:br>
              <a:rPr lang="en-US" sz="800" b="1" dirty="0">
                <a:solidFill>
                  <a:schemeClr val="accent4"/>
                </a:solidFill>
                <a:latin typeface="+mn-lt"/>
              </a:rPr>
            </a:br>
            <a:endParaRPr lang="en-US" sz="3600" b="1" dirty="0">
              <a:latin typeface="+mn-lt"/>
            </a:endParaRPr>
          </a:p>
        </p:txBody>
      </p:sp>
      <p:sp>
        <p:nvSpPr>
          <p:cNvPr id="7" name="Content Placeholder 6">
            <a:extLst>
              <a:ext uri="{FF2B5EF4-FFF2-40B4-BE49-F238E27FC236}">
                <a16:creationId xmlns:a16="http://schemas.microsoft.com/office/drawing/2014/main" id="{7F8A0F12-2A0A-C6FD-25F2-B91DB51C6D95}"/>
              </a:ext>
            </a:extLst>
          </p:cNvPr>
          <p:cNvSpPr txBox="1">
            <a:spLocks noGrp="1"/>
          </p:cNvSpPr>
          <p:nvPr>
            <p:ph idx="1"/>
          </p:nvPr>
        </p:nvSpPr>
        <p:spPr>
          <a:xfrm>
            <a:off x="375595" y="2086377"/>
            <a:ext cx="4767142" cy="3370323"/>
          </a:xfrm>
          <a:prstGeom prst="rect">
            <a:avLst/>
          </a:prstGeom>
        </p:spPr>
        <p:txBody>
          <a:bodyPr vert="horz" lIns="91440" tIns="45720" rIns="91440" bIns="45720" rtlCol="0">
            <a:normAutofit/>
          </a:bodyPr>
          <a:lstStyle/>
          <a:p>
            <a:pPr marL="347663" indent="-342900" defTabSz="914400">
              <a:lnSpc>
                <a:spcPct val="90000"/>
              </a:lnSpc>
              <a:spcAft>
                <a:spcPts val="600"/>
              </a:spcAft>
              <a:buClr>
                <a:schemeClr val="accent4"/>
              </a:buClr>
              <a:buFont typeface="Tw Cen MT" panose="020B0602020104020603" pitchFamily="34" charset="0"/>
              <a:buChar char="»"/>
            </a:pPr>
            <a:r>
              <a:rPr lang="en-US" sz="2400" b="1" dirty="0"/>
              <a:t>Disclosure risk (</a:t>
            </a:r>
            <a:r>
              <a:rPr lang="en-US" sz="2400" b="1" i="1" dirty="0"/>
              <a:t>y</a:t>
            </a:r>
            <a:r>
              <a:rPr lang="en-US" sz="2400" b="1" dirty="0"/>
              <a:t>-axis)</a:t>
            </a:r>
          </a:p>
          <a:p>
            <a:pPr marL="804863" lvl="1" indent="-342900">
              <a:spcAft>
                <a:spcPts val="600"/>
              </a:spcAft>
              <a:buClr>
                <a:schemeClr val="accent4"/>
              </a:buClr>
              <a:buFont typeface="Tw Cen MT" panose="020B0602020104020603" pitchFamily="34" charset="0"/>
              <a:buChar char="»"/>
            </a:pPr>
            <a:r>
              <a:rPr lang="en-US" dirty="0"/>
              <a:t>% of high-risk after mitigation</a:t>
            </a:r>
          </a:p>
          <a:p>
            <a:pPr marL="804863" lvl="1" indent="-342900">
              <a:spcAft>
                <a:spcPts val="600"/>
              </a:spcAft>
              <a:buClr>
                <a:schemeClr val="accent4"/>
              </a:buClr>
              <a:buFont typeface="Tw Cen MT" panose="020B0602020104020603" pitchFamily="34" charset="0"/>
              <a:buChar char="»"/>
            </a:pPr>
            <a:r>
              <a:rPr lang="en-US" dirty="0"/>
              <a:t>Smaller means lower risk</a:t>
            </a:r>
          </a:p>
          <a:p>
            <a:pPr marL="347663" indent="-342900" defTabSz="914400">
              <a:lnSpc>
                <a:spcPct val="90000"/>
              </a:lnSpc>
              <a:spcAft>
                <a:spcPts val="600"/>
              </a:spcAft>
              <a:buClr>
                <a:schemeClr val="accent4"/>
              </a:buClr>
              <a:buFont typeface="Tw Cen MT" panose="020B0602020104020603" pitchFamily="34" charset="0"/>
              <a:buChar char="»"/>
            </a:pPr>
            <a:r>
              <a:rPr lang="en-US" sz="2400" b="1" dirty="0"/>
              <a:t>Utility (</a:t>
            </a:r>
            <a:r>
              <a:rPr lang="en-US" sz="2400" b="1" i="1" dirty="0"/>
              <a:t>x</a:t>
            </a:r>
            <a:r>
              <a:rPr lang="en-US" sz="2400" b="1" dirty="0"/>
              <a:t>-axis)</a:t>
            </a:r>
          </a:p>
          <a:p>
            <a:pPr marL="804863" lvl="1" indent="-342900">
              <a:spcAft>
                <a:spcPts val="600"/>
              </a:spcAft>
              <a:buClr>
                <a:schemeClr val="accent4"/>
              </a:buClr>
              <a:buFont typeface="Tw Cen MT" panose="020B0602020104020603" pitchFamily="34" charset="0"/>
              <a:buChar char="»"/>
            </a:pPr>
            <a:r>
              <a:rPr lang="en-US" dirty="0"/>
              <a:t>95% Confidence interval overlap of health outcomes before and after mitigation</a:t>
            </a:r>
          </a:p>
        </p:txBody>
      </p:sp>
      <p:grpSp>
        <p:nvGrpSpPr>
          <p:cNvPr id="3" name="Group 2">
            <a:extLst>
              <a:ext uri="{FF2B5EF4-FFF2-40B4-BE49-F238E27FC236}">
                <a16:creationId xmlns:a16="http://schemas.microsoft.com/office/drawing/2014/main" id="{E06016EC-DC66-4E12-8A94-B00AE777D484}"/>
              </a:ext>
            </a:extLst>
          </p:cNvPr>
          <p:cNvGrpSpPr/>
          <p:nvPr/>
        </p:nvGrpSpPr>
        <p:grpSpPr>
          <a:xfrm>
            <a:off x="5355466" y="1741772"/>
            <a:ext cx="6460939" cy="4406682"/>
            <a:chOff x="12837" y="112740"/>
            <a:chExt cx="4897816" cy="2809026"/>
          </a:xfrm>
        </p:grpSpPr>
        <p:graphicFrame>
          <p:nvGraphicFramePr>
            <p:cNvPr id="4" name="Chart 3">
              <a:extLst>
                <a:ext uri="{FF2B5EF4-FFF2-40B4-BE49-F238E27FC236}">
                  <a16:creationId xmlns:a16="http://schemas.microsoft.com/office/drawing/2014/main" id="{6F19D075-2763-C071-353C-4FFD509529FC}"/>
                </a:ext>
              </a:extLst>
            </p:cNvPr>
            <p:cNvGraphicFramePr/>
            <p:nvPr>
              <p:extLst>
                <p:ext uri="{D42A27DB-BD31-4B8C-83A1-F6EECF244321}">
                  <p14:modId xmlns:p14="http://schemas.microsoft.com/office/powerpoint/2010/main" val="3177750984"/>
                </p:ext>
              </p:extLst>
            </p:nvPr>
          </p:nvGraphicFramePr>
          <p:xfrm>
            <a:off x="12837" y="112740"/>
            <a:ext cx="4572000" cy="2809026"/>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6">
              <a:extLst>
                <a:ext uri="{FF2B5EF4-FFF2-40B4-BE49-F238E27FC236}">
                  <a16:creationId xmlns:a16="http://schemas.microsoft.com/office/drawing/2014/main" id="{9545D798-7858-C6DF-0539-D0390C1BC1E0}"/>
                </a:ext>
              </a:extLst>
            </p:cNvPr>
            <p:cNvSpPr txBox="1"/>
            <p:nvPr/>
          </p:nvSpPr>
          <p:spPr>
            <a:xfrm>
              <a:off x="3698329" y="444434"/>
              <a:ext cx="1212324" cy="828675"/>
            </a:xfrm>
            <a:prstGeom prst="rect">
              <a:avLst/>
            </a:prstGeom>
            <a:solidFill>
              <a:schemeClr val="lt1"/>
            </a:solidFill>
            <a:ln w="9525" cmpd="sng">
              <a:solidFill>
                <a:schemeClr val="accent4"/>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2000" dirty="0">
                  <a:ln>
                    <a:solidFill>
                      <a:schemeClr val="tx2"/>
                    </a:solidFill>
                  </a:ln>
                  <a:solidFill>
                    <a:schemeClr val="tx2"/>
                  </a:solidFill>
                  <a:latin typeface="Sylfaen" panose="010A0502050306030303" pitchFamily="18" charset="0"/>
                  <a:cs typeface="Times New Roman" panose="02020603050405020304" pitchFamily="18" charset="0"/>
                  <a:sym typeface="Symbol" panose="05050102010706020507" pitchFamily="18" charset="2"/>
                </a:rPr>
                <a:t></a:t>
              </a:r>
              <a:r>
                <a:rPr lang="en-US" sz="2000" dirty="0">
                  <a:latin typeface="+mn-lt"/>
                  <a:cs typeface="Times New Roman" panose="02020603050405020304" pitchFamily="18" charset="0"/>
                  <a:sym typeface="Symbol" panose="05050102010706020507" pitchFamily="18" charset="2"/>
                </a:rPr>
                <a:t> Variable A</a:t>
              </a:r>
              <a:endParaRPr lang="en-US" sz="2000" dirty="0">
                <a:latin typeface="Sylfaen" panose="010A0502050306030303" pitchFamily="18" charset="0"/>
                <a:cs typeface="Times New Roman" panose="02020603050405020304" pitchFamily="18" charset="0"/>
                <a:sym typeface="Symbol" panose="05050102010706020507" pitchFamily="18" charset="2"/>
              </a:endParaRPr>
            </a:p>
            <a:p>
              <a:r>
                <a:rPr lang="en-US" sz="2000" b="1" dirty="0">
                  <a:ln>
                    <a:solidFill>
                      <a:schemeClr val="tx2"/>
                    </a:solidFill>
                  </a:ln>
                  <a:solidFill>
                    <a:schemeClr val="tx2"/>
                  </a:solidFill>
                  <a:latin typeface="Sylfaen" panose="010A0502050306030303" pitchFamily="18" charset="0"/>
                  <a:cs typeface="Times New Roman" panose="02020603050405020304" pitchFamily="18" charset="0"/>
                  <a:sym typeface="Symbol" panose="05050102010706020507" pitchFamily="18" charset="2"/>
                </a:rPr>
                <a:t></a:t>
              </a:r>
              <a:r>
                <a:rPr lang="en-US" sz="2000" b="1" dirty="0">
                  <a:latin typeface="Sylfaen" panose="010A0502050306030303" pitchFamily="18" charset="0"/>
                  <a:cs typeface="Times New Roman" panose="02020603050405020304" pitchFamily="18" charset="0"/>
                  <a:sym typeface="Symbol" panose="05050102010706020507" pitchFamily="18" charset="2"/>
                </a:rPr>
                <a:t> </a:t>
              </a:r>
              <a:r>
                <a:rPr lang="en-US" sz="2000" dirty="0">
                  <a:latin typeface="+mn-lt"/>
                  <a:cs typeface="Times New Roman" panose="02020603050405020304" pitchFamily="18" charset="0"/>
                  <a:sym typeface="Symbol" panose="05050102010706020507" pitchFamily="18" charset="2"/>
                </a:rPr>
                <a:t>Variable B</a:t>
              </a:r>
              <a:endParaRPr lang="en-US" sz="2000" dirty="0">
                <a:latin typeface="+mn-lt"/>
                <a:cs typeface="Times New Roman" panose="02020603050405020304" pitchFamily="18" charset="0"/>
              </a:endParaRPr>
            </a:p>
            <a:p>
              <a:r>
                <a:rPr lang="el-GR" sz="2000" b="1" dirty="0">
                  <a:ln>
                    <a:solidFill>
                      <a:schemeClr val="tx2"/>
                    </a:solidFill>
                  </a:ln>
                  <a:solidFill>
                    <a:schemeClr val="tx2"/>
                  </a:solidFill>
                  <a:latin typeface="Sylfaen" panose="010A0502050306030303" pitchFamily="18" charset="0"/>
                  <a:cs typeface="Times New Roman" panose="02020603050405020304" pitchFamily="18" charset="0"/>
                </a:rPr>
                <a:t>Δ</a:t>
              </a:r>
              <a:r>
                <a:rPr lang="en-US" sz="2000" dirty="0">
                  <a:latin typeface="Sylfaen" panose="010A0502050306030303" pitchFamily="18" charset="0"/>
                  <a:cs typeface="Times New Roman" panose="02020603050405020304" pitchFamily="18" charset="0"/>
                </a:rPr>
                <a:t> </a:t>
              </a:r>
              <a:r>
                <a:rPr lang="en-US" sz="2000" dirty="0">
                  <a:cs typeface="Times New Roman" panose="02020603050405020304" pitchFamily="18" charset="0"/>
                </a:rPr>
                <a:t>Variable C</a:t>
              </a:r>
            </a:p>
            <a:p>
              <a:r>
                <a:rPr lang="en-US" sz="2000" b="1" dirty="0">
                  <a:ln>
                    <a:solidFill>
                      <a:schemeClr val="tx2"/>
                    </a:solidFill>
                  </a:ln>
                  <a:solidFill>
                    <a:schemeClr val="tx2"/>
                  </a:solidFill>
                  <a:latin typeface="Times New Roman" panose="02020603050405020304" pitchFamily="18" charset="0"/>
                  <a:cs typeface="Times New Roman" panose="02020603050405020304" pitchFamily="18" charset="0"/>
                </a:rPr>
                <a:t>◊</a:t>
              </a:r>
              <a:r>
                <a:rPr lang="en-US" sz="2000" dirty="0">
                  <a:latin typeface="Times New Roman" panose="02020603050405020304" pitchFamily="18" charset="0"/>
                  <a:cs typeface="Times New Roman" panose="02020603050405020304" pitchFamily="18" charset="0"/>
                </a:rPr>
                <a:t> </a:t>
              </a:r>
              <a:r>
                <a:rPr lang="en-US" sz="2000" dirty="0">
                  <a:cs typeface="Times New Roman" panose="02020603050405020304" pitchFamily="18" charset="0"/>
                </a:rPr>
                <a:t>Variable D</a:t>
              </a:r>
              <a:endParaRPr lang="en-US" sz="2000" dirty="0">
                <a:latin typeface="+mn-lt"/>
              </a:endParaRPr>
            </a:p>
          </p:txBody>
        </p:sp>
      </p:grpSp>
      <p:sp>
        <p:nvSpPr>
          <p:cNvPr id="6" name="TextBox 5">
            <a:extLst>
              <a:ext uri="{FF2B5EF4-FFF2-40B4-BE49-F238E27FC236}">
                <a16:creationId xmlns:a16="http://schemas.microsoft.com/office/drawing/2014/main" id="{B554BB8B-1F31-9FB1-651B-569D740076C2}"/>
              </a:ext>
            </a:extLst>
          </p:cNvPr>
          <p:cNvSpPr txBox="1"/>
          <p:nvPr/>
        </p:nvSpPr>
        <p:spPr>
          <a:xfrm>
            <a:off x="143227" y="6437359"/>
            <a:ext cx="472234" cy="369332"/>
          </a:xfrm>
          <a:prstGeom prst="rect">
            <a:avLst/>
          </a:prstGeom>
          <a:noFill/>
        </p:spPr>
        <p:txBody>
          <a:bodyPr wrap="square" rtlCol="0">
            <a:spAutoFit/>
          </a:bodyPr>
          <a:lstStyle/>
          <a:p>
            <a:r>
              <a:rPr lang="en-US" dirty="0"/>
              <a:t>15</a:t>
            </a:r>
          </a:p>
        </p:txBody>
      </p:sp>
      <p:sp>
        <p:nvSpPr>
          <p:cNvPr id="9" name="Rectangle: Rounded Corners 8">
            <a:extLst>
              <a:ext uri="{FF2B5EF4-FFF2-40B4-BE49-F238E27FC236}">
                <a16:creationId xmlns:a16="http://schemas.microsoft.com/office/drawing/2014/main" id="{A5FBE3B1-161C-A4FE-464B-77E36950FF21}"/>
              </a:ext>
            </a:extLst>
          </p:cNvPr>
          <p:cNvSpPr/>
          <p:nvPr/>
        </p:nvSpPr>
        <p:spPr>
          <a:xfrm>
            <a:off x="0" y="974180"/>
            <a:ext cx="12192000" cy="707812"/>
          </a:xfrm>
          <a:prstGeom prst="roundRect">
            <a:avLst/>
          </a:prstGeom>
          <a:solidFill>
            <a:schemeClr val="accent4">
              <a:lumMod val="75000"/>
            </a:schemeClr>
          </a:solidFill>
          <a:ln>
            <a:solidFill>
              <a:schemeClr val="accent4">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400" b="1" dirty="0">
                <a:solidFill>
                  <a:schemeClr val="bg1"/>
                </a:solidFill>
                <a:latin typeface="+mn-lt"/>
              </a:rPr>
              <a:t>DPMPM: </a:t>
            </a:r>
            <a:r>
              <a:rPr lang="en-US" sz="3400" dirty="0">
                <a:solidFill>
                  <a:schemeClr val="bg1"/>
                </a:solidFill>
                <a:latin typeface="+mn-lt"/>
              </a:rPr>
              <a:t>Higher </a:t>
            </a:r>
            <a:r>
              <a:rPr lang="en-US" sz="3400" b="1" dirty="0">
                <a:solidFill>
                  <a:srgbClr val="00B0F0"/>
                </a:solidFill>
                <a:latin typeface="+mn-lt"/>
              </a:rPr>
              <a:t>utility</a:t>
            </a:r>
            <a:r>
              <a:rPr lang="en-US" sz="3400" dirty="0">
                <a:solidFill>
                  <a:srgbClr val="00B050"/>
                </a:solidFill>
                <a:latin typeface="+mn-lt"/>
              </a:rPr>
              <a:t> </a:t>
            </a:r>
            <a:r>
              <a:rPr lang="en-US" sz="3400" dirty="0">
                <a:solidFill>
                  <a:schemeClr val="bg1"/>
                </a:solidFill>
                <a:latin typeface="+mn-lt"/>
              </a:rPr>
              <a:t>at the price of slightly higher </a:t>
            </a:r>
            <a:r>
              <a:rPr lang="en-US" sz="3400" b="1" dirty="0">
                <a:solidFill>
                  <a:schemeClr val="accent6"/>
                </a:solidFill>
                <a:latin typeface="+mn-lt"/>
              </a:rPr>
              <a:t>disclosure risks</a:t>
            </a:r>
            <a:endParaRPr lang="en-US" sz="3400" b="1" dirty="0">
              <a:solidFill>
                <a:schemeClr val="accent6"/>
              </a:solidFill>
            </a:endParaRPr>
          </a:p>
        </p:txBody>
      </p:sp>
      <p:cxnSp>
        <p:nvCxnSpPr>
          <p:cNvPr id="10" name="Straight Arrow Connector 9">
            <a:extLst>
              <a:ext uri="{FF2B5EF4-FFF2-40B4-BE49-F238E27FC236}">
                <a16:creationId xmlns:a16="http://schemas.microsoft.com/office/drawing/2014/main" id="{F0BFFE55-3DE2-ECE9-5048-D3EBC22A9049}"/>
              </a:ext>
            </a:extLst>
          </p:cNvPr>
          <p:cNvCxnSpPr>
            <a:cxnSpLocks/>
          </p:cNvCxnSpPr>
          <p:nvPr/>
        </p:nvCxnSpPr>
        <p:spPr>
          <a:xfrm>
            <a:off x="5546150" y="4176540"/>
            <a:ext cx="0" cy="1280160"/>
          </a:xfrm>
          <a:prstGeom prst="straightConnector1">
            <a:avLst/>
          </a:prstGeom>
          <a:ln w="381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12" name="Title 7">
            <a:extLst>
              <a:ext uri="{FF2B5EF4-FFF2-40B4-BE49-F238E27FC236}">
                <a16:creationId xmlns:a16="http://schemas.microsoft.com/office/drawing/2014/main" id="{9CD89541-3608-6890-6D30-5036DBA94C63}"/>
              </a:ext>
            </a:extLst>
          </p:cNvPr>
          <p:cNvSpPr txBox="1">
            <a:spLocks/>
          </p:cNvSpPr>
          <p:nvPr/>
        </p:nvSpPr>
        <p:spPr>
          <a:xfrm>
            <a:off x="0" y="0"/>
            <a:ext cx="12192000" cy="9144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chemeClr val="accent4"/>
                </a:solidFill>
                <a:latin typeface="+mn-lt"/>
              </a:rPr>
              <a:t>RISK AND UTILITY TRADE-OFF</a:t>
            </a:r>
          </a:p>
        </p:txBody>
      </p:sp>
    </p:spTree>
    <p:extLst>
      <p:ext uri="{BB962C8B-B14F-4D97-AF65-F5344CB8AC3E}">
        <p14:creationId xmlns:p14="http://schemas.microsoft.com/office/powerpoint/2010/main" val="2170777115"/>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FB279EC9-FB7C-87C8-F03B-60AB20AFB44E}"/>
              </a:ext>
            </a:extLst>
          </p:cNvPr>
          <p:cNvSpPr>
            <a:spLocks noGrp="1"/>
          </p:cNvSpPr>
          <p:nvPr>
            <p:ph idx="1"/>
          </p:nvPr>
        </p:nvSpPr>
        <p:spPr>
          <a:xfrm>
            <a:off x="646176" y="1751076"/>
            <a:ext cx="10899648" cy="3355848"/>
          </a:xfrm>
          <a:solidFill>
            <a:schemeClr val="accent1"/>
          </a:solidFill>
          <a:ln>
            <a:solidFill>
              <a:schemeClr val="accent1"/>
            </a:solidFill>
          </a:ln>
        </p:spPr>
        <p:txBody>
          <a:bodyPr>
            <a:normAutofit/>
          </a:bodyPr>
          <a:lstStyle/>
          <a:p>
            <a:pPr marL="0" lvl="0" indent="914400">
              <a:buNone/>
            </a:pPr>
            <a:endParaRPr lang="en-US" sz="1000" b="1" dirty="0">
              <a:solidFill>
                <a:schemeClr val="bg1"/>
              </a:solidFill>
            </a:endParaRPr>
          </a:p>
          <a:p>
            <a:pPr marL="0" lvl="0" indent="468313">
              <a:buNone/>
            </a:pPr>
            <a:r>
              <a:rPr lang="en-US" sz="6000" b="1" dirty="0">
                <a:solidFill>
                  <a:schemeClr val="bg1"/>
                </a:solidFill>
              </a:rPr>
              <a:t>04</a:t>
            </a:r>
          </a:p>
          <a:p>
            <a:pPr marL="0" lvl="0" indent="914400">
              <a:buNone/>
            </a:pPr>
            <a:endParaRPr lang="en-US" sz="2000" b="1" dirty="0">
              <a:solidFill>
                <a:schemeClr val="bg1"/>
              </a:solidFill>
            </a:endParaRPr>
          </a:p>
          <a:p>
            <a:pPr marL="0" lvl="0" indent="468313">
              <a:buNone/>
            </a:pPr>
            <a:r>
              <a:rPr lang="en-US" sz="5000" b="1" dirty="0">
                <a:solidFill>
                  <a:schemeClr val="bg1"/>
                </a:solidFill>
              </a:rPr>
              <a:t>SUMMARY AND TAKEAWAYS</a:t>
            </a:r>
            <a:r>
              <a:rPr lang="en-US" sz="5000" dirty="0">
                <a:solidFill>
                  <a:schemeClr val="bg1"/>
                </a:solidFill>
              </a:rPr>
              <a:t> </a:t>
            </a:r>
          </a:p>
        </p:txBody>
      </p:sp>
      <p:pic>
        <p:nvPicPr>
          <p:cNvPr id="3" name="Graphic 2" descr="Chevron arrows with solid fill">
            <a:extLst>
              <a:ext uri="{FF2B5EF4-FFF2-40B4-BE49-F238E27FC236}">
                <a16:creationId xmlns:a16="http://schemas.microsoft.com/office/drawing/2014/main" id="{F017BD93-C384-2DB5-11E7-E1CBD99C941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883233" y="3245991"/>
            <a:ext cx="914400" cy="914400"/>
          </a:xfrm>
          <a:prstGeom prst="rect">
            <a:avLst/>
          </a:prstGeom>
        </p:spPr>
      </p:pic>
      <p:sp>
        <p:nvSpPr>
          <p:cNvPr id="2" name="TextBox 1">
            <a:extLst>
              <a:ext uri="{FF2B5EF4-FFF2-40B4-BE49-F238E27FC236}">
                <a16:creationId xmlns:a16="http://schemas.microsoft.com/office/drawing/2014/main" id="{3028AE94-5C64-7875-E31F-FE273B5C2BF5}"/>
              </a:ext>
            </a:extLst>
          </p:cNvPr>
          <p:cNvSpPr txBox="1"/>
          <p:nvPr/>
        </p:nvSpPr>
        <p:spPr>
          <a:xfrm>
            <a:off x="143227" y="6437359"/>
            <a:ext cx="472234" cy="369332"/>
          </a:xfrm>
          <a:prstGeom prst="rect">
            <a:avLst/>
          </a:prstGeom>
          <a:noFill/>
        </p:spPr>
        <p:txBody>
          <a:bodyPr wrap="square" rtlCol="0">
            <a:spAutoFit/>
          </a:bodyPr>
          <a:lstStyle/>
          <a:p>
            <a:r>
              <a:rPr lang="en-US" dirty="0"/>
              <a:t>16</a:t>
            </a:r>
          </a:p>
        </p:txBody>
      </p:sp>
    </p:spTree>
    <p:extLst>
      <p:ext uri="{BB962C8B-B14F-4D97-AF65-F5344CB8AC3E}">
        <p14:creationId xmlns:p14="http://schemas.microsoft.com/office/powerpoint/2010/main" val="20247540"/>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8706F2BD-A5E5-CADD-0AC7-2CD65EC135D8}"/>
              </a:ext>
            </a:extLst>
          </p:cNvPr>
          <p:cNvSpPr>
            <a:spLocks noGrp="1"/>
          </p:cNvSpPr>
          <p:nvPr>
            <p:ph type="title"/>
          </p:nvPr>
        </p:nvSpPr>
        <p:spPr>
          <a:xfrm>
            <a:off x="0" y="0"/>
            <a:ext cx="12192000" cy="914400"/>
          </a:xfrm>
        </p:spPr>
        <p:txBody>
          <a:bodyPr>
            <a:noAutofit/>
          </a:bodyPr>
          <a:lstStyle/>
          <a:p>
            <a:pPr algn="ctr"/>
            <a:r>
              <a:rPr lang="en-US" b="1" dirty="0">
                <a:solidFill>
                  <a:schemeClr val="accent4"/>
                </a:solidFill>
                <a:latin typeface="+mn-lt"/>
              </a:rPr>
              <a:t>SUMMARY AND KEY TAKEAWAYS</a:t>
            </a:r>
          </a:p>
        </p:txBody>
      </p:sp>
      <p:sp>
        <p:nvSpPr>
          <p:cNvPr id="2" name="TextBox 1">
            <a:extLst>
              <a:ext uri="{FF2B5EF4-FFF2-40B4-BE49-F238E27FC236}">
                <a16:creationId xmlns:a16="http://schemas.microsoft.com/office/drawing/2014/main" id="{80EDF96F-45EB-5D96-53F2-7294EA58B0A1}"/>
              </a:ext>
            </a:extLst>
          </p:cNvPr>
          <p:cNvSpPr txBox="1"/>
          <p:nvPr/>
        </p:nvSpPr>
        <p:spPr>
          <a:xfrm>
            <a:off x="143227" y="6437359"/>
            <a:ext cx="472234" cy="369332"/>
          </a:xfrm>
          <a:prstGeom prst="rect">
            <a:avLst/>
          </a:prstGeom>
          <a:noFill/>
        </p:spPr>
        <p:txBody>
          <a:bodyPr wrap="square" rtlCol="0">
            <a:spAutoFit/>
          </a:bodyPr>
          <a:lstStyle/>
          <a:p>
            <a:r>
              <a:rPr lang="en-US" dirty="0"/>
              <a:t>17</a:t>
            </a:r>
          </a:p>
        </p:txBody>
      </p:sp>
      <p:graphicFrame>
        <p:nvGraphicFramePr>
          <p:cNvPr id="3" name="Diagram 2">
            <a:extLst>
              <a:ext uri="{FF2B5EF4-FFF2-40B4-BE49-F238E27FC236}">
                <a16:creationId xmlns:a16="http://schemas.microsoft.com/office/drawing/2014/main" id="{99D36314-65CC-8B04-AFE8-4E3D5CE846FC}"/>
              </a:ext>
            </a:extLst>
          </p:cNvPr>
          <p:cNvGraphicFramePr/>
          <p:nvPr>
            <p:extLst>
              <p:ext uri="{D42A27DB-BD31-4B8C-83A1-F6EECF244321}">
                <p14:modId xmlns:p14="http://schemas.microsoft.com/office/powerpoint/2010/main" val="53813908"/>
              </p:ext>
            </p:extLst>
          </p:nvPr>
        </p:nvGraphicFramePr>
        <p:xfrm>
          <a:off x="1464080" y="914400"/>
          <a:ext cx="9237787" cy="47909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Oval 4">
            <a:extLst>
              <a:ext uri="{FF2B5EF4-FFF2-40B4-BE49-F238E27FC236}">
                <a16:creationId xmlns:a16="http://schemas.microsoft.com/office/drawing/2014/main" id="{57AE90F1-F3CF-5DCE-9899-CD215E8F26C8}"/>
              </a:ext>
            </a:extLst>
          </p:cNvPr>
          <p:cNvSpPr/>
          <p:nvPr/>
        </p:nvSpPr>
        <p:spPr bwMode="auto">
          <a:xfrm>
            <a:off x="1490133" y="1437793"/>
            <a:ext cx="1697239" cy="1694874"/>
          </a:xfrm>
          <a:prstGeom prst="ellipse">
            <a:avLst/>
          </a:prstGeom>
          <a:solidFill>
            <a:schemeClr val="bg1"/>
          </a:solidFill>
          <a:ln w="28575">
            <a:solidFill>
              <a:schemeClr val="accent1"/>
            </a:solidFill>
            <a:round/>
            <a:headEnd/>
            <a:tailEnd/>
          </a:ln>
          <a:effectLst>
            <a:outerShdw blurRad="50800" dist="38100" dir="5400000" algn="t" rotWithShape="0">
              <a:prstClr val="black">
                <a:alpha val="40000"/>
              </a:prstClr>
            </a:outerShdw>
          </a:effectLst>
        </p:spPr>
        <p:txBody>
          <a:bodyPr vert="horz" wrap="square" lIns="121920" tIns="60960" rIns="121920" bIns="60960" numCol="1" rtlCol="0" anchor="ctr" anchorCtr="0" compatLnSpc="1">
            <a:prstTxWarp prst="textNoShape">
              <a:avLst/>
            </a:prstTxWarp>
          </a:bodyPr>
          <a:lstStyle/>
          <a:p>
            <a:pPr algn="ctr"/>
            <a:r>
              <a:rPr lang="en-US" sz="4000" b="1" dirty="0">
                <a:solidFill>
                  <a:schemeClr val="accent1"/>
                </a:solidFill>
              </a:rPr>
              <a:t>01</a:t>
            </a:r>
          </a:p>
        </p:txBody>
      </p:sp>
      <p:sp>
        <p:nvSpPr>
          <p:cNvPr id="9" name="Oval 8">
            <a:extLst>
              <a:ext uri="{FF2B5EF4-FFF2-40B4-BE49-F238E27FC236}">
                <a16:creationId xmlns:a16="http://schemas.microsoft.com/office/drawing/2014/main" id="{F5806839-47CC-3D6E-682A-F801499366F7}"/>
              </a:ext>
            </a:extLst>
          </p:cNvPr>
          <p:cNvSpPr/>
          <p:nvPr/>
        </p:nvSpPr>
        <p:spPr bwMode="auto">
          <a:xfrm>
            <a:off x="1476959" y="3479209"/>
            <a:ext cx="1723292" cy="1694873"/>
          </a:xfrm>
          <a:prstGeom prst="ellipse">
            <a:avLst/>
          </a:prstGeom>
          <a:solidFill>
            <a:schemeClr val="bg1"/>
          </a:solidFill>
          <a:ln w="28575">
            <a:solidFill>
              <a:schemeClr val="accent1"/>
            </a:solidFill>
            <a:round/>
            <a:headEnd/>
            <a:tailEnd/>
          </a:ln>
          <a:effectLst>
            <a:outerShdw blurRad="50800" dist="38100" dir="5400000" algn="t" rotWithShape="0">
              <a:prstClr val="black">
                <a:alpha val="40000"/>
              </a:prstClr>
            </a:outerShdw>
          </a:effectLst>
        </p:spPr>
        <p:txBody>
          <a:bodyPr vert="horz" wrap="square" lIns="121920" tIns="60960" rIns="121920" bIns="60960" numCol="1" rtlCol="0" anchor="ctr" anchorCtr="0" compatLnSpc="1">
            <a:prstTxWarp prst="textNoShape">
              <a:avLst/>
            </a:prstTxWarp>
          </a:bodyPr>
          <a:lstStyle/>
          <a:p>
            <a:pPr algn="ctr"/>
            <a:r>
              <a:rPr lang="en-US" sz="4000" b="1" dirty="0">
                <a:solidFill>
                  <a:schemeClr val="accent1"/>
                </a:solidFill>
              </a:rPr>
              <a:t>02</a:t>
            </a:r>
          </a:p>
        </p:txBody>
      </p:sp>
    </p:spTree>
    <p:extLst>
      <p:ext uri="{BB962C8B-B14F-4D97-AF65-F5344CB8AC3E}">
        <p14:creationId xmlns:p14="http://schemas.microsoft.com/office/powerpoint/2010/main" val="392988848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p:cTn id="13" dur="500" fill="hold"/>
                                        <p:tgtEl>
                                          <p:spTgt spid="9"/>
                                        </p:tgtEl>
                                        <p:attrNameLst>
                                          <p:attrName>ppt_w</p:attrName>
                                        </p:attrNameLst>
                                      </p:cBhvr>
                                      <p:tavLst>
                                        <p:tav tm="0">
                                          <p:val>
                                            <p:fltVal val="0"/>
                                          </p:val>
                                        </p:tav>
                                        <p:tav tm="100000">
                                          <p:val>
                                            <p:strVal val="#ppt_w"/>
                                          </p:val>
                                        </p:tav>
                                      </p:tavLst>
                                    </p:anim>
                                    <p:anim calcmode="lin" valueType="num">
                                      <p:cBhvr>
                                        <p:cTn id="14" dur="500" fill="hold"/>
                                        <p:tgtEl>
                                          <p:spTgt spid="9"/>
                                        </p:tgtEl>
                                        <p:attrNameLst>
                                          <p:attrName>ppt_h</p:attrName>
                                        </p:attrNameLst>
                                      </p:cBhvr>
                                      <p:tavLst>
                                        <p:tav tm="0">
                                          <p:val>
                                            <p:fltVal val="0"/>
                                          </p:val>
                                        </p:tav>
                                        <p:tav tm="100000">
                                          <p:val>
                                            <p:strVal val="#ppt_h"/>
                                          </p:val>
                                        </p:tav>
                                      </p:tavLst>
                                    </p:anim>
                                    <p:animEffect transition="in" filter="fade">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8706F2BD-A5E5-CADD-0AC7-2CD65EC135D8}"/>
              </a:ext>
            </a:extLst>
          </p:cNvPr>
          <p:cNvSpPr>
            <a:spLocks noGrp="1"/>
          </p:cNvSpPr>
          <p:nvPr>
            <p:ph type="title"/>
          </p:nvPr>
        </p:nvSpPr>
        <p:spPr>
          <a:xfrm>
            <a:off x="0" y="0"/>
            <a:ext cx="12192000" cy="914400"/>
          </a:xfrm>
        </p:spPr>
        <p:txBody>
          <a:bodyPr>
            <a:noAutofit/>
          </a:bodyPr>
          <a:lstStyle/>
          <a:p>
            <a:pPr algn="ctr"/>
            <a:r>
              <a:rPr lang="en-US" b="1" dirty="0">
                <a:solidFill>
                  <a:schemeClr val="accent4"/>
                </a:solidFill>
                <a:latin typeface="+mn-lt"/>
              </a:rPr>
              <a:t>CONSIDERATIONS AND BEST PRACTICES</a:t>
            </a:r>
          </a:p>
        </p:txBody>
      </p:sp>
      <p:grpSp>
        <p:nvGrpSpPr>
          <p:cNvPr id="4" name="Group 3">
            <a:extLst>
              <a:ext uri="{FF2B5EF4-FFF2-40B4-BE49-F238E27FC236}">
                <a16:creationId xmlns:a16="http://schemas.microsoft.com/office/drawing/2014/main" id="{0CCC201A-E6FC-4AB8-960B-22695DBB06AB}"/>
              </a:ext>
            </a:extLst>
          </p:cNvPr>
          <p:cNvGrpSpPr/>
          <p:nvPr/>
        </p:nvGrpSpPr>
        <p:grpSpPr>
          <a:xfrm>
            <a:off x="523068" y="1273745"/>
            <a:ext cx="2557675" cy="4350231"/>
            <a:chOff x="495491" y="1087654"/>
            <a:chExt cx="1918256" cy="3262674"/>
          </a:xfrm>
        </p:grpSpPr>
        <p:sp>
          <p:nvSpPr>
            <p:cNvPr id="6" name="Rectangle: Top Corners Rounded 5">
              <a:extLst>
                <a:ext uri="{FF2B5EF4-FFF2-40B4-BE49-F238E27FC236}">
                  <a16:creationId xmlns:a16="http://schemas.microsoft.com/office/drawing/2014/main" id="{128A3768-6373-AB99-F13F-58DB9575A2DE}"/>
                </a:ext>
              </a:extLst>
            </p:cNvPr>
            <p:cNvSpPr/>
            <p:nvPr/>
          </p:nvSpPr>
          <p:spPr bwMode="auto">
            <a:xfrm>
              <a:off x="495491" y="1087654"/>
              <a:ext cx="1918256" cy="857250"/>
            </a:xfrm>
            <a:prstGeom prst="round2SameRect">
              <a:avLst>
                <a:gd name="adj1" fmla="val 8975"/>
                <a:gd name="adj2" fmla="val 0"/>
              </a:avLst>
            </a:prstGeom>
            <a:solidFill>
              <a:schemeClr val="accent1">
                <a:lumMod val="75000"/>
              </a:schemeClr>
            </a:solidFill>
            <a:ln w="9525">
              <a:noFill/>
              <a:round/>
              <a:headEnd/>
              <a:tailEnd/>
            </a:ln>
          </p:spPr>
          <p:txBody>
            <a:bodyPr vert="horz" wrap="square" lIns="121920" tIns="60960" rIns="121920" bIns="60960" numCol="1" rtlCol="0" anchor="ctr" anchorCtr="0" compatLnSpc="1">
              <a:prstTxWarp prst="textNoShape">
                <a:avLst/>
              </a:prstTxWarp>
            </a:bodyPr>
            <a:lstStyle/>
            <a:p>
              <a:pPr algn="ctr"/>
              <a:r>
                <a:rPr lang="en-US" sz="2200" b="1" dirty="0">
                  <a:solidFill>
                    <a:schemeClr val="bg1"/>
                  </a:solidFill>
                </a:rPr>
                <a:t>TIMING FOR MITIGATION IMPLEMENTATION</a:t>
              </a:r>
            </a:p>
          </p:txBody>
        </p:sp>
        <p:sp>
          <p:nvSpPr>
            <p:cNvPr id="7" name="Rectangle 6">
              <a:extLst>
                <a:ext uri="{FF2B5EF4-FFF2-40B4-BE49-F238E27FC236}">
                  <a16:creationId xmlns:a16="http://schemas.microsoft.com/office/drawing/2014/main" id="{86579EDB-D3BB-F6E7-900B-685F5F75FD49}"/>
                </a:ext>
              </a:extLst>
            </p:cNvPr>
            <p:cNvSpPr/>
            <p:nvPr/>
          </p:nvSpPr>
          <p:spPr bwMode="auto">
            <a:xfrm>
              <a:off x="495491" y="1950028"/>
              <a:ext cx="1918256" cy="2400300"/>
            </a:xfrm>
            <a:prstGeom prst="rect">
              <a:avLst/>
            </a:prstGeom>
            <a:solidFill>
              <a:schemeClr val="bg1">
                <a:lumMod val="95000"/>
              </a:schemeClr>
            </a:solidFill>
            <a:ln w="9525">
              <a:noFill/>
              <a:round/>
              <a:headEnd/>
              <a:tailEnd/>
            </a:ln>
          </p:spPr>
          <p:txBody>
            <a:bodyPr vert="horz" wrap="square" lIns="121920" tIns="121920" rIns="121920" bIns="60960" numCol="1" rtlCol="0" anchor="t" anchorCtr="0" compatLnSpc="1">
              <a:prstTxWarp prst="textNoShape">
                <a:avLst/>
              </a:prstTxWarp>
            </a:bodyPr>
            <a:lstStyle/>
            <a:p>
              <a:r>
                <a:rPr lang="en-US" sz="2000" b="1" dirty="0">
                  <a:solidFill>
                    <a:schemeClr val="tx1">
                      <a:lumMod val="75000"/>
                      <a:lumOff val="25000"/>
                    </a:schemeClr>
                  </a:solidFill>
                </a:rPr>
                <a:t>Where in the lifecycle to implement mitigation?</a:t>
              </a:r>
            </a:p>
            <a:p>
              <a:pPr marL="121917" indent="-121917">
                <a:buFont typeface="Arial" panose="020B0604020202020204" pitchFamily="34" charset="0"/>
                <a:buChar char="•"/>
              </a:pPr>
              <a:r>
                <a:rPr lang="en-US" sz="2000" dirty="0">
                  <a:solidFill>
                    <a:schemeClr val="tx1">
                      <a:lumMod val="75000"/>
                      <a:lumOff val="25000"/>
                    </a:schemeClr>
                  </a:solidFill>
                </a:rPr>
                <a:t>At the very start?</a:t>
              </a:r>
            </a:p>
            <a:p>
              <a:pPr marL="121917" indent="-121917">
                <a:buFont typeface="Arial" panose="020B0604020202020204" pitchFamily="34" charset="0"/>
                <a:buChar char="•"/>
              </a:pPr>
              <a:r>
                <a:rPr lang="en-US" sz="2000" dirty="0">
                  <a:solidFill>
                    <a:schemeClr val="tx1">
                      <a:lumMod val="75000"/>
                      <a:lumOff val="25000"/>
                    </a:schemeClr>
                  </a:solidFill>
                </a:rPr>
                <a:t>Only to public use data?</a:t>
              </a:r>
            </a:p>
          </p:txBody>
        </p:sp>
      </p:grpSp>
      <p:grpSp>
        <p:nvGrpSpPr>
          <p:cNvPr id="9" name="Group 8">
            <a:extLst>
              <a:ext uri="{FF2B5EF4-FFF2-40B4-BE49-F238E27FC236}">
                <a16:creationId xmlns:a16="http://schemas.microsoft.com/office/drawing/2014/main" id="{448B6189-2B33-84A2-F3AA-3FE85BAF7DF0}"/>
              </a:ext>
            </a:extLst>
          </p:cNvPr>
          <p:cNvGrpSpPr/>
          <p:nvPr/>
        </p:nvGrpSpPr>
        <p:grpSpPr>
          <a:xfrm>
            <a:off x="3385797" y="1273745"/>
            <a:ext cx="2557675" cy="4350231"/>
            <a:chOff x="495491" y="1087654"/>
            <a:chExt cx="1918256" cy="3262674"/>
          </a:xfrm>
        </p:grpSpPr>
        <p:sp>
          <p:nvSpPr>
            <p:cNvPr id="10" name="Rectangle: Top Corners Rounded 9">
              <a:extLst>
                <a:ext uri="{FF2B5EF4-FFF2-40B4-BE49-F238E27FC236}">
                  <a16:creationId xmlns:a16="http://schemas.microsoft.com/office/drawing/2014/main" id="{3019BFAA-8863-3E67-DCFF-21AA3F185AD4}"/>
                </a:ext>
              </a:extLst>
            </p:cNvPr>
            <p:cNvSpPr/>
            <p:nvPr/>
          </p:nvSpPr>
          <p:spPr bwMode="auto">
            <a:xfrm>
              <a:off x="495491" y="1087654"/>
              <a:ext cx="1918256" cy="857250"/>
            </a:xfrm>
            <a:prstGeom prst="round2SameRect">
              <a:avLst>
                <a:gd name="adj1" fmla="val 8975"/>
                <a:gd name="adj2" fmla="val 0"/>
              </a:avLst>
            </a:prstGeom>
            <a:solidFill>
              <a:schemeClr val="accent1"/>
            </a:solidFill>
            <a:ln w="9525">
              <a:noFill/>
              <a:round/>
              <a:headEnd/>
              <a:tailEnd/>
            </a:ln>
          </p:spPr>
          <p:txBody>
            <a:bodyPr vert="horz" wrap="square" lIns="121920" tIns="60960" rIns="121920" bIns="60960" numCol="1" rtlCol="0" anchor="ctr" anchorCtr="0" compatLnSpc="1">
              <a:prstTxWarp prst="textNoShape">
                <a:avLst/>
              </a:prstTxWarp>
            </a:bodyPr>
            <a:lstStyle/>
            <a:p>
              <a:pPr algn="ctr"/>
              <a:r>
                <a:rPr lang="en-US" sz="2200" b="1" dirty="0">
                  <a:solidFill>
                    <a:schemeClr val="bg1"/>
                  </a:solidFill>
                </a:rPr>
                <a:t>SCOPE OF DATA    FOR MITIGATION</a:t>
              </a:r>
            </a:p>
          </p:txBody>
        </p:sp>
        <p:sp>
          <p:nvSpPr>
            <p:cNvPr id="11" name="Rectangle 10">
              <a:extLst>
                <a:ext uri="{FF2B5EF4-FFF2-40B4-BE49-F238E27FC236}">
                  <a16:creationId xmlns:a16="http://schemas.microsoft.com/office/drawing/2014/main" id="{4655B1E2-5314-1344-FD29-AE0139B4A7BB}"/>
                </a:ext>
              </a:extLst>
            </p:cNvPr>
            <p:cNvSpPr/>
            <p:nvPr/>
          </p:nvSpPr>
          <p:spPr bwMode="auto">
            <a:xfrm>
              <a:off x="495491" y="1950028"/>
              <a:ext cx="1918256" cy="2400300"/>
            </a:xfrm>
            <a:prstGeom prst="rect">
              <a:avLst/>
            </a:prstGeom>
            <a:solidFill>
              <a:schemeClr val="bg1">
                <a:lumMod val="95000"/>
              </a:schemeClr>
            </a:solidFill>
            <a:ln w="9525">
              <a:noFill/>
              <a:round/>
              <a:headEnd/>
              <a:tailEnd/>
            </a:ln>
          </p:spPr>
          <p:txBody>
            <a:bodyPr vert="horz" wrap="square" lIns="121920" tIns="121920" rIns="121920" bIns="60960" numCol="1" rtlCol="0" anchor="t" anchorCtr="0" compatLnSpc="1">
              <a:prstTxWarp prst="textNoShape">
                <a:avLst/>
              </a:prstTxWarp>
            </a:bodyPr>
            <a:lstStyle/>
            <a:p>
              <a:r>
                <a:rPr lang="en-US" sz="2000" b="1" dirty="0">
                  <a:solidFill>
                    <a:schemeClr val="tx1">
                      <a:lumMod val="75000"/>
                      <a:lumOff val="25000"/>
                    </a:schemeClr>
                  </a:solidFill>
                </a:rPr>
                <a:t>To which datasets to apply mitigation solutions?</a:t>
              </a:r>
            </a:p>
            <a:p>
              <a:pPr marL="121917" indent="-121917">
                <a:buFont typeface="Arial" panose="020B0604020202020204" pitchFamily="34" charset="0"/>
                <a:buChar char="•"/>
              </a:pPr>
              <a:r>
                <a:rPr lang="en-US" sz="2000" dirty="0">
                  <a:solidFill>
                    <a:schemeClr val="tx1">
                      <a:lumMod val="75000"/>
                      <a:lumOff val="25000"/>
                    </a:schemeClr>
                  </a:solidFill>
                </a:rPr>
                <a:t>Only to large survey datasets?</a:t>
              </a:r>
            </a:p>
            <a:p>
              <a:pPr marL="121917" indent="-121917">
                <a:buFont typeface="Arial" panose="020B0604020202020204" pitchFamily="34" charset="0"/>
                <a:buChar char="•"/>
              </a:pPr>
              <a:r>
                <a:rPr lang="en-US" sz="2000" dirty="0">
                  <a:solidFill>
                    <a:schemeClr val="tx1">
                      <a:lumMod val="75000"/>
                      <a:lumOff val="25000"/>
                    </a:schemeClr>
                  </a:solidFill>
                </a:rPr>
                <a:t>To all datasets?</a:t>
              </a:r>
            </a:p>
          </p:txBody>
        </p:sp>
      </p:grpSp>
      <p:grpSp>
        <p:nvGrpSpPr>
          <p:cNvPr id="12" name="Group 11">
            <a:extLst>
              <a:ext uri="{FF2B5EF4-FFF2-40B4-BE49-F238E27FC236}">
                <a16:creationId xmlns:a16="http://schemas.microsoft.com/office/drawing/2014/main" id="{E1B42147-4F3B-09A7-8DCF-8F081518AE5C}"/>
              </a:ext>
            </a:extLst>
          </p:cNvPr>
          <p:cNvGrpSpPr/>
          <p:nvPr/>
        </p:nvGrpSpPr>
        <p:grpSpPr>
          <a:xfrm>
            <a:off x="6248527" y="1273745"/>
            <a:ext cx="2557675" cy="4350231"/>
            <a:chOff x="495491" y="1087654"/>
            <a:chExt cx="1918256" cy="3262674"/>
          </a:xfrm>
        </p:grpSpPr>
        <p:sp>
          <p:nvSpPr>
            <p:cNvPr id="13" name="Rectangle: Top Corners Rounded 12">
              <a:extLst>
                <a:ext uri="{FF2B5EF4-FFF2-40B4-BE49-F238E27FC236}">
                  <a16:creationId xmlns:a16="http://schemas.microsoft.com/office/drawing/2014/main" id="{A3D72F51-ED1F-4B5B-7096-4321E5F6FA91}"/>
                </a:ext>
              </a:extLst>
            </p:cNvPr>
            <p:cNvSpPr/>
            <p:nvPr/>
          </p:nvSpPr>
          <p:spPr bwMode="auto">
            <a:xfrm>
              <a:off x="495491" y="1087654"/>
              <a:ext cx="1918256" cy="857250"/>
            </a:xfrm>
            <a:prstGeom prst="round2SameRect">
              <a:avLst>
                <a:gd name="adj1" fmla="val 8975"/>
                <a:gd name="adj2" fmla="val 0"/>
              </a:avLst>
            </a:prstGeom>
            <a:solidFill>
              <a:schemeClr val="accent2">
                <a:lumMod val="75000"/>
              </a:schemeClr>
            </a:solidFill>
            <a:ln w="9525">
              <a:noFill/>
              <a:round/>
              <a:headEnd/>
              <a:tailEnd/>
            </a:ln>
          </p:spPr>
          <p:txBody>
            <a:bodyPr vert="horz" wrap="square" lIns="121920" tIns="60960" rIns="121920" bIns="60960" numCol="1" rtlCol="0" anchor="ctr" anchorCtr="0" compatLnSpc="1">
              <a:prstTxWarp prst="textNoShape">
                <a:avLst/>
              </a:prstTxWarp>
            </a:bodyPr>
            <a:lstStyle/>
            <a:p>
              <a:pPr algn="ctr"/>
              <a:r>
                <a:rPr lang="en-US" sz="2200" b="1" dirty="0">
                  <a:solidFill>
                    <a:schemeClr val="bg1"/>
                  </a:solidFill>
                </a:rPr>
                <a:t>RETROTRATIVE MITIGATION</a:t>
              </a:r>
            </a:p>
          </p:txBody>
        </p:sp>
        <p:sp>
          <p:nvSpPr>
            <p:cNvPr id="14" name="Rectangle 13">
              <a:extLst>
                <a:ext uri="{FF2B5EF4-FFF2-40B4-BE49-F238E27FC236}">
                  <a16:creationId xmlns:a16="http://schemas.microsoft.com/office/drawing/2014/main" id="{C4E7C5FB-F982-9958-4D3B-670B2DA110E3}"/>
                </a:ext>
              </a:extLst>
            </p:cNvPr>
            <p:cNvSpPr/>
            <p:nvPr/>
          </p:nvSpPr>
          <p:spPr bwMode="auto">
            <a:xfrm>
              <a:off x="495491" y="1950028"/>
              <a:ext cx="1918256" cy="2400300"/>
            </a:xfrm>
            <a:prstGeom prst="rect">
              <a:avLst/>
            </a:prstGeom>
            <a:solidFill>
              <a:schemeClr val="bg1">
                <a:lumMod val="95000"/>
              </a:schemeClr>
            </a:solidFill>
            <a:ln w="9525">
              <a:noFill/>
              <a:round/>
              <a:headEnd/>
              <a:tailEnd/>
            </a:ln>
          </p:spPr>
          <p:txBody>
            <a:bodyPr vert="horz" wrap="square" lIns="121920" tIns="121920" rIns="121920" bIns="60960" numCol="1" rtlCol="0" anchor="t" anchorCtr="0" compatLnSpc="1">
              <a:prstTxWarp prst="textNoShape">
                <a:avLst/>
              </a:prstTxWarp>
            </a:bodyPr>
            <a:lstStyle/>
            <a:p>
              <a:r>
                <a:rPr lang="en-US" sz="2000" b="1" dirty="0"/>
                <a:t>Should we retroactively apply mitigation solutions?</a:t>
              </a:r>
            </a:p>
            <a:p>
              <a:pPr marL="171450" indent="-171450">
                <a:buFont typeface="Arial" panose="020B0604020202020204" pitchFamily="34" charset="0"/>
                <a:buChar char="•"/>
              </a:pPr>
              <a:r>
                <a:rPr lang="en-US" sz="2000" dirty="0"/>
                <a:t>Retroactive application to all datasets? Internal datasets?  Public use datasets?</a:t>
              </a:r>
            </a:p>
            <a:p>
              <a:endParaRPr lang="en-US" sz="2000" dirty="0"/>
            </a:p>
            <a:p>
              <a:endParaRPr lang="en-US" sz="2000" dirty="0"/>
            </a:p>
          </p:txBody>
        </p:sp>
      </p:grpSp>
      <p:grpSp>
        <p:nvGrpSpPr>
          <p:cNvPr id="15" name="Group 14">
            <a:extLst>
              <a:ext uri="{FF2B5EF4-FFF2-40B4-BE49-F238E27FC236}">
                <a16:creationId xmlns:a16="http://schemas.microsoft.com/office/drawing/2014/main" id="{F95D62B1-4F55-C146-1209-AA7E0E465364}"/>
              </a:ext>
            </a:extLst>
          </p:cNvPr>
          <p:cNvGrpSpPr/>
          <p:nvPr/>
        </p:nvGrpSpPr>
        <p:grpSpPr>
          <a:xfrm>
            <a:off x="9111257" y="1273745"/>
            <a:ext cx="2557675" cy="4463864"/>
            <a:chOff x="495491" y="1087654"/>
            <a:chExt cx="1918256" cy="3347898"/>
          </a:xfrm>
        </p:grpSpPr>
        <p:sp>
          <p:nvSpPr>
            <p:cNvPr id="16" name="Rectangle: Top Corners Rounded 15">
              <a:extLst>
                <a:ext uri="{FF2B5EF4-FFF2-40B4-BE49-F238E27FC236}">
                  <a16:creationId xmlns:a16="http://schemas.microsoft.com/office/drawing/2014/main" id="{6EE839AF-F4EC-9200-37C9-65E394658AAB}"/>
                </a:ext>
              </a:extLst>
            </p:cNvPr>
            <p:cNvSpPr/>
            <p:nvPr/>
          </p:nvSpPr>
          <p:spPr bwMode="auto">
            <a:xfrm>
              <a:off x="495491" y="1087654"/>
              <a:ext cx="1918256" cy="857250"/>
            </a:xfrm>
            <a:prstGeom prst="round2SameRect">
              <a:avLst>
                <a:gd name="adj1" fmla="val 8975"/>
                <a:gd name="adj2" fmla="val 0"/>
              </a:avLst>
            </a:prstGeom>
            <a:solidFill>
              <a:schemeClr val="accent2"/>
            </a:solidFill>
            <a:ln w="9525">
              <a:noFill/>
              <a:round/>
              <a:headEnd/>
              <a:tailEnd/>
            </a:ln>
          </p:spPr>
          <p:txBody>
            <a:bodyPr vert="horz" wrap="square" lIns="121920" tIns="60960" rIns="121920" bIns="60960" numCol="1" rtlCol="0" anchor="ctr" anchorCtr="0" compatLnSpc="1">
              <a:prstTxWarp prst="textNoShape">
                <a:avLst/>
              </a:prstTxWarp>
            </a:bodyPr>
            <a:lstStyle/>
            <a:p>
              <a:pPr algn="ctr"/>
              <a:r>
                <a:rPr lang="en-US" sz="2200" b="1" dirty="0">
                  <a:solidFill>
                    <a:schemeClr val="bg1"/>
                  </a:solidFill>
                </a:rPr>
                <a:t>HANDLING USER INQUIRIES</a:t>
              </a:r>
            </a:p>
          </p:txBody>
        </p:sp>
        <p:sp>
          <p:nvSpPr>
            <p:cNvPr id="17" name="Rectangle 16">
              <a:extLst>
                <a:ext uri="{FF2B5EF4-FFF2-40B4-BE49-F238E27FC236}">
                  <a16:creationId xmlns:a16="http://schemas.microsoft.com/office/drawing/2014/main" id="{A0033058-DFAC-1CF5-230F-FC34B375BE6A}"/>
                </a:ext>
              </a:extLst>
            </p:cNvPr>
            <p:cNvSpPr/>
            <p:nvPr/>
          </p:nvSpPr>
          <p:spPr bwMode="auto">
            <a:xfrm>
              <a:off x="495491" y="1950029"/>
              <a:ext cx="1918256" cy="2485523"/>
            </a:xfrm>
            <a:prstGeom prst="rect">
              <a:avLst/>
            </a:prstGeom>
            <a:solidFill>
              <a:schemeClr val="bg1">
                <a:lumMod val="95000"/>
              </a:schemeClr>
            </a:solidFill>
            <a:ln w="9525">
              <a:noFill/>
              <a:round/>
              <a:headEnd/>
              <a:tailEnd/>
            </a:ln>
          </p:spPr>
          <p:txBody>
            <a:bodyPr vert="horz" wrap="square" lIns="121920" tIns="121920" rIns="121920" bIns="60960" numCol="1" rtlCol="0" anchor="t" anchorCtr="0" compatLnSpc="1">
              <a:prstTxWarp prst="textNoShape">
                <a:avLst/>
              </a:prstTxWarp>
            </a:bodyPr>
            <a:lstStyle/>
            <a:p>
              <a:r>
                <a:rPr lang="en-US" sz="2000" b="1" dirty="0"/>
                <a:t>How to respond user  inquiries when they obtain different estimates using the synthetic data vs. the DOHMH’s publications?</a:t>
              </a:r>
            </a:p>
          </p:txBody>
        </p:sp>
      </p:grpSp>
      <p:sp>
        <p:nvSpPr>
          <p:cNvPr id="2" name="TextBox 1">
            <a:extLst>
              <a:ext uri="{FF2B5EF4-FFF2-40B4-BE49-F238E27FC236}">
                <a16:creationId xmlns:a16="http://schemas.microsoft.com/office/drawing/2014/main" id="{15F26C04-9BE0-463B-8656-D9752285619F}"/>
              </a:ext>
            </a:extLst>
          </p:cNvPr>
          <p:cNvSpPr txBox="1"/>
          <p:nvPr/>
        </p:nvSpPr>
        <p:spPr>
          <a:xfrm>
            <a:off x="143227" y="6437359"/>
            <a:ext cx="472234" cy="369332"/>
          </a:xfrm>
          <a:prstGeom prst="rect">
            <a:avLst/>
          </a:prstGeom>
          <a:noFill/>
        </p:spPr>
        <p:txBody>
          <a:bodyPr wrap="square" rtlCol="0">
            <a:spAutoFit/>
          </a:bodyPr>
          <a:lstStyle/>
          <a:p>
            <a:r>
              <a:rPr lang="en-US" dirty="0"/>
              <a:t>18</a:t>
            </a:r>
          </a:p>
        </p:txBody>
      </p:sp>
    </p:spTree>
    <p:extLst>
      <p:ext uri="{BB962C8B-B14F-4D97-AF65-F5344CB8AC3E}">
        <p14:creationId xmlns:p14="http://schemas.microsoft.com/office/powerpoint/2010/main" val="121115661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20000" decel="6000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accel="20000" decel="60000" fill="hold" nodeType="after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ppt_x"/>
                                          </p:val>
                                        </p:tav>
                                        <p:tav tm="100000">
                                          <p:val>
                                            <p:strVal val="#ppt_x"/>
                                          </p:val>
                                        </p:tav>
                                      </p:tavLst>
                                    </p:anim>
                                    <p:anim calcmode="lin" valueType="num">
                                      <p:cBhvr additive="base">
                                        <p:cTn id="13" dur="500" fill="hold"/>
                                        <p:tgtEl>
                                          <p:spTgt spid="9"/>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accel="20000" decel="60000" fill="hold"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additive="base">
                                        <p:cTn id="17" dur="500" fill="hold"/>
                                        <p:tgtEl>
                                          <p:spTgt spid="12"/>
                                        </p:tgtEl>
                                        <p:attrNameLst>
                                          <p:attrName>ppt_x</p:attrName>
                                        </p:attrNameLst>
                                      </p:cBhvr>
                                      <p:tavLst>
                                        <p:tav tm="0">
                                          <p:val>
                                            <p:strVal val="#ppt_x"/>
                                          </p:val>
                                        </p:tav>
                                        <p:tav tm="100000">
                                          <p:val>
                                            <p:strVal val="#ppt_x"/>
                                          </p:val>
                                        </p:tav>
                                      </p:tavLst>
                                    </p:anim>
                                    <p:anim calcmode="lin" valueType="num">
                                      <p:cBhvr additive="base">
                                        <p:cTn id="18" dur="500" fill="hold"/>
                                        <p:tgtEl>
                                          <p:spTgt spid="12"/>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accel="20000" decel="60000" fill="hold" nodeType="afterEffect">
                                  <p:stCondLst>
                                    <p:cond delay="0"/>
                                  </p:stCondLst>
                                  <p:childTnLst>
                                    <p:set>
                                      <p:cBhvr>
                                        <p:cTn id="21" dur="1" fill="hold">
                                          <p:stCondLst>
                                            <p:cond delay="0"/>
                                          </p:stCondLst>
                                        </p:cTn>
                                        <p:tgtEl>
                                          <p:spTgt spid="15"/>
                                        </p:tgtEl>
                                        <p:attrNameLst>
                                          <p:attrName>style.visibility</p:attrName>
                                        </p:attrNameLst>
                                      </p:cBhvr>
                                      <p:to>
                                        <p:strVal val="visible"/>
                                      </p:to>
                                    </p:set>
                                    <p:anim calcmode="lin" valueType="num">
                                      <p:cBhvr additive="base">
                                        <p:cTn id="22" dur="500" fill="hold"/>
                                        <p:tgtEl>
                                          <p:spTgt spid="15"/>
                                        </p:tgtEl>
                                        <p:attrNameLst>
                                          <p:attrName>ppt_x</p:attrName>
                                        </p:attrNameLst>
                                      </p:cBhvr>
                                      <p:tavLst>
                                        <p:tav tm="0">
                                          <p:val>
                                            <p:strVal val="#ppt_x"/>
                                          </p:val>
                                        </p:tav>
                                        <p:tav tm="100000">
                                          <p:val>
                                            <p:strVal val="#ppt_x"/>
                                          </p:val>
                                        </p:tav>
                                      </p:tavLst>
                                    </p:anim>
                                    <p:anim calcmode="lin" valueType="num">
                                      <p:cBhvr additive="base">
                                        <p:cTn id="23"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DB702F1E-2822-81EF-4BEE-F7CD40825B9F}"/>
              </a:ext>
            </a:extLst>
          </p:cNvPr>
          <p:cNvSpPr>
            <a:spLocks noGrp="1"/>
          </p:cNvSpPr>
          <p:nvPr>
            <p:ph type="title"/>
          </p:nvPr>
        </p:nvSpPr>
        <p:spPr>
          <a:xfrm>
            <a:off x="0" y="0"/>
            <a:ext cx="12192000" cy="914400"/>
          </a:xfrm>
        </p:spPr>
        <p:txBody>
          <a:bodyPr>
            <a:noAutofit/>
          </a:bodyPr>
          <a:lstStyle/>
          <a:p>
            <a:pPr algn="ctr"/>
            <a:r>
              <a:rPr lang="en-US" b="1" kern="1200" dirty="0">
                <a:solidFill>
                  <a:schemeClr val="accent4"/>
                </a:solidFill>
                <a:latin typeface="+mn-lt"/>
                <a:ea typeface="+mj-ea"/>
                <a:cs typeface="+mj-cs"/>
              </a:rPr>
              <a:t>REFERENCES</a:t>
            </a:r>
            <a:endParaRPr lang="en-US" dirty="0">
              <a:solidFill>
                <a:schemeClr val="accent4"/>
              </a:solidFill>
              <a:latin typeface="+mn-lt"/>
            </a:endParaRPr>
          </a:p>
        </p:txBody>
      </p:sp>
      <p:sp>
        <p:nvSpPr>
          <p:cNvPr id="3" name="Content Placeholder 2">
            <a:extLst>
              <a:ext uri="{FF2B5EF4-FFF2-40B4-BE49-F238E27FC236}">
                <a16:creationId xmlns:a16="http://schemas.microsoft.com/office/drawing/2014/main" id="{6B61FF6E-1BDE-D59A-B0DE-50638BFCB3B8}"/>
              </a:ext>
            </a:extLst>
          </p:cNvPr>
          <p:cNvSpPr>
            <a:spLocks noGrp="1"/>
          </p:cNvSpPr>
          <p:nvPr>
            <p:ph idx="1"/>
          </p:nvPr>
        </p:nvSpPr>
        <p:spPr>
          <a:xfrm>
            <a:off x="811457" y="875763"/>
            <a:ext cx="10569086" cy="5011523"/>
          </a:xfrm>
        </p:spPr>
        <p:txBody>
          <a:bodyPr>
            <a:normAutofit fontScale="25000" lnSpcReduction="20000"/>
          </a:bodyPr>
          <a:lstStyle/>
          <a:p>
            <a:pPr marL="0" indent="0">
              <a:buClr>
                <a:schemeClr val="accent4"/>
              </a:buClr>
              <a:buNone/>
            </a:pPr>
            <a:r>
              <a:rPr lang="en-US" sz="5600" dirty="0"/>
              <a:t>Drechsler, J. (2011), Synthetic Datasets for Statistical Disclosure Control, Springer: New York.</a:t>
            </a:r>
          </a:p>
          <a:p>
            <a:pPr marL="0" indent="0">
              <a:buClr>
                <a:schemeClr val="accent4"/>
              </a:buClr>
              <a:buNone/>
            </a:pPr>
            <a:r>
              <a:rPr lang="en-US" sz="5600" dirty="0"/>
              <a:t>Drechsler, J. and Hu, J. (2021), Synthesizing geocodes to facilitate access to detailed geographical information in large-scale administrative data, Journal of Survey Statistics and Methodology, 9(3), 523-548.</a:t>
            </a:r>
          </a:p>
          <a:p>
            <a:pPr marL="0" indent="0">
              <a:buClr>
                <a:schemeClr val="accent4"/>
              </a:buClr>
              <a:buNone/>
            </a:pPr>
            <a:r>
              <a:rPr lang="en-US" sz="5600" dirty="0"/>
              <a:t>Duncan, G. T. and Stokes, S. L. (2012), Disclosure risk vs. data utility: the R-U confidentiality map as applied to </a:t>
            </a:r>
            <a:r>
              <a:rPr lang="en-US" sz="5600" dirty="0" err="1"/>
              <a:t>topcoding</a:t>
            </a:r>
            <a:r>
              <a:rPr lang="en-US" sz="5600" dirty="0"/>
              <a:t>, CHANCE, 17(3), 16-20.</a:t>
            </a:r>
          </a:p>
          <a:p>
            <a:pPr marL="0" indent="0">
              <a:buClr>
                <a:schemeClr val="accent4"/>
              </a:buClr>
              <a:buNone/>
            </a:pPr>
            <a:r>
              <a:rPr lang="en-US" sz="5600" dirty="0"/>
              <a:t>Grant-Chapman, H. and Vallee, H. Q. (2022), Making government data publicly available: guidance for agencies on releasing data responsibly, Center for Democracy and Technology.</a:t>
            </a:r>
          </a:p>
          <a:p>
            <a:pPr marL="0" indent="0">
              <a:buClr>
                <a:schemeClr val="accent4"/>
              </a:buClr>
              <a:buNone/>
            </a:pPr>
            <a:r>
              <a:rPr lang="en-US" sz="5600" dirty="0"/>
              <a:t>Hu, J., Reiter, J. P., and Wang, Q. (2014), Disclosure risk evaluation for fully synthetic categorical data, Privacy in Statistical Databases, J. Domingo-Ferrer (ed), 185-199.</a:t>
            </a:r>
          </a:p>
          <a:p>
            <a:pPr marL="0" indent="0">
              <a:buClr>
                <a:schemeClr val="accent4"/>
              </a:buClr>
              <a:buNone/>
            </a:pPr>
            <a:r>
              <a:rPr lang="en-US" sz="5600" dirty="0"/>
              <a:t>Hu, J. and </a:t>
            </a:r>
            <a:r>
              <a:rPr lang="en-US" sz="5600" dirty="0" err="1"/>
              <a:t>Savitsky</a:t>
            </a:r>
            <a:r>
              <a:rPr lang="en-US" sz="5600" dirty="0"/>
              <a:t>, T. D. (2023), Bayesian data synthesis and disclosure risk quantification: an application to the Consumer Expenditure Surveys, Transactions on Data Privacy, 16, 83-121.</a:t>
            </a:r>
          </a:p>
          <a:p>
            <a:pPr marL="0" indent="0">
              <a:buClr>
                <a:schemeClr val="accent4"/>
              </a:buClr>
              <a:buNone/>
            </a:pPr>
            <a:r>
              <a:rPr lang="en-US" sz="5600" dirty="0"/>
              <a:t>Little, R. J. A. (1993), Statistical analysis of masked data, Journal of Official Statistics, 9(2), 407-426.</a:t>
            </a:r>
          </a:p>
          <a:p>
            <a:pPr marL="0" indent="0">
              <a:buClr>
                <a:schemeClr val="accent4"/>
              </a:buClr>
              <a:buNone/>
            </a:pPr>
            <a:r>
              <a:rPr lang="en-US" sz="5600" dirty="0" err="1"/>
              <a:t>Nowok</a:t>
            </a:r>
            <a:r>
              <a:rPr lang="en-US" sz="5600" dirty="0"/>
              <a:t>, B., Raab, G. M., Dibben, C., Snoke, J., and van Lissa, C. (2022), synthpop: Generating synthetic versions of sensitive microdata for statistical disclosure control, R package version 1.8.</a:t>
            </a:r>
          </a:p>
          <a:p>
            <a:pPr marL="0" indent="0">
              <a:buClr>
                <a:schemeClr val="accent4"/>
              </a:buClr>
              <a:buNone/>
            </a:pPr>
            <a:r>
              <a:rPr lang="en-US" sz="5600" dirty="0"/>
              <a:t>Reiter, J. P. and Mitra, R. (2009), Estimating risks of identification disclosure in partially synthetic data, The Journal of Privacy and Confidentiality, 1, 99-110.</a:t>
            </a:r>
          </a:p>
          <a:p>
            <a:pPr marL="0" indent="0">
              <a:buClr>
                <a:schemeClr val="accent4"/>
              </a:buClr>
              <a:buNone/>
            </a:pPr>
            <a:r>
              <a:rPr lang="en-US" sz="5600" dirty="0"/>
              <a:t>Rubin, D. B. (1993), Discussion statistical disclosure limitation, Journal of Official Statistics, 9(2), 461-468. </a:t>
            </a:r>
          </a:p>
          <a:p>
            <a:pPr marL="0" indent="0">
              <a:buClr>
                <a:schemeClr val="accent4"/>
              </a:buClr>
              <a:buNone/>
            </a:pPr>
            <a:r>
              <a:rPr lang="en-US" sz="5600" dirty="0"/>
              <a:t>Simon, G., </a:t>
            </a:r>
            <a:r>
              <a:rPr lang="en-US" sz="5600" dirty="0" err="1"/>
              <a:t>Shortreed</a:t>
            </a:r>
            <a:r>
              <a:rPr lang="en-US" sz="5600" dirty="0"/>
              <a:t>, S. M., Coley, R. Y., </a:t>
            </a:r>
            <a:r>
              <a:rPr lang="en-US" sz="5600" dirty="0" err="1"/>
              <a:t>Iturralde</a:t>
            </a:r>
            <a:r>
              <a:rPr lang="en-US" sz="5600" dirty="0"/>
              <a:t>, E. M., Platt, R., </a:t>
            </a:r>
            <a:r>
              <a:rPr lang="en-US" sz="5600" dirty="0" err="1"/>
              <a:t>Toh</a:t>
            </a:r>
            <a:r>
              <a:rPr lang="en-US" sz="5600" dirty="0"/>
              <a:t>, S., and </a:t>
            </a:r>
            <a:r>
              <a:rPr lang="en-US" sz="5600" dirty="0" err="1"/>
              <a:t>Ahmedani</a:t>
            </a:r>
            <a:r>
              <a:rPr lang="en-US" sz="5600" dirty="0"/>
              <a:t>, B. (2020), Toolkit for assessing and mitigating risk of re-identification when sharing data derived from health records, Sentinel.</a:t>
            </a:r>
          </a:p>
          <a:p>
            <a:pPr marL="0" indent="0">
              <a:buClr>
                <a:schemeClr val="accent4"/>
              </a:buClr>
              <a:buNone/>
            </a:pPr>
            <a:r>
              <a:rPr lang="en-US" sz="5600" dirty="0"/>
              <a:t>Skinner, C. and Shlomo, N. (2008), Assessing identification risk in survey microdata using log-linear models, Journal of the American Statistical Association, 103, 989-1001.</a:t>
            </a:r>
          </a:p>
          <a:p>
            <a:pPr marL="0" indent="0">
              <a:buClr>
                <a:schemeClr val="accent4"/>
              </a:buClr>
              <a:buNone/>
            </a:pPr>
            <a:r>
              <a:rPr lang="en-US" sz="5600" dirty="0"/>
              <a:t>Snoke, J., Raab, G. M., </a:t>
            </a:r>
            <a:r>
              <a:rPr lang="en-US" sz="5600" dirty="0" err="1"/>
              <a:t>Nowok</a:t>
            </a:r>
            <a:r>
              <a:rPr lang="en-US" sz="5600" dirty="0"/>
              <a:t>, B., Dibben, C., and </a:t>
            </a:r>
            <a:r>
              <a:rPr lang="en-US" sz="5600" dirty="0" err="1"/>
              <a:t>Slavkovic</a:t>
            </a:r>
            <a:r>
              <a:rPr lang="en-US" sz="5600" dirty="0"/>
              <a:t>, A. (2018), General and specific utility measures for synthetic data, Journal of Royal Statistical Society, Series A, 181, 663-688.</a:t>
            </a:r>
          </a:p>
          <a:p>
            <a:pPr marL="0" indent="0">
              <a:buClr>
                <a:schemeClr val="accent4"/>
              </a:buClr>
              <a:buNone/>
            </a:pPr>
            <a:endParaRPr lang="en-US" dirty="0"/>
          </a:p>
        </p:txBody>
      </p:sp>
    </p:spTree>
    <p:extLst>
      <p:ext uri="{BB962C8B-B14F-4D97-AF65-F5344CB8AC3E}">
        <p14:creationId xmlns:p14="http://schemas.microsoft.com/office/powerpoint/2010/main" val="1673215181"/>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7F439-100F-FCE8-4E07-C30B7D1A54AD}"/>
              </a:ext>
            </a:extLst>
          </p:cNvPr>
          <p:cNvSpPr>
            <a:spLocks noGrp="1"/>
          </p:cNvSpPr>
          <p:nvPr>
            <p:ph type="title"/>
          </p:nvPr>
        </p:nvSpPr>
        <p:spPr>
          <a:xfrm>
            <a:off x="1" y="22301"/>
            <a:ext cx="12191999" cy="914400"/>
          </a:xfrm>
        </p:spPr>
        <p:txBody>
          <a:bodyPr>
            <a:normAutofit/>
          </a:bodyPr>
          <a:lstStyle/>
          <a:p>
            <a:pPr algn="ctr"/>
            <a:r>
              <a:rPr lang="en-US" b="1" dirty="0">
                <a:solidFill>
                  <a:schemeClr val="accent4"/>
                </a:solidFill>
                <a:latin typeface="+mn-lt"/>
              </a:rPr>
              <a:t>CONTENTS</a:t>
            </a:r>
          </a:p>
        </p:txBody>
      </p:sp>
      <p:graphicFrame>
        <p:nvGraphicFramePr>
          <p:cNvPr id="47" name="Content Placeholder 2">
            <a:extLst>
              <a:ext uri="{FF2B5EF4-FFF2-40B4-BE49-F238E27FC236}">
                <a16:creationId xmlns:a16="http://schemas.microsoft.com/office/drawing/2014/main" id="{77BA6068-F1D4-5686-472A-87AD199E0AAD}"/>
              </a:ext>
            </a:extLst>
          </p:cNvPr>
          <p:cNvGraphicFramePr>
            <a:graphicFrameLocks noGrp="1"/>
          </p:cNvGraphicFramePr>
          <p:nvPr>
            <p:ph idx="1"/>
            <p:extLst>
              <p:ext uri="{D42A27DB-BD31-4B8C-83A1-F6EECF244321}">
                <p14:modId xmlns:p14="http://schemas.microsoft.com/office/powerpoint/2010/main" val="3288827162"/>
              </p:ext>
            </p:extLst>
          </p:nvPr>
        </p:nvGraphicFramePr>
        <p:xfrm>
          <a:off x="647700" y="1751435"/>
          <a:ext cx="10896600" cy="33551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a:extLst>
              <a:ext uri="{FF2B5EF4-FFF2-40B4-BE49-F238E27FC236}">
                <a16:creationId xmlns:a16="http://schemas.microsoft.com/office/drawing/2014/main" id="{4BEEA908-5E06-1A33-41D0-88261D02A68E}"/>
              </a:ext>
            </a:extLst>
          </p:cNvPr>
          <p:cNvSpPr txBox="1"/>
          <p:nvPr/>
        </p:nvSpPr>
        <p:spPr>
          <a:xfrm>
            <a:off x="143227" y="6437359"/>
            <a:ext cx="472234" cy="369332"/>
          </a:xfrm>
          <a:prstGeom prst="rect">
            <a:avLst/>
          </a:prstGeom>
          <a:noFill/>
        </p:spPr>
        <p:txBody>
          <a:bodyPr wrap="square" rtlCol="0">
            <a:spAutoFit/>
          </a:bodyPr>
          <a:lstStyle/>
          <a:p>
            <a:r>
              <a:rPr lang="en-US" dirty="0"/>
              <a:t>2</a:t>
            </a:r>
          </a:p>
        </p:txBody>
      </p:sp>
    </p:spTree>
    <p:extLst>
      <p:ext uri="{BB962C8B-B14F-4D97-AF65-F5344CB8AC3E}">
        <p14:creationId xmlns:p14="http://schemas.microsoft.com/office/powerpoint/2010/main" val="3667189978"/>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4ECBD4E-39A6-D07D-0449-2DD0A9D48EC4}"/>
              </a:ext>
            </a:extLst>
          </p:cNvPr>
          <p:cNvSpPr>
            <a:spLocks noGrp="1"/>
          </p:cNvSpPr>
          <p:nvPr>
            <p:ph type="title"/>
          </p:nvPr>
        </p:nvSpPr>
        <p:spPr>
          <a:xfrm>
            <a:off x="692150" y="1652591"/>
            <a:ext cx="10515600" cy="1776409"/>
          </a:xfrm>
        </p:spPr>
        <p:txBody>
          <a:bodyPr>
            <a:normAutofit fontScale="90000"/>
          </a:bodyPr>
          <a:lstStyle/>
          <a:p>
            <a:pPr algn="ctr"/>
            <a:r>
              <a:rPr lang="en-US" b="1" dirty="0"/>
              <a:t>Thank You!</a:t>
            </a:r>
            <a:br>
              <a:rPr lang="en-US" dirty="0"/>
            </a:br>
            <a:br>
              <a:rPr lang="en-US" sz="800" dirty="0"/>
            </a:br>
            <a:br>
              <a:rPr lang="en-US" sz="800" dirty="0"/>
            </a:br>
            <a:br>
              <a:rPr lang="en-US" sz="800" dirty="0"/>
            </a:br>
            <a:r>
              <a:rPr lang="en-US" dirty="0">
                <a:solidFill>
                  <a:schemeClr val="accent4"/>
                </a:solidFill>
              </a:rPr>
              <a:t>Questions?</a:t>
            </a:r>
          </a:p>
        </p:txBody>
      </p:sp>
      <p:sp>
        <p:nvSpPr>
          <p:cNvPr id="5" name="Text Placeholder 4">
            <a:extLst>
              <a:ext uri="{FF2B5EF4-FFF2-40B4-BE49-F238E27FC236}">
                <a16:creationId xmlns:a16="http://schemas.microsoft.com/office/drawing/2014/main" id="{7780C277-5EE5-CCB9-5171-958417BE4597}"/>
              </a:ext>
            </a:extLst>
          </p:cNvPr>
          <p:cNvSpPr>
            <a:spLocks noGrp="1"/>
          </p:cNvSpPr>
          <p:nvPr>
            <p:ph type="body" idx="1"/>
          </p:nvPr>
        </p:nvSpPr>
        <p:spPr>
          <a:xfrm>
            <a:off x="692150" y="3967164"/>
            <a:ext cx="10515600" cy="1077190"/>
          </a:xfrm>
        </p:spPr>
        <p:txBody>
          <a:bodyPr>
            <a:noAutofit/>
          </a:bodyPr>
          <a:lstStyle/>
          <a:p>
            <a:pPr algn="ctr"/>
            <a:r>
              <a:rPr lang="en-US" sz="3600" dirty="0">
                <a:solidFill>
                  <a:schemeClr val="tx1"/>
                </a:solidFill>
              </a:rPr>
              <a:t>Wen Qin Deng</a:t>
            </a:r>
          </a:p>
          <a:p>
            <a:pPr algn="ctr"/>
            <a:r>
              <a:rPr lang="en-US" sz="3600" dirty="0">
                <a:solidFill>
                  <a:schemeClr val="tx1"/>
                </a:solidFill>
              </a:rPr>
              <a:t>NYC DOHMH</a:t>
            </a:r>
          </a:p>
          <a:p>
            <a:pPr algn="ctr"/>
            <a:r>
              <a:rPr lang="en-US" sz="3600" dirty="0">
                <a:solidFill>
                  <a:schemeClr val="tx1"/>
                </a:solidFill>
                <a:hlinkClick r:id="rId3"/>
              </a:rPr>
              <a:t>wdeng@health.nyc.gov</a:t>
            </a:r>
            <a:r>
              <a:rPr lang="en-US" sz="3600" dirty="0">
                <a:solidFill>
                  <a:schemeClr val="tx1"/>
                </a:solidFill>
              </a:rPr>
              <a:t> </a:t>
            </a:r>
          </a:p>
        </p:txBody>
      </p:sp>
    </p:spTree>
    <p:extLst>
      <p:ext uri="{BB962C8B-B14F-4D97-AF65-F5344CB8AC3E}">
        <p14:creationId xmlns:p14="http://schemas.microsoft.com/office/powerpoint/2010/main" val="1383882294"/>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FB279EC9-FB7C-87C8-F03B-60AB20AFB44E}"/>
              </a:ext>
            </a:extLst>
          </p:cNvPr>
          <p:cNvSpPr>
            <a:spLocks noGrp="1"/>
          </p:cNvSpPr>
          <p:nvPr>
            <p:ph idx="1"/>
          </p:nvPr>
        </p:nvSpPr>
        <p:spPr>
          <a:xfrm>
            <a:off x="646176" y="1751076"/>
            <a:ext cx="10899648" cy="3355848"/>
          </a:xfrm>
          <a:solidFill>
            <a:srgbClr val="68B3E6"/>
          </a:solidFill>
          <a:ln>
            <a:solidFill>
              <a:schemeClr val="accent4">
                <a:lumMod val="40000"/>
                <a:lumOff val="60000"/>
              </a:schemeClr>
            </a:solidFill>
          </a:ln>
        </p:spPr>
        <p:txBody>
          <a:bodyPr/>
          <a:lstStyle/>
          <a:p>
            <a:pPr marL="914400" lvl="0" indent="0">
              <a:buNone/>
            </a:pPr>
            <a:endParaRPr lang="en-US" sz="1000" b="1" dirty="0">
              <a:solidFill>
                <a:schemeClr val="bg1"/>
              </a:solidFill>
            </a:endParaRPr>
          </a:p>
          <a:p>
            <a:pPr marL="468313" lvl="0" indent="0">
              <a:buNone/>
            </a:pPr>
            <a:r>
              <a:rPr lang="en-US" sz="6000" b="1" dirty="0">
                <a:solidFill>
                  <a:schemeClr val="bg1"/>
                </a:solidFill>
              </a:rPr>
              <a:t>01</a:t>
            </a:r>
          </a:p>
          <a:p>
            <a:pPr marL="914400" lvl="0" indent="0">
              <a:buNone/>
            </a:pPr>
            <a:endParaRPr lang="en-US" sz="2000" b="1" dirty="0">
              <a:solidFill>
                <a:schemeClr val="bg1"/>
              </a:solidFill>
            </a:endParaRPr>
          </a:p>
          <a:p>
            <a:pPr marL="468313" lvl="0" indent="0">
              <a:buNone/>
            </a:pPr>
            <a:r>
              <a:rPr lang="en-US" sz="5000" b="1" dirty="0">
                <a:solidFill>
                  <a:schemeClr val="bg1"/>
                </a:solidFill>
              </a:rPr>
              <a:t>BACKGROUND</a:t>
            </a:r>
            <a:r>
              <a:rPr lang="en-US" sz="4800" dirty="0">
                <a:solidFill>
                  <a:schemeClr val="bg1"/>
                </a:solidFill>
              </a:rPr>
              <a:t>	</a:t>
            </a:r>
          </a:p>
        </p:txBody>
      </p:sp>
      <p:pic>
        <p:nvPicPr>
          <p:cNvPr id="2" name="Graphic 1" descr="Chevron arrows with solid fill">
            <a:extLst>
              <a:ext uri="{FF2B5EF4-FFF2-40B4-BE49-F238E27FC236}">
                <a16:creationId xmlns:a16="http://schemas.microsoft.com/office/drawing/2014/main" id="{95BFEC94-3CE8-0C20-149B-94C69FD170E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189034" y="3289075"/>
            <a:ext cx="914400" cy="914400"/>
          </a:xfrm>
          <a:prstGeom prst="rect">
            <a:avLst/>
          </a:prstGeom>
        </p:spPr>
      </p:pic>
      <p:sp>
        <p:nvSpPr>
          <p:cNvPr id="3" name="TextBox 2">
            <a:extLst>
              <a:ext uri="{FF2B5EF4-FFF2-40B4-BE49-F238E27FC236}">
                <a16:creationId xmlns:a16="http://schemas.microsoft.com/office/drawing/2014/main" id="{324E9513-8A13-CBE1-F699-009633D75B7A}"/>
              </a:ext>
            </a:extLst>
          </p:cNvPr>
          <p:cNvSpPr txBox="1"/>
          <p:nvPr/>
        </p:nvSpPr>
        <p:spPr>
          <a:xfrm>
            <a:off x="143227" y="6437359"/>
            <a:ext cx="472234" cy="369332"/>
          </a:xfrm>
          <a:prstGeom prst="rect">
            <a:avLst/>
          </a:prstGeom>
          <a:noFill/>
        </p:spPr>
        <p:txBody>
          <a:bodyPr wrap="square" rtlCol="0">
            <a:spAutoFit/>
          </a:bodyPr>
          <a:lstStyle/>
          <a:p>
            <a:r>
              <a:rPr lang="en-US" dirty="0"/>
              <a:t>3</a:t>
            </a:r>
          </a:p>
        </p:txBody>
      </p:sp>
    </p:spTree>
    <p:extLst>
      <p:ext uri="{BB962C8B-B14F-4D97-AF65-F5344CB8AC3E}">
        <p14:creationId xmlns:p14="http://schemas.microsoft.com/office/powerpoint/2010/main" val="4207592865"/>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DB702F1E-2822-81EF-4BEE-F7CD40825B9F}"/>
              </a:ext>
            </a:extLst>
          </p:cNvPr>
          <p:cNvSpPr>
            <a:spLocks noGrp="1"/>
          </p:cNvSpPr>
          <p:nvPr>
            <p:ph type="title"/>
          </p:nvPr>
        </p:nvSpPr>
        <p:spPr>
          <a:xfrm>
            <a:off x="0" y="-4076"/>
            <a:ext cx="12192000" cy="914400"/>
          </a:xfrm>
        </p:spPr>
        <p:txBody>
          <a:bodyPr>
            <a:normAutofit/>
          </a:bodyPr>
          <a:lstStyle/>
          <a:p>
            <a:pPr algn="ctr"/>
            <a:r>
              <a:rPr lang="en-US" b="1" kern="1200" dirty="0">
                <a:solidFill>
                  <a:schemeClr val="accent4"/>
                </a:solidFill>
                <a:latin typeface="+mn-lt"/>
                <a:ea typeface="+mj-ea"/>
                <a:cs typeface="+mj-cs"/>
              </a:rPr>
              <a:t>PUBLIC-USE DATA: USEFULNESS AND CHALLENGES</a:t>
            </a:r>
            <a:endParaRPr lang="en-US" dirty="0">
              <a:solidFill>
                <a:schemeClr val="accent4"/>
              </a:solidFill>
              <a:latin typeface="+mn-lt"/>
            </a:endParaRPr>
          </a:p>
        </p:txBody>
      </p:sp>
      <p:graphicFrame>
        <p:nvGraphicFramePr>
          <p:cNvPr id="5" name="Diagram 4">
            <a:extLst>
              <a:ext uri="{FF2B5EF4-FFF2-40B4-BE49-F238E27FC236}">
                <a16:creationId xmlns:a16="http://schemas.microsoft.com/office/drawing/2014/main" id="{F276FA23-9D38-7F0C-D181-8D266DCEDCB5}"/>
              </a:ext>
            </a:extLst>
          </p:cNvPr>
          <p:cNvGraphicFramePr/>
          <p:nvPr>
            <p:extLst>
              <p:ext uri="{D42A27DB-BD31-4B8C-83A1-F6EECF244321}">
                <p14:modId xmlns:p14="http://schemas.microsoft.com/office/powerpoint/2010/main" val="1842716532"/>
              </p:ext>
            </p:extLst>
          </p:nvPr>
        </p:nvGraphicFramePr>
        <p:xfrm>
          <a:off x="615461" y="1377461"/>
          <a:ext cx="10961077" cy="410307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Graphic 5" descr="Shield Tick outline">
            <a:extLst>
              <a:ext uri="{FF2B5EF4-FFF2-40B4-BE49-F238E27FC236}">
                <a16:creationId xmlns:a16="http://schemas.microsoft.com/office/drawing/2014/main" id="{7A8CCEC9-D1B7-D719-061C-2DF0702AAFD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01160" y="3557587"/>
            <a:ext cx="1499089" cy="1557337"/>
          </a:xfrm>
          <a:prstGeom prst="rect">
            <a:avLst/>
          </a:prstGeom>
        </p:spPr>
      </p:pic>
      <p:sp>
        <p:nvSpPr>
          <p:cNvPr id="2" name="TextBox 1">
            <a:extLst>
              <a:ext uri="{FF2B5EF4-FFF2-40B4-BE49-F238E27FC236}">
                <a16:creationId xmlns:a16="http://schemas.microsoft.com/office/drawing/2014/main" id="{56B5CDC7-4179-DC9C-7156-E6CF7C68CFC0}"/>
              </a:ext>
            </a:extLst>
          </p:cNvPr>
          <p:cNvSpPr txBox="1"/>
          <p:nvPr/>
        </p:nvSpPr>
        <p:spPr>
          <a:xfrm>
            <a:off x="143227" y="6437359"/>
            <a:ext cx="472234" cy="369332"/>
          </a:xfrm>
          <a:prstGeom prst="rect">
            <a:avLst/>
          </a:prstGeom>
          <a:noFill/>
        </p:spPr>
        <p:txBody>
          <a:bodyPr wrap="square" rtlCol="0">
            <a:spAutoFit/>
          </a:bodyPr>
          <a:lstStyle/>
          <a:p>
            <a:r>
              <a:rPr lang="en-US" dirty="0"/>
              <a:t>4</a:t>
            </a:r>
          </a:p>
        </p:txBody>
      </p:sp>
    </p:spTree>
    <p:extLst>
      <p:ext uri="{BB962C8B-B14F-4D97-AF65-F5344CB8AC3E}">
        <p14:creationId xmlns:p14="http://schemas.microsoft.com/office/powerpoint/2010/main" val="2668229092"/>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D19F8-7CDE-DA70-67FA-4A35FEE31E0D}"/>
              </a:ext>
            </a:extLst>
          </p:cNvPr>
          <p:cNvSpPr>
            <a:spLocks noGrp="1"/>
          </p:cNvSpPr>
          <p:nvPr>
            <p:ph type="title"/>
          </p:nvPr>
        </p:nvSpPr>
        <p:spPr>
          <a:xfrm>
            <a:off x="0" y="-16722"/>
            <a:ext cx="12192000" cy="914400"/>
          </a:xfrm>
        </p:spPr>
        <p:txBody>
          <a:bodyPr>
            <a:normAutofit/>
          </a:bodyPr>
          <a:lstStyle/>
          <a:p>
            <a:pPr algn="ctr"/>
            <a:r>
              <a:rPr lang="en-US" b="1" dirty="0">
                <a:solidFill>
                  <a:schemeClr val="accent4"/>
                </a:solidFill>
                <a:latin typeface="+mn-lt"/>
              </a:rPr>
              <a:t>PROJECT OBJECTIVES</a:t>
            </a:r>
          </a:p>
        </p:txBody>
      </p:sp>
      <p:sp>
        <p:nvSpPr>
          <p:cNvPr id="23" name="Rounded Rectangle 1">
            <a:extLst>
              <a:ext uri="{FF2B5EF4-FFF2-40B4-BE49-F238E27FC236}">
                <a16:creationId xmlns:a16="http://schemas.microsoft.com/office/drawing/2014/main" id="{7534C7D6-2621-E34E-1BD0-9B2919364799}"/>
              </a:ext>
            </a:extLst>
          </p:cNvPr>
          <p:cNvSpPr/>
          <p:nvPr/>
        </p:nvSpPr>
        <p:spPr bwMode="auto">
          <a:xfrm>
            <a:off x="435143" y="1537303"/>
            <a:ext cx="5643686" cy="4302272"/>
          </a:xfrm>
          <a:prstGeom prst="roundRect">
            <a:avLst>
              <a:gd name="adj" fmla="val 2440"/>
            </a:avLst>
          </a:prstGeom>
          <a:noFill/>
          <a:ln w="38100">
            <a:solidFill>
              <a:schemeClr val="accent4">
                <a:lumMod val="20000"/>
                <a:lumOff val="80000"/>
              </a:schemeClr>
            </a:solidFill>
            <a:round/>
            <a:headEnd/>
            <a:tailEnd/>
          </a:ln>
        </p:spPr>
        <p:txBody>
          <a:bodyPr vert="horz" wrap="square" lIns="121920" tIns="60960" rIns="121920" bIns="60960" numCol="1" rtlCol="0" anchor="t" anchorCtr="0" compatLnSpc="1">
            <a:prstTxWarp prst="textNoShape">
              <a:avLst/>
            </a:prstTxWarp>
          </a:bodyPr>
          <a:lstStyle/>
          <a:p>
            <a:pPr algn="ctr"/>
            <a:endParaRPr lang="en-US" sz="2400"/>
          </a:p>
        </p:txBody>
      </p:sp>
      <p:sp>
        <p:nvSpPr>
          <p:cNvPr id="24" name="Rounded Rectangle 19">
            <a:extLst>
              <a:ext uri="{FF2B5EF4-FFF2-40B4-BE49-F238E27FC236}">
                <a16:creationId xmlns:a16="http://schemas.microsoft.com/office/drawing/2014/main" id="{A047107D-FAFF-5515-64E8-0E4ADE24F941}"/>
              </a:ext>
            </a:extLst>
          </p:cNvPr>
          <p:cNvSpPr/>
          <p:nvPr/>
        </p:nvSpPr>
        <p:spPr bwMode="auto">
          <a:xfrm>
            <a:off x="6241840" y="1537303"/>
            <a:ext cx="5643687" cy="4302272"/>
          </a:xfrm>
          <a:prstGeom prst="roundRect">
            <a:avLst>
              <a:gd name="adj" fmla="val 2440"/>
            </a:avLst>
          </a:prstGeom>
          <a:solidFill>
            <a:schemeClr val="accent4">
              <a:lumMod val="20000"/>
              <a:lumOff val="80000"/>
            </a:schemeClr>
          </a:solidFill>
          <a:ln w="9525">
            <a:noFill/>
            <a:round/>
            <a:headEnd/>
            <a:tailEnd/>
          </a:ln>
        </p:spPr>
        <p:txBody>
          <a:bodyPr vert="horz" wrap="square" lIns="121920" tIns="60960" rIns="121920" bIns="60960" numCol="1" rtlCol="0" anchor="t" anchorCtr="0" compatLnSpc="1">
            <a:prstTxWarp prst="textNoShape">
              <a:avLst/>
            </a:prstTxWarp>
          </a:bodyPr>
          <a:lstStyle/>
          <a:p>
            <a:pPr algn="ctr"/>
            <a:endParaRPr lang="en-US" sz="2400"/>
          </a:p>
        </p:txBody>
      </p:sp>
      <p:sp>
        <p:nvSpPr>
          <p:cNvPr id="26" name="Oval 25">
            <a:extLst>
              <a:ext uri="{FF2B5EF4-FFF2-40B4-BE49-F238E27FC236}">
                <a16:creationId xmlns:a16="http://schemas.microsoft.com/office/drawing/2014/main" id="{1D71E331-51ED-ADAE-4465-B5BC5CFD80F2}"/>
              </a:ext>
            </a:extLst>
          </p:cNvPr>
          <p:cNvSpPr/>
          <p:nvPr/>
        </p:nvSpPr>
        <p:spPr bwMode="auto">
          <a:xfrm>
            <a:off x="2572197" y="792109"/>
            <a:ext cx="1295400" cy="1295400"/>
          </a:xfrm>
          <a:prstGeom prst="ellipse">
            <a:avLst/>
          </a:prstGeom>
          <a:solidFill>
            <a:schemeClr val="accent3">
              <a:lumMod val="20000"/>
              <a:lumOff val="80000"/>
            </a:schemeClr>
          </a:solidFill>
          <a:ln w="28575">
            <a:solidFill>
              <a:schemeClr val="bg1"/>
            </a:solidFill>
            <a:round/>
            <a:headEnd/>
            <a:tailEnd/>
          </a:ln>
        </p:spPr>
        <p:txBody>
          <a:bodyPr vert="horz" wrap="square" lIns="121920" tIns="60960" rIns="121920" bIns="60960" numCol="1" rtlCol="0" anchor="t" anchorCtr="0" compatLnSpc="1">
            <a:prstTxWarp prst="textNoShape">
              <a:avLst/>
            </a:prstTxWarp>
          </a:bodyPr>
          <a:lstStyle/>
          <a:p>
            <a:pPr algn="ctr"/>
            <a:endParaRPr lang="en-US" sz="2400"/>
          </a:p>
        </p:txBody>
      </p:sp>
      <p:sp>
        <p:nvSpPr>
          <p:cNvPr id="27" name="Inhaltsplatzhalter 4">
            <a:extLst>
              <a:ext uri="{FF2B5EF4-FFF2-40B4-BE49-F238E27FC236}">
                <a16:creationId xmlns:a16="http://schemas.microsoft.com/office/drawing/2014/main" id="{7E77920A-7F9D-6A85-0F16-06275BD17F1C}"/>
              </a:ext>
            </a:extLst>
          </p:cNvPr>
          <p:cNvSpPr txBox="1">
            <a:spLocks/>
          </p:cNvSpPr>
          <p:nvPr/>
        </p:nvSpPr>
        <p:spPr>
          <a:xfrm>
            <a:off x="615461" y="2221387"/>
            <a:ext cx="5480538" cy="3345531"/>
          </a:xfrm>
          <a:prstGeom prst="rect">
            <a:avLst/>
          </a:prstGeom>
        </p:spPr>
        <p:txBody>
          <a:bodyPr wrap="square" lIns="0" tIns="0" rIns="0" bIns="0">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Clr>
                <a:schemeClr val="bg1"/>
              </a:buClr>
              <a:buNone/>
              <a:tabLst>
                <a:tab pos="693738" algn="l"/>
              </a:tabLst>
            </a:pPr>
            <a:r>
              <a:rPr lang="en-US" sz="3600" b="1" dirty="0">
                <a:solidFill>
                  <a:schemeClr val="accent4"/>
                </a:solidFill>
              </a:rPr>
              <a:t>Systematic methods to</a:t>
            </a:r>
            <a:r>
              <a:rPr lang="en-US" sz="3600" dirty="0">
                <a:solidFill>
                  <a:schemeClr val="accent4"/>
                </a:solidFill>
              </a:rPr>
              <a:t>: </a:t>
            </a:r>
          </a:p>
          <a:p>
            <a:pPr marL="0" indent="0">
              <a:buClr>
                <a:schemeClr val="bg1"/>
              </a:buClr>
              <a:buNone/>
              <a:tabLst>
                <a:tab pos="693738" algn="l"/>
              </a:tabLst>
            </a:pPr>
            <a:endParaRPr lang="en-US" sz="500" dirty="0">
              <a:solidFill>
                <a:schemeClr val="accent4"/>
              </a:solidFill>
            </a:endParaRPr>
          </a:p>
          <a:p>
            <a:pPr marL="682625" lvl="1" indent="-334963">
              <a:buClr>
                <a:schemeClr val="accent4"/>
              </a:buClr>
              <a:buFont typeface="Tw Cen MT" panose="020B0602020104020603" pitchFamily="34" charset="0"/>
              <a:buChar char="»"/>
              <a:tabLst>
                <a:tab pos="682625" algn="l"/>
              </a:tabLst>
            </a:pPr>
            <a:r>
              <a:rPr lang="en-US" sz="3000" b="1" dirty="0">
                <a:solidFill>
                  <a:schemeClr val="tx1"/>
                </a:solidFill>
              </a:rPr>
              <a:t>Evaluate disclosure risks</a:t>
            </a:r>
          </a:p>
          <a:p>
            <a:pPr marL="682625" lvl="1" indent="-334963">
              <a:buClr>
                <a:schemeClr val="accent4"/>
              </a:buClr>
              <a:buFont typeface="Tw Cen MT" panose="020B0602020104020603" pitchFamily="34" charset="0"/>
              <a:buChar char="»"/>
              <a:tabLst>
                <a:tab pos="682625" algn="l"/>
              </a:tabLst>
            </a:pPr>
            <a:endParaRPr lang="en-US" sz="1000" b="1" dirty="0">
              <a:solidFill>
                <a:schemeClr val="tx1"/>
              </a:solidFill>
            </a:endParaRPr>
          </a:p>
          <a:p>
            <a:pPr marL="682625" lvl="1" indent="-334963">
              <a:buClr>
                <a:schemeClr val="accent4"/>
              </a:buClr>
              <a:buFont typeface="Tw Cen MT" panose="020B0602020104020603" pitchFamily="34" charset="0"/>
              <a:buChar char="»"/>
              <a:tabLst>
                <a:tab pos="682625" algn="l"/>
              </a:tabLst>
            </a:pPr>
            <a:r>
              <a:rPr lang="en-US" sz="3000" b="1" dirty="0">
                <a:solidFill>
                  <a:schemeClr val="tx1"/>
                </a:solidFill>
              </a:rPr>
              <a:t>Implement mitigation solutions</a:t>
            </a:r>
          </a:p>
          <a:p>
            <a:pPr marL="682625" lvl="1" indent="-334963">
              <a:buClr>
                <a:schemeClr val="accent4"/>
              </a:buClr>
              <a:buFont typeface="Tw Cen MT" panose="020B0602020104020603" pitchFamily="34" charset="0"/>
              <a:buChar char="»"/>
              <a:tabLst>
                <a:tab pos="682625" algn="l"/>
              </a:tabLst>
            </a:pPr>
            <a:endParaRPr lang="en-US" sz="1000" b="1" dirty="0">
              <a:solidFill>
                <a:schemeClr val="tx1"/>
              </a:solidFill>
            </a:endParaRPr>
          </a:p>
          <a:p>
            <a:pPr marL="682625" lvl="1" indent="-334963">
              <a:buClr>
                <a:schemeClr val="accent4"/>
              </a:buClr>
              <a:buFont typeface="Tw Cen MT" panose="020B0602020104020603" pitchFamily="34" charset="0"/>
              <a:buChar char="»"/>
              <a:tabLst>
                <a:tab pos="682625" algn="l"/>
              </a:tabLst>
            </a:pPr>
            <a:r>
              <a:rPr lang="en-US" sz="3000" b="1" dirty="0">
                <a:solidFill>
                  <a:schemeClr val="tx1"/>
                </a:solidFill>
              </a:rPr>
              <a:t>Evaluate utility and risk reduction post mitigation</a:t>
            </a:r>
          </a:p>
        </p:txBody>
      </p:sp>
      <p:sp>
        <p:nvSpPr>
          <p:cNvPr id="29" name="Oval 28">
            <a:extLst>
              <a:ext uri="{FF2B5EF4-FFF2-40B4-BE49-F238E27FC236}">
                <a16:creationId xmlns:a16="http://schemas.microsoft.com/office/drawing/2014/main" id="{4009376C-005D-B5EF-E4CB-9B678B87E485}"/>
              </a:ext>
            </a:extLst>
          </p:cNvPr>
          <p:cNvSpPr/>
          <p:nvPr/>
        </p:nvSpPr>
        <p:spPr bwMode="auto">
          <a:xfrm>
            <a:off x="8397396" y="639332"/>
            <a:ext cx="1467122" cy="1342389"/>
          </a:xfrm>
          <a:prstGeom prst="ellipse">
            <a:avLst/>
          </a:prstGeom>
          <a:solidFill>
            <a:schemeClr val="accent4">
              <a:lumMod val="20000"/>
              <a:lumOff val="80000"/>
            </a:schemeClr>
          </a:solidFill>
          <a:ln w="28575">
            <a:solidFill>
              <a:schemeClr val="bg1"/>
            </a:solidFill>
            <a:round/>
            <a:headEnd/>
            <a:tailEnd/>
          </a:ln>
        </p:spPr>
        <p:txBody>
          <a:bodyPr vert="horz" wrap="square" lIns="121920" tIns="60960" rIns="121920" bIns="60960" numCol="1" rtlCol="0" anchor="t" anchorCtr="0" compatLnSpc="1">
            <a:prstTxWarp prst="textNoShape">
              <a:avLst/>
            </a:prstTxWarp>
          </a:bodyPr>
          <a:lstStyle/>
          <a:p>
            <a:pPr algn="ctr"/>
            <a:endParaRPr lang="en-US" sz="2400"/>
          </a:p>
        </p:txBody>
      </p:sp>
      <p:pic>
        <p:nvPicPr>
          <p:cNvPr id="6" name="Graphic 5" descr="Clipboard outline">
            <a:extLst>
              <a:ext uri="{FF2B5EF4-FFF2-40B4-BE49-F238E27FC236}">
                <a16:creationId xmlns:a16="http://schemas.microsoft.com/office/drawing/2014/main" id="{D35CD206-E04B-B1D2-BFC9-2CA732FB839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631106" y="810578"/>
            <a:ext cx="914400" cy="1061966"/>
          </a:xfrm>
          <a:prstGeom prst="rect">
            <a:avLst/>
          </a:prstGeom>
        </p:spPr>
      </p:pic>
      <p:pic>
        <p:nvPicPr>
          <p:cNvPr id="5" name="Picture 4">
            <a:extLst>
              <a:ext uri="{FF2B5EF4-FFF2-40B4-BE49-F238E27FC236}">
                <a16:creationId xmlns:a16="http://schemas.microsoft.com/office/drawing/2014/main" id="{0EDA3AA9-BE45-7492-BE8D-72F0E1C70D23}"/>
              </a:ext>
            </a:extLst>
          </p:cNvPr>
          <p:cNvPicPr>
            <a:picLocks noChangeAspect="1"/>
          </p:cNvPicPr>
          <p:nvPr/>
        </p:nvPicPr>
        <p:blipFill>
          <a:blip r:embed="rId5"/>
          <a:stretch>
            <a:fillRect/>
          </a:stretch>
        </p:blipFill>
        <p:spPr>
          <a:xfrm>
            <a:off x="6401988" y="2043790"/>
            <a:ext cx="5340559" cy="3660737"/>
          </a:xfrm>
          <a:prstGeom prst="rect">
            <a:avLst/>
          </a:prstGeom>
        </p:spPr>
      </p:pic>
      <p:pic>
        <p:nvPicPr>
          <p:cNvPr id="7" name="Picture 6" descr="Qr code&#10;&#10;Description automatically generated">
            <a:extLst>
              <a:ext uri="{FF2B5EF4-FFF2-40B4-BE49-F238E27FC236}">
                <a16:creationId xmlns:a16="http://schemas.microsoft.com/office/drawing/2014/main" id="{5E135A61-FD3C-0673-73FA-381D9BEF8F89}"/>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9930936" y="5013597"/>
            <a:ext cx="677411" cy="686592"/>
          </a:xfrm>
          <a:prstGeom prst="rect">
            <a:avLst/>
          </a:prstGeom>
          <a:noFill/>
        </p:spPr>
      </p:pic>
      <p:grpSp>
        <p:nvGrpSpPr>
          <p:cNvPr id="8" name="Group 7">
            <a:extLst>
              <a:ext uri="{FF2B5EF4-FFF2-40B4-BE49-F238E27FC236}">
                <a16:creationId xmlns:a16="http://schemas.microsoft.com/office/drawing/2014/main" id="{88624428-F7D9-39A9-DDB0-22919C2D79B7}"/>
              </a:ext>
            </a:extLst>
          </p:cNvPr>
          <p:cNvGrpSpPr/>
          <p:nvPr/>
        </p:nvGrpSpPr>
        <p:grpSpPr>
          <a:xfrm>
            <a:off x="2486336" y="731421"/>
            <a:ext cx="1428022" cy="1416776"/>
            <a:chOff x="8466078" y="2394775"/>
            <a:chExt cx="3328988" cy="3328988"/>
          </a:xfrm>
          <a:solidFill>
            <a:schemeClr val="accent4">
              <a:lumMod val="60000"/>
              <a:lumOff val="40000"/>
            </a:schemeClr>
          </a:solidFill>
        </p:grpSpPr>
        <p:sp>
          <p:nvSpPr>
            <p:cNvPr id="9" name="Freeform 5">
              <a:extLst>
                <a:ext uri="{FF2B5EF4-FFF2-40B4-BE49-F238E27FC236}">
                  <a16:creationId xmlns:a16="http://schemas.microsoft.com/office/drawing/2014/main" id="{E23A91D1-4338-024C-A198-2251B4E9DBEA}"/>
                </a:ext>
              </a:extLst>
            </p:cNvPr>
            <p:cNvSpPr>
              <a:spLocks noEditPoints="1"/>
            </p:cNvSpPr>
            <p:nvPr/>
          </p:nvSpPr>
          <p:spPr bwMode="auto">
            <a:xfrm>
              <a:off x="8466078" y="2394775"/>
              <a:ext cx="3328988" cy="3328988"/>
            </a:xfrm>
            <a:custGeom>
              <a:avLst/>
              <a:gdLst>
                <a:gd name="T0" fmla="*/ 1997 w 2048"/>
                <a:gd name="T1" fmla="*/ 390 h 2048"/>
                <a:gd name="T2" fmla="*/ 1960 w 2048"/>
                <a:gd name="T3" fmla="*/ 288 h 2048"/>
                <a:gd name="T4" fmla="*/ 1760 w 2048"/>
                <a:gd name="T5" fmla="*/ 88 h 2048"/>
                <a:gd name="T6" fmla="*/ 1658 w 2048"/>
                <a:gd name="T7" fmla="*/ 51 h 2048"/>
                <a:gd name="T8" fmla="*/ 1024 w 2048"/>
                <a:gd name="T9" fmla="*/ 0 h 2048"/>
                <a:gd name="T10" fmla="*/ 0 w 2048"/>
                <a:gd name="T11" fmla="*/ 1024 h 2048"/>
                <a:gd name="T12" fmla="*/ 1024 w 2048"/>
                <a:gd name="T13" fmla="*/ 2048 h 2048"/>
                <a:gd name="T14" fmla="*/ 2048 w 2048"/>
                <a:gd name="T15" fmla="*/ 1024 h 2048"/>
                <a:gd name="T16" fmla="*/ 1660 w 2048"/>
                <a:gd name="T17" fmla="*/ 333 h 2048"/>
                <a:gd name="T18" fmla="*/ 1821 w 2048"/>
                <a:gd name="T19" fmla="*/ 397 h 2048"/>
                <a:gd name="T20" fmla="*/ 1521 w 2048"/>
                <a:gd name="T21" fmla="*/ 527 h 2048"/>
                <a:gd name="T22" fmla="*/ 1651 w 2048"/>
                <a:gd name="T23" fmla="*/ 227 h 2048"/>
                <a:gd name="T24" fmla="*/ 1228 w 2048"/>
                <a:gd name="T25" fmla="*/ 1024 h 2048"/>
                <a:gd name="T26" fmla="*/ 820 w 2048"/>
                <a:gd name="T27" fmla="*/ 1024 h 2048"/>
                <a:gd name="T28" fmla="*/ 1119 w 2048"/>
                <a:gd name="T29" fmla="*/ 844 h 2048"/>
                <a:gd name="T30" fmla="*/ 982 w 2048"/>
                <a:gd name="T31" fmla="*/ 1066 h 2048"/>
                <a:gd name="T32" fmla="*/ 1066 w 2048"/>
                <a:gd name="T33" fmla="*/ 1066 h 2048"/>
                <a:gd name="T34" fmla="*/ 1228 w 2048"/>
                <a:gd name="T35" fmla="*/ 1024 h 2048"/>
                <a:gd name="T36" fmla="*/ 1024 w 2048"/>
                <a:gd name="T37" fmla="*/ 700 h 2048"/>
                <a:gd name="T38" fmla="*/ 1024 w 2048"/>
                <a:gd name="T39" fmla="*/ 1348 h 2048"/>
                <a:gd name="T40" fmla="*/ 1291 w 2048"/>
                <a:gd name="T41" fmla="*/ 841 h 2048"/>
                <a:gd name="T42" fmla="*/ 1588 w 2048"/>
                <a:gd name="T43" fmla="*/ 1024 h 2048"/>
                <a:gd name="T44" fmla="*/ 460 w 2048"/>
                <a:gd name="T45" fmla="*/ 1024 h 2048"/>
                <a:gd name="T46" fmla="*/ 1378 w 2048"/>
                <a:gd name="T47" fmla="*/ 585 h 2048"/>
                <a:gd name="T48" fmla="*/ 1663 w 2048"/>
                <a:gd name="T49" fmla="*/ 1663 h 2048"/>
                <a:gd name="T50" fmla="*/ 385 w 2048"/>
                <a:gd name="T51" fmla="*/ 1663 h 2048"/>
                <a:gd name="T52" fmla="*/ 385 w 2048"/>
                <a:gd name="T53" fmla="*/ 385 h 2048"/>
                <a:gd name="T54" fmla="*/ 1471 w 2048"/>
                <a:gd name="T55" fmla="*/ 238 h 2048"/>
                <a:gd name="T56" fmla="*/ 1385 w 2048"/>
                <a:gd name="T57" fmla="*/ 346 h 2048"/>
                <a:gd name="T58" fmla="*/ 1394 w 2048"/>
                <a:gd name="T59" fmla="*/ 449 h 2048"/>
                <a:gd name="T60" fmla="*/ 340 w 2048"/>
                <a:gd name="T61" fmla="*/ 1024 h 2048"/>
                <a:gd name="T62" fmla="*/ 1708 w 2048"/>
                <a:gd name="T63" fmla="*/ 1024 h 2048"/>
                <a:gd name="T64" fmla="*/ 1695 w 2048"/>
                <a:gd name="T65" fmla="*/ 662 h 2048"/>
                <a:gd name="T66" fmla="*/ 1701 w 2048"/>
                <a:gd name="T67" fmla="*/ 663 h 2048"/>
                <a:gd name="T68" fmla="*/ 1707 w 2048"/>
                <a:gd name="T69" fmla="*/ 662 h 2048"/>
                <a:gd name="T70" fmla="*/ 1713 w 2048"/>
                <a:gd name="T71" fmla="*/ 661 h 2048"/>
                <a:gd name="T72" fmla="*/ 1719 w 2048"/>
                <a:gd name="T73" fmla="*/ 659 h 2048"/>
                <a:gd name="T74" fmla="*/ 1725 w 2048"/>
                <a:gd name="T75" fmla="*/ 657 h 2048"/>
                <a:gd name="T76" fmla="*/ 1731 w 2048"/>
                <a:gd name="T77" fmla="*/ 654 h 2048"/>
                <a:gd name="T78" fmla="*/ 1736 w 2048"/>
                <a:gd name="T79" fmla="*/ 650 h 2048"/>
                <a:gd name="T80" fmla="*/ 1742 w 2048"/>
                <a:gd name="T81" fmla="*/ 645 h 2048"/>
                <a:gd name="T82" fmla="*/ 1928 w 2048"/>
                <a:gd name="T83" fmla="*/ 1024 h 20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048" h="2048">
                  <a:moveTo>
                    <a:pt x="1898" y="490"/>
                  </a:moveTo>
                  <a:cubicBezTo>
                    <a:pt x="1997" y="390"/>
                    <a:pt x="1997" y="390"/>
                    <a:pt x="1997" y="390"/>
                  </a:cubicBezTo>
                  <a:cubicBezTo>
                    <a:pt x="2013" y="374"/>
                    <a:pt x="2019" y="349"/>
                    <a:pt x="2011" y="327"/>
                  </a:cubicBezTo>
                  <a:cubicBezTo>
                    <a:pt x="2003" y="305"/>
                    <a:pt x="1983" y="290"/>
                    <a:pt x="1960" y="288"/>
                  </a:cubicBezTo>
                  <a:cubicBezTo>
                    <a:pt x="1775" y="273"/>
                    <a:pt x="1775" y="273"/>
                    <a:pt x="1775" y="273"/>
                  </a:cubicBezTo>
                  <a:cubicBezTo>
                    <a:pt x="1760" y="88"/>
                    <a:pt x="1760" y="88"/>
                    <a:pt x="1760" y="88"/>
                  </a:cubicBezTo>
                  <a:cubicBezTo>
                    <a:pt x="1758" y="65"/>
                    <a:pt x="1743" y="45"/>
                    <a:pt x="1721" y="37"/>
                  </a:cubicBezTo>
                  <a:cubicBezTo>
                    <a:pt x="1699" y="29"/>
                    <a:pt x="1674" y="35"/>
                    <a:pt x="1658" y="51"/>
                  </a:cubicBezTo>
                  <a:cubicBezTo>
                    <a:pt x="1558" y="150"/>
                    <a:pt x="1558" y="150"/>
                    <a:pt x="1558" y="150"/>
                  </a:cubicBezTo>
                  <a:cubicBezTo>
                    <a:pt x="1398" y="52"/>
                    <a:pt x="1214" y="0"/>
                    <a:pt x="1024" y="0"/>
                  </a:cubicBezTo>
                  <a:cubicBezTo>
                    <a:pt x="750" y="0"/>
                    <a:pt x="493" y="107"/>
                    <a:pt x="300" y="300"/>
                  </a:cubicBezTo>
                  <a:cubicBezTo>
                    <a:pt x="107" y="493"/>
                    <a:pt x="0" y="750"/>
                    <a:pt x="0" y="1024"/>
                  </a:cubicBezTo>
                  <a:cubicBezTo>
                    <a:pt x="0" y="1298"/>
                    <a:pt x="107" y="1555"/>
                    <a:pt x="300" y="1748"/>
                  </a:cubicBezTo>
                  <a:cubicBezTo>
                    <a:pt x="493" y="1941"/>
                    <a:pt x="750" y="2048"/>
                    <a:pt x="1024" y="2048"/>
                  </a:cubicBezTo>
                  <a:cubicBezTo>
                    <a:pt x="1298" y="2048"/>
                    <a:pt x="1555" y="1941"/>
                    <a:pt x="1748" y="1748"/>
                  </a:cubicBezTo>
                  <a:cubicBezTo>
                    <a:pt x="1941" y="1555"/>
                    <a:pt x="2048" y="1298"/>
                    <a:pt x="2048" y="1024"/>
                  </a:cubicBezTo>
                  <a:cubicBezTo>
                    <a:pt x="2048" y="834"/>
                    <a:pt x="1996" y="650"/>
                    <a:pt x="1898" y="490"/>
                  </a:cubicBezTo>
                  <a:close/>
                  <a:moveTo>
                    <a:pt x="1660" y="333"/>
                  </a:moveTo>
                  <a:cubicBezTo>
                    <a:pt x="1662" y="362"/>
                    <a:pt x="1686" y="386"/>
                    <a:pt x="1715" y="388"/>
                  </a:cubicBezTo>
                  <a:cubicBezTo>
                    <a:pt x="1821" y="397"/>
                    <a:pt x="1821" y="397"/>
                    <a:pt x="1821" y="397"/>
                  </a:cubicBezTo>
                  <a:cubicBezTo>
                    <a:pt x="1677" y="540"/>
                    <a:pt x="1677" y="540"/>
                    <a:pt x="1677" y="540"/>
                  </a:cubicBezTo>
                  <a:cubicBezTo>
                    <a:pt x="1521" y="527"/>
                    <a:pt x="1521" y="527"/>
                    <a:pt x="1521" y="527"/>
                  </a:cubicBezTo>
                  <a:cubicBezTo>
                    <a:pt x="1508" y="371"/>
                    <a:pt x="1508" y="371"/>
                    <a:pt x="1508" y="371"/>
                  </a:cubicBezTo>
                  <a:cubicBezTo>
                    <a:pt x="1651" y="227"/>
                    <a:pt x="1651" y="227"/>
                    <a:pt x="1651" y="227"/>
                  </a:cubicBezTo>
                  <a:lnTo>
                    <a:pt x="1660" y="333"/>
                  </a:lnTo>
                  <a:close/>
                  <a:moveTo>
                    <a:pt x="1228" y="1024"/>
                  </a:moveTo>
                  <a:cubicBezTo>
                    <a:pt x="1228" y="1136"/>
                    <a:pt x="1136" y="1228"/>
                    <a:pt x="1024" y="1228"/>
                  </a:cubicBezTo>
                  <a:cubicBezTo>
                    <a:pt x="912" y="1228"/>
                    <a:pt x="820" y="1136"/>
                    <a:pt x="820" y="1024"/>
                  </a:cubicBezTo>
                  <a:cubicBezTo>
                    <a:pt x="820" y="912"/>
                    <a:pt x="912" y="820"/>
                    <a:pt x="1024" y="820"/>
                  </a:cubicBezTo>
                  <a:cubicBezTo>
                    <a:pt x="1058" y="820"/>
                    <a:pt x="1091" y="829"/>
                    <a:pt x="1119" y="844"/>
                  </a:cubicBezTo>
                  <a:cubicBezTo>
                    <a:pt x="982" y="982"/>
                    <a:pt x="982" y="982"/>
                    <a:pt x="982" y="982"/>
                  </a:cubicBezTo>
                  <a:cubicBezTo>
                    <a:pt x="958" y="1005"/>
                    <a:pt x="958" y="1043"/>
                    <a:pt x="982" y="1066"/>
                  </a:cubicBezTo>
                  <a:cubicBezTo>
                    <a:pt x="993" y="1078"/>
                    <a:pt x="1009" y="1084"/>
                    <a:pt x="1024" y="1084"/>
                  </a:cubicBezTo>
                  <a:cubicBezTo>
                    <a:pt x="1039" y="1084"/>
                    <a:pt x="1055" y="1078"/>
                    <a:pt x="1066" y="1066"/>
                  </a:cubicBezTo>
                  <a:cubicBezTo>
                    <a:pt x="1204" y="929"/>
                    <a:pt x="1204" y="929"/>
                    <a:pt x="1204" y="929"/>
                  </a:cubicBezTo>
                  <a:cubicBezTo>
                    <a:pt x="1219" y="957"/>
                    <a:pt x="1228" y="990"/>
                    <a:pt x="1228" y="1024"/>
                  </a:cubicBezTo>
                  <a:close/>
                  <a:moveTo>
                    <a:pt x="1207" y="757"/>
                  </a:moveTo>
                  <a:cubicBezTo>
                    <a:pt x="1155" y="721"/>
                    <a:pt x="1092" y="700"/>
                    <a:pt x="1024" y="700"/>
                  </a:cubicBezTo>
                  <a:cubicBezTo>
                    <a:pt x="845" y="700"/>
                    <a:pt x="700" y="845"/>
                    <a:pt x="700" y="1024"/>
                  </a:cubicBezTo>
                  <a:cubicBezTo>
                    <a:pt x="700" y="1203"/>
                    <a:pt x="845" y="1348"/>
                    <a:pt x="1024" y="1348"/>
                  </a:cubicBezTo>
                  <a:cubicBezTo>
                    <a:pt x="1203" y="1348"/>
                    <a:pt x="1348" y="1203"/>
                    <a:pt x="1348" y="1024"/>
                  </a:cubicBezTo>
                  <a:cubicBezTo>
                    <a:pt x="1348" y="956"/>
                    <a:pt x="1327" y="893"/>
                    <a:pt x="1291" y="841"/>
                  </a:cubicBezTo>
                  <a:cubicBezTo>
                    <a:pt x="1463" y="670"/>
                    <a:pt x="1463" y="670"/>
                    <a:pt x="1463" y="670"/>
                  </a:cubicBezTo>
                  <a:cubicBezTo>
                    <a:pt x="1541" y="767"/>
                    <a:pt x="1588" y="890"/>
                    <a:pt x="1588" y="1024"/>
                  </a:cubicBezTo>
                  <a:cubicBezTo>
                    <a:pt x="1588" y="1335"/>
                    <a:pt x="1335" y="1588"/>
                    <a:pt x="1024" y="1588"/>
                  </a:cubicBezTo>
                  <a:cubicBezTo>
                    <a:pt x="713" y="1588"/>
                    <a:pt x="460" y="1335"/>
                    <a:pt x="460" y="1024"/>
                  </a:cubicBezTo>
                  <a:cubicBezTo>
                    <a:pt x="460" y="713"/>
                    <a:pt x="713" y="460"/>
                    <a:pt x="1024" y="460"/>
                  </a:cubicBezTo>
                  <a:cubicBezTo>
                    <a:pt x="1158" y="460"/>
                    <a:pt x="1281" y="507"/>
                    <a:pt x="1378" y="585"/>
                  </a:cubicBezTo>
                  <a:lnTo>
                    <a:pt x="1207" y="757"/>
                  </a:lnTo>
                  <a:close/>
                  <a:moveTo>
                    <a:pt x="1663" y="1663"/>
                  </a:moveTo>
                  <a:cubicBezTo>
                    <a:pt x="1492" y="1834"/>
                    <a:pt x="1265" y="1928"/>
                    <a:pt x="1024" y="1928"/>
                  </a:cubicBezTo>
                  <a:cubicBezTo>
                    <a:pt x="783" y="1928"/>
                    <a:pt x="556" y="1834"/>
                    <a:pt x="385" y="1663"/>
                  </a:cubicBezTo>
                  <a:cubicBezTo>
                    <a:pt x="214" y="1492"/>
                    <a:pt x="120" y="1265"/>
                    <a:pt x="120" y="1024"/>
                  </a:cubicBezTo>
                  <a:cubicBezTo>
                    <a:pt x="120" y="783"/>
                    <a:pt x="214" y="556"/>
                    <a:pt x="385" y="385"/>
                  </a:cubicBezTo>
                  <a:cubicBezTo>
                    <a:pt x="556" y="214"/>
                    <a:pt x="783" y="120"/>
                    <a:pt x="1024" y="120"/>
                  </a:cubicBezTo>
                  <a:cubicBezTo>
                    <a:pt x="1182" y="120"/>
                    <a:pt x="1335" y="161"/>
                    <a:pt x="1471" y="238"/>
                  </a:cubicBezTo>
                  <a:cubicBezTo>
                    <a:pt x="1403" y="306"/>
                    <a:pt x="1403" y="306"/>
                    <a:pt x="1403" y="306"/>
                  </a:cubicBezTo>
                  <a:cubicBezTo>
                    <a:pt x="1392" y="317"/>
                    <a:pt x="1386" y="331"/>
                    <a:pt x="1385" y="346"/>
                  </a:cubicBezTo>
                  <a:cubicBezTo>
                    <a:pt x="1385" y="349"/>
                    <a:pt x="1385" y="351"/>
                    <a:pt x="1386" y="353"/>
                  </a:cubicBezTo>
                  <a:cubicBezTo>
                    <a:pt x="1394" y="449"/>
                    <a:pt x="1394" y="449"/>
                    <a:pt x="1394" y="449"/>
                  </a:cubicBezTo>
                  <a:cubicBezTo>
                    <a:pt x="1287" y="380"/>
                    <a:pt x="1160" y="340"/>
                    <a:pt x="1024" y="340"/>
                  </a:cubicBezTo>
                  <a:cubicBezTo>
                    <a:pt x="647" y="340"/>
                    <a:pt x="340" y="647"/>
                    <a:pt x="340" y="1024"/>
                  </a:cubicBezTo>
                  <a:cubicBezTo>
                    <a:pt x="340" y="1401"/>
                    <a:pt x="647" y="1708"/>
                    <a:pt x="1024" y="1708"/>
                  </a:cubicBezTo>
                  <a:cubicBezTo>
                    <a:pt x="1401" y="1708"/>
                    <a:pt x="1708" y="1401"/>
                    <a:pt x="1708" y="1024"/>
                  </a:cubicBezTo>
                  <a:cubicBezTo>
                    <a:pt x="1708" y="888"/>
                    <a:pt x="1668" y="761"/>
                    <a:pt x="1599" y="654"/>
                  </a:cubicBezTo>
                  <a:cubicBezTo>
                    <a:pt x="1695" y="662"/>
                    <a:pt x="1695" y="662"/>
                    <a:pt x="1695" y="662"/>
                  </a:cubicBezTo>
                  <a:cubicBezTo>
                    <a:pt x="1697" y="662"/>
                    <a:pt x="1698" y="663"/>
                    <a:pt x="1700" y="663"/>
                  </a:cubicBezTo>
                  <a:cubicBezTo>
                    <a:pt x="1700" y="663"/>
                    <a:pt x="1701" y="663"/>
                    <a:pt x="1701" y="663"/>
                  </a:cubicBezTo>
                  <a:cubicBezTo>
                    <a:pt x="1702" y="663"/>
                    <a:pt x="1702" y="662"/>
                    <a:pt x="1703" y="662"/>
                  </a:cubicBezTo>
                  <a:cubicBezTo>
                    <a:pt x="1705" y="662"/>
                    <a:pt x="1706" y="662"/>
                    <a:pt x="1707" y="662"/>
                  </a:cubicBezTo>
                  <a:cubicBezTo>
                    <a:pt x="1708" y="662"/>
                    <a:pt x="1709" y="662"/>
                    <a:pt x="1710" y="662"/>
                  </a:cubicBezTo>
                  <a:cubicBezTo>
                    <a:pt x="1711" y="662"/>
                    <a:pt x="1712" y="661"/>
                    <a:pt x="1713" y="661"/>
                  </a:cubicBezTo>
                  <a:cubicBezTo>
                    <a:pt x="1714" y="661"/>
                    <a:pt x="1715" y="661"/>
                    <a:pt x="1716" y="660"/>
                  </a:cubicBezTo>
                  <a:cubicBezTo>
                    <a:pt x="1717" y="660"/>
                    <a:pt x="1718" y="660"/>
                    <a:pt x="1719" y="659"/>
                  </a:cubicBezTo>
                  <a:cubicBezTo>
                    <a:pt x="1720" y="659"/>
                    <a:pt x="1721" y="659"/>
                    <a:pt x="1722" y="658"/>
                  </a:cubicBezTo>
                  <a:cubicBezTo>
                    <a:pt x="1723" y="658"/>
                    <a:pt x="1724" y="658"/>
                    <a:pt x="1725" y="657"/>
                  </a:cubicBezTo>
                  <a:cubicBezTo>
                    <a:pt x="1726" y="657"/>
                    <a:pt x="1727" y="656"/>
                    <a:pt x="1727" y="656"/>
                  </a:cubicBezTo>
                  <a:cubicBezTo>
                    <a:pt x="1728" y="655"/>
                    <a:pt x="1730" y="655"/>
                    <a:pt x="1731" y="654"/>
                  </a:cubicBezTo>
                  <a:cubicBezTo>
                    <a:pt x="1731" y="654"/>
                    <a:pt x="1732" y="653"/>
                    <a:pt x="1733" y="653"/>
                  </a:cubicBezTo>
                  <a:cubicBezTo>
                    <a:pt x="1734" y="652"/>
                    <a:pt x="1735" y="651"/>
                    <a:pt x="1736" y="650"/>
                  </a:cubicBezTo>
                  <a:cubicBezTo>
                    <a:pt x="1737" y="650"/>
                    <a:pt x="1737" y="650"/>
                    <a:pt x="1738" y="649"/>
                  </a:cubicBezTo>
                  <a:cubicBezTo>
                    <a:pt x="1739" y="648"/>
                    <a:pt x="1741" y="646"/>
                    <a:pt x="1742" y="645"/>
                  </a:cubicBezTo>
                  <a:cubicBezTo>
                    <a:pt x="1810" y="577"/>
                    <a:pt x="1810" y="577"/>
                    <a:pt x="1810" y="577"/>
                  </a:cubicBezTo>
                  <a:cubicBezTo>
                    <a:pt x="1887" y="713"/>
                    <a:pt x="1928" y="866"/>
                    <a:pt x="1928" y="1024"/>
                  </a:cubicBezTo>
                  <a:cubicBezTo>
                    <a:pt x="1928" y="1265"/>
                    <a:pt x="1834" y="1492"/>
                    <a:pt x="1663" y="166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0" name="Freeform 5">
              <a:extLst>
                <a:ext uri="{FF2B5EF4-FFF2-40B4-BE49-F238E27FC236}">
                  <a16:creationId xmlns:a16="http://schemas.microsoft.com/office/drawing/2014/main" id="{0910E20D-69B1-7F27-F555-2FD00CBF2FAB}"/>
                </a:ext>
              </a:extLst>
            </p:cNvPr>
            <p:cNvSpPr>
              <a:spLocks noEditPoints="1"/>
            </p:cNvSpPr>
            <p:nvPr/>
          </p:nvSpPr>
          <p:spPr bwMode="auto">
            <a:xfrm>
              <a:off x="9140447" y="3069145"/>
              <a:ext cx="1980247" cy="1980248"/>
            </a:xfrm>
            <a:custGeom>
              <a:avLst/>
              <a:gdLst>
                <a:gd name="T0" fmla="*/ 1997 w 2048"/>
                <a:gd name="T1" fmla="*/ 390 h 2048"/>
                <a:gd name="T2" fmla="*/ 1960 w 2048"/>
                <a:gd name="T3" fmla="*/ 288 h 2048"/>
                <a:gd name="T4" fmla="*/ 1760 w 2048"/>
                <a:gd name="T5" fmla="*/ 88 h 2048"/>
                <a:gd name="T6" fmla="*/ 1658 w 2048"/>
                <a:gd name="T7" fmla="*/ 51 h 2048"/>
                <a:gd name="T8" fmla="*/ 1024 w 2048"/>
                <a:gd name="T9" fmla="*/ 0 h 2048"/>
                <a:gd name="T10" fmla="*/ 0 w 2048"/>
                <a:gd name="T11" fmla="*/ 1024 h 2048"/>
                <a:gd name="T12" fmla="*/ 1024 w 2048"/>
                <a:gd name="T13" fmla="*/ 2048 h 2048"/>
                <a:gd name="T14" fmla="*/ 2048 w 2048"/>
                <a:gd name="T15" fmla="*/ 1024 h 2048"/>
                <a:gd name="T16" fmla="*/ 1660 w 2048"/>
                <a:gd name="T17" fmla="*/ 333 h 2048"/>
                <a:gd name="T18" fmla="*/ 1821 w 2048"/>
                <a:gd name="T19" fmla="*/ 397 h 2048"/>
                <a:gd name="T20" fmla="*/ 1521 w 2048"/>
                <a:gd name="T21" fmla="*/ 527 h 2048"/>
                <a:gd name="T22" fmla="*/ 1651 w 2048"/>
                <a:gd name="T23" fmla="*/ 227 h 2048"/>
                <a:gd name="T24" fmla="*/ 1228 w 2048"/>
                <a:gd name="T25" fmla="*/ 1024 h 2048"/>
                <a:gd name="T26" fmla="*/ 820 w 2048"/>
                <a:gd name="T27" fmla="*/ 1024 h 2048"/>
                <a:gd name="T28" fmla="*/ 1119 w 2048"/>
                <a:gd name="T29" fmla="*/ 844 h 2048"/>
                <a:gd name="T30" fmla="*/ 982 w 2048"/>
                <a:gd name="T31" fmla="*/ 1066 h 2048"/>
                <a:gd name="T32" fmla="*/ 1066 w 2048"/>
                <a:gd name="T33" fmla="*/ 1066 h 2048"/>
                <a:gd name="T34" fmla="*/ 1228 w 2048"/>
                <a:gd name="T35" fmla="*/ 1024 h 2048"/>
                <a:gd name="T36" fmla="*/ 1024 w 2048"/>
                <a:gd name="T37" fmla="*/ 700 h 2048"/>
                <a:gd name="T38" fmla="*/ 1024 w 2048"/>
                <a:gd name="T39" fmla="*/ 1348 h 2048"/>
                <a:gd name="T40" fmla="*/ 1291 w 2048"/>
                <a:gd name="T41" fmla="*/ 841 h 2048"/>
                <a:gd name="T42" fmla="*/ 1588 w 2048"/>
                <a:gd name="T43" fmla="*/ 1024 h 2048"/>
                <a:gd name="T44" fmla="*/ 460 w 2048"/>
                <a:gd name="T45" fmla="*/ 1024 h 2048"/>
                <a:gd name="T46" fmla="*/ 1378 w 2048"/>
                <a:gd name="T47" fmla="*/ 585 h 2048"/>
                <a:gd name="T48" fmla="*/ 1663 w 2048"/>
                <a:gd name="T49" fmla="*/ 1663 h 2048"/>
                <a:gd name="T50" fmla="*/ 385 w 2048"/>
                <a:gd name="T51" fmla="*/ 1663 h 2048"/>
                <a:gd name="T52" fmla="*/ 385 w 2048"/>
                <a:gd name="T53" fmla="*/ 385 h 2048"/>
                <a:gd name="T54" fmla="*/ 1471 w 2048"/>
                <a:gd name="T55" fmla="*/ 238 h 2048"/>
                <a:gd name="T56" fmla="*/ 1385 w 2048"/>
                <a:gd name="T57" fmla="*/ 346 h 2048"/>
                <a:gd name="T58" fmla="*/ 1394 w 2048"/>
                <a:gd name="T59" fmla="*/ 449 h 2048"/>
                <a:gd name="T60" fmla="*/ 340 w 2048"/>
                <a:gd name="T61" fmla="*/ 1024 h 2048"/>
                <a:gd name="T62" fmla="*/ 1708 w 2048"/>
                <a:gd name="T63" fmla="*/ 1024 h 2048"/>
                <a:gd name="T64" fmla="*/ 1695 w 2048"/>
                <a:gd name="T65" fmla="*/ 662 h 2048"/>
                <a:gd name="T66" fmla="*/ 1701 w 2048"/>
                <a:gd name="T67" fmla="*/ 663 h 2048"/>
                <a:gd name="T68" fmla="*/ 1707 w 2048"/>
                <a:gd name="T69" fmla="*/ 662 h 2048"/>
                <a:gd name="T70" fmla="*/ 1713 w 2048"/>
                <a:gd name="T71" fmla="*/ 661 h 2048"/>
                <a:gd name="T72" fmla="*/ 1719 w 2048"/>
                <a:gd name="T73" fmla="*/ 659 h 2048"/>
                <a:gd name="T74" fmla="*/ 1725 w 2048"/>
                <a:gd name="T75" fmla="*/ 657 h 2048"/>
                <a:gd name="T76" fmla="*/ 1731 w 2048"/>
                <a:gd name="T77" fmla="*/ 654 h 2048"/>
                <a:gd name="T78" fmla="*/ 1736 w 2048"/>
                <a:gd name="T79" fmla="*/ 650 h 2048"/>
                <a:gd name="T80" fmla="*/ 1742 w 2048"/>
                <a:gd name="T81" fmla="*/ 645 h 2048"/>
                <a:gd name="T82" fmla="*/ 1928 w 2048"/>
                <a:gd name="T83" fmla="*/ 1024 h 20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048" h="2048">
                  <a:moveTo>
                    <a:pt x="1898" y="490"/>
                  </a:moveTo>
                  <a:cubicBezTo>
                    <a:pt x="1997" y="390"/>
                    <a:pt x="1997" y="390"/>
                    <a:pt x="1997" y="390"/>
                  </a:cubicBezTo>
                  <a:cubicBezTo>
                    <a:pt x="2013" y="374"/>
                    <a:pt x="2019" y="349"/>
                    <a:pt x="2011" y="327"/>
                  </a:cubicBezTo>
                  <a:cubicBezTo>
                    <a:pt x="2003" y="305"/>
                    <a:pt x="1983" y="290"/>
                    <a:pt x="1960" y="288"/>
                  </a:cubicBezTo>
                  <a:cubicBezTo>
                    <a:pt x="1775" y="273"/>
                    <a:pt x="1775" y="273"/>
                    <a:pt x="1775" y="273"/>
                  </a:cubicBezTo>
                  <a:cubicBezTo>
                    <a:pt x="1760" y="88"/>
                    <a:pt x="1760" y="88"/>
                    <a:pt x="1760" y="88"/>
                  </a:cubicBezTo>
                  <a:cubicBezTo>
                    <a:pt x="1758" y="65"/>
                    <a:pt x="1743" y="45"/>
                    <a:pt x="1721" y="37"/>
                  </a:cubicBezTo>
                  <a:cubicBezTo>
                    <a:pt x="1699" y="29"/>
                    <a:pt x="1674" y="35"/>
                    <a:pt x="1658" y="51"/>
                  </a:cubicBezTo>
                  <a:cubicBezTo>
                    <a:pt x="1558" y="150"/>
                    <a:pt x="1558" y="150"/>
                    <a:pt x="1558" y="150"/>
                  </a:cubicBezTo>
                  <a:cubicBezTo>
                    <a:pt x="1398" y="52"/>
                    <a:pt x="1214" y="0"/>
                    <a:pt x="1024" y="0"/>
                  </a:cubicBezTo>
                  <a:cubicBezTo>
                    <a:pt x="750" y="0"/>
                    <a:pt x="493" y="107"/>
                    <a:pt x="300" y="300"/>
                  </a:cubicBezTo>
                  <a:cubicBezTo>
                    <a:pt x="107" y="493"/>
                    <a:pt x="0" y="750"/>
                    <a:pt x="0" y="1024"/>
                  </a:cubicBezTo>
                  <a:cubicBezTo>
                    <a:pt x="0" y="1298"/>
                    <a:pt x="107" y="1555"/>
                    <a:pt x="300" y="1748"/>
                  </a:cubicBezTo>
                  <a:cubicBezTo>
                    <a:pt x="493" y="1941"/>
                    <a:pt x="750" y="2048"/>
                    <a:pt x="1024" y="2048"/>
                  </a:cubicBezTo>
                  <a:cubicBezTo>
                    <a:pt x="1298" y="2048"/>
                    <a:pt x="1555" y="1941"/>
                    <a:pt x="1748" y="1748"/>
                  </a:cubicBezTo>
                  <a:cubicBezTo>
                    <a:pt x="1941" y="1555"/>
                    <a:pt x="2048" y="1298"/>
                    <a:pt x="2048" y="1024"/>
                  </a:cubicBezTo>
                  <a:cubicBezTo>
                    <a:pt x="2048" y="834"/>
                    <a:pt x="1996" y="650"/>
                    <a:pt x="1898" y="490"/>
                  </a:cubicBezTo>
                  <a:close/>
                  <a:moveTo>
                    <a:pt x="1660" y="333"/>
                  </a:moveTo>
                  <a:cubicBezTo>
                    <a:pt x="1662" y="362"/>
                    <a:pt x="1686" y="386"/>
                    <a:pt x="1715" y="388"/>
                  </a:cubicBezTo>
                  <a:cubicBezTo>
                    <a:pt x="1821" y="397"/>
                    <a:pt x="1821" y="397"/>
                    <a:pt x="1821" y="397"/>
                  </a:cubicBezTo>
                  <a:cubicBezTo>
                    <a:pt x="1677" y="540"/>
                    <a:pt x="1677" y="540"/>
                    <a:pt x="1677" y="540"/>
                  </a:cubicBezTo>
                  <a:cubicBezTo>
                    <a:pt x="1521" y="527"/>
                    <a:pt x="1521" y="527"/>
                    <a:pt x="1521" y="527"/>
                  </a:cubicBezTo>
                  <a:cubicBezTo>
                    <a:pt x="1508" y="371"/>
                    <a:pt x="1508" y="371"/>
                    <a:pt x="1508" y="371"/>
                  </a:cubicBezTo>
                  <a:cubicBezTo>
                    <a:pt x="1651" y="227"/>
                    <a:pt x="1651" y="227"/>
                    <a:pt x="1651" y="227"/>
                  </a:cubicBezTo>
                  <a:lnTo>
                    <a:pt x="1660" y="333"/>
                  </a:lnTo>
                  <a:close/>
                  <a:moveTo>
                    <a:pt x="1228" y="1024"/>
                  </a:moveTo>
                  <a:cubicBezTo>
                    <a:pt x="1228" y="1136"/>
                    <a:pt x="1136" y="1228"/>
                    <a:pt x="1024" y="1228"/>
                  </a:cubicBezTo>
                  <a:cubicBezTo>
                    <a:pt x="912" y="1228"/>
                    <a:pt x="820" y="1136"/>
                    <a:pt x="820" y="1024"/>
                  </a:cubicBezTo>
                  <a:cubicBezTo>
                    <a:pt x="820" y="912"/>
                    <a:pt x="912" y="820"/>
                    <a:pt x="1024" y="820"/>
                  </a:cubicBezTo>
                  <a:cubicBezTo>
                    <a:pt x="1058" y="820"/>
                    <a:pt x="1091" y="829"/>
                    <a:pt x="1119" y="844"/>
                  </a:cubicBezTo>
                  <a:cubicBezTo>
                    <a:pt x="982" y="982"/>
                    <a:pt x="982" y="982"/>
                    <a:pt x="982" y="982"/>
                  </a:cubicBezTo>
                  <a:cubicBezTo>
                    <a:pt x="958" y="1005"/>
                    <a:pt x="958" y="1043"/>
                    <a:pt x="982" y="1066"/>
                  </a:cubicBezTo>
                  <a:cubicBezTo>
                    <a:pt x="993" y="1078"/>
                    <a:pt x="1009" y="1084"/>
                    <a:pt x="1024" y="1084"/>
                  </a:cubicBezTo>
                  <a:cubicBezTo>
                    <a:pt x="1039" y="1084"/>
                    <a:pt x="1055" y="1078"/>
                    <a:pt x="1066" y="1066"/>
                  </a:cubicBezTo>
                  <a:cubicBezTo>
                    <a:pt x="1204" y="929"/>
                    <a:pt x="1204" y="929"/>
                    <a:pt x="1204" y="929"/>
                  </a:cubicBezTo>
                  <a:cubicBezTo>
                    <a:pt x="1219" y="957"/>
                    <a:pt x="1228" y="990"/>
                    <a:pt x="1228" y="1024"/>
                  </a:cubicBezTo>
                  <a:close/>
                  <a:moveTo>
                    <a:pt x="1207" y="757"/>
                  </a:moveTo>
                  <a:cubicBezTo>
                    <a:pt x="1155" y="721"/>
                    <a:pt x="1092" y="700"/>
                    <a:pt x="1024" y="700"/>
                  </a:cubicBezTo>
                  <a:cubicBezTo>
                    <a:pt x="845" y="700"/>
                    <a:pt x="700" y="845"/>
                    <a:pt x="700" y="1024"/>
                  </a:cubicBezTo>
                  <a:cubicBezTo>
                    <a:pt x="700" y="1203"/>
                    <a:pt x="845" y="1348"/>
                    <a:pt x="1024" y="1348"/>
                  </a:cubicBezTo>
                  <a:cubicBezTo>
                    <a:pt x="1203" y="1348"/>
                    <a:pt x="1348" y="1203"/>
                    <a:pt x="1348" y="1024"/>
                  </a:cubicBezTo>
                  <a:cubicBezTo>
                    <a:pt x="1348" y="956"/>
                    <a:pt x="1327" y="893"/>
                    <a:pt x="1291" y="841"/>
                  </a:cubicBezTo>
                  <a:cubicBezTo>
                    <a:pt x="1463" y="670"/>
                    <a:pt x="1463" y="670"/>
                    <a:pt x="1463" y="670"/>
                  </a:cubicBezTo>
                  <a:cubicBezTo>
                    <a:pt x="1541" y="767"/>
                    <a:pt x="1588" y="890"/>
                    <a:pt x="1588" y="1024"/>
                  </a:cubicBezTo>
                  <a:cubicBezTo>
                    <a:pt x="1588" y="1335"/>
                    <a:pt x="1335" y="1588"/>
                    <a:pt x="1024" y="1588"/>
                  </a:cubicBezTo>
                  <a:cubicBezTo>
                    <a:pt x="713" y="1588"/>
                    <a:pt x="460" y="1335"/>
                    <a:pt x="460" y="1024"/>
                  </a:cubicBezTo>
                  <a:cubicBezTo>
                    <a:pt x="460" y="713"/>
                    <a:pt x="713" y="460"/>
                    <a:pt x="1024" y="460"/>
                  </a:cubicBezTo>
                  <a:cubicBezTo>
                    <a:pt x="1158" y="460"/>
                    <a:pt x="1281" y="507"/>
                    <a:pt x="1378" y="585"/>
                  </a:cubicBezTo>
                  <a:lnTo>
                    <a:pt x="1207" y="757"/>
                  </a:lnTo>
                  <a:close/>
                  <a:moveTo>
                    <a:pt x="1663" y="1663"/>
                  </a:moveTo>
                  <a:cubicBezTo>
                    <a:pt x="1492" y="1834"/>
                    <a:pt x="1265" y="1928"/>
                    <a:pt x="1024" y="1928"/>
                  </a:cubicBezTo>
                  <a:cubicBezTo>
                    <a:pt x="783" y="1928"/>
                    <a:pt x="556" y="1834"/>
                    <a:pt x="385" y="1663"/>
                  </a:cubicBezTo>
                  <a:cubicBezTo>
                    <a:pt x="214" y="1492"/>
                    <a:pt x="120" y="1265"/>
                    <a:pt x="120" y="1024"/>
                  </a:cubicBezTo>
                  <a:cubicBezTo>
                    <a:pt x="120" y="783"/>
                    <a:pt x="214" y="556"/>
                    <a:pt x="385" y="385"/>
                  </a:cubicBezTo>
                  <a:cubicBezTo>
                    <a:pt x="556" y="214"/>
                    <a:pt x="783" y="120"/>
                    <a:pt x="1024" y="120"/>
                  </a:cubicBezTo>
                  <a:cubicBezTo>
                    <a:pt x="1182" y="120"/>
                    <a:pt x="1335" y="161"/>
                    <a:pt x="1471" y="238"/>
                  </a:cubicBezTo>
                  <a:cubicBezTo>
                    <a:pt x="1403" y="306"/>
                    <a:pt x="1403" y="306"/>
                    <a:pt x="1403" y="306"/>
                  </a:cubicBezTo>
                  <a:cubicBezTo>
                    <a:pt x="1392" y="317"/>
                    <a:pt x="1386" y="331"/>
                    <a:pt x="1385" y="346"/>
                  </a:cubicBezTo>
                  <a:cubicBezTo>
                    <a:pt x="1385" y="349"/>
                    <a:pt x="1385" y="351"/>
                    <a:pt x="1386" y="353"/>
                  </a:cubicBezTo>
                  <a:cubicBezTo>
                    <a:pt x="1394" y="449"/>
                    <a:pt x="1394" y="449"/>
                    <a:pt x="1394" y="449"/>
                  </a:cubicBezTo>
                  <a:cubicBezTo>
                    <a:pt x="1287" y="380"/>
                    <a:pt x="1160" y="340"/>
                    <a:pt x="1024" y="340"/>
                  </a:cubicBezTo>
                  <a:cubicBezTo>
                    <a:pt x="647" y="340"/>
                    <a:pt x="340" y="647"/>
                    <a:pt x="340" y="1024"/>
                  </a:cubicBezTo>
                  <a:cubicBezTo>
                    <a:pt x="340" y="1401"/>
                    <a:pt x="647" y="1708"/>
                    <a:pt x="1024" y="1708"/>
                  </a:cubicBezTo>
                  <a:cubicBezTo>
                    <a:pt x="1401" y="1708"/>
                    <a:pt x="1708" y="1401"/>
                    <a:pt x="1708" y="1024"/>
                  </a:cubicBezTo>
                  <a:cubicBezTo>
                    <a:pt x="1708" y="888"/>
                    <a:pt x="1668" y="761"/>
                    <a:pt x="1599" y="654"/>
                  </a:cubicBezTo>
                  <a:cubicBezTo>
                    <a:pt x="1695" y="662"/>
                    <a:pt x="1695" y="662"/>
                    <a:pt x="1695" y="662"/>
                  </a:cubicBezTo>
                  <a:cubicBezTo>
                    <a:pt x="1697" y="662"/>
                    <a:pt x="1698" y="663"/>
                    <a:pt x="1700" y="663"/>
                  </a:cubicBezTo>
                  <a:cubicBezTo>
                    <a:pt x="1700" y="663"/>
                    <a:pt x="1701" y="663"/>
                    <a:pt x="1701" y="663"/>
                  </a:cubicBezTo>
                  <a:cubicBezTo>
                    <a:pt x="1702" y="663"/>
                    <a:pt x="1702" y="662"/>
                    <a:pt x="1703" y="662"/>
                  </a:cubicBezTo>
                  <a:cubicBezTo>
                    <a:pt x="1705" y="662"/>
                    <a:pt x="1706" y="662"/>
                    <a:pt x="1707" y="662"/>
                  </a:cubicBezTo>
                  <a:cubicBezTo>
                    <a:pt x="1708" y="662"/>
                    <a:pt x="1709" y="662"/>
                    <a:pt x="1710" y="662"/>
                  </a:cubicBezTo>
                  <a:cubicBezTo>
                    <a:pt x="1711" y="662"/>
                    <a:pt x="1712" y="661"/>
                    <a:pt x="1713" y="661"/>
                  </a:cubicBezTo>
                  <a:cubicBezTo>
                    <a:pt x="1714" y="661"/>
                    <a:pt x="1715" y="661"/>
                    <a:pt x="1716" y="660"/>
                  </a:cubicBezTo>
                  <a:cubicBezTo>
                    <a:pt x="1717" y="660"/>
                    <a:pt x="1718" y="660"/>
                    <a:pt x="1719" y="659"/>
                  </a:cubicBezTo>
                  <a:cubicBezTo>
                    <a:pt x="1720" y="659"/>
                    <a:pt x="1721" y="659"/>
                    <a:pt x="1722" y="658"/>
                  </a:cubicBezTo>
                  <a:cubicBezTo>
                    <a:pt x="1723" y="658"/>
                    <a:pt x="1724" y="658"/>
                    <a:pt x="1725" y="657"/>
                  </a:cubicBezTo>
                  <a:cubicBezTo>
                    <a:pt x="1726" y="657"/>
                    <a:pt x="1727" y="656"/>
                    <a:pt x="1727" y="656"/>
                  </a:cubicBezTo>
                  <a:cubicBezTo>
                    <a:pt x="1728" y="655"/>
                    <a:pt x="1730" y="655"/>
                    <a:pt x="1731" y="654"/>
                  </a:cubicBezTo>
                  <a:cubicBezTo>
                    <a:pt x="1731" y="654"/>
                    <a:pt x="1732" y="653"/>
                    <a:pt x="1733" y="653"/>
                  </a:cubicBezTo>
                  <a:cubicBezTo>
                    <a:pt x="1734" y="652"/>
                    <a:pt x="1735" y="651"/>
                    <a:pt x="1736" y="650"/>
                  </a:cubicBezTo>
                  <a:cubicBezTo>
                    <a:pt x="1737" y="650"/>
                    <a:pt x="1737" y="650"/>
                    <a:pt x="1738" y="649"/>
                  </a:cubicBezTo>
                  <a:cubicBezTo>
                    <a:pt x="1739" y="648"/>
                    <a:pt x="1741" y="646"/>
                    <a:pt x="1742" y="645"/>
                  </a:cubicBezTo>
                  <a:cubicBezTo>
                    <a:pt x="1810" y="577"/>
                    <a:pt x="1810" y="577"/>
                    <a:pt x="1810" y="577"/>
                  </a:cubicBezTo>
                  <a:cubicBezTo>
                    <a:pt x="1887" y="713"/>
                    <a:pt x="1928" y="866"/>
                    <a:pt x="1928" y="1024"/>
                  </a:cubicBezTo>
                  <a:cubicBezTo>
                    <a:pt x="1928" y="1265"/>
                    <a:pt x="1834" y="1492"/>
                    <a:pt x="1663" y="1663"/>
                  </a:cubicBezTo>
                  <a:close/>
                </a:path>
              </a:pathLst>
            </a:custGeom>
            <a:grpFill/>
            <a:ln>
              <a:solidFill>
                <a:schemeClr val="bg1"/>
              </a:solidFill>
            </a:ln>
          </p:spPr>
          <p:txBody>
            <a:bodyPr vert="horz" wrap="square" lIns="91440" tIns="45720" rIns="91440" bIns="45720" numCol="1" anchor="t" anchorCtr="0" compatLnSpc="1">
              <a:prstTxWarp prst="textNoShape">
                <a:avLst/>
              </a:prstTxWarp>
            </a:bodyPr>
            <a:lstStyle/>
            <a:p>
              <a:endParaRPr lang="en-US" dirty="0"/>
            </a:p>
          </p:txBody>
        </p:sp>
      </p:grpSp>
      <p:sp>
        <p:nvSpPr>
          <p:cNvPr id="4" name="TextBox 3">
            <a:extLst>
              <a:ext uri="{FF2B5EF4-FFF2-40B4-BE49-F238E27FC236}">
                <a16:creationId xmlns:a16="http://schemas.microsoft.com/office/drawing/2014/main" id="{A1FE1E99-AD80-3F58-5E5F-2C07422D532D}"/>
              </a:ext>
            </a:extLst>
          </p:cNvPr>
          <p:cNvSpPr txBox="1"/>
          <p:nvPr/>
        </p:nvSpPr>
        <p:spPr>
          <a:xfrm>
            <a:off x="143227" y="6437359"/>
            <a:ext cx="472234" cy="369332"/>
          </a:xfrm>
          <a:prstGeom prst="rect">
            <a:avLst/>
          </a:prstGeom>
          <a:noFill/>
        </p:spPr>
        <p:txBody>
          <a:bodyPr wrap="square" rtlCol="0">
            <a:spAutoFit/>
          </a:bodyPr>
          <a:lstStyle/>
          <a:p>
            <a:r>
              <a:rPr lang="en-US" dirty="0"/>
              <a:t>5</a:t>
            </a:r>
          </a:p>
        </p:txBody>
      </p:sp>
    </p:spTree>
    <p:extLst>
      <p:ext uri="{BB962C8B-B14F-4D97-AF65-F5344CB8AC3E}">
        <p14:creationId xmlns:p14="http://schemas.microsoft.com/office/powerpoint/2010/main" val="212022257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18000" decel="82000"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ppt_x"/>
                                          </p:val>
                                        </p:tav>
                                        <p:tav tm="100000">
                                          <p:val>
                                            <p:strVal val="#ppt_x"/>
                                          </p:val>
                                        </p:tav>
                                      </p:tavLst>
                                    </p:anim>
                                    <p:anim calcmode="lin" valueType="num">
                                      <p:cBhvr additive="base">
                                        <p:cTn id="8" dur="500" fill="hold"/>
                                        <p:tgtEl>
                                          <p:spTgt spid="23"/>
                                        </p:tgtEl>
                                        <p:attrNameLst>
                                          <p:attrName>ppt_y</p:attrName>
                                        </p:attrNameLst>
                                      </p:cBhvr>
                                      <p:tavLst>
                                        <p:tav tm="0">
                                          <p:val>
                                            <p:strVal val="1+#ppt_h/2"/>
                                          </p:val>
                                        </p:tav>
                                        <p:tav tm="100000">
                                          <p:val>
                                            <p:strVal val="#ppt_y"/>
                                          </p:val>
                                        </p:tav>
                                      </p:tavLst>
                                    </p:anim>
                                  </p:childTnLst>
                                </p:cTn>
                              </p:par>
                              <p:par>
                                <p:cTn id="9" presetID="1" presetClass="entr" presetSubtype="0" fill="hold"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6" presetClass="entr" presetSubtype="37" fill="hold" grpId="0" nodeType="withEffect">
                                  <p:stCondLst>
                                    <p:cond delay="0"/>
                                  </p:stCondLst>
                                  <p:childTnLst>
                                    <p:set>
                                      <p:cBhvr>
                                        <p:cTn id="12" dur="1" fill="hold">
                                          <p:stCondLst>
                                            <p:cond delay="0"/>
                                          </p:stCondLst>
                                        </p:cTn>
                                        <p:tgtEl>
                                          <p:spTgt spid="27"/>
                                        </p:tgtEl>
                                        <p:attrNameLst>
                                          <p:attrName>style.visibility</p:attrName>
                                        </p:attrNameLst>
                                      </p:cBhvr>
                                      <p:to>
                                        <p:strVal val="visible"/>
                                      </p:to>
                                    </p:set>
                                    <p:animEffect transition="in" filter="barn(outVertical)">
                                      <p:cBhvr>
                                        <p:cTn id="13" dur="500"/>
                                        <p:tgtEl>
                                          <p:spTgt spid="27"/>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26"/>
                                        </p:tgtEl>
                                        <p:attrNameLst>
                                          <p:attrName>style.visibility</p:attrName>
                                        </p:attrNameLst>
                                      </p:cBhvr>
                                      <p:to>
                                        <p:strVal val="visible"/>
                                      </p:to>
                                    </p:set>
                                    <p:anim calcmode="lin" valueType="num">
                                      <p:cBhvr>
                                        <p:cTn id="16" dur="500" fill="hold"/>
                                        <p:tgtEl>
                                          <p:spTgt spid="26"/>
                                        </p:tgtEl>
                                        <p:attrNameLst>
                                          <p:attrName>ppt_w</p:attrName>
                                        </p:attrNameLst>
                                      </p:cBhvr>
                                      <p:tavLst>
                                        <p:tav tm="0">
                                          <p:val>
                                            <p:fltVal val="0"/>
                                          </p:val>
                                        </p:tav>
                                        <p:tav tm="100000">
                                          <p:val>
                                            <p:strVal val="#ppt_w"/>
                                          </p:val>
                                        </p:tav>
                                      </p:tavLst>
                                    </p:anim>
                                    <p:anim calcmode="lin" valueType="num">
                                      <p:cBhvr>
                                        <p:cTn id="17" dur="500" fill="hold"/>
                                        <p:tgtEl>
                                          <p:spTgt spid="26"/>
                                        </p:tgtEl>
                                        <p:attrNameLst>
                                          <p:attrName>ppt_h</p:attrName>
                                        </p:attrNameLst>
                                      </p:cBhvr>
                                      <p:tavLst>
                                        <p:tav tm="0">
                                          <p:val>
                                            <p:fltVal val="0"/>
                                          </p:val>
                                        </p:tav>
                                        <p:tav tm="100000">
                                          <p:val>
                                            <p:strVal val="#ppt_h"/>
                                          </p:val>
                                        </p:tav>
                                      </p:tavLst>
                                    </p:anim>
                                    <p:animEffect transition="in" filter="fade">
                                      <p:cBhvr>
                                        <p:cTn id="18" dur="500"/>
                                        <p:tgtEl>
                                          <p:spTgt spid="26"/>
                                        </p:tgtEl>
                                      </p:cBhvr>
                                    </p:animEffect>
                                  </p:childTnLst>
                                </p:cTn>
                              </p:par>
                            </p:childTnLst>
                          </p:cTn>
                        </p:par>
                        <p:par>
                          <p:cTn id="19" fill="hold">
                            <p:stCondLst>
                              <p:cond delay="500"/>
                            </p:stCondLst>
                            <p:childTnLst>
                              <p:par>
                                <p:cTn id="20" presetID="53" presetClass="entr" presetSubtype="16" fill="hold" nodeType="after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p:cTn id="22" dur="500" fill="hold"/>
                                        <p:tgtEl>
                                          <p:spTgt spid="6"/>
                                        </p:tgtEl>
                                        <p:attrNameLst>
                                          <p:attrName>ppt_w</p:attrName>
                                        </p:attrNameLst>
                                      </p:cBhvr>
                                      <p:tavLst>
                                        <p:tav tm="0">
                                          <p:val>
                                            <p:fltVal val="0"/>
                                          </p:val>
                                        </p:tav>
                                        <p:tav tm="100000">
                                          <p:val>
                                            <p:strVal val="#ppt_w"/>
                                          </p:val>
                                        </p:tav>
                                      </p:tavLst>
                                    </p:anim>
                                    <p:anim calcmode="lin" valueType="num">
                                      <p:cBhvr>
                                        <p:cTn id="23" dur="500" fill="hold"/>
                                        <p:tgtEl>
                                          <p:spTgt spid="6"/>
                                        </p:tgtEl>
                                        <p:attrNameLst>
                                          <p:attrName>ppt_h</p:attrName>
                                        </p:attrNameLst>
                                      </p:cBhvr>
                                      <p:tavLst>
                                        <p:tav tm="0">
                                          <p:val>
                                            <p:fltVal val="0"/>
                                          </p:val>
                                        </p:tav>
                                        <p:tav tm="100000">
                                          <p:val>
                                            <p:strVal val="#ppt_h"/>
                                          </p:val>
                                        </p:tav>
                                      </p:tavLst>
                                    </p:anim>
                                    <p:animEffect transition="in" filter="fade">
                                      <p:cBhvr>
                                        <p:cTn id="24" dur="500"/>
                                        <p:tgtEl>
                                          <p:spTgt spid="6"/>
                                        </p:tgtEl>
                                      </p:cBhvr>
                                    </p:animEffect>
                                  </p:childTnLst>
                                </p:cTn>
                              </p:par>
                            </p:childTnLst>
                          </p:cTn>
                        </p:par>
                        <p:par>
                          <p:cTn id="25" fill="hold">
                            <p:stCondLst>
                              <p:cond delay="1000"/>
                            </p:stCondLst>
                            <p:childTnLst>
                              <p:par>
                                <p:cTn id="26" presetID="53" presetClass="entr" presetSubtype="16" fill="hold" grpId="0" nodeType="afterEffect">
                                  <p:stCondLst>
                                    <p:cond delay="0"/>
                                  </p:stCondLst>
                                  <p:childTnLst>
                                    <p:set>
                                      <p:cBhvr>
                                        <p:cTn id="27" dur="1" fill="hold">
                                          <p:stCondLst>
                                            <p:cond delay="0"/>
                                          </p:stCondLst>
                                        </p:cTn>
                                        <p:tgtEl>
                                          <p:spTgt spid="29"/>
                                        </p:tgtEl>
                                        <p:attrNameLst>
                                          <p:attrName>style.visibility</p:attrName>
                                        </p:attrNameLst>
                                      </p:cBhvr>
                                      <p:to>
                                        <p:strVal val="visible"/>
                                      </p:to>
                                    </p:set>
                                    <p:anim calcmode="lin" valueType="num">
                                      <p:cBhvr>
                                        <p:cTn id="28" dur="500" fill="hold"/>
                                        <p:tgtEl>
                                          <p:spTgt spid="29"/>
                                        </p:tgtEl>
                                        <p:attrNameLst>
                                          <p:attrName>ppt_w</p:attrName>
                                        </p:attrNameLst>
                                      </p:cBhvr>
                                      <p:tavLst>
                                        <p:tav tm="0">
                                          <p:val>
                                            <p:fltVal val="0"/>
                                          </p:val>
                                        </p:tav>
                                        <p:tav tm="100000">
                                          <p:val>
                                            <p:strVal val="#ppt_w"/>
                                          </p:val>
                                        </p:tav>
                                      </p:tavLst>
                                    </p:anim>
                                    <p:anim calcmode="lin" valueType="num">
                                      <p:cBhvr>
                                        <p:cTn id="29" dur="500" fill="hold"/>
                                        <p:tgtEl>
                                          <p:spTgt spid="29"/>
                                        </p:tgtEl>
                                        <p:attrNameLst>
                                          <p:attrName>ppt_h</p:attrName>
                                        </p:attrNameLst>
                                      </p:cBhvr>
                                      <p:tavLst>
                                        <p:tav tm="0">
                                          <p:val>
                                            <p:fltVal val="0"/>
                                          </p:val>
                                        </p:tav>
                                        <p:tav tm="100000">
                                          <p:val>
                                            <p:strVal val="#ppt_h"/>
                                          </p:val>
                                        </p:tav>
                                      </p:tavLst>
                                    </p:anim>
                                    <p:animEffect transition="in" filter="fade">
                                      <p:cBhvr>
                                        <p:cTn id="30" dur="500"/>
                                        <p:tgtEl>
                                          <p:spTgt spid="29"/>
                                        </p:tgtEl>
                                      </p:cBhvr>
                                    </p:animEffect>
                                  </p:childTnLst>
                                </p:cTn>
                              </p:par>
                              <p:par>
                                <p:cTn id="31" presetID="2" presetClass="entr" presetSubtype="4" accel="18000" decel="82000" fill="hold" grpId="0" nodeType="withEffect">
                                  <p:stCondLst>
                                    <p:cond delay="0"/>
                                  </p:stCondLst>
                                  <p:childTnLst>
                                    <p:set>
                                      <p:cBhvr>
                                        <p:cTn id="32" dur="1" fill="hold">
                                          <p:stCondLst>
                                            <p:cond delay="0"/>
                                          </p:stCondLst>
                                        </p:cTn>
                                        <p:tgtEl>
                                          <p:spTgt spid="24"/>
                                        </p:tgtEl>
                                        <p:attrNameLst>
                                          <p:attrName>style.visibility</p:attrName>
                                        </p:attrNameLst>
                                      </p:cBhvr>
                                      <p:to>
                                        <p:strVal val="visible"/>
                                      </p:to>
                                    </p:set>
                                    <p:anim calcmode="lin" valueType="num">
                                      <p:cBhvr additive="base">
                                        <p:cTn id="33" dur="500" fill="hold"/>
                                        <p:tgtEl>
                                          <p:spTgt spid="24"/>
                                        </p:tgtEl>
                                        <p:attrNameLst>
                                          <p:attrName>ppt_x</p:attrName>
                                        </p:attrNameLst>
                                      </p:cBhvr>
                                      <p:tavLst>
                                        <p:tav tm="0">
                                          <p:val>
                                            <p:strVal val="#ppt_x"/>
                                          </p:val>
                                        </p:tav>
                                        <p:tav tm="100000">
                                          <p:val>
                                            <p:strVal val="#ppt_x"/>
                                          </p:val>
                                        </p:tav>
                                      </p:tavLst>
                                    </p:anim>
                                    <p:anim calcmode="lin" valueType="num">
                                      <p:cBhvr additive="base">
                                        <p:cTn id="34" dur="500" fill="hold"/>
                                        <p:tgtEl>
                                          <p:spTgt spid="24"/>
                                        </p:tgtEl>
                                        <p:attrNameLst>
                                          <p:attrName>ppt_y</p:attrName>
                                        </p:attrNameLst>
                                      </p:cBhvr>
                                      <p:tavLst>
                                        <p:tav tm="0">
                                          <p:val>
                                            <p:strVal val="1+#ppt_h/2"/>
                                          </p:val>
                                        </p:tav>
                                        <p:tav tm="100000">
                                          <p:val>
                                            <p:strVal val="#ppt_y"/>
                                          </p:val>
                                        </p:tav>
                                      </p:tavLst>
                                    </p:anim>
                                  </p:childTnLst>
                                </p:cTn>
                              </p:par>
                            </p:childTnLst>
                          </p:cTn>
                        </p:par>
                        <p:par>
                          <p:cTn id="35" fill="hold">
                            <p:stCondLst>
                              <p:cond delay="1500"/>
                            </p:stCondLst>
                            <p:childTnLst>
                              <p:par>
                                <p:cTn id="36" presetID="1" presetClass="entr" presetSubtype="0" fill="hold" nodeType="afterEffect">
                                  <p:stCondLst>
                                    <p:cond delay="0"/>
                                  </p:stCondLst>
                                  <p:childTnLst>
                                    <p:set>
                                      <p:cBhvr>
                                        <p:cTn id="37" dur="1" fill="hold">
                                          <p:stCondLst>
                                            <p:cond delay="0"/>
                                          </p:stCondLst>
                                        </p:cTn>
                                        <p:tgtEl>
                                          <p:spTgt spid="5"/>
                                        </p:tgtEl>
                                        <p:attrNameLst>
                                          <p:attrName>style.visibility</p:attrName>
                                        </p:attrNameLst>
                                      </p:cBhvr>
                                      <p:to>
                                        <p:strVal val="visible"/>
                                      </p:to>
                                    </p:set>
                                  </p:childTnLst>
                                </p:cTn>
                              </p:par>
                            </p:childTnLst>
                          </p:cTn>
                        </p:par>
                        <p:par>
                          <p:cTn id="38" fill="hold">
                            <p:stCondLst>
                              <p:cond delay="1500"/>
                            </p:stCondLst>
                            <p:childTnLst>
                              <p:par>
                                <p:cTn id="39" presetID="1" presetClass="entr" presetSubtype="0" fill="hold" nodeType="afterEffect">
                                  <p:stCondLst>
                                    <p:cond delay="0"/>
                                  </p:stCondLst>
                                  <p:childTnLst>
                                    <p:set>
                                      <p:cBhvr>
                                        <p:cTn id="4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6" grpId="0" animBg="1"/>
      <p:bldP spid="27" grpId="0"/>
      <p:bldP spid="2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FB279EC9-FB7C-87C8-F03B-60AB20AFB44E}"/>
              </a:ext>
            </a:extLst>
          </p:cNvPr>
          <p:cNvSpPr>
            <a:spLocks noGrp="1"/>
          </p:cNvSpPr>
          <p:nvPr>
            <p:ph idx="1"/>
          </p:nvPr>
        </p:nvSpPr>
        <p:spPr>
          <a:xfrm>
            <a:off x="646176" y="1751076"/>
            <a:ext cx="10899648" cy="3355848"/>
          </a:xfrm>
          <a:solidFill>
            <a:schemeClr val="accent3"/>
          </a:solidFill>
        </p:spPr>
        <p:txBody>
          <a:bodyPr>
            <a:normAutofit/>
          </a:bodyPr>
          <a:lstStyle/>
          <a:p>
            <a:pPr marL="914400" lvl="0" indent="0">
              <a:buNone/>
            </a:pPr>
            <a:endParaRPr lang="en-US" sz="1100" b="1" dirty="0">
              <a:solidFill>
                <a:schemeClr val="bg1"/>
              </a:solidFill>
            </a:endParaRPr>
          </a:p>
          <a:p>
            <a:pPr marL="468313" lvl="0" indent="0">
              <a:buNone/>
            </a:pPr>
            <a:r>
              <a:rPr lang="en-US" sz="6000" b="1" dirty="0">
                <a:solidFill>
                  <a:schemeClr val="bg1"/>
                </a:solidFill>
              </a:rPr>
              <a:t>02</a:t>
            </a:r>
            <a:endParaRPr lang="en-US" sz="6500" b="1" dirty="0">
              <a:solidFill>
                <a:schemeClr val="bg1"/>
              </a:solidFill>
            </a:endParaRPr>
          </a:p>
          <a:p>
            <a:pPr marL="914400" lvl="0" indent="0">
              <a:buNone/>
            </a:pPr>
            <a:endParaRPr lang="en-US" sz="2000" b="1" dirty="0">
              <a:solidFill>
                <a:schemeClr val="bg1"/>
              </a:solidFill>
            </a:endParaRPr>
          </a:p>
          <a:p>
            <a:pPr marL="468313" lvl="0" indent="0">
              <a:buNone/>
            </a:pPr>
            <a:r>
              <a:rPr lang="en-US" sz="5000" b="1" dirty="0">
                <a:solidFill>
                  <a:schemeClr val="bg1"/>
                </a:solidFill>
              </a:rPr>
              <a:t>DISCLOSURE RISK ASSESSMENT</a:t>
            </a:r>
          </a:p>
        </p:txBody>
      </p:sp>
      <p:pic>
        <p:nvPicPr>
          <p:cNvPr id="2" name="Graphic 1" descr="Chevron arrows with solid fill">
            <a:extLst>
              <a:ext uri="{FF2B5EF4-FFF2-40B4-BE49-F238E27FC236}">
                <a16:creationId xmlns:a16="http://schemas.microsoft.com/office/drawing/2014/main" id="{D8F0499F-C380-6D26-5519-7EF6042208A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697147" y="3258807"/>
            <a:ext cx="914400" cy="914400"/>
          </a:xfrm>
          <a:prstGeom prst="rect">
            <a:avLst/>
          </a:prstGeom>
        </p:spPr>
      </p:pic>
      <p:sp>
        <p:nvSpPr>
          <p:cNvPr id="3" name="TextBox 2">
            <a:extLst>
              <a:ext uri="{FF2B5EF4-FFF2-40B4-BE49-F238E27FC236}">
                <a16:creationId xmlns:a16="http://schemas.microsoft.com/office/drawing/2014/main" id="{76C708F9-1F23-ABB8-0275-C3CCDA5D1751}"/>
              </a:ext>
            </a:extLst>
          </p:cNvPr>
          <p:cNvSpPr txBox="1"/>
          <p:nvPr/>
        </p:nvSpPr>
        <p:spPr>
          <a:xfrm>
            <a:off x="143227" y="6437359"/>
            <a:ext cx="472234" cy="369332"/>
          </a:xfrm>
          <a:prstGeom prst="rect">
            <a:avLst/>
          </a:prstGeom>
          <a:noFill/>
        </p:spPr>
        <p:txBody>
          <a:bodyPr wrap="square" rtlCol="0">
            <a:spAutoFit/>
          </a:bodyPr>
          <a:lstStyle/>
          <a:p>
            <a:r>
              <a:rPr lang="en-US" dirty="0"/>
              <a:t>6</a:t>
            </a:r>
          </a:p>
        </p:txBody>
      </p:sp>
    </p:spTree>
    <p:extLst>
      <p:ext uri="{BB962C8B-B14F-4D97-AF65-F5344CB8AC3E}">
        <p14:creationId xmlns:p14="http://schemas.microsoft.com/office/powerpoint/2010/main" val="3628806210"/>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DB702F1E-2822-81EF-4BEE-F7CD40825B9F}"/>
              </a:ext>
            </a:extLst>
          </p:cNvPr>
          <p:cNvSpPr>
            <a:spLocks noGrp="1"/>
          </p:cNvSpPr>
          <p:nvPr>
            <p:ph type="title"/>
          </p:nvPr>
        </p:nvSpPr>
        <p:spPr>
          <a:xfrm>
            <a:off x="0" y="28860"/>
            <a:ext cx="12192000" cy="914400"/>
          </a:xfrm>
        </p:spPr>
        <p:txBody>
          <a:bodyPr>
            <a:noAutofit/>
          </a:bodyPr>
          <a:lstStyle/>
          <a:p>
            <a:pPr algn="ctr"/>
            <a:r>
              <a:rPr lang="en-US" b="1" kern="1200" dirty="0">
                <a:solidFill>
                  <a:schemeClr val="accent4"/>
                </a:solidFill>
                <a:latin typeface="+mn-lt"/>
                <a:ea typeface="+mj-ea"/>
                <a:cs typeface="+mj-cs"/>
              </a:rPr>
              <a:t>APPROACH OVERVIEW</a:t>
            </a:r>
            <a:endParaRPr lang="en-US" dirty="0">
              <a:solidFill>
                <a:schemeClr val="accent4"/>
              </a:solidFill>
              <a:latin typeface="+mn-lt"/>
            </a:endParaRPr>
          </a:p>
        </p:txBody>
      </p:sp>
      <p:sp>
        <p:nvSpPr>
          <p:cNvPr id="3" name="Content Placeholder 2">
            <a:extLst>
              <a:ext uri="{FF2B5EF4-FFF2-40B4-BE49-F238E27FC236}">
                <a16:creationId xmlns:a16="http://schemas.microsoft.com/office/drawing/2014/main" id="{6B61FF6E-1BDE-D59A-B0DE-50638BFCB3B8}"/>
              </a:ext>
            </a:extLst>
          </p:cNvPr>
          <p:cNvSpPr>
            <a:spLocks noGrp="1"/>
          </p:cNvSpPr>
          <p:nvPr>
            <p:ph idx="1"/>
          </p:nvPr>
        </p:nvSpPr>
        <p:spPr>
          <a:xfrm>
            <a:off x="402687" y="1993383"/>
            <a:ext cx="2514600" cy="2871234"/>
          </a:xfrm>
        </p:spPr>
        <p:txBody>
          <a:bodyPr>
            <a:noAutofit/>
          </a:bodyPr>
          <a:lstStyle/>
          <a:p>
            <a:pPr marL="0" indent="0" algn="ctr">
              <a:buClr>
                <a:schemeClr val="accent4"/>
              </a:buClr>
              <a:buNone/>
            </a:pPr>
            <a:r>
              <a:rPr lang="en-US" sz="2200" dirty="0"/>
              <a:t>A malicious intruder might correctly identify a target in the NYC population with information (such as identifying variables) from the public use CHS dataset.</a:t>
            </a:r>
          </a:p>
        </p:txBody>
      </p:sp>
      <p:sp>
        <p:nvSpPr>
          <p:cNvPr id="2" name="TextBox 1">
            <a:extLst>
              <a:ext uri="{FF2B5EF4-FFF2-40B4-BE49-F238E27FC236}">
                <a16:creationId xmlns:a16="http://schemas.microsoft.com/office/drawing/2014/main" id="{B4C4F5B6-3F4A-AC6D-87FC-20DC1689F4CB}"/>
              </a:ext>
            </a:extLst>
          </p:cNvPr>
          <p:cNvSpPr txBox="1"/>
          <p:nvPr/>
        </p:nvSpPr>
        <p:spPr>
          <a:xfrm>
            <a:off x="143227" y="6437359"/>
            <a:ext cx="472234" cy="369332"/>
          </a:xfrm>
          <a:prstGeom prst="rect">
            <a:avLst/>
          </a:prstGeom>
          <a:noFill/>
        </p:spPr>
        <p:txBody>
          <a:bodyPr wrap="square" rtlCol="0">
            <a:spAutoFit/>
          </a:bodyPr>
          <a:lstStyle/>
          <a:p>
            <a:r>
              <a:rPr lang="en-US" dirty="0"/>
              <a:t>7</a:t>
            </a:r>
          </a:p>
        </p:txBody>
      </p:sp>
      <p:sp>
        <p:nvSpPr>
          <p:cNvPr id="14" name="Flowchart: Connector 13">
            <a:extLst>
              <a:ext uri="{FF2B5EF4-FFF2-40B4-BE49-F238E27FC236}">
                <a16:creationId xmlns:a16="http://schemas.microsoft.com/office/drawing/2014/main" id="{34A87A1A-0E4F-EF98-2AF8-99FAF6AC9B73}"/>
              </a:ext>
            </a:extLst>
          </p:cNvPr>
          <p:cNvSpPr/>
          <p:nvPr/>
        </p:nvSpPr>
        <p:spPr>
          <a:xfrm>
            <a:off x="3187746" y="2056683"/>
            <a:ext cx="2757488" cy="2744634"/>
          </a:xfrm>
          <a:prstGeom prst="flowChartConnector">
            <a:avLst/>
          </a:prstGeom>
          <a:solidFill>
            <a:schemeClr val="accent3"/>
          </a:solidFill>
          <a:ln>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Identity Disclosure </a:t>
            </a:r>
          </a:p>
          <a:p>
            <a:pPr algn="ctr"/>
            <a:r>
              <a:rPr lang="en-US" sz="3200" b="1" dirty="0"/>
              <a:t>Risk</a:t>
            </a:r>
          </a:p>
        </p:txBody>
      </p:sp>
      <p:sp>
        <p:nvSpPr>
          <p:cNvPr id="17" name="Content Placeholder 2">
            <a:extLst>
              <a:ext uri="{FF2B5EF4-FFF2-40B4-BE49-F238E27FC236}">
                <a16:creationId xmlns:a16="http://schemas.microsoft.com/office/drawing/2014/main" id="{CA652EAD-B37B-C439-DBB3-71B12EB061A2}"/>
              </a:ext>
            </a:extLst>
          </p:cNvPr>
          <p:cNvSpPr txBox="1">
            <a:spLocks/>
          </p:cNvSpPr>
          <p:nvPr/>
        </p:nvSpPr>
        <p:spPr>
          <a:xfrm>
            <a:off x="6837387" y="3572000"/>
            <a:ext cx="5029200" cy="2190972"/>
          </a:xfrm>
          <a:prstGeom prst="rect">
            <a:avLst/>
          </a:prstGeom>
          <a:ln>
            <a:solidFill>
              <a:schemeClr val="bg1">
                <a:lumMod val="50000"/>
              </a:schemeClr>
            </a:solidFill>
          </a:ln>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Clr>
                <a:schemeClr val="accent4"/>
              </a:buClr>
              <a:buNone/>
            </a:pPr>
            <a:r>
              <a:rPr lang="en-US" sz="2600" dirty="0"/>
              <a:t>Flag survey records as high-risk using identifying categorical variables and sampling weights</a:t>
            </a:r>
          </a:p>
          <a:p>
            <a:pPr marL="460375" indent="-342900">
              <a:buClr>
                <a:schemeClr val="accent4"/>
              </a:buClr>
              <a:buFont typeface="Tw Cen MT" panose="020B0602020104020603" pitchFamily="34" charset="0"/>
              <a:buChar char="»"/>
            </a:pPr>
            <a:r>
              <a:rPr lang="en-US" sz="2400" b="1" dirty="0"/>
              <a:t>Weighted N (</a:t>
            </a:r>
            <a:r>
              <a:rPr lang="en-US" sz="2400" b="1" dirty="0" err="1"/>
              <a:t>WgtN</a:t>
            </a:r>
            <a:r>
              <a:rPr lang="en-US" sz="2400" b="1" dirty="0"/>
              <a:t>) and 95% Confidence Intervals (CIs) </a:t>
            </a:r>
            <a:r>
              <a:rPr lang="en-US" sz="2400" dirty="0"/>
              <a:t>– focus on population total estimates and their standard errors</a:t>
            </a:r>
            <a:endParaRPr lang="en-US" b="1" dirty="0"/>
          </a:p>
        </p:txBody>
      </p:sp>
      <p:sp>
        <p:nvSpPr>
          <p:cNvPr id="19" name="Content Placeholder 2">
            <a:extLst>
              <a:ext uri="{FF2B5EF4-FFF2-40B4-BE49-F238E27FC236}">
                <a16:creationId xmlns:a16="http://schemas.microsoft.com/office/drawing/2014/main" id="{1C347DB0-ABBD-FE57-F36D-C025EF73F3DD}"/>
              </a:ext>
            </a:extLst>
          </p:cNvPr>
          <p:cNvSpPr txBox="1">
            <a:spLocks/>
          </p:cNvSpPr>
          <p:nvPr/>
        </p:nvSpPr>
        <p:spPr>
          <a:xfrm>
            <a:off x="6840110" y="1151652"/>
            <a:ext cx="5029200" cy="779628"/>
          </a:xfrm>
          <a:prstGeom prst="rect">
            <a:avLst/>
          </a:prstGeom>
          <a:ln>
            <a:solidFill>
              <a:schemeClr val="bg1">
                <a:lumMod val="5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Clr>
                <a:schemeClr val="accent4"/>
              </a:buClr>
              <a:buNone/>
            </a:pPr>
            <a:r>
              <a:rPr lang="en-US" sz="2200" dirty="0"/>
              <a:t>Evaluate disclosure risk of all confidential CHS 2021 survey records</a:t>
            </a:r>
          </a:p>
          <a:p>
            <a:pPr marL="0" indent="0">
              <a:buClr>
                <a:schemeClr val="accent4"/>
              </a:buClr>
              <a:buNone/>
            </a:pPr>
            <a:endParaRPr lang="en-US" sz="2200" dirty="0"/>
          </a:p>
          <a:p>
            <a:pPr marL="0" indent="0">
              <a:buFont typeface="Arial" panose="020B0604020202020204" pitchFamily="34" charset="0"/>
              <a:buNone/>
            </a:pPr>
            <a:endParaRPr lang="en-US" sz="2200" b="1" dirty="0"/>
          </a:p>
          <a:p>
            <a:pPr marL="0" indent="0">
              <a:buFont typeface="Arial" panose="020B0604020202020204" pitchFamily="34" charset="0"/>
              <a:buNone/>
            </a:pPr>
            <a:endParaRPr lang="en-US" sz="2200" dirty="0">
              <a:highlight>
                <a:srgbClr val="FF0000"/>
              </a:highlight>
            </a:endParaRPr>
          </a:p>
        </p:txBody>
      </p:sp>
      <p:sp>
        <p:nvSpPr>
          <p:cNvPr id="34" name="Block Arc 33">
            <a:extLst>
              <a:ext uri="{FF2B5EF4-FFF2-40B4-BE49-F238E27FC236}">
                <a16:creationId xmlns:a16="http://schemas.microsoft.com/office/drawing/2014/main" id="{D6F208E3-ED0E-5E44-04F4-E71BBA14B6DC}"/>
              </a:ext>
            </a:extLst>
          </p:cNvPr>
          <p:cNvSpPr/>
          <p:nvPr/>
        </p:nvSpPr>
        <p:spPr>
          <a:xfrm>
            <a:off x="1014710" y="542728"/>
            <a:ext cx="5525030" cy="5772543"/>
          </a:xfrm>
          <a:prstGeom prst="blockArc">
            <a:avLst>
              <a:gd name="adj1" fmla="val 17527788"/>
              <a:gd name="adj2" fmla="val 4119114"/>
              <a:gd name="adj3" fmla="val 5750"/>
            </a:avLst>
          </a:prstGeom>
          <a:solidFill>
            <a:schemeClr val="accent4">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5" name="Content Placeholder 2">
            <a:extLst>
              <a:ext uri="{FF2B5EF4-FFF2-40B4-BE49-F238E27FC236}">
                <a16:creationId xmlns:a16="http://schemas.microsoft.com/office/drawing/2014/main" id="{0F1A8FFC-E1BC-AF96-0DA0-13F6E2FC4EF8}"/>
              </a:ext>
            </a:extLst>
          </p:cNvPr>
          <p:cNvSpPr txBox="1">
            <a:spLocks/>
          </p:cNvSpPr>
          <p:nvPr/>
        </p:nvSpPr>
        <p:spPr>
          <a:xfrm>
            <a:off x="6837387" y="2361826"/>
            <a:ext cx="5029200" cy="779628"/>
          </a:xfrm>
          <a:prstGeom prst="rect">
            <a:avLst/>
          </a:prstGeom>
          <a:ln>
            <a:solidFill>
              <a:schemeClr val="bg1">
                <a:lumMod val="50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Clr>
                <a:schemeClr val="accent4"/>
              </a:buClr>
              <a:buNone/>
            </a:pPr>
            <a:r>
              <a:rPr lang="en-US" sz="2200" dirty="0"/>
              <a:t>Assume the </a:t>
            </a:r>
            <a:r>
              <a:rPr lang="en-US" sz="2200" dirty="0">
                <a:ea typeface="Calibri" panose="020F0502020204030204" pitchFamily="34" charset="0"/>
                <a:cs typeface="Times New Roman" panose="02020603050405020304" pitchFamily="18" charset="0"/>
              </a:rPr>
              <a:t>intruder knows a combination of identifying variables of each record</a:t>
            </a:r>
          </a:p>
          <a:p>
            <a:pPr marL="0" indent="0">
              <a:buClr>
                <a:schemeClr val="accent4"/>
              </a:buClr>
              <a:buNone/>
            </a:pPr>
            <a:endParaRPr lang="en-US" sz="2200" dirty="0"/>
          </a:p>
          <a:p>
            <a:pPr marL="0" indent="0">
              <a:buFont typeface="Arial" panose="020B0604020202020204" pitchFamily="34" charset="0"/>
              <a:buNone/>
            </a:pPr>
            <a:endParaRPr lang="en-US" sz="2200" b="1" dirty="0"/>
          </a:p>
          <a:p>
            <a:pPr marL="0" indent="0">
              <a:buFont typeface="Arial" panose="020B0604020202020204" pitchFamily="34" charset="0"/>
              <a:buNone/>
            </a:pPr>
            <a:endParaRPr lang="en-US" sz="2200" dirty="0">
              <a:highlight>
                <a:srgbClr val="FF0000"/>
              </a:highlight>
            </a:endParaRPr>
          </a:p>
        </p:txBody>
      </p:sp>
    </p:spTree>
    <p:extLst>
      <p:ext uri="{BB962C8B-B14F-4D97-AF65-F5344CB8AC3E}">
        <p14:creationId xmlns:p14="http://schemas.microsoft.com/office/powerpoint/2010/main" val="849434737"/>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8706F2BD-A5E5-CADD-0AC7-2CD65EC135D8}"/>
              </a:ext>
            </a:extLst>
          </p:cNvPr>
          <p:cNvSpPr>
            <a:spLocks noGrp="1"/>
          </p:cNvSpPr>
          <p:nvPr>
            <p:ph type="title"/>
          </p:nvPr>
        </p:nvSpPr>
        <p:spPr>
          <a:xfrm>
            <a:off x="0" y="16096"/>
            <a:ext cx="12192000" cy="914400"/>
          </a:xfrm>
        </p:spPr>
        <p:txBody>
          <a:bodyPr/>
          <a:lstStyle/>
          <a:p>
            <a:pPr algn="ctr"/>
            <a:r>
              <a:rPr lang="en-US" b="1" dirty="0">
                <a:solidFill>
                  <a:schemeClr val="accent4"/>
                </a:solidFill>
                <a:latin typeface="+mn-lt"/>
              </a:rPr>
              <a:t>SELECTION OF IDENTIFYING VARIABLES</a:t>
            </a:r>
          </a:p>
        </p:txBody>
      </p:sp>
      <p:grpSp>
        <p:nvGrpSpPr>
          <p:cNvPr id="14" name="Group 13">
            <a:extLst>
              <a:ext uri="{FF2B5EF4-FFF2-40B4-BE49-F238E27FC236}">
                <a16:creationId xmlns:a16="http://schemas.microsoft.com/office/drawing/2014/main" id="{61E767FE-F284-5E45-BD57-5A725A43A7BC}"/>
              </a:ext>
            </a:extLst>
          </p:cNvPr>
          <p:cNvGrpSpPr/>
          <p:nvPr/>
        </p:nvGrpSpPr>
        <p:grpSpPr>
          <a:xfrm>
            <a:off x="600745" y="1421883"/>
            <a:ext cx="10990510" cy="4014233"/>
            <a:chOff x="595897" y="1387696"/>
            <a:chExt cx="10990510" cy="4014233"/>
          </a:xfrm>
        </p:grpSpPr>
        <p:sp>
          <p:nvSpPr>
            <p:cNvPr id="7" name="Rectangle 6">
              <a:extLst>
                <a:ext uri="{FF2B5EF4-FFF2-40B4-BE49-F238E27FC236}">
                  <a16:creationId xmlns:a16="http://schemas.microsoft.com/office/drawing/2014/main" id="{8E4BA11C-FB58-8C0F-8AD7-554B956B2D89}"/>
                </a:ext>
              </a:extLst>
            </p:cNvPr>
            <p:cNvSpPr/>
            <p:nvPr/>
          </p:nvSpPr>
          <p:spPr bwMode="auto">
            <a:xfrm>
              <a:off x="595897" y="1387696"/>
              <a:ext cx="1828800" cy="1828800"/>
            </a:xfrm>
            <a:prstGeom prst="rect">
              <a:avLst/>
            </a:prstGeom>
            <a:solidFill>
              <a:schemeClr val="accent4">
                <a:lumMod val="75000"/>
              </a:schemeClr>
            </a:solidFill>
            <a:ln w="9525">
              <a:noFill/>
              <a:round/>
              <a:headEnd/>
              <a:tailEnd/>
            </a:ln>
          </p:spPr>
          <p:txBody>
            <a:bodyPr vert="horz" wrap="square" lIns="91440" tIns="45720" rIns="91440" bIns="45720" numCol="1" rtlCol="0" anchor="ctr" anchorCtr="0" compatLnSpc="1">
              <a:prstTxWarp prst="textNoShape">
                <a:avLst/>
              </a:prstTxWarp>
            </a:bodyPr>
            <a:lstStyle/>
            <a:p>
              <a:pPr algn="ctr"/>
              <a:r>
                <a:rPr lang="en-US" sz="2400" b="1" dirty="0">
                  <a:solidFill>
                    <a:schemeClr val="bg1"/>
                  </a:solidFill>
                </a:rPr>
                <a:t>CORE VARIABLES</a:t>
              </a:r>
            </a:p>
          </p:txBody>
        </p:sp>
        <p:sp>
          <p:nvSpPr>
            <p:cNvPr id="9" name="Rectangle 8">
              <a:extLst>
                <a:ext uri="{FF2B5EF4-FFF2-40B4-BE49-F238E27FC236}">
                  <a16:creationId xmlns:a16="http://schemas.microsoft.com/office/drawing/2014/main" id="{D787D23F-969F-1F04-A611-8F92412F2ADC}"/>
                </a:ext>
              </a:extLst>
            </p:cNvPr>
            <p:cNvSpPr/>
            <p:nvPr/>
          </p:nvSpPr>
          <p:spPr bwMode="auto">
            <a:xfrm>
              <a:off x="2442407" y="1387696"/>
              <a:ext cx="9144000" cy="1828800"/>
            </a:xfrm>
            <a:prstGeom prst="rect">
              <a:avLst/>
            </a:prstGeom>
            <a:solidFill>
              <a:schemeClr val="bg1">
                <a:lumMod val="95000"/>
              </a:schemeClr>
            </a:solidFill>
            <a:ln w="9525">
              <a:noFill/>
              <a:round/>
              <a:headEnd/>
              <a:tailEnd/>
            </a:ln>
          </p:spPr>
          <p:txBody>
            <a:bodyPr vert="horz" wrap="square" lIns="91440" tIns="45720" rIns="91440" bIns="45720" numCol="1" rtlCol="0" anchor="ctr" anchorCtr="0" compatLnSpc="1">
              <a:prstTxWarp prst="textNoShape">
                <a:avLst/>
              </a:prstTxWarp>
            </a:bodyPr>
            <a:lstStyle/>
            <a:p>
              <a:pPr marL="690563" lvl="2" indent="-466725">
                <a:lnSpc>
                  <a:spcPct val="107000"/>
                </a:lnSpc>
                <a:buClr>
                  <a:schemeClr val="accent4"/>
                </a:buClr>
                <a:buFont typeface="Tw Cen MT" panose="020B0602020104020603" pitchFamily="34" charset="0"/>
                <a:buChar char="»"/>
              </a:pPr>
              <a:r>
                <a:rPr lang="en-US" sz="2400" dirty="0">
                  <a:latin typeface="Calibri" panose="020F0502020204030204" pitchFamily="34" charset="0"/>
                  <a:ea typeface="Calibri" panose="020F0502020204030204" pitchFamily="34" charset="0"/>
                  <a:cs typeface="Times New Roman" panose="02020603050405020304" pitchFamily="18" charset="0"/>
                </a:rPr>
                <a:t>Demographic variables that are easily knowable: age group, sex, race/ethnicity</a:t>
              </a:r>
            </a:p>
            <a:p>
              <a:pPr marL="690563" lvl="2" indent="-466725">
                <a:lnSpc>
                  <a:spcPct val="107000"/>
                </a:lnSpc>
                <a:buClr>
                  <a:schemeClr val="accent4"/>
                </a:buClr>
                <a:buFont typeface="Tw Cen MT" panose="020B0602020104020603" pitchFamily="34" charset="0"/>
                <a:buChar char="»"/>
              </a:pPr>
              <a:r>
                <a:rPr lang="en-US" sz="2400" dirty="0">
                  <a:latin typeface="Calibri" panose="020F0502020204030204" pitchFamily="34" charset="0"/>
                  <a:ea typeface="Calibri" panose="020F0502020204030204" pitchFamily="34" charset="0"/>
                  <a:cs typeface="Times New Roman" panose="02020603050405020304" pitchFamily="18" charset="0"/>
                </a:rPr>
                <a:t>Geography (Borough)</a:t>
              </a:r>
            </a:p>
            <a:p>
              <a:pPr marL="690563" lvl="2" indent="-466725">
                <a:lnSpc>
                  <a:spcPct val="107000"/>
                </a:lnSpc>
                <a:buClr>
                  <a:schemeClr val="accent4"/>
                </a:buClr>
                <a:buFont typeface="Tw Cen MT" panose="020B0602020104020603" pitchFamily="34" charset="0"/>
                <a:buChar char="»"/>
              </a:pPr>
              <a:r>
                <a:rPr lang="en-US" sz="2400" dirty="0">
                  <a:latin typeface="Calibri" panose="020F0502020204030204" pitchFamily="34" charset="0"/>
                  <a:ea typeface="Calibri" panose="020F0502020204030204" pitchFamily="34" charset="0"/>
                  <a:cs typeface="Times New Roman" panose="02020603050405020304" pitchFamily="18" charset="0"/>
                </a:rPr>
                <a:t>High priority to be kept unmodified for use by analysts </a:t>
              </a:r>
            </a:p>
          </p:txBody>
        </p:sp>
        <p:sp>
          <p:nvSpPr>
            <p:cNvPr id="10" name="Rectangle 9">
              <a:extLst>
                <a:ext uri="{FF2B5EF4-FFF2-40B4-BE49-F238E27FC236}">
                  <a16:creationId xmlns:a16="http://schemas.microsoft.com/office/drawing/2014/main" id="{4EE90A4A-DAAF-83D4-E423-D64B6EE006F8}"/>
                </a:ext>
              </a:extLst>
            </p:cNvPr>
            <p:cNvSpPr/>
            <p:nvPr/>
          </p:nvSpPr>
          <p:spPr bwMode="auto">
            <a:xfrm>
              <a:off x="595897" y="3573129"/>
              <a:ext cx="1828800" cy="1828800"/>
            </a:xfrm>
            <a:prstGeom prst="rect">
              <a:avLst/>
            </a:prstGeom>
            <a:solidFill>
              <a:schemeClr val="accent3"/>
            </a:solidFill>
            <a:ln w="9525">
              <a:noFill/>
              <a:round/>
              <a:headEnd/>
              <a:tailEnd/>
            </a:ln>
          </p:spPr>
          <p:txBody>
            <a:bodyPr vert="horz" wrap="square" lIns="91440" tIns="45720" rIns="91440" bIns="45720" numCol="1" rtlCol="0" anchor="ctr" anchorCtr="0" compatLnSpc="1">
              <a:prstTxWarp prst="textNoShape">
                <a:avLst/>
              </a:prstTxWarp>
            </a:bodyPr>
            <a:lstStyle/>
            <a:p>
              <a:pPr algn="ctr"/>
              <a:r>
                <a:rPr lang="en-US" sz="2400" b="1" dirty="0">
                  <a:solidFill>
                    <a:schemeClr val="bg1"/>
                  </a:solidFill>
                </a:rPr>
                <a:t>KEY VARIABLES</a:t>
              </a:r>
            </a:p>
          </p:txBody>
        </p:sp>
        <p:sp>
          <p:nvSpPr>
            <p:cNvPr id="11" name="Rectangle 10">
              <a:extLst>
                <a:ext uri="{FF2B5EF4-FFF2-40B4-BE49-F238E27FC236}">
                  <a16:creationId xmlns:a16="http://schemas.microsoft.com/office/drawing/2014/main" id="{6D885C69-37FF-8F3A-89AC-1AA1EA60A919}"/>
                </a:ext>
              </a:extLst>
            </p:cNvPr>
            <p:cNvSpPr/>
            <p:nvPr/>
          </p:nvSpPr>
          <p:spPr bwMode="auto">
            <a:xfrm>
              <a:off x="2442407" y="3573129"/>
              <a:ext cx="9144000" cy="1828800"/>
            </a:xfrm>
            <a:prstGeom prst="rect">
              <a:avLst/>
            </a:prstGeom>
            <a:solidFill>
              <a:schemeClr val="bg1">
                <a:lumMod val="95000"/>
              </a:schemeClr>
            </a:solidFill>
            <a:ln w="9525">
              <a:noFill/>
              <a:round/>
              <a:headEnd/>
              <a:tailEnd/>
            </a:ln>
          </p:spPr>
          <p:txBody>
            <a:bodyPr vert="horz" wrap="square" lIns="91440" tIns="45720" rIns="91440" bIns="45720" numCol="1" rtlCol="0" anchor="ctr" anchorCtr="0" compatLnSpc="1">
              <a:prstTxWarp prst="textNoShape">
                <a:avLst/>
              </a:prstTxWarp>
            </a:bodyPr>
            <a:lstStyle/>
            <a:p>
              <a:pPr marL="690563" lvl="2" indent="-466725">
                <a:lnSpc>
                  <a:spcPct val="107000"/>
                </a:lnSpc>
                <a:buClr>
                  <a:schemeClr val="accent4"/>
                </a:buClr>
                <a:buFont typeface="Tw Cen MT" panose="020B0602020104020603" pitchFamily="34" charset="0"/>
                <a:buChar char="»"/>
              </a:pPr>
              <a:r>
                <a:rPr lang="en-US" sz="2400" dirty="0">
                  <a:latin typeface="Calibri" panose="020F0502020204030204" pitchFamily="34" charset="0"/>
                  <a:ea typeface="Calibri" panose="020F0502020204030204" pitchFamily="34" charset="0"/>
                  <a:cs typeface="Times New Roman" panose="02020603050405020304" pitchFamily="18" charset="0"/>
                </a:rPr>
                <a:t>Additional demographic and health-related variables that are easily knowable </a:t>
              </a:r>
            </a:p>
            <a:p>
              <a:pPr marL="690563" lvl="2" indent="-466725">
                <a:lnSpc>
                  <a:spcPct val="107000"/>
                </a:lnSpc>
                <a:buClr>
                  <a:schemeClr val="accent4"/>
                </a:buClr>
                <a:buFont typeface="Tw Cen MT" panose="020B0602020104020603" pitchFamily="34" charset="0"/>
                <a:buChar char="»"/>
              </a:pPr>
              <a:r>
                <a:rPr lang="en-US" sz="2400" dirty="0">
                  <a:latin typeface="Calibri" panose="020F0502020204030204" pitchFamily="34" charset="0"/>
                  <a:ea typeface="Calibri" panose="020F0502020204030204" pitchFamily="34" charset="0"/>
                  <a:cs typeface="Times New Roman" panose="02020603050405020304" pitchFamily="18" charset="0"/>
                </a:rPr>
                <a:t>Containing sensitive information and are subject to mitigation solutions </a:t>
              </a:r>
            </a:p>
          </p:txBody>
        </p:sp>
      </p:grpSp>
      <p:sp>
        <p:nvSpPr>
          <p:cNvPr id="2" name="TextBox 1">
            <a:extLst>
              <a:ext uri="{FF2B5EF4-FFF2-40B4-BE49-F238E27FC236}">
                <a16:creationId xmlns:a16="http://schemas.microsoft.com/office/drawing/2014/main" id="{1B6921E3-6255-85E5-6B02-D16067CE5C38}"/>
              </a:ext>
            </a:extLst>
          </p:cNvPr>
          <p:cNvSpPr txBox="1"/>
          <p:nvPr/>
        </p:nvSpPr>
        <p:spPr>
          <a:xfrm>
            <a:off x="143227" y="6437359"/>
            <a:ext cx="472234" cy="369332"/>
          </a:xfrm>
          <a:prstGeom prst="rect">
            <a:avLst/>
          </a:prstGeom>
          <a:noFill/>
        </p:spPr>
        <p:txBody>
          <a:bodyPr wrap="square" rtlCol="0">
            <a:spAutoFit/>
          </a:bodyPr>
          <a:lstStyle/>
          <a:p>
            <a:r>
              <a:rPr lang="en-US" dirty="0"/>
              <a:t>8</a:t>
            </a:r>
          </a:p>
        </p:txBody>
      </p:sp>
    </p:spTree>
    <p:extLst>
      <p:ext uri="{BB962C8B-B14F-4D97-AF65-F5344CB8AC3E}">
        <p14:creationId xmlns:p14="http://schemas.microsoft.com/office/powerpoint/2010/main" val="218485495"/>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8706F2BD-A5E5-CADD-0AC7-2CD65EC135D8}"/>
              </a:ext>
            </a:extLst>
          </p:cNvPr>
          <p:cNvSpPr>
            <a:spLocks noGrp="1"/>
          </p:cNvSpPr>
          <p:nvPr>
            <p:ph type="title"/>
          </p:nvPr>
        </p:nvSpPr>
        <p:spPr>
          <a:xfrm>
            <a:off x="0" y="3983"/>
            <a:ext cx="12192000" cy="914400"/>
          </a:xfrm>
        </p:spPr>
        <p:txBody>
          <a:bodyPr/>
          <a:lstStyle/>
          <a:p>
            <a:pPr algn="ctr"/>
            <a:r>
              <a:rPr lang="en-US" b="1" dirty="0">
                <a:solidFill>
                  <a:schemeClr val="accent4"/>
                </a:solidFill>
                <a:latin typeface="+mn-lt"/>
              </a:rPr>
              <a:t>IDENTIFYING HIGH-RISK RECORDS</a:t>
            </a:r>
          </a:p>
        </p:txBody>
      </p:sp>
      <p:sp>
        <p:nvSpPr>
          <p:cNvPr id="2" name="TextBox 1">
            <a:extLst>
              <a:ext uri="{FF2B5EF4-FFF2-40B4-BE49-F238E27FC236}">
                <a16:creationId xmlns:a16="http://schemas.microsoft.com/office/drawing/2014/main" id="{05B50918-10E0-CD48-FB42-7E849FE48EE4}"/>
              </a:ext>
            </a:extLst>
          </p:cNvPr>
          <p:cNvSpPr txBox="1"/>
          <p:nvPr/>
        </p:nvSpPr>
        <p:spPr>
          <a:xfrm>
            <a:off x="143227" y="6437359"/>
            <a:ext cx="472234" cy="369332"/>
          </a:xfrm>
          <a:prstGeom prst="rect">
            <a:avLst/>
          </a:prstGeom>
          <a:noFill/>
        </p:spPr>
        <p:txBody>
          <a:bodyPr wrap="square" rtlCol="0">
            <a:spAutoFit/>
          </a:bodyPr>
          <a:lstStyle/>
          <a:p>
            <a:r>
              <a:rPr lang="en-US" dirty="0"/>
              <a:t>9</a:t>
            </a:r>
          </a:p>
        </p:txBody>
      </p:sp>
      <p:graphicFrame>
        <p:nvGraphicFramePr>
          <p:cNvPr id="9" name="Diagram 8">
            <a:extLst>
              <a:ext uri="{FF2B5EF4-FFF2-40B4-BE49-F238E27FC236}">
                <a16:creationId xmlns:a16="http://schemas.microsoft.com/office/drawing/2014/main" id="{B3A69476-9152-4061-C13A-75B407C8E423}"/>
              </a:ext>
            </a:extLst>
          </p:cNvPr>
          <p:cNvGraphicFramePr/>
          <p:nvPr>
            <p:extLst>
              <p:ext uri="{D42A27DB-BD31-4B8C-83A1-F6EECF244321}">
                <p14:modId xmlns:p14="http://schemas.microsoft.com/office/powerpoint/2010/main" val="1798563464"/>
              </p:ext>
            </p:extLst>
          </p:nvPr>
        </p:nvGraphicFramePr>
        <p:xfrm>
          <a:off x="776288" y="1139031"/>
          <a:ext cx="6169027" cy="475244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2" name="Diagram 11">
            <a:extLst>
              <a:ext uri="{FF2B5EF4-FFF2-40B4-BE49-F238E27FC236}">
                <a16:creationId xmlns:a16="http://schemas.microsoft.com/office/drawing/2014/main" id="{F98FB432-29CB-9077-D64D-1BF720CD586F}"/>
              </a:ext>
            </a:extLst>
          </p:cNvPr>
          <p:cNvGraphicFramePr/>
          <p:nvPr>
            <p:extLst>
              <p:ext uri="{D42A27DB-BD31-4B8C-83A1-F6EECF244321}">
                <p14:modId xmlns:p14="http://schemas.microsoft.com/office/powerpoint/2010/main" val="1124221571"/>
              </p:ext>
            </p:extLst>
          </p:nvPr>
        </p:nvGraphicFramePr>
        <p:xfrm>
          <a:off x="615461" y="918383"/>
          <a:ext cx="10975525" cy="507029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pSp>
        <p:nvGrpSpPr>
          <p:cNvPr id="11" name="Group 10">
            <a:extLst>
              <a:ext uri="{FF2B5EF4-FFF2-40B4-BE49-F238E27FC236}">
                <a16:creationId xmlns:a16="http://schemas.microsoft.com/office/drawing/2014/main" id="{4D7B834F-119F-A2CF-147F-22738A5BEF87}"/>
              </a:ext>
            </a:extLst>
          </p:cNvPr>
          <p:cNvGrpSpPr/>
          <p:nvPr/>
        </p:nvGrpSpPr>
        <p:grpSpPr>
          <a:xfrm>
            <a:off x="2408452" y="3092172"/>
            <a:ext cx="595494" cy="712693"/>
            <a:chOff x="2656897" y="2019875"/>
            <a:chExt cx="855231" cy="712693"/>
          </a:xfrm>
        </p:grpSpPr>
        <p:sp>
          <p:nvSpPr>
            <p:cNvPr id="13" name="Arrow: Right 12">
              <a:extLst>
                <a:ext uri="{FF2B5EF4-FFF2-40B4-BE49-F238E27FC236}">
                  <a16:creationId xmlns:a16="http://schemas.microsoft.com/office/drawing/2014/main" id="{1D4306CE-3012-6D44-6E19-92C16BBE7756}"/>
                </a:ext>
              </a:extLst>
            </p:cNvPr>
            <p:cNvSpPr/>
            <p:nvPr/>
          </p:nvSpPr>
          <p:spPr>
            <a:xfrm rot="5400000">
              <a:off x="2728167" y="1948606"/>
              <a:ext cx="712692" cy="855231"/>
            </a:xfrm>
            <a:prstGeom prst="rightArrow">
              <a:avLst>
                <a:gd name="adj1" fmla="val 60000"/>
                <a:gd name="adj2" fmla="val 50000"/>
              </a:avLst>
            </a:prstGeom>
            <a:solidFill>
              <a:schemeClr val="accent4"/>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14" name="Arrow: Right 4">
              <a:extLst>
                <a:ext uri="{FF2B5EF4-FFF2-40B4-BE49-F238E27FC236}">
                  <a16:creationId xmlns:a16="http://schemas.microsoft.com/office/drawing/2014/main" id="{17A437FF-C200-D13E-3ED9-A1BD01FA3047}"/>
                </a:ext>
              </a:extLst>
            </p:cNvPr>
            <p:cNvSpPr txBox="1"/>
            <p:nvPr/>
          </p:nvSpPr>
          <p:spPr>
            <a:xfrm>
              <a:off x="2827944" y="2019875"/>
              <a:ext cx="513139" cy="498884"/>
            </a:xfrm>
            <a:prstGeom prst="rect">
              <a:avLst/>
            </a:prstGeom>
            <a:solidFill>
              <a:schemeClr val="accent4"/>
            </a:solid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1555750">
                <a:lnSpc>
                  <a:spcPct val="90000"/>
                </a:lnSpc>
                <a:spcBef>
                  <a:spcPct val="0"/>
                </a:spcBef>
                <a:spcAft>
                  <a:spcPct val="35000"/>
                </a:spcAft>
                <a:buNone/>
              </a:pPr>
              <a:endParaRPr lang="en-US" sz="3500" kern="1200"/>
            </a:p>
          </p:txBody>
        </p:sp>
      </p:grpSp>
    </p:spTree>
    <p:extLst>
      <p:ext uri="{BB962C8B-B14F-4D97-AF65-F5344CB8AC3E}">
        <p14:creationId xmlns:p14="http://schemas.microsoft.com/office/powerpoint/2010/main" val="4063900715"/>
      </p:ext>
    </p:extLst>
  </p:cSld>
  <p:clrMapOvr>
    <a:masterClrMapping/>
  </p:clrMapOvr>
  <p:transition spd="slow">
    <p:push dir="u"/>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200A373DFABC2478E9D17E94548BF7E" ma:contentTypeVersion="19" ma:contentTypeDescription="Create a new document." ma:contentTypeScope="" ma:versionID="a4608772791bb40efc979c8065cdeac2">
  <xsd:schema xmlns:xsd="http://www.w3.org/2001/XMLSchema" xmlns:xs="http://www.w3.org/2001/XMLSchema" xmlns:p="http://schemas.microsoft.com/office/2006/metadata/properties" xmlns:ns1="http://schemas.microsoft.com/sharepoint/v3" xmlns:ns2="d3896a90-1f9e-449d-9592-12bbe1614c59" xmlns:ns3="b4854fab-08df-486e-838e-9e236b4ee7f3" targetNamespace="http://schemas.microsoft.com/office/2006/metadata/properties" ma:root="true" ma:fieldsID="26610da67b2ca482f4c3dc814a3717e2" ns1:_="" ns2:_="" ns3:_="">
    <xsd:import namespace="http://schemas.microsoft.com/sharepoint/v3"/>
    <xsd:import namespace="d3896a90-1f9e-449d-9592-12bbe1614c59"/>
    <xsd:import namespace="b4854fab-08df-486e-838e-9e236b4ee7f3"/>
    <xsd:element name="properties">
      <xsd:complexType>
        <xsd:sequence>
          <xsd:element name="documentManagement">
            <xsd:complexType>
              <xsd:all>
                <xsd:element ref="ns1:PublishingStartDate" minOccurs="0"/>
                <xsd:element ref="ns1:PublishingExpirationDate" minOccurs="0"/>
                <xsd:element ref="ns2:MediaServiceMetadata" minOccurs="0"/>
                <xsd:element ref="ns2:MediaServiceFastMetadata" minOccurs="0"/>
                <xsd:element ref="ns2:MediaServiceDateTaken" minOccurs="0"/>
                <xsd:element ref="ns2:MediaServiceAutoTags" minOccurs="0"/>
                <xsd:element ref="ns3:SharedWithUsers" minOccurs="0"/>
                <xsd:element ref="ns3:SharedWithDetails"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3896a90-1f9e-449d-9592-12bbe1614c59"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4854fab-08df-486e-838e-9e236b4ee7f3"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E1573061-4F87-4578-BCCD-DD7E21CC6AC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3896a90-1f9e-449d-9592-12bbe1614c59"/>
    <ds:schemaRef ds:uri="b4854fab-08df-486e-838e-9e236b4ee7f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334D961-7EB7-4A9C-87DE-4038C58F312C}">
  <ds:schemaRefs>
    <ds:schemaRef ds:uri="http://schemas.microsoft.com/sharepoint/v3/contenttype/forms"/>
  </ds:schemaRefs>
</ds:datastoreItem>
</file>

<file path=customXml/itemProps3.xml><?xml version="1.0" encoding="utf-8"?>
<ds:datastoreItem xmlns:ds="http://schemas.openxmlformats.org/officeDocument/2006/customXml" ds:itemID="{0C3C68BB-E242-417B-9D1C-6CF9D0AC7707}">
  <ds:schemaRefs>
    <ds:schemaRef ds:uri="http://purl.org/dc/elements/1.1/"/>
    <ds:schemaRef ds:uri="http://schemas.microsoft.com/office/2006/documentManagement/types"/>
    <ds:schemaRef ds:uri="http://www.w3.org/XML/1998/namespace"/>
    <ds:schemaRef ds:uri="http://schemas.microsoft.com/office/2006/metadata/properties"/>
    <ds:schemaRef ds:uri="http://schemas.microsoft.com/sharepoint/v3"/>
    <ds:schemaRef ds:uri="http://purl.org/dc/dcmitype/"/>
    <ds:schemaRef ds:uri="http://purl.org/dc/terms/"/>
    <ds:schemaRef ds:uri="http://schemas.microsoft.com/office/infopath/2007/PartnerControls"/>
    <ds:schemaRef ds:uri="http://schemas.openxmlformats.org/package/2006/metadata/core-properties"/>
    <ds:schemaRef ds:uri="b4854fab-08df-486e-838e-9e236b4ee7f3"/>
    <ds:schemaRef ds:uri="d3896a90-1f9e-449d-9592-12bbe1614c59"/>
  </ds:schemaRefs>
</ds:datastoreItem>
</file>

<file path=docProps/app.xml><?xml version="1.0" encoding="utf-8"?>
<Properties xmlns="http://schemas.openxmlformats.org/officeDocument/2006/extended-properties" xmlns:vt="http://schemas.openxmlformats.org/officeDocument/2006/docPropsVTypes">
  <Template/>
  <TotalTime>15720</TotalTime>
  <Words>3058</Words>
  <Application>Microsoft Office PowerPoint</Application>
  <PresentationFormat>Widescreen</PresentationFormat>
  <Paragraphs>267</Paragraphs>
  <Slides>20</Slides>
  <Notes>20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20</vt:i4>
      </vt:variant>
    </vt:vector>
  </HeadingPairs>
  <TitlesOfParts>
    <vt:vector size="31" baseType="lpstr">
      <vt:lpstr>Arial</vt:lpstr>
      <vt:lpstr>Calibri</vt:lpstr>
      <vt:lpstr>Calibri Light</vt:lpstr>
      <vt:lpstr>Segoe UI</vt:lpstr>
      <vt:lpstr>Söhne</vt:lpstr>
      <vt:lpstr>Sylfaen</vt:lpstr>
      <vt:lpstr>Symbol</vt:lpstr>
      <vt:lpstr>Times New Roman</vt:lpstr>
      <vt:lpstr>Tw Cen MT</vt:lpstr>
      <vt:lpstr>Wingdings</vt:lpstr>
      <vt:lpstr>Office Theme</vt:lpstr>
      <vt:lpstr>USING SYNTHETIC DATA                                TO REDUCE DISCLOSURE RISK                      IN MUNICIPAL HEALTH SURVEYS</vt:lpstr>
      <vt:lpstr>CONTENTS</vt:lpstr>
      <vt:lpstr>PowerPoint Presentation</vt:lpstr>
      <vt:lpstr>PUBLIC-USE DATA: USEFULNESS AND CHALLENGES</vt:lpstr>
      <vt:lpstr>PROJECT OBJECTIVES</vt:lpstr>
      <vt:lpstr>PowerPoint Presentation</vt:lpstr>
      <vt:lpstr>APPROACH OVERVIEW</vt:lpstr>
      <vt:lpstr>SELECTION OF IDENTIFYING VARIABLES</vt:lpstr>
      <vt:lpstr>IDENTIFYING HIGH-RISK RECORDS</vt:lpstr>
      <vt:lpstr>RISK ASSESSMENT RESULTS</vt:lpstr>
      <vt:lpstr>PowerPoint Presentation</vt:lpstr>
      <vt:lpstr>OVERVIEW OF OUR APPROACH</vt:lpstr>
      <vt:lpstr>RISK RESULTS AFTER DPMPM SYNTHESIS</vt:lpstr>
      <vt:lpstr>DATA UTILITY RESULTS AFTER DPMPM SYNTHESIS</vt:lpstr>
      <vt:lpstr>   </vt:lpstr>
      <vt:lpstr>PowerPoint Presentation</vt:lpstr>
      <vt:lpstr>SUMMARY AND KEY TAKEAWAYS</vt:lpstr>
      <vt:lpstr>CONSIDERATIONS AND BEST PRACTICES</vt:lpstr>
      <vt:lpstr>REFERENCES</vt:lpstr>
      <vt:lpstr>Thank You!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Gonzalez</dc:creator>
  <cp:lastModifiedBy>Wen Qin Deng</cp:lastModifiedBy>
  <cp:revision>623</cp:revision>
  <cp:lastPrinted>2023-08-23T19:41:36Z</cp:lastPrinted>
  <dcterms:created xsi:type="dcterms:W3CDTF">2022-10-28T16:25:28Z</dcterms:created>
  <dcterms:modified xsi:type="dcterms:W3CDTF">2024-04-16T15:42:12Z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0x0101006200A373DFABC2478E9D17E94548BF7E</vt:lpwstr>
  </property>
</Properties>
</file>