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17"/>
  </p:notesMasterIdLst>
  <p:sldIdLst>
    <p:sldId id="307" r:id="rId6"/>
    <p:sldId id="2147472326" r:id="rId7"/>
    <p:sldId id="2147472335" r:id="rId8"/>
    <p:sldId id="2147472318" r:id="rId9"/>
    <p:sldId id="2147472337" r:id="rId10"/>
    <p:sldId id="2147472321" r:id="rId11"/>
    <p:sldId id="2147472332" r:id="rId12"/>
    <p:sldId id="2147472331" r:id="rId13"/>
    <p:sldId id="2147472340" r:id="rId14"/>
    <p:sldId id="2147472333" r:id="rId15"/>
    <p:sldId id="998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644D1C-5A35-3FDB-890F-E9C26FE3B1D8}" name="Zukerberg, Andrew" initials="ZA" userId="S::andrew.zukerberg@ed.gov::a39dd6b6-ebb9-4574-bca6-6206d38474f5" providerId="AD"/>
  <p188:author id="{B569D223-7D02-75FE-EABA-EFA4CE1AB134}" name="Iaconelli, Ryan" initials="IR" userId="S::Ryan.Iaconelli@ed.gov::dfd8385c-87c0-4476-913b-0a13dc75f7ed" providerId="AD"/>
  <p188:author id="{20C26A34-1B86-8267-7A28-56ACE2AEFC68}" name="Donaldson, Kristi" initials="DK" userId="S::Kristi.Donaldson@ed.gov::ce6618b5-3ac5-40b2-ba16-a15bc645ccfb" providerId="AD"/>
  <p188:author id="{34CA635D-6F3D-93AA-4BB0-D2CE057F50EC}" name="Josue Delarosa" initials="JD" userId="S::Josue.DeLaRosa@ed.gov::babd8236-27a1-4440-a13c-9198547782cf" providerId="AD"/>
  <p188:author id="{B3E37969-484E-D297-10AE-30DDA8FC7930}" name="Elisa Ogot" initials="EO" userId="S::eogot@hagersharp.com::59480776-e361-4f5a-a8a8-9a9ab5087f18" providerId="AD"/>
  <p188:author id="{6E47B469-7B13-42BE-D5C2-60B1CB5FA0EA}" name="Bielamowicz, Rebecca" initials="BR" userId="S::rebecca.bielamowicz@ed.gov::6de3918f-7372-450b-862a-c2dba0d6d052" providerId="AD"/>
  <p188:author id="{36E73688-ADD5-A33B-8689-481E1F46D972}" name="Iaconelli, Ryan" initials="IR" userId="S::ryan.iaconelli@ed.gov::dfd8385c-87c0-4476-913b-0a13dc75f7ed" providerId="AD"/>
  <p188:author id="{43A1AE8D-7DEC-9A59-E59E-F93400E76BCA}" name="Vallaster, Jodi" initials="VJ" userId="S::Jodi.Vallaster@ed.gov::b311ce7c-ea7b-4836-934f-1d9736b12e78" providerId="AD"/>
  <p188:author id="{ABC29690-24C6-674B-9359-5BD162B97C4A}" name="Gail Mulligan" initials="GM" userId="S::Gail.Mulligan@ed.gov::f25f02b6-419e-443a-b165-8b02c5205851" providerId="AD"/>
  <p188:author id="{3A0AD3A4-59D7-7AAC-422C-1D4CA6213686}" name="NCES" initials="NCES" userId="NCES" providerId="None"/>
  <p188:author id="{24743EB2-32E1-4927-55FC-9AABDCE756AA}" name="Andrew Zukerberg" initials="AZ" userId="S::Andrew.Zukerberg@ed.gov::a39dd6b6-ebb9-4574-bca6-6206d38474f5" providerId="AD"/>
  <p188:author id="{DC00B1BC-5774-88AB-B559-914C872B8F61}" name="Bielamowicz, Rebecca" initials="BR" userId="S::Rebecca.Bielamowicz@ed.gov::6de3918f-7372-450b-862a-c2dba0d6d052" providerId="AD"/>
  <p188:author id="{9AFF9CD5-6050-F8E0-B963-56EF282B0E70}" name="Chris" initials="CDC" userId="Chris" providerId="None"/>
  <p188:author id="{A0BD81D6-6F8B-AD9A-EDF7-81A3E81A5868}" name="Delarosa, Josue" initials="DJ" userId="S::josue.delarosa@ed.gov::babd8236-27a1-4440-a13c-9198547782cf" providerId="AD"/>
  <p188:author id="{FCD6A3F2-A484-39C7-C077-937320FA3826}" name="Catherine Llamido" initials="CL" userId="S::cllamido@hagersharp.com::3e8df805-c2e9-4f37-939d-ef1cd848df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03B"/>
    <a:srgbClr val="DADFE8"/>
    <a:srgbClr val="677D8B"/>
    <a:srgbClr val="FAE2A9"/>
    <a:srgbClr val="C00000"/>
    <a:srgbClr val="DF82BA"/>
    <a:srgbClr val="F3DDB8"/>
    <a:srgbClr val="C7D872"/>
    <a:srgbClr val="8ECBF4"/>
    <a:srgbClr val="66B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A78087-0A72-47D0-A0A5-6A168BC3504A}" v="1636" dt="2024-04-17T11:51:25.6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75676" autoAdjust="0"/>
  </p:normalViewPr>
  <p:slideViewPr>
    <p:cSldViewPr snapToGrid="0">
      <p:cViewPr varScale="1">
        <p:scale>
          <a:sx n="86" d="100"/>
          <a:sy n="86" d="100"/>
        </p:scale>
        <p:origin x="10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435455-9AA9-4773-B3AB-326DB63BD065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36C78B-9ADB-4A52-AF69-8DE72C6B4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4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19"/>
              </a:spcAft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92585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36975F43-175A-46B8-B60B-A3DA3E759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F2F8265C-6418-01E1-A88F-A0BDBB2450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altLang="en-US" dirty="0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E87C78CD-7A8A-0292-8016-66A79D6F7D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AD666E-723B-462F-944E-58E9CF9433E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03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42388-85CA-4F00-9B06-7AA7110AE2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23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36975F43-175A-46B8-B60B-A3DA3E759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F2F8265C-6418-01E1-A88F-A0BDBB2450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spcAft>
                <a:spcPts val="1200"/>
              </a:spcAft>
              <a:buAutoNum type="arabicPeriod"/>
            </a:pPr>
            <a:endParaRPr lang="en-US" altLang="en-US" dirty="0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E87C78CD-7A8A-0292-8016-66A79D6F7D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AD666E-723B-462F-944E-58E9CF9433E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27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36975F43-175A-46B8-B60B-A3DA3E759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F2F8265C-6418-01E1-A88F-A0BDBB2450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en-US" altLang="en-US" dirty="0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E87C78CD-7A8A-0292-8016-66A79D6F7D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AD666E-723B-462F-944E-58E9CF9433E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85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36975F43-175A-46B8-B60B-A3DA3E759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F2F8265C-6418-01E1-A88F-A0BDBB2450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</a:pPr>
            <a:endParaRPr lang="en-US" altLang="en-US" dirty="0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E87C78CD-7A8A-0292-8016-66A79D6F7D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AD666E-723B-462F-944E-58E9CF9433E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43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36975F43-175A-46B8-B60B-A3DA3E759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F2F8265C-6418-01E1-A88F-A0BDBB2450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</a:pPr>
            <a:endParaRPr lang="en-US" altLang="en-US" dirty="0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E87C78CD-7A8A-0292-8016-66A79D6F7D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AD666E-723B-462F-944E-58E9CF9433E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71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36975F43-175A-46B8-B60B-A3DA3E759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F2F8265C-6418-01E1-A88F-A0BDBB2450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</a:pPr>
            <a:endParaRPr lang="en-US" altLang="en-US" dirty="0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E87C78CD-7A8A-0292-8016-66A79D6F7D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AD666E-723B-462F-944E-58E9CF9433E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22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6C78B-9ADB-4A52-AF69-8DE72C6B44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36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6C78B-9ADB-4A52-AF69-8DE72C6B44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14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36975F43-175A-46B8-B60B-A3DA3E759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F2F8265C-6418-01E1-A88F-A0BDBB2450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endParaRPr lang="en-US" altLang="en-US" dirty="0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E87C78CD-7A8A-0292-8016-66A79D6F7D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AD666E-723B-462F-944E-58E9CF9433E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0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90DA-3145-5CB7-0C5C-0AD421AB4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AC9B7C-BC16-31A3-3DF0-7C24FBD57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27D9B-5863-A166-F2D0-71B13210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0EF6-93AA-4DC8-9DE4-4FD1C7233F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34321-A9BA-9369-9EC9-399360D04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1414B-2ADC-99DF-75F2-5017F097F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6E16-34D2-49C1-8ABC-A54FAB1AA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A72FB-F237-621A-F189-90BDFFA6C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71DAAA-95E7-21BA-CF87-CD53BF0B2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31A0A-7DE7-A09C-7835-13A2DA7D8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0EF6-93AA-4DC8-9DE4-4FD1C7233F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794F1-EB85-6D7A-6BF0-0BEFCABE3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DE688-A401-0229-050D-2ED561E2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6E16-34D2-49C1-8ABC-A54FAB1AA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0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268D82-2C9D-9CDC-F651-D538F4A5E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F3A72-2CE2-69A1-CCDD-CF6CCC2E8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3D1A1-B6A0-BA0E-FC50-4C309DF41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0EF6-93AA-4DC8-9DE4-4FD1C7233F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36A03-ACDF-7CDC-26A3-E09D2816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D9714-BE94-D50D-FC61-855487792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6E16-34D2-49C1-8ABC-A54FAB1AA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91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—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3556820-5BD6-7C41-9F35-0709DCBA7BA6}"/>
              </a:ext>
            </a:extLst>
          </p:cNvPr>
          <p:cNvSpPr>
            <a:spLocks/>
          </p:cNvSpPr>
          <p:nvPr userDrawn="1"/>
        </p:nvSpPr>
        <p:spPr>
          <a:xfrm>
            <a:off x="793" y="181087"/>
            <a:ext cx="12190413" cy="5913488"/>
          </a:xfrm>
          <a:prstGeom prst="rect">
            <a:avLst/>
          </a:prstGeom>
          <a:solidFill>
            <a:srgbClr val="576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399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E308F9-BC56-5F47-879A-9003E64704B1}"/>
              </a:ext>
            </a:extLst>
          </p:cNvPr>
          <p:cNvSpPr>
            <a:spLocks/>
          </p:cNvSpPr>
          <p:nvPr userDrawn="1"/>
        </p:nvSpPr>
        <p:spPr>
          <a:xfrm>
            <a:off x="793" y="0"/>
            <a:ext cx="12190413" cy="190500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399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94254CDA-9455-1F48-A703-E7C2342F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5706" y="6293196"/>
            <a:ext cx="475344" cy="366183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fld id="{BA8CF1B3-96A0-D24B-B5C9-B5B93FF4523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940754-C6EA-AC4C-8314-59739CD84F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4413" y="2765636"/>
            <a:ext cx="10246783" cy="1615864"/>
          </a:xfrm>
        </p:spPr>
        <p:txBody>
          <a:bodyPr lIns="0" tIns="0" rIns="0" bIns="0">
            <a:normAutofit/>
          </a:bodyPr>
          <a:lstStyle>
            <a:lvl1pPr>
              <a:defRPr sz="3599" b="0" i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err="1"/>
              <a:t>Click</a:t>
            </a:r>
            <a:r>
              <a:rPr lang="tr-TR"/>
              <a:t> </a:t>
            </a:r>
            <a:r>
              <a:rPr lang="tr-TR" err="1"/>
              <a:t>to</a:t>
            </a:r>
            <a:r>
              <a:rPr lang="tr-TR"/>
              <a:t> </a:t>
            </a:r>
            <a:r>
              <a:rPr lang="tr-TR" err="1"/>
              <a:t>edit</a:t>
            </a:r>
            <a:r>
              <a:rPr lang="tr-TR"/>
              <a:t> Master </a:t>
            </a:r>
            <a:r>
              <a:rPr lang="tr-TR" err="1"/>
              <a:t>title</a:t>
            </a:r>
            <a:r>
              <a:rPr lang="tr-TR"/>
              <a:t> </a:t>
            </a:r>
            <a:r>
              <a:rPr lang="tr-TR" err="1"/>
              <a:t>style</a:t>
            </a:r>
            <a:br>
              <a:rPr lang="en-US"/>
            </a:br>
            <a:r>
              <a:rPr lang="en-US"/>
              <a:t>2nd line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7FB2FE0-52AA-2ECF-EE70-93E3E298C7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000" y="6292850"/>
            <a:ext cx="61722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>
                <a:solidFill>
                  <a:srgbClr val="576F7F"/>
                </a:solidFill>
              </a:rPr>
              <a:t>National Center for Education Statistics</a:t>
            </a:r>
          </a:p>
        </p:txBody>
      </p:sp>
    </p:spTree>
    <p:extLst>
      <p:ext uri="{BB962C8B-B14F-4D97-AF65-F5344CB8AC3E}">
        <p14:creationId xmlns:p14="http://schemas.microsoft.com/office/powerpoint/2010/main" val="4140495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0">
          <p15:clr>
            <a:srgbClr val="FBAE40"/>
          </p15:clr>
        </p15:guide>
        <p15:guide id="2" pos="7681">
          <p15:clr>
            <a:srgbClr val="FBAE40"/>
          </p15:clr>
        </p15:guide>
        <p15:guide id="3" orient="horz" pos="240">
          <p15:clr>
            <a:srgbClr val="FBAE40"/>
          </p15:clr>
        </p15:guide>
        <p15:guide id="4" pos="721">
          <p15:clr>
            <a:srgbClr val="FBAE40"/>
          </p15:clr>
        </p15:guide>
        <p15:guide id="5" pos="14881">
          <p15:clr>
            <a:srgbClr val="FBAE40"/>
          </p15:clr>
        </p15:guide>
        <p15:guide id="6" pos="14641">
          <p15:clr>
            <a:srgbClr val="FBAE40"/>
          </p15:clr>
        </p15:guide>
        <p15:guide id="7" orient="horz" pos="720">
          <p15:clr>
            <a:srgbClr val="FBAE40"/>
          </p15:clr>
        </p15:guide>
        <p15:guide id="8" orient="horz" pos="7200">
          <p15:clr>
            <a:srgbClr val="FBAE40"/>
          </p15:clr>
        </p15:guide>
        <p15:guide id="9" pos="481">
          <p15:clr>
            <a:srgbClr val="FBAE40"/>
          </p15:clr>
        </p15:guide>
        <p15:guide id="10" pos="144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—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164997-1B43-8F4F-3733-81F52B241DC8}"/>
              </a:ext>
            </a:extLst>
          </p:cNvPr>
          <p:cNvSpPr>
            <a:spLocks/>
          </p:cNvSpPr>
          <p:nvPr userDrawn="1"/>
        </p:nvSpPr>
        <p:spPr>
          <a:xfrm>
            <a:off x="1588" y="180975"/>
            <a:ext cx="12190412" cy="5913438"/>
          </a:xfrm>
          <a:prstGeom prst="rect">
            <a:avLst/>
          </a:prstGeom>
          <a:solidFill>
            <a:srgbClr val="576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399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F9A5B8-AF81-DAAD-8016-B6AD8B40F8C4}"/>
              </a:ext>
            </a:extLst>
          </p:cNvPr>
          <p:cNvSpPr>
            <a:spLocks/>
          </p:cNvSpPr>
          <p:nvPr userDrawn="1"/>
        </p:nvSpPr>
        <p:spPr>
          <a:xfrm>
            <a:off x="1588" y="0"/>
            <a:ext cx="12190412" cy="190500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399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A5EE0A7-805B-3B72-B1AA-6508FE3F6A1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000" y="6292850"/>
            <a:ext cx="61722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>
                <a:solidFill>
                  <a:srgbClr val="576F7F"/>
                </a:solidFill>
              </a:rPr>
              <a:t>National Center for Education Statistics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134413" y="2514600"/>
            <a:ext cx="10246783" cy="1615864"/>
          </a:xfrm>
        </p:spPr>
        <p:txBody>
          <a:bodyPr lIns="0" tIns="0" rIns="0" bIns="0">
            <a:normAutofit/>
          </a:bodyPr>
          <a:lstStyle>
            <a:lvl1pPr>
              <a:defRPr sz="3599" b="0" i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134121" y="4229100"/>
            <a:ext cx="1457135" cy="148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18971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665010" y="4229100"/>
            <a:ext cx="1457135" cy="148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18971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95C5D07A-C337-7070-15B4-F7246C1086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36338" y="6292850"/>
            <a:ext cx="474662" cy="366713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pPr>
              <a:defRPr/>
            </a:pPr>
            <a:fld id="{6ACF7900-275C-4B8F-89C4-1386AFDBB8B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4174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—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FC67AE-21AE-3CD7-E4CD-7CBCE32E7964}"/>
              </a:ext>
            </a:extLst>
          </p:cNvPr>
          <p:cNvSpPr>
            <a:spLocks/>
          </p:cNvSpPr>
          <p:nvPr userDrawn="1"/>
        </p:nvSpPr>
        <p:spPr>
          <a:xfrm>
            <a:off x="1588" y="180975"/>
            <a:ext cx="12190412" cy="5913438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399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E5291F-8E5C-8247-A859-5EEAA2A92891}"/>
              </a:ext>
            </a:extLst>
          </p:cNvPr>
          <p:cNvSpPr>
            <a:spLocks/>
          </p:cNvSpPr>
          <p:nvPr userDrawn="1"/>
        </p:nvSpPr>
        <p:spPr>
          <a:xfrm>
            <a:off x="1588" y="0"/>
            <a:ext cx="12190412" cy="190500"/>
          </a:xfrm>
          <a:prstGeom prst="rect">
            <a:avLst/>
          </a:prstGeom>
          <a:solidFill>
            <a:srgbClr val="576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399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3A1299D-B1B8-E68B-39A7-D2FCEAB3B0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000" y="6292850"/>
            <a:ext cx="61722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>
                <a:solidFill>
                  <a:srgbClr val="576F7F"/>
                </a:solidFill>
              </a:rPr>
              <a:t>National Center for Education Statistics</a:t>
            </a:r>
          </a:p>
        </p:txBody>
      </p: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1134413" y="2514600"/>
            <a:ext cx="10246783" cy="1615864"/>
          </a:xfrm>
        </p:spPr>
        <p:txBody>
          <a:bodyPr lIns="0" tIns="0" rIns="0" bIns="0">
            <a:normAutofit/>
          </a:bodyPr>
          <a:lstStyle>
            <a:lvl1pPr>
              <a:defRPr sz="3599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134121" y="4229100"/>
            <a:ext cx="1457135" cy="14844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18971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665010" y="4229100"/>
            <a:ext cx="1457135" cy="14844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18971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9115BD79-9DC4-ABA7-E0F0-690BB7EC78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36338" y="6292850"/>
            <a:ext cx="474662" cy="366713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pPr>
              <a:defRPr/>
            </a:pPr>
            <a:fld id="{A702BF94-2ED3-44F2-AE25-3FFFD767435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2277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—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E2F2F4-3F2A-1FE2-6AEA-1CE764F805EE}"/>
              </a:ext>
            </a:extLst>
          </p:cNvPr>
          <p:cNvSpPr>
            <a:spLocks/>
          </p:cNvSpPr>
          <p:nvPr userDrawn="1"/>
        </p:nvSpPr>
        <p:spPr>
          <a:xfrm>
            <a:off x="1588" y="180975"/>
            <a:ext cx="12190412" cy="5913438"/>
          </a:xfrm>
          <a:prstGeom prst="rect">
            <a:avLst/>
          </a:prstGeom>
          <a:solidFill>
            <a:srgbClr val="576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399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534E3A-48EC-89A8-27DE-97D835902A00}"/>
              </a:ext>
            </a:extLst>
          </p:cNvPr>
          <p:cNvSpPr>
            <a:spLocks/>
          </p:cNvSpPr>
          <p:nvPr userDrawn="1"/>
        </p:nvSpPr>
        <p:spPr>
          <a:xfrm>
            <a:off x="1588" y="0"/>
            <a:ext cx="12190412" cy="190500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399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5672E6B-8954-4872-6E7D-B6C49B13FE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000" y="6292850"/>
            <a:ext cx="61722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>
                <a:solidFill>
                  <a:srgbClr val="576F7F"/>
                </a:solidFill>
              </a:rPr>
              <a:t>National Center for Education Statistics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134413" y="2765636"/>
            <a:ext cx="10246783" cy="1615864"/>
          </a:xfrm>
        </p:spPr>
        <p:txBody>
          <a:bodyPr lIns="0" tIns="0" rIns="0" bIns="0">
            <a:normAutofit/>
          </a:bodyPr>
          <a:lstStyle>
            <a:lvl1pPr>
              <a:defRPr sz="3599" b="0" i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9E432DB-86EE-45C1-FEAC-CFCD4DC9C2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36338" y="6292850"/>
            <a:ext cx="474662" cy="366713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pPr>
              <a:defRPr/>
            </a:pPr>
            <a:fld id="{78A8C574-E055-45AA-ADC7-9F01684E6A1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4457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—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8BA01B-C358-250E-3570-67C53A520A60}"/>
              </a:ext>
            </a:extLst>
          </p:cNvPr>
          <p:cNvSpPr>
            <a:spLocks/>
          </p:cNvSpPr>
          <p:nvPr userDrawn="1"/>
        </p:nvSpPr>
        <p:spPr>
          <a:xfrm>
            <a:off x="1588" y="180975"/>
            <a:ext cx="12190412" cy="5913438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399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DDF9AF-8769-257C-FD98-40DF3CE80316}"/>
              </a:ext>
            </a:extLst>
          </p:cNvPr>
          <p:cNvSpPr>
            <a:spLocks/>
          </p:cNvSpPr>
          <p:nvPr userDrawn="1"/>
        </p:nvSpPr>
        <p:spPr>
          <a:xfrm>
            <a:off x="1588" y="0"/>
            <a:ext cx="12190412" cy="190500"/>
          </a:xfrm>
          <a:prstGeom prst="rect">
            <a:avLst/>
          </a:prstGeom>
          <a:solidFill>
            <a:srgbClr val="576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399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38F3920-D0B9-0934-AC6B-D1523675B7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000" y="6292850"/>
            <a:ext cx="61722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>
                <a:solidFill>
                  <a:srgbClr val="576F7F"/>
                </a:solidFill>
              </a:rPr>
              <a:t>National Center for Education Statistics</a:t>
            </a:r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134413" y="2765636"/>
            <a:ext cx="10246783" cy="1615864"/>
          </a:xfrm>
        </p:spPr>
        <p:txBody>
          <a:bodyPr lIns="0" tIns="0" rIns="0" bIns="0">
            <a:normAutofit/>
          </a:bodyPr>
          <a:lstStyle>
            <a:lvl1pPr>
              <a:defRPr sz="3599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07783D4-7D59-B49E-B9BD-95929F95E1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36338" y="6292850"/>
            <a:ext cx="474662" cy="366713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pPr>
              <a:defRPr/>
            </a:pPr>
            <a:fld id="{1A50B0C7-1F80-451B-BCEF-32A46636470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0724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—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68F3042-60AF-BB1B-95F9-95A3456F63E4}"/>
              </a:ext>
            </a:extLst>
          </p:cNvPr>
          <p:cNvCxnSpPr/>
          <p:nvPr userDrawn="1"/>
        </p:nvCxnSpPr>
        <p:spPr>
          <a:xfrm>
            <a:off x="377825" y="6094413"/>
            <a:ext cx="11430000" cy="0"/>
          </a:xfrm>
          <a:prstGeom prst="line">
            <a:avLst/>
          </a:prstGeom>
          <a:ln>
            <a:solidFill>
              <a:srgbClr val="576F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20A7129-D775-05DB-45A1-462CBA8D60B6}"/>
              </a:ext>
            </a:extLst>
          </p:cNvPr>
          <p:cNvSpPr>
            <a:spLocks/>
          </p:cNvSpPr>
          <p:nvPr userDrawn="1"/>
        </p:nvSpPr>
        <p:spPr>
          <a:xfrm>
            <a:off x="1588" y="0"/>
            <a:ext cx="12190412" cy="190500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399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FDEDACC-72C2-42E5-70A2-3AE96FCCD2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000" y="6292850"/>
            <a:ext cx="61722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>
                <a:solidFill>
                  <a:srgbClr val="576F7F"/>
                </a:solidFill>
              </a:rPr>
              <a:t>National Center for Education Statistics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134413" y="2765636"/>
            <a:ext cx="10246783" cy="1615864"/>
          </a:xfrm>
        </p:spPr>
        <p:txBody>
          <a:bodyPr lIns="0" tIns="0" rIns="0" bIns="0">
            <a:normAutofit/>
          </a:bodyPr>
          <a:lstStyle>
            <a:lvl1pPr>
              <a:defRPr sz="3599" b="0" i="0" baseline="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F25184B-0BA2-ED14-64C6-81CC10CF46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36338" y="6292850"/>
            <a:ext cx="474662" cy="366713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pPr>
              <a:defRPr/>
            </a:pPr>
            <a:fld id="{6D7B7323-F543-4B11-AED9-1D438CEDA1C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6152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—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3A59A2-3A38-2B69-2C16-3959F6E5810E}"/>
              </a:ext>
            </a:extLst>
          </p:cNvPr>
          <p:cNvSpPr>
            <a:spLocks/>
          </p:cNvSpPr>
          <p:nvPr userDrawn="1"/>
        </p:nvSpPr>
        <p:spPr>
          <a:xfrm>
            <a:off x="1588" y="0"/>
            <a:ext cx="12190412" cy="190500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399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B744865-485F-5666-C854-46561778A4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000" y="6292850"/>
            <a:ext cx="61722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>
                <a:solidFill>
                  <a:srgbClr val="576F7F"/>
                </a:solidFill>
              </a:rPr>
              <a:t>National Center for Education Statistics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-15968" y="181086"/>
            <a:ext cx="12207968" cy="591348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1B559B32-70A9-E256-3EF5-8974693DAA9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336338" y="6292850"/>
            <a:ext cx="474662" cy="366713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pPr>
              <a:defRPr/>
            </a:pPr>
            <a:fld id="{8A5EE213-CB17-4869-B39A-F1196B12693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0619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—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FA4D7D7-34A4-AD2A-41D2-E02492F154E3}"/>
              </a:ext>
            </a:extLst>
          </p:cNvPr>
          <p:cNvCxnSpPr/>
          <p:nvPr userDrawn="1"/>
        </p:nvCxnSpPr>
        <p:spPr>
          <a:xfrm>
            <a:off x="377825" y="6094413"/>
            <a:ext cx="11430000" cy="0"/>
          </a:xfrm>
          <a:prstGeom prst="line">
            <a:avLst/>
          </a:prstGeom>
          <a:ln>
            <a:solidFill>
              <a:srgbClr val="576F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03DF6E2-C09C-E622-9C08-ABC687BE5702}"/>
              </a:ext>
            </a:extLst>
          </p:cNvPr>
          <p:cNvSpPr>
            <a:spLocks/>
          </p:cNvSpPr>
          <p:nvPr userDrawn="1"/>
        </p:nvSpPr>
        <p:spPr>
          <a:xfrm>
            <a:off x="1588" y="0"/>
            <a:ext cx="12190412" cy="190500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399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391926A-A639-16F1-74FA-347B427F04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000" y="6292850"/>
            <a:ext cx="61722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>
                <a:solidFill>
                  <a:srgbClr val="576F7F"/>
                </a:solidFill>
              </a:rPr>
              <a:t>National Center for Education Statistics</a:t>
            </a: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572220" y="571501"/>
            <a:ext cx="11040188" cy="51435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4AEE6140-BA7D-0DA1-B6F3-DE8C2CD5C83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336338" y="6292850"/>
            <a:ext cx="474662" cy="366713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pPr>
              <a:defRPr/>
            </a:pPr>
            <a:fld id="{4A793791-23EB-44D9-8B72-F60846EA04A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580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0C26-50E2-E2E3-9C56-79F6AA5B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04C47-237E-6D56-83E7-75581A7F5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C92FE-7A02-EBC6-AE88-A23727C5E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0EF6-93AA-4DC8-9DE4-4FD1C7233F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1E882-932D-9970-4848-F23789E86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3B336-6ACC-0E7C-0EEB-B96BB232E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6E16-34D2-49C1-8ABC-A54FAB1AA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37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—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B0580FC-43A9-E307-1EF3-898684289F01}"/>
              </a:ext>
            </a:extLst>
          </p:cNvPr>
          <p:cNvCxnSpPr/>
          <p:nvPr userDrawn="1"/>
        </p:nvCxnSpPr>
        <p:spPr>
          <a:xfrm>
            <a:off x="377825" y="6094413"/>
            <a:ext cx="11430000" cy="0"/>
          </a:xfrm>
          <a:prstGeom prst="line">
            <a:avLst/>
          </a:prstGeom>
          <a:ln>
            <a:solidFill>
              <a:srgbClr val="576F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E3EB6B3-2BF4-8FE5-182F-623C489F130E}"/>
              </a:ext>
            </a:extLst>
          </p:cNvPr>
          <p:cNvSpPr>
            <a:spLocks/>
          </p:cNvSpPr>
          <p:nvPr userDrawn="1"/>
        </p:nvSpPr>
        <p:spPr>
          <a:xfrm>
            <a:off x="1588" y="0"/>
            <a:ext cx="12190412" cy="190500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399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ED6B71-C3BB-AF9F-64EC-D4A1098C57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000" y="6292850"/>
            <a:ext cx="61722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>
                <a:solidFill>
                  <a:srgbClr val="576F7F"/>
                </a:solidFill>
              </a:rPr>
              <a:t>National Center for Education Statistics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219" y="571500"/>
            <a:ext cx="11047561" cy="609589"/>
          </a:xfrm>
        </p:spPr>
        <p:txBody>
          <a:bodyPr lIns="0" tIns="0" rIns="0" bIns="0">
            <a:normAutofit/>
          </a:bodyPr>
          <a:lstStyle>
            <a:lvl1pPr>
              <a:defRPr sz="3399" b="0" i="0" baseline="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218" y="1576376"/>
            <a:ext cx="11047563" cy="3803797"/>
          </a:xfrm>
        </p:spPr>
        <p:txBody>
          <a:bodyPr/>
          <a:lstStyle>
            <a:lvl1pPr marL="342831" indent="-342831">
              <a:buFont typeface="Arial" panose="020B0604020202020204" pitchFamily="34" charset="0"/>
              <a:buChar char="•"/>
              <a:defRPr sz="240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18971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4D1EB66-CC1B-3228-DC6E-911C86D72B7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336338" y="6292850"/>
            <a:ext cx="474662" cy="366713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pPr>
              <a:defRPr/>
            </a:pPr>
            <a:fld id="{07121311-EF54-441B-97D1-85119E205C9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4212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—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92089C1-AEC6-4A20-C3A9-708C73848FE6}"/>
              </a:ext>
            </a:extLst>
          </p:cNvPr>
          <p:cNvCxnSpPr/>
          <p:nvPr userDrawn="1"/>
        </p:nvCxnSpPr>
        <p:spPr>
          <a:xfrm>
            <a:off x="377825" y="6094413"/>
            <a:ext cx="11430000" cy="0"/>
          </a:xfrm>
          <a:prstGeom prst="line">
            <a:avLst/>
          </a:prstGeom>
          <a:ln>
            <a:solidFill>
              <a:srgbClr val="576F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AE3A380-E796-561A-7B1F-E2AF8824A8E2}"/>
              </a:ext>
            </a:extLst>
          </p:cNvPr>
          <p:cNvSpPr>
            <a:spLocks/>
          </p:cNvSpPr>
          <p:nvPr userDrawn="1"/>
        </p:nvSpPr>
        <p:spPr>
          <a:xfrm>
            <a:off x="1588" y="0"/>
            <a:ext cx="12190412" cy="190500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399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AD881C-510B-9C4C-265C-129659D849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000" y="6292850"/>
            <a:ext cx="61722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>
                <a:solidFill>
                  <a:srgbClr val="576F7F"/>
                </a:solidFill>
              </a:rPr>
              <a:t>National Center for Education Statistics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219" y="571500"/>
            <a:ext cx="11047561" cy="609589"/>
          </a:xfrm>
        </p:spPr>
        <p:txBody>
          <a:bodyPr lIns="0" tIns="0" rIns="0" bIns="0">
            <a:normAutofit/>
          </a:bodyPr>
          <a:lstStyle>
            <a:lvl1pPr>
              <a:defRPr sz="3399" b="0" i="0" baseline="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72218" y="1576376"/>
            <a:ext cx="11047563" cy="1930246"/>
          </a:xfrm>
        </p:spPr>
        <p:txBody>
          <a:bodyPr/>
          <a:lstStyle>
            <a:lvl1pPr>
              <a:defRPr sz="240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18971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72218" y="3890952"/>
            <a:ext cx="5340679" cy="1824049"/>
          </a:xfrm>
        </p:spPr>
        <p:txBody>
          <a:bodyPr/>
          <a:lstStyle>
            <a:lvl1pPr marL="228554" indent="-228554">
              <a:buFont typeface="Arial" panose="020B0604020202020204" pitchFamily="34" charset="0"/>
              <a:buChar char="•"/>
              <a:defRPr sz="140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18971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286474" y="3890952"/>
            <a:ext cx="5340679" cy="1824049"/>
          </a:xfrm>
        </p:spPr>
        <p:txBody>
          <a:bodyPr/>
          <a:lstStyle>
            <a:lvl1pPr marL="228554" indent="-228554">
              <a:buFont typeface="Arial" panose="020B0604020202020204" pitchFamily="34" charset="0"/>
              <a:buChar char="•"/>
              <a:defRPr sz="140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18971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A69E7AF-4372-BFAE-31FB-8B8C0E84EAD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36338" y="6292850"/>
            <a:ext cx="474662" cy="366713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pPr>
              <a:defRPr/>
            </a:pPr>
            <a:fld id="{12413269-6628-4AAC-B866-FA33700FA50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365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ext Slide —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B6CA101-B876-EFF6-3F01-E41FC2B89996}"/>
              </a:ext>
            </a:extLst>
          </p:cNvPr>
          <p:cNvCxnSpPr/>
          <p:nvPr userDrawn="1"/>
        </p:nvCxnSpPr>
        <p:spPr>
          <a:xfrm>
            <a:off x="377825" y="6094413"/>
            <a:ext cx="11430000" cy="0"/>
          </a:xfrm>
          <a:prstGeom prst="line">
            <a:avLst/>
          </a:prstGeom>
          <a:ln>
            <a:solidFill>
              <a:srgbClr val="576F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09CC2F8-EE83-9AE9-665E-57F6AD011843}"/>
              </a:ext>
            </a:extLst>
          </p:cNvPr>
          <p:cNvSpPr>
            <a:spLocks/>
          </p:cNvSpPr>
          <p:nvPr userDrawn="1"/>
        </p:nvSpPr>
        <p:spPr>
          <a:xfrm>
            <a:off x="1588" y="0"/>
            <a:ext cx="12190412" cy="190500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399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5938FC-7F0E-5765-38DA-B5E8E4D399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000" y="6292850"/>
            <a:ext cx="61722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>
                <a:solidFill>
                  <a:srgbClr val="576F7F"/>
                </a:solidFill>
              </a:rPr>
              <a:t>National Center for Education Statistics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219" y="571500"/>
            <a:ext cx="5340678" cy="609589"/>
          </a:xfrm>
        </p:spPr>
        <p:txBody>
          <a:bodyPr lIns="0" tIns="0" rIns="0" bIns="0">
            <a:normAutofit/>
          </a:bodyPr>
          <a:lstStyle>
            <a:lvl1pPr>
              <a:defRPr sz="3399" b="0" i="0" baseline="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6286475" y="571501"/>
            <a:ext cx="5325933" cy="51435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72218" y="1576376"/>
            <a:ext cx="5340679" cy="1930246"/>
          </a:xfrm>
        </p:spPr>
        <p:txBody>
          <a:bodyPr/>
          <a:lstStyle>
            <a:lvl1pPr>
              <a:defRPr sz="240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18971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72218" y="3890952"/>
            <a:ext cx="5340679" cy="1824049"/>
          </a:xfrm>
        </p:spPr>
        <p:txBody>
          <a:bodyPr/>
          <a:lstStyle>
            <a:lvl1pPr marL="228554" indent="-228554">
              <a:buFont typeface="Arial" panose="020B0604020202020204" pitchFamily="34" charset="0"/>
              <a:buChar char="•"/>
              <a:defRPr sz="140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18971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30D13BD-B2C6-30EA-C2E9-FC9B3ED6901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336338" y="6292850"/>
            <a:ext cx="474662" cy="366713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pPr>
              <a:defRPr/>
            </a:pPr>
            <a:fld id="{71716ED4-E8C0-4FF5-821E-7A3D7E262F9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3363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ext Slide —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2A9786-E077-C7D0-F492-06C622785D06}"/>
              </a:ext>
            </a:extLst>
          </p:cNvPr>
          <p:cNvCxnSpPr/>
          <p:nvPr userDrawn="1"/>
        </p:nvCxnSpPr>
        <p:spPr>
          <a:xfrm>
            <a:off x="377825" y="6094413"/>
            <a:ext cx="11430000" cy="0"/>
          </a:xfrm>
          <a:prstGeom prst="line">
            <a:avLst/>
          </a:prstGeom>
          <a:ln>
            <a:solidFill>
              <a:srgbClr val="576F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ACA8EC7-48DA-D704-C9EC-8413A174FA46}"/>
              </a:ext>
            </a:extLst>
          </p:cNvPr>
          <p:cNvSpPr>
            <a:spLocks/>
          </p:cNvSpPr>
          <p:nvPr userDrawn="1"/>
        </p:nvSpPr>
        <p:spPr>
          <a:xfrm>
            <a:off x="1588" y="0"/>
            <a:ext cx="12190412" cy="190500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399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6196E7-53A2-B742-37C6-A665DF1CAE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000" y="6292850"/>
            <a:ext cx="61722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>
                <a:solidFill>
                  <a:srgbClr val="576F7F"/>
                </a:solidFill>
              </a:rPr>
              <a:t>National Center for Education Statistics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219" y="571500"/>
            <a:ext cx="11047561" cy="609589"/>
          </a:xfrm>
        </p:spPr>
        <p:txBody>
          <a:bodyPr lIns="0" tIns="0" rIns="0" bIns="0">
            <a:normAutofit/>
          </a:bodyPr>
          <a:lstStyle>
            <a:lvl1pPr>
              <a:defRPr sz="3399" b="0" i="0" baseline="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572220" y="1562088"/>
            <a:ext cx="11040188" cy="232410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286474" y="4265769"/>
            <a:ext cx="5340679" cy="1449232"/>
          </a:xfrm>
        </p:spPr>
        <p:txBody>
          <a:bodyPr/>
          <a:lstStyle>
            <a:lvl1pPr marL="228554" indent="-228554">
              <a:buFont typeface="Arial" panose="020B0604020202020204" pitchFamily="34" charset="0"/>
              <a:buChar char="•"/>
              <a:defRPr sz="140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18971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72218" y="4265769"/>
            <a:ext cx="5340679" cy="1449232"/>
          </a:xfrm>
        </p:spPr>
        <p:txBody>
          <a:bodyPr/>
          <a:lstStyle>
            <a:lvl1pPr>
              <a:defRPr sz="240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18971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DEF19C6-0782-E7A4-5B5F-51970E8A198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336338" y="6292850"/>
            <a:ext cx="474662" cy="366713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pPr>
              <a:defRPr/>
            </a:pPr>
            <a:fld id="{9AF8FAB0-5E63-4614-9BE3-5049D46FA16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3657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ext Slide —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E43468-C438-8F95-B7C0-CBD473DEAB59}"/>
              </a:ext>
            </a:extLst>
          </p:cNvPr>
          <p:cNvCxnSpPr/>
          <p:nvPr userDrawn="1"/>
        </p:nvCxnSpPr>
        <p:spPr>
          <a:xfrm>
            <a:off x="377825" y="6094413"/>
            <a:ext cx="11430000" cy="0"/>
          </a:xfrm>
          <a:prstGeom prst="line">
            <a:avLst/>
          </a:prstGeom>
          <a:ln>
            <a:solidFill>
              <a:srgbClr val="576F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1A44091-A555-FB5F-CB4C-7E8CC0212B6D}"/>
              </a:ext>
            </a:extLst>
          </p:cNvPr>
          <p:cNvSpPr>
            <a:spLocks/>
          </p:cNvSpPr>
          <p:nvPr userDrawn="1"/>
        </p:nvSpPr>
        <p:spPr>
          <a:xfrm>
            <a:off x="1588" y="0"/>
            <a:ext cx="12190412" cy="190500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399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9B457-B043-6D3B-74B2-14BBE2A3CF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000" y="6292850"/>
            <a:ext cx="61722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>
                <a:solidFill>
                  <a:srgbClr val="576F7F"/>
                </a:solidFill>
              </a:rPr>
              <a:t>National Center for Education Statistics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219" y="571500"/>
            <a:ext cx="11047561" cy="609589"/>
          </a:xfrm>
        </p:spPr>
        <p:txBody>
          <a:bodyPr lIns="0" tIns="0" rIns="0" bIns="0">
            <a:normAutofit/>
          </a:bodyPr>
          <a:lstStyle>
            <a:lvl1pPr>
              <a:defRPr sz="3399" b="0" i="0" baseline="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572219" y="1562088"/>
            <a:ext cx="5333306" cy="232410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6295618" y="1562088"/>
            <a:ext cx="5333306" cy="232410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72218" y="4265769"/>
            <a:ext cx="5340679" cy="14492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18971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286474" y="4265769"/>
            <a:ext cx="5340679" cy="14492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18971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16C41F9-B07D-27EE-996F-FEEB4540A90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336338" y="6292850"/>
            <a:ext cx="474662" cy="366713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pPr>
              <a:defRPr/>
            </a:pPr>
            <a:fld id="{FBAF0CDB-DC3D-4764-8017-0ADF7FC8E05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5375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ext Slide —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A33E32-1F35-83E2-C5EB-5ECA8C4A497E}"/>
              </a:ext>
            </a:extLst>
          </p:cNvPr>
          <p:cNvCxnSpPr/>
          <p:nvPr userDrawn="1"/>
        </p:nvCxnSpPr>
        <p:spPr>
          <a:xfrm>
            <a:off x="377825" y="6094413"/>
            <a:ext cx="11430000" cy="0"/>
          </a:xfrm>
          <a:prstGeom prst="line">
            <a:avLst/>
          </a:prstGeom>
          <a:ln>
            <a:solidFill>
              <a:srgbClr val="576F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039F3885-1CE2-010C-5E5F-EFF17E9C5BD5}"/>
              </a:ext>
            </a:extLst>
          </p:cNvPr>
          <p:cNvSpPr>
            <a:spLocks/>
          </p:cNvSpPr>
          <p:nvPr userDrawn="1"/>
        </p:nvSpPr>
        <p:spPr>
          <a:xfrm>
            <a:off x="1588" y="0"/>
            <a:ext cx="12190412" cy="190500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399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60E9D1-F617-D817-3764-1B8E039561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000" y="6292850"/>
            <a:ext cx="61722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>
                <a:solidFill>
                  <a:srgbClr val="576F7F"/>
                </a:solidFill>
              </a:rPr>
              <a:t>National Center for Education Statistics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219" y="571500"/>
            <a:ext cx="11047561" cy="609589"/>
          </a:xfrm>
        </p:spPr>
        <p:txBody>
          <a:bodyPr lIns="0" tIns="0" rIns="0" bIns="0">
            <a:normAutofit/>
          </a:bodyPr>
          <a:lstStyle>
            <a:lvl1pPr>
              <a:defRPr sz="3399" b="0" i="0" baseline="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572219" y="1562088"/>
            <a:ext cx="3428554" cy="232410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4381723" y="1562088"/>
            <a:ext cx="3428554" cy="232410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8191227" y="1562088"/>
            <a:ext cx="3428554" cy="232410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72218" y="4265769"/>
            <a:ext cx="3428555" cy="14492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18971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4386484" y="4265769"/>
            <a:ext cx="3428555" cy="14492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18971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8186464" y="4265769"/>
            <a:ext cx="3428555" cy="14492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18971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43B538C-F136-A72B-2DE6-74603C048790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1336338" y="6292850"/>
            <a:ext cx="474662" cy="366713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pPr>
              <a:defRPr/>
            </a:pPr>
            <a:fld id="{37E10550-423F-4010-9DEB-7D3B24DAB21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0806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ext Slide —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A4C949-C2DC-2A42-2DEA-FDABE8FBF6F2}"/>
              </a:ext>
            </a:extLst>
          </p:cNvPr>
          <p:cNvCxnSpPr/>
          <p:nvPr userDrawn="1"/>
        </p:nvCxnSpPr>
        <p:spPr>
          <a:xfrm>
            <a:off x="377825" y="6094413"/>
            <a:ext cx="11430000" cy="0"/>
          </a:xfrm>
          <a:prstGeom prst="line">
            <a:avLst/>
          </a:prstGeom>
          <a:ln>
            <a:solidFill>
              <a:srgbClr val="576F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F920823-640A-934D-99D0-ECC5A9F24B7D}"/>
              </a:ext>
            </a:extLst>
          </p:cNvPr>
          <p:cNvSpPr>
            <a:spLocks/>
          </p:cNvSpPr>
          <p:nvPr userDrawn="1"/>
        </p:nvSpPr>
        <p:spPr>
          <a:xfrm>
            <a:off x="1588" y="0"/>
            <a:ext cx="12190412" cy="190500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399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655819-E828-1BA1-03DF-D8E3A78AB6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000" y="6292850"/>
            <a:ext cx="61722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>
                <a:solidFill>
                  <a:srgbClr val="576F7F"/>
                </a:solidFill>
              </a:rPr>
              <a:t>National Center for Education Statistics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219" y="571500"/>
            <a:ext cx="11047561" cy="609589"/>
          </a:xfrm>
        </p:spPr>
        <p:txBody>
          <a:bodyPr lIns="0" tIns="0" rIns="0" bIns="0">
            <a:normAutofit/>
          </a:bodyPr>
          <a:lstStyle>
            <a:lvl1pPr>
              <a:defRPr sz="3399" b="0" i="0" baseline="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6"/>
          </p:nvPr>
        </p:nvSpPr>
        <p:spPr>
          <a:xfrm>
            <a:off x="572219" y="1560663"/>
            <a:ext cx="5333305" cy="4152900"/>
          </a:xfrm>
          <a:prstGeom prst="rect">
            <a:avLst/>
          </a:prstGeom>
        </p:spPr>
        <p:txBody>
          <a:bodyPr/>
          <a:lstStyle>
            <a:lvl1pPr>
              <a:tabLst>
                <a:tab pos="57139" algn="l"/>
              </a:tabLst>
              <a:defRPr sz="2400">
                <a:solidFill>
                  <a:srgbClr val="576F7F"/>
                </a:solidFill>
              </a:defRPr>
            </a:lvl1pPr>
            <a:lvl2pPr marL="57139" indent="-57139">
              <a:tabLst/>
              <a:defRPr sz="500">
                <a:solidFill>
                  <a:schemeClr val="bg1">
                    <a:lumMod val="50000"/>
                  </a:schemeClr>
                </a:solidFill>
              </a:defRPr>
            </a:lvl2pPr>
            <a:lvl3pPr marL="115071" indent="-57932">
              <a:tabLst/>
              <a:defRPr sz="5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286475" y="1560663"/>
            <a:ext cx="5333305" cy="4152899"/>
          </a:xfrm>
        </p:spPr>
        <p:txBody>
          <a:bodyPr/>
          <a:lstStyle>
            <a:lvl1pPr marL="228554" indent="-228554">
              <a:buFont typeface="Arial" panose="020B0604020202020204" pitchFamily="34" charset="0"/>
              <a:buChar char="•"/>
              <a:defRPr sz="140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18971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12C685C-ABD9-12F1-17FA-7A8C79DEE8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36338" y="6292850"/>
            <a:ext cx="474662" cy="366713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pPr>
              <a:defRPr/>
            </a:pPr>
            <a:fld id="{90F4BC43-DEA8-4ED3-B4C9-FDC07D3C38D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6279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DB959AC-7FE6-2246-C376-C9A88361B086}"/>
              </a:ext>
            </a:extLst>
          </p:cNvPr>
          <p:cNvCxnSpPr/>
          <p:nvPr userDrawn="1"/>
        </p:nvCxnSpPr>
        <p:spPr>
          <a:xfrm>
            <a:off x="377825" y="6094413"/>
            <a:ext cx="11430000" cy="0"/>
          </a:xfrm>
          <a:prstGeom prst="line">
            <a:avLst/>
          </a:prstGeom>
          <a:ln>
            <a:solidFill>
              <a:srgbClr val="576F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AA7C4DC-CFC7-A792-0549-54225D3E41B0}"/>
              </a:ext>
            </a:extLst>
          </p:cNvPr>
          <p:cNvSpPr>
            <a:spLocks/>
          </p:cNvSpPr>
          <p:nvPr userDrawn="1"/>
        </p:nvSpPr>
        <p:spPr>
          <a:xfrm>
            <a:off x="1588" y="0"/>
            <a:ext cx="12190412" cy="190500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399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F211C09-9E6B-DC0C-82EC-53090B38E3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000" y="6292850"/>
            <a:ext cx="61722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>
                <a:solidFill>
                  <a:srgbClr val="576F7F"/>
                </a:solidFill>
              </a:rPr>
              <a:t>National Center for Education Statistics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3F75000-742C-BFA7-478E-D3159A1016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36338" y="6292850"/>
            <a:ext cx="474662" cy="366713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pPr>
              <a:defRPr/>
            </a:pPr>
            <a:fld id="{4624B041-A5AE-4A2F-AE3B-1A46357308B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246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B225A645-8207-BD66-4B41-0304D9EB8E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000" y="6292850"/>
            <a:ext cx="61722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>
                <a:solidFill>
                  <a:srgbClr val="576F7F"/>
                </a:solidFill>
              </a:rPr>
              <a:t>National Center for Education Statistics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3AF8D9F-0991-C984-B751-F25B38176FC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167A4-ED74-45AC-A53C-519FC13F930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5765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85CA1640-AE2F-0DE9-B82B-74E5BB9427A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000" y="6292850"/>
            <a:ext cx="61722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>
                <a:solidFill>
                  <a:srgbClr val="576F7F"/>
                </a:solidFill>
              </a:rPr>
              <a:t>National Center for Education Statistics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954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2286000"/>
            <a:ext cx="10363200" cy="3352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4460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2E31D-BA14-2295-CB86-641C5DE78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3D6F6-879E-916D-4A2D-3E58D8492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FB3ED-8110-1104-8A99-DF41D931B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0EF6-93AA-4DC8-9DE4-4FD1C7233F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C62C9-0939-6776-FCC4-A9AF889A9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33B3C-E117-5059-97C6-A320AA71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6E16-34D2-49C1-8ABC-A54FAB1AA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6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6D673-7F96-73B4-55AA-311CCBE6E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CE8DE-CA57-86B6-1C50-9910793A5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B74FC-F1A0-3E4E-6193-C7E31023E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C5768-DF51-A736-2846-250E2EA2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0EF6-93AA-4DC8-9DE4-4FD1C7233F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78AA2-1A4F-591C-58E4-36D567C18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385180-700E-6F58-402D-BB8C6BB7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6E16-34D2-49C1-8ABC-A54FAB1AA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8BF1C-2CEA-B430-2027-0CFC6D69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C2F77-AB89-E160-BB19-D6BD61412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52C59-4D7D-B762-E830-8967382D5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C53C0B-A94F-AB23-B96E-79740E2C0D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FE68E0-109B-2409-80FB-441B925846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A1F5C4-35C4-2472-DCEC-99B9733E5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0EF6-93AA-4DC8-9DE4-4FD1C7233F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9343A7-331B-3132-C851-AB7DB06CE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7689A6-7A0E-1690-AD1C-498DCCA74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6E16-34D2-49C1-8ABC-A54FAB1AA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2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D7464-D3E8-F895-BAF3-F9EC7FB4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83728B-2BA9-C3A5-2A07-C7AC5F71B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0EF6-93AA-4DC8-9DE4-4FD1C7233F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9CEF21-B3A6-7ECE-8C5E-C573DFDD3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1201F-65F5-5D21-8DBF-1342B4EC6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6E16-34D2-49C1-8ABC-A54FAB1AA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59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E1F956-8913-DE15-C8D8-521F20200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0EF6-93AA-4DC8-9DE4-4FD1C7233F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7347AC-DE58-9FCA-A2ED-E3B0E99D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11A80-1F49-380F-8F73-52ED8F4B6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6E16-34D2-49C1-8ABC-A54FAB1AA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0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1A90A-CC8F-248E-4168-708778CAD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AAD20-D525-67AD-116C-6CC87D59F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10F14-0A04-AE65-1DE9-6A29C5412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344D2-1CA7-D953-BF66-952EC2E62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0EF6-93AA-4DC8-9DE4-4FD1C7233F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1BB4A-2405-ED70-E6D6-9C27D0C34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FE525-D945-E0B6-9167-7C2B8EB3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6E16-34D2-49C1-8ABC-A54FAB1AA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8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5EC69-ADD2-6432-64D5-D93B6EA7F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2443E1-4F7D-4FD8-EF43-4C4763AC3A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C1565-743B-3011-2AF2-B5BBAB4E9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D96DB-69ED-A246-364E-DB32938D5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0EF6-93AA-4DC8-9DE4-4FD1C7233F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1CA6EE-F812-6283-4A73-C15489AF2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85E64-0102-E91B-1928-0E728A67E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6E16-34D2-49C1-8ABC-A54FAB1AA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3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81178E-9B1B-26A2-F4D8-561C69A1F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9FDFF-E22D-16C7-B029-D4A3EBD48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BE19C-67FC-E4B9-1E42-21C1139770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20EF6-93AA-4DC8-9DE4-4FD1C7233F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D1625-14F1-294D-1A13-6B40EB835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5CA48-EECA-1ADD-5F29-062A2BE42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86E16-34D2-49C1-8ABC-A54FAB1AA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9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0897822C-EE14-395E-86B7-2F2DEBA51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95338" y="488950"/>
            <a:ext cx="10974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CAC3E-FF2B-A48F-1DD8-9E9293F5C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513" y="6132513"/>
            <a:ext cx="623887" cy="366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09509" eaLnBrk="1" fontAlgn="auto" hangingPunct="1">
              <a:spcBef>
                <a:spcPts val="0"/>
              </a:spcBef>
              <a:spcAft>
                <a:spcPts val="0"/>
              </a:spcAft>
              <a:defRPr lang="en-US" sz="1066" b="0" i="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CCB4BBB-5229-4136-8EE8-792D330FAC3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7A613221-20D4-3CFA-4F26-2A601FCDED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95338" y="1562100"/>
            <a:ext cx="1097438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Click to edit Master text styles</a:t>
            </a:r>
          </a:p>
          <a:p>
            <a:pPr lvl="0"/>
            <a:r>
              <a:rPr lang="tr-TR" altLang="en-US"/>
              <a:t>Second level</a:t>
            </a:r>
          </a:p>
          <a:p>
            <a:pPr lvl="1"/>
            <a:r>
              <a:rPr lang="tr-TR" altLang="en-US"/>
              <a:t>Third level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47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hf hdr="0"/>
  <p:txStyles>
    <p:titleStyle>
      <a:lvl1pPr algn="l" defTabSz="608013" rtl="0" eaLnBrk="0" fontAlgn="base" hangingPunct="0">
        <a:spcBef>
          <a:spcPct val="0"/>
        </a:spcBef>
        <a:spcAft>
          <a:spcPct val="0"/>
        </a:spcAft>
        <a:defRPr lang="en-US" sz="3300" kern="1200" dirty="0">
          <a:solidFill>
            <a:srgbClr val="576F7F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defTabSz="608013" rtl="0" eaLnBrk="0" fontAlgn="base" hangingPunct="0">
        <a:spcBef>
          <a:spcPct val="0"/>
        </a:spcBef>
        <a:spcAft>
          <a:spcPct val="0"/>
        </a:spcAft>
        <a:defRPr sz="3300">
          <a:solidFill>
            <a:srgbClr val="576F7F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l" defTabSz="608013" rtl="0" eaLnBrk="0" fontAlgn="base" hangingPunct="0">
        <a:spcBef>
          <a:spcPct val="0"/>
        </a:spcBef>
        <a:spcAft>
          <a:spcPct val="0"/>
        </a:spcAft>
        <a:defRPr sz="3300">
          <a:solidFill>
            <a:srgbClr val="576F7F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l" defTabSz="608013" rtl="0" eaLnBrk="0" fontAlgn="base" hangingPunct="0">
        <a:spcBef>
          <a:spcPct val="0"/>
        </a:spcBef>
        <a:spcAft>
          <a:spcPct val="0"/>
        </a:spcAft>
        <a:defRPr sz="3300">
          <a:solidFill>
            <a:srgbClr val="576F7F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l" defTabSz="608013" rtl="0" eaLnBrk="0" fontAlgn="base" hangingPunct="0">
        <a:spcBef>
          <a:spcPct val="0"/>
        </a:spcBef>
        <a:spcAft>
          <a:spcPct val="0"/>
        </a:spcAft>
        <a:defRPr sz="3300">
          <a:solidFill>
            <a:srgbClr val="576F7F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28554" algn="l" defTabSz="609478" rtl="0" fontAlgn="base">
        <a:spcBef>
          <a:spcPct val="0"/>
        </a:spcBef>
        <a:spcAft>
          <a:spcPct val="0"/>
        </a:spcAft>
        <a:defRPr sz="3399">
          <a:solidFill>
            <a:srgbClr val="576F7F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457109" algn="l" defTabSz="609478" rtl="0" fontAlgn="base">
        <a:spcBef>
          <a:spcPct val="0"/>
        </a:spcBef>
        <a:spcAft>
          <a:spcPct val="0"/>
        </a:spcAft>
        <a:defRPr sz="3399">
          <a:solidFill>
            <a:srgbClr val="576F7F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685663" algn="l" defTabSz="609478" rtl="0" fontAlgn="base">
        <a:spcBef>
          <a:spcPct val="0"/>
        </a:spcBef>
        <a:spcAft>
          <a:spcPct val="0"/>
        </a:spcAft>
        <a:defRPr sz="3399">
          <a:solidFill>
            <a:srgbClr val="576F7F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914217" algn="l" defTabSz="609478" rtl="0" fontAlgn="base">
        <a:spcBef>
          <a:spcPct val="0"/>
        </a:spcBef>
        <a:spcAft>
          <a:spcPct val="0"/>
        </a:spcAft>
        <a:defRPr sz="3399">
          <a:solidFill>
            <a:srgbClr val="576F7F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algn="l" defTabSz="608013" rtl="0" eaLnBrk="0" fontAlgn="base" hangingPunct="0">
        <a:spcBef>
          <a:spcPct val="0"/>
        </a:spcBef>
        <a:spcAft>
          <a:spcPct val="0"/>
        </a:spcAft>
        <a:defRPr lang="tr-TR" sz="2400" kern="1200" dirty="0">
          <a:solidFill>
            <a:srgbClr val="576F7F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989013" indent="-454025" algn="l" defTabSz="6080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lang="tr-TR" sz="1300" kern="1200" dirty="0">
          <a:solidFill>
            <a:srgbClr val="576F7F"/>
          </a:solidFill>
          <a:latin typeface="Arial"/>
          <a:ea typeface="+mn-ea"/>
          <a:cs typeface="Arial"/>
        </a:defRPr>
      </a:lvl2pPr>
      <a:lvl3pPr marL="1522413" indent="-303213" algn="l" defTabSz="6080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lang="tr-TR" sz="1400" kern="1200" dirty="0">
          <a:solidFill>
            <a:srgbClr val="000000"/>
          </a:solidFill>
          <a:latin typeface="Arial"/>
          <a:ea typeface="+mn-ea"/>
          <a:cs typeface="Arial"/>
        </a:defRPr>
      </a:lvl3pPr>
      <a:lvl4pPr marL="2132013" indent="-303213" algn="l" defTabSz="6080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741613" indent="-303213" algn="l" defTabSz="6080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3352171" indent="-304743" algn="l" defTabSz="609486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657" indent="-304743" algn="l" defTabSz="609486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1143" indent="-304743" algn="l" defTabSz="609486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629" indent="-304743" algn="l" defTabSz="609486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86" algn="l" defTabSz="609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71" algn="l" defTabSz="609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57" algn="l" defTabSz="609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43" algn="l" defTabSz="609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28" algn="l" defTabSz="609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14" algn="l" defTabSz="609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00" algn="l" defTabSz="609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86" algn="l" defTabSz="609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i.Donaldson@ed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ies.ed.gov/newsflash/" TargetMode="External"/><Relationship Id="rId4" Type="http://schemas.openxmlformats.org/officeDocument/2006/relationships/hyperlink" Target="https://nces.ed.gov/surveys/annualreports/contact/questio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98FB380-A52E-304E-BBA0-A9CEEFAC7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976" y="1936831"/>
            <a:ext cx="10570982" cy="1035654"/>
          </a:xfrm>
        </p:spPr>
        <p:txBody>
          <a:bodyPr>
            <a:normAutofit fontScale="90000"/>
          </a:bodyPr>
          <a:lstStyle/>
          <a:p>
            <a:r>
              <a:rPr lang="en-US" sz="3999" dirty="0">
                <a:latin typeface="Times New Roman"/>
                <a:cs typeface="Times New Roman"/>
              </a:rPr>
              <a:t>Modernization challenges of the </a:t>
            </a:r>
            <a:br>
              <a:rPr lang="en-US" sz="3999" dirty="0">
                <a:latin typeface="Times New Roman"/>
                <a:cs typeface="Times New Roman"/>
              </a:rPr>
            </a:br>
            <a:r>
              <a:rPr lang="en-US" sz="3999" i="1" dirty="0">
                <a:latin typeface="Times New Roman"/>
                <a:cs typeface="Times New Roman"/>
              </a:rPr>
              <a:t>Digest of Education Statistics</a:t>
            </a:r>
            <a:br>
              <a:rPr lang="en-US" sz="3999" dirty="0">
                <a:latin typeface="Times New Roman"/>
                <a:cs typeface="Times New Roman"/>
              </a:rPr>
            </a:br>
            <a:endParaRPr lang="en-US" sz="3999" dirty="0">
              <a:latin typeface="Times New Roman"/>
              <a:cs typeface="Times New Roman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360FC6B-6095-2D4B-BB2A-CA0D512ACF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976" y="4531494"/>
            <a:ext cx="10088346" cy="1597142"/>
          </a:xfr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Times New Roman"/>
                <a:cs typeface="Times New Roman"/>
              </a:rPr>
              <a:t>Kristi Donaldson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Times New Roman"/>
                <a:cs typeface="Times New Roman"/>
              </a:rPr>
              <a:t>National Center for Education Statistics, Annual Reports &amp; Information Staff</a:t>
            </a:r>
          </a:p>
          <a:p>
            <a:pPr>
              <a:spcBef>
                <a:spcPts val="0"/>
              </a:spcBef>
            </a:pPr>
            <a:r>
              <a:rPr lang="en-US" sz="2400">
                <a:latin typeface="Times New Roman"/>
                <a:cs typeface="Times New Roman"/>
              </a:rPr>
              <a:t>FedCASIC - April </a:t>
            </a:r>
            <a:r>
              <a:rPr lang="en-US" sz="2400" dirty="0">
                <a:latin typeface="Times New Roman"/>
                <a:cs typeface="Times New Roman"/>
              </a:rPr>
              <a:t>17, 2024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8348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>
            <a:extLst>
              <a:ext uri="{FF2B5EF4-FFF2-40B4-BE49-F238E27FC236}">
                <a16:creationId xmlns:a16="http://schemas.microsoft.com/office/drawing/2014/main" id="{0DC9C72F-EC6B-C2AC-A8FB-8F42C0605E2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72219" y="530850"/>
            <a:ext cx="11047561" cy="609589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800" b="1" dirty="0"/>
              <a:t>Modernization: meeting the needs of data users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5FCED6-CB0F-4C07-95FF-4DE6A68EF575}"/>
              </a:ext>
            </a:extLst>
          </p:cNvPr>
          <p:cNvSpPr txBox="1"/>
          <p:nvPr/>
        </p:nvSpPr>
        <p:spPr bwMode="auto">
          <a:xfrm>
            <a:off x="724830" y="1405054"/>
            <a:ext cx="10894950" cy="44115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defTabSz="608013"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Responsibilities under SPD 1 &amp; 4</a:t>
            </a:r>
          </a:p>
          <a:p>
            <a:pPr marL="342900" indent="-342900" defTabSz="608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Continuously improving quality &amp; accessibility</a:t>
            </a:r>
          </a:p>
          <a:p>
            <a:pPr marL="342900" indent="-342900" defTabSz="608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Produce and disseminate timely &amp; relevant information</a:t>
            </a:r>
          </a:p>
          <a:p>
            <a:pPr marL="342900" indent="-342900" defTabSz="6080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defTabSz="608013"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White House Memo “Delivering a Digital-First Public Experience” (M-23-22)</a:t>
            </a:r>
          </a:p>
          <a:p>
            <a:pPr marL="342900" indent="-342900" defTabSz="608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User-centered &amp; data-driven designs</a:t>
            </a:r>
          </a:p>
          <a:p>
            <a:pPr marL="342900" indent="-342900" defTabSz="608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Customized, dynamic user experiences</a:t>
            </a:r>
          </a:p>
          <a:p>
            <a:pPr marL="342900" indent="-342900" defTabSz="6080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defTabSz="608013"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National Academies report </a:t>
            </a:r>
            <a:r>
              <a:rPr lang="en-US" sz="2200" i="1" dirty="0">
                <a:solidFill>
                  <a:schemeClr val="tx2"/>
                </a:solidFill>
                <a:latin typeface="Times New Roman"/>
                <a:cs typeface="Times New Roman"/>
              </a:rPr>
              <a:t>A Vision and Roadmap for Education Statistics </a:t>
            </a: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(2022)</a:t>
            </a:r>
            <a:r>
              <a:rPr lang="en-US" sz="2200" i="1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</a:p>
          <a:p>
            <a:pPr marL="342900" indent="-342900" defTabSz="608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Leverage data assets</a:t>
            </a:r>
          </a:p>
          <a:p>
            <a:pPr marL="342900" indent="-342900" defTabSz="608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Collaboration with other agencies</a:t>
            </a:r>
          </a:p>
        </p:txBody>
      </p:sp>
    </p:spTree>
    <p:extLst>
      <p:ext uri="{BB962C8B-B14F-4D97-AF65-F5344CB8AC3E}">
        <p14:creationId xmlns:p14="http://schemas.microsoft.com/office/powerpoint/2010/main" val="1731295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3DA4E-5E23-476A-858E-B00D4A18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8F0EF8-5453-4CD8-8751-FFE81BEF2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998" y="1076773"/>
            <a:ext cx="10532340" cy="3613551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4799" dirty="0">
                <a:latin typeface="Times New Roman"/>
                <a:cs typeface="Times New Roman"/>
              </a:rPr>
              <a:t>Thank you!</a:t>
            </a:r>
            <a:br>
              <a:rPr lang="en-US" sz="4799" dirty="0"/>
            </a:br>
            <a:br>
              <a:rPr lang="en-US" sz="4799" dirty="0"/>
            </a:br>
            <a:r>
              <a:rPr lang="en-US" sz="2400" dirty="0">
                <a:solidFill>
                  <a:srgbClr val="FBB03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Kristi.Donaldson@ed.gov</a:t>
            </a:r>
            <a:br>
              <a:rPr lang="en-US" sz="2400" dirty="0">
                <a:solidFill>
                  <a:srgbClr val="FBB03B"/>
                </a:solidFill>
              </a:rPr>
            </a:br>
            <a:br>
              <a:rPr lang="en-US" sz="2400" dirty="0">
                <a:solidFill>
                  <a:srgbClr val="FBB03B"/>
                </a:solidFill>
              </a:rPr>
            </a:br>
            <a:r>
              <a:rPr lang="en-US" sz="2400" dirty="0">
                <a:solidFill>
                  <a:srgbClr val="FBB03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Ask a question</a:t>
            </a:r>
            <a:r>
              <a:rPr lang="en-US" sz="2400" dirty="0">
                <a:solidFill>
                  <a:srgbClr val="FBB03B"/>
                </a:solidFill>
              </a:rPr>
              <a:t> </a:t>
            </a:r>
            <a:r>
              <a:rPr lang="en-US" sz="2400" dirty="0"/>
              <a:t>about NCES products</a:t>
            </a:r>
            <a:br>
              <a:rPr lang="en-US" sz="1600" dirty="0"/>
            </a:br>
            <a:r>
              <a:rPr lang="en-US" sz="2400" dirty="0"/>
              <a:t>Sign up for NCES </a:t>
            </a:r>
            <a:r>
              <a:rPr lang="en-US" sz="2400" dirty="0" err="1">
                <a:solidFill>
                  <a:srgbClr val="FBB03B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NewsFlash</a:t>
            </a:r>
            <a:r>
              <a:rPr lang="en-US" sz="2400" dirty="0">
                <a:solidFill>
                  <a:srgbClr val="FBB03B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br>
              <a:rPr lang="en-US" sz="2400" dirty="0">
                <a:solidFill>
                  <a:srgbClr val="FBB03B"/>
                </a:solidFill>
              </a:rPr>
            </a:br>
            <a:endParaRPr lang="en-US" sz="4799" u="sng" dirty="0">
              <a:solidFill>
                <a:srgbClr val="FAA212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286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>
            <a:extLst>
              <a:ext uri="{FF2B5EF4-FFF2-40B4-BE49-F238E27FC236}">
                <a16:creationId xmlns:a16="http://schemas.microsoft.com/office/drawing/2014/main" id="{0DC9C72F-EC6B-C2AC-A8FB-8F42C0605E2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72219" y="530850"/>
            <a:ext cx="11047561" cy="609589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800" b="1" dirty="0"/>
              <a:t>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5FCED6-CB0F-4C07-95FF-4DE6A68EF575}"/>
              </a:ext>
            </a:extLst>
          </p:cNvPr>
          <p:cNvSpPr txBox="1"/>
          <p:nvPr/>
        </p:nvSpPr>
        <p:spPr bwMode="auto">
          <a:xfrm>
            <a:off x="780585" y="1352550"/>
            <a:ext cx="10839195" cy="41528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defTabSz="608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What is the </a:t>
            </a:r>
            <a:r>
              <a:rPr lang="en-US" sz="2200" i="1" dirty="0">
                <a:solidFill>
                  <a:schemeClr val="tx2"/>
                </a:solidFill>
                <a:latin typeface="Times New Roman"/>
                <a:cs typeface="Times New Roman"/>
              </a:rPr>
              <a:t>Digest of Education Statistics</a:t>
            </a: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?</a:t>
            </a:r>
          </a:p>
          <a:p>
            <a:pPr marL="342900" indent="-342900" defTabSz="608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Why modernize? </a:t>
            </a:r>
            <a:r>
              <a:rPr lang="en-US" sz="2200" i="1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</a:p>
          <a:p>
            <a:pPr marL="342900" indent="-342900" defTabSz="6080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342900" indent="-342900" defTabSz="608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Dissemination</a:t>
            </a:r>
          </a:p>
          <a:p>
            <a:pPr marL="800100" lvl="1" indent="-342900" defTabSz="608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Challenges</a:t>
            </a:r>
          </a:p>
          <a:p>
            <a:pPr marL="800100" lvl="1" indent="-342900" defTabSz="608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Current state</a:t>
            </a:r>
          </a:p>
          <a:p>
            <a:pPr marL="800100" lvl="1" indent="-342900" defTabSz="608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Future plans</a:t>
            </a:r>
          </a:p>
          <a:p>
            <a:pPr marL="342900" indent="-342900" defTabSz="6080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342900" indent="-342900" defTabSz="6080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defTabSz="608013">
              <a:spcAft>
                <a:spcPts val="600"/>
              </a:spcAft>
            </a:pPr>
            <a:endParaRPr lang="en-US" sz="2200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229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>
            <a:extLst>
              <a:ext uri="{FF2B5EF4-FFF2-40B4-BE49-F238E27FC236}">
                <a16:creationId xmlns:a16="http://schemas.microsoft.com/office/drawing/2014/main" id="{0DC9C72F-EC6B-C2AC-A8FB-8F42C0605E2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72219" y="571500"/>
            <a:ext cx="11047561" cy="609589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defTabSz="608013">
              <a:spcAft>
                <a:spcPts val="600"/>
              </a:spcAft>
            </a:pPr>
            <a:r>
              <a:rPr lang="en-US" sz="3600">
                <a:latin typeface="Times New Roman"/>
                <a:cs typeface="Times New Roman"/>
              </a:rPr>
              <a:t>National Center for Education Statistics (NCES)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5FCED6-CB0F-4C07-95FF-4DE6A68EF575}"/>
              </a:ext>
            </a:extLst>
          </p:cNvPr>
          <p:cNvSpPr txBox="1"/>
          <p:nvPr/>
        </p:nvSpPr>
        <p:spPr bwMode="auto">
          <a:xfrm>
            <a:off x="4641148" y="1564662"/>
            <a:ext cx="7452642" cy="41528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defTabSz="608013">
              <a:spcAft>
                <a:spcPts val="600"/>
              </a:spcAft>
            </a:pPr>
            <a:endParaRPr lang="en-US" sz="2400" kern="1200" dirty="0">
              <a:solidFill>
                <a:srgbClr val="576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defTabSz="608013">
              <a:spcAft>
                <a:spcPts val="600"/>
              </a:spcAft>
              <a:buClr>
                <a:schemeClr val="tx1"/>
              </a:buClr>
              <a:buFont typeface="Calibri" panose="020F0502020204030204" pitchFamily="34" charset="0"/>
              <a:buChar char="―"/>
            </a:pPr>
            <a:r>
              <a:rPr lang="en-US" sz="2200" dirty="0">
                <a:latin typeface="Times New Roman"/>
                <a:cs typeface="Times New Roman"/>
              </a:rPr>
              <a:t>Established in 1867 to report on the </a:t>
            </a:r>
            <a:r>
              <a:rPr lang="en-US" sz="2200" b="1" dirty="0">
                <a:solidFill>
                  <a:schemeClr val="accent2"/>
                </a:solidFill>
                <a:latin typeface="Times New Roman"/>
                <a:cs typeface="Times New Roman"/>
              </a:rPr>
              <a:t>condition and progress of American education</a:t>
            </a:r>
            <a:br>
              <a:rPr lang="en-US" sz="2200" kern="1200" dirty="0">
                <a:latin typeface="Times New Roman"/>
                <a:cs typeface="Times New Roman"/>
              </a:rPr>
            </a:br>
            <a:endParaRPr lang="en-US" sz="2200" dirty="0">
              <a:latin typeface="Times New Roman"/>
              <a:cs typeface="Times New Roman"/>
            </a:endParaRPr>
          </a:p>
          <a:p>
            <a:pPr marL="800100" lvl="1" indent="-342900" defTabSz="608013">
              <a:spcAft>
                <a:spcPts val="600"/>
              </a:spcAft>
              <a:buClr>
                <a:schemeClr val="tx1"/>
              </a:buClr>
              <a:buFont typeface="Calibri" panose="020F0502020204030204" pitchFamily="34" charset="0"/>
              <a:buChar char="―"/>
            </a:pPr>
            <a:r>
              <a:rPr lang="en-US" sz="2200" dirty="0">
                <a:latin typeface="Times New Roman"/>
                <a:cs typeface="Times New Roman"/>
              </a:rPr>
              <a:t>Support evidenced-based policy through collection and dissemination of </a:t>
            </a:r>
            <a:r>
              <a:rPr lang="en-US" sz="2200" b="1" dirty="0">
                <a:solidFill>
                  <a:schemeClr val="accent2"/>
                </a:solidFill>
                <a:latin typeface="Times New Roman"/>
                <a:cs typeface="Times New Roman"/>
              </a:rPr>
              <a:t>useful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b="1" dirty="0">
                <a:solidFill>
                  <a:schemeClr val="accent2"/>
                </a:solidFill>
                <a:latin typeface="Times New Roman"/>
                <a:cs typeface="Times New Roman"/>
              </a:rPr>
              <a:t>accurate</a:t>
            </a:r>
            <a:r>
              <a:rPr lang="en-US" sz="2200" dirty="0">
                <a:latin typeface="Times New Roman"/>
                <a:cs typeface="Times New Roman"/>
              </a:rPr>
              <a:t> and </a:t>
            </a:r>
            <a:r>
              <a:rPr lang="en-US" sz="2200" b="1" dirty="0">
                <a:solidFill>
                  <a:schemeClr val="accent2"/>
                </a:solidFill>
                <a:latin typeface="Times New Roman"/>
                <a:cs typeface="Times New Roman"/>
              </a:rPr>
              <a:t>credible</a:t>
            </a:r>
            <a:r>
              <a:rPr lang="en-US" sz="2200" dirty="0">
                <a:latin typeface="Times New Roman"/>
                <a:cs typeface="Times New Roman"/>
              </a:rPr>
              <a:t> information</a:t>
            </a:r>
          </a:p>
          <a:p>
            <a:pPr marL="800100" lvl="1" indent="-342900" defTabSz="608013">
              <a:spcAft>
                <a:spcPts val="600"/>
              </a:spcAft>
              <a:buClr>
                <a:schemeClr val="tx1"/>
              </a:buClr>
              <a:buFont typeface="Calibri" panose="020F0502020204030204" pitchFamily="34" charset="0"/>
              <a:buChar char="―"/>
            </a:pPr>
            <a:endParaRPr lang="en-US" sz="2200" dirty="0">
              <a:latin typeface="Times New Roman"/>
              <a:cs typeface="Times New Roman"/>
            </a:endParaRPr>
          </a:p>
          <a:p>
            <a:pPr marL="800100" lvl="1" indent="-342900" defTabSz="608013">
              <a:spcAft>
                <a:spcPts val="600"/>
              </a:spcAft>
              <a:buClr>
                <a:schemeClr val="tx1"/>
              </a:buClr>
              <a:buFont typeface="Calibri" panose="020F0502020204030204" pitchFamily="34" charset="0"/>
              <a:buChar char="―"/>
            </a:pPr>
            <a:r>
              <a:rPr lang="en-US" sz="2200" dirty="0">
                <a:latin typeface="Times New Roman"/>
                <a:cs typeface="Times New Roman"/>
              </a:rPr>
              <a:t>Part of the Institute of Education Sciences, </a:t>
            </a:r>
            <a:r>
              <a:rPr lang="en-US" sz="2200" b="1" dirty="0">
                <a:solidFill>
                  <a:schemeClr val="accent2"/>
                </a:solidFill>
                <a:latin typeface="Times New Roman"/>
                <a:cs typeface="Times New Roman"/>
              </a:rPr>
              <a:t>U.S. Department of Education.</a:t>
            </a:r>
          </a:p>
        </p:txBody>
      </p:sp>
      <p:pic>
        <p:nvPicPr>
          <p:cNvPr id="1026" name="Picture 2" descr="Picture of people with books and laptop">
            <a:extLst>
              <a:ext uri="{FF2B5EF4-FFF2-40B4-BE49-F238E27FC236}">
                <a16:creationId xmlns:a16="http://schemas.microsoft.com/office/drawing/2014/main" id="{3D0A8D19-BC49-6880-3020-5BEA14970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43" y="2041747"/>
            <a:ext cx="4096890" cy="27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C0D932BE-8A64-2779-B9D0-C37DF8682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5706" y="6293196"/>
            <a:ext cx="475344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066" b="0" i="0" kern="1200">
                <a:solidFill>
                  <a:srgbClr val="576F7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095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CF1B3-96A0-D24B-B5C9-B5B93FF4523E}" type="slidenum">
              <a:rPr lang="uk-UA" smtClean="0"/>
              <a:pPr marL="0" marR="0" lvl="0" indent="0" algn="r" defTabSz="609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uk-UA" sz="1066" b="0" i="0" u="none" strike="noStrike" kern="1200" cap="none" spc="0" normalizeH="0" baseline="0" noProof="0">
              <a:ln>
                <a:noFill/>
              </a:ln>
              <a:solidFill>
                <a:srgbClr val="576F7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6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>
            <a:extLst>
              <a:ext uri="{FF2B5EF4-FFF2-40B4-BE49-F238E27FC236}">
                <a16:creationId xmlns:a16="http://schemas.microsoft.com/office/drawing/2014/main" id="{0DC9C72F-EC6B-C2AC-A8FB-8F42C0605E2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72219" y="530850"/>
            <a:ext cx="11047561" cy="609589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800" b="1" i="1" dirty="0"/>
              <a:t>Digest of Education Statistics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5FCED6-CB0F-4C07-95FF-4DE6A68EF575}"/>
              </a:ext>
            </a:extLst>
          </p:cNvPr>
          <p:cNvSpPr txBox="1"/>
          <p:nvPr/>
        </p:nvSpPr>
        <p:spPr bwMode="auto">
          <a:xfrm>
            <a:off x="4917778" y="1586725"/>
            <a:ext cx="7131408" cy="41528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defTabSz="608013"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Statistical reference</a:t>
            </a:r>
          </a:p>
          <a:p>
            <a:pPr algn="ctr" defTabSz="608013">
              <a:spcAft>
                <a:spcPts val="600"/>
              </a:spcAft>
            </a:pPr>
            <a:endParaRPr lang="en-US" sz="22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ctr" defTabSz="608013"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Covers </a:t>
            </a:r>
            <a:r>
              <a:rPr lang="en-US" sz="2200" u="sng" dirty="0">
                <a:solidFill>
                  <a:schemeClr val="tx2"/>
                </a:solidFill>
                <a:latin typeface="Times New Roman"/>
                <a:cs typeface="Times New Roman"/>
              </a:rPr>
              <a:t>broad</a:t>
            </a: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 field of education</a:t>
            </a:r>
          </a:p>
          <a:p>
            <a:pPr algn="ctr" defTabSz="608013">
              <a:spcAft>
                <a:spcPts val="600"/>
              </a:spcAft>
            </a:pPr>
            <a:endParaRPr lang="en-US" sz="22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ctr" defTabSz="608013"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Brings together nearly 100 data sources</a:t>
            </a:r>
          </a:p>
          <a:p>
            <a:pPr algn="ctr" defTabSz="608013">
              <a:spcAft>
                <a:spcPts val="600"/>
              </a:spcAft>
            </a:pPr>
            <a:endParaRPr lang="en-US" sz="22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ctr" defTabSz="608013"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Supports </a:t>
            </a:r>
            <a:r>
              <a:rPr lang="en-US" sz="2200" i="1" dirty="0">
                <a:solidFill>
                  <a:schemeClr val="tx2"/>
                </a:solidFill>
                <a:latin typeface="Times New Roman"/>
                <a:cs typeface="Times New Roman"/>
              </a:rPr>
              <a:t>Condition of Education</a:t>
            </a:r>
            <a:endParaRPr lang="en-US" sz="22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ctr" defTabSz="608013">
              <a:spcAft>
                <a:spcPts val="600"/>
              </a:spcAft>
            </a:pPr>
            <a:endParaRPr lang="en-US" sz="22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ctr" defTabSz="608013"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400+ tables annually updated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6AC584-2012-FC55-AA7B-D8169546D6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53" r="3045" b="7308"/>
          <a:stretch/>
        </p:blipFill>
        <p:spPr>
          <a:xfrm>
            <a:off x="1040570" y="1412136"/>
            <a:ext cx="4042991" cy="45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2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>
            <a:extLst>
              <a:ext uri="{FF2B5EF4-FFF2-40B4-BE49-F238E27FC236}">
                <a16:creationId xmlns:a16="http://schemas.microsoft.com/office/drawing/2014/main" id="{0DC9C72F-EC6B-C2AC-A8FB-8F42C0605E2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72219" y="530850"/>
            <a:ext cx="11047561" cy="609589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800" b="1" dirty="0"/>
              <a:t>Modernization &amp; </a:t>
            </a:r>
            <a:r>
              <a:rPr lang="en-US" altLang="en-US" sz="2800" b="1" i="1" dirty="0"/>
              <a:t>Digest: </a:t>
            </a:r>
            <a:r>
              <a:rPr lang="en-US" altLang="en-US" sz="2800" b="1" dirty="0"/>
              <a:t>aligning to needs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5FCED6-CB0F-4C07-95FF-4DE6A68EF575}"/>
              </a:ext>
            </a:extLst>
          </p:cNvPr>
          <p:cNvSpPr txBox="1"/>
          <p:nvPr/>
        </p:nvSpPr>
        <p:spPr bwMode="auto">
          <a:xfrm>
            <a:off x="663414" y="1272865"/>
            <a:ext cx="10956366" cy="43122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defTabSz="608013">
              <a:spcAft>
                <a:spcPts val="600"/>
              </a:spcAft>
            </a:pPr>
            <a:endParaRPr lang="en-US" sz="22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defTabSz="608013"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Internal evaluation of processing, publishing procedures</a:t>
            </a:r>
          </a:p>
          <a:p>
            <a:pPr marL="342900" indent="-342900" defTabSz="608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What works well? What doesn’t?</a:t>
            </a:r>
          </a:p>
          <a:p>
            <a:pPr marL="342900" indent="-342900" defTabSz="608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Impacts on timeliness </a:t>
            </a:r>
          </a:p>
          <a:p>
            <a:pPr defTabSz="608013">
              <a:spcAft>
                <a:spcPts val="600"/>
              </a:spcAft>
            </a:pPr>
            <a:endParaRPr lang="en-US" sz="22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defTabSz="608013">
              <a:spcAft>
                <a:spcPts val="600"/>
              </a:spcAft>
            </a:pPr>
            <a:endParaRPr lang="en-US" sz="22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defTabSz="608013"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User feedback</a:t>
            </a:r>
          </a:p>
          <a:p>
            <a:pPr marL="342900" indent="-342900" defTabSz="608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Informal</a:t>
            </a:r>
          </a:p>
          <a:p>
            <a:pPr marL="800100" lvl="1" indent="-342900" defTabSz="608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User-submitted questions &amp; requests to NCES (journalists, policymakers, practitioners)</a:t>
            </a:r>
          </a:p>
          <a:p>
            <a:pPr marL="800100" lvl="1" indent="-342900" defTabSz="608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Conversations with stakeholders</a:t>
            </a:r>
          </a:p>
          <a:p>
            <a:pPr marL="342900" indent="-342900" defTabSz="608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Formalized</a:t>
            </a:r>
          </a:p>
          <a:p>
            <a:pPr marL="800100" lvl="1" indent="-342900" defTabSz="608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Citations (news, academic, non-academic)</a:t>
            </a:r>
          </a:p>
          <a:p>
            <a:pPr marL="800100" lvl="1" indent="-342900" defTabSz="608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Focus groups beginning in Fall</a:t>
            </a:r>
          </a:p>
          <a:p>
            <a:pPr marL="342900" indent="-342900" defTabSz="6080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defTabSz="608013">
              <a:spcAft>
                <a:spcPts val="600"/>
              </a:spcAft>
            </a:pPr>
            <a:endParaRPr lang="en-US" sz="2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330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>
            <a:extLst>
              <a:ext uri="{FF2B5EF4-FFF2-40B4-BE49-F238E27FC236}">
                <a16:creationId xmlns:a16="http://schemas.microsoft.com/office/drawing/2014/main" id="{0DC9C72F-EC6B-C2AC-A8FB-8F42C0605E2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8155" y="515282"/>
            <a:ext cx="11047561" cy="609589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800" b="1" dirty="0"/>
              <a:t>Challenges – dissemination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B2346F-5F87-E1D3-5DEF-F6BEE80F2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147" y="397035"/>
            <a:ext cx="6490541" cy="5533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BB0EDE-5E70-71BC-9734-F9C3B41BF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55" y="1465047"/>
            <a:ext cx="11775688" cy="451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0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9E969-C351-6EB6-AE30-B7E1E57B5B7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0F4BC43-DEA8-4ED3-B4C9-FDC07D3C38D7}" type="slidenum">
              <a:rPr lang="uk-UA" smtClean="0"/>
              <a:pPr>
                <a:defRPr/>
              </a:pPr>
              <a:t>7</a:t>
            </a:fld>
            <a:endParaRPr lang="uk-U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B43F58-1360-808A-1DEC-03F1CC6CB6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805" t="14065" r="10640" b="3658"/>
          <a:stretch/>
        </p:blipFill>
        <p:spPr>
          <a:xfrm>
            <a:off x="2152187" y="338996"/>
            <a:ext cx="7292896" cy="53481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12A85C-6EF6-8EED-FC74-31040CA21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971" y="224572"/>
            <a:ext cx="8566044" cy="577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8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98"/>
    </mc:Choice>
    <mc:Fallback xmlns="">
      <p:transition spd="slow" advTm="37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051F-240D-33B2-A6C6-A21D1DA802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Current State – dissemination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1839B-59DE-9653-4873-A7C36664C84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0F4BC43-DEA8-4ED3-B4C9-FDC07D3C38D7}" type="slidenum">
              <a:rPr lang="uk-UA" smtClean="0"/>
              <a:pPr>
                <a:defRPr/>
              </a:pPr>
              <a:t>8</a:t>
            </a:fld>
            <a:endParaRPr lang="uk-UA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64B1E1-79B7-82E3-D27D-0CD27C0EF1ED}"/>
              </a:ext>
            </a:extLst>
          </p:cNvPr>
          <p:cNvSpPr txBox="1">
            <a:spLocks/>
          </p:cNvSpPr>
          <p:nvPr/>
        </p:nvSpPr>
        <p:spPr bwMode="auto">
          <a:xfrm>
            <a:off x="3695488" y="1476396"/>
            <a:ext cx="4801020" cy="44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60801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7139" algn="l"/>
              </a:tabLst>
              <a:defRPr lang="tr-TR" sz="2400" kern="1200">
                <a:solidFill>
                  <a:srgbClr val="576F7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7139" indent="-57139" algn="l" defTabSz="608013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lang="tr-TR" sz="5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5071" indent="-57932" algn="l" defTabSz="608013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tr-TR" sz="5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2132013" indent="-303213" algn="l" defTabSz="6080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741613" indent="-303213" algn="l" defTabSz="6080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3352171" indent="-304743" algn="l" defTabSz="609486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657" indent="-304743" algn="l" defTabSz="609486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143" indent="-304743" algn="l" defTabSz="609486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29" indent="-304743" algn="l" defTabSz="609486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Cataloging &amp; categorizing data assets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F89C908-2E06-BBF9-1567-6EF6395255AA}"/>
              </a:ext>
            </a:extLst>
          </p:cNvPr>
          <p:cNvSpPr txBox="1">
            <a:spLocks/>
          </p:cNvSpPr>
          <p:nvPr/>
        </p:nvSpPr>
        <p:spPr bwMode="auto">
          <a:xfrm>
            <a:off x="6003031" y="2681421"/>
            <a:ext cx="5616747" cy="267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554" indent="-228554" algn="l" defTabSz="608013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tr-TR" sz="1400" kern="1200">
                <a:solidFill>
                  <a:srgbClr val="576F7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989013" indent="-454025" algn="l" defTabSz="608013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tr-TR" sz="1300" kern="1200">
                <a:solidFill>
                  <a:srgbClr val="576F7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218971" indent="0" algn="l" defTabSz="608013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tr-TR" sz="14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2132013" indent="-303213" algn="l" defTabSz="6080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741613" indent="-303213" algn="l" defTabSz="6080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3352171" indent="-304743" algn="l" defTabSz="609486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657" indent="-304743" algn="l" defTabSz="609486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143" indent="-304743" algn="l" defTabSz="609486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29" indent="-304743" algn="l" defTabSz="609486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t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/>
              <a:t>	Difficult for users to find information of interest</a:t>
            </a:r>
          </a:p>
          <a:p>
            <a:pPr marL="0" indent="0" eaLnBrk="1" fontAlgn="t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/>
              <a:t>	Need to improve strategic planning</a:t>
            </a:r>
          </a:p>
          <a:p>
            <a:pPr marL="0" indent="0" eaLnBrk="1" fontAlgn="t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 eaLnBrk="1" fontAlgn="t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 eaLnBrk="1" fontAlgn="t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accent1"/>
                </a:solidFill>
              </a:rPr>
              <a:t>	</a:t>
            </a:r>
            <a:r>
              <a:rPr lang="en-US" sz="2000" dirty="0">
                <a:solidFill>
                  <a:schemeClr val="tx2"/>
                </a:solidFill>
              </a:rPr>
              <a:t>Help users find information</a:t>
            </a:r>
          </a:p>
          <a:p>
            <a:pPr marL="0" indent="0" eaLnBrk="1" fontAlgn="t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2"/>
                </a:solidFill>
              </a:rPr>
              <a:t>	Respond to ad hoc requests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2"/>
                </a:solidFill>
              </a:rPr>
              <a:t>	Identify opportunities for new tables, products, 	data collections</a:t>
            </a:r>
          </a:p>
          <a:p>
            <a:endParaRPr lang="en-US" sz="2000" dirty="0"/>
          </a:p>
        </p:txBody>
      </p:sp>
      <p:pic>
        <p:nvPicPr>
          <p:cNvPr id="6" name="Graphic 5" descr="Illustrator outline">
            <a:extLst>
              <a:ext uri="{FF2B5EF4-FFF2-40B4-BE49-F238E27FC236}">
                <a16:creationId xmlns:a16="http://schemas.microsoft.com/office/drawing/2014/main" id="{110114C4-2A81-4E8E-368C-D7F58CEDD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2411" y="2540019"/>
            <a:ext cx="2449656" cy="2449656"/>
          </a:xfrm>
          <a:prstGeom prst="rect">
            <a:avLst/>
          </a:prstGeom>
        </p:spPr>
      </p:pic>
      <p:pic>
        <p:nvPicPr>
          <p:cNvPr id="3" name="Graphic 2" descr="Thumbs up sign outline">
            <a:extLst>
              <a:ext uri="{FF2B5EF4-FFF2-40B4-BE49-F238E27FC236}">
                <a16:creationId xmlns:a16="http://schemas.microsoft.com/office/drawing/2014/main" id="{AD9DD762-A283-3D7B-CDC4-ABE6AA9238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66185" y="4219664"/>
            <a:ext cx="459625" cy="459625"/>
          </a:xfrm>
          <a:prstGeom prst="rect">
            <a:avLst/>
          </a:prstGeom>
        </p:spPr>
      </p:pic>
      <p:pic>
        <p:nvPicPr>
          <p:cNvPr id="4" name="Graphic 3" descr="Thumbs Down outline">
            <a:extLst>
              <a:ext uri="{FF2B5EF4-FFF2-40B4-BE49-F238E27FC236}">
                <a16:creationId xmlns:a16="http://schemas.microsoft.com/office/drawing/2014/main" id="{3F13ABB0-A5E0-ACB6-1F47-D77992F288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66185" y="2803063"/>
            <a:ext cx="459625" cy="45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4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>
            <a:extLst>
              <a:ext uri="{FF2B5EF4-FFF2-40B4-BE49-F238E27FC236}">
                <a16:creationId xmlns:a16="http://schemas.microsoft.com/office/drawing/2014/main" id="{0DC9C72F-EC6B-C2AC-A8FB-8F42C0605E2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72219" y="530850"/>
            <a:ext cx="11047561" cy="609589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800" b="1" dirty="0"/>
              <a:t>Modernization goals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5FCED6-CB0F-4C07-95FF-4DE6A68EF575}"/>
              </a:ext>
            </a:extLst>
          </p:cNvPr>
          <p:cNvSpPr txBox="1"/>
          <p:nvPr/>
        </p:nvSpPr>
        <p:spPr bwMode="auto">
          <a:xfrm>
            <a:off x="769434" y="1538867"/>
            <a:ext cx="10850346" cy="17841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 defTabSz="608013">
              <a:spcAft>
                <a:spcPts val="600"/>
              </a:spcAft>
              <a:buAutoNum type="arabicParenR"/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Improve product timeliness</a:t>
            </a:r>
          </a:p>
          <a:p>
            <a:pPr marL="457200" indent="-457200" defTabSz="608013">
              <a:spcAft>
                <a:spcPts val="600"/>
              </a:spcAft>
              <a:buAutoNum type="arabicParenR"/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Proactively anticipate user needs</a:t>
            </a:r>
          </a:p>
          <a:p>
            <a:pPr marL="457200" indent="-457200" defTabSz="608013">
              <a:spcAft>
                <a:spcPts val="600"/>
              </a:spcAft>
              <a:buAutoNum type="arabicParenR"/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Increase data use</a:t>
            </a:r>
          </a:p>
          <a:p>
            <a:pPr defTabSz="608013">
              <a:spcAft>
                <a:spcPts val="600"/>
              </a:spcAft>
            </a:pPr>
            <a:endParaRPr lang="en-US" sz="22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342900" indent="-342900" defTabSz="6080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342900" indent="-342900" defTabSz="6080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342900" indent="-342900" defTabSz="6080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defTabSz="608013">
              <a:spcAft>
                <a:spcPts val="600"/>
              </a:spcAft>
            </a:pPr>
            <a:endParaRPr lang="en-US" sz="2200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B5D3F8-095A-DD3D-E693-35B844B9B60E}"/>
              </a:ext>
            </a:extLst>
          </p:cNvPr>
          <p:cNvSpPr txBox="1"/>
          <p:nvPr/>
        </p:nvSpPr>
        <p:spPr>
          <a:xfrm>
            <a:off x="3853780" y="3721490"/>
            <a:ext cx="56629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08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Standardized schemas</a:t>
            </a:r>
          </a:p>
          <a:p>
            <a:pPr marL="342900" indent="-342900" defTabSz="608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Lower levels of geography</a:t>
            </a:r>
          </a:p>
          <a:p>
            <a:pPr marL="342900" indent="-342900" defTabSz="608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Tags, keywords, organization of information </a:t>
            </a:r>
          </a:p>
          <a:p>
            <a:pPr marL="342900" indent="-342900" defTabSz="608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Production of </a:t>
            </a:r>
            <a:r>
              <a:rPr lang="en-US" sz="2200" i="1" dirty="0">
                <a:solidFill>
                  <a:schemeClr val="tx2"/>
                </a:solidFill>
                <a:latin typeface="Times New Roman"/>
                <a:cs typeface="Times New Roman"/>
              </a:rPr>
              <a:t>estimates</a:t>
            </a:r>
            <a:r>
              <a:rPr lang="en-US" sz="2200" dirty="0">
                <a:solidFill>
                  <a:schemeClr val="tx2"/>
                </a:solidFill>
                <a:latin typeface="Times New Roman"/>
                <a:cs typeface="Times New Roman"/>
              </a:rPr>
              <a:t>, not tables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976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IES">
      <a:dk1>
        <a:srgbClr val="000000"/>
      </a:dk1>
      <a:lt1>
        <a:srgbClr val="FFFFFF"/>
      </a:lt1>
      <a:dk2>
        <a:srgbClr val="576F7F"/>
      </a:dk2>
      <a:lt2>
        <a:srgbClr val="FBB03B"/>
      </a:lt2>
      <a:accent1>
        <a:srgbClr val="971B2F"/>
      </a:accent1>
      <a:accent2>
        <a:srgbClr val="003DA5"/>
      </a:accent2>
      <a:accent3>
        <a:srgbClr val="84329B"/>
      </a:accent3>
      <a:accent4>
        <a:srgbClr val="071D49"/>
      </a:accent4>
      <a:accent5>
        <a:srgbClr val="489FDF"/>
      </a:accent5>
      <a:accent6>
        <a:srgbClr val="009A44"/>
      </a:accent6>
      <a:hlink>
        <a:srgbClr val="576F7F"/>
      </a:hlink>
      <a:folHlink>
        <a:srgbClr val="FBB03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ES_PPT_Template.pptx  -  Read-Only" id="{7BA8547E-0CFE-4D0D-99CF-790B2254154C}" vid="{97AD360C-B9F5-4556-B3CB-556879A4DD7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f0111e-0b70-4484-a215-c078c3125701">
      <Terms xmlns="http://schemas.microsoft.com/office/infopath/2007/PartnerControls"/>
    </lcf76f155ced4ddcb4097134ff3c332f>
    <Notes xmlns="2bf0111e-0b70-4484-a215-c078c3125701" xsi:nil="true"/>
    <SharedWithUsers xmlns="9f7f175f-9c4b-41c9-97ba-04d41251a780">
      <UserInfo>
        <DisplayName>Provasnik, Stephen</DisplayName>
        <AccountId>15</AccountId>
        <AccountType/>
      </UserInfo>
      <UserInfo>
        <DisplayName>Delarosa, Josue</DisplayName>
        <AccountId>6</AccountId>
        <AccountType/>
      </UserInfo>
      <UserInfo>
        <DisplayName>Carr, Peggy</DisplayName>
        <AccountId>27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C09DE17AEF074C97E3E92CE1B662B0" ma:contentTypeVersion="15" ma:contentTypeDescription="Create a new document." ma:contentTypeScope="" ma:versionID="ff84b070dbf1da82b8d745b02e44ce42">
  <xsd:schema xmlns:xsd="http://www.w3.org/2001/XMLSchema" xmlns:xs="http://www.w3.org/2001/XMLSchema" xmlns:p="http://schemas.microsoft.com/office/2006/metadata/properties" xmlns:ns2="2bf0111e-0b70-4484-a215-c078c3125701" xmlns:ns3="9f7f175f-9c4b-41c9-97ba-04d41251a780" targetNamespace="http://schemas.microsoft.com/office/2006/metadata/properties" ma:root="true" ma:fieldsID="7ad54eebf7f7ce399e0e682e5e0bde13" ns2:_="" ns3:_="">
    <xsd:import namespace="2bf0111e-0b70-4484-a215-c078c3125701"/>
    <xsd:import namespace="9f7f175f-9c4b-41c9-97ba-04d41251a7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Note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0111e-0b70-4484-a215-c078c31257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s" ma:index="12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57479ed-16e3-4c54-a34b-e226e0af44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f175f-9c4b-41c9-97ba-04d41251a7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04D735-11D7-4D72-BECC-1194783ECA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A982D8-880A-431D-8AEA-03C546396A59}">
  <ds:schemaRefs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9f7f175f-9c4b-41c9-97ba-04d41251a780"/>
    <ds:schemaRef ds:uri="2bf0111e-0b70-4484-a215-c078c3125701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5175776-6AC9-40A9-909E-744E95E116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0111e-0b70-4484-a215-c078c3125701"/>
    <ds:schemaRef ds:uri="9f7f175f-9c4b-41c9-97ba-04d41251a7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19818</TotalTime>
  <Words>372</Words>
  <Application>Microsoft Office PowerPoint</Application>
  <PresentationFormat>Widescreen</PresentationFormat>
  <Paragraphs>91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1_Custom Design</vt:lpstr>
      <vt:lpstr>Modernization challenges of the  Digest of Education Statistics </vt:lpstr>
      <vt:lpstr>Overview</vt:lpstr>
      <vt:lpstr>National Center for Education Statistics (NCES)</vt:lpstr>
      <vt:lpstr>Digest of Education Statistics </vt:lpstr>
      <vt:lpstr>Modernization &amp; Digest: aligning to needs</vt:lpstr>
      <vt:lpstr>Challenges – dissemination</vt:lpstr>
      <vt:lpstr>PowerPoint Presentation</vt:lpstr>
      <vt:lpstr>Current State – dissemination </vt:lpstr>
      <vt:lpstr>Modernization goals</vt:lpstr>
      <vt:lpstr>Modernization: meeting the needs of data users</vt:lpstr>
      <vt:lpstr>Thank you!  Kristi.Donaldson@ed.gov  Ask a question about NCES products Sign up for NCES NewsFlash  </vt:lpstr>
    </vt:vector>
  </TitlesOfParts>
  <Company>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FedCASIC (2024) - Digest Modernization</dc:title>
  <dc:creator>Kristi.Donaldson@ed.gov</dc:creator>
  <cp:lastModifiedBy>Donaldson, Kristi</cp:lastModifiedBy>
  <cp:revision>1344</cp:revision>
  <cp:lastPrinted>2023-11-15T23:30:35Z</cp:lastPrinted>
  <dcterms:created xsi:type="dcterms:W3CDTF">2023-10-02T17:03:10Z</dcterms:created>
  <dcterms:modified xsi:type="dcterms:W3CDTF">2024-04-18T15:35:18Z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0x010100FBC09DE17AEF074C97E3E92CE1B662B0</vt:lpwstr>
  </property>
</Properties>
</file>