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5"/>
  </p:notesMasterIdLst>
  <p:sldIdLst>
    <p:sldId id="257" r:id="rId5"/>
    <p:sldId id="265" r:id="rId6"/>
    <p:sldId id="258" r:id="rId7"/>
    <p:sldId id="261" r:id="rId8"/>
    <p:sldId id="268" r:id="rId9"/>
    <p:sldId id="259" r:id="rId10"/>
    <p:sldId id="260" r:id="rId11"/>
    <p:sldId id="263" r:id="rId12"/>
    <p:sldId id="264" r:id="rId13"/>
    <p:sldId id="26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5801" autoAdjust="0"/>
  </p:normalViewPr>
  <p:slideViewPr>
    <p:cSldViewPr snapToGrid="0">
      <p:cViewPr varScale="1">
        <p:scale>
          <a:sx n="93" d="100"/>
          <a:sy n="93" d="100"/>
        </p:scale>
        <p:origin x="216" y="82"/>
      </p:cViewPr>
      <p:guideLst/>
    </p:cSldViewPr>
  </p:slideViewPr>
  <p:notesTextViewPr>
    <p:cViewPr>
      <p:scale>
        <a:sx n="1" d="1"/>
        <a:sy n="1" d="1"/>
      </p:scale>
      <p:origin x="0" y="-3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presentation does not include any personally identifiable information or protected data.</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I’m going to give an overview of a special type of field interview encountered while conducting nonresponse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followup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data collection during the decennial census, also known as the NRFU operation. I work on training content and materials that prepare enumerators and census field supervisors to conduct NRFU.</a:t>
            </a:r>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a:p>
        </p:txBody>
      </p:sp>
    </p:spTree>
    <p:extLst>
      <p:ext uri="{BB962C8B-B14F-4D97-AF65-F5344CB8AC3E}">
        <p14:creationId xmlns:p14="http://schemas.microsoft.com/office/powerpoint/2010/main" val="207133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takeaways here involve a closer examination of how an in-mover interview path can unfold and working to simplify this path in the questionnaire that will result in a better, less burdensome experience for enumerators and respondents, and improved response rates. More importantly is drilling down on the training programs to identify areas where enumerators are struggling and give them ample practice to prepare them for successful interviews.</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10</a:t>
            </a:fld>
            <a:endParaRPr lang="en-US"/>
          </a:p>
        </p:txBody>
      </p:sp>
    </p:spTree>
    <p:extLst>
      <p:ext uri="{BB962C8B-B14F-4D97-AF65-F5344CB8AC3E}">
        <p14:creationId xmlns:p14="http://schemas.microsoft.com/office/powerpoint/2010/main" val="236743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During the 2020 Census, we contacted approximately 60 million households nationwide to interview persons who did not respond to the census or return a questionnaire on or before the reference date of April 1, which is known as Census Day. </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Temporary census employees received about 22 hours of training, where they learned how to use an electronic questionnaire instrument to conduct personal interviews and collect demographic data from household respondents or proxies. The goal of NRFU is to ensure each person is counted once, only once, and in the right place.</a:t>
            </a:r>
          </a:p>
        </p:txBody>
      </p:sp>
      <p:sp>
        <p:nvSpPr>
          <p:cNvPr id="4" name="Slide Number Placeholder 3"/>
          <p:cNvSpPr>
            <a:spLocks noGrp="1"/>
          </p:cNvSpPr>
          <p:nvPr>
            <p:ph type="sldNum" sz="quarter" idx="5"/>
          </p:nvPr>
        </p:nvSpPr>
        <p:spPr/>
        <p:txBody>
          <a:bodyPr/>
          <a:lstStyle/>
          <a:p>
            <a:fld id="{F6A33367-C7DD-4070-8A8A-4A94FB71ED67}" type="slidenum">
              <a:rPr lang="en-US" smtClean="0"/>
              <a:t>2</a:t>
            </a:fld>
            <a:endParaRPr lang="en-US"/>
          </a:p>
        </p:txBody>
      </p:sp>
    </p:spTree>
    <p:extLst>
      <p:ext uri="{BB962C8B-B14F-4D97-AF65-F5344CB8AC3E}">
        <p14:creationId xmlns:p14="http://schemas.microsoft.com/office/powerpoint/2010/main" val="112853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During some of these visits, an enumerator would encounter someone who we refer to as an in-mover. An in-mover is a respondent who was living at the address at the time of the interview but lived somewhere else on Census Day. The thing to remember is that the NRFU interviews are occurring after Census Day. They may or may not have completed or returned a census questionnaire for the address where they lived on April 1st.</a:t>
            </a: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the address the enumerator visited is called the case address and the address where the respondent lived on April 1st is called the in-mover address.</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a:p>
        </p:txBody>
      </p:sp>
    </p:spTree>
    <p:extLst>
      <p:ext uri="{BB962C8B-B14F-4D97-AF65-F5344CB8AC3E}">
        <p14:creationId xmlns:p14="http://schemas.microsoft.com/office/powerpoint/2010/main" val="213128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an in-mover was identified during the NRFU visit, the enumerator potentially had to conduct a dual interview. First, asking questions about who lived at the case address. Then, adding a new address to the system (the in-mover address) AND asking questions about who lived at the in-mover address on Census Day. The enumerator had to make a smooth transition between those 2 parts, all while keeping the respondent’s attention.</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path of actions is different from that taken when encountering an in-mover during our ongoing surveys such as the National Crime Victimization Survey or Current Population Survey because the interviewer will make updates to the household roster, but they will not ask the in-mover any questions about the reference date address.</a:t>
            </a: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2020 Census enumerator training curriculum, we included sections to specifically cover this scenario. This slide shows some of the training screens that gave enumerators a preview of what to expect when adding the in-mover address to the system. Enumerators completed case work on the Field Data Capture (FDC) application, and it was installed on a government-issued iPhone 8. When a case was opened, the enumerator went through a series of screens to complete the questionnaire with a respondent.</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complexity of an in-mover scenario added to other challenges we faced in 2020, one being the training itself. While enumerators were taught how to work cases through online and instructor-led training, health safety measures implemented due to the COVID-19 pandemic required everyone to physically distance themselves from one another. This drastically changed the delivery of the instructor-led portions from an in-person environment to teleconferences. This adjustment compromised opportunities to practice interviews with one another. Nonetheless, Census Field Supervisors encouraged their enumerators to review and practice challenging interview paths on the training instrument before working live cases. </a:t>
            </a:r>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a:p>
        </p:txBody>
      </p:sp>
    </p:spTree>
    <p:extLst>
      <p:ext uri="{BB962C8B-B14F-4D97-AF65-F5344CB8AC3E}">
        <p14:creationId xmlns:p14="http://schemas.microsoft.com/office/powerpoint/2010/main" val="190625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slide depicts some of the behind-the-scenes work on the in-mover question path that we propose to test for the 2030 Census. </a:t>
            </a: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solid blue blocks on the left show the actions to take with the case address. The orange block in the center represents a transitional phase that enumerators who worked in-mover cases had trouble navigating. It was this part of the interview where they felt it did not flow smoothly. The muted blue blocks on the right represent the actions to take with the in-mover address. </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5</a:t>
            </a:fld>
            <a:endParaRPr lang="en-US"/>
          </a:p>
        </p:txBody>
      </p:sp>
    </p:spTree>
    <p:extLst>
      <p:ext uri="{BB962C8B-B14F-4D97-AF65-F5344CB8AC3E}">
        <p14:creationId xmlns:p14="http://schemas.microsoft.com/office/powerpoint/2010/main" val="54915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Historically, we have established the respondent’s status as an in-mover during some short introductory questions where the enumerator asks if they lived at the case address on April 1 (Census Day). If it turns out that the respondent is an in-mover and did not complete a questionnaire for their Census Day address, the interview can be longer in duration than a standard NRFU interview. </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2020, after an enumerator added an in-mover address to the system, it was geographically coded and matched to an address already in the workload. </a:t>
            </a: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the 2030 Census, we want to take that back end processing a little further by removing the added in-mover address from the NRFU workload, thereby avoiding duplication of effort on that address.</a:t>
            </a:r>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231895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is a statistical graphic of the percentage of in-movers who were interviewed in 2020 and had their Census Day addresses added to the system. It is a very small subset of the NRFU workload but ensuring that they are enumerated at their correct address AND that the case address itself is enumerated accurately makes a difference in counting everyone in the right place.</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note, the 2010 Census saw around 100,000 in-mover addresses added to the system. We suspect the large increase in 2020 speaks to numerous, unplanned moves during the Spring months as part of the pandemic response.</a:t>
            </a:r>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a:p>
        </p:txBody>
      </p:sp>
    </p:spTree>
    <p:extLst>
      <p:ext uri="{BB962C8B-B14F-4D97-AF65-F5344CB8AC3E}">
        <p14:creationId xmlns:p14="http://schemas.microsoft.com/office/powerpoint/2010/main" val="66003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more background about in-movers:  They fall under 2 subsets of the population that we are always striving to improve coverage when conducting census: Hard to Count and Historically Undercounted Populations. In-movers are hard to count in the sense that they move frequently and are likely to rent. Thus, it can be hard to locate and persuade these people to answer the census questionnaire. Also, because they are likely more mobile, they may have difficulty recalling a specific address as it relates to the April 1 reference date.</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critical subset of Hard to Count populations are the Historically Undercounted Populations. In conducting coverage measurement operations after NRFU, we found that these groups were not fully counted during the regular census count, which included self-response and NRFU. Examples of these groups include, but are not limited to, renters, young children, and people who indicate they are of a race other than the categories presented on the questionnaire.</a:t>
            </a:r>
          </a:p>
        </p:txBody>
      </p:sp>
      <p:sp>
        <p:nvSpPr>
          <p:cNvPr id="4" name="Slide Number Placeholder 3"/>
          <p:cNvSpPr>
            <a:spLocks noGrp="1"/>
          </p:cNvSpPr>
          <p:nvPr>
            <p:ph type="sldNum" sz="quarter" idx="5"/>
          </p:nvPr>
        </p:nvSpPr>
        <p:spPr/>
        <p:txBody>
          <a:bodyPr/>
          <a:lstStyle/>
          <a:p>
            <a:fld id="{F6A33367-C7DD-4070-8A8A-4A94FB71ED67}" type="slidenum">
              <a:rPr lang="en-US" smtClean="0"/>
              <a:t>8</a:t>
            </a:fld>
            <a:endParaRPr lang="en-US"/>
          </a:p>
        </p:txBody>
      </p:sp>
    </p:spTree>
    <p:extLst>
      <p:ext uri="{BB962C8B-B14F-4D97-AF65-F5344CB8AC3E}">
        <p14:creationId xmlns:p14="http://schemas.microsoft.com/office/powerpoint/2010/main" val="412714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made a huge jump in the 2020 NRFU operation by doing away with a lot of the paper forms used in previous censuses and completing these cases on the Field Data Capture application that I mentioned earlier. We provided enumerators with a training version that contained fake names and case addresses for practice purposes. The advantage of having this technology is that the questionnaire has built in conditional logic to guide the interview path, thereby eliminating the need for handling excess paperwork that was required in previous years. In improving the in-mover interview experience, we are working on eliminating unnecessary screens in the transitional phase of the interview. An example is to push all enumerator-facing screens that had contact history questions and </a:t>
            </a:r>
            <a:r>
              <a:rPr lang="en-US" sz="1800" kern="100">
                <a:effectLst/>
                <a:latin typeface="Aptos" panose="020B0004020202020204" pitchFamily="34" charset="0"/>
                <a:ea typeface="Aptos" panose="020B0004020202020204" pitchFamily="34" charset="0"/>
                <a:cs typeface="Times New Roman" panose="02020603050405020304" pitchFamily="18" charset="0"/>
              </a:rPr>
              <a:t>case notes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to the very end of the interview; that is, after both the case address and in-mover portions are completed.</a:t>
            </a:r>
          </a:p>
          <a:p>
            <a:pPr marL="0" marR="0" lvl="0" indent="0">
              <a:lnSpc>
                <a:spcPct val="115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also designing our training plan to give more opportunities to practice this and other special types of interviews in the learning environment so that more enumerators will feel ready to conduct field work at the conclusion of their training.</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9</a:t>
            </a:fld>
            <a:endParaRPr lang="en-US"/>
          </a:p>
        </p:txBody>
      </p:sp>
    </p:spTree>
    <p:extLst>
      <p:ext uri="{BB962C8B-B14F-4D97-AF65-F5344CB8AC3E}">
        <p14:creationId xmlns:p14="http://schemas.microsoft.com/office/powerpoint/2010/main" val="286319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E24D-7D42-C014-20DF-382B4AD5BD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991A9-1BDC-3066-CB88-2BD5EF339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F4F5C8-272B-606E-14F3-2EA45832616E}"/>
              </a:ext>
            </a:extLst>
          </p:cNvPr>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a:extLst>
              <a:ext uri="{FF2B5EF4-FFF2-40B4-BE49-F238E27FC236}">
                <a16:creationId xmlns:a16="http://schemas.microsoft.com/office/drawing/2014/main" id="{88E095DE-7DF7-E735-08EF-FE28799BB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3BCBB-2E53-E6C6-1CF9-E4E443F90029}"/>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53713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746E-5964-3F7F-BE07-E884603828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65B94-4185-7F29-3B23-3D5DA93A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374EA-DFF9-86C0-48DE-A6AA39566B8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BEA2B50-35C3-483D-9BF2-EB7C7C764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598F8-A1B4-5DAB-3FB4-A98AA9D897FA}"/>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46896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382700-158B-EEF8-29A0-69D498E029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0FABC6-F801-6314-3C83-E7A517DFB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801DC-20EF-0E8A-97C8-A2602E03C7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BE2F57A-02D8-44F4-A2EC-235942B13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2AE78-C2FA-ADCE-1D8D-96F4E62FED81}"/>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23151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7F4AD-2FF2-6D25-FE9D-2C74CDE79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2992E-E748-E9A3-10E4-50C9D3ABC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67F6D-8B71-1A31-226E-FB03CF66D77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0A53930-F1DA-88E3-B769-1DA3EE766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79BF6-B2BE-3471-FC83-4B201CC9476D}"/>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7945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F70-5357-06C2-711D-434EEA9972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BBCD62-DFC0-F112-532A-4BCA325B5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D18CB-E47B-064F-142E-5015B676F6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ABC9C57-4F57-DEEE-9576-10903192D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C04D2-3F57-1200-567D-849C259949C1}"/>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61386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570F-1433-3293-2CD9-E901957DA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BD0F5-2EEF-6E1F-E306-A1B0FC402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2C7F7-4D04-2D21-2B99-BF86EB102E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E064A8-F53A-91D8-893C-CCF698C8DB9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449456-DF65-36E3-66D2-4BEA75C30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A65E2-66EA-80B2-9E5F-DFBE48EA876B}"/>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78409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D787-A1AB-53E2-10D2-BF1F05F11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C620CA-854D-196F-2A0F-03846E3C1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C2B54-DDAE-6873-23F9-1230B48EA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72F3C-FF57-9DF3-A2DF-23E5FF2EA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B22B00-0C13-4298-AE28-6B0988F81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607047-1255-EE7F-DB78-D5C4942F6F0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D792FD1-4821-F4F6-00C9-BEDE8AF6D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B8FE81-40F0-ADA9-54D3-6A723CC67ED2}"/>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58547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1204-9F74-A211-F2F3-6A7F3AB05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D91AD7-D876-47A6-EA40-5D404E5765B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00F7F9A-6087-121A-0C18-8504F4E200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A7EDA-B852-A65A-D33D-6F37C6E43112}"/>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89212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B0041-ABF1-CE6D-1AFF-AB949B7268C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DE0A358-D024-A5FD-113C-7C79988B6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292E3B-3851-19C2-4DC2-45D53548F127}"/>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5232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37D3-31A2-B465-0FB5-2AAC51190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99D07-EC67-FD41-BBEB-A6EE69530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F3EA12-9BC4-18B7-0F29-2757CE8AB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A369C-E325-E5AC-6DD5-94C4285FB0F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6435EF-1C69-0F44-E6E5-5774583B3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1F350-20CF-8DC6-FD54-CAC613C82C07}"/>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026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EF89-CB8B-46E8-3BB3-F41596D25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4FFCC-4A17-1BEF-9373-0A109AEC2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E5D691-A1D7-A003-4E8D-1804D64AB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87EDA-0EDD-FBA5-72B0-3C9689D13E8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9F9239-3D5B-764C-567D-7D5900E66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7F6EB-6FD4-ED67-BD7D-64E2ABB4117E}"/>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87403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652B7-E680-56FF-25A0-73573C816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482E4-3A43-D82C-186E-1E528D540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C58C6-0518-2A2B-C7D5-9174A7CAC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4/17/2024</a:t>
            </a:fld>
            <a:endParaRPr lang="en-US" dirty="0"/>
          </a:p>
        </p:txBody>
      </p:sp>
      <p:sp>
        <p:nvSpPr>
          <p:cNvPr id="5" name="Footer Placeholder 4">
            <a:extLst>
              <a:ext uri="{FF2B5EF4-FFF2-40B4-BE49-F238E27FC236}">
                <a16:creationId xmlns:a16="http://schemas.microsoft.com/office/drawing/2014/main" id="{D4277C48-85F2-1040-64EA-3B463A68A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9CD9A-5050-735A-3F6E-BAD510B36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7" name="Picture 6">
            <a:extLst>
              <a:ext uri="{FF2B5EF4-FFF2-40B4-BE49-F238E27FC236}">
                <a16:creationId xmlns:a16="http://schemas.microsoft.com/office/drawing/2014/main" id="{C5CE2E80-B3A0-F341-0E9E-6BF9AFE16D35}"/>
              </a:ext>
            </a:extLst>
          </p:cNvPr>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16429548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census.gov/newsroom/blogs/random-samplings/2023/10/understanding-undercounted-populations.html"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7C5A-0221-FF87-E10E-C2EC550B1D27}"/>
              </a:ext>
            </a:extLst>
          </p:cNvPr>
          <p:cNvSpPr>
            <a:spLocks noGrp="1"/>
          </p:cNvSpPr>
          <p:nvPr>
            <p:ph type="ctrTitle"/>
          </p:nvPr>
        </p:nvSpPr>
        <p:spPr>
          <a:xfrm>
            <a:off x="609601" y="2056730"/>
            <a:ext cx="10854812" cy="2023657"/>
          </a:xfrm>
        </p:spPr>
        <p:txBody>
          <a:bodyPr>
            <a:noAutofit/>
          </a:bodyPr>
          <a:lstStyle/>
          <a:p>
            <a:r>
              <a:rPr lang="en-US" b="1" i="0" dirty="0">
                <a:solidFill>
                  <a:srgbClr val="002060"/>
                </a:solidFill>
                <a:effectLst/>
                <a:latin typeface="Calibri" panose="020F0502020204030204" pitchFamily="34" charset="0"/>
              </a:rPr>
              <a:t>Improving Efficiency and Data Quality of an In-mover Interview</a:t>
            </a:r>
            <a:endParaRPr lang="en-US" b="1" dirty="0">
              <a:solidFill>
                <a:srgbClr val="002060"/>
              </a:solidFill>
            </a:endParaRPr>
          </a:p>
        </p:txBody>
      </p:sp>
      <p:sp>
        <p:nvSpPr>
          <p:cNvPr id="3" name="Subtitle 2">
            <a:extLst>
              <a:ext uri="{FF2B5EF4-FFF2-40B4-BE49-F238E27FC236}">
                <a16:creationId xmlns:a16="http://schemas.microsoft.com/office/drawing/2014/main" id="{16130471-ADB0-A835-D6DF-A1C0CF69EFEF}"/>
              </a:ext>
            </a:extLst>
          </p:cNvPr>
          <p:cNvSpPr>
            <a:spLocks noGrp="1"/>
          </p:cNvSpPr>
          <p:nvPr>
            <p:ph type="subTitle" idx="1"/>
          </p:nvPr>
        </p:nvSpPr>
        <p:spPr>
          <a:xfrm>
            <a:off x="6906638" y="5096785"/>
            <a:ext cx="4260715" cy="1259565"/>
          </a:xfrm>
        </p:spPr>
        <p:txBody>
          <a:bodyPr>
            <a:noAutofit/>
          </a:bodyPr>
          <a:lstStyle/>
          <a:p>
            <a:pPr>
              <a:lnSpc>
                <a:spcPct val="100000"/>
              </a:lnSpc>
            </a:pPr>
            <a:r>
              <a:rPr lang="en-US" sz="1400" dirty="0">
                <a:solidFill>
                  <a:srgbClr val="002060"/>
                </a:solidFill>
              </a:rPr>
              <a:t>Presented by:</a:t>
            </a:r>
          </a:p>
          <a:p>
            <a:pPr>
              <a:lnSpc>
                <a:spcPct val="100000"/>
              </a:lnSpc>
            </a:pPr>
            <a:r>
              <a:rPr lang="en-US" sz="1400" dirty="0">
                <a:solidFill>
                  <a:srgbClr val="002060"/>
                </a:solidFill>
              </a:rPr>
              <a:t>Kimberly A. Collins</a:t>
            </a:r>
          </a:p>
          <a:p>
            <a:pPr>
              <a:lnSpc>
                <a:spcPct val="100000"/>
              </a:lnSpc>
            </a:pPr>
            <a:r>
              <a:rPr lang="en-US" sz="1400" dirty="0">
                <a:solidFill>
                  <a:srgbClr val="002060"/>
                </a:solidFill>
              </a:rPr>
              <a:t>Field Division, Decennial Data Collection Branch</a:t>
            </a:r>
          </a:p>
          <a:p>
            <a:pPr>
              <a:lnSpc>
                <a:spcPct val="100000"/>
              </a:lnSpc>
            </a:pPr>
            <a:r>
              <a:rPr lang="en-US" sz="1400" dirty="0">
                <a:solidFill>
                  <a:srgbClr val="002060"/>
                </a:solidFill>
              </a:rPr>
              <a:t>April 17, 2024</a:t>
            </a:r>
          </a:p>
        </p:txBody>
      </p:sp>
      <p:sp>
        <p:nvSpPr>
          <p:cNvPr id="4" name="Slide Number Placeholder 3">
            <a:extLst>
              <a:ext uri="{FF2B5EF4-FFF2-40B4-BE49-F238E27FC236}">
                <a16:creationId xmlns:a16="http://schemas.microsoft.com/office/drawing/2014/main" id="{85D0CE40-1B3A-2EAE-1624-48000B37E3CF}"/>
              </a:ext>
            </a:extLst>
          </p:cNvPr>
          <p:cNvSpPr>
            <a:spLocks noGrp="1"/>
          </p:cNvSpPr>
          <p:nvPr>
            <p:ph type="sldNum" sz="quarter" idx="12"/>
          </p:nvPr>
        </p:nvSpPr>
        <p:spPr/>
        <p:txBody>
          <a:bodyPr/>
          <a:lstStyle/>
          <a:p>
            <a:fld id="{FC63ECC8-719A-498E-B101-491B6A35558E}" type="slidenum">
              <a:rPr lang="en-US" smtClean="0"/>
              <a:t>1</a:t>
            </a:fld>
            <a:endParaRPr lang="en-US"/>
          </a:p>
        </p:txBody>
      </p:sp>
      <p:sp>
        <p:nvSpPr>
          <p:cNvPr id="5" name="TextBox 4">
            <a:extLst>
              <a:ext uri="{FF2B5EF4-FFF2-40B4-BE49-F238E27FC236}">
                <a16:creationId xmlns:a16="http://schemas.microsoft.com/office/drawing/2014/main" id="{33F4D243-5ED2-9FA0-86AE-C7E692D18A49}"/>
              </a:ext>
            </a:extLst>
          </p:cNvPr>
          <p:cNvSpPr txBox="1"/>
          <p:nvPr/>
        </p:nvSpPr>
        <p:spPr>
          <a:xfrm>
            <a:off x="1391055" y="774021"/>
            <a:ext cx="8968902" cy="400110"/>
          </a:xfrm>
          <a:prstGeom prst="rect">
            <a:avLst/>
          </a:prstGeom>
          <a:noFill/>
        </p:spPr>
        <p:txBody>
          <a:bodyPr wrap="square" rtlCol="0">
            <a:spAutoFit/>
          </a:bodyPr>
          <a:lstStyle/>
          <a:p>
            <a:r>
              <a:rPr lang="en-US" sz="2000" i="1" dirty="0"/>
              <a:t>2024 Federal Computer Assisted Survey Information Collection (</a:t>
            </a:r>
            <a:r>
              <a:rPr lang="en-US" sz="2000" i="1" dirty="0" err="1"/>
              <a:t>FedCASIC</a:t>
            </a:r>
            <a:r>
              <a:rPr lang="en-US" sz="2000" i="1" dirty="0"/>
              <a:t>) Workshops</a:t>
            </a:r>
          </a:p>
        </p:txBody>
      </p:sp>
    </p:spTree>
    <p:extLst>
      <p:ext uri="{BB962C8B-B14F-4D97-AF65-F5344CB8AC3E}">
        <p14:creationId xmlns:p14="http://schemas.microsoft.com/office/powerpoint/2010/main" val="3138031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3F08FA-C00A-F310-0428-E7F3EC9F4C24}"/>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CrisscrossEtching/>
                    </a14:imgEffect>
                  </a14:imgLayer>
                </a14:imgProps>
              </a:ext>
            </a:extLst>
          </a:blip>
          <a:srcRect l="24213" r="1"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8CD2A0-0782-C2E2-41FA-25064FC31B73}"/>
              </a:ext>
            </a:extLst>
          </p:cNvPr>
          <p:cNvSpPr>
            <a:spLocks noGrp="1"/>
          </p:cNvSpPr>
          <p:nvPr>
            <p:ph type="title"/>
          </p:nvPr>
        </p:nvSpPr>
        <p:spPr>
          <a:xfrm>
            <a:off x="7531610" y="365125"/>
            <a:ext cx="3822189" cy="884872"/>
          </a:xfrm>
        </p:spPr>
        <p:txBody>
          <a:bodyPr>
            <a:normAutofit/>
          </a:bodyPr>
          <a:lstStyle/>
          <a:p>
            <a:r>
              <a:rPr lang="en-US" sz="4000" b="1" dirty="0"/>
              <a:t>Closing</a:t>
            </a:r>
          </a:p>
        </p:txBody>
      </p:sp>
      <p:sp>
        <p:nvSpPr>
          <p:cNvPr id="3" name="Content Placeholder 2">
            <a:extLst>
              <a:ext uri="{FF2B5EF4-FFF2-40B4-BE49-F238E27FC236}">
                <a16:creationId xmlns:a16="http://schemas.microsoft.com/office/drawing/2014/main" id="{66D7898F-048E-125C-7E1C-232C32036114}"/>
              </a:ext>
            </a:extLst>
          </p:cNvPr>
          <p:cNvSpPr>
            <a:spLocks noGrp="1"/>
          </p:cNvSpPr>
          <p:nvPr>
            <p:ph idx="1"/>
          </p:nvPr>
        </p:nvSpPr>
        <p:spPr>
          <a:xfrm>
            <a:off x="7531610" y="1099226"/>
            <a:ext cx="3822189" cy="3793787"/>
          </a:xfrm>
        </p:spPr>
        <p:txBody>
          <a:bodyPr>
            <a:normAutofit lnSpcReduction="10000"/>
          </a:bodyPr>
          <a:lstStyle/>
          <a:p>
            <a:r>
              <a:rPr lang="en-US" sz="2000" dirty="0"/>
              <a:t>Deeper examination of how interview path unfolds when an in-mover is identified</a:t>
            </a:r>
          </a:p>
          <a:p>
            <a:r>
              <a:rPr lang="en-US" sz="2000" dirty="0"/>
              <a:t>Work on simplifying this path in the instrument</a:t>
            </a:r>
          </a:p>
          <a:p>
            <a:r>
              <a:rPr lang="en-US" sz="2000" dirty="0"/>
              <a:t>More exposure during training to this and other off beaten path interview paths </a:t>
            </a:r>
          </a:p>
          <a:p>
            <a:pPr lvl="1"/>
            <a:r>
              <a:rPr lang="en-US" sz="2000" dirty="0"/>
              <a:t>Redesigned, hybrid training schedule</a:t>
            </a:r>
          </a:p>
          <a:p>
            <a:pPr lvl="1"/>
            <a:r>
              <a:rPr lang="en-US" sz="2000" dirty="0"/>
              <a:t>Practice, Practice, Practice</a:t>
            </a:r>
          </a:p>
          <a:p>
            <a:pPr lvl="1"/>
            <a:r>
              <a:rPr lang="en-US" sz="2000" dirty="0"/>
              <a:t>Job Aids</a:t>
            </a:r>
          </a:p>
          <a:p>
            <a:pPr marL="457200" lvl="1" indent="0">
              <a:buNone/>
            </a:pPr>
            <a:endParaRPr lang="en-US" sz="2000" dirty="0"/>
          </a:p>
          <a:p>
            <a:pPr marL="457200" lvl="1" indent="0">
              <a:buNone/>
            </a:pPr>
            <a:endParaRPr lang="en-US" sz="2000" dirty="0"/>
          </a:p>
        </p:txBody>
      </p:sp>
      <p:sp>
        <p:nvSpPr>
          <p:cNvPr id="4" name="Slide Number Placeholder 3">
            <a:extLst>
              <a:ext uri="{FF2B5EF4-FFF2-40B4-BE49-F238E27FC236}">
                <a16:creationId xmlns:a16="http://schemas.microsoft.com/office/drawing/2014/main" id="{E277E84F-16D0-933D-45D0-0B87768101EA}"/>
              </a:ext>
            </a:extLst>
          </p:cNvPr>
          <p:cNvSpPr>
            <a:spLocks noGrp="1"/>
          </p:cNvSpPr>
          <p:nvPr>
            <p:ph type="sldNum" sz="quarter" idx="12"/>
          </p:nvPr>
        </p:nvSpPr>
        <p:spPr>
          <a:xfrm>
            <a:off x="8610600" y="6356350"/>
            <a:ext cx="2743200" cy="365125"/>
          </a:xfrm>
        </p:spPr>
        <p:txBody>
          <a:bodyPr>
            <a:normAutofit/>
          </a:bodyPr>
          <a:lstStyle/>
          <a:p>
            <a:pPr>
              <a:spcAft>
                <a:spcPts val="600"/>
              </a:spcAft>
            </a:pPr>
            <a:fld id="{FC63ECC8-719A-498E-B101-491B6A35558E}" type="slidenum">
              <a:rPr lang="en-US" smtClean="0"/>
              <a:pPr>
                <a:spcAft>
                  <a:spcPts val="600"/>
                </a:spcAft>
              </a:pPr>
              <a:t>10</a:t>
            </a:fld>
            <a:endParaRPr lang="en-US"/>
          </a:p>
        </p:txBody>
      </p:sp>
      <p:pic>
        <p:nvPicPr>
          <p:cNvPr id="8" name="Picture 7">
            <a:extLst>
              <a:ext uri="{FF2B5EF4-FFF2-40B4-BE49-F238E27FC236}">
                <a16:creationId xmlns:a16="http://schemas.microsoft.com/office/drawing/2014/main" id="{263412BC-49EE-0B39-CEB7-235FAF2A85CA}"/>
              </a:ext>
            </a:extLst>
          </p:cNvPr>
          <p:cNvPicPr>
            <a:picLocks noChangeAspect="1"/>
          </p:cNvPicPr>
          <p:nvPr/>
        </p:nvPicPr>
        <p:blipFill>
          <a:blip r:embed="rId5"/>
          <a:stretch>
            <a:fillRect/>
          </a:stretch>
        </p:blipFill>
        <p:spPr>
          <a:xfrm>
            <a:off x="0" y="6077826"/>
            <a:ext cx="1379340" cy="769687"/>
          </a:xfrm>
          <a:prstGeom prst="rect">
            <a:avLst/>
          </a:prstGeom>
        </p:spPr>
      </p:pic>
      <p:sp>
        <p:nvSpPr>
          <p:cNvPr id="5" name="TextBox 4">
            <a:extLst>
              <a:ext uri="{FF2B5EF4-FFF2-40B4-BE49-F238E27FC236}">
                <a16:creationId xmlns:a16="http://schemas.microsoft.com/office/drawing/2014/main" id="{84DAED7E-0FEA-5CE4-6150-137F7D40D437}"/>
              </a:ext>
            </a:extLst>
          </p:cNvPr>
          <p:cNvSpPr txBox="1"/>
          <p:nvPr/>
        </p:nvSpPr>
        <p:spPr>
          <a:xfrm>
            <a:off x="7531610" y="5552341"/>
            <a:ext cx="3822188" cy="646331"/>
          </a:xfrm>
          <a:prstGeom prst="rect">
            <a:avLst/>
          </a:prstGeom>
          <a:noFill/>
        </p:spPr>
        <p:txBody>
          <a:bodyPr wrap="square" rtlCol="0">
            <a:spAutoFit/>
          </a:bodyPr>
          <a:lstStyle/>
          <a:p>
            <a:r>
              <a:rPr lang="en-US" i="1" dirty="0"/>
              <a:t>Questions?</a:t>
            </a:r>
          </a:p>
          <a:p>
            <a:r>
              <a:rPr lang="en-US" i="1" dirty="0"/>
              <a:t>Email: Kimberly.collins@census.gov</a:t>
            </a:r>
          </a:p>
        </p:txBody>
      </p:sp>
    </p:spTree>
    <p:extLst>
      <p:ext uri="{BB962C8B-B14F-4D97-AF65-F5344CB8AC3E}">
        <p14:creationId xmlns:p14="http://schemas.microsoft.com/office/powerpoint/2010/main" val="14522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4" name="Rectangle 106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6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6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88229-143D-7A1A-C4D3-AE366468EBE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b="1" kern="1200">
                <a:solidFill>
                  <a:srgbClr val="FFFFFF"/>
                </a:solidFill>
                <a:latin typeface="+mj-lt"/>
                <a:ea typeface="+mj-ea"/>
                <a:cs typeface="+mj-cs"/>
              </a:rPr>
              <a:t>Census Day</a:t>
            </a:r>
            <a:br>
              <a:rPr lang="en-US" sz="3700" b="1" kern="1200">
                <a:solidFill>
                  <a:srgbClr val="FFFFFF"/>
                </a:solidFill>
                <a:latin typeface="+mj-lt"/>
                <a:ea typeface="+mj-ea"/>
                <a:cs typeface="+mj-cs"/>
              </a:rPr>
            </a:br>
            <a:r>
              <a:rPr lang="en-US" sz="3700" b="1" kern="1200">
                <a:solidFill>
                  <a:srgbClr val="FFFFFF"/>
                </a:solidFill>
                <a:latin typeface="+mj-lt"/>
                <a:ea typeface="+mj-ea"/>
                <a:cs typeface="+mj-cs"/>
              </a:rPr>
              <a:t>April 1st</a:t>
            </a:r>
          </a:p>
        </p:txBody>
      </p:sp>
      <p:sp>
        <p:nvSpPr>
          <p:cNvPr id="1059" name="Content Placeholder 1029">
            <a:extLst>
              <a:ext uri="{FF2B5EF4-FFF2-40B4-BE49-F238E27FC236}">
                <a16:creationId xmlns:a16="http://schemas.microsoft.com/office/drawing/2014/main" id="{459E578B-3DA2-CBE7-3AED-FBBF0722ED1A}"/>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buNone/>
            </a:pPr>
            <a:r>
              <a:rPr lang="en-US" sz="2000" b="1" i="1" kern="1200">
                <a:solidFill>
                  <a:srgbClr val="FFFFFF"/>
                </a:solidFill>
                <a:latin typeface="+mn-lt"/>
                <a:ea typeface="+mn-ea"/>
                <a:cs typeface="+mn-cs"/>
              </a:rPr>
              <a:t>“Count everyone once, only once, and in the right place.”</a:t>
            </a:r>
          </a:p>
        </p:txBody>
      </p:sp>
      <p:pic>
        <p:nvPicPr>
          <p:cNvPr id="5" name="Picture 4">
            <a:extLst>
              <a:ext uri="{FF2B5EF4-FFF2-40B4-BE49-F238E27FC236}">
                <a16:creationId xmlns:a16="http://schemas.microsoft.com/office/drawing/2014/main" id="{4D2A7317-FB0A-D433-09BD-6571355FB9F3}"/>
              </a:ext>
            </a:extLst>
          </p:cNvPr>
          <p:cNvPicPr>
            <a:picLocks noChangeAspect="1"/>
          </p:cNvPicPr>
          <p:nvPr/>
        </p:nvPicPr>
        <p:blipFill>
          <a:blip r:embed="rId3"/>
          <a:stretch>
            <a:fillRect/>
          </a:stretch>
        </p:blipFill>
        <p:spPr>
          <a:xfrm>
            <a:off x="2658038" y="1966293"/>
            <a:ext cx="6875922" cy="4452160"/>
          </a:xfrm>
          <a:prstGeom prst="rect">
            <a:avLst/>
          </a:prstGeom>
        </p:spPr>
      </p:pic>
      <p:sp>
        <p:nvSpPr>
          <p:cNvPr id="4" name="Slide Number Placeholder 3">
            <a:extLst>
              <a:ext uri="{FF2B5EF4-FFF2-40B4-BE49-F238E27FC236}">
                <a16:creationId xmlns:a16="http://schemas.microsoft.com/office/drawing/2014/main" id="{2F4E72B6-D764-8C3A-5451-A1296634920D}"/>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FC63ECC8-719A-498E-B101-491B6A35558E}"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pic>
        <p:nvPicPr>
          <p:cNvPr id="7" name="Picture 6">
            <a:extLst>
              <a:ext uri="{FF2B5EF4-FFF2-40B4-BE49-F238E27FC236}">
                <a16:creationId xmlns:a16="http://schemas.microsoft.com/office/drawing/2014/main" id="{D8AC0A43-6D52-D6F3-5816-7D73A52BCD70}"/>
              </a:ext>
            </a:extLst>
          </p:cNvPr>
          <p:cNvPicPr>
            <a:picLocks noChangeAspect="1"/>
          </p:cNvPicPr>
          <p:nvPr/>
        </p:nvPicPr>
        <p:blipFill>
          <a:blip r:embed="rId4"/>
          <a:stretch>
            <a:fillRect/>
          </a:stretch>
        </p:blipFill>
        <p:spPr>
          <a:xfrm>
            <a:off x="0" y="6195003"/>
            <a:ext cx="1356478" cy="662997"/>
          </a:xfrm>
          <a:prstGeom prst="rect">
            <a:avLst/>
          </a:prstGeom>
        </p:spPr>
      </p:pic>
      <p:sp>
        <p:nvSpPr>
          <p:cNvPr id="3" name="AutoShape 2">
            <a:extLst>
              <a:ext uri="{FF2B5EF4-FFF2-40B4-BE49-F238E27FC236}">
                <a16:creationId xmlns:a16="http://schemas.microsoft.com/office/drawing/2014/main" id="{ECA6B73F-7A29-0263-66BB-7EAF7D0E95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670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truck parked in front of a house&#10;&#10;Description automatically generated with medium confidence">
            <a:extLst>
              <a:ext uri="{FF2B5EF4-FFF2-40B4-BE49-F238E27FC236}">
                <a16:creationId xmlns:a16="http://schemas.microsoft.com/office/drawing/2014/main" id="{17895465-3CDC-15B1-587A-6A4BF13619BE}"/>
              </a:ext>
            </a:extLst>
          </p:cNvPr>
          <p:cNvPicPr>
            <a:picLocks noChangeAspect="1"/>
          </p:cNvPicPr>
          <p:nvPr/>
        </p:nvPicPr>
        <p:blipFill rotWithShape="1">
          <a:blip r:embed="rId3">
            <a:extLst>
              <a:ext uri="{28A0092B-C50C-407E-A947-70E740481C1C}">
                <a14:useLocalDpi xmlns:a14="http://schemas.microsoft.com/office/drawing/2010/main" val="0"/>
              </a:ext>
            </a:extLst>
          </a:blip>
          <a:srcRect l="5014" r="15675"/>
          <a:stretch/>
        </p:blipFill>
        <p:spPr>
          <a:xfrm>
            <a:off x="30100" y="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CF137B06-40A0-E084-F191-B851613FBA56}"/>
              </a:ext>
            </a:extLst>
          </p:cNvPr>
          <p:cNvSpPr>
            <a:spLocks noGrp="1"/>
          </p:cNvSpPr>
          <p:nvPr>
            <p:ph idx="1"/>
          </p:nvPr>
        </p:nvSpPr>
        <p:spPr>
          <a:xfrm>
            <a:off x="6312568" y="2086227"/>
            <a:ext cx="5483187" cy="862813"/>
          </a:xfrm>
        </p:spPr>
        <p:txBody>
          <a:bodyPr>
            <a:noAutofit/>
          </a:bodyPr>
          <a:lstStyle/>
          <a:p>
            <a:pPr marL="0" indent="0">
              <a:buNone/>
            </a:pPr>
            <a:r>
              <a:rPr lang="en-US" sz="4000" b="1" dirty="0">
                <a:solidFill>
                  <a:srgbClr val="002060"/>
                </a:solidFill>
              </a:rPr>
              <a:t>Who is an In-Mover?</a:t>
            </a:r>
          </a:p>
        </p:txBody>
      </p:sp>
      <p:sp>
        <p:nvSpPr>
          <p:cNvPr id="4" name="Slide Number Placeholder 3">
            <a:extLst>
              <a:ext uri="{FF2B5EF4-FFF2-40B4-BE49-F238E27FC236}">
                <a16:creationId xmlns:a16="http://schemas.microsoft.com/office/drawing/2014/main" id="{57E257D2-1558-EC04-68A4-52A8A4CE2259}"/>
              </a:ext>
            </a:extLst>
          </p:cNvPr>
          <p:cNvSpPr>
            <a:spLocks noGrp="1"/>
          </p:cNvSpPr>
          <p:nvPr>
            <p:ph type="sldNum" sz="quarter" idx="12"/>
          </p:nvPr>
        </p:nvSpPr>
        <p:spPr>
          <a:xfrm>
            <a:off x="8610600" y="6356350"/>
            <a:ext cx="2743200" cy="365125"/>
          </a:xfrm>
        </p:spPr>
        <p:txBody>
          <a:bodyPr>
            <a:normAutofit/>
          </a:bodyPr>
          <a:lstStyle/>
          <a:p>
            <a:pPr>
              <a:spcAft>
                <a:spcPts val="600"/>
              </a:spcAft>
            </a:pPr>
            <a:fld id="{FC63ECC8-719A-498E-B101-491B6A35558E}" type="slidenum">
              <a:rPr lang="en-US" smtClean="0"/>
              <a:pPr>
                <a:spcAft>
                  <a:spcPts val="600"/>
                </a:spcAft>
              </a:pPr>
              <a:t>3</a:t>
            </a:fld>
            <a:endParaRPr lang="en-US"/>
          </a:p>
        </p:txBody>
      </p:sp>
      <p:pic>
        <p:nvPicPr>
          <p:cNvPr id="3" name="Picture 2">
            <a:extLst>
              <a:ext uri="{FF2B5EF4-FFF2-40B4-BE49-F238E27FC236}">
                <a16:creationId xmlns:a16="http://schemas.microsoft.com/office/drawing/2014/main" id="{8DAB8E31-BBD3-EF07-74D1-8F696D1D03AA}"/>
              </a:ext>
            </a:extLst>
          </p:cNvPr>
          <p:cNvPicPr>
            <a:picLocks noChangeAspect="1"/>
          </p:cNvPicPr>
          <p:nvPr/>
        </p:nvPicPr>
        <p:blipFill>
          <a:blip r:embed="rId4"/>
          <a:stretch>
            <a:fillRect/>
          </a:stretch>
        </p:blipFill>
        <p:spPr>
          <a:xfrm>
            <a:off x="0" y="6088303"/>
            <a:ext cx="1379340" cy="769687"/>
          </a:xfrm>
          <a:prstGeom prst="rect">
            <a:avLst/>
          </a:prstGeom>
        </p:spPr>
      </p:pic>
      <p:sp>
        <p:nvSpPr>
          <p:cNvPr id="2" name="TextBox 1">
            <a:extLst>
              <a:ext uri="{FF2B5EF4-FFF2-40B4-BE49-F238E27FC236}">
                <a16:creationId xmlns:a16="http://schemas.microsoft.com/office/drawing/2014/main" id="{7CA8CFED-75F4-B57A-21F4-894FFF69C866}"/>
              </a:ext>
            </a:extLst>
          </p:cNvPr>
          <p:cNvSpPr txBox="1"/>
          <p:nvPr/>
        </p:nvSpPr>
        <p:spPr>
          <a:xfrm>
            <a:off x="6423255" y="3021479"/>
            <a:ext cx="5261811" cy="1631216"/>
          </a:xfrm>
          <a:prstGeom prst="rect">
            <a:avLst/>
          </a:prstGeom>
          <a:noFill/>
        </p:spPr>
        <p:txBody>
          <a:bodyPr wrap="square" rtlCol="0">
            <a:spAutoFit/>
          </a:bodyPr>
          <a:lstStyle/>
          <a:p>
            <a:r>
              <a:rPr lang="en-US" sz="2000" i="1" dirty="0">
                <a:solidFill>
                  <a:srgbClr val="002060"/>
                </a:solidFill>
              </a:rPr>
              <a:t>Respondent who moved into the case address after Census Day</a:t>
            </a:r>
          </a:p>
          <a:p>
            <a:endParaRPr lang="en-US" sz="2000" i="1" dirty="0">
              <a:solidFill>
                <a:srgbClr val="002060"/>
              </a:solidFill>
            </a:endParaRPr>
          </a:p>
          <a:p>
            <a:r>
              <a:rPr lang="en-US" sz="2000" i="1" dirty="0">
                <a:solidFill>
                  <a:srgbClr val="002060"/>
                </a:solidFill>
              </a:rPr>
              <a:t>May or may have not completed or returned census questionnaire for Census Day address </a:t>
            </a:r>
          </a:p>
        </p:txBody>
      </p:sp>
    </p:spTree>
    <p:extLst>
      <p:ext uri="{BB962C8B-B14F-4D97-AF65-F5344CB8AC3E}">
        <p14:creationId xmlns:p14="http://schemas.microsoft.com/office/powerpoint/2010/main" val="99507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991141D-6BEE-2D02-AD17-86BD073916EB}"/>
              </a:ext>
            </a:extLst>
          </p:cNvPr>
          <p:cNvSpPr>
            <a:spLocks noGrp="1"/>
          </p:cNvSpPr>
          <p:nvPr>
            <p:ph idx="1"/>
          </p:nvPr>
        </p:nvSpPr>
        <p:spPr>
          <a:xfrm>
            <a:off x="1048447" y="3861881"/>
            <a:ext cx="7485413" cy="1879154"/>
          </a:xfrm>
        </p:spPr>
        <p:txBody>
          <a:bodyPr anchor="ctr">
            <a:normAutofit/>
          </a:bodyPr>
          <a:lstStyle/>
          <a:p>
            <a:pPr marL="0" indent="0">
              <a:buNone/>
            </a:pPr>
            <a:r>
              <a:rPr lang="en-US" sz="2400" dirty="0">
                <a:solidFill>
                  <a:srgbClr val="002060"/>
                </a:solidFill>
              </a:rPr>
              <a:t>The in-mover interview is potentially a </a:t>
            </a:r>
            <a:r>
              <a:rPr lang="en-US" sz="2400" b="1" i="1" dirty="0">
                <a:solidFill>
                  <a:srgbClr val="002060"/>
                </a:solidFill>
              </a:rPr>
              <a:t>dual</a:t>
            </a:r>
            <a:r>
              <a:rPr lang="en-US" sz="2400" dirty="0">
                <a:solidFill>
                  <a:srgbClr val="002060"/>
                </a:solidFill>
              </a:rPr>
              <a:t> interview</a:t>
            </a:r>
          </a:p>
          <a:p>
            <a:pPr marL="800100" lvl="1" indent="-342900">
              <a:buFont typeface="+mj-lt"/>
              <a:buAutoNum type="arabicPeriod"/>
            </a:pPr>
            <a:r>
              <a:rPr lang="en-US" sz="1800" dirty="0">
                <a:solidFill>
                  <a:srgbClr val="002060"/>
                </a:solidFill>
              </a:rPr>
              <a:t>Enumerating the case address being visited</a:t>
            </a:r>
          </a:p>
          <a:p>
            <a:pPr marL="800100" lvl="1" indent="-342900">
              <a:buFont typeface="+mj-lt"/>
              <a:buAutoNum type="arabicPeriod"/>
            </a:pPr>
            <a:r>
              <a:rPr lang="en-US" sz="1800" dirty="0">
                <a:solidFill>
                  <a:srgbClr val="002060"/>
                </a:solidFill>
              </a:rPr>
              <a:t>Enumerating the address where the respondent (in-mover) lived on April 1, after adding a new address to the system</a:t>
            </a:r>
          </a:p>
          <a:p>
            <a:pPr marL="800100" lvl="1" indent="-342900">
              <a:buFont typeface="+mj-lt"/>
              <a:buAutoNum type="arabicPeriod"/>
            </a:pPr>
            <a:r>
              <a:rPr lang="en-US" sz="1800" dirty="0">
                <a:solidFill>
                  <a:srgbClr val="002060"/>
                </a:solidFill>
              </a:rPr>
              <a:t>Smoothly transition from 1 to 2, maintaining engagement with the respondent</a:t>
            </a:r>
          </a:p>
        </p:txBody>
      </p:sp>
      <p:sp>
        <p:nvSpPr>
          <p:cNvPr id="4" name="Slide Number Placeholder 3">
            <a:extLst>
              <a:ext uri="{FF2B5EF4-FFF2-40B4-BE49-F238E27FC236}">
                <a16:creationId xmlns:a16="http://schemas.microsoft.com/office/drawing/2014/main" id="{7B97FB06-2322-5FAF-63F2-206319E1D0CD}"/>
              </a:ext>
            </a:extLst>
          </p:cNvPr>
          <p:cNvSpPr>
            <a:spLocks noGrp="1"/>
          </p:cNvSpPr>
          <p:nvPr>
            <p:ph type="sldNum" sz="quarter" idx="12"/>
          </p:nvPr>
        </p:nvSpPr>
        <p:spPr>
          <a:xfrm>
            <a:off x="8864600" y="6356350"/>
            <a:ext cx="2743200" cy="365125"/>
          </a:xfrm>
        </p:spPr>
        <p:txBody>
          <a:bodyPr>
            <a:normAutofit/>
          </a:bodyPr>
          <a:lstStyle/>
          <a:p>
            <a:pPr>
              <a:spcAft>
                <a:spcPts val="600"/>
              </a:spcAft>
            </a:pPr>
            <a:fld id="{FC63ECC8-719A-498E-B101-491B6A35558E}" type="slidenum">
              <a:rPr lang="en-US" smtClean="0">
                <a:solidFill>
                  <a:schemeClr val="tx1">
                    <a:lumMod val="75000"/>
                    <a:lumOff val="25000"/>
                  </a:schemeClr>
                </a:solidFill>
              </a:rPr>
              <a:pPr>
                <a:spcAft>
                  <a:spcPts val="600"/>
                </a:spcAft>
              </a:pPr>
              <a:t>4</a:t>
            </a:fld>
            <a:endParaRPr lang="en-US">
              <a:solidFill>
                <a:schemeClr val="tx1">
                  <a:lumMod val="75000"/>
                  <a:lumOff val="25000"/>
                </a:schemeClr>
              </a:solidFill>
            </a:endParaRPr>
          </a:p>
        </p:txBody>
      </p:sp>
      <p:pic>
        <p:nvPicPr>
          <p:cNvPr id="2" name="Picture 1">
            <a:extLst>
              <a:ext uri="{FF2B5EF4-FFF2-40B4-BE49-F238E27FC236}">
                <a16:creationId xmlns:a16="http://schemas.microsoft.com/office/drawing/2014/main" id="{C49BBB1A-DE99-47F1-8EEE-10EE11D450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61" y="591574"/>
            <a:ext cx="3708400" cy="2489200"/>
          </a:xfrm>
          <a:prstGeom prst="rect">
            <a:avLst/>
          </a:prstGeom>
          <a:noFill/>
          <a:ln>
            <a:noFill/>
          </a:ln>
        </p:spPr>
      </p:pic>
      <p:pic>
        <p:nvPicPr>
          <p:cNvPr id="3" name="Picture 2">
            <a:extLst>
              <a:ext uri="{FF2B5EF4-FFF2-40B4-BE49-F238E27FC236}">
                <a16:creationId xmlns:a16="http://schemas.microsoft.com/office/drawing/2014/main" id="{C321CB0C-082F-6BAA-084F-D43BB6BC38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1801" y="607073"/>
            <a:ext cx="3708400" cy="2489200"/>
          </a:xfrm>
          <a:prstGeom prst="rect">
            <a:avLst/>
          </a:prstGeom>
          <a:noFill/>
          <a:ln>
            <a:noFill/>
          </a:ln>
        </p:spPr>
      </p:pic>
      <p:pic>
        <p:nvPicPr>
          <p:cNvPr id="5" name="Picture 4">
            <a:extLst>
              <a:ext uri="{FF2B5EF4-FFF2-40B4-BE49-F238E27FC236}">
                <a16:creationId xmlns:a16="http://schemas.microsoft.com/office/drawing/2014/main" id="{59249126-5AAA-1892-7174-21048573E3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5041" y="607073"/>
            <a:ext cx="3708400" cy="2489200"/>
          </a:xfrm>
          <a:prstGeom prst="rect">
            <a:avLst/>
          </a:prstGeom>
          <a:noFill/>
          <a:ln>
            <a:noFill/>
          </a:ln>
        </p:spPr>
      </p:pic>
      <p:sp>
        <p:nvSpPr>
          <p:cNvPr id="7" name="Rectangle 6">
            <a:extLst>
              <a:ext uri="{FF2B5EF4-FFF2-40B4-BE49-F238E27FC236}">
                <a16:creationId xmlns:a16="http://schemas.microsoft.com/office/drawing/2014/main" id="{F9E796CF-F383-E558-DDBF-0A8A04E6A2D7}"/>
              </a:ext>
            </a:extLst>
          </p:cNvPr>
          <p:cNvSpPr/>
          <p:nvPr/>
        </p:nvSpPr>
        <p:spPr>
          <a:xfrm>
            <a:off x="245806" y="344129"/>
            <a:ext cx="11769213" cy="2989006"/>
          </a:xfrm>
          <a:prstGeom prst="rect">
            <a:avLst/>
          </a:prstGeom>
          <a:noFill/>
          <a:ln w="76200">
            <a:solidFill>
              <a:srgbClr val="002060"/>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6" name="TextBox 5">
            <a:extLst>
              <a:ext uri="{FF2B5EF4-FFF2-40B4-BE49-F238E27FC236}">
                <a16:creationId xmlns:a16="http://schemas.microsoft.com/office/drawing/2014/main" id="{43516DFF-0A2C-F231-40A1-492545E93C72}"/>
              </a:ext>
            </a:extLst>
          </p:cNvPr>
          <p:cNvSpPr txBox="1"/>
          <p:nvPr/>
        </p:nvSpPr>
        <p:spPr>
          <a:xfrm>
            <a:off x="8735438" y="3596079"/>
            <a:ext cx="3128003" cy="523220"/>
          </a:xfrm>
          <a:prstGeom prst="rect">
            <a:avLst/>
          </a:prstGeom>
          <a:noFill/>
        </p:spPr>
        <p:txBody>
          <a:bodyPr wrap="square" rtlCol="0">
            <a:spAutoFit/>
          </a:bodyPr>
          <a:lstStyle/>
          <a:p>
            <a:r>
              <a:rPr lang="en-US" sz="1400" i="1" dirty="0"/>
              <a:t>Source: U.S. Census Bureau, 2020 Census Enumerator Online Training Curriculum</a:t>
            </a:r>
          </a:p>
        </p:txBody>
      </p:sp>
    </p:spTree>
    <p:extLst>
      <p:ext uri="{BB962C8B-B14F-4D97-AF65-F5344CB8AC3E}">
        <p14:creationId xmlns:p14="http://schemas.microsoft.com/office/powerpoint/2010/main" val="390786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DA189D-0959-4720-9EE1-2A09028EAE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C63ECC8-719A-498E-B101-491B6A35558E}" type="slidenum">
              <a:rPr lang="en-US" smtClean="0"/>
              <a:pPr>
                <a:spcAft>
                  <a:spcPts val="600"/>
                </a:spcAft>
              </a:pPr>
              <a:t>5</a:t>
            </a:fld>
            <a:endParaRPr lang="en-US"/>
          </a:p>
        </p:txBody>
      </p:sp>
      <p:sp>
        <p:nvSpPr>
          <p:cNvPr id="9" name="Flowchart: Process 8">
            <a:extLst>
              <a:ext uri="{FF2B5EF4-FFF2-40B4-BE49-F238E27FC236}">
                <a16:creationId xmlns:a16="http://schemas.microsoft.com/office/drawing/2014/main" id="{CD7DA00E-9623-562E-E080-7A5E5FB9D516}"/>
              </a:ext>
            </a:extLst>
          </p:cNvPr>
          <p:cNvSpPr/>
          <p:nvPr/>
        </p:nvSpPr>
        <p:spPr>
          <a:xfrm>
            <a:off x="552632" y="2960275"/>
            <a:ext cx="1505555" cy="1019073"/>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Ask if anyone lived at case address on April 1</a:t>
            </a:r>
          </a:p>
        </p:txBody>
      </p:sp>
      <p:cxnSp>
        <p:nvCxnSpPr>
          <p:cNvPr id="11" name="Straight Arrow Connector 10">
            <a:extLst>
              <a:ext uri="{FF2B5EF4-FFF2-40B4-BE49-F238E27FC236}">
                <a16:creationId xmlns:a16="http://schemas.microsoft.com/office/drawing/2014/main" id="{197B6C8C-2704-1ED6-57BD-CF805272A896}"/>
              </a:ext>
            </a:extLst>
          </p:cNvPr>
          <p:cNvCxnSpPr>
            <a:cxnSpLocks/>
          </p:cNvCxnSpPr>
          <p:nvPr/>
        </p:nvCxnSpPr>
        <p:spPr>
          <a:xfrm flipV="1">
            <a:off x="2018677" y="3469811"/>
            <a:ext cx="896395" cy="2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6C67DC-1CBF-DFFA-1458-95E9991E8659}"/>
              </a:ext>
            </a:extLst>
          </p:cNvPr>
          <p:cNvCxnSpPr>
            <a:cxnSpLocks/>
            <a:stCxn id="9" idx="3"/>
            <a:endCxn id="42" idx="1"/>
          </p:cNvCxnSpPr>
          <p:nvPr/>
        </p:nvCxnSpPr>
        <p:spPr>
          <a:xfrm flipV="1">
            <a:off x="2058187" y="2621805"/>
            <a:ext cx="920784" cy="84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287EF6F-D15C-AEE9-6FE8-A97C15524815}"/>
              </a:ext>
            </a:extLst>
          </p:cNvPr>
          <p:cNvCxnSpPr>
            <a:cxnSpLocks/>
            <a:stCxn id="9" idx="3"/>
            <a:endCxn id="120" idx="1"/>
          </p:cNvCxnSpPr>
          <p:nvPr/>
        </p:nvCxnSpPr>
        <p:spPr>
          <a:xfrm>
            <a:off x="2058187" y="3469812"/>
            <a:ext cx="932808" cy="1051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lowchart: Process 41">
            <a:extLst>
              <a:ext uri="{FF2B5EF4-FFF2-40B4-BE49-F238E27FC236}">
                <a16:creationId xmlns:a16="http://schemas.microsoft.com/office/drawing/2014/main" id="{3F6A3CD2-9F61-CB15-0740-46727F8FE98B}"/>
              </a:ext>
            </a:extLst>
          </p:cNvPr>
          <p:cNvSpPr/>
          <p:nvPr/>
        </p:nvSpPr>
        <p:spPr>
          <a:xfrm>
            <a:off x="2978971" y="2249386"/>
            <a:ext cx="1857983" cy="74483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Enumerate case address on Census Day (In-mover as proxy)</a:t>
            </a:r>
          </a:p>
        </p:txBody>
      </p:sp>
      <p:cxnSp>
        <p:nvCxnSpPr>
          <p:cNvPr id="44" name="Straight Arrow Connector 43">
            <a:extLst>
              <a:ext uri="{FF2B5EF4-FFF2-40B4-BE49-F238E27FC236}">
                <a16:creationId xmlns:a16="http://schemas.microsoft.com/office/drawing/2014/main" id="{F82D5EDF-51BE-B15C-ADF9-7434167A1237}"/>
              </a:ext>
            </a:extLst>
          </p:cNvPr>
          <p:cNvCxnSpPr>
            <a:cxnSpLocks/>
            <a:stCxn id="42" idx="3"/>
          </p:cNvCxnSpPr>
          <p:nvPr/>
        </p:nvCxnSpPr>
        <p:spPr>
          <a:xfrm>
            <a:off x="4836954" y="2621805"/>
            <a:ext cx="544328" cy="807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Flowchart: Process 47">
            <a:extLst>
              <a:ext uri="{FF2B5EF4-FFF2-40B4-BE49-F238E27FC236}">
                <a16:creationId xmlns:a16="http://schemas.microsoft.com/office/drawing/2014/main" id="{3842C49C-FBD2-3E70-2216-A77806687F6E}"/>
              </a:ext>
            </a:extLst>
          </p:cNvPr>
          <p:cNvSpPr/>
          <p:nvPr/>
        </p:nvSpPr>
        <p:spPr>
          <a:xfrm>
            <a:off x="5438498" y="3212996"/>
            <a:ext cx="1269918" cy="554475"/>
          </a:xfrm>
          <a:prstGeom prst="flowChartProcess">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Transitional statement</a:t>
            </a:r>
          </a:p>
        </p:txBody>
      </p:sp>
      <p:sp>
        <p:nvSpPr>
          <p:cNvPr id="54" name="Flowchart: Process 53">
            <a:extLst>
              <a:ext uri="{FF2B5EF4-FFF2-40B4-BE49-F238E27FC236}">
                <a16:creationId xmlns:a16="http://schemas.microsoft.com/office/drawing/2014/main" id="{336978A6-EE27-A9CB-0DA4-EB81A0995D59}"/>
              </a:ext>
            </a:extLst>
          </p:cNvPr>
          <p:cNvSpPr/>
          <p:nvPr/>
        </p:nvSpPr>
        <p:spPr>
          <a:xfrm>
            <a:off x="6978389" y="2994223"/>
            <a:ext cx="2013211" cy="985125"/>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Ask if in-mover responded for their Census Day address</a:t>
            </a:r>
          </a:p>
        </p:txBody>
      </p:sp>
      <p:sp>
        <p:nvSpPr>
          <p:cNvPr id="65" name="Flowchart: Process 64">
            <a:extLst>
              <a:ext uri="{FF2B5EF4-FFF2-40B4-BE49-F238E27FC236}">
                <a16:creationId xmlns:a16="http://schemas.microsoft.com/office/drawing/2014/main" id="{E20147AF-EA89-C70D-316B-46D247A3E692}"/>
              </a:ext>
            </a:extLst>
          </p:cNvPr>
          <p:cNvSpPr/>
          <p:nvPr/>
        </p:nvSpPr>
        <p:spPr>
          <a:xfrm>
            <a:off x="10062730" y="2181938"/>
            <a:ext cx="1305481" cy="61264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Close out interview</a:t>
            </a:r>
          </a:p>
        </p:txBody>
      </p:sp>
      <p:sp>
        <p:nvSpPr>
          <p:cNvPr id="96" name="Flowchart: Process 95">
            <a:extLst>
              <a:ext uri="{FF2B5EF4-FFF2-40B4-BE49-F238E27FC236}">
                <a16:creationId xmlns:a16="http://schemas.microsoft.com/office/drawing/2014/main" id="{54F8F17B-648F-C381-E961-AA2325EA1374}"/>
              </a:ext>
            </a:extLst>
          </p:cNvPr>
          <p:cNvSpPr/>
          <p:nvPr/>
        </p:nvSpPr>
        <p:spPr>
          <a:xfrm>
            <a:off x="9942994" y="3742185"/>
            <a:ext cx="1771795" cy="117679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Add in-mover’s Census Day address and enumerate for that address</a:t>
            </a:r>
          </a:p>
        </p:txBody>
      </p:sp>
      <p:sp>
        <p:nvSpPr>
          <p:cNvPr id="115" name="Flowchart: Process 114">
            <a:extLst>
              <a:ext uri="{FF2B5EF4-FFF2-40B4-BE49-F238E27FC236}">
                <a16:creationId xmlns:a16="http://schemas.microsoft.com/office/drawing/2014/main" id="{B28B8575-73AF-399D-0ACB-CAF501B750DC}"/>
              </a:ext>
            </a:extLst>
          </p:cNvPr>
          <p:cNvSpPr/>
          <p:nvPr/>
        </p:nvSpPr>
        <p:spPr>
          <a:xfrm>
            <a:off x="2990994" y="3234695"/>
            <a:ext cx="1776881" cy="47795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Record case address as vacant</a:t>
            </a:r>
          </a:p>
        </p:txBody>
      </p:sp>
      <p:sp>
        <p:nvSpPr>
          <p:cNvPr id="120" name="Flowchart: Process 119">
            <a:extLst>
              <a:ext uri="{FF2B5EF4-FFF2-40B4-BE49-F238E27FC236}">
                <a16:creationId xmlns:a16="http://schemas.microsoft.com/office/drawing/2014/main" id="{5E757033-23F9-DA71-9E15-F0D7023C304E}"/>
              </a:ext>
            </a:extLst>
          </p:cNvPr>
          <p:cNvSpPr/>
          <p:nvPr/>
        </p:nvSpPr>
        <p:spPr>
          <a:xfrm>
            <a:off x="2990995" y="4190945"/>
            <a:ext cx="1580604" cy="660913"/>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Case is unresolved; Becomes Proxy Eligible</a:t>
            </a:r>
          </a:p>
        </p:txBody>
      </p:sp>
      <p:sp>
        <p:nvSpPr>
          <p:cNvPr id="2" name="TextBox 1">
            <a:extLst>
              <a:ext uri="{FF2B5EF4-FFF2-40B4-BE49-F238E27FC236}">
                <a16:creationId xmlns:a16="http://schemas.microsoft.com/office/drawing/2014/main" id="{D351288D-7749-FDB5-B5C9-759A1DFF572A}"/>
              </a:ext>
            </a:extLst>
          </p:cNvPr>
          <p:cNvSpPr txBox="1"/>
          <p:nvPr/>
        </p:nvSpPr>
        <p:spPr>
          <a:xfrm>
            <a:off x="0" y="237335"/>
            <a:ext cx="12192000" cy="451986"/>
          </a:xfrm>
          <a:prstGeom prst="rect">
            <a:avLst/>
          </a:prstGeom>
          <a:solidFill>
            <a:schemeClr val="accent1"/>
          </a:solidFill>
        </p:spPr>
        <p:txBody>
          <a:bodyPr vert="horz" lIns="91440" tIns="45720" rIns="91440" bIns="45720" rtlCol="0" anchor="ctr">
            <a:normAutofit/>
          </a:bodyPr>
          <a:lstStyle/>
          <a:p>
            <a:pPr algn="ctr">
              <a:lnSpc>
                <a:spcPct val="90000"/>
              </a:lnSpc>
              <a:spcBef>
                <a:spcPct val="0"/>
              </a:spcBef>
              <a:spcAft>
                <a:spcPts val="600"/>
              </a:spcAft>
            </a:pPr>
            <a:r>
              <a:rPr lang="en-US" sz="2200" kern="1200" dirty="0">
                <a:solidFill>
                  <a:schemeClr val="bg1"/>
                </a:solidFill>
                <a:latin typeface="+mj-lt"/>
                <a:ea typeface="+mj-ea"/>
                <a:cs typeface="+mj-cs"/>
              </a:rPr>
              <a:t>Three paths, depending on in-mover’s knowledge of whether anyone lived at the address on Census Day</a:t>
            </a:r>
          </a:p>
        </p:txBody>
      </p:sp>
      <p:cxnSp>
        <p:nvCxnSpPr>
          <p:cNvPr id="30" name="Straight Arrow Connector 29">
            <a:extLst>
              <a:ext uri="{FF2B5EF4-FFF2-40B4-BE49-F238E27FC236}">
                <a16:creationId xmlns:a16="http://schemas.microsoft.com/office/drawing/2014/main" id="{D264A20C-BBED-1906-ED97-1599743F8EF2}"/>
              </a:ext>
            </a:extLst>
          </p:cNvPr>
          <p:cNvCxnSpPr>
            <a:cxnSpLocks/>
          </p:cNvCxnSpPr>
          <p:nvPr/>
        </p:nvCxnSpPr>
        <p:spPr>
          <a:xfrm>
            <a:off x="4779900" y="3469811"/>
            <a:ext cx="582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001EAC-D4EE-2482-3E3A-1BC13CB53011}"/>
              </a:ext>
            </a:extLst>
          </p:cNvPr>
          <p:cNvCxnSpPr>
            <a:cxnSpLocks/>
            <a:stCxn id="120" idx="3"/>
          </p:cNvCxnSpPr>
          <p:nvPr/>
        </p:nvCxnSpPr>
        <p:spPr>
          <a:xfrm flipV="1">
            <a:off x="4571599" y="3510623"/>
            <a:ext cx="809683" cy="1010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7CF2DF6-0B97-5050-AFF0-00BED610EEA3}"/>
              </a:ext>
            </a:extLst>
          </p:cNvPr>
          <p:cNvSpPr txBox="1"/>
          <p:nvPr/>
        </p:nvSpPr>
        <p:spPr>
          <a:xfrm>
            <a:off x="2238529" y="2794586"/>
            <a:ext cx="456690" cy="307777"/>
          </a:xfrm>
          <a:prstGeom prst="rect">
            <a:avLst/>
          </a:prstGeom>
          <a:noFill/>
        </p:spPr>
        <p:txBody>
          <a:bodyPr wrap="square" rtlCol="0">
            <a:spAutoFit/>
          </a:bodyPr>
          <a:lstStyle/>
          <a:p>
            <a:r>
              <a:rPr lang="en-US" sz="1400" dirty="0"/>
              <a:t>Yes</a:t>
            </a:r>
          </a:p>
        </p:txBody>
      </p:sp>
      <p:sp>
        <p:nvSpPr>
          <p:cNvPr id="57" name="TextBox 56">
            <a:extLst>
              <a:ext uri="{FF2B5EF4-FFF2-40B4-BE49-F238E27FC236}">
                <a16:creationId xmlns:a16="http://schemas.microsoft.com/office/drawing/2014/main" id="{7668E80E-13C4-88E0-D955-34812432A2BB}"/>
              </a:ext>
            </a:extLst>
          </p:cNvPr>
          <p:cNvSpPr txBox="1"/>
          <p:nvPr/>
        </p:nvSpPr>
        <p:spPr>
          <a:xfrm>
            <a:off x="2349748" y="3234299"/>
            <a:ext cx="456690" cy="307777"/>
          </a:xfrm>
          <a:prstGeom prst="rect">
            <a:avLst/>
          </a:prstGeom>
          <a:noFill/>
        </p:spPr>
        <p:txBody>
          <a:bodyPr wrap="square" rtlCol="0">
            <a:spAutoFit/>
          </a:bodyPr>
          <a:lstStyle/>
          <a:p>
            <a:r>
              <a:rPr lang="en-US" sz="1400" dirty="0"/>
              <a:t>No</a:t>
            </a:r>
          </a:p>
        </p:txBody>
      </p:sp>
      <p:sp>
        <p:nvSpPr>
          <p:cNvPr id="58" name="TextBox 57">
            <a:extLst>
              <a:ext uri="{FF2B5EF4-FFF2-40B4-BE49-F238E27FC236}">
                <a16:creationId xmlns:a16="http://schemas.microsoft.com/office/drawing/2014/main" id="{8CD57114-4010-DFBF-C953-E515A4A4E6A3}"/>
              </a:ext>
            </a:extLst>
          </p:cNvPr>
          <p:cNvSpPr txBox="1"/>
          <p:nvPr/>
        </p:nvSpPr>
        <p:spPr>
          <a:xfrm>
            <a:off x="2107951" y="4035279"/>
            <a:ext cx="586935" cy="523220"/>
          </a:xfrm>
          <a:prstGeom prst="rect">
            <a:avLst/>
          </a:prstGeom>
          <a:noFill/>
        </p:spPr>
        <p:txBody>
          <a:bodyPr wrap="square" rtlCol="0">
            <a:spAutoFit/>
          </a:bodyPr>
          <a:lstStyle/>
          <a:p>
            <a:r>
              <a:rPr lang="en-US" sz="1400" dirty="0"/>
              <a:t>Don’t Know</a:t>
            </a:r>
          </a:p>
        </p:txBody>
      </p:sp>
      <p:cxnSp>
        <p:nvCxnSpPr>
          <p:cNvPr id="61" name="Straight Arrow Connector 60">
            <a:extLst>
              <a:ext uri="{FF2B5EF4-FFF2-40B4-BE49-F238E27FC236}">
                <a16:creationId xmlns:a16="http://schemas.microsoft.com/office/drawing/2014/main" id="{D61A1B0F-3947-D9D5-02FB-84CA9EE11B0F}"/>
              </a:ext>
            </a:extLst>
          </p:cNvPr>
          <p:cNvCxnSpPr>
            <a:cxnSpLocks/>
          </p:cNvCxnSpPr>
          <p:nvPr/>
        </p:nvCxnSpPr>
        <p:spPr>
          <a:xfrm flipV="1">
            <a:off x="8993790" y="2633605"/>
            <a:ext cx="920784" cy="84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4815C48-17C4-D72A-95E0-BA9E6DCFA6C5}"/>
              </a:ext>
            </a:extLst>
          </p:cNvPr>
          <p:cNvSpPr txBox="1"/>
          <p:nvPr/>
        </p:nvSpPr>
        <p:spPr>
          <a:xfrm>
            <a:off x="9174132" y="2806386"/>
            <a:ext cx="456690" cy="307777"/>
          </a:xfrm>
          <a:prstGeom prst="rect">
            <a:avLst/>
          </a:prstGeom>
          <a:noFill/>
        </p:spPr>
        <p:txBody>
          <a:bodyPr wrap="square" rtlCol="0">
            <a:spAutoFit/>
          </a:bodyPr>
          <a:lstStyle/>
          <a:p>
            <a:r>
              <a:rPr lang="en-US" sz="1400" dirty="0"/>
              <a:t>Yes</a:t>
            </a:r>
          </a:p>
        </p:txBody>
      </p:sp>
      <p:cxnSp>
        <p:nvCxnSpPr>
          <p:cNvPr id="63" name="Straight Arrow Connector 62">
            <a:extLst>
              <a:ext uri="{FF2B5EF4-FFF2-40B4-BE49-F238E27FC236}">
                <a16:creationId xmlns:a16="http://schemas.microsoft.com/office/drawing/2014/main" id="{96ADDD05-BCB7-7E64-EFA2-C441C43E1806}"/>
              </a:ext>
            </a:extLst>
          </p:cNvPr>
          <p:cNvCxnSpPr>
            <a:cxnSpLocks/>
          </p:cNvCxnSpPr>
          <p:nvPr/>
        </p:nvCxnSpPr>
        <p:spPr>
          <a:xfrm>
            <a:off x="8992902" y="3469811"/>
            <a:ext cx="921672" cy="92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A4D42EB-7218-2882-1C35-26E6BC445AC6}"/>
              </a:ext>
            </a:extLst>
          </p:cNvPr>
          <p:cNvSpPr txBox="1"/>
          <p:nvPr/>
        </p:nvSpPr>
        <p:spPr>
          <a:xfrm>
            <a:off x="9172410" y="3825459"/>
            <a:ext cx="456690" cy="307777"/>
          </a:xfrm>
          <a:prstGeom prst="rect">
            <a:avLst/>
          </a:prstGeom>
          <a:noFill/>
        </p:spPr>
        <p:txBody>
          <a:bodyPr wrap="square" rtlCol="0">
            <a:spAutoFit/>
          </a:bodyPr>
          <a:lstStyle/>
          <a:p>
            <a:r>
              <a:rPr lang="en-US" sz="1400" dirty="0"/>
              <a:t>No</a:t>
            </a:r>
          </a:p>
        </p:txBody>
      </p:sp>
      <p:cxnSp>
        <p:nvCxnSpPr>
          <p:cNvPr id="70" name="Straight Arrow Connector 69">
            <a:extLst>
              <a:ext uri="{FF2B5EF4-FFF2-40B4-BE49-F238E27FC236}">
                <a16:creationId xmlns:a16="http://schemas.microsoft.com/office/drawing/2014/main" id="{0F592284-B0F1-2C37-1572-EEADDA7AB8FE}"/>
              </a:ext>
            </a:extLst>
          </p:cNvPr>
          <p:cNvCxnSpPr>
            <a:cxnSpLocks/>
            <a:endCxn id="54" idx="1"/>
          </p:cNvCxnSpPr>
          <p:nvPr/>
        </p:nvCxnSpPr>
        <p:spPr>
          <a:xfrm>
            <a:off x="6708416" y="3481612"/>
            <a:ext cx="269973" cy="5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8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571CF14-700D-9B68-FB30-B255605B4F3D}"/>
              </a:ext>
            </a:extLst>
          </p:cNvPr>
          <p:cNvSpPr>
            <a:spLocks noGrp="1"/>
          </p:cNvSpPr>
          <p:nvPr>
            <p:ph type="title"/>
          </p:nvPr>
        </p:nvSpPr>
        <p:spPr>
          <a:xfrm>
            <a:off x="988821" y="227686"/>
            <a:ext cx="10053763" cy="1192017"/>
          </a:xfrm>
        </p:spPr>
        <p:txBody>
          <a:bodyPr vert="horz" lIns="91440" tIns="45720" rIns="91440" bIns="45720" rtlCol="0" anchor="b">
            <a:normAutofit/>
          </a:bodyPr>
          <a:lstStyle/>
          <a:p>
            <a:r>
              <a:rPr lang="en-US" sz="6600" b="1" kern="1200" dirty="0">
                <a:solidFill>
                  <a:srgbClr val="FFFFFF"/>
                </a:solidFill>
                <a:latin typeface="+mj-lt"/>
                <a:ea typeface="+mj-ea"/>
                <a:cs typeface="+mj-cs"/>
              </a:rPr>
              <a:t>Mover Probe</a:t>
            </a:r>
          </a:p>
        </p:txBody>
      </p:sp>
      <p:sp>
        <p:nvSpPr>
          <p:cNvPr id="4" name="Slide Number Placeholder 3">
            <a:extLst>
              <a:ext uri="{FF2B5EF4-FFF2-40B4-BE49-F238E27FC236}">
                <a16:creationId xmlns:a16="http://schemas.microsoft.com/office/drawing/2014/main" id="{FEABBCAC-9348-E549-89C2-81AD25E614E8}"/>
              </a:ext>
            </a:extLst>
          </p:cNvPr>
          <p:cNvSpPr>
            <a:spLocks noGrp="1"/>
          </p:cNvSpPr>
          <p:nvPr>
            <p:ph type="sldNum" sz="quarter" idx="12"/>
          </p:nvPr>
        </p:nvSpPr>
        <p:spPr>
          <a:xfrm>
            <a:off x="11704320" y="6446837"/>
            <a:ext cx="448056" cy="365125"/>
          </a:xfrm>
          <a:prstGeom prst="ellipse">
            <a:avLst/>
          </a:prstGeom>
        </p:spPr>
        <p:txBody>
          <a:bodyPr vert="horz" lIns="91440" tIns="45720" rIns="91440" bIns="45720" rtlCol="0" anchor="ctr">
            <a:normAutofit/>
          </a:bodyPr>
          <a:lstStyle/>
          <a:p>
            <a:pPr>
              <a:lnSpc>
                <a:spcPct val="90000"/>
              </a:lnSpc>
              <a:spcAft>
                <a:spcPts val="600"/>
              </a:spcAft>
            </a:pPr>
            <a:fld id="{FC63ECC8-719A-498E-B101-491B6A35558E}" type="slidenum">
              <a:rPr lang="en-US" sz="1100">
                <a:solidFill>
                  <a:schemeClr val="tx1">
                    <a:lumMod val="50000"/>
                    <a:lumOff val="50000"/>
                  </a:schemeClr>
                </a:solidFill>
              </a:rPr>
              <a:pPr>
                <a:lnSpc>
                  <a:spcPct val="90000"/>
                </a:lnSpc>
                <a:spcAft>
                  <a:spcPts val="600"/>
                </a:spcAft>
              </a:pPr>
              <a:t>6</a:t>
            </a:fld>
            <a:endParaRPr lang="en-US" sz="1100">
              <a:solidFill>
                <a:schemeClr val="tx1">
                  <a:lumMod val="50000"/>
                  <a:lumOff val="50000"/>
                </a:schemeClr>
              </a:solidFill>
            </a:endParaRPr>
          </a:p>
        </p:txBody>
      </p:sp>
      <p:pic>
        <p:nvPicPr>
          <p:cNvPr id="6" name="Picture 5">
            <a:extLst>
              <a:ext uri="{FF2B5EF4-FFF2-40B4-BE49-F238E27FC236}">
                <a16:creationId xmlns:a16="http://schemas.microsoft.com/office/drawing/2014/main" id="{ED44837A-0951-91BE-5A99-0843FB0500B6}"/>
              </a:ext>
            </a:extLst>
          </p:cNvPr>
          <p:cNvPicPr>
            <a:picLocks noChangeAspect="1"/>
          </p:cNvPicPr>
          <p:nvPr/>
        </p:nvPicPr>
        <p:blipFill>
          <a:blip r:embed="rId3"/>
          <a:stretch>
            <a:fillRect/>
          </a:stretch>
        </p:blipFill>
        <p:spPr>
          <a:xfrm>
            <a:off x="0" y="6088313"/>
            <a:ext cx="1379340" cy="769687"/>
          </a:xfrm>
          <a:prstGeom prst="rect">
            <a:avLst/>
          </a:prstGeom>
        </p:spPr>
      </p:pic>
      <p:sp>
        <p:nvSpPr>
          <p:cNvPr id="3" name="TextBox 2">
            <a:extLst>
              <a:ext uri="{FF2B5EF4-FFF2-40B4-BE49-F238E27FC236}">
                <a16:creationId xmlns:a16="http://schemas.microsoft.com/office/drawing/2014/main" id="{9F68F701-AD73-6CED-AE86-182625BB59CB}"/>
              </a:ext>
            </a:extLst>
          </p:cNvPr>
          <p:cNvSpPr txBox="1"/>
          <p:nvPr/>
        </p:nvSpPr>
        <p:spPr>
          <a:xfrm>
            <a:off x="1438219" y="1204597"/>
            <a:ext cx="5332232" cy="461665"/>
          </a:xfrm>
          <a:prstGeom prst="rect">
            <a:avLst/>
          </a:prstGeom>
          <a:noFill/>
        </p:spPr>
        <p:txBody>
          <a:bodyPr wrap="square" rtlCol="0">
            <a:spAutoFit/>
          </a:bodyPr>
          <a:lstStyle/>
          <a:p>
            <a:r>
              <a:rPr lang="en-US" sz="2400" dirty="0">
                <a:solidFill>
                  <a:schemeClr val="bg1"/>
                </a:solidFill>
              </a:rPr>
              <a:t>Practiced before and during 2020 Census</a:t>
            </a:r>
          </a:p>
        </p:txBody>
      </p:sp>
      <p:sp>
        <p:nvSpPr>
          <p:cNvPr id="7" name="TextBox 6">
            <a:extLst>
              <a:ext uri="{FF2B5EF4-FFF2-40B4-BE49-F238E27FC236}">
                <a16:creationId xmlns:a16="http://schemas.microsoft.com/office/drawing/2014/main" id="{A35B9AEE-5252-0ACE-B562-F3E56A489894}"/>
              </a:ext>
            </a:extLst>
          </p:cNvPr>
          <p:cNvSpPr txBox="1"/>
          <p:nvPr/>
        </p:nvSpPr>
        <p:spPr>
          <a:xfrm>
            <a:off x="858742" y="4555996"/>
            <a:ext cx="447161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If no, ask if anyone lived at the case address on April 1</a:t>
            </a:r>
          </a:p>
          <a:p>
            <a:pPr marL="285750" indent="-285750">
              <a:buFont typeface="Arial" panose="020B0604020202020204" pitchFamily="34" charset="0"/>
              <a:buChar char="•"/>
            </a:pPr>
            <a:r>
              <a:rPr lang="en-US" dirty="0">
                <a:solidFill>
                  <a:srgbClr val="002060"/>
                </a:solidFill>
              </a:rPr>
              <a:t>Collect demographic information on the Census Day inhabitants from that respondent, or a knowledgeable proxy</a:t>
            </a:r>
          </a:p>
        </p:txBody>
      </p:sp>
      <p:sp>
        <p:nvSpPr>
          <p:cNvPr id="8" name="TextBox 7">
            <a:extLst>
              <a:ext uri="{FF2B5EF4-FFF2-40B4-BE49-F238E27FC236}">
                <a16:creationId xmlns:a16="http://schemas.microsoft.com/office/drawing/2014/main" id="{1B0FA9C2-5077-BAB4-E65F-9F5191C427B3}"/>
              </a:ext>
            </a:extLst>
          </p:cNvPr>
          <p:cNvSpPr txBox="1"/>
          <p:nvPr/>
        </p:nvSpPr>
        <p:spPr>
          <a:xfrm>
            <a:off x="5581817" y="4555998"/>
            <a:ext cx="5751442"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Enumerator also asks respondent if they completed a census questionnaire for the address where they lived on April 1</a:t>
            </a:r>
          </a:p>
          <a:p>
            <a:pPr marL="285750" indent="-285750">
              <a:buFont typeface="Arial" panose="020B0604020202020204" pitchFamily="34" charset="0"/>
              <a:buChar char="•"/>
            </a:pPr>
            <a:r>
              <a:rPr lang="en-US" dirty="0">
                <a:solidFill>
                  <a:srgbClr val="002060"/>
                </a:solidFill>
              </a:rPr>
              <a:t>If not, enumerator completes in-mover add along with census questionnaire with respondent for their Census Day address</a:t>
            </a:r>
          </a:p>
          <a:p>
            <a:pPr marL="285750" indent="-285750">
              <a:buFont typeface="Arial" panose="020B0604020202020204" pitchFamily="34" charset="0"/>
              <a:buChar char="•"/>
            </a:pPr>
            <a:r>
              <a:rPr lang="en-US" dirty="0">
                <a:solidFill>
                  <a:srgbClr val="002060"/>
                </a:solidFill>
              </a:rPr>
              <a:t>Backend review and un-duplication processes developed and continually improved</a:t>
            </a:r>
          </a:p>
          <a:p>
            <a:endParaRPr lang="en-US" dirty="0"/>
          </a:p>
          <a:p>
            <a:endParaRPr lang="en-US" dirty="0"/>
          </a:p>
        </p:txBody>
      </p:sp>
      <p:sp>
        <p:nvSpPr>
          <p:cNvPr id="11" name="TextBox 10">
            <a:extLst>
              <a:ext uri="{FF2B5EF4-FFF2-40B4-BE49-F238E27FC236}">
                <a16:creationId xmlns:a16="http://schemas.microsoft.com/office/drawing/2014/main" id="{575C454E-FB44-6854-EFB0-68CF2F9E92D7}"/>
              </a:ext>
            </a:extLst>
          </p:cNvPr>
          <p:cNvSpPr txBox="1"/>
          <p:nvPr/>
        </p:nvSpPr>
        <p:spPr>
          <a:xfrm>
            <a:off x="2283023" y="2239238"/>
            <a:ext cx="6094674" cy="646331"/>
          </a:xfrm>
          <a:prstGeom prst="rect">
            <a:avLst/>
          </a:prstGeom>
          <a:noFill/>
        </p:spPr>
        <p:txBody>
          <a:bodyPr wrap="square">
            <a:spAutoFit/>
          </a:bodyPr>
          <a:lstStyle/>
          <a:p>
            <a:r>
              <a:rPr lang="en-US" dirty="0">
                <a:solidFill>
                  <a:schemeClr val="bg1"/>
                </a:solidFill>
              </a:rPr>
              <a:t>Opening questions establish whether the respondent lived at the case address on April 1 (Census Day)</a:t>
            </a:r>
          </a:p>
        </p:txBody>
      </p:sp>
      <p:sp>
        <p:nvSpPr>
          <p:cNvPr id="9" name="TextBox 8">
            <a:extLst>
              <a:ext uri="{FF2B5EF4-FFF2-40B4-BE49-F238E27FC236}">
                <a16:creationId xmlns:a16="http://schemas.microsoft.com/office/drawing/2014/main" id="{9207E297-08D3-F13A-BE1A-4D368EEA3AD0}"/>
              </a:ext>
            </a:extLst>
          </p:cNvPr>
          <p:cNvSpPr txBox="1"/>
          <p:nvPr/>
        </p:nvSpPr>
        <p:spPr>
          <a:xfrm>
            <a:off x="7130375" y="3782457"/>
            <a:ext cx="4821390" cy="523220"/>
          </a:xfrm>
          <a:prstGeom prst="rect">
            <a:avLst/>
          </a:prstGeom>
          <a:noFill/>
        </p:spPr>
        <p:txBody>
          <a:bodyPr wrap="square">
            <a:spAutoFit/>
          </a:bodyPr>
          <a:lstStyle/>
          <a:p>
            <a:r>
              <a:rPr lang="en-US" sz="1400" i="1" dirty="0">
                <a:solidFill>
                  <a:schemeClr val="bg1">
                    <a:lumMod val="95000"/>
                  </a:schemeClr>
                </a:solidFill>
              </a:rPr>
              <a:t>Source:  Evaluation of Nonresponse Followup – Mover Probe, 2004</a:t>
            </a:r>
            <a:endParaRPr lang="en-US" sz="1400" i="1" dirty="0"/>
          </a:p>
        </p:txBody>
      </p:sp>
    </p:spTree>
    <p:extLst>
      <p:ext uri="{BB962C8B-B14F-4D97-AF65-F5344CB8AC3E}">
        <p14:creationId xmlns:p14="http://schemas.microsoft.com/office/powerpoint/2010/main" val="247524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53A859-9337-C70A-99D4-5714349749A0}"/>
              </a:ext>
            </a:extLst>
          </p:cNvPr>
          <p:cNvSpPr txBox="1"/>
          <p:nvPr/>
        </p:nvSpPr>
        <p:spPr>
          <a:xfrm>
            <a:off x="556532" y="643467"/>
            <a:ext cx="11210925" cy="744836"/>
          </a:xfrm>
          <a:prstGeom prst="rect">
            <a:avLst/>
          </a:prstGeom>
        </p:spPr>
        <p:txBody>
          <a:bodyPr vert="horz" lIns="91440" tIns="45720" rIns="91440" bIns="45720" rtlCol="0" anchor="ctr">
            <a:normAutofit lnSpcReduction="10000"/>
          </a:bodyPr>
          <a:lstStyle/>
          <a:p>
            <a:pPr marL="0" indent="0" algn="ctr">
              <a:lnSpc>
                <a:spcPct val="90000"/>
              </a:lnSpc>
              <a:spcBef>
                <a:spcPct val="0"/>
              </a:spcBef>
              <a:spcAft>
                <a:spcPts val="600"/>
              </a:spcAft>
            </a:pPr>
            <a:r>
              <a:rPr lang="en-US" sz="2500" kern="1200" dirty="0">
                <a:solidFill>
                  <a:schemeClr val="bg1"/>
                </a:solidFill>
                <a:latin typeface="+mj-lt"/>
                <a:ea typeface="+mj-ea"/>
                <a:cs typeface="+mj-cs"/>
              </a:rPr>
              <a:t>In-mover adds comprised less than 1% of 2020 Nonresponse Followup (NRFU) workload</a:t>
            </a:r>
          </a:p>
        </p:txBody>
      </p:sp>
      <p:pic>
        <p:nvPicPr>
          <p:cNvPr id="8" name="Content Placeholder 7">
            <a:extLst>
              <a:ext uri="{FF2B5EF4-FFF2-40B4-BE49-F238E27FC236}">
                <a16:creationId xmlns:a16="http://schemas.microsoft.com/office/drawing/2014/main" id="{44FF11C2-0E44-73AE-1754-1F1E68A09EAD}"/>
              </a:ext>
            </a:extLst>
          </p:cNvPr>
          <p:cNvPicPr>
            <a:picLocks noGrp="1" noChangeAspect="1"/>
          </p:cNvPicPr>
          <p:nvPr>
            <p:ph idx="1"/>
          </p:nvPr>
        </p:nvPicPr>
        <p:blipFill>
          <a:blip r:embed="rId3"/>
          <a:stretch>
            <a:fillRect/>
          </a:stretch>
        </p:blipFill>
        <p:spPr>
          <a:xfrm>
            <a:off x="2905312" y="2390763"/>
            <a:ext cx="6513364" cy="4148149"/>
          </a:xfrm>
          <a:prstGeom prst="rect">
            <a:avLst/>
          </a:prstGeom>
        </p:spPr>
      </p:pic>
      <p:sp>
        <p:nvSpPr>
          <p:cNvPr id="4" name="Slide Number Placeholder 3">
            <a:extLst>
              <a:ext uri="{FF2B5EF4-FFF2-40B4-BE49-F238E27FC236}">
                <a16:creationId xmlns:a16="http://schemas.microsoft.com/office/drawing/2014/main" id="{211A99B2-86A6-D6CF-25B8-249150D1785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C63ECC8-719A-498E-B101-491B6A35558E}" type="slidenum">
              <a:rPr lang="en-US" smtClean="0"/>
              <a:pPr>
                <a:spcAft>
                  <a:spcPts val="600"/>
                </a:spcAft>
              </a:pPr>
              <a:t>7</a:t>
            </a:fld>
            <a:endParaRPr lang="en-US"/>
          </a:p>
        </p:txBody>
      </p:sp>
      <p:sp>
        <p:nvSpPr>
          <p:cNvPr id="9" name="TextBox 8">
            <a:extLst>
              <a:ext uri="{FF2B5EF4-FFF2-40B4-BE49-F238E27FC236}">
                <a16:creationId xmlns:a16="http://schemas.microsoft.com/office/drawing/2014/main" id="{9E91AB20-F0F3-A73E-8294-BF55E80040AA}"/>
              </a:ext>
            </a:extLst>
          </p:cNvPr>
          <p:cNvSpPr txBox="1"/>
          <p:nvPr/>
        </p:nvSpPr>
        <p:spPr>
          <a:xfrm>
            <a:off x="188645" y="1615871"/>
            <a:ext cx="11847642" cy="707886"/>
          </a:xfrm>
          <a:prstGeom prst="rect">
            <a:avLst/>
          </a:prstGeom>
          <a:noFill/>
        </p:spPr>
        <p:txBody>
          <a:bodyPr wrap="square" rtlCol="0">
            <a:spAutoFit/>
          </a:bodyPr>
          <a:lstStyle/>
          <a:p>
            <a:pPr algn="ctr"/>
            <a:r>
              <a:rPr lang="en-US" sz="2000" dirty="0"/>
              <a:t>Respondents who did not live at the case address on Census Day and did not complete a questionnaire for previous address </a:t>
            </a:r>
          </a:p>
        </p:txBody>
      </p:sp>
      <p:sp>
        <p:nvSpPr>
          <p:cNvPr id="10" name="TextBox 9">
            <a:extLst>
              <a:ext uri="{FF2B5EF4-FFF2-40B4-BE49-F238E27FC236}">
                <a16:creationId xmlns:a16="http://schemas.microsoft.com/office/drawing/2014/main" id="{82AF0A95-39A0-2434-2602-0B0D62E8A3DA}"/>
              </a:ext>
            </a:extLst>
          </p:cNvPr>
          <p:cNvSpPr txBox="1"/>
          <p:nvPr/>
        </p:nvSpPr>
        <p:spPr>
          <a:xfrm>
            <a:off x="7909080" y="5948853"/>
            <a:ext cx="4282920" cy="646331"/>
          </a:xfrm>
          <a:prstGeom prst="rect">
            <a:avLst/>
          </a:prstGeom>
          <a:noFill/>
        </p:spPr>
        <p:txBody>
          <a:bodyPr wrap="square" rtlCol="0">
            <a:spAutoFit/>
          </a:bodyPr>
          <a:lstStyle/>
          <a:p>
            <a:r>
              <a:rPr lang="en-US" i="1" dirty="0"/>
              <a:t>Source:  2020 Census Nonresponse Followup Operational Assessment Report</a:t>
            </a:r>
          </a:p>
        </p:txBody>
      </p:sp>
    </p:spTree>
    <p:extLst>
      <p:ext uri="{BB962C8B-B14F-4D97-AF65-F5344CB8AC3E}">
        <p14:creationId xmlns:p14="http://schemas.microsoft.com/office/powerpoint/2010/main" val="322863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ree mini houses made of legos">
            <a:extLst>
              <a:ext uri="{FF2B5EF4-FFF2-40B4-BE49-F238E27FC236}">
                <a16:creationId xmlns:a16="http://schemas.microsoft.com/office/drawing/2014/main" id="{CBACBF1C-60DF-F494-E06A-55AE7A1C7A5D}"/>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936" r="17124"/>
          <a:stretch/>
        </p:blipFill>
        <p:spPr>
          <a:xfrm>
            <a:off x="20" y="10"/>
            <a:ext cx="8450297" cy="6857990"/>
          </a:xfrm>
          <a:prstGeom prst="rect">
            <a:avLst/>
          </a:prstGeom>
        </p:spPr>
      </p:pic>
      <p:sp>
        <p:nvSpPr>
          <p:cNvPr id="3" name="Content Placeholder 2">
            <a:extLst>
              <a:ext uri="{FF2B5EF4-FFF2-40B4-BE49-F238E27FC236}">
                <a16:creationId xmlns:a16="http://schemas.microsoft.com/office/drawing/2014/main" id="{3630459C-9F77-6DD8-8C9E-B17936530BD3}"/>
              </a:ext>
            </a:extLst>
          </p:cNvPr>
          <p:cNvSpPr>
            <a:spLocks noGrp="1"/>
          </p:cNvSpPr>
          <p:nvPr>
            <p:ph idx="1"/>
          </p:nvPr>
        </p:nvSpPr>
        <p:spPr>
          <a:xfrm>
            <a:off x="838200" y="560439"/>
            <a:ext cx="6836923" cy="5616524"/>
          </a:xfrm>
        </p:spPr>
        <p:txBody>
          <a:bodyPr>
            <a:normAutofit/>
          </a:bodyPr>
          <a:lstStyle/>
          <a:p>
            <a:pPr marL="0" indent="0">
              <a:buNone/>
            </a:pPr>
            <a:r>
              <a:rPr lang="en-US" sz="3600" dirty="0">
                <a:solidFill>
                  <a:srgbClr val="FFFFFF"/>
                </a:solidFill>
              </a:rPr>
              <a:t>Hard-to-Count</a:t>
            </a: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r>
              <a:rPr lang="en-US" sz="3600" dirty="0">
                <a:solidFill>
                  <a:srgbClr val="FFFFFF"/>
                </a:solidFill>
              </a:rPr>
              <a:t>Historically Undercounted Populations</a:t>
            </a: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p:txBody>
      </p:sp>
      <p:pic>
        <p:nvPicPr>
          <p:cNvPr id="8" name="Picture 7" descr="Tape gun on cardboard box">
            <a:extLst>
              <a:ext uri="{FF2B5EF4-FFF2-40B4-BE49-F238E27FC236}">
                <a16:creationId xmlns:a16="http://schemas.microsoft.com/office/drawing/2014/main" id="{66277A10-5840-E774-4D82-7D028B3DEFA5}"/>
              </a:ext>
            </a:extLst>
          </p:cNvPr>
          <p:cNvPicPr>
            <a:picLocks noChangeAspect="1"/>
          </p:cNvPicPr>
          <p:nvPr/>
        </p:nvPicPr>
        <p:blipFill rotWithShape="1">
          <a:blip r:embed="rId4">
            <a:extLst>
              <a:ext uri="{28A0092B-C50C-407E-A947-70E740481C1C}">
                <a14:useLocalDpi xmlns:a14="http://schemas.microsoft.com/office/drawing/2010/main" val="0"/>
              </a:ext>
            </a:extLst>
          </a:blip>
          <a:srcRect l="36129" r="5834"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F0E5CAF0-25BE-7760-9FC1-BD0D5693DB35}"/>
              </a:ext>
            </a:extLst>
          </p:cNvPr>
          <p:cNvSpPr>
            <a:spLocks noGrp="1"/>
          </p:cNvSpPr>
          <p:nvPr>
            <p:ph type="sldNum" sz="quarter" idx="12"/>
          </p:nvPr>
        </p:nvSpPr>
        <p:spPr>
          <a:xfrm>
            <a:off x="8610600" y="6356350"/>
            <a:ext cx="2743200" cy="365125"/>
          </a:xfrm>
        </p:spPr>
        <p:txBody>
          <a:bodyPr>
            <a:normAutofit/>
          </a:bodyPr>
          <a:lstStyle/>
          <a:p>
            <a:pPr>
              <a:spcAft>
                <a:spcPts val="600"/>
              </a:spcAft>
            </a:pPr>
            <a:fld id="{FC63ECC8-719A-498E-B101-491B6A35558E}" type="slidenum">
              <a:rPr lang="en-US">
                <a:solidFill>
                  <a:srgbClr val="FFFFFF"/>
                </a:solidFill>
              </a:rPr>
              <a:pPr>
                <a:spcAft>
                  <a:spcPts val="600"/>
                </a:spcAft>
              </a:pPr>
              <a:t>8</a:t>
            </a:fld>
            <a:endParaRPr lang="en-US">
              <a:solidFill>
                <a:srgbClr val="FFFFFF"/>
              </a:solidFill>
            </a:endParaRPr>
          </a:p>
        </p:txBody>
      </p:sp>
      <p:sp>
        <p:nvSpPr>
          <p:cNvPr id="5" name="TextBox 4">
            <a:extLst>
              <a:ext uri="{FF2B5EF4-FFF2-40B4-BE49-F238E27FC236}">
                <a16:creationId xmlns:a16="http://schemas.microsoft.com/office/drawing/2014/main" id="{AFCB6873-4ECC-C034-D158-45D1E7BD264A}"/>
              </a:ext>
            </a:extLst>
          </p:cNvPr>
          <p:cNvSpPr txBox="1"/>
          <p:nvPr/>
        </p:nvSpPr>
        <p:spPr>
          <a:xfrm>
            <a:off x="1539623" y="6088303"/>
            <a:ext cx="6133288" cy="646331"/>
          </a:xfrm>
          <a:prstGeom prst="rect">
            <a:avLst/>
          </a:prstGeom>
          <a:noFill/>
        </p:spPr>
        <p:txBody>
          <a:bodyPr wrap="square">
            <a:spAutoFit/>
          </a:bodyPr>
          <a:lstStyle/>
          <a:p>
            <a:r>
              <a:rPr lang="en-US" i="1" dirty="0">
                <a:solidFill>
                  <a:schemeClr val="bg1">
                    <a:lumMod val="95000"/>
                  </a:schemeClr>
                </a:solidFill>
              </a:rPr>
              <a:t>Source:</a:t>
            </a:r>
            <a:r>
              <a:rPr lang="en-US" i="1" dirty="0"/>
              <a:t>  </a:t>
            </a:r>
            <a:r>
              <a:rPr lang="en-US" dirty="0">
                <a:hlinkClick r:id="rId5"/>
              </a:rPr>
              <a:t>Understanding Hard-to-Count and Historically Undercounted Populations (census.gov)</a:t>
            </a:r>
            <a:r>
              <a:rPr lang="en-US" dirty="0">
                <a:solidFill>
                  <a:schemeClr val="bg1">
                    <a:lumMod val="95000"/>
                  </a:schemeClr>
                </a:solidFill>
              </a:rPr>
              <a:t>, 2023</a:t>
            </a:r>
            <a:endParaRPr lang="en-US" i="1" dirty="0">
              <a:solidFill>
                <a:schemeClr val="bg1">
                  <a:lumMod val="95000"/>
                </a:schemeClr>
              </a:solidFill>
            </a:endParaRPr>
          </a:p>
        </p:txBody>
      </p:sp>
      <p:pic>
        <p:nvPicPr>
          <p:cNvPr id="7" name="Picture 6">
            <a:extLst>
              <a:ext uri="{FF2B5EF4-FFF2-40B4-BE49-F238E27FC236}">
                <a16:creationId xmlns:a16="http://schemas.microsoft.com/office/drawing/2014/main" id="{1E92FC1A-71AC-115F-04B5-522203EA03E6}"/>
              </a:ext>
            </a:extLst>
          </p:cNvPr>
          <p:cNvPicPr>
            <a:picLocks noChangeAspect="1"/>
          </p:cNvPicPr>
          <p:nvPr/>
        </p:nvPicPr>
        <p:blipFill>
          <a:blip r:embed="rId6"/>
          <a:stretch>
            <a:fillRect/>
          </a:stretch>
        </p:blipFill>
        <p:spPr>
          <a:xfrm>
            <a:off x="0" y="6088303"/>
            <a:ext cx="1379340" cy="769687"/>
          </a:xfrm>
          <a:prstGeom prst="rect">
            <a:avLst/>
          </a:prstGeom>
        </p:spPr>
      </p:pic>
    </p:spTree>
    <p:extLst>
      <p:ext uri="{BB962C8B-B14F-4D97-AF65-F5344CB8AC3E}">
        <p14:creationId xmlns:p14="http://schemas.microsoft.com/office/powerpoint/2010/main" val="287472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C773A83B-03CD-354B-7ABC-A15E0CE9049A}"/>
              </a:ext>
            </a:extLst>
          </p:cNvPr>
          <p:cNvSpPr>
            <a:spLocks noGrp="1"/>
          </p:cNvSpPr>
          <p:nvPr>
            <p:ph idx="1"/>
          </p:nvPr>
        </p:nvSpPr>
        <p:spPr>
          <a:xfrm>
            <a:off x="97277" y="2207977"/>
            <a:ext cx="5322135" cy="2507145"/>
          </a:xfrm>
        </p:spPr>
        <p:txBody>
          <a:bodyPr>
            <a:normAutofit/>
          </a:bodyPr>
          <a:lstStyle/>
          <a:p>
            <a:pPr marL="0" indent="0">
              <a:buNone/>
            </a:pPr>
            <a:r>
              <a:rPr lang="en-US" dirty="0">
                <a:solidFill>
                  <a:schemeClr val="tx1">
                    <a:lumMod val="85000"/>
                    <a:lumOff val="15000"/>
                  </a:schemeClr>
                </a:solidFill>
              </a:rPr>
              <a:t>2020 Census and Automated Enumeration Technology</a:t>
            </a:r>
          </a:p>
          <a:p>
            <a:pPr lvl="1"/>
            <a:r>
              <a:rPr lang="en-US" sz="2000" dirty="0">
                <a:solidFill>
                  <a:schemeClr val="tx1">
                    <a:lumMod val="85000"/>
                    <a:lumOff val="15000"/>
                  </a:schemeClr>
                </a:solidFill>
              </a:rPr>
              <a:t>Electronic Questionnaire Instrument</a:t>
            </a:r>
          </a:p>
          <a:p>
            <a:pPr lvl="1"/>
            <a:r>
              <a:rPr lang="en-US" sz="2000" dirty="0">
                <a:solidFill>
                  <a:schemeClr val="tx1">
                    <a:lumMod val="85000"/>
                    <a:lumOff val="15000"/>
                  </a:schemeClr>
                </a:solidFill>
              </a:rPr>
              <a:t>Conditional Logic guides the interview path</a:t>
            </a:r>
          </a:p>
          <a:p>
            <a:pPr lvl="1"/>
            <a:r>
              <a:rPr lang="en-US" sz="2000" dirty="0">
                <a:solidFill>
                  <a:schemeClr val="tx1">
                    <a:lumMod val="85000"/>
                    <a:lumOff val="15000"/>
                  </a:schemeClr>
                </a:solidFill>
              </a:rPr>
              <a:t>Once enumerator completes a case, data is no longer visible</a:t>
            </a:r>
          </a:p>
        </p:txBody>
      </p:sp>
      <p:pic>
        <p:nvPicPr>
          <p:cNvPr id="5" name="Content Placeholder 5">
            <a:extLst>
              <a:ext uri="{FF2B5EF4-FFF2-40B4-BE49-F238E27FC236}">
                <a16:creationId xmlns:a16="http://schemas.microsoft.com/office/drawing/2014/main" id="{30AAE0FB-CCD5-CCCB-4542-2884447A1A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22" r="3" b="10424"/>
          <a:stretch/>
        </p:blipFill>
        <p:spPr>
          <a:xfrm>
            <a:off x="5419415" y="344125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7" name="Content Placeholder 6">
            <a:extLst>
              <a:ext uri="{FF2B5EF4-FFF2-40B4-BE49-F238E27FC236}">
                <a16:creationId xmlns:a16="http://schemas.microsoft.com/office/drawing/2014/main" id="{0EC11162-CC10-AA20-C413-A93E7990A5C0}"/>
              </a:ext>
            </a:extLst>
          </p:cNvPr>
          <p:cNvPicPr>
            <a:picLocks noChangeAspect="1"/>
          </p:cNvPicPr>
          <p:nvPr/>
        </p:nvPicPr>
        <p:blipFill rotWithShape="1">
          <a:blip r:embed="rId4"/>
          <a:srcRect l="2808" r="9795" b="1"/>
          <a:stretch/>
        </p:blipFill>
        <p:spPr>
          <a:xfrm>
            <a:off x="5419415" y="12251"/>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
        <p:nvSpPr>
          <p:cNvPr id="4" name="Slide Number Placeholder 3">
            <a:extLst>
              <a:ext uri="{FF2B5EF4-FFF2-40B4-BE49-F238E27FC236}">
                <a16:creationId xmlns:a16="http://schemas.microsoft.com/office/drawing/2014/main" id="{19754F55-34C1-9916-07A6-948A68C0DA2D}"/>
              </a:ext>
            </a:extLst>
          </p:cNvPr>
          <p:cNvSpPr>
            <a:spLocks noGrp="1"/>
          </p:cNvSpPr>
          <p:nvPr>
            <p:ph type="sldNum" sz="quarter" idx="12"/>
          </p:nvPr>
        </p:nvSpPr>
        <p:spPr>
          <a:xfrm>
            <a:off x="8610600" y="6356350"/>
            <a:ext cx="2743200" cy="365125"/>
          </a:xfrm>
        </p:spPr>
        <p:txBody>
          <a:bodyPr>
            <a:normAutofit/>
          </a:bodyPr>
          <a:lstStyle/>
          <a:p>
            <a:pPr>
              <a:spcAft>
                <a:spcPts val="600"/>
              </a:spcAft>
            </a:pPr>
            <a:fld id="{FC63ECC8-719A-498E-B101-491B6A35558E}" type="slidenum">
              <a:rPr lang="en-US" sz="1000">
                <a:solidFill>
                  <a:srgbClr val="FFFFFF"/>
                </a:solidFill>
              </a:rPr>
              <a:pPr>
                <a:spcAft>
                  <a:spcPts val="600"/>
                </a:spcAft>
              </a:pPr>
              <a:t>9</a:t>
            </a:fld>
            <a:endParaRPr lang="en-US" sz="1000">
              <a:solidFill>
                <a:srgbClr val="FFFFFF"/>
              </a:solidFill>
            </a:endParaRPr>
          </a:p>
        </p:txBody>
      </p:sp>
      <p:pic>
        <p:nvPicPr>
          <p:cNvPr id="10" name="Picture 9">
            <a:extLst>
              <a:ext uri="{FF2B5EF4-FFF2-40B4-BE49-F238E27FC236}">
                <a16:creationId xmlns:a16="http://schemas.microsoft.com/office/drawing/2014/main" id="{0BF46E3A-627A-0735-D5FA-332F0BCCDBFC}"/>
              </a:ext>
            </a:extLst>
          </p:cNvPr>
          <p:cNvPicPr>
            <a:picLocks noChangeAspect="1"/>
          </p:cNvPicPr>
          <p:nvPr/>
        </p:nvPicPr>
        <p:blipFill>
          <a:blip r:embed="rId5"/>
          <a:stretch>
            <a:fillRect/>
          </a:stretch>
        </p:blipFill>
        <p:spPr>
          <a:xfrm>
            <a:off x="0" y="6088311"/>
            <a:ext cx="1379340" cy="769687"/>
          </a:xfrm>
          <a:prstGeom prst="rect">
            <a:avLst/>
          </a:prstGeom>
        </p:spPr>
      </p:pic>
    </p:spTree>
    <p:extLst>
      <p:ext uri="{BB962C8B-B14F-4D97-AF65-F5344CB8AC3E}">
        <p14:creationId xmlns:p14="http://schemas.microsoft.com/office/powerpoint/2010/main" val="3268671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DC4D11A359DB47801347D0C1B3DCAC" ma:contentTypeVersion="19" ma:contentTypeDescription="Create a new document." ma:contentTypeScope="" ma:versionID="117bec47a7a0fb0a16e3d07f96282d28">
  <xsd:schema xmlns:xsd="http://www.w3.org/2001/XMLSchema" xmlns:xs="http://www.w3.org/2001/XMLSchema" xmlns:p="http://schemas.microsoft.com/office/2006/metadata/properties" xmlns:ns2="a50d207d-43ed-4bfc-9bd1-56035560c164" xmlns:ns3="6cce8f9a-cc38-4b96-85c2-62795ff808ca" targetNamespace="http://schemas.microsoft.com/office/2006/metadata/properties" ma:root="true" ma:fieldsID="110bd8dab4d259c3c47b6dc11b2bec76" ns2:_="" ns3:_="">
    <xsd:import namespace="a50d207d-43ed-4bfc-9bd1-56035560c164"/>
    <xsd:import namespace="6cce8f9a-cc38-4b96-85c2-62795ff808c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d207d-43ed-4bfc-9bd1-56035560c1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fea54593-d362-4dcd-bfd7-547f760de9d2"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741d7484-7614-4cfd-af88-b29fb67b4b58}" ma:internalName="TaxCatchAll" ma:showField="CatchAllData" ma:web="a50d207d-43ed-4bfc-9bd1-56035560c1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ce8f9a-cc38-4b96-85c2-62795ff808ca"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ea54593-d362-4dcd-bfd7-547f760de9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ce8f9a-cc38-4b96-85c2-62795ff808ca">
      <Terms xmlns="http://schemas.microsoft.com/office/infopath/2007/PartnerControls"/>
    </lcf76f155ced4ddcb4097134ff3c332f>
    <TaxCatchAll xmlns="a50d207d-43ed-4bfc-9bd1-56035560c164" xsi:nil="true"/>
    <TaxKeywordTaxHTField xmlns="a50d207d-43ed-4bfc-9bd1-56035560c164">
      <Terms xmlns="http://schemas.microsoft.com/office/infopath/2007/PartnerControls"/>
    </TaxKeywordTaxHTField>
  </documentManagement>
</p:properties>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EFFA2AC0-9384-428D-B4DB-F1DF74267F0F}">
  <ds:schemaRefs>
    <ds:schemaRef ds:uri="6cce8f9a-cc38-4b96-85c2-62795ff808ca"/>
    <ds:schemaRef ds:uri="a50d207d-43ed-4bfc-9bd1-56035560c1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9D7FDE-784D-4DEC-B49C-6F84CF51374D}">
  <ds:schemaRefs>
    <ds:schemaRef ds:uri="http://schemas.microsoft.com/office/infopath/2007/PartnerControls"/>
    <ds:schemaRef ds:uri="6cce8f9a-cc38-4b96-85c2-62795ff808ca"/>
    <ds:schemaRef ds:uri="http://purl.org/dc/elements/1.1/"/>
    <ds:schemaRef ds:uri="http://schemas.microsoft.com/office/2006/metadata/properties"/>
    <ds:schemaRef ds:uri="a50d207d-43ed-4bfc-9bd1-56035560c164"/>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s>
</ds:datastoreItem>
</file>

<file path=docMetadata/LabelInfo.xml><?xml version="1.0" encoding="utf-8"?>
<clbl:labelList xmlns:clbl="http://schemas.microsoft.com/office/2020/mipLabelMetadata">
  <clbl:label id="{3aa716f1-e559-41ce-a530-47d18313c603}" enabled="0" method="" siteId="{3aa716f1-e559-41ce-a530-47d18313c603}" removed="1"/>
</clbl:labelList>
</file>

<file path=docProps/app.xml><?xml version="1.0" encoding="utf-8"?>
<Properties xmlns="http://schemas.openxmlformats.org/officeDocument/2006/extended-properties" xmlns:vt="http://schemas.openxmlformats.org/officeDocument/2006/docPropsVTypes">
  <Template/>
  <TotalTime>7041</TotalTime>
  <Words>1884</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Calibri Light</vt:lpstr>
      <vt:lpstr>Office Theme</vt:lpstr>
      <vt:lpstr>Improving Efficiency and Data Quality of an In-mover Interview</vt:lpstr>
      <vt:lpstr>Census Day April 1st</vt:lpstr>
      <vt:lpstr>PowerPoint Presentation</vt:lpstr>
      <vt:lpstr>PowerPoint Presentation</vt:lpstr>
      <vt:lpstr>PowerPoint Presentation</vt:lpstr>
      <vt:lpstr>Mover Probe</vt:lpstr>
      <vt:lpstr>PowerPoint Presentation</vt:lpstr>
      <vt:lpstr>PowerPoint Presentation</vt:lpstr>
      <vt:lpstr>PowerPoint Presentation</vt:lpstr>
      <vt:lpstr>Closing</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Collins (CENSUS/FLD FED)</dc:creator>
  <cp:lastModifiedBy>Kimberly Collins (CENSUS/FLD FED)</cp:lastModifiedBy>
  <cp:revision>96</cp:revision>
  <dcterms:created xsi:type="dcterms:W3CDTF">2024-02-08T21:25:07Z</dcterms:created>
  <dcterms:modified xsi:type="dcterms:W3CDTF">2024-04-17T13:39:24Z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0x01010064DC4D11A359DB47801347D0C1B3DCAC</vt:lpwstr>
  </property>
  <property fmtid="{D5CDD505-2E9C-101B-9397-08002B2CF9AE}" pid="3" name="TaxKeyword">
    <vt:lpwstr/>
  </property>
  <property fmtid="{D5CDD505-2E9C-101B-9397-08002B2CF9AE}" pid="4" name="MediaServiceImageTags">
    <vt:lpwstr/>
  </property>
</Properties>
</file>