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modernComment_105_FA7C957C.xml" ContentType="application/vnd.ms-powerpoint.comments+xml"/>
  <Override PartName="/ppt/notesSlides/notesSlide3.xml" ContentType="application/vnd.openxmlformats-officedocument.presentationml.notesSlide+xml"/>
  <Override PartName="/ppt/comments/modernComment_106_2A967390.xml" ContentType="application/vnd.ms-powerpoint.comments+xml"/>
  <Override PartName="/ppt/notesSlides/notesSlide4.xml" ContentType="application/vnd.openxmlformats-officedocument.presentationml.notesSlide+xml"/>
  <Override PartName="/ppt/comments/modernComment_107_B3C432E.xml" ContentType="application/vnd.ms-powerpoint.comments+xml"/>
  <Override PartName="/ppt/notesSlides/notesSlide5.xml" ContentType="application/vnd.openxmlformats-officedocument.presentationml.notesSlide+xml"/>
  <Override PartName="/ppt/comments/modernComment_108_F61F88B1.xml" ContentType="application/vnd.ms-powerpoint.comments+xml"/>
  <Override PartName="/ppt/notesSlides/notesSlide6.xml" ContentType="application/vnd.openxmlformats-officedocument.presentationml.notesSlide+xml"/>
  <Override PartName="/ppt/comments/modernComment_109_590D2EF4.xml" ContentType="application/vnd.ms-powerpoint.comments+xml"/>
  <Override PartName="/ppt/notesSlides/notesSlide7.xml" ContentType="application/vnd.openxmlformats-officedocument.presentationml.notesSlide+xml"/>
  <Override PartName="/ppt/comments/modernComment_10A_2A5F9FF5.xml" ContentType="application/vnd.ms-powerpoint.comments+xml"/>
  <Override PartName="/ppt/notesSlides/notesSlide8.xml" ContentType="application/vnd.openxmlformats-officedocument.presentationml.notesSlide+xml"/>
  <Override PartName="/ppt/comments/modernComment_115_747F737F.xml" ContentType="application/vnd.ms-powerpoint.comments+xml"/>
  <Override PartName="/ppt/notesSlides/notesSlide9.xml" ContentType="application/vnd.openxmlformats-officedocument.presentationml.notesSlide+xml"/>
  <Override PartName="/ppt/comments/modernComment_10C_A1393B22.xml" ContentType="application/vnd.ms-powerpoint.comments+xml"/>
  <Override PartName="/ppt/notesSlides/notesSlide10.xml" ContentType="application/vnd.openxmlformats-officedocument.presentationml.notesSlide+xml"/>
  <Override PartName="/ppt/comments/modernComment_10D_A4CE75B2.xml" ContentType="application/vnd.ms-powerpoint.comments+xml"/>
  <Override PartName="/ppt/notesSlides/notesSlide11.xml" ContentType="application/vnd.openxmlformats-officedocument.presentationml.notesSlide+xml"/>
  <Override PartName="/ppt/comments/modernComment_10E_BD63D88A.xml" ContentType="application/vnd.ms-powerpoint.comments+xml"/>
  <Override PartName="/ppt/notesSlides/notesSlide12.xml" ContentType="application/vnd.openxmlformats-officedocument.presentationml.notesSlide+xml"/>
  <Override PartName="/ppt/comments/modernComment_10F_ABD219BB.xml" ContentType="application/vnd.ms-powerpoint.comments+xml"/>
  <Override PartName="/ppt/notesSlides/notesSlide13.xml" ContentType="application/vnd.openxmlformats-officedocument.presentationml.notesSlide+xml"/>
  <Override PartName="/ppt/comments/modernComment_114_DBBC5C62.xml" ContentType="application/vnd.ms-powerpoint.comments+xml"/>
  <Override PartName="/ppt/notesSlides/notesSlide14.xml" ContentType="application/vnd.openxmlformats-officedocument.presentationml.notesSlide+xml"/>
  <Override PartName="/ppt/comments/modernComment_112_5B878DA1.xml" ContentType="application/vnd.ms-powerpoint.comments+xml"/>
  <Override PartName="/ppt/notesSlides/notesSlide15.xml" ContentType="application/vnd.openxmlformats-officedocument.presentationml.notesSlide+xml"/>
  <Override PartName="/ppt/comments/modernComment_117_A91D0C9F.xml" ContentType="application/vnd.ms-powerpoint.comments+xml"/>
  <Override PartName="/ppt/notesSlides/notesSlide16.xml" ContentType="application/vnd.openxmlformats-officedocument.presentationml.notesSlide+xml"/>
  <Override PartName="/ppt/comments/modernComment_113_E39BC687.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4"/>
    <p:sldMasterId id="2147483705" r:id="rId5"/>
    <p:sldMasterId id="2147483670" r:id="rId6"/>
    <p:sldMasterId id="2147483698" r:id="rId7"/>
    <p:sldMasterId id="2147483696" r:id="rId8"/>
  </p:sldMasterIdLst>
  <p:notesMasterIdLst>
    <p:notesMasterId r:id="rId26"/>
  </p:notesMasterIdLst>
  <p:handoutMasterIdLst>
    <p:handoutMasterId r:id="rId27"/>
  </p:handoutMasterIdLst>
  <p:sldIdLst>
    <p:sldId id="260" r:id="rId9"/>
    <p:sldId id="261" r:id="rId10"/>
    <p:sldId id="262" r:id="rId11"/>
    <p:sldId id="263" r:id="rId12"/>
    <p:sldId id="264" r:id="rId13"/>
    <p:sldId id="265" r:id="rId14"/>
    <p:sldId id="266" r:id="rId15"/>
    <p:sldId id="277" r:id="rId16"/>
    <p:sldId id="268" r:id="rId17"/>
    <p:sldId id="269" r:id="rId18"/>
    <p:sldId id="270" r:id="rId19"/>
    <p:sldId id="271" r:id="rId20"/>
    <p:sldId id="276" r:id="rId21"/>
    <p:sldId id="274" r:id="rId22"/>
    <p:sldId id="279" r:id="rId23"/>
    <p:sldId id="259" r:id="rId24"/>
    <p:sldId id="275"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3DD50AE-E8A6-CB41-927D-F5DB2F3D1D61}" name="McBride, Brett - BLS" initials="BM" userId="S::McBride.Brett@bls.gov::1e69edae-01a9-4792-aeee-dc1595f67102" providerId="AD"/>
  <p188:author id="{F2AF22D0-4926-78A4-C02E-E11E5341FABC}" name="Yu, Erica - BLS" initials="EY" userId="S::YuWright.Erica@bls.gov::593a7c4c-0fd1-469c-ad44-dac7c0398701" providerId="AD"/>
  <p188:author id="{FA1F53D3-5737-35B2-4E30-48938F45F716}" name="Boon, Erin - BLS" initials="EB" userId="S::Boon.Erin@bls.gov::be34b295-a490-48e9-bc9f-650e393b94c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464A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60" autoAdjust="0"/>
    <p:restoredTop sz="87685" autoAdjust="0"/>
  </p:normalViewPr>
  <p:slideViewPr>
    <p:cSldViewPr snapToGrid="0" showGuides="1">
      <p:cViewPr varScale="1">
        <p:scale>
          <a:sx n="79" d="100"/>
          <a:sy n="79" d="100"/>
        </p:scale>
        <p:origin x="546" y="8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79" d="100"/>
          <a:sy n="79" d="100"/>
        </p:scale>
        <p:origin x="287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3.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slide" Target="slides/slide16.xml"/><Relationship Id="rId32"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presProps" Target="presProps.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omments/modernComment_105_FA7C957C.xml><?xml version="1.0" encoding="utf-8"?>
<p188:cmLst xmlns:a="http://schemas.openxmlformats.org/drawingml/2006/main" xmlns:r="http://schemas.openxmlformats.org/officeDocument/2006/relationships" xmlns:p188="http://schemas.microsoft.com/office/powerpoint/2018/8/main">
  <p188:cm id="{299053B6-F17D-47F3-AB4C-250E5E904CED}" authorId="{F2AF22D0-4926-78A4-C02E-E11E5341FABC}" status="resolved" created="2024-04-03T13:33:25.105" complete="100000">
    <ac:txMkLst xmlns:ac="http://schemas.microsoft.com/office/drawing/2013/main/command">
      <pc:docMk xmlns:pc="http://schemas.microsoft.com/office/powerpoint/2013/main/command"/>
      <pc:sldMk xmlns:pc="http://schemas.microsoft.com/office/powerpoint/2013/main/command" cId="4202468732" sldId="261"/>
      <ac:spMk id="4" creationId="{00000000-0000-0000-0000-000000000000}"/>
      <ac:txMk cp="38" len="1">
        <ac:context len="238" hash="3321345844"/>
      </ac:txMk>
    </ac:txMkLst>
    <p188:pos x="4247522" y="771846"/>
    <p188:txBody>
      <a:bodyPr/>
      <a:lstStyle/>
      <a:p>
        <a:r>
          <a:rPr lang="en-US"/>
          <a:t>One comment that I have received in the past is that FR is very much Census jargon. Because this audience is FedCASIC, I think you are ok. But if you go to AAPOR or elsewhere, I suggest changing to "interviewer".</a:t>
        </a:r>
      </a:p>
    </p188:txBody>
  </p188:cm>
</p188:cmLst>
</file>

<file path=ppt/comments/modernComment_106_2A967390.xml><?xml version="1.0" encoding="utf-8"?>
<p188:cmLst xmlns:a="http://schemas.openxmlformats.org/drawingml/2006/main" xmlns:r="http://schemas.openxmlformats.org/officeDocument/2006/relationships" xmlns:p188="http://schemas.microsoft.com/office/powerpoint/2018/8/main">
  <p188:cm id="{2DA78DDD-388E-4CEA-93EF-858AE0F7F7A8}" authorId="{F2AF22D0-4926-78A4-C02E-E11E5341FABC}" status="resolved" created="2024-04-03T13:47:17.758" complete="100000">
    <ac:txMkLst xmlns:ac="http://schemas.microsoft.com/office/drawing/2013/main/command">
      <pc:docMk xmlns:pc="http://schemas.microsoft.com/office/powerpoint/2013/main/command"/>
      <pc:sldMk xmlns:pc="http://schemas.microsoft.com/office/powerpoint/2013/main/command" cId="714503056" sldId="262"/>
      <ac:spMk id="4" creationId="{00000000-0000-0000-0000-000000000000}"/>
      <ac:txMk cp="0" len="2">
        <ac:context len="441" hash="3247984127"/>
      </ac:txMk>
    </ac:txMkLst>
    <p188:pos x="1293307" y="277184"/>
    <p188:txBody>
      <a:bodyPr/>
      <a:lstStyle/>
      <a:p>
        <a:r>
          <a:rPr lang="en-US"/>
          <a:t>You haven't introduced this acronym. I'd just go with CE here and spell out CE above in the slide title as Consumer Expenditure Survey</a:t>
        </a:r>
      </a:p>
    </p188:txBody>
  </p188:cm>
  <p188:cm id="{3166D70A-AC92-4872-84C9-C0C1D4C21A5C}" authorId="{FA1F53D3-5737-35B2-4E30-48938F45F716}" status="resolved" created="2024-04-03T20:25:26.870" complete="100000">
    <ac:txMkLst xmlns:ac="http://schemas.microsoft.com/office/drawing/2013/main/command">
      <pc:docMk xmlns:pc="http://schemas.microsoft.com/office/powerpoint/2013/main/command"/>
      <pc:sldMk xmlns:pc="http://schemas.microsoft.com/office/powerpoint/2013/main/command" cId="714503056" sldId="262"/>
      <ac:spMk id="4" creationId="{00000000-0000-0000-0000-000000000000}"/>
      <ac:txMk cp="158" len="1">
        <ac:context len="441" hash="3247984127"/>
      </ac:txMk>
    </ac:txMkLst>
    <p188:pos x="1552161" y="1835771"/>
    <p188:txBody>
      <a:bodyPr/>
      <a:lstStyle/>
      <a:p>
        <a:r>
          <a:rPr lang="en-US"/>
          <a:t>"FR" &gt;&gt; "Interviewer" throughout? (to be consistent with previous slide)</a:t>
        </a:r>
      </a:p>
    </p188:txBody>
  </p188:cm>
  <p188:cm id="{5001F243-7C9C-497F-AABF-7AD5F1DED259}" authorId="{D3DD50AE-E8A6-CB41-927D-F5DB2F3D1D61}" status="resolved" created="2024-04-04T18:11:59.833" complete="100000">
    <pc:sldMkLst xmlns:pc="http://schemas.microsoft.com/office/powerpoint/2013/main/command">
      <pc:docMk/>
      <pc:sldMk cId="714503056" sldId="262"/>
    </pc:sldMkLst>
    <p188:txBody>
      <a:bodyPr/>
      <a:lstStyle/>
      <a:p>
        <a:r>
          <a:rPr lang="en-US"/>
          <a:t>Perhaps add 'confusion' to 'signs of burden' (optional)</a:t>
        </a:r>
      </a:p>
    </p188:txBody>
  </p188:cm>
</p188:cmLst>
</file>

<file path=ppt/comments/modernComment_107_B3C432E.xml><?xml version="1.0" encoding="utf-8"?>
<p188:cmLst xmlns:a="http://schemas.openxmlformats.org/drawingml/2006/main" xmlns:r="http://schemas.openxmlformats.org/officeDocument/2006/relationships" xmlns:p188="http://schemas.microsoft.com/office/powerpoint/2018/8/main">
  <p188:cm id="{10E1902B-FDA2-49DD-86B3-6A0A319C1543}" authorId="{F2AF22D0-4926-78A4-C02E-E11E5341FABC}" status="resolved" created="2024-04-03T13:48:54.375" complete="100000">
    <ac:txMkLst xmlns:ac="http://schemas.microsoft.com/office/drawing/2013/main/command">
      <pc:docMk xmlns:pc="http://schemas.microsoft.com/office/powerpoint/2013/main/command"/>
      <pc:sldMk xmlns:pc="http://schemas.microsoft.com/office/powerpoint/2013/main/command" cId="188498734" sldId="263"/>
      <ac:spMk id="4" creationId="{00000000-0000-0000-0000-000000000000}"/>
      <ac:txMk cp="0">
        <ac:context len="308" hash="2682328393"/>
      </ac:txMk>
    </ac:txMkLst>
    <p188:pos x="9884647" y="277184"/>
    <p188:txBody>
      <a:bodyPr/>
      <a:lstStyle/>
      <a:p>
        <a:r>
          <a:rPr lang="en-US"/>
          <a:t>I'd cut this, don't think it's adding much to the slide.</a:t>
        </a:r>
      </a:p>
    </p188:txBody>
  </p188:cm>
  <p188:cm id="{87BCF1B9-2A1C-456D-A013-C678A86FA773}" authorId="{F2AF22D0-4926-78A4-C02E-E11E5341FABC}" status="resolved" created="2024-04-03T13:49:56.368" complete="100000">
    <ac:txMkLst xmlns:ac="http://schemas.microsoft.com/office/drawing/2013/main/command">
      <pc:docMk xmlns:pc="http://schemas.microsoft.com/office/powerpoint/2013/main/command"/>
      <pc:sldMk xmlns:pc="http://schemas.microsoft.com/office/powerpoint/2013/main/command" cId="188498734" sldId="263"/>
      <ac:spMk id="4" creationId="{00000000-0000-0000-0000-000000000000}"/>
      <ac:txMk cp="79" len="18">
        <ac:context len="308" hash="2682328393"/>
      </ac:txMk>
    </ac:txMkLst>
    <p188:pos x="3835540" y="2327048"/>
    <p188:txBody>
      <a:bodyPr/>
      <a:lstStyle/>
      <a:p>
        <a:r>
          <a:rPr lang="en-US"/>
          <a:t>Citation? Could you move the D&amp;D2004 citation down here? I don't think a citation for the general definition is essential.</a:t>
        </a:r>
      </a:p>
    </p188:txBody>
  </p188:cm>
</p188:cmLst>
</file>

<file path=ppt/comments/modernComment_108_F61F88B1.xml><?xml version="1.0" encoding="utf-8"?>
<p188:cmLst xmlns:a="http://schemas.openxmlformats.org/drawingml/2006/main" xmlns:r="http://schemas.openxmlformats.org/officeDocument/2006/relationships" xmlns:p188="http://schemas.microsoft.com/office/powerpoint/2018/8/main">
  <p188:cm id="{870AC4C7-9205-49A6-99D9-F1A196C40DC4}" authorId="{F2AF22D0-4926-78A4-C02E-E11E5341FABC}" status="resolved" created="2024-04-03T13:50:37.246" complete="100000">
    <ac:txMkLst xmlns:ac="http://schemas.microsoft.com/office/drawing/2013/main/command">
      <pc:docMk xmlns:pc="http://schemas.microsoft.com/office/powerpoint/2013/main/command"/>
      <pc:sldMk xmlns:pc="http://schemas.microsoft.com/office/powerpoint/2013/main/command" cId="4129261745" sldId="264"/>
      <ac:spMk id="4" creationId="{00000000-0000-0000-0000-000000000000}"/>
      <ac:txMk cp="19" len="7">
        <ac:context len="285" hash="3878603352"/>
      </ac:txMk>
    </ac:txMkLst>
    <p188:pos x="2187610" y="277184"/>
    <p188:txBody>
      <a:bodyPr/>
      <a:lstStyle/>
      <a:p>
        <a:r>
          <a:rPr lang="en-US"/>
          <a:t>Suggest a reference to "In past research" or something similar. </a:t>
        </a:r>
      </a:p>
    </p188:txBody>
  </p188:cm>
  <p188:cm id="{59CE5159-A83F-4C04-AC7C-F01FF34EEC1E}" authorId="{F2AF22D0-4926-78A4-C02E-E11E5341FABC}" status="resolved" created="2024-04-03T13:52:17.810" complete="100000">
    <ac:txMkLst xmlns:ac="http://schemas.microsoft.com/office/drawing/2013/main/command">
      <pc:docMk xmlns:pc="http://schemas.microsoft.com/office/powerpoint/2013/main/command"/>
      <pc:sldMk xmlns:pc="http://schemas.microsoft.com/office/powerpoint/2013/main/command" cId="4129261745" sldId="264"/>
      <ac:spMk id="4" creationId="{00000000-0000-0000-0000-000000000000}"/>
      <ac:txMk cp="283">
        <ac:context len="285" hash="3878603352"/>
      </ac:txMk>
    </ac:txMkLst>
    <p188:pos x="2267997" y="2256709"/>
    <p188:txBody>
      <a:bodyPr/>
      <a:lstStyle/>
      <a:p>
        <a:r>
          <a:rPr lang="en-US"/>
          <a:t>These two bullet points aren't related to each other, I think. The first seems to be about error in measuring response latency. The second bullet is about using response latencies. 
Perhaps the counter point to the 1st bullet is that automatically generated transcripts also automatically provide timestamps.
That being said, the nature of any measurement error in the transcripts is unknown to us.
The "our goal" information seems to be well covered by your next slide and you don't need it here.</a:t>
        </a:r>
      </a:p>
    </p188:txBody>
  </p188:cm>
  <p188:cm id="{E6F1B1AD-E39A-46E7-BEBD-05E8E99A5D68}" authorId="{FA1F53D3-5737-35B2-4E30-48938F45F716}" status="resolved" created="2024-04-03T20:28:20.283" complete="100000">
    <ac:txMkLst xmlns:ac="http://schemas.microsoft.com/office/drawing/2013/main/command">
      <pc:docMk xmlns:pc="http://schemas.microsoft.com/office/powerpoint/2013/main/command"/>
      <pc:sldMk xmlns:pc="http://schemas.microsoft.com/office/powerpoint/2013/main/command" cId="4129261745" sldId="264"/>
      <ac:spMk id="4" creationId="{00000000-0000-0000-0000-000000000000}"/>
      <ac:txMk cp="75">
        <ac:context len="285" hash="3878603352"/>
      </ac:txMk>
    </ac:txMkLst>
    <p188:pos x="5547691" y="762345"/>
    <p188:txBody>
      <a:bodyPr/>
      <a:lstStyle/>
      <a:p>
        <a:r>
          <a:rPr lang="en-US"/>
          <a:t>"and" ?</a:t>
        </a:r>
      </a:p>
    </p188:txBody>
  </p188:cm>
  <p188:cm id="{070EC3A3-DFFD-4AAF-838F-4CA53E71BDEB}" authorId="{FA1F53D3-5737-35B2-4E30-48938F45F716}" status="resolved" created="2024-04-03T20:47:39.771" complete="100000">
    <ac:txMkLst xmlns:ac="http://schemas.microsoft.com/office/drawing/2013/main/command">
      <pc:docMk xmlns:pc="http://schemas.microsoft.com/office/powerpoint/2013/main/command"/>
      <pc:sldMk xmlns:pc="http://schemas.microsoft.com/office/powerpoint/2013/main/command" cId="4129261745" sldId="264"/>
      <ac:spMk id="4" creationId="{00000000-0000-0000-0000-000000000000}"/>
      <ac:txMk cp="242" len="42">
        <ac:context len="285" hash="3878603352"/>
      </ac:txMk>
    </ac:txMkLst>
    <p188:pos x="10666343" y="2919136"/>
    <p188:replyLst>
      <p188:reply id="{917BE92B-FF98-4F53-9183-29C2C6801053}" authorId="{D3DD50AE-E8A6-CB41-927D-F5DB2F3D1D61}" created="2024-04-04T18:21:10.795">
        <p188:txBody>
          <a:bodyPr/>
          <a:lstStyle/>
          <a:p>
            <a:r>
              <a:rPr lang="en-US"/>
              <a:t>Amazon transcribe (may want to verify)</a:t>
            </a:r>
          </a:p>
        </p188:txBody>
      </p188:reply>
    </p188:replyLst>
    <p188:txBody>
      <a:bodyPr/>
      <a:lstStyle/>
      <a:p>
        <a:r>
          <a:rPr lang="en-US"/>
          <a:t>Is it worth mentioning how the transcripts are being generated? Is this an off-the-shelf product or did someone at Census build this for this application?</a:t>
        </a:r>
      </a:p>
    </p188:txBody>
  </p188:cm>
</p188:cmLst>
</file>

<file path=ppt/comments/modernComment_109_590D2EF4.xml><?xml version="1.0" encoding="utf-8"?>
<p188:cmLst xmlns:a="http://schemas.openxmlformats.org/drawingml/2006/main" xmlns:r="http://schemas.openxmlformats.org/officeDocument/2006/relationships" xmlns:p188="http://schemas.microsoft.com/office/powerpoint/2018/8/main">
  <p188:cm id="{D4D55AB1-473D-4819-B54F-04DD73C13F9E}" authorId="{F2AF22D0-4926-78A4-C02E-E11E5341FABC}" status="resolved" created="2024-04-03T14:16:43.680" complete="100000">
    <ac:txMkLst xmlns:ac="http://schemas.microsoft.com/office/drawing/2013/main/command">
      <pc:docMk xmlns:pc="http://schemas.microsoft.com/office/powerpoint/2013/main/command"/>
      <pc:sldMk xmlns:pc="http://schemas.microsoft.com/office/powerpoint/2013/main/command" cId="1494036212" sldId="265"/>
      <ac:spMk id="4" creationId="{00000000-0000-0000-0000-000000000000}"/>
      <ac:txMk cp="0" len="3">
        <ac:context len="382" hash="3666096980"/>
      </ac:txMk>
    </ac:txMkLst>
    <p188:pos x="1152630" y="277184"/>
    <p188:txBody>
      <a:bodyPr/>
      <a:lstStyle/>
      <a:p>
        <a:r>
          <a:rPr lang="en-US"/>
          <a:t>I think it would be interesting to spend some time talking about how you came up with these research questions. Were there any questions you considered but discarded, for what reason?</a:t>
        </a:r>
      </a:p>
    </p188:txBody>
  </p188:cm>
  <p188:cm id="{9C6FD8F5-4308-43AE-95A7-E06582552EE0}" authorId="{FA1F53D3-5737-35B2-4E30-48938F45F716}" status="resolved" created="2024-04-03T20:36:04.268" complete="100000">
    <ac:deMkLst xmlns:ac="http://schemas.microsoft.com/office/drawing/2013/main/command">
      <pc:docMk xmlns:pc="http://schemas.microsoft.com/office/powerpoint/2013/main/command"/>
      <pc:sldMk xmlns:pc="http://schemas.microsoft.com/office/powerpoint/2013/main/command" cId="1494036212" sldId="265"/>
      <ac:spMk id="4" creationId="{00000000-0000-0000-0000-000000000000}"/>
    </ac:deMkLst>
    <p188:txBody>
      <a:bodyPr/>
      <a:lstStyle/>
      <a:p>
        <a:r>
          <a:rPr lang="en-US"/>
          <a:t>One thing I've been wondering is why the relationship between changes to question wording and data quality measures needs to be mediated by response latency. There is opportunity to look at more here - 
(1) changes to question wording predicts response latency (a proxy for cognitive processing burden)
(2) changes to question wording predicts data quality (ex. requests for clarification)
(3) response latency predicts data quality; i.e. cognitive processing burden (regardless of changes to question wording) predicts data quality</a:t>
        </a:r>
      </a:p>
    </p188:txBody>
  </p188:cm>
  <p188:cm id="{747FC514-76FB-4341-BA40-6503E084A6CA}" authorId="{D3DD50AE-E8A6-CB41-927D-F5DB2F3D1D61}" status="resolved" created="2024-04-04T18:52:20.711" complete="100000">
    <pc:sldMkLst xmlns:pc="http://schemas.microsoft.com/office/powerpoint/2013/main/command">
      <pc:docMk/>
      <pc:sldMk cId="1494036212" sldId="265"/>
    </pc:sldMkLst>
    <p188:txBody>
      <a:bodyPr/>
      <a:lstStyle/>
      <a:p>
        <a:r>
          <a:rPr lang="en-US"/>
          <a:t>Maybe as narrative you could mention the opportunity to use machine learning measure of distance as a check on coding of major change (or vice versa)/testing effectiveness of model in identifying what is a major change.</a:t>
        </a:r>
      </a:p>
    </p188:txBody>
  </p188:cm>
</p188:cmLst>
</file>

<file path=ppt/comments/modernComment_10A_2A5F9FF5.xml><?xml version="1.0" encoding="utf-8"?>
<p188:cmLst xmlns:a="http://schemas.openxmlformats.org/drawingml/2006/main" xmlns:r="http://schemas.openxmlformats.org/officeDocument/2006/relationships" xmlns:p188="http://schemas.microsoft.com/office/powerpoint/2018/8/main">
  <p188:cm id="{8C36D856-6E06-484D-81A0-B98C03782833}" authorId="{F2AF22D0-4926-78A4-C02E-E11E5341FABC}" status="resolved" created="2024-04-03T14:09:49.980" complete="100000">
    <ac:txMkLst xmlns:ac="http://schemas.microsoft.com/office/drawing/2013/main/command">
      <pc:docMk xmlns:pc="http://schemas.microsoft.com/office/powerpoint/2013/main/command"/>
      <pc:sldMk xmlns:pc="http://schemas.microsoft.com/office/powerpoint/2013/main/command" cId="710909941" sldId="266"/>
      <ac:spMk id="4" creationId="{00000000-0000-0000-0000-000000000000}"/>
      <ac:txMk cp="0" len="9">
        <ac:context len="106" hash="695349304"/>
      </ac:txMk>
    </ac:txMkLst>
    <p188:pos x="2197658" y="277184"/>
    <p188:txBody>
      <a:bodyPr/>
      <a:lstStyle/>
      <a:p>
        <a:r>
          <a:rPr lang="en-US"/>
          <a:t>I think it would be interesting to share the reasoning behind why you chose these items.</a:t>
        </a:r>
      </a:p>
    </p188:txBody>
  </p188:cm>
</p188:cmLst>
</file>

<file path=ppt/comments/modernComment_10C_A1393B22.xml><?xml version="1.0" encoding="utf-8"?>
<p188:cmLst xmlns:a="http://schemas.openxmlformats.org/drawingml/2006/main" xmlns:r="http://schemas.openxmlformats.org/officeDocument/2006/relationships" xmlns:p188="http://schemas.microsoft.com/office/powerpoint/2018/8/main">
  <p188:cm id="{AA1604A3-71BE-445A-B848-24CBB45D5175}" authorId="{F2AF22D0-4926-78A4-C02E-E11E5341FABC}" status="resolved" created="2024-04-03T14:10:49.504" complete="100000">
    <ac:txMkLst xmlns:ac="http://schemas.microsoft.com/office/drawing/2013/main/command">
      <pc:docMk xmlns:pc="http://schemas.microsoft.com/office/powerpoint/2013/main/command"/>
      <pc:sldMk xmlns:pc="http://schemas.microsoft.com/office/powerpoint/2013/main/command" cId="2704882466" sldId="268"/>
      <ac:spMk id="4" creationId="{00000000-0000-0000-0000-000000000000}"/>
      <ac:txMk cp="0" len="230">
        <ac:context len="359" hash="3748011495"/>
      </ac:txMk>
    </ac:txMkLst>
    <p188:pos x="10788999" y="277184"/>
    <p188:txBody>
      <a:bodyPr/>
      <a:lstStyle/>
      <a:p>
        <a:r>
          <a:rPr lang="en-US"/>
          <a:t>These don’t really seem related to "get the data"? Maybe you mean something more like "do the data exist?" or "do the existing data meet my requirements"</a:t>
        </a:r>
      </a:p>
    </p188:txBody>
  </p188:cm>
  <p188:cm id="{108C06CB-7CCB-4912-8462-34CBCA5C51F3}" authorId="{D3DD50AE-E8A6-CB41-927D-F5DB2F3D1D61}" status="resolved" created="2024-04-04T18:32:21.715" complete="100000">
    <pc:sldMkLst xmlns:pc="http://schemas.microsoft.com/office/powerpoint/2013/main/command">
      <pc:docMk/>
      <pc:sldMk cId="2704882466" sldId="268"/>
    </pc:sldMkLst>
    <p188:txBody>
      <a:bodyPr/>
      <a:lstStyle/>
      <a:p>
        <a:r>
          <a:rPr lang="en-US"/>
          <a:t>CIDA = 'CARI Interactive Data Access' application</a:t>
        </a:r>
      </a:p>
    </p188:txBody>
  </p188:cm>
</p188:cmLst>
</file>

<file path=ppt/comments/modernComment_10D_A4CE75B2.xml><?xml version="1.0" encoding="utf-8"?>
<p188:cmLst xmlns:a="http://schemas.openxmlformats.org/drawingml/2006/main" xmlns:r="http://schemas.openxmlformats.org/officeDocument/2006/relationships" xmlns:p188="http://schemas.microsoft.com/office/powerpoint/2018/8/main">
  <p188:cm id="{CA9A030C-ACF4-4A5E-BC64-041A65574F29}" authorId="{F2AF22D0-4926-78A4-C02E-E11E5341FABC}" status="resolved" created="2024-04-03T14:12:30.542" complete="100000">
    <ac:txMkLst xmlns:ac="http://schemas.microsoft.com/office/drawing/2013/main/command">
      <pc:docMk xmlns:pc="http://schemas.microsoft.com/office/powerpoint/2013/main/command"/>
      <pc:sldMk xmlns:pc="http://schemas.microsoft.com/office/powerpoint/2013/main/command" cId="2764993970" sldId="269"/>
      <ac:spMk id="4" creationId="{00000000-0000-0000-0000-000000000000}"/>
      <ac:txMk cp="71">
        <ac:context len="192" hash="571952262"/>
      </ac:txMk>
    </ac:txMkLst>
    <p188:pos x="1986643" y="1251874"/>
    <p188:txBody>
      <a:bodyPr/>
      <a:lstStyle/>
      <a:p>
        <a:r>
          <a:rPr lang="en-US"/>
          <a:t>We may want to be on the record as little as possible about Census' processes. We aren't seeking their approval on the slides, they aren't co-authors, etc. 
Which is not to say you can't talk about it in-person at FedCASIC with the appropriate caveats….</a:t>
        </a:r>
      </a:p>
    </p188:txBody>
  </p188:cm>
</p188:cmLst>
</file>

<file path=ppt/comments/modernComment_10E_BD63D88A.xml><?xml version="1.0" encoding="utf-8"?>
<p188:cmLst xmlns:a="http://schemas.openxmlformats.org/drawingml/2006/main" xmlns:r="http://schemas.openxmlformats.org/officeDocument/2006/relationships" xmlns:p188="http://schemas.microsoft.com/office/powerpoint/2018/8/main">
  <p188:cm id="{4FD20416-5228-4694-9908-99041BEA8C0E}" authorId="{F2AF22D0-4926-78A4-C02E-E11E5341FABC}" status="resolved" created="2024-04-03T14:14:10.976" complete="100000">
    <ac:txMkLst xmlns:ac="http://schemas.microsoft.com/office/drawing/2013/main/command">
      <pc:docMk xmlns:pc="http://schemas.microsoft.com/office/powerpoint/2013/main/command"/>
      <pc:sldMk xmlns:pc="http://schemas.microsoft.com/office/powerpoint/2013/main/command" cId="3177437322" sldId="270"/>
      <ac:spMk id="4" creationId="{00000000-0000-0000-0000-000000000000}"/>
      <ac:txMk cp="58" len="10">
        <ac:context len="233" hash="2009271467"/>
      </ac:txMk>
    </ac:txMkLst>
    <p188:pos x="2519205" y="2809369"/>
    <p188:txBody>
      <a:bodyPr/>
      <a:lstStyle/>
      <a:p>
        <a:r>
          <a:rPr lang="en-US"/>
          <a:t>If you wanted, you could share a screenshot from Amazon.</a:t>
        </a:r>
      </a:p>
    </p188:txBody>
  </p188:cm>
</p188:cmLst>
</file>

<file path=ppt/comments/modernComment_10F_ABD219BB.xml><?xml version="1.0" encoding="utf-8"?>
<p188:cmLst xmlns:a="http://schemas.openxmlformats.org/drawingml/2006/main" xmlns:r="http://schemas.openxmlformats.org/officeDocument/2006/relationships" xmlns:p188="http://schemas.microsoft.com/office/powerpoint/2018/8/main">
  <p188:cm id="{68BB8DF5-0A41-4584-9535-780E2634AA0F}" authorId="{F2AF22D0-4926-78A4-C02E-E11E5341FABC}" status="resolved" created="2024-04-03T14:15:28.280" complete="100000">
    <ac:txMkLst xmlns:ac="http://schemas.microsoft.com/office/drawing/2013/main/command">
      <pc:docMk xmlns:pc="http://schemas.microsoft.com/office/powerpoint/2013/main/command"/>
      <pc:sldMk xmlns:pc="http://schemas.microsoft.com/office/powerpoint/2013/main/command" cId="2882673083" sldId="271"/>
      <ac:spMk id="4" creationId="{00000000-0000-0000-0000-000000000000}"/>
      <ac:txMk cp="100" len="1">
        <ac:context len="139" hash="2038336630"/>
      </ac:txMk>
    </ac:txMkLst>
    <p188:pos x="9151118" y="2196419"/>
    <p188:txBody>
      <a:bodyPr/>
      <a:lstStyle/>
      <a:p>
        <a:r>
          <a:rPr lang="en-US"/>
          <a:t>Suggest cutting straight to the substantive info.
2 survey methodologists 
1 subject matter expert
1 data scientist</a:t>
        </a:r>
      </a:p>
    </p188:txBody>
  </p188:cm>
</p188:cmLst>
</file>

<file path=ppt/comments/modernComment_112_5B878DA1.xml><?xml version="1.0" encoding="utf-8"?>
<p188:cmLst xmlns:a="http://schemas.openxmlformats.org/drawingml/2006/main" xmlns:r="http://schemas.openxmlformats.org/officeDocument/2006/relationships" xmlns:p188="http://schemas.microsoft.com/office/powerpoint/2018/8/main">
  <p188:cm id="{C1E2CFC9-BD29-42B4-9A9F-D1549E67936A}" authorId="{F2AF22D0-4926-78A4-C02E-E11E5341FABC}" status="resolved" created="2024-04-03T14:31:21.619" complete="100000">
    <ac:txMkLst xmlns:ac="http://schemas.microsoft.com/office/drawing/2013/main/command">
      <pc:docMk xmlns:pc="http://schemas.microsoft.com/office/powerpoint/2013/main/command"/>
      <pc:sldMk xmlns:pc="http://schemas.microsoft.com/office/powerpoint/2013/main/command" cId="1535610273" sldId="274"/>
      <ac:spMk id="3" creationId="{00000000-0000-0000-0000-000000000000}"/>
      <ac:txMk cp="8" len="6">
        <ac:context len="15" hash="2701275912"/>
      </ac:txMk>
    </ac:txMkLst>
    <p188:pos x="7643865" y="286378"/>
    <p188:txBody>
      <a:bodyPr/>
      <a:lstStyle/>
      <a:p>
        <a:r>
          <a:rPr lang="en-US"/>
          <a:t>Can you think of any questions - either "discussion questions" or "help I could use some input" that you could use to engage the audience?</a:t>
        </a:r>
      </a:p>
    </p188:txBody>
  </p188:cm>
</p188:cmLst>
</file>

<file path=ppt/comments/modernComment_113_E39BC687.xml><?xml version="1.0" encoding="utf-8"?>
<p188:cmLst xmlns:a="http://schemas.openxmlformats.org/drawingml/2006/main" xmlns:r="http://schemas.openxmlformats.org/officeDocument/2006/relationships" xmlns:p188="http://schemas.microsoft.com/office/powerpoint/2018/8/main">
  <p188:cm id="{BD49487F-F904-4881-88D4-FB0167F8CE7E}" authorId="{F2AF22D0-4926-78A4-C02E-E11E5341FABC}" status="resolved" created="2024-04-03T14:32:09.641" complete="100000">
    <ac:txMkLst xmlns:ac="http://schemas.microsoft.com/office/drawing/2013/main/command">
      <pc:docMk xmlns:pc="http://schemas.microsoft.com/office/powerpoint/2013/main/command"/>
      <pc:sldMk xmlns:pc="http://schemas.microsoft.com/office/powerpoint/2013/main/command" cId="3818636935" sldId="275"/>
      <ac:spMk id="4" creationId="{00000000-0000-0000-0000-000000000000}"/>
      <ac:txMk cp="0">
        <ac:context len="232" hash="2577798958"/>
      </ac:txMk>
    </ac:txMkLst>
    <p188:pos x="4197280" y="769553"/>
    <p188:txBody>
      <a:bodyPr/>
      <a:lstStyle/>
      <a:p>
        <a:r>
          <a:rPr lang="en-US"/>
          <a:t>Maybe turn these into takeaways? Add verbally/in bullet form - talk early on in the process to the people who hold the data. Use existing vehicles to share data between agencies.</a:t>
        </a:r>
      </a:p>
    </p188:txBody>
  </p188:cm>
  <p188:cm id="{7A2898BA-F485-4D36-A221-1B8FF9668EDF}" authorId="{D3DD50AE-E8A6-CB41-927D-F5DB2F3D1D61}" status="resolved" created="2024-04-04T18:46:50.410" complete="100000">
    <ac:deMkLst xmlns:ac="http://schemas.microsoft.com/office/drawing/2013/main/command">
      <pc:docMk xmlns:pc="http://schemas.microsoft.com/office/powerpoint/2013/main/command"/>
      <pc:sldMk xmlns:pc="http://schemas.microsoft.com/office/powerpoint/2013/main/command" cId="3818636935" sldId="275"/>
      <ac:spMk id="4" creationId="{00000000-0000-0000-0000-000000000000}"/>
    </ac:deMkLst>
    <p188:txBody>
      <a:bodyPr/>
      <a:lstStyle/>
      <a:p>
        <a:r>
          <a:rPr lang="en-US"/>
          <a:t>Maybe gain familiarity with common conversational scenarios [e.g. identifying FRs said 'usually' vs 'last' or routinely used shorthand for an item] </a:t>
        </a:r>
      </a:p>
    </p188:txBody>
  </p188:cm>
</p188:cmLst>
</file>

<file path=ppt/comments/modernComment_114_DBBC5C62.xml><?xml version="1.0" encoding="utf-8"?>
<p188:cmLst xmlns:a="http://schemas.openxmlformats.org/drawingml/2006/main" xmlns:r="http://schemas.openxmlformats.org/officeDocument/2006/relationships" xmlns:p188="http://schemas.microsoft.com/office/powerpoint/2018/8/main">
  <p188:cm id="{7378AC6B-AD55-4555-995E-A2475C3C121F}" authorId="{D3DD50AE-E8A6-CB41-927D-F5DB2F3D1D61}" status="resolved" created="2024-04-04T18:43:38.197" complete="100000">
    <ac:deMkLst xmlns:ac="http://schemas.microsoft.com/office/drawing/2013/main/command">
      <pc:docMk xmlns:pc="http://schemas.microsoft.com/office/powerpoint/2013/main/command"/>
      <pc:sldMk xmlns:pc="http://schemas.microsoft.com/office/powerpoint/2013/main/command" cId="3686554722" sldId="276"/>
      <ac:spMk id="4" creationId="{00000000-0000-0000-0000-000000000000}"/>
    </ac:deMkLst>
    <p188:txBody>
      <a:bodyPr/>
      <a:lstStyle/>
      <a:p>
        <a:r>
          <a:rPr lang="en-US"/>
          <a:t>For #3, I think, especially for complicated scenarios, sometimes there is no definitive response, or at least not an audible one (moreso the FR codes an R explanation as corresponding to a response and enters that). In which case perhaps a separate measure is the duration until the (FR-recorded) response...? But that might be harder to capture using transcripts</a:t>
        </a:r>
      </a:p>
    </p188:txBody>
  </p188:cm>
</p188:cmLst>
</file>

<file path=ppt/comments/modernComment_115_747F737F.xml><?xml version="1.0" encoding="utf-8"?>
<p188:cmLst xmlns:a="http://schemas.openxmlformats.org/drawingml/2006/main" xmlns:r="http://schemas.openxmlformats.org/officeDocument/2006/relationships" xmlns:p188="http://schemas.microsoft.com/office/powerpoint/2018/8/main">
  <p188:cm id="{B79367C2-F5C0-4075-BCFA-23B0F8D54AA5}" authorId="{D3DD50AE-E8A6-CB41-927D-F5DB2F3D1D61}" status="resolved" created="2024-04-04T18:28:12.284" complete="100000">
    <pc:sldMkLst xmlns:pc="http://schemas.microsoft.com/office/powerpoint/2013/main/command">
      <pc:docMk/>
      <pc:sldMk cId="1954509695" sldId="277"/>
    </pc:sldMkLst>
    <p188:replyLst>
      <p188:reply id="{202EEE01-E26D-4AC0-852C-A9DB3BAEA5BD}" authorId="{D3DD50AE-E8A6-CB41-927D-F5DB2F3D1D61}" created="2024-04-04T18:29:18.492">
        <p188:txBody>
          <a:bodyPr/>
          <a:lstStyle/>
          <a:p>
            <a:r>
              <a:rPr lang="en-US"/>
              <a:t>It was about 10% (~39 / 343) who initially reported having a business expense </a:t>
            </a:r>
          </a:p>
        </p188:txBody>
      </p188:reply>
    </p188:replyLst>
    <p188:txBody>
      <a:bodyPr/>
      <a:lstStyle/>
      <a:p>
        <a:r>
          <a:rPr lang="en-US"/>
          <a:t>From report: "Of these 39 respondents who initially responded ‘Yes’ to BUSCREEN, 8 respondents (21%) changed their response to ‘No.’"</a:t>
        </a:r>
      </a:p>
    </p188:txBody>
  </p188:cm>
</p188:cmLst>
</file>

<file path=ppt/comments/modernComment_117_A91D0C9F.xml><?xml version="1.0" encoding="utf-8"?>
<p188:cmLst xmlns:a="http://schemas.openxmlformats.org/drawingml/2006/main" xmlns:r="http://schemas.openxmlformats.org/officeDocument/2006/relationships" xmlns:p188="http://schemas.microsoft.com/office/powerpoint/2018/8/main">
  <p188:cm id="{43C366D0-67BD-4708-83D3-5FFF6123B581}" authorId="{FA1F53D3-5737-35B2-4E30-48938F45F716}" status="resolved" created="2024-04-03T20:43:52.448" complete="100000">
    <ac:txMkLst xmlns:ac="http://schemas.microsoft.com/office/drawing/2013/main/command">
      <pc:docMk xmlns:pc="http://schemas.microsoft.com/office/powerpoint/2013/main/command"/>
      <pc:sldMk xmlns:pc="http://schemas.microsoft.com/office/powerpoint/2013/main/command" cId="2837253279" sldId="279"/>
      <ac:spMk id="4" creationId="{00000000-0000-0000-0000-000000000000}"/>
      <ac:txMk cp="233" len="68">
        <ac:context len="302" hash="3422114559"/>
      </ac:txMk>
    </ac:txMkLst>
    <p188:pos x="10865126" y="2620962"/>
    <p188:replyLst>
      <p188:reply id="{3029E99D-9652-418A-BD9B-FDB315D67C40}" authorId="{FA1F53D3-5737-35B2-4E30-48938F45F716}" created="2024-04-03T20:51:19.490">
        <p188:txBody>
          <a:bodyPr/>
          <a:lstStyle/>
          <a:p>
            <a:r>
              <a:rPr lang="en-US"/>
              <a:t>I also edited this line to be a little more generic. Experience with any text data (not just production data) would be great to hear about.</a:t>
            </a:r>
          </a:p>
        </p188:txBody>
      </p188:reply>
    </p188:replyLst>
    <p188:txBody>
      <a:bodyPr/>
      <a:lstStyle/>
      <a:p>
        <a:r>
          <a:rPr lang="en-US"/>
          <a:t>I'll be curious about this. If the audience has experience with these methods and can recommend one over another, that could save time. </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353D39A-FB07-40D8-B455-E5E7D563DE76}" type="datetimeFigureOut">
              <a:rPr lang="en-US" smtClean="0"/>
              <a:t>4/11/2024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A58EA67-873D-465F-B78C-7C9FBF3A957E}" type="slidenum">
              <a:rPr lang="en-US" smtClean="0"/>
              <a:t>‹#›</a:t>
            </a:fld>
            <a:endParaRPr lang="en-US"/>
          </a:p>
        </p:txBody>
      </p:sp>
    </p:spTree>
    <p:extLst>
      <p:ext uri="{BB962C8B-B14F-4D97-AF65-F5344CB8AC3E}">
        <p14:creationId xmlns:p14="http://schemas.microsoft.com/office/powerpoint/2010/main" val="36100043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6FC57A-74EF-4D2B-8398-94FF5F014718}" type="datetimeFigureOut">
              <a:rPr lang="en-US" smtClean="0"/>
              <a:t>4/11/2024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A53351-54C6-4E10-9628-081805BCC824}" type="slidenum">
              <a:rPr lang="en-US" smtClean="0"/>
              <a:t>‹#›</a:t>
            </a:fld>
            <a:endParaRPr lang="en-US"/>
          </a:p>
        </p:txBody>
      </p:sp>
    </p:spTree>
    <p:extLst>
      <p:ext uri="{BB962C8B-B14F-4D97-AF65-F5344CB8AC3E}">
        <p14:creationId xmlns:p14="http://schemas.microsoft.com/office/powerpoint/2010/main" val="33278609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A53351-54C6-4E10-9628-081805BCC824}" type="slidenum">
              <a:rPr lang="en-US" smtClean="0"/>
              <a:t>1</a:t>
            </a:fld>
            <a:endParaRPr lang="en-US"/>
          </a:p>
        </p:txBody>
      </p:sp>
    </p:spTree>
    <p:extLst>
      <p:ext uri="{BB962C8B-B14F-4D97-AF65-F5344CB8AC3E}">
        <p14:creationId xmlns:p14="http://schemas.microsoft.com/office/powerpoint/2010/main" val="13792809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A53351-54C6-4E10-9628-081805BCC824}" type="slidenum">
              <a:rPr lang="en-US" smtClean="0"/>
              <a:t>10</a:t>
            </a:fld>
            <a:endParaRPr lang="en-US"/>
          </a:p>
        </p:txBody>
      </p:sp>
    </p:spTree>
    <p:extLst>
      <p:ext uri="{BB962C8B-B14F-4D97-AF65-F5344CB8AC3E}">
        <p14:creationId xmlns:p14="http://schemas.microsoft.com/office/powerpoint/2010/main" val="24799422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A53351-54C6-4E10-9628-081805BCC824}" type="slidenum">
              <a:rPr lang="en-US" smtClean="0"/>
              <a:t>11</a:t>
            </a:fld>
            <a:endParaRPr lang="en-US"/>
          </a:p>
        </p:txBody>
      </p:sp>
    </p:spTree>
    <p:extLst>
      <p:ext uri="{BB962C8B-B14F-4D97-AF65-F5344CB8AC3E}">
        <p14:creationId xmlns:p14="http://schemas.microsoft.com/office/powerpoint/2010/main" val="26231985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A53351-54C6-4E10-9628-081805BCC824}" type="slidenum">
              <a:rPr lang="en-US" smtClean="0"/>
              <a:t>12</a:t>
            </a:fld>
            <a:endParaRPr lang="en-US"/>
          </a:p>
        </p:txBody>
      </p:sp>
    </p:spTree>
    <p:extLst>
      <p:ext uri="{BB962C8B-B14F-4D97-AF65-F5344CB8AC3E}">
        <p14:creationId xmlns:p14="http://schemas.microsoft.com/office/powerpoint/2010/main" val="25794323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A53351-54C6-4E10-9628-081805BCC824}" type="slidenum">
              <a:rPr lang="en-US" smtClean="0"/>
              <a:t>13</a:t>
            </a:fld>
            <a:endParaRPr lang="en-US"/>
          </a:p>
        </p:txBody>
      </p:sp>
    </p:spTree>
    <p:extLst>
      <p:ext uri="{BB962C8B-B14F-4D97-AF65-F5344CB8AC3E}">
        <p14:creationId xmlns:p14="http://schemas.microsoft.com/office/powerpoint/2010/main" val="42281898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A53351-54C6-4E10-9628-081805BCC824}" type="slidenum">
              <a:rPr lang="en-US" smtClean="0"/>
              <a:t>14</a:t>
            </a:fld>
            <a:endParaRPr lang="en-US"/>
          </a:p>
        </p:txBody>
      </p:sp>
    </p:spTree>
    <p:extLst>
      <p:ext uri="{BB962C8B-B14F-4D97-AF65-F5344CB8AC3E}">
        <p14:creationId xmlns:p14="http://schemas.microsoft.com/office/powerpoint/2010/main" val="7172962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A53351-54C6-4E10-9628-081805BCC824}" type="slidenum">
              <a:rPr lang="en-US" smtClean="0"/>
              <a:t>15</a:t>
            </a:fld>
            <a:endParaRPr lang="en-US"/>
          </a:p>
        </p:txBody>
      </p:sp>
    </p:spTree>
    <p:extLst>
      <p:ext uri="{BB962C8B-B14F-4D97-AF65-F5344CB8AC3E}">
        <p14:creationId xmlns:p14="http://schemas.microsoft.com/office/powerpoint/2010/main" val="24129133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A53351-54C6-4E10-9628-081805BCC824}" type="slidenum">
              <a:rPr lang="en-US" smtClean="0"/>
              <a:t>17</a:t>
            </a:fld>
            <a:endParaRPr lang="en-US"/>
          </a:p>
        </p:txBody>
      </p:sp>
    </p:spTree>
    <p:extLst>
      <p:ext uri="{BB962C8B-B14F-4D97-AF65-F5344CB8AC3E}">
        <p14:creationId xmlns:p14="http://schemas.microsoft.com/office/powerpoint/2010/main" val="15236980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A53351-54C6-4E10-9628-081805BCC824}" type="slidenum">
              <a:rPr lang="en-US" smtClean="0"/>
              <a:t>2</a:t>
            </a:fld>
            <a:endParaRPr lang="en-US"/>
          </a:p>
        </p:txBody>
      </p:sp>
    </p:spTree>
    <p:extLst>
      <p:ext uri="{BB962C8B-B14F-4D97-AF65-F5344CB8AC3E}">
        <p14:creationId xmlns:p14="http://schemas.microsoft.com/office/powerpoint/2010/main" val="400710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A53351-54C6-4E10-9628-081805BCC824}" type="slidenum">
              <a:rPr lang="en-US" smtClean="0"/>
              <a:t>3</a:t>
            </a:fld>
            <a:endParaRPr lang="en-US"/>
          </a:p>
        </p:txBody>
      </p:sp>
    </p:spTree>
    <p:extLst>
      <p:ext uri="{BB962C8B-B14F-4D97-AF65-F5344CB8AC3E}">
        <p14:creationId xmlns:p14="http://schemas.microsoft.com/office/powerpoint/2010/main" val="11147975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A53351-54C6-4E10-9628-081805BCC824}" type="slidenum">
              <a:rPr lang="en-US" smtClean="0"/>
              <a:t>4</a:t>
            </a:fld>
            <a:endParaRPr lang="en-US"/>
          </a:p>
        </p:txBody>
      </p:sp>
    </p:spTree>
    <p:extLst>
      <p:ext uri="{BB962C8B-B14F-4D97-AF65-F5344CB8AC3E}">
        <p14:creationId xmlns:p14="http://schemas.microsoft.com/office/powerpoint/2010/main" val="3629349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A53351-54C6-4E10-9628-081805BCC824}" type="slidenum">
              <a:rPr lang="en-US" smtClean="0"/>
              <a:t>5</a:t>
            </a:fld>
            <a:endParaRPr lang="en-US"/>
          </a:p>
        </p:txBody>
      </p:sp>
    </p:spTree>
    <p:extLst>
      <p:ext uri="{BB962C8B-B14F-4D97-AF65-F5344CB8AC3E}">
        <p14:creationId xmlns:p14="http://schemas.microsoft.com/office/powerpoint/2010/main" val="3371218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A53351-54C6-4E10-9628-081805BCC824}" type="slidenum">
              <a:rPr lang="en-US" smtClean="0"/>
              <a:t>6</a:t>
            </a:fld>
            <a:endParaRPr lang="en-US"/>
          </a:p>
        </p:txBody>
      </p:sp>
    </p:spTree>
    <p:extLst>
      <p:ext uri="{BB962C8B-B14F-4D97-AF65-F5344CB8AC3E}">
        <p14:creationId xmlns:p14="http://schemas.microsoft.com/office/powerpoint/2010/main" val="16239811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A53351-54C6-4E10-9628-081805BCC824}" type="slidenum">
              <a:rPr lang="en-US" smtClean="0"/>
              <a:t>7</a:t>
            </a:fld>
            <a:endParaRPr lang="en-US"/>
          </a:p>
        </p:txBody>
      </p:sp>
    </p:spTree>
    <p:extLst>
      <p:ext uri="{BB962C8B-B14F-4D97-AF65-F5344CB8AC3E}">
        <p14:creationId xmlns:p14="http://schemas.microsoft.com/office/powerpoint/2010/main" val="26327699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A53351-54C6-4E10-9628-081805BCC824}" type="slidenum">
              <a:rPr lang="en-US" smtClean="0"/>
              <a:t>8</a:t>
            </a:fld>
            <a:endParaRPr lang="en-US"/>
          </a:p>
        </p:txBody>
      </p:sp>
    </p:spTree>
    <p:extLst>
      <p:ext uri="{BB962C8B-B14F-4D97-AF65-F5344CB8AC3E}">
        <p14:creationId xmlns:p14="http://schemas.microsoft.com/office/powerpoint/2010/main" val="11662088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A53351-54C6-4E10-9628-081805BCC824}" type="slidenum">
              <a:rPr lang="en-US" smtClean="0"/>
              <a:t>9</a:t>
            </a:fld>
            <a:endParaRPr lang="en-US"/>
          </a:p>
        </p:txBody>
      </p:sp>
    </p:spTree>
    <p:extLst>
      <p:ext uri="{BB962C8B-B14F-4D97-AF65-F5344CB8AC3E}">
        <p14:creationId xmlns:p14="http://schemas.microsoft.com/office/powerpoint/2010/main" val="3091585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9" name="Subtitle 2"/>
          <p:cNvSpPr>
            <a:spLocks noGrp="1"/>
          </p:cNvSpPr>
          <p:nvPr>
            <p:ph type="subTitle" idx="4294967295"/>
          </p:nvPr>
        </p:nvSpPr>
        <p:spPr>
          <a:xfrm>
            <a:off x="495300" y="1970532"/>
            <a:ext cx="11201400" cy="1175005"/>
          </a:xfrm>
          <a:prstGeom prst="rect">
            <a:avLst/>
          </a:prstGeom>
        </p:spPr>
        <p:txBody>
          <a:bodyPr/>
          <a:lstStyle>
            <a:lvl1pPr>
              <a:lnSpc>
                <a:spcPts val="4500"/>
              </a:lnSpc>
              <a:spcBef>
                <a:spcPts val="600"/>
              </a:spcBef>
              <a:defRPr/>
            </a:lvl1pPr>
          </a:lstStyle>
          <a:p>
            <a:r>
              <a:rPr lang="en-US"/>
              <a:t>Click to edit Master subtitle style</a:t>
            </a:r>
            <a:endParaRPr lang="en-US" dirty="0"/>
          </a:p>
        </p:txBody>
      </p:sp>
      <p:sp>
        <p:nvSpPr>
          <p:cNvPr id="3" name="Title 1"/>
          <p:cNvSpPr>
            <a:spLocks noGrp="1"/>
          </p:cNvSpPr>
          <p:nvPr>
            <p:ph type="title" hasCustomPrompt="1"/>
          </p:nvPr>
        </p:nvSpPr>
        <p:spPr>
          <a:xfrm>
            <a:off x="495300" y="443483"/>
            <a:ext cx="11201400" cy="1527048"/>
          </a:xfrm>
          <a:prstGeom prst="rect">
            <a:avLst/>
          </a:prstGeom>
        </p:spPr>
        <p:txBody>
          <a:bodyPr/>
          <a:lstStyle>
            <a:lvl1pPr>
              <a:lnSpc>
                <a:spcPts val="5700"/>
              </a:lnSpc>
              <a:spcBef>
                <a:spcPts val="600"/>
              </a:spcBef>
              <a:defRPr>
                <a:solidFill>
                  <a:schemeClr val="bg1"/>
                </a:solidFill>
                <a:latin typeface="Calibri" panose="020F0502020204030204" pitchFamily="34" charset="0"/>
                <a:cs typeface="Calibri" panose="020F0502020204030204" pitchFamily="34" charset="0"/>
              </a:defRPr>
            </a:lvl1pPr>
          </a:lstStyle>
          <a:p>
            <a:r>
              <a:rPr lang="en-US" dirty="0"/>
              <a:t>Click, add Presentation title</a:t>
            </a:r>
          </a:p>
        </p:txBody>
      </p:sp>
    </p:spTree>
    <p:extLst>
      <p:ext uri="{BB962C8B-B14F-4D97-AF65-F5344CB8AC3E}">
        <p14:creationId xmlns:p14="http://schemas.microsoft.com/office/powerpoint/2010/main" val="604162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093F8-6C62-4DB8-B2CE-550B37E5B8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072D530-D4D2-4006-9E5B-E3ADB775D1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4ADC2C6-0977-4D4C-9CDC-027D392555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71D53F-6479-4FAA-8CE6-1EB939F6FE95}"/>
              </a:ext>
            </a:extLst>
          </p:cNvPr>
          <p:cNvSpPr>
            <a:spLocks noGrp="1"/>
          </p:cNvSpPr>
          <p:nvPr>
            <p:ph type="dt" sz="half" idx="10"/>
          </p:nvPr>
        </p:nvSpPr>
        <p:spPr/>
        <p:txBody>
          <a:bodyPr/>
          <a:lstStyle/>
          <a:p>
            <a:fld id="{A061999E-ECC2-474A-91E1-EAF644D51B35}" type="datetimeFigureOut">
              <a:rPr lang="en-US" smtClean="0"/>
              <a:t>4/11/2024</a:t>
            </a:fld>
            <a:endParaRPr lang="en-US"/>
          </a:p>
        </p:txBody>
      </p:sp>
      <p:sp>
        <p:nvSpPr>
          <p:cNvPr id="6" name="Footer Placeholder 5">
            <a:extLst>
              <a:ext uri="{FF2B5EF4-FFF2-40B4-BE49-F238E27FC236}">
                <a16:creationId xmlns:a16="http://schemas.microsoft.com/office/drawing/2014/main" id="{5D4CC48A-7F8D-4F39-A127-C5EDF87553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17E87A-8CAC-4D28-AF51-E5805067D3B8}"/>
              </a:ext>
            </a:extLst>
          </p:cNvPr>
          <p:cNvSpPr>
            <a:spLocks noGrp="1"/>
          </p:cNvSpPr>
          <p:nvPr>
            <p:ph type="sldNum" sz="quarter" idx="12"/>
          </p:nvPr>
        </p:nvSpPr>
        <p:spPr/>
        <p:txBody>
          <a:bodyPr/>
          <a:lstStyle/>
          <a:p>
            <a:fld id="{C7E81F91-E025-4FF2-9437-3500CE3FAB36}" type="slidenum">
              <a:rPr lang="en-US" smtClean="0"/>
              <a:t>‹#›</a:t>
            </a:fld>
            <a:endParaRPr lang="en-US"/>
          </a:p>
        </p:txBody>
      </p:sp>
    </p:spTree>
    <p:extLst>
      <p:ext uri="{BB962C8B-B14F-4D97-AF65-F5344CB8AC3E}">
        <p14:creationId xmlns:p14="http://schemas.microsoft.com/office/powerpoint/2010/main" val="585892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2F6A0-E387-4D5B-8F53-8C1DD60D70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3505FB7-9921-4642-9670-C069EAEBC28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E2E7400-36FE-4D7F-8330-6FF14391B7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BE0569-852C-4EE8-9A0B-2BDB11987840}"/>
              </a:ext>
            </a:extLst>
          </p:cNvPr>
          <p:cNvSpPr>
            <a:spLocks noGrp="1"/>
          </p:cNvSpPr>
          <p:nvPr>
            <p:ph type="dt" sz="half" idx="10"/>
          </p:nvPr>
        </p:nvSpPr>
        <p:spPr/>
        <p:txBody>
          <a:bodyPr/>
          <a:lstStyle/>
          <a:p>
            <a:fld id="{A061999E-ECC2-474A-91E1-EAF644D51B35}" type="datetimeFigureOut">
              <a:rPr lang="en-US" smtClean="0"/>
              <a:t>4/11/2024</a:t>
            </a:fld>
            <a:endParaRPr lang="en-US"/>
          </a:p>
        </p:txBody>
      </p:sp>
      <p:sp>
        <p:nvSpPr>
          <p:cNvPr id="6" name="Footer Placeholder 5">
            <a:extLst>
              <a:ext uri="{FF2B5EF4-FFF2-40B4-BE49-F238E27FC236}">
                <a16:creationId xmlns:a16="http://schemas.microsoft.com/office/drawing/2014/main" id="{91E221AD-DB9D-4F0A-8C4E-CBA7CC2942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AF3A40-1495-436C-AB60-DF4492353FDA}"/>
              </a:ext>
            </a:extLst>
          </p:cNvPr>
          <p:cNvSpPr>
            <a:spLocks noGrp="1"/>
          </p:cNvSpPr>
          <p:nvPr>
            <p:ph type="sldNum" sz="quarter" idx="12"/>
          </p:nvPr>
        </p:nvSpPr>
        <p:spPr/>
        <p:txBody>
          <a:bodyPr/>
          <a:lstStyle/>
          <a:p>
            <a:fld id="{C7E81F91-E025-4FF2-9437-3500CE3FAB36}" type="slidenum">
              <a:rPr lang="en-US" smtClean="0"/>
              <a:t>‹#›</a:t>
            </a:fld>
            <a:endParaRPr lang="en-US"/>
          </a:p>
        </p:txBody>
      </p:sp>
    </p:spTree>
    <p:extLst>
      <p:ext uri="{BB962C8B-B14F-4D97-AF65-F5344CB8AC3E}">
        <p14:creationId xmlns:p14="http://schemas.microsoft.com/office/powerpoint/2010/main" val="15533805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7CE54-6019-4A95-A1BE-54E1BE0BF55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CCEB925-7B27-4AF4-B1A9-94CB8634CD6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868C0D-F282-433A-90C0-B00742D434A3}"/>
              </a:ext>
            </a:extLst>
          </p:cNvPr>
          <p:cNvSpPr>
            <a:spLocks noGrp="1"/>
          </p:cNvSpPr>
          <p:nvPr>
            <p:ph type="dt" sz="half" idx="10"/>
          </p:nvPr>
        </p:nvSpPr>
        <p:spPr/>
        <p:txBody>
          <a:bodyPr/>
          <a:lstStyle/>
          <a:p>
            <a:fld id="{A061999E-ECC2-474A-91E1-EAF644D51B35}" type="datetimeFigureOut">
              <a:rPr lang="en-US" smtClean="0"/>
              <a:t>4/11/2024</a:t>
            </a:fld>
            <a:endParaRPr lang="en-US"/>
          </a:p>
        </p:txBody>
      </p:sp>
      <p:sp>
        <p:nvSpPr>
          <p:cNvPr id="5" name="Footer Placeholder 4">
            <a:extLst>
              <a:ext uri="{FF2B5EF4-FFF2-40B4-BE49-F238E27FC236}">
                <a16:creationId xmlns:a16="http://schemas.microsoft.com/office/drawing/2014/main" id="{AA4D82BB-06CF-49E0-BC4A-9A2F16D18E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D25F75-91A4-4F6D-AA8C-00282AA3431B}"/>
              </a:ext>
            </a:extLst>
          </p:cNvPr>
          <p:cNvSpPr>
            <a:spLocks noGrp="1"/>
          </p:cNvSpPr>
          <p:nvPr>
            <p:ph type="sldNum" sz="quarter" idx="12"/>
          </p:nvPr>
        </p:nvSpPr>
        <p:spPr/>
        <p:txBody>
          <a:bodyPr/>
          <a:lstStyle/>
          <a:p>
            <a:fld id="{C7E81F91-E025-4FF2-9437-3500CE3FAB36}" type="slidenum">
              <a:rPr lang="en-US" smtClean="0"/>
              <a:t>‹#›</a:t>
            </a:fld>
            <a:endParaRPr lang="en-US"/>
          </a:p>
        </p:txBody>
      </p:sp>
    </p:spTree>
    <p:extLst>
      <p:ext uri="{BB962C8B-B14F-4D97-AF65-F5344CB8AC3E}">
        <p14:creationId xmlns:p14="http://schemas.microsoft.com/office/powerpoint/2010/main" val="34195019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DBDE882-8B24-4A97-AFA7-23DE0C1941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3BC8C6F-933C-4F98-97A9-E50D0C99171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FC5163-2009-42ED-A1CB-E8C20D5F998B}"/>
              </a:ext>
            </a:extLst>
          </p:cNvPr>
          <p:cNvSpPr>
            <a:spLocks noGrp="1"/>
          </p:cNvSpPr>
          <p:nvPr>
            <p:ph type="dt" sz="half" idx="10"/>
          </p:nvPr>
        </p:nvSpPr>
        <p:spPr/>
        <p:txBody>
          <a:bodyPr/>
          <a:lstStyle/>
          <a:p>
            <a:fld id="{A061999E-ECC2-474A-91E1-EAF644D51B35}" type="datetimeFigureOut">
              <a:rPr lang="en-US" smtClean="0"/>
              <a:t>4/11/2024</a:t>
            </a:fld>
            <a:endParaRPr lang="en-US"/>
          </a:p>
        </p:txBody>
      </p:sp>
      <p:sp>
        <p:nvSpPr>
          <p:cNvPr id="5" name="Footer Placeholder 4">
            <a:extLst>
              <a:ext uri="{FF2B5EF4-FFF2-40B4-BE49-F238E27FC236}">
                <a16:creationId xmlns:a16="http://schemas.microsoft.com/office/drawing/2014/main" id="{2FE3D53D-85BF-4F09-9B87-2A919DB330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76D5FF-068B-4959-AA58-415BFDD3614C}"/>
              </a:ext>
            </a:extLst>
          </p:cNvPr>
          <p:cNvSpPr>
            <a:spLocks noGrp="1"/>
          </p:cNvSpPr>
          <p:nvPr>
            <p:ph type="sldNum" sz="quarter" idx="12"/>
          </p:nvPr>
        </p:nvSpPr>
        <p:spPr/>
        <p:txBody>
          <a:bodyPr/>
          <a:lstStyle/>
          <a:p>
            <a:fld id="{C7E81F91-E025-4FF2-9437-3500CE3FAB36}" type="slidenum">
              <a:rPr lang="en-US" smtClean="0"/>
              <a:t>‹#›</a:t>
            </a:fld>
            <a:endParaRPr lang="en-US"/>
          </a:p>
        </p:txBody>
      </p:sp>
    </p:spTree>
    <p:extLst>
      <p:ext uri="{BB962C8B-B14F-4D97-AF65-F5344CB8AC3E}">
        <p14:creationId xmlns:p14="http://schemas.microsoft.com/office/powerpoint/2010/main" val="22958251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n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917573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95300" y="457200"/>
            <a:ext cx="11201400" cy="804672"/>
          </a:xfrm>
        </p:spPr>
        <p:txBody>
          <a:bodyPr/>
          <a:lstStyle>
            <a:lvl1pPr>
              <a:defRPr>
                <a:solidFill>
                  <a:srgbClr val="192168"/>
                </a:solidFill>
                <a:latin typeface="Calibri" panose="020F0502020204030204" pitchFamily="34" charset="0"/>
                <a:cs typeface="Calibri" panose="020F0502020204030204" pitchFamily="34" charset="0"/>
              </a:defRPr>
            </a:lvl1pPr>
          </a:lstStyle>
          <a:p>
            <a:r>
              <a:rPr lang="en-US" dirty="0"/>
              <a:t>Click to edit Master title style</a:t>
            </a:r>
          </a:p>
        </p:txBody>
      </p:sp>
      <p:sp>
        <p:nvSpPr>
          <p:cNvPr id="3" name="Content Placeholder 2"/>
          <p:cNvSpPr>
            <a:spLocks noGrp="1"/>
          </p:cNvSpPr>
          <p:nvPr>
            <p:ph idx="1"/>
          </p:nvPr>
        </p:nvSpPr>
        <p:spPr>
          <a:xfrm>
            <a:off x="495300" y="1722438"/>
            <a:ext cx="11201400" cy="3992563"/>
          </a:xfrm>
        </p:spPr>
        <p:txBody>
          <a:bodyPr/>
          <a:lstStyle>
            <a:lvl1pPr>
              <a:defRPr baseline="0">
                <a:solidFill>
                  <a:srgbClr val="192168"/>
                </a:solidFill>
                <a:latin typeface="Calibri" panose="020F0502020204030204" pitchFamily="34" charset="0"/>
                <a:cs typeface="Calibri" panose="020F0502020204030204" pitchFamily="34" charset="0"/>
              </a:defRPr>
            </a:lvl1pPr>
            <a:lvl2pPr>
              <a:defRPr>
                <a:solidFill>
                  <a:srgbClr val="192168"/>
                </a:solidFill>
                <a:latin typeface="Calibri" panose="020F0502020204030204" pitchFamily="34" charset="0"/>
                <a:cs typeface="Calibri" panose="020F0502020204030204" pitchFamily="34" charset="0"/>
              </a:defRPr>
            </a:lvl2pPr>
            <a:lvl3pPr>
              <a:defRPr>
                <a:solidFill>
                  <a:srgbClr val="192168"/>
                </a:solidFill>
                <a:latin typeface="Calibri" panose="020F0502020204030204" pitchFamily="34" charset="0"/>
                <a:cs typeface="Calibri" panose="020F0502020204030204" pitchFamily="34" charset="0"/>
              </a:defRPr>
            </a:lvl3pPr>
            <a:lvl4pPr>
              <a:defRPr>
                <a:solidFill>
                  <a:srgbClr val="192168"/>
                </a:solidFill>
                <a:latin typeface="Calibri" panose="020F0502020204030204" pitchFamily="34" charset="0"/>
                <a:cs typeface="Calibri" panose="020F0502020204030204" pitchFamily="34" charset="0"/>
              </a:defRPr>
            </a:lvl4pPr>
            <a:lvl5pPr marL="1828800" indent="0">
              <a:buClr>
                <a:srgbClr val="CE1126"/>
              </a:buClr>
              <a:buNone/>
              <a:defRPr>
                <a:solidFill>
                  <a:srgbClr val="000000"/>
                </a:solidFill>
              </a:defRPr>
            </a:lvl5pPr>
            <a:lvl9pPr marL="3657600" indent="0">
              <a:buNone/>
              <a:defRPr/>
            </a:lvl9pPr>
          </a:lstStyle>
          <a:p>
            <a:pPr lvl="0"/>
            <a:r>
              <a:rPr lang="en-US" dirty="0"/>
              <a:t>Click to edit Master text styles</a:t>
            </a:r>
          </a:p>
          <a:p>
            <a:pPr lvl="1"/>
            <a:r>
              <a:rPr lang="en-US" dirty="0"/>
              <a:t>Second level</a:t>
            </a:r>
          </a:p>
          <a:p>
            <a:pPr lvl="2"/>
            <a:r>
              <a:rPr lang="en-US" dirty="0"/>
              <a:t>Third level</a:t>
            </a:r>
          </a:p>
          <a:p>
            <a:pPr lvl="3"/>
            <a:r>
              <a:rPr lang="en-US" dirty="0"/>
              <a:t>Fourth level (not recommended)</a:t>
            </a:r>
          </a:p>
        </p:txBody>
      </p:sp>
    </p:spTree>
    <p:extLst>
      <p:ext uri="{BB962C8B-B14F-4D97-AF65-F5344CB8AC3E}">
        <p14:creationId xmlns:p14="http://schemas.microsoft.com/office/powerpoint/2010/main" val="450941745"/>
      </p:ext>
    </p:extLst>
  </p:cSld>
  <p:clrMapOvr>
    <a:masterClrMapping/>
  </p:clrMapOvr>
  <p:extLst>
    <p:ext uri="{DCECCB84-F9BA-43D5-87BE-67443E8EF086}">
      <p15:sldGuideLst xmlns:p15="http://schemas.microsoft.com/office/powerpoint/2012/main">
        <p15:guide id="3" orient="horz" pos="288"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quarter" idx="10"/>
          </p:nvPr>
        </p:nvSpPr>
        <p:spPr>
          <a:xfrm>
            <a:off x="489635" y="1641021"/>
            <a:ext cx="5314950" cy="4401004"/>
          </a:xfrm>
        </p:spPr>
        <p:txBody>
          <a:bodyPr/>
          <a:lstStyle>
            <a:lvl1pPr>
              <a:buSzPct val="90000"/>
              <a:defRPr/>
            </a:lvl1pPr>
            <a:lvl2pPr>
              <a:buSzPct val="90000"/>
              <a:defRPr/>
            </a:lvl2pPr>
            <a:lvl3pPr>
              <a:buSzPct val="90000"/>
              <a:defRPr/>
            </a:lvl3pPr>
            <a:lvl4pPr>
              <a:buSzPct val="90000"/>
              <a:defRPr/>
            </a:lvl4pPr>
            <a:lvl5pPr>
              <a:buSzPct val="9000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Content Placeholder 3"/>
          <p:cNvSpPr>
            <a:spLocks noGrp="1"/>
          </p:cNvSpPr>
          <p:nvPr>
            <p:ph sz="quarter" idx="11"/>
          </p:nvPr>
        </p:nvSpPr>
        <p:spPr>
          <a:xfrm>
            <a:off x="6381750" y="1641021"/>
            <a:ext cx="5314950" cy="4401004"/>
          </a:xfrm>
        </p:spPr>
        <p:txBody>
          <a:bodyPr/>
          <a:lstStyle>
            <a:lvl1pPr>
              <a:buSzPct val="90000"/>
              <a:defRPr/>
            </a:lvl1pPr>
            <a:lvl2pPr>
              <a:buSzPct val="90000"/>
              <a:defRPr/>
            </a:lvl2pPr>
            <a:lvl3pPr>
              <a:buSzPct val="90000"/>
              <a:defRPr/>
            </a:lvl3pPr>
            <a:lvl4pPr>
              <a:buSzPct val="90000"/>
              <a:defRPr/>
            </a:lvl4pPr>
            <a:lvl5pPr>
              <a:buSzPct val="9000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448254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mpar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quarter" idx="10"/>
          </p:nvPr>
        </p:nvSpPr>
        <p:spPr>
          <a:xfrm>
            <a:off x="505962" y="1958975"/>
            <a:ext cx="5314950" cy="4083050"/>
          </a:xfrm>
        </p:spPr>
        <p:txBody>
          <a:bodyPr/>
          <a:lstStyle>
            <a:lvl1pPr>
              <a:buSzPct val="90000"/>
              <a:defRPr/>
            </a:lvl1pPr>
            <a:lvl2pPr>
              <a:buSzPct val="90000"/>
              <a:defRPr/>
            </a:lvl2pPr>
            <a:lvl3pPr>
              <a:buSzPct val="90000"/>
              <a:defRPr/>
            </a:lvl3pPr>
            <a:lvl4pPr>
              <a:buSzPct val="90000"/>
              <a:defRPr/>
            </a:lvl4pPr>
            <a:lvl5pPr>
              <a:buSzPct val="9000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Content Placeholder 3"/>
          <p:cNvSpPr>
            <a:spLocks noGrp="1"/>
          </p:cNvSpPr>
          <p:nvPr>
            <p:ph sz="quarter" idx="11"/>
          </p:nvPr>
        </p:nvSpPr>
        <p:spPr>
          <a:xfrm>
            <a:off x="6381750" y="1958975"/>
            <a:ext cx="5314950" cy="4083050"/>
          </a:xfrm>
        </p:spPr>
        <p:txBody>
          <a:bodyPr/>
          <a:lstStyle>
            <a:lvl1pPr>
              <a:buSzPct val="90000"/>
              <a:defRPr/>
            </a:lvl1pPr>
            <a:lvl2pPr>
              <a:buSzPct val="90000"/>
              <a:defRPr/>
            </a:lvl2pPr>
            <a:lvl3pPr>
              <a:buSzPct val="90000"/>
              <a:defRPr/>
            </a:lvl3pPr>
            <a:lvl4pPr>
              <a:buSzPct val="90000"/>
              <a:defRPr/>
            </a:lvl4pPr>
            <a:lvl5pPr>
              <a:buSzPct val="9000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Text Placeholder 5"/>
          <p:cNvSpPr>
            <a:spLocks noGrp="1"/>
          </p:cNvSpPr>
          <p:nvPr>
            <p:ph type="body" sz="quarter" idx="12"/>
          </p:nvPr>
        </p:nvSpPr>
        <p:spPr>
          <a:xfrm>
            <a:off x="505967" y="1493838"/>
            <a:ext cx="5314950" cy="358775"/>
          </a:xfrm>
        </p:spPr>
        <p:txBody>
          <a:bodyPr/>
          <a:lstStyle>
            <a:lvl1pPr marL="0" indent="0">
              <a:buNone/>
              <a:defRPr sz="2400">
                <a:solidFill>
                  <a:schemeClr val="tx1"/>
                </a:solidFill>
              </a:defRPr>
            </a:lvl1pPr>
          </a:lstStyle>
          <a:p>
            <a:pPr lvl="0"/>
            <a:endParaRPr lang="en-US" dirty="0"/>
          </a:p>
        </p:txBody>
      </p:sp>
      <p:sp>
        <p:nvSpPr>
          <p:cNvPr id="7" name="Text Placeholder 5"/>
          <p:cNvSpPr>
            <a:spLocks noGrp="1"/>
          </p:cNvSpPr>
          <p:nvPr>
            <p:ph type="body" sz="quarter" idx="13"/>
          </p:nvPr>
        </p:nvSpPr>
        <p:spPr>
          <a:xfrm>
            <a:off x="6381750" y="1493837"/>
            <a:ext cx="5314950" cy="358775"/>
          </a:xfrm>
        </p:spPr>
        <p:txBody>
          <a:bodyPr/>
          <a:lstStyle>
            <a:lvl1pPr marL="0" indent="0">
              <a:buNone/>
              <a:defRPr sz="2400">
                <a:solidFill>
                  <a:schemeClr val="tx1"/>
                </a:solidFill>
              </a:defRPr>
            </a:lvl1pPr>
          </a:lstStyle>
          <a:p>
            <a:pPr lvl="0"/>
            <a:endParaRPr lang="en-US" dirty="0"/>
          </a:p>
        </p:txBody>
      </p:sp>
    </p:spTree>
    <p:extLst>
      <p:ext uri="{BB962C8B-B14F-4D97-AF65-F5344CB8AC3E}">
        <p14:creationId xmlns:p14="http://schemas.microsoft.com/office/powerpoint/2010/main" val="8993046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95300" y="2552471"/>
            <a:ext cx="11201400" cy="1823585"/>
          </a:xfrm>
        </p:spPr>
        <p:txBody>
          <a:bodyPr/>
          <a:lstStyle>
            <a:lvl1pPr>
              <a:defRPr/>
            </a:lvl1pPr>
          </a:lstStyle>
          <a:p>
            <a:r>
              <a:rPr lang="en-US" dirty="0"/>
              <a:t>Click to edit Master section style</a:t>
            </a:r>
          </a:p>
        </p:txBody>
      </p:sp>
    </p:spTree>
    <p:extLst>
      <p:ext uri="{BB962C8B-B14F-4D97-AF65-F5344CB8AC3E}">
        <p14:creationId xmlns:p14="http://schemas.microsoft.com/office/powerpoint/2010/main" val="30288217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7582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51748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aption">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4955721" y="555625"/>
            <a:ext cx="6702879" cy="5421313"/>
          </a:xfrm>
        </p:spPr>
        <p:txBody>
          <a:bodyPr/>
          <a:lstStyle>
            <a:lvl1pPr marL="0" indent="0">
              <a:buNone/>
              <a:defRPr/>
            </a:lvl1pPr>
          </a:lstStyle>
          <a:p>
            <a:pPr lvl="0"/>
            <a:endParaRPr lang="en-US" dirty="0"/>
          </a:p>
        </p:txBody>
      </p:sp>
      <p:sp>
        <p:nvSpPr>
          <p:cNvPr id="6" name="Text Placeholder 5"/>
          <p:cNvSpPr>
            <a:spLocks noGrp="1"/>
          </p:cNvSpPr>
          <p:nvPr>
            <p:ph type="body" sz="quarter" idx="11"/>
          </p:nvPr>
        </p:nvSpPr>
        <p:spPr>
          <a:xfrm>
            <a:off x="415925" y="555172"/>
            <a:ext cx="4522788" cy="800100"/>
          </a:xfrm>
        </p:spPr>
        <p:txBody>
          <a:bodyPr/>
          <a:lstStyle>
            <a:lvl1pPr marL="0" indent="0">
              <a:buNone/>
              <a:defRPr/>
            </a:lvl1pPr>
            <a:lvl2pPr marL="457200" indent="0" algn="l">
              <a:buNone/>
              <a:defRPr sz="2400">
                <a:solidFill>
                  <a:schemeClr val="tx1"/>
                </a:solidFill>
              </a:defRPr>
            </a:lvl2pPr>
          </a:lstStyle>
          <a:p>
            <a:pPr lvl="0"/>
            <a:endParaRPr lang="en-US" dirty="0"/>
          </a:p>
        </p:txBody>
      </p:sp>
      <p:sp>
        <p:nvSpPr>
          <p:cNvPr id="8" name="Text Placeholder 7"/>
          <p:cNvSpPr>
            <a:spLocks noGrp="1"/>
          </p:cNvSpPr>
          <p:nvPr>
            <p:ph type="body" sz="quarter" idx="12"/>
          </p:nvPr>
        </p:nvSpPr>
        <p:spPr>
          <a:xfrm>
            <a:off x="415925" y="1355725"/>
            <a:ext cx="4522788" cy="4621213"/>
          </a:xfrm>
        </p:spPr>
        <p:txBody>
          <a:bodyPr/>
          <a:lstStyle>
            <a:lvl1pPr>
              <a:buSzPct val="90000"/>
              <a:defRPr/>
            </a:lvl1pPr>
            <a:lvl2pPr>
              <a:buSzPct val="90000"/>
              <a:defRPr/>
            </a:lvl2pPr>
            <a:lvl3pPr>
              <a:buSzPct val="90000"/>
              <a:defRPr/>
            </a:lvl3pPr>
            <a:lvl4pPr>
              <a:buSzPct val="90000"/>
              <a:defRPr/>
            </a:lvl4pPr>
            <a:lvl5pPr marL="1828800" indent="0">
              <a:buSzPct val="9000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4180549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95300" y="2552471"/>
            <a:ext cx="11201400" cy="1823585"/>
          </a:xfrm>
        </p:spPr>
        <p:txBody>
          <a:bodyPr/>
          <a:lstStyle>
            <a:lvl1pPr>
              <a:defRPr/>
            </a:lvl1pPr>
          </a:lstStyle>
          <a:p>
            <a:r>
              <a:rPr lang="en-US" dirty="0"/>
              <a:t>Click to edit Master section style</a:t>
            </a:r>
          </a:p>
        </p:txBody>
      </p:sp>
    </p:spTree>
    <p:extLst>
      <p:ext uri="{BB962C8B-B14F-4D97-AF65-F5344CB8AC3E}">
        <p14:creationId xmlns:p14="http://schemas.microsoft.com/office/powerpoint/2010/main" val="1974864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52142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7FA9A-8EAD-42BE-8016-2CA5046CD98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806C00A-7765-452B-8D04-68BA156D589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AA2A458-7F9F-46FC-9582-A41083DCF609}"/>
              </a:ext>
            </a:extLst>
          </p:cNvPr>
          <p:cNvSpPr>
            <a:spLocks noGrp="1"/>
          </p:cNvSpPr>
          <p:nvPr>
            <p:ph type="dt" sz="half" idx="10"/>
          </p:nvPr>
        </p:nvSpPr>
        <p:spPr/>
        <p:txBody>
          <a:bodyPr/>
          <a:lstStyle/>
          <a:p>
            <a:fld id="{A061999E-ECC2-474A-91E1-EAF644D51B35}" type="datetimeFigureOut">
              <a:rPr lang="en-US" smtClean="0"/>
              <a:t>4/11/2024</a:t>
            </a:fld>
            <a:endParaRPr lang="en-US"/>
          </a:p>
        </p:txBody>
      </p:sp>
      <p:sp>
        <p:nvSpPr>
          <p:cNvPr id="5" name="Footer Placeholder 4">
            <a:extLst>
              <a:ext uri="{FF2B5EF4-FFF2-40B4-BE49-F238E27FC236}">
                <a16:creationId xmlns:a16="http://schemas.microsoft.com/office/drawing/2014/main" id="{8E6C343D-9C36-4D64-B810-205A370682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B015C8-3D1C-4080-AA99-44F423C35803}"/>
              </a:ext>
            </a:extLst>
          </p:cNvPr>
          <p:cNvSpPr>
            <a:spLocks noGrp="1"/>
          </p:cNvSpPr>
          <p:nvPr>
            <p:ph type="sldNum" sz="quarter" idx="12"/>
          </p:nvPr>
        </p:nvSpPr>
        <p:spPr/>
        <p:txBody>
          <a:bodyPr/>
          <a:lstStyle/>
          <a:p>
            <a:fld id="{C7E81F91-E025-4FF2-9437-3500CE3FAB36}" type="slidenum">
              <a:rPr lang="en-US" smtClean="0"/>
              <a:t>‹#›</a:t>
            </a:fld>
            <a:endParaRPr lang="en-US"/>
          </a:p>
        </p:txBody>
      </p:sp>
    </p:spTree>
    <p:extLst>
      <p:ext uri="{BB962C8B-B14F-4D97-AF65-F5344CB8AC3E}">
        <p14:creationId xmlns:p14="http://schemas.microsoft.com/office/powerpoint/2010/main" val="2864198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B965B-C3B2-4B40-AD2A-76AA9A5C669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DE20C1-FE85-473B-8DE4-38C8FEA1DEA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C0455B-CC64-4AC4-A219-BFA72A47BB4A}"/>
              </a:ext>
            </a:extLst>
          </p:cNvPr>
          <p:cNvSpPr>
            <a:spLocks noGrp="1"/>
          </p:cNvSpPr>
          <p:nvPr>
            <p:ph type="dt" sz="half" idx="10"/>
          </p:nvPr>
        </p:nvSpPr>
        <p:spPr/>
        <p:txBody>
          <a:bodyPr/>
          <a:lstStyle/>
          <a:p>
            <a:fld id="{A061999E-ECC2-474A-91E1-EAF644D51B35}" type="datetimeFigureOut">
              <a:rPr lang="en-US" smtClean="0"/>
              <a:t>4/11/2024</a:t>
            </a:fld>
            <a:endParaRPr lang="en-US"/>
          </a:p>
        </p:txBody>
      </p:sp>
      <p:sp>
        <p:nvSpPr>
          <p:cNvPr id="5" name="Footer Placeholder 4">
            <a:extLst>
              <a:ext uri="{FF2B5EF4-FFF2-40B4-BE49-F238E27FC236}">
                <a16:creationId xmlns:a16="http://schemas.microsoft.com/office/drawing/2014/main" id="{82A05775-977B-42DD-903E-35FD8256C7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8AB678-5EE9-4FE6-8BB7-3C5B0F0EE801}"/>
              </a:ext>
            </a:extLst>
          </p:cNvPr>
          <p:cNvSpPr>
            <a:spLocks noGrp="1"/>
          </p:cNvSpPr>
          <p:nvPr>
            <p:ph type="sldNum" sz="quarter" idx="12"/>
          </p:nvPr>
        </p:nvSpPr>
        <p:spPr/>
        <p:txBody>
          <a:bodyPr/>
          <a:lstStyle/>
          <a:p>
            <a:fld id="{C7E81F91-E025-4FF2-9437-3500CE3FAB36}" type="slidenum">
              <a:rPr lang="en-US" smtClean="0"/>
              <a:t>‹#›</a:t>
            </a:fld>
            <a:endParaRPr lang="en-US"/>
          </a:p>
        </p:txBody>
      </p:sp>
    </p:spTree>
    <p:extLst>
      <p:ext uri="{BB962C8B-B14F-4D97-AF65-F5344CB8AC3E}">
        <p14:creationId xmlns:p14="http://schemas.microsoft.com/office/powerpoint/2010/main" val="592821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8989C-A726-4377-978F-333F528EC75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6459F93-9C80-45F8-AA83-29B9CA877A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CA6B99E-8603-4A99-9EBC-72C48390F610}"/>
              </a:ext>
            </a:extLst>
          </p:cNvPr>
          <p:cNvSpPr>
            <a:spLocks noGrp="1"/>
          </p:cNvSpPr>
          <p:nvPr>
            <p:ph type="dt" sz="half" idx="10"/>
          </p:nvPr>
        </p:nvSpPr>
        <p:spPr/>
        <p:txBody>
          <a:bodyPr/>
          <a:lstStyle/>
          <a:p>
            <a:fld id="{A061999E-ECC2-474A-91E1-EAF644D51B35}" type="datetimeFigureOut">
              <a:rPr lang="en-US" smtClean="0"/>
              <a:t>4/11/2024</a:t>
            </a:fld>
            <a:endParaRPr lang="en-US"/>
          </a:p>
        </p:txBody>
      </p:sp>
      <p:sp>
        <p:nvSpPr>
          <p:cNvPr id="5" name="Footer Placeholder 4">
            <a:extLst>
              <a:ext uri="{FF2B5EF4-FFF2-40B4-BE49-F238E27FC236}">
                <a16:creationId xmlns:a16="http://schemas.microsoft.com/office/drawing/2014/main" id="{928CD790-75BB-4940-A7D5-B9DC17BEBB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F58823-AEEB-4B7F-A168-F311D1F2C2EF}"/>
              </a:ext>
            </a:extLst>
          </p:cNvPr>
          <p:cNvSpPr>
            <a:spLocks noGrp="1"/>
          </p:cNvSpPr>
          <p:nvPr>
            <p:ph type="sldNum" sz="quarter" idx="12"/>
          </p:nvPr>
        </p:nvSpPr>
        <p:spPr/>
        <p:txBody>
          <a:bodyPr/>
          <a:lstStyle/>
          <a:p>
            <a:fld id="{C7E81F91-E025-4FF2-9437-3500CE3FAB36}" type="slidenum">
              <a:rPr lang="en-US" smtClean="0"/>
              <a:t>‹#›</a:t>
            </a:fld>
            <a:endParaRPr lang="en-US"/>
          </a:p>
        </p:txBody>
      </p:sp>
    </p:spTree>
    <p:extLst>
      <p:ext uri="{BB962C8B-B14F-4D97-AF65-F5344CB8AC3E}">
        <p14:creationId xmlns:p14="http://schemas.microsoft.com/office/powerpoint/2010/main" val="1362268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46757-E24D-4C96-88E2-F6CDB41823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7F18FD-CD27-4D40-A19C-C2B9BA01CBA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339D494-433D-4423-A0F7-DA6CC527E04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034B9EF-8263-4881-8D3B-8A425BCC5C0D}"/>
              </a:ext>
            </a:extLst>
          </p:cNvPr>
          <p:cNvSpPr>
            <a:spLocks noGrp="1"/>
          </p:cNvSpPr>
          <p:nvPr>
            <p:ph type="dt" sz="half" idx="10"/>
          </p:nvPr>
        </p:nvSpPr>
        <p:spPr/>
        <p:txBody>
          <a:bodyPr/>
          <a:lstStyle/>
          <a:p>
            <a:fld id="{A061999E-ECC2-474A-91E1-EAF644D51B35}" type="datetimeFigureOut">
              <a:rPr lang="en-US" smtClean="0"/>
              <a:t>4/11/2024</a:t>
            </a:fld>
            <a:endParaRPr lang="en-US"/>
          </a:p>
        </p:txBody>
      </p:sp>
      <p:sp>
        <p:nvSpPr>
          <p:cNvPr id="6" name="Footer Placeholder 5">
            <a:extLst>
              <a:ext uri="{FF2B5EF4-FFF2-40B4-BE49-F238E27FC236}">
                <a16:creationId xmlns:a16="http://schemas.microsoft.com/office/drawing/2014/main" id="{8F5FDEF4-087C-4A90-9436-99F3E7C5DF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3D9B7A-17EB-46D4-BDFC-F6B7D17A2AB7}"/>
              </a:ext>
            </a:extLst>
          </p:cNvPr>
          <p:cNvSpPr>
            <a:spLocks noGrp="1"/>
          </p:cNvSpPr>
          <p:nvPr>
            <p:ph type="sldNum" sz="quarter" idx="12"/>
          </p:nvPr>
        </p:nvSpPr>
        <p:spPr/>
        <p:txBody>
          <a:bodyPr/>
          <a:lstStyle/>
          <a:p>
            <a:fld id="{C7E81F91-E025-4FF2-9437-3500CE3FAB36}" type="slidenum">
              <a:rPr lang="en-US" smtClean="0"/>
              <a:t>‹#›</a:t>
            </a:fld>
            <a:endParaRPr lang="en-US"/>
          </a:p>
        </p:txBody>
      </p:sp>
    </p:spTree>
    <p:extLst>
      <p:ext uri="{BB962C8B-B14F-4D97-AF65-F5344CB8AC3E}">
        <p14:creationId xmlns:p14="http://schemas.microsoft.com/office/powerpoint/2010/main" val="1706846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49AF1-A77C-4662-B5FF-D32F7A3530F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6E1E452-F29E-4216-A44E-0DB9236F37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5C64161-C7D1-42CB-B2BC-9AB78BA4CD3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2A6DE7C-F7E8-4814-9FF3-FD0F0B1DBF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304A11B-34F9-4F82-95A7-F64F12A5775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2977C05-B874-4180-8002-A694DE9386F5}"/>
              </a:ext>
            </a:extLst>
          </p:cNvPr>
          <p:cNvSpPr>
            <a:spLocks noGrp="1"/>
          </p:cNvSpPr>
          <p:nvPr>
            <p:ph type="dt" sz="half" idx="10"/>
          </p:nvPr>
        </p:nvSpPr>
        <p:spPr/>
        <p:txBody>
          <a:bodyPr/>
          <a:lstStyle/>
          <a:p>
            <a:fld id="{A061999E-ECC2-474A-91E1-EAF644D51B35}" type="datetimeFigureOut">
              <a:rPr lang="en-US" smtClean="0"/>
              <a:t>4/11/2024</a:t>
            </a:fld>
            <a:endParaRPr lang="en-US"/>
          </a:p>
        </p:txBody>
      </p:sp>
      <p:sp>
        <p:nvSpPr>
          <p:cNvPr id="8" name="Footer Placeholder 7">
            <a:extLst>
              <a:ext uri="{FF2B5EF4-FFF2-40B4-BE49-F238E27FC236}">
                <a16:creationId xmlns:a16="http://schemas.microsoft.com/office/drawing/2014/main" id="{B69F44F3-3137-4C38-BD82-66887D698F2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AF5730B-A395-4D67-8156-8BAA15F21D3C}"/>
              </a:ext>
            </a:extLst>
          </p:cNvPr>
          <p:cNvSpPr>
            <a:spLocks noGrp="1"/>
          </p:cNvSpPr>
          <p:nvPr>
            <p:ph type="sldNum" sz="quarter" idx="12"/>
          </p:nvPr>
        </p:nvSpPr>
        <p:spPr/>
        <p:txBody>
          <a:bodyPr/>
          <a:lstStyle/>
          <a:p>
            <a:fld id="{C7E81F91-E025-4FF2-9437-3500CE3FAB36}" type="slidenum">
              <a:rPr lang="en-US" smtClean="0"/>
              <a:t>‹#›</a:t>
            </a:fld>
            <a:endParaRPr lang="en-US"/>
          </a:p>
        </p:txBody>
      </p:sp>
    </p:spTree>
    <p:extLst>
      <p:ext uri="{BB962C8B-B14F-4D97-AF65-F5344CB8AC3E}">
        <p14:creationId xmlns:p14="http://schemas.microsoft.com/office/powerpoint/2010/main" val="4205452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D2BB4-A2BC-486C-B952-6A6E08FA333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997F90B-687D-4C87-9624-478BD44C6A62}"/>
              </a:ext>
            </a:extLst>
          </p:cNvPr>
          <p:cNvSpPr>
            <a:spLocks noGrp="1"/>
          </p:cNvSpPr>
          <p:nvPr>
            <p:ph type="dt" sz="half" idx="10"/>
          </p:nvPr>
        </p:nvSpPr>
        <p:spPr/>
        <p:txBody>
          <a:bodyPr/>
          <a:lstStyle/>
          <a:p>
            <a:fld id="{A061999E-ECC2-474A-91E1-EAF644D51B35}" type="datetimeFigureOut">
              <a:rPr lang="en-US" smtClean="0"/>
              <a:t>4/11/2024</a:t>
            </a:fld>
            <a:endParaRPr lang="en-US"/>
          </a:p>
        </p:txBody>
      </p:sp>
      <p:sp>
        <p:nvSpPr>
          <p:cNvPr id="4" name="Footer Placeholder 3">
            <a:extLst>
              <a:ext uri="{FF2B5EF4-FFF2-40B4-BE49-F238E27FC236}">
                <a16:creationId xmlns:a16="http://schemas.microsoft.com/office/drawing/2014/main" id="{B38047FA-AF55-4EE5-827C-5F311610E26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577DFFA-3322-402C-843E-CD9B97504145}"/>
              </a:ext>
            </a:extLst>
          </p:cNvPr>
          <p:cNvSpPr>
            <a:spLocks noGrp="1"/>
          </p:cNvSpPr>
          <p:nvPr>
            <p:ph type="sldNum" sz="quarter" idx="12"/>
          </p:nvPr>
        </p:nvSpPr>
        <p:spPr/>
        <p:txBody>
          <a:bodyPr/>
          <a:lstStyle/>
          <a:p>
            <a:fld id="{C7E81F91-E025-4FF2-9437-3500CE3FAB36}" type="slidenum">
              <a:rPr lang="en-US" smtClean="0"/>
              <a:t>‹#›</a:t>
            </a:fld>
            <a:endParaRPr lang="en-US"/>
          </a:p>
        </p:txBody>
      </p:sp>
    </p:spTree>
    <p:extLst>
      <p:ext uri="{BB962C8B-B14F-4D97-AF65-F5344CB8AC3E}">
        <p14:creationId xmlns:p14="http://schemas.microsoft.com/office/powerpoint/2010/main" val="3014228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6E50B8-9E29-4309-BB1B-F60ED6CAFF82}"/>
              </a:ext>
            </a:extLst>
          </p:cNvPr>
          <p:cNvSpPr>
            <a:spLocks noGrp="1"/>
          </p:cNvSpPr>
          <p:nvPr>
            <p:ph type="dt" sz="half" idx="10"/>
          </p:nvPr>
        </p:nvSpPr>
        <p:spPr/>
        <p:txBody>
          <a:bodyPr/>
          <a:lstStyle/>
          <a:p>
            <a:fld id="{A061999E-ECC2-474A-91E1-EAF644D51B35}" type="datetimeFigureOut">
              <a:rPr lang="en-US" smtClean="0"/>
              <a:t>4/11/2024</a:t>
            </a:fld>
            <a:endParaRPr lang="en-US"/>
          </a:p>
        </p:txBody>
      </p:sp>
      <p:sp>
        <p:nvSpPr>
          <p:cNvPr id="3" name="Footer Placeholder 2">
            <a:extLst>
              <a:ext uri="{FF2B5EF4-FFF2-40B4-BE49-F238E27FC236}">
                <a16:creationId xmlns:a16="http://schemas.microsoft.com/office/drawing/2014/main" id="{C63F5D37-7F50-4B37-A282-090270A6B8A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57CEC54-11A4-46A6-9E0A-186F564398A3}"/>
              </a:ext>
            </a:extLst>
          </p:cNvPr>
          <p:cNvSpPr>
            <a:spLocks noGrp="1"/>
          </p:cNvSpPr>
          <p:nvPr>
            <p:ph type="sldNum" sz="quarter" idx="12"/>
          </p:nvPr>
        </p:nvSpPr>
        <p:spPr/>
        <p:txBody>
          <a:bodyPr/>
          <a:lstStyle/>
          <a:p>
            <a:fld id="{C7E81F91-E025-4FF2-9437-3500CE3FAB36}" type="slidenum">
              <a:rPr lang="en-US" smtClean="0"/>
              <a:t>‹#›</a:t>
            </a:fld>
            <a:endParaRPr lang="en-US"/>
          </a:p>
        </p:txBody>
      </p:sp>
    </p:spTree>
    <p:extLst>
      <p:ext uri="{BB962C8B-B14F-4D97-AF65-F5344CB8AC3E}">
        <p14:creationId xmlns:p14="http://schemas.microsoft.com/office/powerpoint/2010/main" val="31384983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6.xml"/><Relationship Id="rId7" Type="http://schemas.openxmlformats.org/officeDocument/2006/relationships/slideLayout" Target="../slideLayouts/slideLayout20.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5" Type="http://schemas.openxmlformats.org/officeDocument/2006/relationships/slideLayout" Target="../slideLayouts/slideLayout18.xml"/><Relationship Id="rId10" Type="http://schemas.openxmlformats.org/officeDocument/2006/relationships/image" Target="../media/image5.png"/><Relationship Id="rId4" Type="http://schemas.openxmlformats.org/officeDocument/2006/relationships/slideLayout" Target="../slideLayouts/slideLayout17.xml"/><Relationship Id="rId9" Type="http://schemas.openxmlformats.org/officeDocument/2006/relationships/image" Target="../media/image4.png"/></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22.xml"/><Relationship Id="rId1" Type="http://schemas.openxmlformats.org/officeDocument/2006/relationships/slideLayout" Target="../slideLayouts/slideLayout21.xml"/><Relationship Id="rId5" Type="http://schemas.openxmlformats.org/officeDocument/2006/relationships/image" Target="../media/image5.png"/><Relationship Id="rId4" Type="http://schemas.openxmlformats.org/officeDocument/2006/relationships/image" Target="../media/image4.png"/></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theme" Target="../theme/theme5.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4" cstate="print">
            <a:extLst>
              <a:ext uri="{28A0092B-C50C-407E-A947-70E740481C1C}">
                <a14:useLocalDpi xmlns:a14="http://schemas.microsoft.com/office/drawing/2010/main" val="0"/>
              </a:ext>
            </a:extLst>
          </a:blip>
          <a:srcRect l="-1733" r="4623"/>
          <a:stretch/>
        </p:blipFill>
        <p:spPr>
          <a:xfrm>
            <a:off x="-233988" y="0"/>
            <a:ext cx="12425988" cy="6858000"/>
          </a:xfrm>
          <a:prstGeom prst="rect">
            <a:avLst/>
          </a:prstGeom>
        </p:spPr>
      </p:pic>
      <p:sp>
        <p:nvSpPr>
          <p:cNvPr id="2" name="Title Placeholder 1"/>
          <p:cNvSpPr>
            <a:spLocks noGrp="1"/>
          </p:cNvSpPr>
          <p:nvPr>
            <p:ph type="title"/>
          </p:nvPr>
        </p:nvSpPr>
        <p:spPr>
          <a:xfrm>
            <a:off x="495300" y="457200"/>
            <a:ext cx="11201400" cy="1368425"/>
          </a:xfrm>
          <a:prstGeom prst="rect">
            <a:avLst/>
          </a:prstGeom>
        </p:spPr>
        <p:txBody>
          <a:bodyPr vert="horz" lIns="91440" tIns="45720" rIns="91440" bIns="45720" rtlCol="0" anchor="t">
            <a:normAutofit/>
          </a:bodyPr>
          <a:lstStyle/>
          <a:p>
            <a:r>
              <a:rPr lang="en-US" dirty="0"/>
              <a:t>Presentation title</a:t>
            </a:r>
          </a:p>
        </p:txBody>
      </p:sp>
      <p:sp>
        <p:nvSpPr>
          <p:cNvPr id="3" name="Text Placeholder 2"/>
          <p:cNvSpPr>
            <a:spLocks noGrp="1"/>
          </p:cNvSpPr>
          <p:nvPr>
            <p:ph type="body" idx="1"/>
          </p:nvPr>
        </p:nvSpPr>
        <p:spPr>
          <a:xfrm>
            <a:off x="495300" y="1825625"/>
            <a:ext cx="11201400" cy="1056120"/>
          </a:xfrm>
          <a:prstGeom prst="rect">
            <a:avLst/>
          </a:prstGeom>
        </p:spPr>
        <p:txBody>
          <a:bodyPr vert="horz" lIns="91440" tIns="45720" rIns="91440" bIns="45720" rtlCol="0">
            <a:normAutofit/>
          </a:bodyPr>
          <a:lstStyle/>
          <a:p>
            <a:pPr lvl="0"/>
            <a:r>
              <a:rPr lang="en-US" dirty="0"/>
              <a:t>Subtitle</a:t>
            </a:r>
          </a:p>
        </p:txBody>
      </p:sp>
      <p:sp>
        <p:nvSpPr>
          <p:cNvPr id="10" name="Footer Placeholder 4"/>
          <p:cNvSpPr txBox="1">
            <a:spLocks/>
          </p:cNvSpPr>
          <p:nvPr userDrawn="1"/>
        </p:nvSpPr>
        <p:spPr>
          <a:xfrm>
            <a:off x="495300" y="6335377"/>
            <a:ext cx="7754833" cy="365125"/>
          </a:xfrm>
          <a:prstGeom prst="rect">
            <a:avLst/>
          </a:prstGeom>
        </p:spPr>
        <p:txBody>
          <a:bodyPr vert="horz" wrap="square" lIns="68580" tIns="34290" rIns="68580" bIns="34290" numCol="1" anchor="ctr" anchorCtr="0" compatLnSpc="1">
            <a:prstTxWarp prst="textNoShape">
              <a:avLst/>
            </a:prstTxWarp>
            <a:noAutofit/>
          </a:bodyPr>
          <a:lstStyle>
            <a:defPPr>
              <a:defRPr lang="en-US"/>
            </a:defPPr>
            <a:lvl1pPr algn="l" rtl="0" fontAlgn="base">
              <a:spcBef>
                <a:spcPct val="0"/>
              </a:spcBef>
              <a:spcAft>
                <a:spcPct val="0"/>
              </a:spcAft>
              <a:defRPr sz="2000" kern="1200">
                <a:solidFill>
                  <a:srgbClr val="192168"/>
                </a:solidFill>
                <a:latin typeface="Verdana" pitchFamily="34" charset="0"/>
                <a:ea typeface="+mn-ea"/>
                <a:cs typeface="Tahoma" pitchFamily="34" charset="0"/>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fld id="{111A96E3-A9FF-4894-9186-F52C729C3EF4}" type="slidenum">
              <a:rPr lang="en-US" sz="1050" b="0" kern="1200" spc="45" smtClean="0">
                <a:solidFill>
                  <a:schemeClr val="bg1"/>
                </a:solidFill>
                <a:latin typeface="Century Gothic" panose="020B0502020202020204" pitchFamily="34" charset="0"/>
                <a:ea typeface="+mn-ea"/>
                <a:cs typeface="Tahoma" pitchFamily="34" charset="0"/>
              </a:rPr>
              <a:pPr/>
              <a:t>‹#›</a:t>
            </a:fld>
            <a:r>
              <a:rPr lang="en-US" sz="1600" spc="45" dirty="0">
                <a:solidFill>
                  <a:schemeClr val="bg1"/>
                </a:solidFill>
                <a:latin typeface="Century Gothic" panose="020B0502020202020204" pitchFamily="34" charset="0"/>
              </a:rPr>
              <a:t> </a:t>
            </a:r>
            <a:r>
              <a:rPr lang="en-US" sz="1500" cap="small" spc="30" dirty="0">
                <a:solidFill>
                  <a:schemeClr val="bg1"/>
                </a:solidFill>
                <a:latin typeface="Century Gothic" panose="020B0502020202020204" pitchFamily="34" charset="0"/>
              </a:rPr>
              <a:t>—</a:t>
            </a:r>
            <a:r>
              <a:rPr lang="en-US" sz="1600" spc="45" dirty="0">
                <a:solidFill>
                  <a:schemeClr val="bg1"/>
                </a:solidFill>
                <a:latin typeface="Century Gothic" panose="020B0502020202020204" pitchFamily="34" charset="0"/>
              </a:rPr>
              <a:t> </a:t>
            </a:r>
            <a:r>
              <a:rPr lang="en-US" sz="1500" cap="small" spc="30" dirty="0">
                <a:solidFill>
                  <a:schemeClr val="bg1"/>
                </a:solidFill>
                <a:latin typeface="Century Gothic" panose="020B0502020202020204" pitchFamily="34" charset="0"/>
              </a:rPr>
              <a:t>U.S. Bureau of Labor Statistics</a:t>
            </a:r>
            <a:r>
              <a:rPr lang="en-US" sz="1050" spc="45" dirty="0">
                <a:solidFill>
                  <a:schemeClr val="bg1"/>
                </a:solidFill>
                <a:latin typeface="Century Gothic" panose="020B0502020202020204" pitchFamily="34" charset="0"/>
              </a:rPr>
              <a:t> • </a:t>
            </a:r>
            <a:r>
              <a:rPr lang="en-US" sz="1050" b="1" spc="45" dirty="0">
                <a:solidFill>
                  <a:schemeClr val="bg1"/>
                </a:solidFill>
                <a:latin typeface="Century Gothic" panose="020B0502020202020204" pitchFamily="34" charset="0"/>
              </a:rPr>
              <a:t>bls.gov</a:t>
            </a:r>
          </a:p>
        </p:txBody>
      </p:sp>
      <p:pic>
        <p:nvPicPr>
          <p:cNvPr id="12" name="Picture 1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0587569" y="6176385"/>
            <a:ext cx="1065034" cy="637436"/>
          </a:xfrm>
          <a:prstGeom prst="rect">
            <a:avLst/>
          </a:prstGeom>
        </p:spPr>
      </p:pic>
      <p:pic>
        <p:nvPicPr>
          <p:cNvPr id="13" name="Picture 12"/>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22626" y="5828258"/>
            <a:ext cx="11178308" cy="1019776"/>
          </a:xfrm>
          <a:prstGeom prst="rect">
            <a:avLst/>
          </a:prstGeom>
        </p:spPr>
      </p:pic>
    </p:spTree>
    <p:extLst>
      <p:ext uri="{BB962C8B-B14F-4D97-AF65-F5344CB8AC3E}">
        <p14:creationId xmlns:p14="http://schemas.microsoft.com/office/powerpoint/2010/main" val="1807257929"/>
      </p:ext>
    </p:extLst>
  </p:cSld>
  <p:clrMap bg1="lt1" tx1="dk1" bg2="lt2" tx2="dk2" accent1="accent1" accent2="accent2" accent3="accent3" accent4="accent4" accent5="accent5" accent6="accent6" hlink="hlink" folHlink="folHlink"/>
  <p:sldLayoutIdLst>
    <p:sldLayoutId id="2147483689" r:id="rId1"/>
    <p:sldLayoutId id="2147483697" r:id="rId2"/>
  </p:sldLayoutIdLst>
  <p:txStyles>
    <p:titleStyle>
      <a:lvl1pPr algn="ctr" defTabSz="914400" rtl="0" eaLnBrk="1" latinLnBrk="0" hangingPunct="1">
        <a:lnSpc>
          <a:spcPct val="90000"/>
        </a:lnSpc>
        <a:spcBef>
          <a:spcPct val="0"/>
        </a:spcBef>
        <a:buNone/>
        <a:defRPr sz="5400" b="1" kern="1200">
          <a:solidFill>
            <a:schemeClr val="bg1"/>
          </a:solidFill>
          <a:latin typeface="Georgia" panose="02040502050405020303" pitchFamily="18" charset="0"/>
          <a:ea typeface="+mj-ea"/>
          <a:cs typeface="+mj-cs"/>
        </a:defRPr>
      </a:lvl1pPr>
    </p:titleStyle>
    <p:bodyStyle>
      <a:lvl1pPr marL="0" indent="0" algn="ctr" defTabSz="914400" rtl="0" eaLnBrk="1" latinLnBrk="0" hangingPunct="1">
        <a:lnSpc>
          <a:spcPct val="90000"/>
        </a:lnSpc>
        <a:spcBef>
          <a:spcPts val="1000"/>
        </a:spcBef>
        <a:buFont typeface="Arial" panose="020B0604020202020204" pitchFamily="34" charset="0"/>
        <a:buNone/>
        <a:defRPr sz="4000" b="1" kern="1200">
          <a:solidFill>
            <a:schemeClr val="bg1"/>
          </a:solidFill>
          <a:latin typeface="Georgia" panose="02040502050405020303" pitchFamily="18" charset="0"/>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2" userDrawn="1">
          <p15:clr>
            <a:srgbClr val="F26B43"/>
          </p15:clr>
        </p15:guide>
        <p15:guide id="2" pos="7368" userDrawn="1">
          <p15:clr>
            <a:srgbClr val="F26B43"/>
          </p15:clr>
        </p15:guide>
        <p15:guide id="3" orient="horz" pos="288"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D144151-6F84-4DFB-A98D-824867DB152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868E6EB-F13E-4FE2-9104-36E008A0EC1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A19E72-BE8E-42D2-8076-EF95F2C7D4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61999E-ECC2-474A-91E1-EAF644D51B35}" type="datetimeFigureOut">
              <a:rPr lang="en-US" smtClean="0"/>
              <a:t>4/11/2024</a:t>
            </a:fld>
            <a:endParaRPr lang="en-US"/>
          </a:p>
        </p:txBody>
      </p:sp>
      <p:sp>
        <p:nvSpPr>
          <p:cNvPr id="5" name="Footer Placeholder 4">
            <a:extLst>
              <a:ext uri="{FF2B5EF4-FFF2-40B4-BE49-F238E27FC236}">
                <a16:creationId xmlns:a16="http://schemas.microsoft.com/office/drawing/2014/main" id="{EB5450CE-A149-4BAE-89DE-7F7A82FAF22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58CE25D-5C84-42D5-84A8-A052B47E47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E81F91-E025-4FF2-9437-3500CE3FAB36}" type="slidenum">
              <a:rPr lang="en-US" smtClean="0"/>
              <a:t>‹#›</a:t>
            </a:fld>
            <a:endParaRPr lang="en-US"/>
          </a:p>
        </p:txBody>
      </p:sp>
    </p:spTree>
    <p:extLst>
      <p:ext uri="{BB962C8B-B14F-4D97-AF65-F5344CB8AC3E}">
        <p14:creationId xmlns:p14="http://schemas.microsoft.com/office/powerpoint/2010/main" val="1932084082"/>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userDrawn="1">
            <p:ph type="title"/>
          </p:nvPr>
        </p:nvSpPr>
        <p:spPr bwMode="auto">
          <a:xfrm>
            <a:off x="495300" y="274638"/>
            <a:ext cx="11201400" cy="1096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Slide headline</a:t>
            </a:r>
          </a:p>
        </p:txBody>
      </p:sp>
      <p:sp>
        <p:nvSpPr>
          <p:cNvPr id="1027" name="Text Placeholder 2"/>
          <p:cNvSpPr>
            <a:spLocks noGrp="1"/>
          </p:cNvSpPr>
          <p:nvPr userDrawn="1">
            <p:ph type="body" idx="1"/>
          </p:nvPr>
        </p:nvSpPr>
        <p:spPr bwMode="auto">
          <a:xfrm>
            <a:off x="495300" y="1752601"/>
            <a:ext cx="11201400" cy="396056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Bulleted text </a:t>
            </a:r>
          </a:p>
          <a:p>
            <a:pPr lvl="1"/>
            <a:r>
              <a:rPr lang="en-US" dirty="0"/>
              <a:t>Second level</a:t>
            </a:r>
          </a:p>
          <a:p>
            <a:pPr lvl="2"/>
            <a:r>
              <a:rPr lang="en-US" dirty="0"/>
              <a:t>Third level</a:t>
            </a:r>
          </a:p>
          <a:p>
            <a:pPr lvl="3"/>
            <a:r>
              <a:rPr lang="en-US" dirty="0"/>
              <a:t>Fourth level (not recommended)</a:t>
            </a:r>
          </a:p>
          <a:p>
            <a:pPr lvl="4"/>
            <a:endParaRPr lang="en-US" dirty="0"/>
          </a:p>
          <a:p>
            <a:pPr lvl="3"/>
            <a:endParaRPr lang="en-US" dirty="0"/>
          </a:p>
        </p:txBody>
      </p:sp>
      <p:sp>
        <p:nvSpPr>
          <p:cNvPr id="8" name="Footer Placeholder 4"/>
          <p:cNvSpPr txBox="1">
            <a:spLocks/>
          </p:cNvSpPr>
          <p:nvPr userDrawn="1"/>
        </p:nvSpPr>
        <p:spPr>
          <a:xfrm>
            <a:off x="488043" y="6335377"/>
            <a:ext cx="7749390" cy="365125"/>
          </a:xfrm>
          <a:prstGeom prst="rect">
            <a:avLst/>
          </a:prstGeom>
        </p:spPr>
        <p:txBody>
          <a:bodyPr vert="horz" wrap="square" lIns="68580" tIns="34290" rIns="68580" bIns="34290" numCol="1" anchor="ctr" anchorCtr="0" compatLnSpc="1">
            <a:prstTxWarp prst="textNoShape">
              <a:avLst/>
            </a:prstTxWarp>
            <a:noAutofit/>
          </a:bodyPr>
          <a:lstStyle>
            <a:defPPr>
              <a:defRPr lang="en-US"/>
            </a:defPPr>
            <a:lvl1pPr algn="l" rtl="0" fontAlgn="base">
              <a:spcBef>
                <a:spcPct val="0"/>
              </a:spcBef>
              <a:spcAft>
                <a:spcPct val="0"/>
              </a:spcAft>
              <a:defRPr sz="2000" kern="1200">
                <a:solidFill>
                  <a:srgbClr val="192168"/>
                </a:solidFill>
                <a:latin typeface="Verdana" pitchFamily="34" charset="0"/>
                <a:ea typeface="+mn-ea"/>
                <a:cs typeface="Tahoma" pitchFamily="34" charset="0"/>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fld id="{111A96E3-A9FF-4894-9186-F52C729C3EF4}" type="slidenum">
              <a:rPr lang="en-US" sz="1050" b="0" kern="1200" spc="45" smtClean="0">
                <a:solidFill>
                  <a:srgbClr val="002060"/>
                </a:solidFill>
                <a:latin typeface="Century Gothic" panose="020B0502020202020204" pitchFamily="34" charset="0"/>
                <a:ea typeface="+mn-ea"/>
                <a:cs typeface="Tahoma" pitchFamily="34" charset="0"/>
              </a:rPr>
              <a:pPr/>
              <a:t>‹#›</a:t>
            </a:fld>
            <a:r>
              <a:rPr lang="en-US" sz="1600" spc="45" dirty="0">
                <a:solidFill>
                  <a:srgbClr val="002060"/>
                </a:solidFill>
                <a:latin typeface="Century Gothic" panose="020B0502020202020204" pitchFamily="34" charset="0"/>
              </a:rPr>
              <a:t> </a:t>
            </a:r>
            <a:r>
              <a:rPr lang="en-US" sz="1500" cap="small" spc="30" dirty="0">
                <a:solidFill>
                  <a:srgbClr val="002060"/>
                </a:solidFill>
                <a:latin typeface="Century Gothic" panose="020B0502020202020204" pitchFamily="34" charset="0"/>
              </a:rPr>
              <a:t>—</a:t>
            </a:r>
            <a:r>
              <a:rPr lang="en-US" sz="1600" spc="45" dirty="0">
                <a:solidFill>
                  <a:srgbClr val="002060"/>
                </a:solidFill>
                <a:latin typeface="Century Gothic" panose="020B0502020202020204" pitchFamily="34" charset="0"/>
              </a:rPr>
              <a:t> </a:t>
            </a:r>
            <a:r>
              <a:rPr lang="en-US" sz="1500" cap="small" spc="30" dirty="0">
                <a:solidFill>
                  <a:srgbClr val="002060"/>
                </a:solidFill>
                <a:latin typeface="Century Gothic" panose="020B0502020202020204" pitchFamily="34" charset="0"/>
              </a:rPr>
              <a:t>U.S. Bureau of Labor Statistics</a:t>
            </a:r>
            <a:r>
              <a:rPr lang="en-US" sz="1050" spc="45" dirty="0">
                <a:solidFill>
                  <a:srgbClr val="002060"/>
                </a:solidFill>
                <a:latin typeface="Century Gothic" panose="020B0502020202020204" pitchFamily="34" charset="0"/>
              </a:rPr>
              <a:t> • </a:t>
            </a:r>
            <a:r>
              <a:rPr lang="en-US" sz="1050" b="1" spc="45" dirty="0">
                <a:solidFill>
                  <a:srgbClr val="002060"/>
                </a:solidFill>
                <a:latin typeface="Century Gothic" panose="020B0502020202020204" pitchFamily="34" charset="0"/>
              </a:rPr>
              <a:t>bls.gov</a:t>
            </a:r>
          </a:p>
        </p:txBody>
      </p:sp>
      <p:pic>
        <p:nvPicPr>
          <p:cNvPr id="9" name="Picture 8"/>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10586550" y="6172200"/>
            <a:ext cx="1098497" cy="657464"/>
          </a:xfrm>
          <a:prstGeom prst="rect">
            <a:avLst/>
          </a:prstGeom>
        </p:spPr>
      </p:pic>
      <p:pic>
        <p:nvPicPr>
          <p:cNvPr id="2" name="Picture 1"/>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485141" y="5829624"/>
            <a:ext cx="11212286" cy="1022876"/>
          </a:xfrm>
          <a:prstGeom prst="rect">
            <a:avLst/>
          </a:prstGeom>
        </p:spPr>
      </p:pic>
    </p:spTree>
    <p:extLst>
      <p:ext uri="{BB962C8B-B14F-4D97-AF65-F5344CB8AC3E}">
        <p14:creationId xmlns:p14="http://schemas.microsoft.com/office/powerpoint/2010/main" val="1686485968"/>
      </p:ext>
    </p:extLst>
  </p:cSld>
  <p:clrMap bg1="lt1" tx1="dk1" bg2="lt2" tx2="dk2" accent1="accent1" accent2="accent2" accent3="accent3" accent4="accent4" accent5="accent5" accent6="accent6" hlink="hlink" folHlink="folHlink"/>
  <p:sldLayoutIdLst>
    <p:sldLayoutId id="2147483691" r:id="rId1"/>
    <p:sldLayoutId id="2147483671" r:id="rId2"/>
    <p:sldLayoutId id="2147483690" r:id="rId3"/>
    <p:sldLayoutId id="2147483692" r:id="rId4"/>
    <p:sldLayoutId id="2147483693" r:id="rId5"/>
    <p:sldLayoutId id="2147483694" r:id="rId6"/>
    <p:sldLayoutId id="2147483695" r:id="rId7"/>
  </p:sldLayoutIdLst>
  <p:hf hdr="0" dt="0"/>
  <p:txStyles>
    <p:titleStyle>
      <a:lvl1pPr algn="ctr" rtl="0" eaLnBrk="0" fontAlgn="base" hangingPunct="0">
        <a:spcBef>
          <a:spcPct val="0"/>
        </a:spcBef>
        <a:spcAft>
          <a:spcPct val="0"/>
        </a:spcAft>
        <a:defRPr sz="4400" b="1" kern="1200">
          <a:solidFill>
            <a:srgbClr val="192168"/>
          </a:solidFill>
          <a:latin typeface="Georgia" panose="02040502050405020303" pitchFamily="18" charset="0"/>
          <a:ea typeface="+mj-ea"/>
          <a:cs typeface="Calibri" panose="020F0502020204030204" pitchFamily="34" charset="0"/>
        </a:defRPr>
      </a:lvl1pPr>
      <a:lvl2pPr algn="ctr" rtl="0" eaLnBrk="0" fontAlgn="base" hangingPunct="0">
        <a:spcBef>
          <a:spcPct val="0"/>
        </a:spcBef>
        <a:spcAft>
          <a:spcPct val="0"/>
        </a:spcAft>
        <a:defRPr sz="4400" b="1">
          <a:solidFill>
            <a:srgbClr val="192168"/>
          </a:solidFill>
          <a:latin typeface="Tahoma" pitchFamily="34" charset="0"/>
          <a:cs typeface="Tahoma" pitchFamily="34" charset="0"/>
        </a:defRPr>
      </a:lvl2pPr>
      <a:lvl3pPr algn="ctr" rtl="0" eaLnBrk="0" fontAlgn="base" hangingPunct="0">
        <a:spcBef>
          <a:spcPct val="0"/>
        </a:spcBef>
        <a:spcAft>
          <a:spcPct val="0"/>
        </a:spcAft>
        <a:defRPr sz="4400" b="1">
          <a:solidFill>
            <a:srgbClr val="192168"/>
          </a:solidFill>
          <a:latin typeface="Tahoma" pitchFamily="34" charset="0"/>
          <a:cs typeface="Tahoma" pitchFamily="34" charset="0"/>
        </a:defRPr>
      </a:lvl3pPr>
      <a:lvl4pPr algn="ctr" rtl="0" eaLnBrk="0" fontAlgn="base" hangingPunct="0">
        <a:spcBef>
          <a:spcPct val="0"/>
        </a:spcBef>
        <a:spcAft>
          <a:spcPct val="0"/>
        </a:spcAft>
        <a:defRPr sz="4400" b="1">
          <a:solidFill>
            <a:srgbClr val="192168"/>
          </a:solidFill>
          <a:latin typeface="Tahoma" pitchFamily="34" charset="0"/>
          <a:cs typeface="Tahoma" pitchFamily="34" charset="0"/>
        </a:defRPr>
      </a:lvl4pPr>
      <a:lvl5pPr algn="ctr" rtl="0" eaLnBrk="0" fontAlgn="base" hangingPunct="0">
        <a:spcBef>
          <a:spcPct val="0"/>
        </a:spcBef>
        <a:spcAft>
          <a:spcPct val="0"/>
        </a:spcAft>
        <a:defRPr sz="4400" b="1">
          <a:solidFill>
            <a:srgbClr val="192168"/>
          </a:solidFill>
          <a:latin typeface="Tahoma" pitchFamily="34" charset="0"/>
          <a:cs typeface="Tahoma" pitchFamily="34" charset="0"/>
        </a:defRPr>
      </a:lvl5pPr>
      <a:lvl6pPr marL="457200" algn="ctr" rtl="0" fontAlgn="base">
        <a:spcBef>
          <a:spcPct val="0"/>
        </a:spcBef>
        <a:spcAft>
          <a:spcPct val="0"/>
        </a:spcAft>
        <a:defRPr sz="4400" b="1">
          <a:solidFill>
            <a:schemeClr val="bg1"/>
          </a:solidFill>
          <a:latin typeface="Tahoma" pitchFamily="34" charset="0"/>
          <a:cs typeface="Tahoma" pitchFamily="34" charset="0"/>
        </a:defRPr>
      </a:lvl6pPr>
      <a:lvl7pPr marL="914400" algn="ctr" rtl="0" fontAlgn="base">
        <a:spcBef>
          <a:spcPct val="0"/>
        </a:spcBef>
        <a:spcAft>
          <a:spcPct val="0"/>
        </a:spcAft>
        <a:defRPr sz="4400" b="1">
          <a:solidFill>
            <a:schemeClr val="bg1"/>
          </a:solidFill>
          <a:latin typeface="Tahoma" pitchFamily="34" charset="0"/>
          <a:cs typeface="Tahoma" pitchFamily="34" charset="0"/>
        </a:defRPr>
      </a:lvl7pPr>
      <a:lvl8pPr marL="1371600" algn="ctr" rtl="0" fontAlgn="base">
        <a:spcBef>
          <a:spcPct val="0"/>
        </a:spcBef>
        <a:spcAft>
          <a:spcPct val="0"/>
        </a:spcAft>
        <a:defRPr sz="4400" b="1">
          <a:solidFill>
            <a:schemeClr val="bg1"/>
          </a:solidFill>
          <a:latin typeface="Tahoma" pitchFamily="34" charset="0"/>
          <a:cs typeface="Tahoma" pitchFamily="34" charset="0"/>
        </a:defRPr>
      </a:lvl8pPr>
      <a:lvl9pPr marL="1828800" algn="ctr" rtl="0" fontAlgn="base">
        <a:spcBef>
          <a:spcPct val="0"/>
        </a:spcBef>
        <a:spcAft>
          <a:spcPct val="0"/>
        </a:spcAft>
        <a:defRPr sz="4400" b="1">
          <a:solidFill>
            <a:schemeClr val="bg1"/>
          </a:solidFill>
          <a:latin typeface="Tahoma" pitchFamily="34" charset="0"/>
          <a:cs typeface="Tahoma" pitchFamily="34" charset="0"/>
        </a:defRPr>
      </a:lvl9pPr>
    </p:titleStyle>
    <p:bodyStyle>
      <a:lvl1pPr marL="342900" indent="-342900" algn="l" rtl="0" eaLnBrk="0" fontAlgn="base" hangingPunct="0">
        <a:spcBef>
          <a:spcPct val="20000"/>
        </a:spcBef>
        <a:spcAft>
          <a:spcPct val="0"/>
        </a:spcAft>
        <a:buClr>
          <a:srgbClr val="CE1126"/>
        </a:buClr>
        <a:buSzPct val="90000"/>
        <a:buFont typeface="Wingdings" pitchFamily="2" charset="2"/>
        <a:buChar char=""/>
        <a:defRPr sz="3200" kern="1200">
          <a:solidFill>
            <a:srgbClr val="192168"/>
          </a:solidFill>
          <a:latin typeface="Georgia" panose="02040502050405020303" pitchFamily="18" charset="0"/>
          <a:ea typeface="+mn-ea"/>
          <a:cs typeface="Calibri" panose="020F0502020204030204" pitchFamily="34" charset="0"/>
        </a:defRPr>
      </a:lvl1pPr>
      <a:lvl2pPr marL="742950" indent="-285750" algn="l" rtl="0" eaLnBrk="0" fontAlgn="base" hangingPunct="0">
        <a:spcBef>
          <a:spcPct val="20000"/>
        </a:spcBef>
        <a:spcAft>
          <a:spcPct val="0"/>
        </a:spcAft>
        <a:buClr>
          <a:srgbClr val="CE1126"/>
        </a:buClr>
        <a:buSzPct val="90000"/>
        <a:buFont typeface="Wingdings 3" pitchFamily="18" charset="2"/>
        <a:buChar char=""/>
        <a:defRPr sz="2800" kern="1200">
          <a:solidFill>
            <a:srgbClr val="192168"/>
          </a:solidFill>
          <a:latin typeface="Georgia" panose="02040502050405020303" pitchFamily="18" charset="0"/>
          <a:ea typeface="+mn-ea"/>
          <a:cs typeface="Calibri" panose="020F0502020204030204" pitchFamily="34" charset="0"/>
        </a:defRPr>
      </a:lvl2pPr>
      <a:lvl3pPr marL="1143000" indent="-228600" algn="l" rtl="0" eaLnBrk="0" fontAlgn="base" hangingPunct="0">
        <a:spcBef>
          <a:spcPct val="20000"/>
        </a:spcBef>
        <a:spcAft>
          <a:spcPct val="0"/>
        </a:spcAft>
        <a:buClr>
          <a:srgbClr val="CE1126"/>
        </a:buClr>
        <a:buSzPct val="90000"/>
        <a:buFont typeface="Calibri" pitchFamily="34" charset="0"/>
        <a:buChar char="–"/>
        <a:defRPr sz="2400" kern="1200">
          <a:solidFill>
            <a:srgbClr val="192168"/>
          </a:solidFill>
          <a:latin typeface="Georgia" panose="02040502050405020303" pitchFamily="18" charset="0"/>
          <a:ea typeface="+mn-ea"/>
          <a:cs typeface="Calibri" panose="020F0502020204030204" pitchFamily="34" charset="0"/>
        </a:defRPr>
      </a:lvl3pPr>
      <a:lvl4pPr marL="1600200" indent="-228600" algn="l" rtl="0" eaLnBrk="0" fontAlgn="base" hangingPunct="0">
        <a:spcBef>
          <a:spcPct val="20000"/>
        </a:spcBef>
        <a:spcAft>
          <a:spcPct val="0"/>
        </a:spcAft>
        <a:buClr>
          <a:srgbClr val="CE1126"/>
        </a:buClr>
        <a:buSzPct val="90000"/>
        <a:buFont typeface="Arial" charset="0"/>
        <a:buChar char="•"/>
        <a:defRPr sz="2000" kern="1200">
          <a:solidFill>
            <a:srgbClr val="192168"/>
          </a:solidFill>
          <a:latin typeface="Georgia" panose="02040502050405020303" pitchFamily="18" charset="0"/>
          <a:ea typeface="+mn-ea"/>
          <a:cs typeface="Calibri" panose="020F0502020204030204" pitchFamily="34" charset="0"/>
        </a:defRPr>
      </a:lvl4pPr>
      <a:lvl5pPr marL="2057400" indent="-228600" algn="l" rtl="0" eaLnBrk="0" fontAlgn="base" hangingPunct="0">
        <a:spcBef>
          <a:spcPct val="20000"/>
        </a:spcBef>
        <a:spcAft>
          <a:spcPct val="0"/>
        </a:spcAft>
        <a:buFont typeface="Wingdings" pitchFamily="2" charset="2"/>
        <a:buChar char="v"/>
        <a:defRPr sz="2000" kern="1200">
          <a:solidFill>
            <a:srgbClr val="000000"/>
          </a:solidFill>
          <a:latin typeface="Tahoma" pitchFamily="34" charset="0"/>
          <a:ea typeface="+mn-ea"/>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2" userDrawn="1">
          <p15:clr>
            <a:srgbClr val="F26B43"/>
          </p15:clr>
        </p15:guide>
        <p15:guide id="2" pos="7368" userDrawn="1">
          <p15:clr>
            <a:srgbClr val="F26B43"/>
          </p15:clr>
        </p15:guide>
        <p15:guide id="3" orient="horz" pos="288"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userDrawn="1">
            <p:ph type="title"/>
          </p:nvPr>
        </p:nvSpPr>
        <p:spPr bwMode="auto">
          <a:xfrm>
            <a:off x="495300" y="274638"/>
            <a:ext cx="11201400" cy="1096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Slide headline</a:t>
            </a:r>
          </a:p>
        </p:txBody>
      </p:sp>
      <p:sp>
        <p:nvSpPr>
          <p:cNvPr id="1027" name="Text Placeholder 2"/>
          <p:cNvSpPr>
            <a:spLocks noGrp="1"/>
          </p:cNvSpPr>
          <p:nvPr userDrawn="1">
            <p:ph type="body" idx="1"/>
          </p:nvPr>
        </p:nvSpPr>
        <p:spPr bwMode="auto">
          <a:xfrm>
            <a:off x="495300" y="1752601"/>
            <a:ext cx="11201400" cy="396056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Paragraph</a:t>
            </a:r>
          </a:p>
        </p:txBody>
      </p:sp>
      <p:sp>
        <p:nvSpPr>
          <p:cNvPr id="8" name="Footer Placeholder 4"/>
          <p:cNvSpPr txBox="1">
            <a:spLocks/>
          </p:cNvSpPr>
          <p:nvPr userDrawn="1"/>
        </p:nvSpPr>
        <p:spPr>
          <a:xfrm>
            <a:off x="488043" y="6335377"/>
            <a:ext cx="7749390" cy="365125"/>
          </a:xfrm>
          <a:prstGeom prst="rect">
            <a:avLst/>
          </a:prstGeom>
        </p:spPr>
        <p:txBody>
          <a:bodyPr vert="horz" wrap="square" lIns="68580" tIns="34290" rIns="68580" bIns="34290" numCol="1" anchor="ctr" anchorCtr="0" compatLnSpc="1">
            <a:prstTxWarp prst="textNoShape">
              <a:avLst/>
            </a:prstTxWarp>
            <a:noAutofit/>
          </a:bodyPr>
          <a:lstStyle>
            <a:defPPr>
              <a:defRPr lang="en-US"/>
            </a:defPPr>
            <a:lvl1pPr algn="l" rtl="0" fontAlgn="base">
              <a:spcBef>
                <a:spcPct val="0"/>
              </a:spcBef>
              <a:spcAft>
                <a:spcPct val="0"/>
              </a:spcAft>
              <a:defRPr sz="2000" kern="1200">
                <a:solidFill>
                  <a:srgbClr val="192168"/>
                </a:solidFill>
                <a:latin typeface="Verdana" pitchFamily="34" charset="0"/>
                <a:ea typeface="+mn-ea"/>
                <a:cs typeface="Tahoma" pitchFamily="34" charset="0"/>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fld id="{111A96E3-A9FF-4894-9186-F52C729C3EF4}" type="slidenum">
              <a:rPr lang="en-US" sz="1050" b="0" kern="1200" spc="45" smtClean="0">
                <a:solidFill>
                  <a:srgbClr val="002060"/>
                </a:solidFill>
                <a:latin typeface="Century Gothic" panose="020B0502020202020204" pitchFamily="34" charset="0"/>
                <a:ea typeface="+mn-ea"/>
                <a:cs typeface="Tahoma" pitchFamily="34" charset="0"/>
              </a:rPr>
              <a:pPr/>
              <a:t>‹#›</a:t>
            </a:fld>
            <a:r>
              <a:rPr lang="en-US" sz="1600" spc="45" dirty="0">
                <a:solidFill>
                  <a:srgbClr val="002060"/>
                </a:solidFill>
                <a:latin typeface="Century Gothic" panose="020B0502020202020204" pitchFamily="34" charset="0"/>
              </a:rPr>
              <a:t> </a:t>
            </a:r>
            <a:r>
              <a:rPr lang="en-US" sz="1500" cap="small" spc="30" dirty="0">
                <a:solidFill>
                  <a:srgbClr val="002060"/>
                </a:solidFill>
                <a:latin typeface="Century Gothic" panose="020B0502020202020204" pitchFamily="34" charset="0"/>
              </a:rPr>
              <a:t>—</a:t>
            </a:r>
            <a:r>
              <a:rPr lang="en-US" sz="1600" spc="45" dirty="0">
                <a:solidFill>
                  <a:srgbClr val="002060"/>
                </a:solidFill>
                <a:latin typeface="Century Gothic" panose="020B0502020202020204" pitchFamily="34" charset="0"/>
              </a:rPr>
              <a:t> </a:t>
            </a:r>
            <a:r>
              <a:rPr lang="en-US" sz="1500" cap="small" spc="30" dirty="0">
                <a:solidFill>
                  <a:srgbClr val="002060"/>
                </a:solidFill>
                <a:latin typeface="Century Gothic" panose="020B0502020202020204" pitchFamily="34" charset="0"/>
              </a:rPr>
              <a:t>U.S. Bureau of Labor Statistics</a:t>
            </a:r>
            <a:r>
              <a:rPr lang="en-US" sz="1050" spc="45" dirty="0">
                <a:solidFill>
                  <a:srgbClr val="002060"/>
                </a:solidFill>
                <a:latin typeface="Century Gothic" panose="020B0502020202020204" pitchFamily="34" charset="0"/>
              </a:rPr>
              <a:t> • </a:t>
            </a:r>
            <a:r>
              <a:rPr lang="en-US" sz="1050" b="1" spc="45" dirty="0">
                <a:solidFill>
                  <a:srgbClr val="002060"/>
                </a:solidFill>
                <a:latin typeface="Century Gothic" panose="020B0502020202020204" pitchFamily="34" charset="0"/>
              </a:rPr>
              <a:t>bls.gov</a:t>
            </a:r>
          </a:p>
        </p:txBody>
      </p:sp>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586550" y="6172200"/>
            <a:ext cx="1098497" cy="657464"/>
          </a:xfrm>
          <a:prstGeom prst="rect">
            <a:avLst/>
          </a:prstGeom>
        </p:spPr>
      </p:pic>
      <p:pic>
        <p:nvPicPr>
          <p:cNvPr id="2" name="Picture 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85141" y="5829624"/>
            <a:ext cx="11212286" cy="1022876"/>
          </a:xfrm>
          <a:prstGeom prst="rect">
            <a:avLst/>
          </a:prstGeom>
        </p:spPr>
      </p:pic>
    </p:spTree>
    <p:extLst>
      <p:ext uri="{BB962C8B-B14F-4D97-AF65-F5344CB8AC3E}">
        <p14:creationId xmlns:p14="http://schemas.microsoft.com/office/powerpoint/2010/main" val="2519200177"/>
      </p:ext>
    </p:extLst>
  </p:cSld>
  <p:clrMap bg1="lt1" tx1="dk1" bg2="lt2" tx2="dk2" accent1="accent1" accent2="accent2" accent3="accent3" accent4="accent4" accent5="accent5" accent6="accent6" hlink="hlink" folHlink="folHlink"/>
  <p:sldLayoutIdLst>
    <p:sldLayoutId id="2147483703" r:id="rId1"/>
    <p:sldLayoutId id="2147483704" r:id="rId2"/>
  </p:sldLayoutIdLst>
  <p:hf hdr="0" dt="0"/>
  <p:txStyles>
    <p:titleStyle>
      <a:lvl1pPr algn="ctr" rtl="0" eaLnBrk="0" fontAlgn="base" hangingPunct="0">
        <a:spcBef>
          <a:spcPct val="0"/>
        </a:spcBef>
        <a:spcAft>
          <a:spcPct val="0"/>
        </a:spcAft>
        <a:defRPr sz="4400" b="1" kern="1200">
          <a:solidFill>
            <a:srgbClr val="192168"/>
          </a:solidFill>
          <a:latin typeface="Calibri" panose="020F0502020204030204" pitchFamily="34" charset="0"/>
          <a:ea typeface="+mj-ea"/>
          <a:cs typeface="Calibri" panose="020F0502020204030204" pitchFamily="34" charset="0"/>
        </a:defRPr>
      </a:lvl1pPr>
      <a:lvl2pPr algn="ctr" rtl="0" eaLnBrk="0" fontAlgn="base" hangingPunct="0">
        <a:spcBef>
          <a:spcPct val="0"/>
        </a:spcBef>
        <a:spcAft>
          <a:spcPct val="0"/>
        </a:spcAft>
        <a:defRPr sz="4400" b="1">
          <a:solidFill>
            <a:srgbClr val="192168"/>
          </a:solidFill>
          <a:latin typeface="Tahoma" pitchFamily="34" charset="0"/>
          <a:cs typeface="Tahoma" pitchFamily="34" charset="0"/>
        </a:defRPr>
      </a:lvl2pPr>
      <a:lvl3pPr algn="ctr" rtl="0" eaLnBrk="0" fontAlgn="base" hangingPunct="0">
        <a:spcBef>
          <a:spcPct val="0"/>
        </a:spcBef>
        <a:spcAft>
          <a:spcPct val="0"/>
        </a:spcAft>
        <a:defRPr sz="4400" b="1">
          <a:solidFill>
            <a:srgbClr val="192168"/>
          </a:solidFill>
          <a:latin typeface="Tahoma" pitchFamily="34" charset="0"/>
          <a:cs typeface="Tahoma" pitchFamily="34" charset="0"/>
        </a:defRPr>
      </a:lvl3pPr>
      <a:lvl4pPr algn="ctr" rtl="0" eaLnBrk="0" fontAlgn="base" hangingPunct="0">
        <a:spcBef>
          <a:spcPct val="0"/>
        </a:spcBef>
        <a:spcAft>
          <a:spcPct val="0"/>
        </a:spcAft>
        <a:defRPr sz="4400" b="1">
          <a:solidFill>
            <a:srgbClr val="192168"/>
          </a:solidFill>
          <a:latin typeface="Tahoma" pitchFamily="34" charset="0"/>
          <a:cs typeface="Tahoma" pitchFamily="34" charset="0"/>
        </a:defRPr>
      </a:lvl4pPr>
      <a:lvl5pPr algn="ctr" rtl="0" eaLnBrk="0" fontAlgn="base" hangingPunct="0">
        <a:spcBef>
          <a:spcPct val="0"/>
        </a:spcBef>
        <a:spcAft>
          <a:spcPct val="0"/>
        </a:spcAft>
        <a:defRPr sz="4400" b="1">
          <a:solidFill>
            <a:srgbClr val="192168"/>
          </a:solidFill>
          <a:latin typeface="Tahoma" pitchFamily="34" charset="0"/>
          <a:cs typeface="Tahoma" pitchFamily="34" charset="0"/>
        </a:defRPr>
      </a:lvl5pPr>
      <a:lvl6pPr marL="457200" algn="ctr" rtl="0" fontAlgn="base">
        <a:spcBef>
          <a:spcPct val="0"/>
        </a:spcBef>
        <a:spcAft>
          <a:spcPct val="0"/>
        </a:spcAft>
        <a:defRPr sz="4400" b="1">
          <a:solidFill>
            <a:schemeClr val="bg1"/>
          </a:solidFill>
          <a:latin typeface="Tahoma" pitchFamily="34" charset="0"/>
          <a:cs typeface="Tahoma" pitchFamily="34" charset="0"/>
        </a:defRPr>
      </a:lvl6pPr>
      <a:lvl7pPr marL="914400" algn="ctr" rtl="0" fontAlgn="base">
        <a:spcBef>
          <a:spcPct val="0"/>
        </a:spcBef>
        <a:spcAft>
          <a:spcPct val="0"/>
        </a:spcAft>
        <a:defRPr sz="4400" b="1">
          <a:solidFill>
            <a:schemeClr val="bg1"/>
          </a:solidFill>
          <a:latin typeface="Tahoma" pitchFamily="34" charset="0"/>
          <a:cs typeface="Tahoma" pitchFamily="34" charset="0"/>
        </a:defRPr>
      </a:lvl7pPr>
      <a:lvl8pPr marL="1371600" algn="ctr" rtl="0" fontAlgn="base">
        <a:spcBef>
          <a:spcPct val="0"/>
        </a:spcBef>
        <a:spcAft>
          <a:spcPct val="0"/>
        </a:spcAft>
        <a:defRPr sz="4400" b="1">
          <a:solidFill>
            <a:schemeClr val="bg1"/>
          </a:solidFill>
          <a:latin typeface="Tahoma" pitchFamily="34" charset="0"/>
          <a:cs typeface="Tahoma" pitchFamily="34" charset="0"/>
        </a:defRPr>
      </a:lvl8pPr>
      <a:lvl9pPr marL="1828800" algn="ctr" rtl="0" fontAlgn="base">
        <a:spcBef>
          <a:spcPct val="0"/>
        </a:spcBef>
        <a:spcAft>
          <a:spcPct val="0"/>
        </a:spcAft>
        <a:defRPr sz="4400" b="1">
          <a:solidFill>
            <a:schemeClr val="bg1"/>
          </a:solidFill>
          <a:latin typeface="Tahoma" pitchFamily="34" charset="0"/>
          <a:cs typeface="Tahoma" pitchFamily="34" charset="0"/>
        </a:defRPr>
      </a:lvl9pPr>
    </p:titleStyle>
    <p:bodyStyle>
      <a:lvl1pPr marL="0" indent="0" algn="l" rtl="0" eaLnBrk="0" fontAlgn="base" hangingPunct="0">
        <a:spcBef>
          <a:spcPct val="20000"/>
        </a:spcBef>
        <a:spcAft>
          <a:spcPct val="0"/>
        </a:spcAft>
        <a:buClr>
          <a:srgbClr val="CE1126"/>
        </a:buClr>
        <a:buSzPct val="90000"/>
        <a:buFont typeface="Wingdings" pitchFamily="2" charset="2"/>
        <a:buNone/>
        <a:defRPr sz="3200" kern="1200">
          <a:solidFill>
            <a:srgbClr val="192168"/>
          </a:solidFill>
          <a:latin typeface="Calibri" panose="020F0502020204030204" pitchFamily="34" charset="0"/>
          <a:ea typeface="+mn-ea"/>
          <a:cs typeface="Calibri" panose="020F0502020204030204" pitchFamily="34" charset="0"/>
        </a:defRPr>
      </a:lvl1pPr>
      <a:lvl2pPr marL="742950" indent="-285750" algn="l" rtl="0" eaLnBrk="0" fontAlgn="base" hangingPunct="0">
        <a:spcBef>
          <a:spcPct val="20000"/>
        </a:spcBef>
        <a:spcAft>
          <a:spcPct val="0"/>
        </a:spcAft>
        <a:buClr>
          <a:srgbClr val="CE1126"/>
        </a:buClr>
        <a:buSzPct val="90000"/>
        <a:buFont typeface="Wingdings 3" pitchFamily="18" charset="2"/>
        <a:buChar char=""/>
        <a:defRPr sz="2800" kern="1200">
          <a:solidFill>
            <a:srgbClr val="192168"/>
          </a:solidFill>
          <a:latin typeface="Calibri" panose="020F0502020204030204" pitchFamily="34" charset="0"/>
          <a:ea typeface="+mn-ea"/>
          <a:cs typeface="Calibri" panose="020F0502020204030204" pitchFamily="34" charset="0"/>
        </a:defRPr>
      </a:lvl2pPr>
      <a:lvl3pPr marL="1143000" indent="-228600" algn="l" rtl="0" eaLnBrk="0" fontAlgn="base" hangingPunct="0">
        <a:spcBef>
          <a:spcPct val="20000"/>
        </a:spcBef>
        <a:spcAft>
          <a:spcPct val="0"/>
        </a:spcAft>
        <a:buClr>
          <a:srgbClr val="CE1126"/>
        </a:buClr>
        <a:buSzPct val="90000"/>
        <a:buFont typeface="Calibri" pitchFamily="34" charset="0"/>
        <a:buChar char="–"/>
        <a:defRPr sz="2400" kern="1200">
          <a:solidFill>
            <a:srgbClr val="192168"/>
          </a:solidFill>
          <a:latin typeface="Calibri" panose="020F0502020204030204" pitchFamily="34" charset="0"/>
          <a:ea typeface="+mn-ea"/>
          <a:cs typeface="Calibri" panose="020F0502020204030204" pitchFamily="34" charset="0"/>
        </a:defRPr>
      </a:lvl3pPr>
      <a:lvl4pPr marL="1600200" indent="-228600" algn="l" rtl="0" eaLnBrk="0" fontAlgn="base" hangingPunct="0">
        <a:spcBef>
          <a:spcPct val="20000"/>
        </a:spcBef>
        <a:spcAft>
          <a:spcPct val="0"/>
        </a:spcAft>
        <a:buClr>
          <a:srgbClr val="CE1126"/>
        </a:buClr>
        <a:buSzPct val="90000"/>
        <a:buFont typeface="Arial" charset="0"/>
        <a:buChar char="•"/>
        <a:defRPr sz="2000" kern="1200">
          <a:solidFill>
            <a:srgbClr val="192168"/>
          </a:solidFill>
          <a:latin typeface="Calibri" panose="020F0502020204030204" pitchFamily="34" charset="0"/>
          <a:ea typeface="+mn-ea"/>
          <a:cs typeface="Calibri" panose="020F0502020204030204" pitchFamily="34" charset="0"/>
        </a:defRPr>
      </a:lvl4pPr>
      <a:lvl5pPr marL="2057400" indent="-228600" algn="l" rtl="0" eaLnBrk="0" fontAlgn="base" hangingPunct="0">
        <a:spcBef>
          <a:spcPct val="20000"/>
        </a:spcBef>
        <a:spcAft>
          <a:spcPct val="0"/>
        </a:spcAft>
        <a:buFont typeface="Wingdings" pitchFamily="2" charset="2"/>
        <a:buChar char="v"/>
        <a:defRPr sz="2000" kern="1200">
          <a:solidFill>
            <a:srgbClr val="000000"/>
          </a:solidFill>
          <a:latin typeface="Tahoma" pitchFamily="34" charset="0"/>
          <a:ea typeface="+mn-ea"/>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2" userDrawn="1">
          <p15:clr>
            <a:srgbClr val="F26B43"/>
          </p15:clr>
        </p15:guide>
        <p15:guide id="2" pos="7368" userDrawn="1">
          <p15:clr>
            <a:srgbClr val="F26B43"/>
          </p15:clr>
        </p15:guide>
        <p15:guide id="3" orient="horz" pos="288" userDrawn="1">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719447A-1C9F-4CE3-94A4-1A2622BF96FB}"/>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1084" r="9955"/>
          <a:stretch/>
        </p:blipFill>
        <p:spPr>
          <a:xfrm>
            <a:off x="0" y="1"/>
            <a:ext cx="12192000" cy="6858000"/>
          </a:xfrm>
          <a:prstGeom prst="rect">
            <a:avLst/>
          </a:prstGeom>
        </p:spPr>
      </p:pic>
      <p:sp>
        <p:nvSpPr>
          <p:cNvPr id="2" name="Title Placeholder 1">
            <a:extLst>
              <a:ext uri="{FF2B5EF4-FFF2-40B4-BE49-F238E27FC236}">
                <a16:creationId xmlns:a16="http://schemas.microsoft.com/office/drawing/2014/main" id="{7B95A0D6-4ED2-40D2-BE94-72C58FB1583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Contact Information</a:t>
            </a:r>
          </a:p>
        </p:txBody>
      </p:sp>
      <p:pic>
        <p:nvPicPr>
          <p:cNvPr id="8" name="Picture 7">
            <a:extLst>
              <a:ext uri="{FF2B5EF4-FFF2-40B4-BE49-F238E27FC236}">
                <a16:creationId xmlns:a16="http://schemas.microsoft.com/office/drawing/2014/main" id="{5539F43E-E38B-45E3-8E09-4557388A756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22626" y="5837494"/>
            <a:ext cx="11178308" cy="1019776"/>
          </a:xfrm>
          <a:prstGeom prst="rect">
            <a:avLst/>
          </a:prstGeom>
        </p:spPr>
      </p:pic>
      <p:sp>
        <p:nvSpPr>
          <p:cNvPr id="10" name="Footer Placeholder 4">
            <a:extLst>
              <a:ext uri="{FF2B5EF4-FFF2-40B4-BE49-F238E27FC236}">
                <a16:creationId xmlns:a16="http://schemas.microsoft.com/office/drawing/2014/main" id="{68A5CE3C-4A08-4093-A5A6-2C9CC021B968}"/>
              </a:ext>
            </a:extLst>
          </p:cNvPr>
          <p:cNvSpPr txBox="1">
            <a:spLocks/>
          </p:cNvSpPr>
          <p:nvPr userDrawn="1"/>
        </p:nvSpPr>
        <p:spPr>
          <a:xfrm>
            <a:off x="495300" y="6335377"/>
            <a:ext cx="7754833" cy="365125"/>
          </a:xfrm>
          <a:prstGeom prst="rect">
            <a:avLst/>
          </a:prstGeom>
        </p:spPr>
        <p:txBody>
          <a:bodyPr vert="horz" wrap="square" lIns="68580" tIns="34290" rIns="68580" bIns="34290" numCol="1" anchor="ctr" anchorCtr="0" compatLnSpc="1">
            <a:prstTxWarp prst="textNoShape">
              <a:avLst/>
            </a:prstTxWarp>
            <a:noAutofit/>
          </a:bodyPr>
          <a:lstStyle>
            <a:defPPr>
              <a:defRPr lang="en-US"/>
            </a:defPPr>
            <a:lvl1pPr algn="l" rtl="0" fontAlgn="base">
              <a:spcBef>
                <a:spcPct val="0"/>
              </a:spcBef>
              <a:spcAft>
                <a:spcPct val="0"/>
              </a:spcAft>
              <a:defRPr sz="2000" kern="1200">
                <a:solidFill>
                  <a:srgbClr val="192168"/>
                </a:solidFill>
                <a:latin typeface="Verdana" pitchFamily="34" charset="0"/>
                <a:ea typeface="+mn-ea"/>
                <a:cs typeface="Tahoma" pitchFamily="34" charset="0"/>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fld id="{111A96E3-A9FF-4894-9186-F52C729C3EF4}" type="slidenum">
              <a:rPr lang="en-US" sz="1050" b="0" kern="1200" spc="45" smtClean="0">
                <a:solidFill>
                  <a:schemeClr val="bg1"/>
                </a:solidFill>
                <a:latin typeface="Century Gothic" panose="020B0502020202020204" pitchFamily="34" charset="0"/>
                <a:ea typeface="+mn-ea"/>
                <a:cs typeface="Tahoma" pitchFamily="34" charset="0"/>
              </a:rPr>
              <a:pPr/>
              <a:t>‹#›</a:t>
            </a:fld>
            <a:r>
              <a:rPr lang="en-US" sz="1600" spc="45" dirty="0">
                <a:solidFill>
                  <a:schemeClr val="bg1"/>
                </a:solidFill>
                <a:latin typeface="Century Gothic" panose="020B0502020202020204" pitchFamily="34" charset="0"/>
              </a:rPr>
              <a:t> </a:t>
            </a:r>
            <a:r>
              <a:rPr lang="en-US" sz="1500" cap="small" spc="30" dirty="0">
                <a:solidFill>
                  <a:schemeClr val="bg1"/>
                </a:solidFill>
                <a:latin typeface="Century Gothic" panose="020B0502020202020204" pitchFamily="34" charset="0"/>
              </a:rPr>
              <a:t>—</a:t>
            </a:r>
            <a:r>
              <a:rPr lang="en-US" sz="1600" spc="45" dirty="0">
                <a:solidFill>
                  <a:schemeClr val="bg1"/>
                </a:solidFill>
                <a:latin typeface="Century Gothic" panose="020B0502020202020204" pitchFamily="34" charset="0"/>
              </a:rPr>
              <a:t> </a:t>
            </a:r>
            <a:r>
              <a:rPr lang="en-US" sz="1500" cap="small" spc="30" dirty="0">
                <a:solidFill>
                  <a:schemeClr val="bg1"/>
                </a:solidFill>
                <a:latin typeface="Century Gothic" panose="020B0502020202020204" pitchFamily="34" charset="0"/>
              </a:rPr>
              <a:t>U.S. Bureau of Labor Statistics</a:t>
            </a:r>
            <a:r>
              <a:rPr lang="en-US" sz="1050" spc="45" dirty="0">
                <a:solidFill>
                  <a:schemeClr val="bg1"/>
                </a:solidFill>
                <a:latin typeface="Century Gothic" panose="020B0502020202020204" pitchFamily="34" charset="0"/>
              </a:rPr>
              <a:t> • </a:t>
            </a:r>
            <a:r>
              <a:rPr lang="en-US" sz="1050" b="1" spc="45" dirty="0">
                <a:solidFill>
                  <a:schemeClr val="bg1"/>
                </a:solidFill>
                <a:latin typeface="Century Gothic" panose="020B0502020202020204" pitchFamily="34" charset="0"/>
              </a:rPr>
              <a:t>bls.gov</a:t>
            </a:r>
          </a:p>
        </p:txBody>
      </p:sp>
      <p:pic>
        <p:nvPicPr>
          <p:cNvPr id="11" name="Picture 10">
            <a:extLst>
              <a:ext uri="{FF2B5EF4-FFF2-40B4-BE49-F238E27FC236}">
                <a16:creationId xmlns:a16="http://schemas.microsoft.com/office/drawing/2014/main" id="{EC9704B4-F60F-49AB-BD20-4B0D5FAE6CEB}"/>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587569" y="6176385"/>
            <a:ext cx="1065034" cy="637436"/>
          </a:xfrm>
          <a:prstGeom prst="rect">
            <a:avLst/>
          </a:prstGeom>
        </p:spPr>
      </p:pic>
      <p:sp>
        <p:nvSpPr>
          <p:cNvPr id="12" name="Subtitle 2">
            <a:extLst>
              <a:ext uri="{FF2B5EF4-FFF2-40B4-BE49-F238E27FC236}">
                <a16:creationId xmlns:a16="http://schemas.microsoft.com/office/drawing/2014/main" id="{DB168B16-CF34-4552-8FC6-C900B6C8A4AC}"/>
              </a:ext>
            </a:extLst>
          </p:cNvPr>
          <p:cNvSpPr txBox="1">
            <a:spLocks/>
          </p:cNvSpPr>
          <p:nvPr userDrawn="1"/>
        </p:nvSpPr>
        <p:spPr>
          <a:xfrm>
            <a:off x="495300" y="1884218"/>
            <a:ext cx="11201400" cy="3755968"/>
          </a:xfrm>
          <a:prstGeom prst="rect">
            <a:avLst/>
          </a:prstGeom>
        </p:spPr>
        <p:txBody>
          <a:bodyPr/>
          <a:lstStyle>
            <a:lvl1pPr marL="0" indent="0" algn="ctr" defTabSz="914400" rtl="0" eaLnBrk="1" latinLnBrk="0" hangingPunct="1">
              <a:lnSpc>
                <a:spcPts val="3400"/>
              </a:lnSpc>
              <a:spcBef>
                <a:spcPts val="600"/>
              </a:spcBef>
              <a:buFont typeface="Arial" panose="020B0604020202020204" pitchFamily="34" charset="0"/>
              <a:buNone/>
              <a:defRPr sz="3200" b="1"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b="1" kern="1200">
                <a:solidFill>
                  <a:schemeClr val="bg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b="1" kern="1200">
                <a:solidFill>
                  <a:schemeClr val="bg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b="1" kern="1200">
                <a:solidFill>
                  <a:schemeClr val="bg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b="1" kern="1200">
                <a:solidFill>
                  <a:schemeClr val="bg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ts val="3700"/>
              </a:lnSpc>
            </a:pPr>
            <a:r>
              <a:rPr lang="en-US" sz="3600" dirty="0">
                <a:latin typeface="Georgia" panose="02040502050405020303" pitchFamily="18" charset="0"/>
              </a:rPr>
              <a:t>Author’s name</a:t>
            </a:r>
          </a:p>
          <a:p>
            <a:pPr>
              <a:lnSpc>
                <a:spcPts val="3700"/>
              </a:lnSpc>
            </a:pPr>
            <a:r>
              <a:rPr lang="en-US" sz="3600" b="0" dirty="0">
                <a:latin typeface="Georgia" panose="02040502050405020303" pitchFamily="18" charset="0"/>
              </a:rPr>
              <a:t>Title</a:t>
            </a:r>
          </a:p>
          <a:p>
            <a:pPr>
              <a:lnSpc>
                <a:spcPts val="3700"/>
              </a:lnSpc>
            </a:pPr>
            <a:r>
              <a:rPr lang="en-US" sz="3600" b="0" dirty="0">
                <a:latin typeface="Georgia" panose="02040502050405020303" pitchFamily="18" charset="0"/>
              </a:rPr>
              <a:t>Division/Office name</a:t>
            </a:r>
          </a:p>
          <a:p>
            <a:pPr>
              <a:lnSpc>
                <a:spcPts val="3700"/>
              </a:lnSpc>
            </a:pPr>
            <a:r>
              <a:rPr lang="en-US" sz="3600" b="0" dirty="0">
                <a:latin typeface="Georgia" panose="02040502050405020303" pitchFamily="18" charset="0"/>
              </a:rPr>
              <a:t>www.bls.gov/xxx</a:t>
            </a:r>
          </a:p>
          <a:p>
            <a:pPr>
              <a:lnSpc>
                <a:spcPts val="3700"/>
              </a:lnSpc>
            </a:pPr>
            <a:r>
              <a:rPr lang="en-US" sz="3600" b="0" dirty="0">
                <a:latin typeface="Georgia" panose="02040502050405020303" pitchFamily="18" charset="0"/>
              </a:rPr>
              <a:t>202-691-XXXX</a:t>
            </a:r>
          </a:p>
          <a:p>
            <a:pPr>
              <a:lnSpc>
                <a:spcPts val="3700"/>
              </a:lnSpc>
            </a:pPr>
            <a:r>
              <a:rPr lang="en-US" sz="3600" b="0" dirty="0">
                <a:latin typeface="Georgia" panose="02040502050405020303" pitchFamily="18" charset="0"/>
              </a:rPr>
              <a:t>lastname.firstname@bls.gov</a:t>
            </a:r>
          </a:p>
        </p:txBody>
      </p:sp>
    </p:spTree>
    <p:extLst>
      <p:ext uri="{BB962C8B-B14F-4D97-AF65-F5344CB8AC3E}">
        <p14:creationId xmlns:p14="http://schemas.microsoft.com/office/powerpoint/2010/main" val="1344977531"/>
      </p:ext>
    </p:extLst>
  </p:cSld>
  <p:clrMap bg1="lt1" tx1="dk1" bg2="lt2" tx2="dk2" accent1="accent1" accent2="accent2" accent3="accent3" accent4="accent4" accent5="accent5" accent6="accent6" hlink="hlink" folHlink="folHlink"/>
  <p:txStyles>
    <p:titleStyle>
      <a:lvl1pPr algn="ctr" defTabSz="914400" rtl="0" eaLnBrk="1" latinLnBrk="0" hangingPunct="1">
        <a:lnSpc>
          <a:spcPct val="90000"/>
        </a:lnSpc>
        <a:spcBef>
          <a:spcPct val="0"/>
        </a:spcBef>
        <a:buNone/>
        <a:defRPr sz="5400" b="1" kern="1200">
          <a:solidFill>
            <a:schemeClr val="bg1"/>
          </a:solidFill>
          <a:latin typeface="Georgia" panose="02040502050405020303" pitchFamily="18" charset="0"/>
          <a:ea typeface="+mj-ea"/>
          <a:cs typeface="Times New Roman"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18/10/relationships/comments" Target="../comments/modernComment_10D_A4CE75B2.xml"/><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3" Type="http://schemas.microsoft.com/office/2018/10/relationships/comments" Target="../comments/modernComment_10E_BD63D88A.xml"/><Relationship Id="rId2" Type="http://schemas.openxmlformats.org/officeDocument/2006/relationships/notesSlide" Target="../notesSlides/notesSlide11.xml"/><Relationship Id="rId1" Type="http://schemas.openxmlformats.org/officeDocument/2006/relationships/slideLayout" Target="../slideLayouts/slideLayout15.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microsoft.com/office/2018/10/relationships/comments" Target="../comments/modernComment_10F_ABD219BB.xml"/><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3" Type="http://schemas.microsoft.com/office/2018/10/relationships/comments" Target="../comments/modernComment_114_DBBC5C62.xml"/><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3" Type="http://schemas.microsoft.com/office/2018/10/relationships/comments" Target="../comments/modernComment_112_5B878DA1.xml"/><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3" Type="http://schemas.microsoft.com/office/2018/10/relationships/comments" Target="../comments/modernComment_117_A91D0C9F.xml"/><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microsoft.com/office/2018/10/relationships/comments" Target="../comments/modernComment_113_E39BC687.xml"/><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microsoft.com/office/2018/10/relationships/comments" Target="../comments/modernComment_105_FA7C957C.xml"/><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microsoft.com/office/2018/10/relationships/comments" Target="../comments/modernComment_106_2A967390.xml"/><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microsoft.com/office/2018/10/relationships/comments" Target="../comments/modernComment_107_B3C432E.xml"/><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3" Type="http://schemas.microsoft.com/office/2018/10/relationships/comments" Target="../comments/modernComment_108_F61F88B1.xml"/><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3" Type="http://schemas.microsoft.com/office/2018/10/relationships/comments" Target="../comments/modernComment_109_590D2EF4.xml"/><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3" Type="http://schemas.microsoft.com/office/2018/10/relationships/comments" Target="../comments/modernComment_10A_2A5F9FF5.xml"/><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3" Type="http://schemas.microsoft.com/office/2018/10/relationships/comments" Target="../comments/modernComment_115_747F737F.xml"/><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microsoft.com/office/2018/10/relationships/comments" Target="../comments/modernComment_10C_A1393B22.xml"/><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C183D7F6-B498-43B3-948B-1728B52AA6E4}">
                <adec:decorative xmlns:adec="http://schemas.microsoft.com/office/drawing/2017/decorative" val="0"/>
              </a:ext>
            </a:extLst>
          </p:cNvPr>
          <p:cNvSpPr>
            <a:spLocks noGrp="1"/>
          </p:cNvSpPr>
          <p:nvPr>
            <p:ph type="title"/>
          </p:nvPr>
        </p:nvSpPr>
        <p:spPr>
          <a:xfrm>
            <a:off x="495300" y="443483"/>
            <a:ext cx="11201400" cy="1382142"/>
          </a:xfrm>
        </p:spPr>
        <p:txBody>
          <a:bodyPr>
            <a:noAutofit/>
          </a:bodyPr>
          <a:lstStyle/>
          <a:p>
            <a:r>
              <a:rPr lang="en-US" sz="4000" dirty="0">
                <a:latin typeface="Georgia" panose="02040502050405020303" pitchFamily="18" charset="0"/>
              </a:rPr>
              <a:t>Measuring Response Latency Using Text Analysis of Interview Transcripts from the Consumer Expenditure Survey: A Work in Progress</a:t>
            </a:r>
          </a:p>
        </p:txBody>
      </p:sp>
      <p:sp>
        <p:nvSpPr>
          <p:cNvPr id="4" name="Subtitle 2">
            <a:extLst>
              <a:ext uri="{C183D7F6-B498-43B3-948B-1728B52AA6E4}">
                <adec:decorative xmlns:adec="http://schemas.microsoft.com/office/drawing/2017/decorative" val="0"/>
              </a:ext>
            </a:extLst>
          </p:cNvPr>
          <p:cNvSpPr txBox="1">
            <a:spLocks/>
          </p:cNvSpPr>
          <p:nvPr/>
        </p:nvSpPr>
        <p:spPr>
          <a:xfrm>
            <a:off x="1981200" y="3429000"/>
            <a:ext cx="8229600" cy="2569465"/>
          </a:xfrm>
          <a:prstGeom prst="rect">
            <a:avLst/>
          </a:prstGeom>
        </p:spPr>
        <p:txBody>
          <a:bodyPr/>
          <a:lstStyle>
            <a:lvl1pPr marL="0" indent="0" algn="ctr" defTabSz="914400" rtl="0" eaLnBrk="1" latinLnBrk="0" hangingPunct="1">
              <a:lnSpc>
                <a:spcPts val="3400"/>
              </a:lnSpc>
              <a:spcBef>
                <a:spcPts val="600"/>
              </a:spcBef>
              <a:buFont typeface="Arial" panose="020B0604020202020204" pitchFamily="34" charset="0"/>
              <a:buNone/>
              <a:defRPr sz="3200" b="1"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b="1" kern="1200">
                <a:solidFill>
                  <a:schemeClr val="bg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b="1" kern="1200">
                <a:solidFill>
                  <a:schemeClr val="bg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b="1" kern="1200">
                <a:solidFill>
                  <a:schemeClr val="bg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b="1" kern="1200">
                <a:solidFill>
                  <a:schemeClr val="bg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ts val="3300"/>
              </a:lnSpc>
            </a:pPr>
            <a:r>
              <a:rPr lang="en-US" sz="2400" dirty="0">
                <a:latin typeface="Georgia" panose="02040502050405020303" pitchFamily="18" charset="0"/>
              </a:rPr>
              <a:t>Victoria R. Narine</a:t>
            </a:r>
            <a:r>
              <a:rPr lang="en-US" sz="2400" baseline="30000" dirty="0">
                <a:latin typeface="Georgia" panose="02040502050405020303" pitchFamily="18" charset="0"/>
              </a:rPr>
              <a:t>1</a:t>
            </a:r>
            <a:r>
              <a:rPr lang="en-US" sz="2400" dirty="0">
                <a:latin typeface="Georgia" panose="02040502050405020303" pitchFamily="18" charset="0"/>
              </a:rPr>
              <a:t>, Erica Yu</a:t>
            </a:r>
            <a:r>
              <a:rPr lang="en-US" sz="2400" baseline="30000" dirty="0">
                <a:latin typeface="Georgia" panose="02040502050405020303" pitchFamily="18" charset="0"/>
              </a:rPr>
              <a:t>1</a:t>
            </a:r>
            <a:r>
              <a:rPr lang="en-US" sz="2400" dirty="0">
                <a:latin typeface="Georgia" panose="02040502050405020303" pitchFamily="18" charset="0"/>
              </a:rPr>
              <a:t>, Brett McBride</a:t>
            </a:r>
            <a:r>
              <a:rPr lang="en-US" sz="2400" baseline="30000" dirty="0">
                <a:latin typeface="Georgia" panose="02040502050405020303" pitchFamily="18" charset="0"/>
              </a:rPr>
              <a:t>2</a:t>
            </a:r>
            <a:r>
              <a:rPr lang="en-US" sz="2400" dirty="0">
                <a:latin typeface="Georgia" panose="02040502050405020303" pitchFamily="18" charset="0"/>
              </a:rPr>
              <a:t>, &amp; Erin Boon</a:t>
            </a:r>
            <a:r>
              <a:rPr lang="en-US" sz="2400" baseline="30000" dirty="0">
                <a:latin typeface="Georgia" panose="02040502050405020303" pitchFamily="18" charset="0"/>
              </a:rPr>
              <a:t>1</a:t>
            </a:r>
            <a:endParaRPr lang="en-US" sz="2400" dirty="0">
              <a:latin typeface="Georgia" panose="02040502050405020303" pitchFamily="18" charset="0"/>
            </a:endParaRPr>
          </a:p>
          <a:p>
            <a:pPr>
              <a:lnSpc>
                <a:spcPts val="3300"/>
              </a:lnSpc>
            </a:pPr>
            <a:r>
              <a:rPr lang="en-US" sz="2400" b="0" dirty="0">
                <a:latin typeface="Georgia" panose="02040502050405020303" pitchFamily="18" charset="0"/>
              </a:rPr>
              <a:t>Bureau of Labor Statistics</a:t>
            </a:r>
          </a:p>
          <a:p>
            <a:pPr>
              <a:lnSpc>
                <a:spcPts val="3300"/>
              </a:lnSpc>
            </a:pPr>
            <a:r>
              <a:rPr lang="en-US" sz="2000" b="0" i="1" dirty="0">
                <a:latin typeface="Georgia" panose="02040502050405020303" pitchFamily="18" charset="0"/>
              </a:rPr>
              <a:t>Office of Survey Methods Research</a:t>
            </a:r>
            <a:r>
              <a:rPr lang="en-US" sz="2000" b="0" i="1" baseline="30000" dirty="0">
                <a:latin typeface="Georgia" panose="02040502050405020303" pitchFamily="18" charset="0"/>
              </a:rPr>
              <a:t>1</a:t>
            </a:r>
          </a:p>
          <a:p>
            <a:pPr>
              <a:lnSpc>
                <a:spcPts val="3300"/>
              </a:lnSpc>
            </a:pPr>
            <a:r>
              <a:rPr lang="en-US" sz="2000" b="0" i="1" dirty="0">
                <a:latin typeface="Georgia" panose="02040502050405020303" pitchFamily="18" charset="0"/>
              </a:rPr>
              <a:t>Division of Consumer Expenditure Surveys</a:t>
            </a:r>
            <a:r>
              <a:rPr lang="en-US" sz="2000" b="0" i="1" baseline="30000" dirty="0">
                <a:latin typeface="Georgia" panose="02040502050405020303" pitchFamily="18" charset="0"/>
              </a:rPr>
              <a:t>2</a:t>
            </a:r>
            <a:endParaRPr lang="en-US" sz="2000" b="0" i="1" dirty="0">
              <a:latin typeface="Georgia" panose="02040502050405020303" pitchFamily="18" charset="0"/>
            </a:endParaRPr>
          </a:p>
          <a:p>
            <a:pPr>
              <a:lnSpc>
                <a:spcPts val="3300"/>
              </a:lnSpc>
            </a:pPr>
            <a:r>
              <a:rPr lang="en-US" sz="2400" b="0" dirty="0">
                <a:latin typeface="Georgia" panose="02040502050405020303" pitchFamily="18" charset="0"/>
              </a:rPr>
              <a:t>April 17, 2024</a:t>
            </a:r>
          </a:p>
          <a:p>
            <a:pPr>
              <a:lnSpc>
                <a:spcPts val="3300"/>
              </a:lnSpc>
            </a:pPr>
            <a:r>
              <a:rPr lang="en-US" sz="2400" b="0" dirty="0">
                <a:latin typeface="Georgia" panose="02040502050405020303" pitchFamily="18" charset="0"/>
              </a:rPr>
              <a:t>FedCASIC 2024</a:t>
            </a:r>
          </a:p>
        </p:txBody>
      </p:sp>
    </p:spTree>
    <p:extLst>
      <p:ext uri="{BB962C8B-B14F-4D97-AF65-F5344CB8AC3E}">
        <p14:creationId xmlns:p14="http://schemas.microsoft.com/office/powerpoint/2010/main" val="39962516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rgbClr val="464A6E"/>
                </a:solidFill>
                <a:latin typeface="Georgia" panose="02040502050405020303" pitchFamily="18" charset="0"/>
              </a:rPr>
              <a:t>Step 1: Get the Data </a:t>
            </a:r>
          </a:p>
        </p:txBody>
      </p:sp>
      <p:sp>
        <p:nvSpPr>
          <p:cNvPr id="4" name="Content Placeholder 3"/>
          <p:cNvSpPr>
            <a:spLocks noGrp="1"/>
          </p:cNvSpPr>
          <p:nvPr>
            <p:ph idx="1"/>
          </p:nvPr>
        </p:nvSpPr>
        <p:spPr/>
        <p:txBody>
          <a:bodyPr/>
          <a:lstStyle/>
          <a:p>
            <a:r>
              <a:rPr lang="en-US" dirty="0">
                <a:latin typeface="Georgia" panose="02040502050405020303" pitchFamily="18" charset="0"/>
              </a:rPr>
              <a:t>Learned transcribed interviews stored in Amazon S3 bucket in the cloud</a:t>
            </a:r>
          </a:p>
          <a:p>
            <a:r>
              <a:rPr lang="en-US" dirty="0">
                <a:latin typeface="Georgia" panose="02040502050405020303" pitchFamily="18" charset="0"/>
              </a:rPr>
              <a:t>2 questions: </a:t>
            </a:r>
          </a:p>
          <a:p>
            <a:pPr marL="971550" lvl="1" indent="-514350">
              <a:buFont typeface="+mj-lt"/>
              <a:buAutoNum type="arabicPeriod"/>
            </a:pPr>
            <a:r>
              <a:rPr lang="en-US" dirty="0">
                <a:latin typeface="Georgia" panose="02040502050405020303" pitchFamily="18" charset="0"/>
              </a:rPr>
              <a:t>Can data be “pulled” from cloud to be analyzed on local computer or Census VPN? </a:t>
            </a:r>
          </a:p>
          <a:p>
            <a:pPr marL="971550" lvl="1" indent="-514350">
              <a:buFont typeface="+mj-lt"/>
              <a:buAutoNum type="arabicPeriod"/>
            </a:pPr>
            <a:r>
              <a:rPr lang="en-US" dirty="0">
                <a:latin typeface="Georgia" panose="02040502050405020303" pitchFamily="18" charset="0"/>
              </a:rPr>
              <a:t>How much will this cost? </a:t>
            </a:r>
          </a:p>
        </p:txBody>
      </p:sp>
    </p:spTree>
    <p:extLst>
      <p:ext uri="{BB962C8B-B14F-4D97-AF65-F5344CB8AC3E}">
        <p14:creationId xmlns:p14="http://schemas.microsoft.com/office/powerpoint/2010/main" val="2764993970"/>
      </p:ext>
    </p:extLst>
  </p:cSld>
  <p:clrMapOvr>
    <a:masterClrMapping/>
  </p:clrMapOvr>
  <p:extLst>
    <p:ext uri="{6950BFC3-D8DA-4A85-94F7-54DA5524770B}">
      <p188:commentRel xmlns:p188="http://schemas.microsoft.com/office/powerpoint/2018/8/main" r:id="rId3"/>
    </p:ext>
  </p:extLs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rgbClr val="464A6E"/>
                </a:solidFill>
                <a:latin typeface="Georgia" panose="02040502050405020303" pitchFamily="18" charset="0"/>
              </a:rPr>
              <a:t>Step 1: Get the Data </a:t>
            </a:r>
          </a:p>
        </p:txBody>
      </p:sp>
      <p:sp>
        <p:nvSpPr>
          <p:cNvPr id="4" name="Content Placeholder 3"/>
          <p:cNvSpPr>
            <a:spLocks noGrp="1"/>
          </p:cNvSpPr>
          <p:nvPr>
            <p:ph idx="1"/>
          </p:nvPr>
        </p:nvSpPr>
        <p:spPr>
          <a:xfrm>
            <a:off x="495300" y="1722438"/>
            <a:ext cx="5753100" cy="3992563"/>
          </a:xfrm>
        </p:spPr>
        <p:txBody>
          <a:bodyPr/>
          <a:lstStyle/>
          <a:p>
            <a:r>
              <a:rPr lang="en-US" dirty="0">
                <a:latin typeface="Georgia" panose="02040502050405020303" pitchFamily="18" charset="0"/>
              </a:rPr>
              <a:t>Data requested include </a:t>
            </a:r>
          </a:p>
          <a:p>
            <a:pPr lvl="1"/>
            <a:r>
              <a:rPr lang="en-US" dirty="0">
                <a:latin typeface="Georgia" panose="02040502050405020303" pitchFamily="18" charset="0"/>
              </a:rPr>
              <a:t>Labels for speakers </a:t>
            </a:r>
          </a:p>
          <a:p>
            <a:pPr lvl="2"/>
            <a:r>
              <a:rPr lang="en-US" dirty="0" err="1">
                <a:latin typeface="Georgia" panose="02040502050405020303" pitchFamily="18" charset="0"/>
              </a:rPr>
              <a:t>Diarization</a:t>
            </a:r>
            <a:r>
              <a:rPr lang="en-US" dirty="0">
                <a:latin typeface="Georgia" panose="02040502050405020303" pitchFamily="18" charset="0"/>
              </a:rPr>
              <a:t> </a:t>
            </a:r>
          </a:p>
          <a:p>
            <a:pPr lvl="1"/>
            <a:r>
              <a:rPr lang="en-US" dirty="0">
                <a:latin typeface="Georgia" panose="02040502050405020303" pitchFamily="18" charset="0"/>
              </a:rPr>
              <a:t>Transcript text with as much detail as possible, specifically a word-for-word breakdown with timestamps </a:t>
            </a:r>
          </a:p>
          <a:p>
            <a:pPr lvl="1"/>
            <a:r>
              <a:rPr lang="en-US" dirty="0">
                <a:latin typeface="Georgia" panose="02040502050405020303" pitchFamily="18" charset="0"/>
              </a:rPr>
              <a:t>Timestamp accuracy at millisecond level (or as precise as possible) </a:t>
            </a:r>
          </a:p>
          <a:p>
            <a:endParaRPr lang="en-US" dirty="0">
              <a:latin typeface="Georgia" panose="02040502050405020303" pitchFamily="18" charset="0"/>
            </a:endParaRPr>
          </a:p>
        </p:txBody>
      </p:sp>
      <p:pic>
        <p:nvPicPr>
          <p:cNvPr id="5" name="Picture 4">
            <a:extLst>
              <a:ext uri="{FF2B5EF4-FFF2-40B4-BE49-F238E27FC236}">
                <a16:creationId xmlns:a16="http://schemas.microsoft.com/office/drawing/2014/main" id="{C794CE39-F093-9599-1CA7-F134DCCC7CB4}"/>
              </a:ext>
            </a:extLst>
          </p:cNvPr>
          <p:cNvPicPr>
            <a:picLocks noChangeAspect="1"/>
          </p:cNvPicPr>
          <p:nvPr/>
        </p:nvPicPr>
        <p:blipFill>
          <a:blip r:embed="rId4"/>
          <a:stretch>
            <a:fillRect/>
          </a:stretch>
        </p:blipFill>
        <p:spPr>
          <a:xfrm>
            <a:off x="6229350" y="1261872"/>
            <a:ext cx="5962650" cy="4886325"/>
          </a:xfrm>
          <a:prstGeom prst="rect">
            <a:avLst/>
          </a:prstGeom>
        </p:spPr>
      </p:pic>
      <p:sp>
        <p:nvSpPr>
          <p:cNvPr id="6" name="Rectangle 5">
            <a:extLst>
              <a:ext uri="{FF2B5EF4-FFF2-40B4-BE49-F238E27FC236}">
                <a16:creationId xmlns:a16="http://schemas.microsoft.com/office/drawing/2014/main" id="{0EC3CF22-0286-443D-56BD-4794BF977143}"/>
              </a:ext>
            </a:extLst>
          </p:cNvPr>
          <p:cNvSpPr/>
          <p:nvPr/>
        </p:nvSpPr>
        <p:spPr>
          <a:xfrm>
            <a:off x="8365067" y="2810933"/>
            <a:ext cx="2286000" cy="270934"/>
          </a:xfrm>
          <a:prstGeom prst="rect">
            <a:avLst/>
          </a:prstGeom>
          <a:noFill/>
          <a:ln>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4691B4C7-7174-0D5F-4EA3-091E18AD9289}"/>
              </a:ext>
            </a:extLst>
          </p:cNvPr>
          <p:cNvSpPr/>
          <p:nvPr/>
        </p:nvSpPr>
        <p:spPr>
          <a:xfrm>
            <a:off x="7670801" y="4403365"/>
            <a:ext cx="2286000" cy="270934"/>
          </a:xfrm>
          <a:prstGeom prst="rect">
            <a:avLst/>
          </a:prstGeom>
          <a:noFill/>
          <a:ln>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A8698750-E6D0-64CC-456F-976593976800}"/>
              </a:ext>
            </a:extLst>
          </p:cNvPr>
          <p:cNvSpPr txBox="1"/>
          <p:nvPr/>
        </p:nvSpPr>
        <p:spPr>
          <a:xfrm rot="617647">
            <a:off x="10380837" y="1997703"/>
            <a:ext cx="1456266" cy="338667"/>
          </a:xfrm>
          <a:prstGeom prst="rect">
            <a:avLst/>
          </a:prstGeom>
        </p:spPr>
        <p:txBody>
          <a:bodyPr vert="horz" wrap="square" lIns="91440" tIns="45720" rIns="91440" bIns="45720" rtlCol="0" anchor="t">
            <a:normAutofit fontScale="47500" lnSpcReduction="20000"/>
          </a:bodyPr>
          <a:lstStyle/>
          <a:p>
            <a:pPr marL="0" marR="0" indent="0" algn="l" defTabSz="914400" rtl="0" eaLnBrk="1" fontAlgn="auto" latinLnBrk="0" hangingPunct="1">
              <a:lnSpc>
                <a:spcPct val="100000"/>
              </a:lnSpc>
              <a:spcBef>
                <a:spcPct val="0"/>
              </a:spcBef>
              <a:spcAft>
                <a:spcPts val="0"/>
              </a:spcAft>
              <a:buClrTx/>
              <a:buSzTx/>
              <a:buFontTx/>
              <a:buNone/>
              <a:tabLst/>
            </a:pPr>
            <a:r>
              <a:rPr kumimoji="0" lang="en-US" sz="3600" b="0" i="0" u="none" strike="noStrike" kern="1200" cap="none" spc="0" normalizeH="0" baseline="0" noProof="0" dirty="0">
                <a:ln>
                  <a:noFill/>
                </a:ln>
                <a:solidFill>
                  <a:schemeClr val="accent3"/>
                </a:solidFill>
                <a:effectLst/>
                <a:uLnTx/>
                <a:uFillTx/>
                <a:latin typeface="Georgia" panose="02040502050405020303" pitchFamily="18" charset="0"/>
                <a:ea typeface="+mj-ea"/>
                <a:cs typeface="Times New Roman" panose="02020603050405020304" pitchFamily="18" charset="0"/>
              </a:rPr>
              <a:t>SPEAKER 0</a:t>
            </a:r>
          </a:p>
        </p:txBody>
      </p:sp>
      <p:sp>
        <p:nvSpPr>
          <p:cNvPr id="10" name="Arrow: Down 9">
            <a:extLst>
              <a:ext uri="{FF2B5EF4-FFF2-40B4-BE49-F238E27FC236}">
                <a16:creationId xmlns:a16="http://schemas.microsoft.com/office/drawing/2014/main" id="{6DF58DBB-B6D2-C675-C2B0-4EE8FDF90B8B}"/>
              </a:ext>
            </a:extLst>
          </p:cNvPr>
          <p:cNvSpPr/>
          <p:nvPr/>
        </p:nvSpPr>
        <p:spPr>
          <a:xfrm rot="1857392">
            <a:off x="10492318" y="2206429"/>
            <a:ext cx="317500" cy="593453"/>
          </a:xfrm>
          <a:prstGeom prst="downArrow">
            <a:avLst/>
          </a:prstGeom>
          <a:solidFill>
            <a:schemeClr val="accent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9FFAC06C-AD4F-50DC-DE86-B493C9A2CAF9}"/>
              </a:ext>
            </a:extLst>
          </p:cNvPr>
          <p:cNvSpPr txBox="1"/>
          <p:nvPr/>
        </p:nvSpPr>
        <p:spPr>
          <a:xfrm rot="858596">
            <a:off x="9175539" y="3537448"/>
            <a:ext cx="1456266" cy="338667"/>
          </a:xfrm>
          <a:prstGeom prst="rect">
            <a:avLst/>
          </a:prstGeom>
        </p:spPr>
        <p:txBody>
          <a:bodyPr vert="horz" wrap="square" lIns="91440" tIns="45720" rIns="91440" bIns="45720" rtlCol="0" anchor="t">
            <a:normAutofit fontScale="47500" lnSpcReduction="20000"/>
          </a:bodyPr>
          <a:lstStyle/>
          <a:p>
            <a:pPr marL="0" marR="0" indent="0" algn="l" defTabSz="914400" rtl="0" eaLnBrk="1" fontAlgn="auto" latinLnBrk="0" hangingPunct="1">
              <a:lnSpc>
                <a:spcPct val="100000"/>
              </a:lnSpc>
              <a:spcBef>
                <a:spcPct val="0"/>
              </a:spcBef>
              <a:spcAft>
                <a:spcPts val="0"/>
              </a:spcAft>
              <a:buClrTx/>
              <a:buSzTx/>
              <a:buFontTx/>
              <a:buNone/>
              <a:tabLst/>
            </a:pPr>
            <a:r>
              <a:rPr kumimoji="0" lang="en-US" sz="3600" b="0" i="0" u="none" strike="noStrike" kern="1200" cap="none" spc="0" normalizeH="0" baseline="0" noProof="0" dirty="0">
                <a:ln>
                  <a:noFill/>
                </a:ln>
                <a:solidFill>
                  <a:schemeClr val="accent3"/>
                </a:solidFill>
                <a:effectLst/>
                <a:uLnTx/>
                <a:uFillTx/>
                <a:latin typeface="Georgia" panose="02040502050405020303" pitchFamily="18" charset="0"/>
                <a:ea typeface="+mj-ea"/>
                <a:cs typeface="Times New Roman" panose="02020603050405020304" pitchFamily="18" charset="0"/>
              </a:rPr>
              <a:t>SPEAKER 1</a:t>
            </a:r>
          </a:p>
        </p:txBody>
      </p:sp>
      <p:sp>
        <p:nvSpPr>
          <p:cNvPr id="12" name="Arrow: Down 11">
            <a:extLst>
              <a:ext uri="{FF2B5EF4-FFF2-40B4-BE49-F238E27FC236}">
                <a16:creationId xmlns:a16="http://schemas.microsoft.com/office/drawing/2014/main" id="{51AF7254-7F54-18B4-5CE3-BC50F8A4EFA6}"/>
              </a:ext>
            </a:extLst>
          </p:cNvPr>
          <p:cNvSpPr/>
          <p:nvPr/>
        </p:nvSpPr>
        <p:spPr>
          <a:xfrm rot="824200">
            <a:off x="9573986" y="3763736"/>
            <a:ext cx="317500" cy="593453"/>
          </a:xfrm>
          <a:prstGeom prst="downArrow">
            <a:avLst/>
          </a:prstGeom>
          <a:solidFill>
            <a:schemeClr val="accent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77437322"/>
      </p:ext>
    </p:extLst>
  </p:cSld>
  <p:clrMapOvr>
    <a:masterClrMapping/>
  </p:clrMapOvr>
  <p:extLst>
    <p:ext uri="{6950BFC3-D8DA-4A85-94F7-54DA5524770B}">
      <p188:commentRel xmlns:p188="http://schemas.microsoft.com/office/powerpoint/2018/8/main" r:id="rId3"/>
    </p:ext>
  </p:extLs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rgbClr val="464A6E"/>
                </a:solidFill>
                <a:latin typeface="Georgia" panose="02040502050405020303" pitchFamily="18" charset="0"/>
              </a:rPr>
              <a:t>Step 2: Building a Team</a:t>
            </a:r>
          </a:p>
        </p:txBody>
      </p:sp>
      <p:sp>
        <p:nvSpPr>
          <p:cNvPr id="4" name="Content Placeholder 3"/>
          <p:cNvSpPr>
            <a:spLocks noGrp="1"/>
          </p:cNvSpPr>
          <p:nvPr>
            <p:ph idx="1"/>
          </p:nvPr>
        </p:nvSpPr>
        <p:spPr/>
        <p:txBody>
          <a:bodyPr/>
          <a:lstStyle/>
          <a:p>
            <a:r>
              <a:rPr lang="en-US" dirty="0">
                <a:latin typeface="Georgia" panose="02040502050405020303" pitchFamily="18" charset="0"/>
              </a:rPr>
              <a:t>Research question at intersection of survey methodology and data science </a:t>
            </a:r>
          </a:p>
          <a:p>
            <a:pPr lvl="1"/>
            <a:r>
              <a:rPr lang="en-US" dirty="0">
                <a:latin typeface="Georgia" panose="02040502050405020303" pitchFamily="18" charset="0"/>
              </a:rPr>
              <a:t>2 survey methodologists</a:t>
            </a:r>
          </a:p>
          <a:p>
            <a:pPr lvl="1"/>
            <a:r>
              <a:rPr lang="en-US" dirty="0">
                <a:latin typeface="Georgia" panose="02040502050405020303" pitchFamily="18" charset="0"/>
              </a:rPr>
              <a:t>1 subject matter expert</a:t>
            </a:r>
          </a:p>
          <a:p>
            <a:pPr lvl="1"/>
            <a:r>
              <a:rPr lang="en-US" dirty="0">
                <a:latin typeface="Georgia" panose="02040502050405020303" pitchFamily="18" charset="0"/>
              </a:rPr>
              <a:t>1 data scientist</a:t>
            </a:r>
          </a:p>
        </p:txBody>
      </p:sp>
    </p:spTree>
    <p:extLst>
      <p:ext uri="{BB962C8B-B14F-4D97-AF65-F5344CB8AC3E}">
        <p14:creationId xmlns:p14="http://schemas.microsoft.com/office/powerpoint/2010/main" val="2882673083"/>
      </p:ext>
    </p:extLst>
  </p:cSld>
  <p:clrMapOvr>
    <a:masterClrMapping/>
  </p:clrMapOvr>
  <p:extLst>
    <p:ext uri="{6950BFC3-D8DA-4A85-94F7-54DA5524770B}">
      <p188:commentRel xmlns:p188="http://schemas.microsoft.com/office/powerpoint/2018/8/main" r:id="rId3"/>
    </p:ext>
  </p:extLs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rgbClr val="464A6E"/>
                </a:solidFill>
                <a:latin typeface="Georgia" panose="02040502050405020303" pitchFamily="18" charset="0"/>
              </a:rPr>
              <a:t>Step 3: Get Started</a:t>
            </a:r>
          </a:p>
        </p:txBody>
      </p:sp>
      <p:sp>
        <p:nvSpPr>
          <p:cNvPr id="4" name="Content Placeholder 3"/>
          <p:cNvSpPr>
            <a:spLocks noGrp="1"/>
          </p:cNvSpPr>
          <p:nvPr>
            <p:ph idx="1"/>
          </p:nvPr>
        </p:nvSpPr>
        <p:spPr>
          <a:xfrm>
            <a:off x="495300" y="1261872"/>
            <a:ext cx="11201400" cy="3992563"/>
          </a:xfrm>
        </p:spPr>
        <p:txBody>
          <a:bodyPr/>
          <a:lstStyle/>
          <a:p>
            <a:r>
              <a:rPr lang="en-US" dirty="0">
                <a:latin typeface="Georgia" panose="02040502050405020303" pitchFamily="18" charset="0"/>
              </a:rPr>
              <a:t>Build the model</a:t>
            </a:r>
          </a:p>
          <a:p>
            <a:pPr lvl="1"/>
            <a:r>
              <a:rPr lang="en-US" dirty="0">
                <a:latin typeface="Georgia" panose="02040502050405020303" pitchFamily="18" charset="0"/>
              </a:rPr>
              <a:t>Measure frequency of major change to question stem </a:t>
            </a:r>
          </a:p>
          <a:p>
            <a:pPr lvl="2"/>
            <a:r>
              <a:rPr lang="en-US" dirty="0">
                <a:latin typeface="Georgia" panose="02040502050405020303" pitchFamily="18" charset="0"/>
              </a:rPr>
              <a:t>GREXPWX = omission of “usually”; BUSCREEN/BUSXPNSE = TBD</a:t>
            </a:r>
          </a:p>
          <a:p>
            <a:pPr lvl="2"/>
            <a:r>
              <a:rPr lang="en-US" dirty="0">
                <a:latin typeface="Georgia" panose="02040502050405020303" pitchFamily="18" charset="0"/>
              </a:rPr>
              <a:t>Compare interviewer question reading in transcripts to exact question wording using distance measures </a:t>
            </a:r>
          </a:p>
          <a:p>
            <a:pPr lvl="1"/>
            <a:r>
              <a:rPr lang="en-US" dirty="0">
                <a:latin typeface="Georgia" panose="02040502050405020303" pitchFamily="18" charset="0"/>
              </a:rPr>
              <a:t>Identify paralinguistic expressions (e.g., “</a:t>
            </a:r>
            <a:r>
              <a:rPr lang="en-US" dirty="0" err="1">
                <a:latin typeface="Georgia" panose="02040502050405020303" pitchFamily="18" charset="0"/>
              </a:rPr>
              <a:t>ummmm</a:t>
            </a:r>
            <a:r>
              <a:rPr lang="en-US" dirty="0">
                <a:latin typeface="Georgia" panose="02040502050405020303" pitchFamily="18" charset="0"/>
              </a:rPr>
              <a:t>”) and other signs of verbal hesitations (e.g., “let’s see…) </a:t>
            </a:r>
          </a:p>
          <a:p>
            <a:pPr lvl="2"/>
            <a:r>
              <a:rPr lang="en-US" dirty="0">
                <a:latin typeface="Georgia" panose="02040502050405020303" pitchFamily="18" charset="0"/>
              </a:rPr>
              <a:t>Regular expression rules </a:t>
            </a:r>
          </a:p>
          <a:p>
            <a:pPr lvl="1"/>
            <a:r>
              <a:rPr lang="en-US" dirty="0">
                <a:latin typeface="Georgia" panose="02040502050405020303" pitchFamily="18" charset="0"/>
              </a:rPr>
              <a:t>Measure response latency </a:t>
            </a:r>
          </a:p>
          <a:p>
            <a:pPr lvl="2"/>
            <a:r>
              <a:rPr lang="en-US" dirty="0">
                <a:latin typeface="Georgia" panose="02040502050405020303" pitchFamily="18" charset="0"/>
              </a:rPr>
              <a:t>Calculate time elapsed from offset of interviewer question reading to onset of first </a:t>
            </a:r>
            <a:r>
              <a:rPr lang="en-US" i="1" dirty="0">
                <a:latin typeface="Georgia" panose="02040502050405020303" pitchFamily="18" charset="0"/>
              </a:rPr>
              <a:t>definitive</a:t>
            </a:r>
            <a:r>
              <a:rPr lang="en-US" dirty="0">
                <a:latin typeface="Georgia" panose="02040502050405020303" pitchFamily="18" charset="0"/>
              </a:rPr>
              <a:t> response (if possible) </a:t>
            </a:r>
          </a:p>
        </p:txBody>
      </p:sp>
    </p:spTree>
    <p:extLst>
      <p:ext uri="{BB962C8B-B14F-4D97-AF65-F5344CB8AC3E}">
        <p14:creationId xmlns:p14="http://schemas.microsoft.com/office/powerpoint/2010/main" val="3686554722"/>
      </p:ext>
    </p:extLst>
  </p:cSld>
  <p:clrMapOvr>
    <a:masterClrMapping/>
  </p:clrMapOvr>
  <p:extLst>
    <p:ext uri="{6950BFC3-D8DA-4A85-94F7-54DA5524770B}">
      <p188:commentRel xmlns:p188="http://schemas.microsoft.com/office/powerpoint/2018/8/main" r:id="rId3"/>
    </p:ext>
  </p:extLs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rgbClr val="464A6E"/>
                </a:solidFill>
                <a:latin typeface="Georgia" panose="02040502050405020303" pitchFamily="18" charset="0"/>
              </a:rPr>
              <a:t>Project Status</a:t>
            </a:r>
          </a:p>
        </p:txBody>
      </p:sp>
      <p:sp>
        <p:nvSpPr>
          <p:cNvPr id="4" name="Content Placeholder 3"/>
          <p:cNvSpPr>
            <a:spLocks noGrp="1"/>
          </p:cNvSpPr>
          <p:nvPr>
            <p:ph idx="1"/>
          </p:nvPr>
        </p:nvSpPr>
        <p:spPr/>
        <p:txBody>
          <a:bodyPr/>
          <a:lstStyle/>
          <a:p>
            <a:r>
              <a:rPr lang="en-US" dirty="0">
                <a:latin typeface="Georgia" panose="02040502050405020303" pitchFamily="18" charset="0"/>
              </a:rPr>
              <a:t>Submitting Scope of Work to Census </a:t>
            </a:r>
          </a:p>
          <a:p>
            <a:pPr lvl="1"/>
            <a:r>
              <a:rPr lang="en-US" dirty="0">
                <a:latin typeface="Georgia" panose="02040502050405020303" pitchFamily="18" charset="0"/>
              </a:rPr>
              <a:t>Scope of Work will help Census generate an estimate for cost of “pulling down” the data from the cloud </a:t>
            </a:r>
          </a:p>
        </p:txBody>
      </p:sp>
    </p:spTree>
    <p:extLst>
      <p:ext uri="{BB962C8B-B14F-4D97-AF65-F5344CB8AC3E}">
        <p14:creationId xmlns:p14="http://schemas.microsoft.com/office/powerpoint/2010/main" val="1535610273"/>
      </p:ext>
    </p:extLst>
  </p:cSld>
  <p:clrMapOvr>
    <a:masterClrMapping/>
  </p:clrMapOvr>
  <p:extLst>
    <p:ext uri="{6950BFC3-D8DA-4A85-94F7-54DA5524770B}">
      <p188:commentRel xmlns:p188="http://schemas.microsoft.com/office/powerpoint/2018/8/main" r:id="rId3"/>
    </p:ext>
  </p:extLs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rgbClr val="464A6E"/>
                </a:solidFill>
                <a:latin typeface="Georgia" panose="02040502050405020303" pitchFamily="18" charset="0"/>
              </a:rPr>
              <a:t>What We’re Still Working Through</a:t>
            </a:r>
          </a:p>
        </p:txBody>
      </p:sp>
      <p:sp>
        <p:nvSpPr>
          <p:cNvPr id="4" name="Content Placeholder 3"/>
          <p:cNvSpPr>
            <a:spLocks noGrp="1"/>
          </p:cNvSpPr>
          <p:nvPr>
            <p:ph idx="1"/>
          </p:nvPr>
        </p:nvSpPr>
        <p:spPr/>
        <p:txBody>
          <a:bodyPr/>
          <a:lstStyle/>
          <a:p>
            <a:r>
              <a:rPr lang="en-US" dirty="0">
                <a:latin typeface="Georgia" panose="02040502050405020303" pitchFamily="18" charset="0"/>
              </a:rPr>
              <a:t>What should we keep in mind when measuring response latency? </a:t>
            </a:r>
          </a:p>
          <a:p>
            <a:pPr lvl="1"/>
            <a:r>
              <a:rPr lang="en-US" dirty="0">
                <a:latin typeface="Georgia" panose="02040502050405020303" pitchFamily="18" charset="0"/>
              </a:rPr>
              <a:t>Should requests for clarification and other meaningful dialogue that may lead to a definitive response be included in response latency? </a:t>
            </a:r>
          </a:p>
          <a:p>
            <a:pPr lvl="1"/>
            <a:r>
              <a:rPr lang="en-US" dirty="0">
                <a:latin typeface="Georgia" panose="02040502050405020303" pitchFamily="18" charset="0"/>
              </a:rPr>
              <a:t>How do we handle rate of speech? </a:t>
            </a:r>
          </a:p>
          <a:p>
            <a:r>
              <a:rPr lang="en-US" dirty="0">
                <a:latin typeface="Georgia" panose="02040502050405020303" pitchFamily="18" charset="0"/>
              </a:rPr>
              <a:t>Does anyone have experience using distance measures with text data? </a:t>
            </a:r>
          </a:p>
        </p:txBody>
      </p:sp>
    </p:spTree>
    <p:extLst>
      <p:ext uri="{BB962C8B-B14F-4D97-AF65-F5344CB8AC3E}">
        <p14:creationId xmlns:p14="http://schemas.microsoft.com/office/powerpoint/2010/main" val="2837253279"/>
      </p:ext>
    </p:extLst>
  </p:cSld>
  <p:clrMapOvr>
    <a:masterClrMapping/>
  </p:clrMapOvr>
  <p:extLst>
    <p:ext uri="{6950BFC3-D8DA-4A85-94F7-54DA5524770B}">
      <p188:commentRel xmlns:p188="http://schemas.microsoft.com/office/powerpoint/2018/8/main" r:id="rId3"/>
    </p:ext>
  </p:extLs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482EEDA-A994-42A4-B4FC-8939FCA10D79}"/>
              </a:ext>
            </a:extLst>
          </p:cNvPr>
          <p:cNvSpPr>
            <a:spLocks noGrp="1"/>
          </p:cNvSpPr>
          <p:nvPr>
            <p:ph type="title" idx="4294967295"/>
          </p:nvPr>
        </p:nvSpPr>
        <p:spPr/>
        <p:txBody>
          <a:bodyPr/>
          <a:lstStyle/>
          <a:p>
            <a:r>
              <a:rPr lang="en-US" dirty="0"/>
              <a:t>Contact Information</a:t>
            </a:r>
          </a:p>
        </p:txBody>
      </p:sp>
      <p:sp>
        <p:nvSpPr>
          <p:cNvPr id="3" name="Subtitle 2"/>
          <p:cNvSpPr txBox="1">
            <a:spLocks/>
          </p:cNvSpPr>
          <p:nvPr/>
        </p:nvSpPr>
        <p:spPr>
          <a:xfrm>
            <a:off x="299286" y="1655510"/>
            <a:ext cx="5745079" cy="2229853"/>
          </a:xfrm>
          <a:prstGeom prst="rect">
            <a:avLst/>
          </a:prstGeom>
        </p:spPr>
        <p:txBody>
          <a:bodyPr/>
          <a:lstStyle>
            <a:lvl1pPr marL="0" indent="0" algn="ctr" defTabSz="914400" rtl="0" eaLnBrk="1" latinLnBrk="0" hangingPunct="1">
              <a:lnSpc>
                <a:spcPts val="3400"/>
              </a:lnSpc>
              <a:spcBef>
                <a:spcPts val="600"/>
              </a:spcBef>
              <a:buFont typeface="Arial" panose="020B0604020202020204" pitchFamily="34" charset="0"/>
              <a:buNone/>
              <a:defRPr sz="3200" b="1"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b="1" kern="1200">
                <a:solidFill>
                  <a:schemeClr val="bg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b="1" kern="1200">
                <a:solidFill>
                  <a:schemeClr val="bg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b="1" kern="1200">
                <a:solidFill>
                  <a:schemeClr val="bg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b="1" kern="1200">
                <a:solidFill>
                  <a:schemeClr val="bg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00000"/>
              </a:lnSpc>
            </a:pPr>
            <a:r>
              <a:rPr lang="en-US" dirty="0">
                <a:latin typeface="Georgia" panose="02040502050405020303" pitchFamily="18" charset="0"/>
              </a:rPr>
              <a:t>Victoria R. Narine</a:t>
            </a:r>
          </a:p>
          <a:p>
            <a:pPr>
              <a:lnSpc>
                <a:spcPct val="100000"/>
              </a:lnSpc>
            </a:pPr>
            <a:r>
              <a:rPr lang="en-US" b="0" dirty="0">
                <a:latin typeface="Georgia" panose="02040502050405020303" pitchFamily="18" charset="0"/>
              </a:rPr>
              <a:t>Research Statistician</a:t>
            </a:r>
          </a:p>
          <a:p>
            <a:pPr>
              <a:lnSpc>
                <a:spcPct val="100000"/>
              </a:lnSpc>
            </a:pPr>
            <a:r>
              <a:rPr lang="en-US" b="0" dirty="0">
                <a:latin typeface="Georgia" panose="02040502050405020303" pitchFamily="18" charset="0"/>
              </a:rPr>
              <a:t>narine.victoria@bls.gov</a:t>
            </a:r>
          </a:p>
          <a:p>
            <a:pPr>
              <a:lnSpc>
                <a:spcPts val="3700"/>
              </a:lnSpc>
            </a:pPr>
            <a:endParaRPr lang="en-US" sz="3600" b="0" dirty="0"/>
          </a:p>
        </p:txBody>
      </p:sp>
      <p:sp>
        <p:nvSpPr>
          <p:cNvPr id="2" name="Subtitle 2">
            <a:extLst>
              <a:ext uri="{FF2B5EF4-FFF2-40B4-BE49-F238E27FC236}">
                <a16:creationId xmlns:a16="http://schemas.microsoft.com/office/drawing/2014/main" id="{7945B388-D846-F8AF-989B-F010C2552EB1}"/>
              </a:ext>
            </a:extLst>
          </p:cNvPr>
          <p:cNvSpPr txBox="1">
            <a:spLocks/>
          </p:cNvSpPr>
          <p:nvPr/>
        </p:nvSpPr>
        <p:spPr>
          <a:xfrm>
            <a:off x="5905249" y="1671553"/>
            <a:ext cx="5745079" cy="2229853"/>
          </a:xfrm>
          <a:prstGeom prst="rect">
            <a:avLst/>
          </a:prstGeom>
        </p:spPr>
        <p:txBody>
          <a:bodyPr/>
          <a:lstStyle>
            <a:lvl1pPr marL="0" indent="0" algn="ctr" defTabSz="914400" rtl="0" eaLnBrk="1" latinLnBrk="0" hangingPunct="1">
              <a:lnSpc>
                <a:spcPts val="3400"/>
              </a:lnSpc>
              <a:spcBef>
                <a:spcPts val="600"/>
              </a:spcBef>
              <a:buFont typeface="Arial" panose="020B0604020202020204" pitchFamily="34" charset="0"/>
              <a:buNone/>
              <a:defRPr sz="3200" b="1"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b="1" kern="1200">
                <a:solidFill>
                  <a:schemeClr val="bg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b="1" kern="1200">
                <a:solidFill>
                  <a:schemeClr val="bg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b="1" kern="1200">
                <a:solidFill>
                  <a:schemeClr val="bg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b="1" kern="1200">
                <a:solidFill>
                  <a:schemeClr val="bg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00000"/>
              </a:lnSpc>
            </a:pPr>
            <a:r>
              <a:rPr lang="en-US" dirty="0">
                <a:latin typeface="Georgia" panose="02040502050405020303" pitchFamily="18" charset="0"/>
              </a:rPr>
              <a:t>Erica Yu</a:t>
            </a:r>
          </a:p>
          <a:p>
            <a:pPr>
              <a:lnSpc>
                <a:spcPct val="100000"/>
              </a:lnSpc>
            </a:pPr>
            <a:r>
              <a:rPr lang="en-US" b="0" dirty="0">
                <a:latin typeface="Georgia" panose="02040502050405020303" pitchFamily="18" charset="0"/>
              </a:rPr>
              <a:t>Research Psychologist</a:t>
            </a:r>
          </a:p>
          <a:p>
            <a:pPr>
              <a:lnSpc>
                <a:spcPct val="100000"/>
              </a:lnSpc>
            </a:pPr>
            <a:r>
              <a:rPr lang="en-US" b="0" dirty="0">
                <a:latin typeface="Georgia" panose="02040502050405020303" pitchFamily="18" charset="0"/>
              </a:rPr>
              <a:t>yuwright.erica@bls.gov</a:t>
            </a:r>
          </a:p>
          <a:p>
            <a:pPr>
              <a:lnSpc>
                <a:spcPts val="3700"/>
              </a:lnSpc>
            </a:pPr>
            <a:endParaRPr lang="en-US" sz="3600" b="0" dirty="0"/>
          </a:p>
        </p:txBody>
      </p:sp>
      <p:sp>
        <p:nvSpPr>
          <p:cNvPr id="5" name="Subtitle 2">
            <a:extLst>
              <a:ext uri="{FF2B5EF4-FFF2-40B4-BE49-F238E27FC236}">
                <a16:creationId xmlns:a16="http://schemas.microsoft.com/office/drawing/2014/main" id="{85EF4CBA-2160-12DB-EF1A-00F0C869FAA0}"/>
              </a:ext>
            </a:extLst>
          </p:cNvPr>
          <p:cNvSpPr txBox="1">
            <a:spLocks/>
          </p:cNvSpPr>
          <p:nvPr/>
        </p:nvSpPr>
        <p:spPr>
          <a:xfrm>
            <a:off x="206542" y="3917449"/>
            <a:ext cx="5745079" cy="2229853"/>
          </a:xfrm>
          <a:prstGeom prst="rect">
            <a:avLst/>
          </a:prstGeom>
        </p:spPr>
        <p:txBody>
          <a:bodyPr/>
          <a:lstStyle>
            <a:lvl1pPr marL="0" indent="0" algn="ctr" defTabSz="914400" rtl="0" eaLnBrk="1" latinLnBrk="0" hangingPunct="1">
              <a:lnSpc>
                <a:spcPts val="3400"/>
              </a:lnSpc>
              <a:spcBef>
                <a:spcPts val="600"/>
              </a:spcBef>
              <a:buFont typeface="Arial" panose="020B0604020202020204" pitchFamily="34" charset="0"/>
              <a:buNone/>
              <a:defRPr sz="3200" b="1"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b="1" kern="1200">
                <a:solidFill>
                  <a:schemeClr val="bg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b="1" kern="1200">
                <a:solidFill>
                  <a:schemeClr val="bg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b="1" kern="1200">
                <a:solidFill>
                  <a:schemeClr val="bg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b="1" kern="1200">
                <a:solidFill>
                  <a:schemeClr val="bg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00000"/>
              </a:lnSpc>
            </a:pPr>
            <a:r>
              <a:rPr lang="en-US" dirty="0">
                <a:latin typeface="Georgia" panose="02040502050405020303" pitchFamily="18" charset="0"/>
              </a:rPr>
              <a:t>Brett McBride</a:t>
            </a:r>
          </a:p>
          <a:p>
            <a:pPr>
              <a:lnSpc>
                <a:spcPct val="100000"/>
              </a:lnSpc>
            </a:pPr>
            <a:r>
              <a:rPr lang="en-US" b="0" dirty="0">
                <a:latin typeface="Georgia" panose="02040502050405020303" pitchFamily="18" charset="0"/>
              </a:rPr>
              <a:t>Senior Economist</a:t>
            </a:r>
          </a:p>
          <a:p>
            <a:pPr>
              <a:lnSpc>
                <a:spcPct val="100000"/>
              </a:lnSpc>
            </a:pPr>
            <a:r>
              <a:rPr lang="en-US" b="0" dirty="0">
                <a:latin typeface="Georgia" panose="02040502050405020303" pitchFamily="18" charset="0"/>
              </a:rPr>
              <a:t>mcbride.brett@bls.gov</a:t>
            </a:r>
          </a:p>
          <a:p>
            <a:pPr>
              <a:lnSpc>
                <a:spcPts val="3700"/>
              </a:lnSpc>
            </a:pPr>
            <a:endParaRPr lang="en-US" sz="3600" b="0" dirty="0"/>
          </a:p>
        </p:txBody>
      </p:sp>
      <p:sp>
        <p:nvSpPr>
          <p:cNvPr id="6" name="Subtitle 2">
            <a:extLst>
              <a:ext uri="{FF2B5EF4-FFF2-40B4-BE49-F238E27FC236}">
                <a16:creationId xmlns:a16="http://schemas.microsoft.com/office/drawing/2014/main" id="{A0C31A43-2A84-1EFD-4FE1-CEB1F6F5EFD4}"/>
              </a:ext>
            </a:extLst>
          </p:cNvPr>
          <p:cNvSpPr txBox="1">
            <a:spLocks/>
          </p:cNvSpPr>
          <p:nvPr/>
        </p:nvSpPr>
        <p:spPr>
          <a:xfrm>
            <a:off x="5951621" y="3917449"/>
            <a:ext cx="5745079" cy="2229853"/>
          </a:xfrm>
          <a:prstGeom prst="rect">
            <a:avLst/>
          </a:prstGeom>
        </p:spPr>
        <p:txBody>
          <a:bodyPr/>
          <a:lstStyle>
            <a:lvl1pPr marL="0" indent="0" algn="ctr" defTabSz="914400" rtl="0" eaLnBrk="1" latinLnBrk="0" hangingPunct="1">
              <a:lnSpc>
                <a:spcPts val="3400"/>
              </a:lnSpc>
              <a:spcBef>
                <a:spcPts val="600"/>
              </a:spcBef>
              <a:buFont typeface="Arial" panose="020B0604020202020204" pitchFamily="34" charset="0"/>
              <a:buNone/>
              <a:defRPr sz="3200" b="1"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b="1" kern="1200">
                <a:solidFill>
                  <a:schemeClr val="bg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b="1" kern="1200">
                <a:solidFill>
                  <a:schemeClr val="bg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b="1" kern="1200">
                <a:solidFill>
                  <a:schemeClr val="bg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b="1" kern="1200">
                <a:solidFill>
                  <a:schemeClr val="bg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00000"/>
              </a:lnSpc>
            </a:pPr>
            <a:r>
              <a:rPr lang="en-US" dirty="0">
                <a:latin typeface="Georgia" panose="02040502050405020303" pitchFamily="18" charset="0"/>
              </a:rPr>
              <a:t>Erin Boon</a:t>
            </a:r>
          </a:p>
          <a:p>
            <a:pPr>
              <a:lnSpc>
                <a:spcPct val="100000"/>
              </a:lnSpc>
            </a:pPr>
            <a:r>
              <a:rPr lang="en-US" b="0" dirty="0">
                <a:latin typeface="Georgia" panose="02040502050405020303" pitchFamily="18" charset="0"/>
              </a:rPr>
              <a:t>Data Scientist</a:t>
            </a:r>
          </a:p>
          <a:p>
            <a:pPr>
              <a:lnSpc>
                <a:spcPct val="100000"/>
              </a:lnSpc>
            </a:pPr>
            <a:r>
              <a:rPr lang="en-US" b="0" dirty="0">
                <a:latin typeface="Georgia" panose="02040502050405020303" pitchFamily="18" charset="0"/>
              </a:rPr>
              <a:t>boon.erin@bls.gov</a:t>
            </a:r>
          </a:p>
          <a:p>
            <a:pPr>
              <a:lnSpc>
                <a:spcPts val="3700"/>
              </a:lnSpc>
            </a:pPr>
            <a:endParaRPr lang="en-US" sz="3600" b="0" dirty="0"/>
          </a:p>
        </p:txBody>
      </p:sp>
    </p:spTree>
    <p:extLst>
      <p:ext uri="{BB962C8B-B14F-4D97-AF65-F5344CB8AC3E}">
        <p14:creationId xmlns:p14="http://schemas.microsoft.com/office/powerpoint/2010/main" val="1535218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rgbClr val="464A6E"/>
                </a:solidFill>
                <a:latin typeface="Georgia" panose="02040502050405020303" pitchFamily="18" charset="0"/>
              </a:rPr>
              <a:t>Takeaways</a:t>
            </a:r>
          </a:p>
        </p:txBody>
      </p:sp>
      <p:sp>
        <p:nvSpPr>
          <p:cNvPr id="4" name="Content Placeholder 3"/>
          <p:cNvSpPr>
            <a:spLocks noGrp="1"/>
          </p:cNvSpPr>
          <p:nvPr>
            <p:ph idx="1"/>
          </p:nvPr>
        </p:nvSpPr>
        <p:spPr/>
        <p:txBody>
          <a:bodyPr/>
          <a:lstStyle/>
          <a:p>
            <a:r>
              <a:rPr lang="en-US" dirty="0">
                <a:latin typeface="Georgia" panose="02040502050405020303" pitchFamily="18" charset="0"/>
              </a:rPr>
              <a:t>Talk early in the process to the people who hold the data </a:t>
            </a:r>
          </a:p>
          <a:p>
            <a:r>
              <a:rPr lang="en-US" dirty="0">
                <a:latin typeface="Georgia" panose="02040502050405020303" pitchFamily="18" charset="0"/>
              </a:rPr>
              <a:t>Use existing vehicles to share data between agencies</a:t>
            </a:r>
          </a:p>
          <a:p>
            <a:r>
              <a:rPr lang="en-US" dirty="0">
                <a:latin typeface="Georgia" panose="02040502050405020303" pitchFamily="18" charset="0"/>
              </a:rPr>
              <a:t>Gain familiarity with common conversational scenarios</a:t>
            </a:r>
          </a:p>
          <a:p>
            <a:r>
              <a:rPr lang="en-US" dirty="0">
                <a:latin typeface="Georgia" panose="02040502050405020303" pitchFamily="18" charset="0"/>
              </a:rPr>
              <a:t>Ask for </a:t>
            </a:r>
            <a:r>
              <a:rPr lang="en-US" u="sng" dirty="0">
                <a:latin typeface="Georgia" panose="02040502050405020303" pitchFamily="18" charset="0"/>
              </a:rPr>
              <a:t>all the data </a:t>
            </a:r>
            <a:r>
              <a:rPr lang="en-US" dirty="0">
                <a:latin typeface="Georgia" panose="02040502050405020303" pitchFamily="18" charset="0"/>
              </a:rPr>
              <a:t>you </a:t>
            </a:r>
            <a:r>
              <a:rPr lang="en-US" i="1" dirty="0">
                <a:latin typeface="Georgia" panose="02040502050405020303" pitchFamily="18" charset="0"/>
              </a:rPr>
              <a:t>think</a:t>
            </a:r>
            <a:r>
              <a:rPr lang="en-US" dirty="0">
                <a:latin typeface="Georgia" panose="02040502050405020303" pitchFamily="18" charset="0"/>
              </a:rPr>
              <a:t> you may want</a:t>
            </a:r>
          </a:p>
          <a:p>
            <a:r>
              <a:rPr lang="en-US" b="1" dirty="0">
                <a:latin typeface="Georgia" panose="02040502050405020303" pitchFamily="18" charset="0"/>
              </a:rPr>
              <a:t>COLLABORATION IS KEY!</a:t>
            </a:r>
          </a:p>
        </p:txBody>
      </p:sp>
    </p:spTree>
    <p:extLst>
      <p:ext uri="{BB962C8B-B14F-4D97-AF65-F5344CB8AC3E}">
        <p14:creationId xmlns:p14="http://schemas.microsoft.com/office/powerpoint/2010/main" val="3818636935"/>
      </p:ext>
    </p:extLst>
  </p:cSld>
  <p:clrMapOvr>
    <a:masterClrMapping/>
  </p:clrMapOvr>
  <p:extLst>
    <p:ext uri="{6950BFC3-D8DA-4A85-94F7-54DA5524770B}">
      <p188:commentRel xmlns:p188="http://schemas.microsoft.com/office/powerpoint/2018/8/main" r:id="rId3"/>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rgbClr val="464A6E"/>
                </a:solidFill>
                <a:latin typeface="Georgia" panose="02040502050405020303" pitchFamily="18" charset="0"/>
              </a:rPr>
              <a:t>Computer Audio-Recorded Interviewing</a:t>
            </a:r>
          </a:p>
        </p:txBody>
      </p:sp>
      <p:sp>
        <p:nvSpPr>
          <p:cNvPr id="4" name="Content Placeholder 3"/>
          <p:cNvSpPr>
            <a:spLocks noGrp="1"/>
          </p:cNvSpPr>
          <p:nvPr>
            <p:ph idx="1"/>
          </p:nvPr>
        </p:nvSpPr>
        <p:spPr>
          <a:xfrm>
            <a:off x="495300" y="1850774"/>
            <a:ext cx="11201400" cy="3992563"/>
          </a:xfrm>
        </p:spPr>
        <p:txBody>
          <a:bodyPr/>
          <a:lstStyle/>
          <a:p>
            <a:r>
              <a:rPr lang="en-US" dirty="0">
                <a:latin typeface="Georgia" panose="02040502050405020303" pitchFamily="18" charset="0"/>
              </a:rPr>
              <a:t>CARI uses laptops or phones to record interviewer-respondent interactions</a:t>
            </a:r>
          </a:p>
          <a:p>
            <a:pPr lvl="1"/>
            <a:r>
              <a:rPr lang="en-US" dirty="0">
                <a:latin typeface="Georgia" panose="02040502050405020303" pitchFamily="18" charset="0"/>
              </a:rPr>
              <a:t>At start of interview, interviewer asks respondent to consent to recording</a:t>
            </a:r>
          </a:p>
          <a:p>
            <a:pPr lvl="1"/>
            <a:r>
              <a:rPr lang="en-US" dirty="0">
                <a:latin typeface="Georgia" panose="02040502050405020303" pitchFamily="18" charset="0"/>
              </a:rPr>
              <a:t>Recordings initiate when interviewer gets to screen with prespecified question/variable </a:t>
            </a:r>
          </a:p>
        </p:txBody>
      </p:sp>
    </p:spTree>
    <p:extLst>
      <p:ext uri="{BB962C8B-B14F-4D97-AF65-F5344CB8AC3E}">
        <p14:creationId xmlns:p14="http://schemas.microsoft.com/office/powerpoint/2010/main" val="4202468732"/>
      </p:ext>
    </p:extLst>
  </p:cSld>
  <p:clrMapOvr>
    <a:masterClrMapping/>
  </p:clrMapOvr>
  <p:extLst>
    <p:ext uri="{6950BFC3-D8DA-4A85-94F7-54DA5524770B}">
      <p188:commentRel xmlns:p188="http://schemas.microsoft.com/office/powerpoint/2018/8/main" r:id="rId3"/>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rgbClr val="464A6E"/>
                </a:solidFill>
                <a:latin typeface="Georgia" panose="02040502050405020303" pitchFamily="18" charset="0"/>
              </a:rPr>
              <a:t>CARI in the Consumer Expenditure Survey</a:t>
            </a:r>
          </a:p>
        </p:txBody>
      </p:sp>
      <p:sp>
        <p:nvSpPr>
          <p:cNvPr id="4" name="Content Placeholder 3"/>
          <p:cNvSpPr>
            <a:spLocks noGrp="1"/>
          </p:cNvSpPr>
          <p:nvPr>
            <p:ph idx="1"/>
          </p:nvPr>
        </p:nvSpPr>
        <p:spPr/>
        <p:txBody>
          <a:bodyPr/>
          <a:lstStyle/>
          <a:p>
            <a:r>
              <a:rPr lang="en-US" dirty="0">
                <a:latin typeface="Georgia" panose="02040502050405020303" pitchFamily="18" charset="0"/>
              </a:rPr>
              <a:t>CE collects data on expenditures (e.g., vehicles, property, rent) that the respondent recalls over 3 months</a:t>
            </a:r>
          </a:p>
          <a:p>
            <a:pPr lvl="0"/>
            <a:r>
              <a:rPr lang="en-US" dirty="0">
                <a:latin typeface="Georgia" panose="02040502050405020303" pitchFamily="18" charset="0"/>
              </a:rPr>
              <a:t>Ongoing research within BLS using CARI focuses on interviewer behaviors (e.g., major changes to question stem) and respondent behaviors (e.g., signs of burden, confusion) </a:t>
            </a:r>
          </a:p>
          <a:p>
            <a:pPr lvl="0"/>
            <a:r>
              <a:rPr lang="en-US" dirty="0">
                <a:latin typeface="Georgia" panose="02040502050405020303" pitchFamily="18" charset="0"/>
              </a:rPr>
              <a:t>Research uses behavior coding techniques</a:t>
            </a:r>
          </a:p>
          <a:p>
            <a:pPr lvl="1"/>
            <a:r>
              <a:rPr lang="en-US" dirty="0">
                <a:latin typeface="Georgia" panose="02040502050405020303" pitchFamily="18" charset="0"/>
              </a:rPr>
              <a:t>Require researcher to listen to individual CARI cases and manually code features of interviewer-respondent interaction </a:t>
            </a:r>
          </a:p>
        </p:txBody>
      </p:sp>
    </p:spTree>
    <p:extLst>
      <p:ext uri="{BB962C8B-B14F-4D97-AF65-F5344CB8AC3E}">
        <p14:creationId xmlns:p14="http://schemas.microsoft.com/office/powerpoint/2010/main" val="714503056"/>
      </p:ext>
    </p:extLst>
  </p:cSld>
  <p:clrMapOvr>
    <a:masterClrMapping/>
  </p:clrMapOvr>
  <p:extLst>
    <p:ext uri="{6950BFC3-D8DA-4A85-94F7-54DA5524770B}">
      <p188:commentRel xmlns:p188="http://schemas.microsoft.com/office/powerpoint/2018/8/main" r:id="rId3"/>
    </p:ext>
  </p:extLs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rgbClr val="464A6E"/>
                </a:solidFill>
                <a:latin typeface="Georgia" panose="02040502050405020303" pitchFamily="18" charset="0"/>
              </a:rPr>
              <a:t>Response Latency</a:t>
            </a:r>
          </a:p>
        </p:txBody>
      </p:sp>
      <p:sp>
        <p:nvSpPr>
          <p:cNvPr id="4" name="Content Placeholder 3"/>
          <p:cNvSpPr>
            <a:spLocks noGrp="1"/>
          </p:cNvSpPr>
          <p:nvPr>
            <p:ph idx="1"/>
          </p:nvPr>
        </p:nvSpPr>
        <p:spPr/>
        <p:txBody>
          <a:bodyPr/>
          <a:lstStyle/>
          <a:p>
            <a:pPr lvl="0"/>
            <a:r>
              <a:rPr lang="en-US" b="1" u="sng" dirty="0">
                <a:latin typeface="Georgia" panose="02040502050405020303" pitchFamily="18" charset="0"/>
              </a:rPr>
              <a:t>Response latency</a:t>
            </a:r>
            <a:r>
              <a:rPr lang="en-US" b="1" dirty="0">
                <a:latin typeface="Georgia" panose="02040502050405020303" pitchFamily="18" charset="0"/>
              </a:rPr>
              <a:t>:</a:t>
            </a:r>
            <a:r>
              <a:rPr lang="en-US" dirty="0">
                <a:latin typeface="Georgia" panose="02040502050405020303" pitchFamily="18" charset="0"/>
              </a:rPr>
              <a:t> time it takes a respondent to process and answer a question </a:t>
            </a:r>
          </a:p>
          <a:p>
            <a:r>
              <a:rPr lang="en-US" dirty="0">
                <a:latin typeface="Georgia" panose="02040502050405020303" pitchFamily="18" charset="0"/>
              </a:rPr>
              <a:t>Can be considered a proxy measurement for cognitive processing and question difficulty </a:t>
            </a:r>
            <a:r>
              <a:rPr lang="en-US" sz="2000" dirty="0">
                <a:latin typeface="Georgia" panose="02040502050405020303" pitchFamily="18" charset="0"/>
              </a:rPr>
              <a:t>(</a:t>
            </a:r>
            <a:r>
              <a:rPr lang="en-US" sz="2000" dirty="0" err="1">
                <a:latin typeface="Georgia" panose="02040502050405020303" pitchFamily="18" charset="0"/>
              </a:rPr>
              <a:t>Draisma</a:t>
            </a:r>
            <a:r>
              <a:rPr lang="en-US" sz="2000" dirty="0">
                <a:latin typeface="Georgia" panose="02040502050405020303" pitchFamily="18" charset="0"/>
              </a:rPr>
              <a:t> &amp; Dijkstra, 2004)</a:t>
            </a:r>
            <a:r>
              <a:rPr lang="en-US" sz="3200" dirty="0">
                <a:latin typeface="Georgia" panose="02040502050405020303" pitchFamily="18" charset="0"/>
              </a:rPr>
              <a:t> </a:t>
            </a:r>
            <a:r>
              <a:rPr lang="en-US" dirty="0">
                <a:latin typeface="Georgia" panose="02040502050405020303" pitchFamily="18" charset="0"/>
              </a:rPr>
              <a:t> </a:t>
            </a:r>
          </a:p>
          <a:p>
            <a:pPr lvl="1"/>
            <a:r>
              <a:rPr lang="en-US" dirty="0">
                <a:latin typeface="Georgia" panose="02040502050405020303" pitchFamily="18" charset="0"/>
              </a:rPr>
              <a:t>Research suggests a positive relationship between question difficulty and response error </a:t>
            </a:r>
            <a:r>
              <a:rPr lang="en-US" sz="2000" dirty="0">
                <a:latin typeface="Georgia" panose="02040502050405020303" pitchFamily="18" charset="0"/>
              </a:rPr>
              <a:t>(e.g., Krosnick, 1991) </a:t>
            </a:r>
          </a:p>
        </p:txBody>
      </p:sp>
    </p:spTree>
    <p:extLst>
      <p:ext uri="{BB962C8B-B14F-4D97-AF65-F5344CB8AC3E}">
        <p14:creationId xmlns:p14="http://schemas.microsoft.com/office/powerpoint/2010/main" val="188498734"/>
      </p:ext>
    </p:extLst>
  </p:cSld>
  <p:clrMapOvr>
    <a:masterClrMapping/>
  </p:clrMapOvr>
  <p:extLst>
    <p:ext uri="{6950BFC3-D8DA-4A85-94F7-54DA5524770B}">
      <p188:commentRel xmlns:p188="http://schemas.microsoft.com/office/powerpoint/2018/8/main" r:id="rId3"/>
    </p:ext>
  </p:extLs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rgbClr val="464A6E"/>
                </a:solidFill>
                <a:latin typeface="Georgia" panose="02040502050405020303" pitchFamily="18" charset="0"/>
              </a:rPr>
              <a:t>Measuring Response Latency</a:t>
            </a:r>
          </a:p>
        </p:txBody>
      </p:sp>
      <p:sp>
        <p:nvSpPr>
          <p:cNvPr id="4" name="Content Placeholder 3"/>
          <p:cNvSpPr>
            <a:spLocks noGrp="1"/>
          </p:cNvSpPr>
          <p:nvPr>
            <p:ph idx="1"/>
          </p:nvPr>
        </p:nvSpPr>
        <p:spPr/>
        <p:txBody>
          <a:bodyPr/>
          <a:lstStyle/>
          <a:p>
            <a:r>
              <a:rPr lang="en-US" dirty="0">
                <a:latin typeface="Georgia" panose="02040502050405020303" pitchFamily="18" charset="0"/>
              </a:rPr>
              <a:t>In past research, response latency measured by coders pressing a button at offset of question and onset of definitive answer by respondent </a:t>
            </a:r>
            <a:r>
              <a:rPr lang="en-US" sz="2000" dirty="0">
                <a:latin typeface="Georgia" panose="02040502050405020303" pitchFamily="18" charset="0"/>
              </a:rPr>
              <a:t>(e.g., </a:t>
            </a:r>
            <a:r>
              <a:rPr lang="en-US" sz="2000" dirty="0" err="1">
                <a:latin typeface="Georgia" panose="02040502050405020303" pitchFamily="18" charset="0"/>
              </a:rPr>
              <a:t>Draisma</a:t>
            </a:r>
            <a:r>
              <a:rPr lang="en-US" sz="2000" dirty="0">
                <a:latin typeface="Georgia" panose="02040502050405020303" pitchFamily="18" charset="0"/>
              </a:rPr>
              <a:t> &amp; Dijkstra, 2004)</a:t>
            </a:r>
            <a:r>
              <a:rPr lang="en-US" sz="4400" dirty="0">
                <a:latin typeface="Georgia" panose="02040502050405020303" pitchFamily="18" charset="0"/>
              </a:rPr>
              <a:t> </a:t>
            </a:r>
            <a:endParaRPr lang="en-US" dirty="0">
              <a:latin typeface="Georgia" panose="02040502050405020303" pitchFamily="18" charset="0"/>
            </a:endParaRPr>
          </a:p>
          <a:p>
            <a:pPr lvl="1"/>
            <a:r>
              <a:rPr lang="en-US" dirty="0">
                <a:latin typeface="Georgia" panose="02040502050405020303" pitchFamily="18" charset="0"/>
              </a:rPr>
              <a:t>Can be time consuming and prone to error </a:t>
            </a:r>
          </a:p>
          <a:p>
            <a:r>
              <a:rPr lang="en-US" dirty="0">
                <a:latin typeface="Georgia" panose="02040502050405020303" pitchFamily="18" charset="0"/>
              </a:rPr>
              <a:t>Transcripts generated from AWS’s Amazon Transcribe provide timestamps</a:t>
            </a:r>
          </a:p>
        </p:txBody>
      </p:sp>
    </p:spTree>
    <p:extLst>
      <p:ext uri="{BB962C8B-B14F-4D97-AF65-F5344CB8AC3E}">
        <p14:creationId xmlns:p14="http://schemas.microsoft.com/office/powerpoint/2010/main" val="4129261745"/>
      </p:ext>
    </p:extLst>
  </p:cSld>
  <p:clrMapOvr>
    <a:masterClrMapping/>
  </p:clrMapOvr>
  <p:extLst>
    <p:ext uri="{6950BFC3-D8DA-4A85-94F7-54DA5524770B}">
      <p188:commentRel xmlns:p188="http://schemas.microsoft.com/office/powerpoint/2018/8/main" r:id="rId3"/>
    </p:ext>
  </p:extLs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rgbClr val="464A6E"/>
                </a:solidFill>
                <a:latin typeface="Georgia" panose="02040502050405020303" pitchFamily="18" charset="0"/>
              </a:rPr>
              <a:t>Current Research </a:t>
            </a:r>
          </a:p>
        </p:txBody>
      </p:sp>
      <p:sp>
        <p:nvSpPr>
          <p:cNvPr id="4" name="Content Placeholder 3"/>
          <p:cNvSpPr>
            <a:spLocks noGrp="1"/>
          </p:cNvSpPr>
          <p:nvPr>
            <p:ph idx="1"/>
          </p:nvPr>
        </p:nvSpPr>
        <p:spPr/>
        <p:txBody>
          <a:bodyPr/>
          <a:lstStyle/>
          <a:p>
            <a:r>
              <a:rPr lang="en-US" dirty="0">
                <a:latin typeface="Georgia" panose="02040502050405020303" pitchFamily="18" charset="0"/>
              </a:rPr>
              <a:t>Use data science techniques to: </a:t>
            </a:r>
          </a:p>
          <a:p>
            <a:pPr marL="971550" lvl="1" indent="-514350">
              <a:buFont typeface="+mj-lt"/>
              <a:buAutoNum type="arabicPeriod"/>
            </a:pPr>
            <a:r>
              <a:rPr lang="en-US" dirty="0">
                <a:latin typeface="Georgia" panose="02040502050405020303" pitchFamily="18" charset="0"/>
              </a:rPr>
              <a:t>Identify whether an interviewer makes a major change to question wording </a:t>
            </a:r>
          </a:p>
          <a:p>
            <a:pPr marL="971550" lvl="1" indent="-514350">
              <a:buFont typeface="+mj-lt"/>
              <a:buAutoNum type="arabicPeriod"/>
            </a:pPr>
            <a:r>
              <a:rPr lang="en-US" dirty="0">
                <a:latin typeface="Georgia" panose="02040502050405020303" pitchFamily="18" charset="0"/>
              </a:rPr>
              <a:t>Identify if question wording predicts respondent behaviors related to data quality (e.g., amount estimation, requests for clarification) </a:t>
            </a:r>
          </a:p>
          <a:p>
            <a:pPr marL="971550" lvl="1" indent="-514350">
              <a:buFont typeface="+mj-lt"/>
              <a:buAutoNum type="arabicPeriod"/>
            </a:pPr>
            <a:r>
              <a:rPr lang="en-US" dirty="0">
                <a:latin typeface="Georgia" panose="02040502050405020303" pitchFamily="18" charset="0"/>
              </a:rPr>
              <a:t>Identify if a major change predicts response latency </a:t>
            </a:r>
          </a:p>
          <a:p>
            <a:pPr marL="971550" lvl="1" indent="-514350">
              <a:buFont typeface="+mj-lt"/>
              <a:buAutoNum type="arabicPeriod"/>
            </a:pPr>
            <a:r>
              <a:rPr lang="en-US" dirty="0">
                <a:latin typeface="Georgia" panose="02040502050405020303" pitchFamily="18" charset="0"/>
              </a:rPr>
              <a:t>Identify if response latency predicts respondent behaviors related to data quality</a:t>
            </a:r>
          </a:p>
        </p:txBody>
      </p:sp>
    </p:spTree>
    <p:extLst>
      <p:ext uri="{BB962C8B-B14F-4D97-AF65-F5344CB8AC3E}">
        <p14:creationId xmlns:p14="http://schemas.microsoft.com/office/powerpoint/2010/main" val="1494036212"/>
      </p:ext>
    </p:extLst>
  </p:cSld>
  <p:clrMapOvr>
    <a:masterClrMapping/>
  </p:clrMapOvr>
  <p:extLst>
    <p:ext uri="{6950BFC3-D8DA-4A85-94F7-54DA5524770B}">
      <p188:commentRel xmlns:p188="http://schemas.microsoft.com/office/powerpoint/2018/8/main" r:id="rId3"/>
    </p:ext>
  </p:extLs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rgbClr val="464A6E"/>
                </a:solidFill>
                <a:latin typeface="Georgia" panose="02040502050405020303" pitchFamily="18" charset="0"/>
              </a:rPr>
              <a:t>Current Research </a:t>
            </a:r>
          </a:p>
        </p:txBody>
      </p:sp>
      <p:sp>
        <p:nvSpPr>
          <p:cNvPr id="4" name="Content Placeholder 3"/>
          <p:cNvSpPr>
            <a:spLocks noGrp="1"/>
          </p:cNvSpPr>
          <p:nvPr>
            <p:ph idx="1"/>
          </p:nvPr>
        </p:nvSpPr>
        <p:spPr/>
        <p:txBody>
          <a:bodyPr/>
          <a:lstStyle/>
          <a:p>
            <a:r>
              <a:rPr lang="en-US" dirty="0">
                <a:latin typeface="Georgia" panose="02040502050405020303" pitchFamily="18" charset="0"/>
              </a:rPr>
              <a:t>Targeting 2 survey items previously evaluated in CARI team: </a:t>
            </a:r>
          </a:p>
          <a:p>
            <a:pPr marL="971550" lvl="1" indent="-514350">
              <a:buFont typeface="+mj-lt"/>
              <a:buAutoNum type="arabicPeriod"/>
            </a:pPr>
            <a:r>
              <a:rPr lang="en-US" dirty="0">
                <a:latin typeface="Georgia" panose="02040502050405020303" pitchFamily="18" charset="0"/>
              </a:rPr>
              <a:t>Weekly expenditures for groceries – GREXPWX </a:t>
            </a:r>
          </a:p>
        </p:txBody>
      </p:sp>
      <p:sp>
        <p:nvSpPr>
          <p:cNvPr id="2" name="TextBox 1">
            <a:extLst>
              <a:ext uri="{FF2B5EF4-FFF2-40B4-BE49-F238E27FC236}">
                <a16:creationId xmlns:a16="http://schemas.microsoft.com/office/drawing/2014/main" id="{58AD9F25-80B0-6BF1-214D-4822DD023BF8}"/>
              </a:ext>
            </a:extLst>
          </p:cNvPr>
          <p:cNvSpPr txBox="1"/>
          <p:nvPr/>
        </p:nvSpPr>
        <p:spPr>
          <a:xfrm>
            <a:off x="1700463" y="3429000"/>
            <a:ext cx="8791074" cy="1972733"/>
          </a:xfrm>
          <a:prstGeom prst="rect">
            <a:avLst/>
          </a:prstGeom>
          <a:ln>
            <a:solidFill>
              <a:srgbClr val="464A6E"/>
            </a:solidFill>
          </a:ln>
        </p:spPr>
        <p:txBody>
          <a:bodyPr vert="horz" wrap="square" lIns="91440" tIns="45720" rIns="91440" bIns="45720" rtlCol="0" anchor="t">
            <a:normAutofit/>
          </a:bodyPr>
          <a:lstStyle/>
          <a:p>
            <a:pPr marL="0" marR="0" indent="0" algn="l" defTabSz="914400" rtl="0" eaLnBrk="1" fontAlgn="auto" latinLnBrk="0" hangingPunct="1">
              <a:lnSpc>
                <a:spcPct val="100000"/>
              </a:lnSpc>
              <a:spcBef>
                <a:spcPct val="0"/>
              </a:spcBef>
              <a:spcAft>
                <a:spcPts val="0"/>
              </a:spcAft>
              <a:buClrTx/>
              <a:buSzTx/>
              <a:buFontTx/>
              <a:buNone/>
              <a:tabLst/>
            </a:pPr>
            <a:r>
              <a:rPr kumimoji="0" lang="en-US" sz="2000" b="0" i="0" u="none" strike="noStrike" kern="1200" cap="none" spc="0" normalizeH="0" baseline="0" noProof="0" dirty="0">
                <a:ln>
                  <a:noFill/>
                </a:ln>
                <a:solidFill>
                  <a:schemeClr val="accent3"/>
                </a:solidFill>
                <a:effectLst/>
                <a:uLnTx/>
                <a:uFillTx/>
                <a:latin typeface="Georgia" panose="02040502050405020303" pitchFamily="18" charset="0"/>
                <a:ea typeface="+mj-ea"/>
                <a:cs typeface="Tahoma" pitchFamily="34" charset="0"/>
              </a:rPr>
              <a:t>How much (do/does) (you/your household) </a:t>
            </a:r>
            <a:r>
              <a:rPr kumimoji="0" lang="en-US" sz="2000" b="1" i="0" u="sng" strike="noStrike" kern="1200" cap="none" spc="0" normalizeH="0" baseline="0" noProof="0" dirty="0">
                <a:ln>
                  <a:noFill/>
                </a:ln>
                <a:solidFill>
                  <a:schemeClr val="accent3"/>
                </a:solidFill>
                <a:effectLst/>
                <a:uLnTx/>
                <a:uFillTx/>
                <a:latin typeface="Georgia" panose="02040502050405020303" pitchFamily="18" charset="0"/>
                <a:ea typeface="+mj-ea"/>
                <a:cs typeface="Tahoma" pitchFamily="34" charset="0"/>
              </a:rPr>
              <a:t>USUALLY</a:t>
            </a:r>
            <a:r>
              <a:rPr kumimoji="0" lang="en-US" sz="2000" i="0" strike="noStrike" kern="1200" cap="none" spc="0" normalizeH="0" baseline="0" noProof="0" dirty="0">
                <a:ln>
                  <a:noFill/>
                </a:ln>
                <a:solidFill>
                  <a:schemeClr val="accent3"/>
                </a:solidFill>
                <a:effectLst/>
                <a:uLnTx/>
                <a:uFillTx/>
                <a:latin typeface="Georgia" panose="02040502050405020303" pitchFamily="18" charset="0"/>
                <a:ea typeface="+mj-ea"/>
                <a:cs typeface="Tahoma" pitchFamily="34" charset="0"/>
              </a:rPr>
              <a:t> spend each week for groceries, including food and non-food items? </a:t>
            </a:r>
            <a:r>
              <a:rPr kumimoji="0" lang="en-US" sz="2000" i="0" strike="noStrike" kern="1200" cap="none" spc="0" normalizeH="0" baseline="0" noProof="0" dirty="0">
                <a:ln>
                  <a:noFill/>
                </a:ln>
                <a:solidFill>
                  <a:srgbClr val="464A6E"/>
                </a:solidFill>
                <a:effectLst/>
                <a:uLnTx/>
                <a:uFillTx/>
                <a:latin typeface="Georgia" panose="02040502050405020303" pitchFamily="18" charset="0"/>
                <a:ea typeface="+mj-ea"/>
                <a:cs typeface="Tahoma" pitchFamily="34" charset="0"/>
              </a:rPr>
              <a:t>Please include in-person and online grocery shopping and delivery. Include items like prepared meal kits, personal health and wellness items, diapers, pet food, and home cleaning supplies but do NOT include prescription drugs, alcohol, cigarettes, or other tobacco products. </a:t>
            </a:r>
            <a:endParaRPr kumimoji="0" lang="en-US" sz="2000" b="0" i="0" u="none" strike="noStrike" kern="1200" cap="none" spc="0" normalizeH="0" baseline="0" noProof="0" dirty="0">
              <a:ln>
                <a:noFill/>
              </a:ln>
              <a:solidFill>
                <a:schemeClr val="accent3"/>
              </a:solidFill>
              <a:effectLst/>
              <a:uLnTx/>
              <a:uFillTx/>
              <a:latin typeface="Georgia" panose="02040502050405020303" pitchFamily="18" charset="0"/>
              <a:ea typeface="+mj-ea"/>
              <a:cs typeface="Tahoma" pitchFamily="34" charset="0"/>
            </a:endParaRPr>
          </a:p>
        </p:txBody>
      </p:sp>
    </p:spTree>
    <p:extLst>
      <p:ext uri="{BB962C8B-B14F-4D97-AF65-F5344CB8AC3E}">
        <p14:creationId xmlns:p14="http://schemas.microsoft.com/office/powerpoint/2010/main" val="710909941"/>
      </p:ext>
    </p:extLst>
  </p:cSld>
  <p:clrMapOvr>
    <a:masterClrMapping/>
  </p:clrMapOvr>
  <p:extLst>
    <p:ext uri="{6950BFC3-D8DA-4A85-94F7-54DA5524770B}">
      <p188:commentRel xmlns:p188="http://schemas.microsoft.com/office/powerpoint/2018/8/main" r:id="rId3"/>
    </p:ext>
  </p:extLs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rgbClr val="464A6E"/>
                </a:solidFill>
                <a:latin typeface="Georgia" panose="02040502050405020303" pitchFamily="18" charset="0"/>
              </a:rPr>
              <a:t>Current Research </a:t>
            </a:r>
          </a:p>
        </p:txBody>
      </p:sp>
      <p:sp>
        <p:nvSpPr>
          <p:cNvPr id="4" name="Content Placeholder 3"/>
          <p:cNvSpPr>
            <a:spLocks noGrp="1"/>
          </p:cNvSpPr>
          <p:nvPr>
            <p:ph idx="1"/>
          </p:nvPr>
        </p:nvSpPr>
        <p:spPr/>
        <p:txBody>
          <a:bodyPr/>
          <a:lstStyle/>
          <a:p>
            <a:r>
              <a:rPr lang="en-US" dirty="0">
                <a:latin typeface="Georgia" panose="02040502050405020303" pitchFamily="18" charset="0"/>
              </a:rPr>
              <a:t>Targeting 2 survey items previously evaluated in CARI team: </a:t>
            </a:r>
          </a:p>
          <a:p>
            <a:pPr marL="971550" lvl="1" indent="-514350">
              <a:buFont typeface="+mj-lt"/>
              <a:buAutoNum type="arabicPeriod"/>
            </a:pPr>
            <a:r>
              <a:rPr lang="en-US" dirty="0">
                <a:latin typeface="Georgia" panose="02040502050405020303" pitchFamily="18" charset="0"/>
              </a:rPr>
              <a:t>Weekly expenditures for groceries – GREXPWX </a:t>
            </a:r>
          </a:p>
          <a:p>
            <a:pPr marL="971550" lvl="1" indent="-514350">
              <a:buFont typeface="+mj-lt"/>
              <a:buAutoNum type="arabicPeriod"/>
            </a:pPr>
            <a:r>
              <a:rPr lang="en-US" dirty="0">
                <a:latin typeface="Georgia" panose="02040502050405020303" pitchFamily="18" charset="0"/>
              </a:rPr>
              <a:t>Business screener and follow-up item – BUSCREEN and BUSEXPNSE </a:t>
            </a:r>
            <a:r>
              <a:rPr lang="en-US" sz="2000" dirty="0">
                <a:latin typeface="Georgia" panose="02040502050405020303" pitchFamily="18" charset="0"/>
              </a:rPr>
              <a:t>(asked if BUSCREEN = 1 ‘Yes’)</a:t>
            </a:r>
          </a:p>
          <a:p>
            <a:pPr marL="457200" lvl="1" indent="0">
              <a:buNone/>
            </a:pPr>
            <a:endParaRPr lang="en-US" dirty="0">
              <a:latin typeface="Georgia" panose="02040502050405020303" pitchFamily="18" charset="0"/>
            </a:endParaRPr>
          </a:p>
        </p:txBody>
      </p:sp>
      <p:sp>
        <p:nvSpPr>
          <p:cNvPr id="5" name="TextBox 4">
            <a:extLst>
              <a:ext uri="{FF2B5EF4-FFF2-40B4-BE49-F238E27FC236}">
                <a16:creationId xmlns:a16="http://schemas.microsoft.com/office/drawing/2014/main" id="{0C263FC3-3609-9D59-9C6F-3994C28C52B7}"/>
              </a:ext>
            </a:extLst>
          </p:cNvPr>
          <p:cNvSpPr txBox="1"/>
          <p:nvPr/>
        </p:nvSpPr>
        <p:spPr>
          <a:xfrm>
            <a:off x="1700463" y="4265467"/>
            <a:ext cx="8791074" cy="2135334"/>
          </a:xfrm>
          <a:prstGeom prst="rect">
            <a:avLst/>
          </a:prstGeom>
          <a:ln>
            <a:solidFill>
              <a:srgbClr val="464A6E"/>
            </a:solidFill>
          </a:ln>
        </p:spPr>
        <p:txBody>
          <a:bodyPr vert="horz" wrap="square" lIns="91440" tIns="45720" rIns="91440" bIns="45720" rtlCol="0" anchor="t">
            <a:normAutofit lnSpcReduction="10000"/>
          </a:bodyPr>
          <a:lstStyle/>
          <a:p>
            <a:pPr marL="0" marR="0" indent="0" algn="l" defTabSz="914400" rtl="0" eaLnBrk="1" fontAlgn="auto" latinLnBrk="0" hangingPunct="1">
              <a:lnSpc>
                <a:spcPct val="100000"/>
              </a:lnSpc>
              <a:spcBef>
                <a:spcPct val="0"/>
              </a:spcBef>
              <a:spcAft>
                <a:spcPts val="0"/>
              </a:spcAft>
              <a:buClrTx/>
              <a:buSzTx/>
              <a:buFontTx/>
              <a:buNone/>
              <a:tabLst/>
            </a:pPr>
            <a:r>
              <a:rPr lang="en-US" sz="2000" dirty="0">
                <a:solidFill>
                  <a:schemeClr val="tx2"/>
                </a:solidFill>
                <a:latin typeface="Georgia" panose="02040502050405020303" pitchFamily="18" charset="0"/>
                <a:ea typeface="+mj-ea"/>
                <a:cs typeface="Tahoma" pitchFamily="34" charset="0"/>
              </a:rPr>
              <a:t>BUSCREEN -</a:t>
            </a:r>
            <a:r>
              <a:rPr lang="en-US" sz="2000" dirty="0">
                <a:solidFill>
                  <a:schemeClr val="accent3"/>
                </a:solidFill>
                <a:latin typeface="Georgia" panose="02040502050405020303" pitchFamily="18" charset="0"/>
                <a:ea typeface="+mj-ea"/>
                <a:cs typeface="Tahoma" pitchFamily="34" charset="0"/>
              </a:rPr>
              <a:t> Since the first of (reference month), have (you/you or any members of your household) had any expenses that will be reimbursed or deducted as business expenses? </a:t>
            </a:r>
          </a:p>
          <a:p>
            <a:pPr marL="0" marR="0" indent="0" algn="l" defTabSz="914400" rtl="0" eaLnBrk="1" fontAlgn="auto" latinLnBrk="0" hangingPunct="1">
              <a:lnSpc>
                <a:spcPct val="100000"/>
              </a:lnSpc>
              <a:spcBef>
                <a:spcPct val="0"/>
              </a:spcBef>
              <a:spcAft>
                <a:spcPts val="0"/>
              </a:spcAft>
              <a:buClrTx/>
              <a:buSzTx/>
              <a:buFontTx/>
              <a:buNone/>
              <a:tabLst/>
            </a:pPr>
            <a:endParaRPr kumimoji="0" lang="en-US" sz="2000" b="0" i="0" u="none" strike="noStrike" kern="1200" cap="none" spc="0" normalizeH="0" baseline="0" noProof="0" dirty="0">
              <a:ln>
                <a:noFill/>
              </a:ln>
              <a:solidFill>
                <a:schemeClr val="accent3"/>
              </a:solidFill>
              <a:effectLst/>
              <a:uLnTx/>
              <a:uFillTx/>
              <a:latin typeface="Georgia" panose="02040502050405020303" pitchFamily="18" charset="0"/>
              <a:ea typeface="+mj-ea"/>
              <a:cs typeface="Tahoma" pitchFamily="34" charset="0"/>
            </a:endParaRPr>
          </a:p>
          <a:p>
            <a:pPr marL="0" marR="0" indent="0" algn="l" defTabSz="914400" rtl="0" eaLnBrk="1" fontAlgn="auto" latinLnBrk="0" hangingPunct="1">
              <a:lnSpc>
                <a:spcPct val="100000"/>
              </a:lnSpc>
              <a:spcBef>
                <a:spcPct val="0"/>
              </a:spcBef>
              <a:spcAft>
                <a:spcPts val="0"/>
              </a:spcAft>
              <a:buClrTx/>
              <a:buSzTx/>
              <a:buFontTx/>
              <a:buNone/>
              <a:tabLst/>
            </a:pPr>
            <a:r>
              <a:rPr lang="en-US" sz="2000" dirty="0">
                <a:solidFill>
                  <a:schemeClr val="tx2"/>
                </a:solidFill>
                <a:latin typeface="Georgia" panose="02040502050405020303" pitchFamily="18" charset="0"/>
                <a:ea typeface="+mj-ea"/>
                <a:cs typeface="Tahoma" pitchFamily="34" charset="0"/>
              </a:rPr>
              <a:t>BUSEXPNSE -</a:t>
            </a:r>
            <a:r>
              <a:rPr lang="en-US" sz="2000" dirty="0">
                <a:solidFill>
                  <a:schemeClr val="accent3"/>
                </a:solidFill>
                <a:latin typeface="Georgia" panose="02040502050405020303" pitchFamily="18" charset="0"/>
                <a:ea typeface="+mj-ea"/>
                <a:cs typeface="Tahoma" pitchFamily="34" charset="0"/>
              </a:rPr>
              <a:t> For certain topics, such as housing, utilities, or vehicles, I will ask you to estimate how much of the expense was or will be deducted as a business expenses.</a:t>
            </a:r>
            <a:endParaRPr kumimoji="0" lang="en-US" sz="2000" b="0" i="0" u="none" strike="noStrike" kern="1200" cap="none" spc="0" normalizeH="0" baseline="0" noProof="0" dirty="0">
              <a:ln>
                <a:noFill/>
              </a:ln>
              <a:solidFill>
                <a:schemeClr val="accent3"/>
              </a:solidFill>
              <a:effectLst/>
              <a:uLnTx/>
              <a:uFillTx/>
              <a:latin typeface="Georgia" panose="02040502050405020303" pitchFamily="18" charset="0"/>
              <a:ea typeface="+mj-ea"/>
              <a:cs typeface="Tahoma" pitchFamily="34" charset="0"/>
            </a:endParaRPr>
          </a:p>
        </p:txBody>
      </p:sp>
    </p:spTree>
    <p:extLst>
      <p:ext uri="{BB962C8B-B14F-4D97-AF65-F5344CB8AC3E}">
        <p14:creationId xmlns:p14="http://schemas.microsoft.com/office/powerpoint/2010/main" val="1954509695"/>
      </p:ext>
    </p:extLst>
  </p:cSld>
  <p:clrMapOvr>
    <a:masterClrMapping/>
  </p:clrMapOvr>
  <p:extLst>
    <p:ext uri="{6950BFC3-D8DA-4A85-94F7-54DA5524770B}">
      <p188:commentRel xmlns:p188="http://schemas.microsoft.com/office/powerpoint/2018/8/main" r:id="rId3"/>
    </p:ext>
  </p:extLs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rgbClr val="464A6E"/>
                </a:solidFill>
                <a:latin typeface="Georgia" panose="02040502050405020303" pitchFamily="18" charset="0"/>
              </a:rPr>
              <a:t>Step 1: Can We Do This?</a:t>
            </a:r>
          </a:p>
        </p:txBody>
      </p:sp>
      <p:sp>
        <p:nvSpPr>
          <p:cNvPr id="4" name="Content Placeholder 3"/>
          <p:cNvSpPr>
            <a:spLocks noGrp="1"/>
          </p:cNvSpPr>
          <p:nvPr>
            <p:ph idx="1"/>
          </p:nvPr>
        </p:nvSpPr>
        <p:spPr/>
        <p:txBody>
          <a:bodyPr/>
          <a:lstStyle/>
          <a:p>
            <a:r>
              <a:rPr lang="en-US" dirty="0">
                <a:latin typeface="Georgia" panose="02040502050405020303" pitchFamily="18" charset="0"/>
              </a:rPr>
              <a:t>Census currently produces CARI recordings of CE interviews </a:t>
            </a:r>
          </a:p>
          <a:p>
            <a:pPr lvl="1"/>
            <a:r>
              <a:rPr lang="en-US" dirty="0">
                <a:latin typeface="Georgia" panose="02040502050405020303" pitchFamily="18" charset="0"/>
              </a:rPr>
              <a:t>Accessed via CARI Interactive Data Access (CIDA): Census-created app used to evaluate recordings, on Census’s VPN </a:t>
            </a:r>
          </a:p>
          <a:p>
            <a:r>
              <a:rPr lang="en-US" dirty="0">
                <a:latin typeface="Georgia" panose="02040502050405020303" pitchFamily="18" charset="0"/>
              </a:rPr>
              <a:t>Learned CIDA team could generate interview transcripts </a:t>
            </a:r>
          </a:p>
          <a:p>
            <a:r>
              <a:rPr lang="en-US" dirty="0">
                <a:latin typeface="Georgia" panose="02040502050405020303" pitchFamily="18" charset="0"/>
              </a:rPr>
              <a:t>Members of CARI research team met with CIDA team to discuss format of transcripts and level of detail possible in transcripts </a:t>
            </a:r>
          </a:p>
          <a:p>
            <a:pPr lvl="1"/>
            <a:endParaRPr lang="en-US" dirty="0">
              <a:latin typeface="Georgia" panose="02040502050405020303" pitchFamily="18" charset="0"/>
            </a:endParaRPr>
          </a:p>
        </p:txBody>
      </p:sp>
    </p:spTree>
    <p:extLst>
      <p:ext uri="{BB962C8B-B14F-4D97-AF65-F5344CB8AC3E}">
        <p14:creationId xmlns:p14="http://schemas.microsoft.com/office/powerpoint/2010/main" val="2704882466"/>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Custom Design">
  <a:themeElements>
    <a:clrScheme name="Custom 2">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FFFFFF"/>
      </a:hlink>
      <a:folHlink>
        <a:srgbClr val="FFFFFF"/>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Sbranded Slide Presentation" id="{5907DB6B-D4AA-4091-9327-43FB45482D68}" vid="{BB1DD2F0-5C1F-42F2-98E4-A032B0025AEF}"/>
    </a:ext>
  </a:ext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Sbranded Slide Presentation" id="{5907DB6B-D4AA-4091-9327-43FB45482D68}" vid="{4CAA9794-77F4-44FD-8EE7-C01032C7CFFF}"/>
    </a:ext>
  </a:extLst>
</a:theme>
</file>

<file path=ppt/theme/theme3.xml><?xml version="1.0" encoding="utf-8"?>
<a:theme xmlns:a="http://schemas.openxmlformats.org/drawingml/2006/main" name="BLS Trendline Content Slide">
  <a:themeElements>
    <a:clrScheme name="Custom 1">
      <a:dk1>
        <a:srgbClr val="002060"/>
      </a:dk1>
      <a:lt1>
        <a:sysClr val="window" lastClr="FFFFFF"/>
      </a:lt1>
      <a:dk2>
        <a:srgbClr val="002060"/>
      </a:dk2>
      <a:lt2>
        <a:srgbClr val="FFFFFF"/>
      </a:lt2>
      <a:accent1>
        <a:srgbClr val="3E3F67"/>
      </a:accent1>
      <a:accent2>
        <a:srgbClr val="FFC000"/>
      </a:accent2>
      <a:accent3>
        <a:srgbClr val="C00000"/>
      </a:accent3>
      <a:accent4>
        <a:srgbClr val="00B0F0"/>
      </a:accent4>
      <a:accent5>
        <a:srgbClr val="92D050"/>
      </a:accent5>
      <a:accent6>
        <a:srgbClr val="244448"/>
      </a:accent6>
      <a:hlink>
        <a:srgbClr val="00B0F0"/>
      </a:hlink>
      <a:folHlink>
        <a:srgbClr val="00B0F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wrap="square" lIns="91440" tIns="45720" rIns="91440" bIns="45720" rtlCol="0" anchor="t">
        <a:normAutofit/>
      </a:bodyPr>
      <a:lstStyle>
        <a:defPPr marL="0" marR="0" indent="0" algn="l" defTabSz="914400" rtl="0" eaLnBrk="1" fontAlgn="auto" latinLnBrk="0" hangingPunct="1">
          <a:lnSpc>
            <a:spcPct val="100000"/>
          </a:lnSpc>
          <a:spcBef>
            <a:spcPct val="0"/>
          </a:spcBef>
          <a:spcAft>
            <a:spcPts val="0"/>
          </a:spcAft>
          <a:buClrTx/>
          <a:buSzTx/>
          <a:buFontTx/>
          <a:buNone/>
          <a:tabLst/>
          <a:defRPr kumimoji="0" sz="3600" b="0" i="0" u="none" strike="noStrike" kern="1200" cap="none" spc="0" normalizeH="0" baseline="0" noProof="0" dirty="0" smtClean="0">
            <a:ln>
              <a:noFill/>
            </a:ln>
            <a:solidFill>
              <a:srgbClr val="464A6E"/>
            </a:solidFill>
            <a:effectLst/>
            <a:uLnTx/>
            <a:uFillTx/>
            <a:ea typeface="+mj-ea"/>
            <a:cs typeface="Tahoma" pitchFamily="34" charset="0"/>
          </a:defRPr>
        </a:defPPr>
      </a:lstStyle>
    </a:txDef>
  </a:objectDefaults>
  <a:extraClrSchemeLst/>
  <a:extLst>
    <a:ext uri="{05A4C25C-085E-4340-85A3-A5531E510DB2}">
      <thm15:themeFamily xmlns:thm15="http://schemas.microsoft.com/office/thememl/2012/main" name="BLSbranded Slide Presentation" id="{5907DB6B-D4AA-4091-9327-43FB45482D68}" vid="{A4E13657-DB1C-4F3E-ABDB-370171EF1EAD}"/>
    </a:ext>
  </a:extLst>
</a:theme>
</file>

<file path=ppt/theme/theme4.xml><?xml version="1.0" encoding="utf-8"?>
<a:theme xmlns:a="http://schemas.openxmlformats.org/drawingml/2006/main" name="1_BLS Trendline Paragraph Slide">
  <a:themeElements>
    <a:clrScheme name="Custom 1">
      <a:dk1>
        <a:srgbClr val="002060"/>
      </a:dk1>
      <a:lt1>
        <a:sysClr val="window" lastClr="FFFFFF"/>
      </a:lt1>
      <a:dk2>
        <a:srgbClr val="002060"/>
      </a:dk2>
      <a:lt2>
        <a:srgbClr val="FFFFFF"/>
      </a:lt2>
      <a:accent1>
        <a:srgbClr val="3E3F67"/>
      </a:accent1>
      <a:accent2>
        <a:srgbClr val="FFC000"/>
      </a:accent2>
      <a:accent3>
        <a:srgbClr val="C00000"/>
      </a:accent3>
      <a:accent4>
        <a:srgbClr val="00B0F0"/>
      </a:accent4>
      <a:accent5>
        <a:srgbClr val="92D050"/>
      </a:accent5>
      <a:accent6>
        <a:srgbClr val="244448"/>
      </a:accent6>
      <a:hlink>
        <a:srgbClr val="00B0F0"/>
      </a:hlink>
      <a:folHlink>
        <a:srgbClr val="00B0F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marL="0" marR="0" indent="0" algn="ctr" defTabSz="914400" rtl="0" eaLnBrk="1" fontAlgn="auto" latinLnBrk="0" hangingPunct="1">
          <a:lnSpc>
            <a:spcPct val="100000"/>
          </a:lnSpc>
          <a:spcBef>
            <a:spcPct val="0"/>
          </a:spcBef>
          <a:spcAft>
            <a:spcPts val="0"/>
          </a:spcAft>
          <a:buClrTx/>
          <a:buSzTx/>
          <a:buFontTx/>
          <a:buNone/>
          <a:tabLst/>
          <a:defRPr kumimoji="0" sz="3600" b="0" i="0" u="none" strike="noStrike" kern="1200" cap="none" spc="0" normalizeH="0" baseline="0" noProof="0" dirty="0" smtClean="0">
            <a:ln>
              <a:noFill/>
            </a:ln>
            <a:solidFill>
              <a:schemeClr val="bg1"/>
            </a:solidFill>
            <a:effectLst/>
            <a:uLnTx/>
            <a:uFillTx/>
            <a:latin typeface="Tahoma" pitchFamily="34" charset="0"/>
            <a:ea typeface="+mj-ea"/>
            <a:cs typeface="Tahoma" pitchFamily="34" charset="0"/>
          </a:defRPr>
        </a:defPPr>
      </a:lstStyle>
    </a:txDef>
  </a:objectDefaults>
  <a:extraClrSchemeLst/>
  <a:extLst>
    <a:ext uri="{05A4C25C-085E-4340-85A3-A5531E510DB2}">
      <thm15:themeFamily xmlns:thm15="http://schemas.microsoft.com/office/thememl/2012/main" name="BLSbranded Slide Presentation" id="{5907DB6B-D4AA-4091-9327-43FB45482D68}" vid="{760DEEFC-374C-4B27-AD4A-D02241B455A2}"/>
    </a:ext>
  </a:extLst>
</a:theme>
</file>

<file path=ppt/theme/theme5.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Sbranded Slide Presentation" id="{5907DB6B-D4AA-4091-9327-43FB45482D68}" vid="{17B03AE5-E6D1-4A56-9D4C-29E5EA94E6CD}"/>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618DA66BF54F4EA0C2EC35AA6094F4" ma:contentTypeVersion="0" ma:contentTypeDescription="Create a new document." ma:contentTypeScope="" ma:versionID="812a628ee1de80b8d852ddecb54e3de9">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5705258-90B1-409C-84EC-11C8EA6D2D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E47A7B0C-0821-433A-8EA6-FE22DFCAEA69}">
  <ds:schemaRefs>
    <ds:schemaRef ds:uri="http://purl.org/dc/terms/"/>
    <ds:schemaRef ds:uri="http://purl.org/dc/elements/1.1/"/>
    <ds:schemaRef ds:uri="http://schemas.microsoft.com/office/2006/metadata/properties"/>
    <ds:schemaRef ds:uri="http://schemas.openxmlformats.org/package/2006/metadata/core-properties"/>
    <ds:schemaRef ds:uri="http://schemas.microsoft.com/office/2006/documentManagement/types"/>
    <ds:schemaRef ds:uri="http://www.w3.org/XML/1998/namespace"/>
    <ds:schemaRef ds:uri="http://purl.org/dc/dcmitype/"/>
  </ds:schemaRefs>
</ds:datastoreItem>
</file>

<file path=customXml/itemProps3.xml><?xml version="1.0" encoding="utf-8"?>
<ds:datastoreItem xmlns:ds="http://schemas.openxmlformats.org/officeDocument/2006/customXml" ds:itemID="{25D57739-CFE2-489B-80E7-1402192F264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bls-branded-slide-presentation</Template>
  <TotalTime>3470</TotalTime>
  <Words>1000</Words>
  <Application>Microsoft Office PowerPoint</Application>
  <PresentationFormat>Widescreen</PresentationFormat>
  <Paragraphs>116</Paragraphs>
  <Slides>17</Slides>
  <Notes>16</Notes>
  <HiddenSlides>0</HiddenSlides>
  <MMClips>0</MMClips>
  <ScaleCrop>false</ScaleCrop>
  <HeadingPairs>
    <vt:vector size="6" baseType="variant">
      <vt:variant>
        <vt:lpstr>Fonts Used</vt:lpstr>
      </vt:variant>
      <vt:variant>
        <vt:i4>8</vt:i4>
      </vt:variant>
      <vt:variant>
        <vt:lpstr>Theme</vt:lpstr>
      </vt:variant>
      <vt:variant>
        <vt:i4>5</vt:i4>
      </vt:variant>
      <vt:variant>
        <vt:lpstr>Slide Titles</vt:lpstr>
      </vt:variant>
      <vt:variant>
        <vt:i4>17</vt:i4>
      </vt:variant>
    </vt:vector>
  </HeadingPairs>
  <TitlesOfParts>
    <vt:vector size="30" baseType="lpstr">
      <vt:lpstr>Arial</vt:lpstr>
      <vt:lpstr>Calibri</vt:lpstr>
      <vt:lpstr>Calibri Light</vt:lpstr>
      <vt:lpstr>Century Gothic</vt:lpstr>
      <vt:lpstr>Georgia</vt:lpstr>
      <vt:lpstr>Tahoma</vt:lpstr>
      <vt:lpstr>Wingdings</vt:lpstr>
      <vt:lpstr>Wingdings 3</vt:lpstr>
      <vt:lpstr>Custom Design</vt:lpstr>
      <vt:lpstr>2_Custom Design</vt:lpstr>
      <vt:lpstr>BLS Trendline Content Slide</vt:lpstr>
      <vt:lpstr>1_BLS Trendline Paragraph Slide</vt:lpstr>
      <vt:lpstr>1_Custom Design</vt:lpstr>
      <vt:lpstr>Measuring Response Latency Using Text Analysis of Interview Transcripts from the Consumer Expenditure Survey: A Work in Progress</vt:lpstr>
      <vt:lpstr>Computer Audio-Recorded Interviewing</vt:lpstr>
      <vt:lpstr>CARI in the Consumer Expenditure Survey</vt:lpstr>
      <vt:lpstr>Response Latency</vt:lpstr>
      <vt:lpstr>Measuring Response Latency</vt:lpstr>
      <vt:lpstr>Current Research </vt:lpstr>
      <vt:lpstr>Current Research </vt:lpstr>
      <vt:lpstr>Current Research </vt:lpstr>
      <vt:lpstr>Step 1: Can We Do This?</vt:lpstr>
      <vt:lpstr>Step 1: Get the Data </vt:lpstr>
      <vt:lpstr>Step 1: Get the Data </vt:lpstr>
      <vt:lpstr>Step 2: Building a Team</vt:lpstr>
      <vt:lpstr>Step 3: Get Started</vt:lpstr>
      <vt:lpstr>Project Status</vt:lpstr>
      <vt:lpstr>What We’re Still Working Through</vt:lpstr>
      <vt:lpstr>Contact Information</vt:lpstr>
      <vt:lpstr>Takeaways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Narine, Victoria - BLS</dc:creator>
  <cp:lastModifiedBy>Narine, Victoria - BLS</cp:lastModifiedBy>
  <cp:revision>82</cp:revision>
  <dcterms:created xsi:type="dcterms:W3CDTF">2023-05-15T15:13:56Z</dcterms:created>
  <dcterms:modified xsi:type="dcterms:W3CDTF">2024-04-11T20:43:36Z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0x010100AA618DA66BF54F4EA0C2EC35AA6094F4</vt:lpwstr>
  </property>
</Properties>
</file>