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7" r:id="rId3"/>
    <p:sldId id="2016" r:id="rId4"/>
    <p:sldId id="4545" r:id="rId5"/>
    <p:sldId id="4546" r:id="rId6"/>
    <p:sldId id="2019" r:id="rId7"/>
    <p:sldId id="4547" r:id="rId8"/>
    <p:sldId id="4533" r:id="rId9"/>
    <p:sldId id="4548" r:id="rId10"/>
    <p:sldId id="4536" r:id="rId11"/>
    <p:sldId id="4537" r:id="rId12"/>
    <p:sldId id="4508" r:id="rId13"/>
    <p:sldId id="4538" r:id="rId14"/>
    <p:sldId id="4539" r:id="rId15"/>
    <p:sldId id="4540" r:id="rId16"/>
    <p:sldId id="4542" r:id="rId17"/>
    <p:sldId id="4525" r:id="rId18"/>
    <p:sldId id="4541" r:id="rId19"/>
    <p:sldId id="4549" r:id="rId20"/>
    <p:sldId id="4511" r:id="rId21"/>
    <p:sldId id="4550" r:id="rId22"/>
    <p:sldId id="4551" r:id="rId23"/>
    <p:sldId id="45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CAD97-2056-45D7-B8C7-4A95DC16D918}" v="5" dt="2024-04-11T23:26:36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0138" autoAdjust="0"/>
  </p:normalViewPr>
  <p:slideViewPr>
    <p:cSldViewPr snapToGrid="0">
      <p:cViewPr varScale="1">
        <p:scale>
          <a:sx n="109" d="100"/>
          <a:sy n="109" d="100"/>
        </p:scale>
        <p:origin x="86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FD826-9ED2-44A3-BF4E-D819CE7A41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222486-E4E7-4323-8251-288147EA4F8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/>
            </a:rPr>
            <a:t>Identify portions of audio recording with speech</a:t>
          </a:r>
          <a:endParaRPr lang="en-US"/>
        </a:p>
      </dgm:t>
    </dgm:pt>
    <dgm:pt modelId="{FA91AEE7-11C6-47C2-860E-F0459D85F7EF}" type="parTrans" cxnId="{C3CF412C-46E7-4D1D-8531-28DEBEA77B3C}">
      <dgm:prSet/>
      <dgm:spPr/>
      <dgm:t>
        <a:bodyPr/>
        <a:lstStyle/>
        <a:p>
          <a:endParaRPr lang="en-US"/>
        </a:p>
      </dgm:t>
    </dgm:pt>
    <dgm:pt modelId="{F39789E9-DEBE-4FDD-A6FB-9298860CABDF}" type="sibTrans" cxnId="{C3CF412C-46E7-4D1D-8531-28DEBEA77B3C}">
      <dgm:prSet/>
      <dgm:spPr/>
      <dgm:t>
        <a:bodyPr/>
        <a:lstStyle/>
        <a:p>
          <a:endParaRPr lang="en-US"/>
        </a:p>
      </dgm:t>
    </dgm:pt>
    <dgm:pt modelId="{CC9F254E-8FE0-4C51-975B-8EC67434B3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Speech </a:t>
          </a:r>
          <a:r>
            <a:rPr lang="en-US">
              <a:latin typeface="Arial" panose="020B0604020202020204"/>
            </a:rPr>
            <a:t>embeddings</a:t>
          </a:r>
          <a:endParaRPr lang="en-US"/>
        </a:p>
      </dgm:t>
    </dgm:pt>
    <dgm:pt modelId="{CF798657-19CE-4CA6-A24B-77A720AF5DEC}" type="parTrans" cxnId="{E6C47F47-1BA6-4901-88E0-6BBB930353CC}">
      <dgm:prSet/>
      <dgm:spPr/>
      <dgm:t>
        <a:bodyPr/>
        <a:lstStyle/>
        <a:p>
          <a:endParaRPr lang="en-US"/>
        </a:p>
      </dgm:t>
    </dgm:pt>
    <dgm:pt modelId="{DA5854F0-1666-493D-9332-239B30F04A27}" type="sibTrans" cxnId="{E6C47F47-1BA6-4901-88E0-6BBB930353CC}">
      <dgm:prSet/>
      <dgm:spPr/>
      <dgm:t>
        <a:bodyPr/>
        <a:lstStyle/>
        <a:p>
          <a:endParaRPr lang="en-US"/>
        </a:p>
      </dgm:t>
    </dgm:pt>
    <dgm:pt modelId="{C15F2BB7-B952-4D3A-82EB-4E55AB92DA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Dimension reduction</a:t>
          </a:r>
        </a:p>
      </dgm:t>
    </dgm:pt>
    <dgm:pt modelId="{AF877493-6A6C-4744-93AE-FF29107AF856}" type="parTrans" cxnId="{BA265143-9745-4C11-B3C9-00B392CEBF57}">
      <dgm:prSet/>
      <dgm:spPr/>
      <dgm:t>
        <a:bodyPr/>
        <a:lstStyle/>
        <a:p>
          <a:endParaRPr lang="en-US"/>
        </a:p>
      </dgm:t>
    </dgm:pt>
    <dgm:pt modelId="{F482F852-8032-4621-B5D2-07E55814C0B3}" type="sibTrans" cxnId="{BA265143-9745-4C11-B3C9-00B392CEBF57}">
      <dgm:prSet/>
      <dgm:spPr/>
      <dgm:t>
        <a:bodyPr/>
        <a:lstStyle/>
        <a:p>
          <a:endParaRPr lang="en-US"/>
        </a:p>
      </dgm:t>
    </dgm:pt>
    <dgm:pt modelId="{243DE632-89CB-4785-83CB-DAD34E7CEC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/>
            </a:rPr>
            <a:t>Clustering</a:t>
          </a:r>
          <a:endParaRPr lang="en-US"/>
        </a:p>
      </dgm:t>
    </dgm:pt>
    <dgm:pt modelId="{B4B86A3C-8D2C-4ED1-8E14-E57095910419}" type="parTrans" cxnId="{E1A3383C-650F-4639-836D-2DC09275CD37}">
      <dgm:prSet/>
      <dgm:spPr/>
      <dgm:t>
        <a:bodyPr/>
        <a:lstStyle/>
        <a:p>
          <a:endParaRPr lang="en-US"/>
        </a:p>
      </dgm:t>
    </dgm:pt>
    <dgm:pt modelId="{D8220D59-8582-4AFE-842D-4C9D9C1C6B7D}" type="sibTrans" cxnId="{E1A3383C-650F-4639-836D-2DC09275CD37}">
      <dgm:prSet/>
      <dgm:spPr/>
      <dgm:t>
        <a:bodyPr/>
        <a:lstStyle/>
        <a:p>
          <a:endParaRPr lang="en-US"/>
        </a:p>
      </dgm:t>
    </dgm:pt>
    <dgm:pt modelId="{97CC1E1E-09CE-4562-9B15-A28764E9EB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/>
            </a:rPr>
            <a:t>Cosine Similarity</a:t>
          </a:r>
          <a:endParaRPr lang="en-US"/>
        </a:p>
      </dgm:t>
    </dgm:pt>
    <dgm:pt modelId="{D0FFE2CB-F7A3-48A1-BE64-0B83BA9CCAC0}" type="parTrans" cxnId="{0ADC5CB8-8268-49B8-A143-CCE6FAA31B07}">
      <dgm:prSet/>
      <dgm:spPr/>
      <dgm:t>
        <a:bodyPr/>
        <a:lstStyle/>
        <a:p>
          <a:endParaRPr lang="en-US"/>
        </a:p>
      </dgm:t>
    </dgm:pt>
    <dgm:pt modelId="{5A660031-7595-4FFB-975F-BC010009BF87}" type="sibTrans" cxnId="{0ADC5CB8-8268-49B8-A143-CCE6FAA31B07}">
      <dgm:prSet/>
      <dgm:spPr/>
      <dgm:t>
        <a:bodyPr/>
        <a:lstStyle/>
        <a:p>
          <a:endParaRPr lang="en-US"/>
        </a:p>
      </dgm:t>
    </dgm:pt>
    <dgm:pt modelId="{6001876E-9C46-487F-AF29-A11032F9DA9E}" type="pres">
      <dgm:prSet presAssocID="{526FD826-9ED2-44A3-BF4E-D819CE7A412D}" presName="root" presStyleCnt="0">
        <dgm:presLayoutVars>
          <dgm:dir/>
          <dgm:resizeHandles val="exact"/>
        </dgm:presLayoutVars>
      </dgm:prSet>
      <dgm:spPr/>
    </dgm:pt>
    <dgm:pt modelId="{0610DFA4-9FB3-4BBD-9C49-679083C01575}" type="pres">
      <dgm:prSet presAssocID="{B5222486-E4E7-4323-8251-288147EA4F83}" presName="compNode" presStyleCnt="0"/>
      <dgm:spPr/>
    </dgm:pt>
    <dgm:pt modelId="{29139431-6272-454A-A8AC-D8671D814438}" type="pres">
      <dgm:prSet presAssocID="{B5222486-E4E7-4323-8251-288147EA4F83}" presName="bgRect" presStyleLbl="bgShp" presStyleIdx="0" presStyleCnt="5"/>
      <dgm:spPr/>
    </dgm:pt>
    <dgm:pt modelId="{6D47F8EE-FC15-4F71-B290-C063D8D21552}" type="pres">
      <dgm:prSet presAssocID="{B5222486-E4E7-4323-8251-288147EA4F8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84447B86-CDA4-4806-88A2-8CECF5F40B24}" type="pres">
      <dgm:prSet presAssocID="{B5222486-E4E7-4323-8251-288147EA4F83}" presName="spaceRect" presStyleCnt="0"/>
      <dgm:spPr/>
    </dgm:pt>
    <dgm:pt modelId="{07191666-A843-4E0C-9CAE-691040F01398}" type="pres">
      <dgm:prSet presAssocID="{B5222486-E4E7-4323-8251-288147EA4F83}" presName="parTx" presStyleLbl="revTx" presStyleIdx="0" presStyleCnt="5">
        <dgm:presLayoutVars>
          <dgm:chMax val="0"/>
          <dgm:chPref val="0"/>
        </dgm:presLayoutVars>
      </dgm:prSet>
      <dgm:spPr/>
    </dgm:pt>
    <dgm:pt modelId="{4D8BA0AC-8597-4BCB-8604-F517735E60FF}" type="pres">
      <dgm:prSet presAssocID="{F39789E9-DEBE-4FDD-A6FB-9298860CABDF}" presName="sibTrans" presStyleCnt="0"/>
      <dgm:spPr/>
    </dgm:pt>
    <dgm:pt modelId="{42EA9127-B189-4DF0-A585-44034F3C91AD}" type="pres">
      <dgm:prSet presAssocID="{CC9F254E-8FE0-4C51-975B-8EC67434B3EF}" presName="compNode" presStyleCnt="0"/>
      <dgm:spPr/>
    </dgm:pt>
    <dgm:pt modelId="{CAE8FE6A-22C6-4AEA-89F5-27511F65F93E}" type="pres">
      <dgm:prSet presAssocID="{CC9F254E-8FE0-4C51-975B-8EC67434B3EF}" presName="bgRect" presStyleLbl="bgShp" presStyleIdx="1" presStyleCnt="5"/>
      <dgm:spPr/>
    </dgm:pt>
    <dgm:pt modelId="{4F6EF946-FA01-4FFF-91C5-4796DF142507}" type="pres">
      <dgm:prSet presAssocID="{CC9F254E-8FE0-4C51-975B-8EC67434B3E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A59C5303-C0F0-4501-B778-57C4AA922038}" type="pres">
      <dgm:prSet presAssocID="{CC9F254E-8FE0-4C51-975B-8EC67434B3EF}" presName="spaceRect" presStyleCnt="0"/>
      <dgm:spPr/>
    </dgm:pt>
    <dgm:pt modelId="{5B7B9298-A2BC-487E-A24E-F998807830EC}" type="pres">
      <dgm:prSet presAssocID="{CC9F254E-8FE0-4C51-975B-8EC67434B3EF}" presName="parTx" presStyleLbl="revTx" presStyleIdx="1" presStyleCnt="5">
        <dgm:presLayoutVars>
          <dgm:chMax val="0"/>
          <dgm:chPref val="0"/>
        </dgm:presLayoutVars>
      </dgm:prSet>
      <dgm:spPr/>
    </dgm:pt>
    <dgm:pt modelId="{ABC6B5D6-8916-4492-870A-1ADC78CC2B9A}" type="pres">
      <dgm:prSet presAssocID="{DA5854F0-1666-493D-9332-239B30F04A27}" presName="sibTrans" presStyleCnt="0"/>
      <dgm:spPr/>
    </dgm:pt>
    <dgm:pt modelId="{0815ED79-EEA4-4EE7-9230-3CE555FADFC3}" type="pres">
      <dgm:prSet presAssocID="{C15F2BB7-B952-4D3A-82EB-4E55AB92DABB}" presName="compNode" presStyleCnt="0"/>
      <dgm:spPr/>
    </dgm:pt>
    <dgm:pt modelId="{AAEA8EA7-0B67-4137-AA35-0D197AB0B708}" type="pres">
      <dgm:prSet presAssocID="{C15F2BB7-B952-4D3A-82EB-4E55AB92DABB}" presName="bgRect" presStyleLbl="bgShp" presStyleIdx="2" presStyleCnt="5"/>
      <dgm:spPr/>
    </dgm:pt>
    <dgm:pt modelId="{44E51B3B-C5E0-4DFA-8C29-1141F1CAA70E}" type="pres">
      <dgm:prSet presAssocID="{C15F2BB7-B952-4D3A-82EB-4E55AB92DAB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4781C875-9A0F-4818-83F3-448D6EE6D8BA}" type="pres">
      <dgm:prSet presAssocID="{C15F2BB7-B952-4D3A-82EB-4E55AB92DABB}" presName="spaceRect" presStyleCnt="0"/>
      <dgm:spPr/>
    </dgm:pt>
    <dgm:pt modelId="{4A9CC4B1-ECFA-459F-AADD-CC142AECEC3B}" type="pres">
      <dgm:prSet presAssocID="{C15F2BB7-B952-4D3A-82EB-4E55AB92DABB}" presName="parTx" presStyleLbl="revTx" presStyleIdx="2" presStyleCnt="5">
        <dgm:presLayoutVars>
          <dgm:chMax val="0"/>
          <dgm:chPref val="0"/>
        </dgm:presLayoutVars>
      </dgm:prSet>
      <dgm:spPr/>
    </dgm:pt>
    <dgm:pt modelId="{0606BB16-B482-49F2-978C-1DA45E39C019}" type="pres">
      <dgm:prSet presAssocID="{F482F852-8032-4621-B5D2-07E55814C0B3}" presName="sibTrans" presStyleCnt="0"/>
      <dgm:spPr/>
    </dgm:pt>
    <dgm:pt modelId="{52573E38-ACFD-4BEA-A1A0-8C1AC69CC0D7}" type="pres">
      <dgm:prSet presAssocID="{243DE632-89CB-4785-83CB-DAD34E7CECE8}" presName="compNode" presStyleCnt="0"/>
      <dgm:spPr/>
    </dgm:pt>
    <dgm:pt modelId="{EE6F9D53-3FEC-41F0-B030-877F5D1B3848}" type="pres">
      <dgm:prSet presAssocID="{243DE632-89CB-4785-83CB-DAD34E7CECE8}" presName="bgRect" presStyleLbl="bgShp" presStyleIdx="3" presStyleCnt="5"/>
      <dgm:spPr/>
    </dgm:pt>
    <dgm:pt modelId="{87B63E90-CB2E-4531-9E6A-7ECB51FFD1E9}" type="pres">
      <dgm:prSet presAssocID="{243DE632-89CB-4785-83CB-DAD34E7CECE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with solid fill"/>
        </a:ext>
      </dgm:extLst>
    </dgm:pt>
    <dgm:pt modelId="{B2979FBA-8802-41C2-A1D6-48459AED47E4}" type="pres">
      <dgm:prSet presAssocID="{243DE632-89CB-4785-83CB-DAD34E7CECE8}" presName="spaceRect" presStyleCnt="0"/>
      <dgm:spPr/>
    </dgm:pt>
    <dgm:pt modelId="{8D2253FA-D5D1-4B53-A061-EA32BE234447}" type="pres">
      <dgm:prSet presAssocID="{243DE632-89CB-4785-83CB-DAD34E7CECE8}" presName="parTx" presStyleLbl="revTx" presStyleIdx="3" presStyleCnt="5">
        <dgm:presLayoutVars>
          <dgm:chMax val="0"/>
          <dgm:chPref val="0"/>
        </dgm:presLayoutVars>
      </dgm:prSet>
      <dgm:spPr/>
    </dgm:pt>
    <dgm:pt modelId="{0C6FCAEA-26CA-45EE-A1B6-CBE0722E2E53}" type="pres">
      <dgm:prSet presAssocID="{D8220D59-8582-4AFE-842D-4C9D9C1C6B7D}" presName="sibTrans" presStyleCnt="0"/>
      <dgm:spPr/>
    </dgm:pt>
    <dgm:pt modelId="{D8225EDB-150A-4821-A0D8-7FC91EE5F510}" type="pres">
      <dgm:prSet presAssocID="{97CC1E1E-09CE-4562-9B15-A28764E9EBDA}" presName="compNode" presStyleCnt="0"/>
      <dgm:spPr/>
    </dgm:pt>
    <dgm:pt modelId="{2E8EE961-4E22-447A-A5A8-5D5688A756CD}" type="pres">
      <dgm:prSet presAssocID="{97CC1E1E-09CE-4562-9B15-A28764E9EBDA}" presName="bgRect" presStyleLbl="bgShp" presStyleIdx="4" presStyleCnt="5"/>
      <dgm:spPr/>
    </dgm:pt>
    <dgm:pt modelId="{7D48D095-D441-4966-A31D-88F6CC4DF226}" type="pres">
      <dgm:prSet presAssocID="{97CC1E1E-09CE-4562-9B15-A28764E9EBD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EF8F67B-2A53-495F-80DF-652CCE652E0E}" type="pres">
      <dgm:prSet presAssocID="{97CC1E1E-09CE-4562-9B15-A28764E9EBDA}" presName="spaceRect" presStyleCnt="0"/>
      <dgm:spPr/>
    </dgm:pt>
    <dgm:pt modelId="{9BD8888F-445D-4671-BCC3-31033D60EFAD}" type="pres">
      <dgm:prSet presAssocID="{97CC1E1E-09CE-4562-9B15-A28764E9EBD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3D4A000-CFBB-4BC6-8252-47B47241FA39}" type="presOf" srcId="{CC9F254E-8FE0-4C51-975B-8EC67434B3EF}" destId="{5B7B9298-A2BC-487E-A24E-F998807830EC}" srcOrd="0" destOrd="0" presId="urn:microsoft.com/office/officeart/2018/2/layout/IconVerticalSolidList"/>
    <dgm:cxn modelId="{C3CF412C-46E7-4D1D-8531-28DEBEA77B3C}" srcId="{526FD826-9ED2-44A3-BF4E-D819CE7A412D}" destId="{B5222486-E4E7-4323-8251-288147EA4F83}" srcOrd="0" destOrd="0" parTransId="{FA91AEE7-11C6-47C2-860E-F0459D85F7EF}" sibTransId="{F39789E9-DEBE-4FDD-A6FB-9298860CABDF}"/>
    <dgm:cxn modelId="{0A15733B-A0BA-4C61-9C03-69A7B063C8AD}" type="presOf" srcId="{526FD826-9ED2-44A3-BF4E-D819CE7A412D}" destId="{6001876E-9C46-487F-AF29-A11032F9DA9E}" srcOrd="0" destOrd="0" presId="urn:microsoft.com/office/officeart/2018/2/layout/IconVerticalSolidList"/>
    <dgm:cxn modelId="{E1A3383C-650F-4639-836D-2DC09275CD37}" srcId="{526FD826-9ED2-44A3-BF4E-D819CE7A412D}" destId="{243DE632-89CB-4785-83CB-DAD34E7CECE8}" srcOrd="3" destOrd="0" parTransId="{B4B86A3C-8D2C-4ED1-8E14-E57095910419}" sibTransId="{D8220D59-8582-4AFE-842D-4C9D9C1C6B7D}"/>
    <dgm:cxn modelId="{19D29E5B-76D2-4401-85E7-D8074EF568DE}" type="presOf" srcId="{C15F2BB7-B952-4D3A-82EB-4E55AB92DABB}" destId="{4A9CC4B1-ECFA-459F-AADD-CC142AECEC3B}" srcOrd="0" destOrd="0" presId="urn:microsoft.com/office/officeart/2018/2/layout/IconVerticalSolidList"/>
    <dgm:cxn modelId="{BA265143-9745-4C11-B3C9-00B392CEBF57}" srcId="{526FD826-9ED2-44A3-BF4E-D819CE7A412D}" destId="{C15F2BB7-B952-4D3A-82EB-4E55AB92DABB}" srcOrd="2" destOrd="0" parTransId="{AF877493-6A6C-4744-93AE-FF29107AF856}" sibTransId="{F482F852-8032-4621-B5D2-07E55814C0B3}"/>
    <dgm:cxn modelId="{F1486144-8A0B-4265-9511-EEAA911E5ED3}" type="presOf" srcId="{B5222486-E4E7-4323-8251-288147EA4F83}" destId="{07191666-A843-4E0C-9CAE-691040F01398}" srcOrd="0" destOrd="0" presId="urn:microsoft.com/office/officeart/2018/2/layout/IconVerticalSolidList"/>
    <dgm:cxn modelId="{E6C47F47-1BA6-4901-88E0-6BBB930353CC}" srcId="{526FD826-9ED2-44A3-BF4E-D819CE7A412D}" destId="{CC9F254E-8FE0-4C51-975B-8EC67434B3EF}" srcOrd="1" destOrd="0" parTransId="{CF798657-19CE-4CA6-A24B-77A720AF5DEC}" sibTransId="{DA5854F0-1666-493D-9332-239B30F04A27}"/>
    <dgm:cxn modelId="{0ADC5CB8-8268-49B8-A143-CCE6FAA31B07}" srcId="{526FD826-9ED2-44A3-BF4E-D819CE7A412D}" destId="{97CC1E1E-09CE-4562-9B15-A28764E9EBDA}" srcOrd="4" destOrd="0" parTransId="{D0FFE2CB-F7A3-48A1-BE64-0B83BA9CCAC0}" sibTransId="{5A660031-7595-4FFB-975F-BC010009BF87}"/>
    <dgm:cxn modelId="{A3275CC9-C7B0-4BBD-B606-5DA21CFD9CE6}" type="presOf" srcId="{243DE632-89CB-4785-83CB-DAD34E7CECE8}" destId="{8D2253FA-D5D1-4B53-A061-EA32BE234447}" srcOrd="0" destOrd="0" presId="urn:microsoft.com/office/officeart/2018/2/layout/IconVerticalSolidList"/>
    <dgm:cxn modelId="{2018FAD8-E768-409A-896A-B6CA29E59173}" type="presOf" srcId="{97CC1E1E-09CE-4562-9B15-A28764E9EBDA}" destId="{9BD8888F-445D-4671-BCC3-31033D60EFAD}" srcOrd="0" destOrd="0" presId="urn:microsoft.com/office/officeart/2018/2/layout/IconVerticalSolidList"/>
    <dgm:cxn modelId="{B8E0D744-A9A2-42F1-9C59-B2C6709EB9E2}" type="presParOf" srcId="{6001876E-9C46-487F-AF29-A11032F9DA9E}" destId="{0610DFA4-9FB3-4BBD-9C49-679083C01575}" srcOrd="0" destOrd="0" presId="urn:microsoft.com/office/officeart/2018/2/layout/IconVerticalSolidList"/>
    <dgm:cxn modelId="{5BE199A6-6E1D-4844-AE1E-F293214178EA}" type="presParOf" srcId="{0610DFA4-9FB3-4BBD-9C49-679083C01575}" destId="{29139431-6272-454A-A8AC-D8671D814438}" srcOrd="0" destOrd="0" presId="urn:microsoft.com/office/officeart/2018/2/layout/IconVerticalSolidList"/>
    <dgm:cxn modelId="{EED3F46D-BFC9-4CCD-A97E-16B61EE4D2EA}" type="presParOf" srcId="{0610DFA4-9FB3-4BBD-9C49-679083C01575}" destId="{6D47F8EE-FC15-4F71-B290-C063D8D21552}" srcOrd="1" destOrd="0" presId="urn:microsoft.com/office/officeart/2018/2/layout/IconVerticalSolidList"/>
    <dgm:cxn modelId="{A2F0E615-C82F-4A29-B435-7FF953B819B2}" type="presParOf" srcId="{0610DFA4-9FB3-4BBD-9C49-679083C01575}" destId="{84447B86-CDA4-4806-88A2-8CECF5F40B24}" srcOrd="2" destOrd="0" presId="urn:microsoft.com/office/officeart/2018/2/layout/IconVerticalSolidList"/>
    <dgm:cxn modelId="{E2D2B68F-DCBB-4AA6-91AF-0173B67FE20E}" type="presParOf" srcId="{0610DFA4-9FB3-4BBD-9C49-679083C01575}" destId="{07191666-A843-4E0C-9CAE-691040F01398}" srcOrd="3" destOrd="0" presId="urn:microsoft.com/office/officeart/2018/2/layout/IconVerticalSolidList"/>
    <dgm:cxn modelId="{EE873971-5856-49EC-91A0-7E6A0018E92C}" type="presParOf" srcId="{6001876E-9C46-487F-AF29-A11032F9DA9E}" destId="{4D8BA0AC-8597-4BCB-8604-F517735E60FF}" srcOrd="1" destOrd="0" presId="urn:microsoft.com/office/officeart/2018/2/layout/IconVerticalSolidList"/>
    <dgm:cxn modelId="{2769C3B7-40F8-4791-AE0C-2CEBA1190E53}" type="presParOf" srcId="{6001876E-9C46-487F-AF29-A11032F9DA9E}" destId="{42EA9127-B189-4DF0-A585-44034F3C91AD}" srcOrd="2" destOrd="0" presId="urn:microsoft.com/office/officeart/2018/2/layout/IconVerticalSolidList"/>
    <dgm:cxn modelId="{ECDB8B06-7595-403E-A51D-0D71FEAA628E}" type="presParOf" srcId="{42EA9127-B189-4DF0-A585-44034F3C91AD}" destId="{CAE8FE6A-22C6-4AEA-89F5-27511F65F93E}" srcOrd="0" destOrd="0" presId="urn:microsoft.com/office/officeart/2018/2/layout/IconVerticalSolidList"/>
    <dgm:cxn modelId="{4E1CE192-6D66-45CA-8EF2-D07943900866}" type="presParOf" srcId="{42EA9127-B189-4DF0-A585-44034F3C91AD}" destId="{4F6EF946-FA01-4FFF-91C5-4796DF142507}" srcOrd="1" destOrd="0" presId="urn:microsoft.com/office/officeart/2018/2/layout/IconVerticalSolidList"/>
    <dgm:cxn modelId="{917EB6ED-758A-4480-82F0-CA45B8608AE5}" type="presParOf" srcId="{42EA9127-B189-4DF0-A585-44034F3C91AD}" destId="{A59C5303-C0F0-4501-B778-57C4AA922038}" srcOrd="2" destOrd="0" presId="urn:microsoft.com/office/officeart/2018/2/layout/IconVerticalSolidList"/>
    <dgm:cxn modelId="{D39BFA14-C397-451F-86A7-4D1888CB7701}" type="presParOf" srcId="{42EA9127-B189-4DF0-A585-44034F3C91AD}" destId="{5B7B9298-A2BC-487E-A24E-F998807830EC}" srcOrd="3" destOrd="0" presId="urn:microsoft.com/office/officeart/2018/2/layout/IconVerticalSolidList"/>
    <dgm:cxn modelId="{E3397905-DC28-4BB3-AA8A-7AD3FFDEAB3A}" type="presParOf" srcId="{6001876E-9C46-487F-AF29-A11032F9DA9E}" destId="{ABC6B5D6-8916-4492-870A-1ADC78CC2B9A}" srcOrd="3" destOrd="0" presId="urn:microsoft.com/office/officeart/2018/2/layout/IconVerticalSolidList"/>
    <dgm:cxn modelId="{22264360-7792-46D0-BC1C-7391DC1B6368}" type="presParOf" srcId="{6001876E-9C46-487F-AF29-A11032F9DA9E}" destId="{0815ED79-EEA4-4EE7-9230-3CE555FADFC3}" srcOrd="4" destOrd="0" presId="urn:microsoft.com/office/officeart/2018/2/layout/IconVerticalSolidList"/>
    <dgm:cxn modelId="{E3CDFF04-625D-484A-BB8B-33A260640650}" type="presParOf" srcId="{0815ED79-EEA4-4EE7-9230-3CE555FADFC3}" destId="{AAEA8EA7-0B67-4137-AA35-0D197AB0B708}" srcOrd="0" destOrd="0" presId="urn:microsoft.com/office/officeart/2018/2/layout/IconVerticalSolidList"/>
    <dgm:cxn modelId="{62D4AA45-2711-4516-A892-026A34C6F98A}" type="presParOf" srcId="{0815ED79-EEA4-4EE7-9230-3CE555FADFC3}" destId="{44E51B3B-C5E0-4DFA-8C29-1141F1CAA70E}" srcOrd="1" destOrd="0" presId="urn:microsoft.com/office/officeart/2018/2/layout/IconVerticalSolidList"/>
    <dgm:cxn modelId="{FC7F00C0-E169-437C-A42E-434A49C471B0}" type="presParOf" srcId="{0815ED79-EEA4-4EE7-9230-3CE555FADFC3}" destId="{4781C875-9A0F-4818-83F3-448D6EE6D8BA}" srcOrd="2" destOrd="0" presId="urn:microsoft.com/office/officeart/2018/2/layout/IconVerticalSolidList"/>
    <dgm:cxn modelId="{577E0F44-7914-4CDE-B22E-D991CC801A69}" type="presParOf" srcId="{0815ED79-EEA4-4EE7-9230-3CE555FADFC3}" destId="{4A9CC4B1-ECFA-459F-AADD-CC142AECEC3B}" srcOrd="3" destOrd="0" presId="urn:microsoft.com/office/officeart/2018/2/layout/IconVerticalSolidList"/>
    <dgm:cxn modelId="{33A602B6-5058-48B8-BC41-96EA978CB069}" type="presParOf" srcId="{6001876E-9C46-487F-AF29-A11032F9DA9E}" destId="{0606BB16-B482-49F2-978C-1DA45E39C019}" srcOrd="5" destOrd="0" presId="urn:microsoft.com/office/officeart/2018/2/layout/IconVerticalSolidList"/>
    <dgm:cxn modelId="{A2B6AB76-C23B-4CC6-94A2-CCC02FDB2867}" type="presParOf" srcId="{6001876E-9C46-487F-AF29-A11032F9DA9E}" destId="{52573E38-ACFD-4BEA-A1A0-8C1AC69CC0D7}" srcOrd="6" destOrd="0" presId="urn:microsoft.com/office/officeart/2018/2/layout/IconVerticalSolidList"/>
    <dgm:cxn modelId="{964A3BAF-D882-49C9-A3B5-A265646835C8}" type="presParOf" srcId="{52573E38-ACFD-4BEA-A1A0-8C1AC69CC0D7}" destId="{EE6F9D53-3FEC-41F0-B030-877F5D1B3848}" srcOrd="0" destOrd="0" presId="urn:microsoft.com/office/officeart/2018/2/layout/IconVerticalSolidList"/>
    <dgm:cxn modelId="{D7D5FCAD-EE08-4FAE-96EA-40774DD83018}" type="presParOf" srcId="{52573E38-ACFD-4BEA-A1A0-8C1AC69CC0D7}" destId="{87B63E90-CB2E-4531-9E6A-7ECB51FFD1E9}" srcOrd="1" destOrd="0" presId="urn:microsoft.com/office/officeart/2018/2/layout/IconVerticalSolidList"/>
    <dgm:cxn modelId="{B01399E5-8241-4176-B73B-2E2F3882C508}" type="presParOf" srcId="{52573E38-ACFD-4BEA-A1A0-8C1AC69CC0D7}" destId="{B2979FBA-8802-41C2-A1D6-48459AED47E4}" srcOrd="2" destOrd="0" presId="urn:microsoft.com/office/officeart/2018/2/layout/IconVerticalSolidList"/>
    <dgm:cxn modelId="{CDD9C07A-2F20-4FC6-8B1B-220072920A28}" type="presParOf" srcId="{52573E38-ACFD-4BEA-A1A0-8C1AC69CC0D7}" destId="{8D2253FA-D5D1-4B53-A061-EA32BE234447}" srcOrd="3" destOrd="0" presId="urn:microsoft.com/office/officeart/2018/2/layout/IconVerticalSolidList"/>
    <dgm:cxn modelId="{948CF861-7F31-4BA3-B130-FF765C0FE39E}" type="presParOf" srcId="{6001876E-9C46-487F-AF29-A11032F9DA9E}" destId="{0C6FCAEA-26CA-45EE-A1B6-CBE0722E2E53}" srcOrd="7" destOrd="0" presId="urn:microsoft.com/office/officeart/2018/2/layout/IconVerticalSolidList"/>
    <dgm:cxn modelId="{B363947C-1644-4BA4-B044-C5544D4666D2}" type="presParOf" srcId="{6001876E-9C46-487F-AF29-A11032F9DA9E}" destId="{D8225EDB-150A-4821-A0D8-7FC91EE5F510}" srcOrd="8" destOrd="0" presId="urn:microsoft.com/office/officeart/2018/2/layout/IconVerticalSolidList"/>
    <dgm:cxn modelId="{1A503E72-0CE0-40C9-9EF2-CFD34AC860A4}" type="presParOf" srcId="{D8225EDB-150A-4821-A0D8-7FC91EE5F510}" destId="{2E8EE961-4E22-447A-A5A8-5D5688A756CD}" srcOrd="0" destOrd="0" presId="urn:microsoft.com/office/officeart/2018/2/layout/IconVerticalSolidList"/>
    <dgm:cxn modelId="{ED8E92F4-0111-42CB-B431-90523D4ABD87}" type="presParOf" srcId="{D8225EDB-150A-4821-A0D8-7FC91EE5F510}" destId="{7D48D095-D441-4966-A31D-88F6CC4DF226}" srcOrd="1" destOrd="0" presId="urn:microsoft.com/office/officeart/2018/2/layout/IconVerticalSolidList"/>
    <dgm:cxn modelId="{C92AF779-D841-4D64-815E-ADF0007B1589}" type="presParOf" srcId="{D8225EDB-150A-4821-A0D8-7FC91EE5F510}" destId="{BEF8F67B-2A53-495F-80DF-652CCE652E0E}" srcOrd="2" destOrd="0" presId="urn:microsoft.com/office/officeart/2018/2/layout/IconVerticalSolidList"/>
    <dgm:cxn modelId="{382F0C51-280E-4FFC-A7C4-270A572D0067}" type="presParOf" srcId="{D8225EDB-150A-4821-A0D8-7FC91EE5F510}" destId="{9BD8888F-445D-4671-BCC3-31033D60EF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39431-6272-454A-A8AC-D8671D814438}">
      <dsp:nvSpPr>
        <dsp:cNvPr id="0" name=""/>
        <dsp:cNvSpPr/>
      </dsp:nvSpPr>
      <dsp:spPr>
        <a:xfrm>
          <a:off x="0" y="3694"/>
          <a:ext cx="11789663" cy="78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7F8EE-FC15-4F71-B290-C063D8D21552}">
      <dsp:nvSpPr>
        <dsp:cNvPr id="0" name=""/>
        <dsp:cNvSpPr/>
      </dsp:nvSpPr>
      <dsp:spPr>
        <a:xfrm>
          <a:off x="238056" y="180761"/>
          <a:ext cx="432829" cy="4328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91666-A843-4E0C-9CAE-691040F01398}">
      <dsp:nvSpPr>
        <dsp:cNvPr id="0" name=""/>
        <dsp:cNvSpPr/>
      </dsp:nvSpPr>
      <dsp:spPr>
        <a:xfrm>
          <a:off x="908941" y="3694"/>
          <a:ext cx="10880722" cy="78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87" tIns="83287" rIns="83287" bIns="832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/>
            </a:rPr>
            <a:t>Identify portions of audio recording with speech</a:t>
          </a:r>
          <a:endParaRPr lang="en-US" sz="1900" kern="1200"/>
        </a:p>
      </dsp:txBody>
      <dsp:txXfrm>
        <a:off x="908941" y="3694"/>
        <a:ext cx="10880722" cy="786962"/>
      </dsp:txXfrm>
    </dsp:sp>
    <dsp:sp modelId="{CAE8FE6A-22C6-4AEA-89F5-27511F65F93E}">
      <dsp:nvSpPr>
        <dsp:cNvPr id="0" name=""/>
        <dsp:cNvSpPr/>
      </dsp:nvSpPr>
      <dsp:spPr>
        <a:xfrm>
          <a:off x="0" y="987397"/>
          <a:ext cx="11789663" cy="78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EF946-FA01-4FFF-91C5-4796DF142507}">
      <dsp:nvSpPr>
        <dsp:cNvPr id="0" name=""/>
        <dsp:cNvSpPr/>
      </dsp:nvSpPr>
      <dsp:spPr>
        <a:xfrm>
          <a:off x="238056" y="1164464"/>
          <a:ext cx="432829" cy="4328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B9298-A2BC-487E-A24E-F998807830EC}">
      <dsp:nvSpPr>
        <dsp:cNvPr id="0" name=""/>
        <dsp:cNvSpPr/>
      </dsp:nvSpPr>
      <dsp:spPr>
        <a:xfrm>
          <a:off x="908941" y="987397"/>
          <a:ext cx="10880722" cy="78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87" tIns="83287" rIns="83287" bIns="832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Speech </a:t>
          </a:r>
          <a:r>
            <a:rPr lang="en-US" sz="1900" kern="1200">
              <a:latin typeface="Arial" panose="020B0604020202020204"/>
            </a:rPr>
            <a:t>embeddings</a:t>
          </a:r>
          <a:endParaRPr lang="en-US" sz="1900" kern="1200"/>
        </a:p>
      </dsp:txBody>
      <dsp:txXfrm>
        <a:off x="908941" y="987397"/>
        <a:ext cx="10880722" cy="786962"/>
      </dsp:txXfrm>
    </dsp:sp>
    <dsp:sp modelId="{AAEA8EA7-0B67-4137-AA35-0D197AB0B708}">
      <dsp:nvSpPr>
        <dsp:cNvPr id="0" name=""/>
        <dsp:cNvSpPr/>
      </dsp:nvSpPr>
      <dsp:spPr>
        <a:xfrm>
          <a:off x="0" y="1971100"/>
          <a:ext cx="11789663" cy="78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51B3B-C5E0-4DFA-8C29-1141F1CAA70E}">
      <dsp:nvSpPr>
        <dsp:cNvPr id="0" name=""/>
        <dsp:cNvSpPr/>
      </dsp:nvSpPr>
      <dsp:spPr>
        <a:xfrm>
          <a:off x="238056" y="2148166"/>
          <a:ext cx="432829" cy="4328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CC4B1-ECFA-459F-AADD-CC142AECEC3B}">
      <dsp:nvSpPr>
        <dsp:cNvPr id="0" name=""/>
        <dsp:cNvSpPr/>
      </dsp:nvSpPr>
      <dsp:spPr>
        <a:xfrm>
          <a:off x="908941" y="1971100"/>
          <a:ext cx="10880722" cy="78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87" tIns="83287" rIns="83287" bIns="832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Dimension reduction</a:t>
          </a:r>
        </a:p>
      </dsp:txBody>
      <dsp:txXfrm>
        <a:off x="908941" y="1971100"/>
        <a:ext cx="10880722" cy="786962"/>
      </dsp:txXfrm>
    </dsp:sp>
    <dsp:sp modelId="{EE6F9D53-3FEC-41F0-B030-877F5D1B3848}">
      <dsp:nvSpPr>
        <dsp:cNvPr id="0" name=""/>
        <dsp:cNvSpPr/>
      </dsp:nvSpPr>
      <dsp:spPr>
        <a:xfrm>
          <a:off x="0" y="2954803"/>
          <a:ext cx="11789663" cy="78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63E90-CB2E-4531-9E6A-7ECB51FFD1E9}">
      <dsp:nvSpPr>
        <dsp:cNvPr id="0" name=""/>
        <dsp:cNvSpPr/>
      </dsp:nvSpPr>
      <dsp:spPr>
        <a:xfrm>
          <a:off x="238056" y="3131869"/>
          <a:ext cx="432829" cy="4328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253FA-D5D1-4B53-A061-EA32BE234447}">
      <dsp:nvSpPr>
        <dsp:cNvPr id="0" name=""/>
        <dsp:cNvSpPr/>
      </dsp:nvSpPr>
      <dsp:spPr>
        <a:xfrm>
          <a:off x="908941" y="2954803"/>
          <a:ext cx="10880722" cy="78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87" tIns="83287" rIns="83287" bIns="832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/>
            </a:rPr>
            <a:t>Clustering</a:t>
          </a:r>
          <a:endParaRPr lang="en-US" sz="1900" kern="1200"/>
        </a:p>
      </dsp:txBody>
      <dsp:txXfrm>
        <a:off x="908941" y="2954803"/>
        <a:ext cx="10880722" cy="786962"/>
      </dsp:txXfrm>
    </dsp:sp>
    <dsp:sp modelId="{2E8EE961-4E22-447A-A5A8-5D5688A756CD}">
      <dsp:nvSpPr>
        <dsp:cNvPr id="0" name=""/>
        <dsp:cNvSpPr/>
      </dsp:nvSpPr>
      <dsp:spPr>
        <a:xfrm>
          <a:off x="0" y="3938506"/>
          <a:ext cx="11789663" cy="786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8D095-D441-4966-A31D-88F6CC4DF226}">
      <dsp:nvSpPr>
        <dsp:cNvPr id="0" name=""/>
        <dsp:cNvSpPr/>
      </dsp:nvSpPr>
      <dsp:spPr>
        <a:xfrm>
          <a:off x="238056" y="4115572"/>
          <a:ext cx="432829" cy="4328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8888F-445D-4671-BCC3-31033D60EFAD}">
      <dsp:nvSpPr>
        <dsp:cNvPr id="0" name=""/>
        <dsp:cNvSpPr/>
      </dsp:nvSpPr>
      <dsp:spPr>
        <a:xfrm>
          <a:off x="908941" y="3938506"/>
          <a:ext cx="10880722" cy="78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87" tIns="83287" rIns="83287" bIns="832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/>
            </a:rPr>
            <a:t>Cosine Similarity</a:t>
          </a:r>
          <a:endParaRPr lang="en-US" sz="1900" kern="1200"/>
        </a:p>
      </dsp:txBody>
      <dsp:txXfrm>
        <a:off x="908941" y="3938506"/>
        <a:ext cx="10880722" cy="786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C13EE-8E8C-4B16-8015-318229DEF7B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BF73B-99D8-4355-B7E1-0DFD9D65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C9F8-2507-43B8-94EB-5DEE5D53B0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302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10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D7B9A-2ECB-9353-6F68-347775DDC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DBCB3-98B9-FE30-81F8-74E632905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31788" y="0"/>
            <a:ext cx="8128001" cy="4572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55E42C-42BA-C748-A0CE-20F1F38B7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189" y="4747363"/>
            <a:ext cx="6095838" cy="4389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F73B-99D8-4355-B7E1-0DFD9D6508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0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E4B84-4E7A-C79A-5979-BBAE982DD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65E7A5-CCB9-FAE8-4631-CC2611339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31788" y="0"/>
            <a:ext cx="8128001" cy="4572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10C6D9-278C-51A6-1814-FA660F1C3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189" y="4747363"/>
            <a:ext cx="6095838" cy="4389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6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31788" y="0"/>
            <a:ext cx="8128001" cy="4572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4189" y="4747363"/>
            <a:ext cx="6095838" cy="4389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4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46346-7949-CC70-B4DC-5BEC73196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1CA97-913D-3D62-47AE-1FD236FB8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31788" y="0"/>
            <a:ext cx="8128001" cy="4572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D3ECB-4E3D-6039-C96B-71BEF77C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189" y="4747363"/>
            <a:ext cx="6095838" cy="4389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79600-225D-16D2-83CB-F5F4384E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A64CC-51A0-1055-6BA4-76E12E060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FBF8F-1B2C-310F-32F8-E0D39DAA4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04B4B-AB93-8186-4331-0C4142B18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C9F8-2507-43B8-94EB-5DEE5D53B0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302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2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9983E-49BB-1D3F-8B36-B2D348F56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7428D-7672-67F7-D9B7-81DE5C9F3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50F2E-1D6F-8062-DEEC-7230DD3DF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AB1EC-FDC2-2176-E555-C873BA86B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C9F8-2507-43B8-94EB-5DEE5D53B0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302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32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22DD1-B80E-9EAE-2FB7-84E19CED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EC4BA2-EA1C-FA36-EEF3-E6C77FDAF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595D5-9248-F552-9EF8-7A1E375FD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02A6B-59A5-BC73-E721-918E0B71A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C9F8-2507-43B8-94EB-5DEE5D53B0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302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29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11F2B-0D97-7BC3-3375-D2A26906E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F2C97-37D0-96E4-7C3C-361C2390C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1980E-1BD5-2559-6882-DE3BC889D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DE6BD-8725-50EC-9641-31AD125AB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C9F8-2507-43B8-94EB-5DEE5D53B0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302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76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1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F73B-99D8-4355-B7E1-0DFD9D6508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BF73B-99D8-4355-B7E1-0DFD9D6508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BF7A-D63B-E4E4-7144-761DCC261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BA0E1-48D4-9524-BF4B-08591DB8D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CFA52-C7F7-55C3-C89B-6CA2E596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3F6C-4309-4850-C38B-90DC5408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AACF1-13AC-0966-65CC-DA07179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4D37-7F95-B393-51B4-D38B8457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26875-CE35-404D-0EBF-C0F9AC11E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BBDD9-1E34-C5E2-06FF-F28BF964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6BD9-48B5-283D-41A0-424295BA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86569-16B2-569F-C788-C94FEEFC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D316B-D3CD-C86F-3419-DC1D4D56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CAB9B-37A2-F475-B7A7-0669D5A8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B129-B68E-527C-2D40-0D779A0C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C4CDA-FA44-3564-FC75-551C4FCC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AFD2E-1A2B-6103-912F-B7610B13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6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200" y="0"/>
            <a:ext cx="6908800" cy="619532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3" y="393056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667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3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8577B-8E27-6B43-8606-B7C04E5289F9}"/>
              </a:ext>
            </a:extLst>
          </p:cNvPr>
          <p:cNvSpPr/>
          <p:nvPr userDrawn="1"/>
        </p:nvSpPr>
        <p:spPr>
          <a:xfrm>
            <a:off x="0" y="6510529"/>
            <a:ext cx="12192000" cy="368823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r>
              <a:rPr lang="en-US"/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2" y="5275567"/>
            <a:ext cx="1616109" cy="757184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537" y="6497827"/>
            <a:ext cx="113954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624225" y="6575686"/>
            <a:ext cx="7494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94052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200" y="0"/>
            <a:ext cx="6908800" cy="619532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3" y="393056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667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3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8577B-8E27-6B43-8606-B7C04E5289F9}"/>
              </a:ext>
            </a:extLst>
          </p:cNvPr>
          <p:cNvSpPr/>
          <p:nvPr userDrawn="1"/>
        </p:nvSpPr>
        <p:spPr>
          <a:xfrm>
            <a:off x="0" y="6510529"/>
            <a:ext cx="12192000" cy="368823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r>
              <a:rPr lang="en-US"/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2" y="5275567"/>
            <a:ext cx="1616109" cy="757184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537" y="6497827"/>
            <a:ext cx="13103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624225" y="6575686"/>
            <a:ext cx="7494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09969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5346174"/>
            <a:ext cx="1448832" cy="58355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3" y="393056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667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3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6510528"/>
            <a:ext cx="12192000" cy="350405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537" y="6497827"/>
            <a:ext cx="13103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E9EBF9-1042-954A-BC31-5B08760F1302}"/>
              </a:ext>
            </a:extLst>
          </p:cNvPr>
          <p:cNvSpPr txBox="1"/>
          <p:nvPr userDrawn="1"/>
        </p:nvSpPr>
        <p:spPr>
          <a:xfrm>
            <a:off x="1624225" y="6575686"/>
            <a:ext cx="7494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24712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necklace&#10;&#10;Description automatically generated">
            <a:extLst>
              <a:ext uri="{FF2B5EF4-FFF2-40B4-BE49-F238E27FC236}">
                <a16:creationId xmlns:a16="http://schemas.microsoft.com/office/drawing/2014/main" id="{46BAF619-5291-D744-9759-CB4521E60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8568" y="17411"/>
            <a:ext cx="9263433" cy="6462120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3" y="393056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667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3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6513691"/>
            <a:ext cx="12192000" cy="350405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2" y="5275567"/>
            <a:ext cx="1616109" cy="757184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C8F324A8-8EC5-0C47-8FEC-678729435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537" y="6497827"/>
            <a:ext cx="13103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D35CF-9F51-984F-BDC1-B8BC1B1881BD}"/>
              </a:ext>
            </a:extLst>
          </p:cNvPr>
          <p:cNvSpPr txBox="1"/>
          <p:nvPr userDrawn="1"/>
        </p:nvSpPr>
        <p:spPr>
          <a:xfrm>
            <a:off x="1624225" y="6575686"/>
            <a:ext cx="7494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90982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19200"/>
            <a:ext cx="11789664" cy="4729163"/>
          </a:xfrm>
          <a:prstGeom prst="rect">
            <a:avLst/>
          </a:prstGeom>
        </p:spPr>
        <p:txBody>
          <a:bodyPr/>
          <a:lstStyle>
            <a:lvl1pPr marL="300559" indent="-300559">
              <a:buFont typeface="Courier New" panose="02070309020205020404" pitchFamily="49" charset="0"/>
              <a:buChar char="o"/>
              <a:defRPr/>
            </a:lvl1pPr>
            <a:lvl2pPr marL="609585" indent="-309026">
              <a:buFont typeface="Arial" panose="020B0604020202020204" pitchFamily="34" charset="0"/>
              <a:buChar char="•"/>
              <a:defRPr/>
            </a:lvl2pPr>
            <a:lvl3pPr marL="905911" indent="-296326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5FDE42CE-1A87-1A4D-AD45-88C57675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38" r="12759"/>
          <a:stretch/>
        </p:blipFill>
        <p:spPr>
          <a:xfrm>
            <a:off x="2732499" y="0"/>
            <a:ext cx="9459501" cy="7202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611632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19200"/>
            <a:ext cx="611632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82880"/>
            <a:ext cx="680720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680720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6D55DB36-90E3-0A43-900F-6A3BB259E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1" r="20463"/>
          <a:stretch/>
        </p:blipFill>
        <p:spPr>
          <a:xfrm flipH="1">
            <a:off x="0" y="-1"/>
            <a:ext cx="8727355" cy="7208692"/>
          </a:xfrm>
          <a:prstGeom prst="rect">
            <a:avLst/>
          </a:prstGeom>
          <a:ln>
            <a:noFill/>
          </a:ln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0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82880"/>
            <a:ext cx="11789664" cy="129540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701800"/>
            <a:ext cx="11789664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8CC7-A4C8-2E3C-65AB-8CB93832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18AC-332A-FB50-6A65-D1F809697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AD0FD-C47E-B9F7-D417-E874EAB6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F1B28-DF8B-46A9-62A4-5702830A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3CAF1-75E2-65CC-EFB9-CA9C1FA1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763285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82880" y="1219200"/>
            <a:ext cx="5608321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096000" y="1219200"/>
            <a:ext cx="5876544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28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82880"/>
            <a:ext cx="11789664" cy="128016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80" y="1691640"/>
            <a:ext cx="5774944" cy="4582160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97600" y="1691640"/>
            <a:ext cx="5774944" cy="458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44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182880"/>
            <a:ext cx="11789664" cy="763285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1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82881"/>
            <a:ext cx="11789664" cy="1280351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5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37338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37263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200" y="2699902"/>
            <a:ext cx="9042400" cy="763285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3733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7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3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6709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536269"/>
            <a:ext cx="12192000" cy="3217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 userDrawn="1"/>
        </p:nvSpPr>
        <p:spPr bwMode="auto">
          <a:xfrm>
            <a:off x="9674581" y="6519336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www.rti.org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819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96901"/>
            <a:ext cx="1219200" cy="368300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498157"/>
            <a:ext cx="9245600" cy="676656"/>
          </a:xfrm>
          <a:noFill/>
        </p:spPr>
        <p:txBody>
          <a:bodyPr rIns="91440"/>
          <a:lstStyle>
            <a:lvl1pPr algn="r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600200"/>
            <a:ext cx="9245600" cy="381000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 lang="en-US" sz="2000" kern="120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solidFill>
            <a:srgbClr val="BF311A"/>
          </a:solidFill>
          <a:ln>
            <a:noFill/>
          </a:ln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2133600"/>
            <a:ext cx="9245600" cy="6858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BCDDFB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743200" y="6604456"/>
            <a:ext cx="43620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rPr>
              <a:t>RTI International is a registered trademark and a trade name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100834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1"/>
            <a:ext cx="5181600" cy="4983163"/>
          </a:xfrm>
        </p:spPr>
        <p:txBody>
          <a:bodyPr/>
          <a:lstStyle>
            <a:lvl1pPr marL="222245" indent="-222245">
              <a:defRPr sz="2000"/>
            </a:lvl1pPr>
            <a:lvl2pPr marL="463539" indent="-241294">
              <a:buFont typeface="Arial" pitchFamily="34" charset="0"/>
              <a:buChar char="–"/>
              <a:defRPr sz="1800"/>
            </a:lvl2pPr>
            <a:lvl3pPr marL="679434" indent="-222245">
              <a:buFont typeface="Wingdings" pitchFamily="2" charset="2"/>
              <a:buChar char="§"/>
              <a:tabLst/>
              <a:defRPr sz="1600"/>
            </a:lvl3pPr>
            <a:lvl4pPr marL="1031849" indent="-228594"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143001"/>
            <a:ext cx="5181600" cy="4983163"/>
          </a:xfrm>
        </p:spPr>
        <p:txBody>
          <a:bodyPr/>
          <a:lstStyle>
            <a:lvl1pPr marL="222245" indent="-22224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609600" cy="304800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553200"/>
            <a:ext cx="1930400" cy="304800"/>
          </a:xfr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5731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78BC-5939-58AB-7A89-B5338F5C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5FA69-AA5B-46DE-B76A-CA1264343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D9C14-D85B-3813-6A2B-93F1DDCE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A2878-2216-81B7-C805-23C5601C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67190-E5E4-8F6E-6127-098C21DC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4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0F98-255F-E1BC-B2EF-761BDAB2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0C9A-46A7-29BF-6B1E-FDAC38443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5897C-AE71-54D5-27A5-EDF1D31E2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0FC9B-9911-8AD4-ACC1-1A8A6F21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8B21A-E1F2-0BA3-F430-3254A22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05229-81B0-34F4-B616-CB1159FD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FB46-DB0E-0D5A-4A7F-C445E9BA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43EB5-247C-1DCA-A846-1BB5562CC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F5769-FCC5-ED5D-7749-AFB4FB0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C00AB-BB39-DDEC-2136-32ECBE1E1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2B0D85-D8FC-41DD-4266-E68EA5D09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8ADD1-21E6-4E16-B9E7-DA3B1CAF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E82AA-6D2C-D034-D35A-327E90A5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1BA2D6-C053-B0FD-2954-6CC58870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C052-F155-DB38-CEBC-178B30C5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D6836-1756-C4CA-6D8B-6BC0E2BF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232D5-0DD8-6CBA-F907-EA758D2F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B1EE6-128E-89E5-02F6-CD6CDCB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E0E4A-DCDD-455A-AB0F-CE8D3F6F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50613-5DF0-9018-52C2-83881B73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A1611-8FA7-B910-BEC4-ED7603EC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5B7A-5283-9298-B9FB-978578F5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9FAD-C2D9-B298-208C-6088F0C39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A608C-9844-32EF-7BC9-0D958E88C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80873-6CFE-4CBF-90CB-7B32AC0D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25AFE-6BFA-201F-6353-BDEDD248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87B36-B055-21DA-6A32-BF0F2F44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ADD0-D806-FD8D-7AC6-8B560813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1D6D4-6E00-D7ED-859C-901717BF4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F20ED-A137-DB91-A7E1-91387DDD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2AF49-9658-2080-262E-9426477F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46C9A-EA1E-E40E-115E-28C7EAA7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49023-B040-D88E-AF9B-6CD93F4D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B54F2-896F-C08B-89B5-F6DE8D86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8E994-A5D2-256F-45A8-37FD84CEC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2A8FB-A318-E180-8C7E-9E9E0FF97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D1C0-1D72-438C-A771-5347FC7F8D8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3CA9F-EA71-87E5-3552-345381D75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98F0-35EB-3A7C-2DC4-30B44A64B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F414-A0BB-4049-B927-DAC02F3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6510528"/>
            <a:ext cx="12192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11789664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" y="1217592"/>
            <a:ext cx="11789664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22720"/>
            <a:ext cx="463296" cy="29260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0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00559" indent="-300559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667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09585" indent="-3090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24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905911" indent="-2963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2133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8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7A4960A-174E-A44C-A223-BFA663AFD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29" y="436098"/>
            <a:ext cx="10968815" cy="3107990"/>
          </a:xfrm>
        </p:spPr>
        <p:txBody>
          <a:bodyPr>
            <a:normAutofit/>
          </a:bodyPr>
          <a:lstStyle/>
          <a:p>
            <a:r>
              <a:rPr lang="en-US" sz="3200" b="1" dirty="0"/>
              <a:t>Automated Identification </a:t>
            </a:r>
          </a:p>
          <a:p>
            <a:r>
              <a:rPr lang="en-US" sz="3200" b="1" dirty="0"/>
              <a:t>of Unit-Level Interviewer Falsification </a:t>
            </a:r>
          </a:p>
          <a:p>
            <a:r>
              <a:rPr lang="en-US" sz="3200" b="1" dirty="0"/>
              <a:t>using Machine Learning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A Work in Progress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1D856-37F4-8541-A934-2D80C4B0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929" y="3732196"/>
            <a:ext cx="5174267" cy="812800"/>
          </a:xfrm>
        </p:spPr>
        <p:txBody>
          <a:bodyPr>
            <a:normAutofit/>
          </a:bodyPr>
          <a:lstStyle/>
          <a:p>
            <a:r>
              <a:rPr lang="en-US" sz="1867" dirty="0">
                <a:solidFill>
                  <a:schemeClr val="bg1">
                    <a:lumMod val="50000"/>
                  </a:schemeClr>
                </a:solidFill>
              </a:rPr>
              <a:t>Jerry Timbrook, Kirsty Weitzel, and Peter Baumgartner</a:t>
            </a:r>
          </a:p>
          <a:p>
            <a:r>
              <a:rPr lang="en-US" sz="1867" dirty="0" err="1">
                <a:solidFill>
                  <a:schemeClr val="bg1">
                    <a:lumMod val="50000"/>
                  </a:schemeClr>
                </a:solidFill>
              </a:rPr>
              <a:t>FedCASIC</a:t>
            </a:r>
            <a:r>
              <a:rPr lang="en-US" sz="1867" dirty="0">
                <a:solidFill>
                  <a:schemeClr val="bg1">
                    <a:lumMod val="50000"/>
                  </a:schemeClr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69700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967C-96E5-3DD3-24CA-555CBF52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1295400"/>
          </a:xfrm>
        </p:spPr>
        <p:txBody>
          <a:bodyPr wrap="square" anchor="ctr">
            <a:normAutofit/>
          </a:bodyPr>
          <a:lstStyle/>
          <a:p>
            <a:r>
              <a:rPr lang="en-US" err="1">
                <a:latin typeface="Arial Narrow"/>
              </a:rPr>
              <a:t>Silero</a:t>
            </a:r>
            <a:r>
              <a:rPr lang="en-US">
                <a:latin typeface="Arial Narrow"/>
              </a:rPr>
              <a:t> VAD: </a:t>
            </a:r>
            <a:r>
              <a:rPr lang="en-US">
                <a:solidFill>
                  <a:srgbClr val="1E4E96"/>
                </a:solidFill>
                <a:latin typeface="Arial Narrow"/>
              </a:rPr>
              <a:t>pre-trained enterprise-grade Voice Activity Detector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C30F33-A29F-78E3-54A7-0AAFBA5FF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7559" y="1377800"/>
            <a:ext cx="8156307" cy="42420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53D62-83E0-5CF0-59DA-5E0431361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D4325D4D-289E-48C1-B277-2BEB492A7D19}" type="slidenum">
              <a:rPr lang="en-US" smtClean="0"/>
              <a:pPr>
                <a:spcAft>
                  <a:spcPts val="800"/>
                </a:spcAft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B55C7-5DE5-8E4B-BBD5-DB9E48B6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/>
              <a:t>CONFIDENTIAL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87288-84DC-4D1D-953D-9C8619EE6092}"/>
              </a:ext>
            </a:extLst>
          </p:cNvPr>
          <p:cNvSpPr txBox="1"/>
          <p:nvPr/>
        </p:nvSpPr>
        <p:spPr>
          <a:xfrm>
            <a:off x="3148965" y="6014753"/>
            <a:ext cx="64227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ea typeface="ヒラギノ角ゴ Pro W3"/>
                <a:cs typeface="Arial"/>
              </a:rPr>
              <a:t>Source: https://thegradient.pub/one-voice-detector-to-rule-them-all/</a:t>
            </a:r>
            <a:endParaRPr lang="en-US" sz="1600">
              <a:latin typeface="Arial"/>
              <a:ea typeface="ヒラギノ角ゴ Pro W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14DEE-74CE-98C4-1FBA-68794660EEEA}"/>
              </a:ext>
            </a:extLst>
          </p:cNvPr>
          <p:cNvSpPr txBox="1"/>
          <p:nvPr/>
        </p:nvSpPr>
        <p:spPr>
          <a:xfrm>
            <a:off x="528000" y="3354001"/>
            <a:ext cx="36576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992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E7D7-6050-E079-0A90-FBA69354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763285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Calculate Speech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FE916-19AA-23A3-FB83-616E6AE2F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D4325D4D-289E-48C1-B277-2BEB492A7D19}" type="slidenum">
              <a:rPr lang="en-US" smtClean="0"/>
              <a:pPr>
                <a:spcAft>
                  <a:spcPts val="800"/>
                </a:spcAft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BA751-27FE-E2BC-81C0-AE2BFE3C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/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933C-1147-D281-5F62-06C05F90C6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1219200"/>
            <a:ext cx="12271649" cy="50546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/>
              <a:t>Pretrained model for embedding of speech audio: "</a:t>
            </a:r>
            <a:r>
              <a:rPr lang="en-US" err="1"/>
              <a:t>spkrec-ecapa-voxcelab</a:t>
            </a:r>
            <a:r>
              <a:rPr lang="en-US"/>
              <a:t>"  </a:t>
            </a:r>
            <a:endParaRPr lang="en-US">
              <a:cs typeface="Arial"/>
            </a:endParaRPr>
          </a:p>
        </p:txBody>
      </p:sp>
      <p:pic>
        <p:nvPicPr>
          <p:cNvPr id="6" name="Graphic 5" descr="SpeechBrain Logo">
            <a:extLst>
              <a:ext uri="{FF2B5EF4-FFF2-40B4-BE49-F238E27FC236}">
                <a16:creationId xmlns:a16="http://schemas.microsoft.com/office/drawing/2014/main" id="{4AA32735-8AD6-A240-195D-0504266E1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0893" y="2150275"/>
            <a:ext cx="5132544" cy="1177471"/>
          </a:xfrm>
          <a:prstGeom prst="rect">
            <a:avLst/>
          </a:prstGeom>
        </p:spPr>
      </p:pic>
      <p:pic>
        <p:nvPicPr>
          <p:cNvPr id="8" name="Picture 7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BE8BB82E-E695-17EC-01D8-24AB02F3E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97" y="3599037"/>
            <a:ext cx="9964992" cy="22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4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8EFF-65DA-FFB9-9417-474F1046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763285"/>
          </a:xfrm>
        </p:spPr>
        <p:txBody>
          <a:bodyPr wrap="square" anchor="ctr">
            <a:normAutofit/>
          </a:bodyPr>
          <a:lstStyle/>
          <a:p>
            <a:r>
              <a:rPr lang="en-US"/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A7029-7420-1154-66C6-5592BD92A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D4325D4D-289E-48C1-B277-2BEB492A7D19}" type="slidenum">
              <a:rPr lang="en-US" smtClean="0"/>
              <a:pPr>
                <a:spcAft>
                  <a:spcPts val="800"/>
                </a:spcAft>
              </a:pPr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E3909-C4F4-EAB4-90F7-D3D768EC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/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036F-61A2-9410-25A2-A33D42EC58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1219200"/>
            <a:ext cx="5608321" cy="50546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Reduce dimensions of speech embeddings via TSNE</a:t>
            </a:r>
          </a:p>
          <a:p>
            <a:r>
              <a:rPr lang="en-US" dirty="0"/>
              <a:t>Clustering</a:t>
            </a:r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667" dirty="0"/>
              <a:t>n = 2, since we assume two speakers in the audio files</a:t>
            </a:r>
            <a:endParaRPr lang="en-US" sz="2667" dirty="0">
              <a:cs typeface="Arial"/>
            </a:endParaRPr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667" dirty="0">
                <a:cs typeface="Arial"/>
              </a:rPr>
              <a:t>Methods implemented: </a:t>
            </a:r>
          </a:p>
          <a:p>
            <a:pPr lvl="2">
              <a:buFont typeface="Arial" panose="02070309020205020404" pitchFamily="49" charset="0"/>
              <a:buChar char="•"/>
            </a:pPr>
            <a:r>
              <a:rPr lang="en-US" sz="2400" dirty="0">
                <a:cs typeface="Arial"/>
              </a:rPr>
              <a:t>k-means, agglomerative</a:t>
            </a:r>
          </a:p>
          <a:p>
            <a:r>
              <a:rPr lang="en-US" dirty="0"/>
              <a:t>Identify speech embedding closest to cluster centroid</a:t>
            </a:r>
            <a:endParaRPr lang="en-US" dirty="0">
              <a:cs typeface="Arial"/>
            </a:endParaRPr>
          </a:p>
        </p:txBody>
      </p:sp>
      <p:pic>
        <p:nvPicPr>
          <p:cNvPr id="6" name="Picture 5" descr="A chart of different colored dots&#10;&#10;Description automatically generated">
            <a:extLst>
              <a:ext uri="{FF2B5EF4-FFF2-40B4-BE49-F238E27FC236}">
                <a16:creationId xmlns:a16="http://schemas.microsoft.com/office/drawing/2014/main" id="{6FFFB7F3-D49C-6E65-C79A-73DB3AED3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37" b="-147"/>
          <a:stretch/>
        </p:blipFill>
        <p:spPr>
          <a:xfrm>
            <a:off x="6096000" y="1542796"/>
            <a:ext cx="5876544" cy="4407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47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D1F23-9A4A-6D42-A619-EFCB3161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/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E90C4-E59A-0A77-0A8C-D19640E2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763285"/>
          </a:xfrm>
        </p:spPr>
        <p:txBody>
          <a:bodyPr wrap="square" anchor="ctr">
            <a:normAutofit/>
          </a:bodyPr>
          <a:lstStyle/>
          <a:p>
            <a:r>
              <a:rPr lang="en-US"/>
              <a:t>Speaker Verification: Speech Brain</a:t>
            </a:r>
          </a:p>
        </p:txBody>
      </p:sp>
      <p:pic>
        <p:nvPicPr>
          <p:cNvPr id="7" name="Content Placeholder 6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B528ACB2-F9F9-7285-0B22-9EEF97988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" y="1209487"/>
            <a:ext cx="11789664" cy="2682149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75AF6-0EC3-2A3C-AC2D-0BD693EE6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D4325D4D-289E-48C1-B277-2BEB492A7D19}" type="slidenum">
              <a:rPr lang="en-US" smtClean="0"/>
              <a:pPr>
                <a:spcAft>
                  <a:spcPts val="800"/>
                </a:spcAft>
              </a:pPr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375530-0026-6EF5-1294-58D764A26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56" y="4499077"/>
            <a:ext cx="9258333" cy="14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0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65999-6FF9-4C67-596D-3A1B5B6D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128016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Speaker Verification = Cosine Similarity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B15-45AF-C16F-26E8-FEF3894EF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D4325D4D-289E-48C1-B277-2BEB492A7D19}" type="slidenum">
              <a:rPr lang="en-US" smtClean="0"/>
              <a:pPr>
                <a:spcAft>
                  <a:spcPts val="800"/>
                </a:spcAft>
              </a:pPr>
              <a:t>14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1456E0-C9D4-FECA-822C-0EE41F3C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/>
              <a:t>CONFIDENTIAL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20DE4B9-379D-4748-BC38-C2BF9C4693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1691640"/>
            <a:ext cx="5774944" cy="4582160"/>
          </a:xfrm>
        </p:spPr>
        <p:txBody>
          <a:bodyPr wrap="square" anchor="t">
            <a:normAutofit/>
          </a:bodyPr>
          <a:lstStyle/>
          <a:p>
            <a:r>
              <a:rPr lang="en-US"/>
              <a:t>Cosine similarity measures similarity of vectors</a:t>
            </a:r>
          </a:p>
          <a:p>
            <a:r>
              <a:rPr lang="en-US"/>
              <a:t>If cosine similarity of speech embeddings closest to cluster centroids &gt; .25, flag as one speaker</a:t>
            </a:r>
          </a:p>
        </p:txBody>
      </p:sp>
      <p:pic>
        <p:nvPicPr>
          <p:cNvPr id="9" name="Content Placeholder 8" descr="A cartoon of a bear&#10;&#10;Description automatically generated">
            <a:extLst>
              <a:ext uri="{FF2B5EF4-FFF2-40B4-BE49-F238E27FC236}">
                <a16:creationId xmlns:a16="http://schemas.microsoft.com/office/drawing/2014/main" id="{4BADC996-1DAC-BD5D-9769-869546C968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03871" y="1713425"/>
            <a:ext cx="5774944" cy="4215707"/>
          </a:xfrm>
          <a:noFill/>
        </p:spPr>
      </p:pic>
    </p:spTree>
    <p:extLst>
      <p:ext uri="{BB962C8B-B14F-4D97-AF65-F5344CB8AC3E}">
        <p14:creationId xmlns:p14="http://schemas.microsoft.com/office/powerpoint/2010/main" val="425698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2D363-8FB5-4795-A903-77E552021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91AB-4287-2228-6D09-03DF3118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/>
              </a:rPr>
              <a:t>Speaker Count Verification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51E7C-D1B5-CADE-459B-E45CC958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Allows us to assert that 2 voices are present, enabling a meaningful test of cosine similarity across clusters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Uninvestigated (to our knowledge)</a:t>
            </a:r>
          </a:p>
          <a:p>
            <a:pPr lvl="1"/>
            <a:r>
              <a:rPr lang="en-US" dirty="0"/>
              <a:t>There may be many cons!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84300-13FB-8D5C-8943-3C9F7B54F8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E0879-5157-BDF7-4F50-847AD47A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4354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12070-E920-0FDA-7704-B0CB5522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59DFD-FA93-B3DD-3D1B-3166A3CA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EC103-7435-7407-560B-13A041C0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Two-Speaker Recordings -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4439A-5966-1CC9-F3CF-28ACE9E30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78AC5F-E373-40C9-CDDC-EEBF6B11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</a:t>
            </a:r>
          </a:p>
          <a:p>
            <a:pPr lvl="1"/>
            <a:r>
              <a:rPr lang="en-US" dirty="0"/>
              <a:t>920 recordings from a single-state CATI study about health</a:t>
            </a:r>
          </a:p>
          <a:p>
            <a:pPr lvl="2"/>
            <a:r>
              <a:rPr lang="en-US" dirty="0"/>
              <a:t>Full and partial interviews</a:t>
            </a:r>
          </a:p>
          <a:p>
            <a:pPr lvl="2"/>
            <a:r>
              <a:rPr lang="en-US" dirty="0"/>
              <a:t>English and some Spanish interviews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2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3FE7CD-20A8-6E76-5EE8-5DCADB1F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/>
              <a:t>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A5BBF-AD48-7DF2-9405-D811DEB5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763285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latin typeface="Arial Narrow"/>
              </a:rPr>
              <a:t>Two-Speaker Recordings -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EC313-C773-EFA9-E2F2-866D6C540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D4325D4D-289E-48C1-B277-2BEB492A7D19}" type="slidenum">
              <a:rPr lang="en-US" smtClean="0"/>
              <a:pPr>
                <a:spcAft>
                  <a:spcPts val="800"/>
                </a:spcAft>
              </a:pPr>
              <a:t>17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04F0EA-AABB-78BB-EA03-875C6AC8B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770074"/>
              </p:ext>
            </p:extLst>
          </p:nvPr>
        </p:nvGraphicFramePr>
        <p:xfrm>
          <a:off x="232446" y="1066801"/>
          <a:ext cx="11735020" cy="348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1584">
                  <a:extLst>
                    <a:ext uri="{9D8B030D-6E8A-4147-A177-3AD203B41FA5}">
                      <a16:colId xmlns:a16="http://schemas.microsoft.com/office/drawing/2014/main" val="2030478366"/>
                    </a:ext>
                  </a:extLst>
                </a:gridCol>
                <a:gridCol w="4128364">
                  <a:extLst>
                    <a:ext uri="{9D8B030D-6E8A-4147-A177-3AD203B41FA5}">
                      <a16:colId xmlns:a16="http://schemas.microsoft.com/office/drawing/2014/main" val="1718393608"/>
                    </a:ext>
                  </a:extLst>
                </a:gridCol>
                <a:gridCol w="3365072">
                  <a:extLst>
                    <a:ext uri="{9D8B030D-6E8A-4147-A177-3AD203B41FA5}">
                      <a16:colId xmlns:a16="http://schemas.microsoft.com/office/drawing/2014/main" val="2529764614"/>
                    </a:ext>
                  </a:extLst>
                </a:gridCol>
              </a:tblGrid>
              <a:tr h="80402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of </a:t>
                      </a:r>
                    </a:p>
                    <a:p>
                      <a:pPr algn="ctr"/>
                      <a:r>
                        <a:rPr lang="en-US" sz="2400" dirty="0"/>
                        <a:t>Voices Counted</a:t>
                      </a:r>
                    </a:p>
                  </a:txBody>
                  <a:tcPr marL="209261" marR="209261" marT="104631" marB="10463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Clustering Algorithm</a:t>
                      </a:r>
                    </a:p>
                  </a:txBody>
                  <a:tcPr marL="209261" marR="209261" marT="104631" marB="104631" anchor="ctr"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 marL="209261" marR="209261" marT="104631" marB="104631"/>
                </a:tc>
                <a:extLst>
                  <a:ext uri="{0D108BD9-81ED-4DB2-BD59-A6C34878D82A}">
                    <a16:rowId xmlns:a16="http://schemas.microsoft.com/office/drawing/2014/main" val="1257275513"/>
                  </a:ext>
                </a:extLst>
              </a:tr>
              <a:tr h="80402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09261" marR="209261" marT="104631" marB="104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Agglomerative</a:t>
                      </a:r>
                    </a:p>
                  </a:txBody>
                  <a:tcPr marL="209261" marR="209261" marT="104631" marB="1046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u="sng" dirty="0"/>
                        <a:t>k-means</a:t>
                      </a:r>
                    </a:p>
                  </a:txBody>
                  <a:tcPr marL="209261" marR="209261" marT="104631" marB="1046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76815"/>
                  </a:ext>
                </a:extLst>
              </a:tr>
              <a:tr h="933339">
                <a:tc>
                  <a:txBody>
                    <a:bodyPr/>
                    <a:lstStyle/>
                    <a:p>
                      <a:r>
                        <a:rPr lang="en-US" sz="2400" dirty="0"/>
                        <a:t>Two voices counted</a:t>
                      </a:r>
                    </a:p>
                  </a:txBody>
                  <a:tcPr marL="209261" marR="209261" marT="104631" marB="104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817 </a:t>
                      </a:r>
                      <a:endParaRPr lang="en-US" sz="1600" dirty="0"/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(88.8%)</a:t>
                      </a:r>
                    </a:p>
                  </a:txBody>
                  <a:tcPr marL="209261" marR="209261" marT="104631" marB="10463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dirty="0"/>
                        <a:t>821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(89.2%)</a:t>
                      </a:r>
                    </a:p>
                  </a:txBody>
                  <a:tcPr marL="209261" marR="209261" marT="104631" marB="104631" anchor="ctr"/>
                </a:tc>
                <a:extLst>
                  <a:ext uri="{0D108BD9-81ED-4DB2-BD59-A6C34878D82A}">
                    <a16:rowId xmlns:a16="http://schemas.microsoft.com/office/drawing/2014/main" val="2376276199"/>
                  </a:ext>
                </a:extLst>
              </a:tr>
              <a:tr h="9333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One voice counted</a:t>
                      </a:r>
                    </a:p>
                  </a:txBody>
                  <a:tcPr marL="209261" marR="209261" marT="104631" marB="10463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dirty="0"/>
                        <a:t>103 </a:t>
                      </a:r>
                      <a:endParaRPr lang="en-US" sz="1600" dirty="0"/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(11.1%)</a:t>
                      </a:r>
                    </a:p>
                  </a:txBody>
                  <a:tcPr marL="209261" marR="209261" marT="104631" marB="10463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dirty="0"/>
                        <a:t>99 </a:t>
                      </a:r>
                      <a:endParaRPr lang="en-US" sz="1600" dirty="0"/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(10.8%)</a:t>
                      </a:r>
                    </a:p>
                  </a:txBody>
                  <a:tcPr marL="209261" marR="209261" marT="104631" marB="104631" anchor="ctr"/>
                </a:tc>
                <a:extLst>
                  <a:ext uri="{0D108BD9-81ED-4DB2-BD59-A6C34878D82A}">
                    <a16:rowId xmlns:a16="http://schemas.microsoft.com/office/drawing/2014/main" val="233193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18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8BA24-CE1B-6D7D-F71A-BE6116741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80F60-0353-0D1E-A265-8522A871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1FFF9-F382-45E6-B34E-D7FEC669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One-Speaker Recordings -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8590C-0D93-7788-46E6-56CE6CB14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0D0105-698A-3CE9-3F90-74CFF225D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</a:t>
            </a:r>
          </a:p>
          <a:p>
            <a:pPr lvl="1"/>
            <a:r>
              <a:rPr lang="en-US" dirty="0"/>
              <a:t>n=6 cases randomly selected from sample</a:t>
            </a:r>
          </a:p>
          <a:p>
            <a:pPr lvl="2"/>
            <a:r>
              <a:rPr lang="en-US" dirty="0"/>
              <a:t>Actual interview recordings used for 6 (e.g., two voices expected)</a:t>
            </a:r>
          </a:p>
          <a:p>
            <a:pPr lvl="2"/>
            <a:r>
              <a:rPr lang="en-US" dirty="0"/>
              <a:t>Using the transcript of these same 6 cases, one woman (3 cases assigned) and </a:t>
            </a:r>
            <a:br>
              <a:rPr lang="en-US" dirty="0"/>
            </a:br>
            <a:r>
              <a:rPr lang="en-US" dirty="0"/>
              <a:t>one man (3 cases assigned ) recorded themselves reading the entire transcript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2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73A8B-43E2-442A-9F8B-24991638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One-Speaker Recordings -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0C2F1-6FDB-4546-BDB9-E064DB4E62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70C75AE-5195-A036-BD27-8D0287149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595129"/>
              </p:ext>
            </p:extLst>
          </p:nvPr>
        </p:nvGraphicFramePr>
        <p:xfrm>
          <a:off x="182033" y="1219200"/>
          <a:ext cx="11789832" cy="429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944">
                  <a:extLst>
                    <a:ext uri="{9D8B030D-6E8A-4147-A177-3AD203B41FA5}">
                      <a16:colId xmlns:a16="http://schemas.microsoft.com/office/drawing/2014/main" val="3709986597"/>
                    </a:ext>
                  </a:extLst>
                </a:gridCol>
                <a:gridCol w="3929944">
                  <a:extLst>
                    <a:ext uri="{9D8B030D-6E8A-4147-A177-3AD203B41FA5}">
                      <a16:colId xmlns:a16="http://schemas.microsoft.com/office/drawing/2014/main" val="3364538411"/>
                    </a:ext>
                  </a:extLst>
                </a:gridCol>
                <a:gridCol w="3929944">
                  <a:extLst>
                    <a:ext uri="{9D8B030D-6E8A-4147-A177-3AD203B41FA5}">
                      <a16:colId xmlns:a16="http://schemas.microsoft.com/office/drawing/2014/main" val="2092803935"/>
                    </a:ext>
                  </a:extLst>
                </a:gridCol>
              </a:tblGrid>
              <a:tr h="9976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Cases with Correct Detection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# Cases with Incorrect Detection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65907394"/>
                  </a:ext>
                </a:extLst>
              </a:tr>
              <a:tr h="1304653">
                <a:tc>
                  <a:txBody>
                    <a:bodyPr/>
                    <a:lstStyle/>
                    <a:p>
                      <a:r>
                        <a:rPr lang="en-US" sz="2400"/>
                        <a:t>Actual interview recording (two voices expected; n=6)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 (100%)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(0%)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066250529"/>
                  </a:ext>
                </a:extLst>
              </a:tr>
              <a:tr h="997676">
                <a:tc>
                  <a:txBody>
                    <a:bodyPr/>
                    <a:lstStyle/>
                    <a:p>
                      <a:r>
                        <a:rPr lang="en-US" sz="2400"/>
                        <a:t>Female voice only (one voice expected; n=3)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(100%)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(0%)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50967766"/>
                  </a:ext>
                </a:extLst>
              </a:tr>
              <a:tr h="997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Male voice only (one voice expected; n=3)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 (33.3%)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(66.6%)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595289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BF7A96-2A22-C473-9D87-880271D171FB}"/>
              </a:ext>
            </a:extLst>
          </p:cNvPr>
          <p:cNvSpPr txBox="1"/>
          <p:nvPr/>
        </p:nvSpPr>
        <p:spPr>
          <a:xfrm>
            <a:off x="4019331" y="5448437"/>
            <a:ext cx="4394200" cy="492443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US" sz="2400" b="1">
                <a:solidFill>
                  <a:srgbClr val="595959"/>
                </a:solidFill>
                <a:latin typeface="Times New Roman"/>
                <a:ea typeface="ヒラギノ角ゴ Pro W3"/>
                <a:cs typeface="Times New Roman"/>
              </a:rPr>
              <a:t>Overall accuracy = 83.3%</a:t>
            </a:r>
          </a:p>
        </p:txBody>
      </p:sp>
    </p:spTree>
    <p:extLst>
      <p:ext uri="{BB962C8B-B14F-4D97-AF65-F5344CB8AC3E}">
        <p14:creationId xmlns:p14="http://schemas.microsoft.com/office/powerpoint/2010/main" val="17140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69F6-2F2E-6D41-BDAC-3FD68CE4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Interviewer-Administered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1B5C3-56B6-8043-9F87-A2598FA0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16652"/>
            <a:ext cx="11789664" cy="4572000"/>
          </a:xfrm>
        </p:spPr>
        <p:txBody>
          <a:bodyPr/>
          <a:lstStyle/>
          <a:p>
            <a:r>
              <a:rPr lang="en-US" dirty="0"/>
              <a:t>Expectations for administering a standardized instrument </a:t>
            </a:r>
          </a:p>
          <a:p>
            <a:pPr lvl="1"/>
            <a:r>
              <a:rPr lang="en-US" dirty="0"/>
              <a:t>Conduct a genuine interview (e.g., no unit-level falsification)</a:t>
            </a:r>
          </a:p>
          <a:p>
            <a:pPr lvl="2"/>
            <a:r>
              <a:rPr lang="en-US" dirty="0"/>
              <a:t>Compromise data quality</a:t>
            </a:r>
          </a:p>
          <a:p>
            <a:pPr lvl="1"/>
            <a:r>
              <a:rPr lang="en-US" dirty="0"/>
              <a:t>Read consent statement exactly as worded</a:t>
            </a:r>
          </a:p>
          <a:p>
            <a:pPr lvl="2"/>
            <a:r>
              <a:rPr lang="en-US" dirty="0"/>
              <a:t>Compliance issues</a:t>
            </a:r>
          </a:p>
          <a:p>
            <a:pPr lvl="1"/>
            <a:r>
              <a:rPr lang="en-US" dirty="0"/>
              <a:t>Ask each applicable question in the instrument (e.g., no item-level falsification)</a:t>
            </a:r>
          </a:p>
          <a:p>
            <a:pPr lvl="2"/>
            <a:r>
              <a:rPr lang="en-US" dirty="0"/>
              <a:t>Compromise data quality</a:t>
            </a:r>
          </a:p>
          <a:p>
            <a:pPr lvl="1"/>
            <a:r>
              <a:rPr lang="en-US" dirty="0"/>
              <a:t>Read each question exactly as it is worded in the questionnaire</a:t>
            </a:r>
          </a:p>
          <a:p>
            <a:pPr lvl="2"/>
            <a:r>
              <a:rPr lang="en-US" dirty="0"/>
              <a:t>Ensures all respondents receive the same question wording </a:t>
            </a:r>
          </a:p>
          <a:p>
            <a:pPr lvl="2"/>
            <a:r>
              <a:rPr lang="en-US" dirty="0"/>
              <a:t>Reduces interviewer effects on measurement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DA87F-FEB1-474E-BF55-3CD7E9743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0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4"/>
    </mc:Choice>
    <mc:Fallback xmlns="">
      <p:transition spd="slow" advTm="145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FCEFC-8816-B944-5F14-1E66A02C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FB048-68D5-F2F4-0D34-A52FEC49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31328-66D6-591F-6268-0F5C0248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ABEED-9F77-85EB-E5CC-FA1038054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581E49-392B-4CD1-6DF4-0B328378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Vary cosine similarity threshold</a:t>
            </a:r>
          </a:p>
          <a:p>
            <a:r>
              <a:rPr lang="en-US" dirty="0"/>
              <a:t>Trying additional clustering methods</a:t>
            </a:r>
          </a:p>
          <a:p>
            <a:r>
              <a:rPr lang="en-US" dirty="0"/>
              <a:t>Review calculation/reduction of embeddings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your ideas?</a:t>
            </a:r>
          </a:p>
        </p:txBody>
      </p:sp>
    </p:spTree>
    <p:extLst>
      <p:ext uri="{BB962C8B-B14F-4D97-AF65-F5344CB8AC3E}">
        <p14:creationId xmlns:p14="http://schemas.microsoft.com/office/powerpoint/2010/main" val="138345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10018E-E21B-A0E5-DD20-C4C2FB02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38F7B-BAFF-E638-66FB-3EEBC6DA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5DE1F-4D37-584D-F329-1F91543B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been your main pain points when applying machine learning technologies to real world data?</a:t>
            </a:r>
          </a:p>
          <a:p>
            <a:pPr lvl="1"/>
            <a:r>
              <a:rPr lang="en-US" dirty="0"/>
              <a:t>What have you tried? </a:t>
            </a:r>
          </a:p>
          <a:p>
            <a:pPr lvl="1"/>
            <a:r>
              <a:rPr lang="en-US" dirty="0"/>
              <a:t>What lessons have you learned?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75412-EDFF-93F5-368B-345AFB1F2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E25678-C5DF-BB88-0F86-580C195A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CONFIDENTIAL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CA1998-EE82-19F2-4A39-0766EA84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6A12D-50D6-2F2B-9DA6-AE0D4FAB4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Jerry Timbrook</a:t>
            </a:r>
          </a:p>
          <a:p>
            <a:pPr marL="0" indent="0" algn="ctr">
              <a:buNone/>
            </a:pPr>
            <a:r>
              <a:rPr lang="en-US" dirty="0"/>
              <a:t>jtimbrook@rti.org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5354F-60D2-BD8A-1B36-45BB8500A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448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3DFE-3486-967D-3B2D-57564EA2F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E195-B1C3-4C6F-CD07-A1E4DBA0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Interviewer-Administered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9ECD-16F7-030A-BD84-A323D212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16652"/>
            <a:ext cx="11789664" cy="4572000"/>
          </a:xfrm>
        </p:spPr>
        <p:txBody>
          <a:bodyPr/>
          <a:lstStyle/>
          <a:p>
            <a:r>
              <a:rPr lang="en-US" dirty="0"/>
              <a:t>Expectations for administering a standardized instrument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Conduct a genuine interview (e.g., no unit-level falsification)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Compromise data quality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Read consent statement exactly as worded</a:t>
            </a:r>
          </a:p>
          <a:p>
            <a:pPr lvl="2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Compliance issues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Ask each applicable question in the instrument (e.g., no item-level falsification)</a:t>
            </a:r>
          </a:p>
          <a:p>
            <a:pPr lvl="2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Compromise data quality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Read each question exactly as it is worded in the questionnaire</a:t>
            </a:r>
          </a:p>
          <a:p>
            <a:pPr lvl="2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Ensures all respondents receive the same question wording </a:t>
            </a:r>
          </a:p>
          <a:p>
            <a:pPr lvl="2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Reduces interviewer effects on measurement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DBEB9-DA3E-3946-7B03-77EC1F696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48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84"/>
    </mc:Choice>
    <mc:Fallback>
      <p:transition spd="slow" advTm="145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14CFF-88A4-0834-5B85-E73153AFB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6DDA-BAE8-C2D8-BFE4-8D13AB7D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Interviewer-Administered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1060-81F1-B7D7-792E-7F230830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16652"/>
            <a:ext cx="11789664" cy="4572000"/>
          </a:xfrm>
        </p:spPr>
        <p:txBody>
          <a:bodyPr/>
          <a:lstStyle/>
          <a:p>
            <a:r>
              <a:rPr lang="en-US" dirty="0"/>
              <a:t>Paradigmatic interviews traditionally have two speakers:</a:t>
            </a:r>
          </a:p>
          <a:p>
            <a:pPr lvl="1"/>
            <a:r>
              <a:rPr lang="en-US" dirty="0"/>
              <a:t>An interviewer, and a respondent</a:t>
            </a:r>
          </a:p>
          <a:p>
            <a:r>
              <a:rPr lang="en-US" dirty="0"/>
              <a:t>Deviations from a two-speaker paradigm can potentially affect data quality </a:t>
            </a:r>
          </a:p>
          <a:p>
            <a:pPr lvl="1"/>
            <a:r>
              <a:rPr lang="en-US" dirty="0"/>
              <a:t>&lt; 2 speakers:</a:t>
            </a:r>
          </a:p>
          <a:p>
            <a:pPr lvl="2"/>
            <a:r>
              <a:rPr lang="en-US" dirty="0"/>
              <a:t>Potentially falsified (i.e., </a:t>
            </a:r>
            <a:r>
              <a:rPr lang="en-US" dirty="0" err="1"/>
              <a:t>curbstoned</a:t>
            </a:r>
            <a:r>
              <a:rPr lang="en-US" dirty="0"/>
              <a:t>) interviews</a:t>
            </a:r>
          </a:p>
          <a:p>
            <a:pPr lvl="2"/>
            <a:r>
              <a:rPr lang="en-US" dirty="0"/>
              <a:t>Potential technical errors in interview equipment</a:t>
            </a:r>
          </a:p>
          <a:p>
            <a:pPr lvl="1"/>
            <a:r>
              <a:rPr lang="en-US" dirty="0"/>
              <a:t>&gt; 2 speakers</a:t>
            </a:r>
          </a:p>
          <a:p>
            <a:pPr lvl="2"/>
            <a:r>
              <a:rPr lang="en-US" dirty="0"/>
              <a:t>Potential presence of third parties (e.g., respondent’s partner, child, parent)</a:t>
            </a:r>
          </a:p>
          <a:p>
            <a:pPr lvl="3"/>
            <a:r>
              <a:rPr lang="en-US" dirty="0"/>
              <a:t>Third parties can affect respondents’ answering behaviors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0CA4A-7D76-C778-0E87-AA43E3E5B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429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84"/>
    </mc:Choice>
    <mc:Fallback>
      <p:transition spd="slow" advTm="145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9EFC8-4F45-AE9C-7E8D-7AC9615E4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DC5F-F05F-BA7A-3419-B022120F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Number of Speakers per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A7A31-ADE6-4838-9377-A4A7B2FC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35203"/>
            <a:ext cx="11789664" cy="4572000"/>
          </a:xfrm>
        </p:spPr>
        <p:txBody>
          <a:bodyPr/>
          <a:lstStyle/>
          <a:p>
            <a:r>
              <a:rPr lang="en-US" dirty="0"/>
              <a:t>Manual review</a:t>
            </a:r>
          </a:p>
          <a:p>
            <a:pPr lvl="1"/>
            <a:r>
              <a:rPr lang="en-US" dirty="0"/>
              <a:t>A random subsample of interviews are selected for review (e.g., 10%)</a:t>
            </a:r>
          </a:p>
          <a:p>
            <a:pPr lvl="1"/>
            <a:r>
              <a:rPr lang="en-US" dirty="0"/>
              <a:t>Trained Quality Assurance (QA) staff listen to selected interviews (e.g., in-person, recordings) and note the number of unique voices present</a:t>
            </a:r>
          </a:p>
          <a:p>
            <a:r>
              <a:rPr lang="en-US" dirty="0"/>
              <a:t>Review by QA staff can be expensive and time consuming</a:t>
            </a:r>
          </a:p>
          <a:p>
            <a:pPr lvl="1"/>
            <a:r>
              <a:rPr lang="en-US" dirty="0"/>
              <a:t>Training time for QA staff</a:t>
            </a:r>
          </a:p>
          <a:p>
            <a:pPr lvl="1"/>
            <a:r>
              <a:rPr lang="en-US" dirty="0"/>
              <a:t>Time required to listen to all of each assigned interview</a:t>
            </a:r>
          </a:p>
          <a:p>
            <a:pPr lvl="1"/>
            <a:r>
              <a:rPr lang="en-US" dirty="0"/>
              <a:t>Naïve sampling of cases</a:t>
            </a:r>
          </a:p>
          <a:p>
            <a:pPr lvl="2"/>
            <a:r>
              <a:rPr lang="en-US" dirty="0"/>
              <a:t>We don’t know the quality of cases in our random 10% subsample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43B09-E4C6-50CD-C681-F353BA4EF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31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B7C35-92B7-7471-2FDB-7816CDD85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0EDC-8321-02E5-52D9-119B84F6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Present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EE52-E94D-3034-6464-B71E61E2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35203"/>
            <a:ext cx="11789664" cy="4572000"/>
          </a:xfrm>
        </p:spPr>
        <p:txBody>
          <a:bodyPr/>
          <a:lstStyle/>
          <a:p>
            <a:r>
              <a:rPr lang="en-US" dirty="0"/>
              <a:t>Is there a better way? Can machine learning help us be more efficient in our selection of cases for interviewer monitoring?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549B5-EFA0-004E-B5A6-7EC2D8389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067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9AD1-73B4-68F9-80E2-886346ED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12FB8-E8B6-70B3-E348-CFA1E2781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 Diarization</a:t>
            </a:r>
          </a:p>
          <a:p>
            <a:pPr lvl="1"/>
            <a:r>
              <a:rPr lang="en-US" dirty="0"/>
              <a:t>Pulling apart the conversational turns that each individual utters in a recording</a:t>
            </a:r>
          </a:p>
          <a:p>
            <a:pPr lvl="2"/>
            <a:r>
              <a:rPr lang="en-US" dirty="0"/>
              <a:t>Identifies </a:t>
            </a:r>
            <a:r>
              <a:rPr lang="en-US" i="1" dirty="0"/>
              <a:t>when</a:t>
            </a:r>
            <a:r>
              <a:rPr lang="en-US" dirty="0"/>
              <a:t> each actor speaks, allowing for an educated guess at the number of speakers</a:t>
            </a:r>
          </a:p>
          <a:p>
            <a:pPr lvl="1"/>
            <a:r>
              <a:rPr lang="en-US" dirty="0"/>
              <a:t>Potential drawbacks:</a:t>
            </a:r>
          </a:p>
          <a:p>
            <a:pPr lvl="2"/>
            <a:r>
              <a:rPr lang="en-US" dirty="0"/>
              <a:t>Long processing times </a:t>
            </a:r>
          </a:p>
          <a:p>
            <a:pPr lvl="2"/>
            <a:r>
              <a:rPr lang="en-US" dirty="0"/>
              <a:t>Requires an extra step to map speaker identities to conversational turns</a:t>
            </a:r>
          </a:p>
          <a:p>
            <a:pPr lvl="3"/>
            <a:r>
              <a:rPr lang="en-US" dirty="0"/>
              <a:t>Agnostic to the expected number of speakers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F1908-996D-EEA5-A738-CF687DAD8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C41EF-1750-F0FD-62BC-B6E7CBA7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6982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16620-48B1-236F-5814-3D4F1AE2C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4B48-5DC0-9ED3-04CA-E5027509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4854-5911-999E-DB55-794D2A86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 Diarization</a:t>
            </a:r>
          </a:p>
          <a:p>
            <a:pPr lvl="1"/>
            <a:r>
              <a:rPr lang="en-US" dirty="0"/>
              <a:t>Pulling apart the conversational turns that each individual utters in a recording</a:t>
            </a:r>
          </a:p>
          <a:p>
            <a:pPr lvl="2"/>
            <a:r>
              <a:rPr lang="en-US" dirty="0"/>
              <a:t>Identifies </a:t>
            </a:r>
            <a:r>
              <a:rPr lang="en-US" i="1" dirty="0"/>
              <a:t>when</a:t>
            </a:r>
            <a:r>
              <a:rPr lang="en-US" dirty="0"/>
              <a:t> each actor speaks, allowing for an educated guess at the number of speakers</a:t>
            </a:r>
          </a:p>
          <a:p>
            <a:pPr lvl="1"/>
            <a:r>
              <a:rPr lang="en-US" dirty="0"/>
              <a:t>Potential drawbacks:</a:t>
            </a:r>
          </a:p>
          <a:p>
            <a:pPr lvl="2"/>
            <a:r>
              <a:rPr lang="en-US" dirty="0"/>
              <a:t>Long processing times </a:t>
            </a:r>
          </a:p>
          <a:p>
            <a:pPr lvl="2"/>
            <a:r>
              <a:rPr lang="en-US" dirty="0"/>
              <a:t>Requires an extra step to map speaker identities to conversational turns</a:t>
            </a:r>
          </a:p>
          <a:p>
            <a:pPr lvl="3"/>
            <a:r>
              <a:rPr lang="en-US" dirty="0"/>
              <a:t>Agnostic to the expected number of speakers</a:t>
            </a:r>
          </a:p>
          <a:p>
            <a:r>
              <a:rPr lang="en-US" dirty="0"/>
              <a:t>Speaker Count Verification (SCV)</a:t>
            </a:r>
          </a:p>
          <a:p>
            <a:pPr lvl="1"/>
            <a:r>
              <a:rPr lang="en-US" dirty="0"/>
              <a:t>A new approach that reduces processing time by starting with the assumption that there are n speakers (two for our purposes)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19BCF-104D-7749-5F88-FA8F8AE55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1C5A-599D-FC54-332E-5FA16C47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8657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BB5D5-B860-5849-9511-A946B996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/>
              <a:t>CONFIDENTIAL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F725B0-6CD4-9A40-A265-A6580CDA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763285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latin typeface="Arial Narrow"/>
              </a:rPr>
              <a:t>Speaker Count Verification Process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FAE7F-738A-0C41-B8D2-C056CA378A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D4325D4D-289E-48C1-B277-2BEB492A7D19}" type="slidenum">
              <a:rPr lang="en-US" smtClean="0"/>
              <a:pPr>
                <a:spcAft>
                  <a:spcPts val="800"/>
                </a:spcAft>
              </a:pPr>
              <a:t>9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50378E6-1C45-2EB5-0222-951DF308E2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" y="1219200"/>
          <a:ext cx="11789664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52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TI Corporate (Whit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wide  -  Read-Only" id="{B59DA5FD-B96F-43DD-BCCA-E091B109CF2B}" vid="{291A2186-8189-4242-910F-6668A17153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Widescreen</PresentationFormat>
  <Paragraphs>216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Courier New</vt:lpstr>
      <vt:lpstr>System Font Regular</vt:lpstr>
      <vt:lpstr>Times New Roman</vt:lpstr>
      <vt:lpstr>Wingdings</vt:lpstr>
      <vt:lpstr>Office Theme</vt:lpstr>
      <vt:lpstr>RTI Corporate (White)</vt:lpstr>
      <vt:lpstr>PowerPoint Presentation</vt:lpstr>
      <vt:lpstr>Interviewer-Administered Surveys</vt:lpstr>
      <vt:lpstr>Interviewer-Administered Surveys</vt:lpstr>
      <vt:lpstr>Interviewer-Administered Surveys</vt:lpstr>
      <vt:lpstr>Determining the Number of Speakers per Interview</vt:lpstr>
      <vt:lpstr>The Present Research</vt:lpstr>
      <vt:lpstr>Potential Approaches</vt:lpstr>
      <vt:lpstr>Potential Approaches</vt:lpstr>
      <vt:lpstr>Speaker Count Verification Process</vt:lpstr>
      <vt:lpstr>Silero VAD: pre-trained enterprise-grade Voice Activity Detector</vt:lpstr>
      <vt:lpstr>Calculate Speech Embeddings</vt:lpstr>
      <vt:lpstr>Clustering</vt:lpstr>
      <vt:lpstr>Speaker Verification: Speech Brain</vt:lpstr>
      <vt:lpstr>Speaker Verification = Cosine Similarity</vt:lpstr>
      <vt:lpstr>Speaker Count Verification</vt:lpstr>
      <vt:lpstr>Two-Speaker Recordings - Data</vt:lpstr>
      <vt:lpstr>Two-Speaker Recordings - Results</vt:lpstr>
      <vt:lpstr>One-Speaker Recordings - Data</vt:lpstr>
      <vt:lpstr>One-Speaker Recordings - Data</vt:lpstr>
      <vt:lpstr>Next Steps</vt:lpstr>
      <vt:lpstr>Audience Discussion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2024-04-11T23:26:36Z</dcterms:created>
  <dcterms:modified xsi:type="dcterms:W3CDTF">2024-04-11T23:26:45Z</dcterms:modified>
</cp:coreProperties>
</file>