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 id="2147483648" r:id="rId5"/>
    <p:sldMasterId id="2147483673" r:id="rId6"/>
  </p:sldMasterIdLst>
  <p:notesMasterIdLst>
    <p:notesMasterId r:id="rId16"/>
  </p:notesMasterIdLst>
  <p:sldIdLst>
    <p:sldId id="273" r:id="rId7"/>
    <p:sldId id="268" r:id="rId8"/>
    <p:sldId id="270" r:id="rId9"/>
    <p:sldId id="271" r:id="rId10"/>
    <p:sldId id="260" r:id="rId11"/>
    <p:sldId id="282" r:id="rId12"/>
    <p:sldId id="269" r:id="rId13"/>
    <p:sldId id="284" r:id="rId14"/>
    <p:sldId id="283" r:id="rId15"/>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B48665D-3B88-4807-A925-C738E92C7A6B}">
          <p14:sldIdLst>
            <p14:sldId id="273"/>
            <p14:sldId id="268"/>
            <p14:sldId id="270"/>
            <p14:sldId id="271"/>
            <p14:sldId id="260"/>
            <p14:sldId id="282"/>
            <p14:sldId id="269"/>
            <p14:sldId id="284"/>
            <p14:sldId id="28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079C3"/>
    <a:srgbClr val="1C5191"/>
    <a:srgbClr val="E1EFCB"/>
    <a:srgbClr val="8ECEA8"/>
    <a:srgbClr val="4472C4"/>
    <a:srgbClr val="114A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4174" autoAdjust="0"/>
  </p:normalViewPr>
  <p:slideViewPr>
    <p:cSldViewPr snapToGrid="0">
      <p:cViewPr varScale="1">
        <p:scale>
          <a:sx n="35" d="100"/>
          <a:sy n="35" d="100"/>
        </p:scale>
        <p:origin x="143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D87E425C-6F61-4442-A177-0B3A552E8134}" type="datetimeFigureOut">
              <a:rPr lang="en-US" smtClean="0"/>
              <a:t>4/10/2024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75C4E323-9D4F-46E1-8FF0-CA8B5FD4D1D3}" type="slidenum">
              <a:rPr lang="en-US" smtClean="0"/>
              <a:t>‹#›</a:t>
            </a:fld>
            <a:endParaRPr lang="en-US"/>
          </a:p>
        </p:txBody>
      </p:sp>
    </p:spTree>
    <p:extLst>
      <p:ext uri="{BB962C8B-B14F-4D97-AF65-F5344CB8AC3E}">
        <p14:creationId xmlns:p14="http://schemas.microsoft.com/office/powerpoint/2010/main" val="3572481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C4E323-9D4F-46E1-8FF0-CA8B5FD4D1D3}" type="slidenum">
              <a:rPr lang="en-US" smtClean="0"/>
              <a:t>1</a:t>
            </a:fld>
            <a:endParaRPr lang="en-US"/>
          </a:p>
        </p:txBody>
      </p:sp>
    </p:spTree>
    <p:extLst>
      <p:ext uri="{BB962C8B-B14F-4D97-AF65-F5344CB8AC3E}">
        <p14:creationId xmlns:p14="http://schemas.microsoft.com/office/powerpoint/2010/main" val="148330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40" indent="-181240">
              <a:lnSpc>
                <a:spcPct val="90000"/>
              </a:lnSpc>
              <a:spcBef>
                <a:spcPts val="1057"/>
              </a:spcBef>
              <a:buFont typeface="Arial" panose="020B0604020202020204" pitchFamily="34" charset="0"/>
              <a:buChar char="•"/>
            </a:pPr>
            <a:r>
              <a:rPr lang="en-US" dirty="0"/>
              <a:t>The Census Bureau and the geographic partnership program participants have been utilizing GUPS since 2015.</a:t>
            </a:r>
          </a:p>
          <a:p>
            <a:pPr>
              <a:lnSpc>
                <a:spcPct val="90000"/>
              </a:lnSpc>
              <a:spcBef>
                <a:spcPts val="1057"/>
              </a:spcBef>
            </a:pPr>
            <a:endParaRPr lang="en-US" dirty="0"/>
          </a:p>
          <a:p>
            <a:pPr>
              <a:lnSpc>
                <a:spcPct val="90000"/>
              </a:lnSpc>
              <a:spcBef>
                <a:spcPts val="1057"/>
              </a:spcBef>
            </a:pPr>
            <a:r>
              <a:rPr lang="en-US" dirty="0"/>
              <a:t>Allows user to:</a:t>
            </a:r>
          </a:p>
          <a:p>
            <a:pPr marL="181240" indent="-181240">
              <a:lnSpc>
                <a:spcPct val="90000"/>
              </a:lnSpc>
              <a:spcBef>
                <a:spcPts val="1057"/>
              </a:spcBef>
              <a:buFont typeface="Arial"/>
              <a:buChar char="•"/>
            </a:pPr>
            <a:r>
              <a:rPr lang="en-US" dirty="0"/>
              <a:t>Update addresses, address lists, features and feature attributes.</a:t>
            </a:r>
            <a:endParaRPr lang="en-US" dirty="0">
              <a:cs typeface="Calibri" panose="020F0502020204030204"/>
            </a:endParaRPr>
          </a:p>
          <a:p>
            <a:pPr marL="181240" indent="-181240">
              <a:lnSpc>
                <a:spcPct val="90000"/>
              </a:lnSpc>
              <a:spcBef>
                <a:spcPts val="1057"/>
              </a:spcBef>
              <a:buFont typeface="Arial"/>
              <a:buChar char="•"/>
            </a:pPr>
            <a:r>
              <a:rPr lang="en-US" dirty="0"/>
              <a:t>Update legal, statistical, administrative boundaries.</a:t>
            </a:r>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75C4E323-9D4F-46E1-8FF0-CA8B5FD4D1D3}" type="slidenum">
              <a:rPr lang="en-US" smtClean="0"/>
              <a:t>2</a:t>
            </a:fld>
            <a:endParaRPr lang="en-US"/>
          </a:p>
        </p:txBody>
      </p:sp>
    </p:spTree>
    <p:extLst>
      <p:ext uri="{BB962C8B-B14F-4D97-AF65-F5344CB8AC3E}">
        <p14:creationId xmlns:p14="http://schemas.microsoft.com/office/powerpoint/2010/main" val="455685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40" indent="-181240">
              <a:buFont typeface="Arial" panose="020B0604020202020204" pitchFamily="34" charset="0"/>
              <a:buChar char="•"/>
            </a:pPr>
            <a:r>
              <a:rPr lang="en-US" sz="1300" dirty="0">
                <a:ea typeface="Calibri" panose="020F0502020204030204" pitchFamily="34" charset="0"/>
                <a:cs typeface="Arial"/>
              </a:rPr>
              <a:t>Just like the standalone version built on the </a:t>
            </a:r>
            <a:r>
              <a:rPr lang="en-US" b="0" i="0" dirty="0">
                <a:solidFill>
                  <a:srgbClr val="1F1F1F"/>
                </a:solidFill>
                <a:effectLst/>
                <a:latin typeface="Google Sans"/>
              </a:rPr>
              <a:t>Quantum Geographic Information System or QGIS</a:t>
            </a:r>
            <a:r>
              <a:rPr lang="en-US" sz="1300" dirty="0">
                <a:ea typeface="Calibri" panose="020F0502020204030204" pitchFamily="34" charset="0"/>
                <a:cs typeface="Arial"/>
              </a:rPr>
              <a:t>, GUPS Web is built using open source software. </a:t>
            </a:r>
          </a:p>
          <a:p>
            <a:pPr marL="181240" indent="-181240" defTabSz="966612">
              <a:buFont typeface="Arial" panose="020B0604020202020204" pitchFamily="34" charset="0"/>
              <a:buChar char="•"/>
              <a:defRPr/>
            </a:pPr>
            <a:r>
              <a:rPr lang="en-US" sz="1300" dirty="0">
                <a:ea typeface="Calibri" panose="020F0502020204030204" pitchFamily="34" charset="0"/>
                <a:cs typeface="Arial"/>
              </a:rPr>
              <a:t>GUPS Web is a new system designed to the support to the geographic update needs of geographic participant programs.</a:t>
            </a:r>
            <a:r>
              <a:rPr lang="en-US" dirty="0">
                <a:ea typeface="Calibri" panose="020F0502020204030204" pitchFamily="34" charset="0"/>
                <a:cs typeface="Arial"/>
              </a:rPr>
              <a:t> </a:t>
            </a:r>
            <a:endParaRPr lang="en-US" sz="1300" dirty="0">
              <a:ea typeface="Calibri" panose="020F0502020204030204" pitchFamily="34" charset="0"/>
              <a:cs typeface="Arial"/>
            </a:endParaRPr>
          </a:p>
          <a:p>
            <a:pPr marL="181240" indent="-181240">
              <a:buFont typeface="Arial" panose="020B0604020202020204" pitchFamily="34" charset="0"/>
              <a:buChar char="•"/>
            </a:pPr>
            <a:r>
              <a:rPr lang="en-US" sz="1300" dirty="0">
                <a:ea typeface="Calibri" panose="020F0502020204030204" pitchFamily="34" charset="0"/>
                <a:cs typeface="Arial"/>
              </a:rPr>
              <a:t>GUPS Web is a cloud-native containerized application that was released to participants as a pilot program in 2023. </a:t>
            </a:r>
          </a:p>
          <a:p>
            <a:pPr marL="181240" indent="-181240">
              <a:buFont typeface="Arial" panose="020B0604020202020204" pitchFamily="34" charset="0"/>
              <a:buChar char="•"/>
            </a:pPr>
            <a:r>
              <a:rPr lang="en-US" sz="1300" dirty="0">
                <a:ea typeface="Calibri" panose="020F0502020204030204" pitchFamily="34" charset="0"/>
                <a:cs typeface="Arial"/>
              </a:rPr>
              <a:t>A live demo will be conducted at the end of this presentation.</a:t>
            </a:r>
            <a:endParaRPr lang="en-US" sz="1300" dirty="0">
              <a:ea typeface="Calibri" panose="020F0502020204030204" pitchFamily="34" charset="0"/>
              <a:cs typeface="Arial" panose="020B0604020202020204" pitchFamily="34" charset="0"/>
            </a:endParaRPr>
          </a:p>
          <a:p>
            <a:endParaRPr lang="en-US" dirty="0"/>
          </a:p>
          <a:p>
            <a:pPr defTabSz="966612" fontAlgn="base"/>
            <a:endParaRPr lang="en-US" sz="1300" dirty="0"/>
          </a:p>
          <a:p>
            <a:pPr fontAlgn="base"/>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75C4E323-9D4F-46E1-8FF0-CA8B5FD4D1D3}" type="slidenum">
              <a:rPr lang="en-US" smtClean="0"/>
              <a:t>3</a:t>
            </a:fld>
            <a:endParaRPr lang="en-US"/>
          </a:p>
        </p:txBody>
      </p:sp>
    </p:spTree>
    <p:extLst>
      <p:ext uri="{BB962C8B-B14F-4D97-AF65-F5344CB8AC3E}">
        <p14:creationId xmlns:p14="http://schemas.microsoft.com/office/powerpoint/2010/main" val="551945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40" indent="-181240">
              <a:buFont typeface="Arial" panose="020B0604020202020204" pitchFamily="34" charset="0"/>
              <a:buChar char="•"/>
            </a:pPr>
            <a:r>
              <a:rPr lang="en-US" dirty="0"/>
              <a:t>Multiple users can be in the same project at once, making simultaneous updates.</a:t>
            </a:r>
          </a:p>
          <a:p>
            <a:pPr marL="181240" indent="-181240">
              <a:buFont typeface="Arial" panose="020B0604020202020204" pitchFamily="34" charset="0"/>
              <a:buChar char="•"/>
            </a:pPr>
            <a:r>
              <a:rPr lang="en-US" dirty="0"/>
              <a:t>The application is fully accessible online for users.</a:t>
            </a:r>
          </a:p>
          <a:p>
            <a:pPr marL="181240" indent="-181240">
              <a:buFont typeface="Arial" panose="020B0604020202020204" pitchFamily="34" charset="0"/>
              <a:buChar char="•"/>
            </a:pPr>
            <a:endParaRPr lang="en-US" dirty="0"/>
          </a:p>
          <a:p>
            <a:pPr defTabSz="966612" fontAlgn="base"/>
            <a:r>
              <a:rPr lang="en-US" sz="1300" dirty="0"/>
              <a:t>Additional Innovations in GUPS Web</a:t>
            </a:r>
          </a:p>
          <a:p>
            <a:pPr indent="-302066" defTabSz="966612" fontAlgn="base">
              <a:buFont typeface="Arial" panose="020B0604020202020204" pitchFamily="34" charset="0"/>
              <a:buChar char="•"/>
            </a:pPr>
            <a:r>
              <a:rPr lang="en-US" sz="1300" dirty="0"/>
              <a:t>The GUPS web application ingests participant geographic datasets and compares them to Census datasets to automatically create change files. </a:t>
            </a:r>
          </a:p>
          <a:p>
            <a:pPr marL="0" lvl="1" indent="-302066" defTabSz="966612" fontAlgn="base">
              <a:buFont typeface="Arial" panose="020B0604020202020204" pitchFamily="34" charset="0"/>
              <a:buChar char="•"/>
            </a:pPr>
            <a:r>
              <a:rPr lang="en-US" sz="1300" dirty="0"/>
              <a:t>The changes are analyzed using business rules and algorithms to determine if a change is a legal change requiring additional information. </a:t>
            </a:r>
          </a:p>
          <a:p>
            <a:pPr marL="483306" lvl="2" indent="-302066" defTabSz="966612" fontAlgn="base">
              <a:buFont typeface="Arial" panose="020B0604020202020204" pitchFamily="34" charset="0"/>
              <a:buChar char="•"/>
            </a:pPr>
            <a:r>
              <a:rPr lang="en-US" sz="1300" dirty="0"/>
              <a:t>These automated quality checks allow the users to focus their work in the areas that need the most attention and shorten their response time. </a:t>
            </a:r>
          </a:p>
          <a:p>
            <a:pPr indent="-302066" defTabSz="966612" fontAlgn="base">
              <a:buFont typeface="Arial" panose="020B0604020202020204" pitchFamily="34" charset="0"/>
              <a:buChar char="•"/>
            </a:pPr>
            <a:r>
              <a:rPr lang="en-US" sz="1300" dirty="0"/>
              <a:t>This transformative process allows for a more automated methodology, which reduces the time for manual updates. </a:t>
            </a:r>
          </a:p>
          <a:p>
            <a:endParaRPr lang="en-US" dirty="0"/>
          </a:p>
          <a:p>
            <a:r>
              <a:rPr lang="en-US" dirty="0"/>
              <a:t>Partner Portal – still in development</a:t>
            </a:r>
          </a:p>
          <a:p>
            <a:pPr marL="181240" indent="-181240">
              <a:buFont typeface="Arial" panose="020B0604020202020204" pitchFamily="34" charset="0"/>
              <a:buChar char="•"/>
            </a:pPr>
            <a:r>
              <a:rPr lang="en-US" b="0" i="0" u="none" strike="noStrike" dirty="0">
                <a:solidFill>
                  <a:srgbClr val="000000"/>
                </a:solidFill>
                <a:effectLst/>
                <a:latin typeface="Calibri" panose="020F0502020204030204" pitchFamily="34" charset="0"/>
              </a:rPr>
              <a:t>One stop shop for all geography partner program needs – a web-based application serving as the foundation to participating in Census Bureau Geography Programs.</a:t>
            </a:r>
            <a:endParaRPr lang="en-US" dirty="0"/>
          </a:p>
        </p:txBody>
      </p:sp>
      <p:sp>
        <p:nvSpPr>
          <p:cNvPr id="4" name="Slide Number Placeholder 3"/>
          <p:cNvSpPr>
            <a:spLocks noGrp="1"/>
          </p:cNvSpPr>
          <p:nvPr>
            <p:ph type="sldNum" sz="quarter" idx="5"/>
          </p:nvPr>
        </p:nvSpPr>
        <p:spPr/>
        <p:txBody>
          <a:bodyPr/>
          <a:lstStyle/>
          <a:p>
            <a:fld id="{75C4E323-9D4F-46E1-8FF0-CA8B5FD4D1D3}" type="slidenum">
              <a:rPr lang="en-US" smtClean="0"/>
              <a:t>4</a:t>
            </a:fld>
            <a:endParaRPr lang="en-US"/>
          </a:p>
        </p:txBody>
      </p:sp>
    </p:spTree>
    <p:extLst>
      <p:ext uri="{BB962C8B-B14F-4D97-AF65-F5344CB8AC3E}">
        <p14:creationId xmlns:p14="http://schemas.microsoft.com/office/powerpoint/2010/main" val="37642333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dirty="0"/>
              <a:t>As mentioned on previous slides, GUPS is built on open source. We’ll discuss the specific tools that were used to built GUPS Web.</a:t>
            </a:r>
          </a:p>
          <a:p>
            <a:endParaRPr lang="en-US" sz="1300" dirty="0"/>
          </a:p>
          <a:p>
            <a:r>
              <a:rPr lang="en-US" sz="1300" b="1" dirty="0"/>
              <a:t>What is open source?</a:t>
            </a:r>
          </a:p>
          <a:p>
            <a:pPr marL="181240" indent="-181240" defTabSz="966612">
              <a:buFont typeface="Arial" panose="020B0604020202020204" pitchFamily="34" charset="0"/>
              <a:buChar char="•"/>
              <a:defRPr/>
            </a:pPr>
            <a:r>
              <a:rPr lang="en-US" sz="1300" dirty="0"/>
              <a:t>Software that is publicly accessible for modification, collaboration, and community-oriented development.</a:t>
            </a:r>
          </a:p>
          <a:p>
            <a:pPr marL="181240" indent="-181240" defTabSz="966612">
              <a:buFont typeface="Arial" panose="020B0604020202020204" pitchFamily="34" charset="0"/>
              <a:buChar char="•"/>
              <a:defRPr/>
            </a:pPr>
            <a:r>
              <a:rPr lang="en-US" sz="1300" dirty="0"/>
              <a:t>Open source guarantees access to the source code for audit and modification and the ability to redistribute the software with no additional costs.</a:t>
            </a:r>
          </a:p>
          <a:p>
            <a:pPr marL="181240" indent="-181240" defTabSz="966612">
              <a:buFont typeface="Arial" panose="020B0604020202020204" pitchFamily="34" charset="0"/>
              <a:buChar char="•"/>
              <a:defRPr/>
            </a:pPr>
            <a:r>
              <a:rPr lang="en-US" sz="1300" dirty="0"/>
              <a:t>Alleviates need for proprietary software.</a:t>
            </a:r>
          </a:p>
          <a:p>
            <a:pPr marL="181240" indent="-181240">
              <a:buFont typeface="Arial" panose="020B0604020202020204" pitchFamily="34" charset="0"/>
              <a:buChar char="•"/>
            </a:pPr>
            <a:r>
              <a:rPr lang="en-US" sz="1300" dirty="0"/>
              <a:t>Allows the Geography Division to provide our participants with a no cost GIS application for our participant programs.</a:t>
            </a:r>
          </a:p>
          <a:p>
            <a:endParaRPr lang="en-US" sz="1300" dirty="0"/>
          </a:p>
          <a:p>
            <a:r>
              <a:rPr lang="en-US" sz="1300" b="1" dirty="0"/>
              <a:t>QGIS </a:t>
            </a:r>
            <a:r>
              <a:rPr lang="en-US" sz="1300" dirty="0"/>
              <a:t>– The main platform of our standalone application and GIS libraries that are reused for GUPS Web.</a:t>
            </a:r>
          </a:p>
          <a:p>
            <a:r>
              <a:rPr lang="en-US" sz="1300" b="1" dirty="0" err="1"/>
              <a:t>OpenLayers</a:t>
            </a:r>
            <a:r>
              <a:rPr lang="en-US" sz="1300" b="1" dirty="0"/>
              <a:t> </a:t>
            </a:r>
            <a:r>
              <a:rPr lang="en-US" sz="1300" dirty="0"/>
              <a:t>- An open source JavaScript library for generating interactive maps and performing geospatial analysis in a browser. </a:t>
            </a:r>
          </a:p>
          <a:p>
            <a:r>
              <a:rPr lang="en-US" sz="1300" b="1" dirty="0" err="1"/>
              <a:t>GeoServer</a:t>
            </a:r>
            <a:r>
              <a:rPr lang="en-US" sz="1300" b="1" dirty="0"/>
              <a:t> </a:t>
            </a:r>
            <a:r>
              <a:rPr lang="en-US" sz="1300" dirty="0"/>
              <a:t>- An open source web mapping server for publishing and editing geospatial data. </a:t>
            </a:r>
          </a:p>
          <a:p>
            <a:r>
              <a:rPr lang="en-US" sz="1300" b="1" dirty="0"/>
              <a:t>Django</a:t>
            </a:r>
            <a:r>
              <a:rPr lang="en-US" sz="1300" dirty="0"/>
              <a:t> - Python-based web framework in conjunction with Python libraries provided by QGIS.</a:t>
            </a:r>
          </a:p>
          <a:p>
            <a:r>
              <a:rPr lang="en-US" sz="1300" b="1" dirty="0"/>
              <a:t>PostgreSQL</a:t>
            </a:r>
            <a:r>
              <a:rPr lang="en-US" sz="1300" dirty="0"/>
              <a:t> - A database management system as the spatial database extension for geographic objects. </a:t>
            </a:r>
          </a:p>
          <a:p>
            <a:r>
              <a:rPr lang="en-US" sz="1300" b="1" dirty="0"/>
              <a:t>Apache Tomcat </a:t>
            </a:r>
            <a:r>
              <a:rPr lang="en-US" sz="1300" dirty="0"/>
              <a:t>- An open source implementation of the Java Servlet, Java Server Pages, Java Expression Language and Java WebSocket technologies.</a:t>
            </a:r>
          </a:p>
          <a:p>
            <a:r>
              <a:rPr lang="en-US" sz="1300" b="1" dirty="0"/>
              <a:t>Ubuntu</a:t>
            </a:r>
            <a:r>
              <a:rPr lang="en-US" sz="1300" dirty="0"/>
              <a:t> - A modern, open source operating system on Linux for the enterprise server, desktop, cloud, and Internet of Things (IoT).</a:t>
            </a:r>
          </a:p>
          <a:p>
            <a:r>
              <a:rPr lang="en-US" sz="1300" b="1" dirty="0"/>
              <a:t>Angular </a:t>
            </a:r>
            <a:r>
              <a:rPr lang="en-US" sz="1300" dirty="0"/>
              <a:t>- A modern web development platform.</a:t>
            </a:r>
          </a:p>
          <a:p>
            <a:endParaRPr lang="en-US" sz="1300" dirty="0"/>
          </a:p>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5</a:t>
            </a:fld>
            <a:endParaRPr lang="en-US"/>
          </a:p>
        </p:txBody>
      </p:sp>
    </p:spTree>
    <p:extLst>
      <p:ext uri="{BB962C8B-B14F-4D97-AF65-F5344CB8AC3E}">
        <p14:creationId xmlns:p14="http://schemas.microsoft.com/office/powerpoint/2010/main" val="39517961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66612">
              <a:defRPr/>
            </a:pPr>
            <a:fld id="{F6A33367-C7DD-4070-8A8A-4A94FB71ED67}" type="slidenum">
              <a:rPr lang="en-US">
                <a:solidFill>
                  <a:prstClr val="black"/>
                </a:solidFill>
                <a:latin typeface="Calibri" panose="020F0502020204030204"/>
              </a:rPr>
              <a:pPr defTabSz="966612">
                <a:defRPr/>
              </a:pPr>
              <a:t>6</a:t>
            </a:fld>
            <a:endParaRPr lang="en-US">
              <a:solidFill>
                <a:prstClr val="black"/>
              </a:solidFill>
              <a:latin typeface="Calibri" panose="020F0502020204030204"/>
            </a:endParaRPr>
          </a:p>
        </p:txBody>
      </p:sp>
    </p:spTree>
    <p:extLst>
      <p:ext uri="{BB962C8B-B14F-4D97-AF65-F5344CB8AC3E}">
        <p14:creationId xmlns:p14="http://schemas.microsoft.com/office/powerpoint/2010/main" val="23748521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fontAlgn="base"/>
            <a:r>
              <a:rPr lang="en-US" sz="1300" b="1" dirty="0"/>
              <a:t>Bubble in a network​</a:t>
            </a:r>
          </a:p>
          <a:p>
            <a:pPr marL="181240" indent="-181240" defTabSz="966612" fontAlgn="base">
              <a:buFont typeface="Arial" panose="020B0604020202020204" pitchFamily="34" charset="0"/>
              <a:buChar char="•"/>
            </a:pPr>
            <a:r>
              <a:rPr lang="en-US" sz="1300" dirty="0"/>
              <a:t>The container in the AWS Cloud creates a more secure environment for our participant programs and meets rigorous federal IT security requirements .​</a:t>
            </a:r>
          </a:p>
          <a:p>
            <a:pPr marL="181240" indent="-181240" defTabSz="966612" fontAlgn="base">
              <a:buFont typeface="Arial" panose="020B0604020202020204" pitchFamily="34" charset="0"/>
              <a:buChar char="•"/>
              <a:defRPr/>
            </a:pPr>
            <a:r>
              <a:rPr lang="en-US" sz="1300" dirty="0"/>
              <a:t>We’ve taken a modern IT approach for the GUPS Web application.</a:t>
            </a:r>
          </a:p>
          <a:p>
            <a:pPr marL="181240" lvl="1" indent="-181240" defTabSz="966612" fontAlgn="base">
              <a:buFont typeface="Arial" panose="020B0604020202020204" pitchFamily="34" charset="0"/>
              <a:buChar char="•"/>
            </a:pPr>
            <a:r>
              <a:rPr lang="en-US" sz="1300" dirty="0"/>
              <a:t>GUPS Web is a full agile project. We use GitLab to track the lifecycle of our user stories, from creation to integration. ​</a:t>
            </a:r>
          </a:p>
          <a:p>
            <a:pPr defTabSz="966612" fontAlgn="base"/>
            <a:r>
              <a:rPr lang="en-US" sz="1300" dirty="0"/>
              <a:t>​</a:t>
            </a:r>
          </a:p>
          <a:p>
            <a:pPr defTabSz="966612" fontAlgn="base"/>
            <a:r>
              <a:rPr lang="en-US" sz="1300" b="1" dirty="0"/>
              <a:t>System Design</a:t>
            </a:r>
          </a:p>
          <a:p>
            <a:pPr marL="181240" indent="-181240" defTabSz="966612" fontAlgn="base">
              <a:buFont typeface="Arial" panose="020B0604020202020204" pitchFamily="34" charset="0"/>
              <a:buChar char="•"/>
            </a:pPr>
            <a:r>
              <a:rPr lang="en-US" sz="1300" dirty="0" err="1"/>
              <a:t>OpenLayers</a:t>
            </a:r>
            <a:endParaRPr lang="en-US" sz="1300" dirty="0"/>
          </a:p>
          <a:p>
            <a:pPr marL="664546" lvl="2" indent="-181240" defTabSz="966612" fontAlgn="base">
              <a:buFont typeface="Arial" panose="020B0604020202020204" pitchFamily="34" charset="0"/>
              <a:buChar char="•"/>
            </a:pPr>
            <a:r>
              <a:rPr lang="en-US" sz="1300" dirty="0"/>
              <a:t>Generating interactive maps and performing geospatial analysis.</a:t>
            </a:r>
          </a:p>
          <a:p>
            <a:pPr marL="181240" indent="-181240" defTabSz="966612" fontAlgn="base">
              <a:buFont typeface="Arial" panose="020B0604020202020204" pitchFamily="34" charset="0"/>
              <a:buChar char="•"/>
            </a:pPr>
            <a:r>
              <a:rPr lang="en-US" sz="1300" dirty="0"/>
              <a:t>Django</a:t>
            </a:r>
          </a:p>
          <a:p>
            <a:pPr marL="664546" lvl="2" indent="-181240" defTabSz="966612" fontAlgn="base">
              <a:buFont typeface="Arial" panose="020B0604020202020204" pitchFamily="34" charset="0"/>
              <a:buChar char="•"/>
            </a:pPr>
            <a:r>
              <a:rPr lang="en-US" sz="1300" dirty="0"/>
              <a:t>Python-based web framework for GUPS.</a:t>
            </a:r>
          </a:p>
          <a:p>
            <a:pPr marL="181240" indent="-181240" defTabSz="966612" fontAlgn="base">
              <a:buFont typeface="Arial" panose="020B0604020202020204" pitchFamily="34" charset="0"/>
              <a:buChar char="•"/>
            </a:pPr>
            <a:r>
              <a:rPr lang="en-US" sz="1300" dirty="0" err="1"/>
              <a:t>GeoServer</a:t>
            </a:r>
            <a:endParaRPr lang="en-US" sz="1300" dirty="0"/>
          </a:p>
          <a:p>
            <a:pPr marL="664546" lvl="2" indent="-181240" defTabSz="966612" fontAlgn="base">
              <a:buFont typeface="Arial" panose="020B0604020202020204" pitchFamily="34" charset="0"/>
              <a:buChar char="•"/>
            </a:pPr>
            <a:r>
              <a:rPr lang="en-US" sz="1300" dirty="0"/>
              <a:t>Web mapping server for publishing and editing geospatial data.</a:t>
            </a:r>
          </a:p>
          <a:p>
            <a:pPr marL="181240" indent="-181240" defTabSz="966612" fontAlgn="base">
              <a:buFont typeface="Arial" panose="020B0604020202020204" pitchFamily="34" charset="0"/>
              <a:buChar char="•"/>
            </a:pPr>
            <a:r>
              <a:rPr lang="en-US" sz="1300" dirty="0"/>
              <a:t>PostgreSQL</a:t>
            </a:r>
          </a:p>
          <a:p>
            <a:pPr marL="664546" lvl="2" indent="-181240" defTabSz="966612" fontAlgn="base">
              <a:buFont typeface="Arial" panose="020B0604020202020204" pitchFamily="34" charset="0"/>
              <a:buChar char="•"/>
            </a:pPr>
            <a:r>
              <a:rPr lang="en-US" sz="1300" dirty="0"/>
              <a:t>Database management system together with </a:t>
            </a:r>
            <a:r>
              <a:rPr lang="en-US" sz="1300" dirty="0" err="1"/>
              <a:t>PostGIS</a:t>
            </a:r>
            <a:r>
              <a:rPr lang="en-US" sz="1300" dirty="0"/>
              <a:t> as the spatial database extension for geographic objects.</a:t>
            </a:r>
          </a:p>
          <a:p>
            <a:pPr marL="181240" indent="-181240" defTabSz="966612" fontAlgn="base">
              <a:buFont typeface="Arial" panose="020B0604020202020204" pitchFamily="34" charset="0"/>
              <a:buChar char="•"/>
            </a:pPr>
            <a:r>
              <a:rPr lang="en-US" sz="1300" dirty="0" err="1"/>
              <a:t>Sibboleth</a:t>
            </a:r>
            <a:endParaRPr lang="en-US" sz="1300" dirty="0"/>
          </a:p>
          <a:p>
            <a:pPr marL="664546" lvl="2" indent="-181240" defTabSz="966612" fontAlgn="base">
              <a:buFont typeface="Arial" panose="020B0604020202020204" pitchFamily="34" charset="0"/>
              <a:buChar char="•"/>
            </a:pPr>
            <a:r>
              <a:rPr lang="en-US" sz="1300" dirty="0"/>
              <a:t>Shibboleth is included for single sign-on to the Census Bureau identity management system. </a:t>
            </a:r>
          </a:p>
          <a:p>
            <a:pPr rtl="0"/>
            <a:endParaRPr lang="en-US" sz="1500" dirty="0">
              <a:latin typeface="+mj-lt"/>
            </a:endParaRPr>
          </a:p>
        </p:txBody>
      </p:sp>
      <p:sp>
        <p:nvSpPr>
          <p:cNvPr id="4" name="Slide Number Placeholder 3"/>
          <p:cNvSpPr>
            <a:spLocks noGrp="1"/>
          </p:cNvSpPr>
          <p:nvPr>
            <p:ph type="sldNum" sz="quarter" idx="5"/>
          </p:nvPr>
        </p:nvSpPr>
        <p:spPr/>
        <p:txBody>
          <a:bodyPr/>
          <a:lstStyle/>
          <a:p>
            <a:fld id="{F6A33367-C7DD-4070-8A8A-4A94FB71ED67}" type="slidenum">
              <a:rPr lang="en-US" smtClean="0"/>
              <a:t>7</a:t>
            </a:fld>
            <a:endParaRPr lang="en-US"/>
          </a:p>
        </p:txBody>
      </p:sp>
    </p:spTree>
    <p:extLst>
      <p:ext uri="{BB962C8B-B14F-4D97-AF65-F5344CB8AC3E}">
        <p14:creationId xmlns:p14="http://schemas.microsoft.com/office/powerpoint/2010/main" val="19692281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As you can see, we’ve brought a lot to the table to help centralize partner interaction and participation in geography programs through updates to the GUPS, but this is only the beginning. We have many more features planned for the future and are awaiting partner feedback to expand that list. If you have any questions about anything you've seen today, we are available now, or you may contact the appropriate staff at the following emails.</a:t>
            </a:r>
          </a:p>
        </p:txBody>
      </p:sp>
      <p:sp>
        <p:nvSpPr>
          <p:cNvPr id="4" name="Slide Number Placeholder 3"/>
          <p:cNvSpPr>
            <a:spLocks noGrp="1"/>
          </p:cNvSpPr>
          <p:nvPr>
            <p:ph type="sldNum" sz="quarter" idx="5"/>
          </p:nvPr>
        </p:nvSpPr>
        <p:spPr/>
        <p:txBody>
          <a:bodyPr/>
          <a:lstStyle/>
          <a:p>
            <a:fld id="{75C4E323-9D4F-46E1-8FF0-CA8B5FD4D1D3}" type="slidenum">
              <a:rPr lang="en-US" smtClean="0"/>
              <a:t>9</a:t>
            </a:fld>
            <a:endParaRPr lang="en-US"/>
          </a:p>
        </p:txBody>
      </p:sp>
    </p:spTree>
    <p:extLst>
      <p:ext uri="{BB962C8B-B14F-4D97-AF65-F5344CB8AC3E}">
        <p14:creationId xmlns:p14="http://schemas.microsoft.com/office/powerpoint/2010/main" val="4176521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4" name="Slide Number Placeholder 5">
            <a:extLst>
              <a:ext uri="{FF2B5EF4-FFF2-40B4-BE49-F238E27FC236}">
                <a16:creationId xmlns:a16="http://schemas.microsoft.com/office/drawing/2014/main" id="{64F46A34-B7E2-4AEA-9E56-3466615A7A11}"/>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a:p>
        </p:txBody>
      </p:sp>
      <p:sp>
        <p:nvSpPr>
          <p:cNvPr id="5" name="Footer Placeholder 3">
            <a:extLst>
              <a:ext uri="{FF2B5EF4-FFF2-40B4-BE49-F238E27FC236}">
                <a16:creationId xmlns:a16="http://schemas.microsoft.com/office/drawing/2014/main" id="{33817F29-779F-408F-B42E-7EA061FDA5FB}"/>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p>
        </p:txBody>
      </p:sp>
    </p:spTree>
    <p:extLst>
      <p:ext uri="{BB962C8B-B14F-4D97-AF65-F5344CB8AC3E}">
        <p14:creationId xmlns:p14="http://schemas.microsoft.com/office/powerpoint/2010/main" val="195688321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Slide Number Placeholder 5">
            <a:extLst>
              <a:ext uri="{FF2B5EF4-FFF2-40B4-BE49-F238E27FC236}">
                <a16:creationId xmlns:a16="http://schemas.microsoft.com/office/drawing/2014/main" id="{5C752864-DDCC-4FF6-A737-46C6CA3435A6}"/>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a:p>
        </p:txBody>
      </p:sp>
      <p:sp>
        <p:nvSpPr>
          <p:cNvPr id="9" name="Footer Placeholder 3">
            <a:extLst>
              <a:ext uri="{FF2B5EF4-FFF2-40B4-BE49-F238E27FC236}">
                <a16:creationId xmlns:a16="http://schemas.microsoft.com/office/drawing/2014/main" id="{1ED5A106-A1B8-4700-8084-5AA4CB4161A3}"/>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p>
        </p:txBody>
      </p:sp>
      <p:sp>
        <p:nvSpPr>
          <p:cNvPr id="10" name="Vertical Text Placeholder 2">
            <a:extLst>
              <a:ext uri="{FF2B5EF4-FFF2-40B4-BE49-F238E27FC236}">
                <a16:creationId xmlns:a16="http://schemas.microsoft.com/office/drawing/2014/main" id="{CE4C532D-795F-472B-ABF6-2B0C0FCA2816}"/>
              </a:ext>
            </a:extLst>
          </p:cNvPr>
          <p:cNvSpPr>
            <a:spLocks noGrp="1"/>
          </p:cNvSpPr>
          <p:nvPr>
            <p:ph type="body" orient="vert" idx="1"/>
          </p:nvPr>
        </p:nvSpPr>
        <p:spPr>
          <a:xfrm>
            <a:off x="838200" y="1825626"/>
            <a:ext cx="10515600" cy="40498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190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E128B997-4C71-4E33-8466-B1A71B861DE5}"/>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a:p>
        </p:txBody>
      </p:sp>
      <p:sp>
        <p:nvSpPr>
          <p:cNvPr id="10" name="Footer Placeholder 3">
            <a:extLst>
              <a:ext uri="{FF2B5EF4-FFF2-40B4-BE49-F238E27FC236}">
                <a16:creationId xmlns:a16="http://schemas.microsoft.com/office/drawing/2014/main" id="{F09427D7-C4C3-43CC-BF91-D0909CBBB53E}"/>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p>
        </p:txBody>
      </p:sp>
      <p:sp>
        <p:nvSpPr>
          <p:cNvPr id="6" name="Vertical Title 1">
            <a:extLst>
              <a:ext uri="{FF2B5EF4-FFF2-40B4-BE49-F238E27FC236}">
                <a16:creationId xmlns:a16="http://schemas.microsoft.com/office/drawing/2014/main" id="{E7A3BDB8-5F01-4798-A2A0-29381613CCDF}"/>
              </a:ext>
            </a:extLst>
          </p:cNvPr>
          <p:cNvSpPr>
            <a:spLocks noGrp="1"/>
          </p:cNvSpPr>
          <p:nvPr>
            <p:ph type="title" orient="vert"/>
          </p:nvPr>
        </p:nvSpPr>
        <p:spPr>
          <a:xfrm>
            <a:off x="8724900" y="365126"/>
            <a:ext cx="2628900" cy="5510380"/>
          </a:xfrm>
        </p:spPr>
        <p:txBody>
          <a:bodyPr vert="eaVert"/>
          <a:lstStyle/>
          <a:p>
            <a:r>
              <a:rPr lang="en-US"/>
              <a:t>Click to edit Master title style</a:t>
            </a:r>
          </a:p>
        </p:txBody>
      </p:sp>
      <p:sp>
        <p:nvSpPr>
          <p:cNvPr id="7" name="Vertical Text Placeholder 2">
            <a:extLst>
              <a:ext uri="{FF2B5EF4-FFF2-40B4-BE49-F238E27FC236}">
                <a16:creationId xmlns:a16="http://schemas.microsoft.com/office/drawing/2014/main" id="{6F6A58F2-DB3F-4E1C-8516-C9F659718200}"/>
              </a:ext>
            </a:extLst>
          </p:cNvPr>
          <p:cNvSpPr>
            <a:spLocks noGrp="1"/>
          </p:cNvSpPr>
          <p:nvPr>
            <p:ph type="body" orient="vert" idx="1"/>
          </p:nvPr>
        </p:nvSpPr>
        <p:spPr>
          <a:xfrm>
            <a:off x="838200" y="365126"/>
            <a:ext cx="7734300" cy="55103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71571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4" name="Slide Number Placeholder 5">
            <a:extLst>
              <a:ext uri="{FF2B5EF4-FFF2-40B4-BE49-F238E27FC236}">
                <a16:creationId xmlns:a16="http://schemas.microsoft.com/office/drawing/2014/main" id="{64F46A34-B7E2-4AEA-9E56-3466615A7A11}"/>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a:p>
        </p:txBody>
      </p:sp>
      <p:sp>
        <p:nvSpPr>
          <p:cNvPr id="5" name="Footer Placeholder 3">
            <a:extLst>
              <a:ext uri="{FF2B5EF4-FFF2-40B4-BE49-F238E27FC236}">
                <a16:creationId xmlns:a16="http://schemas.microsoft.com/office/drawing/2014/main" id="{33817F29-779F-408F-B42E-7EA061FDA5FB}"/>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p>
        </p:txBody>
      </p:sp>
    </p:spTree>
    <p:extLst>
      <p:ext uri="{BB962C8B-B14F-4D97-AF65-F5344CB8AC3E}">
        <p14:creationId xmlns:p14="http://schemas.microsoft.com/office/powerpoint/2010/main" val="428639778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Slide Number Placeholder 5">
            <a:extLst>
              <a:ext uri="{FF2B5EF4-FFF2-40B4-BE49-F238E27FC236}">
                <a16:creationId xmlns:a16="http://schemas.microsoft.com/office/drawing/2014/main" id="{FC6ECDF8-80C5-474C-9FD5-2CED318A22C8}"/>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a:p>
        </p:txBody>
      </p:sp>
      <p:sp>
        <p:nvSpPr>
          <p:cNvPr id="10" name="Footer Placeholder 3">
            <a:extLst>
              <a:ext uri="{FF2B5EF4-FFF2-40B4-BE49-F238E27FC236}">
                <a16:creationId xmlns:a16="http://schemas.microsoft.com/office/drawing/2014/main" id="{3B75DB07-4812-44FD-8547-E451C1913EB5}"/>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p>
        </p:txBody>
      </p:sp>
      <p:sp>
        <p:nvSpPr>
          <p:cNvPr id="6" name="Content Placeholder 2">
            <a:extLst>
              <a:ext uri="{FF2B5EF4-FFF2-40B4-BE49-F238E27FC236}">
                <a16:creationId xmlns:a16="http://schemas.microsoft.com/office/drawing/2014/main" id="{CDBCFEEA-EDD6-400E-814F-139F93BE53A5}"/>
              </a:ext>
            </a:extLst>
          </p:cNvPr>
          <p:cNvSpPr>
            <a:spLocks noGrp="1"/>
          </p:cNvSpPr>
          <p:nvPr>
            <p:ph idx="1"/>
          </p:nvPr>
        </p:nvSpPr>
        <p:spPr>
          <a:xfrm>
            <a:off x="838200" y="1825626"/>
            <a:ext cx="10515600" cy="40985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350031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9" name="Slide Number Placeholder 5">
            <a:extLst>
              <a:ext uri="{FF2B5EF4-FFF2-40B4-BE49-F238E27FC236}">
                <a16:creationId xmlns:a16="http://schemas.microsoft.com/office/drawing/2014/main" id="{FF0755AE-4200-4C40-9B02-67B6B6403451}"/>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a:p>
        </p:txBody>
      </p:sp>
      <p:sp>
        <p:nvSpPr>
          <p:cNvPr id="10" name="Footer Placeholder 3">
            <a:extLst>
              <a:ext uri="{FF2B5EF4-FFF2-40B4-BE49-F238E27FC236}">
                <a16:creationId xmlns:a16="http://schemas.microsoft.com/office/drawing/2014/main" id="{41F4947C-0A23-472C-87FC-CA97BD9EC5D7}"/>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p>
        </p:txBody>
      </p:sp>
      <p:sp>
        <p:nvSpPr>
          <p:cNvPr id="6" name="Text Placeholder 2">
            <a:extLst>
              <a:ext uri="{FF2B5EF4-FFF2-40B4-BE49-F238E27FC236}">
                <a16:creationId xmlns:a16="http://schemas.microsoft.com/office/drawing/2014/main" id="{6A4EE965-CB74-4867-9158-3ECFF10B269C}"/>
              </a:ext>
            </a:extLst>
          </p:cNvPr>
          <p:cNvSpPr>
            <a:spLocks noGrp="1"/>
          </p:cNvSpPr>
          <p:nvPr>
            <p:ph type="body" idx="1"/>
          </p:nvPr>
        </p:nvSpPr>
        <p:spPr>
          <a:xfrm>
            <a:off x="831850" y="4589464"/>
            <a:ext cx="10515600" cy="1334681"/>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350106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Slide Number Placeholder 5">
            <a:extLst>
              <a:ext uri="{FF2B5EF4-FFF2-40B4-BE49-F238E27FC236}">
                <a16:creationId xmlns:a16="http://schemas.microsoft.com/office/drawing/2014/main" id="{93884731-7495-491E-9C98-26F43DF93E1B}"/>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a:p>
        </p:txBody>
      </p:sp>
      <p:sp>
        <p:nvSpPr>
          <p:cNvPr id="11" name="Footer Placeholder 3">
            <a:extLst>
              <a:ext uri="{FF2B5EF4-FFF2-40B4-BE49-F238E27FC236}">
                <a16:creationId xmlns:a16="http://schemas.microsoft.com/office/drawing/2014/main" id="{1594A6B3-0B3F-4F27-A20B-8589CF188F92}"/>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p>
        </p:txBody>
      </p:sp>
      <p:sp>
        <p:nvSpPr>
          <p:cNvPr id="7" name="Content Placeholder 2">
            <a:extLst>
              <a:ext uri="{FF2B5EF4-FFF2-40B4-BE49-F238E27FC236}">
                <a16:creationId xmlns:a16="http://schemas.microsoft.com/office/drawing/2014/main" id="{12EA5995-926A-465F-ADFA-9A7F157CE67A}"/>
              </a:ext>
            </a:extLst>
          </p:cNvPr>
          <p:cNvSpPr>
            <a:spLocks noGrp="1"/>
          </p:cNvSpPr>
          <p:nvPr>
            <p:ph sz="half" idx="1"/>
          </p:nvPr>
        </p:nvSpPr>
        <p:spPr>
          <a:xfrm>
            <a:off x="838200" y="1825625"/>
            <a:ext cx="5181600" cy="4117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3">
            <a:extLst>
              <a:ext uri="{FF2B5EF4-FFF2-40B4-BE49-F238E27FC236}">
                <a16:creationId xmlns:a16="http://schemas.microsoft.com/office/drawing/2014/main" id="{1DDA230D-2785-4063-86F9-0C7CB5B90D88}"/>
              </a:ext>
            </a:extLst>
          </p:cNvPr>
          <p:cNvSpPr>
            <a:spLocks noGrp="1"/>
          </p:cNvSpPr>
          <p:nvPr>
            <p:ph sz="half" idx="2"/>
          </p:nvPr>
        </p:nvSpPr>
        <p:spPr>
          <a:xfrm>
            <a:off x="6172200" y="1825625"/>
            <a:ext cx="5181600" cy="4117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866773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Slide Number Placeholder 5">
            <a:extLst>
              <a:ext uri="{FF2B5EF4-FFF2-40B4-BE49-F238E27FC236}">
                <a16:creationId xmlns:a16="http://schemas.microsoft.com/office/drawing/2014/main" id="{61ED8657-179C-4F51-AD21-23E9FCF924FC}"/>
              </a:ext>
            </a:extLst>
          </p:cNvPr>
          <p:cNvSpPr>
            <a:spLocks noGrp="1"/>
          </p:cNvSpPr>
          <p:nvPr>
            <p:ph type="sldNum" sz="quarter" idx="10"/>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a:p>
        </p:txBody>
      </p:sp>
      <p:sp>
        <p:nvSpPr>
          <p:cNvPr id="13" name="Footer Placeholder 3">
            <a:extLst>
              <a:ext uri="{FF2B5EF4-FFF2-40B4-BE49-F238E27FC236}">
                <a16:creationId xmlns:a16="http://schemas.microsoft.com/office/drawing/2014/main" id="{44B21295-0588-44A9-935A-2BF44A89EC9E}"/>
              </a:ext>
            </a:extLst>
          </p:cNvPr>
          <p:cNvSpPr>
            <a:spLocks noGrp="1"/>
          </p:cNvSpPr>
          <p:nvPr>
            <p:ph type="ftr" sz="quarter" idx="11"/>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p>
        </p:txBody>
      </p:sp>
      <p:sp>
        <p:nvSpPr>
          <p:cNvPr id="9" name="Content Placeholder 3">
            <a:extLst>
              <a:ext uri="{FF2B5EF4-FFF2-40B4-BE49-F238E27FC236}">
                <a16:creationId xmlns:a16="http://schemas.microsoft.com/office/drawing/2014/main" id="{BEB857EB-951C-4023-9194-771E914124A8}"/>
              </a:ext>
            </a:extLst>
          </p:cNvPr>
          <p:cNvSpPr>
            <a:spLocks noGrp="1"/>
          </p:cNvSpPr>
          <p:nvPr>
            <p:ph sz="half" idx="2"/>
          </p:nvPr>
        </p:nvSpPr>
        <p:spPr>
          <a:xfrm>
            <a:off x="839788" y="2505075"/>
            <a:ext cx="5157787" cy="3438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5">
            <a:extLst>
              <a:ext uri="{FF2B5EF4-FFF2-40B4-BE49-F238E27FC236}">
                <a16:creationId xmlns:a16="http://schemas.microsoft.com/office/drawing/2014/main" id="{3C4DD88C-7BA0-4C95-BEFD-A2FA1C579DC1}"/>
              </a:ext>
            </a:extLst>
          </p:cNvPr>
          <p:cNvSpPr>
            <a:spLocks noGrp="1"/>
          </p:cNvSpPr>
          <p:nvPr>
            <p:ph sz="quarter" idx="4"/>
          </p:nvPr>
        </p:nvSpPr>
        <p:spPr>
          <a:xfrm>
            <a:off x="6172200" y="2505075"/>
            <a:ext cx="5183188" cy="3438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995593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Slide Number Placeholder 5">
            <a:extLst>
              <a:ext uri="{FF2B5EF4-FFF2-40B4-BE49-F238E27FC236}">
                <a16:creationId xmlns:a16="http://schemas.microsoft.com/office/drawing/2014/main" id="{EC248585-C255-4FBE-8090-D3E07DA633EB}"/>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a:p>
        </p:txBody>
      </p:sp>
      <p:sp>
        <p:nvSpPr>
          <p:cNvPr id="9" name="Footer Placeholder 3">
            <a:extLst>
              <a:ext uri="{FF2B5EF4-FFF2-40B4-BE49-F238E27FC236}">
                <a16:creationId xmlns:a16="http://schemas.microsoft.com/office/drawing/2014/main" id="{7CC1EC3C-EDD3-46F5-95A0-C9C57290E456}"/>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p>
        </p:txBody>
      </p:sp>
    </p:spTree>
    <p:extLst>
      <p:ext uri="{BB962C8B-B14F-4D97-AF65-F5344CB8AC3E}">
        <p14:creationId xmlns:p14="http://schemas.microsoft.com/office/powerpoint/2010/main" val="20306950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06881DF6-B168-474B-8FE2-E0DF81288028}"/>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a:p>
        </p:txBody>
      </p:sp>
      <p:sp>
        <p:nvSpPr>
          <p:cNvPr id="8" name="Footer Placeholder 3">
            <a:extLst>
              <a:ext uri="{FF2B5EF4-FFF2-40B4-BE49-F238E27FC236}">
                <a16:creationId xmlns:a16="http://schemas.microsoft.com/office/drawing/2014/main" id="{1AA98F99-380C-47CA-A090-D7C1A9B6F8F2}"/>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p>
        </p:txBody>
      </p:sp>
    </p:spTree>
    <p:extLst>
      <p:ext uri="{BB962C8B-B14F-4D97-AF65-F5344CB8AC3E}">
        <p14:creationId xmlns:p14="http://schemas.microsoft.com/office/powerpoint/2010/main" val="26403450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Slide Number Placeholder 5">
            <a:extLst>
              <a:ext uri="{FF2B5EF4-FFF2-40B4-BE49-F238E27FC236}">
                <a16:creationId xmlns:a16="http://schemas.microsoft.com/office/drawing/2014/main" id="{21A9AD0B-33D7-439E-9236-9504F7DB154C}"/>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a:p>
        </p:txBody>
      </p:sp>
      <p:sp>
        <p:nvSpPr>
          <p:cNvPr id="11" name="Footer Placeholder 3">
            <a:extLst>
              <a:ext uri="{FF2B5EF4-FFF2-40B4-BE49-F238E27FC236}">
                <a16:creationId xmlns:a16="http://schemas.microsoft.com/office/drawing/2014/main" id="{2EEF7819-0BDB-4D9A-BD3A-124B2E8DAEBC}"/>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p>
        </p:txBody>
      </p:sp>
    </p:spTree>
    <p:extLst>
      <p:ext uri="{BB962C8B-B14F-4D97-AF65-F5344CB8AC3E}">
        <p14:creationId xmlns:p14="http://schemas.microsoft.com/office/powerpoint/2010/main" val="1829127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Slide Number Placeholder 5">
            <a:extLst>
              <a:ext uri="{FF2B5EF4-FFF2-40B4-BE49-F238E27FC236}">
                <a16:creationId xmlns:a16="http://schemas.microsoft.com/office/drawing/2014/main" id="{FC6ECDF8-80C5-474C-9FD5-2CED318A22C8}"/>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a:p>
        </p:txBody>
      </p:sp>
      <p:sp>
        <p:nvSpPr>
          <p:cNvPr id="10" name="Footer Placeholder 3">
            <a:extLst>
              <a:ext uri="{FF2B5EF4-FFF2-40B4-BE49-F238E27FC236}">
                <a16:creationId xmlns:a16="http://schemas.microsoft.com/office/drawing/2014/main" id="{3B75DB07-4812-44FD-8547-E451C1913EB5}"/>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p>
        </p:txBody>
      </p:sp>
      <p:sp>
        <p:nvSpPr>
          <p:cNvPr id="6" name="Content Placeholder 2">
            <a:extLst>
              <a:ext uri="{FF2B5EF4-FFF2-40B4-BE49-F238E27FC236}">
                <a16:creationId xmlns:a16="http://schemas.microsoft.com/office/drawing/2014/main" id="{CDBCFEEA-EDD6-400E-814F-139F93BE53A5}"/>
              </a:ext>
            </a:extLst>
          </p:cNvPr>
          <p:cNvSpPr>
            <a:spLocks noGrp="1"/>
          </p:cNvSpPr>
          <p:nvPr>
            <p:ph idx="1"/>
          </p:nvPr>
        </p:nvSpPr>
        <p:spPr>
          <a:xfrm>
            <a:off x="838200" y="1825626"/>
            <a:ext cx="10515600" cy="40985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179996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5">
            <a:extLst>
              <a:ext uri="{FF2B5EF4-FFF2-40B4-BE49-F238E27FC236}">
                <a16:creationId xmlns:a16="http://schemas.microsoft.com/office/drawing/2014/main" id="{2E14D7C4-7E89-470E-9ACF-936EA2D449A9}"/>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a:p>
        </p:txBody>
      </p:sp>
      <p:sp>
        <p:nvSpPr>
          <p:cNvPr id="10" name="Footer Placeholder 3">
            <a:extLst>
              <a:ext uri="{FF2B5EF4-FFF2-40B4-BE49-F238E27FC236}">
                <a16:creationId xmlns:a16="http://schemas.microsoft.com/office/drawing/2014/main" id="{71824DF2-CFF3-4BE2-AFDC-DDB60E6C686C}"/>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p>
        </p:txBody>
      </p:sp>
    </p:spTree>
    <p:extLst>
      <p:ext uri="{BB962C8B-B14F-4D97-AF65-F5344CB8AC3E}">
        <p14:creationId xmlns:p14="http://schemas.microsoft.com/office/powerpoint/2010/main" val="31947333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Slide Number Placeholder 5">
            <a:extLst>
              <a:ext uri="{FF2B5EF4-FFF2-40B4-BE49-F238E27FC236}">
                <a16:creationId xmlns:a16="http://schemas.microsoft.com/office/drawing/2014/main" id="{5C752864-DDCC-4FF6-A737-46C6CA3435A6}"/>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a:p>
        </p:txBody>
      </p:sp>
      <p:sp>
        <p:nvSpPr>
          <p:cNvPr id="9" name="Footer Placeholder 3">
            <a:extLst>
              <a:ext uri="{FF2B5EF4-FFF2-40B4-BE49-F238E27FC236}">
                <a16:creationId xmlns:a16="http://schemas.microsoft.com/office/drawing/2014/main" id="{1ED5A106-A1B8-4700-8084-5AA4CB4161A3}"/>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p>
        </p:txBody>
      </p:sp>
      <p:sp>
        <p:nvSpPr>
          <p:cNvPr id="10" name="Vertical Text Placeholder 2">
            <a:extLst>
              <a:ext uri="{FF2B5EF4-FFF2-40B4-BE49-F238E27FC236}">
                <a16:creationId xmlns:a16="http://schemas.microsoft.com/office/drawing/2014/main" id="{CE4C532D-795F-472B-ABF6-2B0C0FCA2816}"/>
              </a:ext>
            </a:extLst>
          </p:cNvPr>
          <p:cNvSpPr>
            <a:spLocks noGrp="1"/>
          </p:cNvSpPr>
          <p:nvPr>
            <p:ph type="body" orient="vert" idx="1"/>
          </p:nvPr>
        </p:nvSpPr>
        <p:spPr>
          <a:xfrm>
            <a:off x="838200" y="1825626"/>
            <a:ext cx="10515600" cy="40498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03020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E128B997-4C71-4E33-8466-B1A71B861DE5}"/>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a:p>
        </p:txBody>
      </p:sp>
      <p:sp>
        <p:nvSpPr>
          <p:cNvPr id="10" name="Footer Placeholder 3">
            <a:extLst>
              <a:ext uri="{FF2B5EF4-FFF2-40B4-BE49-F238E27FC236}">
                <a16:creationId xmlns:a16="http://schemas.microsoft.com/office/drawing/2014/main" id="{F09427D7-C4C3-43CC-BF91-D0909CBBB53E}"/>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p>
        </p:txBody>
      </p:sp>
      <p:sp>
        <p:nvSpPr>
          <p:cNvPr id="6" name="Vertical Title 1">
            <a:extLst>
              <a:ext uri="{FF2B5EF4-FFF2-40B4-BE49-F238E27FC236}">
                <a16:creationId xmlns:a16="http://schemas.microsoft.com/office/drawing/2014/main" id="{E7A3BDB8-5F01-4798-A2A0-29381613CCDF}"/>
              </a:ext>
            </a:extLst>
          </p:cNvPr>
          <p:cNvSpPr>
            <a:spLocks noGrp="1"/>
          </p:cNvSpPr>
          <p:nvPr>
            <p:ph type="title" orient="vert"/>
          </p:nvPr>
        </p:nvSpPr>
        <p:spPr>
          <a:xfrm>
            <a:off x="8724900" y="365126"/>
            <a:ext cx="2628900" cy="5510380"/>
          </a:xfrm>
        </p:spPr>
        <p:txBody>
          <a:bodyPr vert="eaVert"/>
          <a:lstStyle/>
          <a:p>
            <a:r>
              <a:rPr lang="en-US"/>
              <a:t>Click to edit Master title style</a:t>
            </a:r>
          </a:p>
        </p:txBody>
      </p:sp>
      <p:sp>
        <p:nvSpPr>
          <p:cNvPr id="7" name="Vertical Text Placeholder 2">
            <a:extLst>
              <a:ext uri="{FF2B5EF4-FFF2-40B4-BE49-F238E27FC236}">
                <a16:creationId xmlns:a16="http://schemas.microsoft.com/office/drawing/2014/main" id="{6F6A58F2-DB3F-4E1C-8516-C9F659718200}"/>
              </a:ext>
            </a:extLst>
          </p:cNvPr>
          <p:cNvSpPr>
            <a:spLocks noGrp="1"/>
          </p:cNvSpPr>
          <p:nvPr>
            <p:ph type="body" orient="vert" idx="1"/>
          </p:nvPr>
        </p:nvSpPr>
        <p:spPr>
          <a:xfrm>
            <a:off x="838200" y="365126"/>
            <a:ext cx="7734300" cy="55103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571175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&lt;for internal use only&gt;</a:t>
            </a:r>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3653641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4" name="Slide Number Placeholder 5">
            <a:extLst>
              <a:ext uri="{FF2B5EF4-FFF2-40B4-BE49-F238E27FC236}">
                <a16:creationId xmlns:a16="http://schemas.microsoft.com/office/drawing/2014/main" id="{64F46A34-B7E2-4AEA-9E56-3466615A7A11}"/>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dirty="0"/>
          </a:p>
        </p:txBody>
      </p:sp>
      <p:sp>
        <p:nvSpPr>
          <p:cNvPr id="5" name="Footer Placeholder 3">
            <a:extLst>
              <a:ext uri="{FF2B5EF4-FFF2-40B4-BE49-F238E27FC236}">
                <a16:creationId xmlns:a16="http://schemas.microsoft.com/office/drawing/2014/main" id="{33817F29-779F-408F-B42E-7EA061FDA5FB}"/>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endParaRPr lang="en-US" dirty="0"/>
          </a:p>
        </p:txBody>
      </p:sp>
    </p:spTree>
    <p:extLst>
      <p:ext uri="{BB962C8B-B14F-4D97-AF65-F5344CB8AC3E}">
        <p14:creationId xmlns:p14="http://schemas.microsoft.com/office/powerpoint/2010/main" val="214889629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Slide Number Placeholder 5">
            <a:extLst>
              <a:ext uri="{FF2B5EF4-FFF2-40B4-BE49-F238E27FC236}">
                <a16:creationId xmlns:a16="http://schemas.microsoft.com/office/drawing/2014/main" id="{FC6ECDF8-80C5-474C-9FD5-2CED318A22C8}"/>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dirty="0"/>
          </a:p>
        </p:txBody>
      </p:sp>
      <p:sp>
        <p:nvSpPr>
          <p:cNvPr id="10" name="Footer Placeholder 3">
            <a:extLst>
              <a:ext uri="{FF2B5EF4-FFF2-40B4-BE49-F238E27FC236}">
                <a16:creationId xmlns:a16="http://schemas.microsoft.com/office/drawing/2014/main" id="{3B75DB07-4812-44FD-8547-E451C1913EB5}"/>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endParaRPr lang="en-US" dirty="0"/>
          </a:p>
        </p:txBody>
      </p:sp>
      <p:sp>
        <p:nvSpPr>
          <p:cNvPr id="6" name="Content Placeholder 2">
            <a:extLst>
              <a:ext uri="{FF2B5EF4-FFF2-40B4-BE49-F238E27FC236}">
                <a16:creationId xmlns:a16="http://schemas.microsoft.com/office/drawing/2014/main" id="{CDBCFEEA-EDD6-400E-814F-139F93BE53A5}"/>
              </a:ext>
            </a:extLst>
          </p:cNvPr>
          <p:cNvSpPr>
            <a:spLocks noGrp="1"/>
          </p:cNvSpPr>
          <p:nvPr>
            <p:ph idx="1"/>
          </p:nvPr>
        </p:nvSpPr>
        <p:spPr>
          <a:xfrm>
            <a:off x="838200" y="1825626"/>
            <a:ext cx="10515600" cy="40985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504273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9" name="Slide Number Placeholder 5">
            <a:extLst>
              <a:ext uri="{FF2B5EF4-FFF2-40B4-BE49-F238E27FC236}">
                <a16:creationId xmlns:a16="http://schemas.microsoft.com/office/drawing/2014/main" id="{FF0755AE-4200-4C40-9B02-67B6B6403451}"/>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dirty="0"/>
          </a:p>
        </p:txBody>
      </p:sp>
      <p:sp>
        <p:nvSpPr>
          <p:cNvPr id="10" name="Footer Placeholder 3">
            <a:extLst>
              <a:ext uri="{FF2B5EF4-FFF2-40B4-BE49-F238E27FC236}">
                <a16:creationId xmlns:a16="http://schemas.microsoft.com/office/drawing/2014/main" id="{41F4947C-0A23-472C-87FC-CA97BD9EC5D7}"/>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endParaRPr lang="en-US" dirty="0"/>
          </a:p>
        </p:txBody>
      </p:sp>
      <p:sp>
        <p:nvSpPr>
          <p:cNvPr id="6" name="Text Placeholder 2">
            <a:extLst>
              <a:ext uri="{FF2B5EF4-FFF2-40B4-BE49-F238E27FC236}">
                <a16:creationId xmlns:a16="http://schemas.microsoft.com/office/drawing/2014/main" id="{6A4EE965-CB74-4867-9158-3ECFF10B269C}"/>
              </a:ext>
            </a:extLst>
          </p:cNvPr>
          <p:cNvSpPr>
            <a:spLocks noGrp="1"/>
          </p:cNvSpPr>
          <p:nvPr>
            <p:ph type="body" idx="1"/>
          </p:nvPr>
        </p:nvSpPr>
        <p:spPr>
          <a:xfrm>
            <a:off x="831850" y="4589464"/>
            <a:ext cx="10515600" cy="1334681"/>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4998697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Slide Number Placeholder 5">
            <a:extLst>
              <a:ext uri="{FF2B5EF4-FFF2-40B4-BE49-F238E27FC236}">
                <a16:creationId xmlns:a16="http://schemas.microsoft.com/office/drawing/2014/main" id="{93884731-7495-491E-9C98-26F43DF93E1B}"/>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dirty="0"/>
          </a:p>
        </p:txBody>
      </p:sp>
      <p:sp>
        <p:nvSpPr>
          <p:cNvPr id="11" name="Footer Placeholder 3">
            <a:extLst>
              <a:ext uri="{FF2B5EF4-FFF2-40B4-BE49-F238E27FC236}">
                <a16:creationId xmlns:a16="http://schemas.microsoft.com/office/drawing/2014/main" id="{1594A6B3-0B3F-4F27-A20B-8589CF188F92}"/>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endParaRPr lang="en-US" dirty="0"/>
          </a:p>
        </p:txBody>
      </p:sp>
      <p:sp>
        <p:nvSpPr>
          <p:cNvPr id="7" name="Content Placeholder 2">
            <a:extLst>
              <a:ext uri="{FF2B5EF4-FFF2-40B4-BE49-F238E27FC236}">
                <a16:creationId xmlns:a16="http://schemas.microsoft.com/office/drawing/2014/main" id="{12EA5995-926A-465F-ADFA-9A7F157CE67A}"/>
              </a:ext>
            </a:extLst>
          </p:cNvPr>
          <p:cNvSpPr>
            <a:spLocks noGrp="1"/>
          </p:cNvSpPr>
          <p:nvPr>
            <p:ph sz="half" idx="1"/>
          </p:nvPr>
        </p:nvSpPr>
        <p:spPr>
          <a:xfrm>
            <a:off x="838200" y="1825625"/>
            <a:ext cx="5181600" cy="4117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3">
            <a:extLst>
              <a:ext uri="{FF2B5EF4-FFF2-40B4-BE49-F238E27FC236}">
                <a16:creationId xmlns:a16="http://schemas.microsoft.com/office/drawing/2014/main" id="{1DDA230D-2785-4063-86F9-0C7CB5B90D88}"/>
              </a:ext>
            </a:extLst>
          </p:cNvPr>
          <p:cNvSpPr>
            <a:spLocks noGrp="1"/>
          </p:cNvSpPr>
          <p:nvPr>
            <p:ph sz="half" idx="2"/>
          </p:nvPr>
        </p:nvSpPr>
        <p:spPr>
          <a:xfrm>
            <a:off x="6172200" y="1825625"/>
            <a:ext cx="5181600" cy="4117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435682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Slide Number Placeholder 5">
            <a:extLst>
              <a:ext uri="{FF2B5EF4-FFF2-40B4-BE49-F238E27FC236}">
                <a16:creationId xmlns:a16="http://schemas.microsoft.com/office/drawing/2014/main" id="{61ED8657-179C-4F51-AD21-23E9FCF924FC}"/>
              </a:ext>
            </a:extLst>
          </p:cNvPr>
          <p:cNvSpPr>
            <a:spLocks noGrp="1"/>
          </p:cNvSpPr>
          <p:nvPr>
            <p:ph type="sldNum" sz="quarter" idx="10"/>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dirty="0"/>
          </a:p>
        </p:txBody>
      </p:sp>
      <p:sp>
        <p:nvSpPr>
          <p:cNvPr id="13" name="Footer Placeholder 3">
            <a:extLst>
              <a:ext uri="{FF2B5EF4-FFF2-40B4-BE49-F238E27FC236}">
                <a16:creationId xmlns:a16="http://schemas.microsoft.com/office/drawing/2014/main" id="{44B21295-0588-44A9-935A-2BF44A89EC9E}"/>
              </a:ext>
            </a:extLst>
          </p:cNvPr>
          <p:cNvSpPr>
            <a:spLocks noGrp="1"/>
          </p:cNvSpPr>
          <p:nvPr>
            <p:ph type="ftr" sz="quarter" idx="11"/>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endParaRPr lang="en-US" dirty="0"/>
          </a:p>
        </p:txBody>
      </p:sp>
      <p:sp>
        <p:nvSpPr>
          <p:cNvPr id="9" name="Content Placeholder 3">
            <a:extLst>
              <a:ext uri="{FF2B5EF4-FFF2-40B4-BE49-F238E27FC236}">
                <a16:creationId xmlns:a16="http://schemas.microsoft.com/office/drawing/2014/main" id="{BEB857EB-951C-4023-9194-771E914124A8}"/>
              </a:ext>
            </a:extLst>
          </p:cNvPr>
          <p:cNvSpPr>
            <a:spLocks noGrp="1"/>
          </p:cNvSpPr>
          <p:nvPr>
            <p:ph sz="half" idx="2"/>
          </p:nvPr>
        </p:nvSpPr>
        <p:spPr>
          <a:xfrm>
            <a:off x="839788" y="2505075"/>
            <a:ext cx="5157787" cy="3438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5">
            <a:extLst>
              <a:ext uri="{FF2B5EF4-FFF2-40B4-BE49-F238E27FC236}">
                <a16:creationId xmlns:a16="http://schemas.microsoft.com/office/drawing/2014/main" id="{3C4DD88C-7BA0-4C95-BEFD-A2FA1C579DC1}"/>
              </a:ext>
            </a:extLst>
          </p:cNvPr>
          <p:cNvSpPr>
            <a:spLocks noGrp="1"/>
          </p:cNvSpPr>
          <p:nvPr>
            <p:ph sz="quarter" idx="4"/>
          </p:nvPr>
        </p:nvSpPr>
        <p:spPr>
          <a:xfrm>
            <a:off x="6172200" y="2505075"/>
            <a:ext cx="5183188" cy="3438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78283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Slide Number Placeholder 5">
            <a:extLst>
              <a:ext uri="{FF2B5EF4-FFF2-40B4-BE49-F238E27FC236}">
                <a16:creationId xmlns:a16="http://schemas.microsoft.com/office/drawing/2014/main" id="{EC248585-C255-4FBE-8090-D3E07DA633EB}"/>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dirty="0"/>
          </a:p>
        </p:txBody>
      </p:sp>
      <p:sp>
        <p:nvSpPr>
          <p:cNvPr id="9" name="Footer Placeholder 3">
            <a:extLst>
              <a:ext uri="{FF2B5EF4-FFF2-40B4-BE49-F238E27FC236}">
                <a16:creationId xmlns:a16="http://schemas.microsoft.com/office/drawing/2014/main" id="{7CC1EC3C-EDD3-46F5-95A0-C9C57290E456}"/>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endParaRPr lang="en-US" dirty="0"/>
          </a:p>
        </p:txBody>
      </p:sp>
    </p:spTree>
    <p:extLst>
      <p:ext uri="{BB962C8B-B14F-4D97-AF65-F5344CB8AC3E}">
        <p14:creationId xmlns:p14="http://schemas.microsoft.com/office/powerpoint/2010/main" val="406837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9" name="Slide Number Placeholder 5">
            <a:extLst>
              <a:ext uri="{FF2B5EF4-FFF2-40B4-BE49-F238E27FC236}">
                <a16:creationId xmlns:a16="http://schemas.microsoft.com/office/drawing/2014/main" id="{FF0755AE-4200-4C40-9B02-67B6B6403451}"/>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a:p>
        </p:txBody>
      </p:sp>
      <p:sp>
        <p:nvSpPr>
          <p:cNvPr id="10" name="Footer Placeholder 3">
            <a:extLst>
              <a:ext uri="{FF2B5EF4-FFF2-40B4-BE49-F238E27FC236}">
                <a16:creationId xmlns:a16="http://schemas.microsoft.com/office/drawing/2014/main" id="{41F4947C-0A23-472C-87FC-CA97BD9EC5D7}"/>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p>
        </p:txBody>
      </p:sp>
      <p:sp>
        <p:nvSpPr>
          <p:cNvPr id="6" name="Text Placeholder 2">
            <a:extLst>
              <a:ext uri="{FF2B5EF4-FFF2-40B4-BE49-F238E27FC236}">
                <a16:creationId xmlns:a16="http://schemas.microsoft.com/office/drawing/2014/main" id="{6A4EE965-CB74-4867-9158-3ECFF10B269C}"/>
              </a:ext>
            </a:extLst>
          </p:cNvPr>
          <p:cNvSpPr>
            <a:spLocks noGrp="1"/>
          </p:cNvSpPr>
          <p:nvPr>
            <p:ph type="body" idx="1"/>
          </p:nvPr>
        </p:nvSpPr>
        <p:spPr>
          <a:xfrm>
            <a:off x="831850" y="4589464"/>
            <a:ext cx="10515600" cy="1334681"/>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0336728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06881DF6-B168-474B-8FE2-E0DF81288028}"/>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dirty="0"/>
          </a:p>
        </p:txBody>
      </p:sp>
      <p:sp>
        <p:nvSpPr>
          <p:cNvPr id="8" name="Footer Placeholder 3">
            <a:extLst>
              <a:ext uri="{FF2B5EF4-FFF2-40B4-BE49-F238E27FC236}">
                <a16:creationId xmlns:a16="http://schemas.microsoft.com/office/drawing/2014/main" id="{1AA98F99-380C-47CA-A090-D7C1A9B6F8F2}"/>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endParaRPr lang="en-US" dirty="0"/>
          </a:p>
        </p:txBody>
      </p:sp>
    </p:spTree>
    <p:extLst>
      <p:ext uri="{BB962C8B-B14F-4D97-AF65-F5344CB8AC3E}">
        <p14:creationId xmlns:p14="http://schemas.microsoft.com/office/powerpoint/2010/main" val="20237723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Slide Number Placeholder 5">
            <a:extLst>
              <a:ext uri="{FF2B5EF4-FFF2-40B4-BE49-F238E27FC236}">
                <a16:creationId xmlns:a16="http://schemas.microsoft.com/office/drawing/2014/main" id="{21A9AD0B-33D7-439E-9236-9504F7DB154C}"/>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dirty="0"/>
          </a:p>
        </p:txBody>
      </p:sp>
      <p:sp>
        <p:nvSpPr>
          <p:cNvPr id="11" name="Footer Placeholder 3">
            <a:extLst>
              <a:ext uri="{FF2B5EF4-FFF2-40B4-BE49-F238E27FC236}">
                <a16:creationId xmlns:a16="http://schemas.microsoft.com/office/drawing/2014/main" id="{2EEF7819-0BDB-4D9A-BD3A-124B2E8DAEBC}"/>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endParaRPr lang="en-US" dirty="0"/>
          </a:p>
        </p:txBody>
      </p:sp>
    </p:spTree>
    <p:extLst>
      <p:ext uri="{BB962C8B-B14F-4D97-AF65-F5344CB8AC3E}">
        <p14:creationId xmlns:p14="http://schemas.microsoft.com/office/powerpoint/2010/main" val="41630663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5">
            <a:extLst>
              <a:ext uri="{FF2B5EF4-FFF2-40B4-BE49-F238E27FC236}">
                <a16:creationId xmlns:a16="http://schemas.microsoft.com/office/drawing/2014/main" id="{2E14D7C4-7E89-470E-9ACF-936EA2D449A9}"/>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dirty="0"/>
          </a:p>
        </p:txBody>
      </p:sp>
      <p:sp>
        <p:nvSpPr>
          <p:cNvPr id="10" name="Footer Placeholder 3">
            <a:extLst>
              <a:ext uri="{FF2B5EF4-FFF2-40B4-BE49-F238E27FC236}">
                <a16:creationId xmlns:a16="http://schemas.microsoft.com/office/drawing/2014/main" id="{71824DF2-CFF3-4BE2-AFDC-DDB60E6C686C}"/>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endParaRPr lang="en-US" dirty="0"/>
          </a:p>
        </p:txBody>
      </p:sp>
    </p:spTree>
    <p:extLst>
      <p:ext uri="{BB962C8B-B14F-4D97-AF65-F5344CB8AC3E}">
        <p14:creationId xmlns:p14="http://schemas.microsoft.com/office/powerpoint/2010/main" val="159240814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Slide Number Placeholder 5">
            <a:extLst>
              <a:ext uri="{FF2B5EF4-FFF2-40B4-BE49-F238E27FC236}">
                <a16:creationId xmlns:a16="http://schemas.microsoft.com/office/drawing/2014/main" id="{5C752864-DDCC-4FF6-A737-46C6CA3435A6}"/>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dirty="0"/>
          </a:p>
        </p:txBody>
      </p:sp>
      <p:sp>
        <p:nvSpPr>
          <p:cNvPr id="9" name="Footer Placeholder 3">
            <a:extLst>
              <a:ext uri="{FF2B5EF4-FFF2-40B4-BE49-F238E27FC236}">
                <a16:creationId xmlns:a16="http://schemas.microsoft.com/office/drawing/2014/main" id="{1ED5A106-A1B8-4700-8084-5AA4CB4161A3}"/>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endParaRPr lang="en-US" dirty="0"/>
          </a:p>
        </p:txBody>
      </p:sp>
      <p:sp>
        <p:nvSpPr>
          <p:cNvPr id="10" name="Vertical Text Placeholder 2">
            <a:extLst>
              <a:ext uri="{FF2B5EF4-FFF2-40B4-BE49-F238E27FC236}">
                <a16:creationId xmlns:a16="http://schemas.microsoft.com/office/drawing/2014/main" id="{CE4C532D-795F-472B-ABF6-2B0C0FCA2816}"/>
              </a:ext>
            </a:extLst>
          </p:cNvPr>
          <p:cNvSpPr>
            <a:spLocks noGrp="1"/>
          </p:cNvSpPr>
          <p:nvPr>
            <p:ph type="body" orient="vert" idx="1"/>
          </p:nvPr>
        </p:nvSpPr>
        <p:spPr>
          <a:xfrm>
            <a:off x="838200" y="1825626"/>
            <a:ext cx="10515600" cy="40498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6381559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E128B997-4C71-4E33-8466-B1A71B861DE5}"/>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dirty="0"/>
          </a:p>
        </p:txBody>
      </p:sp>
      <p:sp>
        <p:nvSpPr>
          <p:cNvPr id="10" name="Footer Placeholder 3">
            <a:extLst>
              <a:ext uri="{FF2B5EF4-FFF2-40B4-BE49-F238E27FC236}">
                <a16:creationId xmlns:a16="http://schemas.microsoft.com/office/drawing/2014/main" id="{F09427D7-C4C3-43CC-BF91-D0909CBBB53E}"/>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endParaRPr lang="en-US" dirty="0"/>
          </a:p>
        </p:txBody>
      </p:sp>
      <p:sp>
        <p:nvSpPr>
          <p:cNvPr id="6" name="Vertical Title 1">
            <a:extLst>
              <a:ext uri="{FF2B5EF4-FFF2-40B4-BE49-F238E27FC236}">
                <a16:creationId xmlns:a16="http://schemas.microsoft.com/office/drawing/2014/main" id="{E7A3BDB8-5F01-4798-A2A0-29381613CCDF}"/>
              </a:ext>
            </a:extLst>
          </p:cNvPr>
          <p:cNvSpPr>
            <a:spLocks noGrp="1"/>
          </p:cNvSpPr>
          <p:nvPr>
            <p:ph type="title" orient="vert"/>
          </p:nvPr>
        </p:nvSpPr>
        <p:spPr>
          <a:xfrm>
            <a:off x="8724900" y="365126"/>
            <a:ext cx="2628900" cy="5510380"/>
          </a:xfrm>
        </p:spPr>
        <p:txBody>
          <a:bodyPr vert="eaVert"/>
          <a:lstStyle/>
          <a:p>
            <a:r>
              <a:rPr lang="en-US"/>
              <a:t>Click to edit Master title style</a:t>
            </a:r>
          </a:p>
        </p:txBody>
      </p:sp>
      <p:sp>
        <p:nvSpPr>
          <p:cNvPr id="7" name="Vertical Text Placeholder 2">
            <a:extLst>
              <a:ext uri="{FF2B5EF4-FFF2-40B4-BE49-F238E27FC236}">
                <a16:creationId xmlns:a16="http://schemas.microsoft.com/office/drawing/2014/main" id="{6F6A58F2-DB3F-4E1C-8516-C9F659718200}"/>
              </a:ext>
            </a:extLst>
          </p:cNvPr>
          <p:cNvSpPr>
            <a:spLocks noGrp="1"/>
          </p:cNvSpPr>
          <p:nvPr>
            <p:ph type="body" orient="vert" idx="1"/>
          </p:nvPr>
        </p:nvSpPr>
        <p:spPr>
          <a:xfrm>
            <a:off x="838200" y="365126"/>
            <a:ext cx="7734300" cy="55103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29998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Slide Number Placeholder 5">
            <a:extLst>
              <a:ext uri="{FF2B5EF4-FFF2-40B4-BE49-F238E27FC236}">
                <a16:creationId xmlns:a16="http://schemas.microsoft.com/office/drawing/2014/main" id="{93884731-7495-491E-9C98-26F43DF93E1B}"/>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a:p>
        </p:txBody>
      </p:sp>
      <p:sp>
        <p:nvSpPr>
          <p:cNvPr id="11" name="Footer Placeholder 3">
            <a:extLst>
              <a:ext uri="{FF2B5EF4-FFF2-40B4-BE49-F238E27FC236}">
                <a16:creationId xmlns:a16="http://schemas.microsoft.com/office/drawing/2014/main" id="{1594A6B3-0B3F-4F27-A20B-8589CF188F92}"/>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p>
        </p:txBody>
      </p:sp>
      <p:sp>
        <p:nvSpPr>
          <p:cNvPr id="7" name="Content Placeholder 2">
            <a:extLst>
              <a:ext uri="{FF2B5EF4-FFF2-40B4-BE49-F238E27FC236}">
                <a16:creationId xmlns:a16="http://schemas.microsoft.com/office/drawing/2014/main" id="{12EA5995-926A-465F-ADFA-9A7F157CE67A}"/>
              </a:ext>
            </a:extLst>
          </p:cNvPr>
          <p:cNvSpPr>
            <a:spLocks noGrp="1"/>
          </p:cNvSpPr>
          <p:nvPr>
            <p:ph sz="half" idx="1"/>
          </p:nvPr>
        </p:nvSpPr>
        <p:spPr>
          <a:xfrm>
            <a:off x="838200" y="1825625"/>
            <a:ext cx="5181600" cy="4117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3">
            <a:extLst>
              <a:ext uri="{FF2B5EF4-FFF2-40B4-BE49-F238E27FC236}">
                <a16:creationId xmlns:a16="http://schemas.microsoft.com/office/drawing/2014/main" id="{1DDA230D-2785-4063-86F9-0C7CB5B90D88}"/>
              </a:ext>
            </a:extLst>
          </p:cNvPr>
          <p:cNvSpPr>
            <a:spLocks noGrp="1"/>
          </p:cNvSpPr>
          <p:nvPr>
            <p:ph sz="half" idx="2"/>
          </p:nvPr>
        </p:nvSpPr>
        <p:spPr>
          <a:xfrm>
            <a:off x="6172200" y="1825625"/>
            <a:ext cx="5181600" cy="4117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68876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Slide Number Placeholder 5">
            <a:extLst>
              <a:ext uri="{FF2B5EF4-FFF2-40B4-BE49-F238E27FC236}">
                <a16:creationId xmlns:a16="http://schemas.microsoft.com/office/drawing/2014/main" id="{61ED8657-179C-4F51-AD21-23E9FCF924FC}"/>
              </a:ext>
            </a:extLst>
          </p:cNvPr>
          <p:cNvSpPr>
            <a:spLocks noGrp="1"/>
          </p:cNvSpPr>
          <p:nvPr>
            <p:ph type="sldNum" sz="quarter" idx="10"/>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a:p>
        </p:txBody>
      </p:sp>
      <p:sp>
        <p:nvSpPr>
          <p:cNvPr id="13" name="Footer Placeholder 3">
            <a:extLst>
              <a:ext uri="{FF2B5EF4-FFF2-40B4-BE49-F238E27FC236}">
                <a16:creationId xmlns:a16="http://schemas.microsoft.com/office/drawing/2014/main" id="{44B21295-0588-44A9-935A-2BF44A89EC9E}"/>
              </a:ext>
            </a:extLst>
          </p:cNvPr>
          <p:cNvSpPr>
            <a:spLocks noGrp="1"/>
          </p:cNvSpPr>
          <p:nvPr>
            <p:ph type="ftr" sz="quarter" idx="11"/>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p>
        </p:txBody>
      </p:sp>
      <p:sp>
        <p:nvSpPr>
          <p:cNvPr id="9" name="Content Placeholder 3">
            <a:extLst>
              <a:ext uri="{FF2B5EF4-FFF2-40B4-BE49-F238E27FC236}">
                <a16:creationId xmlns:a16="http://schemas.microsoft.com/office/drawing/2014/main" id="{BEB857EB-951C-4023-9194-771E914124A8}"/>
              </a:ext>
            </a:extLst>
          </p:cNvPr>
          <p:cNvSpPr>
            <a:spLocks noGrp="1"/>
          </p:cNvSpPr>
          <p:nvPr>
            <p:ph sz="half" idx="2"/>
          </p:nvPr>
        </p:nvSpPr>
        <p:spPr>
          <a:xfrm>
            <a:off x="839788" y="2505075"/>
            <a:ext cx="5157787" cy="3438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5">
            <a:extLst>
              <a:ext uri="{FF2B5EF4-FFF2-40B4-BE49-F238E27FC236}">
                <a16:creationId xmlns:a16="http://schemas.microsoft.com/office/drawing/2014/main" id="{3C4DD88C-7BA0-4C95-BEFD-A2FA1C579DC1}"/>
              </a:ext>
            </a:extLst>
          </p:cNvPr>
          <p:cNvSpPr>
            <a:spLocks noGrp="1"/>
          </p:cNvSpPr>
          <p:nvPr>
            <p:ph sz="quarter" idx="4"/>
          </p:nvPr>
        </p:nvSpPr>
        <p:spPr>
          <a:xfrm>
            <a:off x="6172200" y="2505075"/>
            <a:ext cx="5183188" cy="3438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14990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Slide Number Placeholder 5">
            <a:extLst>
              <a:ext uri="{FF2B5EF4-FFF2-40B4-BE49-F238E27FC236}">
                <a16:creationId xmlns:a16="http://schemas.microsoft.com/office/drawing/2014/main" id="{EC248585-C255-4FBE-8090-D3E07DA633EB}"/>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a:p>
        </p:txBody>
      </p:sp>
      <p:sp>
        <p:nvSpPr>
          <p:cNvPr id="9" name="Footer Placeholder 3">
            <a:extLst>
              <a:ext uri="{FF2B5EF4-FFF2-40B4-BE49-F238E27FC236}">
                <a16:creationId xmlns:a16="http://schemas.microsoft.com/office/drawing/2014/main" id="{7CC1EC3C-EDD3-46F5-95A0-C9C57290E456}"/>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p>
        </p:txBody>
      </p:sp>
    </p:spTree>
    <p:extLst>
      <p:ext uri="{BB962C8B-B14F-4D97-AF65-F5344CB8AC3E}">
        <p14:creationId xmlns:p14="http://schemas.microsoft.com/office/powerpoint/2010/main" val="1002335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06881DF6-B168-474B-8FE2-E0DF81288028}"/>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a:p>
        </p:txBody>
      </p:sp>
      <p:sp>
        <p:nvSpPr>
          <p:cNvPr id="8" name="Footer Placeholder 3">
            <a:extLst>
              <a:ext uri="{FF2B5EF4-FFF2-40B4-BE49-F238E27FC236}">
                <a16:creationId xmlns:a16="http://schemas.microsoft.com/office/drawing/2014/main" id="{1AA98F99-380C-47CA-A090-D7C1A9B6F8F2}"/>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p>
        </p:txBody>
      </p:sp>
    </p:spTree>
    <p:extLst>
      <p:ext uri="{BB962C8B-B14F-4D97-AF65-F5344CB8AC3E}">
        <p14:creationId xmlns:p14="http://schemas.microsoft.com/office/powerpoint/2010/main" val="14419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Slide Number Placeholder 5">
            <a:extLst>
              <a:ext uri="{FF2B5EF4-FFF2-40B4-BE49-F238E27FC236}">
                <a16:creationId xmlns:a16="http://schemas.microsoft.com/office/drawing/2014/main" id="{21A9AD0B-33D7-439E-9236-9504F7DB154C}"/>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a:p>
        </p:txBody>
      </p:sp>
      <p:sp>
        <p:nvSpPr>
          <p:cNvPr id="11" name="Footer Placeholder 3">
            <a:extLst>
              <a:ext uri="{FF2B5EF4-FFF2-40B4-BE49-F238E27FC236}">
                <a16:creationId xmlns:a16="http://schemas.microsoft.com/office/drawing/2014/main" id="{2EEF7819-0BDB-4D9A-BD3A-124B2E8DAEBC}"/>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p>
        </p:txBody>
      </p:sp>
    </p:spTree>
    <p:extLst>
      <p:ext uri="{BB962C8B-B14F-4D97-AF65-F5344CB8AC3E}">
        <p14:creationId xmlns:p14="http://schemas.microsoft.com/office/powerpoint/2010/main" val="873889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5">
            <a:extLst>
              <a:ext uri="{FF2B5EF4-FFF2-40B4-BE49-F238E27FC236}">
                <a16:creationId xmlns:a16="http://schemas.microsoft.com/office/drawing/2014/main" id="{2E14D7C4-7E89-470E-9ACF-936EA2D449A9}"/>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a:p>
        </p:txBody>
      </p:sp>
      <p:sp>
        <p:nvSpPr>
          <p:cNvPr id="10" name="Footer Placeholder 3">
            <a:extLst>
              <a:ext uri="{FF2B5EF4-FFF2-40B4-BE49-F238E27FC236}">
                <a16:creationId xmlns:a16="http://schemas.microsoft.com/office/drawing/2014/main" id="{71824DF2-CFF3-4BE2-AFDC-DDB60E6C686C}"/>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p>
        </p:txBody>
      </p:sp>
    </p:spTree>
    <p:extLst>
      <p:ext uri="{BB962C8B-B14F-4D97-AF65-F5344CB8AC3E}">
        <p14:creationId xmlns:p14="http://schemas.microsoft.com/office/powerpoint/2010/main" val="2101862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image" Target="../media/image3.png"/><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B63E8DD5-A94A-4DB5-A0E9-7BEBE582D1B2}"/>
              </a:ext>
            </a:extLst>
          </p:cNvPr>
          <p:cNvPicPr>
            <a:picLocks noChangeAspect="1"/>
          </p:cNvPicPr>
          <p:nvPr userDrawn="1"/>
        </p:nvPicPr>
        <p:blipFill>
          <a:blip r:embed="rId13">
            <a:alphaModFix amt="25000"/>
            <a:extLst>
              <a:ext uri="{28A0092B-C50C-407E-A947-70E740481C1C}">
                <a14:useLocalDpi xmlns:a14="http://schemas.microsoft.com/office/drawing/2010/main" val="0"/>
              </a:ext>
            </a:extLst>
          </a:blip>
          <a:stretch>
            <a:fillRect/>
          </a:stretch>
        </p:blipFill>
        <p:spPr>
          <a:xfrm>
            <a:off x="0" y="0"/>
            <a:ext cx="12192000" cy="2563983"/>
          </a:xfrm>
          <a:prstGeom prst="rect">
            <a:avLst/>
          </a:prstGeom>
          <a:noFill/>
        </p:spPr>
      </p:pic>
      <p:sp>
        <p:nvSpPr>
          <p:cNvPr id="16" name="Rectangle 15">
            <a:extLst>
              <a:ext uri="{FF2B5EF4-FFF2-40B4-BE49-F238E27FC236}">
                <a16:creationId xmlns:a16="http://schemas.microsoft.com/office/drawing/2014/main" id="{72FB0DC3-1ABA-490F-B277-0438A8D4D43E}"/>
              </a:ext>
            </a:extLst>
          </p:cNvPr>
          <p:cNvSpPr/>
          <p:nvPr userDrawn="1"/>
        </p:nvSpPr>
        <p:spPr>
          <a:xfrm>
            <a:off x="0" y="0"/>
            <a:ext cx="12192000" cy="2563983"/>
          </a:xfrm>
          <a:prstGeom prst="rect">
            <a:avLst/>
          </a:prstGeom>
          <a:gradFill>
            <a:gsLst>
              <a:gs pos="49000">
                <a:srgbClr val="FFFFFF">
                  <a:alpha val="75000"/>
                </a:srgbClr>
              </a:gs>
              <a:gs pos="0">
                <a:schemeClr val="bg1">
                  <a:alpha val="0"/>
                </a:schemeClr>
              </a:gs>
              <a:gs pos="60000">
                <a:srgbClr val="FFFFFF">
                  <a:alpha val="90000"/>
                </a:srgbClr>
              </a:gs>
              <a:gs pos="70000">
                <a:schemeClr val="bg1"/>
              </a:gs>
              <a:gs pos="30000">
                <a:schemeClr val="bg1">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pic>
        <p:nvPicPr>
          <p:cNvPr id="8" name="Picture 7"/>
          <p:cNvPicPr>
            <a:picLocks noSelect="1" noChangeAspect="1"/>
          </p:cNvPicPr>
          <p:nvPr userDrawn="1"/>
        </p:nvPicPr>
        <p:blipFill>
          <a:blip r:embed="rId14">
            <a:extLst>
              <a:ext uri="{28A0092B-C50C-407E-A947-70E740481C1C}">
                <a14:useLocalDpi xmlns:a14="http://schemas.microsoft.com/office/drawing/2010/main" val="0"/>
              </a:ext>
            </a:extLst>
          </a:blip>
          <a:stretch>
            <a:fillRect/>
          </a:stretch>
        </p:blipFill>
        <p:spPr>
          <a:xfrm>
            <a:off x="115325" y="5796743"/>
            <a:ext cx="1810669" cy="1030313"/>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E6759806-60E1-4541-9BAB-5119E856902C}"/>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9374632" y="6053127"/>
            <a:ext cx="2301139" cy="614758"/>
          </a:xfrm>
          <a:prstGeom prst="rect">
            <a:avLst/>
          </a:prstGeom>
        </p:spPr>
      </p:pic>
      <p:sp>
        <p:nvSpPr>
          <p:cNvPr id="13" name="Slide Number Placeholder 5">
            <a:extLst>
              <a:ext uri="{FF2B5EF4-FFF2-40B4-BE49-F238E27FC236}">
                <a16:creationId xmlns:a16="http://schemas.microsoft.com/office/drawing/2014/main" id="{276BFA19-87F7-4758-A369-49AD0AB29A90}"/>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a:p>
        </p:txBody>
      </p:sp>
      <p:sp>
        <p:nvSpPr>
          <p:cNvPr id="14" name="Footer Placeholder 3">
            <a:extLst>
              <a:ext uri="{FF2B5EF4-FFF2-40B4-BE49-F238E27FC236}">
                <a16:creationId xmlns:a16="http://schemas.microsoft.com/office/drawing/2014/main" id="{E938F99C-B891-4ED9-AE15-1DFFE6A8E261}"/>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p>
        </p:txBody>
      </p:sp>
      <p:sp>
        <p:nvSpPr>
          <p:cNvPr id="12" name="Text Placeholder 2">
            <a:extLst>
              <a:ext uri="{FF2B5EF4-FFF2-40B4-BE49-F238E27FC236}">
                <a16:creationId xmlns:a16="http://schemas.microsoft.com/office/drawing/2014/main" id="{583290FE-6325-4CEF-9892-54B64596A92A}"/>
              </a:ext>
            </a:extLst>
          </p:cNvPr>
          <p:cNvSpPr>
            <a:spLocks noGrp="1"/>
          </p:cNvSpPr>
          <p:nvPr>
            <p:ph type="body" idx="1"/>
          </p:nvPr>
        </p:nvSpPr>
        <p:spPr>
          <a:xfrm>
            <a:off x="838200" y="1825626"/>
            <a:ext cx="10515600" cy="409851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393988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pic>
        <p:nvPicPr>
          <p:cNvPr id="8" name="Picture 7"/>
          <p:cNvPicPr>
            <a:picLocks noSelect="1" noChangeAspect="1"/>
          </p:cNvPicPr>
          <p:nvPr userDrawn="1"/>
        </p:nvPicPr>
        <p:blipFill>
          <a:blip r:embed="rId14">
            <a:extLst>
              <a:ext uri="{28A0092B-C50C-407E-A947-70E740481C1C}">
                <a14:useLocalDpi xmlns:a14="http://schemas.microsoft.com/office/drawing/2010/main" val="0"/>
              </a:ext>
            </a:extLst>
          </a:blip>
          <a:stretch>
            <a:fillRect/>
          </a:stretch>
        </p:blipFill>
        <p:spPr>
          <a:xfrm>
            <a:off x="115325" y="5796743"/>
            <a:ext cx="1810669" cy="1030313"/>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E6759806-60E1-4541-9BAB-5119E856902C}"/>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9374632" y="6053127"/>
            <a:ext cx="2301139" cy="614758"/>
          </a:xfrm>
          <a:prstGeom prst="rect">
            <a:avLst/>
          </a:prstGeom>
        </p:spPr>
      </p:pic>
      <p:sp>
        <p:nvSpPr>
          <p:cNvPr id="13" name="Slide Number Placeholder 5">
            <a:extLst>
              <a:ext uri="{FF2B5EF4-FFF2-40B4-BE49-F238E27FC236}">
                <a16:creationId xmlns:a16="http://schemas.microsoft.com/office/drawing/2014/main" id="{276BFA19-87F7-4758-A369-49AD0AB29A90}"/>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a:p>
        </p:txBody>
      </p:sp>
      <p:sp>
        <p:nvSpPr>
          <p:cNvPr id="14" name="Footer Placeholder 3">
            <a:extLst>
              <a:ext uri="{FF2B5EF4-FFF2-40B4-BE49-F238E27FC236}">
                <a16:creationId xmlns:a16="http://schemas.microsoft.com/office/drawing/2014/main" id="{E938F99C-B891-4ED9-AE15-1DFFE6A8E261}"/>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p>
        </p:txBody>
      </p:sp>
      <p:sp>
        <p:nvSpPr>
          <p:cNvPr id="12" name="Text Placeholder 2">
            <a:extLst>
              <a:ext uri="{FF2B5EF4-FFF2-40B4-BE49-F238E27FC236}">
                <a16:creationId xmlns:a16="http://schemas.microsoft.com/office/drawing/2014/main" id="{583290FE-6325-4CEF-9892-54B64596A92A}"/>
              </a:ext>
            </a:extLst>
          </p:cNvPr>
          <p:cNvSpPr>
            <a:spLocks noGrp="1"/>
          </p:cNvSpPr>
          <p:nvPr>
            <p:ph type="body" idx="1"/>
          </p:nvPr>
        </p:nvSpPr>
        <p:spPr>
          <a:xfrm>
            <a:off x="838200" y="1825626"/>
            <a:ext cx="10515600" cy="409851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38593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B63E8DD5-A94A-4DB5-A0E9-7BEBE582D1B2}"/>
              </a:ext>
            </a:extLst>
          </p:cNvPr>
          <p:cNvPicPr>
            <a:picLocks noChangeAspect="1"/>
          </p:cNvPicPr>
          <p:nvPr userDrawn="1"/>
        </p:nvPicPr>
        <p:blipFill>
          <a:blip r:embed="rId13">
            <a:alphaModFix amt="25000"/>
            <a:extLst>
              <a:ext uri="{28A0092B-C50C-407E-A947-70E740481C1C}">
                <a14:useLocalDpi xmlns:a14="http://schemas.microsoft.com/office/drawing/2010/main" val="0"/>
              </a:ext>
            </a:extLst>
          </a:blip>
          <a:stretch>
            <a:fillRect/>
          </a:stretch>
        </p:blipFill>
        <p:spPr>
          <a:xfrm>
            <a:off x="0" y="0"/>
            <a:ext cx="12192000" cy="2563983"/>
          </a:xfrm>
          <a:prstGeom prst="rect">
            <a:avLst/>
          </a:prstGeom>
          <a:noFill/>
        </p:spPr>
      </p:pic>
      <p:sp>
        <p:nvSpPr>
          <p:cNvPr id="16" name="Rectangle 15">
            <a:extLst>
              <a:ext uri="{FF2B5EF4-FFF2-40B4-BE49-F238E27FC236}">
                <a16:creationId xmlns:a16="http://schemas.microsoft.com/office/drawing/2014/main" id="{72FB0DC3-1ABA-490F-B277-0438A8D4D43E}"/>
              </a:ext>
            </a:extLst>
          </p:cNvPr>
          <p:cNvSpPr/>
          <p:nvPr userDrawn="1"/>
        </p:nvSpPr>
        <p:spPr>
          <a:xfrm>
            <a:off x="0" y="0"/>
            <a:ext cx="12192000" cy="2563983"/>
          </a:xfrm>
          <a:prstGeom prst="rect">
            <a:avLst/>
          </a:prstGeom>
          <a:gradFill>
            <a:gsLst>
              <a:gs pos="49000">
                <a:srgbClr val="FFFFFF">
                  <a:alpha val="75000"/>
                </a:srgbClr>
              </a:gs>
              <a:gs pos="0">
                <a:schemeClr val="bg1">
                  <a:alpha val="0"/>
                </a:schemeClr>
              </a:gs>
              <a:gs pos="60000">
                <a:srgbClr val="FFFFFF">
                  <a:alpha val="90000"/>
                </a:srgbClr>
              </a:gs>
              <a:gs pos="70000">
                <a:schemeClr val="bg1"/>
              </a:gs>
              <a:gs pos="30000">
                <a:schemeClr val="bg1">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pic>
        <p:nvPicPr>
          <p:cNvPr id="8" name="Picture 7"/>
          <p:cNvPicPr>
            <a:picLocks noSelect="1" noChangeAspect="1"/>
          </p:cNvPicPr>
          <p:nvPr userDrawn="1"/>
        </p:nvPicPr>
        <p:blipFill>
          <a:blip r:embed="rId14">
            <a:extLst>
              <a:ext uri="{28A0092B-C50C-407E-A947-70E740481C1C}">
                <a14:useLocalDpi xmlns:a14="http://schemas.microsoft.com/office/drawing/2010/main" val="0"/>
              </a:ext>
            </a:extLst>
          </a:blip>
          <a:stretch>
            <a:fillRect/>
          </a:stretch>
        </p:blipFill>
        <p:spPr>
          <a:xfrm>
            <a:off x="115325" y="5796743"/>
            <a:ext cx="1810669" cy="1030313"/>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E6759806-60E1-4541-9BAB-5119E856902C}"/>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9374632" y="6053127"/>
            <a:ext cx="2301139" cy="614758"/>
          </a:xfrm>
          <a:prstGeom prst="rect">
            <a:avLst/>
          </a:prstGeom>
        </p:spPr>
      </p:pic>
      <p:sp>
        <p:nvSpPr>
          <p:cNvPr id="13" name="Slide Number Placeholder 5">
            <a:extLst>
              <a:ext uri="{FF2B5EF4-FFF2-40B4-BE49-F238E27FC236}">
                <a16:creationId xmlns:a16="http://schemas.microsoft.com/office/drawing/2014/main" id="{276BFA19-87F7-4758-A369-49AD0AB29A90}"/>
              </a:ext>
            </a:extLst>
          </p:cNvPr>
          <p:cNvSpPr>
            <a:spLocks noGrp="1"/>
          </p:cNvSpPr>
          <p:nvPr>
            <p:ph type="sldNum" sz="quarter" idx="4"/>
          </p:nvPr>
        </p:nvSpPr>
        <p:spPr>
          <a:xfrm>
            <a:off x="5836016" y="6461931"/>
            <a:ext cx="520789" cy="230699"/>
          </a:xfrm>
          <a:prstGeom prst="rect">
            <a:avLst/>
          </a:prstGeom>
        </p:spPr>
        <p:txBody>
          <a:bodyPr vert="horz" lIns="91440" tIns="45720" rIns="91440" bIns="45720" rtlCol="0" anchor="ctr"/>
          <a:lstStyle>
            <a:lvl1pPr algn="ctr">
              <a:defRPr sz="1200">
                <a:solidFill>
                  <a:schemeClr val="tx1">
                    <a:tint val="75000"/>
                  </a:schemeClr>
                </a:solidFill>
              </a:defRPr>
            </a:lvl1pPr>
          </a:lstStyle>
          <a:p>
            <a:fld id="{FC63ECC8-719A-498E-B101-491B6A35558E}" type="slidenum">
              <a:rPr lang="en-US" smtClean="0"/>
              <a:pPr/>
              <a:t>‹#›</a:t>
            </a:fld>
            <a:endParaRPr lang="en-US" dirty="0"/>
          </a:p>
        </p:txBody>
      </p:sp>
      <p:sp>
        <p:nvSpPr>
          <p:cNvPr id="14" name="Footer Placeholder 3">
            <a:extLst>
              <a:ext uri="{FF2B5EF4-FFF2-40B4-BE49-F238E27FC236}">
                <a16:creationId xmlns:a16="http://schemas.microsoft.com/office/drawing/2014/main" id="{E938F99C-B891-4ED9-AE15-1DFFE6A8E261}"/>
              </a:ext>
            </a:extLst>
          </p:cNvPr>
          <p:cNvSpPr>
            <a:spLocks noGrp="1"/>
          </p:cNvSpPr>
          <p:nvPr>
            <p:ph type="ftr" sz="quarter" idx="3"/>
          </p:nvPr>
        </p:nvSpPr>
        <p:spPr>
          <a:xfrm>
            <a:off x="4048328" y="6118698"/>
            <a:ext cx="4114800" cy="31094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&lt;for internal use only&gt;</a:t>
            </a:r>
            <a:endParaRPr lang="en-US" dirty="0"/>
          </a:p>
        </p:txBody>
      </p:sp>
      <p:sp>
        <p:nvSpPr>
          <p:cNvPr id="12" name="Text Placeholder 2">
            <a:extLst>
              <a:ext uri="{FF2B5EF4-FFF2-40B4-BE49-F238E27FC236}">
                <a16:creationId xmlns:a16="http://schemas.microsoft.com/office/drawing/2014/main" id="{583290FE-6325-4CEF-9892-54B64596A92A}"/>
              </a:ext>
            </a:extLst>
          </p:cNvPr>
          <p:cNvSpPr>
            <a:spLocks noGrp="1"/>
          </p:cNvSpPr>
          <p:nvPr>
            <p:ph type="body" idx="1"/>
          </p:nvPr>
        </p:nvSpPr>
        <p:spPr>
          <a:xfrm>
            <a:off x="838200" y="1825626"/>
            <a:ext cx="10515600" cy="409851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8030385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25.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3" Type="http://schemas.openxmlformats.org/officeDocument/2006/relationships/hyperlink" Target="mailto:geo.gups@census.gov"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95C17D8-722C-23F8-7F2D-7F6EA6DA9F45}"/>
              </a:ext>
            </a:extLst>
          </p:cNvPr>
          <p:cNvSpPr>
            <a:spLocks noGrp="1"/>
          </p:cNvSpPr>
          <p:nvPr>
            <p:ph type="ctrTitle"/>
          </p:nvPr>
        </p:nvSpPr>
        <p:spPr>
          <a:xfrm>
            <a:off x="183822" y="1321681"/>
            <a:ext cx="11824355" cy="4713402"/>
          </a:xfrm>
        </p:spPr>
        <p:txBody>
          <a:bodyPr>
            <a:normAutofit fontScale="90000"/>
          </a:bodyPr>
          <a:lstStyle/>
          <a:p>
            <a:r>
              <a:rPr lang="en-US" sz="4400" dirty="0">
                <a:cs typeface="Calibri"/>
              </a:rPr>
              <a:t>Geographic Update Partnership Software (GUPS) Web - Streamlining Geographic Data Collection at the U.S. Census Bureau </a:t>
            </a:r>
            <a:br>
              <a:rPr lang="en-US" sz="4400" dirty="0">
                <a:cs typeface="Calibri"/>
              </a:rPr>
            </a:br>
            <a:br>
              <a:rPr lang="en-US" dirty="0">
                <a:latin typeface="Calibri"/>
                <a:cs typeface="Calibri"/>
              </a:rPr>
            </a:br>
            <a:r>
              <a:rPr lang="en-US" sz="3200" dirty="0" err="1">
                <a:latin typeface="Calibri"/>
                <a:cs typeface="Calibri"/>
              </a:rPr>
              <a:t>FedCASIC</a:t>
            </a:r>
            <a:br>
              <a:rPr lang="en-US" sz="3200" dirty="0">
                <a:latin typeface="Calibri"/>
                <a:cs typeface="Calibri"/>
              </a:rPr>
            </a:br>
            <a:r>
              <a:rPr lang="en-US" sz="3200" dirty="0">
                <a:latin typeface="Calibri"/>
                <a:cs typeface="Calibri"/>
              </a:rPr>
              <a:t>April 17, 2024</a:t>
            </a:r>
            <a:br>
              <a:rPr lang="en-US" dirty="0"/>
            </a:br>
            <a:br>
              <a:rPr lang="en-US" sz="2700" dirty="0"/>
            </a:br>
            <a:br>
              <a:rPr lang="en-US" sz="2700" dirty="0"/>
            </a:br>
            <a:r>
              <a:rPr lang="en-US" sz="2700" dirty="0"/>
              <a:t>Maria Panaccione</a:t>
            </a:r>
            <a:br>
              <a:rPr lang="en-US" sz="2700" dirty="0"/>
            </a:br>
            <a:r>
              <a:rPr lang="en-US" sz="2700" dirty="0"/>
              <a:t>Geography Division</a:t>
            </a:r>
            <a:br>
              <a:rPr lang="en-US" sz="2700" dirty="0"/>
            </a:br>
            <a:r>
              <a:rPr lang="en-US" sz="2700" dirty="0"/>
              <a:t>U.S. Census Bureau</a:t>
            </a:r>
          </a:p>
        </p:txBody>
      </p:sp>
    </p:spTree>
    <p:extLst>
      <p:ext uri="{BB962C8B-B14F-4D97-AF65-F5344CB8AC3E}">
        <p14:creationId xmlns:p14="http://schemas.microsoft.com/office/powerpoint/2010/main" val="2002342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D163A-436F-4903-B1B3-EB103EE69467}"/>
              </a:ext>
            </a:extLst>
          </p:cNvPr>
          <p:cNvSpPr>
            <a:spLocks noGrp="1"/>
          </p:cNvSpPr>
          <p:nvPr>
            <p:ph type="title"/>
          </p:nvPr>
        </p:nvSpPr>
        <p:spPr>
          <a:xfrm>
            <a:off x="394875" y="240072"/>
            <a:ext cx="11240678" cy="1325563"/>
          </a:xfrm>
        </p:spPr>
        <p:txBody>
          <a:bodyPr/>
          <a:lstStyle/>
          <a:p>
            <a:pPr algn="ctr"/>
            <a:r>
              <a:rPr lang="en-US" dirty="0">
                <a:cs typeface="Calibri"/>
              </a:rPr>
              <a:t>Geographic Update Partnership Software (GUPS)</a:t>
            </a:r>
          </a:p>
        </p:txBody>
      </p:sp>
      <p:sp>
        <p:nvSpPr>
          <p:cNvPr id="3" name="Slide Number Placeholder 2">
            <a:extLst>
              <a:ext uri="{FF2B5EF4-FFF2-40B4-BE49-F238E27FC236}">
                <a16:creationId xmlns:a16="http://schemas.microsoft.com/office/drawing/2014/main" id="{9943FF26-9902-4A14-B815-1A1C56034C27}"/>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3ECC8-719A-498E-B101-491B6A35558E}" type="slidenum">
              <a:rPr kumimoji="0" lang="en-US" sz="1200" b="0" i="0" u="none" strike="noStrike" kern="1200" cap="none" spc="0" normalizeH="0" baseline="0" noProof="0" dirty="0" smtClean="0">
                <a:ln>
                  <a:noFill/>
                </a:ln>
                <a:solidFill>
                  <a:prstClr val="black">
                    <a:tint val="75000"/>
                  </a:prst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Content Placeholder 3">
            <a:extLst>
              <a:ext uri="{FF2B5EF4-FFF2-40B4-BE49-F238E27FC236}">
                <a16:creationId xmlns:a16="http://schemas.microsoft.com/office/drawing/2014/main" id="{408F985E-65E6-4445-B078-8AB2C22BEA32}"/>
              </a:ext>
            </a:extLst>
          </p:cNvPr>
          <p:cNvSpPr>
            <a:spLocks noGrp="1"/>
          </p:cNvSpPr>
          <p:nvPr>
            <p:ph idx="1"/>
          </p:nvPr>
        </p:nvSpPr>
        <p:spPr>
          <a:xfrm>
            <a:off x="838200" y="1825626"/>
            <a:ext cx="8317230" cy="4320531"/>
          </a:xfrm>
        </p:spPr>
        <p:txBody>
          <a:bodyPr vert="horz" lIns="91440" tIns="45720" rIns="91440" bIns="45720" rtlCol="0" anchor="t">
            <a:normAutofit lnSpcReduction="10000"/>
          </a:bodyPr>
          <a:lstStyle/>
          <a:p>
            <a:r>
              <a:rPr lang="en-US" dirty="0"/>
              <a:t>GUPS is a no cost geographic update software that provides participants the ability to update geospatial data and attributes for Census Bureau geographic partnership programs.</a:t>
            </a:r>
          </a:p>
          <a:p>
            <a:r>
              <a:rPr lang="en-US" dirty="0">
                <a:cs typeface="Arial"/>
              </a:rPr>
              <a:t>GUPS consists of a core system with 12 individual program interfaces.</a:t>
            </a:r>
            <a:endParaRPr lang="en-US" sz="2800" dirty="0">
              <a:effectLst/>
              <a:ea typeface="Malgun Gothic" panose="020B0503020000020004" pitchFamily="34" charset="-127"/>
              <a:cs typeface="Arial"/>
            </a:endParaRPr>
          </a:p>
          <a:p>
            <a:r>
              <a:rPr lang="en-US" dirty="0"/>
              <a:t>GUPS provides the user tools to load, display, and </a:t>
            </a:r>
            <a:r>
              <a:rPr lang="en-US"/>
              <a:t>edit geospatial data pertinent to the </a:t>
            </a:r>
            <a:r>
              <a:rPr lang="en-US" dirty="0"/>
              <a:t>geographic program they are participating in, and then generates output files for submission to the Census Bureau. </a:t>
            </a:r>
          </a:p>
        </p:txBody>
      </p:sp>
      <p:pic>
        <p:nvPicPr>
          <p:cNvPr id="5" name="Picture 4">
            <a:extLst>
              <a:ext uri="{FF2B5EF4-FFF2-40B4-BE49-F238E27FC236}">
                <a16:creationId xmlns:a16="http://schemas.microsoft.com/office/drawing/2014/main" id="{2FABDEF4-7309-8ABE-4936-BBBF71983609}"/>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92532" y="2321451"/>
            <a:ext cx="2122568" cy="2215097"/>
          </a:xfrm>
          <a:prstGeom prst="rect">
            <a:avLst/>
          </a:prstGeom>
        </p:spPr>
      </p:pic>
    </p:spTree>
    <p:extLst>
      <p:ext uri="{BB962C8B-B14F-4D97-AF65-F5344CB8AC3E}">
        <p14:creationId xmlns:p14="http://schemas.microsoft.com/office/powerpoint/2010/main" val="335928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1C645-7BC5-C38F-8401-5CE156EE4597}"/>
              </a:ext>
            </a:extLst>
          </p:cNvPr>
          <p:cNvSpPr>
            <a:spLocks noGrp="1"/>
          </p:cNvSpPr>
          <p:nvPr>
            <p:ph type="title"/>
          </p:nvPr>
        </p:nvSpPr>
        <p:spPr>
          <a:xfrm>
            <a:off x="384498" y="226660"/>
            <a:ext cx="10515600" cy="1325563"/>
          </a:xfrm>
        </p:spPr>
        <p:txBody>
          <a:bodyPr/>
          <a:lstStyle/>
          <a:p>
            <a:r>
              <a:rPr lang="en-US" dirty="0">
                <a:cs typeface="Calibri"/>
              </a:rPr>
              <a:t>Introduction to GUPS Web</a:t>
            </a:r>
          </a:p>
        </p:txBody>
      </p:sp>
      <p:sp>
        <p:nvSpPr>
          <p:cNvPr id="3" name="Slide Number Placeholder 2">
            <a:extLst>
              <a:ext uri="{FF2B5EF4-FFF2-40B4-BE49-F238E27FC236}">
                <a16:creationId xmlns:a16="http://schemas.microsoft.com/office/drawing/2014/main" id="{5CA9F543-2F7A-09A3-00F7-BC502F35EF11}"/>
              </a:ext>
            </a:extLst>
          </p:cNvPr>
          <p:cNvSpPr>
            <a:spLocks noGrp="1"/>
          </p:cNvSpPr>
          <p:nvPr>
            <p:ph type="sldNum" sz="quarter" idx="4"/>
          </p:nvPr>
        </p:nvSpPr>
        <p:spPr/>
        <p:txBody>
          <a:bodyPr/>
          <a:lstStyle/>
          <a:p>
            <a:fld id="{FC63ECC8-719A-498E-B101-491B6A35558E}" type="slidenum">
              <a:rPr lang="en-US" dirty="0" smtClean="0"/>
              <a:pPr/>
              <a:t>3</a:t>
            </a:fld>
            <a:endParaRPr lang="en-US" dirty="0"/>
          </a:p>
        </p:txBody>
      </p:sp>
      <p:pic>
        <p:nvPicPr>
          <p:cNvPr id="1028" name="Picture 4" descr="Picture of map from GUPS Web">
            <a:extLst>
              <a:ext uri="{FF2B5EF4-FFF2-40B4-BE49-F238E27FC236}">
                <a16:creationId xmlns:a16="http://schemas.microsoft.com/office/drawing/2014/main" id="{C915D617-34FD-54E0-CF66-6E0872D346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6411" y="1552223"/>
            <a:ext cx="9019178" cy="4237134"/>
          </a:xfrm>
          <a:prstGeom prst="rect">
            <a:avLst/>
          </a:prstGeom>
          <a:noFill/>
          <a:ln w="38100">
            <a:solidFill>
              <a:srgbClr val="1079C3"/>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219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F66D8-5A85-C754-BD67-01F46964142F}"/>
              </a:ext>
            </a:extLst>
          </p:cNvPr>
          <p:cNvSpPr>
            <a:spLocks noGrp="1"/>
          </p:cNvSpPr>
          <p:nvPr>
            <p:ph type="title"/>
          </p:nvPr>
        </p:nvSpPr>
        <p:spPr>
          <a:xfrm>
            <a:off x="389360" y="237715"/>
            <a:ext cx="10515600" cy="1325563"/>
          </a:xfrm>
        </p:spPr>
        <p:txBody>
          <a:bodyPr/>
          <a:lstStyle/>
          <a:p>
            <a:r>
              <a:rPr lang="en-US" dirty="0">
                <a:cs typeface="Calibri"/>
              </a:rPr>
              <a:t>Benefits of GUPS Web to Partners</a:t>
            </a:r>
          </a:p>
        </p:txBody>
      </p:sp>
      <p:sp>
        <p:nvSpPr>
          <p:cNvPr id="3" name="Slide Number Placeholder 2">
            <a:extLst>
              <a:ext uri="{FF2B5EF4-FFF2-40B4-BE49-F238E27FC236}">
                <a16:creationId xmlns:a16="http://schemas.microsoft.com/office/drawing/2014/main" id="{E2E7AA91-4A56-B2B4-E09A-12CC8A3CAA97}"/>
              </a:ext>
            </a:extLst>
          </p:cNvPr>
          <p:cNvSpPr>
            <a:spLocks noGrp="1"/>
          </p:cNvSpPr>
          <p:nvPr>
            <p:ph type="sldNum" sz="quarter" idx="4"/>
          </p:nvPr>
        </p:nvSpPr>
        <p:spPr/>
        <p:txBody>
          <a:bodyPr/>
          <a:lstStyle/>
          <a:p>
            <a:fld id="{FC63ECC8-719A-498E-B101-491B6A35558E}" type="slidenum">
              <a:rPr lang="en-US" smtClean="0"/>
              <a:pPr/>
              <a:t>4</a:t>
            </a:fld>
            <a:endParaRPr lang="en-US"/>
          </a:p>
        </p:txBody>
      </p:sp>
      <p:sp>
        <p:nvSpPr>
          <p:cNvPr id="4" name="Content Placeholder 3">
            <a:extLst>
              <a:ext uri="{FF2B5EF4-FFF2-40B4-BE49-F238E27FC236}">
                <a16:creationId xmlns:a16="http://schemas.microsoft.com/office/drawing/2014/main" id="{B63C69E5-6D74-F3E4-1FD2-EC9DB72398DB}"/>
              </a:ext>
            </a:extLst>
          </p:cNvPr>
          <p:cNvSpPr>
            <a:spLocks noGrp="1"/>
          </p:cNvSpPr>
          <p:nvPr>
            <p:ph idx="1"/>
          </p:nvPr>
        </p:nvSpPr>
        <p:spPr/>
        <p:txBody>
          <a:bodyPr>
            <a:normAutofit/>
          </a:bodyPr>
          <a:lstStyle/>
          <a:p>
            <a:r>
              <a:rPr lang="en-US" dirty="0"/>
              <a:t>Real-time collaboration with program colleagues on submissions.</a:t>
            </a:r>
          </a:p>
          <a:p>
            <a:r>
              <a:rPr lang="en-US" dirty="0"/>
              <a:t>All materials are available online.</a:t>
            </a:r>
          </a:p>
          <a:p>
            <a:pPr lvl="1"/>
            <a:r>
              <a:rPr lang="en-US" dirty="0"/>
              <a:t>No required download of software or materials.</a:t>
            </a:r>
          </a:p>
          <a:p>
            <a:r>
              <a:rPr lang="en-US" dirty="0"/>
              <a:t>More processing power.</a:t>
            </a:r>
          </a:p>
          <a:p>
            <a:pPr lvl="1"/>
            <a:r>
              <a:rPr lang="en-US" dirty="0"/>
              <a:t>Application scales up or down based on user load or processing load.</a:t>
            </a:r>
          </a:p>
          <a:p>
            <a:r>
              <a:rPr lang="en-US" dirty="0"/>
              <a:t>Utilization of automated change detection principles.</a:t>
            </a:r>
          </a:p>
          <a:p>
            <a:r>
              <a:rPr lang="en-US" dirty="0"/>
              <a:t>Integration with Partner Portal.</a:t>
            </a:r>
          </a:p>
          <a:p>
            <a:pPr lvl="1"/>
            <a:r>
              <a:rPr lang="en-US" dirty="0"/>
              <a:t>Streamlined communication and submissions with the integration of GUPS Web and Partner Portal.</a:t>
            </a:r>
          </a:p>
          <a:p>
            <a:pPr marL="0" indent="0">
              <a:buNone/>
            </a:pPr>
            <a:endParaRPr lang="en-US" dirty="0"/>
          </a:p>
        </p:txBody>
      </p:sp>
    </p:spTree>
    <p:extLst>
      <p:ext uri="{BB962C8B-B14F-4D97-AF65-F5344CB8AC3E}">
        <p14:creationId xmlns:p14="http://schemas.microsoft.com/office/powerpoint/2010/main" val="3800257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4E873-1717-2DDA-A8B0-06AA7F4A9816}"/>
              </a:ext>
            </a:extLst>
          </p:cNvPr>
          <p:cNvSpPr>
            <a:spLocks noGrp="1"/>
          </p:cNvSpPr>
          <p:nvPr>
            <p:ph type="title"/>
          </p:nvPr>
        </p:nvSpPr>
        <p:spPr>
          <a:xfrm>
            <a:off x="433056" y="350496"/>
            <a:ext cx="7103442" cy="862560"/>
          </a:xfrm>
        </p:spPr>
        <p:txBody>
          <a:bodyPr vert="horz" lIns="91440" tIns="45720" rIns="91440" bIns="45720" rtlCol="0" anchor="t">
            <a:normAutofit/>
          </a:bodyPr>
          <a:lstStyle/>
          <a:p>
            <a:r>
              <a:rPr lang="en-US" dirty="0"/>
              <a:t>GUPS Web Open Source Tools</a:t>
            </a:r>
          </a:p>
        </p:txBody>
      </p:sp>
      <p:pic>
        <p:nvPicPr>
          <p:cNvPr id="8" name="Picture 7" descr="OpenLayers Logo">
            <a:extLst>
              <a:ext uri="{FF2B5EF4-FFF2-40B4-BE49-F238E27FC236}">
                <a16:creationId xmlns:a16="http://schemas.microsoft.com/office/drawing/2014/main" id="{7B652E76-8926-13B3-B9AE-D1E0102F8818}"/>
              </a:ext>
            </a:extLst>
          </p:cNvPr>
          <p:cNvPicPr>
            <a:picLocks noChangeAspect="1"/>
          </p:cNvPicPr>
          <p:nvPr/>
        </p:nvPicPr>
        <p:blipFill>
          <a:blip r:embed="rId3"/>
          <a:stretch>
            <a:fillRect/>
          </a:stretch>
        </p:blipFill>
        <p:spPr>
          <a:xfrm>
            <a:off x="2890803" y="1114766"/>
            <a:ext cx="2568590" cy="2568590"/>
          </a:xfrm>
          <a:prstGeom prst="rect">
            <a:avLst/>
          </a:prstGeom>
        </p:spPr>
      </p:pic>
      <p:pic>
        <p:nvPicPr>
          <p:cNvPr id="7" name="Picture 6" descr="QGIS Logo">
            <a:extLst>
              <a:ext uri="{FF2B5EF4-FFF2-40B4-BE49-F238E27FC236}">
                <a16:creationId xmlns:a16="http://schemas.microsoft.com/office/drawing/2014/main" id="{0B3A3990-5122-0ECA-05FF-06106EE1D7F9}"/>
              </a:ext>
            </a:extLst>
          </p:cNvPr>
          <p:cNvPicPr>
            <a:picLocks noChangeAspect="1"/>
          </p:cNvPicPr>
          <p:nvPr/>
        </p:nvPicPr>
        <p:blipFill>
          <a:blip r:embed="rId4"/>
          <a:stretch>
            <a:fillRect/>
          </a:stretch>
        </p:blipFill>
        <p:spPr>
          <a:xfrm>
            <a:off x="433056" y="1271567"/>
            <a:ext cx="2457747" cy="2254983"/>
          </a:xfrm>
          <a:prstGeom prst="rect">
            <a:avLst/>
          </a:prstGeom>
        </p:spPr>
      </p:pic>
      <p:pic>
        <p:nvPicPr>
          <p:cNvPr id="6" name="Picture 5" descr="GeoServer Logo">
            <a:extLst>
              <a:ext uri="{FF2B5EF4-FFF2-40B4-BE49-F238E27FC236}">
                <a16:creationId xmlns:a16="http://schemas.microsoft.com/office/drawing/2014/main" id="{13B2EF8C-63BB-2638-B0A4-A3F98417E0FD}"/>
              </a:ext>
            </a:extLst>
          </p:cNvPr>
          <p:cNvPicPr>
            <a:picLocks noChangeAspect="1"/>
          </p:cNvPicPr>
          <p:nvPr/>
        </p:nvPicPr>
        <p:blipFill>
          <a:blip r:embed="rId5"/>
          <a:stretch>
            <a:fillRect/>
          </a:stretch>
        </p:blipFill>
        <p:spPr>
          <a:xfrm>
            <a:off x="4514704" y="1168446"/>
            <a:ext cx="4688055" cy="2461228"/>
          </a:xfrm>
          <a:prstGeom prst="rect">
            <a:avLst/>
          </a:prstGeom>
        </p:spPr>
      </p:pic>
      <p:pic>
        <p:nvPicPr>
          <p:cNvPr id="5" name="Picture 4" descr="Django Logo">
            <a:extLst>
              <a:ext uri="{FF2B5EF4-FFF2-40B4-BE49-F238E27FC236}">
                <a16:creationId xmlns:a16="http://schemas.microsoft.com/office/drawing/2014/main" id="{A9118AF0-B71C-1444-0A07-5BCFFBA9B3BB}"/>
              </a:ext>
            </a:extLst>
          </p:cNvPr>
          <p:cNvPicPr>
            <a:picLocks noChangeAspect="1"/>
          </p:cNvPicPr>
          <p:nvPr/>
        </p:nvPicPr>
        <p:blipFill>
          <a:blip r:embed="rId6"/>
          <a:stretch>
            <a:fillRect/>
          </a:stretch>
        </p:blipFill>
        <p:spPr>
          <a:xfrm>
            <a:off x="8441557" y="1764286"/>
            <a:ext cx="2790214" cy="1269547"/>
          </a:xfrm>
          <a:prstGeom prst="rect">
            <a:avLst/>
          </a:prstGeom>
        </p:spPr>
      </p:pic>
      <p:sp>
        <p:nvSpPr>
          <p:cNvPr id="16" name="Slide Number Placeholder 2">
            <a:extLst>
              <a:ext uri="{FF2B5EF4-FFF2-40B4-BE49-F238E27FC236}">
                <a16:creationId xmlns:a16="http://schemas.microsoft.com/office/drawing/2014/main" id="{236E69B8-46BD-8BC7-6C28-F4F15BF58EA2}"/>
              </a:ext>
            </a:extLst>
          </p:cNvPr>
          <p:cNvSpPr>
            <a:spLocks noGrp="1"/>
          </p:cNvSpPr>
          <p:nvPr>
            <p:ph type="sldNum" sz="quarter" idx="4"/>
          </p:nvPr>
        </p:nvSpPr>
        <p:spPr>
          <a:xfrm>
            <a:off x="5836016" y="6461931"/>
            <a:ext cx="520789" cy="230699"/>
          </a:xfrm>
        </p:spPr>
        <p:txBody>
          <a:bodyPr/>
          <a:lstStyle/>
          <a:p>
            <a:fld id="{FC63ECC8-719A-498E-B101-491B6A35558E}" type="slidenum">
              <a:rPr lang="en-US" smtClean="0"/>
              <a:pPr/>
              <a:t>5</a:t>
            </a:fld>
            <a:endParaRPr lang="en-US" dirty="0"/>
          </a:p>
        </p:txBody>
      </p:sp>
      <p:pic>
        <p:nvPicPr>
          <p:cNvPr id="3" name="Picture 2" descr="PostgreSQL Logo">
            <a:extLst>
              <a:ext uri="{FF2B5EF4-FFF2-40B4-BE49-F238E27FC236}">
                <a16:creationId xmlns:a16="http://schemas.microsoft.com/office/drawing/2014/main" id="{ADA153B8-CF1F-03B8-3905-122D1B8C6855}"/>
              </a:ext>
            </a:extLst>
          </p:cNvPr>
          <p:cNvPicPr>
            <a:picLocks noChangeAspect="1"/>
          </p:cNvPicPr>
          <p:nvPr/>
        </p:nvPicPr>
        <p:blipFill>
          <a:blip r:embed="rId7"/>
          <a:stretch>
            <a:fillRect/>
          </a:stretch>
        </p:blipFill>
        <p:spPr>
          <a:xfrm>
            <a:off x="799523" y="4016341"/>
            <a:ext cx="1724812" cy="1778158"/>
          </a:xfrm>
          <a:prstGeom prst="rect">
            <a:avLst/>
          </a:prstGeom>
        </p:spPr>
      </p:pic>
      <p:pic>
        <p:nvPicPr>
          <p:cNvPr id="4" name="Picture 3" descr="Ubuntu Logo">
            <a:extLst>
              <a:ext uri="{FF2B5EF4-FFF2-40B4-BE49-F238E27FC236}">
                <a16:creationId xmlns:a16="http://schemas.microsoft.com/office/drawing/2014/main" id="{A4CD38FD-2E57-D6EF-8EF8-38E93D74BA19}"/>
              </a:ext>
            </a:extLst>
          </p:cNvPr>
          <p:cNvPicPr>
            <a:picLocks noChangeAspect="1"/>
          </p:cNvPicPr>
          <p:nvPr/>
        </p:nvPicPr>
        <p:blipFill>
          <a:blip r:embed="rId8"/>
          <a:stretch>
            <a:fillRect/>
          </a:stretch>
        </p:blipFill>
        <p:spPr>
          <a:xfrm>
            <a:off x="5445592" y="4269508"/>
            <a:ext cx="2826278" cy="1271824"/>
          </a:xfrm>
          <a:prstGeom prst="rect">
            <a:avLst/>
          </a:prstGeom>
        </p:spPr>
      </p:pic>
      <p:pic>
        <p:nvPicPr>
          <p:cNvPr id="9" name="Picture 8" descr="Apache Tomcat Logo">
            <a:extLst>
              <a:ext uri="{FF2B5EF4-FFF2-40B4-BE49-F238E27FC236}">
                <a16:creationId xmlns:a16="http://schemas.microsoft.com/office/drawing/2014/main" id="{0AA09E1B-B3AF-A467-882B-2EC75B341B12}"/>
              </a:ext>
            </a:extLst>
          </p:cNvPr>
          <p:cNvPicPr>
            <a:picLocks noChangeAspect="1"/>
          </p:cNvPicPr>
          <p:nvPr/>
        </p:nvPicPr>
        <p:blipFill>
          <a:blip r:embed="rId9"/>
          <a:stretch>
            <a:fillRect/>
          </a:stretch>
        </p:blipFill>
        <p:spPr>
          <a:xfrm>
            <a:off x="3189267" y="4207945"/>
            <a:ext cx="1971661" cy="1394950"/>
          </a:xfrm>
          <a:prstGeom prst="rect">
            <a:avLst/>
          </a:prstGeom>
        </p:spPr>
      </p:pic>
      <p:pic>
        <p:nvPicPr>
          <p:cNvPr id="10" name="Picture 4" descr="Angular Logo">
            <a:extLst>
              <a:ext uri="{FF2B5EF4-FFF2-40B4-BE49-F238E27FC236}">
                <a16:creationId xmlns:a16="http://schemas.microsoft.com/office/drawing/2014/main" id="{2D41EF81-215A-E0AB-9FFB-5CD77685D3C2}"/>
              </a:ext>
            </a:extLst>
          </p:cNvPr>
          <p:cNvPicPr>
            <a:picLocks noChangeAspect="1" noChangeArrowheads="1"/>
          </p:cNvPicPr>
          <p:nvPr/>
        </p:nvPicPr>
        <p:blipFill>
          <a:blip r:embed="rId10">
            <a:extLst>
              <a:ext uri="{28A0092B-C50C-407E-A947-70E740481C1C}">
                <a14:useLocalDpi xmlns:a14="http://schemas.microsoft.com/office/drawing/2010/main" val="0"/>
              </a:ext>
            </a:extLst>
          </a:blip>
          <a:stretch>
            <a:fillRect/>
          </a:stretch>
        </p:blipFill>
        <p:spPr bwMode="auto">
          <a:xfrm>
            <a:off x="8641986" y="4236401"/>
            <a:ext cx="2389356" cy="13380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7923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83E62-0C85-AACE-A01E-F1E59EB7EDE3}"/>
              </a:ext>
            </a:extLst>
          </p:cNvPr>
          <p:cNvSpPr>
            <a:spLocks noGrp="1"/>
          </p:cNvSpPr>
          <p:nvPr>
            <p:ph type="title"/>
          </p:nvPr>
        </p:nvSpPr>
        <p:spPr>
          <a:xfrm>
            <a:off x="479385" y="165370"/>
            <a:ext cx="10515600" cy="1325563"/>
          </a:xfrm>
        </p:spPr>
        <p:txBody>
          <a:bodyPr/>
          <a:lstStyle/>
          <a:p>
            <a:r>
              <a:rPr lang="en-US" dirty="0"/>
              <a:t>Benefits of Open Source</a:t>
            </a:r>
          </a:p>
        </p:txBody>
      </p:sp>
      <p:sp>
        <p:nvSpPr>
          <p:cNvPr id="3" name="Slide Number Placeholder 2">
            <a:extLst>
              <a:ext uri="{FF2B5EF4-FFF2-40B4-BE49-F238E27FC236}">
                <a16:creationId xmlns:a16="http://schemas.microsoft.com/office/drawing/2014/main" id="{17AD73C8-49E7-3CF2-F90E-D3ED7695A11D}"/>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3ECC8-719A-498E-B101-491B6A35558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id="{9001692B-F486-7831-122A-95CFAF8794BD}"/>
              </a:ext>
            </a:extLst>
          </p:cNvPr>
          <p:cNvSpPr/>
          <p:nvPr/>
        </p:nvSpPr>
        <p:spPr>
          <a:xfrm>
            <a:off x="1142166" y="1629627"/>
            <a:ext cx="3096145" cy="1857687"/>
          </a:xfrm>
          <a:custGeom>
            <a:avLst/>
            <a:gdLst>
              <a:gd name="connsiteX0" fmla="*/ 0 w 3096145"/>
              <a:gd name="connsiteY0" fmla="*/ 0 h 1857687"/>
              <a:gd name="connsiteX1" fmla="*/ 3096145 w 3096145"/>
              <a:gd name="connsiteY1" fmla="*/ 0 h 1857687"/>
              <a:gd name="connsiteX2" fmla="*/ 3096145 w 3096145"/>
              <a:gd name="connsiteY2" fmla="*/ 1857687 h 1857687"/>
              <a:gd name="connsiteX3" fmla="*/ 0 w 3096145"/>
              <a:gd name="connsiteY3" fmla="*/ 1857687 h 1857687"/>
              <a:gd name="connsiteX4" fmla="*/ 0 w 3096145"/>
              <a:gd name="connsiteY4" fmla="*/ 0 h 18576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6145" h="1857687">
                <a:moveTo>
                  <a:pt x="0" y="0"/>
                </a:moveTo>
                <a:lnTo>
                  <a:pt x="3096145" y="0"/>
                </a:lnTo>
                <a:lnTo>
                  <a:pt x="3096145" y="1857687"/>
                </a:lnTo>
                <a:lnTo>
                  <a:pt x="0" y="1857687"/>
                </a:lnTo>
                <a:lnTo>
                  <a:pt x="0" y="0"/>
                </a:lnTo>
                <a:close/>
              </a:path>
            </a:pathLst>
          </a:custGeom>
          <a:solidFill>
            <a:srgbClr val="E6F1D4"/>
          </a:solidFill>
          <a:ln>
            <a:solidFill>
              <a:srgbClr val="E1EFCB"/>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solidFill>
              </a:rPr>
              <a:t>Allows for updates, enhancements, and extensions of the features in the source code.</a:t>
            </a:r>
          </a:p>
        </p:txBody>
      </p:sp>
      <p:sp>
        <p:nvSpPr>
          <p:cNvPr id="7" name="Freeform: Shape 6">
            <a:extLst>
              <a:ext uri="{FF2B5EF4-FFF2-40B4-BE49-F238E27FC236}">
                <a16:creationId xmlns:a16="http://schemas.microsoft.com/office/drawing/2014/main" id="{C9EE66FE-126D-6EE1-E5C8-8D2B2BE0F1D2}"/>
              </a:ext>
            </a:extLst>
          </p:cNvPr>
          <p:cNvSpPr/>
          <p:nvPr/>
        </p:nvSpPr>
        <p:spPr>
          <a:xfrm>
            <a:off x="4547927" y="1629627"/>
            <a:ext cx="3096145" cy="1857687"/>
          </a:xfrm>
          <a:custGeom>
            <a:avLst/>
            <a:gdLst>
              <a:gd name="connsiteX0" fmla="*/ 0 w 3096145"/>
              <a:gd name="connsiteY0" fmla="*/ 0 h 1857687"/>
              <a:gd name="connsiteX1" fmla="*/ 3096145 w 3096145"/>
              <a:gd name="connsiteY1" fmla="*/ 0 h 1857687"/>
              <a:gd name="connsiteX2" fmla="*/ 3096145 w 3096145"/>
              <a:gd name="connsiteY2" fmla="*/ 1857687 h 1857687"/>
              <a:gd name="connsiteX3" fmla="*/ 0 w 3096145"/>
              <a:gd name="connsiteY3" fmla="*/ 1857687 h 1857687"/>
              <a:gd name="connsiteX4" fmla="*/ 0 w 3096145"/>
              <a:gd name="connsiteY4" fmla="*/ 0 h 18576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6145" h="1857687">
                <a:moveTo>
                  <a:pt x="0" y="0"/>
                </a:moveTo>
                <a:lnTo>
                  <a:pt x="3096145" y="0"/>
                </a:lnTo>
                <a:lnTo>
                  <a:pt x="3096145" y="1857687"/>
                </a:lnTo>
                <a:lnTo>
                  <a:pt x="0" y="1857687"/>
                </a:lnTo>
                <a:lnTo>
                  <a:pt x="0" y="0"/>
                </a:lnTo>
                <a:close/>
              </a:path>
            </a:pathLst>
          </a:custGeom>
          <a:solidFill>
            <a:srgbClr val="E6F1D4"/>
          </a:solidFill>
          <a:ln w="12700" cap="flat" cmpd="sng" algn="ctr">
            <a:solidFill>
              <a:srgbClr val="E6F1D4"/>
            </a:solidFill>
            <a:prstDash val="solid"/>
            <a:miter lim="800000"/>
          </a:ln>
          <a:effectLst/>
        </p:spPr>
        <p:style>
          <a:lnRef idx="2">
            <a:scrgbClr r="0" g="0" b="0"/>
          </a:lnRef>
          <a:fillRef idx="1">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dirty="0">
                <a:solidFill>
                  <a:schemeClr val="tx1"/>
                </a:solidFill>
              </a:rPr>
              <a:t>Enables security scans of source code.</a:t>
            </a:r>
          </a:p>
        </p:txBody>
      </p:sp>
      <p:sp>
        <p:nvSpPr>
          <p:cNvPr id="8" name="Freeform: Shape 7">
            <a:extLst>
              <a:ext uri="{FF2B5EF4-FFF2-40B4-BE49-F238E27FC236}">
                <a16:creationId xmlns:a16="http://schemas.microsoft.com/office/drawing/2014/main" id="{1EBD29D9-9394-7A46-5380-892DF961FA48}"/>
              </a:ext>
            </a:extLst>
          </p:cNvPr>
          <p:cNvSpPr/>
          <p:nvPr/>
        </p:nvSpPr>
        <p:spPr>
          <a:xfrm>
            <a:off x="7953687" y="1629627"/>
            <a:ext cx="3096145" cy="1857687"/>
          </a:xfrm>
          <a:custGeom>
            <a:avLst/>
            <a:gdLst>
              <a:gd name="connsiteX0" fmla="*/ 0 w 3096145"/>
              <a:gd name="connsiteY0" fmla="*/ 0 h 1857687"/>
              <a:gd name="connsiteX1" fmla="*/ 3096145 w 3096145"/>
              <a:gd name="connsiteY1" fmla="*/ 0 h 1857687"/>
              <a:gd name="connsiteX2" fmla="*/ 3096145 w 3096145"/>
              <a:gd name="connsiteY2" fmla="*/ 1857687 h 1857687"/>
              <a:gd name="connsiteX3" fmla="*/ 0 w 3096145"/>
              <a:gd name="connsiteY3" fmla="*/ 1857687 h 1857687"/>
              <a:gd name="connsiteX4" fmla="*/ 0 w 3096145"/>
              <a:gd name="connsiteY4" fmla="*/ 0 h 18576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6145" h="1857687">
                <a:moveTo>
                  <a:pt x="0" y="0"/>
                </a:moveTo>
                <a:lnTo>
                  <a:pt x="3096145" y="0"/>
                </a:lnTo>
                <a:lnTo>
                  <a:pt x="3096145" y="1857687"/>
                </a:lnTo>
                <a:lnTo>
                  <a:pt x="0" y="1857687"/>
                </a:lnTo>
                <a:lnTo>
                  <a:pt x="0" y="0"/>
                </a:lnTo>
                <a:close/>
              </a:path>
            </a:pathLst>
          </a:custGeom>
          <a:solidFill>
            <a:srgbClr val="E6F1D4"/>
          </a:solidFill>
          <a:ln w="12700" cap="flat" cmpd="sng" algn="ctr">
            <a:solidFill>
              <a:srgbClr val="E6F1D4"/>
            </a:solidFill>
            <a:prstDash val="solid"/>
            <a:miter lim="800000"/>
          </a:ln>
          <a:effectLst/>
        </p:spPr>
        <p:style>
          <a:lnRef idx="2">
            <a:scrgbClr r="0" g="0" b="0"/>
          </a:lnRef>
          <a:fillRef idx="1">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solidFill>
              </a:rPr>
              <a:t>Allows for flexibility in software updates.</a:t>
            </a:r>
          </a:p>
        </p:txBody>
      </p:sp>
      <p:sp>
        <p:nvSpPr>
          <p:cNvPr id="9" name="Freeform: Shape 8">
            <a:extLst>
              <a:ext uri="{FF2B5EF4-FFF2-40B4-BE49-F238E27FC236}">
                <a16:creationId xmlns:a16="http://schemas.microsoft.com/office/drawing/2014/main" id="{FE744DE7-A7F3-6090-B757-E7ABC19DA234}"/>
              </a:ext>
            </a:extLst>
          </p:cNvPr>
          <p:cNvSpPr/>
          <p:nvPr/>
        </p:nvSpPr>
        <p:spPr>
          <a:xfrm>
            <a:off x="1142166" y="3796929"/>
            <a:ext cx="3096145" cy="1857687"/>
          </a:xfrm>
          <a:custGeom>
            <a:avLst/>
            <a:gdLst>
              <a:gd name="connsiteX0" fmla="*/ 0 w 3096145"/>
              <a:gd name="connsiteY0" fmla="*/ 0 h 1857687"/>
              <a:gd name="connsiteX1" fmla="*/ 3096145 w 3096145"/>
              <a:gd name="connsiteY1" fmla="*/ 0 h 1857687"/>
              <a:gd name="connsiteX2" fmla="*/ 3096145 w 3096145"/>
              <a:gd name="connsiteY2" fmla="*/ 1857687 h 1857687"/>
              <a:gd name="connsiteX3" fmla="*/ 0 w 3096145"/>
              <a:gd name="connsiteY3" fmla="*/ 1857687 h 1857687"/>
              <a:gd name="connsiteX4" fmla="*/ 0 w 3096145"/>
              <a:gd name="connsiteY4" fmla="*/ 0 h 18576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6145" h="1857687">
                <a:moveTo>
                  <a:pt x="0" y="0"/>
                </a:moveTo>
                <a:lnTo>
                  <a:pt x="3096145" y="0"/>
                </a:lnTo>
                <a:lnTo>
                  <a:pt x="3096145" y="1857687"/>
                </a:lnTo>
                <a:lnTo>
                  <a:pt x="0" y="1857687"/>
                </a:lnTo>
                <a:lnTo>
                  <a:pt x="0" y="0"/>
                </a:lnTo>
                <a:close/>
              </a:path>
            </a:pathLst>
          </a:custGeom>
          <a:solidFill>
            <a:srgbClr val="E6F1D4"/>
          </a:solidFill>
          <a:ln w="12700" cap="flat" cmpd="sng" algn="ctr">
            <a:solidFill>
              <a:srgbClr val="E6F1D4"/>
            </a:solidFill>
            <a:prstDash val="solid"/>
            <a:miter lim="800000"/>
          </a:ln>
          <a:effectLst/>
        </p:spPr>
        <p:style>
          <a:lnRef idx="2">
            <a:scrgbClr r="0" g="0" b="0"/>
          </a:lnRef>
          <a:fillRef idx="1">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prstClr val="black"/>
                </a:solidFill>
                <a:latin typeface="Calibri" panose="020F0502020204030204"/>
                <a:ea typeface="+mn-ea"/>
                <a:cs typeface="+mn-cs"/>
              </a:rPr>
              <a:t>Access to no-cost support from a large user community.</a:t>
            </a:r>
          </a:p>
        </p:txBody>
      </p:sp>
      <p:sp>
        <p:nvSpPr>
          <p:cNvPr id="10" name="Freeform: Shape 9">
            <a:extLst>
              <a:ext uri="{FF2B5EF4-FFF2-40B4-BE49-F238E27FC236}">
                <a16:creationId xmlns:a16="http://schemas.microsoft.com/office/drawing/2014/main" id="{973EBED9-93AA-7170-8D82-2A137D0EAF60}"/>
              </a:ext>
            </a:extLst>
          </p:cNvPr>
          <p:cNvSpPr/>
          <p:nvPr/>
        </p:nvSpPr>
        <p:spPr>
          <a:xfrm>
            <a:off x="4547927" y="3796929"/>
            <a:ext cx="3096145" cy="1857687"/>
          </a:xfrm>
          <a:custGeom>
            <a:avLst/>
            <a:gdLst>
              <a:gd name="connsiteX0" fmla="*/ 0 w 3096145"/>
              <a:gd name="connsiteY0" fmla="*/ 0 h 1857687"/>
              <a:gd name="connsiteX1" fmla="*/ 3096145 w 3096145"/>
              <a:gd name="connsiteY1" fmla="*/ 0 h 1857687"/>
              <a:gd name="connsiteX2" fmla="*/ 3096145 w 3096145"/>
              <a:gd name="connsiteY2" fmla="*/ 1857687 h 1857687"/>
              <a:gd name="connsiteX3" fmla="*/ 0 w 3096145"/>
              <a:gd name="connsiteY3" fmla="*/ 1857687 h 1857687"/>
              <a:gd name="connsiteX4" fmla="*/ 0 w 3096145"/>
              <a:gd name="connsiteY4" fmla="*/ 0 h 18576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6145" h="1857687">
                <a:moveTo>
                  <a:pt x="0" y="0"/>
                </a:moveTo>
                <a:lnTo>
                  <a:pt x="3096145" y="0"/>
                </a:lnTo>
                <a:lnTo>
                  <a:pt x="3096145" y="1857687"/>
                </a:lnTo>
                <a:lnTo>
                  <a:pt x="0" y="1857687"/>
                </a:lnTo>
                <a:lnTo>
                  <a:pt x="0" y="0"/>
                </a:lnTo>
                <a:close/>
              </a:path>
            </a:pathLst>
          </a:custGeom>
          <a:solidFill>
            <a:srgbClr val="E6F1D4"/>
          </a:solidFill>
          <a:ln w="12700" cap="flat" cmpd="sng" algn="ctr">
            <a:solidFill>
              <a:srgbClr val="E6F1D4"/>
            </a:solidFill>
            <a:prstDash val="solid"/>
            <a:miter lim="800000"/>
          </a:ln>
          <a:effectLst/>
        </p:spPr>
        <p:style>
          <a:lnRef idx="2">
            <a:scrgbClr r="0" g="0" b="0"/>
          </a:lnRef>
          <a:fillRef idx="1">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solidFill>
                  <a:prstClr val="black"/>
                </a:solidFill>
                <a:latin typeface="Calibri" panose="020F0502020204030204"/>
                <a:ea typeface="+mn-ea"/>
                <a:cs typeface="+mn-cs"/>
              </a:rPr>
              <a:t>Use and redistribution without licensing costs.</a:t>
            </a:r>
          </a:p>
        </p:txBody>
      </p:sp>
      <p:sp>
        <p:nvSpPr>
          <p:cNvPr id="11" name="Freeform: Shape 10">
            <a:extLst>
              <a:ext uri="{FF2B5EF4-FFF2-40B4-BE49-F238E27FC236}">
                <a16:creationId xmlns:a16="http://schemas.microsoft.com/office/drawing/2014/main" id="{F14F2E77-80F5-EB03-CE83-9401AEEB6CC6}"/>
              </a:ext>
            </a:extLst>
          </p:cNvPr>
          <p:cNvSpPr/>
          <p:nvPr/>
        </p:nvSpPr>
        <p:spPr>
          <a:xfrm>
            <a:off x="7953687" y="3796929"/>
            <a:ext cx="3096145" cy="1857687"/>
          </a:xfrm>
          <a:custGeom>
            <a:avLst/>
            <a:gdLst>
              <a:gd name="connsiteX0" fmla="*/ 0 w 3096145"/>
              <a:gd name="connsiteY0" fmla="*/ 0 h 1857687"/>
              <a:gd name="connsiteX1" fmla="*/ 3096145 w 3096145"/>
              <a:gd name="connsiteY1" fmla="*/ 0 h 1857687"/>
              <a:gd name="connsiteX2" fmla="*/ 3096145 w 3096145"/>
              <a:gd name="connsiteY2" fmla="*/ 1857687 h 1857687"/>
              <a:gd name="connsiteX3" fmla="*/ 0 w 3096145"/>
              <a:gd name="connsiteY3" fmla="*/ 1857687 h 1857687"/>
              <a:gd name="connsiteX4" fmla="*/ 0 w 3096145"/>
              <a:gd name="connsiteY4" fmla="*/ 0 h 18576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6145" h="1857687">
                <a:moveTo>
                  <a:pt x="0" y="0"/>
                </a:moveTo>
                <a:lnTo>
                  <a:pt x="3096145" y="0"/>
                </a:lnTo>
                <a:lnTo>
                  <a:pt x="3096145" y="1857687"/>
                </a:lnTo>
                <a:lnTo>
                  <a:pt x="0" y="1857687"/>
                </a:lnTo>
                <a:lnTo>
                  <a:pt x="0" y="0"/>
                </a:lnTo>
                <a:close/>
              </a:path>
            </a:pathLst>
          </a:custGeom>
          <a:solidFill>
            <a:srgbClr val="E6F1D4"/>
          </a:solidFill>
          <a:ln w="12700" cap="flat" cmpd="sng" algn="ctr">
            <a:solidFill>
              <a:srgbClr val="E6F1D4"/>
            </a:solidFill>
            <a:prstDash val="solid"/>
            <a:miter lim="800000"/>
          </a:ln>
          <a:effectLst/>
        </p:spPr>
        <p:style>
          <a:lnRef idx="2">
            <a:scrgbClr r="0" g="0" b="0"/>
          </a:lnRef>
          <a:fillRef idx="1">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prstClr val="black"/>
                </a:solidFill>
                <a:latin typeface="Calibri" panose="020F0502020204030204"/>
                <a:ea typeface="+mn-ea"/>
                <a:cs typeface="+mn-cs"/>
              </a:rPr>
              <a:t>Access to leading-edge innovations in the community.</a:t>
            </a:r>
          </a:p>
        </p:txBody>
      </p:sp>
    </p:spTree>
    <p:extLst>
      <p:ext uri="{BB962C8B-B14F-4D97-AF65-F5344CB8AC3E}">
        <p14:creationId xmlns:p14="http://schemas.microsoft.com/office/powerpoint/2010/main" val="1790484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descr="Decorative">
            <a:extLst>
              <a:ext uri="{FF2B5EF4-FFF2-40B4-BE49-F238E27FC236}">
                <a16:creationId xmlns:a16="http://schemas.microsoft.com/office/drawing/2014/main" id="{A15AB900-6EC6-C94C-14A4-7E400F627604}"/>
              </a:ext>
            </a:extLst>
          </p:cNvPr>
          <p:cNvSpPr/>
          <p:nvPr/>
        </p:nvSpPr>
        <p:spPr>
          <a:xfrm>
            <a:off x="609600" y="1610947"/>
            <a:ext cx="3345178" cy="4332653"/>
          </a:xfrm>
          <a:prstGeom prst="rect">
            <a:avLst/>
          </a:prstGeom>
          <a:solidFill>
            <a:srgbClr val="FFFFFF"/>
          </a:solidFill>
          <a:ln w="76200">
            <a:solidFill>
              <a:srgbClr val="1079C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descr="Decorative">
            <a:extLst>
              <a:ext uri="{FF2B5EF4-FFF2-40B4-BE49-F238E27FC236}">
                <a16:creationId xmlns:a16="http://schemas.microsoft.com/office/drawing/2014/main" id="{43C32432-CB41-DBDE-C54D-0F73072F67BE}"/>
              </a:ext>
            </a:extLst>
          </p:cNvPr>
          <p:cNvSpPr/>
          <p:nvPr/>
        </p:nvSpPr>
        <p:spPr>
          <a:xfrm>
            <a:off x="4423411" y="1610946"/>
            <a:ext cx="3345178" cy="4332653"/>
          </a:xfrm>
          <a:prstGeom prst="rect">
            <a:avLst/>
          </a:prstGeom>
          <a:solidFill>
            <a:srgbClr val="FFFFFF"/>
          </a:solidFill>
          <a:ln w="76200">
            <a:solidFill>
              <a:srgbClr val="1079C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descr="Decorative">
            <a:extLst>
              <a:ext uri="{FF2B5EF4-FFF2-40B4-BE49-F238E27FC236}">
                <a16:creationId xmlns:a16="http://schemas.microsoft.com/office/drawing/2014/main" id="{432ECDAB-2390-B4EB-347B-4B49AC8FDEE7}"/>
              </a:ext>
            </a:extLst>
          </p:cNvPr>
          <p:cNvSpPr/>
          <p:nvPr/>
        </p:nvSpPr>
        <p:spPr>
          <a:xfrm>
            <a:off x="8237222" y="1610945"/>
            <a:ext cx="3345178" cy="4332653"/>
          </a:xfrm>
          <a:prstGeom prst="rect">
            <a:avLst/>
          </a:prstGeom>
          <a:solidFill>
            <a:srgbClr val="FFFFFF"/>
          </a:solidFill>
          <a:ln w="76200">
            <a:solidFill>
              <a:srgbClr val="1079C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986098-F022-AFB9-7D59-4CFAF1D78027}"/>
              </a:ext>
            </a:extLst>
          </p:cNvPr>
          <p:cNvSpPr>
            <a:spLocks noGrp="1"/>
          </p:cNvSpPr>
          <p:nvPr>
            <p:ph type="title"/>
          </p:nvPr>
        </p:nvSpPr>
        <p:spPr>
          <a:xfrm>
            <a:off x="535288" y="151357"/>
            <a:ext cx="10515600" cy="1325563"/>
          </a:xfrm>
        </p:spPr>
        <p:txBody>
          <a:bodyPr/>
          <a:lstStyle/>
          <a:p>
            <a:r>
              <a:rPr lang="en-US" dirty="0"/>
              <a:t>GUPS Web Architecture</a:t>
            </a:r>
          </a:p>
        </p:txBody>
      </p:sp>
      <p:sp>
        <p:nvSpPr>
          <p:cNvPr id="3" name="Slide Number Placeholder 2">
            <a:extLst>
              <a:ext uri="{FF2B5EF4-FFF2-40B4-BE49-F238E27FC236}">
                <a16:creationId xmlns:a16="http://schemas.microsoft.com/office/drawing/2014/main" id="{B5857CA0-F38C-6FC1-23ED-383F8DAC84E1}"/>
              </a:ext>
            </a:extLst>
          </p:cNvPr>
          <p:cNvSpPr>
            <a:spLocks noGrp="1"/>
          </p:cNvSpPr>
          <p:nvPr>
            <p:ph type="sldNum" sz="quarter" idx="4"/>
          </p:nvPr>
        </p:nvSpPr>
        <p:spPr/>
        <p:txBody>
          <a:bodyPr/>
          <a:lstStyle/>
          <a:p>
            <a:fld id="{FC63ECC8-719A-498E-B101-491B6A35558E}" type="slidenum">
              <a:rPr lang="en-US" smtClean="0"/>
              <a:pPr/>
              <a:t>7</a:t>
            </a:fld>
            <a:endParaRPr lang="en-US" dirty="0"/>
          </a:p>
        </p:txBody>
      </p:sp>
      <p:sp>
        <p:nvSpPr>
          <p:cNvPr id="4" name="Content Placeholder 3">
            <a:extLst>
              <a:ext uri="{FF2B5EF4-FFF2-40B4-BE49-F238E27FC236}">
                <a16:creationId xmlns:a16="http://schemas.microsoft.com/office/drawing/2014/main" id="{3CD715AF-998B-F484-3406-D8A135D178F1}"/>
              </a:ext>
            </a:extLst>
          </p:cNvPr>
          <p:cNvSpPr>
            <a:spLocks noGrp="1"/>
          </p:cNvSpPr>
          <p:nvPr>
            <p:ph idx="1"/>
          </p:nvPr>
        </p:nvSpPr>
        <p:spPr>
          <a:xfrm>
            <a:off x="4423409" y="2818416"/>
            <a:ext cx="3345180" cy="3554731"/>
          </a:xfrm>
        </p:spPr>
        <p:txBody>
          <a:bodyPr>
            <a:normAutofit fontScale="70000" lnSpcReduction="20000"/>
          </a:bodyPr>
          <a:lstStyle/>
          <a:p>
            <a:pPr marL="0" indent="0" algn="ctr">
              <a:buNone/>
            </a:pPr>
            <a:r>
              <a:rPr lang="en-US" sz="3400" dirty="0"/>
              <a:t>Application Technologies</a:t>
            </a:r>
          </a:p>
          <a:p>
            <a:pPr marL="0" indent="0" algn="ctr">
              <a:buNone/>
            </a:pPr>
            <a:endParaRPr lang="en-US" sz="1600" dirty="0"/>
          </a:p>
          <a:p>
            <a:pPr marL="0" lvl="0" indent="0" algn="ctr">
              <a:buNone/>
            </a:pPr>
            <a:r>
              <a:rPr lang="en-US" b="1" dirty="0"/>
              <a:t>Frontend</a:t>
            </a:r>
          </a:p>
          <a:p>
            <a:pPr marL="0" lvl="0" indent="0" algn="ctr">
              <a:buNone/>
            </a:pPr>
            <a:r>
              <a:rPr lang="en-US" sz="2600" dirty="0"/>
              <a:t>HTML, CSS, JavaScript, Angular framework, and </a:t>
            </a:r>
            <a:r>
              <a:rPr lang="en-US" sz="2600" dirty="0" err="1"/>
              <a:t>OpenLayers</a:t>
            </a:r>
            <a:r>
              <a:rPr lang="en-US" sz="2600" dirty="0"/>
              <a:t> library.</a:t>
            </a:r>
          </a:p>
          <a:p>
            <a:pPr marL="0" lvl="0" indent="0" algn="ctr">
              <a:buNone/>
            </a:pPr>
            <a:r>
              <a:rPr lang="en-US" b="1" dirty="0"/>
              <a:t>Middle Tier</a:t>
            </a:r>
          </a:p>
          <a:p>
            <a:pPr marL="0" lvl="0" indent="0" algn="ctr">
              <a:buNone/>
            </a:pPr>
            <a:r>
              <a:rPr lang="en-US" sz="2600" dirty="0"/>
              <a:t>Python and Django framework.</a:t>
            </a:r>
          </a:p>
          <a:p>
            <a:pPr marL="0" lvl="0" indent="0" algn="ctr">
              <a:buNone/>
            </a:pPr>
            <a:r>
              <a:rPr lang="en-US" b="1" dirty="0"/>
              <a:t>Backend</a:t>
            </a:r>
          </a:p>
          <a:p>
            <a:pPr marL="0" lvl="0" indent="0" algn="ctr">
              <a:buNone/>
            </a:pPr>
            <a:r>
              <a:rPr lang="en-US" sz="2600" dirty="0"/>
              <a:t>PostgreSQL database with the </a:t>
            </a:r>
            <a:r>
              <a:rPr lang="en-US" sz="2600" dirty="0" err="1"/>
              <a:t>PostGIS</a:t>
            </a:r>
            <a:r>
              <a:rPr lang="en-US" sz="2600" dirty="0"/>
              <a:t> extension and </a:t>
            </a:r>
            <a:r>
              <a:rPr lang="en-US" sz="2600" dirty="0" err="1"/>
              <a:t>GeoServer</a:t>
            </a:r>
            <a:r>
              <a:rPr lang="en-US" sz="2600" dirty="0"/>
              <a:t>.</a:t>
            </a:r>
          </a:p>
          <a:p>
            <a:pPr marL="0" indent="0">
              <a:buNone/>
            </a:pPr>
            <a:endParaRPr lang="en-US" dirty="0"/>
          </a:p>
        </p:txBody>
      </p:sp>
      <p:sp>
        <p:nvSpPr>
          <p:cNvPr id="5" name="Rectangle 4" descr="Syncing Cloud">
            <a:extLst>
              <a:ext uri="{FF2B5EF4-FFF2-40B4-BE49-F238E27FC236}">
                <a16:creationId xmlns:a16="http://schemas.microsoft.com/office/drawing/2014/main" id="{AA8D888A-8D2F-BF8A-2CED-6CAED2CD098D}"/>
              </a:ext>
            </a:extLst>
          </p:cNvPr>
          <p:cNvSpPr/>
          <p:nvPr/>
        </p:nvSpPr>
        <p:spPr>
          <a:xfrm>
            <a:off x="1733445" y="1646421"/>
            <a:ext cx="1097489" cy="1097489"/>
          </a:xfrm>
          <a:prstGeom prst="rect">
            <a:avLst/>
          </a:prstGeom>
          <a: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6" name="Rectangle 5" descr="Programmer">
            <a:extLst>
              <a:ext uri="{FF2B5EF4-FFF2-40B4-BE49-F238E27FC236}">
                <a16:creationId xmlns:a16="http://schemas.microsoft.com/office/drawing/2014/main" id="{A507352F-E2EA-9DC9-9164-EBA39D0E50B3}"/>
              </a:ext>
            </a:extLst>
          </p:cNvPr>
          <p:cNvSpPr/>
          <p:nvPr/>
        </p:nvSpPr>
        <p:spPr>
          <a:xfrm>
            <a:off x="5547255" y="1610947"/>
            <a:ext cx="1097489" cy="1097489"/>
          </a:xfrm>
          <a:prstGeom prst="rect">
            <a:avLst/>
          </a:prstGeom>
          <a: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Rectangle 6" descr="Tools">
            <a:extLst>
              <a:ext uri="{FF2B5EF4-FFF2-40B4-BE49-F238E27FC236}">
                <a16:creationId xmlns:a16="http://schemas.microsoft.com/office/drawing/2014/main" id="{2956A407-ED07-D36F-F205-0B83BB364DB9}"/>
              </a:ext>
            </a:extLst>
          </p:cNvPr>
          <p:cNvSpPr/>
          <p:nvPr/>
        </p:nvSpPr>
        <p:spPr>
          <a:xfrm>
            <a:off x="9361066" y="1690688"/>
            <a:ext cx="1097489" cy="1097489"/>
          </a:xfrm>
          <a:prstGeom prst="rect">
            <a:avLst/>
          </a:prstGeom>
          <a: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3" name="TextBox 12">
            <a:extLst>
              <a:ext uri="{FF2B5EF4-FFF2-40B4-BE49-F238E27FC236}">
                <a16:creationId xmlns:a16="http://schemas.microsoft.com/office/drawing/2014/main" id="{D39DBF62-FA1D-5178-529F-F5586F5AA860}"/>
              </a:ext>
            </a:extLst>
          </p:cNvPr>
          <p:cNvSpPr txBox="1"/>
          <p:nvPr/>
        </p:nvSpPr>
        <p:spPr>
          <a:xfrm>
            <a:off x="609600" y="2749123"/>
            <a:ext cx="3345180" cy="1846659"/>
          </a:xfrm>
          <a:prstGeom prst="rect">
            <a:avLst/>
          </a:prstGeom>
          <a:noFill/>
        </p:spPr>
        <p:txBody>
          <a:bodyPr wrap="square" rtlCol="0">
            <a:spAutoFit/>
          </a:bodyPr>
          <a:lstStyle/>
          <a:p>
            <a:pPr algn="ctr"/>
            <a:r>
              <a:rPr lang="en-US" sz="2400" dirty="0"/>
              <a:t>Cloud Native</a:t>
            </a:r>
          </a:p>
          <a:p>
            <a:endParaRPr lang="en-US" b="0" i="0" dirty="0"/>
          </a:p>
          <a:p>
            <a:pPr algn="ctr"/>
            <a:r>
              <a:rPr lang="en-US" b="0" i="0" dirty="0"/>
              <a:t>GUPS Web is the first cloud-native Census Bureau application to utilize a container.</a:t>
            </a:r>
            <a:endParaRPr lang="en-US" dirty="0"/>
          </a:p>
          <a:p>
            <a:endParaRPr lang="en-US" dirty="0"/>
          </a:p>
        </p:txBody>
      </p:sp>
      <p:sp>
        <p:nvSpPr>
          <p:cNvPr id="14" name="TextBox 13">
            <a:extLst>
              <a:ext uri="{FF2B5EF4-FFF2-40B4-BE49-F238E27FC236}">
                <a16:creationId xmlns:a16="http://schemas.microsoft.com/office/drawing/2014/main" id="{BB724E7E-27A7-E5E8-81D5-8361650CCDA9}"/>
              </a:ext>
            </a:extLst>
          </p:cNvPr>
          <p:cNvSpPr txBox="1"/>
          <p:nvPr/>
        </p:nvSpPr>
        <p:spPr>
          <a:xfrm>
            <a:off x="8237220" y="2743436"/>
            <a:ext cx="3345180" cy="2123658"/>
          </a:xfrm>
          <a:prstGeom prst="rect">
            <a:avLst/>
          </a:prstGeom>
          <a:noFill/>
        </p:spPr>
        <p:txBody>
          <a:bodyPr wrap="square" rtlCol="0">
            <a:spAutoFit/>
          </a:bodyPr>
          <a:lstStyle/>
          <a:p>
            <a:pPr algn="ctr"/>
            <a:r>
              <a:rPr lang="en-US" sz="2400" dirty="0"/>
              <a:t>Editing Tools</a:t>
            </a:r>
          </a:p>
          <a:p>
            <a:endParaRPr lang="en-US" dirty="0"/>
          </a:p>
          <a:p>
            <a:pPr algn="ctr"/>
            <a:r>
              <a:rPr lang="en-US" dirty="0"/>
              <a:t>Utilize </a:t>
            </a:r>
            <a:r>
              <a:rPr lang="en-US" dirty="0" err="1"/>
              <a:t>OpenLayers</a:t>
            </a:r>
            <a:r>
              <a:rPr lang="en-US" dirty="0"/>
              <a:t> with Python libraries and </a:t>
            </a:r>
            <a:r>
              <a:rPr lang="en-US" dirty="0" err="1"/>
              <a:t>PostGIS</a:t>
            </a:r>
            <a:r>
              <a:rPr lang="en-US" dirty="0"/>
              <a:t> which provides the ability to display and interact with the map.</a:t>
            </a:r>
          </a:p>
          <a:p>
            <a:endParaRPr lang="en-US" dirty="0"/>
          </a:p>
        </p:txBody>
      </p:sp>
    </p:spTree>
    <p:extLst>
      <p:ext uri="{BB962C8B-B14F-4D97-AF65-F5344CB8AC3E}">
        <p14:creationId xmlns:p14="http://schemas.microsoft.com/office/powerpoint/2010/main" val="1599962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C50BE0C-3D78-D8E9-0603-373A6502FD3C}"/>
              </a:ext>
            </a:extLst>
          </p:cNvPr>
          <p:cNvSpPr>
            <a:spLocks noGrp="1"/>
          </p:cNvSpPr>
          <p:nvPr>
            <p:ph type="sldNum" sz="quarter" idx="4"/>
          </p:nvPr>
        </p:nvSpPr>
        <p:spPr/>
        <p:txBody>
          <a:bodyPr/>
          <a:lstStyle/>
          <a:p>
            <a:fld id="{FC63ECC8-719A-498E-B101-491B6A35558E}" type="slidenum">
              <a:rPr lang="en-US" smtClean="0"/>
              <a:pPr/>
              <a:t>8</a:t>
            </a:fld>
            <a:endParaRPr lang="en-US" dirty="0"/>
          </a:p>
        </p:txBody>
      </p:sp>
      <p:sp>
        <p:nvSpPr>
          <p:cNvPr id="4" name="Content Placeholder 3">
            <a:extLst>
              <a:ext uri="{FF2B5EF4-FFF2-40B4-BE49-F238E27FC236}">
                <a16:creationId xmlns:a16="http://schemas.microsoft.com/office/drawing/2014/main" id="{C2CDA010-4A3B-C40F-D22F-B9A1E7ACF938}"/>
              </a:ext>
            </a:extLst>
          </p:cNvPr>
          <p:cNvSpPr>
            <a:spLocks noGrp="1"/>
          </p:cNvSpPr>
          <p:nvPr>
            <p:ph idx="1"/>
          </p:nvPr>
        </p:nvSpPr>
        <p:spPr>
          <a:xfrm>
            <a:off x="838200" y="3191374"/>
            <a:ext cx="10515600" cy="2495145"/>
          </a:xfrm>
        </p:spPr>
        <p:txBody>
          <a:bodyPr>
            <a:normAutofit/>
          </a:bodyPr>
          <a:lstStyle/>
          <a:p>
            <a:pPr marL="0" indent="0" algn="ctr">
              <a:buNone/>
            </a:pPr>
            <a:r>
              <a:rPr lang="en-US" sz="4400" dirty="0"/>
              <a:t>GUPS Web Demo</a:t>
            </a:r>
          </a:p>
        </p:txBody>
      </p:sp>
    </p:spTree>
    <p:extLst>
      <p:ext uri="{BB962C8B-B14F-4D97-AF65-F5344CB8AC3E}">
        <p14:creationId xmlns:p14="http://schemas.microsoft.com/office/powerpoint/2010/main" val="1919496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BF35A-3D96-D7B8-B6EC-3135FC51BC32}"/>
              </a:ext>
            </a:extLst>
          </p:cNvPr>
          <p:cNvSpPr>
            <a:spLocks noGrp="1"/>
          </p:cNvSpPr>
          <p:nvPr>
            <p:ph type="title"/>
          </p:nvPr>
        </p:nvSpPr>
        <p:spPr>
          <a:xfrm>
            <a:off x="839535" y="1597045"/>
            <a:ext cx="10515600" cy="1325563"/>
          </a:xfrm>
        </p:spPr>
        <p:txBody>
          <a:bodyPr>
            <a:normAutofit/>
          </a:bodyPr>
          <a:lstStyle/>
          <a:p>
            <a:pPr algn="ctr"/>
            <a:r>
              <a:rPr lang="en-US" dirty="0">
                <a:cs typeface="Calibri Light"/>
              </a:rPr>
              <a:t>Thank You</a:t>
            </a:r>
          </a:p>
        </p:txBody>
      </p:sp>
      <p:sp>
        <p:nvSpPr>
          <p:cNvPr id="3" name="Slide Number Placeholder 2">
            <a:extLst>
              <a:ext uri="{FF2B5EF4-FFF2-40B4-BE49-F238E27FC236}">
                <a16:creationId xmlns:a16="http://schemas.microsoft.com/office/drawing/2014/main" id="{0CE6B009-3A12-08FE-0C9D-B7CF9A8F9E19}"/>
              </a:ext>
            </a:extLst>
          </p:cNvPr>
          <p:cNvSpPr>
            <a:spLocks noGrp="1"/>
          </p:cNvSpPr>
          <p:nvPr>
            <p:ph type="sldNum" sz="quarter" idx="4"/>
          </p:nvPr>
        </p:nvSpPr>
        <p:spPr/>
        <p:txBody>
          <a:bodyPr/>
          <a:lstStyle/>
          <a:p>
            <a:fld id="{FC63ECC8-719A-498E-B101-491B6A35558E}" type="slidenum">
              <a:rPr lang="en-US" smtClean="0"/>
              <a:pPr/>
              <a:t>9</a:t>
            </a:fld>
            <a:endParaRPr lang="en-US"/>
          </a:p>
        </p:txBody>
      </p:sp>
      <p:sp>
        <p:nvSpPr>
          <p:cNvPr id="4" name="Content Placeholder 3">
            <a:extLst>
              <a:ext uri="{FF2B5EF4-FFF2-40B4-BE49-F238E27FC236}">
                <a16:creationId xmlns:a16="http://schemas.microsoft.com/office/drawing/2014/main" id="{7C6000BE-6F5B-8A46-5DD8-8286CD18F81B}"/>
              </a:ext>
            </a:extLst>
          </p:cNvPr>
          <p:cNvSpPr>
            <a:spLocks noGrp="1"/>
          </p:cNvSpPr>
          <p:nvPr>
            <p:ph idx="1"/>
          </p:nvPr>
        </p:nvSpPr>
        <p:spPr>
          <a:xfrm>
            <a:off x="839535" y="3371325"/>
            <a:ext cx="10515600" cy="2161374"/>
          </a:xfrm>
        </p:spPr>
        <p:txBody>
          <a:bodyPr vert="horz" lIns="91440" tIns="45720" rIns="91440" bIns="45720" rtlCol="0" anchor="t">
            <a:normAutofit/>
          </a:bodyPr>
          <a:lstStyle/>
          <a:p>
            <a:pPr marL="0" indent="0" algn="ctr">
              <a:buNone/>
            </a:pPr>
            <a:r>
              <a:rPr lang="en-US" dirty="0"/>
              <a:t>Feedback &amp; Questions:</a:t>
            </a:r>
            <a:endParaRPr lang="en-US" dirty="0">
              <a:cs typeface="Calibri" panose="020F0502020204030204"/>
            </a:endParaRPr>
          </a:p>
          <a:p>
            <a:pPr marL="0" indent="0" algn="ctr">
              <a:buNone/>
            </a:pPr>
            <a:endParaRPr lang="en-US" dirty="0"/>
          </a:p>
          <a:p>
            <a:pPr marL="0" lvl="1" indent="0" algn="ctr">
              <a:buNone/>
            </a:pPr>
            <a:r>
              <a:rPr lang="en-US" dirty="0">
                <a:hlinkClick r:id="rId3"/>
              </a:rPr>
              <a:t>geo.gups@census.gov</a:t>
            </a:r>
            <a:endParaRPr lang="en-US" dirty="0">
              <a:cs typeface="Calibri" panose="020F0502020204030204"/>
            </a:endParaRPr>
          </a:p>
          <a:p>
            <a:pPr algn="ctr"/>
            <a:endParaRPr lang="en-US" dirty="0">
              <a:cs typeface="Calibri" panose="020F0502020204030204"/>
            </a:endParaRPr>
          </a:p>
        </p:txBody>
      </p:sp>
    </p:spTree>
    <p:extLst>
      <p:ext uri="{BB962C8B-B14F-4D97-AF65-F5344CB8AC3E}">
        <p14:creationId xmlns:p14="http://schemas.microsoft.com/office/powerpoint/2010/main" val="1537826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theme1.xml><?xml version="1.0" encoding="utf-8"?>
<a:theme xmlns:a="http://schemas.openxmlformats.org/drawingml/2006/main" name="1_Office Theme">
  <a:themeElements>
    <a:clrScheme name="Custom 1">
      <a:dk1>
        <a:sysClr val="windowText" lastClr="000000"/>
      </a:dk1>
      <a:lt1>
        <a:sysClr val="window" lastClr="FFFFFF"/>
      </a:lt1>
      <a:dk2>
        <a:srgbClr val="44546A"/>
      </a:dk2>
      <a:lt2>
        <a:srgbClr val="E7E6E6"/>
      </a:lt2>
      <a:accent1>
        <a:srgbClr val="0F75BC"/>
      </a:accent1>
      <a:accent2>
        <a:srgbClr val="283891"/>
      </a:accent2>
      <a:accent3>
        <a:srgbClr val="B3D479"/>
      </a:accent3>
      <a:accent4>
        <a:srgbClr val="8CC63F"/>
      </a:accent4>
      <a:accent5>
        <a:srgbClr val="0B9444"/>
      </a:accent5>
      <a:accent6>
        <a:srgbClr val="FCC948"/>
      </a:accent6>
      <a:hlink>
        <a:srgbClr val="6F3B55"/>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84C17606-FAB3-46B4-BAB7-E1030B4CAF1F}" vid="{3842C2BF-212C-401F-AD2A-9A28344660D4}"/>
    </a:ext>
  </a:extLst>
</a:theme>
</file>

<file path=ppt/theme/theme2.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0F75BC"/>
      </a:accent1>
      <a:accent2>
        <a:srgbClr val="283891"/>
      </a:accent2>
      <a:accent3>
        <a:srgbClr val="B3D479"/>
      </a:accent3>
      <a:accent4>
        <a:srgbClr val="8CC63F"/>
      </a:accent4>
      <a:accent5>
        <a:srgbClr val="0B9444"/>
      </a:accent5>
      <a:accent6>
        <a:srgbClr val="FCC948"/>
      </a:accent6>
      <a:hlink>
        <a:srgbClr val="6F3B55"/>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O_PowerPoint_Template_plain.potx" id="{995DB559-62C0-463D-B5A1-8AD673E9422B}" vid="{3AA16AC1-EFE4-49AF-A279-63885F9EC6E0}"/>
    </a:ext>
  </a:extLst>
</a:theme>
</file>

<file path=ppt/theme/theme3.xml><?xml version="1.0" encoding="utf-8"?>
<a:theme xmlns:a="http://schemas.openxmlformats.org/drawingml/2006/main" name="2_Office Theme">
  <a:themeElements>
    <a:clrScheme name="Custom 1">
      <a:dk1>
        <a:sysClr val="windowText" lastClr="000000"/>
      </a:dk1>
      <a:lt1>
        <a:sysClr val="window" lastClr="FFFFFF"/>
      </a:lt1>
      <a:dk2>
        <a:srgbClr val="44546A"/>
      </a:dk2>
      <a:lt2>
        <a:srgbClr val="E7E6E6"/>
      </a:lt2>
      <a:accent1>
        <a:srgbClr val="0F75BC"/>
      </a:accent1>
      <a:accent2>
        <a:srgbClr val="283891"/>
      </a:accent2>
      <a:accent3>
        <a:srgbClr val="B3D479"/>
      </a:accent3>
      <a:accent4>
        <a:srgbClr val="8CC63F"/>
      </a:accent4>
      <a:accent5>
        <a:srgbClr val="0B9444"/>
      </a:accent5>
      <a:accent6>
        <a:srgbClr val="FCC948"/>
      </a:accent6>
      <a:hlink>
        <a:srgbClr val="6F3B55"/>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O_PowerPoint_Template_with_header_graphic" id="{C36D1C8A-BAD7-4C8C-86EB-B74A3F039896}" vid="{DCDD242D-975F-465C-A0F2-2DCECE567FB4}"/>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578F6E213818A4EB5F625A7ACAF8C35" ma:contentTypeVersion="10" ma:contentTypeDescription="Create a new document." ma:contentTypeScope="" ma:versionID="ca040160fcd340b61726dc3d7910f42a">
  <xsd:schema xmlns:xsd="http://www.w3.org/2001/XMLSchema" xmlns:xs="http://www.w3.org/2001/XMLSchema" xmlns:p="http://schemas.microsoft.com/office/2006/metadata/properties" xmlns:ns2="478957ad-d838-4050-9f44-4d2ec4a9fdf1" xmlns:ns3="1e5ec207-c773-408f-aa88-5cae85b691c1" targetNamespace="http://schemas.microsoft.com/office/2006/metadata/properties" ma:root="true" ma:fieldsID="61933411409b73af88c2b036ee92f485" ns2:_="" ns3:_="">
    <xsd:import namespace="478957ad-d838-4050-9f44-4d2ec4a9fdf1"/>
    <xsd:import namespace="1e5ec207-c773-408f-aa88-5cae85b691c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78957ad-d838-4050-9f44-4d2ec4a9fdf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e5ec207-c773-408f-aa88-5cae85b691c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84980D3-2811-40EE-A3B2-C87AD32442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78957ad-d838-4050-9f44-4d2ec4a9fdf1"/>
    <ds:schemaRef ds:uri="1e5ec207-c773-408f-aa88-5cae85b691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63F9A21-4A0B-4889-A35F-563DA28EF2B9}">
  <ds:schemaRefs>
    <ds:schemaRef ds:uri="http://schemas.microsoft.com/sharepoint/v3/contenttype/forms"/>
  </ds:schemaRefs>
</ds:datastoreItem>
</file>

<file path=customXml/itemProps3.xml><?xml version="1.0" encoding="utf-8"?>
<ds:datastoreItem xmlns:ds="http://schemas.openxmlformats.org/officeDocument/2006/customXml" ds:itemID="{A467C523-C3ED-490B-8891-4A859E0DEB66}">
  <ds:schemaRefs>
    <ds:schemaRef ds:uri="http://schemas.openxmlformats.org/package/2006/metadata/core-properties"/>
    <ds:schemaRef ds:uri="1e5ec207-c773-408f-aa88-5cae85b691c1"/>
    <ds:schemaRef ds:uri="http://www.w3.org/XML/1998/namespace"/>
    <ds:schemaRef ds:uri="478957ad-d838-4050-9f44-4d2ec4a9fdf1"/>
    <ds:schemaRef ds:uri="http://purl.org/dc/terms/"/>
    <ds:schemaRef ds:uri="http://schemas.microsoft.com/office/2006/metadata/properties"/>
    <ds:schemaRef ds:uri="http://schemas.microsoft.com/office/2006/documentManagement/types"/>
    <ds:schemaRef ds:uri="http://purl.org/dc/dcmitype/"/>
    <ds:schemaRef ds:uri="http://purl.org/dc/elements/1.1/"/>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733</TotalTime>
  <Words>1074</Words>
  <Application>Microsoft Office PowerPoint</Application>
  <PresentationFormat>Widescreen</PresentationFormat>
  <Paragraphs>113</Paragraphs>
  <Slides>9</Slides>
  <Notes>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9</vt:i4>
      </vt:variant>
    </vt:vector>
  </HeadingPairs>
  <TitlesOfParts>
    <vt:vector size="16" baseType="lpstr">
      <vt:lpstr>Arial</vt:lpstr>
      <vt:lpstr>Calibri</vt:lpstr>
      <vt:lpstr>Calibri Light</vt:lpstr>
      <vt:lpstr>Google Sans</vt:lpstr>
      <vt:lpstr>1_Office Theme</vt:lpstr>
      <vt:lpstr>Office Theme</vt:lpstr>
      <vt:lpstr>2_Office Theme</vt:lpstr>
      <vt:lpstr>Geographic Update Partnership Software (GUPS) Web - Streamlining Geographic Data Collection at the U.S. Census Bureau   FedCASIC April 17, 2024   Maria Panaccione Geography Division U.S. Census Bureau</vt:lpstr>
      <vt:lpstr>Geographic Update Partnership Software (GUPS)</vt:lpstr>
      <vt:lpstr>Introduction to GUPS Web</vt:lpstr>
      <vt:lpstr>Benefits of GUPS Web to Partners</vt:lpstr>
      <vt:lpstr>GUPS Web Open Source Tools</vt:lpstr>
      <vt:lpstr>Benefits of Open Source</vt:lpstr>
      <vt:lpstr>GUPS Web Architecture</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M Vratarich (CENSUS/GEO FED)</dc:creator>
  <cp:lastModifiedBy>Maria Panaccione (CENSUS/GEO FED)</cp:lastModifiedBy>
  <cp:revision>205</cp:revision>
  <cp:lastPrinted>2024-04-10T19:23:28Z</cp:lastPrinted>
  <dcterms:created xsi:type="dcterms:W3CDTF">2023-08-29T17:09:56Z</dcterms:created>
  <dcterms:modified xsi:type="dcterms:W3CDTF">2024-04-10T22:35:55Z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0x010100A578F6E213818A4EB5F625A7ACAF8C35</vt:lpwstr>
  </property>
</Properties>
</file>